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diagrams/data1.xml" ContentType="application/vnd.openxmlformats-officedocument.drawingml.diagramData+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3"/>
  </p:notesMasterIdLst>
  <p:sldIdLst>
    <p:sldId id="256" r:id="rId2"/>
    <p:sldId id="706" r:id="rId3"/>
    <p:sldId id="615" r:id="rId4"/>
    <p:sldId id="770" r:id="rId5"/>
    <p:sldId id="771" r:id="rId6"/>
    <p:sldId id="708" r:id="rId7"/>
    <p:sldId id="712" r:id="rId8"/>
    <p:sldId id="772" r:id="rId9"/>
    <p:sldId id="773" r:id="rId10"/>
    <p:sldId id="774" r:id="rId11"/>
    <p:sldId id="775" r:id="rId12"/>
    <p:sldId id="776" r:id="rId13"/>
    <p:sldId id="722" r:id="rId14"/>
    <p:sldId id="777" r:id="rId15"/>
    <p:sldId id="667" r:id="rId16"/>
    <p:sldId id="778" r:id="rId17"/>
    <p:sldId id="779" r:id="rId18"/>
    <p:sldId id="780" r:id="rId19"/>
    <p:sldId id="622" r:id="rId20"/>
    <p:sldId id="781" r:id="rId21"/>
    <p:sldId id="782" r:id="rId22"/>
    <p:sldId id="724" r:id="rId23"/>
    <p:sldId id="678" r:id="rId24"/>
    <p:sldId id="679" r:id="rId25"/>
    <p:sldId id="783" r:id="rId26"/>
    <p:sldId id="784" r:id="rId27"/>
    <p:sldId id="785" r:id="rId28"/>
    <p:sldId id="786" r:id="rId29"/>
    <p:sldId id="787" r:id="rId30"/>
    <p:sldId id="788" r:id="rId31"/>
    <p:sldId id="789" r:id="rId32"/>
    <p:sldId id="790" r:id="rId33"/>
    <p:sldId id="726" r:id="rId34"/>
    <p:sldId id="791" r:id="rId35"/>
    <p:sldId id="792" r:id="rId36"/>
    <p:sldId id="793" r:id="rId37"/>
    <p:sldId id="794" r:id="rId38"/>
    <p:sldId id="795" r:id="rId39"/>
    <p:sldId id="799" r:id="rId40"/>
    <p:sldId id="800" r:id="rId41"/>
    <p:sldId id="734" r:id="rId42"/>
    <p:sldId id="689" r:id="rId43"/>
    <p:sldId id="727" r:id="rId44"/>
    <p:sldId id="742" r:id="rId45"/>
    <p:sldId id="692" r:id="rId46"/>
    <p:sldId id="736" r:id="rId47"/>
    <p:sldId id="801" r:id="rId48"/>
    <p:sldId id="738" r:id="rId49"/>
    <p:sldId id="802" r:id="rId50"/>
    <p:sldId id="739" r:id="rId51"/>
    <p:sldId id="803" r:id="rId52"/>
    <p:sldId id="740" r:id="rId53"/>
    <p:sldId id="745" r:id="rId54"/>
    <p:sldId id="804" r:id="rId55"/>
    <p:sldId id="749" r:id="rId56"/>
    <p:sldId id="805" r:id="rId57"/>
    <p:sldId id="806" r:id="rId58"/>
    <p:sldId id="807" r:id="rId59"/>
    <p:sldId id="808" r:id="rId60"/>
    <p:sldId id="809" r:id="rId61"/>
    <p:sldId id="555" r:id="rId62"/>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1B02F"/>
    <a:srgbClr val="1A2D68"/>
    <a:srgbClr val="005696"/>
    <a:srgbClr val="FFCC00"/>
    <a:srgbClr val="996633"/>
    <a:srgbClr val="CCBE06"/>
    <a:srgbClr val="B4DE86"/>
    <a:srgbClr val="FFFF99"/>
    <a:srgbClr val="243E90"/>
    <a:srgbClr val="004A82"/>
  </p:clrMru>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337" autoAdjust="0"/>
    <p:restoredTop sz="96286" autoAdjust="0"/>
  </p:normalViewPr>
  <p:slideViewPr>
    <p:cSldViewPr>
      <p:cViewPr varScale="1">
        <p:scale>
          <a:sx n="76" d="100"/>
          <a:sy n="76" d="100"/>
        </p:scale>
        <p:origin x="-726"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4524"/>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iagrams/_rels/data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0.jpeg"/><Relationship Id="rId1" Type="http://schemas.openxmlformats.org/officeDocument/2006/relationships/image" Target="../media/image3.jpeg"/></Relationships>
</file>

<file path=ppt/diagrams/_rels/drawing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0.jpeg"/><Relationship Id="rId1" Type="http://schemas.openxmlformats.org/officeDocument/2006/relationships/image" Target="../media/image3.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00F9383-B1DA-47BB-B258-022E5107BA66}" type="doc">
      <dgm:prSet loTypeId="urn:microsoft.com/office/officeart/2005/8/layout/default" loCatId="list" qsTypeId="urn:microsoft.com/office/officeart/2005/8/quickstyle/simple4" qsCatId="simple" csTypeId="urn:microsoft.com/office/officeart/2005/8/colors/accent1_2" csCatId="accent1" phldr="1"/>
      <dgm:spPr/>
      <dgm:t>
        <a:bodyPr/>
        <a:lstStyle/>
        <a:p>
          <a:endParaRPr lang="es-CL"/>
        </a:p>
      </dgm:t>
    </dgm:pt>
    <dgm:pt modelId="{4DE2EAD4-05E4-4632-9D3B-C012E9E8B0D7}">
      <dgm:prSet phldrT="[Text]"/>
      <dgm:spPr/>
      <dgm:t>
        <a:bodyPr/>
        <a:lstStyle/>
        <a:p>
          <a:r>
            <a:rPr lang="es-MX" dirty="0" smtClean="0"/>
            <a:t>Definición</a:t>
          </a:r>
          <a:endParaRPr lang="es-CL" dirty="0"/>
        </a:p>
      </dgm:t>
    </dgm:pt>
    <dgm:pt modelId="{44212315-A028-4EA7-9EE6-20D169ED7154}" type="parTrans" cxnId="{BC3CF5C0-ECEA-4301-9717-FD6F37B63C95}">
      <dgm:prSet/>
      <dgm:spPr/>
      <dgm:t>
        <a:bodyPr/>
        <a:lstStyle/>
        <a:p>
          <a:endParaRPr lang="es-CL"/>
        </a:p>
      </dgm:t>
    </dgm:pt>
    <dgm:pt modelId="{C34630F4-2EAB-44FE-A9A9-EE2448A06D8B}" type="sibTrans" cxnId="{BC3CF5C0-ECEA-4301-9717-FD6F37B63C95}">
      <dgm:prSet/>
      <dgm:spPr/>
      <dgm:t>
        <a:bodyPr/>
        <a:lstStyle/>
        <a:p>
          <a:endParaRPr lang="es-CL"/>
        </a:p>
      </dgm:t>
    </dgm:pt>
    <dgm:pt modelId="{F7C61D46-1116-4FB4-95E6-8F2FB0FBA3D0}">
      <dgm:prSet phldrT="[Text]"/>
      <dgm:spPr/>
      <dgm:t>
        <a:bodyPr/>
        <a:lstStyle/>
        <a:p>
          <a:r>
            <a:rPr lang="es-MX" dirty="0" smtClean="0"/>
            <a:t>Acciones de Promoción</a:t>
          </a:r>
          <a:endParaRPr lang="es-CL" dirty="0"/>
        </a:p>
      </dgm:t>
    </dgm:pt>
    <dgm:pt modelId="{CEF30A46-CAB0-46E1-BDDC-3183DE3EF8D2}" type="parTrans" cxnId="{54AE6605-A07B-45E2-8BF9-2C9CD2B9B05E}">
      <dgm:prSet/>
      <dgm:spPr/>
      <dgm:t>
        <a:bodyPr/>
        <a:lstStyle/>
        <a:p>
          <a:endParaRPr lang="es-CL"/>
        </a:p>
      </dgm:t>
    </dgm:pt>
    <dgm:pt modelId="{6F45E458-89F2-48EA-BDCF-AFBD701639F2}" type="sibTrans" cxnId="{54AE6605-A07B-45E2-8BF9-2C9CD2B9B05E}">
      <dgm:prSet/>
      <dgm:spPr/>
      <dgm:t>
        <a:bodyPr/>
        <a:lstStyle/>
        <a:p>
          <a:endParaRPr lang="es-CL"/>
        </a:p>
      </dgm:t>
    </dgm:pt>
    <dgm:pt modelId="{18109336-178E-4905-AE99-8B1B89F1EEF9}">
      <dgm:prSet phldrT="[Text]"/>
      <dgm:spPr/>
      <dgm:t>
        <a:bodyPr/>
        <a:lstStyle/>
        <a:p>
          <a:r>
            <a:rPr lang="es-MX" i="0" dirty="0" smtClean="0"/>
            <a:t>Modelos de Negocio en Comunicación</a:t>
          </a:r>
          <a:endParaRPr lang="es-CL" i="0" dirty="0"/>
        </a:p>
      </dgm:t>
    </dgm:pt>
    <dgm:pt modelId="{011E7DAF-29DC-4132-93D4-CD84538FEAD9}" type="parTrans" cxnId="{E12AB887-9B5C-4078-98EB-C1BB09298EB1}">
      <dgm:prSet/>
      <dgm:spPr/>
      <dgm:t>
        <a:bodyPr/>
        <a:lstStyle/>
        <a:p>
          <a:endParaRPr lang="es-CL"/>
        </a:p>
      </dgm:t>
    </dgm:pt>
    <dgm:pt modelId="{AAC71549-600D-4ABC-BCB9-C0DAE223C937}" type="sibTrans" cxnId="{E12AB887-9B5C-4078-98EB-C1BB09298EB1}">
      <dgm:prSet/>
      <dgm:spPr/>
      <dgm:t>
        <a:bodyPr/>
        <a:lstStyle/>
        <a:p>
          <a:endParaRPr lang="es-CL"/>
        </a:p>
      </dgm:t>
    </dgm:pt>
    <dgm:pt modelId="{49A42FDF-FF3B-415F-9954-3420BD81F3AB}">
      <dgm:prSet phldrT="[Text]"/>
      <dgm:spPr/>
      <dgm:t>
        <a:bodyPr/>
        <a:lstStyle/>
        <a:p>
          <a:r>
            <a:rPr lang="es-MX" i="0" dirty="0" smtClean="0"/>
            <a:t>La Industria de la Publicidad</a:t>
          </a:r>
          <a:endParaRPr lang="es-CL" i="1" dirty="0"/>
        </a:p>
      </dgm:t>
    </dgm:pt>
    <dgm:pt modelId="{98112B7E-2340-4829-A44F-7413B3629286}" type="parTrans" cxnId="{2DC41497-4A59-46BF-BA9D-4A9CBEAAC5F4}">
      <dgm:prSet/>
      <dgm:spPr/>
      <dgm:t>
        <a:bodyPr/>
        <a:lstStyle/>
        <a:p>
          <a:endParaRPr lang="es-CL"/>
        </a:p>
      </dgm:t>
    </dgm:pt>
    <dgm:pt modelId="{40AB3A22-CFDC-47E8-8C49-704D5CAE70FB}" type="sibTrans" cxnId="{2DC41497-4A59-46BF-BA9D-4A9CBEAAC5F4}">
      <dgm:prSet/>
      <dgm:spPr/>
      <dgm:t>
        <a:bodyPr/>
        <a:lstStyle/>
        <a:p>
          <a:endParaRPr lang="es-CL"/>
        </a:p>
      </dgm:t>
    </dgm:pt>
    <dgm:pt modelId="{1D7451F1-42B2-4E1E-B566-520E37919E4D}">
      <dgm:prSet/>
      <dgm:spPr/>
      <dgm:t>
        <a:bodyPr/>
        <a:lstStyle/>
        <a:p>
          <a:r>
            <a:rPr lang="es-MX" i="0" dirty="0" smtClean="0"/>
            <a:t>Cómo funcionan las Promociones</a:t>
          </a:r>
          <a:endParaRPr lang="es-CL" i="1" dirty="0"/>
        </a:p>
      </dgm:t>
    </dgm:pt>
    <dgm:pt modelId="{EFC629AF-C623-4C72-9553-5CE7CA9BEF44}" type="parTrans" cxnId="{FA95AE6A-2480-4BA2-A696-861CDE75DB7C}">
      <dgm:prSet/>
      <dgm:spPr/>
      <dgm:t>
        <a:bodyPr/>
        <a:lstStyle/>
        <a:p>
          <a:endParaRPr lang="es-CL"/>
        </a:p>
      </dgm:t>
    </dgm:pt>
    <dgm:pt modelId="{E0BF7436-59F4-4D35-BE67-D756E9079615}" type="sibTrans" cxnId="{FA95AE6A-2480-4BA2-A696-861CDE75DB7C}">
      <dgm:prSet/>
      <dgm:spPr/>
      <dgm:t>
        <a:bodyPr/>
        <a:lstStyle/>
        <a:p>
          <a:endParaRPr lang="es-CL"/>
        </a:p>
      </dgm:t>
    </dgm:pt>
    <dgm:pt modelId="{A3ED09AA-17BE-4CE6-9E70-ADE60CC2D321}" type="pres">
      <dgm:prSet presAssocID="{800F9383-B1DA-47BB-B258-022E5107BA66}" presName="diagram" presStyleCnt="0">
        <dgm:presLayoutVars>
          <dgm:dir/>
          <dgm:resizeHandles val="exact"/>
        </dgm:presLayoutVars>
      </dgm:prSet>
      <dgm:spPr/>
      <dgm:t>
        <a:bodyPr/>
        <a:lstStyle/>
        <a:p>
          <a:endParaRPr lang="es-CL"/>
        </a:p>
      </dgm:t>
    </dgm:pt>
    <dgm:pt modelId="{741E8A69-5B72-4C7F-8618-EF0A3830327C}" type="pres">
      <dgm:prSet presAssocID="{4DE2EAD4-05E4-4632-9D3B-C012E9E8B0D7}" presName="node" presStyleLbl="node1" presStyleIdx="0" presStyleCnt="5">
        <dgm:presLayoutVars>
          <dgm:bulletEnabled val="1"/>
        </dgm:presLayoutVars>
      </dgm:prSet>
      <dgm:spPr/>
      <dgm:t>
        <a:bodyPr/>
        <a:lstStyle/>
        <a:p>
          <a:endParaRPr lang="es-CL"/>
        </a:p>
      </dgm:t>
    </dgm:pt>
    <dgm:pt modelId="{7BCF9D3F-F055-414D-8709-B146223F2291}" type="pres">
      <dgm:prSet presAssocID="{C34630F4-2EAB-44FE-A9A9-EE2448A06D8B}" presName="sibTrans" presStyleCnt="0"/>
      <dgm:spPr/>
    </dgm:pt>
    <dgm:pt modelId="{FC48003F-0D7F-4FB3-9186-42FEFF195BEC}" type="pres">
      <dgm:prSet presAssocID="{F7C61D46-1116-4FB4-95E6-8F2FB0FBA3D0}" presName="node" presStyleLbl="node1" presStyleIdx="1" presStyleCnt="5">
        <dgm:presLayoutVars>
          <dgm:bulletEnabled val="1"/>
        </dgm:presLayoutVars>
      </dgm:prSet>
      <dgm:spPr/>
      <dgm:t>
        <a:bodyPr/>
        <a:lstStyle/>
        <a:p>
          <a:endParaRPr lang="es-CL"/>
        </a:p>
      </dgm:t>
    </dgm:pt>
    <dgm:pt modelId="{AA865E06-7ACD-48CF-80F8-D51DBE252527}" type="pres">
      <dgm:prSet presAssocID="{6F45E458-89F2-48EA-BDCF-AFBD701639F2}" presName="sibTrans" presStyleCnt="0"/>
      <dgm:spPr/>
    </dgm:pt>
    <dgm:pt modelId="{EFFCBB54-D20A-457E-B5FF-29CE34911B22}" type="pres">
      <dgm:prSet presAssocID="{18109336-178E-4905-AE99-8B1B89F1EEF9}" presName="node" presStyleLbl="node1" presStyleIdx="2" presStyleCnt="5">
        <dgm:presLayoutVars>
          <dgm:bulletEnabled val="1"/>
        </dgm:presLayoutVars>
      </dgm:prSet>
      <dgm:spPr/>
      <dgm:t>
        <a:bodyPr/>
        <a:lstStyle/>
        <a:p>
          <a:endParaRPr lang="es-CL"/>
        </a:p>
      </dgm:t>
    </dgm:pt>
    <dgm:pt modelId="{D8BFC91D-C103-4B03-BF3C-4683CFE8CCC2}" type="pres">
      <dgm:prSet presAssocID="{AAC71549-600D-4ABC-BCB9-C0DAE223C937}" presName="sibTrans" presStyleCnt="0"/>
      <dgm:spPr/>
    </dgm:pt>
    <dgm:pt modelId="{DBBC546D-B5A9-40DD-BC07-66C0F7F10AAF}" type="pres">
      <dgm:prSet presAssocID="{49A42FDF-FF3B-415F-9954-3420BD81F3AB}" presName="node" presStyleLbl="node1" presStyleIdx="3" presStyleCnt="5">
        <dgm:presLayoutVars>
          <dgm:bulletEnabled val="1"/>
        </dgm:presLayoutVars>
      </dgm:prSet>
      <dgm:spPr/>
      <dgm:t>
        <a:bodyPr/>
        <a:lstStyle/>
        <a:p>
          <a:endParaRPr lang="es-CL"/>
        </a:p>
      </dgm:t>
    </dgm:pt>
    <dgm:pt modelId="{F2C4AC25-AD8D-4D34-B77D-FD95C3237FEB}" type="pres">
      <dgm:prSet presAssocID="{40AB3A22-CFDC-47E8-8C49-704D5CAE70FB}" presName="sibTrans" presStyleCnt="0"/>
      <dgm:spPr/>
    </dgm:pt>
    <dgm:pt modelId="{DA234952-3FA4-479E-8200-02E3AB089784}" type="pres">
      <dgm:prSet presAssocID="{1D7451F1-42B2-4E1E-B566-520E37919E4D}" presName="node" presStyleLbl="node1" presStyleIdx="4" presStyleCnt="5">
        <dgm:presLayoutVars>
          <dgm:bulletEnabled val="1"/>
        </dgm:presLayoutVars>
      </dgm:prSet>
      <dgm:spPr/>
      <dgm:t>
        <a:bodyPr/>
        <a:lstStyle/>
        <a:p>
          <a:endParaRPr lang="es-CL"/>
        </a:p>
      </dgm:t>
    </dgm:pt>
  </dgm:ptLst>
  <dgm:cxnLst>
    <dgm:cxn modelId="{FA95AE6A-2480-4BA2-A696-861CDE75DB7C}" srcId="{800F9383-B1DA-47BB-B258-022E5107BA66}" destId="{1D7451F1-42B2-4E1E-B566-520E37919E4D}" srcOrd="4" destOrd="0" parTransId="{EFC629AF-C623-4C72-9553-5CE7CA9BEF44}" sibTransId="{E0BF7436-59F4-4D35-BE67-D756E9079615}"/>
    <dgm:cxn modelId="{F11B366A-5BF2-459C-B414-00276A0CFF6D}" type="presOf" srcId="{4DE2EAD4-05E4-4632-9D3B-C012E9E8B0D7}" destId="{741E8A69-5B72-4C7F-8618-EF0A3830327C}" srcOrd="0" destOrd="0" presId="urn:microsoft.com/office/officeart/2005/8/layout/default"/>
    <dgm:cxn modelId="{07EF3D0B-55AE-40F6-BBE2-74B41CD3C88A}" type="presOf" srcId="{49A42FDF-FF3B-415F-9954-3420BD81F3AB}" destId="{DBBC546D-B5A9-40DD-BC07-66C0F7F10AAF}" srcOrd="0" destOrd="0" presId="urn:microsoft.com/office/officeart/2005/8/layout/default"/>
    <dgm:cxn modelId="{54AE6605-A07B-45E2-8BF9-2C9CD2B9B05E}" srcId="{800F9383-B1DA-47BB-B258-022E5107BA66}" destId="{F7C61D46-1116-4FB4-95E6-8F2FB0FBA3D0}" srcOrd="1" destOrd="0" parTransId="{CEF30A46-CAB0-46E1-BDDC-3183DE3EF8D2}" sibTransId="{6F45E458-89F2-48EA-BDCF-AFBD701639F2}"/>
    <dgm:cxn modelId="{9CE85187-1AFF-4397-8BC8-4CDD9C406D7A}" type="presOf" srcId="{800F9383-B1DA-47BB-B258-022E5107BA66}" destId="{A3ED09AA-17BE-4CE6-9E70-ADE60CC2D321}" srcOrd="0" destOrd="0" presId="urn:microsoft.com/office/officeart/2005/8/layout/default"/>
    <dgm:cxn modelId="{92CAF5A0-2943-491F-852B-906233F5E112}" type="presOf" srcId="{1D7451F1-42B2-4E1E-B566-520E37919E4D}" destId="{DA234952-3FA4-479E-8200-02E3AB089784}" srcOrd="0" destOrd="0" presId="urn:microsoft.com/office/officeart/2005/8/layout/default"/>
    <dgm:cxn modelId="{919A41D9-1D15-4370-B2E2-BCA5E41D25EE}" type="presOf" srcId="{18109336-178E-4905-AE99-8B1B89F1EEF9}" destId="{EFFCBB54-D20A-457E-B5FF-29CE34911B22}" srcOrd="0" destOrd="0" presId="urn:microsoft.com/office/officeart/2005/8/layout/default"/>
    <dgm:cxn modelId="{E12AB887-9B5C-4078-98EB-C1BB09298EB1}" srcId="{800F9383-B1DA-47BB-B258-022E5107BA66}" destId="{18109336-178E-4905-AE99-8B1B89F1EEF9}" srcOrd="2" destOrd="0" parTransId="{011E7DAF-29DC-4132-93D4-CD84538FEAD9}" sibTransId="{AAC71549-600D-4ABC-BCB9-C0DAE223C937}"/>
    <dgm:cxn modelId="{BC3CF5C0-ECEA-4301-9717-FD6F37B63C95}" srcId="{800F9383-B1DA-47BB-B258-022E5107BA66}" destId="{4DE2EAD4-05E4-4632-9D3B-C012E9E8B0D7}" srcOrd="0" destOrd="0" parTransId="{44212315-A028-4EA7-9EE6-20D169ED7154}" sibTransId="{C34630F4-2EAB-44FE-A9A9-EE2448A06D8B}"/>
    <dgm:cxn modelId="{47F0E29C-9177-4161-B8C0-DC150EA888F8}" type="presOf" srcId="{F7C61D46-1116-4FB4-95E6-8F2FB0FBA3D0}" destId="{FC48003F-0D7F-4FB3-9186-42FEFF195BEC}" srcOrd="0" destOrd="0" presId="urn:microsoft.com/office/officeart/2005/8/layout/default"/>
    <dgm:cxn modelId="{2DC41497-4A59-46BF-BA9D-4A9CBEAAC5F4}" srcId="{800F9383-B1DA-47BB-B258-022E5107BA66}" destId="{49A42FDF-FF3B-415F-9954-3420BD81F3AB}" srcOrd="3" destOrd="0" parTransId="{98112B7E-2340-4829-A44F-7413B3629286}" sibTransId="{40AB3A22-CFDC-47E8-8C49-704D5CAE70FB}"/>
    <dgm:cxn modelId="{D2ED2F4B-FB0C-40A7-8EA7-CA43833D4C50}" type="presParOf" srcId="{A3ED09AA-17BE-4CE6-9E70-ADE60CC2D321}" destId="{741E8A69-5B72-4C7F-8618-EF0A3830327C}" srcOrd="0" destOrd="0" presId="urn:microsoft.com/office/officeart/2005/8/layout/default"/>
    <dgm:cxn modelId="{10259ABD-5073-4199-ADC5-52B887AB1E7B}" type="presParOf" srcId="{A3ED09AA-17BE-4CE6-9E70-ADE60CC2D321}" destId="{7BCF9D3F-F055-414D-8709-B146223F2291}" srcOrd="1" destOrd="0" presId="urn:microsoft.com/office/officeart/2005/8/layout/default"/>
    <dgm:cxn modelId="{1037633E-191B-41BA-86F8-F525857FE9DD}" type="presParOf" srcId="{A3ED09AA-17BE-4CE6-9E70-ADE60CC2D321}" destId="{FC48003F-0D7F-4FB3-9186-42FEFF195BEC}" srcOrd="2" destOrd="0" presId="urn:microsoft.com/office/officeart/2005/8/layout/default"/>
    <dgm:cxn modelId="{9505DB0E-2680-41F9-8779-CCF93B430ACD}" type="presParOf" srcId="{A3ED09AA-17BE-4CE6-9E70-ADE60CC2D321}" destId="{AA865E06-7ACD-48CF-80F8-D51DBE252527}" srcOrd="3" destOrd="0" presId="urn:microsoft.com/office/officeart/2005/8/layout/default"/>
    <dgm:cxn modelId="{5D42BCC1-D9A0-4303-93C6-81E73E120B91}" type="presParOf" srcId="{A3ED09AA-17BE-4CE6-9E70-ADE60CC2D321}" destId="{EFFCBB54-D20A-457E-B5FF-29CE34911B22}" srcOrd="4" destOrd="0" presId="urn:microsoft.com/office/officeart/2005/8/layout/default"/>
    <dgm:cxn modelId="{3249A495-9FD0-4EE9-BDC9-E0E3D448A817}" type="presParOf" srcId="{A3ED09AA-17BE-4CE6-9E70-ADE60CC2D321}" destId="{D8BFC91D-C103-4B03-BF3C-4683CFE8CCC2}" srcOrd="5" destOrd="0" presId="urn:microsoft.com/office/officeart/2005/8/layout/default"/>
    <dgm:cxn modelId="{A7FD8943-A67B-465C-9D68-D1582A8A23B2}" type="presParOf" srcId="{A3ED09AA-17BE-4CE6-9E70-ADE60CC2D321}" destId="{DBBC546D-B5A9-40DD-BC07-66C0F7F10AAF}" srcOrd="6" destOrd="0" presId="urn:microsoft.com/office/officeart/2005/8/layout/default"/>
    <dgm:cxn modelId="{471B5748-9164-4157-98FF-713A95F8E932}" type="presParOf" srcId="{A3ED09AA-17BE-4CE6-9E70-ADE60CC2D321}" destId="{F2C4AC25-AD8D-4D34-B77D-FD95C3237FEB}" srcOrd="7" destOrd="0" presId="urn:microsoft.com/office/officeart/2005/8/layout/default"/>
    <dgm:cxn modelId="{B4CCD734-C2BF-47F0-B580-DC183FE1A6CA}" type="presParOf" srcId="{A3ED09AA-17BE-4CE6-9E70-ADE60CC2D321}" destId="{DA234952-3FA4-479E-8200-02E3AB089784}" srcOrd="8" destOrd="0" presId="urn:microsoft.com/office/officeart/2005/8/layout/defaul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F5ABF5D-5F3B-4A11-8A31-29E910BB8AE2}" type="doc">
      <dgm:prSet loTypeId="urn:microsoft.com/office/officeart/2005/8/layout/vList4" loCatId="list" qsTypeId="urn:microsoft.com/office/officeart/2005/8/quickstyle/simple1" qsCatId="simple" csTypeId="urn:microsoft.com/office/officeart/2005/8/colors/accent1_4" csCatId="accent1" phldr="1"/>
      <dgm:spPr/>
      <dgm:t>
        <a:bodyPr/>
        <a:lstStyle/>
        <a:p>
          <a:endParaRPr lang="es-CL"/>
        </a:p>
      </dgm:t>
    </dgm:pt>
    <dgm:pt modelId="{C8FA31E5-EE3E-4BD6-A4FE-EDCFDA5FCDA2}">
      <dgm:prSet phldrT="[Text]" custT="1"/>
      <dgm:spPr/>
      <dgm:t>
        <a:bodyPr/>
        <a:lstStyle/>
        <a:p>
          <a:r>
            <a:rPr lang="es-MX" sz="2500" b="1" dirty="0" smtClean="0"/>
            <a:t> Acciones de la Promoción – Modelo de Negocio</a:t>
          </a:r>
          <a:endParaRPr lang="es-CL" sz="2500" b="1" dirty="0"/>
        </a:p>
      </dgm:t>
    </dgm:pt>
    <dgm:pt modelId="{A5D6F0C0-DBC8-4369-B6FF-193012821FA9}" type="parTrans" cxnId="{41A8DEB8-ADB0-4B24-AD11-D35C28F2390F}">
      <dgm:prSet/>
      <dgm:spPr/>
      <dgm:t>
        <a:bodyPr/>
        <a:lstStyle/>
        <a:p>
          <a:endParaRPr lang="es-CL"/>
        </a:p>
      </dgm:t>
    </dgm:pt>
    <dgm:pt modelId="{C27932E6-0FB6-42EF-8B63-768204970892}" type="sibTrans" cxnId="{41A8DEB8-ADB0-4B24-AD11-D35C28F2390F}">
      <dgm:prSet/>
      <dgm:spPr/>
      <dgm:t>
        <a:bodyPr/>
        <a:lstStyle/>
        <a:p>
          <a:endParaRPr lang="es-CL"/>
        </a:p>
      </dgm:t>
    </dgm:pt>
    <dgm:pt modelId="{4A61BC3C-F4B1-457F-8727-83B2C7E20EBF}">
      <dgm:prSet phldrT="[Text]" custT="1"/>
      <dgm:spPr/>
      <dgm:t>
        <a:bodyPr/>
        <a:lstStyle/>
        <a:p>
          <a:pPr algn="l"/>
          <a:r>
            <a:rPr lang="es-MX" sz="2800" b="1" i="0" dirty="0" smtClean="0"/>
            <a:t>El Negocio de la Publicidad</a:t>
          </a:r>
          <a:endParaRPr lang="es-CL" sz="2800" b="1" i="0" dirty="0"/>
        </a:p>
      </dgm:t>
    </dgm:pt>
    <dgm:pt modelId="{8BAD5C4E-9D5D-448A-A056-0B300A53E5A2}" type="parTrans" cxnId="{BC932C28-5F2B-4ED8-BD16-B1776B84E4DC}">
      <dgm:prSet/>
      <dgm:spPr/>
      <dgm:t>
        <a:bodyPr/>
        <a:lstStyle/>
        <a:p>
          <a:endParaRPr lang="es-CL"/>
        </a:p>
      </dgm:t>
    </dgm:pt>
    <dgm:pt modelId="{CC8711FB-11F8-4C09-ACD1-3F8CF696651E}" type="sibTrans" cxnId="{BC932C28-5F2B-4ED8-BD16-B1776B84E4DC}">
      <dgm:prSet/>
      <dgm:spPr/>
      <dgm:t>
        <a:bodyPr/>
        <a:lstStyle/>
        <a:p>
          <a:endParaRPr lang="es-CL"/>
        </a:p>
      </dgm:t>
    </dgm:pt>
    <dgm:pt modelId="{7441949F-F654-4446-B1E0-B3A54174FAC2}">
      <dgm:prSet phldrT="[Text]" custT="1"/>
      <dgm:spPr/>
      <dgm:t>
        <a:bodyPr/>
        <a:lstStyle/>
        <a:p>
          <a:r>
            <a:rPr lang="es-MX" sz="2800" b="1" dirty="0" smtClean="0">
              <a:solidFill>
                <a:schemeClr val="tx2">
                  <a:lumMod val="50000"/>
                </a:schemeClr>
              </a:solidFill>
            </a:rPr>
            <a:t>Cómo funcionan las promociones </a:t>
          </a:r>
          <a:endParaRPr lang="es-CL" sz="2800" b="1" i="1" dirty="0">
            <a:solidFill>
              <a:schemeClr val="tx2">
                <a:lumMod val="50000"/>
              </a:schemeClr>
            </a:solidFill>
          </a:endParaRPr>
        </a:p>
      </dgm:t>
    </dgm:pt>
    <dgm:pt modelId="{968730D6-FDBA-49E9-8790-3D68D8F39D0B}" type="parTrans" cxnId="{E258D561-6F66-40E9-8176-E9FBC49F43CA}">
      <dgm:prSet/>
      <dgm:spPr/>
      <dgm:t>
        <a:bodyPr/>
        <a:lstStyle/>
        <a:p>
          <a:endParaRPr lang="es-CL"/>
        </a:p>
      </dgm:t>
    </dgm:pt>
    <dgm:pt modelId="{A03BB7EF-EC72-4380-863C-271929482BFF}" type="sibTrans" cxnId="{E258D561-6F66-40E9-8176-E9FBC49F43CA}">
      <dgm:prSet/>
      <dgm:spPr/>
      <dgm:t>
        <a:bodyPr/>
        <a:lstStyle/>
        <a:p>
          <a:endParaRPr lang="es-CL"/>
        </a:p>
      </dgm:t>
    </dgm:pt>
    <dgm:pt modelId="{E24B41F5-74D4-458D-B424-0E8EA62BEC0D}">
      <dgm:prSet phldrT="[Text]" custT="1"/>
      <dgm:spPr/>
      <dgm:t>
        <a:bodyPr/>
        <a:lstStyle/>
        <a:p>
          <a:pPr algn="l"/>
          <a:r>
            <a:rPr lang="es-MX" sz="1900" b="1" dirty="0" smtClean="0"/>
            <a:t>Existen 6 empresas relacionadas a la publicidad según rol:</a:t>
          </a:r>
          <a:endParaRPr lang="es-CL" sz="1900" b="1" dirty="0"/>
        </a:p>
      </dgm:t>
    </dgm:pt>
    <dgm:pt modelId="{C50A0BAA-365A-4A90-95ED-6FC63D26E1B9}" type="sibTrans" cxnId="{8963E95A-A644-44D6-AD0D-623426FD4F87}">
      <dgm:prSet/>
      <dgm:spPr/>
      <dgm:t>
        <a:bodyPr/>
        <a:lstStyle/>
        <a:p>
          <a:endParaRPr lang="es-CL"/>
        </a:p>
      </dgm:t>
    </dgm:pt>
    <dgm:pt modelId="{7C260CF7-9620-412B-BEB7-C86635F8EB98}" type="parTrans" cxnId="{8963E95A-A644-44D6-AD0D-623426FD4F87}">
      <dgm:prSet/>
      <dgm:spPr/>
      <dgm:t>
        <a:bodyPr/>
        <a:lstStyle/>
        <a:p>
          <a:endParaRPr lang="es-CL"/>
        </a:p>
      </dgm:t>
    </dgm:pt>
    <dgm:pt modelId="{DD156D70-D865-4138-8874-9D67B8E8B332}">
      <dgm:prSet phldrT="[Text]" custT="1"/>
      <dgm:spPr/>
      <dgm:t>
        <a:bodyPr/>
        <a:lstStyle/>
        <a:p>
          <a:r>
            <a:rPr lang="es-MX" sz="1900" b="0" dirty="0" smtClean="0"/>
            <a:t>Existen 5 acciones de promoción según el nivel de control</a:t>
          </a:r>
          <a:endParaRPr lang="es-CL" sz="1900" b="0" dirty="0"/>
        </a:p>
      </dgm:t>
    </dgm:pt>
    <dgm:pt modelId="{51BCA9A7-7043-41F9-8C57-EEBA6D2C88E1}" type="parTrans" cxnId="{E3FD332F-7161-45C8-985D-C1EFB7DF533F}">
      <dgm:prSet/>
      <dgm:spPr/>
      <dgm:t>
        <a:bodyPr/>
        <a:lstStyle/>
        <a:p>
          <a:endParaRPr lang="es-CL"/>
        </a:p>
      </dgm:t>
    </dgm:pt>
    <dgm:pt modelId="{A1C81ACA-4204-4FFC-B7F8-E0095CBE07F6}" type="sibTrans" cxnId="{E3FD332F-7161-45C8-985D-C1EFB7DF533F}">
      <dgm:prSet/>
      <dgm:spPr/>
      <dgm:t>
        <a:bodyPr/>
        <a:lstStyle/>
        <a:p>
          <a:endParaRPr lang="es-CL"/>
        </a:p>
      </dgm:t>
    </dgm:pt>
    <dgm:pt modelId="{7E64147E-BCD3-47E5-81D5-41377E729252}">
      <dgm:prSet phldrT="[Text]" custT="1"/>
      <dgm:spPr/>
      <dgm:t>
        <a:bodyPr/>
        <a:lstStyle/>
        <a:p>
          <a:pPr algn="just"/>
          <a:r>
            <a:rPr lang="es-MX" sz="1800" b="1" dirty="0" smtClean="0"/>
            <a:t>Publicidad (estrategia), Productora (forma), Planificadora de Medios (canales), Medición de Audiencias (</a:t>
          </a:r>
          <a:r>
            <a:rPr lang="es-MX" sz="1800" b="1" i="1" dirty="0" smtClean="0"/>
            <a:t>rating</a:t>
          </a:r>
          <a:r>
            <a:rPr lang="es-MX" sz="1800" b="1" dirty="0" smtClean="0"/>
            <a:t>), Control de Emisiones (control de publicidad), Investigación de Mercado (estudios)</a:t>
          </a:r>
          <a:endParaRPr lang="es-CL" sz="1800" b="1" dirty="0"/>
        </a:p>
      </dgm:t>
    </dgm:pt>
    <dgm:pt modelId="{D57A4346-08A5-451F-9F66-51AD182A80D9}" type="parTrans" cxnId="{729F76AE-1DA1-41C9-9909-7ABAA754D01F}">
      <dgm:prSet/>
      <dgm:spPr/>
      <dgm:t>
        <a:bodyPr/>
        <a:lstStyle/>
        <a:p>
          <a:endParaRPr lang="es-CL"/>
        </a:p>
      </dgm:t>
    </dgm:pt>
    <dgm:pt modelId="{FFC50FFD-EEB8-4081-865F-1D5FD4A703C2}" type="sibTrans" cxnId="{729F76AE-1DA1-41C9-9909-7ABAA754D01F}">
      <dgm:prSet/>
      <dgm:spPr/>
      <dgm:t>
        <a:bodyPr/>
        <a:lstStyle/>
        <a:p>
          <a:endParaRPr lang="es-CL"/>
        </a:p>
      </dgm:t>
    </dgm:pt>
    <dgm:pt modelId="{5D77734D-9EB9-4DA8-BEA4-435CEE369380}">
      <dgm:prSet phldrT="[Text]" custT="1"/>
      <dgm:spPr/>
      <dgm:t>
        <a:bodyPr/>
        <a:lstStyle/>
        <a:p>
          <a:r>
            <a:rPr lang="es-MX" sz="1850" b="1" dirty="0" smtClean="0">
              <a:solidFill>
                <a:schemeClr val="tx2">
                  <a:lumMod val="50000"/>
                </a:schemeClr>
              </a:solidFill>
            </a:rPr>
            <a:t>Elegir Objetivo: Marca Nueva o Marca Existente</a:t>
          </a:r>
          <a:endParaRPr lang="es-CL" sz="1850" b="0" dirty="0">
            <a:solidFill>
              <a:schemeClr val="tx2">
                <a:lumMod val="50000"/>
              </a:schemeClr>
            </a:solidFill>
          </a:endParaRPr>
        </a:p>
      </dgm:t>
    </dgm:pt>
    <dgm:pt modelId="{17A3C2DC-55CE-452C-BF0E-3D0FE214AAD7}" type="parTrans" cxnId="{2FDAE2D1-53C7-4FD6-BB2C-A840FEB52950}">
      <dgm:prSet/>
      <dgm:spPr/>
      <dgm:t>
        <a:bodyPr/>
        <a:lstStyle/>
        <a:p>
          <a:endParaRPr lang="es-CL"/>
        </a:p>
      </dgm:t>
    </dgm:pt>
    <dgm:pt modelId="{FE2E6DBC-2B50-4FFD-9101-59688D50C5B4}" type="sibTrans" cxnId="{2FDAE2D1-53C7-4FD6-BB2C-A840FEB52950}">
      <dgm:prSet/>
      <dgm:spPr/>
      <dgm:t>
        <a:bodyPr/>
        <a:lstStyle/>
        <a:p>
          <a:endParaRPr lang="es-CL"/>
        </a:p>
      </dgm:t>
    </dgm:pt>
    <dgm:pt modelId="{192AB1F7-27AC-4858-95BA-C6E61E0210BC}">
      <dgm:prSet phldrT="[Text]" custT="1"/>
      <dgm:spPr/>
      <dgm:t>
        <a:bodyPr/>
        <a:lstStyle/>
        <a:p>
          <a:r>
            <a:rPr lang="es-MX" sz="1900" b="0" dirty="0" smtClean="0"/>
            <a:t>4 Modelos de Negocio en Empresas de Comunicación y variaciones</a:t>
          </a:r>
          <a:endParaRPr lang="es-CL" sz="1900" b="0" dirty="0"/>
        </a:p>
      </dgm:t>
    </dgm:pt>
    <dgm:pt modelId="{3CD1B63F-57C6-4047-8068-E4C7FF919B8C}" type="parTrans" cxnId="{FEBC63BD-934F-4C5F-AE11-F32E3EEBF28E}">
      <dgm:prSet/>
      <dgm:spPr/>
      <dgm:t>
        <a:bodyPr/>
        <a:lstStyle/>
        <a:p>
          <a:endParaRPr lang="es-CL"/>
        </a:p>
      </dgm:t>
    </dgm:pt>
    <dgm:pt modelId="{9BA27F85-1FBE-4414-AF1F-7E0D44777975}" type="sibTrans" cxnId="{FEBC63BD-934F-4C5F-AE11-F32E3EEBF28E}">
      <dgm:prSet/>
      <dgm:spPr/>
      <dgm:t>
        <a:bodyPr/>
        <a:lstStyle/>
        <a:p>
          <a:endParaRPr lang="es-CL"/>
        </a:p>
      </dgm:t>
    </dgm:pt>
    <dgm:pt modelId="{E08D13A0-0BC1-450D-B2BF-392BA9724B43}">
      <dgm:prSet phldrT="[Text]" custT="1"/>
      <dgm:spPr/>
      <dgm:t>
        <a:bodyPr/>
        <a:lstStyle/>
        <a:p>
          <a:r>
            <a:rPr lang="es-MX" sz="1850" b="1" dirty="0" smtClean="0">
              <a:solidFill>
                <a:schemeClr val="tx2">
                  <a:lumMod val="50000"/>
                </a:schemeClr>
              </a:solidFill>
            </a:rPr>
            <a:t>Existen 3 costos indirectos de promoción</a:t>
          </a:r>
          <a:endParaRPr lang="es-CL" sz="1850" b="1" dirty="0">
            <a:solidFill>
              <a:schemeClr val="tx2">
                <a:lumMod val="50000"/>
              </a:schemeClr>
            </a:solidFill>
          </a:endParaRPr>
        </a:p>
      </dgm:t>
    </dgm:pt>
    <dgm:pt modelId="{BD526C01-9C6C-4C84-B9C6-50EC96A1CDED}" type="parTrans" cxnId="{23F1FEB1-8337-44D8-851B-B1DEF89CFCAA}">
      <dgm:prSet/>
      <dgm:spPr/>
      <dgm:t>
        <a:bodyPr/>
        <a:lstStyle/>
        <a:p>
          <a:endParaRPr lang="es-CL"/>
        </a:p>
      </dgm:t>
    </dgm:pt>
    <dgm:pt modelId="{D19B53B0-3CB1-42F7-842D-7E95E3374270}" type="sibTrans" cxnId="{23F1FEB1-8337-44D8-851B-B1DEF89CFCAA}">
      <dgm:prSet/>
      <dgm:spPr/>
      <dgm:t>
        <a:bodyPr/>
        <a:lstStyle/>
        <a:p>
          <a:endParaRPr lang="es-CL"/>
        </a:p>
      </dgm:t>
    </dgm:pt>
    <dgm:pt modelId="{1D1D0A16-23CF-489A-89EF-9A39DFDC75D9}">
      <dgm:prSet phldrT="[Text]" custT="1"/>
      <dgm:spPr/>
      <dgm:t>
        <a:bodyPr/>
        <a:lstStyle/>
        <a:p>
          <a:r>
            <a:rPr lang="es-MX" sz="1850" b="1" dirty="0" smtClean="0">
              <a:solidFill>
                <a:schemeClr val="tx2">
                  <a:lumMod val="50000"/>
                </a:schemeClr>
              </a:solidFill>
            </a:rPr>
            <a:t>3 tipos de promociones: Directas – por canal - </a:t>
          </a:r>
          <a:r>
            <a:rPr lang="es-MX" sz="1850" b="1" i="1" dirty="0" err="1" smtClean="0">
              <a:solidFill>
                <a:schemeClr val="tx2">
                  <a:lumMod val="50000"/>
                </a:schemeClr>
              </a:solidFill>
            </a:rPr>
            <a:t>Retailer</a:t>
          </a:r>
          <a:endParaRPr lang="es-CL" sz="1850" b="0" i="1" dirty="0">
            <a:solidFill>
              <a:schemeClr val="tx2">
                <a:lumMod val="50000"/>
              </a:schemeClr>
            </a:solidFill>
          </a:endParaRPr>
        </a:p>
      </dgm:t>
    </dgm:pt>
    <dgm:pt modelId="{7F2E379B-A3DC-41D0-8A56-2A95BB550D3F}" type="parTrans" cxnId="{3C8706FD-2C2E-4452-97AF-CD164D541A0D}">
      <dgm:prSet/>
      <dgm:spPr/>
      <dgm:t>
        <a:bodyPr/>
        <a:lstStyle/>
        <a:p>
          <a:endParaRPr lang="es-CL"/>
        </a:p>
      </dgm:t>
    </dgm:pt>
    <dgm:pt modelId="{75B59F65-3950-46F2-B01D-A4BEF9397C98}" type="sibTrans" cxnId="{3C8706FD-2C2E-4452-97AF-CD164D541A0D}">
      <dgm:prSet/>
      <dgm:spPr/>
      <dgm:t>
        <a:bodyPr/>
        <a:lstStyle/>
        <a:p>
          <a:endParaRPr lang="es-CL"/>
        </a:p>
      </dgm:t>
    </dgm:pt>
    <dgm:pt modelId="{112C8123-AAE6-41E8-8A21-058485BD9643}">
      <dgm:prSet phldrT="[Text]" custT="1"/>
      <dgm:spPr/>
      <dgm:t>
        <a:bodyPr/>
        <a:lstStyle/>
        <a:p>
          <a:r>
            <a:rPr lang="es-MX" sz="1900" b="0" dirty="0" smtClean="0"/>
            <a:t>Es relevante identificar la audiencia y segmento correctos</a:t>
          </a:r>
          <a:endParaRPr lang="es-CL" sz="1900" b="0" dirty="0"/>
        </a:p>
      </dgm:t>
    </dgm:pt>
    <dgm:pt modelId="{C0E99650-B63D-42BA-9A66-748CBB5CEA68}" type="parTrans" cxnId="{4A004684-6EBC-4F13-A83C-EFC3EA26A41B}">
      <dgm:prSet/>
      <dgm:spPr/>
      <dgm:t>
        <a:bodyPr/>
        <a:lstStyle/>
        <a:p>
          <a:endParaRPr lang="es-CL"/>
        </a:p>
      </dgm:t>
    </dgm:pt>
    <dgm:pt modelId="{ADA0A400-0329-4209-AA39-6627D18EAE57}" type="sibTrans" cxnId="{4A004684-6EBC-4F13-A83C-EFC3EA26A41B}">
      <dgm:prSet/>
      <dgm:spPr/>
      <dgm:t>
        <a:bodyPr/>
        <a:lstStyle/>
        <a:p>
          <a:endParaRPr lang="es-CL"/>
        </a:p>
      </dgm:t>
    </dgm:pt>
    <dgm:pt modelId="{B907287E-507D-427A-ACA7-A14668D41B70}">
      <dgm:prSet phldrT="[Text]" custT="1"/>
      <dgm:spPr/>
      <dgm:t>
        <a:bodyPr/>
        <a:lstStyle/>
        <a:p>
          <a:r>
            <a:rPr lang="es-MX" sz="1850" b="1" dirty="0" smtClean="0">
              <a:solidFill>
                <a:schemeClr val="tx2">
                  <a:lumMod val="50000"/>
                </a:schemeClr>
              </a:solidFill>
            </a:rPr>
            <a:t>Diferentes tipos de promociones: Desde cupones a </a:t>
          </a:r>
          <a:r>
            <a:rPr lang="es-MX" sz="1850" b="1" i="1" dirty="0" err="1" smtClean="0">
              <a:solidFill>
                <a:schemeClr val="tx2">
                  <a:lumMod val="50000"/>
                </a:schemeClr>
              </a:solidFill>
            </a:rPr>
            <a:t>Bonus</a:t>
          </a:r>
          <a:r>
            <a:rPr lang="es-MX" sz="1850" b="1" i="1" dirty="0" smtClean="0">
              <a:solidFill>
                <a:schemeClr val="tx2">
                  <a:lumMod val="50000"/>
                </a:schemeClr>
              </a:solidFill>
            </a:rPr>
            <a:t> Pack</a:t>
          </a:r>
          <a:endParaRPr lang="es-CL" sz="1850" b="1" i="1" dirty="0">
            <a:solidFill>
              <a:schemeClr val="tx2">
                <a:lumMod val="50000"/>
              </a:schemeClr>
            </a:solidFill>
          </a:endParaRPr>
        </a:p>
      </dgm:t>
    </dgm:pt>
    <dgm:pt modelId="{0A56B3B8-7E37-4E7D-9302-633A6CB19E5C}" type="parTrans" cxnId="{11560B25-7192-4BA5-9452-F800DF288A84}">
      <dgm:prSet/>
      <dgm:spPr/>
      <dgm:t>
        <a:bodyPr/>
        <a:lstStyle/>
        <a:p>
          <a:endParaRPr lang="es-CL"/>
        </a:p>
      </dgm:t>
    </dgm:pt>
    <dgm:pt modelId="{6743E604-BCF4-4864-AD17-068C8537ED87}" type="sibTrans" cxnId="{11560B25-7192-4BA5-9452-F800DF288A84}">
      <dgm:prSet/>
      <dgm:spPr/>
      <dgm:t>
        <a:bodyPr/>
        <a:lstStyle/>
        <a:p>
          <a:endParaRPr lang="es-CL"/>
        </a:p>
      </dgm:t>
    </dgm:pt>
    <dgm:pt modelId="{AED68674-5F3F-4EDE-BFCC-EA067CD2974D}" type="pres">
      <dgm:prSet presAssocID="{1F5ABF5D-5F3B-4A11-8A31-29E910BB8AE2}" presName="linear" presStyleCnt="0">
        <dgm:presLayoutVars>
          <dgm:dir/>
          <dgm:resizeHandles val="exact"/>
        </dgm:presLayoutVars>
      </dgm:prSet>
      <dgm:spPr/>
      <dgm:t>
        <a:bodyPr/>
        <a:lstStyle/>
        <a:p>
          <a:endParaRPr lang="es-CL"/>
        </a:p>
      </dgm:t>
    </dgm:pt>
    <dgm:pt modelId="{EC87858C-0191-4CF4-A160-1E46CCB7A6EC}" type="pres">
      <dgm:prSet presAssocID="{C8FA31E5-EE3E-4BD6-A4FE-EDCFDA5FCDA2}" presName="comp" presStyleCnt="0"/>
      <dgm:spPr/>
      <dgm:t>
        <a:bodyPr/>
        <a:lstStyle/>
        <a:p>
          <a:endParaRPr lang="es-CL"/>
        </a:p>
      </dgm:t>
    </dgm:pt>
    <dgm:pt modelId="{DFB36ADD-6904-4ECA-8AEC-4CB28B5544AA}" type="pres">
      <dgm:prSet presAssocID="{C8FA31E5-EE3E-4BD6-A4FE-EDCFDA5FCDA2}" presName="box" presStyleLbl="node1" presStyleIdx="0" presStyleCnt="3" custScaleY="88347"/>
      <dgm:spPr/>
      <dgm:t>
        <a:bodyPr/>
        <a:lstStyle/>
        <a:p>
          <a:endParaRPr lang="es-CL"/>
        </a:p>
      </dgm:t>
    </dgm:pt>
    <dgm:pt modelId="{D32852B8-8191-4202-8129-A36CD03B0E67}" type="pres">
      <dgm:prSet presAssocID="{C8FA31E5-EE3E-4BD6-A4FE-EDCFDA5FCDA2}" presName="img" presStyleLbl="fgImgPlace1" presStyleIdx="0" presStyleCnt="3"/>
      <dgm:spPr>
        <a:blipFill rotWithShape="0">
          <a:blip xmlns:r="http://schemas.openxmlformats.org/officeDocument/2006/relationships" r:embed="rId1"/>
          <a:stretch>
            <a:fillRect/>
          </a:stretch>
        </a:blipFill>
      </dgm:spPr>
      <dgm:t>
        <a:bodyPr/>
        <a:lstStyle/>
        <a:p>
          <a:endParaRPr lang="es-CL"/>
        </a:p>
      </dgm:t>
    </dgm:pt>
    <dgm:pt modelId="{8793B674-6564-4F81-BBC0-8E46BF582A48}" type="pres">
      <dgm:prSet presAssocID="{C8FA31E5-EE3E-4BD6-A4FE-EDCFDA5FCDA2}" presName="text" presStyleLbl="node1" presStyleIdx="0" presStyleCnt="3">
        <dgm:presLayoutVars>
          <dgm:bulletEnabled val="1"/>
        </dgm:presLayoutVars>
      </dgm:prSet>
      <dgm:spPr/>
      <dgm:t>
        <a:bodyPr/>
        <a:lstStyle/>
        <a:p>
          <a:endParaRPr lang="es-CL"/>
        </a:p>
      </dgm:t>
    </dgm:pt>
    <dgm:pt modelId="{ECEF2561-EF6E-4E3D-939B-5886B5368E58}" type="pres">
      <dgm:prSet presAssocID="{C27932E6-0FB6-42EF-8B63-768204970892}" presName="spacer" presStyleCnt="0"/>
      <dgm:spPr/>
      <dgm:t>
        <a:bodyPr/>
        <a:lstStyle/>
        <a:p>
          <a:endParaRPr lang="es-CL"/>
        </a:p>
      </dgm:t>
    </dgm:pt>
    <dgm:pt modelId="{F04F52D7-199A-448F-9A99-0A79AF289668}" type="pres">
      <dgm:prSet presAssocID="{4A61BC3C-F4B1-457F-8727-83B2C7E20EBF}" presName="comp" presStyleCnt="0"/>
      <dgm:spPr/>
      <dgm:t>
        <a:bodyPr/>
        <a:lstStyle/>
        <a:p>
          <a:endParaRPr lang="es-CL"/>
        </a:p>
      </dgm:t>
    </dgm:pt>
    <dgm:pt modelId="{87B4B399-546A-4F7E-9C75-85134EEA22D1}" type="pres">
      <dgm:prSet presAssocID="{4A61BC3C-F4B1-457F-8727-83B2C7E20EBF}" presName="box" presStyleLbl="node1" presStyleIdx="1" presStyleCnt="3" custScaleY="110409"/>
      <dgm:spPr/>
      <dgm:t>
        <a:bodyPr/>
        <a:lstStyle/>
        <a:p>
          <a:endParaRPr lang="es-CL"/>
        </a:p>
      </dgm:t>
    </dgm:pt>
    <dgm:pt modelId="{1A386981-148A-4FDE-91F0-EFBB93EF9C48}" type="pres">
      <dgm:prSet presAssocID="{4A61BC3C-F4B1-457F-8727-83B2C7E20EBF}" presName="img" presStyleLbl="fgImgPlace1" presStyleIdx="1" presStyleCnt="3"/>
      <dgm:spPr>
        <a:blipFill rotWithShape="0">
          <a:blip xmlns:r="http://schemas.openxmlformats.org/officeDocument/2006/relationships" r:embed="rId2"/>
          <a:stretch>
            <a:fillRect/>
          </a:stretch>
        </a:blipFill>
      </dgm:spPr>
      <dgm:t>
        <a:bodyPr/>
        <a:lstStyle/>
        <a:p>
          <a:endParaRPr lang="es-CL"/>
        </a:p>
      </dgm:t>
    </dgm:pt>
    <dgm:pt modelId="{6BD6A8E6-7570-434A-9A06-825475EF854D}" type="pres">
      <dgm:prSet presAssocID="{4A61BC3C-F4B1-457F-8727-83B2C7E20EBF}" presName="text" presStyleLbl="node1" presStyleIdx="1" presStyleCnt="3">
        <dgm:presLayoutVars>
          <dgm:bulletEnabled val="1"/>
        </dgm:presLayoutVars>
      </dgm:prSet>
      <dgm:spPr/>
      <dgm:t>
        <a:bodyPr/>
        <a:lstStyle/>
        <a:p>
          <a:endParaRPr lang="es-CL"/>
        </a:p>
      </dgm:t>
    </dgm:pt>
    <dgm:pt modelId="{D14C54CF-00E5-469F-A996-D40D67E2F0EB}" type="pres">
      <dgm:prSet presAssocID="{CC8711FB-11F8-4C09-ACD1-3F8CF696651E}" presName="spacer" presStyleCnt="0"/>
      <dgm:spPr/>
      <dgm:t>
        <a:bodyPr/>
        <a:lstStyle/>
        <a:p>
          <a:endParaRPr lang="es-CL"/>
        </a:p>
      </dgm:t>
    </dgm:pt>
    <dgm:pt modelId="{727F60DB-C79C-4CA3-AE9D-FC30BDF6F652}" type="pres">
      <dgm:prSet presAssocID="{7441949F-F654-4446-B1E0-B3A54174FAC2}" presName="comp" presStyleCnt="0"/>
      <dgm:spPr/>
      <dgm:t>
        <a:bodyPr/>
        <a:lstStyle/>
        <a:p>
          <a:endParaRPr lang="es-CL"/>
        </a:p>
      </dgm:t>
    </dgm:pt>
    <dgm:pt modelId="{AFEA3D6E-D693-43F5-8E47-CFAB51ABF7CF}" type="pres">
      <dgm:prSet presAssocID="{7441949F-F654-4446-B1E0-B3A54174FAC2}" presName="box" presStyleLbl="node1" presStyleIdx="2" presStyleCnt="3" custScaleY="113427"/>
      <dgm:spPr/>
      <dgm:t>
        <a:bodyPr/>
        <a:lstStyle/>
        <a:p>
          <a:endParaRPr lang="es-CL"/>
        </a:p>
      </dgm:t>
    </dgm:pt>
    <dgm:pt modelId="{9D5DABA4-7A66-4EA1-91D8-BFD0AA8AEAE5}" type="pres">
      <dgm:prSet presAssocID="{7441949F-F654-4446-B1E0-B3A54174FAC2}" presName="img" presStyleLbl="fgImgPlace1" presStyleIdx="2" presStyleCnt="3"/>
      <dgm:spPr>
        <a:blipFill rotWithShape="0">
          <a:blip xmlns:r="http://schemas.openxmlformats.org/officeDocument/2006/relationships" r:embed="rId3"/>
          <a:stretch>
            <a:fillRect/>
          </a:stretch>
        </a:blipFill>
      </dgm:spPr>
      <dgm:t>
        <a:bodyPr/>
        <a:lstStyle/>
        <a:p>
          <a:endParaRPr lang="es-CL"/>
        </a:p>
      </dgm:t>
    </dgm:pt>
    <dgm:pt modelId="{F3D4B7DE-FE7F-4D0B-B42E-CF8DE2111DAE}" type="pres">
      <dgm:prSet presAssocID="{7441949F-F654-4446-B1E0-B3A54174FAC2}" presName="text" presStyleLbl="node1" presStyleIdx="2" presStyleCnt="3">
        <dgm:presLayoutVars>
          <dgm:bulletEnabled val="1"/>
        </dgm:presLayoutVars>
      </dgm:prSet>
      <dgm:spPr/>
      <dgm:t>
        <a:bodyPr/>
        <a:lstStyle/>
        <a:p>
          <a:endParaRPr lang="es-CL"/>
        </a:p>
      </dgm:t>
    </dgm:pt>
  </dgm:ptLst>
  <dgm:cxnLst>
    <dgm:cxn modelId="{E3FD332F-7161-45C8-985D-C1EFB7DF533F}" srcId="{C8FA31E5-EE3E-4BD6-A4FE-EDCFDA5FCDA2}" destId="{DD156D70-D865-4138-8874-9D67B8E8B332}" srcOrd="0" destOrd="0" parTransId="{51BCA9A7-7043-41F9-8C57-EEBA6D2C88E1}" sibTransId="{A1C81ACA-4204-4FFC-B7F8-E0095CBE07F6}"/>
    <dgm:cxn modelId="{CAB9ECE8-DE05-417C-8150-A1CB74199965}" type="presOf" srcId="{E08D13A0-0BC1-450D-B2BF-392BA9724B43}" destId="{F3D4B7DE-FE7F-4D0B-B42E-CF8DE2111DAE}" srcOrd="1" destOrd="3" presId="urn:microsoft.com/office/officeart/2005/8/layout/vList4"/>
    <dgm:cxn modelId="{2FDAE2D1-53C7-4FD6-BB2C-A840FEB52950}" srcId="{7441949F-F654-4446-B1E0-B3A54174FAC2}" destId="{5D77734D-9EB9-4DA8-BEA4-435CEE369380}" srcOrd="0" destOrd="0" parTransId="{17A3C2DC-55CE-452C-BF0E-3D0FE214AAD7}" sibTransId="{FE2E6DBC-2B50-4FFD-9101-59688D50C5B4}"/>
    <dgm:cxn modelId="{FEBC63BD-934F-4C5F-AE11-F32E3EEBF28E}" srcId="{C8FA31E5-EE3E-4BD6-A4FE-EDCFDA5FCDA2}" destId="{192AB1F7-27AC-4858-95BA-C6E61E0210BC}" srcOrd="2" destOrd="0" parTransId="{3CD1B63F-57C6-4047-8068-E4C7FF919B8C}" sibTransId="{9BA27F85-1FBE-4414-AF1F-7E0D44777975}"/>
    <dgm:cxn modelId="{BC140DD3-49ED-4B82-B7EB-31809525EB38}" type="presOf" srcId="{7E64147E-BCD3-47E5-81D5-41377E729252}" destId="{6BD6A8E6-7570-434A-9A06-825475EF854D}" srcOrd="1" destOrd="2" presId="urn:microsoft.com/office/officeart/2005/8/layout/vList4"/>
    <dgm:cxn modelId="{E2AB60BC-6A17-4A7B-8486-8EA55B7BA417}" type="presOf" srcId="{B907287E-507D-427A-ACA7-A14668D41B70}" destId="{F3D4B7DE-FE7F-4D0B-B42E-CF8DE2111DAE}" srcOrd="1" destOrd="4" presId="urn:microsoft.com/office/officeart/2005/8/layout/vList4"/>
    <dgm:cxn modelId="{6042DFF3-BE74-4DF8-B22F-90EDD81E93E9}" type="presOf" srcId="{192AB1F7-27AC-4858-95BA-C6E61E0210BC}" destId="{8793B674-6564-4F81-BBC0-8E46BF582A48}" srcOrd="1" destOrd="3" presId="urn:microsoft.com/office/officeart/2005/8/layout/vList4"/>
    <dgm:cxn modelId="{802E940A-45B8-4C77-9F4B-C5E99DE9BDB2}" type="presOf" srcId="{E24B41F5-74D4-458D-B424-0E8EA62BEC0D}" destId="{87B4B399-546A-4F7E-9C75-85134EEA22D1}" srcOrd="0" destOrd="1" presId="urn:microsoft.com/office/officeart/2005/8/layout/vList4"/>
    <dgm:cxn modelId="{A86F1359-56BC-45FD-8F0C-D100C3B02C64}" type="presOf" srcId="{112C8123-AAE6-41E8-8A21-058485BD9643}" destId="{8793B674-6564-4F81-BBC0-8E46BF582A48}" srcOrd="1" destOrd="2" presId="urn:microsoft.com/office/officeart/2005/8/layout/vList4"/>
    <dgm:cxn modelId="{3C8706FD-2C2E-4452-97AF-CD164D541A0D}" srcId="{7441949F-F654-4446-B1E0-B3A54174FAC2}" destId="{1D1D0A16-23CF-489A-89EF-9A39DFDC75D9}" srcOrd="1" destOrd="0" parTransId="{7F2E379B-A3DC-41D0-8A56-2A95BB550D3F}" sibTransId="{75B59F65-3950-46F2-B01D-A4BEF9397C98}"/>
    <dgm:cxn modelId="{EB9F60FE-32E8-431B-A5E4-8EFD92BD269E}" type="presOf" srcId="{B907287E-507D-427A-ACA7-A14668D41B70}" destId="{AFEA3D6E-D693-43F5-8E47-CFAB51ABF7CF}" srcOrd="0" destOrd="4" presId="urn:microsoft.com/office/officeart/2005/8/layout/vList4"/>
    <dgm:cxn modelId="{22258F2B-3121-4936-ABEE-5FC644CB8724}" type="presOf" srcId="{4A61BC3C-F4B1-457F-8727-83B2C7E20EBF}" destId="{87B4B399-546A-4F7E-9C75-85134EEA22D1}" srcOrd="0" destOrd="0" presId="urn:microsoft.com/office/officeart/2005/8/layout/vList4"/>
    <dgm:cxn modelId="{BE0CBFCD-AC9A-46A5-B631-6865BE9BFD60}" type="presOf" srcId="{E08D13A0-0BC1-450D-B2BF-392BA9724B43}" destId="{AFEA3D6E-D693-43F5-8E47-CFAB51ABF7CF}" srcOrd="0" destOrd="3" presId="urn:microsoft.com/office/officeart/2005/8/layout/vList4"/>
    <dgm:cxn modelId="{0BE92B1F-29BC-4A2E-BF6B-CAED079296BF}" type="presOf" srcId="{4A61BC3C-F4B1-457F-8727-83B2C7E20EBF}" destId="{6BD6A8E6-7570-434A-9A06-825475EF854D}" srcOrd="1" destOrd="0" presId="urn:microsoft.com/office/officeart/2005/8/layout/vList4"/>
    <dgm:cxn modelId="{8764F6E3-E931-4565-BFD7-BE1024432352}" type="presOf" srcId="{DD156D70-D865-4138-8874-9D67B8E8B332}" destId="{DFB36ADD-6904-4ECA-8AEC-4CB28B5544AA}" srcOrd="0" destOrd="1" presId="urn:microsoft.com/office/officeart/2005/8/layout/vList4"/>
    <dgm:cxn modelId="{3BF61F00-E3F5-4601-9B61-DC8BFAE3B4BF}" type="presOf" srcId="{5D77734D-9EB9-4DA8-BEA4-435CEE369380}" destId="{AFEA3D6E-D693-43F5-8E47-CFAB51ABF7CF}" srcOrd="0" destOrd="1" presId="urn:microsoft.com/office/officeart/2005/8/layout/vList4"/>
    <dgm:cxn modelId="{A9C9A3F2-21FB-4DC9-9CC6-06C847B9897D}" type="presOf" srcId="{1D1D0A16-23CF-489A-89EF-9A39DFDC75D9}" destId="{F3D4B7DE-FE7F-4D0B-B42E-CF8DE2111DAE}" srcOrd="1" destOrd="2" presId="urn:microsoft.com/office/officeart/2005/8/layout/vList4"/>
    <dgm:cxn modelId="{02306949-66E1-48D7-BC58-99C0FA761243}" type="presOf" srcId="{C8FA31E5-EE3E-4BD6-A4FE-EDCFDA5FCDA2}" destId="{DFB36ADD-6904-4ECA-8AEC-4CB28B5544AA}" srcOrd="0" destOrd="0" presId="urn:microsoft.com/office/officeart/2005/8/layout/vList4"/>
    <dgm:cxn modelId="{11560B25-7192-4BA5-9452-F800DF288A84}" srcId="{7441949F-F654-4446-B1E0-B3A54174FAC2}" destId="{B907287E-507D-427A-ACA7-A14668D41B70}" srcOrd="3" destOrd="0" parTransId="{0A56B3B8-7E37-4E7D-9302-633A6CB19E5C}" sibTransId="{6743E604-BCF4-4864-AD17-068C8537ED87}"/>
    <dgm:cxn modelId="{E258D561-6F66-40E9-8176-E9FBC49F43CA}" srcId="{1F5ABF5D-5F3B-4A11-8A31-29E910BB8AE2}" destId="{7441949F-F654-4446-B1E0-B3A54174FAC2}" srcOrd="2" destOrd="0" parTransId="{968730D6-FDBA-49E9-8790-3D68D8F39D0B}" sibTransId="{A03BB7EF-EC72-4380-863C-271929482BFF}"/>
    <dgm:cxn modelId="{729F76AE-1DA1-41C9-9909-7ABAA754D01F}" srcId="{4A61BC3C-F4B1-457F-8727-83B2C7E20EBF}" destId="{7E64147E-BCD3-47E5-81D5-41377E729252}" srcOrd="1" destOrd="0" parTransId="{D57A4346-08A5-451F-9F66-51AD182A80D9}" sibTransId="{FFC50FFD-EEB8-4081-865F-1D5FD4A703C2}"/>
    <dgm:cxn modelId="{C611C579-E4E2-4B53-A491-8F29978B4EAD}" type="presOf" srcId="{1F5ABF5D-5F3B-4A11-8A31-29E910BB8AE2}" destId="{AED68674-5F3F-4EDE-BFCC-EA067CD2974D}" srcOrd="0" destOrd="0" presId="urn:microsoft.com/office/officeart/2005/8/layout/vList4"/>
    <dgm:cxn modelId="{90AC3879-2483-47AD-82D6-8F2431C7D5B4}" type="presOf" srcId="{112C8123-AAE6-41E8-8A21-058485BD9643}" destId="{DFB36ADD-6904-4ECA-8AEC-4CB28B5544AA}" srcOrd="0" destOrd="2" presId="urn:microsoft.com/office/officeart/2005/8/layout/vList4"/>
    <dgm:cxn modelId="{EFE8BE20-C519-4C40-BA16-54FDB3EE4148}" type="presOf" srcId="{192AB1F7-27AC-4858-95BA-C6E61E0210BC}" destId="{DFB36ADD-6904-4ECA-8AEC-4CB28B5544AA}" srcOrd="0" destOrd="3" presId="urn:microsoft.com/office/officeart/2005/8/layout/vList4"/>
    <dgm:cxn modelId="{99E82ECD-BFAA-4869-B9DD-80259C7B6CD5}" type="presOf" srcId="{1D1D0A16-23CF-489A-89EF-9A39DFDC75D9}" destId="{AFEA3D6E-D693-43F5-8E47-CFAB51ABF7CF}" srcOrd="0" destOrd="2" presId="urn:microsoft.com/office/officeart/2005/8/layout/vList4"/>
    <dgm:cxn modelId="{BC932C28-5F2B-4ED8-BD16-B1776B84E4DC}" srcId="{1F5ABF5D-5F3B-4A11-8A31-29E910BB8AE2}" destId="{4A61BC3C-F4B1-457F-8727-83B2C7E20EBF}" srcOrd="1" destOrd="0" parTransId="{8BAD5C4E-9D5D-448A-A056-0B300A53E5A2}" sibTransId="{CC8711FB-11F8-4C09-ACD1-3F8CF696651E}"/>
    <dgm:cxn modelId="{DEF9F696-2F4D-4196-84EF-A640BBCB2C21}" type="presOf" srcId="{DD156D70-D865-4138-8874-9D67B8E8B332}" destId="{8793B674-6564-4F81-BBC0-8E46BF582A48}" srcOrd="1" destOrd="1" presId="urn:microsoft.com/office/officeart/2005/8/layout/vList4"/>
    <dgm:cxn modelId="{23F1FEB1-8337-44D8-851B-B1DEF89CFCAA}" srcId="{7441949F-F654-4446-B1E0-B3A54174FAC2}" destId="{E08D13A0-0BC1-450D-B2BF-392BA9724B43}" srcOrd="2" destOrd="0" parTransId="{BD526C01-9C6C-4C84-B9C6-50EC96A1CDED}" sibTransId="{D19B53B0-3CB1-42F7-842D-7E95E3374270}"/>
    <dgm:cxn modelId="{A516220C-3D6C-4EDD-9CDE-7598BF8BBD6F}" type="presOf" srcId="{5D77734D-9EB9-4DA8-BEA4-435CEE369380}" destId="{F3D4B7DE-FE7F-4D0B-B42E-CF8DE2111DAE}" srcOrd="1" destOrd="1" presId="urn:microsoft.com/office/officeart/2005/8/layout/vList4"/>
    <dgm:cxn modelId="{B90D6565-F82E-4D4A-990D-67E9A39B0A20}" type="presOf" srcId="{E24B41F5-74D4-458D-B424-0E8EA62BEC0D}" destId="{6BD6A8E6-7570-434A-9A06-825475EF854D}" srcOrd="1" destOrd="1" presId="urn:microsoft.com/office/officeart/2005/8/layout/vList4"/>
    <dgm:cxn modelId="{4A004684-6EBC-4F13-A83C-EFC3EA26A41B}" srcId="{C8FA31E5-EE3E-4BD6-A4FE-EDCFDA5FCDA2}" destId="{112C8123-AAE6-41E8-8A21-058485BD9643}" srcOrd="1" destOrd="0" parTransId="{C0E99650-B63D-42BA-9A66-748CBB5CEA68}" sibTransId="{ADA0A400-0329-4209-AA39-6627D18EAE57}"/>
    <dgm:cxn modelId="{6F7CB925-121D-4170-8679-A354F180CE7E}" type="presOf" srcId="{7E64147E-BCD3-47E5-81D5-41377E729252}" destId="{87B4B399-546A-4F7E-9C75-85134EEA22D1}" srcOrd="0" destOrd="2" presId="urn:microsoft.com/office/officeart/2005/8/layout/vList4"/>
    <dgm:cxn modelId="{EE9A96DF-F2B4-482F-A174-19A3324CFDE1}" type="presOf" srcId="{7441949F-F654-4446-B1E0-B3A54174FAC2}" destId="{F3D4B7DE-FE7F-4D0B-B42E-CF8DE2111DAE}" srcOrd="1" destOrd="0" presId="urn:microsoft.com/office/officeart/2005/8/layout/vList4"/>
    <dgm:cxn modelId="{41A8DEB8-ADB0-4B24-AD11-D35C28F2390F}" srcId="{1F5ABF5D-5F3B-4A11-8A31-29E910BB8AE2}" destId="{C8FA31E5-EE3E-4BD6-A4FE-EDCFDA5FCDA2}" srcOrd="0" destOrd="0" parTransId="{A5D6F0C0-DBC8-4369-B6FF-193012821FA9}" sibTransId="{C27932E6-0FB6-42EF-8B63-768204970892}"/>
    <dgm:cxn modelId="{0A57E5D3-4D11-493E-AB65-EDB2E7C4240C}" type="presOf" srcId="{7441949F-F654-4446-B1E0-B3A54174FAC2}" destId="{AFEA3D6E-D693-43F5-8E47-CFAB51ABF7CF}" srcOrd="0" destOrd="0" presId="urn:microsoft.com/office/officeart/2005/8/layout/vList4"/>
    <dgm:cxn modelId="{8963E95A-A644-44D6-AD0D-623426FD4F87}" srcId="{4A61BC3C-F4B1-457F-8727-83B2C7E20EBF}" destId="{E24B41F5-74D4-458D-B424-0E8EA62BEC0D}" srcOrd="0" destOrd="0" parTransId="{7C260CF7-9620-412B-BEB7-C86635F8EB98}" sibTransId="{C50A0BAA-365A-4A90-95ED-6FC63D26E1B9}"/>
    <dgm:cxn modelId="{A5FB175E-B5A2-45CF-A071-13C1A066891A}" type="presOf" srcId="{C8FA31E5-EE3E-4BD6-A4FE-EDCFDA5FCDA2}" destId="{8793B674-6564-4F81-BBC0-8E46BF582A48}" srcOrd="1" destOrd="0" presId="urn:microsoft.com/office/officeart/2005/8/layout/vList4"/>
    <dgm:cxn modelId="{77A154DB-3B85-462A-856E-45C50DE8A3B2}" type="presParOf" srcId="{AED68674-5F3F-4EDE-BFCC-EA067CD2974D}" destId="{EC87858C-0191-4CF4-A160-1E46CCB7A6EC}" srcOrd="0" destOrd="0" presId="urn:microsoft.com/office/officeart/2005/8/layout/vList4"/>
    <dgm:cxn modelId="{747E83E9-06F7-41D1-BEBF-F00129078CD7}" type="presParOf" srcId="{EC87858C-0191-4CF4-A160-1E46CCB7A6EC}" destId="{DFB36ADD-6904-4ECA-8AEC-4CB28B5544AA}" srcOrd="0" destOrd="0" presId="urn:microsoft.com/office/officeart/2005/8/layout/vList4"/>
    <dgm:cxn modelId="{B32BDDA0-BC46-4ABB-9D48-8285C9462061}" type="presParOf" srcId="{EC87858C-0191-4CF4-A160-1E46CCB7A6EC}" destId="{D32852B8-8191-4202-8129-A36CD03B0E67}" srcOrd="1" destOrd="0" presId="urn:microsoft.com/office/officeart/2005/8/layout/vList4"/>
    <dgm:cxn modelId="{F48707D6-8291-4F58-80AE-5B84144A477E}" type="presParOf" srcId="{EC87858C-0191-4CF4-A160-1E46CCB7A6EC}" destId="{8793B674-6564-4F81-BBC0-8E46BF582A48}" srcOrd="2" destOrd="0" presId="urn:microsoft.com/office/officeart/2005/8/layout/vList4"/>
    <dgm:cxn modelId="{22B62AFF-08A3-45BB-99BB-CA2BDB2AEBF4}" type="presParOf" srcId="{AED68674-5F3F-4EDE-BFCC-EA067CD2974D}" destId="{ECEF2561-EF6E-4E3D-939B-5886B5368E58}" srcOrd="1" destOrd="0" presId="urn:microsoft.com/office/officeart/2005/8/layout/vList4"/>
    <dgm:cxn modelId="{F268025E-D65E-4A34-A6F5-D0F76BE9EB91}" type="presParOf" srcId="{AED68674-5F3F-4EDE-BFCC-EA067CD2974D}" destId="{F04F52D7-199A-448F-9A99-0A79AF289668}" srcOrd="2" destOrd="0" presId="urn:microsoft.com/office/officeart/2005/8/layout/vList4"/>
    <dgm:cxn modelId="{D35096BD-314C-4B48-AE9C-92E1E3E66064}" type="presParOf" srcId="{F04F52D7-199A-448F-9A99-0A79AF289668}" destId="{87B4B399-546A-4F7E-9C75-85134EEA22D1}" srcOrd="0" destOrd="0" presId="urn:microsoft.com/office/officeart/2005/8/layout/vList4"/>
    <dgm:cxn modelId="{904FCF0E-0B0A-4E55-9B87-A24948068DCC}" type="presParOf" srcId="{F04F52D7-199A-448F-9A99-0A79AF289668}" destId="{1A386981-148A-4FDE-91F0-EFBB93EF9C48}" srcOrd="1" destOrd="0" presId="urn:microsoft.com/office/officeart/2005/8/layout/vList4"/>
    <dgm:cxn modelId="{2F454B95-FC88-4C4C-95EC-02DFD119BF05}" type="presParOf" srcId="{F04F52D7-199A-448F-9A99-0A79AF289668}" destId="{6BD6A8E6-7570-434A-9A06-825475EF854D}" srcOrd="2" destOrd="0" presId="urn:microsoft.com/office/officeart/2005/8/layout/vList4"/>
    <dgm:cxn modelId="{A38FEB39-BC05-40A1-A962-BA64A0A38FA7}" type="presParOf" srcId="{AED68674-5F3F-4EDE-BFCC-EA067CD2974D}" destId="{D14C54CF-00E5-469F-A996-D40D67E2F0EB}" srcOrd="3" destOrd="0" presId="urn:microsoft.com/office/officeart/2005/8/layout/vList4"/>
    <dgm:cxn modelId="{E95413D1-7AEF-46D7-9A0F-E269A296DFD7}" type="presParOf" srcId="{AED68674-5F3F-4EDE-BFCC-EA067CD2974D}" destId="{727F60DB-C79C-4CA3-AE9D-FC30BDF6F652}" srcOrd="4" destOrd="0" presId="urn:microsoft.com/office/officeart/2005/8/layout/vList4"/>
    <dgm:cxn modelId="{1B75C5E9-2590-4336-BD89-EAEABA7E4791}" type="presParOf" srcId="{727F60DB-C79C-4CA3-AE9D-FC30BDF6F652}" destId="{AFEA3D6E-D693-43F5-8E47-CFAB51ABF7CF}" srcOrd="0" destOrd="0" presId="urn:microsoft.com/office/officeart/2005/8/layout/vList4"/>
    <dgm:cxn modelId="{EB318C4E-6512-43E6-8D3C-809DB000ADF7}" type="presParOf" srcId="{727F60DB-C79C-4CA3-AE9D-FC30BDF6F652}" destId="{9D5DABA4-7A66-4EA1-91D8-BFD0AA8AEAE5}" srcOrd="1" destOrd="0" presId="urn:microsoft.com/office/officeart/2005/8/layout/vList4"/>
    <dgm:cxn modelId="{544899C8-0A17-4E28-A820-3CEB8DE39EB2}" type="presParOf" srcId="{727F60DB-C79C-4CA3-AE9D-FC30BDF6F652}" destId="{F3D4B7DE-FE7F-4D0B-B42E-CF8DE2111DAE}" srcOrd="2" destOrd="0" presId="urn:microsoft.com/office/officeart/2005/8/layout/vList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41E8A69-5B72-4C7F-8618-EF0A3830327C}">
      <dsp:nvSpPr>
        <dsp:cNvPr id="0" name=""/>
        <dsp:cNvSpPr/>
      </dsp:nvSpPr>
      <dsp:spPr>
        <a:xfrm>
          <a:off x="303165" y="1492"/>
          <a:ext cx="1975986" cy="1185591"/>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MX" sz="2300" kern="1200" dirty="0" smtClean="0"/>
            <a:t>Definición</a:t>
          </a:r>
          <a:endParaRPr lang="es-CL" sz="2300" kern="1200" dirty="0"/>
        </a:p>
      </dsp:txBody>
      <dsp:txXfrm>
        <a:off x="303165" y="1492"/>
        <a:ext cx="1975986" cy="1185591"/>
      </dsp:txXfrm>
    </dsp:sp>
    <dsp:sp modelId="{FC48003F-0D7F-4FB3-9186-42FEFF195BEC}">
      <dsp:nvSpPr>
        <dsp:cNvPr id="0" name=""/>
        <dsp:cNvSpPr/>
      </dsp:nvSpPr>
      <dsp:spPr>
        <a:xfrm>
          <a:off x="2476749" y="1492"/>
          <a:ext cx="1975986" cy="1185591"/>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MX" sz="2300" kern="1200" dirty="0" smtClean="0"/>
            <a:t>Acciones de Promoción</a:t>
          </a:r>
          <a:endParaRPr lang="es-CL" sz="2300" kern="1200" dirty="0"/>
        </a:p>
      </dsp:txBody>
      <dsp:txXfrm>
        <a:off x="2476749" y="1492"/>
        <a:ext cx="1975986" cy="1185591"/>
      </dsp:txXfrm>
    </dsp:sp>
    <dsp:sp modelId="{EFFCBB54-D20A-457E-B5FF-29CE34911B22}">
      <dsp:nvSpPr>
        <dsp:cNvPr id="0" name=""/>
        <dsp:cNvSpPr/>
      </dsp:nvSpPr>
      <dsp:spPr>
        <a:xfrm>
          <a:off x="4650334" y="1492"/>
          <a:ext cx="1975986" cy="1185591"/>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MX" sz="2300" i="0" kern="1200" dirty="0" smtClean="0"/>
            <a:t>Modelos de Negocio en Comunicación</a:t>
          </a:r>
          <a:endParaRPr lang="es-CL" sz="2300" i="0" kern="1200" dirty="0"/>
        </a:p>
      </dsp:txBody>
      <dsp:txXfrm>
        <a:off x="4650334" y="1492"/>
        <a:ext cx="1975986" cy="1185591"/>
      </dsp:txXfrm>
    </dsp:sp>
    <dsp:sp modelId="{DBBC546D-B5A9-40DD-BC07-66C0F7F10AAF}">
      <dsp:nvSpPr>
        <dsp:cNvPr id="0" name=""/>
        <dsp:cNvSpPr/>
      </dsp:nvSpPr>
      <dsp:spPr>
        <a:xfrm>
          <a:off x="1389957" y="1384683"/>
          <a:ext cx="1975986" cy="1185591"/>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MX" sz="2300" i="0" kern="1200" dirty="0" smtClean="0"/>
            <a:t>La Industria de la Publicidad</a:t>
          </a:r>
          <a:endParaRPr lang="es-CL" sz="2300" i="1" kern="1200" dirty="0"/>
        </a:p>
      </dsp:txBody>
      <dsp:txXfrm>
        <a:off x="1389957" y="1384683"/>
        <a:ext cx="1975986" cy="1185591"/>
      </dsp:txXfrm>
    </dsp:sp>
    <dsp:sp modelId="{DA234952-3FA4-479E-8200-02E3AB089784}">
      <dsp:nvSpPr>
        <dsp:cNvPr id="0" name=""/>
        <dsp:cNvSpPr/>
      </dsp:nvSpPr>
      <dsp:spPr>
        <a:xfrm>
          <a:off x="3563542" y="1384683"/>
          <a:ext cx="1975986" cy="1185591"/>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MX" sz="2300" i="0" kern="1200" dirty="0" smtClean="0"/>
            <a:t>Cómo funcionan las Promociones</a:t>
          </a:r>
          <a:endParaRPr lang="es-CL" sz="2300" i="1" kern="1200" dirty="0"/>
        </a:p>
      </dsp:txBody>
      <dsp:txXfrm>
        <a:off x="3563542" y="1384683"/>
        <a:ext cx="1975986" cy="1185591"/>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FB36ADD-6904-4ECA-8AEC-4CB28B5544AA}">
      <dsp:nvSpPr>
        <dsp:cNvPr id="0" name=""/>
        <dsp:cNvSpPr/>
      </dsp:nvSpPr>
      <dsp:spPr>
        <a:xfrm>
          <a:off x="0" y="0"/>
          <a:ext cx="8929718" cy="1499681"/>
        </a:xfrm>
        <a:prstGeom prst="roundRect">
          <a:avLst>
            <a:gd name="adj" fmla="val 10000"/>
          </a:avLst>
        </a:prstGeom>
        <a:solidFill>
          <a:schemeClr val="accent1">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t" anchorCtr="0">
          <a:noAutofit/>
        </a:bodyPr>
        <a:lstStyle/>
        <a:p>
          <a:pPr lvl="0" algn="l" defTabSz="1111250">
            <a:lnSpc>
              <a:spcPct val="90000"/>
            </a:lnSpc>
            <a:spcBef>
              <a:spcPct val="0"/>
            </a:spcBef>
            <a:spcAft>
              <a:spcPct val="35000"/>
            </a:spcAft>
          </a:pPr>
          <a:r>
            <a:rPr lang="es-MX" sz="2500" b="1" kern="1200" dirty="0" smtClean="0"/>
            <a:t> Acciones de la Promoción – Modelo de Negocio</a:t>
          </a:r>
          <a:endParaRPr lang="es-CL" sz="2500" b="1" kern="1200" dirty="0"/>
        </a:p>
        <a:p>
          <a:pPr marL="171450" lvl="1" indent="-171450" algn="l" defTabSz="844550">
            <a:lnSpc>
              <a:spcPct val="90000"/>
            </a:lnSpc>
            <a:spcBef>
              <a:spcPct val="0"/>
            </a:spcBef>
            <a:spcAft>
              <a:spcPct val="15000"/>
            </a:spcAft>
            <a:buChar char="••"/>
          </a:pPr>
          <a:r>
            <a:rPr lang="es-MX" sz="1900" b="0" kern="1200" dirty="0" smtClean="0"/>
            <a:t>Existen 5 acciones de promoción según el nivel de control</a:t>
          </a:r>
          <a:endParaRPr lang="es-CL" sz="1900" b="0" kern="1200" dirty="0"/>
        </a:p>
        <a:p>
          <a:pPr marL="171450" lvl="1" indent="-171450" algn="l" defTabSz="844550">
            <a:lnSpc>
              <a:spcPct val="90000"/>
            </a:lnSpc>
            <a:spcBef>
              <a:spcPct val="0"/>
            </a:spcBef>
            <a:spcAft>
              <a:spcPct val="15000"/>
            </a:spcAft>
            <a:buChar char="••"/>
          </a:pPr>
          <a:r>
            <a:rPr lang="es-MX" sz="1900" b="0" kern="1200" dirty="0" smtClean="0"/>
            <a:t>Es relevante identificar la audiencia y segmento correctos</a:t>
          </a:r>
          <a:endParaRPr lang="es-CL" sz="1900" b="0" kern="1200" dirty="0"/>
        </a:p>
        <a:p>
          <a:pPr marL="171450" lvl="1" indent="-171450" algn="l" defTabSz="844550">
            <a:lnSpc>
              <a:spcPct val="90000"/>
            </a:lnSpc>
            <a:spcBef>
              <a:spcPct val="0"/>
            </a:spcBef>
            <a:spcAft>
              <a:spcPct val="15000"/>
            </a:spcAft>
            <a:buChar char="••"/>
          </a:pPr>
          <a:r>
            <a:rPr lang="es-MX" sz="1900" b="0" kern="1200" dirty="0" smtClean="0"/>
            <a:t>4 Modelos de Negocio en Empresas de Comunicación y variaciones</a:t>
          </a:r>
          <a:endParaRPr lang="es-CL" sz="1900" b="0" kern="1200" dirty="0"/>
        </a:p>
      </dsp:txBody>
      <dsp:txXfrm>
        <a:off x="1955692" y="0"/>
        <a:ext cx="6974025" cy="1499681"/>
      </dsp:txXfrm>
    </dsp:sp>
    <dsp:sp modelId="{D32852B8-8191-4202-8129-A36CD03B0E67}">
      <dsp:nvSpPr>
        <dsp:cNvPr id="0" name=""/>
        <dsp:cNvSpPr/>
      </dsp:nvSpPr>
      <dsp:spPr>
        <a:xfrm>
          <a:off x="169748" y="70844"/>
          <a:ext cx="1785943" cy="1357991"/>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7B4B399-546A-4F7E-9C75-85134EEA22D1}">
      <dsp:nvSpPr>
        <dsp:cNvPr id="0" name=""/>
        <dsp:cNvSpPr/>
      </dsp:nvSpPr>
      <dsp:spPr>
        <a:xfrm>
          <a:off x="0" y="1669430"/>
          <a:ext cx="8929718" cy="1874181"/>
        </a:xfrm>
        <a:prstGeom prst="roundRect">
          <a:avLst>
            <a:gd name="adj" fmla="val 10000"/>
          </a:avLst>
        </a:prstGeom>
        <a:solidFill>
          <a:schemeClr val="accent1">
            <a:shade val="50000"/>
            <a:hueOff val="240958"/>
            <a:satOff val="-5040"/>
            <a:lumOff val="2804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s-MX" sz="2800" b="1" i="0" kern="1200" dirty="0" smtClean="0"/>
            <a:t>El Negocio de la Publicidad</a:t>
          </a:r>
          <a:endParaRPr lang="es-CL" sz="2800" b="1" i="0" kern="1200" dirty="0"/>
        </a:p>
        <a:p>
          <a:pPr marL="171450" lvl="1" indent="-171450" algn="l" defTabSz="844550">
            <a:lnSpc>
              <a:spcPct val="90000"/>
            </a:lnSpc>
            <a:spcBef>
              <a:spcPct val="0"/>
            </a:spcBef>
            <a:spcAft>
              <a:spcPct val="15000"/>
            </a:spcAft>
            <a:buChar char="••"/>
          </a:pPr>
          <a:r>
            <a:rPr lang="es-MX" sz="1900" b="1" kern="1200" dirty="0" smtClean="0"/>
            <a:t>Existen 6 empresas relacionadas a la publicidad según rol:</a:t>
          </a:r>
          <a:endParaRPr lang="es-CL" sz="1900" b="1" kern="1200" dirty="0"/>
        </a:p>
        <a:p>
          <a:pPr marL="171450" lvl="1" indent="-171450" algn="just" defTabSz="800100">
            <a:lnSpc>
              <a:spcPct val="90000"/>
            </a:lnSpc>
            <a:spcBef>
              <a:spcPct val="0"/>
            </a:spcBef>
            <a:spcAft>
              <a:spcPct val="15000"/>
            </a:spcAft>
            <a:buChar char="••"/>
          </a:pPr>
          <a:r>
            <a:rPr lang="es-MX" sz="1800" b="1" kern="1200" dirty="0" smtClean="0"/>
            <a:t>Publicidad (estrategia), Productora (forma), Planificadora de Medios (canales), Medición de Audiencias (</a:t>
          </a:r>
          <a:r>
            <a:rPr lang="es-MX" sz="1800" b="1" i="1" kern="1200" dirty="0" smtClean="0"/>
            <a:t>rating</a:t>
          </a:r>
          <a:r>
            <a:rPr lang="es-MX" sz="1800" b="1" kern="1200" dirty="0" smtClean="0"/>
            <a:t>), Control de Emisiones (control de publicidad), Investigación de Mercado (estudios)</a:t>
          </a:r>
          <a:endParaRPr lang="es-CL" sz="1800" b="1" kern="1200" dirty="0"/>
        </a:p>
      </dsp:txBody>
      <dsp:txXfrm>
        <a:off x="1955692" y="1669430"/>
        <a:ext cx="6974025" cy="1874181"/>
      </dsp:txXfrm>
    </dsp:sp>
    <dsp:sp modelId="{1A386981-148A-4FDE-91F0-EFBB93EF9C48}">
      <dsp:nvSpPr>
        <dsp:cNvPr id="0" name=""/>
        <dsp:cNvSpPr/>
      </dsp:nvSpPr>
      <dsp:spPr>
        <a:xfrm>
          <a:off x="169748" y="1927524"/>
          <a:ext cx="1785943" cy="1357991"/>
        </a:xfrm>
        <a:prstGeom prst="roundRect">
          <a:avLst>
            <a:gd name="adj" fmla="val 10000"/>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FEA3D6E-D693-43F5-8E47-CFAB51ABF7CF}">
      <dsp:nvSpPr>
        <dsp:cNvPr id="0" name=""/>
        <dsp:cNvSpPr/>
      </dsp:nvSpPr>
      <dsp:spPr>
        <a:xfrm>
          <a:off x="0" y="3713360"/>
          <a:ext cx="8929718" cy="1925411"/>
        </a:xfrm>
        <a:prstGeom prst="roundRect">
          <a:avLst>
            <a:gd name="adj" fmla="val 10000"/>
          </a:avLst>
        </a:prstGeom>
        <a:solidFill>
          <a:schemeClr val="accent1">
            <a:shade val="50000"/>
            <a:hueOff val="240958"/>
            <a:satOff val="-5040"/>
            <a:lumOff val="2804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s-MX" sz="2800" b="1" kern="1200" dirty="0" smtClean="0">
              <a:solidFill>
                <a:schemeClr val="tx2">
                  <a:lumMod val="50000"/>
                </a:schemeClr>
              </a:solidFill>
            </a:rPr>
            <a:t>Cómo funcionan las promociones </a:t>
          </a:r>
          <a:endParaRPr lang="es-CL" sz="2800" b="1" i="1" kern="1200" dirty="0">
            <a:solidFill>
              <a:schemeClr val="tx2">
                <a:lumMod val="50000"/>
              </a:schemeClr>
            </a:solidFill>
          </a:endParaRPr>
        </a:p>
        <a:p>
          <a:pPr marL="171450" lvl="1" indent="-171450" algn="l" defTabSz="822325">
            <a:lnSpc>
              <a:spcPct val="90000"/>
            </a:lnSpc>
            <a:spcBef>
              <a:spcPct val="0"/>
            </a:spcBef>
            <a:spcAft>
              <a:spcPct val="15000"/>
            </a:spcAft>
            <a:buChar char="••"/>
          </a:pPr>
          <a:r>
            <a:rPr lang="es-MX" sz="1850" b="1" kern="1200" dirty="0" smtClean="0">
              <a:solidFill>
                <a:schemeClr val="tx2">
                  <a:lumMod val="50000"/>
                </a:schemeClr>
              </a:solidFill>
            </a:rPr>
            <a:t>Elegir Objetivo: Marca Nueva o Marca Existente</a:t>
          </a:r>
          <a:endParaRPr lang="es-CL" sz="1850" b="0" kern="1200" dirty="0">
            <a:solidFill>
              <a:schemeClr val="tx2">
                <a:lumMod val="50000"/>
              </a:schemeClr>
            </a:solidFill>
          </a:endParaRPr>
        </a:p>
        <a:p>
          <a:pPr marL="171450" lvl="1" indent="-171450" algn="l" defTabSz="822325">
            <a:lnSpc>
              <a:spcPct val="90000"/>
            </a:lnSpc>
            <a:spcBef>
              <a:spcPct val="0"/>
            </a:spcBef>
            <a:spcAft>
              <a:spcPct val="15000"/>
            </a:spcAft>
            <a:buChar char="••"/>
          </a:pPr>
          <a:r>
            <a:rPr lang="es-MX" sz="1850" b="1" kern="1200" dirty="0" smtClean="0">
              <a:solidFill>
                <a:schemeClr val="tx2">
                  <a:lumMod val="50000"/>
                </a:schemeClr>
              </a:solidFill>
            </a:rPr>
            <a:t>3 tipos de promociones: Directas – por canal - </a:t>
          </a:r>
          <a:r>
            <a:rPr lang="es-MX" sz="1850" b="1" i="1" kern="1200" dirty="0" err="1" smtClean="0">
              <a:solidFill>
                <a:schemeClr val="tx2">
                  <a:lumMod val="50000"/>
                </a:schemeClr>
              </a:solidFill>
            </a:rPr>
            <a:t>Retailer</a:t>
          </a:r>
          <a:endParaRPr lang="es-CL" sz="1850" b="0" i="1" kern="1200" dirty="0">
            <a:solidFill>
              <a:schemeClr val="tx2">
                <a:lumMod val="50000"/>
              </a:schemeClr>
            </a:solidFill>
          </a:endParaRPr>
        </a:p>
        <a:p>
          <a:pPr marL="171450" lvl="1" indent="-171450" algn="l" defTabSz="822325">
            <a:lnSpc>
              <a:spcPct val="90000"/>
            </a:lnSpc>
            <a:spcBef>
              <a:spcPct val="0"/>
            </a:spcBef>
            <a:spcAft>
              <a:spcPct val="15000"/>
            </a:spcAft>
            <a:buChar char="••"/>
          </a:pPr>
          <a:r>
            <a:rPr lang="es-MX" sz="1850" b="1" kern="1200" dirty="0" smtClean="0">
              <a:solidFill>
                <a:schemeClr val="tx2">
                  <a:lumMod val="50000"/>
                </a:schemeClr>
              </a:solidFill>
            </a:rPr>
            <a:t>Existen 3 costos indirectos de promoción</a:t>
          </a:r>
          <a:endParaRPr lang="es-CL" sz="1850" b="1" kern="1200" dirty="0">
            <a:solidFill>
              <a:schemeClr val="tx2">
                <a:lumMod val="50000"/>
              </a:schemeClr>
            </a:solidFill>
          </a:endParaRPr>
        </a:p>
        <a:p>
          <a:pPr marL="171450" lvl="1" indent="-171450" algn="l" defTabSz="822325">
            <a:lnSpc>
              <a:spcPct val="90000"/>
            </a:lnSpc>
            <a:spcBef>
              <a:spcPct val="0"/>
            </a:spcBef>
            <a:spcAft>
              <a:spcPct val="15000"/>
            </a:spcAft>
            <a:buChar char="••"/>
          </a:pPr>
          <a:r>
            <a:rPr lang="es-MX" sz="1850" b="1" kern="1200" dirty="0" smtClean="0">
              <a:solidFill>
                <a:schemeClr val="tx2">
                  <a:lumMod val="50000"/>
                </a:schemeClr>
              </a:solidFill>
            </a:rPr>
            <a:t>Diferentes tipos de promociones: Desde cupones a </a:t>
          </a:r>
          <a:r>
            <a:rPr lang="es-MX" sz="1850" b="1" i="1" kern="1200" dirty="0" err="1" smtClean="0">
              <a:solidFill>
                <a:schemeClr val="tx2">
                  <a:lumMod val="50000"/>
                </a:schemeClr>
              </a:solidFill>
            </a:rPr>
            <a:t>Bonus</a:t>
          </a:r>
          <a:r>
            <a:rPr lang="es-MX" sz="1850" b="1" i="1" kern="1200" dirty="0" smtClean="0">
              <a:solidFill>
                <a:schemeClr val="tx2">
                  <a:lumMod val="50000"/>
                </a:schemeClr>
              </a:solidFill>
            </a:rPr>
            <a:t> Pack</a:t>
          </a:r>
          <a:endParaRPr lang="es-CL" sz="1850" b="1" i="1" kern="1200" dirty="0">
            <a:solidFill>
              <a:schemeClr val="tx2">
                <a:lumMod val="50000"/>
              </a:schemeClr>
            </a:solidFill>
          </a:endParaRPr>
        </a:p>
      </dsp:txBody>
      <dsp:txXfrm>
        <a:off x="1955692" y="3713360"/>
        <a:ext cx="6974025" cy="1925411"/>
      </dsp:txXfrm>
    </dsp:sp>
    <dsp:sp modelId="{9D5DABA4-7A66-4EA1-91D8-BFD0AA8AEAE5}">
      <dsp:nvSpPr>
        <dsp:cNvPr id="0" name=""/>
        <dsp:cNvSpPr/>
      </dsp:nvSpPr>
      <dsp:spPr>
        <a:xfrm>
          <a:off x="169748" y="3997070"/>
          <a:ext cx="1785943" cy="1357991"/>
        </a:xfrm>
        <a:prstGeom prst="roundRect">
          <a:avLst>
            <a:gd name="adj" fmla="val 10000"/>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L"/>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635AC0-28B0-4DD6-8C86-CBC69012A0CD}" type="datetimeFigureOut">
              <a:rPr lang="es-CL" smtClean="0"/>
              <a:pPr/>
              <a:t>22-11-2011</a:t>
            </a:fld>
            <a:endParaRPr lang="es-CL"/>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L"/>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L"/>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L"/>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79F10E-49EC-4370-BB96-89CC2292A937}" type="slidenum">
              <a:rPr lang="es-CL" smtClean="0"/>
              <a:pPr/>
              <a:t>‹Nº›</a:t>
            </a:fld>
            <a:endParaRPr lang="es-C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dirty="0" smtClean="0"/>
              <a:t> </a:t>
            </a:r>
            <a:endParaRPr lang="es-CL" dirty="0"/>
          </a:p>
        </p:txBody>
      </p:sp>
      <p:sp>
        <p:nvSpPr>
          <p:cNvPr id="4" name="Slide Number Placeholder 3"/>
          <p:cNvSpPr>
            <a:spLocks noGrp="1"/>
          </p:cNvSpPr>
          <p:nvPr>
            <p:ph type="sldNum" sz="quarter" idx="10"/>
          </p:nvPr>
        </p:nvSpPr>
        <p:spPr/>
        <p:txBody>
          <a:bodyPr/>
          <a:lstStyle/>
          <a:p>
            <a:fld id="{4C79F10E-49EC-4370-BB96-89CC2292A937}" type="slidenum">
              <a:rPr lang="es-CL" smtClean="0"/>
              <a:pPr/>
              <a:t>8</a:t>
            </a:fld>
            <a:endParaRPr lang="es-C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baseline="0" dirty="0" smtClean="0"/>
              <a:t> </a:t>
            </a:r>
            <a:endParaRPr lang="es-CL" dirty="0"/>
          </a:p>
        </p:txBody>
      </p:sp>
      <p:sp>
        <p:nvSpPr>
          <p:cNvPr id="4" name="Slide Number Placeholder 3"/>
          <p:cNvSpPr>
            <a:spLocks noGrp="1"/>
          </p:cNvSpPr>
          <p:nvPr>
            <p:ph type="sldNum" sz="quarter" idx="10"/>
          </p:nvPr>
        </p:nvSpPr>
        <p:spPr/>
        <p:txBody>
          <a:bodyPr/>
          <a:lstStyle/>
          <a:p>
            <a:fld id="{4C79F10E-49EC-4370-BB96-89CC2292A937}" type="slidenum">
              <a:rPr lang="es-CL" smtClean="0"/>
              <a:pPr/>
              <a:t>26</a:t>
            </a:fld>
            <a:endParaRPr lang="es-CL"/>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baseline="0" dirty="0" smtClean="0"/>
              <a:t> </a:t>
            </a:r>
            <a:endParaRPr lang="es-CL" dirty="0"/>
          </a:p>
        </p:txBody>
      </p:sp>
      <p:sp>
        <p:nvSpPr>
          <p:cNvPr id="4" name="Slide Number Placeholder 3"/>
          <p:cNvSpPr>
            <a:spLocks noGrp="1"/>
          </p:cNvSpPr>
          <p:nvPr>
            <p:ph type="sldNum" sz="quarter" idx="10"/>
          </p:nvPr>
        </p:nvSpPr>
        <p:spPr/>
        <p:txBody>
          <a:bodyPr/>
          <a:lstStyle/>
          <a:p>
            <a:fld id="{4C79F10E-49EC-4370-BB96-89CC2292A937}" type="slidenum">
              <a:rPr lang="es-CL" smtClean="0"/>
              <a:pPr/>
              <a:t>27</a:t>
            </a:fld>
            <a:endParaRPr lang="es-CL"/>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baseline="0" dirty="0" smtClean="0"/>
              <a:t> </a:t>
            </a:r>
            <a:endParaRPr lang="es-CL" dirty="0"/>
          </a:p>
        </p:txBody>
      </p:sp>
      <p:sp>
        <p:nvSpPr>
          <p:cNvPr id="4" name="Slide Number Placeholder 3"/>
          <p:cNvSpPr>
            <a:spLocks noGrp="1"/>
          </p:cNvSpPr>
          <p:nvPr>
            <p:ph type="sldNum" sz="quarter" idx="10"/>
          </p:nvPr>
        </p:nvSpPr>
        <p:spPr/>
        <p:txBody>
          <a:bodyPr/>
          <a:lstStyle/>
          <a:p>
            <a:fld id="{4C79F10E-49EC-4370-BB96-89CC2292A937}" type="slidenum">
              <a:rPr lang="es-CL" smtClean="0"/>
              <a:pPr/>
              <a:t>28</a:t>
            </a:fld>
            <a:endParaRPr lang="es-CL"/>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baseline="0" dirty="0" smtClean="0"/>
              <a:t> </a:t>
            </a:r>
            <a:endParaRPr lang="es-CL" dirty="0"/>
          </a:p>
        </p:txBody>
      </p:sp>
      <p:sp>
        <p:nvSpPr>
          <p:cNvPr id="4" name="Slide Number Placeholder 3"/>
          <p:cNvSpPr>
            <a:spLocks noGrp="1"/>
          </p:cNvSpPr>
          <p:nvPr>
            <p:ph type="sldNum" sz="quarter" idx="10"/>
          </p:nvPr>
        </p:nvSpPr>
        <p:spPr/>
        <p:txBody>
          <a:bodyPr/>
          <a:lstStyle/>
          <a:p>
            <a:fld id="{4C79F10E-49EC-4370-BB96-89CC2292A937}" type="slidenum">
              <a:rPr lang="es-CL" smtClean="0"/>
              <a:pPr/>
              <a:t>29</a:t>
            </a:fld>
            <a:endParaRPr lang="es-CL"/>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baseline="0" dirty="0" smtClean="0"/>
              <a:t> </a:t>
            </a:r>
            <a:endParaRPr lang="es-CL" dirty="0"/>
          </a:p>
        </p:txBody>
      </p:sp>
      <p:sp>
        <p:nvSpPr>
          <p:cNvPr id="4" name="Slide Number Placeholder 3"/>
          <p:cNvSpPr>
            <a:spLocks noGrp="1"/>
          </p:cNvSpPr>
          <p:nvPr>
            <p:ph type="sldNum" sz="quarter" idx="10"/>
          </p:nvPr>
        </p:nvSpPr>
        <p:spPr/>
        <p:txBody>
          <a:bodyPr/>
          <a:lstStyle/>
          <a:p>
            <a:fld id="{4C79F10E-49EC-4370-BB96-89CC2292A937}" type="slidenum">
              <a:rPr lang="es-CL" smtClean="0"/>
              <a:pPr/>
              <a:t>30</a:t>
            </a:fld>
            <a:endParaRPr lang="es-CL"/>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baseline="0" dirty="0" smtClean="0"/>
              <a:t> </a:t>
            </a:r>
            <a:endParaRPr lang="es-CL" dirty="0"/>
          </a:p>
        </p:txBody>
      </p:sp>
      <p:sp>
        <p:nvSpPr>
          <p:cNvPr id="4" name="Slide Number Placeholder 3"/>
          <p:cNvSpPr>
            <a:spLocks noGrp="1"/>
          </p:cNvSpPr>
          <p:nvPr>
            <p:ph type="sldNum" sz="quarter" idx="10"/>
          </p:nvPr>
        </p:nvSpPr>
        <p:spPr/>
        <p:txBody>
          <a:bodyPr/>
          <a:lstStyle/>
          <a:p>
            <a:fld id="{4C79F10E-49EC-4370-BB96-89CC2292A937}" type="slidenum">
              <a:rPr lang="es-CL" smtClean="0"/>
              <a:pPr/>
              <a:t>31</a:t>
            </a:fld>
            <a:endParaRPr lang="es-CL"/>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CL" dirty="0"/>
          </a:p>
        </p:txBody>
      </p:sp>
      <p:sp>
        <p:nvSpPr>
          <p:cNvPr id="4" name="Slide Number Placeholder 3"/>
          <p:cNvSpPr>
            <a:spLocks noGrp="1"/>
          </p:cNvSpPr>
          <p:nvPr>
            <p:ph type="sldNum" sz="quarter" idx="10"/>
          </p:nvPr>
        </p:nvSpPr>
        <p:spPr/>
        <p:txBody>
          <a:bodyPr/>
          <a:lstStyle/>
          <a:p>
            <a:fld id="{4C79F10E-49EC-4370-BB96-89CC2292A937}" type="slidenum">
              <a:rPr lang="es-CL" smtClean="0"/>
              <a:pPr/>
              <a:t>42</a:t>
            </a:fld>
            <a:endParaRPr lang="es-CL"/>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CL" dirty="0"/>
          </a:p>
        </p:txBody>
      </p:sp>
      <p:sp>
        <p:nvSpPr>
          <p:cNvPr id="4" name="Slide Number Placeholder 3"/>
          <p:cNvSpPr>
            <a:spLocks noGrp="1"/>
          </p:cNvSpPr>
          <p:nvPr>
            <p:ph type="sldNum" sz="quarter" idx="10"/>
          </p:nvPr>
        </p:nvSpPr>
        <p:spPr/>
        <p:txBody>
          <a:bodyPr/>
          <a:lstStyle/>
          <a:p>
            <a:fld id="{4C79F10E-49EC-4370-BB96-89CC2292A937}" type="slidenum">
              <a:rPr lang="es-CL" smtClean="0"/>
              <a:pPr/>
              <a:t>43</a:t>
            </a:fld>
            <a:endParaRPr lang="es-CL"/>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CL" dirty="0"/>
          </a:p>
        </p:txBody>
      </p:sp>
      <p:sp>
        <p:nvSpPr>
          <p:cNvPr id="4" name="Slide Number Placeholder 3"/>
          <p:cNvSpPr>
            <a:spLocks noGrp="1"/>
          </p:cNvSpPr>
          <p:nvPr>
            <p:ph type="sldNum" sz="quarter" idx="10"/>
          </p:nvPr>
        </p:nvSpPr>
        <p:spPr/>
        <p:txBody>
          <a:bodyPr/>
          <a:lstStyle/>
          <a:p>
            <a:fld id="{4C79F10E-49EC-4370-BB96-89CC2292A937}" type="slidenum">
              <a:rPr lang="es-CL" smtClean="0"/>
              <a:pPr/>
              <a:t>61</a:t>
            </a:fld>
            <a:endParaRPr lang="es-C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smtClean="0"/>
              <a:t> </a:t>
            </a:r>
            <a:endParaRPr lang="es-CL" dirty="0"/>
          </a:p>
        </p:txBody>
      </p:sp>
      <p:sp>
        <p:nvSpPr>
          <p:cNvPr id="4" name="Slide Number Placeholder 3"/>
          <p:cNvSpPr>
            <a:spLocks noGrp="1"/>
          </p:cNvSpPr>
          <p:nvPr>
            <p:ph type="sldNum" sz="quarter" idx="10"/>
          </p:nvPr>
        </p:nvSpPr>
        <p:spPr/>
        <p:txBody>
          <a:bodyPr/>
          <a:lstStyle/>
          <a:p>
            <a:fld id="{4C79F10E-49EC-4370-BB96-89CC2292A937}" type="slidenum">
              <a:rPr lang="es-CL" smtClean="0"/>
              <a:pPr/>
              <a:t>9</a:t>
            </a:fld>
            <a:endParaRPr lang="es-C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smtClean="0"/>
              <a:t> </a:t>
            </a:r>
            <a:endParaRPr lang="es-CL" dirty="0"/>
          </a:p>
        </p:txBody>
      </p:sp>
      <p:sp>
        <p:nvSpPr>
          <p:cNvPr id="4" name="Slide Number Placeholder 3"/>
          <p:cNvSpPr>
            <a:spLocks noGrp="1"/>
          </p:cNvSpPr>
          <p:nvPr>
            <p:ph type="sldNum" sz="quarter" idx="10"/>
          </p:nvPr>
        </p:nvSpPr>
        <p:spPr/>
        <p:txBody>
          <a:bodyPr/>
          <a:lstStyle/>
          <a:p>
            <a:fld id="{4C79F10E-49EC-4370-BB96-89CC2292A937}" type="slidenum">
              <a:rPr lang="es-CL" smtClean="0"/>
              <a:pPr/>
              <a:t>10</a:t>
            </a:fld>
            <a:endParaRPr lang="es-C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smtClean="0"/>
              <a:t> </a:t>
            </a:r>
            <a:endParaRPr lang="es-CL" dirty="0"/>
          </a:p>
        </p:txBody>
      </p:sp>
      <p:sp>
        <p:nvSpPr>
          <p:cNvPr id="4" name="Slide Number Placeholder 3"/>
          <p:cNvSpPr>
            <a:spLocks noGrp="1"/>
          </p:cNvSpPr>
          <p:nvPr>
            <p:ph type="sldNum" sz="quarter" idx="10"/>
          </p:nvPr>
        </p:nvSpPr>
        <p:spPr/>
        <p:txBody>
          <a:bodyPr/>
          <a:lstStyle/>
          <a:p>
            <a:fld id="{4C79F10E-49EC-4370-BB96-89CC2292A937}" type="slidenum">
              <a:rPr lang="es-CL" smtClean="0"/>
              <a:pPr/>
              <a:t>11</a:t>
            </a:fld>
            <a:endParaRPr lang="es-C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smtClean="0"/>
              <a:t> </a:t>
            </a:r>
            <a:endParaRPr lang="es-CL" dirty="0"/>
          </a:p>
        </p:txBody>
      </p:sp>
      <p:sp>
        <p:nvSpPr>
          <p:cNvPr id="4" name="Slide Number Placeholder 3"/>
          <p:cNvSpPr>
            <a:spLocks noGrp="1"/>
          </p:cNvSpPr>
          <p:nvPr>
            <p:ph type="sldNum" sz="quarter" idx="10"/>
          </p:nvPr>
        </p:nvSpPr>
        <p:spPr/>
        <p:txBody>
          <a:bodyPr/>
          <a:lstStyle/>
          <a:p>
            <a:fld id="{4C79F10E-49EC-4370-BB96-89CC2292A937}" type="slidenum">
              <a:rPr lang="es-CL" smtClean="0"/>
              <a:pPr/>
              <a:t>12</a:t>
            </a:fld>
            <a:endParaRPr lang="es-C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smtClean="0"/>
              <a:t> </a:t>
            </a:r>
            <a:endParaRPr lang="es-CL" dirty="0"/>
          </a:p>
        </p:txBody>
      </p:sp>
      <p:sp>
        <p:nvSpPr>
          <p:cNvPr id="4" name="Slide Number Placeholder 3"/>
          <p:cNvSpPr>
            <a:spLocks noGrp="1"/>
          </p:cNvSpPr>
          <p:nvPr>
            <p:ph type="sldNum" sz="quarter" idx="10"/>
          </p:nvPr>
        </p:nvSpPr>
        <p:spPr/>
        <p:txBody>
          <a:bodyPr/>
          <a:lstStyle/>
          <a:p>
            <a:fld id="{4C79F10E-49EC-4370-BB96-89CC2292A937}" type="slidenum">
              <a:rPr lang="es-CL" smtClean="0"/>
              <a:pPr/>
              <a:t>14</a:t>
            </a:fld>
            <a:endParaRPr lang="es-C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baseline="0" dirty="0" smtClean="0"/>
              <a:t> </a:t>
            </a:r>
            <a:endParaRPr lang="es-CL" dirty="0"/>
          </a:p>
        </p:txBody>
      </p:sp>
      <p:sp>
        <p:nvSpPr>
          <p:cNvPr id="4" name="Slide Number Placeholder 3"/>
          <p:cNvSpPr>
            <a:spLocks noGrp="1"/>
          </p:cNvSpPr>
          <p:nvPr>
            <p:ph type="sldNum" sz="quarter" idx="10"/>
          </p:nvPr>
        </p:nvSpPr>
        <p:spPr/>
        <p:txBody>
          <a:bodyPr/>
          <a:lstStyle/>
          <a:p>
            <a:fld id="{4C79F10E-49EC-4370-BB96-89CC2292A937}" type="slidenum">
              <a:rPr lang="es-CL" smtClean="0"/>
              <a:pPr/>
              <a:t>17</a:t>
            </a:fld>
            <a:endParaRPr lang="es-C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baseline="0" smtClean="0"/>
              <a:t> </a:t>
            </a:r>
            <a:endParaRPr lang="es-CL" dirty="0"/>
          </a:p>
        </p:txBody>
      </p:sp>
      <p:sp>
        <p:nvSpPr>
          <p:cNvPr id="4" name="Slide Number Placeholder 3"/>
          <p:cNvSpPr>
            <a:spLocks noGrp="1"/>
          </p:cNvSpPr>
          <p:nvPr>
            <p:ph type="sldNum" sz="quarter" idx="10"/>
          </p:nvPr>
        </p:nvSpPr>
        <p:spPr/>
        <p:txBody>
          <a:bodyPr/>
          <a:lstStyle/>
          <a:p>
            <a:fld id="{4C79F10E-49EC-4370-BB96-89CC2292A937}" type="slidenum">
              <a:rPr lang="es-CL" smtClean="0"/>
              <a:pPr/>
              <a:t>18</a:t>
            </a:fld>
            <a:endParaRPr lang="es-C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MX" baseline="0" dirty="0" smtClean="0"/>
              <a:t> </a:t>
            </a:r>
            <a:endParaRPr lang="es-CL" dirty="0"/>
          </a:p>
        </p:txBody>
      </p:sp>
      <p:sp>
        <p:nvSpPr>
          <p:cNvPr id="4" name="Slide Number Placeholder 3"/>
          <p:cNvSpPr>
            <a:spLocks noGrp="1"/>
          </p:cNvSpPr>
          <p:nvPr>
            <p:ph type="sldNum" sz="quarter" idx="10"/>
          </p:nvPr>
        </p:nvSpPr>
        <p:spPr/>
        <p:txBody>
          <a:bodyPr/>
          <a:lstStyle/>
          <a:p>
            <a:fld id="{4C79F10E-49EC-4370-BB96-89CC2292A937}" type="slidenum">
              <a:rPr lang="es-CL" smtClean="0"/>
              <a:pPr/>
              <a:t>25</a:t>
            </a:fld>
            <a:endParaRPr lang="es-C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s-CL"/>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s-CL"/>
          </a:p>
        </p:txBody>
      </p:sp>
      <p:sp>
        <p:nvSpPr>
          <p:cNvPr id="4" name="Date Placeholder 3"/>
          <p:cNvSpPr>
            <a:spLocks noGrp="1"/>
          </p:cNvSpPr>
          <p:nvPr>
            <p:ph type="dt" sz="half" idx="10"/>
          </p:nvPr>
        </p:nvSpPr>
        <p:spPr/>
        <p:txBody>
          <a:bodyPr/>
          <a:lstStyle/>
          <a:p>
            <a:fld id="{024862E0-BB82-4106-BA9F-8AF48A80153E}" type="datetimeFigureOut">
              <a:rPr lang="es-CL" smtClean="0"/>
              <a:pPr/>
              <a:t>22-11-2011</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B9CED582-8EE5-4FFF-B53B-2921C4FC9616}" type="slidenum">
              <a:rPr lang="es-CL" smtClean="0"/>
              <a:pPr/>
              <a:t>‹Nº›</a:t>
            </a:fld>
            <a:endParaRPr lang="es-C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L"/>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L"/>
          </a:p>
        </p:txBody>
      </p:sp>
      <p:sp>
        <p:nvSpPr>
          <p:cNvPr id="4" name="Date Placeholder 3"/>
          <p:cNvSpPr>
            <a:spLocks noGrp="1"/>
          </p:cNvSpPr>
          <p:nvPr>
            <p:ph type="dt" sz="half" idx="10"/>
          </p:nvPr>
        </p:nvSpPr>
        <p:spPr/>
        <p:txBody>
          <a:bodyPr/>
          <a:lstStyle/>
          <a:p>
            <a:fld id="{024862E0-BB82-4106-BA9F-8AF48A80153E}" type="datetimeFigureOut">
              <a:rPr lang="es-CL" smtClean="0"/>
              <a:pPr/>
              <a:t>22-11-2011</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B9CED582-8EE5-4FFF-B53B-2921C4FC9616}" type="slidenum">
              <a:rPr lang="es-CL" smtClean="0"/>
              <a:pPr/>
              <a:t>‹Nº›</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s-CL"/>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L"/>
          </a:p>
        </p:txBody>
      </p:sp>
      <p:sp>
        <p:nvSpPr>
          <p:cNvPr id="4" name="Date Placeholder 3"/>
          <p:cNvSpPr>
            <a:spLocks noGrp="1"/>
          </p:cNvSpPr>
          <p:nvPr>
            <p:ph type="dt" sz="half" idx="10"/>
          </p:nvPr>
        </p:nvSpPr>
        <p:spPr/>
        <p:txBody>
          <a:bodyPr/>
          <a:lstStyle/>
          <a:p>
            <a:fld id="{024862E0-BB82-4106-BA9F-8AF48A80153E}" type="datetimeFigureOut">
              <a:rPr lang="es-CL" smtClean="0"/>
              <a:pPr/>
              <a:t>22-11-2011</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B9CED582-8EE5-4FFF-B53B-2921C4FC9616}" type="slidenum">
              <a:rPr lang="es-CL" smtClean="0"/>
              <a:pPr/>
              <a:t>‹Nº›</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L"/>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L"/>
          </a:p>
        </p:txBody>
      </p:sp>
      <p:sp>
        <p:nvSpPr>
          <p:cNvPr id="4" name="Date Placeholder 3"/>
          <p:cNvSpPr>
            <a:spLocks noGrp="1"/>
          </p:cNvSpPr>
          <p:nvPr>
            <p:ph type="dt" sz="half" idx="10"/>
          </p:nvPr>
        </p:nvSpPr>
        <p:spPr/>
        <p:txBody>
          <a:bodyPr/>
          <a:lstStyle/>
          <a:p>
            <a:fld id="{024862E0-BB82-4106-BA9F-8AF48A80153E}" type="datetimeFigureOut">
              <a:rPr lang="es-CL" smtClean="0"/>
              <a:pPr/>
              <a:t>22-11-2011</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B9CED582-8EE5-4FFF-B53B-2921C4FC9616}" type="slidenum">
              <a:rPr lang="es-CL" smtClean="0"/>
              <a:pPr/>
              <a:t>‹Nº›</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CL"/>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4862E0-BB82-4106-BA9F-8AF48A80153E}" type="datetimeFigureOut">
              <a:rPr lang="es-CL" smtClean="0"/>
              <a:pPr/>
              <a:t>22-11-2011</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B9CED582-8EE5-4FFF-B53B-2921C4FC9616}" type="slidenum">
              <a:rPr lang="es-CL" smtClean="0"/>
              <a:pPr/>
              <a:t>‹Nº›</a:t>
            </a:fld>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L"/>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L"/>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L"/>
          </a:p>
        </p:txBody>
      </p:sp>
      <p:sp>
        <p:nvSpPr>
          <p:cNvPr id="5" name="Date Placeholder 4"/>
          <p:cNvSpPr>
            <a:spLocks noGrp="1"/>
          </p:cNvSpPr>
          <p:nvPr>
            <p:ph type="dt" sz="half" idx="10"/>
          </p:nvPr>
        </p:nvSpPr>
        <p:spPr/>
        <p:txBody>
          <a:bodyPr/>
          <a:lstStyle/>
          <a:p>
            <a:fld id="{024862E0-BB82-4106-BA9F-8AF48A80153E}" type="datetimeFigureOut">
              <a:rPr lang="es-CL" smtClean="0"/>
              <a:pPr/>
              <a:t>22-11-2011</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B9CED582-8EE5-4FFF-B53B-2921C4FC9616}" type="slidenum">
              <a:rPr lang="es-CL" smtClean="0"/>
              <a:pPr/>
              <a:t>‹Nº›</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s-CL"/>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L"/>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L"/>
          </a:p>
        </p:txBody>
      </p:sp>
      <p:sp>
        <p:nvSpPr>
          <p:cNvPr id="7" name="Date Placeholder 6"/>
          <p:cNvSpPr>
            <a:spLocks noGrp="1"/>
          </p:cNvSpPr>
          <p:nvPr>
            <p:ph type="dt" sz="half" idx="10"/>
          </p:nvPr>
        </p:nvSpPr>
        <p:spPr/>
        <p:txBody>
          <a:bodyPr/>
          <a:lstStyle/>
          <a:p>
            <a:fld id="{024862E0-BB82-4106-BA9F-8AF48A80153E}" type="datetimeFigureOut">
              <a:rPr lang="es-CL" smtClean="0"/>
              <a:pPr/>
              <a:t>22-11-2011</a:t>
            </a:fld>
            <a:endParaRPr lang="es-CL"/>
          </a:p>
        </p:txBody>
      </p:sp>
      <p:sp>
        <p:nvSpPr>
          <p:cNvPr id="8" name="Footer Placeholder 7"/>
          <p:cNvSpPr>
            <a:spLocks noGrp="1"/>
          </p:cNvSpPr>
          <p:nvPr>
            <p:ph type="ftr" sz="quarter" idx="11"/>
          </p:nvPr>
        </p:nvSpPr>
        <p:spPr/>
        <p:txBody>
          <a:bodyPr/>
          <a:lstStyle/>
          <a:p>
            <a:endParaRPr lang="es-CL"/>
          </a:p>
        </p:txBody>
      </p:sp>
      <p:sp>
        <p:nvSpPr>
          <p:cNvPr id="9" name="Slide Number Placeholder 8"/>
          <p:cNvSpPr>
            <a:spLocks noGrp="1"/>
          </p:cNvSpPr>
          <p:nvPr>
            <p:ph type="sldNum" sz="quarter" idx="12"/>
          </p:nvPr>
        </p:nvSpPr>
        <p:spPr/>
        <p:txBody>
          <a:bodyPr/>
          <a:lstStyle/>
          <a:p>
            <a:fld id="{B9CED582-8EE5-4FFF-B53B-2921C4FC9616}" type="slidenum">
              <a:rPr lang="es-CL" smtClean="0"/>
              <a:pPr/>
              <a:t>‹Nº›</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L"/>
          </a:p>
        </p:txBody>
      </p:sp>
      <p:sp>
        <p:nvSpPr>
          <p:cNvPr id="3" name="Date Placeholder 2"/>
          <p:cNvSpPr>
            <a:spLocks noGrp="1"/>
          </p:cNvSpPr>
          <p:nvPr>
            <p:ph type="dt" sz="half" idx="10"/>
          </p:nvPr>
        </p:nvSpPr>
        <p:spPr/>
        <p:txBody>
          <a:bodyPr/>
          <a:lstStyle/>
          <a:p>
            <a:fld id="{024862E0-BB82-4106-BA9F-8AF48A80153E}" type="datetimeFigureOut">
              <a:rPr lang="es-CL" smtClean="0"/>
              <a:pPr/>
              <a:t>22-11-2011</a:t>
            </a:fld>
            <a:endParaRPr lang="es-CL"/>
          </a:p>
        </p:txBody>
      </p:sp>
      <p:sp>
        <p:nvSpPr>
          <p:cNvPr id="4" name="Footer Placeholder 3"/>
          <p:cNvSpPr>
            <a:spLocks noGrp="1"/>
          </p:cNvSpPr>
          <p:nvPr>
            <p:ph type="ftr" sz="quarter" idx="11"/>
          </p:nvPr>
        </p:nvSpPr>
        <p:spPr/>
        <p:txBody>
          <a:bodyPr/>
          <a:lstStyle/>
          <a:p>
            <a:endParaRPr lang="es-CL"/>
          </a:p>
        </p:txBody>
      </p:sp>
      <p:sp>
        <p:nvSpPr>
          <p:cNvPr id="5" name="Slide Number Placeholder 4"/>
          <p:cNvSpPr>
            <a:spLocks noGrp="1"/>
          </p:cNvSpPr>
          <p:nvPr>
            <p:ph type="sldNum" sz="quarter" idx="12"/>
          </p:nvPr>
        </p:nvSpPr>
        <p:spPr/>
        <p:txBody>
          <a:bodyPr/>
          <a:lstStyle/>
          <a:p>
            <a:fld id="{B9CED582-8EE5-4FFF-B53B-2921C4FC9616}" type="slidenum">
              <a:rPr lang="es-CL" smtClean="0"/>
              <a:pPr/>
              <a:t>‹Nº›</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4862E0-BB82-4106-BA9F-8AF48A80153E}" type="datetimeFigureOut">
              <a:rPr lang="es-CL" smtClean="0"/>
              <a:pPr/>
              <a:t>22-11-2011</a:t>
            </a:fld>
            <a:endParaRPr lang="es-CL"/>
          </a:p>
        </p:txBody>
      </p:sp>
      <p:sp>
        <p:nvSpPr>
          <p:cNvPr id="3" name="Footer Placeholder 2"/>
          <p:cNvSpPr>
            <a:spLocks noGrp="1"/>
          </p:cNvSpPr>
          <p:nvPr>
            <p:ph type="ftr" sz="quarter" idx="11"/>
          </p:nvPr>
        </p:nvSpPr>
        <p:spPr/>
        <p:txBody>
          <a:bodyPr/>
          <a:lstStyle/>
          <a:p>
            <a:endParaRPr lang="es-CL"/>
          </a:p>
        </p:txBody>
      </p:sp>
      <p:sp>
        <p:nvSpPr>
          <p:cNvPr id="4" name="Slide Number Placeholder 3"/>
          <p:cNvSpPr>
            <a:spLocks noGrp="1"/>
          </p:cNvSpPr>
          <p:nvPr>
            <p:ph type="sldNum" sz="quarter" idx="12"/>
          </p:nvPr>
        </p:nvSpPr>
        <p:spPr/>
        <p:txBody>
          <a:bodyPr/>
          <a:lstStyle/>
          <a:p>
            <a:fld id="{B9CED582-8EE5-4FFF-B53B-2921C4FC9616}" type="slidenum">
              <a:rPr lang="es-CL" smtClean="0"/>
              <a:pPr/>
              <a:t>‹Nº›</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CL"/>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L"/>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4862E0-BB82-4106-BA9F-8AF48A80153E}" type="datetimeFigureOut">
              <a:rPr lang="es-CL" smtClean="0"/>
              <a:pPr/>
              <a:t>22-11-2011</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B9CED582-8EE5-4FFF-B53B-2921C4FC9616}" type="slidenum">
              <a:rPr lang="es-CL" smtClean="0"/>
              <a:pPr/>
              <a:t>‹Nº›</a:t>
            </a:fld>
            <a:endParaRPr lang="es-C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CL"/>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4862E0-BB82-4106-BA9F-8AF48A80153E}" type="datetimeFigureOut">
              <a:rPr lang="es-CL" smtClean="0"/>
              <a:pPr/>
              <a:t>22-11-2011</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B9CED582-8EE5-4FFF-B53B-2921C4FC9616}" type="slidenum">
              <a:rPr lang="es-CL" smtClean="0"/>
              <a:pPr/>
              <a:t>‹Nº›</a:t>
            </a:fld>
            <a:endParaRPr lang="es-C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s-CL"/>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L"/>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4862E0-BB82-4106-BA9F-8AF48A80153E}" type="datetimeFigureOut">
              <a:rPr lang="es-CL" smtClean="0"/>
              <a:pPr/>
              <a:t>22-11-2011</a:t>
            </a:fld>
            <a:endParaRPr lang="es-CL"/>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CED582-8EE5-4FFF-B53B-2921C4FC9616}" type="slidenum">
              <a:rPr lang="es-CL" smtClean="0"/>
              <a:pPr/>
              <a:t>‹Nº›</a:t>
            </a:fld>
            <a:endParaRPr lang="es-C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5" name="Rectangle 14"/>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7" name="TextBox 16"/>
          <p:cNvSpPr txBox="1"/>
          <p:nvPr/>
        </p:nvSpPr>
        <p:spPr>
          <a:xfrm>
            <a:off x="2786050" y="285728"/>
            <a:ext cx="3429024" cy="553998"/>
          </a:xfrm>
          <a:prstGeom prst="rect">
            <a:avLst/>
          </a:prstGeom>
          <a:noFill/>
          <a:effectLst>
            <a:reflection blurRad="6350" stA="50000" endA="275" endPos="40000" dist="101600" dir="5400000" sy="-100000" algn="bl" rotWithShape="0"/>
          </a:effectLst>
        </p:spPr>
        <p:txBody>
          <a:bodyPr wrap="square" rtlCol="0">
            <a:spAutoFit/>
          </a:bodyPr>
          <a:lstStyle/>
          <a:p>
            <a:pPr algn="ctr"/>
            <a:r>
              <a:rPr lang="es-MX" sz="3000" dirty="0" smtClean="0">
                <a:solidFill>
                  <a:schemeClr val="tx2">
                    <a:lumMod val="75000"/>
                  </a:schemeClr>
                </a:solidFill>
              </a:rPr>
              <a:t>Unidad 14</a:t>
            </a:r>
          </a:p>
        </p:txBody>
      </p:sp>
      <p:sp>
        <p:nvSpPr>
          <p:cNvPr id="18" name="TextBox 17"/>
          <p:cNvSpPr txBox="1"/>
          <p:nvPr/>
        </p:nvSpPr>
        <p:spPr>
          <a:xfrm>
            <a:off x="571472" y="1142984"/>
            <a:ext cx="7929618" cy="2015936"/>
          </a:xfrm>
          <a:prstGeom prst="rect">
            <a:avLst/>
          </a:prstGeom>
          <a:noFill/>
        </p:spPr>
        <p:txBody>
          <a:bodyPr wrap="square" rtlCol="0">
            <a:spAutoFit/>
          </a:bodyPr>
          <a:lstStyle/>
          <a:p>
            <a:pPr algn="ctr"/>
            <a:r>
              <a:rPr lang="es-MX" sz="6500" dirty="0" smtClean="0">
                <a:solidFill>
                  <a:schemeClr val="tx2">
                    <a:lumMod val="75000"/>
                  </a:schemeClr>
                </a:solidFill>
                <a:latin typeface="Cambria" pitchFamily="18" charset="0"/>
              </a:rPr>
              <a:t>Promoción:</a:t>
            </a:r>
          </a:p>
          <a:p>
            <a:pPr algn="ctr"/>
            <a:r>
              <a:rPr lang="es-MX" sz="5500" dirty="0" smtClean="0">
                <a:solidFill>
                  <a:schemeClr val="tx2">
                    <a:lumMod val="75000"/>
                  </a:schemeClr>
                </a:solidFill>
                <a:latin typeface="Cambria" pitchFamily="18" charset="0"/>
              </a:rPr>
              <a:t>La </a:t>
            </a:r>
            <a:r>
              <a:rPr lang="es-MX" sz="6000" b="1" dirty="0" smtClean="0">
                <a:solidFill>
                  <a:schemeClr val="tx2">
                    <a:lumMod val="75000"/>
                  </a:schemeClr>
                </a:solidFill>
                <a:latin typeface="Cambria" pitchFamily="18" charset="0"/>
              </a:rPr>
              <a:t>P</a:t>
            </a:r>
            <a:r>
              <a:rPr lang="es-MX" sz="5500" dirty="0" smtClean="0">
                <a:solidFill>
                  <a:schemeClr val="tx2">
                    <a:lumMod val="75000"/>
                  </a:schemeClr>
                </a:solidFill>
                <a:latin typeface="Cambria" pitchFamily="18" charset="0"/>
              </a:rPr>
              <a:t> de la Comunicación</a:t>
            </a:r>
            <a:endParaRPr lang="es-CL" sz="5500" dirty="0">
              <a:solidFill>
                <a:schemeClr val="tx2">
                  <a:lumMod val="75000"/>
                </a:schemeClr>
              </a:solidFill>
            </a:endParaRPr>
          </a:p>
        </p:txBody>
      </p:sp>
      <p:cxnSp>
        <p:nvCxnSpPr>
          <p:cNvPr id="21" name="Straight Connector 20"/>
          <p:cNvCxnSpPr/>
          <p:nvPr/>
        </p:nvCxnSpPr>
        <p:spPr>
          <a:xfrm>
            <a:off x="642910" y="928670"/>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graphicFrame>
        <p:nvGraphicFramePr>
          <p:cNvPr id="11" name="Diagram 10"/>
          <p:cNvGraphicFramePr/>
          <p:nvPr/>
        </p:nvGraphicFramePr>
        <p:xfrm>
          <a:off x="1071538" y="3571876"/>
          <a:ext cx="6929486" cy="25717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graphicEl>
                                              <a:dgm id="{741E8A69-5B72-4C7F-8618-EF0A3830327C}"/>
                                            </p:graphicEl>
                                          </p:spTgt>
                                        </p:tgtEl>
                                        <p:attrNameLst>
                                          <p:attrName>style.visibility</p:attrName>
                                        </p:attrNameLst>
                                      </p:cBhvr>
                                      <p:to>
                                        <p:strVal val="visible"/>
                                      </p:to>
                                    </p:set>
                                    <p:animEffect transition="in" filter="fade">
                                      <p:cBhvr>
                                        <p:cTn id="7" dur="500"/>
                                        <p:tgtEl>
                                          <p:spTgt spid="11">
                                            <p:graphicEl>
                                              <a:dgm id="{741E8A69-5B72-4C7F-8618-EF0A3830327C}"/>
                                            </p:graphic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graphicEl>
                                              <a:dgm id="{FC48003F-0D7F-4FB3-9186-42FEFF195BEC}"/>
                                            </p:graphicEl>
                                          </p:spTgt>
                                        </p:tgtEl>
                                        <p:attrNameLst>
                                          <p:attrName>style.visibility</p:attrName>
                                        </p:attrNameLst>
                                      </p:cBhvr>
                                      <p:to>
                                        <p:strVal val="visible"/>
                                      </p:to>
                                    </p:set>
                                    <p:animEffect transition="in" filter="fade">
                                      <p:cBhvr>
                                        <p:cTn id="11" dur="500"/>
                                        <p:tgtEl>
                                          <p:spTgt spid="11">
                                            <p:graphicEl>
                                              <a:dgm id="{FC48003F-0D7F-4FB3-9186-42FEFF195BEC}"/>
                                            </p:graphic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1">
                                            <p:graphicEl>
                                              <a:dgm id="{EFFCBB54-D20A-457E-B5FF-29CE34911B22}"/>
                                            </p:graphicEl>
                                          </p:spTgt>
                                        </p:tgtEl>
                                        <p:attrNameLst>
                                          <p:attrName>style.visibility</p:attrName>
                                        </p:attrNameLst>
                                      </p:cBhvr>
                                      <p:to>
                                        <p:strVal val="visible"/>
                                      </p:to>
                                    </p:set>
                                    <p:animEffect transition="in" filter="fade">
                                      <p:cBhvr>
                                        <p:cTn id="15" dur="500"/>
                                        <p:tgtEl>
                                          <p:spTgt spid="11">
                                            <p:graphicEl>
                                              <a:dgm id="{EFFCBB54-D20A-457E-B5FF-29CE34911B22}"/>
                                            </p:graphic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1">
                                            <p:graphicEl>
                                              <a:dgm id="{DBBC546D-B5A9-40DD-BC07-66C0F7F10AAF}"/>
                                            </p:graphicEl>
                                          </p:spTgt>
                                        </p:tgtEl>
                                        <p:attrNameLst>
                                          <p:attrName>style.visibility</p:attrName>
                                        </p:attrNameLst>
                                      </p:cBhvr>
                                      <p:to>
                                        <p:strVal val="visible"/>
                                      </p:to>
                                    </p:set>
                                    <p:animEffect transition="in" filter="fade">
                                      <p:cBhvr>
                                        <p:cTn id="19" dur="500"/>
                                        <p:tgtEl>
                                          <p:spTgt spid="11">
                                            <p:graphicEl>
                                              <a:dgm id="{DBBC546D-B5A9-40DD-BC07-66C0F7F10AAF}"/>
                                            </p:graphic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1">
                                            <p:graphicEl>
                                              <a:dgm id="{DA234952-3FA4-479E-8200-02E3AB089784}"/>
                                            </p:graphicEl>
                                          </p:spTgt>
                                        </p:tgtEl>
                                        <p:attrNameLst>
                                          <p:attrName>style.visibility</p:attrName>
                                        </p:attrNameLst>
                                      </p:cBhvr>
                                      <p:to>
                                        <p:strVal val="visible"/>
                                      </p:to>
                                    </p:set>
                                    <p:animEffect transition="in" filter="fade">
                                      <p:cBhvr>
                                        <p:cTn id="23" dur="500"/>
                                        <p:tgtEl>
                                          <p:spTgt spid="11">
                                            <p:graphicEl>
                                              <a:dgm id="{DA234952-3FA4-479E-8200-02E3AB089784}"/>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uiExpand="1">
        <p:bldSub>
          <a:bldDgm bld="one"/>
        </p:bldSub>
      </p:bldGraphic>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571472" y="1071546"/>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57158" y="285728"/>
            <a:ext cx="8358246" cy="754053"/>
          </a:xfrm>
          <a:prstGeom prst="rect">
            <a:avLst/>
          </a:prstGeom>
          <a:noFill/>
        </p:spPr>
        <p:txBody>
          <a:bodyPr wrap="square" rtlCol="0">
            <a:spAutoFit/>
          </a:bodyPr>
          <a:lstStyle/>
          <a:p>
            <a:pPr algn="ctr"/>
            <a:r>
              <a:rPr lang="es-MX" sz="4300" b="1" dirty="0" smtClean="0">
                <a:solidFill>
                  <a:srgbClr val="002060"/>
                </a:solidFill>
                <a:latin typeface="+mj-lt"/>
                <a:cs typeface="Arial" pitchFamily="34" charset="0"/>
              </a:rPr>
              <a:t>Publicidad</a:t>
            </a:r>
            <a:endParaRPr lang="es-CL" sz="4300" b="1" dirty="0">
              <a:solidFill>
                <a:srgbClr val="002060"/>
              </a:solidFill>
              <a:latin typeface="+mj-lt"/>
              <a:cs typeface="Arial" pitchFamily="34" charset="0"/>
            </a:endParaRPr>
          </a:p>
        </p:txBody>
      </p:sp>
      <p:sp>
        <p:nvSpPr>
          <p:cNvPr id="10" name="TextBox 9"/>
          <p:cNvSpPr txBox="1"/>
          <p:nvPr/>
        </p:nvSpPr>
        <p:spPr>
          <a:xfrm>
            <a:off x="571472" y="1571612"/>
            <a:ext cx="8072494" cy="4247317"/>
          </a:xfrm>
          <a:prstGeom prst="rect">
            <a:avLst/>
          </a:prstGeom>
          <a:noFill/>
        </p:spPr>
        <p:txBody>
          <a:bodyPr wrap="square" rtlCol="0">
            <a:spAutoFit/>
          </a:bodyPr>
          <a:lstStyle/>
          <a:p>
            <a:pPr algn="ctr">
              <a:spcBef>
                <a:spcPct val="50000"/>
              </a:spcBef>
            </a:pPr>
            <a:r>
              <a:rPr lang="es-ES_tradnl" sz="3200" dirty="0" smtClean="0">
                <a:solidFill>
                  <a:srgbClr val="1A2D68"/>
                </a:solidFill>
              </a:rPr>
              <a:t>Comunicación no personalizada que se realiza a través de un medio de Comunicación Masivo</a:t>
            </a:r>
          </a:p>
          <a:p>
            <a:pPr algn="ctr">
              <a:spcBef>
                <a:spcPct val="50000"/>
              </a:spcBef>
            </a:pPr>
            <a:endParaRPr lang="es-ES_tradnl" sz="3200" dirty="0" smtClean="0">
              <a:solidFill>
                <a:srgbClr val="1A2D68"/>
              </a:solidFill>
            </a:endParaRPr>
          </a:p>
          <a:p>
            <a:pPr algn="ctr">
              <a:spcBef>
                <a:spcPct val="50000"/>
              </a:spcBef>
            </a:pPr>
            <a:endParaRPr lang="es-ES_tradnl" sz="3200" dirty="0" smtClean="0">
              <a:solidFill>
                <a:srgbClr val="1A2D68"/>
              </a:solidFill>
            </a:endParaRPr>
          </a:p>
          <a:p>
            <a:pPr algn="ctr">
              <a:spcBef>
                <a:spcPct val="50000"/>
              </a:spcBef>
            </a:pPr>
            <a:endParaRPr lang="es-ES_tradnl" sz="2000" dirty="0" smtClean="0">
              <a:solidFill>
                <a:srgbClr val="1A2D68"/>
              </a:solidFill>
            </a:endParaRPr>
          </a:p>
          <a:p>
            <a:pPr algn="ctr">
              <a:spcBef>
                <a:spcPct val="50000"/>
              </a:spcBef>
            </a:pPr>
            <a:r>
              <a:rPr lang="es-ES_tradnl" sz="3200" dirty="0" smtClean="0">
                <a:solidFill>
                  <a:srgbClr val="1A2D68"/>
                </a:solidFill>
              </a:rPr>
              <a:t>Publicidad en Radio, TV, Diarios, revistas, Vía Pública, Centros de Gran Concurrencia, ...</a:t>
            </a:r>
            <a:endParaRPr lang="es-ES_tradnl" sz="3200" dirty="0">
              <a:solidFill>
                <a:srgbClr val="1A2D68"/>
              </a:solidFill>
            </a:endParaRPr>
          </a:p>
        </p:txBody>
      </p:sp>
      <p:sp>
        <p:nvSpPr>
          <p:cNvPr id="15" name="Rounded Rectangle 14"/>
          <p:cNvSpPr/>
          <p:nvPr/>
        </p:nvSpPr>
        <p:spPr>
          <a:xfrm>
            <a:off x="1000100" y="3071810"/>
            <a:ext cx="7286676" cy="1214446"/>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3300" dirty="0" smtClean="0">
                <a:solidFill>
                  <a:schemeClr val="bg1"/>
                </a:solidFill>
              </a:rPr>
              <a:t>No es posible </a:t>
            </a:r>
            <a:r>
              <a:rPr lang="es-ES_tradnl" sz="3300" b="1" dirty="0" smtClean="0">
                <a:solidFill>
                  <a:schemeClr val="bg1"/>
                </a:solidFill>
              </a:rPr>
              <a:t>“</a:t>
            </a:r>
            <a:r>
              <a:rPr lang="es-ES_tradnl" sz="3300" b="1" dirty="0" err="1" smtClean="0">
                <a:solidFill>
                  <a:schemeClr val="bg1"/>
                </a:solidFill>
              </a:rPr>
              <a:t>customizar</a:t>
            </a:r>
            <a:r>
              <a:rPr lang="es-ES_tradnl" sz="3300" b="1" dirty="0" smtClean="0">
                <a:solidFill>
                  <a:schemeClr val="bg1"/>
                </a:solidFill>
              </a:rPr>
              <a:t>” </a:t>
            </a:r>
            <a:r>
              <a:rPr lang="es-ES_tradnl" sz="3300" dirty="0" smtClean="0">
                <a:solidFill>
                  <a:schemeClr val="bg1"/>
                </a:solidFill>
              </a:rPr>
              <a:t>el mensaje</a:t>
            </a:r>
            <a:endParaRPr lang="es-CL" sz="3300" dirty="0">
              <a:solidFill>
                <a:schemeClr val="bg1"/>
              </a:solidFill>
            </a:endParaRPr>
          </a:p>
        </p:txBody>
      </p:sp>
      <p:sp>
        <p:nvSpPr>
          <p:cNvPr id="9" name="Rectangle 8"/>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3" name="Rectangle 12"/>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4" name="Rectangle 13"/>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xEl>
                                              <p:pRg st="4" end="4"/>
                                            </p:txEl>
                                          </p:spTgt>
                                        </p:tgtEl>
                                        <p:attrNameLst>
                                          <p:attrName>style.visibility</p:attrName>
                                        </p:attrNameLst>
                                      </p:cBhvr>
                                      <p:to>
                                        <p:strVal val="visible"/>
                                      </p:to>
                                    </p:set>
                                    <p:animEffect transition="in" filter="fade">
                                      <p:cBhvr>
                                        <p:cTn id="17" dur="500"/>
                                        <p:tgtEl>
                                          <p:spTgt spid="1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571472" y="1071546"/>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57158" y="285728"/>
            <a:ext cx="8358246" cy="754053"/>
          </a:xfrm>
          <a:prstGeom prst="rect">
            <a:avLst/>
          </a:prstGeom>
          <a:noFill/>
        </p:spPr>
        <p:txBody>
          <a:bodyPr wrap="square" rtlCol="0">
            <a:spAutoFit/>
          </a:bodyPr>
          <a:lstStyle/>
          <a:p>
            <a:pPr algn="ctr"/>
            <a:r>
              <a:rPr lang="es-MX" sz="4300" b="1" dirty="0" smtClean="0">
                <a:solidFill>
                  <a:srgbClr val="002060"/>
                </a:solidFill>
                <a:latin typeface="+mj-lt"/>
                <a:cs typeface="Arial" pitchFamily="34" charset="0"/>
              </a:rPr>
              <a:t>Relaciones Públicas</a:t>
            </a:r>
            <a:endParaRPr lang="es-CL" sz="4300" b="1" dirty="0">
              <a:solidFill>
                <a:srgbClr val="002060"/>
              </a:solidFill>
              <a:latin typeface="+mj-lt"/>
              <a:cs typeface="Arial" pitchFamily="34" charset="0"/>
            </a:endParaRPr>
          </a:p>
        </p:txBody>
      </p:sp>
      <p:sp>
        <p:nvSpPr>
          <p:cNvPr id="10" name="TextBox 9"/>
          <p:cNvSpPr txBox="1"/>
          <p:nvPr/>
        </p:nvSpPr>
        <p:spPr>
          <a:xfrm>
            <a:off x="571472" y="1857364"/>
            <a:ext cx="8072494" cy="3139321"/>
          </a:xfrm>
          <a:prstGeom prst="rect">
            <a:avLst/>
          </a:prstGeom>
          <a:noFill/>
        </p:spPr>
        <p:txBody>
          <a:bodyPr wrap="square" rtlCol="0">
            <a:spAutoFit/>
          </a:bodyPr>
          <a:lstStyle/>
          <a:p>
            <a:pPr algn="ctr">
              <a:spcBef>
                <a:spcPct val="50000"/>
              </a:spcBef>
            </a:pPr>
            <a:r>
              <a:rPr lang="es-ES_tradnl" sz="3600" dirty="0" smtClean="0">
                <a:solidFill>
                  <a:srgbClr val="1A2D68"/>
                </a:solidFill>
              </a:rPr>
              <a:t>Acciones orientadas a </a:t>
            </a:r>
            <a:r>
              <a:rPr lang="es-ES_tradnl" sz="3600" b="1" dirty="0" smtClean="0">
                <a:solidFill>
                  <a:srgbClr val="1A2D68"/>
                </a:solidFill>
              </a:rPr>
              <a:t>obtener difusión </a:t>
            </a:r>
            <a:r>
              <a:rPr lang="es-ES_tradnl" sz="3600" dirty="0" smtClean="0">
                <a:solidFill>
                  <a:srgbClr val="1A2D68"/>
                </a:solidFill>
              </a:rPr>
              <a:t>a través de </a:t>
            </a:r>
            <a:r>
              <a:rPr lang="es-ES_tradnl" sz="3600" b="1" dirty="0" smtClean="0">
                <a:solidFill>
                  <a:srgbClr val="1A2D68"/>
                </a:solidFill>
              </a:rPr>
              <a:t>medios masivos a bajo costo</a:t>
            </a:r>
            <a:r>
              <a:rPr lang="es-ES_tradnl" sz="3600" dirty="0" smtClean="0">
                <a:solidFill>
                  <a:srgbClr val="1A2D68"/>
                </a:solidFill>
              </a:rPr>
              <a:t>, sacrificándose la capacidad de </a:t>
            </a:r>
            <a:r>
              <a:rPr lang="es-ES_tradnl" sz="3600" b="1" dirty="0" smtClean="0">
                <a:solidFill>
                  <a:srgbClr val="1A2D68"/>
                </a:solidFill>
              </a:rPr>
              <a:t>controlar el mensaje</a:t>
            </a:r>
            <a:endParaRPr lang="es-ES_tradnl" sz="3600" dirty="0" smtClean="0">
              <a:solidFill>
                <a:srgbClr val="1A2D68"/>
              </a:solidFill>
            </a:endParaRPr>
          </a:p>
          <a:p>
            <a:pPr algn="ctr">
              <a:spcBef>
                <a:spcPct val="50000"/>
              </a:spcBef>
            </a:pPr>
            <a:endParaRPr lang="es-ES_tradnl" sz="3600" dirty="0" smtClean="0">
              <a:solidFill>
                <a:srgbClr val="1A2D68"/>
              </a:solidFill>
            </a:endParaRPr>
          </a:p>
        </p:txBody>
      </p:sp>
      <p:sp>
        <p:nvSpPr>
          <p:cNvPr id="9" name="Rounded Rectangle 8"/>
          <p:cNvSpPr/>
          <p:nvPr/>
        </p:nvSpPr>
        <p:spPr>
          <a:xfrm>
            <a:off x="1928794" y="4786322"/>
            <a:ext cx="5572164" cy="1143008"/>
          </a:xfrm>
          <a:prstGeom prst="roundRect">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r>
              <a:rPr lang="es-MX" sz="3800" dirty="0" err="1" smtClean="0"/>
              <a:t>Relacionadores</a:t>
            </a:r>
            <a:r>
              <a:rPr lang="es-MX" sz="3800" dirty="0" smtClean="0"/>
              <a:t> Públicos</a:t>
            </a:r>
            <a:endParaRPr lang="es-CL" sz="3800" dirty="0"/>
          </a:p>
        </p:txBody>
      </p:sp>
      <p:sp>
        <p:nvSpPr>
          <p:cNvPr id="13" name="Rectangle 12"/>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4" name="Rectangle 13"/>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5" name="Rectangle 14"/>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571472" y="1071546"/>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57158" y="285728"/>
            <a:ext cx="8358246" cy="754053"/>
          </a:xfrm>
          <a:prstGeom prst="rect">
            <a:avLst/>
          </a:prstGeom>
          <a:noFill/>
        </p:spPr>
        <p:txBody>
          <a:bodyPr wrap="square" rtlCol="0">
            <a:spAutoFit/>
          </a:bodyPr>
          <a:lstStyle/>
          <a:p>
            <a:pPr algn="ctr"/>
            <a:r>
              <a:rPr lang="es-MX" sz="4300" b="1" dirty="0" smtClean="0">
                <a:solidFill>
                  <a:srgbClr val="002060"/>
                </a:solidFill>
                <a:latin typeface="+mj-lt"/>
                <a:cs typeface="Arial" pitchFamily="34" charset="0"/>
              </a:rPr>
              <a:t>Boca – Oreja (WOM)</a:t>
            </a:r>
            <a:endParaRPr lang="es-CL" sz="4300" b="1" dirty="0">
              <a:solidFill>
                <a:srgbClr val="002060"/>
              </a:solidFill>
              <a:latin typeface="+mj-lt"/>
              <a:cs typeface="Arial" pitchFamily="34" charset="0"/>
            </a:endParaRPr>
          </a:p>
        </p:txBody>
      </p:sp>
      <p:sp>
        <p:nvSpPr>
          <p:cNvPr id="10" name="TextBox 9"/>
          <p:cNvSpPr txBox="1"/>
          <p:nvPr/>
        </p:nvSpPr>
        <p:spPr>
          <a:xfrm>
            <a:off x="571472" y="1571612"/>
            <a:ext cx="8072494" cy="4801314"/>
          </a:xfrm>
          <a:prstGeom prst="rect">
            <a:avLst/>
          </a:prstGeom>
          <a:noFill/>
        </p:spPr>
        <p:txBody>
          <a:bodyPr wrap="square" rtlCol="0">
            <a:spAutoFit/>
          </a:bodyPr>
          <a:lstStyle/>
          <a:p>
            <a:pPr algn="ctr">
              <a:spcBef>
                <a:spcPct val="50000"/>
              </a:spcBef>
            </a:pPr>
            <a:r>
              <a:rPr lang="es-ES_tradnl" sz="3600" dirty="0" smtClean="0">
                <a:solidFill>
                  <a:srgbClr val="1A2D68"/>
                </a:solidFill>
              </a:rPr>
              <a:t>Comunicación  que </a:t>
            </a:r>
            <a:r>
              <a:rPr lang="es-ES_tradnl" sz="3600" b="1" dirty="0" smtClean="0">
                <a:solidFill>
                  <a:srgbClr val="1A2D68"/>
                </a:solidFill>
              </a:rPr>
              <a:t>realizan los clientes, actuales o potenciales</a:t>
            </a:r>
            <a:r>
              <a:rPr lang="es-ES_tradnl" sz="3600" dirty="0" smtClean="0">
                <a:solidFill>
                  <a:srgbClr val="1A2D68"/>
                </a:solidFill>
              </a:rPr>
              <a:t>,  acerca de la marca</a:t>
            </a:r>
          </a:p>
          <a:p>
            <a:pPr algn="ctr">
              <a:spcBef>
                <a:spcPct val="50000"/>
              </a:spcBef>
            </a:pPr>
            <a:r>
              <a:rPr lang="es-ES_tradnl" sz="3600" dirty="0" smtClean="0">
                <a:solidFill>
                  <a:srgbClr val="1A2D68"/>
                </a:solidFill>
              </a:rPr>
              <a:t> </a:t>
            </a:r>
          </a:p>
          <a:p>
            <a:pPr algn="ctr">
              <a:spcBef>
                <a:spcPct val="50000"/>
              </a:spcBef>
            </a:pPr>
            <a:r>
              <a:rPr lang="es-ES_tradnl" sz="3600" dirty="0" smtClean="0">
                <a:solidFill>
                  <a:srgbClr val="1A2D68"/>
                </a:solidFill>
              </a:rPr>
              <a:t>Es el acto de Comunicación menos usado, pero puede ser </a:t>
            </a:r>
            <a:r>
              <a:rPr lang="es-ES_tradnl" sz="3600" b="1" dirty="0" smtClean="0">
                <a:solidFill>
                  <a:srgbClr val="FF0000"/>
                </a:solidFill>
              </a:rPr>
              <a:t>medido e influenciado</a:t>
            </a:r>
            <a:endParaRPr lang="es-ES_tradnl" sz="3600" dirty="0" smtClean="0">
              <a:solidFill>
                <a:srgbClr val="1A2D68"/>
              </a:solidFill>
            </a:endParaRPr>
          </a:p>
          <a:p>
            <a:pPr algn="ctr">
              <a:spcBef>
                <a:spcPct val="50000"/>
              </a:spcBef>
            </a:pPr>
            <a:endParaRPr lang="es-ES_tradnl" sz="3600" dirty="0" smtClean="0">
              <a:solidFill>
                <a:srgbClr val="1A2D68"/>
              </a:solidFill>
            </a:endParaRPr>
          </a:p>
        </p:txBody>
      </p:sp>
      <p:sp>
        <p:nvSpPr>
          <p:cNvPr id="15" name="Rectangle 14"/>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6" name="Rectangle 15"/>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7" name="Rectangle 16"/>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xEl>
                                              <p:pRg st="2" end="2"/>
                                            </p:txEl>
                                          </p:spTgt>
                                        </p:tgtEl>
                                        <p:attrNameLst>
                                          <p:attrName>style.visibility</p:attrName>
                                        </p:attrNameLst>
                                      </p:cBhvr>
                                      <p:to>
                                        <p:strVal val="visible"/>
                                      </p:to>
                                    </p:set>
                                    <p:animEffect transition="in" filter="fade">
                                      <p:cBhvr>
                                        <p:cTn id="12" dur="500"/>
                                        <p:tgtEl>
                                          <p:spTgt spid="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teel_puzzle_sphere_2.jpg"/>
          <p:cNvPicPr>
            <a:picLocks noChangeAspect="1"/>
          </p:cNvPicPr>
          <p:nvPr/>
        </p:nvPicPr>
        <p:blipFill>
          <a:blip r:embed="rId2" cstate="print"/>
          <a:stretch>
            <a:fillRect/>
          </a:stretch>
        </p:blipFill>
        <p:spPr>
          <a:xfrm>
            <a:off x="-142907" y="-1"/>
            <a:ext cx="9286908" cy="6965181"/>
          </a:xfrm>
          <a:prstGeom prst="rect">
            <a:avLst/>
          </a:prstGeom>
        </p:spPr>
      </p:pic>
      <p:sp>
        <p:nvSpPr>
          <p:cNvPr id="11" name="Rectangle 10"/>
          <p:cNvSpPr/>
          <p:nvPr/>
        </p:nvSpPr>
        <p:spPr>
          <a:xfrm>
            <a:off x="-32" y="1928802"/>
            <a:ext cx="9144032" cy="250033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6000" dirty="0" smtClean="0">
                <a:solidFill>
                  <a:srgbClr val="1A2D68"/>
                </a:solidFill>
                <a:latin typeface="Cambria" pitchFamily="18" charset="0"/>
              </a:rPr>
              <a:t>Modelos de Negocios  </a:t>
            </a:r>
          </a:p>
          <a:p>
            <a:pPr algn="ctr"/>
            <a:r>
              <a:rPr lang="es-MX" sz="6000" dirty="0" smtClean="0">
                <a:solidFill>
                  <a:srgbClr val="1A2D68"/>
                </a:solidFill>
                <a:latin typeface="Cambria" pitchFamily="18" charset="0"/>
              </a:rPr>
              <a:t>de Empresas de Comunicaciones</a:t>
            </a:r>
            <a:endParaRPr lang="es-MX" sz="6000" b="1" dirty="0" smtClean="0">
              <a:solidFill>
                <a:srgbClr val="1A2D68"/>
              </a:solidFill>
              <a:latin typeface="Cambria" pitchFamily="18" charset="0"/>
            </a:endParaRPr>
          </a:p>
        </p:txBody>
      </p:sp>
      <p:sp>
        <p:nvSpPr>
          <p:cNvPr id="7" name="Rectangle 6"/>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9" name="Rectangle 8"/>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0" name="Rectangle 9"/>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571472" y="1071546"/>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57158" y="285728"/>
            <a:ext cx="8358246" cy="754053"/>
          </a:xfrm>
          <a:prstGeom prst="rect">
            <a:avLst/>
          </a:prstGeom>
          <a:noFill/>
        </p:spPr>
        <p:txBody>
          <a:bodyPr wrap="square" rtlCol="0">
            <a:spAutoFit/>
          </a:bodyPr>
          <a:lstStyle/>
          <a:p>
            <a:pPr algn="ctr"/>
            <a:r>
              <a:rPr lang="es-MX" sz="4300" b="1" dirty="0" smtClean="0">
                <a:solidFill>
                  <a:srgbClr val="002060"/>
                </a:solidFill>
                <a:latin typeface="+mj-lt"/>
                <a:cs typeface="Arial" pitchFamily="34" charset="0"/>
              </a:rPr>
              <a:t>Medios o Canales de Comunicación</a:t>
            </a:r>
            <a:endParaRPr lang="es-CL" sz="4300" b="1" dirty="0">
              <a:solidFill>
                <a:srgbClr val="002060"/>
              </a:solidFill>
              <a:latin typeface="+mj-lt"/>
              <a:cs typeface="Arial" pitchFamily="34" charset="0"/>
            </a:endParaRPr>
          </a:p>
        </p:txBody>
      </p:sp>
      <p:sp>
        <p:nvSpPr>
          <p:cNvPr id="10" name="TextBox 9"/>
          <p:cNvSpPr txBox="1"/>
          <p:nvPr/>
        </p:nvSpPr>
        <p:spPr>
          <a:xfrm>
            <a:off x="571472" y="3255909"/>
            <a:ext cx="8072494" cy="3816429"/>
          </a:xfrm>
          <a:prstGeom prst="rect">
            <a:avLst/>
          </a:prstGeom>
          <a:noFill/>
        </p:spPr>
        <p:txBody>
          <a:bodyPr wrap="square" rtlCol="0">
            <a:spAutoFit/>
          </a:bodyPr>
          <a:lstStyle/>
          <a:p>
            <a:pPr marL="457200" indent="-457200">
              <a:spcBef>
                <a:spcPct val="50000"/>
              </a:spcBef>
              <a:buFont typeface="Arial" pitchFamily="34" charset="0"/>
              <a:buChar char="•"/>
            </a:pPr>
            <a:r>
              <a:rPr lang="es-ES_tradnl" sz="2600" b="1" dirty="0" smtClean="0">
                <a:solidFill>
                  <a:srgbClr val="1A2D68"/>
                </a:solidFill>
              </a:rPr>
              <a:t>Medios:</a:t>
            </a:r>
          </a:p>
          <a:p>
            <a:pPr lvl="1">
              <a:spcBef>
                <a:spcPct val="50000"/>
              </a:spcBef>
              <a:buFont typeface="Arial" pitchFamily="34" charset="0"/>
              <a:buChar char="•"/>
            </a:pPr>
            <a:r>
              <a:rPr lang="es-ES_tradnl" sz="2400" dirty="0" smtClean="0">
                <a:solidFill>
                  <a:srgbClr val="1A2D68"/>
                </a:solidFill>
              </a:rPr>
              <a:t> Prensa Escrita, Revistas</a:t>
            </a:r>
          </a:p>
          <a:p>
            <a:pPr lvl="1">
              <a:spcBef>
                <a:spcPct val="50000"/>
              </a:spcBef>
              <a:buFont typeface="Arial" pitchFamily="34" charset="0"/>
              <a:buChar char="•"/>
            </a:pPr>
            <a:r>
              <a:rPr lang="es-ES_tradnl" sz="2400" dirty="0" smtClean="0">
                <a:solidFill>
                  <a:srgbClr val="1A2D68"/>
                </a:solidFill>
              </a:rPr>
              <a:t> Radios, TV abierta, TV por Cable</a:t>
            </a:r>
          </a:p>
          <a:p>
            <a:pPr lvl="1">
              <a:spcBef>
                <a:spcPct val="50000"/>
              </a:spcBef>
              <a:buFont typeface="Arial" pitchFamily="34" charset="0"/>
              <a:buChar char="•"/>
            </a:pPr>
            <a:r>
              <a:rPr lang="es-ES_tradnl" sz="2400" dirty="0" smtClean="0">
                <a:solidFill>
                  <a:srgbClr val="1A2D68"/>
                </a:solidFill>
              </a:rPr>
              <a:t> Internet, e-mail</a:t>
            </a:r>
          </a:p>
          <a:p>
            <a:pPr lvl="1">
              <a:spcBef>
                <a:spcPct val="50000"/>
              </a:spcBef>
              <a:buFont typeface="Arial" pitchFamily="34" charset="0"/>
              <a:buChar char="•"/>
            </a:pPr>
            <a:r>
              <a:rPr lang="es-ES_tradnl" sz="2400" dirty="0" smtClean="0">
                <a:solidFill>
                  <a:srgbClr val="1A2D68"/>
                </a:solidFill>
              </a:rPr>
              <a:t> Avisaje de Vía Pública, Avisaje en Medios de Transporte</a:t>
            </a:r>
          </a:p>
          <a:p>
            <a:pPr lvl="1">
              <a:spcBef>
                <a:spcPct val="50000"/>
              </a:spcBef>
              <a:buFont typeface="Arial" pitchFamily="34" charset="0"/>
              <a:buChar char="•"/>
            </a:pPr>
            <a:r>
              <a:rPr lang="es-ES_tradnl" sz="2400" dirty="0" smtClean="0">
                <a:solidFill>
                  <a:srgbClr val="1A2D68"/>
                </a:solidFill>
              </a:rPr>
              <a:t> Correo</a:t>
            </a:r>
          </a:p>
          <a:p>
            <a:pPr algn="ctr">
              <a:spcBef>
                <a:spcPct val="50000"/>
              </a:spcBef>
            </a:pPr>
            <a:endParaRPr lang="es-ES_tradnl" sz="2400" dirty="0" smtClean="0">
              <a:solidFill>
                <a:srgbClr val="1A2D68"/>
              </a:solidFill>
            </a:endParaRPr>
          </a:p>
        </p:txBody>
      </p:sp>
      <p:sp>
        <p:nvSpPr>
          <p:cNvPr id="13" name="Rounded Rectangle 12"/>
          <p:cNvSpPr/>
          <p:nvPr/>
        </p:nvSpPr>
        <p:spPr>
          <a:xfrm>
            <a:off x="500034" y="1285860"/>
            <a:ext cx="8286808" cy="185738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2600" dirty="0" smtClean="0">
                <a:solidFill>
                  <a:schemeClr val="bg1"/>
                </a:solidFill>
              </a:rPr>
              <a:t>Un Canal de Comunicación es </a:t>
            </a:r>
            <a:r>
              <a:rPr lang="es-ES_tradnl" sz="2600" b="1" dirty="0" smtClean="0">
                <a:solidFill>
                  <a:schemeClr val="bg1"/>
                </a:solidFill>
              </a:rPr>
              <a:t>una tecnología </a:t>
            </a:r>
            <a:r>
              <a:rPr lang="es-ES_tradnl" sz="2600" dirty="0" smtClean="0">
                <a:solidFill>
                  <a:schemeClr val="bg1"/>
                </a:solidFill>
              </a:rPr>
              <a:t>mediante la cual empresas/instituciones/negocios entregan información/entretención a un grupo de personas </a:t>
            </a:r>
          </a:p>
          <a:p>
            <a:pPr algn="ctr"/>
            <a:r>
              <a:rPr lang="es-ES_tradnl" sz="2600" dirty="0" smtClean="0">
                <a:solidFill>
                  <a:schemeClr val="bg1"/>
                </a:solidFill>
              </a:rPr>
              <a:t>(su </a:t>
            </a:r>
            <a:r>
              <a:rPr lang="es-ES_tradnl" sz="2600" b="1" dirty="0" smtClean="0">
                <a:solidFill>
                  <a:schemeClr val="bg1"/>
                </a:solidFill>
              </a:rPr>
              <a:t>Audiencia</a:t>
            </a:r>
            <a:r>
              <a:rPr lang="es-ES_tradnl" sz="2600" dirty="0" smtClean="0">
                <a:solidFill>
                  <a:schemeClr val="bg1"/>
                </a:solidFill>
              </a:rPr>
              <a:t>).</a:t>
            </a:r>
            <a:endParaRPr lang="es-CL" sz="2600" dirty="0">
              <a:solidFill>
                <a:schemeClr val="bg1"/>
              </a:solidFill>
            </a:endParaRPr>
          </a:p>
        </p:txBody>
      </p:sp>
      <p:sp>
        <p:nvSpPr>
          <p:cNvPr id="9" name="Rectangle 8"/>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4" name="Rectangle 13"/>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5" name="Rectangle 14"/>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xEl>
                                              <p:pRg st="0" end="0"/>
                                            </p:txEl>
                                          </p:spTgt>
                                        </p:tgtEl>
                                        <p:attrNameLst>
                                          <p:attrName>style.visibility</p:attrName>
                                        </p:attrNameLst>
                                      </p:cBhvr>
                                      <p:to>
                                        <p:strVal val="visible"/>
                                      </p:to>
                                    </p:set>
                                    <p:animEffect transition="in" filter="fade">
                                      <p:cBhvr>
                                        <p:cTn id="12" dur="500"/>
                                        <p:tgtEl>
                                          <p:spTgt spid="10">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10">
                                            <p:txEl>
                                              <p:pRg st="1" end="1"/>
                                            </p:txEl>
                                          </p:spTgt>
                                        </p:tgtEl>
                                        <p:attrNameLst>
                                          <p:attrName>style.visibility</p:attrName>
                                        </p:attrNameLst>
                                      </p:cBhvr>
                                      <p:to>
                                        <p:strVal val="visible"/>
                                      </p:to>
                                    </p:set>
                                    <p:animEffect transition="in" filter="fade">
                                      <p:cBhvr>
                                        <p:cTn id="15" dur="500"/>
                                        <p:tgtEl>
                                          <p:spTgt spid="10">
                                            <p:txEl>
                                              <p:pRg st="1" end="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0">
                                            <p:txEl>
                                              <p:pRg st="2" end="2"/>
                                            </p:txEl>
                                          </p:spTgt>
                                        </p:tgtEl>
                                        <p:attrNameLst>
                                          <p:attrName>style.visibility</p:attrName>
                                        </p:attrNameLst>
                                      </p:cBhvr>
                                      <p:to>
                                        <p:strVal val="visible"/>
                                      </p:to>
                                    </p:set>
                                    <p:animEffect transition="in" filter="fade">
                                      <p:cBhvr>
                                        <p:cTn id="18" dur="500"/>
                                        <p:tgtEl>
                                          <p:spTgt spid="10">
                                            <p:txEl>
                                              <p:pRg st="2" end="2"/>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10">
                                            <p:txEl>
                                              <p:pRg st="3" end="3"/>
                                            </p:txEl>
                                          </p:spTgt>
                                        </p:tgtEl>
                                        <p:attrNameLst>
                                          <p:attrName>style.visibility</p:attrName>
                                        </p:attrNameLst>
                                      </p:cBhvr>
                                      <p:to>
                                        <p:strVal val="visible"/>
                                      </p:to>
                                    </p:set>
                                    <p:animEffect transition="in" filter="fade">
                                      <p:cBhvr>
                                        <p:cTn id="21" dur="500"/>
                                        <p:tgtEl>
                                          <p:spTgt spid="10">
                                            <p:txEl>
                                              <p:pRg st="3" end="3"/>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10">
                                            <p:txEl>
                                              <p:pRg st="4" end="4"/>
                                            </p:txEl>
                                          </p:spTgt>
                                        </p:tgtEl>
                                        <p:attrNameLst>
                                          <p:attrName>style.visibility</p:attrName>
                                        </p:attrNameLst>
                                      </p:cBhvr>
                                      <p:to>
                                        <p:strVal val="visible"/>
                                      </p:to>
                                    </p:set>
                                    <p:animEffect transition="in" filter="fade">
                                      <p:cBhvr>
                                        <p:cTn id="24" dur="500"/>
                                        <p:tgtEl>
                                          <p:spTgt spid="10">
                                            <p:txEl>
                                              <p:pRg st="4" end="4"/>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10">
                                            <p:txEl>
                                              <p:pRg st="5" end="5"/>
                                            </p:txEl>
                                          </p:spTgt>
                                        </p:tgtEl>
                                        <p:attrNameLst>
                                          <p:attrName>style.visibility</p:attrName>
                                        </p:attrNameLst>
                                      </p:cBhvr>
                                      <p:to>
                                        <p:strVal val="visible"/>
                                      </p:to>
                                    </p:set>
                                    <p:animEffect transition="in" filter="fade">
                                      <p:cBhvr>
                                        <p:cTn id="27" dur="500"/>
                                        <p:tgtEl>
                                          <p:spTgt spid="10">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7158" y="285728"/>
            <a:ext cx="835824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4 Modelos de Negocio</a:t>
            </a:r>
            <a:endParaRPr lang="es-CL" sz="5000" b="1" dirty="0">
              <a:solidFill>
                <a:srgbClr val="002060"/>
              </a:solidFill>
              <a:latin typeface="+mj-lt"/>
              <a:cs typeface="Arial" pitchFamily="34" charset="0"/>
            </a:endParaRPr>
          </a:p>
        </p:txBody>
      </p:sp>
      <p:cxnSp>
        <p:nvCxnSpPr>
          <p:cNvPr id="6" name="Straight Connector 5"/>
          <p:cNvCxnSpPr/>
          <p:nvPr/>
        </p:nvCxnSpPr>
        <p:spPr>
          <a:xfrm>
            <a:off x="571472" y="1071546"/>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31" name="Group 30"/>
          <p:cNvGrpSpPr/>
          <p:nvPr/>
        </p:nvGrpSpPr>
        <p:grpSpPr>
          <a:xfrm>
            <a:off x="500034" y="3929066"/>
            <a:ext cx="8320134" cy="2502589"/>
            <a:chOff x="500034" y="3929066"/>
            <a:chExt cx="8320134" cy="2502589"/>
          </a:xfrm>
        </p:grpSpPr>
        <p:sp>
          <p:nvSpPr>
            <p:cNvPr id="32" name="TextBox 31"/>
            <p:cNvSpPr txBox="1"/>
            <p:nvPr/>
          </p:nvSpPr>
          <p:spPr bwMode="auto">
            <a:xfrm>
              <a:off x="500034" y="3929066"/>
              <a:ext cx="3071834" cy="492443"/>
            </a:xfrm>
            <a:prstGeom prst="rect">
              <a:avLst/>
            </a:prstGeom>
            <a:noFill/>
            <a:ln w="9525">
              <a:noFill/>
              <a:miter lim="800000"/>
              <a:headEnd/>
              <a:tailEnd/>
            </a:ln>
          </p:spPr>
          <p:txBody>
            <a:bodyPr wrap="square" rtlCol="0">
              <a:spAutoFit/>
            </a:bodyPr>
            <a:lstStyle/>
            <a:p>
              <a:pPr eaLnBrk="1" hangingPunct="1">
                <a:spcBef>
                  <a:spcPct val="50000"/>
                </a:spcBef>
              </a:pPr>
              <a:r>
                <a:rPr lang="es-MX" sz="2600" b="1" dirty="0" smtClean="0">
                  <a:solidFill>
                    <a:srgbClr val="1A2D68"/>
                  </a:solidFill>
                </a:rPr>
                <a:t>Modelo 2:</a:t>
              </a:r>
              <a:endParaRPr lang="es-CL" sz="2600" b="1" dirty="0">
                <a:solidFill>
                  <a:srgbClr val="1A2D68"/>
                </a:solidFill>
              </a:endParaRPr>
            </a:p>
          </p:txBody>
        </p:sp>
        <p:sp>
          <p:nvSpPr>
            <p:cNvPr id="33" name="Oval 6"/>
            <p:cNvSpPr>
              <a:spLocks noChangeArrowheads="1"/>
            </p:cNvSpPr>
            <p:nvPr/>
          </p:nvSpPr>
          <p:spPr bwMode="auto">
            <a:xfrm>
              <a:off x="642910" y="5146023"/>
              <a:ext cx="1890714" cy="914408"/>
            </a:xfrm>
            <a:prstGeom prst="ellipse">
              <a:avLst/>
            </a:prstGeom>
            <a:solidFill>
              <a:srgbClr val="1A2D68"/>
            </a:solidFill>
            <a:ln w="9525">
              <a:solidFill>
                <a:srgbClr val="1A2D68"/>
              </a:solidFill>
              <a:round/>
              <a:headEnd/>
              <a:tailEnd/>
            </a:ln>
            <a:effectLst/>
          </p:spPr>
          <p:txBody>
            <a:bodyPr wrap="none" anchor="ctr"/>
            <a:lstStyle/>
            <a:p>
              <a:pPr algn="ctr"/>
              <a:r>
                <a:rPr lang="es-ES_tradnl" sz="2400" dirty="0">
                  <a:solidFill>
                    <a:schemeClr val="bg1"/>
                  </a:solidFill>
                </a:rPr>
                <a:t>Audiencia</a:t>
              </a:r>
            </a:p>
          </p:txBody>
        </p:sp>
        <p:sp>
          <p:nvSpPr>
            <p:cNvPr id="34" name="Text Box 17"/>
            <p:cNvSpPr txBox="1">
              <a:spLocks noChangeArrowheads="1"/>
            </p:cNvSpPr>
            <p:nvPr/>
          </p:nvSpPr>
          <p:spPr bwMode="auto">
            <a:xfrm>
              <a:off x="3071802" y="4858012"/>
              <a:ext cx="685800" cy="430887"/>
            </a:xfrm>
            <a:prstGeom prst="rect">
              <a:avLst/>
            </a:prstGeom>
            <a:noFill/>
            <a:ln w="9525">
              <a:noFill/>
              <a:miter lim="800000"/>
              <a:headEnd/>
              <a:tailEnd/>
            </a:ln>
            <a:effectLst/>
          </p:spPr>
          <p:txBody>
            <a:bodyPr>
              <a:spAutoFit/>
            </a:bodyPr>
            <a:lstStyle/>
            <a:p>
              <a:pPr>
                <a:spcBef>
                  <a:spcPct val="50000"/>
                </a:spcBef>
              </a:pPr>
              <a:r>
                <a:rPr lang="es-ES_tradnl" sz="2200" dirty="0">
                  <a:solidFill>
                    <a:srgbClr val="1A2D68"/>
                  </a:solidFill>
                </a:rPr>
                <a:t>$</a:t>
              </a:r>
            </a:p>
          </p:txBody>
        </p:sp>
        <p:sp>
          <p:nvSpPr>
            <p:cNvPr id="35" name="Text Box 22"/>
            <p:cNvSpPr txBox="1">
              <a:spLocks noChangeArrowheads="1"/>
            </p:cNvSpPr>
            <p:nvPr/>
          </p:nvSpPr>
          <p:spPr bwMode="auto">
            <a:xfrm>
              <a:off x="2757486" y="5998509"/>
              <a:ext cx="1600200" cy="430887"/>
            </a:xfrm>
            <a:prstGeom prst="rect">
              <a:avLst/>
            </a:prstGeom>
            <a:noFill/>
            <a:ln w="9525">
              <a:noFill/>
              <a:miter lim="800000"/>
              <a:headEnd/>
              <a:tailEnd/>
            </a:ln>
            <a:effectLst/>
          </p:spPr>
          <p:txBody>
            <a:bodyPr>
              <a:spAutoFit/>
            </a:bodyPr>
            <a:lstStyle/>
            <a:p>
              <a:pPr>
                <a:spcBef>
                  <a:spcPct val="50000"/>
                </a:spcBef>
              </a:pPr>
              <a:r>
                <a:rPr lang="es-ES_tradnl" sz="2200" dirty="0" err="1">
                  <a:solidFill>
                    <a:srgbClr val="1A2D68"/>
                  </a:solidFill>
                </a:rPr>
                <a:t>Inf</a:t>
              </a:r>
              <a:r>
                <a:rPr lang="es-ES_tradnl" sz="2200" dirty="0">
                  <a:solidFill>
                    <a:srgbClr val="1A2D68"/>
                  </a:solidFill>
                </a:rPr>
                <a:t>/</a:t>
              </a:r>
              <a:r>
                <a:rPr lang="es-ES_tradnl" sz="2200" dirty="0" err="1">
                  <a:solidFill>
                    <a:srgbClr val="1A2D68"/>
                  </a:solidFill>
                </a:rPr>
                <a:t>entr</a:t>
              </a:r>
              <a:r>
                <a:rPr lang="es-ES_tradnl" sz="2200" dirty="0">
                  <a:solidFill>
                    <a:srgbClr val="1A2D68"/>
                  </a:solidFill>
                </a:rPr>
                <a:t>.</a:t>
              </a:r>
            </a:p>
          </p:txBody>
        </p:sp>
        <p:sp>
          <p:nvSpPr>
            <p:cNvPr id="36" name="Rectangle 3"/>
            <p:cNvSpPr>
              <a:spLocks noChangeArrowheads="1"/>
            </p:cNvSpPr>
            <p:nvPr/>
          </p:nvSpPr>
          <p:spPr bwMode="auto">
            <a:xfrm>
              <a:off x="4229104" y="5079355"/>
              <a:ext cx="985838" cy="1066800"/>
            </a:xfrm>
            <a:prstGeom prst="rect">
              <a:avLst/>
            </a:prstGeom>
            <a:solidFill>
              <a:srgbClr val="FFCC00"/>
            </a:solidFill>
            <a:ln w="9525">
              <a:solidFill>
                <a:srgbClr val="FFFF00"/>
              </a:solidFill>
              <a:miter lim="800000"/>
              <a:headEnd/>
              <a:tailEnd/>
            </a:ln>
            <a:effectLst/>
          </p:spPr>
          <p:txBody>
            <a:bodyPr wrap="none" anchor="ctr"/>
            <a:lstStyle/>
            <a:p>
              <a:pPr algn="ctr"/>
              <a:r>
                <a:rPr lang="es-ES_tradnl" sz="2000" dirty="0" smtClean="0">
                  <a:solidFill>
                    <a:srgbClr val="1A2D68"/>
                  </a:solidFill>
                </a:rPr>
                <a:t>Empresa</a:t>
              </a:r>
              <a:endParaRPr lang="es-ES_tradnl" sz="2000" dirty="0">
                <a:solidFill>
                  <a:srgbClr val="1A2D68"/>
                </a:solidFill>
              </a:endParaRPr>
            </a:p>
            <a:p>
              <a:pPr algn="ctr"/>
              <a:r>
                <a:rPr lang="es-ES_tradnl" sz="2000" dirty="0">
                  <a:solidFill>
                    <a:srgbClr val="1A2D68"/>
                  </a:solidFill>
                </a:rPr>
                <a:t>Com.</a:t>
              </a:r>
            </a:p>
          </p:txBody>
        </p:sp>
        <p:sp>
          <p:nvSpPr>
            <p:cNvPr id="37" name="Right Arrow 36"/>
            <p:cNvSpPr/>
            <p:nvPr/>
          </p:nvSpPr>
          <p:spPr>
            <a:xfrm>
              <a:off x="2786050" y="5288899"/>
              <a:ext cx="1000132" cy="285752"/>
            </a:xfrm>
            <a:prstGeom prst="rightArrow">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38" name="Right Arrow 37"/>
            <p:cNvSpPr/>
            <p:nvPr/>
          </p:nvSpPr>
          <p:spPr>
            <a:xfrm flipH="1">
              <a:off x="2714612" y="5717527"/>
              <a:ext cx="1000132" cy="28575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cxnSp>
          <p:nvCxnSpPr>
            <p:cNvPr id="41" name="Straight Connector 40"/>
            <p:cNvCxnSpPr/>
            <p:nvPr/>
          </p:nvCxnSpPr>
          <p:spPr>
            <a:xfrm>
              <a:off x="642910" y="4429132"/>
              <a:ext cx="1928826"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2" name="Oval 6"/>
            <p:cNvSpPr>
              <a:spLocks noChangeArrowheads="1"/>
            </p:cNvSpPr>
            <p:nvPr/>
          </p:nvSpPr>
          <p:spPr bwMode="auto">
            <a:xfrm>
              <a:off x="6929454" y="5143512"/>
              <a:ext cx="1890714" cy="914408"/>
            </a:xfrm>
            <a:prstGeom prst="ellipse">
              <a:avLst/>
            </a:prstGeom>
            <a:solidFill>
              <a:srgbClr val="1A2D68"/>
            </a:solidFill>
            <a:ln w="9525">
              <a:solidFill>
                <a:srgbClr val="1A2D68"/>
              </a:solidFill>
              <a:round/>
              <a:headEnd/>
              <a:tailEnd/>
            </a:ln>
            <a:effectLst/>
          </p:spPr>
          <p:txBody>
            <a:bodyPr wrap="none" anchor="ctr"/>
            <a:lstStyle/>
            <a:p>
              <a:pPr algn="ctr"/>
              <a:r>
                <a:rPr lang="es-ES_tradnl" sz="2400" dirty="0" err="1" smtClean="0">
                  <a:solidFill>
                    <a:schemeClr val="bg1"/>
                  </a:solidFill>
                </a:rPr>
                <a:t>Prod</a:t>
              </a:r>
              <a:r>
                <a:rPr lang="es-ES_tradnl" sz="2400" dirty="0" smtClean="0">
                  <a:solidFill>
                    <a:schemeClr val="bg1"/>
                  </a:solidFill>
                </a:rPr>
                <a:t>. </a:t>
              </a:r>
            </a:p>
            <a:p>
              <a:pPr algn="ctr"/>
              <a:r>
                <a:rPr lang="es-ES_tradnl" sz="2400" dirty="0" smtClean="0">
                  <a:solidFill>
                    <a:schemeClr val="bg1"/>
                  </a:solidFill>
                </a:rPr>
                <a:t>Mensaje</a:t>
              </a:r>
              <a:endParaRPr lang="es-ES_tradnl" sz="2400" dirty="0">
                <a:solidFill>
                  <a:schemeClr val="bg1"/>
                </a:solidFill>
              </a:endParaRPr>
            </a:p>
          </p:txBody>
        </p:sp>
        <p:sp>
          <p:nvSpPr>
            <p:cNvPr id="43" name="Text Box 17"/>
            <p:cNvSpPr txBox="1">
              <a:spLocks noChangeArrowheads="1"/>
            </p:cNvSpPr>
            <p:nvPr/>
          </p:nvSpPr>
          <p:spPr bwMode="auto">
            <a:xfrm>
              <a:off x="5857884" y="4857760"/>
              <a:ext cx="685800" cy="430887"/>
            </a:xfrm>
            <a:prstGeom prst="rect">
              <a:avLst/>
            </a:prstGeom>
            <a:noFill/>
            <a:ln w="9525">
              <a:noFill/>
              <a:miter lim="800000"/>
              <a:headEnd/>
              <a:tailEnd/>
            </a:ln>
            <a:effectLst/>
          </p:spPr>
          <p:txBody>
            <a:bodyPr>
              <a:spAutoFit/>
            </a:bodyPr>
            <a:lstStyle/>
            <a:p>
              <a:pPr>
                <a:spcBef>
                  <a:spcPct val="50000"/>
                </a:spcBef>
              </a:pPr>
              <a:r>
                <a:rPr lang="es-ES_tradnl" sz="2200" dirty="0">
                  <a:solidFill>
                    <a:srgbClr val="1A2D68"/>
                  </a:solidFill>
                </a:rPr>
                <a:t>$</a:t>
              </a:r>
            </a:p>
          </p:txBody>
        </p:sp>
        <p:sp>
          <p:nvSpPr>
            <p:cNvPr id="44" name="Text Box 22"/>
            <p:cNvSpPr txBox="1">
              <a:spLocks noChangeArrowheads="1"/>
            </p:cNvSpPr>
            <p:nvPr/>
          </p:nvSpPr>
          <p:spPr bwMode="auto">
            <a:xfrm>
              <a:off x="5543568" y="6000768"/>
              <a:ext cx="1600200" cy="430887"/>
            </a:xfrm>
            <a:prstGeom prst="rect">
              <a:avLst/>
            </a:prstGeom>
            <a:noFill/>
            <a:ln w="9525">
              <a:noFill/>
              <a:miter lim="800000"/>
              <a:headEnd/>
              <a:tailEnd/>
            </a:ln>
            <a:effectLst/>
          </p:spPr>
          <p:txBody>
            <a:bodyPr>
              <a:spAutoFit/>
            </a:bodyPr>
            <a:lstStyle/>
            <a:p>
              <a:pPr>
                <a:spcBef>
                  <a:spcPct val="50000"/>
                </a:spcBef>
              </a:pPr>
              <a:r>
                <a:rPr lang="es-ES_tradnl" sz="2200" dirty="0" smtClean="0">
                  <a:solidFill>
                    <a:srgbClr val="1A2D68"/>
                  </a:solidFill>
                </a:rPr>
                <a:t>mensaje</a:t>
              </a:r>
              <a:endParaRPr lang="es-ES_tradnl" sz="2200" dirty="0">
                <a:solidFill>
                  <a:srgbClr val="1A2D68"/>
                </a:solidFill>
              </a:endParaRPr>
            </a:p>
          </p:txBody>
        </p:sp>
        <p:sp>
          <p:nvSpPr>
            <p:cNvPr id="45" name="Right Arrow 44"/>
            <p:cNvSpPr/>
            <p:nvPr/>
          </p:nvSpPr>
          <p:spPr>
            <a:xfrm flipH="1">
              <a:off x="5572132" y="5286388"/>
              <a:ext cx="1000132" cy="285752"/>
            </a:xfrm>
            <a:prstGeom prst="rightArrow">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46" name="Right Arrow 45"/>
            <p:cNvSpPr/>
            <p:nvPr/>
          </p:nvSpPr>
          <p:spPr>
            <a:xfrm flipH="1">
              <a:off x="5572132" y="5715016"/>
              <a:ext cx="1000132" cy="28575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grpSp>
      <p:grpSp>
        <p:nvGrpSpPr>
          <p:cNvPr id="30" name="Group 29"/>
          <p:cNvGrpSpPr/>
          <p:nvPr/>
        </p:nvGrpSpPr>
        <p:grpSpPr>
          <a:xfrm>
            <a:off x="571472" y="1357298"/>
            <a:ext cx="7000924" cy="2143140"/>
            <a:chOff x="571472" y="1357298"/>
            <a:chExt cx="7000924" cy="2143140"/>
          </a:xfrm>
        </p:grpSpPr>
        <p:sp>
          <p:nvSpPr>
            <p:cNvPr id="19" name="TextBox 18"/>
            <p:cNvSpPr txBox="1"/>
            <p:nvPr/>
          </p:nvSpPr>
          <p:spPr bwMode="auto">
            <a:xfrm>
              <a:off x="571472" y="1357298"/>
              <a:ext cx="3071834" cy="492443"/>
            </a:xfrm>
            <a:prstGeom prst="rect">
              <a:avLst/>
            </a:prstGeom>
            <a:noFill/>
            <a:ln w="9525">
              <a:noFill/>
              <a:miter lim="800000"/>
              <a:headEnd/>
              <a:tailEnd/>
            </a:ln>
          </p:spPr>
          <p:txBody>
            <a:bodyPr wrap="square" rtlCol="0">
              <a:spAutoFit/>
            </a:bodyPr>
            <a:lstStyle/>
            <a:p>
              <a:pPr eaLnBrk="1" hangingPunct="1">
                <a:spcBef>
                  <a:spcPct val="50000"/>
                </a:spcBef>
              </a:pPr>
              <a:r>
                <a:rPr lang="es-MX" sz="2600" b="1" dirty="0" smtClean="0">
                  <a:solidFill>
                    <a:srgbClr val="1A2D68"/>
                  </a:solidFill>
                </a:rPr>
                <a:t>Modelo 1:</a:t>
              </a:r>
              <a:endParaRPr lang="es-CL" sz="2600" b="1" dirty="0">
                <a:solidFill>
                  <a:srgbClr val="1A2D68"/>
                </a:solidFill>
              </a:endParaRPr>
            </a:p>
          </p:txBody>
        </p:sp>
        <p:sp>
          <p:nvSpPr>
            <p:cNvPr id="22" name="Oval 6"/>
            <p:cNvSpPr>
              <a:spLocks noChangeArrowheads="1"/>
            </p:cNvSpPr>
            <p:nvPr/>
          </p:nvSpPr>
          <p:spPr bwMode="auto">
            <a:xfrm>
              <a:off x="1857356" y="2217065"/>
              <a:ext cx="1890714" cy="914408"/>
            </a:xfrm>
            <a:prstGeom prst="ellipse">
              <a:avLst/>
            </a:prstGeom>
            <a:solidFill>
              <a:srgbClr val="1A2D68"/>
            </a:solidFill>
            <a:ln w="9525">
              <a:solidFill>
                <a:srgbClr val="1A2D68"/>
              </a:solidFill>
              <a:round/>
              <a:headEnd/>
              <a:tailEnd/>
            </a:ln>
            <a:effectLst/>
          </p:spPr>
          <p:txBody>
            <a:bodyPr wrap="none" anchor="ctr"/>
            <a:lstStyle/>
            <a:p>
              <a:pPr algn="ctr"/>
              <a:r>
                <a:rPr lang="es-ES_tradnl" sz="2400" dirty="0">
                  <a:solidFill>
                    <a:schemeClr val="bg1"/>
                  </a:solidFill>
                </a:rPr>
                <a:t>Audiencia</a:t>
              </a:r>
            </a:p>
          </p:txBody>
        </p:sp>
        <p:sp>
          <p:nvSpPr>
            <p:cNvPr id="24" name="Text Box 17"/>
            <p:cNvSpPr txBox="1">
              <a:spLocks noChangeArrowheads="1"/>
            </p:cNvSpPr>
            <p:nvPr/>
          </p:nvSpPr>
          <p:spPr bwMode="auto">
            <a:xfrm>
              <a:off x="4605326" y="1929054"/>
              <a:ext cx="685800" cy="430887"/>
            </a:xfrm>
            <a:prstGeom prst="rect">
              <a:avLst/>
            </a:prstGeom>
            <a:noFill/>
            <a:ln w="9525">
              <a:noFill/>
              <a:miter lim="800000"/>
              <a:headEnd/>
              <a:tailEnd/>
            </a:ln>
            <a:effectLst/>
          </p:spPr>
          <p:txBody>
            <a:bodyPr>
              <a:spAutoFit/>
            </a:bodyPr>
            <a:lstStyle/>
            <a:p>
              <a:pPr>
                <a:spcBef>
                  <a:spcPct val="50000"/>
                </a:spcBef>
              </a:pPr>
              <a:r>
                <a:rPr lang="es-ES_tradnl" sz="2200" dirty="0">
                  <a:solidFill>
                    <a:srgbClr val="1A2D68"/>
                  </a:solidFill>
                </a:rPr>
                <a:t>$</a:t>
              </a:r>
            </a:p>
          </p:txBody>
        </p:sp>
        <p:sp>
          <p:nvSpPr>
            <p:cNvPr id="26" name="Text Box 22"/>
            <p:cNvSpPr txBox="1">
              <a:spLocks noChangeArrowheads="1"/>
            </p:cNvSpPr>
            <p:nvPr/>
          </p:nvSpPr>
          <p:spPr bwMode="auto">
            <a:xfrm>
              <a:off x="4291010" y="3069551"/>
              <a:ext cx="1600200" cy="430887"/>
            </a:xfrm>
            <a:prstGeom prst="rect">
              <a:avLst/>
            </a:prstGeom>
            <a:noFill/>
            <a:ln w="9525">
              <a:noFill/>
              <a:miter lim="800000"/>
              <a:headEnd/>
              <a:tailEnd/>
            </a:ln>
            <a:effectLst/>
          </p:spPr>
          <p:txBody>
            <a:bodyPr>
              <a:spAutoFit/>
            </a:bodyPr>
            <a:lstStyle/>
            <a:p>
              <a:pPr>
                <a:spcBef>
                  <a:spcPct val="50000"/>
                </a:spcBef>
              </a:pPr>
              <a:r>
                <a:rPr lang="es-ES_tradnl" sz="2200" dirty="0" err="1">
                  <a:solidFill>
                    <a:srgbClr val="1A2D68"/>
                  </a:solidFill>
                </a:rPr>
                <a:t>Inf</a:t>
              </a:r>
              <a:r>
                <a:rPr lang="es-ES_tradnl" sz="2200" dirty="0">
                  <a:solidFill>
                    <a:srgbClr val="1A2D68"/>
                  </a:solidFill>
                </a:rPr>
                <a:t>/</a:t>
              </a:r>
              <a:r>
                <a:rPr lang="es-ES_tradnl" sz="2200" dirty="0" err="1">
                  <a:solidFill>
                    <a:srgbClr val="1A2D68"/>
                  </a:solidFill>
                </a:rPr>
                <a:t>entr</a:t>
              </a:r>
              <a:r>
                <a:rPr lang="es-ES_tradnl" sz="2200" dirty="0">
                  <a:solidFill>
                    <a:srgbClr val="1A2D68"/>
                  </a:solidFill>
                </a:rPr>
                <a:t>.</a:t>
              </a:r>
            </a:p>
          </p:txBody>
        </p:sp>
        <p:sp>
          <p:nvSpPr>
            <p:cNvPr id="21" name="Rectangle 3"/>
            <p:cNvSpPr>
              <a:spLocks noChangeArrowheads="1"/>
            </p:cNvSpPr>
            <p:nvPr/>
          </p:nvSpPr>
          <p:spPr bwMode="auto">
            <a:xfrm>
              <a:off x="5762628" y="2150397"/>
              <a:ext cx="1809768" cy="1066800"/>
            </a:xfrm>
            <a:prstGeom prst="rect">
              <a:avLst/>
            </a:prstGeom>
            <a:solidFill>
              <a:srgbClr val="FFCC00"/>
            </a:solidFill>
            <a:ln w="9525">
              <a:solidFill>
                <a:srgbClr val="FFFF00"/>
              </a:solidFill>
              <a:miter lim="800000"/>
              <a:headEnd/>
              <a:tailEnd/>
            </a:ln>
            <a:effectLst/>
          </p:spPr>
          <p:txBody>
            <a:bodyPr wrap="none" anchor="ctr"/>
            <a:lstStyle/>
            <a:p>
              <a:pPr algn="ctr"/>
              <a:r>
                <a:rPr lang="es-ES_tradnl" sz="2000" dirty="0" smtClean="0">
                  <a:solidFill>
                    <a:srgbClr val="1A2D68"/>
                  </a:solidFill>
                </a:rPr>
                <a:t>Empresa</a:t>
              </a:r>
              <a:endParaRPr lang="es-ES_tradnl" sz="2000" dirty="0">
                <a:solidFill>
                  <a:srgbClr val="1A2D68"/>
                </a:solidFill>
              </a:endParaRPr>
            </a:p>
            <a:p>
              <a:pPr algn="ctr"/>
              <a:r>
                <a:rPr lang="es-ES_tradnl" sz="2000" dirty="0" smtClean="0">
                  <a:solidFill>
                    <a:srgbClr val="1A2D68"/>
                  </a:solidFill>
                </a:rPr>
                <a:t>Comunicacional</a:t>
              </a:r>
              <a:endParaRPr lang="es-ES_tradnl" sz="2000" dirty="0">
                <a:solidFill>
                  <a:srgbClr val="1A2D68"/>
                </a:solidFill>
              </a:endParaRPr>
            </a:p>
          </p:txBody>
        </p:sp>
        <p:sp>
          <p:nvSpPr>
            <p:cNvPr id="28" name="Right Arrow 27"/>
            <p:cNvSpPr/>
            <p:nvPr/>
          </p:nvSpPr>
          <p:spPr>
            <a:xfrm>
              <a:off x="4319574" y="2359941"/>
              <a:ext cx="1000132" cy="285752"/>
            </a:xfrm>
            <a:prstGeom prst="rightArrow">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29" name="Right Arrow 28"/>
            <p:cNvSpPr/>
            <p:nvPr/>
          </p:nvSpPr>
          <p:spPr>
            <a:xfrm flipH="1">
              <a:off x="4248136" y="2788569"/>
              <a:ext cx="1000132" cy="28575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cxnSp>
          <p:nvCxnSpPr>
            <p:cNvPr id="39" name="Straight Connector 38"/>
            <p:cNvCxnSpPr/>
            <p:nvPr/>
          </p:nvCxnSpPr>
          <p:spPr>
            <a:xfrm>
              <a:off x="642910" y="1857364"/>
              <a:ext cx="1928826" cy="0"/>
            </a:xfrm>
            <a:prstGeom prst="line">
              <a:avLst/>
            </a:prstGeom>
            <a:ln w="19050"/>
          </p:spPr>
          <p:style>
            <a:lnRef idx="1">
              <a:schemeClr val="accent1"/>
            </a:lnRef>
            <a:fillRef idx="0">
              <a:schemeClr val="accent1"/>
            </a:fillRef>
            <a:effectRef idx="0">
              <a:schemeClr val="accent1"/>
            </a:effectRef>
            <a:fontRef idx="minor">
              <a:schemeClr val="tx1"/>
            </a:fontRef>
          </p:style>
        </p:cxnSp>
      </p:grpSp>
      <p:sp>
        <p:nvSpPr>
          <p:cNvPr id="40" name="Rectangle 39"/>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47" name="Rectangle 46"/>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48" name="Rectangle 47"/>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7158" y="285728"/>
            <a:ext cx="835824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4 Modelos de Negocio</a:t>
            </a:r>
            <a:endParaRPr lang="es-CL" sz="5000" b="1" dirty="0">
              <a:solidFill>
                <a:srgbClr val="002060"/>
              </a:solidFill>
              <a:latin typeface="+mj-lt"/>
              <a:cs typeface="Arial" pitchFamily="34" charset="0"/>
            </a:endParaRPr>
          </a:p>
        </p:txBody>
      </p:sp>
      <p:cxnSp>
        <p:nvCxnSpPr>
          <p:cNvPr id="6" name="Straight Connector 5"/>
          <p:cNvCxnSpPr/>
          <p:nvPr/>
        </p:nvCxnSpPr>
        <p:spPr>
          <a:xfrm>
            <a:off x="571472" y="1071546"/>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28" name="Group 27"/>
          <p:cNvGrpSpPr/>
          <p:nvPr/>
        </p:nvGrpSpPr>
        <p:grpSpPr>
          <a:xfrm>
            <a:off x="500034" y="3929066"/>
            <a:ext cx="8320134" cy="2500330"/>
            <a:chOff x="500034" y="3929066"/>
            <a:chExt cx="8320134" cy="2500330"/>
          </a:xfrm>
        </p:grpSpPr>
        <p:sp>
          <p:nvSpPr>
            <p:cNvPr id="32" name="TextBox 31"/>
            <p:cNvSpPr txBox="1"/>
            <p:nvPr/>
          </p:nvSpPr>
          <p:spPr bwMode="auto">
            <a:xfrm>
              <a:off x="500034" y="3929066"/>
              <a:ext cx="3071834" cy="492443"/>
            </a:xfrm>
            <a:prstGeom prst="rect">
              <a:avLst/>
            </a:prstGeom>
            <a:noFill/>
            <a:ln w="9525">
              <a:noFill/>
              <a:miter lim="800000"/>
              <a:headEnd/>
              <a:tailEnd/>
            </a:ln>
          </p:spPr>
          <p:txBody>
            <a:bodyPr wrap="square" rtlCol="0">
              <a:spAutoFit/>
            </a:bodyPr>
            <a:lstStyle/>
            <a:p>
              <a:pPr eaLnBrk="1" hangingPunct="1">
                <a:spcBef>
                  <a:spcPct val="50000"/>
                </a:spcBef>
              </a:pPr>
              <a:r>
                <a:rPr lang="es-MX" sz="2600" b="1" dirty="0" smtClean="0">
                  <a:solidFill>
                    <a:srgbClr val="1A2D68"/>
                  </a:solidFill>
                </a:rPr>
                <a:t>Modelo 4:</a:t>
              </a:r>
              <a:endParaRPr lang="es-CL" sz="2600" b="1" dirty="0">
                <a:solidFill>
                  <a:srgbClr val="1A2D68"/>
                </a:solidFill>
              </a:endParaRPr>
            </a:p>
          </p:txBody>
        </p:sp>
        <p:sp>
          <p:nvSpPr>
            <p:cNvPr id="33" name="Oval 6"/>
            <p:cNvSpPr>
              <a:spLocks noChangeArrowheads="1"/>
            </p:cNvSpPr>
            <p:nvPr/>
          </p:nvSpPr>
          <p:spPr bwMode="auto">
            <a:xfrm>
              <a:off x="642910" y="5146023"/>
              <a:ext cx="1890714" cy="914408"/>
            </a:xfrm>
            <a:prstGeom prst="ellipse">
              <a:avLst/>
            </a:prstGeom>
            <a:solidFill>
              <a:srgbClr val="1A2D68"/>
            </a:solidFill>
            <a:ln w="9525">
              <a:solidFill>
                <a:srgbClr val="1A2D68"/>
              </a:solidFill>
              <a:round/>
              <a:headEnd/>
              <a:tailEnd/>
            </a:ln>
            <a:effectLst/>
          </p:spPr>
          <p:txBody>
            <a:bodyPr wrap="none" anchor="ctr"/>
            <a:lstStyle/>
            <a:p>
              <a:pPr algn="ctr"/>
              <a:r>
                <a:rPr lang="es-ES_tradnl" sz="2400" dirty="0">
                  <a:solidFill>
                    <a:schemeClr val="bg1"/>
                  </a:solidFill>
                </a:rPr>
                <a:t>Audiencia</a:t>
              </a:r>
            </a:p>
          </p:txBody>
        </p:sp>
        <p:sp>
          <p:nvSpPr>
            <p:cNvPr id="35" name="Text Box 22"/>
            <p:cNvSpPr txBox="1">
              <a:spLocks noChangeArrowheads="1"/>
            </p:cNvSpPr>
            <p:nvPr/>
          </p:nvSpPr>
          <p:spPr bwMode="auto">
            <a:xfrm>
              <a:off x="2757486" y="5998509"/>
              <a:ext cx="1600200" cy="430887"/>
            </a:xfrm>
            <a:prstGeom prst="rect">
              <a:avLst/>
            </a:prstGeom>
            <a:noFill/>
            <a:ln w="9525">
              <a:noFill/>
              <a:miter lim="800000"/>
              <a:headEnd/>
              <a:tailEnd/>
            </a:ln>
            <a:effectLst/>
          </p:spPr>
          <p:txBody>
            <a:bodyPr>
              <a:spAutoFit/>
            </a:bodyPr>
            <a:lstStyle/>
            <a:p>
              <a:pPr>
                <a:spcBef>
                  <a:spcPct val="50000"/>
                </a:spcBef>
              </a:pPr>
              <a:r>
                <a:rPr lang="es-ES_tradnl" sz="2200" dirty="0" err="1">
                  <a:solidFill>
                    <a:srgbClr val="1A2D68"/>
                  </a:solidFill>
                </a:rPr>
                <a:t>Inf</a:t>
              </a:r>
              <a:r>
                <a:rPr lang="es-ES_tradnl" sz="2200" dirty="0">
                  <a:solidFill>
                    <a:srgbClr val="1A2D68"/>
                  </a:solidFill>
                </a:rPr>
                <a:t>/</a:t>
              </a:r>
              <a:r>
                <a:rPr lang="es-ES_tradnl" sz="2200" dirty="0" err="1">
                  <a:solidFill>
                    <a:srgbClr val="1A2D68"/>
                  </a:solidFill>
                </a:rPr>
                <a:t>entr</a:t>
              </a:r>
              <a:r>
                <a:rPr lang="es-ES_tradnl" sz="2200" dirty="0">
                  <a:solidFill>
                    <a:srgbClr val="1A2D68"/>
                  </a:solidFill>
                </a:rPr>
                <a:t>.</a:t>
              </a:r>
            </a:p>
          </p:txBody>
        </p:sp>
        <p:sp>
          <p:nvSpPr>
            <p:cNvPr id="36" name="Rectangle 3"/>
            <p:cNvSpPr>
              <a:spLocks noChangeArrowheads="1"/>
            </p:cNvSpPr>
            <p:nvPr/>
          </p:nvSpPr>
          <p:spPr bwMode="auto">
            <a:xfrm>
              <a:off x="4229104" y="5079355"/>
              <a:ext cx="985838" cy="1066800"/>
            </a:xfrm>
            <a:prstGeom prst="rect">
              <a:avLst/>
            </a:prstGeom>
            <a:solidFill>
              <a:srgbClr val="FFCC00"/>
            </a:solidFill>
            <a:ln w="9525">
              <a:solidFill>
                <a:srgbClr val="FFFF00"/>
              </a:solidFill>
              <a:miter lim="800000"/>
              <a:headEnd/>
              <a:tailEnd/>
            </a:ln>
            <a:effectLst/>
          </p:spPr>
          <p:txBody>
            <a:bodyPr wrap="none" anchor="ctr"/>
            <a:lstStyle/>
            <a:p>
              <a:pPr algn="ctr"/>
              <a:r>
                <a:rPr lang="es-ES_tradnl" sz="2000" dirty="0" smtClean="0">
                  <a:solidFill>
                    <a:srgbClr val="1A2D68"/>
                  </a:solidFill>
                </a:rPr>
                <a:t>Empresa</a:t>
              </a:r>
              <a:endParaRPr lang="es-ES_tradnl" sz="2000" dirty="0">
                <a:solidFill>
                  <a:srgbClr val="1A2D68"/>
                </a:solidFill>
              </a:endParaRPr>
            </a:p>
            <a:p>
              <a:pPr algn="ctr"/>
              <a:r>
                <a:rPr lang="es-ES_tradnl" sz="2000" dirty="0">
                  <a:solidFill>
                    <a:srgbClr val="1A2D68"/>
                  </a:solidFill>
                </a:rPr>
                <a:t>Com.</a:t>
              </a:r>
            </a:p>
          </p:txBody>
        </p:sp>
        <p:sp>
          <p:nvSpPr>
            <p:cNvPr id="38" name="Right Arrow 37"/>
            <p:cNvSpPr/>
            <p:nvPr/>
          </p:nvSpPr>
          <p:spPr>
            <a:xfrm flipH="1">
              <a:off x="2714612" y="5717527"/>
              <a:ext cx="1000132" cy="28575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cxnSp>
          <p:nvCxnSpPr>
            <p:cNvPr id="41" name="Straight Connector 40"/>
            <p:cNvCxnSpPr/>
            <p:nvPr/>
          </p:nvCxnSpPr>
          <p:spPr>
            <a:xfrm>
              <a:off x="642910" y="4429132"/>
              <a:ext cx="1928826"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2" name="Oval 6"/>
            <p:cNvSpPr>
              <a:spLocks noChangeArrowheads="1"/>
            </p:cNvSpPr>
            <p:nvPr/>
          </p:nvSpPr>
          <p:spPr bwMode="auto">
            <a:xfrm>
              <a:off x="6929454" y="5143512"/>
              <a:ext cx="1890714" cy="914408"/>
            </a:xfrm>
            <a:prstGeom prst="ellipse">
              <a:avLst/>
            </a:prstGeom>
            <a:solidFill>
              <a:srgbClr val="1A2D68"/>
            </a:solidFill>
            <a:ln w="9525">
              <a:solidFill>
                <a:srgbClr val="1A2D68"/>
              </a:solidFill>
              <a:round/>
              <a:headEnd/>
              <a:tailEnd/>
            </a:ln>
            <a:effectLst/>
          </p:spPr>
          <p:txBody>
            <a:bodyPr wrap="none" anchor="ctr"/>
            <a:lstStyle/>
            <a:p>
              <a:pPr algn="ctr"/>
              <a:r>
                <a:rPr lang="es-ES_tradnl" sz="2400" dirty="0" err="1" smtClean="0">
                  <a:solidFill>
                    <a:schemeClr val="bg1"/>
                  </a:solidFill>
                </a:rPr>
                <a:t>Prod</a:t>
              </a:r>
              <a:r>
                <a:rPr lang="es-ES_tradnl" sz="2400" dirty="0" smtClean="0">
                  <a:solidFill>
                    <a:schemeClr val="bg1"/>
                  </a:solidFill>
                </a:rPr>
                <a:t>. </a:t>
              </a:r>
            </a:p>
            <a:p>
              <a:pPr algn="ctr"/>
              <a:r>
                <a:rPr lang="es-ES_tradnl" sz="2400" dirty="0" smtClean="0">
                  <a:solidFill>
                    <a:schemeClr val="bg1"/>
                  </a:solidFill>
                </a:rPr>
                <a:t>Mensaje</a:t>
              </a:r>
              <a:endParaRPr lang="es-ES_tradnl" sz="2400" dirty="0">
                <a:solidFill>
                  <a:schemeClr val="bg1"/>
                </a:solidFill>
              </a:endParaRPr>
            </a:p>
          </p:txBody>
        </p:sp>
        <p:sp>
          <p:nvSpPr>
            <p:cNvPr id="43" name="Text Box 17"/>
            <p:cNvSpPr txBox="1">
              <a:spLocks noChangeArrowheads="1"/>
            </p:cNvSpPr>
            <p:nvPr/>
          </p:nvSpPr>
          <p:spPr bwMode="auto">
            <a:xfrm>
              <a:off x="5857884" y="4857760"/>
              <a:ext cx="685800" cy="430887"/>
            </a:xfrm>
            <a:prstGeom prst="rect">
              <a:avLst/>
            </a:prstGeom>
            <a:noFill/>
            <a:ln w="9525">
              <a:noFill/>
              <a:miter lim="800000"/>
              <a:headEnd/>
              <a:tailEnd/>
            </a:ln>
            <a:effectLst/>
          </p:spPr>
          <p:txBody>
            <a:bodyPr>
              <a:spAutoFit/>
            </a:bodyPr>
            <a:lstStyle/>
            <a:p>
              <a:pPr>
                <a:spcBef>
                  <a:spcPct val="50000"/>
                </a:spcBef>
              </a:pPr>
              <a:r>
                <a:rPr lang="es-ES_tradnl" sz="2200" dirty="0">
                  <a:solidFill>
                    <a:srgbClr val="1A2D68"/>
                  </a:solidFill>
                </a:rPr>
                <a:t>$</a:t>
              </a:r>
            </a:p>
          </p:txBody>
        </p:sp>
        <p:sp>
          <p:nvSpPr>
            <p:cNvPr id="45" name="Right Arrow 44"/>
            <p:cNvSpPr/>
            <p:nvPr/>
          </p:nvSpPr>
          <p:spPr>
            <a:xfrm flipH="1">
              <a:off x="5572132" y="5286388"/>
              <a:ext cx="1000132" cy="285752"/>
            </a:xfrm>
            <a:prstGeom prst="rightArrow">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grpSp>
      <p:grpSp>
        <p:nvGrpSpPr>
          <p:cNvPr id="27" name="Group 26"/>
          <p:cNvGrpSpPr/>
          <p:nvPr/>
        </p:nvGrpSpPr>
        <p:grpSpPr>
          <a:xfrm>
            <a:off x="571472" y="1357298"/>
            <a:ext cx="8248696" cy="2359713"/>
            <a:chOff x="571472" y="1357298"/>
            <a:chExt cx="8248696" cy="2359713"/>
          </a:xfrm>
        </p:grpSpPr>
        <p:sp>
          <p:nvSpPr>
            <p:cNvPr id="19" name="TextBox 18"/>
            <p:cNvSpPr txBox="1"/>
            <p:nvPr/>
          </p:nvSpPr>
          <p:spPr bwMode="auto">
            <a:xfrm>
              <a:off x="571472" y="1357298"/>
              <a:ext cx="3071834" cy="492443"/>
            </a:xfrm>
            <a:prstGeom prst="rect">
              <a:avLst/>
            </a:prstGeom>
            <a:noFill/>
            <a:ln w="9525">
              <a:noFill/>
              <a:miter lim="800000"/>
              <a:headEnd/>
              <a:tailEnd/>
            </a:ln>
          </p:spPr>
          <p:txBody>
            <a:bodyPr wrap="square" rtlCol="0">
              <a:spAutoFit/>
            </a:bodyPr>
            <a:lstStyle/>
            <a:p>
              <a:pPr eaLnBrk="1" hangingPunct="1">
                <a:spcBef>
                  <a:spcPct val="50000"/>
                </a:spcBef>
              </a:pPr>
              <a:r>
                <a:rPr lang="es-MX" sz="2600" b="1" dirty="0" smtClean="0">
                  <a:solidFill>
                    <a:srgbClr val="1A2D68"/>
                  </a:solidFill>
                </a:rPr>
                <a:t>Modelo 3:</a:t>
              </a:r>
              <a:endParaRPr lang="es-CL" sz="2600" b="1" dirty="0">
                <a:solidFill>
                  <a:srgbClr val="1A2D68"/>
                </a:solidFill>
              </a:endParaRPr>
            </a:p>
          </p:txBody>
        </p:sp>
        <p:cxnSp>
          <p:nvCxnSpPr>
            <p:cNvPr id="39" name="Straight Connector 38"/>
            <p:cNvCxnSpPr/>
            <p:nvPr/>
          </p:nvCxnSpPr>
          <p:spPr>
            <a:xfrm>
              <a:off x="642910" y="1857364"/>
              <a:ext cx="1928826"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0" name="Oval 6"/>
            <p:cNvSpPr>
              <a:spLocks noChangeArrowheads="1"/>
            </p:cNvSpPr>
            <p:nvPr/>
          </p:nvSpPr>
          <p:spPr bwMode="auto">
            <a:xfrm>
              <a:off x="642910" y="2431379"/>
              <a:ext cx="1890714" cy="914408"/>
            </a:xfrm>
            <a:prstGeom prst="ellipse">
              <a:avLst/>
            </a:prstGeom>
            <a:solidFill>
              <a:srgbClr val="1A2D68"/>
            </a:solidFill>
            <a:ln w="9525">
              <a:solidFill>
                <a:srgbClr val="1A2D68"/>
              </a:solidFill>
              <a:round/>
              <a:headEnd/>
              <a:tailEnd/>
            </a:ln>
            <a:effectLst/>
          </p:spPr>
          <p:txBody>
            <a:bodyPr wrap="none" anchor="ctr"/>
            <a:lstStyle/>
            <a:p>
              <a:pPr algn="ctr"/>
              <a:r>
                <a:rPr lang="es-ES_tradnl" sz="2400" dirty="0">
                  <a:solidFill>
                    <a:schemeClr val="bg1"/>
                  </a:solidFill>
                </a:rPr>
                <a:t>Audiencia</a:t>
              </a:r>
            </a:p>
          </p:txBody>
        </p:sp>
        <p:sp>
          <p:nvSpPr>
            <p:cNvPr id="40" name="Text Box 22"/>
            <p:cNvSpPr txBox="1">
              <a:spLocks noChangeArrowheads="1"/>
            </p:cNvSpPr>
            <p:nvPr/>
          </p:nvSpPr>
          <p:spPr bwMode="auto">
            <a:xfrm>
              <a:off x="2757486" y="3283865"/>
              <a:ext cx="1600200" cy="430887"/>
            </a:xfrm>
            <a:prstGeom prst="rect">
              <a:avLst/>
            </a:prstGeom>
            <a:noFill/>
            <a:ln w="9525">
              <a:noFill/>
              <a:miter lim="800000"/>
              <a:headEnd/>
              <a:tailEnd/>
            </a:ln>
            <a:effectLst/>
          </p:spPr>
          <p:txBody>
            <a:bodyPr>
              <a:spAutoFit/>
            </a:bodyPr>
            <a:lstStyle/>
            <a:p>
              <a:pPr>
                <a:spcBef>
                  <a:spcPct val="50000"/>
                </a:spcBef>
              </a:pPr>
              <a:r>
                <a:rPr lang="es-ES_tradnl" sz="2200" dirty="0" err="1">
                  <a:solidFill>
                    <a:srgbClr val="1A2D68"/>
                  </a:solidFill>
                </a:rPr>
                <a:t>Inf</a:t>
              </a:r>
              <a:r>
                <a:rPr lang="es-ES_tradnl" sz="2200" dirty="0">
                  <a:solidFill>
                    <a:srgbClr val="1A2D68"/>
                  </a:solidFill>
                </a:rPr>
                <a:t>/</a:t>
              </a:r>
              <a:r>
                <a:rPr lang="es-ES_tradnl" sz="2200" dirty="0" err="1">
                  <a:solidFill>
                    <a:srgbClr val="1A2D68"/>
                  </a:solidFill>
                </a:rPr>
                <a:t>entr</a:t>
              </a:r>
              <a:r>
                <a:rPr lang="es-ES_tradnl" sz="2200" dirty="0">
                  <a:solidFill>
                    <a:srgbClr val="1A2D68"/>
                  </a:solidFill>
                </a:rPr>
                <a:t>.</a:t>
              </a:r>
            </a:p>
          </p:txBody>
        </p:sp>
        <p:sp>
          <p:nvSpPr>
            <p:cNvPr id="47" name="Rectangle 3"/>
            <p:cNvSpPr>
              <a:spLocks noChangeArrowheads="1"/>
            </p:cNvSpPr>
            <p:nvPr/>
          </p:nvSpPr>
          <p:spPr bwMode="auto">
            <a:xfrm>
              <a:off x="4229104" y="2364711"/>
              <a:ext cx="985838" cy="1066800"/>
            </a:xfrm>
            <a:prstGeom prst="rect">
              <a:avLst/>
            </a:prstGeom>
            <a:solidFill>
              <a:srgbClr val="FFCC00"/>
            </a:solidFill>
            <a:ln w="9525">
              <a:solidFill>
                <a:srgbClr val="FFFF00"/>
              </a:solidFill>
              <a:miter lim="800000"/>
              <a:headEnd/>
              <a:tailEnd/>
            </a:ln>
            <a:effectLst/>
          </p:spPr>
          <p:txBody>
            <a:bodyPr wrap="none" anchor="ctr"/>
            <a:lstStyle/>
            <a:p>
              <a:pPr algn="ctr"/>
              <a:r>
                <a:rPr lang="es-ES_tradnl" sz="2000" dirty="0" smtClean="0">
                  <a:solidFill>
                    <a:srgbClr val="1A2D68"/>
                  </a:solidFill>
                </a:rPr>
                <a:t>Empresa</a:t>
              </a:r>
              <a:endParaRPr lang="es-ES_tradnl" sz="2000" dirty="0">
                <a:solidFill>
                  <a:srgbClr val="1A2D68"/>
                </a:solidFill>
              </a:endParaRPr>
            </a:p>
            <a:p>
              <a:pPr algn="ctr"/>
              <a:r>
                <a:rPr lang="es-ES_tradnl" sz="2000" dirty="0">
                  <a:solidFill>
                    <a:srgbClr val="1A2D68"/>
                  </a:solidFill>
                </a:rPr>
                <a:t>Com.</a:t>
              </a:r>
            </a:p>
          </p:txBody>
        </p:sp>
        <p:sp>
          <p:nvSpPr>
            <p:cNvPr id="49" name="Right Arrow 48"/>
            <p:cNvSpPr/>
            <p:nvPr/>
          </p:nvSpPr>
          <p:spPr>
            <a:xfrm flipH="1">
              <a:off x="2714612" y="3002883"/>
              <a:ext cx="1000132" cy="28575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51" name="Oval 6"/>
            <p:cNvSpPr>
              <a:spLocks noChangeArrowheads="1"/>
            </p:cNvSpPr>
            <p:nvPr/>
          </p:nvSpPr>
          <p:spPr bwMode="auto">
            <a:xfrm>
              <a:off x="6929454" y="2428868"/>
              <a:ext cx="1890714" cy="914408"/>
            </a:xfrm>
            <a:prstGeom prst="ellipse">
              <a:avLst/>
            </a:prstGeom>
            <a:solidFill>
              <a:srgbClr val="1A2D68"/>
            </a:solidFill>
            <a:ln w="9525">
              <a:solidFill>
                <a:srgbClr val="1A2D68"/>
              </a:solidFill>
              <a:round/>
              <a:headEnd/>
              <a:tailEnd/>
            </a:ln>
            <a:effectLst/>
          </p:spPr>
          <p:txBody>
            <a:bodyPr wrap="none" anchor="ctr"/>
            <a:lstStyle/>
            <a:p>
              <a:pPr algn="ctr"/>
              <a:r>
                <a:rPr lang="es-ES_tradnl" sz="2400" dirty="0" err="1" smtClean="0">
                  <a:solidFill>
                    <a:schemeClr val="bg1"/>
                  </a:solidFill>
                </a:rPr>
                <a:t>Prod</a:t>
              </a:r>
              <a:r>
                <a:rPr lang="es-ES_tradnl" sz="2400" dirty="0" smtClean="0">
                  <a:solidFill>
                    <a:schemeClr val="bg1"/>
                  </a:solidFill>
                </a:rPr>
                <a:t>. </a:t>
              </a:r>
            </a:p>
            <a:p>
              <a:pPr algn="ctr"/>
              <a:r>
                <a:rPr lang="es-ES_tradnl" sz="2400" dirty="0" smtClean="0">
                  <a:solidFill>
                    <a:schemeClr val="bg1"/>
                  </a:solidFill>
                </a:rPr>
                <a:t>Mensaje</a:t>
              </a:r>
              <a:endParaRPr lang="es-ES_tradnl" sz="2400" dirty="0">
                <a:solidFill>
                  <a:schemeClr val="bg1"/>
                </a:solidFill>
              </a:endParaRPr>
            </a:p>
          </p:txBody>
        </p:sp>
        <p:sp>
          <p:nvSpPr>
            <p:cNvPr id="52" name="Text Box 17"/>
            <p:cNvSpPr txBox="1">
              <a:spLocks noChangeArrowheads="1"/>
            </p:cNvSpPr>
            <p:nvPr/>
          </p:nvSpPr>
          <p:spPr bwMode="auto">
            <a:xfrm>
              <a:off x="5857884" y="2143116"/>
              <a:ext cx="685800" cy="430887"/>
            </a:xfrm>
            <a:prstGeom prst="rect">
              <a:avLst/>
            </a:prstGeom>
            <a:noFill/>
            <a:ln w="9525">
              <a:noFill/>
              <a:miter lim="800000"/>
              <a:headEnd/>
              <a:tailEnd/>
            </a:ln>
            <a:effectLst/>
          </p:spPr>
          <p:txBody>
            <a:bodyPr>
              <a:spAutoFit/>
            </a:bodyPr>
            <a:lstStyle/>
            <a:p>
              <a:pPr>
                <a:spcBef>
                  <a:spcPct val="50000"/>
                </a:spcBef>
              </a:pPr>
              <a:r>
                <a:rPr lang="es-ES_tradnl" sz="2200" dirty="0">
                  <a:solidFill>
                    <a:srgbClr val="1A2D68"/>
                  </a:solidFill>
                </a:rPr>
                <a:t>$</a:t>
              </a:r>
            </a:p>
          </p:txBody>
        </p:sp>
        <p:sp>
          <p:nvSpPr>
            <p:cNvPr id="53" name="Text Box 22"/>
            <p:cNvSpPr txBox="1">
              <a:spLocks noChangeArrowheads="1"/>
            </p:cNvSpPr>
            <p:nvPr/>
          </p:nvSpPr>
          <p:spPr bwMode="auto">
            <a:xfrm>
              <a:off x="5543568" y="3286124"/>
              <a:ext cx="1600200" cy="430887"/>
            </a:xfrm>
            <a:prstGeom prst="rect">
              <a:avLst/>
            </a:prstGeom>
            <a:noFill/>
            <a:ln w="9525">
              <a:noFill/>
              <a:miter lim="800000"/>
              <a:headEnd/>
              <a:tailEnd/>
            </a:ln>
            <a:effectLst/>
          </p:spPr>
          <p:txBody>
            <a:bodyPr>
              <a:spAutoFit/>
            </a:bodyPr>
            <a:lstStyle/>
            <a:p>
              <a:pPr>
                <a:spcBef>
                  <a:spcPct val="50000"/>
                </a:spcBef>
              </a:pPr>
              <a:r>
                <a:rPr lang="es-ES_tradnl" sz="2200" dirty="0" smtClean="0">
                  <a:solidFill>
                    <a:srgbClr val="1A2D68"/>
                  </a:solidFill>
                </a:rPr>
                <a:t>mensaje</a:t>
              </a:r>
              <a:endParaRPr lang="es-ES_tradnl" sz="2200" dirty="0">
                <a:solidFill>
                  <a:srgbClr val="1A2D68"/>
                </a:solidFill>
              </a:endParaRPr>
            </a:p>
          </p:txBody>
        </p:sp>
        <p:sp>
          <p:nvSpPr>
            <p:cNvPr id="54" name="Right Arrow 53"/>
            <p:cNvSpPr/>
            <p:nvPr/>
          </p:nvSpPr>
          <p:spPr>
            <a:xfrm flipH="1">
              <a:off x="5572132" y="2571744"/>
              <a:ext cx="1000132" cy="285752"/>
            </a:xfrm>
            <a:prstGeom prst="rightArrow">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55" name="Right Arrow 54"/>
            <p:cNvSpPr/>
            <p:nvPr/>
          </p:nvSpPr>
          <p:spPr>
            <a:xfrm flipH="1">
              <a:off x="5572132" y="3000372"/>
              <a:ext cx="1000132" cy="28575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grpSp>
      <p:sp>
        <p:nvSpPr>
          <p:cNvPr id="29" name="Rectangle 28"/>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31" name="Rectangle 30"/>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34" name="Rectangle 33"/>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571472" y="1071546"/>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57158" y="285728"/>
            <a:ext cx="8358246" cy="754053"/>
          </a:xfrm>
          <a:prstGeom prst="rect">
            <a:avLst/>
          </a:prstGeom>
          <a:noFill/>
        </p:spPr>
        <p:txBody>
          <a:bodyPr wrap="square" rtlCol="0">
            <a:spAutoFit/>
          </a:bodyPr>
          <a:lstStyle/>
          <a:p>
            <a:pPr algn="ctr"/>
            <a:r>
              <a:rPr lang="es-MX" sz="4300" b="1" dirty="0" smtClean="0">
                <a:solidFill>
                  <a:srgbClr val="002060"/>
                </a:solidFill>
                <a:latin typeface="+mj-lt"/>
                <a:cs typeface="Arial" pitchFamily="34" charset="0"/>
              </a:rPr>
              <a:t>4 Modelos de Negocio </a:t>
            </a:r>
            <a:endParaRPr lang="es-CL" sz="4300" b="1" dirty="0">
              <a:solidFill>
                <a:srgbClr val="002060"/>
              </a:solidFill>
              <a:latin typeface="+mj-lt"/>
              <a:cs typeface="Arial" pitchFamily="34" charset="0"/>
            </a:endParaRPr>
          </a:p>
        </p:txBody>
      </p:sp>
      <p:sp>
        <p:nvSpPr>
          <p:cNvPr id="33" name="TextBox 32"/>
          <p:cNvSpPr txBox="1"/>
          <p:nvPr/>
        </p:nvSpPr>
        <p:spPr>
          <a:xfrm>
            <a:off x="642910" y="1250280"/>
            <a:ext cx="7929618" cy="5032147"/>
          </a:xfrm>
          <a:prstGeom prst="rect">
            <a:avLst/>
          </a:prstGeom>
          <a:noFill/>
        </p:spPr>
        <p:txBody>
          <a:bodyPr wrap="square" rtlCol="0">
            <a:spAutoFit/>
          </a:bodyPr>
          <a:lstStyle/>
          <a:p>
            <a:pPr marL="514350" indent="-514350" algn="just">
              <a:buFont typeface="Arial" pitchFamily="34" charset="0"/>
              <a:buChar char="•"/>
            </a:pPr>
            <a:r>
              <a:rPr lang="es-MX" sz="2300" dirty="0" smtClean="0">
                <a:solidFill>
                  <a:srgbClr val="1A2D68"/>
                </a:solidFill>
              </a:rPr>
              <a:t>Por supuesto que estos modelos poseen variaciones</a:t>
            </a:r>
            <a:endParaRPr lang="es-MX" sz="2300" b="1" dirty="0" smtClean="0">
              <a:solidFill>
                <a:srgbClr val="1A2D68"/>
              </a:solidFill>
            </a:endParaRPr>
          </a:p>
          <a:p>
            <a:pPr marL="514350" indent="-514350" algn="just">
              <a:buFont typeface="Arial" pitchFamily="34" charset="0"/>
              <a:buChar char="•"/>
            </a:pPr>
            <a:endParaRPr lang="es-MX" sz="1500" dirty="0" smtClean="0">
              <a:solidFill>
                <a:srgbClr val="1A2D68"/>
              </a:solidFill>
            </a:endParaRPr>
          </a:p>
          <a:p>
            <a:pPr marL="514350" indent="-514350" algn="just">
              <a:buFont typeface="Arial" pitchFamily="34" charset="0"/>
              <a:buChar char="•"/>
            </a:pPr>
            <a:r>
              <a:rPr lang="es-MX" sz="2300" dirty="0" smtClean="0">
                <a:solidFill>
                  <a:srgbClr val="1A2D68"/>
                </a:solidFill>
              </a:rPr>
              <a:t>Por ejemplo, la audiencia puede estar limitada no sólo por pago, sino por algún tipo de </a:t>
            </a:r>
            <a:r>
              <a:rPr lang="es-MX" sz="2300" dirty="0" err="1" smtClean="0">
                <a:solidFill>
                  <a:srgbClr val="1A2D68"/>
                </a:solidFill>
              </a:rPr>
              <a:t>membresía</a:t>
            </a:r>
            <a:endParaRPr lang="es-MX" sz="2300" dirty="0" smtClean="0">
              <a:solidFill>
                <a:srgbClr val="1A2D68"/>
              </a:solidFill>
            </a:endParaRPr>
          </a:p>
          <a:p>
            <a:pPr marL="514350" indent="-514350" algn="just">
              <a:buFont typeface="Arial" pitchFamily="34" charset="0"/>
              <a:buChar char="•"/>
            </a:pPr>
            <a:endParaRPr lang="es-MX" sz="1500" dirty="0" smtClean="0">
              <a:solidFill>
                <a:srgbClr val="1A2D68"/>
              </a:solidFill>
            </a:endParaRPr>
          </a:p>
          <a:p>
            <a:pPr marL="514350" indent="-514350" algn="just">
              <a:buFont typeface="Arial" pitchFamily="34" charset="0"/>
              <a:buChar char="•"/>
            </a:pPr>
            <a:r>
              <a:rPr lang="es-MX" sz="2300" dirty="0" smtClean="0">
                <a:solidFill>
                  <a:srgbClr val="1A2D68"/>
                </a:solidFill>
              </a:rPr>
              <a:t>En algunos casos, la cantidad pagada por la audiencia es muy menor respecto a la recibida por la empresa que paga la publicidad</a:t>
            </a:r>
          </a:p>
          <a:p>
            <a:pPr marL="514350" indent="-514350" algn="just">
              <a:buFont typeface="Arial" pitchFamily="34" charset="0"/>
              <a:buChar char="•"/>
            </a:pPr>
            <a:endParaRPr lang="es-MX" sz="1500" dirty="0" smtClean="0">
              <a:solidFill>
                <a:srgbClr val="1A2D68"/>
              </a:solidFill>
            </a:endParaRPr>
          </a:p>
          <a:p>
            <a:pPr marL="514350" indent="-514350" algn="just">
              <a:buFont typeface="Arial" pitchFamily="34" charset="0"/>
              <a:buChar char="•"/>
            </a:pPr>
            <a:r>
              <a:rPr lang="es-MX" sz="2300" dirty="0" smtClean="0">
                <a:solidFill>
                  <a:srgbClr val="1A2D68"/>
                </a:solidFill>
              </a:rPr>
              <a:t>La empresa </a:t>
            </a:r>
            <a:r>
              <a:rPr lang="es-MX" sz="2300" b="1" dirty="0" smtClean="0">
                <a:solidFill>
                  <a:srgbClr val="1A2D68"/>
                </a:solidFill>
              </a:rPr>
              <a:t>modelo 1 y 3</a:t>
            </a:r>
            <a:r>
              <a:rPr lang="es-MX" sz="2300" dirty="0" smtClean="0">
                <a:solidFill>
                  <a:srgbClr val="1A2D68"/>
                </a:solidFill>
              </a:rPr>
              <a:t> </a:t>
            </a:r>
            <a:r>
              <a:rPr lang="es-MX" sz="2300" b="1" dirty="0" smtClean="0">
                <a:solidFill>
                  <a:srgbClr val="1A2D68"/>
                </a:solidFill>
              </a:rPr>
              <a:t>buscan pasar al modelo 2 para aumentar ingresos</a:t>
            </a:r>
          </a:p>
          <a:p>
            <a:pPr marL="514350" indent="-514350" algn="just">
              <a:buFont typeface="Arial" pitchFamily="34" charset="0"/>
              <a:buChar char="•"/>
            </a:pPr>
            <a:endParaRPr lang="es-MX" sz="2300" b="1" dirty="0" smtClean="0">
              <a:solidFill>
                <a:srgbClr val="1A2D68"/>
              </a:solidFill>
            </a:endParaRPr>
          </a:p>
          <a:p>
            <a:pPr marL="514350" indent="-514350" algn="just">
              <a:buFont typeface="Arial" pitchFamily="34" charset="0"/>
              <a:buChar char="•"/>
            </a:pPr>
            <a:r>
              <a:rPr lang="es-MX" sz="2300" dirty="0" smtClean="0">
                <a:solidFill>
                  <a:srgbClr val="1A2D68"/>
                </a:solidFill>
              </a:rPr>
              <a:t>Muchos </a:t>
            </a:r>
            <a:r>
              <a:rPr lang="es-MX" sz="2300" b="1" i="1" dirty="0" smtClean="0">
                <a:solidFill>
                  <a:srgbClr val="1A2D68"/>
                </a:solidFill>
              </a:rPr>
              <a:t>e-</a:t>
            </a:r>
            <a:r>
              <a:rPr lang="es-MX" sz="2300" b="1" i="1" dirty="0" err="1" smtClean="0">
                <a:solidFill>
                  <a:srgbClr val="1A2D68"/>
                </a:solidFill>
              </a:rPr>
              <a:t>bussiness</a:t>
            </a:r>
            <a:r>
              <a:rPr lang="es-MX" sz="2300" dirty="0" smtClean="0">
                <a:solidFill>
                  <a:srgbClr val="1A2D68"/>
                </a:solidFill>
              </a:rPr>
              <a:t> creyeron que podrían financiarse siguiendo el modelo 3, pero muchos de ellos han tenido que migrar al modelo 2</a:t>
            </a:r>
          </a:p>
        </p:txBody>
      </p:sp>
      <p:sp>
        <p:nvSpPr>
          <p:cNvPr id="9" name="Rectangle 8"/>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0" name="Rectangle 9"/>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3" name="Rectangle 12"/>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
                                            <p:txEl>
                                              <p:pRg st="0" end="0"/>
                                            </p:txEl>
                                          </p:spTgt>
                                        </p:tgtEl>
                                        <p:attrNameLst>
                                          <p:attrName>style.visibility</p:attrName>
                                        </p:attrNameLst>
                                      </p:cBhvr>
                                      <p:to>
                                        <p:strVal val="visible"/>
                                      </p:to>
                                    </p:set>
                                    <p:animEffect transition="in" filter="fade">
                                      <p:cBhvr>
                                        <p:cTn id="7" dur="500"/>
                                        <p:tgtEl>
                                          <p:spTgt spid="3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3">
                                            <p:txEl>
                                              <p:pRg st="2" end="2"/>
                                            </p:txEl>
                                          </p:spTgt>
                                        </p:tgtEl>
                                        <p:attrNameLst>
                                          <p:attrName>style.visibility</p:attrName>
                                        </p:attrNameLst>
                                      </p:cBhvr>
                                      <p:to>
                                        <p:strVal val="visible"/>
                                      </p:to>
                                    </p:set>
                                    <p:animEffect transition="in" filter="fade">
                                      <p:cBhvr>
                                        <p:cTn id="12" dur="500"/>
                                        <p:tgtEl>
                                          <p:spTgt spid="3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3">
                                            <p:txEl>
                                              <p:pRg st="4" end="4"/>
                                            </p:txEl>
                                          </p:spTgt>
                                        </p:tgtEl>
                                        <p:attrNameLst>
                                          <p:attrName>style.visibility</p:attrName>
                                        </p:attrNameLst>
                                      </p:cBhvr>
                                      <p:to>
                                        <p:strVal val="visible"/>
                                      </p:to>
                                    </p:set>
                                    <p:animEffect transition="in" filter="fade">
                                      <p:cBhvr>
                                        <p:cTn id="17" dur="500"/>
                                        <p:tgtEl>
                                          <p:spTgt spid="3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3">
                                            <p:txEl>
                                              <p:pRg st="6" end="6"/>
                                            </p:txEl>
                                          </p:spTgt>
                                        </p:tgtEl>
                                        <p:attrNameLst>
                                          <p:attrName>style.visibility</p:attrName>
                                        </p:attrNameLst>
                                      </p:cBhvr>
                                      <p:to>
                                        <p:strVal val="visible"/>
                                      </p:to>
                                    </p:set>
                                    <p:animEffect transition="in" filter="fade">
                                      <p:cBhvr>
                                        <p:cTn id="22" dur="500"/>
                                        <p:tgtEl>
                                          <p:spTgt spid="3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3">
                                            <p:txEl>
                                              <p:pRg st="8" end="8"/>
                                            </p:txEl>
                                          </p:spTgt>
                                        </p:tgtEl>
                                        <p:attrNameLst>
                                          <p:attrName>style.visibility</p:attrName>
                                        </p:attrNameLst>
                                      </p:cBhvr>
                                      <p:to>
                                        <p:strVal val="visible"/>
                                      </p:to>
                                    </p:set>
                                    <p:animEffect transition="in" filter="fade">
                                      <p:cBhvr>
                                        <p:cTn id="27" dur="500"/>
                                        <p:tgtEl>
                                          <p:spTgt spid="3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00034" y="1285860"/>
            <a:ext cx="8286808" cy="507831"/>
          </a:xfrm>
          <a:prstGeom prst="rect">
            <a:avLst/>
          </a:prstGeom>
          <a:noFill/>
        </p:spPr>
        <p:txBody>
          <a:bodyPr wrap="square" rtlCol="0">
            <a:spAutoFit/>
          </a:bodyPr>
          <a:lstStyle/>
          <a:p>
            <a:pPr marL="514350" indent="-514350" algn="just">
              <a:lnSpc>
                <a:spcPct val="90000"/>
              </a:lnSpc>
              <a:buFont typeface="Arial" pitchFamily="34" charset="0"/>
              <a:buChar char="•"/>
            </a:pPr>
            <a:r>
              <a:rPr lang="es-ES_tradnl" sz="3000" dirty="0" smtClean="0">
                <a:solidFill>
                  <a:srgbClr val="1A2D68"/>
                </a:solidFill>
              </a:rPr>
              <a:t>¿Qué modelo de negocios corresponde a:</a:t>
            </a:r>
            <a:endParaRPr lang="es-ES_tradnl" sz="3000" b="1" dirty="0" smtClean="0">
              <a:solidFill>
                <a:srgbClr val="1A2D68"/>
              </a:solidFill>
            </a:endParaRPr>
          </a:p>
        </p:txBody>
      </p:sp>
      <p:grpSp>
        <p:nvGrpSpPr>
          <p:cNvPr id="26" name="Group 25"/>
          <p:cNvGrpSpPr/>
          <p:nvPr/>
        </p:nvGrpSpPr>
        <p:grpSpPr>
          <a:xfrm>
            <a:off x="1071538" y="1928802"/>
            <a:ext cx="1785950" cy="2214578"/>
            <a:chOff x="785786" y="1857364"/>
            <a:chExt cx="2000264" cy="2357454"/>
          </a:xfrm>
        </p:grpSpPr>
        <p:sp>
          <p:nvSpPr>
            <p:cNvPr id="16" name="Rounded Rectangle 15"/>
            <p:cNvSpPr/>
            <p:nvPr/>
          </p:nvSpPr>
          <p:spPr>
            <a:xfrm>
              <a:off x="785786" y="1857364"/>
              <a:ext cx="2000264" cy="2357454"/>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7" name="TextBox 16"/>
            <p:cNvSpPr txBox="1"/>
            <p:nvPr/>
          </p:nvSpPr>
          <p:spPr bwMode="auto">
            <a:xfrm>
              <a:off x="1000100" y="3523450"/>
              <a:ext cx="1714512" cy="477054"/>
            </a:xfrm>
            <a:prstGeom prst="rect">
              <a:avLst/>
            </a:prstGeom>
            <a:noFill/>
            <a:ln w="9525">
              <a:noFill/>
              <a:miter lim="800000"/>
              <a:headEnd/>
              <a:tailEnd/>
            </a:ln>
          </p:spPr>
          <p:txBody>
            <a:bodyPr wrap="square" rtlCol="0">
              <a:spAutoFit/>
            </a:bodyPr>
            <a:lstStyle/>
            <a:p>
              <a:pPr eaLnBrk="1" hangingPunct="1">
                <a:spcBef>
                  <a:spcPct val="50000"/>
                </a:spcBef>
              </a:pPr>
              <a:r>
                <a:rPr lang="es-MX" sz="2500" dirty="0" smtClean="0">
                  <a:solidFill>
                    <a:schemeClr val="bg1"/>
                  </a:solidFill>
                </a:rPr>
                <a:t>La Tercera</a:t>
              </a:r>
              <a:endParaRPr lang="es-CL" sz="2500" dirty="0">
                <a:solidFill>
                  <a:schemeClr val="bg1"/>
                </a:solidFill>
              </a:endParaRPr>
            </a:p>
          </p:txBody>
        </p:sp>
        <p:pic>
          <p:nvPicPr>
            <p:cNvPr id="109570" name="Picture 2" descr="http://www.multimusica.cl/downloads/2009/08/logo-la-tercera.jpg"/>
            <p:cNvPicPr>
              <a:picLocks noChangeAspect="1" noChangeArrowheads="1"/>
            </p:cNvPicPr>
            <p:nvPr/>
          </p:nvPicPr>
          <p:blipFill>
            <a:blip r:embed="rId3" cstate="print"/>
            <a:srcRect/>
            <a:stretch>
              <a:fillRect/>
            </a:stretch>
          </p:blipFill>
          <p:spPr bwMode="auto">
            <a:xfrm>
              <a:off x="1123936" y="2071678"/>
              <a:ext cx="1376362" cy="1376362"/>
            </a:xfrm>
            <a:prstGeom prst="roundRect">
              <a:avLst/>
            </a:prstGeom>
            <a:noFill/>
          </p:spPr>
        </p:pic>
      </p:grpSp>
      <p:grpSp>
        <p:nvGrpSpPr>
          <p:cNvPr id="25" name="Group 24"/>
          <p:cNvGrpSpPr/>
          <p:nvPr/>
        </p:nvGrpSpPr>
        <p:grpSpPr>
          <a:xfrm>
            <a:off x="3571868" y="1928802"/>
            <a:ext cx="1785950" cy="2214578"/>
            <a:chOff x="3286116" y="1857364"/>
            <a:chExt cx="2000264" cy="2357454"/>
          </a:xfrm>
        </p:grpSpPr>
        <p:sp>
          <p:nvSpPr>
            <p:cNvPr id="18" name="Rounded Rectangle 17"/>
            <p:cNvSpPr/>
            <p:nvPr/>
          </p:nvSpPr>
          <p:spPr>
            <a:xfrm>
              <a:off x="3286116" y="1857364"/>
              <a:ext cx="2000264" cy="2357454"/>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9" name="TextBox 18"/>
            <p:cNvSpPr txBox="1"/>
            <p:nvPr/>
          </p:nvSpPr>
          <p:spPr bwMode="auto">
            <a:xfrm>
              <a:off x="3366127" y="3523450"/>
              <a:ext cx="1920253" cy="507832"/>
            </a:xfrm>
            <a:prstGeom prst="rect">
              <a:avLst/>
            </a:prstGeom>
            <a:noFill/>
            <a:ln w="9525">
              <a:noFill/>
              <a:miter lim="800000"/>
              <a:headEnd/>
              <a:tailEnd/>
            </a:ln>
          </p:spPr>
          <p:txBody>
            <a:bodyPr wrap="square" rtlCol="0">
              <a:spAutoFit/>
            </a:bodyPr>
            <a:lstStyle/>
            <a:p>
              <a:pPr eaLnBrk="1" hangingPunct="1">
                <a:spcBef>
                  <a:spcPct val="50000"/>
                </a:spcBef>
              </a:pPr>
              <a:r>
                <a:rPr lang="es-MX" sz="2500" dirty="0" err="1" smtClean="0">
                  <a:solidFill>
                    <a:schemeClr val="bg1"/>
                  </a:solidFill>
                </a:rPr>
                <a:t>Publimetro</a:t>
              </a:r>
              <a:endParaRPr lang="es-CL" sz="2500" dirty="0">
                <a:solidFill>
                  <a:schemeClr val="bg1"/>
                </a:solidFill>
              </a:endParaRPr>
            </a:p>
          </p:txBody>
        </p:sp>
        <p:pic>
          <p:nvPicPr>
            <p:cNvPr id="109572" name="Picture 4" descr="http://www.publimetro.cl/locale/cl/templates/img/global/Logo_220x68.jpg"/>
            <p:cNvPicPr>
              <a:picLocks noChangeAspect="1" noChangeArrowheads="1"/>
            </p:cNvPicPr>
            <p:nvPr/>
          </p:nvPicPr>
          <p:blipFill>
            <a:blip r:embed="rId4" cstate="print"/>
            <a:srcRect/>
            <a:stretch>
              <a:fillRect/>
            </a:stretch>
          </p:blipFill>
          <p:spPr bwMode="auto">
            <a:xfrm>
              <a:off x="3500430" y="2571744"/>
              <a:ext cx="1633254" cy="504824"/>
            </a:xfrm>
            <a:prstGeom prst="roundRect">
              <a:avLst/>
            </a:prstGeom>
            <a:noFill/>
          </p:spPr>
        </p:pic>
      </p:grpSp>
      <p:sp>
        <p:nvSpPr>
          <p:cNvPr id="22" name="TextBox 21"/>
          <p:cNvSpPr txBox="1"/>
          <p:nvPr/>
        </p:nvSpPr>
        <p:spPr bwMode="auto">
          <a:xfrm>
            <a:off x="6140888" y="3493913"/>
            <a:ext cx="1648570" cy="477054"/>
          </a:xfrm>
          <a:prstGeom prst="rect">
            <a:avLst/>
          </a:prstGeom>
          <a:noFill/>
          <a:ln w="9525">
            <a:noFill/>
            <a:miter lim="800000"/>
            <a:headEnd/>
            <a:tailEnd/>
          </a:ln>
        </p:spPr>
        <p:txBody>
          <a:bodyPr wrap="square" rtlCol="0">
            <a:spAutoFit/>
          </a:bodyPr>
          <a:lstStyle/>
          <a:p>
            <a:pPr eaLnBrk="1" hangingPunct="1">
              <a:spcBef>
                <a:spcPct val="50000"/>
              </a:spcBef>
            </a:pPr>
            <a:r>
              <a:rPr lang="es-MX" sz="2500" dirty="0" smtClean="0">
                <a:solidFill>
                  <a:schemeClr val="bg1"/>
                </a:solidFill>
              </a:rPr>
              <a:t>Boletín CI</a:t>
            </a:r>
            <a:endParaRPr lang="es-CL" sz="2500" dirty="0">
              <a:solidFill>
                <a:schemeClr val="bg1"/>
              </a:solidFill>
            </a:endParaRPr>
          </a:p>
        </p:txBody>
      </p:sp>
      <p:grpSp>
        <p:nvGrpSpPr>
          <p:cNvPr id="36" name="Group 35"/>
          <p:cNvGrpSpPr/>
          <p:nvPr/>
        </p:nvGrpSpPr>
        <p:grpSpPr>
          <a:xfrm>
            <a:off x="2357422" y="4357694"/>
            <a:ext cx="2000263" cy="2214578"/>
            <a:chOff x="2357422" y="4357694"/>
            <a:chExt cx="2000263" cy="2214578"/>
          </a:xfrm>
        </p:grpSpPr>
        <p:grpSp>
          <p:nvGrpSpPr>
            <p:cNvPr id="31" name="Group 30"/>
            <p:cNvGrpSpPr/>
            <p:nvPr/>
          </p:nvGrpSpPr>
          <p:grpSpPr>
            <a:xfrm>
              <a:off x="2357422" y="4357694"/>
              <a:ext cx="2000263" cy="2214578"/>
              <a:chOff x="785786" y="1857364"/>
              <a:chExt cx="2240296" cy="2357454"/>
            </a:xfrm>
          </p:grpSpPr>
          <p:sp>
            <p:nvSpPr>
              <p:cNvPr id="32" name="Rounded Rectangle 31"/>
              <p:cNvSpPr/>
              <p:nvPr/>
            </p:nvSpPr>
            <p:spPr>
              <a:xfrm>
                <a:off x="785786" y="1857364"/>
                <a:ext cx="2000264" cy="2357454"/>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34" name="TextBox 33"/>
              <p:cNvSpPr txBox="1"/>
              <p:nvPr/>
            </p:nvSpPr>
            <p:spPr bwMode="auto">
              <a:xfrm>
                <a:off x="1311570" y="3523450"/>
                <a:ext cx="1714512" cy="507832"/>
              </a:xfrm>
              <a:prstGeom prst="rect">
                <a:avLst/>
              </a:prstGeom>
              <a:noFill/>
              <a:ln w="9525">
                <a:noFill/>
                <a:miter lim="800000"/>
                <a:headEnd/>
                <a:tailEnd/>
              </a:ln>
            </p:spPr>
            <p:txBody>
              <a:bodyPr wrap="square" rtlCol="0">
                <a:spAutoFit/>
              </a:bodyPr>
              <a:lstStyle/>
              <a:p>
                <a:pPr eaLnBrk="1" hangingPunct="1">
                  <a:spcBef>
                    <a:spcPct val="50000"/>
                  </a:spcBef>
                </a:pPr>
                <a:r>
                  <a:rPr lang="es-MX" sz="2500" dirty="0" smtClean="0">
                    <a:solidFill>
                      <a:schemeClr val="bg1"/>
                    </a:solidFill>
                  </a:rPr>
                  <a:t>TVN</a:t>
                </a:r>
                <a:endParaRPr lang="es-CL" sz="2500" dirty="0">
                  <a:solidFill>
                    <a:schemeClr val="bg1"/>
                  </a:solidFill>
                </a:endParaRPr>
              </a:p>
            </p:txBody>
          </p:sp>
        </p:grpSp>
        <p:pic>
          <p:nvPicPr>
            <p:cNvPr id="109576" name="Picture 8" descr="http://olivia.canal13.cl/medios/data/Vina2008/logoTVN.jpg"/>
            <p:cNvPicPr>
              <a:picLocks noChangeAspect="1" noChangeArrowheads="1"/>
            </p:cNvPicPr>
            <p:nvPr/>
          </p:nvPicPr>
          <p:blipFill>
            <a:blip r:embed="rId5" cstate="print"/>
            <a:srcRect/>
            <a:stretch>
              <a:fillRect/>
            </a:stretch>
          </p:blipFill>
          <p:spPr bwMode="auto">
            <a:xfrm>
              <a:off x="2643174" y="4643446"/>
              <a:ext cx="1224237" cy="1220774"/>
            </a:xfrm>
            <a:prstGeom prst="roundRect">
              <a:avLst/>
            </a:prstGeom>
            <a:noFill/>
          </p:spPr>
        </p:pic>
      </p:grpSp>
      <p:grpSp>
        <p:nvGrpSpPr>
          <p:cNvPr id="44" name="Group 43"/>
          <p:cNvGrpSpPr/>
          <p:nvPr/>
        </p:nvGrpSpPr>
        <p:grpSpPr>
          <a:xfrm>
            <a:off x="5000629" y="4357694"/>
            <a:ext cx="2000263" cy="2214578"/>
            <a:chOff x="5000629" y="4357694"/>
            <a:chExt cx="2000263" cy="2214578"/>
          </a:xfrm>
        </p:grpSpPr>
        <p:grpSp>
          <p:nvGrpSpPr>
            <p:cNvPr id="38" name="Group 30"/>
            <p:cNvGrpSpPr/>
            <p:nvPr/>
          </p:nvGrpSpPr>
          <p:grpSpPr>
            <a:xfrm>
              <a:off x="5000629" y="4357694"/>
              <a:ext cx="2000263" cy="2214578"/>
              <a:chOff x="785786" y="1857364"/>
              <a:chExt cx="2240296" cy="2357454"/>
            </a:xfrm>
          </p:grpSpPr>
          <p:sp>
            <p:nvSpPr>
              <p:cNvPr id="40" name="Rounded Rectangle 39"/>
              <p:cNvSpPr/>
              <p:nvPr/>
            </p:nvSpPr>
            <p:spPr>
              <a:xfrm>
                <a:off x="785786" y="1857364"/>
                <a:ext cx="2000264" cy="2357454"/>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41" name="TextBox 40"/>
              <p:cNvSpPr txBox="1"/>
              <p:nvPr/>
            </p:nvSpPr>
            <p:spPr bwMode="auto">
              <a:xfrm>
                <a:off x="1311570" y="3523450"/>
                <a:ext cx="1714512" cy="507832"/>
              </a:xfrm>
              <a:prstGeom prst="rect">
                <a:avLst/>
              </a:prstGeom>
              <a:noFill/>
              <a:ln w="9525">
                <a:noFill/>
                <a:miter lim="800000"/>
                <a:headEnd/>
                <a:tailEnd/>
              </a:ln>
            </p:spPr>
            <p:txBody>
              <a:bodyPr wrap="square" rtlCol="0">
                <a:spAutoFit/>
              </a:bodyPr>
              <a:lstStyle/>
              <a:p>
                <a:pPr eaLnBrk="1" hangingPunct="1">
                  <a:spcBef>
                    <a:spcPct val="50000"/>
                  </a:spcBef>
                </a:pPr>
                <a:r>
                  <a:rPr lang="es-MX" sz="2500" dirty="0" smtClean="0">
                    <a:solidFill>
                      <a:schemeClr val="bg1"/>
                    </a:solidFill>
                  </a:rPr>
                  <a:t>VIA X</a:t>
                </a:r>
                <a:endParaRPr lang="es-CL" sz="2500" dirty="0">
                  <a:solidFill>
                    <a:schemeClr val="bg1"/>
                  </a:solidFill>
                </a:endParaRPr>
              </a:p>
            </p:txBody>
          </p:sp>
        </p:grpSp>
        <p:pic>
          <p:nvPicPr>
            <p:cNvPr id="109580" name="Picture 12" descr="http://upload.wikimedia.org/wikipedia/en/thumb/e/e5/Via_X_Logo.svg/703px-Via_X_Logo.svg.png"/>
            <p:cNvPicPr>
              <a:picLocks noChangeAspect="1" noChangeArrowheads="1"/>
            </p:cNvPicPr>
            <p:nvPr/>
          </p:nvPicPr>
          <p:blipFill>
            <a:blip r:embed="rId6" cstate="print"/>
            <a:srcRect/>
            <a:stretch>
              <a:fillRect/>
            </a:stretch>
          </p:blipFill>
          <p:spPr bwMode="auto">
            <a:xfrm>
              <a:off x="5286380" y="4643446"/>
              <a:ext cx="1285884" cy="1097483"/>
            </a:xfrm>
            <a:prstGeom prst="roundRect">
              <a:avLst/>
            </a:prstGeom>
            <a:noFill/>
          </p:spPr>
        </p:pic>
      </p:grpSp>
      <p:cxnSp>
        <p:nvCxnSpPr>
          <p:cNvPr id="30" name="Straight Connector 29"/>
          <p:cNvCxnSpPr/>
          <p:nvPr/>
        </p:nvCxnSpPr>
        <p:spPr>
          <a:xfrm>
            <a:off x="357158" y="1071546"/>
            <a:ext cx="8501122"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214282" y="286716"/>
            <a:ext cx="871543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4 Modelos de Negocio</a:t>
            </a:r>
            <a:endParaRPr lang="es-CL" sz="5000" b="1" dirty="0">
              <a:solidFill>
                <a:srgbClr val="002060"/>
              </a:solidFill>
              <a:latin typeface="+mj-lt"/>
              <a:cs typeface="Arial" pitchFamily="34" charset="0"/>
            </a:endParaRPr>
          </a:p>
        </p:txBody>
      </p:sp>
      <p:sp>
        <p:nvSpPr>
          <p:cNvPr id="35" name="Rectangle 34"/>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37" name="Rectangle 36"/>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39" name="Rectangle 38"/>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5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4"/>
                                        </p:tgtEl>
                                        <p:attrNameLst>
                                          <p:attrName>style.visibility</p:attrName>
                                        </p:attrNameLst>
                                      </p:cBhvr>
                                      <p:to>
                                        <p:strVal val="visible"/>
                                      </p:to>
                                    </p:set>
                                    <p:animEffect transition="in" filter="fade">
                                      <p:cBhvr>
                                        <p:cTn id="2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357158" y="1071546"/>
            <a:ext cx="8501122"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14282" y="286716"/>
            <a:ext cx="871543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4 Modelos de Negocio</a:t>
            </a:r>
            <a:endParaRPr lang="es-CL" sz="5000" b="1" dirty="0">
              <a:solidFill>
                <a:srgbClr val="002060"/>
              </a:solidFill>
              <a:latin typeface="+mj-lt"/>
              <a:cs typeface="Arial" pitchFamily="34" charset="0"/>
            </a:endParaRPr>
          </a:p>
        </p:txBody>
      </p:sp>
      <p:sp>
        <p:nvSpPr>
          <p:cNvPr id="11" name="TextBox 10"/>
          <p:cNvSpPr txBox="1"/>
          <p:nvPr/>
        </p:nvSpPr>
        <p:spPr>
          <a:xfrm>
            <a:off x="428596" y="1357298"/>
            <a:ext cx="8286808" cy="4635115"/>
          </a:xfrm>
          <a:prstGeom prst="rect">
            <a:avLst/>
          </a:prstGeom>
          <a:noFill/>
        </p:spPr>
        <p:txBody>
          <a:bodyPr wrap="square" rtlCol="0">
            <a:spAutoFit/>
          </a:bodyPr>
          <a:lstStyle/>
          <a:p>
            <a:pPr marL="514350" indent="-514350" algn="just">
              <a:lnSpc>
                <a:spcPct val="90000"/>
              </a:lnSpc>
              <a:buFont typeface="Arial" pitchFamily="34" charset="0"/>
              <a:buChar char="•"/>
            </a:pPr>
            <a:r>
              <a:rPr lang="es-ES_tradnl" sz="3400" dirty="0" smtClean="0">
                <a:solidFill>
                  <a:srgbClr val="1A2D68"/>
                </a:solidFill>
              </a:rPr>
              <a:t>Las cantidades que las empresas están dispuestas a pagar </a:t>
            </a:r>
            <a:r>
              <a:rPr lang="es-ES_tradnl" sz="3400" b="1" dirty="0" smtClean="0">
                <a:solidFill>
                  <a:srgbClr val="1A2D68"/>
                </a:solidFill>
              </a:rPr>
              <a:t>dependen de</a:t>
            </a:r>
            <a:r>
              <a:rPr lang="es-ES_tradnl" sz="3400" dirty="0" smtClean="0">
                <a:solidFill>
                  <a:srgbClr val="1A2D68"/>
                </a:solidFill>
              </a:rPr>
              <a:t>:</a:t>
            </a:r>
          </a:p>
          <a:p>
            <a:pPr marL="514350" indent="-514350" algn="just">
              <a:lnSpc>
                <a:spcPct val="90000"/>
              </a:lnSpc>
            </a:pPr>
            <a:endParaRPr lang="es-ES_tradnl" sz="3400" dirty="0" smtClean="0">
              <a:solidFill>
                <a:srgbClr val="1A2D68"/>
              </a:solidFill>
            </a:endParaRPr>
          </a:p>
          <a:p>
            <a:pPr marL="971550" lvl="1" indent="-514350" algn="just">
              <a:lnSpc>
                <a:spcPct val="90000"/>
              </a:lnSpc>
              <a:buFont typeface="+mj-lt"/>
              <a:buAutoNum type="arabicPeriod"/>
            </a:pPr>
            <a:r>
              <a:rPr lang="es-ES_tradnl" sz="3200" b="1" dirty="0" smtClean="0">
                <a:solidFill>
                  <a:srgbClr val="1A2D68"/>
                </a:solidFill>
              </a:rPr>
              <a:t>El tamaño adecuado de la audiencia del medio</a:t>
            </a:r>
          </a:p>
          <a:p>
            <a:pPr marL="971550" lvl="1" indent="-514350" algn="just">
              <a:lnSpc>
                <a:spcPct val="90000"/>
              </a:lnSpc>
              <a:buFont typeface="+mj-lt"/>
              <a:buAutoNum type="arabicPeriod"/>
            </a:pPr>
            <a:endParaRPr lang="es-ES_tradnl" sz="3200" b="1" dirty="0" smtClean="0">
              <a:solidFill>
                <a:srgbClr val="1A2D68"/>
              </a:solidFill>
            </a:endParaRPr>
          </a:p>
          <a:p>
            <a:pPr marL="971550" lvl="1" indent="-514350" algn="just">
              <a:lnSpc>
                <a:spcPct val="90000"/>
              </a:lnSpc>
              <a:buFont typeface="+mj-lt"/>
              <a:buAutoNum type="arabicPeriod"/>
            </a:pPr>
            <a:r>
              <a:rPr lang="es-ES_tradnl" sz="3200" dirty="0" smtClean="0">
                <a:solidFill>
                  <a:srgbClr val="1A2D68"/>
                </a:solidFill>
              </a:rPr>
              <a:t>De la correspondencia entre la audiencia y la estrategia comercial </a:t>
            </a:r>
            <a:r>
              <a:rPr lang="es-ES_tradnl" sz="3200" b="1" dirty="0" smtClean="0">
                <a:solidFill>
                  <a:srgbClr val="1A2D68"/>
                </a:solidFill>
              </a:rPr>
              <a:t>(segmentación) </a:t>
            </a:r>
            <a:r>
              <a:rPr lang="es-ES_tradnl" sz="3200" dirty="0" smtClean="0">
                <a:solidFill>
                  <a:srgbClr val="1A2D68"/>
                </a:solidFill>
              </a:rPr>
              <a:t>de la empresa productora</a:t>
            </a:r>
          </a:p>
          <a:p>
            <a:pPr marL="514350" indent="-514350" algn="just">
              <a:lnSpc>
                <a:spcPct val="90000"/>
              </a:lnSpc>
              <a:buFont typeface="Arial" pitchFamily="34" charset="0"/>
              <a:buChar char="•"/>
            </a:pPr>
            <a:endParaRPr lang="es-ES_tradnl" sz="3400" i="1" dirty="0" smtClean="0">
              <a:solidFill>
                <a:srgbClr val="1A2D68"/>
              </a:solidFill>
            </a:endParaRPr>
          </a:p>
        </p:txBody>
      </p:sp>
      <p:sp>
        <p:nvSpPr>
          <p:cNvPr id="8" name="Rectangle 7"/>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9" name="Rectangle 8"/>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0" name="Rectangle 9"/>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fade">
                                      <p:cBhvr>
                                        <p:cTn id="7" dur="5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xEl>
                                              <p:pRg st="2" end="2"/>
                                            </p:txEl>
                                          </p:spTgt>
                                        </p:tgtEl>
                                        <p:attrNameLst>
                                          <p:attrName>style.visibility</p:attrName>
                                        </p:attrNameLst>
                                      </p:cBhvr>
                                      <p:to>
                                        <p:strVal val="visible"/>
                                      </p:to>
                                    </p:set>
                                    <p:animEffect transition="in" filter="fade">
                                      <p:cBhvr>
                                        <p:cTn id="12" dur="500"/>
                                        <p:tgtEl>
                                          <p:spTgt spid="1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
                                            <p:txEl>
                                              <p:pRg st="4" end="4"/>
                                            </p:txEl>
                                          </p:spTgt>
                                        </p:tgtEl>
                                        <p:attrNameLst>
                                          <p:attrName>style.visibility</p:attrName>
                                        </p:attrNameLst>
                                      </p:cBhvr>
                                      <p:to>
                                        <p:strVal val="visible"/>
                                      </p:to>
                                    </p:set>
                                    <p:animEffect transition="in" filter="fade">
                                      <p:cBhvr>
                                        <p:cTn id="17" dur="500"/>
                                        <p:tgtEl>
                                          <p:spTgt spid="1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diccionario.jpg"/>
          <p:cNvPicPr>
            <a:picLocks noChangeAspect="1"/>
          </p:cNvPicPr>
          <p:nvPr/>
        </p:nvPicPr>
        <p:blipFill>
          <a:blip r:embed="rId2" cstate="print"/>
          <a:stretch>
            <a:fillRect/>
          </a:stretch>
        </p:blipFill>
        <p:spPr>
          <a:xfrm>
            <a:off x="-500098" y="0"/>
            <a:ext cx="10195236" cy="6823838"/>
          </a:xfrm>
          <a:prstGeom prst="rect">
            <a:avLst/>
          </a:prstGeom>
        </p:spPr>
      </p:pic>
      <p:sp>
        <p:nvSpPr>
          <p:cNvPr id="11" name="Rectangle 10"/>
          <p:cNvSpPr/>
          <p:nvPr/>
        </p:nvSpPr>
        <p:spPr>
          <a:xfrm>
            <a:off x="-32" y="2285992"/>
            <a:ext cx="9144032" cy="1928826"/>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7500" dirty="0" smtClean="0">
                <a:solidFill>
                  <a:srgbClr val="1A2D68"/>
                </a:solidFill>
                <a:latin typeface="Cambria" pitchFamily="18" charset="0"/>
              </a:rPr>
              <a:t>Definiciones</a:t>
            </a:r>
            <a:endParaRPr lang="es-MX" sz="7500" b="1" dirty="0" smtClean="0">
              <a:solidFill>
                <a:srgbClr val="1A2D68"/>
              </a:solidFill>
              <a:latin typeface="Cambria" pitchFamily="18" charset="0"/>
            </a:endParaRPr>
          </a:p>
        </p:txBody>
      </p:sp>
      <p:sp>
        <p:nvSpPr>
          <p:cNvPr id="13" name="Rectangle 12"/>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4" name="Rectangle 13"/>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5" name="Rectangle 14"/>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357158" y="1071546"/>
            <a:ext cx="8501122"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14282" y="286716"/>
            <a:ext cx="871543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Empresas de Comunicación</a:t>
            </a:r>
            <a:endParaRPr lang="es-CL" sz="5000" b="1" dirty="0">
              <a:solidFill>
                <a:srgbClr val="002060"/>
              </a:solidFill>
              <a:latin typeface="+mj-lt"/>
              <a:cs typeface="Arial" pitchFamily="34" charset="0"/>
            </a:endParaRPr>
          </a:p>
        </p:txBody>
      </p:sp>
      <p:sp>
        <p:nvSpPr>
          <p:cNvPr id="11" name="TextBox 10"/>
          <p:cNvSpPr txBox="1"/>
          <p:nvPr/>
        </p:nvSpPr>
        <p:spPr>
          <a:xfrm>
            <a:off x="428596" y="1357298"/>
            <a:ext cx="8286808" cy="1975926"/>
          </a:xfrm>
          <a:prstGeom prst="rect">
            <a:avLst/>
          </a:prstGeom>
          <a:noFill/>
        </p:spPr>
        <p:txBody>
          <a:bodyPr wrap="square" rtlCol="0">
            <a:spAutoFit/>
          </a:bodyPr>
          <a:lstStyle/>
          <a:p>
            <a:pPr marL="514350" indent="-514350" algn="just">
              <a:lnSpc>
                <a:spcPct val="90000"/>
              </a:lnSpc>
              <a:buFont typeface="Arial" pitchFamily="34" charset="0"/>
              <a:buChar char="•"/>
            </a:pPr>
            <a:r>
              <a:rPr lang="es-ES_tradnl" sz="3400" dirty="0" smtClean="0">
                <a:solidFill>
                  <a:srgbClr val="1A2D68"/>
                </a:solidFill>
              </a:rPr>
              <a:t>Existen 2 tipos de empresas de comunicación: </a:t>
            </a:r>
          </a:p>
          <a:p>
            <a:pPr marL="971550" lvl="1" indent="-514350" algn="just">
              <a:lnSpc>
                <a:spcPct val="90000"/>
              </a:lnSpc>
            </a:pPr>
            <a:endParaRPr lang="es-ES_tradnl" sz="3400" b="1" dirty="0" smtClean="0">
              <a:solidFill>
                <a:srgbClr val="1A2D68"/>
              </a:solidFill>
            </a:endParaRPr>
          </a:p>
          <a:p>
            <a:pPr marL="514350" indent="-514350" algn="just">
              <a:lnSpc>
                <a:spcPct val="90000"/>
              </a:lnSpc>
              <a:buFont typeface="Arial" pitchFamily="34" charset="0"/>
              <a:buChar char="•"/>
            </a:pPr>
            <a:endParaRPr lang="es-ES_tradnl" sz="3400" i="1" dirty="0" smtClean="0">
              <a:solidFill>
                <a:srgbClr val="1A2D68"/>
              </a:solidFill>
            </a:endParaRPr>
          </a:p>
        </p:txBody>
      </p:sp>
      <p:sp>
        <p:nvSpPr>
          <p:cNvPr id="10" name="Rounded Rectangle 9"/>
          <p:cNvSpPr/>
          <p:nvPr/>
        </p:nvSpPr>
        <p:spPr>
          <a:xfrm>
            <a:off x="928662" y="2643182"/>
            <a:ext cx="7286676" cy="1357322"/>
          </a:xfrm>
          <a:prstGeom prst="roundRect">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r>
              <a:rPr lang="es-MX" sz="3800" dirty="0" smtClean="0">
                <a:solidFill>
                  <a:srgbClr val="1A2D68"/>
                </a:solidFill>
              </a:rPr>
              <a:t>Empresas de Comunicación Masivas</a:t>
            </a:r>
            <a:endParaRPr lang="es-CL" sz="3800" dirty="0">
              <a:solidFill>
                <a:srgbClr val="1A2D68"/>
              </a:solidFill>
            </a:endParaRPr>
          </a:p>
        </p:txBody>
      </p:sp>
      <p:sp>
        <p:nvSpPr>
          <p:cNvPr id="16" name="Rounded Rectangle 15"/>
          <p:cNvSpPr/>
          <p:nvPr/>
        </p:nvSpPr>
        <p:spPr>
          <a:xfrm>
            <a:off x="1000100" y="4500570"/>
            <a:ext cx="7286676" cy="1357322"/>
          </a:xfrm>
          <a:prstGeom prst="round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s-MX" sz="3800" dirty="0" smtClean="0">
                <a:solidFill>
                  <a:schemeClr val="bg1"/>
                </a:solidFill>
              </a:rPr>
              <a:t>Empresas de Comunicación Focalizadas</a:t>
            </a:r>
            <a:endParaRPr lang="es-CL" sz="3800" b="1" dirty="0">
              <a:solidFill>
                <a:schemeClr val="bg1"/>
              </a:solidFill>
            </a:endParaRPr>
          </a:p>
        </p:txBody>
      </p:sp>
      <p:sp>
        <p:nvSpPr>
          <p:cNvPr id="15" name="Rectangle 14"/>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7" name="Rectangle 16"/>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8" name="Rectangle 17"/>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fade">
                                      <p:cBhvr>
                                        <p:cTn id="7" dur="5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357158" y="1071546"/>
            <a:ext cx="8501122"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14282" y="286716"/>
            <a:ext cx="871543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Empresas de Comunicación</a:t>
            </a:r>
            <a:endParaRPr lang="es-CL" sz="5000" b="1" dirty="0">
              <a:solidFill>
                <a:srgbClr val="002060"/>
              </a:solidFill>
              <a:latin typeface="+mj-lt"/>
              <a:cs typeface="Arial" pitchFamily="34" charset="0"/>
            </a:endParaRPr>
          </a:p>
        </p:txBody>
      </p:sp>
      <p:sp>
        <p:nvSpPr>
          <p:cNvPr id="15" name="TextBox 14"/>
          <p:cNvSpPr txBox="1"/>
          <p:nvPr/>
        </p:nvSpPr>
        <p:spPr bwMode="auto">
          <a:xfrm>
            <a:off x="428596" y="1571612"/>
            <a:ext cx="8358246" cy="5586145"/>
          </a:xfrm>
          <a:prstGeom prst="rect">
            <a:avLst/>
          </a:prstGeom>
          <a:noFill/>
          <a:ln w="9525">
            <a:noFill/>
            <a:miter lim="800000"/>
            <a:headEnd/>
            <a:tailEnd/>
          </a:ln>
        </p:spPr>
        <p:txBody>
          <a:bodyPr wrap="square" rtlCol="0">
            <a:spAutoFit/>
          </a:bodyPr>
          <a:lstStyle/>
          <a:p>
            <a:pPr algn="ctr">
              <a:spcBef>
                <a:spcPct val="50000"/>
              </a:spcBef>
            </a:pPr>
            <a:r>
              <a:rPr lang="es-ES_tradnl" sz="3400" dirty="0" smtClean="0">
                <a:solidFill>
                  <a:srgbClr val="1A2D68"/>
                </a:solidFill>
              </a:rPr>
              <a:t>Curiosamente, la diferencia es similar a la que existe entre </a:t>
            </a:r>
            <a:r>
              <a:rPr lang="es-ES_tradnl" sz="3400" dirty="0" err="1" smtClean="0">
                <a:solidFill>
                  <a:srgbClr val="1A2D68"/>
                </a:solidFill>
              </a:rPr>
              <a:t>Retailers</a:t>
            </a:r>
            <a:r>
              <a:rPr lang="es-ES_tradnl" sz="3400" dirty="0" smtClean="0">
                <a:solidFill>
                  <a:srgbClr val="1A2D68"/>
                </a:solidFill>
              </a:rPr>
              <a:t> Masivos y </a:t>
            </a:r>
            <a:r>
              <a:rPr lang="es-ES_tradnl" sz="3400" dirty="0" err="1" smtClean="0">
                <a:solidFill>
                  <a:srgbClr val="1A2D68"/>
                </a:solidFill>
              </a:rPr>
              <a:t>Retailers</a:t>
            </a:r>
            <a:r>
              <a:rPr lang="es-ES_tradnl" sz="3400" dirty="0" smtClean="0">
                <a:solidFill>
                  <a:srgbClr val="1A2D68"/>
                </a:solidFill>
              </a:rPr>
              <a:t> de Marca. </a:t>
            </a:r>
          </a:p>
          <a:p>
            <a:pPr algn="ctr">
              <a:spcBef>
                <a:spcPct val="50000"/>
              </a:spcBef>
            </a:pPr>
            <a:endParaRPr lang="es-ES_tradnl" sz="2500" dirty="0" smtClean="0">
              <a:solidFill>
                <a:srgbClr val="1A2D68"/>
              </a:solidFill>
            </a:endParaRPr>
          </a:p>
          <a:p>
            <a:pPr algn="ctr">
              <a:spcBef>
                <a:spcPct val="50000"/>
              </a:spcBef>
            </a:pPr>
            <a:r>
              <a:rPr lang="es-ES_tradnl" sz="3400" b="1" dirty="0" smtClean="0">
                <a:solidFill>
                  <a:srgbClr val="1A2D68"/>
                </a:solidFill>
              </a:rPr>
              <a:t>Unos segmentan la Audiencia </a:t>
            </a:r>
            <a:r>
              <a:rPr lang="es-ES_tradnl" sz="3400" dirty="0" smtClean="0">
                <a:solidFill>
                  <a:srgbClr val="1A2D68"/>
                </a:solidFill>
              </a:rPr>
              <a:t>y otros están dirigido a </a:t>
            </a:r>
            <a:r>
              <a:rPr lang="es-ES_tradnl" sz="3400" b="1" dirty="0" smtClean="0">
                <a:solidFill>
                  <a:srgbClr val="FF0000"/>
                </a:solidFill>
              </a:rPr>
              <a:t>amplias </a:t>
            </a:r>
            <a:r>
              <a:rPr lang="es-ES_tradnl" sz="3400" dirty="0" smtClean="0">
                <a:solidFill>
                  <a:srgbClr val="1A2D68"/>
                </a:solidFill>
              </a:rPr>
              <a:t>audiencias, pero siempre </a:t>
            </a:r>
            <a:r>
              <a:rPr lang="es-ES_tradnl" sz="3400" b="1" dirty="0" smtClean="0">
                <a:solidFill>
                  <a:srgbClr val="1A2D68"/>
                </a:solidFill>
              </a:rPr>
              <a:t>deben</a:t>
            </a:r>
            <a:r>
              <a:rPr lang="es-ES_tradnl" sz="3400" dirty="0" smtClean="0">
                <a:solidFill>
                  <a:srgbClr val="1A2D68"/>
                </a:solidFill>
              </a:rPr>
              <a:t> </a:t>
            </a:r>
            <a:r>
              <a:rPr lang="es-ES_tradnl" sz="3400" b="1" dirty="0" smtClean="0">
                <a:solidFill>
                  <a:srgbClr val="1A2D68"/>
                </a:solidFill>
              </a:rPr>
              <a:t>segmentar </a:t>
            </a:r>
            <a:r>
              <a:rPr lang="es-ES_tradnl" sz="3400" dirty="0" smtClean="0">
                <a:solidFill>
                  <a:srgbClr val="1A2D68"/>
                </a:solidFill>
              </a:rPr>
              <a:t>la entrega de su información/entretención.</a:t>
            </a:r>
          </a:p>
          <a:p>
            <a:pPr algn="ctr" eaLnBrk="1" hangingPunct="1">
              <a:spcBef>
                <a:spcPct val="50000"/>
              </a:spcBef>
            </a:pPr>
            <a:endParaRPr lang="es-CL" sz="3400" dirty="0">
              <a:solidFill>
                <a:srgbClr val="1A2D68"/>
              </a:solidFill>
            </a:endParaRPr>
          </a:p>
        </p:txBody>
      </p:sp>
      <p:sp>
        <p:nvSpPr>
          <p:cNvPr id="8" name="Rectangle 7"/>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9" name="Rectangle 8"/>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0" name="Rectangle 9"/>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fade">
                                      <p:cBhvr>
                                        <p:cTn id="7" dur="500"/>
                                        <p:tgtEl>
                                          <p:spTgt spid="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xEl>
                                              <p:pRg st="2" end="2"/>
                                            </p:txEl>
                                          </p:spTgt>
                                        </p:tgtEl>
                                        <p:attrNameLst>
                                          <p:attrName>style.visibility</p:attrName>
                                        </p:attrNameLst>
                                      </p:cBhvr>
                                      <p:to>
                                        <p:strVal val="visible"/>
                                      </p:to>
                                    </p:set>
                                    <p:animEffect transition="in" filter="fade">
                                      <p:cBhvr>
                                        <p:cTn id="12" dur="500"/>
                                        <p:tgtEl>
                                          <p:spTgt spid="1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2.jpg"/>
          <p:cNvPicPr>
            <a:picLocks noChangeAspect="1"/>
          </p:cNvPicPr>
          <p:nvPr/>
        </p:nvPicPr>
        <p:blipFill>
          <a:blip r:embed="rId2" cstate="print"/>
          <a:stretch>
            <a:fillRect/>
          </a:stretch>
        </p:blipFill>
        <p:spPr>
          <a:xfrm>
            <a:off x="0" y="0"/>
            <a:ext cx="9144000" cy="6858000"/>
          </a:xfrm>
          <a:prstGeom prst="rect">
            <a:avLst/>
          </a:prstGeom>
        </p:spPr>
      </p:pic>
      <p:sp>
        <p:nvSpPr>
          <p:cNvPr id="11" name="Rectangle 10"/>
          <p:cNvSpPr/>
          <p:nvPr/>
        </p:nvSpPr>
        <p:spPr>
          <a:xfrm>
            <a:off x="0" y="2143116"/>
            <a:ext cx="9144032" cy="214314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7500" dirty="0" smtClean="0">
                <a:solidFill>
                  <a:srgbClr val="1A2D68"/>
                </a:solidFill>
                <a:latin typeface="Cambria" pitchFamily="18" charset="0"/>
              </a:rPr>
              <a:t>La Industria de la Publicidad</a:t>
            </a:r>
            <a:endParaRPr lang="es-MX" sz="7500" b="1" dirty="0" smtClean="0">
              <a:solidFill>
                <a:srgbClr val="1A2D68"/>
              </a:solidFill>
              <a:latin typeface="Cambria" pitchFamily="18" charset="0"/>
            </a:endParaRPr>
          </a:p>
        </p:txBody>
      </p:sp>
      <p:sp>
        <p:nvSpPr>
          <p:cNvPr id="10" name="Rectangle 9"/>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4" name="Rectangle 13"/>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5" name="Rectangle 14"/>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357158" y="1071546"/>
            <a:ext cx="8501122"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14282" y="286716"/>
            <a:ext cx="871543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Publicidad</a:t>
            </a:r>
            <a:endParaRPr lang="es-CL" sz="5000" b="1" i="1" dirty="0">
              <a:solidFill>
                <a:srgbClr val="002060"/>
              </a:solidFill>
              <a:latin typeface="+mj-lt"/>
              <a:cs typeface="Arial" pitchFamily="34" charset="0"/>
            </a:endParaRPr>
          </a:p>
        </p:txBody>
      </p:sp>
      <p:sp>
        <p:nvSpPr>
          <p:cNvPr id="12" name="TextBox 11"/>
          <p:cNvSpPr txBox="1"/>
          <p:nvPr/>
        </p:nvSpPr>
        <p:spPr bwMode="auto">
          <a:xfrm>
            <a:off x="500034" y="2357430"/>
            <a:ext cx="8143932" cy="2169825"/>
          </a:xfrm>
          <a:prstGeom prst="rect">
            <a:avLst/>
          </a:prstGeom>
          <a:noFill/>
          <a:ln w="9525">
            <a:noFill/>
            <a:miter lim="800000"/>
            <a:headEnd/>
            <a:tailEnd/>
          </a:ln>
        </p:spPr>
        <p:txBody>
          <a:bodyPr wrap="square" rtlCol="0">
            <a:spAutoFit/>
          </a:bodyPr>
          <a:lstStyle/>
          <a:p>
            <a:pPr algn="ctr">
              <a:spcBef>
                <a:spcPct val="50000"/>
              </a:spcBef>
            </a:pPr>
            <a:r>
              <a:rPr lang="es-ES_tradnl" sz="4500" dirty="0" smtClean="0">
                <a:solidFill>
                  <a:srgbClr val="1A2D68"/>
                </a:solidFill>
              </a:rPr>
              <a:t>La inversión en Publicidad en Chile alcanza a cerca de los </a:t>
            </a:r>
            <a:r>
              <a:rPr lang="es-ES_tradnl" sz="4500" b="1" dirty="0" smtClean="0">
                <a:solidFill>
                  <a:srgbClr val="1A2D68"/>
                </a:solidFill>
              </a:rPr>
              <a:t>1.000 millones de dólares al año</a:t>
            </a:r>
            <a:endParaRPr lang="es-ES_tradnl" sz="4500" b="1" dirty="0">
              <a:solidFill>
                <a:srgbClr val="1A2D68"/>
              </a:solidFill>
            </a:endParaRPr>
          </a:p>
        </p:txBody>
      </p:sp>
      <p:sp>
        <p:nvSpPr>
          <p:cNvPr id="8" name="Rectangle 7"/>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9" name="Rectangle 8"/>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0" name="Rectangle 9"/>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14282" y="-24"/>
            <a:ext cx="871543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Proceso de Publicidad</a:t>
            </a:r>
            <a:endParaRPr lang="es-CL" sz="5000" b="1" i="1" dirty="0">
              <a:solidFill>
                <a:srgbClr val="002060"/>
              </a:solidFill>
              <a:latin typeface="+mj-lt"/>
              <a:cs typeface="Arial" pitchFamily="34" charset="0"/>
            </a:endParaRPr>
          </a:p>
        </p:txBody>
      </p:sp>
      <p:cxnSp>
        <p:nvCxnSpPr>
          <p:cNvPr id="6" name="Straight Connector 5"/>
          <p:cNvCxnSpPr/>
          <p:nvPr/>
        </p:nvCxnSpPr>
        <p:spPr>
          <a:xfrm>
            <a:off x="357158" y="784806"/>
            <a:ext cx="8501122"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0" name="Rectangle 3"/>
          <p:cNvSpPr>
            <a:spLocks noChangeArrowheads="1"/>
          </p:cNvSpPr>
          <p:nvPr/>
        </p:nvSpPr>
        <p:spPr bwMode="auto">
          <a:xfrm>
            <a:off x="1104873" y="928670"/>
            <a:ext cx="4724400" cy="838200"/>
          </a:xfrm>
          <a:prstGeom prst="rect">
            <a:avLst/>
          </a:prstGeom>
          <a:solidFill>
            <a:schemeClr val="accent1"/>
          </a:solidFill>
          <a:ln w="9525">
            <a:noFill/>
            <a:miter lim="800000"/>
            <a:headEnd/>
            <a:tailEnd/>
          </a:ln>
          <a:effectLst/>
        </p:spPr>
        <p:txBody>
          <a:bodyPr wrap="none" anchor="ctr"/>
          <a:lstStyle/>
          <a:p>
            <a:pPr algn="ctr"/>
            <a:r>
              <a:rPr lang="es-ES_tradnl" sz="3000">
                <a:solidFill>
                  <a:schemeClr val="bg1"/>
                </a:solidFill>
              </a:rPr>
              <a:t>EMPRESA</a:t>
            </a:r>
          </a:p>
        </p:txBody>
      </p:sp>
      <p:sp>
        <p:nvSpPr>
          <p:cNvPr id="17" name="Rectangle 4"/>
          <p:cNvSpPr>
            <a:spLocks noChangeArrowheads="1"/>
          </p:cNvSpPr>
          <p:nvPr/>
        </p:nvSpPr>
        <p:spPr bwMode="auto">
          <a:xfrm>
            <a:off x="5010123" y="2452670"/>
            <a:ext cx="1752600" cy="609600"/>
          </a:xfrm>
          <a:prstGeom prst="rect">
            <a:avLst/>
          </a:prstGeom>
          <a:solidFill>
            <a:schemeClr val="accent1"/>
          </a:solidFill>
          <a:ln w="9525">
            <a:noFill/>
            <a:miter lim="800000"/>
            <a:headEnd/>
            <a:tailEnd/>
          </a:ln>
          <a:effectLst/>
        </p:spPr>
        <p:txBody>
          <a:bodyPr wrap="none" anchor="ctr"/>
          <a:lstStyle/>
          <a:p>
            <a:pPr algn="ctr"/>
            <a:r>
              <a:rPr lang="es-ES_tradnl" sz="2000">
                <a:solidFill>
                  <a:schemeClr val="bg1"/>
                </a:solidFill>
              </a:rPr>
              <a:t>Agencia de</a:t>
            </a:r>
          </a:p>
          <a:p>
            <a:pPr algn="ctr"/>
            <a:r>
              <a:rPr lang="es-ES_tradnl" sz="2000">
                <a:solidFill>
                  <a:schemeClr val="bg1"/>
                </a:solidFill>
              </a:rPr>
              <a:t> Publicidad</a:t>
            </a:r>
          </a:p>
        </p:txBody>
      </p:sp>
      <p:sp>
        <p:nvSpPr>
          <p:cNvPr id="18" name="Rectangle 5"/>
          <p:cNvSpPr>
            <a:spLocks noChangeArrowheads="1"/>
          </p:cNvSpPr>
          <p:nvPr/>
        </p:nvSpPr>
        <p:spPr bwMode="auto">
          <a:xfrm>
            <a:off x="7178648" y="2452670"/>
            <a:ext cx="1600200" cy="609600"/>
          </a:xfrm>
          <a:prstGeom prst="rect">
            <a:avLst/>
          </a:prstGeom>
          <a:solidFill>
            <a:schemeClr val="accent1"/>
          </a:solidFill>
          <a:ln w="9525">
            <a:noFill/>
            <a:miter lim="800000"/>
            <a:headEnd/>
            <a:tailEnd/>
          </a:ln>
          <a:effectLst/>
        </p:spPr>
        <p:txBody>
          <a:bodyPr wrap="none" anchor="ctr"/>
          <a:lstStyle/>
          <a:p>
            <a:pPr algn="ctr"/>
            <a:r>
              <a:rPr lang="es-ES_tradnl" sz="2000">
                <a:solidFill>
                  <a:schemeClr val="bg1"/>
                </a:solidFill>
              </a:rPr>
              <a:t>Agencia</a:t>
            </a:r>
          </a:p>
          <a:p>
            <a:pPr algn="ctr"/>
            <a:r>
              <a:rPr lang="es-ES_tradnl" sz="2000">
                <a:solidFill>
                  <a:schemeClr val="bg1"/>
                </a:solidFill>
              </a:rPr>
              <a:t> Productora</a:t>
            </a:r>
            <a:endParaRPr lang="es-ES_tradnl">
              <a:solidFill>
                <a:schemeClr val="bg1"/>
              </a:solidFill>
            </a:endParaRPr>
          </a:p>
        </p:txBody>
      </p:sp>
      <p:sp>
        <p:nvSpPr>
          <p:cNvPr id="19" name="Rectangle 6"/>
          <p:cNvSpPr>
            <a:spLocks noChangeArrowheads="1"/>
          </p:cNvSpPr>
          <p:nvPr/>
        </p:nvSpPr>
        <p:spPr bwMode="auto">
          <a:xfrm>
            <a:off x="5073623" y="3519470"/>
            <a:ext cx="1905000" cy="609600"/>
          </a:xfrm>
          <a:prstGeom prst="rect">
            <a:avLst/>
          </a:prstGeom>
          <a:solidFill>
            <a:schemeClr val="accent1"/>
          </a:solidFill>
          <a:ln w="9525">
            <a:noFill/>
            <a:miter lim="800000"/>
            <a:headEnd/>
            <a:tailEnd/>
          </a:ln>
          <a:effectLst/>
        </p:spPr>
        <p:txBody>
          <a:bodyPr wrap="none" anchor="ctr"/>
          <a:lstStyle/>
          <a:p>
            <a:pPr algn="ctr"/>
            <a:r>
              <a:rPr lang="es-ES_tradnl" sz="2000">
                <a:solidFill>
                  <a:schemeClr val="bg1"/>
                </a:solidFill>
              </a:rPr>
              <a:t>Planificador </a:t>
            </a:r>
          </a:p>
          <a:p>
            <a:pPr algn="ctr"/>
            <a:r>
              <a:rPr lang="es-ES_tradnl" sz="2000">
                <a:solidFill>
                  <a:schemeClr val="bg1"/>
                </a:solidFill>
              </a:rPr>
              <a:t>de medios</a:t>
            </a:r>
            <a:endParaRPr lang="es-ES_tradnl">
              <a:solidFill>
                <a:schemeClr val="bg1"/>
              </a:solidFill>
            </a:endParaRPr>
          </a:p>
        </p:txBody>
      </p:sp>
      <p:sp>
        <p:nvSpPr>
          <p:cNvPr id="20" name="Rectangle 7"/>
          <p:cNvSpPr>
            <a:spLocks noChangeArrowheads="1"/>
          </p:cNvSpPr>
          <p:nvPr/>
        </p:nvSpPr>
        <p:spPr bwMode="auto">
          <a:xfrm>
            <a:off x="1104873" y="6035658"/>
            <a:ext cx="6248400" cy="465176"/>
          </a:xfrm>
          <a:prstGeom prst="rect">
            <a:avLst/>
          </a:prstGeom>
          <a:solidFill>
            <a:schemeClr val="accent1"/>
          </a:solidFill>
          <a:ln w="9525">
            <a:noFill/>
            <a:miter lim="800000"/>
            <a:headEnd/>
            <a:tailEnd/>
          </a:ln>
          <a:effectLst/>
        </p:spPr>
        <p:txBody>
          <a:bodyPr wrap="none" anchor="ctr"/>
          <a:lstStyle/>
          <a:p>
            <a:pPr algn="ctr"/>
            <a:r>
              <a:rPr lang="es-ES_tradnl" sz="2500">
                <a:solidFill>
                  <a:schemeClr val="bg1"/>
                </a:solidFill>
              </a:rPr>
              <a:t>CONSUMIDOR</a:t>
            </a:r>
          </a:p>
        </p:txBody>
      </p:sp>
      <p:sp>
        <p:nvSpPr>
          <p:cNvPr id="21" name="Oval 9"/>
          <p:cNvSpPr>
            <a:spLocks noChangeArrowheads="1"/>
          </p:cNvSpPr>
          <p:nvPr/>
        </p:nvSpPr>
        <p:spPr bwMode="auto">
          <a:xfrm>
            <a:off x="1671611" y="4306870"/>
            <a:ext cx="2930525" cy="936625"/>
          </a:xfrm>
          <a:prstGeom prst="ellipse">
            <a:avLst/>
          </a:prstGeom>
          <a:solidFill>
            <a:schemeClr val="accent1"/>
          </a:solidFill>
          <a:ln w="9525">
            <a:noFill/>
            <a:round/>
            <a:headEnd/>
            <a:tailEnd/>
          </a:ln>
          <a:effectLst/>
        </p:spPr>
        <p:txBody>
          <a:bodyPr wrap="none" anchor="ctr"/>
          <a:lstStyle/>
          <a:p>
            <a:pPr algn="ctr"/>
            <a:r>
              <a:rPr lang="es-ES_tradnl" sz="2800">
                <a:solidFill>
                  <a:schemeClr val="bg1"/>
                </a:solidFill>
              </a:rPr>
              <a:t>Medio</a:t>
            </a:r>
          </a:p>
        </p:txBody>
      </p:sp>
      <p:sp>
        <p:nvSpPr>
          <p:cNvPr id="22" name="Rectangle 10"/>
          <p:cNvSpPr>
            <a:spLocks noChangeArrowheads="1"/>
          </p:cNvSpPr>
          <p:nvPr/>
        </p:nvSpPr>
        <p:spPr bwMode="auto">
          <a:xfrm>
            <a:off x="3162273" y="3557570"/>
            <a:ext cx="1600200" cy="533400"/>
          </a:xfrm>
          <a:prstGeom prst="rect">
            <a:avLst/>
          </a:prstGeom>
          <a:solidFill>
            <a:schemeClr val="accent1"/>
          </a:solidFill>
          <a:ln w="9525">
            <a:noFill/>
            <a:miter lim="800000"/>
            <a:headEnd/>
            <a:tailEnd/>
          </a:ln>
          <a:effectLst/>
        </p:spPr>
        <p:txBody>
          <a:bodyPr wrap="none" anchor="ctr"/>
          <a:lstStyle/>
          <a:p>
            <a:pPr algn="ctr"/>
            <a:r>
              <a:rPr lang="es-ES_tradnl" sz="1600">
                <a:solidFill>
                  <a:schemeClr val="bg1"/>
                </a:solidFill>
              </a:rPr>
              <a:t>Medición de </a:t>
            </a:r>
          </a:p>
          <a:p>
            <a:pPr algn="ctr"/>
            <a:r>
              <a:rPr lang="es-ES_tradnl" sz="1600">
                <a:solidFill>
                  <a:schemeClr val="bg1"/>
                </a:solidFill>
              </a:rPr>
              <a:t>Audiencia</a:t>
            </a:r>
            <a:endParaRPr lang="es-ES_tradnl">
              <a:solidFill>
                <a:schemeClr val="bg1"/>
              </a:solidFill>
            </a:endParaRPr>
          </a:p>
        </p:txBody>
      </p:sp>
      <p:sp>
        <p:nvSpPr>
          <p:cNvPr id="23" name="Rectangle 11"/>
          <p:cNvSpPr>
            <a:spLocks noChangeArrowheads="1"/>
          </p:cNvSpPr>
          <p:nvPr/>
        </p:nvSpPr>
        <p:spPr bwMode="auto">
          <a:xfrm>
            <a:off x="785786" y="5438758"/>
            <a:ext cx="2057400" cy="381000"/>
          </a:xfrm>
          <a:prstGeom prst="rect">
            <a:avLst/>
          </a:prstGeom>
          <a:solidFill>
            <a:schemeClr val="accent1"/>
          </a:solidFill>
          <a:ln w="9525">
            <a:noFill/>
            <a:miter lim="800000"/>
            <a:headEnd/>
            <a:tailEnd/>
          </a:ln>
          <a:effectLst/>
        </p:spPr>
        <p:txBody>
          <a:bodyPr wrap="none" anchor="ctr"/>
          <a:lstStyle/>
          <a:p>
            <a:pPr algn="ctr"/>
            <a:r>
              <a:rPr lang="es-ES_tradnl" sz="1800">
                <a:solidFill>
                  <a:schemeClr val="bg1"/>
                </a:solidFill>
              </a:rPr>
              <a:t>Control de emisión</a:t>
            </a:r>
            <a:endParaRPr lang="es-ES_tradnl">
              <a:solidFill>
                <a:schemeClr val="bg1"/>
              </a:solidFill>
            </a:endParaRPr>
          </a:p>
        </p:txBody>
      </p:sp>
      <p:sp>
        <p:nvSpPr>
          <p:cNvPr id="24" name="Rectangle 12"/>
          <p:cNvSpPr>
            <a:spLocks noChangeArrowheads="1"/>
          </p:cNvSpPr>
          <p:nvPr/>
        </p:nvSpPr>
        <p:spPr bwMode="auto">
          <a:xfrm>
            <a:off x="7419948" y="3659170"/>
            <a:ext cx="1285875" cy="1152525"/>
          </a:xfrm>
          <a:prstGeom prst="rect">
            <a:avLst/>
          </a:prstGeom>
          <a:solidFill>
            <a:schemeClr val="accent1"/>
          </a:solidFill>
          <a:ln w="9525">
            <a:noFill/>
            <a:miter lim="800000"/>
            <a:headEnd/>
            <a:tailEnd/>
          </a:ln>
          <a:effectLst/>
        </p:spPr>
        <p:txBody>
          <a:bodyPr wrap="none" anchor="ctr"/>
          <a:lstStyle/>
          <a:p>
            <a:pPr algn="ctr"/>
            <a:endParaRPr lang="es-ES_tradnl" sz="1800">
              <a:solidFill>
                <a:schemeClr val="bg1"/>
              </a:solidFill>
            </a:endParaRPr>
          </a:p>
          <a:p>
            <a:pPr algn="ctr"/>
            <a:r>
              <a:rPr lang="es-ES_tradnl" sz="1800">
                <a:solidFill>
                  <a:schemeClr val="bg1"/>
                </a:solidFill>
              </a:rPr>
              <a:t>Investigación</a:t>
            </a:r>
          </a:p>
          <a:p>
            <a:pPr algn="ctr"/>
            <a:r>
              <a:rPr lang="es-ES_tradnl" sz="1800">
                <a:solidFill>
                  <a:schemeClr val="bg1"/>
                </a:solidFill>
              </a:rPr>
              <a:t>de</a:t>
            </a:r>
          </a:p>
          <a:p>
            <a:pPr algn="ctr"/>
            <a:r>
              <a:rPr lang="es-ES_tradnl" sz="1800">
                <a:solidFill>
                  <a:schemeClr val="bg1"/>
                </a:solidFill>
              </a:rPr>
              <a:t>Mercados</a:t>
            </a:r>
          </a:p>
          <a:p>
            <a:pPr algn="ctr"/>
            <a:endParaRPr lang="es-ES_tradnl">
              <a:solidFill>
                <a:schemeClr val="bg1"/>
              </a:solidFill>
            </a:endParaRPr>
          </a:p>
        </p:txBody>
      </p:sp>
      <p:sp>
        <p:nvSpPr>
          <p:cNvPr id="25" name="Line 14"/>
          <p:cNvSpPr>
            <a:spLocks noChangeShapeType="1"/>
          </p:cNvSpPr>
          <p:nvPr/>
        </p:nvSpPr>
        <p:spPr bwMode="auto">
          <a:xfrm>
            <a:off x="5465736" y="1787508"/>
            <a:ext cx="0" cy="646112"/>
          </a:xfrm>
          <a:prstGeom prst="line">
            <a:avLst/>
          </a:prstGeom>
          <a:noFill/>
          <a:ln w="28575">
            <a:solidFill>
              <a:srgbClr val="1A2D68"/>
            </a:solidFill>
            <a:round/>
            <a:headEnd/>
            <a:tailEnd type="triangle" w="med" len="med"/>
          </a:ln>
          <a:effectLst/>
        </p:spPr>
        <p:txBody>
          <a:bodyPr wrap="none" anchor="ctr"/>
          <a:lstStyle/>
          <a:p>
            <a:endParaRPr lang="es-CL"/>
          </a:p>
        </p:txBody>
      </p:sp>
      <p:sp>
        <p:nvSpPr>
          <p:cNvPr id="26" name="Line 15"/>
          <p:cNvSpPr>
            <a:spLocks noChangeShapeType="1"/>
          </p:cNvSpPr>
          <p:nvPr/>
        </p:nvSpPr>
        <p:spPr bwMode="auto">
          <a:xfrm>
            <a:off x="6737323" y="2757470"/>
            <a:ext cx="457200" cy="0"/>
          </a:xfrm>
          <a:prstGeom prst="line">
            <a:avLst/>
          </a:prstGeom>
          <a:noFill/>
          <a:ln w="28575">
            <a:solidFill>
              <a:srgbClr val="1A2D68"/>
            </a:solidFill>
            <a:round/>
            <a:headEnd/>
            <a:tailEnd type="triangle" w="med" len="med"/>
          </a:ln>
          <a:effectLst/>
        </p:spPr>
        <p:txBody>
          <a:bodyPr wrap="none" anchor="ctr"/>
          <a:lstStyle/>
          <a:p>
            <a:endParaRPr lang="es-CL"/>
          </a:p>
        </p:txBody>
      </p:sp>
      <p:sp>
        <p:nvSpPr>
          <p:cNvPr id="27" name="Line 16"/>
          <p:cNvSpPr>
            <a:spLocks noChangeShapeType="1"/>
          </p:cNvSpPr>
          <p:nvPr/>
        </p:nvSpPr>
        <p:spPr bwMode="auto">
          <a:xfrm flipH="1">
            <a:off x="6737323" y="2986070"/>
            <a:ext cx="457200" cy="0"/>
          </a:xfrm>
          <a:prstGeom prst="line">
            <a:avLst/>
          </a:prstGeom>
          <a:noFill/>
          <a:ln w="28575">
            <a:solidFill>
              <a:srgbClr val="1A2D68"/>
            </a:solidFill>
            <a:round/>
            <a:headEnd/>
            <a:tailEnd type="triangle" w="med" len="med"/>
          </a:ln>
          <a:effectLst/>
        </p:spPr>
        <p:txBody>
          <a:bodyPr wrap="none" anchor="ctr"/>
          <a:lstStyle/>
          <a:p>
            <a:endParaRPr lang="es-CL"/>
          </a:p>
        </p:txBody>
      </p:sp>
      <p:sp>
        <p:nvSpPr>
          <p:cNvPr id="28" name="Line 17"/>
          <p:cNvSpPr>
            <a:spLocks noChangeShapeType="1"/>
          </p:cNvSpPr>
          <p:nvPr/>
        </p:nvSpPr>
        <p:spPr bwMode="auto">
          <a:xfrm>
            <a:off x="6113436" y="3062270"/>
            <a:ext cx="0" cy="457200"/>
          </a:xfrm>
          <a:prstGeom prst="line">
            <a:avLst/>
          </a:prstGeom>
          <a:noFill/>
          <a:ln w="28575">
            <a:solidFill>
              <a:srgbClr val="1A2D68"/>
            </a:solidFill>
            <a:round/>
            <a:headEnd/>
            <a:tailEnd type="triangle" w="med" len="med"/>
          </a:ln>
          <a:effectLst/>
        </p:spPr>
        <p:txBody>
          <a:bodyPr wrap="none" anchor="ctr"/>
          <a:lstStyle/>
          <a:p>
            <a:endParaRPr lang="es-CL"/>
          </a:p>
        </p:txBody>
      </p:sp>
      <p:sp>
        <p:nvSpPr>
          <p:cNvPr id="29" name="Line 18"/>
          <p:cNvSpPr>
            <a:spLocks noChangeShapeType="1"/>
          </p:cNvSpPr>
          <p:nvPr/>
        </p:nvSpPr>
        <p:spPr bwMode="auto">
          <a:xfrm flipV="1">
            <a:off x="5681636" y="1787508"/>
            <a:ext cx="0" cy="647700"/>
          </a:xfrm>
          <a:prstGeom prst="line">
            <a:avLst/>
          </a:prstGeom>
          <a:noFill/>
          <a:ln w="28575">
            <a:solidFill>
              <a:srgbClr val="1A2D68"/>
            </a:solidFill>
            <a:round/>
            <a:headEnd/>
            <a:tailEnd type="triangle" w="med" len="med"/>
          </a:ln>
          <a:effectLst/>
        </p:spPr>
        <p:txBody>
          <a:bodyPr wrap="none" anchor="ctr"/>
          <a:lstStyle/>
          <a:p>
            <a:endParaRPr lang="es-CL"/>
          </a:p>
        </p:txBody>
      </p:sp>
      <p:cxnSp>
        <p:nvCxnSpPr>
          <p:cNvPr id="30" name="AutoShape 21"/>
          <p:cNvCxnSpPr>
            <a:cxnSpLocks noChangeShapeType="1"/>
            <a:stCxn id="20" idx="3"/>
            <a:endCxn id="24" idx="2"/>
          </p:cNvCxnSpPr>
          <p:nvPr/>
        </p:nvCxnSpPr>
        <p:spPr bwMode="auto">
          <a:xfrm flipV="1">
            <a:off x="7353273" y="4811695"/>
            <a:ext cx="709613" cy="1456551"/>
          </a:xfrm>
          <a:prstGeom prst="curvedConnector2">
            <a:avLst/>
          </a:prstGeom>
          <a:noFill/>
          <a:ln w="28575">
            <a:solidFill>
              <a:srgbClr val="1A2D68"/>
            </a:solidFill>
            <a:round/>
            <a:headEnd/>
            <a:tailEnd type="triangle" w="med" len="med"/>
          </a:ln>
          <a:effectLst/>
        </p:spPr>
      </p:cxnSp>
      <p:cxnSp>
        <p:nvCxnSpPr>
          <p:cNvPr id="31" name="AutoShape 23"/>
          <p:cNvCxnSpPr>
            <a:cxnSpLocks noChangeShapeType="1"/>
            <a:stCxn id="21" idx="6"/>
          </p:cNvCxnSpPr>
          <p:nvPr/>
        </p:nvCxnSpPr>
        <p:spPr bwMode="auto">
          <a:xfrm flipV="1">
            <a:off x="4602136" y="4162408"/>
            <a:ext cx="1203325" cy="612775"/>
          </a:xfrm>
          <a:prstGeom prst="curvedConnector3">
            <a:avLst>
              <a:gd name="adj1" fmla="val 98810"/>
            </a:avLst>
          </a:prstGeom>
          <a:noFill/>
          <a:ln w="28575">
            <a:solidFill>
              <a:srgbClr val="1A2D68"/>
            </a:solidFill>
            <a:round/>
            <a:headEnd/>
            <a:tailEnd type="triangle" w="med" len="med"/>
          </a:ln>
          <a:effectLst/>
        </p:spPr>
      </p:cxnSp>
      <p:cxnSp>
        <p:nvCxnSpPr>
          <p:cNvPr id="32" name="AutoShape 24"/>
          <p:cNvCxnSpPr>
            <a:cxnSpLocks noChangeShapeType="1"/>
            <a:stCxn id="21" idx="4"/>
            <a:endCxn id="23" idx="3"/>
          </p:cNvCxnSpPr>
          <p:nvPr/>
        </p:nvCxnSpPr>
        <p:spPr bwMode="auto">
          <a:xfrm rot="5400000">
            <a:off x="2797148" y="5289533"/>
            <a:ext cx="385763" cy="293687"/>
          </a:xfrm>
          <a:prstGeom prst="curvedConnector2">
            <a:avLst/>
          </a:prstGeom>
          <a:noFill/>
          <a:ln w="28575">
            <a:solidFill>
              <a:srgbClr val="1A2D68"/>
            </a:solidFill>
            <a:round/>
            <a:headEnd/>
            <a:tailEnd type="triangle" w="med" len="med"/>
          </a:ln>
          <a:effectLst/>
        </p:spPr>
      </p:cxnSp>
      <p:cxnSp>
        <p:nvCxnSpPr>
          <p:cNvPr id="33" name="AutoShape 25"/>
          <p:cNvCxnSpPr>
            <a:cxnSpLocks noChangeShapeType="1"/>
            <a:stCxn id="23" idx="0"/>
            <a:endCxn id="10" idx="1"/>
          </p:cNvCxnSpPr>
          <p:nvPr/>
        </p:nvCxnSpPr>
        <p:spPr bwMode="auto">
          <a:xfrm rot="5400000" flipH="1">
            <a:off x="-585814" y="3038457"/>
            <a:ext cx="4090988" cy="709613"/>
          </a:xfrm>
          <a:prstGeom prst="curvedConnector4">
            <a:avLst>
              <a:gd name="adj1" fmla="val 8264"/>
              <a:gd name="adj2" fmla="val 145190"/>
            </a:avLst>
          </a:prstGeom>
          <a:noFill/>
          <a:ln w="28575">
            <a:solidFill>
              <a:srgbClr val="1A2D68"/>
            </a:solidFill>
            <a:round/>
            <a:headEnd/>
            <a:tailEnd type="triangle" w="med" len="med"/>
          </a:ln>
          <a:effectLst/>
        </p:spPr>
      </p:cxnSp>
      <p:cxnSp>
        <p:nvCxnSpPr>
          <p:cNvPr id="34" name="AutoShape 27"/>
          <p:cNvCxnSpPr>
            <a:cxnSpLocks noChangeShapeType="1"/>
            <a:stCxn id="22" idx="0"/>
            <a:endCxn id="17" idx="1"/>
          </p:cNvCxnSpPr>
          <p:nvPr/>
        </p:nvCxnSpPr>
        <p:spPr bwMode="auto">
          <a:xfrm rot="16200000">
            <a:off x="4086198" y="2633645"/>
            <a:ext cx="800100" cy="1047750"/>
          </a:xfrm>
          <a:prstGeom prst="curvedConnector2">
            <a:avLst/>
          </a:prstGeom>
          <a:noFill/>
          <a:ln w="28575">
            <a:solidFill>
              <a:srgbClr val="1A2D68"/>
            </a:solidFill>
            <a:round/>
            <a:headEnd/>
            <a:tailEnd type="triangle" w="med" len="med"/>
          </a:ln>
          <a:effectLst/>
        </p:spPr>
      </p:cxnSp>
      <p:cxnSp>
        <p:nvCxnSpPr>
          <p:cNvPr id="35" name="AutoShape 28"/>
          <p:cNvCxnSpPr>
            <a:cxnSpLocks noChangeShapeType="1"/>
          </p:cNvCxnSpPr>
          <p:nvPr/>
        </p:nvCxnSpPr>
        <p:spPr bwMode="auto">
          <a:xfrm rot="5400000" flipH="1">
            <a:off x="2873348" y="2435208"/>
            <a:ext cx="1790700" cy="495300"/>
          </a:xfrm>
          <a:prstGeom prst="curvedConnector3">
            <a:avLst>
              <a:gd name="adj1" fmla="val 3898"/>
            </a:avLst>
          </a:prstGeom>
          <a:noFill/>
          <a:ln w="28575">
            <a:solidFill>
              <a:srgbClr val="1A2D68"/>
            </a:solidFill>
            <a:round/>
            <a:headEnd/>
            <a:tailEnd type="triangle" w="med" len="med"/>
          </a:ln>
          <a:effectLst/>
        </p:spPr>
      </p:cxnSp>
      <p:cxnSp>
        <p:nvCxnSpPr>
          <p:cNvPr id="36" name="AutoShape 29"/>
          <p:cNvCxnSpPr>
            <a:cxnSpLocks noChangeShapeType="1"/>
            <a:stCxn id="22" idx="3"/>
            <a:endCxn id="19" idx="1"/>
          </p:cNvCxnSpPr>
          <p:nvPr/>
        </p:nvCxnSpPr>
        <p:spPr bwMode="auto">
          <a:xfrm>
            <a:off x="4762473" y="3824270"/>
            <a:ext cx="311150" cy="0"/>
          </a:xfrm>
          <a:prstGeom prst="straightConnector1">
            <a:avLst/>
          </a:prstGeom>
          <a:noFill/>
          <a:ln w="28575">
            <a:solidFill>
              <a:srgbClr val="005696"/>
            </a:solidFill>
            <a:round/>
            <a:headEnd/>
            <a:tailEnd type="triangle" w="med" len="med"/>
          </a:ln>
          <a:effectLst/>
        </p:spPr>
      </p:cxnSp>
      <p:cxnSp>
        <p:nvCxnSpPr>
          <p:cNvPr id="37" name="AutoShape 30"/>
          <p:cNvCxnSpPr>
            <a:cxnSpLocks noChangeShapeType="1"/>
            <a:stCxn id="21" idx="0"/>
            <a:endCxn id="22" idx="2"/>
          </p:cNvCxnSpPr>
          <p:nvPr/>
        </p:nvCxnSpPr>
        <p:spPr bwMode="auto">
          <a:xfrm rot="16200000">
            <a:off x="3441673" y="3786170"/>
            <a:ext cx="215900" cy="825500"/>
          </a:xfrm>
          <a:prstGeom prst="curvedConnector3">
            <a:avLst>
              <a:gd name="adj1" fmla="val 50000"/>
            </a:avLst>
          </a:prstGeom>
          <a:noFill/>
          <a:ln w="28575">
            <a:solidFill>
              <a:srgbClr val="1A2D68"/>
            </a:solidFill>
            <a:round/>
            <a:headEnd/>
            <a:tailEnd type="triangle" w="med" len="med"/>
          </a:ln>
          <a:effectLst/>
        </p:spPr>
      </p:cxnSp>
      <p:cxnSp>
        <p:nvCxnSpPr>
          <p:cNvPr id="38" name="AutoShape 32"/>
          <p:cNvCxnSpPr>
            <a:cxnSpLocks noChangeShapeType="1"/>
            <a:stCxn id="21" idx="2"/>
          </p:cNvCxnSpPr>
          <p:nvPr/>
        </p:nvCxnSpPr>
        <p:spPr bwMode="auto">
          <a:xfrm rot="10800000" flipH="1">
            <a:off x="1671611" y="1765283"/>
            <a:ext cx="982662" cy="3009900"/>
          </a:xfrm>
          <a:prstGeom prst="curvedConnector4">
            <a:avLst>
              <a:gd name="adj1" fmla="val -23264"/>
              <a:gd name="adj2" fmla="val 55694"/>
            </a:avLst>
          </a:prstGeom>
          <a:noFill/>
          <a:ln w="28575">
            <a:solidFill>
              <a:srgbClr val="1A2D68"/>
            </a:solidFill>
            <a:round/>
            <a:headEnd/>
            <a:tailEnd type="triangle" w="med" len="med"/>
          </a:ln>
          <a:effectLst/>
        </p:spPr>
      </p:cxnSp>
      <p:cxnSp>
        <p:nvCxnSpPr>
          <p:cNvPr id="39" name="AutoShape 35"/>
          <p:cNvCxnSpPr>
            <a:cxnSpLocks noChangeShapeType="1"/>
            <a:stCxn id="21" idx="4"/>
            <a:endCxn id="20" idx="0"/>
          </p:cNvCxnSpPr>
          <p:nvPr/>
        </p:nvCxnSpPr>
        <p:spPr bwMode="auto">
          <a:xfrm rot="16200000" flipH="1">
            <a:off x="3286892" y="5093476"/>
            <a:ext cx="792163" cy="1092199"/>
          </a:xfrm>
          <a:prstGeom prst="curvedConnector3">
            <a:avLst>
              <a:gd name="adj1" fmla="val 50000"/>
            </a:avLst>
          </a:prstGeom>
          <a:noFill/>
          <a:ln w="28575">
            <a:solidFill>
              <a:srgbClr val="1A2D68"/>
            </a:solidFill>
            <a:round/>
            <a:headEnd/>
            <a:tailEnd type="triangle" w="med" len="med"/>
          </a:ln>
          <a:effectLst/>
        </p:spPr>
      </p:cxnSp>
      <p:sp>
        <p:nvSpPr>
          <p:cNvPr id="40" name="Line 37"/>
          <p:cNvSpPr>
            <a:spLocks noChangeShapeType="1"/>
          </p:cNvSpPr>
          <p:nvPr/>
        </p:nvSpPr>
        <p:spPr bwMode="auto">
          <a:xfrm flipV="1">
            <a:off x="6329336" y="3062270"/>
            <a:ext cx="0" cy="457200"/>
          </a:xfrm>
          <a:prstGeom prst="line">
            <a:avLst/>
          </a:prstGeom>
          <a:noFill/>
          <a:ln w="28575">
            <a:solidFill>
              <a:srgbClr val="1A2D68"/>
            </a:solidFill>
            <a:round/>
            <a:headEnd/>
            <a:tailEnd type="triangle" w="med" len="med"/>
          </a:ln>
          <a:effectLst/>
        </p:spPr>
        <p:txBody>
          <a:bodyPr wrap="none" anchor="ctr"/>
          <a:lstStyle/>
          <a:p>
            <a:endParaRPr lang="es-CL"/>
          </a:p>
        </p:txBody>
      </p:sp>
      <p:cxnSp>
        <p:nvCxnSpPr>
          <p:cNvPr id="41" name="AutoShape 39"/>
          <p:cNvCxnSpPr>
            <a:cxnSpLocks noChangeShapeType="1"/>
            <a:stCxn id="10" idx="1"/>
            <a:endCxn id="20" idx="1"/>
          </p:cNvCxnSpPr>
          <p:nvPr/>
        </p:nvCxnSpPr>
        <p:spPr bwMode="auto">
          <a:xfrm rot="10800000" flipV="1">
            <a:off x="1104873" y="1347770"/>
            <a:ext cx="1588" cy="4920476"/>
          </a:xfrm>
          <a:prstGeom prst="bentConnector3">
            <a:avLst>
              <a:gd name="adj1" fmla="val 32473499"/>
            </a:avLst>
          </a:prstGeom>
          <a:noFill/>
          <a:ln w="28575">
            <a:solidFill>
              <a:srgbClr val="1A2D68"/>
            </a:solidFill>
            <a:miter lim="800000"/>
            <a:headEnd/>
            <a:tailEnd type="triangle" w="med" len="med"/>
          </a:ln>
          <a:effectLst/>
        </p:spPr>
      </p:cxnSp>
      <p:cxnSp>
        <p:nvCxnSpPr>
          <p:cNvPr id="42" name="AutoShape 40"/>
          <p:cNvCxnSpPr>
            <a:cxnSpLocks noChangeShapeType="1"/>
            <a:stCxn id="10" idx="3"/>
            <a:endCxn id="24" idx="3"/>
          </p:cNvCxnSpPr>
          <p:nvPr/>
        </p:nvCxnSpPr>
        <p:spPr bwMode="auto">
          <a:xfrm>
            <a:off x="5829273" y="1347770"/>
            <a:ext cx="2876550" cy="2887663"/>
          </a:xfrm>
          <a:prstGeom prst="bentConnector3">
            <a:avLst>
              <a:gd name="adj1" fmla="val 107949"/>
            </a:avLst>
          </a:prstGeom>
          <a:noFill/>
          <a:ln w="28575">
            <a:solidFill>
              <a:srgbClr val="1A2D68"/>
            </a:solidFill>
            <a:miter lim="800000"/>
            <a:headEnd type="triangle" w="lg" len="sm"/>
            <a:tailEnd type="triangle" w="lg" len="sm"/>
          </a:ln>
          <a:effectLst/>
        </p:spPr>
      </p:cxnSp>
      <p:sp>
        <p:nvSpPr>
          <p:cNvPr id="43" name="Rectangle 42"/>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44" name="Rectangle 43"/>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45" name="Rectangle 44"/>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571472" y="1071546"/>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57158" y="285728"/>
            <a:ext cx="8358246" cy="754053"/>
          </a:xfrm>
          <a:prstGeom prst="rect">
            <a:avLst/>
          </a:prstGeom>
          <a:noFill/>
        </p:spPr>
        <p:txBody>
          <a:bodyPr wrap="square" rtlCol="0">
            <a:spAutoFit/>
          </a:bodyPr>
          <a:lstStyle/>
          <a:p>
            <a:pPr algn="ctr"/>
            <a:r>
              <a:rPr lang="es-MX" sz="4300" b="1" dirty="0" smtClean="0">
                <a:solidFill>
                  <a:srgbClr val="002060"/>
                </a:solidFill>
                <a:latin typeface="+mj-lt"/>
                <a:cs typeface="Arial" pitchFamily="34" charset="0"/>
              </a:rPr>
              <a:t>La Agencia de Publicidad</a:t>
            </a:r>
            <a:endParaRPr lang="es-CL" sz="4300" b="1" dirty="0">
              <a:solidFill>
                <a:srgbClr val="002060"/>
              </a:solidFill>
              <a:latin typeface="+mj-lt"/>
              <a:cs typeface="Arial" pitchFamily="34" charset="0"/>
            </a:endParaRPr>
          </a:p>
        </p:txBody>
      </p:sp>
      <p:sp>
        <p:nvSpPr>
          <p:cNvPr id="9" name="TextBox 8"/>
          <p:cNvSpPr txBox="1"/>
          <p:nvPr/>
        </p:nvSpPr>
        <p:spPr bwMode="auto">
          <a:xfrm>
            <a:off x="500034" y="2071678"/>
            <a:ext cx="8143932" cy="3077766"/>
          </a:xfrm>
          <a:prstGeom prst="rect">
            <a:avLst/>
          </a:prstGeom>
          <a:noFill/>
          <a:ln w="9525">
            <a:noFill/>
            <a:miter lim="800000"/>
            <a:headEnd/>
            <a:tailEnd/>
          </a:ln>
        </p:spPr>
        <p:txBody>
          <a:bodyPr wrap="square" rtlCol="0">
            <a:spAutoFit/>
          </a:bodyPr>
          <a:lstStyle/>
          <a:p>
            <a:pPr algn="ctr">
              <a:spcBef>
                <a:spcPct val="50000"/>
              </a:spcBef>
            </a:pPr>
            <a:r>
              <a:rPr lang="es-CL" sz="3200" dirty="0" smtClean="0">
                <a:solidFill>
                  <a:srgbClr val="1A2D68"/>
                </a:solidFill>
              </a:rPr>
              <a:t>Las Agencias de Publicidad son empresas que se especializan en </a:t>
            </a:r>
            <a:r>
              <a:rPr lang="es-CL" sz="3400" b="1" dirty="0" smtClean="0">
                <a:solidFill>
                  <a:srgbClr val="1A2D68"/>
                </a:solidFill>
              </a:rPr>
              <a:t>asesorar a las empresas              </a:t>
            </a:r>
            <a:r>
              <a:rPr lang="es-CL" sz="3200" dirty="0" smtClean="0">
                <a:solidFill>
                  <a:srgbClr val="1A2D68"/>
                </a:solidFill>
              </a:rPr>
              <a:t>en formular, a partir de sus estrategias comerciales, su estrategias comunicacionales, y llevar a cabo las a</a:t>
            </a:r>
            <a:r>
              <a:rPr lang="es-CL" sz="3200" b="1" dirty="0" smtClean="0">
                <a:solidFill>
                  <a:srgbClr val="1A2D68"/>
                </a:solidFill>
              </a:rPr>
              <a:t>ctividades específicas de Publicidad</a:t>
            </a:r>
            <a:r>
              <a:rPr lang="es-CL" sz="3200" dirty="0" smtClean="0">
                <a:solidFill>
                  <a:srgbClr val="1A2D68"/>
                </a:solidFill>
              </a:rPr>
              <a:t> que de la </a:t>
            </a:r>
            <a:r>
              <a:rPr lang="es-CL" sz="3200" b="1" dirty="0" smtClean="0">
                <a:solidFill>
                  <a:srgbClr val="FF0000"/>
                </a:solidFill>
              </a:rPr>
              <a:t>estrategia se desprenden</a:t>
            </a:r>
            <a:endParaRPr lang="es-CL" sz="3200" dirty="0" smtClean="0">
              <a:solidFill>
                <a:srgbClr val="1A2D68"/>
              </a:solidFill>
            </a:endParaRPr>
          </a:p>
        </p:txBody>
      </p:sp>
      <p:sp>
        <p:nvSpPr>
          <p:cNvPr id="10" name="Rectangle 9"/>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3" name="Rectangle 12"/>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4" name="Rectangle 13"/>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571472" y="1071546"/>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57158" y="285728"/>
            <a:ext cx="8358246" cy="754053"/>
          </a:xfrm>
          <a:prstGeom prst="rect">
            <a:avLst/>
          </a:prstGeom>
          <a:noFill/>
        </p:spPr>
        <p:txBody>
          <a:bodyPr wrap="square" rtlCol="0">
            <a:spAutoFit/>
          </a:bodyPr>
          <a:lstStyle/>
          <a:p>
            <a:pPr algn="ctr"/>
            <a:r>
              <a:rPr lang="es-MX" sz="4300" b="1" dirty="0" smtClean="0">
                <a:solidFill>
                  <a:srgbClr val="002060"/>
                </a:solidFill>
                <a:latin typeface="+mj-lt"/>
                <a:cs typeface="Arial" pitchFamily="34" charset="0"/>
              </a:rPr>
              <a:t>La Agencia de Publicidad</a:t>
            </a:r>
            <a:endParaRPr lang="es-CL" sz="4300" b="1" dirty="0">
              <a:solidFill>
                <a:srgbClr val="002060"/>
              </a:solidFill>
              <a:latin typeface="+mj-lt"/>
              <a:cs typeface="Arial" pitchFamily="34" charset="0"/>
            </a:endParaRPr>
          </a:p>
        </p:txBody>
      </p:sp>
      <p:sp>
        <p:nvSpPr>
          <p:cNvPr id="33" name="TextBox 32"/>
          <p:cNvSpPr txBox="1"/>
          <p:nvPr/>
        </p:nvSpPr>
        <p:spPr>
          <a:xfrm>
            <a:off x="642910" y="1309293"/>
            <a:ext cx="7929618" cy="5262979"/>
          </a:xfrm>
          <a:prstGeom prst="rect">
            <a:avLst/>
          </a:prstGeom>
          <a:noFill/>
        </p:spPr>
        <p:txBody>
          <a:bodyPr wrap="square" rtlCol="0">
            <a:spAutoFit/>
          </a:bodyPr>
          <a:lstStyle/>
          <a:p>
            <a:pPr marL="514350" indent="-514350" algn="just">
              <a:buFont typeface="Arial" pitchFamily="34" charset="0"/>
              <a:buChar char="•"/>
            </a:pPr>
            <a:r>
              <a:rPr lang="es-MX" sz="2300" dirty="0" smtClean="0">
                <a:solidFill>
                  <a:srgbClr val="1A2D68"/>
                </a:solidFill>
              </a:rPr>
              <a:t>A las empresas les conviene el</a:t>
            </a:r>
            <a:r>
              <a:rPr lang="es-MX" sz="2300" b="1" dirty="0" smtClean="0">
                <a:solidFill>
                  <a:srgbClr val="1A2D68"/>
                </a:solidFill>
              </a:rPr>
              <a:t> </a:t>
            </a:r>
            <a:r>
              <a:rPr lang="es-MX" sz="2300" b="1" i="1" dirty="0" err="1" smtClean="0">
                <a:solidFill>
                  <a:srgbClr val="1A2D68"/>
                </a:solidFill>
              </a:rPr>
              <a:t>Outsourcing</a:t>
            </a:r>
            <a:r>
              <a:rPr lang="es-MX" sz="2300" b="1" dirty="0" smtClean="0">
                <a:solidFill>
                  <a:srgbClr val="1A2D68"/>
                </a:solidFill>
              </a:rPr>
              <a:t> </a:t>
            </a:r>
            <a:r>
              <a:rPr lang="es-MX" sz="2300" dirty="0" smtClean="0">
                <a:solidFill>
                  <a:srgbClr val="1A2D68"/>
                </a:solidFill>
              </a:rPr>
              <a:t>de sus actividades publicitarias </a:t>
            </a:r>
            <a:endParaRPr lang="es-MX" sz="2300" b="1" dirty="0" smtClean="0">
              <a:solidFill>
                <a:srgbClr val="1A2D68"/>
              </a:solidFill>
            </a:endParaRPr>
          </a:p>
          <a:p>
            <a:pPr marL="514350" indent="-514350" algn="just">
              <a:buFont typeface="Arial" pitchFamily="34" charset="0"/>
              <a:buChar char="•"/>
            </a:pPr>
            <a:endParaRPr lang="es-MX" sz="1000" dirty="0" smtClean="0">
              <a:solidFill>
                <a:srgbClr val="1A2D68"/>
              </a:solidFill>
            </a:endParaRPr>
          </a:p>
          <a:p>
            <a:pPr marL="514350" indent="-514350" algn="just">
              <a:buFont typeface="Arial" pitchFamily="34" charset="0"/>
              <a:buChar char="•"/>
            </a:pPr>
            <a:r>
              <a:rPr lang="es-MX" sz="2300" dirty="0" smtClean="0">
                <a:solidFill>
                  <a:srgbClr val="1A2D68"/>
                </a:solidFill>
              </a:rPr>
              <a:t>Las Agencias son </a:t>
            </a:r>
            <a:r>
              <a:rPr lang="es-MX" sz="2300" b="1" dirty="0" smtClean="0">
                <a:solidFill>
                  <a:srgbClr val="1A2D68"/>
                </a:solidFill>
              </a:rPr>
              <a:t>“socias” </a:t>
            </a:r>
            <a:r>
              <a:rPr lang="es-MX" sz="2300" dirty="0" smtClean="0">
                <a:solidFill>
                  <a:srgbClr val="1A2D68"/>
                </a:solidFill>
              </a:rPr>
              <a:t>por largos períodos con marcas de distintas empresas</a:t>
            </a:r>
          </a:p>
          <a:p>
            <a:pPr marL="514350" indent="-514350" algn="just">
              <a:buFont typeface="Arial" pitchFamily="34" charset="0"/>
              <a:buChar char="•"/>
            </a:pPr>
            <a:endParaRPr lang="es-MX" sz="1000" dirty="0" smtClean="0">
              <a:solidFill>
                <a:srgbClr val="1A2D68"/>
              </a:solidFill>
            </a:endParaRPr>
          </a:p>
          <a:p>
            <a:pPr marL="514350" indent="-514350" algn="just">
              <a:buFont typeface="Arial" pitchFamily="34" charset="0"/>
              <a:buChar char="•"/>
            </a:pPr>
            <a:r>
              <a:rPr lang="es-MX" sz="2300" dirty="0" smtClean="0">
                <a:solidFill>
                  <a:srgbClr val="1A2D68"/>
                </a:solidFill>
              </a:rPr>
              <a:t>Las Agencias son </a:t>
            </a:r>
            <a:r>
              <a:rPr lang="es-MX" sz="2300" b="1" dirty="0" smtClean="0">
                <a:solidFill>
                  <a:srgbClr val="1A2D68"/>
                </a:solidFill>
              </a:rPr>
              <a:t>internacionales</a:t>
            </a:r>
            <a:r>
              <a:rPr lang="es-MX" sz="2300" dirty="0" smtClean="0">
                <a:solidFill>
                  <a:srgbClr val="1A2D68"/>
                </a:solidFill>
              </a:rPr>
              <a:t> porque siguen sus “marcas” a través del mundo</a:t>
            </a:r>
          </a:p>
          <a:p>
            <a:pPr marL="514350" indent="-514350" algn="just">
              <a:buFont typeface="Arial" pitchFamily="34" charset="0"/>
              <a:buChar char="•"/>
            </a:pPr>
            <a:endParaRPr lang="es-MX" sz="1000" dirty="0" smtClean="0">
              <a:solidFill>
                <a:srgbClr val="1A2D68"/>
              </a:solidFill>
            </a:endParaRPr>
          </a:p>
          <a:p>
            <a:pPr marL="514350" indent="-514350" algn="just">
              <a:buFont typeface="Arial" pitchFamily="34" charset="0"/>
              <a:buChar char="•"/>
            </a:pPr>
            <a:r>
              <a:rPr lang="es-MX" sz="2300" dirty="0" smtClean="0">
                <a:solidFill>
                  <a:srgbClr val="1A2D68"/>
                </a:solidFill>
              </a:rPr>
              <a:t>Algunas empresas trabajan con más de una Agencia, pero </a:t>
            </a:r>
            <a:r>
              <a:rPr lang="es-MX" sz="2300" b="1" dirty="0" smtClean="0">
                <a:solidFill>
                  <a:srgbClr val="1A2D68"/>
                </a:solidFill>
              </a:rPr>
              <a:t>marcas distintas o mercados distintos</a:t>
            </a:r>
          </a:p>
          <a:p>
            <a:pPr marL="514350" indent="-514350" algn="just">
              <a:buFont typeface="Arial" pitchFamily="34" charset="0"/>
              <a:buChar char="•"/>
            </a:pPr>
            <a:endParaRPr lang="es-MX" sz="1000" b="1" dirty="0" smtClean="0">
              <a:solidFill>
                <a:srgbClr val="1A2D68"/>
              </a:solidFill>
            </a:endParaRPr>
          </a:p>
          <a:p>
            <a:pPr marL="514350" indent="-514350" algn="just">
              <a:buFont typeface="Arial" pitchFamily="34" charset="0"/>
              <a:buChar char="•"/>
            </a:pPr>
            <a:r>
              <a:rPr lang="es-MX" sz="2300" dirty="0" smtClean="0">
                <a:solidFill>
                  <a:srgbClr val="1A2D68"/>
                </a:solidFill>
              </a:rPr>
              <a:t>La idea es que una Agencia forma un </a:t>
            </a:r>
            <a:r>
              <a:rPr lang="es-MX" sz="2300" b="1" dirty="0" smtClean="0">
                <a:solidFill>
                  <a:srgbClr val="1A2D68"/>
                </a:solidFill>
              </a:rPr>
              <a:t>equipo relativamente estable </a:t>
            </a:r>
            <a:r>
              <a:rPr lang="es-MX" sz="2300" dirty="0" smtClean="0">
                <a:solidFill>
                  <a:srgbClr val="1A2D68"/>
                </a:solidFill>
              </a:rPr>
              <a:t>para trabajar con una marca</a:t>
            </a:r>
          </a:p>
          <a:p>
            <a:pPr marL="514350" indent="-514350" algn="just">
              <a:buFont typeface="Arial" pitchFamily="34" charset="0"/>
              <a:buChar char="•"/>
            </a:pPr>
            <a:endParaRPr lang="es-MX" sz="1000" dirty="0" smtClean="0">
              <a:solidFill>
                <a:srgbClr val="1A2D68"/>
              </a:solidFill>
            </a:endParaRPr>
          </a:p>
          <a:p>
            <a:pPr marL="514350" indent="-514350" algn="just">
              <a:buFont typeface="Arial" pitchFamily="34" charset="0"/>
              <a:buChar char="•"/>
            </a:pPr>
            <a:r>
              <a:rPr lang="es-MX" sz="2300" dirty="0" smtClean="0">
                <a:solidFill>
                  <a:srgbClr val="1A2D68"/>
                </a:solidFill>
              </a:rPr>
              <a:t>Las Agencias </a:t>
            </a:r>
            <a:r>
              <a:rPr lang="es-MX" sz="2300" b="1" dirty="0" smtClean="0">
                <a:solidFill>
                  <a:srgbClr val="1A2D68"/>
                </a:solidFill>
              </a:rPr>
              <a:t>no aceptan marcas de competencia </a:t>
            </a:r>
            <a:r>
              <a:rPr lang="es-MX" sz="2300" dirty="0" smtClean="0">
                <a:solidFill>
                  <a:srgbClr val="1A2D68"/>
                </a:solidFill>
              </a:rPr>
              <a:t>muy directa</a:t>
            </a:r>
          </a:p>
        </p:txBody>
      </p:sp>
      <p:sp>
        <p:nvSpPr>
          <p:cNvPr id="9" name="Rectangle 8"/>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0" name="Rectangle 9"/>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3" name="Rectangle 12"/>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
                                            <p:txEl>
                                              <p:pRg st="0" end="0"/>
                                            </p:txEl>
                                          </p:spTgt>
                                        </p:tgtEl>
                                        <p:attrNameLst>
                                          <p:attrName>style.visibility</p:attrName>
                                        </p:attrNameLst>
                                      </p:cBhvr>
                                      <p:to>
                                        <p:strVal val="visible"/>
                                      </p:to>
                                    </p:set>
                                    <p:animEffect transition="in" filter="fade">
                                      <p:cBhvr>
                                        <p:cTn id="7" dur="500"/>
                                        <p:tgtEl>
                                          <p:spTgt spid="3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3">
                                            <p:txEl>
                                              <p:pRg st="2" end="2"/>
                                            </p:txEl>
                                          </p:spTgt>
                                        </p:tgtEl>
                                        <p:attrNameLst>
                                          <p:attrName>style.visibility</p:attrName>
                                        </p:attrNameLst>
                                      </p:cBhvr>
                                      <p:to>
                                        <p:strVal val="visible"/>
                                      </p:to>
                                    </p:set>
                                    <p:animEffect transition="in" filter="fade">
                                      <p:cBhvr>
                                        <p:cTn id="12" dur="500"/>
                                        <p:tgtEl>
                                          <p:spTgt spid="3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3">
                                            <p:txEl>
                                              <p:pRg st="4" end="4"/>
                                            </p:txEl>
                                          </p:spTgt>
                                        </p:tgtEl>
                                        <p:attrNameLst>
                                          <p:attrName>style.visibility</p:attrName>
                                        </p:attrNameLst>
                                      </p:cBhvr>
                                      <p:to>
                                        <p:strVal val="visible"/>
                                      </p:to>
                                    </p:set>
                                    <p:animEffect transition="in" filter="fade">
                                      <p:cBhvr>
                                        <p:cTn id="17" dur="500"/>
                                        <p:tgtEl>
                                          <p:spTgt spid="3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3">
                                            <p:txEl>
                                              <p:pRg st="6" end="6"/>
                                            </p:txEl>
                                          </p:spTgt>
                                        </p:tgtEl>
                                        <p:attrNameLst>
                                          <p:attrName>style.visibility</p:attrName>
                                        </p:attrNameLst>
                                      </p:cBhvr>
                                      <p:to>
                                        <p:strVal val="visible"/>
                                      </p:to>
                                    </p:set>
                                    <p:animEffect transition="in" filter="fade">
                                      <p:cBhvr>
                                        <p:cTn id="22" dur="500"/>
                                        <p:tgtEl>
                                          <p:spTgt spid="3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3">
                                            <p:txEl>
                                              <p:pRg st="8" end="8"/>
                                            </p:txEl>
                                          </p:spTgt>
                                        </p:tgtEl>
                                        <p:attrNameLst>
                                          <p:attrName>style.visibility</p:attrName>
                                        </p:attrNameLst>
                                      </p:cBhvr>
                                      <p:to>
                                        <p:strVal val="visible"/>
                                      </p:to>
                                    </p:set>
                                    <p:animEffect transition="in" filter="fade">
                                      <p:cBhvr>
                                        <p:cTn id="27" dur="500"/>
                                        <p:tgtEl>
                                          <p:spTgt spid="33">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3">
                                            <p:txEl>
                                              <p:pRg st="10" end="10"/>
                                            </p:txEl>
                                          </p:spTgt>
                                        </p:tgtEl>
                                        <p:attrNameLst>
                                          <p:attrName>style.visibility</p:attrName>
                                        </p:attrNameLst>
                                      </p:cBhvr>
                                      <p:to>
                                        <p:strVal val="visible"/>
                                      </p:to>
                                    </p:set>
                                    <p:animEffect transition="in" filter="fade">
                                      <p:cBhvr>
                                        <p:cTn id="32" dur="500"/>
                                        <p:tgtEl>
                                          <p:spTgt spid="3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571472" y="1071546"/>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57158" y="285728"/>
            <a:ext cx="8358246" cy="754053"/>
          </a:xfrm>
          <a:prstGeom prst="rect">
            <a:avLst/>
          </a:prstGeom>
          <a:noFill/>
        </p:spPr>
        <p:txBody>
          <a:bodyPr wrap="square" rtlCol="0">
            <a:spAutoFit/>
          </a:bodyPr>
          <a:lstStyle/>
          <a:p>
            <a:pPr algn="ctr"/>
            <a:r>
              <a:rPr lang="es-MX" sz="4300" b="1" dirty="0" smtClean="0">
                <a:solidFill>
                  <a:srgbClr val="002060"/>
                </a:solidFill>
                <a:latin typeface="+mj-lt"/>
                <a:cs typeface="Arial" pitchFamily="34" charset="0"/>
              </a:rPr>
              <a:t>La Agencia Productora</a:t>
            </a:r>
            <a:endParaRPr lang="es-CL" sz="4300" b="1" dirty="0">
              <a:solidFill>
                <a:srgbClr val="002060"/>
              </a:solidFill>
              <a:latin typeface="+mj-lt"/>
              <a:cs typeface="Arial" pitchFamily="34" charset="0"/>
            </a:endParaRPr>
          </a:p>
        </p:txBody>
      </p:sp>
      <p:sp>
        <p:nvSpPr>
          <p:cNvPr id="9" name="TextBox 8"/>
          <p:cNvSpPr txBox="1"/>
          <p:nvPr/>
        </p:nvSpPr>
        <p:spPr bwMode="auto">
          <a:xfrm>
            <a:off x="500034" y="1571612"/>
            <a:ext cx="8358246" cy="3539430"/>
          </a:xfrm>
          <a:prstGeom prst="rect">
            <a:avLst/>
          </a:prstGeom>
          <a:noFill/>
          <a:ln w="9525">
            <a:noFill/>
            <a:miter lim="800000"/>
            <a:headEnd/>
            <a:tailEnd/>
          </a:ln>
        </p:spPr>
        <p:txBody>
          <a:bodyPr wrap="square" rtlCol="0">
            <a:spAutoFit/>
          </a:bodyPr>
          <a:lstStyle/>
          <a:p>
            <a:pPr marL="514350" indent="-514350">
              <a:spcBef>
                <a:spcPct val="50000"/>
              </a:spcBef>
              <a:buFont typeface="Arial" pitchFamily="34" charset="0"/>
              <a:buChar char="•"/>
            </a:pPr>
            <a:r>
              <a:rPr lang="es-CL" sz="3200" dirty="0" smtClean="0">
                <a:solidFill>
                  <a:srgbClr val="1A2D68"/>
                </a:solidFill>
              </a:rPr>
              <a:t>La Agencia Productora, se especializa por </a:t>
            </a:r>
            <a:r>
              <a:rPr lang="es-CL" sz="3200" b="1" dirty="0" smtClean="0">
                <a:solidFill>
                  <a:srgbClr val="1A2D68"/>
                </a:solidFill>
              </a:rPr>
              <a:t>Tecnología </a:t>
            </a:r>
            <a:r>
              <a:rPr lang="es-CL" sz="3200" dirty="0" smtClean="0">
                <a:solidFill>
                  <a:srgbClr val="1A2D68"/>
                </a:solidFill>
              </a:rPr>
              <a:t>(cine, gráfica, carteles, banners, …)</a:t>
            </a:r>
          </a:p>
          <a:p>
            <a:pPr marL="514350" indent="-514350">
              <a:spcBef>
                <a:spcPct val="50000"/>
              </a:spcBef>
              <a:buFont typeface="Arial" pitchFamily="34" charset="0"/>
              <a:buChar char="•"/>
            </a:pPr>
            <a:r>
              <a:rPr lang="es-CL" sz="3200" dirty="0" smtClean="0">
                <a:solidFill>
                  <a:srgbClr val="1A2D68"/>
                </a:solidFill>
              </a:rPr>
              <a:t>Existe mucha </a:t>
            </a:r>
            <a:r>
              <a:rPr lang="es-CL" sz="3200" b="1" dirty="0" smtClean="0">
                <a:solidFill>
                  <a:srgbClr val="1A2D68"/>
                </a:solidFill>
              </a:rPr>
              <a:t>integración vertical </a:t>
            </a:r>
            <a:r>
              <a:rPr lang="es-CL" sz="3200" dirty="0" smtClean="0">
                <a:solidFill>
                  <a:srgbClr val="1A2D68"/>
                </a:solidFill>
              </a:rPr>
              <a:t>con las Agencias de Publicidad.</a:t>
            </a:r>
          </a:p>
          <a:p>
            <a:pPr marL="514350" indent="-514350">
              <a:spcBef>
                <a:spcPct val="50000"/>
              </a:spcBef>
              <a:buFont typeface="Arial" pitchFamily="34" charset="0"/>
              <a:buChar char="•"/>
            </a:pPr>
            <a:r>
              <a:rPr lang="es-CL" sz="3200" dirty="0" smtClean="0">
                <a:solidFill>
                  <a:srgbClr val="1A2D68"/>
                </a:solidFill>
              </a:rPr>
              <a:t>Predomina el </a:t>
            </a:r>
            <a:r>
              <a:rPr lang="es-CL" sz="3200" b="1" dirty="0" smtClean="0">
                <a:solidFill>
                  <a:srgbClr val="1A2D68"/>
                </a:solidFill>
              </a:rPr>
              <a:t>carácter artístico </a:t>
            </a:r>
            <a:r>
              <a:rPr lang="es-CL" sz="3200" dirty="0" smtClean="0">
                <a:solidFill>
                  <a:srgbClr val="1A2D68"/>
                </a:solidFill>
              </a:rPr>
              <a:t>de la actividad publicitaria</a:t>
            </a:r>
            <a:endParaRPr lang="es-CL" sz="3200" dirty="0">
              <a:solidFill>
                <a:srgbClr val="1A2D68"/>
              </a:solidFill>
            </a:endParaRPr>
          </a:p>
        </p:txBody>
      </p:sp>
      <p:sp>
        <p:nvSpPr>
          <p:cNvPr id="10" name="Rectangle 9"/>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3" name="Rectangle 12"/>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4" name="Rectangle 13"/>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fade">
                                      <p:cBhvr>
                                        <p:cTn id="12" dur="500"/>
                                        <p:tgtEl>
                                          <p:spTgt spid="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fade">
                                      <p:cBhvr>
                                        <p:cTn id="17"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571472" y="1071546"/>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57158" y="285728"/>
            <a:ext cx="8358246" cy="754053"/>
          </a:xfrm>
          <a:prstGeom prst="rect">
            <a:avLst/>
          </a:prstGeom>
          <a:noFill/>
        </p:spPr>
        <p:txBody>
          <a:bodyPr wrap="square" rtlCol="0">
            <a:spAutoFit/>
          </a:bodyPr>
          <a:lstStyle/>
          <a:p>
            <a:pPr algn="ctr"/>
            <a:r>
              <a:rPr lang="es-MX" sz="4300" b="1" dirty="0" smtClean="0">
                <a:solidFill>
                  <a:srgbClr val="002060"/>
                </a:solidFill>
                <a:latin typeface="+mj-lt"/>
                <a:cs typeface="Arial" pitchFamily="34" charset="0"/>
              </a:rPr>
              <a:t>Agencia Planificadora de Medios</a:t>
            </a:r>
            <a:endParaRPr lang="es-CL" sz="4300" b="1" dirty="0">
              <a:solidFill>
                <a:srgbClr val="002060"/>
              </a:solidFill>
              <a:latin typeface="+mj-lt"/>
              <a:cs typeface="Arial" pitchFamily="34" charset="0"/>
            </a:endParaRPr>
          </a:p>
        </p:txBody>
      </p:sp>
      <p:sp>
        <p:nvSpPr>
          <p:cNvPr id="9" name="TextBox 8"/>
          <p:cNvSpPr txBox="1"/>
          <p:nvPr/>
        </p:nvSpPr>
        <p:spPr bwMode="auto">
          <a:xfrm>
            <a:off x="428596" y="1500174"/>
            <a:ext cx="8358246" cy="4401205"/>
          </a:xfrm>
          <a:prstGeom prst="rect">
            <a:avLst/>
          </a:prstGeom>
          <a:noFill/>
          <a:ln w="9525">
            <a:noFill/>
            <a:miter lim="800000"/>
            <a:headEnd/>
            <a:tailEnd/>
          </a:ln>
        </p:spPr>
        <p:txBody>
          <a:bodyPr wrap="square" rtlCol="0">
            <a:spAutoFit/>
          </a:bodyPr>
          <a:lstStyle/>
          <a:p>
            <a:pPr marL="514350" indent="-514350" algn="just">
              <a:spcBef>
                <a:spcPct val="50000"/>
              </a:spcBef>
              <a:buFont typeface="Arial" pitchFamily="34" charset="0"/>
              <a:buChar char="•"/>
            </a:pPr>
            <a:r>
              <a:rPr lang="es-CL" sz="2800" dirty="0" smtClean="0">
                <a:solidFill>
                  <a:srgbClr val="1A2D68"/>
                </a:solidFill>
              </a:rPr>
              <a:t>Su misión es lograr eficiencia en la inversión publicitaria de sus clientes</a:t>
            </a:r>
          </a:p>
          <a:p>
            <a:pPr marL="514350" indent="-514350">
              <a:spcBef>
                <a:spcPct val="50000"/>
              </a:spcBef>
              <a:buFont typeface="Arial" pitchFamily="34" charset="0"/>
              <a:buChar char="•"/>
            </a:pPr>
            <a:r>
              <a:rPr lang="es-CL" sz="2800" dirty="0" smtClean="0">
                <a:solidFill>
                  <a:srgbClr val="1A2D68"/>
                </a:solidFill>
              </a:rPr>
              <a:t>Usan </a:t>
            </a:r>
            <a:r>
              <a:rPr lang="es-CL" sz="2800" i="1" dirty="0" err="1" smtClean="0">
                <a:solidFill>
                  <a:srgbClr val="1A2D68"/>
                </a:solidFill>
              </a:rPr>
              <a:t>softwares</a:t>
            </a:r>
            <a:r>
              <a:rPr lang="es-CL" sz="2800" dirty="0" smtClean="0">
                <a:solidFill>
                  <a:srgbClr val="1A2D68"/>
                </a:solidFill>
              </a:rPr>
              <a:t> que formulan el problema de </a:t>
            </a:r>
            <a:r>
              <a:rPr lang="es-CL" sz="2800" b="1" dirty="0" smtClean="0">
                <a:solidFill>
                  <a:srgbClr val="1A2D68"/>
                </a:solidFill>
              </a:rPr>
              <a:t>donde ubicar el esfuerzo publicitario</a:t>
            </a:r>
            <a:r>
              <a:rPr lang="es-CL" sz="2800" dirty="0" smtClean="0">
                <a:solidFill>
                  <a:srgbClr val="1A2D68"/>
                </a:solidFill>
              </a:rPr>
              <a:t> como un problema de Programación Matemática. Se requieren además modelos estadísticos que permitan proyectar audiencia de los medios al nivel de la programación del medio.</a:t>
            </a:r>
          </a:p>
          <a:p>
            <a:pPr marL="514350" indent="-514350">
              <a:spcBef>
                <a:spcPct val="50000"/>
              </a:spcBef>
              <a:buFont typeface="Arial" pitchFamily="34" charset="0"/>
              <a:buChar char="•"/>
            </a:pPr>
            <a:r>
              <a:rPr lang="es-CL" sz="2800" dirty="0" smtClean="0">
                <a:solidFill>
                  <a:srgbClr val="1A2D68"/>
                </a:solidFill>
              </a:rPr>
              <a:t>Actividad </a:t>
            </a:r>
            <a:r>
              <a:rPr lang="es-CL" sz="2800" b="1" dirty="0" smtClean="0">
                <a:solidFill>
                  <a:srgbClr val="1A2D68"/>
                </a:solidFill>
              </a:rPr>
              <a:t>netamente ingenieril</a:t>
            </a:r>
            <a:endParaRPr lang="es-CL" sz="2800" b="1" dirty="0">
              <a:solidFill>
                <a:srgbClr val="1A2D68"/>
              </a:solidFill>
            </a:endParaRPr>
          </a:p>
        </p:txBody>
      </p:sp>
      <p:sp>
        <p:nvSpPr>
          <p:cNvPr id="10" name="Rectangle 9"/>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3" name="Rectangle 12"/>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4" name="Rectangle 13"/>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fade">
                                      <p:cBhvr>
                                        <p:cTn id="12" dur="500"/>
                                        <p:tgtEl>
                                          <p:spTgt spid="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fade">
                                      <p:cBhvr>
                                        <p:cTn id="17"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571472" y="1071546"/>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57158" y="285728"/>
            <a:ext cx="8358246" cy="754053"/>
          </a:xfrm>
          <a:prstGeom prst="rect">
            <a:avLst/>
          </a:prstGeom>
          <a:noFill/>
        </p:spPr>
        <p:txBody>
          <a:bodyPr wrap="square" rtlCol="0">
            <a:spAutoFit/>
          </a:bodyPr>
          <a:lstStyle/>
          <a:p>
            <a:pPr algn="ctr"/>
            <a:r>
              <a:rPr lang="es-MX" sz="4300" b="1" dirty="0" smtClean="0">
                <a:solidFill>
                  <a:srgbClr val="002060"/>
                </a:solidFill>
                <a:latin typeface="+mj-lt"/>
                <a:cs typeface="Arial" pitchFamily="34" charset="0"/>
              </a:rPr>
              <a:t>Agencia de Medición de Audiencias</a:t>
            </a:r>
            <a:endParaRPr lang="es-CL" sz="4300" b="1" dirty="0">
              <a:solidFill>
                <a:srgbClr val="002060"/>
              </a:solidFill>
              <a:latin typeface="+mj-lt"/>
              <a:cs typeface="Arial" pitchFamily="34" charset="0"/>
            </a:endParaRPr>
          </a:p>
        </p:txBody>
      </p:sp>
      <p:sp>
        <p:nvSpPr>
          <p:cNvPr id="9" name="TextBox 8"/>
          <p:cNvSpPr txBox="1"/>
          <p:nvPr/>
        </p:nvSpPr>
        <p:spPr bwMode="auto">
          <a:xfrm>
            <a:off x="428596" y="1428736"/>
            <a:ext cx="8358246" cy="4832092"/>
          </a:xfrm>
          <a:prstGeom prst="rect">
            <a:avLst/>
          </a:prstGeom>
          <a:noFill/>
          <a:ln w="9525">
            <a:noFill/>
            <a:miter lim="800000"/>
            <a:headEnd/>
            <a:tailEnd/>
          </a:ln>
        </p:spPr>
        <p:txBody>
          <a:bodyPr wrap="square" rtlCol="0">
            <a:spAutoFit/>
          </a:bodyPr>
          <a:lstStyle/>
          <a:p>
            <a:pPr marL="514350" indent="-514350" algn="just">
              <a:spcBef>
                <a:spcPct val="50000"/>
              </a:spcBef>
              <a:buFont typeface="Arial" pitchFamily="34" charset="0"/>
              <a:buChar char="•"/>
            </a:pPr>
            <a:r>
              <a:rPr lang="es-CL" sz="2800" dirty="0" smtClean="0">
                <a:solidFill>
                  <a:srgbClr val="1A2D68"/>
                </a:solidFill>
              </a:rPr>
              <a:t>Son empresas que se dedican a medir la medición de Audiencias de los medios. </a:t>
            </a:r>
          </a:p>
          <a:p>
            <a:pPr marL="514350" indent="-514350" algn="just">
              <a:spcBef>
                <a:spcPct val="50000"/>
              </a:spcBef>
              <a:buFont typeface="Arial" pitchFamily="34" charset="0"/>
              <a:buChar char="•"/>
            </a:pPr>
            <a:r>
              <a:rPr lang="es-CL" sz="2800" dirty="0" smtClean="0">
                <a:solidFill>
                  <a:srgbClr val="1A2D68"/>
                </a:solidFill>
              </a:rPr>
              <a:t>Esta información les permite a las empresas y sus representantes (agencia publicitaria y de planificación de medios) </a:t>
            </a:r>
            <a:r>
              <a:rPr lang="es-CL" sz="2800" b="1" dirty="0" smtClean="0">
                <a:solidFill>
                  <a:srgbClr val="1A2D68"/>
                </a:solidFill>
              </a:rPr>
              <a:t>aumentar la eficiencia de su inversión publicitaria</a:t>
            </a:r>
            <a:endParaRPr lang="es-CL" sz="2800" dirty="0" smtClean="0">
              <a:solidFill>
                <a:srgbClr val="1A2D68"/>
              </a:solidFill>
            </a:endParaRPr>
          </a:p>
          <a:p>
            <a:pPr marL="514350" indent="-514350" algn="just">
              <a:spcBef>
                <a:spcPct val="50000"/>
              </a:spcBef>
              <a:buFont typeface="Arial" pitchFamily="34" charset="0"/>
              <a:buChar char="•"/>
            </a:pPr>
            <a:r>
              <a:rPr lang="es-CL" sz="2800" dirty="0" smtClean="0">
                <a:solidFill>
                  <a:srgbClr val="1A2D68"/>
                </a:solidFill>
              </a:rPr>
              <a:t>La más famosa es el </a:t>
            </a:r>
            <a:r>
              <a:rPr lang="es-CL" sz="2800" b="1" i="1" dirty="0" smtClean="0">
                <a:solidFill>
                  <a:srgbClr val="1A2D68"/>
                </a:solidFill>
              </a:rPr>
              <a:t>“</a:t>
            </a:r>
            <a:r>
              <a:rPr lang="es-CL" sz="2800" b="1" i="1" dirty="0" err="1" smtClean="0">
                <a:solidFill>
                  <a:srgbClr val="1A2D68"/>
                </a:solidFill>
              </a:rPr>
              <a:t>People</a:t>
            </a:r>
            <a:r>
              <a:rPr lang="es-CL" sz="2800" b="1" i="1" dirty="0" smtClean="0">
                <a:solidFill>
                  <a:srgbClr val="1A2D68"/>
                </a:solidFill>
              </a:rPr>
              <a:t> meter”. </a:t>
            </a:r>
            <a:r>
              <a:rPr lang="es-CL" sz="2800" dirty="0" smtClean="0">
                <a:solidFill>
                  <a:srgbClr val="1A2D68"/>
                </a:solidFill>
              </a:rPr>
              <a:t>Pero en todos los medios se necesitan, aunque en algunos casos la situación de medición es deficiente (Ej. Periódicos y revistas)</a:t>
            </a:r>
            <a:endParaRPr lang="es-CL" sz="2800" dirty="0">
              <a:solidFill>
                <a:srgbClr val="1A2D68"/>
              </a:solidFill>
            </a:endParaRPr>
          </a:p>
        </p:txBody>
      </p:sp>
      <p:sp>
        <p:nvSpPr>
          <p:cNvPr id="10" name="Rectangle 9"/>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3" name="Rectangle 12"/>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4" name="Rectangle 13"/>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fade">
                                      <p:cBhvr>
                                        <p:cTn id="12" dur="500"/>
                                        <p:tgtEl>
                                          <p:spTgt spid="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fade">
                                      <p:cBhvr>
                                        <p:cTn id="17"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571472" y="1071546"/>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57158" y="285728"/>
            <a:ext cx="835824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Promoción</a:t>
            </a:r>
            <a:endParaRPr lang="es-CL" sz="5000" b="1" dirty="0">
              <a:solidFill>
                <a:srgbClr val="FF0000"/>
              </a:solidFill>
              <a:latin typeface="+mj-lt"/>
              <a:cs typeface="Arial" pitchFamily="34" charset="0"/>
            </a:endParaRPr>
          </a:p>
        </p:txBody>
      </p:sp>
      <p:sp>
        <p:nvSpPr>
          <p:cNvPr id="11" name="TextBox 10"/>
          <p:cNvSpPr txBox="1"/>
          <p:nvPr/>
        </p:nvSpPr>
        <p:spPr>
          <a:xfrm>
            <a:off x="357158" y="1428736"/>
            <a:ext cx="8286808" cy="2215991"/>
          </a:xfrm>
          <a:prstGeom prst="rect">
            <a:avLst/>
          </a:prstGeom>
          <a:noFill/>
        </p:spPr>
        <p:txBody>
          <a:bodyPr wrap="square" rtlCol="0">
            <a:spAutoFit/>
          </a:bodyPr>
          <a:lstStyle/>
          <a:p>
            <a:pPr marL="742950" indent="-742950" algn="just">
              <a:buClr>
                <a:srgbClr val="1A2D68"/>
              </a:buClr>
              <a:buFont typeface="Arial" pitchFamily="34" charset="0"/>
              <a:buChar char="•"/>
            </a:pPr>
            <a:r>
              <a:rPr lang="es-ES_tradnl" sz="2600" b="1" dirty="0" smtClean="0">
                <a:solidFill>
                  <a:srgbClr val="1A2D68"/>
                </a:solidFill>
              </a:rPr>
              <a:t>Promoción </a:t>
            </a:r>
            <a:r>
              <a:rPr lang="es-ES_tradnl" sz="2600" dirty="0" smtClean="0">
                <a:solidFill>
                  <a:srgbClr val="1A2D68"/>
                </a:solidFill>
              </a:rPr>
              <a:t>es la acción de </a:t>
            </a:r>
            <a:r>
              <a:rPr lang="es-ES_tradnl" sz="3000" b="1" dirty="0" smtClean="0">
                <a:solidFill>
                  <a:srgbClr val="1A2D68"/>
                </a:solidFill>
              </a:rPr>
              <a:t>comunicar</a:t>
            </a:r>
            <a:r>
              <a:rPr lang="es-ES_tradnl" sz="2600" dirty="0" smtClean="0">
                <a:solidFill>
                  <a:srgbClr val="1A2D68"/>
                </a:solidFill>
              </a:rPr>
              <a:t>, ejercida por el </a:t>
            </a:r>
            <a:r>
              <a:rPr lang="es-ES_tradnl" sz="3000" b="1" dirty="0" smtClean="0">
                <a:solidFill>
                  <a:srgbClr val="FF0000"/>
                </a:solidFill>
              </a:rPr>
              <a:t>productor</a:t>
            </a:r>
            <a:r>
              <a:rPr lang="es-ES_tradnl" sz="2600" dirty="0" smtClean="0">
                <a:solidFill>
                  <a:srgbClr val="1A2D68"/>
                </a:solidFill>
              </a:rPr>
              <a:t>, directa o indirectamente, destinada al potencial comprador o algún intermediario, con el objeto de influenciar sus:</a:t>
            </a:r>
          </a:p>
          <a:p>
            <a:pPr marL="1657350" lvl="2" indent="-742950" algn="just">
              <a:buClr>
                <a:srgbClr val="1A2D68"/>
              </a:buClr>
              <a:buFont typeface="Arial" pitchFamily="34" charset="0"/>
              <a:buChar char="•"/>
            </a:pPr>
            <a:endParaRPr lang="es-ES_tradnl" sz="2600" dirty="0" smtClean="0">
              <a:solidFill>
                <a:srgbClr val="1A2D68"/>
              </a:solidFill>
            </a:endParaRPr>
          </a:p>
        </p:txBody>
      </p:sp>
      <p:sp>
        <p:nvSpPr>
          <p:cNvPr id="9" name="Rectangle 8"/>
          <p:cNvSpPr/>
          <p:nvPr/>
        </p:nvSpPr>
        <p:spPr>
          <a:xfrm>
            <a:off x="1643042" y="4429132"/>
            <a:ext cx="3000396" cy="785818"/>
          </a:xfrm>
          <a:prstGeom prst="rect">
            <a:avLst/>
          </a:prstGeom>
          <a:solidFill>
            <a:srgbClr val="1A2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000" dirty="0" smtClean="0"/>
              <a:t>Comportamiento</a:t>
            </a:r>
            <a:endParaRPr lang="es-CL" sz="3000" dirty="0"/>
          </a:p>
        </p:txBody>
      </p:sp>
      <p:sp>
        <p:nvSpPr>
          <p:cNvPr id="10" name="Rectangle 9"/>
          <p:cNvSpPr/>
          <p:nvPr/>
        </p:nvSpPr>
        <p:spPr>
          <a:xfrm>
            <a:off x="1643042" y="5429264"/>
            <a:ext cx="3000396" cy="928694"/>
          </a:xfrm>
          <a:prstGeom prst="rect">
            <a:avLst/>
          </a:prstGeom>
          <a:solidFill>
            <a:srgbClr val="1A2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000" dirty="0" smtClean="0"/>
              <a:t>Sentimientos Post-Compra</a:t>
            </a:r>
            <a:endParaRPr lang="es-CL" sz="3000" dirty="0"/>
          </a:p>
        </p:txBody>
      </p:sp>
      <p:grpSp>
        <p:nvGrpSpPr>
          <p:cNvPr id="17" name="Group 16"/>
          <p:cNvGrpSpPr/>
          <p:nvPr/>
        </p:nvGrpSpPr>
        <p:grpSpPr>
          <a:xfrm>
            <a:off x="1643042" y="3143248"/>
            <a:ext cx="7358114" cy="1446550"/>
            <a:chOff x="1643042" y="3143248"/>
            <a:chExt cx="7358114" cy="1446550"/>
          </a:xfrm>
        </p:grpSpPr>
        <p:sp>
          <p:nvSpPr>
            <p:cNvPr id="8" name="Rectangle 7"/>
            <p:cNvSpPr/>
            <p:nvPr/>
          </p:nvSpPr>
          <p:spPr>
            <a:xfrm>
              <a:off x="1643042" y="3429000"/>
              <a:ext cx="3000396" cy="785818"/>
            </a:xfrm>
            <a:prstGeom prst="rect">
              <a:avLst/>
            </a:prstGeom>
            <a:solidFill>
              <a:srgbClr val="1A2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000" dirty="0" smtClean="0"/>
                <a:t>Actitudes</a:t>
              </a:r>
              <a:endParaRPr lang="es-CL" sz="3000" dirty="0"/>
            </a:p>
          </p:txBody>
        </p:sp>
        <p:sp>
          <p:nvSpPr>
            <p:cNvPr id="15" name="Left Brace 14"/>
            <p:cNvSpPr/>
            <p:nvPr/>
          </p:nvSpPr>
          <p:spPr>
            <a:xfrm>
              <a:off x="4857752" y="3286124"/>
              <a:ext cx="214314" cy="1143008"/>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L"/>
            </a:p>
          </p:txBody>
        </p:sp>
        <p:sp>
          <p:nvSpPr>
            <p:cNvPr id="16" name="TextBox 15"/>
            <p:cNvSpPr txBox="1"/>
            <p:nvPr/>
          </p:nvSpPr>
          <p:spPr bwMode="auto">
            <a:xfrm>
              <a:off x="5214942" y="3143248"/>
              <a:ext cx="3786214" cy="1446550"/>
            </a:xfrm>
            <a:prstGeom prst="rect">
              <a:avLst/>
            </a:prstGeom>
            <a:noFill/>
            <a:ln w="9525">
              <a:noFill/>
              <a:miter lim="800000"/>
              <a:headEnd/>
              <a:tailEnd/>
            </a:ln>
          </p:spPr>
          <p:txBody>
            <a:bodyPr wrap="square" rtlCol="0">
              <a:spAutoFit/>
            </a:bodyPr>
            <a:lstStyle/>
            <a:p>
              <a:pPr eaLnBrk="1" hangingPunct="1">
                <a:spcBef>
                  <a:spcPct val="50000"/>
                </a:spcBef>
              </a:pPr>
              <a:r>
                <a:rPr lang="es-MX" sz="2200" dirty="0" smtClean="0">
                  <a:solidFill>
                    <a:srgbClr val="1A2D68"/>
                  </a:solidFill>
                </a:rPr>
                <a:t>Conocimiento</a:t>
              </a:r>
            </a:p>
            <a:p>
              <a:pPr eaLnBrk="1" hangingPunct="1">
                <a:spcBef>
                  <a:spcPct val="50000"/>
                </a:spcBef>
              </a:pPr>
              <a:r>
                <a:rPr lang="es-MX" sz="2200" dirty="0" smtClean="0">
                  <a:solidFill>
                    <a:srgbClr val="1A2D68"/>
                  </a:solidFill>
                </a:rPr>
                <a:t>Preferencia</a:t>
              </a:r>
            </a:p>
            <a:p>
              <a:pPr eaLnBrk="1" hangingPunct="1">
                <a:spcBef>
                  <a:spcPct val="50000"/>
                </a:spcBef>
              </a:pPr>
              <a:r>
                <a:rPr lang="es-MX" sz="2200" dirty="0" smtClean="0">
                  <a:solidFill>
                    <a:srgbClr val="1A2D68"/>
                  </a:solidFill>
                </a:rPr>
                <a:t>Intención de Compra</a:t>
              </a:r>
              <a:endParaRPr lang="es-CL" sz="2200" dirty="0">
                <a:solidFill>
                  <a:srgbClr val="1A2D68"/>
                </a:solidFill>
              </a:endParaRPr>
            </a:p>
          </p:txBody>
        </p:sp>
      </p:grpSp>
      <p:sp>
        <p:nvSpPr>
          <p:cNvPr id="18" name="Rectangle 17"/>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9" name="Rectangle 18"/>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20" name="Rectangle 19"/>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fade">
                                      <p:cBhvr>
                                        <p:cTn id="7" dur="5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571472" y="1071546"/>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57158" y="285728"/>
            <a:ext cx="8358246" cy="754053"/>
          </a:xfrm>
          <a:prstGeom prst="rect">
            <a:avLst/>
          </a:prstGeom>
          <a:noFill/>
        </p:spPr>
        <p:txBody>
          <a:bodyPr wrap="square" rtlCol="0">
            <a:spAutoFit/>
          </a:bodyPr>
          <a:lstStyle/>
          <a:p>
            <a:pPr algn="ctr"/>
            <a:r>
              <a:rPr lang="es-MX" sz="4300" b="1" dirty="0" smtClean="0">
                <a:solidFill>
                  <a:srgbClr val="002060"/>
                </a:solidFill>
                <a:latin typeface="+mj-lt"/>
                <a:cs typeface="Arial" pitchFamily="34" charset="0"/>
              </a:rPr>
              <a:t>Agencia de Control de Emisiones</a:t>
            </a:r>
            <a:endParaRPr lang="es-CL" sz="4300" b="1" dirty="0">
              <a:solidFill>
                <a:srgbClr val="002060"/>
              </a:solidFill>
              <a:latin typeface="+mj-lt"/>
              <a:cs typeface="Arial" pitchFamily="34" charset="0"/>
            </a:endParaRPr>
          </a:p>
        </p:txBody>
      </p:sp>
      <p:sp>
        <p:nvSpPr>
          <p:cNvPr id="9" name="TextBox 8"/>
          <p:cNvSpPr txBox="1"/>
          <p:nvPr/>
        </p:nvSpPr>
        <p:spPr bwMode="auto">
          <a:xfrm>
            <a:off x="428596" y="1714488"/>
            <a:ext cx="8358246" cy="3785652"/>
          </a:xfrm>
          <a:prstGeom prst="rect">
            <a:avLst/>
          </a:prstGeom>
          <a:noFill/>
          <a:ln w="9525">
            <a:noFill/>
            <a:miter lim="800000"/>
            <a:headEnd/>
            <a:tailEnd/>
          </a:ln>
        </p:spPr>
        <p:txBody>
          <a:bodyPr wrap="square" rtlCol="0">
            <a:spAutoFit/>
          </a:bodyPr>
          <a:lstStyle/>
          <a:p>
            <a:pPr algn="ctr">
              <a:spcBef>
                <a:spcPct val="50000"/>
              </a:spcBef>
            </a:pPr>
            <a:r>
              <a:rPr lang="es-CL" sz="3000" dirty="0" smtClean="0">
                <a:solidFill>
                  <a:srgbClr val="1A2D68"/>
                </a:solidFill>
              </a:rPr>
              <a:t>Son empresas que controlan al detalle los contenidos de las emisiones de los medios. </a:t>
            </a:r>
          </a:p>
          <a:p>
            <a:pPr algn="ctr">
              <a:spcBef>
                <a:spcPct val="50000"/>
              </a:spcBef>
            </a:pPr>
            <a:endParaRPr lang="es-CL" sz="3000" dirty="0" smtClean="0">
              <a:solidFill>
                <a:srgbClr val="1A2D68"/>
              </a:solidFill>
            </a:endParaRPr>
          </a:p>
          <a:p>
            <a:pPr algn="ctr">
              <a:spcBef>
                <a:spcPct val="50000"/>
              </a:spcBef>
            </a:pPr>
            <a:r>
              <a:rPr lang="es-CL" sz="3000" dirty="0" smtClean="0">
                <a:solidFill>
                  <a:srgbClr val="1A2D68"/>
                </a:solidFill>
              </a:rPr>
              <a:t>Con la información que venden, las empresas productoras y sus agencias pueden controlar que un </a:t>
            </a:r>
            <a:r>
              <a:rPr lang="es-CL" sz="3000" b="1" dirty="0" smtClean="0">
                <a:solidFill>
                  <a:srgbClr val="1A2D68"/>
                </a:solidFill>
              </a:rPr>
              <a:t>medio efectivamente haya emitido la publicidad </a:t>
            </a:r>
            <a:r>
              <a:rPr lang="es-CL" sz="3000" dirty="0" smtClean="0">
                <a:solidFill>
                  <a:srgbClr val="1A2D68"/>
                </a:solidFill>
              </a:rPr>
              <a:t>en la cantidad y oportunidad contratada.</a:t>
            </a:r>
            <a:endParaRPr lang="es-CL" sz="3000" dirty="0">
              <a:solidFill>
                <a:srgbClr val="1A2D68"/>
              </a:solidFill>
            </a:endParaRPr>
          </a:p>
        </p:txBody>
      </p:sp>
      <p:sp>
        <p:nvSpPr>
          <p:cNvPr id="10" name="Rectangle 9"/>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3" name="Rectangle 12"/>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4" name="Rectangle 13"/>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xEl>
                                              <p:pRg st="2" end="2"/>
                                            </p:txEl>
                                          </p:spTgt>
                                        </p:tgtEl>
                                        <p:attrNameLst>
                                          <p:attrName>style.visibility</p:attrName>
                                        </p:attrNameLst>
                                      </p:cBhvr>
                                      <p:to>
                                        <p:strVal val="visible"/>
                                      </p:to>
                                    </p:set>
                                    <p:animEffect transition="in" filter="fade">
                                      <p:cBhvr>
                                        <p:cTn id="12"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571472" y="1071546"/>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57158" y="379049"/>
            <a:ext cx="8358246" cy="692497"/>
          </a:xfrm>
          <a:prstGeom prst="rect">
            <a:avLst/>
          </a:prstGeom>
          <a:noFill/>
        </p:spPr>
        <p:txBody>
          <a:bodyPr wrap="square" rtlCol="0">
            <a:spAutoFit/>
          </a:bodyPr>
          <a:lstStyle/>
          <a:p>
            <a:pPr algn="ctr"/>
            <a:r>
              <a:rPr lang="es-MX" sz="3900" b="1" dirty="0" smtClean="0">
                <a:solidFill>
                  <a:srgbClr val="002060"/>
                </a:solidFill>
                <a:latin typeface="+mj-lt"/>
                <a:cs typeface="Arial" pitchFamily="34" charset="0"/>
              </a:rPr>
              <a:t>Empresas de Investigación de Mercado</a:t>
            </a:r>
            <a:endParaRPr lang="es-CL" sz="3900" b="1" dirty="0">
              <a:solidFill>
                <a:srgbClr val="002060"/>
              </a:solidFill>
              <a:latin typeface="+mj-lt"/>
              <a:cs typeface="Arial" pitchFamily="34" charset="0"/>
            </a:endParaRPr>
          </a:p>
        </p:txBody>
      </p:sp>
      <p:sp>
        <p:nvSpPr>
          <p:cNvPr id="9" name="TextBox 8"/>
          <p:cNvSpPr txBox="1"/>
          <p:nvPr/>
        </p:nvSpPr>
        <p:spPr bwMode="auto">
          <a:xfrm>
            <a:off x="428596" y="1529255"/>
            <a:ext cx="8358246" cy="4416594"/>
          </a:xfrm>
          <a:prstGeom prst="rect">
            <a:avLst/>
          </a:prstGeom>
          <a:noFill/>
          <a:ln w="9525">
            <a:noFill/>
            <a:miter lim="800000"/>
            <a:headEnd/>
            <a:tailEnd/>
          </a:ln>
        </p:spPr>
        <p:txBody>
          <a:bodyPr wrap="square" rtlCol="0">
            <a:spAutoFit/>
          </a:bodyPr>
          <a:lstStyle/>
          <a:p>
            <a:pPr marL="514350" indent="-514350" algn="just">
              <a:spcBef>
                <a:spcPct val="50000"/>
              </a:spcBef>
              <a:buFont typeface="Arial" pitchFamily="34" charset="0"/>
              <a:buChar char="•"/>
            </a:pPr>
            <a:r>
              <a:rPr lang="es-CL" sz="2800" dirty="0" smtClean="0">
                <a:solidFill>
                  <a:srgbClr val="1A2D68"/>
                </a:solidFill>
              </a:rPr>
              <a:t>Además de proveer la información básica, a través de estudios contratados por la empresas productoras, para la </a:t>
            </a:r>
            <a:r>
              <a:rPr lang="es-CL" sz="2800" b="1" dirty="0" smtClean="0">
                <a:solidFill>
                  <a:srgbClr val="1A2D68"/>
                </a:solidFill>
              </a:rPr>
              <a:t>formulación de la estrategia comercial y comunicacional</a:t>
            </a:r>
            <a:r>
              <a:rPr lang="es-CL" sz="2800" dirty="0" smtClean="0">
                <a:solidFill>
                  <a:srgbClr val="1A2D68"/>
                </a:solidFill>
              </a:rPr>
              <a:t>, se desarrollan estudios específicos para medir la </a:t>
            </a:r>
            <a:r>
              <a:rPr lang="es-CL" sz="2800" b="1" dirty="0" smtClean="0">
                <a:solidFill>
                  <a:srgbClr val="1A2D68"/>
                </a:solidFill>
              </a:rPr>
              <a:t>efectividad de la inversión publicitaria</a:t>
            </a:r>
          </a:p>
          <a:p>
            <a:pPr marL="514350" indent="-514350">
              <a:spcBef>
                <a:spcPct val="50000"/>
              </a:spcBef>
              <a:buFont typeface="Arial" pitchFamily="34" charset="0"/>
              <a:buChar char="•"/>
            </a:pPr>
            <a:endParaRPr lang="es-CL" sz="1000" dirty="0" smtClean="0">
              <a:solidFill>
                <a:srgbClr val="1A2D68"/>
              </a:solidFill>
            </a:endParaRPr>
          </a:p>
          <a:p>
            <a:pPr marL="514350" indent="-514350" algn="just">
              <a:spcBef>
                <a:spcPct val="50000"/>
              </a:spcBef>
              <a:buFont typeface="Arial" pitchFamily="34" charset="0"/>
              <a:buChar char="•"/>
            </a:pPr>
            <a:r>
              <a:rPr lang="es-CL" sz="2800" dirty="0" smtClean="0">
                <a:solidFill>
                  <a:srgbClr val="1A2D68"/>
                </a:solidFill>
              </a:rPr>
              <a:t>Entre estos estudios: </a:t>
            </a:r>
            <a:r>
              <a:rPr lang="es-CL" sz="2800" b="1" dirty="0" smtClean="0">
                <a:solidFill>
                  <a:srgbClr val="1A2D68"/>
                </a:solidFill>
              </a:rPr>
              <a:t>Estudios de Marca </a:t>
            </a:r>
            <a:r>
              <a:rPr lang="es-CL" sz="2800" dirty="0" smtClean="0">
                <a:solidFill>
                  <a:srgbClr val="1A2D68"/>
                </a:solidFill>
              </a:rPr>
              <a:t>antes y después de una campaña, </a:t>
            </a:r>
            <a:r>
              <a:rPr lang="es-CL" sz="2800" b="1" dirty="0" smtClean="0">
                <a:solidFill>
                  <a:srgbClr val="1A2D68"/>
                </a:solidFill>
              </a:rPr>
              <a:t>Recordación de campañas </a:t>
            </a:r>
            <a:r>
              <a:rPr lang="es-CL" sz="2800" dirty="0" smtClean="0">
                <a:solidFill>
                  <a:srgbClr val="1A2D68"/>
                </a:solidFill>
              </a:rPr>
              <a:t>publicitarias, etc.</a:t>
            </a:r>
            <a:endParaRPr lang="es-CL" sz="2800" dirty="0">
              <a:solidFill>
                <a:srgbClr val="1A2D68"/>
              </a:solidFill>
            </a:endParaRPr>
          </a:p>
        </p:txBody>
      </p:sp>
      <p:sp>
        <p:nvSpPr>
          <p:cNvPr id="10" name="Rectangle 9"/>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3" name="Rectangle 12"/>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4" name="Rectangle 13"/>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xEl>
                                              <p:pRg st="2" end="2"/>
                                            </p:txEl>
                                          </p:spTgt>
                                        </p:tgtEl>
                                        <p:attrNameLst>
                                          <p:attrName>style.visibility</p:attrName>
                                        </p:attrNameLst>
                                      </p:cBhvr>
                                      <p:to>
                                        <p:strVal val="visible"/>
                                      </p:to>
                                    </p:set>
                                    <p:animEffect transition="in" filter="fade">
                                      <p:cBhvr>
                                        <p:cTn id="12"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libro-11433.jpg"/>
          <p:cNvPicPr>
            <a:picLocks noChangeAspect="1"/>
          </p:cNvPicPr>
          <p:nvPr/>
        </p:nvPicPr>
        <p:blipFill>
          <a:blip r:embed="rId2" cstate="print"/>
          <a:stretch>
            <a:fillRect/>
          </a:stretch>
        </p:blipFill>
        <p:spPr>
          <a:xfrm>
            <a:off x="-142908" y="1"/>
            <a:ext cx="9411314" cy="6668588"/>
          </a:xfrm>
          <a:prstGeom prst="rect">
            <a:avLst/>
          </a:prstGeom>
        </p:spPr>
      </p:pic>
      <p:sp>
        <p:nvSpPr>
          <p:cNvPr id="11" name="Rectangle 10"/>
          <p:cNvSpPr/>
          <p:nvPr/>
        </p:nvSpPr>
        <p:spPr>
          <a:xfrm>
            <a:off x="0" y="2500306"/>
            <a:ext cx="9144032" cy="1571636"/>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7500" dirty="0" smtClean="0">
                <a:solidFill>
                  <a:srgbClr val="1A2D68"/>
                </a:solidFill>
                <a:latin typeface="Cambria" pitchFamily="18" charset="0"/>
              </a:rPr>
              <a:t>Glosario</a:t>
            </a:r>
            <a:endParaRPr lang="es-MX" sz="7500" b="1" dirty="0" smtClean="0">
              <a:solidFill>
                <a:srgbClr val="1A2D68"/>
              </a:solidFill>
              <a:latin typeface="Cambria" pitchFamily="18" charset="0"/>
            </a:endParaRPr>
          </a:p>
        </p:txBody>
      </p:sp>
      <p:sp>
        <p:nvSpPr>
          <p:cNvPr id="8" name="Rectangle 7"/>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0" name="Rectangle 9"/>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4" name="Rectangle 13"/>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p:cNvGrpSpPr/>
          <p:nvPr/>
        </p:nvGrpSpPr>
        <p:grpSpPr>
          <a:xfrm>
            <a:off x="71406" y="285728"/>
            <a:ext cx="8501122" cy="1493704"/>
            <a:chOff x="71406" y="405450"/>
            <a:chExt cx="8501122" cy="1493704"/>
          </a:xfrm>
        </p:grpSpPr>
        <p:cxnSp>
          <p:nvCxnSpPr>
            <p:cNvPr id="6" name="Straight Connector 5"/>
            <p:cNvCxnSpPr/>
            <p:nvPr/>
          </p:nvCxnSpPr>
          <p:spPr>
            <a:xfrm>
              <a:off x="357158" y="928670"/>
              <a:ext cx="3000396"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71406" y="405450"/>
              <a:ext cx="1857388" cy="523220"/>
            </a:xfrm>
            <a:prstGeom prst="rect">
              <a:avLst/>
            </a:prstGeom>
            <a:noFill/>
          </p:spPr>
          <p:txBody>
            <a:bodyPr wrap="square" rtlCol="0">
              <a:spAutoFit/>
            </a:bodyPr>
            <a:lstStyle/>
            <a:p>
              <a:pPr algn="ctr"/>
              <a:r>
                <a:rPr lang="es-MX" sz="2800" b="1" dirty="0" smtClean="0">
                  <a:solidFill>
                    <a:srgbClr val="002060"/>
                  </a:solidFill>
                  <a:latin typeface="+mj-lt"/>
                  <a:cs typeface="Arial" pitchFamily="34" charset="0"/>
                </a:rPr>
                <a:t>Alcance</a:t>
              </a:r>
              <a:endParaRPr lang="es-CL" sz="2800" b="1" i="1" dirty="0">
                <a:solidFill>
                  <a:srgbClr val="002060"/>
                </a:solidFill>
                <a:latin typeface="+mj-lt"/>
                <a:cs typeface="Arial" pitchFamily="34" charset="0"/>
              </a:endParaRPr>
            </a:p>
          </p:txBody>
        </p:sp>
        <p:sp>
          <p:nvSpPr>
            <p:cNvPr id="18" name="TextBox 17"/>
            <p:cNvSpPr txBox="1"/>
            <p:nvPr/>
          </p:nvSpPr>
          <p:spPr bwMode="auto">
            <a:xfrm>
              <a:off x="357158" y="1068157"/>
              <a:ext cx="8215370" cy="830997"/>
            </a:xfrm>
            <a:prstGeom prst="rect">
              <a:avLst/>
            </a:prstGeom>
            <a:noFill/>
            <a:ln w="9525">
              <a:noFill/>
              <a:miter lim="800000"/>
              <a:headEnd/>
              <a:tailEnd/>
            </a:ln>
          </p:spPr>
          <p:txBody>
            <a:bodyPr wrap="square" rtlCol="0">
              <a:spAutoFit/>
            </a:bodyPr>
            <a:lstStyle/>
            <a:p>
              <a:pPr algn="just">
                <a:spcBef>
                  <a:spcPct val="50000"/>
                </a:spcBef>
              </a:pPr>
              <a:r>
                <a:rPr lang="es-ES_tradnl" sz="2400" dirty="0" smtClean="0">
                  <a:solidFill>
                    <a:srgbClr val="1A2D68"/>
                  </a:solidFill>
                  <a:latin typeface="+mj-lt"/>
                </a:rPr>
                <a:t>Proporción de individuos de un grupo contactados al menos una vez con un aviso publicitario perteneciente a un plan.</a:t>
              </a:r>
            </a:p>
          </p:txBody>
        </p:sp>
      </p:grpSp>
      <p:grpSp>
        <p:nvGrpSpPr>
          <p:cNvPr id="26" name="Group 25"/>
          <p:cNvGrpSpPr/>
          <p:nvPr/>
        </p:nvGrpSpPr>
        <p:grpSpPr>
          <a:xfrm>
            <a:off x="214282" y="1977086"/>
            <a:ext cx="8358246" cy="2232367"/>
            <a:chOff x="214282" y="1977086"/>
            <a:chExt cx="8358246" cy="2232367"/>
          </a:xfrm>
        </p:grpSpPr>
        <p:cxnSp>
          <p:nvCxnSpPr>
            <p:cNvPr id="19" name="Straight Connector 18"/>
            <p:cNvCxnSpPr/>
            <p:nvPr/>
          </p:nvCxnSpPr>
          <p:spPr>
            <a:xfrm>
              <a:off x="357158" y="2500306"/>
              <a:ext cx="3000396"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14282" y="1977086"/>
              <a:ext cx="1857388" cy="523220"/>
            </a:xfrm>
            <a:prstGeom prst="rect">
              <a:avLst/>
            </a:prstGeom>
            <a:noFill/>
          </p:spPr>
          <p:txBody>
            <a:bodyPr wrap="square" rtlCol="0">
              <a:spAutoFit/>
            </a:bodyPr>
            <a:lstStyle/>
            <a:p>
              <a:pPr algn="ctr"/>
              <a:r>
                <a:rPr lang="es-MX" sz="2800" b="1" dirty="0" smtClean="0">
                  <a:solidFill>
                    <a:srgbClr val="002060"/>
                  </a:solidFill>
                  <a:latin typeface="+mj-lt"/>
                  <a:cs typeface="Arial" pitchFamily="34" charset="0"/>
                </a:rPr>
                <a:t>Audiencia</a:t>
              </a:r>
              <a:endParaRPr lang="es-CL" sz="2800" b="1" i="1" dirty="0">
                <a:solidFill>
                  <a:srgbClr val="002060"/>
                </a:solidFill>
                <a:latin typeface="+mj-lt"/>
                <a:cs typeface="Arial" pitchFamily="34" charset="0"/>
              </a:endParaRPr>
            </a:p>
          </p:txBody>
        </p:sp>
        <p:sp>
          <p:nvSpPr>
            <p:cNvPr id="21" name="TextBox 20"/>
            <p:cNvSpPr txBox="1"/>
            <p:nvPr/>
          </p:nvSpPr>
          <p:spPr bwMode="auto">
            <a:xfrm>
              <a:off x="357158" y="2639793"/>
              <a:ext cx="8215370" cy="1569660"/>
            </a:xfrm>
            <a:prstGeom prst="rect">
              <a:avLst/>
            </a:prstGeom>
            <a:noFill/>
            <a:ln w="9525">
              <a:noFill/>
              <a:miter lim="800000"/>
              <a:headEnd/>
              <a:tailEnd/>
            </a:ln>
          </p:spPr>
          <p:txBody>
            <a:bodyPr wrap="square" rtlCol="0">
              <a:spAutoFit/>
            </a:bodyPr>
            <a:lstStyle/>
            <a:p>
              <a:pPr algn="just"/>
              <a:r>
                <a:rPr lang="es-ES_tradnl" sz="2400" dirty="0" smtClean="0">
                  <a:solidFill>
                    <a:srgbClr val="1A2D68"/>
                  </a:solidFill>
                  <a:latin typeface="+mj-lt"/>
                </a:rPr>
                <a:t>Proporción de individuos de un grupo en contacto con un medio en un determinado instante. Normalmente se usa para referirse a la proporción de individuos de la ciudad de Santiago frente al medio televisión considerando todos los canales.</a:t>
              </a:r>
              <a:endParaRPr lang="es-ES_tradnl" sz="2400" dirty="0">
                <a:solidFill>
                  <a:srgbClr val="1A2D68"/>
                </a:solidFill>
                <a:latin typeface="+mj-lt"/>
              </a:endParaRPr>
            </a:p>
          </p:txBody>
        </p:sp>
      </p:grpSp>
      <p:grpSp>
        <p:nvGrpSpPr>
          <p:cNvPr id="25" name="Group 24"/>
          <p:cNvGrpSpPr/>
          <p:nvPr/>
        </p:nvGrpSpPr>
        <p:grpSpPr>
          <a:xfrm>
            <a:off x="285720" y="4357694"/>
            <a:ext cx="8358246" cy="1863036"/>
            <a:chOff x="285720" y="4357694"/>
            <a:chExt cx="8358246" cy="1863036"/>
          </a:xfrm>
        </p:grpSpPr>
        <p:cxnSp>
          <p:nvCxnSpPr>
            <p:cNvPr id="22" name="Straight Connector 21"/>
            <p:cNvCxnSpPr/>
            <p:nvPr/>
          </p:nvCxnSpPr>
          <p:spPr>
            <a:xfrm>
              <a:off x="428596" y="4880914"/>
              <a:ext cx="3000396"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285720" y="4357694"/>
              <a:ext cx="1857388" cy="523220"/>
            </a:xfrm>
            <a:prstGeom prst="rect">
              <a:avLst/>
            </a:prstGeom>
            <a:noFill/>
          </p:spPr>
          <p:txBody>
            <a:bodyPr wrap="square" rtlCol="0">
              <a:spAutoFit/>
            </a:bodyPr>
            <a:lstStyle/>
            <a:p>
              <a:pPr algn="ctr"/>
              <a:r>
                <a:rPr lang="es-MX" sz="2800" b="1" dirty="0" smtClean="0">
                  <a:solidFill>
                    <a:srgbClr val="002060"/>
                  </a:solidFill>
                  <a:latin typeface="+mj-lt"/>
                  <a:cs typeface="Arial" pitchFamily="34" charset="0"/>
                </a:rPr>
                <a:t>Cobertura</a:t>
              </a:r>
              <a:endParaRPr lang="es-CL" sz="2800" b="1" i="1" dirty="0">
                <a:solidFill>
                  <a:srgbClr val="002060"/>
                </a:solidFill>
                <a:latin typeface="+mj-lt"/>
                <a:cs typeface="Arial" pitchFamily="34" charset="0"/>
              </a:endParaRPr>
            </a:p>
          </p:txBody>
        </p:sp>
        <p:sp>
          <p:nvSpPr>
            <p:cNvPr id="24" name="TextBox 23"/>
            <p:cNvSpPr txBox="1"/>
            <p:nvPr/>
          </p:nvSpPr>
          <p:spPr bwMode="auto">
            <a:xfrm>
              <a:off x="428596" y="5020401"/>
              <a:ext cx="8215370" cy="1200329"/>
            </a:xfrm>
            <a:prstGeom prst="rect">
              <a:avLst/>
            </a:prstGeom>
            <a:noFill/>
            <a:ln w="9525">
              <a:noFill/>
              <a:miter lim="800000"/>
              <a:headEnd/>
              <a:tailEnd/>
            </a:ln>
          </p:spPr>
          <p:txBody>
            <a:bodyPr wrap="square" rtlCol="0">
              <a:spAutoFit/>
            </a:bodyPr>
            <a:lstStyle/>
            <a:p>
              <a:pPr algn="just"/>
              <a:r>
                <a:rPr lang="es-ES_tradnl" sz="2400" dirty="0" smtClean="0">
                  <a:solidFill>
                    <a:srgbClr val="1A2D68"/>
                  </a:solidFill>
                  <a:latin typeface="+mj-lt"/>
                </a:rPr>
                <a:t>Capacidad potencial de un medio a llegar a un grupo objetivo, determinada por restricciones físicas. Por ejemplo por la distribución regional de sus emisiones.</a:t>
              </a:r>
              <a:endParaRPr lang="es-ES_tradnl" sz="2400" dirty="0">
                <a:solidFill>
                  <a:srgbClr val="1A2D68"/>
                </a:solidFill>
                <a:latin typeface="+mj-lt"/>
              </a:endParaRPr>
            </a:p>
          </p:txBody>
        </p:sp>
      </p:grpSp>
      <p:sp>
        <p:nvSpPr>
          <p:cNvPr id="28" name="Rectangle 27"/>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29" name="Rectangle 28"/>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30" name="Rectangle 29"/>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6"/>
          <p:cNvGrpSpPr/>
          <p:nvPr/>
        </p:nvGrpSpPr>
        <p:grpSpPr>
          <a:xfrm>
            <a:off x="71406" y="285728"/>
            <a:ext cx="8501122" cy="1678370"/>
            <a:chOff x="71406" y="405450"/>
            <a:chExt cx="8501122" cy="1678370"/>
          </a:xfrm>
        </p:grpSpPr>
        <p:cxnSp>
          <p:nvCxnSpPr>
            <p:cNvPr id="6" name="Straight Connector 5"/>
            <p:cNvCxnSpPr/>
            <p:nvPr/>
          </p:nvCxnSpPr>
          <p:spPr>
            <a:xfrm>
              <a:off x="357158" y="928670"/>
              <a:ext cx="3000396"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71406" y="405450"/>
              <a:ext cx="3286148" cy="523220"/>
            </a:xfrm>
            <a:prstGeom prst="rect">
              <a:avLst/>
            </a:prstGeom>
            <a:noFill/>
          </p:spPr>
          <p:txBody>
            <a:bodyPr wrap="square" rtlCol="0">
              <a:spAutoFit/>
            </a:bodyPr>
            <a:lstStyle/>
            <a:p>
              <a:pPr algn="ctr"/>
              <a:r>
                <a:rPr lang="es-MX" sz="2800" b="1" dirty="0" smtClean="0">
                  <a:solidFill>
                    <a:srgbClr val="002060"/>
                  </a:solidFill>
                  <a:latin typeface="+mj-lt"/>
                  <a:cs typeface="Arial" pitchFamily="34" charset="0"/>
                </a:rPr>
                <a:t>Costo por Impacto</a:t>
              </a:r>
              <a:endParaRPr lang="es-CL" sz="2800" b="1" i="1" dirty="0">
                <a:solidFill>
                  <a:srgbClr val="002060"/>
                </a:solidFill>
                <a:latin typeface="+mj-lt"/>
                <a:cs typeface="Arial" pitchFamily="34" charset="0"/>
              </a:endParaRPr>
            </a:p>
          </p:txBody>
        </p:sp>
        <p:sp>
          <p:nvSpPr>
            <p:cNvPr id="18" name="TextBox 17"/>
            <p:cNvSpPr txBox="1"/>
            <p:nvPr/>
          </p:nvSpPr>
          <p:spPr bwMode="auto">
            <a:xfrm>
              <a:off x="357158" y="1068157"/>
              <a:ext cx="8215370" cy="1015663"/>
            </a:xfrm>
            <a:prstGeom prst="rect">
              <a:avLst/>
            </a:prstGeom>
            <a:noFill/>
            <a:ln w="9525">
              <a:noFill/>
              <a:miter lim="800000"/>
              <a:headEnd/>
              <a:tailEnd/>
            </a:ln>
          </p:spPr>
          <p:txBody>
            <a:bodyPr wrap="square" rtlCol="0">
              <a:spAutoFit/>
            </a:bodyPr>
            <a:lstStyle/>
            <a:p>
              <a:pPr algn="just">
                <a:spcBef>
                  <a:spcPct val="50000"/>
                </a:spcBef>
              </a:pPr>
              <a:r>
                <a:rPr lang="es-ES_tradnl" sz="2400" dirty="0" smtClean="0">
                  <a:solidFill>
                    <a:srgbClr val="1A2D68"/>
                  </a:solidFill>
                  <a:latin typeface="+mj-lt"/>
                </a:rPr>
                <a:t>Costo total del plan dividido por el total de impactos.</a:t>
              </a:r>
            </a:p>
            <a:p>
              <a:pPr algn="just">
                <a:spcBef>
                  <a:spcPct val="50000"/>
                </a:spcBef>
              </a:pPr>
              <a:r>
                <a:rPr lang="es-ES_tradnl" sz="2400" b="1" dirty="0" smtClean="0">
                  <a:solidFill>
                    <a:srgbClr val="1A2D68"/>
                  </a:solidFill>
                  <a:latin typeface="+mj-lt"/>
                </a:rPr>
                <a:t>Costo por mil impactos (CPM)</a:t>
              </a:r>
            </a:p>
          </p:txBody>
        </p:sp>
      </p:grpSp>
      <p:grpSp>
        <p:nvGrpSpPr>
          <p:cNvPr id="3" name="Group 25"/>
          <p:cNvGrpSpPr/>
          <p:nvPr/>
        </p:nvGrpSpPr>
        <p:grpSpPr>
          <a:xfrm>
            <a:off x="71406" y="2590380"/>
            <a:ext cx="8501122" cy="1124372"/>
            <a:chOff x="71406" y="1977086"/>
            <a:chExt cx="8501122" cy="1124372"/>
          </a:xfrm>
        </p:grpSpPr>
        <p:sp>
          <p:nvSpPr>
            <p:cNvPr id="20" name="TextBox 19"/>
            <p:cNvSpPr txBox="1"/>
            <p:nvPr/>
          </p:nvSpPr>
          <p:spPr>
            <a:xfrm>
              <a:off x="71406" y="1977086"/>
              <a:ext cx="4857784" cy="523220"/>
            </a:xfrm>
            <a:prstGeom prst="rect">
              <a:avLst/>
            </a:prstGeom>
            <a:noFill/>
          </p:spPr>
          <p:txBody>
            <a:bodyPr wrap="square" rtlCol="0">
              <a:spAutoFit/>
            </a:bodyPr>
            <a:lstStyle/>
            <a:p>
              <a:pPr algn="ctr"/>
              <a:r>
                <a:rPr lang="es-MX" sz="2800" b="1" dirty="0" smtClean="0">
                  <a:solidFill>
                    <a:srgbClr val="002060"/>
                  </a:solidFill>
                  <a:latin typeface="+mj-lt"/>
                  <a:cs typeface="Arial" pitchFamily="34" charset="0"/>
                </a:rPr>
                <a:t>Costo por persona alcanzada</a:t>
              </a:r>
              <a:endParaRPr lang="es-CL" sz="2800" b="1" i="1" dirty="0">
                <a:solidFill>
                  <a:srgbClr val="002060"/>
                </a:solidFill>
                <a:latin typeface="+mj-lt"/>
                <a:cs typeface="Arial" pitchFamily="34" charset="0"/>
              </a:endParaRPr>
            </a:p>
          </p:txBody>
        </p:sp>
        <p:cxnSp>
          <p:nvCxnSpPr>
            <p:cNvPr id="19" name="Straight Connector 18"/>
            <p:cNvCxnSpPr/>
            <p:nvPr/>
          </p:nvCxnSpPr>
          <p:spPr>
            <a:xfrm>
              <a:off x="357158" y="2500306"/>
              <a:ext cx="464347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bwMode="auto">
            <a:xfrm>
              <a:off x="357158" y="2639793"/>
              <a:ext cx="8215370" cy="461665"/>
            </a:xfrm>
            <a:prstGeom prst="rect">
              <a:avLst/>
            </a:prstGeom>
            <a:noFill/>
            <a:ln w="9525">
              <a:noFill/>
              <a:miter lim="800000"/>
              <a:headEnd/>
              <a:tailEnd/>
            </a:ln>
          </p:spPr>
          <p:txBody>
            <a:bodyPr wrap="square" rtlCol="0">
              <a:spAutoFit/>
            </a:bodyPr>
            <a:lstStyle/>
            <a:p>
              <a:pPr algn="just"/>
              <a:r>
                <a:rPr lang="es-ES_tradnl" sz="2400" dirty="0" smtClean="0">
                  <a:solidFill>
                    <a:srgbClr val="1A2D68"/>
                  </a:solidFill>
                  <a:latin typeface="+mj-lt"/>
                </a:rPr>
                <a:t>Costo total del plan dividido por el Alcance.</a:t>
              </a:r>
              <a:endParaRPr lang="es-ES_tradnl" sz="2400" dirty="0">
                <a:solidFill>
                  <a:srgbClr val="1A2D68"/>
                </a:solidFill>
                <a:latin typeface="+mj-lt"/>
              </a:endParaRPr>
            </a:p>
          </p:txBody>
        </p:sp>
      </p:grpSp>
      <p:grpSp>
        <p:nvGrpSpPr>
          <p:cNvPr id="4" name="Group 24"/>
          <p:cNvGrpSpPr/>
          <p:nvPr/>
        </p:nvGrpSpPr>
        <p:grpSpPr>
          <a:xfrm>
            <a:off x="142844" y="4357694"/>
            <a:ext cx="8501122" cy="1863036"/>
            <a:chOff x="142844" y="4357694"/>
            <a:chExt cx="8501122" cy="1863036"/>
          </a:xfrm>
        </p:grpSpPr>
        <p:sp>
          <p:nvSpPr>
            <p:cNvPr id="23" name="TextBox 22"/>
            <p:cNvSpPr txBox="1"/>
            <p:nvPr/>
          </p:nvSpPr>
          <p:spPr>
            <a:xfrm>
              <a:off x="142844" y="4357694"/>
              <a:ext cx="6786610" cy="523220"/>
            </a:xfrm>
            <a:prstGeom prst="rect">
              <a:avLst/>
            </a:prstGeom>
            <a:noFill/>
          </p:spPr>
          <p:txBody>
            <a:bodyPr wrap="square" rtlCol="0">
              <a:spAutoFit/>
            </a:bodyPr>
            <a:lstStyle/>
            <a:p>
              <a:pPr algn="ctr"/>
              <a:r>
                <a:rPr lang="es-MX" sz="2800" b="1" dirty="0" smtClean="0">
                  <a:solidFill>
                    <a:srgbClr val="002060"/>
                  </a:solidFill>
                  <a:latin typeface="+mj-lt"/>
                  <a:cs typeface="Arial" pitchFamily="34" charset="0"/>
                </a:rPr>
                <a:t>Distribución de frecuencias  de exposición</a:t>
              </a:r>
              <a:endParaRPr lang="es-CL" sz="2800" b="1" i="1" dirty="0">
                <a:solidFill>
                  <a:srgbClr val="002060"/>
                </a:solidFill>
                <a:latin typeface="+mj-lt"/>
                <a:cs typeface="Arial" pitchFamily="34" charset="0"/>
              </a:endParaRPr>
            </a:p>
          </p:txBody>
        </p:sp>
        <p:cxnSp>
          <p:nvCxnSpPr>
            <p:cNvPr id="22" name="Straight Connector 21"/>
            <p:cNvCxnSpPr/>
            <p:nvPr/>
          </p:nvCxnSpPr>
          <p:spPr>
            <a:xfrm flipV="1">
              <a:off x="428596" y="4857760"/>
              <a:ext cx="6643734" cy="23154"/>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bwMode="auto">
            <a:xfrm>
              <a:off x="428596" y="5020401"/>
              <a:ext cx="8215370" cy="1200329"/>
            </a:xfrm>
            <a:prstGeom prst="rect">
              <a:avLst/>
            </a:prstGeom>
            <a:noFill/>
            <a:ln w="9525">
              <a:noFill/>
              <a:miter lim="800000"/>
              <a:headEnd/>
              <a:tailEnd/>
            </a:ln>
          </p:spPr>
          <p:txBody>
            <a:bodyPr wrap="square" rtlCol="0">
              <a:spAutoFit/>
            </a:bodyPr>
            <a:lstStyle/>
            <a:p>
              <a:pPr algn="just"/>
              <a:r>
                <a:rPr lang="es-ES_tradnl" sz="2400" dirty="0" smtClean="0">
                  <a:solidFill>
                    <a:srgbClr val="1A2D68"/>
                  </a:solidFill>
                  <a:latin typeface="+mj-lt"/>
                </a:rPr>
                <a:t>Capacidad potencial de un medio a llegar a un grupo objetivo, determinada por restricciones físicas. Por ejemplo por la distribución regional de sus emisiones.</a:t>
              </a:r>
              <a:endParaRPr lang="es-ES_tradnl" sz="2400" dirty="0">
                <a:solidFill>
                  <a:srgbClr val="1A2D68"/>
                </a:solidFill>
                <a:latin typeface="+mj-lt"/>
              </a:endParaRPr>
            </a:p>
          </p:txBody>
        </p:sp>
      </p:grpSp>
      <p:sp>
        <p:nvSpPr>
          <p:cNvPr id="25" name="Rectangle 24"/>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26" name="Rectangle 25"/>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27" name="Rectangle 26"/>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6"/>
          <p:cNvGrpSpPr/>
          <p:nvPr/>
        </p:nvGrpSpPr>
        <p:grpSpPr>
          <a:xfrm>
            <a:off x="214282" y="637270"/>
            <a:ext cx="8429684" cy="1863036"/>
            <a:chOff x="142844" y="405450"/>
            <a:chExt cx="8429684" cy="1863036"/>
          </a:xfrm>
        </p:grpSpPr>
        <p:sp>
          <p:nvSpPr>
            <p:cNvPr id="17" name="TextBox 16"/>
            <p:cNvSpPr txBox="1"/>
            <p:nvPr/>
          </p:nvSpPr>
          <p:spPr>
            <a:xfrm>
              <a:off x="142844" y="405450"/>
              <a:ext cx="3571900" cy="523220"/>
            </a:xfrm>
            <a:prstGeom prst="rect">
              <a:avLst/>
            </a:prstGeom>
            <a:noFill/>
          </p:spPr>
          <p:txBody>
            <a:bodyPr wrap="square" rtlCol="0">
              <a:spAutoFit/>
            </a:bodyPr>
            <a:lstStyle/>
            <a:p>
              <a:pPr algn="ctr"/>
              <a:r>
                <a:rPr lang="es-MX" sz="2800" b="1" dirty="0" smtClean="0">
                  <a:solidFill>
                    <a:srgbClr val="1A2D68"/>
                  </a:solidFill>
                  <a:latin typeface="+mj-lt"/>
                  <a:cs typeface="Arial" pitchFamily="34" charset="0"/>
                </a:rPr>
                <a:t>Frecuencia Promedio</a:t>
              </a:r>
              <a:endParaRPr lang="es-CL" sz="2800" b="1" i="1" dirty="0">
                <a:solidFill>
                  <a:srgbClr val="1A2D68"/>
                </a:solidFill>
                <a:latin typeface="+mj-lt"/>
                <a:cs typeface="Arial" pitchFamily="34" charset="0"/>
              </a:endParaRPr>
            </a:p>
          </p:txBody>
        </p:sp>
        <p:cxnSp>
          <p:nvCxnSpPr>
            <p:cNvPr id="6" name="Straight Connector 5"/>
            <p:cNvCxnSpPr/>
            <p:nvPr/>
          </p:nvCxnSpPr>
          <p:spPr>
            <a:xfrm>
              <a:off x="357158" y="928670"/>
              <a:ext cx="3000396"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bwMode="auto">
            <a:xfrm>
              <a:off x="357158" y="1068157"/>
              <a:ext cx="8215370" cy="1200329"/>
            </a:xfrm>
            <a:prstGeom prst="rect">
              <a:avLst/>
            </a:prstGeom>
            <a:noFill/>
            <a:ln w="9525">
              <a:noFill/>
              <a:miter lim="800000"/>
              <a:headEnd/>
              <a:tailEnd/>
            </a:ln>
          </p:spPr>
          <p:txBody>
            <a:bodyPr wrap="square" rtlCol="0">
              <a:spAutoFit/>
            </a:bodyPr>
            <a:lstStyle/>
            <a:p>
              <a:pPr algn="just">
                <a:spcBef>
                  <a:spcPct val="50000"/>
                </a:spcBef>
              </a:pPr>
              <a:r>
                <a:rPr lang="es-ES_tradnl" sz="2400" dirty="0" smtClean="0">
                  <a:solidFill>
                    <a:srgbClr val="1A2D68"/>
                  </a:solidFill>
                  <a:latin typeface="+mj-lt"/>
                </a:rPr>
                <a:t>Dado un plan de avisaje y un determinado grupo objetivo es el promedio de oportunidades de contacto referido a la porción del grupo expuesto al menos una vez.</a:t>
              </a:r>
            </a:p>
          </p:txBody>
        </p:sp>
      </p:grpSp>
      <p:grpSp>
        <p:nvGrpSpPr>
          <p:cNvPr id="4" name="Group 24"/>
          <p:cNvGrpSpPr/>
          <p:nvPr/>
        </p:nvGrpSpPr>
        <p:grpSpPr>
          <a:xfrm>
            <a:off x="142844" y="3143248"/>
            <a:ext cx="8501122" cy="2971031"/>
            <a:chOff x="142844" y="4357694"/>
            <a:chExt cx="8501122" cy="2971031"/>
          </a:xfrm>
        </p:grpSpPr>
        <p:sp>
          <p:nvSpPr>
            <p:cNvPr id="23" name="TextBox 22"/>
            <p:cNvSpPr txBox="1"/>
            <p:nvPr/>
          </p:nvSpPr>
          <p:spPr>
            <a:xfrm>
              <a:off x="142844" y="4357694"/>
              <a:ext cx="4357718" cy="523220"/>
            </a:xfrm>
            <a:prstGeom prst="rect">
              <a:avLst/>
            </a:prstGeom>
            <a:noFill/>
          </p:spPr>
          <p:txBody>
            <a:bodyPr wrap="square" rtlCol="0">
              <a:spAutoFit/>
            </a:bodyPr>
            <a:lstStyle/>
            <a:p>
              <a:pPr algn="ctr"/>
              <a:r>
                <a:rPr lang="es-MX" sz="2800" b="1" i="1" dirty="0" err="1" smtClean="0">
                  <a:solidFill>
                    <a:srgbClr val="1A2D68"/>
                  </a:solidFill>
                  <a:latin typeface="+mj-lt"/>
                  <a:cs typeface="Arial" pitchFamily="34" charset="0"/>
                </a:rPr>
                <a:t>Gross</a:t>
              </a:r>
              <a:r>
                <a:rPr lang="es-MX" sz="2800" b="1" i="1" dirty="0" smtClean="0">
                  <a:solidFill>
                    <a:srgbClr val="1A2D68"/>
                  </a:solidFill>
                  <a:latin typeface="+mj-lt"/>
                  <a:cs typeface="Arial" pitchFamily="34" charset="0"/>
                </a:rPr>
                <a:t> Rating Point </a:t>
              </a:r>
              <a:r>
                <a:rPr lang="es-MX" sz="2800" b="1" dirty="0" smtClean="0">
                  <a:solidFill>
                    <a:srgbClr val="1A2D68"/>
                  </a:solidFill>
                  <a:latin typeface="+mj-lt"/>
                  <a:cs typeface="Arial" pitchFamily="34" charset="0"/>
                </a:rPr>
                <a:t>(GRP)</a:t>
              </a:r>
              <a:endParaRPr lang="es-CL" sz="2800" b="1" i="1" dirty="0">
                <a:solidFill>
                  <a:srgbClr val="1A2D68"/>
                </a:solidFill>
                <a:latin typeface="+mj-lt"/>
                <a:cs typeface="Arial" pitchFamily="34" charset="0"/>
              </a:endParaRPr>
            </a:p>
          </p:txBody>
        </p:sp>
        <p:cxnSp>
          <p:nvCxnSpPr>
            <p:cNvPr id="22" name="Straight Connector 21"/>
            <p:cNvCxnSpPr/>
            <p:nvPr/>
          </p:nvCxnSpPr>
          <p:spPr>
            <a:xfrm flipV="1">
              <a:off x="428596" y="4857760"/>
              <a:ext cx="4000528" cy="23154"/>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bwMode="auto">
            <a:xfrm>
              <a:off x="428596" y="5020401"/>
              <a:ext cx="8215370" cy="2308324"/>
            </a:xfrm>
            <a:prstGeom prst="rect">
              <a:avLst/>
            </a:prstGeom>
            <a:noFill/>
            <a:ln w="9525">
              <a:noFill/>
              <a:miter lim="800000"/>
              <a:headEnd/>
              <a:tailEnd/>
            </a:ln>
          </p:spPr>
          <p:txBody>
            <a:bodyPr wrap="square" rtlCol="0">
              <a:spAutoFit/>
            </a:bodyPr>
            <a:lstStyle/>
            <a:p>
              <a:pPr algn="just"/>
              <a:r>
                <a:rPr lang="es-ES_tradnl" sz="2400" dirty="0" smtClean="0">
                  <a:solidFill>
                    <a:srgbClr val="1A2D68"/>
                  </a:solidFill>
                  <a:latin typeface="+mj-lt"/>
                </a:rPr>
                <a:t>Suma de las sintonías de los programas que conforman un plan. Es una cuantificación del total de impactos de un plan referida al universo del grupo objetivo. Total de impactos expresado como porcentaje del universo considerado. La forma usual de calcularlo es sumando las sintonías de las emisiones consideradas en el plan.</a:t>
              </a:r>
              <a:endParaRPr lang="es-ES_tradnl" sz="2400" dirty="0">
                <a:solidFill>
                  <a:srgbClr val="1A2D68"/>
                </a:solidFill>
                <a:latin typeface="+mj-lt"/>
              </a:endParaRPr>
            </a:p>
          </p:txBody>
        </p:sp>
      </p:grpSp>
      <p:sp>
        <p:nvSpPr>
          <p:cNvPr id="14" name="Rectangle 13"/>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5" name="Rectangle 14"/>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6" name="Rectangle 15"/>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6"/>
          <p:cNvGrpSpPr/>
          <p:nvPr/>
        </p:nvGrpSpPr>
        <p:grpSpPr>
          <a:xfrm>
            <a:off x="142844" y="285728"/>
            <a:ext cx="8429684" cy="1863036"/>
            <a:chOff x="142844" y="405450"/>
            <a:chExt cx="8429684" cy="1863036"/>
          </a:xfrm>
        </p:grpSpPr>
        <p:cxnSp>
          <p:nvCxnSpPr>
            <p:cNvPr id="6" name="Straight Connector 5"/>
            <p:cNvCxnSpPr/>
            <p:nvPr/>
          </p:nvCxnSpPr>
          <p:spPr>
            <a:xfrm>
              <a:off x="357158" y="928670"/>
              <a:ext cx="3000396"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42844" y="405450"/>
              <a:ext cx="2714644" cy="523220"/>
            </a:xfrm>
            <a:prstGeom prst="rect">
              <a:avLst/>
            </a:prstGeom>
            <a:noFill/>
          </p:spPr>
          <p:txBody>
            <a:bodyPr wrap="square" rtlCol="0">
              <a:spAutoFit/>
            </a:bodyPr>
            <a:lstStyle/>
            <a:p>
              <a:pPr algn="ctr"/>
              <a:r>
                <a:rPr lang="es-MX" sz="2800" b="1" dirty="0" smtClean="0">
                  <a:solidFill>
                    <a:srgbClr val="1A2D68"/>
                  </a:solidFill>
                  <a:latin typeface="+mj-lt"/>
                  <a:cs typeface="Arial" pitchFamily="34" charset="0"/>
                </a:rPr>
                <a:t>Grupo Objetivo</a:t>
              </a:r>
              <a:endParaRPr lang="es-CL" sz="2800" b="1" i="1" dirty="0">
                <a:solidFill>
                  <a:srgbClr val="1A2D68"/>
                </a:solidFill>
                <a:latin typeface="+mj-lt"/>
                <a:cs typeface="Arial" pitchFamily="34" charset="0"/>
              </a:endParaRPr>
            </a:p>
          </p:txBody>
        </p:sp>
        <p:sp>
          <p:nvSpPr>
            <p:cNvPr id="18" name="TextBox 17"/>
            <p:cNvSpPr txBox="1"/>
            <p:nvPr/>
          </p:nvSpPr>
          <p:spPr bwMode="auto">
            <a:xfrm>
              <a:off x="357158" y="1068157"/>
              <a:ext cx="8215370" cy="1200329"/>
            </a:xfrm>
            <a:prstGeom prst="rect">
              <a:avLst/>
            </a:prstGeom>
            <a:noFill/>
            <a:ln w="9525">
              <a:noFill/>
              <a:miter lim="800000"/>
              <a:headEnd/>
              <a:tailEnd/>
            </a:ln>
          </p:spPr>
          <p:txBody>
            <a:bodyPr wrap="square" rtlCol="0">
              <a:spAutoFit/>
            </a:bodyPr>
            <a:lstStyle/>
            <a:p>
              <a:pPr algn="just">
                <a:spcBef>
                  <a:spcPct val="50000"/>
                </a:spcBef>
              </a:pPr>
              <a:r>
                <a:rPr lang="es-ES_tradnl" sz="2400" dirty="0" smtClean="0">
                  <a:solidFill>
                    <a:srgbClr val="1A2D68"/>
                  </a:solidFill>
                  <a:latin typeface="+mj-lt"/>
                </a:rPr>
                <a:t>Grupo de individuos que poseen características de interés para ser contactados publicitariamente, al cual debe referirse la estrategia de medios.</a:t>
              </a:r>
            </a:p>
          </p:txBody>
        </p:sp>
      </p:grpSp>
      <p:grpSp>
        <p:nvGrpSpPr>
          <p:cNvPr id="3" name="Group 25"/>
          <p:cNvGrpSpPr/>
          <p:nvPr/>
        </p:nvGrpSpPr>
        <p:grpSpPr>
          <a:xfrm>
            <a:off x="214282" y="2435362"/>
            <a:ext cx="8358246" cy="1493704"/>
            <a:chOff x="214282" y="1977086"/>
            <a:chExt cx="8358246" cy="1493704"/>
          </a:xfrm>
        </p:grpSpPr>
        <p:cxnSp>
          <p:nvCxnSpPr>
            <p:cNvPr id="19" name="Straight Connector 18"/>
            <p:cNvCxnSpPr/>
            <p:nvPr/>
          </p:nvCxnSpPr>
          <p:spPr>
            <a:xfrm>
              <a:off x="357158" y="2500306"/>
              <a:ext cx="3000396"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14282" y="1977086"/>
              <a:ext cx="1357322" cy="523220"/>
            </a:xfrm>
            <a:prstGeom prst="rect">
              <a:avLst/>
            </a:prstGeom>
            <a:noFill/>
          </p:spPr>
          <p:txBody>
            <a:bodyPr wrap="square" rtlCol="0">
              <a:spAutoFit/>
            </a:bodyPr>
            <a:lstStyle/>
            <a:p>
              <a:pPr algn="ctr"/>
              <a:r>
                <a:rPr lang="es-MX" sz="2800" b="1" dirty="0" smtClean="0">
                  <a:solidFill>
                    <a:srgbClr val="1A2D68"/>
                  </a:solidFill>
                  <a:latin typeface="+mj-lt"/>
                  <a:cs typeface="Arial" pitchFamily="34" charset="0"/>
                </a:rPr>
                <a:t>Medio</a:t>
              </a:r>
              <a:endParaRPr lang="es-CL" sz="2800" b="1" i="1" dirty="0">
                <a:solidFill>
                  <a:srgbClr val="1A2D68"/>
                </a:solidFill>
                <a:latin typeface="+mj-lt"/>
                <a:cs typeface="Arial" pitchFamily="34" charset="0"/>
              </a:endParaRPr>
            </a:p>
          </p:txBody>
        </p:sp>
        <p:sp>
          <p:nvSpPr>
            <p:cNvPr id="21" name="TextBox 20"/>
            <p:cNvSpPr txBox="1"/>
            <p:nvPr/>
          </p:nvSpPr>
          <p:spPr bwMode="auto">
            <a:xfrm>
              <a:off x="357158" y="2639793"/>
              <a:ext cx="8215370" cy="830997"/>
            </a:xfrm>
            <a:prstGeom prst="rect">
              <a:avLst/>
            </a:prstGeom>
            <a:noFill/>
            <a:ln w="9525">
              <a:noFill/>
              <a:miter lim="800000"/>
              <a:headEnd/>
              <a:tailEnd/>
            </a:ln>
          </p:spPr>
          <p:txBody>
            <a:bodyPr wrap="square" rtlCol="0">
              <a:spAutoFit/>
            </a:bodyPr>
            <a:lstStyle/>
            <a:p>
              <a:pPr algn="just"/>
              <a:r>
                <a:rPr lang="es-ES_tradnl" sz="2400" dirty="0" smtClean="0">
                  <a:solidFill>
                    <a:srgbClr val="1A2D68"/>
                  </a:solidFill>
                  <a:latin typeface="+mj-lt"/>
                </a:rPr>
                <a:t>Clase de portador que entrega avisos publicitarios, como diarios, revistas o televisión.</a:t>
              </a:r>
              <a:endParaRPr lang="es-ES_tradnl" sz="2400" dirty="0">
                <a:solidFill>
                  <a:srgbClr val="1A2D68"/>
                </a:solidFill>
                <a:latin typeface="+mj-lt"/>
              </a:endParaRPr>
            </a:p>
          </p:txBody>
        </p:sp>
      </p:grpSp>
      <p:grpSp>
        <p:nvGrpSpPr>
          <p:cNvPr id="4" name="Group 24"/>
          <p:cNvGrpSpPr/>
          <p:nvPr/>
        </p:nvGrpSpPr>
        <p:grpSpPr>
          <a:xfrm>
            <a:off x="285720" y="4357694"/>
            <a:ext cx="8358246" cy="1493704"/>
            <a:chOff x="285720" y="4357694"/>
            <a:chExt cx="8358246" cy="1493704"/>
          </a:xfrm>
        </p:grpSpPr>
        <p:sp>
          <p:nvSpPr>
            <p:cNvPr id="23" name="TextBox 22"/>
            <p:cNvSpPr txBox="1"/>
            <p:nvPr/>
          </p:nvSpPr>
          <p:spPr>
            <a:xfrm>
              <a:off x="285720" y="4357694"/>
              <a:ext cx="3429024" cy="523220"/>
            </a:xfrm>
            <a:prstGeom prst="rect">
              <a:avLst/>
            </a:prstGeom>
            <a:noFill/>
          </p:spPr>
          <p:txBody>
            <a:bodyPr wrap="square" rtlCol="0">
              <a:spAutoFit/>
            </a:bodyPr>
            <a:lstStyle/>
            <a:p>
              <a:pPr algn="ctr"/>
              <a:r>
                <a:rPr lang="es-MX" sz="2800" b="1" dirty="0" smtClean="0">
                  <a:solidFill>
                    <a:srgbClr val="1A2D68"/>
                  </a:solidFill>
                  <a:latin typeface="+mj-lt"/>
                  <a:cs typeface="Arial" pitchFamily="34" charset="0"/>
                </a:rPr>
                <a:t>Plan de Avisaje en TV</a:t>
              </a:r>
              <a:endParaRPr lang="es-CL" sz="2800" b="1" i="1" dirty="0">
                <a:solidFill>
                  <a:srgbClr val="1A2D68"/>
                </a:solidFill>
                <a:latin typeface="+mj-lt"/>
                <a:cs typeface="Arial" pitchFamily="34" charset="0"/>
              </a:endParaRPr>
            </a:p>
          </p:txBody>
        </p:sp>
        <p:cxnSp>
          <p:nvCxnSpPr>
            <p:cNvPr id="22" name="Straight Connector 21"/>
            <p:cNvCxnSpPr/>
            <p:nvPr/>
          </p:nvCxnSpPr>
          <p:spPr>
            <a:xfrm flipV="1">
              <a:off x="428596" y="4857760"/>
              <a:ext cx="3357586" cy="23154"/>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bwMode="auto">
            <a:xfrm>
              <a:off x="428596" y="5020401"/>
              <a:ext cx="8215370" cy="830997"/>
            </a:xfrm>
            <a:prstGeom prst="rect">
              <a:avLst/>
            </a:prstGeom>
            <a:noFill/>
            <a:ln w="9525">
              <a:noFill/>
              <a:miter lim="800000"/>
              <a:headEnd/>
              <a:tailEnd/>
            </a:ln>
          </p:spPr>
          <p:txBody>
            <a:bodyPr wrap="square" rtlCol="0">
              <a:spAutoFit/>
            </a:bodyPr>
            <a:lstStyle/>
            <a:p>
              <a:pPr algn="just"/>
              <a:r>
                <a:rPr lang="es-ES_tradnl" sz="2400" dirty="0" smtClean="0">
                  <a:solidFill>
                    <a:srgbClr val="1A2D68"/>
                  </a:solidFill>
                  <a:latin typeface="+mj-lt"/>
                </a:rPr>
                <a:t>Conjunto de avisos publicitarios caracterizados por el canal, día y horario o programa</a:t>
              </a:r>
              <a:endParaRPr lang="es-ES_tradnl" sz="2400" dirty="0">
                <a:solidFill>
                  <a:srgbClr val="1A2D68"/>
                </a:solidFill>
                <a:latin typeface="+mj-lt"/>
              </a:endParaRPr>
            </a:p>
          </p:txBody>
        </p:sp>
      </p:grpSp>
      <p:sp>
        <p:nvSpPr>
          <p:cNvPr id="25" name="Rectangle 24"/>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26" name="Rectangle 25"/>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27" name="Rectangle 26"/>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6"/>
          <p:cNvGrpSpPr/>
          <p:nvPr/>
        </p:nvGrpSpPr>
        <p:grpSpPr>
          <a:xfrm>
            <a:off x="214282" y="285728"/>
            <a:ext cx="8358246" cy="1124372"/>
            <a:chOff x="214282" y="405450"/>
            <a:chExt cx="8358246" cy="1124372"/>
          </a:xfrm>
        </p:grpSpPr>
        <p:cxnSp>
          <p:nvCxnSpPr>
            <p:cNvPr id="6" name="Straight Connector 5"/>
            <p:cNvCxnSpPr/>
            <p:nvPr/>
          </p:nvCxnSpPr>
          <p:spPr>
            <a:xfrm>
              <a:off x="357158" y="928670"/>
              <a:ext cx="3000396"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14282" y="405450"/>
              <a:ext cx="1428760" cy="523220"/>
            </a:xfrm>
            <a:prstGeom prst="rect">
              <a:avLst/>
            </a:prstGeom>
            <a:noFill/>
          </p:spPr>
          <p:txBody>
            <a:bodyPr wrap="square" rtlCol="0">
              <a:spAutoFit/>
            </a:bodyPr>
            <a:lstStyle/>
            <a:p>
              <a:pPr algn="ctr"/>
              <a:r>
                <a:rPr lang="es-MX" sz="2800" b="1" i="1" dirty="0" smtClean="0">
                  <a:solidFill>
                    <a:srgbClr val="1A2D68"/>
                  </a:solidFill>
                  <a:latin typeface="+mj-lt"/>
                  <a:cs typeface="Arial" pitchFamily="34" charset="0"/>
                </a:rPr>
                <a:t>Rating</a:t>
              </a:r>
              <a:endParaRPr lang="es-CL" sz="2800" b="1" i="1" dirty="0">
                <a:solidFill>
                  <a:srgbClr val="1A2D68"/>
                </a:solidFill>
                <a:latin typeface="+mj-lt"/>
                <a:cs typeface="Arial" pitchFamily="34" charset="0"/>
              </a:endParaRPr>
            </a:p>
          </p:txBody>
        </p:sp>
        <p:sp>
          <p:nvSpPr>
            <p:cNvPr id="18" name="TextBox 17"/>
            <p:cNvSpPr txBox="1"/>
            <p:nvPr/>
          </p:nvSpPr>
          <p:spPr bwMode="auto">
            <a:xfrm>
              <a:off x="357158" y="1068157"/>
              <a:ext cx="8215370" cy="461665"/>
            </a:xfrm>
            <a:prstGeom prst="rect">
              <a:avLst/>
            </a:prstGeom>
            <a:noFill/>
            <a:ln w="9525">
              <a:noFill/>
              <a:miter lim="800000"/>
              <a:headEnd/>
              <a:tailEnd/>
            </a:ln>
          </p:spPr>
          <p:txBody>
            <a:bodyPr wrap="square" rtlCol="0">
              <a:spAutoFit/>
            </a:bodyPr>
            <a:lstStyle/>
            <a:p>
              <a:pPr algn="just">
                <a:spcBef>
                  <a:spcPct val="50000"/>
                </a:spcBef>
              </a:pPr>
              <a:r>
                <a:rPr lang="es-ES_tradnl" sz="2400" dirty="0" smtClean="0">
                  <a:solidFill>
                    <a:srgbClr val="1A2D68"/>
                  </a:solidFill>
                  <a:latin typeface="+mj-lt"/>
                </a:rPr>
                <a:t>Ver sintonía.</a:t>
              </a:r>
            </a:p>
          </p:txBody>
        </p:sp>
      </p:grpSp>
      <p:grpSp>
        <p:nvGrpSpPr>
          <p:cNvPr id="3" name="Group 25"/>
          <p:cNvGrpSpPr/>
          <p:nvPr/>
        </p:nvGrpSpPr>
        <p:grpSpPr>
          <a:xfrm>
            <a:off x="214282" y="1994592"/>
            <a:ext cx="8358246" cy="1863036"/>
            <a:chOff x="214282" y="1977086"/>
            <a:chExt cx="8358246" cy="1863036"/>
          </a:xfrm>
        </p:grpSpPr>
        <p:cxnSp>
          <p:nvCxnSpPr>
            <p:cNvPr id="19" name="Straight Connector 18"/>
            <p:cNvCxnSpPr/>
            <p:nvPr/>
          </p:nvCxnSpPr>
          <p:spPr>
            <a:xfrm>
              <a:off x="357158" y="2500306"/>
              <a:ext cx="3000396"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14282" y="1977086"/>
              <a:ext cx="1357322" cy="523220"/>
            </a:xfrm>
            <a:prstGeom prst="rect">
              <a:avLst/>
            </a:prstGeom>
            <a:noFill/>
          </p:spPr>
          <p:txBody>
            <a:bodyPr wrap="square" rtlCol="0">
              <a:spAutoFit/>
            </a:bodyPr>
            <a:lstStyle/>
            <a:p>
              <a:pPr algn="ctr"/>
              <a:r>
                <a:rPr lang="es-MX" sz="2800" b="1" dirty="0" smtClean="0">
                  <a:solidFill>
                    <a:srgbClr val="1A2D68"/>
                  </a:solidFill>
                  <a:latin typeface="+mj-lt"/>
                  <a:cs typeface="Arial" pitchFamily="34" charset="0"/>
                </a:rPr>
                <a:t>Share</a:t>
              </a:r>
              <a:endParaRPr lang="es-CL" sz="2800" b="1" i="1" dirty="0">
                <a:solidFill>
                  <a:srgbClr val="1A2D68"/>
                </a:solidFill>
                <a:latin typeface="+mj-lt"/>
                <a:cs typeface="Arial" pitchFamily="34" charset="0"/>
              </a:endParaRPr>
            </a:p>
          </p:txBody>
        </p:sp>
        <p:sp>
          <p:nvSpPr>
            <p:cNvPr id="21" name="TextBox 20"/>
            <p:cNvSpPr txBox="1"/>
            <p:nvPr/>
          </p:nvSpPr>
          <p:spPr bwMode="auto">
            <a:xfrm>
              <a:off x="357158" y="2639793"/>
              <a:ext cx="8215370" cy="1200329"/>
            </a:xfrm>
            <a:prstGeom prst="rect">
              <a:avLst/>
            </a:prstGeom>
            <a:noFill/>
            <a:ln w="9525">
              <a:noFill/>
              <a:miter lim="800000"/>
              <a:headEnd/>
              <a:tailEnd/>
            </a:ln>
          </p:spPr>
          <p:txBody>
            <a:bodyPr wrap="square" rtlCol="0">
              <a:spAutoFit/>
            </a:bodyPr>
            <a:lstStyle/>
            <a:p>
              <a:pPr algn="just"/>
              <a:r>
                <a:rPr lang="es-ES_tradnl" sz="2400" dirty="0" smtClean="0">
                  <a:solidFill>
                    <a:srgbClr val="1A2D68"/>
                  </a:solidFill>
                  <a:latin typeface="+mj-lt"/>
                </a:rPr>
                <a:t>Proporción de individuos frente a un determinado programa o canal en un instante, referido a la audiencia (no al universo de individuos) de ese instante.</a:t>
              </a:r>
              <a:endParaRPr lang="es-ES_tradnl" sz="2400" dirty="0">
                <a:solidFill>
                  <a:srgbClr val="1A2D68"/>
                </a:solidFill>
                <a:latin typeface="+mj-lt"/>
              </a:endParaRPr>
            </a:p>
          </p:txBody>
        </p:sp>
      </p:grpSp>
      <p:grpSp>
        <p:nvGrpSpPr>
          <p:cNvPr id="4" name="Group 24"/>
          <p:cNvGrpSpPr/>
          <p:nvPr/>
        </p:nvGrpSpPr>
        <p:grpSpPr>
          <a:xfrm>
            <a:off x="214282" y="4357694"/>
            <a:ext cx="8429684" cy="1863036"/>
            <a:chOff x="214282" y="4357694"/>
            <a:chExt cx="8429684" cy="1863036"/>
          </a:xfrm>
        </p:grpSpPr>
        <p:sp>
          <p:nvSpPr>
            <p:cNvPr id="23" name="TextBox 22"/>
            <p:cNvSpPr txBox="1"/>
            <p:nvPr/>
          </p:nvSpPr>
          <p:spPr>
            <a:xfrm>
              <a:off x="214282" y="4357694"/>
              <a:ext cx="1785950" cy="523220"/>
            </a:xfrm>
            <a:prstGeom prst="rect">
              <a:avLst/>
            </a:prstGeom>
            <a:noFill/>
          </p:spPr>
          <p:txBody>
            <a:bodyPr wrap="square" rtlCol="0">
              <a:spAutoFit/>
            </a:bodyPr>
            <a:lstStyle/>
            <a:p>
              <a:pPr algn="ctr"/>
              <a:r>
                <a:rPr lang="es-MX" sz="2800" b="1" dirty="0" smtClean="0">
                  <a:solidFill>
                    <a:srgbClr val="1A2D68"/>
                  </a:solidFill>
                  <a:latin typeface="+mj-lt"/>
                  <a:cs typeface="Arial" pitchFamily="34" charset="0"/>
                </a:rPr>
                <a:t>Sintonía</a:t>
              </a:r>
              <a:endParaRPr lang="es-CL" sz="2800" b="1" i="1" dirty="0">
                <a:solidFill>
                  <a:srgbClr val="1A2D68"/>
                </a:solidFill>
                <a:latin typeface="+mj-lt"/>
                <a:cs typeface="Arial" pitchFamily="34" charset="0"/>
              </a:endParaRPr>
            </a:p>
          </p:txBody>
        </p:sp>
        <p:cxnSp>
          <p:nvCxnSpPr>
            <p:cNvPr id="22" name="Straight Connector 21"/>
            <p:cNvCxnSpPr/>
            <p:nvPr/>
          </p:nvCxnSpPr>
          <p:spPr>
            <a:xfrm flipV="1">
              <a:off x="428596" y="4857760"/>
              <a:ext cx="3357586" cy="23154"/>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bwMode="auto">
            <a:xfrm>
              <a:off x="428596" y="5020401"/>
              <a:ext cx="8215370" cy="1200329"/>
            </a:xfrm>
            <a:prstGeom prst="rect">
              <a:avLst/>
            </a:prstGeom>
            <a:noFill/>
            <a:ln w="9525">
              <a:noFill/>
              <a:miter lim="800000"/>
              <a:headEnd/>
              <a:tailEnd/>
            </a:ln>
          </p:spPr>
          <p:txBody>
            <a:bodyPr wrap="square" rtlCol="0">
              <a:spAutoFit/>
            </a:bodyPr>
            <a:lstStyle/>
            <a:p>
              <a:r>
                <a:rPr lang="es-ES_tradnl" sz="2400" dirty="0" smtClean="0">
                  <a:solidFill>
                    <a:srgbClr val="1A2D68"/>
                  </a:solidFill>
                  <a:latin typeface="+mj-lt"/>
                </a:rPr>
                <a:t>Corresponde a la proporción de individuos de un grupo sintonizando un programa o canal en un instante determinado. En esta memoria se usa como traducción y sinónimo de rating.</a:t>
              </a:r>
              <a:endParaRPr lang="es-ES_tradnl" sz="2400" dirty="0">
                <a:solidFill>
                  <a:srgbClr val="1A2D68"/>
                </a:solidFill>
                <a:latin typeface="+mj-lt"/>
              </a:endParaRPr>
            </a:p>
          </p:txBody>
        </p:sp>
      </p:grpSp>
      <p:sp>
        <p:nvSpPr>
          <p:cNvPr id="25" name="Rectangle 24"/>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26" name="Rectangle 25"/>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27" name="Rectangle 26"/>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5"/>
          <p:cNvGrpSpPr/>
          <p:nvPr/>
        </p:nvGrpSpPr>
        <p:grpSpPr>
          <a:xfrm>
            <a:off x="214282" y="2428868"/>
            <a:ext cx="8358246" cy="1124372"/>
            <a:chOff x="214282" y="1977086"/>
            <a:chExt cx="8358246" cy="1124372"/>
          </a:xfrm>
        </p:grpSpPr>
        <p:cxnSp>
          <p:nvCxnSpPr>
            <p:cNvPr id="19" name="Straight Connector 18"/>
            <p:cNvCxnSpPr/>
            <p:nvPr/>
          </p:nvCxnSpPr>
          <p:spPr>
            <a:xfrm>
              <a:off x="357158" y="2500306"/>
              <a:ext cx="3000396"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14282" y="1977086"/>
              <a:ext cx="1571636" cy="523220"/>
            </a:xfrm>
            <a:prstGeom prst="rect">
              <a:avLst/>
            </a:prstGeom>
            <a:noFill/>
          </p:spPr>
          <p:txBody>
            <a:bodyPr wrap="square" rtlCol="0">
              <a:spAutoFit/>
            </a:bodyPr>
            <a:lstStyle/>
            <a:p>
              <a:pPr algn="ctr"/>
              <a:r>
                <a:rPr lang="es-MX" sz="2800" b="1" dirty="0" smtClean="0">
                  <a:solidFill>
                    <a:srgbClr val="1A2D68"/>
                  </a:solidFill>
                  <a:latin typeface="+mj-lt"/>
                  <a:cs typeface="Arial" pitchFamily="34" charset="0"/>
                </a:rPr>
                <a:t>Vehículo</a:t>
              </a:r>
              <a:endParaRPr lang="es-CL" sz="2800" b="1" i="1" dirty="0">
                <a:solidFill>
                  <a:srgbClr val="1A2D68"/>
                </a:solidFill>
                <a:latin typeface="+mj-lt"/>
                <a:cs typeface="Arial" pitchFamily="34" charset="0"/>
              </a:endParaRPr>
            </a:p>
          </p:txBody>
        </p:sp>
        <p:sp>
          <p:nvSpPr>
            <p:cNvPr id="21" name="TextBox 20"/>
            <p:cNvSpPr txBox="1"/>
            <p:nvPr/>
          </p:nvSpPr>
          <p:spPr bwMode="auto">
            <a:xfrm>
              <a:off x="357158" y="2639793"/>
              <a:ext cx="8215370" cy="461665"/>
            </a:xfrm>
            <a:prstGeom prst="rect">
              <a:avLst/>
            </a:prstGeom>
            <a:noFill/>
            <a:ln w="9525">
              <a:noFill/>
              <a:miter lim="800000"/>
              <a:headEnd/>
              <a:tailEnd/>
            </a:ln>
          </p:spPr>
          <p:txBody>
            <a:bodyPr wrap="square" rtlCol="0">
              <a:spAutoFit/>
            </a:bodyPr>
            <a:lstStyle/>
            <a:p>
              <a:pPr algn="just"/>
              <a:r>
                <a:rPr lang="es-ES_tradnl" sz="2400" dirty="0" smtClean="0">
                  <a:solidFill>
                    <a:srgbClr val="1A2D68"/>
                  </a:solidFill>
                  <a:latin typeface="+mj-lt"/>
                </a:rPr>
                <a:t>Es un portador específico dentro de una categoría de medio.</a:t>
              </a:r>
              <a:endParaRPr lang="es-ES_tradnl" sz="2400" dirty="0">
                <a:solidFill>
                  <a:srgbClr val="1A2D68"/>
                </a:solidFill>
                <a:latin typeface="+mj-lt"/>
              </a:endParaRPr>
            </a:p>
          </p:txBody>
        </p:sp>
      </p:grpSp>
      <p:sp>
        <p:nvSpPr>
          <p:cNvPr id="9" name="Rectangle 8"/>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0" name="Rectangle 9"/>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4" name="Rectangle 13"/>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parrilla1"/>
          <p:cNvPicPr>
            <a:picLocks noChangeAspect="1" noChangeArrowheads="1"/>
          </p:cNvPicPr>
          <p:nvPr/>
        </p:nvPicPr>
        <p:blipFill>
          <a:blip r:embed="rId2" cstate="print"/>
          <a:srcRect/>
          <a:stretch>
            <a:fillRect/>
          </a:stretch>
        </p:blipFill>
        <p:spPr bwMode="auto">
          <a:xfrm>
            <a:off x="928662" y="871870"/>
            <a:ext cx="7143800" cy="5700402"/>
          </a:xfrm>
          <a:prstGeom prst="rect">
            <a:avLst/>
          </a:prstGeom>
          <a:noFill/>
        </p:spPr>
      </p:pic>
      <p:cxnSp>
        <p:nvCxnSpPr>
          <p:cNvPr id="9" name="Straight Connector 8"/>
          <p:cNvCxnSpPr/>
          <p:nvPr/>
        </p:nvCxnSpPr>
        <p:spPr>
          <a:xfrm>
            <a:off x="571472" y="763911"/>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57158" y="71414"/>
            <a:ext cx="8358246" cy="692497"/>
          </a:xfrm>
          <a:prstGeom prst="rect">
            <a:avLst/>
          </a:prstGeom>
          <a:noFill/>
        </p:spPr>
        <p:txBody>
          <a:bodyPr wrap="square" rtlCol="0">
            <a:spAutoFit/>
          </a:bodyPr>
          <a:lstStyle/>
          <a:p>
            <a:pPr algn="ctr"/>
            <a:r>
              <a:rPr lang="es-MX" sz="3900" b="1" i="1" dirty="0" smtClean="0">
                <a:solidFill>
                  <a:srgbClr val="002060"/>
                </a:solidFill>
                <a:latin typeface="+mj-lt"/>
                <a:cs typeface="Arial" pitchFamily="34" charset="0"/>
              </a:rPr>
              <a:t>Rating</a:t>
            </a:r>
            <a:r>
              <a:rPr lang="es-MX" sz="3900" b="1" dirty="0" smtClean="0">
                <a:solidFill>
                  <a:srgbClr val="002060"/>
                </a:solidFill>
                <a:latin typeface="+mj-lt"/>
                <a:cs typeface="Arial" pitchFamily="34" charset="0"/>
              </a:rPr>
              <a:t> en TV</a:t>
            </a:r>
            <a:endParaRPr lang="es-CL" sz="3900" b="1" dirty="0">
              <a:solidFill>
                <a:srgbClr val="002060"/>
              </a:solidFill>
              <a:latin typeface="+mj-lt"/>
              <a:cs typeface="Arial" pitchFamily="34" charset="0"/>
            </a:endParaRPr>
          </a:p>
        </p:txBody>
      </p:sp>
      <p:sp>
        <p:nvSpPr>
          <p:cNvPr id="10" name="Rectangle 9"/>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4" name="Rectangle 13"/>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6" name="Rectangle 15"/>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571472" y="1071546"/>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57158" y="285728"/>
            <a:ext cx="835824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El Proceso de Comunicación</a:t>
            </a:r>
            <a:endParaRPr lang="es-CL" sz="5000" b="1" dirty="0">
              <a:solidFill>
                <a:srgbClr val="FF0000"/>
              </a:solidFill>
              <a:latin typeface="+mj-lt"/>
              <a:cs typeface="Arial" pitchFamily="34" charset="0"/>
            </a:endParaRPr>
          </a:p>
        </p:txBody>
      </p:sp>
      <p:grpSp>
        <p:nvGrpSpPr>
          <p:cNvPr id="26" name="Group 25"/>
          <p:cNvGrpSpPr/>
          <p:nvPr/>
        </p:nvGrpSpPr>
        <p:grpSpPr>
          <a:xfrm>
            <a:off x="357158" y="1214422"/>
            <a:ext cx="8215370" cy="5214974"/>
            <a:chOff x="357158" y="1214422"/>
            <a:chExt cx="8215370" cy="5214974"/>
          </a:xfrm>
        </p:grpSpPr>
        <p:sp>
          <p:nvSpPr>
            <p:cNvPr id="17" name="Rectangle 3"/>
            <p:cNvSpPr>
              <a:spLocks noChangeArrowheads="1"/>
            </p:cNvSpPr>
            <p:nvPr/>
          </p:nvSpPr>
          <p:spPr bwMode="auto">
            <a:xfrm>
              <a:off x="357158" y="1528692"/>
              <a:ext cx="1500198" cy="928694"/>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lstStyle/>
            <a:p>
              <a:pPr algn="ctr"/>
              <a:r>
                <a:rPr lang="es-ES_tradnl" sz="2800" dirty="0" smtClean="0">
                  <a:solidFill>
                    <a:schemeClr val="bg1"/>
                  </a:solidFill>
                </a:rPr>
                <a:t>Fuente</a:t>
              </a:r>
              <a:endParaRPr lang="es-ES_tradnl" sz="2800" dirty="0">
                <a:solidFill>
                  <a:schemeClr val="bg1"/>
                </a:solidFill>
              </a:endParaRPr>
            </a:p>
          </p:txBody>
        </p:sp>
        <p:sp>
          <p:nvSpPr>
            <p:cNvPr id="22" name="Text Box 11"/>
            <p:cNvSpPr txBox="1">
              <a:spLocks noChangeArrowheads="1"/>
            </p:cNvSpPr>
            <p:nvPr/>
          </p:nvSpPr>
          <p:spPr bwMode="auto">
            <a:xfrm>
              <a:off x="2000232" y="1214422"/>
              <a:ext cx="2286016" cy="400110"/>
            </a:xfrm>
            <a:prstGeom prst="rect">
              <a:avLst/>
            </a:prstGeom>
            <a:noFill/>
            <a:ln w="9525">
              <a:noFill/>
              <a:miter lim="800000"/>
              <a:headEnd/>
              <a:tailEnd/>
            </a:ln>
            <a:effectLst/>
          </p:spPr>
          <p:txBody>
            <a:bodyPr wrap="square">
              <a:spAutoFit/>
            </a:bodyPr>
            <a:lstStyle/>
            <a:p>
              <a:pPr>
                <a:spcBef>
                  <a:spcPct val="50000"/>
                </a:spcBef>
              </a:pPr>
              <a:r>
                <a:rPr lang="es-ES_tradnl" sz="2000" dirty="0" smtClean="0">
                  <a:solidFill>
                    <a:srgbClr val="1A2D68"/>
                  </a:solidFill>
                </a:rPr>
                <a:t>Codificación</a:t>
              </a:r>
              <a:endParaRPr lang="es-ES_tradnl" sz="2000" dirty="0">
                <a:solidFill>
                  <a:srgbClr val="1A2D68"/>
                </a:solidFill>
              </a:endParaRPr>
            </a:p>
          </p:txBody>
        </p:sp>
        <p:sp>
          <p:nvSpPr>
            <p:cNvPr id="32" name="Text Box 11"/>
            <p:cNvSpPr txBox="1">
              <a:spLocks noChangeArrowheads="1"/>
            </p:cNvSpPr>
            <p:nvPr/>
          </p:nvSpPr>
          <p:spPr bwMode="auto">
            <a:xfrm>
              <a:off x="5286380" y="1214422"/>
              <a:ext cx="2286016" cy="400110"/>
            </a:xfrm>
            <a:prstGeom prst="rect">
              <a:avLst/>
            </a:prstGeom>
            <a:noFill/>
            <a:ln w="9525">
              <a:noFill/>
              <a:miter lim="800000"/>
              <a:headEnd/>
              <a:tailEnd/>
            </a:ln>
            <a:effectLst/>
          </p:spPr>
          <p:txBody>
            <a:bodyPr wrap="square">
              <a:spAutoFit/>
            </a:bodyPr>
            <a:lstStyle/>
            <a:p>
              <a:pPr>
                <a:spcBef>
                  <a:spcPct val="50000"/>
                </a:spcBef>
              </a:pPr>
              <a:r>
                <a:rPr lang="es-ES_tradnl" sz="2000" dirty="0" smtClean="0">
                  <a:solidFill>
                    <a:srgbClr val="1A2D68"/>
                  </a:solidFill>
                </a:rPr>
                <a:t>Decodificación</a:t>
              </a:r>
              <a:endParaRPr lang="es-ES_tradnl" sz="2000" dirty="0">
                <a:solidFill>
                  <a:srgbClr val="1A2D68"/>
                </a:solidFill>
              </a:endParaRPr>
            </a:p>
          </p:txBody>
        </p:sp>
        <p:sp>
          <p:nvSpPr>
            <p:cNvPr id="33" name="Rectangle 3"/>
            <p:cNvSpPr>
              <a:spLocks noChangeArrowheads="1"/>
            </p:cNvSpPr>
            <p:nvPr/>
          </p:nvSpPr>
          <p:spPr bwMode="auto">
            <a:xfrm>
              <a:off x="3571868" y="1528692"/>
              <a:ext cx="1500198" cy="928694"/>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lstStyle/>
            <a:p>
              <a:pPr algn="ctr"/>
              <a:r>
                <a:rPr lang="es-ES_tradnl" sz="2800" dirty="0" smtClean="0">
                  <a:solidFill>
                    <a:schemeClr val="bg1"/>
                  </a:solidFill>
                </a:rPr>
                <a:t>Medio</a:t>
              </a:r>
              <a:endParaRPr lang="es-ES_tradnl" sz="2800" dirty="0">
                <a:solidFill>
                  <a:schemeClr val="bg1"/>
                </a:solidFill>
              </a:endParaRPr>
            </a:p>
          </p:txBody>
        </p:sp>
        <p:sp>
          <p:nvSpPr>
            <p:cNvPr id="34" name="Rectangle 3"/>
            <p:cNvSpPr>
              <a:spLocks noChangeArrowheads="1"/>
            </p:cNvSpPr>
            <p:nvPr/>
          </p:nvSpPr>
          <p:spPr bwMode="auto">
            <a:xfrm>
              <a:off x="7072330" y="1600130"/>
              <a:ext cx="1500198" cy="928694"/>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lstStyle/>
            <a:p>
              <a:pPr algn="ctr"/>
              <a:r>
                <a:rPr lang="es-ES_tradnl" sz="2800" dirty="0" smtClean="0">
                  <a:solidFill>
                    <a:schemeClr val="bg1"/>
                  </a:solidFill>
                </a:rPr>
                <a:t>Receptor</a:t>
              </a:r>
              <a:endParaRPr lang="es-ES_tradnl" sz="2800" dirty="0">
                <a:solidFill>
                  <a:schemeClr val="bg1"/>
                </a:solidFill>
              </a:endParaRPr>
            </a:p>
          </p:txBody>
        </p:sp>
        <p:sp>
          <p:nvSpPr>
            <p:cNvPr id="35" name="Right Arrow 34"/>
            <p:cNvSpPr/>
            <p:nvPr/>
          </p:nvSpPr>
          <p:spPr>
            <a:xfrm>
              <a:off x="2500298" y="1671568"/>
              <a:ext cx="500066" cy="428628"/>
            </a:xfrm>
            <a:prstGeom prst="rightArrow">
              <a:avLst/>
            </a:prstGeom>
            <a:solidFill>
              <a:srgbClr val="1A2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36" name="Right Arrow 35"/>
            <p:cNvSpPr/>
            <p:nvPr/>
          </p:nvSpPr>
          <p:spPr>
            <a:xfrm>
              <a:off x="5857884" y="1671568"/>
              <a:ext cx="500066" cy="428628"/>
            </a:xfrm>
            <a:prstGeom prst="rightArrow">
              <a:avLst/>
            </a:prstGeom>
            <a:solidFill>
              <a:srgbClr val="1A2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grpSp>
          <p:nvGrpSpPr>
            <p:cNvPr id="44" name="Group 43"/>
            <p:cNvGrpSpPr/>
            <p:nvPr/>
          </p:nvGrpSpPr>
          <p:grpSpPr>
            <a:xfrm>
              <a:off x="714348" y="2714620"/>
              <a:ext cx="7429552" cy="3714776"/>
              <a:chOff x="714348" y="2714620"/>
              <a:chExt cx="7429552" cy="3714776"/>
            </a:xfrm>
          </p:grpSpPr>
          <p:sp>
            <p:nvSpPr>
              <p:cNvPr id="40" name="Up Arrow 39"/>
              <p:cNvSpPr/>
              <p:nvPr/>
            </p:nvSpPr>
            <p:spPr>
              <a:xfrm>
                <a:off x="714348" y="2714620"/>
                <a:ext cx="714380" cy="3243228"/>
              </a:xfrm>
              <a:prstGeom prst="upArrow">
                <a:avLst/>
              </a:prstGeom>
              <a:solidFill>
                <a:srgbClr val="1A2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41" name="Rectangle 40"/>
              <p:cNvSpPr/>
              <p:nvPr/>
            </p:nvSpPr>
            <p:spPr>
              <a:xfrm rot="5400000">
                <a:off x="4357686" y="2171634"/>
                <a:ext cx="357190" cy="7215238"/>
              </a:xfrm>
              <a:prstGeom prst="rect">
                <a:avLst/>
              </a:prstGeom>
              <a:solidFill>
                <a:srgbClr val="1A2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42" name="Rectangle 41"/>
              <p:cNvSpPr/>
              <p:nvPr/>
            </p:nvSpPr>
            <p:spPr>
              <a:xfrm>
                <a:off x="7786710" y="2786058"/>
                <a:ext cx="357190" cy="3171790"/>
              </a:xfrm>
              <a:prstGeom prst="rect">
                <a:avLst/>
              </a:prstGeom>
              <a:solidFill>
                <a:srgbClr val="1A2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43" name="Text Box 11"/>
              <p:cNvSpPr txBox="1">
                <a:spLocks noChangeArrowheads="1"/>
              </p:cNvSpPr>
              <p:nvPr/>
            </p:nvSpPr>
            <p:spPr bwMode="auto">
              <a:xfrm>
                <a:off x="3428992" y="6029286"/>
                <a:ext cx="2286016" cy="400110"/>
              </a:xfrm>
              <a:prstGeom prst="rect">
                <a:avLst/>
              </a:prstGeom>
              <a:noFill/>
              <a:ln w="9525">
                <a:noFill/>
                <a:miter lim="800000"/>
                <a:headEnd/>
                <a:tailEnd/>
              </a:ln>
              <a:effectLst/>
            </p:spPr>
            <p:txBody>
              <a:bodyPr wrap="square">
                <a:spAutoFit/>
              </a:bodyPr>
              <a:lstStyle/>
              <a:p>
                <a:pPr algn="ctr">
                  <a:spcBef>
                    <a:spcPct val="50000"/>
                  </a:spcBef>
                </a:pPr>
                <a:r>
                  <a:rPr lang="es-ES_tradnl" sz="2000" dirty="0" err="1" smtClean="0">
                    <a:solidFill>
                      <a:srgbClr val="1A2D68"/>
                    </a:solidFill>
                  </a:rPr>
                  <a:t>Feedback</a:t>
                </a:r>
                <a:endParaRPr lang="es-ES_tradnl" sz="2000" dirty="0">
                  <a:solidFill>
                    <a:srgbClr val="1A2D68"/>
                  </a:solidFill>
                </a:endParaRPr>
              </a:p>
            </p:txBody>
          </p:sp>
        </p:grpSp>
      </p:grpSp>
      <p:grpSp>
        <p:nvGrpSpPr>
          <p:cNvPr id="25" name="Group 24"/>
          <p:cNvGrpSpPr/>
          <p:nvPr/>
        </p:nvGrpSpPr>
        <p:grpSpPr>
          <a:xfrm>
            <a:off x="2428860" y="2571744"/>
            <a:ext cx="3857652" cy="2857520"/>
            <a:chOff x="2428860" y="2571744"/>
            <a:chExt cx="3857652" cy="2857520"/>
          </a:xfrm>
        </p:grpSpPr>
        <p:pic>
          <p:nvPicPr>
            <p:cNvPr id="1026" name="Picture 2" descr="http://www.tadega.net/Fotos/d/63676-2/me+molesta+el+ruido.png"/>
            <p:cNvPicPr>
              <a:picLocks noChangeAspect="1" noChangeArrowheads="1"/>
            </p:cNvPicPr>
            <p:nvPr/>
          </p:nvPicPr>
          <p:blipFill>
            <a:blip r:embed="rId2" cstate="print"/>
            <a:srcRect/>
            <a:stretch>
              <a:fillRect/>
            </a:stretch>
          </p:blipFill>
          <p:spPr bwMode="auto">
            <a:xfrm>
              <a:off x="3922715" y="3065467"/>
              <a:ext cx="2363797" cy="2363797"/>
            </a:xfrm>
            <a:prstGeom prst="rect">
              <a:avLst/>
            </a:prstGeom>
            <a:noFill/>
          </p:spPr>
        </p:pic>
        <p:grpSp>
          <p:nvGrpSpPr>
            <p:cNvPr id="24" name="Group 23"/>
            <p:cNvGrpSpPr/>
            <p:nvPr/>
          </p:nvGrpSpPr>
          <p:grpSpPr>
            <a:xfrm>
              <a:off x="2428860" y="2571744"/>
              <a:ext cx="2428892" cy="2286016"/>
              <a:chOff x="2357422" y="2357430"/>
              <a:chExt cx="2515946" cy="2286016"/>
            </a:xfrm>
          </p:grpSpPr>
          <p:sp>
            <p:nvSpPr>
              <p:cNvPr id="23" name="Explosion 1 22"/>
              <p:cNvSpPr/>
              <p:nvPr/>
            </p:nvSpPr>
            <p:spPr>
              <a:xfrm rot="19870357">
                <a:off x="2357422" y="2357430"/>
                <a:ext cx="2500330" cy="2286016"/>
              </a:xfrm>
              <a:prstGeom prst="irregularSeal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45" name="TextBox 44"/>
              <p:cNvSpPr txBox="1"/>
              <p:nvPr/>
            </p:nvSpPr>
            <p:spPr bwMode="auto">
              <a:xfrm rot="19636797">
                <a:off x="2658790" y="2949419"/>
                <a:ext cx="2214578" cy="707886"/>
              </a:xfrm>
              <a:prstGeom prst="rect">
                <a:avLst/>
              </a:prstGeom>
              <a:noFill/>
              <a:ln w="9525">
                <a:noFill/>
                <a:miter lim="800000"/>
                <a:headEnd/>
                <a:tailEnd/>
              </a:ln>
            </p:spPr>
            <p:txBody>
              <a:bodyPr wrap="square" rtlCol="0">
                <a:spAutoFit/>
              </a:bodyPr>
              <a:lstStyle/>
              <a:p>
                <a:pPr eaLnBrk="1" hangingPunct="1">
                  <a:spcBef>
                    <a:spcPct val="50000"/>
                  </a:spcBef>
                </a:pPr>
                <a:r>
                  <a:rPr lang="es-MX" sz="4000" b="1" dirty="0" smtClean="0">
                    <a:solidFill>
                      <a:schemeClr val="bg1"/>
                    </a:solidFill>
                  </a:rPr>
                  <a:t>RUIDO!</a:t>
                </a:r>
                <a:endParaRPr lang="es-CL" sz="4000" b="1" dirty="0">
                  <a:solidFill>
                    <a:schemeClr val="bg1"/>
                  </a:solidFill>
                </a:endParaRPr>
              </a:p>
            </p:txBody>
          </p:sp>
        </p:grpSp>
      </p:grpSp>
      <p:sp>
        <p:nvSpPr>
          <p:cNvPr id="27" name="Rectangle 26"/>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28" name="Rectangle 27"/>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29" name="Rectangle 28"/>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minuto_minuto"/>
          <p:cNvPicPr>
            <a:picLocks noChangeAspect="1" noChangeArrowheads="1"/>
          </p:cNvPicPr>
          <p:nvPr/>
        </p:nvPicPr>
        <p:blipFill>
          <a:blip r:embed="rId2" cstate="print"/>
          <a:srcRect/>
          <a:stretch>
            <a:fillRect/>
          </a:stretch>
        </p:blipFill>
        <p:spPr bwMode="auto">
          <a:xfrm>
            <a:off x="514350" y="1519238"/>
            <a:ext cx="8115300" cy="3817937"/>
          </a:xfrm>
          <a:prstGeom prst="rect">
            <a:avLst/>
          </a:prstGeom>
          <a:noFill/>
        </p:spPr>
      </p:pic>
      <p:cxnSp>
        <p:nvCxnSpPr>
          <p:cNvPr id="7" name="Straight Connector 6"/>
          <p:cNvCxnSpPr/>
          <p:nvPr/>
        </p:nvCxnSpPr>
        <p:spPr>
          <a:xfrm>
            <a:off x="571472" y="1071546"/>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57158" y="379049"/>
            <a:ext cx="8358246" cy="692497"/>
          </a:xfrm>
          <a:prstGeom prst="rect">
            <a:avLst/>
          </a:prstGeom>
          <a:noFill/>
        </p:spPr>
        <p:txBody>
          <a:bodyPr wrap="square" rtlCol="0">
            <a:spAutoFit/>
          </a:bodyPr>
          <a:lstStyle/>
          <a:p>
            <a:pPr algn="ctr"/>
            <a:r>
              <a:rPr lang="es-MX" sz="3900" b="1" i="1" dirty="0" smtClean="0">
                <a:solidFill>
                  <a:srgbClr val="002060"/>
                </a:solidFill>
                <a:latin typeface="+mj-lt"/>
                <a:cs typeface="Arial" pitchFamily="34" charset="0"/>
              </a:rPr>
              <a:t>Rating</a:t>
            </a:r>
            <a:r>
              <a:rPr lang="es-MX" sz="3900" b="1" dirty="0" smtClean="0">
                <a:solidFill>
                  <a:srgbClr val="002060"/>
                </a:solidFill>
                <a:latin typeface="+mj-lt"/>
                <a:cs typeface="Arial" pitchFamily="34" charset="0"/>
              </a:rPr>
              <a:t> en TV</a:t>
            </a:r>
            <a:endParaRPr lang="es-CL" sz="3900" b="1" dirty="0">
              <a:solidFill>
                <a:srgbClr val="002060"/>
              </a:solidFill>
              <a:latin typeface="+mj-lt"/>
              <a:cs typeface="Arial" pitchFamily="34" charset="0"/>
            </a:endParaRPr>
          </a:p>
        </p:txBody>
      </p:sp>
      <p:sp>
        <p:nvSpPr>
          <p:cNvPr id="8" name="Rectangle 7"/>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0" name="Rectangle 9"/>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4" name="Rectangle 13"/>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TagSlotSalePrice.jpg"/>
          <p:cNvPicPr>
            <a:picLocks noChangeAspect="1"/>
          </p:cNvPicPr>
          <p:nvPr/>
        </p:nvPicPr>
        <p:blipFill>
          <a:blip r:embed="rId2" cstate="print"/>
          <a:stretch>
            <a:fillRect/>
          </a:stretch>
        </p:blipFill>
        <p:spPr>
          <a:xfrm>
            <a:off x="-214346" y="-2286040"/>
            <a:ext cx="9358345" cy="10623806"/>
          </a:xfrm>
          <a:prstGeom prst="rect">
            <a:avLst/>
          </a:prstGeom>
        </p:spPr>
      </p:pic>
      <p:sp>
        <p:nvSpPr>
          <p:cNvPr id="11" name="Rectangle 10"/>
          <p:cNvSpPr/>
          <p:nvPr/>
        </p:nvSpPr>
        <p:spPr>
          <a:xfrm>
            <a:off x="0" y="2071678"/>
            <a:ext cx="9144032" cy="2428892"/>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7500" dirty="0" smtClean="0">
                <a:solidFill>
                  <a:srgbClr val="1A2D68"/>
                </a:solidFill>
                <a:latin typeface="Cambria" pitchFamily="18" charset="0"/>
              </a:rPr>
              <a:t>Cómo funcionan las Promociones</a:t>
            </a:r>
            <a:endParaRPr lang="es-MX" sz="7500" b="1" i="1" dirty="0" smtClean="0">
              <a:solidFill>
                <a:srgbClr val="1A2D68"/>
              </a:solidFill>
              <a:latin typeface="Cambria" pitchFamily="18" charset="0"/>
            </a:endParaRPr>
          </a:p>
        </p:txBody>
      </p:sp>
      <p:sp>
        <p:nvSpPr>
          <p:cNvPr id="14" name="Rectangle 13"/>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5" name="Rectangle 14"/>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6" name="Rectangle 15"/>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357158" y="1071546"/>
            <a:ext cx="8501122"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14282" y="286716"/>
            <a:ext cx="871543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Objetivo</a:t>
            </a:r>
            <a:endParaRPr lang="es-CL" sz="5000" b="1" dirty="0">
              <a:solidFill>
                <a:srgbClr val="002060"/>
              </a:solidFill>
              <a:latin typeface="+mj-lt"/>
              <a:cs typeface="Arial" pitchFamily="34" charset="0"/>
            </a:endParaRPr>
          </a:p>
        </p:txBody>
      </p:sp>
      <p:sp>
        <p:nvSpPr>
          <p:cNvPr id="11" name="TextBox 10"/>
          <p:cNvSpPr txBox="1"/>
          <p:nvPr/>
        </p:nvSpPr>
        <p:spPr>
          <a:xfrm>
            <a:off x="-32" y="1071546"/>
            <a:ext cx="8929750" cy="1311128"/>
          </a:xfrm>
          <a:prstGeom prst="rect">
            <a:avLst/>
          </a:prstGeom>
          <a:noFill/>
        </p:spPr>
        <p:txBody>
          <a:bodyPr wrap="square" rtlCol="0">
            <a:spAutoFit/>
          </a:bodyPr>
          <a:lstStyle/>
          <a:p>
            <a:pPr marL="514350" indent="-514350" algn="just">
              <a:lnSpc>
                <a:spcPct val="90000"/>
              </a:lnSpc>
              <a:buFont typeface="Arial" pitchFamily="34" charset="0"/>
              <a:buChar char="•"/>
            </a:pPr>
            <a:endParaRPr lang="es-ES_tradnl" sz="3400" b="1" dirty="0" smtClean="0">
              <a:solidFill>
                <a:srgbClr val="1A2D68"/>
              </a:solidFill>
            </a:endParaRPr>
          </a:p>
          <a:p>
            <a:pPr marL="971550" lvl="1" indent="-514350" algn="just">
              <a:lnSpc>
                <a:spcPct val="90000"/>
              </a:lnSpc>
              <a:buFont typeface="Arial" pitchFamily="34" charset="0"/>
              <a:buChar char="•"/>
            </a:pPr>
            <a:r>
              <a:rPr lang="es-ES_tradnl" sz="3400" b="1" dirty="0" smtClean="0">
                <a:solidFill>
                  <a:srgbClr val="1A2D68"/>
                </a:solidFill>
              </a:rPr>
              <a:t>Se elige 1 de 2 objetivos:</a:t>
            </a:r>
          </a:p>
          <a:p>
            <a:pPr marL="514350" indent="-514350" algn="just">
              <a:lnSpc>
                <a:spcPct val="90000"/>
              </a:lnSpc>
            </a:pPr>
            <a:endParaRPr lang="es-ES_tradnl" sz="2000" dirty="0" smtClean="0">
              <a:solidFill>
                <a:srgbClr val="1A2D68"/>
              </a:solidFill>
            </a:endParaRPr>
          </a:p>
        </p:txBody>
      </p:sp>
      <p:sp>
        <p:nvSpPr>
          <p:cNvPr id="12" name="Rounded Rectangle 11"/>
          <p:cNvSpPr/>
          <p:nvPr/>
        </p:nvSpPr>
        <p:spPr>
          <a:xfrm>
            <a:off x="571472" y="2357430"/>
            <a:ext cx="8072494" cy="1357322"/>
          </a:xfrm>
          <a:prstGeom prst="round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3400" dirty="0" smtClean="0"/>
              <a:t>Potenciar y acelerar el desarrollo de una Nueva Marca </a:t>
            </a:r>
            <a:endParaRPr lang="es-CL" sz="3400" dirty="0"/>
          </a:p>
        </p:txBody>
      </p:sp>
      <p:sp>
        <p:nvSpPr>
          <p:cNvPr id="9" name="TextBox 8"/>
          <p:cNvSpPr txBox="1"/>
          <p:nvPr/>
        </p:nvSpPr>
        <p:spPr bwMode="auto">
          <a:xfrm>
            <a:off x="4286248" y="3857628"/>
            <a:ext cx="1857388" cy="584775"/>
          </a:xfrm>
          <a:prstGeom prst="rect">
            <a:avLst/>
          </a:prstGeom>
          <a:noFill/>
          <a:ln w="9525">
            <a:noFill/>
            <a:miter lim="800000"/>
            <a:headEnd/>
            <a:tailEnd/>
          </a:ln>
        </p:spPr>
        <p:txBody>
          <a:bodyPr wrap="square" rtlCol="0">
            <a:spAutoFit/>
          </a:bodyPr>
          <a:lstStyle/>
          <a:p>
            <a:pPr eaLnBrk="1" hangingPunct="1">
              <a:spcBef>
                <a:spcPct val="50000"/>
              </a:spcBef>
            </a:pPr>
            <a:r>
              <a:rPr lang="es-MX" sz="3200" dirty="0" smtClean="0">
                <a:solidFill>
                  <a:srgbClr val="1A2D68"/>
                </a:solidFill>
              </a:rPr>
              <a:t>o</a:t>
            </a:r>
            <a:endParaRPr lang="es-CL" sz="3200" dirty="0">
              <a:solidFill>
                <a:srgbClr val="1A2D68"/>
              </a:solidFill>
            </a:endParaRPr>
          </a:p>
        </p:txBody>
      </p:sp>
      <p:sp>
        <p:nvSpPr>
          <p:cNvPr id="10" name="Rounded Rectangle 9"/>
          <p:cNvSpPr/>
          <p:nvPr/>
        </p:nvSpPr>
        <p:spPr>
          <a:xfrm>
            <a:off x="500034" y="4572008"/>
            <a:ext cx="8072494" cy="1357322"/>
          </a:xfrm>
          <a:prstGeom prst="round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s-MX" sz="3400" dirty="0" smtClean="0"/>
              <a:t>Defender, fortalecer y expandir una </a:t>
            </a:r>
          </a:p>
          <a:p>
            <a:pPr algn="ctr"/>
            <a:r>
              <a:rPr lang="es-MX" sz="3400" dirty="0" smtClean="0"/>
              <a:t>Marca Existente</a:t>
            </a:r>
            <a:endParaRPr lang="es-CL" sz="3400" dirty="0"/>
          </a:p>
        </p:txBody>
      </p:sp>
      <p:sp>
        <p:nvSpPr>
          <p:cNvPr id="16" name="Rectangle 15"/>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7" name="Rectangle 16"/>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8" name="Rectangle 17"/>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9" grpId="0"/>
      <p:bldP spid="10"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357158" y="1071546"/>
            <a:ext cx="8501122"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14282" y="286716"/>
            <a:ext cx="871543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Definición</a:t>
            </a:r>
            <a:endParaRPr lang="es-CL" sz="5000" b="1" dirty="0">
              <a:solidFill>
                <a:srgbClr val="002060"/>
              </a:solidFill>
              <a:latin typeface="+mj-lt"/>
              <a:cs typeface="Arial" pitchFamily="34" charset="0"/>
            </a:endParaRPr>
          </a:p>
        </p:txBody>
      </p:sp>
      <p:sp>
        <p:nvSpPr>
          <p:cNvPr id="11" name="TextBox 10"/>
          <p:cNvSpPr txBox="1"/>
          <p:nvPr/>
        </p:nvSpPr>
        <p:spPr>
          <a:xfrm>
            <a:off x="285720" y="2357430"/>
            <a:ext cx="8501122" cy="2566857"/>
          </a:xfrm>
          <a:prstGeom prst="rect">
            <a:avLst/>
          </a:prstGeom>
          <a:noFill/>
        </p:spPr>
        <p:txBody>
          <a:bodyPr wrap="square" rtlCol="0">
            <a:spAutoFit/>
          </a:bodyPr>
          <a:lstStyle/>
          <a:p>
            <a:pPr algn="ctr">
              <a:spcBef>
                <a:spcPct val="50000"/>
              </a:spcBef>
            </a:pPr>
            <a:r>
              <a:rPr lang="es-ES" sz="3200" dirty="0" smtClean="0">
                <a:solidFill>
                  <a:srgbClr val="1A2D68"/>
                </a:solidFill>
              </a:rPr>
              <a:t>Es la componente de </a:t>
            </a:r>
            <a:r>
              <a:rPr lang="es-ES" sz="3200" b="1" dirty="0" smtClean="0">
                <a:solidFill>
                  <a:srgbClr val="1A2D68"/>
                </a:solidFill>
              </a:rPr>
              <a:t>Marketing </a:t>
            </a:r>
            <a:r>
              <a:rPr lang="es-ES" sz="3200" b="1" dirty="0" err="1" smtClean="0">
                <a:solidFill>
                  <a:srgbClr val="1A2D68"/>
                </a:solidFill>
              </a:rPr>
              <a:t>Mix</a:t>
            </a:r>
            <a:r>
              <a:rPr lang="es-ES" sz="3200" b="1" dirty="0" smtClean="0">
                <a:solidFill>
                  <a:srgbClr val="1A2D68"/>
                </a:solidFill>
              </a:rPr>
              <a:t> </a:t>
            </a:r>
            <a:r>
              <a:rPr lang="es-ES" sz="3200" dirty="0" smtClean="0">
                <a:solidFill>
                  <a:srgbClr val="1A2D68"/>
                </a:solidFill>
              </a:rPr>
              <a:t>que usa </a:t>
            </a:r>
            <a:r>
              <a:rPr lang="es-ES" sz="3400" b="1" dirty="0" smtClean="0">
                <a:solidFill>
                  <a:srgbClr val="0070C0"/>
                </a:solidFill>
              </a:rPr>
              <a:t>Materiales y Técnicas </a:t>
            </a:r>
            <a:r>
              <a:rPr lang="es-ES" sz="3200" dirty="0" smtClean="0">
                <a:solidFill>
                  <a:srgbClr val="1A2D68"/>
                </a:solidFill>
              </a:rPr>
              <a:t>diseñadas para acelerar las funciones de </a:t>
            </a:r>
            <a:r>
              <a:rPr lang="es-ES" sz="3400" b="1" dirty="0" smtClean="0">
                <a:solidFill>
                  <a:srgbClr val="FF0000"/>
                </a:solidFill>
              </a:rPr>
              <a:t>Venta y Compra </a:t>
            </a:r>
            <a:r>
              <a:rPr lang="es-ES" sz="3200" dirty="0" smtClean="0">
                <a:solidFill>
                  <a:srgbClr val="1A2D68"/>
                </a:solidFill>
              </a:rPr>
              <a:t>a lo largo de la Cadena, con los dos objetivos anteriores</a:t>
            </a:r>
          </a:p>
          <a:p>
            <a:pPr marL="514350" indent="-514350" algn="just">
              <a:lnSpc>
                <a:spcPct val="90000"/>
              </a:lnSpc>
            </a:pPr>
            <a:endParaRPr lang="es-ES_tradnl" sz="3200" dirty="0" smtClean="0">
              <a:solidFill>
                <a:srgbClr val="1A2D68"/>
              </a:solidFill>
            </a:endParaRPr>
          </a:p>
        </p:txBody>
      </p:sp>
      <p:sp>
        <p:nvSpPr>
          <p:cNvPr id="9" name="Rectangle 8"/>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0" name="Rectangle 9"/>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6" name="Rectangle 15"/>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357158" y="1071546"/>
            <a:ext cx="8501122"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14282" y="286716"/>
            <a:ext cx="8715436" cy="738664"/>
          </a:xfrm>
          <a:prstGeom prst="rect">
            <a:avLst/>
          </a:prstGeom>
          <a:noFill/>
        </p:spPr>
        <p:txBody>
          <a:bodyPr wrap="square" rtlCol="0">
            <a:spAutoFit/>
          </a:bodyPr>
          <a:lstStyle/>
          <a:p>
            <a:pPr algn="ctr"/>
            <a:r>
              <a:rPr lang="es-MX" sz="4200" b="1" dirty="0" smtClean="0">
                <a:solidFill>
                  <a:srgbClr val="002060"/>
                </a:solidFill>
                <a:latin typeface="+mj-lt"/>
                <a:cs typeface="Arial" pitchFamily="34" charset="0"/>
              </a:rPr>
              <a:t>Tipos de promociones</a:t>
            </a:r>
            <a:endParaRPr lang="es-CL" sz="4200" b="1" dirty="0">
              <a:solidFill>
                <a:srgbClr val="002060"/>
              </a:solidFill>
              <a:latin typeface="+mj-lt"/>
              <a:cs typeface="Arial" pitchFamily="34" charset="0"/>
            </a:endParaRPr>
          </a:p>
        </p:txBody>
      </p:sp>
      <p:sp>
        <p:nvSpPr>
          <p:cNvPr id="8" name="Rounded Rectangle 7"/>
          <p:cNvSpPr/>
          <p:nvPr/>
        </p:nvSpPr>
        <p:spPr>
          <a:xfrm>
            <a:off x="1571604" y="1571612"/>
            <a:ext cx="6072230" cy="128588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3200" dirty="0" smtClean="0"/>
              <a:t>Promociones Directas al Consumidor</a:t>
            </a:r>
            <a:endParaRPr lang="es-CL" sz="3200" dirty="0"/>
          </a:p>
        </p:txBody>
      </p:sp>
      <p:sp>
        <p:nvSpPr>
          <p:cNvPr id="11" name="Rounded Rectangle 10"/>
          <p:cNvSpPr/>
          <p:nvPr/>
        </p:nvSpPr>
        <p:spPr>
          <a:xfrm>
            <a:off x="1571604" y="4714884"/>
            <a:ext cx="6072230" cy="128588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3200" dirty="0" smtClean="0"/>
              <a:t>Promociones del </a:t>
            </a:r>
            <a:r>
              <a:rPr lang="es-MX" sz="3200" i="1" dirty="0" err="1" smtClean="0"/>
              <a:t>Retailer</a:t>
            </a:r>
            <a:endParaRPr lang="es-CL" sz="3200" i="1" dirty="0"/>
          </a:p>
        </p:txBody>
      </p:sp>
      <p:sp>
        <p:nvSpPr>
          <p:cNvPr id="15" name="Rounded Rectangle 14"/>
          <p:cNvSpPr/>
          <p:nvPr/>
        </p:nvSpPr>
        <p:spPr>
          <a:xfrm>
            <a:off x="1571604" y="3071810"/>
            <a:ext cx="6072230" cy="128588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3200" dirty="0" smtClean="0"/>
              <a:t>Promociones al Canal                       (</a:t>
            </a:r>
            <a:r>
              <a:rPr lang="es-MX" sz="3200" i="1" dirty="0" err="1" smtClean="0"/>
              <a:t>Trade</a:t>
            </a:r>
            <a:r>
              <a:rPr lang="es-MX" sz="3200" i="1" dirty="0" smtClean="0"/>
              <a:t> </a:t>
            </a:r>
            <a:r>
              <a:rPr lang="es-MX" sz="3200" i="1" dirty="0" err="1" smtClean="0"/>
              <a:t>Promotions</a:t>
            </a:r>
            <a:r>
              <a:rPr lang="es-MX" sz="3200" dirty="0" smtClean="0"/>
              <a:t>)</a:t>
            </a:r>
            <a:endParaRPr lang="es-CL" sz="3200" dirty="0"/>
          </a:p>
        </p:txBody>
      </p:sp>
      <p:sp>
        <p:nvSpPr>
          <p:cNvPr id="16" name="Rectangle 15"/>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8" name="Rectangle 17"/>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9" name="Rectangle 18"/>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5"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357158" y="1071546"/>
            <a:ext cx="8501122"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14282" y="286716"/>
            <a:ext cx="8715436" cy="769441"/>
          </a:xfrm>
          <a:prstGeom prst="rect">
            <a:avLst/>
          </a:prstGeom>
          <a:noFill/>
        </p:spPr>
        <p:txBody>
          <a:bodyPr wrap="square" rtlCol="0">
            <a:spAutoFit/>
          </a:bodyPr>
          <a:lstStyle/>
          <a:p>
            <a:pPr algn="ctr"/>
            <a:r>
              <a:rPr lang="es-MX" sz="4400" b="1" dirty="0" smtClean="0">
                <a:solidFill>
                  <a:srgbClr val="002060"/>
                </a:solidFill>
                <a:latin typeface="+mj-lt"/>
                <a:cs typeface="Arial" pitchFamily="34" charset="0"/>
              </a:rPr>
              <a:t>Promociones Directas al Consumidor</a:t>
            </a:r>
            <a:endParaRPr lang="es-CL" sz="4400" b="1" dirty="0">
              <a:solidFill>
                <a:srgbClr val="002060"/>
              </a:solidFill>
              <a:latin typeface="+mj-lt"/>
              <a:cs typeface="Arial" pitchFamily="34" charset="0"/>
            </a:endParaRPr>
          </a:p>
        </p:txBody>
      </p:sp>
      <p:sp>
        <p:nvSpPr>
          <p:cNvPr id="9" name="TextBox 8"/>
          <p:cNvSpPr txBox="1"/>
          <p:nvPr/>
        </p:nvSpPr>
        <p:spPr>
          <a:xfrm>
            <a:off x="428596" y="1374406"/>
            <a:ext cx="8286808" cy="4870564"/>
          </a:xfrm>
          <a:prstGeom prst="rect">
            <a:avLst/>
          </a:prstGeom>
          <a:noFill/>
        </p:spPr>
        <p:txBody>
          <a:bodyPr wrap="square" rtlCol="0">
            <a:spAutoFit/>
          </a:bodyPr>
          <a:lstStyle/>
          <a:p>
            <a:pPr marL="514350" indent="-514350" algn="just">
              <a:lnSpc>
                <a:spcPct val="90000"/>
              </a:lnSpc>
              <a:buFont typeface="Arial" pitchFamily="34" charset="0"/>
              <a:buChar char="•"/>
            </a:pPr>
            <a:r>
              <a:rPr lang="es-ES_tradnl" sz="3000" dirty="0" smtClean="0">
                <a:solidFill>
                  <a:srgbClr val="1A2D68"/>
                </a:solidFill>
              </a:rPr>
              <a:t>Basadas en el</a:t>
            </a:r>
            <a:r>
              <a:rPr lang="es-ES_tradnl" sz="3000" b="1" dirty="0" smtClean="0">
                <a:solidFill>
                  <a:srgbClr val="1A2D68"/>
                </a:solidFill>
              </a:rPr>
              <a:t> Producto</a:t>
            </a:r>
            <a:r>
              <a:rPr lang="es-ES_tradnl" sz="3000" dirty="0" smtClean="0">
                <a:solidFill>
                  <a:srgbClr val="1A2D68"/>
                </a:solidFill>
              </a:rPr>
              <a:t>:</a:t>
            </a:r>
          </a:p>
          <a:p>
            <a:pPr marL="971550" lvl="1" indent="-514350" algn="just">
              <a:lnSpc>
                <a:spcPct val="90000"/>
              </a:lnSpc>
              <a:buFont typeface="Arial" pitchFamily="34" charset="0"/>
              <a:buChar char="•"/>
            </a:pPr>
            <a:r>
              <a:rPr lang="es-ES_tradnl" sz="2700" dirty="0" smtClean="0">
                <a:solidFill>
                  <a:srgbClr val="1A2D68"/>
                </a:solidFill>
              </a:rPr>
              <a:t>Generar Conciencia (Prueba Gratis)</a:t>
            </a:r>
          </a:p>
          <a:p>
            <a:pPr marL="971550" lvl="1" indent="-514350" algn="just">
              <a:lnSpc>
                <a:spcPct val="90000"/>
              </a:lnSpc>
              <a:buFont typeface="Arial" pitchFamily="34" charset="0"/>
              <a:buChar char="•"/>
            </a:pPr>
            <a:r>
              <a:rPr lang="es-ES_tradnl" sz="2700" dirty="0" smtClean="0">
                <a:solidFill>
                  <a:srgbClr val="1A2D68"/>
                </a:solidFill>
              </a:rPr>
              <a:t>Generar Volumen (Compre 1, lleve 1 gratis)</a:t>
            </a:r>
          </a:p>
          <a:p>
            <a:pPr marL="514350" indent="-514350" algn="just">
              <a:lnSpc>
                <a:spcPct val="90000"/>
              </a:lnSpc>
              <a:buFont typeface="Arial" pitchFamily="34" charset="0"/>
              <a:buChar char="•"/>
            </a:pPr>
            <a:endParaRPr lang="es-ES_tradnl" sz="3000" dirty="0" smtClean="0">
              <a:solidFill>
                <a:srgbClr val="1A2D68"/>
              </a:solidFill>
            </a:endParaRPr>
          </a:p>
          <a:p>
            <a:pPr marL="514350" indent="-514350" algn="just">
              <a:lnSpc>
                <a:spcPct val="90000"/>
              </a:lnSpc>
              <a:buFont typeface="Arial" pitchFamily="34" charset="0"/>
              <a:buChar char="•"/>
            </a:pPr>
            <a:r>
              <a:rPr lang="es-ES_tradnl" sz="3000" dirty="0" smtClean="0">
                <a:solidFill>
                  <a:srgbClr val="1A2D68"/>
                </a:solidFill>
              </a:rPr>
              <a:t>Basadas en el </a:t>
            </a:r>
            <a:r>
              <a:rPr lang="es-ES_tradnl" sz="3000" b="1" dirty="0" smtClean="0">
                <a:solidFill>
                  <a:srgbClr val="1A2D68"/>
                </a:solidFill>
              </a:rPr>
              <a:t>Precio</a:t>
            </a:r>
            <a:r>
              <a:rPr lang="es-ES_tradnl" sz="3000" dirty="0" smtClean="0">
                <a:solidFill>
                  <a:srgbClr val="1A2D68"/>
                </a:solidFill>
              </a:rPr>
              <a:t>:</a:t>
            </a:r>
          </a:p>
          <a:p>
            <a:pPr marL="971550" lvl="1" indent="-514350" algn="just">
              <a:lnSpc>
                <a:spcPct val="90000"/>
              </a:lnSpc>
              <a:buFont typeface="Arial" pitchFamily="34" charset="0"/>
              <a:buChar char="•"/>
            </a:pPr>
            <a:r>
              <a:rPr lang="es-ES_tradnl" sz="2700" dirty="0" smtClean="0">
                <a:solidFill>
                  <a:srgbClr val="1A2D68"/>
                </a:solidFill>
              </a:rPr>
              <a:t>Rebajas en el precio</a:t>
            </a:r>
          </a:p>
          <a:p>
            <a:pPr marL="971550" lvl="1" indent="-514350" algn="just">
              <a:lnSpc>
                <a:spcPct val="90000"/>
              </a:lnSpc>
              <a:buFont typeface="Arial" pitchFamily="34" charset="0"/>
              <a:buChar char="•"/>
            </a:pPr>
            <a:r>
              <a:rPr lang="es-ES_tradnl" sz="2700" dirty="0" smtClean="0">
                <a:solidFill>
                  <a:srgbClr val="1A2D68"/>
                </a:solidFill>
              </a:rPr>
              <a:t>Cupones de Descuento</a:t>
            </a:r>
          </a:p>
          <a:p>
            <a:pPr marL="514350" indent="-514350" algn="just">
              <a:lnSpc>
                <a:spcPct val="90000"/>
              </a:lnSpc>
              <a:buFont typeface="Arial" pitchFamily="34" charset="0"/>
              <a:buChar char="•"/>
            </a:pPr>
            <a:endParaRPr lang="es-ES_tradnl" sz="3000" dirty="0" smtClean="0">
              <a:solidFill>
                <a:srgbClr val="1A2D68"/>
              </a:solidFill>
            </a:endParaRPr>
          </a:p>
          <a:p>
            <a:pPr marL="514350" indent="-514350" algn="just">
              <a:lnSpc>
                <a:spcPct val="90000"/>
              </a:lnSpc>
              <a:buFont typeface="Arial" pitchFamily="34" charset="0"/>
              <a:buChar char="•"/>
            </a:pPr>
            <a:r>
              <a:rPr lang="es-ES_tradnl" sz="3000" dirty="0" smtClean="0">
                <a:solidFill>
                  <a:srgbClr val="1A2D68"/>
                </a:solidFill>
              </a:rPr>
              <a:t>Premios, Concursos</a:t>
            </a:r>
          </a:p>
          <a:p>
            <a:pPr marL="514350" indent="-514350" algn="just">
              <a:lnSpc>
                <a:spcPct val="90000"/>
              </a:lnSpc>
              <a:buFont typeface="Arial" pitchFamily="34" charset="0"/>
              <a:buChar char="•"/>
            </a:pPr>
            <a:endParaRPr lang="es-ES_tradnl" sz="3000" dirty="0" smtClean="0">
              <a:solidFill>
                <a:srgbClr val="1A2D68"/>
              </a:solidFill>
            </a:endParaRPr>
          </a:p>
          <a:p>
            <a:pPr marL="514350" indent="-514350" algn="just">
              <a:lnSpc>
                <a:spcPct val="90000"/>
              </a:lnSpc>
              <a:buFont typeface="Arial" pitchFamily="34" charset="0"/>
              <a:buChar char="•"/>
            </a:pPr>
            <a:r>
              <a:rPr lang="es-ES_tradnl" sz="3000" dirty="0" smtClean="0">
                <a:solidFill>
                  <a:srgbClr val="1A2D68"/>
                </a:solidFill>
              </a:rPr>
              <a:t>Basadas en el </a:t>
            </a:r>
            <a:r>
              <a:rPr lang="es-ES_tradnl" sz="3000" b="1" dirty="0" smtClean="0">
                <a:solidFill>
                  <a:srgbClr val="1A2D68"/>
                </a:solidFill>
              </a:rPr>
              <a:t>lugar </a:t>
            </a:r>
            <a:r>
              <a:rPr lang="es-ES_tradnl" sz="3000" dirty="0" smtClean="0">
                <a:solidFill>
                  <a:srgbClr val="1A2D68"/>
                </a:solidFill>
              </a:rPr>
              <a:t>o el </a:t>
            </a:r>
            <a:r>
              <a:rPr lang="es-ES_tradnl" sz="3000" i="1" dirty="0" err="1" smtClean="0">
                <a:solidFill>
                  <a:srgbClr val="1A2D68"/>
                </a:solidFill>
              </a:rPr>
              <a:t>Merchandising</a:t>
            </a:r>
            <a:r>
              <a:rPr lang="es-ES_tradnl" sz="3000" dirty="0" smtClean="0">
                <a:solidFill>
                  <a:srgbClr val="1A2D68"/>
                </a:solidFill>
              </a:rPr>
              <a:t> (</a:t>
            </a:r>
            <a:r>
              <a:rPr lang="es-ES_tradnl" sz="3000" i="1" dirty="0" err="1" smtClean="0">
                <a:solidFill>
                  <a:srgbClr val="1A2D68"/>
                </a:solidFill>
              </a:rPr>
              <a:t>Displays</a:t>
            </a:r>
            <a:r>
              <a:rPr lang="es-ES_tradnl" sz="3000" dirty="0" smtClean="0">
                <a:solidFill>
                  <a:srgbClr val="1A2D68"/>
                </a:solidFill>
              </a:rPr>
              <a:t>)</a:t>
            </a:r>
          </a:p>
          <a:p>
            <a:pPr marL="514350" indent="-514350" algn="just">
              <a:lnSpc>
                <a:spcPct val="90000"/>
              </a:lnSpc>
              <a:buFont typeface="Arial" pitchFamily="34" charset="0"/>
              <a:buChar char="•"/>
            </a:pPr>
            <a:endParaRPr lang="es-ES_tradnl" sz="1500" dirty="0" smtClean="0">
              <a:solidFill>
                <a:srgbClr val="1A2D68"/>
              </a:solidFill>
            </a:endParaRPr>
          </a:p>
        </p:txBody>
      </p:sp>
      <p:sp>
        <p:nvSpPr>
          <p:cNvPr id="12" name="Rectangle 11"/>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3" name="Rectangle 12"/>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4" name="Rectangle 13"/>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9">
                                            <p:txEl>
                                              <p:pRg st="1" end="1"/>
                                            </p:txEl>
                                          </p:spTgt>
                                        </p:tgtEl>
                                        <p:attrNameLst>
                                          <p:attrName>style.visibility</p:attrName>
                                        </p:attrNameLst>
                                      </p:cBhvr>
                                      <p:to>
                                        <p:strVal val="visible"/>
                                      </p:to>
                                    </p:set>
                                    <p:animEffect transition="in" filter="fade">
                                      <p:cBhvr>
                                        <p:cTn id="10" dur="500"/>
                                        <p:tgtEl>
                                          <p:spTgt spid="9">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animEffect transition="in" filter="fade">
                                      <p:cBhvr>
                                        <p:cTn id="13" dur="500"/>
                                        <p:tgtEl>
                                          <p:spTgt spid="9">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9">
                                            <p:txEl>
                                              <p:pRg st="4" end="4"/>
                                            </p:txEl>
                                          </p:spTgt>
                                        </p:tgtEl>
                                        <p:attrNameLst>
                                          <p:attrName>style.visibility</p:attrName>
                                        </p:attrNameLst>
                                      </p:cBhvr>
                                      <p:to>
                                        <p:strVal val="visible"/>
                                      </p:to>
                                    </p:set>
                                    <p:animEffect transition="in" filter="fade">
                                      <p:cBhvr>
                                        <p:cTn id="18" dur="500"/>
                                        <p:tgtEl>
                                          <p:spTgt spid="9">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9">
                                            <p:txEl>
                                              <p:pRg st="5" end="5"/>
                                            </p:txEl>
                                          </p:spTgt>
                                        </p:tgtEl>
                                        <p:attrNameLst>
                                          <p:attrName>style.visibility</p:attrName>
                                        </p:attrNameLst>
                                      </p:cBhvr>
                                      <p:to>
                                        <p:strVal val="visible"/>
                                      </p:to>
                                    </p:set>
                                    <p:animEffect transition="in" filter="fade">
                                      <p:cBhvr>
                                        <p:cTn id="21" dur="500"/>
                                        <p:tgtEl>
                                          <p:spTgt spid="9">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9">
                                            <p:txEl>
                                              <p:pRg st="6" end="6"/>
                                            </p:txEl>
                                          </p:spTgt>
                                        </p:tgtEl>
                                        <p:attrNameLst>
                                          <p:attrName>style.visibility</p:attrName>
                                        </p:attrNameLst>
                                      </p:cBhvr>
                                      <p:to>
                                        <p:strVal val="visible"/>
                                      </p:to>
                                    </p:set>
                                    <p:animEffect transition="in" filter="fade">
                                      <p:cBhvr>
                                        <p:cTn id="24" dur="500"/>
                                        <p:tgtEl>
                                          <p:spTgt spid="9">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9">
                                            <p:txEl>
                                              <p:pRg st="8" end="8"/>
                                            </p:txEl>
                                          </p:spTgt>
                                        </p:tgtEl>
                                        <p:attrNameLst>
                                          <p:attrName>style.visibility</p:attrName>
                                        </p:attrNameLst>
                                      </p:cBhvr>
                                      <p:to>
                                        <p:strVal val="visible"/>
                                      </p:to>
                                    </p:set>
                                    <p:animEffect transition="in" filter="fade">
                                      <p:cBhvr>
                                        <p:cTn id="29" dur="500"/>
                                        <p:tgtEl>
                                          <p:spTgt spid="9">
                                            <p:txEl>
                                              <p:pRg st="8" end="8"/>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9">
                                            <p:txEl>
                                              <p:pRg st="10" end="10"/>
                                            </p:txEl>
                                          </p:spTgt>
                                        </p:tgtEl>
                                        <p:attrNameLst>
                                          <p:attrName>style.visibility</p:attrName>
                                        </p:attrNameLst>
                                      </p:cBhvr>
                                      <p:to>
                                        <p:strVal val="visible"/>
                                      </p:to>
                                    </p:set>
                                    <p:animEffect transition="in" filter="fade">
                                      <p:cBhvr>
                                        <p:cTn id="34" dur="500"/>
                                        <p:tgtEl>
                                          <p:spTgt spid="9">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357158" y="1071546"/>
            <a:ext cx="8501122"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14282" y="286716"/>
            <a:ext cx="871543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Dirigidas al Canal</a:t>
            </a:r>
            <a:endParaRPr lang="es-CL" sz="5000" b="1" dirty="0">
              <a:solidFill>
                <a:srgbClr val="002060"/>
              </a:solidFill>
              <a:latin typeface="+mj-lt"/>
              <a:cs typeface="Arial" pitchFamily="34" charset="0"/>
            </a:endParaRPr>
          </a:p>
        </p:txBody>
      </p:sp>
      <p:sp>
        <p:nvSpPr>
          <p:cNvPr id="9" name="TextBox 8"/>
          <p:cNvSpPr txBox="1"/>
          <p:nvPr/>
        </p:nvSpPr>
        <p:spPr>
          <a:xfrm>
            <a:off x="500034" y="1467699"/>
            <a:ext cx="8001056" cy="4247317"/>
          </a:xfrm>
          <a:prstGeom prst="rect">
            <a:avLst/>
          </a:prstGeom>
          <a:noFill/>
        </p:spPr>
        <p:txBody>
          <a:bodyPr wrap="square" rtlCol="0">
            <a:spAutoFit/>
          </a:bodyPr>
          <a:lstStyle/>
          <a:p>
            <a:pPr marL="514350" indent="-514350" algn="just">
              <a:lnSpc>
                <a:spcPct val="90000"/>
              </a:lnSpc>
              <a:buFont typeface="Arial" pitchFamily="34" charset="0"/>
              <a:buChar char="•"/>
            </a:pPr>
            <a:r>
              <a:rPr lang="es-ES_tradnl" sz="3000" dirty="0" smtClean="0">
                <a:solidFill>
                  <a:srgbClr val="1A2D68"/>
                </a:solidFill>
              </a:rPr>
              <a:t>Productos gratis</a:t>
            </a:r>
          </a:p>
          <a:p>
            <a:pPr marL="514350" indent="-514350" algn="just">
              <a:lnSpc>
                <a:spcPct val="90000"/>
              </a:lnSpc>
              <a:buFont typeface="Arial" pitchFamily="34" charset="0"/>
              <a:buChar char="•"/>
            </a:pPr>
            <a:endParaRPr lang="es-ES_tradnl" sz="3000" dirty="0" smtClean="0">
              <a:solidFill>
                <a:srgbClr val="1A2D68"/>
              </a:solidFill>
            </a:endParaRPr>
          </a:p>
          <a:p>
            <a:pPr marL="514350" indent="-514350" algn="just">
              <a:lnSpc>
                <a:spcPct val="90000"/>
              </a:lnSpc>
              <a:buFont typeface="Arial" pitchFamily="34" charset="0"/>
              <a:buChar char="•"/>
            </a:pPr>
            <a:r>
              <a:rPr lang="es-ES_tradnl" sz="3000" dirty="0" smtClean="0">
                <a:solidFill>
                  <a:srgbClr val="1A2D68"/>
                </a:solidFill>
              </a:rPr>
              <a:t>Reducciones de precio</a:t>
            </a:r>
          </a:p>
          <a:p>
            <a:pPr marL="514350" indent="-514350" algn="just">
              <a:lnSpc>
                <a:spcPct val="90000"/>
              </a:lnSpc>
              <a:buFont typeface="Arial" pitchFamily="34" charset="0"/>
              <a:buChar char="•"/>
            </a:pPr>
            <a:endParaRPr lang="es-ES_tradnl" sz="3000" dirty="0" smtClean="0">
              <a:solidFill>
                <a:srgbClr val="1A2D68"/>
              </a:solidFill>
            </a:endParaRPr>
          </a:p>
          <a:p>
            <a:pPr marL="514350" indent="-514350" algn="just">
              <a:lnSpc>
                <a:spcPct val="90000"/>
              </a:lnSpc>
              <a:buFont typeface="Arial" pitchFamily="34" charset="0"/>
              <a:buChar char="•"/>
            </a:pPr>
            <a:r>
              <a:rPr lang="es-ES_tradnl" sz="3000" dirty="0" smtClean="0">
                <a:solidFill>
                  <a:srgbClr val="1A2D68"/>
                </a:solidFill>
              </a:rPr>
              <a:t>De ubicación</a:t>
            </a:r>
          </a:p>
          <a:p>
            <a:pPr marL="514350" indent="-514350" algn="just">
              <a:lnSpc>
                <a:spcPct val="90000"/>
              </a:lnSpc>
            </a:pPr>
            <a:endParaRPr lang="es-ES_tradnl" sz="3000" dirty="0" smtClean="0">
              <a:solidFill>
                <a:srgbClr val="1A2D68"/>
              </a:solidFill>
            </a:endParaRPr>
          </a:p>
          <a:p>
            <a:pPr marL="514350" indent="-514350" algn="just">
              <a:lnSpc>
                <a:spcPct val="90000"/>
              </a:lnSpc>
              <a:buFont typeface="Arial" pitchFamily="34" charset="0"/>
              <a:buChar char="•"/>
            </a:pPr>
            <a:r>
              <a:rPr lang="es-ES_tradnl" sz="3000" dirty="0" smtClean="0">
                <a:solidFill>
                  <a:srgbClr val="1A2D68"/>
                </a:solidFill>
              </a:rPr>
              <a:t>Publicidad compartida (Catálogos)</a:t>
            </a:r>
          </a:p>
          <a:p>
            <a:pPr marL="514350" indent="-514350" algn="just">
              <a:lnSpc>
                <a:spcPct val="90000"/>
              </a:lnSpc>
              <a:buFont typeface="Arial" pitchFamily="34" charset="0"/>
              <a:buChar char="•"/>
            </a:pPr>
            <a:endParaRPr lang="es-ES_tradnl" sz="3000" dirty="0" smtClean="0">
              <a:solidFill>
                <a:srgbClr val="1A2D68"/>
              </a:solidFill>
            </a:endParaRPr>
          </a:p>
          <a:p>
            <a:pPr marL="514350" indent="-514350" algn="just">
              <a:lnSpc>
                <a:spcPct val="90000"/>
              </a:lnSpc>
              <a:buFont typeface="Arial" pitchFamily="34" charset="0"/>
              <a:buChar char="•"/>
            </a:pPr>
            <a:r>
              <a:rPr lang="es-ES_tradnl" sz="3000" dirty="0" smtClean="0">
                <a:solidFill>
                  <a:srgbClr val="1A2D68"/>
                </a:solidFill>
              </a:rPr>
              <a:t>Basadas en el Nivel de Ventas  (Bonos e Incentivos)</a:t>
            </a:r>
          </a:p>
        </p:txBody>
      </p:sp>
      <p:sp>
        <p:nvSpPr>
          <p:cNvPr id="15" name="Rectangle 14"/>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6" name="Rectangle 15"/>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7" name="Rectangle 16"/>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xEl>
                                              <p:pRg st="2" end="2"/>
                                            </p:txEl>
                                          </p:spTgt>
                                        </p:tgtEl>
                                        <p:attrNameLst>
                                          <p:attrName>style.visibility</p:attrName>
                                        </p:attrNameLst>
                                      </p:cBhvr>
                                      <p:to>
                                        <p:strVal val="visible"/>
                                      </p:to>
                                    </p:set>
                                    <p:animEffect transition="in" filter="fade">
                                      <p:cBhvr>
                                        <p:cTn id="12" dur="500"/>
                                        <p:tgtEl>
                                          <p:spTgt spid="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xEl>
                                              <p:pRg st="4" end="4"/>
                                            </p:txEl>
                                          </p:spTgt>
                                        </p:tgtEl>
                                        <p:attrNameLst>
                                          <p:attrName>style.visibility</p:attrName>
                                        </p:attrNameLst>
                                      </p:cBhvr>
                                      <p:to>
                                        <p:strVal val="visible"/>
                                      </p:to>
                                    </p:set>
                                    <p:animEffect transition="in" filter="fade">
                                      <p:cBhvr>
                                        <p:cTn id="17" dur="500"/>
                                        <p:tgtEl>
                                          <p:spTgt spid="9">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xEl>
                                              <p:pRg st="6" end="6"/>
                                            </p:txEl>
                                          </p:spTgt>
                                        </p:tgtEl>
                                        <p:attrNameLst>
                                          <p:attrName>style.visibility</p:attrName>
                                        </p:attrNameLst>
                                      </p:cBhvr>
                                      <p:to>
                                        <p:strVal val="visible"/>
                                      </p:to>
                                    </p:set>
                                    <p:animEffect transition="in" filter="fade">
                                      <p:cBhvr>
                                        <p:cTn id="22" dur="500"/>
                                        <p:tgtEl>
                                          <p:spTgt spid="9">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9">
                                            <p:txEl>
                                              <p:pRg st="8" end="8"/>
                                            </p:txEl>
                                          </p:spTgt>
                                        </p:tgtEl>
                                        <p:attrNameLst>
                                          <p:attrName>style.visibility</p:attrName>
                                        </p:attrNameLst>
                                      </p:cBhvr>
                                      <p:to>
                                        <p:strVal val="visible"/>
                                      </p:to>
                                    </p:set>
                                    <p:animEffect transition="in" filter="fade">
                                      <p:cBhvr>
                                        <p:cTn id="27" dur="500"/>
                                        <p:tgtEl>
                                          <p:spTgt spid="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357158" y="1071546"/>
            <a:ext cx="8501122"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14282" y="286716"/>
            <a:ext cx="871543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Promociones del </a:t>
            </a:r>
            <a:r>
              <a:rPr lang="es-MX" sz="4500" b="1" i="1" dirty="0" err="1" smtClean="0">
                <a:solidFill>
                  <a:srgbClr val="002060"/>
                </a:solidFill>
                <a:latin typeface="+mj-lt"/>
                <a:cs typeface="Arial" pitchFamily="34" charset="0"/>
              </a:rPr>
              <a:t>Retail</a:t>
            </a:r>
            <a:endParaRPr lang="es-CL" sz="5000" b="1" i="1" dirty="0">
              <a:solidFill>
                <a:srgbClr val="002060"/>
              </a:solidFill>
              <a:latin typeface="+mj-lt"/>
              <a:cs typeface="Arial" pitchFamily="34" charset="0"/>
            </a:endParaRPr>
          </a:p>
        </p:txBody>
      </p:sp>
      <p:sp>
        <p:nvSpPr>
          <p:cNvPr id="9" name="TextBox 8"/>
          <p:cNvSpPr txBox="1"/>
          <p:nvPr/>
        </p:nvSpPr>
        <p:spPr>
          <a:xfrm>
            <a:off x="500034" y="1467699"/>
            <a:ext cx="8001056" cy="3831818"/>
          </a:xfrm>
          <a:prstGeom prst="rect">
            <a:avLst/>
          </a:prstGeom>
          <a:noFill/>
        </p:spPr>
        <p:txBody>
          <a:bodyPr wrap="square" rtlCol="0">
            <a:spAutoFit/>
          </a:bodyPr>
          <a:lstStyle/>
          <a:p>
            <a:pPr marL="514350" indent="-514350" algn="just">
              <a:lnSpc>
                <a:spcPct val="90000"/>
              </a:lnSpc>
              <a:buFont typeface="Arial" pitchFamily="34" charset="0"/>
              <a:buChar char="•"/>
            </a:pPr>
            <a:r>
              <a:rPr lang="es-ES_tradnl" sz="3000" dirty="0" smtClean="0">
                <a:solidFill>
                  <a:srgbClr val="1A2D68"/>
                </a:solidFill>
              </a:rPr>
              <a:t>Descuentos del </a:t>
            </a:r>
            <a:r>
              <a:rPr lang="es-ES_tradnl" sz="3000" i="1" dirty="0" err="1" smtClean="0">
                <a:solidFill>
                  <a:srgbClr val="1A2D68"/>
                </a:solidFill>
              </a:rPr>
              <a:t>Retail</a:t>
            </a:r>
            <a:endParaRPr lang="es-ES_tradnl" sz="3000" i="1" dirty="0" smtClean="0">
              <a:solidFill>
                <a:srgbClr val="1A2D68"/>
              </a:solidFill>
            </a:endParaRPr>
          </a:p>
          <a:p>
            <a:pPr marL="514350" indent="-514350" algn="just">
              <a:lnSpc>
                <a:spcPct val="90000"/>
              </a:lnSpc>
              <a:buFont typeface="Arial" pitchFamily="34" charset="0"/>
              <a:buChar char="•"/>
            </a:pPr>
            <a:endParaRPr lang="es-ES_tradnl" sz="3000" dirty="0" smtClean="0">
              <a:solidFill>
                <a:srgbClr val="1A2D68"/>
              </a:solidFill>
            </a:endParaRPr>
          </a:p>
          <a:p>
            <a:pPr marL="514350" indent="-514350" algn="just">
              <a:lnSpc>
                <a:spcPct val="90000"/>
              </a:lnSpc>
              <a:buFont typeface="Arial" pitchFamily="34" charset="0"/>
              <a:buChar char="•"/>
            </a:pPr>
            <a:r>
              <a:rPr lang="es-ES_tradnl" sz="3000" i="1" dirty="0" err="1" smtClean="0">
                <a:solidFill>
                  <a:srgbClr val="1A2D68"/>
                </a:solidFill>
              </a:rPr>
              <a:t>Displays</a:t>
            </a:r>
            <a:endParaRPr lang="es-ES_tradnl" sz="3000" i="1" dirty="0" smtClean="0">
              <a:solidFill>
                <a:srgbClr val="1A2D68"/>
              </a:solidFill>
            </a:endParaRPr>
          </a:p>
          <a:p>
            <a:pPr marL="514350" indent="-514350" algn="just">
              <a:lnSpc>
                <a:spcPct val="90000"/>
              </a:lnSpc>
              <a:buFont typeface="Arial" pitchFamily="34" charset="0"/>
              <a:buChar char="•"/>
            </a:pPr>
            <a:endParaRPr lang="es-ES_tradnl" sz="3000" dirty="0" smtClean="0">
              <a:solidFill>
                <a:srgbClr val="1A2D68"/>
              </a:solidFill>
            </a:endParaRPr>
          </a:p>
          <a:p>
            <a:pPr marL="514350" indent="-514350" algn="just">
              <a:lnSpc>
                <a:spcPct val="90000"/>
              </a:lnSpc>
              <a:buFont typeface="Arial" pitchFamily="34" charset="0"/>
              <a:buChar char="•"/>
            </a:pPr>
            <a:r>
              <a:rPr lang="es-ES_tradnl" sz="3000" dirty="0" smtClean="0">
                <a:solidFill>
                  <a:srgbClr val="1A2D68"/>
                </a:solidFill>
              </a:rPr>
              <a:t>Catálogos</a:t>
            </a:r>
          </a:p>
          <a:p>
            <a:pPr marL="514350" indent="-514350" algn="just">
              <a:lnSpc>
                <a:spcPct val="90000"/>
              </a:lnSpc>
            </a:pPr>
            <a:endParaRPr lang="es-ES_tradnl" sz="3000" dirty="0" smtClean="0">
              <a:solidFill>
                <a:srgbClr val="1A2D68"/>
              </a:solidFill>
            </a:endParaRPr>
          </a:p>
          <a:p>
            <a:pPr marL="514350" indent="-514350" algn="just">
              <a:lnSpc>
                <a:spcPct val="90000"/>
              </a:lnSpc>
              <a:buFont typeface="Arial" pitchFamily="34" charset="0"/>
              <a:buChar char="•"/>
            </a:pPr>
            <a:r>
              <a:rPr lang="es-ES_tradnl" sz="3000" dirty="0" smtClean="0">
                <a:solidFill>
                  <a:srgbClr val="1A2D68"/>
                </a:solidFill>
              </a:rPr>
              <a:t>Cupones</a:t>
            </a:r>
          </a:p>
          <a:p>
            <a:pPr marL="514350" indent="-514350" algn="just">
              <a:lnSpc>
                <a:spcPct val="90000"/>
              </a:lnSpc>
              <a:buFont typeface="Arial" pitchFamily="34" charset="0"/>
              <a:buChar char="•"/>
            </a:pPr>
            <a:endParaRPr lang="es-ES_tradnl" sz="3000" dirty="0" smtClean="0">
              <a:solidFill>
                <a:srgbClr val="1A2D68"/>
              </a:solidFill>
            </a:endParaRPr>
          </a:p>
          <a:p>
            <a:pPr marL="514350" indent="-514350" algn="just">
              <a:lnSpc>
                <a:spcPct val="90000"/>
              </a:lnSpc>
              <a:buFont typeface="Arial" pitchFamily="34" charset="0"/>
              <a:buChar char="•"/>
            </a:pPr>
            <a:r>
              <a:rPr lang="es-ES_tradnl" sz="3000" dirty="0" smtClean="0">
                <a:solidFill>
                  <a:srgbClr val="1A2D68"/>
                </a:solidFill>
              </a:rPr>
              <a:t>Programas de Lealtad</a:t>
            </a:r>
          </a:p>
        </p:txBody>
      </p:sp>
      <p:sp>
        <p:nvSpPr>
          <p:cNvPr id="8" name="Rectangle 7"/>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0" name="Rectangle 9"/>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4" name="Rectangle 13"/>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xEl>
                                              <p:pRg st="2" end="2"/>
                                            </p:txEl>
                                          </p:spTgt>
                                        </p:tgtEl>
                                        <p:attrNameLst>
                                          <p:attrName>style.visibility</p:attrName>
                                        </p:attrNameLst>
                                      </p:cBhvr>
                                      <p:to>
                                        <p:strVal val="visible"/>
                                      </p:to>
                                    </p:set>
                                    <p:animEffect transition="in" filter="fade">
                                      <p:cBhvr>
                                        <p:cTn id="12" dur="500"/>
                                        <p:tgtEl>
                                          <p:spTgt spid="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xEl>
                                              <p:pRg st="4" end="4"/>
                                            </p:txEl>
                                          </p:spTgt>
                                        </p:tgtEl>
                                        <p:attrNameLst>
                                          <p:attrName>style.visibility</p:attrName>
                                        </p:attrNameLst>
                                      </p:cBhvr>
                                      <p:to>
                                        <p:strVal val="visible"/>
                                      </p:to>
                                    </p:set>
                                    <p:animEffect transition="in" filter="fade">
                                      <p:cBhvr>
                                        <p:cTn id="17" dur="500"/>
                                        <p:tgtEl>
                                          <p:spTgt spid="9">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xEl>
                                              <p:pRg st="6" end="6"/>
                                            </p:txEl>
                                          </p:spTgt>
                                        </p:tgtEl>
                                        <p:attrNameLst>
                                          <p:attrName>style.visibility</p:attrName>
                                        </p:attrNameLst>
                                      </p:cBhvr>
                                      <p:to>
                                        <p:strVal val="visible"/>
                                      </p:to>
                                    </p:set>
                                    <p:animEffect transition="in" filter="fade">
                                      <p:cBhvr>
                                        <p:cTn id="22" dur="500"/>
                                        <p:tgtEl>
                                          <p:spTgt spid="9">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9">
                                            <p:txEl>
                                              <p:pRg st="8" end="8"/>
                                            </p:txEl>
                                          </p:spTgt>
                                        </p:tgtEl>
                                        <p:attrNameLst>
                                          <p:attrName>style.visibility</p:attrName>
                                        </p:attrNameLst>
                                      </p:cBhvr>
                                      <p:to>
                                        <p:strVal val="visible"/>
                                      </p:to>
                                    </p:set>
                                    <p:animEffect transition="in" filter="fade">
                                      <p:cBhvr>
                                        <p:cTn id="27" dur="500"/>
                                        <p:tgtEl>
                                          <p:spTgt spid="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357158" y="1071546"/>
            <a:ext cx="8501122"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14282" y="286716"/>
            <a:ext cx="8715436" cy="738664"/>
          </a:xfrm>
          <a:prstGeom prst="rect">
            <a:avLst/>
          </a:prstGeom>
          <a:noFill/>
        </p:spPr>
        <p:txBody>
          <a:bodyPr wrap="square" rtlCol="0">
            <a:spAutoFit/>
          </a:bodyPr>
          <a:lstStyle/>
          <a:p>
            <a:pPr algn="ctr"/>
            <a:r>
              <a:rPr lang="es-MX" sz="4200" b="1" dirty="0" smtClean="0">
                <a:solidFill>
                  <a:srgbClr val="002060"/>
                </a:solidFill>
                <a:latin typeface="+mj-lt"/>
                <a:cs typeface="Arial" pitchFamily="34" charset="0"/>
              </a:rPr>
              <a:t>Tendencias</a:t>
            </a:r>
            <a:endParaRPr lang="es-CL" sz="4200" b="1" i="1" dirty="0">
              <a:solidFill>
                <a:srgbClr val="002060"/>
              </a:solidFill>
              <a:latin typeface="+mj-lt"/>
              <a:cs typeface="Arial" pitchFamily="34" charset="0"/>
            </a:endParaRPr>
          </a:p>
        </p:txBody>
      </p:sp>
      <p:sp>
        <p:nvSpPr>
          <p:cNvPr id="9" name="TextBox 8"/>
          <p:cNvSpPr txBox="1"/>
          <p:nvPr/>
        </p:nvSpPr>
        <p:spPr>
          <a:xfrm>
            <a:off x="500034" y="1785926"/>
            <a:ext cx="8001056" cy="4062651"/>
          </a:xfrm>
          <a:prstGeom prst="rect">
            <a:avLst/>
          </a:prstGeom>
          <a:noFill/>
        </p:spPr>
        <p:txBody>
          <a:bodyPr wrap="square" rtlCol="0">
            <a:spAutoFit/>
          </a:bodyPr>
          <a:lstStyle/>
          <a:p>
            <a:pPr marL="514350" indent="-514350" algn="just">
              <a:spcBef>
                <a:spcPct val="50000"/>
              </a:spcBef>
              <a:buFont typeface="Arial" pitchFamily="34" charset="0"/>
              <a:buChar char="•"/>
            </a:pPr>
            <a:r>
              <a:rPr lang="es-ES" sz="3000" dirty="0" smtClean="0">
                <a:solidFill>
                  <a:srgbClr val="1A2D68"/>
                </a:solidFill>
              </a:rPr>
              <a:t>Promociones más de un </a:t>
            </a:r>
            <a:r>
              <a:rPr lang="es-ES" sz="3000" b="1" dirty="0" smtClean="0">
                <a:solidFill>
                  <a:srgbClr val="1A2D68"/>
                </a:solidFill>
              </a:rPr>
              <a:t>20% mayor </a:t>
            </a:r>
            <a:r>
              <a:rPr lang="es-ES" sz="3000" dirty="0" smtClean="0">
                <a:solidFill>
                  <a:srgbClr val="1A2D68"/>
                </a:solidFill>
              </a:rPr>
              <a:t>que gasto en publicidad . Tendencia creciente</a:t>
            </a:r>
          </a:p>
          <a:p>
            <a:pPr marL="514350" indent="-514350" algn="just">
              <a:spcBef>
                <a:spcPct val="50000"/>
              </a:spcBef>
              <a:buFont typeface="Arial" pitchFamily="34" charset="0"/>
              <a:buChar char="•"/>
            </a:pPr>
            <a:endParaRPr lang="es-ES" sz="2000" dirty="0" smtClean="0">
              <a:solidFill>
                <a:srgbClr val="1A2D68"/>
              </a:solidFill>
            </a:endParaRPr>
          </a:p>
          <a:p>
            <a:pPr marL="514350" indent="-514350" algn="just">
              <a:spcBef>
                <a:spcPct val="50000"/>
              </a:spcBef>
              <a:buFont typeface="Arial" pitchFamily="34" charset="0"/>
              <a:buChar char="•"/>
            </a:pPr>
            <a:r>
              <a:rPr lang="es-ES" sz="3000" dirty="0" smtClean="0">
                <a:solidFill>
                  <a:srgbClr val="1A2D68"/>
                </a:solidFill>
              </a:rPr>
              <a:t>Promociones al</a:t>
            </a:r>
            <a:r>
              <a:rPr lang="es-ES" sz="3000" b="1" dirty="0" smtClean="0">
                <a:solidFill>
                  <a:srgbClr val="1A2D68"/>
                </a:solidFill>
              </a:rPr>
              <a:t> Canal</a:t>
            </a:r>
            <a:r>
              <a:rPr lang="es-ES" sz="3000" dirty="0" smtClean="0">
                <a:solidFill>
                  <a:srgbClr val="1A2D68"/>
                </a:solidFill>
              </a:rPr>
              <a:t>. Tendencia creciente</a:t>
            </a:r>
          </a:p>
          <a:p>
            <a:pPr marL="514350" indent="-514350" algn="just">
              <a:spcBef>
                <a:spcPct val="50000"/>
              </a:spcBef>
              <a:buFont typeface="Arial" pitchFamily="34" charset="0"/>
              <a:buChar char="•"/>
            </a:pPr>
            <a:endParaRPr lang="es-ES" sz="2000" dirty="0" smtClean="0">
              <a:solidFill>
                <a:srgbClr val="1A2D68"/>
              </a:solidFill>
            </a:endParaRPr>
          </a:p>
          <a:p>
            <a:pPr marL="514350" indent="-514350" algn="just">
              <a:spcBef>
                <a:spcPct val="50000"/>
              </a:spcBef>
              <a:buFont typeface="Arial" pitchFamily="34" charset="0"/>
              <a:buChar char="•"/>
            </a:pPr>
            <a:r>
              <a:rPr lang="es-ES" sz="3000" dirty="0" smtClean="0">
                <a:solidFill>
                  <a:srgbClr val="1A2D68"/>
                </a:solidFill>
              </a:rPr>
              <a:t>Incluso en </a:t>
            </a:r>
            <a:r>
              <a:rPr lang="es-ES" sz="3000" i="1" dirty="0" err="1" smtClean="0">
                <a:solidFill>
                  <a:srgbClr val="1A2D68"/>
                </a:solidFill>
              </a:rPr>
              <a:t>Retailers</a:t>
            </a:r>
            <a:r>
              <a:rPr lang="es-ES" sz="3000" i="1" dirty="0" smtClean="0">
                <a:solidFill>
                  <a:srgbClr val="1A2D68"/>
                </a:solidFill>
              </a:rPr>
              <a:t> </a:t>
            </a:r>
            <a:r>
              <a:rPr lang="es-ES" sz="3000" dirty="0" smtClean="0">
                <a:solidFill>
                  <a:srgbClr val="1A2D68"/>
                </a:solidFill>
              </a:rPr>
              <a:t>EDLP, siempre hay </a:t>
            </a:r>
            <a:r>
              <a:rPr lang="es-ES" sz="3000" b="1" dirty="0" smtClean="0">
                <a:solidFill>
                  <a:srgbClr val="1A2D68"/>
                </a:solidFill>
              </a:rPr>
              <a:t>Promociones</a:t>
            </a:r>
            <a:r>
              <a:rPr lang="es-ES" sz="3000" dirty="0" smtClean="0">
                <a:solidFill>
                  <a:srgbClr val="1A2D68"/>
                </a:solidFill>
              </a:rPr>
              <a:t>. En al menos algunas categorías.</a:t>
            </a:r>
          </a:p>
          <a:p>
            <a:pPr marL="514350" indent="-514350" algn="just">
              <a:lnSpc>
                <a:spcPct val="90000"/>
              </a:lnSpc>
              <a:buFont typeface="Arial" pitchFamily="34" charset="0"/>
              <a:buChar char="•"/>
            </a:pPr>
            <a:endParaRPr lang="es-ES_tradnl" sz="2000" dirty="0" smtClean="0">
              <a:solidFill>
                <a:srgbClr val="1A2D68"/>
              </a:solidFill>
            </a:endParaRPr>
          </a:p>
        </p:txBody>
      </p:sp>
      <p:sp>
        <p:nvSpPr>
          <p:cNvPr id="10" name="Rectangle 9"/>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3" name="Rectangle 12"/>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4" name="Rectangle 13"/>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xEl>
                                              <p:pRg st="2" end="2"/>
                                            </p:txEl>
                                          </p:spTgt>
                                        </p:tgtEl>
                                        <p:attrNameLst>
                                          <p:attrName>style.visibility</p:attrName>
                                        </p:attrNameLst>
                                      </p:cBhvr>
                                      <p:to>
                                        <p:strVal val="visible"/>
                                      </p:to>
                                    </p:set>
                                    <p:animEffect transition="in" filter="fade">
                                      <p:cBhvr>
                                        <p:cTn id="12" dur="500"/>
                                        <p:tgtEl>
                                          <p:spTgt spid="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xEl>
                                              <p:pRg st="4" end="4"/>
                                            </p:txEl>
                                          </p:spTgt>
                                        </p:tgtEl>
                                        <p:attrNameLst>
                                          <p:attrName>style.visibility</p:attrName>
                                        </p:attrNameLst>
                                      </p:cBhvr>
                                      <p:to>
                                        <p:strVal val="visible"/>
                                      </p:to>
                                    </p:set>
                                    <p:animEffect transition="in" filter="fade">
                                      <p:cBhvr>
                                        <p:cTn id="17" dur="500"/>
                                        <p:tgtEl>
                                          <p:spTgt spid="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357158" y="1071546"/>
            <a:ext cx="8501122"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14282" y="286716"/>
            <a:ext cx="8715436" cy="738664"/>
          </a:xfrm>
          <a:prstGeom prst="rect">
            <a:avLst/>
          </a:prstGeom>
          <a:noFill/>
        </p:spPr>
        <p:txBody>
          <a:bodyPr wrap="square" rtlCol="0">
            <a:spAutoFit/>
          </a:bodyPr>
          <a:lstStyle/>
          <a:p>
            <a:pPr algn="ctr"/>
            <a:r>
              <a:rPr lang="es-MX" sz="4200" b="1" dirty="0" smtClean="0">
                <a:solidFill>
                  <a:srgbClr val="002060"/>
                </a:solidFill>
                <a:latin typeface="+mj-lt"/>
                <a:cs typeface="Arial" pitchFamily="34" charset="0"/>
              </a:rPr>
              <a:t>Costos Indirectos</a:t>
            </a:r>
            <a:endParaRPr lang="es-CL" sz="4200" b="1" i="1" dirty="0">
              <a:solidFill>
                <a:srgbClr val="002060"/>
              </a:solidFill>
              <a:latin typeface="+mj-lt"/>
              <a:cs typeface="Arial" pitchFamily="34" charset="0"/>
            </a:endParaRPr>
          </a:p>
        </p:txBody>
      </p:sp>
      <p:sp>
        <p:nvSpPr>
          <p:cNvPr id="9" name="TextBox 8"/>
          <p:cNvSpPr txBox="1"/>
          <p:nvPr/>
        </p:nvSpPr>
        <p:spPr>
          <a:xfrm>
            <a:off x="285720" y="1285860"/>
            <a:ext cx="8001056" cy="1431161"/>
          </a:xfrm>
          <a:prstGeom prst="rect">
            <a:avLst/>
          </a:prstGeom>
          <a:noFill/>
        </p:spPr>
        <p:txBody>
          <a:bodyPr wrap="square" rtlCol="0">
            <a:spAutoFit/>
          </a:bodyPr>
          <a:lstStyle/>
          <a:p>
            <a:pPr marL="457200" indent="-457200" algn="ctr">
              <a:spcBef>
                <a:spcPct val="50000"/>
              </a:spcBef>
            </a:pPr>
            <a:r>
              <a:rPr lang="es-ES" sz="3000" dirty="0" smtClean="0">
                <a:solidFill>
                  <a:srgbClr val="1A2D68"/>
                </a:solidFill>
              </a:rPr>
              <a:t>Las promociones tienen costos indirectos que   pueden ser grandes:</a:t>
            </a:r>
          </a:p>
          <a:p>
            <a:pPr marL="514350" indent="-514350" algn="just">
              <a:lnSpc>
                <a:spcPct val="90000"/>
              </a:lnSpc>
              <a:buFont typeface="Arial" pitchFamily="34" charset="0"/>
              <a:buChar char="•"/>
            </a:pPr>
            <a:endParaRPr lang="es-ES_tradnl" sz="3000" dirty="0" smtClean="0">
              <a:solidFill>
                <a:srgbClr val="1A2D68"/>
              </a:solidFill>
            </a:endParaRPr>
          </a:p>
        </p:txBody>
      </p:sp>
      <p:sp>
        <p:nvSpPr>
          <p:cNvPr id="10" name="Rectangle 9"/>
          <p:cNvSpPr/>
          <p:nvPr/>
        </p:nvSpPr>
        <p:spPr>
          <a:xfrm>
            <a:off x="-285784" y="2428868"/>
            <a:ext cx="8072494" cy="7858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3000" b="1" dirty="0" smtClean="0">
                <a:solidFill>
                  <a:srgbClr val="1A2D68"/>
                </a:solidFill>
              </a:rPr>
              <a:t>         1. En Producción:</a:t>
            </a:r>
            <a:endParaRPr lang="es-CL" sz="3000" b="1" dirty="0">
              <a:solidFill>
                <a:srgbClr val="1A2D68"/>
              </a:solidFill>
            </a:endParaRPr>
          </a:p>
        </p:txBody>
      </p:sp>
      <p:grpSp>
        <p:nvGrpSpPr>
          <p:cNvPr id="28" name="Group 27"/>
          <p:cNvGrpSpPr/>
          <p:nvPr/>
        </p:nvGrpSpPr>
        <p:grpSpPr>
          <a:xfrm>
            <a:off x="4429124" y="3500438"/>
            <a:ext cx="4500562" cy="2912581"/>
            <a:chOff x="4643438" y="3500438"/>
            <a:chExt cx="4500562" cy="2912581"/>
          </a:xfrm>
        </p:grpSpPr>
        <p:sp>
          <p:nvSpPr>
            <p:cNvPr id="16" name="Line 7"/>
            <p:cNvSpPr>
              <a:spLocks noChangeShapeType="1"/>
            </p:cNvSpPr>
            <p:nvPr/>
          </p:nvSpPr>
          <p:spPr bwMode="auto">
            <a:xfrm>
              <a:off x="5022880" y="3500438"/>
              <a:ext cx="0" cy="1981200"/>
            </a:xfrm>
            <a:prstGeom prst="line">
              <a:avLst/>
            </a:prstGeom>
            <a:noFill/>
            <a:ln w="28575">
              <a:solidFill>
                <a:srgbClr val="1A2D68"/>
              </a:solidFill>
              <a:round/>
              <a:headEnd/>
              <a:tailEnd/>
            </a:ln>
            <a:effectLst/>
          </p:spPr>
          <p:txBody>
            <a:bodyPr/>
            <a:lstStyle/>
            <a:p>
              <a:endParaRPr lang="es-CL">
                <a:solidFill>
                  <a:srgbClr val="1A2D68"/>
                </a:solidFill>
              </a:endParaRPr>
            </a:p>
          </p:txBody>
        </p:sp>
        <p:sp>
          <p:nvSpPr>
            <p:cNvPr id="17" name="Line 8"/>
            <p:cNvSpPr>
              <a:spLocks noChangeShapeType="1"/>
            </p:cNvSpPr>
            <p:nvPr/>
          </p:nvSpPr>
          <p:spPr bwMode="auto">
            <a:xfrm>
              <a:off x="5022880" y="5481638"/>
              <a:ext cx="3835400" cy="19064"/>
            </a:xfrm>
            <a:prstGeom prst="line">
              <a:avLst/>
            </a:prstGeom>
            <a:noFill/>
            <a:ln w="28575">
              <a:solidFill>
                <a:srgbClr val="1A2D68"/>
              </a:solidFill>
              <a:round/>
              <a:headEnd/>
              <a:tailEnd/>
            </a:ln>
            <a:effectLst/>
          </p:spPr>
          <p:txBody>
            <a:bodyPr/>
            <a:lstStyle/>
            <a:p>
              <a:endParaRPr lang="es-CL">
                <a:solidFill>
                  <a:srgbClr val="1A2D68"/>
                </a:solidFill>
              </a:endParaRPr>
            </a:p>
          </p:txBody>
        </p:sp>
        <p:sp>
          <p:nvSpPr>
            <p:cNvPr id="18" name="Freeform 9"/>
            <p:cNvSpPr>
              <a:spLocks/>
            </p:cNvSpPr>
            <p:nvPr/>
          </p:nvSpPr>
          <p:spPr bwMode="auto">
            <a:xfrm>
              <a:off x="5016530" y="3514726"/>
              <a:ext cx="3913188" cy="1438275"/>
            </a:xfrm>
            <a:custGeom>
              <a:avLst/>
              <a:gdLst/>
              <a:ahLst/>
              <a:cxnLst>
                <a:cxn ang="0">
                  <a:pos x="0" y="604"/>
                </a:cxn>
                <a:cxn ang="0">
                  <a:pos x="453" y="566"/>
                </a:cxn>
                <a:cxn ang="0">
                  <a:pos x="491" y="576"/>
                </a:cxn>
                <a:cxn ang="0">
                  <a:pos x="557" y="557"/>
                </a:cxn>
                <a:cxn ang="0">
                  <a:pos x="576" y="472"/>
                </a:cxn>
                <a:cxn ang="0">
                  <a:pos x="604" y="453"/>
                </a:cxn>
                <a:cxn ang="0">
                  <a:pos x="670" y="377"/>
                </a:cxn>
                <a:cxn ang="0">
                  <a:pos x="708" y="217"/>
                </a:cxn>
                <a:cxn ang="0">
                  <a:pos x="774" y="66"/>
                </a:cxn>
                <a:cxn ang="0">
                  <a:pos x="793" y="37"/>
                </a:cxn>
                <a:cxn ang="0">
                  <a:pos x="803" y="9"/>
                </a:cxn>
                <a:cxn ang="0">
                  <a:pos x="859" y="0"/>
                </a:cxn>
                <a:cxn ang="0">
                  <a:pos x="935" y="94"/>
                </a:cxn>
                <a:cxn ang="0">
                  <a:pos x="944" y="160"/>
                </a:cxn>
                <a:cxn ang="0">
                  <a:pos x="954" y="189"/>
                </a:cxn>
                <a:cxn ang="0">
                  <a:pos x="992" y="245"/>
                </a:cxn>
                <a:cxn ang="0">
                  <a:pos x="1048" y="330"/>
                </a:cxn>
                <a:cxn ang="0">
                  <a:pos x="1086" y="396"/>
                </a:cxn>
                <a:cxn ang="0">
                  <a:pos x="1124" y="443"/>
                </a:cxn>
                <a:cxn ang="0">
                  <a:pos x="1180" y="528"/>
                </a:cxn>
                <a:cxn ang="0">
                  <a:pos x="1284" y="632"/>
                </a:cxn>
                <a:cxn ang="0">
                  <a:pos x="1294" y="670"/>
                </a:cxn>
                <a:cxn ang="0">
                  <a:pos x="1426" y="765"/>
                </a:cxn>
                <a:cxn ang="0">
                  <a:pos x="1473" y="840"/>
                </a:cxn>
                <a:cxn ang="0">
                  <a:pos x="1643" y="906"/>
                </a:cxn>
                <a:cxn ang="0">
                  <a:pos x="1822" y="887"/>
                </a:cxn>
                <a:cxn ang="0">
                  <a:pos x="1832" y="849"/>
                </a:cxn>
                <a:cxn ang="0">
                  <a:pos x="1860" y="821"/>
                </a:cxn>
                <a:cxn ang="0">
                  <a:pos x="1917" y="783"/>
                </a:cxn>
                <a:cxn ang="0">
                  <a:pos x="1964" y="736"/>
                </a:cxn>
                <a:cxn ang="0">
                  <a:pos x="2040" y="680"/>
                </a:cxn>
                <a:cxn ang="0">
                  <a:pos x="2125" y="595"/>
                </a:cxn>
                <a:cxn ang="0">
                  <a:pos x="2219" y="491"/>
                </a:cxn>
                <a:cxn ang="0">
                  <a:pos x="2465" y="443"/>
                </a:cxn>
              </a:cxnLst>
              <a:rect l="0" t="0" r="r" b="b"/>
              <a:pathLst>
                <a:path w="2465" h="906">
                  <a:moveTo>
                    <a:pt x="0" y="604"/>
                  </a:moveTo>
                  <a:cubicBezTo>
                    <a:pt x="149" y="569"/>
                    <a:pt x="307" y="618"/>
                    <a:pt x="453" y="566"/>
                  </a:cubicBezTo>
                  <a:cubicBezTo>
                    <a:pt x="466" y="569"/>
                    <a:pt x="478" y="577"/>
                    <a:pt x="491" y="576"/>
                  </a:cubicBezTo>
                  <a:cubicBezTo>
                    <a:pt x="514" y="574"/>
                    <a:pt x="540" y="572"/>
                    <a:pt x="557" y="557"/>
                  </a:cubicBezTo>
                  <a:cubicBezTo>
                    <a:pt x="560" y="555"/>
                    <a:pt x="572" y="479"/>
                    <a:pt x="576" y="472"/>
                  </a:cubicBezTo>
                  <a:cubicBezTo>
                    <a:pt x="582" y="463"/>
                    <a:pt x="595" y="459"/>
                    <a:pt x="604" y="453"/>
                  </a:cubicBezTo>
                  <a:cubicBezTo>
                    <a:pt x="625" y="422"/>
                    <a:pt x="653" y="411"/>
                    <a:pt x="670" y="377"/>
                  </a:cubicBezTo>
                  <a:cubicBezTo>
                    <a:pt x="695" y="327"/>
                    <a:pt x="696" y="270"/>
                    <a:pt x="708" y="217"/>
                  </a:cubicBezTo>
                  <a:cubicBezTo>
                    <a:pt x="721" y="159"/>
                    <a:pt x="741" y="116"/>
                    <a:pt x="774" y="66"/>
                  </a:cubicBezTo>
                  <a:cubicBezTo>
                    <a:pt x="780" y="56"/>
                    <a:pt x="789" y="48"/>
                    <a:pt x="793" y="37"/>
                  </a:cubicBezTo>
                  <a:cubicBezTo>
                    <a:pt x="796" y="28"/>
                    <a:pt x="794" y="14"/>
                    <a:pt x="803" y="9"/>
                  </a:cubicBezTo>
                  <a:cubicBezTo>
                    <a:pt x="819" y="0"/>
                    <a:pt x="840" y="3"/>
                    <a:pt x="859" y="0"/>
                  </a:cubicBezTo>
                  <a:cubicBezTo>
                    <a:pt x="905" y="14"/>
                    <a:pt x="920" y="52"/>
                    <a:pt x="935" y="94"/>
                  </a:cubicBezTo>
                  <a:cubicBezTo>
                    <a:pt x="920" y="153"/>
                    <a:pt x="920" y="113"/>
                    <a:pt x="944" y="160"/>
                  </a:cubicBezTo>
                  <a:cubicBezTo>
                    <a:pt x="949" y="169"/>
                    <a:pt x="949" y="180"/>
                    <a:pt x="954" y="189"/>
                  </a:cubicBezTo>
                  <a:cubicBezTo>
                    <a:pt x="965" y="209"/>
                    <a:pt x="992" y="245"/>
                    <a:pt x="992" y="245"/>
                  </a:cubicBezTo>
                  <a:cubicBezTo>
                    <a:pt x="1005" y="285"/>
                    <a:pt x="1025" y="297"/>
                    <a:pt x="1048" y="330"/>
                  </a:cubicBezTo>
                  <a:cubicBezTo>
                    <a:pt x="1063" y="351"/>
                    <a:pt x="1072" y="375"/>
                    <a:pt x="1086" y="396"/>
                  </a:cubicBezTo>
                  <a:cubicBezTo>
                    <a:pt x="1106" y="461"/>
                    <a:pt x="1077" y="391"/>
                    <a:pt x="1124" y="443"/>
                  </a:cubicBezTo>
                  <a:cubicBezTo>
                    <a:pt x="1147" y="468"/>
                    <a:pt x="1156" y="504"/>
                    <a:pt x="1180" y="528"/>
                  </a:cubicBezTo>
                  <a:cubicBezTo>
                    <a:pt x="1211" y="559"/>
                    <a:pt x="1247" y="607"/>
                    <a:pt x="1284" y="632"/>
                  </a:cubicBezTo>
                  <a:cubicBezTo>
                    <a:pt x="1287" y="645"/>
                    <a:pt x="1288" y="658"/>
                    <a:pt x="1294" y="670"/>
                  </a:cubicBezTo>
                  <a:cubicBezTo>
                    <a:pt x="1329" y="741"/>
                    <a:pt x="1357" y="740"/>
                    <a:pt x="1426" y="765"/>
                  </a:cubicBezTo>
                  <a:cubicBezTo>
                    <a:pt x="1437" y="810"/>
                    <a:pt x="1428" y="825"/>
                    <a:pt x="1473" y="840"/>
                  </a:cubicBezTo>
                  <a:cubicBezTo>
                    <a:pt x="1534" y="881"/>
                    <a:pt x="1570" y="894"/>
                    <a:pt x="1643" y="906"/>
                  </a:cubicBezTo>
                  <a:cubicBezTo>
                    <a:pt x="1703" y="900"/>
                    <a:pt x="1765" y="904"/>
                    <a:pt x="1822" y="887"/>
                  </a:cubicBezTo>
                  <a:cubicBezTo>
                    <a:pt x="1835" y="883"/>
                    <a:pt x="1825" y="860"/>
                    <a:pt x="1832" y="849"/>
                  </a:cubicBezTo>
                  <a:cubicBezTo>
                    <a:pt x="1839" y="838"/>
                    <a:pt x="1850" y="829"/>
                    <a:pt x="1860" y="821"/>
                  </a:cubicBezTo>
                  <a:cubicBezTo>
                    <a:pt x="1878" y="807"/>
                    <a:pt x="1917" y="783"/>
                    <a:pt x="1917" y="783"/>
                  </a:cubicBezTo>
                  <a:cubicBezTo>
                    <a:pt x="1968" y="708"/>
                    <a:pt x="1901" y="799"/>
                    <a:pt x="1964" y="736"/>
                  </a:cubicBezTo>
                  <a:cubicBezTo>
                    <a:pt x="1996" y="704"/>
                    <a:pt x="1992" y="695"/>
                    <a:pt x="2040" y="680"/>
                  </a:cubicBezTo>
                  <a:cubicBezTo>
                    <a:pt x="2055" y="631"/>
                    <a:pt x="2076" y="610"/>
                    <a:pt x="2125" y="595"/>
                  </a:cubicBezTo>
                  <a:cubicBezTo>
                    <a:pt x="2166" y="567"/>
                    <a:pt x="2177" y="515"/>
                    <a:pt x="2219" y="491"/>
                  </a:cubicBezTo>
                  <a:cubicBezTo>
                    <a:pt x="2270" y="462"/>
                    <a:pt x="2416" y="443"/>
                    <a:pt x="2465" y="443"/>
                  </a:cubicBezTo>
                </a:path>
              </a:pathLst>
            </a:custGeom>
            <a:noFill/>
            <a:ln w="28575">
              <a:solidFill>
                <a:srgbClr val="00B050"/>
              </a:solidFill>
              <a:round/>
              <a:headEnd/>
              <a:tailEnd/>
            </a:ln>
            <a:effectLst/>
          </p:spPr>
          <p:txBody>
            <a:bodyPr/>
            <a:lstStyle/>
            <a:p>
              <a:endParaRPr lang="es-CL">
                <a:solidFill>
                  <a:srgbClr val="1A2D68"/>
                </a:solidFill>
              </a:endParaRPr>
            </a:p>
          </p:txBody>
        </p:sp>
        <p:sp>
          <p:nvSpPr>
            <p:cNvPr id="20" name="Text Box 13"/>
            <p:cNvSpPr txBox="1">
              <a:spLocks noChangeArrowheads="1"/>
            </p:cNvSpPr>
            <p:nvPr/>
          </p:nvSpPr>
          <p:spPr bwMode="auto">
            <a:xfrm>
              <a:off x="4643438" y="3500438"/>
              <a:ext cx="533400" cy="369332"/>
            </a:xfrm>
            <a:prstGeom prst="rect">
              <a:avLst/>
            </a:prstGeom>
            <a:noFill/>
            <a:ln w="9525">
              <a:noFill/>
              <a:miter lim="800000"/>
              <a:headEnd/>
              <a:tailEnd/>
            </a:ln>
            <a:effectLst/>
          </p:spPr>
          <p:txBody>
            <a:bodyPr>
              <a:spAutoFit/>
            </a:bodyPr>
            <a:lstStyle/>
            <a:p>
              <a:pPr eaLnBrk="1" hangingPunct="1">
                <a:spcBef>
                  <a:spcPct val="50000"/>
                </a:spcBef>
              </a:pPr>
              <a:r>
                <a:rPr lang="es-ES" dirty="0">
                  <a:solidFill>
                    <a:srgbClr val="1A2D68"/>
                  </a:solidFill>
                </a:rPr>
                <a:t>D</a:t>
              </a:r>
            </a:p>
          </p:txBody>
        </p:sp>
        <p:sp>
          <p:nvSpPr>
            <p:cNvPr id="22" name="Text Box 15"/>
            <p:cNvSpPr txBox="1">
              <a:spLocks noChangeArrowheads="1"/>
            </p:cNvSpPr>
            <p:nvPr/>
          </p:nvSpPr>
          <p:spPr bwMode="auto">
            <a:xfrm>
              <a:off x="8305800" y="5143512"/>
              <a:ext cx="838200" cy="369332"/>
            </a:xfrm>
            <a:prstGeom prst="rect">
              <a:avLst/>
            </a:prstGeom>
            <a:noFill/>
            <a:ln w="9525">
              <a:noFill/>
              <a:miter lim="800000"/>
              <a:headEnd/>
              <a:tailEnd/>
            </a:ln>
            <a:effectLst/>
          </p:spPr>
          <p:txBody>
            <a:bodyPr>
              <a:spAutoFit/>
            </a:bodyPr>
            <a:lstStyle/>
            <a:p>
              <a:pPr eaLnBrk="1" hangingPunct="1">
                <a:spcBef>
                  <a:spcPct val="50000"/>
                </a:spcBef>
              </a:pPr>
              <a:r>
                <a:rPr lang="es-ES" dirty="0">
                  <a:solidFill>
                    <a:srgbClr val="1A2D68"/>
                  </a:solidFill>
                </a:rPr>
                <a:t>t</a:t>
              </a:r>
            </a:p>
          </p:txBody>
        </p:sp>
        <p:sp>
          <p:nvSpPr>
            <p:cNvPr id="26" name="Text Box 11"/>
            <p:cNvSpPr txBox="1">
              <a:spLocks noChangeArrowheads="1"/>
            </p:cNvSpPr>
            <p:nvPr/>
          </p:nvSpPr>
          <p:spPr bwMode="auto">
            <a:xfrm>
              <a:off x="4943476" y="5643578"/>
              <a:ext cx="3962400" cy="769441"/>
            </a:xfrm>
            <a:prstGeom prst="rect">
              <a:avLst/>
            </a:prstGeom>
            <a:noFill/>
            <a:ln w="9525">
              <a:noFill/>
              <a:miter lim="800000"/>
              <a:headEnd/>
              <a:tailEnd/>
            </a:ln>
            <a:effectLst/>
          </p:spPr>
          <p:txBody>
            <a:bodyPr>
              <a:spAutoFit/>
            </a:bodyPr>
            <a:lstStyle/>
            <a:p>
              <a:pPr algn="ctr" eaLnBrk="1" hangingPunct="1">
                <a:spcBef>
                  <a:spcPct val="50000"/>
                </a:spcBef>
              </a:pPr>
              <a:r>
                <a:rPr lang="es-ES" sz="2200" b="1" dirty="0">
                  <a:solidFill>
                    <a:srgbClr val="1A2D68"/>
                  </a:solidFill>
                </a:rPr>
                <a:t>Demanda típica </a:t>
              </a:r>
              <a:r>
                <a:rPr lang="es-ES" sz="2200" dirty="0">
                  <a:solidFill>
                    <a:srgbClr val="1A2D68"/>
                  </a:solidFill>
                </a:rPr>
                <a:t>producto de una Promoción</a:t>
              </a:r>
            </a:p>
          </p:txBody>
        </p:sp>
      </p:grpSp>
      <p:grpSp>
        <p:nvGrpSpPr>
          <p:cNvPr id="29" name="Group 28"/>
          <p:cNvGrpSpPr/>
          <p:nvPr/>
        </p:nvGrpSpPr>
        <p:grpSpPr>
          <a:xfrm>
            <a:off x="214282" y="3500438"/>
            <a:ext cx="4262438" cy="2912581"/>
            <a:chOff x="214282" y="3500438"/>
            <a:chExt cx="4262438" cy="2912581"/>
          </a:xfrm>
        </p:grpSpPr>
        <p:sp>
          <p:nvSpPr>
            <p:cNvPr id="13" name="Line 4"/>
            <p:cNvSpPr>
              <a:spLocks noChangeShapeType="1"/>
            </p:cNvSpPr>
            <p:nvPr/>
          </p:nvSpPr>
          <p:spPr bwMode="auto">
            <a:xfrm>
              <a:off x="611157" y="3500454"/>
              <a:ext cx="0" cy="1981200"/>
            </a:xfrm>
            <a:prstGeom prst="line">
              <a:avLst/>
            </a:prstGeom>
            <a:noFill/>
            <a:ln w="28575">
              <a:solidFill>
                <a:srgbClr val="1A2D68"/>
              </a:solidFill>
              <a:round/>
              <a:headEnd/>
              <a:tailEnd/>
            </a:ln>
            <a:effectLst/>
          </p:spPr>
          <p:txBody>
            <a:bodyPr/>
            <a:lstStyle/>
            <a:p>
              <a:endParaRPr lang="es-CL">
                <a:solidFill>
                  <a:srgbClr val="1A2D68"/>
                </a:solidFill>
              </a:endParaRPr>
            </a:p>
          </p:txBody>
        </p:sp>
        <p:sp>
          <p:nvSpPr>
            <p:cNvPr id="14" name="Line 5"/>
            <p:cNvSpPr>
              <a:spLocks noChangeShapeType="1"/>
            </p:cNvSpPr>
            <p:nvPr/>
          </p:nvSpPr>
          <p:spPr bwMode="auto">
            <a:xfrm>
              <a:off x="611157" y="5481654"/>
              <a:ext cx="3200400" cy="0"/>
            </a:xfrm>
            <a:prstGeom prst="line">
              <a:avLst/>
            </a:prstGeom>
            <a:noFill/>
            <a:ln w="28575">
              <a:solidFill>
                <a:srgbClr val="1A2D68"/>
              </a:solidFill>
              <a:round/>
              <a:headEnd/>
              <a:tailEnd/>
            </a:ln>
            <a:effectLst/>
          </p:spPr>
          <p:txBody>
            <a:bodyPr/>
            <a:lstStyle/>
            <a:p>
              <a:endParaRPr lang="es-CL">
                <a:solidFill>
                  <a:srgbClr val="1A2D68"/>
                </a:solidFill>
              </a:endParaRPr>
            </a:p>
          </p:txBody>
        </p:sp>
        <p:sp>
          <p:nvSpPr>
            <p:cNvPr id="15" name="Freeform 6"/>
            <p:cNvSpPr>
              <a:spLocks/>
            </p:cNvSpPr>
            <p:nvPr/>
          </p:nvSpPr>
          <p:spPr bwMode="auto">
            <a:xfrm>
              <a:off x="612745" y="4197367"/>
              <a:ext cx="2982912" cy="215900"/>
            </a:xfrm>
            <a:custGeom>
              <a:avLst/>
              <a:gdLst/>
              <a:ahLst/>
              <a:cxnLst>
                <a:cxn ang="0">
                  <a:pos x="0" y="136"/>
                </a:cxn>
                <a:cxn ang="0">
                  <a:pos x="170" y="108"/>
                </a:cxn>
                <a:cxn ang="0">
                  <a:pos x="255" y="89"/>
                </a:cxn>
                <a:cxn ang="0">
                  <a:pos x="406" y="98"/>
                </a:cxn>
                <a:cxn ang="0">
                  <a:pos x="623" y="89"/>
                </a:cxn>
                <a:cxn ang="0">
                  <a:pos x="651" y="70"/>
                </a:cxn>
                <a:cxn ang="0">
                  <a:pos x="689" y="127"/>
                </a:cxn>
                <a:cxn ang="0">
                  <a:pos x="859" y="70"/>
                </a:cxn>
                <a:cxn ang="0">
                  <a:pos x="972" y="61"/>
                </a:cxn>
                <a:cxn ang="0">
                  <a:pos x="1171" y="70"/>
                </a:cxn>
                <a:cxn ang="0">
                  <a:pos x="1218" y="89"/>
                </a:cxn>
                <a:cxn ang="0">
                  <a:pos x="1407" y="98"/>
                </a:cxn>
                <a:cxn ang="0">
                  <a:pos x="1605" y="51"/>
                </a:cxn>
                <a:cxn ang="0">
                  <a:pos x="1766" y="70"/>
                </a:cxn>
                <a:cxn ang="0">
                  <a:pos x="1879" y="70"/>
                </a:cxn>
              </a:cxnLst>
              <a:rect l="0" t="0" r="r" b="b"/>
              <a:pathLst>
                <a:path w="1879" h="136">
                  <a:moveTo>
                    <a:pt x="0" y="136"/>
                  </a:moveTo>
                  <a:cubicBezTo>
                    <a:pt x="60" y="117"/>
                    <a:pt x="103" y="114"/>
                    <a:pt x="170" y="108"/>
                  </a:cubicBezTo>
                  <a:cubicBezTo>
                    <a:pt x="204" y="85"/>
                    <a:pt x="215" y="77"/>
                    <a:pt x="255" y="89"/>
                  </a:cubicBezTo>
                  <a:cubicBezTo>
                    <a:pt x="309" y="126"/>
                    <a:pt x="344" y="111"/>
                    <a:pt x="406" y="98"/>
                  </a:cubicBezTo>
                  <a:cubicBezTo>
                    <a:pt x="476" y="123"/>
                    <a:pt x="552" y="106"/>
                    <a:pt x="623" y="89"/>
                  </a:cubicBezTo>
                  <a:cubicBezTo>
                    <a:pt x="632" y="83"/>
                    <a:pt x="641" y="64"/>
                    <a:pt x="651" y="70"/>
                  </a:cubicBezTo>
                  <a:cubicBezTo>
                    <a:pt x="671" y="81"/>
                    <a:pt x="689" y="127"/>
                    <a:pt x="689" y="127"/>
                  </a:cubicBezTo>
                  <a:cubicBezTo>
                    <a:pt x="739" y="93"/>
                    <a:pt x="802" y="90"/>
                    <a:pt x="859" y="70"/>
                  </a:cubicBezTo>
                  <a:cubicBezTo>
                    <a:pt x="899" y="84"/>
                    <a:pt x="932" y="74"/>
                    <a:pt x="972" y="61"/>
                  </a:cubicBezTo>
                  <a:cubicBezTo>
                    <a:pt x="1038" y="64"/>
                    <a:pt x="1106" y="59"/>
                    <a:pt x="1171" y="70"/>
                  </a:cubicBezTo>
                  <a:cubicBezTo>
                    <a:pt x="1261" y="85"/>
                    <a:pt x="1123" y="120"/>
                    <a:pt x="1218" y="89"/>
                  </a:cubicBezTo>
                  <a:cubicBezTo>
                    <a:pt x="1283" y="104"/>
                    <a:pt x="1341" y="110"/>
                    <a:pt x="1407" y="98"/>
                  </a:cubicBezTo>
                  <a:cubicBezTo>
                    <a:pt x="1503" y="35"/>
                    <a:pt x="1441" y="63"/>
                    <a:pt x="1605" y="51"/>
                  </a:cubicBezTo>
                  <a:cubicBezTo>
                    <a:pt x="1680" y="0"/>
                    <a:pt x="1701" y="66"/>
                    <a:pt x="1766" y="70"/>
                  </a:cubicBezTo>
                  <a:cubicBezTo>
                    <a:pt x="1804" y="72"/>
                    <a:pt x="1841" y="70"/>
                    <a:pt x="1879" y="70"/>
                  </a:cubicBezTo>
                </a:path>
              </a:pathLst>
            </a:custGeom>
            <a:noFill/>
            <a:ln w="28575">
              <a:solidFill>
                <a:srgbClr val="FF0000"/>
              </a:solidFill>
              <a:round/>
              <a:headEnd/>
              <a:tailEnd/>
            </a:ln>
            <a:effectLst/>
          </p:spPr>
          <p:txBody>
            <a:bodyPr/>
            <a:lstStyle/>
            <a:p>
              <a:endParaRPr lang="es-CL">
                <a:solidFill>
                  <a:srgbClr val="1A2D68"/>
                </a:solidFill>
              </a:endParaRPr>
            </a:p>
          </p:txBody>
        </p:sp>
        <p:sp>
          <p:nvSpPr>
            <p:cNvPr id="19" name="Text Box 12"/>
            <p:cNvSpPr txBox="1">
              <a:spLocks noChangeArrowheads="1"/>
            </p:cNvSpPr>
            <p:nvPr/>
          </p:nvSpPr>
          <p:spPr bwMode="auto">
            <a:xfrm>
              <a:off x="214282" y="3500438"/>
              <a:ext cx="396875" cy="369332"/>
            </a:xfrm>
            <a:prstGeom prst="rect">
              <a:avLst/>
            </a:prstGeom>
            <a:noFill/>
            <a:ln w="9525">
              <a:noFill/>
              <a:miter lim="800000"/>
              <a:headEnd/>
              <a:tailEnd/>
            </a:ln>
            <a:effectLst/>
          </p:spPr>
          <p:txBody>
            <a:bodyPr>
              <a:spAutoFit/>
            </a:bodyPr>
            <a:lstStyle/>
            <a:p>
              <a:pPr eaLnBrk="1" hangingPunct="1">
                <a:spcBef>
                  <a:spcPct val="50000"/>
                </a:spcBef>
              </a:pPr>
              <a:r>
                <a:rPr lang="es-ES" dirty="0">
                  <a:solidFill>
                    <a:srgbClr val="1A2D68"/>
                  </a:solidFill>
                </a:rPr>
                <a:t>D</a:t>
              </a:r>
            </a:p>
          </p:txBody>
        </p:sp>
        <p:sp>
          <p:nvSpPr>
            <p:cNvPr id="21" name="Text Box 14"/>
            <p:cNvSpPr txBox="1">
              <a:spLocks noChangeArrowheads="1"/>
            </p:cNvSpPr>
            <p:nvPr/>
          </p:nvSpPr>
          <p:spPr bwMode="auto">
            <a:xfrm>
              <a:off x="3506757" y="5100654"/>
              <a:ext cx="838200" cy="369332"/>
            </a:xfrm>
            <a:prstGeom prst="rect">
              <a:avLst/>
            </a:prstGeom>
            <a:noFill/>
            <a:ln w="9525">
              <a:noFill/>
              <a:miter lim="800000"/>
              <a:headEnd/>
              <a:tailEnd/>
            </a:ln>
            <a:effectLst/>
          </p:spPr>
          <p:txBody>
            <a:bodyPr>
              <a:spAutoFit/>
            </a:bodyPr>
            <a:lstStyle/>
            <a:p>
              <a:pPr eaLnBrk="1" hangingPunct="1">
                <a:spcBef>
                  <a:spcPct val="50000"/>
                </a:spcBef>
              </a:pPr>
              <a:r>
                <a:rPr lang="es-ES">
                  <a:solidFill>
                    <a:srgbClr val="1A2D68"/>
                  </a:solidFill>
                </a:rPr>
                <a:t>t</a:t>
              </a:r>
            </a:p>
          </p:txBody>
        </p:sp>
        <p:sp>
          <p:nvSpPr>
            <p:cNvPr id="27" name="Text Box 10"/>
            <p:cNvSpPr txBox="1">
              <a:spLocks noChangeArrowheads="1"/>
            </p:cNvSpPr>
            <p:nvPr/>
          </p:nvSpPr>
          <p:spPr bwMode="auto">
            <a:xfrm>
              <a:off x="285720" y="5643578"/>
              <a:ext cx="4191000" cy="769441"/>
            </a:xfrm>
            <a:prstGeom prst="rect">
              <a:avLst/>
            </a:prstGeom>
            <a:noFill/>
            <a:ln w="9525">
              <a:noFill/>
              <a:miter lim="800000"/>
              <a:headEnd/>
              <a:tailEnd/>
            </a:ln>
            <a:effectLst/>
          </p:spPr>
          <p:txBody>
            <a:bodyPr>
              <a:spAutoFit/>
            </a:bodyPr>
            <a:lstStyle/>
            <a:p>
              <a:pPr algn="ctr" eaLnBrk="1" hangingPunct="1">
                <a:spcBef>
                  <a:spcPct val="50000"/>
                </a:spcBef>
              </a:pPr>
              <a:r>
                <a:rPr lang="es-ES" sz="2200" b="1" dirty="0">
                  <a:solidFill>
                    <a:srgbClr val="1A2D68"/>
                  </a:solidFill>
                </a:rPr>
                <a:t>Demanda Ideal </a:t>
              </a:r>
              <a:r>
                <a:rPr lang="es-ES" sz="2200" dirty="0">
                  <a:solidFill>
                    <a:srgbClr val="1A2D68"/>
                  </a:solidFill>
                </a:rPr>
                <a:t>para una línea </a:t>
              </a:r>
              <a:r>
                <a:rPr lang="es-ES" sz="2200" dirty="0" smtClean="0">
                  <a:solidFill>
                    <a:srgbClr val="1A2D68"/>
                  </a:solidFill>
                </a:rPr>
                <a:t>      de </a:t>
              </a:r>
              <a:r>
                <a:rPr lang="es-ES" sz="2200" dirty="0">
                  <a:solidFill>
                    <a:srgbClr val="1A2D68"/>
                  </a:solidFill>
                </a:rPr>
                <a:t>producción</a:t>
              </a:r>
            </a:p>
          </p:txBody>
        </p:sp>
      </p:grpSp>
      <p:sp>
        <p:nvSpPr>
          <p:cNvPr id="30" name="Rectangle 29"/>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31" name="Rectangle 30"/>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32" name="Rectangle 31"/>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0" y="0"/>
            <a:ext cx="9144000" cy="6858000"/>
            <a:chOff x="0" y="0"/>
            <a:chExt cx="9144000" cy="6858000"/>
          </a:xfrm>
        </p:grpSpPr>
        <p:pic>
          <p:nvPicPr>
            <p:cNvPr id="6" name="Picture 5" descr="iLounge.jpg"/>
            <p:cNvPicPr>
              <a:picLocks noChangeAspect="1"/>
            </p:cNvPicPr>
            <p:nvPr/>
          </p:nvPicPr>
          <p:blipFill>
            <a:blip r:embed="rId2" cstate="print"/>
            <a:stretch>
              <a:fillRect/>
            </a:stretch>
          </p:blipFill>
          <p:spPr>
            <a:xfrm>
              <a:off x="0" y="0"/>
              <a:ext cx="9144000" cy="6858000"/>
            </a:xfrm>
            <a:prstGeom prst="rect">
              <a:avLst/>
            </a:prstGeom>
          </p:spPr>
        </p:pic>
        <p:pic>
          <p:nvPicPr>
            <p:cNvPr id="179201" name="Picture 1"/>
            <p:cNvPicPr>
              <a:picLocks noChangeAspect="1" noChangeArrowheads="1"/>
            </p:cNvPicPr>
            <p:nvPr/>
          </p:nvPicPr>
          <p:blipFill>
            <a:blip r:embed="rId3" cstate="print"/>
            <a:srcRect/>
            <a:stretch>
              <a:fillRect/>
            </a:stretch>
          </p:blipFill>
          <p:spPr bwMode="auto">
            <a:xfrm>
              <a:off x="3714744" y="4143380"/>
              <a:ext cx="1214446" cy="304800"/>
            </a:xfrm>
            <a:prstGeom prst="rect">
              <a:avLst/>
            </a:prstGeom>
            <a:noFill/>
            <a:ln w="9525">
              <a:noFill/>
              <a:miter lim="800000"/>
              <a:headEnd/>
              <a:tailEnd/>
            </a:ln>
          </p:spPr>
        </p:pic>
      </p:grpSp>
      <p:sp>
        <p:nvSpPr>
          <p:cNvPr id="11" name="Rectangle 10"/>
          <p:cNvSpPr/>
          <p:nvPr/>
        </p:nvSpPr>
        <p:spPr>
          <a:xfrm>
            <a:off x="-32" y="357166"/>
            <a:ext cx="9144032" cy="2143140"/>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7500" dirty="0" smtClean="0">
                <a:solidFill>
                  <a:srgbClr val="1A2D68"/>
                </a:solidFill>
                <a:latin typeface="Cambria" pitchFamily="18" charset="0"/>
              </a:rPr>
              <a:t>Las Acciones de Promoción</a:t>
            </a:r>
            <a:endParaRPr lang="es-MX" sz="7500" b="1" dirty="0" smtClean="0">
              <a:solidFill>
                <a:srgbClr val="1A2D68"/>
              </a:solidFill>
              <a:latin typeface="Cambria" pitchFamily="18" charset="0"/>
            </a:endParaRPr>
          </a:p>
        </p:txBody>
      </p:sp>
      <p:sp>
        <p:nvSpPr>
          <p:cNvPr id="13" name="Rectangle 12"/>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4" name="Rectangle 13"/>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5" name="Rectangle 14"/>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357158" y="1071546"/>
            <a:ext cx="8501122"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14282" y="286716"/>
            <a:ext cx="8715436" cy="738664"/>
          </a:xfrm>
          <a:prstGeom prst="rect">
            <a:avLst/>
          </a:prstGeom>
          <a:noFill/>
        </p:spPr>
        <p:txBody>
          <a:bodyPr wrap="square" rtlCol="0">
            <a:spAutoFit/>
          </a:bodyPr>
          <a:lstStyle/>
          <a:p>
            <a:pPr algn="ctr"/>
            <a:r>
              <a:rPr lang="es-MX" sz="4200" b="1" dirty="0" smtClean="0">
                <a:solidFill>
                  <a:srgbClr val="002060"/>
                </a:solidFill>
                <a:latin typeface="+mj-lt"/>
                <a:cs typeface="Arial" pitchFamily="34" charset="0"/>
              </a:rPr>
              <a:t>Costos Indirectos</a:t>
            </a:r>
            <a:endParaRPr lang="es-CL" sz="4200" b="1" dirty="0">
              <a:solidFill>
                <a:srgbClr val="002060"/>
              </a:solidFill>
              <a:latin typeface="+mj-lt"/>
              <a:cs typeface="Arial" pitchFamily="34" charset="0"/>
            </a:endParaRPr>
          </a:p>
        </p:txBody>
      </p:sp>
      <p:sp>
        <p:nvSpPr>
          <p:cNvPr id="9" name="TextBox 8"/>
          <p:cNvSpPr txBox="1"/>
          <p:nvPr/>
        </p:nvSpPr>
        <p:spPr>
          <a:xfrm>
            <a:off x="500034" y="1907962"/>
            <a:ext cx="8001056" cy="3000821"/>
          </a:xfrm>
          <a:prstGeom prst="rect">
            <a:avLst/>
          </a:prstGeom>
          <a:noFill/>
        </p:spPr>
        <p:txBody>
          <a:bodyPr wrap="square" rtlCol="0">
            <a:spAutoFit/>
          </a:bodyPr>
          <a:lstStyle/>
          <a:p>
            <a:pPr marL="514350" indent="-514350" algn="just">
              <a:lnSpc>
                <a:spcPct val="90000"/>
              </a:lnSpc>
              <a:buFont typeface="+mj-lt"/>
              <a:buAutoNum type="arabicPeriod"/>
            </a:pPr>
            <a:r>
              <a:rPr lang="es-ES_tradnl" sz="3000" dirty="0" smtClean="0">
                <a:solidFill>
                  <a:schemeClr val="bg1"/>
                </a:solidFill>
              </a:rPr>
              <a:t>d</a:t>
            </a:r>
          </a:p>
          <a:p>
            <a:pPr marL="514350" indent="-514350" algn="just">
              <a:lnSpc>
                <a:spcPct val="90000"/>
              </a:lnSpc>
              <a:buFont typeface="+mj-lt"/>
              <a:buAutoNum type="arabicPeriod"/>
            </a:pPr>
            <a:r>
              <a:rPr lang="es-ES_tradnl" sz="3000" dirty="0" smtClean="0">
                <a:solidFill>
                  <a:srgbClr val="1A2D68"/>
                </a:solidFill>
              </a:rPr>
              <a:t> La mayoría son de </a:t>
            </a:r>
            <a:r>
              <a:rPr lang="es-ES_tradnl" sz="3000" b="1" dirty="0" smtClean="0">
                <a:solidFill>
                  <a:srgbClr val="1A2D68"/>
                </a:solidFill>
              </a:rPr>
              <a:t>precio (reducciones)</a:t>
            </a:r>
            <a:r>
              <a:rPr lang="es-ES_tradnl" sz="3000" dirty="0" smtClean="0">
                <a:solidFill>
                  <a:srgbClr val="1A2D68"/>
                </a:solidFill>
              </a:rPr>
              <a:t>, sin embargo se sabe que ellas generan consumidores más elásticos</a:t>
            </a:r>
          </a:p>
          <a:p>
            <a:pPr marL="514350" indent="-514350" algn="just">
              <a:lnSpc>
                <a:spcPct val="90000"/>
              </a:lnSpc>
              <a:buFont typeface="+mj-lt"/>
              <a:buAutoNum type="arabicPeriod"/>
            </a:pPr>
            <a:endParaRPr lang="es-ES_tradnl" sz="3000" dirty="0" smtClean="0">
              <a:solidFill>
                <a:srgbClr val="1A2D68"/>
              </a:solidFill>
            </a:endParaRPr>
          </a:p>
          <a:p>
            <a:pPr marL="514350" indent="-514350" algn="just">
              <a:lnSpc>
                <a:spcPct val="90000"/>
              </a:lnSpc>
              <a:buFont typeface="+mj-lt"/>
              <a:buAutoNum type="arabicPeriod"/>
            </a:pPr>
            <a:r>
              <a:rPr lang="es-ES_tradnl" sz="3000" dirty="0" smtClean="0">
                <a:solidFill>
                  <a:srgbClr val="1A2D68"/>
                </a:solidFill>
              </a:rPr>
              <a:t>Muchas veces </a:t>
            </a:r>
            <a:r>
              <a:rPr lang="es-ES_tradnl" sz="3000" b="1" dirty="0" err="1" smtClean="0">
                <a:solidFill>
                  <a:srgbClr val="1A2D68"/>
                </a:solidFill>
              </a:rPr>
              <a:t>desfocalizan</a:t>
            </a:r>
            <a:r>
              <a:rPr lang="es-ES_tradnl" sz="3000" dirty="0" smtClean="0">
                <a:solidFill>
                  <a:srgbClr val="1A2D68"/>
                </a:solidFill>
              </a:rPr>
              <a:t> la construcción de Marca </a:t>
            </a:r>
          </a:p>
        </p:txBody>
      </p:sp>
      <p:sp>
        <p:nvSpPr>
          <p:cNvPr id="10" name="Rectangle 9"/>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3" name="Rectangle 12"/>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4" name="Rectangle 13"/>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1" end="1"/>
                                            </p:txEl>
                                          </p:spTgt>
                                        </p:tgtEl>
                                        <p:attrNameLst>
                                          <p:attrName>style.visibility</p:attrName>
                                        </p:attrNameLst>
                                      </p:cBhvr>
                                      <p:to>
                                        <p:strVal val="visible"/>
                                      </p:to>
                                    </p:set>
                                    <p:animEffect transition="in" filter="fade">
                                      <p:cBhvr>
                                        <p:cTn id="7" dur="500"/>
                                        <p:tgtEl>
                                          <p:spTgt spid="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xEl>
                                              <p:pRg st="3" end="3"/>
                                            </p:txEl>
                                          </p:spTgt>
                                        </p:tgtEl>
                                        <p:attrNameLst>
                                          <p:attrName>style.visibility</p:attrName>
                                        </p:attrNameLst>
                                      </p:cBhvr>
                                      <p:to>
                                        <p:strVal val="visible"/>
                                      </p:to>
                                    </p:set>
                                    <p:animEffect transition="in" filter="fade">
                                      <p:cBhvr>
                                        <p:cTn id="12" dur="5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357158" y="1071546"/>
            <a:ext cx="8501122"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14282" y="286716"/>
            <a:ext cx="8715436" cy="738664"/>
          </a:xfrm>
          <a:prstGeom prst="rect">
            <a:avLst/>
          </a:prstGeom>
          <a:noFill/>
        </p:spPr>
        <p:txBody>
          <a:bodyPr wrap="square" rtlCol="0">
            <a:spAutoFit/>
          </a:bodyPr>
          <a:lstStyle/>
          <a:p>
            <a:pPr algn="ctr"/>
            <a:r>
              <a:rPr lang="es-MX" sz="4200" b="1" dirty="0" smtClean="0">
                <a:solidFill>
                  <a:srgbClr val="002060"/>
                </a:solidFill>
                <a:latin typeface="+mj-lt"/>
                <a:cs typeface="Arial" pitchFamily="34" charset="0"/>
              </a:rPr>
              <a:t>¿Por qué existen?</a:t>
            </a:r>
            <a:endParaRPr lang="es-CL" sz="4200" b="1" dirty="0">
              <a:solidFill>
                <a:srgbClr val="002060"/>
              </a:solidFill>
              <a:latin typeface="+mj-lt"/>
              <a:cs typeface="Arial" pitchFamily="34" charset="0"/>
            </a:endParaRPr>
          </a:p>
        </p:txBody>
      </p:sp>
      <p:sp>
        <p:nvSpPr>
          <p:cNvPr id="10" name="Rounded Rectangle 9"/>
          <p:cNvSpPr/>
          <p:nvPr/>
        </p:nvSpPr>
        <p:spPr>
          <a:xfrm>
            <a:off x="1000100" y="2714620"/>
            <a:ext cx="7429552" cy="171451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3200" dirty="0" err="1" smtClean="0"/>
              <a:t>Hi</a:t>
            </a:r>
            <a:r>
              <a:rPr lang="es-ES" sz="3200" dirty="0" smtClean="0"/>
              <a:t>-Lo es una forma de mitigar la competencia por precio</a:t>
            </a:r>
            <a:endParaRPr lang="es-CL" sz="3200" dirty="0"/>
          </a:p>
        </p:txBody>
      </p:sp>
      <p:sp>
        <p:nvSpPr>
          <p:cNvPr id="13" name="Rectangle 12"/>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4" name="Rectangle 13"/>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5" name="Rectangle 14"/>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357158" y="1071546"/>
            <a:ext cx="8501122"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14282" y="286716"/>
            <a:ext cx="8715436" cy="738664"/>
          </a:xfrm>
          <a:prstGeom prst="rect">
            <a:avLst/>
          </a:prstGeom>
          <a:noFill/>
        </p:spPr>
        <p:txBody>
          <a:bodyPr wrap="square" rtlCol="0">
            <a:spAutoFit/>
          </a:bodyPr>
          <a:lstStyle/>
          <a:p>
            <a:pPr algn="ctr"/>
            <a:r>
              <a:rPr lang="es-MX" sz="4200" b="1" dirty="0" smtClean="0">
                <a:solidFill>
                  <a:srgbClr val="002060"/>
                </a:solidFill>
                <a:latin typeface="+mj-lt"/>
                <a:cs typeface="Arial" pitchFamily="34" charset="0"/>
              </a:rPr>
              <a:t>Objetivo: Los </a:t>
            </a:r>
            <a:r>
              <a:rPr lang="es-MX" sz="4200" b="1" i="1" dirty="0" err="1" smtClean="0">
                <a:solidFill>
                  <a:srgbClr val="002060"/>
                </a:solidFill>
                <a:latin typeface="+mj-lt"/>
                <a:cs typeface="Arial" pitchFamily="34" charset="0"/>
              </a:rPr>
              <a:t>Switchers</a:t>
            </a:r>
            <a:endParaRPr lang="es-CL" sz="4200" b="1" i="1" dirty="0">
              <a:solidFill>
                <a:srgbClr val="002060"/>
              </a:solidFill>
              <a:latin typeface="+mj-lt"/>
              <a:cs typeface="Arial" pitchFamily="34" charset="0"/>
            </a:endParaRPr>
          </a:p>
        </p:txBody>
      </p:sp>
      <p:sp>
        <p:nvSpPr>
          <p:cNvPr id="9" name="TextBox 8"/>
          <p:cNvSpPr txBox="1"/>
          <p:nvPr/>
        </p:nvSpPr>
        <p:spPr>
          <a:xfrm>
            <a:off x="500034" y="1492491"/>
            <a:ext cx="8001056" cy="5078313"/>
          </a:xfrm>
          <a:prstGeom prst="rect">
            <a:avLst/>
          </a:prstGeom>
          <a:noFill/>
        </p:spPr>
        <p:txBody>
          <a:bodyPr wrap="square" rtlCol="0">
            <a:spAutoFit/>
          </a:bodyPr>
          <a:lstStyle/>
          <a:p>
            <a:pPr marL="514350" indent="-514350" algn="just">
              <a:lnSpc>
                <a:spcPct val="90000"/>
              </a:lnSpc>
              <a:buFont typeface="Arial" pitchFamily="34" charset="0"/>
              <a:buChar char="•"/>
            </a:pPr>
            <a:r>
              <a:rPr lang="es-ES_tradnl" sz="3000" dirty="0" smtClean="0">
                <a:solidFill>
                  <a:srgbClr val="1A2D68"/>
                </a:solidFill>
              </a:rPr>
              <a:t>Los</a:t>
            </a:r>
            <a:r>
              <a:rPr lang="es-ES_tradnl" sz="3000" i="1" dirty="0" smtClean="0">
                <a:solidFill>
                  <a:srgbClr val="1A2D68"/>
                </a:solidFill>
              </a:rPr>
              <a:t> </a:t>
            </a:r>
            <a:r>
              <a:rPr lang="es-ES_tradnl" sz="3000" i="1" dirty="0" err="1" smtClean="0">
                <a:solidFill>
                  <a:srgbClr val="1A2D68"/>
                </a:solidFill>
              </a:rPr>
              <a:t>Switchers</a:t>
            </a:r>
            <a:r>
              <a:rPr lang="es-ES_tradnl" sz="3000" i="1" dirty="0" smtClean="0">
                <a:solidFill>
                  <a:srgbClr val="1A2D68"/>
                </a:solidFill>
              </a:rPr>
              <a:t> </a:t>
            </a:r>
            <a:r>
              <a:rPr lang="es-ES_tradnl" sz="3000" dirty="0" smtClean="0">
                <a:solidFill>
                  <a:srgbClr val="1A2D68"/>
                </a:solidFill>
              </a:rPr>
              <a:t>son el </a:t>
            </a:r>
            <a:r>
              <a:rPr lang="es-ES_tradnl" sz="3000" b="1" dirty="0" smtClean="0">
                <a:solidFill>
                  <a:srgbClr val="1A2D68"/>
                </a:solidFill>
              </a:rPr>
              <a:t>objetivo y la causa </a:t>
            </a:r>
            <a:r>
              <a:rPr lang="es-ES_tradnl" sz="3000" dirty="0" smtClean="0">
                <a:solidFill>
                  <a:srgbClr val="1A2D68"/>
                </a:solidFill>
              </a:rPr>
              <a:t>de la mayoría de las promociones</a:t>
            </a:r>
            <a:endParaRPr lang="es-ES_tradnl" sz="3000" b="1" dirty="0" smtClean="0">
              <a:solidFill>
                <a:srgbClr val="FF0000"/>
              </a:solidFill>
            </a:endParaRPr>
          </a:p>
          <a:p>
            <a:pPr marL="514350" indent="-514350" algn="just">
              <a:lnSpc>
                <a:spcPct val="90000"/>
              </a:lnSpc>
            </a:pPr>
            <a:endParaRPr lang="es-ES_tradnl" sz="3000" dirty="0" smtClean="0">
              <a:solidFill>
                <a:srgbClr val="1A2D68"/>
              </a:solidFill>
            </a:endParaRPr>
          </a:p>
          <a:p>
            <a:pPr marL="514350" indent="-514350" algn="just">
              <a:lnSpc>
                <a:spcPct val="90000"/>
              </a:lnSpc>
              <a:buFont typeface="Arial" pitchFamily="34" charset="0"/>
              <a:buChar char="•"/>
            </a:pPr>
            <a:r>
              <a:rPr lang="es-ES_tradnl" sz="3000" dirty="0" smtClean="0">
                <a:solidFill>
                  <a:srgbClr val="1A2D68"/>
                </a:solidFill>
              </a:rPr>
              <a:t>Existe un crecimiento de las ventas no por un aumento de demanda en la categoría sino porque algunos </a:t>
            </a:r>
            <a:r>
              <a:rPr lang="es-ES_tradnl" sz="3000" b="1" dirty="0" smtClean="0">
                <a:solidFill>
                  <a:srgbClr val="1A2D68"/>
                </a:solidFill>
              </a:rPr>
              <a:t>clientes se cambiaron de marca</a:t>
            </a:r>
          </a:p>
          <a:p>
            <a:pPr marL="514350" indent="-514350" algn="just">
              <a:lnSpc>
                <a:spcPct val="90000"/>
              </a:lnSpc>
            </a:pPr>
            <a:endParaRPr lang="es-ES_tradnl" sz="3000" dirty="0" smtClean="0">
              <a:solidFill>
                <a:srgbClr val="1A2D68"/>
              </a:solidFill>
            </a:endParaRPr>
          </a:p>
          <a:p>
            <a:pPr marL="514350" indent="-514350" algn="just">
              <a:lnSpc>
                <a:spcPct val="90000"/>
              </a:lnSpc>
              <a:buFont typeface="Arial" pitchFamily="34" charset="0"/>
              <a:buChar char="•"/>
            </a:pPr>
            <a:r>
              <a:rPr lang="es-ES_tradnl" sz="3000" dirty="0" smtClean="0">
                <a:solidFill>
                  <a:srgbClr val="1A2D68"/>
                </a:solidFill>
              </a:rPr>
              <a:t>Un aumento de la Demanda Primaria sucede cuando aumenta la </a:t>
            </a:r>
            <a:r>
              <a:rPr lang="es-ES_tradnl" sz="3000" b="1" dirty="0" smtClean="0">
                <a:solidFill>
                  <a:srgbClr val="1A2D68"/>
                </a:solidFill>
              </a:rPr>
              <a:t>venta de la Categoría</a:t>
            </a:r>
          </a:p>
          <a:p>
            <a:pPr marL="514350" indent="-514350" algn="just">
              <a:lnSpc>
                <a:spcPct val="90000"/>
              </a:lnSpc>
              <a:buFont typeface="Arial" pitchFamily="34" charset="0"/>
              <a:buChar char="•"/>
            </a:pPr>
            <a:endParaRPr lang="es-ES_tradnl" sz="3000" dirty="0" smtClean="0">
              <a:solidFill>
                <a:srgbClr val="1A2D68"/>
              </a:solidFill>
            </a:endParaRPr>
          </a:p>
          <a:p>
            <a:pPr marL="514350" indent="-514350" algn="just">
              <a:lnSpc>
                <a:spcPct val="90000"/>
              </a:lnSpc>
            </a:pPr>
            <a:endParaRPr lang="es-ES_tradnl" sz="3000" dirty="0" smtClean="0">
              <a:solidFill>
                <a:srgbClr val="1A2D68"/>
              </a:solidFill>
            </a:endParaRPr>
          </a:p>
        </p:txBody>
      </p:sp>
      <p:sp>
        <p:nvSpPr>
          <p:cNvPr id="10" name="Rectangle 9"/>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3" name="Rectangle 12"/>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4" name="Rectangle 13"/>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xEl>
                                              <p:pRg st="2" end="2"/>
                                            </p:txEl>
                                          </p:spTgt>
                                        </p:tgtEl>
                                        <p:attrNameLst>
                                          <p:attrName>style.visibility</p:attrName>
                                        </p:attrNameLst>
                                      </p:cBhvr>
                                      <p:to>
                                        <p:strVal val="visible"/>
                                      </p:to>
                                    </p:set>
                                    <p:animEffect transition="in" filter="fade">
                                      <p:cBhvr>
                                        <p:cTn id="12" dur="500"/>
                                        <p:tgtEl>
                                          <p:spTgt spid="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xEl>
                                              <p:pRg st="4" end="4"/>
                                            </p:txEl>
                                          </p:spTgt>
                                        </p:tgtEl>
                                        <p:attrNameLst>
                                          <p:attrName>style.visibility</p:attrName>
                                        </p:attrNameLst>
                                      </p:cBhvr>
                                      <p:to>
                                        <p:strVal val="visible"/>
                                      </p:to>
                                    </p:set>
                                    <p:animEffect transition="in" filter="fade">
                                      <p:cBhvr>
                                        <p:cTn id="17" dur="500"/>
                                        <p:tgtEl>
                                          <p:spTgt spid="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357158" y="1071546"/>
            <a:ext cx="8501122"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14282" y="286716"/>
            <a:ext cx="8715436" cy="738664"/>
          </a:xfrm>
          <a:prstGeom prst="rect">
            <a:avLst/>
          </a:prstGeom>
          <a:noFill/>
        </p:spPr>
        <p:txBody>
          <a:bodyPr wrap="square" rtlCol="0">
            <a:spAutoFit/>
          </a:bodyPr>
          <a:lstStyle/>
          <a:p>
            <a:pPr algn="ctr"/>
            <a:r>
              <a:rPr lang="es-MX" sz="4200" b="1" dirty="0" smtClean="0">
                <a:solidFill>
                  <a:srgbClr val="002060"/>
                </a:solidFill>
                <a:latin typeface="+mj-lt"/>
                <a:cs typeface="Arial" pitchFamily="34" charset="0"/>
              </a:rPr>
              <a:t>Los efectos</a:t>
            </a:r>
            <a:endParaRPr lang="es-CL" sz="4200" b="1" dirty="0">
              <a:solidFill>
                <a:srgbClr val="002060"/>
              </a:solidFill>
              <a:latin typeface="+mj-lt"/>
              <a:cs typeface="Arial" pitchFamily="34" charset="0"/>
            </a:endParaRPr>
          </a:p>
        </p:txBody>
      </p:sp>
      <p:sp>
        <p:nvSpPr>
          <p:cNvPr id="9" name="TextBox 8"/>
          <p:cNvSpPr txBox="1"/>
          <p:nvPr/>
        </p:nvSpPr>
        <p:spPr>
          <a:xfrm>
            <a:off x="500034" y="1285860"/>
            <a:ext cx="8001056" cy="1920526"/>
          </a:xfrm>
          <a:prstGeom prst="rect">
            <a:avLst/>
          </a:prstGeom>
          <a:noFill/>
        </p:spPr>
        <p:txBody>
          <a:bodyPr wrap="square" rtlCol="0">
            <a:spAutoFit/>
          </a:bodyPr>
          <a:lstStyle/>
          <a:p>
            <a:pPr marL="514350" indent="-514350" algn="just">
              <a:lnSpc>
                <a:spcPct val="90000"/>
              </a:lnSpc>
              <a:buFont typeface="Arial" pitchFamily="34" charset="0"/>
              <a:buChar char="•"/>
            </a:pPr>
            <a:r>
              <a:rPr lang="es-ES_tradnl" sz="2800" dirty="0" smtClean="0">
                <a:solidFill>
                  <a:srgbClr val="1A2D68"/>
                </a:solidFill>
              </a:rPr>
              <a:t>Los efectos de las Promociones en los consumidores pueden ser (caso productos de compra frecuente):</a:t>
            </a:r>
          </a:p>
          <a:p>
            <a:pPr marL="514350" indent="-514350" algn="just">
              <a:lnSpc>
                <a:spcPct val="90000"/>
              </a:lnSpc>
              <a:buFont typeface="Arial" pitchFamily="34" charset="0"/>
              <a:buChar char="•"/>
            </a:pPr>
            <a:endParaRPr lang="es-ES_tradnl" sz="2000" dirty="0" smtClean="0">
              <a:solidFill>
                <a:srgbClr val="1A2D68"/>
              </a:solidFill>
            </a:endParaRPr>
          </a:p>
          <a:p>
            <a:pPr marL="514350" indent="-514350" algn="just">
              <a:lnSpc>
                <a:spcPct val="90000"/>
              </a:lnSpc>
            </a:pPr>
            <a:endParaRPr lang="es-ES_tradnl" sz="2800" dirty="0" smtClean="0">
              <a:solidFill>
                <a:srgbClr val="1A2D68"/>
              </a:solidFill>
            </a:endParaRPr>
          </a:p>
        </p:txBody>
      </p:sp>
      <p:sp>
        <p:nvSpPr>
          <p:cNvPr id="8" name="Rounded Rectangle 7"/>
          <p:cNvSpPr/>
          <p:nvPr/>
        </p:nvSpPr>
        <p:spPr>
          <a:xfrm>
            <a:off x="2071670" y="2857496"/>
            <a:ext cx="4643470" cy="92869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3000" dirty="0" smtClean="0"/>
              <a:t>Adelantar la compra</a:t>
            </a:r>
            <a:endParaRPr lang="es-CL" sz="3000" dirty="0"/>
          </a:p>
        </p:txBody>
      </p:sp>
      <p:sp>
        <p:nvSpPr>
          <p:cNvPr id="10" name="Rounded Rectangle 9"/>
          <p:cNvSpPr/>
          <p:nvPr/>
        </p:nvSpPr>
        <p:spPr>
          <a:xfrm>
            <a:off x="2071670" y="4000504"/>
            <a:ext cx="4643470" cy="928694"/>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MX" sz="3000" dirty="0" smtClean="0"/>
              <a:t>Aumentar el consumo</a:t>
            </a:r>
            <a:endParaRPr lang="es-CL" sz="3000" dirty="0"/>
          </a:p>
        </p:txBody>
      </p:sp>
      <p:sp>
        <p:nvSpPr>
          <p:cNvPr id="14" name="Rounded Rectangle 13"/>
          <p:cNvSpPr/>
          <p:nvPr/>
        </p:nvSpPr>
        <p:spPr>
          <a:xfrm>
            <a:off x="2071670" y="5214950"/>
            <a:ext cx="4643470" cy="928694"/>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s-MX" sz="3000" dirty="0" smtClean="0">
                <a:solidFill>
                  <a:srgbClr val="1A2D68"/>
                </a:solidFill>
              </a:rPr>
              <a:t>Cambiarse de marca</a:t>
            </a:r>
            <a:endParaRPr lang="es-CL" sz="3000" dirty="0">
              <a:solidFill>
                <a:srgbClr val="1A2D68"/>
              </a:solidFill>
            </a:endParaRPr>
          </a:p>
        </p:txBody>
      </p:sp>
      <p:sp>
        <p:nvSpPr>
          <p:cNvPr id="15" name="Rectangle 14"/>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6" name="Rectangle 15"/>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Marketing ICS-3502</a:t>
            </a:r>
            <a:endParaRPr lang="es-CL" sz="1200" dirty="0" smtClean="0">
              <a:solidFill>
                <a:schemeClr val="tx2">
                  <a:lumMod val="75000"/>
                </a:schemeClr>
              </a:solidFill>
            </a:endParaRPr>
          </a:p>
        </p:txBody>
      </p:sp>
      <p:sp>
        <p:nvSpPr>
          <p:cNvPr id="17" name="Rectangle 16"/>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4"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357158" y="1071546"/>
            <a:ext cx="8501122"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14282" y="286716"/>
            <a:ext cx="8715436" cy="738664"/>
          </a:xfrm>
          <a:prstGeom prst="rect">
            <a:avLst/>
          </a:prstGeom>
          <a:noFill/>
        </p:spPr>
        <p:txBody>
          <a:bodyPr wrap="square" rtlCol="0">
            <a:spAutoFit/>
          </a:bodyPr>
          <a:lstStyle/>
          <a:p>
            <a:pPr algn="ctr"/>
            <a:r>
              <a:rPr lang="es-MX" sz="4200" b="1" dirty="0" smtClean="0">
                <a:solidFill>
                  <a:srgbClr val="002060"/>
                </a:solidFill>
                <a:latin typeface="+mj-lt"/>
                <a:cs typeface="Arial" pitchFamily="34" charset="0"/>
              </a:rPr>
              <a:t>Ejemplo</a:t>
            </a:r>
            <a:endParaRPr lang="es-CL" sz="4200" b="1" dirty="0">
              <a:solidFill>
                <a:srgbClr val="002060"/>
              </a:solidFill>
              <a:latin typeface="+mj-lt"/>
              <a:cs typeface="Arial" pitchFamily="34" charset="0"/>
            </a:endParaRPr>
          </a:p>
        </p:txBody>
      </p:sp>
      <p:grpSp>
        <p:nvGrpSpPr>
          <p:cNvPr id="22" name="Group 21"/>
          <p:cNvGrpSpPr/>
          <p:nvPr/>
        </p:nvGrpSpPr>
        <p:grpSpPr>
          <a:xfrm>
            <a:off x="919186" y="1500174"/>
            <a:ext cx="7253278" cy="2645465"/>
            <a:chOff x="919186" y="1500174"/>
            <a:chExt cx="7253278" cy="2645465"/>
          </a:xfrm>
        </p:grpSpPr>
        <p:sp>
          <p:nvSpPr>
            <p:cNvPr id="16" name="Freeform 4"/>
            <p:cNvSpPr>
              <a:spLocks/>
            </p:cNvSpPr>
            <p:nvPr/>
          </p:nvSpPr>
          <p:spPr bwMode="auto">
            <a:xfrm>
              <a:off x="1643042" y="1500174"/>
              <a:ext cx="5635625" cy="2608262"/>
            </a:xfrm>
            <a:custGeom>
              <a:avLst/>
              <a:gdLst/>
              <a:ahLst/>
              <a:cxnLst>
                <a:cxn ang="0">
                  <a:pos x="0" y="1011"/>
                </a:cxn>
                <a:cxn ang="0">
                  <a:pos x="160" y="945"/>
                </a:cxn>
                <a:cxn ang="0">
                  <a:pos x="198" y="879"/>
                </a:cxn>
                <a:cxn ang="0">
                  <a:pos x="293" y="803"/>
                </a:cxn>
                <a:cxn ang="0">
                  <a:pos x="312" y="775"/>
                </a:cxn>
                <a:cxn ang="0">
                  <a:pos x="330" y="737"/>
                </a:cxn>
                <a:cxn ang="0">
                  <a:pos x="397" y="690"/>
                </a:cxn>
                <a:cxn ang="0">
                  <a:pos x="491" y="567"/>
                </a:cxn>
                <a:cxn ang="0">
                  <a:pos x="548" y="529"/>
                </a:cxn>
                <a:cxn ang="0">
                  <a:pos x="652" y="435"/>
                </a:cxn>
                <a:cxn ang="0">
                  <a:pos x="718" y="388"/>
                </a:cxn>
                <a:cxn ang="0">
                  <a:pos x="727" y="359"/>
                </a:cxn>
                <a:cxn ang="0">
                  <a:pos x="736" y="246"/>
                </a:cxn>
                <a:cxn ang="0">
                  <a:pos x="803" y="170"/>
                </a:cxn>
                <a:cxn ang="0">
                  <a:pos x="897" y="85"/>
                </a:cxn>
                <a:cxn ang="0">
                  <a:pos x="944" y="29"/>
                </a:cxn>
                <a:cxn ang="0">
                  <a:pos x="973" y="19"/>
                </a:cxn>
                <a:cxn ang="0">
                  <a:pos x="1001" y="0"/>
                </a:cxn>
                <a:cxn ang="0">
                  <a:pos x="1152" y="48"/>
                </a:cxn>
                <a:cxn ang="0">
                  <a:pos x="1209" y="85"/>
                </a:cxn>
                <a:cxn ang="0">
                  <a:pos x="1265" y="170"/>
                </a:cxn>
                <a:cxn ang="0">
                  <a:pos x="1379" y="255"/>
                </a:cxn>
                <a:cxn ang="0">
                  <a:pos x="1397" y="284"/>
                </a:cxn>
                <a:cxn ang="0">
                  <a:pos x="1426" y="293"/>
                </a:cxn>
                <a:cxn ang="0">
                  <a:pos x="1435" y="321"/>
                </a:cxn>
                <a:cxn ang="0">
                  <a:pos x="1482" y="378"/>
                </a:cxn>
                <a:cxn ang="0">
                  <a:pos x="1549" y="510"/>
                </a:cxn>
                <a:cxn ang="0">
                  <a:pos x="1624" y="614"/>
                </a:cxn>
                <a:cxn ang="0">
                  <a:pos x="1681" y="699"/>
                </a:cxn>
                <a:cxn ang="0">
                  <a:pos x="1813" y="888"/>
                </a:cxn>
                <a:cxn ang="0">
                  <a:pos x="1870" y="954"/>
                </a:cxn>
                <a:cxn ang="0">
                  <a:pos x="1888" y="982"/>
                </a:cxn>
                <a:cxn ang="0">
                  <a:pos x="1898" y="1011"/>
                </a:cxn>
                <a:cxn ang="0">
                  <a:pos x="1973" y="1096"/>
                </a:cxn>
                <a:cxn ang="0">
                  <a:pos x="2125" y="1266"/>
                </a:cxn>
                <a:cxn ang="0">
                  <a:pos x="2285" y="1417"/>
                </a:cxn>
                <a:cxn ang="0">
                  <a:pos x="2361" y="1502"/>
                </a:cxn>
                <a:cxn ang="0">
                  <a:pos x="2549" y="1596"/>
                </a:cxn>
                <a:cxn ang="0">
                  <a:pos x="2663" y="1643"/>
                </a:cxn>
                <a:cxn ang="0">
                  <a:pos x="2795" y="1606"/>
                </a:cxn>
                <a:cxn ang="0">
                  <a:pos x="3022" y="1464"/>
                </a:cxn>
                <a:cxn ang="0">
                  <a:pos x="3097" y="1351"/>
                </a:cxn>
                <a:cxn ang="0">
                  <a:pos x="3154" y="1313"/>
                </a:cxn>
                <a:cxn ang="0">
                  <a:pos x="3248" y="1200"/>
                </a:cxn>
                <a:cxn ang="0">
                  <a:pos x="3267" y="1171"/>
                </a:cxn>
                <a:cxn ang="0">
                  <a:pos x="3295" y="1162"/>
                </a:cxn>
                <a:cxn ang="0">
                  <a:pos x="3333" y="1105"/>
                </a:cxn>
                <a:cxn ang="0">
                  <a:pos x="3352" y="1077"/>
                </a:cxn>
                <a:cxn ang="0">
                  <a:pos x="3550" y="1001"/>
                </a:cxn>
              </a:cxnLst>
              <a:rect l="0" t="0" r="r" b="b"/>
              <a:pathLst>
                <a:path w="3550" h="1643">
                  <a:moveTo>
                    <a:pt x="0" y="1011"/>
                  </a:moveTo>
                  <a:cubicBezTo>
                    <a:pt x="67" y="966"/>
                    <a:pt x="84" y="969"/>
                    <a:pt x="160" y="945"/>
                  </a:cubicBezTo>
                  <a:cubicBezTo>
                    <a:pt x="168" y="930"/>
                    <a:pt x="184" y="893"/>
                    <a:pt x="198" y="879"/>
                  </a:cubicBezTo>
                  <a:cubicBezTo>
                    <a:pt x="227" y="851"/>
                    <a:pt x="266" y="835"/>
                    <a:pt x="293" y="803"/>
                  </a:cubicBezTo>
                  <a:cubicBezTo>
                    <a:pt x="300" y="794"/>
                    <a:pt x="306" y="785"/>
                    <a:pt x="312" y="775"/>
                  </a:cubicBezTo>
                  <a:cubicBezTo>
                    <a:pt x="319" y="763"/>
                    <a:pt x="321" y="748"/>
                    <a:pt x="330" y="737"/>
                  </a:cubicBezTo>
                  <a:cubicBezTo>
                    <a:pt x="337" y="728"/>
                    <a:pt x="384" y="698"/>
                    <a:pt x="397" y="690"/>
                  </a:cubicBezTo>
                  <a:cubicBezTo>
                    <a:pt x="424" y="649"/>
                    <a:pt x="451" y="598"/>
                    <a:pt x="491" y="567"/>
                  </a:cubicBezTo>
                  <a:cubicBezTo>
                    <a:pt x="509" y="553"/>
                    <a:pt x="548" y="529"/>
                    <a:pt x="548" y="529"/>
                  </a:cubicBezTo>
                  <a:cubicBezTo>
                    <a:pt x="575" y="489"/>
                    <a:pt x="616" y="466"/>
                    <a:pt x="652" y="435"/>
                  </a:cubicBezTo>
                  <a:cubicBezTo>
                    <a:pt x="709" y="386"/>
                    <a:pt x="665" y="405"/>
                    <a:pt x="718" y="388"/>
                  </a:cubicBezTo>
                  <a:cubicBezTo>
                    <a:pt x="721" y="378"/>
                    <a:pt x="726" y="369"/>
                    <a:pt x="727" y="359"/>
                  </a:cubicBezTo>
                  <a:cubicBezTo>
                    <a:pt x="732" y="322"/>
                    <a:pt x="726" y="282"/>
                    <a:pt x="736" y="246"/>
                  </a:cubicBezTo>
                  <a:cubicBezTo>
                    <a:pt x="754" y="181"/>
                    <a:pt x="768" y="201"/>
                    <a:pt x="803" y="170"/>
                  </a:cubicBezTo>
                  <a:cubicBezTo>
                    <a:pt x="835" y="142"/>
                    <a:pt x="867" y="115"/>
                    <a:pt x="897" y="85"/>
                  </a:cubicBezTo>
                  <a:cubicBezTo>
                    <a:pt x="930" y="52"/>
                    <a:pt x="900" y="58"/>
                    <a:pt x="944" y="29"/>
                  </a:cubicBezTo>
                  <a:cubicBezTo>
                    <a:pt x="953" y="23"/>
                    <a:pt x="964" y="24"/>
                    <a:pt x="973" y="19"/>
                  </a:cubicBezTo>
                  <a:cubicBezTo>
                    <a:pt x="983" y="14"/>
                    <a:pt x="992" y="6"/>
                    <a:pt x="1001" y="0"/>
                  </a:cubicBezTo>
                  <a:cubicBezTo>
                    <a:pt x="1076" y="9"/>
                    <a:pt x="1093" y="13"/>
                    <a:pt x="1152" y="48"/>
                  </a:cubicBezTo>
                  <a:cubicBezTo>
                    <a:pt x="1172" y="60"/>
                    <a:pt x="1209" y="85"/>
                    <a:pt x="1209" y="85"/>
                  </a:cubicBezTo>
                  <a:cubicBezTo>
                    <a:pt x="1227" y="113"/>
                    <a:pt x="1237" y="151"/>
                    <a:pt x="1265" y="170"/>
                  </a:cubicBezTo>
                  <a:cubicBezTo>
                    <a:pt x="1306" y="197"/>
                    <a:pt x="1338" y="230"/>
                    <a:pt x="1379" y="255"/>
                  </a:cubicBezTo>
                  <a:cubicBezTo>
                    <a:pt x="1385" y="265"/>
                    <a:pt x="1388" y="277"/>
                    <a:pt x="1397" y="284"/>
                  </a:cubicBezTo>
                  <a:cubicBezTo>
                    <a:pt x="1405" y="290"/>
                    <a:pt x="1419" y="286"/>
                    <a:pt x="1426" y="293"/>
                  </a:cubicBezTo>
                  <a:cubicBezTo>
                    <a:pt x="1433" y="300"/>
                    <a:pt x="1431" y="312"/>
                    <a:pt x="1435" y="321"/>
                  </a:cubicBezTo>
                  <a:cubicBezTo>
                    <a:pt x="1448" y="348"/>
                    <a:pt x="1461" y="357"/>
                    <a:pt x="1482" y="378"/>
                  </a:cubicBezTo>
                  <a:cubicBezTo>
                    <a:pt x="1499" y="425"/>
                    <a:pt x="1521" y="469"/>
                    <a:pt x="1549" y="510"/>
                  </a:cubicBezTo>
                  <a:cubicBezTo>
                    <a:pt x="1563" y="555"/>
                    <a:pt x="1600" y="574"/>
                    <a:pt x="1624" y="614"/>
                  </a:cubicBezTo>
                  <a:cubicBezTo>
                    <a:pt x="1674" y="698"/>
                    <a:pt x="1627" y="647"/>
                    <a:pt x="1681" y="699"/>
                  </a:cubicBezTo>
                  <a:cubicBezTo>
                    <a:pt x="1705" y="777"/>
                    <a:pt x="1765" y="826"/>
                    <a:pt x="1813" y="888"/>
                  </a:cubicBezTo>
                  <a:cubicBezTo>
                    <a:pt x="1868" y="959"/>
                    <a:pt x="1812" y="916"/>
                    <a:pt x="1870" y="954"/>
                  </a:cubicBezTo>
                  <a:cubicBezTo>
                    <a:pt x="1876" y="963"/>
                    <a:pt x="1883" y="972"/>
                    <a:pt x="1888" y="982"/>
                  </a:cubicBezTo>
                  <a:cubicBezTo>
                    <a:pt x="1893" y="991"/>
                    <a:pt x="1893" y="1002"/>
                    <a:pt x="1898" y="1011"/>
                  </a:cubicBezTo>
                  <a:cubicBezTo>
                    <a:pt x="1924" y="1053"/>
                    <a:pt x="1942" y="1060"/>
                    <a:pt x="1973" y="1096"/>
                  </a:cubicBezTo>
                  <a:cubicBezTo>
                    <a:pt x="2027" y="1158"/>
                    <a:pt x="2063" y="1211"/>
                    <a:pt x="2125" y="1266"/>
                  </a:cubicBezTo>
                  <a:cubicBezTo>
                    <a:pt x="2181" y="1316"/>
                    <a:pt x="2222" y="1374"/>
                    <a:pt x="2285" y="1417"/>
                  </a:cubicBezTo>
                  <a:cubicBezTo>
                    <a:pt x="2339" y="1492"/>
                    <a:pt x="2309" y="1468"/>
                    <a:pt x="2361" y="1502"/>
                  </a:cubicBezTo>
                  <a:cubicBezTo>
                    <a:pt x="2410" y="1568"/>
                    <a:pt x="2469" y="1586"/>
                    <a:pt x="2549" y="1596"/>
                  </a:cubicBezTo>
                  <a:cubicBezTo>
                    <a:pt x="2591" y="1610"/>
                    <a:pt x="2626" y="1620"/>
                    <a:pt x="2663" y="1643"/>
                  </a:cubicBezTo>
                  <a:cubicBezTo>
                    <a:pt x="2715" y="1636"/>
                    <a:pt x="2752" y="1635"/>
                    <a:pt x="2795" y="1606"/>
                  </a:cubicBezTo>
                  <a:cubicBezTo>
                    <a:pt x="2832" y="1550"/>
                    <a:pt x="2957" y="1484"/>
                    <a:pt x="3022" y="1464"/>
                  </a:cubicBezTo>
                  <a:cubicBezTo>
                    <a:pt x="3046" y="1426"/>
                    <a:pt x="3062" y="1381"/>
                    <a:pt x="3097" y="1351"/>
                  </a:cubicBezTo>
                  <a:cubicBezTo>
                    <a:pt x="3114" y="1336"/>
                    <a:pt x="3154" y="1313"/>
                    <a:pt x="3154" y="1313"/>
                  </a:cubicBezTo>
                  <a:cubicBezTo>
                    <a:pt x="3187" y="1267"/>
                    <a:pt x="3204" y="1230"/>
                    <a:pt x="3248" y="1200"/>
                  </a:cubicBezTo>
                  <a:cubicBezTo>
                    <a:pt x="3254" y="1190"/>
                    <a:pt x="3258" y="1178"/>
                    <a:pt x="3267" y="1171"/>
                  </a:cubicBezTo>
                  <a:cubicBezTo>
                    <a:pt x="3275" y="1165"/>
                    <a:pt x="3288" y="1169"/>
                    <a:pt x="3295" y="1162"/>
                  </a:cubicBezTo>
                  <a:cubicBezTo>
                    <a:pt x="3311" y="1146"/>
                    <a:pt x="3320" y="1124"/>
                    <a:pt x="3333" y="1105"/>
                  </a:cubicBezTo>
                  <a:cubicBezTo>
                    <a:pt x="3339" y="1096"/>
                    <a:pt x="3341" y="1081"/>
                    <a:pt x="3352" y="1077"/>
                  </a:cubicBezTo>
                  <a:cubicBezTo>
                    <a:pt x="3446" y="1043"/>
                    <a:pt x="3443" y="1001"/>
                    <a:pt x="3550" y="1001"/>
                  </a:cubicBezTo>
                </a:path>
              </a:pathLst>
            </a:custGeom>
            <a:solidFill>
              <a:schemeClr val="accent1">
                <a:lumMod val="20000"/>
                <a:lumOff val="80000"/>
              </a:schemeClr>
            </a:solidFill>
            <a:ln w="19050">
              <a:solidFill>
                <a:schemeClr val="tx1"/>
              </a:solidFill>
              <a:round/>
              <a:headEnd/>
              <a:tailEnd/>
            </a:ln>
            <a:effectLst/>
          </p:spPr>
          <p:txBody>
            <a:bodyPr/>
            <a:lstStyle/>
            <a:p>
              <a:endParaRPr lang="es-CL"/>
            </a:p>
          </p:txBody>
        </p:sp>
        <p:sp>
          <p:nvSpPr>
            <p:cNvPr id="15" name="Line 3"/>
            <p:cNvSpPr>
              <a:spLocks noChangeShapeType="1"/>
            </p:cNvSpPr>
            <p:nvPr/>
          </p:nvSpPr>
          <p:spPr bwMode="auto">
            <a:xfrm>
              <a:off x="919186" y="3086086"/>
              <a:ext cx="7010400" cy="0"/>
            </a:xfrm>
            <a:prstGeom prst="line">
              <a:avLst/>
            </a:prstGeom>
            <a:noFill/>
            <a:ln w="19050">
              <a:solidFill>
                <a:schemeClr val="tx1"/>
              </a:solidFill>
              <a:round/>
              <a:headEnd/>
              <a:tailEnd/>
            </a:ln>
            <a:effectLst/>
          </p:spPr>
          <p:txBody>
            <a:bodyPr/>
            <a:lstStyle/>
            <a:p>
              <a:endParaRPr lang="es-CL"/>
            </a:p>
          </p:txBody>
        </p:sp>
        <p:sp>
          <p:nvSpPr>
            <p:cNvPr id="17" name="Text Box 5"/>
            <p:cNvSpPr txBox="1">
              <a:spLocks noChangeArrowheads="1"/>
            </p:cNvSpPr>
            <p:nvPr/>
          </p:nvSpPr>
          <p:spPr bwMode="auto">
            <a:xfrm>
              <a:off x="3857620" y="1500174"/>
              <a:ext cx="1295400" cy="430887"/>
            </a:xfrm>
            <a:prstGeom prst="rect">
              <a:avLst/>
            </a:prstGeom>
            <a:noFill/>
            <a:ln w="9525">
              <a:noFill/>
              <a:miter lim="800000"/>
              <a:headEnd/>
              <a:tailEnd/>
            </a:ln>
            <a:effectLst/>
          </p:spPr>
          <p:txBody>
            <a:bodyPr>
              <a:spAutoFit/>
            </a:bodyPr>
            <a:lstStyle/>
            <a:p>
              <a:pPr eaLnBrk="1" hangingPunct="1">
                <a:spcBef>
                  <a:spcPct val="50000"/>
                </a:spcBef>
              </a:pPr>
              <a:r>
                <a:rPr lang="es-ES" sz="2200" dirty="0" smtClean="0">
                  <a:solidFill>
                    <a:srgbClr val="1A2D68"/>
                  </a:solidFill>
                </a:rPr>
                <a:t>Área </a:t>
              </a:r>
              <a:r>
                <a:rPr lang="es-ES" sz="2200" dirty="0">
                  <a:solidFill>
                    <a:srgbClr val="1A2D68"/>
                  </a:solidFill>
                </a:rPr>
                <a:t>1</a:t>
              </a:r>
            </a:p>
          </p:txBody>
        </p:sp>
        <p:sp>
          <p:nvSpPr>
            <p:cNvPr id="18" name="Text Box 6"/>
            <p:cNvSpPr txBox="1">
              <a:spLocks noChangeArrowheads="1"/>
            </p:cNvSpPr>
            <p:nvPr/>
          </p:nvSpPr>
          <p:spPr bwMode="auto">
            <a:xfrm>
              <a:off x="6572264" y="3714752"/>
              <a:ext cx="1600200" cy="430887"/>
            </a:xfrm>
            <a:prstGeom prst="rect">
              <a:avLst/>
            </a:prstGeom>
            <a:noFill/>
            <a:ln w="9525">
              <a:noFill/>
              <a:miter lim="800000"/>
              <a:headEnd/>
              <a:tailEnd/>
            </a:ln>
            <a:effectLst/>
          </p:spPr>
          <p:txBody>
            <a:bodyPr>
              <a:spAutoFit/>
            </a:bodyPr>
            <a:lstStyle/>
            <a:p>
              <a:pPr eaLnBrk="1" hangingPunct="1">
                <a:spcBef>
                  <a:spcPct val="50000"/>
                </a:spcBef>
              </a:pPr>
              <a:r>
                <a:rPr lang="es-ES" sz="2200" dirty="0" smtClean="0">
                  <a:solidFill>
                    <a:srgbClr val="1A2D68"/>
                  </a:solidFill>
                </a:rPr>
                <a:t>Área </a:t>
              </a:r>
              <a:r>
                <a:rPr lang="es-ES" sz="2200" dirty="0">
                  <a:solidFill>
                    <a:srgbClr val="1A2D68"/>
                  </a:solidFill>
                </a:rPr>
                <a:t>2</a:t>
              </a:r>
            </a:p>
          </p:txBody>
        </p:sp>
      </p:grpSp>
      <p:sp>
        <p:nvSpPr>
          <p:cNvPr id="21" name="Text Box 7"/>
          <p:cNvSpPr txBox="1">
            <a:spLocks noChangeArrowheads="1"/>
          </p:cNvSpPr>
          <p:nvPr/>
        </p:nvSpPr>
        <p:spPr bwMode="auto">
          <a:xfrm>
            <a:off x="785786" y="4714884"/>
            <a:ext cx="7858180" cy="1631216"/>
          </a:xfrm>
          <a:prstGeom prst="rect">
            <a:avLst/>
          </a:prstGeom>
          <a:noFill/>
          <a:ln w="9525">
            <a:noFill/>
            <a:miter lim="800000"/>
            <a:headEnd/>
            <a:tailEnd/>
          </a:ln>
          <a:effectLst/>
        </p:spPr>
        <p:txBody>
          <a:bodyPr wrap="square">
            <a:spAutoFit/>
          </a:bodyPr>
          <a:lstStyle/>
          <a:p>
            <a:pPr marL="457200" indent="-457200" eaLnBrk="1" hangingPunct="1">
              <a:spcBef>
                <a:spcPct val="50000"/>
              </a:spcBef>
              <a:buFont typeface="Arial" pitchFamily="34" charset="0"/>
              <a:buChar char="•"/>
            </a:pPr>
            <a:r>
              <a:rPr lang="es-ES" sz="2500" dirty="0">
                <a:solidFill>
                  <a:srgbClr val="1A2D68"/>
                </a:solidFill>
              </a:rPr>
              <a:t>El área 1 será un poco mayor que el área 2</a:t>
            </a:r>
          </a:p>
          <a:p>
            <a:pPr marL="457200" indent="-457200" eaLnBrk="1" hangingPunct="1">
              <a:spcBef>
                <a:spcPct val="50000"/>
              </a:spcBef>
              <a:buFont typeface="Arial" pitchFamily="34" charset="0"/>
              <a:buChar char="•"/>
            </a:pPr>
            <a:r>
              <a:rPr lang="es-ES" sz="2500" dirty="0">
                <a:solidFill>
                  <a:srgbClr val="1A2D68"/>
                </a:solidFill>
              </a:rPr>
              <a:t>Cuánto, dependerá de las características del </a:t>
            </a:r>
            <a:r>
              <a:rPr lang="es-ES" sz="2500" dirty="0" smtClean="0">
                <a:solidFill>
                  <a:srgbClr val="1A2D68"/>
                </a:solidFill>
              </a:rPr>
              <a:t>producto</a:t>
            </a:r>
            <a:endParaRPr lang="es-ES" sz="2500" dirty="0">
              <a:solidFill>
                <a:srgbClr val="1A2D68"/>
              </a:solidFill>
            </a:endParaRPr>
          </a:p>
          <a:p>
            <a:pPr marL="457200" indent="-457200" eaLnBrk="1" hangingPunct="1">
              <a:spcBef>
                <a:spcPct val="50000"/>
              </a:spcBef>
              <a:buFont typeface="Arial" pitchFamily="34" charset="0"/>
              <a:buChar char="•"/>
            </a:pPr>
            <a:r>
              <a:rPr lang="es-ES" sz="2500" dirty="0">
                <a:solidFill>
                  <a:srgbClr val="1A2D68"/>
                </a:solidFill>
              </a:rPr>
              <a:t>Servilletas de papel </a:t>
            </a:r>
            <a:r>
              <a:rPr lang="es-ES" sz="2500" dirty="0" smtClean="0">
                <a:solidFill>
                  <a:srgbClr val="1A2D68"/>
                </a:solidFill>
              </a:rPr>
              <a:t> - Coca </a:t>
            </a:r>
            <a:r>
              <a:rPr lang="es-ES" sz="2500" dirty="0">
                <a:solidFill>
                  <a:srgbClr val="1A2D68"/>
                </a:solidFill>
              </a:rPr>
              <a:t>Cola </a:t>
            </a:r>
            <a:r>
              <a:rPr lang="es-ES" sz="2500" dirty="0" smtClean="0">
                <a:solidFill>
                  <a:srgbClr val="1A2D68"/>
                </a:solidFill>
              </a:rPr>
              <a:t>- </a:t>
            </a:r>
            <a:r>
              <a:rPr lang="es-ES" sz="2500" dirty="0" err="1">
                <a:solidFill>
                  <a:srgbClr val="1A2D68"/>
                </a:solidFill>
              </a:rPr>
              <a:t>Sahne</a:t>
            </a:r>
            <a:r>
              <a:rPr lang="es-ES" sz="2500" dirty="0">
                <a:solidFill>
                  <a:srgbClr val="1A2D68"/>
                </a:solidFill>
              </a:rPr>
              <a:t> </a:t>
            </a:r>
            <a:r>
              <a:rPr lang="es-ES" sz="2500" dirty="0" err="1">
                <a:solidFill>
                  <a:srgbClr val="1A2D68"/>
                </a:solidFill>
              </a:rPr>
              <a:t>Nuss</a:t>
            </a:r>
            <a:endParaRPr lang="es-ES" sz="2500" dirty="0">
              <a:solidFill>
                <a:srgbClr val="1A2D68"/>
              </a:solidFill>
            </a:endParaRPr>
          </a:p>
        </p:txBody>
      </p:sp>
      <p:sp>
        <p:nvSpPr>
          <p:cNvPr id="23" name="Rectangle 22"/>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24" name="Rectangle 23"/>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25" name="Rectangle 24"/>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357158" y="1071546"/>
            <a:ext cx="8501122"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14282" y="286716"/>
            <a:ext cx="8715436" cy="738664"/>
          </a:xfrm>
          <a:prstGeom prst="rect">
            <a:avLst/>
          </a:prstGeom>
          <a:noFill/>
        </p:spPr>
        <p:txBody>
          <a:bodyPr wrap="square" rtlCol="0">
            <a:spAutoFit/>
          </a:bodyPr>
          <a:lstStyle/>
          <a:p>
            <a:pPr algn="ctr"/>
            <a:r>
              <a:rPr lang="es-MX" sz="4200" b="1" dirty="0" smtClean="0">
                <a:solidFill>
                  <a:srgbClr val="002060"/>
                </a:solidFill>
                <a:latin typeface="+mj-lt"/>
                <a:cs typeface="Arial" pitchFamily="34" charset="0"/>
              </a:rPr>
              <a:t>Cupones</a:t>
            </a:r>
            <a:endParaRPr lang="es-CL" sz="4200" b="1" dirty="0">
              <a:solidFill>
                <a:srgbClr val="002060"/>
              </a:solidFill>
              <a:latin typeface="+mj-lt"/>
              <a:cs typeface="Arial" pitchFamily="34" charset="0"/>
            </a:endParaRPr>
          </a:p>
        </p:txBody>
      </p:sp>
      <p:sp>
        <p:nvSpPr>
          <p:cNvPr id="9" name="TextBox 8"/>
          <p:cNvSpPr txBox="1"/>
          <p:nvPr/>
        </p:nvSpPr>
        <p:spPr>
          <a:xfrm>
            <a:off x="571472" y="2861731"/>
            <a:ext cx="8001056" cy="1138773"/>
          </a:xfrm>
          <a:prstGeom prst="rect">
            <a:avLst/>
          </a:prstGeom>
          <a:noFill/>
        </p:spPr>
        <p:txBody>
          <a:bodyPr wrap="square" rtlCol="0">
            <a:spAutoFit/>
          </a:bodyPr>
          <a:lstStyle/>
          <a:p>
            <a:pPr algn="ctr">
              <a:spcBef>
                <a:spcPct val="50000"/>
              </a:spcBef>
            </a:pPr>
            <a:r>
              <a:rPr lang="es-ES" sz="3400" dirty="0" smtClean="0">
                <a:solidFill>
                  <a:srgbClr val="1A2D68"/>
                </a:solidFill>
              </a:rPr>
              <a:t>Los cupones son una forma de discriminar entre </a:t>
            </a:r>
            <a:r>
              <a:rPr lang="es-ES" sz="3400" b="1" dirty="0" smtClean="0">
                <a:solidFill>
                  <a:srgbClr val="1A2D68"/>
                </a:solidFill>
              </a:rPr>
              <a:t>sensibles y menos sensibles</a:t>
            </a:r>
            <a:endParaRPr lang="es-ES" sz="3400" b="1" dirty="0">
              <a:solidFill>
                <a:srgbClr val="1A2D68"/>
              </a:solidFill>
            </a:endParaRPr>
          </a:p>
        </p:txBody>
      </p:sp>
      <p:sp>
        <p:nvSpPr>
          <p:cNvPr id="2050" name="AutoShape 2" descr="http://nibblebit.com/wp-admin/user_content/07dd4ba68b081eb620b623528eae12db.jpg"/>
          <p:cNvSpPr>
            <a:spLocks noChangeAspect="1" noChangeArrowheads="1"/>
          </p:cNvSpPr>
          <p:nvPr/>
        </p:nvSpPr>
        <p:spPr bwMode="auto">
          <a:xfrm>
            <a:off x="63500" y="-136525"/>
            <a:ext cx="10496550" cy="6715125"/>
          </a:xfrm>
          <a:prstGeom prst="rect">
            <a:avLst/>
          </a:prstGeom>
          <a:noFill/>
        </p:spPr>
        <p:txBody>
          <a:bodyPr vert="horz" wrap="square" lIns="91440" tIns="45720" rIns="91440" bIns="45720" numCol="1" anchor="t" anchorCtr="0" compatLnSpc="1">
            <a:prstTxWarp prst="textNoShape">
              <a:avLst/>
            </a:prstTxWarp>
          </a:bodyPr>
          <a:lstStyle/>
          <a:p>
            <a:endParaRPr lang="es-CL"/>
          </a:p>
        </p:txBody>
      </p:sp>
      <p:sp>
        <p:nvSpPr>
          <p:cNvPr id="10" name="Rectangle 9"/>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4" name="Rectangle 13"/>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5" name="Rectangle 14"/>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357158" y="1071546"/>
            <a:ext cx="8501122"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14282" y="286716"/>
            <a:ext cx="8715436" cy="738664"/>
          </a:xfrm>
          <a:prstGeom prst="rect">
            <a:avLst/>
          </a:prstGeom>
          <a:noFill/>
        </p:spPr>
        <p:txBody>
          <a:bodyPr wrap="square" rtlCol="0">
            <a:spAutoFit/>
          </a:bodyPr>
          <a:lstStyle/>
          <a:p>
            <a:pPr algn="ctr"/>
            <a:r>
              <a:rPr lang="es-MX" sz="4200" b="1" dirty="0" smtClean="0">
                <a:solidFill>
                  <a:srgbClr val="002060"/>
                </a:solidFill>
                <a:latin typeface="+mj-lt"/>
                <a:cs typeface="Arial" pitchFamily="34" charset="0"/>
              </a:rPr>
              <a:t>Promociones no basadas en precio</a:t>
            </a:r>
            <a:endParaRPr lang="es-CL" sz="4200" b="1" i="1" dirty="0">
              <a:solidFill>
                <a:srgbClr val="002060"/>
              </a:solidFill>
              <a:latin typeface="+mj-lt"/>
              <a:cs typeface="Arial" pitchFamily="34" charset="0"/>
            </a:endParaRPr>
          </a:p>
        </p:txBody>
      </p:sp>
      <p:sp>
        <p:nvSpPr>
          <p:cNvPr id="9" name="TextBox 8"/>
          <p:cNvSpPr txBox="1"/>
          <p:nvPr/>
        </p:nvSpPr>
        <p:spPr>
          <a:xfrm>
            <a:off x="500034" y="1492491"/>
            <a:ext cx="8001056" cy="3831818"/>
          </a:xfrm>
          <a:prstGeom prst="rect">
            <a:avLst/>
          </a:prstGeom>
          <a:noFill/>
        </p:spPr>
        <p:txBody>
          <a:bodyPr wrap="square" rtlCol="0">
            <a:spAutoFit/>
          </a:bodyPr>
          <a:lstStyle/>
          <a:p>
            <a:pPr marL="514350" indent="-514350" algn="just">
              <a:lnSpc>
                <a:spcPct val="90000"/>
              </a:lnSpc>
              <a:buFont typeface="Arial" pitchFamily="34" charset="0"/>
              <a:buChar char="•"/>
            </a:pPr>
            <a:r>
              <a:rPr lang="es-ES_tradnl" sz="3000" dirty="0" smtClean="0">
                <a:solidFill>
                  <a:srgbClr val="1A2D68"/>
                </a:solidFill>
              </a:rPr>
              <a:t>Muestras</a:t>
            </a:r>
          </a:p>
          <a:p>
            <a:pPr marL="514350" indent="-514350" algn="just">
              <a:lnSpc>
                <a:spcPct val="90000"/>
              </a:lnSpc>
              <a:buFont typeface="Arial" pitchFamily="34" charset="0"/>
              <a:buChar char="•"/>
            </a:pPr>
            <a:endParaRPr lang="es-ES_tradnl" sz="3000" dirty="0" smtClean="0">
              <a:solidFill>
                <a:srgbClr val="1A2D68"/>
              </a:solidFill>
            </a:endParaRPr>
          </a:p>
          <a:p>
            <a:pPr marL="514350" indent="-514350" algn="just">
              <a:lnSpc>
                <a:spcPct val="90000"/>
              </a:lnSpc>
              <a:buFont typeface="Arial" pitchFamily="34" charset="0"/>
              <a:buChar char="•"/>
            </a:pPr>
            <a:r>
              <a:rPr lang="es-ES_tradnl" sz="3000" dirty="0" smtClean="0">
                <a:solidFill>
                  <a:srgbClr val="1A2D68"/>
                </a:solidFill>
              </a:rPr>
              <a:t>Premios</a:t>
            </a:r>
          </a:p>
          <a:p>
            <a:pPr marL="514350" indent="-514350" algn="just">
              <a:lnSpc>
                <a:spcPct val="90000"/>
              </a:lnSpc>
              <a:buFont typeface="Arial" pitchFamily="34" charset="0"/>
              <a:buChar char="•"/>
            </a:pPr>
            <a:endParaRPr lang="es-ES_tradnl" sz="3000" i="1" dirty="0" smtClean="0">
              <a:solidFill>
                <a:srgbClr val="1A2D68"/>
              </a:solidFill>
            </a:endParaRPr>
          </a:p>
          <a:p>
            <a:pPr marL="514350" indent="-514350" algn="just">
              <a:lnSpc>
                <a:spcPct val="90000"/>
              </a:lnSpc>
              <a:buFont typeface="Arial" pitchFamily="34" charset="0"/>
              <a:buChar char="•"/>
            </a:pPr>
            <a:r>
              <a:rPr lang="es-ES_tradnl" sz="3000" i="1" dirty="0" err="1" smtClean="0">
                <a:solidFill>
                  <a:srgbClr val="1A2D68"/>
                </a:solidFill>
              </a:rPr>
              <a:t>Bonus</a:t>
            </a:r>
            <a:r>
              <a:rPr lang="es-ES_tradnl" sz="3000" i="1" dirty="0" smtClean="0">
                <a:solidFill>
                  <a:srgbClr val="1A2D68"/>
                </a:solidFill>
              </a:rPr>
              <a:t> Pack</a:t>
            </a:r>
          </a:p>
          <a:p>
            <a:pPr marL="514350" indent="-514350" algn="just">
              <a:lnSpc>
                <a:spcPct val="90000"/>
              </a:lnSpc>
              <a:buFont typeface="Arial" pitchFamily="34" charset="0"/>
              <a:buChar char="•"/>
            </a:pPr>
            <a:endParaRPr lang="es-ES_tradnl" sz="3000" dirty="0" smtClean="0">
              <a:solidFill>
                <a:srgbClr val="1A2D68"/>
              </a:solidFill>
            </a:endParaRPr>
          </a:p>
          <a:p>
            <a:pPr marL="514350" indent="-514350" algn="just">
              <a:lnSpc>
                <a:spcPct val="90000"/>
              </a:lnSpc>
              <a:buFont typeface="Arial" pitchFamily="34" charset="0"/>
              <a:buChar char="•"/>
            </a:pPr>
            <a:r>
              <a:rPr lang="es-ES_tradnl" sz="3000" dirty="0" smtClean="0">
                <a:solidFill>
                  <a:srgbClr val="1A2D68"/>
                </a:solidFill>
              </a:rPr>
              <a:t>Loterías y Concursos</a:t>
            </a:r>
          </a:p>
          <a:p>
            <a:pPr marL="514350" indent="-514350" algn="just">
              <a:lnSpc>
                <a:spcPct val="90000"/>
              </a:lnSpc>
              <a:buFont typeface="Arial" pitchFamily="34" charset="0"/>
              <a:buChar char="•"/>
            </a:pPr>
            <a:endParaRPr lang="es-ES_tradnl" sz="3000" dirty="0" smtClean="0">
              <a:solidFill>
                <a:srgbClr val="1A2D68"/>
              </a:solidFill>
            </a:endParaRPr>
          </a:p>
          <a:p>
            <a:pPr marL="514350" indent="-514350" algn="just">
              <a:lnSpc>
                <a:spcPct val="90000"/>
              </a:lnSpc>
              <a:buFont typeface="Arial" pitchFamily="34" charset="0"/>
              <a:buChar char="•"/>
            </a:pPr>
            <a:r>
              <a:rPr lang="es-ES_tradnl" sz="3000" dirty="0" smtClean="0">
                <a:solidFill>
                  <a:srgbClr val="1A2D68"/>
                </a:solidFill>
              </a:rPr>
              <a:t>Cupones de descuento</a:t>
            </a:r>
            <a:endParaRPr lang="es-ES_tradnl" sz="3000" dirty="0" smtClean="0">
              <a:solidFill>
                <a:srgbClr val="FF0000"/>
              </a:solidFill>
            </a:endParaRPr>
          </a:p>
        </p:txBody>
      </p:sp>
      <p:sp>
        <p:nvSpPr>
          <p:cNvPr id="10" name="Rectangle 9"/>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3" name="Rectangle 12"/>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4" name="Rectangle 13"/>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xEl>
                                              <p:pRg st="2" end="2"/>
                                            </p:txEl>
                                          </p:spTgt>
                                        </p:tgtEl>
                                        <p:attrNameLst>
                                          <p:attrName>style.visibility</p:attrName>
                                        </p:attrNameLst>
                                      </p:cBhvr>
                                      <p:to>
                                        <p:strVal val="visible"/>
                                      </p:to>
                                    </p:set>
                                    <p:animEffect transition="in" filter="fade">
                                      <p:cBhvr>
                                        <p:cTn id="12" dur="500"/>
                                        <p:tgtEl>
                                          <p:spTgt spid="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xEl>
                                              <p:pRg st="4" end="4"/>
                                            </p:txEl>
                                          </p:spTgt>
                                        </p:tgtEl>
                                        <p:attrNameLst>
                                          <p:attrName>style.visibility</p:attrName>
                                        </p:attrNameLst>
                                      </p:cBhvr>
                                      <p:to>
                                        <p:strVal val="visible"/>
                                      </p:to>
                                    </p:set>
                                    <p:animEffect transition="in" filter="fade">
                                      <p:cBhvr>
                                        <p:cTn id="17" dur="500"/>
                                        <p:tgtEl>
                                          <p:spTgt spid="9">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xEl>
                                              <p:pRg st="6" end="6"/>
                                            </p:txEl>
                                          </p:spTgt>
                                        </p:tgtEl>
                                        <p:attrNameLst>
                                          <p:attrName>style.visibility</p:attrName>
                                        </p:attrNameLst>
                                      </p:cBhvr>
                                      <p:to>
                                        <p:strVal val="visible"/>
                                      </p:to>
                                    </p:set>
                                    <p:animEffect transition="in" filter="fade">
                                      <p:cBhvr>
                                        <p:cTn id="22" dur="500"/>
                                        <p:tgtEl>
                                          <p:spTgt spid="9">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9">
                                            <p:txEl>
                                              <p:pRg st="8" end="8"/>
                                            </p:txEl>
                                          </p:spTgt>
                                        </p:tgtEl>
                                        <p:attrNameLst>
                                          <p:attrName>style.visibility</p:attrName>
                                        </p:attrNameLst>
                                      </p:cBhvr>
                                      <p:to>
                                        <p:strVal val="visible"/>
                                      </p:to>
                                    </p:set>
                                    <p:animEffect transition="in" filter="fade">
                                      <p:cBhvr>
                                        <p:cTn id="27" dur="500"/>
                                        <p:tgtEl>
                                          <p:spTgt spid="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357158" y="1071546"/>
            <a:ext cx="8501122"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14282" y="286716"/>
            <a:ext cx="8715436" cy="738664"/>
          </a:xfrm>
          <a:prstGeom prst="rect">
            <a:avLst/>
          </a:prstGeom>
          <a:noFill/>
        </p:spPr>
        <p:txBody>
          <a:bodyPr wrap="square" rtlCol="0">
            <a:spAutoFit/>
          </a:bodyPr>
          <a:lstStyle/>
          <a:p>
            <a:pPr algn="ctr"/>
            <a:r>
              <a:rPr lang="es-MX" sz="4200" b="1" dirty="0" smtClean="0">
                <a:solidFill>
                  <a:srgbClr val="002060"/>
                </a:solidFill>
                <a:latin typeface="+mj-lt"/>
                <a:cs typeface="Arial" pitchFamily="34" charset="0"/>
              </a:rPr>
              <a:t>Muestras</a:t>
            </a:r>
            <a:endParaRPr lang="es-CL" sz="4200" b="1" i="1" dirty="0">
              <a:solidFill>
                <a:srgbClr val="002060"/>
              </a:solidFill>
              <a:latin typeface="+mj-lt"/>
              <a:cs typeface="Arial" pitchFamily="34" charset="0"/>
            </a:endParaRPr>
          </a:p>
        </p:txBody>
      </p:sp>
      <p:sp>
        <p:nvSpPr>
          <p:cNvPr id="9" name="TextBox 8"/>
          <p:cNvSpPr txBox="1"/>
          <p:nvPr/>
        </p:nvSpPr>
        <p:spPr>
          <a:xfrm>
            <a:off x="500034" y="1492491"/>
            <a:ext cx="8001056" cy="3416320"/>
          </a:xfrm>
          <a:prstGeom prst="rect">
            <a:avLst/>
          </a:prstGeom>
          <a:noFill/>
        </p:spPr>
        <p:txBody>
          <a:bodyPr wrap="square" rtlCol="0">
            <a:spAutoFit/>
          </a:bodyPr>
          <a:lstStyle/>
          <a:p>
            <a:pPr marL="514350" indent="-514350" algn="just">
              <a:lnSpc>
                <a:spcPct val="90000"/>
              </a:lnSpc>
              <a:buFont typeface="Arial" pitchFamily="34" charset="0"/>
              <a:buChar char="•"/>
            </a:pPr>
            <a:r>
              <a:rPr lang="es-ES_tradnl" sz="3000" dirty="0" smtClean="0">
                <a:solidFill>
                  <a:srgbClr val="1A2D68"/>
                </a:solidFill>
              </a:rPr>
              <a:t>Problema de Foco</a:t>
            </a:r>
          </a:p>
          <a:p>
            <a:pPr marL="514350" indent="-514350" algn="just">
              <a:lnSpc>
                <a:spcPct val="90000"/>
              </a:lnSpc>
              <a:buFont typeface="Arial" pitchFamily="34" charset="0"/>
              <a:buChar char="•"/>
            </a:pPr>
            <a:endParaRPr lang="es-ES_tradnl" sz="3000" dirty="0" smtClean="0">
              <a:solidFill>
                <a:srgbClr val="1A2D68"/>
              </a:solidFill>
            </a:endParaRPr>
          </a:p>
          <a:p>
            <a:pPr marL="514350" indent="-514350" algn="just">
              <a:lnSpc>
                <a:spcPct val="90000"/>
              </a:lnSpc>
              <a:buFont typeface="Arial" pitchFamily="34" charset="0"/>
              <a:buChar char="•"/>
            </a:pPr>
            <a:r>
              <a:rPr lang="es-ES_tradnl" sz="3000" dirty="0" smtClean="0">
                <a:solidFill>
                  <a:srgbClr val="1A2D68"/>
                </a:solidFill>
              </a:rPr>
              <a:t>Mal foco significa Alto Costo</a:t>
            </a:r>
          </a:p>
          <a:p>
            <a:pPr marL="514350" indent="-514350" algn="just">
              <a:lnSpc>
                <a:spcPct val="90000"/>
              </a:lnSpc>
              <a:buFont typeface="Arial" pitchFamily="34" charset="0"/>
              <a:buChar char="•"/>
            </a:pPr>
            <a:endParaRPr lang="es-ES_tradnl" sz="3000" i="1" dirty="0" smtClean="0">
              <a:solidFill>
                <a:srgbClr val="1A2D68"/>
              </a:solidFill>
            </a:endParaRPr>
          </a:p>
          <a:p>
            <a:pPr marL="514350" indent="-514350" algn="just">
              <a:lnSpc>
                <a:spcPct val="90000"/>
              </a:lnSpc>
              <a:buFont typeface="Arial" pitchFamily="34" charset="0"/>
              <a:buChar char="•"/>
            </a:pPr>
            <a:r>
              <a:rPr lang="es-ES_tradnl" sz="3000" dirty="0" smtClean="0">
                <a:solidFill>
                  <a:srgbClr val="1A2D68"/>
                </a:solidFill>
              </a:rPr>
              <a:t>Muestras en la tienda</a:t>
            </a:r>
          </a:p>
          <a:p>
            <a:pPr marL="514350" indent="-514350" algn="just">
              <a:lnSpc>
                <a:spcPct val="90000"/>
              </a:lnSpc>
              <a:buFont typeface="Arial" pitchFamily="34" charset="0"/>
              <a:buChar char="•"/>
            </a:pPr>
            <a:endParaRPr lang="es-ES_tradnl" sz="3000" dirty="0" smtClean="0">
              <a:solidFill>
                <a:srgbClr val="1A2D68"/>
              </a:solidFill>
            </a:endParaRPr>
          </a:p>
          <a:p>
            <a:pPr marL="514350" indent="-514350" algn="just">
              <a:lnSpc>
                <a:spcPct val="90000"/>
              </a:lnSpc>
              <a:buFont typeface="Arial" pitchFamily="34" charset="0"/>
              <a:buChar char="•"/>
            </a:pPr>
            <a:r>
              <a:rPr lang="es-ES_tradnl" sz="3000" dirty="0" smtClean="0">
                <a:solidFill>
                  <a:srgbClr val="1A2D68"/>
                </a:solidFill>
              </a:rPr>
              <a:t>Estrategia muy efectiva en la introducción de productos nuevos</a:t>
            </a:r>
            <a:endParaRPr lang="es-ES_tradnl" sz="3000" dirty="0" smtClean="0">
              <a:solidFill>
                <a:srgbClr val="FF0000"/>
              </a:solidFill>
            </a:endParaRPr>
          </a:p>
        </p:txBody>
      </p:sp>
      <p:sp>
        <p:nvSpPr>
          <p:cNvPr id="10" name="Rectangle 9"/>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3" name="Rectangle 12"/>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4" name="Rectangle 13"/>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xEl>
                                              <p:pRg st="2" end="2"/>
                                            </p:txEl>
                                          </p:spTgt>
                                        </p:tgtEl>
                                        <p:attrNameLst>
                                          <p:attrName>style.visibility</p:attrName>
                                        </p:attrNameLst>
                                      </p:cBhvr>
                                      <p:to>
                                        <p:strVal val="visible"/>
                                      </p:to>
                                    </p:set>
                                    <p:animEffect transition="in" filter="fade">
                                      <p:cBhvr>
                                        <p:cTn id="12" dur="500"/>
                                        <p:tgtEl>
                                          <p:spTgt spid="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xEl>
                                              <p:pRg st="4" end="4"/>
                                            </p:txEl>
                                          </p:spTgt>
                                        </p:tgtEl>
                                        <p:attrNameLst>
                                          <p:attrName>style.visibility</p:attrName>
                                        </p:attrNameLst>
                                      </p:cBhvr>
                                      <p:to>
                                        <p:strVal val="visible"/>
                                      </p:to>
                                    </p:set>
                                    <p:animEffect transition="in" filter="fade">
                                      <p:cBhvr>
                                        <p:cTn id="17" dur="500"/>
                                        <p:tgtEl>
                                          <p:spTgt spid="9">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xEl>
                                              <p:pRg st="6" end="6"/>
                                            </p:txEl>
                                          </p:spTgt>
                                        </p:tgtEl>
                                        <p:attrNameLst>
                                          <p:attrName>style.visibility</p:attrName>
                                        </p:attrNameLst>
                                      </p:cBhvr>
                                      <p:to>
                                        <p:strVal val="visible"/>
                                      </p:to>
                                    </p:set>
                                    <p:animEffect transition="in" filter="fade">
                                      <p:cBhvr>
                                        <p:cTn id="22" dur="500"/>
                                        <p:tgtEl>
                                          <p:spTgt spid="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357158" y="1071546"/>
            <a:ext cx="8501122"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14282" y="286716"/>
            <a:ext cx="8715436" cy="738664"/>
          </a:xfrm>
          <a:prstGeom prst="rect">
            <a:avLst/>
          </a:prstGeom>
          <a:noFill/>
        </p:spPr>
        <p:txBody>
          <a:bodyPr wrap="square" rtlCol="0">
            <a:spAutoFit/>
          </a:bodyPr>
          <a:lstStyle/>
          <a:p>
            <a:pPr algn="ctr"/>
            <a:r>
              <a:rPr lang="es-MX" sz="4200" b="1" dirty="0" smtClean="0">
                <a:solidFill>
                  <a:srgbClr val="002060"/>
                </a:solidFill>
                <a:latin typeface="+mj-lt"/>
                <a:cs typeface="Arial" pitchFamily="34" charset="0"/>
              </a:rPr>
              <a:t>Premios</a:t>
            </a:r>
            <a:endParaRPr lang="es-CL" sz="4200" b="1" i="1" dirty="0">
              <a:solidFill>
                <a:srgbClr val="002060"/>
              </a:solidFill>
              <a:latin typeface="+mj-lt"/>
              <a:cs typeface="Arial" pitchFamily="34" charset="0"/>
            </a:endParaRPr>
          </a:p>
        </p:txBody>
      </p:sp>
      <p:sp>
        <p:nvSpPr>
          <p:cNvPr id="9" name="TextBox 8"/>
          <p:cNvSpPr txBox="1"/>
          <p:nvPr/>
        </p:nvSpPr>
        <p:spPr>
          <a:xfrm>
            <a:off x="500034" y="2603368"/>
            <a:ext cx="8001056" cy="1754326"/>
          </a:xfrm>
          <a:prstGeom prst="rect">
            <a:avLst/>
          </a:prstGeom>
          <a:noFill/>
        </p:spPr>
        <p:txBody>
          <a:bodyPr wrap="square" rtlCol="0">
            <a:spAutoFit/>
          </a:bodyPr>
          <a:lstStyle/>
          <a:p>
            <a:pPr marL="514350" indent="-514350" algn="just">
              <a:lnSpc>
                <a:spcPct val="90000"/>
              </a:lnSpc>
              <a:buFont typeface="Arial" pitchFamily="34" charset="0"/>
              <a:buChar char="•"/>
            </a:pPr>
            <a:r>
              <a:rPr lang="es-ES_tradnl" sz="3000" dirty="0" smtClean="0">
                <a:solidFill>
                  <a:srgbClr val="1A2D68"/>
                </a:solidFill>
              </a:rPr>
              <a:t>Criterios para selección de Premios</a:t>
            </a:r>
          </a:p>
          <a:p>
            <a:pPr marL="514350" indent="-514350" algn="just">
              <a:lnSpc>
                <a:spcPct val="90000"/>
              </a:lnSpc>
              <a:buFont typeface="Arial" pitchFamily="34" charset="0"/>
              <a:buChar char="•"/>
            </a:pPr>
            <a:endParaRPr lang="es-ES_tradnl" sz="3000" dirty="0" smtClean="0">
              <a:solidFill>
                <a:srgbClr val="1A2D68"/>
              </a:solidFill>
            </a:endParaRPr>
          </a:p>
          <a:p>
            <a:pPr marL="514350" indent="-514350" algn="just">
              <a:lnSpc>
                <a:spcPct val="90000"/>
              </a:lnSpc>
              <a:buFont typeface="Arial" pitchFamily="34" charset="0"/>
              <a:buChar char="•"/>
            </a:pPr>
            <a:r>
              <a:rPr lang="es-ES_tradnl" sz="3000" dirty="0" smtClean="0">
                <a:solidFill>
                  <a:srgbClr val="1A2D68"/>
                </a:solidFill>
              </a:rPr>
              <a:t>Debe tener valor para el público objetivo</a:t>
            </a:r>
          </a:p>
          <a:p>
            <a:pPr marL="514350" indent="-514350" algn="just">
              <a:lnSpc>
                <a:spcPct val="90000"/>
              </a:lnSpc>
              <a:buFont typeface="Arial" pitchFamily="34" charset="0"/>
              <a:buChar char="•"/>
            </a:pPr>
            <a:endParaRPr lang="es-ES_tradnl" sz="3000" i="1" dirty="0" smtClean="0">
              <a:solidFill>
                <a:srgbClr val="1A2D68"/>
              </a:solidFill>
            </a:endParaRPr>
          </a:p>
        </p:txBody>
      </p:sp>
      <p:sp>
        <p:nvSpPr>
          <p:cNvPr id="10" name="Rectangle 9"/>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3" name="Rectangle 12"/>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4" name="Rectangle 13"/>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xEl>
                                              <p:pRg st="2" end="2"/>
                                            </p:txEl>
                                          </p:spTgt>
                                        </p:tgtEl>
                                        <p:attrNameLst>
                                          <p:attrName>style.visibility</p:attrName>
                                        </p:attrNameLst>
                                      </p:cBhvr>
                                      <p:to>
                                        <p:strVal val="visible"/>
                                      </p:to>
                                    </p:set>
                                    <p:animEffect transition="in" filter="fade">
                                      <p:cBhvr>
                                        <p:cTn id="12"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357158" y="1071546"/>
            <a:ext cx="8501122"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14282" y="286716"/>
            <a:ext cx="8715436" cy="738664"/>
          </a:xfrm>
          <a:prstGeom prst="rect">
            <a:avLst/>
          </a:prstGeom>
          <a:noFill/>
        </p:spPr>
        <p:txBody>
          <a:bodyPr wrap="square" rtlCol="0">
            <a:spAutoFit/>
          </a:bodyPr>
          <a:lstStyle/>
          <a:p>
            <a:pPr algn="ctr"/>
            <a:r>
              <a:rPr lang="es-MX" sz="4200" b="1" i="1" dirty="0" err="1" smtClean="0">
                <a:solidFill>
                  <a:srgbClr val="002060"/>
                </a:solidFill>
                <a:latin typeface="+mj-lt"/>
                <a:cs typeface="Arial" pitchFamily="34" charset="0"/>
              </a:rPr>
              <a:t>Bonus</a:t>
            </a:r>
            <a:r>
              <a:rPr lang="es-MX" sz="4200" b="1" i="1" dirty="0" smtClean="0">
                <a:solidFill>
                  <a:srgbClr val="002060"/>
                </a:solidFill>
                <a:latin typeface="+mj-lt"/>
                <a:cs typeface="Arial" pitchFamily="34" charset="0"/>
              </a:rPr>
              <a:t> Pack</a:t>
            </a:r>
            <a:endParaRPr lang="es-CL" sz="4200" b="1" i="1" dirty="0">
              <a:solidFill>
                <a:srgbClr val="002060"/>
              </a:solidFill>
              <a:latin typeface="+mj-lt"/>
              <a:cs typeface="Arial" pitchFamily="34" charset="0"/>
            </a:endParaRPr>
          </a:p>
        </p:txBody>
      </p:sp>
      <p:sp>
        <p:nvSpPr>
          <p:cNvPr id="9" name="TextBox 8"/>
          <p:cNvSpPr txBox="1"/>
          <p:nvPr/>
        </p:nvSpPr>
        <p:spPr>
          <a:xfrm>
            <a:off x="500034" y="1492491"/>
            <a:ext cx="8001056" cy="4662815"/>
          </a:xfrm>
          <a:prstGeom prst="rect">
            <a:avLst/>
          </a:prstGeom>
          <a:noFill/>
        </p:spPr>
        <p:txBody>
          <a:bodyPr wrap="square" rtlCol="0">
            <a:spAutoFit/>
          </a:bodyPr>
          <a:lstStyle/>
          <a:p>
            <a:pPr marL="514350" indent="-514350" algn="just">
              <a:lnSpc>
                <a:spcPct val="90000"/>
              </a:lnSpc>
              <a:buFont typeface="Arial" pitchFamily="34" charset="0"/>
              <a:buChar char="•"/>
            </a:pPr>
            <a:r>
              <a:rPr lang="es-ES_tradnl" sz="3000" dirty="0" smtClean="0">
                <a:solidFill>
                  <a:srgbClr val="1A2D68"/>
                </a:solidFill>
              </a:rPr>
              <a:t>Cierta cantidad gratis</a:t>
            </a:r>
          </a:p>
          <a:p>
            <a:pPr marL="514350" indent="-514350" algn="just">
              <a:lnSpc>
                <a:spcPct val="90000"/>
              </a:lnSpc>
              <a:buFont typeface="Arial" pitchFamily="34" charset="0"/>
              <a:buChar char="•"/>
            </a:pPr>
            <a:endParaRPr lang="es-ES_tradnl" sz="3000" dirty="0" smtClean="0">
              <a:solidFill>
                <a:srgbClr val="1A2D68"/>
              </a:solidFill>
            </a:endParaRPr>
          </a:p>
          <a:p>
            <a:pPr marL="514350" indent="-514350" algn="just">
              <a:lnSpc>
                <a:spcPct val="90000"/>
              </a:lnSpc>
              <a:buFont typeface="Arial" pitchFamily="34" charset="0"/>
              <a:buChar char="•"/>
            </a:pPr>
            <a:r>
              <a:rPr lang="es-ES_tradnl" sz="3000" dirty="0" smtClean="0">
                <a:solidFill>
                  <a:srgbClr val="1A2D68"/>
                </a:solidFill>
              </a:rPr>
              <a:t>Muy importante en categorías donde hay mucha elasticidad precio</a:t>
            </a:r>
          </a:p>
          <a:p>
            <a:pPr marL="514350" indent="-514350" algn="just">
              <a:lnSpc>
                <a:spcPct val="90000"/>
              </a:lnSpc>
              <a:buFont typeface="Arial" pitchFamily="34" charset="0"/>
              <a:buChar char="•"/>
            </a:pPr>
            <a:endParaRPr lang="es-ES_tradnl" sz="3000" i="1" dirty="0" smtClean="0">
              <a:solidFill>
                <a:srgbClr val="1A2D68"/>
              </a:solidFill>
            </a:endParaRPr>
          </a:p>
          <a:p>
            <a:pPr marL="514350" indent="-514350" algn="just">
              <a:lnSpc>
                <a:spcPct val="90000"/>
              </a:lnSpc>
              <a:buFont typeface="Arial" pitchFamily="34" charset="0"/>
              <a:buChar char="•"/>
            </a:pPr>
            <a:r>
              <a:rPr lang="es-ES_tradnl" sz="3000" dirty="0" smtClean="0">
                <a:solidFill>
                  <a:srgbClr val="1A2D68"/>
                </a:solidFill>
              </a:rPr>
              <a:t>Muy efectivas</a:t>
            </a:r>
          </a:p>
          <a:p>
            <a:pPr marL="514350" indent="-514350" algn="just">
              <a:lnSpc>
                <a:spcPct val="90000"/>
              </a:lnSpc>
              <a:buFont typeface="Arial" pitchFamily="34" charset="0"/>
              <a:buChar char="•"/>
            </a:pPr>
            <a:endParaRPr lang="es-ES_tradnl" sz="3000" dirty="0" smtClean="0">
              <a:solidFill>
                <a:srgbClr val="1A2D68"/>
              </a:solidFill>
            </a:endParaRPr>
          </a:p>
          <a:p>
            <a:pPr marL="514350" indent="-514350" algn="just">
              <a:lnSpc>
                <a:spcPct val="90000"/>
              </a:lnSpc>
              <a:buFont typeface="Arial" pitchFamily="34" charset="0"/>
              <a:buChar char="•"/>
            </a:pPr>
            <a:r>
              <a:rPr lang="es-ES_tradnl" sz="3000" dirty="0" smtClean="0">
                <a:solidFill>
                  <a:srgbClr val="1A2D68"/>
                </a:solidFill>
              </a:rPr>
              <a:t>Aumento de consumo y alta rotación de inventario</a:t>
            </a:r>
          </a:p>
          <a:p>
            <a:pPr marL="514350" indent="-514350" algn="just">
              <a:lnSpc>
                <a:spcPct val="90000"/>
              </a:lnSpc>
              <a:buFont typeface="Arial" pitchFamily="34" charset="0"/>
              <a:buChar char="•"/>
            </a:pPr>
            <a:endParaRPr lang="es-ES_tradnl" sz="3000" dirty="0" smtClean="0">
              <a:solidFill>
                <a:srgbClr val="1A2D68"/>
              </a:solidFill>
            </a:endParaRPr>
          </a:p>
          <a:p>
            <a:pPr marL="514350" indent="-514350" algn="just">
              <a:lnSpc>
                <a:spcPct val="90000"/>
              </a:lnSpc>
              <a:buFont typeface="Arial" pitchFamily="34" charset="0"/>
              <a:buChar char="•"/>
            </a:pPr>
            <a:r>
              <a:rPr lang="es-ES_tradnl" sz="3000" b="1" dirty="0" smtClean="0">
                <a:solidFill>
                  <a:srgbClr val="1A2D68"/>
                </a:solidFill>
              </a:rPr>
              <a:t>Deterioran el precio base</a:t>
            </a:r>
            <a:endParaRPr lang="es-ES_tradnl" sz="3000" b="1" dirty="0" smtClean="0">
              <a:solidFill>
                <a:srgbClr val="FF0000"/>
              </a:solidFill>
            </a:endParaRPr>
          </a:p>
        </p:txBody>
      </p:sp>
      <p:sp>
        <p:nvSpPr>
          <p:cNvPr id="10" name="Rectangle 9"/>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3" name="Rectangle 12"/>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4" name="Rectangle 13"/>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xEl>
                                              <p:pRg st="2" end="2"/>
                                            </p:txEl>
                                          </p:spTgt>
                                        </p:tgtEl>
                                        <p:attrNameLst>
                                          <p:attrName>style.visibility</p:attrName>
                                        </p:attrNameLst>
                                      </p:cBhvr>
                                      <p:to>
                                        <p:strVal val="visible"/>
                                      </p:to>
                                    </p:set>
                                    <p:animEffect transition="in" filter="fade">
                                      <p:cBhvr>
                                        <p:cTn id="12" dur="500"/>
                                        <p:tgtEl>
                                          <p:spTgt spid="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xEl>
                                              <p:pRg st="4" end="4"/>
                                            </p:txEl>
                                          </p:spTgt>
                                        </p:tgtEl>
                                        <p:attrNameLst>
                                          <p:attrName>style.visibility</p:attrName>
                                        </p:attrNameLst>
                                      </p:cBhvr>
                                      <p:to>
                                        <p:strVal val="visible"/>
                                      </p:to>
                                    </p:set>
                                    <p:animEffect transition="in" filter="fade">
                                      <p:cBhvr>
                                        <p:cTn id="17" dur="500"/>
                                        <p:tgtEl>
                                          <p:spTgt spid="9">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xEl>
                                              <p:pRg st="6" end="6"/>
                                            </p:txEl>
                                          </p:spTgt>
                                        </p:tgtEl>
                                        <p:attrNameLst>
                                          <p:attrName>style.visibility</p:attrName>
                                        </p:attrNameLst>
                                      </p:cBhvr>
                                      <p:to>
                                        <p:strVal val="visible"/>
                                      </p:to>
                                    </p:set>
                                    <p:animEffect transition="in" filter="fade">
                                      <p:cBhvr>
                                        <p:cTn id="22" dur="500"/>
                                        <p:tgtEl>
                                          <p:spTgt spid="9">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9">
                                            <p:txEl>
                                              <p:pRg st="8" end="8"/>
                                            </p:txEl>
                                          </p:spTgt>
                                        </p:tgtEl>
                                        <p:attrNameLst>
                                          <p:attrName>style.visibility</p:attrName>
                                        </p:attrNameLst>
                                      </p:cBhvr>
                                      <p:to>
                                        <p:strVal val="visible"/>
                                      </p:to>
                                    </p:set>
                                    <p:animEffect transition="in" filter="fade">
                                      <p:cBhvr>
                                        <p:cTn id="27" dur="500"/>
                                        <p:tgtEl>
                                          <p:spTgt spid="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571472" y="1071546"/>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57158" y="285728"/>
            <a:ext cx="8358246" cy="784830"/>
          </a:xfrm>
          <a:prstGeom prst="rect">
            <a:avLst/>
          </a:prstGeom>
          <a:noFill/>
        </p:spPr>
        <p:txBody>
          <a:bodyPr wrap="square" rtlCol="0">
            <a:spAutoFit/>
          </a:bodyPr>
          <a:lstStyle/>
          <a:p>
            <a:pPr algn="ctr"/>
            <a:r>
              <a:rPr lang="es-MX" sz="4500" b="1" dirty="0" smtClean="0">
                <a:solidFill>
                  <a:srgbClr val="002060"/>
                </a:solidFill>
                <a:latin typeface="+mj-lt"/>
                <a:cs typeface="Arial" pitchFamily="34" charset="0"/>
              </a:rPr>
              <a:t>Las Acciones de Promoción</a:t>
            </a:r>
            <a:endParaRPr lang="es-CL" sz="5000" b="1" dirty="0">
              <a:solidFill>
                <a:srgbClr val="FF0000"/>
              </a:solidFill>
              <a:latin typeface="+mj-lt"/>
              <a:cs typeface="Arial" pitchFamily="34" charset="0"/>
            </a:endParaRPr>
          </a:p>
        </p:txBody>
      </p:sp>
      <p:sp>
        <p:nvSpPr>
          <p:cNvPr id="8" name="Rounded Rectangle 7"/>
          <p:cNvSpPr/>
          <p:nvPr/>
        </p:nvSpPr>
        <p:spPr>
          <a:xfrm>
            <a:off x="1214414" y="1357298"/>
            <a:ext cx="4071966" cy="100013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2500" dirty="0" smtClean="0"/>
              <a:t>Ventas Marketing</a:t>
            </a:r>
          </a:p>
          <a:p>
            <a:pPr algn="ctr"/>
            <a:r>
              <a:rPr lang="es-MX" sz="2500" dirty="0" smtClean="0"/>
              <a:t>(Marketing Directo)</a:t>
            </a:r>
            <a:endParaRPr lang="es-CL" sz="2500" dirty="0"/>
          </a:p>
        </p:txBody>
      </p:sp>
      <p:sp>
        <p:nvSpPr>
          <p:cNvPr id="9" name="Rounded Rectangle 8"/>
          <p:cNvSpPr/>
          <p:nvPr/>
        </p:nvSpPr>
        <p:spPr>
          <a:xfrm>
            <a:off x="1214414" y="2571744"/>
            <a:ext cx="4071966" cy="78581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2500" dirty="0" smtClean="0"/>
              <a:t>Promoción de Ventas</a:t>
            </a:r>
            <a:endParaRPr lang="es-CL" sz="2500" dirty="0"/>
          </a:p>
        </p:txBody>
      </p:sp>
      <p:sp>
        <p:nvSpPr>
          <p:cNvPr id="16" name="Rounded Rectangle 15"/>
          <p:cNvSpPr/>
          <p:nvPr/>
        </p:nvSpPr>
        <p:spPr>
          <a:xfrm>
            <a:off x="1285852" y="3571876"/>
            <a:ext cx="4071966" cy="78581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2500" dirty="0" smtClean="0"/>
              <a:t>Publicidad</a:t>
            </a:r>
            <a:endParaRPr lang="es-CL" sz="2500" dirty="0"/>
          </a:p>
        </p:txBody>
      </p:sp>
      <p:sp>
        <p:nvSpPr>
          <p:cNvPr id="17" name="Rounded Rectangle 16"/>
          <p:cNvSpPr/>
          <p:nvPr/>
        </p:nvSpPr>
        <p:spPr>
          <a:xfrm>
            <a:off x="1285852" y="4572008"/>
            <a:ext cx="4071966" cy="78581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2500" dirty="0" smtClean="0"/>
              <a:t>Relaciones Públicas</a:t>
            </a:r>
            <a:endParaRPr lang="es-CL" sz="2500" dirty="0"/>
          </a:p>
        </p:txBody>
      </p:sp>
      <p:sp>
        <p:nvSpPr>
          <p:cNvPr id="18" name="Rounded Rectangle 17"/>
          <p:cNvSpPr/>
          <p:nvPr/>
        </p:nvSpPr>
        <p:spPr>
          <a:xfrm>
            <a:off x="1285852" y="5572140"/>
            <a:ext cx="4071966" cy="78581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2500" dirty="0" smtClean="0"/>
              <a:t>Boca-Oreja (Word of </a:t>
            </a:r>
            <a:r>
              <a:rPr lang="es-MX" sz="2500" dirty="0" err="1" smtClean="0"/>
              <a:t>Mouth</a:t>
            </a:r>
            <a:r>
              <a:rPr lang="es-MX" sz="2500" dirty="0" smtClean="0"/>
              <a:t>)</a:t>
            </a:r>
            <a:endParaRPr lang="es-CL" sz="2500" dirty="0"/>
          </a:p>
        </p:txBody>
      </p:sp>
      <p:grpSp>
        <p:nvGrpSpPr>
          <p:cNvPr id="23" name="Group 22"/>
          <p:cNvGrpSpPr/>
          <p:nvPr/>
        </p:nvGrpSpPr>
        <p:grpSpPr>
          <a:xfrm>
            <a:off x="5786446" y="1500174"/>
            <a:ext cx="2857520" cy="5072098"/>
            <a:chOff x="5786446" y="1500174"/>
            <a:chExt cx="2857520" cy="5072098"/>
          </a:xfrm>
        </p:grpSpPr>
        <p:sp>
          <p:nvSpPr>
            <p:cNvPr id="19" name="Up Arrow 18"/>
            <p:cNvSpPr/>
            <p:nvPr/>
          </p:nvSpPr>
          <p:spPr>
            <a:xfrm>
              <a:off x="5786446" y="1500174"/>
              <a:ext cx="1000132" cy="4929222"/>
            </a:xfrm>
            <a:prstGeom prst="upArrow">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20" name="TextBox 19"/>
            <p:cNvSpPr txBox="1"/>
            <p:nvPr/>
          </p:nvSpPr>
          <p:spPr bwMode="auto">
            <a:xfrm>
              <a:off x="7000892" y="3732258"/>
              <a:ext cx="1643074" cy="553998"/>
            </a:xfrm>
            <a:prstGeom prst="rect">
              <a:avLst/>
            </a:prstGeom>
            <a:noFill/>
            <a:ln w="9525">
              <a:noFill/>
              <a:miter lim="800000"/>
              <a:headEnd/>
              <a:tailEnd/>
            </a:ln>
          </p:spPr>
          <p:txBody>
            <a:bodyPr wrap="square" rtlCol="0">
              <a:spAutoFit/>
            </a:bodyPr>
            <a:lstStyle/>
            <a:p>
              <a:pPr algn="ctr" eaLnBrk="1" hangingPunct="1">
                <a:spcBef>
                  <a:spcPct val="50000"/>
                </a:spcBef>
              </a:pPr>
              <a:r>
                <a:rPr lang="es-MX" sz="3000" b="1" dirty="0" smtClean="0">
                  <a:solidFill>
                    <a:srgbClr val="1A2D68"/>
                  </a:solidFill>
                </a:rPr>
                <a:t>Control</a:t>
              </a:r>
              <a:endParaRPr lang="es-CL" sz="3000" b="1" dirty="0">
                <a:solidFill>
                  <a:srgbClr val="1A2D68"/>
                </a:solidFill>
              </a:endParaRPr>
            </a:p>
          </p:txBody>
        </p:sp>
        <p:sp>
          <p:nvSpPr>
            <p:cNvPr id="21" name="Plus 20"/>
            <p:cNvSpPr/>
            <p:nvPr/>
          </p:nvSpPr>
          <p:spPr>
            <a:xfrm>
              <a:off x="7286644" y="1500174"/>
              <a:ext cx="714380" cy="714380"/>
            </a:xfrm>
            <a:prstGeom prst="mathPlus">
              <a:avLst/>
            </a:prstGeom>
            <a:solidFill>
              <a:srgbClr val="1A2D68"/>
            </a:solidFill>
            <a:ln>
              <a:solidFill>
                <a:srgbClr val="1A2D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22" name="Minus 21"/>
            <p:cNvSpPr/>
            <p:nvPr/>
          </p:nvSpPr>
          <p:spPr>
            <a:xfrm>
              <a:off x="7429520" y="6072206"/>
              <a:ext cx="785818" cy="500066"/>
            </a:xfrm>
            <a:prstGeom prst="mathMinus">
              <a:avLst/>
            </a:prstGeom>
            <a:solidFill>
              <a:srgbClr val="1A2D68"/>
            </a:solidFill>
            <a:ln>
              <a:solidFill>
                <a:srgbClr val="1A2D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grpSp>
      <p:sp>
        <p:nvSpPr>
          <p:cNvPr id="24" name="Rectangle 23"/>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25" name="Rectangle 24"/>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26" name="Rectangle 25"/>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6" grpId="0" animBg="1"/>
      <p:bldP spid="17" grpId="0" animBg="1"/>
      <p:bldP spid="18"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357158" y="1071546"/>
            <a:ext cx="8501122"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14282" y="286716"/>
            <a:ext cx="8715436" cy="738664"/>
          </a:xfrm>
          <a:prstGeom prst="rect">
            <a:avLst/>
          </a:prstGeom>
          <a:noFill/>
        </p:spPr>
        <p:txBody>
          <a:bodyPr wrap="square" rtlCol="0">
            <a:spAutoFit/>
          </a:bodyPr>
          <a:lstStyle/>
          <a:p>
            <a:pPr algn="ctr"/>
            <a:r>
              <a:rPr lang="es-MX" sz="4200" b="1" dirty="0" smtClean="0">
                <a:solidFill>
                  <a:srgbClr val="002060"/>
                </a:solidFill>
                <a:latin typeface="+mj-lt"/>
                <a:cs typeface="Arial" pitchFamily="34" charset="0"/>
              </a:rPr>
              <a:t>Efecto de la frecuencia</a:t>
            </a:r>
            <a:endParaRPr lang="es-CL" sz="4200" b="1" dirty="0">
              <a:solidFill>
                <a:srgbClr val="002060"/>
              </a:solidFill>
              <a:latin typeface="+mj-lt"/>
              <a:cs typeface="Arial" pitchFamily="34" charset="0"/>
            </a:endParaRPr>
          </a:p>
        </p:txBody>
      </p:sp>
      <p:sp>
        <p:nvSpPr>
          <p:cNvPr id="9" name="TextBox 8"/>
          <p:cNvSpPr txBox="1"/>
          <p:nvPr/>
        </p:nvSpPr>
        <p:spPr>
          <a:xfrm>
            <a:off x="500034" y="1492491"/>
            <a:ext cx="8001056" cy="4247317"/>
          </a:xfrm>
          <a:prstGeom prst="rect">
            <a:avLst/>
          </a:prstGeom>
          <a:noFill/>
        </p:spPr>
        <p:txBody>
          <a:bodyPr wrap="square" rtlCol="0">
            <a:spAutoFit/>
          </a:bodyPr>
          <a:lstStyle/>
          <a:p>
            <a:pPr marL="514350" indent="-514350" algn="just">
              <a:lnSpc>
                <a:spcPct val="90000"/>
              </a:lnSpc>
              <a:buFont typeface="Arial" pitchFamily="34" charset="0"/>
              <a:buChar char="•"/>
            </a:pPr>
            <a:r>
              <a:rPr lang="es-ES_tradnl" sz="3000" dirty="0" smtClean="0">
                <a:solidFill>
                  <a:srgbClr val="1A2D68"/>
                </a:solidFill>
              </a:rPr>
              <a:t>Si la frecuencia de las promociones es baja, los consumidores </a:t>
            </a:r>
            <a:r>
              <a:rPr lang="es-ES_tradnl" sz="3000" b="1" dirty="0" smtClean="0">
                <a:solidFill>
                  <a:srgbClr val="1A2D68"/>
                </a:solidFill>
              </a:rPr>
              <a:t>tienen de acumular stock </a:t>
            </a:r>
            <a:r>
              <a:rPr lang="es-ES_tradnl" sz="3000" dirty="0" smtClean="0">
                <a:solidFill>
                  <a:srgbClr val="1A2D68"/>
                </a:solidFill>
              </a:rPr>
              <a:t>(Krishna, 1994)</a:t>
            </a:r>
          </a:p>
          <a:p>
            <a:pPr marL="514350" indent="-514350" algn="just">
              <a:lnSpc>
                <a:spcPct val="90000"/>
              </a:lnSpc>
              <a:buFont typeface="Arial" pitchFamily="34" charset="0"/>
              <a:buChar char="•"/>
            </a:pPr>
            <a:endParaRPr lang="es-ES_tradnl" sz="3000" dirty="0" smtClean="0">
              <a:solidFill>
                <a:srgbClr val="1A2D68"/>
              </a:solidFill>
            </a:endParaRPr>
          </a:p>
          <a:p>
            <a:pPr marL="514350" indent="-514350" algn="just">
              <a:lnSpc>
                <a:spcPct val="90000"/>
              </a:lnSpc>
              <a:buFont typeface="Arial" pitchFamily="34" charset="0"/>
              <a:buChar char="•"/>
            </a:pPr>
            <a:r>
              <a:rPr lang="es-ES_tradnl" sz="3000" dirty="0" smtClean="0">
                <a:solidFill>
                  <a:srgbClr val="1A2D68"/>
                </a:solidFill>
              </a:rPr>
              <a:t>Por otro lado, si la frecuencia es alta, </a:t>
            </a:r>
            <a:r>
              <a:rPr lang="es-ES_tradnl" sz="3000" b="1" dirty="0" smtClean="0">
                <a:solidFill>
                  <a:srgbClr val="1A2D68"/>
                </a:solidFill>
              </a:rPr>
              <a:t>aumenta la notoriedad del precio</a:t>
            </a:r>
          </a:p>
          <a:p>
            <a:pPr marL="514350" indent="-514350" algn="just">
              <a:lnSpc>
                <a:spcPct val="90000"/>
              </a:lnSpc>
              <a:buFont typeface="Arial" pitchFamily="34" charset="0"/>
              <a:buChar char="•"/>
            </a:pPr>
            <a:endParaRPr lang="es-ES_tradnl" sz="3000" i="1" dirty="0" smtClean="0">
              <a:solidFill>
                <a:srgbClr val="1A2D68"/>
              </a:solidFill>
            </a:endParaRPr>
          </a:p>
          <a:p>
            <a:pPr marL="514350" indent="-514350" algn="just">
              <a:lnSpc>
                <a:spcPct val="90000"/>
              </a:lnSpc>
              <a:buFont typeface="Arial" pitchFamily="34" charset="0"/>
              <a:buChar char="•"/>
            </a:pPr>
            <a:r>
              <a:rPr lang="es-ES_tradnl" sz="3000" dirty="0" smtClean="0">
                <a:solidFill>
                  <a:srgbClr val="1A2D68"/>
                </a:solidFill>
              </a:rPr>
              <a:t>Si la frecuencia es alta, parte importante de las ventas tenderá a realizarse en </a:t>
            </a:r>
            <a:r>
              <a:rPr lang="es-ES_tradnl" sz="3000" b="1" dirty="0" smtClean="0">
                <a:solidFill>
                  <a:srgbClr val="1A2D68"/>
                </a:solidFill>
              </a:rPr>
              <a:t>períodos de promociones</a:t>
            </a:r>
            <a:r>
              <a:rPr lang="es-ES_tradnl" sz="3000" dirty="0" smtClean="0">
                <a:solidFill>
                  <a:srgbClr val="1A2D68"/>
                </a:solidFill>
              </a:rPr>
              <a:t> (</a:t>
            </a:r>
            <a:r>
              <a:rPr lang="es-ES_tradnl" sz="3000" dirty="0" err="1" smtClean="0">
                <a:solidFill>
                  <a:srgbClr val="1A2D68"/>
                </a:solidFill>
              </a:rPr>
              <a:t>Mela</a:t>
            </a:r>
            <a:r>
              <a:rPr lang="es-ES_tradnl" sz="3000" dirty="0" smtClean="0">
                <a:solidFill>
                  <a:srgbClr val="1A2D68"/>
                </a:solidFill>
              </a:rPr>
              <a:t>, </a:t>
            </a:r>
            <a:r>
              <a:rPr lang="es-ES_tradnl" sz="3000" dirty="0" err="1" smtClean="0">
                <a:solidFill>
                  <a:srgbClr val="1A2D68"/>
                </a:solidFill>
              </a:rPr>
              <a:t>Gupta</a:t>
            </a:r>
            <a:r>
              <a:rPr lang="es-ES_tradnl" sz="3000" dirty="0" smtClean="0">
                <a:solidFill>
                  <a:srgbClr val="1A2D68"/>
                </a:solidFill>
              </a:rPr>
              <a:t> y </a:t>
            </a:r>
            <a:r>
              <a:rPr lang="es-ES_tradnl" sz="3000" dirty="0" err="1" smtClean="0">
                <a:solidFill>
                  <a:srgbClr val="1A2D68"/>
                </a:solidFill>
              </a:rPr>
              <a:t>Lehmann</a:t>
            </a:r>
            <a:r>
              <a:rPr lang="es-ES_tradnl" sz="3000" dirty="0" smtClean="0">
                <a:solidFill>
                  <a:srgbClr val="1A2D68"/>
                </a:solidFill>
              </a:rPr>
              <a:t>, 1997)</a:t>
            </a:r>
            <a:endParaRPr lang="es-ES_tradnl" sz="3000" b="1" dirty="0" smtClean="0">
              <a:solidFill>
                <a:srgbClr val="FF0000"/>
              </a:solidFill>
            </a:endParaRPr>
          </a:p>
        </p:txBody>
      </p:sp>
      <p:sp>
        <p:nvSpPr>
          <p:cNvPr id="10" name="Rectangle 9"/>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3" name="Rectangle 12"/>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4" name="Rectangle 13"/>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xEl>
                                              <p:pRg st="2" end="2"/>
                                            </p:txEl>
                                          </p:spTgt>
                                        </p:tgtEl>
                                        <p:attrNameLst>
                                          <p:attrName>style.visibility</p:attrName>
                                        </p:attrNameLst>
                                      </p:cBhvr>
                                      <p:to>
                                        <p:strVal val="visible"/>
                                      </p:to>
                                    </p:set>
                                    <p:animEffect transition="in" filter="fade">
                                      <p:cBhvr>
                                        <p:cTn id="12" dur="500"/>
                                        <p:tgtEl>
                                          <p:spTgt spid="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xEl>
                                              <p:pRg st="4" end="4"/>
                                            </p:txEl>
                                          </p:spTgt>
                                        </p:tgtEl>
                                        <p:attrNameLst>
                                          <p:attrName>style.visibility</p:attrName>
                                        </p:attrNameLst>
                                      </p:cBhvr>
                                      <p:to>
                                        <p:strVal val="visible"/>
                                      </p:to>
                                    </p:set>
                                    <p:animEffect transition="in" filter="fade">
                                      <p:cBhvr>
                                        <p:cTn id="17" dur="500"/>
                                        <p:tgtEl>
                                          <p:spTgt spid="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714412" y="71414"/>
            <a:ext cx="5786478" cy="707886"/>
          </a:xfrm>
          <a:prstGeom prst="rect">
            <a:avLst/>
          </a:prstGeom>
          <a:noFill/>
        </p:spPr>
        <p:txBody>
          <a:bodyPr wrap="square" rtlCol="0">
            <a:spAutoFit/>
          </a:bodyPr>
          <a:lstStyle/>
          <a:p>
            <a:pPr algn="ctr"/>
            <a:r>
              <a:rPr lang="es-MX" sz="4000" dirty="0" smtClean="0">
                <a:solidFill>
                  <a:srgbClr val="002060"/>
                </a:solidFill>
                <a:latin typeface="Cambria" pitchFamily="18" charset="0"/>
              </a:rPr>
              <a:t>Conceptos Claves</a:t>
            </a:r>
            <a:endParaRPr lang="es-CL" sz="4000" dirty="0">
              <a:solidFill>
                <a:srgbClr val="002060"/>
              </a:solidFill>
              <a:latin typeface="Cambria" pitchFamily="18" charset="0"/>
            </a:endParaRPr>
          </a:p>
        </p:txBody>
      </p:sp>
      <p:graphicFrame>
        <p:nvGraphicFramePr>
          <p:cNvPr id="24" name="Diagram 23"/>
          <p:cNvGraphicFramePr/>
          <p:nvPr/>
        </p:nvGraphicFramePr>
        <p:xfrm>
          <a:off x="142876" y="928670"/>
          <a:ext cx="8929718" cy="56436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9" name="Straight Connector 8"/>
          <p:cNvCxnSpPr/>
          <p:nvPr/>
        </p:nvCxnSpPr>
        <p:spPr>
          <a:xfrm>
            <a:off x="4286248" y="785794"/>
            <a:ext cx="4857752"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1" name="Rectangle 10"/>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5" name="Rectangle 14"/>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
                                            <p:graphicEl>
                                              <a:dgm id="{D32852B8-8191-4202-8129-A36CD03B0E67}"/>
                                            </p:graphicEl>
                                          </p:spTgt>
                                        </p:tgtEl>
                                        <p:attrNameLst>
                                          <p:attrName>style.visibility</p:attrName>
                                        </p:attrNameLst>
                                      </p:cBhvr>
                                      <p:to>
                                        <p:strVal val="visible"/>
                                      </p:to>
                                    </p:set>
                                    <p:animEffect transition="in" filter="fade">
                                      <p:cBhvr>
                                        <p:cTn id="7" dur="500"/>
                                        <p:tgtEl>
                                          <p:spTgt spid="24">
                                            <p:graphicEl>
                                              <a:dgm id="{D32852B8-8191-4202-8129-A36CD03B0E67}"/>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graphicEl>
                                              <a:dgm id="{DFB36ADD-6904-4ECA-8AEC-4CB28B5544AA}"/>
                                            </p:graphicEl>
                                          </p:spTgt>
                                        </p:tgtEl>
                                        <p:attrNameLst>
                                          <p:attrName>style.visibility</p:attrName>
                                        </p:attrNameLst>
                                      </p:cBhvr>
                                      <p:to>
                                        <p:strVal val="visible"/>
                                      </p:to>
                                    </p:set>
                                    <p:animEffect transition="in" filter="fade">
                                      <p:cBhvr>
                                        <p:cTn id="10" dur="500"/>
                                        <p:tgtEl>
                                          <p:spTgt spid="24">
                                            <p:graphicEl>
                                              <a:dgm id="{DFB36ADD-6904-4ECA-8AEC-4CB28B5544AA}"/>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4">
                                            <p:graphicEl>
                                              <a:dgm id="{1A386981-148A-4FDE-91F0-EFBB93EF9C48}"/>
                                            </p:graphicEl>
                                          </p:spTgt>
                                        </p:tgtEl>
                                        <p:attrNameLst>
                                          <p:attrName>style.visibility</p:attrName>
                                        </p:attrNameLst>
                                      </p:cBhvr>
                                      <p:to>
                                        <p:strVal val="visible"/>
                                      </p:to>
                                    </p:set>
                                    <p:animEffect transition="in" filter="fade">
                                      <p:cBhvr>
                                        <p:cTn id="15" dur="500"/>
                                        <p:tgtEl>
                                          <p:spTgt spid="24">
                                            <p:graphicEl>
                                              <a:dgm id="{1A386981-148A-4FDE-91F0-EFBB93EF9C48}"/>
                                            </p:graphic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4">
                                            <p:graphicEl>
                                              <a:dgm id="{87B4B399-546A-4F7E-9C75-85134EEA22D1}"/>
                                            </p:graphicEl>
                                          </p:spTgt>
                                        </p:tgtEl>
                                        <p:attrNameLst>
                                          <p:attrName>style.visibility</p:attrName>
                                        </p:attrNameLst>
                                      </p:cBhvr>
                                      <p:to>
                                        <p:strVal val="visible"/>
                                      </p:to>
                                    </p:set>
                                    <p:animEffect transition="in" filter="fade">
                                      <p:cBhvr>
                                        <p:cTn id="18" dur="500"/>
                                        <p:tgtEl>
                                          <p:spTgt spid="24">
                                            <p:graphicEl>
                                              <a:dgm id="{87B4B399-546A-4F7E-9C75-85134EEA22D1}"/>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4">
                                            <p:graphicEl>
                                              <a:dgm id="{9D5DABA4-7A66-4EA1-91D8-BFD0AA8AEAE5}"/>
                                            </p:graphicEl>
                                          </p:spTgt>
                                        </p:tgtEl>
                                        <p:attrNameLst>
                                          <p:attrName>style.visibility</p:attrName>
                                        </p:attrNameLst>
                                      </p:cBhvr>
                                      <p:to>
                                        <p:strVal val="visible"/>
                                      </p:to>
                                    </p:set>
                                    <p:animEffect transition="in" filter="fade">
                                      <p:cBhvr>
                                        <p:cTn id="23" dur="500"/>
                                        <p:tgtEl>
                                          <p:spTgt spid="24">
                                            <p:graphicEl>
                                              <a:dgm id="{9D5DABA4-7A66-4EA1-91D8-BFD0AA8AEAE5}"/>
                                            </p:graphic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4">
                                            <p:graphicEl>
                                              <a:dgm id="{AFEA3D6E-D693-43F5-8E47-CFAB51ABF7CF}"/>
                                            </p:graphicEl>
                                          </p:spTgt>
                                        </p:tgtEl>
                                        <p:attrNameLst>
                                          <p:attrName>style.visibility</p:attrName>
                                        </p:attrNameLst>
                                      </p:cBhvr>
                                      <p:to>
                                        <p:strVal val="visible"/>
                                      </p:to>
                                    </p:set>
                                    <p:animEffect transition="in" filter="fade">
                                      <p:cBhvr>
                                        <p:cTn id="26" dur="500"/>
                                        <p:tgtEl>
                                          <p:spTgt spid="24">
                                            <p:graphicEl>
                                              <a:dgm id="{AFEA3D6E-D693-43F5-8E47-CFAB51ABF7CF}"/>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4" grpId="0" uiExpand="1">
        <p:bldSub>
          <a:bldDgm bld="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571472" y="1071546"/>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57158" y="285728"/>
            <a:ext cx="8358246" cy="754053"/>
          </a:xfrm>
          <a:prstGeom prst="rect">
            <a:avLst/>
          </a:prstGeom>
          <a:noFill/>
        </p:spPr>
        <p:txBody>
          <a:bodyPr wrap="square" rtlCol="0">
            <a:spAutoFit/>
          </a:bodyPr>
          <a:lstStyle/>
          <a:p>
            <a:pPr algn="ctr"/>
            <a:r>
              <a:rPr lang="es-MX" sz="4300" b="1" dirty="0" smtClean="0">
                <a:solidFill>
                  <a:srgbClr val="002060"/>
                </a:solidFill>
                <a:latin typeface="+mj-lt"/>
                <a:cs typeface="Arial" pitchFamily="34" charset="0"/>
              </a:rPr>
              <a:t>Venta Personal / Marketing Directo</a:t>
            </a:r>
            <a:endParaRPr lang="es-CL" sz="4300" b="1" dirty="0">
              <a:solidFill>
                <a:srgbClr val="002060"/>
              </a:solidFill>
              <a:latin typeface="+mj-lt"/>
              <a:cs typeface="Arial" pitchFamily="34" charset="0"/>
            </a:endParaRPr>
          </a:p>
        </p:txBody>
      </p:sp>
      <p:sp>
        <p:nvSpPr>
          <p:cNvPr id="33" name="TextBox 32"/>
          <p:cNvSpPr txBox="1"/>
          <p:nvPr/>
        </p:nvSpPr>
        <p:spPr>
          <a:xfrm>
            <a:off x="642910" y="1250280"/>
            <a:ext cx="7929618" cy="2723823"/>
          </a:xfrm>
          <a:prstGeom prst="rect">
            <a:avLst/>
          </a:prstGeom>
          <a:noFill/>
        </p:spPr>
        <p:txBody>
          <a:bodyPr wrap="square" rtlCol="0">
            <a:spAutoFit/>
          </a:bodyPr>
          <a:lstStyle/>
          <a:p>
            <a:pPr marL="514350" indent="-514350" algn="just">
              <a:buFont typeface="Arial" pitchFamily="34" charset="0"/>
              <a:buChar char="•"/>
            </a:pPr>
            <a:r>
              <a:rPr lang="es-MX" sz="2600" dirty="0" smtClean="0">
                <a:solidFill>
                  <a:srgbClr val="1A2D68"/>
                </a:solidFill>
              </a:rPr>
              <a:t>Comunicación directa con el comprador</a:t>
            </a:r>
          </a:p>
          <a:p>
            <a:pPr marL="514350" indent="-514350" algn="just">
              <a:buFont typeface="Arial" pitchFamily="34" charset="0"/>
              <a:buChar char="•"/>
            </a:pPr>
            <a:endParaRPr lang="es-MX" sz="1200" dirty="0" smtClean="0">
              <a:solidFill>
                <a:srgbClr val="1A2D68"/>
              </a:solidFill>
            </a:endParaRPr>
          </a:p>
          <a:p>
            <a:pPr marL="514350" indent="-514350" algn="just">
              <a:buFont typeface="Arial" pitchFamily="34" charset="0"/>
              <a:buChar char="•"/>
            </a:pPr>
            <a:r>
              <a:rPr lang="es-MX" sz="2600" b="1" dirty="0" smtClean="0">
                <a:solidFill>
                  <a:srgbClr val="1A2D68"/>
                </a:solidFill>
              </a:rPr>
              <a:t>Personal / Directa: </a:t>
            </a:r>
            <a:r>
              <a:rPr lang="es-MX" sz="2600" dirty="0" smtClean="0">
                <a:solidFill>
                  <a:srgbClr val="1A2D68"/>
                </a:solidFill>
              </a:rPr>
              <a:t>En el sentido que el comprador está claramente identificado durante la comunicación y en ésta, el productor trata de </a:t>
            </a:r>
            <a:r>
              <a:rPr lang="es-MX" sz="2600" b="1" dirty="0" smtClean="0">
                <a:solidFill>
                  <a:srgbClr val="1A2D68"/>
                </a:solidFill>
              </a:rPr>
              <a:t>ajustar lo más posible la comunicación</a:t>
            </a:r>
            <a:r>
              <a:rPr lang="es-MX" sz="2600" dirty="0" smtClean="0">
                <a:solidFill>
                  <a:srgbClr val="1A2D68"/>
                </a:solidFill>
              </a:rPr>
              <a:t> a las características del potencial comprador </a:t>
            </a:r>
          </a:p>
        </p:txBody>
      </p:sp>
      <p:grpSp>
        <p:nvGrpSpPr>
          <p:cNvPr id="20" name="Group 19"/>
          <p:cNvGrpSpPr/>
          <p:nvPr/>
        </p:nvGrpSpPr>
        <p:grpSpPr>
          <a:xfrm>
            <a:off x="1071538" y="4071942"/>
            <a:ext cx="5500726" cy="2286016"/>
            <a:chOff x="1071538" y="4071942"/>
            <a:chExt cx="5500726" cy="2286016"/>
          </a:xfrm>
        </p:grpSpPr>
        <p:sp>
          <p:nvSpPr>
            <p:cNvPr id="9" name="Rounded Rectangle 8"/>
            <p:cNvSpPr/>
            <p:nvPr/>
          </p:nvSpPr>
          <p:spPr>
            <a:xfrm>
              <a:off x="1071538" y="4071942"/>
              <a:ext cx="5500726" cy="64294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2300" dirty="0" smtClean="0"/>
                <a:t>Venta / Promoción con vendedores</a:t>
              </a:r>
              <a:endParaRPr lang="es-CL" sz="2300" dirty="0"/>
            </a:p>
          </p:txBody>
        </p:sp>
        <p:sp>
          <p:nvSpPr>
            <p:cNvPr id="14" name="Rounded Rectangle 13"/>
            <p:cNvSpPr/>
            <p:nvPr/>
          </p:nvSpPr>
          <p:spPr>
            <a:xfrm>
              <a:off x="1071538" y="4857760"/>
              <a:ext cx="5500726" cy="64294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2300" dirty="0" smtClean="0"/>
                <a:t>Venta / Promoción a través de </a:t>
              </a:r>
              <a:r>
                <a:rPr lang="es-MX" sz="2300" i="1" dirty="0" err="1" smtClean="0"/>
                <a:t>Call</a:t>
              </a:r>
              <a:r>
                <a:rPr lang="es-MX" sz="2300" i="1" dirty="0" smtClean="0"/>
                <a:t> Centers</a:t>
              </a:r>
              <a:endParaRPr lang="es-CL" sz="2300" i="1" dirty="0"/>
            </a:p>
          </p:txBody>
        </p:sp>
        <p:sp>
          <p:nvSpPr>
            <p:cNvPr id="15" name="Rounded Rectangle 14"/>
            <p:cNvSpPr/>
            <p:nvPr/>
          </p:nvSpPr>
          <p:spPr>
            <a:xfrm>
              <a:off x="1071538" y="5715016"/>
              <a:ext cx="5500726" cy="64294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2300" dirty="0" smtClean="0"/>
                <a:t>Venta / Promoción vía Marketing Directo</a:t>
              </a:r>
              <a:endParaRPr lang="es-CL" sz="2300" dirty="0"/>
            </a:p>
          </p:txBody>
        </p:sp>
      </p:grpSp>
      <p:grpSp>
        <p:nvGrpSpPr>
          <p:cNvPr id="21" name="Group 20"/>
          <p:cNvGrpSpPr/>
          <p:nvPr/>
        </p:nvGrpSpPr>
        <p:grpSpPr>
          <a:xfrm>
            <a:off x="6858016" y="4071942"/>
            <a:ext cx="2071703" cy="2500329"/>
            <a:chOff x="6858016" y="4071942"/>
            <a:chExt cx="2071703" cy="2500329"/>
          </a:xfrm>
        </p:grpSpPr>
        <p:sp>
          <p:nvSpPr>
            <p:cNvPr id="16" name="Up Arrow 15"/>
            <p:cNvSpPr/>
            <p:nvPr/>
          </p:nvSpPr>
          <p:spPr>
            <a:xfrm flipH="1">
              <a:off x="6858016" y="4071942"/>
              <a:ext cx="714380" cy="2214578"/>
            </a:xfrm>
            <a:prstGeom prst="upArrow">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7" name="TextBox 16"/>
            <p:cNvSpPr txBox="1"/>
            <p:nvPr/>
          </p:nvSpPr>
          <p:spPr bwMode="auto">
            <a:xfrm flipH="1">
              <a:off x="7429520" y="5141253"/>
              <a:ext cx="1500199" cy="430887"/>
            </a:xfrm>
            <a:prstGeom prst="rect">
              <a:avLst/>
            </a:prstGeom>
            <a:noFill/>
            <a:ln w="9525">
              <a:noFill/>
              <a:miter lim="800000"/>
              <a:headEnd/>
              <a:tailEnd/>
            </a:ln>
          </p:spPr>
          <p:txBody>
            <a:bodyPr wrap="square" rtlCol="0">
              <a:spAutoFit/>
            </a:bodyPr>
            <a:lstStyle/>
            <a:p>
              <a:pPr algn="ctr" eaLnBrk="1" hangingPunct="1">
                <a:spcBef>
                  <a:spcPct val="50000"/>
                </a:spcBef>
              </a:pPr>
              <a:r>
                <a:rPr lang="es-MX" sz="2200" b="1" dirty="0" smtClean="0">
                  <a:solidFill>
                    <a:srgbClr val="1A2D68"/>
                  </a:solidFill>
                </a:rPr>
                <a:t>Control</a:t>
              </a:r>
              <a:endParaRPr lang="es-CL" sz="2200" b="1" dirty="0">
                <a:solidFill>
                  <a:srgbClr val="1A2D68"/>
                </a:solidFill>
              </a:endParaRPr>
            </a:p>
          </p:txBody>
        </p:sp>
        <p:sp>
          <p:nvSpPr>
            <p:cNvPr id="18" name="Plus 17"/>
            <p:cNvSpPr/>
            <p:nvPr/>
          </p:nvSpPr>
          <p:spPr>
            <a:xfrm flipH="1">
              <a:off x="7572396" y="4071942"/>
              <a:ext cx="357190" cy="357190"/>
            </a:xfrm>
            <a:prstGeom prst="mathPlus">
              <a:avLst/>
            </a:prstGeom>
            <a:solidFill>
              <a:srgbClr val="1A2D68"/>
            </a:solidFill>
            <a:ln>
              <a:solidFill>
                <a:srgbClr val="1A2D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9" name="Minus 18"/>
            <p:cNvSpPr/>
            <p:nvPr/>
          </p:nvSpPr>
          <p:spPr>
            <a:xfrm flipH="1">
              <a:off x="7572396" y="6215082"/>
              <a:ext cx="571504" cy="357189"/>
            </a:xfrm>
            <a:prstGeom prst="mathMinus">
              <a:avLst/>
            </a:prstGeom>
            <a:solidFill>
              <a:srgbClr val="1A2D68"/>
            </a:solidFill>
            <a:ln>
              <a:solidFill>
                <a:srgbClr val="1A2D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grpSp>
      <p:sp>
        <p:nvSpPr>
          <p:cNvPr id="22" name="Rectangle 21"/>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23" name="Rectangle 22"/>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24" name="Rectangle 23"/>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
                                            <p:txEl>
                                              <p:pRg st="0" end="0"/>
                                            </p:txEl>
                                          </p:spTgt>
                                        </p:tgtEl>
                                        <p:attrNameLst>
                                          <p:attrName>style.visibility</p:attrName>
                                        </p:attrNameLst>
                                      </p:cBhvr>
                                      <p:to>
                                        <p:strVal val="visible"/>
                                      </p:to>
                                    </p:set>
                                    <p:animEffect transition="in" filter="fade">
                                      <p:cBhvr>
                                        <p:cTn id="7" dur="500"/>
                                        <p:tgtEl>
                                          <p:spTgt spid="3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3">
                                            <p:txEl>
                                              <p:pRg st="2" end="2"/>
                                            </p:txEl>
                                          </p:spTgt>
                                        </p:tgtEl>
                                        <p:attrNameLst>
                                          <p:attrName>style.visibility</p:attrName>
                                        </p:attrNameLst>
                                      </p:cBhvr>
                                      <p:to>
                                        <p:strVal val="visible"/>
                                      </p:to>
                                    </p:set>
                                    <p:animEffect transition="in" filter="fade">
                                      <p:cBhvr>
                                        <p:cTn id="12" dur="500"/>
                                        <p:tgtEl>
                                          <p:spTgt spid="3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571472" y="1071546"/>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57158" y="285728"/>
            <a:ext cx="8358246" cy="754053"/>
          </a:xfrm>
          <a:prstGeom prst="rect">
            <a:avLst/>
          </a:prstGeom>
          <a:noFill/>
        </p:spPr>
        <p:txBody>
          <a:bodyPr wrap="square" rtlCol="0">
            <a:spAutoFit/>
          </a:bodyPr>
          <a:lstStyle/>
          <a:p>
            <a:pPr algn="ctr"/>
            <a:r>
              <a:rPr lang="es-MX" sz="4300" b="1" dirty="0" smtClean="0">
                <a:solidFill>
                  <a:srgbClr val="002060"/>
                </a:solidFill>
                <a:latin typeface="+mj-lt"/>
                <a:cs typeface="Arial" pitchFamily="34" charset="0"/>
              </a:rPr>
              <a:t>Venta Personal</a:t>
            </a:r>
            <a:endParaRPr lang="es-CL" sz="4300" b="1" dirty="0">
              <a:solidFill>
                <a:srgbClr val="002060"/>
              </a:solidFill>
              <a:latin typeface="+mj-lt"/>
              <a:cs typeface="Arial" pitchFamily="34" charset="0"/>
            </a:endParaRPr>
          </a:p>
        </p:txBody>
      </p:sp>
      <p:sp>
        <p:nvSpPr>
          <p:cNvPr id="33" name="TextBox 32"/>
          <p:cNvSpPr txBox="1"/>
          <p:nvPr/>
        </p:nvSpPr>
        <p:spPr>
          <a:xfrm>
            <a:off x="642910" y="1250280"/>
            <a:ext cx="7929618" cy="5155257"/>
          </a:xfrm>
          <a:prstGeom prst="rect">
            <a:avLst/>
          </a:prstGeom>
          <a:noFill/>
        </p:spPr>
        <p:txBody>
          <a:bodyPr wrap="square" rtlCol="0">
            <a:spAutoFit/>
          </a:bodyPr>
          <a:lstStyle/>
          <a:p>
            <a:pPr marL="514350" indent="-514350" algn="just">
              <a:buFont typeface="Arial" pitchFamily="34" charset="0"/>
              <a:buChar char="•"/>
            </a:pPr>
            <a:r>
              <a:rPr lang="es-MX" sz="2300" dirty="0" smtClean="0">
                <a:solidFill>
                  <a:srgbClr val="1A2D68"/>
                </a:solidFill>
              </a:rPr>
              <a:t>Tradicionalmente la única forma de marketing era a través de </a:t>
            </a:r>
            <a:r>
              <a:rPr lang="es-MX" sz="2300" b="1" dirty="0" smtClean="0">
                <a:solidFill>
                  <a:srgbClr val="1A2D68"/>
                </a:solidFill>
              </a:rPr>
              <a:t>vendedores</a:t>
            </a:r>
          </a:p>
          <a:p>
            <a:pPr marL="514350" indent="-514350" algn="just">
              <a:buFont typeface="Arial" pitchFamily="34" charset="0"/>
              <a:buChar char="•"/>
            </a:pPr>
            <a:endParaRPr lang="es-MX" sz="1500" dirty="0" smtClean="0">
              <a:solidFill>
                <a:srgbClr val="1A2D68"/>
              </a:solidFill>
            </a:endParaRPr>
          </a:p>
          <a:p>
            <a:pPr marL="514350" indent="-514350" algn="just">
              <a:buFont typeface="Arial" pitchFamily="34" charset="0"/>
              <a:buChar char="•"/>
            </a:pPr>
            <a:r>
              <a:rPr lang="es-MX" sz="2300" dirty="0" smtClean="0">
                <a:solidFill>
                  <a:srgbClr val="1A2D68"/>
                </a:solidFill>
              </a:rPr>
              <a:t>Las </a:t>
            </a:r>
            <a:r>
              <a:rPr lang="es-MX" sz="2300" b="1" dirty="0" smtClean="0">
                <a:solidFill>
                  <a:srgbClr val="1A2D68"/>
                </a:solidFill>
              </a:rPr>
              <a:t>Bases de Datos </a:t>
            </a:r>
            <a:r>
              <a:rPr lang="es-MX" sz="2300" dirty="0" smtClean="0">
                <a:solidFill>
                  <a:srgbClr val="1A2D68"/>
                </a:solidFill>
              </a:rPr>
              <a:t>han permitido que el conocimiento de un cliente esté almacenado en un computador y sea de fácil acceso a distintos agentes de la empresa</a:t>
            </a:r>
          </a:p>
          <a:p>
            <a:pPr marL="514350" indent="-514350" algn="just">
              <a:buFont typeface="Arial" pitchFamily="34" charset="0"/>
              <a:buChar char="•"/>
            </a:pPr>
            <a:endParaRPr lang="es-MX" sz="1500" dirty="0" smtClean="0">
              <a:solidFill>
                <a:srgbClr val="1A2D68"/>
              </a:solidFill>
            </a:endParaRPr>
          </a:p>
          <a:p>
            <a:pPr marL="514350" indent="-514350" algn="just">
              <a:buFont typeface="Arial" pitchFamily="34" charset="0"/>
              <a:buChar char="•"/>
            </a:pPr>
            <a:r>
              <a:rPr lang="es-MX" sz="2300" b="1" dirty="0" smtClean="0">
                <a:solidFill>
                  <a:srgbClr val="1A2D68"/>
                </a:solidFill>
              </a:rPr>
              <a:t>La tecnología de la comunicación</a:t>
            </a:r>
            <a:r>
              <a:rPr lang="es-MX" sz="2300" dirty="0" smtClean="0">
                <a:solidFill>
                  <a:srgbClr val="1A2D68"/>
                </a:solidFill>
              </a:rPr>
              <a:t>, por otro lado, ha permitido que sea posible evitar la “visita personal” al cliente</a:t>
            </a:r>
          </a:p>
          <a:p>
            <a:pPr marL="514350" indent="-514350" algn="just">
              <a:buFont typeface="Arial" pitchFamily="34" charset="0"/>
              <a:buChar char="•"/>
            </a:pPr>
            <a:endParaRPr lang="es-MX" sz="1500" dirty="0" smtClean="0">
              <a:solidFill>
                <a:srgbClr val="1A2D68"/>
              </a:solidFill>
            </a:endParaRPr>
          </a:p>
          <a:p>
            <a:pPr marL="514350" indent="-514350" algn="just">
              <a:buFont typeface="Arial" pitchFamily="34" charset="0"/>
              <a:buChar char="•"/>
            </a:pPr>
            <a:r>
              <a:rPr lang="es-MX" sz="2300" dirty="0" smtClean="0">
                <a:solidFill>
                  <a:srgbClr val="1A2D68"/>
                </a:solidFill>
              </a:rPr>
              <a:t>De ahí radica la importancia actual de los </a:t>
            </a:r>
            <a:r>
              <a:rPr lang="es-MX" sz="2300" b="1" i="1" dirty="0" err="1" smtClean="0">
                <a:solidFill>
                  <a:srgbClr val="1A2D68"/>
                </a:solidFill>
              </a:rPr>
              <a:t>Call</a:t>
            </a:r>
            <a:r>
              <a:rPr lang="es-MX" sz="2300" b="1" i="1" dirty="0" smtClean="0">
                <a:solidFill>
                  <a:srgbClr val="1A2D68"/>
                </a:solidFill>
              </a:rPr>
              <a:t> Center</a:t>
            </a:r>
            <a:r>
              <a:rPr lang="es-MX" sz="2300" dirty="0" smtClean="0">
                <a:solidFill>
                  <a:srgbClr val="1A2D68"/>
                </a:solidFill>
              </a:rPr>
              <a:t>, el </a:t>
            </a:r>
            <a:r>
              <a:rPr lang="es-MX" sz="2300" b="1" dirty="0" smtClean="0">
                <a:solidFill>
                  <a:srgbClr val="1A2D68"/>
                </a:solidFill>
              </a:rPr>
              <a:t>Marketing Directo </a:t>
            </a:r>
            <a:r>
              <a:rPr lang="es-MX" sz="2300" dirty="0" smtClean="0">
                <a:solidFill>
                  <a:srgbClr val="1A2D68"/>
                </a:solidFill>
              </a:rPr>
              <a:t>(correo, e-mail,…) y la explotación de Bases de Datos de Clientes a través de</a:t>
            </a:r>
            <a:r>
              <a:rPr lang="es-MX" sz="2300" i="1" dirty="0" smtClean="0">
                <a:solidFill>
                  <a:srgbClr val="1A2D68"/>
                </a:solidFill>
              </a:rPr>
              <a:t> </a:t>
            </a:r>
            <a:r>
              <a:rPr lang="es-MX" sz="2300" i="1" dirty="0" err="1" smtClean="0">
                <a:solidFill>
                  <a:srgbClr val="1A2D68"/>
                </a:solidFill>
              </a:rPr>
              <a:t>softwares</a:t>
            </a:r>
            <a:r>
              <a:rPr lang="es-MX" sz="2300" dirty="0" smtClean="0">
                <a:solidFill>
                  <a:srgbClr val="1A2D68"/>
                </a:solidFill>
              </a:rPr>
              <a:t>, llamados </a:t>
            </a:r>
            <a:r>
              <a:rPr lang="es-MX" sz="2300" b="1" dirty="0" smtClean="0">
                <a:solidFill>
                  <a:srgbClr val="1A2D68"/>
                </a:solidFill>
              </a:rPr>
              <a:t>CRM (</a:t>
            </a:r>
            <a:r>
              <a:rPr lang="es-MX" sz="2300" b="1" i="1" dirty="0" err="1" smtClean="0">
                <a:solidFill>
                  <a:srgbClr val="1A2D68"/>
                </a:solidFill>
              </a:rPr>
              <a:t>Customer</a:t>
            </a:r>
            <a:r>
              <a:rPr lang="es-MX" sz="2300" b="1" i="1" dirty="0" smtClean="0">
                <a:solidFill>
                  <a:srgbClr val="1A2D68"/>
                </a:solidFill>
              </a:rPr>
              <a:t> </a:t>
            </a:r>
            <a:r>
              <a:rPr lang="es-MX" sz="2300" b="1" i="1" dirty="0" err="1" smtClean="0">
                <a:solidFill>
                  <a:srgbClr val="1A2D68"/>
                </a:solidFill>
              </a:rPr>
              <a:t>Relationship</a:t>
            </a:r>
            <a:r>
              <a:rPr lang="es-MX" sz="2300" b="1" i="1" dirty="0" smtClean="0">
                <a:solidFill>
                  <a:srgbClr val="1A2D68"/>
                </a:solidFill>
              </a:rPr>
              <a:t> Management</a:t>
            </a:r>
            <a:r>
              <a:rPr lang="es-MX" sz="2300" b="1" dirty="0" smtClean="0">
                <a:solidFill>
                  <a:srgbClr val="1A2D68"/>
                </a:solidFill>
              </a:rPr>
              <a:t>)</a:t>
            </a:r>
          </a:p>
        </p:txBody>
      </p:sp>
      <p:sp>
        <p:nvSpPr>
          <p:cNvPr id="9" name="Rectangle 8"/>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0" name="Rectangle 9"/>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3" name="Rectangle 12"/>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
                                            <p:txEl>
                                              <p:pRg st="0" end="0"/>
                                            </p:txEl>
                                          </p:spTgt>
                                        </p:tgtEl>
                                        <p:attrNameLst>
                                          <p:attrName>style.visibility</p:attrName>
                                        </p:attrNameLst>
                                      </p:cBhvr>
                                      <p:to>
                                        <p:strVal val="visible"/>
                                      </p:to>
                                    </p:set>
                                    <p:animEffect transition="in" filter="fade">
                                      <p:cBhvr>
                                        <p:cTn id="7" dur="500"/>
                                        <p:tgtEl>
                                          <p:spTgt spid="3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3">
                                            <p:txEl>
                                              <p:pRg st="2" end="2"/>
                                            </p:txEl>
                                          </p:spTgt>
                                        </p:tgtEl>
                                        <p:attrNameLst>
                                          <p:attrName>style.visibility</p:attrName>
                                        </p:attrNameLst>
                                      </p:cBhvr>
                                      <p:to>
                                        <p:strVal val="visible"/>
                                      </p:to>
                                    </p:set>
                                    <p:animEffect transition="in" filter="fade">
                                      <p:cBhvr>
                                        <p:cTn id="12" dur="500"/>
                                        <p:tgtEl>
                                          <p:spTgt spid="3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3">
                                            <p:txEl>
                                              <p:pRg st="4" end="4"/>
                                            </p:txEl>
                                          </p:spTgt>
                                        </p:tgtEl>
                                        <p:attrNameLst>
                                          <p:attrName>style.visibility</p:attrName>
                                        </p:attrNameLst>
                                      </p:cBhvr>
                                      <p:to>
                                        <p:strVal val="visible"/>
                                      </p:to>
                                    </p:set>
                                    <p:animEffect transition="in" filter="fade">
                                      <p:cBhvr>
                                        <p:cTn id="17" dur="500"/>
                                        <p:tgtEl>
                                          <p:spTgt spid="3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3">
                                            <p:txEl>
                                              <p:pRg st="6" end="6"/>
                                            </p:txEl>
                                          </p:spTgt>
                                        </p:tgtEl>
                                        <p:attrNameLst>
                                          <p:attrName>style.visibility</p:attrName>
                                        </p:attrNameLst>
                                      </p:cBhvr>
                                      <p:to>
                                        <p:strVal val="visible"/>
                                      </p:to>
                                    </p:set>
                                    <p:animEffect transition="in" filter="fade">
                                      <p:cBhvr>
                                        <p:cTn id="22" dur="500"/>
                                        <p:tgtEl>
                                          <p:spTgt spid="3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571472" y="1071546"/>
            <a:ext cx="7929618"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57158" y="285728"/>
            <a:ext cx="8358246" cy="754053"/>
          </a:xfrm>
          <a:prstGeom prst="rect">
            <a:avLst/>
          </a:prstGeom>
          <a:noFill/>
        </p:spPr>
        <p:txBody>
          <a:bodyPr wrap="square" rtlCol="0">
            <a:spAutoFit/>
          </a:bodyPr>
          <a:lstStyle/>
          <a:p>
            <a:pPr algn="ctr"/>
            <a:r>
              <a:rPr lang="es-MX" sz="4300" b="1" dirty="0" smtClean="0">
                <a:solidFill>
                  <a:srgbClr val="002060"/>
                </a:solidFill>
                <a:latin typeface="+mj-lt"/>
                <a:cs typeface="Arial" pitchFamily="34" charset="0"/>
              </a:rPr>
              <a:t>Promoción de Ventas</a:t>
            </a:r>
            <a:endParaRPr lang="es-CL" sz="4300" b="1" dirty="0">
              <a:solidFill>
                <a:srgbClr val="002060"/>
              </a:solidFill>
              <a:latin typeface="+mj-lt"/>
              <a:cs typeface="Arial" pitchFamily="34" charset="0"/>
            </a:endParaRPr>
          </a:p>
        </p:txBody>
      </p:sp>
      <p:sp>
        <p:nvSpPr>
          <p:cNvPr id="33" name="TextBox 32"/>
          <p:cNvSpPr txBox="1"/>
          <p:nvPr/>
        </p:nvSpPr>
        <p:spPr>
          <a:xfrm>
            <a:off x="642910" y="1250280"/>
            <a:ext cx="7929618" cy="5293757"/>
          </a:xfrm>
          <a:prstGeom prst="rect">
            <a:avLst/>
          </a:prstGeom>
          <a:noFill/>
        </p:spPr>
        <p:txBody>
          <a:bodyPr wrap="square" rtlCol="0">
            <a:spAutoFit/>
          </a:bodyPr>
          <a:lstStyle/>
          <a:p>
            <a:pPr marL="514350" indent="-514350" algn="just">
              <a:buFont typeface="Arial" pitchFamily="34" charset="0"/>
              <a:buChar char="•"/>
            </a:pPr>
            <a:r>
              <a:rPr lang="es-MX" sz="2600" dirty="0" smtClean="0">
                <a:solidFill>
                  <a:srgbClr val="1A2D68"/>
                </a:solidFill>
              </a:rPr>
              <a:t>Actividades orientadas a estimular la venta/consumo de la marca en el momento de la </a:t>
            </a:r>
            <a:r>
              <a:rPr lang="es-MX" sz="3000" b="1" dirty="0" smtClean="0">
                <a:solidFill>
                  <a:srgbClr val="FF0000"/>
                </a:solidFill>
              </a:rPr>
              <a:t>decisión</a:t>
            </a:r>
            <a:r>
              <a:rPr lang="es-MX" sz="2600" b="1" dirty="0" smtClean="0">
                <a:solidFill>
                  <a:srgbClr val="FF0000"/>
                </a:solidFill>
              </a:rPr>
              <a:t> </a:t>
            </a:r>
            <a:r>
              <a:rPr lang="es-MX" sz="2600" dirty="0" smtClean="0">
                <a:solidFill>
                  <a:srgbClr val="1A2D68"/>
                </a:solidFill>
              </a:rPr>
              <a:t>de compra/consumo</a:t>
            </a:r>
            <a:endParaRPr lang="es-MX" sz="2600" b="1" dirty="0" smtClean="0">
              <a:solidFill>
                <a:srgbClr val="1A2D68"/>
              </a:solidFill>
            </a:endParaRPr>
          </a:p>
          <a:p>
            <a:pPr marL="514350" indent="-514350" algn="just">
              <a:buFont typeface="Arial" pitchFamily="34" charset="0"/>
              <a:buChar char="•"/>
            </a:pPr>
            <a:endParaRPr lang="es-MX" sz="2600" dirty="0" smtClean="0">
              <a:solidFill>
                <a:srgbClr val="1A2D68"/>
              </a:solidFill>
            </a:endParaRPr>
          </a:p>
          <a:p>
            <a:pPr marL="514350" indent="-514350" algn="just">
              <a:buFont typeface="Arial" pitchFamily="34" charset="0"/>
              <a:buChar char="•"/>
            </a:pPr>
            <a:r>
              <a:rPr lang="es-MX" sz="2600" b="1" dirty="0" smtClean="0">
                <a:solidFill>
                  <a:srgbClr val="1A2D68"/>
                </a:solidFill>
              </a:rPr>
              <a:t>Acciones típicas</a:t>
            </a:r>
            <a:r>
              <a:rPr lang="es-MX" sz="2600" dirty="0" smtClean="0">
                <a:solidFill>
                  <a:srgbClr val="1A2D68"/>
                </a:solidFill>
              </a:rPr>
              <a:t>:</a:t>
            </a:r>
          </a:p>
          <a:p>
            <a:pPr marL="514350" indent="-514350" algn="just">
              <a:buFont typeface="Arial" pitchFamily="34" charset="0"/>
              <a:buChar char="•"/>
            </a:pPr>
            <a:endParaRPr lang="es-MX" sz="1000" dirty="0" smtClean="0">
              <a:solidFill>
                <a:srgbClr val="1A2D68"/>
              </a:solidFill>
            </a:endParaRPr>
          </a:p>
          <a:p>
            <a:pPr marL="1428750" lvl="2" indent="-514350" algn="just">
              <a:buFont typeface="Arial" pitchFamily="34" charset="0"/>
              <a:buChar char="•"/>
            </a:pPr>
            <a:r>
              <a:rPr lang="es-MX" sz="2400" dirty="0" smtClean="0">
                <a:solidFill>
                  <a:srgbClr val="1A2D68"/>
                </a:solidFill>
              </a:rPr>
              <a:t>Acciones de </a:t>
            </a:r>
            <a:r>
              <a:rPr lang="es-MX" sz="2400" i="1" dirty="0" err="1" smtClean="0">
                <a:solidFill>
                  <a:srgbClr val="1A2D68"/>
                </a:solidFill>
              </a:rPr>
              <a:t>Merchandising</a:t>
            </a:r>
            <a:r>
              <a:rPr lang="es-MX" sz="2400" dirty="0" smtClean="0">
                <a:solidFill>
                  <a:srgbClr val="1A2D68"/>
                </a:solidFill>
              </a:rPr>
              <a:t> (presentación en el punto de venta)</a:t>
            </a:r>
          </a:p>
          <a:p>
            <a:pPr marL="1428750" lvl="2" indent="-514350" algn="just">
              <a:buFont typeface="Arial" pitchFamily="34" charset="0"/>
              <a:buChar char="•"/>
            </a:pPr>
            <a:r>
              <a:rPr lang="es-MX" sz="2400" dirty="0" smtClean="0">
                <a:solidFill>
                  <a:srgbClr val="1A2D68"/>
                </a:solidFill>
              </a:rPr>
              <a:t>Descuentos destacados de precios por un período corto de tiempo</a:t>
            </a:r>
          </a:p>
          <a:p>
            <a:pPr marL="1428750" lvl="2" indent="-514350" algn="just">
              <a:buFont typeface="Arial" pitchFamily="34" charset="0"/>
              <a:buChar char="•"/>
            </a:pPr>
            <a:r>
              <a:rPr lang="es-MX" sz="2400" dirty="0" smtClean="0">
                <a:solidFill>
                  <a:srgbClr val="1A2D68"/>
                </a:solidFill>
              </a:rPr>
              <a:t>Cupones de descuento</a:t>
            </a:r>
          </a:p>
          <a:p>
            <a:pPr marL="1428750" lvl="2" indent="-514350" algn="just">
              <a:buFont typeface="Arial" pitchFamily="34" charset="0"/>
              <a:buChar char="•"/>
            </a:pPr>
            <a:r>
              <a:rPr lang="es-MX" sz="2400" dirty="0" smtClean="0">
                <a:solidFill>
                  <a:srgbClr val="1A2D68"/>
                </a:solidFill>
              </a:rPr>
              <a:t>Estimular el conocimiento en los no-compradores (degustaciones, visitas a Resorts, …)</a:t>
            </a:r>
          </a:p>
          <a:p>
            <a:pPr marL="514350" indent="-514350" algn="just">
              <a:buFont typeface="Arial" pitchFamily="34" charset="0"/>
              <a:buChar char="•"/>
            </a:pPr>
            <a:endParaRPr lang="es-MX" sz="2600" dirty="0" smtClean="0">
              <a:solidFill>
                <a:srgbClr val="1A2D68"/>
              </a:solidFill>
            </a:endParaRPr>
          </a:p>
        </p:txBody>
      </p:sp>
      <p:sp>
        <p:nvSpPr>
          <p:cNvPr id="14" name="Rectangle 13"/>
          <p:cNvSpPr/>
          <p:nvPr/>
        </p:nvSpPr>
        <p:spPr>
          <a:xfrm>
            <a:off x="1643042" y="6643710"/>
            <a:ext cx="5857916" cy="214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mj-lt"/>
              </a:rPr>
              <a:t>Bosch &amp; Young </a:t>
            </a:r>
            <a:endParaRPr lang="es-CL" sz="1200" dirty="0">
              <a:latin typeface="+mj-lt"/>
            </a:endParaRPr>
          </a:p>
        </p:txBody>
      </p:sp>
      <p:sp>
        <p:nvSpPr>
          <p:cNvPr id="15" name="Rectangle 14"/>
          <p:cNvSpPr/>
          <p:nvPr/>
        </p:nvSpPr>
        <p:spPr>
          <a:xfrm>
            <a:off x="0" y="6643710"/>
            <a:ext cx="1643042"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200" dirty="0" smtClean="0">
              <a:solidFill>
                <a:schemeClr val="tx2">
                  <a:lumMod val="75000"/>
                </a:schemeClr>
              </a:solidFill>
            </a:endParaRPr>
          </a:p>
        </p:txBody>
      </p:sp>
      <p:sp>
        <p:nvSpPr>
          <p:cNvPr id="16" name="Rectangle 15"/>
          <p:cNvSpPr/>
          <p:nvPr/>
        </p:nvSpPr>
        <p:spPr>
          <a:xfrm>
            <a:off x="7072330" y="6643710"/>
            <a:ext cx="2071670" cy="2142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2">
                    <a:lumMod val="75000"/>
                  </a:schemeClr>
                </a:solidFill>
              </a:rPr>
              <a:t>Promoción</a:t>
            </a:r>
            <a:endParaRPr lang="es-CL" sz="1200" i="1" dirty="0">
              <a:solidFill>
                <a:schemeClr val="tx2">
                  <a:lumMod val="75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
                                            <p:txEl>
                                              <p:pRg st="0" end="0"/>
                                            </p:txEl>
                                          </p:spTgt>
                                        </p:tgtEl>
                                        <p:attrNameLst>
                                          <p:attrName>style.visibility</p:attrName>
                                        </p:attrNameLst>
                                      </p:cBhvr>
                                      <p:to>
                                        <p:strVal val="visible"/>
                                      </p:to>
                                    </p:set>
                                    <p:animEffect transition="in" filter="fade">
                                      <p:cBhvr>
                                        <p:cTn id="7" dur="500"/>
                                        <p:tgtEl>
                                          <p:spTgt spid="3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3">
                                            <p:txEl>
                                              <p:pRg st="2" end="2"/>
                                            </p:txEl>
                                          </p:spTgt>
                                        </p:tgtEl>
                                        <p:attrNameLst>
                                          <p:attrName>style.visibility</p:attrName>
                                        </p:attrNameLst>
                                      </p:cBhvr>
                                      <p:to>
                                        <p:strVal val="visible"/>
                                      </p:to>
                                    </p:set>
                                    <p:animEffect transition="in" filter="fade">
                                      <p:cBhvr>
                                        <p:cTn id="12" dur="500"/>
                                        <p:tgtEl>
                                          <p:spTgt spid="33">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3">
                                            <p:txEl>
                                              <p:pRg st="4" end="4"/>
                                            </p:txEl>
                                          </p:spTgt>
                                        </p:tgtEl>
                                        <p:attrNameLst>
                                          <p:attrName>style.visibility</p:attrName>
                                        </p:attrNameLst>
                                      </p:cBhvr>
                                      <p:to>
                                        <p:strVal val="visible"/>
                                      </p:to>
                                    </p:set>
                                    <p:animEffect transition="in" filter="fade">
                                      <p:cBhvr>
                                        <p:cTn id="15" dur="500"/>
                                        <p:tgtEl>
                                          <p:spTgt spid="33">
                                            <p:txEl>
                                              <p:pRg st="4" end="4"/>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3">
                                            <p:txEl>
                                              <p:pRg st="5" end="5"/>
                                            </p:txEl>
                                          </p:spTgt>
                                        </p:tgtEl>
                                        <p:attrNameLst>
                                          <p:attrName>style.visibility</p:attrName>
                                        </p:attrNameLst>
                                      </p:cBhvr>
                                      <p:to>
                                        <p:strVal val="visible"/>
                                      </p:to>
                                    </p:set>
                                    <p:animEffect transition="in" filter="fade">
                                      <p:cBhvr>
                                        <p:cTn id="18" dur="500"/>
                                        <p:tgtEl>
                                          <p:spTgt spid="33">
                                            <p:txEl>
                                              <p:pRg st="5" end="5"/>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3">
                                            <p:txEl>
                                              <p:pRg st="6" end="6"/>
                                            </p:txEl>
                                          </p:spTgt>
                                        </p:tgtEl>
                                        <p:attrNameLst>
                                          <p:attrName>style.visibility</p:attrName>
                                        </p:attrNameLst>
                                      </p:cBhvr>
                                      <p:to>
                                        <p:strVal val="visible"/>
                                      </p:to>
                                    </p:set>
                                    <p:animEffect transition="in" filter="fade">
                                      <p:cBhvr>
                                        <p:cTn id="21" dur="500"/>
                                        <p:tgtEl>
                                          <p:spTgt spid="33">
                                            <p:txEl>
                                              <p:pRg st="6" end="6"/>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3">
                                            <p:txEl>
                                              <p:pRg st="7" end="7"/>
                                            </p:txEl>
                                          </p:spTgt>
                                        </p:tgtEl>
                                        <p:attrNameLst>
                                          <p:attrName>style.visibility</p:attrName>
                                        </p:attrNameLst>
                                      </p:cBhvr>
                                      <p:to>
                                        <p:strVal val="visible"/>
                                      </p:to>
                                    </p:set>
                                    <p:animEffect transition="in" filter="fade">
                                      <p:cBhvr>
                                        <p:cTn id="24" dur="500"/>
                                        <p:tgtEl>
                                          <p:spTgt spid="3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spPr>
      <a:bodyPr wrap="square">
        <a:spAutoFit/>
      </a:bodyPr>
      <a:lstStyle>
        <a:defPPr eaLnBrk="1" hangingPunct="1">
          <a:spcBef>
            <a:spcPct val="50000"/>
          </a:spcBef>
          <a:defRPr dirty="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7551</TotalTime>
  <Words>2604</Words>
  <Application>Microsoft Office PowerPoint</Application>
  <PresentationFormat>Presentación en pantalla (4:3)</PresentationFormat>
  <Paragraphs>532</Paragraphs>
  <Slides>61</Slides>
  <Notes>18</Notes>
  <HiddenSlides>0</HiddenSlides>
  <MMClips>0</MMClips>
  <ScaleCrop>false</ScaleCrop>
  <HeadingPairs>
    <vt:vector size="4" baseType="variant">
      <vt:variant>
        <vt:lpstr>Tema</vt:lpstr>
      </vt:variant>
      <vt:variant>
        <vt:i4>1</vt:i4>
      </vt:variant>
      <vt:variant>
        <vt:lpstr>Títulos de diapositiva</vt:lpstr>
      </vt:variant>
      <vt:variant>
        <vt:i4>61</vt:i4>
      </vt:variant>
    </vt:vector>
  </HeadingPairs>
  <TitlesOfParts>
    <vt:vector size="62" baseType="lpstr">
      <vt:lpstr>Office Theme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lpstr>Diapositiva 54</vt:lpstr>
      <vt:lpstr>Diapositiva 55</vt:lpstr>
      <vt:lpstr>Diapositiva 56</vt:lpstr>
      <vt:lpstr>Diapositiva 57</vt:lpstr>
      <vt:lpstr>Diapositiva 58</vt:lpstr>
      <vt:lpstr>Diapositiva 59</vt:lpstr>
      <vt:lpstr>Diapositiva 60</vt:lpstr>
      <vt:lpstr>Diapositiva 61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Chris</dc:creator>
  <cp:lastModifiedBy>.</cp:lastModifiedBy>
  <cp:revision>796</cp:revision>
  <dcterms:created xsi:type="dcterms:W3CDTF">2009-10-22T17:22:15Z</dcterms:created>
  <dcterms:modified xsi:type="dcterms:W3CDTF">2011-11-22T23:10:08Z</dcterms:modified>
</cp:coreProperties>
</file>