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9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DD430-02AA-4831-9CB8-1E8B7B984EE8}" type="datetimeFigureOut">
              <a:rPr lang="es-CL" smtClean="0"/>
              <a:pPr/>
              <a:t>18-10-2011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3E95F-0BAA-4F9C-9ED4-A2C5EE209A7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DC1C2-E552-40E7-8882-878721B753BB}" type="slidenum">
              <a:rPr lang="en-US"/>
              <a:pPr/>
              <a:t>2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Inserta un mapa de tu pa</a:t>
            </a:r>
            <a:r>
              <a:rPr lang="en-US">
                <a:latin typeface="Times New Roman"/>
              </a:rPr>
              <a:t>í</a:t>
            </a:r>
            <a:r>
              <a:rPr lang="en-US"/>
              <a:t>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70413" cy="3427413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4329114"/>
            <a:ext cx="6099175" cy="4491037"/>
          </a:xfrm>
          <a:ln>
            <a:solidFill>
              <a:schemeClr val="tx1"/>
            </a:solidFill>
          </a:ln>
        </p:spPr>
        <p:txBody>
          <a:bodyPr lIns="86668" tIns="43334" rIns="86668" bIns="43334"/>
          <a:lstStyle/>
          <a:p>
            <a:pPr>
              <a:buFontTx/>
              <a:buChar char="-"/>
            </a:pPr>
            <a:r>
              <a:rPr lang="en-US"/>
              <a:t>In Chile we operate in Santiago, and parts of the fifth and sixth regions.</a:t>
            </a:r>
          </a:p>
          <a:p>
            <a:pPr>
              <a:buFontTx/>
              <a:buChar char="-"/>
            </a:pPr>
            <a:r>
              <a:rPr lang="en-US"/>
              <a:t>Attending to 7 million consumers.</a:t>
            </a:r>
          </a:p>
          <a:p>
            <a:pPr>
              <a:buFontTx/>
              <a:buChar char="-"/>
            </a:pPr>
            <a:r>
              <a:rPr lang="en-US"/>
              <a:t> In year 2003 Sales volume reach almost 125 million unit cases, where soft drinks represents 85% of the volume.</a:t>
            </a:r>
          </a:p>
          <a:p>
            <a:pPr>
              <a:buFontTx/>
              <a:buChar char="-"/>
            </a:pPr>
            <a:r>
              <a:rPr lang="en-US"/>
              <a:t> Chile is the third largest consumer of soft drinks in the world, reaching 364 bottles of 8oz per person per year. (after United States and Mexico)</a:t>
            </a:r>
          </a:p>
          <a:p>
            <a:pPr>
              <a:buFontTx/>
              <a:buChar char="-"/>
            </a:pPr>
            <a:r>
              <a:rPr lang="en-US"/>
              <a:t> The volume share during year 2003 was of 68%.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288E7-6F18-4AB9-8928-A443B830600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6305A-6E78-4511-A0B2-781E75511E6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0213A-EA34-40DA-A20E-CC8C214E680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19097-309F-42FE-97C4-CAF86FB9DE6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1305E-31E6-4BA4-881A-7794DB47E21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D2FFF-28F7-4180-820B-1F82E45A81E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9A783-B631-4250-8B90-FE1CBD878A8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A91C7-8C4B-464B-9B7A-57CFB5891E5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4B33F1-8AE7-49C5-B0D5-EA747B6D7CB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39959-F33E-4607-B823-E390B9FF89E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A6831-00B6-47D2-BEB3-913F4E138CA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F69D9B-7D0C-48D3-9761-CAA505031C30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google.cl/imgres?imgurl=http://www-personal.umich.edu/~alandear/rogues/stolper.samuelson.gif&amp;imgrefurl=http://internationalecon.com/Trade/Tch60/Tch60.php&amp;usg=__6A2Tgg53Taxucb9_s6-qGqbQ6to=&amp;h=299&amp;w=446&amp;sz=83&amp;hl=es&amp;start=6&amp;sig2=B78n2KsNSK4Mdik-ebYD3A&amp;um=1&amp;tbnid=yjEyic-N5H_SSM:&amp;tbnh=85&amp;tbnw=127&amp;prev=/images?q=heckscher-ohlin&amp;ndsp=18&amp;hl=es&amp;rlz=1T4ADSA_esCL337CL338&amp;sa=N&amp;um=1&amp;ei=hlp2Sr2ZLZTVlAfbmqWBCA" TargetMode="Externa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.google.cl/imgres?imgurl=http://blog.unience.com/wp-content/uploads/2008/10/krugman_paul.jpg&amp;imgrefurl=http://blog.unience.com/tag/paul-krugman/&amp;usg=__YWdLUGJCD-uYeJLg4c43gkBh8HY=&amp;h=1009&amp;w=678&amp;sz=191&amp;hl=es&amp;start=3&amp;sig2=diT1L3H6CxKKEAHKip1SXg&amp;um=1&amp;tbnid=ZqnOGG99TeSLKM:&amp;tbnh=150&amp;tbnw=101&amp;prev=/images?q=nueva+teor%C3%ADa+de+comercio,+krugman&amp;hl=es&amp;rlz=1T4ADSA_esCL337CL338&amp;um=1&amp;ei=tVl2StOlFsvJlAeP8LWBCA" TargetMode="Externa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ages.google.cl/imgres?imgurl=http://www.thinkers50.com/web_images/michael_porter.jpg&amp;imgrefurl=http://www.thinkers50.com/index.php?page=2005&amp;usg=__cm5NNAL_p1sZh-umkHn0d7BpH2M=&amp;h=396&amp;w=296&amp;sz=15&amp;hl=es&amp;start=8&amp;sig2=cHOYFtLkWWdK6UqqRnhJGw&amp;um=1&amp;tbnid=KBLsGXW3dwfHuM:&amp;tbnh=124&amp;tbnw=93&amp;prev=/images?q=michael+porter&amp;hl=es&amp;rlz=1T4ADSA_esCL337CL338&amp;um=1&amp;ei=Wlt2SrScGsXllAfN4tGBCA" TargetMode="Externa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google.cl/imgres?imgurl=http://www.eumed.net/cursecon/dic/dent/m/muller-ah.jpg&amp;imgrefurl=http://www.eumed.net/cursecon/dic/dent/m/mul.htm&amp;usg=__pnVnBr4CVUHaotNRI1iXvFvkxXo=&amp;h=251&amp;w=200&amp;sz=29&amp;hl=es&amp;start=3&amp;sig2=UqT7j-aR1VYWYU4kJX0VvQ&amp;um=1&amp;tbnid=lgkgnwmrIiGcHM:&amp;tbnh=111&amp;tbnw=88&amp;prev=/images?q=thomas+mun&amp;hl=es&amp;rlz=1T4ADSA_esCL337CL338&amp;um=1&amp;ei=61l2SuPxKIrFlAecupyBCA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l/imgres?imgurl=http://guynewey.files.wordpress.com/2009/02/adamsmith.jpg&amp;imgrefurl=http://guynewey.wordpress.com/2009/02/&amp;usg=__EODRmZ6vs9GvUbORxixOTV_31ak=&amp;h=350&amp;w=287&amp;sz=12&amp;hl=es&amp;start=1&amp;sig2=u-EAcdZZWVoBAq2nu3Ut8w&amp;um=1&amp;tbnid=2SyUeE_zd2d0wM:&amp;tbnh=120&amp;tbnw=98&amp;prev=/images?q=adam+smith&amp;hl=es&amp;rlz=1T4ADSA_esCL337CL338&amp;um=1&amp;ei=DVp2SrmeHMuwlAeBpsGBCA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l/imgres?imgurl=http://www.lancs.ac.uk/staff/ecagrs/Photo%20Gallery%20of%20Economists_files/o_david_ricardo.gif&amp;imgrefurl=http://www.lancs.ac.uk/staff/ecagrs/gallery.htm&amp;usg=__7GqJl9tdtJxgfsrDFJfIt6q-wZ8=&amp;h=372&amp;w=323&amp;sz=47&amp;hl=es&amp;start=1&amp;sig2=g6Q02GKXzT3G6SvUYoB0vw&amp;um=1&amp;tbnid=IVKW2A20wod5uM:&amp;tbnh=122&amp;tbnw=106&amp;prev=/images?q=david+ricardo&amp;hl=es&amp;rlz=1T4ADSA_esCL337CL338&amp;um=1&amp;ei=PVp2Spj5LtCslAfYlcCBC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5536" y="260648"/>
            <a:ext cx="8207697" cy="1728192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Clase N°2 Internationa</a:t>
            </a:r>
            <a:r>
              <a:rPr lang="es-ES" dirty="0" smtClean="0">
                <a:solidFill>
                  <a:schemeClr val="bg1"/>
                </a:solidFill>
              </a:rPr>
              <a:t>l </a:t>
            </a:r>
            <a:r>
              <a:rPr lang="es-ES" dirty="0" err="1" smtClean="0">
                <a:solidFill>
                  <a:schemeClr val="bg1"/>
                </a:solidFill>
              </a:rPr>
              <a:t>Trade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Theory</a:t>
            </a:r>
            <a:r>
              <a:rPr lang="es-ES" dirty="0" smtClean="0">
                <a:solidFill>
                  <a:schemeClr val="bg1"/>
                </a:solidFill>
              </a:rPr>
              <a:t/>
            </a:r>
            <a:br>
              <a:rPr lang="es-ES" dirty="0" smtClean="0">
                <a:solidFill>
                  <a:schemeClr val="bg1"/>
                </a:solidFill>
              </a:rPr>
            </a:br>
            <a:r>
              <a:rPr lang="es-ES" dirty="0" smtClean="0">
                <a:solidFill>
                  <a:schemeClr val="bg1"/>
                </a:solidFill>
              </a:rPr>
              <a:t>Capítulo 5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907704" y="5805264"/>
            <a:ext cx="5882754" cy="500066"/>
          </a:xfrm>
        </p:spPr>
        <p:txBody>
          <a:bodyPr/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IN5827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Manejo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Negocios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Internacionales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04" y="0"/>
            <a:ext cx="9151171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611560" y="225425"/>
            <a:ext cx="8137153" cy="631807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Ventajas Comparativas gráfico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127" y="1301773"/>
            <a:ext cx="7259021" cy="469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88640"/>
            <a:ext cx="6817390" cy="800333"/>
          </a:xfrm>
        </p:spPr>
        <p:txBody>
          <a:bodyPr/>
          <a:lstStyle/>
          <a:p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Dotación Relativa de los factores de producción</a:t>
            </a:r>
            <a:endParaRPr lang="es-CL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85860"/>
            <a:ext cx="8286808" cy="5143536"/>
          </a:xfrm>
        </p:spPr>
        <p:txBody>
          <a:bodyPr/>
          <a:lstStyle/>
          <a:p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Heckscher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1919 –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Ohlin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1933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patrón de comercio internacional depende de las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diferencias en la dotación de los factores de 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producción (tierra, capital, trabajo, tecnología), y no solo de la productividad del trabajo.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 país tiene ventajas comparativas produciendo bienes que intensivamente usan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factores de producción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(recursos), en la cual la nación tiene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 abundancia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(Exportar)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Importar aquellos bienes que requieren en su producción ser intensivos en factores de producción en la cual el país tiene déficit. 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Paradoja de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Leontief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(Bienes de capital en USA)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Esta teoría es un pobre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predictor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los patrones del comercio internacional del mundo real.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Asume que la tecnología es la misma en todos los países.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42976" y="988973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2290" name="Picture 2" descr="http://tbn2.google.com/images?q=tbn:yjEyic-N5H_SSM:http://www-personal.umich.edu/~alandear/rogues/stolper.samuelson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0679" y="0"/>
            <a:ext cx="1743322" cy="116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357166"/>
            <a:ext cx="8318158" cy="631807"/>
          </a:xfrm>
        </p:spPr>
        <p:txBody>
          <a:bodyPr/>
          <a:lstStyle/>
          <a:p>
            <a:pPr algn="l"/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Ciclo de producto de comercio internacional</a:t>
            </a:r>
            <a:endParaRPr lang="es-CL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142984"/>
            <a:ext cx="8286808" cy="5500726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R. Vernon, 1966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tamaño y la riqueza del mercado de USA es un fuerte incentivo al desarrollo de nuevos productos de consumo.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Nuevos productos son inicialmente producidos en USA. 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 mantiene producción en USA, en mercado cerrado.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Ayuda a la toma de decisiones, minimiza riesgos en la introducción de nuevos productos. 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demanda no está basada en precio. Bajos costos de producción no es tema.</a:t>
            </a:r>
            <a:endParaRPr lang="es-MX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demanda se incrementa en otros países desarrollados.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producción se traslada a estos países.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demanda se incrementa en países en desarrollo.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Productos más estandarizados.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Producción se mueve a países de bajo costo de producción.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teoría es útil para explicar el patrón de comercio internacional durante un breve período, donde USA domina globalmente.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Hoy en día el comercio dominado por MNC/FDI (nuevos productos empiezan y terminan en países en desarrollo)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42976" y="988973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Teorías clásicas: limitaciones	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501122" cy="4357718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Supuestos irrealistas: 2 países, 2 bienes v/s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multiples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países y bienes.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 considera diferencia en costos de transporte entre países.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 dicen nada acerca de tipos de cambio y monedas.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Asumen libre movilidad de los recursos entre productos.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Asume retornos constantes a escala. 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 considera diferencia es costo/calidad de recursos entre países.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Asumen stock fijo de recursos.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 considera los efectos del comercio en la distribución de los ingresos dentro del país.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 considera cambios en la estructura de la industria y sus correspondientes cambios en los requerimientos de recursos y su disponibilidad en los países a través del tiempo.</a:t>
            </a:r>
          </a:p>
          <a:p>
            <a:endParaRPr lang="es-MX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s-MX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0242" name="Picture 2" descr="http://www.uam.es/personal_pdi/psicologia/pei/ptic-expo-0607/grupo1/limitaciones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0472" y="5136048"/>
            <a:ext cx="1833560" cy="1721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Nueva teoría de comercio	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501122" cy="5000660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P.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Krugman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1980s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Economías de escala (costos / eficiencia)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Una unidad de reducción de costos está asociado con el gran volumen de salida.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mercado global solo puede soportar un pequeño número de empresas.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Comercio: especialización en la producción y economías de escala implican gran variedad y bajos precios.</a:t>
            </a:r>
          </a:p>
          <a:p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First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mover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advantage</a:t>
            </a:r>
            <a:endParaRPr lang="es-MX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Países y firmas que entran primero a un mercado pueden ganar significativas ventajas.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Período de aprendizaje y barreras de entrada para nuevos competidores.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Países pueden llegar a dominar el mercado de ciertos bienes (Ej. </a:t>
            </a:r>
            <a:r>
              <a:rPr lang="es-MX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Boing</a:t>
            </a: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Suerte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Ser el primero puede llegar a ser simplemente suerte.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Innovación disruptiva (ej. Energía solar)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Correcto lugar, correcto tiempo (Ej. India en los 90s crecimiento en IT industrias, Y2K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9218" name="Picture 2" descr="http://tbn2.google.com/images?q=tbn:ZqnOGG99TeSLKM:http://blog.unience.com/wp-content/uploads/2008/10/krugman_pau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142852"/>
            <a:ext cx="1071570" cy="1591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Diamante de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Porter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Rectángulo"/>
          <p:cNvSpPr/>
          <p:nvPr/>
        </p:nvSpPr>
        <p:spPr bwMode="auto">
          <a:xfrm>
            <a:off x="2714612" y="1214422"/>
            <a:ext cx="3714776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Dotación</a:t>
            </a:r>
            <a:r>
              <a:rPr kumimoji="0" lang="es-MX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de </a:t>
            </a:r>
            <a:r>
              <a:rPr kumimoji="0" lang="es-MX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Factores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Naturales y creadas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Tierra, trabajo, capital, infraestructura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2714612" y="4572008"/>
            <a:ext cx="3714776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Condiciones de</a:t>
            </a:r>
            <a:r>
              <a:rPr kumimoji="0" lang="es-MX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demanda</a:t>
            </a:r>
            <a:endParaRPr kumimoji="0" lang="es-MX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Sofisticados consumidores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domesticos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0" y="2786058"/>
            <a:ext cx="3143240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Industria relacionada y base</a:t>
            </a:r>
            <a:endParaRPr kumimoji="0" lang="es-MX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Abastecedores locales,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cluster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e innovación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6000792" y="2786058"/>
            <a:ext cx="3143240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Estrategia de la firma,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estructura y rivalidad</a:t>
            </a:r>
            <a:endParaRPr kumimoji="0" lang="es-MX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Abastecedores locales,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cluster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e innovación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11 Conector recto de flecha"/>
          <p:cNvCxnSpPr>
            <a:stCxn id="6" idx="2"/>
            <a:endCxn id="8" idx="0"/>
          </p:cNvCxnSpPr>
          <p:nvPr/>
        </p:nvCxnSpPr>
        <p:spPr bwMode="auto">
          <a:xfrm rot="5400000">
            <a:off x="3464711" y="3464719"/>
            <a:ext cx="2214578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13" name="12 Conector recto de flecha"/>
          <p:cNvCxnSpPr>
            <a:stCxn id="9" idx="3"/>
            <a:endCxn id="10" idx="1"/>
          </p:cNvCxnSpPr>
          <p:nvPr/>
        </p:nvCxnSpPr>
        <p:spPr bwMode="auto">
          <a:xfrm>
            <a:off x="3143240" y="3357562"/>
            <a:ext cx="2857552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16" name="15 Conector recto de flecha"/>
          <p:cNvCxnSpPr>
            <a:stCxn id="6" idx="3"/>
            <a:endCxn id="10" idx="0"/>
          </p:cNvCxnSpPr>
          <p:nvPr/>
        </p:nvCxnSpPr>
        <p:spPr bwMode="auto">
          <a:xfrm>
            <a:off x="6429388" y="1785926"/>
            <a:ext cx="1143024" cy="100013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19" name="18 Conector recto de flecha"/>
          <p:cNvCxnSpPr>
            <a:stCxn id="8" idx="3"/>
            <a:endCxn id="10" idx="2"/>
          </p:cNvCxnSpPr>
          <p:nvPr/>
        </p:nvCxnSpPr>
        <p:spPr bwMode="auto">
          <a:xfrm flipV="1">
            <a:off x="6429388" y="3929066"/>
            <a:ext cx="1143024" cy="121444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24" name="23 Conector recto de flecha"/>
          <p:cNvCxnSpPr>
            <a:stCxn id="6" idx="1"/>
            <a:endCxn id="9" idx="0"/>
          </p:cNvCxnSpPr>
          <p:nvPr/>
        </p:nvCxnSpPr>
        <p:spPr bwMode="auto">
          <a:xfrm rot="10800000" flipV="1">
            <a:off x="1571620" y="1785926"/>
            <a:ext cx="1142992" cy="100013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27" name="26 Conector recto de flecha"/>
          <p:cNvCxnSpPr>
            <a:stCxn id="8" idx="1"/>
            <a:endCxn id="9" idx="2"/>
          </p:cNvCxnSpPr>
          <p:nvPr/>
        </p:nvCxnSpPr>
        <p:spPr bwMode="auto">
          <a:xfrm rot="10800000">
            <a:off x="1571620" y="3929066"/>
            <a:ext cx="1142992" cy="121444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31" name="30 Conector recto de flecha"/>
          <p:cNvCxnSpPr>
            <a:endCxn id="34" idx="0"/>
          </p:cNvCxnSpPr>
          <p:nvPr/>
        </p:nvCxnSpPr>
        <p:spPr bwMode="auto">
          <a:xfrm rot="10800000" flipV="1">
            <a:off x="1142992" y="3500438"/>
            <a:ext cx="3357570" cy="15716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sp>
        <p:nvSpPr>
          <p:cNvPr id="34" name="33 Rectángulo"/>
          <p:cNvSpPr/>
          <p:nvPr/>
        </p:nvSpPr>
        <p:spPr bwMode="auto">
          <a:xfrm>
            <a:off x="71438" y="5072074"/>
            <a:ext cx="2143108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Gobierno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Políticas de impacto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positivo</a:t>
            </a:r>
            <a:endParaRPr kumimoji="0" lang="es-CL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36 Rectángulo"/>
          <p:cNvSpPr/>
          <p:nvPr/>
        </p:nvSpPr>
        <p:spPr bwMode="auto">
          <a:xfrm>
            <a:off x="6929486" y="5072074"/>
            <a:ext cx="2143108" cy="114300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Eventos de cambio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Innovaciones</a:t>
            </a:r>
            <a:endParaRPr kumimoji="0" lang="es-CL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8" name="37 Conector recto de flecha"/>
          <p:cNvCxnSpPr>
            <a:endCxn id="37" idx="0"/>
          </p:cNvCxnSpPr>
          <p:nvPr/>
        </p:nvCxnSpPr>
        <p:spPr bwMode="auto">
          <a:xfrm>
            <a:off x="4643438" y="3500438"/>
            <a:ext cx="3357602" cy="15716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arrow"/>
          </a:ln>
          <a:effectLst/>
        </p:spPr>
      </p:cxnSp>
      <p:pic>
        <p:nvPicPr>
          <p:cNvPr id="8194" name="Picture 2" descr="http://tbn0.google.com/images?q=tbn:KBLsGXW3dwfHuM:http://www.thinkers50.com/web_images/michael_port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-24"/>
            <a:ext cx="1243015" cy="1657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Implicancias para Managers	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501122" cy="5000660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Ubicaciones (Donde?)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Cadena de valor 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Diferentes actividades productivas en diferentes países.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Ventajas de ser el primero (decisiones de entrada en industria/mercado)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Invertir primero o tempranamente, especialmente en mercados que pueden soportar unas pocas firmas.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riesgo es mayor debido a la carencia de conocimiento de la industria y el mercado.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Políticas de gobierno para los negocios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Incentivos y subsidios, impuestos y tarifas.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Incrementar inversión en educación, infraestructura e </a:t>
            </a:r>
            <a:r>
              <a:rPr lang="es-MX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inventigación</a:t>
            </a:r>
            <a:endParaRPr lang="es-MX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Decisiones para la inversión extranjera (Cómo?)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Modo de entrada, licencias, </a:t>
            </a:r>
            <a:r>
              <a:rPr lang="es-MX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Joint</a:t>
            </a: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Venture</a:t>
            </a: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subsidiaria propia (adquisición, construcción, franquicia, exportación)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299932"/>
            <a:ext cx="6956449" cy="646331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600" b="1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Consultas</a:t>
            </a:r>
            <a:endParaRPr lang="es-ES_tradnl" sz="3600" b="1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1042988" y="225425"/>
            <a:ext cx="7705725" cy="560369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Agenda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304925"/>
            <a:ext cx="8929718" cy="489585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Mercantilismo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Teoría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ventajas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absolutas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Teoría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ventajas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comparativas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Teoría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Heckscher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-Ohlin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Teoría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ciclo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vida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del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producto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Nueva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teoría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comercio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Ventajas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competitivas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nacionales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Implicaciones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manager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16013" y="98072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3" name="Picture 1" descr="C:\Documents and Settings\jzunigac\Configuración local\Archivos temporales de Internet\Content.IE5\NFGTH2Z9\MPj043850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4235" y="3383857"/>
            <a:ext cx="3579797" cy="3474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225425"/>
            <a:ext cx="8712968" cy="863600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¿Qué es 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comercio internacional</a:t>
            </a:r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20482" name="Picture 2" descr="http://www.educared.org.ar/biblioteca/calendario/fechas/11/imagenes/06-comerc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3914775" cy="3048000"/>
          </a:xfrm>
          <a:prstGeom prst="rect">
            <a:avLst/>
          </a:prstGeom>
          <a:noFill/>
        </p:spPr>
      </p:pic>
      <p:pic>
        <p:nvPicPr>
          <p:cNvPr id="20484" name="Picture 4" descr="http://www.mercofinanzas.com/wp-content/uploads/2009/06/oswlzforex-300x2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214686"/>
            <a:ext cx="2857500" cy="2838450"/>
          </a:xfrm>
          <a:prstGeom prst="rect">
            <a:avLst/>
          </a:prstGeom>
          <a:noFill/>
        </p:spPr>
      </p:pic>
      <p:pic>
        <p:nvPicPr>
          <p:cNvPr id="13" name="Picture 2" descr="http://www.entorno-empresarial.com/imagenes_articulos/29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4097199"/>
            <a:ext cx="2214546" cy="2760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Comercio Internacional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286808" cy="5214974"/>
          </a:xfrm>
        </p:spPr>
        <p:txBody>
          <a:bodyPr/>
          <a:lstStyle/>
          <a:p>
            <a:r>
              <a:rPr lang="es-MX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Intercambio de materias primas, partes, componentes, bienes y servicios entre naciones</a:t>
            </a:r>
            <a:r>
              <a:rPr lang="es-MX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s-MX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Teorías clásicas: Explican el comercio internacional basados en las ventajas naturales del país y en las condiciones económicas de la nación.</a:t>
            </a:r>
          </a:p>
          <a:p>
            <a:pPr marL="857250" lvl="1" indent="-457200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Mercantilismo (Thomas </a:t>
            </a:r>
            <a:r>
              <a:rPr lang="es-MX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Mun</a:t>
            </a:r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1630)</a:t>
            </a:r>
          </a:p>
          <a:p>
            <a:pPr marL="857250" lvl="1" indent="-457200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Ventajas absolutas (Adam Smith, 1776)</a:t>
            </a:r>
          </a:p>
          <a:p>
            <a:pPr marL="857250" lvl="1" indent="-457200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Ventajas comparativas (David Ricardo, 1817)</a:t>
            </a:r>
          </a:p>
          <a:p>
            <a:pPr marL="857250" lvl="1" indent="-457200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Relativa dotación de los factores productivos (</a:t>
            </a:r>
            <a:r>
              <a:rPr lang="es-MX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Heckscher</a:t>
            </a:r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1919 – </a:t>
            </a:r>
            <a:r>
              <a:rPr lang="es-MX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Ohlin</a:t>
            </a:r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1933)</a:t>
            </a:r>
          </a:p>
          <a:p>
            <a:pPr marL="857250" lvl="1" indent="-457200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Ciclo de comercio de los productos internacionales (Raymond Vernon, 1966)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Nuevas teorías: Explican el comercio internacional basados en las ventajas naturales del país y en ventajas creadas tales como las características de la industria, políticas de gobierno y estrategias de las firmas.</a:t>
            </a:r>
          </a:p>
          <a:p>
            <a:pPr marL="857250" lvl="1" indent="-457200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Nueva teoría de comercio (Paul </a:t>
            </a:r>
            <a:r>
              <a:rPr lang="es-MX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Krugman</a:t>
            </a:r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1980s)</a:t>
            </a:r>
          </a:p>
          <a:p>
            <a:pPr marL="857250" lvl="1" indent="-457200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Diamante de </a:t>
            </a:r>
            <a:r>
              <a:rPr lang="es-MX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Porter</a:t>
            </a:r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ventajas competitivas nacionales (M. </a:t>
            </a:r>
            <a:r>
              <a:rPr lang="es-MX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Porter</a:t>
            </a:r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1990)</a:t>
            </a:r>
          </a:p>
          <a:p>
            <a:endParaRPr lang="es-MX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Mercantilismo</a:t>
            </a:r>
            <a:endParaRPr lang="es-C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286808" cy="5214974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Oro y plata sostuvieron el sistema mercantilista, la riqueza de las naciones y el vigoroso comercio.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Prevaleció entre 1.500 y 1.800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Políticas dirigidas para maximizar exportaciones y minimizar importaciones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Comercio Internacional era visto como juego de suma-cero.</a:t>
            </a:r>
          </a:p>
          <a:p>
            <a:pPr lvl="1"/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País exportador gana e importador pierde.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intervención del gobierno se realiza para alcanzar superávit de exportaciones</a:t>
            </a:r>
          </a:p>
          <a:p>
            <a:pPr lvl="1"/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Ventaja para productores domésticos y exportadores</a:t>
            </a:r>
          </a:p>
          <a:p>
            <a:pPr lvl="1"/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Desventaja para consumidores, bienes domésticos caros y limitada variedad.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mercantilismo debilita al país en el largo plazo y enriquece sólo a un segmento.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Hoy en día el proteccionismo es similar al neo-mercantilismo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3314" name="Picture 2" descr="http://tbn0.google.com/images?q=tbn:lgkgnwmrIiGcHM:http://www.eumed.net/cursecon/dic/dent/m/muller-a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5385" y="0"/>
            <a:ext cx="1008087" cy="1271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Ventajas Absolutas	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286808" cy="3214710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Adam Smith, La Riqueza de las naciones, 1776.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Smith argumenta: “…los países difieren en su habilidad para producir bienes eficientemente.”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 país tiene ventajas absolutas cuando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 más productivo que cualquier otro 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produciendo un producto en particular.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acuerdo a Smith los países deberían especializarse donde ellos tienen ventajas absolutas (exportar) en importar los otros productos.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Free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trade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(laissez-faire).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 justifica intervención del gobierno.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Demuestra que el comercio es un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juego de suma-positiva. (ver ej.)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4500570"/>
            <a:ext cx="6733028" cy="218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tbn0.google.com/images?q=tbn:2SyUeE_zd2d0wM:http://guynewey.files.wordpress.com/2009/02/adamsmith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9560" y="0"/>
            <a:ext cx="1283476" cy="1571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03" y="188640"/>
            <a:ext cx="9116993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357298"/>
            <a:ext cx="750099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Ventajas Absolutas gráfico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631807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Ventajas Comparativas	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214422"/>
            <a:ext cx="8286808" cy="3214710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David Ricardo, Principios de economía Política, 1817.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acuerdo a Ricardo los países deberían especializarse en producir aquellos bienes que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producen relativamente más eficientemente 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 comprar los bienes que producen menos eficientemente, incluso si estos bienes comprados podrían ser producidos por ellos mismos más eficientemente.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producción mundial es mayor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sin restricciones al comercio.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Los consumidores de todas las naciones pueden consumir más.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Sugiere que el comercio es un </a:t>
            </a:r>
            <a:r>
              <a:rPr lang="es-MX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juego de suma-positiva 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(ver ej.)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85723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89" y="4572008"/>
            <a:ext cx="655086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://tbn2.google.com/images?q=tbn:IVKW2A20wod5uM:http://www.lancs.ac.uk/staff/ecagrs/Photo%2520Gallery%2520of%2520Economists_files/o_david_ricardo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017" y="0"/>
            <a:ext cx="1257905" cy="1447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1652</TotalTime>
  <Words>1298</Words>
  <Application>Microsoft Office PowerPoint</Application>
  <PresentationFormat>Presentación en pantalla (4:3)</PresentationFormat>
  <Paragraphs>135</Paragraphs>
  <Slides>18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Diseño predeterminado</vt:lpstr>
      <vt:lpstr>Clase N°2 International Trade Theory Capítulo 5</vt:lpstr>
      <vt:lpstr>Agenda</vt:lpstr>
      <vt:lpstr>¿Qué es comercio internacional?</vt:lpstr>
      <vt:lpstr>Comercio Internacional</vt:lpstr>
      <vt:lpstr>Mercantilismo</vt:lpstr>
      <vt:lpstr>Ventajas Absolutas </vt:lpstr>
      <vt:lpstr>Diapositiva 7</vt:lpstr>
      <vt:lpstr>Ventajas Absolutas gráfico</vt:lpstr>
      <vt:lpstr>Ventajas Comparativas </vt:lpstr>
      <vt:lpstr>Diapositiva 10</vt:lpstr>
      <vt:lpstr>Ventajas Comparativas gráfico</vt:lpstr>
      <vt:lpstr>Dotación Relativa de los factores de producción</vt:lpstr>
      <vt:lpstr>Ciclo de producto de comercio internacional</vt:lpstr>
      <vt:lpstr>Teorías clásicas: limitaciones </vt:lpstr>
      <vt:lpstr>Nueva teoría de comercio </vt:lpstr>
      <vt:lpstr>Diamante de Porter </vt:lpstr>
      <vt:lpstr>Implicancias para Managers </vt:lpstr>
      <vt:lpstr>Consultas</vt:lpstr>
    </vt:vector>
  </TitlesOfParts>
  <Company>Siracusa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jzuniga</cp:lastModifiedBy>
  <cp:revision>40</cp:revision>
  <dcterms:created xsi:type="dcterms:W3CDTF">2009-03-01T01:28:01Z</dcterms:created>
  <dcterms:modified xsi:type="dcterms:W3CDTF">2011-10-19T14:11:11Z</dcterms:modified>
</cp:coreProperties>
</file>