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6" r:id="rId10"/>
    <p:sldId id="289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5DD430-02AA-4831-9CB8-1E8B7B984EE8}" type="datetimeFigureOut">
              <a:rPr lang="es-CL" smtClean="0"/>
              <a:pPr/>
              <a:t>14-11-2011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73E95F-0BAA-4F9C-9ED4-A2C5EE209A7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44C8A2-EAA9-49FD-BCF7-E360EEEA1573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70413" cy="3427413"/>
          </a:xfrm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4329114"/>
            <a:ext cx="6099175" cy="4491037"/>
          </a:xfrm>
          <a:ln>
            <a:solidFill>
              <a:schemeClr val="tx1"/>
            </a:solidFill>
          </a:ln>
        </p:spPr>
        <p:txBody>
          <a:bodyPr lIns="86668" tIns="43334" rIns="86668" bIns="43334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288E7-6F18-4AB9-8928-A443B83060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A6305A-6E78-4511-A0B2-781E75511E6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0213A-EA34-40DA-A20E-CC8C214E680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2988" y="225425"/>
            <a:ext cx="7705725" cy="863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42988" y="1304925"/>
            <a:ext cx="3776662" cy="48958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972050" y="1304925"/>
            <a:ext cx="3776663" cy="4895850"/>
          </a:xfrm>
        </p:spPr>
        <p:txBody>
          <a:bodyPr/>
          <a:lstStyle/>
          <a:p>
            <a:r>
              <a:rPr lang="es-ES" smtClean="0"/>
              <a:t>Haga clic en el icono para agregar una imagen prediseñada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042988" y="6308725"/>
            <a:ext cx="1838325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54350" y="6308725"/>
            <a:ext cx="3636963" cy="349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843713" y="6308725"/>
            <a:ext cx="1905000" cy="349250"/>
          </a:xfrm>
        </p:spPr>
        <p:txBody>
          <a:bodyPr/>
          <a:lstStyle>
            <a:lvl1pPr>
              <a:defRPr/>
            </a:lvl1pPr>
          </a:lstStyle>
          <a:p>
            <a:fld id="{E05F267B-B398-4EE4-87AB-4D5472ACA4C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119097-309F-42FE-97C4-CAF86FB9DE6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1305E-31E6-4BA4-881A-7794DB47E21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D2FFF-28F7-4180-820B-1F82E45A81E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A9A783-B631-4250-8B90-FE1CBD878A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9A91C7-8C4B-464B-9B7A-57CFB5891E5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B33F1-8AE7-49C5-B0D5-EA747B6D7CB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939959-F33E-4607-B823-E390B9FF89E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CA6831-00B6-47D2-BEB3-913F4E138CA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F69D9B-7D0C-48D3-9761-CAA505031C30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72819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Clase </a:t>
            </a:r>
            <a:r>
              <a:rPr lang="es-ES" dirty="0" smtClean="0">
                <a:solidFill>
                  <a:schemeClr val="bg1"/>
                </a:solidFill>
              </a:rPr>
              <a:t>N°4 Inversión Directa Extranjera</a:t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</a:t>
            </a:r>
            <a:r>
              <a:rPr lang="es-ES" dirty="0" smtClean="0">
                <a:solidFill>
                  <a:schemeClr val="bg1"/>
                </a:solidFill>
              </a:rPr>
              <a:t>7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5805264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95536" y="260648"/>
            <a:ext cx="8207697" cy="1728192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Clase </a:t>
            </a:r>
            <a:r>
              <a:rPr lang="es-ES" dirty="0" smtClean="0">
                <a:solidFill>
                  <a:schemeClr val="bg1"/>
                </a:solidFill>
              </a:rPr>
              <a:t>N°4 Política Económica FDI</a:t>
            </a:r>
            <a:br>
              <a:rPr lang="es-ES" dirty="0" smtClean="0">
                <a:solidFill>
                  <a:schemeClr val="bg1"/>
                </a:solidFill>
              </a:rPr>
            </a:br>
            <a:r>
              <a:rPr lang="es-ES" dirty="0" smtClean="0">
                <a:solidFill>
                  <a:schemeClr val="bg1"/>
                </a:solidFill>
              </a:rPr>
              <a:t>Capítulo </a:t>
            </a:r>
            <a:r>
              <a:rPr lang="es-ES" dirty="0" smtClean="0">
                <a:solidFill>
                  <a:schemeClr val="bg1"/>
                </a:solidFill>
              </a:rPr>
              <a:t>8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907704" y="5805264"/>
            <a:ext cx="5882754" cy="500066"/>
          </a:xfrm>
        </p:spPr>
        <p:txBody>
          <a:bodyPr/>
          <a:lstStyle/>
          <a:p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IN5827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Manejo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de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Negocios</a:t>
            </a:r>
            <a:r>
              <a: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Internacionales</a:t>
            </a:r>
            <a:endParaRPr lang="en-US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Política sobre la FDI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714488"/>
            <a:ext cx="8215370" cy="4929221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Radical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del libre mercado</a:t>
            </a:r>
          </a:p>
          <a:p>
            <a:pPr marL="514350" indent="-514350">
              <a:buFont typeface="+mj-lt"/>
              <a:buAutoNum type="arabicPeriod"/>
            </a:pPr>
            <a:endParaRPr lang="es-MX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s-MX" sz="2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del nacionalismo pragmático</a:t>
            </a:r>
            <a:endPara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Radical (Mercado regulado)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empresas multinacionales (MNE) son un instrumento de la dominación imperialista.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MNE reducen la competencia ganando poder de mercado y explotando a los consumidores con precios monopolistas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MNE reducen el bienestar de los consumidores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visión radical cae después de 1980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Colapso del comunismo en Europa del este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creencia empírica del que el FDI es una importante fuente de tecnología y trabajo.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fuerte performance económica produce que los países en vías de desarrollo abrazan el capitalismo más que la visión radical.</a:t>
            </a:r>
          </a:p>
          <a:p>
            <a:pPr lvl="1"/>
            <a:endParaRPr lang="es-MX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países con visión radical se prohíbe FDI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Nacionalización de empresas extranjeras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de libre mercado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producción mundial debería ser distribuida entre los países de acuerdo a la teoría de ventajas comparativas.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países deberían especializarse en la producción de aquellos bienes y servicios que ellos pueden producir más eficientemente.</a:t>
            </a: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FDI sin restricciones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soportada por Smith, Ricardo y H-O, en la cual las imperfecciones del mercado explicarían la FDI.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Visión Nacionalista Pragmática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FDI tiene beneficios y costos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Es la visión del balance entre visión radical y libre mercado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 debe buscar maximizar el beneficio nacional (no global) y minimizar los costos nacionales (no globales). 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Aprobar las FDI solo si los beneficios superan a los costos.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Las FDI benefician al país de destino transfiriendo capital, trabajo, habilidades, conocimiento y tecnología.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Fuertes negociaciones para apropiarse de los grandes beneficios de FDI</a:t>
            </a:r>
            <a:endParaRPr lang="es-MX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225425"/>
            <a:ext cx="8568952" cy="863600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 por la transferencia de recursos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Capital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Tecnología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Management (</a:t>
            </a:r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Know-How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en el empleo: directos (subsidiaria) e indirectos (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suppliers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en la balanza de pagos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Cuenta de capital aumenta con el primer flujo de ingreso (capital inicial)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FDI es un substituto de importaciones pudiendo mejorar la cuenta corriente de la balanza de pagos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FDI puede llegar a aumentar las exportaciones si se ocupa a la subsidiaria para exportar a otros países.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en la competencia y el crecimiento de la economía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Puede aumentar el N° de competidores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Incrementar el nivel de competencia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Bajar precios y aumentar el nivel de bienestar de los consumidores.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Costos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adversos en la competencia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 no existen las adecuadas regulaciones: Monopolios de mercado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Inversores extranjeros adquieren 1 o más firmas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adversos en la balanza de pagos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Flujos de ganancias repatriados de la MNC hacía su país de origen afectarían negativamente la cuenta de capital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Cuando una subsidiaria importa un significante flujo de materiales para sus operaciones.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sobre la autonomía y soberanía nacional </a:t>
            </a:r>
          </a:p>
          <a:p>
            <a:pPr marL="857250" lvl="1" indent="-457200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Decisiones claves pueden afectar la economía del país siendo tomadas en los H-Q, implicando que los gobiernos no tengan el control real de ellas.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46106" cy="863600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Beneficios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y costos 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origen</a:t>
            </a:r>
            <a:endParaRPr lang="es-CL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>
              <a:buNone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mismos efectos pero en sentido contrario, es decir:</a:t>
            </a:r>
          </a:p>
          <a:p>
            <a:pPr marL="457200" indent="-457200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Beneficios: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Ingresos por ganancias de las subsidiarias (Balanza de pagos)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Exportación de sus proveedores para la subsidiaria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Know-how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sobre negocios internacionales, y levándolos a su país de origen.</a:t>
            </a:r>
          </a:p>
          <a:p>
            <a:pPr marL="457200" indent="-457200"/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Costos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Flujo inicial de FDI (cuenta de capitales)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Substitutos de exportaciones directas.</a:t>
            </a:r>
          </a:p>
          <a:p>
            <a:pPr marL="457200" indent="-457200">
              <a:buFont typeface="+mj-lt"/>
              <a:buAutoNum type="arabicPeriod"/>
            </a:pP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Efectos de empleo si se traslada las producciones a los países de destino (NAFTA de USA a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Mexico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755576" y="1196752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Políticas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receptores</a:t>
            </a:r>
            <a:endParaRPr lang="es-CL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/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Fomentar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Concesiones de impuestos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Prestamos de bajo interés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Políticas estables de gobiernos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Subsidio a infraestructura, tierras y </a:t>
            </a:r>
            <a:r>
              <a:rPr lang="es-MX" sz="2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facilities</a:t>
            </a:r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Garantías de soberanía</a:t>
            </a:r>
          </a:p>
          <a:p>
            <a:pPr marL="457200" indent="-457200"/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Restricciones a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Restricciones de propiedad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Requerimientos de performance: contenido local, exportaciones, transferencia tecnológica</a:t>
            </a:r>
          </a:p>
          <a:p>
            <a:pPr marL="457200" indent="-457200">
              <a:buFont typeface="+mj-lt"/>
              <a:buAutoNum type="arabicPeriod"/>
            </a:pPr>
            <a:endParaRPr lang="es-MX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28662" y="225425"/>
            <a:ext cx="8101012" cy="863600"/>
          </a:xfrm>
        </p:spPr>
        <p:txBody>
          <a:bodyPr/>
          <a:lstStyle/>
          <a:p>
            <a:pPr algn="l"/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Políticas</a:t>
            </a:r>
            <a:r>
              <a:rPr lang="es-MX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del FDI en los países </a:t>
            </a:r>
            <a:r>
              <a:rPr lang="es-MX" sz="3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 origen</a:t>
            </a:r>
            <a:endParaRPr lang="es-CL" sz="3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pPr marL="457200" indent="-457200"/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Fomentar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Seguro de riesgo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Eliminación de doble impuesto</a:t>
            </a:r>
          </a:p>
          <a:p>
            <a:pPr marL="457200" indent="-457200"/>
            <a:endParaRPr lang="es-MX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/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Restricciones a las FDI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Límite de capital de salida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Manipulación de las leyes de impuestos para fomentar la inversión doméstica</a:t>
            </a:r>
          </a:p>
          <a:p>
            <a:pPr marL="857250" lvl="1" indent="-457200">
              <a:buFont typeface="+mj-lt"/>
              <a:buAutoNum type="arabicPeriod"/>
            </a:pPr>
            <a:r>
              <a:rPr lang="es-MX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Restricciones políticas para invertir sobre ciertos países</a:t>
            </a:r>
          </a:p>
          <a:p>
            <a:pPr marL="457200" indent="-457200">
              <a:buFont typeface="+mj-lt"/>
              <a:buAutoNum type="arabicPeriod"/>
            </a:pPr>
            <a:endParaRPr lang="es-MX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25425"/>
            <a:ext cx="8065145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¿Qué es Inversión Directa Extranjera?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428736"/>
            <a:ext cx="8215370" cy="5214973"/>
          </a:xfrm>
        </p:spPr>
        <p:txBody>
          <a:bodyPr/>
          <a:lstStyle/>
          <a:p>
            <a:r>
              <a:rPr lang="es-MX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Foreign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Direct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Investment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(FDI):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Ocurre cuando una firma invierte </a:t>
            </a: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directamente para producir y/o desarrollar un producto o mercado</a:t>
            </a:r>
            <a:r>
              <a:rPr lang="es-MX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un país extranjero.</a:t>
            </a:r>
          </a:p>
          <a:p>
            <a:r>
              <a:rPr lang="es-MX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Foreign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Indirect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MX" sz="20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Investment</a:t>
            </a:r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(FII):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Ocurre cuando se invierte en </a:t>
            </a:r>
            <a:r>
              <a:rPr lang="es-MX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instrumentos financieros externos 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por individuos, firmas, gobiernos o instituciones financieras.</a:t>
            </a:r>
            <a:endParaRPr lang="es-MX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Métodos de FDI: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Adquisiciones: comprar una firma en otro país.</a:t>
            </a:r>
          </a:p>
          <a:p>
            <a:pPr lvl="1"/>
            <a:r>
              <a:rPr lang="es-MX" sz="1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Greenfield</a:t>
            </a: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construir una  nueva planta e instalaciones en otro país.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Ambos involucran: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Significante propiedad de una entidad extranjera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Alto nivel de control de las operaciones extranjeras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Fuerte influencia sobre las decisiones gerenciales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Implicaciones para Managers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más importante decisión de donde localizar las FDI</a:t>
            </a: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arte de negociar: entender la influencia de las naciones sobre: normas, sistema de valores, cultura, tácticas de negociación y habilidades interpersonales</a:t>
            </a:r>
          </a:p>
          <a:p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Proceso de negociación: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Intereses comunes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Conflicto de intereses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Compromiso</a:t>
            </a:r>
          </a:p>
          <a:p>
            <a:pPr marL="80010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Criterio</a:t>
            </a:r>
          </a:p>
          <a:p>
            <a:pPr marL="400050"/>
            <a:endParaRPr lang="es-MX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00050"/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Poder de negociación: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Evaluar de cada lado que otra cosa se tiene que ofrecer.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Numero de alternativas comparables en cada lado</a:t>
            </a:r>
          </a:p>
          <a:p>
            <a:pPr marL="857250" lvl="1" indent="-342900">
              <a:buFont typeface="+mj-lt"/>
              <a:buAutoNum type="arabicPeriod"/>
            </a:pPr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Evaluar el horizonte de tiempo que tiene cada lado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3429000" y="254476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616" tIns="45809" rIns="91616" bIns="45809">
            <a:spAutoFit/>
          </a:bodyPr>
          <a:lstStyle/>
          <a:p>
            <a:pPr algn="just"/>
            <a:endParaRPr lang="es-CL" sz="1600">
              <a:latin typeface="Century Gothic" pitchFamily="34" charset="0"/>
            </a:endParaRPr>
          </a:p>
        </p:txBody>
      </p:sp>
      <p:sp>
        <p:nvSpPr>
          <p:cNvPr id="547847" name="Rectangle 7"/>
          <p:cNvSpPr>
            <a:spLocks noGrp="1" noChangeArrowheads="1"/>
          </p:cNvSpPr>
          <p:nvPr>
            <p:ph type="title"/>
          </p:nvPr>
        </p:nvSpPr>
        <p:spPr>
          <a:xfrm>
            <a:off x="955650" y="346098"/>
            <a:ext cx="6956449" cy="553998"/>
          </a:xfrm>
          <a:noFill/>
          <a:ln/>
        </p:spPr>
        <p:txBody>
          <a:bodyPr wrap="square">
            <a:spAutoFit/>
          </a:bodyPr>
          <a:lstStyle/>
          <a:p>
            <a:pPr algn="just" defTabSz="273050"/>
            <a:r>
              <a:rPr lang="es-ES_tradnl" sz="3000" b="1" dirty="0" smtClean="0">
                <a:solidFill>
                  <a:schemeClr val="bg1"/>
                </a:solidFill>
                <a:latin typeface="+mn-lt"/>
                <a:cs typeface="Times New Roman" pitchFamily="18" charset="0"/>
              </a:rPr>
              <a:t>Consultas</a:t>
            </a:r>
            <a:endParaRPr lang="es-ES_tradnl" sz="3000" b="1" dirty="0">
              <a:solidFill>
                <a:schemeClr val="bg1"/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547858" name="Line 18"/>
          <p:cNvSpPr>
            <a:spLocks noChangeShapeType="1"/>
          </p:cNvSpPr>
          <p:nvPr/>
        </p:nvSpPr>
        <p:spPr bwMode="auto">
          <a:xfrm>
            <a:off x="928662" y="1000108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pic>
        <p:nvPicPr>
          <p:cNvPr id="147458" name="Picture 2" descr="C:\Documents and Settings\jzunigac\Configuración local\Archivos temporales de Internet\Content.IE5\NLUEU1KI\MCj00787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1714488"/>
            <a:ext cx="1622425" cy="393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Adquisición vs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Greenfield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5429264"/>
            <a:ext cx="8215370" cy="1214445"/>
          </a:xfrm>
        </p:spPr>
        <p:txBody>
          <a:bodyPr/>
          <a:lstStyle/>
          <a:p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decisión final depende del contexto de la firma y el ambiente de negocios, es decir, costos, competencia, clientes, países y </a:t>
            </a:r>
            <a:r>
              <a:rPr lang="es-MX" sz="20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timing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71473" y="1357298"/>
          <a:ext cx="8143930" cy="3114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29023"/>
                <a:gridCol w="2428892"/>
                <a:gridCol w="228601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Criterio</a:t>
                      </a:r>
                      <a:r>
                        <a:rPr lang="es-MX" sz="1400" baseline="0" dirty="0" smtClean="0"/>
                        <a:t> de decisión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Adquisición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err="1" smtClean="0"/>
                        <a:t>Greenfield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Tiempo</a:t>
                      </a:r>
                      <a:r>
                        <a:rPr lang="es-MX" sz="1400" baseline="0" dirty="0" smtClean="0"/>
                        <a:t> para establecerse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Rápido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Lento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Costo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Altos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Bajos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Aprendizaje</a:t>
                      </a:r>
                      <a:r>
                        <a:rPr lang="es-MX" sz="1400" baseline="0" dirty="0" smtClean="0"/>
                        <a:t> respecto a </a:t>
                      </a:r>
                      <a:r>
                        <a:rPr lang="es-MX" sz="1400" baseline="0" dirty="0" err="1" smtClean="0"/>
                        <a:t>mktg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Rápido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Lento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Ganancia en Tecnología y </a:t>
                      </a:r>
                      <a:r>
                        <a:rPr lang="es-MX" sz="1400" dirty="0" err="1" smtClean="0"/>
                        <a:t>management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Si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Adaptación de la organización, cultura, valores y sistema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Potenciales conflictos y problemas</a:t>
                      </a:r>
                      <a:r>
                        <a:rPr lang="es-MX" sz="1400" baseline="0" dirty="0" smtClean="0"/>
                        <a:t> de integración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Consistencia,</a:t>
                      </a:r>
                      <a:r>
                        <a:rPr lang="es-MX" sz="1400" baseline="0" dirty="0" smtClean="0"/>
                        <a:t> sin problemas de integración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Anticiparse</a:t>
                      </a:r>
                      <a:r>
                        <a:rPr lang="es-MX" sz="1400" baseline="0" dirty="0" smtClean="0"/>
                        <a:t> a la competencia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Si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No</a:t>
                      </a:r>
                      <a:endParaRPr lang="es-CL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Resultados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Más</a:t>
                      </a:r>
                      <a:r>
                        <a:rPr lang="es-MX" sz="1400" baseline="0" dirty="0" smtClean="0"/>
                        <a:t> lentos de lo esperado</a:t>
                      </a:r>
                      <a:endParaRPr lang="es-C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???</a:t>
                      </a:r>
                      <a:endParaRPr lang="es-CL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27584" y="225425"/>
            <a:ext cx="7921129" cy="863600"/>
          </a:xfrm>
        </p:spPr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¿Por qué prefieren las adquisiciones?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428736"/>
            <a:ext cx="8358246" cy="5214973"/>
          </a:xfrm>
        </p:spPr>
        <p:txBody>
          <a:bodyPr/>
          <a:lstStyle/>
          <a:p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Rápidas: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más rápidas en su ejecución.</a:t>
            </a:r>
          </a:p>
          <a:p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Menor riesgo: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Se adquieren ciertas firmas por tener capital estratégico valorado (Lealtad a la marca, relación con los clientes, patentes, sistema de distribución).</a:t>
            </a:r>
          </a:p>
          <a:p>
            <a:r>
              <a:rPr lang="es-MX" sz="2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Eficiencia:</a:t>
            </a:r>
            <a:r>
              <a:rPr lang="es-MX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 creencia de que ellos pueden incrementar la eficiencia transfiriendo capital, tecnología y habilidades de administración.</a:t>
            </a:r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Tendencias en FDI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índice FDI ha crecido más que el PIB mundial y el comercio mundial.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Históricamente habían sido dirigidas a países desarrollados (USA)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la última década: (China) Asia, Europa del este y América Latina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Crecimiento económico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Desregulación 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Programas de privatización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Remoción de restricciones al FDI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Caída FDI entre 2001 – 2004 (50%)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Caída general de crecimiento de la economía mundial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Incerteza geopolítica después del 11 de septiembre del 2001.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Explosión de la burbuja de los mercados de capitales en USA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 a los servicios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Cambio de las economías desarrolladas de producción a servicios (financieros, electricidad, agua, telecomunicaciones y consultoría)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Muchos servicios no pueden ser comercializados internacionalmente (restricción regulatoria, problemas en control y calidad)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Liberalización de los gobiernos en materias relacionadas con FDI en servicios.</a:t>
            </a:r>
          </a:p>
          <a:p>
            <a:pPr lvl="1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Internet permitió a algunas empresas de servicios relocalizar algunas de sus actividades de creación de valor en diferentes naciones y tomar ventajas de los costos de los factores productivos</a:t>
            </a:r>
          </a:p>
          <a:p>
            <a:pPr lvl="1"/>
            <a:endParaRPr lang="es-MX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Fuente y destino del FDI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principales países fuentes de FDI: 60% flujo, 63% stock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UK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Francia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Alemania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Holanda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Japón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El principal destino del FDI: USA, porque: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Riqueza del mercado doméstico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Dinámica y estabilidad económica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Ambiente político favorable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País abierto al FDI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 el 2004, comienza un incremento en los países en vías de desarrollo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América Latina: México y Brasil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África: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Inestabilidad política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Conflictos armados</a:t>
            </a:r>
          </a:p>
          <a:p>
            <a:pPr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Constantes cambios en política económica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Horizontal FDI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142984"/>
            <a:ext cx="8215370" cy="5500725"/>
          </a:xfrm>
        </p:spPr>
        <p:txBody>
          <a:bodyPr/>
          <a:lstStyle/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Invertir en la misma industria en mercado extranjero.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FDI es mas riesgoso y caro comparado con exportaciones y licencias,</a:t>
            </a:r>
          </a:p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Entonces … ¿Por qué preferir FDI?.</a:t>
            </a:r>
          </a:p>
          <a:p>
            <a:endParaRPr lang="es-MX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Costos de transportes: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pueden ser muy altos en algunos casos, volviendo algunos productos en no rentables.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Imperfecciones de mercado:</a:t>
            </a:r>
          </a:p>
          <a:p>
            <a:pPr marL="800100" lvl="1" indent="-3429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Impedimentos para el libre flujo de productos entre naciones.</a:t>
            </a:r>
          </a:p>
          <a:p>
            <a:pPr marL="800100" lvl="1" indent="-3429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Impedimentos para la venta de </a:t>
            </a:r>
            <a:r>
              <a:rPr lang="es-MX" sz="1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Know-how</a:t>
            </a:r>
            <a:endParaRPr lang="es-MX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/>
            <a:r>
              <a:rPr lang="es-MX" sz="1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Impedimentos para exportar. Tarifas, subsidios, cuotas, etc.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Competencia: de multipuntos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cuando dos o más empresas compiten en diferentes mercados regionales, naciones o industrias.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Comportamiento estratégico: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las firmas imitan rápidamente lo que las otra hacen en un oligopolio. 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Ventajas de ubicación: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combinación de activos ubicados estratégicamente y valorados por la empresa. Las firmas pueden beneficiarse de las externalidades al ubicarse cerca de sus recursos (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ej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s-MX" sz="1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Silicon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Valley)</a:t>
            </a:r>
          </a:p>
          <a:p>
            <a:endParaRPr lang="es-MX" sz="16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Vertical FDI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42910" y="1357298"/>
            <a:ext cx="8215370" cy="5286411"/>
          </a:xfrm>
        </p:spPr>
        <p:txBody>
          <a:bodyPr/>
          <a:lstStyle/>
          <a:p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Invertir en una industria diferente pero la cual está relacionada con la cadena de valor de la firma.</a:t>
            </a:r>
          </a:p>
          <a:p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FDI hacia atrás: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invertir en una industria que provee recursos, procesos productivos, o que se encuentre hacia atrás en la cadena de valor.</a:t>
            </a:r>
            <a:endParaRPr lang="es-MX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FDI hacia adelante: 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invertir en una industria que utiliza la salida de la producción de una firma doméstica.</a:t>
            </a:r>
            <a:endParaRPr lang="es-MX" sz="1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es-MX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Comportamiento estratégico:</a:t>
            </a:r>
            <a:r>
              <a:rPr lang="es-MX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ganar control sobre las fuentes de materias primas.</a:t>
            </a:r>
          </a:p>
          <a:p>
            <a:pPr marL="400050">
              <a:buFont typeface="+mj-lt"/>
              <a:buAutoNum type="arabicPeriod"/>
            </a:pPr>
            <a:r>
              <a:rPr lang="es-MX" sz="1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Imperfecciones de mercado:</a:t>
            </a:r>
            <a:endParaRPr lang="es-MX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800100"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Cuando una firma tiene la habilidad y el conocimiento para extraer materias primas y no hay productores eficientes en esa país que pueden abastecer de dichas materias primas a la firma.</a:t>
            </a:r>
          </a:p>
          <a:p>
            <a:pPr marL="800100" lvl="1"/>
            <a:r>
              <a:rPr lang="es-MX" sz="1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Invertir en activos especializados, cuyo valor depende de inputs entregados por un abastecedor extranjero.</a:t>
            </a: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MX" sz="3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Implicaciones para </a:t>
            </a:r>
            <a:r>
              <a:rPr lang="es-MX" sz="3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Mangers</a:t>
            </a:r>
            <a:endParaRPr lang="es-CL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Line 4"/>
          <p:cNvSpPr>
            <a:spLocks noChangeShapeType="1"/>
          </p:cNvSpPr>
          <p:nvPr/>
        </p:nvSpPr>
        <p:spPr bwMode="auto">
          <a:xfrm>
            <a:off x="1071578" y="1038745"/>
            <a:ext cx="5715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8" name="7 CuadroTexto"/>
          <p:cNvSpPr txBox="1"/>
          <p:nvPr/>
        </p:nvSpPr>
        <p:spPr>
          <a:xfrm>
            <a:off x="928662" y="1454494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¿Cuan altos son los costos de transportes y tarifas?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28662" y="2905780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puede ser traspasado en base a licencias?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928662" y="3737278"/>
            <a:ext cx="2786082" cy="523220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¿Es requerido un alto control sobre operaciones extranjeras?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28662" y="4552086"/>
            <a:ext cx="2786082" cy="738664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¿Puede ser protegido el </a:t>
            </a:r>
            <a:r>
              <a:rPr lang="es-MX" sz="1400" dirty="0" err="1" smtClean="0">
                <a:latin typeface="Arial" pitchFamily="34" charset="0"/>
                <a:cs typeface="Arial" pitchFamily="34" charset="0"/>
              </a:rPr>
              <a:t>Know-How</a:t>
            </a:r>
            <a:r>
              <a:rPr lang="es-MX" sz="1400" dirty="0" smtClean="0">
                <a:latin typeface="Arial" pitchFamily="34" charset="0"/>
                <a:cs typeface="Arial" pitchFamily="34" charset="0"/>
              </a:rPr>
              <a:t> bajo contrato de licencia o franquicia?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571604" y="228972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Altos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714876" y="1562466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Bajos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7143768" y="1575345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Exportar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7143768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4714876" y="3013251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714876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714876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No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1571604" y="5588752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dirty="0" smtClean="0">
                <a:latin typeface="Arial" pitchFamily="34" charset="0"/>
                <a:cs typeface="Arial" pitchFamily="34" charset="0"/>
              </a:rPr>
              <a:t>Si</a:t>
            </a:r>
            <a:endParaRPr lang="es-C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7143768" y="384525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7143768" y="4766400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Horizontal FDI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1571604" y="6193057"/>
            <a:ext cx="1500198" cy="307777"/>
          </a:xfrm>
          <a:prstGeom prst="rect">
            <a:avLst/>
          </a:prstGeom>
          <a:solidFill>
            <a:schemeClr val="accent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MX" sz="1400" b="1" dirty="0" smtClean="0">
                <a:latin typeface="Arial" pitchFamily="34" charset="0"/>
                <a:cs typeface="Arial" pitchFamily="34" charset="0"/>
              </a:rPr>
              <a:t>Licencia</a:t>
            </a:r>
            <a:endParaRPr lang="es-CL" sz="1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23 Conector recto de flecha"/>
          <p:cNvCxnSpPr>
            <a:stCxn id="8" idx="3"/>
            <a:endCxn id="13" idx="1"/>
          </p:cNvCxnSpPr>
          <p:nvPr/>
        </p:nvCxnSpPr>
        <p:spPr bwMode="auto">
          <a:xfrm>
            <a:off x="3714744" y="1716104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24 Conector recto de flecha"/>
          <p:cNvCxnSpPr>
            <a:stCxn id="13" idx="3"/>
            <a:endCxn id="14" idx="1"/>
          </p:cNvCxnSpPr>
          <p:nvPr/>
        </p:nvCxnSpPr>
        <p:spPr bwMode="auto">
          <a:xfrm>
            <a:off x="6215074" y="1716355"/>
            <a:ext cx="928694" cy="1287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27 Conector recto de flecha"/>
          <p:cNvCxnSpPr>
            <a:stCxn id="8" idx="2"/>
            <a:endCxn id="12" idx="0"/>
          </p:cNvCxnSpPr>
          <p:nvPr/>
        </p:nvCxnSpPr>
        <p:spPr bwMode="auto">
          <a:xfrm rot="5400000">
            <a:off x="2165698" y="2133719"/>
            <a:ext cx="312011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30 Conector recto de flecha"/>
          <p:cNvCxnSpPr>
            <a:stCxn id="12" idx="2"/>
            <a:endCxn id="9" idx="0"/>
          </p:cNvCxnSpPr>
          <p:nvPr/>
        </p:nvCxnSpPr>
        <p:spPr bwMode="auto">
          <a:xfrm rot="5400000">
            <a:off x="2167564" y="2751641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33 Conector recto de flecha"/>
          <p:cNvCxnSpPr>
            <a:stCxn id="9" idx="3"/>
            <a:endCxn id="16" idx="1"/>
          </p:cNvCxnSpPr>
          <p:nvPr/>
        </p:nvCxnSpPr>
        <p:spPr bwMode="auto">
          <a:xfrm flipV="1">
            <a:off x="3714744" y="3167140"/>
            <a:ext cx="1000132" cy="25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36 Conector recto de flecha"/>
          <p:cNvCxnSpPr>
            <a:stCxn id="16" idx="3"/>
            <a:endCxn id="15" idx="1"/>
          </p:cNvCxnSpPr>
          <p:nvPr/>
        </p:nvCxnSpPr>
        <p:spPr bwMode="auto">
          <a:xfrm>
            <a:off x="6215074" y="3167140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39 Conector recto de flecha"/>
          <p:cNvCxnSpPr>
            <a:stCxn id="17" idx="3"/>
            <a:endCxn id="20" idx="1"/>
          </p:cNvCxnSpPr>
          <p:nvPr/>
        </p:nvCxnSpPr>
        <p:spPr bwMode="auto">
          <a:xfrm>
            <a:off x="6215074" y="3999139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3" name="42 Conector recto de flecha"/>
          <p:cNvCxnSpPr>
            <a:stCxn id="18" idx="3"/>
            <a:endCxn id="21" idx="1"/>
          </p:cNvCxnSpPr>
          <p:nvPr/>
        </p:nvCxnSpPr>
        <p:spPr bwMode="auto">
          <a:xfrm>
            <a:off x="6215074" y="4920289"/>
            <a:ext cx="928694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45 Conector recto de flecha"/>
          <p:cNvCxnSpPr>
            <a:stCxn id="10" idx="3"/>
            <a:endCxn id="17" idx="1"/>
          </p:cNvCxnSpPr>
          <p:nvPr/>
        </p:nvCxnSpPr>
        <p:spPr bwMode="auto">
          <a:xfrm>
            <a:off x="3714744" y="3998888"/>
            <a:ext cx="1000132" cy="251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48 Conector recto de flecha"/>
          <p:cNvCxnSpPr>
            <a:stCxn id="11" idx="3"/>
            <a:endCxn id="18" idx="1"/>
          </p:cNvCxnSpPr>
          <p:nvPr/>
        </p:nvCxnSpPr>
        <p:spPr bwMode="auto">
          <a:xfrm flipV="1">
            <a:off x="3714744" y="4920289"/>
            <a:ext cx="1000132" cy="1129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52 Conector recto de flecha"/>
          <p:cNvCxnSpPr>
            <a:stCxn id="9" idx="2"/>
            <a:endCxn id="10" idx="0"/>
          </p:cNvCxnSpPr>
          <p:nvPr/>
        </p:nvCxnSpPr>
        <p:spPr bwMode="auto">
          <a:xfrm rot="5400000">
            <a:off x="2167564" y="3583139"/>
            <a:ext cx="30827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55 Conector recto de flecha"/>
          <p:cNvCxnSpPr>
            <a:stCxn id="10" idx="2"/>
            <a:endCxn id="11" idx="0"/>
          </p:cNvCxnSpPr>
          <p:nvPr/>
        </p:nvCxnSpPr>
        <p:spPr bwMode="auto">
          <a:xfrm rot="5400000">
            <a:off x="2175909" y="4406292"/>
            <a:ext cx="29158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58 Conector recto de flecha"/>
          <p:cNvCxnSpPr>
            <a:stCxn id="11" idx="2"/>
            <a:endCxn id="19" idx="0"/>
          </p:cNvCxnSpPr>
          <p:nvPr/>
        </p:nvCxnSpPr>
        <p:spPr bwMode="auto">
          <a:xfrm rot="5400000">
            <a:off x="2172702" y="5439751"/>
            <a:ext cx="298002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61 Conector recto de flecha"/>
          <p:cNvCxnSpPr>
            <a:stCxn id="19" idx="2"/>
            <a:endCxn id="22" idx="0"/>
          </p:cNvCxnSpPr>
          <p:nvPr/>
        </p:nvCxnSpPr>
        <p:spPr bwMode="auto">
          <a:xfrm rot="5400000">
            <a:off x="2173439" y="6044793"/>
            <a:ext cx="296528" cy="1588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1677</TotalTime>
  <Words>1637</Words>
  <Application>Microsoft Office PowerPoint</Application>
  <PresentationFormat>Presentación en pantalla (4:3)</PresentationFormat>
  <Paragraphs>224</Paragraphs>
  <Slides>21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2" baseType="lpstr">
      <vt:lpstr>Diseño predeterminado</vt:lpstr>
      <vt:lpstr>Clase N°4 Inversión Directa Extranjera Capítulo 7</vt:lpstr>
      <vt:lpstr>¿Qué es Inversión Directa Extranjera?</vt:lpstr>
      <vt:lpstr>Adquisición vs Greenfield</vt:lpstr>
      <vt:lpstr>¿Por qué prefieren las adquisiciones?</vt:lpstr>
      <vt:lpstr>Tendencias en FDI</vt:lpstr>
      <vt:lpstr>Fuente y destino del FDI</vt:lpstr>
      <vt:lpstr>Horizontal FDI</vt:lpstr>
      <vt:lpstr>Vertical FDI</vt:lpstr>
      <vt:lpstr>Implicaciones para Mangers</vt:lpstr>
      <vt:lpstr>Clase N°4 Política Económica FDI Capítulo 8</vt:lpstr>
      <vt:lpstr>Visión Política sobre la FDI</vt:lpstr>
      <vt:lpstr>Visión Radical (Mercado regulado)</vt:lpstr>
      <vt:lpstr>Visión de libre mercado</vt:lpstr>
      <vt:lpstr>Visión Nacionalista Pragmática</vt:lpstr>
      <vt:lpstr>Beneficios del FDI en los países receptores</vt:lpstr>
      <vt:lpstr>Costos del FDI en los países receptores</vt:lpstr>
      <vt:lpstr>Beneficios y costos del FDI en los países de origen</vt:lpstr>
      <vt:lpstr>Políticas del FDI en los países receptores</vt:lpstr>
      <vt:lpstr>Políticas del FDI en los países de origen</vt:lpstr>
      <vt:lpstr>Implicaciones para Managers</vt:lpstr>
      <vt:lpstr>Consultas</vt:lpstr>
    </vt:vector>
  </TitlesOfParts>
  <Company>Siracusa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Mariajose</dc:creator>
  <cp:lastModifiedBy>jzuniga</cp:lastModifiedBy>
  <cp:revision>45</cp:revision>
  <dcterms:created xsi:type="dcterms:W3CDTF">2009-03-01T01:28:01Z</dcterms:created>
  <dcterms:modified xsi:type="dcterms:W3CDTF">2011-11-14T22:57:30Z</dcterms:modified>
</cp:coreProperties>
</file>