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408" r:id="rId3"/>
    <p:sldId id="406" r:id="rId4"/>
    <p:sldId id="379" r:id="rId5"/>
    <p:sldId id="410" r:id="rId6"/>
    <p:sldId id="352" r:id="rId7"/>
    <p:sldId id="407" r:id="rId8"/>
    <p:sldId id="403" r:id="rId9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60" autoAdjust="0"/>
    <p:restoredTop sz="94660"/>
  </p:normalViewPr>
  <p:slideViewPr>
    <p:cSldViewPr snapToObjects="1" showGuides="1">
      <p:cViewPr varScale="1">
        <p:scale>
          <a:sx n="101" d="100"/>
          <a:sy n="101" d="100"/>
        </p:scale>
        <p:origin x="-9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B893D622-9EE6-CF4B-B1F9-5624AA95A192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49A9C5D2-D694-1140-9017-863BA30E5D6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45440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9107259F-D58E-D94C-BAB9-1AFEFF281399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_tradnl" noProof="0" smtClean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2012E550-ABC0-CC45-ACD0-2F656C0AAA7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27547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40E73-D0D7-FD42-9955-6C156DE8BD0E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98F2B-F9BF-4441-8366-82AAB5DAEBE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3D72A-CA4F-2D49-A1D6-DC93F39EE066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68A70-F784-684A-9619-331A97FEEDB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00DD4-FAB1-8043-B367-0F5241FAF539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6FEE6-B6E7-924B-B498-88B45692E1F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78650-F358-484A-AC12-8FB5C4503ACB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73FDF-EACD-9845-BDA7-4CF95B306AA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9925-BB8B-B64A-A277-A8186E568162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124EF-4E25-3D4B-85DE-767AD0A9A61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12D91-39C1-6848-AA45-FB1FDC653ED1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59C73-8019-974B-9CEA-8B222A2BFC6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01C81-E6E1-6548-A81A-F243BACD34B8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06FEA-FEF0-4146-808C-063E50C1F0E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2AEA5-5701-C34D-9230-74C017121129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1913F-A87E-DA48-AD8E-968A76D540D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1D98E-5D88-C64F-A186-FAFA7CB7A762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CE001-9356-104E-A606-E3030631E14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9D3AC-D5CD-464E-95F2-2F952711F3D1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E984E-607F-CF42-B473-72C82BA55B2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A67C8-8676-4544-A299-C0795797B6FC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F8332-8447-3A4E-A5C8-1CE33113146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Clic para editar título</a:t>
            </a:r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58CEC5B5-67C6-A743-A1B6-4EFF8B08E627}" type="datetime1">
              <a:rPr lang="es-ES_tradnl"/>
              <a:pPr>
                <a:defRPr/>
              </a:pPr>
              <a:t>17/10/2011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A55A075A-2F51-2740-A2FE-72B11E289E4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304800" y="2133600"/>
            <a:ext cx="8610600" cy="2971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s-MX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ea typeface="Tahoma" charset="0"/>
                <a:cs typeface="Arial"/>
              </a:rPr>
              <a:t>COMPORTAMIENTO ORGANIZACIONAL 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ea typeface="Tahoma" charset="0"/>
                <a:cs typeface="Arial"/>
              </a:rPr>
              <a:t>Y</a:t>
            </a:r>
          </a:p>
          <a:p>
            <a:pPr algn="ctr">
              <a:defRPr/>
            </a:pPr>
            <a:r>
              <a:rPr lang="es-MX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ea typeface="Tahoma" charset="0"/>
                <a:cs typeface="Arial"/>
              </a:rPr>
              <a:t>GESTIÓN PERSONAS EN LA ORGANIZACIÓN</a:t>
            </a:r>
            <a:endParaRPr lang="es-MX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Arial" charset="0"/>
              <a:cs typeface="Arial"/>
            </a:endParaRPr>
          </a:p>
          <a:p>
            <a:pPr algn="ctr">
              <a:defRPr/>
            </a:pPr>
            <a:endParaRPr lang="es-ES" sz="2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Arial" charset="0"/>
              <a:cs typeface="Arial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3" descr="C:\Users\Mauricio Echeverria\Desktop\Freelance\Docencia\2008\Laboral II\Fotos\evolucio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238" y="1268413"/>
            <a:ext cx="864393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8175" y="476250"/>
            <a:ext cx="7772400" cy="431800"/>
          </a:xfrm>
          <a:noFill/>
        </p:spPr>
        <p:txBody>
          <a:bodyPr/>
          <a:lstStyle/>
          <a:p>
            <a:pPr algn="ctr" eaLnBrk="1" hangingPunct="1"/>
            <a:r>
              <a:rPr lang="es-CL" sz="2800" dirty="0">
                <a:solidFill>
                  <a:srgbClr val="404040"/>
                </a:solidFill>
                <a:latin typeface="Arial" pitchFamily="-1" charset="0"/>
                <a:ea typeface="Arial" pitchFamily="-1" charset="0"/>
                <a:cs typeface="Arial" pitchFamily="-1" charset="0"/>
              </a:rPr>
              <a:t>Comportamiento Organizacional</a:t>
            </a:r>
            <a:endParaRPr lang="en-US" sz="2800" dirty="0">
              <a:solidFill>
                <a:srgbClr val="404040"/>
              </a:solidFill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  <p:sp>
        <p:nvSpPr>
          <p:cNvPr id="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7338" y="1412875"/>
            <a:ext cx="8532812" cy="5111750"/>
          </a:xfrm>
        </p:spPr>
        <p:txBody>
          <a:bodyPr/>
          <a:lstStyle/>
          <a:p>
            <a:pPr marL="174625" indent="-174625"/>
            <a:r>
              <a:rPr lang="es-CL" sz="2400" b="1" i="1">
                <a:solidFill>
                  <a:srgbClr val="404040"/>
                </a:solidFill>
                <a:latin typeface="Arial" pitchFamily="-1" charset="0"/>
              </a:rPr>
              <a:t> “Estudio de lo que hacen personas y grupos al interior de una organización y cómo estas acciones afectan la productividad, tanto individual como colectiva”</a:t>
            </a:r>
          </a:p>
          <a:p>
            <a:pPr marL="174625" indent="-174625" algn="just">
              <a:buFont typeface="Wingdings" pitchFamily="-1" charset="2"/>
              <a:buNone/>
            </a:pPr>
            <a:endParaRPr lang="es-CL" sz="2400" b="1" i="1">
              <a:solidFill>
                <a:srgbClr val="404040"/>
              </a:solidFill>
              <a:latin typeface="Arial" pitchFamily="-1" charset="0"/>
            </a:endParaRPr>
          </a:p>
          <a:p>
            <a:pPr marL="174625" indent="-174625" algn="just">
              <a:buFontTx/>
              <a:buChar char="•"/>
            </a:pPr>
            <a:r>
              <a:rPr lang="es-CL" sz="2000">
                <a:solidFill>
                  <a:srgbClr val="404040"/>
                </a:solidFill>
                <a:latin typeface="Arial" pitchFamily="-1" charset="0"/>
              </a:rPr>
              <a:t> Pone al servicio de la autoridad modelos y herramientas de análisis              de procesos que permitan generar interpretaciones que agreguen valor.</a:t>
            </a:r>
          </a:p>
          <a:p>
            <a:pPr marL="174625" indent="-174625" algn="just">
              <a:buFontTx/>
              <a:buChar char="•"/>
            </a:pPr>
            <a:endParaRPr lang="es-CL" sz="2000">
              <a:solidFill>
                <a:srgbClr val="404040"/>
              </a:solidFill>
              <a:latin typeface="Arial" pitchFamily="-1" charset="0"/>
            </a:endParaRPr>
          </a:p>
          <a:p>
            <a:pPr marL="174625" indent="-174625" algn="just">
              <a:buFontTx/>
              <a:buChar char="•"/>
            </a:pPr>
            <a:r>
              <a:rPr lang="es-CL" sz="2000">
                <a:solidFill>
                  <a:srgbClr val="404040"/>
                </a:solidFill>
                <a:latin typeface="Arial" pitchFamily="-1" charset="0"/>
              </a:rPr>
              <a:t>  Imperativo ético:  Productividad con Satisfacción.</a:t>
            </a:r>
          </a:p>
          <a:p>
            <a:pPr marL="174625" indent="-174625" algn="just">
              <a:buFontTx/>
              <a:buChar char="•"/>
            </a:pPr>
            <a:endParaRPr lang="es-CL" sz="2000">
              <a:solidFill>
                <a:srgbClr val="404040"/>
              </a:solidFill>
              <a:latin typeface="Arial" pitchFamily="-1" charset="0"/>
            </a:endParaRPr>
          </a:p>
          <a:p>
            <a:pPr marL="174625" indent="-174625" algn="just">
              <a:buFontTx/>
              <a:buChar char="•"/>
            </a:pPr>
            <a:r>
              <a:rPr lang="es-CL" sz="2000">
                <a:solidFill>
                  <a:srgbClr val="404040"/>
                </a:solidFill>
                <a:latin typeface="Arial" pitchFamily="-1" charset="0"/>
              </a:rPr>
              <a:t>  Desafíos y oportunidades</a:t>
            </a:r>
          </a:p>
          <a:p>
            <a:pPr marL="622300" lvl="2" algn="just">
              <a:buFont typeface="Wingdings" pitchFamily="-1" charset="2"/>
              <a:buChar char="ü"/>
            </a:pPr>
            <a:r>
              <a:rPr lang="es-CL" sz="1800">
                <a:solidFill>
                  <a:srgbClr val="404040"/>
                </a:solidFill>
                <a:latin typeface="Arial" pitchFamily="-1" charset="0"/>
                <a:ea typeface="ＭＳ Ｐゴシック" pitchFamily="-1" charset="-128"/>
              </a:rPr>
              <a:t>Administrar diversidad</a:t>
            </a:r>
          </a:p>
          <a:p>
            <a:pPr marL="622300" lvl="2" algn="just">
              <a:buFont typeface="Wingdings" pitchFamily="-1" charset="2"/>
              <a:buChar char="ü"/>
            </a:pPr>
            <a:r>
              <a:rPr lang="es-CL" sz="1800">
                <a:solidFill>
                  <a:srgbClr val="404040"/>
                </a:solidFill>
                <a:latin typeface="Arial" pitchFamily="-1" charset="0"/>
                <a:ea typeface="ＭＳ Ｐゴシック" pitchFamily="-1" charset="-128"/>
              </a:rPr>
              <a:t>Potenciar empleabilidad</a:t>
            </a:r>
          </a:p>
          <a:p>
            <a:pPr marL="622300" lvl="2" algn="just">
              <a:buFont typeface="Wingdings" pitchFamily="-1" charset="2"/>
              <a:buChar char="ü"/>
            </a:pPr>
            <a:r>
              <a:rPr lang="es-CL" sz="1800">
                <a:solidFill>
                  <a:srgbClr val="404040"/>
                </a:solidFill>
                <a:latin typeface="Arial" pitchFamily="-1" charset="0"/>
                <a:ea typeface="ＭＳ Ｐゴシック" pitchFamily="-1" charset="-128"/>
              </a:rPr>
              <a:t>Deficiencia de habilidades</a:t>
            </a:r>
          </a:p>
          <a:p>
            <a:pPr marL="622300" lvl="2" algn="just">
              <a:buFont typeface="Wingdings" pitchFamily="-1" charset="2"/>
              <a:buChar char="ü"/>
            </a:pPr>
            <a:r>
              <a:rPr lang="es-CL" sz="1800">
                <a:solidFill>
                  <a:srgbClr val="404040"/>
                </a:solidFill>
                <a:latin typeface="Arial" pitchFamily="-1" charset="0"/>
                <a:ea typeface="ＭＳ Ｐゴシック" pitchFamily="-1" charset="-128"/>
              </a:rPr>
              <a:t>Innovación y adaptación al cambio</a:t>
            </a:r>
          </a:p>
          <a:p>
            <a:pPr marL="174625" indent="-174625" algn="just"/>
            <a:endParaRPr lang="en-US" sz="2400">
              <a:solidFill>
                <a:srgbClr val="404040"/>
              </a:solidFill>
              <a:latin typeface="Arial" pitchFamily="-1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50825" y="5257800"/>
            <a:ext cx="3657600" cy="1143000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s-ES" sz="1800" b="1">
                <a:solidFill>
                  <a:srgbClr val="595959"/>
                </a:solidFill>
                <a:latin typeface="Arial" charset="0"/>
                <a:ea typeface="Arial" charset="0"/>
                <a:cs typeface="Arial" charset="0"/>
              </a:rPr>
              <a:t>Con el objeto de delegar y desempeñar funciones.</a:t>
            </a:r>
            <a:endParaRPr lang="es-ES" sz="1800" b="1">
              <a:solidFill>
                <a:srgbClr val="595959"/>
              </a:solidFill>
              <a:latin typeface="Arial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286375" y="1476378"/>
            <a:ext cx="3581400" cy="1219200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s-ES" sz="18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Diseñadas con estructuras y sistemas coordinados</a:t>
            </a:r>
            <a:r>
              <a:rPr lang="es-ES_tradnl" sz="18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es-ES" sz="180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003800" y="5300663"/>
            <a:ext cx="3671888" cy="1081087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s-ES" sz="1800" b="1">
                <a:solidFill>
                  <a:srgbClr val="595959"/>
                </a:solidFill>
                <a:latin typeface="Arial" charset="0"/>
                <a:ea typeface="Arial" charset="0"/>
                <a:cs typeface="Arial" charset="0"/>
              </a:rPr>
              <a:t>Con enfoques profesionales especializados y con facultades de gestión</a:t>
            </a:r>
            <a:r>
              <a:rPr lang="es-ES" sz="1800">
                <a:solidFill>
                  <a:srgbClr val="595959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es-ES" sz="1800">
              <a:solidFill>
                <a:srgbClr val="595959"/>
              </a:solidFill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85750" y="1476378"/>
            <a:ext cx="3384550" cy="1219200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accent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s-ES" sz="1800" b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Dirigidas y orientadas al logro de metas determinadas.</a:t>
            </a:r>
            <a:endParaRPr lang="es-ES" sz="1800" b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1906588" y="2565400"/>
            <a:ext cx="5113337" cy="2692400"/>
          </a:xfrm>
          <a:prstGeom prst="star8">
            <a:avLst>
              <a:gd name="adj" fmla="val 38250"/>
            </a:avLst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Dos o más personas en </a:t>
            </a:r>
          </a:p>
          <a:p>
            <a:pPr algn="ctr"/>
            <a:r>
              <a:rPr lang="es-MX" sz="2000" b="1" dirty="0">
                <a:solidFill>
                  <a:schemeClr val="bg1"/>
                </a:solidFill>
              </a:rPr>
              <a:t>Interacción bajo reglas </a:t>
            </a:r>
          </a:p>
          <a:p>
            <a:pPr algn="ctr"/>
            <a:r>
              <a:rPr lang="es-MX" sz="2000" b="1" dirty="0">
                <a:solidFill>
                  <a:schemeClr val="bg1"/>
                </a:solidFill>
              </a:rPr>
              <a:t>preestablecidas y </a:t>
            </a:r>
          </a:p>
          <a:p>
            <a:pPr algn="ctr"/>
            <a:r>
              <a:rPr lang="es-MX" sz="2000" b="1" dirty="0">
                <a:solidFill>
                  <a:schemeClr val="bg1"/>
                </a:solidFill>
              </a:rPr>
              <a:t>que buscan alcanzar </a:t>
            </a:r>
          </a:p>
          <a:p>
            <a:pPr algn="ctr"/>
            <a:r>
              <a:rPr lang="es-MX" sz="2000" b="1" dirty="0">
                <a:solidFill>
                  <a:schemeClr val="bg1"/>
                </a:solidFill>
              </a:rPr>
              <a:t>objetivos comunes</a:t>
            </a:r>
            <a:endParaRPr lang="es-CL" sz="2000" b="1" dirty="0">
              <a:solidFill>
                <a:schemeClr val="bg1"/>
              </a:solidFill>
            </a:endParaRPr>
          </a:p>
          <a:p>
            <a:pPr algn="ctr"/>
            <a:endParaRPr lang="es-ES" sz="2000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87512" y="476250"/>
            <a:ext cx="6632575" cy="431800"/>
          </a:xfrm>
          <a:noFill/>
        </p:spPr>
        <p:txBody>
          <a:bodyPr/>
          <a:lstStyle/>
          <a:p>
            <a:pPr algn="ctr" eaLnBrk="1" hangingPunct="1"/>
            <a:r>
              <a:rPr lang="es-CL" sz="2800" dirty="0">
                <a:solidFill>
                  <a:srgbClr val="404040"/>
                </a:solidFill>
                <a:latin typeface="Arial" pitchFamily="-1" charset="0"/>
                <a:ea typeface="Arial" pitchFamily="-1" charset="0"/>
                <a:cs typeface="Arial" pitchFamily="-1" charset="0"/>
              </a:rPr>
              <a:t>Comportamiento Organizacional</a:t>
            </a:r>
            <a:endParaRPr lang="en-US" sz="2800" dirty="0">
              <a:solidFill>
                <a:srgbClr val="404040"/>
              </a:solidFill>
              <a:latin typeface="Arial" pitchFamily="-1" charset="0"/>
              <a:ea typeface="Arial" pitchFamily="-1" charset="0"/>
              <a:cs typeface="Arial" pitchFamily="-1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95288" y="1546225"/>
            <a:ext cx="82788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90600" lvl="1" indent="-533400" defTabSz="914400">
              <a:spcBef>
                <a:spcPct val="20000"/>
              </a:spcBef>
              <a:buFontTx/>
              <a:buAutoNum type="arabicPeriod"/>
            </a:pPr>
            <a:r>
              <a:rPr lang="es-ES" altLang="ko-KR" sz="2000" kern="0" dirty="0" smtClean="0">
                <a:solidFill>
                  <a:srgbClr val="404040"/>
                </a:solidFill>
                <a:ea typeface="굴림" pitchFamily="-1" charset="-127"/>
                <a:cs typeface="굴림" pitchFamily="-1" charset="-127"/>
              </a:rPr>
              <a:t>Instrumento para el Diagnóstico o evaluación de la Gestión Estratégica de Recursos Humanos.</a:t>
            </a:r>
          </a:p>
          <a:p>
            <a:pPr marL="990600" lvl="1" indent="-533400" defTabSz="914400">
              <a:spcBef>
                <a:spcPct val="20000"/>
              </a:spcBef>
              <a:buFontTx/>
              <a:buAutoNum type="arabicPeriod"/>
            </a:pPr>
            <a:r>
              <a:rPr lang="es-ES" altLang="ko-KR" sz="2000" kern="0" dirty="0" smtClean="0">
                <a:solidFill>
                  <a:srgbClr val="404040"/>
                </a:solidFill>
                <a:ea typeface="굴림" pitchFamily="-1" charset="-127"/>
                <a:cs typeface="굴림" pitchFamily="-1" charset="-127"/>
              </a:rPr>
              <a:t>Basado en la perspectiva de Comportamiento Humano en las Organizaciones. (no es exhaustivo y completo)</a:t>
            </a:r>
          </a:p>
          <a:p>
            <a:pPr marL="990600" lvl="1" indent="-533400" defTabSz="914400">
              <a:spcBef>
                <a:spcPct val="20000"/>
              </a:spcBef>
              <a:buFontTx/>
              <a:buAutoNum type="arabicPeriod"/>
            </a:pPr>
            <a:r>
              <a:rPr lang="es-ES" altLang="ko-KR" sz="2000" kern="0" dirty="0" smtClean="0">
                <a:solidFill>
                  <a:srgbClr val="404040"/>
                </a:solidFill>
                <a:ea typeface="굴림" pitchFamily="-1" charset="-127"/>
                <a:cs typeface="굴림" pitchFamily="-1" charset="-127"/>
              </a:rPr>
              <a:t>Se compone por distintas dimensiones determinadas por su interacción.</a:t>
            </a:r>
          </a:p>
          <a:p>
            <a:pPr marL="990600" lvl="1" indent="-533400" defTabSz="914400">
              <a:spcBef>
                <a:spcPct val="20000"/>
              </a:spcBef>
              <a:buFontTx/>
              <a:buAutoNum type="arabicPeriod"/>
            </a:pPr>
            <a:r>
              <a:rPr lang="es-ES" altLang="ko-KR" sz="2000" kern="0" dirty="0" smtClean="0">
                <a:solidFill>
                  <a:srgbClr val="404040"/>
                </a:solidFill>
                <a:ea typeface="굴림" pitchFamily="-1" charset="-127"/>
                <a:cs typeface="굴림" pitchFamily="-1" charset="-127"/>
              </a:rPr>
              <a:t>Permite evaluar la coherencia entre las distintas dimensiones de la organización.</a:t>
            </a:r>
          </a:p>
          <a:p>
            <a:pPr marL="990600" lvl="1" indent="-533400" defTabSz="914400">
              <a:spcBef>
                <a:spcPct val="20000"/>
              </a:spcBef>
            </a:pPr>
            <a:endParaRPr lang="es-ES" altLang="ko-KR" sz="2000" kern="0" dirty="0">
              <a:solidFill>
                <a:srgbClr val="404040"/>
              </a:solidFill>
              <a:ea typeface="굴림" pitchFamily="-1" charset="-127"/>
              <a:cs typeface="굴림" pitchFamily="-1" charset="-127"/>
            </a:endParaRPr>
          </a:p>
        </p:txBody>
      </p:sp>
      <p:sp>
        <p:nvSpPr>
          <p:cNvPr id="6" name="Text Box 26"/>
          <p:cNvSpPr txBox="1">
            <a:spLocks noChangeArrowheads="1"/>
          </p:cNvSpPr>
          <p:nvPr/>
        </p:nvSpPr>
        <p:spPr bwMode="auto">
          <a:xfrm>
            <a:off x="1806575" y="317500"/>
            <a:ext cx="68040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s-PE" sz="2000" b="1" dirty="0" smtClean="0">
                <a:solidFill>
                  <a:srgbClr val="404040"/>
                </a:solidFill>
                <a:ea typeface="Arial" pitchFamily="-1" charset="0"/>
                <a:cs typeface="Arial" pitchFamily="-1" charset="0"/>
              </a:rPr>
              <a:t>MODELO DE COMPORTAMIENTO ORGANIZACIONAL (ASH) QUIJANO</a:t>
            </a:r>
            <a:endParaRPr lang="es-ES" sz="2000" b="1" dirty="0">
              <a:solidFill>
                <a:srgbClr val="404040"/>
              </a:solidFill>
              <a:ea typeface="Arial" pitchFamily="-1" charset="0"/>
              <a:cs typeface="Arial" pitchFamily="-1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560388" y="1736725"/>
            <a:ext cx="835342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just">
              <a:lnSpc>
                <a:spcPct val="120000"/>
              </a:lnSpc>
              <a:buFont typeface="Wingdings" pitchFamily="-1" charset="2"/>
              <a:buNone/>
            </a:pPr>
            <a:endParaRPr lang="es-CL" sz="1600">
              <a:solidFill>
                <a:srgbClr val="FFFFFF"/>
              </a:solidFill>
              <a:ea typeface="Arial" pitchFamily="-1" charset="0"/>
              <a:cs typeface="Arial" pitchFamily="-1" charset="0"/>
            </a:endParaRPr>
          </a:p>
          <a:p>
            <a:pPr marL="342900" indent="-342900" algn="just">
              <a:lnSpc>
                <a:spcPct val="120000"/>
              </a:lnSpc>
              <a:buFont typeface="Wingdings" pitchFamily="-1" charset="2"/>
              <a:buNone/>
            </a:pPr>
            <a:endParaRPr lang="es-CL" sz="1600">
              <a:solidFill>
                <a:srgbClr val="FFFFFF"/>
              </a:solidFill>
              <a:ea typeface="Arial" pitchFamily="-1" charset="0"/>
              <a:cs typeface="Arial" pitchFamily="-1" charset="0"/>
            </a:endParaRPr>
          </a:p>
        </p:txBody>
      </p:sp>
      <p:grpSp>
        <p:nvGrpSpPr>
          <p:cNvPr id="28" name="Agrupar 27"/>
          <p:cNvGrpSpPr/>
          <p:nvPr/>
        </p:nvGrpSpPr>
        <p:grpSpPr>
          <a:xfrm>
            <a:off x="7391400" y="1855788"/>
            <a:ext cx="1643063" cy="3606800"/>
            <a:chOff x="7391400" y="1855788"/>
            <a:chExt cx="1643063" cy="3606800"/>
          </a:xfrm>
        </p:grpSpPr>
        <p:sp>
          <p:nvSpPr>
            <p:cNvPr id="20491" name="Rectangle 16"/>
            <p:cNvSpPr>
              <a:spLocks noChangeArrowheads="1"/>
            </p:cNvSpPr>
            <p:nvPr/>
          </p:nvSpPr>
          <p:spPr bwMode="auto">
            <a:xfrm>
              <a:off x="7391400" y="1855788"/>
              <a:ext cx="1641475" cy="3606800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Organiz.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Grupal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Individual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</p:txBody>
        </p:sp>
        <p:sp>
          <p:nvSpPr>
            <p:cNvPr id="20492" name="Rectangle 17"/>
            <p:cNvSpPr>
              <a:spLocks noChangeArrowheads="1"/>
            </p:cNvSpPr>
            <p:nvPr/>
          </p:nvSpPr>
          <p:spPr bwMode="auto">
            <a:xfrm>
              <a:off x="7391400" y="1855788"/>
              <a:ext cx="1643063" cy="325437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s-CL" sz="140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Resultados</a:t>
              </a:r>
            </a:p>
          </p:txBody>
        </p:sp>
        <p:sp>
          <p:nvSpPr>
            <p:cNvPr id="20493" name="Rectangle 18"/>
            <p:cNvSpPr>
              <a:spLocks noChangeArrowheads="1"/>
            </p:cNvSpPr>
            <p:nvPr/>
          </p:nvSpPr>
          <p:spPr bwMode="auto">
            <a:xfrm>
              <a:off x="7391400" y="2176463"/>
              <a:ext cx="785813" cy="334962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s-CL" sz="140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RR.HH</a:t>
              </a:r>
            </a:p>
          </p:txBody>
        </p:sp>
        <p:sp>
          <p:nvSpPr>
            <p:cNvPr id="20494" name="Rectangle 19"/>
            <p:cNvSpPr>
              <a:spLocks noChangeArrowheads="1"/>
            </p:cNvSpPr>
            <p:nvPr/>
          </p:nvSpPr>
          <p:spPr bwMode="auto">
            <a:xfrm>
              <a:off x="8056563" y="2205038"/>
              <a:ext cx="977900" cy="307975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s-CL" sz="1400" dirty="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Efect. Org.</a:t>
              </a:r>
            </a:p>
          </p:txBody>
        </p:sp>
      </p:grpSp>
      <p:grpSp>
        <p:nvGrpSpPr>
          <p:cNvPr id="27" name="Agrupar 26"/>
          <p:cNvGrpSpPr/>
          <p:nvPr/>
        </p:nvGrpSpPr>
        <p:grpSpPr>
          <a:xfrm>
            <a:off x="214313" y="1884363"/>
            <a:ext cx="1771650" cy="3741737"/>
            <a:chOff x="214313" y="1884363"/>
            <a:chExt cx="1771650" cy="3741737"/>
          </a:xfrm>
        </p:grpSpPr>
        <p:grpSp>
          <p:nvGrpSpPr>
            <p:cNvPr id="26" name="Agrupar 25"/>
            <p:cNvGrpSpPr/>
            <p:nvPr/>
          </p:nvGrpSpPr>
          <p:grpSpPr>
            <a:xfrm>
              <a:off x="214313" y="1884363"/>
              <a:ext cx="1236662" cy="3606800"/>
              <a:chOff x="214313" y="1884363"/>
              <a:chExt cx="1236662" cy="3606800"/>
            </a:xfrm>
          </p:grpSpPr>
          <p:sp>
            <p:nvSpPr>
              <p:cNvPr id="20483" name="Rectangle 5"/>
              <p:cNvSpPr>
                <a:spLocks noChangeArrowheads="1"/>
              </p:cNvSpPr>
              <p:nvPr/>
            </p:nvSpPr>
            <p:spPr bwMode="auto">
              <a:xfrm>
                <a:off x="214313" y="1884363"/>
                <a:ext cx="1236662" cy="3606800"/>
              </a:xfrm>
              <a:prstGeom prst="rect">
                <a:avLst/>
              </a:prstGeom>
              <a:noFill/>
              <a:ln w="381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r>
                  <a:rPr lang="es-CL" sz="1400" dirty="0">
                    <a:solidFill>
                      <a:srgbClr val="595959"/>
                    </a:solidFill>
                    <a:ea typeface="Arial" pitchFamily="-1" charset="0"/>
                    <a:cs typeface="Arial" pitchFamily="-1" charset="0"/>
                  </a:rPr>
                  <a:t>Geográfico</a:t>
                </a: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r>
                  <a:rPr lang="es-CL" sz="1400" dirty="0">
                    <a:solidFill>
                      <a:srgbClr val="595959"/>
                    </a:solidFill>
                    <a:ea typeface="Arial" pitchFamily="-1" charset="0"/>
                    <a:cs typeface="Arial" pitchFamily="-1" charset="0"/>
                  </a:rPr>
                  <a:t>Mercado</a:t>
                </a: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r>
                  <a:rPr lang="es-CL" sz="1400" dirty="0">
                    <a:solidFill>
                      <a:srgbClr val="595959"/>
                    </a:solidFill>
                    <a:ea typeface="Arial" pitchFamily="-1" charset="0"/>
                    <a:cs typeface="Arial" pitchFamily="-1" charset="0"/>
                  </a:rPr>
                  <a:t>Tecnológico</a:t>
                </a: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r>
                  <a:rPr lang="es-CL" sz="1400" dirty="0">
                    <a:solidFill>
                      <a:srgbClr val="595959"/>
                    </a:solidFill>
                    <a:ea typeface="Arial" pitchFamily="-1" charset="0"/>
                    <a:cs typeface="Arial" pitchFamily="-1" charset="0"/>
                  </a:rPr>
                  <a:t>Político</a:t>
                </a: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r>
                  <a:rPr lang="es-CL" sz="1400" dirty="0">
                    <a:solidFill>
                      <a:srgbClr val="595959"/>
                    </a:solidFill>
                    <a:ea typeface="Arial" pitchFamily="-1" charset="0"/>
                    <a:cs typeface="Arial" pitchFamily="-1" charset="0"/>
                  </a:rPr>
                  <a:t>Legal</a:t>
                </a: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</p:txBody>
          </p:sp>
          <p:sp>
            <p:nvSpPr>
              <p:cNvPr id="20484" name="Rectangle 6"/>
              <p:cNvSpPr>
                <a:spLocks noChangeArrowheads="1"/>
              </p:cNvSpPr>
              <p:nvPr/>
            </p:nvSpPr>
            <p:spPr bwMode="auto">
              <a:xfrm>
                <a:off x="214313" y="1890713"/>
                <a:ext cx="1236662" cy="600075"/>
              </a:xfrm>
              <a:prstGeom prst="rect">
                <a:avLst/>
              </a:prstGeom>
              <a:solidFill>
                <a:schemeClr val="accent2"/>
              </a:solidFill>
              <a:ln w="381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s-CL" sz="1400">
                    <a:solidFill>
                      <a:srgbClr val="FFFFFF"/>
                    </a:solidFill>
                    <a:ea typeface="Arial" pitchFamily="-1" charset="0"/>
                    <a:cs typeface="Arial" pitchFamily="-1" charset="0"/>
                  </a:rPr>
                  <a:t>Entorno</a:t>
                </a:r>
              </a:p>
            </p:txBody>
          </p:sp>
        </p:grpSp>
        <p:sp>
          <p:nvSpPr>
            <p:cNvPr id="19" name="AutoShape 21"/>
            <p:cNvSpPr>
              <a:spLocks noChangeArrowheads="1"/>
            </p:cNvSpPr>
            <p:nvPr/>
          </p:nvSpPr>
          <p:spPr bwMode="auto">
            <a:xfrm>
              <a:off x="1057275" y="5130800"/>
              <a:ext cx="928688" cy="4953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2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s-ES_tradnl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Agrupar 28"/>
          <p:cNvGrpSpPr/>
          <p:nvPr/>
        </p:nvGrpSpPr>
        <p:grpSpPr>
          <a:xfrm>
            <a:off x="1701800" y="1884363"/>
            <a:ext cx="1643063" cy="3741737"/>
            <a:chOff x="1701800" y="1884363"/>
            <a:chExt cx="1643063" cy="3741737"/>
          </a:xfrm>
        </p:grpSpPr>
        <p:sp>
          <p:nvSpPr>
            <p:cNvPr id="20485" name="Rectangle 7"/>
            <p:cNvSpPr>
              <a:spLocks noChangeArrowheads="1"/>
            </p:cNvSpPr>
            <p:nvPr/>
          </p:nvSpPr>
          <p:spPr bwMode="auto">
            <a:xfrm>
              <a:off x="1701800" y="1884363"/>
              <a:ext cx="963613" cy="3606800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 b="1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Visión</a:t>
              </a: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Misión</a:t>
              </a: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Objetivos </a:t>
              </a: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Valores</a:t>
              </a: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</p:txBody>
        </p:sp>
        <p:sp>
          <p:nvSpPr>
            <p:cNvPr id="20486" name="Rectangle 8"/>
            <p:cNvSpPr>
              <a:spLocks noChangeArrowheads="1"/>
            </p:cNvSpPr>
            <p:nvPr/>
          </p:nvSpPr>
          <p:spPr bwMode="auto">
            <a:xfrm>
              <a:off x="1701800" y="1884363"/>
              <a:ext cx="963613" cy="600075"/>
            </a:xfrm>
            <a:prstGeom prst="rect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s-CL" sz="1400" dirty="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Estrategia</a:t>
              </a:r>
            </a:p>
          </p:txBody>
        </p:sp>
        <p:sp>
          <p:nvSpPr>
            <p:cNvPr id="20" name="AutoShape 22"/>
            <p:cNvSpPr>
              <a:spLocks noChangeArrowheads="1"/>
            </p:cNvSpPr>
            <p:nvPr/>
          </p:nvSpPr>
          <p:spPr bwMode="auto">
            <a:xfrm>
              <a:off x="2416175" y="5130800"/>
              <a:ext cx="928688" cy="4953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2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s-ES_tradnl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Agrupar 30"/>
          <p:cNvGrpSpPr/>
          <p:nvPr/>
        </p:nvGrpSpPr>
        <p:grpSpPr>
          <a:xfrm>
            <a:off x="5486400" y="1884363"/>
            <a:ext cx="2212975" cy="3741737"/>
            <a:chOff x="5486400" y="1884363"/>
            <a:chExt cx="2212975" cy="3741737"/>
          </a:xfrm>
        </p:grpSpPr>
        <p:sp>
          <p:nvSpPr>
            <p:cNvPr id="20487" name="Rectangle 9"/>
            <p:cNvSpPr>
              <a:spLocks noChangeArrowheads="1"/>
            </p:cNvSpPr>
            <p:nvPr/>
          </p:nvSpPr>
          <p:spPr bwMode="auto">
            <a:xfrm>
              <a:off x="5486400" y="1884363"/>
              <a:ext cx="1785938" cy="3606800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Trabajo en equipo</a:t>
              </a: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Comunicaciones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Conflicto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Rel. </a:t>
              </a: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Interpersonales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Clima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Liderazgo</a:t>
              </a:r>
            </a:p>
          </p:txBody>
        </p:sp>
        <p:sp>
          <p:nvSpPr>
            <p:cNvPr id="20488" name="Rectangle 10"/>
            <p:cNvSpPr>
              <a:spLocks noChangeArrowheads="1"/>
            </p:cNvSpPr>
            <p:nvPr/>
          </p:nvSpPr>
          <p:spPr bwMode="auto">
            <a:xfrm>
              <a:off x="5486400" y="1884363"/>
              <a:ext cx="1785938" cy="600075"/>
            </a:xfrm>
            <a:prstGeom prst="rect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s-CL" sz="1400" dirty="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Procesos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s-CL" sz="1400" dirty="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 sicológicos 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s-CL" sz="1400" dirty="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y sicosociales</a:t>
              </a:r>
            </a:p>
          </p:txBody>
        </p:sp>
        <p:sp>
          <p:nvSpPr>
            <p:cNvPr id="22" name="AutoShape 24"/>
            <p:cNvSpPr>
              <a:spLocks noChangeArrowheads="1"/>
            </p:cNvSpPr>
            <p:nvPr/>
          </p:nvSpPr>
          <p:spPr bwMode="auto">
            <a:xfrm>
              <a:off x="6772275" y="5130800"/>
              <a:ext cx="927100" cy="4953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2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s-ES_tradnl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Agrupar 29"/>
          <p:cNvGrpSpPr/>
          <p:nvPr/>
        </p:nvGrpSpPr>
        <p:grpSpPr>
          <a:xfrm>
            <a:off x="2843213" y="1884363"/>
            <a:ext cx="3143250" cy="3741737"/>
            <a:chOff x="2843213" y="1884363"/>
            <a:chExt cx="3143250" cy="3741737"/>
          </a:xfrm>
        </p:grpSpPr>
        <p:sp>
          <p:nvSpPr>
            <p:cNvPr id="20489" name="Rectangle 12"/>
            <p:cNvSpPr>
              <a:spLocks noChangeArrowheads="1"/>
            </p:cNvSpPr>
            <p:nvPr/>
          </p:nvSpPr>
          <p:spPr bwMode="auto">
            <a:xfrm>
              <a:off x="2843213" y="2166938"/>
              <a:ext cx="1216025" cy="3324225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s-CL" sz="13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3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3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Plana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Piramidal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Matricial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Est. Puestos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Est. Tareas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Procesos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</p:txBody>
        </p:sp>
        <p:sp>
          <p:nvSpPr>
            <p:cNvPr id="20490" name="Rectangle 14"/>
            <p:cNvSpPr>
              <a:spLocks noChangeArrowheads="1"/>
            </p:cNvSpPr>
            <p:nvPr/>
          </p:nvSpPr>
          <p:spPr bwMode="auto">
            <a:xfrm>
              <a:off x="3987800" y="2166938"/>
              <a:ext cx="1285875" cy="3324225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0" hangingPunct="0">
                <a:lnSpc>
                  <a:spcPct val="140000"/>
                </a:lnSpc>
              </a:pPr>
              <a:r>
                <a:rPr lang="es-CL" sz="1200" b="1" dirty="0" smtClean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Ev. Desemp</a:t>
              </a:r>
              <a:r>
                <a:rPr lang="es-CL" sz="1200" dirty="0" smtClean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.</a:t>
              </a:r>
            </a:p>
            <a:p>
              <a:pPr algn="r" eaLnBrk="0" hangingPunct="0">
                <a:lnSpc>
                  <a:spcPct val="140000"/>
                </a:lnSpc>
              </a:pPr>
              <a:r>
                <a:rPr lang="es-CL" sz="1200" dirty="0" smtClean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Competencias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Selección 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Capacitación</a:t>
              </a:r>
              <a:endParaRPr lang="es-CL" sz="1200" dirty="0" smtClean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 smtClean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Remunerac</a:t>
              </a: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.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Incentivos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Plan Carrera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Ev. Potencial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Desvinc.</a:t>
              </a:r>
            </a:p>
          </p:txBody>
        </p:sp>
        <p:sp>
          <p:nvSpPr>
            <p:cNvPr id="20495" name="Rectangle 20"/>
            <p:cNvSpPr>
              <a:spLocks noChangeArrowheads="1"/>
            </p:cNvSpPr>
            <p:nvPr/>
          </p:nvSpPr>
          <p:spPr bwMode="auto">
            <a:xfrm>
              <a:off x="3843338" y="2520950"/>
              <a:ext cx="312737" cy="297021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T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E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N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O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L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O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G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I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A</a:t>
              </a:r>
            </a:p>
            <a:p>
              <a:pPr eaLnBrk="0" hangingPunct="0"/>
              <a:endParaRPr lang="es-CL" sz="12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</p:txBody>
        </p:sp>
        <p:sp>
          <p:nvSpPr>
            <p:cNvPr id="21" name="AutoShape 23"/>
            <p:cNvSpPr>
              <a:spLocks noChangeArrowheads="1"/>
            </p:cNvSpPr>
            <p:nvPr/>
          </p:nvSpPr>
          <p:spPr bwMode="auto">
            <a:xfrm>
              <a:off x="5059363" y="5130800"/>
              <a:ext cx="927100" cy="4953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2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s-ES_tradnl">
                <a:solidFill>
                  <a:schemeClr val="bg1"/>
                </a:solidFill>
              </a:endParaRPr>
            </a:p>
          </p:txBody>
        </p:sp>
        <p:sp>
          <p:nvSpPr>
            <p:cNvPr id="20500" name="Rectangle 11"/>
            <p:cNvSpPr>
              <a:spLocks noChangeArrowheads="1"/>
            </p:cNvSpPr>
            <p:nvPr/>
          </p:nvSpPr>
          <p:spPr bwMode="auto">
            <a:xfrm>
              <a:off x="2843213" y="1884363"/>
              <a:ext cx="2428875" cy="606425"/>
            </a:xfrm>
            <a:prstGeom prst="rect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s-CL" sz="140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                 Diseño</a:t>
              </a:r>
            </a:p>
            <a:p>
              <a:pPr eaLnBrk="0" hangingPunct="0"/>
              <a:r>
                <a:rPr lang="es-CL" sz="140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Estructura          Sistemas</a:t>
              </a:r>
            </a:p>
          </p:txBody>
        </p:sp>
      </p:grpSp>
      <p:sp>
        <p:nvSpPr>
          <p:cNvPr id="24" name="Puzzle1"/>
          <p:cNvSpPr>
            <a:spLocks noEditPoints="1" noChangeArrowheads="1"/>
          </p:cNvSpPr>
          <p:nvPr/>
        </p:nvSpPr>
        <p:spPr bwMode="auto">
          <a:xfrm>
            <a:off x="3081338" y="5697538"/>
            <a:ext cx="1978025" cy="96361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086 w 21600"/>
              <a:gd name="T25" fmla="*/ 2569 h 21600"/>
              <a:gd name="T26" fmla="*/ 16132 w 21600"/>
              <a:gd name="T27" fmla="*/ 1955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solidFill>
            <a:schemeClr val="accent2"/>
          </a:solidFill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s-MX" sz="16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s-MX" sz="1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Técnico</a:t>
            </a:r>
            <a:endParaRPr lang="es-ES" sz="14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Puzzle4"/>
          <p:cNvSpPr>
            <a:spLocks noEditPoints="1" noChangeArrowheads="1"/>
          </p:cNvSpPr>
          <p:nvPr/>
        </p:nvSpPr>
        <p:spPr bwMode="auto">
          <a:xfrm>
            <a:off x="5556250" y="5553075"/>
            <a:ext cx="1216025" cy="11525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076 w 21600"/>
              <a:gd name="T25" fmla="*/ 5664 h 21600"/>
              <a:gd name="T26" fmla="*/ 20203 w 21600"/>
              <a:gd name="T27" fmla="*/ 1598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solidFill>
            <a:schemeClr val="accent2"/>
          </a:solidFill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s-MX" sz="1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 Socio</a:t>
            </a:r>
            <a:endParaRPr lang="es-ES" sz="14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503" name="Rectangle 2"/>
          <p:cNvSpPr txBox="1">
            <a:spLocks noChangeArrowheads="1"/>
          </p:cNvSpPr>
          <p:nvPr/>
        </p:nvSpPr>
        <p:spPr bwMode="auto">
          <a:xfrm>
            <a:off x="838200" y="180975"/>
            <a:ext cx="85344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spcAft>
                <a:spcPts val="600"/>
              </a:spcAft>
            </a:pPr>
            <a:r>
              <a:rPr lang="es-CL" sz="2000" b="1" dirty="0">
                <a:solidFill>
                  <a:srgbClr val="595959"/>
                </a:solidFill>
                <a:ea typeface="Arial" pitchFamily="-1" charset="0"/>
                <a:cs typeface="Arial" pitchFamily="-1" charset="0"/>
              </a:rPr>
              <a:t>MODELO AUDITORIA DEL SISTEMA HUMANO (ASH)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560388" y="1736725"/>
            <a:ext cx="835342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just">
              <a:lnSpc>
                <a:spcPct val="120000"/>
              </a:lnSpc>
              <a:buFont typeface="Wingdings" pitchFamily="-1" charset="2"/>
              <a:buNone/>
            </a:pPr>
            <a:endParaRPr lang="es-CL" sz="1600">
              <a:solidFill>
                <a:srgbClr val="FFFFFF"/>
              </a:solidFill>
              <a:ea typeface="Arial" pitchFamily="-1" charset="0"/>
              <a:cs typeface="Arial" pitchFamily="-1" charset="0"/>
            </a:endParaRPr>
          </a:p>
          <a:p>
            <a:pPr marL="342900" indent="-342900" algn="just">
              <a:lnSpc>
                <a:spcPct val="120000"/>
              </a:lnSpc>
              <a:buFont typeface="Wingdings" pitchFamily="-1" charset="2"/>
              <a:buNone/>
            </a:pPr>
            <a:endParaRPr lang="es-CL" sz="1600">
              <a:solidFill>
                <a:srgbClr val="FFFFFF"/>
              </a:solidFill>
              <a:ea typeface="Arial" pitchFamily="-1" charset="0"/>
              <a:cs typeface="Arial" pitchFamily="-1" charset="0"/>
            </a:endParaRPr>
          </a:p>
        </p:txBody>
      </p:sp>
      <p:grpSp>
        <p:nvGrpSpPr>
          <p:cNvPr id="2" name="Agrupar 27"/>
          <p:cNvGrpSpPr/>
          <p:nvPr/>
        </p:nvGrpSpPr>
        <p:grpSpPr>
          <a:xfrm>
            <a:off x="7391400" y="1855788"/>
            <a:ext cx="1643063" cy="3606800"/>
            <a:chOff x="7391400" y="1855788"/>
            <a:chExt cx="1643063" cy="3606800"/>
          </a:xfrm>
          <a:solidFill>
            <a:schemeClr val="bg1">
              <a:lumMod val="75000"/>
            </a:schemeClr>
          </a:solidFill>
        </p:grpSpPr>
        <p:sp>
          <p:nvSpPr>
            <p:cNvPr id="20491" name="Rectangle 16"/>
            <p:cNvSpPr>
              <a:spLocks noChangeArrowheads="1"/>
            </p:cNvSpPr>
            <p:nvPr/>
          </p:nvSpPr>
          <p:spPr bwMode="auto">
            <a:xfrm>
              <a:off x="7391400" y="1855788"/>
              <a:ext cx="1641475" cy="3606800"/>
            </a:xfrm>
            <a:prstGeom prst="rect">
              <a:avLst/>
            </a:prstGeom>
            <a:grp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Organiz.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Grupal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Individual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</p:txBody>
        </p:sp>
        <p:sp>
          <p:nvSpPr>
            <p:cNvPr id="20492" name="Rectangle 17"/>
            <p:cNvSpPr>
              <a:spLocks noChangeArrowheads="1"/>
            </p:cNvSpPr>
            <p:nvPr/>
          </p:nvSpPr>
          <p:spPr bwMode="auto">
            <a:xfrm>
              <a:off x="7391400" y="1855788"/>
              <a:ext cx="1643063" cy="325437"/>
            </a:xfrm>
            <a:prstGeom prst="rect">
              <a:avLst/>
            </a:prstGeom>
            <a:grpFill/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s-CL" sz="140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Resultados</a:t>
              </a:r>
            </a:p>
          </p:txBody>
        </p:sp>
        <p:sp>
          <p:nvSpPr>
            <p:cNvPr id="20493" name="Rectangle 18"/>
            <p:cNvSpPr>
              <a:spLocks noChangeArrowheads="1"/>
            </p:cNvSpPr>
            <p:nvPr/>
          </p:nvSpPr>
          <p:spPr bwMode="auto">
            <a:xfrm>
              <a:off x="7391400" y="2176463"/>
              <a:ext cx="785813" cy="334962"/>
            </a:xfrm>
            <a:prstGeom prst="rect">
              <a:avLst/>
            </a:prstGeom>
            <a:grpFill/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s-CL" sz="140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RR.HH</a:t>
              </a:r>
            </a:p>
          </p:txBody>
        </p:sp>
        <p:sp>
          <p:nvSpPr>
            <p:cNvPr id="20494" name="Rectangle 19"/>
            <p:cNvSpPr>
              <a:spLocks noChangeArrowheads="1"/>
            </p:cNvSpPr>
            <p:nvPr/>
          </p:nvSpPr>
          <p:spPr bwMode="auto">
            <a:xfrm>
              <a:off x="8056563" y="2205038"/>
              <a:ext cx="977900" cy="307975"/>
            </a:xfrm>
            <a:prstGeom prst="rect">
              <a:avLst/>
            </a:prstGeom>
            <a:grpFill/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s-CL" sz="1400" dirty="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Efect. Org.</a:t>
              </a:r>
            </a:p>
          </p:txBody>
        </p:sp>
      </p:grpSp>
      <p:grpSp>
        <p:nvGrpSpPr>
          <p:cNvPr id="3" name="Agrupar 26"/>
          <p:cNvGrpSpPr/>
          <p:nvPr/>
        </p:nvGrpSpPr>
        <p:grpSpPr>
          <a:xfrm>
            <a:off x="214313" y="1884363"/>
            <a:ext cx="1771650" cy="3741737"/>
            <a:chOff x="214313" y="1884363"/>
            <a:chExt cx="1771650" cy="3741737"/>
          </a:xfrm>
        </p:grpSpPr>
        <p:grpSp>
          <p:nvGrpSpPr>
            <p:cNvPr id="4" name="Agrupar 25"/>
            <p:cNvGrpSpPr/>
            <p:nvPr/>
          </p:nvGrpSpPr>
          <p:grpSpPr>
            <a:xfrm>
              <a:off x="214313" y="1884363"/>
              <a:ext cx="1236662" cy="3606800"/>
              <a:chOff x="214313" y="1884363"/>
              <a:chExt cx="1236662" cy="3606800"/>
            </a:xfrm>
          </p:grpSpPr>
          <p:sp>
            <p:nvSpPr>
              <p:cNvPr id="20483" name="Rectangle 5"/>
              <p:cNvSpPr>
                <a:spLocks noChangeArrowheads="1"/>
              </p:cNvSpPr>
              <p:nvPr/>
            </p:nvSpPr>
            <p:spPr bwMode="auto">
              <a:xfrm>
                <a:off x="214313" y="1884363"/>
                <a:ext cx="1236662" cy="3606800"/>
              </a:xfrm>
              <a:prstGeom prst="rect">
                <a:avLst/>
              </a:prstGeom>
              <a:noFill/>
              <a:ln w="381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r>
                  <a:rPr lang="es-CL" sz="1400" dirty="0">
                    <a:solidFill>
                      <a:srgbClr val="595959"/>
                    </a:solidFill>
                    <a:ea typeface="Arial" pitchFamily="-1" charset="0"/>
                    <a:cs typeface="Arial" pitchFamily="-1" charset="0"/>
                  </a:rPr>
                  <a:t>Geográfico</a:t>
                </a: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r>
                  <a:rPr lang="es-CL" sz="1400" dirty="0">
                    <a:solidFill>
                      <a:srgbClr val="595959"/>
                    </a:solidFill>
                    <a:ea typeface="Arial" pitchFamily="-1" charset="0"/>
                    <a:cs typeface="Arial" pitchFamily="-1" charset="0"/>
                  </a:rPr>
                  <a:t>Mercado</a:t>
                </a: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r>
                  <a:rPr lang="es-CL" sz="1400" dirty="0">
                    <a:solidFill>
                      <a:srgbClr val="595959"/>
                    </a:solidFill>
                    <a:ea typeface="Arial" pitchFamily="-1" charset="0"/>
                    <a:cs typeface="Arial" pitchFamily="-1" charset="0"/>
                  </a:rPr>
                  <a:t>Tecnológico</a:t>
                </a: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r>
                  <a:rPr lang="es-CL" sz="1400" dirty="0">
                    <a:solidFill>
                      <a:srgbClr val="595959"/>
                    </a:solidFill>
                    <a:ea typeface="Arial" pitchFamily="-1" charset="0"/>
                    <a:cs typeface="Arial" pitchFamily="-1" charset="0"/>
                  </a:rPr>
                  <a:t>Político</a:t>
                </a: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r>
                  <a:rPr lang="es-CL" sz="1400" dirty="0">
                    <a:solidFill>
                      <a:srgbClr val="595959"/>
                    </a:solidFill>
                    <a:ea typeface="Arial" pitchFamily="-1" charset="0"/>
                    <a:cs typeface="Arial" pitchFamily="-1" charset="0"/>
                  </a:rPr>
                  <a:t>Legal</a:t>
                </a: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  <a:p>
                <a:pPr eaLnBrk="0" hangingPunct="0"/>
                <a:endPara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endParaRPr>
              </a:p>
            </p:txBody>
          </p:sp>
          <p:sp>
            <p:nvSpPr>
              <p:cNvPr id="20484" name="Rectangle 6"/>
              <p:cNvSpPr>
                <a:spLocks noChangeArrowheads="1"/>
              </p:cNvSpPr>
              <p:nvPr/>
            </p:nvSpPr>
            <p:spPr bwMode="auto">
              <a:xfrm>
                <a:off x="214313" y="1890713"/>
                <a:ext cx="1236662" cy="600075"/>
              </a:xfrm>
              <a:prstGeom prst="rect">
                <a:avLst/>
              </a:prstGeom>
              <a:solidFill>
                <a:schemeClr val="accent2"/>
              </a:solidFill>
              <a:ln w="381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r>
                  <a:rPr lang="es-CL" sz="1400">
                    <a:solidFill>
                      <a:srgbClr val="FFFFFF"/>
                    </a:solidFill>
                    <a:ea typeface="Arial" pitchFamily="-1" charset="0"/>
                    <a:cs typeface="Arial" pitchFamily="-1" charset="0"/>
                  </a:rPr>
                  <a:t>Entorno</a:t>
                </a:r>
              </a:p>
            </p:txBody>
          </p:sp>
        </p:grpSp>
        <p:sp>
          <p:nvSpPr>
            <p:cNvPr id="19" name="AutoShape 21"/>
            <p:cNvSpPr>
              <a:spLocks noChangeArrowheads="1"/>
            </p:cNvSpPr>
            <p:nvPr/>
          </p:nvSpPr>
          <p:spPr bwMode="auto">
            <a:xfrm>
              <a:off x="1057275" y="5130800"/>
              <a:ext cx="928688" cy="4953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2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s-ES_tradnl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Agrupar 28"/>
          <p:cNvGrpSpPr/>
          <p:nvPr/>
        </p:nvGrpSpPr>
        <p:grpSpPr>
          <a:xfrm>
            <a:off x="1701800" y="1884363"/>
            <a:ext cx="1643063" cy="3741737"/>
            <a:chOff x="1701800" y="1884363"/>
            <a:chExt cx="1643063" cy="3741737"/>
          </a:xfrm>
          <a:solidFill>
            <a:schemeClr val="bg1">
              <a:lumMod val="75000"/>
            </a:schemeClr>
          </a:solidFill>
        </p:grpSpPr>
        <p:sp>
          <p:nvSpPr>
            <p:cNvPr id="20485" name="Rectangle 7"/>
            <p:cNvSpPr>
              <a:spLocks noChangeArrowheads="1"/>
            </p:cNvSpPr>
            <p:nvPr/>
          </p:nvSpPr>
          <p:spPr bwMode="auto">
            <a:xfrm>
              <a:off x="1701800" y="1884363"/>
              <a:ext cx="963613" cy="3606800"/>
            </a:xfrm>
            <a:prstGeom prst="rect">
              <a:avLst/>
            </a:prstGeom>
            <a:grp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 b="1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Visión</a:t>
              </a: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Misión</a:t>
              </a: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Objetivos </a:t>
              </a: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Valores</a:t>
              </a: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 dirty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</p:txBody>
        </p:sp>
        <p:sp>
          <p:nvSpPr>
            <p:cNvPr id="20486" name="Rectangle 8"/>
            <p:cNvSpPr>
              <a:spLocks noChangeArrowheads="1"/>
            </p:cNvSpPr>
            <p:nvPr/>
          </p:nvSpPr>
          <p:spPr bwMode="auto">
            <a:xfrm>
              <a:off x="1701800" y="1884363"/>
              <a:ext cx="963613" cy="600075"/>
            </a:xfrm>
            <a:prstGeom prst="rect">
              <a:avLst/>
            </a:prstGeom>
            <a:grp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s-CL" sz="1400" dirty="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Estrategia</a:t>
              </a:r>
            </a:p>
          </p:txBody>
        </p:sp>
        <p:sp>
          <p:nvSpPr>
            <p:cNvPr id="20" name="AutoShape 22"/>
            <p:cNvSpPr>
              <a:spLocks noChangeArrowheads="1"/>
            </p:cNvSpPr>
            <p:nvPr/>
          </p:nvSpPr>
          <p:spPr bwMode="auto">
            <a:xfrm>
              <a:off x="2416175" y="5130800"/>
              <a:ext cx="928688" cy="4953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pFill/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s-ES_tradnl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Agrupar 30"/>
          <p:cNvGrpSpPr/>
          <p:nvPr/>
        </p:nvGrpSpPr>
        <p:grpSpPr>
          <a:xfrm>
            <a:off x="5486400" y="1884363"/>
            <a:ext cx="2212975" cy="3741737"/>
            <a:chOff x="5486400" y="1884363"/>
            <a:chExt cx="2212975" cy="3741737"/>
          </a:xfrm>
          <a:solidFill>
            <a:schemeClr val="bg1">
              <a:lumMod val="75000"/>
            </a:schemeClr>
          </a:solidFill>
        </p:grpSpPr>
        <p:sp>
          <p:nvSpPr>
            <p:cNvPr id="20487" name="Rectangle 9"/>
            <p:cNvSpPr>
              <a:spLocks noChangeArrowheads="1"/>
            </p:cNvSpPr>
            <p:nvPr/>
          </p:nvSpPr>
          <p:spPr bwMode="auto">
            <a:xfrm>
              <a:off x="5486400" y="1884363"/>
              <a:ext cx="1785938" cy="3606800"/>
            </a:xfrm>
            <a:prstGeom prst="rect">
              <a:avLst/>
            </a:prstGeom>
            <a:grp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Trabajo en equipo</a:t>
              </a: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Comunicaciones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Conflicto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Rel. </a:t>
              </a: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Interpersonales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Clima</a:t>
              </a:r>
            </a:p>
            <a:p>
              <a:pPr algn="ctr"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ctr"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Liderazgo</a:t>
              </a:r>
            </a:p>
          </p:txBody>
        </p:sp>
        <p:sp>
          <p:nvSpPr>
            <p:cNvPr id="20488" name="Rectangle 10"/>
            <p:cNvSpPr>
              <a:spLocks noChangeArrowheads="1"/>
            </p:cNvSpPr>
            <p:nvPr/>
          </p:nvSpPr>
          <p:spPr bwMode="auto">
            <a:xfrm>
              <a:off x="5486400" y="1884363"/>
              <a:ext cx="1785938" cy="600075"/>
            </a:xfrm>
            <a:prstGeom prst="rect">
              <a:avLst/>
            </a:prstGeom>
            <a:grp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s-CL" sz="1400" dirty="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Procesos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s-CL" sz="1400" dirty="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 sicológicos 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s-CL" sz="1400" dirty="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y sicosociales</a:t>
              </a:r>
            </a:p>
          </p:txBody>
        </p:sp>
        <p:sp>
          <p:nvSpPr>
            <p:cNvPr id="22" name="AutoShape 24"/>
            <p:cNvSpPr>
              <a:spLocks noChangeArrowheads="1"/>
            </p:cNvSpPr>
            <p:nvPr/>
          </p:nvSpPr>
          <p:spPr bwMode="auto">
            <a:xfrm>
              <a:off x="6772275" y="5130800"/>
              <a:ext cx="927100" cy="4953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pFill/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s-ES_tradnl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Agrupar 29"/>
          <p:cNvGrpSpPr/>
          <p:nvPr/>
        </p:nvGrpSpPr>
        <p:grpSpPr>
          <a:xfrm>
            <a:off x="2843213" y="1884363"/>
            <a:ext cx="3143250" cy="3741737"/>
            <a:chOff x="2843213" y="1884363"/>
            <a:chExt cx="3143250" cy="3741737"/>
          </a:xfrm>
          <a:solidFill>
            <a:schemeClr val="bg1">
              <a:lumMod val="75000"/>
            </a:schemeClr>
          </a:solidFill>
        </p:grpSpPr>
        <p:sp>
          <p:nvSpPr>
            <p:cNvPr id="20489" name="Rectangle 12"/>
            <p:cNvSpPr>
              <a:spLocks noChangeArrowheads="1"/>
            </p:cNvSpPr>
            <p:nvPr/>
          </p:nvSpPr>
          <p:spPr bwMode="auto">
            <a:xfrm>
              <a:off x="2843213" y="2166938"/>
              <a:ext cx="1216025" cy="3324225"/>
            </a:xfrm>
            <a:prstGeom prst="rect">
              <a:avLst/>
            </a:prstGeom>
            <a:grp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s-CL" sz="13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3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3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Plana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Piramidal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Matricial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Est. Puestos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Est. Tareas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r>
                <a:rPr lang="es-CL" sz="14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Procesos</a:t>
              </a: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eaLnBrk="0" hangingPunct="0"/>
              <a:endParaRPr lang="es-CL" sz="14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</p:txBody>
        </p:sp>
        <p:sp>
          <p:nvSpPr>
            <p:cNvPr id="20490" name="Rectangle 14"/>
            <p:cNvSpPr>
              <a:spLocks noChangeArrowheads="1"/>
            </p:cNvSpPr>
            <p:nvPr/>
          </p:nvSpPr>
          <p:spPr bwMode="auto">
            <a:xfrm>
              <a:off x="3987800" y="2166938"/>
              <a:ext cx="1285875" cy="3324225"/>
            </a:xfrm>
            <a:prstGeom prst="rect">
              <a:avLst/>
            </a:prstGeom>
            <a:grp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0" hangingPunct="0">
                <a:lnSpc>
                  <a:spcPct val="140000"/>
                </a:lnSpc>
              </a:pPr>
              <a:r>
                <a:rPr lang="es-CL" sz="1200" b="1" dirty="0" smtClean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Ev. Desemp</a:t>
              </a:r>
              <a:r>
                <a:rPr lang="es-CL" sz="1200" dirty="0" smtClean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.</a:t>
              </a:r>
            </a:p>
            <a:p>
              <a:pPr algn="r" eaLnBrk="0" hangingPunct="0">
                <a:lnSpc>
                  <a:spcPct val="140000"/>
                </a:lnSpc>
              </a:pPr>
              <a:r>
                <a:rPr lang="es-CL" sz="1200" dirty="0" smtClean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Competencias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Selección 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Capacitación</a:t>
              </a:r>
              <a:endParaRPr lang="es-CL" sz="1200" dirty="0" smtClean="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 smtClean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Remunerac</a:t>
              </a: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.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Incentivos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Plan Carrera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Ev. Potencial</a:t>
              </a:r>
            </a:p>
            <a:p>
              <a:pPr algn="r" eaLnBrk="0" hangingPunct="0">
                <a:lnSpc>
                  <a:spcPct val="130000"/>
                </a:lnSpc>
              </a:pPr>
              <a:r>
                <a:rPr lang="es-CL" sz="1200" dirty="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Desvinc.</a:t>
              </a:r>
            </a:p>
          </p:txBody>
        </p:sp>
        <p:sp>
          <p:nvSpPr>
            <p:cNvPr id="20495" name="Rectangle 20"/>
            <p:cNvSpPr>
              <a:spLocks noChangeArrowheads="1"/>
            </p:cNvSpPr>
            <p:nvPr/>
          </p:nvSpPr>
          <p:spPr bwMode="auto">
            <a:xfrm>
              <a:off x="3843338" y="2520950"/>
              <a:ext cx="312737" cy="2970213"/>
            </a:xfrm>
            <a:prstGeom prst="rect">
              <a:avLst/>
            </a:prstGeom>
            <a:grpFill/>
            <a:ln w="127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T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E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C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N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O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L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O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G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I</a:t>
              </a:r>
            </a:p>
            <a:p>
              <a:pPr eaLnBrk="0" hangingPunct="0"/>
              <a:r>
                <a:rPr lang="es-CL" sz="1200">
                  <a:solidFill>
                    <a:srgbClr val="595959"/>
                  </a:solidFill>
                  <a:ea typeface="Arial" pitchFamily="-1" charset="0"/>
                  <a:cs typeface="Arial" pitchFamily="-1" charset="0"/>
                </a:rPr>
                <a:t>A</a:t>
              </a:r>
            </a:p>
            <a:p>
              <a:pPr eaLnBrk="0" hangingPunct="0"/>
              <a:endParaRPr lang="es-CL" sz="1200">
                <a:solidFill>
                  <a:srgbClr val="595959"/>
                </a:solidFill>
                <a:ea typeface="Arial" pitchFamily="-1" charset="0"/>
                <a:cs typeface="Arial" pitchFamily="-1" charset="0"/>
              </a:endParaRPr>
            </a:p>
          </p:txBody>
        </p:sp>
        <p:sp>
          <p:nvSpPr>
            <p:cNvPr id="21" name="AutoShape 23"/>
            <p:cNvSpPr>
              <a:spLocks noChangeArrowheads="1"/>
            </p:cNvSpPr>
            <p:nvPr/>
          </p:nvSpPr>
          <p:spPr bwMode="auto">
            <a:xfrm>
              <a:off x="5059363" y="5130800"/>
              <a:ext cx="927100" cy="4953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pFill/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s-ES_tradnl">
                <a:solidFill>
                  <a:prstClr val="white"/>
                </a:solidFill>
              </a:endParaRPr>
            </a:p>
          </p:txBody>
        </p:sp>
        <p:sp>
          <p:nvSpPr>
            <p:cNvPr id="20500" name="Rectangle 11"/>
            <p:cNvSpPr>
              <a:spLocks noChangeArrowheads="1"/>
            </p:cNvSpPr>
            <p:nvPr/>
          </p:nvSpPr>
          <p:spPr bwMode="auto">
            <a:xfrm>
              <a:off x="2843213" y="1884363"/>
              <a:ext cx="2428875" cy="606425"/>
            </a:xfrm>
            <a:prstGeom prst="rect">
              <a:avLst/>
            </a:prstGeom>
            <a:grp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r>
                <a:rPr lang="es-CL" sz="140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                 Diseño</a:t>
              </a:r>
            </a:p>
            <a:p>
              <a:pPr eaLnBrk="0" hangingPunct="0"/>
              <a:r>
                <a:rPr lang="es-CL" sz="1400">
                  <a:solidFill>
                    <a:srgbClr val="FFFFFF"/>
                  </a:solidFill>
                  <a:ea typeface="Arial" pitchFamily="-1" charset="0"/>
                  <a:cs typeface="Arial" pitchFamily="-1" charset="0"/>
                </a:rPr>
                <a:t>Estructura          Sistemas</a:t>
              </a:r>
            </a:p>
          </p:txBody>
        </p:sp>
      </p:grpSp>
      <p:sp>
        <p:nvSpPr>
          <p:cNvPr id="24" name="Puzzle1"/>
          <p:cNvSpPr>
            <a:spLocks noEditPoints="1" noChangeArrowheads="1"/>
          </p:cNvSpPr>
          <p:nvPr/>
        </p:nvSpPr>
        <p:spPr bwMode="auto">
          <a:xfrm>
            <a:off x="3081338" y="5697538"/>
            <a:ext cx="1978025" cy="96361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6086 w 21600"/>
              <a:gd name="T25" fmla="*/ 2569 h 21600"/>
              <a:gd name="T26" fmla="*/ 16132 w 21600"/>
              <a:gd name="T27" fmla="*/ 1955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solidFill>
            <a:schemeClr val="accent2"/>
          </a:solidFill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s-MX" sz="160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s-MX" sz="140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Técnico</a:t>
            </a:r>
            <a:endParaRPr lang="es-ES" sz="140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Puzzle4"/>
          <p:cNvSpPr>
            <a:spLocks noEditPoints="1" noChangeArrowheads="1"/>
          </p:cNvSpPr>
          <p:nvPr/>
        </p:nvSpPr>
        <p:spPr bwMode="auto">
          <a:xfrm>
            <a:off x="5556250" y="5553075"/>
            <a:ext cx="1216025" cy="11525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2076 w 21600"/>
              <a:gd name="T25" fmla="*/ 5664 h 21600"/>
              <a:gd name="T26" fmla="*/ 20203 w 21600"/>
              <a:gd name="T27" fmla="*/ 1598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solidFill>
            <a:schemeClr val="accent2"/>
          </a:solidFill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s-MX" sz="140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 Socio</a:t>
            </a:r>
            <a:endParaRPr lang="es-ES" sz="140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503" name="Rectangle 2"/>
          <p:cNvSpPr txBox="1">
            <a:spLocks noChangeArrowheads="1"/>
          </p:cNvSpPr>
          <p:nvPr/>
        </p:nvSpPr>
        <p:spPr bwMode="auto">
          <a:xfrm>
            <a:off x="838200" y="180975"/>
            <a:ext cx="85344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spcAft>
                <a:spcPts val="600"/>
              </a:spcAft>
            </a:pPr>
            <a:r>
              <a:rPr lang="es-CL" sz="2000" b="1" dirty="0">
                <a:solidFill>
                  <a:srgbClr val="595959"/>
                </a:solidFill>
                <a:ea typeface="Arial" pitchFamily="-1" charset="0"/>
                <a:cs typeface="Arial" pitchFamily="-1" charset="0"/>
              </a:rPr>
              <a:t>MODELO AUDITORIA DEL SISTEMA HUMANO (ASH)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981200" y="180975"/>
            <a:ext cx="53340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spcAft>
                <a:spcPts val="600"/>
              </a:spcAft>
            </a:pPr>
            <a:r>
              <a:rPr lang="es-CL" sz="2000" b="1" dirty="0" smtClean="0">
                <a:solidFill>
                  <a:srgbClr val="595959"/>
                </a:solidFill>
                <a:ea typeface="Arial" pitchFamily="-1" charset="0"/>
                <a:cs typeface="Arial" pitchFamily="-1" charset="0"/>
              </a:rPr>
              <a:t>ENTORNO</a:t>
            </a:r>
            <a:endParaRPr lang="es-CL" sz="2000" b="1" dirty="0">
              <a:solidFill>
                <a:srgbClr val="595959"/>
              </a:solidFill>
              <a:ea typeface="Arial" pitchFamily="-1" charset="0"/>
              <a:cs typeface="Arial" pitchFamily="-1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88" y="1219200"/>
            <a:ext cx="82788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90600" lvl="1" indent="-533400" defTabSz="914400">
              <a:lnSpc>
                <a:spcPct val="150000"/>
              </a:lnSpc>
              <a:spcBef>
                <a:spcPct val="20000"/>
              </a:spcBef>
              <a:buAutoNum type="arabicPeriod"/>
            </a:pPr>
            <a:r>
              <a:rPr lang="es-ES" altLang="ko-KR" sz="2000" kern="0" dirty="0" smtClean="0">
                <a:solidFill>
                  <a:srgbClr val="404040"/>
                </a:solidFill>
                <a:ea typeface="굴림" pitchFamily="-1" charset="-127"/>
                <a:cs typeface="굴림" pitchFamily="-1" charset="-127"/>
              </a:rPr>
              <a:t>A tu juicio, ¿Qué caracteriza  al entorno en el que vivimos?</a:t>
            </a:r>
          </a:p>
          <a:p>
            <a:pPr marL="990600" lvl="1" indent="-533400" defTabSz="914400">
              <a:lnSpc>
                <a:spcPct val="150000"/>
              </a:lnSpc>
              <a:spcBef>
                <a:spcPct val="20000"/>
              </a:spcBef>
              <a:buAutoNum type="arabicPeriod"/>
            </a:pPr>
            <a:r>
              <a:rPr lang="es-ES" altLang="ko-KR" sz="2000" kern="0" dirty="0" smtClean="0">
                <a:solidFill>
                  <a:srgbClr val="404040"/>
                </a:solidFill>
                <a:ea typeface="굴림" pitchFamily="-1" charset="-127"/>
                <a:cs typeface="굴림" pitchFamily="-1" charset="-127"/>
              </a:rPr>
              <a:t>¿De que forma afecta a la sociedad actual?</a:t>
            </a:r>
          </a:p>
          <a:p>
            <a:pPr marL="990600" lvl="1" indent="-533400" defTabSz="914400">
              <a:lnSpc>
                <a:spcPct val="150000"/>
              </a:lnSpc>
              <a:spcBef>
                <a:spcPct val="20000"/>
              </a:spcBef>
              <a:buAutoNum type="arabicPeriod"/>
            </a:pPr>
            <a:r>
              <a:rPr lang="es-ES" altLang="ko-KR" sz="2000" kern="0" dirty="0" smtClean="0">
                <a:solidFill>
                  <a:srgbClr val="404040"/>
                </a:solidFill>
                <a:ea typeface="굴림" pitchFamily="-1" charset="-127"/>
                <a:cs typeface="굴림" pitchFamily="-1" charset="-127"/>
              </a:rPr>
              <a:t>¿ De que forma afecta a las organizaciones?</a:t>
            </a:r>
          </a:p>
          <a:p>
            <a:pPr marL="990600" lvl="1" indent="-533400" defTabSz="914400">
              <a:lnSpc>
                <a:spcPct val="150000"/>
              </a:lnSpc>
              <a:spcBef>
                <a:spcPct val="20000"/>
              </a:spcBef>
              <a:buAutoNum type="arabicPeriod"/>
            </a:pPr>
            <a:endParaRPr lang="es-ES" altLang="ko-KR" sz="2000" kern="0" dirty="0" smtClean="0">
              <a:solidFill>
                <a:srgbClr val="404040"/>
              </a:solidFill>
              <a:ea typeface="굴림" pitchFamily="-1" charset="-127"/>
              <a:cs typeface="굴림" pitchFamily="-1" charset="-127"/>
            </a:endParaRPr>
          </a:p>
          <a:p>
            <a:pPr marL="990600" lvl="1" indent="-533400" defTabSz="914400">
              <a:lnSpc>
                <a:spcPct val="150000"/>
              </a:lnSpc>
              <a:spcBef>
                <a:spcPct val="20000"/>
              </a:spcBef>
              <a:buAutoNum type="arabicPeriod"/>
            </a:pPr>
            <a:endParaRPr lang="es-ES" altLang="ko-KR" sz="2000" kern="0" dirty="0" smtClean="0">
              <a:solidFill>
                <a:srgbClr val="404040"/>
              </a:solidFill>
              <a:ea typeface="굴림" pitchFamily="-1" charset="-127"/>
              <a:cs typeface="굴림" pitchFamily="-1" charset="-127"/>
            </a:endParaRPr>
          </a:p>
          <a:p>
            <a:pPr marL="990600" lvl="1" indent="-533400" defTabSz="914400">
              <a:lnSpc>
                <a:spcPct val="150000"/>
              </a:lnSpc>
              <a:spcBef>
                <a:spcPct val="20000"/>
              </a:spcBef>
              <a:buAutoNum type="arabicPeriod"/>
            </a:pPr>
            <a:endParaRPr lang="es-ES" altLang="ko-KR" sz="2000" kern="0" dirty="0" smtClean="0">
              <a:solidFill>
                <a:srgbClr val="404040"/>
              </a:solidFill>
              <a:ea typeface="굴림" pitchFamily="-1" charset="-127"/>
              <a:cs typeface="굴림" pitchFamily="-1" charset="-127"/>
            </a:endParaRPr>
          </a:p>
          <a:p>
            <a:pPr marL="990600" lvl="1" indent="-533400" defTabSz="914400">
              <a:lnSpc>
                <a:spcPct val="150000"/>
              </a:lnSpc>
              <a:spcBef>
                <a:spcPct val="20000"/>
              </a:spcBef>
            </a:pPr>
            <a:endParaRPr lang="es-ES" altLang="ko-KR" sz="2000" kern="0" dirty="0">
              <a:solidFill>
                <a:srgbClr val="404040"/>
              </a:solidFill>
              <a:ea typeface="굴림" pitchFamily="-1" charset="-127"/>
              <a:cs typeface="굴림" pitchFamily="-1" charset="-127"/>
            </a:endParaRPr>
          </a:p>
        </p:txBody>
      </p:sp>
      <p:pic>
        <p:nvPicPr>
          <p:cNvPr id="7" name="Imagen 6" descr="fotolia_10056459_xs-sombr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168775"/>
            <a:ext cx="2330450" cy="2330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3215</TotalTime>
  <Words>408</Words>
  <Application>Microsoft Office PowerPoint</Application>
  <PresentationFormat>Presentación en pantalla (4:3)</PresentationFormat>
  <Paragraphs>226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Presentación de PowerPoint</vt:lpstr>
      <vt:lpstr>Comportamiento Organizacional</vt:lpstr>
      <vt:lpstr>Comportamiento Organizacional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Indivisual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Tamara Osses</dc:creator>
  <cp:lastModifiedBy>CARLOS SANTOS</cp:lastModifiedBy>
  <cp:revision>47</cp:revision>
  <dcterms:created xsi:type="dcterms:W3CDTF">2011-10-12T23:49:13Z</dcterms:created>
  <dcterms:modified xsi:type="dcterms:W3CDTF">2011-10-17T21:48:12Z</dcterms:modified>
</cp:coreProperties>
</file>