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44" r:id="rId1"/>
  </p:sldMasterIdLst>
  <p:notesMasterIdLst>
    <p:notesMasterId r:id="rId25"/>
  </p:notesMasterIdLst>
  <p:handoutMasterIdLst>
    <p:handoutMasterId r:id="rId26"/>
  </p:handoutMasterIdLst>
  <p:sldIdLst>
    <p:sldId id="284" r:id="rId2"/>
    <p:sldId id="27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13" r:id="rId11"/>
    <p:sldId id="314" r:id="rId12"/>
    <p:sldId id="272" r:id="rId13"/>
    <p:sldId id="315" r:id="rId14"/>
    <p:sldId id="273" r:id="rId15"/>
    <p:sldId id="320" r:id="rId16"/>
    <p:sldId id="316" r:id="rId17"/>
    <p:sldId id="309" r:id="rId18"/>
    <p:sldId id="310" r:id="rId19"/>
    <p:sldId id="311" r:id="rId20"/>
    <p:sldId id="312" r:id="rId21"/>
    <p:sldId id="318" r:id="rId22"/>
    <p:sldId id="319" r:id="rId23"/>
    <p:sldId id="317" r:id="rId24"/>
  </p:sldIdLst>
  <p:sldSz cx="9144000" cy="6858000" type="screen4x3"/>
  <p:notesSz cx="7010400" cy="9296400"/>
  <p:embeddedFontLst>
    <p:embeddedFont>
      <p:font typeface="Bookman Old Style" pitchFamily="18" charset="0"/>
      <p:regular r:id="rId27"/>
      <p:bold r:id="rId28"/>
      <p:italic r:id="rId29"/>
      <p:boldItalic r:id="rId30"/>
    </p:embeddedFont>
    <p:embeddedFont>
      <p:font typeface="Wingdings 3" pitchFamily="18" charset="2"/>
      <p:regular r:id="rId31"/>
    </p:embeddedFont>
    <p:embeddedFont>
      <p:font typeface="Gill Sans MT" pitchFamily="34" charset="0"/>
      <p:regular r:id="rId32"/>
      <p:bold r:id="rId33"/>
      <p:italic r:id="rId34"/>
      <p:boldItalic r:id="rId35"/>
    </p:embeddedFont>
    <p:embeddedFont>
      <p:font typeface="CMMI10"/>
      <p:regular r:id="rId36"/>
    </p:embeddedFont>
    <p:embeddedFont>
      <p:font typeface="CMR10"/>
      <p:regular r:id="rId37"/>
    </p:embeddedFont>
    <p:embeddedFont>
      <p:font typeface="CMEX10"/>
      <p:regular r:id="rId38"/>
    </p:embeddedFont>
    <p:embeddedFont>
      <p:font typeface="ＭＳ Ｐゴシック" charset="-128"/>
      <p:regular r:id="rId39"/>
    </p:embeddedFont>
    <p:embeddedFont>
      <p:font typeface="Comic Sans MS" pitchFamily="66" charset="0"/>
      <p:regular r:id="rId40"/>
      <p:bold r:id="rId41"/>
    </p:embeddedFont>
    <p:embeddedFont>
      <p:font typeface="Calibri" pitchFamily="34" charset="0"/>
      <p:regular r:id="rId42"/>
      <p:bold r:id="rId43"/>
      <p:italic r:id="rId44"/>
      <p:boldItalic r:id="rId45"/>
    </p:embeddedFont>
    <p:embeddedFont>
      <p:font typeface="Helvetica" pitchFamily="34" charset="0"/>
      <p:regular r:id="rId46"/>
      <p:bold r:id="rId47"/>
      <p:italic r:id="rId48"/>
      <p:boldItalic r:id="rId49"/>
    </p:embeddedFont>
    <p:embeddedFont>
      <p:font typeface="Times" pitchFamily="18" charset="0"/>
      <p:regular r:id="rId50"/>
      <p:bold r:id="rId51"/>
      <p:italic r:id="rId52"/>
      <p:boldItalic r:id="rId5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0" autoAdjust="0"/>
    <p:restoredTop sz="66275" autoAdjust="0"/>
  </p:normalViewPr>
  <p:slideViewPr>
    <p:cSldViewPr>
      <p:cViewPr varScale="1">
        <p:scale>
          <a:sx n="62" d="100"/>
          <a:sy n="62" d="100"/>
        </p:scale>
        <p:origin x="-13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font" Target="fonts/font21.fntdata"/><Relationship Id="rId50" Type="http://schemas.openxmlformats.org/officeDocument/2006/relationships/font" Target="fonts/font24.fntdata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font" Target="fonts/font2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font" Target="fonts/font19.fntdata"/><Relationship Id="rId53" Type="http://schemas.openxmlformats.org/officeDocument/2006/relationships/font" Target="fonts/font2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49" Type="http://schemas.openxmlformats.org/officeDocument/2006/relationships/font" Target="fonts/font23.fntdata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4" Type="http://schemas.openxmlformats.org/officeDocument/2006/relationships/font" Target="fonts/font18.fntdata"/><Relationship Id="rId52" Type="http://schemas.openxmlformats.org/officeDocument/2006/relationships/font" Target="fonts/font2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Relationship Id="rId48" Type="http://schemas.openxmlformats.org/officeDocument/2006/relationships/font" Target="fonts/font22.fntdata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25.fntdata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o2338\Documents\teaching\OM%20core\data\walmart%20IT\walmart%20I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autoTitleDeleted val="1"/>
    <c:plotArea>
      <c:layout/>
      <c:lineChart>
        <c:grouping val="standard"/>
        <c:ser>
          <c:idx val="0"/>
          <c:order val="0"/>
          <c:tx>
            <c:v>IT</c:v>
          </c:tx>
          <c:cat>
            <c:numRef>
              <c:f>graph!$D$6:$D$42</c:f>
              <c:numCache>
                <c:formatCode>General</c:formatCode>
                <c:ptCount val="37"/>
                <c:pt idx="0">
                  <c:v>1971</c:v>
                </c:pt>
                <c:pt idx="1">
                  <c:v>1972</c:v>
                </c:pt>
                <c:pt idx="2">
                  <c:v>1973</c:v>
                </c:pt>
                <c:pt idx="3">
                  <c:v>1974</c:v>
                </c:pt>
                <c:pt idx="4">
                  <c:v>1975</c:v>
                </c:pt>
                <c:pt idx="5">
                  <c:v>1976</c:v>
                </c:pt>
                <c:pt idx="6">
                  <c:v>1977</c:v>
                </c:pt>
                <c:pt idx="7">
                  <c:v>1978</c:v>
                </c:pt>
                <c:pt idx="8">
                  <c:v>1979</c:v>
                </c:pt>
                <c:pt idx="9">
                  <c:v>1980</c:v>
                </c:pt>
                <c:pt idx="10">
                  <c:v>1981</c:v>
                </c:pt>
                <c:pt idx="11">
                  <c:v>1982</c:v>
                </c:pt>
                <c:pt idx="12">
                  <c:v>1983</c:v>
                </c:pt>
                <c:pt idx="13">
                  <c:v>1984</c:v>
                </c:pt>
                <c:pt idx="14">
                  <c:v>1985</c:v>
                </c:pt>
                <c:pt idx="15">
                  <c:v>1986</c:v>
                </c:pt>
                <c:pt idx="16">
                  <c:v>1987</c:v>
                </c:pt>
                <c:pt idx="17">
                  <c:v>1988</c:v>
                </c:pt>
                <c:pt idx="18">
                  <c:v>1989</c:v>
                </c:pt>
                <c:pt idx="19">
                  <c:v>1990</c:v>
                </c:pt>
                <c:pt idx="20">
                  <c:v>1991</c:v>
                </c:pt>
                <c:pt idx="21">
                  <c:v>1992</c:v>
                </c:pt>
                <c:pt idx="22">
                  <c:v>1993</c:v>
                </c:pt>
                <c:pt idx="23">
                  <c:v>1994</c:v>
                </c:pt>
                <c:pt idx="24">
                  <c:v>1995</c:v>
                </c:pt>
                <c:pt idx="25">
                  <c:v>1996</c:v>
                </c:pt>
                <c:pt idx="26">
                  <c:v>1997</c:v>
                </c:pt>
                <c:pt idx="27">
                  <c:v>1998</c:v>
                </c:pt>
                <c:pt idx="28">
                  <c:v>1999</c:v>
                </c:pt>
                <c:pt idx="29">
                  <c:v>2000</c:v>
                </c:pt>
                <c:pt idx="30">
                  <c:v>2001</c:v>
                </c:pt>
                <c:pt idx="31">
                  <c:v>2002</c:v>
                </c:pt>
                <c:pt idx="32">
                  <c:v>2003</c:v>
                </c:pt>
                <c:pt idx="33">
                  <c:v>2004</c:v>
                </c:pt>
                <c:pt idx="34">
                  <c:v>2005</c:v>
                </c:pt>
                <c:pt idx="35">
                  <c:v>2006</c:v>
                </c:pt>
                <c:pt idx="36">
                  <c:v>2007</c:v>
                </c:pt>
              </c:numCache>
            </c:numRef>
          </c:cat>
          <c:val>
            <c:numRef>
              <c:f>graph!$H$6:$H$42</c:f>
              <c:numCache>
                <c:formatCode>General</c:formatCode>
                <c:ptCount val="37"/>
                <c:pt idx="0">
                  <c:v>3.0808071328015019</c:v>
                </c:pt>
                <c:pt idx="1">
                  <c:v>3.1751476724651821</c:v>
                </c:pt>
                <c:pt idx="2">
                  <c:v>3.16342134774191</c:v>
                </c:pt>
                <c:pt idx="3">
                  <c:v>2.9741023847990165</c:v>
                </c:pt>
                <c:pt idx="4">
                  <c:v>3.4911826341385974</c:v>
                </c:pt>
                <c:pt idx="5">
                  <c:v>3.9066194404312427</c:v>
                </c:pt>
                <c:pt idx="6">
                  <c:v>3.9647131678207512</c:v>
                </c:pt>
                <c:pt idx="7">
                  <c:v>3.7007177297655658</c:v>
                </c:pt>
                <c:pt idx="8">
                  <c:v>3.8244265523632999</c:v>
                </c:pt>
                <c:pt idx="9">
                  <c:v>3.9016382296071224</c:v>
                </c:pt>
                <c:pt idx="10">
                  <c:v>4.2494420061352542</c:v>
                </c:pt>
                <c:pt idx="11">
                  <c:v>3.5901242016988402</c:v>
                </c:pt>
                <c:pt idx="12">
                  <c:v>4.3575729437720216</c:v>
                </c:pt>
                <c:pt idx="13">
                  <c:v>4.5806892894294906</c:v>
                </c:pt>
                <c:pt idx="14">
                  <c:v>4.2744923794641894</c:v>
                </c:pt>
                <c:pt idx="15">
                  <c:v>4.5182809285331462</c:v>
                </c:pt>
                <c:pt idx="16">
                  <c:v>4.3970719438771155</c:v>
                </c:pt>
                <c:pt idx="17">
                  <c:v>4.5689587292967655</c:v>
                </c:pt>
                <c:pt idx="18">
                  <c:v>4.7273924341917803</c:v>
                </c:pt>
                <c:pt idx="19">
                  <c:v>4.4716128211978434</c:v>
                </c:pt>
                <c:pt idx="20">
                  <c:v>4.3317501707866723</c:v>
                </c:pt>
                <c:pt idx="21">
                  <c:v>4.6468410880978714</c:v>
                </c:pt>
                <c:pt idx="22">
                  <c:v>4.6985583885906284</c:v>
                </c:pt>
                <c:pt idx="23">
                  <c:v>4.7778732245077178</c:v>
                </c:pt>
                <c:pt idx="24">
                  <c:v>4.5873151308304845</c:v>
                </c:pt>
                <c:pt idx="25">
                  <c:v>4.5819000562886965</c:v>
                </c:pt>
                <c:pt idx="26">
                  <c:v>5.1707869409322456</c:v>
                </c:pt>
                <c:pt idx="27">
                  <c:v>5.5648905861671745</c:v>
                </c:pt>
                <c:pt idx="28">
                  <c:v>6.2574959006793156</c:v>
                </c:pt>
                <c:pt idx="29">
                  <c:v>6.4500581013489624</c:v>
                </c:pt>
                <c:pt idx="30">
                  <c:v>6.8961850573640255</c:v>
                </c:pt>
                <c:pt idx="31">
                  <c:v>7.4671442469266287</c:v>
                </c:pt>
                <c:pt idx="32">
                  <c:v>7.5825800490136945</c:v>
                </c:pt>
                <c:pt idx="33">
                  <c:v>7.3368029460393807</c:v>
                </c:pt>
                <c:pt idx="34">
                  <c:v>7.317995041939704</c:v>
                </c:pt>
                <c:pt idx="35">
                  <c:v>7.3216426951633036</c:v>
                </c:pt>
                <c:pt idx="36">
                  <c:v>7.678551283954282</c:v>
                </c:pt>
              </c:numCache>
            </c:numRef>
          </c:val>
        </c:ser>
        <c:marker val="1"/>
        <c:axId val="50581888"/>
        <c:axId val="50746880"/>
      </c:lineChart>
      <c:catAx>
        <c:axId val="505818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50746880"/>
        <c:crosses val="autoZero"/>
        <c:auto val="1"/>
        <c:lblAlgn val="ctr"/>
        <c:lblOffset val="100"/>
        <c:tickLblSkip val="5"/>
      </c:catAx>
      <c:valAx>
        <c:axId val="507468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Inventory Turns</a:t>
                </a:r>
              </a:p>
            </c:rich>
          </c:tx>
          <c:layout/>
        </c:title>
        <c:numFmt formatCode="General" sourceLinked="1"/>
        <c:tickLblPos val="nextTo"/>
        <c:crossAx val="50581888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 anchor="b"/>
          <a:lstStyle>
            <a:lvl1pPr algn="r">
              <a:defRPr sz="1300"/>
            </a:lvl1pPr>
          </a:lstStyle>
          <a:p>
            <a:fld id="{81C26784-1788-4BFA-A165-52028131FD5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/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31" tIns="46566" rIns="93131" bIns="465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31" tIns="46566" rIns="93131" bIns="465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31" tIns="46566" rIns="93131" bIns="46566" rtlCol="0" anchor="b"/>
          <a:lstStyle>
            <a:lvl1pPr algn="r">
              <a:defRPr sz="1300"/>
            </a:lvl1pPr>
          </a:lstStyle>
          <a:p>
            <a:fld id="{41F20E15-CF45-461B-B4E6-3DC316FBCAFA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vestorwords.com/273/assets.html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Talk about assigned</a:t>
            </a:r>
            <a:r>
              <a:rPr lang="en-US" baseline="0" dirty="0" smtClean="0"/>
              <a:t> seats.</a:t>
            </a:r>
          </a:p>
          <a:p>
            <a:r>
              <a:rPr lang="en-US" baseline="0" dirty="0" smtClean="0"/>
              <a:t>Review sessions before exams.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Ask: how</a:t>
            </a:r>
            <a:r>
              <a:rPr lang="en-US" baseline="0" dirty="0" smtClean="0"/>
              <a:t> is Southwest distinct from other airlines?</a:t>
            </a:r>
          </a:p>
          <a:p>
            <a:pPr defTabSz="881132"/>
            <a:r>
              <a:rPr lang="en-US" dirty="0" smtClean="0"/>
              <a:t>-Ticker symbol LUV: Love Field in Dallas, small airport located close to downtown.</a:t>
            </a:r>
          </a:p>
          <a:p>
            <a:r>
              <a:rPr lang="en-US" dirty="0" smtClean="0"/>
              <a:t>-Contrast to Dallas Forth Worth,</a:t>
            </a:r>
            <a:r>
              <a:rPr lang="en-US" baseline="0" dirty="0" smtClean="0"/>
              <a:t> a hub of American.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Point-to-point</a:t>
            </a:r>
            <a:r>
              <a:rPr lang="en-US" baseline="0" dirty="0" smtClean="0"/>
              <a:t> routes (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hub-and-spoke)</a:t>
            </a:r>
          </a:p>
          <a:p>
            <a:pPr>
              <a:buFontTx/>
              <a:buChar char="-"/>
            </a:pPr>
            <a:r>
              <a:rPr lang="en-US" baseline="0" dirty="0" smtClean="0"/>
              <a:t>Example: Flight from Austin, TX to Philadelphia, PA. </a:t>
            </a:r>
          </a:p>
          <a:p>
            <a:pPr>
              <a:buFontTx/>
              <a:buChar char="-"/>
            </a:pPr>
            <a:r>
              <a:rPr lang="en-US" baseline="0" dirty="0" smtClean="0"/>
              <a:t>-Southwest has direct flight (see interactive map at http://www.southwest.com/travel_center/routemap_dyn.html). </a:t>
            </a:r>
          </a:p>
          <a:p>
            <a:pPr>
              <a:buFontTx/>
              <a:buChar char="-"/>
            </a:pPr>
            <a:r>
              <a:rPr lang="en-US" baseline="0" dirty="0" smtClean="0"/>
              <a:t>-American flies from Austin to a hub (either Dallas or Chicago) and then connect.</a:t>
            </a:r>
            <a:endParaRPr lang="en-US" dirty="0" smtClean="0"/>
          </a:p>
          <a:p>
            <a:r>
              <a:rPr lang="en-US" dirty="0" smtClean="0"/>
              <a:t>- One type of aircraft: Boeing 737 -&gt; low training, low maintenance.</a:t>
            </a:r>
          </a:p>
          <a:p>
            <a:r>
              <a:rPr lang="en-US" dirty="0" smtClean="0"/>
              <a:t>-Small airports: reduce</a:t>
            </a:r>
            <a:r>
              <a:rPr lang="en-US" baseline="0" dirty="0" smtClean="0"/>
              <a:t> traffic delays and improve convenience for customers.</a:t>
            </a:r>
          </a:p>
          <a:p>
            <a:r>
              <a:rPr lang="en-US" baseline="0" dirty="0" smtClean="0"/>
              <a:t>-Shorten turn-around time at gates (50%): look at fueling and service in pits of Indi-500. Similar functions as in airplane maintenance. New ideas on material management and teamwork.</a:t>
            </a:r>
          </a:p>
          <a:p>
            <a:r>
              <a:rPr lang="en-US" baseline="0" dirty="0" smtClean="0"/>
              <a:t>-Low employee turnover=&gt; save on training.</a:t>
            </a:r>
          </a:p>
          <a:p>
            <a:r>
              <a:rPr lang="en-US" baseline="0" dirty="0" smtClean="0"/>
              <a:t>-No seat assignments=&gt; incentives to arrive early.</a:t>
            </a:r>
          </a:p>
          <a:p>
            <a:endParaRPr lang="en-US" dirty="0" smtClean="0"/>
          </a:p>
          <a:p>
            <a:r>
              <a:rPr lang="en-US" dirty="0" smtClean="0"/>
              <a:t>From Gerard notes:</a:t>
            </a:r>
          </a:p>
          <a:p>
            <a:r>
              <a:rPr lang="en-US" dirty="0" smtClean="0"/>
              <a:t>Definitions: ASM=</a:t>
            </a:r>
            <a:r>
              <a:rPr lang="en-US" baseline="0" dirty="0" smtClean="0"/>
              <a:t> airline seat miles, measure of capacity; RPM= Revenue passenger miles, measure of throughput.</a:t>
            </a:r>
            <a:endParaRPr lang="en-US" dirty="0" smtClean="0"/>
          </a:p>
          <a:p>
            <a:r>
              <a:rPr lang="en-US" dirty="0" smtClean="0"/>
              <a:t>In 2000, labor costs for Southwest are about 36% of total cost. (Fuel is 17%).</a:t>
            </a:r>
          </a:p>
          <a:p>
            <a:r>
              <a:rPr lang="en-US" dirty="0" smtClean="0"/>
              <a:t>The load</a:t>
            </a:r>
            <a:r>
              <a:rPr lang="en-US" baseline="0" dirty="0" smtClean="0"/>
              <a:t> factor (=RPM/ASM) is similar to other airlines (about 70%).</a:t>
            </a:r>
          </a:p>
          <a:p>
            <a:r>
              <a:rPr lang="en-US" baseline="0" dirty="0" smtClean="0"/>
              <a:t>Their fuels costs were also similar to the industry (about $.8/gallon).</a:t>
            </a:r>
          </a:p>
          <a:p>
            <a:r>
              <a:rPr lang="en-US" baseline="0" dirty="0" smtClean="0"/>
              <a:t>The biggest difference is in Labor Costs/ASM. (about 30% lower than the industry median).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baseline="0" dirty="0" smtClean="0"/>
              <a:t>Articles:</a:t>
            </a:r>
          </a:p>
          <a:p>
            <a:pPr>
              <a:buFontTx/>
              <a:buNone/>
            </a:pPr>
            <a:r>
              <a:rPr lang="en-US" baseline="0" dirty="0" smtClean="0"/>
              <a:t>New York Times, August 9 2009. “For Private Equity, a Very Public Disaster”</a:t>
            </a:r>
          </a:p>
          <a:p>
            <a:pPr>
              <a:buFontTx/>
              <a:buNone/>
            </a:pPr>
            <a:r>
              <a:rPr lang="en-US" baseline="0" dirty="0" smtClean="0"/>
              <a:t>WSJ, October 27, 2009. “Fiat Models to Drive Chrysler”</a:t>
            </a:r>
          </a:p>
          <a:p>
            <a:pPr>
              <a:buFontTx/>
              <a:buNone/>
            </a:pPr>
            <a:endParaRPr lang="en-US" baseline="0" dirty="0" smtClean="0"/>
          </a:p>
          <a:p>
            <a:pPr>
              <a:buFontTx/>
              <a:buChar char="-"/>
            </a:pPr>
            <a:r>
              <a:rPr lang="en-US" baseline="0" dirty="0" smtClean="0"/>
              <a:t>Chrysler </a:t>
            </a:r>
            <a:r>
              <a:rPr lang="en-US" baseline="0" dirty="0" err="1" smtClean="0"/>
              <a:t>succesful</a:t>
            </a:r>
            <a:r>
              <a:rPr lang="en-US" baseline="0" dirty="0" smtClean="0"/>
              <a:t> products are mostly SUV’s.</a:t>
            </a:r>
          </a:p>
          <a:p>
            <a:pPr>
              <a:buFontTx/>
              <a:buChar char="-"/>
            </a:pPr>
            <a:r>
              <a:rPr lang="en-US" baseline="0" dirty="0" smtClean="0"/>
              <a:t>Sharp shift in demand for fuel-efficient vehicles reduces sales of SUVs.</a:t>
            </a:r>
          </a:p>
          <a:p>
            <a:pPr>
              <a:buFontTx/>
              <a:buChar char="-"/>
            </a:pPr>
            <a:r>
              <a:rPr lang="en-US" baseline="0" dirty="0" smtClean="0"/>
              <a:t>Chrysler was inflexible: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Couldn’t use existing capacity to produce smaller cars.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Can’t adjust capacity in the short run (fixed assets, labor unions).</a:t>
            </a:r>
          </a:p>
          <a:p>
            <a:pPr lvl="1">
              <a:buFontTx/>
              <a:buChar char="-"/>
            </a:pPr>
            <a:r>
              <a:rPr lang="en-US" baseline="0" dirty="0" smtClean="0"/>
              <a:t>Pipeline of new products does not include fuel efficient vehicles.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CERBERUS CAPITAL: Private equity firm with diverse portfolio (see http://www.cerberuscapital.com/port_comp_pro.html). About 20% of professionals are focused in manufacturing.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Cerberus bought because of synergies on its financing arm. Right before the shift in demand and the sub-prime </a:t>
            </a:r>
            <a:r>
              <a:rPr lang="en-US" baseline="0" dirty="0" err="1" smtClean="0"/>
              <a:t>mortage</a:t>
            </a:r>
            <a:r>
              <a:rPr lang="en-US" baseline="0" dirty="0" smtClean="0"/>
              <a:t> crisis.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-Took debt for $10b.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-Burned cash producing vehicles with little demand.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 Low utilization (3 shifts-&gt; 1 shift).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-after a year, required bailout.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Cerberus list of “selected investments” does not include Chrysler!! (see http://www.cerberuscapital.com/port_comp_pro.html)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Fiat acquired 20% of Chrysler, with option of increasing stake to 51%.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 discontinue many SUVs (Jeep Patriot, Compass, Commander).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-Introduce small cars popular in Europe (Fiat 500, Alfa Romeo </a:t>
            </a:r>
            <a:r>
              <a:rPr lang="en-US" baseline="0" dirty="0" err="1" smtClean="0"/>
              <a:t>MiTo</a:t>
            </a:r>
            <a:r>
              <a:rPr lang="en-US" baseline="0" dirty="0" smtClean="0"/>
              <a:t>).</a:t>
            </a:r>
          </a:p>
          <a:p>
            <a:pPr lvl="0">
              <a:buFontTx/>
              <a:buNone/>
            </a:pPr>
            <a:endParaRPr lang="en-US" baseline="0" dirty="0" smtClean="0"/>
          </a:p>
          <a:p>
            <a:pPr lvl="0">
              <a:buFontTx/>
              <a:buNone/>
            </a:pPr>
            <a:r>
              <a:rPr lang="en-US" baseline="0" dirty="0" smtClean="0"/>
              <a:t>Update Fall 2010:</a:t>
            </a:r>
          </a:p>
          <a:p>
            <a:pPr lvl="0">
              <a:buFontTx/>
              <a:buNone/>
            </a:pPr>
            <a:r>
              <a:rPr lang="en-US" baseline="0" dirty="0" smtClean="0"/>
              <a:t>-10% of the company still owned by government.</a:t>
            </a:r>
          </a:p>
          <a:p>
            <a:pPr lvl="0">
              <a:buFontTx/>
              <a:buNone/>
            </a:pPr>
            <a:r>
              <a:rPr lang="en-US" baseline="0" dirty="0" smtClean="0"/>
              <a:t>-- Lost $172 million in 2</a:t>
            </a:r>
            <a:r>
              <a:rPr lang="en-US" baseline="30000" dirty="0" smtClean="0"/>
              <a:t>nd</a:t>
            </a:r>
            <a:r>
              <a:rPr lang="en-US" baseline="0" dirty="0" smtClean="0"/>
              <a:t> quarter (mostly by payments of government loans).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Due to its plant closings and lack of new product introductions, they could not benefit from the cash-for-clunkers program.</a:t>
            </a:r>
          </a:p>
          <a:p>
            <a:pPr lvl="0">
              <a:buFontTx/>
              <a:buChar char="-"/>
            </a:pPr>
            <a:r>
              <a:rPr lang="en-US" baseline="0" dirty="0" smtClean="0"/>
              <a:t>Q: Was it a good idea to save Chrysler?</a:t>
            </a:r>
          </a:p>
          <a:p>
            <a:pPr lvl="0">
              <a:buFontTx/>
              <a:buNone/>
            </a:pPr>
            <a:endParaRPr lang="en-US" baseline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ASK: What are </a:t>
            </a:r>
            <a:r>
              <a:rPr lang="en-US" dirty="0" err="1" smtClean="0"/>
              <a:t>Walmart</a:t>
            </a:r>
            <a:r>
              <a:rPr lang="en-US" baseline="0" dirty="0" smtClean="0"/>
              <a:t> annual sales in 2006? How much of this was fabricated by </a:t>
            </a:r>
            <a:r>
              <a:rPr lang="en-US" baseline="0" dirty="0" err="1" smtClean="0"/>
              <a:t>Walmart</a:t>
            </a:r>
            <a:r>
              <a:rPr lang="en-US" baseline="0" dirty="0" smtClean="0"/>
              <a:t>?</a:t>
            </a:r>
          </a:p>
          <a:p>
            <a:pPr>
              <a:buFontTx/>
              <a:buChar char="-"/>
            </a:pPr>
            <a:r>
              <a:rPr lang="en-US" baseline="0" dirty="0" smtClean="0"/>
              <a:t>ASK how inventory turn-over is calculated.</a:t>
            </a:r>
          </a:p>
          <a:p>
            <a:pPr>
              <a:buFontTx/>
              <a:buNone/>
            </a:pPr>
            <a:endParaRPr lang="en-US" dirty="0" smtClean="0"/>
          </a:p>
          <a:p>
            <a:r>
              <a:rPr lang="en-US" dirty="0" smtClean="0"/>
              <a:t>-Facts of </a:t>
            </a:r>
            <a:r>
              <a:rPr lang="en-US" dirty="0" err="1" smtClean="0"/>
              <a:t>Walmart</a:t>
            </a:r>
            <a:r>
              <a:rPr lang="en-US" dirty="0" smtClean="0"/>
              <a:t>:</a:t>
            </a:r>
            <a:r>
              <a:rPr lang="en-US" baseline="0" dirty="0" smtClean="0"/>
              <a:t> Sales in 2006= $350 B.</a:t>
            </a:r>
            <a:endParaRPr lang="en-US" dirty="0" smtClean="0"/>
          </a:p>
          <a:p>
            <a:r>
              <a:rPr lang="en-US" dirty="0" smtClean="0"/>
              <a:t>-Inventory calculation</a:t>
            </a:r>
            <a:r>
              <a:rPr lang="en-US" baseline="0" dirty="0" smtClean="0"/>
              <a:t> based on $250 billion COGS (in 2006). Calculation: 250*(1/3 – 1/7.5)=50.</a:t>
            </a:r>
          </a:p>
          <a:p>
            <a:r>
              <a:rPr lang="en-US" baseline="0" dirty="0" smtClean="0"/>
              <a:t>-ROA = 8.8%, Net income=$13b (from Exhibit 8, </a:t>
            </a:r>
            <a:r>
              <a:rPr lang="en-US" baseline="0" dirty="0" err="1" smtClean="0"/>
              <a:t>Walmart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CaseWorks</a:t>
            </a:r>
            <a:r>
              <a:rPr lang="en-US" baseline="0" dirty="0" smtClean="0"/>
              <a:t>, data for 2008)</a:t>
            </a:r>
          </a:p>
          <a:p>
            <a:pPr>
              <a:buFont typeface="Symbol"/>
              <a:buChar char="Þ"/>
            </a:pPr>
            <a:r>
              <a:rPr lang="en-US" baseline="0" dirty="0" smtClean="0"/>
              <a:t>ASSETS =$150b</a:t>
            </a:r>
          </a:p>
          <a:p>
            <a:pPr>
              <a:buFont typeface="Symbol"/>
              <a:buChar char="Þ"/>
            </a:pPr>
            <a:r>
              <a:rPr lang="en-US" baseline="0" dirty="0" smtClean="0"/>
              <a:t>Increasing assets by $50b reduces ROA to 6.6%.</a:t>
            </a:r>
          </a:p>
          <a:p>
            <a:pPr>
              <a:buFont typeface="Symbol"/>
              <a:buNone/>
            </a:pP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-Partnerships</a:t>
            </a:r>
            <a:r>
              <a:rPr lang="en-US" baseline="0" dirty="0" smtClean="0"/>
              <a:t> with suppliers: information sharing through EDI already in 1980s. Retail Link system: share POS data with suppliers; by 2002 suppliers where required to adopt system.</a:t>
            </a:r>
          </a:p>
          <a:p>
            <a:pPr defTabSz="881132"/>
            <a:r>
              <a:rPr lang="en-US" baseline="0" dirty="0" smtClean="0"/>
              <a:t>-</a:t>
            </a:r>
            <a:r>
              <a:rPr lang="en-US" dirty="0" smtClean="0"/>
              <a:t>Forecasts based on real-time demand info.</a:t>
            </a:r>
            <a:r>
              <a:rPr lang="en-US" baseline="0" dirty="0" smtClean="0"/>
              <a:t> Real-time info about demand: in 10 minutes, POS data was stored in data warehouse. Sophisticated data analysis for forecasting. (lost IS personnel to Amazon in 1997-98). </a:t>
            </a:r>
          </a:p>
          <a:p>
            <a:r>
              <a:rPr lang="en-US" baseline="0" dirty="0" smtClean="0"/>
              <a:t>-Industry has 8% items out-of-stock and 1/3 of goods sold at markdown prices. Both are key performance measures to </a:t>
            </a:r>
            <a:r>
              <a:rPr lang="en-US" baseline="0" dirty="0" err="1" smtClean="0"/>
              <a:t>Walmart</a:t>
            </a:r>
            <a:r>
              <a:rPr lang="en-US" baseline="0" dirty="0" smtClean="0"/>
              <a:t>.</a:t>
            </a:r>
          </a:p>
          <a:p>
            <a:pPr>
              <a:buFontTx/>
              <a:buChar char="-"/>
            </a:pPr>
            <a:r>
              <a:rPr lang="en-US" baseline="0" dirty="0" smtClean="0"/>
              <a:t>Efficient distribution: 2-3% </a:t>
            </a:r>
            <a:r>
              <a:rPr lang="en-US" baseline="0" dirty="0" err="1" smtClean="0"/>
              <a:t>distrib</a:t>
            </a:r>
            <a:r>
              <a:rPr lang="en-US" baseline="0" dirty="0" smtClean="0"/>
              <a:t> costs, compared to 4-5% for other retailers.</a:t>
            </a:r>
          </a:p>
          <a:p>
            <a:pPr>
              <a:buFontTx/>
              <a:buChar char="-"/>
            </a:pPr>
            <a:r>
              <a:rPr lang="en-US" baseline="0" dirty="0" smtClean="0"/>
              <a:t>- Partner with suppliers (P&amp;G)</a:t>
            </a:r>
          </a:p>
          <a:p>
            <a:pPr>
              <a:buFontTx/>
              <a:buChar char="-"/>
            </a:pPr>
            <a:r>
              <a:rPr lang="en-US" baseline="0" dirty="0" smtClean="0"/>
              <a:t>-Efficient procurement from offshore suppliers.</a:t>
            </a:r>
          </a:p>
          <a:p>
            <a:pPr>
              <a:buFontTx/>
              <a:buChar char="-"/>
            </a:pPr>
            <a:r>
              <a:rPr lang="en-US" baseline="0" dirty="0" smtClean="0"/>
              <a:t>Large-scale “cross-docking”: inbound trucks transfer directly to out-bound trucks without storing goods in DC.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Reactive capacity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Learn about costumers: store managers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Tight coupling of market data and production decisions in-season; cycle CAN be as short as 2 weeks from design to store delivery of the completed garment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Partial vertical integration, with owned factories; owned factory production is reserved 85% for IN-SEASON production</a:t>
            </a:r>
          </a:p>
          <a:p>
            <a:endParaRPr lang="en-US" sz="1000" dirty="0" smtClean="0">
              <a:latin typeface="Times"/>
              <a:cs typeface="Times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Design-driven: 15,000 styles per year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Customers expect rapid inventory turnover, learn to shop frequently (17 times per year)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Small batch production creates a scarcity premium and encourages impulse purchase</a:t>
            </a: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Store design is uniform and upscale; stores are located on premium shopping streets</a:t>
            </a:r>
          </a:p>
          <a:p>
            <a:pPr marL="342799" indent="-342799">
              <a:spcBef>
                <a:spcPct val="20000"/>
              </a:spcBef>
            </a:pPr>
            <a:r>
              <a:rPr lang="en-US" sz="1000" dirty="0" smtClean="0">
                <a:latin typeface="Times"/>
                <a:cs typeface="Times"/>
              </a:rPr>
              <a:t>Powerful word of mouth supports store growth without advertising (usually about 3-4% of sales)</a:t>
            </a:r>
          </a:p>
          <a:p>
            <a:pPr eaLnBrk="1" hangingPunct="1">
              <a:lnSpc>
                <a:spcPct val="110000"/>
              </a:lnSpc>
            </a:pPr>
            <a:endParaRPr lang="en-US" sz="1000" dirty="0" smtClean="0">
              <a:latin typeface="Times"/>
              <a:ea typeface="ＭＳ Ｐゴシック" pitchFamily="-65" charset="-128"/>
              <a:cs typeface="Times"/>
            </a:endParaRPr>
          </a:p>
          <a:p>
            <a:pPr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ea typeface="ＭＳ Ｐゴシック" pitchFamily="-65" charset="-128"/>
                <a:cs typeface="Times"/>
              </a:rPr>
              <a:t>Lessons: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Know your customers and respond to market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Flexibility to react quickly (alleviate pre-commitment)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Reduction in mark-downs and shortages can more than make up for the increase in labor cost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Excess capacity pays for itself by faster response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Planned shortages can induce more future demand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000" dirty="0" smtClean="0">
                <a:latin typeface="Times"/>
                <a:cs typeface="Times"/>
              </a:rPr>
              <a:t>Good store location, layout and product display can be a substitute for advertising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Walmart</a:t>
            </a:r>
            <a:r>
              <a:rPr lang="en-US" dirty="0" smtClean="0"/>
              <a:t>:</a:t>
            </a:r>
          </a:p>
          <a:p>
            <a:r>
              <a:rPr lang="en-US" dirty="0" smtClean="0"/>
              <a:t>How much time does a product stay in the shelf?  T = I/R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N= inventory, R=COGS =&gt; T is measured in years. Multiply by 365 to get days.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Walmart</a:t>
            </a:r>
            <a:r>
              <a:rPr lang="en-US" baseline="0" dirty="0" smtClean="0"/>
              <a:t>			Costco</a:t>
            </a:r>
          </a:p>
          <a:p>
            <a:r>
              <a:rPr lang="en-US" dirty="0" smtClean="0"/>
              <a:t>T=	0.12yrs= 43 days		0.09yrs= 32 days</a:t>
            </a:r>
          </a:p>
          <a:p>
            <a:endParaRPr lang="en-US" dirty="0" smtClean="0"/>
          </a:p>
          <a:p>
            <a:r>
              <a:rPr lang="en-US" dirty="0" smtClean="0"/>
              <a:t>Inventory cost of a $20 item, 15% annual holding cost: </a:t>
            </a:r>
            <a:r>
              <a:rPr lang="en-US" dirty="0" err="1" smtClean="0"/>
              <a:t>Tx</a:t>
            </a:r>
            <a:r>
              <a:rPr lang="en-US" dirty="0" smtClean="0"/>
              <a:t> 20 x 15%.</a:t>
            </a:r>
          </a:p>
          <a:p>
            <a:endParaRPr lang="en-US" dirty="0" smtClean="0"/>
          </a:p>
          <a:p>
            <a:r>
              <a:rPr lang="en-US" dirty="0" smtClean="0"/>
              <a:t>	$0.35		$0.26	(</a:t>
            </a:r>
            <a:r>
              <a:rPr lang="en-US" dirty="0" err="1" smtClean="0"/>
              <a:t>aprox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GROSS MARGINS?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Walmart</a:t>
            </a:r>
            <a:r>
              <a:rPr lang="en-US" baseline="0" dirty="0" smtClean="0"/>
              <a:t> : 37% 	Costco: 16%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Low</a:t>
            </a:r>
            <a:r>
              <a:rPr lang="en-US" baseline="0" dirty="0" smtClean="0"/>
              <a:t> inventory turns is not always optimal -&gt; trade-off with margin.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Efficiency curve.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Aligning competitive positioning with operational strategy.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Breaking the curve: DELL – not a traditional retailer, direct sales, make-to-order, short cash conversion cycle. (TO DO: get margin and inventory turns data for DELL).</a:t>
            </a:r>
          </a:p>
          <a:p>
            <a:pPr>
              <a:spcBef>
                <a:spcPct val="0"/>
              </a:spcBef>
            </a:pPr>
            <a:endParaRPr lang="en-US" baseline="0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AFD7C81-E3DB-4EBC-8FF6-840BF2BD087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 smtClean="0"/>
              <a:t>-</a:t>
            </a:r>
            <a:r>
              <a:rPr lang="en-US" baseline="0" dirty="0" err="1" smtClean="0"/>
              <a:t>Medidas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rentabilidad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negocios</a:t>
            </a:r>
            <a:r>
              <a:rPr lang="en-US" baseline="0" dirty="0" smtClean="0"/>
              <a:t> son “</a:t>
            </a:r>
            <a:r>
              <a:rPr lang="en-US" baseline="0" dirty="0" err="1" smtClean="0"/>
              <a:t>universales</a:t>
            </a:r>
            <a:r>
              <a:rPr lang="en-US" baseline="0" dirty="0" smtClean="0"/>
              <a:t>” y </a:t>
            </a:r>
            <a:r>
              <a:rPr lang="en-US" baseline="0" dirty="0" err="1" smtClean="0"/>
              <a:t>aplicables</a:t>
            </a:r>
            <a:r>
              <a:rPr lang="en-US" baseline="0" dirty="0" smtClean="0"/>
              <a:t> a </a:t>
            </a:r>
            <a:r>
              <a:rPr lang="en-US" baseline="0" dirty="0" err="1" smtClean="0"/>
              <a:t>cualquier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negocio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-</a:t>
            </a:r>
            <a:r>
              <a:rPr lang="en-US" baseline="0" dirty="0" err="1" smtClean="0"/>
              <a:t>Medidas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eficiencia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operacional</a:t>
            </a:r>
            <a:r>
              <a:rPr lang="en-US" baseline="0" dirty="0" smtClean="0"/>
              <a:t> son </a:t>
            </a:r>
            <a:r>
              <a:rPr lang="en-US" baseline="0" dirty="0" err="1" smtClean="0"/>
              <a:t>mas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specificas</a:t>
            </a:r>
            <a:r>
              <a:rPr lang="en-US" baseline="0" dirty="0" smtClean="0"/>
              <a:t> al </a:t>
            </a:r>
            <a:r>
              <a:rPr lang="en-US" baseline="0" dirty="0" err="1" smtClean="0"/>
              <a:t>negocio</a:t>
            </a:r>
            <a:r>
              <a:rPr lang="en-US" baseline="0" dirty="0" smtClean="0"/>
              <a:t>. </a:t>
            </a:r>
            <a:r>
              <a:rPr lang="en-US" baseline="0" dirty="0" err="1" smtClean="0"/>
              <a:t>Tambien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llamadas</a:t>
            </a:r>
            <a:r>
              <a:rPr lang="en-US" baseline="0" dirty="0" smtClean="0"/>
              <a:t> Key Performance Indicators (KPI).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F20E15-CF45-461B-B4E6-3DC316FBCAF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5A0AA-7A66-9D46-8EE0-46F1AFFB1DAE}" type="slidenum">
              <a:rPr lang="en-US"/>
              <a:pPr/>
              <a:t>3</a:t>
            </a:fld>
            <a:endParaRPr lang="en-U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Traduccion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:</a:t>
            </a:r>
          </a:p>
          <a:p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Operating Profit –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Beneficio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neto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 antes de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impuestos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pagos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 y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ganancias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 de </a:t>
            </a:r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intereses</a:t>
            </a:r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.</a:t>
            </a:r>
          </a:p>
          <a:p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Turnover</a:t>
            </a:r>
            <a:r>
              <a:rPr lang="en-US" baseline="0" dirty="0" smtClean="0">
                <a:solidFill>
                  <a:srgbClr val="000000"/>
                </a:solidFill>
                <a:latin typeface="Helvetica" pitchFamily="-109" charset="0"/>
              </a:rPr>
              <a:t> – </a:t>
            </a:r>
            <a:r>
              <a:rPr lang="en-US" baseline="0" dirty="0" err="1" smtClean="0">
                <a:solidFill>
                  <a:srgbClr val="000000"/>
                </a:solidFill>
                <a:latin typeface="Helvetica" pitchFamily="-109" charset="0"/>
              </a:rPr>
              <a:t>Rotacion</a:t>
            </a:r>
            <a:r>
              <a:rPr lang="en-US" baseline="0" dirty="0" smtClean="0">
                <a:solidFill>
                  <a:srgbClr val="000000"/>
                </a:solidFill>
                <a:latin typeface="Helvetica" pitchFamily="-109" charset="0"/>
              </a:rPr>
              <a:t> de </a:t>
            </a:r>
            <a:r>
              <a:rPr lang="en-US" baseline="0" dirty="0" err="1" smtClean="0">
                <a:solidFill>
                  <a:srgbClr val="000000"/>
                </a:solidFill>
                <a:latin typeface="Helvetica" pitchFamily="-109" charset="0"/>
              </a:rPr>
              <a:t>activos</a:t>
            </a:r>
            <a:endParaRPr lang="en-US" baseline="0" dirty="0" smtClean="0">
              <a:solidFill>
                <a:srgbClr val="000000"/>
              </a:solidFill>
              <a:latin typeface="Helvetica" pitchFamily="-109" charset="0"/>
            </a:endParaRPr>
          </a:p>
          <a:p>
            <a:endParaRPr lang="en-US" dirty="0" smtClean="0">
              <a:solidFill>
                <a:srgbClr val="000000"/>
              </a:solidFill>
              <a:latin typeface="Helvetica" pitchFamily="-109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Helvetica" pitchFamily="-109" charset="0"/>
              </a:rPr>
              <a:t>Notas</a:t>
            </a:r>
            <a:r>
              <a:rPr lang="en-US" baseline="0" dirty="0" smtClean="0">
                <a:solidFill>
                  <a:srgbClr val="000000"/>
                </a:solidFill>
                <a:latin typeface="Helvetica" pitchFamily="-109" charset="0"/>
              </a:rPr>
              <a:t> Gabriel:</a:t>
            </a:r>
            <a:endParaRPr lang="en-US" dirty="0" smtClean="0">
              <a:solidFill>
                <a:srgbClr val="000000"/>
              </a:solidFill>
              <a:latin typeface="Helvetica" pitchFamily="-109" charset="0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Helvetica" pitchFamily="-109" charset="0"/>
              </a:rPr>
              <a:t>The  </a:t>
            </a:r>
            <a:r>
              <a:rPr lang="en-US" dirty="0">
                <a:solidFill>
                  <a:srgbClr val="000000"/>
                </a:solidFill>
                <a:latin typeface="Helvetica" pitchFamily="-109" charset="0"/>
              </a:rPr>
              <a:t>most usual definition of ROA is net income / total assets. However, for our (operational) purposes the definition we use (i.e. operating profits / total assets) is more meaningful.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-109" charset="0"/>
              </a:rPr>
              <a:t>Higgins book on accounting:"Operating income (or operating profits) is profit realized form day-to-day operations excluding taxes, interest income and expense and extraordinary items". 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-109" charset="0"/>
              </a:rPr>
              <a:t>If you put everything together is net income.</a:t>
            </a:r>
          </a:p>
          <a:p>
            <a:r>
              <a:rPr lang="en-US" dirty="0">
                <a:solidFill>
                  <a:srgbClr val="000000"/>
                </a:solidFill>
                <a:latin typeface="Helvetica" pitchFamily="-109" charset="0"/>
              </a:rPr>
              <a:t>Could also use ROIC: </a:t>
            </a:r>
            <a:r>
              <a:rPr lang="en-US" dirty="0">
                <a:latin typeface="Arial" pitchFamily="-109" charset="0"/>
              </a:rPr>
              <a:t>Return on Invested Capital. A measure of how effectively a company uses the money (borrowed or owned) invested in its operations. Calculated by: net income after taxes / (total </a:t>
            </a:r>
            <a:r>
              <a:rPr lang="en-US" dirty="0">
                <a:solidFill>
                  <a:srgbClr val="0022F2"/>
                </a:solidFill>
                <a:latin typeface="Arial" pitchFamily="-109" charset="0"/>
                <a:hlinkClick r:id="rId3"/>
              </a:rPr>
              <a:t>assets</a:t>
            </a:r>
            <a:r>
              <a:rPr lang="en-US" dirty="0">
                <a:latin typeface="Arial" pitchFamily="-109" charset="0"/>
              </a:rPr>
              <a:t> less excess cash minus non-interest-bearing </a:t>
            </a:r>
            <a:r>
              <a:rPr lang="en-US" dirty="0" err="1">
                <a:latin typeface="Arial" pitchFamily="-109" charset="0"/>
              </a:rPr>
              <a:t>liabiities</a:t>
            </a:r>
            <a:r>
              <a:rPr lang="en-US" dirty="0">
                <a:latin typeface="Arial" pitchFamily="-109" charset="0"/>
              </a:rPr>
              <a:t>). </a:t>
            </a:r>
          </a:p>
          <a:p>
            <a:r>
              <a:rPr lang="en-US" dirty="0">
                <a:latin typeface="Arial" pitchFamily="-109" charset="0"/>
              </a:rPr>
              <a:t>Might be a more precise measure. Excess cash is not really needed for the operation. The idea is how much money we can make with funds that are tied to the operations. </a:t>
            </a:r>
          </a:p>
          <a:p>
            <a:r>
              <a:rPr lang="en-US" dirty="0">
                <a:latin typeface="Arial" pitchFamily="-109" charset="0"/>
              </a:rPr>
              <a:t>In any case, ROA give s a good approximation.</a:t>
            </a:r>
          </a:p>
          <a:p>
            <a:endParaRPr lang="en-US" dirty="0">
              <a:solidFill>
                <a:srgbClr val="000000"/>
              </a:solidFill>
              <a:latin typeface="Helvetica" pitchFamily="-109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29C0DE1-D061-8842-BAE1-7D47990A629C}" type="slidenum">
              <a:rPr lang="en-US"/>
              <a:pPr/>
              <a:t>4</a:t>
            </a:fld>
            <a:endParaRPr lang="en-US"/>
          </a:p>
        </p:txBody>
      </p:sp>
      <p:sp>
        <p:nvSpPr>
          <p:cNvPr id="15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Traduccion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Accounts Receivable – </a:t>
            </a:r>
            <a:r>
              <a:rPr lang="en-US" dirty="0" err="1" smtClean="0"/>
              <a:t>Cuentas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cobrar</a:t>
            </a:r>
            <a:endParaRPr lang="en-US" dirty="0" smtClean="0"/>
          </a:p>
          <a:p>
            <a:r>
              <a:rPr lang="en-US" dirty="0" smtClean="0"/>
              <a:t>COGS – </a:t>
            </a:r>
            <a:r>
              <a:rPr lang="en-US" dirty="0" err="1" smtClean="0"/>
              <a:t>Costo</a:t>
            </a:r>
            <a:r>
              <a:rPr lang="en-US" dirty="0" smtClean="0"/>
              <a:t> de </a:t>
            </a:r>
            <a:r>
              <a:rPr lang="en-US" dirty="0" err="1" smtClean="0"/>
              <a:t>venta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Current </a:t>
            </a:r>
            <a:r>
              <a:rPr lang="en-US" dirty="0"/>
              <a:t>assets: assets expected to turn into cash within a year.</a:t>
            </a:r>
          </a:p>
          <a:p>
            <a:r>
              <a:rPr lang="en-US" dirty="0"/>
              <a:t>Accounts receivable: $ owed by consumers </a:t>
            </a:r>
          </a:p>
          <a:p>
            <a:r>
              <a:rPr lang="en-US" dirty="0"/>
              <a:t>COGS: t</a:t>
            </a:r>
            <a:r>
              <a:rPr lang="en-US" dirty="0">
                <a:latin typeface="Arial" pitchFamily="-109" charset="0"/>
              </a:rPr>
              <a:t>he direct costs attributable to the production </a:t>
            </a:r>
            <a:r>
              <a:rPr lang="en-US" dirty="0" err="1">
                <a:latin typeface="Arial" pitchFamily="-109" charset="0"/>
              </a:rPr>
              <a:t>of</a:t>
            </a:r>
            <a:r>
              <a:rPr lang="en-US" dirty="0" err="1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ﾊ</a:t>
            </a:r>
            <a:r>
              <a:rPr lang="en-US" dirty="0" err="1">
                <a:latin typeface="Arial" pitchFamily="-109" charset="0"/>
              </a:rPr>
              <a:t>the</a:t>
            </a:r>
            <a:r>
              <a:rPr lang="en-US" dirty="0">
                <a:latin typeface="Arial" pitchFamily="-109" charset="0"/>
              </a:rPr>
              <a:t> goods sold by a company. </a:t>
            </a:r>
            <a:r>
              <a:rPr lang="en-US" dirty="0" smtClean="0">
                <a:latin typeface="Arial" pitchFamily="-109" charset="0"/>
              </a:rPr>
              <a:t>It is the VARIABLE cost, typically labor and materials.</a:t>
            </a:r>
          </a:p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8657BB-FD64-2B44-84C9-E92B62AD482D}" type="slidenum">
              <a:rPr lang="en-US"/>
              <a:pPr/>
              <a:t>5</a:t>
            </a:fld>
            <a:endParaRPr lang="en-US"/>
          </a:p>
        </p:txBody>
      </p:sp>
      <p:sp>
        <p:nvSpPr>
          <p:cNvPr id="137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Traduccion</a:t>
            </a:r>
            <a:r>
              <a:rPr lang="en-US" dirty="0" smtClean="0"/>
              <a:t>:</a:t>
            </a:r>
          </a:p>
          <a:p>
            <a:r>
              <a:rPr lang="en-US" dirty="0" smtClean="0"/>
              <a:t>Income Statement</a:t>
            </a:r>
            <a:r>
              <a:rPr lang="en-US" baseline="0" dirty="0" smtClean="0"/>
              <a:t> = Estado de </a:t>
            </a:r>
            <a:r>
              <a:rPr lang="en-US" baseline="0" dirty="0" err="1" smtClean="0"/>
              <a:t>Resultados</a:t>
            </a:r>
            <a:endParaRPr lang="en-US" dirty="0" smtClean="0"/>
          </a:p>
          <a:p>
            <a:r>
              <a:rPr lang="en-US" dirty="0" smtClean="0"/>
              <a:t>Data</a:t>
            </a:r>
            <a:r>
              <a:rPr lang="en-US" dirty="0"/>
              <a:t>: year 2001</a:t>
            </a:r>
          </a:p>
          <a:p>
            <a:endParaRPr lang="en-US" dirty="0"/>
          </a:p>
          <a:p>
            <a:r>
              <a:rPr lang="en-US" dirty="0">
                <a:solidFill>
                  <a:srgbClr val="333333"/>
                </a:solidFill>
                <a:latin typeface="Arial" pitchFamily="-109" charset="0"/>
              </a:rPr>
              <a:t>Founded in 1980, Quantum is a global leader in storage, delivering highly reliable backup, recovery and archive solutions that meet demanding requirements for data integrity and availability with superior price/performance and comprehensive service and support.</a:t>
            </a:r>
          </a:p>
          <a:p>
            <a:endParaRPr lang="en-US" dirty="0">
              <a:solidFill>
                <a:srgbClr val="333333"/>
              </a:solidFill>
              <a:latin typeface="Arial" pitchFamily="-109" charset="0"/>
            </a:endParaRPr>
          </a:p>
          <a:p>
            <a:r>
              <a:rPr lang="en-US" dirty="0">
                <a:solidFill>
                  <a:srgbClr val="333333"/>
                </a:solidFill>
                <a:latin typeface="Arial" pitchFamily="-109" charset="0"/>
              </a:rPr>
              <a:t>Market cap 2007: $550 million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121161-73DA-5E47-8B72-D8B42831F434}" type="slidenum">
              <a:rPr lang="en-US"/>
              <a:pPr/>
              <a:t>6</a:t>
            </a:fld>
            <a:endParaRPr lang="en-US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CE7C16-A803-A244-9647-0EF9C13739F7}" type="slidenum">
              <a:rPr lang="en-US"/>
              <a:pPr/>
              <a:t>7</a:t>
            </a:fld>
            <a:endParaRPr lang="en-US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A29B8B-EC78-1A40-938F-78EE520887E6}" type="slidenum">
              <a:rPr lang="en-US"/>
              <a:pPr/>
              <a:t>8</a:t>
            </a:fld>
            <a:endParaRPr lang="en-US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sell</a:t>
            </a:r>
            <a:r>
              <a:rPr lang="en-US" baseline="0" dirty="0" smtClean="0"/>
              <a:t> the exercise like evaluating different scenarios: two different consultants come with different proposals of operational improvement. How do we evaluate them in term of </a:t>
            </a:r>
            <a:r>
              <a:rPr lang="en-US" baseline="0" smtClean="0"/>
              <a:t>financial performance?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683C8E-A5EB-C548-B265-598FAB5831AB}" type="slidenum">
              <a:rPr lang="en-US"/>
              <a:pPr/>
              <a:t>9</a:t>
            </a:fld>
            <a:endParaRPr lang="en-US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operational changes can have different impacts on ROA. </a:t>
            </a:r>
          </a:p>
          <a:p>
            <a:endParaRPr lang="en-US" dirty="0"/>
          </a:p>
          <a:p>
            <a:r>
              <a:rPr lang="en-US" dirty="0"/>
              <a:t>Evaluate them.</a:t>
            </a:r>
          </a:p>
          <a:p>
            <a:endParaRPr lang="en-US" dirty="0"/>
          </a:p>
          <a:p>
            <a:r>
              <a:rPr lang="en-US" dirty="0"/>
              <a:t>Note that changing COGS changes inventory costs.</a:t>
            </a:r>
            <a:r>
              <a:rPr lang="en-US" dirty="0" smtClean="0"/>
              <a:t> New inventory=Old inventory*(1</a:t>
            </a:r>
            <a:r>
              <a:rPr lang="en-US" baseline="0" dirty="0" smtClean="0"/>
              <a:t> – 0.8*0.15)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Operational changes can have large effect on ROA.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 dirty="0" smtClean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7DB963-4F8A-4DAA-BCBD-A7A16DAB06B2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8" r:id="rId3"/>
    <p:sldLayoutId id="2147483756" r:id="rId4"/>
    <p:sldLayoutId id="2147483750" r:id="rId5"/>
    <p:sldLayoutId id="2147483752" r:id="rId6"/>
    <p:sldLayoutId id="2147483755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Hoja_de_c_lculo_de_Microsoft_Office_Excel_97-20031.xls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Hoja_de_c_lculo_de_Microsoft_Office_Excel_97-20032.xls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Gestion</a:t>
            </a:r>
            <a:r>
              <a:rPr lang="en-US" dirty="0" smtClean="0"/>
              <a:t> de </a:t>
            </a:r>
            <a:r>
              <a:rPr lang="en-US" dirty="0" err="1" smtClean="0"/>
              <a:t>Operaciones</a:t>
            </a:r>
            <a:r>
              <a:rPr lang="en-US" dirty="0" smtClean="0"/>
              <a:t> II: </a:t>
            </a:r>
            <a:r>
              <a:rPr lang="en-US" dirty="0" err="1" smtClean="0"/>
              <a:t>Introduccion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Primavera/</a:t>
            </a:r>
            <a:r>
              <a:rPr lang="en-US" dirty="0" err="1" smtClean="0"/>
              <a:t>Verano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0" y="6248400"/>
            <a:ext cx="2286000" cy="366712"/>
          </a:xfrm>
        </p:spPr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276600" y="6248400"/>
            <a:ext cx="3475038" cy="366713"/>
          </a:xfrm>
        </p:spPr>
        <p:txBody>
          <a:bodyPr/>
          <a:lstStyle/>
          <a:p>
            <a:r>
              <a:rPr lang="en-US" dirty="0" err="1" smtClean="0"/>
              <a:t>Gestion</a:t>
            </a:r>
            <a:r>
              <a:rPr lang="en-US" dirty="0" smtClean="0"/>
              <a:t> de </a:t>
            </a:r>
            <a:r>
              <a:rPr lang="en-US" dirty="0" err="1" smtClean="0"/>
              <a:t>Operaciones</a:t>
            </a:r>
            <a:r>
              <a:rPr lang="en-US" dirty="0" smtClean="0"/>
              <a:t> II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6354763"/>
            <a:ext cx="1219200" cy="366712"/>
          </a:xfrm>
        </p:spPr>
        <p:txBody>
          <a:bodyPr/>
          <a:lstStyle/>
          <a:p>
            <a:fld id="{2F7DB963-4F8A-4DAA-BCBD-A7A16DAB06B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TextBox 6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Objetivos del Curso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Obtener una vision integrada de la Gestion de Operaciones y como se alinea con la estrategia de negocios.</a:t>
            </a:r>
          </a:p>
          <a:p>
            <a:r>
              <a:rPr lang="en-US" smtClean="0"/>
              <a:t>Aplicar los conceptos y modelos de gestion de operaciones a problemas practicos de negocios.</a:t>
            </a:r>
          </a:p>
          <a:p>
            <a:r>
              <a:rPr lang="en-US" smtClean="0"/>
              <a:t>Usar metodos y modelos cuantitativos avanzados para resolver problemas complejos y de gran escala.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Administracion del Curso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6354763"/>
            <a:ext cx="1219200" cy="366712"/>
          </a:xfrm>
        </p:spPr>
        <p:txBody>
          <a:bodyPr/>
          <a:lstStyle/>
          <a:p>
            <a:fld id="{2F7DB963-4F8A-4DAA-BCBD-A7A16DAB06B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Material de Estudio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Clases</a:t>
            </a:r>
            <a:r>
              <a:rPr lang="en-US" dirty="0" smtClean="0"/>
              <a:t> de </a:t>
            </a:r>
            <a:r>
              <a:rPr lang="en-US" dirty="0" err="1" smtClean="0"/>
              <a:t>catedra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Resumen</a:t>
            </a:r>
            <a:r>
              <a:rPr lang="en-US" dirty="0" smtClean="0"/>
              <a:t> </a:t>
            </a:r>
            <a:r>
              <a:rPr lang="en-US" dirty="0" err="1" smtClean="0"/>
              <a:t>modelos</a:t>
            </a:r>
            <a:r>
              <a:rPr lang="en-US" dirty="0" smtClean="0"/>
              <a:t> </a:t>
            </a:r>
            <a:r>
              <a:rPr lang="en-US" dirty="0" err="1" smtClean="0"/>
              <a:t>visto</a:t>
            </a:r>
            <a:r>
              <a:rPr lang="en-US" dirty="0" smtClean="0"/>
              <a:t> en </a:t>
            </a:r>
            <a:r>
              <a:rPr lang="en-US" dirty="0" err="1" smtClean="0"/>
              <a:t>cursos</a:t>
            </a:r>
            <a:r>
              <a:rPr lang="en-US" dirty="0" smtClean="0"/>
              <a:t> </a:t>
            </a:r>
            <a:r>
              <a:rPr lang="en-US" dirty="0" err="1" smtClean="0"/>
              <a:t>previos</a:t>
            </a:r>
            <a:r>
              <a:rPr lang="en-US" dirty="0" smtClean="0"/>
              <a:t>, </a:t>
            </a:r>
            <a:r>
              <a:rPr lang="en-US" dirty="0" err="1" smtClean="0"/>
              <a:t>enfatizando</a:t>
            </a:r>
            <a:r>
              <a:rPr lang="en-US" dirty="0" smtClean="0"/>
              <a:t> los trade-offs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estos</a:t>
            </a:r>
            <a:r>
              <a:rPr lang="en-US" dirty="0" smtClean="0"/>
              <a:t> </a:t>
            </a:r>
            <a:r>
              <a:rPr lang="en-US" dirty="0" err="1" smtClean="0"/>
              <a:t>capturan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Tambien</a:t>
            </a:r>
            <a:r>
              <a:rPr lang="en-US" dirty="0" smtClean="0"/>
              <a:t> </a:t>
            </a:r>
            <a:r>
              <a:rPr lang="en-US" dirty="0" err="1" smtClean="0"/>
              <a:t>veremos</a:t>
            </a:r>
            <a:r>
              <a:rPr lang="en-US" dirty="0" smtClean="0"/>
              <a:t> </a:t>
            </a:r>
            <a:r>
              <a:rPr lang="en-US" dirty="0" err="1" smtClean="0"/>
              <a:t>nuevos</a:t>
            </a:r>
            <a:r>
              <a:rPr lang="en-US" dirty="0" smtClean="0"/>
              <a:t> </a:t>
            </a:r>
            <a:r>
              <a:rPr lang="en-US" dirty="0" err="1" smtClean="0"/>
              <a:t>metodos</a:t>
            </a:r>
            <a:r>
              <a:rPr lang="en-US" dirty="0" smtClean="0"/>
              <a:t> y </a:t>
            </a:r>
            <a:r>
              <a:rPr lang="en-US" dirty="0" err="1" smtClean="0"/>
              <a:t>modelos</a:t>
            </a:r>
            <a:r>
              <a:rPr lang="en-US" dirty="0" smtClean="0"/>
              <a:t> </a:t>
            </a:r>
            <a:r>
              <a:rPr lang="en-US" dirty="0" err="1" smtClean="0"/>
              <a:t>utiles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resolver </a:t>
            </a:r>
            <a:r>
              <a:rPr lang="en-US" dirty="0" err="1" smtClean="0"/>
              <a:t>problemas</a:t>
            </a:r>
            <a:r>
              <a:rPr lang="en-US" dirty="0" smtClean="0"/>
              <a:t> </a:t>
            </a:r>
            <a:r>
              <a:rPr lang="en-US" dirty="0" err="1" smtClean="0"/>
              <a:t>complejos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Estudios</a:t>
            </a:r>
            <a:r>
              <a:rPr lang="en-US" dirty="0" smtClean="0"/>
              <a:t> de </a:t>
            </a:r>
            <a:r>
              <a:rPr lang="en-US" dirty="0" err="1" smtClean="0"/>
              <a:t>Caso</a:t>
            </a:r>
            <a:r>
              <a:rPr lang="en-US" dirty="0" smtClean="0"/>
              <a:t>: </a:t>
            </a:r>
          </a:p>
          <a:p>
            <a:pPr lvl="1"/>
            <a:r>
              <a:rPr lang="en-US" dirty="0" err="1" smtClean="0"/>
              <a:t>Ejemplos</a:t>
            </a:r>
            <a:r>
              <a:rPr lang="en-US" dirty="0" smtClean="0"/>
              <a:t> </a:t>
            </a:r>
            <a:r>
              <a:rPr lang="en-US" dirty="0" err="1" smtClean="0"/>
              <a:t>concretos</a:t>
            </a:r>
            <a:r>
              <a:rPr lang="en-US" dirty="0" smtClean="0"/>
              <a:t> de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negocios</a:t>
            </a:r>
            <a:r>
              <a:rPr lang="en-US" dirty="0" smtClean="0"/>
              <a:t> </a:t>
            </a:r>
            <a:r>
              <a:rPr lang="en-US" dirty="0" err="1" smtClean="0"/>
              <a:t>donde</a:t>
            </a:r>
            <a:r>
              <a:rPr lang="en-US" dirty="0" smtClean="0"/>
              <a:t> se </a:t>
            </a:r>
            <a:r>
              <a:rPr lang="en-US" dirty="0" err="1" smtClean="0"/>
              <a:t>aplican</a:t>
            </a:r>
            <a:r>
              <a:rPr lang="en-US" dirty="0" smtClean="0"/>
              <a:t> los </a:t>
            </a:r>
            <a:r>
              <a:rPr lang="en-US" dirty="0" err="1" smtClean="0"/>
              <a:t>conceptos</a:t>
            </a:r>
            <a:r>
              <a:rPr lang="en-US" dirty="0" smtClean="0"/>
              <a:t> y </a:t>
            </a:r>
            <a:r>
              <a:rPr lang="en-US" dirty="0" err="1" smtClean="0"/>
              <a:t>modelos</a:t>
            </a:r>
            <a:r>
              <a:rPr lang="en-US" dirty="0" smtClean="0"/>
              <a:t> de </a:t>
            </a:r>
            <a:r>
              <a:rPr lang="en-US" dirty="0" err="1" smtClean="0"/>
              <a:t>Gestion</a:t>
            </a:r>
            <a:r>
              <a:rPr lang="en-US" dirty="0" smtClean="0"/>
              <a:t> de </a:t>
            </a:r>
            <a:r>
              <a:rPr lang="en-US" dirty="0" err="1" smtClean="0"/>
              <a:t>Operaciones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Requieren</a:t>
            </a:r>
            <a:r>
              <a:rPr lang="en-US" dirty="0" smtClean="0"/>
              <a:t> </a:t>
            </a:r>
            <a:r>
              <a:rPr lang="en-US" dirty="0" err="1" smtClean="0"/>
              <a:t>preparacion</a:t>
            </a:r>
            <a:r>
              <a:rPr lang="en-US" dirty="0" smtClean="0"/>
              <a:t> </a:t>
            </a:r>
            <a:r>
              <a:rPr lang="en-US" dirty="0" err="1" smtClean="0"/>
              <a:t>previa</a:t>
            </a:r>
            <a:r>
              <a:rPr lang="en-US" dirty="0" smtClean="0"/>
              <a:t> a la </a:t>
            </a:r>
            <a:r>
              <a:rPr lang="en-US" dirty="0" err="1" smtClean="0"/>
              <a:t>clase</a:t>
            </a:r>
            <a:r>
              <a:rPr lang="en-US" dirty="0" smtClean="0"/>
              <a:t> y </a:t>
            </a:r>
            <a:r>
              <a:rPr lang="en-US" dirty="0" err="1" smtClean="0"/>
              <a:t>participacion</a:t>
            </a:r>
            <a:r>
              <a:rPr lang="en-US" dirty="0" smtClean="0"/>
              <a:t> </a:t>
            </a:r>
            <a:r>
              <a:rPr lang="en-US" dirty="0" err="1" smtClean="0"/>
              <a:t>durante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Tareas</a:t>
            </a:r>
            <a:r>
              <a:rPr lang="en-US" dirty="0" smtClean="0"/>
              <a:t> </a:t>
            </a:r>
            <a:r>
              <a:rPr lang="en-US" dirty="0" err="1" smtClean="0"/>
              <a:t>computaciones</a:t>
            </a:r>
            <a:r>
              <a:rPr lang="en-US" dirty="0" smtClean="0"/>
              <a:t>: </a:t>
            </a:r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dirty="0" err="1" smtClean="0"/>
              <a:t>modelos</a:t>
            </a:r>
            <a:r>
              <a:rPr lang="en-US" dirty="0" smtClean="0"/>
              <a:t> </a:t>
            </a:r>
            <a:r>
              <a:rPr lang="en-US" dirty="0" err="1" smtClean="0"/>
              <a:t>cuantitativos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resolver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negocios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Clases</a:t>
            </a:r>
            <a:r>
              <a:rPr lang="en-US" dirty="0" smtClean="0"/>
              <a:t> </a:t>
            </a:r>
            <a:r>
              <a:rPr lang="en-US" dirty="0" err="1" smtClean="0"/>
              <a:t>auxiliares</a:t>
            </a:r>
            <a:r>
              <a:rPr lang="en-US" dirty="0" smtClean="0"/>
              <a:t>: </a:t>
            </a:r>
            <a:r>
              <a:rPr lang="en-US" dirty="0" err="1" smtClean="0"/>
              <a:t>principalmente</a:t>
            </a:r>
            <a:r>
              <a:rPr lang="en-US" dirty="0" smtClean="0"/>
              <a:t> </a:t>
            </a:r>
            <a:r>
              <a:rPr lang="en-US" dirty="0" err="1" smtClean="0"/>
              <a:t>enfocadas</a:t>
            </a:r>
            <a:r>
              <a:rPr lang="en-US" dirty="0" smtClean="0"/>
              <a:t> a </a:t>
            </a:r>
            <a:r>
              <a:rPr lang="en-US" dirty="0" err="1" smtClean="0"/>
              <a:t>dar</a:t>
            </a:r>
            <a:r>
              <a:rPr lang="en-US" dirty="0" smtClean="0"/>
              <a:t> </a:t>
            </a:r>
            <a:r>
              <a:rPr lang="en-US" dirty="0" err="1" smtClean="0"/>
              <a:t>soporte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tareas</a:t>
            </a:r>
            <a:r>
              <a:rPr lang="en-US" dirty="0" smtClean="0"/>
              <a:t> y </a:t>
            </a:r>
            <a:r>
              <a:rPr lang="en-US" dirty="0" err="1" smtClean="0"/>
              <a:t>controles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Evaluacion</a:t>
            </a:r>
            <a:r>
              <a:rPr lang="en-US" dirty="0" smtClean="0"/>
              <a:t>: 3 </a:t>
            </a:r>
            <a:r>
              <a:rPr lang="en-US" dirty="0" err="1" smtClean="0"/>
              <a:t>partes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990600" y="1066800"/>
            <a:ext cx="723900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tareas</a:t>
            </a:r>
            <a:r>
              <a:rPr lang="en-US" dirty="0" smtClean="0"/>
              <a:t> </a:t>
            </a:r>
            <a:r>
              <a:rPr lang="en-US" dirty="0" err="1" smtClean="0"/>
              <a:t>computacionales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Actividad</a:t>
            </a:r>
            <a:r>
              <a:rPr lang="en-US" dirty="0" smtClean="0"/>
              <a:t> </a:t>
            </a:r>
            <a:r>
              <a:rPr lang="en-US" dirty="0" err="1" smtClean="0"/>
              <a:t>experiencial</a:t>
            </a:r>
            <a:r>
              <a:rPr lang="en-US" dirty="0" smtClean="0"/>
              <a:t> (</a:t>
            </a:r>
            <a:r>
              <a:rPr lang="en-US" dirty="0" err="1" smtClean="0"/>
              <a:t>Juego</a:t>
            </a:r>
            <a:r>
              <a:rPr lang="en-US" dirty="0" smtClean="0"/>
              <a:t> Littlefield)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r>
              <a:rPr lang="en-US" dirty="0" smtClean="0"/>
              <a:t>2 </a:t>
            </a:r>
            <a:r>
              <a:rPr lang="en-US" dirty="0" err="1" smtClean="0"/>
              <a:t>controles</a:t>
            </a:r>
            <a:r>
              <a:rPr lang="en-US" dirty="0" smtClean="0"/>
              <a:t> y </a:t>
            </a:r>
            <a:r>
              <a:rPr lang="en-US" dirty="0" err="1" smtClean="0"/>
              <a:t>examen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Cubren</a:t>
            </a:r>
            <a:r>
              <a:rPr lang="en-US" dirty="0" smtClean="0"/>
              <a:t> </a:t>
            </a:r>
            <a:r>
              <a:rPr lang="en-US" dirty="0" err="1" smtClean="0"/>
              <a:t>materia</a:t>
            </a:r>
            <a:r>
              <a:rPr lang="en-US" dirty="0" smtClean="0"/>
              <a:t> de </a:t>
            </a:r>
            <a:r>
              <a:rPr lang="en-US" dirty="0" err="1" smtClean="0"/>
              <a:t>catedra</a:t>
            </a:r>
            <a:r>
              <a:rPr lang="en-US" dirty="0" smtClean="0"/>
              <a:t>, </a:t>
            </a:r>
            <a:r>
              <a:rPr lang="en-US" dirty="0" err="1" smtClean="0"/>
              <a:t>problemas</a:t>
            </a:r>
            <a:r>
              <a:rPr lang="en-US" dirty="0" smtClean="0"/>
              <a:t> y </a:t>
            </a:r>
            <a:r>
              <a:rPr lang="en-US" dirty="0" err="1" smtClean="0"/>
              <a:t>principales</a:t>
            </a:r>
            <a:r>
              <a:rPr lang="en-US" dirty="0" smtClean="0"/>
              <a:t> </a:t>
            </a:r>
            <a:r>
              <a:rPr lang="en-US" dirty="0" err="1" smtClean="0"/>
              <a:t>conclusiones</a:t>
            </a:r>
            <a:r>
              <a:rPr lang="en-US" dirty="0" smtClean="0"/>
              <a:t> de los </a:t>
            </a:r>
            <a:r>
              <a:rPr lang="en-US" dirty="0" err="1" smtClean="0"/>
              <a:t>casos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Estudios</a:t>
            </a:r>
            <a:r>
              <a:rPr lang="en-US" dirty="0" smtClean="0"/>
              <a:t> de </a:t>
            </a:r>
            <a:r>
              <a:rPr lang="en-US" dirty="0" err="1" smtClean="0"/>
              <a:t>casos</a:t>
            </a:r>
            <a:r>
              <a:rPr lang="en-US" dirty="0" smtClean="0"/>
              <a:t> (6):</a:t>
            </a:r>
          </a:p>
          <a:p>
            <a:pPr lvl="1"/>
            <a:r>
              <a:rPr lang="en-US" dirty="0" err="1" smtClean="0"/>
              <a:t>Participacion</a:t>
            </a:r>
            <a:r>
              <a:rPr lang="en-US" dirty="0" smtClean="0"/>
              <a:t> en </a:t>
            </a:r>
            <a:r>
              <a:rPr lang="en-US" dirty="0" err="1" smtClean="0"/>
              <a:t>clases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Ejercicios</a:t>
            </a:r>
            <a:r>
              <a:rPr lang="en-US" dirty="0" smtClean="0"/>
              <a:t> </a:t>
            </a:r>
            <a:r>
              <a:rPr lang="en-US" dirty="0" err="1" smtClean="0"/>
              <a:t>cortos</a:t>
            </a:r>
            <a:r>
              <a:rPr lang="en-US" dirty="0" smtClean="0"/>
              <a:t> (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pagina</a:t>
            </a:r>
            <a:r>
              <a:rPr lang="en-US" dirty="0" smtClean="0"/>
              <a:t>) de </a:t>
            </a:r>
            <a:r>
              <a:rPr lang="en-US" dirty="0" err="1" smtClean="0"/>
              <a:t>preparacion</a:t>
            </a:r>
            <a:r>
              <a:rPr lang="en-US" dirty="0" smtClean="0"/>
              <a:t> del </a:t>
            </a:r>
            <a:r>
              <a:rPr lang="en-US" dirty="0" err="1" smtClean="0"/>
              <a:t>caso</a:t>
            </a:r>
            <a:r>
              <a:rPr lang="en-US" dirty="0" smtClean="0"/>
              <a:t>, </a:t>
            </a:r>
            <a:r>
              <a:rPr lang="en-US" dirty="0" err="1" smtClean="0"/>
              <a:t>entregados</a:t>
            </a:r>
            <a:r>
              <a:rPr lang="en-US" dirty="0" smtClean="0"/>
              <a:t> al </a:t>
            </a:r>
            <a:r>
              <a:rPr lang="en-US" dirty="0" err="1" smtClean="0"/>
              <a:t>comienzo</a:t>
            </a:r>
            <a:r>
              <a:rPr lang="en-US" dirty="0" smtClean="0"/>
              <a:t> de la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endParaRPr lang="en-US" dirty="0" smtClean="0"/>
          </a:p>
        </p:txBody>
      </p:sp>
      <p:sp>
        <p:nvSpPr>
          <p:cNvPr id="7" name="Left Brace 6"/>
          <p:cNvSpPr/>
          <p:nvPr/>
        </p:nvSpPr>
        <p:spPr>
          <a:xfrm>
            <a:off x="838200" y="1219200"/>
            <a:ext cx="228600" cy="6858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838200" y="2438400"/>
            <a:ext cx="228600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>
            <a:off x="838200" y="4038600"/>
            <a:ext cx="304800" cy="17526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5867400"/>
            <a:ext cx="7315200" cy="707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Para </a:t>
            </a:r>
            <a:r>
              <a:rPr lang="en-US" sz="2000" dirty="0" err="1" smtClean="0"/>
              <a:t>aprobar</a:t>
            </a:r>
            <a:r>
              <a:rPr lang="en-US" sz="2000" dirty="0" smtClean="0"/>
              <a:t> el </a:t>
            </a:r>
            <a:r>
              <a:rPr lang="en-US" sz="2000" dirty="0" err="1" smtClean="0"/>
              <a:t>curso</a:t>
            </a:r>
            <a:r>
              <a:rPr lang="en-US" sz="2000" dirty="0" smtClean="0"/>
              <a:t> se require </a:t>
            </a:r>
            <a:r>
              <a:rPr lang="en-US" sz="2000" dirty="0" err="1" smtClean="0"/>
              <a:t>aprobar</a:t>
            </a:r>
            <a:r>
              <a:rPr lang="en-US" sz="2000" dirty="0" smtClean="0"/>
              <a:t> </a:t>
            </a:r>
            <a:r>
              <a:rPr lang="en-US" sz="2000" dirty="0" err="1" smtClean="0"/>
              <a:t>cada</a:t>
            </a:r>
            <a:r>
              <a:rPr lang="en-US" sz="2000" dirty="0" smtClean="0"/>
              <a:t> </a:t>
            </a:r>
            <a:r>
              <a:rPr lang="en-US" sz="2000" dirty="0" err="1" smtClean="0"/>
              <a:t>una</a:t>
            </a:r>
            <a:r>
              <a:rPr lang="en-US" sz="2000" dirty="0" smtClean="0"/>
              <a:t> de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tres</a:t>
            </a:r>
            <a:r>
              <a:rPr lang="en-US" sz="2000" dirty="0" smtClean="0"/>
              <a:t> </a:t>
            </a:r>
            <a:r>
              <a:rPr lang="en-US" sz="2000" dirty="0" err="1" smtClean="0"/>
              <a:t>partes</a:t>
            </a:r>
            <a:r>
              <a:rPr lang="en-US" sz="2000" dirty="0" smtClean="0"/>
              <a:t>.</a:t>
            </a:r>
          </a:p>
          <a:p>
            <a:r>
              <a:rPr lang="en-US" sz="2000" dirty="0" err="1" smtClean="0"/>
              <a:t>Recuperativo</a:t>
            </a:r>
            <a:r>
              <a:rPr lang="en-US" sz="2000" dirty="0" smtClean="0"/>
              <a:t> &lt;= </a:t>
            </a:r>
            <a:r>
              <a:rPr lang="en-US" sz="2000" dirty="0" err="1" smtClean="0"/>
              <a:t>una</a:t>
            </a:r>
            <a:r>
              <a:rPr lang="en-US" sz="2000" dirty="0" smtClean="0"/>
              <a:t> de </a:t>
            </a:r>
            <a:r>
              <a:rPr lang="en-US" sz="2000" dirty="0" err="1" smtClean="0"/>
              <a:t>las</a:t>
            </a:r>
            <a:r>
              <a:rPr lang="en-US" sz="2000" dirty="0" smtClean="0"/>
              <a:t> </a:t>
            </a:r>
            <a:r>
              <a:rPr lang="en-US" sz="2000" dirty="0" err="1" smtClean="0"/>
              <a:t>tres</a:t>
            </a:r>
            <a:r>
              <a:rPr lang="en-US" sz="2000" dirty="0" smtClean="0"/>
              <a:t> </a:t>
            </a:r>
            <a:r>
              <a:rPr lang="en-US" sz="2000" dirty="0" err="1" smtClean="0"/>
              <a:t>partes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1371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2667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4800" y="47244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34200" y="1371600"/>
            <a:ext cx="16764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Formar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de 3 </a:t>
            </a:r>
            <a:r>
              <a:rPr lang="en-US" dirty="0" err="1" smtClean="0"/>
              <a:t>alumnos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Fechas importantes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Control 1:  </a:t>
            </a:r>
            <a:r>
              <a:rPr lang="en-US" dirty="0" err="1" smtClean="0"/>
              <a:t>Miercoles</a:t>
            </a:r>
            <a:r>
              <a:rPr lang="en-US" dirty="0" smtClean="0"/>
              <a:t> 23 de </a:t>
            </a:r>
            <a:r>
              <a:rPr lang="en-US" dirty="0" err="1" smtClean="0"/>
              <a:t>Noviembre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err="1" smtClean="0"/>
              <a:t>Juego</a:t>
            </a:r>
            <a:r>
              <a:rPr lang="en-US" dirty="0" smtClean="0"/>
              <a:t> Littlefield:</a:t>
            </a:r>
          </a:p>
          <a:p>
            <a:pPr lvl="1"/>
            <a:r>
              <a:rPr lang="en-US" dirty="0" err="1" smtClean="0"/>
              <a:t>Comienzo</a:t>
            </a:r>
            <a:r>
              <a:rPr lang="en-US" dirty="0" smtClean="0"/>
              <a:t>: </a:t>
            </a:r>
            <a:r>
              <a:rPr lang="en-US" dirty="0" smtClean="0"/>
              <a:t> </a:t>
            </a:r>
            <a:r>
              <a:rPr lang="en-US" dirty="0" err="1" smtClean="0"/>
              <a:t>Jueves</a:t>
            </a:r>
            <a:r>
              <a:rPr lang="en-US" dirty="0" smtClean="0"/>
              <a:t>, </a:t>
            </a:r>
            <a:r>
              <a:rPr lang="en-US" dirty="0" smtClean="0"/>
              <a:t>3 </a:t>
            </a:r>
            <a:r>
              <a:rPr lang="en-US" dirty="0" smtClean="0"/>
              <a:t>de </a:t>
            </a:r>
            <a:r>
              <a:rPr lang="en-US" dirty="0" err="1" smtClean="0"/>
              <a:t>Noviembre</a:t>
            </a:r>
            <a:r>
              <a:rPr lang="en-US" dirty="0" smtClean="0"/>
              <a:t>, </a:t>
            </a:r>
            <a:r>
              <a:rPr lang="en-US" dirty="0" smtClean="0"/>
              <a:t>11:30am.</a:t>
            </a:r>
          </a:p>
          <a:p>
            <a:pPr lvl="1"/>
            <a:r>
              <a:rPr lang="en-US" dirty="0" err="1" smtClean="0"/>
              <a:t>Termino</a:t>
            </a:r>
            <a:r>
              <a:rPr lang="en-US" dirty="0" smtClean="0"/>
              <a:t>: </a:t>
            </a:r>
            <a:r>
              <a:rPr lang="en-US" dirty="0" err="1" smtClean="0"/>
              <a:t>Miercoles</a:t>
            </a:r>
            <a:r>
              <a:rPr lang="en-US" dirty="0" smtClean="0"/>
              <a:t>, </a:t>
            </a:r>
            <a:r>
              <a:rPr lang="en-US" dirty="0" smtClean="0"/>
              <a:t>9 </a:t>
            </a:r>
            <a:r>
              <a:rPr lang="en-US" dirty="0" smtClean="0"/>
              <a:t>de </a:t>
            </a:r>
            <a:r>
              <a:rPr lang="en-US" dirty="0" err="1" smtClean="0"/>
              <a:t>Noviembre</a:t>
            </a:r>
            <a:r>
              <a:rPr lang="en-US" dirty="0" smtClean="0"/>
              <a:t>, </a:t>
            </a:r>
            <a:r>
              <a:rPr lang="en-US" dirty="0" smtClean="0"/>
              <a:t>7pm.</a:t>
            </a:r>
          </a:p>
          <a:p>
            <a:endParaRPr lang="en-US" dirty="0" smtClean="0"/>
          </a:p>
          <a:p>
            <a:r>
              <a:rPr lang="en-US" dirty="0" err="1" smtClean="0"/>
              <a:t>Horario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auxiliar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19 </a:t>
            </a:r>
            <a:r>
              <a:rPr lang="en-US" dirty="0" err="1" smtClean="0"/>
              <a:t>Octubre</a:t>
            </a:r>
            <a:r>
              <a:rPr lang="en-US" dirty="0" smtClean="0"/>
              <a:t>:  </a:t>
            </a:r>
            <a:r>
              <a:rPr lang="en-US" dirty="0" err="1" smtClean="0"/>
              <a:t>Auxiliar</a:t>
            </a:r>
            <a:r>
              <a:rPr lang="en-US" dirty="0" smtClean="0"/>
              <a:t> Arena</a:t>
            </a:r>
          </a:p>
          <a:p>
            <a:pPr lvl="1"/>
            <a:r>
              <a:rPr lang="en-US" dirty="0" smtClean="0"/>
              <a:t>26 </a:t>
            </a:r>
            <a:r>
              <a:rPr lang="en-US" dirty="0" err="1" smtClean="0"/>
              <a:t>Octubre</a:t>
            </a:r>
            <a:r>
              <a:rPr lang="en-US" dirty="0" smtClean="0"/>
              <a:t>: </a:t>
            </a:r>
            <a:r>
              <a:rPr lang="en-US" dirty="0" err="1" smtClean="0"/>
              <a:t>Preparacion</a:t>
            </a:r>
            <a:r>
              <a:rPr lang="en-US" dirty="0" smtClean="0"/>
              <a:t> </a:t>
            </a:r>
            <a:r>
              <a:rPr lang="en-US" dirty="0" err="1" smtClean="0"/>
              <a:t>Tarea</a:t>
            </a:r>
            <a:r>
              <a:rPr lang="en-US" dirty="0" smtClean="0"/>
              <a:t> 1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Temario General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Introduccion</a:t>
            </a:r>
            <a:endParaRPr lang="en-US" dirty="0" smtClean="0"/>
          </a:p>
          <a:p>
            <a:pPr lvl="1"/>
            <a:r>
              <a:rPr lang="en-US" dirty="0" err="1" smtClean="0"/>
              <a:t>Ligando</a:t>
            </a:r>
            <a:r>
              <a:rPr lang="en-US" dirty="0" smtClean="0"/>
              <a:t> la </a:t>
            </a:r>
            <a:r>
              <a:rPr lang="en-US" dirty="0" err="1" smtClean="0"/>
              <a:t>funcion</a:t>
            </a:r>
            <a:r>
              <a:rPr lang="en-US" dirty="0" smtClean="0"/>
              <a:t> de </a:t>
            </a:r>
            <a:r>
              <a:rPr lang="en-US" dirty="0" err="1" smtClean="0"/>
              <a:t>operaciones</a:t>
            </a:r>
            <a:r>
              <a:rPr lang="en-US" dirty="0" smtClean="0"/>
              <a:t> con la </a:t>
            </a:r>
            <a:r>
              <a:rPr lang="en-US" dirty="0" err="1" smtClean="0"/>
              <a:t>estrategia</a:t>
            </a:r>
            <a:r>
              <a:rPr lang="en-US" dirty="0" smtClean="0"/>
              <a:t> y </a:t>
            </a:r>
            <a:r>
              <a:rPr lang="en-US" dirty="0" err="1" smtClean="0"/>
              <a:t>rentabilidad</a:t>
            </a:r>
            <a:r>
              <a:rPr lang="en-US" dirty="0" smtClean="0"/>
              <a:t> de un </a:t>
            </a:r>
            <a:r>
              <a:rPr lang="en-US" dirty="0" err="1" smtClean="0"/>
              <a:t>negocio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: National Cranberry</a:t>
            </a:r>
          </a:p>
          <a:p>
            <a:r>
              <a:rPr lang="en-US" dirty="0" err="1" smtClean="0"/>
              <a:t>Gestion</a:t>
            </a:r>
            <a:r>
              <a:rPr lang="en-US" dirty="0" smtClean="0"/>
              <a:t> de </a:t>
            </a:r>
            <a:r>
              <a:rPr lang="en-US" dirty="0" err="1" smtClean="0"/>
              <a:t>Operaciones</a:t>
            </a:r>
            <a:r>
              <a:rPr lang="en-US" dirty="0" smtClean="0"/>
              <a:t> en la </a:t>
            </a:r>
            <a:r>
              <a:rPr lang="en-US" dirty="0" err="1" smtClean="0"/>
              <a:t>Industria</a:t>
            </a:r>
            <a:r>
              <a:rPr lang="en-US" dirty="0" smtClean="0"/>
              <a:t> de </a:t>
            </a:r>
            <a:r>
              <a:rPr lang="en-US" dirty="0" err="1" smtClean="0"/>
              <a:t>Servicios</a:t>
            </a:r>
            <a:endParaRPr lang="en-US" dirty="0" smtClean="0"/>
          </a:p>
          <a:p>
            <a:pPr lvl="1"/>
            <a:r>
              <a:rPr lang="en-US" dirty="0" err="1" smtClean="0"/>
              <a:t>Calidad</a:t>
            </a:r>
            <a:r>
              <a:rPr lang="en-US" dirty="0" smtClean="0"/>
              <a:t> de </a:t>
            </a:r>
            <a:r>
              <a:rPr lang="en-US" dirty="0" err="1" smtClean="0"/>
              <a:t>Servicio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: Ritz Carlton.</a:t>
            </a:r>
          </a:p>
          <a:p>
            <a:pPr lvl="1"/>
            <a:r>
              <a:rPr lang="en-US" dirty="0" err="1" smtClean="0"/>
              <a:t>Tiempos</a:t>
            </a:r>
            <a:r>
              <a:rPr lang="en-US" dirty="0" smtClean="0"/>
              <a:t> de </a:t>
            </a:r>
            <a:r>
              <a:rPr lang="en-US" dirty="0" err="1" smtClean="0"/>
              <a:t>espera</a:t>
            </a:r>
            <a:r>
              <a:rPr lang="en-US" dirty="0" smtClean="0"/>
              <a:t>. </a:t>
            </a:r>
            <a:r>
              <a:rPr lang="en-US" dirty="0" err="1" smtClean="0"/>
              <a:t>Caso</a:t>
            </a:r>
            <a:r>
              <a:rPr lang="en-US" dirty="0" smtClean="0"/>
              <a:t>: </a:t>
            </a:r>
            <a:r>
              <a:rPr lang="en-US" dirty="0" err="1" smtClean="0"/>
              <a:t>Manzana</a:t>
            </a:r>
            <a:r>
              <a:rPr lang="en-US" dirty="0" smtClean="0"/>
              <a:t> Insurance.</a:t>
            </a:r>
          </a:p>
          <a:p>
            <a:pPr lvl="1"/>
            <a:r>
              <a:rPr lang="en-US" dirty="0" err="1" smtClean="0"/>
              <a:t>Juego</a:t>
            </a:r>
            <a:r>
              <a:rPr lang="en-US" dirty="0" smtClean="0"/>
              <a:t> Littlefield.</a:t>
            </a:r>
          </a:p>
          <a:p>
            <a:pPr lvl="1"/>
            <a:r>
              <a:rPr lang="en-US" dirty="0" err="1" smtClean="0"/>
              <a:t>Tarea</a:t>
            </a:r>
            <a:r>
              <a:rPr lang="en-US" dirty="0" smtClean="0"/>
              <a:t> 1: </a:t>
            </a:r>
            <a:r>
              <a:rPr lang="en-US" dirty="0" err="1" smtClean="0"/>
              <a:t>Simulacion</a:t>
            </a:r>
            <a:r>
              <a:rPr lang="en-US" dirty="0" smtClean="0"/>
              <a:t> de </a:t>
            </a:r>
            <a:r>
              <a:rPr lang="en-US" dirty="0" err="1" smtClean="0"/>
              <a:t>eventos</a:t>
            </a:r>
            <a:r>
              <a:rPr lang="en-US" dirty="0" smtClean="0"/>
              <a:t> </a:t>
            </a:r>
            <a:r>
              <a:rPr lang="en-US" dirty="0" err="1" smtClean="0"/>
              <a:t>discretos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Gestion</a:t>
            </a:r>
            <a:r>
              <a:rPr lang="en-US" dirty="0" smtClean="0"/>
              <a:t> de la </a:t>
            </a:r>
            <a:r>
              <a:rPr lang="en-US" dirty="0" err="1" smtClean="0"/>
              <a:t>Cadena</a:t>
            </a:r>
            <a:r>
              <a:rPr lang="en-US" dirty="0" smtClean="0"/>
              <a:t> de </a:t>
            </a:r>
            <a:r>
              <a:rPr lang="en-US" dirty="0" err="1" smtClean="0"/>
              <a:t>Suministro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Decisiones</a:t>
            </a:r>
            <a:r>
              <a:rPr lang="en-US" dirty="0" smtClean="0"/>
              <a:t> de </a:t>
            </a:r>
            <a:r>
              <a:rPr lang="en-US" dirty="0" err="1" smtClean="0"/>
              <a:t>capacidad</a:t>
            </a:r>
            <a:r>
              <a:rPr lang="en-US" dirty="0" smtClean="0"/>
              <a:t> e </a:t>
            </a:r>
            <a:r>
              <a:rPr lang="en-US" dirty="0" err="1" smtClean="0"/>
              <a:t>inventario</a:t>
            </a:r>
            <a:r>
              <a:rPr lang="en-US" dirty="0" smtClean="0"/>
              <a:t> con </a:t>
            </a:r>
            <a:r>
              <a:rPr lang="en-US" dirty="0" err="1" smtClean="0"/>
              <a:t>demanda</a:t>
            </a:r>
            <a:r>
              <a:rPr lang="en-US" dirty="0" smtClean="0"/>
              <a:t> </a:t>
            </a:r>
            <a:r>
              <a:rPr lang="en-US" dirty="0" err="1" smtClean="0"/>
              <a:t>incierta</a:t>
            </a:r>
            <a:r>
              <a:rPr lang="en-US" dirty="0" smtClean="0"/>
              <a:t>. </a:t>
            </a:r>
            <a:r>
              <a:rPr lang="en-US" dirty="0" err="1" smtClean="0"/>
              <a:t>Casos</a:t>
            </a:r>
            <a:r>
              <a:rPr lang="en-US" dirty="0" smtClean="0"/>
              <a:t>: LL Bean,  Timbuk2, Sport </a:t>
            </a:r>
            <a:r>
              <a:rPr lang="en-US" dirty="0" err="1" smtClean="0"/>
              <a:t>Obermeyer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Tarea</a:t>
            </a:r>
            <a:r>
              <a:rPr lang="en-US" dirty="0" smtClean="0"/>
              <a:t> 2: </a:t>
            </a:r>
            <a:r>
              <a:rPr lang="en-US" dirty="0" smtClean="0"/>
              <a:t> </a:t>
            </a:r>
            <a:r>
              <a:rPr lang="en-US" dirty="0" err="1" smtClean="0"/>
              <a:t>Politicas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abastecimiento</a:t>
            </a:r>
            <a:r>
              <a:rPr lang="en-US" dirty="0" smtClean="0"/>
              <a:t> </a:t>
            </a:r>
            <a:r>
              <a:rPr lang="en-US" dirty="0" err="1" smtClean="0"/>
              <a:t>bajo</a:t>
            </a:r>
            <a:r>
              <a:rPr lang="en-US" dirty="0" smtClean="0"/>
              <a:t> </a:t>
            </a:r>
            <a:r>
              <a:rPr lang="en-US" dirty="0" err="1" smtClean="0"/>
              <a:t>incertidumbre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Revenue Management</a:t>
            </a:r>
          </a:p>
          <a:p>
            <a:r>
              <a:rPr lang="en-US" dirty="0" err="1" smtClean="0"/>
              <a:t>Logistica</a:t>
            </a:r>
            <a:r>
              <a:rPr lang="en-US" dirty="0" smtClean="0"/>
              <a:t> de </a:t>
            </a:r>
            <a:r>
              <a:rPr lang="en-US" dirty="0" err="1" smtClean="0"/>
              <a:t>Transporte</a:t>
            </a:r>
            <a:r>
              <a:rPr lang="en-US" dirty="0" smtClean="0"/>
              <a:t> y </a:t>
            </a:r>
            <a:r>
              <a:rPr lang="en-US" dirty="0" err="1" smtClean="0"/>
              <a:t>Metodos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Optim</a:t>
            </a:r>
            <a:r>
              <a:rPr lang="en-US" smtClean="0"/>
              <a:t>.  </a:t>
            </a:r>
            <a:r>
              <a:rPr lang="en-US" smtClean="0"/>
              <a:t>Avanzados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Tarea</a:t>
            </a:r>
            <a:r>
              <a:rPr lang="en-US" dirty="0" smtClean="0"/>
              <a:t> 3:  </a:t>
            </a:r>
            <a:r>
              <a:rPr lang="en-US" dirty="0" err="1" smtClean="0"/>
              <a:t>Heuristicas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problemas</a:t>
            </a:r>
            <a:r>
              <a:rPr lang="en-US" dirty="0" smtClean="0"/>
              <a:t> de </a:t>
            </a:r>
            <a:r>
              <a:rPr lang="en-US" dirty="0" err="1" smtClean="0"/>
              <a:t>gran</a:t>
            </a:r>
            <a:r>
              <a:rPr lang="en-US" dirty="0" smtClean="0"/>
              <a:t> </a:t>
            </a:r>
            <a:r>
              <a:rPr lang="en-US" dirty="0" err="1" smtClean="0"/>
              <a:t>tamano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Alineando las Operaciones con la Estrategia de Negocios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0" y="6354763"/>
            <a:ext cx="2286000" cy="366712"/>
          </a:xfrm>
        </p:spPr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668963" y="6354763"/>
            <a:ext cx="3475037" cy="366712"/>
          </a:xfrm>
        </p:spPr>
        <p:txBody>
          <a:bodyPr/>
          <a:lstStyle/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6354763"/>
            <a:ext cx="1219200" cy="366712"/>
          </a:xfrm>
        </p:spPr>
        <p:txBody>
          <a:bodyPr/>
          <a:lstStyle/>
          <a:p>
            <a:fld id="{2F7DB963-4F8A-4DAA-BCBD-A7A16DAB06B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efficiency: Southwest Airlines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685800" y="1295400"/>
            <a:ext cx="8001000" cy="4114800"/>
            <a:chOff x="4191000" y="1219200"/>
            <a:chExt cx="4668611" cy="35814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91000" y="1219200"/>
              <a:ext cx="4668611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5846990" y="2286000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Southwest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80390" y="4191000"/>
              <a:ext cx="990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American</a:t>
              </a:r>
              <a:endParaRPr lang="en-US" sz="1400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181600" y="5486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Stock returns, 1990-2002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6400800" cy="468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The Value of Flexibility: What happened to Cerberus-Chrysler?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781800" y="1488281"/>
            <a:ext cx="2209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2007: Cerberus Capital buys Chrysler (invests $7.5 billion)</a:t>
            </a:r>
          </a:p>
          <a:p>
            <a:endParaRPr lang="en-US" dirty="0" smtClean="0"/>
          </a:p>
          <a:p>
            <a:r>
              <a:rPr lang="en-US" dirty="0" smtClean="0"/>
              <a:t>2008: Sales drop 30%.</a:t>
            </a:r>
          </a:p>
          <a:p>
            <a:endParaRPr lang="en-US" dirty="0" smtClean="0"/>
          </a:p>
          <a:p>
            <a:r>
              <a:rPr lang="en-US" dirty="0" smtClean="0"/>
              <a:t>2009: $6.5b  government bailout, Chapter 11,  Fiat gets 20%.</a:t>
            </a:r>
          </a:p>
          <a:p>
            <a:endParaRPr lang="en-US" dirty="0" smtClean="0"/>
          </a:p>
          <a:p>
            <a:r>
              <a:rPr lang="en-US" dirty="0" smtClean="0"/>
              <a:t>End of last year, Chrysler was valued at $1.4 billion.</a:t>
            </a:r>
          </a:p>
        </p:txBody>
      </p:sp>
      <p:cxnSp>
        <p:nvCxnSpPr>
          <p:cNvPr id="23" name="Straight Connector 22"/>
          <p:cNvCxnSpPr/>
          <p:nvPr/>
        </p:nvCxnSpPr>
        <p:spPr>
          <a:xfrm rot="5400000" flipH="1" flipV="1">
            <a:off x="3086100" y="3619500"/>
            <a:ext cx="4038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/>
          <p:nvPr/>
        </p:nvCxnSpPr>
        <p:spPr>
          <a:xfrm>
            <a:off x="5105400" y="1600200"/>
            <a:ext cx="1676400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5105400" y="5638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Wal-Mart’s Supply Chain Performance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Text Box 1028"/>
          <p:cNvSpPr txBox="1">
            <a:spLocks noChangeArrowheads="1"/>
          </p:cNvSpPr>
          <p:nvPr/>
        </p:nvSpPr>
        <p:spPr bwMode="auto">
          <a:xfrm>
            <a:off x="6400800" y="1600201"/>
            <a:ext cx="2590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The difference between 7.5 turns and 3.0 turns in </a:t>
            </a:r>
            <a:r>
              <a:rPr lang="en-US" dirty="0" smtClean="0"/>
              <a:t>2006 </a:t>
            </a:r>
            <a:r>
              <a:rPr lang="en-US" dirty="0"/>
              <a:t>= </a:t>
            </a:r>
            <a:r>
              <a:rPr lang="en-US" b="1" dirty="0" smtClean="0"/>
              <a:t>$50b </a:t>
            </a:r>
            <a:r>
              <a:rPr lang="en-US" b="1" dirty="0"/>
              <a:t>in </a:t>
            </a:r>
            <a:r>
              <a:rPr lang="en-US" b="1" dirty="0" smtClean="0"/>
              <a:t>inventory</a:t>
            </a:r>
          </a:p>
          <a:p>
            <a:endParaRPr lang="en-US" dirty="0" smtClean="0"/>
          </a:p>
          <a:p>
            <a:r>
              <a:rPr lang="en-US" dirty="0" smtClean="0"/>
              <a:t>Inventory turns for:</a:t>
            </a:r>
          </a:p>
          <a:p>
            <a:r>
              <a:rPr lang="en-US" dirty="0" smtClean="0"/>
              <a:t>Kmart = 5.4</a:t>
            </a:r>
          </a:p>
          <a:p>
            <a:r>
              <a:rPr lang="en-US" dirty="0" smtClean="0"/>
              <a:t>Target = 6.1</a:t>
            </a:r>
          </a:p>
          <a:p>
            <a:endParaRPr lang="en-US" dirty="0" smtClean="0"/>
          </a:p>
        </p:txBody>
      </p:sp>
      <p:graphicFrame>
        <p:nvGraphicFramePr>
          <p:cNvPr id="10" name="Chart 9"/>
          <p:cNvGraphicFramePr/>
          <p:nvPr/>
        </p:nvGraphicFramePr>
        <p:xfrm>
          <a:off x="381000" y="1524000"/>
          <a:ext cx="5791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Motivacion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2</a:t>
            </a:fld>
            <a:endParaRPr lang="en-US" dirty="0" smtClean="0"/>
          </a:p>
        </p:txBody>
      </p:sp>
      <p:grpSp>
        <p:nvGrpSpPr>
          <p:cNvPr id="60" name="Group 59"/>
          <p:cNvGrpSpPr/>
          <p:nvPr/>
        </p:nvGrpSpPr>
        <p:grpSpPr>
          <a:xfrm>
            <a:off x="533400" y="1371600"/>
            <a:ext cx="8153400" cy="4800600"/>
            <a:chOff x="2971800" y="1524000"/>
            <a:chExt cx="5943600" cy="2362200"/>
          </a:xfrm>
        </p:grpSpPr>
        <p:sp>
          <p:nvSpPr>
            <p:cNvPr id="22" name="Isosceles Triangle 21"/>
            <p:cNvSpPr/>
            <p:nvPr/>
          </p:nvSpPr>
          <p:spPr>
            <a:xfrm>
              <a:off x="2971800" y="1524000"/>
              <a:ext cx="5943600" cy="2362200"/>
            </a:xfrm>
            <a:prstGeom prst="triangl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4915968" y="2948819"/>
              <a:ext cx="2192423" cy="22716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dirty="0" err="1" smtClean="0">
                  <a:latin typeface="Times New Roman" pitchFamily="48" charset="0"/>
                </a:rPr>
                <a:t>Eficiencia</a:t>
              </a:r>
              <a:r>
                <a:rPr lang="en-US" sz="2400" dirty="0" smtClean="0">
                  <a:latin typeface="Times New Roman" pitchFamily="48" charset="0"/>
                </a:rPr>
                <a:t> </a:t>
              </a:r>
              <a:r>
                <a:rPr lang="en-US" sz="2400" dirty="0" err="1" smtClean="0">
                  <a:latin typeface="Times New Roman" pitchFamily="48" charset="0"/>
                </a:rPr>
                <a:t>Operacional</a:t>
              </a:r>
              <a:endParaRPr lang="en-US" dirty="0">
                <a:latin typeface="Times New Roman" pitchFamily="48" charset="0"/>
              </a:endParaRPr>
            </a:p>
          </p:txBody>
        </p:sp>
      </p:grp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05324" y="2217003"/>
            <a:ext cx="1757276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Times New Roman" pitchFamily="48" charset="0"/>
              </a:rPr>
              <a:t>Rentabilidad</a:t>
            </a:r>
            <a:r>
              <a:rPr lang="en-US" sz="2400" dirty="0" smtClean="0">
                <a:latin typeface="Times New Roman" pitchFamily="48" charset="0"/>
              </a:rPr>
              <a:t> del </a:t>
            </a:r>
            <a:r>
              <a:rPr lang="en-US" sz="2400" dirty="0" err="1" smtClean="0">
                <a:latin typeface="Times New Roman" pitchFamily="48" charset="0"/>
              </a:rPr>
              <a:t>Negocio</a:t>
            </a:r>
            <a:endParaRPr lang="en-US" sz="2400" dirty="0">
              <a:latin typeface="Times New Roman" pitchFamily="48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2362200" y="4114800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48000" y="3276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Ej</a:t>
            </a:r>
            <a:r>
              <a:rPr lang="en-US" dirty="0" smtClean="0"/>
              <a:t>: </a:t>
            </a:r>
            <a:r>
              <a:rPr lang="en-US" dirty="0" err="1" smtClean="0"/>
              <a:t>Retorno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Activos</a:t>
            </a:r>
            <a:r>
              <a:rPr lang="en-US" dirty="0" smtClean="0"/>
              <a:t> (ROA)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Rotacion</a:t>
            </a:r>
            <a:r>
              <a:rPr lang="en-US" dirty="0" smtClean="0"/>
              <a:t> de </a:t>
            </a:r>
            <a:r>
              <a:rPr lang="en-US" dirty="0" err="1" smtClean="0"/>
              <a:t>Inventarios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3048000" y="47244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Ej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err="1" smtClean="0"/>
              <a:t>Tiempos</a:t>
            </a:r>
            <a:r>
              <a:rPr lang="en-US" dirty="0" smtClean="0"/>
              <a:t> de </a:t>
            </a:r>
            <a:r>
              <a:rPr lang="en-US" dirty="0" err="1" smtClean="0"/>
              <a:t>respuesta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err="1" smtClean="0"/>
              <a:t>Costo</a:t>
            </a:r>
            <a:r>
              <a:rPr lang="en-US" dirty="0" smtClean="0"/>
              <a:t> de </a:t>
            </a:r>
            <a:r>
              <a:rPr lang="en-US" dirty="0" err="1" smtClean="0"/>
              <a:t>mano</a:t>
            </a:r>
            <a:r>
              <a:rPr lang="en-US" dirty="0" smtClean="0"/>
              <a:t> de </a:t>
            </a:r>
            <a:r>
              <a:rPr lang="en-US" dirty="0" err="1" smtClean="0"/>
              <a:t>obra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err="1" smtClean="0"/>
              <a:t>Flexibilidad</a:t>
            </a:r>
            <a:r>
              <a:rPr lang="en-US" dirty="0" smtClean="0"/>
              <a:t> en la </a:t>
            </a:r>
            <a:r>
              <a:rPr lang="en-US" dirty="0" err="1" smtClean="0"/>
              <a:t>produccion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r>
              <a:rPr lang="en-US" dirty="0" err="1" smtClean="0"/>
              <a:t>Capacidad</a:t>
            </a:r>
            <a:r>
              <a:rPr lang="en-US" dirty="0" smtClean="0"/>
              <a:t> </a:t>
            </a:r>
            <a:r>
              <a:rPr lang="en-US" dirty="0" err="1" smtClean="0"/>
              <a:t>osiosa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Zara’s Fast-Fashion Model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990600" y="990600"/>
            <a:ext cx="7086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ＭＳ Ｐゴシック" pitchFamily="-109" charset="-128"/>
                <a:cs typeface="Arial"/>
              </a:rPr>
              <a:t>Production Commitment and Markdown</a:t>
            </a:r>
            <a:r>
              <a:rPr lang="en-US" sz="2400" kern="0" dirty="0" smtClean="0">
                <a:latin typeface="Arial"/>
                <a:ea typeface="ＭＳ Ｐゴシック" pitchFamily="-109" charset="-128"/>
                <a:cs typeface="Arial"/>
              </a:rPr>
              <a:t>s</a:t>
            </a: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ea typeface="ＭＳ Ｐゴシック" pitchFamily="-109" charset="-128"/>
              <a:cs typeface="Arial"/>
            </a:endParaRPr>
          </a:p>
        </p:txBody>
      </p:sp>
      <p:graphicFrame>
        <p:nvGraphicFramePr>
          <p:cNvPr id="7" name="Group 4"/>
          <p:cNvGraphicFramePr>
            <a:graphicFrameLocks noGrp="1"/>
          </p:cNvGraphicFramePr>
          <p:nvPr/>
        </p:nvGraphicFramePr>
        <p:xfrm>
          <a:off x="304800" y="1752600"/>
          <a:ext cx="8174672" cy="4799649"/>
        </p:xfrm>
        <a:graphic>
          <a:graphicData uri="http://schemas.openxmlformats.org/drawingml/2006/table">
            <a:tbl>
              <a:tblPr/>
              <a:tblGrid>
                <a:gridCol w="1371600"/>
                <a:gridCol w="1295400"/>
                <a:gridCol w="208280"/>
                <a:gridCol w="1951037"/>
                <a:gridCol w="304800"/>
                <a:gridCol w="1752600"/>
                <a:gridCol w="208280"/>
                <a:gridCol w="1082675"/>
              </a:tblGrid>
              <a:tr h="811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6-month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Pre-season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Start of season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In-season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Sales%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Not at full price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1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/>
                          <a:cs typeface="Arial"/>
                        </a:rPr>
                        <a:t>Traditional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/>
                          <a:cs typeface="Arial"/>
                        </a:rPr>
                        <a:t>Industry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latin typeface="Arial"/>
                          <a:cs typeface="Arial"/>
                        </a:rPr>
                        <a:t>Model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45-60%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80-100%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0-20%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30-40%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08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Advertisement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Advertisement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Markdowns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/>
                          <a:cs typeface="Arial"/>
                        </a:rPr>
                        <a:t>Zara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15-25%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50-60%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40-50%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-109" charset="0"/>
                        </a:rPr>
                        <a:t>15-20%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Fresh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items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(in-house)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09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Ejemplo</a:t>
            </a:r>
            <a:r>
              <a:rPr lang="en-US" dirty="0" smtClean="0"/>
              <a:t>: </a:t>
            </a:r>
            <a:r>
              <a:rPr lang="en-US" dirty="0" err="1" smtClean="0"/>
              <a:t>Rotacion</a:t>
            </a:r>
            <a:r>
              <a:rPr lang="en-US" dirty="0" smtClean="0"/>
              <a:t> de </a:t>
            </a:r>
            <a:r>
              <a:rPr lang="en-US" dirty="0" err="1" smtClean="0"/>
              <a:t>Inventarios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1600" i="1" dirty="0" smtClean="0"/>
          </a:p>
          <a:p>
            <a:endParaRPr lang="en-US" sz="1600" i="1" dirty="0" smtClean="0"/>
          </a:p>
          <a:p>
            <a:r>
              <a:rPr lang="en-US" sz="1600" i="1" dirty="0" err="1" smtClean="0"/>
              <a:t>Cuanto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tiempo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transcurre</a:t>
            </a:r>
            <a:r>
              <a:rPr lang="en-US" sz="1600" i="1" dirty="0" smtClean="0"/>
              <a:t>, en </a:t>
            </a:r>
            <a:r>
              <a:rPr lang="en-US" sz="1600" i="1" dirty="0" err="1" smtClean="0"/>
              <a:t>promedio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desde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que</a:t>
            </a:r>
            <a:r>
              <a:rPr lang="en-US" sz="1600" i="1" dirty="0" smtClean="0"/>
              <a:t> el retailer </a:t>
            </a:r>
            <a:r>
              <a:rPr lang="en-US" sz="1600" i="1" dirty="0" err="1" smtClean="0"/>
              <a:t>compra</a:t>
            </a:r>
            <a:r>
              <a:rPr lang="en-US" sz="1600" i="1" dirty="0" smtClean="0"/>
              <a:t> un </a:t>
            </a:r>
            <a:r>
              <a:rPr lang="en-US" sz="1600" i="1" dirty="0" err="1" smtClean="0"/>
              <a:t>producto</a:t>
            </a:r>
            <a:r>
              <a:rPr lang="en-US" sz="1600" i="1" dirty="0" smtClean="0"/>
              <a:t> y lo </a:t>
            </a:r>
            <a:r>
              <a:rPr lang="en-US" sz="1600" i="1" dirty="0" err="1" smtClean="0"/>
              <a:t>vende</a:t>
            </a:r>
            <a:r>
              <a:rPr lang="en-US" sz="1600" i="1" dirty="0" smtClean="0"/>
              <a:t> al </a:t>
            </a:r>
            <a:r>
              <a:rPr lang="en-US" sz="1600" i="1" dirty="0" err="1" smtClean="0"/>
              <a:t>consumidor</a:t>
            </a:r>
            <a:r>
              <a:rPr lang="en-US" sz="1600" i="1" dirty="0" smtClean="0"/>
              <a:t> final? 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endParaRPr lang="en-US" sz="1500" dirty="0" smtClean="0"/>
          </a:p>
          <a:p>
            <a:pPr>
              <a:buNone/>
            </a:pPr>
            <a:endParaRPr lang="en-US" sz="1500" dirty="0" smtClean="0"/>
          </a:p>
          <a:p>
            <a:r>
              <a:rPr lang="en-US" sz="1500" i="1" dirty="0" err="1" smtClean="0"/>
              <a:t>Calcule</a:t>
            </a:r>
            <a:r>
              <a:rPr lang="en-US" sz="1500" i="1" dirty="0" smtClean="0"/>
              <a:t> el </a:t>
            </a:r>
            <a:r>
              <a:rPr lang="en-US" sz="1500" i="1" dirty="0" err="1" smtClean="0"/>
              <a:t>costo</a:t>
            </a:r>
            <a:r>
              <a:rPr lang="en-US" sz="1500" i="1" dirty="0" smtClean="0"/>
              <a:t> de un </a:t>
            </a:r>
            <a:r>
              <a:rPr lang="en-US" sz="1500" i="1" dirty="0" err="1" smtClean="0"/>
              <a:t>producto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valorado</a:t>
            </a:r>
            <a:r>
              <a:rPr lang="en-US" sz="1500" i="1" dirty="0" smtClean="0"/>
              <a:t> en US$20 (</a:t>
            </a:r>
            <a:r>
              <a:rPr lang="en-US" sz="1500" i="1" dirty="0" err="1" smtClean="0"/>
              <a:t>costo</a:t>
            </a:r>
            <a:r>
              <a:rPr lang="en-US" sz="1500" i="1" dirty="0" smtClean="0"/>
              <a:t> de </a:t>
            </a:r>
            <a:r>
              <a:rPr lang="en-US" sz="1500" i="1" dirty="0" err="1" smtClean="0"/>
              <a:t>venta</a:t>
            </a:r>
            <a:r>
              <a:rPr lang="en-US" sz="1500" i="1" dirty="0" smtClean="0"/>
              <a:t>),  </a:t>
            </a:r>
            <a:r>
              <a:rPr lang="en-US" sz="1500" i="1" dirty="0" err="1" smtClean="0"/>
              <a:t>asumiento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una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tasa</a:t>
            </a:r>
            <a:r>
              <a:rPr lang="en-US" sz="1500" i="1" dirty="0" smtClean="0"/>
              <a:t> de </a:t>
            </a:r>
            <a:r>
              <a:rPr lang="en-US" sz="1500" i="1" dirty="0" err="1" smtClean="0"/>
              <a:t>costo</a:t>
            </a:r>
            <a:r>
              <a:rPr lang="en-US" sz="1500" i="1" dirty="0" smtClean="0"/>
              <a:t> de </a:t>
            </a:r>
            <a:r>
              <a:rPr lang="en-US" sz="1500" i="1" dirty="0" err="1" smtClean="0"/>
              <a:t>inventario</a:t>
            </a:r>
            <a:r>
              <a:rPr lang="en-US" sz="1500" i="1" dirty="0" smtClean="0"/>
              <a:t> </a:t>
            </a:r>
            <a:r>
              <a:rPr lang="en-US" sz="1500" i="1" dirty="0" err="1" smtClean="0"/>
              <a:t>anual</a:t>
            </a:r>
            <a:r>
              <a:rPr lang="en-US" sz="1500" i="1" dirty="0" smtClean="0"/>
              <a:t> de 15%.</a:t>
            </a:r>
          </a:p>
          <a:p>
            <a:pPr>
              <a:buNone/>
            </a:pP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600200" y="3200400"/>
            <a:ext cx="640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 million $, 2009 fiscal year.   			Source: </a:t>
            </a:r>
            <a:r>
              <a:rPr lang="en-US" sz="1200" dirty="0" err="1" smtClean="0"/>
              <a:t>Compustat</a:t>
            </a:r>
            <a:endParaRPr lang="en-US" sz="12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105400" y="1295400"/>
          <a:ext cx="3200400" cy="1851660"/>
        </p:xfrm>
        <a:graphic>
          <a:graphicData uri="http://schemas.openxmlformats.org/drawingml/2006/table">
            <a:tbl>
              <a:tblPr/>
              <a:tblGrid>
                <a:gridCol w="984738"/>
                <a:gridCol w="1162830"/>
                <a:gridCol w="1052832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Quarterly Inventory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Quarter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Walmart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Costco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34,391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5,933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33,861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4,995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38,775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5,277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33,160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5,405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35,047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5,403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199" y="1379220"/>
          <a:ext cx="3581401" cy="1744980"/>
        </p:xfrm>
        <a:graphic>
          <a:graphicData uri="http://schemas.openxmlformats.org/drawingml/2006/table">
            <a:tbl>
              <a:tblPr/>
              <a:tblGrid>
                <a:gridCol w="837550"/>
                <a:gridCol w="1086199"/>
                <a:gridCol w="1657652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Sales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408,214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71,449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COGS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297,500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61,607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Inventory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33,160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         5,405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371600"/>
            <a:ext cx="712802" cy="489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447800"/>
            <a:ext cx="838200" cy="30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533400" y="11430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End of year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 smtClean="0"/>
              <a:t>Estrategia</a:t>
            </a:r>
            <a:r>
              <a:rPr lang="en-US" sz="2400" dirty="0" smtClean="0"/>
              <a:t> </a:t>
            </a:r>
            <a:r>
              <a:rPr lang="en-US" sz="2400" dirty="0" err="1" smtClean="0"/>
              <a:t>Operacional</a:t>
            </a:r>
            <a:r>
              <a:rPr lang="en-US" sz="2400" dirty="0" smtClean="0"/>
              <a:t> y </a:t>
            </a:r>
            <a:r>
              <a:rPr lang="en-US" sz="2400" dirty="0" err="1" smtClean="0"/>
              <a:t>Posicionamiento</a:t>
            </a:r>
            <a:r>
              <a:rPr lang="en-US" sz="2400" dirty="0" smtClean="0"/>
              <a:t> </a:t>
            </a:r>
            <a:r>
              <a:rPr lang="en-US" sz="2400" dirty="0" err="1" smtClean="0"/>
              <a:t>Competitivo</a:t>
            </a:r>
            <a:endParaRPr lang="en-US" sz="2400" dirty="0" smtClean="0"/>
          </a:p>
        </p:txBody>
      </p:sp>
      <p:sp>
        <p:nvSpPr>
          <p:cNvPr id="27650" name="Date Placeholder 2"/>
          <p:cNvSpPr>
            <a:spLocks noGrp="1"/>
          </p:cNvSpPr>
          <p:nvPr>
            <p:ph type="dt" sz="half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2765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Gestion de Operaciones II</a:t>
            </a:r>
            <a:endParaRPr lang="en-US"/>
          </a:p>
        </p:txBody>
      </p:sp>
      <p:sp>
        <p:nvSpPr>
          <p:cNvPr id="2765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577E25-49B8-4976-9E39-F81053B2179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905000"/>
            <a:ext cx="486473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Box 26"/>
          <p:cNvSpPr txBox="1"/>
          <p:nvPr/>
        </p:nvSpPr>
        <p:spPr>
          <a:xfrm>
            <a:off x="2209800" y="12192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Inventory Turns vs. Annual Gross Margin for Four Consumer Electronics Retailers, 1987-2000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Proxima</a:t>
            </a:r>
            <a:r>
              <a:rPr lang="en-US" dirty="0" smtClean="0"/>
              <a:t> </a:t>
            </a:r>
            <a:r>
              <a:rPr lang="en-US" dirty="0" err="1" smtClean="0"/>
              <a:t>Clase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Profs Ordonez/</a:t>
            </a:r>
            <a:r>
              <a:rPr lang="en-US" dirty="0" err="1" smtClean="0"/>
              <a:t>Thraves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Gestion de Operaciones II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DB963-4F8A-4DAA-BCBD-A7A16DAB06B2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Caso</a:t>
            </a:r>
            <a:r>
              <a:rPr lang="en-US" dirty="0" smtClean="0"/>
              <a:t> National Cranberry Cooperative.</a:t>
            </a:r>
          </a:p>
          <a:p>
            <a:r>
              <a:rPr lang="en-US" dirty="0" err="1" smtClean="0"/>
              <a:t>Objetivo</a:t>
            </a:r>
            <a:r>
              <a:rPr lang="en-US" dirty="0" smtClean="0"/>
              <a:t> del </a:t>
            </a:r>
            <a:r>
              <a:rPr lang="en-US" dirty="0" err="1" smtClean="0"/>
              <a:t>caso</a:t>
            </a:r>
            <a:r>
              <a:rPr lang="en-US" dirty="0" smtClean="0"/>
              <a:t>: </a:t>
            </a:r>
            <a:r>
              <a:rPr lang="en-US" dirty="0" err="1" smtClean="0"/>
              <a:t>usar</a:t>
            </a:r>
            <a:r>
              <a:rPr lang="en-US" dirty="0" smtClean="0"/>
              <a:t> </a:t>
            </a:r>
            <a:r>
              <a:rPr lang="en-US" dirty="0" err="1" smtClean="0"/>
              <a:t>herramientas</a:t>
            </a:r>
            <a:r>
              <a:rPr lang="en-US" dirty="0" smtClean="0"/>
              <a:t> de </a:t>
            </a:r>
            <a:r>
              <a:rPr lang="en-US" dirty="0" err="1" smtClean="0"/>
              <a:t>analisis</a:t>
            </a:r>
            <a:r>
              <a:rPr lang="en-US" dirty="0" smtClean="0"/>
              <a:t> de </a:t>
            </a:r>
            <a:r>
              <a:rPr lang="en-US" dirty="0" err="1" smtClean="0"/>
              <a:t>procesos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evaluar</a:t>
            </a:r>
            <a:r>
              <a:rPr lang="en-US" dirty="0" smtClean="0"/>
              <a:t> </a:t>
            </a:r>
            <a:r>
              <a:rPr lang="en-US" dirty="0" err="1" smtClean="0"/>
              <a:t>decisiones</a:t>
            </a:r>
            <a:r>
              <a:rPr lang="en-US" dirty="0" smtClean="0"/>
              <a:t> de inversion.</a:t>
            </a:r>
          </a:p>
          <a:p>
            <a:endParaRPr lang="en-US" dirty="0" smtClean="0"/>
          </a:p>
          <a:p>
            <a:r>
              <a:rPr lang="en-US" dirty="0" err="1" smtClean="0"/>
              <a:t>Estar</a:t>
            </a:r>
            <a:r>
              <a:rPr lang="en-US" dirty="0" smtClean="0"/>
              <a:t> </a:t>
            </a:r>
            <a:r>
              <a:rPr lang="en-US" dirty="0" err="1" smtClean="0"/>
              <a:t>preparado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responder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preguntas</a:t>
            </a:r>
            <a:r>
              <a:rPr lang="en-US" dirty="0" smtClean="0"/>
              <a:t> de </a:t>
            </a:r>
            <a:r>
              <a:rPr lang="en-US" dirty="0" err="1" smtClean="0"/>
              <a:t>preparacion</a:t>
            </a:r>
            <a:r>
              <a:rPr lang="en-US" dirty="0" smtClean="0"/>
              <a:t> del </a:t>
            </a:r>
            <a:r>
              <a:rPr lang="en-US" dirty="0" err="1" smtClean="0"/>
              <a:t>caso</a:t>
            </a:r>
            <a:r>
              <a:rPr lang="en-US" dirty="0" smtClean="0"/>
              <a:t> en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Descomponiendo Rentabilidad en Medidas Operacionales: La Formula de DuPont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8B207-1413-A449-88B6-CBFE25C67E5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3668" name="Object 4"/>
          <p:cNvGraphicFramePr>
            <a:graphicFrameLocks noChangeAspect="1"/>
          </p:cNvGraphicFramePr>
          <p:nvPr/>
        </p:nvGraphicFramePr>
        <p:xfrm>
          <a:off x="685800" y="2057400"/>
          <a:ext cx="7010400" cy="3330575"/>
        </p:xfrm>
        <a:graphic>
          <a:graphicData uri="http://schemas.openxmlformats.org/presentationml/2006/ole">
            <p:oleObj spid="_x0000_s88066" name="Equation" r:id="rId4" imgW="2540397" imgH="1206897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14478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Return Over Assets</a:t>
            </a:r>
            <a:endParaRPr lang="en-US" dirty="0"/>
          </a:p>
        </p:txBody>
      </p:sp>
      <p:sp>
        <p:nvSpPr>
          <p:cNvPr id="8" name="Right Brace 7"/>
          <p:cNvSpPr/>
          <p:nvPr/>
        </p:nvSpPr>
        <p:spPr>
          <a:xfrm rot="5400000">
            <a:off x="3009900" y="4610100"/>
            <a:ext cx="304800" cy="2209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6057900" y="4152900"/>
            <a:ext cx="304800" cy="3124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438400" y="5867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Turnover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562600" y="587758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Margin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El “Arbol” ROA</a:t>
            </a:r>
            <a:endParaRPr lang="en-US" dirty="0"/>
          </a:p>
        </p:txBody>
      </p:sp>
      <p:sp>
        <p:nvSpPr>
          <p:cNvPr id="7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DCDEA-7FCF-1941-A22A-C9FBFDCEFF7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2" name="Content Placeholder 8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6881813" y="1698625"/>
            <a:ext cx="1119187" cy="396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6881813" y="2767013"/>
            <a:ext cx="1119187" cy="4714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auto">
          <a:xfrm>
            <a:off x="6869113" y="2057400"/>
            <a:ext cx="1131887" cy="603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6881813" y="3883025"/>
            <a:ext cx="1195387" cy="4095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6869113" y="4410075"/>
            <a:ext cx="1208087" cy="428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6881813" y="4938713"/>
            <a:ext cx="1195387" cy="5095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6881813" y="5537200"/>
            <a:ext cx="1195387" cy="520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6919913" y="1676400"/>
            <a:ext cx="10699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Inventory</a:t>
            </a:r>
          </a:p>
        </p:txBody>
      </p:sp>
      <p:sp>
        <p:nvSpPr>
          <p:cNvPr id="114700" name="Rectangle 12"/>
          <p:cNvSpPr>
            <a:spLocks noChangeArrowheads="1"/>
          </p:cNvSpPr>
          <p:nvPr/>
        </p:nvSpPr>
        <p:spPr bwMode="auto">
          <a:xfrm>
            <a:off x="6858000" y="2057400"/>
            <a:ext cx="1208665" cy="6437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-109" charset="0"/>
              </a:rPr>
              <a:t>Accounts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-109" charset="0"/>
              </a:rPr>
              <a:t>Receivable</a:t>
            </a:r>
            <a:endParaRPr lang="en-US" dirty="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01" name="Rectangle 13"/>
          <p:cNvSpPr>
            <a:spLocks noChangeArrowheads="1"/>
          </p:cNvSpPr>
          <p:nvPr/>
        </p:nvSpPr>
        <p:spPr bwMode="auto">
          <a:xfrm>
            <a:off x="7078663" y="2698750"/>
            <a:ext cx="6381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Cash</a:t>
            </a:r>
          </a:p>
        </p:txBody>
      </p:sp>
      <p:sp>
        <p:nvSpPr>
          <p:cNvPr id="114702" name="Rectangle 14"/>
          <p:cNvSpPr>
            <a:spLocks noChangeArrowheads="1"/>
          </p:cNvSpPr>
          <p:nvPr/>
        </p:nvSpPr>
        <p:spPr bwMode="auto">
          <a:xfrm>
            <a:off x="5035550" y="2098675"/>
            <a:ext cx="952500" cy="5730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3" name="Rectangle 15"/>
          <p:cNvSpPr>
            <a:spLocks noChangeArrowheads="1"/>
          </p:cNvSpPr>
          <p:nvPr/>
        </p:nvSpPr>
        <p:spPr bwMode="auto">
          <a:xfrm>
            <a:off x="5035550" y="2946400"/>
            <a:ext cx="1212850" cy="596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4" name="Line 16"/>
          <p:cNvSpPr>
            <a:spLocks noChangeShapeType="1"/>
          </p:cNvSpPr>
          <p:nvPr/>
        </p:nvSpPr>
        <p:spPr bwMode="auto">
          <a:xfrm>
            <a:off x="6013450" y="2427288"/>
            <a:ext cx="84296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5" name="Freeform 17"/>
          <p:cNvSpPr>
            <a:spLocks/>
          </p:cNvSpPr>
          <p:nvPr/>
        </p:nvSpPr>
        <p:spPr bwMode="auto">
          <a:xfrm>
            <a:off x="6386513" y="1892300"/>
            <a:ext cx="490537" cy="1035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51"/>
              </a:cxn>
              <a:cxn ang="0">
                <a:pos x="308" y="651"/>
              </a:cxn>
            </a:cxnLst>
            <a:rect l="0" t="0" r="r" b="b"/>
            <a:pathLst>
              <a:path w="309" h="652">
                <a:moveTo>
                  <a:pt x="0" y="0"/>
                </a:moveTo>
                <a:lnTo>
                  <a:pt x="0" y="651"/>
                </a:lnTo>
                <a:lnTo>
                  <a:pt x="308" y="651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6" name="Line 18"/>
          <p:cNvSpPr>
            <a:spLocks noChangeShapeType="1"/>
          </p:cNvSpPr>
          <p:nvPr/>
        </p:nvSpPr>
        <p:spPr bwMode="auto">
          <a:xfrm>
            <a:off x="6405563" y="1898650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08" name="Rectangle 20"/>
          <p:cNvSpPr>
            <a:spLocks noChangeArrowheads="1"/>
          </p:cNvSpPr>
          <p:nvPr/>
        </p:nvSpPr>
        <p:spPr bwMode="auto">
          <a:xfrm>
            <a:off x="5064125" y="2105025"/>
            <a:ext cx="9556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Current Assets</a:t>
            </a:r>
          </a:p>
        </p:txBody>
      </p:sp>
      <p:sp>
        <p:nvSpPr>
          <p:cNvPr id="114710" name="Rectangle 22"/>
          <p:cNvSpPr>
            <a:spLocks noChangeArrowheads="1"/>
          </p:cNvSpPr>
          <p:nvPr/>
        </p:nvSpPr>
        <p:spPr bwMode="auto">
          <a:xfrm>
            <a:off x="5048250" y="2967038"/>
            <a:ext cx="1509713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Other</a:t>
            </a:r>
          </a:p>
          <a:p>
            <a:pPr eaLnBrk="1" hangingPunct="1"/>
            <a:endParaRPr lang="en-US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11" name="Rectangle 23"/>
          <p:cNvSpPr>
            <a:spLocks noChangeArrowheads="1"/>
          </p:cNvSpPr>
          <p:nvPr/>
        </p:nvSpPr>
        <p:spPr bwMode="auto">
          <a:xfrm>
            <a:off x="5048250" y="3144838"/>
            <a:ext cx="7778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</p:txBody>
      </p:sp>
      <p:sp>
        <p:nvSpPr>
          <p:cNvPr id="114712" name="Rectangle 24"/>
          <p:cNvSpPr>
            <a:spLocks noChangeArrowheads="1"/>
          </p:cNvSpPr>
          <p:nvPr/>
        </p:nvSpPr>
        <p:spPr bwMode="auto">
          <a:xfrm>
            <a:off x="3309938" y="2641600"/>
            <a:ext cx="1109662" cy="5207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13" name="Line 25"/>
          <p:cNvSpPr>
            <a:spLocks noChangeShapeType="1"/>
          </p:cNvSpPr>
          <p:nvPr/>
        </p:nvSpPr>
        <p:spPr bwMode="auto">
          <a:xfrm>
            <a:off x="4432300" y="2787650"/>
            <a:ext cx="2159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14" name="Freeform 26"/>
          <p:cNvSpPr>
            <a:spLocks/>
          </p:cNvSpPr>
          <p:nvPr/>
        </p:nvSpPr>
        <p:spPr bwMode="auto">
          <a:xfrm>
            <a:off x="4687888" y="2443163"/>
            <a:ext cx="342900" cy="8477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33"/>
              </a:cxn>
              <a:cxn ang="0">
                <a:pos x="215" y="533"/>
              </a:cxn>
            </a:cxnLst>
            <a:rect l="0" t="0" r="r" b="b"/>
            <a:pathLst>
              <a:path w="216" h="534">
                <a:moveTo>
                  <a:pt x="0" y="0"/>
                </a:moveTo>
                <a:lnTo>
                  <a:pt x="0" y="533"/>
                </a:lnTo>
                <a:lnTo>
                  <a:pt x="215" y="533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15" name="Line 27"/>
          <p:cNvSpPr>
            <a:spLocks noChangeShapeType="1"/>
          </p:cNvSpPr>
          <p:nvPr/>
        </p:nvSpPr>
        <p:spPr bwMode="auto">
          <a:xfrm>
            <a:off x="4694238" y="2449513"/>
            <a:ext cx="3286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16" name="Rectangle 28"/>
          <p:cNvSpPr>
            <a:spLocks noChangeArrowheads="1"/>
          </p:cNvSpPr>
          <p:nvPr/>
        </p:nvSpPr>
        <p:spPr bwMode="auto">
          <a:xfrm>
            <a:off x="3446463" y="2598738"/>
            <a:ext cx="11969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Total</a:t>
            </a:r>
          </a:p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</p:txBody>
      </p:sp>
      <p:sp>
        <p:nvSpPr>
          <p:cNvPr id="114717" name="Rectangle 29"/>
          <p:cNvSpPr>
            <a:spLocks noChangeArrowheads="1"/>
          </p:cNvSpPr>
          <p:nvPr/>
        </p:nvSpPr>
        <p:spPr bwMode="auto">
          <a:xfrm>
            <a:off x="3300413" y="1722438"/>
            <a:ext cx="939800" cy="4556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18" name="Rectangle 30"/>
          <p:cNvSpPr>
            <a:spLocks noChangeArrowheads="1"/>
          </p:cNvSpPr>
          <p:nvPr/>
        </p:nvSpPr>
        <p:spPr bwMode="auto">
          <a:xfrm>
            <a:off x="3343275" y="1741488"/>
            <a:ext cx="663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</p:txBody>
      </p:sp>
      <p:sp>
        <p:nvSpPr>
          <p:cNvPr id="114719" name="Rectangle 31"/>
          <p:cNvSpPr>
            <a:spLocks noChangeArrowheads="1"/>
          </p:cNvSpPr>
          <p:nvPr/>
        </p:nvSpPr>
        <p:spPr bwMode="auto">
          <a:xfrm>
            <a:off x="1697038" y="2109788"/>
            <a:ext cx="942975" cy="5508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20" name="Rectangle 32"/>
          <p:cNvSpPr>
            <a:spLocks noChangeArrowheads="1"/>
          </p:cNvSpPr>
          <p:nvPr/>
        </p:nvSpPr>
        <p:spPr bwMode="auto">
          <a:xfrm>
            <a:off x="1651000" y="2178050"/>
            <a:ext cx="10318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itchFamily="-109" charset="0"/>
              </a:rPr>
              <a:t>Turnover</a:t>
            </a:r>
          </a:p>
        </p:txBody>
      </p:sp>
      <p:sp>
        <p:nvSpPr>
          <p:cNvPr id="114721" name="Line 33"/>
          <p:cNvSpPr>
            <a:spLocks noChangeShapeType="1"/>
          </p:cNvSpPr>
          <p:nvPr/>
        </p:nvSpPr>
        <p:spPr bwMode="auto">
          <a:xfrm>
            <a:off x="2674938" y="2378075"/>
            <a:ext cx="2317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22" name="Line 34"/>
          <p:cNvSpPr>
            <a:spLocks noChangeShapeType="1"/>
          </p:cNvSpPr>
          <p:nvPr/>
        </p:nvSpPr>
        <p:spPr bwMode="auto">
          <a:xfrm>
            <a:off x="2932113" y="1957388"/>
            <a:ext cx="0" cy="7747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23" name="Line 35"/>
          <p:cNvSpPr>
            <a:spLocks noChangeShapeType="1"/>
          </p:cNvSpPr>
          <p:nvPr/>
        </p:nvSpPr>
        <p:spPr bwMode="auto">
          <a:xfrm>
            <a:off x="2932113" y="2754313"/>
            <a:ext cx="3778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24" name="Line 36"/>
          <p:cNvSpPr>
            <a:spLocks noChangeShapeType="1"/>
          </p:cNvSpPr>
          <p:nvPr/>
        </p:nvSpPr>
        <p:spPr bwMode="auto">
          <a:xfrm>
            <a:off x="2932113" y="1957388"/>
            <a:ext cx="3429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25" name="Rectangle 37"/>
          <p:cNvSpPr>
            <a:spLocks noChangeArrowheads="1"/>
          </p:cNvSpPr>
          <p:nvPr/>
        </p:nvSpPr>
        <p:spPr bwMode="auto">
          <a:xfrm>
            <a:off x="7042150" y="3948113"/>
            <a:ext cx="7905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COGS</a:t>
            </a:r>
          </a:p>
        </p:txBody>
      </p:sp>
      <p:sp>
        <p:nvSpPr>
          <p:cNvPr id="114726" name="Rectangle 38"/>
          <p:cNvSpPr>
            <a:spLocks noChangeArrowheads="1"/>
          </p:cNvSpPr>
          <p:nvPr/>
        </p:nvSpPr>
        <p:spPr bwMode="auto">
          <a:xfrm>
            <a:off x="6969125" y="4341813"/>
            <a:ext cx="88582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Selling </a:t>
            </a:r>
          </a:p>
          <a:p>
            <a:pPr eaLnBrk="1" hangingPunct="1"/>
            <a:endParaRPr lang="en-US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27" name="Rectangle 39"/>
          <p:cNvSpPr>
            <a:spLocks noChangeArrowheads="1"/>
          </p:cNvSpPr>
          <p:nvPr/>
        </p:nvSpPr>
        <p:spPr bwMode="auto">
          <a:xfrm>
            <a:off x="6969125" y="4518025"/>
            <a:ext cx="9556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Expense</a:t>
            </a:r>
          </a:p>
        </p:txBody>
      </p:sp>
      <p:sp>
        <p:nvSpPr>
          <p:cNvPr id="114728" name="Rectangle 40"/>
          <p:cNvSpPr>
            <a:spLocks noChangeArrowheads="1"/>
          </p:cNvSpPr>
          <p:nvPr/>
        </p:nvSpPr>
        <p:spPr bwMode="auto">
          <a:xfrm>
            <a:off x="6994525" y="4906963"/>
            <a:ext cx="9048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General</a:t>
            </a:r>
          </a:p>
          <a:p>
            <a:pPr eaLnBrk="1" hangingPunct="1"/>
            <a:endParaRPr lang="en-US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29" name="Rectangle 41"/>
          <p:cNvSpPr>
            <a:spLocks noChangeArrowheads="1"/>
          </p:cNvSpPr>
          <p:nvPr/>
        </p:nvSpPr>
        <p:spPr bwMode="auto">
          <a:xfrm>
            <a:off x="6994525" y="5084763"/>
            <a:ext cx="9556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Expense</a:t>
            </a:r>
          </a:p>
        </p:txBody>
      </p:sp>
      <p:sp>
        <p:nvSpPr>
          <p:cNvPr id="114730" name="Rectangle 42"/>
          <p:cNvSpPr>
            <a:spLocks noChangeArrowheads="1"/>
          </p:cNvSpPr>
          <p:nvPr/>
        </p:nvSpPr>
        <p:spPr bwMode="auto">
          <a:xfrm>
            <a:off x="6994525" y="5507038"/>
            <a:ext cx="815975" cy="6381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Admin</a:t>
            </a:r>
          </a:p>
          <a:p>
            <a:pPr eaLnBrk="1" hangingPunct="1"/>
            <a:endParaRPr lang="en-US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31" name="Rectangle 43"/>
          <p:cNvSpPr>
            <a:spLocks noChangeArrowheads="1"/>
          </p:cNvSpPr>
          <p:nvPr/>
        </p:nvSpPr>
        <p:spPr bwMode="auto">
          <a:xfrm>
            <a:off x="6994525" y="5700713"/>
            <a:ext cx="9556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Expense</a:t>
            </a:r>
          </a:p>
        </p:txBody>
      </p:sp>
      <p:sp>
        <p:nvSpPr>
          <p:cNvPr id="114732" name="Freeform 44"/>
          <p:cNvSpPr>
            <a:spLocks/>
          </p:cNvSpPr>
          <p:nvPr/>
        </p:nvSpPr>
        <p:spPr bwMode="auto">
          <a:xfrm>
            <a:off x="6459538" y="4098925"/>
            <a:ext cx="430212" cy="1668463"/>
          </a:xfrm>
          <a:custGeom>
            <a:avLst/>
            <a:gdLst/>
            <a:ahLst/>
            <a:cxnLst>
              <a:cxn ang="0">
                <a:pos x="270" y="0"/>
              </a:cxn>
              <a:cxn ang="0">
                <a:pos x="0" y="0"/>
              </a:cxn>
              <a:cxn ang="0">
                <a:pos x="0" y="1050"/>
              </a:cxn>
              <a:cxn ang="0">
                <a:pos x="262" y="1050"/>
              </a:cxn>
            </a:cxnLst>
            <a:rect l="0" t="0" r="r" b="b"/>
            <a:pathLst>
              <a:path w="271" h="1051">
                <a:moveTo>
                  <a:pt x="270" y="0"/>
                </a:moveTo>
                <a:lnTo>
                  <a:pt x="0" y="0"/>
                </a:lnTo>
                <a:lnTo>
                  <a:pt x="0" y="1050"/>
                </a:lnTo>
                <a:lnTo>
                  <a:pt x="262" y="105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3" name="Line 45"/>
          <p:cNvSpPr>
            <a:spLocks noChangeShapeType="1"/>
          </p:cNvSpPr>
          <p:nvPr/>
        </p:nvSpPr>
        <p:spPr bwMode="auto">
          <a:xfrm>
            <a:off x="6465888" y="5137150"/>
            <a:ext cx="403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4" name="Line 46"/>
          <p:cNvSpPr>
            <a:spLocks noChangeShapeType="1"/>
          </p:cNvSpPr>
          <p:nvPr/>
        </p:nvSpPr>
        <p:spPr bwMode="auto">
          <a:xfrm>
            <a:off x="6465888" y="4584700"/>
            <a:ext cx="3905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5" name="Rectangle 47"/>
          <p:cNvSpPr>
            <a:spLocks noChangeArrowheads="1"/>
          </p:cNvSpPr>
          <p:nvPr/>
        </p:nvSpPr>
        <p:spPr bwMode="auto">
          <a:xfrm>
            <a:off x="4960938" y="3941763"/>
            <a:ext cx="1065212" cy="492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6" name="Line 48"/>
          <p:cNvSpPr>
            <a:spLocks noChangeShapeType="1"/>
          </p:cNvSpPr>
          <p:nvPr/>
        </p:nvSpPr>
        <p:spPr bwMode="auto">
          <a:xfrm>
            <a:off x="6337300" y="4921250"/>
            <a:ext cx="115888" cy="47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7" name="Rectangle 49"/>
          <p:cNvSpPr>
            <a:spLocks noChangeArrowheads="1"/>
          </p:cNvSpPr>
          <p:nvPr/>
        </p:nvSpPr>
        <p:spPr bwMode="auto">
          <a:xfrm>
            <a:off x="5184775" y="3959225"/>
            <a:ext cx="6635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</p:txBody>
      </p:sp>
      <p:sp>
        <p:nvSpPr>
          <p:cNvPr id="114738" name="Line 50"/>
          <p:cNvSpPr>
            <a:spLocks noChangeShapeType="1"/>
          </p:cNvSpPr>
          <p:nvPr/>
        </p:nvSpPr>
        <p:spPr bwMode="auto">
          <a:xfrm flipH="1">
            <a:off x="4595813" y="4171950"/>
            <a:ext cx="369887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39" name="Freeform 51"/>
          <p:cNvSpPr>
            <a:spLocks/>
          </p:cNvSpPr>
          <p:nvPr/>
        </p:nvSpPr>
        <p:spPr bwMode="auto">
          <a:xfrm>
            <a:off x="4589463" y="4168775"/>
            <a:ext cx="371475" cy="830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22"/>
              </a:cxn>
              <a:cxn ang="0">
                <a:pos x="233" y="522"/>
              </a:cxn>
            </a:cxnLst>
            <a:rect l="0" t="0" r="r" b="b"/>
            <a:pathLst>
              <a:path w="234" h="523">
                <a:moveTo>
                  <a:pt x="0" y="0"/>
                </a:moveTo>
                <a:lnTo>
                  <a:pt x="0" y="522"/>
                </a:lnTo>
                <a:lnTo>
                  <a:pt x="233" y="522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0" name="Line 52"/>
          <p:cNvSpPr>
            <a:spLocks noChangeShapeType="1"/>
          </p:cNvSpPr>
          <p:nvPr/>
        </p:nvSpPr>
        <p:spPr bwMode="auto">
          <a:xfrm flipH="1">
            <a:off x="4313238" y="4597400"/>
            <a:ext cx="2825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1" name="Rectangle 53"/>
          <p:cNvSpPr>
            <a:spLocks noChangeArrowheads="1"/>
          </p:cNvSpPr>
          <p:nvPr/>
        </p:nvSpPr>
        <p:spPr bwMode="auto">
          <a:xfrm>
            <a:off x="3213100" y="4241800"/>
            <a:ext cx="1090613" cy="749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2" name="Rectangle 54"/>
          <p:cNvSpPr>
            <a:spLocks noChangeArrowheads="1"/>
          </p:cNvSpPr>
          <p:nvPr/>
        </p:nvSpPr>
        <p:spPr bwMode="auto">
          <a:xfrm>
            <a:off x="3235325" y="4335463"/>
            <a:ext cx="1095375" cy="912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Operating</a:t>
            </a:r>
          </a:p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Profit</a:t>
            </a:r>
          </a:p>
          <a:p>
            <a:pPr eaLnBrk="1" hangingPunct="1"/>
            <a:endParaRPr lang="en-US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4743" name="Rectangle 55"/>
          <p:cNvSpPr>
            <a:spLocks noChangeArrowheads="1"/>
          </p:cNvSpPr>
          <p:nvPr/>
        </p:nvSpPr>
        <p:spPr bwMode="auto">
          <a:xfrm>
            <a:off x="3360738" y="5842000"/>
            <a:ext cx="982662" cy="444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4" name="Rectangle 56"/>
          <p:cNvSpPr>
            <a:spLocks noChangeArrowheads="1"/>
          </p:cNvSpPr>
          <p:nvPr/>
        </p:nvSpPr>
        <p:spPr bwMode="auto">
          <a:xfrm>
            <a:off x="3482975" y="5861050"/>
            <a:ext cx="66357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</p:txBody>
      </p:sp>
      <p:sp>
        <p:nvSpPr>
          <p:cNvPr id="114745" name="Rectangle 57"/>
          <p:cNvSpPr>
            <a:spLocks noChangeArrowheads="1"/>
          </p:cNvSpPr>
          <p:nvPr/>
        </p:nvSpPr>
        <p:spPr bwMode="auto">
          <a:xfrm>
            <a:off x="1612900" y="4775200"/>
            <a:ext cx="1098550" cy="749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6" name="Freeform 58"/>
          <p:cNvSpPr>
            <a:spLocks/>
          </p:cNvSpPr>
          <p:nvPr/>
        </p:nvSpPr>
        <p:spPr bwMode="auto">
          <a:xfrm>
            <a:off x="2973388" y="4486275"/>
            <a:ext cx="369887" cy="1597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05"/>
              </a:cxn>
              <a:cxn ang="0">
                <a:pos x="232" y="1005"/>
              </a:cxn>
            </a:cxnLst>
            <a:rect l="0" t="0" r="r" b="b"/>
            <a:pathLst>
              <a:path w="233" h="1006">
                <a:moveTo>
                  <a:pt x="0" y="0"/>
                </a:moveTo>
                <a:lnTo>
                  <a:pt x="0" y="1005"/>
                </a:lnTo>
                <a:lnTo>
                  <a:pt x="232" y="1005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7" name="Line 59"/>
          <p:cNvSpPr>
            <a:spLocks noChangeShapeType="1"/>
          </p:cNvSpPr>
          <p:nvPr/>
        </p:nvSpPr>
        <p:spPr bwMode="auto">
          <a:xfrm>
            <a:off x="2979738" y="4492625"/>
            <a:ext cx="227012" cy="31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48" name="Line 60"/>
          <p:cNvSpPr>
            <a:spLocks noChangeShapeType="1"/>
          </p:cNvSpPr>
          <p:nvPr/>
        </p:nvSpPr>
        <p:spPr bwMode="auto">
          <a:xfrm>
            <a:off x="2747963" y="5243513"/>
            <a:ext cx="2190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2" name="Rectangle 64"/>
          <p:cNvSpPr>
            <a:spLocks noChangeArrowheads="1"/>
          </p:cNvSpPr>
          <p:nvPr/>
        </p:nvSpPr>
        <p:spPr bwMode="auto">
          <a:xfrm>
            <a:off x="241300" y="3306763"/>
            <a:ext cx="966788" cy="8318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3" name="Rectangle 65"/>
          <p:cNvSpPr>
            <a:spLocks noChangeArrowheads="1"/>
          </p:cNvSpPr>
          <p:nvPr/>
        </p:nvSpPr>
        <p:spPr bwMode="auto">
          <a:xfrm>
            <a:off x="254000" y="3540125"/>
            <a:ext cx="8588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400" b="1">
                <a:solidFill>
                  <a:srgbClr val="000000"/>
                </a:solidFill>
                <a:latin typeface="Times New Roman" pitchFamily="-109" charset="0"/>
              </a:rPr>
              <a:t>ROA</a:t>
            </a:r>
          </a:p>
        </p:txBody>
      </p:sp>
      <p:sp>
        <p:nvSpPr>
          <p:cNvPr id="114754" name="Line 66"/>
          <p:cNvSpPr>
            <a:spLocks noChangeShapeType="1"/>
          </p:cNvSpPr>
          <p:nvPr/>
        </p:nvSpPr>
        <p:spPr bwMode="auto">
          <a:xfrm flipH="1">
            <a:off x="1427163" y="2378075"/>
            <a:ext cx="2698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5" name="Line 67"/>
          <p:cNvSpPr>
            <a:spLocks noChangeShapeType="1"/>
          </p:cNvSpPr>
          <p:nvPr/>
        </p:nvSpPr>
        <p:spPr bwMode="auto">
          <a:xfrm>
            <a:off x="1439863" y="2390775"/>
            <a:ext cx="0" cy="28035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6" name="Line 68"/>
          <p:cNvSpPr>
            <a:spLocks noChangeShapeType="1"/>
          </p:cNvSpPr>
          <p:nvPr/>
        </p:nvSpPr>
        <p:spPr bwMode="auto">
          <a:xfrm>
            <a:off x="1439863" y="5219700"/>
            <a:ext cx="160337" cy="63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7" name="Line 69"/>
          <p:cNvSpPr>
            <a:spLocks noChangeShapeType="1"/>
          </p:cNvSpPr>
          <p:nvPr/>
        </p:nvSpPr>
        <p:spPr bwMode="auto">
          <a:xfrm>
            <a:off x="1220788" y="3763963"/>
            <a:ext cx="2063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58" name="Rectangle 70"/>
          <p:cNvSpPr>
            <a:spLocks noChangeArrowheads="1"/>
          </p:cNvSpPr>
          <p:nvPr/>
        </p:nvSpPr>
        <p:spPr bwMode="auto">
          <a:xfrm>
            <a:off x="1428750" y="3554413"/>
            <a:ext cx="143192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Multiplied by</a:t>
            </a:r>
          </a:p>
        </p:txBody>
      </p:sp>
      <p:sp>
        <p:nvSpPr>
          <p:cNvPr id="114759" name="Rectangle 71"/>
          <p:cNvSpPr>
            <a:spLocks noChangeArrowheads="1"/>
          </p:cNvSpPr>
          <p:nvPr/>
        </p:nvSpPr>
        <p:spPr bwMode="auto">
          <a:xfrm>
            <a:off x="2895600" y="2193925"/>
            <a:ext cx="12033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4760" name="Rectangle 72"/>
          <p:cNvSpPr>
            <a:spLocks noChangeArrowheads="1"/>
          </p:cNvSpPr>
          <p:nvPr/>
        </p:nvSpPr>
        <p:spPr bwMode="auto">
          <a:xfrm>
            <a:off x="2994025" y="5080000"/>
            <a:ext cx="1241425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4761" name="Rectangle 73"/>
          <p:cNvSpPr>
            <a:spLocks noChangeArrowheads="1"/>
          </p:cNvSpPr>
          <p:nvPr/>
        </p:nvSpPr>
        <p:spPr bwMode="auto">
          <a:xfrm>
            <a:off x="4559300" y="4421188"/>
            <a:ext cx="7651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Minus</a:t>
            </a:r>
          </a:p>
        </p:txBody>
      </p:sp>
      <p:sp>
        <p:nvSpPr>
          <p:cNvPr id="114762" name="Rectangle 74"/>
          <p:cNvSpPr>
            <a:spLocks noChangeArrowheads="1"/>
          </p:cNvSpPr>
          <p:nvPr/>
        </p:nvSpPr>
        <p:spPr bwMode="auto">
          <a:xfrm>
            <a:off x="4670425" y="2627313"/>
            <a:ext cx="574675" cy="3635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imes New Roman" pitchFamily="-109" charset="0"/>
              </a:rPr>
              <a:t>Plus</a:t>
            </a:r>
          </a:p>
        </p:txBody>
      </p:sp>
      <p:sp>
        <p:nvSpPr>
          <p:cNvPr id="114763" name="Rectangle 75"/>
          <p:cNvSpPr>
            <a:spLocks noChangeArrowheads="1"/>
          </p:cNvSpPr>
          <p:nvPr/>
        </p:nvSpPr>
        <p:spPr bwMode="auto">
          <a:xfrm>
            <a:off x="4965700" y="4775200"/>
            <a:ext cx="1358900" cy="901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764" name="Rectangle 76"/>
          <p:cNvSpPr>
            <a:spLocks noChangeArrowheads="1"/>
          </p:cNvSpPr>
          <p:nvPr/>
        </p:nvSpPr>
        <p:spPr bwMode="auto">
          <a:xfrm>
            <a:off x="4945063" y="4746624"/>
            <a:ext cx="1531937" cy="9207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-109" charset="0"/>
              </a:rPr>
              <a:t>Total Cost </a:t>
            </a:r>
            <a:r>
              <a:rPr lang="en-US" dirty="0">
                <a:solidFill>
                  <a:srgbClr val="000000"/>
                </a:solidFill>
                <a:latin typeface="Times New Roman" pitchFamily="-109" charset="0"/>
              </a:rPr>
              <a:t>of Sales</a:t>
            </a:r>
          </a:p>
          <a:p>
            <a:r>
              <a:rPr lang="en-US" dirty="0" smtClean="0">
                <a:solidFill>
                  <a:srgbClr val="000000"/>
                </a:solidFill>
                <a:latin typeface="Times New Roman" pitchFamily="-109" charset="0"/>
              </a:rPr>
              <a:t>&amp; Expenses</a:t>
            </a:r>
            <a:endParaRPr lang="en-US" dirty="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76" name="Rectangle 32"/>
          <p:cNvSpPr>
            <a:spLocks noChangeArrowheads="1"/>
          </p:cNvSpPr>
          <p:nvPr/>
        </p:nvSpPr>
        <p:spPr bwMode="auto">
          <a:xfrm>
            <a:off x="1676400" y="4953000"/>
            <a:ext cx="858249" cy="3667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latin typeface="Times New Roman" pitchFamily="-109" charset="0"/>
              </a:rPr>
              <a:t>Margin</a:t>
            </a:r>
            <a:endParaRPr lang="en-US" dirty="0">
              <a:solidFill>
                <a:srgbClr val="000000"/>
              </a:solidFill>
              <a:latin typeface="Times New Roman" pitchFamily="-10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Ejemplo: Construyendo un Arbol ROA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BB207-2286-5E44-9D99-BDF7987121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15716" name="Object 4"/>
          <p:cNvGraphicFramePr>
            <a:graphicFrameLocks noChangeAspect="1"/>
          </p:cNvGraphicFramePr>
          <p:nvPr/>
        </p:nvGraphicFramePr>
        <p:xfrm>
          <a:off x="381000" y="1684338"/>
          <a:ext cx="2305050" cy="504825"/>
        </p:xfrm>
        <a:graphic>
          <a:graphicData uri="http://schemas.openxmlformats.org/presentationml/2006/ole">
            <p:oleObj spid="_x0000_s89090" name="Photo Editor Photo" r:id="rId4" imgW="2305372" imgH="504762" progId="">
              <p:embed/>
            </p:oleObj>
          </a:graphicData>
        </a:graphic>
      </p:graphicFrame>
      <p:graphicFrame>
        <p:nvGraphicFramePr>
          <p:cNvPr id="115717" name="Object 5"/>
          <p:cNvGraphicFramePr>
            <a:graphicFrameLocks noChangeAspect="1"/>
          </p:cNvGraphicFramePr>
          <p:nvPr/>
        </p:nvGraphicFramePr>
        <p:xfrm>
          <a:off x="933450" y="2341563"/>
          <a:ext cx="7143750" cy="4092823"/>
        </p:xfrm>
        <a:graphic>
          <a:graphicData uri="http://schemas.openxmlformats.org/presentationml/2006/ole">
            <p:oleObj spid="_x0000_s89091" name="Worksheet" r:id="rId5" imgW="3086033" imgH="1790700" progId="Excel.Sheet.8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71800" y="16764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Income Statement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Hoja de Balance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FC65C-2459-5F4E-8F49-FD228E118644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16740" name="Object 4"/>
          <p:cNvGraphicFramePr>
            <a:graphicFrameLocks noChangeAspect="1"/>
          </p:cNvGraphicFramePr>
          <p:nvPr/>
        </p:nvGraphicFramePr>
        <p:xfrm>
          <a:off x="381000" y="1597025"/>
          <a:ext cx="1536700" cy="336550"/>
        </p:xfrm>
        <a:graphic>
          <a:graphicData uri="http://schemas.openxmlformats.org/presentationml/2006/ole">
            <p:oleObj spid="_x0000_s90114" name="Photo Editor Photo" r:id="rId4" imgW="1536779" imgH="336627" progId="">
              <p:embed/>
            </p:oleObj>
          </a:graphicData>
        </a:graphic>
      </p:graphicFrame>
      <p:graphicFrame>
        <p:nvGraphicFramePr>
          <p:cNvPr id="116741" name="Object 5"/>
          <p:cNvGraphicFramePr>
            <a:graphicFrameLocks noChangeAspect="1"/>
          </p:cNvGraphicFramePr>
          <p:nvPr/>
        </p:nvGraphicFramePr>
        <p:xfrm>
          <a:off x="2667000" y="1219200"/>
          <a:ext cx="4370387" cy="5100638"/>
        </p:xfrm>
        <a:graphic>
          <a:graphicData uri="http://schemas.openxmlformats.org/presentationml/2006/ole">
            <p:oleObj spid="_x0000_s90115" name="Worksheet" r:id="rId5" imgW="3181350" imgH="3743325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9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Arbol ROA para Quantum</a:t>
            </a:r>
            <a:endParaRPr lang="en-US" dirty="0"/>
          </a:p>
        </p:txBody>
      </p:sp>
      <p:sp>
        <p:nvSpPr>
          <p:cNvPr id="9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2648" y="6127750"/>
            <a:ext cx="1981200" cy="365760"/>
          </a:xfrm>
        </p:spPr>
        <p:txBody>
          <a:bodyPr/>
          <a:lstStyle/>
          <a:p>
            <a:fld id="{B245F11A-1A7E-614E-A8B9-C846D1CA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7" name="Content Placeholder 106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4937760"/>
          </a:xfrm>
        </p:spPr>
        <p:txBody>
          <a:bodyPr/>
          <a:lstStyle/>
          <a:p>
            <a:endParaRPr lang="en-US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552450" y="3230563"/>
            <a:ext cx="914400" cy="914400"/>
          </a:xfrm>
          <a:prstGeom prst="rect">
            <a:avLst/>
          </a:prstGeom>
          <a:solidFill>
            <a:srgbClr val="6699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5297488" y="1866900"/>
            <a:ext cx="965200" cy="782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5297488" y="2967038"/>
            <a:ext cx="939800" cy="6111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7" name="Line 7"/>
          <p:cNvSpPr>
            <a:spLocks noChangeShapeType="1"/>
          </p:cNvSpPr>
          <p:nvPr/>
        </p:nvSpPr>
        <p:spPr bwMode="auto">
          <a:xfrm>
            <a:off x="6275388" y="2355850"/>
            <a:ext cx="5000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8" name="Rectangle 8"/>
          <p:cNvSpPr>
            <a:spLocks noChangeArrowheads="1"/>
          </p:cNvSpPr>
          <p:nvPr/>
        </p:nvSpPr>
        <p:spPr bwMode="auto">
          <a:xfrm>
            <a:off x="5518150" y="1839913"/>
            <a:ext cx="64928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 </a:t>
            </a:r>
          </a:p>
        </p:txBody>
      </p:sp>
      <p:sp>
        <p:nvSpPr>
          <p:cNvPr id="117769" name="Rectangle 9"/>
          <p:cNvSpPr>
            <a:spLocks noChangeArrowheads="1"/>
          </p:cNvSpPr>
          <p:nvPr/>
        </p:nvSpPr>
        <p:spPr bwMode="auto">
          <a:xfrm>
            <a:off x="5457825" y="2022475"/>
            <a:ext cx="7239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Current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70" name="Rectangle 10"/>
          <p:cNvSpPr>
            <a:spLocks noChangeArrowheads="1"/>
          </p:cNvSpPr>
          <p:nvPr/>
        </p:nvSpPr>
        <p:spPr bwMode="auto">
          <a:xfrm>
            <a:off x="5495925" y="2206625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71" name="Rectangle 11"/>
          <p:cNvSpPr>
            <a:spLocks noChangeArrowheads="1"/>
          </p:cNvSpPr>
          <p:nvPr/>
        </p:nvSpPr>
        <p:spPr bwMode="auto">
          <a:xfrm>
            <a:off x="5591175" y="2389188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1361</a:t>
            </a:r>
          </a:p>
        </p:txBody>
      </p:sp>
      <p:sp>
        <p:nvSpPr>
          <p:cNvPr id="117772" name="Rectangle 12"/>
          <p:cNvSpPr>
            <a:spLocks noChangeArrowheads="1"/>
          </p:cNvSpPr>
          <p:nvPr/>
        </p:nvSpPr>
        <p:spPr bwMode="auto">
          <a:xfrm>
            <a:off x="5324475" y="2951163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Permanent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73" name="Rectangle 13"/>
          <p:cNvSpPr>
            <a:spLocks noChangeArrowheads="1"/>
          </p:cNvSpPr>
          <p:nvPr/>
        </p:nvSpPr>
        <p:spPr bwMode="auto">
          <a:xfrm>
            <a:off x="5464175" y="3125788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74" name="Rectangle 14"/>
          <p:cNvSpPr>
            <a:spLocks noChangeArrowheads="1"/>
          </p:cNvSpPr>
          <p:nvPr/>
        </p:nvSpPr>
        <p:spPr bwMode="auto">
          <a:xfrm>
            <a:off x="5567363" y="331787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539</a:t>
            </a:r>
          </a:p>
        </p:txBody>
      </p:sp>
      <p:sp>
        <p:nvSpPr>
          <p:cNvPr id="117775" name="Rectangle 15"/>
          <p:cNvSpPr>
            <a:spLocks noChangeArrowheads="1"/>
          </p:cNvSpPr>
          <p:nvPr/>
        </p:nvSpPr>
        <p:spPr bwMode="auto">
          <a:xfrm>
            <a:off x="3575050" y="2490788"/>
            <a:ext cx="9398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6" name="Line 16"/>
          <p:cNvSpPr>
            <a:spLocks noChangeShapeType="1"/>
          </p:cNvSpPr>
          <p:nvPr/>
        </p:nvSpPr>
        <p:spPr bwMode="auto">
          <a:xfrm>
            <a:off x="4540250" y="2747963"/>
            <a:ext cx="3921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7" name="Freeform 17"/>
          <p:cNvSpPr>
            <a:spLocks/>
          </p:cNvSpPr>
          <p:nvPr/>
        </p:nvSpPr>
        <p:spPr bwMode="auto">
          <a:xfrm>
            <a:off x="4951413" y="2374900"/>
            <a:ext cx="341312" cy="881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4"/>
              </a:cxn>
              <a:cxn ang="0">
                <a:pos x="214" y="554"/>
              </a:cxn>
            </a:cxnLst>
            <a:rect l="0" t="0" r="r" b="b"/>
            <a:pathLst>
              <a:path w="215" h="555">
                <a:moveTo>
                  <a:pt x="0" y="0"/>
                </a:moveTo>
                <a:lnTo>
                  <a:pt x="0" y="554"/>
                </a:lnTo>
                <a:lnTo>
                  <a:pt x="214" y="55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8" name="Line 18"/>
          <p:cNvSpPr>
            <a:spLocks noChangeShapeType="1"/>
          </p:cNvSpPr>
          <p:nvPr/>
        </p:nvSpPr>
        <p:spPr bwMode="auto">
          <a:xfrm>
            <a:off x="4957763" y="2381250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9" name="Rectangle 19"/>
          <p:cNvSpPr>
            <a:spLocks noChangeArrowheads="1"/>
          </p:cNvSpPr>
          <p:nvPr/>
        </p:nvSpPr>
        <p:spPr bwMode="auto">
          <a:xfrm>
            <a:off x="3759200" y="2474913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80" name="Rectangle 20"/>
          <p:cNvSpPr>
            <a:spLocks noChangeArrowheads="1"/>
          </p:cNvSpPr>
          <p:nvPr/>
        </p:nvSpPr>
        <p:spPr bwMode="auto">
          <a:xfrm>
            <a:off x="3692525" y="2659063"/>
            <a:ext cx="6445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</p:txBody>
      </p:sp>
      <p:sp>
        <p:nvSpPr>
          <p:cNvPr id="117781" name="Rectangle 21"/>
          <p:cNvSpPr>
            <a:spLocks noChangeArrowheads="1"/>
          </p:cNvSpPr>
          <p:nvPr/>
        </p:nvSpPr>
        <p:spPr bwMode="auto">
          <a:xfrm>
            <a:off x="3810000" y="2819400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1900</a:t>
            </a:r>
          </a:p>
        </p:txBody>
      </p:sp>
      <p:sp>
        <p:nvSpPr>
          <p:cNvPr id="117782" name="Rectangle 22"/>
          <p:cNvSpPr>
            <a:spLocks noChangeArrowheads="1"/>
          </p:cNvSpPr>
          <p:nvPr/>
        </p:nvSpPr>
        <p:spPr bwMode="auto">
          <a:xfrm>
            <a:off x="3562350" y="1624013"/>
            <a:ext cx="939800" cy="4746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83" name="Rectangle 23"/>
          <p:cNvSpPr>
            <a:spLocks noChangeArrowheads="1"/>
          </p:cNvSpPr>
          <p:nvPr/>
        </p:nvSpPr>
        <p:spPr bwMode="auto">
          <a:xfrm>
            <a:off x="3770313" y="1595438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84" name="Rectangle 24"/>
          <p:cNvSpPr>
            <a:spLocks noChangeArrowheads="1"/>
          </p:cNvSpPr>
          <p:nvPr/>
        </p:nvSpPr>
        <p:spPr bwMode="auto">
          <a:xfrm>
            <a:off x="3770313" y="1778000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7785" name="Rectangle 25"/>
          <p:cNvSpPr>
            <a:spLocks noChangeArrowheads="1"/>
          </p:cNvSpPr>
          <p:nvPr/>
        </p:nvSpPr>
        <p:spPr bwMode="auto">
          <a:xfrm>
            <a:off x="1960563" y="2027238"/>
            <a:ext cx="941387" cy="5730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86" name="Rectangle 26"/>
          <p:cNvSpPr>
            <a:spLocks noChangeArrowheads="1"/>
          </p:cNvSpPr>
          <p:nvPr/>
        </p:nvSpPr>
        <p:spPr bwMode="auto">
          <a:xfrm>
            <a:off x="2011363" y="2084388"/>
            <a:ext cx="84296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Turnover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87" name="Rectangle 27"/>
          <p:cNvSpPr>
            <a:spLocks noChangeArrowheads="1"/>
          </p:cNvSpPr>
          <p:nvPr/>
        </p:nvSpPr>
        <p:spPr bwMode="auto">
          <a:xfrm>
            <a:off x="2182813" y="2266950"/>
            <a:ext cx="4921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0.74</a:t>
            </a:r>
          </a:p>
        </p:txBody>
      </p:sp>
      <p:sp>
        <p:nvSpPr>
          <p:cNvPr id="117788" name="Line 28"/>
          <p:cNvSpPr>
            <a:spLocks noChangeShapeType="1"/>
          </p:cNvSpPr>
          <p:nvPr/>
        </p:nvSpPr>
        <p:spPr bwMode="auto">
          <a:xfrm>
            <a:off x="2938463" y="2308225"/>
            <a:ext cx="2317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89" name="Line 29"/>
          <p:cNvSpPr>
            <a:spLocks noChangeShapeType="1"/>
          </p:cNvSpPr>
          <p:nvPr/>
        </p:nvSpPr>
        <p:spPr bwMode="auto">
          <a:xfrm>
            <a:off x="3195638" y="1866900"/>
            <a:ext cx="0" cy="806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0" name="Line 30"/>
          <p:cNvSpPr>
            <a:spLocks noChangeShapeType="1"/>
          </p:cNvSpPr>
          <p:nvPr/>
        </p:nvSpPr>
        <p:spPr bwMode="auto">
          <a:xfrm>
            <a:off x="3195638" y="2698750"/>
            <a:ext cx="3778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1" name="Line 31"/>
          <p:cNvSpPr>
            <a:spLocks noChangeShapeType="1"/>
          </p:cNvSpPr>
          <p:nvPr/>
        </p:nvSpPr>
        <p:spPr bwMode="auto">
          <a:xfrm>
            <a:off x="3195638" y="1866900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2" name="Rectangle 32"/>
          <p:cNvSpPr>
            <a:spLocks noChangeArrowheads="1"/>
          </p:cNvSpPr>
          <p:nvPr/>
        </p:nvSpPr>
        <p:spPr bwMode="auto">
          <a:xfrm>
            <a:off x="5224463" y="3932238"/>
            <a:ext cx="1062037" cy="5127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3" name="Line 33"/>
          <p:cNvSpPr>
            <a:spLocks noChangeShapeType="1"/>
          </p:cNvSpPr>
          <p:nvPr/>
        </p:nvSpPr>
        <p:spPr bwMode="auto">
          <a:xfrm>
            <a:off x="6311900" y="5216525"/>
            <a:ext cx="414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4" name="Rectangle 34"/>
          <p:cNvSpPr>
            <a:spLocks noChangeArrowheads="1"/>
          </p:cNvSpPr>
          <p:nvPr/>
        </p:nvSpPr>
        <p:spPr bwMode="auto">
          <a:xfrm>
            <a:off x="5224463" y="4776788"/>
            <a:ext cx="1068387" cy="7921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95" name="Rectangle 35"/>
          <p:cNvSpPr>
            <a:spLocks noChangeArrowheads="1"/>
          </p:cNvSpPr>
          <p:nvPr/>
        </p:nvSpPr>
        <p:spPr bwMode="auto">
          <a:xfrm>
            <a:off x="5495925" y="4760913"/>
            <a:ext cx="604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96" name="Rectangle 36"/>
          <p:cNvSpPr>
            <a:spLocks noChangeArrowheads="1"/>
          </p:cNvSpPr>
          <p:nvPr/>
        </p:nvSpPr>
        <p:spPr bwMode="auto">
          <a:xfrm>
            <a:off x="5237163" y="4943475"/>
            <a:ext cx="11191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Cost of 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97" name="Rectangle 37"/>
          <p:cNvSpPr>
            <a:spLocks noChangeArrowheads="1"/>
          </p:cNvSpPr>
          <p:nvPr/>
        </p:nvSpPr>
        <p:spPr bwMode="auto">
          <a:xfrm>
            <a:off x="5192713" y="5121275"/>
            <a:ext cx="115411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Expenses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798" name="Rectangle 38"/>
          <p:cNvSpPr>
            <a:spLocks noChangeArrowheads="1"/>
          </p:cNvSpPr>
          <p:nvPr/>
        </p:nvSpPr>
        <p:spPr bwMode="auto">
          <a:xfrm>
            <a:off x="5518150" y="5310188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1145</a:t>
            </a:r>
          </a:p>
        </p:txBody>
      </p:sp>
      <p:sp>
        <p:nvSpPr>
          <p:cNvPr id="117799" name="Rectangle 39"/>
          <p:cNvSpPr>
            <a:spLocks noChangeArrowheads="1"/>
          </p:cNvSpPr>
          <p:nvPr/>
        </p:nvSpPr>
        <p:spPr bwMode="auto">
          <a:xfrm>
            <a:off x="5445125" y="3941763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00" name="Rectangle 40"/>
          <p:cNvSpPr>
            <a:spLocks noChangeArrowheads="1"/>
          </p:cNvSpPr>
          <p:nvPr/>
        </p:nvSpPr>
        <p:spPr bwMode="auto">
          <a:xfrm>
            <a:off x="5445125" y="4125913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7801" name="Line 41"/>
          <p:cNvSpPr>
            <a:spLocks noChangeShapeType="1"/>
          </p:cNvSpPr>
          <p:nvPr/>
        </p:nvSpPr>
        <p:spPr bwMode="auto">
          <a:xfrm flipH="1">
            <a:off x="4851400" y="4170363"/>
            <a:ext cx="3794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02" name="Freeform 42"/>
          <p:cNvSpPr>
            <a:spLocks/>
          </p:cNvSpPr>
          <p:nvPr/>
        </p:nvSpPr>
        <p:spPr bwMode="auto">
          <a:xfrm>
            <a:off x="4851400" y="4170363"/>
            <a:ext cx="376238" cy="871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48"/>
              </a:cxn>
              <a:cxn ang="0">
                <a:pos x="236" y="548"/>
              </a:cxn>
            </a:cxnLst>
            <a:rect l="0" t="0" r="r" b="b"/>
            <a:pathLst>
              <a:path w="237" h="549">
                <a:moveTo>
                  <a:pt x="0" y="0"/>
                </a:moveTo>
                <a:lnTo>
                  <a:pt x="0" y="548"/>
                </a:lnTo>
                <a:lnTo>
                  <a:pt x="236" y="54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03" name="Line 43"/>
          <p:cNvSpPr>
            <a:spLocks noChangeShapeType="1"/>
          </p:cNvSpPr>
          <p:nvPr/>
        </p:nvSpPr>
        <p:spPr bwMode="auto">
          <a:xfrm flipH="1">
            <a:off x="4576763" y="4618038"/>
            <a:ext cx="2809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04" name="Rectangle 44"/>
          <p:cNvSpPr>
            <a:spLocks noChangeArrowheads="1"/>
          </p:cNvSpPr>
          <p:nvPr/>
        </p:nvSpPr>
        <p:spPr bwMode="auto">
          <a:xfrm>
            <a:off x="3624263" y="4251325"/>
            <a:ext cx="939800" cy="609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05" name="Rectangle 45"/>
          <p:cNvSpPr>
            <a:spLocks noChangeArrowheads="1"/>
          </p:cNvSpPr>
          <p:nvPr/>
        </p:nvSpPr>
        <p:spPr bwMode="auto">
          <a:xfrm>
            <a:off x="3673475" y="4235450"/>
            <a:ext cx="8921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06" name="Rectangle 46"/>
          <p:cNvSpPr>
            <a:spLocks noChangeArrowheads="1"/>
          </p:cNvSpPr>
          <p:nvPr/>
        </p:nvSpPr>
        <p:spPr bwMode="auto">
          <a:xfrm>
            <a:off x="3819525" y="4418013"/>
            <a:ext cx="5857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07" name="Rectangle 47"/>
          <p:cNvSpPr>
            <a:spLocks noChangeArrowheads="1"/>
          </p:cNvSpPr>
          <p:nvPr/>
        </p:nvSpPr>
        <p:spPr bwMode="auto">
          <a:xfrm>
            <a:off x="3929063" y="460216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261</a:t>
            </a:r>
          </a:p>
        </p:txBody>
      </p:sp>
      <p:sp>
        <p:nvSpPr>
          <p:cNvPr id="117808" name="Rectangle 48"/>
          <p:cNvSpPr>
            <a:spLocks noChangeArrowheads="1"/>
          </p:cNvSpPr>
          <p:nvPr/>
        </p:nvSpPr>
        <p:spPr bwMode="auto">
          <a:xfrm>
            <a:off x="3624263" y="5802313"/>
            <a:ext cx="927100" cy="54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09" name="Rectangle 49"/>
          <p:cNvSpPr>
            <a:spLocks noChangeArrowheads="1"/>
          </p:cNvSpPr>
          <p:nvPr/>
        </p:nvSpPr>
        <p:spPr bwMode="auto">
          <a:xfrm>
            <a:off x="3795713" y="5861050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10" name="Rectangle 50"/>
          <p:cNvSpPr>
            <a:spLocks noChangeArrowheads="1"/>
          </p:cNvSpPr>
          <p:nvPr/>
        </p:nvSpPr>
        <p:spPr bwMode="auto">
          <a:xfrm>
            <a:off x="3795713" y="6043613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7811" name="Rectangle 51"/>
          <p:cNvSpPr>
            <a:spLocks noChangeArrowheads="1"/>
          </p:cNvSpPr>
          <p:nvPr/>
        </p:nvSpPr>
        <p:spPr bwMode="auto">
          <a:xfrm>
            <a:off x="2046288" y="4862513"/>
            <a:ext cx="930275" cy="8048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12" name="Freeform 52"/>
          <p:cNvSpPr>
            <a:spLocks/>
          </p:cNvSpPr>
          <p:nvPr/>
        </p:nvSpPr>
        <p:spPr bwMode="auto">
          <a:xfrm>
            <a:off x="3238500" y="4500563"/>
            <a:ext cx="368300" cy="1663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7"/>
              </a:cxn>
              <a:cxn ang="0">
                <a:pos x="231" y="1047"/>
              </a:cxn>
            </a:cxnLst>
            <a:rect l="0" t="0" r="r" b="b"/>
            <a:pathLst>
              <a:path w="232" h="1048">
                <a:moveTo>
                  <a:pt x="0" y="0"/>
                </a:moveTo>
                <a:lnTo>
                  <a:pt x="0" y="1047"/>
                </a:lnTo>
                <a:lnTo>
                  <a:pt x="231" y="104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13" name="Line 53"/>
          <p:cNvSpPr>
            <a:spLocks noChangeShapeType="1"/>
          </p:cNvSpPr>
          <p:nvPr/>
        </p:nvSpPr>
        <p:spPr bwMode="auto">
          <a:xfrm>
            <a:off x="3244850" y="4506913"/>
            <a:ext cx="366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14" name="Line 54"/>
          <p:cNvSpPr>
            <a:spLocks noChangeShapeType="1"/>
          </p:cNvSpPr>
          <p:nvPr/>
        </p:nvSpPr>
        <p:spPr bwMode="auto">
          <a:xfrm>
            <a:off x="3014663" y="5289550"/>
            <a:ext cx="2174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15" name="Rectangle 55"/>
          <p:cNvSpPr>
            <a:spLocks noChangeArrowheads="1"/>
          </p:cNvSpPr>
          <p:nvPr/>
        </p:nvSpPr>
        <p:spPr bwMode="auto">
          <a:xfrm>
            <a:off x="2047875" y="4857750"/>
            <a:ext cx="936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16" name="Rectangle 56"/>
          <p:cNvSpPr>
            <a:spLocks noChangeArrowheads="1"/>
          </p:cNvSpPr>
          <p:nvPr/>
        </p:nvSpPr>
        <p:spPr bwMode="auto">
          <a:xfrm>
            <a:off x="2098675" y="5041900"/>
            <a:ext cx="8223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 as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17" name="Rectangle 57"/>
          <p:cNvSpPr>
            <a:spLocks noChangeArrowheads="1"/>
          </p:cNvSpPr>
          <p:nvPr/>
        </p:nvSpPr>
        <p:spPr bwMode="auto">
          <a:xfrm>
            <a:off x="2047875" y="5224463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% of 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18" name="Rectangle 58"/>
          <p:cNvSpPr>
            <a:spLocks noChangeArrowheads="1"/>
          </p:cNvSpPr>
          <p:nvPr/>
        </p:nvSpPr>
        <p:spPr bwMode="auto">
          <a:xfrm>
            <a:off x="2193925" y="5408613"/>
            <a:ext cx="63976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18.6%</a:t>
            </a:r>
          </a:p>
        </p:txBody>
      </p:sp>
      <p:sp>
        <p:nvSpPr>
          <p:cNvPr id="117819" name="Rectangle 59"/>
          <p:cNvSpPr>
            <a:spLocks noChangeArrowheads="1"/>
          </p:cNvSpPr>
          <p:nvPr/>
        </p:nvSpPr>
        <p:spPr bwMode="auto">
          <a:xfrm>
            <a:off x="603250" y="3384550"/>
            <a:ext cx="746125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ROA</a:t>
            </a:r>
          </a:p>
          <a:p>
            <a:pPr eaLnBrk="1"/>
            <a:endParaRPr lang="en-US" sz="2000" b="1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20" name="Rectangle 60"/>
          <p:cNvSpPr>
            <a:spLocks noChangeArrowheads="1"/>
          </p:cNvSpPr>
          <p:nvPr/>
        </p:nvSpPr>
        <p:spPr bwMode="auto">
          <a:xfrm>
            <a:off x="581025" y="3616325"/>
            <a:ext cx="8794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13.7%</a:t>
            </a:r>
          </a:p>
        </p:txBody>
      </p:sp>
      <p:sp>
        <p:nvSpPr>
          <p:cNvPr id="117821" name="Line 61"/>
          <p:cNvSpPr>
            <a:spLocks noChangeShapeType="1"/>
          </p:cNvSpPr>
          <p:nvPr/>
        </p:nvSpPr>
        <p:spPr bwMode="auto">
          <a:xfrm flipH="1">
            <a:off x="1693863" y="2308225"/>
            <a:ext cx="266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22" name="Line 62"/>
          <p:cNvSpPr>
            <a:spLocks noChangeShapeType="1"/>
          </p:cNvSpPr>
          <p:nvPr/>
        </p:nvSpPr>
        <p:spPr bwMode="auto">
          <a:xfrm>
            <a:off x="1706563" y="2319338"/>
            <a:ext cx="0" cy="292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23" name="Line 63"/>
          <p:cNvSpPr>
            <a:spLocks noChangeShapeType="1"/>
          </p:cNvSpPr>
          <p:nvPr/>
        </p:nvSpPr>
        <p:spPr bwMode="auto">
          <a:xfrm>
            <a:off x="1706563" y="5265738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24" name="Line 64"/>
          <p:cNvSpPr>
            <a:spLocks noChangeShapeType="1"/>
          </p:cNvSpPr>
          <p:nvPr/>
        </p:nvSpPr>
        <p:spPr bwMode="auto">
          <a:xfrm>
            <a:off x="1484313" y="3749675"/>
            <a:ext cx="20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25" name="Rectangle 65"/>
          <p:cNvSpPr>
            <a:spLocks noChangeArrowheads="1"/>
          </p:cNvSpPr>
          <p:nvPr/>
        </p:nvSpPr>
        <p:spPr bwMode="auto">
          <a:xfrm>
            <a:off x="1693863" y="3575050"/>
            <a:ext cx="115411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Times New Roman" pitchFamily="-109" charset="0"/>
              </a:rPr>
              <a:t>Multiplied by</a:t>
            </a:r>
          </a:p>
        </p:txBody>
      </p:sp>
      <p:sp>
        <p:nvSpPr>
          <p:cNvPr id="117826" name="Rectangle 66"/>
          <p:cNvSpPr>
            <a:spLocks noChangeArrowheads="1"/>
          </p:cNvSpPr>
          <p:nvPr/>
        </p:nvSpPr>
        <p:spPr bwMode="auto">
          <a:xfrm>
            <a:off x="3159125" y="2157413"/>
            <a:ext cx="97631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7827" name="Rectangle 67"/>
          <p:cNvSpPr>
            <a:spLocks noChangeArrowheads="1"/>
          </p:cNvSpPr>
          <p:nvPr/>
        </p:nvSpPr>
        <p:spPr bwMode="auto">
          <a:xfrm>
            <a:off x="3257550" y="5164138"/>
            <a:ext cx="10064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7828" name="Rectangle 68"/>
          <p:cNvSpPr>
            <a:spLocks noChangeArrowheads="1"/>
          </p:cNvSpPr>
          <p:nvPr/>
        </p:nvSpPr>
        <p:spPr bwMode="auto">
          <a:xfrm>
            <a:off x="4822825" y="4418013"/>
            <a:ext cx="63500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Minus</a:t>
            </a:r>
          </a:p>
        </p:txBody>
      </p:sp>
      <p:sp>
        <p:nvSpPr>
          <p:cNvPr id="117829" name="Rectangle 69"/>
          <p:cNvSpPr>
            <a:spLocks noChangeArrowheads="1"/>
          </p:cNvSpPr>
          <p:nvPr/>
        </p:nvSpPr>
        <p:spPr bwMode="auto">
          <a:xfrm>
            <a:off x="4932363" y="2609850"/>
            <a:ext cx="48736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Plus</a:t>
            </a:r>
          </a:p>
        </p:txBody>
      </p:sp>
      <p:sp>
        <p:nvSpPr>
          <p:cNvPr id="117830" name="Rectangle 70"/>
          <p:cNvSpPr>
            <a:spLocks noChangeArrowheads="1"/>
          </p:cNvSpPr>
          <p:nvPr/>
        </p:nvSpPr>
        <p:spPr bwMode="auto">
          <a:xfrm>
            <a:off x="7167563" y="4030663"/>
            <a:ext cx="939800" cy="5492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31" name="Rectangle 71"/>
          <p:cNvSpPr>
            <a:spLocks noChangeArrowheads="1"/>
          </p:cNvSpPr>
          <p:nvPr/>
        </p:nvSpPr>
        <p:spPr bwMode="auto">
          <a:xfrm>
            <a:off x="7180263" y="4824413"/>
            <a:ext cx="9652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32" name="Rectangle 72"/>
          <p:cNvSpPr>
            <a:spLocks noChangeArrowheads="1"/>
          </p:cNvSpPr>
          <p:nvPr/>
        </p:nvSpPr>
        <p:spPr bwMode="auto">
          <a:xfrm>
            <a:off x="7327900" y="4051300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COGS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33" name="Rectangle 73"/>
          <p:cNvSpPr>
            <a:spLocks noChangeArrowheads="1"/>
          </p:cNvSpPr>
          <p:nvPr/>
        </p:nvSpPr>
        <p:spPr bwMode="auto">
          <a:xfrm>
            <a:off x="7419975" y="422116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783</a:t>
            </a:r>
          </a:p>
        </p:txBody>
      </p:sp>
      <p:sp>
        <p:nvSpPr>
          <p:cNvPr id="117834" name="Rectangle 74"/>
          <p:cNvSpPr>
            <a:spLocks noChangeArrowheads="1"/>
          </p:cNvSpPr>
          <p:nvPr/>
        </p:nvSpPr>
        <p:spPr bwMode="auto">
          <a:xfrm>
            <a:off x="7242175" y="4784725"/>
            <a:ext cx="9223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Marketing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35" name="Rectangle 75"/>
          <p:cNvSpPr>
            <a:spLocks noChangeArrowheads="1"/>
          </p:cNvSpPr>
          <p:nvPr/>
        </p:nvSpPr>
        <p:spPr bwMode="auto">
          <a:xfrm>
            <a:off x="7216775" y="4968875"/>
            <a:ext cx="976313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Admin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36" name="Rectangle 76"/>
          <p:cNvSpPr>
            <a:spLocks noChangeArrowheads="1"/>
          </p:cNvSpPr>
          <p:nvPr/>
        </p:nvSpPr>
        <p:spPr bwMode="auto">
          <a:xfrm>
            <a:off x="7473950" y="5151438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232</a:t>
            </a:r>
          </a:p>
        </p:txBody>
      </p:sp>
      <p:sp>
        <p:nvSpPr>
          <p:cNvPr id="117837" name="Freeform 77"/>
          <p:cNvSpPr>
            <a:spLocks/>
          </p:cNvSpPr>
          <p:nvPr/>
        </p:nvSpPr>
        <p:spPr bwMode="auto">
          <a:xfrm>
            <a:off x="6745288" y="4354513"/>
            <a:ext cx="430212" cy="1492250"/>
          </a:xfrm>
          <a:custGeom>
            <a:avLst/>
            <a:gdLst/>
            <a:ahLst/>
            <a:cxnLst>
              <a:cxn ang="0">
                <a:pos x="270" y="0"/>
              </a:cxn>
              <a:cxn ang="0">
                <a:pos x="0" y="0"/>
              </a:cxn>
              <a:cxn ang="0">
                <a:pos x="0" y="939"/>
              </a:cxn>
            </a:cxnLst>
            <a:rect l="0" t="0" r="r" b="b"/>
            <a:pathLst>
              <a:path w="271" h="940">
                <a:moveTo>
                  <a:pt x="270" y="0"/>
                </a:moveTo>
                <a:lnTo>
                  <a:pt x="0" y="0"/>
                </a:lnTo>
                <a:lnTo>
                  <a:pt x="0" y="939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38" name="Line 78"/>
          <p:cNvSpPr>
            <a:spLocks noChangeShapeType="1"/>
          </p:cNvSpPr>
          <p:nvPr/>
        </p:nvSpPr>
        <p:spPr bwMode="auto">
          <a:xfrm>
            <a:off x="6764338" y="5851525"/>
            <a:ext cx="403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39" name="Line 79"/>
          <p:cNvSpPr>
            <a:spLocks noChangeShapeType="1"/>
          </p:cNvSpPr>
          <p:nvPr/>
        </p:nvSpPr>
        <p:spPr bwMode="auto">
          <a:xfrm>
            <a:off x="6764338" y="5203825"/>
            <a:ext cx="3905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40" name="Rectangle 80"/>
          <p:cNvSpPr>
            <a:spLocks noChangeArrowheads="1"/>
          </p:cNvSpPr>
          <p:nvPr/>
        </p:nvSpPr>
        <p:spPr bwMode="auto">
          <a:xfrm>
            <a:off x="7192963" y="5570538"/>
            <a:ext cx="1000125" cy="830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41" name="Rectangle 81"/>
          <p:cNvSpPr>
            <a:spLocks noChangeArrowheads="1"/>
          </p:cNvSpPr>
          <p:nvPr/>
        </p:nvSpPr>
        <p:spPr bwMode="auto">
          <a:xfrm>
            <a:off x="7351713" y="5775325"/>
            <a:ext cx="7000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 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42" name="Rectangle 82"/>
          <p:cNvSpPr>
            <a:spLocks noChangeArrowheads="1"/>
          </p:cNvSpPr>
          <p:nvPr/>
        </p:nvSpPr>
        <p:spPr bwMode="auto">
          <a:xfrm>
            <a:off x="7486650" y="5957888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130</a:t>
            </a:r>
          </a:p>
        </p:txBody>
      </p:sp>
      <p:sp>
        <p:nvSpPr>
          <p:cNvPr id="117843" name="Rectangle 83"/>
          <p:cNvSpPr>
            <a:spLocks noChangeArrowheads="1"/>
          </p:cNvSpPr>
          <p:nvPr/>
        </p:nvSpPr>
        <p:spPr bwMode="auto">
          <a:xfrm>
            <a:off x="7277100" y="1843088"/>
            <a:ext cx="952500" cy="414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44" name="Rectangle 84"/>
          <p:cNvSpPr>
            <a:spLocks noChangeArrowheads="1"/>
          </p:cNvSpPr>
          <p:nvPr/>
        </p:nvSpPr>
        <p:spPr bwMode="auto">
          <a:xfrm>
            <a:off x="7277100" y="2955925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45" name="Rectangle 85"/>
          <p:cNvSpPr>
            <a:spLocks noChangeArrowheads="1"/>
          </p:cNvSpPr>
          <p:nvPr/>
        </p:nvSpPr>
        <p:spPr bwMode="auto">
          <a:xfrm>
            <a:off x="7264400" y="2381250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46" name="Rectangle 86"/>
          <p:cNvSpPr>
            <a:spLocks noChangeArrowheads="1"/>
          </p:cNvSpPr>
          <p:nvPr/>
        </p:nvSpPr>
        <p:spPr bwMode="auto">
          <a:xfrm>
            <a:off x="7315200" y="1839913"/>
            <a:ext cx="8715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Inventory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47" name="Rectangle 87"/>
          <p:cNvSpPr>
            <a:spLocks noChangeArrowheads="1"/>
          </p:cNvSpPr>
          <p:nvPr/>
        </p:nvSpPr>
        <p:spPr bwMode="auto">
          <a:xfrm>
            <a:off x="7523163" y="202247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131</a:t>
            </a:r>
          </a:p>
        </p:txBody>
      </p:sp>
      <p:sp>
        <p:nvSpPr>
          <p:cNvPr id="117848" name="Rectangle 88"/>
          <p:cNvSpPr>
            <a:spLocks noChangeArrowheads="1"/>
          </p:cNvSpPr>
          <p:nvPr/>
        </p:nvSpPr>
        <p:spPr bwMode="auto">
          <a:xfrm>
            <a:off x="7486650" y="2378075"/>
            <a:ext cx="477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A/R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49" name="Rectangle 89"/>
          <p:cNvSpPr>
            <a:spLocks noChangeArrowheads="1"/>
          </p:cNvSpPr>
          <p:nvPr/>
        </p:nvSpPr>
        <p:spPr bwMode="auto">
          <a:xfrm>
            <a:off x="7486650" y="2560638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208</a:t>
            </a:r>
          </a:p>
        </p:txBody>
      </p:sp>
      <p:sp>
        <p:nvSpPr>
          <p:cNvPr id="117850" name="Rectangle 90"/>
          <p:cNvSpPr>
            <a:spLocks noChangeArrowheads="1"/>
          </p:cNvSpPr>
          <p:nvPr/>
        </p:nvSpPr>
        <p:spPr bwMode="auto">
          <a:xfrm>
            <a:off x="7473950" y="2951163"/>
            <a:ext cx="5365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Cash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51" name="Rectangle 91"/>
          <p:cNvSpPr>
            <a:spLocks noChangeArrowheads="1"/>
          </p:cNvSpPr>
          <p:nvPr/>
        </p:nvSpPr>
        <p:spPr bwMode="auto">
          <a:xfrm>
            <a:off x="7510463" y="313531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398</a:t>
            </a:r>
          </a:p>
        </p:txBody>
      </p:sp>
      <p:sp>
        <p:nvSpPr>
          <p:cNvPr id="117852" name="Freeform 92"/>
          <p:cNvSpPr>
            <a:spLocks/>
          </p:cNvSpPr>
          <p:nvPr/>
        </p:nvSpPr>
        <p:spPr bwMode="auto">
          <a:xfrm>
            <a:off x="6781800" y="2044700"/>
            <a:ext cx="490538" cy="1076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77"/>
              </a:cxn>
              <a:cxn ang="0">
                <a:pos x="308" y="677"/>
              </a:cxn>
            </a:cxnLst>
            <a:rect l="0" t="0" r="r" b="b"/>
            <a:pathLst>
              <a:path w="309" h="678">
                <a:moveTo>
                  <a:pt x="0" y="0"/>
                </a:moveTo>
                <a:lnTo>
                  <a:pt x="0" y="677"/>
                </a:lnTo>
                <a:lnTo>
                  <a:pt x="308" y="6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53" name="Line 93"/>
          <p:cNvSpPr>
            <a:spLocks noChangeShapeType="1"/>
          </p:cNvSpPr>
          <p:nvPr/>
        </p:nvSpPr>
        <p:spPr bwMode="auto">
          <a:xfrm>
            <a:off x="6800850" y="2051050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54" name="Rectangle 94"/>
          <p:cNvSpPr>
            <a:spLocks noChangeArrowheads="1"/>
          </p:cNvSpPr>
          <p:nvPr/>
        </p:nvSpPr>
        <p:spPr bwMode="auto">
          <a:xfrm>
            <a:off x="7277100" y="1244600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55" name="Rectangle 95"/>
          <p:cNvSpPr>
            <a:spLocks noChangeArrowheads="1"/>
          </p:cNvSpPr>
          <p:nvPr/>
        </p:nvSpPr>
        <p:spPr bwMode="auto">
          <a:xfrm>
            <a:off x="7439025" y="1228725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7856" name="Rectangle 96"/>
          <p:cNvSpPr>
            <a:spLocks noChangeArrowheads="1"/>
          </p:cNvSpPr>
          <p:nvPr/>
        </p:nvSpPr>
        <p:spPr bwMode="auto">
          <a:xfrm>
            <a:off x="7534275" y="141287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624</a:t>
            </a:r>
          </a:p>
        </p:txBody>
      </p:sp>
      <p:sp>
        <p:nvSpPr>
          <p:cNvPr id="117857" name="Freeform 97"/>
          <p:cNvSpPr>
            <a:spLocks/>
          </p:cNvSpPr>
          <p:nvPr/>
        </p:nvSpPr>
        <p:spPr bwMode="auto">
          <a:xfrm>
            <a:off x="6781800" y="1446213"/>
            <a:ext cx="490538" cy="600075"/>
          </a:xfrm>
          <a:custGeom>
            <a:avLst/>
            <a:gdLst/>
            <a:ahLst/>
            <a:cxnLst>
              <a:cxn ang="0">
                <a:pos x="308" y="0"/>
              </a:cxn>
              <a:cxn ang="0">
                <a:pos x="0" y="0"/>
              </a:cxn>
              <a:cxn ang="0">
                <a:pos x="0" y="377"/>
              </a:cxn>
            </a:cxnLst>
            <a:rect l="0" t="0" r="r" b="b"/>
            <a:pathLst>
              <a:path w="309" h="378">
                <a:moveTo>
                  <a:pt x="308" y="0"/>
                </a:moveTo>
                <a:lnTo>
                  <a:pt x="0" y="0"/>
                </a:lnTo>
                <a:lnTo>
                  <a:pt x="0" y="3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858" name="Line 98"/>
          <p:cNvSpPr>
            <a:spLocks noChangeShapeType="1"/>
          </p:cNvSpPr>
          <p:nvPr/>
        </p:nvSpPr>
        <p:spPr bwMode="auto">
          <a:xfrm>
            <a:off x="6788150" y="2600325"/>
            <a:ext cx="476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Evaluando el Impacto de Mejoras Operacionales</a:t>
            </a:r>
            <a:endParaRPr lang="en-US" dirty="0"/>
          </a:p>
        </p:txBody>
      </p:sp>
      <p:sp>
        <p:nvSpPr>
          <p:cNvPr id="1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9160" y="6121400"/>
            <a:ext cx="1981200" cy="365760"/>
          </a:xfrm>
        </p:spPr>
        <p:txBody>
          <a:bodyPr/>
          <a:lstStyle/>
          <a:p>
            <a:fld id="{A2392FB7-6560-2543-9DD5-10E3EBC930F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19" name="Content Placeholder 1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152400" y="1538288"/>
            <a:ext cx="2970213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latin typeface="Times New Roman" pitchFamily="-109" charset="0"/>
              </a:rPr>
              <a:t>50% reduction in inventory</a:t>
            </a:r>
          </a:p>
        </p:txBody>
      </p:sp>
      <p:sp>
        <p:nvSpPr>
          <p:cNvPr id="119813" name="Rectangle 5"/>
          <p:cNvSpPr>
            <a:spLocks noChangeArrowheads="1"/>
          </p:cNvSpPr>
          <p:nvPr/>
        </p:nvSpPr>
        <p:spPr bwMode="auto">
          <a:xfrm>
            <a:off x="646112" y="3360738"/>
            <a:ext cx="914400" cy="914400"/>
          </a:xfrm>
          <a:prstGeom prst="rect">
            <a:avLst/>
          </a:prstGeom>
          <a:solidFill>
            <a:srgbClr val="6699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4" name="Rectangle 6"/>
          <p:cNvSpPr>
            <a:spLocks noChangeArrowheads="1"/>
          </p:cNvSpPr>
          <p:nvPr/>
        </p:nvSpPr>
        <p:spPr bwMode="auto">
          <a:xfrm>
            <a:off x="5391150" y="1997075"/>
            <a:ext cx="965200" cy="782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5" name="Rectangle 7"/>
          <p:cNvSpPr>
            <a:spLocks noChangeArrowheads="1"/>
          </p:cNvSpPr>
          <p:nvPr/>
        </p:nvSpPr>
        <p:spPr bwMode="auto">
          <a:xfrm>
            <a:off x="5391150" y="3097213"/>
            <a:ext cx="939800" cy="6111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6" name="Line 8"/>
          <p:cNvSpPr>
            <a:spLocks noChangeShapeType="1"/>
          </p:cNvSpPr>
          <p:nvPr/>
        </p:nvSpPr>
        <p:spPr bwMode="auto">
          <a:xfrm>
            <a:off x="6369050" y="2486025"/>
            <a:ext cx="5000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7" name="Rectangle 9"/>
          <p:cNvSpPr>
            <a:spLocks noChangeArrowheads="1"/>
          </p:cNvSpPr>
          <p:nvPr/>
        </p:nvSpPr>
        <p:spPr bwMode="auto">
          <a:xfrm>
            <a:off x="5611812" y="1970088"/>
            <a:ext cx="64928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 </a:t>
            </a:r>
          </a:p>
        </p:txBody>
      </p:sp>
      <p:sp>
        <p:nvSpPr>
          <p:cNvPr id="119818" name="Rectangle 10"/>
          <p:cNvSpPr>
            <a:spLocks noChangeArrowheads="1"/>
          </p:cNvSpPr>
          <p:nvPr/>
        </p:nvSpPr>
        <p:spPr bwMode="auto">
          <a:xfrm>
            <a:off x="5551487" y="2152650"/>
            <a:ext cx="7239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Current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19" name="Rectangle 11"/>
          <p:cNvSpPr>
            <a:spLocks noChangeArrowheads="1"/>
          </p:cNvSpPr>
          <p:nvPr/>
        </p:nvSpPr>
        <p:spPr bwMode="auto">
          <a:xfrm>
            <a:off x="5589587" y="2336800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20" name="Rectangle 12"/>
          <p:cNvSpPr>
            <a:spLocks noChangeArrowheads="1"/>
          </p:cNvSpPr>
          <p:nvPr/>
        </p:nvSpPr>
        <p:spPr bwMode="auto">
          <a:xfrm>
            <a:off x="5684837" y="2519363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1361</a:t>
            </a:r>
          </a:p>
        </p:txBody>
      </p:sp>
      <p:sp>
        <p:nvSpPr>
          <p:cNvPr id="119821" name="Rectangle 13"/>
          <p:cNvSpPr>
            <a:spLocks noChangeArrowheads="1"/>
          </p:cNvSpPr>
          <p:nvPr/>
        </p:nvSpPr>
        <p:spPr bwMode="auto">
          <a:xfrm>
            <a:off x="5418137" y="3081338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Permanent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22" name="Rectangle 14"/>
          <p:cNvSpPr>
            <a:spLocks noChangeArrowheads="1"/>
          </p:cNvSpPr>
          <p:nvPr/>
        </p:nvSpPr>
        <p:spPr bwMode="auto">
          <a:xfrm>
            <a:off x="5557837" y="3255963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23" name="Rectangle 15"/>
          <p:cNvSpPr>
            <a:spLocks noChangeArrowheads="1"/>
          </p:cNvSpPr>
          <p:nvPr/>
        </p:nvSpPr>
        <p:spPr bwMode="auto">
          <a:xfrm>
            <a:off x="5661025" y="344805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539</a:t>
            </a:r>
          </a:p>
        </p:txBody>
      </p:sp>
      <p:sp>
        <p:nvSpPr>
          <p:cNvPr id="119824" name="Rectangle 16"/>
          <p:cNvSpPr>
            <a:spLocks noChangeArrowheads="1"/>
          </p:cNvSpPr>
          <p:nvPr/>
        </p:nvSpPr>
        <p:spPr bwMode="auto">
          <a:xfrm>
            <a:off x="3668712" y="2620963"/>
            <a:ext cx="9398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25" name="Line 17"/>
          <p:cNvSpPr>
            <a:spLocks noChangeShapeType="1"/>
          </p:cNvSpPr>
          <p:nvPr/>
        </p:nvSpPr>
        <p:spPr bwMode="auto">
          <a:xfrm>
            <a:off x="4633912" y="2878138"/>
            <a:ext cx="3921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26" name="Freeform 18"/>
          <p:cNvSpPr>
            <a:spLocks/>
          </p:cNvSpPr>
          <p:nvPr/>
        </p:nvSpPr>
        <p:spPr bwMode="auto">
          <a:xfrm>
            <a:off x="5045075" y="2505075"/>
            <a:ext cx="341312" cy="881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4"/>
              </a:cxn>
              <a:cxn ang="0">
                <a:pos x="214" y="554"/>
              </a:cxn>
            </a:cxnLst>
            <a:rect l="0" t="0" r="r" b="b"/>
            <a:pathLst>
              <a:path w="215" h="555">
                <a:moveTo>
                  <a:pt x="0" y="0"/>
                </a:moveTo>
                <a:lnTo>
                  <a:pt x="0" y="554"/>
                </a:lnTo>
                <a:lnTo>
                  <a:pt x="214" y="55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27" name="Line 19"/>
          <p:cNvSpPr>
            <a:spLocks noChangeShapeType="1"/>
          </p:cNvSpPr>
          <p:nvPr/>
        </p:nvSpPr>
        <p:spPr bwMode="auto">
          <a:xfrm>
            <a:off x="5051425" y="2511425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28" name="Rectangle 20"/>
          <p:cNvSpPr>
            <a:spLocks noChangeArrowheads="1"/>
          </p:cNvSpPr>
          <p:nvPr/>
        </p:nvSpPr>
        <p:spPr bwMode="auto">
          <a:xfrm>
            <a:off x="3852862" y="2605088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29" name="Rectangle 21"/>
          <p:cNvSpPr>
            <a:spLocks noChangeArrowheads="1"/>
          </p:cNvSpPr>
          <p:nvPr/>
        </p:nvSpPr>
        <p:spPr bwMode="auto">
          <a:xfrm>
            <a:off x="3786187" y="2789238"/>
            <a:ext cx="6445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</p:txBody>
      </p:sp>
      <p:sp>
        <p:nvSpPr>
          <p:cNvPr id="119830" name="Rectangle 22"/>
          <p:cNvSpPr>
            <a:spLocks noChangeArrowheads="1"/>
          </p:cNvSpPr>
          <p:nvPr/>
        </p:nvSpPr>
        <p:spPr bwMode="auto">
          <a:xfrm>
            <a:off x="3913187" y="2971800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1900</a:t>
            </a:r>
          </a:p>
        </p:txBody>
      </p:sp>
      <p:sp>
        <p:nvSpPr>
          <p:cNvPr id="119831" name="Rectangle 23"/>
          <p:cNvSpPr>
            <a:spLocks noChangeArrowheads="1"/>
          </p:cNvSpPr>
          <p:nvPr/>
        </p:nvSpPr>
        <p:spPr bwMode="auto">
          <a:xfrm>
            <a:off x="3656012" y="1754188"/>
            <a:ext cx="939800" cy="4746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32" name="Rectangle 24"/>
          <p:cNvSpPr>
            <a:spLocks noChangeArrowheads="1"/>
          </p:cNvSpPr>
          <p:nvPr/>
        </p:nvSpPr>
        <p:spPr bwMode="auto">
          <a:xfrm>
            <a:off x="3863975" y="1725613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33" name="Rectangle 25"/>
          <p:cNvSpPr>
            <a:spLocks noChangeArrowheads="1"/>
          </p:cNvSpPr>
          <p:nvPr/>
        </p:nvSpPr>
        <p:spPr bwMode="auto">
          <a:xfrm>
            <a:off x="3863975" y="1908175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9834" name="Rectangle 26"/>
          <p:cNvSpPr>
            <a:spLocks noChangeArrowheads="1"/>
          </p:cNvSpPr>
          <p:nvPr/>
        </p:nvSpPr>
        <p:spPr bwMode="auto">
          <a:xfrm>
            <a:off x="2054225" y="2157413"/>
            <a:ext cx="941387" cy="5730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35" name="Rectangle 27"/>
          <p:cNvSpPr>
            <a:spLocks noChangeArrowheads="1"/>
          </p:cNvSpPr>
          <p:nvPr/>
        </p:nvSpPr>
        <p:spPr bwMode="auto">
          <a:xfrm>
            <a:off x="2105025" y="2214563"/>
            <a:ext cx="84296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Turnover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36" name="Rectangle 28"/>
          <p:cNvSpPr>
            <a:spLocks noChangeArrowheads="1"/>
          </p:cNvSpPr>
          <p:nvPr/>
        </p:nvSpPr>
        <p:spPr bwMode="auto">
          <a:xfrm>
            <a:off x="2276475" y="2397125"/>
            <a:ext cx="4921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0.74</a:t>
            </a:r>
          </a:p>
        </p:txBody>
      </p:sp>
      <p:sp>
        <p:nvSpPr>
          <p:cNvPr id="119837" name="Line 29"/>
          <p:cNvSpPr>
            <a:spLocks noChangeShapeType="1"/>
          </p:cNvSpPr>
          <p:nvPr/>
        </p:nvSpPr>
        <p:spPr bwMode="auto">
          <a:xfrm>
            <a:off x="3032125" y="2438400"/>
            <a:ext cx="2317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38" name="Line 30"/>
          <p:cNvSpPr>
            <a:spLocks noChangeShapeType="1"/>
          </p:cNvSpPr>
          <p:nvPr/>
        </p:nvSpPr>
        <p:spPr bwMode="auto">
          <a:xfrm>
            <a:off x="3289300" y="1997075"/>
            <a:ext cx="0" cy="806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39" name="Line 31"/>
          <p:cNvSpPr>
            <a:spLocks noChangeShapeType="1"/>
          </p:cNvSpPr>
          <p:nvPr/>
        </p:nvSpPr>
        <p:spPr bwMode="auto">
          <a:xfrm>
            <a:off x="3289300" y="2828925"/>
            <a:ext cx="3778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0" name="Line 32"/>
          <p:cNvSpPr>
            <a:spLocks noChangeShapeType="1"/>
          </p:cNvSpPr>
          <p:nvPr/>
        </p:nvSpPr>
        <p:spPr bwMode="auto">
          <a:xfrm>
            <a:off x="3289300" y="1997075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1" name="Rectangle 33"/>
          <p:cNvSpPr>
            <a:spLocks noChangeArrowheads="1"/>
          </p:cNvSpPr>
          <p:nvPr/>
        </p:nvSpPr>
        <p:spPr bwMode="auto">
          <a:xfrm>
            <a:off x="5318125" y="4062413"/>
            <a:ext cx="1062037" cy="5127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2" name="Line 34"/>
          <p:cNvSpPr>
            <a:spLocks noChangeShapeType="1"/>
          </p:cNvSpPr>
          <p:nvPr/>
        </p:nvSpPr>
        <p:spPr bwMode="auto">
          <a:xfrm>
            <a:off x="6405562" y="5346700"/>
            <a:ext cx="414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3" name="Rectangle 35"/>
          <p:cNvSpPr>
            <a:spLocks noChangeArrowheads="1"/>
          </p:cNvSpPr>
          <p:nvPr/>
        </p:nvSpPr>
        <p:spPr bwMode="auto">
          <a:xfrm>
            <a:off x="5318125" y="4906963"/>
            <a:ext cx="1068387" cy="7921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44" name="Rectangle 36"/>
          <p:cNvSpPr>
            <a:spLocks noChangeArrowheads="1"/>
          </p:cNvSpPr>
          <p:nvPr/>
        </p:nvSpPr>
        <p:spPr bwMode="auto">
          <a:xfrm>
            <a:off x="5589587" y="4891088"/>
            <a:ext cx="604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45" name="Rectangle 37"/>
          <p:cNvSpPr>
            <a:spLocks noChangeArrowheads="1"/>
          </p:cNvSpPr>
          <p:nvPr/>
        </p:nvSpPr>
        <p:spPr bwMode="auto">
          <a:xfrm>
            <a:off x="5330825" y="5073650"/>
            <a:ext cx="11191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Cost of 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46" name="Rectangle 38"/>
          <p:cNvSpPr>
            <a:spLocks noChangeArrowheads="1"/>
          </p:cNvSpPr>
          <p:nvPr/>
        </p:nvSpPr>
        <p:spPr bwMode="auto">
          <a:xfrm>
            <a:off x="5286375" y="5251450"/>
            <a:ext cx="115411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Expenses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47" name="Rectangle 39"/>
          <p:cNvSpPr>
            <a:spLocks noChangeArrowheads="1"/>
          </p:cNvSpPr>
          <p:nvPr/>
        </p:nvSpPr>
        <p:spPr bwMode="auto">
          <a:xfrm>
            <a:off x="5611812" y="5440363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1145</a:t>
            </a:r>
          </a:p>
        </p:txBody>
      </p:sp>
      <p:sp>
        <p:nvSpPr>
          <p:cNvPr id="119848" name="Rectangle 40"/>
          <p:cNvSpPr>
            <a:spLocks noChangeArrowheads="1"/>
          </p:cNvSpPr>
          <p:nvPr/>
        </p:nvSpPr>
        <p:spPr bwMode="auto">
          <a:xfrm>
            <a:off x="5538787" y="4071938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49" name="Rectangle 41"/>
          <p:cNvSpPr>
            <a:spLocks noChangeArrowheads="1"/>
          </p:cNvSpPr>
          <p:nvPr/>
        </p:nvSpPr>
        <p:spPr bwMode="auto">
          <a:xfrm>
            <a:off x="5538787" y="4256088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9850" name="Line 42"/>
          <p:cNvSpPr>
            <a:spLocks noChangeShapeType="1"/>
          </p:cNvSpPr>
          <p:nvPr/>
        </p:nvSpPr>
        <p:spPr bwMode="auto">
          <a:xfrm flipH="1">
            <a:off x="4945062" y="4300538"/>
            <a:ext cx="3794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51" name="Freeform 43"/>
          <p:cNvSpPr>
            <a:spLocks/>
          </p:cNvSpPr>
          <p:nvPr/>
        </p:nvSpPr>
        <p:spPr bwMode="auto">
          <a:xfrm>
            <a:off x="4945062" y="4300538"/>
            <a:ext cx="376238" cy="871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48"/>
              </a:cxn>
              <a:cxn ang="0">
                <a:pos x="236" y="548"/>
              </a:cxn>
            </a:cxnLst>
            <a:rect l="0" t="0" r="r" b="b"/>
            <a:pathLst>
              <a:path w="237" h="549">
                <a:moveTo>
                  <a:pt x="0" y="0"/>
                </a:moveTo>
                <a:lnTo>
                  <a:pt x="0" y="548"/>
                </a:lnTo>
                <a:lnTo>
                  <a:pt x="236" y="54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52" name="Line 44"/>
          <p:cNvSpPr>
            <a:spLocks noChangeShapeType="1"/>
          </p:cNvSpPr>
          <p:nvPr/>
        </p:nvSpPr>
        <p:spPr bwMode="auto">
          <a:xfrm flipH="1">
            <a:off x="4670425" y="4748213"/>
            <a:ext cx="2809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53" name="Rectangle 45"/>
          <p:cNvSpPr>
            <a:spLocks noChangeArrowheads="1"/>
          </p:cNvSpPr>
          <p:nvPr/>
        </p:nvSpPr>
        <p:spPr bwMode="auto">
          <a:xfrm>
            <a:off x="3717925" y="4381500"/>
            <a:ext cx="939800" cy="609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54" name="Rectangle 46"/>
          <p:cNvSpPr>
            <a:spLocks noChangeArrowheads="1"/>
          </p:cNvSpPr>
          <p:nvPr/>
        </p:nvSpPr>
        <p:spPr bwMode="auto">
          <a:xfrm>
            <a:off x="3767137" y="4365625"/>
            <a:ext cx="8921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55" name="Rectangle 47"/>
          <p:cNvSpPr>
            <a:spLocks noChangeArrowheads="1"/>
          </p:cNvSpPr>
          <p:nvPr/>
        </p:nvSpPr>
        <p:spPr bwMode="auto">
          <a:xfrm>
            <a:off x="3913187" y="4548188"/>
            <a:ext cx="5857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56" name="Rectangle 48"/>
          <p:cNvSpPr>
            <a:spLocks noChangeArrowheads="1"/>
          </p:cNvSpPr>
          <p:nvPr/>
        </p:nvSpPr>
        <p:spPr bwMode="auto">
          <a:xfrm>
            <a:off x="4022725" y="4732338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261</a:t>
            </a:r>
          </a:p>
        </p:txBody>
      </p:sp>
      <p:sp>
        <p:nvSpPr>
          <p:cNvPr id="119857" name="Rectangle 49"/>
          <p:cNvSpPr>
            <a:spLocks noChangeArrowheads="1"/>
          </p:cNvSpPr>
          <p:nvPr/>
        </p:nvSpPr>
        <p:spPr bwMode="auto">
          <a:xfrm>
            <a:off x="3717925" y="5932488"/>
            <a:ext cx="927100" cy="54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58" name="Rectangle 50"/>
          <p:cNvSpPr>
            <a:spLocks noChangeArrowheads="1"/>
          </p:cNvSpPr>
          <p:nvPr/>
        </p:nvSpPr>
        <p:spPr bwMode="auto">
          <a:xfrm>
            <a:off x="3889375" y="5991225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59" name="Rectangle 51"/>
          <p:cNvSpPr>
            <a:spLocks noChangeArrowheads="1"/>
          </p:cNvSpPr>
          <p:nvPr/>
        </p:nvSpPr>
        <p:spPr bwMode="auto">
          <a:xfrm>
            <a:off x="3889375" y="6173788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9860" name="Rectangle 52"/>
          <p:cNvSpPr>
            <a:spLocks noChangeArrowheads="1"/>
          </p:cNvSpPr>
          <p:nvPr/>
        </p:nvSpPr>
        <p:spPr bwMode="auto">
          <a:xfrm>
            <a:off x="2139950" y="4992688"/>
            <a:ext cx="930275" cy="8048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61" name="Freeform 53"/>
          <p:cNvSpPr>
            <a:spLocks/>
          </p:cNvSpPr>
          <p:nvPr/>
        </p:nvSpPr>
        <p:spPr bwMode="auto">
          <a:xfrm>
            <a:off x="3332162" y="4630738"/>
            <a:ext cx="368300" cy="1663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7"/>
              </a:cxn>
              <a:cxn ang="0">
                <a:pos x="231" y="1047"/>
              </a:cxn>
            </a:cxnLst>
            <a:rect l="0" t="0" r="r" b="b"/>
            <a:pathLst>
              <a:path w="232" h="1048">
                <a:moveTo>
                  <a:pt x="0" y="0"/>
                </a:moveTo>
                <a:lnTo>
                  <a:pt x="0" y="1047"/>
                </a:lnTo>
                <a:lnTo>
                  <a:pt x="231" y="104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62" name="Line 54"/>
          <p:cNvSpPr>
            <a:spLocks noChangeShapeType="1"/>
          </p:cNvSpPr>
          <p:nvPr/>
        </p:nvSpPr>
        <p:spPr bwMode="auto">
          <a:xfrm>
            <a:off x="3338512" y="4637088"/>
            <a:ext cx="366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63" name="Line 55"/>
          <p:cNvSpPr>
            <a:spLocks noChangeShapeType="1"/>
          </p:cNvSpPr>
          <p:nvPr/>
        </p:nvSpPr>
        <p:spPr bwMode="auto">
          <a:xfrm>
            <a:off x="3108325" y="5419725"/>
            <a:ext cx="2174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64" name="Rectangle 56"/>
          <p:cNvSpPr>
            <a:spLocks noChangeArrowheads="1"/>
          </p:cNvSpPr>
          <p:nvPr/>
        </p:nvSpPr>
        <p:spPr bwMode="auto">
          <a:xfrm>
            <a:off x="2141537" y="4987925"/>
            <a:ext cx="936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65" name="Rectangle 57"/>
          <p:cNvSpPr>
            <a:spLocks noChangeArrowheads="1"/>
          </p:cNvSpPr>
          <p:nvPr/>
        </p:nvSpPr>
        <p:spPr bwMode="auto">
          <a:xfrm>
            <a:off x="2192337" y="5172075"/>
            <a:ext cx="8223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 as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66" name="Rectangle 58"/>
          <p:cNvSpPr>
            <a:spLocks noChangeArrowheads="1"/>
          </p:cNvSpPr>
          <p:nvPr/>
        </p:nvSpPr>
        <p:spPr bwMode="auto">
          <a:xfrm>
            <a:off x="2141537" y="5354638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% of 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67" name="Rectangle 59"/>
          <p:cNvSpPr>
            <a:spLocks noChangeArrowheads="1"/>
          </p:cNvSpPr>
          <p:nvPr/>
        </p:nvSpPr>
        <p:spPr bwMode="auto">
          <a:xfrm>
            <a:off x="2287587" y="5538788"/>
            <a:ext cx="63976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18.6%</a:t>
            </a:r>
          </a:p>
        </p:txBody>
      </p:sp>
      <p:sp>
        <p:nvSpPr>
          <p:cNvPr id="119868" name="Rectangle 60"/>
          <p:cNvSpPr>
            <a:spLocks noChangeArrowheads="1"/>
          </p:cNvSpPr>
          <p:nvPr/>
        </p:nvSpPr>
        <p:spPr bwMode="auto">
          <a:xfrm>
            <a:off x="696912" y="3514725"/>
            <a:ext cx="746125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ROA</a:t>
            </a:r>
          </a:p>
          <a:p>
            <a:pPr eaLnBrk="1"/>
            <a:endParaRPr lang="en-US" sz="2000" b="1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69" name="Rectangle 61"/>
          <p:cNvSpPr>
            <a:spLocks noChangeArrowheads="1"/>
          </p:cNvSpPr>
          <p:nvPr/>
        </p:nvSpPr>
        <p:spPr bwMode="auto">
          <a:xfrm>
            <a:off x="674687" y="3746500"/>
            <a:ext cx="8794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13.8%</a:t>
            </a:r>
          </a:p>
        </p:txBody>
      </p:sp>
      <p:sp>
        <p:nvSpPr>
          <p:cNvPr id="119870" name="Line 62"/>
          <p:cNvSpPr>
            <a:spLocks noChangeShapeType="1"/>
          </p:cNvSpPr>
          <p:nvPr/>
        </p:nvSpPr>
        <p:spPr bwMode="auto">
          <a:xfrm flipH="1">
            <a:off x="1787525" y="2438400"/>
            <a:ext cx="266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71" name="Line 63"/>
          <p:cNvSpPr>
            <a:spLocks noChangeShapeType="1"/>
          </p:cNvSpPr>
          <p:nvPr/>
        </p:nvSpPr>
        <p:spPr bwMode="auto">
          <a:xfrm>
            <a:off x="1800225" y="2449513"/>
            <a:ext cx="0" cy="292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72" name="Line 64"/>
          <p:cNvSpPr>
            <a:spLocks noChangeShapeType="1"/>
          </p:cNvSpPr>
          <p:nvPr/>
        </p:nvSpPr>
        <p:spPr bwMode="auto">
          <a:xfrm>
            <a:off x="1800225" y="5395913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73" name="Line 65"/>
          <p:cNvSpPr>
            <a:spLocks noChangeShapeType="1"/>
          </p:cNvSpPr>
          <p:nvPr/>
        </p:nvSpPr>
        <p:spPr bwMode="auto">
          <a:xfrm>
            <a:off x="1577975" y="3879850"/>
            <a:ext cx="20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74" name="Rectangle 66"/>
          <p:cNvSpPr>
            <a:spLocks noChangeArrowheads="1"/>
          </p:cNvSpPr>
          <p:nvPr/>
        </p:nvSpPr>
        <p:spPr bwMode="auto">
          <a:xfrm>
            <a:off x="1787525" y="3705225"/>
            <a:ext cx="115411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Multiplied by</a:t>
            </a:r>
          </a:p>
        </p:txBody>
      </p:sp>
      <p:sp>
        <p:nvSpPr>
          <p:cNvPr id="119875" name="Rectangle 67"/>
          <p:cNvSpPr>
            <a:spLocks noChangeArrowheads="1"/>
          </p:cNvSpPr>
          <p:nvPr/>
        </p:nvSpPr>
        <p:spPr bwMode="auto">
          <a:xfrm>
            <a:off x="3252787" y="2287588"/>
            <a:ext cx="97631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9876" name="Rectangle 68"/>
          <p:cNvSpPr>
            <a:spLocks noChangeArrowheads="1"/>
          </p:cNvSpPr>
          <p:nvPr/>
        </p:nvSpPr>
        <p:spPr bwMode="auto">
          <a:xfrm>
            <a:off x="3351212" y="5294313"/>
            <a:ext cx="10064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9877" name="Rectangle 69"/>
          <p:cNvSpPr>
            <a:spLocks noChangeArrowheads="1"/>
          </p:cNvSpPr>
          <p:nvPr/>
        </p:nvSpPr>
        <p:spPr bwMode="auto">
          <a:xfrm>
            <a:off x="4916487" y="4548188"/>
            <a:ext cx="63500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Minus</a:t>
            </a:r>
          </a:p>
        </p:txBody>
      </p:sp>
      <p:sp>
        <p:nvSpPr>
          <p:cNvPr id="119878" name="Rectangle 70"/>
          <p:cNvSpPr>
            <a:spLocks noChangeArrowheads="1"/>
          </p:cNvSpPr>
          <p:nvPr/>
        </p:nvSpPr>
        <p:spPr bwMode="auto">
          <a:xfrm>
            <a:off x="5026025" y="2740025"/>
            <a:ext cx="48736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Plus</a:t>
            </a:r>
          </a:p>
        </p:txBody>
      </p:sp>
      <p:sp>
        <p:nvSpPr>
          <p:cNvPr id="119879" name="Rectangle 71"/>
          <p:cNvSpPr>
            <a:spLocks noChangeArrowheads="1"/>
          </p:cNvSpPr>
          <p:nvPr/>
        </p:nvSpPr>
        <p:spPr bwMode="auto">
          <a:xfrm>
            <a:off x="7261225" y="4160838"/>
            <a:ext cx="939800" cy="5492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80" name="Rectangle 72"/>
          <p:cNvSpPr>
            <a:spLocks noChangeArrowheads="1"/>
          </p:cNvSpPr>
          <p:nvPr/>
        </p:nvSpPr>
        <p:spPr bwMode="auto">
          <a:xfrm>
            <a:off x="7273925" y="4954588"/>
            <a:ext cx="9652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81" name="Rectangle 73"/>
          <p:cNvSpPr>
            <a:spLocks noChangeArrowheads="1"/>
          </p:cNvSpPr>
          <p:nvPr/>
        </p:nvSpPr>
        <p:spPr bwMode="auto">
          <a:xfrm>
            <a:off x="7421562" y="4181475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COGS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82" name="Rectangle 74"/>
          <p:cNvSpPr>
            <a:spLocks noChangeArrowheads="1"/>
          </p:cNvSpPr>
          <p:nvPr/>
        </p:nvSpPr>
        <p:spPr bwMode="auto">
          <a:xfrm>
            <a:off x="7421562" y="436562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783</a:t>
            </a:r>
          </a:p>
        </p:txBody>
      </p:sp>
      <p:sp>
        <p:nvSpPr>
          <p:cNvPr id="119883" name="Rectangle 75"/>
          <p:cNvSpPr>
            <a:spLocks noChangeArrowheads="1"/>
          </p:cNvSpPr>
          <p:nvPr/>
        </p:nvSpPr>
        <p:spPr bwMode="auto">
          <a:xfrm>
            <a:off x="7335837" y="4914900"/>
            <a:ext cx="9223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Marketing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84" name="Rectangle 76"/>
          <p:cNvSpPr>
            <a:spLocks noChangeArrowheads="1"/>
          </p:cNvSpPr>
          <p:nvPr/>
        </p:nvSpPr>
        <p:spPr bwMode="auto">
          <a:xfrm>
            <a:off x="7310437" y="5099050"/>
            <a:ext cx="976313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Admin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85" name="Rectangle 77"/>
          <p:cNvSpPr>
            <a:spLocks noChangeArrowheads="1"/>
          </p:cNvSpPr>
          <p:nvPr/>
        </p:nvSpPr>
        <p:spPr bwMode="auto">
          <a:xfrm>
            <a:off x="7567612" y="528161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232</a:t>
            </a:r>
          </a:p>
        </p:txBody>
      </p:sp>
      <p:sp>
        <p:nvSpPr>
          <p:cNvPr id="119886" name="Freeform 78"/>
          <p:cNvSpPr>
            <a:spLocks/>
          </p:cNvSpPr>
          <p:nvPr/>
        </p:nvSpPr>
        <p:spPr bwMode="auto">
          <a:xfrm>
            <a:off x="6838950" y="4484688"/>
            <a:ext cx="430212" cy="1492250"/>
          </a:xfrm>
          <a:custGeom>
            <a:avLst/>
            <a:gdLst/>
            <a:ahLst/>
            <a:cxnLst>
              <a:cxn ang="0">
                <a:pos x="270" y="0"/>
              </a:cxn>
              <a:cxn ang="0">
                <a:pos x="0" y="0"/>
              </a:cxn>
              <a:cxn ang="0">
                <a:pos x="0" y="939"/>
              </a:cxn>
            </a:cxnLst>
            <a:rect l="0" t="0" r="r" b="b"/>
            <a:pathLst>
              <a:path w="271" h="940">
                <a:moveTo>
                  <a:pt x="270" y="0"/>
                </a:moveTo>
                <a:lnTo>
                  <a:pt x="0" y="0"/>
                </a:lnTo>
                <a:lnTo>
                  <a:pt x="0" y="939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87" name="Line 79"/>
          <p:cNvSpPr>
            <a:spLocks noChangeShapeType="1"/>
          </p:cNvSpPr>
          <p:nvPr/>
        </p:nvSpPr>
        <p:spPr bwMode="auto">
          <a:xfrm>
            <a:off x="6858000" y="5981700"/>
            <a:ext cx="403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88" name="Line 80"/>
          <p:cNvSpPr>
            <a:spLocks noChangeShapeType="1"/>
          </p:cNvSpPr>
          <p:nvPr/>
        </p:nvSpPr>
        <p:spPr bwMode="auto">
          <a:xfrm>
            <a:off x="6858000" y="5334000"/>
            <a:ext cx="3905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89" name="Rectangle 81"/>
          <p:cNvSpPr>
            <a:spLocks noChangeArrowheads="1"/>
          </p:cNvSpPr>
          <p:nvPr/>
        </p:nvSpPr>
        <p:spPr bwMode="auto">
          <a:xfrm>
            <a:off x="7286625" y="5700713"/>
            <a:ext cx="1000125" cy="830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90" name="Rectangle 82"/>
          <p:cNvSpPr>
            <a:spLocks noChangeArrowheads="1"/>
          </p:cNvSpPr>
          <p:nvPr/>
        </p:nvSpPr>
        <p:spPr bwMode="auto">
          <a:xfrm>
            <a:off x="7445375" y="5905500"/>
            <a:ext cx="7000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 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91" name="Rectangle 83"/>
          <p:cNvSpPr>
            <a:spLocks noChangeArrowheads="1"/>
          </p:cNvSpPr>
          <p:nvPr/>
        </p:nvSpPr>
        <p:spPr bwMode="auto">
          <a:xfrm>
            <a:off x="7580312" y="608806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130</a:t>
            </a:r>
          </a:p>
        </p:txBody>
      </p:sp>
      <p:sp>
        <p:nvSpPr>
          <p:cNvPr id="119892" name="Rectangle 84"/>
          <p:cNvSpPr>
            <a:spLocks noChangeArrowheads="1"/>
          </p:cNvSpPr>
          <p:nvPr/>
        </p:nvSpPr>
        <p:spPr bwMode="auto">
          <a:xfrm>
            <a:off x="7370762" y="1973263"/>
            <a:ext cx="952500" cy="414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93" name="Rectangle 85"/>
          <p:cNvSpPr>
            <a:spLocks noChangeArrowheads="1"/>
          </p:cNvSpPr>
          <p:nvPr/>
        </p:nvSpPr>
        <p:spPr bwMode="auto">
          <a:xfrm>
            <a:off x="7370762" y="3086100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94" name="Rectangle 86"/>
          <p:cNvSpPr>
            <a:spLocks noChangeArrowheads="1"/>
          </p:cNvSpPr>
          <p:nvPr/>
        </p:nvSpPr>
        <p:spPr bwMode="auto">
          <a:xfrm>
            <a:off x="7358062" y="2511425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95" name="Rectangle 87"/>
          <p:cNvSpPr>
            <a:spLocks noChangeArrowheads="1"/>
          </p:cNvSpPr>
          <p:nvPr/>
        </p:nvSpPr>
        <p:spPr bwMode="auto">
          <a:xfrm>
            <a:off x="7408862" y="1970088"/>
            <a:ext cx="8715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Inventory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96" name="Rectangle 88"/>
          <p:cNvSpPr>
            <a:spLocks noChangeArrowheads="1"/>
          </p:cNvSpPr>
          <p:nvPr/>
        </p:nvSpPr>
        <p:spPr bwMode="auto">
          <a:xfrm>
            <a:off x="7616825" y="215265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131</a:t>
            </a:r>
          </a:p>
        </p:txBody>
      </p:sp>
      <p:sp>
        <p:nvSpPr>
          <p:cNvPr id="119897" name="Rectangle 89"/>
          <p:cNvSpPr>
            <a:spLocks noChangeArrowheads="1"/>
          </p:cNvSpPr>
          <p:nvPr/>
        </p:nvSpPr>
        <p:spPr bwMode="auto">
          <a:xfrm>
            <a:off x="7580312" y="2508250"/>
            <a:ext cx="477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A/R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898" name="Rectangle 90"/>
          <p:cNvSpPr>
            <a:spLocks noChangeArrowheads="1"/>
          </p:cNvSpPr>
          <p:nvPr/>
        </p:nvSpPr>
        <p:spPr bwMode="auto">
          <a:xfrm>
            <a:off x="7580312" y="2690813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208</a:t>
            </a:r>
          </a:p>
        </p:txBody>
      </p:sp>
      <p:sp>
        <p:nvSpPr>
          <p:cNvPr id="119899" name="Rectangle 91"/>
          <p:cNvSpPr>
            <a:spLocks noChangeArrowheads="1"/>
          </p:cNvSpPr>
          <p:nvPr/>
        </p:nvSpPr>
        <p:spPr bwMode="auto">
          <a:xfrm>
            <a:off x="7567612" y="3081338"/>
            <a:ext cx="5365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Cash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900" name="Rectangle 92"/>
          <p:cNvSpPr>
            <a:spLocks noChangeArrowheads="1"/>
          </p:cNvSpPr>
          <p:nvPr/>
        </p:nvSpPr>
        <p:spPr bwMode="auto">
          <a:xfrm>
            <a:off x="7604125" y="3265488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398</a:t>
            </a:r>
          </a:p>
        </p:txBody>
      </p:sp>
      <p:sp>
        <p:nvSpPr>
          <p:cNvPr id="119901" name="Freeform 93"/>
          <p:cNvSpPr>
            <a:spLocks/>
          </p:cNvSpPr>
          <p:nvPr/>
        </p:nvSpPr>
        <p:spPr bwMode="auto">
          <a:xfrm>
            <a:off x="6875462" y="2174875"/>
            <a:ext cx="490538" cy="1076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77"/>
              </a:cxn>
              <a:cxn ang="0">
                <a:pos x="308" y="677"/>
              </a:cxn>
            </a:cxnLst>
            <a:rect l="0" t="0" r="r" b="b"/>
            <a:pathLst>
              <a:path w="309" h="678">
                <a:moveTo>
                  <a:pt x="0" y="0"/>
                </a:moveTo>
                <a:lnTo>
                  <a:pt x="0" y="677"/>
                </a:lnTo>
                <a:lnTo>
                  <a:pt x="308" y="6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2" name="Line 94"/>
          <p:cNvSpPr>
            <a:spLocks noChangeShapeType="1"/>
          </p:cNvSpPr>
          <p:nvPr/>
        </p:nvSpPr>
        <p:spPr bwMode="auto">
          <a:xfrm>
            <a:off x="6894512" y="2181225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3" name="Rectangle 95"/>
          <p:cNvSpPr>
            <a:spLocks noChangeArrowheads="1"/>
          </p:cNvSpPr>
          <p:nvPr/>
        </p:nvSpPr>
        <p:spPr bwMode="auto">
          <a:xfrm>
            <a:off x="7370762" y="1374775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4" name="Rectangle 96"/>
          <p:cNvSpPr>
            <a:spLocks noChangeArrowheads="1"/>
          </p:cNvSpPr>
          <p:nvPr/>
        </p:nvSpPr>
        <p:spPr bwMode="auto">
          <a:xfrm>
            <a:off x="7532687" y="1358900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9905" name="Rectangle 97"/>
          <p:cNvSpPr>
            <a:spLocks noChangeArrowheads="1"/>
          </p:cNvSpPr>
          <p:nvPr/>
        </p:nvSpPr>
        <p:spPr bwMode="auto">
          <a:xfrm>
            <a:off x="7627937" y="154305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624</a:t>
            </a:r>
          </a:p>
        </p:txBody>
      </p:sp>
      <p:sp>
        <p:nvSpPr>
          <p:cNvPr id="119906" name="Freeform 98"/>
          <p:cNvSpPr>
            <a:spLocks/>
          </p:cNvSpPr>
          <p:nvPr/>
        </p:nvSpPr>
        <p:spPr bwMode="auto">
          <a:xfrm>
            <a:off x="6875462" y="1576388"/>
            <a:ext cx="490538" cy="600075"/>
          </a:xfrm>
          <a:custGeom>
            <a:avLst/>
            <a:gdLst/>
            <a:ahLst/>
            <a:cxnLst>
              <a:cxn ang="0">
                <a:pos x="308" y="0"/>
              </a:cxn>
              <a:cxn ang="0">
                <a:pos x="0" y="0"/>
              </a:cxn>
              <a:cxn ang="0">
                <a:pos x="0" y="377"/>
              </a:cxn>
            </a:cxnLst>
            <a:rect l="0" t="0" r="r" b="b"/>
            <a:pathLst>
              <a:path w="309" h="378">
                <a:moveTo>
                  <a:pt x="308" y="0"/>
                </a:moveTo>
                <a:lnTo>
                  <a:pt x="0" y="0"/>
                </a:lnTo>
                <a:lnTo>
                  <a:pt x="0" y="3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7" name="Line 99"/>
          <p:cNvSpPr>
            <a:spLocks noChangeShapeType="1"/>
          </p:cNvSpPr>
          <p:nvPr/>
        </p:nvSpPr>
        <p:spPr bwMode="auto">
          <a:xfrm>
            <a:off x="6881812" y="2730500"/>
            <a:ext cx="476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8" name="Line 100"/>
          <p:cNvSpPr>
            <a:spLocks noChangeShapeType="1"/>
          </p:cNvSpPr>
          <p:nvPr/>
        </p:nvSpPr>
        <p:spPr bwMode="auto">
          <a:xfrm flipH="1" flipV="1">
            <a:off x="6589712" y="1455738"/>
            <a:ext cx="9906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09" name="Line 101"/>
          <p:cNvSpPr>
            <a:spLocks noChangeShapeType="1"/>
          </p:cNvSpPr>
          <p:nvPr/>
        </p:nvSpPr>
        <p:spPr bwMode="auto">
          <a:xfrm flipH="1" flipV="1">
            <a:off x="5065712" y="1989138"/>
            <a:ext cx="5334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10" name="Line 102"/>
          <p:cNvSpPr>
            <a:spLocks noChangeShapeType="1"/>
          </p:cNvSpPr>
          <p:nvPr/>
        </p:nvSpPr>
        <p:spPr bwMode="auto">
          <a:xfrm flipH="1">
            <a:off x="3938587" y="3208338"/>
            <a:ext cx="2286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11" name="Line 103"/>
          <p:cNvSpPr>
            <a:spLocks noChangeShapeType="1"/>
          </p:cNvSpPr>
          <p:nvPr/>
        </p:nvSpPr>
        <p:spPr bwMode="auto">
          <a:xfrm flipH="1">
            <a:off x="2414587" y="2674938"/>
            <a:ext cx="1524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12" name="Line 104"/>
          <p:cNvSpPr>
            <a:spLocks noChangeShapeType="1"/>
          </p:cNvSpPr>
          <p:nvPr/>
        </p:nvSpPr>
        <p:spPr bwMode="auto">
          <a:xfrm flipH="1">
            <a:off x="950912" y="4122738"/>
            <a:ext cx="1524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913" name="Text Box 105"/>
          <p:cNvSpPr txBox="1">
            <a:spLocks noChangeArrowheads="1"/>
          </p:cNvSpPr>
          <p:nvPr/>
        </p:nvSpPr>
        <p:spPr bwMode="auto">
          <a:xfrm>
            <a:off x="6345237" y="1212850"/>
            <a:ext cx="3873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66</a:t>
            </a:r>
          </a:p>
        </p:txBody>
      </p:sp>
      <p:sp>
        <p:nvSpPr>
          <p:cNvPr id="119914" name="Text Box 106"/>
          <p:cNvSpPr txBox="1">
            <a:spLocks noChangeArrowheads="1"/>
          </p:cNvSpPr>
          <p:nvPr/>
        </p:nvSpPr>
        <p:spPr bwMode="auto">
          <a:xfrm>
            <a:off x="4821237" y="1670050"/>
            <a:ext cx="590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1296</a:t>
            </a:r>
          </a:p>
        </p:txBody>
      </p:sp>
      <p:sp>
        <p:nvSpPr>
          <p:cNvPr id="119915" name="Text Box 107"/>
          <p:cNvSpPr txBox="1">
            <a:spLocks noChangeArrowheads="1"/>
          </p:cNvSpPr>
          <p:nvPr/>
        </p:nvSpPr>
        <p:spPr bwMode="auto">
          <a:xfrm>
            <a:off x="3617912" y="3422650"/>
            <a:ext cx="590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1835</a:t>
            </a:r>
          </a:p>
        </p:txBody>
      </p:sp>
      <p:sp>
        <p:nvSpPr>
          <p:cNvPr id="119916" name="Text Box 108"/>
          <p:cNvSpPr txBox="1">
            <a:spLocks noChangeArrowheads="1"/>
          </p:cNvSpPr>
          <p:nvPr/>
        </p:nvSpPr>
        <p:spPr bwMode="auto">
          <a:xfrm>
            <a:off x="2170112" y="2965450"/>
            <a:ext cx="5397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0.77</a:t>
            </a:r>
          </a:p>
        </p:txBody>
      </p:sp>
      <p:sp>
        <p:nvSpPr>
          <p:cNvPr id="119917" name="Text Box 109"/>
          <p:cNvSpPr txBox="1">
            <a:spLocks noChangeArrowheads="1"/>
          </p:cNvSpPr>
          <p:nvPr/>
        </p:nvSpPr>
        <p:spPr bwMode="auto">
          <a:xfrm>
            <a:off x="493712" y="4441825"/>
            <a:ext cx="882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Times New Roman" pitchFamily="-109" charset="0"/>
              </a:rPr>
              <a:t>14.3%</a:t>
            </a:r>
          </a:p>
        </p:txBody>
      </p:sp>
      <p:sp>
        <p:nvSpPr>
          <p:cNvPr id="119918" name="Rectangle 110"/>
          <p:cNvSpPr>
            <a:spLocks noChangeArrowheads="1"/>
          </p:cNvSpPr>
          <p:nvPr/>
        </p:nvSpPr>
        <p:spPr bwMode="auto">
          <a:xfrm>
            <a:off x="493712" y="4503738"/>
            <a:ext cx="8382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11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Evaluando el Impacto de Mejoras Operacionales</a:t>
            </a:r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0248" y="6196012"/>
            <a:ext cx="1981200" cy="365760"/>
          </a:xfrm>
        </p:spPr>
        <p:txBody>
          <a:bodyPr/>
          <a:lstStyle/>
          <a:p>
            <a:fld id="{1E8D23B1-7E81-F74C-B9DB-0F8F09CF9F4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27" name="Content Placeholder 126"/>
          <p:cNvSpPr>
            <a:spLocks noGrp="1"/>
          </p:cNvSpPr>
          <p:nvPr>
            <p:ph sz="quarter" idx="1"/>
          </p:nvPr>
        </p:nvSpPr>
        <p:spPr>
          <a:xfrm>
            <a:off x="304800" y="1058862"/>
            <a:ext cx="8229600" cy="4937760"/>
          </a:xfrm>
        </p:spPr>
        <p:txBody>
          <a:bodyPr/>
          <a:lstStyle/>
          <a:p>
            <a:endParaRPr lang="en-US"/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0" y="1241425"/>
            <a:ext cx="51069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u="sng">
                <a:latin typeface="Times New Roman" pitchFamily="-109" charset="0"/>
              </a:rPr>
              <a:t>15% decrease in material costs at 80% of COGS</a:t>
            </a: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488950" y="3375025"/>
            <a:ext cx="914400" cy="914400"/>
          </a:xfrm>
          <a:prstGeom prst="rect">
            <a:avLst/>
          </a:prstGeom>
          <a:solidFill>
            <a:srgbClr val="6699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0" name="Rectangle 6"/>
          <p:cNvSpPr>
            <a:spLocks noChangeArrowheads="1"/>
          </p:cNvSpPr>
          <p:nvPr/>
        </p:nvSpPr>
        <p:spPr bwMode="auto">
          <a:xfrm>
            <a:off x="5233988" y="2011362"/>
            <a:ext cx="965200" cy="782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5233988" y="3111500"/>
            <a:ext cx="939800" cy="6111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>
            <a:off x="6211888" y="2500312"/>
            <a:ext cx="50006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793" name="Rectangle 9"/>
          <p:cNvSpPr>
            <a:spLocks noChangeArrowheads="1"/>
          </p:cNvSpPr>
          <p:nvPr/>
        </p:nvSpPr>
        <p:spPr bwMode="auto">
          <a:xfrm>
            <a:off x="5454650" y="1984375"/>
            <a:ext cx="649288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 </a:t>
            </a:r>
          </a:p>
        </p:txBody>
      </p:sp>
      <p:sp>
        <p:nvSpPr>
          <p:cNvPr id="118794" name="Rectangle 10"/>
          <p:cNvSpPr>
            <a:spLocks noChangeArrowheads="1"/>
          </p:cNvSpPr>
          <p:nvPr/>
        </p:nvSpPr>
        <p:spPr bwMode="auto">
          <a:xfrm>
            <a:off x="5394325" y="2166937"/>
            <a:ext cx="723900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Current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795" name="Rectangle 11"/>
          <p:cNvSpPr>
            <a:spLocks noChangeArrowheads="1"/>
          </p:cNvSpPr>
          <p:nvPr/>
        </p:nvSpPr>
        <p:spPr bwMode="auto">
          <a:xfrm>
            <a:off x="5432425" y="2351087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796" name="Rectangle 12"/>
          <p:cNvSpPr>
            <a:spLocks noChangeArrowheads="1"/>
          </p:cNvSpPr>
          <p:nvPr/>
        </p:nvSpPr>
        <p:spPr bwMode="auto">
          <a:xfrm>
            <a:off x="5527675" y="2533650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1361</a:t>
            </a:r>
          </a:p>
        </p:txBody>
      </p:sp>
      <p:sp>
        <p:nvSpPr>
          <p:cNvPr id="118797" name="Rectangle 13"/>
          <p:cNvSpPr>
            <a:spLocks noChangeArrowheads="1"/>
          </p:cNvSpPr>
          <p:nvPr/>
        </p:nvSpPr>
        <p:spPr bwMode="auto">
          <a:xfrm>
            <a:off x="5260975" y="3095625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Permanent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798" name="Rectangle 14"/>
          <p:cNvSpPr>
            <a:spLocks noChangeArrowheads="1"/>
          </p:cNvSpPr>
          <p:nvPr/>
        </p:nvSpPr>
        <p:spPr bwMode="auto">
          <a:xfrm>
            <a:off x="5400675" y="3270250"/>
            <a:ext cx="6445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799" name="Rectangle 15"/>
          <p:cNvSpPr>
            <a:spLocks noChangeArrowheads="1"/>
          </p:cNvSpPr>
          <p:nvPr/>
        </p:nvSpPr>
        <p:spPr bwMode="auto">
          <a:xfrm>
            <a:off x="5503863" y="3462337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539</a:t>
            </a:r>
          </a:p>
        </p:txBody>
      </p:sp>
      <p:sp>
        <p:nvSpPr>
          <p:cNvPr id="118800" name="Rectangle 16"/>
          <p:cNvSpPr>
            <a:spLocks noChangeArrowheads="1"/>
          </p:cNvSpPr>
          <p:nvPr/>
        </p:nvSpPr>
        <p:spPr bwMode="auto">
          <a:xfrm>
            <a:off x="3511550" y="2635250"/>
            <a:ext cx="9398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1" name="Line 17"/>
          <p:cNvSpPr>
            <a:spLocks noChangeShapeType="1"/>
          </p:cNvSpPr>
          <p:nvPr/>
        </p:nvSpPr>
        <p:spPr bwMode="auto">
          <a:xfrm>
            <a:off x="4476750" y="2892425"/>
            <a:ext cx="3921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2" name="Freeform 18"/>
          <p:cNvSpPr>
            <a:spLocks/>
          </p:cNvSpPr>
          <p:nvPr/>
        </p:nvSpPr>
        <p:spPr bwMode="auto">
          <a:xfrm>
            <a:off x="4887913" y="2519362"/>
            <a:ext cx="341312" cy="881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54"/>
              </a:cxn>
              <a:cxn ang="0">
                <a:pos x="214" y="554"/>
              </a:cxn>
            </a:cxnLst>
            <a:rect l="0" t="0" r="r" b="b"/>
            <a:pathLst>
              <a:path w="215" h="555">
                <a:moveTo>
                  <a:pt x="0" y="0"/>
                </a:moveTo>
                <a:lnTo>
                  <a:pt x="0" y="554"/>
                </a:lnTo>
                <a:lnTo>
                  <a:pt x="214" y="554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3" name="Line 19"/>
          <p:cNvSpPr>
            <a:spLocks noChangeShapeType="1"/>
          </p:cNvSpPr>
          <p:nvPr/>
        </p:nvSpPr>
        <p:spPr bwMode="auto">
          <a:xfrm>
            <a:off x="4894263" y="2525712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4" name="Rectangle 20"/>
          <p:cNvSpPr>
            <a:spLocks noChangeArrowheads="1"/>
          </p:cNvSpPr>
          <p:nvPr/>
        </p:nvSpPr>
        <p:spPr bwMode="auto">
          <a:xfrm>
            <a:off x="3695700" y="2619375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05" name="Rectangle 21"/>
          <p:cNvSpPr>
            <a:spLocks noChangeArrowheads="1"/>
          </p:cNvSpPr>
          <p:nvPr/>
        </p:nvSpPr>
        <p:spPr bwMode="auto">
          <a:xfrm>
            <a:off x="3629025" y="2803525"/>
            <a:ext cx="6445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Assets</a:t>
            </a:r>
          </a:p>
        </p:txBody>
      </p:sp>
      <p:sp>
        <p:nvSpPr>
          <p:cNvPr id="118806" name="Rectangle 22"/>
          <p:cNvSpPr>
            <a:spLocks noChangeArrowheads="1"/>
          </p:cNvSpPr>
          <p:nvPr/>
        </p:nvSpPr>
        <p:spPr bwMode="auto">
          <a:xfrm>
            <a:off x="3756025" y="2986087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1900</a:t>
            </a:r>
          </a:p>
        </p:txBody>
      </p:sp>
      <p:sp>
        <p:nvSpPr>
          <p:cNvPr id="118807" name="Rectangle 23"/>
          <p:cNvSpPr>
            <a:spLocks noChangeArrowheads="1"/>
          </p:cNvSpPr>
          <p:nvPr/>
        </p:nvSpPr>
        <p:spPr bwMode="auto">
          <a:xfrm>
            <a:off x="3498850" y="1768475"/>
            <a:ext cx="939800" cy="4746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08" name="Rectangle 24"/>
          <p:cNvSpPr>
            <a:spLocks noChangeArrowheads="1"/>
          </p:cNvSpPr>
          <p:nvPr/>
        </p:nvSpPr>
        <p:spPr bwMode="auto">
          <a:xfrm>
            <a:off x="3706813" y="1739900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09" name="Rectangle 25"/>
          <p:cNvSpPr>
            <a:spLocks noChangeArrowheads="1"/>
          </p:cNvSpPr>
          <p:nvPr/>
        </p:nvSpPr>
        <p:spPr bwMode="auto">
          <a:xfrm>
            <a:off x="3706813" y="1922462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8810" name="Rectangle 26"/>
          <p:cNvSpPr>
            <a:spLocks noChangeArrowheads="1"/>
          </p:cNvSpPr>
          <p:nvPr/>
        </p:nvSpPr>
        <p:spPr bwMode="auto">
          <a:xfrm>
            <a:off x="1897063" y="2171700"/>
            <a:ext cx="941387" cy="5730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1" name="Rectangle 27"/>
          <p:cNvSpPr>
            <a:spLocks noChangeArrowheads="1"/>
          </p:cNvSpPr>
          <p:nvPr/>
        </p:nvSpPr>
        <p:spPr bwMode="auto">
          <a:xfrm>
            <a:off x="1947863" y="2228850"/>
            <a:ext cx="84296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Turnover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12" name="Rectangle 28"/>
          <p:cNvSpPr>
            <a:spLocks noChangeArrowheads="1"/>
          </p:cNvSpPr>
          <p:nvPr/>
        </p:nvSpPr>
        <p:spPr bwMode="auto">
          <a:xfrm>
            <a:off x="2119313" y="2411412"/>
            <a:ext cx="49212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0.74</a:t>
            </a:r>
          </a:p>
        </p:txBody>
      </p:sp>
      <p:sp>
        <p:nvSpPr>
          <p:cNvPr id="118813" name="Line 29"/>
          <p:cNvSpPr>
            <a:spLocks noChangeShapeType="1"/>
          </p:cNvSpPr>
          <p:nvPr/>
        </p:nvSpPr>
        <p:spPr bwMode="auto">
          <a:xfrm>
            <a:off x="2874963" y="2452687"/>
            <a:ext cx="23177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4" name="Line 30"/>
          <p:cNvSpPr>
            <a:spLocks noChangeShapeType="1"/>
          </p:cNvSpPr>
          <p:nvPr/>
        </p:nvSpPr>
        <p:spPr bwMode="auto">
          <a:xfrm>
            <a:off x="3132138" y="2011362"/>
            <a:ext cx="0" cy="8064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5" name="Line 31"/>
          <p:cNvSpPr>
            <a:spLocks noChangeShapeType="1"/>
          </p:cNvSpPr>
          <p:nvPr/>
        </p:nvSpPr>
        <p:spPr bwMode="auto">
          <a:xfrm>
            <a:off x="3132138" y="2843212"/>
            <a:ext cx="3778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6" name="Line 32"/>
          <p:cNvSpPr>
            <a:spLocks noChangeShapeType="1"/>
          </p:cNvSpPr>
          <p:nvPr/>
        </p:nvSpPr>
        <p:spPr bwMode="auto">
          <a:xfrm>
            <a:off x="3132138" y="2011362"/>
            <a:ext cx="341312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7" name="Rectangle 33"/>
          <p:cNvSpPr>
            <a:spLocks noChangeArrowheads="1"/>
          </p:cNvSpPr>
          <p:nvPr/>
        </p:nvSpPr>
        <p:spPr bwMode="auto">
          <a:xfrm>
            <a:off x="5160963" y="4076700"/>
            <a:ext cx="1062037" cy="5127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8" name="Line 34"/>
          <p:cNvSpPr>
            <a:spLocks noChangeShapeType="1"/>
          </p:cNvSpPr>
          <p:nvPr/>
        </p:nvSpPr>
        <p:spPr bwMode="auto">
          <a:xfrm>
            <a:off x="6248400" y="5360987"/>
            <a:ext cx="414338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19" name="Rectangle 35"/>
          <p:cNvSpPr>
            <a:spLocks noChangeArrowheads="1"/>
          </p:cNvSpPr>
          <p:nvPr/>
        </p:nvSpPr>
        <p:spPr bwMode="auto">
          <a:xfrm>
            <a:off x="5160963" y="4921250"/>
            <a:ext cx="1068387" cy="892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20" name="Rectangle 36"/>
          <p:cNvSpPr>
            <a:spLocks noChangeArrowheads="1"/>
          </p:cNvSpPr>
          <p:nvPr/>
        </p:nvSpPr>
        <p:spPr bwMode="auto">
          <a:xfrm>
            <a:off x="5432425" y="4905375"/>
            <a:ext cx="604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Total: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21" name="Rectangle 37"/>
          <p:cNvSpPr>
            <a:spLocks noChangeArrowheads="1"/>
          </p:cNvSpPr>
          <p:nvPr/>
        </p:nvSpPr>
        <p:spPr bwMode="auto">
          <a:xfrm>
            <a:off x="5173663" y="5087937"/>
            <a:ext cx="11191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Cost of 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22" name="Rectangle 38"/>
          <p:cNvSpPr>
            <a:spLocks noChangeArrowheads="1"/>
          </p:cNvSpPr>
          <p:nvPr/>
        </p:nvSpPr>
        <p:spPr bwMode="auto">
          <a:xfrm>
            <a:off x="5129213" y="5265737"/>
            <a:ext cx="1154112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Expenses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23" name="Rectangle 39"/>
          <p:cNvSpPr>
            <a:spLocks noChangeArrowheads="1"/>
          </p:cNvSpPr>
          <p:nvPr/>
        </p:nvSpPr>
        <p:spPr bwMode="auto">
          <a:xfrm>
            <a:off x="5454650" y="5454650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1145</a:t>
            </a:r>
          </a:p>
        </p:txBody>
      </p:sp>
      <p:sp>
        <p:nvSpPr>
          <p:cNvPr id="118824" name="Rectangle 40"/>
          <p:cNvSpPr>
            <a:spLocks noChangeArrowheads="1"/>
          </p:cNvSpPr>
          <p:nvPr/>
        </p:nvSpPr>
        <p:spPr bwMode="auto">
          <a:xfrm>
            <a:off x="5381625" y="4086225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25" name="Rectangle 41"/>
          <p:cNvSpPr>
            <a:spLocks noChangeArrowheads="1"/>
          </p:cNvSpPr>
          <p:nvPr/>
        </p:nvSpPr>
        <p:spPr bwMode="auto">
          <a:xfrm>
            <a:off x="5381625" y="4270375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8826" name="Line 42"/>
          <p:cNvSpPr>
            <a:spLocks noChangeShapeType="1"/>
          </p:cNvSpPr>
          <p:nvPr/>
        </p:nvSpPr>
        <p:spPr bwMode="auto">
          <a:xfrm flipH="1">
            <a:off x="4787900" y="4314825"/>
            <a:ext cx="3794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27" name="Freeform 43"/>
          <p:cNvSpPr>
            <a:spLocks/>
          </p:cNvSpPr>
          <p:nvPr/>
        </p:nvSpPr>
        <p:spPr bwMode="auto">
          <a:xfrm>
            <a:off x="4787900" y="4314825"/>
            <a:ext cx="376238" cy="8715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48"/>
              </a:cxn>
              <a:cxn ang="0">
                <a:pos x="236" y="548"/>
              </a:cxn>
            </a:cxnLst>
            <a:rect l="0" t="0" r="r" b="b"/>
            <a:pathLst>
              <a:path w="237" h="549">
                <a:moveTo>
                  <a:pt x="0" y="0"/>
                </a:moveTo>
                <a:lnTo>
                  <a:pt x="0" y="548"/>
                </a:lnTo>
                <a:lnTo>
                  <a:pt x="236" y="548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28" name="Line 44"/>
          <p:cNvSpPr>
            <a:spLocks noChangeShapeType="1"/>
          </p:cNvSpPr>
          <p:nvPr/>
        </p:nvSpPr>
        <p:spPr bwMode="auto">
          <a:xfrm flipH="1">
            <a:off x="4513263" y="4762500"/>
            <a:ext cx="2809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29" name="Rectangle 45"/>
          <p:cNvSpPr>
            <a:spLocks noChangeArrowheads="1"/>
          </p:cNvSpPr>
          <p:nvPr/>
        </p:nvSpPr>
        <p:spPr bwMode="auto">
          <a:xfrm>
            <a:off x="3560763" y="4395787"/>
            <a:ext cx="939800" cy="609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30" name="Rectangle 46"/>
          <p:cNvSpPr>
            <a:spLocks noChangeArrowheads="1"/>
          </p:cNvSpPr>
          <p:nvPr/>
        </p:nvSpPr>
        <p:spPr bwMode="auto">
          <a:xfrm>
            <a:off x="3609975" y="4379912"/>
            <a:ext cx="8921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31" name="Rectangle 47"/>
          <p:cNvSpPr>
            <a:spLocks noChangeArrowheads="1"/>
          </p:cNvSpPr>
          <p:nvPr/>
        </p:nvSpPr>
        <p:spPr bwMode="auto">
          <a:xfrm>
            <a:off x="3756025" y="4562475"/>
            <a:ext cx="5857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</a:t>
            </a:r>
          </a:p>
          <a:p>
            <a:pPr eaLnBrk="1" hangingPunct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32" name="Rectangle 48"/>
          <p:cNvSpPr>
            <a:spLocks noChangeArrowheads="1"/>
          </p:cNvSpPr>
          <p:nvPr/>
        </p:nvSpPr>
        <p:spPr bwMode="auto">
          <a:xfrm>
            <a:off x="3865563" y="474662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261</a:t>
            </a:r>
          </a:p>
        </p:txBody>
      </p:sp>
      <p:sp>
        <p:nvSpPr>
          <p:cNvPr id="118833" name="Rectangle 49"/>
          <p:cNvSpPr>
            <a:spLocks noChangeArrowheads="1"/>
          </p:cNvSpPr>
          <p:nvPr/>
        </p:nvSpPr>
        <p:spPr bwMode="auto">
          <a:xfrm>
            <a:off x="3560763" y="5946775"/>
            <a:ext cx="927100" cy="54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34" name="Rectangle 50"/>
          <p:cNvSpPr>
            <a:spLocks noChangeArrowheads="1"/>
          </p:cNvSpPr>
          <p:nvPr/>
        </p:nvSpPr>
        <p:spPr bwMode="auto">
          <a:xfrm>
            <a:off x="3732213" y="6005512"/>
            <a:ext cx="555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35" name="Rectangle 51"/>
          <p:cNvSpPr>
            <a:spLocks noChangeArrowheads="1"/>
          </p:cNvSpPr>
          <p:nvPr/>
        </p:nvSpPr>
        <p:spPr bwMode="auto">
          <a:xfrm>
            <a:off x="3732213" y="6188075"/>
            <a:ext cx="5365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1406</a:t>
            </a:r>
          </a:p>
        </p:txBody>
      </p:sp>
      <p:sp>
        <p:nvSpPr>
          <p:cNvPr id="118836" name="Rectangle 52"/>
          <p:cNvSpPr>
            <a:spLocks noChangeArrowheads="1"/>
          </p:cNvSpPr>
          <p:nvPr/>
        </p:nvSpPr>
        <p:spPr bwMode="auto">
          <a:xfrm>
            <a:off x="1982788" y="5006975"/>
            <a:ext cx="930275" cy="882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37" name="Freeform 53"/>
          <p:cNvSpPr>
            <a:spLocks/>
          </p:cNvSpPr>
          <p:nvPr/>
        </p:nvSpPr>
        <p:spPr bwMode="auto">
          <a:xfrm>
            <a:off x="3175000" y="4645025"/>
            <a:ext cx="368300" cy="1663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7"/>
              </a:cxn>
              <a:cxn ang="0">
                <a:pos x="231" y="1047"/>
              </a:cxn>
            </a:cxnLst>
            <a:rect l="0" t="0" r="r" b="b"/>
            <a:pathLst>
              <a:path w="232" h="1048">
                <a:moveTo>
                  <a:pt x="0" y="0"/>
                </a:moveTo>
                <a:lnTo>
                  <a:pt x="0" y="1047"/>
                </a:lnTo>
                <a:lnTo>
                  <a:pt x="231" y="104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38" name="Line 54"/>
          <p:cNvSpPr>
            <a:spLocks noChangeShapeType="1"/>
          </p:cNvSpPr>
          <p:nvPr/>
        </p:nvSpPr>
        <p:spPr bwMode="auto">
          <a:xfrm>
            <a:off x="3181350" y="4651375"/>
            <a:ext cx="366713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39" name="Line 55"/>
          <p:cNvSpPr>
            <a:spLocks noChangeShapeType="1"/>
          </p:cNvSpPr>
          <p:nvPr/>
        </p:nvSpPr>
        <p:spPr bwMode="auto">
          <a:xfrm>
            <a:off x="2951163" y="5434012"/>
            <a:ext cx="217487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40" name="Rectangle 56"/>
          <p:cNvSpPr>
            <a:spLocks noChangeArrowheads="1"/>
          </p:cNvSpPr>
          <p:nvPr/>
        </p:nvSpPr>
        <p:spPr bwMode="auto">
          <a:xfrm>
            <a:off x="1984375" y="5002212"/>
            <a:ext cx="9366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Operating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41" name="Rectangle 57"/>
          <p:cNvSpPr>
            <a:spLocks noChangeArrowheads="1"/>
          </p:cNvSpPr>
          <p:nvPr/>
        </p:nvSpPr>
        <p:spPr bwMode="auto">
          <a:xfrm>
            <a:off x="2035175" y="5186362"/>
            <a:ext cx="82232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Profit as 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42" name="Rectangle 58"/>
          <p:cNvSpPr>
            <a:spLocks noChangeArrowheads="1"/>
          </p:cNvSpPr>
          <p:nvPr/>
        </p:nvSpPr>
        <p:spPr bwMode="auto">
          <a:xfrm>
            <a:off x="1984375" y="5368925"/>
            <a:ext cx="94138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% of Sales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43" name="Rectangle 59"/>
          <p:cNvSpPr>
            <a:spLocks noChangeArrowheads="1"/>
          </p:cNvSpPr>
          <p:nvPr/>
        </p:nvSpPr>
        <p:spPr bwMode="auto">
          <a:xfrm>
            <a:off x="2130425" y="5553075"/>
            <a:ext cx="63976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18.6%</a:t>
            </a:r>
          </a:p>
        </p:txBody>
      </p:sp>
      <p:sp>
        <p:nvSpPr>
          <p:cNvPr id="118844" name="Rectangle 60"/>
          <p:cNvSpPr>
            <a:spLocks noChangeArrowheads="1"/>
          </p:cNvSpPr>
          <p:nvPr/>
        </p:nvSpPr>
        <p:spPr bwMode="auto">
          <a:xfrm>
            <a:off x="539750" y="3529012"/>
            <a:ext cx="746125" cy="69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ROA</a:t>
            </a:r>
          </a:p>
          <a:p>
            <a:pPr eaLnBrk="1"/>
            <a:endParaRPr lang="en-US" sz="2000" b="1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45" name="Rectangle 61"/>
          <p:cNvSpPr>
            <a:spLocks noChangeArrowheads="1"/>
          </p:cNvSpPr>
          <p:nvPr/>
        </p:nvSpPr>
        <p:spPr bwMode="auto">
          <a:xfrm>
            <a:off x="517525" y="3760787"/>
            <a:ext cx="8794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rgbClr val="000000"/>
                </a:solidFill>
                <a:latin typeface="Times New Roman" pitchFamily="-109" charset="0"/>
              </a:rPr>
              <a:t>13.8%</a:t>
            </a:r>
          </a:p>
        </p:txBody>
      </p:sp>
      <p:sp>
        <p:nvSpPr>
          <p:cNvPr id="118846" name="Line 62"/>
          <p:cNvSpPr>
            <a:spLocks noChangeShapeType="1"/>
          </p:cNvSpPr>
          <p:nvPr/>
        </p:nvSpPr>
        <p:spPr bwMode="auto">
          <a:xfrm flipH="1">
            <a:off x="1630363" y="2452687"/>
            <a:ext cx="26670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47" name="Line 63"/>
          <p:cNvSpPr>
            <a:spLocks noChangeShapeType="1"/>
          </p:cNvSpPr>
          <p:nvPr/>
        </p:nvSpPr>
        <p:spPr bwMode="auto">
          <a:xfrm>
            <a:off x="1643063" y="2463800"/>
            <a:ext cx="0" cy="29210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48" name="Line 64"/>
          <p:cNvSpPr>
            <a:spLocks noChangeShapeType="1"/>
          </p:cNvSpPr>
          <p:nvPr/>
        </p:nvSpPr>
        <p:spPr bwMode="auto">
          <a:xfrm>
            <a:off x="1643063" y="5410200"/>
            <a:ext cx="3270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49" name="Line 65"/>
          <p:cNvSpPr>
            <a:spLocks noChangeShapeType="1"/>
          </p:cNvSpPr>
          <p:nvPr/>
        </p:nvSpPr>
        <p:spPr bwMode="auto">
          <a:xfrm>
            <a:off x="1420813" y="3894137"/>
            <a:ext cx="209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50" name="Rectangle 66"/>
          <p:cNvSpPr>
            <a:spLocks noChangeArrowheads="1"/>
          </p:cNvSpPr>
          <p:nvPr/>
        </p:nvSpPr>
        <p:spPr bwMode="auto">
          <a:xfrm>
            <a:off x="1630363" y="3719512"/>
            <a:ext cx="115411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Multiplied by</a:t>
            </a:r>
          </a:p>
        </p:txBody>
      </p:sp>
      <p:sp>
        <p:nvSpPr>
          <p:cNvPr id="118851" name="Rectangle 67"/>
          <p:cNvSpPr>
            <a:spLocks noChangeArrowheads="1"/>
          </p:cNvSpPr>
          <p:nvPr/>
        </p:nvSpPr>
        <p:spPr bwMode="auto">
          <a:xfrm>
            <a:off x="3095625" y="2301875"/>
            <a:ext cx="976313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8852" name="Rectangle 68"/>
          <p:cNvSpPr>
            <a:spLocks noChangeArrowheads="1"/>
          </p:cNvSpPr>
          <p:nvPr/>
        </p:nvSpPr>
        <p:spPr bwMode="auto">
          <a:xfrm>
            <a:off x="3194050" y="5308600"/>
            <a:ext cx="10064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Divided By</a:t>
            </a:r>
          </a:p>
        </p:txBody>
      </p:sp>
      <p:sp>
        <p:nvSpPr>
          <p:cNvPr id="118853" name="Rectangle 69"/>
          <p:cNvSpPr>
            <a:spLocks noChangeArrowheads="1"/>
          </p:cNvSpPr>
          <p:nvPr/>
        </p:nvSpPr>
        <p:spPr bwMode="auto">
          <a:xfrm>
            <a:off x="4759325" y="4562475"/>
            <a:ext cx="635000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Minus</a:t>
            </a:r>
          </a:p>
        </p:txBody>
      </p:sp>
      <p:sp>
        <p:nvSpPr>
          <p:cNvPr id="118854" name="Rectangle 70"/>
          <p:cNvSpPr>
            <a:spLocks noChangeArrowheads="1"/>
          </p:cNvSpPr>
          <p:nvPr/>
        </p:nvSpPr>
        <p:spPr bwMode="auto">
          <a:xfrm>
            <a:off x="4868863" y="2754312"/>
            <a:ext cx="487362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Plus</a:t>
            </a:r>
          </a:p>
        </p:txBody>
      </p:sp>
      <p:sp>
        <p:nvSpPr>
          <p:cNvPr id="118855" name="Rectangle 71"/>
          <p:cNvSpPr>
            <a:spLocks noChangeArrowheads="1"/>
          </p:cNvSpPr>
          <p:nvPr/>
        </p:nvSpPr>
        <p:spPr bwMode="auto">
          <a:xfrm>
            <a:off x="7104063" y="4175125"/>
            <a:ext cx="939800" cy="5492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56" name="Rectangle 72"/>
          <p:cNvSpPr>
            <a:spLocks noChangeArrowheads="1"/>
          </p:cNvSpPr>
          <p:nvPr/>
        </p:nvSpPr>
        <p:spPr bwMode="auto">
          <a:xfrm>
            <a:off x="7116763" y="4968875"/>
            <a:ext cx="965200" cy="622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57" name="Rectangle 73"/>
          <p:cNvSpPr>
            <a:spLocks noChangeArrowheads="1"/>
          </p:cNvSpPr>
          <p:nvPr/>
        </p:nvSpPr>
        <p:spPr bwMode="auto">
          <a:xfrm>
            <a:off x="7264400" y="4195762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COGS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58" name="Rectangle 74"/>
          <p:cNvSpPr>
            <a:spLocks noChangeArrowheads="1"/>
          </p:cNvSpPr>
          <p:nvPr/>
        </p:nvSpPr>
        <p:spPr bwMode="auto">
          <a:xfrm>
            <a:off x="7346950" y="4379912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783</a:t>
            </a:r>
          </a:p>
        </p:txBody>
      </p:sp>
      <p:sp>
        <p:nvSpPr>
          <p:cNvPr id="118859" name="Rectangle 75"/>
          <p:cNvSpPr>
            <a:spLocks noChangeArrowheads="1"/>
          </p:cNvSpPr>
          <p:nvPr/>
        </p:nvSpPr>
        <p:spPr bwMode="auto">
          <a:xfrm>
            <a:off x="7178675" y="4929187"/>
            <a:ext cx="9223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Marketing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60" name="Rectangle 76"/>
          <p:cNvSpPr>
            <a:spLocks noChangeArrowheads="1"/>
          </p:cNvSpPr>
          <p:nvPr/>
        </p:nvSpPr>
        <p:spPr bwMode="auto">
          <a:xfrm>
            <a:off x="7153275" y="5113337"/>
            <a:ext cx="976313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and Admin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61" name="Rectangle 77"/>
          <p:cNvSpPr>
            <a:spLocks noChangeArrowheads="1"/>
          </p:cNvSpPr>
          <p:nvPr/>
        </p:nvSpPr>
        <p:spPr bwMode="auto">
          <a:xfrm>
            <a:off x="7410450" y="529590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232</a:t>
            </a:r>
          </a:p>
        </p:txBody>
      </p:sp>
      <p:sp>
        <p:nvSpPr>
          <p:cNvPr id="118862" name="Freeform 78"/>
          <p:cNvSpPr>
            <a:spLocks/>
          </p:cNvSpPr>
          <p:nvPr/>
        </p:nvSpPr>
        <p:spPr bwMode="auto">
          <a:xfrm>
            <a:off x="6681788" y="4498975"/>
            <a:ext cx="430212" cy="1492250"/>
          </a:xfrm>
          <a:custGeom>
            <a:avLst/>
            <a:gdLst/>
            <a:ahLst/>
            <a:cxnLst>
              <a:cxn ang="0">
                <a:pos x="270" y="0"/>
              </a:cxn>
              <a:cxn ang="0">
                <a:pos x="0" y="0"/>
              </a:cxn>
              <a:cxn ang="0">
                <a:pos x="0" y="939"/>
              </a:cxn>
            </a:cxnLst>
            <a:rect l="0" t="0" r="r" b="b"/>
            <a:pathLst>
              <a:path w="271" h="940">
                <a:moveTo>
                  <a:pt x="270" y="0"/>
                </a:moveTo>
                <a:lnTo>
                  <a:pt x="0" y="0"/>
                </a:lnTo>
                <a:lnTo>
                  <a:pt x="0" y="939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63" name="Line 79"/>
          <p:cNvSpPr>
            <a:spLocks noChangeShapeType="1"/>
          </p:cNvSpPr>
          <p:nvPr/>
        </p:nvSpPr>
        <p:spPr bwMode="auto">
          <a:xfrm>
            <a:off x="6700838" y="5995987"/>
            <a:ext cx="4032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64" name="Line 80"/>
          <p:cNvSpPr>
            <a:spLocks noChangeShapeType="1"/>
          </p:cNvSpPr>
          <p:nvPr/>
        </p:nvSpPr>
        <p:spPr bwMode="auto">
          <a:xfrm>
            <a:off x="6700838" y="5348287"/>
            <a:ext cx="39052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65" name="Rectangle 81"/>
          <p:cNvSpPr>
            <a:spLocks noChangeArrowheads="1"/>
          </p:cNvSpPr>
          <p:nvPr/>
        </p:nvSpPr>
        <p:spPr bwMode="auto">
          <a:xfrm>
            <a:off x="7129463" y="5715000"/>
            <a:ext cx="1000125" cy="8302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66" name="Rectangle 82"/>
          <p:cNvSpPr>
            <a:spLocks noChangeArrowheads="1"/>
          </p:cNvSpPr>
          <p:nvPr/>
        </p:nvSpPr>
        <p:spPr bwMode="auto">
          <a:xfrm>
            <a:off x="7288213" y="5919787"/>
            <a:ext cx="700087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 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67" name="Rectangle 83"/>
          <p:cNvSpPr>
            <a:spLocks noChangeArrowheads="1"/>
          </p:cNvSpPr>
          <p:nvPr/>
        </p:nvSpPr>
        <p:spPr bwMode="auto">
          <a:xfrm>
            <a:off x="7423150" y="610235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130</a:t>
            </a:r>
          </a:p>
        </p:txBody>
      </p:sp>
      <p:sp>
        <p:nvSpPr>
          <p:cNvPr id="118868" name="Rectangle 84"/>
          <p:cNvSpPr>
            <a:spLocks noChangeArrowheads="1"/>
          </p:cNvSpPr>
          <p:nvPr/>
        </p:nvSpPr>
        <p:spPr bwMode="auto">
          <a:xfrm>
            <a:off x="7213600" y="1987550"/>
            <a:ext cx="952500" cy="4143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69" name="Rectangle 85"/>
          <p:cNvSpPr>
            <a:spLocks noChangeArrowheads="1"/>
          </p:cNvSpPr>
          <p:nvPr/>
        </p:nvSpPr>
        <p:spPr bwMode="auto">
          <a:xfrm>
            <a:off x="7213600" y="3100387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70" name="Rectangle 86"/>
          <p:cNvSpPr>
            <a:spLocks noChangeArrowheads="1"/>
          </p:cNvSpPr>
          <p:nvPr/>
        </p:nvSpPr>
        <p:spPr bwMode="auto">
          <a:xfrm>
            <a:off x="7200900" y="2525712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71" name="Rectangle 87"/>
          <p:cNvSpPr>
            <a:spLocks noChangeArrowheads="1"/>
          </p:cNvSpPr>
          <p:nvPr/>
        </p:nvSpPr>
        <p:spPr bwMode="auto">
          <a:xfrm>
            <a:off x="7251700" y="1984375"/>
            <a:ext cx="8715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Inventory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72" name="Rectangle 88"/>
          <p:cNvSpPr>
            <a:spLocks noChangeArrowheads="1"/>
          </p:cNvSpPr>
          <p:nvPr/>
        </p:nvSpPr>
        <p:spPr bwMode="auto">
          <a:xfrm>
            <a:off x="7459663" y="2166937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131</a:t>
            </a:r>
          </a:p>
        </p:txBody>
      </p:sp>
      <p:sp>
        <p:nvSpPr>
          <p:cNvPr id="118873" name="Rectangle 89"/>
          <p:cNvSpPr>
            <a:spLocks noChangeArrowheads="1"/>
          </p:cNvSpPr>
          <p:nvPr/>
        </p:nvSpPr>
        <p:spPr bwMode="auto">
          <a:xfrm>
            <a:off x="7423150" y="2522537"/>
            <a:ext cx="4778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A/R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74" name="Rectangle 90"/>
          <p:cNvSpPr>
            <a:spLocks noChangeArrowheads="1"/>
          </p:cNvSpPr>
          <p:nvPr/>
        </p:nvSpPr>
        <p:spPr bwMode="auto">
          <a:xfrm>
            <a:off x="7423150" y="2705100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208</a:t>
            </a:r>
          </a:p>
        </p:txBody>
      </p:sp>
      <p:sp>
        <p:nvSpPr>
          <p:cNvPr id="118875" name="Rectangle 91"/>
          <p:cNvSpPr>
            <a:spLocks noChangeArrowheads="1"/>
          </p:cNvSpPr>
          <p:nvPr/>
        </p:nvSpPr>
        <p:spPr bwMode="auto">
          <a:xfrm>
            <a:off x="7410450" y="3095625"/>
            <a:ext cx="536575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Cash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76" name="Rectangle 92"/>
          <p:cNvSpPr>
            <a:spLocks noChangeArrowheads="1"/>
          </p:cNvSpPr>
          <p:nvPr/>
        </p:nvSpPr>
        <p:spPr bwMode="auto">
          <a:xfrm>
            <a:off x="7446963" y="3279775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398</a:t>
            </a:r>
          </a:p>
        </p:txBody>
      </p:sp>
      <p:sp>
        <p:nvSpPr>
          <p:cNvPr id="118877" name="Freeform 93"/>
          <p:cNvSpPr>
            <a:spLocks/>
          </p:cNvSpPr>
          <p:nvPr/>
        </p:nvSpPr>
        <p:spPr bwMode="auto">
          <a:xfrm>
            <a:off x="6718300" y="2189162"/>
            <a:ext cx="490538" cy="10763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77"/>
              </a:cxn>
              <a:cxn ang="0">
                <a:pos x="308" y="677"/>
              </a:cxn>
            </a:cxnLst>
            <a:rect l="0" t="0" r="r" b="b"/>
            <a:pathLst>
              <a:path w="309" h="678">
                <a:moveTo>
                  <a:pt x="0" y="0"/>
                </a:moveTo>
                <a:lnTo>
                  <a:pt x="0" y="677"/>
                </a:lnTo>
                <a:lnTo>
                  <a:pt x="308" y="6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78" name="Line 94"/>
          <p:cNvSpPr>
            <a:spLocks noChangeShapeType="1"/>
          </p:cNvSpPr>
          <p:nvPr/>
        </p:nvSpPr>
        <p:spPr bwMode="auto">
          <a:xfrm>
            <a:off x="6737350" y="2195512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79" name="Rectangle 95"/>
          <p:cNvSpPr>
            <a:spLocks noChangeArrowheads="1"/>
          </p:cNvSpPr>
          <p:nvPr/>
        </p:nvSpPr>
        <p:spPr bwMode="auto">
          <a:xfrm>
            <a:off x="7213600" y="1389062"/>
            <a:ext cx="952500" cy="414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0" name="Rectangle 96"/>
          <p:cNvSpPr>
            <a:spLocks noChangeArrowheads="1"/>
          </p:cNvSpPr>
          <p:nvPr/>
        </p:nvSpPr>
        <p:spPr bwMode="auto">
          <a:xfrm>
            <a:off x="7375525" y="1373187"/>
            <a:ext cx="655638" cy="51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Others</a:t>
            </a:r>
          </a:p>
          <a:p>
            <a:pPr eaLnBrk="1"/>
            <a:endParaRPr lang="en-US" sz="1400">
              <a:solidFill>
                <a:srgbClr val="000000"/>
              </a:solidFill>
              <a:latin typeface="Times New Roman" pitchFamily="-109" charset="0"/>
            </a:endParaRPr>
          </a:p>
        </p:txBody>
      </p:sp>
      <p:sp>
        <p:nvSpPr>
          <p:cNvPr id="118881" name="Rectangle 97"/>
          <p:cNvSpPr>
            <a:spLocks noChangeArrowheads="1"/>
          </p:cNvSpPr>
          <p:nvPr/>
        </p:nvSpPr>
        <p:spPr bwMode="auto">
          <a:xfrm>
            <a:off x="7470775" y="1557337"/>
            <a:ext cx="447675" cy="301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Times New Roman" pitchFamily="-109" charset="0"/>
              </a:rPr>
              <a:t>624</a:t>
            </a:r>
          </a:p>
        </p:txBody>
      </p:sp>
      <p:sp>
        <p:nvSpPr>
          <p:cNvPr id="118882" name="Freeform 98"/>
          <p:cNvSpPr>
            <a:spLocks/>
          </p:cNvSpPr>
          <p:nvPr/>
        </p:nvSpPr>
        <p:spPr bwMode="auto">
          <a:xfrm>
            <a:off x="6718300" y="1590675"/>
            <a:ext cx="490538" cy="600075"/>
          </a:xfrm>
          <a:custGeom>
            <a:avLst/>
            <a:gdLst/>
            <a:ahLst/>
            <a:cxnLst>
              <a:cxn ang="0">
                <a:pos x="308" y="0"/>
              </a:cxn>
              <a:cxn ang="0">
                <a:pos x="0" y="0"/>
              </a:cxn>
              <a:cxn ang="0">
                <a:pos x="0" y="377"/>
              </a:cxn>
            </a:cxnLst>
            <a:rect l="0" t="0" r="r" b="b"/>
            <a:pathLst>
              <a:path w="309" h="378">
                <a:moveTo>
                  <a:pt x="308" y="0"/>
                </a:moveTo>
                <a:lnTo>
                  <a:pt x="0" y="0"/>
                </a:lnTo>
                <a:lnTo>
                  <a:pt x="0" y="37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3" name="Line 99"/>
          <p:cNvSpPr>
            <a:spLocks noChangeShapeType="1"/>
          </p:cNvSpPr>
          <p:nvPr/>
        </p:nvSpPr>
        <p:spPr bwMode="auto">
          <a:xfrm>
            <a:off x="6724650" y="2744787"/>
            <a:ext cx="476250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4" name="Line 100"/>
          <p:cNvSpPr>
            <a:spLocks noChangeShapeType="1"/>
          </p:cNvSpPr>
          <p:nvPr/>
        </p:nvSpPr>
        <p:spPr bwMode="auto">
          <a:xfrm flipH="1" flipV="1">
            <a:off x="6813550" y="1470025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5" name="Line 101"/>
          <p:cNvSpPr>
            <a:spLocks noChangeShapeType="1"/>
          </p:cNvSpPr>
          <p:nvPr/>
        </p:nvSpPr>
        <p:spPr bwMode="auto">
          <a:xfrm flipH="1" flipV="1">
            <a:off x="5289550" y="1774825"/>
            <a:ext cx="152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6" name="Line 102"/>
          <p:cNvSpPr>
            <a:spLocks noChangeShapeType="1"/>
          </p:cNvSpPr>
          <p:nvPr/>
        </p:nvSpPr>
        <p:spPr bwMode="auto">
          <a:xfrm>
            <a:off x="3994150" y="322262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7" name="Line 103"/>
          <p:cNvSpPr>
            <a:spLocks noChangeShapeType="1"/>
          </p:cNvSpPr>
          <p:nvPr/>
        </p:nvSpPr>
        <p:spPr bwMode="auto">
          <a:xfrm>
            <a:off x="2393950" y="2689225"/>
            <a:ext cx="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8" name="Line 104"/>
          <p:cNvSpPr>
            <a:spLocks noChangeShapeType="1"/>
          </p:cNvSpPr>
          <p:nvPr/>
        </p:nvSpPr>
        <p:spPr bwMode="auto">
          <a:xfrm flipH="1" flipV="1">
            <a:off x="7042150" y="3984625"/>
            <a:ext cx="2286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89" name="Line 105"/>
          <p:cNvSpPr>
            <a:spLocks noChangeShapeType="1"/>
          </p:cNvSpPr>
          <p:nvPr/>
        </p:nvSpPr>
        <p:spPr bwMode="auto">
          <a:xfrm flipH="1">
            <a:off x="5746750" y="5719762"/>
            <a:ext cx="15875" cy="3222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90" name="Line 106"/>
          <p:cNvSpPr>
            <a:spLocks noChangeShapeType="1"/>
          </p:cNvSpPr>
          <p:nvPr/>
        </p:nvSpPr>
        <p:spPr bwMode="auto">
          <a:xfrm flipH="1" flipV="1">
            <a:off x="3460750" y="4213225"/>
            <a:ext cx="3048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91" name="Line 107"/>
          <p:cNvSpPr>
            <a:spLocks noChangeShapeType="1"/>
          </p:cNvSpPr>
          <p:nvPr/>
        </p:nvSpPr>
        <p:spPr bwMode="auto">
          <a:xfrm flipH="1">
            <a:off x="2317750" y="5813425"/>
            <a:ext cx="1524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92" name="Line 108"/>
          <p:cNvSpPr>
            <a:spLocks noChangeShapeType="1"/>
          </p:cNvSpPr>
          <p:nvPr/>
        </p:nvSpPr>
        <p:spPr bwMode="auto">
          <a:xfrm flipH="1">
            <a:off x="717550" y="4137025"/>
            <a:ext cx="2286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893" name="Text Box 109"/>
          <p:cNvSpPr txBox="1">
            <a:spLocks noChangeArrowheads="1"/>
          </p:cNvSpPr>
          <p:nvPr/>
        </p:nvSpPr>
        <p:spPr bwMode="auto">
          <a:xfrm>
            <a:off x="6492875" y="1150937"/>
            <a:ext cx="488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115</a:t>
            </a:r>
          </a:p>
        </p:txBody>
      </p:sp>
      <p:sp>
        <p:nvSpPr>
          <p:cNvPr id="118894" name="Text Box 110"/>
          <p:cNvSpPr txBox="1">
            <a:spLocks noChangeArrowheads="1"/>
          </p:cNvSpPr>
          <p:nvPr/>
        </p:nvSpPr>
        <p:spPr bwMode="auto">
          <a:xfrm>
            <a:off x="5045075" y="1379537"/>
            <a:ext cx="590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1345</a:t>
            </a:r>
          </a:p>
        </p:txBody>
      </p:sp>
      <p:sp>
        <p:nvSpPr>
          <p:cNvPr id="118895" name="Text Box 111"/>
          <p:cNvSpPr txBox="1">
            <a:spLocks noChangeArrowheads="1"/>
          </p:cNvSpPr>
          <p:nvPr/>
        </p:nvSpPr>
        <p:spPr bwMode="auto">
          <a:xfrm>
            <a:off x="3749675" y="3360737"/>
            <a:ext cx="590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1884</a:t>
            </a:r>
          </a:p>
        </p:txBody>
      </p:sp>
      <p:sp>
        <p:nvSpPr>
          <p:cNvPr id="118896" name="Text Box 112"/>
          <p:cNvSpPr txBox="1">
            <a:spLocks noChangeArrowheads="1"/>
          </p:cNvSpPr>
          <p:nvPr/>
        </p:nvSpPr>
        <p:spPr bwMode="auto">
          <a:xfrm>
            <a:off x="2149475" y="2979737"/>
            <a:ext cx="5397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0.75</a:t>
            </a:r>
          </a:p>
        </p:txBody>
      </p:sp>
      <p:sp>
        <p:nvSpPr>
          <p:cNvPr id="118897" name="Text Box 113"/>
          <p:cNvSpPr txBox="1">
            <a:spLocks noChangeArrowheads="1"/>
          </p:cNvSpPr>
          <p:nvPr/>
        </p:nvSpPr>
        <p:spPr bwMode="auto">
          <a:xfrm>
            <a:off x="6797675" y="3665537"/>
            <a:ext cx="488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689</a:t>
            </a:r>
          </a:p>
        </p:txBody>
      </p:sp>
      <p:sp>
        <p:nvSpPr>
          <p:cNvPr id="118898" name="Text Box 114"/>
          <p:cNvSpPr txBox="1">
            <a:spLocks noChangeArrowheads="1"/>
          </p:cNvSpPr>
          <p:nvPr/>
        </p:nvSpPr>
        <p:spPr bwMode="auto">
          <a:xfrm>
            <a:off x="5441950" y="5934075"/>
            <a:ext cx="5905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1051</a:t>
            </a:r>
          </a:p>
        </p:txBody>
      </p:sp>
      <p:sp>
        <p:nvSpPr>
          <p:cNvPr id="118899" name="Text Box 115"/>
          <p:cNvSpPr txBox="1">
            <a:spLocks noChangeArrowheads="1"/>
          </p:cNvSpPr>
          <p:nvPr/>
        </p:nvSpPr>
        <p:spPr bwMode="auto">
          <a:xfrm>
            <a:off x="3200400" y="3908425"/>
            <a:ext cx="488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355</a:t>
            </a:r>
          </a:p>
        </p:txBody>
      </p:sp>
      <p:sp>
        <p:nvSpPr>
          <p:cNvPr id="118900" name="Text Box 116"/>
          <p:cNvSpPr txBox="1">
            <a:spLocks noChangeArrowheads="1"/>
          </p:cNvSpPr>
          <p:nvPr/>
        </p:nvSpPr>
        <p:spPr bwMode="auto">
          <a:xfrm>
            <a:off x="1955800" y="6042025"/>
            <a:ext cx="7429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latin typeface="Times New Roman" pitchFamily="-109" charset="0"/>
              </a:rPr>
              <a:t>25.2%</a:t>
            </a:r>
          </a:p>
        </p:txBody>
      </p:sp>
      <p:sp>
        <p:nvSpPr>
          <p:cNvPr id="118901" name="Text Box 117"/>
          <p:cNvSpPr txBox="1">
            <a:spLocks noChangeArrowheads="1"/>
          </p:cNvSpPr>
          <p:nvPr/>
        </p:nvSpPr>
        <p:spPr bwMode="auto">
          <a:xfrm>
            <a:off x="336550" y="4502150"/>
            <a:ext cx="882650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Times New Roman" pitchFamily="-109" charset="0"/>
              </a:rPr>
              <a:t>18.9%</a:t>
            </a:r>
          </a:p>
        </p:txBody>
      </p:sp>
      <p:sp>
        <p:nvSpPr>
          <p:cNvPr id="118902" name="Rectangle 118"/>
          <p:cNvSpPr>
            <a:spLocks noChangeArrowheads="1"/>
          </p:cNvSpPr>
          <p:nvPr/>
        </p:nvSpPr>
        <p:spPr bwMode="auto">
          <a:xfrm>
            <a:off x="336550" y="4564062"/>
            <a:ext cx="838200" cy="304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14845</TotalTime>
  <Words>2695</Words>
  <Application>Microsoft Office PowerPoint</Application>
  <PresentationFormat>Presentación en pantalla (4:3)</PresentationFormat>
  <Paragraphs>579</Paragraphs>
  <Slides>23</Slides>
  <Notes>17</Notes>
  <HiddenSlides>0</HiddenSlides>
  <MMClips>0</MMClips>
  <ScaleCrop>false</ScaleCrop>
  <HeadingPairs>
    <vt:vector size="8" baseType="variant">
      <vt:variant>
        <vt:lpstr>Fuentes usadas</vt:lpstr>
      </vt:variant>
      <vt:variant>
        <vt:i4>16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23</vt:i4>
      </vt:variant>
    </vt:vector>
  </HeadingPairs>
  <TitlesOfParts>
    <vt:vector size="43" baseType="lpstr">
      <vt:lpstr>Arial</vt:lpstr>
      <vt:lpstr>Bookman Old Style</vt:lpstr>
      <vt:lpstr>Wingdings 3</vt:lpstr>
      <vt:lpstr>Gill Sans MT</vt:lpstr>
      <vt:lpstr>CMMI10</vt:lpstr>
      <vt:lpstr>CMR10</vt:lpstr>
      <vt:lpstr>CMEX10</vt:lpstr>
      <vt:lpstr>Times New Roman</vt:lpstr>
      <vt:lpstr>ＭＳ Ｐゴシック</vt:lpstr>
      <vt:lpstr>Comic Sans MS</vt:lpstr>
      <vt:lpstr>Calibri</vt:lpstr>
      <vt:lpstr>Helvetica</vt:lpstr>
      <vt:lpstr>ヒラギノ角ゴ Pro W3</vt:lpstr>
      <vt:lpstr>Symbol</vt:lpstr>
      <vt:lpstr>Times</vt:lpstr>
      <vt:lpstr>Wingdings</vt:lpstr>
      <vt:lpstr>Origin</vt:lpstr>
      <vt:lpstr>Equation</vt:lpstr>
      <vt:lpstr>Photo Editor Photo</vt:lpstr>
      <vt:lpstr>Worksheet</vt:lpstr>
      <vt:lpstr>Gestion de Operaciones II: Introduccion</vt:lpstr>
      <vt:lpstr>Motivacion</vt:lpstr>
      <vt:lpstr>Descomponiendo Rentabilidad en Medidas Operacionales: La Formula de DuPont</vt:lpstr>
      <vt:lpstr>El “Arbol” ROA</vt:lpstr>
      <vt:lpstr>Ejemplo: Construyendo un Arbol ROA</vt:lpstr>
      <vt:lpstr>Hoja de Balance</vt:lpstr>
      <vt:lpstr>Arbol ROA para Quantum</vt:lpstr>
      <vt:lpstr>Evaluando el Impacto de Mejoras Operacionales</vt:lpstr>
      <vt:lpstr>Evaluando el Impacto de Mejoras Operacionales</vt:lpstr>
      <vt:lpstr>Objetivos del Curso</vt:lpstr>
      <vt:lpstr>Administracion del Curso</vt:lpstr>
      <vt:lpstr>Material de Estudio</vt:lpstr>
      <vt:lpstr>Evaluacion: 3 partes</vt:lpstr>
      <vt:lpstr>Fechas importantes</vt:lpstr>
      <vt:lpstr>Temario General</vt:lpstr>
      <vt:lpstr>Alineando las Operaciones con la Estrategia de Negocios</vt:lpstr>
      <vt:lpstr>Process efficiency: Southwest Airlines</vt:lpstr>
      <vt:lpstr>The Value of Flexibility: What happened to Cerberus-Chrysler?</vt:lpstr>
      <vt:lpstr>Wal-Mart’s Supply Chain Performance</vt:lpstr>
      <vt:lpstr>Zara’s Fast-Fashion Model</vt:lpstr>
      <vt:lpstr>Ejemplo: Rotacion de Inventarios</vt:lpstr>
      <vt:lpstr>Estrategia Operacional y Posicionamiento Competitivo</vt:lpstr>
      <vt:lpstr>Proxima Clase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Describing Processes</dc:title>
  <dc:creator>Marcelo Olivares</dc:creator>
  <cp:lastModifiedBy>........</cp:lastModifiedBy>
  <cp:revision>550</cp:revision>
  <dcterms:created xsi:type="dcterms:W3CDTF">2008-04-16T14:59:44Z</dcterms:created>
  <dcterms:modified xsi:type="dcterms:W3CDTF">2011-10-11T11:53:24Z</dcterms:modified>
</cp:coreProperties>
</file>