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54"/>
  </p:notesMasterIdLst>
  <p:handoutMasterIdLst>
    <p:handoutMasterId r:id="rId55"/>
  </p:handoutMasterIdLst>
  <p:sldIdLst>
    <p:sldId id="346" r:id="rId2"/>
    <p:sldId id="423" r:id="rId3"/>
    <p:sldId id="424" r:id="rId4"/>
    <p:sldId id="476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41" r:id="rId22"/>
    <p:sldId id="442" r:id="rId23"/>
    <p:sldId id="443" r:id="rId24"/>
    <p:sldId id="444" r:id="rId25"/>
    <p:sldId id="446" r:id="rId26"/>
    <p:sldId id="447" r:id="rId27"/>
    <p:sldId id="448" r:id="rId28"/>
    <p:sldId id="449" r:id="rId29"/>
    <p:sldId id="450" r:id="rId30"/>
    <p:sldId id="451" r:id="rId31"/>
    <p:sldId id="452" r:id="rId32"/>
    <p:sldId id="453" r:id="rId33"/>
    <p:sldId id="456" r:id="rId34"/>
    <p:sldId id="454" r:id="rId35"/>
    <p:sldId id="455" r:id="rId36"/>
    <p:sldId id="457" r:id="rId37"/>
    <p:sldId id="458" r:id="rId38"/>
    <p:sldId id="459" r:id="rId39"/>
    <p:sldId id="461" r:id="rId40"/>
    <p:sldId id="463" r:id="rId41"/>
    <p:sldId id="464" r:id="rId42"/>
    <p:sldId id="465" r:id="rId43"/>
    <p:sldId id="466" r:id="rId44"/>
    <p:sldId id="467" r:id="rId45"/>
    <p:sldId id="468" r:id="rId46"/>
    <p:sldId id="469" r:id="rId47"/>
    <p:sldId id="470" r:id="rId48"/>
    <p:sldId id="472" r:id="rId49"/>
    <p:sldId id="473" r:id="rId50"/>
    <p:sldId id="477" r:id="rId51"/>
    <p:sldId id="474" r:id="rId52"/>
    <p:sldId id="475" r:id="rId53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6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94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24/05/2011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24/05/2011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171450"/>
            <a:ext cx="77930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9B690-EC22-407B-A487-BEF6871ED88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171450"/>
            <a:ext cx="77930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45088" y="1676400"/>
            <a:ext cx="3810000" cy="21510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45088" y="3979863"/>
            <a:ext cx="3810000" cy="2152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3CF87-D1A5-4A64-9C20-075B81868F4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24-05-2011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  <p:sldLayoutId id="2147483883" r:id="rId11"/>
    <p:sldLayoutId id="2147483884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3.v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Programación de Proyectos</a:t>
            </a:r>
            <a:br>
              <a:rPr lang="es-ES_tradnl" b="1" dirty="0" smtClean="0"/>
            </a:br>
            <a:r>
              <a:rPr lang="es-ES_tradnl" b="1" dirty="0"/>
              <a:t/>
            </a:r>
            <a:br>
              <a:rPr lang="es-ES_tradnl" b="1" dirty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Estructura de Organización del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Proyectos Puros</a:t>
            </a:r>
          </a:p>
          <a:p>
            <a:endParaRPr lang="es-CL" dirty="0" smtClean="0"/>
          </a:p>
          <a:p>
            <a:r>
              <a:rPr lang="es-CL" dirty="0" smtClean="0"/>
              <a:t>Proyectos Funcionales</a:t>
            </a:r>
          </a:p>
          <a:p>
            <a:endParaRPr lang="es-CL" dirty="0" smtClean="0"/>
          </a:p>
          <a:p>
            <a:r>
              <a:rPr lang="es-CL" dirty="0" smtClean="0"/>
              <a:t>Proyectos Matriciales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Puro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Descripción:</a:t>
            </a:r>
          </a:p>
          <a:p>
            <a:pPr lvl="1"/>
            <a:r>
              <a:rPr lang="es-CL" dirty="0" smtClean="0"/>
              <a:t>Un equipo </a:t>
            </a:r>
            <a:r>
              <a:rPr lang="es-CL" dirty="0" err="1" smtClean="0"/>
              <a:t>autocontenido</a:t>
            </a:r>
            <a:r>
              <a:rPr lang="es-CL" dirty="0" smtClean="0"/>
              <a:t> trabaja de tiempo completo en el proyecto</a:t>
            </a:r>
          </a:p>
          <a:p>
            <a:r>
              <a:rPr lang="es-CL" dirty="0" smtClean="0"/>
              <a:t>Ventajas:</a:t>
            </a:r>
          </a:p>
          <a:p>
            <a:pPr lvl="1"/>
            <a:r>
              <a:rPr lang="es-CL" dirty="0" smtClean="0"/>
              <a:t>El gerente del proyecto tiene plena autoridad sobre el mismo</a:t>
            </a:r>
          </a:p>
          <a:p>
            <a:pPr lvl="1"/>
            <a:r>
              <a:rPr lang="es-CL" dirty="0" smtClean="0"/>
              <a:t>Los miembros del equipo dependen de un jefe.</a:t>
            </a:r>
          </a:p>
          <a:p>
            <a:pPr lvl="1"/>
            <a:r>
              <a:rPr lang="es-CL" dirty="0" smtClean="0"/>
              <a:t>Las líneas de comunicación son más cortas. Las decisiones se toman con rapidez</a:t>
            </a:r>
          </a:p>
          <a:p>
            <a:pPr lvl="1"/>
            <a:r>
              <a:rPr lang="es-CL" dirty="0" smtClean="0"/>
              <a:t>El orgullo, la motivación y el compromiso son enormes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Puro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5400600" cy="4767262"/>
          </a:xfrm>
        </p:spPr>
        <p:txBody>
          <a:bodyPr/>
          <a:lstStyle/>
          <a:p>
            <a:r>
              <a:rPr lang="es-CL" dirty="0" smtClean="0"/>
              <a:t>Desventajas:</a:t>
            </a:r>
          </a:p>
          <a:p>
            <a:pPr lvl="1"/>
            <a:r>
              <a:rPr lang="es-CL" dirty="0" smtClean="0"/>
              <a:t>Duplicación de recursos. El equipamiento y las personas no son compartidas entre proyectos</a:t>
            </a:r>
          </a:p>
          <a:p>
            <a:pPr lvl="1"/>
            <a:r>
              <a:rPr lang="es-CL" dirty="0" smtClean="0"/>
              <a:t>Las metas y las políticas de la organización son ignoradas</a:t>
            </a:r>
          </a:p>
          <a:p>
            <a:pPr lvl="1"/>
            <a:r>
              <a:rPr lang="es-CL" dirty="0" smtClean="0"/>
              <a:t>La organización se rezaga en su conocimiento de la nuevas tecnologías</a:t>
            </a:r>
          </a:p>
          <a:p>
            <a:pPr lvl="1"/>
            <a:r>
              <a:rPr lang="es-CL" dirty="0" smtClean="0"/>
              <a:t>Dado que los miembros no pertenecen a un área funcional, se preocupan por su vida después del proyecto, demorando su conclusión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  <p:pic>
        <p:nvPicPr>
          <p:cNvPr id="6" name="Picture 4" descr="motorola-razr-v3-lime-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3600" y="1412776"/>
            <a:ext cx="3200400" cy="2968625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7668344" y="3956863"/>
            <a:ext cx="14638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>
                <a:latin typeface="+mn-lt"/>
              </a:rPr>
              <a:t>RAZR</a:t>
            </a:r>
          </a:p>
          <a:p>
            <a:r>
              <a:rPr lang="es-CL" sz="2400" dirty="0" smtClean="0">
                <a:latin typeface="+mn-lt"/>
              </a:rPr>
              <a:t>Proyecto</a:t>
            </a:r>
          </a:p>
          <a:p>
            <a:r>
              <a:rPr lang="es-CL" sz="2400" dirty="0" smtClean="0">
                <a:latin typeface="+mn-lt"/>
              </a:rPr>
              <a:t>Madriguera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Funcional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 el otro extremo, alojando el proyecto dentro de una división funcional</a:t>
            </a:r>
          </a:p>
          <a:p>
            <a:r>
              <a:rPr lang="es-CL" dirty="0" smtClean="0"/>
              <a:t>Ventajas:</a:t>
            </a:r>
          </a:p>
          <a:p>
            <a:pPr lvl="1"/>
            <a:r>
              <a:rPr lang="es-CL" dirty="0" smtClean="0"/>
              <a:t>Un miembro de un equipo puede trabajar en varios proyectos</a:t>
            </a:r>
          </a:p>
          <a:p>
            <a:pPr lvl="1"/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284984"/>
            <a:ext cx="8382000" cy="299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Funcional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Ventajas:</a:t>
            </a:r>
          </a:p>
          <a:p>
            <a:pPr lvl="1"/>
            <a:r>
              <a:rPr lang="es-CL" dirty="0" smtClean="0"/>
              <a:t>La experiencia técnica se conserva dentro del área funcional a pesar de que los individuos abandonen el proyecto o la organización</a:t>
            </a:r>
          </a:p>
          <a:p>
            <a:pPr lvl="1"/>
            <a:r>
              <a:rPr lang="es-CL" dirty="0" smtClean="0"/>
              <a:t>El área funcional es un hogar una vez que se ha terminado el proyecto</a:t>
            </a:r>
          </a:p>
          <a:p>
            <a:pPr lvl="1"/>
            <a:r>
              <a:rPr lang="es-CL" dirty="0" smtClean="0"/>
              <a:t>Una masa crítica de expertos especializados en un área funcional crea soluciones sinérgicas para los problemas técnicos del proyecto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Funcional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Desventajas:</a:t>
            </a:r>
          </a:p>
          <a:p>
            <a:pPr lvl="1"/>
            <a:r>
              <a:rPr lang="es-CL" dirty="0" smtClean="0"/>
              <a:t>Algunos de los aspectos del proyecto que no están relacionados directamente con el área </a:t>
            </a:r>
            <a:r>
              <a:rPr lang="es-CL" dirty="0" smtClean="0"/>
              <a:t>funcional</a:t>
            </a:r>
            <a:endParaRPr lang="es-CL" dirty="0" smtClean="0"/>
          </a:p>
          <a:p>
            <a:pPr lvl="1"/>
            <a:r>
              <a:rPr lang="es-CL" dirty="0" smtClean="0"/>
              <a:t>La motivación de los miembros del equipo suele ser poca</a:t>
            </a:r>
          </a:p>
          <a:p>
            <a:pPr lvl="1"/>
            <a:r>
              <a:rPr lang="es-CL" dirty="0" smtClean="0"/>
              <a:t>Las necesidades del cliente ocupan un segundo lugar y se responde a ellas con lentitud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Matricial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Mezcla las dos anteriores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712" y="2132856"/>
            <a:ext cx="86868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Matricial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Ventajas</a:t>
            </a:r>
          </a:p>
          <a:p>
            <a:pPr lvl="1"/>
            <a:r>
              <a:rPr lang="es-CL" dirty="0" smtClean="0"/>
              <a:t>Se fortalece la comunicación entre las divisiones funcionales</a:t>
            </a:r>
          </a:p>
          <a:p>
            <a:pPr lvl="1"/>
            <a:r>
              <a:rPr lang="es-CL" dirty="0" smtClean="0"/>
              <a:t>El gerente de un proyecto es el encargado de que el proyecto llegue a buen término</a:t>
            </a:r>
          </a:p>
          <a:p>
            <a:pPr lvl="1"/>
            <a:r>
              <a:rPr lang="es-CL" dirty="0" smtClean="0"/>
              <a:t>La duplicación de recursos se reduce al mínimo</a:t>
            </a:r>
          </a:p>
          <a:p>
            <a:pPr lvl="1"/>
            <a:r>
              <a:rPr lang="es-CL" dirty="0" smtClean="0"/>
              <a:t>Los miembros del equipo tienen un “hogar”</a:t>
            </a:r>
          </a:p>
          <a:p>
            <a:pPr lvl="1"/>
            <a:r>
              <a:rPr lang="es-CL" dirty="0" smtClean="0"/>
              <a:t>Se siguen las políticas de la organización matriz, lo cual incrementa el apoyo que se brinda al proyecto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Proyecto Matricial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Desventajas:</a:t>
            </a:r>
          </a:p>
          <a:p>
            <a:pPr lvl="1"/>
            <a:r>
              <a:rPr lang="es-CL" dirty="0" smtClean="0"/>
              <a:t>Hay dos jefes. Con frecuencia se hace más caso al gerente funcional que al del proyecto</a:t>
            </a:r>
          </a:p>
          <a:p>
            <a:pPr lvl="1"/>
            <a:r>
              <a:rPr lang="es-CL" dirty="0" smtClean="0"/>
              <a:t>Está condenado al fracaso a no ser que el gerente de proyecto tenga sólidas habilidades para la negociación</a:t>
            </a:r>
          </a:p>
          <a:p>
            <a:pPr lvl="1"/>
            <a:r>
              <a:rPr lang="es-CL" dirty="0" smtClean="0"/>
              <a:t>La subcontratación representa un peligro, dado que los gerentes de proyecto acaparan recursos para sus proyectos, afectando con ello otros proyectos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de Administración de Proyectos</a:t>
            </a:r>
            <a:br>
              <a:rPr lang="es-CL" dirty="0" smtClean="0"/>
            </a:br>
            <a:r>
              <a:rPr lang="es-CL" sz="3200" dirty="0" smtClean="0"/>
              <a:t>Tareas Previas a la Ejecución del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8064896" cy="4983286"/>
          </a:xfrm>
        </p:spPr>
        <p:txBody>
          <a:bodyPr/>
          <a:lstStyle/>
          <a:p>
            <a:r>
              <a:rPr lang="es-CL" sz="2400" dirty="0" smtClean="0"/>
              <a:t>Planificación</a:t>
            </a:r>
          </a:p>
          <a:p>
            <a:pPr lvl="1"/>
            <a:r>
              <a:rPr lang="es-CL" sz="2000" dirty="0" smtClean="0"/>
              <a:t>Definir objetivos, definición del proyecto y equipo de trabajo,</a:t>
            </a:r>
          </a:p>
          <a:p>
            <a:pPr lvl="1"/>
            <a:r>
              <a:rPr lang="es-CL" sz="2000" dirty="0" smtClean="0"/>
              <a:t>Descomposición en actividades, </a:t>
            </a:r>
          </a:p>
          <a:p>
            <a:pPr lvl="1"/>
            <a:r>
              <a:rPr lang="es-CL" sz="2000" dirty="0" smtClean="0"/>
              <a:t>Grafo de precedencia y estimación de costos y duraciones</a:t>
            </a:r>
          </a:p>
          <a:p>
            <a:r>
              <a:rPr lang="es-CL" sz="2400" dirty="0" smtClean="0"/>
              <a:t>Programación (</a:t>
            </a:r>
            <a:r>
              <a:rPr lang="en-US" sz="2400" dirty="0" smtClean="0"/>
              <a:t>Scheduling)</a:t>
            </a:r>
          </a:p>
          <a:p>
            <a:pPr lvl="1"/>
            <a:r>
              <a:rPr lang="es-CL" sz="2000" dirty="0" smtClean="0"/>
              <a:t>Relacionar gente, dinero, y recursos a actividades especificas y entre ellas</a:t>
            </a:r>
          </a:p>
          <a:p>
            <a:pPr lvl="2"/>
            <a:r>
              <a:rPr lang="es-CL" sz="2000" dirty="0" smtClean="0"/>
              <a:t>CPM (</a:t>
            </a:r>
            <a:r>
              <a:rPr lang="en-US" sz="2000" dirty="0" smtClean="0"/>
              <a:t>Critical Path Method</a:t>
            </a:r>
            <a:r>
              <a:rPr lang="es-CL" sz="2000" dirty="0" smtClean="0"/>
              <a:t>): Tiempo versus Costos (“Estimaciones Perfectas”)</a:t>
            </a:r>
          </a:p>
          <a:p>
            <a:pPr lvl="3"/>
            <a:r>
              <a:rPr lang="es-CL" sz="1800" dirty="0" smtClean="0"/>
              <a:t>Actividades Criticas </a:t>
            </a:r>
          </a:p>
          <a:p>
            <a:pPr lvl="3"/>
            <a:r>
              <a:rPr lang="es-CL" sz="1800" dirty="0" smtClean="0"/>
              <a:t>Frontera Eficiente: Tiempo versus Costos </a:t>
            </a:r>
          </a:p>
          <a:p>
            <a:pPr lvl="2"/>
            <a:r>
              <a:rPr lang="es-CL" sz="2000" dirty="0" smtClean="0"/>
              <a:t>PERT (</a:t>
            </a:r>
            <a:r>
              <a:rPr lang="en-US" sz="2000" dirty="0" smtClean="0"/>
              <a:t>Project Evaluation and Review Technique)</a:t>
            </a:r>
            <a:r>
              <a:rPr lang="es-CL" sz="2000" dirty="0" smtClean="0"/>
              <a:t> (tomar en cuenta la incertidumbre)</a:t>
            </a:r>
          </a:p>
          <a:p>
            <a:pPr lvl="3"/>
            <a:r>
              <a:rPr lang="es-CL" sz="1800" dirty="0" smtClean="0"/>
              <a:t>Gestión de Riesgo.</a:t>
            </a:r>
          </a:p>
          <a:p>
            <a:endParaRPr lang="es-CL" sz="24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771800" y="4005064"/>
            <a:ext cx="3432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Du </a:t>
            </a:r>
            <a:r>
              <a:rPr lang="es-CL" sz="1400" dirty="0" err="1" smtClean="0">
                <a:latin typeface="+mn-lt"/>
              </a:rPr>
              <a:t>pont</a:t>
            </a:r>
            <a:r>
              <a:rPr lang="es-CL" sz="1400" dirty="0" smtClean="0">
                <a:latin typeface="+mn-lt"/>
              </a:rPr>
              <a:t> – mantención y paro de plantas químicas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059832" y="5373216"/>
            <a:ext cx="2904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US </a:t>
            </a:r>
            <a:r>
              <a:rPr lang="es-CL" sz="1400" dirty="0" err="1" smtClean="0">
                <a:latin typeface="+mn-lt"/>
              </a:rPr>
              <a:t>Navy</a:t>
            </a:r>
            <a:r>
              <a:rPr lang="es-CL" sz="1400" dirty="0" smtClean="0">
                <a:latin typeface="+mn-lt"/>
              </a:rPr>
              <a:t> – misil </a:t>
            </a:r>
            <a:r>
              <a:rPr lang="es-CL" sz="1400" dirty="0" err="1" smtClean="0">
                <a:latin typeface="+mn-lt"/>
              </a:rPr>
              <a:t>polaris</a:t>
            </a:r>
            <a:r>
              <a:rPr lang="es-CL" sz="1400" dirty="0" smtClean="0">
                <a:latin typeface="+mn-lt"/>
              </a:rPr>
              <a:t>, 3000 contratistas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Qué son y que Características tienen los proyectos?</a:t>
            </a:r>
          </a:p>
          <a:p>
            <a:r>
              <a:rPr lang="es-CL" dirty="0" smtClean="0"/>
              <a:t>Administración de Proyectos</a:t>
            </a:r>
          </a:p>
          <a:p>
            <a:r>
              <a:rPr lang="es-CL" dirty="0" smtClean="0"/>
              <a:t>Planificación de Proyectos</a:t>
            </a:r>
          </a:p>
          <a:p>
            <a:r>
              <a:rPr lang="es-CL" dirty="0" smtClean="0"/>
              <a:t>Programación de Proyectos</a:t>
            </a:r>
          </a:p>
          <a:p>
            <a:r>
              <a:rPr lang="es-CL" dirty="0" smtClean="0"/>
              <a:t>Control de Proyectos</a:t>
            </a:r>
          </a:p>
          <a:p>
            <a:r>
              <a:rPr lang="es-CL" dirty="0" smtClean="0"/>
              <a:t>CPM / PERT</a:t>
            </a:r>
          </a:p>
          <a:p>
            <a:r>
              <a:rPr lang="es-CL" dirty="0" smtClean="0"/>
              <a:t>Relación entre costo y tiempo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pic>
        <p:nvPicPr>
          <p:cNvPr id="38915" name="Picture 3" descr="C:\Users\Fabian\Documents\05_Clases_U\IN4703\14.Programacion de Proyectos\Imagenes\MC900437531.WM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20072" y="4800105"/>
            <a:ext cx="2349613" cy="1509215"/>
          </a:xfrm>
          <a:prstGeom prst="rect">
            <a:avLst/>
          </a:prstGeom>
          <a:noFill/>
        </p:spPr>
      </p:pic>
      <p:pic>
        <p:nvPicPr>
          <p:cNvPr id="38920" name="Picture 8" descr="C:\Users\Fabian\Documents\05_Clases_U\IN4703\14.Programacion de Proyectos\Imagenes\MC900438087.WM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3" y="4725144"/>
            <a:ext cx="2385859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de Administración de Proyectos</a:t>
            </a:r>
            <a:br>
              <a:rPr lang="es-CL" dirty="0" smtClean="0"/>
            </a:br>
            <a:r>
              <a:rPr lang="es-CL" sz="3200" dirty="0" smtClean="0"/>
              <a:t>Tareas en la Ejecución del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Control:</a:t>
            </a:r>
          </a:p>
          <a:p>
            <a:pPr lvl="1"/>
            <a:r>
              <a:rPr lang="es-CL" dirty="0" smtClean="0"/>
              <a:t>Monitorear recursos, costos, calidad y presupuestos.</a:t>
            </a:r>
          </a:p>
          <a:p>
            <a:pPr lvl="1"/>
            <a:r>
              <a:rPr lang="es-CL" dirty="0" smtClean="0"/>
              <a:t>Revisar planes y mover recursos para alcanzar metas de tiempo y costos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pic>
        <p:nvPicPr>
          <p:cNvPr id="6" name="Picture 6" descr="Project Management Executi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2012" y="3225800"/>
            <a:ext cx="4471988" cy="363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de Administración de Proyectos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50913" y="1295400"/>
            <a:ext cx="2196089" cy="14747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u="sng" dirty="0" smtClean="0">
                <a:solidFill>
                  <a:srgbClr val="990033"/>
                </a:solidFill>
                <a:latin typeface="Arial Narrow" pitchFamily="34" charset="0"/>
              </a:rPr>
              <a:t>Planificación del Proyecto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1.  Fijar Objetivos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2.  Definir el Proyecto</a:t>
            </a:r>
          </a:p>
          <a:p>
            <a:pPr marL="342900" indent="-342900" eaLnBrk="0" hangingPunct="0">
              <a:buFontTx/>
              <a:buAutoNum type="arabicPeriod" startAt="3"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Unir las actividades con</a:t>
            </a:r>
          </a:p>
          <a:p>
            <a:pPr marL="342900" indent="-342900" eaLnBrk="0" hangingPunct="0"/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 	las necesidades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4.  Organizar los Equipos</a:t>
            </a:r>
            <a:endParaRPr lang="es-CL" sz="1500" dirty="0">
              <a:solidFill>
                <a:srgbClr val="990033"/>
              </a:solidFill>
              <a:latin typeface="Arial Narrow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712913" y="2811463"/>
            <a:ext cx="2551955" cy="12439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u="sng" dirty="0" smtClean="0">
                <a:latin typeface="Arial Narrow" pitchFamily="34" charset="0"/>
              </a:rPr>
              <a:t>Programación del Proyecto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latin typeface="Arial Narrow" pitchFamily="34" charset="0"/>
              </a:rPr>
              <a:t>1.  Ligar los Recursos a 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latin typeface="Arial Narrow" pitchFamily="34" charset="0"/>
              </a:rPr>
              <a:t>     actividades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latin typeface="Arial Narrow" pitchFamily="34" charset="0"/>
              </a:rPr>
              <a:t>2.  Relacionar actividades entre si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latin typeface="Arial Narrow" pitchFamily="34" charset="0"/>
              </a:rPr>
              <a:t>3.  Actualizar y revisión regular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065713" y="1417638"/>
            <a:ext cx="2562086" cy="12439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u="sng" dirty="0" smtClean="0">
                <a:solidFill>
                  <a:srgbClr val="990033"/>
                </a:solidFill>
                <a:latin typeface="Arial Narrow" pitchFamily="34" charset="0"/>
              </a:rPr>
              <a:t>Estimación de Costos y Tiempo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Presupuesto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Diagramas de Ingeniería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Gráficos de Gastos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rgbClr val="990033"/>
                </a:solidFill>
                <a:latin typeface="Arial Narrow" pitchFamily="34" charset="0"/>
              </a:rPr>
              <a:t>Detalles de Materiales</a:t>
            </a:r>
            <a:endParaRPr lang="es-CL" sz="1500" dirty="0">
              <a:solidFill>
                <a:srgbClr val="990033"/>
              </a:solidFill>
              <a:latin typeface="Arial Narrow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208713" y="3051175"/>
            <a:ext cx="1931594" cy="10130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u="sng" dirty="0" smtClean="0">
                <a:latin typeface="Arial Narrow" pitchFamily="34" charset="0"/>
              </a:rPr>
              <a:t>CPM/PERT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latin typeface="Arial Narrow" pitchFamily="34" charset="0"/>
              </a:rPr>
              <a:t>Cartas Gantt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latin typeface="Arial Narrow" pitchFamily="34" charset="0"/>
              </a:rPr>
              <a:t>Gráficos de Hitos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latin typeface="Arial Narrow" pitchFamily="34" charset="0"/>
              </a:rPr>
              <a:t>Programación de Gastos</a:t>
            </a:r>
            <a:endParaRPr lang="es-CL" sz="1500" dirty="0">
              <a:latin typeface="Arial Narrow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398713" y="4316413"/>
            <a:ext cx="2936676" cy="14747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u="sng" dirty="0" smtClean="0">
                <a:solidFill>
                  <a:schemeClr val="bg1"/>
                </a:solidFill>
                <a:latin typeface="Arial Narrow" pitchFamily="34" charset="0"/>
              </a:rPr>
              <a:t>Control de Proyectos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chemeClr val="bg1"/>
                </a:solidFill>
                <a:latin typeface="Arial Narrow" pitchFamily="34" charset="0"/>
              </a:rPr>
              <a:t>1.  Monitorear recursos, calidad, costos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chemeClr val="bg1"/>
                </a:solidFill>
                <a:latin typeface="Arial Narrow" pitchFamily="34" charset="0"/>
              </a:rPr>
              <a:t>     y presupuesto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chemeClr val="bg1"/>
                </a:solidFill>
                <a:latin typeface="Arial Narrow" pitchFamily="34" charset="0"/>
              </a:rPr>
              <a:t>2.  Revisar y cambiar los planes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chemeClr val="bg1"/>
                </a:solidFill>
                <a:latin typeface="Arial Narrow" pitchFamily="34" charset="0"/>
              </a:rPr>
              <a:t>3.  Cambiar los recursos para afectar </a:t>
            </a:r>
            <a:br>
              <a:rPr lang="es-CL" sz="1500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s-CL" sz="1500" dirty="0" smtClean="0">
                <a:solidFill>
                  <a:schemeClr val="bg1"/>
                </a:solidFill>
                <a:latin typeface="Arial Narrow" pitchFamily="34" charset="0"/>
              </a:rPr>
              <a:t>     la demanda</a:t>
            </a:r>
            <a:endParaRPr lang="es-CL" sz="15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7046913" y="4440238"/>
            <a:ext cx="1876450" cy="10130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u="sng" dirty="0" smtClean="0">
                <a:solidFill>
                  <a:schemeClr val="tx1"/>
                </a:solidFill>
                <a:latin typeface="Arial Narrow" pitchFamily="34" charset="0"/>
              </a:rPr>
              <a:t>Reportes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chemeClr val="tx1"/>
                </a:solidFill>
                <a:latin typeface="Arial Narrow" pitchFamily="34" charset="0"/>
              </a:rPr>
              <a:t> Presupuestos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chemeClr val="tx1"/>
                </a:solidFill>
                <a:latin typeface="Arial Narrow" pitchFamily="34" charset="0"/>
              </a:rPr>
              <a:t> Actividades Retrasadas</a:t>
            </a:r>
          </a:p>
          <a:p>
            <a:pPr eaLnBrk="0" hangingPunct="0">
              <a:buFontTx/>
              <a:buNone/>
            </a:pPr>
            <a:r>
              <a:rPr lang="es-CL" sz="1500" dirty="0" smtClean="0">
                <a:solidFill>
                  <a:schemeClr val="tx1"/>
                </a:solidFill>
                <a:latin typeface="Arial Narrow" pitchFamily="34" charset="0"/>
              </a:rPr>
              <a:t>Actividades con holgura</a:t>
            </a:r>
            <a:endParaRPr lang="es-CL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6019800" y="4864100"/>
            <a:ext cx="635317" cy="426004"/>
          </a:xfrm>
          <a:prstGeom prst="rightArrow">
            <a:avLst>
              <a:gd name="adj1" fmla="val 75000"/>
              <a:gd name="adj2" fmla="val 128273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0475" tIns="44444" rIns="90475" bIns="44444">
            <a:spAutoFit/>
          </a:bodyPr>
          <a:lstStyle/>
          <a:p>
            <a:endParaRPr lang="es-CL" sz="1500" b="1" u="sng" dirty="0" smtClean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4076700" y="1841500"/>
            <a:ext cx="635317" cy="426004"/>
          </a:xfrm>
          <a:prstGeom prst="rightArrow">
            <a:avLst>
              <a:gd name="adj1" fmla="val 75000"/>
              <a:gd name="adj2" fmla="val 12827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475" tIns="44444" rIns="90475" bIns="44444">
            <a:spAutoFit/>
          </a:bodyPr>
          <a:lstStyle/>
          <a:p>
            <a:endParaRPr lang="es-CL" sz="1500" b="1" u="sng" dirty="0" smtClean="0">
              <a:solidFill>
                <a:srgbClr val="990033"/>
              </a:solidFill>
              <a:latin typeface="Arial Narrow" pitchFamily="34" charset="0"/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5105400" y="3432175"/>
            <a:ext cx="635317" cy="426004"/>
          </a:xfrm>
          <a:prstGeom prst="rightArrow">
            <a:avLst>
              <a:gd name="adj1" fmla="val 75000"/>
              <a:gd name="adj2" fmla="val 129682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0475" tIns="44444" rIns="90475" bIns="44444">
            <a:spAutoFit/>
          </a:bodyPr>
          <a:lstStyle/>
          <a:p>
            <a:endParaRPr lang="es-CL" sz="1500" b="1" u="sng" dirty="0" smtClean="0">
              <a:solidFill>
                <a:schemeClr val="dk1"/>
              </a:solidFill>
              <a:latin typeface="Arial Narrow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51520" y="5949280"/>
            <a:ext cx="1612596" cy="3205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dirty="0" smtClean="0">
                <a:solidFill>
                  <a:srgbClr val="FFFFFF"/>
                </a:solidFill>
                <a:latin typeface="Arial Narrow" pitchFamily="34" charset="0"/>
              </a:rPr>
              <a:t>Antes del Proyecto</a:t>
            </a:r>
            <a:endParaRPr lang="es-CL" sz="15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4716016" y="5949280"/>
            <a:ext cx="1673510" cy="3205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0475" tIns="44444" rIns="90475" bIns="44444">
            <a:spAutoFit/>
          </a:bodyPr>
          <a:lstStyle/>
          <a:p>
            <a:pPr eaLnBrk="0" hangingPunct="0">
              <a:buFontTx/>
              <a:buNone/>
            </a:pPr>
            <a:r>
              <a:rPr lang="es-CL" sz="1500" b="1" dirty="0" smtClean="0">
                <a:solidFill>
                  <a:srgbClr val="FFFFFF"/>
                </a:solidFill>
                <a:latin typeface="Arial Narrow" pitchFamily="34" charset="0"/>
              </a:rPr>
              <a:t>Durante el Proyecto</a:t>
            </a:r>
            <a:endParaRPr lang="es-CL" sz="15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899592" y="5877272"/>
            <a:ext cx="806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Planificación del Proyecto</a:t>
            </a:r>
            <a:br>
              <a:rPr lang="es-CL" sz="3600" dirty="0" smtClean="0"/>
            </a:br>
            <a:r>
              <a:rPr lang="es-CL" sz="2800" dirty="0" smtClean="0"/>
              <a:t>Estructura de la división del trabajo</a:t>
            </a:r>
            <a:endParaRPr lang="es-ES" sz="3600" dirty="0" smtClean="0"/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Declaración del Trabajo a Realizar: Descripción de los objetivos que se alcanzarán, cómo se alcanzarán y un calendario de actividades</a:t>
            </a:r>
          </a:p>
          <a:p>
            <a:pPr lvl="1"/>
            <a:r>
              <a:rPr lang="es-CL" dirty="0" smtClean="0"/>
              <a:t>Tarea: Subdivisión de un proyecto. Pueden haber </a:t>
            </a:r>
            <a:r>
              <a:rPr lang="es-CL" dirty="0" err="1" smtClean="0"/>
              <a:t>subtareas</a:t>
            </a:r>
            <a:endParaRPr lang="es-CL" dirty="0" smtClean="0"/>
          </a:p>
          <a:p>
            <a:pPr lvl="1"/>
            <a:r>
              <a:rPr lang="es-CL" dirty="0" smtClean="0"/>
              <a:t>Paquete de trabajos: Grupos de actividades que se asignarán a una sola unidad organizacional.</a:t>
            </a:r>
          </a:p>
          <a:p>
            <a:pPr lvl="1"/>
            <a:r>
              <a:rPr lang="es-CL" dirty="0" smtClean="0"/>
              <a:t>Inicio, fin, presupuesto, medidas de desempeño</a:t>
            </a:r>
          </a:p>
          <a:p>
            <a:pPr lvl="1"/>
            <a:r>
              <a:rPr lang="es-CL" dirty="0" smtClean="0"/>
              <a:t>Hitos del proyecto: Hechos específicos que deben terminarse en puntos determinados de tiempo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Planificación del Proyecto </a:t>
            </a:r>
            <a:br>
              <a:rPr lang="es-CL" sz="3600" dirty="0" smtClean="0"/>
            </a:br>
            <a:r>
              <a:rPr lang="es-CL" sz="2800" dirty="0" smtClean="0"/>
              <a:t>Estructura de la división del trabajo</a:t>
            </a:r>
            <a:endParaRPr lang="es-ES" sz="3600" dirty="0" smtClean="0"/>
          </a:p>
        </p:txBody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mtClean="0"/>
              <a:t>Define la jerarquía de las tareas, las subtareas y los paquetes de trabajo del proyecto</a:t>
            </a:r>
            <a:endParaRPr lang="es-ES" smtClean="0"/>
          </a:p>
        </p:txBody>
      </p:sp>
      <p:pic>
        <p:nvPicPr>
          <p:cNvPr id="52429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2492896"/>
            <a:ext cx="7045325" cy="34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dirty="0" smtClean="0"/>
              <a:t>Planificación del Proyecto </a:t>
            </a:r>
            <a:br>
              <a:rPr lang="es-CL" sz="3600" dirty="0" smtClean="0"/>
            </a:br>
            <a:r>
              <a:rPr lang="es-CL" sz="2800" dirty="0" smtClean="0"/>
              <a:t>Estructura de la división del trabajo</a:t>
            </a:r>
            <a:endParaRPr lang="es-ES" sz="3600" dirty="0" smtClean="0"/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7772400" cy="4800600"/>
          </a:xfrm>
        </p:spPr>
        <p:txBody>
          <a:bodyPr/>
          <a:lstStyle/>
          <a:p>
            <a:r>
              <a:rPr lang="es-CL" dirty="0" smtClean="0"/>
              <a:t>Es importante pues permite dividir el proyecto en partes manejables</a:t>
            </a:r>
          </a:p>
          <a:p>
            <a:r>
              <a:rPr lang="es-CL" dirty="0" smtClean="0"/>
              <a:t>La cantidad de detalles o de niveles dependerá de:</a:t>
            </a:r>
          </a:p>
          <a:p>
            <a:pPr lvl="1"/>
            <a:r>
              <a:rPr lang="es-CL" sz="2000" dirty="0" smtClean="0"/>
              <a:t>La medida en que se pueda encargar a un individuo o una organización el paquete de trabajo y adjudicarle la responsabilidad de que quede terminado</a:t>
            </a:r>
          </a:p>
          <a:p>
            <a:pPr lvl="1"/>
            <a:r>
              <a:rPr lang="es-CL" sz="2000" dirty="0" smtClean="0"/>
              <a:t>La medida en que se reúnan datos del presupuesto y los costos durante el proyecto</a:t>
            </a:r>
          </a:p>
          <a:p>
            <a:r>
              <a:rPr lang="es-CL" sz="2400" dirty="0" smtClean="0"/>
              <a:t>No existe un camino correcto: Es más un arte que una </a:t>
            </a:r>
            <a:r>
              <a:rPr lang="es-CL" sz="2400" dirty="0" smtClean="0"/>
              <a:t>ciencia</a:t>
            </a:r>
          </a:p>
          <a:p>
            <a:r>
              <a:rPr lang="es-CL" dirty="0" smtClean="0"/>
              <a:t>Dentro de los paquetes de trabajo están las “actividades”: parte del trabajo que consume tiempo.</a:t>
            </a:r>
          </a:p>
          <a:p>
            <a:pPr lvl="1"/>
            <a:r>
              <a:rPr lang="es-CL" dirty="0" smtClean="0"/>
              <a:t>No necesariamente requiere esfuerzo de las personas. </a:t>
            </a:r>
            <a:r>
              <a:rPr lang="es-CL" dirty="0" err="1" smtClean="0"/>
              <a:t>Ej</a:t>
            </a:r>
            <a:r>
              <a:rPr lang="es-CL" dirty="0" smtClean="0"/>
              <a:t>: Esperar que la pintura se seque</a:t>
            </a:r>
            <a:endParaRPr lang="es-ES" dirty="0" smtClean="0"/>
          </a:p>
          <a:p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Planificación del Proyecto </a:t>
            </a:r>
            <a:br>
              <a:rPr lang="es-CL" dirty="0" smtClean="0"/>
            </a:br>
            <a:r>
              <a:rPr lang="es-CL" sz="3200" dirty="0" smtClean="0"/>
              <a:t>Gráficas de Control y Planificación del Proyecto</a:t>
            </a:r>
            <a:endParaRPr lang="es-ES" sz="4000" dirty="0" smtClean="0"/>
          </a:p>
        </p:txBody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5400600" cy="4767262"/>
          </a:xfrm>
        </p:spPr>
        <p:txBody>
          <a:bodyPr/>
          <a:lstStyle/>
          <a:p>
            <a:r>
              <a:rPr lang="es-CL" sz="2400" dirty="0" smtClean="0"/>
              <a:t>Gráfica de Gantt: Carta Gantt o Gráfica de Barras: Muestra la cantidad de tiempo involucrada y la secuencia de las actividades</a:t>
            </a:r>
          </a:p>
          <a:p>
            <a:pPr>
              <a:buNone/>
            </a:pPr>
            <a:endParaRPr lang="es-CL" sz="2400" dirty="0" smtClean="0"/>
          </a:p>
          <a:p>
            <a:pPr>
              <a:buNone/>
            </a:pPr>
            <a:endParaRPr lang="es-CL" sz="2400" dirty="0" smtClean="0"/>
          </a:p>
          <a:p>
            <a:r>
              <a:rPr lang="es-CL" sz="2400" dirty="0" smtClean="0"/>
              <a:t>Gráficas de descomposición de costos: Claridad para identificar las fuentes y los montos de los </a:t>
            </a:r>
            <a:r>
              <a:rPr lang="es-CL" sz="2400" dirty="0" smtClean="0"/>
              <a:t>costos</a:t>
            </a:r>
            <a:endParaRPr lang="es-CL" sz="24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268760"/>
            <a:ext cx="2850827" cy="272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4077072"/>
            <a:ext cx="315301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Planificación del Proyecto </a:t>
            </a:r>
            <a:br>
              <a:rPr lang="es-CL" dirty="0" smtClean="0"/>
            </a:br>
            <a:r>
              <a:rPr lang="es-CL" sz="3200" dirty="0" smtClean="0"/>
              <a:t>Gráficas de Control y Planificación del Proyecto</a:t>
            </a:r>
            <a:endParaRPr lang="es-ES" sz="4000" dirty="0" smtClean="0"/>
          </a:p>
        </p:txBody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5400600" cy="4767262"/>
          </a:xfrm>
        </p:spPr>
        <p:txBody>
          <a:bodyPr/>
          <a:lstStyle/>
          <a:p>
            <a:r>
              <a:rPr lang="es-CL" sz="2400" dirty="0" smtClean="0"/>
              <a:t>División de costos y horas laborales por área</a:t>
            </a:r>
          </a:p>
          <a:p>
            <a:pPr>
              <a:buNone/>
            </a:pPr>
            <a:endParaRPr lang="es-CL" sz="2400" dirty="0" smtClean="0"/>
          </a:p>
          <a:p>
            <a:r>
              <a:rPr lang="es-CL" sz="2400" dirty="0" smtClean="0"/>
              <a:t>Programa para rastrear los costos y el desempeño</a:t>
            </a:r>
          </a:p>
          <a:p>
            <a:endParaRPr lang="es-CL" sz="2400" dirty="0" smtClean="0"/>
          </a:p>
          <a:p>
            <a:r>
              <a:rPr lang="es-CL" sz="2400" dirty="0" smtClean="0"/>
              <a:t>Gráfica de hitos: Marcando puntos específicos del proyecto en los cuales se pueden hacer revisiones para ver si el proyecto avanza puntualmente</a:t>
            </a:r>
            <a:endParaRPr lang="es-ES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1196752"/>
            <a:ext cx="29698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3356992"/>
            <a:ext cx="2963093" cy="276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5805264"/>
            <a:ext cx="444095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8023" y="6021289"/>
            <a:ext cx="1451555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Por ejemplo, Supongamos </a:t>
            </a:r>
            <a:r>
              <a:rPr lang="es-CL" dirty="0" smtClean="0"/>
              <a:t>que vamos decidir si invertiremos en una compañía</a:t>
            </a:r>
          </a:p>
          <a:p>
            <a:pPr marL="533400" indent="-533400"/>
            <a:r>
              <a:rPr lang="es-CL" dirty="0" smtClean="0"/>
              <a:t>Hemos identificado cuatro pasos: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lphaUcPeriod"/>
            </a:pPr>
            <a:r>
              <a:rPr lang="es-CL" sz="2000" dirty="0" smtClean="0"/>
              <a:t>Escoger una compañía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lphaUcPeriod"/>
            </a:pPr>
            <a:r>
              <a:rPr lang="es-CL" sz="2000" dirty="0" smtClean="0"/>
              <a:t>Conseguir el informe anual de esa compañía y hacer un análisis de proporciones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lphaUcPeriod"/>
            </a:pPr>
            <a:r>
              <a:rPr lang="es-CL" sz="2000" dirty="0" smtClean="0"/>
              <a:t>Reunir datos técnicos del precio de las acciones y crear gráficas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lphaUcPeriod"/>
            </a:pPr>
            <a:r>
              <a:rPr lang="es-CL" sz="2000" dirty="0" smtClean="0"/>
              <a:t>Revisar individualmente los datos y tomar una decisión en equipo respecto a comprar las acciones o no</a:t>
            </a:r>
            <a:endParaRPr lang="es-ES" sz="2000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27</a:t>
            </a:fld>
            <a:endParaRPr lang="es-E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Cuatro personas en el grupo deciden que: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En el paso A trabajarán los cuatro y que debe estar terminada en una semana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Luego el grupo se dividirá en dos. Dos trabajando en el paso B, con dos semanas de plazo y dos en el C, con una semana de plazo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El equipo se reunirá para el paso D, luego de una semana de plazo para revisar los datos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Apliquemos el CPM:</a:t>
            </a:r>
          </a:p>
          <a:p>
            <a:pPr marL="914400" lvl="1" indent="-457200">
              <a:buFont typeface="Wingdings" pitchFamily="2" charset="2"/>
              <a:buAutoNum type="arabicPeriod"/>
            </a:pPr>
            <a:r>
              <a:rPr lang="es-CL" dirty="0" smtClean="0"/>
              <a:t>Identifique cada una de las actividades que se desempeñarán en el proyecto y estime el tiempo que tomará concluir cada actividad:</a:t>
            </a:r>
          </a:p>
          <a:p>
            <a:pPr marL="1295400" lvl="2" indent="-381000">
              <a:spcBef>
                <a:spcPct val="35000"/>
              </a:spcBef>
              <a:buFont typeface="Wingdings" pitchFamily="2" charset="2"/>
              <a:buChar char="ü"/>
            </a:pPr>
            <a:r>
              <a:rPr lang="es-CL" dirty="0" smtClean="0"/>
              <a:t>A(1), B(2), C(1) y D(1)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Determine la secuencia requerida de las actividades y construya una red que refleje las relaciones precedentes</a:t>
            </a:r>
          </a:p>
          <a:p>
            <a:pPr marL="1295400" lvl="2" indent="-381000">
              <a:spcBef>
                <a:spcPct val="35000"/>
              </a:spcBef>
              <a:buFont typeface="Wingdings" pitchFamily="2" charset="2"/>
              <a:buChar char="ü"/>
            </a:pPr>
            <a:r>
              <a:rPr lang="es-CL" dirty="0" smtClean="0"/>
              <a:t>Identificar precedentes inmediatos 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29</a:t>
            </a:fld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Qué es un proyecto?</a:t>
            </a:r>
          </a:p>
          <a:p>
            <a:pPr lvl="1"/>
            <a:r>
              <a:rPr lang="es-CL" dirty="0" smtClean="0"/>
              <a:t>Puede ser definido como una serie de trabajos relacionados, usualmente dirigidos hacia algún resultado mayor y que requieren de un tiempo y esfuerzo de planificación considerable.</a:t>
            </a:r>
          </a:p>
          <a:p>
            <a:endParaRPr lang="es-CL" dirty="0" smtClean="0"/>
          </a:p>
          <a:p>
            <a:r>
              <a:rPr lang="es-CL" dirty="0" smtClean="0"/>
              <a:t>Qué es la Administración de proyectos?</a:t>
            </a:r>
          </a:p>
          <a:p>
            <a:pPr lvl="1"/>
            <a:r>
              <a:rPr lang="es-CL" dirty="0" smtClean="0"/>
              <a:t>Planeación, dirección y control de los recursos para poder satisfacer las limitantes técnicas, de costo y de tiempo del proyecto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30</a:t>
            </a:fld>
            <a:endParaRPr lang="es-E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752600"/>
            <a:ext cx="777240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2800" y="4572000"/>
            <a:ext cx="28003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Apliquemos el CPM:</a:t>
            </a:r>
          </a:p>
          <a:p>
            <a:pPr marL="914400" lvl="1" indent="-457200">
              <a:buFont typeface="Wingdings" pitchFamily="2" charset="2"/>
              <a:buAutoNum type="arabicPeriod" startAt="3"/>
            </a:pPr>
            <a:r>
              <a:rPr lang="es-CL" dirty="0" smtClean="0"/>
              <a:t>Determine la Ruta Crítica: Considere cada secuencia de actividades que se ejecuta de principio a fin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dirty="0" smtClean="0"/>
              <a:t>A-B-D y A-C-D</a:t>
            </a:r>
          </a:p>
          <a:p>
            <a:pPr marL="914400" lvl="1" indent="-457200">
              <a:buFont typeface="Wingdings" pitchFamily="2" charset="2"/>
              <a:buNone/>
            </a:pPr>
            <a:r>
              <a:rPr lang="es-CL" dirty="0" smtClean="0"/>
              <a:t>	La ruta crítica es aquella donde la suma de los tiempos de las actividades es la más larga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dirty="0" smtClean="0"/>
              <a:t>A-B-D tiene duración de 4 semanas y A-C-D de 3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es-CL" dirty="0" smtClean="0"/>
              <a:t>A-B-D es la ruta crítica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31</a:t>
            </a:fld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Apliquemos el CPM:</a:t>
            </a:r>
          </a:p>
          <a:p>
            <a:pPr marL="914400" lvl="1" indent="-457200">
              <a:buFont typeface="Wingdings" pitchFamily="2" charset="2"/>
              <a:buAutoNum type="arabicPeriod" startAt="4"/>
            </a:pPr>
            <a:r>
              <a:rPr lang="es-CL" dirty="0" smtClean="0"/>
              <a:t>Determine el inicio/final más próximo o el inicio/final más lejano del programa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32</a:t>
            </a:fld>
            <a:endParaRPr lang="es-E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2996952"/>
            <a:ext cx="3124200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Apliquemos el CPM:</a:t>
            </a:r>
          </a:p>
          <a:p>
            <a:pPr marL="914400" lvl="1" indent="-457200">
              <a:buFont typeface="Wingdings" pitchFamily="2" charset="2"/>
              <a:buAutoNum type="arabicPeriod" startAt="4"/>
            </a:pPr>
            <a:r>
              <a:rPr lang="es-CL" dirty="0" smtClean="0"/>
              <a:t> Permite identificar holguras de tiempo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dirty="0" smtClean="0"/>
              <a:t>La actividad C tiene una holgura de tiempo de 1 semana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33</a:t>
            </a:fld>
            <a:endParaRPr lang="es-E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3068960"/>
            <a:ext cx="35052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Programas de inicio más próximo:</a:t>
            </a:r>
          </a:p>
          <a:p>
            <a:pPr lvl="1">
              <a:spcBef>
                <a:spcPct val="35000"/>
              </a:spcBef>
            </a:pPr>
            <a:r>
              <a:rPr lang="es-CL" dirty="0" smtClean="0"/>
              <a:t>Enumera todas las actividades en razón de sus tiempos más próximos, concluyendo todas las actividades lo más pronto posible</a:t>
            </a:r>
          </a:p>
          <a:p>
            <a:pPr lvl="2">
              <a:spcBef>
                <a:spcPct val="35000"/>
              </a:spcBef>
            </a:pPr>
            <a:r>
              <a:rPr lang="es-CL" dirty="0" smtClean="0"/>
              <a:t>C se hace desde la semana 1 a la 2</a:t>
            </a:r>
          </a:p>
          <a:p>
            <a:pPr>
              <a:spcBef>
                <a:spcPct val="35000"/>
              </a:spcBef>
            </a:pPr>
            <a:r>
              <a:rPr lang="es-CL" dirty="0" smtClean="0"/>
              <a:t>Programas de inicio más lejano:</a:t>
            </a:r>
          </a:p>
          <a:p>
            <a:pPr lvl="1">
              <a:spcBef>
                <a:spcPct val="35000"/>
              </a:spcBef>
            </a:pPr>
            <a:r>
              <a:rPr lang="es-CL" dirty="0" smtClean="0"/>
              <a:t>Enumera las actividades que pueden iniciar lo más tarde posible sin retrasar la fecha del proyecto</a:t>
            </a:r>
          </a:p>
          <a:p>
            <a:pPr lvl="2">
              <a:spcBef>
                <a:spcPct val="35000"/>
              </a:spcBef>
            </a:pPr>
            <a:r>
              <a:rPr lang="es-CL" dirty="0" smtClean="0"/>
              <a:t>C se hace desde la semana 2 a la 3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34</a:t>
            </a:fld>
            <a:endParaRPr lang="es-E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 + PERT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CPM con tres estimados de tiempo para las actividades =&gt; PERT</a:t>
            </a:r>
          </a:p>
          <a:p>
            <a:pPr lvl="1"/>
            <a:r>
              <a:rPr lang="es-CL" dirty="0" smtClean="0"/>
              <a:t>El tiempo estimado se calcula utilizando un promedio ponderado del estimado mínimo de tiempo, el máximo y el más probable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 + PERT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Tres estimados de tiempo:</a:t>
            </a:r>
          </a:p>
          <a:p>
            <a:pPr marL="1295400" lvl="2" indent="-381000">
              <a:spcBef>
                <a:spcPct val="35000"/>
              </a:spcBef>
              <a:buFont typeface="Wingdings" pitchFamily="2" charset="2"/>
              <a:buChar char="ü"/>
            </a:pPr>
            <a:r>
              <a:rPr lang="es-CL" sz="2400" dirty="0" smtClean="0"/>
              <a:t>a = Tiempo optimista: El periodo mínimo razonable. La probabilidad de terminarlo en menos tiempo es mínima (1%)</a:t>
            </a:r>
          </a:p>
          <a:p>
            <a:pPr marL="1295400" lvl="2" indent="-381000">
              <a:spcBef>
                <a:spcPct val="35000"/>
              </a:spcBef>
              <a:buFont typeface="Wingdings" pitchFamily="2" charset="2"/>
              <a:buChar char="ü"/>
            </a:pPr>
            <a:r>
              <a:rPr lang="es-CL" sz="2400" dirty="0" smtClean="0"/>
              <a:t>m = Tiempo más probable</a:t>
            </a:r>
          </a:p>
          <a:p>
            <a:pPr marL="1295400" lvl="2" indent="-381000">
              <a:spcBef>
                <a:spcPct val="35000"/>
              </a:spcBef>
              <a:buFont typeface="Wingdings" pitchFamily="2" charset="2"/>
              <a:buChar char="ü"/>
            </a:pPr>
            <a:r>
              <a:rPr lang="es-CL" sz="2400" dirty="0" smtClean="0"/>
              <a:t>b = Tiempo pesimista: El periodo máximo razonable. La probabilidad de terminarlo en más tiempo es mínima (1%)</a:t>
            </a:r>
            <a:endParaRPr lang="es-ES" sz="2400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36</a:t>
            </a:fld>
            <a:endParaRPr lang="es-E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 + PERT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4176464" cy="4767262"/>
          </a:xfrm>
        </p:spPr>
        <p:txBody>
          <a:bodyPr/>
          <a:lstStyle/>
          <a:p>
            <a:pPr marL="533400" indent="-533400"/>
            <a:r>
              <a:rPr lang="es-CL" dirty="0" smtClean="0"/>
              <a:t>Tres estimados de tiempo:</a:t>
            </a:r>
          </a:p>
          <a:p>
            <a:pPr marL="914400" lvl="1" indent="-457200">
              <a:buFont typeface="Wingdings" pitchFamily="2" charset="2"/>
              <a:buAutoNum type="arabicPeriod"/>
            </a:pPr>
            <a:r>
              <a:rPr lang="es-CL" dirty="0" smtClean="0"/>
              <a:t>Calcule el tiempo esperado de cada actividad :</a:t>
            </a:r>
          </a:p>
          <a:p>
            <a:pPr marL="914400" lvl="1" indent="-457200">
              <a:buFont typeface="Wingdings" pitchFamily="2" charset="2"/>
              <a:buAutoNum type="arabicPeriod"/>
            </a:pPr>
            <a:endParaRPr lang="es-CL" dirty="0" smtClean="0"/>
          </a:p>
          <a:p>
            <a:pPr marL="914400" lvl="1" indent="-457200">
              <a:buFont typeface="Wingdings" pitchFamily="2" charset="2"/>
              <a:buAutoNum type="arabicPeriod"/>
            </a:pPr>
            <a:endParaRPr lang="es-CL" dirty="0" smtClean="0"/>
          </a:p>
          <a:p>
            <a:pPr marL="914400" lvl="1" indent="-457200">
              <a:buFont typeface="Wingdings" pitchFamily="2" charset="2"/>
              <a:buAutoNum type="arabicPeriod"/>
            </a:pPr>
            <a:r>
              <a:rPr lang="es-CL" dirty="0" smtClean="0"/>
              <a:t>Calcule la varianza de los tiempos de la actividad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37</a:t>
            </a:fld>
            <a:endParaRPr lang="es-E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95736" y="2852936"/>
          <a:ext cx="1981200" cy="768350"/>
        </p:xfrm>
        <a:graphic>
          <a:graphicData uri="http://schemas.openxmlformats.org/presentationml/2006/ole">
            <p:oleObj spid="_x0000_s1026" name="Ecuación" r:id="rId3" imgW="1015920" imgH="3934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123728" y="4797152"/>
          <a:ext cx="1784350" cy="955675"/>
        </p:xfrm>
        <a:graphic>
          <a:graphicData uri="http://schemas.openxmlformats.org/presentationml/2006/ole">
            <p:oleObj spid="_x0000_s1027" name="Ecuación" r:id="rId4" imgW="876240" imgH="469800" progId="Equation.3">
              <p:embed/>
            </p:oleObj>
          </a:graphicData>
        </a:graphic>
      </p:graphicFrame>
      <p:sp>
        <p:nvSpPr>
          <p:cNvPr id="8" name="Freeform 6"/>
          <p:cNvSpPr>
            <a:spLocks/>
          </p:cNvSpPr>
          <p:nvPr/>
        </p:nvSpPr>
        <p:spPr bwMode="auto">
          <a:xfrm>
            <a:off x="5220072" y="1412776"/>
            <a:ext cx="3611563" cy="17510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3"/>
              </a:cxn>
              <a:cxn ang="0">
                <a:pos x="2275" y="1103"/>
              </a:cxn>
            </a:cxnLst>
            <a:rect l="0" t="0" r="r" b="b"/>
            <a:pathLst>
              <a:path w="2275" h="1103">
                <a:moveTo>
                  <a:pt x="0" y="0"/>
                </a:moveTo>
                <a:lnTo>
                  <a:pt x="0" y="1103"/>
                </a:lnTo>
                <a:lnTo>
                  <a:pt x="2275" y="1103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6477372" y="1920776"/>
            <a:ext cx="0" cy="1244600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6991722" y="2225576"/>
            <a:ext cx="0" cy="946150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5431210" y="1916014"/>
            <a:ext cx="3400425" cy="1190625"/>
          </a:xfrm>
          <a:custGeom>
            <a:avLst/>
            <a:gdLst/>
            <a:ahLst/>
            <a:cxnLst>
              <a:cxn ang="0">
                <a:pos x="0" y="750"/>
              </a:cxn>
              <a:cxn ang="0">
                <a:pos x="59" y="739"/>
              </a:cxn>
              <a:cxn ang="0">
                <a:pos x="107" y="706"/>
              </a:cxn>
              <a:cxn ang="0">
                <a:pos x="160" y="652"/>
              </a:cxn>
              <a:cxn ang="0">
                <a:pos x="319" y="387"/>
              </a:cxn>
              <a:cxn ang="0">
                <a:pos x="515" y="101"/>
              </a:cxn>
              <a:cxn ang="0">
                <a:pos x="622" y="21"/>
              </a:cxn>
              <a:cxn ang="0">
                <a:pos x="702" y="3"/>
              </a:cxn>
              <a:cxn ang="0">
                <a:pos x="800" y="39"/>
              </a:cxn>
              <a:cxn ang="0">
                <a:pos x="933" y="146"/>
              </a:cxn>
              <a:cxn ang="0">
                <a:pos x="1298" y="421"/>
              </a:cxn>
              <a:cxn ang="0">
                <a:pos x="1582" y="590"/>
              </a:cxn>
              <a:cxn ang="0">
                <a:pos x="1858" y="688"/>
              </a:cxn>
              <a:cxn ang="0">
                <a:pos x="2142" y="732"/>
              </a:cxn>
            </a:cxnLst>
            <a:rect l="0" t="0" r="r" b="b"/>
            <a:pathLst>
              <a:path w="2142" h="750">
                <a:moveTo>
                  <a:pt x="0" y="750"/>
                </a:moveTo>
                <a:cubicBezTo>
                  <a:pt x="10" y="748"/>
                  <a:pt x="41" y="746"/>
                  <a:pt x="59" y="739"/>
                </a:cubicBezTo>
                <a:cubicBezTo>
                  <a:pt x="77" y="732"/>
                  <a:pt x="90" y="720"/>
                  <a:pt x="107" y="706"/>
                </a:cubicBezTo>
                <a:cubicBezTo>
                  <a:pt x="124" y="692"/>
                  <a:pt x="125" y="705"/>
                  <a:pt x="160" y="652"/>
                </a:cubicBezTo>
                <a:cubicBezTo>
                  <a:pt x="195" y="599"/>
                  <a:pt x="260" y="479"/>
                  <a:pt x="319" y="387"/>
                </a:cubicBezTo>
                <a:cubicBezTo>
                  <a:pt x="378" y="295"/>
                  <a:pt x="465" y="162"/>
                  <a:pt x="515" y="101"/>
                </a:cubicBezTo>
                <a:cubicBezTo>
                  <a:pt x="565" y="40"/>
                  <a:pt x="591" y="37"/>
                  <a:pt x="622" y="21"/>
                </a:cubicBezTo>
                <a:cubicBezTo>
                  <a:pt x="653" y="5"/>
                  <a:pt x="672" y="0"/>
                  <a:pt x="702" y="3"/>
                </a:cubicBezTo>
                <a:cubicBezTo>
                  <a:pt x="732" y="6"/>
                  <a:pt x="762" y="15"/>
                  <a:pt x="800" y="39"/>
                </a:cubicBezTo>
                <a:cubicBezTo>
                  <a:pt x="838" y="63"/>
                  <a:pt x="850" y="82"/>
                  <a:pt x="933" y="146"/>
                </a:cubicBezTo>
                <a:cubicBezTo>
                  <a:pt x="1016" y="210"/>
                  <a:pt x="1190" y="347"/>
                  <a:pt x="1298" y="421"/>
                </a:cubicBezTo>
                <a:cubicBezTo>
                  <a:pt x="1406" y="495"/>
                  <a:pt x="1489" y="546"/>
                  <a:pt x="1582" y="590"/>
                </a:cubicBezTo>
                <a:cubicBezTo>
                  <a:pt x="1675" y="634"/>
                  <a:pt x="1765" y="664"/>
                  <a:pt x="1858" y="688"/>
                </a:cubicBezTo>
                <a:cubicBezTo>
                  <a:pt x="1951" y="712"/>
                  <a:pt x="2046" y="722"/>
                  <a:pt x="2142" y="732"/>
                </a:cubicBezTo>
              </a:path>
            </a:pathLst>
          </a:custGeom>
          <a:noFill/>
          <a:ln w="381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 rot="16200000">
            <a:off x="4495173" y="2176949"/>
            <a:ext cx="10799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Tiempo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23"/>
          <p:cNvSpPr>
            <a:spLocks noChangeArrowheads="1"/>
          </p:cNvSpPr>
          <p:nvPr/>
        </p:nvSpPr>
        <p:spPr bwMode="auto">
          <a:xfrm>
            <a:off x="6853610" y="3054251"/>
            <a:ext cx="4956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8620497" y="3054251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5247060" y="3054251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6282110" y="3054251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17" name="Freeform 8"/>
          <p:cNvSpPr>
            <a:spLocks/>
          </p:cNvSpPr>
          <p:nvPr/>
        </p:nvSpPr>
        <p:spPr bwMode="auto">
          <a:xfrm>
            <a:off x="5220072" y="3573016"/>
            <a:ext cx="3709988" cy="1792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3"/>
              </a:cxn>
              <a:cxn ang="0">
                <a:pos x="2275" y="1103"/>
              </a:cxn>
            </a:cxnLst>
            <a:rect l="0" t="0" r="r" b="b"/>
            <a:pathLst>
              <a:path w="2275" h="1103">
                <a:moveTo>
                  <a:pt x="0" y="0"/>
                </a:moveTo>
                <a:lnTo>
                  <a:pt x="0" y="1103"/>
                </a:lnTo>
                <a:lnTo>
                  <a:pt x="2275" y="1103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7155234" y="3974653"/>
            <a:ext cx="0" cy="1384300"/>
          </a:xfrm>
          <a:prstGeom prst="line">
            <a:avLst/>
          </a:prstGeom>
          <a:noFill/>
          <a:ln w="28575">
            <a:solidFill>
              <a:schemeClr val="folHlink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5516934" y="3979416"/>
            <a:ext cx="3270250" cy="1277938"/>
          </a:xfrm>
          <a:custGeom>
            <a:avLst/>
            <a:gdLst/>
            <a:ahLst/>
            <a:cxnLst>
              <a:cxn ang="0">
                <a:pos x="0" y="805"/>
              </a:cxn>
              <a:cxn ang="0">
                <a:pos x="80" y="793"/>
              </a:cxn>
              <a:cxn ang="0">
                <a:pos x="168" y="757"/>
              </a:cxn>
              <a:cxn ang="0">
                <a:pos x="284" y="677"/>
              </a:cxn>
              <a:cxn ang="0">
                <a:pos x="564" y="385"/>
              </a:cxn>
              <a:cxn ang="0">
                <a:pos x="856" y="81"/>
              </a:cxn>
              <a:cxn ang="0">
                <a:pos x="960" y="17"/>
              </a:cxn>
              <a:cxn ang="0">
                <a:pos x="1036" y="1"/>
              </a:cxn>
              <a:cxn ang="0">
                <a:pos x="1120" y="21"/>
              </a:cxn>
              <a:cxn ang="0">
                <a:pos x="1200" y="77"/>
              </a:cxn>
              <a:cxn ang="0">
                <a:pos x="1520" y="409"/>
              </a:cxn>
              <a:cxn ang="0">
                <a:pos x="1840" y="717"/>
              </a:cxn>
              <a:cxn ang="0">
                <a:pos x="1936" y="781"/>
              </a:cxn>
              <a:cxn ang="0">
                <a:pos x="2000" y="801"/>
              </a:cxn>
              <a:cxn ang="0">
                <a:pos x="2060" y="801"/>
              </a:cxn>
            </a:cxnLst>
            <a:rect l="0" t="0" r="r" b="b"/>
            <a:pathLst>
              <a:path w="2060" h="805">
                <a:moveTo>
                  <a:pt x="0" y="805"/>
                </a:moveTo>
                <a:cubicBezTo>
                  <a:pt x="26" y="803"/>
                  <a:pt x="52" y="801"/>
                  <a:pt x="80" y="793"/>
                </a:cubicBezTo>
                <a:cubicBezTo>
                  <a:pt x="108" y="785"/>
                  <a:pt x="134" y="776"/>
                  <a:pt x="168" y="757"/>
                </a:cubicBezTo>
                <a:cubicBezTo>
                  <a:pt x="202" y="738"/>
                  <a:pt x="218" y="739"/>
                  <a:pt x="284" y="677"/>
                </a:cubicBezTo>
                <a:cubicBezTo>
                  <a:pt x="350" y="615"/>
                  <a:pt x="469" y="484"/>
                  <a:pt x="564" y="385"/>
                </a:cubicBezTo>
                <a:cubicBezTo>
                  <a:pt x="659" y="286"/>
                  <a:pt x="790" y="142"/>
                  <a:pt x="856" y="81"/>
                </a:cubicBezTo>
                <a:cubicBezTo>
                  <a:pt x="922" y="20"/>
                  <a:pt x="930" y="30"/>
                  <a:pt x="960" y="17"/>
                </a:cubicBezTo>
                <a:cubicBezTo>
                  <a:pt x="990" y="4"/>
                  <a:pt x="1009" y="0"/>
                  <a:pt x="1036" y="1"/>
                </a:cubicBezTo>
                <a:cubicBezTo>
                  <a:pt x="1063" y="2"/>
                  <a:pt x="1093" y="8"/>
                  <a:pt x="1120" y="21"/>
                </a:cubicBezTo>
                <a:cubicBezTo>
                  <a:pt x="1147" y="34"/>
                  <a:pt x="1133" y="12"/>
                  <a:pt x="1200" y="77"/>
                </a:cubicBezTo>
                <a:cubicBezTo>
                  <a:pt x="1267" y="142"/>
                  <a:pt x="1413" y="302"/>
                  <a:pt x="1520" y="409"/>
                </a:cubicBezTo>
                <a:cubicBezTo>
                  <a:pt x="1627" y="516"/>
                  <a:pt x="1771" y="655"/>
                  <a:pt x="1840" y="717"/>
                </a:cubicBezTo>
                <a:cubicBezTo>
                  <a:pt x="1909" y="779"/>
                  <a:pt x="1909" y="767"/>
                  <a:pt x="1936" y="781"/>
                </a:cubicBezTo>
                <a:cubicBezTo>
                  <a:pt x="1963" y="795"/>
                  <a:pt x="1979" y="798"/>
                  <a:pt x="2000" y="801"/>
                </a:cubicBezTo>
                <a:cubicBezTo>
                  <a:pt x="2021" y="804"/>
                  <a:pt x="2040" y="804"/>
                  <a:pt x="2060" y="801"/>
                </a:cubicBezTo>
              </a:path>
            </a:pathLst>
          </a:custGeom>
          <a:noFill/>
          <a:ln w="381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 rot="16200000">
            <a:off x="4482473" y="4308614"/>
            <a:ext cx="10799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Tiempo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6775822" y="5273228"/>
            <a:ext cx="9428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auto">
          <a:xfrm>
            <a:off x="6846234" y="5582791"/>
            <a:ext cx="8170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Tiempo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8591922" y="527322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5362947" y="5273228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7524328" y="1412776"/>
            <a:ext cx="14093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000" b="1" dirty="0" smtClean="0">
                <a:latin typeface="+mn-lt"/>
              </a:rPr>
              <a:t>Distribución</a:t>
            </a:r>
          </a:p>
          <a:p>
            <a:r>
              <a:rPr lang="es-CL" sz="2000" b="1" dirty="0" smtClean="0">
                <a:latin typeface="+mn-lt"/>
              </a:rPr>
              <a:t>Beta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Método de la Ruta Crítica (CPM) + PERT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Tres estimados de tiempo</a:t>
            </a:r>
          </a:p>
          <a:p>
            <a:pPr marL="914400" lvl="1" indent="-457200">
              <a:buFont typeface="Wingdings" pitchFamily="2" charset="2"/>
              <a:buAutoNum type="arabicPeriod" startAt="3"/>
            </a:pPr>
            <a:r>
              <a:rPr lang="es-CL" dirty="0" smtClean="0"/>
              <a:t>Determine la probabilidad de terminar el proyecto en una fecha dada</a:t>
            </a:r>
          </a:p>
          <a:p>
            <a:pPr marL="1295400" lvl="2" indent="-381000">
              <a:buFont typeface="Wingdings" pitchFamily="2" charset="2"/>
              <a:buAutoNum type="alphaLcParenR"/>
            </a:pPr>
            <a:r>
              <a:rPr lang="es-CL" dirty="0" smtClean="0"/>
              <a:t>Sume los valores de las variaciones asociadas a cada actividad de la ruta crítica</a:t>
            </a:r>
          </a:p>
          <a:p>
            <a:pPr marL="1295400" lvl="2" indent="-381000">
              <a:buFont typeface="Wingdings" pitchFamily="2" charset="2"/>
              <a:buAutoNum type="alphaLcParenR"/>
            </a:pPr>
            <a:r>
              <a:rPr lang="es-CL" dirty="0" smtClean="0"/>
              <a:t>Calcula Z</a:t>
            </a:r>
          </a:p>
          <a:p>
            <a:pPr marL="1295400" lvl="2" indent="-381000">
              <a:buFont typeface="Wingdings" pitchFamily="2" charset="2"/>
              <a:buAutoNum type="alphaLcParenR"/>
            </a:pPr>
            <a:endParaRPr lang="es-CL" dirty="0" smtClean="0"/>
          </a:p>
          <a:p>
            <a:pPr marL="1295400" lvl="2" indent="-381000">
              <a:buFont typeface="Wingdings" pitchFamily="2" charset="2"/>
              <a:buAutoNum type="alphaLcParenR"/>
            </a:pPr>
            <a:endParaRPr lang="es-CL" dirty="0" smtClean="0"/>
          </a:p>
          <a:p>
            <a:pPr marL="1295400" lvl="2" indent="-381000">
              <a:buFont typeface="Wingdings" pitchFamily="2" charset="2"/>
              <a:buAutoNum type="alphaLcParenR"/>
            </a:pPr>
            <a:endParaRPr lang="es-CL" dirty="0" smtClean="0"/>
          </a:p>
          <a:p>
            <a:pPr marL="1295400" lvl="2" indent="-381000">
              <a:buFont typeface="Wingdings" pitchFamily="2" charset="2"/>
              <a:buAutoNum type="alphaLcParenR"/>
            </a:pPr>
            <a:r>
              <a:rPr lang="es-CL" dirty="0" smtClean="0"/>
              <a:t>Encuentre la probabilidad de cumplir con la fecha final del proyecto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38</a:t>
            </a:fld>
            <a:endParaRPr lang="es-E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362200" y="4038600"/>
          <a:ext cx="1600200" cy="917575"/>
        </p:xfrm>
        <a:graphic>
          <a:graphicData uri="http://schemas.openxmlformats.org/presentationml/2006/ole">
            <p:oleObj spid="_x0000_s2050" name="Ecuación" r:id="rId3" imgW="863280" imgH="495000" progId="Equation.3">
              <p:embed/>
            </p:oleObj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114800" y="4114800"/>
            <a:ext cx="4587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600" dirty="0">
                <a:latin typeface="Trebuchet MS" pitchFamily="34" charset="0"/>
              </a:rPr>
              <a:t>D = Fecha deseada de conclusión del proyecto</a:t>
            </a:r>
          </a:p>
          <a:p>
            <a:r>
              <a:rPr lang="es-CL" sz="1600" dirty="0">
                <a:latin typeface="Trebuchet MS" pitchFamily="34" charset="0"/>
              </a:rPr>
              <a:t>T</a:t>
            </a:r>
            <a:r>
              <a:rPr lang="es-CL" sz="1000" dirty="0">
                <a:latin typeface="Trebuchet MS" pitchFamily="34" charset="0"/>
              </a:rPr>
              <a:t>E</a:t>
            </a:r>
            <a:r>
              <a:rPr lang="es-CL" sz="1600" dirty="0">
                <a:latin typeface="Trebuchet MS" pitchFamily="34" charset="0"/>
              </a:rPr>
              <a:t> = Tiempo esperado para terminar el proyecto</a:t>
            </a:r>
            <a:endParaRPr lang="es-ES" sz="1200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CL" dirty="0" smtClean="0"/>
              <a:t>Existe una relación entre el tiempo para terminar una actividad y el costo de un proyecto</a:t>
            </a:r>
          </a:p>
          <a:p>
            <a:pPr lvl="1">
              <a:lnSpc>
                <a:spcPct val="90000"/>
              </a:lnSpc>
              <a:spcBef>
                <a:spcPct val="45000"/>
              </a:spcBef>
            </a:pPr>
            <a:r>
              <a:rPr lang="es-CL" dirty="0" smtClean="0"/>
              <a:t>Acelerar una actividad cuesta dinero</a:t>
            </a:r>
          </a:p>
          <a:p>
            <a:pPr lvl="1">
              <a:lnSpc>
                <a:spcPct val="90000"/>
              </a:lnSpc>
              <a:spcBef>
                <a:spcPct val="45000"/>
              </a:spcBef>
            </a:pPr>
            <a:r>
              <a:rPr lang="es-CL" dirty="0" smtClean="0"/>
              <a:t>Prolongar el proyecto también cuesta dinero</a:t>
            </a:r>
          </a:p>
          <a:p>
            <a:pPr>
              <a:lnSpc>
                <a:spcPct val="90000"/>
              </a:lnSpc>
              <a:spcBef>
                <a:spcPct val="65000"/>
              </a:spcBef>
            </a:pPr>
            <a:r>
              <a:rPr lang="es-CL" sz="2400" dirty="0" smtClean="0"/>
              <a:t>Costos directos: Asociados a acelerar actividades -&gt; Horas extra, más contratación, más recursos, etc.</a:t>
            </a:r>
          </a:p>
          <a:p>
            <a:pPr>
              <a:lnSpc>
                <a:spcPct val="90000"/>
              </a:lnSpc>
              <a:spcBef>
                <a:spcPct val="45000"/>
              </a:spcBef>
            </a:pPr>
            <a:r>
              <a:rPr lang="es-CL" sz="2400" dirty="0" smtClean="0"/>
              <a:t>Costos indirectos: Asociados a prolongar el proyectos -&gt; gastos fijos, instalaciones, costos de oportunidad y penalizaciones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39</a:t>
            </a:fld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br>
              <a:rPr lang="es-CL" dirty="0" smtClean="0"/>
            </a:br>
            <a:r>
              <a:rPr lang="es-CL" sz="3200" dirty="0" smtClean="0"/>
              <a:t>Por qué administrar un proyecto?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5400600" cy="4767262"/>
          </a:xfrm>
        </p:spPr>
        <p:txBody>
          <a:bodyPr/>
          <a:lstStyle/>
          <a:p>
            <a:r>
              <a:rPr lang="es-CL" dirty="0" smtClean="0"/>
              <a:t>Ahorro de Costos:</a:t>
            </a:r>
          </a:p>
          <a:p>
            <a:pPr lvl="1"/>
            <a:r>
              <a:rPr lang="es-CL" dirty="0" err="1" smtClean="0"/>
              <a:t>Pentagon</a:t>
            </a:r>
            <a:r>
              <a:rPr lang="es-CL" dirty="0" smtClean="0"/>
              <a:t> Phoenix Project</a:t>
            </a:r>
          </a:p>
          <a:p>
            <a:pPr lvl="2"/>
            <a:r>
              <a:rPr lang="es-CL" dirty="0" smtClean="0"/>
              <a:t>2 000 000 ft</a:t>
            </a:r>
            <a:r>
              <a:rPr lang="es-CL" baseline="30000" dirty="0" smtClean="0"/>
              <a:t>2</a:t>
            </a:r>
            <a:r>
              <a:rPr lang="es-CL" dirty="0" smtClean="0"/>
              <a:t> antes de lo programado</a:t>
            </a:r>
          </a:p>
          <a:p>
            <a:pPr lvl="2"/>
            <a:r>
              <a:rPr lang="es-CL" dirty="0" smtClean="0"/>
              <a:t>A un costo de $526 millones, $200 millones menos del presupuesto original (de 85 UF/m</a:t>
            </a:r>
            <a:r>
              <a:rPr lang="es-CL" baseline="30000" dirty="0" smtClean="0"/>
              <a:t>2</a:t>
            </a:r>
            <a:r>
              <a:rPr lang="es-CL" dirty="0" smtClean="0"/>
              <a:t> a 60 UF/m</a:t>
            </a:r>
            <a:r>
              <a:rPr lang="es-CL" baseline="30000" dirty="0" smtClean="0"/>
              <a:t>2</a:t>
            </a:r>
            <a:r>
              <a:rPr lang="es-CL" dirty="0" smtClean="0"/>
              <a:t>)</a:t>
            </a:r>
          </a:p>
          <a:p>
            <a:r>
              <a:rPr lang="es-CL" dirty="0" smtClean="0"/>
              <a:t>Coordinar proyectos Complejos</a:t>
            </a:r>
          </a:p>
          <a:p>
            <a:pPr lvl="1"/>
            <a:r>
              <a:rPr lang="es-CL" dirty="0" err="1" smtClean="0"/>
              <a:t>Polaris</a:t>
            </a:r>
            <a:r>
              <a:rPr lang="es-CL" dirty="0" smtClean="0"/>
              <a:t> </a:t>
            </a:r>
            <a:r>
              <a:rPr lang="es-CL" dirty="0" err="1" smtClean="0"/>
              <a:t>Misile</a:t>
            </a:r>
            <a:r>
              <a:rPr lang="es-CL" dirty="0" smtClean="0"/>
              <a:t> Project: 3000 proveedores</a:t>
            </a:r>
          </a:p>
          <a:p>
            <a:r>
              <a:rPr lang="es-CL" dirty="0" smtClean="0"/>
              <a:t>Altas exigencias de tiempo de ejecución</a:t>
            </a:r>
          </a:p>
          <a:p>
            <a:pPr lvl="1"/>
            <a:r>
              <a:rPr lang="es-CL" dirty="0" err="1" smtClean="0"/>
              <a:t>Viper</a:t>
            </a:r>
            <a:r>
              <a:rPr lang="es-CL" dirty="0" smtClean="0"/>
              <a:t>: </a:t>
            </a:r>
          </a:p>
          <a:p>
            <a:pPr lvl="2"/>
            <a:r>
              <a:rPr lang="es-CL" dirty="0" smtClean="0"/>
              <a:t>Tiempo Original 3 años (normal 5 años)</a:t>
            </a:r>
          </a:p>
          <a:p>
            <a:pPr lvl="2"/>
            <a:r>
              <a:rPr lang="es-CL" dirty="0" smtClean="0"/>
              <a:t>Tiempo final 2,5 años</a:t>
            </a:r>
          </a:p>
          <a:p>
            <a:pPr lvl="1"/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9585" y="144016"/>
            <a:ext cx="3424415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 descr="C:\Users\Fabian\Documents\05_Clases_U\IN4703\14.Programacion de Proyectos\Imagenes\Polaris-a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2636912"/>
            <a:ext cx="1820662" cy="2267870"/>
          </a:xfrm>
          <a:prstGeom prst="rect">
            <a:avLst/>
          </a:prstGeom>
          <a:noFill/>
        </p:spPr>
      </p:pic>
      <p:pic>
        <p:nvPicPr>
          <p:cNvPr id="68613" name="Picture 5" descr="C:\Users\Fabian\Documents\05_Clases_U\IN4703\14.Programacion de Proyectos\Imagenes\vi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87954" y="5085184"/>
            <a:ext cx="2208246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Para encontrar el punto óptimo en un equilibrio de tiempo-costo, existe el siguiente procedimiento:</a:t>
            </a:r>
          </a:p>
          <a:p>
            <a:pPr marL="914400" lvl="1" indent="-457200">
              <a:spcBef>
                <a:spcPct val="40000"/>
              </a:spcBef>
              <a:buFont typeface="Wingdings" pitchFamily="2" charset="2"/>
              <a:buAutoNum type="arabicPeriod"/>
            </a:pPr>
            <a:r>
              <a:rPr lang="es-CL" dirty="0" smtClean="0"/>
              <a:t>Prepare un diagrama de red tipo CPM. Enumere:</a:t>
            </a:r>
          </a:p>
          <a:p>
            <a:pPr marL="1295400" lvl="2" indent="-381000">
              <a:spcBef>
                <a:spcPct val="35000"/>
              </a:spcBef>
              <a:buFont typeface="Wingdings" pitchFamily="2" charset="2"/>
              <a:buChar char="ü"/>
            </a:pPr>
            <a:r>
              <a:rPr lang="es-CL" dirty="0" smtClean="0"/>
              <a:t>Costo Normal: Costo más bajo esperado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dirty="0" smtClean="0"/>
              <a:t>Tiempo Normal: Tiempo asociado al costo normal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dirty="0" smtClean="0"/>
              <a:t>Tiempo Intensivo: Tiempo más breve posible para la actividad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dirty="0" smtClean="0"/>
              <a:t>Costo Intensivo: Costo asociado al tiempo intensivo</a:t>
            </a:r>
            <a:endParaRPr lang="es-ES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56792"/>
            <a:ext cx="8064896" cy="936104"/>
          </a:xfrm>
        </p:spPr>
        <p:txBody>
          <a:bodyPr/>
          <a:lstStyle/>
          <a:p>
            <a:pPr marL="914400" lvl="1" indent="-457200">
              <a:buFont typeface="Wingdings" pitchFamily="2" charset="2"/>
              <a:buAutoNum type="arabicPeriod"/>
            </a:pPr>
            <a:r>
              <a:rPr lang="es-CL" dirty="0" smtClean="0"/>
              <a:t> </a:t>
            </a:r>
            <a:endParaRPr lang="es-ES" dirty="0" smtClean="0"/>
          </a:p>
        </p:txBody>
      </p:sp>
      <p:grpSp>
        <p:nvGrpSpPr>
          <p:cNvPr id="54" name="53 Grupo"/>
          <p:cNvGrpSpPr/>
          <p:nvPr/>
        </p:nvGrpSpPr>
        <p:grpSpPr>
          <a:xfrm>
            <a:off x="4139952" y="3717032"/>
            <a:ext cx="1152128" cy="1296144"/>
            <a:chOff x="4860032" y="3140968"/>
            <a:chExt cx="1152128" cy="1296144"/>
          </a:xfrm>
        </p:grpSpPr>
        <p:grpSp>
          <p:nvGrpSpPr>
            <p:cNvPr id="55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60" name="59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60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55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4</a:t>
              </a:r>
            </a:p>
          </p:txBody>
        </p:sp>
        <p:sp>
          <p:nvSpPr>
            <p:cNvPr id="57" name="56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3</a:t>
              </a:r>
            </a:p>
          </p:txBody>
        </p:sp>
        <p:sp>
          <p:nvSpPr>
            <p:cNvPr id="58" name="57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59" name="58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$8</a:t>
              </a:r>
            </a:p>
          </p:txBody>
        </p:sp>
      </p:grpSp>
      <p:grpSp>
        <p:nvGrpSpPr>
          <p:cNvPr id="62" name="61 Grupo"/>
          <p:cNvGrpSpPr/>
          <p:nvPr/>
        </p:nvGrpSpPr>
        <p:grpSpPr>
          <a:xfrm>
            <a:off x="2915816" y="2852936"/>
            <a:ext cx="1152128" cy="1296144"/>
            <a:chOff x="4860032" y="3140968"/>
            <a:chExt cx="1152128" cy="1296144"/>
          </a:xfrm>
        </p:grpSpPr>
        <p:grpSp>
          <p:nvGrpSpPr>
            <p:cNvPr id="63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68" name="67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68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63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65" name="64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66" name="65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67" name="66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$10</a:t>
              </a:r>
            </a:p>
          </p:txBody>
        </p:sp>
      </p:grpSp>
      <p:grpSp>
        <p:nvGrpSpPr>
          <p:cNvPr id="46" name="45 Grupo"/>
          <p:cNvGrpSpPr/>
          <p:nvPr/>
        </p:nvGrpSpPr>
        <p:grpSpPr>
          <a:xfrm>
            <a:off x="4211960" y="1844824"/>
            <a:ext cx="1152128" cy="1296144"/>
            <a:chOff x="4860032" y="3140968"/>
            <a:chExt cx="1152128" cy="1296144"/>
          </a:xfrm>
        </p:grpSpPr>
        <p:grpSp>
          <p:nvGrpSpPr>
            <p:cNvPr id="47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52" name="51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52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47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5</a:t>
              </a:r>
            </a:p>
          </p:txBody>
        </p:sp>
        <p:sp>
          <p:nvSpPr>
            <p:cNvPr id="49" name="48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50" name="49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  <p:sp>
          <p:nvSpPr>
            <p:cNvPr id="51" name="50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$18</a:t>
              </a:r>
            </a:p>
          </p:txBody>
        </p:sp>
      </p:grpSp>
      <p:grpSp>
        <p:nvGrpSpPr>
          <p:cNvPr id="45" name="44 Grupo"/>
          <p:cNvGrpSpPr/>
          <p:nvPr/>
        </p:nvGrpSpPr>
        <p:grpSpPr>
          <a:xfrm>
            <a:off x="5436096" y="2780928"/>
            <a:ext cx="1152128" cy="1296144"/>
            <a:chOff x="4860032" y="3140968"/>
            <a:chExt cx="1152128" cy="1296144"/>
          </a:xfrm>
        </p:grpSpPr>
        <p:grpSp>
          <p:nvGrpSpPr>
            <p:cNvPr id="40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9" name="18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20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40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3</a:t>
              </a: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$5</a:t>
              </a:r>
            </a:p>
          </p:txBody>
        </p:sp>
        <p:sp>
          <p:nvSpPr>
            <p:cNvPr id="44" name="43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</p:grp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6" name="5 Elipse"/>
          <p:cNvSpPr/>
          <p:nvPr/>
        </p:nvSpPr>
        <p:spPr>
          <a:xfrm>
            <a:off x="3131840" y="314096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 smtClean="0"/>
              <a:t>A</a:t>
            </a:r>
            <a:endParaRPr lang="es-CL" sz="2400" dirty="0"/>
          </a:p>
        </p:txBody>
      </p:sp>
      <p:sp>
        <p:nvSpPr>
          <p:cNvPr id="7" name="6 Elipse"/>
          <p:cNvSpPr/>
          <p:nvPr/>
        </p:nvSpPr>
        <p:spPr>
          <a:xfrm>
            <a:off x="4427984" y="2132856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 smtClean="0"/>
              <a:t>B</a:t>
            </a:r>
            <a:endParaRPr lang="es-CL" sz="2400" dirty="0"/>
          </a:p>
        </p:txBody>
      </p:sp>
      <p:sp>
        <p:nvSpPr>
          <p:cNvPr id="8" name="7 Elipse"/>
          <p:cNvSpPr/>
          <p:nvPr/>
        </p:nvSpPr>
        <p:spPr>
          <a:xfrm>
            <a:off x="4355976" y="4005064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 smtClean="0"/>
              <a:t>C</a:t>
            </a:r>
            <a:endParaRPr lang="es-CL" sz="2400" dirty="0"/>
          </a:p>
        </p:txBody>
      </p:sp>
      <p:sp>
        <p:nvSpPr>
          <p:cNvPr id="9" name="8 Elipse"/>
          <p:cNvSpPr/>
          <p:nvPr/>
        </p:nvSpPr>
        <p:spPr>
          <a:xfrm>
            <a:off x="5652120" y="306896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dirty="0" smtClean="0"/>
              <a:t>D</a:t>
            </a:r>
            <a:endParaRPr lang="es-CL" sz="2400" dirty="0"/>
          </a:p>
        </p:txBody>
      </p:sp>
      <p:cxnSp>
        <p:nvCxnSpPr>
          <p:cNvPr id="11" name="10 Conector recto de flecha"/>
          <p:cNvCxnSpPr>
            <a:stCxn id="6" idx="7"/>
            <a:endCxn id="7" idx="3"/>
          </p:cNvCxnSpPr>
          <p:nvPr/>
        </p:nvCxnSpPr>
        <p:spPr>
          <a:xfrm rot="5400000" flipH="1" flipV="1">
            <a:off x="3890483" y="2603467"/>
            <a:ext cx="498938" cy="7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7" idx="5"/>
            <a:endCxn id="9" idx="1"/>
          </p:cNvCxnSpPr>
          <p:nvPr/>
        </p:nvCxnSpPr>
        <p:spPr>
          <a:xfrm rot="16200000" flipH="1">
            <a:off x="5186627" y="2603467"/>
            <a:ext cx="426930" cy="714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6" idx="5"/>
            <a:endCxn id="8" idx="1"/>
          </p:cNvCxnSpPr>
          <p:nvPr/>
        </p:nvCxnSpPr>
        <p:spPr>
          <a:xfrm rot="16200000" flipH="1">
            <a:off x="3926487" y="3575575"/>
            <a:ext cx="354922" cy="714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8" idx="7"/>
            <a:endCxn id="9" idx="3"/>
          </p:cNvCxnSpPr>
          <p:nvPr/>
        </p:nvCxnSpPr>
        <p:spPr>
          <a:xfrm rot="5400000" flipH="1" flipV="1">
            <a:off x="5150623" y="3503567"/>
            <a:ext cx="426930" cy="7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827584" y="2348880"/>
            <a:ext cx="1559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Tiempo Normal</a:t>
            </a:r>
          </a:p>
        </p:txBody>
      </p:sp>
      <p:cxnSp>
        <p:nvCxnSpPr>
          <p:cNvPr id="72" name="71 Conector recto de flecha"/>
          <p:cNvCxnSpPr>
            <a:stCxn id="70" idx="3"/>
            <a:endCxn id="64" idx="1"/>
          </p:cNvCxnSpPr>
          <p:nvPr/>
        </p:nvCxnSpPr>
        <p:spPr>
          <a:xfrm>
            <a:off x="2387563" y="2533546"/>
            <a:ext cx="816285" cy="473279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CuadroTexto"/>
          <p:cNvSpPr txBox="1"/>
          <p:nvPr/>
        </p:nvSpPr>
        <p:spPr>
          <a:xfrm>
            <a:off x="827584" y="4293096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Costo Normal</a:t>
            </a:r>
          </a:p>
        </p:txBody>
      </p:sp>
      <p:cxnSp>
        <p:nvCxnSpPr>
          <p:cNvPr id="74" name="73 Conector recto de flecha"/>
          <p:cNvCxnSpPr>
            <a:stCxn id="73" idx="3"/>
            <a:endCxn id="66" idx="1"/>
          </p:cNvCxnSpPr>
          <p:nvPr/>
        </p:nvCxnSpPr>
        <p:spPr>
          <a:xfrm flipV="1">
            <a:off x="2252974" y="3995192"/>
            <a:ext cx="890734" cy="482570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76 CuadroTexto"/>
          <p:cNvSpPr txBox="1"/>
          <p:nvPr/>
        </p:nvSpPr>
        <p:spPr>
          <a:xfrm>
            <a:off x="827584" y="1988840"/>
            <a:ext cx="1739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Tiempo Intensivo</a:t>
            </a:r>
          </a:p>
        </p:txBody>
      </p:sp>
      <p:cxnSp>
        <p:nvCxnSpPr>
          <p:cNvPr id="79" name="78 Conector recto de flecha"/>
          <p:cNvCxnSpPr>
            <a:stCxn id="77" idx="3"/>
            <a:endCxn id="65" idx="0"/>
          </p:cNvCxnSpPr>
          <p:nvPr/>
        </p:nvCxnSpPr>
        <p:spPr>
          <a:xfrm>
            <a:off x="2567099" y="2173506"/>
            <a:ext cx="1057991" cy="67943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79 CuadroTexto"/>
          <p:cNvSpPr txBox="1"/>
          <p:nvPr/>
        </p:nvSpPr>
        <p:spPr>
          <a:xfrm>
            <a:off x="827584" y="4653136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Costo Intensivo</a:t>
            </a:r>
          </a:p>
        </p:txBody>
      </p:sp>
      <p:cxnSp>
        <p:nvCxnSpPr>
          <p:cNvPr id="81" name="80 Conector recto de flecha"/>
          <p:cNvCxnSpPr>
            <a:stCxn id="80" idx="3"/>
            <a:endCxn id="67" idx="2"/>
          </p:cNvCxnSpPr>
          <p:nvPr/>
        </p:nvCxnSpPr>
        <p:spPr>
          <a:xfrm flipV="1">
            <a:off x="2432511" y="4149080"/>
            <a:ext cx="1286200" cy="68872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4400" lvl="1" indent="-457200">
              <a:buFont typeface="Wingdings" pitchFamily="2" charset="2"/>
              <a:buAutoNum type="arabicPeriod" startAt="2"/>
            </a:pPr>
            <a:r>
              <a:rPr lang="es-CL" smtClean="0"/>
              <a:t>Determine el costo por unidad de tiempo para acelerar cada actividad</a:t>
            </a:r>
            <a:endParaRPr lang="es-ES" smtClean="0"/>
          </a:p>
        </p:txBody>
      </p:sp>
      <p:pic>
        <p:nvPicPr>
          <p:cNvPr id="55910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7400" y="2743200"/>
            <a:ext cx="35052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9109" name="Text Box 5"/>
          <p:cNvSpPr txBox="1">
            <a:spLocks noChangeArrowheads="1"/>
          </p:cNvSpPr>
          <p:nvPr/>
        </p:nvSpPr>
        <p:spPr bwMode="auto">
          <a:xfrm>
            <a:off x="5791200" y="3657600"/>
            <a:ext cx="251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2000">
                <a:latin typeface="Trebuchet MS" pitchFamily="34" charset="0"/>
              </a:rPr>
              <a:t>Aquí se supone una relación lineal</a:t>
            </a:r>
            <a:endParaRPr lang="es-ES" sz="200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4400" lvl="1" indent="-457200">
              <a:buFont typeface="Wingdings" pitchFamily="2" charset="2"/>
              <a:buAutoNum type="arabicPeriod" startAt="2"/>
            </a:pPr>
            <a:r>
              <a:rPr lang="es-CL" smtClean="0"/>
              <a:t>Determine el costo por unidad de tiempo para acelerar cada actividad</a:t>
            </a:r>
            <a:endParaRPr lang="es-ES" smtClean="0"/>
          </a:p>
          <a:p>
            <a:pPr marL="533400" indent="-533400"/>
            <a:endParaRPr lang="es-ES" smtClean="0"/>
          </a:p>
        </p:txBody>
      </p:sp>
      <p:pic>
        <p:nvPicPr>
          <p:cNvPr id="560133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2778125"/>
            <a:ext cx="61722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4400" lvl="1" indent="-457200">
              <a:buFont typeface="Wingdings" pitchFamily="2" charset="2"/>
              <a:buAutoNum type="arabicPeriod" startAt="3"/>
            </a:pPr>
            <a:r>
              <a:rPr lang="es-CL" smtClean="0"/>
              <a:t>Calcule la ruta crítica</a:t>
            </a:r>
          </a:p>
          <a:p>
            <a:pPr marL="1295400" lvl="2" indent="-381000">
              <a:spcBef>
                <a:spcPct val="40000"/>
              </a:spcBef>
              <a:buFont typeface="Wingdings" pitchFamily="2" charset="2"/>
              <a:buChar char="ü"/>
            </a:pPr>
            <a:r>
              <a:rPr lang="es-CL" smtClean="0"/>
              <a:t>En el ejemplo es: A-B-D</a:t>
            </a:r>
          </a:p>
          <a:p>
            <a:pPr marL="1295400" lvl="2" indent="-381000">
              <a:spcBef>
                <a:spcPct val="40000"/>
              </a:spcBef>
              <a:buFont typeface="Wingdings" pitchFamily="2" charset="2"/>
              <a:buChar char="ü"/>
            </a:pPr>
            <a:r>
              <a:rPr lang="es-CL" smtClean="0"/>
              <a:t>Tomará 10 días</a:t>
            </a:r>
            <a:endParaRPr lang="es-ES" smtClean="0"/>
          </a:p>
        </p:txBody>
      </p:sp>
      <p:grpSp>
        <p:nvGrpSpPr>
          <p:cNvPr id="5" name="4 Grupo"/>
          <p:cNvGrpSpPr/>
          <p:nvPr/>
        </p:nvGrpSpPr>
        <p:grpSpPr>
          <a:xfrm>
            <a:off x="3923928" y="4797152"/>
            <a:ext cx="1152128" cy="1296144"/>
            <a:chOff x="4860032" y="3140968"/>
            <a:chExt cx="1152128" cy="1296144"/>
          </a:xfrm>
        </p:grpSpPr>
        <p:grpSp>
          <p:nvGrpSpPr>
            <p:cNvPr id="6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1" name="10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11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6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4</a:t>
              </a: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3</a:t>
              </a: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$8</a:t>
              </a: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2699792" y="3933056"/>
            <a:ext cx="1152128" cy="1296144"/>
            <a:chOff x="4860032" y="3140968"/>
            <a:chExt cx="1152128" cy="1296144"/>
          </a:xfrm>
        </p:grpSpPr>
        <p:grpSp>
          <p:nvGrpSpPr>
            <p:cNvPr id="14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9" name="18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19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14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$10</a:t>
              </a: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3995936" y="2924944"/>
            <a:ext cx="1152128" cy="1296144"/>
            <a:chOff x="4860032" y="3140968"/>
            <a:chExt cx="1152128" cy="1296144"/>
          </a:xfrm>
        </p:grpSpPr>
        <p:grpSp>
          <p:nvGrpSpPr>
            <p:cNvPr id="22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27" name="26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27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22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5</a:t>
              </a: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$18</a:t>
              </a: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5220072" y="3861048"/>
            <a:ext cx="1152128" cy="1296144"/>
            <a:chOff x="4860032" y="3140968"/>
            <a:chExt cx="1152128" cy="1296144"/>
          </a:xfrm>
        </p:grpSpPr>
        <p:grpSp>
          <p:nvGrpSpPr>
            <p:cNvPr id="30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35" name="18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35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30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3</a:t>
              </a: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$5</a:t>
              </a: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</p:grpSp>
      <p:sp>
        <p:nvSpPr>
          <p:cNvPr id="37" name="36 Elipse"/>
          <p:cNvSpPr/>
          <p:nvPr/>
        </p:nvSpPr>
        <p:spPr>
          <a:xfrm>
            <a:off x="2915816" y="422108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A(2)</a:t>
            </a:r>
            <a:endParaRPr lang="es-CL" sz="1600" dirty="0"/>
          </a:p>
        </p:txBody>
      </p:sp>
      <p:sp>
        <p:nvSpPr>
          <p:cNvPr id="38" name="37 Elipse"/>
          <p:cNvSpPr/>
          <p:nvPr/>
        </p:nvSpPr>
        <p:spPr>
          <a:xfrm>
            <a:off x="4211960" y="3212976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B(5)</a:t>
            </a:r>
            <a:endParaRPr lang="es-CL" sz="1600" dirty="0"/>
          </a:p>
        </p:txBody>
      </p:sp>
      <p:sp>
        <p:nvSpPr>
          <p:cNvPr id="39" name="38 Elipse"/>
          <p:cNvSpPr/>
          <p:nvPr/>
        </p:nvSpPr>
        <p:spPr>
          <a:xfrm>
            <a:off x="4139952" y="5085184"/>
            <a:ext cx="720080" cy="7200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C</a:t>
            </a:r>
            <a:endParaRPr lang="es-CL" sz="1600" dirty="0"/>
          </a:p>
        </p:txBody>
      </p:sp>
      <p:sp>
        <p:nvSpPr>
          <p:cNvPr id="40" name="39 Elipse"/>
          <p:cNvSpPr/>
          <p:nvPr/>
        </p:nvSpPr>
        <p:spPr>
          <a:xfrm>
            <a:off x="5436096" y="4149080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D(3)</a:t>
            </a:r>
            <a:endParaRPr lang="es-CL" sz="1600" dirty="0"/>
          </a:p>
        </p:txBody>
      </p:sp>
      <p:cxnSp>
        <p:nvCxnSpPr>
          <p:cNvPr id="41" name="10 Conector recto de flecha"/>
          <p:cNvCxnSpPr>
            <a:stCxn id="37" idx="7"/>
            <a:endCxn id="38" idx="3"/>
          </p:cNvCxnSpPr>
          <p:nvPr/>
        </p:nvCxnSpPr>
        <p:spPr>
          <a:xfrm rot="5400000" flipH="1" flipV="1">
            <a:off x="3674459" y="3683587"/>
            <a:ext cx="498938" cy="786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38" idx="5"/>
            <a:endCxn id="40" idx="1"/>
          </p:cNvCxnSpPr>
          <p:nvPr/>
        </p:nvCxnSpPr>
        <p:spPr>
          <a:xfrm rot="16200000" flipH="1">
            <a:off x="4970603" y="3683587"/>
            <a:ext cx="426930" cy="714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42 Conector recto de flecha"/>
          <p:cNvCxnSpPr>
            <a:stCxn id="37" idx="5"/>
            <a:endCxn id="39" idx="1"/>
          </p:cNvCxnSpPr>
          <p:nvPr/>
        </p:nvCxnSpPr>
        <p:spPr>
          <a:xfrm rot="16200000" flipH="1">
            <a:off x="3710463" y="4655695"/>
            <a:ext cx="354922" cy="714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39" idx="7"/>
            <a:endCxn id="40" idx="3"/>
          </p:cNvCxnSpPr>
          <p:nvPr/>
        </p:nvCxnSpPr>
        <p:spPr>
          <a:xfrm rot="5400000" flipH="1" flipV="1">
            <a:off x="4934599" y="4583687"/>
            <a:ext cx="426930" cy="7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4400" lvl="1" indent="-457200">
              <a:buFont typeface="Wingdings" pitchFamily="2" charset="2"/>
              <a:buAutoNum type="arabicPeriod" startAt="4"/>
            </a:pPr>
            <a:r>
              <a:rPr lang="es-CL" sz="1800" dirty="0" smtClean="0"/>
              <a:t>Acorte la ruta crítica al costo mínimo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sz="1800" dirty="0" smtClean="0"/>
              <a:t>Acorte la ruta crítica 1 día, utilizando la actividad que tenga el costo más bajo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sz="1800" dirty="0" smtClean="0"/>
              <a:t>Recalcule y encuentre la nueva ruta crítica y disminúyala también un día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sz="1800" dirty="0" smtClean="0"/>
              <a:t>Repita este procedimiento hasta que no se pueda reducir más el tiempo para concluir el proyecto</a:t>
            </a:r>
            <a:endParaRPr lang="es-ES" sz="1800" dirty="0" smtClean="0"/>
          </a:p>
        </p:txBody>
      </p:sp>
      <p:grpSp>
        <p:nvGrpSpPr>
          <p:cNvPr id="84" name="83 Grupo"/>
          <p:cNvGrpSpPr/>
          <p:nvPr/>
        </p:nvGrpSpPr>
        <p:grpSpPr>
          <a:xfrm>
            <a:off x="1691680" y="5229200"/>
            <a:ext cx="1152128" cy="1296144"/>
            <a:chOff x="4860032" y="3140968"/>
            <a:chExt cx="1152128" cy="1296144"/>
          </a:xfrm>
        </p:grpSpPr>
        <p:grpSp>
          <p:nvGrpSpPr>
            <p:cNvPr id="85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90" name="89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90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85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4</a:t>
              </a:r>
            </a:p>
          </p:txBody>
        </p:sp>
        <p:sp>
          <p:nvSpPr>
            <p:cNvPr id="87" name="86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3</a:t>
              </a:r>
            </a:p>
          </p:txBody>
        </p:sp>
        <p:sp>
          <p:nvSpPr>
            <p:cNvPr id="88" name="87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89" name="88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$8</a:t>
              </a:r>
            </a:p>
          </p:txBody>
        </p:sp>
      </p:grpSp>
      <p:grpSp>
        <p:nvGrpSpPr>
          <p:cNvPr id="92" name="91 Grupo"/>
          <p:cNvGrpSpPr/>
          <p:nvPr/>
        </p:nvGrpSpPr>
        <p:grpSpPr>
          <a:xfrm>
            <a:off x="467544" y="4365104"/>
            <a:ext cx="1152128" cy="1296144"/>
            <a:chOff x="4860032" y="3140968"/>
            <a:chExt cx="1152128" cy="1296144"/>
          </a:xfrm>
        </p:grpSpPr>
        <p:grpSp>
          <p:nvGrpSpPr>
            <p:cNvPr id="93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98" name="97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98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93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95" name="94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96" name="95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97" name="96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$10</a:t>
              </a:r>
            </a:p>
          </p:txBody>
        </p:sp>
      </p:grpSp>
      <p:grpSp>
        <p:nvGrpSpPr>
          <p:cNvPr id="100" name="99 Grupo"/>
          <p:cNvGrpSpPr/>
          <p:nvPr/>
        </p:nvGrpSpPr>
        <p:grpSpPr>
          <a:xfrm>
            <a:off x="1763688" y="3356992"/>
            <a:ext cx="1152128" cy="1296144"/>
            <a:chOff x="4860032" y="3140968"/>
            <a:chExt cx="1152128" cy="1296144"/>
          </a:xfrm>
        </p:grpSpPr>
        <p:grpSp>
          <p:nvGrpSpPr>
            <p:cNvPr id="101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06" name="105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106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" name="101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5</a:t>
              </a:r>
            </a:p>
          </p:txBody>
        </p:sp>
        <p:sp>
          <p:nvSpPr>
            <p:cNvPr id="103" name="102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104" name="103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  <p:sp>
          <p:nvSpPr>
            <p:cNvPr id="105" name="104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$18</a:t>
              </a:r>
            </a:p>
          </p:txBody>
        </p:sp>
      </p:grpSp>
      <p:grpSp>
        <p:nvGrpSpPr>
          <p:cNvPr id="108" name="107 Grupo"/>
          <p:cNvGrpSpPr/>
          <p:nvPr/>
        </p:nvGrpSpPr>
        <p:grpSpPr>
          <a:xfrm>
            <a:off x="2987824" y="4293096"/>
            <a:ext cx="1152128" cy="1296144"/>
            <a:chOff x="4860032" y="3140968"/>
            <a:chExt cx="1152128" cy="1296144"/>
          </a:xfrm>
        </p:grpSpPr>
        <p:grpSp>
          <p:nvGrpSpPr>
            <p:cNvPr id="109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14" name="18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114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109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3</a:t>
              </a:r>
            </a:p>
          </p:txBody>
        </p:sp>
        <p:sp>
          <p:nvSpPr>
            <p:cNvPr id="111" name="110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112" name="111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$5</a:t>
              </a:r>
            </a:p>
          </p:txBody>
        </p:sp>
        <p:sp>
          <p:nvSpPr>
            <p:cNvPr id="113" name="112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</p:grpSp>
      <p:sp>
        <p:nvSpPr>
          <p:cNvPr id="116" name="115 Elipse"/>
          <p:cNvSpPr/>
          <p:nvPr/>
        </p:nvSpPr>
        <p:spPr>
          <a:xfrm>
            <a:off x="683568" y="4653136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A(2)</a:t>
            </a:r>
            <a:endParaRPr lang="es-CL" sz="1600" dirty="0"/>
          </a:p>
        </p:txBody>
      </p:sp>
      <p:sp>
        <p:nvSpPr>
          <p:cNvPr id="117" name="116 Elipse"/>
          <p:cNvSpPr/>
          <p:nvPr/>
        </p:nvSpPr>
        <p:spPr>
          <a:xfrm>
            <a:off x="1979712" y="3645024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B(5)</a:t>
            </a:r>
            <a:endParaRPr lang="es-CL" sz="1600" dirty="0"/>
          </a:p>
        </p:txBody>
      </p:sp>
      <p:sp>
        <p:nvSpPr>
          <p:cNvPr id="118" name="117 Elipse"/>
          <p:cNvSpPr/>
          <p:nvPr/>
        </p:nvSpPr>
        <p:spPr>
          <a:xfrm>
            <a:off x="1907704" y="5517232"/>
            <a:ext cx="720080" cy="7200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C</a:t>
            </a:r>
            <a:endParaRPr lang="es-CL" sz="1600" dirty="0"/>
          </a:p>
        </p:txBody>
      </p:sp>
      <p:sp>
        <p:nvSpPr>
          <p:cNvPr id="119" name="118 Elipse"/>
          <p:cNvSpPr/>
          <p:nvPr/>
        </p:nvSpPr>
        <p:spPr>
          <a:xfrm>
            <a:off x="3203848" y="45811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D(3)</a:t>
            </a:r>
            <a:endParaRPr lang="es-CL" sz="1600" dirty="0"/>
          </a:p>
        </p:txBody>
      </p:sp>
      <p:cxnSp>
        <p:nvCxnSpPr>
          <p:cNvPr id="120" name="10 Conector recto de flecha"/>
          <p:cNvCxnSpPr>
            <a:stCxn id="116" idx="7"/>
            <a:endCxn id="117" idx="3"/>
          </p:cNvCxnSpPr>
          <p:nvPr/>
        </p:nvCxnSpPr>
        <p:spPr>
          <a:xfrm rot="5400000" flipH="1" flipV="1">
            <a:off x="1442211" y="4115635"/>
            <a:ext cx="498938" cy="786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1" name="120 Conector recto de flecha"/>
          <p:cNvCxnSpPr>
            <a:stCxn id="117" idx="5"/>
            <a:endCxn id="119" idx="1"/>
          </p:cNvCxnSpPr>
          <p:nvPr/>
        </p:nvCxnSpPr>
        <p:spPr>
          <a:xfrm rot="16200000" flipH="1">
            <a:off x="2738355" y="4115635"/>
            <a:ext cx="426930" cy="714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2" name="121 Conector recto de flecha"/>
          <p:cNvCxnSpPr>
            <a:stCxn id="116" idx="5"/>
            <a:endCxn id="118" idx="1"/>
          </p:cNvCxnSpPr>
          <p:nvPr/>
        </p:nvCxnSpPr>
        <p:spPr>
          <a:xfrm rot="16200000" flipH="1">
            <a:off x="1478215" y="5087743"/>
            <a:ext cx="354922" cy="714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122 Conector recto de flecha"/>
          <p:cNvCxnSpPr>
            <a:stCxn id="118" idx="7"/>
            <a:endCxn id="119" idx="3"/>
          </p:cNvCxnSpPr>
          <p:nvPr/>
        </p:nvCxnSpPr>
        <p:spPr>
          <a:xfrm rot="5400000" flipH="1" flipV="1">
            <a:off x="2702351" y="5015735"/>
            <a:ext cx="426930" cy="7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123 Grupo"/>
          <p:cNvGrpSpPr/>
          <p:nvPr/>
        </p:nvGrpSpPr>
        <p:grpSpPr>
          <a:xfrm>
            <a:off x="6372200" y="5157192"/>
            <a:ext cx="1152128" cy="1296144"/>
            <a:chOff x="4860032" y="3140968"/>
            <a:chExt cx="1152128" cy="1296144"/>
          </a:xfrm>
        </p:grpSpPr>
        <p:grpSp>
          <p:nvGrpSpPr>
            <p:cNvPr id="125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30" name="129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130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6" name="125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4</a:t>
              </a:r>
            </a:p>
          </p:txBody>
        </p:sp>
        <p:sp>
          <p:nvSpPr>
            <p:cNvPr id="127" name="126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3</a:t>
              </a:r>
            </a:p>
          </p:txBody>
        </p:sp>
        <p:sp>
          <p:nvSpPr>
            <p:cNvPr id="128" name="127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129" name="128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$8</a:t>
              </a:r>
            </a:p>
          </p:txBody>
        </p:sp>
      </p:grpSp>
      <p:grpSp>
        <p:nvGrpSpPr>
          <p:cNvPr id="132" name="131 Grupo"/>
          <p:cNvGrpSpPr/>
          <p:nvPr/>
        </p:nvGrpSpPr>
        <p:grpSpPr>
          <a:xfrm>
            <a:off x="5148064" y="4293096"/>
            <a:ext cx="1152128" cy="1296144"/>
            <a:chOff x="4860032" y="3140968"/>
            <a:chExt cx="1152128" cy="1296144"/>
          </a:xfrm>
        </p:grpSpPr>
        <p:grpSp>
          <p:nvGrpSpPr>
            <p:cNvPr id="133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38" name="137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138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4" name="133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135" name="134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136" name="135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$6</a:t>
              </a:r>
            </a:p>
          </p:txBody>
        </p:sp>
        <p:sp>
          <p:nvSpPr>
            <p:cNvPr id="137" name="136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$10</a:t>
              </a:r>
            </a:p>
          </p:txBody>
        </p:sp>
      </p:grpSp>
      <p:grpSp>
        <p:nvGrpSpPr>
          <p:cNvPr id="140" name="139 Grupo"/>
          <p:cNvGrpSpPr/>
          <p:nvPr/>
        </p:nvGrpSpPr>
        <p:grpSpPr>
          <a:xfrm>
            <a:off x="6444208" y="3284984"/>
            <a:ext cx="1152128" cy="1296144"/>
            <a:chOff x="4860032" y="3140968"/>
            <a:chExt cx="1152128" cy="1296144"/>
          </a:xfrm>
        </p:grpSpPr>
        <p:grpSp>
          <p:nvGrpSpPr>
            <p:cNvPr id="141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46" name="145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146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2" name="141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5</a:t>
              </a:r>
            </a:p>
          </p:txBody>
        </p:sp>
        <p:sp>
          <p:nvSpPr>
            <p:cNvPr id="143" name="142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144" name="143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  <p:sp>
          <p:nvSpPr>
            <p:cNvPr id="145" name="144 CuadroTexto"/>
            <p:cNvSpPr txBox="1"/>
            <p:nvPr/>
          </p:nvSpPr>
          <p:spPr>
            <a:xfrm>
              <a:off x="5447964" y="4129335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$18</a:t>
              </a:r>
            </a:p>
          </p:txBody>
        </p:sp>
      </p:grpSp>
      <p:grpSp>
        <p:nvGrpSpPr>
          <p:cNvPr id="148" name="147 Grupo"/>
          <p:cNvGrpSpPr/>
          <p:nvPr/>
        </p:nvGrpSpPr>
        <p:grpSpPr>
          <a:xfrm>
            <a:off x="7668344" y="4221088"/>
            <a:ext cx="1152128" cy="1296144"/>
            <a:chOff x="4860032" y="3140968"/>
            <a:chExt cx="1152128" cy="1296144"/>
          </a:xfrm>
        </p:grpSpPr>
        <p:grpSp>
          <p:nvGrpSpPr>
            <p:cNvPr id="149" name="39 Grupo"/>
            <p:cNvGrpSpPr/>
            <p:nvPr/>
          </p:nvGrpSpPr>
          <p:grpSpPr>
            <a:xfrm>
              <a:off x="4860032" y="3212976"/>
              <a:ext cx="1152128" cy="1152128"/>
              <a:chOff x="4860032" y="3212976"/>
              <a:chExt cx="1152128" cy="1152128"/>
            </a:xfrm>
          </p:grpSpPr>
          <p:cxnSp>
            <p:nvCxnSpPr>
              <p:cNvPr id="154" name="18 Conector recto"/>
              <p:cNvCxnSpPr/>
              <p:nvPr/>
            </p:nvCxnSpPr>
            <p:spPr>
              <a:xfrm rot="5400000"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154 Conector recto"/>
              <p:cNvCxnSpPr/>
              <p:nvPr/>
            </p:nvCxnSpPr>
            <p:spPr>
              <a:xfrm>
                <a:off x="4860032" y="3789040"/>
                <a:ext cx="115212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0" name="149 CuadroTexto"/>
            <p:cNvSpPr txBox="1"/>
            <p:nvPr/>
          </p:nvSpPr>
          <p:spPr>
            <a:xfrm>
              <a:off x="5148064" y="3140968"/>
              <a:ext cx="266420" cy="30777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2</a:t>
              </a:r>
            </a:p>
          </p:txBody>
        </p:sp>
        <p:sp>
          <p:nvSpPr>
            <p:cNvPr id="151" name="150 CuadroTexto"/>
            <p:cNvSpPr txBox="1"/>
            <p:nvPr/>
          </p:nvSpPr>
          <p:spPr>
            <a:xfrm>
              <a:off x="5436096" y="3140968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1</a:t>
              </a:r>
            </a:p>
          </p:txBody>
        </p:sp>
        <p:sp>
          <p:nvSpPr>
            <p:cNvPr id="152" name="151 CuadroTexto"/>
            <p:cNvSpPr txBox="1"/>
            <p:nvPr/>
          </p:nvSpPr>
          <p:spPr>
            <a:xfrm>
              <a:off x="5087924" y="4129335"/>
              <a:ext cx="348172" cy="30777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$7</a:t>
              </a:r>
            </a:p>
          </p:txBody>
        </p:sp>
        <p:sp>
          <p:nvSpPr>
            <p:cNvPr id="153" name="152 CuadroTexto"/>
            <p:cNvSpPr txBox="1"/>
            <p:nvPr/>
          </p:nvSpPr>
          <p:spPr>
            <a:xfrm>
              <a:off x="5447964" y="4129335"/>
              <a:ext cx="3481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1400" dirty="0" smtClean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$9</a:t>
              </a:r>
            </a:p>
          </p:txBody>
        </p:sp>
      </p:grpSp>
      <p:sp>
        <p:nvSpPr>
          <p:cNvPr id="156" name="155 Elipse"/>
          <p:cNvSpPr/>
          <p:nvPr/>
        </p:nvSpPr>
        <p:spPr>
          <a:xfrm>
            <a:off x="5364088" y="4581128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A(2)</a:t>
            </a:r>
            <a:endParaRPr lang="es-CL" sz="1600" dirty="0"/>
          </a:p>
        </p:txBody>
      </p:sp>
      <p:sp>
        <p:nvSpPr>
          <p:cNvPr id="157" name="156 Elipse"/>
          <p:cNvSpPr/>
          <p:nvPr/>
        </p:nvSpPr>
        <p:spPr>
          <a:xfrm>
            <a:off x="6660232" y="3573016"/>
            <a:ext cx="720080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B(5)</a:t>
            </a:r>
            <a:endParaRPr lang="es-CL" sz="1600" dirty="0"/>
          </a:p>
        </p:txBody>
      </p:sp>
      <p:sp>
        <p:nvSpPr>
          <p:cNvPr id="158" name="157 Elipse"/>
          <p:cNvSpPr/>
          <p:nvPr/>
        </p:nvSpPr>
        <p:spPr>
          <a:xfrm>
            <a:off x="6588224" y="5445224"/>
            <a:ext cx="720080" cy="7200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C</a:t>
            </a:r>
            <a:endParaRPr lang="es-CL" sz="1600" dirty="0"/>
          </a:p>
        </p:txBody>
      </p:sp>
      <p:sp>
        <p:nvSpPr>
          <p:cNvPr id="159" name="158 Elipse"/>
          <p:cNvSpPr/>
          <p:nvPr/>
        </p:nvSpPr>
        <p:spPr>
          <a:xfrm>
            <a:off x="7884368" y="4509120"/>
            <a:ext cx="720080" cy="72008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dirty="0" smtClean="0"/>
              <a:t>D(2)</a:t>
            </a:r>
            <a:endParaRPr lang="es-CL" sz="1600" dirty="0"/>
          </a:p>
        </p:txBody>
      </p:sp>
      <p:cxnSp>
        <p:nvCxnSpPr>
          <p:cNvPr id="160" name="10 Conector recto de flecha"/>
          <p:cNvCxnSpPr>
            <a:stCxn id="156" idx="7"/>
            <a:endCxn id="157" idx="3"/>
          </p:cNvCxnSpPr>
          <p:nvPr/>
        </p:nvCxnSpPr>
        <p:spPr>
          <a:xfrm rot="5400000" flipH="1" flipV="1">
            <a:off x="6122731" y="4043627"/>
            <a:ext cx="498938" cy="7869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1" name="160 Conector recto de flecha"/>
          <p:cNvCxnSpPr>
            <a:stCxn id="157" idx="5"/>
            <a:endCxn id="159" idx="1"/>
          </p:cNvCxnSpPr>
          <p:nvPr/>
        </p:nvCxnSpPr>
        <p:spPr>
          <a:xfrm rot="16200000" flipH="1">
            <a:off x="7418875" y="4043627"/>
            <a:ext cx="426930" cy="7149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2" name="161 Conector recto de flecha"/>
          <p:cNvCxnSpPr>
            <a:stCxn id="156" idx="5"/>
            <a:endCxn id="158" idx="1"/>
          </p:cNvCxnSpPr>
          <p:nvPr/>
        </p:nvCxnSpPr>
        <p:spPr>
          <a:xfrm rot="16200000" flipH="1">
            <a:off x="6158735" y="5015735"/>
            <a:ext cx="354922" cy="714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162 Conector recto de flecha"/>
          <p:cNvCxnSpPr>
            <a:stCxn id="158" idx="7"/>
            <a:endCxn id="159" idx="3"/>
          </p:cNvCxnSpPr>
          <p:nvPr/>
        </p:nvCxnSpPr>
        <p:spPr>
          <a:xfrm rot="5400000" flipH="1" flipV="1">
            <a:off x="7382871" y="4943727"/>
            <a:ext cx="426930" cy="78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163 Flecha derecha"/>
          <p:cNvSpPr/>
          <p:nvPr/>
        </p:nvSpPr>
        <p:spPr>
          <a:xfrm>
            <a:off x="4355976" y="4653136"/>
            <a:ext cx="64807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4400" lvl="1" indent="-457200">
              <a:buFont typeface="Wingdings" pitchFamily="2" charset="2"/>
              <a:buAutoNum type="arabicPeriod" startAt="4"/>
            </a:pPr>
            <a:r>
              <a:rPr lang="es-CL" smtClean="0"/>
              <a:t>Acorte la ruta crítica al costo mínimo</a:t>
            </a:r>
            <a:endParaRPr lang="es-ES" smtClean="0"/>
          </a:p>
        </p:txBody>
      </p:sp>
      <p:pic>
        <p:nvPicPr>
          <p:cNvPr id="563205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2060848"/>
            <a:ext cx="876300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</a:t>
            </a:r>
            <a:br>
              <a:rPr lang="es-CL" dirty="0" smtClean="0"/>
            </a:br>
            <a:r>
              <a:rPr lang="es-CL" sz="3200" dirty="0" smtClean="0"/>
              <a:t>Frontera Eficiente Tiempo-Costo</a:t>
            </a:r>
            <a:endParaRPr lang="es-ES" dirty="0" smtClean="0"/>
          </a:p>
        </p:txBody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4400" lvl="1" indent="-457200">
              <a:buFont typeface="Wingdings" pitchFamily="2" charset="2"/>
              <a:buAutoNum type="arabicPeriod" startAt="5"/>
            </a:pPr>
            <a:r>
              <a:rPr lang="es-CL" smtClean="0"/>
              <a:t>Trace el programa de las curvas de los costos directos del proyecto, los indirectos y el total de costos y encuentre el costo mínimo</a:t>
            </a:r>
          </a:p>
          <a:p>
            <a:pPr marL="1295400" lvl="2" indent="-381000">
              <a:buFont typeface="Wingdings" pitchFamily="2" charset="2"/>
              <a:buChar char="ü"/>
            </a:pPr>
            <a:r>
              <a:rPr lang="es-CL" sz="1800" smtClean="0"/>
              <a:t>Para el ejemplo, suponga que los costos indirectos permanecen constantes durante ocho días y que, a continuación, incrementan a un ritmo de 5 dólares por día</a:t>
            </a:r>
            <a:endParaRPr lang="es-ES" sz="1800" smtClean="0"/>
          </a:p>
        </p:txBody>
      </p:sp>
      <p:pic>
        <p:nvPicPr>
          <p:cNvPr id="5642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9409" y="3645024"/>
            <a:ext cx="5610943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4572000" y="6304002"/>
            <a:ext cx="34147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s-CL" sz="1800" dirty="0" smtClean="0">
                <a:latin typeface="+mn-lt"/>
              </a:rPr>
              <a:t>El programa debe hacerse en 8 </a:t>
            </a:r>
            <a:r>
              <a:rPr lang="es-CL" sz="1800" dirty="0" smtClean="0">
                <a:latin typeface="+mn-lt"/>
              </a:rPr>
              <a:t>días!!!</a:t>
            </a:r>
            <a:endParaRPr lang="es-ES" sz="1800" dirty="0" smtClean="0">
              <a:latin typeface="+mn-lt"/>
            </a:endParaRPr>
          </a:p>
          <a:p>
            <a:endParaRPr lang="es-CL" sz="1200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 </a:t>
            </a:r>
            <a:r>
              <a:rPr lang="es-CL" sz="3200" dirty="0" smtClean="0"/>
              <a:t>Usando Programación Lineal</a:t>
            </a:r>
            <a:endParaRPr lang="es-ES" dirty="0" smtClean="0"/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848600" cy="4456113"/>
          </a:xfrm>
        </p:spPr>
        <p:txBody>
          <a:bodyPr/>
          <a:lstStyle/>
          <a:p>
            <a:r>
              <a:rPr lang="es-CL" dirty="0" smtClean="0"/>
              <a:t>Variables de Decisión:</a:t>
            </a:r>
          </a:p>
          <a:p>
            <a:pPr lvl="1"/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sz="1600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CL" sz="2000" i="1" dirty="0" smtClean="0"/>
              <a:t> </a:t>
            </a:r>
            <a:r>
              <a:rPr lang="es-CL" sz="2000" dirty="0" smtClean="0"/>
              <a:t>= Tiempo de inicio de la actividad </a:t>
            </a: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lvl="1"/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s-CL" sz="1600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sz="2000" dirty="0" smtClean="0"/>
              <a:t>= Duración de la actividad </a:t>
            </a: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lvl="1"/>
            <a:r>
              <a:rPr lang="es-CL" sz="2000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s-CL" sz="1600" i="1" baseline="-25000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s-CL" sz="2000" i="1" dirty="0" smtClean="0"/>
              <a:t> </a:t>
            </a:r>
            <a:r>
              <a:rPr lang="es-CL" sz="2000" dirty="0" smtClean="0"/>
              <a:t>= Duración del proyecto</a:t>
            </a:r>
          </a:p>
          <a:p>
            <a:r>
              <a:rPr lang="es-CL" dirty="0" smtClean="0"/>
              <a:t>Restricciones:</a:t>
            </a:r>
          </a:p>
          <a:p>
            <a:pPr lvl="1"/>
            <a:endParaRPr lang="es-CL" dirty="0" smtClean="0"/>
          </a:p>
          <a:p>
            <a:pPr lvl="1"/>
            <a:endParaRPr lang="es-ES" dirty="0" smtClean="0"/>
          </a:p>
        </p:txBody>
      </p:sp>
      <p:graphicFrame>
        <p:nvGraphicFramePr>
          <p:cNvPr id="57139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587500" y="3810000"/>
          <a:ext cx="3910013" cy="2089150"/>
        </p:xfrm>
        <a:graphic>
          <a:graphicData uri="http://schemas.openxmlformats.org/presentationml/2006/ole">
            <p:oleObj spid="_x0000_s4098" name="Equation" r:id="rId3" imgW="1854000" imgH="990360" progId="Equation.DSMT4">
              <p:embed/>
            </p:oleObj>
          </a:graphicData>
        </a:graphic>
      </p:graphicFrame>
      <p:sp>
        <p:nvSpPr>
          <p:cNvPr id="571398" name="Text Box 6"/>
          <p:cNvSpPr txBox="1">
            <a:spLocks noChangeArrowheads="1"/>
          </p:cNvSpPr>
          <p:nvPr/>
        </p:nvSpPr>
        <p:spPr bwMode="auto">
          <a:xfrm>
            <a:off x="5791200" y="4267200"/>
            <a:ext cx="2454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600" dirty="0" err="1">
                <a:latin typeface="Trebuchet MS" pitchFamily="34" charset="0"/>
              </a:rPr>
              <a:t>X</a:t>
            </a:r>
            <a:r>
              <a:rPr lang="es-CL" sz="1200" dirty="0" err="1">
                <a:latin typeface="Trebuchet MS" pitchFamily="34" charset="0"/>
              </a:rPr>
              <a:t>ik</a:t>
            </a:r>
            <a:r>
              <a:rPr lang="es-CL" sz="1600" dirty="0">
                <a:latin typeface="Trebuchet MS" pitchFamily="34" charset="0"/>
              </a:rPr>
              <a:t>, parámetro que indica si k precede a i</a:t>
            </a:r>
            <a:endParaRPr lang="es-ES" sz="1600" dirty="0">
              <a:latin typeface="Trebuchet MS" pitchFamily="34" charset="0"/>
            </a:endParaRPr>
          </a:p>
        </p:txBody>
      </p:sp>
      <p:sp>
        <p:nvSpPr>
          <p:cNvPr id="571399" name="Text Box 7"/>
          <p:cNvSpPr txBox="1">
            <a:spLocks noChangeArrowheads="1"/>
          </p:cNvSpPr>
          <p:nvPr/>
        </p:nvSpPr>
        <p:spPr bwMode="auto">
          <a:xfrm>
            <a:off x="1447800" y="59436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800">
                <a:latin typeface="Trebuchet MS" pitchFamily="34" charset="0"/>
              </a:rPr>
              <a:t>Naturaleza de las variables</a:t>
            </a:r>
            <a:endParaRPr lang="es-ES" sz="1800">
              <a:latin typeface="Trebuchet MS" pitchFamily="34" charset="0"/>
            </a:endParaRPr>
          </a:p>
        </p:txBody>
      </p:sp>
      <p:sp>
        <p:nvSpPr>
          <p:cNvPr id="571400" name="Text Box 8"/>
          <p:cNvSpPr txBox="1">
            <a:spLocks noChangeArrowheads="1"/>
          </p:cNvSpPr>
          <p:nvPr/>
        </p:nvSpPr>
        <p:spPr bwMode="auto">
          <a:xfrm>
            <a:off x="4419600" y="4921250"/>
            <a:ext cx="434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600">
                <a:latin typeface="Trebuchet MS" pitchFamily="34" charset="0"/>
              </a:rPr>
              <a:t>Podría ser para todo k que no tiene sucesor</a:t>
            </a:r>
            <a:endParaRPr lang="es-ES" sz="160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Proyecto </a:t>
            </a:r>
            <a:r>
              <a:rPr lang="es-CL" sz="3200" dirty="0" smtClean="0"/>
              <a:t>Usando Programación Lineal</a:t>
            </a:r>
            <a:endParaRPr lang="es-ES" dirty="0" smtClean="0"/>
          </a:p>
        </p:txBody>
      </p:sp>
      <p:sp>
        <p:nvSpPr>
          <p:cNvPr id="573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696200" cy="4456113"/>
          </a:xfrm>
        </p:spPr>
        <p:txBody>
          <a:bodyPr/>
          <a:lstStyle/>
          <a:p>
            <a:r>
              <a:rPr lang="es-CL" dirty="0" smtClean="0"/>
              <a:t>Función Objetivo:</a:t>
            </a:r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sz="2400" dirty="0" smtClean="0"/>
              <a:t>Lo correcto sería incorporar el VPN del proyecto:</a:t>
            </a:r>
          </a:p>
          <a:p>
            <a:pPr lvl="1"/>
            <a:r>
              <a:rPr lang="es-CL" sz="20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s-CL" sz="20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sz="2000" dirty="0" smtClean="0"/>
              <a:t>= Beneficio de completar la actividad </a:t>
            </a: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lvl="1"/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s-CL" sz="2000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CL" sz="2000" dirty="0" smtClean="0"/>
              <a:t>= Costo normal de ejecución de la actividad </a:t>
            </a: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lvl="1"/>
            <a:endParaRPr lang="es-CL" sz="2000" dirty="0" smtClean="0"/>
          </a:p>
          <a:p>
            <a:endParaRPr lang="es-ES" dirty="0" smtClean="0"/>
          </a:p>
        </p:txBody>
      </p:sp>
      <p:graphicFrame>
        <p:nvGraphicFramePr>
          <p:cNvPr id="57344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154113" y="2338388"/>
          <a:ext cx="7215187" cy="657225"/>
        </p:xfrm>
        <a:graphic>
          <a:graphicData uri="http://schemas.openxmlformats.org/presentationml/2006/ole">
            <p:oleObj spid="_x0000_s5122" name="Equation" r:id="rId3" imgW="4038480" imgH="368280" progId="Equation.DSMT4">
              <p:embed/>
            </p:oleObj>
          </a:graphicData>
        </a:graphic>
      </p:graphicFrame>
      <p:graphicFrame>
        <p:nvGraphicFramePr>
          <p:cNvPr id="573446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1641475" y="4648200"/>
          <a:ext cx="6621463" cy="844550"/>
        </p:xfrm>
        <a:graphic>
          <a:graphicData uri="http://schemas.openxmlformats.org/presentationml/2006/ole">
            <p:oleObj spid="_x0000_s5123" name="Equation" r:id="rId4" imgW="4381200" imgH="5587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br>
              <a:rPr lang="es-CL" dirty="0" smtClean="0"/>
            </a:br>
            <a:r>
              <a:rPr lang="es-CL" sz="3200" dirty="0" smtClean="0"/>
              <a:t>Características de los Proyectos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 único</a:t>
            </a:r>
          </a:p>
          <a:p>
            <a:r>
              <a:rPr lang="es-CL" dirty="0" smtClean="0"/>
              <a:t>La actividad operacional se extiende en el mediano y largo plazo</a:t>
            </a:r>
          </a:p>
          <a:p>
            <a:r>
              <a:rPr lang="es-CL" dirty="0" smtClean="0"/>
              <a:t>No son repetitivos, como lo es un proceso de producción en línea </a:t>
            </a:r>
            <a:r>
              <a:rPr lang="es-CL" dirty="0" err="1" smtClean="0"/>
              <a:t>e.g.</a:t>
            </a:r>
            <a:endParaRPr lang="es-CL" dirty="0" smtClean="0"/>
          </a:p>
          <a:p>
            <a:r>
              <a:rPr lang="es-CL" dirty="0" smtClean="0"/>
              <a:t>Contiene muchas actividades relacionadas</a:t>
            </a:r>
          </a:p>
          <a:p>
            <a:r>
              <a:rPr lang="es-CL" dirty="0" smtClean="0"/>
              <a:t>Es difícil de planificar y controlar</a:t>
            </a:r>
          </a:p>
          <a:p>
            <a:r>
              <a:rPr lang="es-CL" dirty="0" smtClean="0"/>
              <a:t>Requiere una alta especialización en el trabajo a realizar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Programación y Control del </a:t>
            </a:r>
            <a:r>
              <a:rPr lang="es-CL" dirty="0" smtClean="0"/>
              <a:t>Proyecto</a:t>
            </a:r>
            <a:br>
              <a:rPr lang="es-CL" dirty="0" smtClean="0"/>
            </a:br>
            <a:r>
              <a:rPr lang="es-CL" sz="3200" dirty="0" smtClean="0"/>
              <a:t>Críticas al CPM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Las actividades de los proyectos pueden ser identificadas modularmente con un comienzo y fin.</a:t>
            </a:r>
          </a:p>
          <a:p>
            <a:endParaRPr lang="es-CL" dirty="0" smtClean="0"/>
          </a:p>
          <a:p>
            <a:r>
              <a:rPr lang="es-CL" dirty="0" smtClean="0"/>
              <a:t>Las actividades pueden ser representadas como una red</a:t>
            </a:r>
          </a:p>
          <a:p>
            <a:endParaRPr lang="es-CL" dirty="0" smtClean="0"/>
          </a:p>
          <a:p>
            <a:r>
              <a:rPr lang="es-CL" dirty="0" smtClean="0"/>
              <a:t>El control de proyecto está centrado en el camino crítico</a:t>
            </a:r>
          </a:p>
          <a:p>
            <a:endParaRPr lang="es-CL" dirty="0" smtClean="0"/>
          </a:p>
          <a:p>
            <a:r>
              <a:rPr lang="es-CL" dirty="0" smtClean="0"/>
              <a:t>En PERT se asume que las varianzas tienen carácter aditivo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50</a:t>
            </a:fld>
            <a:endParaRPr lang="es-E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Recursos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51</a:t>
            </a:fld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46255" y="3501008"/>
            <a:ext cx="4297745" cy="305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4464496" cy="4767262"/>
          </a:xfrm>
        </p:spPr>
        <p:txBody>
          <a:bodyPr/>
          <a:lstStyle/>
          <a:p>
            <a:r>
              <a:rPr lang="es-CL" dirty="0" smtClean="0"/>
              <a:t>Debemos tener claro cuándo las asignaciones exceden los recursos</a:t>
            </a:r>
          </a:p>
          <a:p>
            <a:pPr lvl="1"/>
            <a:r>
              <a:rPr lang="es-CL" dirty="0" smtClean="0"/>
              <a:t>Microsoft Project</a:t>
            </a:r>
          </a:p>
          <a:p>
            <a:pPr lvl="1"/>
            <a:r>
              <a:rPr lang="es-CL" dirty="0" smtClean="0"/>
              <a:t>Primavera Project </a:t>
            </a:r>
            <a:r>
              <a:rPr lang="es-CL" dirty="0" err="1" smtClean="0"/>
              <a:t>Planner</a:t>
            </a:r>
            <a:endParaRPr lang="es-CL" dirty="0" smtClean="0"/>
          </a:p>
          <a:p>
            <a:r>
              <a:rPr lang="es-CL" dirty="0" smtClean="0"/>
              <a:t>Rastreo de Avance:</a:t>
            </a:r>
          </a:p>
          <a:p>
            <a:pPr lvl="1"/>
            <a:r>
              <a:rPr lang="es-CL" dirty="0" smtClean="0"/>
              <a:t>Usualmente lo planeado varía de lo real</a:t>
            </a:r>
          </a:p>
          <a:p>
            <a:pPr lvl="1"/>
            <a:r>
              <a:rPr lang="es-CL" dirty="0" smtClean="0"/>
              <a:t>Permite comparar avance en tiempo y desviaciones en costo</a:t>
            </a:r>
            <a:endParaRPr lang="es-ES" dirty="0" smtClean="0"/>
          </a:p>
          <a:p>
            <a:endParaRPr lang="es-CL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Conclusión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Una buena administración de proyectos es crucial para el éxito del mismo</a:t>
            </a:r>
          </a:p>
          <a:p>
            <a:r>
              <a:rPr lang="es-CL" dirty="0" smtClean="0"/>
              <a:t>Se debe dimensionar bien el proyecto en un inicio para tener tiempo reales de ejecución </a:t>
            </a:r>
          </a:p>
          <a:p>
            <a:r>
              <a:rPr lang="es-CL" dirty="0" smtClean="0"/>
              <a:t>Se deben asignar bien los recursos</a:t>
            </a:r>
          </a:p>
          <a:p>
            <a:r>
              <a:rPr lang="es-CL" dirty="0" smtClean="0"/>
              <a:t>Se debe llevar un buen control de lo que está ocurriendo</a:t>
            </a:r>
          </a:p>
          <a:p>
            <a:pPr lvl="1"/>
            <a:r>
              <a:rPr lang="es-CL" dirty="0" smtClean="0"/>
              <a:t>Habilidades blandas son cruciales para poder finalizar un proyecto a tiempo y en </a:t>
            </a:r>
            <a:r>
              <a:rPr lang="es-CL" dirty="0" smtClean="0"/>
              <a:t>presupuesto</a:t>
            </a:r>
          </a:p>
          <a:p>
            <a:r>
              <a:rPr lang="es-CL" dirty="0" smtClean="0"/>
              <a:t>Pero, nada asegura el éxito de un proyecto, no por hacer un CPM y utilizar </a:t>
            </a:r>
            <a:r>
              <a:rPr lang="es-CL" dirty="0" err="1" smtClean="0"/>
              <a:t>Pert</a:t>
            </a:r>
            <a:r>
              <a:rPr lang="es-CL" dirty="0" smtClean="0"/>
              <a:t> tienen los objetivos cumplidos.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52</a:t>
            </a:fld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2843808" y="3068960"/>
            <a:ext cx="5832648" cy="33123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</a:t>
            </a:r>
            <a:br>
              <a:rPr lang="es-CL" dirty="0" smtClean="0"/>
            </a:br>
            <a:r>
              <a:rPr lang="es-CL" sz="3200" dirty="0" smtClean="0"/>
              <a:t>Plan agregado de Proyectos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611560" y="1412776"/>
            <a:ext cx="18722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Proyectos de Investigación y Desarrollo</a:t>
            </a:r>
            <a:endParaRPr lang="es-CL" sz="1600" b="1" dirty="0"/>
          </a:p>
        </p:txBody>
      </p:sp>
      <p:sp>
        <p:nvSpPr>
          <p:cNvPr id="8" name="7 Rectángulo"/>
          <p:cNvSpPr/>
          <p:nvPr/>
        </p:nvSpPr>
        <p:spPr>
          <a:xfrm>
            <a:off x="2843808" y="3068960"/>
            <a:ext cx="1512168" cy="10801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CL" sz="1600" b="1" dirty="0" smtClean="0"/>
              <a:t>Proyectos de Innovación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4355976" y="4149080"/>
            <a:ext cx="4320480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CL" sz="1600" b="1" dirty="0" smtClean="0"/>
              <a:t>Proyectos de Plataforma</a:t>
            </a:r>
            <a:endParaRPr lang="es-CL" sz="1600" b="1" dirty="0"/>
          </a:p>
        </p:txBody>
      </p:sp>
      <p:sp>
        <p:nvSpPr>
          <p:cNvPr id="10" name="9 Rectángulo"/>
          <p:cNvSpPr/>
          <p:nvPr/>
        </p:nvSpPr>
        <p:spPr>
          <a:xfrm>
            <a:off x="5508104" y="4941168"/>
            <a:ext cx="3176736" cy="14401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CL" sz="1600" b="1" dirty="0" smtClean="0"/>
              <a:t>Proyectos Derivados</a:t>
            </a:r>
            <a:endParaRPr lang="es-CL" sz="16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843808" y="2492896"/>
            <a:ext cx="12241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Nuevo Producto Base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4427985" y="2492896"/>
            <a:ext cx="12241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Producto de Nueva Generación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5652120" y="2492896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Adiciones a una Familia de Productos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7380312" y="2492896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Derivaciones o Mejoras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1619672" y="3068960"/>
            <a:ext cx="12241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Nuevo Proceso Base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1547664" y="4149080"/>
            <a:ext cx="12241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Proceso de Nueva Generación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1547664" y="4870321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Mejora a Nivel de Departamento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1619672" y="5949280"/>
            <a:ext cx="13681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Cambios Incrementales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4499992" y="2060848"/>
            <a:ext cx="2044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latin typeface="+mn-lt"/>
              </a:rPr>
              <a:t>Cambios en los Productos</a:t>
            </a:r>
          </a:p>
        </p:txBody>
      </p:sp>
      <p:sp>
        <p:nvSpPr>
          <p:cNvPr id="21" name="20 CuadroTexto"/>
          <p:cNvSpPr txBox="1"/>
          <p:nvPr/>
        </p:nvSpPr>
        <p:spPr>
          <a:xfrm rot="16200000">
            <a:off x="285227" y="4586909"/>
            <a:ext cx="1978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latin typeface="+mn-lt"/>
              </a:rPr>
              <a:t>Cambios en los Procesos</a:t>
            </a:r>
          </a:p>
        </p:txBody>
      </p:sp>
      <p:cxnSp>
        <p:nvCxnSpPr>
          <p:cNvPr id="23" name="22 Conector recto de flecha"/>
          <p:cNvCxnSpPr/>
          <p:nvPr/>
        </p:nvCxnSpPr>
        <p:spPr>
          <a:xfrm>
            <a:off x="6588224" y="2204864"/>
            <a:ext cx="17281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rot="10800000">
            <a:off x="2915816" y="2204864"/>
            <a:ext cx="15121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 rot="5400000" flipH="1" flipV="1">
            <a:off x="1079611" y="3465004"/>
            <a:ext cx="79208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rot="5400000">
            <a:off x="1115616" y="5949280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2987824" y="1916832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latin typeface="+mn-lt"/>
              </a:rPr>
              <a:t>+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1187624" y="3140968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latin typeface="+mn-lt"/>
              </a:rPr>
              <a:t>+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6525344"/>
            <a:ext cx="5056187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 </a:t>
            </a:r>
            <a:br>
              <a:rPr lang="es-CL" dirty="0" smtClean="0"/>
            </a:br>
            <a:r>
              <a:rPr lang="es-CL" sz="3200" dirty="0" smtClean="0"/>
              <a:t>Elementos de un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Objetivo</a:t>
            </a:r>
          </a:p>
          <a:p>
            <a:r>
              <a:rPr lang="es-CL" dirty="0" smtClean="0"/>
              <a:t>Alcance o Ámbito de Aplicación</a:t>
            </a:r>
          </a:p>
          <a:p>
            <a:r>
              <a:rPr lang="es-CL" dirty="0" smtClean="0"/>
              <a:t>Requerimientos Contractuales</a:t>
            </a:r>
          </a:p>
          <a:p>
            <a:r>
              <a:rPr lang="es-CL" dirty="0" smtClean="0"/>
              <a:t>Programación de Horarios y Fechas</a:t>
            </a:r>
          </a:p>
          <a:p>
            <a:r>
              <a:rPr lang="es-CL" dirty="0" smtClean="0"/>
              <a:t>Recursos</a:t>
            </a:r>
          </a:p>
          <a:p>
            <a:r>
              <a:rPr lang="es-CL" dirty="0" smtClean="0"/>
              <a:t>Personal</a:t>
            </a:r>
          </a:p>
          <a:p>
            <a:r>
              <a:rPr lang="es-CL" dirty="0" smtClean="0"/>
              <a:t>Control</a:t>
            </a:r>
          </a:p>
          <a:p>
            <a:r>
              <a:rPr lang="es-CL" dirty="0" smtClean="0"/>
              <a:t>Análisis de Riesgos y Problemas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 </a:t>
            </a:r>
            <a:br>
              <a:rPr lang="es-CL" dirty="0" smtClean="0"/>
            </a:br>
            <a:r>
              <a:rPr lang="es-CL" sz="3200" dirty="0" smtClean="0"/>
              <a:t>Elementos de un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Equipo de trabajo del proyecto</a:t>
            </a:r>
          </a:p>
          <a:p>
            <a:pPr lvl="1"/>
            <a:r>
              <a:rPr lang="es-CL" dirty="0" smtClean="0"/>
              <a:t>compuesto por individuos de varias áreas y departamentos de una empresa</a:t>
            </a:r>
          </a:p>
          <a:p>
            <a:r>
              <a:rPr lang="es-CL" dirty="0" smtClean="0"/>
              <a:t>Estructura de Organización del Proyecto</a:t>
            </a:r>
          </a:p>
          <a:p>
            <a:pPr lvl="1"/>
            <a:r>
              <a:rPr lang="es-CL" dirty="0" smtClean="0"/>
              <a:t>una estructura de equipo con los miembros de las áreas funcionales, dependiendo de las habilidades necesarias para la ejecución de éste.</a:t>
            </a:r>
          </a:p>
          <a:p>
            <a:r>
              <a:rPr lang="es-CL" dirty="0" smtClean="0"/>
              <a:t>Administrador o Jefe de Proyecto</a:t>
            </a:r>
          </a:p>
          <a:p>
            <a:pPr lvl="1"/>
            <a:r>
              <a:rPr lang="es-CL" dirty="0" smtClean="0"/>
              <a:t>El miembro más importante del equipo de trabajo de proyecto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Administración de Proyectos </a:t>
            </a:r>
            <a:br>
              <a:rPr lang="es-CL" dirty="0" smtClean="0"/>
            </a:br>
            <a:r>
              <a:rPr lang="es-CL" sz="3200" dirty="0" smtClean="0"/>
              <a:t>Elementos de un proyecto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Declaración de Alcances y Ámbito</a:t>
            </a:r>
          </a:p>
          <a:p>
            <a:pPr lvl="1"/>
            <a:r>
              <a:rPr lang="es-CL" dirty="0" smtClean="0"/>
              <a:t>un documento que proporciona una comprensión, justificación y resultados esperados de un proyecto</a:t>
            </a:r>
          </a:p>
          <a:p>
            <a:r>
              <a:rPr lang="es-CL" dirty="0" smtClean="0"/>
              <a:t>Declaración del Trabajo a Realizar</a:t>
            </a:r>
          </a:p>
          <a:p>
            <a:pPr lvl="1"/>
            <a:r>
              <a:rPr lang="es-CL" dirty="0" smtClean="0"/>
              <a:t>descripción escrita de los objetivos de un proyecto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24-05-2011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6884</TotalTime>
  <Words>2679</Words>
  <Application>Microsoft Office PowerPoint</Application>
  <PresentationFormat>Presentación en pantalla (4:3)</PresentationFormat>
  <Paragraphs>508</Paragraphs>
  <Slides>52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52</vt:i4>
      </vt:variant>
    </vt:vector>
  </HeadingPairs>
  <TitlesOfParts>
    <vt:vector size="55" baseType="lpstr">
      <vt:lpstr>Flujo</vt:lpstr>
      <vt:lpstr>Ecuación</vt:lpstr>
      <vt:lpstr>Equation</vt:lpstr>
      <vt:lpstr> Programación de Proyectos  </vt:lpstr>
      <vt:lpstr>Lineamientos de la Clase de Hoy</vt:lpstr>
      <vt:lpstr>Introducción</vt:lpstr>
      <vt:lpstr>Introducción Por qué administrar un proyecto?</vt:lpstr>
      <vt:lpstr>Introducción Características de los Proyectos</vt:lpstr>
      <vt:lpstr>Administración de Proyectos Plan agregado de Proyectos</vt:lpstr>
      <vt:lpstr>Administración de Proyectos  Elementos de un proyecto</vt:lpstr>
      <vt:lpstr>Administración de Proyectos  Elementos de un proyecto</vt:lpstr>
      <vt:lpstr>Administración de Proyectos  Elementos de un proyecto</vt:lpstr>
      <vt:lpstr>Administración de Proyectos Estructura de Organización del Proyecto</vt:lpstr>
      <vt:lpstr>Administración de Proyectos Proyecto Puro</vt:lpstr>
      <vt:lpstr>Administración de Proyectos Proyecto Puro</vt:lpstr>
      <vt:lpstr>Administración de Proyectos Proyecto Funcional</vt:lpstr>
      <vt:lpstr>Administración de Proyectos Proyecto Funcional</vt:lpstr>
      <vt:lpstr>Administración de Proyectos Proyecto Funcional</vt:lpstr>
      <vt:lpstr>Administración de Proyectos Proyecto Matricial</vt:lpstr>
      <vt:lpstr>Administración de Proyectos Proyecto Matricial</vt:lpstr>
      <vt:lpstr>Administración de Proyectos Proyecto Matricial</vt:lpstr>
      <vt:lpstr>Proceso de Administración de Proyectos Tareas Previas a la Ejecución del Proyecto</vt:lpstr>
      <vt:lpstr>Proceso de Administración de Proyectos Tareas en la Ejecución del Proyecto</vt:lpstr>
      <vt:lpstr>Proceso de Administración de Proyectos</vt:lpstr>
      <vt:lpstr>Planificación del Proyecto Estructura de la división del trabajo</vt:lpstr>
      <vt:lpstr>Planificación del Proyecto  Estructura de la división del trabajo</vt:lpstr>
      <vt:lpstr>Planificación del Proyecto  Estructura de la división del trabajo</vt:lpstr>
      <vt:lpstr>Planificación del Proyecto  Gráficas de Control y Planificación del Proyecto</vt:lpstr>
      <vt:lpstr>Planificación del Proyecto  Gráficas de Control y Planificación del Proyecto</vt:lpstr>
      <vt:lpstr>Programación y Control del Proyecto Método de la Ruta Crítica (CPM)</vt:lpstr>
      <vt:lpstr>Programación y Control del Proyecto Método de la Ruta Crítica (CPM)</vt:lpstr>
      <vt:lpstr>Programación y Control del Proyecto Método de la Ruta Crítica (CPM)</vt:lpstr>
      <vt:lpstr>Programación y Control del Proyecto Método de la Ruta Crítica (CPM)</vt:lpstr>
      <vt:lpstr>Programación y Control del Proyecto Método de la Ruta Crítica (CPM)</vt:lpstr>
      <vt:lpstr>Programación y Control del Proyecto Método de la Ruta Crítica (CPM)</vt:lpstr>
      <vt:lpstr>Programación y Control del Proyecto Método de la Ruta Crítica (CPM)</vt:lpstr>
      <vt:lpstr>Programación y Control del Proyecto Método de la Ruta Crítica (CPM)</vt:lpstr>
      <vt:lpstr>Programación y Control del Proyecto Método de la Ruta Crítica (CPM) + PERT</vt:lpstr>
      <vt:lpstr>Programación y Control del Proyecto Método de la Ruta Crítica (CPM) + PERT</vt:lpstr>
      <vt:lpstr>Programación y Control del Proyecto Método de la Ruta Crítica (CPM) + PERT</vt:lpstr>
      <vt:lpstr>Programación y Control del Proyecto Método de la Ruta Crítica (CPM) + PERT</vt:lpstr>
      <vt:lpstr>Programación y Control del Proyecto Frontera Eficiente Tiempo-Costo</vt:lpstr>
      <vt:lpstr>Programación y Control del Proyecto Frontera Eficiente Tiempo-Costo</vt:lpstr>
      <vt:lpstr>Programación y Control del Proyecto Frontera Eficiente Tiempo-Costo</vt:lpstr>
      <vt:lpstr>Programación y Control del Proyecto Frontera Eficiente Tiempo-Costo</vt:lpstr>
      <vt:lpstr>Programación y Control del Proyecto Frontera Eficiente Tiempo-Costo</vt:lpstr>
      <vt:lpstr>Programación y Control del Proyecto Frontera Eficiente Tiempo-Costo</vt:lpstr>
      <vt:lpstr>Programación y Control del Proyecto Frontera Eficiente Tiempo-Costo</vt:lpstr>
      <vt:lpstr>Programación y Control del Proyecto Frontera Eficiente Tiempo-Costo</vt:lpstr>
      <vt:lpstr>Programación y Control del Proyecto Frontera Eficiente Tiempo-Costo</vt:lpstr>
      <vt:lpstr>Programación y Control del Proyecto Usando Programación Lineal</vt:lpstr>
      <vt:lpstr>Programación y Control del Proyecto Usando Programación Lineal</vt:lpstr>
      <vt:lpstr>Programación y Control del Proyecto Críticas al CPM</vt:lpstr>
      <vt:lpstr>Administración de Recursos</vt:lpstr>
      <vt:lpstr> Conclusión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CMM 06-01-11</dc:title>
  <dc:creator>Fabián Rodrigo Medel García</dc:creator>
  <dc:description>Estrategia on-net/off-net, cargos de acceso y su impacto en la estructuración de la industria de telefonía móvil</dc:description>
  <cp:lastModifiedBy>Fabian</cp:lastModifiedBy>
  <cp:revision>606</cp:revision>
  <cp:lastPrinted>2007-09-28T14:59:36Z</cp:lastPrinted>
  <dcterms:created xsi:type="dcterms:W3CDTF">2007-04-18T18:55:22Z</dcterms:created>
  <dcterms:modified xsi:type="dcterms:W3CDTF">2011-05-24T15:48:57Z</dcterms:modified>
</cp:coreProperties>
</file>