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24"/>
  </p:notesMasterIdLst>
  <p:handoutMasterIdLst>
    <p:handoutMasterId r:id="rId25"/>
  </p:handoutMasterIdLst>
  <p:sldIdLst>
    <p:sldId id="346" r:id="rId2"/>
    <p:sldId id="435" r:id="rId3"/>
    <p:sldId id="402" r:id="rId4"/>
    <p:sldId id="403" r:id="rId5"/>
    <p:sldId id="405" r:id="rId6"/>
    <p:sldId id="438" r:id="rId7"/>
    <p:sldId id="442" r:id="rId8"/>
    <p:sldId id="440" r:id="rId9"/>
    <p:sldId id="441" r:id="rId10"/>
    <p:sldId id="444" r:id="rId11"/>
    <p:sldId id="445" r:id="rId12"/>
    <p:sldId id="446" r:id="rId13"/>
    <p:sldId id="448" r:id="rId14"/>
    <p:sldId id="456" r:id="rId15"/>
    <p:sldId id="451" r:id="rId16"/>
    <p:sldId id="452" r:id="rId17"/>
    <p:sldId id="453" r:id="rId18"/>
    <p:sldId id="449" r:id="rId19"/>
    <p:sldId id="450" r:id="rId20"/>
    <p:sldId id="454" r:id="rId21"/>
    <p:sldId id="455" r:id="rId22"/>
    <p:sldId id="436" r:id="rId23"/>
  </p:sldIdLst>
  <p:sldSz cx="9144000" cy="6858000" type="screen4x3"/>
  <p:notesSz cx="7315200" cy="96012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5pPr>
    <a:lvl6pPr marL="22860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6pPr>
    <a:lvl7pPr marL="27432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7pPr>
    <a:lvl8pPr marL="32004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8pPr>
    <a:lvl9pPr marL="36576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003399"/>
    <a:srgbClr val="FF6600"/>
    <a:srgbClr val="FF3300"/>
    <a:srgbClr val="3CBEEC"/>
    <a:srgbClr val="50C5EE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7127" autoAdjust="0"/>
    <p:restoredTop sz="88429" autoAdjust="0"/>
  </p:normalViewPr>
  <p:slideViewPr>
    <p:cSldViewPr>
      <p:cViewPr varScale="1">
        <p:scale>
          <a:sx n="93" d="100"/>
          <a:sy n="93" d="100"/>
        </p:scale>
        <p:origin x="-1194" y="-96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48"/>
    </p:cViewPr>
  </p:sorterViewPr>
  <p:notesViewPr>
    <p:cSldViewPr>
      <p:cViewPr>
        <p:scale>
          <a:sx n="125" d="100"/>
          <a:sy n="125" d="100"/>
        </p:scale>
        <p:origin x="-2832" y="1458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BFE60D-3F67-455A-A3DC-FC2CBD32C063}" type="doc">
      <dgm:prSet loTypeId="urn:microsoft.com/office/officeart/2005/8/layout/cycle3" loCatId="cycle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es-CL"/>
        </a:p>
      </dgm:t>
    </dgm:pt>
    <dgm:pt modelId="{EA1CC1C6-6121-4E58-899B-D3D2156A4FBC}">
      <dgm:prSet phldrT="[Texto]" custT="1"/>
      <dgm:spPr/>
      <dgm:t>
        <a:bodyPr/>
        <a:lstStyle/>
        <a:p>
          <a:r>
            <a:rPr lang="es-ES_tradnl" sz="1200" b="1" dirty="0" smtClean="0"/>
            <a:t>El cliente solicita información sobre itinerarios</a:t>
          </a:r>
          <a:endParaRPr lang="es-CL" sz="1200" b="1" dirty="0"/>
        </a:p>
      </dgm:t>
    </dgm:pt>
    <dgm:pt modelId="{DF7B4511-44C2-4EE6-B239-8486390C928C}" type="parTrans" cxnId="{B6EE0E80-E53A-4C4A-B121-2195B4DA76A1}">
      <dgm:prSet/>
      <dgm:spPr/>
      <dgm:t>
        <a:bodyPr/>
        <a:lstStyle/>
        <a:p>
          <a:endParaRPr lang="es-CL" sz="3200" b="1"/>
        </a:p>
      </dgm:t>
    </dgm:pt>
    <dgm:pt modelId="{EDE95B77-19C4-41D9-906F-CCC8653C68FF}" type="sibTrans" cxnId="{B6EE0E80-E53A-4C4A-B121-2195B4DA76A1}">
      <dgm:prSet/>
      <dgm:spPr/>
      <dgm:t>
        <a:bodyPr/>
        <a:lstStyle/>
        <a:p>
          <a:endParaRPr lang="es-CL" sz="3200" b="1"/>
        </a:p>
      </dgm:t>
    </dgm:pt>
    <dgm:pt modelId="{BE285CD5-3618-4852-AA07-1A6BF9C1315A}">
      <dgm:prSet phldrT="[Texto]" custT="1"/>
      <dgm:spPr/>
      <dgm:t>
        <a:bodyPr/>
        <a:lstStyle/>
        <a:p>
          <a:r>
            <a:rPr lang="es-ES_tradnl" sz="1200" b="1" dirty="0" smtClean="0"/>
            <a:t>Hace la reservación</a:t>
          </a:r>
          <a:endParaRPr lang="es-CL" sz="1200" b="1" dirty="0"/>
        </a:p>
      </dgm:t>
    </dgm:pt>
    <dgm:pt modelId="{05B0139F-008F-4362-8D4E-A087B6A08BEB}" type="parTrans" cxnId="{2C017C9D-70FF-42EA-8901-2A8BF0A9B954}">
      <dgm:prSet/>
      <dgm:spPr/>
      <dgm:t>
        <a:bodyPr/>
        <a:lstStyle/>
        <a:p>
          <a:endParaRPr lang="es-CL" sz="3200" b="1"/>
        </a:p>
      </dgm:t>
    </dgm:pt>
    <dgm:pt modelId="{69AA0E7B-9143-4D57-BF6C-58AE675393E6}" type="sibTrans" cxnId="{2C017C9D-70FF-42EA-8901-2A8BF0A9B954}">
      <dgm:prSet/>
      <dgm:spPr/>
      <dgm:t>
        <a:bodyPr/>
        <a:lstStyle/>
        <a:p>
          <a:endParaRPr lang="es-CL" sz="3200" b="1"/>
        </a:p>
      </dgm:t>
    </dgm:pt>
    <dgm:pt modelId="{6551D46A-9178-4FA2-9DA6-0E580B338297}">
      <dgm:prSet phldrT="[Texto]" custT="1"/>
      <dgm:spPr/>
      <dgm:t>
        <a:bodyPr/>
        <a:lstStyle/>
        <a:p>
          <a:r>
            <a:rPr lang="es-ES_tradnl" sz="1200" b="1" dirty="0" smtClean="0"/>
            <a:t>Llega al aeropuerto</a:t>
          </a:r>
          <a:endParaRPr lang="es-CL" sz="1200" b="1" dirty="0"/>
        </a:p>
      </dgm:t>
    </dgm:pt>
    <dgm:pt modelId="{741E5CD2-A41B-4918-AA44-EE630FDEA3D6}" type="parTrans" cxnId="{1D669E9E-8400-467B-BE13-25F69B204B4B}">
      <dgm:prSet/>
      <dgm:spPr/>
      <dgm:t>
        <a:bodyPr/>
        <a:lstStyle/>
        <a:p>
          <a:endParaRPr lang="es-CL" sz="3200" b="1"/>
        </a:p>
      </dgm:t>
    </dgm:pt>
    <dgm:pt modelId="{907114E1-BA26-48B4-A9DE-43D306FDD61D}" type="sibTrans" cxnId="{1D669E9E-8400-467B-BE13-25F69B204B4B}">
      <dgm:prSet/>
      <dgm:spPr/>
      <dgm:t>
        <a:bodyPr/>
        <a:lstStyle/>
        <a:p>
          <a:endParaRPr lang="es-CL" sz="3200" b="1"/>
        </a:p>
      </dgm:t>
    </dgm:pt>
    <dgm:pt modelId="{97BB1F0B-A8C6-4D05-8A4D-B7FFF710DC69}">
      <dgm:prSet phldrT="[Texto]" custT="1"/>
      <dgm:spPr/>
      <dgm:t>
        <a:bodyPr/>
        <a:lstStyle/>
        <a:p>
          <a:r>
            <a:rPr lang="es-ES_tradnl" sz="1200" b="1" dirty="0" smtClean="0"/>
            <a:t>Documenta su equipaje y se registra para el vuelo</a:t>
          </a:r>
          <a:endParaRPr lang="es-CL" sz="1200" b="1" dirty="0"/>
        </a:p>
      </dgm:t>
    </dgm:pt>
    <dgm:pt modelId="{4158163E-BFF2-4892-8CBC-A4497ED16F6E}" type="parTrans" cxnId="{F82D6389-B7E5-4700-9E45-856AFB216741}">
      <dgm:prSet/>
      <dgm:spPr/>
      <dgm:t>
        <a:bodyPr/>
        <a:lstStyle/>
        <a:p>
          <a:endParaRPr lang="es-CL" sz="3200" b="1"/>
        </a:p>
      </dgm:t>
    </dgm:pt>
    <dgm:pt modelId="{8A9A66F8-6BCD-49A7-A389-D365B33316BB}" type="sibTrans" cxnId="{F82D6389-B7E5-4700-9E45-856AFB216741}">
      <dgm:prSet/>
      <dgm:spPr/>
      <dgm:t>
        <a:bodyPr/>
        <a:lstStyle/>
        <a:p>
          <a:endParaRPr lang="es-CL" sz="3200" b="1"/>
        </a:p>
      </dgm:t>
    </dgm:pt>
    <dgm:pt modelId="{5C9ED861-30F7-4DB1-8E20-621751A4E9D8}">
      <dgm:prSet phldrT="[Texto]" custT="1"/>
      <dgm:spPr/>
      <dgm:t>
        <a:bodyPr/>
        <a:lstStyle/>
        <a:p>
          <a:r>
            <a:rPr lang="es-ES_tradnl" sz="1200" b="1" dirty="0" smtClean="0"/>
            <a:t>Procede a la sala y a la revisión de seguridad</a:t>
          </a:r>
          <a:endParaRPr lang="es-CL" sz="1200" b="1" dirty="0"/>
        </a:p>
      </dgm:t>
    </dgm:pt>
    <dgm:pt modelId="{F872D599-ED92-4AE6-9BC9-54971EE97484}" type="parTrans" cxnId="{8BA97209-0423-45DA-903F-9198429D47C7}">
      <dgm:prSet/>
      <dgm:spPr/>
      <dgm:t>
        <a:bodyPr/>
        <a:lstStyle/>
        <a:p>
          <a:endParaRPr lang="es-CL" sz="3200" b="1"/>
        </a:p>
      </dgm:t>
    </dgm:pt>
    <dgm:pt modelId="{3F9E7D3C-9238-4443-A4CB-3737DC79B350}" type="sibTrans" cxnId="{8BA97209-0423-45DA-903F-9198429D47C7}">
      <dgm:prSet/>
      <dgm:spPr/>
      <dgm:t>
        <a:bodyPr/>
        <a:lstStyle/>
        <a:p>
          <a:endParaRPr lang="es-CL" sz="3200" b="1"/>
        </a:p>
      </dgm:t>
    </dgm:pt>
    <dgm:pt modelId="{B7789A9F-9BF7-4D20-89EE-51E43012B8BC}">
      <dgm:prSet phldrT="[Texto]" custT="1"/>
      <dgm:spPr/>
      <dgm:t>
        <a:bodyPr/>
        <a:lstStyle/>
        <a:p>
          <a:r>
            <a:rPr lang="es-ES_tradnl" sz="1200" b="1" dirty="0" smtClean="0"/>
            <a:t>Recibe su pase de abordar</a:t>
          </a:r>
          <a:endParaRPr lang="es-CL" sz="1200" b="1" dirty="0"/>
        </a:p>
      </dgm:t>
    </dgm:pt>
    <dgm:pt modelId="{86676951-9394-4515-807A-F97AA24B810B}" type="parTrans" cxnId="{A3FCAF91-DBA6-4CE7-A791-11B6D303F54B}">
      <dgm:prSet/>
      <dgm:spPr/>
      <dgm:t>
        <a:bodyPr/>
        <a:lstStyle/>
        <a:p>
          <a:endParaRPr lang="es-CL" sz="3200" b="1"/>
        </a:p>
      </dgm:t>
    </dgm:pt>
    <dgm:pt modelId="{4F3F0A46-FC7D-40E2-B502-0BC1FAA7432D}" type="sibTrans" cxnId="{A3FCAF91-DBA6-4CE7-A791-11B6D303F54B}">
      <dgm:prSet/>
      <dgm:spPr/>
      <dgm:t>
        <a:bodyPr/>
        <a:lstStyle/>
        <a:p>
          <a:endParaRPr lang="es-CL" sz="3200" b="1"/>
        </a:p>
      </dgm:t>
    </dgm:pt>
    <dgm:pt modelId="{8F2028CD-45A9-4CB4-BBD1-D127D249E5EF}">
      <dgm:prSet phldrT="[Texto]" custT="1"/>
      <dgm:spPr/>
      <dgm:t>
        <a:bodyPr/>
        <a:lstStyle/>
        <a:p>
          <a:r>
            <a:rPr lang="es-ES_tradnl" sz="1200" b="1" dirty="0" smtClean="0"/>
            <a:t>Aborda la aeronave</a:t>
          </a:r>
          <a:endParaRPr lang="es-CL" sz="1200" b="1" dirty="0"/>
        </a:p>
      </dgm:t>
    </dgm:pt>
    <dgm:pt modelId="{94D9E14C-01B1-4F37-9A67-26BCD98A5089}" type="parTrans" cxnId="{42384D11-894A-486A-88FB-3D11DD6C22EE}">
      <dgm:prSet/>
      <dgm:spPr/>
      <dgm:t>
        <a:bodyPr/>
        <a:lstStyle/>
        <a:p>
          <a:endParaRPr lang="es-CL" sz="3200" b="1"/>
        </a:p>
      </dgm:t>
    </dgm:pt>
    <dgm:pt modelId="{A8A0E615-EB63-4AAA-A756-199C184E60C7}" type="sibTrans" cxnId="{42384D11-894A-486A-88FB-3D11DD6C22EE}">
      <dgm:prSet/>
      <dgm:spPr/>
      <dgm:t>
        <a:bodyPr/>
        <a:lstStyle/>
        <a:p>
          <a:endParaRPr lang="es-CL" sz="3200" b="1"/>
        </a:p>
      </dgm:t>
    </dgm:pt>
    <dgm:pt modelId="{2BABCB58-76A4-4B8C-9FA7-BDF49AD4F97F}">
      <dgm:prSet phldrT="[Texto]" custT="1"/>
      <dgm:spPr/>
      <dgm:t>
        <a:bodyPr/>
        <a:lstStyle/>
        <a:p>
          <a:r>
            <a:rPr lang="es-ES_tradnl" sz="1200" b="1" dirty="0" smtClean="0"/>
            <a:t>Recibe atención en el vuelo</a:t>
          </a:r>
          <a:endParaRPr lang="es-CL" sz="1200" b="1" dirty="0"/>
        </a:p>
      </dgm:t>
    </dgm:pt>
    <dgm:pt modelId="{8250DE41-9AE3-428D-877F-F4D6377F8519}" type="parTrans" cxnId="{06EA33E5-8413-4741-84B3-97414ED420D5}">
      <dgm:prSet/>
      <dgm:spPr/>
      <dgm:t>
        <a:bodyPr/>
        <a:lstStyle/>
        <a:p>
          <a:endParaRPr lang="es-CL" sz="3200" b="1"/>
        </a:p>
      </dgm:t>
    </dgm:pt>
    <dgm:pt modelId="{C8E4EC1F-72BF-4C2A-A2C4-D4F3FC333D81}" type="sibTrans" cxnId="{06EA33E5-8413-4741-84B3-97414ED420D5}">
      <dgm:prSet/>
      <dgm:spPr/>
      <dgm:t>
        <a:bodyPr/>
        <a:lstStyle/>
        <a:p>
          <a:endParaRPr lang="es-CL" sz="3200" b="1"/>
        </a:p>
      </dgm:t>
    </dgm:pt>
    <dgm:pt modelId="{96774359-3DD1-4677-8230-BCA025872469}">
      <dgm:prSet phldrT="[Texto]" custT="1"/>
      <dgm:spPr/>
      <dgm:t>
        <a:bodyPr/>
        <a:lstStyle/>
        <a:p>
          <a:r>
            <a:rPr lang="es-ES_tradnl" sz="1200" b="1" dirty="0" smtClean="0"/>
            <a:t>Deja la aeronave</a:t>
          </a:r>
          <a:endParaRPr lang="es-CL" sz="1200" b="1" dirty="0"/>
        </a:p>
      </dgm:t>
    </dgm:pt>
    <dgm:pt modelId="{51E05820-2E53-4E35-BBA2-12ECB24AC0ED}" type="parTrans" cxnId="{918412F0-8437-4216-A603-A2FCEBE1BB01}">
      <dgm:prSet/>
      <dgm:spPr/>
      <dgm:t>
        <a:bodyPr/>
        <a:lstStyle/>
        <a:p>
          <a:endParaRPr lang="es-CL" sz="3200" b="1"/>
        </a:p>
      </dgm:t>
    </dgm:pt>
    <dgm:pt modelId="{C98F4CC1-94C9-479C-B900-18FF4C796FAE}" type="sibTrans" cxnId="{918412F0-8437-4216-A603-A2FCEBE1BB01}">
      <dgm:prSet/>
      <dgm:spPr/>
      <dgm:t>
        <a:bodyPr/>
        <a:lstStyle/>
        <a:p>
          <a:endParaRPr lang="es-CL" sz="3200" b="1"/>
        </a:p>
      </dgm:t>
    </dgm:pt>
    <dgm:pt modelId="{74AF7456-21A9-456A-A8BE-57E0C55DC8F0}">
      <dgm:prSet phldrT="[Texto]" custT="1"/>
      <dgm:spPr/>
      <dgm:t>
        <a:bodyPr/>
        <a:lstStyle/>
        <a:p>
          <a:r>
            <a:rPr lang="es-ES_tradnl" sz="1200" b="1" dirty="0" smtClean="0"/>
            <a:t>Recibe su equipaje</a:t>
          </a:r>
          <a:endParaRPr lang="es-CL" sz="1200" b="1" dirty="0"/>
        </a:p>
      </dgm:t>
    </dgm:pt>
    <dgm:pt modelId="{5C7AA901-31A7-46BC-9D34-7949554147CD}" type="parTrans" cxnId="{96C8C2F6-FF30-49ED-9C94-7D0D51CE926A}">
      <dgm:prSet/>
      <dgm:spPr/>
      <dgm:t>
        <a:bodyPr/>
        <a:lstStyle/>
        <a:p>
          <a:endParaRPr lang="es-CL" sz="3200" b="1"/>
        </a:p>
      </dgm:t>
    </dgm:pt>
    <dgm:pt modelId="{2A379C40-7654-4BD1-9983-3AA31665E804}" type="sibTrans" cxnId="{96C8C2F6-FF30-49ED-9C94-7D0D51CE926A}">
      <dgm:prSet/>
      <dgm:spPr/>
      <dgm:t>
        <a:bodyPr/>
        <a:lstStyle/>
        <a:p>
          <a:endParaRPr lang="es-CL" sz="3200" b="1"/>
        </a:p>
      </dgm:t>
    </dgm:pt>
    <dgm:pt modelId="{49F6D0CD-405F-4ED1-AA53-167FC30E42BA}">
      <dgm:prSet phldrT="[Texto]" custT="1"/>
      <dgm:spPr/>
      <dgm:t>
        <a:bodyPr/>
        <a:lstStyle/>
        <a:p>
          <a:r>
            <a:rPr lang="es-ES_tradnl" sz="1200" b="1" dirty="0" smtClean="0"/>
            <a:t>Sale del aeropuerto</a:t>
          </a:r>
          <a:endParaRPr lang="es-CL" sz="1200" b="1" dirty="0"/>
        </a:p>
      </dgm:t>
    </dgm:pt>
    <dgm:pt modelId="{B1B9AFCA-1F77-45D5-AD00-8A708F609F42}" type="parTrans" cxnId="{2715FBA4-9DDA-4D90-9792-BA54298BFAE9}">
      <dgm:prSet/>
      <dgm:spPr/>
      <dgm:t>
        <a:bodyPr/>
        <a:lstStyle/>
        <a:p>
          <a:endParaRPr lang="es-CL" sz="3200" b="1"/>
        </a:p>
      </dgm:t>
    </dgm:pt>
    <dgm:pt modelId="{E8170554-33E5-4AF7-9A33-7D0917FB051D}" type="sibTrans" cxnId="{2715FBA4-9DDA-4D90-9792-BA54298BFAE9}">
      <dgm:prSet/>
      <dgm:spPr/>
      <dgm:t>
        <a:bodyPr/>
        <a:lstStyle/>
        <a:p>
          <a:endParaRPr lang="es-CL" sz="3200" b="1"/>
        </a:p>
      </dgm:t>
    </dgm:pt>
    <dgm:pt modelId="{1141C53D-AA5D-4697-A422-9332DA9EF9CC}" type="pres">
      <dgm:prSet presAssocID="{A1BFE60D-3F67-455A-A3DC-FC2CBD32C0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67937E25-E7BD-41FF-A1B6-ED0C8A425591}" type="pres">
      <dgm:prSet presAssocID="{A1BFE60D-3F67-455A-A3DC-FC2CBD32C063}" presName="cycle" presStyleCnt="0"/>
      <dgm:spPr/>
    </dgm:pt>
    <dgm:pt modelId="{BD85B320-8BB3-4A1B-9149-8A798556890D}" type="pres">
      <dgm:prSet presAssocID="{EA1CC1C6-6121-4E58-899B-D3D2156A4FBC}" presName="nodeFirst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C1B93D4-0B6F-418E-BC8A-506A699CFA66}" type="pres">
      <dgm:prSet presAssocID="{EDE95B77-19C4-41D9-906F-CCC8653C68FF}" presName="sibTransFirstNode" presStyleLbl="bgShp" presStyleIdx="0" presStyleCnt="1"/>
      <dgm:spPr/>
      <dgm:t>
        <a:bodyPr/>
        <a:lstStyle/>
        <a:p>
          <a:endParaRPr lang="es-CL"/>
        </a:p>
      </dgm:t>
    </dgm:pt>
    <dgm:pt modelId="{ADC9E7B2-2420-494D-845C-EEF231507008}" type="pres">
      <dgm:prSet presAssocID="{BE285CD5-3618-4852-AA07-1A6BF9C1315A}" presName="nodeFollowingNodes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F46850C-8F3E-4D0A-B672-A1CE6C444DFA}" type="pres">
      <dgm:prSet presAssocID="{6551D46A-9178-4FA2-9DA6-0E580B338297}" presName="nodeFollowingNodes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5AA4AB-AF4B-4725-BABD-9D8AD6CB3CA7}" type="pres">
      <dgm:prSet presAssocID="{97BB1F0B-A8C6-4D05-8A4D-B7FFF710DC69}" presName="nodeFollowingNodes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BC70FC2-7196-4CA7-884C-BE0685134D93}" type="pres">
      <dgm:prSet presAssocID="{5C9ED861-30F7-4DB1-8E20-621751A4E9D8}" presName="nodeFollowingNodes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7D70BED-D040-4E8A-BAAF-D25092C5B102}" type="pres">
      <dgm:prSet presAssocID="{B7789A9F-9BF7-4D20-89EE-51E43012B8BC}" presName="nodeFollowingNodes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CDAE767-33DA-4B96-A53C-7238EBC23F9A}" type="pres">
      <dgm:prSet presAssocID="{8F2028CD-45A9-4CB4-BBD1-D127D249E5EF}" presName="nodeFollowingNodes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8C67D0F-9733-4919-9FB3-11B7BEE5F2BE}" type="pres">
      <dgm:prSet presAssocID="{2BABCB58-76A4-4B8C-9FA7-BDF49AD4F97F}" presName="nodeFollowingNodes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4B44E98-DD54-413E-940F-09FEB6AAD8B5}" type="pres">
      <dgm:prSet presAssocID="{96774359-3DD1-4677-8230-BCA025872469}" presName="nodeFollowingNodes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3F5494D-1AF3-4EBA-97FF-288258AA2A5E}" type="pres">
      <dgm:prSet presAssocID="{74AF7456-21A9-456A-A8BE-57E0C55DC8F0}" presName="nodeFollowingNodes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3BA8713-5283-4F4D-BAEF-ADE75102C675}" type="pres">
      <dgm:prSet presAssocID="{49F6D0CD-405F-4ED1-AA53-167FC30E42BA}" presName="nodeFollowingNodes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F82D6389-B7E5-4700-9E45-856AFB216741}" srcId="{A1BFE60D-3F67-455A-A3DC-FC2CBD32C063}" destId="{97BB1F0B-A8C6-4D05-8A4D-B7FFF710DC69}" srcOrd="3" destOrd="0" parTransId="{4158163E-BFF2-4892-8CBC-A4497ED16F6E}" sibTransId="{8A9A66F8-6BCD-49A7-A389-D365B33316BB}"/>
    <dgm:cxn modelId="{B6EE0E80-E53A-4C4A-B121-2195B4DA76A1}" srcId="{A1BFE60D-3F67-455A-A3DC-FC2CBD32C063}" destId="{EA1CC1C6-6121-4E58-899B-D3D2156A4FBC}" srcOrd="0" destOrd="0" parTransId="{DF7B4511-44C2-4EE6-B239-8486390C928C}" sibTransId="{EDE95B77-19C4-41D9-906F-CCC8653C68FF}"/>
    <dgm:cxn modelId="{FB68F850-CCBE-437B-A310-FC2C266262E1}" type="presOf" srcId="{96774359-3DD1-4677-8230-BCA025872469}" destId="{34B44E98-DD54-413E-940F-09FEB6AAD8B5}" srcOrd="0" destOrd="0" presId="urn:microsoft.com/office/officeart/2005/8/layout/cycle3"/>
    <dgm:cxn modelId="{9968EA6C-8AC7-4124-8102-E6923EAC714C}" type="presOf" srcId="{49F6D0CD-405F-4ED1-AA53-167FC30E42BA}" destId="{F3BA8713-5283-4F4D-BAEF-ADE75102C675}" srcOrd="0" destOrd="0" presId="urn:microsoft.com/office/officeart/2005/8/layout/cycle3"/>
    <dgm:cxn modelId="{06EA33E5-8413-4741-84B3-97414ED420D5}" srcId="{A1BFE60D-3F67-455A-A3DC-FC2CBD32C063}" destId="{2BABCB58-76A4-4B8C-9FA7-BDF49AD4F97F}" srcOrd="7" destOrd="0" parTransId="{8250DE41-9AE3-428D-877F-F4D6377F8519}" sibTransId="{C8E4EC1F-72BF-4C2A-A2C4-D4F3FC333D81}"/>
    <dgm:cxn modelId="{E3247278-D857-4740-BFEF-CACDCC187EFD}" type="presOf" srcId="{EA1CC1C6-6121-4E58-899B-D3D2156A4FBC}" destId="{BD85B320-8BB3-4A1B-9149-8A798556890D}" srcOrd="0" destOrd="0" presId="urn:microsoft.com/office/officeart/2005/8/layout/cycle3"/>
    <dgm:cxn modelId="{11F482C1-69D9-42F6-A5E6-314BAE2D25E9}" type="presOf" srcId="{A1BFE60D-3F67-455A-A3DC-FC2CBD32C063}" destId="{1141C53D-AA5D-4697-A422-9332DA9EF9CC}" srcOrd="0" destOrd="0" presId="urn:microsoft.com/office/officeart/2005/8/layout/cycle3"/>
    <dgm:cxn modelId="{F6014082-9B27-48AB-879F-D573B35D4B11}" type="presOf" srcId="{74AF7456-21A9-456A-A8BE-57E0C55DC8F0}" destId="{43F5494D-1AF3-4EBA-97FF-288258AA2A5E}" srcOrd="0" destOrd="0" presId="urn:microsoft.com/office/officeart/2005/8/layout/cycle3"/>
    <dgm:cxn modelId="{9179AACF-A7D6-426B-A99F-11A49305F63B}" type="presOf" srcId="{97BB1F0B-A8C6-4D05-8A4D-B7FFF710DC69}" destId="{ED5AA4AB-AF4B-4725-BABD-9D8AD6CB3CA7}" srcOrd="0" destOrd="0" presId="urn:microsoft.com/office/officeart/2005/8/layout/cycle3"/>
    <dgm:cxn modelId="{718C9D10-4A11-4548-8DCD-1DD78A98C8D0}" type="presOf" srcId="{BE285CD5-3618-4852-AA07-1A6BF9C1315A}" destId="{ADC9E7B2-2420-494D-845C-EEF231507008}" srcOrd="0" destOrd="0" presId="urn:microsoft.com/office/officeart/2005/8/layout/cycle3"/>
    <dgm:cxn modelId="{4F132678-7415-4CB7-BCB9-850CC0FC1625}" type="presOf" srcId="{EDE95B77-19C4-41D9-906F-CCC8653C68FF}" destId="{6C1B93D4-0B6F-418E-BC8A-506A699CFA66}" srcOrd="0" destOrd="0" presId="urn:microsoft.com/office/officeart/2005/8/layout/cycle3"/>
    <dgm:cxn modelId="{978E8663-C602-4F9C-9D60-BFAF269DCC2B}" type="presOf" srcId="{8F2028CD-45A9-4CB4-BBD1-D127D249E5EF}" destId="{ECDAE767-33DA-4B96-A53C-7238EBC23F9A}" srcOrd="0" destOrd="0" presId="urn:microsoft.com/office/officeart/2005/8/layout/cycle3"/>
    <dgm:cxn modelId="{DBD98C67-16C8-49A8-9CCA-EB8DC71FE83A}" type="presOf" srcId="{6551D46A-9178-4FA2-9DA6-0E580B338297}" destId="{6F46850C-8F3E-4D0A-B672-A1CE6C444DFA}" srcOrd="0" destOrd="0" presId="urn:microsoft.com/office/officeart/2005/8/layout/cycle3"/>
    <dgm:cxn modelId="{E1D1400A-C16B-4371-BC73-F60DBB7DB630}" type="presOf" srcId="{5C9ED861-30F7-4DB1-8E20-621751A4E9D8}" destId="{BBC70FC2-7196-4CA7-884C-BE0685134D93}" srcOrd="0" destOrd="0" presId="urn:microsoft.com/office/officeart/2005/8/layout/cycle3"/>
    <dgm:cxn modelId="{A3FCAF91-DBA6-4CE7-A791-11B6D303F54B}" srcId="{A1BFE60D-3F67-455A-A3DC-FC2CBD32C063}" destId="{B7789A9F-9BF7-4D20-89EE-51E43012B8BC}" srcOrd="5" destOrd="0" parTransId="{86676951-9394-4515-807A-F97AA24B810B}" sibTransId="{4F3F0A46-FC7D-40E2-B502-0BC1FAA7432D}"/>
    <dgm:cxn modelId="{8BA97209-0423-45DA-903F-9198429D47C7}" srcId="{A1BFE60D-3F67-455A-A3DC-FC2CBD32C063}" destId="{5C9ED861-30F7-4DB1-8E20-621751A4E9D8}" srcOrd="4" destOrd="0" parTransId="{F872D599-ED92-4AE6-9BC9-54971EE97484}" sibTransId="{3F9E7D3C-9238-4443-A4CB-3737DC79B350}"/>
    <dgm:cxn modelId="{1D669E9E-8400-467B-BE13-25F69B204B4B}" srcId="{A1BFE60D-3F67-455A-A3DC-FC2CBD32C063}" destId="{6551D46A-9178-4FA2-9DA6-0E580B338297}" srcOrd="2" destOrd="0" parTransId="{741E5CD2-A41B-4918-AA44-EE630FDEA3D6}" sibTransId="{907114E1-BA26-48B4-A9DE-43D306FDD61D}"/>
    <dgm:cxn modelId="{42384D11-894A-486A-88FB-3D11DD6C22EE}" srcId="{A1BFE60D-3F67-455A-A3DC-FC2CBD32C063}" destId="{8F2028CD-45A9-4CB4-BBD1-D127D249E5EF}" srcOrd="6" destOrd="0" parTransId="{94D9E14C-01B1-4F37-9A67-26BCD98A5089}" sibTransId="{A8A0E615-EB63-4AAA-A756-199C184E60C7}"/>
    <dgm:cxn modelId="{BD6C8768-D65A-40B1-BA2B-E0A0CA816F50}" type="presOf" srcId="{2BABCB58-76A4-4B8C-9FA7-BDF49AD4F97F}" destId="{B8C67D0F-9733-4919-9FB3-11B7BEE5F2BE}" srcOrd="0" destOrd="0" presId="urn:microsoft.com/office/officeart/2005/8/layout/cycle3"/>
    <dgm:cxn modelId="{96C8C2F6-FF30-49ED-9C94-7D0D51CE926A}" srcId="{A1BFE60D-3F67-455A-A3DC-FC2CBD32C063}" destId="{74AF7456-21A9-456A-A8BE-57E0C55DC8F0}" srcOrd="9" destOrd="0" parTransId="{5C7AA901-31A7-46BC-9D34-7949554147CD}" sibTransId="{2A379C40-7654-4BD1-9983-3AA31665E804}"/>
    <dgm:cxn modelId="{2715FBA4-9DDA-4D90-9792-BA54298BFAE9}" srcId="{A1BFE60D-3F67-455A-A3DC-FC2CBD32C063}" destId="{49F6D0CD-405F-4ED1-AA53-167FC30E42BA}" srcOrd="10" destOrd="0" parTransId="{B1B9AFCA-1F77-45D5-AD00-8A708F609F42}" sibTransId="{E8170554-33E5-4AF7-9A33-7D0917FB051D}"/>
    <dgm:cxn modelId="{2C017C9D-70FF-42EA-8901-2A8BF0A9B954}" srcId="{A1BFE60D-3F67-455A-A3DC-FC2CBD32C063}" destId="{BE285CD5-3618-4852-AA07-1A6BF9C1315A}" srcOrd="1" destOrd="0" parTransId="{05B0139F-008F-4362-8D4E-A087B6A08BEB}" sibTransId="{69AA0E7B-9143-4D57-BF6C-58AE675393E6}"/>
    <dgm:cxn modelId="{918412F0-8437-4216-A603-A2FCEBE1BB01}" srcId="{A1BFE60D-3F67-455A-A3DC-FC2CBD32C063}" destId="{96774359-3DD1-4677-8230-BCA025872469}" srcOrd="8" destOrd="0" parTransId="{51E05820-2E53-4E35-BBA2-12ECB24AC0ED}" sibTransId="{C98F4CC1-94C9-479C-B900-18FF4C796FAE}"/>
    <dgm:cxn modelId="{F92161E1-2C25-4796-952E-0D79E1FCD047}" type="presOf" srcId="{B7789A9F-9BF7-4D20-89EE-51E43012B8BC}" destId="{D7D70BED-D040-4E8A-BAAF-D25092C5B102}" srcOrd="0" destOrd="0" presId="urn:microsoft.com/office/officeart/2005/8/layout/cycle3"/>
    <dgm:cxn modelId="{D8030FA9-360B-4364-9FDA-80C569DD985D}" type="presParOf" srcId="{1141C53D-AA5D-4697-A422-9332DA9EF9CC}" destId="{67937E25-E7BD-41FF-A1B6-ED0C8A425591}" srcOrd="0" destOrd="0" presId="urn:microsoft.com/office/officeart/2005/8/layout/cycle3"/>
    <dgm:cxn modelId="{31CB0D0F-D083-460D-9312-2C1E777963E8}" type="presParOf" srcId="{67937E25-E7BD-41FF-A1B6-ED0C8A425591}" destId="{BD85B320-8BB3-4A1B-9149-8A798556890D}" srcOrd="0" destOrd="0" presId="urn:microsoft.com/office/officeart/2005/8/layout/cycle3"/>
    <dgm:cxn modelId="{02A7B689-3724-4357-8708-F8EAB500B034}" type="presParOf" srcId="{67937E25-E7BD-41FF-A1B6-ED0C8A425591}" destId="{6C1B93D4-0B6F-418E-BC8A-506A699CFA66}" srcOrd="1" destOrd="0" presId="urn:microsoft.com/office/officeart/2005/8/layout/cycle3"/>
    <dgm:cxn modelId="{C67C6FDB-F85B-4B84-BB95-D7FE0FF3F43D}" type="presParOf" srcId="{67937E25-E7BD-41FF-A1B6-ED0C8A425591}" destId="{ADC9E7B2-2420-494D-845C-EEF231507008}" srcOrd="2" destOrd="0" presId="urn:microsoft.com/office/officeart/2005/8/layout/cycle3"/>
    <dgm:cxn modelId="{7B4342D9-806A-4E23-A432-32F602E3AC81}" type="presParOf" srcId="{67937E25-E7BD-41FF-A1B6-ED0C8A425591}" destId="{6F46850C-8F3E-4D0A-B672-A1CE6C444DFA}" srcOrd="3" destOrd="0" presId="urn:microsoft.com/office/officeart/2005/8/layout/cycle3"/>
    <dgm:cxn modelId="{2F5DE3A7-C97E-467A-98B5-843B66C6BD7A}" type="presParOf" srcId="{67937E25-E7BD-41FF-A1B6-ED0C8A425591}" destId="{ED5AA4AB-AF4B-4725-BABD-9D8AD6CB3CA7}" srcOrd="4" destOrd="0" presId="urn:microsoft.com/office/officeart/2005/8/layout/cycle3"/>
    <dgm:cxn modelId="{A03C6C01-9726-461B-A2E9-CF6D9B46EF6B}" type="presParOf" srcId="{67937E25-E7BD-41FF-A1B6-ED0C8A425591}" destId="{BBC70FC2-7196-4CA7-884C-BE0685134D93}" srcOrd="5" destOrd="0" presId="urn:microsoft.com/office/officeart/2005/8/layout/cycle3"/>
    <dgm:cxn modelId="{60B75224-F950-4312-92C0-69EF30DC5FD6}" type="presParOf" srcId="{67937E25-E7BD-41FF-A1B6-ED0C8A425591}" destId="{D7D70BED-D040-4E8A-BAAF-D25092C5B102}" srcOrd="6" destOrd="0" presId="urn:microsoft.com/office/officeart/2005/8/layout/cycle3"/>
    <dgm:cxn modelId="{073CE34D-02BC-421F-985B-1734097C64C6}" type="presParOf" srcId="{67937E25-E7BD-41FF-A1B6-ED0C8A425591}" destId="{ECDAE767-33DA-4B96-A53C-7238EBC23F9A}" srcOrd="7" destOrd="0" presId="urn:microsoft.com/office/officeart/2005/8/layout/cycle3"/>
    <dgm:cxn modelId="{B19F5C82-71D0-4A71-B71B-1B4716AB1476}" type="presParOf" srcId="{67937E25-E7BD-41FF-A1B6-ED0C8A425591}" destId="{B8C67D0F-9733-4919-9FB3-11B7BEE5F2BE}" srcOrd="8" destOrd="0" presId="urn:microsoft.com/office/officeart/2005/8/layout/cycle3"/>
    <dgm:cxn modelId="{3AE7E531-67A7-4886-881B-5DB307D33579}" type="presParOf" srcId="{67937E25-E7BD-41FF-A1B6-ED0C8A425591}" destId="{34B44E98-DD54-413E-940F-09FEB6AAD8B5}" srcOrd="9" destOrd="0" presId="urn:microsoft.com/office/officeart/2005/8/layout/cycle3"/>
    <dgm:cxn modelId="{DC553AA0-C15A-477D-B44B-CDC3711AEA6B}" type="presParOf" srcId="{67937E25-E7BD-41FF-A1B6-ED0C8A425591}" destId="{43F5494D-1AF3-4EBA-97FF-288258AA2A5E}" srcOrd="10" destOrd="0" presId="urn:microsoft.com/office/officeart/2005/8/layout/cycle3"/>
    <dgm:cxn modelId="{C9E91A5F-CF0E-49F8-B79D-85EFDF56E4D0}" type="presParOf" srcId="{67937E25-E7BD-41FF-A1B6-ED0C8A425591}" destId="{F3BA8713-5283-4F4D-BAEF-ADE75102C675}" srcOrd="11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1B93D4-0B6F-418E-BC8A-506A699CFA66}">
      <dsp:nvSpPr>
        <dsp:cNvPr id="0" name=""/>
        <dsp:cNvSpPr/>
      </dsp:nvSpPr>
      <dsp:spPr>
        <a:xfrm>
          <a:off x="790787" y="-90882"/>
          <a:ext cx="5786904" cy="5786904"/>
        </a:xfrm>
        <a:prstGeom prst="circularArrow">
          <a:avLst>
            <a:gd name="adj1" fmla="val 5544"/>
            <a:gd name="adj2" fmla="val 330680"/>
            <a:gd name="adj3" fmla="val 14943807"/>
            <a:gd name="adj4" fmla="val 1670864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D85B320-8BB3-4A1B-9149-8A798556890D}">
      <dsp:nvSpPr>
        <dsp:cNvPr id="0" name=""/>
        <dsp:cNvSpPr/>
      </dsp:nvSpPr>
      <dsp:spPr>
        <a:xfrm>
          <a:off x="3061804" y="1500"/>
          <a:ext cx="1244870" cy="62243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shade val="8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shade val="8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b="1" kern="1200" dirty="0" smtClean="0"/>
            <a:t>El cliente solicita información sobre itinerarios</a:t>
          </a:r>
          <a:endParaRPr lang="es-CL" sz="1200" b="1" kern="1200" dirty="0"/>
        </a:p>
      </dsp:txBody>
      <dsp:txXfrm>
        <a:off x="3061804" y="1500"/>
        <a:ext cx="1244870" cy="622435"/>
      </dsp:txXfrm>
    </dsp:sp>
    <dsp:sp modelId="{ADC9E7B2-2420-494D-845C-EEF231507008}">
      <dsp:nvSpPr>
        <dsp:cNvPr id="0" name=""/>
        <dsp:cNvSpPr/>
      </dsp:nvSpPr>
      <dsp:spPr>
        <a:xfrm>
          <a:off x="4395978" y="393248"/>
          <a:ext cx="1244870" cy="62243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30625"/>
                <a:satOff val="-439"/>
                <a:lumOff val="2561"/>
                <a:alphaOff val="0"/>
                <a:tint val="70000"/>
                <a:satMod val="130000"/>
              </a:schemeClr>
            </a:gs>
            <a:gs pos="43000">
              <a:schemeClr val="accent1">
                <a:shade val="80000"/>
                <a:hueOff val="30625"/>
                <a:satOff val="-439"/>
                <a:lumOff val="2561"/>
                <a:alphaOff val="0"/>
                <a:tint val="44000"/>
                <a:satMod val="165000"/>
              </a:schemeClr>
            </a:gs>
            <a:gs pos="93000">
              <a:schemeClr val="accent1">
                <a:shade val="80000"/>
                <a:hueOff val="30625"/>
                <a:satOff val="-439"/>
                <a:lumOff val="2561"/>
                <a:alphaOff val="0"/>
                <a:tint val="15000"/>
                <a:satMod val="165000"/>
              </a:schemeClr>
            </a:gs>
            <a:gs pos="100000">
              <a:schemeClr val="accent1">
                <a:shade val="80000"/>
                <a:hueOff val="30625"/>
                <a:satOff val="-439"/>
                <a:lumOff val="2561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30625"/>
              <a:satOff val="-439"/>
              <a:lumOff val="2561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b="1" kern="1200" dirty="0" smtClean="0"/>
            <a:t>Hace la reservación</a:t>
          </a:r>
          <a:endParaRPr lang="es-CL" sz="1200" b="1" kern="1200" dirty="0"/>
        </a:p>
      </dsp:txBody>
      <dsp:txXfrm>
        <a:off x="4395978" y="393248"/>
        <a:ext cx="1244870" cy="622435"/>
      </dsp:txXfrm>
    </dsp:sp>
    <dsp:sp modelId="{6F46850C-8F3E-4D0A-B672-A1CE6C444DFA}">
      <dsp:nvSpPr>
        <dsp:cNvPr id="0" name=""/>
        <dsp:cNvSpPr/>
      </dsp:nvSpPr>
      <dsp:spPr>
        <a:xfrm>
          <a:off x="5306561" y="1444117"/>
          <a:ext cx="1244870" cy="62243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61249"/>
                <a:satOff val="-878"/>
                <a:lumOff val="5123"/>
                <a:alphaOff val="0"/>
                <a:tint val="70000"/>
                <a:satMod val="130000"/>
              </a:schemeClr>
            </a:gs>
            <a:gs pos="43000">
              <a:schemeClr val="accent1">
                <a:shade val="80000"/>
                <a:hueOff val="61249"/>
                <a:satOff val="-878"/>
                <a:lumOff val="5123"/>
                <a:alphaOff val="0"/>
                <a:tint val="44000"/>
                <a:satMod val="165000"/>
              </a:schemeClr>
            </a:gs>
            <a:gs pos="93000">
              <a:schemeClr val="accent1">
                <a:shade val="80000"/>
                <a:hueOff val="61249"/>
                <a:satOff val="-878"/>
                <a:lumOff val="5123"/>
                <a:alphaOff val="0"/>
                <a:tint val="15000"/>
                <a:satMod val="165000"/>
              </a:schemeClr>
            </a:gs>
            <a:gs pos="100000">
              <a:schemeClr val="accent1">
                <a:shade val="80000"/>
                <a:hueOff val="61249"/>
                <a:satOff val="-878"/>
                <a:lumOff val="5123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61249"/>
              <a:satOff val="-878"/>
              <a:lumOff val="5123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b="1" kern="1200" dirty="0" smtClean="0"/>
            <a:t>Llega al aeropuerto</a:t>
          </a:r>
          <a:endParaRPr lang="es-CL" sz="1200" b="1" kern="1200" dirty="0"/>
        </a:p>
      </dsp:txBody>
      <dsp:txXfrm>
        <a:off x="5306561" y="1444117"/>
        <a:ext cx="1244870" cy="622435"/>
      </dsp:txXfrm>
    </dsp:sp>
    <dsp:sp modelId="{ED5AA4AB-AF4B-4725-BABD-9D8AD6CB3CA7}">
      <dsp:nvSpPr>
        <dsp:cNvPr id="0" name=""/>
        <dsp:cNvSpPr/>
      </dsp:nvSpPr>
      <dsp:spPr>
        <a:xfrm>
          <a:off x="5504449" y="2820462"/>
          <a:ext cx="1244870" cy="62243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91874"/>
                <a:satOff val="-1318"/>
                <a:lumOff val="7684"/>
                <a:alphaOff val="0"/>
                <a:tint val="70000"/>
                <a:satMod val="130000"/>
              </a:schemeClr>
            </a:gs>
            <a:gs pos="43000">
              <a:schemeClr val="accent1">
                <a:shade val="80000"/>
                <a:hueOff val="91874"/>
                <a:satOff val="-1318"/>
                <a:lumOff val="7684"/>
                <a:alphaOff val="0"/>
                <a:tint val="44000"/>
                <a:satMod val="165000"/>
              </a:schemeClr>
            </a:gs>
            <a:gs pos="93000">
              <a:schemeClr val="accent1">
                <a:shade val="80000"/>
                <a:hueOff val="91874"/>
                <a:satOff val="-1318"/>
                <a:lumOff val="7684"/>
                <a:alphaOff val="0"/>
                <a:tint val="15000"/>
                <a:satMod val="165000"/>
              </a:schemeClr>
            </a:gs>
            <a:gs pos="100000">
              <a:schemeClr val="accent1">
                <a:shade val="80000"/>
                <a:hueOff val="91874"/>
                <a:satOff val="-1318"/>
                <a:lumOff val="7684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91874"/>
              <a:satOff val="-1318"/>
              <a:lumOff val="7684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b="1" kern="1200" dirty="0" smtClean="0"/>
            <a:t>Documenta su equipaje y se registra para el vuelo</a:t>
          </a:r>
          <a:endParaRPr lang="es-CL" sz="1200" b="1" kern="1200" dirty="0"/>
        </a:p>
      </dsp:txBody>
      <dsp:txXfrm>
        <a:off x="5504449" y="2820462"/>
        <a:ext cx="1244870" cy="622435"/>
      </dsp:txXfrm>
    </dsp:sp>
    <dsp:sp modelId="{BBC70FC2-7196-4CA7-884C-BE0685134D93}">
      <dsp:nvSpPr>
        <dsp:cNvPr id="0" name=""/>
        <dsp:cNvSpPr/>
      </dsp:nvSpPr>
      <dsp:spPr>
        <a:xfrm>
          <a:off x="4926815" y="4085304"/>
          <a:ext cx="1244870" cy="62243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22498"/>
                <a:satOff val="-1757"/>
                <a:lumOff val="10246"/>
                <a:alphaOff val="0"/>
                <a:tint val="70000"/>
                <a:satMod val="130000"/>
              </a:schemeClr>
            </a:gs>
            <a:gs pos="43000">
              <a:schemeClr val="accent1">
                <a:shade val="80000"/>
                <a:hueOff val="122498"/>
                <a:satOff val="-1757"/>
                <a:lumOff val="10246"/>
                <a:alphaOff val="0"/>
                <a:tint val="44000"/>
                <a:satMod val="165000"/>
              </a:schemeClr>
            </a:gs>
            <a:gs pos="93000">
              <a:schemeClr val="accent1">
                <a:shade val="80000"/>
                <a:hueOff val="122498"/>
                <a:satOff val="-1757"/>
                <a:lumOff val="10246"/>
                <a:alphaOff val="0"/>
                <a:tint val="15000"/>
                <a:satMod val="165000"/>
              </a:schemeClr>
            </a:gs>
            <a:gs pos="100000">
              <a:schemeClr val="accent1">
                <a:shade val="80000"/>
                <a:hueOff val="122498"/>
                <a:satOff val="-1757"/>
                <a:lumOff val="10246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122498"/>
              <a:satOff val="-1757"/>
              <a:lumOff val="10246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b="1" kern="1200" dirty="0" smtClean="0"/>
            <a:t>Procede a la sala y a la revisión de seguridad</a:t>
          </a:r>
          <a:endParaRPr lang="es-CL" sz="1200" b="1" kern="1200" dirty="0"/>
        </a:p>
      </dsp:txBody>
      <dsp:txXfrm>
        <a:off x="4926815" y="4085304"/>
        <a:ext cx="1244870" cy="622435"/>
      </dsp:txXfrm>
    </dsp:sp>
    <dsp:sp modelId="{D7D70BED-D040-4E8A-BAAF-D25092C5B102}">
      <dsp:nvSpPr>
        <dsp:cNvPr id="0" name=""/>
        <dsp:cNvSpPr/>
      </dsp:nvSpPr>
      <dsp:spPr>
        <a:xfrm>
          <a:off x="3757054" y="4837064"/>
          <a:ext cx="1244870" cy="62243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tint val="70000"/>
                <a:satMod val="130000"/>
              </a:schemeClr>
            </a:gs>
            <a:gs pos="43000">
              <a:schemeClr val="accent1">
                <a:shade val="80000"/>
                <a:hueOff val="153123"/>
                <a:satOff val="-2196"/>
                <a:lumOff val="12807"/>
                <a:alphaOff val="0"/>
                <a:tint val="44000"/>
                <a:satMod val="165000"/>
              </a:schemeClr>
            </a:gs>
            <a:gs pos="93000">
              <a:schemeClr val="accent1">
                <a:shade val="80000"/>
                <a:hueOff val="153123"/>
                <a:satOff val="-2196"/>
                <a:lumOff val="12807"/>
                <a:alphaOff val="0"/>
                <a:tint val="15000"/>
                <a:satMod val="165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153123"/>
              <a:satOff val="-2196"/>
              <a:lumOff val="12807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b="1" kern="1200" dirty="0" smtClean="0"/>
            <a:t>Recibe su pase de abordar</a:t>
          </a:r>
          <a:endParaRPr lang="es-CL" sz="1200" b="1" kern="1200" dirty="0"/>
        </a:p>
      </dsp:txBody>
      <dsp:txXfrm>
        <a:off x="3757054" y="4837064"/>
        <a:ext cx="1244870" cy="622435"/>
      </dsp:txXfrm>
    </dsp:sp>
    <dsp:sp modelId="{ECDAE767-33DA-4B96-A53C-7238EBC23F9A}">
      <dsp:nvSpPr>
        <dsp:cNvPr id="0" name=""/>
        <dsp:cNvSpPr/>
      </dsp:nvSpPr>
      <dsp:spPr>
        <a:xfrm>
          <a:off x="2366555" y="4837064"/>
          <a:ext cx="1244870" cy="62243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83747"/>
                <a:satOff val="-2635"/>
                <a:lumOff val="15369"/>
                <a:alphaOff val="0"/>
                <a:tint val="70000"/>
                <a:satMod val="130000"/>
              </a:schemeClr>
            </a:gs>
            <a:gs pos="43000">
              <a:schemeClr val="accent1">
                <a:shade val="80000"/>
                <a:hueOff val="183747"/>
                <a:satOff val="-2635"/>
                <a:lumOff val="15369"/>
                <a:alphaOff val="0"/>
                <a:tint val="44000"/>
                <a:satMod val="165000"/>
              </a:schemeClr>
            </a:gs>
            <a:gs pos="93000">
              <a:schemeClr val="accent1">
                <a:shade val="80000"/>
                <a:hueOff val="183747"/>
                <a:satOff val="-2635"/>
                <a:lumOff val="15369"/>
                <a:alphaOff val="0"/>
                <a:tint val="15000"/>
                <a:satMod val="165000"/>
              </a:schemeClr>
            </a:gs>
            <a:gs pos="100000">
              <a:schemeClr val="accent1">
                <a:shade val="80000"/>
                <a:hueOff val="183747"/>
                <a:satOff val="-2635"/>
                <a:lumOff val="15369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183747"/>
              <a:satOff val="-2635"/>
              <a:lumOff val="1536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b="1" kern="1200" dirty="0" smtClean="0"/>
            <a:t>Aborda la aeronave</a:t>
          </a:r>
          <a:endParaRPr lang="es-CL" sz="1200" b="1" kern="1200" dirty="0"/>
        </a:p>
      </dsp:txBody>
      <dsp:txXfrm>
        <a:off x="2366555" y="4837064"/>
        <a:ext cx="1244870" cy="622435"/>
      </dsp:txXfrm>
    </dsp:sp>
    <dsp:sp modelId="{B8C67D0F-9733-4919-9FB3-11B7BEE5F2BE}">
      <dsp:nvSpPr>
        <dsp:cNvPr id="0" name=""/>
        <dsp:cNvSpPr/>
      </dsp:nvSpPr>
      <dsp:spPr>
        <a:xfrm>
          <a:off x="1196793" y="4085304"/>
          <a:ext cx="1244870" cy="62243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214372"/>
                <a:satOff val="-3074"/>
                <a:lumOff val="17930"/>
                <a:alphaOff val="0"/>
                <a:tint val="70000"/>
                <a:satMod val="130000"/>
              </a:schemeClr>
            </a:gs>
            <a:gs pos="43000">
              <a:schemeClr val="accent1">
                <a:shade val="80000"/>
                <a:hueOff val="214372"/>
                <a:satOff val="-3074"/>
                <a:lumOff val="17930"/>
                <a:alphaOff val="0"/>
                <a:tint val="44000"/>
                <a:satMod val="165000"/>
              </a:schemeClr>
            </a:gs>
            <a:gs pos="93000">
              <a:schemeClr val="accent1">
                <a:shade val="80000"/>
                <a:hueOff val="214372"/>
                <a:satOff val="-3074"/>
                <a:lumOff val="17930"/>
                <a:alphaOff val="0"/>
                <a:tint val="15000"/>
                <a:satMod val="165000"/>
              </a:schemeClr>
            </a:gs>
            <a:gs pos="100000">
              <a:schemeClr val="accent1">
                <a:shade val="80000"/>
                <a:hueOff val="214372"/>
                <a:satOff val="-3074"/>
                <a:lumOff val="1793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214372"/>
              <a:satOff val="-3074"/>
              <a:lumOff val="1793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b="1" kern="1200" dirty="0" smtClean="0"/>
            <a:t>Recibe atención en el vuelo</a:t>
          </a:r>
          <a:endParaRPr lang="es-CL" sz="1200" b="1" kern="1200" dirty="0"/>
        </a:p>
      </dsp:txBody>
      <dsp:txXfrm>
        <a:off x="1196793" y="4085304"/>
        <a:ext cx="1244870" cy="622435"/>
      </dsp:txXfrm>
    </dsp:sp>
    <dsp:sp modelId="{34B44E98-DD54-413E-940F-09FEB6AAD8B5}">
      <dsp:nvSpPr>
        <dsp:cNvPr id="0" name=""/>
        <dsp:cNvSpPr/>
      </dsp:nvSpPr>
      <dsp:spPr>
        <a:xfrm>
          <a:off x="619159" y="2820462"/>
          <a:ext cx="1244870" cy="62243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244997"/>
                <a:satOff val="-3514"/>
                <a:lumOff val="20492"/>
                <a:alphaOff val="0"/>
                <a:tint val="70000"/>
                <a:satMod val="130000"/>
              </a:schemeClr>
            </a:gs>
            <a:gs pos="43000">
              <a:schemeClr val="accent1">
                <a:shade val="80000"/>
                <a:hueOff val="244997"/>
                <a:satOff val="-3514"/>
                <a:lumOff val="20492"/>
                <a:alphaOff val="0"/>
                <a:tint val="44000"/>
                <a:satMod val="165000"/>
              </a:schemeClr>
            </a:gs>
            <a:gs pos="93000">
              <a:schemeClr val="accent1">
                <a:shade val="80000"/>
                <a:hueOff val="244997"/>
                <a:satOff val="-3514"/>
                <a:lumOff val="20492"/>
                <a:alphaOff val="0"/>
                <a:tint val="15000"/>
                <a:satMod val="165000"/>
              </a:schemeClr>
            </a:gs>
            <a:gs pos="100000">
              <a:schemeClr val="accent1">
                <a:shade val="80000"/>
                <a:hueOff val="244997"/>
                <a:satOff val="-3514"/>
                <a:lumOff val="20492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244997"/>
              <a:satOff val="-3514"/>
              <a:lumOff val="20492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b="1" kern="1200" dirty="0" smtClean="0"/>
            <a:t>Deja la aeronave</a:t>
          </a:r>
          <a:endParaRPr lang="es-CL" sz="1200" b="1" kern="1200" dirty="0"/>
        </a:p>
      </dsp:txBody>
      <dsp:txXfrm>
        <a:off x="619159" y="2820462"/>
        <a:ext cx="1244870" cy="622435"/>
      </dsp:txXfrm>
    </dsp:sp>
    <dsp:sp modelId="{43F5494D-1AF3-4EBA-97FF-288258AA2A5E}">
      <dsp:nvSpPr>
        <dsp:cNvPr id="0" name=""/>
        <dsp:cNvSpPr/>
      </dsp:nvSpPr>
      <dsp:spPr>
        <a:xfrm>
          <a:off x="817048" y="1444117"/>
          <a:ext cx="1244870" cy="62243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275621"/>
                <a:satOff val="-3953"/>
                <a:lumOff val="23053"/>
                <a:alphaOff val="0"/>
                <a:tint val="70000"/>
                <a:satMod val="130000"/>
              </a:schemeClr>
            </a:gs>
            <a:gs pos="43000">
              <a:schemeClr val="accent1">
                <a:shade val="80000"/>
                <a:hueOff val="275621"/>
                <a:satOff val="-3953"/>
                <a:lumOff val="23053"/>
                <a:alphaOff val="0"/>
                <a:tint val="44000"/>
                <a:satMod val="165000"/>
              </a:schemeClr>
            </a:gs>
            <a:gs pos="93000">
              <a:schemeClr val="accent1">
                <a:shade val="80000"/>
                <a:hueOff val="275621"/>
                <a:satOff val="-3953"/>
                <a:lumOff val="23053"/>
                <a:alphaOff val="0"/>
                <a:tint val="15000"/>
                <a:satMod val="165000"/>
              </a:schemeClr>
            </a:gs>
            <a:gs pos="100000">
              <a:schemeClr val="accent1">
                <a:shade val="80000"/>
                <a:hueOff val="275621"/>
                <a:satOff val="-3953"/>
                <a:lumOff val="23053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275621"/>
              <a:satOff val="-3953"/>
              <a:lumOff val="23053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b="1" kern="1200" dirty="0" smtClean="0"/>
            <a:t>Recibe su equipaje</a:t>
          </a:r>
          <a:endParaRPr lang="es-CL" sz="1200" b="1" kern="1200" dirty="0"/>
        </a:p>
      </dsp:txBody>
      <dsp:txXfrm>
        <a:off x="817048" y="1444117"/>
        <a:ext cx="1244870" cy="622435"/>
      </dsp:txXfrm>
    </dsp:sp>
    <dsp:sp modelId="{F3BA8713-5283-4F4D-BAEF-ADE75102C675}">
      <dsp:nvSpPr>
        <dsp:cNvPr id="0" name=""/>
        <dsp:cNvSpPr/>
      </dsp:nvSpPr>
      <dsp:spPr>
        <a:xfrm>
          <a:off x="1727631" y="393248"/>
          <a:ext cx="1244870" cy="62243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tint val="70000"/>
                <a:satMod val="130000"/>
              </a:schemeClr>
            </a:gs>
            <a:gs pos="43000">
              <a:schemeClr val="accent1">
                <a:shade val="80000"/>
                <a:hueOff val="306246"/>
                <a:satOff val="-4392"/>
                <a:lumOff val="25615"/>
                <a:alphaOff val="0"/>
                <a:tint val="44000"/>
                <a:satMod val="165000"/>
              </a:schemeClr>
            </a:gs>
            <a:gs pos="93000">
              <a:schemeClr val="accent1">
                <a:shade val="80000"/>
                <a:hueOff val="306246"/>
                <a:satOff val="-4392"/>
                <a:lumOff val="25615"/>
                <a:alphaOff val="0"/>
                <a:tint val="15000"/>
                <a:satMod val="165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306246"/>
              <a:satOff val="-4392"/>
              <a:lumOff val="25615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b="1" kern="1200" dirty="0" smtClean="0"/>
            <a:t>Sale del aeropuerto</a:t>
          </a:r>
          <a:endParaRPr lang="es-CL" sz="1200" b="1" kern="1200" dirty="0"/>
        </a:p>
      </dsp:txBody>
      <dsp:txXfrm>
        <a:off x="1727631" y="393248"/>
        <a:ext cx="1244870" cy="622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4228E6F-075A-4F75-8F15-66DF095FA0A9}" type="datetimeFigureOut">
              <a:rPr lang="es-ES"/>
              <a:pPr>
                <a:defRPr/>
              </a:pPr>
              <a:t>25/10/2011</a:t>
            </a:fld>
            <a:endParaRPr lang="es-E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780D55F-F54D-408D-813C-152290AE86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B7E0863-5DE2-474E-AA73-1B0F6E06DE60}" type="datetimeFigureOut">
              <a:rPr lang="es-ES"/>
              <a:pPr>
                <a:defRPr/>
              </a:pPr>
              <a:t>25/10/2011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3CF21B2-777A-40A5-9F72-F837E41C48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16 Grupo"/>
          <p:cNvGrpSpPr>
            <a:grpSpLocks/>
          </p:cNvGrpSpPr>
          <p:nvPr userDrawn="1"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9940" name="8 Marcador de título"/>
          <p:cNvSpPr>
            <a:spLocks noGrp="1"/>
          </p:cNvSpPr>
          <p:nvPr>
            <p:ph type="ctrTitle"/>
          </p:nvPr>
        </p:nvSpPr>
        <p:spPr>
          <a:xfrm>
            <a:off x="1042988" y="4292600"/>
            <a:ext cx="8101012" cy="1223963"/>
          </a:xfrm>
          <a:noFill/>
          <a:ln>
            <a:solidFill>
              <a:schemeClr val="accent1"/>
            </a:solidFill>
          </a:ln>
        </p:spPr>
        <p:txBody>
          <a:bodyPr/>
          <a:lstStyle>
            <a:lvl1pPr>
              <a:defRPr sz="3100" smtClean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s-CL" dirty="0" smtClean="0"/>
              <a:t>Haga clic para cambiar el estilo de título	</a:t>
            </a:r>
          </a:p>
        </p:txBody>
      </p:sp>
      <p:sp>
        <p:nvSpPr>
          <p:cNvPr id="11" name="9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5B233BE1-F5B6-46C0-A7BD-AFC73FE2DE93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Euclid" pitchFamily="18" charset="0"/>
              </a:defRPr>
            </a:lvl1pPr>
          </a:lstStyle>
          <a:p>
            <a:pPr>
              <a:defRPr/>
            </a:pPr>
            <a:fld id="{598FC47B-4672-4D82-88D2-AB35845B330B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9" name="8 Forma libre"/>
          <p:cNvSpPr>
            <a:spLocks/>
          </p:cNvSpPr>
          <p:nvPr userDrawn="1"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8 Título"/>
          <p:cNvSpPr txBox="1">
            <a:spLocks/>
          </p:cNvSpPr>
          <p:nvPr userDrawn="1"/>
        </p:nvSpPr>
        <p:spPr bwMode="auto">
          <a:xfrm>
            <a:off x="533400" y="1371600"/>
            <a:ext cx="78516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B673F-D1A4-4C29-8A52-0DAB60C5B53E}" type="datetime1">
              <a:rPr lang="es-CL" smtClean="0"/>
              <a:pPr>
                <a:defRPr/>
              </a:pPr>
              <a:t>25-10-2011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C8C8-F4B9-491E-8401-6F6CE61CCF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03648" y="1484784"/>
            <a:ext cx="3744416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64088" y="1484784"/>
            <a:ext cx="3678560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5B4FE-2EB0-4E3D-AEDA-08EC38182B82}" type="datetime1">
              <a:rPr lang="es-CL" smtClean="0"/>
              <a:pPr>
                <a:defRPr/>
              </a:pPr>
              <a:t>25-10-2011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6EAD0-F5CE-463A-AA0A-4326A9C718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D6C8-8079-44EC-A945-7924918463EF}" type="datetime1">
              <a:rPr lang="es-CL" smtClean="0"/>
              <a:pPr>
                <a:defRPr/>
              </a:pPr>
              <a:t>25-10-2011</a:t>
            </a:fld>
            <a:endParaRPr lang="es-CL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85A4B-AD20-4376-884E-0364B760E1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348880"/>
            <a:ext cx="7287344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90BE-A2A7-45FF-9E05-DCD1F0CA826B}" type="datetime1">
              <a:rPr lang="es-CL" smtClean="0"/>
              <a:pPr>
                <a:defRPr/>
              </a:pPr>
              <a:t>25-10-2011</a:t>
            </a:fld>
            <a:endParaRPr lang="es-CL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2862A-94F4-4202-9313-1278114AA6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7" name="6 Conector recto"/>
          <p:cNvCxnSpPr/>
          <p:nvPr userDrawn="1"/>
        </p:nvCxnSpPr>
        <p:spPr>
          <a:xfrm>
            <a:off x="827584" y="3717032"/>
            <a:ext cx="831641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7988-AFF5-4223-B130-C9C2BC42A20D}" type="datetime1">
              <a:rPr lang="es-CL" smtClean="0"/>
              <a:pPr>
                <a:defRPr/>
              </a:pPr>
              <a:t>25-10-2011</a:t>
            </a:fld>
            <a:endParaRPr lang="es-CL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A10B4-50B1-408D-A2D5-458E374E71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4748-17C7-4595-B747-7E44D9477713}" type="datetime1">
              <a:rPr lang="es-CL" smtClean="0"/>
              <a:pPr>
                <a:defRPr/>
              </a:pPr>
              <a:t>25-10-2011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B14B-1B1E-418C-8718-38B8470302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7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" name="8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0" name="9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1" name="10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1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E8EF0-E355-4DFB-B546-3678E590DBCA}" type="datetime1">
              <a:rPr lang="es-CL" smtClean="0"/>
              <a:pPr>
                <a:defRPr/>
              </a:pPr>
              <a:t>25-10-2011</a:t>
            </a:fld>
            <a:endParaRPr lang="es-CL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AAB36EB-1CCF-4CD1-A290-662239D3AC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A549-5EF7-41E1-9E2B-436D3D8A69F8}" type="datetime1">
              <a:rPr lang="es-CL" smtClean="0"/>
              <a:pPr>
                <a:defRPr/>
              </a:pPr>
              <a:t>25-10-2011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EB03-CC84-4E5D-B9D7-ACEDE033A5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 userDrawn="1"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29" name="8 Marcador de título"/>
          <p:cNvSpPr>
            <a:spLocks noGrp="1"/>
          </p:cNvSpPr>
          <p:nvPr>
            <p:ph type="title"/>
          </p:nvPr>
        </p:nvSpPr>
        <p:spPr bwMode="auto">
          <a:xfrm>
            <a:off x="683568" y="116632"/>
            <a:ext cx="80648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title</a:t>
            </a:r>
            <a:r>
              <a:rPr lang="es-ES" dirty="0" smtClean="0"/>
              <a:t> </a:t>
            </a:r>
            <a:r>
              <a:rPr lang="es-ES" dirty="0" err="1" smtClean="0"/>
              <a:t>style</a:t>
            </a:r>
            <a:endParaRPr lang="en-US" dirty="0" smtClean="0"/>
          </a:p>
        </p:txBody>
      </p:sp>
      <p:sp>
        <p:nvSpPr>
          <p:cNvPr id="1030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683568" y="1556792"/>
            <a:ext cx="8064896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endParaRPr lang="es-ES" dirty="0" smtClean="0"/>
          </a:p>
          <a:p>
            <a:pPr lvl="1"/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2"/>
            <a:r>
              <a:rPr lang="es-ES" dirty="0" err="1" smtClean="0"/>
              <a:t>Third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3"/>
            <a:r>
              <a:rPr lang="es-ES" dirty="0" err="1" smtClean="0"/>
              <a:t>Fourth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4"/>
            <a:r>
              <a:rPr lang="es-ES" dirty="0" err="1" smtClean="0"/>
              <a:t>Fifth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n-US" dirty="0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18456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424242"/>
                </a:solidFill>
                <a:latin typeface="Arial" charset="0"/>
              </a:defRPr>
            </a:lvl1pPr>
          </a:lstStyle>
          <a:p>
            <a:pPr>
              <a:defRPr/>
            </a:pPr>
            <a:fld id="{059E8451-9A6B-4AA6-BF99-F551D686A538}" type="datetime1">
              <a:rPr lang="es-CL" smtClean="0"/>
              <a:pPr>
                <a:defRPr/>
              </a:pPr>
              <a:t>25-10-2011</a:t>
            </a:fld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372200" y="638132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424242"/>
                </a:solidFill>
                <a:latin typeface="Fedra Sans Std Normal" pitchFamily="34" charset="0"/>
              </a:defRPr>
            </a:lvl1pPr>
          </a:lstStyle>
          <a:p>
            <a:pPr>
              <a:defRPr/>
            </a:pPr>
            <a:fld id="{60AEC80E-C4D1-4B38-B0A7-40F533D8F7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Rectangle 6"/>
          <p:cNvSpPr/>
          <p:nvPr userDrawn="1"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2" name="Rectangle 7"/>
          <p:cNvSpPr/>
          <p:nvPr userDrawn="1"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3" name="Rectangle 8"/>
          <p:cNvSpPr/>
          <p:nvPr userDrawn="1"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7" name="Rectangle 9"/>
          <p:cNvSpPr/>
          <p:nvPr userDrawn="1"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9" name="Rectangle 10"/>
          <p:cNvSpPr/>
          <p:nvPr userDrawn="1"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0" name="Rectangle 11"/>
          <p:cNvSpPr/>
          <p:nvPr userDrawn="1"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1" name="Rectangle 14"/>
          <p:cNvSpPr/>
          <p:nvPr userDrawn="1"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3" name="Rectangle 15"/>
          <p:cNvSpPr/>
          <p:nvPr userDrawn="1"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4" name="Rectangle 16"/>
          <p:cNvSpPr/>
          <p:nvPr userDrawn="1"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82" r:id="rId8"/>
    <p:sldLayoutId id="2147483879" r:id="rId9"/>
    <p:sldLayoutId id="2147483880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2988" y="4005064"/>
            <a:ext cx="8101012" cy="1511499"/>
          </a:xfrm>
        </p:spPr>
        <p:txBody>
          <a:bodyPr/>
          <a:lstStyle/>
          <a:p>
            <a:r>
              <a:rPr lang="es-ES_tradnl" b="1" dirty="0" smtClean="0"/>
              <a:t>	Diseño de las Operaciones de los Servicios</a:t>
            </a:r>
            <a:br>
              <a:rPr lang="es-ES_tradnl" b="1" dirty="0" smtClean="0"/>
            </a:br>
            <a:r>
              <a:rPr lang="es-ES_tradnl" b="1" dirty="0"/>
              <a:t/>
            </a:r>
            <a:br>
              <a:rPr lang="es-ES_tradnl" b="1" dirty="0"/>
            </a:br>
            <a:endParaRPr lang="es-CL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19888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 smtClean="0">
                <a:latin typeface="Fedra Sans Std Normal"/>
              </a:rPr>
              <a:t>IN4703 – 2011/02</a:t>
            </a:r>
          </a:p>
          <a:p>
            <a:r>
              <a:rPr lang="es-CL" sz="3600" dirty="0" smtClean="0">
                <a:latin typeface="Fedra Sans Std Normal"/>
              </a:rPr>
              <a:t>	Gestión de Operaciones</a:t>
            </a:r>
            <a:endParaRPr lang="es-CL" sz="3600" dirty="0">
              <a:latin typeface="Fedra Sans Std Norm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Marco Conceptual</a:t>
            </a:r>
            <a:br>
              <a:rPr lang="es-CL" sz="3600" dirty="0" smtClean="0"/>
            </a:br>
            <a:r>
              <a:rPr lang="es-CL" sz="3200" b="1" dirty="0" smtClean="0"/>
              <a:t>Estrategia del Servicio: Foco</a:t>
            </a:r>
            <a:endParaRPr lang="es-CL" sz="32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23528" y="1397000"/>
          <a:ext cx="8640961" cy="470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812662"/>
                <a:gridCol w="1635610"/>
                <a:gridCol w="833236"/>
                <a:gridCol w="1234423"/>
                <a:gridCol w="1028685"/>
                <a:gridCol w="1440161"/>
              </a:tblGrid>
              <a:tr h="370840"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Firma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Trato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Velocidad /</a:t>
                      </a:r>
                      <a:r>
                        <a:rPr lang="es-CL" sz="1600" baseline="0" dirty="0" smtClean="0"/>
                        <a:t> </a:t>
                      </a:r>
                      <a:r>
                        <a:rPr lang="es-CL" sz="1600" dirty="0" smtClean="0"/>
                        <a:t>Comodidad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Precio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Variedad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Calidad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Características Únicas</a:t>
                      </a:r>
                      <a:endParaRPr lang="es-CL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Jumbo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Supermercado</a:t>
                      </a:r>
                      <a:r>
                        <a:rPr lang="es-CL" sz="1600" baseline="0" dirty="0" smtClean="0"/>
                        <a:t> </a:t>
                      </a:r>
                      <a:r>
                        <a:rPr lang="es-CL" sz="1600" baseline="0" dirty="0" err="1" smtClean="0"/>
                        <a:t>Lider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Corporación </a:t>
                      </a:r>
                      <a:r>
                        <a:rPr lang="es-CL" sz="1600" dirty="0" err="1" smtClean="0"/>
                        <a:t>Marriott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600" dirty="0" err="1" smtClean="0"/>
                        <a:t>MacDonnals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Telepizza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Mercadolibre.cl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LAN Chile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600" dirty="0" err="1" smtClean="0"/>
                        <a:t>Sky</a:t>
                      </a:r>
                      <a:r>
                        <a:rPr lang="es-CL" sz="1600" dirty="0" smtClean="0"/>
                        <a:t> </a:t>
                      </a:r>
                      <a:r>
                        <a:rPr lang="es-CL" sz="1600" dirty="0" err="1" smtClean="0"/>
                        <a:t>Airlines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Laborum.cl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600" dirty="0" err="1" smtClean="0"/>
                        <a:t>Disneylandia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L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X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Ciclo de Servicio</a:t>
            </a:r>
            <a:br>
              <a:rPr lang="es-CL" sz="3600" dirty="0" smtClean="0"/>
            </a:br>
            <a:r>
              <a:rPr lang="es-CL" sz="3200" b="1" dirty="0" smtClean="0"/>
              <a:t>Ejemplo: Ciclo de una línea Aérea</a:t>
            </a:r>
            <a:endParaRPr lang="es-CL" sz="32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11</a:t>
            </a:fld>
            <a:endParaRPr lang="es-ES" dirty="0"/>
          </a:p>
        </p:txBody>
      </p:sp>
      <p:graphicFrame>
        <p:nvGraphicFramePr>
          <p:cNvPr id="21" name="20 Diagrama"/>
          <p:cNvGraphicFramePr/>
          <p:nvPr/>
        </p:nvGraphicFramePr>
        <p:xfrm>
          <a:off x="827584" y="1397000"/>
          <a:ext cx="736848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Ciclo de Servicio</a:t>
            </a:r>
            <a:br>
              <a:rPr lang="es-CL" sz="3600" dirty="0" smtClean="0"/>
            </a:br>
            <a:r>
              <a:rPr lang="es-CL" sz="3200" b="1" dirty="0" smtClean="0"/>
              <a:t>A tener en cuenta</a:t>
            </a:r>
            <a:endParaRPr lang="es-CL" sz="3200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es-ES_tradnl" sz="2800" dirty="0" smtClean="0"/>
              <a:t>Comienza cuando el cliente entra en contacto con el suministrador del servicio y termina cuando sale.</a:t>
            </a:r>
          </a:p>
          <a:p>
            <a:pPr lvl="1" eaLnBrk="1" hangingPunct="1"/>
            <a:endParaRPr lang="es-ES_tradnl" sz="2800" dirty="0" smtClean="0"/>
          </a:p>
          <a:p>
            <a:pPr lvl="1" eaLnBrk="1" hangingPunct="1"/>
            <a:r>
              <a:rPr lang="es-ES_tradnl" sz="2800" dirty="0" smtClean="0"/>
              <a:t>Es importante analizar todos los puntos de contacto con el cliente en las distintas etapas y ver cómo mejorar cada uno.</a:t>
            </a:r>
          </a:p>
          <a:p>
            <a:endParaRPr lang="es-CL" sz="28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Ciclo de Servicio</a:t>
            </a:r>
            <a:br>
              <a:rPr lang="es-CL" sz="3600" dirty="0" smtClean="0"/>
            </a:br>
            <a:r>
              <a:rPr lang="es-CL" sz="3200" b="1" dirty="0" smtClean="0"/>
              <a:t>Cómo evitar errores en cada paso</a:t>
            </a:r>
            <a:r>
              <a:rPr lang="es-CL" sz="3200" b="1" dirty="0" smtClean="0"/>
              <a:t>? (</a:t>
            </a:r>
            <a:r>
              <a:rPr lang="es-CL" sz="3200" b="1" dirty="0" err="1" smtClean="0"/>
              <a:t>Poka-Yoke</a:t>
            </a:r>
            <a:r>
              <a:rPr lang="es-CL" sz="3200" b="1" dirty="0" smtClean="0"/>
              <a:t>)</a:t>
            </a:r>
            <a:endParaRPr lang="es-CL" sz="3200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Bandejas </a:t>
            </a:r>
            <a:r>
              <a:rPr lang="es-ES_tradnl" dirty="0" smtClean="0"/>
              <a:t>de cirugía</a:t>
            </a:r>
            <a:r>
              <a:rPr lang="es-ES_tradnl" dirty="0" smtClean="0"/>
              <a:t>.</a:t>
            </a:r>
          </a:p>
          <a:p>
            <a:pPr eaLnBrk="1" hangingPunct="1"/>
            <a:r>
              <a:rPr lang="es-ES_tradnl" dirty="0" smtClean="0"/>
              <a:t>Carriles para respetar las filas</a:t>
            </a:r>
            <a:endParaRPr lang="es-ES_tradnl" dirty="0" smtClean="0"/>
          </a:p>
          <a:p>
            <a:pPr eaLnBrk="1" hangingPunct="1"/>
            <a:r>
              <a:rPr lang="es-ES_tradnl" dirty="0" err="1" smtClean="0"/>
              <a:t>Beep</a:t>
            </a:r>
            <a:r>
              <a:rPr lang="es-ES_tradnl" dirty="0" smtClean="0"/>
              <a:t> en tarjeta </a:t>
            </a:r>
            <a:r>
              <a:rPr lang="es-ES_tradnl" dirty="0" err="1" smtClean="0"/>
              <a:t>RedBanc</a:t>
            </a:r>
            <a:r>
              <a:rPr lang="es-ES_tradnl" dirty="0" smtClean="0"/>
              <a:t>.</a:t>
            </a:r>
          </a:p>
          <a:p>
            <a:pPr eaLnBrk="1" hangingPunct="1"/>
            <a:r>
              <a:rPr lang="es-ES_tradnl" dirty="0" smtClean="0"/>
              <a:t>Sistema de Alarmas de mesas en Restaurantes</a:t>
            </a:r>
            <a:endParaRPr lang="es-ES_tradnl" dirty="0" smtClean="0"/>
          </a:p>
          <a:p>
            <a:pPr eaLnBrk="1" hangingPunct="1"/>
            <a:r>
              <a:rPr lang="es-ES_tradnl" dirty="0" smtClean="0"/>
              <a:t>Llamadas de dentista a pacientes</a:t>
            </a:r>
          </a:p>
          <a:p>
            <a:endParaRPr lang="es-CL" sz="28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31 Grupo"/>
          <p:cNvGrpSpPr/>
          <p:nvPr/>
        </p:nvGrpSpPr>
        <p:grpSpPr>
          <a:xfrm>
            <a:off x="1331640" y="1556792"/>
            <a:ext cx="6301300" cy="4536504"/>
            <a:chOff x="1331640" y="1556792"/>
            <a:chExt cx="6301300" cy="4536504"/>
          </a:xfrm>
        </p:grpSpPr>
        <p:sp>
          <p:nvSpPr>
            <p:cNvPr id="9" name="8 Rectángulo"/>
            <p:cNvSpPr/>
            <p:nvPr/>
          </p:nvSpPr>
          <p:spPr>
            <a:xfrm>
              <a:off x="4499992" y="1916832"/>
              <a:ext cx="720080" cy="41764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5220072" y="1916832"/>
              <a:ext cx="720080" cy="41764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5940152" y="1916832"/>
              <a:ext cx="720080" cy="41764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6660232" y="1916832"/>
              <a:ext cx="720080" cy="41764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3779912" y="1916832"/>
              <a:ext cx="720080" cy="417646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3059832" y="1916832"/>
              <a:ext cx="720080" cy="417646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2339752" y="1916832"/>
              <a:ext cx="720080" cy="417646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1619672" y="1916832"/>
              <a:ext cx="720080" cy="417646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4283968" y="1916832"/>
              <a:ext cx="426720" cy="338554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600" b="1" dirty="0" smtClean="0">
                  <a:latin typeface="+mn-lt"/>
                </a:rPr>
                <a:t>0%</a:t>
              </a:r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5004048" y="1916832"/>
              <a:ext cx="519694" cy="338554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600" b="1" dirty="0" smtClean="0">
                  <a:latin typeface="+mn-lt"/>
                </a:rPr>
                <a:t>25%</a:t>
              </a: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5652120" y="1916832"/>
              <a:ext cx="519694" cy="338554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600" b="1" dirty="0" smtClean="0">
                  <a:latin typeface="+mn-lt"/>
                </a:rPr>
                <a:t>50%</a:t>
              </a:r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6300192" y="1916832"/>
              <a:ext cx="519694" cy="338554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600" b="1" dirty="0" smtClean="0">
                  <a:latin typeface="+mn-lt"/>
                </a:rPr>
                <a:t>75%</a:t>
              </a: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7020272" y="1916832"/>
              <a:ext cx="612668" cy="338554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600" b="1" dirty="0" smtClean="0">
                  <a:latin typeface="+mn-lt"/>
                </a:rPr>
                <a:t>100%</a:t>
              </a:r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1331640" y="1916832"/>
              <a:ext cx="612668" cy="338554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600" b="1" dirty="0" smtClean="0">
                  <a:solidFill>
                    <a:schemeClr val="accent3">
                      <a:lumMod val="50000"/>
                    </a:schemeClr>
                  </a:solidFill>
                  <a:latin typeface="+mn-lt"/>
                </a:rPr>
                <a:t>100%</a:t>
              </a:r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2051720" y="1916832"/>
              <a:ext cx="519694" cy="338554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600" b="1" dirty="0" smtClean="0">
                  <a:solidFill>
                    <a:schemeClr val="accent3">
                      <a:lumMod val="50000"/>
                    </a:schemeClr>
                  </a:solidFill>
                  <a:latin typeface="+mn-lt"/>
                </a:rPr>
                <a:t>75%</a:t>
              </a:r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2699792" y="1916832"/>
              <a:ext cx="519694" cy="338554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600" b="1" dirty="0" smtClean="0">
                  <a:solidFill>
                    <a:schemeClr val="accent3">
                      <a:lumMod val="50000"/>
                    </a:schemeClr>
                  </a:solidFill>
                  <a:latin typeface="+mn-lt"/>
                </a:rPr>
                <a:t>50%</a:t>
              </a:r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3491880" y="1916832"/>
              <a:ext cx="519694" cy="338554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600" b="1" dirty="0" smtClean="0">
                  <a:solidFill>
                    <a:schemeClr val="accent3">
                      <a:lumMod val="50000"/>
                    </a:schemeClr>
                  </a:solidFill>
                  <a:latin typeface="+mn-lt"/>
                </a:rPr>
                <a:t>25%</a:t>
              </a:r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2699792" y="1556792"/>
              <a:ext cx="734496" cy="338554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600" b="1" dirty="0" smtClean="0">
                  <a:solidFill>
                    <a:schemeClr val="accent3">
                      <a:lumMod val="50000"/>
                    </a:schemeClr>
                  </a:solidFill>
                  <a:latin typeface="+mn-lt"/>
                </a:rPr>
                <a:t>Bienes</a:t>
              </a:r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5508104" y="1628800"/>
              <a:ext cx="930063" cy="338554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600" b="1" dirty="0" smtClean="0">
                  <a:latin typeface="+mn-lt"/>
                </a:rPr>
                <a:t>Servicios</a:t>
              </a:r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El continuo desde los productos a los servicios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33" name="32 Rectángulo redondeado"/>
          <p:cNvSpPr/>
          <p:nvPr/>
        </p:nvSpPr>
        <p:spPr>
          <a:xfrm>
            <a:off x="1619672" y="2564904"/>
            <a:ext cx="3024336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Tiendas de Abarrotes de Autoservicio</a:t>
            </a:r>
            <a:endParaRPr lang="es-CL" sz="1400" b="1" dirty="0"/>
          </a:p>
        </p:txBody>
      </p:sp>
      <p:sp>
        <p:nvSpPr>
          <p:cNvPr id="34" name="33 Rectángulo redondeado"/>
          <p:cNvSpPr/>
          <p:nvPr/>
        </p:nvSpPr>
        <p:spPr>
          <a:xfrm>
            <a:off x="2123728" y="2924944"/>
            <a:ext cx="2736304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Compra de Automóvil</a:t>
            </a:r>
            <a:endParaRPr lang="es-CL" sz="1400" b="1" dirty="0"/>
          </a:p>
        </p:txBody>
      </p:sp>
      <p:sp>
        <p:nvSpPr>
          <p:cNvPr id="35" name="34 Rectángulo redondeado"/>
          <p:cNvSpPr/>
          <p:nvPr/>
        </p:nvSpPr>
        <p:spPr>
          <a:xfrm>
            <a:off x="2339752" y="3284984"/>
            <a:ext cx="2880320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Alfombras Instaladas</a:t>
            </a:r>
            <a:endParaRPr lang="es-CL" sz="1400" b="1" dirty="0"/>
          </a:p>
        </p:txBody>
      </p:sp>
      <p:sp>
        <p:nvSpPr>
          <p:cNvPr id="36" name="35 Rectángulo redondeado"/>
          <p:cNvSpPr/>
          <p:nvPr/>
        </p:nvSpPr>
        <p:spPr>
          <a:xfrm>
            <a:off x="3059832" y="3645024"/>
            <a:ext cx="2880320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Restaurante de Comida Rápida</a:t>
            </a:r>
            <a:endParaRPr lang="es-CL" sz="1400" b="1" dirty="0"/>
          </a:p>
        </p:txBody>
      </p:sp>
      <p:sp>
        <p:nvSpPr>
          <p:cNvPr id="37" name="36 Rectángulo redondeado"/>
          <p:cNvSpPr/>
          <p:nvPr/>
        </p:nvSpPr>
        <p:spPr>
          <a:xfrm>
            <a:off x="3419872" y="4005064"/>
            <a:ext cx="2952328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Restaurante Gourmet</a:t>
            </a:r>
            <a:endParaRPr lang="es-CL" sz="1400" b="1" dirty="0"/>
          </a:p>
        </p:txBody>
      </p:sp>
      <p:sp>
        <p:nvSpPr>
          <p:cNvPr id="38" name="37 Rectángulo redondeado"/>
          <p:cNvSpPr/>
          <p:nvPr/>
        </p:nvSpPr>
        <p:spPr>
          <a:xfrm>
            <a:off x="3779912" y="4365104"/>
            <a:ext cx="2880320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Mantenimiento Automotriz</a:t>
            </a:r>
            <a:endParaRPr lang="es-CL" sz="1400" b="1" dirty="0"/>
          </a:p>
        </p:txBody>
      </p:sp>
      <p:sp>
        <p:nvSpPr>
          <p:cNvPr id="39" name="38 Rectángulo redondeado"/>
          <p:cNvSpPr/>
          <p:nvPr/>
        </p:nvSpPr>
        <p:spPr>
          <a:xfrm>
            <a:off x="4139952" y="4725144"/>
            <a:ext cx="3024336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Cortes de Cabello</a:t>
            </a:r>
            <a:endParaRPr lang="es-CL" sz="1400" b="1" dirty="0"/>
          </a:p>
        </p:txBody>
      </p:sp>
      <p:sp>
        <p:nvSpPr>
          <p:cNvPr id="40" name="39 Rectángulo redondeado"/>
          <p:cNvSpPr/>
          <p:nvPr/>
        </p:nvSpPr>
        <p:spPr>
          <a:xfrm>
            <a:off x="4427984" y="5085184"/>
            <a:ext cx="2952328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Servicios de Consultoría</a:t>
            </a:r>
            <a:endParaRPr lang="es-CL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Clasificación Operacional</a:t>
            </a:r>
            <a:br>
              <a:rPr lang="es-CL" sz="3200" dirty="0" smtClean="0"/>
            </a:br>
            <a:r>
              <a:rPr lang="es-CL" sz="2800" b="1" dirty="0" smtClean="0"/>
              <a:t>Contacto con el Cliente</a:t>
            </a:r>
            <a:endParaRPr lang="es-CL" sz="3200" b="1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Los sistemas con bajo nivel de contacto:</a:t>
            </a:r>
          </a:p>
          <a:p>
            <a:pPr lvl="1" eaLnBrk="1" hangingPunct="1"/>
            <a:r>
              <a:rPr lang="es-ES_tradnl" dirty="0" smtClean="0"/>
              <a:t>Se pueden utilizar cuando no se requiere un contacto cara a cara o cuando el cliente no desee esto.</a:t>
            </a:r>
          </a:p>
          <a:p>
            <a:pPr lvl="2" eaLnBrk="1" hangingPunct="1"/>
            <a:r>
              <a:rPr lang="es-ES_tradnl" dirty="0" err="1" smtClean="0"/>
              <a:t>Redbanc</a:t>
            </a:r>
            <a:r>
              <a:rPr lang="es-ES_tradnl" dirty="0" smtClean="0"/>
              <a:t>.</a:t>
            </a:r>
          </a:p>
          <a:p>
            <a:pPr lvl="2" eaLnBrk="1" hangingPunct="1"/>
            <a:r>
              <a:rPr lang="es-ES_tradnl" dirty="0" smtClean="0"/>
              <a:t>Venta por catálogo</a:t>
            </a:r>
            <a:r>
              <a:rPr lang="es-ES_tradnl" dirty="0" smtClean="0"/>
              <a:t>.</a:t>
            </a:r>
          </a:p>
          <a:p>
            <a:pPr lvl="2" eaLnBrk="1" hangingPunct="1"/>
            <a:r>
              <a:rPr lang="es-ES_tradnl" dirty="0" smtClean="0"/>
              <a:t>Compra por Internet?</a:t>
            </a:r>
            <a:endParaRPr lang="es-ES_tradnl" dirty="0" smtClean="0"/>
          </a:p>
          <a:p>
            <a:pPr lvl="1" eaLnBrk="1" hangingPunct="1"/>
            <a:r>
              <a:rPr lang="es-ES_tradnl" dirty="0" smtClean="0"/>
              <a:t>Requieren de gente con habilidades técnicas orientadas a un procesamiento eficiente, procedimientos bien definidos y un flujo uniforme.</a:t>
            </a:r>
          </a:p>
          <a:p>
            <a:pPr lvl="1" eaLnBrk="1" hangingPunct="1"/>
            <a:r>
              <a:rPr lang="es-ES_tradnl" dirty="0" smtClean="0"/>
              <a:t>Requieren de menores precios y mayor estandarización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15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Clasificación Operacional</a:t>
            </a:r>
            <a:br>
              <a:rPr lang="es-CL" sz="3200" dirty="0" smtClean="0"/>
            </a:br>
            <a:r>
              <a:rPr lang="es-CL" sz="2800" b="1" dirty="0" smtClean="0"/>
              <a:t>Contacto con el Cliente</a:t>
            </a:r>
            <a:endParaRPr lang="es-CL" sz="3200" b="1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es-ES_tradnl" dirty="0" smtClean="0">
                <a:latin typeface="Arial" charset="0"/>
              </a:rPr>
              <a:t>Los sistemas con alto nivel contacto:</a:t>
            </a:r>
          </a:p>
          <a:p>
            <a:pPr lvl="2" eaLnBrk="1" hangingPunct="1"/>
            <a:r>
              <a:rPr lang="es-ES_tradnl" dirty="0" smtClean="0">
                <a:latin typeface="Arial" charset="0"/>
              </a:rPr>
              <a:t>Son ideales para responder a una gran variedad de demandas cambiantes o poco seguras entre los clientes.</a:t>
            </a:r>
          </a:p>
          <a:p>
            <a:pPr lvl="2" eaLnBrk="1" hangingPunct="1"/>
            <a:r>
              <a:rPr lang="es-ES_tradnl" dirty="0" smtClean="0">
                <a:latin typeface="Arial" charset="0"/>
              </a:rPr>
              <a:t>Requieren de gente con buenas habilidades interpersonales, incluyendo versatilidad, personalidad, flexibilidad y orientación al cliente. aceptación al cliente</a:t>
            </a:r>
          </a:p>
          <a:p>
            <a:pPr lvl="2" eaLnBrk="1" hangingPunct="1"/>
            <a:r>
              <a:rPr lang="es-ES_tradnl" dirty="0" smtClean="0">
                <a:latin typeface="Arial" charset="0"/>
              </a:rPr>
              <a:t>Requieren de mayores precios y ofrecen una mayor adaptación a las necesidades del cliente y conveniencia.</a:t>
            </a:r>
          </a:p>
          <a:p>
            <a:pPr lvl="1" eaLnBrk="1" hangingPunct="1"/>
            <a:r>
              <a:rPr lang="es-ES_tradnl" dirty="0" smtClean="0"/>
              <a:t>Ejemplos:</a:t>
            </a:r>
          </a:p>
          <a:p>
            <a:pPr lvl="2" eaLnBrk="1" hangingPunct="1"/>
            <a:r>
              <a:rPr lang="es-ES_tradnl" dirty="0" smtClean="0"/>
              <a:t>Paquetes de turismo.</a:t>
            </a:r>
          </a:p>
          <a:p>
            <a:pPr lvl="2" eaLnBrk="1" hangingPunct="1"/>
            <a:r>
              <a:rPr lang="es-ES_tradnl" dirty="0" smtClean="0"/>
              <a:t>Servicios financieros</a:t>
            </a:r>
            <a:r>
              <a:rPr lang="es-ES_tradnl" dirty="0" smtClean="0"/>
              <a:t>.</a:t>
            </a:r>
            <a:endParaRPr lang="es-ES_tradnl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16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Clasificación Operacional</a:t>
            </a:r>
            <a:br>
              <a:rPr lang="es-CL" sz="3200" dirty="0" smtClean="0"/>
            </a:br>
            <a:r>
              <a:rPr lang="es-CL" sz="2800" b="1" dirty="0" smtClean="0"/>
              <a:t>Contacto con el Cliente</a:t>
            </a:r>
            <a:endParaRPr lang="es-CL" sz="32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17</a:t>
            </a:fld>
            <a:endParaRPr lang="es-ES" dirty="0"/>
          </a:p>
        </p:txBody>
      </p:sp>
      <p:grpSp>
        <p:nvGrpSpPr>
          <p:cNvPr id="8" name="Group 46"/>
          <p:cNvGrpSpPr>
            <a:grpSpLocks/>
          </p:cNvGrpSpPr>
          <p:nvPr/>
        </p:nvGrpSpPr>
        <p:grpSpPr bwMode="auto">
          <a:xfrm>
            <a:off x="395536" y="1752600"/>
            <a:ext cx="8352928" cy="4700736"/>
            <a:chOff x="768" y="1104"/>
            <a:chExt cx="4608" cy="2352"/>
          </a:xfrm>
        </p:grpSpPr>
        <p:sp>
          <p:nvSpPr>
            <p:cNvPr id="9" name="Rectangle 44"/>
            <p:cNvSpPr>
              <a:spLocks noChangeArrowheads="1"/>
            </p:cNvSpPr>
            <p:nvPr/>
          </p:nvSpPr>
          <p:spPr bwMode="auto">
            <a:xfrm>
              <a:off x="768" y="1104"/>
              <a:ext cx="4608" cy="23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 sz="1200" b="1">
                <a:latin typeface="+mn-lt"/>
              </a:endParaRPr>
            </a:p>
          </p:txBody>
        </p:sp>
        <p:grpSp>
          <p:nvGrpSpPr>
            <p:cNvPr id="10" name="Group 43"/>
            <p:cNvGrpSpPr>
              <a:grpSpLocks/>
            </p:cNvGrpSpPr>
            <p:nvPr/>
          </p:nvGrpSpPr>
          <p:grpSpPr bwMode="auto">
            <a:xfrm>
              <a:off x="778" y="1152"/>
              <a:ext cx="4523" cy="2123"/>
              <a:chOff x="778" y="1248"/>
              <a:chExt cx="4523" cy="2123"/>
            </a:xfrm>
          </p:grpSpPr>
          <p:grpSp>
            <p:nvGrpSpPr>
              <p:cNvPr id="11" name="Group 15"/>
              <p:cNvGrpSpPr>
                <a:grpSpLocks/>
              </p:cNvGrpSpPr>
              <p:nvPr/>
            </p:nvGrpSpPr>
            <p:grpSpPr bwMode="auto">
              <a:xfrm>
                <a:off x="1576" y="1440"/>
                <a:ext cx="2920" cy="288"/>
                <a:chOff x="1576" y="1440"/>
                <a:chExt cx="2920" cy="288"/>
              </a:xfrm>
            </p:grpSpPr>
            <p:sp>
              <p:nvSpPr>
                <p:cNvPr id="29" name="Rectangle 7"/>
                <p:cNvSpPr>
                  <a:spLocks noChangeArrowheads="1"/>
                </p:cNvSpPr>
                <p:nvPr/>
              </p:nvSpPr>
              <p:spPr bwMode="auto">
                <a:xfrm>
                  <a:off x="1576" y="1440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_tradnl" sz="1200" b="1" dirty="0" smtClean="0">
                      <a:latin typeface="+mn-lt"/>
                    </a:rPr>
                    <a:t>N</a:t>
                  </a:r>
                  <a:r>
                    <a:rPr lang="es-CL" sz="1200" b="1" dirty="0" err="1" smtClean="0">
                      <a:latin typeface="+mn-lt"/>
                    </a:rPr>
                    <a:t>úcleo</a:t>
                  </a:r>
                  <a:r>
                    <a:rPr lang="es-CL" sz="1200" b="1" dirty="0" smtClean="0">
                      <a:latin typeface="+mn-lt"/>
                    </a:rPr>
                    <a:t> Protegido</a:t>
                  </a:r>
                  <a:r>
                    <a:rPr lang="es-ES_tradnl" sz="1200" b="1" dirty="0" smtClean="0">
                      <a:latin typeface="+mn-lt"/>
                    </a:rPr>
                    <a:t> (Regulado)</a:t>
                  </a:r>
                  <a:endParaRPr lang="es-ES_tradnl" sz="1200" b="1" dirty="0">
                    <a:latin typeface="+mn-lt"/>
                  </a:endParaRPr>
                </a:p>
                <a:p>
                  <a:pPr algn="ctr"/>
                  <a:r>
                    <a:rPr lang="es-ES_tradnl" sz="1200" b="1" dirty="0">
                      <a:latin typeface="+mn-lt"/>
                    </a:rPr>
                    <a:t>(nada)</a:t>
                  </a:r>
                </a:p>
              </p:txBody>
            </p:sp>
            <p:sp>
              <p:nvSpPr>
                <p:cNvPr id="30" name="Rectangle 11"/>
                <p:cNvSpPr>
                  <a:spLocks noChangeArrowheads="1"/>
                </p:cNvSpPr>
                <p:nvPr/>
              </p:nvSpPr>
              <p:spPr bwMode="auto">
                <a:xfrm>
                  <a:off x="2560" y="1440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_tradnl" sz="1200" b="1">
                      <a:latin typeface="+mn-lt"/>
                    </a:rPr>
                    <a:t>Sistema permeable</a:t>
                  </a:r>
                </a:p>
                <a:p>
                  <a:pPr algn="ctr"/>
                  <a:r>
                    <a:rPr lang="es-ES_tradnl" sz="1200" b="1">
                      <a:latin typeface="+mn-lt"/>
                    </a:rPr>
                    <a:t>(un poco)</a:t>
                  </a:r>
                </a:p>
              </p:txBody>
            </p:sp>
            <p:sp>
              <p:nvSpPr>
                <p:cNvPr id="31" name="Rectangle 12"/>
                <p:cNvSpPr>
                  <a:spLocks noChangeArrowheads="1"/>
                </p:cNvSpPr>
                <p:nvPr/>
              </p:nvSpPr>
              <p:spPr bwMode="auto">
                <a:xfrm>
                  <a:off x="3536" y="1440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_tradnl" sz="1200" b="1">
                      <a:latin typeface="+mn-lt"/>
                    </a:rPr>
                    <a:t>Sistema reactivo</a:t>
                  </a:r>
                </a:p>
                <a:p>
                  <a:pPr algn="ctr"/>
                  <a:r>
                    <a:rPr lang="es-ES_tradnl" sz="1200" b="1">
                      <a:latin typeface="+mn-lt"/>
                    </a:rPr>
                    <a:t>(mucho)</a:t>
                  </a:r>
                </a:p>
              </p:txBody>
            </p:sp>
          </p:grpSp>
          <p:sp>
            <p:nvSpPr>
              <p:cNvPr id="12" name="Text Box 14"/>
              <p:cNvSpPr txBox="1">
                <a:spLocks noChangeArrowheads="1"/>
              </p:cNvSpPr>
              <p:nvPr/>
            </p:nvSpPr>
            <p:spPr bwMode="auto">
              <a:xfrm>
                <a:off x="1741" y="1248"/>
                <a:ext cx="1445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sz="1400" b="1">
                    <a:latin typeface="+mn-lt"/>
                  </a:rPr>
                  <a:t>Grado de contacto cliente/servidor</a:t>
                </a:r>
              </a:p>
            </p:txBody>
          </p:sp>
          <p:grpSp>
            <p:nvGrpSpPr>
              <p:cNvPr id="13" name="Group 31"/>
              <p:cNvGrpSpPr>
                <a:grpSpLocks/>
              </p:cNvGrpSpPr>
              <p:nvPr/>
            </p:nvGrpSpPr>
            <p:grpSpPr bwMode="auto">
              <a:xfrm>
                <a:off x="1440" y="1920"/>
                <a:ext cx="3264" cy="1240"/>
                <a:chOff x="1488" y="2072"/>
                <a:chExt cx="3264" cy="1240"/>
              </a:xfrm>
            </p:grpSpPr>
            <p:sp>
              <p:nvSpPr>
                <p:cNvPr id="23" name="Oval 16"/>
                <p:cNvSpPr>
                  <a:spLocks noChangeArrowheads="1"/>
                </p:cNvSpPr>
                <p:nvPr/>
              </p:nvSpPr>
              <p:spPr bwMode="auto">
                <a:xfrm>
                  <a:off x="1488" y="3024"/>
                  <a:ext cx="480" cy="288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_tradnl" sz="1200" b="1">
                      <a:latin typeface="+mn-lt"/>
                    </a:rPr>
                    <a:t>Contacto</a:t>
                  </a:r>
                </a:p>
                <a:p>
                  <a:pPr algn="ctr"/>
                  <a:r>
                    <a:rPr lang="es-ES_tradnl" sz="1200" b="1">
                      <a:latin typeface="+mn-lt"/>
                    </a:rPr>
                    <a:t>por correo</a:t>
                  </a:r>
                  <a:endParaRPr lang="es-ES_tradnl" sz="1000" b="1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24" name="Oval 19"/>
                <p:cNvSpPr>
                  <a:spLocks noChangeArrowheads="1"/>
                </p:cNvSpPr>
                <p:nvPr/>
              </p:nvSpPr>
              <p:spPr bwMode="auto">
                <a:xfrm>
                  <a:off x="1936" y="2856"/>
                  <a:ext cx="480" cy="288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_tradnl" sz="1200" b="1">
                      <a:latin typeface="+mn-lt"/>
                    </a:rPr>
                    <a:t>Tecnología</a:t>
                  </a:r>
                </a:p>
                <a:p>
                  <a:pPr algn="ctr"/>
                  <a:r>
                    <a:rPr lang="es-ES_tradnl" sz="1200" b="1" i="1">
                      <a:latin typeface="+mn-lt"/>
                    </a:rPr>
                    <a:t>in situ</a:t>
                  </a:r>
                  <a:endParaRPr lang="es-ES_tradnl" sz="1200" b="1">
                    <a:latin typeface="+mn-lt"/>
                  </a:endParaRPr>
                </a:p>
              </p:txBody>
            </p:sp>
            <p:sp>
              <p:nvSpPr>
                <p:cNvPr id="25" name="Oval 20"/>
                <p:cNvSpPr>
                  <a:spLocks noChangeArrowheads="1"/>
                </p:cNvSpPr>
                <p:nvPr/>
              </p:nvSpPr>
              <p:spPr bwMode="auto">
                <a:xfrm>
                  <a:off x="2408" y="2704"/>
                  <a:ext cx="480" cy="288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_tradnl" sz="1200" b="1" dirty="0">
                      <a:latin typeface="+mn-lt"/>
                    </a:rPr>
                    <a:t>Contacto</a:t>
                  </a:r>
                </a:p>
                <a:p>
                  <a:pPr algn="ctr"/>
                  <a:r>
                    <a:rPr lang="es-ES_tradnl" sz="1200" b="1" dirty="0">
                      <a:latin typeface="+mn-lt"/>
                    </a:rPr>
                    <a:t>telefónico</a:t>
                  </a:r>
                </a:p>
              </p:txBody>
            </p:sp>
            <p:sp>
              <p:nvSpPr>
                <p:cNvPr id="26" name="Oval 21"/>
                <p:cNvSpPr>
                  <a:spLocks noChangeArrowheads="1"/>
                </p:cNvSpPr>
                <p:nvPr/>
              </p:nvSpPr>
              <p:spPr bwMode="auto">
                <a:xfrm>
                  <a:off x="2872" y="2512"/>
                  <a:ext cx="608" cy="33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_tradnl" sz="1200" b="1">
                      <a:latin typeface="+mn-lt"/>
                    </a:rPr>
                    <a:t>Cara a cara,</a:t>
                  </a:r>
                </a:p>
                <a:p>
                  <a:pPr algn="ctr"/>
                  <a:r>
                    <a:rPr lang="es-ES_tradnl" sz="1200" b="1">
                      <a:latin typeface="+mn-lt"/>
                    </a:rPr>
                    <a:t>especificaciones</a:t>
                  </a:r>
                </a:p>
                <a:p>
                  <a:pPr algn="ctr"/>
                  <a:r>
                    <a:rPr lang="es-ES_tradnl" sz="1200" b="1">
                      <a:latin typeface="+mn-lt"/>
                    </a:rPr>
                    <a:t>rígidas</a:t>
                  </a:r>
                </a:p>
              </p:txBody>
            </p:sp>
            <p:sp>
              <p:nvSpPr>
                <p:cNvPr id="27" name="Oval 23"/>
                <p:cNvSpPr>
                  <a:spLocks noChangeArrowheads="1"/>
                </p:cNvSpPr>
                <p:nvPr/>
              </p:nvSpPr>
              <p:spPr bwMode="auto">
                <a:xfrm>
                  <a:off x="3984" y="2072"/>
                  <a:ext cx="768" cy="432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_tradnl" sz="1200" b="1">
                      <a:latin typeface="+mn-lt"/>
                    </a:rPr>
                    <a:t>Cara a cara,</a:t>
                  </a:r>
                </a:p>
                <a:p>
                  <a:pPr algn="ctr"/>
                  <a:r>
                    <a:rPr lang="es-ES_tradnl" sz="1200" b="1">
                      <a:latin typeface="+mn-lt"/>
                    </a:rPr>
                    <a:t>personalización</a:t>
                  </a:r>
                </a:p>
                <a:p>
                  <a:pPr algn="ctr"/>
                  <a:r>
                    <a:rPr lang="es-ES_tradnl" sz="1200" b="1">
                      <a:latin typeface="+mn-lt"/>
                    </a:rPr>
                    <a:t>total</a:t>
                  </a:r>
                </a:p>
              </p:txBody>
            </p:sp>
            <p:sp>
              <p:nvSpPr>
                <p:cNvPr id="28" name="Oval 29"/>
                <p:cNvSpPr>
                  <a:spLocks noChangeArrowheads="1"/>
                </p:cNvSpPr>
                <p:nvPr/>
              </p:nvSpPr>
              <p:spPr bwMode="auto">
                <a:xfrm>
                  <a:off x="3440" y="2344"/>
                  <a:ext cx="608" cy="33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_tradnl" sz="1200" b="1">
                      <a:latin typeface="+mn-lt"/>
                    </a:rPr>
                    <a:t>Cara a cara,</a:t>
                  </a:r>
                </a:p>
                <a:p>
                  <a:pPr algn="ctr"/>
                  <a:r>
                    <a:rPr lang="es-ES_tradnl" sz="1200" b="1">
                      <a:latin typeface="+mn-lt"/>
                    </a:rPr>
                    <a:t>especificaciones</a:t>
                  </a:r>
                </a:p>
                <a:p>
                  <a:pPr algn="ctr"/>
                  <a:r>
                    <a:rPr lang="es-ES_tradnl" sz="1200" b="1">
                      <a:latin typeface="+mn-lt"/>
                    </a:rPr>
                    <a:t>flexibles</a:t>
                  </a:r>
                </a:p>
              </p:txBody>
            </p:sp>
          </p:grpSp>
          <p:sp>
            <p:nvSpPr>
              <p:cNvPr id="14" name="Line 32"/>
              <p:cNvSpPr>
                <a:spLocks noChangeShapeType="1"/>
              </p:cNvSpPr>
              <p:nvPr/>
            </p:nvSpPr>
            <p:spPr bwMode="auto">
              <a:xfrm>
                <a:off x="1584" y="3312"/>
                <a:ext cx="297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pPr algn="ctr"/>
                <a:endParaRPr lang="es-CL" sz="1200" b="1">
                  <a:latin typeface="+mn-lt"/>
                </a:endParaRPr>
              </a:p>
            </p:txBody>
          </p:sp>
          <p:sp>
            <p:nvSpPr>
              <p:cNvPr id="15" name="Line 34"/>
              <p:cNvSpPr>
                <a:spLocks noChangeShapeType="1"/>
              </p:cNvSpPr>
              <p:nvPr/>
            </p:nvSpPr>
            <p:spPr bwMode="auto">
              <a:xfrm>
                <a:off x="4752" y="1920"/>
                <a:ext cx="0" cy="1296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pPr algn="ctr"/>
                <a:endParaRPr lang="es-CL" sz="1200" b="1">
                  <a:latin typeface="+mn-lt"/>
                </a:endParaRPr>
              </a:p>
            </p:txBody>
          </p:sp>
          <p:sp>
            <p:nvSpPr>
              <p:cNvPr id="16" name="Text Box 35"/>
              <p:cNvSpPr txBox="1">
                <a:spLocks noChangeArrowheads="1"/>
              </p:cNvSpPr>
              <p:nvPr/>
            </p:nvSpPr>
            <p:spPr bwMode="auto">
              <a:xfrm>
                <a:off x="4719" y="2308"/>
                <a:ext cx="58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_tradnl" sz="1200" b="1">
                    <a:latin typeface="+mn-lt"/>
                  </a:rPr>
                  <a:t>Eficiencia</a:t>
                </a:r>
              </a:p>
              <a:p>
                <a:pPr algn="ctr"/>
                <a:r>
                  <a:rPr lang="es-ES_tradnl" sz="1200" b="1">
                    <a:latin typeface="+mn-lt"/>
                  </a:rPr>
                  <a:t>de producción</a:t>
                </a:r>
              </a:p>
            </p:txBody>
          </p:sp>
          <p:sp>
            <p:nvSpPr>
              <p:cNvPr id="17" name="Text Box 36"/>
              <p:cNvSpPr txBox="1">
                <a:spLocks noChangeArrowheads="1"/>
              </p:cNvSpPr>
              <p:nvPr/>
            </p:nvSpPr>
            <p:spPr bwMode="auto">
              <a:xfrm>
                <a:off x="778" y="2304"/>
                <a:ext cx="51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_tradnl" sz="1200" b="1">
                    <a:latin typeface="+mn-lt"/>
                  </a:rPr>
                  <a:t>Oportunidad</a:t>
                </a:r>
              </a:p>
              <a:p>
                <a:pPr algn="ctr"/>
                <a:r>
                  <a:rPr lang="es-ES_tradnl" sz="1200" b="1">
                    <a:latin typeface="+mn-lt"/>
                  </a:rPr>
                  <a:t>de ventas</a:t>
                </a:r>
              </a:p>
            </p:txBody>
          </p:sp>
          <p:sp>
            <p:nvSpPr>
              <p:cNvPr id="18" name="Text Box 37"/>
              <p:cNvSpPr txBox="1">
                <a:spLocks noChangeArrowheads="1"/>
              </p:cNvSpPr>
              <p:nvPr/>
            </p:nvSpPr>
            <p:spPr bwMode="auto">
              <a:xfrm>
                <a:off x="4620" y="1766"/>
                <a:ext cx="250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_tradnl" sz="1200" b="1">
                    <a:latin typeface="+mn-lt"/>
                  </a:rPr>
                  <a:t>Baja</a:t>
                </a:r>
              </a:p>
            </p:txBody>
          </p:sp>
          <p:sp>
            <p:nvSpPr>
              <p:cNvPr id="19" name="Line 38"/>
              <p:cNvSpPr>
                <a:spLocks noChangeShapeType="1"/>
              </p:cNvSpPr>
              <p:nvPr/>
            </p:nvSpPr>
            <p:spPr bwMode="auto">
              <a:xfrm>
                <a:off x="1344" y="1920"/>
                <a:ext cx="0" cy="1296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pPr algn="ctr"/>
                <a:endParaRPr lang="es-CL" sz="1200" b="1">
                  <a:latin typeface="+mn-lt"/>
                </a:endParaRPr>
              </a:p>
            </p:txBody>
          </p:sp>
          <p:sp>
            <p:nvSpPr>
              <p:cNvPr id="20" name="Text Box 39"/>
              <p:cNvSpPr txBox="1">
                <a:spLocks noChangeArrowheads="1"/>
              </p:cNvSpPr>
              <p:nvPr/>
            </p:nvSpPr>
            <p:spPr bwMode="auto">
              <a:xfrm>
                <a:off x="1218" y="3232"/>
                <a:ext cx="250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_tradnl" sz="1200" b="1">
                    <a:latin typeface="+mn-lt"/>
                  </a:rPr>
                  <a:t>Baja</a:t>
                </a:r>
              </a:p>
            </p:txBody>
          </p:sp>
          <p:sp>
            <p:nvSpPr>
              <p:cNvPr id="21" name="Text Box 40"/>
              <p:cNvSpPr txBox="1">
                <a:spLocks noChangeArrowheads="1"/>
              </p:cNvSpPr>
              <p:nvPr/>
            </p:nvSpPr>
            <p:spPr bwMode="auto">
              <a:xfrm>
                <a:off x="1229" y="1776"/>
                <a:ext cx="234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_tradnl" sz="1200" b="1">
                    <a:latin typeface="+mn-lt"/>
                  </a:rPr>
                  <a:t>Alta</a:t>
                </a:r>
              </a:p>
            </p:txBody>
          </p:sp>
          <p:sp>
            <p:nvSpPr>
              <p:cNvPr id="22" name="Text Box 42"/>
              <p:cNvSpPr txBox="1">
                <a:spLocks noChangeArrowheads="1"/>
              </p:cNvSpPr>
              <p:nvPr/>
            </p:nvSpPr>
            <p:spPr bwMode="auto">
              <a:xfrm>
                <a:off x="4646" y="3230"/>
                <a:ext cx="234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_tradnl" sz="1200" b="1">
                    <a:latin typeface="+mn-lt"/>
                  </a:rPr>
                  <a:t>Alta</a:t>
                </a:r>
              </a:p>
            </p:txBody>
          </p:sp>
        </p:grpSp>
      </p:grpSp>
      <p:pic>
        <p:nvPicPr>
          <p:cNvPr id="5122" name="Picture 2" descr="C:\Users\Fabian\Documents\05_Clases_U\IN4703\04.Diseno de Operaciones de Servicio\54449-mcdonalds-2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797152"/>
            <a:ext cx="691105" cy="525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Clasificación Operacional</a:t>
            </a:r>
            <a:br>
              <a:rPr lang="es-CL" sz="3200" dirty="0" smtClean="0"/>
            </a:br>
            <a:r>
              <a:rPr lang="es-CL" sz="2800" b="1" dirty="0" smtClean="0"/>
              <a:t>Contacto con el Cliente</a:t>
            </a:r>
            <a:endParaRPr lang="es-CL" sz="32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683568" y="1397000"/>
          <a:ext cx="7920879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3192354"/>
                <a:gridCol w="2640293"/>
              </a:tblGrid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Decisión</a:t>
                      </a:r>
                      <a:r>
                        <a:rPr lang="es-CL" baseline="0" dirty="0" smtClean="0"/>
                        <a:t> de Diseño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Alto Contacto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Bajo Contacto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Localización de Instalaciones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Convenientes para los consumidores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Cerca del trabajo o de una fuente de transporte</a:t>
                      </a:r>
                      <a:endParaRPr lang="es-C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Distribución</a:t>
                      </a:r>
                      <a:r>
                        <a:rPr lang="es-CL" baseline="0" dirty="0" smtClean="0"/>
                        <a:t> Interna de las Instalaciones (</a:t>
                      </a:r>
                      <a:r>
                        <a:rPr lang="es-CL" baseline="0" dirty="0" err="1" smtClean="0"/>
                        <a:t>layout</a:t>
                      </a:r>
                      <a:r>
                        <a:rPr lang="es-CL" baseline="0" dirty="0" smtClean="0"/>
                        <a:t>)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Debe ser cómoda y adaptarse a las necesidades de los consumidores, y debe facilitar la interacción con estos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El diseño debe tener el foco en la eficiencia</a:t>
                      </a:r>
                      <a:endParaRPr lang="es-C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Control de Calidad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Altamente</a:t>
                      </a:r>
                      <a:r>
                        <a:rPr lang="es-CL" baseline="0" dirty="0" smtClean="0"/>
                        <a:t> variable desde que el cliente entre en el proceso; las expectativas y percepciones de calidad difieren; los errores ocurren cuando el cliente está presente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Medible contra un</a:t>
                      </a:r>
                      <a:r>
                        <a:rPr lang="es-CL" baseline="0" dirty="0" smtClean="0"/>
                        <a:t> estándar establecido, pruebas son posibles para corregir defectos</a:t>
                      </a:r>
                      <a:endParaRPr lang="es-C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Planificación</a:t>
                      </a:r>
                      <a:r>
                        <a:rPr lang="es-CL" baseline="0" dirty="0" smtClean="0"/>
                        <a:t> de la Capacidad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Para evitar ventas perdidas se diseña a máxima</a:t>
                      </a:r>
                      <a:r>
                        <a:rPr lang="es-CL" baseline="0" dirty="0" smtClean="0"/>
                        <a:t> carga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Es posible producir</a:t>
                      </a:r>
                      <a:r>
                        <a:rPr lang="es-CL" baseline="0" dirty="0" smtClean="0"/>
                        <a:t> a capacidad media</a:t>
                      </a:r>
                      <a:endParaRPr lang="es-CL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Clasificación Operacional</a:t>
            </a:r>
            <a:br>
              <a:rPr lang="es-CL" sz="3200" dirty="0" smtClean="0"/>
            </a:br>
            <a:r>
              <a:rPr lang="es-CL" sz="2800" b="1" dirty="0" smtClean="0"/>
              <a:t>Contacto con el Cliente</a:t>
            </a:r>
            <a:endParaRPr lang="es-CL" sz="32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683568" y="1397000"/>
          <a:ext cx="7920879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3336370"/>
                <a:gridCol w="2640293"/>
              </a:tblGrid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Decisión</a:t>
                      </a:r>
                      <a:r>
                        <a:rPr lang="es-CL" baseline="0" dirty="0" smtClean="0"/>
                        <a:t> de Diseño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Alto Contacto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Bajo Contacto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Habilidades</a:t>
                      </a:r>
                      <a:r>
                        <a:rPr lang="es-CL" baseline="0" dirty="0" smtClean="0"/>
                        <a:t> de los Trabajadores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Debe</a:t>
                      </a:r>
                      <a:r>
                        <a:rPr lang="es-CL" baseline="0" dirty="0" smtClean="0"/>
                        <a:t> tener una alta capacidad para interactuar con los clientes y usar su juicio en la toma de decisiones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Requieren habilidades técnicas</a:t>
                      </a:r>
                      <a:endParaRPr lang="es-C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Programación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Debe acomodarse a</a:t>
                      </a:r>
                      <a:r>
                        <a:rPr lang="es-CL" baseline="0" dirty="0" smtClean="0"/>
                        <a:t> los horarios de los clientes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Se debe acordar con el cliente la fecha de concreción del servicio</a:t>
                      </a:r>
                      <a:endParaRPr lang="es-C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Diseño de Procesos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Principalmente actividades directas;</a:t>
                      </a:r>
                      <a:r>
                        <a:rPr lang="es-CL" baseline="0" dirty="0" smtClean="0"/>
                        <a:t> el producto puede cambiar frente a las necesidades de los clientes</a:t>
                      </a:r>
                      <a:r>
                        <a:rPr lang="es-CL" dirty="0" smtClean="0"/>
                        <a:t> 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Las actividades se planifican y son ejecutadas con mínimas interferencias</a:t>
                      </a:r>
                      <a:endParaRPr lang="es-C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Empaquetamiento de servicios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Varía con el consumidor,</a:t>
                      </a:r>
                      <a:r>
                        <a:rPr lang="es-CL" baseline="0" dirty="0" smtClean="0"/>
                        <a:t> se ve afectada por el ambiente, así como por el servicio actual</a:t>
                      </a:r>
                      <a:endParaRPr lang="es-C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Fijo</a:t>
                      </a:r>
                      <a:endParaRPr lang="es-CL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Lineamientos de la Clase de Hoy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3200" dirty="0" smtClean="0"/>
              <a:t>Introducción</a:t>
            </a:r>
          </a:p>
          <a:p>
            <a:r>
              <a:rPr lang="es-CL" sz="3200" dirty="0" smtClean="0"/>
              <a:t>Características de los Servicios</a:t>
            </a:r>
          </a:p>
          <a:p>
            <a:r>
              <a:rPr lang="es-CL" sz="3200" dirty="0" smtClean="0"/>
              <a:t>Marco Conceptual, servicios basados en el cliente</a:t>
            </a:r>
          </a:p>
          <a:p>
            <a:r>
              <a:rPr lang="es-CL" sz="3200" dirty="0" smtClean="0"/>
              <a:t>Ciclo del Servicio</a:t>
            </a:r>
            <a:endParaRPr lang="es-CL" sz="3200" dirty="0" smtClean="0"/>
          </a:p>
          <a:p>
            <a:r>
              <a:rPr lang="es-CL" sz="3200" dirty="0" smtClean="0"/>
              <a:t>Caracterización Operacional de los Servicios: Grado de Contacto</a:t>
            </a:r>
            <a:endParaRPr lang="es-CL" sz="32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Clasificación Operacional</a:t>
            </a:r>
            <a:br>
              <a:rPr lang="es-CL" sz="3200" dirty="0" smtClean="0"/>
            </a:br>
            <a:r>
              <a:rPr lang="es-CL" sz="2800" b="1" dirty="0" smtClean="0"/>
              <a:t>Contacto con el Cliente: Intensidad de la Mano de Obra</a:t>
            </a:r>
            <a:endParaRPr lang="es-CL" sz="32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9250" y="1340768"/>
            <a:ext cx="5145038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Clasificación Operacional</a:t>
            </a:r>
            <a:br>
              <a:rPr lang="es-CL" sz="3200" dirty="0" smtClean="0"/>
            </a:br>
            <a:r>
              <a:rPr lang="es-CL" sz="2800" b="1" dirty="0" smtClean="0"/>
              <a:t>Matriz de Servicio</a:t>
            </a:r>
            <a:endParaRPr lang="es-CL" sz="32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21</a:t>
            </a:fld>
            <a:endParaRPr lang="es-ES" dirty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8710" y="1556792"/>
            <a:ext cx="684338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b="1" dirty="0" smtClean="0"/>
              <a:t>Dogmas asociados a los Servicios</a:t>
            </a:r>
            <a:endParaRPr lang="es-CL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es-ES_tradnl" sz="2800" dirty="0" smtClean="0"/>
              <a:t>Todos son expertos en Servicios</a:t>
            </a:r>
          </a:p>
          <a:p>
            <a:pPr lvl="1" eaLnBrk="1" hangingPunct="1"/>
            <a:r>
              <a:rPr lang="es-ES_tradnl" sz="2800" dirty="0" smtClean="0"/>
              <a:t>Los Servicios Responden a la Idiosincrasia</a:t>
            </a:r>
          </a:p>
          <a:p>
            <a:pPr lvl="1" eaLnBrk="1" hangingPunct="1"/>
            <a:r>
              <a:rPr lang="es-ES_tradnl" sz="2800" dirty="0" smtClean="0"/>
              <a:t>Calidad en el Trabajo no es Calidad en el Servicio</a:t>
            </a:r>
          </a:p>
          <a:p>
            <a:pPr lvl="1" eaLnBrk="1" hangingPunct="1"/>
            <a:r>
              <a:rPr lang="es-ES_tradnl" sz="2800" dirty="0" smtClean="0"/>
              <a:t>Los servicios de alto contacto son una “experiencia de servicio”</a:t>
            </a:r>
          </a:p>
          <a:p>
            <a:pPr lvl="1" eaLnBrk="1" hangingPunct="1"/>
            <a:r>
              <a:rPr lang="es-ES_tradnl" sz="2800" dirty="0" smtClean="0"/>
              <a:t>La administración correcta de los servicios requiere conocimiento de marketing, manejo de personal y operaciones.</a:t>
            </a:r>
          </a:p>
          <a:p>
            <a:endParaRPr lang="es-CL" sz="32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22</a:t>
            </a:fld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Introducción</a:t>
            </a:r>
            <a:br>
              <a:rPr lang="es-CL" sz="3200" dirty="0" smtClean="0"/>
            </a:br>
            <a:r>
              <a:rPr lang="es-CL" sz="2800" b="1" dirty="0" smtClean="0"/>
              <a:t>Los Servicios en la Economía</a:t>
            </a:r>
            <a:endParaRPr lang="es-CL" sz="3200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11560" y="1484784"/>
            <a:ext cx="8064896" cy="2102966"/>
          </a:xfrm>
        </p:spPr>
        <p:txBody>
          <a:bodyPr/>
          <a:lstStyle/>
          <a:p>
            <a:pPr lvl="1" eaLnBrk="1" hangingPunct="1"/>
            <a:r>
              <a:rPr lang="es-ES_tradnl" dirty="0" smtClean="0"/>
              <a:t>En Estados Unidos más del </a:t>
            </a:r>
            <a:r>
              <a:rPr lang="es-ES_tradnl" dirty="0" smtClean="0"/>
              <a:t>75% </a:t>
            </a:r>
            <a:r>
              <a:rPr lang="es-ES_tradnl" dirty="0" smtClean="0"/>
              <a:t>del PNB y el 80% de la fuerza de trabajo están enclavados en el sector de servicios.</a:t>
            </a:r>
          </a:p>
          <a:p>
            <a:pPr lvl="1" eaLnBrk="1" hangingPunct="1"/>
            <a:r>
              <a:rPr lang="es-ES_tradnl" dirty="0" smtClean="0"/>
              <a:t>En los países industrializados cerca del 70% de los empleados trabajan en el área de servicios.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grpSp>
        <p:nvGrpSpPr>
          <p:cNvPr id="8" name="7 Grupo"/>
          <p:cNvGrpSpPr/>
          <p:nvPr/>
        </p:nvGrpSpPr>
        <p:grpSpPr>
          <a:xfrm>
            <a:off x="1331640" y="2933777"/>
            <a:ext cx="6576897" cy="3951607"/>
            <a:chOff x="1331640" y="2933777"/>
            <a:chExt cx="6576897" cy="3951607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31640" y="2933777"/>
              <a:ext cx="6576897" cy="3951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9 CuadroTexto"/>
            <p:cNvSpPr txBox="1"/>
            <p:nvPr/>
          </p:nvSpPr>
          <p:spPr>
            <a:xfrm>
              <a:off x="6516216" y="6237312"/>
              <a:ext cx="12025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200" b="1" dirty="0" smtClean="0">
                  <a:latin typeface="+mn-lt"/>
                </a:rPr>
                <a:t>Fuente: WB 2008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Introducción</a:t>
            </a:r>
            <a:br>
              <a:rPr lang="es-CL" sz="3200" dirty="0" smtClean="0"/>
            </a:br>
            <a:r>
              <a:rPr lang="es-CL" sz="2800" b="1" dirty="0" smtClean="0"/>
              <a:t>Servicios Típicos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es-ES_tradnl" dirty="0" smtClean="0"/>
              <a:t>Transporte</a:t>
            </a:r>
            <a:r>
              <a:rPr lang="es-ES_tradnl" dirty="0" smtClean="0"/>
              <a:t>.</a:t>
            </a:r>
          </a:p>
          <a:p>
            <a:pPr lvl="1" eaLnBrk="1" hangingPunct="1"/>
            <a:endParaRPr lang="es-ES_tradnl" dirty="0" smtClean="0"/>
          </a:p>
          <a:p>
            <a:pPr lvl="1" eaLnBrk="1" hangingPunct="1"/>
            <a:r>
              <a:rPr lang="es-ES_tradnl" dirty="0" smtClean="0"/>
              <a:t>Medicina</a:t>
            </a:r>
            <a:r>
              <a:rPr lang="es-ES_tradnl" dirty="0" smtClean="0"/>
              <a:t>.</a:t>
            </a:r>
          </a:p>
          <a:p>
            <a:pPr lvl="1" eaLnBrk="1" hangingPunct="1"/>
            <a:endParaRPr lang="es-ES_tradnl" dirty="0" smtClean="0"/>
          </a:p>
          <a:p>
            <a:pPr lvl="1" eaLnBrk="1" hangingPunct="1"/>
            <a:r>
              <a:rPr lang="es-ES_tradnl" dirty="0" smtClean="0"/>
              <a:t>Finanzas</a:t>
            </a:r>
            <a:r>
              <a:rPr lang="es-ES_tradnl" dirty="0" smtClean="0"/>
              <a:t>. Comunicaciones.</a:t>
            </a:r>
          </a:p>
          <a:p>
            <a:pPr lvl="1" eaLnBrk="1" hangingPunct="1"/>
            <a:endParaRPr lang="es-ES_tradnl" dirty="0" smtClean="0"/>
          </a:p>
          <a:p>
            <a:pPr lvl="1" eaLnBrk="1" hangingPunct="1"/>
            <a:r>
              <a:rPr lang="es-ES_tradnl" dirty="0" smtClean="0"/>
              <a:t>Comercio</a:t>
            </a:r>
            <a:r>
              <a:rPr lang="es-ES_tradnl" dirty="0" smtClean="0"/>
              <a:t>.</a:t>
            </a:r>
          </a:p>
          <a:p>
            <a:pPr lvl="1" eaLnBrk="1" hangingPunct="1"/>
            <a:endParaRPr lang="es-ES_tradnl" dirty="0" smtClean="0"/>
          </a:p>
          <a:p>
            <a:pPr lvl="1" eaLnBrk="1" hangingPunct="1"/>
            <a:r>
              <a:rPr lang="es-ES_tradnl" dirty="0" smtClean="0"/>
              <a:t>Educación</a:t>
            </a:r>
            <a:r>
              <a:rPr lang="es-ES_tradnl" dirty="0" smtClean="0"/>
              <a:t>.</a:t>
            </a:r>
          </a:p>
          <a:p>
            <a:pPr>
              <a:buNone/>
            </a:pPr>
            <a:endParaRPr lang="es-ES_tradnl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Características de los Servicios </a:t>
            </a:r>
            <a:br>
              <a:rPr lang="es-CL" sz="3200" dirty="0" smtClean="0"/>
            </a:br>
            <a:r>
              <a:rPr lang="es-CL" sz="2800" b="1" dirty="0" smtClean="0"/>
              <a:t>Las 6 Características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es-ES_tradnl" sz="2800" dirty="0" smtClean="0"/>
              <a:t>Son intangibles (ejemplo: corte de pelo).</a:t>
            </a:r>
          </a:p>
          <a:p>
            <a:pPr lvl="1" eaLnBrk="1" hangingPunct="1"/>
            <a:r>
              <a:rPr lang="es-ES_tradnl" sz="2800" dirty="0" smtClean="0"/>
              <a:t>Se producen y consumen en forma simultánea.</a:t>
            </a:r>
          </a:p>
          <a:p>
            <a:pPr lvl="1" eaLnBrk="1" hangingPunct="1"/>
            <a:r>
              <a:rPr lang="es-ES_tradnl" sz="2800" dirty="0" smtClean="0"/>
              <a:t>Sólo se puede observar su resultado después de hechos.</a:t>
            </a:r>
          </a:p>
          <a:p>
            <a:pPr lvl="1" eaLnBrk="1" hangingPunct="1"/>
            <a:r>
              <a:rPr lang="es-ES_tradnl" sz="2800" dirty="0" smtClean="0"/>
              <a:t>Requieren de contacto directo con el cliente.</a:t>
            </a:r>
          </a:p>
          <a:p>
            <a:pPr lvl="1" eaLnBrk="1" hangingPunct="1"/>
            <a:r>
              <a:rPr lang="es-ES_tradnl" sz="2800" dirty="0" smtClean="0"/>
              <a:t>Son no </a:t>
            </a:r>
            <a:r>
              <a:rPr lang="es-ES_tradnl" sz="2800" dirty="0" err="1" smtClean="0"/>
              <a:t>inventariables</a:t>
            </a:r>
            <a:r>
              <a:rPr lang="es-ES_tradnl" sz="2800" dirty="0" smtClean="0"/>
              <a:t>.</a:t>
            </a:r>
          </a:p>
          <a:p>
            <a:pPr lvl="1" eaLnBrk="1" hangingPunct="1"/>
            <a:r>
              <a:rPr lang="es-ES_tradnl" sz="2800" dirty="0" smtClean="0"/>
              <a:t>Generalmente corresponden a una mezcla de atributos tangibles e intangibles (paquete de servicios).</a:t>
            </a:r>
          </a:p>
          <a:p>
            <a:endParaRPr lang="es-CL" sz="32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Características de los Servicios </a:t>
            </a:r>
            <a:br>
              <a:rPr lang="es-CL" sz="3200" dirty="0" smtClean="0"/>
            </a:br>
            <a:r>
              <a:rPr lang="es-CL" sz="2800" b="1" dirty="0" smtClean="0"/>
              <a:t>Contextos Organizacionales</a:t>
            </a:r>
            <a:endParaRPr lang="es-CL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es-ES_tradnl" dirty="0" smtClean="0"/>
              <a:t>Internos (back office):</a:t>
            </a:r>
          </a:p>
          <a:p>
            <a:pPr lvl="2" eaLnBrk="1" hangingPunct="1"/>
            <a:r>
              <a:rPr lang="es-ES_tradnl" dirty="0" smtClean="0"/>
              <a:t>Procesamiento de datos.</a:t>
            </a:r>
          </a:p>
          <a:p>
            <a:pPr lvl="2" eaLnBrk="1" hangingPunct="1"/>
            <a:r>
              <a:rPr lang="es-ES_tradnl" dirty="0" smtClean="0"/>
              <a:t>Mantención de equipos.</a:t>
            </a:r>
          </a:p>
          <a:p>
            <a:pPr lvl="1" eaLnBrk="1" hangingPunct="1"/>
            <a:r>
              <a:rPr lang="es-ES_tradnl" dirty="0" smtClean="0"/>
              <a:t>Externos:</a:t>
            </a:r>
          </a:p>
          <a:p>
            <a:pPr lvl="2" eaLnBrk="1" hangingPunct="1"/>
            <a:r>
              <a:rPr lang="es-ES_tradnl" dirty="0" smtClean="0"/>
              <a:t>Comercialización.</a:t>
            </a:r>
          </a:p>
          <a:p>
            <a:pPr lvl="1" eaLnBrk="1" hangingPunct="1"/>
            <a:r>
              <a:rPr lang="es-ES_tradnl" dirty="0" smtClean="0"/>
              <a:t>Servicios en terreno (In </a:t>
            </a:r>
            <a:r>
              <a:rPr lang="es-ES_tradnl" dirty="0" err="1" smtClean="0"/>
              <a:t>House</a:t>
            </a:r>
            <a:r>
              <a:rPr lang="es-ES_tradnl" dirty="0" smtClean="0"/>
              <a:t>):</a:t>
            </a:r>
          </a:p>
          <a:p>
            <a:pPr lvl="2" eaLnBrk="1" hangingPunct="1"/>
            <a:r>
              <a:rPr lang="es-ES_tradnl" dirty="0" smtClean="0"/>
              <a:t>Servicios de limpieza.</a:t>
            </a:r>
          </a:p>
          <a:p>
            <a:pPr lvl="2" eaLnBrk="1" hangingPunct="1"/>
            <a:r>
              <a:rPr lang="es-ES_tradnl" dirty="0" smtClean="0"/>
              <a:t>Reparaciones.</a:t>
            </a:r>
          </a:p>
          <a:p>
            <a:pPr lvl="1" eaLnBrk="1" hangingPunct="1"/>
            <a:r>
              <a:rPr lang="es-ES_tradnl" dirty="0" smtClean="0"/>
              <a:t>Servicios en la base:</a:t>
            </a:r>
          </a:p>
          <a:p>
            <a:pPr lvl="2" eaLnBrk="1" hangingPunct="1"/>
            <a:r>
              <a:rPr lang="es-ES_tradnl" dirty="0" smtClean="0"/>
              <a:t>Hospital.</a:t>
            </a:r>
          </a:p>
          <a:p>
            <a:pPr lvl="2" eaLnBrk="1" hangingPunct="1"/>
            <a:r>
              <a:rPr lang="es-ES_tradnl" dirty="0" smtClean="0"/>
              <a:t>Peluquería.</a:t>
            </a:r>
          </a:p>
          <a:p>
            <a:endParaRPr lang="es-CL" sz="32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Características de los Servicios </a:t>
            </a:r>
            <a:br>
              <a:rPr lang="es-CL" sz="3200" dirty="0" smtClean="0"/>
            </a:br>
            <a:r>
              <a:rPr lang="es-CL" sz="2800" b="1" dirty="0" smtClean="0"/>
              <a:t>Diferencias entre Manufactura y Servicio</a:t>
            </a:r>
            <a:endParaRPr lang="es-CL" sz="32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827584" y="1356360"/>
          <a:ext cx="7920880" cy="5312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74733">
                <a:tc>
                  <a:txBody>
                    <a:bodyPr/>
                    <a:lstStyle/>
                    <a:p>
                      <a:r>
                        <a:rPr lang="es-CL" dirty="0" smtClean="0"/>
                        <a:t>Manufactura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Servicios</a:t>
                      </a:r>
                      <a:endParaRPr lang="es-CL" dirty="0"/>
                    </a:p>
                  </a:txBody>
                  <a:tcPr/>
                </a:tc>
              </a:tr>
              <a:tr h="374733">
                <a:tc>
                  <a:txBody>
                    <a:bodyPr/>
                    <a:lstStyle/>
                    <a:p>
                      <a:pPr marL="135890">
                        <a:spcAft>
                          <a:spcPts val="0"/>
                        </a:spcAft>
                      </a:pPr>
                      <a:r>
                        <a:rPr lang="es-CL" sz="1600" dirty="0"/>
                        <a:t>El producto es </a:t>
                      </a:r>
                      <a:r>
                        <a:rPr lang="es-CL" sz="1600" b="1" dirty="0"/>
                        <a:t>tangible</a:t>
                      </a:r>
                      <a:endParaRPr lang="es-CL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dirty="0"/>
                        <a:t>El servicio es</a:t>
                      </a:r>
                      <a:r>
                        <a:rPr lang="es-CL" sz="1600" b="1" dirty="0"/>
                        <a:t> intangible</a:t>
                      </a:r>
                      <a:endParaRPr lang="es-CL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92800">
                <a:tc>
                  <a:txBody>
                    <a:bodyPr/>
                    <a:lstStyle/>
                    <a:p>
                      <a:pPr marL="135890">
                        <a:spcAft>
                          <a:spcPts val="0"/>
                        </a:spcAft>
                      </a:pPr>
                      <a:r>
                        <a:rPr lang="es-CL" sz="1600" dirty="0"/>
                        <a:t>La </a:t>
                      </a:r>
                      <a:r>
                        <a:rPr lang="es-CL" sz="1600" b="1" dirty="0"/>
                        <a:t>propiedad se traslada</a:t>
                      </a:r>
                      <a:r>
                        <a:rPr lang="es-CL" sz="1600" dirty="0"/>
                        <a:t> al momento de la compra</a:t>
                      </a:r>
                      <a:endParaRPr lang="es-C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dirty="0"/>
                        <a:t>Generalmente </a:t>
                      </a:r>
                      <a:r>
                        <a:rPr lang="es-CL" sz="1600" b="1" dirty="0"/>
                        <a:t>no se traslada la propiedad</a:t>
                      </a:r>
                      <a:endParaRPr lang="es-CL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74733">
                <a:tc>
                  <a:txBody>
                    <a:bodyPr/>
                    <a:lstStyle/>
                    <a:p>
                      <a:pPr marL="135890">
                        <a:spcAft>
                          <a:spcPts val="0"/>
                        </a:spcAft>
                      </a:pPr>
                      <a:r>
                        <a:rPr lang="es-CL" sz="1600" dirty="0"/>
                        <a:t>Se puede </a:t>
                      </a:r>
                      <a:r>
                        <a:rPr lang="es-CL" sz="1600" b="1" dirty="0"/>
                        <a:t>revender </a:t>
                      </a:r>
                      <a:r>
                        <a:rPr lang="es-CL" sz="1600" dirty="0"/>
                        <a:t>el producto</a:t>
                      </a:r>
                      <a:endParaRPr lang="es-C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1" dirty="0"/>
                        <a:t>No</a:t>
                      </a:r>
                      <a:r>
                        <a:rPr lang="es-CL" sz="1600" dirty="0"/>
                        <a:t> es posible </a:t>
                      </a:r>
                      <a:r>
                        <a:rPr lang="es-CL" sz="1600" b="1" dirty="0"/>
                        <a:t>revenderlo</a:t>
                      </a:r>
                      <a:endParaRPr lang="es-CL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492800">
                <a:tc>
                  <a:txBody>
                    <a:bodyPr/>
                    <a:lstStyle/>
                    <a:p>
                      <a:pPr marL="135890">
                        <a:spcAft>
                          <a:spcPts val="0"/>
                        </a:spcAft>
                      </a:pPr>
                      <a:r>
                        <a:rPr lang="es-CL" sz="1600" dirty="0"/>
                        <a:t>Se puede hacer una demostración del producto antes de la compra</a:t>
                      </a:r>
                      <a:endParaRPr lang="es-C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dirty="0"/>
                        <a:t>El producto </a:t>
                      </a:r>
                      <a:r>
                        <a:rPr lang="es-CL" sz="1600" b="1" dirty="0"/>
                        <a:t>no puede almacenarse</a:t>
                      </a:r>
                      <a:endParaRPr lang="es-CL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492800">
                <a:tc>
                  <a:txBody>
                    <a:bodyPr/>
                    <a:lstStyle/>
                    <a:p>
                      <a:pPr marL="135890">
                        <a:spcAft>
                          <a:spcPts val="0"/>
                        </a:spcAft>
                      </a:pPr>
                      <a:r>
                        <a:rPr lang="es-CL" sz="1600" b="1" dirty="0"/>
                        <a:t>La producción precede </a:t>
                      </a:r>
                      <a:r>
                        <a:rPr lang="es-CL" sz="1600" dirty="0"/>
                        <a:t>y el consumo pueden separarse en el espacio</a:t>
                      </a:r>
                      <a:endParaRPr lang="es-C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dirty="0"/>
                        <a:t>La </a:t>
                      </a:r>
                      <a:r>
                        <a:rPr lang="es-CL" sz="1600" b="1" dirty="0"/>
                        <a:t>producción y el consumo </a:t>
                      </a:r>
                      <a:r>
                        <a:rPr lang="es-CL" sz="1600" dirty="0"/>
                        <a:t>deben ocurrir en el </a:t>
                      </a:r>
                      <a:r>
                        <a:rPr lang="es-CL" sz="1600" b="1" dirty="0"/>
                        <a:t>mismo lugar</a:t>
                      </a:r>
                      <a:endParaRPr lang="es-CL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492800">
                <a:tc>
                  <a:txBody>
                    <a:bodyPr/>
                    <a:lstStyle/>
                    <a:p>
                      <a:pPr marL="135890">
                        <a:spcAft>
                          <a:spcPts val="0"/>
                        </a:spcAft>
                      </a:pPr>
                      <a:r>
                        <a:rPr lang="es-CL" sz="1600" dirty="0"/>
                        <a:t>El producto </a:t>
                      </a:r>
                      <a:r>
                        <a:rPr lang="es-CL" sz="1600" b="1" dirty="0"/>
                        <a:t>puede transportarse</a:t>
                      </a:r>
                      <a:r>
                        <a:rPr lang="es-CL" sz="1600" dirty="0"/>
                        <a:t> </a:t>
                      </a:r>
                      <a:endParaRPr lang="es-C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dirty="0"/>
                        <a:t>El producto </a:t>
                      </a:r>
                      <a:r>
                        <a:rPr lang="es-CL" sz="1600" b="1" dirty="0"/>
                        <a:t>no puede transportarse </a:t>
                      </a:r>
                      <a:r>
                        <a:rPr lang="es-CL" sz="1600" dirty="0"/>
                        <a:t>(aunque pueden transporta a los productores)</a:t>
                      </a:r>
                      <a:endParaRPr lang="es-C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739200">
                <a:tc>
                  <a:txBody>
                    <a:bodyPr/>
                    <a:lstStyle/>
                    <a:p>
                      <a:pPr marL="135890">
                        <a:spcAft>
                          <a:spcPts val="0"/>
                        </a:spcAft>
                      </a:pPr>
                      <a:r>
                        <a:rPr lang="es-CL" sz="1600" dirty="0"/>
                        <a:t>El </a:t>
                      </a:r>
                      <a:r>
                        <a:rPr lang="es-CL" sz="1600" b="1" dirty="0"/>
                        <a:t>vendedor produce</a:t>
                      </a:r>
                      <a:endParaRPr lang="es-CL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dirty="0"/>
                        <a:t>El </a:t>
                      </a:r>
                      <a:r>
                        <a:rPr lang="es-CL" sz="1600" b="1" dirty="0"/>
                        <a:t>Consumidor </a:t>
                      </a:r>
                      <a:r>
                        <a:rPr lang="es-CL" sz="1600" dirty="0"/>
                        <a:t>toma </a:t>
                      </a:r>
                      <a:r>
                        <a:rPr lang="es-CL" sz="1600" dirty="0" smtClean="0"/>
                        <a:t>parte directamente </a:t>
                      </a:r>
                      <a:r>
                        <a:rPr lang="es-CL" sz="1600" dirty="0"/>
                        <a:t>en el </a:t>
                      </a:r>
                      <a:r>
                        <a:rPr lang="es-CL" sz="1600" b="1" dirty="0"/>
                        <a:t>proceso de producción </a:t>
                      </a:r>
                      <a:r>
                        <a:rPr lang="es-CL" sz="1600" dirty="0"/>
                        <a:t>y de hecho puede realizar una parte de la producción</a:t>
                      </a:r>
                      <a:endParaRPr lang="es-C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492800">
                <a:tc>
                  <a:txBody>
                    <a:bodyPr/>
                    <a:lstStyle/>
                    <a:p>
                      <a:pPr marL="135890">
                        <a:spcAft>
                          <a:spcPts val="0"/>
                        </a:spcAft>
                      </a:pPr>
                      <a:r>
                        <a:rPr lang="es-CL" sz="1600" dirty="0"/>
                        <a:t>Es posible un </a:t>
                      </a:r>
                      <a:r>
                        <a:rPr lang="es-CL" sz="1600" b="1" dirty="0"/>
                        <a:t>contacto indirecto </a:t>
                      </a:r>
                      <a:r>
                        <a:rPr lang="es-CL" sz="1600" dirty="0"/>
                        <a:t>entre la compañía y su cliente</a:t>
                      </a:r>
                      <a:endParaRPr lang="es-C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dirty="0"/>
                        <a:t>En la mayoría de los casos se necesita un </a:t>
                      </a:r>
                      <a:r>
                        <a:rPr lang="es-CL" sz="1600" b="1" dirty="0"/>
                        <a:t>contacto directo</a:t>
                      </a:r>
                      <a:endParaRPr lang="es-CL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492800">
                <a:tc>
                  <a:txBody>
                    <a:bodyPr/>
                    <a:lstStyle/>
                    <a:p>
                      <a:pPr marL="135890">
                        <a:spcAft>
                          <a:spcPts val="0"/>
                        </a:spcAft>
                      </a:pPr>
                      <a:r>
                        <a:rPr lang="es-CL" sz="1600" dirty="0"/>
                        <a:t>El producto puede </a:t>
                      </a:r>
                      <a:r>
                        <a:rPr lang="es-CL" sz="1600" b="1" dirty="0"/>
                        <a:t>exportarse</a:t>
                      </a:r>
                      <a:endParaRPr lang="es-CL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dirty="0"/>
                        <a:t>Normalmente </a:t>
                      </a:r>
                      <a:r>
                        <a:rPr lang="es-CL" sz="1600" b="1" dirty="0"/>
                        <a:t>no se puede exportar </a:t>
                      </a:r>
                      <a:r>
                        <a:rPr lang="es-CL" sz="1600" dirty="0"/>
                        <a:t>el servicio, pero el sistema de suministro de servicio sí</a:t>
                      </a:r>
                      <a:endParaRPr lang="es-C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492800">
                <a:tc>
                  <a:txBody>
                    <a:bodyPr/>
                    <a:lstStyle/>
                    <a:p>
                      <a:pPr marL="135890">
                        <a:spcAft>
                          <a:spcPts val="0"/>
                        </a:spcAft>
                      </a:pPr>
                      <a:r>
                        <a:rPr lang="es-CL" sz="1600" dirty="0"/>
                        <a:t>La empresa se organiza por funciones, </a:t>
                      </a:r>
                      <a:r>
                        <a:rPr lang="es-CL" sz="1600" b="1" dirty="0"/>
                        <a:t>separando ventas y producción</a:t>
                      </a:r>
                      <a:endParaRPr lang="es-CL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1" dirty="0"/>
                        <a:t>Ventas y producción no pueden separarse </a:t>
                      </a:r>
                      <a:r>
                        <a:rPr lang="es-CL" sz="1600" dirty="0"/>
                        <a:t>como funciones</a:t>
                      </a:r>
                      <a:endParaRPr lang="es-CL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Marco Conceptual</a:t>
            </a:r>
            <a:br>
              <a:rPr lang="es-CL" sz="3600" dirty="0" smtClean="0"/>
            </a:br>
            <a:r>
              <a:rPr lang="es-CL" sz="3200" b="1" dirty="0" smtClean="0"/>
              <a:t>Gestión de los Servicios Centrados en el Cliente</a:t>
            </a:r>
            <a:endParaRPr lang="es-CL" sz="32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3062288" y="5715000"/>
            <a:ext cx="30498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 dirty="0">
                <a:solidFill>
                  <a:schemeClr val="tx2"/>
                </a:solidFill>
                <a:latin typeface="+mj-lt"/>
              </a:rPr>
              <a:t>El Triángulo de Servicio</a:t>
            </a:r>
          </a:p>
        </p:txBody>
      </p:sp>
      <p:pic>
        <p:nvPicPr>
          <p:cNvPr id="7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7188" y="1600200"/>
            <a:ext cx="6373812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Marco Conceptual</a:t>
            </a:r>
            <a:br>
              <a:rPr lang="es-CL" sz="3600" dirty="0" smtClean="0"/>
            </a:br>
            <a:r>
              <a:rPr lang="es-CL" sz="3200" b="1" dirty="0" smtClean="0"/>
              <a:t>Gestión de los Servicios Centrados en el Cliente</a:t>
            </a:r>
            <a:endParaRPr lang="es-CL" sz="3200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Requerimientos para un buen servicio:</a:t>
            </a:r>
          </a:p>
          <a:p>
            <a:pPr lvl="1" eaLnBrk="1" hangingPunct="1"/>
            <a:r>
              <a:rPr lang="es-ES_tradnl" dirty="0" smtClean="0">
                <a:sym typeface="Monotype Sorts" pitchFamily="2" charset="2"/>
              </a:rPr>
              <a:t> Saber quién es el cliente y cómo satisfacerlo.</a:t>
            </a:r>
          </a:p>
          <a:p>
            <a:pPr lvl="1" eaLnBrk="1" hangingPunct="1"/>
            <a:r>
              <a:rPr lang="es-ES_tradnl" dirty="0" smtClean="0">
                <a:latin typeface="Arial" charset="0"/>
                <a:sym typeface="Monotype Sorts" pitchFamily="2" charset="2"/>
              </a:rPr>
              <a:t> Asientos cómodos, formatos fáciles de llenar, ambientes agradables...</a:t>
            </a:r>
          </a:p>
          <a:p>
            <a:pPr lvl="1" eaLnBrk="1" hangingPunct="1"/>
            <a:r>
              <a:rPr lang="es-ES_tradnl" dirty="0" smtClean="0">
                <a:latin typeface="Arial" charset="0"/>
                <a:sym typeface="Monotype Sorts" pitchFamily="2" charset="2"/>
              </a:rPr>
              <a:t> Empleados orientados a servir al cliente.</a:t>
            </a:r>
          </a:p>
          <a:p>
            <a:pPr lvl="1" eaLnBrk="1" hangingPunct="1"/>
            <a:r>
              <a:rPr lang="es-ES_tradnl" dirty="0" smtClean="0">
                <a:latin typeface="Arial" charset="0"/>
                <a:sym typeface="Monotype Sorts" pitchFamily="2" charset="2"/>
              </a:rPr>
              <a:t> Computadores que no fallen.                			 Sistemas rápidos, confiables y fáciles de usar.</a:t>
            </a:r>
          </a:p>
          <a:p>
            <a:pPr lvl="1" eaLnBrk="1" hangingPunct="1"/>
            <a:r>
              <a:rPr lang="es-ES_tradnl" dirty="0" smtClean="0">
                <a:latin typeface="Arial" charset="0"/>
                <a:sym typeface="Monotype Sorts" pitchFamily="2" charset="2"/>
              </a:rPr>
              <a:t> Diseño de sistemas según la línea estratégica de la empresa.</a:t>
            </a:r>
          </a:p>
          <a:p>
            <a:pPr lvl="1" eaLnBrk="1" hangingPunct="1"/>
            <a:r>
              <a:rPr lang="es-ES_tradnl" dirty="0" smtClean="0">
                <a:latin typeface="Arial" charset="0"/>
                <a:sym typeface="Monotype Sorts" pitchFamily="2" charset="2"/>
              </a:rPr>
              <a:t> Personal conozca e identifique la estrategia.</a:t>
            </a:r>
            <a:endParaRPr lang="es-ES_tradnl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25-10-2011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6440</TotalTime>
  <Words>1184</Words>
  <Application>Microsoft Office PowerPoint</Application>
  <PresentationFormat>Presentación en pantalla (4:3)</PresentationFormat>
  <Paragraphs>286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Flujo</vt:lpstr>
      <vt:lpstr> Diseño de las Operaciones de los Servicios  </vt:lpstr>
      <vt:lpstr>Lineamientos de la Clase de Hoy</vt:lpstr>
      <vt:lpstr>Introducción Los Servicios en la Economía</vt:lpstr>
      <vt:lpstr>Introducción Servicios Típicos</vt:lpstr>
      <vt:lpstr>Características de los Servicios  Las 6 Características</vt:lpstr>
      <vt:lpstr>Características de los Servicios  Contextos Organizacionales</vt:lpstr>
      <vt:lpstr>Características de los Servicios  Diferencias entre Manufactura y Servicio</vt:lpstr>
      <vt:lpstr>Marco Conceptual Gestión de los Servicios Centrados en el Cliente</vt:lpstr>
      <vt:lpstr>Marco Conceptual Gestión de los Servicios Centrados en el Cliente</vt:lpstr>
      <vt:lpstr>Marco Conceptual Estrategia del Servicio: Foco</vt:lpstr>
      <vt:lpstr>Ciclo de Servicio Ejemplo: Ciclo de una línea Aérea</vt:lpstr>
      <vt:lpstr>Ciclo de Servicio A tener en cuenta</vt:lpstr>
      <vt:lpstr>Ciclo de Servicio Cómo evitar errores en cada paso? (Poka-Yoke)</vt:lpstr>
      <vt:lpstr>El continuo desde los productos a los servicios</vt:lpstr>
      <vt:lpstr>Clasificación Operacional Contacto con el Cliente</vt:lpstr>
      <vt:lpstr>Clasificación Operacional Contacto con el Cliente</vt:lpstr>
      <vt:lpstr>Clasificación Operacional Contacto con el Cliente</vt:lpstr>
      <vt:lpstr>Clasificación Operacional Contacto con el Cliente</vt:lpstr>
      <vt:lpstr>Clasificación Operacional Contacto con el Cliente</vt:lpstr>
      <vt:lpstr>Clasificación Operacional Contacto con el Cliente: Intensidad de la Mano de Obra</vt:lpstr>
      <vt:lpstr>Clasificación Operacional Matriz de Servicio</vt:lpstr>
      <vt:lpstr>Dogmas asociados a los Servicios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CMM 06-01-11</dc:title>
  <dc:creator>Fabián Rodrigo Medel García</dc:creator>
  <dc:description>Estrategia on-net/off-net, cargos de acceso y su impacto en la estructuración de la industria de telefonía móvil</dc:description>
  <cp:lastModifiedBy>Fabian</cp:lastModifiedBy>
  <cp:revision>559</cp:revision>
  <cp:lastPrinted>2007-09-28T14:59:36Z</cp:lastPrinted>
  <dcterms:created xsi:type="dcterms:W3CDTF">2007-04-18T18:55:22Z</dcterms:created>
  <dcterms:modified xsi:type="dcterms:W3CDTF">2011-10-25T15:08:27Z</dcterms:modified>
</cp:coreProperties>
</file>