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33"/>
  </p:notesMasterIdLst>
  <p:handoutMasterIdLst>
    <p:handoutMasterId r:id="rId34"/>
  </p:handoutMasterIdLst>
  <p:sldIdLst>
    <p:sldId id="346" r:id="rId2"/>
    <p:sldId id="453" r:id="rId3"/>
    <p:sldId id="424" r:id="rId4"/>
    <p:sldId id="425" r:id="rId5"/>
    <p:sldId id="426" r:id="rId6"/>
    <p:sldId id="427" r:id="rId7"/>
    <p:sldId id="428" r:id="rId8"/>
    <p:sldId id="429" r:id="rId9"/>
    <p:sldId id="430" r:id="rId10"/>
    <p:sldId id="431" r:id="rId11"/>
    <p:sldId id="432" r:id="rId12"/>
    <p:sldId id="433" r:id="rId13"/>
    <p:sldId id="434" r:id="rId14"/>
    <p:sldId id="451" r:id="rId15"/>
    <p:sldId id="452" r:id="rId16"/>
    <p:sldId id="435" r:id="rId17"/>
    <p:sldId id="436" r:id="rId18"/>
    <p:sldId id="437" r:id="rId19"/>
    <p:sldId id="438" r:id="rId20"/>
    <p:sldId id="439" r:id="rId21"/>
    <p:sldId id="440" r:id="rId22"/>
    <p:sldId id="441" r:id="rId23"/>
    <p:sldId id="442" r:id="rId24"/>
    <p:sldId id="443" r:id="rId25"/>
    <p:sldId id="444" r:id="rId26"/>
    <p:sldId id="445" r:id="rId27"/>
    <p:sldId id="446" r:id="rId28"/>
    <p:sldId id="447" r:id="rId29"/>
    <p:sldId id="448" r:id="rId30"/>
    <p:sldId id="449" r:id="rId31"/>
    <p:sldId id="450" r:id="rId32"/>
  </p:sldIdLst>
  <p:sldSz cx="9144000" cy="6858000" type="screen4x3"/>
  <p:notesSz cx="7315200" cy="96012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5pPr>
    <a:lvl6pPr marL="22860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6pPr>
    <a:lvl7pPr marL="27432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7pPr>
    <a:lvl8pPr marL="32004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8pPr>
    <a:lvl9pPr marL="36576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003399"/>
    <a:srgbClr val="FF6600"/>
    <a:srgbClr val="FF3300"/>
    <a:srgbClr val="3CBEEC"/>
    <a:srgbClr val="50C5EE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6" autoAdjust="0"/>
    <p:restoredTop sz="88429" autoAdjust="0"/>
  </p:normalViewPr>
  <p:slideViewPr>
    <p:cSldViewPr>
      <p:cViewPr varScale="1">
        <p:scale>
          <a:sx n="93" d="100"/>
          <a:sy n="93" d="100"/>
        </p:scale>
        <p:origin x="-1194" y="-96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48"/>
    </p:cViewPr>
  </p:sorterViewPr>
  <p:notesViewPr>
    <p:cSldViewPr>
      <p:cViewPr>
        <p:scale>
          <a:sx n="125" d="100"/>
          <a:sy n="125" d="100"/>
        </p:scale>
        <p:origin x="-2832" y="1458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4228E6F-075A-4F75-8F15-66DF095FA0A9}" type="datetimeFigureOut">
              <a:rPr lang="es-ES"/>
              <a:pPr>
                <a:defRPr/>
              </a:pPr>
              <a:t>15/11/2011</a:t>
            </a:fld>
            <a:endParaRPr lang="es-E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780D55F-F54D-408D-813C-152290AE86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B7E0863-5DE2-474E-AA73-1B0F6E06DE60}" type="datetimeFigureOut">
              <a:rPr lang="es-ES"/>
              <a:pPr>
                <a:defRPr/>
              </a:pPr>
              <a:t>15/11/2011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3CF21B2-777A-40A5-9F72-F837E41C48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16 Grupo"/>
          <p:cNvGrpSpPr>
            <a:grpSpLocks/>
          </p:cNvGrpSpPr>
          <p:nvPr userDrawn="1"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9940" name="8 Marcador de título"/>
          <p:cNvSpPr>
            <a:spLocks noGrp="1"/>
          </p:cNvSpPr>
          <p:nvPr>
            <p:ph type="ctrTitle"/>
          </p:nvPr>
        </p:nvSpPr>
        <p:spPr>
          <a:xfrm>
            <a:off x="1042988" y="4292600"/>
            <a:ext cx="8101012" cy="1223963"/>
          </a:xfrm>
          <a:noFill/>
          <a:ln>
            <a:solidFill>
              <a:schemeClr val="accent1"/>
            </a:solidFill>
          </a:ln>
        </p:spPr>
        <p:txBody>
          <a:bodyPr/>
          <a:lstStyle>
            <a:lvl1pPr>
              <a:defRPr sz="3100" smtClean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s-CL" dirty="0" smtClean="0"/>
              <a:t>Haga clic para cambiar el estilo de título	</a:t>
            </a:r>
          </a:p>
        </p:txBody>
      </p:sp>
      <p:sp>
        <p:nvSpPr>
          <p:cNvPr id="11" name="9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5B233BE1-F5B6-46C0-A7BD-AFC73FE2DE93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Euclid" pitchFamily="18" charset="0"/>
              </a:defRPr>
            </a:lvl1pPr>
          </a:lstStyle>
          <a:p>
            <a:pPr>
              <a:defRPr/>
            </a:pPr>
            <a:fld id="{598FC47B-4672-4D82-88D2-AB35845B330B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9" name="8 Forma libre"/>
          <p:cNvSpPr>
            <a:spLocks/>
          </p:cNvSpPr>
          <p:nvPr userDrawn="1"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8 Título"/>
          <p:cNvSpPr txBox="1">
            <a:spLocks/>
          </p:cNvSpPr>
          <p:nvPr userDrawn="1"/>
        </p:nvSpPr>
        <p:spPr bwMode="auto">
          <a:xfrm>
            <a:off x="533400" y="1371600"/>
            <a:ext cx="78516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B673F-D1A4-4C29-8A52-0DAB60C5B53E}" type="datetime1">
              <a:rPr lang="es-CL" smtClean="0"/>
              <a:pPr>
                <a:defRPr/>
              </a:pPr>
              <a:t>15-11-2011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C8C8-F4B9-491E-8401-6F6CE61CCF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03648" y="1484784"/>
            <a:ext cx="3744416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64088" y="1484784"/>
            <a:ext cx="3678560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5B4FE-2EB0-4E3D-AEDA-08EC38182B82}" type="datetime1">
              <a:rPr lang="es-CL" smtClean="0"/>
              <a:pPr>
                <a:defRPr/>
              </a:pPr>
              <a:t>15-11-2011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6EAD0-F5CE-463A-AA0A-4326A9C718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D6C8-8079-44EC-A945-7924918463EF}" type="datetime1">
              <a:rPr lang="es-CL" smtClean="0"/>
              <a:pPr>
                <a:defRPr/>
              </a:pPr>
              <a:t>15-11-2011</a:t>
            </a:fld>
            <a:endParaRPr lang="es-CL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85A4B-AD20-4376-884E-0364B760E1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348880"/>
            <a:ext cx="7287344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90BE-A2A7-45FF-9E05-DCD1F0CA826B}" type="datetime1">
              <a:rPr lang="es-CL" smtClean="0"/>
              <a:pPr>
                <a:defRPr/>
              </a:pPr>
              <a:t>15-11-2011</a:t>
            </a:fld>
            <a:endParaRPr lang="es-CL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2862A-94F4-4202-9313-1278114AA6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7" name="6 Conector recto"/>
          <p:cNvCxnSpPr/>
          <p:nvPr userDrawn="1"/>
        </p:nvCxnSpPr>
        <p:spPr>
          <a:xfrm>
            <a:off x="827584" y="3717032"/>
            <a:ext cx="831641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7988-AFF5-4223-B130-C9C2BC42A20D}" type="datetime1">
              <a:rPr lang="es-CL" smtClean="0"/>
              <a:pPr>
                <a:defRPr/>
              </a:pPr>
              <a:t>15-11-2011</a:t>
            </a:fld>
            <a:endParaRPr lang="es-CL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A10B4-50B1-408D-A2D5-458E374E71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4748-17C7-4595-B747-7E44D9477713}" type="datetime1">
              <a:rPr lang="es-CL" smtClean="0"/>
              <a:pPr>
                <a:defRPr/>
              </a:pPr>
              <a:t>15-11-2011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B14B-1B1E-418C-8718-38B8470302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7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" name="8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0" name="9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1" name="10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1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E8EF0-E355-4DFB-B546-3678E590DBCA}" type="datetime1">
              <a:rPr lang="es-CL" smtClean="0"/>
              <a:pPr>
                <a:defRPr/>
              </a:pPr>
              <a:t>15-11-2011</a:t>
            </a:fld>
            <a:endParaRPr lang="es-CL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AAB36EB-1CCF-4CD1-A290-662239D3AC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A549-5EF7-41E1-9E2B-436D3D8A69F8}" type="datetime1">
              <a:rPr lang="es-CL" smtClean="0"/>
              <a:pPr>
                <a:defRPr/>
              </a:pPr>
              <a:t>15-11-2011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EB03-CC84-4E5D-B9D7-ACEDE033A5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 userDrawn="1"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29" name="8 Marcador de título"/>
          <p:cNvSpPr>
            <a:spLocks noGrp="1"/>
          </p:cNvSpPr>
          <p:nvPr>
            <p:ph type="title"/>
          </p:nvPr>
        </p:nvSpPr>
        <p:spPr bwMode="auto">
          <a:xfrm>
            <a:off x="683568" y="116632"/>
            <a:ext cx="80648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title</a:t>
            </a:r>
            <a:r>
              <a:rPr lang="es-ES" dirty="0" smtClean="0"/>
              <a:t> </a:t>
            </a:r>
            <a:r>
              <a:rPr lang="es-ES" dirty="0" err="1" smtClean="0"/>
              <a:t>style</a:t>
            </a:r>
            <a:endParaRPr lang="en-US" dirty="0" smtClean="0"/>
          </a:p>
        </p:txBody>
      </p:sp>
      <p:sp>
        <p:nvSpPr>
          <p:cNvPr id="1030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683568" y="1556792"/>
            <a:ext cx="8064896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endParaRPr lang="es-ES" dirty="0" smtClean="0"/>
          </a:p>
          <a:p>
            <a:pPr lvl="1"/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2"/>
            <a:r>
              <a:rPr lang="es-ES" dirty="0" err="1" smtClean="0"/>
              <a:t>Third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3"/>
            <a:r>
              <a:rPr lang="es-ES" dirty="0" err="1" smtClean="0"/>
              <a:t>Fourth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4"/>
            <a:r>
              <a:rPr lang="es-ES" dirty="0" err="1" smtClean="0"/>
              <a:t>Fifth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n-US" dirty="0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18456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424242"/>
                </a:solidFill>
                <a:latin typeface="Arial" charset="0"/>
              </a:defRPr>
            </a:lvl1pPr>
          </a:lstStyle>
          <a:p>
            <a:pPr>
              <a:defRPr/>
            </a:pPr>
            <a:fld id="{059E8451-9A6B-4AA6-BF99-F551D686A538}" type="datetime1">
              <a:rPr lang="es-CL" smtClean="0"/>
              <a:pPr>
                <a:defRPr/>
              </a:pPr>
              <a:t>15-11-2011</a:t>
            </a:fld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372200" y="638132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424242"/>
                </a:solidFill>
                <a:latin typeface="Fedra Sans Std Normal" pitchFamily="34" charset="0"/>
              </a:defRPr>
            </a:lvl1pPr>
          </a:lstStyle>
          <a:p>
            <a:pPr>
              <a:defRPr/>
            </a:pPr>
            <a:fld id="{60AEC80E-C4D1-4B38-B0A7-40F533D8F7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Rectangle 6"/>
          <p:cNvSpPr/>
          <p:nvPr userDrawn="1"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2" name="Rectangle 7"/>
          <p:cNvSpPr/>
          <p:nvPr userDrawn="1"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3" name="Rectangle 8"/>
          <p:cNvSpPr/>
          <p:nvPr userDrawn="1"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7" name="Rectangle 9"/>
          <p:cNvSpPr/>
          <p:nvPr userDrawn="1"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9" name="Rectangle 10"/>
          <p:cNvSpPr/>
          <p:nvPr userDrawn="1"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0" name="Rectangle 11"/>
          <p:cNvSpPr/>
          <p:nvPr userDrawn="1"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1" name="Rectangle 14"/>
          <p:cNvSpPr/>
          <p:nvPr userDrawn="1"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3" name="Rectangle 15"/>
          <p:cNvSpPr/>
          <p:nvPr userDrawn="1"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4" name="Rectangle 16"/>
          <p:cNvSpPr/>
          <p:nvPr userDrawn="1"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82" r:id="rId8"/>
    <p:sldLayoutId id="2147483879" r:id="rId9"/>
    <p:sldLayoutId id="2147483880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../courses/Langone%20OM%20Summer/Classes/Session%204%20Kristen's%20Cookies/Labor%20Time%20vs%20Order%20Size.xls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Hoja_de_c_lculo_de_Microsoft_Office_Excel_97-20031.xls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2988" y="4005064"/>
            <a:ext cx="8101012" cy="1511499"/>
          </a:xfrm>
        </p:spPr>
        <p:txBody>
          <a:bodyPr/>
          <a:lstStyle/>
          <a:p>
            <a:r>
              <a:rPr lang="es-ES_tradnl" b="1" dirty="0" smtClean="0"/>
              <a:t>	Análisis de Procesos</a:t>
            </a:r>
            <a:br>
              <a:rPr lang="es-ES_tradnl" b="1" dirty="0" smtClean="0"/>
            </a:br>
            <a:r>
              <a:rPr lang="es-ES_tradnl" b="1" dirty="0"/>
              <a:t/>
            </a:r>
            <a:br>
              <a:rPr lang="es-ES_tradnl" b="1" dirty="0"/>
            </a:br>
            <a:endParaRPr lang="es-CL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19888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 smtClean="0">
                <a:latin typeface="Fedra Sans Std Normal"/>
              </a:rPr>
              <a:t>IN4703</a:t>
            </a:r>
          </a:p>
          <a:p>
            <a:r>
              <a:rPr lang="es-CL" sz="3600" dirty="0" smtClean="0">
                <a:latin typeface="Fedra Sans Std Normal"/>
              </a:rPr>
              <a:t>	Gestión de Operaciones</a:t>
            </a:r>
            <a:endParaRPr lang="es-CL" sz="3600" dirty="0">
              <a:latin typeface="Fedra Sans Std Norm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Definiciones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800" b="1" i="1" dirty="0" smtClean="0"/>
              <a:t>Tiempo de Ciclo </a:t>
            </a:r>
            <a:r>
              <a:rPr lang="es-CL" sz="2800" dirty="0" smtClean="0"/>
              <a:t>= Tiempo promedio entre la producción de dos unidades consecutivas en un proceso que produce continuamente</a:t>
            </a:r>
          </a:p>
          <a:p>
            <a:pPr>
              <a:spcBef>
                <a:spcPct val="35000"/>
              </a:spcBef>
            </a:pPr>
            <a:r>
              <a:rPr lang="es-CL" sz="2800" b="1" i="1" dirty="0" smtClean="0"/>
              <a:t>Capacidad</a:t>
            </a:r>
            <a:r>
              <a:rPr lang="es-CL" sz="2800" dirty="0" smtClean="0"/>
              <a:t> = Producción promedio por unidad de tiempo cuando el proceso produce continuamente</a:t>
            </a:r>
          </a:p>
          <a:p>
            <a:pPr>
              <a:spcBef>
                <a:spcPct val="35000"/>
              </a:spcBef>
              <a:buNone/>
            </a:pPr>
            <a:endParaRPr lang="es-CL" sz="2800" dirty="0" smtClean="0"/>
          </a:p>
          <a:p>
            <a:pPr>
              <a:spcBef>
                <a:spcPct val="35000"/>
              </a:spcBef>
            </a:pPr>
            <a:r>
              <a:rPr lang="es-CL" sz="2800" b="1" i="1" dirty="0" smtClean="0"/>
              <a:t>Utilización</a:t>
            </a:r>
            <a:r>
              <a:rPr lang="es-CL" sz="2800" dirty="0" smtClean="0"/>
              <a:t> = Recurso está Activo / Disponibilidad </a:t>
            </a:r>
            <a:r>
              <a:rPr lang="en-US" sz="2800" dirty="0" smtClean="0"/>
              <a:t>[%]</a:t>
            </a:r>
            <a:endParaRPr lang="es-CL" sz="2800" dirty="0" smtClean="0"/>
          </a:p>
          <a:p>
            <a:pPr>
              <a:spcBef>
                <a:spcPct val="35000"/>
              </a:spcBef>
            </a:pPr>
            <a:r>
              <a:rPr lang="es-CL" sz="2800" b="1" i="1" dirty="0" smtClean="0"/>
              <a:t>Tiempo de Flujo </a:t>
            </a:r>
            <a:r>
              <a:rPr lang="es-CL" sz="2800" dirty="0" smtClean="0"/>
              <a:t>= Tiempo que una unidad pasa en el sistema (incluyendo tiempos de espera)</a:t>
            </a:r>
            <a:endParaRPr lang="es-ES" sz="2800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131745" y="3861048"/>
          <a:ext cx="5044285" cy="648071"/>
        </p:xfrm>
        <a:graphic>
          <a:graphicData uri="http://schemas.openxmlformats.org/presentationml/2006/ole">
            <p:oleObj spid="_x0000_s1027" name="Ecuación" r:id="rId3" imgW="326376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Definiciones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CL" sz="2800" b="1" i="1" dirty="0" smtClean="0"/>
              <a:t>Proceso en Lotes (</a:t>
            </a:r>
            <a:r>
              <a:rPr lang="es-CL" sz="2800" b="1" i="1" dirty="0" err="1" smtClean="0"/>
              <a:t>Batch</a:t>
            </a:r>
            <a:r>
              <a:rPr lang="es-CL" sz="2800" b="1" i="1" dirty="0" smtClean="0"/>
              <a:t>) </a:t>
            </a:r>
            <a:r>
              <a:rPr lang="es-CL" sz="2800" dirty="0" smtClean="0"/>
              <a:t>= Varias unidades son procesadas simultáneamente. El número de unidades procesadas simultáneamente se conoce como Tamaño de Lote (</a:t>
            </a:r>
            <a:r>
              <a:rPr lang="es-CL" sz="2800" dirty="0" err="1" smtClean="0"/>
              <a:t>Batch</a:t>
            </a:r>
            <a:r>
              <a:rPr lang="es-CL" sz="2800" dirty="0" smtClean="0"/>
              <a:t>)</a:t>
            </a:r>
          </a:p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s-CL" sz="2800" b="1" i="1" dirty="0" smtClean="0"/>
              <a:t>Cuello de Botella (CB) </a:t>
            </a:r>
            <a:r>
              <a:rPr lang="es-CL" sz="2800" dirty="0" smtClean="0"/>
              <a:t>= Operación/Recurso que limita la producción total de un proceso: usualmente es la operación/recurso con menor capacidad.</a:t>
            </a:r>
          </a:p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s-CL" sz="2800" b="1" i="1" dirty="0" smtClean="0"/>
              <a:t>Capacidad del Sistema </a:t>
            </a:r>
            <a:r>
              <a:rPr lang="es-CL" sz="2800" dirty="0" smtClean="0"/>
              <a:t>= Capacidad del CB</a:t>
            </a:r>
          </a:p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s-CL" sz="2800" b="1" i="1" dirty="0" smtClean="0"/>
              <a:t>Tiempo de Ciclo del Sistema </a:t>
            </a:r>
            <a:r>
              <a:rPr lang="es-CL" sz="2800" dirty="0" smtClean="0"/>
              <a:t>= Tiempo de Ciclo del CB.</a:t>
            </a:r>
          </a:p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s-CL" sz="2800" b="1" i="1" dirty="0" smtClean="0"/>
              <a:t>Tiempo Ocioso </a:t>
            </a:r>
            <a:r>
              <a:rPr lang="es-CL" sz="2800" dirty="0" smtClean="0"/>
              <a:t>= Tiempo durante el cual una operación/recursos no está produciendo.</a:t>
            </a:r>
            <a:endParaRPr lang="es-ES" sz="2800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11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Diagrama de Flujo de los Procesos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Muestra Tareas, Flujos y Zonas de Almacenamiento</a:t>
            </a:r>
          </a:p>
          <a:p>
            <a:pPr lvl="1"/>
            <a:r>
              <a:rPr lang="es-CL" dirty="0" smtClean="0"/>
              <a:t>Tareas u Operaciones: rectángulos</a:t>
            </a:r>
          </a:p>
          <a:p>
            <a:pPr lvl="1"/>
            <a:r>
              <a:rPr lang="es-CL" dirty="0" smtClean="0"/>
              <a:t>Flujos: flechas</a:t>
            </a:r>
          </a:p>
          <a:p>
            <a:pPr lvl="1"/>
            <a:r>
              <a:rPr lang="es-CL" dirty="0" smtClean="0"/>
              <a:t>Almacenamiento o Filas: triángulos invertidos</a:t>
            </a:r>
          </a:p>
          <a:p>
            <a:r>
              <a:rPr lang="es-CL" dirty="0" smtClean="0"/>
              <a:t>Cuando existen alternativas dependientes de ciertas condiciones:</a:t>
            </a:r>
          </a:p>
          <a:p>
            <a:pPr lvl="1"/>
            <a:r>
              <a:rPr lang="es-CL" dirty="0" smtClean="0"/>
              <a:t>Puntos de decisión o inciertos: diamante</a:t>
            </a:r>
          </a:p>
          <a:p>
            <a:r>
              <a:rPr lang="es-CL" dirty="0" smtClean="0"/>
              <a:t>Se pueden separar tareas por líneas punteadas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24128" y="2060848"/>
            <a:ext cx="914400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CL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3133328" y="2670448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CL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6588224" y="2924944"/>
            <a:ext cx="533400" cy="533400"/>
          </a:xfrm>
          <a:prstGeom prst="flowChartMerg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CL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5940152" y="4149080"/>
            <a:ext cx="533400" cy="609600"/>
          </a:xfrm>
          <a:prstGeom prst="flowChartDecision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CL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2295128" y="5413648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s-CL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3781028" y="5235848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Diagrama de Flujo de los Procesos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09600" y="2095500"/>
            <a:ext cx="1676400" cy="838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Introducir Moneda </a:t>
            </a:r>
          </a:p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de un dólar </a:t>
            </a:r>
          </a:p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en la máquina</a:t>
            </a:r>
            <a:r>
              <a:rPr lang="es-CL" sz="1400" dirty="0">
                <a:solidFill>
                  <a:schemeClr val="tx1"/>
                </a:solidFill>
                <a:latin typeface="+mj-lt"/>
              </a:rPr>
              <a:t> 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667000" y="2171700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Jalar la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palanca</a:t>
            </a:r>
            <a:endParaRPr lang="es-ES" sz="1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4648200" y="1943100"/>
            <a:ext cx="1143000" cy="1143000"/>
          </a:xfrm>
          <a:prstGeom prst="flowChartDecision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925086" y="2133600"/>
            <a:ext cx="6511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Ganar </a:t>
            </a:r>
          </a:p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o </a:t>
            </a:r>
          </a:p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Perder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AutoShape 14"/>
          <p:cNvSpPr>
            <a:spLocks noChangeArrowheads="1"/>
          </p:cNvSpPr>
          <p:nvPr/>
        </p:nvSpPr>
        <p:spPr bwMode="auto">
          <a:xfrm>
            <a:off x="6248400" y="1943100"/>
            <a:ext cx="1143000" cy="1143000"/>
          </a:xfrm>
          <a:prstGeom prst="flowChartDecision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6524400" y="2133600"/>
            <a:ext cx="6243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Volver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a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Jugar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2" name="AutoShape 16"/>
          <p:cNvCxnSpPr>
            <a:cxnSpLocks noChangeShapeType="1"/>
            <a:stCxn id="6" idx="3"/>
            <a:endCxn id="7" idx="1"/>
          </p:cNvCxnSpPr>
          <p:nvPr/>
        </p:nvCxnSpPr>
        <p:spPr bwMode="auto">
          <a:xfrm>
            <a:off x="2286000" y="2514600"/>
            <a:ext cx="3810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3" name="AutoShape 18"/>
          <p:cNvCxnSpPr>
            <a:cxnSpLocks noChangeShapeType="1"/>
            <a:stCxn id="7" idx="3"/>
            <a:endCxn id="8" idx="1"/>
          </p:cNvCxnSpPr>
          <p:nvPr/>
        </p:nvCxnSpPr>
        <p:spPr bwMode="auto">
          <a:xfrm>
            <a:off x="3657600" y="2514600"/>
            <a:ext cx="990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4" name="AutoShape 19"/>
          <p:cNvCxnSpPr>
            <a:cxnSpLocks noChangeShapeType="1"/>
            <a:stCxn id="8" idx="3"/>
            <a:endCxn id="10" idx="1"/>
          </p:cNvCxnSpPr>
          <p:nvPr/>
        </p:nvCxnSpPr>
        <p:spPr bwMode="auto">
          <a:xfrm>
            <a:off x="5791200" y="2514600"/>
            <a:ext cx="457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5" name="AutoShape 20"/>
          <p:cNvCxnSpPr>
            <a:cxnSpLocks noChangeShapeType="1"/>
            <a:stCxn id="10" idx="0"/>
            <a:endCxn id="6" idx="0"/>
          </p:cNvCxnSpPr>
          <p:nvPr/>
        </p:nvCxnSpPr>
        <p:spPr bwMode="auto">
          <a:xfrm rot="16200000" flipH="1" flipV="1">
            <a:off x="4057650" y="-666750"/>
            <a:ext cx="152400" cy="5372100"/>
          </a:xfrm>
          <a:prstGeom prst="bentConnector3">
            <a:avLst>
              <a:gd name="adj1" fmla="val -1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5638800" y="2222500"/>
            <a:ext cx="6511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 b="1">
                <a:solidFill>
                  <a:schemeClr val="tx1"/>
                </a:solidFill>
                <a:latin typeface="+mj-lt"/>
              </a:rPr>
              <a:t>Perder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7848600" y="2171700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Retirarse</a:t>
            </a:r>
            <a:endParaRPr lang="es-ES" sz="1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8" name="AutoShape 23"/>
          <p:cNvCxnSpPr>
            <a:cxnSpLocks noChangeShapeType="1"/>
            <a:stCxn id="10" idx="3"/>
            <a:endCxn id="17" idx="1"/>
          </p:cNvCxnSpPr>
          <p:nvPr/>
        </p:nvCxnSpPr>
        <p:spPr bwMode="auto">
          <a:xfrm>
            <a:off x="7391400" y="2514600"/>
            <a:ext cx="457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7369175" y="2247900"/>
            <a:ext cx="38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 b="1">
                <a:solidFill>
                  <a:schemeClr val="tx1"/>
                </a:solidFill>
                <a:latin typeface="+mj-lt"/>
              </a:rPr>
              <a:t>No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Rectangle 25"/>
          <p:cNvSpPr>
            <a:spLocks noChangeArrowheads="1"/>
          </p:cNvSpPr>
          <p:nvPr/>
        </p:nvSpPr>
        <p:spPr bwMode="auto">
          <a:xfrm>
            <a:off x="4724400" y="3543300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Activar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el Pago</a:t>
            </a:r>
            <a:endParaRPr lang="es-ES" sz="1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6324600" y="3543300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Pagar </a:t>
            </a:r>
          </a:p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Ganancias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22" name="AutoShape 27"/>
          <p:cNvCxnSpPr>
            <a:cxnSpLocks noChangeShapeType="1"/>
            <a:stCxn id="8" idx="2"/>
            <a:endCxn id="20" idx="0"/>
          </p:cNvCxnSpPr>
          <p:nvPr/>
        </p:nvCxnSpPr>
        <p:spPr bwMode="auto">
          <a:xfrm>
            <a:off x="5219700" y="3086100"/>
            <a:ext cx="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3" name="AutoShape 28"/>
          <p:cNvCxnSpPr>
            <a:cxnSpLocks noChangeShapeType="1"/>
            <a:stCxn id="20" idx="3"/>
            <a:endCxn id="21" idx="1"/>
          </p:cNvCxnSpPr>
          <p:nvPr/>
        </p:nvCxnSpPr>
        <p:spPr bwMode="auto">
          <a:xfrm>
            <a:off x="5715000" y="3886200"/>
            <a:ext cx="609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4" name="AutoShape 29"/>
          <p:cNvCxnSpPr>
            <a:cxnSpLocks noChangeShapeType="1"/>
            <a:stCxn id="21" idx="0"/>
            <a:endCxn id="10" idx="2"/>
          </p:cNvCxnSpPr>
          <p:nvPr/>
        </p:nvCxnSpPr>
        <p:spPr bwMode="auto">
          <a:xfrm flipV="1">
            <a:off x="6819900" y="3086100"/>
            <a:ext cx="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5" name="Text Box 31"/>
          <p:cNvSpPr txBox="1">
            <a:spLocks noChangeArrowheads="1"/>
          </p:cNvSpPr>
          <p:nvPr/>
        </p:nvSpPr>
        <p:spPr bwMode="auto">
          <a:xfrm>
            <a:off x="6530975" y="1676400"/>
            <a:ext cx="327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 b="1">
                <a:solidFill>
                  <a:schemeClr val="tx1"/>
                </a:solidFill>
                <a:latin typeface="+mj-lt"/>
              </a:rPr>
              <a:t>Sí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AutoShape 34"/>
          <p:cNvSpPr>
            <a:spLocks noChangeArrowheads="1"/>
          </p:cNvSpPr>
          <p:nvPr/>
        </p:nvSpPr>
        <p:spPr bwMode="auto">
          <a:xfrm>
            <a:off x="762000" y="4495800"/>
            <a:ext cx="1371600" cy="1447800"/>
          </a:xfrm>
          <a:prstGeom prst="flowChartDecision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Text Box 35"/>
          <p:cNvSpPr txBox="1">
            <a:spLocks noChangeArrowheads="1"/>
          </p:cNvSpPr>
          <p:nvPr/>
        </p:nvSpPr>
        <p:spPr bwMode="auto">
          <a:xfrm>
            <a:off x="917286" y="4648200"/>
            <a:ext cx="101181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¿Está 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lleno el 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receptáculo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de pagos?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28" name="AutoShape 36"/>
          <p:cNvCxnSpPr>
            <a:cxnSpLocks noChangeShapeType="1"/>
            <a:stCxn id="6" idx="2"/>
            <a:endCxn id="26" idx="0"/>
          </p:cNvCxnSpPr>
          <p:nvPr/>
        </p:nvCxnSpPr>
        <p:spPr bwMode="auto">
          <a:xfrm>
            <a:off x="1447800" y="2933700"/>
            <a:ext cx="0" cy="156210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9" name="Line 37"/>
          <p:cNvSpPr>
            <a:spLocks noChangeShapeType="1"/>
          </p:cNvSpPr>
          <p:nvPr/>
        </p:nvSpPr>
        <p:spPr bwMode="auto">
          <a:xfrm>
            <a:off x="228600" y="3276600"/>
            <a:ext cx="85344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2590800" y="4851400"/>
            <a:ext cx="1600200" cy="7239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Trasladar moneda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 al receptáculo 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de pagos</a:t>
            </a:r>
            <a:endParaRPr lang="es-ES" sz="1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AutoShape 40"/>
          <p:cNvSpPr>
            <a:spLocks noChangeArrowheads="1"/>
          </p:cNvSpPr>
          <p:nvPr/>
        </p:nvSpPr>
        <p:spPr bwMode="auto">
          <a:xfrm>
            <a:off x="4495800" y="4610100"/>
            <a:ext cx="1447800" cy="1219200"/>
          </a:xfrm>
          <a:prstGeom prst="flowChartMerg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receptáculo</a:t>
            </a:r>
          </a:p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de </a:t>
            </a:r>
          </a:p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pagos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32" name="AutoShape 42"/>
          <p:cNvCxnSpPr>
            <a:cxnSpLocks noChangeShapeType="1"/>
            <a:stCxn id="26" idx="3"/>
            <a:endCxn id="30" idx="1"/>
          </p:cNvCxnSpPr>
          <p:nvPr/>
        </p:nvCxnSpPr>
        <p:spPr bwMode="auto">
          <a:xfrm flipV="1">
            <a:off x="2133600" y="5213350"/>
            <a:ext cx="45720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33" name="AutoShape 43"/>
          <p:cNvCxnSpPr>
            <a:cxnSpLocks noChangeShapeType="1"/>
            <a:stCxn id="30" idx="3"/>
            <a:endCxn id="31" idx="1"/>
          </p:cNvCxnSpPr>
          <p:nvPr/>
        </p:nvCxnSpPr>
        <p:spPr bwMode="auto">
          <a:xfrm>
            <a:off x="4191000" y="5213350"/>
            <a:ext cx="66675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34" name="AutoShape 44"/>
          <p:cNvCxnSpPr>
            <a:cxnSpLocks noChangeShapeType="1"/>
            <a:stCxn id="31" idx="0"/>
            <a:endCxn id="20" idx="2"/>
          </p:cNvCxnSpPr>
          <p:nvPr/>
        </p:nvCxnSpPr>
        <p:spPr bwMode="auto">
          <a:xfrm flipV="1">
            <a:off x="5219700" y="4229100"/>
            <a:ext cx="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35" name="Rectangle 45"/>
          <p:cNvSpPr>
            <a:spLocks noChangeArrowheads="1"/>
          </p:cNvSpPr>
          <p:nvPr/>
        </p:nvSpPr>
        <p:spPr bwMode="auto">
          <a:xfrm>
            <a:off x="2590800" y="5867400"/>
            <a:ext cx="1600200" cy="7239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Trasladar moneda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 al receptáculo 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de ganancias</a:t>
            </a:r>
            <a:endParaRPr lang="es-ES" sz="1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36" name="AutoShape 46"/>
          <p:cNvCxnSpPr>
            <a:cxnSpLocks noChangeShapeType="1"/>
            <a:stCxn id="26" idx="2"/>
            <a:endCxn id="35" idx="1"/>
          </p:cNvCxnSpPr>
          <p:nvPr/>
        </p:nvCxnSpPr>
        <p:spPr bwMode="auto">
          <a:xfrm rot="16200000" flipH="1">
            <a:off x="1876425" y="5514975"/>
            <a:ext cx="285750" cy="11430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37" name="Text Box 49"/>
          <p:cNvSpPr txBox="1">
            <a:spLocks noChangeArrowheads="1"/>
          </p:cNvSpPr>
          <p:nvPr/>
        </p:nvSpPr>
        <p:spPr bwMode="auto">
          <a:xfrm>
            <a:off x="2057400" y="4953000"/>
            <a:ext cx="38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 b="1">
                <a:solidFill>
                  <a:schemeClr val="tx1"/>
                </a:solidFill>
                <a:latin typeface="+mj-lt"/>
              </a:rPr>
              <a:t>No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Text Box 50"/>
          <p:cNvSpPr txBox="1">
            <a:spLocks noChangeArrowheads="1"/>
          </p:cNvSpPr>
          <p:nvPr/>
        </p:nvSpPr>
        <p:spPr bwMode="auto">
          <a:xfrm>
            <a:off x="1435100" y="5943600"/>
            <a:ext cx="327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 b="1">
                <a:solidFill>
                  <a:schemeClr val="tx1"/>
                </a:solidFill>
                <a:latin typeface="+mj-lt"/>
              </a:rPr>
              <a:t>Sí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AutoShape 51"/>
          <p:cNvSpPr>
            <a:spLocks noChangeArrowheads="1"/>
          </p:cNvSpPr>
          <p:nvPr/>
        </p:nvSpPr>
        <p:spPr bwMode="auto">
          <a:xfrm>
            <a:off x="5867400" y="5664200"/>
            <a:ext cx="1600200" cy="1143000"/>
          </a:xfrm>
          <a:prstGeom prst="flowChartMerg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receptáculo</a:t>
            </a:r>
          </a:p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de </a:t>
            </a:r>
          </a:p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ganancias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40" name="AutoShape 52"/>
          <p:cNvCxnSpPr>
            <a:cxnSpLocks noChangeShapeType="1"/>
            <a:stCxn id="35" idx="3"/>
            <a:endCxn id="39" idx="1"/>
          </p:cNvCxnSpPr>
          <p:nvPr/>
        </p:nvCxnSpPr>
        <p:spPr bwMode="auto">
          <a:xfrm>
            <a:off x="4191000" y="6229350"/>
            <a:ext cx="207645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41" name="Text Box 53"/>
          <p:cNvSpPr txBox="1">
            <a:spLocks noChangeArrowheads="1"/>
          </p:cNvSpPr>
          <p:nvPr/>
        </p:nvSpPr>
        <p:spPr bwMode="auto">
          <a:xfrm>
            <a:off x="1812925" y="2982913"/>
            <a:ext cx="17059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>
                <a:solidFill>
                  <a:schemeClr val="tx1"/>
                </a:solidFill>
                <a:latin typeface="+mj-lt"/>
              </a:rPr>
              <a:t>Actividades del jugador</a:t>
            </a:r>
            <a:endParaRPr lang="es-ES" sz="1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2" name="Text Box 54"/>
          <p:cNvSpPr txBox="1">
            <a:spLocks noChangeArrowheads="1"/>
          </p:cNvSpPr>
          <p:nvPr/>
        </p:nvSpPr>
        <p:spPr bwMode="auto">
          <a:xfrm>
            <a:off x="1676400" y="3276600"/>
            <a:ext cx="19030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>
                <a:solidFill>
                  <a:schemeClr val="tx1"/>
                </a:solidFill>
                <a:latin typeface="+mj-lt"/>
              </a:rPr>
              <a:t>Actividades de la máquina</a:t>
            </a:r>
            <a:endParaRPr lang="es-ES" sz="1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3" name="Text Box 55"/>
          <p:cNvSpPr txBox="1">
            <a:spLocks noChangeArrowheads="1"/>
          </p:cNvSpPr>
          <p:nvPr/>
        </p:nvSpPr>
        <p:spPr bwMode="auto">
          <a:xfrm>
            <a:off x="5181600" y="2971800"/>
            <a:ext cx="6094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 b="1">
                <a:solidFill>
                  <a:schemeClr val="tx1"/>
                </a:solidFill>
                <a:latin typeface="+mj-lt"/>
              </a:rPr>
              <a:t>Ganar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Otro Ejemplo las Hamburguesas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7" name="AutoShape 40"/>
          <p:cNvSpPr>
            <a:spLocks noChangeArrowheads="1"/>
          </p:cNvSpPr>
          <p:nvPr/>
        </p:nvSpPr>
        <p:spPr bwMode="auto">
          <a:xfrm>
            <a:off x="971600" y="1916832"/>
            <a:ext cx="1440160" cy="792088"/>
          </a:xfrm>
          <a:prstGeom prst="flowChartMerg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Materiales</a:t>
            </a:r>
          </a:p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 en Bruto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627784" y="1969976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Cocinar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067944" y="1969976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Ensamblar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AutoShape 40"/>
          <p:cNvSpPr>
            <a:spLocks noChangeArrowheads="1"/>
          </p:cNvSpPr>
          <p:nvPr/>
        </p:nvSpPr>
        <p:spPr bwMode="auto">
          <a:xfrm>
            <a:off x="5292080" y="1916832"/>
            <a:ext cx="1375792" cy="792088"/>
          </a:xfrm>
          <a:prstGeom prst="flowChartMerg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Bienes </a:t>
            </a:r>
          </a:p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Terminados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020272" y="1988840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Entrega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020272" y="1124744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Consumidor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13 Conector recto de flecha"/>
          <p:cNvCxnSpPr>
            <a:stCxn id="7" idx="3"/>
            <a:endCxn id="8" idx="1"/>
          </p:cNvCxnSpPr>
          <p:nvPr/>
        </p:nvCxnSpPr>
        <p:spPr>
          <a:xfrm>
            <a:off x="2051720" y="2312876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stCxn id="8" idx="3"/>
            <a:endCxn id="9" idx="1"/>
          </p:cNvCxnSpPr>
          <p:nvPr/>
        </p:nvCxnSpPr>
        <p:spPr>
          <a:xfrm>
            <a:off x="3618384" y="2312876"/>
            <a:ext cx="4495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stCxn id="9" idx="3"/>
            <a:endCxn id="10" idx="1"/>
          </p:cNvCxnSpPr>
          <p:nvPr/>
        </p:nvCxnSpPr>
        <p:spPr>
          <a:xfrm>
            <a:off x="5058544" y="2312876"/>
            <a:ext cx="5774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10" idx="3"/>
            <a:endCxn id="11" idx="1"/>
          </p:cNvCxnSpPr>
          <p:nvPr/>
        </p:nvCxnSpPr>
        <p:spPr>
          <a:xfrm>
            <a:off x="6323924" y="2312876"/>
            <a:ext cx="696348" cy="188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>
            <a:stCxn id="12" idx="2"/>
            <a:endCxn id="11" idx="0"/>
          </p:cNvCxnSpPr>
          <p:nvPr/>
        </p:nvCxnSpPr>
        <p:spPr>
          <a:xfrm rot="5400000">
            <a:off x="7426424" y="1899692"/>
            <a:ext cx="1782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11" idx="3"/>
          </p:cNvCxnSpPr>
          <p:nvPr/>
        </p:nvCxnSpPr>
        <p:spPr>
          <a:xfrm>
            <a:off x="8010872" y="2331740"/>
            <a:ext cx="377552" cy="17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432316" y="1412776"/>
            <a:ext cx="2555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 err="1" smtClean="0">
                <a:latin typeface="+mn-lt"/>
              </a:rPr>
              <a:t>MacDonal’s</a:t>
            </a:r>
            <a:r>
              <a:rPr lang="es-CL" sz="2000" dirty="0" smtClean="0">
                <a:latin typeface="+mn-lt"/>
              </a:rPr>
              <a:t> antes del 99 </a:t>
            </a:r>
          </a:p>
        </p:txBody>
      </p:sp>
      <p:sp>
        <p:nvSpPr>
          <p:cNvPr id="27" name="AutoShape 40"/>
          <p:cNvSpPr>
            <a:spLocks noChangeArrowheads="1"/>
          </p:cNvSpPr>
          <p:nvPr/>
        </p:nvSpPr>
        <p:spPr bwMode="auto">
          <a:xfrm>
            <a:off x="358756" y="4365104"/>
            <a:ext cx="1440160" cy="792088"/>
          </a:xfrm>
          <a:prstGeom prst="flowChartMerg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Materiales</a:t>
            </a:r>
          </a:p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 en Bruto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2014940" y="4418248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Cocinar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5957664" y="3284984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Ensamblar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AutoShape 40"/>
          <p:cNvSpPr>
            <a:spLocks noChangeArrowheads="1"/>
          </p:cNvSpPr>
          <p:nvPr/>
        </p:nvSpPr>
        <p:spPr bwMode="auto">
          <a:xfrm>
            <a:off x="3131840" y="4365104"/>
            <a:ext cx="1375792" cy="792088"/>
          </a:xfrm>
          <a:prstGeom prst="flowChartMerg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Trabajos en </a:t>
            </a:r>
          </a:p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Proceso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7325816" y="4399384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Entrega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4716016" y="4365104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Consumidor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33" name="32 Conector recto de flecha"/>
          <p:cNvCxnSpPr>
            <a:stCxn id="27" idx="3"/>
            <a:endCxn id="28" idx="1"/>
          </p:cNvCxnSpPr>
          <p:nvPr/>
        </p:nvCxnSpPr>
        <p:spPr>
          <a:xfrm>
            <a:off x="1438876" y="4761148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>
            <a:stCxn id="28" idx="3"/>
            <a:endCxn id="30" idx="1"/>
          </p:cNvCxnSpPr>
          <p:nvPr/>
        </p:nvCxnSpPr>
        <p:spPr>
          <a:xfrm>
            <a:off x="3005540" y="4761148"/>
            <a:ext cx="4702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>
            <a:stCxn id="30" idx="3"/>
            <a:endCxn id="29" idx="1"/>
          </p:cNvCxnSpPr>
          <p:nvPr/>
        </p:nvCxnSpPr>
        <p:spPr>
          <a:xfrm flipV="1">
            <a:off x="4163684" y="3627884"/>
            <a:ext cx="1793980" cy="1133264"/>
          </a:xfrm>
          <a:prstGeom prst="bentConnector3">
            <a:avLst>
              <a:gd name="adj1" fmla="val 2480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>
            <a:stCxn id="32" idx="3"/>
          </p:cNvCxnSpPr>
          <p:nvPr/>
        </p:nvCxnSpPr>
        <p:spPr>
          <a:xfrm flipV="1">
            <a:off x="5706616" y="4653136"/>
            <a:ext cx="737592" cy="54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>
            <a:stCxn id="31" idx="3"/>
          </p:cNvCxnSpPr>
          <p:nvPr/>
        </p:nvCxnSpPr>
        <p:spPr>
          <a:xfrm>
            <a:off x="8316416" y="4742284"/>
            <a:ext cx="377552" cy="17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CuadroTexto"/>
          <p:cNvSpPr txBox="1"/>
          <p:nvPr/>
        </p:nvSpPr>
        <p:spPr>
          <a:xfrm>
            <a:off x="323528" y="3789040"/>
            <a:ext cx="1414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 err="1" smtClean="0">
                <a:latin typeface="+mn-lt"/>
              </a:rPr>
              <a:t>Burguer</a:t>
            </a:r>
            <a:r>
              <a:rPr lang="es-CL" sz="2000" dirty="0" smtClean="0">
                <a:latin typeface="+mn-lt"/>
              </a:rPr>
              <a:t> King</a:t>
            </a:r>
          </a:p>
        </p:txBody>
      </p:sp>
      <p:sp>
        <p:nvSpPr>
          <p:cNvPr id="47" name="Rectangle 6"/>
          <p:cNvSpPr>
            <a:spLocks noChangeArrowheads="1"/>
          </p:cNvSpPr>
          <p:nvPr/>
        </p:nvSpPr>
        <p:spPr bwMode="auto">
          <a:xfrm>
            <a:off x="5076056" y="5445224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Ensamblar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48" name="35 Conector recto de flecha"/>
          <p:cNvCxnSpPr>
            <a:stCxn id="30" idx="3"/>
            <a:endCxn id="47" idx="1"/>
          </p:cNvCxnSpPr>
          <p:nvPr/>
        </p:nvCxnSpPr>
        <p:spPr>
          <a:xfrm>
            <a:off x="4163684" y="4761148"/>
            <a:ext cx="912372" cy="102697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AutoShape 40"/>
          <p:cNvSpPr>
            <a:spLocks noChangeArrowheads="1"/>
          </p:cNvSpPr>
          <p:nvPr/>
        </p:nvSpPr>
        <p:spPr bwMode="auto">
          <a:xfrm>
            <a:off x="6300192" y="5373216"/>
            <a:ext cx="1375792" cy="792088"/>
          </a:xfrm>
          <a:prstGeom prst="flowChartMerg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Bienes </a:t>
            </a:r>
          </a:p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Terminados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59" name="58 Grupo"/>
          <p:cNvGrpSpPr/>
          <p:nvPr/>
        </p:nvGrpSpPr>
        <p:grpSpPr>
          <a:xfrm>
            <a:off x="5868144" y="4158208"/>
            <a:ext cx="1265090" cy="1143000"/>
            <a:chOff x="6497275" y="4221088"/>
            <a:chExt cx="1265090" cy="1143000"/>
          </a:xfrm>
        </p:grpSpPr>
        <p:sp>
          <p:nvSpPr>
            <p:cNvPr id="56" name="AutoShape 7"/>
            <p:cNvSpPr>
              <a:spLocks noChangeArrowheads="1"/>
            </p:cNvSpPr>
            <p:nvPr/>
          </p:nvSpPr>
          <p:spPr bwMode="auto">
            <a:xfrm>
              <a:off x="6516216" y="4221088"/>
              <a:ext cx="1143000" cy="1143000"/>
            </a:xfrm>
            <a:prstGeom prst="flowChartDecision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endParaRPr lang="es-CL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7" name="Text Box 9"/>
            <p:cNvSpPr txBox="1">
              <a:spLocks noChangeArrowheads="1"/>
            </p:cNvSpPr>
            <p:nvPr/>
          </p:nvSpPr>
          <p:spPr bwMode="auto">
            <a:xfrm>
              <a:off x="6497275" y="4653136"/>
              <a:ext cx="126509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CL" sz="1400" b="1" dirty="0" smtClean="0">
                  <a:solidFill>
                    <a:schemeClr val="tx1"/>
                  </a:solidFill>
                  <a:latin typeface="+mj-lt"/>
                </a:rPr>
                <a:t>Personalizada?</a:t>
              </a:r>
              <a:endParaRPr lang="es-ES" sz="1400" b="1" dirty="0">
                <a:solidFill>
                  <a:schemeClr val="tx1"/>
                </a:solidFill>
                <a:latin typeface="+mj-lt"/>
              </a:endParaRPr>
            </a:p>
          </p:txBody>
        </p:sp>
      </p:grpSp>
      <p:cxnSp>
        <p:nvCxnSpPr>
          <p:cNvPr id="62" name="61 Conector recto de flecha"/>
          <p:cNvCxnSpPr>
            <a:stCxn id="57" idx="3"/>
            <a:endCxn id="31" idx="1"/>
          </p:cNvCxnSpPr>
          <p:nvPr/>
        </p:nvCxnSpPr>
        <p:spPr>
          <a:xfrm flipV="1">
            <a:off x="7133234" y="4742284"/>
            <a:ext cx="192582" cy="18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 de flecha"/>
          <p:cNvCxnSpPr>
            <a:stCxn id="47" idx="3"/>
            <a:endCxn id="51" idx="1"/>
          </p:cNvCxnSpPr>
          <p:nvPr/>
        </p:nvCxnSpPr>
        <p:spPr>
          <a:xfrm flipV="1">
            <a:off x="6066656" y="5769260"/>
            <a:ext cx="577484" cy="188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 de flecha"/>
          <p:cNvCxnSpPr>
            <a:stCxn id="51" idx="3"/>
            <a:endCxn id="31" idx="2"/>
          </p:cNvCxnSpPr>
          <p:nvPr/>
        </p:nvCxnSpPr>
        <p:spPr>
          <a:xfrm flipV="1">
            <a:off x="7332036" y="5085184"/>
            <a:ext cx="489080" cy="68407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 de flecha"/>
          <p:cNvCxnSpPr>
            <a:stCxn id="56" idx="0"/>
            <a:endCxn id="29" idx="2"/>
          </p:cNvCxnSpPr>
          <p:nvPr/>
        </p:nvCxnSpPr>
        <p:spPr>
          <a:xfrm rot="16200000" flipV="1">
            <a:off x="6362063" y="4061685"/>
            <a:ext cx="187424" cy="56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>
            <a:off x="6516216" y="400506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>
                <a:latin typeface="+mn-lt"/>
              </a:rPr>
              <a:t>Si</a:t>
            </a:r>
          </a:p>
        </p:txBody>
      </p:sp>
      <p:sp>
        <p:nvSpPr>
          <p:cNvPr id="71" name="70 CuadroTexto"/>
          <p:cNvSpPr txBox="1"/>
          <p:nvPr/>
        </p:nvSpPr>
        <p:spPr>
          <a:xfrm>
            <a:off x="6948264" y="4869160"/>
            <a:ext cx="372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>
                <a:latin typeface="+mn-lt"/>
              </a:rPr>
              <a:t>No</a:t>
            </a:r>
          </a:p>
        </p:txBody>
      </p:sp>
      <p:cxnSp>
        <p:nvCxnSpPr>
          <p:cNvPr id="72" name="65 Conector recto de flecha"/>
          <p:cNvCxnSpPr>
            <a:stCxn id="29" idx="3"/>
            <a:endCxn id="31" idx="0"/>
          </p:cNvCxnSpPr>
          <p:nvPr/>
        </p:nvCxnSpPr>
        <p:spPr>
          <a:xfrm>
            <a:off x="6948264" y="3627884"/>
            <a:ext cx="872852" cy="7715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75 CuadroTexto"/>
          <p:cNvSpPr txBox="1"/>
          <p:nvPr/>
        </p:nvSpPr>
        <p:spPr>
          <a:xfrm>
            <a:off x="1043608" y="5517232"/>
            <a:ext cx="329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latin typeface="+mn-lt"/>
              </a:rPr>
              <a:t>90 </a:t>
            </a:r>
            <a:r>
              <a:rPr lang="es-CL" sz="1800" b="1" dirty="0" err="1" smtClean="0">
                <a:latin typeface="+mn-lt"/>
              </a:rPr>
              <a:t>seg</a:t>
            </a:r>
            <a:r>
              <a:rPr lang="es-CL" sz="1800" b="1" dirty="0" smtClean="0">
                <a:latin typeface="+mn-lt"/>
              </a:rPr>
              <a:t> en hacer una hamburguesa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Otro Ejemplo las Hamburguesas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7" name="AutoShape 40"/>
          <p:cNvSpPr>
            <a:spLocks noChangeArrowheads="1"/>
          </p:cNvSpPr>
          <p:nvPr/>
        </p:nvSpPr>
        <p:spPr bwMode="auto">
          <a:xfrm>
            <a:off x="971600" y="2312876"/>
            <a:ext cx="1440160" cy="792088"/>
          </a:xfrm>
          <a:prstGeom prst="flowChartMerg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Materiales</a:t>
            </a:r>
          </a:p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 en Bruto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627784" y="2366020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Cocinar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364088" y="2366020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Ensamblar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AutoShape 40"/>
          <p:cNvSpPr>
            <a:spLocks noChangeArrowheads="1"/>
          </p:cNvSpPr>
          <p:nvPr/>
        </p:nvSpPr>
        <p:spPr bwMode="auto">
          <a:xfrm>
            <a:off x="3851920" y="2312876"/>
            <a:ext cx="1375792" cy="792088"/>
          </a:xfrm>
          <a:prstGeom prst="flowChartMerg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Trabajos en</a:t>
            </a:r>
            <a:br>
              <a:rPr lang="es-CL" sz="1400" b="1" dirty="0" smtClean="0">
                <a:solidFill>
                  <a:schemeClr val="tx1"/>
                </a:solidFill>
                <a:latin typeface="+mj-lt"/>
              </a:rPr>
            </a:br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Proceso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020272" y="2366020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Entrega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020272" y="1484784"/>
            <a:ext cx="99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  <a:latin typeface="+mj-lt"/>
              </a:rPr>
              <a:t>Consumidor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13 Conector recto de flecha"/>
          <p:cNvCxnSpPr>
            <a:stCxn id="7" idx="3"/>
            <a:endCxn id="8" idx="1"/>
          </p:cNvCxnSpPr>
          <p:nvPr/>
        </p:nvCxnSpPr>
        <p:spPr>
          <a:xfrm>
            <a:off x="2051720" y="2708920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stCxn id="8" idx="3"/>
            <a:endCxn id="10" idx="1"/>
          </p:cNvCxnSpPr>
          <p:nvPr/>
        </p:nvCxnSpPr>
        <p:spPr>
          <a:xfrm>
            <a:off x="3618384" y="2708920"/>
            <a:ext cx="5774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stCxn id="9" idx="3"/>
            <a:endCxn id="11" idx="1"/>
          </p:cNvCxnSpPr>
          <p:nvPr/>
        </p:nvCxnSpPr>
        <p:spPr>
          <a:xfrm>
            <a:off x="6354688" y="2708920"/>
            <a:ext cx="6655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10" idx="3"/>
            <a:endCxn id="9" idx="1"/>
          </p:cNvCxnSpPr>
          <p:nvPr/>
        </p:nvCxnSpPr>
        <p:spPr>
          <a:xfrm>
            <a:off x="4883764" y="2708920"/>
            <a:ext cx="4803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>
            <a:stCxn id="12" idx="2"/>
            <a:endCxn id="11" idx="0"/>
          </p:cNvCxnSpPr>
          <p:nvPr/>
        </p:nvCxnSpPr>
        <p:spPr>
          <a:xfrm rot="5400000">
            <a:off x="7417854" y="2268302"/>
            <a:ext cx="1954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11" idx="3"/>
          </p:cNvCxnSpPr>
          <p:nvPr/>
        </p:nvCxnSpPr>
        <p:spPr>
          <a:xfrm>
            <a:off x="8010872" y="2708920"/>
            <a:ext cx="3775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432316" y="1412776"/>
            <a:ext cx="2822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 err="1" smtClean="0">
                <a:latin typeface="+mn-lt"/>
              </a:rPr>
              <a:t>MacDonal’s</a:t>
            </a:r>
            <a:r>
              <a:rPr lang="es-CL" sz="2000" dirty="0" smtClean="0">
                <a:latin typeface="+mn-lt"/>
              </a:rPr>
              <a:t> después del 99 </a:t>
            </a:r>
          </a:p>
        </p:txBody>
      </p:sp>
      <p:sp>
        <p:nvSpPr>
          <p:cNvPr id="76" name="75 CuadroTexto"/>
          <p:cNvSpPr txBox="1"/>
          <p:nvPr/>
        </p:nvSpPr>
        <p:spPr>
          <a:xfrm>
            <a:off x="2411760" y="3356992"/>
            <a:ext cx="5085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latin typeface="+mn-lt"/>
              </a:rPr>
              <a:t>Recipiente para guardar las hamburguesas por 30 min</a:t>
            </a:r>
          </a:p>
        </p:txBody>
      </p:sp>
      <p:sp>
        <p:nvSpPr>
          <p:cNvPr id="60" name="59 CuadroTexto"/>
          <p:cNvSpPr txBox="1"/>
          <p:nvPr/>
        </p:nvSpPr>
        <p:spPr>
          <a:xfrm>
            <a:off x="4860032" y="4005064"/>
            <a:ext cx="362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latin typeface="+mn-lt"/>
              </a:rPr>
              <a:t>Tiempo de Respuesta de 15 segundos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0"/>
            <a:ext cx="1752600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16632"/>
            <a:ext cx="6696744" cy="1143000"/>
          </a:xfrm>
        </p:spPr>
        <p:txBody>
          <a:bodyPr/>
          <a:lstStyle/>
          <a:p>
            <a:r>
              <a:rPr lang="es-CL" sz="3600" dirty="0" smtClean="0"/>
              <a:t>Análisis de Procesos: </a:t>
            </a:r>
            <a:r>
              <a:rPr lang="es-ES" sz="3600" dirty="0" smtClean="0"/>
              <a:t>KRISTEN’S COOKIES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16</a:t>
            </a:fld>
            <a:endParaRPr lang="es-ES" dirty="0"/>
          </a:p>
        </p:txBody>
      </p:sp>
      <p:graphicFrame>
        <p:nvGraphicFramePr>
          <p:cNvPr id="8" name="Group 62"/>
          <p:cNvGraphicFramePr>
            <a:graphicFrameLocks noGrp="1"/>
          </p:cNvGraphicFramePr>
          <p:nvPr/>
        </p:nvGraphicFramePr>
        <p:xfrm>
          <a:off x="683568" y="1340768"/>
          <a:ext cx="8229600" cy="4319208"/>
        </p:xfrm>
        <a:graphic>
          <a:graphicData uri="http://schemas.openxmlformats.org/drawingml/2006/table">
            <a:tbl>
              <a:tblPr/>
              <a:tblGrid>
                <a:gridCol w="1828800"/>
                <a:gridCol w="2286000"/>
                <a:gridCol w="2057400"/>
                <a:gridCol w="2057400"/>
              </a:tblGrid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</a:rPr>
                        <a:t>Proceso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</a:rPr>
                        <a:t>Input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</a:rPr>
                        <a:t>Output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</a:rPr>
                        <a:t>Recursos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Mezcla y Vaciado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Ingredientes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Masa en Bandeja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Procesador, Recipiente, Bandeja, Kristen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Cocción/Horno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Masa en Bandeja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Galletas Calientes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Amiga, Horno, Bandeja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Enfriado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Galletas Calientes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Galletas Frías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Espacio de la Cocina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Empaque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Galletas, Caja, Cordel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Galletas Empacadas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Amiga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Recepción de Pago y Entrega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Galletas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Dinero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Amiga, Caja Registradora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 Box 56"/>
          <p:cNvSpPr txBox="1">
            <a:spLocks noChangeArrowheads="1"/>
          </p:cNvSpPr>
          <p:nvPr/>
        </p:nvSpPr>
        <p:spPr bwMode="auto">
          <a:xfrm>
            <a:off x="365125" y="5637213"/>
            <a:ext cx="83216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1400" b="0" dirty="0">
                <a:solidFill>
                  <a:schemeClr val="tx1"/>
                </a:solidFill>
                <a:latin typeface="+mj-lt"/>
              </a:rPr>
              <a:t>Excepto por </a:t>
            </a:r>
            <a:r>
              <a:rPr lang="es-CL" sz="1400" b="0" dirty="0" err="1">
                <a:solidFill>
                  <a:schemeClr val="tx1"/>
                </a:solidFill>
                <a:latin typeface="+mj-lt"/>
              </a:rPr>
              <a:t>Kristen</a:t>
            </a:r>
            <a:r>
              <a:rPr lang="es-CL" sz="1400" b="0" dirty="0">
                <a:solidFill>
                  <a:schemeClr val="tx1"/>
                </a:solidFill>
                <a:latin typeface="+mj-lt"/>
              </a:rPr>
              <a:t>, su amiga y las bandejas ninguno otro recursos es compartido por dos o mas procesos. Asumiremos un numero ilimitado de bandejas, espacio ilimitado para enfriar en la cocina y tiempo ilimitado para </a:t>
            </a:r>
            <a:r>
              <a:rPr lang="es-CL" sz="1400" b="0" dirty="0" err="1">
                <a:solidFill>
                  <a:schemeClr val="tx1"/>
                </a:solidFill>
                <a:latin typeface="+mj-lt"/>
              </a:rPr>
              <a:t>Kristen</a:t>
            </a:r>
            <a:r>
              <a:rPr lang="es-CL" sz="1400" b="0" dirty="0">
                <a:solidFill>
                  <a:schemeClr val="tx1"/>
                </a:solidFill>
                <a:latin typeface="+mj-lt"/>
              </a:rPr>
              <a:t> y su amiga. De esta forma podemos analizar cada proceso por separado.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Diagrama de Flujo del Proceso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17</a:t>
            </a:fld>
            <a:endParaRPr lang="es-E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938212" y="1556792"/>
            <a:ext cx="1219200" cy="6858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</a:srgbClr>
              </a:gs>
              <a:gs pos="5000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Recepción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2137" y="2214017"/>
            <a:ext cx="16738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>
                <a:solidFill>
                  <a:schemeClr val="tx1"/>
                </a:solidFill>
                <a:latin typeface="+mj-lt"/>
              </a:rPr>
              <a:t>Computador (0 min)</a:t>
            </a: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2182812" y="1925092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 flipV="1">
            <a:off x="2713037" y="1645692"/>
            <a:ext cx="647700" cy="5461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CL" sz="1400" b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236912" y="1925092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997325" y="1582192"/>
            <a:ext cx="3998912" cy="6858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</a:srgbClr>
              </a:gs>
              <a:gs pos="5000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Lavar Recipiente, Mezclar Masa </a:t>
            </a:r>
          </a:p>
          <a:p>
            <a:pPr algn="ctr"/>
            <a:r>
              <a:rPr lang="es-CL" sz="1400" b="1" dirty="0">
                <a:solidFill>
                  <a:schemeClr val="tx1"/>
                </a:solidFill>
                <a:latin typeface="+mj-lt"/>
              </a:rPr>
              <a:t>Vaciar en Bandeja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237754" y="2239417"/>
            <a:ext cx="35942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L" sz="1600">
                <a:solidFill>
                  <a:schemeClr val="tx1"/>
                </a:solidFill>
                <a:latin typeface="+mj-lt"/>
              </a:rPr>
              <a:t>Kristen (Setup = 6 min, Operación = 2 min/dz)</a:t>
            </a:r>
          </a:p>
          <a:p>
            <a:pPr algn="ctr"/>
            <a:r>
              <a:rPr lang="es-CL" sz="1600">
                <a:solidFill>
                  <a:schemeClr val="tx1"/>
                </a:solidFill>
                <a:latin typeface="+mj-lt"/>
              </a:rPr>
              <a:t>Lote = hasta 3 dz por recipiente</a:t>
            </a: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7996237" y="1925092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8682037" y="1937792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 flipV="1">
            <a:off x="8364537" y="2775992"/>
            <a:ext cx="647700" cy="5461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8682037" y="3296692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H="1">
            <a:off x="7996237" y="3766592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378450" y="3436392"/>
            <a:ext cx="3062287" cy="6858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</a:srgbClr>
              </a:gs>
              <a:gs pos="5000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Carga, ajuste del Timer y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Cocción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4338637" y="4099967"/>
            <a:ext cx="441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CL" sz="1600">
                <a:solidFill>
                  <a:schemeClr val="tx1"/>
                </a:solidFill>
                <a:latin typeface="+mj-lt"/>
              </a:rPr>
              <a:t>Amiga (Setup = 1 min, Operación = 9 min/dz.)</a:t>
            </a:r>
          </a:p>
          <a:p>
            <a:pPr algn="ctr"/>
            <a:r>
              <a:rPr lang="es-CL" sz="1600">
                <a:solidFill>
                  <a:schemeClr val="tx1"/>
                </a:solidFill>
                <a:latin typeface="+mj-lt"/>
              </a:rPr>
              <a:t>Lote = 1 dz. por horno</a:t>
            </a: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2954337" y="3436392"/>
            <a:ext cx="963613" cy="6858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</a:srgbClr>
              </a:gs>
              <a:gs pos="5000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Descarga</a:t>
            </a: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2907765" y="4076155"/>
            <a:ext cx="122661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L" sz="1600">
                <a:solidFill>
                  <a:schemeClr val="tx1"/>
                </a:solidFill>
                <a:latin typeface="+mj-lt"/>
              </a:rPr>
              <a:t>Amiga (0 min)</a:t>
            </a:r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 flipH="1">
            <a:off x="2346325" y="3766592"/>
            <a:ext cx="622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1430337" y="3436392"/>
            <a:ext cx="936625" cy="6858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</a:srgbClr>
              </a:gs>
              <a:gs pos="5000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Enfriado</a:t>
            </a: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1502172" y="4063455"/>
            <a:ext cx="7056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L" sz="1600">
                <a:solidFill>
                  <a:schemeClr val="tx1"/>
                </a:solidFill>
                <a:latin typeface="+mj-lt"/>
              </a:rPr>
              <a:t>(5 min)</a:t>
            </a:r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 flipH="1">
            <a:off x="846137" y="3766592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833437" y="3766592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AutoShape 27"/>
          <p:cNvSpPr>
            <a:spLocks noChangeArrowheads="1"/>
          </p:cNvSpPr>
          <p:nvPr/>
        </p:nvSpPr>
        <p:spPr bwMode="auto">
          <a:xfrm flipV="1">
            <a:off x="503237" y="4363492"/>
            <a:ext cx="647700" cy="5461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>
            <a:off x="820737" y="4909592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833437" y="5519192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1712912" y="5171530"/>
            <a:ext cx="1219200" cy="6858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</a:srgbClr>
              </a:gs>
              <a:gs pos="5000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Empaque</a:t>
            </a: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1506537" y="5828755"/>
            <a:ext cx="14510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>
                <a:solidFill>
                  <a:schemeClr val="tx1"/>
                </a:solidFill>
                <a:latin typeface="+mj-lt"/>
              </a:rPr>
              <a:t>Amiga (2 min/dz)</a:t>
            </a:r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>
            <a:off x="2941637" y="5519192"/>
            <a:ext cx="71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" name="AutoShape 33"/>
          <p:cNvSpPr>
            <a:spLocks noChangeArrowheads="1"/>
          </p:cNvSpPr>
          <p:nvPr/>
        </p:nvSpPr>
        <p:spPr bwMode="auto">
          <a:xfrm flipV="1">
            <a:off x="3500437" y="5239792"/>
            <a:ext cx="647700" cy="5461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>
            <a:off x="4008437" y="5519192"/>
            <a:ext cx="71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Rectangle 35"/>
          <p:cNvSpPr>
            <a:spLocks noChangeArrowheads="1"/>
          </p:cNvSpPr>
          <p:nvPr/>
        </p:nvSpPr>
        <p:spPr bwMode="auto">
          <a:xfrm>
            <a:off x="4776787" y="5138192"/>
            <a:ext cx="1771650" cy="719138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</a:srgbClr>
              </a:gs>
              <a:gs pos="5000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+mj-lt"/>
              </a:rPr>
              <a:t>Entrega y Pago</a:t>
            </a:r>
          </a:p>
        </p:txBody>
      </p:sp>
      <p:sp>
        <p:nvSpPr>
          <p:cNvPr id="36" name="Text Box 36"/>
          <p:cNvSpPr txBox="1">
            <a:spLocks noChangeArrowheads="1"/>
          </p:cNvSpPr>
          <p:nvPr/>
        </p:nvSpPr>
        <p:spPr bwMode="auto">
          <a:xfrm>
            <a:off x="4630737" y="5841455"/>
            <a:ext cx="17011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>
                <a:solidFill>
                  <a:schemeClr val="tx1"/>
                </a:solidFill>
                <a:latin typeface="+mj-lt"/>
              </a:rPr>
              <a:t>Amiga (1 min/orden)</a:t>
            </a:r>
          </a:p>
        </p:txBody>
      </p:sp>
      <p:sp>
        <p:nvSpPr>
          <p:cNvPr id="37" name="Line 37"/>
          <p:cNvSpPr>
            <a:spLocks noChangeShapeType="1"/>
          </p:cNvSpPr>
          <p:nvPr/>
        </p:nvSpPr>
        <p:spPr bwMode="auto">
          <a:xfrm>
            <a:off x="6548437" y="5506492"/>
            <a:ext cx="71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38" name="Object 38"/>
          <p:cNvGraphicFramePr>
            <a:graphicFrameLocks noChangeAspect="1"/>
          </p:cNvGraphicFramePr>
          <p:nvPr/>
        </p:nvGraphicFramePr>
        <p:xfrm>
          <a:off x="7373937" y="4957217"/>
          <a:ext cx="1384300" cy="1095375"/>
        </p:xfrm>
        <a:graphic>
          <a:graphicData uri="http://schemas.openxmlformats.org/presentationml/2006/ole">
            <p:oleObj spid="_x0000_s2050" name="Bitmap Image" r:id="rId3" imgW="2514286" imgH="1991003" progId="PBrush">
              <p:embed/>
            </p:oleObj>
          </a:graphicData>
        </a:graphic>
      </p:graphicFrame>
      <p:sp>
        <p:nvSpPr>
          <p:cNvPr id="39" name="Text Box 41"/>
          <p:cNvSpPr txBox="1">
            <a:spLocks noChangeArrowheads="1"/>
          </p:cNvSpPr>
          <p:nvPr/>
        </p:nvSpPr>
        <p:spPr bwMode="auto">
          <a:xfrm>
            <a:off x="2860675" y="1683792"/>
            <a:ext cx="3984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 b="1">
                <a:solidFill>
                  <a:schemeClr val="tx1"/>
                </a:solidFill>
                <a:latin typeface="+mj-lt"/>
              </a:rPr>
              <a:t>PC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40" name="Text Box 42"/>
          <p:cNvSpPr txBox="1">
            <a:spLocks noChangeArrowheads="1"/>
          </p:cNvSpPr>
          <p:nvPr/>
        </p:nvSpPr>
        <p:spPr bwMode="auto">
          <a:xfrm>
            <a:off x="8387063" y="2826792"/>
            <a:ext cx="756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s-CL" sz="1400" b="1">
                <a:solidFill>
                  <a:schemeClr val="tx1"/>
                </a:solidFill>
                <a:latin typeface="+mj-lt"/>
              </a:rPr>
              <a:t>Bandeja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41" name="Text Box 43"/>
          <p:cNvSpPr txBox="1">
            <a:spLocks noChangeArrowheads="1"/>
          </p:cNvSpPr>
          <p:nvPr/>
        </p:nvSpPr>
        <p:spPr bwMode="auto">
          <a:xfrm>
            <a:off x="3487737" y="5188992"/>
            <a:ext cx="6511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 b="1">
                <a:solidFill>
                  <a:schemeClr val="tx1"/>
                </a:solidFill>
                <a:latin typeface="+mj-lt"/>
              </a:rPr>
              <a:t>Mesón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42" name="Text Box 44"/>
          <p:cNvSpPr txBox="1">
            <a:spLocks noChangeArrowheads="1"/>
          </p:cNvSpPr>
          <p:nvPr/>
        </p:nvSpPr>
        <p:spPr bwMode="auto">
          <a:xfrm>
            <a:off x="287337" y="4350792"/>
            <a:ext cx="10038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 b="1">
                <a:solidFill>
                  <a:schemeClr val="tx1"/>
                </a:solidFill>
                <a:latin typeface="+mj-lt"/>
              </a:rPr>
              <a:t>Espacio de </a:t>
            </a:r>
          </a:p>
          <a:p>
            <a:r>
              <a:rPr lang="es-CL" sz="1400" b="1">
                <a:solidFill>
                  <a:schemeClr val="tx1"/>
                </a:solidFill>
                <a:latin typeface="+mj-lt"/>
              </a:rPr>
              <a:t> la cocina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43" name="AutoShape 45"/>
          <p:cNvSpPr>
            <a:spLocks noChangeArrowheads="1"/>
          </p:cNvSpPr>
          <p:nvPr/>
        </p:nvSpPr>
        <p:spPr bwMode="auto">
          <a:xfrm flipV="1">
            <a:off x="4297362" y="3576092"/>
            <a:ext cx="647700" cy="5461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>
              <a:solidFill>
                <a:schemeClr val="tx1"/>
              </a:solidFill>
              <a:latin typeface="+mj-lt"/>
            </a:endParaRPr>
          </a:p>
        </p:txBody>
      </p:sp>
      <p:sp>
        <p:nvSpPr>
          <p:cNvPr id="44" name="Text Box 46"/>
          <p:cNvSpPr txBox="1">
            <a:spLocks noChangeArrowheads="1"/>
          </p:cNvSpPr>
          <p:nvPr/>
        </p:nvSpPr>
        <p:spPr bwMode="auto">
          <a:xfrm>
            <a:off x="4248150" y="3626892"/>
            <a:ext cx="6174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 b="1">
                <a:solidFill>
                  <a:schemeClr val="tx1"/>
                </a:solidFill>
                <a:latin typeface="+mj-lt"/>
              </a:rPr>
              <a:t>Horno</a:t>
            </a:r>
            <a:endParaRPr lang="es-ES" sz="1400" b="1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45" name="AutoShape 49"/>
          <p:cNvCxnSpPr>
            <a:cxnSpLocks noChangeShapeType="1"/>
            <a:stCxn id="18" idx="1"/>
            <a:endCxn id="44" idx="3"/>
          </p:cNvCxnSpPr>
          <p:nvPr/>
        </p:nvCxnSpPr>
        <p:spPr bwMode="auto">
          <a:xfrm rot="10800000" flipV="1">
            <a:off x="4865628" y="3779291"/>
            <a:ext cx="512823" cy="1489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6" name="AutoShape 50"/>
          <p:cNvCxnSpPr>
            <a:cxnSpLocks noChangeShapeType="1"/>
            <a:stCxn id="44" idx="1"/>
            <a:endCxn id="20" idx="3"/>
          </p:cNvCxnSpPr>
          <p:nvPr/>
        </p:nvCxnSpPr>
        <p:spPr bwMode="auto">
          <a:xfrm rot="10800000">
            <a:off x="3917950" y="3779293"/>
            <a:ext cx="330200" cy="1489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Análisis de Procesos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  <p:pic>
        <p:nvPicPr>
          <p:cNvPr id="6" name="Picture 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7772400" cy="439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Carta Gantt</a:t>
            </a:r>
            <a:endParaRPr lang="es-CL" dirty="0"/>
          </a:p>
        </p:txBody>
      </p:sp>
      <p:sp>
        <p:nvSpPr>
          <p:cNvPr id="246" name="24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800" dirty="0" smtClean="0"/>
              <a:t>Cuanto tiempo toma producir 1 </a:t>
            </a:r>
            <a:r>
              <a:rPr lang="es-CL" sz="2800" dirty="0" err="1" smtClean="0"/>
              <a:t>dz</a:t>
            </a:r>
            <a:r>
              <a:rPr lang="es-CL" sz="2800" dirty="0" smtClean="0"/>
              <a:t>. con un solo horno? 2 </a:t>
            </a:r>
            <a:r>
              <a:rPr lang="es-CL" sz="2800" dirty="0" err="1" smtClean="0"/>
              <a:t>dzs</a:t>
            </a:r>
            <a:r>
              <a:rPr lang="es-CL" sz="2800" dirty="0" smtClean="0"/>
              <a:t>? 3 </a:t>
            </a:r>
            <a:r>
              <a:rPr lang="es-CL" sz="2800" dirty="0" err="1" smtClean="0"/>
              <a:t>dzs</a:t>
            </a:r>
            <a:r>
              <a:rPr lang="es-CL" sz="2800" dirty="0" smtClean="0"/>
              <a:t>?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  <p:grpSp>
        <p:nvGrpSpPr>
          <p:cNvPr id="7" name="Group 93"/>
          <p:cNvGrpSpPr>
            <a:grpSpLocks/>
          </p:cNvGrpSpPr>
          <p:nvPr/>
        </p:nvGrpSpPr>
        <p:grpSpPr bwMode="auto">
          <a:xfrm>
            <a:off x="1579240" y="5165105"/>
            <a:ext cx="6791325" cy="681038"/>
            <a:chOff x="1014" y="3066"/>
            <a:chExt cx="4278" cy="429"/>
          </a:xfrm>
        </p:grpSpPr>
        <p:sp>
          <p:nvSpPr>
            <p:cNvPr id="8" name="Line 80"/>
            <p:cNvSpPr>
              <a:spLocks noChangeShapeType="1"/>
            </p:cNvSpPr>
            <p:nvPr/>
          </p:nvSpPr>
          <p:spPr bwMode="auto">
            <a:xfrm>
              <a:off x="1014" y="3264"/>
              <a:ext cx="24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s-CL">
                <a:latin typeface="+mj-lt"/>
              </a:endParaRPr>
            </a:p>
          </p:txBody>
        </p:sp>
        <p:sp>
          <p:nvSpPr>
            <p:cNvPr id="9" name="Line 81"/>
            <p:cNvSpPr>
              <a:spLocks noChangeShapeType="1"/>
            </p:cNvSpPr>
            <p:nvPr/>
          </p:nvSpPr>
          <p:spPr bwMode="auto">
            <a:xfrm>
              <a:off x="1020" y="307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>
                <a:latin typeface="+mj-lt"/>
              </a:endParaRPr>
            </a:p>
          </p:txBody>
        </p:sp>
        <p:sp>
          <p:nvSpPr>
            <p:cNvPr id="10" name="Line 82"/>
            <p:cNvSpPr>
              <a:spLocks noChangeShapeType="1"/>
            </p:cNvSpPr>
            <p:nvPr/>
          </p:nvSpPr>
          <p:spPr bwMode="auto">
            <a:xfrm>
              <a:off x="3438" y="306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>
                <a:latin typeface="+mj-lt"/>
              </a:endParaRPr>
            </a:p>
          </p:txBody>
        </p:sp>
        <p:sp>
          <p:nvSpPr>
            <p:cNvPr id="11" name="Line 83"/>
            <p:cNvSpPr>
              <a:spLocks noChangeShapeType="1"/>
            </p:cNvSpPr>
            <p:nvPr/>
          </p:nvSpPr>
          <p:spPr bwMode="auto">
            <a:xfrm>
              <a:off x="4368" y="307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>
                <a:latin typeface="+mj-lt"/>
              </a:endParaRPr>
            </a:p>
          </p:txBody>
        </p:sp>
        <p:sp>
          <p:nvSpPr>
            <p:cNvPr id="12" name="Line 84"/>
            <p:cNvSpPr>
              <a:spLocks noChangeShapeType="1"/>
            </p:cNvSpPr>
            <p:nvPr/>
          </p:nvSpPr>
          <p:spPr bwMode="auto">
            <a:xfrm>
              <a:off x="5292" y="307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>
                <a:latin typeface="+mj-lt"/>
              </a:endParaRPr>
            </a:p>
          </p:txBody>
        </p:sp>
        <p:sp>
          <p:nvSpPr>
            <p:cNvPr id="13" name="Line 85"/>
            <p:cNvSpPr>
              <a:spLocks noChangeShapeType="1"/>
            </p:cNvSpPr>
            <p:nvPr/>
          </p:nvSpPr>
          <p:spPr bwMode="auto">
            <a:xfrm>
              <a:off x="3447" y="3264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s-CL">
                <a:latin typeface="+mj-lt"/>
              </a:endParaRPr>
            </a:p>
          </p:txBody>
        </p:sp>
        <p:sp>
          <p:nvSpPr>
            <p:cNvPr id="14" name="Line 86"/>
            <p:cNvSpPr>
              <a:spLocks noChangeShapeType="1"/>
            </p:cNvSpPr>
            <p:nvPr/>
          </p:nvSpPr>
          <p:spPr bwMode="auto">
            <a:xfrm>
              <a:off x="4371" y="3264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s-CL">
                <a:latin typeface="+mj-lt"/>
              </a:endParaRPr>
            </a:p>
          </p:txBody>
        </p:sp>
        <p:sp>
          <p:nvSpPr>
            <p:cNvPr id="15" name="Text Box 87"/>
            <p:cNvSpPr txBox="1">
              <a:spLocks noChangeArrowheads="1"/>
            </p:cNvSpPr>
            <p:nvPr/>
          </p:nvSpPr>
          <p:spPr bwMode="auto">
            <a:xfrm>
              <a:off x="1886" y="3243"/>
              <a:ext cx="48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CL" sz="2000" b="0">
                  <a:solidFill>
                    <a:srgbClr val="990033"/>
                  </a:solidFill>
                  <a:latin typeface="+mj-lt"/>
                </a:rPr>
                <a:t>1</a:t>
              </a:r>
              <a:r>
                <a:rPr lang="es-CL" sz="2000" b="0" baseline="30000">
                  <a:solidFill>
                    <a:srgbClr val="990033"/>
                  </a:solidFill>
                  <a:latin typeface="+mj-lt"/>
                </a:rPr>
                <a:t>ra</a:t>
              </a:r>
              <a:r>
                <a:rPr lang="es-CL" sz="2000" b="0">
                  <a:solidFill>
                    <a:srgbClr val="990033"/>
                  </a:solidFill>
                  <a:latin typeface="+mj-lt"/>
                </a:rPr>
                <a:t>  dz</a:t>
              </a:r>
            </a:p>
          </p:txBody>
        </p:sp>
        <p:sp>
          <p:nvSpPr>
            <p:cNvPr id="16" name="Text Box 88"/>
            <p:cNvSpPr txBox="1">
              <a:spLocks noChangeArrowheads="1"/>
            </p:cNvSpPr>
            <p:nvPr/>
          </p:nvSpPr>
          <p:spPr bwMode="auto">
            <a:xfrm>
              <a:off x="1926" y="3078"/>
              <a:ext cx="5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CL" sz="1800" b="0">
                  <a:latin typeface="+mj-lt"/>
                </a:rPr>
                <a:t>26 min</a:t>
              </a:r>
            </a:p>
          </p:txBody>
        </p:sp>
        <p:sp>
          <p:nvSpPr>
            <p:cNvPr id="17" name="Text Box 89"/>
            <p:cNvSpPr txBox="1">
              <a:spLocks noChangeArrowheads="1"/>
            </p:cNvSpPr>
            <p:nvPr/>
          </p:nvSpPr>
          <p:spPr bwMode="auto">
            <a:xfrm>
              <a:off x="3646" y="3242"/>
              <a:ext cx="50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CL" sz="2000" b="0">
                  <a:solidFill>
                    <a:srgbClr val="990033"/>
                  </a:solidFill>
                  <a:latin typeface="+mj-lt"/>
                </a:rPr>
                <a:t>2</a:t>
              </a:r>
              <a:r>
                <a:rPr lang="es-CL" sz="2000" b="0" baseline="30000">
                  <a:solidFill>
                    <a:srgbClr val="990033"/>
                  </a:solidFill>
                  <a:latin typeface="+mj-lt"/>
                </a:rPr>
                <a:t>da</a:t>
              </a:r>
              <a:r>
                <a:rPr lang="es-CL" sz="2000" b="0">
                  <a:solidFill>
                    <a:srgbClr val="990033"/>
                  </a:solidFill>
                  <a:latin typeface="+mj-lt"/>
                </a:rPr>
                <a:t>  dz</a:t>
              </a:r>
            </a:p>
          </p:txBody>
        </p:sp>
        <p:sp>
          <p:nvSpPr>
            <p:cNvPr id="18" name="Text Box 90"/>
            <p:cNvSpPr txBox="1">
              <a:spLocks noChangeArrowheads="1"/>
            </p:cNvSpPr>
            <p:nvPr/>
          </p:nvSpPr>
          <p:spPr bwMode="auto">
            <a:xfrm>
              <a:off x="3665" y="3077"/>
              <a:ext cx="5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CL" sz="1800" b="0">
                  <a:latin typeface="+mj-lt"/>
                </a:rPr>
                <a:t>10 min</a:t>
              </a:r>
            </a:p>
          </p:txBody>
        </p:sp>
        <p:sp>
          <p:nvSpPr>
            <p:cNvPr id="19" name="Text Box 91"/>
            <p:cNvSpPr txBox="1">
              <a:spLocks noChangeArrowheads="1"/>
            </p:cNvSpPr>
            <p:nvPr/>
          </p:nvSpPr>
          <p:spPr bwMode="auto">
            <a:xfrm>
              <a:off x="4588" y="3237"/>
              <a:ext cx="48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CL" sz="2000" b="0">
                  <a:solidFill>
                    <a:srgbClr val="990033"/>
                  </a:solidFill>
                  <a:latin typeface="+mj-lt"/>
                </a:rPr>
                <a:t>3</a:t>
              </a:r>
              <a:r>
                <a:rPr lang="es-CL" sz="2000" b="0" baseline="30000">
                  <a:solidFill>
                    <a:srgbClr val="990033"/>
                  </a:solidFill>
                  <a:latin typeface="+mj-lt"/>
                </a:rPr>
                <a:t>ra</a:t>
              </a:r>
              <a:r>
                <a:rPr lang="es-CL" sz="2000" b="0">
                  <a:solidFill>
                    <a:srgbClr val="990033"/>
                  </a:solidFill>
                  <a:latin typeface="+mj-lt"/>
                </a:rPr>
                <a:t>  dz</a:t>
              </a:r>
            </a:p>
          </p:txBody>
        </p:sp>
        <p:sp>
          <p:nvSpPr>
            <p:cNvPr id="20" name="Text Box 92"/>
            <p:cNvSpPr txBox="1">
              <a:spLocks noChangeArrowheads="1"/>
            </p:cNvSpPr>
            <p:nvPr/>
          </p:nvSpPr>
          <p:spPr bwMode="auto">
            <a:xfrm>
              <a:off x="4607" y="3072"/>
              <a:ext cx="5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CL" sz="1800" b="0">
                  <a:latin typeface="+mj-lt"/>
                </a:rPr>
                <a:t>10 min</a:t>
              </a:r>
            </a:p>
          </p:txBody>
        </p:sp>
      </p:grpSp>
      <p:grpSp>
        <p:nvGrpSpPr>
          <p:cNvPr id="21" name="Group 275"/>
          <p:cNvGrpSpPr>
            <a:grpSpLocks/>
          </p:cNvGrpSpPr>
          <p:nvPr/>
        </p:nvGrpSpPr>
        <p:grpSpPr bwMode="auto">
          <a:xfrm>
            <a:off x="323528" y="2348880"/>
            <a:ext cx="8662987" cy="2838450"/>
            <a:chOff x="219" y="1440"/>
            <a:chExt cx="5457" cy="1788"/>
          </a:xfrm>
        </p:grpSpPr>
        <p:sp>
          <p:nvSpPr>
            <p:cNvPr id="22" name="AutoShape 97"/>
            <p:cNvSpPr>
              <a:spLocks noChangeAspect="1" noChangeArrowheads="1" noTextEdit="1"/>
            </p:cNvSpPr>
            <p:nvPr/>
          </p:nvSpPr>
          <p:spPr bwMode="auto">
            <a:xfrm>
              <a:off x="264" y="1440"/>
              <a:ext cx="5408" cy="1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3" name="Rectangle 99"/>
            <p:cNvSpPr>
              <a:spLocks noChangeArrowheads="1"/>
            </p:cNvSpPr>
            <p:nvPr/>
          </p:nvSpPr>
          <p:spPr bwMode="auto">
            <a:xfrm>
              <a:off x="268" y="1968"/>
              <a:ext cx="5401" cy="6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4" name="Rectangle 100"/>
            <p:cNvSpPr>
              <a:spLocks noChangeArrowheads="1"/>
            </p:cNvSpPr>
            <p:nvPr/>
          </p:nvSpPr>
          <p:spPr bwMode="auto">
            <a:xfrm>
              <a:off x="268" y="2218"/>
              <a:ext cx="5401" cy="6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5" name="Rectangle 101"/>
            <p:cNvSpPr>
              <a:spLocks noChangeArrowheads="1"/>
            </p:cNvSpPr>
            <p:nvPr/>
          </p:nvSpPr>
          <p:spPr bwMode="auto">
            <a:xfrm>
              <a:off x="268" y="2469"/>
              <a:ext cx="5401" cy="6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6" name="Rectangle 102"/>
            <p:cNvSpPr>
              <a:spLocks noChangeArrowheads="1"/>
            </p:cNvSpPr>
            <p:nvPr/>
          </p:nvSpPr>
          <p:spPr bwMode="auto">
            <a:xfrm>
              <a:off x="268" y="2719"/>
              <a:ext cx="5401" cy="6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7" name="Rectangle 103"/>
            <p:cNvSpPr>
              <a:spLocks noChangeArrowheads="1"/>
            </p:cNvSpPr>
            <p:nvPr/>
          </p:nvSpPr>
          <p:spPr bwMode="auto">
            <a:xfrm>
              <a:off x="268" y="2969"/>
              <a:ext cx="5401" cy="6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8" name="Rectangle 104"/>
            <p:cNvSpPr>
              <a:spLocks noChangeArrowheads="1"/>
            </p:cNvSpPr>
            <p:nvPr/>
          </p:nvSpPr>
          <p:spPr bwMode="auto">
            <a:xfrm>
              <a:off x="442" y="1835"/>
              <a:ext cx="44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400">
                  <a:solidFill>
                    <a:srgbClr val="800000"/>
                  </a:solidFill>
                  <a:latin typeface="Arial" charset="0"/>
                </a:rPr>
                <a:t>Proceso</a:t>
              </a:r>
              <a:endParaRPr lang="es-CL"/>
            </a:p>
          </p:txBody>
        </p:sp>
        <p:sp>
          <p:nvSpPr>
            <p:cNvPr id="29" name="Rectangle 105"/>
            <p:cNvSpPr>
              <a:spLocks noChangeArrowheads="1"/>
            </p:cNvSpPr>
            <p:nvPr/>
          </p:nvSpPr>
          <p:spPr bwMode="auto">
            <a:xfrm>
              <a:off x="1102" y="1850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s-CL"/>
            </a:p>
          </p:txBody>
        </p:sp>
        <p:sp>
          <p:nvSpPr>
            <p:cNvPr id="30" name="Rectangle 106"/>
            <p:cNvSpPr>
              <a:spLocks noChangeArrowheads="1"/>
            </p:cNvSpPr>
            <p:nvPr/>
          </p:nvSpPr>
          <p:spPr bwMode="auto">
            <a:xfrm>
              <a:off x="1288" y="1850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s-CL"/>
            </a:p>
          </p:txBody>
        </p:sp>
        <p:sp>
          <p:nvSpPr>
            <p:cNvPr id="31" name="Rectangle 107"/>
            <p:cNvSpPr>
              <a:spLocks noChangeArrowheads="1"/>
            </p:cNvSpPr>
            <p:nvPr/>
          </p:nvSpPr>
          <p:spPr bwMode="auto">
            <a:xfrm>
              <a:off x="1473" y="1850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s-CL"/>
            </a:p>
          </p:txBody>
        </p:sp>
        <p:sp>
          <p:nvSpPr>
            <p:cNvPr id="32" name="Rectangle 108"/>
            <p:cNvSpPr>
              <a:spLocks noChangeArrowheads="1"/>
            </p:cNvSpPr>
            <p:nvPr/>
          </p:nvSpPr>
          <p:spPr bwMode="auto">
            <a:xfrm>
              <a:off x="1659" y="1850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s-CL"/>
            </a:p>
          </p:txBody>
        </p:sp>
        <p:sp>
          <p:nvSpPr>
            <p:cNvPr id="33" name="Rectangle 109"/>
            <p:cNvSpPr>
              <a:spLocks noChangeArrowheads="1"/>
            </p:cNvSpPr>
            <p:nvPr/>
          </p:nvSpPr>
          <p:spPr bwMode="auto">
            <a:xfrm>
              <a:off x="1819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s-CL"/>
            </a:p>
          </p:txBody>
        </p:sp>
        <p:sp>
          <p:nvSpPr>
            <p:cNvPr id="34" name="Rectangle 110"/>
            <p:cNvSpPr>
              <a:spLocks noChangeArrowheads="1"/>
            </p:cNvSpPr>
            <p:nvPr/>
          </p:nvSpPr>
          <p:spPr bwMode="auto">
            <a:xfrm>
              <a:off x="2005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12</a:t>
              </a:r>
              <a:endParaRPr lang="es-CL"/>
            </a:p>
          </p:txBody>
        </p:sp>
        <p:sp>
          <p:nvSpPr>
            <p:cNvPr id="35" name="Rectangle 111"/>
            <p:cNvSpPr>
              <a:spLocks noChangeArrowheads="1"/>
            </p:cNvSpPr>
            <p:nvPr/>
          </p:nvSpPr>
          <p:spPr bwMode="auto">
            <a:xfrm>
              <a:off x="2190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14</a:t>
              </a:r>
              <a:endParaRPr lang="es-CL"/>
            </a:p>
          </p:txBody>
        </p:sp>
        <p:sp>
          <p:nvSpPr>
            <p:cNvPr id="36" name="Rectangle 112"/>
            <p:cNvSpPr>
              <a:spLocks noChangeArrowheads="1"/>
            </p:cNvSpPr>
            <p:nvPr/>
          </p:nvSpPr>
          <p:spPr bwMode="auto">
            <a:xfrm>
              <a:off x="2376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16</a:t>
              </a:r>
              <a:endParaRPr lang="es-CL"/>
            </a:p>
          </p:txBody>
        </p:sp>
        <p:sp>
          <p:nvSpPr>
            <p:cNvPr id="37" name="Rectangle 113"/>
            <p:cNvSpPr>
              <a:spLocks noChangeArrowheads="1"/>
            </p:cNvSpPr>
            <p:nvPr/>
          </p:nvSpPr>
          <p:spPr bwMode="auto">
            <a:xfrm>
              <a:off x="2561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18</a:t>
              </a:r>
              <a:endParaRPr lang="es-CL"/>
            </a:p>
          </p:txBody>
        </p:sp>
        <p:sp>
          <p:nvSpPr>
            <p:cNvPr id="38" name="Rectangle 114"/>
            <p:cNvSpPr>
              <a:spLocks noChangeArrowheads="1"/>
            </p:cNvSpPr>
            <p:nvPr/>
          </p:nvSpPr>
          <p:spPr bwMode="auto">
            <a:xfrm>
              <a:off x="2747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s-CL"/>
            </a:p>
          </p:txBody>
        </p:sp>
        <p:sp>
          <p:nvSpPr>
            <p:cNvPr id="39" name="Rectangle 115"/>
            <p:cNvSpPr>
              <a:spLocks noChangeArrowheads="1"/>
            </p:cNvSpPr>
            <p:nvPr/>
          </p:nvSpPr>
          <p:spPr bwMode="auto">
            <a:xfrm>
              <a:off x="2932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22</a:t>
              </a:r>
              <a:endParaRPr lang="es-CL"/>
            </a:p>
          </p:txBody>
        </p:sp>
        <p:sp>
          <p:nvSpPr>
            <p:cNvPr id="40" name="Rectangle 116"/>
            <p:cNvSpPr>
              <a:spLocks noChangeArrowheads="1"/>
            </p:cNvSpPr>
            <p:nvPr/>
          </p:nvSpPr>
          <p:spPr bwMode="auto">
            <a:xfrm>
              <a:off x="3118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24</a:t>
              </a:r>
              <a:endParaRPr lang="es-CL"/>
            </a:p>
          </p:txBody>
        </p:sp>
        <p:sp>
          <p:nvSpPr>
            <p:cNvPr id="41" name="Rectangle 117"/>
            <p:cNvSpPr>
              <a:spLocks noChangeArrowheads="1"/>
            </p:cNvSpPr>
            <p:nvPr/>
          </p:nvSpPr>
          <p:spPr bwMode="auto">
            <a:xfrm>
              <a:off x="3303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26</a:t>
              </a:r>
              <a:endParaRPr lang="es-CL"/>
            </a:p>
          </p:txBody>
        </p:sp>
        <p:sp>
          <p:nvSpPr>
            <p:cNvPr id="42" name="Rectangle 118"/>
            <p:cNvSpPr>
              <a:spLocks noChangeArrowheads="1"/>
            </p:cNvSpPr>
            <p:nvPr/>
          </p:nvSpPr>
          <p:spPr bwMode="auto">
            <a:xfrm>
              <a:off x="3489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28</a:t>
              </a:r>
              <a:endParaRPr lang="es-CL"/>
            </a:p>
          </p:txBody>
        </p:sp>
        <p:sp>
          <p:nvSpPr>
            <p:cNvPr id="43" name="Rectangle 119"/>
            <p:cNvSpPr>
              <a:spLocks noChangeArrowheads="1"/>
            </p:cNvSpPr>
            <p:nvPr/>
          </p:nvSpPr>
          <p:spPr bwMode="auto">
            <a:xfrm>
              <a:off x="3674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30</a:t>
              </a:r>
              <a:endParaRPr lang="es-CL"/>
            </a:p>
          </p:txBody>
        </p:sp>
        <p:sp>
          <p:nvSpPr>
            <p:cNvPr id="44" name="Rectangle 120"/>
            <p:cNvSpPr>
              <a:spLocks noChangeArrowheads="1"/>
            </p:cNvSpPr>
            <p:nvPr/>
          </p:nvSpPr>
          <p:spPr bwMode="auto">
            <a:xfrm>
              <a:off x="3860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32</a:t>
              </a:r>
              <a:endParaRPr lang="es-CL"/>
            </a:p>
          </p:txBody>
        </p:sp>
        <p:sp>
          <p:nvSpPr>
            <p:cNvPr id="45" name="Rectangle 121"/>
            <p:cNvSpPr>
              <a:spLocks noChangeArrowheads="1"/>
            </p:cNvSpPr>
            <p:nvPr/>
          </p:nvSpPr>
          <p:spPr bwMode="auto">
            <a:xfrm>
              <a:off x="4045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34</a:t>
              </a:r>
              <a:endParaRPr lang="es-CL"/>
            </a:p>
          </p:txBody>
        </p:sp>
        <p:sp>
          <p:nvSpPr>
            <p:cNvPr id="46" name="Rectangle 122"/>
            <p:cNvSpPr>
              <a:spLocks noChangeArrowheads="1"/>
            </p:cNvSpPr>
            <p:nvPr/>
          </p:nvSpPr>
          <p:spPr bwMode="auto">
            <a:xfrm>
              <a:off x="4231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36</a:t>
              </a:r>
              <a:endParaRPr lang="es-CL"/>
            </a:p>
          </p:txBody>
        </p:sp>
        <p:sp>
          <p:nvSpPr>
            <p:cNvPr id="47" name="Rectangle 123"/>
            <p:cNvSpPr>
              <a:spLocks noChangeArrowheads="1"/>
            </p:cNvSpPr>
            <p:nvPr/>
          </p:nvSpPr>
          <p:spPr bwMode="auto">
            <a:xfrm>
              <a:off x="4416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38</a:t>
              </a:r>
              <a:endParaRPr lang="es-CL"/>
            </a:p>
          </p:txBody>
        </p:sp>
        <p:sp>
          <p:nvSpPr>
            <p:cNvPr id="48" name="Rectangle 124"/>
            <p:cNvSpPr>
              <a:spLocks noChangeArrowheads="1"/>
            </p:cNvSpPr>
            <p:nvPr/>
          </p:nvSpPr>
          <p:spPr bwMode="auto">
            <a:xfrm>
              <a:off x="4601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40</a:t>
              </a:r>
              <a:endParaRPr lang="es-CL"/>
            </a:p>
          </p:txBody>
        </p:sp>
        <p:sp>
          <p:nvSpPr>
            <p:cNvPr id="49" name="Rectangle 125"/>
            <p:cNvSpPr>
              <a:spLocks noChangeArrowheads="1"/>
            </p:cNvSpPr>
            <p:nvPr/>
          </p:nvSpPr>
          <p:spPr bwMode="auto">
            <a:xfrm>
              <a:off x="4787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42</a:t>
              </a:r>
              <a:endParaRPr lang="es-CL"/>
            </a:p>
          </p:txBody>
        </p:sp>
        <p:sp>
          <p:nvSpPr>
            <p:cNvPr id="50" name="Rectangle 126"/>
            <p:cNvSpPr>
              <a:spLocks noChangeArrowheads="1"/>
            </p:cNvSpPr>
            <p:nvPr/>
          </p:nvSpPr>
          <p:spPr bwMode="auto">
            <a:xfrm>
              <a:off x="4972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44</a:t>
              </a:r>
              <a:endParaRPr lang="es-CL"/>
            </a:p>
          </p:txBody>
        </p:sp>
        <p:sp>
          <p:nvSpPr>
            <p:cNvPr id="51" name="Rectangle 127"/>
            <p:cNvSpPr>
              <a:spLocks noChangeArrowheads="1"/>
            </p:cNvSpPr>
            <p:nvPr/>
          </p:nvSpPr>
          <p:spPr bwMode="auto">
            <a:xfrm>
              <a:off x="5158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46</a:t>
              </a:r>
              <a:endParaRPr lang="es-CL"/>
            </a:p>
          </p:txBody>
        </p:sp>
        <p:sp>
          <p:nvSpPr>
            <p:cNvPr id="52" name="Rectangle 128"/>
            <p:cNvSpPr>
              <a:spLocks noChangeArrowheads="1"/>
            </p:cNvSpPr>
            <p:nvPr/>
          </p:nvSpPr>
          <p:spPr bwMode="auto">
            <a:xfrm>
              <a:off x="5343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48</a:t>
              </a:r>
              <a:endParaRPr lang="es-CL"/>
            </a:p>
          </p:txBody>
        </p:sp>
        <p:sp>
          <p:nvSpPr>
            <p:cNvPr id="53" name="Rectangle 129"/>
            <p:cNvSpPr>
              <a:spLocks noChangeArrowheads="1"/>
            </p:cNvSpPr>
            <p:nvPr/>
          </p:nvSpPr>
          <p:spPr bwMode="auto">
            <a:xfrm>
              <a:off x="5529" y="1850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50</a:t>
              </a:r>
              <a:endParaRPr lang="es-CL"/>
            </a:p>
          </p:txBody>
        </p:sp>
        <p:sp>
          <p:nvSpPr>
            <p:cNvPr id="54" name="Rectangle 130"/>
            <p:cNvSpPr>
              <a:spLocks noChangeArrowheads="1"/>
            </p:cNvSpPr>
            <p:nvPr/>
          </p:nvSpPr>
          <p:spPr bwMode="auto">
            <a:xfrm>
              <a:off x="219" y="2062"/>
              <a:ext cx="64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s-CL" sz="1400">
                  <a:solidFill>
                    <a:srgbClr val="800000"/>
                  </a:solidFill>
                  <a:latin typeface="Arial" charset="0"/>
                </a:rPr>
                <a:t>         Mezcla</a:t>
              </a:r>
              <a:endParaRPr lang="es-CL"/>
            </a:p>
          </p:txBody>
        </p:sp>
        <p:sp>
          <p:nvSpPr>
            <p:cNvPr id="55" name="Rectangle 131"/>
            <p:cNvSpPr>
              <a:spLocks noChangeArrowheads="1"/>
            </p:cNvSpPr>
            <p:nvPr/>
          </p:nvSpPr>
          <p:spPr bwMode="auto">
            <a:xfrm>
              <a:off x="523" y="2312"/>
              <a:ext cx="32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400">
                  <a:solidFill>
                    <a:srgbClr val="993300"/>
                  </a:solidFill>
                  <a:latin typeface="Arial" charset="0"/>
                </a:rPr>
                <a:t>Horno</a:t>
              </a:r>
              <a:endParaRPr lang="es-CL"/>
            </a:p>
          </p:txBody>
        </p:sp>
        <p:sp>
          <p:nvSpPr>
            <p:cNvPr id="56" name="Rectangle 132"/>
            <p:cNvSpPr>
              <a:spLocks noChangeArrowheads="1"/>
            </p:cNvSpPr>
            <p:nvPr/>
          </p:nvSpPr>
          <p:spPr bwMode="auto">
            <a:xfrm>
              <a:off x="432" y="2563"/>
              <a:ext cx="45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400">
                  <a:solidFill>
                    <a:srgbClr val="800000"/>
                  </a:solidFill>
                  <a:latin typeface="Arial" charset="0"/>
                </a:rPr>
                <a:t>Enfriado</a:t>
              </a:r>
              <a:endParaRPr lang="es-CL"/>
            </a:p>
          </p:txBody>
        </p:sp>
        <p:sp>
          <p:nvSpPr>
            <p:cNvPr id="57" name="Rectangle 133"/>
            <p:cNvSpPr>
              <a:spLocks noChangeArrowheads="1"/>
            </p:cNvSpPr>
            <p:nvPr/>
          </p:nvSpPr>
          <p:spPr bwMode="auto">
            <a:xfrm>
              <a:off x="440" y="2813"/>
              <a:ext cx="50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400">
                  <a:solidFill>
                    <a:srgbClr val="800000"/>
                  </a:solidFill>
                  <a:latin typeface="Arial" charset="0"/>
                </a:rPr>
                <a:t>Empaque</a:t>
              </a:r>
              <a:endParaRPr lang="es-CL"/>
            </a:p>
          </p:txBody>
        </p:sp>
        <p:sp>
          <p:nvSpPr>
            <p:cNvPr id="58" name="Rectangle 134"/>
            <p:cNvSpPr>
              <a:spLocks noChangeArrowheads="1"/>
            </p:cNvSpPr>
            <p:nvPr/>
          </p:nvSpPr>
          <p:spPr bwMode="auto">
            <a:xfrm>
              <a:off x="352" y="3064"/>
              <a:ext cx="62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400">
                  <a:solidFill>
                    <a:srgbClr val="800000"/>
                  </a:solidFill>
                  <a:latin typeface="Arial" charset="0"/>
                </a:rPr>
                <a:t>Ent. &amp; Pago</a:t>
              </a:r>
              <a:endParaRPr lang="es-CL"/>
            </a:p>
          </p:txBody>
        </p:sp>
        <p:sp>
          <p:nvSpPr>
            <p:cNvPr id="59" name="Rectangle 135"/>
            <p:cNvSpPr>
              <a:spLocks noChangeArrowheads="1"/>
            </p:cNvSpPr>
            <p:nvPr/>
          </p:nvSpPr>
          <p:spPr bwMode="auto">
            <a:xfrm>
              <a:off x="3181" y="1706"/>
              <a:ext cx="34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charset="0"/>
                </a:rPr>
                <a:t>minutos</a:t>
              </a:r>
              <a:endParaRPr lang="es-CL"/>
            </a:p>
          </p:txBody>
        </p:sp>
        <p:sp>
          <p:nvSpPr>
            <p:cNvPr id="60" name="Rectangle 136"/>
            <p:cNvSpPr>
              <a:spLocks noChangeArrowheads="1"/>
            </p:cNvSpPr>
            <p:nvPr/>
          </p:nvSpPr>
          <p:spPr bwMode="auto">
            <a:xfrm>
              <a:off x="1121" y="1450"/>
              <a:ext cx="35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L" sz="2000" dirty="0">
                  <a:solidFill>
                    <a:srgbClr val="800000"/>
                  </a:solidFill>
                  <a:latin typeface="Arial" charset="0"/>
                </a:rPr>
                <a:t>Carta Gantt Chart con un Horno (Orden = 1 </a:t>
              </a:r>
              <a:r>
                <a:rPr lang="es-CL" sz="2000" dirty="0" err="1">
                  <a:solidFill>
                    <a:srgbClr val="800000"/>
                  </a:solidFill>
                  <a:latin typeface="Arial" charset="0"/>
                </a:rPr>
                <a:t>dz</a:t>
              </a:r>
              <a:r>
                <a:rPr lang="es-CL" sz="2000" dirty="0">
                  <a:solidFill>
                    <a:srgbClr val="800000"/>
                  </a:solidFill>
                  <a:latin typeface="Arial" charset="0"/>
                </a:rPr>
                <a:t>)</a:t>
              </a:r>
              <a:endParaRPr lang="es-CL" dirty="0"/>
            </a:p>
          </p:txBody>
        </p:sp>
        <p:sp>
          <p:nvSpPr>
            <p:cNvPr id="61" name="Line 137"/>
            <p:cNvSpPr>
              <a:spLocks noChangeShapeType="1"/>
            </p:cNvSpPr>
            <p:nvPr/>
          </p:nvSpPr>
          <p:spPr bwMode="auto">
            <a:xfrm>
              <a:off x="1212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2" name="Rectangle 138"/>
            <p:cNvSpPr>
              <a:spLocks noChangeArrowheads="1"/>
            </p:cNvSpPr>
            <p:nvPr/>
          </p:nvSpPr>
          <p:spPr bwMode="auto">
            <a:xfrm>
              <a:off x="1212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3" name="Line 139"/>
            <p:cNvSpPr>
              <a:spLocks noChangeShapeType="1"/>
            </p:cNvSpPr>
            <p:nvPr/>
          </p:nvSpPr>
          <p:spPr bwMode="auto">
            <a:xfrm>
              <a:off x="1397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4" name="Rectangle 140"/>
            <p:cNvSpPr>
              <a:spLocks noChangeArrowheads="1"/>
            </p:cNvSpPr>
            <p:nvPr/>
          </p:nvSpPr>
          <p:spPr bwMode="auto">
            <a:xfrm>
              <a:off x="1397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5" name="Line 141"/>
            <p:cNvSpPr>
              <a:spLocks noChangeShapeType="1"/>
            </p:cNvSpPr>
            <p:nvPr/>
          </p:nvSpPr>
          <p:spPr bwMode="auto">
            <a:xfrm>
              <a:off x="1583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6" name="Rectangle 142"/>
            <p:cNvSpPr>
              <a:spLocks noChangeArrowheads="1"/>
            </p:cNvSpPr>
            <p:nvPr/>
          </p:nvSpPr>
          <p:spPr bwMode="auto">
            <a:xfrm>
              <a:off x="1583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7" name="Line 143"/>
            <p:cNvSpPr>
              <a:spLocks noChangeShapeType="1"/>
            </p:cNvSpPr>
            <p:nvPr/>
          </p:nvSpPr>
          <p:spPr bwMode="auto">
            <a:xfrm>
              <a:off x="1768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8" name="Rectangle 144"/>
            <p:cNvSpPr>
              <a:spLocks noChangeArrowheads="1"/>
            </p:cNvSpPr>
            <p:nvPr/>
          </p:nvSpPr>
          <p:spPr bwMode="auto">
            <a:xfrm>
              <a:off x="1768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9" name="Line 145"/>
            <p:cNvSpPr>
              <a:spLocks noChangeShapeType="1"/>
            </p:cNvSpPr>
            <p:nvPr/>
          </p:nvSpPr>
          <p:spPr bwMode="auto">
            <a:xfrm>
              <a:off x="1954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0" name="Rectangle 146"/>
            <p:cNvSpPr>
              <a:spLocks noChangeArrowheads="1"/>
            </p:cNvSpPr>
            <p:nvPr/>
          </p:nvSpPr>
          <p:spPr bwMode="auto">
            <a:xfrm>
              <a:off x="1954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1" name="Line 147"/>
            <p:cNvSpPr>
              <a:spLocks noChangeShapeType="1"/>
            </p:cNvSpPr>
            <p:nvPr/>
          </p:nvSpPr>
          <p:spPr bwMode="auto">
            <a:xfrm>
              <a:off x="2139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2" name="Rectangle 148"/>
            <p:cNvSpPr>
              <a:spLocks noChangeArrowheads="1"/>
            </p:cNvSpPr>
            <p:nvPr/>
          </p:nvSpPr>
          <p:spPr bwMode="auto">
            <a:xfrm>
              <a:off x="2139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3" name="Line 149"/>
            <p:cNvSpPr>
              <a:spLocks noChangeShapeType="1"/>
            </p:cNvSpPr>
            <p:nvPr/>
          </p:nvSpPr>
          <p:spPr bwMode="auto">
            <a:xfrm>
              <a:off x="2325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4" name="Rectangle 150"/>
            <p:cNvSpPr>
              <a:spLocks noChangeArrowheads="1"/>
            </p:cNvSpPr>
            <p:nvPr/>
          </p:nvSpPr>
          <p:spPr bwMode="auto">
            <a:xfrm>
              <a:off x="2325" y="1832"/>
              <a:ext cx="8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5" name="Line 151"/>
            <p:cNvSpPr>
              <a:spLocks noChangeShapeType="1"/>
            </p:cNvSpPr>
            <p:nvPr/>
          </p:nvSpPr>
          <p:spPr bwMode="auto">
            <a:xfrm>
              <a:off x="2510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6" name="Rectangle 152"/>
            <p:cNvSpPr>
              <a:spLocks noChangeArrowheads="1"/>
            </p:cNvSpPr>
            <p:nvPr/>
          </p:nvSpPr>
          <p:spPr bwMode="auto">
            <a:xfrm>
              <a:off x="2510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7" name="Line 153"/>
            <p:cNvSpPr>
              <a:spLocks noChangeShapeType="1"/>
            </p:cNvSpPr>
            <p:nvPr/>
          </p:nvSpPr>
          <p:spPr bwMode="auto">
            <a:xfrm>
              <a:off x="2696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8" name="Rectangle 154"/>
            <p:cNvSpPr>
              <a:spLocks noChangeArrowheads="1"/>
            </p:cNvSpPr>
            <p:nvPr/>
          </p:nvSpPr>
          <p:spPr bwMode="auto">
            <a:xfrm>
              <a:off x="2696" y="1832"/>
              <a:ext cx="8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9" name="Line 155"/>
            <p:cNvSpPr>
              <a:spLocks noChangeShapeType="1"/>
            </p:cNvSpPr>
            <p:nvPr/>
          </p:nvSpPr>
          <p:spPr bwMode="auto">
            <a:xfrm>
              <a:off x="2881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0" name="Rectangle 156"/>
            <p:cNvSpPr>
              <a:spLocks noChangeArrowheads="1"/>
            </p:cNvSpPr>
            <p:nvPr/>
          </p:nvSpPr>
          <p:spPr bwMode="auto">
            <a:xfrm>
              <a:off x="2881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1" name="Line 157"/>
            <p:cNvSpPr>
              <a:spLocks noChangeShapeType="1"/>
            </p:cNvSpPr>
            <p:nvPr/>
          </p:nvSpPr>
          <p:spPr bwMode="auto">
            <a:xfrm>
              <a:off x="3067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2" name="Rectangle 158"/>
            <p:cNvSpPr>
              <a:spLocks noChangeArrowheads="1"/>
            </p:cNvSpPr>
            <p:nvPr/>
          </p:nvSpPr>
          <p:spPr bwMode="auto">
            <a:xfrm>
              <a:off x="3067" y="1832"/>
              <a:ext cx="8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3" name="Line 159"/>
            <p:cNvSpPr>
              <a:spLocks noChangeShapeType="1"/>
            </p:cNvSpPr>
            <p:nvPr/>
          </p:nvSpPr>
          <p:spPr bwMode="auto">
            <a:xfrm>
              <a:off x="3252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4" name="Rectangle 160"/>
            <p:cNvSpPr>
              <a:spLocks noChangeArrowheads="1"/>
            </p:cNvSpPr>
            <p:nvPr/>
          </p:nvSpPr>
          <p:spPr bwMode="auto">
            <a:xfrm>
              <a:off x="3252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5" name="Line 161"/>
            <p:cNvSpPr>
              <a:spLocks noChangeShapeType="1"/>
            </p:cNvSpPr>
            <p:nvPr/>
          </p:nvSpPr>
          <p:spPr bwMode="auto">
            <a:xfrm>
              <a:off x="3438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6" name="Rectangle 162"/>
            <p:cNvSpPr>
              <a:spLocks noChangeArrowheads="1"/>
            </p:cNvSpPr>
            <p:nvPr/>
          </p:nvSpPr>
          <p:spPr bwMode="auto">
            <a:xfrm>
              <a:off x="3438" y="1832"/>
              <a:ext cx="8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7" name="Line 163"/>
            <p:cNvSpPr>
              <a:spLocks noChangeShapeType="1"/>
            </p:cNvSpPr>
            <p:nvPr/>
          </p:nvSpPr>
          <p:spPr bwMode="auto">
            <a:xfrm>
              <a:off x="3623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8" name="Rectangle 164"/>
            <p:cNvSpPr>
              <a:spLocks noChangeArrowheads="1"/>
            </p:cNvSpPr>
            <p:nvPr/>
          </p:nvSpPr>
          <p:spPr bwMode="auto">
            <a:xfrm>
              <a:off x="3623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9" name="Line 165"/>
            <p:cNvSpPr>
              <a:spLocks noChangeShapeType="1"/>
            </p:cNvSpPr>
            <p:nvPr/>
          </p:nvSpPr>
          <p:spPr bwMode="auto">
            <a:xfrm>
              <a:off x="3809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0" name="Rectangle 166"/>
            <p:cNvSpPr>
              <a:spLocks noChangeArrowheads="1"/>
            </p:cNvSpPr>
            <p:nvPr/>
          </p:nvSpPr>
          <p:spPr bwMode="auto">
            <a:xfrm>
              <a:off x="3809" y="1832"/>
              <a:ext cx="8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1" name="Line 167"/>
            <p:cNvSpPr>
              <a:spLocks noChangeShapeType="1"/>
            </p:cNvSpPr>
            <p:nvPr/>
          </p:nvSpPr>
          <p:spPr bwMode="auto">
            <a:xfrm>
              <a:off x="3994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2" name="Rectangle 168"/>
            <p:cNvSpPr>
              <a:spLocks noChangeArrowheads="1"/>
            </p:cNvSpPr>
            <p:nvPr/>
          </p:nvSpPr>
          <p:spPr bwMode="auto">
            <a:xfrm>
              <a:off x="3994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3" name="Line 169"/>
            <p:cNvSpPr>
              <a:spLocks noChangeShapeType="1"/>
            </p:cNvSpPr>
            <p:nvPr/>
          </p:nvSpPr>
          <p:spPr bwMode="auto">
            <a:xfrm>
              <a:off x="4180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4" name="Rectangle 170"/>
            <p:cNvSpPr>
              <a:spLocks noChangeArrowheads="1"/>
            </p:cNvSpPr>
            <p:nvPr/>
          </p:nvSpPr>
          <p:spPr bwMode="auto">
            <a:xfrm>
              <a:off x="4180" y="1832"/>
              <a:ext cx="8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5" name="Line 171"/>
            <p:cNvSpPr>
              <a:spLocks noChangeShapeType="1"/>
            </p:cNvSpPr>
            <p:nvPr/>
          </p:nvSpPr>
          <p:spPr bwMode="auto">
            <a:xfrm>
              <a:off x="4365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6" name="Rectangle 172"/>
            <p:cNvSpPr>
              <a:spLocks noChangeArrowheads="1"/>
            </p:cNvSpPr>
            <p:nvPr/>
          </p:nvSpPr>
          <p:spPr bwMode="auto">
            <a:xfrm>
              <a:off x="4365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7" name="Line 173"/>
            <p:cNvSpPr>
              <a:spLocks noChangeShapeType="1"/>
            </p:cNvSpPr>
            <p:nvPr/>
          </p:nvSpPr>
          <p:spPr bwMode="auto">
            <a:xfrm>
              <a:off x="4550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8" name="Rectangle 174"/>
            <p:cNvSpPr>
              <a:spLocks noChangeArrowheads="1"/>
            </p:cNvSpPr>
            <p:nvPr/>
          </p:nvSpPr>
          <p:spPr bwMode="auto">
            <a:xfrm>
              <a:off x="4550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9" name="Line 175"/>
            <p:cNvSpPr>
              <a:spLocks noChangeShapeType="1"/>
            </p:cNvSpPr>
            <p:nvPr/>
          </p:nvSpPr>
          <p:spPr bwMode="auto">
            <a:xfrm>
              <a:off x="4736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0" name="Rectangle 176"/>
            <p:cNvSpPr>
              <a:spLocks noChangeArrowheads="1"/>
            </p:cNvSpPr>
            <p:nvPr/>
          </p:nvSpPr>
          <p:spPr bwMode="auto">
            <a:xfrm>
              <a:off x="4736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1" name="Line 177"/>
            <p:cNvSpPr>
              <a:spLocks noChangeShapeType="1"/>
            </p:cNvSpPr>
            <p:nvPr/>
          </p:nvSpPr>
          <p:spPr bwMode="auto">
            <a:xfrm>
              <a:off x="4921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2" name="Rectangle 178"/>
            <p:cNvSpPr>
              <a:spLocks noChangeArrowheads="1"/>
            </p:cNvSpPr>
            <p:nvPr/>
          </p:nvSpPr>
          <p:spPr bwMode="auto">
            <a:xfrm>
              <a:off x="4921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3" name="Line 179"/>
            <p:cNvSpPr>
              <a:spLocks noChangeShapeType="1"/>
            </p:cNvSpPr>
            <p:nvPr/>
          </p:nvSpPr>
          <p:spPr bwMode="auto">
            <a:xfrm>
              <a:off x="5107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4" name="Rectangle 180"/>
            <p:cNvSpPr>
              <a:spLocks noChangeArrowheads="1"/>
            </p:cNvSpPr>
            <p:nvPr/>
          </p:nvSpPr>
          <p:spPr bwMode="auto">
            <a:xfrm>
              <a:off x="5107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" name="Line 181"/>
            <p:cNvSpPr>
              <a:spLocks noChangeShapeType="1"/>
            </p:cNvSpPr>
            <p:nvPr/>
          </p:nvSpPr>
          <p:spPr bwMode="auto">
            <a:xfrm>
              <a:off x="5292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6" name="Rectangle 182"/>
            <p:cNvSpPr>
              <a:spLocks noChangeArrowheads="1"/>
            </p:cNvSpPr>
            <p:nvPr/>
          </p:nvSpPr>
          <p:spPr bwMode="auto">
            <a:xfrm>
              <a:off x="5292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7" name="Line 183"/>
            <p:cNvSpPr>
              <a:spLocks noChangeShapeType="1"/>
            </p:cNvSpPr>
            <p:nvPr/>
          </p:nvSpPr>
          <p:spPr bwMode="auto">
            <a:xfrm>
              <a:off x="5478" y="1832"/>
              <a:ext cx="0" cy="1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8" name="Rectangle 184"/>
            <p:cNvSpPr>
              <a:spLocks noChangeArrowheads="1"/>
            </p:cNvSpPr>
            <p:nvPr/>
          </p:nvSpPr>
          <p:spPr bwMode="auto">
            <a:xfrm>
              <a:off x="5478" y="1832"/>
              <a:ext cx="9" cy="1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9" name="Line 185"/>
            <p:cNvSpPr>
              <a:spLocks noChangeShapeType="1"/>
            </p:cNvSpPr>
            <p:nvPr/>
          </p:nvSpPr>
          <p:spPr bwMode="auto">
            <a:xfrm>
              <a:off x="277" y="2024"/>
              <a:ext cx="7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10" name="Rectangle 186"/>
            <p:cNvSpPr>
              <a:spLocks noChangeArrowheads="1"/>
            </p:cNvSpPr>
            <p:nvPr/>
          </p:nvSpPr>
          <p:spPr bwMode="auto">
            <a:xfrm>
              <a:off x="277" y="2024"/>
              <a:ext cx="745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11" name="Line 187"/>
            <p:cNvSpPr>
              <a:spLocks noChangeShapeType="1"/>
            </p:cNvSpPr>
            <p:nvPr/>
          </p:nvSpPr>
          <p:spPr bwMode="auto">
            <a:xfrm>
              <a:off x="277" y="2214"/>
              <a:ext cx="7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12" name="Rectangle 188"/>
            <p:cNvSpPr>
              <a:spLocks noChangeArrowheads="1"/>
            </p:cNvSpPr>
            <p:nvPr/>
          </p:nvSpPr>
          <p:spPr bwMode="auto">
            <a:xfrm>
              <a:off x="277" y="2214"/>
              <a:ext cx="745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13" name="Line 189"/>
            <p:cNvSpPr>
              <a:spLocks noChangeShapeType="1"/>
            </p:cNvSpPr>
            <p:nvPr/>
          </p:nvSpPr>
          <p:spPr bwMode="auto">
            <a:xfrm>
              <a:off x="277" y="2275"/>
              <a:ext cx="7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14" name="Rectangle 190"/>
            <p:cNvSpPr>
              <a:spLocks noChangeArrowheads="1"/>
            </p:cNvSpPr>
            <p:nvPr/>
          </p:nvSpPr>
          <p:spPr bwMode="auto">
            <a:xfrm>
              <a:off x="277" y="2275"/>
              <a:ext cx="74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15" name="Line 191"/>
            <p:cNvSpPr>
              <a:spLocks noChangeShapeType="1"/>
            </p:cNvSpPr>
            <p:nvPr/>
          </p:nvSpPr>
          <p:spPr bwMode="auto">
            <a:xfrm>
              <a:off x="277" y="2464"/>
              <a:ext cx="7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16" name="Rectangle 192"/>
            <p:cNvSpPr>
              <a:spLocks noChangeArrowheads="1"/>
            </p:cNvSpPr>
            <p:nvPr/>
          </p:nvSpPr>
          <p:spPr bwMode="auto">
            <a:xfrm>
              <a:off x="277" y="2464"/>
              <a:ext cx="745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17" name="Line 193"/>
            <p:cNvSpPr>
              <a:spLocks noChangeShapeType="1"/>
            </p:cNvSpPr>
            <p:nvPr/>
          </p:nvSpPr>
          <p:spPr bwMode="auto">
            <a:xfrm>
              <a:off x="277" y="2525"/>
              <a:ext cx="7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18" name="Rectangle 194"/>
            <p:cNvSpPr>
              <a:spLocks noChangeArrowheads="1"/>
            </p:cNvSpPr>
            <p:nvPr/>
          </p:nvSpPr>
          <p:spPr bwMode="auto">
            <a:xfrm>
              <a:off x="277" y="2525"/>
              <a:ext cx="745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19" name="Line 195"/>
            <p:cNvSpPr>
              <a:spLocks noChangeShapeType="1"/>
            </p:cNvSpPr>
            <p:nvPr/>
          </p:nvSpPr>
          <p:spPr bwMode="auto">
            <a:xfrm>
              <a:off x="277" y="2715"/>
              <a:ext cx="7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0" name="Rectangle 196"/>
            <p:cNvSpPr>
              <a:spLocks noChangeArrowheads="1"/>
            </p:cNvSpPr>
            <p:nvPr/>
          </p:nvSpPr>
          <p:spPr bwMode="auto">
            <a:xfrm>
              <a:off x="277" y="2715"/>
              <a:ext cx="74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1" name="Line 197"/>
            <p:cNvSpPr>
              <a:spLocks noChangeShapeType="1"/>
            </p:cNvSpPr>
            <p:nvPr/>
          </p:nvSpPr>
          <p:spPr bwMode="auto">
            <a:xfrm>
              <a:off x="277" y="2775"/>
              <a:ext cx="7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2" name="Rectangle 198"/>
            <p:cNvSpPr>
              <a:spLocks noChangeArrowheads="1"/>
            </p:cNvSpPr>
            <p:nvPr/>
          </p:nvSpPr>
          <p:spPr bwMode="auto">
            <a:xfrm>
              <a:off x="277" y="2775"/>
              <a:ext cx="745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3" name="Line 199"/>
            <p:cNvSpPr>
              <a:spLocks noChangeShapeType="1"/>
            </p:cNvSpPr>
            <p:nvPr/>
          </p:nvSpPr>
          <p:spPr bwMode="auto">
            <a:xfrm>
              <a:off x="277" y="2965"/>
              <a:ext cx="7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4" name="Rectangle 200"/>
            <p:cNvSpPr>
              <a:spLocks noChangeArrowheads="1"/>
            </p:cNvSpPr>
            <p:nvPr/>
          </p:nvSpPr>
          <p:spPr bwMode="auto">
            <a:xfrm>
              <a:off x="277" y="2965"/>
              <a:ext cx="745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5" name="Line 201"/>
            <p:cNvSpPr>
              <a:spLocks noChangeShapeType="1"/>
            </p:cNvSpPr>
            <p:nvPr/>
          </p:nvSpPr>
          <p:spPr bwMode="auto">
            <a:xfrm>
              <a:off x="277" y="3026"/>
              <a:ext cx="74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6" name="Rectangle 202"/>
            <p:cNvSpPr>
              <a:spLocks noChangeArrowheads="1"/>
            </p:cNvSpPr>
            <p:nvPr/>
          </p:nvSpPr>
          <p:spPr bwMode="auto">
            <a:xfrm>
              <a:off x="277" y="3026"/>
              <a:ext cx="74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7" name="Rectangle 203"/>
            <p:cNvSpPr>
              <a:spLocks noChangeArrowheads="1"/>
            </p:cNvSpPr>
            <p:nvPr/>
          </p:nvSpPr>
          <p:spPr bwMode="auto">
            <a:xfrm>
              <a:off x="260" y="1815"/>
              <a:ext cx="17" cy="14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8" name="Rectangle 204"/>
            <p:cNvSpPr>
              <a:spLocks noChangeArrowheads="1"/>
            </p:cNvSpPr>
            <p:nvPr/>
          </p:nvSpPr>
          <p:spPr bwMode="auto">
            <a:xfrm>
              <a:off x="1022" y="1832"/>
              <a:ext cx="18" cy="139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29" name="Line 205"/>
            <p:cNvSpPr>
              <a:spLocks noChangeShapeType="1"/>
            </p:cNvSpPr>
            <p:nvPr/>
          </p:nvSpPr>
          <p:spPr bwMode="auto">
            <a:xfrm>
              <a:off x="1212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0" name="Rectangle 206"/>
            <p:cNvSpPr>
              <a:spLocks noChangeArrowheads="1"/>
            </p:cNvSpPr>
            <p:nvPr/>
          </p:nvSpPr>
          <p:spPr bwMode="auto">
            <a:xfrm>
              <a:off x="1212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1" name="Line 207"/>
            <p:cNvSpPr>
              <a:spLocks noChangeShapeType="1"/>
            </p:cNvSpPr>
            <p:nvPr/>
          </p:nvSpPr>
          <p:spPr bwMode="auto">
            <a:xfrm>
              <a:off x="1397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2" name="Rectangle 208"/>
            <p:cNvSpPr>
              <a:spLocks noChangeArrowheads="1"/>
            </p:cNvSpPr>
            <p:nvPr/>
          </p:nvSpPr>
          <p:spPr bwMode="auto">
            <a:xfrm>
              <a:off x="1397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3" name="Line 209"/>
            <p:cNvSpPr>
              <a:spLocks noChangeShapeType="1"/>
            </p:cNvSpPr>
            <p:nvPr/>
          </p:nvSpPr>
          <p:spPr bwMode="auto">
            <a:xfrm>
              <a:off x="1583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4" name="Rectangle 210"/>
            <p:cNvSpPr>
              <a:spLocks noChangeArrowheads="1"/>
            </p:cNvSpPr>
            <p:nvPr/>
          </p:nvSpPr>
          <p:spPr bwMode="auto">
            <a:xfrm>
              <a:off x="1583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5" name="Line 211"/>
            <p:cNvSpPr>
              <a:spLocks noChangeShapeType="1"/>
            </p:cNvSpPr>
            <p:nvPr/>
          </p:nvSpPr>
          <p:spPr bwMode="auto">
            <a:xfrm>
              <a:off x="1768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6" name="Rectangle 212"/>
            <p:cNvSpPr>
              <a:spLocks noChangeArrowheads="1"/>
            </p:cNvSpPr>
            <p:nvPr/>
          </p:nvSpPr>
          <p:spPr bwMode="auto">
            <a:xfrm>
              <a:off x="1768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7" name="Line 213"/>
            <p:cNvSpPr>
              <a:spLocks noChangeShapeType="1"/>
            </p:cNvSpPr>
            <p:nvPr/>
          </p:nvSpPr>
          <p:spPr bwMode="auto">
            <a:xfrm>
              <a:off x="1954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8" name="Rectangle 214"/>
            <p:cNvSpPr>
              <a:spLocks noChangeArrowheads="1"/>
            </p:cNvSpPr>
            <p:nvPr/>
          </p:nvSpPr>
          <p:spPr bwMode="auto">
            <a:xfrm>
              <a:off x="1954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9" name="Line 215"/>
            <p:cNvSpPr>
              <a:spLocks noChangeShapeType="1"/>
            </p:cNvSpPr>
            <p:nvPr/>
          </p:nvSpPr>
          <p:spPr bwMode="auto">
            <a:xfrm>
              <a:off x="2139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0" name="Rectangle 216"/>
            <p:cNvSpPr>
              <a:spLocks noChangeArrowheads="1"/>
            </p:cNvSpPr>
            <p:nvPr/>
          </p:nvSpPr>
          <p:spPr bwMode="auto">
            <a:xfrm>
              <a:off x="2139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1" name="Line 217"/>
            <p:cNvSpPr>
              <a:spLocks noChangeShapeType="1"/>
            </p:cNvSpPr>
            <p:nvPr/>
          </p:nvSpPr>
          <p:spPr bwMode="auto">
            <a:xfrm>
              <a:off x="2325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2" name="Rectangle 218"/>
            <p:cNvSpPr>
              <a:spLocks noChangeArrowheads="1"/>
            </p:cNvSpPr>
            <p:nvPr/>
          </p:nvSpPr>
          <p:spPr bwMode="auto">
            <a:xfrm>
              <a:off x="2325" y="1977"/>
              <a:ext cx="8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3" name="Line 219"/>
            <p:cNvSpPr>
              <a:spLocks noChangeShapeType="1"/>
            </p:cNvSpPr>
            <p:nvPr/>
          </p:nvSpPr>
          <p:spPr bwMode="auto">
            <a:xfrm>
              <a:off x="2510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4" name="Rectangle 220"/>
            <p:cNvSpPr>
              <a:spLocks noChangeArrowheads="1"/>
            </p:cNvSpPr>
            <p:nvPr/>
          </p:nvSpPr>
          <p:spPr bwMode="auto">
            <a:xfrm>
              <a:off x="2510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5" name="Line 221"/>
            <p:cNvSpPr>
              <a:spLocks noChangeShapeType="1"/>
            </p:cNvSpPr>
            <p:nvPr/>
          </p:nvSpPr>
          <p:spPr bwMode="auto">
            <a:xfrm>
              <a:off x="2696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6" name="Rectangle 222"/>
            <p:cNvSpPr>
              <a:spLocks noChangeArrowheads="1"/>
            </p:cNvSpPr>
            <p:nvPr/>
          </p:nvSpPr>
          <p:spPr bwMode="auto">
            <a:xfrm>
              <a:off x="2696" y="1977"/>
              <a:ext cx="8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7" name="Line 223"/>
            <p:cNvSpPr>
              <a:spLocks noChangeShapeType="1"/>
            </p:cNvSpPr>
            <p:nvPr/>
          </p:nvSpPr>
          <p:spPr bwMode="auto">
            <a:xfrm>
              <a:off x="2881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8" name="Rectangle 224"/>
            <p:cNvSpPr>
              <a:spLocks noChangeArrowheads="1"/>
            </p:cNvSpPr>
            <p:nvPr/>
          </p:nvSpPr>
          <p:spPr bwMode="auto">
            <a:xfrm>
              <a:off x="2881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9" name="Line 225"/>
            <p:cNvSpPr>
              <a:spLocks noChangeShapeType="1"/>
            </p:cNvSpPr>
            <p:nvPr/>
          </p:nvSpPr>
          <p:spPr bwMode="auto">
            <a:xfrm>
              <a:off x="3067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50" name="Rectangle 226"/>
            <p:cNvSpPr>
              <a:spLocks noChangeArrowheads="1"/>
            </p:cNvSpPr>
            <p:nvPr/>
          </p:nvSpPr>
          <p:spPr bwMode="auto">
            <a:xfrm>
              <a:off x="3067" y="1977"/>
              <a:ext cx="8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51" name="Line 227"/>
            <p:cNvSpPr>
              <a:spLocks noChangeShapeType="1"/>
            </p:cNvSpPr>
            <p:nvPr/>
          </p:nvSpPr>
          <p:spPr bwMode="auto">
            <a:xfrm>
              <a:off x="3252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52" name="Rectangle 228"/>
            <p:cNvSpPr>
              <a:spLocks noChangeArrowheads="1"/>
            </p:cNvSpPr>
            <p:nvPr/>
          </p:nvSpPr>
          <p:spPr bwMode="auto">
            <a:xfrm>
              <a:off x="3252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53" name="Line 229"/>
            <p:cNvSpPr>
              <a:spLocks noChangeShapeType="1"/>
            </p:cNvSpPr>
            <p:nvPr/>
          </p:nvSpPr>
          <p:spPr bwMode="auto">
            <a:xfrm>
              <a:off x="3438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54" name="Rectangle 230"/>
            <p:cNvSpPr>
              <a:spLocks noChangeArrowheads="1"/>
            </p:cNvSpPr>
            <p:nvPr/>
          </p:nvSpPr>
          <p:spPr bwMode="auto">
            <a:xfrm>
              <a:off x="3438" y="1977"/>
              <a:ext cx="8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55" name="Line 231"/>
            <p:cNvSpPr>
              <a:spLocks noChangeShapeType="1"/>
            </p:cNvSpPr>
            <p:nvPr/>
          </p:nvSpPr>
          <p:spPr bwMode="auto">
            <a:xfrm>
              <a:off x="3623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56" name="Rectangle 232"/>
            <p:cNvSpPr>
              <a:spLocks noChangeArrowheads="1"/>
            </p:cNvSpPr>
            <p:nvPr/>
          </p:nvSpPr>
          <p:spPr bwMode="auto">
            <a:xfrm>
              <a:off x="3623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57" name="Line 233"/>
            <p:cNvSpPr>
              <a:spLocks noChangeShapeType="1"/>
            </p:cNvSpPr>
            <p:nvPr/>
          </p:nvSpPr>
          <p:spPr bwMode="auto">
            <a:xfrm>
              <a:off x="3809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58" name="Rectangle 234"/>
            <p:cNvSpPr>
              <a:spLocks noChangeArrowheads="1"/>
            </p:cNvSpPr>
            <p:nvPr/>
          </p:nvSpPr>
          <p:spPr bwMode="auto">
            <a:xfrm>
              <a:off x="3809" y="1977"/>
              <a:ext cx="8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59" name="Line 235"/>
            <p:cNvSpPr>
              <a:spLocks noChangeShapeType="1"/>
            </p:cNvSpPr>
            <p:nvPr/>
          </p:nvSpPr>
          <p:spPr bwMode="auto">
            <a:xfrm>
              <a:off x="3994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0" name="Rectangle 236"/>
            <p:cNvSpPr>
              <a:spLocks noChangeArrowheads="1"/>
            </p:cNvSpPr>
            <p:nvPr/>
          </p:nvSpPr>
          <p:spPr bwMode="auto">
            <a:xfrm>
              <a:off x="3994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1" name="Line 237"/>
            <p:cNvSpPr>
              <a:spLocks noChangeShapeType="1"/>
            </p:cNvSpPr>
            <p:nvPr/>
          </p:nvSpPr>
          <p:spPr bwMode="auto">
            <a:xfrm>
              <a:off x="4180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2" name="Rectangle 238"/>
            <p:cNvSpPr>
              <a:spLocks noChangeArrowheads="1"/>
            </p:cNvSpPr>
            <p:nvPr/>
          </p:nvSpPr>
          <p:spPr bwMode="auto">
            <a:xfrm>
              <a:off x="4180" y="1977"/>
              <a:ext cx="8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3" name="Line 239"/>
            <p:cNvSpPr>
              <a:spLocks noChangeShapeType="1"/>
            </p:cNvSpPr>
            <p:nvPr/>
          </p:nvSpPr>
          <p:spPr bwMode="auto">
            <a:xfrm>
              <a:off x="4365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4" name="Rectangle 240"/>
            <p:cNvSpPr>
              <a:spLocks noChangeArrowheads="1"/>
            </p:cNvSpPr>
            <p:nvPr/>
          </p:nvSpPr>
          <p:spPr bwMode="auto">
            <a:xfrm>
              <a:off x="4365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5" name="Line 241"/>
            <p:cNvSpPr>
              <a:spLocks noChangeShapeType="1"/>
            </p:cNvSpPr>
            <p:nvPr/>
          </p:nvSpPr>
          <p:spPr bwMode="auto">
            <a:xfrm>
              <a:off x="4550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6" name="Rectangle 242"/>
            <p:cNvSpPr>
              <a:spLocks noChangeArrowheads="1"/>
            </p:cNvSpPr>
            <p:nvPr/>
          </p:nvSpPr>
          <p:spPr bwMode="auto">
            <a:xfrm>
              <a:off x="4550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7" name="Line 243"/>
            <p:cNvSpPr>
              <a:spLocks noChangeShapeType="1"/>
            </p:cNvSpPr>
            <p:nvPr/>
          </p:nvSpPr>
          <p:spPr bwMode="auto">
            <a:xfrm>
              <a:off x="4736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8" name="Rectangle 244"/>
            <p:cNvSpPr>
              <a:spLocks noChangeArrowheads="1"/>
            </p:cNvSpPr>
            <p:nvPr/>
          </p:nvSpPr>
          <p:spPr bwMode="auto">
            <a:xfrm>
              <a:off x="4736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9" name="Line 245"/>
            <p:cNvSpPr>
              <a:spLocks noChangeShapeType="1"/>
            </p:cNvSpPr>
            <p:nvPr/>
          </p:nvSpPr>
          <p:spPr bwMode="auto">
            <a:xfrm>
              <a:off x="4921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70" name="Rectangle 246"/>
            <p:cNvSpPr>
              <a:spLocks noChangeArrowheads="1"/>
            </p:cNvSpPr>
            <p:nvPr/>
          </p:nvSpPr>
          <p:spPr bwMode="auto">
            <a:xfrm>
              <a:off x="4921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71" name="Line 247"/>
            <p:cNvSpPr>
              <a:spLocks noChangeShapeType="1"/>
            </p:cNvSpPr>
            <p:nvPr/>
          </p:nvSpPr>
          <p:spPr bwMode="auto">
            <a:xfrm>
              <a:off x="5107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72" name="Rectangle 248"/>
            <p:cNvSpPr>
              <a:spLocks noChangeArrowheads="1"/>
            </p:cNvSpPr>
            <p:nvPr/>
          </p:nvSpPr>
          <p:spPr bwMode="auto">
            <a:xfrm>
              <a:off x="5107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73" name="Line 249"/>
            <p:cNvSpPr>
              <a:spLocks noChangeShapeType="1"/>
            </p:cNvSpPr>
            <p:nvPr/>
          </p:nvSpPr>
          <p:spPr bwMode="auto">
            <a:xfrm>
              <a:off x="5292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74" name="Rectangle 250"/>
            <p:cNvSpPr>
              <a:spLocks noChangeArrowheads="1"/>
            </p:cNvSpPr>
            <p:nvPr/>
          </p:nvSpPr>
          <p:spPr bwMode="auto">
            <a:xfrm>
              <a:off x="5292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75" name="Line 251"/>
            <p:cNvSpPr>
              <a:spLocks noChangeShapeType="1"/>
            </p:cNvSpPr>
            <p:nvPr/>
          </p:nvSpPr>
          <p:spPr bwMode="auto">
            <a:xfrm>
              <a:off x="5478" y="1977"/>
              <a:ext cx="0" cy="12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76" name="Rectangle 252"/>
            <p:cNvSpPr>
              <a:spLocks noChangeArrowheads="1"/>
            </p:cNvSpPr>
            <p:nvPr/>
          </p:nvSpPr>
          <p:spPr bwMode="auto">
            <a:xfrm>
              <a:off x="5478" y="1977"/>
              <a:ext cx="9" cy="123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77" name="Rectangle 253"/>
            <p:cNvSpPr>
              <a:spLocks noChangeArrowheads="1"/>
            </p:cNvSpPr>
            <p:nvPr/>
          </p:nvSpPr>
          <p:spPr bwMode="auto">
            <a:xfrm>
              <a:off x="5659" y="1832"/>
              <a:ext cx="17" cy="139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78" name="Rectangle 254"/>
            <p:cNvSpPr>
              <a:spLocks noChangeArrowheads="1"/>
            </p:cNvSpPr>
            <p:nvPr/>
          </p:nvSpPr>
          <p:spPr bwMode="auto">
            <a:xfrm>
              <a:off x="277" y="1815"/>
              <a:ext cx="5399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79" name="Rectangle 255"/>
            <p:cNvSpPr>
              <a:spLocks noChangeArrowheads="1"/>
            </p:cNvSpPr>
            <p:nvPr/>
          </p:nvSpPr>
          <p:spPr bwMode="auto">
            <a:xfrm>
              <a:off x="277" y="1959"/>
              <a:ext cx="5399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0" name="Line 256"/>
            <p:cNvSpPr>
              <a:spLocks noChangeShapeType="1"/>
            </p:cNvSpPr>
            <p:nvPr/>
          </p:nvSpPr>
          <p:spPr bwMode="auto">
            <a:xfrm>
              <a:off x="1040" y="2024"/>
              <a:ext cx="46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1" name="Rectangle 257"/>
            <p:cNvSpPr>
              <a:spLocks noChangeArrowheads="1"/>
            </p:cNvSpPr>
            <p:nvPr/>
          </p:nvSpPr>
          <p:spPr bwMode="auto">
            <a:xfrm>
              <a:off x="1040" y="2024"/>
              <a:ext cx="4619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2" name="Line 258"/>
            <p:cNvSpPr>
              <a:spLocks noChangeShapeType="1"/>
            </p:cNvSpPr>
            <p:nvPr/>
          </p:nvSpPr>
          <p:spPr bwMode="auto">
            <a:xfrm>
              <a:off x="1040" y="2214"/>
              <a:ext cx="46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3" name="Rectangle 259"/>
            <p:cNvSpPr>
              <a:spLocks noChangeArrowheads="1"/>
            </p:cNvSpPr>
            <p:nvPr/>
          </p:nvSpPr>
          <p:spPr bwMode="auto">
            <a:xfrm>
              <a:off x="1040" y="2214"/>
              <a:ext cx="4619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4" name="Line 260"/>
            <p:cNvSpPr>
              <a:spLocks noChangeShapeType="1"/>
            </p:cNvSpPr>
            <p:nvPr/>
          </p:nvSpPr>
          <p:spPr bwMode="auto">
            <a:xfrm>
              <a:off x="1040" y="2275"/>
              <a:ext cx="46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5" name="Rectangle 261"/>
            <p:cNvSpPr>
              <a:spLocks noChangeArrowheads="1"/>
            </p:cNvSpPr>
            <p:nvPr/>
          </p:nvSpPr>
          <p:spPr bwMode="auto">
            <a:xfrm>
              <a:off x="1040" y="2275"/>
              <a:ext cx="4619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6" name="Line 262"/>
            <p:cNvSpPr>
              <a:spLocks noChangeShapeType="1"/>
            </p:cNvSpPr>
            <p:nvPr/>
          </p:nvSpPr>
          <p:spPr bwMode="auto">
            <a:xfrm>
              <a:off x="1040" y="2464"/>
              <a:ext cx="46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7" name="Rectangle 263"/>
            <p:cNvSpPr>
              <a:spLocks noChangeArrowheads="1"/>
            </p:cNvSpPr>
            <p:nvPr/>
          </p:nvSpPr>
          <p:spPr bwMode="auto">
            <a:xfrm>
              <a:off x="1040" y="2464"/>
              <a:ext cx="4619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8" name="Line 264"/>
            <p:cNvSpPr>
              <a:spLocks noChangeShapeType="1"/>
            </p:cNvSpPr>
            <p:nvPr/>
          </p:nvSpPr>
          <p:spPr bwMode="auto">
            <a:xfrm>
              <a:off x="1040" y="2525"/>
              <a:ext cx="46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9" name="Rectangle 265"/>
            <p:cNvSpPr>
              <a:spLocks noChangeArrowheads="1"/>
            </p:cNvSpPr>
            <p:nvPr/>
          </p:nvSpPr>
          <p:spPr bwMode="auto">
            <a:xfrm>
              <a:off x="1040" y="2525"/>
              <a:ext cx="4619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0" name="Line 266"/>
            <p:cNvSpPr>
              <a:spLocks noChangeShapeType="1"/>
            </p:cNvSpPr>
            <p:nvPr/>
          </p:nvSpPr>
          <p:spPr bwMode="auto">
            <a:xfrm>
              <a:off x="1040" y="2715"/>
              <a:ext cx="46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1" name="Rectangle 267"/>
            <p:cNvSpPr>
              <a:spLocks noChangeArrowheads="1"/>
            </p:cNvSpPr>
            <p:nvPr/>
          </p:nvSpPr>
          <p:spPr bwMode="auto">
            <a:xfrm>
              <a:off x="1040" y="2715"/>
              <a:ext cx="4619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2" name="Line 268"/>
            <p:cNvSpPr>
              <a:spLocks noChangeShapeType="1"/>
            </p:cNvSpPr>
            <p:nvPr/>
          </p:nvSpPr>
          <p:spPr bwMode="auto">
            <a:xfrm>
              <a:off x="1040" y="2775"/>
              <a:ext cx="46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3" name="Rectangle 269"/>
            <p:cNvSpPr>
              <a:spLocks noChangeArrowheads="1"/>
            </p:cNvSpPr>
            <p:nvPr/>
          </p:nvSpPr>
          <p:spPr bwMode="auto">
            <a:xfrm>
              <a:off x="1040" y="2775"/>
              <a:ext cx="4619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4" name="Line 270"/>
            <p:cNvSpPr>
              <a:spLocks noChangeShapeType="1"/>
            </p:cNvSpPr>
            <p:nvPr/>
          </p:nvSpPr>
          <p:spPr bwMode="auto">
            <a:xfrm>
              <a:off x="1040" y="2965"/>
              <a:ext cx="46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5" name="Rectangle 271"/>
            <p:cNvSpPr>
              <a:spLocks noChangeArrowheads="1"/>
            </p:cNvSpPr>
            <p:nvPr/>
          </p:nvSpPr>
          <p:spPr bwMode="auto">
            <a:xfrm>
              <a:off x="1040" y="2965"/>
              <a:ext cx="4619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6" name="Line 272"/>
            <p:cNvSpPr>
              <a:spLocks noChangeShapeType="1"/>
            </p:cNvSpPr>
            <p:nvPr/>
          </p:nvSpPr>
          <p:spPr bwMode="auto">
            <a:xfrm>
              <a:off x="1040" y="3026"/>
              <a:ext cx="46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7" name="Rectangle 273"/>
            <p:cNvSpPr>
              <a:spLocks noChangeArrowheads="1"/>
            </p:cNvSpPr>
            <p:nvPr/>
          </p:nvSpPr>
          <p:spPr bwMode="auto">
            <a:xfrm>
              <a:off x="1040" y="3026"/>
              <a:ext cx="4619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8" name="Rectangle 274"/>
            <p:cNvSpPr>
              <a:spLocks noChangeArrowheads="1"/>
            </p:cNvSpPr>
            <p:nvPr/>
          </p:nvSpPr>
          <p:spPr bwMode="auto">
            <a:xfrm>
              <a:off x="277" y="3211"/>
              <a:ext cx="5399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199" name="Group 24"/>
          <p:cNvGrpSpPr>
            <a:grpSpLocks/>
          </p:cNvGrpSpPr>
          <p:nvPr/>
        </p:nvGrpSpPr>
        <p:grpSpPr bwMode="auto">
          <a:xfrm>
            <a:off x="2798440" y="3663330"/>
            <a:ext cx="1449388" cy="336550"/>
            <a:chOff x="1775" y="2122"/>
            <a:chExt cx="733" cy="212"/>
          </a:xfrm>
        </p:grpSpPr>
        <p:sp>
          <p:nvSpPr>
            <p:cNvPr id="200" name="Freeform 20"/>
            <p:cNvSpPr>
              <a:spLocks/>
            </p:cNvSpPr>
            <p:nvPr/>
          </p:nvSpPr>
          <p:spPr bwMode="auto">
            <a:xfrm>
              <a:off x="1775" y="2136"/>
              <a:ext cx="733" cy="180"/>
            </a:xfrm>
            <a:custGeom>
              <a:avLst/>
              <a:gdLst/>
              <a:ahLst/>
              <a:cxnLst>
                <a:cxn ang="0">
                  <a:pos x="0" y="184"/>
                </a:cxn>
                <a:cxn ang="0">
                  <a:pos x="0" y="0"/>
                </a:cxn>
                <a:cxn ang="0">
                  <a:pos x="547" y="0"/>
                </a:cxn>
                <a:cxn ang="0">
                  <a:pos x="547" y="184"/>
                </a:cxn>
                <a:cxn ang="0">
                  <a:pos x="0" y="184"/>
                </a:cxn>
              </a:cxnLst>
              <a:rect l="0" t="0" r="r" b="b"/>
              <a:pathLst>
                <a:path w="547" h="184">
                  <a:moveTo>
                    <a:pt x="0" y="184"/>
                  </a:moveTo>
                  <a:lnTo>
                    <a:pt x="0" y="0"/>
                  </a:lnTo>
                  <a:lnTo>
                    <a:pt x="547" y="0"/>
                  </a:lnTo>
                  <a:lnTo>
                    <a:pt x="547" y="184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>
                <a:latin typeface="+mj-lt"/>
              </a:endParaRPr>
            </a:p>
          </p:txBody>
        </p:sp>
        <p:sp>
          <p:nvSpPr>
            <p:cNvPr id="201" name="Text Box 21"/>
            <p:cNvSpPr txBox="1">
              <a:spLocks noChangeArrowheads="1"/>
            </p:cNvSpPr>
            <p:nvPr/>
          </p:nvSpPr>
          <p:spPr bwMode="auto">
            <a:xfrm>
              <a:off x="1788" y="2122"/>
              <a:ext cx="7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CL" sz="1600" b="0">
                  <a:solidFill>
                    <a:schemeClr val="bg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202" name="Group 25"/>
          <p:cNvGrpSpPr>
            <a:grpSpLocks/>
          </p:cNvGrpSpPr>
          <p:nvPr/>
        </p:nvGrpSpPr>
        <p:grpSpPr bwMode="auto">
          <a:xfrm>
            <a:off x="4252590" y="4063380"/>
            <a:ext cx="744538" cy="336550"/>
            <a:chOff x="1775" y="2122"/>
            <a:chExt cx="733" cy="212"/>
          </a:xfrm>
        </p:grpSpPr>
        <p:sp>
          <p:nvSpPr>
            <p:cNvPr id="203" name="Freeform 26"/>
            <p:cNvSpPr>
              <a:spLocks/>
            </p:cNvSpPr>
            <p:nvPr/>
          </p:nvSpPr>
          <p:spPr bwMode="auto">
            <a:xfrm>
              <a:off x="1775" y="2136"/>
              <a:ext cx="733" cy="180"/>
            </a:xfrm>
            <a:custGeom>
              <a:avLst/>
              <a:gdLst/>
              <a:ahLst/>
              <a:cxnLst>
                <a:cxn ang="0">
                  <a:pos x="0" y="184"/>
                </a:cxn>
                <a:cxn ang="0">
                  <a:pos x="0" y="0"/>
                </a:cxn>
                <a:cxn ang="0">
                  <a:pos x="547" y="0"/>
                </a:cxn>
                <a:cxn ang="0">
                  <a:pos x="547" y="184"/>
                </a:cxn>
                <a:cxn ang="0">
                  <a:pos x="0" y="184"/>
                </a:cxn>
              </a:cxnLst>
              <a:rect l="0" t="0" r="r" b="b"/>
              <a:pathLst>
                <a:path w="547" h="184">
                  <a:moveTo>
                    <a:pt x="0" y="184"/>
                  </a:moveTo>
                  <a:lnTo>
                    <a:pt x="0" y="0"/>
                  </a:lnTo>
                  <a:lnTo>
                    <a:pt x="547" y="0"/>
                  </a:lnTo>
                  <a:lnTo>
                    <a:pt x="547" y="184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>
                <a:latin typeface="+mj-lt"/>
              </a:endParaRPr>
            </a:p>
          </p:txBody>
        </p:sp>
        <p:sp>
          <p:nvSpPr>
            <p:cNvPr id="204" name="Text Box 27"/>
            <p:cNvSpPr txBox="1">
              <a:spLocks noChangeArrowheads="1"/>
            </p:cNvSpPr>
            <p:nvPr/>
          </p:nvSpPr>
          <p:spPr bwMode="auto">
            <a:xfrm>
              <a:off x="1788" y="2122"/>
              <a:ext cx="7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CL" sz="1600" b="0">
                  <a:solidFill>
                    <a:schemeClr val="bg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205" name="Group 28"/>
          <p:cNvGrpSpPr>
            <a:grpSpLocks/>
          </p:cNvGrpSpPr>
          <p:nvPr/>
        </p:nvGrpSpPr>
        <p:grpSpPr bwMode="auto">
          <a:xfrm>
            <a:off x="4987603" y="4460255"/>
            <a:ext cx="315912" cy="336550"/>
            <a:chOff x="1775" y="2122"/>
            <a:chExt cx="733" cy="212"/>
          </a:xfrm>
        </p:grpSpPr>
        <p:sp>
          <p:nvSpPr>
            <p:cNvPr id="206" name="Freeform 29"/>
            <p:cNvSpPr>
              <a:spLocks/>
            </p:cNvSpPr>
            <p:nvPr/>
          </p:nvSpPr>
          <p:spPr bwMode="auto">
            <a:xfrm>
              <a:off x="1775" y="2136"/>
              <a:ext cx="733" cy="180"/>
            </a:xfrm>
            <a:custGeom>
              <a:avLst/>
              <a:gdLst/>
              <a:ahLst/>
              <a:cxnLst>
                <a:cxn ang="0">
                  <a:pos x="0" y="184"/>
                </a:cxn>
                <a:cxn ang="0">
                  <a:pos x="0" y="0"/>
                </a:cxn>
                <a:cxn ang="0">
                  <a:pos x="547" y="0"/>
                </a:cxn>
                <a:cxn ang="0">
                  <a:pos x="547" y="184"/>
                </a:cxn>
                <a:cxn ang="0">
                  <a:pos x="0" y="184"/>
                </a:cxn>
              </a:cxnLst>
              <a:rect l="0" t="0" r="r" b="b"/>
              <a:pathLst>
                <a:path w="547" h="184">
                  <a:moveTo>
                    <a:pt x="0" y="184"/>
                  </a:moveTo>
                  <a:lnTo>
                    <a:pt x="0" y="0"/>
                  </a:lnTo>
                  <a:lnTo>
                    <a:pt x="547" y="0"/>
                  </a:lnTo>
                  <a:lnTo>
                    <a:pt x="547" y="184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>
                <a:latin typeface="+mj-lt"/>
              </a:endParaRPr>
            </a:p>
          </p:txBody>
        </p:sp>
        <p:sp>
          <p:nvSpPr>
            <p:cNvPr id="207" name="Text Box 30"/>
            <p:cNvSpPr txBox="1">
              <a:spLocks noChangeArrowheads="1"/>
            </p:cNvSpPr>
            <p:nvPr/>
          </p:nvSpPr>
          <p:spPr bwMode="auto">
            <a:xfrm>
              <a:off x="1788" y="2122"/>
              <a:ext cx="7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CL" sz="1600" b="0">
                  <a:solidFill>
                    <a:schemeClr val="bg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208" name="Group 35"/>
          <p:cNvGrpSpPr>
            <a:grpSpLocks/>
          </p:cNvGrpSpPr>
          <p:nvPr/>
        </p:nvGrpSpPr>
        <p:grpSpPr bwMode="auto">
          <a:xfrm>
            <a:off x="5220965" y="4834905"/>
            <a:ext cx="244475" cy="366713"/>
            <a:chOff x="3308" y="2858"/>
            <a:chExt cx="154" cy="231"/>
          </a:xfrm>
        </p:grpSpPr>
        <p:sp>
          <p:nvSpPr>
            <p:cNvPr id="209" name="Freeform 32"/>
            <p:cNvSpPr>
              <a:spLocks/>
            </p:cNvSpPr>
            <p:nvPr/>
          </p:nvSpPr>
          <p:spPr bwMode="auto">
            <a:xfrm>
              <a:off x="3355" y="2882"/>
              <a:ext cx="86" cy="184"/>
            </a:xfrm>
            <a:custGeom>
              <a:avLst/>
              <a:gdLst/>
              <a:ahLst/>
              <a:cxnLst>
                <a:cxn ang="0">
                  <a:pos x="2" y="184"/>
                </a:cxn>
                <a:cxn ang="0">
                  <a:pos x="0" y="0"/>
                </a:cxn>
                <a:cxn ang="0">
                  <a:pos x="86" y="0"/>
                </a:cxn>
                <a:cxn ang="0">
                  <a:pos x="85" y="183"/>
                </a:cxn>
                <a:cxn ang="0">
                  <a:pos x="2" y="184"/>
                </a:cxn>
              </a:cxnLst>
              <a:rect l="0" t="0" r="r" b="b"/>
              <a:pathLst>
                <a:path w="86" h="184">
                  <a:moveTo>
                    <a:pt x="2" y="184"/>
                  </a:moveTo>
                  <a:lnTo>
                    <a:pt x="0" y="0"/>
                  </a:lnTo>
                  <a:lnTo>
                    <a:pt x="86" y="0"/>
                  </a:lnTo>
                  <a:lnTo>
                    <a:pt x="85" y="183"/>
                  </a:lnTo>
                  <a:lnTo>
                    <a:pt x="2" y="184"/>
                  </a:lnTo>
                  <a:close/>
                </a:path>
              </a:pathLst>
            </a:cu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>
                <a:latin typeface="+mj-lt"/>
              </a:endParaRPr>
            </a:p>
          </p:txBody>
        </p:sp>
        <p:sp>
          <p:nvSpPr>
            <p:cNvPr id="210" name="Text Box 34"/>
            <p:cNvSpPr txBox="1">
              <a:spLocks noChangeArrowheads="1"/>
            </p:cNvSpPr>
            <p:nvPr/>
          </p:nvSpPr>
          <p:spPr bwMode="auto">
            <a:xfrm>
              <a:off x="3308" y="2858"/>
              <a:ext cx="1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CL" sz="1800" b="0">
                  <a:solidFill>
                    <a:schemeClr val="bg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211" name="Group 57"/>
          <p:cNvGrpSpPr>
            <a:grpSpLocks/>
          </p:cNvGrpSpPr>
          <p:nvPr/>
        </p:nvGrpSpPr>
        <p:grpSpPr bwMode="auto">
          <a:xfrm>
            <a:off x="3088953" y="3269630"/>
            <a:ext cx="3890962" cy="1933575"/>
            <a:chOff x="1965" y="1872"/>
            <a:chExt cx="2451" cy="1218"/>
          </a:xfrm>
        </p:grpSpPr>
        <p:grpSp>
          <p:nvGrpSpPr>
            <p:cNvPr id="212" name="Group 56"/>
            <p:cNvGrpSpPr>
              <a:grpSpLocks/>
            </p:cNvGrpSpPr>
            <p:nvPr/>
          </p:nvGrpSpPr>
          <p:grpSpPr bwMode="auto">
            <a:xfrm>
              <a:off x="1965" y="1872"/>
              <a:ext cx="733" cy="212"/>
              <a:chOff x="1965" y="1872"/>
              <a:chExt cx="733" cy="212"/>
            </a:xfrm>
          </p:grpSpPr>
          <p:sp>
            <p:nvSpPr>
              <p:cNvPr id="225" name="Freeform 41"/>
              <p:cNvSpPr>
                <a:spLocks/>
              </p:cNvSpPr>
              <p:nvPr/>
            </p:nvSpPr>
            <p:spPr bwMode="auto">
              <a:xfrm>
                <a:off x="1965" y="1886"/>
                <a:ext cx="733" cy="184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0" y="0"/>
                  </a:cxn>
                  <a:cxn ang="0">
                    <a:pos x="547" y="0"/>
                  </a:cxn>
                  <a:cxn ang="0">
                    <a:pos x="547" y="184"/>
                  </a:cxn>
                  <a:cxn ang="0">
                    <a:pos x="0" y="184"/>
                  </a:cxn>
                </a:cxnLst>
                <a:rect l="0" t="0" r="r" b="b"/>
                <a:pathLst>
                  <a:path w="547" h="184">
                    <a:moveTo>
                      <a:pt x="0" y="184"/>
                    </a:moveTo>
                    <a:lnTo>
                      <a:pt x="0" y="0"/>
                    </a:lnTo>
                    <a:lnTo>
                      <a:pt x="547" y="0"/>
                    </a:lnTo>
                    <a:lnTo>
                      <a:pt x="547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A5002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CL">
                  <a:latin typeface="+mj-lt"/>
                </a:endParaRPr>
              </a:p>
            </p:txBody>
          </p:sp>
          <p:sp>
            <p:nvSpPr>
              <p:cNvPr id="226" name="Text Box 42"/>
              <p:cNvSpPr txBox="1">
                <a:spLocks noChangeArrowheads="1"/>
              </p:cNvSpPr>
              <p:nvPr/>
            </p:nvSpPr>
            <p:spPr bwMode="auto">
              <a:xfrm>
                <a:off x="1982" y="1872"/>
                <a:ext cx="70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CL" sz="1600" b="0">
                    <a:solidFill>
                      <a:schemeClr val="bg1"/>
                    </a:solidFill>
                    <a:latin typeface="+mj-lt"/>
                  </a:rPr>
                  <a:t>2</a:t>
                </a:r>
              </a:p>
            </p:txBody>
          </p:sp>
        </p:grpSp>
        <p:grpSp>
          <p:nvGrpSpPr>
            <p:cNvPr id="213" name="Group 39"/>
            <p:cNvGrpSpPr>
              <a:grpSpLocks/>
            </p:cNvGrpSpPr>
            <p:nvPr/>
          </p:nvGrpSpPr>
          <p:grpSpPr bwMode="auto">
            <a:xfrm>
              <a:off x="2708" y="2118"/>
              <a:ext cx="913" cy="212"/>
              <a:chOff x="2708" y="2118"/>
              <a:chExt cx="913" cy="212"/>
            </a:xfrm>
          </p:grpSpPr>
          <p:sp>
            <p:nvSpPr>
              <p:cNvPr id="223" name="Freeform 37"/>
              <p:cNvSpPr>
                <a:spLocks/>
              </p:cNvSpPr>
              <p:nvPr/>
            </p:nvSpPr>
            <p:spPr bwMode="auto">
              <a:xfrm>
                <a:off x="2708" y="2132"/>
                <a:ext cx="913" cy="18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0" y="0"/>
                  </a:cxn>
                  <a:cxn ang="0">
                    <a:pos x="547" y="0"/>
                  </a:cxn>
                  <a:cxn ang="0">
                    <a:pos x="547" y="184"/>
                  </a:cxn>
                  <a:cxn ang="0">
                    <a:pos x="0" y="184"/>
                  </a:cxn>
                </a:cxnLst>
                <a:rect l="0" t="0" r="r" b="b"/>
                <a:pathLst>
                  <a:path w="547" h="184">
                    <a:moveTo>
                      <a:pt x="0" y="184"/>
                    </a:moveTo>
                    <a:lnTo>
                      <a:pt x="0" y="0"/>
                    </a:lnTo>
                    <a:lnTo>
                      <a:pt x="547" y="0"/>
                    </a:lnTo>
                    <a:lnTo>
                      <a:pt x="547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A5002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CL">
                  <a:latin typeface="+mj-lt"/>
                </a:endParaRPr>
              </a:p>
            </p:txBody>
          </p:sp>
          <p:sp>
            <p:nvSpPr>
              <p:cNvPr id="224" name="Text Box 38"/>
              <p:cNvSpPr txBox="1">
                <a:spLocks noChangeArrowheads="1"/>
              </p:cNvSpPr>
              <p:nvPr/>
            </p:nvSpPr>
            <p:spPr bwMode="auto">
              <a:xfrm>
                <a:off x="2724" y="2118"/>
                <a:ext cx="88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CL" sz="1600" b="0">
                    <a:solidFill>
                      <a:schemeClr val="bg1"/>
                    </a:solidFill>
                    <a:latin typeface="+mj-lt"/>
                  </a:rPr>
                  <a:t>2</a:t>
                </a:r>
              </a:p>
            </p:txBody>
          </p:sp>
        </p:grpSp>
        <p:grpSp>
          <p:nvGrpSpPr>
            <p:cNvPr id="214" name="Group 47"/>
            <p:cNvGrpSpPr>
              <a:grpSpLocks/>
            </p:cNvGrpSpPr>
            <p:nvPr/>
          </p:nvGrpSpPr>
          <p:grpSpPr bwMode="auto">
            <a:xfrm>
              <a:off x="3629" y="2370"/>
              <a:ext cx="469" cy="212"/>
              <a:chOff x="3629" y="2370"/>
              <a:chExt cx="469" cy="212"/>
            </a:xfrm>
          </p:grpSpPr>
          <p:sp>
            <p:nvSpPr>
              <p:cNvPr id="221" name="Freeform 45"/>
              <p:cNvSpPr>
                <a:spLocks/>
              </p:cNvSpPr>
              <p:nvPr/>
            </p:nvSpPr>
            <p:spPr bwMode="auto">
              <a:xfrm>
                <a:off x="3629" y="2384"/>
                <a:ext cx="469" cy="18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0" y="0"/>
                  </a:cxn>
                  <a:cxn ang="0">
                    <a:pos x="547" y="0"/>
                  </a:cxn>
                  <a:cxn ang="0">
                    <a:pos x="547" y="184"/>
                  </a:cxn>
                  <a:cxn ang="0">
                    <a:pos x="0" y="184"/>
                  </a:cxn>
                </a:cxnLst>
                <a:rect l="0" t="0" r="r" b="b"/>
                <a:pathLst>
                  <a:path w="547" h="184">
                    <a:moveTo>
                      <a:pt x="0" y="184"/>
                    </a:moveTo>
                    <a:lnTo>
                      <a:pt x="0" y="0"/>
                    </a:lnTo>
                    <a:lnTo>
                      <a:pt x="547" y="0"/>
                    </a:lnTo>
                    <a:lnTo>
                      <a:pt x="547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A5002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CL">
                  <a:latin typeface="+mj-lt"/>
                </a:endParaRPr>
              </a:p>
            </p:txBody>
          </p:sp>
          <p:sp>
            <p:nvSpPr>
              <p:cNvPr id="222" name="Text Box 46"/>
              <p:cNvSpPr txBox="1">
                <a:spLocks noChangeArrowheads="1"/>
              </p:cNvSpPr>
              <p:nvPr/>
            </p:nvSpPr>
            <p:spPr bwMode="auto">
              <a:xfrm>
                <a:off x="3637" y="2370"/>
                <a:ext cx="45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CL" sz="1600" b="0">
                    <a:solidFill>
                      <a:schemeClr val="bg1"/>
                    </a:solidFill>
                    <a:latin typeface="+mj-lt"/>
                  </a:rPr>
                  <a:t>2</a:t>
                </a:r>
              </a:p>
            </p:txBody>
          </p:sp>
        </p:grpSp>
        <p:grpSp>
          <p:nvGrpSpPr>
            <p:cNvPr id="215" name="Group 51"/>
            <p:cNvGrpSpPr>
              <a:grpSpLocks/>
            </p:cNvGrpSpPr>
            <p:nvPr/>
          </p:nvGrpSpPr>
          <p:grpSpPr bwMode="auto">
            <a:xfrm>
              <a:off x="4091" y="2623"/>
              <a:ext cx="199" cy="212"/>
              <a:chOff x="4091" y="2623"/>
              <a:chExt cx="199" cy="212"/>
            </a:xfrm>
          </p:grpSpPr>
          <p:sp>
            <p:nvSpPr>
              <p:cNvPr id="219" name="Freeform 49"/>
              <p:cNvSpPr>
                <a:spLocks/>
              </p:cNvSpPr>
              <p:nvPr/>
            </p:nvSpPr>
            <p:spPr bwMode="auto">
              <a:xfrm>
                <a:off x="4091" y="2637"/>
                <a:ext cx="199" cy="18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0" y="0"/>
                  </a:cxn>
                  <a:cxn ang="0">
                    <a:pos x="547" y="0"/>
                  </a:cxn>
                  <a:cxn ang="0">
                    <a:pos x="547" y="184"/>
                  </a:cxn>
                  <a:cxn ang="0">
                    <a:pos x="0" y="184"/>
                  </a:cxn>
                </a:cxnLst>
                <a:rect l="0" t="0" r="r" b="b"/>
                <a:pathLst>
                  <a:path w="547" h="184">
                    <a:moveTo>
                      <a:pt x="0" y="184"/>
                    </a:moveTo>
                    <a:lnTo>
                      <a:pt x="0" y="0"/>
                    </a:lnTo>
                    <a:lnTo>
                      <a:pt x="547" y="0"/>
                    </a:lnTo>
                    <a:lnTo>
                      <a:pt x="547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A5002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CL">
                  <a:latin typeface="+mj-lt"/>
                </a:endParaRPr>
              </a:p>
            </p:txBody>
          </p:sp>
          <p:sp>
            <p:nvSpPr>
              <p:cNvPr id="220" name="Text Box 50"/>
              <p:cNvSpPr txBox="1">
                <a:spLocks noChangeArrowheads="1"/>
              </p:cNvSpPr>
              <p:nvPr/>
            </p:nvSpPr>
            <p:spPr bwMode="auto">
              <a:xfrm>
                <a:off x="4095" y="2623"/>
                <a:ext cx="19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CL" sz="1600" b="0">
                    <a:solidFill>
                      <a:schemeClr val="bg1"/>
                    </a:solidFill>
                    <a:latin typeface="+mj-lt"/>
                  </a:rPr>
                  <a:t>2</a:t>
                </a:r>
              </a:p>
            </p:txBody>
          </p:sp>
        </p:grpSp>
        <p:grpSp>
          <p:nvGrpSpPr>
            <p:cNvPr id="216" name="Group 55"/>
            <p:cNvGrpSpPr>
              <a:grpSpLocks/>
            </p:cNvGrpSpPr>
            <p:nvPr/>
          </p:nvGrpSpPr>
          <p:grpSpPr bwMode="auto">
            <a:xfrm>
              <a:off x="4233" y="2859"/>
              <a:ext cx="183" cy="231"/>
              <a:chOff x="4233" y="2859"/>
              <a:chExt cx="183" cy="231"/>
            </a:xfrm>
          </p:grpSpPr>
          <p:sp>
            <p:nvSpPr>
              <p:cNvPr id="217" name="Freeform 53"/>
              <p:cNvSpPr>
                <a:spLocks/>
              </p:cNvSpPr>
              <p:nvPr/>
            </p:nvSpPr>
            <p:spPr bwMode="auto">
              <a:xfrm>
                <a:off x="4280" y="2883"/>
                <a:ext cx="86" cy="184"/>
              </a:xfrm>
              <a:custGeom>
                <a:avLst/>
                <a:gdLst/>
                <a:ahLst/>
                <a:cxnLst>
                  <a:cxn ang="0">
                    <a:pos x="2" y="184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85" y="183"/>
                  </a:cxn>
                  <a:cxn ang="0">
                    <a:pos x="2" y="184"/>
                  </a:cxn>
                </a:cxnLst>
                <a:rect l="0" t="0" r="r" b="b"/>
                <a:pathLst>
                  <a:path w="86" h="184">
                    <a:moveTo>
                      <a:pt x="2" y="184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85" y="183"/>
                    </a:lnTo>
                    <a:lnTo>
                      <a:pt x="2" y="184"/>
                    </a:lnTo>
                    <a:close/>
                  </a:path>
                </a:pathLst>
              </a:custGeom>
              <a:solidFill>
                <a:srgbClr val="A5002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CL">
                  <a:latin typeface="+mj-lt"/>
                </a:endParaRPr>
              </a:p>
            </p:txBody>
          </p:sp>
          <p:sp>
            <p:nvSpPr>
              <p:cNvPr id="218" name="Text Box 54"/>
              <p:cNvSpPr txBox="1">
                <a:spLocks noChangeArrowheads="1"/>
              </p:cNvSpPr>
              <p:nvPr/>
            </p:nvSpPr>
            <p:spPr bwMode="auto">
              <a:xfrm>
                <a:off x="4233" y="2859"/>
                <a:ext cx="18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CL" sz="1800" b="0">
                    <a:solidFill>
                      <a:schemeClr val="bg1"/>
                    </a:solidFill>
                    <a:latin typeface="+mj-lt"/>
                  </a:rPr>
                  <a:t>2</a:t>
                </a:r>
              </a:p>
            </p:txBody>
          </p:sp>
        </p:grpSp>
      </p:grpSp>
      <p:grpSp>
        <p:nvGrpSpPr>
          <p:cNvPr id="227" name="Group 79"/>
          <p:cNvGrpSpPr>
            <a:grpSpLocks/>
          </p:cNvGrpSpPr>
          <p:nvPr/>
        </p:nvGrpSpPr>
        <p:grpSpPr bwMode="auto">
          <a:xfrm>
            <a:off x="4560565" y="3269630"/>
            <a:ext cx="3890963" cy="1933575"/>
            <a:chOff x="2892" y="1872"/>
            <a:chExt cx="2451" cy="1218"/>
          </a:xfrm>
        </p:grpSpPr>
        <p:grpSp>
          <p:nvGrpSpPr>
            <p:cNvPr id="228" name="Group 74"/>
            <p:cNvGrpSpPr>
              <a:grpSpLocks/>
            </p:cNvGrpSpPr>
            <p:nvPr/>
          </p:nvGrpSpPr>
          <p:grpSpPr bwMode="auto">
            <a:xfrm>
              <a:off x="2892" y="1872"/>
              <a:ext cx="733" cy="212"/>
              <a:chOff x="2892" y="1872"/>
              <a:chExt cx="733" cy="212"/>
            </a:xfrm>
          </p:grpSpPr>
          <p:sp>
            <p:nvSpPr>
              <p:cNvPr id="241" name="Freeform 60"/>
              <p:cNvSpPr>
                <a:spLocks/>
              </p:cNvSpPr>
              <p:nvPr/>
            </p:nvSpPr>
            <p:spPr bwMode="auto">
              <a:xfrm>
                <a:off x="2892" y="1886"/>
                <a:ext cx="733" cy="184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0" y="0"/>
                  </a:cxn>
                  <a:cxn ang="0">
                    <a:pos x="547" y="0"/>
                  </a:cxn>
                  <a:cxn ang="0">
                    <a:pos x="547" y="184"/>
                  </a:cxn>
                  <a:cxn ang="0">
                    <a:pos x="0" y="184"/>
                  </a:cxn>
                </a:cxnLst>
                <a:rect l="0" t="0" r="r" b="b"/>
                <a:pathLst>
                  <a:path w="547" h="184">
                    <a:moveTo>
                      <a:pt x="0" y="184"/>
                    </a:moveTo>
                    <a:lnTo>
                      <a:pt x="0" y="0"/>
                    </a:lnTo>
                    <a:lnTo>
                      <a:pt x="547" y="0"/>
                    </a:lnTo>
                    <a:lnTo>
                      <a:pt x="547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33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CL">
                  <a:latin typeface="+mj-lt"/>
                </a:endParaRPr>
              </a:p>
            </p:txBody>
          </p:sp>
          <p:sp>
            <p:nvSpPr>
              <p:cNvPr id="242" name="Text Box 61"/>
              <p:cNvSpPr txBox="1">
                <a:spLocks noChangeArrowheads="1"/>
              </p:cNvSpPr>
              <p:nvPr/>
            </p:nvSpPr>
            <p:spPr bwMode="auto">
              <a:xfrm>
                <a:off x="2909" y="1872"/>
                <a:ext cx="70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CL" sz="1600" b="0">
                    <a:solidFill>
                      <a:schemeClr val="bg1"/>
                    </a:solidFill>
                    <a:latin typeface="+mj-lt"/>
                  </a:rPr>
                  <a:t>3</a:t>
                </a:r>
              </a:p>
            </p:txBody>
          </p:sp>
        </p:grpSp>
        <p:grpSp>
          <p:nvGrpSpPr>
            <p:cNvPr id="229" name="Group 75"/>
            <p:cNvGrpSpPr>
              <a:grpSpLocks/>
            </p:cNvGrpSpPr>
            <p:nvPr/>
          </p:nvGrpSpPr>
          <p:grpSpPr bwMode="auto">
            <a:xfrm>
              <a:off x="3635" y="2118"/>
              <a:ext cx="913" cy="212"/>
              <a:chOff x="3635" y="2118"/>
              <a:chExt cx="913" cy="212"/>
            </a:xfrm>
          </p:grpSpPr>
          <p:sp>
            <p:nvSpPr>
              <p:cNvPr id="239" name="Freeform 63"/>
              <p:cNvSpPr>
                <a:spLocks/>
              </p:cNvSpPr>
              <p:nvPr/>
            </p:nvSpPr>
            <p:spPr bwMode="auto">
              <a:xfrm>
                <a:off x="3635" y="2132"/>
                <a:ext cx="913" cy="18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0" y="0"/>
                  </a:cxn>
                  <a:cxn ang="0">
                    <a:pos x="547" y="0"/>
                  </a:cxn>
                  <a:cxn ang="0">
                    <a:pos x="547" y="184"/>
                  </a:cxn>
                  <a:cxn ang="0">
                    <a:pos x="0" y="184"/>
                  </a:cxn>
                </a:cxnLst>
                <a:rect l="0" t="0" r="r" b="b"/>
                <a:pathLst>
                  <a:path w="547" h="184">
                    <a:moveTo>
                      <a:pt x="0" y="184"/>
                    </a:moveTo>
                    <a:lnTo>
                      <a:pt x="0" y="0"/>
                    </a:lnTo>
                    <a:lnTo>
                      <a:pt x="547" y="0"/>
                    </a:lnTo>
                    <a:lnTo>
                      <a:pt x="547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33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CL">
                  <a:latin typeface="+mj-lt"/>
                </a:endParaRPr>
              </a:p>
            </p:txBody>
          </p:sp>
          <p:sp>
            <p:nvSpPr>
              <p:cNvPr id="240" name="Text Box 64"/>
              <p:cNvSpPr txBox="1">
                <a:spLocks noChangeArrowheads="1"/>
              </p:cNvSpPr>
              <p:nvPr/>
            </p:nvSpPr>
            <p:spPr bwMode="auto">
              <a:xfrm>
                <a:off x="3651" y="2118"/>
                <a:ext cx="88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CL" sz="1600" b="0">
                    <a:solidFill>
                      <a:schemeClr val="bg1"/>
                    </a:solidFill>
                    <a:latin typeface="+mj-lt"/>
                  </a:rPr>
                  <a:t>3</a:t>
                </a:r>
              </a:p>
            </p:txBody>
          </p:sp>
        </p:grpSp>
        <p:grpSp>
          <p:nvGrpSpPr>
            <p:cNvPr id="230" name="Group 76"/>
            <p:cNvGrpSpPr>
              <a:grpSpLocks/>
            </p:cNvGrpSpPr>
            <p:nvPr/>
          </p:nvGrpSpPr>
          <p:grpSpPr bwMode="auto">
            <a:xfrm>
              <a:off x="4556" y="2370"/>
              <a:ext cx="469" cy="212"/>
              <a:chOff x="4556" y="2370"/>
              <a:chExt cx="469" cy="212"/>
            </a:xfrm>
          </p:grpSpPr>
          <p:sp>
            <p:nvSpPr>
              <p:cNvPr id="237" name="Freeform 66"/>
              <p:cNvSpPr>
                <a:spLocks/>
              </p:cNvSpPr>
              <p:nvPr/>
            </p:nvSpPr>
            <p:spPr bwMode="auto">
              <a:xfrm>
                <a:off x="4556" y="2384"/>
                <a:ext cx="469" cy="18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0" y="0"/>
                  </a:cxn>
                  <a:cxn ang="0">
                    <a:pos x="547" y="0"/>
                  </a:cxn>
                  <a:cxn ang="0">
                    <a:pos x="547" y="184"/>
                  </a:cxn>
                  <a:cxn ang="0">
                    <a:pos x="0" y="184"/>
                  </a:cxn>
                </a:cxnLst>
                <a:rect l="0" t="0" r="r" b="b"/>
                <a:pathLst>
                  <a:path w="547" h="184">
                    <a:moveTo>
                      <a:pt x="0" y="184"/>
                    </a:moveTo>
                    <a:lnTo>
                      <a:pt x="0" y="0"/>
                    </a:lnTo>
                    <a:lnTo>
                      <a:pt x="547" y="0"/>
                    </a:lnTo>
                    <a:lnTo>
                      <a:pt x="547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33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CL">
                  <a:latin typeface="+mj-lt"/>
                </a:endParaRPr>
              </a:p>
            </p:txBody>
          </p:sp>
          <p:sp>
            <p:nvSpPr>
              <p:cNvPr id="238" name="Text Box 67"/>
              <p:cNvSpPr txBox="1">
                <a:spLocks noChangeArrowheads="1"/>
              </p:cNvSpPr>
              <p:nvPr/>
            </p:nvSpPr>
            <p:spPr bwMode="auto">
              <a:xfrm>
                <a:off x="4564" y="2370"/>
                <a:ext cx="45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CL" sz="1600" b="0">
                    <a:solidFill>
                      <a:schemeClr val="bg1"/>
                    </a:solidFill>
                    <a:latin typeface="+mj-lt"/>
                  </a:rPr>
                  <a:t>3</a:t>
                </a:r>
              </a:p>
            </p:txBody>
          </p:sp>
        </p:grpSp>
        <p:grpSp>
          <p:nvGrpSpPr>
            <p:cNvPr id="231" name="Group 77"/>
            <p:cNvGrpSpPr>
              <a:grpSpLocks/>
            </p:cNvGrpSpPr>
            <p:nvPr/>
          </p:nvGrpSpPr>
          <p:grpSpPr bwMode="auto">
            <a:xfrm>
              <a:off x="5018" y="2623"/>
              <a:ext cx="199" cy="212"/>
              <a:chOff x="5018" y="2623"/>
              <a:chExt cx="199" cy="212"/>
            </a:xfrm>
          </p:grpSpPr>
          <p:sp>
            <p:nvSpPr>
              <p:cNvPr id="235" name="Freeform 69"/>
              <p:cNvSpPr>
                <a:spLocks/>
              </p:cNvSpPr>
              <p:nvPr/>
            </p:nvSpPr>
            <p:spPr bwMode="auto">
              <a:xfrm>
                <a:off x="5018" y="2637"/>
                <a:ext cx="199" cy="18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0" y="0"/>
                  </a:cxn>
                  <a:cxn ang="0">
                    <a:pos x="547" y="0"/>
                  </a:cxn>
                  <a:cxn ang="0">
                    <a:pos x="547" y="184"/>
                  </a:cxn>
                  <a:cxn ang="0">
                    <a:pos x="0" y="184"/>
                  </a:cxn>
                </a:cxnLst>
                <a:rect l="0" t="0" r="r" b="b"/>
                <a:pathLst>
                  <a:path w="547" h="184">
                    <a:moveTo>
                      <a:pt x="0" y="184"/>
                    </a:moveTo>
                    <a:lnTo>
                      <a:pt x="0" y="0"/>
                    </a:lnTo>
                    <a:lnTo>
                      <a:pt x="547" y="0"/>
                    </a:lnTo>
                    <a:lnTo>
                      <a:pt x="547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33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CL">
                  <a:latin typeface="+mj-lt"/>
                </a:endParaRPr>
              </a:p>
            </p:txBody>
          </p:sp>
          <p:sp>
            <p:nvSpPr>
              <p:cNvPr id="236" name="Text Box 70"/>
              <p:cNvSpPr txBox="1">
                <a:spLocks noChangeArrowheads="1"/>
              </p:cNvSpPr>
              <p:nvPr/>
            </p:nvSpPr>
            <p:spPr bwMode="auto">
              <a:xfrm>
                <a:off x="5022" y="2623"/>
                <a:ext cx="19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CL" sz="1600" b="0">
                    <a:solidFill>
                      <a:schemeClr val="bg1"/>
                    </a:solidFill>
                    <a:latin typeface="+mj-lt"/>
                  </a:rPr>
                  <a:t>3</a:t>
                </a:r>
              </a:p>
            </p:txBody>
          </p:sp>
        </p:grpSp>
        <p:grpSp>
          <p:nvGrpSpPr>
            <p:cNvPr id="232" name="Group 78"/>
            <p:cNvGrpSpPr>
              <a:grpSpLocks/>
            </p:cNvGrpSpPr>
            <p:nvPr/>
          </p:nvGrpSpPr>
          <p:grpSpPr bwMode="auto">
            <a:xfrm>
              <a:off x="5160" y="2859"/>
              <a:ext cx="183" cy="231"/>
              <a:chOff x="5160" y="2859"/>
              <a:chExt cx="183" cy="231"/>
            </a:xfrm>
          </p:grpSpPr>
          <p:sp>
            <p:nvSpPr>
              <p:cNvPr id="233" name="Freeform 72"/>
              <p:cNvSpPr>
                <a:spLocks/>
              </p:cNvSpPr>
              <p:nvPr/>
            </p:nvSpPr>
            <p:spPr bwMode="auto">
              <a:xfrm>
                <a:off x="5207" y="2883"/>
                <a:ext cx="86" cy="184"/>
              </a:xfrm>
              <a:custGeom>
                <a:avLst/>
                <a:gdLst/>
                <a:ahLst/>
                <a:cxnLst>
                  <a:cxn ang="0">
                    <a:pos x="2" y="184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85" y="183"/>
                  </a:cxn>
                  <a:cxn ang="0">
                    <a:pos x="2" y="184"/>
                  </a:cxn>
                </a:cxnLst>
                <a:rect l="0" t="0" r="r" b="b"/>
                <a:pathLst>
                  <a:path w="86" h="184">
                    <a:moveTo>
                      <a:pt x="2" y="184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85" y="183"/>
                    </a:lnTo>
                    <a:lnTo>
                      <a:pt x="2" y="184"/>
                    </a:lnTo>
                    <a:close/>
                  </a:path>
                </a:pathLst>
              </a:custGeom>
              <a:solidFill>
                <a:srgbClr val="33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CL">
                  <a:latin typeface="+mj-lt"/>
                </a:endParaRPr>
              </a:p>
            </p:txBody>
          </p:sp>
          <p:sp>
            <p:nvSpPr>
              <p:cNvPr id="234" name="Text Box 73"/>
              <p:cNvSpPr txBox="1">
                <a:spLocks noChangeArrowheads="1"/>
              </p:cNvSpPr>
              <p:nvPr/>
            </p:nvSpPr>
            <p:spPr bwMode="auto">
              <a:xfrm>
                <a:off x="5160" y="2859"/>
                <a:ext cx="18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CL" sz="1800" b="0">
                    <a:solidFill>
                      <a:schemeClr val="bg1"/>
                    </a:solidFill>
                    <a:latin typeface="+mj-lt"/>
                  </a:rPr>
                  <a:t>3</a:t>
                </a:r>
              </a:p>
            </p:txBody>
          </p:sp>
        </p:grpSp>
      </p:grpSp>
      <p:grpSp>
        <p:nvGrpSpPr>
          <p:cNvPr id="243" name="Group 18"/>
          <p:cNvGrpSpPr>
            <a:grpSpLocks/>
          </p:cNvGrpSpPr>
          <p:nvPr/>
        </p:nvGrpSpPr>
        <p:grpSpPr bwMode="auto">
          <a:xfrm>
            <a:off x="1618928" y="3269630"/>
            <a:ext cx="1163637" cy="336550"/>
            <a:chOff x="1043" y="1872"/>
            <a:chExt cx="547" cy="212"/>
          </a:xfrm>
        </p:grpSpPr>
        <p:sp>
          <p:nvSpPr>
            <p:cNvPr id="244" name="Freeform 15"/>
            <p:cNvSpPr>
              <a:spLocks/>
            </p:cNvSpPr>
            <p:nvPr/>
          </p:nvSpPr>
          <p:spPr bwMode="auto">
            <a:xfrm>
              <a:off x="1043" y="1886"/>
              <a:ext cx="547" cy="184"/>
            </a:xfrm>
            <a:custGeom>
              <a:avLst/>
              <a:gdLst/>
              <a:ahLst/>
              <a:cxnLst>
                <a:cxn ang="0">
                  <a:pos x="0" y="184"/>
                </a:cxn>
                <a:cxn ang="0">
                  <a:pos x="0" y="0"/>
                </a:cxn>
                <a:cxn ang="0">
                  <a:pos x="547" y="0"/>
                </a:cxn>
                <a:cxn ang="0">
                  <a:pos x="547" y="184"/>
                </a:cxn>
                <a:cxn ang="0">
                  <a:pos x="0" y="184"/>
                </a:cxn>
              </a:cxnLst>
              <a:rect l="0" t="0" r="r" b="b"/>
              <a:pathLst>
                <a:path w="547" h="184">
                  <a:moveTo>
                    <a:pt x="0" y="184"/>
                  </a:moveTo>
                  <a:lnTo>
                    <a:pt x="0" y="0"/>
                  </a:lnTo>
                  <a:lnTo>
                    <a:pt x="547" y="0"/>
                  </a:lnTo>
                  <a:lnTo>
                    <a:pt x="547" y="184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>
                <a:latin typeface="+mj-lt"/>
              </a:endParaRPr>
            </a:p>
          </p:txBody>
        </p:sp>
        <p:sp>
          <p:nvSpPr>
            <p:cNvPr id="245" name="Text Box 16"/>
            <p:cNvSpPr txBox="1">
              <a:spLocks noChangeArrowheads="1"/>
            </p:cNvSpPr>
            <p:nvPr/>
          </p:nvSpPr>
          <p:spPr bwMode="auto">
            <a:xfrm>
              <a:off x="1056" y="1872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CL" sz="1600" b="0">
                  <a:solidFill>
                    <a:schemeClr val="bg1"/>
                  </a:solidFill>
                  <a:latin typeface="+mj-lt"/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s-CL" dirty="0" smtClean="0"/>
              <a:t>Lineamientos de la Clase de Hoy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Introducción</a:t>
            </a:r>
          </a:p>
          <a:p>
            <a:r>
              <a:rPr lang="es-CL" dirty="0" smtClean="0"/>
              <a:t>Ejemplo de Análisis de Procesos</a:t>
            </a:r>
          </a:p>
          <a:p>
            <a:r>
              <a:rPr lang="es-CL" dirty="0" smtClean="0"/>
              <a:t>Definiciones</a:t>
            </a:r>
          </a:p>
          <a:p>
            <a:r>
              <a:rPr lang="es-CL" dirty="0" smtClean="0"/>
              <a:t>Uso de Diagramas de Flujo</a:t>
            </a:r>
          </a:p>
          <a:p>
            <a:r>
              <a:rPr lang="es-CL" dirty="0" smtClean="0"/>
              <a:t>Ejemplo de Análisis: Galletas de </a:t>
            </a:r>
            <a:r>
              <a:rPr lang="es-CL" dirty="0" err="1" smtClean="0"/>
              <a:t>Kristen</a:t>
            </a:r>
            <a:endParaRPr lang="es-CL" dirty="0" smtClean="0"/>
          </a:p>
          <a:p>
            <a:r>
              <a:rPr lang="es-CL" dirty="0" smtClean="0"/>
              <a:t>Etapas de los Procesos </a:t>
            </a:r>
          </a:p>
          <a:p>
            <a:r>
              <a:rPr lang="es-CL" dirty="0" smtClean="0"/>
              <a:t>Medición de Desempeño</a:t>
            </a:r>
          </a:p>
          <a:p>
            <a:r>
              <a:rPr lang="es-CL" dirty="0" smtClean="0"/>
              <a:t>Alineación de Objetivos y Conclusiones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Análisis de Procesos, Preguntas para la casa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90000"/>
              </a:lnSpc>
              <a:spcBef>
                <a:spcPct val="45000"/>
              </a:spcBef>
              <a:buFont typeface="+mj-lt"/>
              <a:buAutoNum type="arabicPeriod" startAt="2"/>
            </a:pPr>
            <a:r>
              <a:rPr lang="es-CL" sz="2400" dirty="0" smtClean="0"/>
              <a:t>Cuántas ordenes de 1 </a:t>
            </a:r>
            <a:r>
              <a:rPr lang="es-CL" sz="2400" dirty="0" err="1" smtClean="0"/>
              <a:t>dz</a:t>
            </a:r>
            <a:r>
              <a:rPr lang="es-CL" sz="2400" dirty="0" smtClean="0"/>
              <a:t>. Puede procesar </a:t>
            </a:r>
            <a:r>
              <a:rPr lang="es-CL" sz="2400" dirty="0" err="1" smtClean="0"/>
              <a:t>Kristen</a:t>
            </a:r>
            <a:r>
              <a:rPr lang="es-CL" sz="2400" dirty="0" smtClean="0"/>
              <a:t> en una hora?</a:t>
            </a:r>
          </a:p>
          <a:p>
            <a:pPr marL="381000" indent="-381000">
              <a:lnSpc>
                <a:spcPct val="90000"/>
              </a:lnSpc>
              <a:spcBef>
                <a:spcPct val="45000"/>
              </a:spcBef>
              <a:buFont typeface="Wingdings" pitchFamily="2" charset="2"/>
              <a:buAutoNum type="arabicPeriod" startAt="2"/>
            </a:pPr>
            <a:r>
              <a:rPr lang="es-CL" sz="2400" dirty="0" smtClean="0"/>
              <a:t>Cómo cambia la capacidad del proceso “Mezcla y Vaciado” si el tamaño de las ordenes aumenta de 1dz a 2 </a:t>
            </a:r>
            <a:r>
              <a:rPr lang="es-CL" sz="2400" dirty="0" err="1" smtClean="0"/>
              <a:t>dzs</a:t>
            </a:r>
            <a:r>
              <a:rPr lang="es-CL" sz="2400" dirty="0" smtClean="0"/>
              <a:t> y a 3 </a:t>
            </a:r>
            <a:r>
              <a:rPr lang="es-CL" sz="2400" dirty="0" err="1" smtClean="0"/>
              <a:t>dzs</a:t>
            </a:r>
            <a:r>
              <a:rPr lang="es-CL" sz="2400" dirty="0" smtClean="0"/>
              <a:t>?</a:t>
            </a:r>
          </a:p>
          <a:p>
            <a:pPr marL="381000" indent="-381000">
              <a:lnSpc>
                <a:spcPct val="90000"/>
              </a:lnSpc>
              <a:spcBef>
                <a:spcPct val="45000"/>
              </a:spcBef>
              <a:buFont typeface="Wingdings" pitchFamily="2" charset="2"/>
              <a:buAutoNum type="arabicPeriod" startAt="2"/>
            </a:pPr>
            <a:r>
              <a:rPr lang="es-CL" sz="2400" dirty="0" smtClean="0"/>
              <a:t>Cómo cambia la capacidad del proceso entero?</a:t>
            </a:r>
          </a:p>
          <a:p>
            <a:pPr marL="381000" indent="-381000">
              <a:lnSpc>
                <a:spcPct val="90000"/>
              </a:lnSpc>
              <a:spcBef>
                <a:spcPct val="45000"/>
              </a:spcBef>
              <a:buFont typeface="Wingdings" pitchFamily="2" charset="2"/>
              <a:buAutoNum type="arabicPeriod" startAt="2"/>
            </a:pPr>
            <a:r>
              <a:rPr lang="es-CL" sz="2400" dirty="0" smtClean="0"/>
              <a:t>Cuál es el efecto de agregar un horno mas en la capacidad del sistema (para distintos tamaños de orden)?</a:t>
            </a:r>
          </a:p>
          <a:p>
            <a:pPr marL="381000" indent="-381000">
              <a:lnSpc>
                <a:spcPct val="90000"/>
              </a:lnSpc>
              <a:spcBef>
                <a:spcPct val="45000"/>
              </a:spcBef>
              <a:buFont typeface="Wingdings" pitchFamily="2" charset="2"/>
              <a:buAutoNum type="arabicPeriod" startAt="2"/>
            </a:pPr>
            <a:r>
              <a:rPr lang="es-CL" sz="2400" dirty="0" smtClean="0"/>
              <a:t>Cuál es la capacidad del sistema si </a:t>
            </a:r>
            <a:r>
              <a:rPr lang="es-CL" sz="2400" dirty="0" err="1" smtClean="0"/>
              <a:t>Kristen</a:t>
            </a:r>
            <a:r>
              <a:rPr lang="es-CL" sz="2400" dirty="0" smtClean="0"/>
              <a:t> trabaja sola? Asuma que hay un solo horno y las ordenes son por 1dz.</a:t>
            </a:r>
          </a:p>
          <a:p>
            <a:pPr marL="381000" indent="-381000">
              <a:lnSpc>
                <a:spcPct val="90000"/>
              </a:lnSpc>
              <a:spcBef>
                <a:spcPct val="45000"/>
              </a:spcBef>
              <a:buFont typeface="Wingdings" pitchFamily="2" charset="2"/>
              <a:buAutoNum type="arabicPeriod" startAt="2"/>
            </a:pPr>
            <a:r>
              <a:rPr lang="es-CL" sz="2400" dirty="0" smtClean="0"/>
              <a:t>Cuál es la utilización de cada proceso? Asuma que hay 1 horno y las ordenes son por 1 </a:t>
            </a:r>
            <a:r>
              <a:rPr lang="es-CL" sz="2400" dirty="0" err="1" smtClean="0"/>
              <a:t>dz</a:t>
            </a:r>
            <a:r>
              <a:rPr lang="es-CL" sz="2400" dirty="0" smtClean="0"/>
              <a:t>.</a:t>
            </a:r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Formas de Aumentar la Capacidad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s-CL" sz="2400" dirty="0" smtClean="0"/>
              <a:t> Mejorando la carga de trabajo en los CB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CL" sz="2000" dirty="0" smtClean="0"/>
              <a:t> Trabajando eficientemente  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CL" sz="2000" dirty="0" smtClean="0"/>
              <a:t> Trabajando mas rápido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CL" sz="2000" dirty="0" smtClean="0"/>
              <a:t> Haciendo el trabajo correcto la primera vez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CL" sz="2000" dirty="0" smtClean="0"/>
              <a:t> Eligiendo el </a:t>
            </a:r>
            <a:r>
              <a:rPr lang="es-CL" sz="2000" dirty="0" err="1" smtClean="0"/>
              <a:t>mix</a:t>
            </a:r>
            <a:r>
              <a:rPr lang="es-CL" sz="2000" dirty="0" smtClean="0"/>
              <a:t> de productos adecuado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CL" sz="2400" dirty="0" smtClean="0"/>
              <a:t>Moviendo trabajo del CB a otras estaciones que no son CB o incluso a 3ras partes (</a:t>
            </a:r>
            <a:r>
              <a:rPr lang="es-CL" sz="2400" dirty="0" err="1" smtClean="0"/>
              <a:t>outsourcing</a:t>
            </a:r>
            <a:r>
              <a:rPr lang="es-CL" sz="2400" dirty="0" smtClean="0"/>
              <a:t>)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CL" sz="2400" dirty="0" smtClean="0"/>
              <a:t>Aumentar la disponibilidad del CB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CL" sz="2000" dirty="0" smtClean="0"/>
              <a:t> Trabajando horas extras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CL" sz="2000" dirty="0" smtClean="0"/>
              <a:t> Aumentando la escala (inversiones de capital)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CL" sz="2000" dirty="0" smtClean="0"/>
              <a:t> Aumentando el tamaño del </a:t>
            </a:r>
            <a:r>
              <a:rPr lang="es-CL" sz="2000" dirty="0" err="1" smtClean="0"/>
              <a:t>batch</a:t>
            </a:r>
            <a:r>
              <a:rPr lang="es-CL" sz="2000" dirty="0" smtClean="0"/>
              <a:t> (economías de escala)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CL" sz="2000" dirty="0" smtClean="0"/>
              <a:t> Eliminando desperdicios (producción ajustada)</a:t>
            </a:r>
            <a:endParaRPr lang="es-ES" sz="2000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21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Preguntas Adicionales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AutoNum type="arabicPeriod" startAt="8"/>
            </a:pPr>
            <a:r>
              <a:rPr lang="es-CL" sz="2000" dirty="0" smtClean="0"/>
              <a:t>Cuál es el margen asociado a ordenes de distinto tamaño? Asuma el trabajo cuesta $10/</a:t>
            </a:r>
            <a:r>
              <a:rPr lang="es-CL" sz="2000" dirty="0" err="1" smtClean="0"/>
              <a:t>hr</a:t>
            </a:r>
            <a:r>
              <a:rPr lang="es-CL" sz="2000" dirty="0" smtClean="0"/>
              <a:t>, los costos variables (insumos) son de $0.7/</a:t>
            </a:r>
            <a:r>
              <a:rPr lang="es-CL" sz="2000" dirty="0" err="1" smtClean="0"/>
              <a:t>dz</a:t>
            </a:r>
            <a:r>
              <a:rPr lang="es-CL" sz="2000" dirty="0" smtClean="0"/>
              <a:t> y el precio de venta es $3/</a:t>
            </a:r>
            <a:r>
              <a:rPr lang="es-CL" sz="2000" dirty="0" err="1" smtClean="0"/>
              <a:t>dz</a:t>
            </a:r>
            <a:endParaRPr lang="es-CL" sz="2000" dirty="0" smtClean="0"/>
          </a:p>
          <a:p>
            <a:pPr lvl="1">
              <a:lnSpc>
                <a:spcPct val="80000"/>
              </a:lnSpc>
              <a:spcBef>
                <a:spcPct val="50000"/>
              </a:spcBef>
            </a:pPr>
            <a:r>
              <a:rPr lang="es-CL" sz="1600" dirty="0" smtClean="0"/>
              <a:t>Orden = 1 </a:t>
            </a:r>
            <a:r>
              <a:rPr lang="es-CL" sz="1600" dirty="0" err="1" smtClean="0"/>
              <a:t>dz</a:t>
            </a:r>
            <a:r>
              <a:rPr lang="es-CL" sz="16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Trabajo = 12 min./</a:t>
            </a:r>
            <a:r>
              <a:rPr lang="es-CL" sz="1400" dirty="0" err="1" smtClean="0"/>
              <a:t>dz</a:t>
            </a:r>
            <a:r>
              <a:rPr lang="es-CL" sz="14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Costo = $0.70 Insumos +$10×12/60 Trabajo = $2.70/</a:t>
            </a:r>
            <a:r>
              <a:rPr lang="es-CL" sz="1400" dirty="0" err="1" smtClean="0"/>
              <a:t>dz</a:t>
            </a:r>
            <a:r>
              <a:rPr lang="es-CL" sz="14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Margen = $0.30/</a:t>
            </a:r>
            <a:r>
              <a:rPr lang="es-CL" sz="1400" dirty="0" err="1" smtClean="0"/>
              <a:t>dz</a:t>
            </a:r>
            <a:r>
              <a:rPr lang="es-CL" sz="1400" dirty="0" smtClean="0"/>
              <a:t>.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CL" sz="1600" dirty="0" smtClean="0"/>
              <a:t>Orden = 2 </a:t>
            </a:r>
            <a:r>
              <a:rPr lang="es-CL" sz="1600" dirty="0" err="1" smtClean="0"/>
              <a:t>dz</a:t>
            </a:r>
            <a:r>
              <a:rPr lang="es-CL" sz="16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Trabajo = 8.5 min./</a:t>
            </a:r>
            <a:r>
              <a:rPr lang="es-CL" sz="1400" dirty="0" err="1" smtClean="0"/>
              <a:t>dz</a:t>
            </a:r>
            <a:r>
              <a:rPr lang="es-CL" sz="14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Costo = $0.70 Insumos +$10×8.5/60 Trabajo = $2.12/</a:t>
            </a:r>
            <a:r>
              <a:rPr lang="es-CL" sz="1400" dirty="0" err="1" smtClean="0"/>
              <a:t>dz</a:t>
            </a:r>
            <a:r>
              <a:rPr lang="es-CL" sz="14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Margen = $0.88/</a:t>
            </a:r>
            <a:r>
              <a:rPr lang="es-CL" sz="1400" dirty="0" err="1" smtClean="0"/>
              <a:t>dz</a:t>
            </a:r>
            <a:r>
              <a:rPr lang="es-CL" sz="1400" dirty="0" smtClean="0"/>
              <a:t>.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CL" sz="1600" dirty="0" smtClean="0"/>
              <a:t>Orden = 3 </a:t>
            </a:r>
            <a:r>
              <a:rPr lang="es-CL" sz="1600" dirty="0" err="1" smtClean="0"/>
              <a:t>dz</a:t>
            </a:r>
            <a:r>
              <a:rPr lang="es-CL" sz="16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Trabajo = 7.33 min./</a:t>
            </a:r>
            <a:r>
              <a:rPr lang="es-CL" sz="1400" dirty="0" err="1" smtClean="0"/>
              <a:t>dz</a:t>
            </a:r>
            <a:r>
              <a:rPr lang="es-CL" sz="14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Costo = $0.70 Insumos +$10×7.33/60 Trabajo = $1.92/</a:t>
            </a:r>
            <a:r>
              <a:rPr lang="es-CL" sz="1400" dirty="0" err="1" smtClean="0"/>
              <a:t>dz</a:t>
            </a:r>
            <a:r>
              <a:rPr lang="es-CL" sz="14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Margen = $1.08/</a:t>
            </a:r>
            <a:r>
              <a:rPr lang="es-CL" sz="1400" dirty="0" err="1" smtClean="0"/>
              <a:t>dz</a:t>
            </a:r>
            <a:r>
              <a:rPr lang="es-CL" sz="1400" dirty="0" smtClean="0"/>
              <a:t>.</a:t>
            </a:r>
          </a:p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s-CL" sz="2000" dirty="0" smtClean="0"/>
              <a:t>Note que hemos ignorado el tiempo ocioso del trabajo. Cuál sería el margen si no ignoramos el tiempo ocioso? (para la casa)</a:t>
            </a:r>
            <a:endParaRPr lang="es-ES" sz="2000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22</a:t>
            </a:fld>
            <a:endParaRPr lang="es-ES" dirty="0"/>
          </a:p>
        </p:txBody>
      </p:sp>
      <p:graphicFrame>
        <p:nvGraphicFramePr>
          <p:cNvPr id="3075" name="Object 3">
            <a:hlinkClick r:id="rId3"/>
          </p:cNvPr>
          <p:cNvGraphicFramePr>
            <a:graphicFrameLocks noChangeAspect="1"/>
          </p:cNvGraphicFramePr>
          <p:nvPr/>
        </p:nvGraphicFramePr>
        <p:xfrm>
          <a:off x="6629400" y="2819400"/>
          <a:ext cx="2076450" cy="1828800"/>
        </p:xfrm>
        <a:graphic>
          <a:graphicData uri="http://schemas.openxmlformats.org/presentationml/2006/ole">
            <p:oleObj spid="_x0000_s3075" name="Worksheet" r:id="rId4" imgW="2076585" imgH="18288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Preguntas Adicionales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AutoNum type="arabicPeriod" startAt="9"/>
            </a:pPr>
            <a:r>
              <a:rPr lang="es-CL" sz="1800" dirty="0" smtClean="0"/>
              <a:t>Cuál es el mayor descuento que </a:t>
            </a:r>
            <a:r>
              <a:rPr lang="es-CL" sz="1800" dirty="0" err="1" smtClean="0"/>
              <a:t>Kristen</a:t>
            </a:r>
            <a:r>
              <a:rPr lang="es-CL" sz="1800" dirty="0" smtClean="0"/>
              <a:t> podría hacer para incentivar ordenes de 2dz en lugar de 1dz? Asuma que hay dos hornos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CL" sz="1800" dirty="0" smtClean="0"/>
              <a:t>La capacidad del sistema aumenta con el tamaño de la orden. Es decir, ordenes por 2dz liberan tiempo del CB que se puede usar para generar mas ingresos.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CL" sz="1600" dirty="0" smtClean="0"/>
              <a:t>Orden = 1 </a:t>
            </a:r>
            <a:r>
              <a:rPr lang="es-CL" sz="1600" dirty="0" err="1" smtClean="0"/>
              <a:t>dz</a:t>
            </a:r>
            <a:r>
              <a:rPr lang="es-CL" sz="16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Se requieren 8 min del CB para producir 1 </a:t>
            </a:r>
            <a:r>
              <a:rPr lang="es-CL" sz="1400" dirty="0" err="1" smtClean="0"/>
              <a:t>dz</a:t>
            </a:r>
            <a:r>
              <a:rPr lang="es-CL" sz="14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Margen por min. del CB = ($0.30 </a:t>
            </a:r>
            <a:r>
              <a:rPr lang="es-CL" sz="1400" dirty="0" err="1" smtClean="0"/>
              <a:t>dz</a:t>
            </a:r>
            <a:r>
              <a:rPr lang="es-CL" sz="1400" dirty="0" smtClean="0"/>
              <a:t>.)/ (8 min./</a:t>
            </a:r>
            <a:r>
              <a:rPr lang="es-CL" sz="1400" dirty="0" err="1" smtClean="0"/>
              <a:t>dz</a:t>
            </a:r>
            <a:r>
              <a:rPr lang="es-CL" sz="1400" dirty="0" smtClean="0"/>
              <a:t>.) =  $0.0375/min.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CL" sz="1600" dirty="0" smtClean="0"/>
              <a:t>Orden = 2 </a:t>
            </a:r>
            <a:r>
              <a:rPr lang="es-CL" sz="1600" dirty="0" err="1" smtClean="0"/>
              <a:t>dz</a:t>
            </a:r>
            <a:r>
              <a:rPr lang="es-CL" sz="16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Se requieren 5 min del CB para producir 1 </a:t>
            </a:r>
            <a:r>
              <a:rPr lang="es-CL" sz="1400" dirty="0" err="1" smtClean="0"/>
              <a:t>dz</a:t>
            </a:r>
            <a:r>
              <a:rPr lang="es-CL" sz="1400" dirty="0" smtClean="0"/>
              <a:t>.</a:t>
            </a:r>
          </a:p>
          <a:p>
            <a:pPr lvl="2">
              <a:lnSpc>
                <a:spcPct val="80000"/>
              </a:lnSpc>
              <a:spcBef>
                <a:spcPct val="35000"/>
              </a:spcBef>
              <a:buFontTx/>
              <a:buNone/>
            </a:pPr>
            <a:r>
              <a:rPr lang="es-CL" sz="1400" dirty="0" smtClean="0"/>
              <a:t>Margen por </a:t>
            </a:r>
            <a:r>
              <a:rPr lang="es-CL" sz="1400" dirty="0" err="1" smtClean="0"/>
              <a:t>min.del</a:t>
            </a:r>
            <a:r>
              <a:rPr lang="es-CL" sz="1400" dirty="0" smtClean="0"/>
              <a:t> CB = ($0.88 </a:t>
            </a:r>
            <a:r>
              <a:rPr lang="es-CL" sz="1400" dirty="0" err="1" smtClean="0"/>
              <a:t>dz</a:t>
            </a:r>
            <a:r>
              <a:rPr lang="es-CL" sz="1400" dirty="0" smtClean="0"/>
              <a:t>.)/ (5 min./</a:t>
            </a:r>
            <a:r>
              <a:rPr lang="es-CL" sz="1400" dirty="0" err="1" smtClean="0"/>
              <a:t>dz</a:t>
            </a:r>
            <a:r>
              <a:rPr lang="es-CL" sz="1400" dirty="0" smtClean="0"/>
              <a:t>.) =  $0.176/min.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CL" sz="1800" dirty="0" smtClean="0"/>
              <a:t>Descuento Máximo = Margen adicional generado al procesar ordenes de 2 </a:t>
            </a:r>
            <a:r>
              <a:rPr lang="es-CL" sz="1800" dirty="0" err="1" smtClean="0"/>
              <a:t>dz</a:t>
            </a:r>
            <a:r>
              <a:rPr lang="es-CL" sz="1800" dirty="0" smtClean="0"/>
              <a:t>. En lugar de ordenes de 1dz.</a:t>
            </a:r>
          </a:p>
          <a:p>
            <a:pPr>
              <a:lnSpc>
                <a:spcPct val="80000"/>
              </a:lnSpc>
              <a:spcBef>
                <a:spcPct val="35000"/>
              </a:spcBef>
              <a:buFont typeface="Wingdings" pitchFamily="2" charset="2"/>
              <a:buNone/>
            </a:pPr>
            <a:r>
              <a:rPr lang="es-CL" sz="1800" dirty="0" smtClean="0"/>
              <a:t>		= $(0.176-0.0375) × 10min = $1.385 por orden de 2 </a:t>
            </a:r>
            <a:r>
              <a:rPr lang="es-CL" sz="1800" dirty="0" err="1" smtClean="0"/>
              <a:t>dz</a:t>
            </a:r>
            <a:endParaRPr lang="es-CL" sz="1800" dirty="0" smtClean="0"/>
          </a:p>
          <a:p>
            <a:pPr>
              <a:lnSpc>
                <a:spcPct val="80000"/>
              </a:lnSpc>
              <a:spcBef>
                <a:spcPct val="60000"/>
              </a:spcBef>
            </a:pPr>
            <a:r>
              <a:rPr lang="es-CL" sz="1800" dirty="0" smtClean="0"/>
              <a:t>Concepto: MONETARIZAR EL CUELLO DE BOTELLA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23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Definiciones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Procesos por Etapas:</a:t>
            </a:r>
          </a:p>
          <a:p>
            <a:pPr lvl="1"/>
            <a:r>
              <a:rPr lang="es-CL" dirty="0" smtClean="0"/>
              <a:t>Amortiguador: Espacio de Almacenamiento entre etapas</a:t>
            </a:r>
          </a:p>
          <a:p>
            <a:pPr lvl="1"/>
            <a:r>
              <a:rPr lang="es-CL" dirty="0" smtClean="0"/>
              <a:t>Bloqueo: Las actividades de la etapa se deben detener porque el artículo recién terminado no se puede depositar en ningún lado</a:t>
            </a:r>
          </a:p>
          <a:p>
            <a:pPr lvl="1"/>
            <a:r>
              <a:rPr lang="es-CL" dirty="0" smtClean="0"/>
              <a:t>Privación: Las actividades de una etapa se deben detener porque no hay trabajo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24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Definiciones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Procesos por Etapas: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25</a:t>
            </a:fld>
            <a:endParaRPr lang="es-E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819275" y="2438400"/>
            <a:ext cx="1600200" cy="7239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</a:srgbClr>
              </a:gs>
              <a:gs pos="5000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Trebuchet MS" pitchFamily="34" charset="0"/>
              </a:rPr>
              <a:t>Etapa 1</a:t>
            </a:r>
            <a:endParaRPr lang="es-ES" sz="140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4181475" y="2501900"/>
            <a:ext cx="838200" cy="609600"/>
          </a:xfrm>
          <a:prstGeom prst="flowChartMerge">
            <a:avLst/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Trebuchet MS" pitchFamily="34" charset="0"/>
              </a:rPr>
              <a:t>Amortiguador</a:t>
            </a:r>
            <a:endParaRPr lang="es-ES" sz="1400" b="1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629275" y="2438400"/>
            <a:ext cx="1600200" cy="7239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shade val="46275"/>
                  <a:invGamma/>
                </a:srgbClr>
              </a:gs>
              <a:gs pos="5000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Trebuchet MS" pitchFamily="34" charset="0"/>
              </a:rPr>
              <a:t>Etapa 2</a:t>
            </a:r>
            <a:endParaRPr lang="es-ES" sz="140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9" name="AutoShape 7"/>
          <p:cNvCxnSpPr>
            <a:cxnSpLocks noChangeShapeType="1"/>
            <a:stCxn id="6" idx="3"/>
            <a:endCxn id="7" idx="1"/>
          </p:cNvCxnSpPr>
          <p:nvPr/>
        </p:nvCxnSpPr>
        <p:spPr bwMode="auto">
          <a:xfrm>
            <a:off x="3419475" y="2800350"/>
            <a:ext cx="97155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0" name="AutoShape 8"/>
          <p:cNvCxnSpPr>
            <a:cxnSpLocks noChangeShapeType="1"/>
            <a:stCxn id="7" idx="3"/>
            <a:endCxn id="8" idx="1"/>
          </p:cNvCxnSpPr>
          <p:nvPr/>
        </p:nvCxnSpPr>
        <p:spPr bwMode="auto">
          <a:xfrm flipV="1">
            <a:off x="4810125" y="2800350"/>
            <a:ext cx="81915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504528" y="3314700"/>
            <a:ext cx="21884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Trebuchet MS" pitchFamily="34" charset="0"/>
              </a:rPr>
              <a:t>Tiempo de ciclo = 30s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Trebuchet MS" pitchFamily="34" charset="0"/>
              </a:rPr>
              <a:t>100 unidades en 3.000s</a:t>
            </a:r>
            <a:endParaRPr lang="es-ES" sz="1400" b="1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982202" y="3314700"/>
            <a:ext cx="295625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L" sz="1400" b="1">
                <a:solidFill>
                  <a:schemeClr val="tx1"/>
                </a:solidFill>
                <a:latin typeface="Trebuchet MS" pitchFamily="34" charset="0"/>
              </a:rPr>
              <a:t>Tiempo de ciclo = 45s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Trebuchet MS" pitchFamily="34" charset="0"/>
              </a:rPr>
              <a:t>En 3.000s termina = 66 unidades</a:t>
            </a:r>
          </a:p>
          <a:p>
            <a:pPr algn="ctr"/>
            <a:r>
              <a:rPr lang="es-CL" sz="1400" b="1">
                <a:solidFill>
                  <a:schemeClr val="tx1"/>
                </a:solidFill>
                <a:latin typeface="Trebuchet MS" pitchFamily="34" charset="0"/>
              </a:rPr>
              <a:t>((3.000-30)/45)</a:t>
            </a:r>
            <a:endParaRPr lang="es-ES" sz="1400" b="1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279525" y="4114800"/>
            <a:ext cx="7483475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1800">
                <a:latin typeface="Trebuchet MS" pitchFamily="34" charset="0"/>
              </a:rPr>
              <a:t>Sin el amortiguador, la etapa 1 quedaría “bloqueada” por 15 segundos luego de cada unidad producida</a:t>
            </a:r>
          </a:p>
          <a:p>
            <a:pPr>
              <a:spcBef>
                <a:spcPct val="30000"/>
              </a:spcBef>
            </a:pPr>
            <a:r>
              <a:rPr lang="es-CL" sz="1800">
                <a:latin typeface="Trebuchet MS" pitchFamily="34" charset="0"/>
              </a:rPr>
              <a:t>Los primeros 30 segundos, la etapa 2 está “privada” de trabajo</a:t>
            </a:r>
          </a:p>
          <a:p>
            <a:pPr>
              <a:spcBef>
                <a:spcPct val="30000"/>
              </a:spcBef>
            </a:pPr>
            <a:r>
              <a:rPr lang="es-CL" sz="1800">
                <a:latin typeface="Trebuchet MS" pitchFamily="34" charset="0"/>
              </a:rPr>
              <a:t>La etapa 2 es el “cuello de botella” porque limita la capacidad del proceso</a:t>
            </a:r>
          </a:p>
          <a:p>
            <a:pPr>
              <a:spcBef>
                <a:spcPct val="30000"/>
              </a:spcBef>
            </a:pPr>
            <a:r>
              <a:rPr lang="es-CL" sz="1800">
                <a:latin typeface="Trebuchet MS" pitchFamily="34" charset="0"/>
              </a:rPr>
              <a:t>Si los tiempos fueran al revés, la etapa 1 sería el CB y la etapa 2 estaría “privada” por 15 segundos por cada unidad</a:t>
            </a:r>
            <a:endParaRPr lang="es-ES" sz="180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Medición de Desempeño de los Procesos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i="1" dirty="0" smtClean="0"/>
              <a:t>Productividad: </a:t>
            </a:r>
            <a:r>
              <a:rPr lang="es-CL" dirty="0" smtClean="0"/>
              <a:t>Proporción de productos en relación con los insumos   </a:t>
            </a:r>
          </a:p>
          <a:p>
            <a:endParaRPr lang="es-CL" dirty="0" smtClean="0"/>
          </a:p>
          <a:p>
            <a:r>
              <a:rPr lang="es-CL" b="1" i="1" dirty="0" smtClean="0"/>
              <a:t>Eficiencia: </a:t>
            </a:r>
            <a:r>
              <a:rPr lang="es-CL" dirty="0" smtClean="0"/>
              <a:t>Proporción de la producción real de un proceso en relación con algún parámetro (proceso </a:t>
            </a:r>
            <a:r>
              <a:rPr lang="es-CL" dirty="0" err="1" smtClean="0"/>
              <a:t>standard</a:t>
            </a:r>
            <a:r>
              <a:rPr lang="es-CL" dirty="0" smtClean="0"/>
              <a:t>)</a:t>
            </a:r>
          </a:p>
          <a:p>
            <a:endParaRPr lang="es-CL" dirty="0" smtClean="0"/>
          </a:p>
          <a:p>
            <a:r>
              <a:rPr lang="es-CL" b="1" i="1" dirty="0" smtClean="0"/>
              <a:t>Tiempo de corrida</a:t>
            </a:r>
            <a:r>
              <a:rPr lang="es-CL" i="1" dirty="0" smtClean="0"/>
              <a:t>: </a:t>
            </a:r>
            <a:r>
              <a:rPr lang="es-CL" dirty="0" smtClean="0"/>
              <a:t>Tiempo que se requiere para producir un lote de piezas</a:t>
            </a:r>
          </a:p>
          <a:p>
            <a:endParaRPr lang="es-CL" dirty="0" smtClean="0"/>
          </a:p>
          <a:p>
            <a:r>
              <a:rPr lang="es-CL" b="1" i="1" dirty="0" smtClean="0"/>
              <a:t>Tiempo de preparación: </a:t>
            </a:r>
            <a:r>
              <a:rPr lang="es-CL" dirty="0" smtClean="0"/>
              <a:t>Tiempo que se requiere para preparar la máquina a efecto de fabricar un artículo particular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26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Medición de Desempeño de los Procesos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i="1" dirty="0" smtClean="0"/>
              <a:t>Tiempo de operación </a:t>
            </a:r>
            <a:r>
              <a:rPr lang="es-CL" dirty="0" smtClean="0"/>
              <a:t>= Tiempo de preparación + Tiempo de corrida</a:t>
            </a:r>
          </a:p>
          <a:p>
            <a:endParaRPr lang="es-CL" dirty="0" smtClean="0"/>
          </a:p>
          <a:p>
            <a:r>
              <a:rPr lang="es-CL" b="1" i="1" dirty="0" smtClean="0"/>
              <a:t>Tiempo de procesamiento</a:t>
            </a:r>
            <a:r>
              <a:rPr lang="es-CL" dirty="0" smtClean="0"/>
              <a:t>: Tiempo promedio en que una unidad pasa en el sistema (incluye las esperas)</a:t>
            </a:r>
          </a:p>
          <a:p>
            <a:endParaRPr lang="es-CL" dirty="0" smtClean="0"/>
          </a:p>
          <a:p>
            <a:r>
              <a:rPr lang="es-CL" b="1" i="1" dirty="0" smtClean="0"/>
              <a:t>Velocidad del proceso</a:t>
            </a:r>
            <a:r>
              <a:rPr lang="es-CL" dirty="0" smtClean="0"/>
              <a:t>: Proporción entre el tiempo total de procesamiento frente al tiempo de valor agregado</a:t>
            </a:r>
          </a:p>
          <a:p>
            <a:endParaRPr lang="es-CL" dirty="0" smtClean="0"/>
          </a:p>
          <a:p>
            <a:r>
              <a:rPr lang="es-CL" b="1" i="1" dirty="0" smtClean="0"/>
              <a:t>Tiempo de valor agregado</a:t>
            </a:r>
            <a:r>
              <a:rPr lang="es-CL" dirty="0" smtClean="0"/>
              <a:t>: Tiempo mientras se trabaja en una unidad de forma útil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27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Reducción de tiempo de ejecución de un proceso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s-CL" dirty="0" smtClean="0"/>
              <a:t>Desempeñe actividades de forma paralela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CL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CL" dirty="0" smtClean="0"/>
              <a:t>Cambie la secuencia de actividades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CL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CL" dirty="0" smtClean="0"/>
              <a:t>Disminuya interrupciones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28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La eficiencia cumple con las metas corporativas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El problema: ¿Por qué las personas que beben café negro se forman en la misma fila que los que piden un </a:t>
            </a:r>
            <a:r>
              <a:rPr lang="es-CL" dirty="0" err="1" smtClean="0"/>
              <a:t>frapuccino</a:t>
            </a:r>
            <a:r>
              <a:rPr lang="es-CL" dirty="0" smtClean="0"/>
              <a:t> </a:t>
            </a:r>
            <a:r>
              <a:rPr lang="es-CL" dirty="0" err="1" smtClean="0"/>
              <a:t>latte</a:t>
            </a:r>
            <a:r>
              <a:rPr lang="es-CL" dirty="0" smtClean="0"/>
              <a:t> doble con canela que tarda siglos en preparase?</a:t>
            </a:r>
          </a:p>
          <a:p>
            <a:endParaRPr lang="es-CL" dirty="0" smtClean="0"/>
          </a:p>
          <a:p>
            <a:pPr lvl="1">
              <a:buFont typeface="Wingdings" pitchFamily="2" charset="2"/>
              <a:buChar char="à"/>
            </a:pPr>
            <a:r>
              <a:rPr lang="es-CL" sz="2800" dirty="0" smtClean="0"/>
              <a:t>Idea: Asignar filas exclusivas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29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95725"/>
            <a:ext cx="3475037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Introducción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5688632" cy="4767262"/>
          </a:xfrm>
        </p:spPr>
        <p:txBody>
          <a:bodyPr/>
          <a:lstStyle/>
          <a:p>
            <a:r>
              <a:rPr lang="es-CL" dirty="0" smtClean="0"/>
              <a:t>Proceso: Cualquier parte de una organización que toma insumos y los transforma en producto -&gt; Bienes o Servicios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955304" y="3116560"/>
            <a:ext cx="2819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CL" sz="2400" dirty="0">
                <a:latin typeface="+mj-lt"/>
              </a:rPr>
              <a:t>Proceso de </a:t>
            </a:r>
          </a:p>
          <a:p>
            <a:pPr algn="ctr"/>
            <a:r>
              <a:rPr lang="es-CL" sz="2400" dirty="0">
                <a:latin typeface="+mj-lt"/>
              </a:rPr>
              <a:t>Transformación</a:t>
            </a: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1042492" y="357376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776292" y="357376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7504" y="3137083"/>
            <a:ext cx="107112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L" sz="2400" dirty="0" smtClean="0">
                <a:latin typeface="+mj-lt"/>
              </a:rPr>
              <a:t>Entrada</a:t>
            </a:r>
          </a:p>
          <a:p>
            <a:pPr algn="ctr"/>
            <a:r>
              <a:rPr lang="es-CL" sz="2400" dirty="0" smtClean="0">
                <a:latin typeface="+mj-lt"/>
              </a:rPr>
              <a:t>(Input)</a:t>
            </a:r>
            <a:endParaRPr lang="es-CL" sz="2400" dirty="0">
              <a:latin typeface="+mj-lt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625604" y="3209091"/>
            <a:ext cx="11128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L" sz="2400" dirty="0" smtClean="0">
                <a:latin typeface="+mj-lt"/>
              </a:rPr>
              <a:t>Salida</a:t>
            </a:r>
          </a:p>
          <a:p>
            <a:pPr algn="ctr"/>
            <a:r>
              <a:rPr lang="es-CL" sz="2400" dirty="0" smtClean="0">
                <a:latin typeface="+mj-lt"/>
              </a:rPr>
              <a:t>(Output)</a:t>
            </a:r>
            <a:endParaRPr lang="es-CL" sz="2400" dirty="0">
              <a:latin typeface="+mj-lt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4283968" y="4005064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>
              <a:latin typeface="+mj-lt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707904" y="4437112"/>
            <a:ext cx="1301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2400" dirty="0">
                <a:latin typeface="+mj-lt"/>
              </a:rPr>
              <a:t>Recursos</a:t>
            </a:r>
          </a:p>
        </p:txBody>
      </p:sp>
      <p:pic>
        <p:nvPicPr>
          <p:cNvPr id="8193" name="Picture 1" descr="C:\Users\Fabian\Documents\05_Clases_U\IN4703\06.Analisis de Procesos\Ticket-Vending-Mach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555" y="4125416"/>
            <a:ext cx="3679957" cy="2759968"/>
          </a:xfrm>
          <a:prstGeom prst="rect">
            <a:avLst/>
          </a:prstGeom>
          <a:noFill/>
        </p:spPr>
      </p:pic>
      <p:pic>
        <p:nvPicPr>
          <p:cNvPr id="8194" name="Picture 2" descr="C:\Users\Fabian\Documents\05_Clases_U\IN4703\06.Analisis de Procesos\Tsuke-men-300x2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0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La eficiencia cumple con las metas corporativas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CL" dirty="0" smtClean="0"/>
              <a:t>“La meta del negocio es ganar dinero. La pausa que transcurre antes de serviles su café permite que los clientes se asomen a la vitrina atractivamente poblada de pastelillos y ahí deciden que quieren un café y una galleta”</a:t>
            </a:r>
          </a:p>
          <a:p>
            <a:pPr lvl="1"/>
            <a:endParaRPr lang="es-CL" dirty="0" smtClean="0"/>
          </a:p>
          <a:p>
            <a:pPr lvl="1">
              <a:buFont typeface="Wingdings" pitchFamily="2" charset="2"/>
              <a:buChar char="à"/>
            </a:pPr>
            <a:r>
              <a:rPr lang="es-CL" dirty="0" smtClean="0"/>
              <a:t>El proceso más eficiente no siempre cumple con las metas corporativas y, por lo mismo, es imperativo que el proceso y la meta estén alineados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30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Conclusiones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El análisis de los procesos es una habilidad básica necesaria para comprender cómo opera un negocio</a:t>
            </a:r>
          </a:p>
          <a:p>
            <a:endParaRPr lang="es-CL" dirty="0" smtClean="0"/>
          </a:p>
          <a:p>
            <a:r>
              <a:rPr lang="es-CL" dirty="0" smtClean="0"/>
              <a:t>Un simple diagrama de flujos muestra muchos datos útiles</a:t>
            </a:r>
          </a:p>
          <a:p>
            <a:endParaRPr lang="es-CL" dirty="0" smtClean="0"/>
          </a:p>
          <a:p>
            <a:r>
              <a:rPr lang="es-CL" dirty="0" smtClean="0"/>
              <a:t>Eliminar el tiempo de espera puede mejorar enormemente el desempeño de un proceso</a:t>
            </a:r>
          </a:p>
          <a:p>
            <a:endParaRPr lang="es-CL" dirty="0" smtClean="0"/>
          </a:p>
          <a:p>
            <a:r>
              <a:rPr lang="es-CL" dirty="0" smtClean="0"/>
              <a:t>Todo lo que entra debe salir: El proceso es como un embudo -&gt; Limitado por el CB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31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Introducción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Distintas preguntas de Análisis de Procesos:</a:t>
            </a:r>
          </a:p>
          <a:p>
            <a:pPr lvl="1">
              <a:spcBef>
                <a:spcPct val="35000"/>
              </a:spcBef>
            </a:pPr>
            <a:r>
              <a:rPr lang="es-CL" dirty="0" smtClean="0"/>
              <a:t>¿Cuántos clientes pueden manejar el proceso por hora?</a:t>
            </a:r>
          </a:p>
          <a:p>
            <a:pPr lvl="1">
              <a:spcBef>
                <a:spcPct val="35000"/>
              </a:spcBef>
            </a:pPr>
            <a:endParaRPr lang="es-CL" dirty="0" smtClean="0"/>
          </a:p>
          <a:p>
            <a:pPr lvl="1"/>
            <a:r>
              <a:rPr lang="es-CL" dirty="0" smtClean="0"/>
              <a:t>¿Cuánto tiempo tomará servir a un cliente?</a:t>
            </a:r>
          </a:p>
          <a:p>
            <a:pPr lvl="1"/>
            <a:endParaRPr lang="es-CL" dirty="0" smtClean="0"/>
          </a:p>
          <a:p>
            <a:pPr lvl="1"/>
            <a:r>
              <a:rPr lang="es-CL" dirty="0" smtClean="0"/>
              <a:t>¿Qué cambio necesita el proceso para expandir capacidad?</a:t>
            </a:r>
          </a:p>
          <a:p>
            <a:pPr lvl="1"/>
            <a:endParaRPr lang="es-CL" dirty="0" smtClean="0"/>
          </a:p>
          <a:p>
            <a:pPr lvl="1"/>
            <a:r>
              <a:rPr lang="es-CL" dirty="0" smtClean="0"/>
              <a:t>¿Cuánto cuesta el proceso?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Análisis de Procesos: Ejemplo del Tragamonedas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Suponga que trabaja en un casino y que le piden analizar si conviene cambiar sus máquinas tragamonedas mecánicas por electrónicas</a:t>
            </a:r>
          </a:p>
          <a:p>
            <a:pPr lvl="1"/>
            <a:r>
              <a:rPr lang="es-CL" dirty="0" smtClean="0"/>
              <a:t>¿Cuánto ganaría con la 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es-CL" dirty="0" smtClean="0"/>
              <a:t>	máquina electrónica en 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es-CL" dirty="0" smtClean="0"/>
              <a:t>	un periodo de 24 horas, 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es-CL" dirty="0" smtClean="0"/>
              <a:t>	en comparación con la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es-CL" dirty="0" smtClean="0"/>
              <a:t>	máquina mecánica?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pic>
        <p:nvPicPr>
          <p:cNvPr id="6" name="Picture 4" descr="10842890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564904"/>
            <a:ext cx="2917735" cy="3888432"/>
          </a:xfrm>
          <a:prstGeom prst="rect">
            <a:avLst/>
          </a:prstGeom>
          <a:noFill/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029" y="4708520"/>
            <a:ext cx="3208859" cy="214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Análisis de Procesos: Ejemplo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s-CL" dirty="0" smtClean="0"/>
              <a:t>Análisis de la máquina tragamonedas mecánica:</a:t>
            </a:r>
          </a:p>
          <a:p>
            <a:pPr marL="914400" lvl="1" indent="-457200"/>
            <a:r>
              <a:rPr lang="es-CL" dirty="0" smtClean="0"/>
              <a:t>La máquina devuelve el 95% del dinero que recibe. 5% es para el casino</a:t>
            </a:r>
          </a:p>
          <a:p>
            <a:pPr marL="914400" lvl="1" indent="-457200"/>
            <a:r>
              <a:rPr lang="es-CL" dirty="0" smtClean="0"/>
              <a:t>Ritmo del jugador: 1 moneda cada 15 segundos (</a:t>
            </a:r>
            <a:r>
              <a:rPr lang="es-CL" b="1" i="1" dirty="0" smtClean="0"/>
              <a:t>Tiempo de Ciclo</a:t>
            </a:r>
            <a:r>
              <a:rPr lang="es-CL" dirty="0" smtClean="0"/>
              <a:t> del Proceso)</a:t>
            </a:r>
          </a:p>
          <a:p>
            <a:pPr marL="914400" lvl="1" indent="-457200"/>
            <a:r>
              <a:rPr lang="es-CL" dirty="0" smtClean="0"/>
              <a:t>Puedo procesar 4 dólares en un minuto o 240 dólares por hora (</a:t>
            </a:r>
            <a:r>
              <a:rPr lang="es-CL" b="1" i="1" dirty="0" smtClean="0"/>
              <a:t>Capacidad</a:t>
            </a:r>
            <a:r>
              <a:rPr lang="es-CL" dirty="0" smtClean="0"/>
              <a:t> del Proceso)</a:t>
            </a:r>
          </a:p>
          <a:p>
            <a:pPr marL="914400" lvl="1" indent="-457200"/>
            <a:r>
              <a:rPr lang="es-CL" dirty="0" smtClean="0"/>
              <a:t>La máquina me debería devolver: 228 dólares</a:t>
            </a:r>
          </a:p>
          <a:p>
            <a:pPr marL="914400" lvl="1" indent="-457200"/>
            <a:r>
              <a:rPr lang="es-CL" dirty="0" smtClean="0"/>
              <a:t>En 8.3 horas, el jugador perdería 100 dólares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Análisis de Procesos: Ejemplo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 startAt="2"/>
            </a:pPr>
            <a:r>
              <a:rPr lang="es-CL" dirty="0" smtClean="0"/>
              <a:t>Análisis de le nueva máquina electrónica:</a:t>
            </a:r>
          </a:p>
          <a:p>
            <a:pPr marL="914400" lvl="1" indent="-457200"/>
            <a:r>
              <a:rPr lang="es-CL" dirty="0" smtClean="0"/>
              <a:t>Tiempo de ciclo: 10 segundos</a:t>
            </a:r>
          </a:p>
          <a:p>
            <a:pPr marL="914400" lvl="1" indent="-457200"/>
            <a:r>
              <a:rPr lang="es-CL" dirty="0" smtClean="0"/>
              <a:t>Capacidad: 6 dólares por minuto o 360 dólares la hora</a:t>
            </a:r>
          </a:p>
          <a:p>
            <a:pPr marL="914400" lvl="1" indent="-457200"/>
            <a:r>
              <a:rPr lang="es-CL" dirty="0" smtClean="0"/>
              <a:t>La máquina devuelve: 342 dólares en una hora</a:t>
            </a:r>
          </a:p>
          <a:p>
            <a:pPr marL="914400" lvl="1" indent="-457200"/>
            <a:r>
              <a:rPr lang="es-CL" dirty="0" smtClean="0"/>
              <a:t>Cada hora retiene 18 dólares</a:t>
            </a:r>
          </a:p>
          <a:p>
            <a:pPr marL="914400" lvl="1" indent="-457200"/>
            <a:r>
              <a:rPr lang="es-CL" dirty="0" smtClean="0"/>
              <a:t>El jugador pierde 100 dólares en 5.5 horas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Análisis de Procesos: Ejemplo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 startAt="3"/>
            </a:pPr>
            <a:r>
              <a:rPr lang="es-CL" dirty="0" smtClean="0"/>
              <a:t>Comparación</a:t>
            </a:r>
          </a:p>
          <a:p>
            <a:pPr marL="914400" lvl="1" indent="-457200">
              <a:spcBef>
                <a:spcPct val="35000"/>
              </a:spcBef>
            </a:pPr>
            <a:r>
              <a:rPr lang="es-CL" dirty="0" smtClean="0"/>
              <a:t>Si la máquina sólo trabaja 12 horas de 24 horas. Es decir tiene una </a:t>
            </a:r>
            <a:r>
              <a:rPr lang="es-CL" b="1" i="1" dirty="0" smtClean="0"/>
              <a:t>utilización</a:t>
            </a:r>
            <a:r>
              <a:rPr lang="es-CL" dirty="0" smtClean="0"/>
              <a:t> de 0,5</a:t>
            </a:r>
          </a:p>
          <a:p>
            <a:pPr marL="914400" lvl="1" indent="-457200">
              <a:spcBef>
                <a:spcPct val="35000"/>
              </a:spcBef>
            </a:pPr>
            <a:r>
              <a:rPr lang="es-CL" dirty="0" smtClean="0"/>
              <a:t>En 24 horas:</a:t>
            </a:r>
          </a:p>
          <a:p>
            <a:pPr marL="1295400" lvl="2" indent="-381000"/>
            <a:r>
              <a:rPr lang="es-CL" dirty="0" smtClean="0"/>
              <a:t>La máquina mecánica: $12 x 24 horas x 0,5 = US $144</a:t>
            </a:r>
          </a:p>
          <a:p>
            <a:pPr marL="1295400" lvl="2" indent="-381000"/>
            <a:r>
              <a:rPr lang="es-CL" dirty="0" smtClean="0"/>
              <a:t>La máquina electrónica: $18 x 24 horas x 0,5 = US $216</a:t>
            </a:r>
          </a:p>
          <a:p>
            <a:pPr marL="914400" lvl="1" indent="-457200">
              <a:spcBef>
                <a:spcPct val="35000"/>
              </a:spcBef>
            </a:pPr>
            <a:r>
              <a:rPr lang="es-CL" i="1" dirty="0" smtClean="0"/>
              <a:t>Supuestos: Solo un dólar por vez y utilización es la misma en ambas máquinas</a:t>
            </a:r>
            <a:endParaRPr lang="es-ES" i="1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Análisis de Procesos: Ejemplo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 startAt="4"/>
            </a:pPr>
            <a:r>
              <a:rPr lang="es-CL" dirty="0" smtClean="0"/>
              <a:t>La máquina tragamonedas es uno de los muchos procesos del casino</a:t>
            </a:r>
          </a:p>
          <a:p>
            <a:pPr marL="914400" lvl="1" indent="-457200"/>
            <a:r>
              <a:rPr lang="es-CL" dirty="0" smtClean="0"/>
              <a:t>Una máquina tragamonedas es una pequeña parte del ingreso del casino</a:t>
            </a:r>
          </a:p>
          <a:p>
            <a:pPr marL="914400" lvl="1" indent="-457200"/>
            <a:endParaRPr lang="es-CL" dirty="0" smtClean="0"/>
          </a:p>
          <a:p>
            <a:pPr marL="914400" lvl="1" indent="-457200"/>
            <a:r>
              <a:rPr lang="es-CL" dirty="0" smtClean="0"/>
              <a:t>El desempeño agregado de cada actividad individual tal vez sea suficiente para entender el proceso global</a:t>
            </a:r>
          </a:p>
          <a:p>
            <a:pPr marL="914400" lvl="1" indent="-457200"/>
            <a:endParaRPr lang="es-CL" dirty="0" smtClean="0"/>
          </a:p>
          <a:p>
            <a:pPr marL="914400" lvl="1" indent="-457200"/>
            <a:r>
              <a:rPr lang="es-CL" dirty="0" smtClean="0"/>
              <a:t>Otras veces es necesario considerar la interacción sustantiva que existe entre actividades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15-11-2011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6201</TotalTime>
  <Words>2119</Words>
  <Application>Microsoft Office PowerPoint</Application>
  <PresentationFormat>Presentación en pantalla (4:3)</PresentationFormat>
  <Paragraphs>434</Paragraphs>
  <Slides>31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31</vt:i4>
      </vt:variant>
    </vt:vector>
  </HeadingPairs>
  <TitlesOfParts>
    <vt:vector size="35" baseType="lpstr">
      <vt:lpstr>Flujo</vt:lpstr>
      <vt:lpstr>Ecuación</vt:lpstr>
      <vt:lpstr>Bitmap Image</vt:lpstr>
      <vt:lpstr>Worksheet</vt:lpstr>
      <vt:lpstr> Análisis de Procesos  </vt:lpstr>
      <vt:lpstr> Lineamientos de la Clase de Hoy</vt:lpstr>
      <vt:lpstr>Introducción</vt:lpstr>
      <vt:lpstr>Introducción</vt:lpstr>
      <vt:lpstr>Análisis de Procesos: Ejemplo del Tragamonedas</vt:lpstr>
      <vt:lpstr>Análisis de Procesos: Ejemplo</vt:lpstr>
      <vt:lpstr>Análisis de Procesos: Ejemplo</vt:lpstr>
      <vt:lpstr>Análisis de Procesos: Ejemplo</vt:lpstr>
      <vt:lpstr>Análisis de Procesos: Ejemplo</vt:lpstr>
      <vt:lpstr>Definiciones</vt:lpstr>
      <vt:lpstr>Definiciones</vt:lpstr>
      <vt:lpstr>Diagrama de Flujo de los Procesos</vt:lpstr>
      <vt:lpstr>Diagrama de Flujo de los Procesos</vt:lpstr>
      <vt:lpstr>Otro Ejemplo las Hamburguesas</vt:lpstr>
      <vt:lpstr>Otro Ejemplo las Hamburguesas</vt:lpstr>
      <vt:lpstr>Análisis de Procesos: KRISTEN’S COOKIES</vt:lpstr>
      <vt:lpstr>Diagrama de Flujo del Proceso</vt:lpstr>
      <vt:lpstr>Análisis de Procesos</vt:lpstr>
      <vt:lpstr>Carta Gantt</vt:lpstr>
      <vt:lpstr>Análisis de Procesos, Preguntas para la casa</vt:lpstr>
      <vt:lpstr>Formas de Aumentar la Capacidad</vt:lpstr>
      <vt:lpstr>Preguntas Adicionales</vt:lpstr>
      <vt:lpstr>Preguntas Adicionales</vt:lpstr>
      <vt:lpstr>Definiciones</vt:lpstr>
      <vt:lpstr>Definiciones</vt:lpstr>
      <vt:lpstr>Medición de Desempeño de los Procesos</vt:lpstr>
      <vt:lpstr>Medición de Desempeño de los Procesos</vt:lpstr>
      <vt:lpstr>Reducción de tiempo de ejecución de un proceso</vt:lpstr>
      <vt:lpstr>La eficiencia cumple con las metas corporativas</vt:lpstr>
      <vt:lpstr>La eficiencia cumple con las metas corporativas</vt:lpstr>
      <vt:lpstr>Conclusiones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CMM 06-01-11</dc:title>
  <dc:creator>Fabián Rodrigo Medel García</dc:creator>
  <dc:description>Estrategia on-net/off-net, cargos de acceso y su impacto en la estructuración de la industria de telefonía móvil</dc:description>
  <cp:lastModifiedBy>Fabian</cp:lastModifiedBy>
  <cp:revision>555</cp:revision>
  <cp:lastPrinted>2007-09-28T14:59:36Z</cp:lastPrinted>
  <dcterms:created xsi:type="dcterms:W3CDTF">2007-04-18T18:55:22Z</dcterms:created>
  <dcterms:modified xsi:type="dcterms:W3CDTF">2011-11-15T13:08:24Z</dcterms:modified>
</cp:coreProperties>
</file>