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34"/>
  </p:notesMasterIdLst>
  <p:handoutMasterIdLst>
    <p:handoutMasterId r:id="rId35"/>
  </p:handoutMasterIdLst>
  <p:sldIdLst>
    <p:sldId id="346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2" r:id="rId11"/>
    <p:sldId id="431" r:id="rId12"/>
    <p:sldId id="434" r:id="rId13"/>
    <p:sldId id="435" r:id="rId14"/>
    <p:sldId id="433" r:id="rId15"/>
    <p:sldId id="436" r:id="rId16"/>
    <p:sldId id="437" r:id="rId17"/>
    <p:sldId id="438" r:id="rId18"/>
    <p:sldId id="439" r:id="rId19"/>
    <p:sldId id="440" r:id="rId20"/>
    <p:sldId id="441" r:id="rId21"/>
    <p:sldId id="442" r:id="rId22"/>
    <p:sldId id="444" r:id="rId23"/>
    <p:sldId id="445" r:id="rId24"/>
    <p:sldId id="446" r:id="rId25"/>
    <p:sldId id="447" r:id="rId26"/>
    <p:sldId id="448" r:id="rId27"/>
    <p:sldId id="449" r:id="rId28"/>
    <p:sldId id="443" r:id="rId29"/>
    <p:sldId id="453" r:id="rId30"/>
    <p:sldId id="450" r:id="rId31"/>
    <p:sldId id="451" r:id="rId32"/>
    <p:sldId id="452" r:id="rId33"/>
  </p:sldIdLst>
  <p:sldSz cx="9144000" cy="6858000" type="screen4x3"/>
  <p:notesSz cx="7315200" cy="96012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3500" kern="1200">
        <a:solidFill>
          <a:srgbClr val="003399"/>
        </a:solidFill>
        <a:latin typeface="Beauchef beta" pitchFamily="5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3399"/>
        </a:solidFill>
        <a:latin typeface="Beauchef beta" pitchFamily="5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3399"/>
        </a:solidFill>
        <a:latin typeface="Beauchef beta" pitchFamily="5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3399"/>
        </a:solidFill>
        <a:latin typeface="Beauchef beta" pitchFamily="5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3399"/>
        </a:solidFill>
        <a:latin typeface="Beauchef beta" pitchFamily="50" charset="0"/>
        <a:ea typeface="+mn-ea"/>
        <a:cs typeface="+mn-cs"/>
      </a:defRPr>
    </a:lvl5pPr>
    <a:lvl6pPr marL="2286000" algn="l" defTabSz="914400" rtl="0" eaLnBrk="1" latinLnBrk="0" hangingPunct="1">
      <a:defRPr sz="3500" kern="1200">
        <a:solidFill>
          <a:srgbClr val="003399"/>
        </a:solidFill>
        <a:latin typeface="Beauchef beta" pitchFamily="50" charset="0"/>
        <a:ea typeface="+mn-ea"/>
        <a:cs typeface="+mn-cs"/>
      </a:defRPr>
    </a:lvl6pPr>
    <a:lvl7pPr marL="2743200" algn="l" defTabSz="914400" rtl="0" eaLnBrk="1" latinLnBrk="0" hangingPunct="1">
      <a:defRPr sz="3500" kern="1200">
        <a:solidFill>
          <a:srgbClr val="003399"/>
        </a:solidFill>
        <a:latin typeface="Beauchef beta" pitchFamily="50" charset="0"/>
        <a:ea typeface="+mn-ea"/>
        <a:cs typeface="+mn-cs"/>
      </a:defRPr>
    </a:lvl7pPr>
    <a:lvl8pPr marL="3200400" algn="l" defTabSz="914400" rtl="0" eaLnBrk="1" latinLnBrk="0" hangingPunct="1">
      <a:defRPr sz="3500" kern="1200">
        <a:solidFill>
          <a:srgbClr val="003399"/>
        </a:solidFill>
        <a:latin typeface="Beauchef beta" pitchFamily="50" charset="0"/>
        <a:ea typeface="+mn-ea"/>
        <a:cs typeface="+mn-cs"/>
      </a:defRPr>
    </a:lvl8pPr>
    <a:lvl9pPr marL="3657600" algn="l" defTabSz="914400" rtl="0" eaLnBrk="1" latinLnBrk="0" hangingPunct="1">
      <a:defRPr sz="3500" kern="1200">
        <a:solidFill>
          <a:srgbClr val="003399"/>
        </a:solidFill>
        <a:latin typeface="Beauchef beta" pitchFamily="5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003399"/>
    <a:srgbClr val="FF6600"/>
    <a:srgbClr val="FF3300"/>
    <a:srgbClr val="3CBEEC"/>
    <a:srgbClr val="50C5EE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76" autoAdjust="0"/>
    <p:restoredTop sz="88429" autoAdjust="0"/>
  </p:normalViewPr>
  <p:slideViewPr>
    <p:cSldViewPr>
      <p:cViewPr varScale="1">
        <p:scale>
          <a:sx n="93" d="100"/>
          <a:sy n="93" d="100"/>
        </p:scale>
        <p:origin x="-1194" y="-96"/>
      </p:cViewPr>
      <p:guideLst>
        <p:guide orient="horz" pos="431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48"/>
    </p:cViewPr>
  </p:sorterViewPr>
  <p:notesViewPr>
    <p:cSldViewPr>
      <p:cViewPr>
        <p:scale>
          <a:sx n="125" d="100"/>
          <a:sy n="125" d="100"/>
        </p:scale>
        <p:origin x="-2832" y="1458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/>
              <a:t>Center for Mathematical Modeling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4228E6F-075A-4F75-8F15-66DF095FA0A9}" type="datetimeFigureOut">
              <a:rPr lang="es-ES"/>
              <a:pPr>
                <a:defRPr/>
              </a:pPr>
              <a:t>16/11/2011</a:t>
            </a:fld>
            <a:endParaRPr lang="es-E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780D55F-F54D-408D-813C-152290AE86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/>
              <a:t>Center for Mathematical Modeling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B7E0863-5DE2-474E-AA73-1B0F6E06DE60}" type="datetimeFigureOut">
              <a:rPr lang="es-ES"/>
              <a:pPr>
                <a:defRPr/>
              </a:pPr>
              <a:t>16/11/2011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3CF21B2-777A-40A5-9F72-F837E41C48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16 Grupo"/>
          <p:cNvGrpSpPr>
            <a:grpSpLocks/>
          </p:cNvGrpSpPr>
          <p:nvPr userDrawn="1"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39940" name="8 Marcador de título"/>
          <p:cNvSpPr>
            <a:spLocks noGrp="1"/>
          </p:cNvSpPr>
          <p:nvPr>
            <p:ph type="ctrTitle"/>
          </p:nvPr>
        </p:nvSpPr>
        <p:spPr>
          <a:xfrm>
            <a:off x="1042988" y="4292600"/>
            <a:ext cx="8101012" cy="1223963"/>
          </a:xfrm>
          <a:noFill/>
          <a:ln>
            <a:solidFill>
              <a:schemeClr val="accent1"/>
            </a:solidFill>
          </a:ln>
        </p:spPr>
        <p:txBody>
          <a:bodyPr/>
          <a:lstStyle>
            <a:lvl1pPr>
              <a:defRPr sz="3100" smtClean="0">
                <a:solidFill>
                  <a:srgbClr val="003399"/>
                </a:solidFill>
                <a:latin typeface="+mj-lt"/>
              </a:defRPr>
            </a:lvl1pPr>
          </a:lstStyle>
          <a:p>
            <a:r>
              <a:rPr lang="es-CL" dirty="0" smtClean="0"/>
              <a:t>Haga clic para cambiar el estilo de título	</a:t>
            </a:r>
          </a:p>
        </p:txBody>
      </p:sp>
      <p:sp>
        <p:nvSpPr>
          <p:cNvPr id="11" name="9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Euclid" pitchFamily="18" charset="0"/>
              </a:defRPr>
            </a:lvl1pPr>
          </a:lstStyle>
          <a:p>
            <a:pPr>
              <a:defRPr/>
            </a:pPr>
            <a:fld id="{5B233BE1-F5B6-46C0-A7BD-AFC73FE2DE93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13" name="1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Euclid" pitchFamily="18" charset="0"/>
              </a:defRPr>
            </a:lvl1pPr>
          </a:lstStyle>
          <a:p>
            <a:pPr>
              <a:defRPr/>
            </a:pPr>
            <a:fld id="{598FC47B-4672-4D82-88D2-AB35845B330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9" name="8 Forma libre"/>
          <p:cNvSpPr>
            <a:spLocks/>
          </p:cNvSpPr>
          <p:nvPr userDrawn="1"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8 Título"/>
          <p:cNvSpPr txBox="1">
            <a:spLocks/>
          </p:cNvSpPr>
          <p:nvPr userDrawn="1"/>
        </p:nvSpPr>
        <p:spPr bwMode="auto">
          <a:xfrm>
            <a:off x="533400" y="1371600"/>
            <a:ext cx="785164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288" bIns="0" numCol="1" anchor="b" anchorCtr="0" compatLnSpc="1">
            <a:prstTxWarp prst="textNoShape">
              <a:avLst/>
            </a:prstTxWarp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B673F-D1A4-4C29-8A52-0DAB60C5B53E}" type="datetime1">
              <a:rPr lang="es-CL" smtClean="0"/>
              <a:pPr>
                <a:defRPr/>
              </a:pPr>
              <a:t>16-11-2011</a:t>
            </a:fld>
            <a:endParaRPr lang="es-CL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9C8C8-F4B9-491E-8401-6F6CE61CCF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Euclid" pitchFamily="18" charset="0"/>
              </a:defRPr>
            </a:lvl1pPr>
          </a:lstStyle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Euclid" pitchFamily="18" charset="0"/>
              </a:defRPr>
            </a:lvl1pPr>
          </a:lstStyle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704856" cy="1143000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03648" y="1484784"/>
            <a:ext cx="3744416" cy="46805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64088" y="1484784"/>
            <a:ext cx="3678560" cy="46805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5B4FE-2EB0-4E3D-AEDA-08EC38182B82}" type="datetime1">
              <a:rPr lang="es-CL" smtClean="0"/>
              <a:pPr>
                <a:defRPr/>
              </a:pPr>
              <a:t>16-11-2011</a:t>
            </a:fld>
            <a:endParaRPr lang="es-CL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6EAD0-F5CE-463A-AA0A-4326A9C718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70485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D6C8-8079-44EC-A945-7924918463EF}" type="datetime1">
              <a:rPr lang="es-CL" smtClean="0"/>
              <a:pPr>
                <a:defRPr/>
              </a:pPr>
              <a:t>16-11-2011</a:t>
            </a:fld>
            <a:endParaRPr lang="es-CL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5A4B-AD20-4376-884E-0364B760E1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2348880"/>
            <a:ext cx="7287344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D90BE-A2A7-45FF-9E05-DCD1F0CA826B}" type="datetime1">
              <a:rPr lang="es-CL" smtClean="0"/>
              <a:pPr>
                <a:defRPr/>
              </a:pPr>
              <a:t>16-11-2011</a:t>
            </a:fld>
            <a:endParaRPr lang="es-CL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2862A-94F4-4202-9313-1278114AA6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827584" y="3717032"/>
            <a:ext cx="8316416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7988-AFF5-4223-B130-C9C2BC42A20D}" type="datetime1">
              <a:rPr lang="es-CL" smtClean="0"/>
              <a:pPr>
                <a:defRPr/>
              </a:pPr>
              <a:t>16-11-2011</a:t>
            </a:fld>
            <a:endParaRPr lang="es-CL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A10B4-50B1-408D-A2D5-458E374E71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54748-17C7-4595-B747-7E44D9477713}" type="datetime1">
              <a:rPr lang="es-CL" smtClean="0"/>
              <a:pPr>
                <a:defRPr/>
              </a:pPr>
              <a:t>16-11-2011</a:t>
            </a:fld>
            <a:endParaRPr lang="es-CL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3B14B-1B1E-418C-8718-38B84703023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5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7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8" name="7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8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0" name="9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1" name="10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4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E8EF0-E355-4DFB-B546-3678E590DBCA}" type="datetime1">
              <a:rPr lang="es-CL" smtClean="0"/>
              <a:pPr>
                <a:defRPr/>
              </a:pPr>
              <a:t>16-11-2011</a:t>
            </a:fld>
            <a:endParaRPr lang="es-CL"/>
          </a:p>
        </p:txBody>
      </p:sp>
      <p:sp>
        <p:nvSpPr>
          <p:cNvPr id="16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AAB36EB-1CCF-4CD1-A290-662239D3AC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BA549-5EF7-41E1-9E2B-436D3D8A69F8}" type="datetime1">
              <a:rPr lang="es-CL" smtClean="0"/>
              <a:pPr>
                <a:defRPr/>
              </a:pPr>
              <a:t>16-11-2011</a:t>
            </a:fld>
            <a:endParaRPr lang="es-CL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3EB03-CC84-4E5D-B9D7-ACEDE033A5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 userDrawn="1"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29" name="8 Marcador de título"/>
          <p:cNvSpPr>
            <a:spLocks noGrp="1"/>
          </p:cNvSpPr>
          <p:nvPr>
            <p:ph type="title"/>
          </p:nvPr>
        </p:nvSpPr>
        <p:spPr bwMode="auto">
          <a:xfrm>
            <a:off x="683568" y="116632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err="1" smtClean="0"/>
              <a:t>Click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edit</a:t>
            </a:r>
            <a:r>
              <a:rPr lang="es-ES" dirty="0" smtClean="0"/>
              <a:t> </a:t>
            </a:r>
            <a:r>
              <a:rPr lang="es-ES" dirty="0" err="1" smtClean="0"/>
              <a:t>Master</a:t>
            </a:r>
            <a:r>
              <a:rPr lang="es-ES" dirty="0" smtClean="0"/>
              <a:t> </a:t>
            </a:r>
            <a:r>
              <a:rPr lang="es-ES" dirty="0" err="1" smtClean="0"/>
              <a:t>title</a:t>
            </a:r>
            <a:r>
              <a:rPr lang="es-ES" dirty="0" smtClean="0"/>
              <a:t> </a:t>
            </a:r>
            <a:r>
              <a:rPr lang="es-ES" dirty="0" err="1" smtClean="0"/>
              <a:t>style</a:t>
            </a:r>
            <a:endParaRPr lang="en-US" dirty="0" smtClean="0"/>
          </a:p>
        </p:txBody>
      </p:sp>
      <p:sp>
        <p:nvSpPr>
          <p:cNvPr id="1030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683568" y="1556792"/>
            <a:ext cx="8064896" cy="476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err="1" smtClean="0"/>
              <a:t>Click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edit</a:t>
            </a:r>
            <a:r>
              <a:rPr lang="es-ES" dirty="0" smtClean="0"/>
              <a:t> </a:t>
            </a:r>
            <a:r>
              <a:rPr lang="es-ES" dirty="0" err="1" smtClean="0"/>
              <a:t>Master</a:t>
            </a:r>
            <a:r>
              <a:rPr lang="es-ES" dirty="0" smtClean="0"/>
              <a:t> </a:t>
            </a:r>
            <a:r>
              <a:rPr lang="es-ES" dirty="0" err="1" smtClean="0"/>
              <a:t>text</a:t>
            </a:r>
            <a:r>
              <a:rPr lang="es-ES" dirty="0" smtClean="0"/>
              <a:t> </a:t>
            </a:r>
            <a:r>
              <a:rPr lang="es-ES" dirty="0" err="1" smtClean="0"/>
              <a:t>styles</a:t>
            </a:r>
            <a:endParaRPr lang="es-ES" dirty="0" smtClean="0"/>
          </a:p>
          <a:p>
            <a:pPr lvl="1"/>
            <a:r>
              <a:rPr lang="es-ES" dirty="0" err="1" smtClean="0"/>
              <a:t>Second</a:t>
            </a:r>
            <a:r>
              <a:rPr lang="es-ES" dirty="0" smtClean="0"/>
              <a:t> </a:t>
            </a:r>
            <a:r>
              <a:rPr lang="es-ES" dirty="0" err="1" smtClean="0"/>
              <a:t>level</a:t>
            </a:r>
            <a:endParaRPr lang="es-ES" dirty="0" smtClean="0"/>
          </a:p>
          <a:p>
            <a:pPr lvl="2"/>
            <a:r>
              <a:rPr lang="es-ES" dirty="0" err="1" smtClean="0"/>
              <a:t>Third</a:t>
            </a:r>
            <a:r>
              <a:rPr lang="es-ES" dirty="0" smtClean="0"/>
              <a:t> </a:t>
            </a:r>
            <a:r>
              <a:rPr lang="es-ES" dirty="0" err="1" smtClean="0"/>
              <a:t>level</a:t>
            </a:r>
            <a:endParaRPr lang="es-ES" dirty="0" smtClean="0"/>
          </a:p>
          <a:p>
            <a:pPr lvl="3"/>
            <a:r>
              <a:rPr lang="es-ES" dirty="0" err="1" smtClean="0"/>
              <a:t>Fourth</a:t>
            </a:r>
            <a:r>
              <a:rPr lang="es-ES" dirty="0" smtClean="0"/>
              <a:t> </a:t>
            </a:r>
            <a:r>
              <a:rPr lang="es-ES" dirty="0" err="1" smtClean="0"/>
              <a:t>level</a:t>
            </a:r>
            <a:endParaRPr lang="es-ES" dirty="0" smtClean="0"/>
          </a:p>
          <a:p>
            <a:pPr lvl="4"/>
            <a:r>
              <a:rPr lang="es-ES" dirty="0" err="1" smtClean="0"/>
              <a:t>Fifth</a:t>
            </a:r>
            <a:r>
              <a:rPr lang="es-ES" dirty="0" smtClean="0"/>
              <a:t> </a:t>
            </a:r>
            <a:r>
              <a:rPr lang="es-ES" dirty="0" err="1" smtClean="0"/>
              <a:t>level</a:t>
            </a:r>
            <a:endParaRPr lang="en-US" dirty="0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424242"/>
                </a:solidFill>
                <a:latin typeface="Arial" charset="0"/>
              </a:defRPr>
            </a:lvl1pPr>
          </a:lstStyle>
          <a:p>
            <a:pPr>
              <a:defRPr/>
            </a:pPr>
            <a:fld id="{059E8451-9A6B-4AA6-BF99-F551D686A538}" type="datetime1">
              <a:rPr lang="es-CL" smtClean="0"/>
              <a:pPr>
                <a:defRPr/>
              </a:pPr>
              <a:t>16-11-2011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372200" y="638132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424242"/>
                </a:solidFill>
                <a:latin typeface="Fedra Sans Std Normal" pitchFamily="34" charset="0"/>
              </a:defRPr>
            </a:lvl1pPr>
          </a:lstStyle>
          <a:p>
            <a:pPr>
              <a:defRPr/>
            </a:pPr>
            <a:fld id="{60AEC80E-C4D1-4B38-B0A7-40F533D8F7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Rectangle 6"/>
          <p:cNvSpPr/>
          <p:nvPr userDrawn="1"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2" name="Rectangle 7"/>
          <p:cNvSpPr/>
          <p:nvPr userDrawn="1"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3" name="Rectangle 8"/>
          <p:cNvSpPr/>
          <p:nvPr userDrawn="1"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7" name="Rectangle 9"/>
          <p:cNvSpPr/>
          <p:nvPr userDrawn="1"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19" name="Rectangle 10"/>
          <p:cNvSpPr/>
          <p:nvPr userDrawn="1"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0" name="Rectangle 11"/>
          <p:cNvSpPr/>
          <p:nvPr userDrawn="1"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1" name="Rectangle 14"/>
          <p:cNvSpPr/>
          <p:nvPr userDrawn="1"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3" name="Rectangle 15"/>
          <p:cNvSpPr/>
          <p:nvPr userDrawn="1"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sp>
        <p:nvSpPr>
          <p:cNvPr id="24" name="Rectangle 16"/>
          <p:cNvSpPr/>
          <p:nvPr userDrawn="1"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82" r:id="rId8"/>
    <p:sldLayoutId id="2147483879" r:id="rId9"/>
    <p:sldLayoutId id="2147483880" r:id="rId10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5F5F5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5F5F5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5F5F5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5F5F5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2988" y="4005064"/>
            <a:ext cx="8101012" cy="1511499"/>
          </a:xfrm>
        </p:spPr>
        <p:txBody>
          <a:bodyPr/>
          <a:lstStyle/>
          <a:p>
            <a:r>
              <a:rPr lang="es-ES_tradnl" b="1" dirty="0" smtClean="0"/>
              <a:t>	Planeación Agregada</a:t>
            </a:r>
            <a:br>
              <a:rPr lang="es-ES_tradnl" b="1" dirty="0" smtClean="0"/>
            </a:br>
            <a:r>
              <a:rPr lang="es-ES_tradnl" b="1" dirty="0"/>
              <a:t/>
            </a:r>
            <a:br>
              <a:rPr lang="es-ES_tradnl" b="1" dirty="0"/>
            </a:br>
            <a:endParaRPr lang="es-CL" dirty="0"/>
          </a:p>
        </p:txBody>
      </p:sp>
      <p:sp>
        <p:nvSpPr>
          <p:cNvPr id="3" name="2 CuadroTexto"/>
          <p:cNvSpPr txBox="1"/>
          <p:nvPr/>
        </p:nvSpPr>
        <p:spPr>
          <a:xfrm>
            <a:off x="323528" y="1988840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Fedra Sans Std Normal"/>
              </a:rPr>
              <a:t>IN4703</a:t>
            </a:r>
          </a:p>
          <a:p>
            <a:r>
              <a:rPr lang="es-CL" sz="3600" dirty="0" smtClean="0">
                <a:latin typeface="Fedra Sans Std Normal"/>
              </a:rPr>
              <a:t>	Gestión de Operaciones</a:t>
            </a:r>
            <a:endParaRPr lang="es-CL" sz="3600" dirty="0">
              <a:latin typeface="Fedra Sans Std Norm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Estrategias de Ajuste de Capacidad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340768"/>
            <a:ext cx="8064896" cy="4983286"/>
          </a:xfrm>
        </p:spPr>
        <p:txBody>
          <a:bodyPr/>
          <a:lstStyle/>
          <a:p>
            <a:r>
              <a:rPr lang="es-CL" dirty="0" smtClean="0"/>
              <a:t>Cazar la Demanda</a:t>
            </a:r>
          </a:p>
          <a:p>
            <a:pPr lvl="1"/>
            <a:r>
              <a:rPr lang="es-CL" dirty="0" smtClean="0"/>
              <a:t>Idea: Adquirir la Capacidad para poder ajustarse y seguir a la demanda</a:t>
            </a:r>
          </a:p>
          <a:p>
            <a:pPr lvl="1"/>
            <a:r>
              <a:rPr lang="es-CL" dirty="0" smtClean="0"/>
              <a:t>Costos: Contratación (Reclutamiento, Selección, Capacitación, Adaptación), Despidos (Costos Sociales, Desahucio); Horas Extras y Sobre Tiempos, Semanas Cortas (Ej. Europa), Subcontratación (Pagos, Pérdidas de Productividad), Trabajos </a:t>
            </a:r>
            <a:r>
              <a:rPr lang="es-CL" dirty="0" err="1" smtClean="0"/>
              <a:t>Part</a:t>
            </a:r>
            <a:r>
              <a:rPr lang="es-CL" dirty="0" smtClean="0"/>
              <a:t>-Time</a:t>
            </a: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6216" y="6381328"/>
            <a:ext cx="762000" cy="365125"/>
          </a:xfrm>
        </p:spPr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2565611" y="4250431"/>
            <a:ext cx="5715000" cy="231281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07"/>
              </a:cxn>
              <a:cxn ang="0">
                <a:pos x="3600" y="2107"/>
              </a:cxn>
            </a:cxnLst>
            <a:rect l="0" t="0" r="r" b="b"/>
            <a:pathLst>
              <a:path w="3600" h="2107">
                <a:moveTo>
                  <a:pt x="0" y="0"/>
                </a:moveTo>
                <a:lnTo>
                  <a:pt x="0" y="2107"/>
                </a:lnTo>
                <a:lnTo>
                  <a:pt x="3600" y="2107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2551323" y="4466455"/>
            <a:ext cx="5770563" cy="1601490"/>
          </a:xfrm>
          <a:custGeom>
            <a:avLst/>
            <a:gdLst/>
            <a:ahLst/>
            <a:cxnLst>
              <a:cxn ang="0">
                <a:pos x="0" y="722"/>
              </a:cxn>
              <a:cxn ang="0">
                <a:pos x="75" y="985"/>
              </a:cxn>
              <a:cxn ang="0">
                <a:pos x="142" y="1175"/>
              </a:cxn>
              <a:cxn ang="0">
                <a:pos x="222" y="1344"/>
              </a:cxn>
              <a:cxn ang="0">
                <a:pos x="299" y="1419"/>
              </a:cxn>
              <a:cxn ang="0">
                <a:pos x="389" y="1449"/>
              </a:cxn>
              <a:cxn ang="0">
                <a:pos x="496" y="1425"/>
              </a:cxn>
              <a:cxn ang="0">
                <a:pos x="579" y="1345"/>
              </a:cxn>
              <a:cxn ang="0">
                <a:pos x="659" y="1171"/>
              </a:cxn>
              <a:cxn ang="0">
                <a:pos x="739" y="950"/>
              </a:cxn>
              <a:cxn ang="0">
                <a:pos x="811" y="710"/>
              </a:cxn>
              <a:cxn ang="0">
                <a:pos x="901" y="406"/>
              </a:cxn>
              <a:cxn ang="0">
                <a:pos x="989" y="182"/>
              </a:cxn>
              <a:cxn ang="0">
                <a:pos x="1058" y="82"/>
              </a:cxn>
              <a:cxn ang="0">
                <a:pos x="1123" y="19"/>
              </a:cxn>
              <a:cxn ang="0">
                <a:pos x="1213" y="1"/>
              </a:cxn>
              <a:cxn ang="0">
                <a:pos x="1299" y="17"/>
              </a:cxn>
              <a:cxn ang="0">
                <a:pos x="1365" y="78"/>
              </a:cxn>
              <a:cxn ang="0">
                <a:pos x="1424" y="171"/>
              </a:cxn>
              <a:cxn ang="0">
                <a:pos x="1525" y="409"/>
              </a:cxn>
              <a:cxn ang="0">
                <a:pos x="1613" y="723"/>
              </a:cxn>
              <a:cxn ang="0">
                <a:pos x="1693" y="987"/>
              </a:cxn>
              <a:cxn ang="0">
                <a:pos x="1752" y="1158"/>
              </a:cxn>
              <a:cxn ang="0">
                <a:pos x="1829" y="1315"/>
              </a:cxn>
              <a:cxn ang="0">
                <a:pos x="1915" y="1414"/>
              </a:cxn>
              <a:cxn ang="0">
                <a:pos x="2018" y="1450"/>
              </a:cxn>
              <a:cxn ang="0">
                <a:pos x="2128" y="1417"/>
              </a:cxn>
              <a:cxn ang="0">
                <a:pos x="2213" y="1326"/>
              </a:cxn>
              <a:cxn ang="0">
                <a:pos x="2285" y="1161"/>
              </a:cxn>
              <a:cxn ang="0">
                <a:pos x="2365" y="937"/>
              </a:cxn>
              <a:cxn ang="0">
                <a:pos x="2435" y="713"/>
              </a:cxn>
              <a:cxn ang="0">
                <a:pos x="2501" y="473"/>
              </a:cxn>
              <a:cxn ang="0">
                <a:pos x="2603" y="198"/>
              </a:cxn>
              <a:cxn ang="0">
                <a:pos x="2667" y="86"/>
              </a:cxn>
              <a:cxn ang="0">
                <a:pos x="2741" y="19"/>
              </a:cxn>
              <a:cxn ang="0">
                <a:pos x="2837" y="1"/>
              </a:cxn>
              <a:cxn ang="0">
                <a:pos x="2920" y="25"/>
              </a:cxn>
              <a:cxn ang="0">
                <a:pos x="2987" y="91"/>
              </a:cxn>
              <a:cxn ang="0">
                <a:pos x="3067" y="217"/>
              </a:cxn>
              <a:cxn ang="0">
                <a:pos x="3160" y="473"/>
              </a:cxn>
              <a:cxn ang="0">
                <a:pos x="3232" y="726"/>
              </a:cxn>
              <a:cxn ang="0">
                <a:pos x="3299" y="947"/>
              </a:cxn>
              <a:cxn ang="0">
                <a:pos x="3368" y="1166"/>
              </a:cxn>
              <a:cxn ang="0">
                <a:pos x="3440" y="1313"/>
              </a:cxn>
              <a:cxn ang="0">
                <a:pos x="3517" y="1403"/>
              </a:cxn>
              <a:cxn ang="0">
                <a:pos x="3573" y="1441"/>
              </a:cxn>
              <a:cxn ang="0">
                <a:pos x="3635" y="1449"/>
              </a:cxn>
            </a:cxnLst>
            <a:rect l="0" t="0" r="r" b="b"/>
            <a:pathLst>
              <a:path w="3635" h="1450">
                <a:moveTo>
                  <a:pt x="0" y="722"/>
                </a:moveTo>
                <a:cubicBezTo>
                  <a:pt x="12" y="766"/>
                  <a:pt x="51" y="910"/>
                  <a:pt x="75" y="985"/>
                </a:cubicBezTo>
                <a:cubicBezTo>
                  <a:pt x="99" y="1060"/>
                  <a:pt x="117" y="1115"/>
                  <a:pt x="142" y="1175"/>
                </a:cubicBezTo>
                <a:cubicBezTo>
                  <a:pt x="167" y="1235"/>
                  <a:pt x="196" y="1303"/>
                  <a:pt x="222" y="1344"/>
                </a:cubicBezTo>
                <a:cubicBezTo>
                  <a:pt x="248" y="1385"/>
                  <a:pt x="271" y="1402"/>
                  <a:pt x="299" y="1419"/>
                </a:cubicBezTo>
                <a:cubicBezTo>
                  <a:pt x="327" y="1436"/>
                  <a:pt x="356" y="1448"/>
                  <a:pt x="389" y="1449"/>
                </a:cubicBezTo>
                <a:cubicBezTo>
                  <a:pt x="422" y="1450"/>
                  <a:pt x="464" y="1442"/>
                  <a:pt x="496" y="1425"/>
                </a:cubicBezTo>
                <a:cubicBezTo>
                  <a:pt x="528" y="1408"/>
                  <a:pt x="552" y="1387"/>
                  <a:pt x="579" y="1345"/>
                </a:cubicBezTo>
                <a:cubicBezTo>
                  <a:pt x="606" y="1303"/>
                  <a:pt x="632" y="1237"/>
                  <a:pt x="659" y="1171"/>
                </a:cubicBezTo>
                <a:cubicBezTo>
                  <a:pt x="686" y="1105"/>
                  <a:pt x="714" y="1027"/>
                  <a:pt x="739" y="950"/>
                </a:cubicBezTo>
                <a:cubicBezTo>
                  <a:pt x="764" y="873"/>
                  <a:pt x="784" y="801"/>
                  <a:pt x="811" y="710"/>
                </a:cubicBezTo>
                <a:cubicBezTo>
                  <a:pt x="838" y="619"/>
                  <a:pt x="871" y="494"/>
                  <a:pt x="901" y="406"/>
                </a:cubicBezTo>
                <a:cubicBezTo>
                  <a:pt x="931" y="318"/>
                  <a:pt x="963" y="236"/>
                  <a:pt x="989" y="182"/>
                </a:cubicBezTo>
                <a:cubicBezTo>
                  <a:pt x="1015" y="128"/>
                  <a:pt x="1036" y="109"/>
                  <a:pt x="1058" y="82"/>
                </a:cubicBezTo>
                <a:cubicBezTo>
                  <a:pt x="1080" y="55"/>
                  <a:pt x="1097" y="32"/>
                  <a:pt x="1123" y="19"/>
                </a:cubicBezTo>
                <a:cubicBezTo>
                  <a:pt x="1149" y="6"/>
                  <a:pt x="1184" y="1"/>
                  <a:pt x="1213" y="1"/>
                </a:cubicBezTo>
                <a:cubicBezTo>
                  <a:pt x="1242" y="1"/>
                  <a:pt x="1274" y="4"/>
                  <a:pt x="1299" y="17"/>
                </a:cubicBezTo>
                <a:cubicBezTo>
                  <a:pt x="1324" y="30"/>
                  <a:pt x="1344" y="52"/>
                  <a:pt x="1365" y="78"/>
                </a:cubicBezTo>
                <a:cubicBezTo>
                  <a:pt x="1386" y="104"/>
                  <a:pt x="1397" y="116"/>
                  <a:pt x="1424" y="171"/>
                </a:cubicBezTo>
                <a:cubicBezTo>
                  <a:pt x="1451" y="226"/>
                  <a:pt x="1494" y="317"/>
                  <a:pt x="1525" y="409"/>
                </a:cubicBezTo>
                <a:cubicBezTo>
                  <a:pt x="1556" y="501"/>
                  <a:pt x="1585" y="627"/>
                  <a:pt x="1613" y="723"/>
                </a:cubicBezTo>
                <a:cubicBezTo>
                  <a:pt x="1641" y="819"/>
                  <a:pt x="1670" y="915"/>
                  <a:pt x="1693" y="987"/>
                </a:cubicBezTo>
                <a:cubicBezTo>
                  <a:pt x="1716" y="1059"/>
                  <a:pt x="1729" y="1103"/>
                  <a:pt x="1752" y="1158"/>
                </a:cubicBezTo>
                <a:cubicBezTo>
                  <a:pt x="1775" y="1213"/>
                  <a:pt x="1802" y="1272"/>
                  <a:pt x="1829" y="1315"/>
                </a:cubicBezTo>
                <a:cubicBezTo>
                  <a:pt x="1856" y="1358"/>
                  <a:pt x="1884" y="1392"/>
                  <a:pt x="1915" y="1414"/>
                </a:cubicBezTo>
                <a:cubicBezTo>
                  <a:pt x="1946" y="1436"/>
                  <a:pt x="1983" y="1450"/>
                  <a:pt x="2018" y="1450"/>
                </a:cubicBezTo>
                <a:cubicBezTo>
                  <a:pt x="2053" y="1450"/>
                  <a:pt x="2096" y="1438"/>
                  <a:pt x="2128" y="1417"/>
                </a:cubicBezTo>
                <a:cubicBezTo>
                  <a:pt x="2160" y="1396"/>
                  <a:pt x="2187" y="1369"/>
                  <a:pt x="2213" y="1326"/>
                </a:cubicBezTo>
                <a:cubicBezTo>
                  <a:pt x="2239" y="1283"/>
                  <a:pt x="2260" y="1226"/>
                  <a:pt x="2285" y="1161"/>
                </a:cubicBezTo>
                <a:cubicBezTo>
                  <a:pt x="2310" y="1096"/>
                  <a:pt x="2340" y="1012"/>
                  <a:pt x="2365" y="937"/>
                </a:cubicBezTo>
                <a:cubicBezTo>
                  <a:pt x="2390" y="862"/>
                  <a:pt x="2412" y="790"/>
                  <a:pt x="2435" y="713"/>
                </a:cubicBezTo>
                <a:cubicBezTo>
                  <a:pt x="2458" y="636"/>
                  <a:pt x="2473" y="559"/>
                  <a:pt x="2501" y="473"/>
                </a:cubicBezTo>
                <a:cubicBezTo>
                  <a:pt x="2529" y="387"/>
                  <a:pt x="2575" y="262"/>
                  <a:pt x="2603" y="198"/>
                </a:cubicBezTo>
                <a:cubicBezTo>
                  <a:pt x="2631" y="134"/>
                  <a:pt x="2644" y="116"/>
                  <a:pt x="2667" y="86"/>
                </a:cubicBezTo>
                <a:cubicBezTo>
                  <a:pt x="2690" y="56"/>
                  <a:pt x="2713" y="33"/>
                  <a:pt x="2741" y="19"/>
                </a:cubicBezTo>
                <a:cubicBezTo>
                  <a:pt x="2769" y="5"/>
                  <a:pt x="2807" y="0"/>
                  <a:pt x="2837" y="1"/>
                </a:cubicBezTo>
                <a:cubicBezTo>
                  <a:pt x="2867" y="2"/>
                  <a:pt x="2895" y="10"/>
                  <a:pt x="2920" y="25"/>
                </a:cubicBezTo>
                <a:cubicBezTo>
                  <a:pt x="2945" y="40"/>
                  <a:pt x="2963" y="59"/>
                  <a:pt x="2987" y="91"/>
                </a:cubicBezTo>
                <a:cubicBezTo>
                  <a:pt x="3011" y="123"/>
                  <a:pt x="3038" y="153"/>
                  <a:pt x="3067" y="217"/>
                </a:cubicBezTo>
                <a:cubicBezTo>
                  <a:pt x="3096" y="281"/>
                  <a:pt x="3133" y="388"/>
                  <a:pt x="3160" y="473"/>
                </a:cubicBezTo>
                <a:cubicBezTo>
                  <a:pt x="3187" y="558"/>
                  <a:pt x="3209" y="647"/>
                  <a:pt x="3232" y="726"/>
                </a:cubicBezTo>
                <a:cubicBezTo>
                  <a:pt x="3255" y="805"/>
                  <a:pt x="3276" y="874"/>
                  <a:pt x="3299" y="947"/>
                </a:cubicBezTo>
                <a:cubicBezTo>
                  <a:pt x="3322" y="1020"/>
                  <a:pt x="3345" y="1105"/>
                  <a:pt x="3368" y="1166"/>
                </a:cubicBezTo>
                <a:cubicBezTo>
                  <a:pt x="3391" y="1227"/>
                  <a:pt x="3415" y="1274"/>
                  <a:pt x="3440" y="1313"/>
                </a:cubicBezTo>
                <a:cubicBezTo>
                  <a:pt x="3465" y="1352"/>
                  <a:pt x="3495" y="1382"/>
                  <a:pt x="3517" y="1403"/>
                </a:cubicBezTo>
                <a:cubicBezTo>
                  <a:pt x="3539" y="1424"/>
                  <a:pt x="3553" y="1433"/>
                  <a:pt x="3573" y="1441"/>
                </a:cubicBezTo>
                <a:cubicBezTo>
                  <a:pt x="3593" y="1449"/>
                  <a:pt x="3622" y="1447"/>
                  <a:pt x="3635" y="1449"/>
                </a:cubicBezTo>
              </a:path>
            </a:pathLst>
          </a:custGeom>
          <a:noFill/>
          <a:ln w="38100" cap="flat" cmpd="sng">
            <a:solidFill>
              <a:srgbClr val="CC99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771800" y="4149080"/>
            <a:ext cx="16573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Demanda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 rot="16200000">
            <a:off x="1674454" y="4699754"/>
            <a:ext cx="11520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Unidades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860032" y="6491684"/>
            <a:ext cx="1000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Tiempo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 flipV="1">
            <a:off x="3851920" y="4437112"/>
            <a:ext cx="288032" cy="146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5265948" y="4477270"/>
            <a:ext cx="15954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Producción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>
            <a:off x="5724128" y="4869160"/>
            <a:ext cx="720080" cy="5040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2689869" y="4509120"/>
            <a:ext cx="5770563" cy="1601490"/>
          </a:xfrm>
          <a:custGeom>
            <a:avLst/>
            <a:gdLst/>
            <a:ahLst/>
            <a:cxnLst>
              <a:cxn ang="0">
                <a:pos x="0" y="722"/>
              </a:cxn>
              <a:cxn ang="0">
                <a:pos x="75" y="985"/>
              </a:cxn>
              <a:cxn ang="0">
                <a:pos x="142" y="1175"/>
              </a:cxn>
              <a:cxn ang="0">
                <a:pos x="222" y="1344"/>
              </a:cxn>
              <a:cxn ang="0">
                <a:pos x="299" y="1419"/>
              </a:cxn>
              <a:cxn ang="0">
                <a:pos x="389" y="1449"/>
              </a:cxn>
              <a:cxn ang="0">
                <a:pos x="496" y="1425"/>
              </a:cxn>
              <a:cxn ang="0">
                <a:pos x="579" y="1345"/>
              </a:cxn>
              <a:cxn ang="0">
                <a:pos x="659" y="1171"/>
              </a:cxn>
              <a:cxn ang="0">
                <a:pos x="739" y="950"/>
              </a:cxn>
              <a:cxn ang="0">
                <a:pos x="811" y="710"/>
              </a:cxn>
              <a:cxn ang="0">
                <a:pos x="901" y="406"/>
              </a:cxn>
              <a:cxn ang="0">
                <a:pos x="989" y="182"/>
              </a:cxn>
              <a:cxn ang="0">
                <a:pos x="1058" y="82"/>
              </a:cxn>
              <a:cxn ang="0">
                <a:pos x="1123" y="19"/>
              </a:cxn>
              <a:cxn ang="0">
                <a:pos x="1213" y="1"/>
              </a:cxn>
              <a:cxn ang="0">
                <a:pos x="1299" y="17"/>
              </a:cxn>
              <a:cxn ang="0">
                <a:pos x="1365" y="78"/>
              </a:cxn>
              <a:cxn ang="0">
                <a:pos x="1424" y="171"/>
              </a:cxn>
              <a:cxn ang="0">
                <a:pos x="1525" y="409"/>
              </a:cxn>
              <a:cxn ang="0">
                <a:pos x="1613" y="723"/>
              </a:cxn>
              <a:cxn ang="0">
                <a:pos x="1693" y="987"/>
              </a:cxn>
              <a:cxn ang="0">
                <a:pos x="1752" y="1158"/>
              </a:cxn>
              <a:cxn ang="0">
                <a:pos x="1829" y="1315"/>
              </a:cxn>
              <a:cxn ang="0">
                <a:pos x="1915" y="1414"/>
              </a:cxn>
              <a:cxn ang="0">
                <a:pos x="2018" y="1450"/>
              </a:cxn>
              <a:cxn ang="0">
                <a:pos x="2128" y="1417"/>
              </a:cxn>
              <a:cxn ang="0">
                <a:pos x="2213" y="1326"/>
              </a:cxn>
              <a:cxn ang="0">
                <a:pos x="2285" y="1161"/>
              </a:cxn>
              <a:cxn ang="0">
                <a:pos x="2365" y="937"/>
              </a:cxn>
              <a:cxn ang="0">
                <a:pos x="2435" y="713"/>
              </a:cxn>
              <a:cxn ang="0">
                <a:pos x="2501" y="473"/>
              </a:cxn>
              <a:cxn ang="0">
                <a:pos x="2603" y="198"/>
              </a:cxn>
              <a:cxn ang="0">
                <a:pos x="2667" y="86"/>
              </a:cxn>
              <a:cxn ang="0">
                <a:pos x="2741" y="19"/>
              </a:cxn>
              <a:cxn ang="0">
                <a:pos x="2837" y="1"/>
              </a:cxn>
              <a:cxn ang="0">
                <a:pos x="2920" y="25"/>
              </a:cxn>
              <a:cxn ang="0">
                <a:pos x="2987" y="91"/>
              </a:cxn>
              <a:cxn ang="0">
                <a:pos x="3067" y="217"/>
              </a:cxn>
              <a:cxn ang="0">
                <a:pos x="3160" y="473"/>
              </a:cxn>
              <a:cxn ang="0">
                <a:pos x="3232" y="726"/>
              </a:cxn>
              <a:cxn ang="0">
                <a:pos x="3299" y="947"/>
              </a:cxn>
              <a:cxn ang="0">
                <a:pos x="3368" y="1166"/>
              </a:cxn>
              <a:cxn ang="0">
                <a:pos x="3440" y="1313"/>
              </a:cxn>
              <a:cxn ang="0">
                <a:pos x="3517" y="1403"/>
              </a:cxn>
              <a:cxn ang="0">
                <a:pos x="3573" y="1441"/>
              </a:cxn>
              <a:cxn ang="0">
                <a:pos x="3635" y="1449"/>
              </a:cxn>
            </a:cxnLst>
            <a:rect l="0" t="0" r="r" b="b"/>
            <a:pathLst>
              <a:path w="3635" h="1450">
                <a:moveTo>
                  <a:pt x="0" y="722"/>
                </a:moveTo>
                <a:cubicBezTo>
                  <a:pt x="12" y="766"/>
                  <a:pt x="51" y="910"/>
                  <a:pt x="75" y="985"/>
                </a:cubicBezTo>
                <a:cubicBezTo>
                  <a:pt x="99" y="1060"/>
                  <a:pt x="117" y="1115"/>
                  <a:pt x="142" y="1175"/>
                </a:cubicBezTo>
                <a:cubicBezTo>
                  <a:pt x="167" y="1235"/>
                  <a:pt x="196" y="1303"/>
                  <a:pt x="222" y="1344"/>
                </a:cubicBezTo>
                <a:cubicBezTo>
                  <a:pt x="248" y="1385"/>
                  <a:pt x="271" y="1402"/>
                  <a:pt x="299" y="1419"/>
                </a:cubicBezTo>
                <a:cubicBezTo>
                  <a:pt x="327" y="1436"/>
                  <a:pt x="356" y="1448"/>
                  <a:pt x="389" y="1449"/>
                </a:cubicBezTo>
                <a:cubicBezTo>
                  <a:pt x="422" y="1450"/>
                  <a:pt x="464" y="1442"/>
                  <a:pt x="496" y="1425"/>
                </a:cubicBezTo>
                <a:cubicBezTo>
                  <a:pt x="528" y="1408"/>
                  <a:pt x="552" y="1387"/>
                  <a:pt x="579" y="1345"/>
                </a:cubicBezTo>
                <a:cubicBezTo>
                  <a:pt x="606" y="1303"/>
                  <a:pt x="632" y="1237"/>
                  <a:pt x="659" y="1171"/>
                </a:cubicBezTo>
                <a:cubicBezTo>
                  <a:pt x="686" y="1105"/>
                  <a:pt x="714" y="1027"/>
                  <a:pt x="739" y="950"/>
                </a:cubicBezTo>
                <a:cubicBezTo>
                  <a:pt x="764" y="873"/>
                  <a:pt x="784" y="801"/>
                  <a:pt x="811" y="710"/>
                </a:cubicBezTo>
                <a:cubicBezTo>
                  <a:pt x="838" y="619"/>
                  <a:pt x="871" y="494"/>
                  <a:pt x="901" y="406"/>
                </a:cubicBezTo>
                <a:cubicBezTo>
                  <a:pt x="931" y="318"/>
                  <a:pt x="963" y="236"/>
                  <a:pt x="989" y="182"/>
                </a:cubicBezTo>
                <a:cubicBezTo>
                  <a:pt x="1015" y="128"/>
                  <a:pt x="1036" y="109"/>
                  <a:pt x="1058" y="82"/>
                </a:cubicBezTo>
                <a:cubicBezTo>
                  <a:pt x="1080" y="55"/>
                  <a:pt x="1097" y="32"/>
                  <a:pt x="1123" y="19"/>
                </a:cubicBezTo>
                <a:cubicBezTo>
                  <a:pt x="1149" y="6"/>
                  <a:pt x="1184" y="1"/>
                  <a:pt x="1213" y="1"/>
                </a:cubicBezTo>
                <a:cubicBezTo>
                  <a:pt x="1242" y="1"/>
                  <a:pt x="1274" y="4"/>
                  <a:pt x="1299" y="17"/>
                </a:cubicBezTo>
                <a:cubicBezTo>
                  <a:pt x="1324" y="30"/>
                  <a:pt x="1344" y="52"/>
                  <a:pt x="1365" y="78"/>
                </a:cubicBezTo>
                <a:cubicBezTo>
                  <a:pt x="1386" y="104"/>
                  <a:pt x="1397" y="116"/>
                  <a:pt x="1424" y="171"/>
                </a:cubicBezTo>
                <a:cubicBezTo>
                  <a:pt x="1451" y="226"/>
                  <a:pt x="1494" y="317"/>
                  <a:pt x="1525" y="409"/>
                </a:cubicBezTo>
                <a:cubicBezTo>
                  <a:pt x="1556" y="501"/>
                  <a:pt x="1585" y="627"/>
                  <a:pt x="1613" y="723"/>
                </a:cubicBezTo>
                <a:cubicBezTo>
                  <a:pt x="1641" y="819"/>
                  <a:pt x="1670" y="915"/>
                  <a:pt x="1693" y="987"/>
                </a:cubicBezTo>
                <a:cubicBezTo>
                  <a:pt x="1716" y="1059"/>
                  <a:pt x="1729" y="1103"/>
                  <a:pt x="1752" y="1158"/>
                </a:cubicBezTo>
                <a:cubicBezTo>
                  <a:pt x="1775" y="1213"/>
                  <a:pt x="1802" y="1272"/>
                  <a:pt x="1829" y="1315"/>
                </a:cubicBezTo>
                <a:cubicBezTo>
                  <a:pt x="1856" y="1358"/>
                  <a:pt x="1884" y="1392"/>
                  <a:pt x="1915" y="1414"/>
                </a:cubicBezTo>
                <a:cubicBezTo>
                  <a:pt x="1946" y="1436"/>
                  <a:pt x="1983" y="1450"/>
                  <a:pt x="2018" y="1450"/>
                </a:cubicBezTo>
                <a:cubicBezTo>
                  <a:pt x="2053" y="1450"/>
                  <a:pt x="2096" y="1438"/>
                  <a:pt x="2128" y="1417"/>
                </a:cubicBezTo>
                <a:cubicBezTo>
                  <a:pt x="2160" y="1396"/>
                  <a:pt x="2187" y="1369"/>
                  <a:pt x="2213" y="1326"/>
                </a:cubicBezTo>
                <a:cubicBezTo>
                  <a:pt x="2239" y="1283"/>
                  <a:pt x="2260" y="1226"/>
                  <a:pt x="2285" y="1161"/>
                </a:cubicBezTo>
                <a:cubicBezTo>
                  <a:pt x="2310" y="1096"/>
                  <a:pt x="2340" y="1012"/>
                  <a:pt x="2365" y="937"/>
                </a:cubicBezTo>
                <a:cubicBezTo>
                  <a:pt x="2390" y="862"/>
                  <a:pt x="2412" y="790"/>
                  <a:pt x="2435" y="713"/>
                </a:cubicBezTo>
                <a:cubicBezTo>
                  <a:pt x="2458" y="636"/>
                  <a:pt x="2473" y="559"/>
                  <a:pt x="2501" y="473"/>
                </a:cubicBezTo>
                <a:cubicBezTo>
                  <a:pt x="2529" y="387"/>
                  <a:pt x="2575" y="262"/>
                  <a:pt x="2603" y="198"/>
                </a:cubicBezTo>
                <a:cubicBezTo>
                  <a:pt x="2631" y="134"/>
                  <a:pt x="2644" y="116"/>
                  <a:pt x="2667" y="86"/>
                </a:cubicBezTo>
                <a:cubicBezTo>
                  <a:pt x="2690" y="56"/>
                  <a:pt x="2713" y="33"/>
                  <a:pt x="2741" y="19"/>
                </a:cubicBezTo>
                <a:cubicBezTo>
                  <a:pt x="2769" y="5"/>
                  <a:pt x="2807" y="0"/>
                  <a:pt x="2837" y="1"/>
                </a:cubicBezTo>
                <a:cubicBezTo>
                  <a:pt x="2867" y="2"/>
                  <a:pt x="2895" y="10"/>
                  <a:pt x="2920" y="25"/>
                </a:cubicBezTo>
                <a:cubicBezTo>
                  <a:pt x="2945" y="40"/>
                  <a:pt x="2963" y="59"/>
                  <a:pt x="2987" y="91"/>
                </a:cubicBezTo>
                <a:cubicBezTo>
                  <a:pt x="3011" y="123"/>
                  <a:pt x="3038" y="153"/>
                  <a:pt x="3067" y="217"/>
                </a:cubicBezTo>
                <a:cubicBezTo>
                  <a:pt x="3096" y="281"/>
                  <a:pt x="3133" y="388"/>
                  <a:pt x="3160" y="473"/>
                </a:cubicBezTo>
                <a:cubicBezTo>
                  <a:pt x="3187" y="558"/>
                  <a:pt x="3209" y="647"/>
                  <a:pt x="3232" y="726"/>
                </a:cubicBezTo>
                <a:cubicBezTo>
                  <a:pt x="3255" y="805"/>
                  <a:pt x="3276" y="874"/>
                  <a:pt x="3299" y="947"/>
                </a:cubicBezTo>
                <a:cubicBezTo>
                  <a:pt x="3322" y="1020"/>
                  <a:pt x="3345" y="1105"/>
                  <a:pt x="3368" y="1166"/>
                </a:cubicBezTo>
                <a:cubicBezTo>
                  <a:pt x="3391" y="1227"/>
                  <a:pt x="3415" y="1274"/>
                  <a:pt x="3440" y="1313"/>
                </a:cubicBezTo>
                <a:cubicBezTo>
                  <a:pt x="3465" y="1352"/>
                  <a:pt x="3495" y="1382"/>
                  <a:pt x="3517" y="1403"/>
                </a:cubicBezTo>
                <a:cubicBezTo>
                  <a:pt x="3539" y="1424"/>
                  <a:pt x="3553" y="1433"/>
                  <a:pt x="3573" y="1441"/>
                </a:cubicBezTo>
                <a:cubicBezTo>
                  <a:pt x="3593" y="1449"/>
                  <a:pt x="3622" y="1447"/>
                  <a:pt x="3635" y="1449"/>
                </a:cubicBezTo>
              </a:path>
            </a:pathLst>
          </a:custGeom>
          <a:noFill/>
          <a:ln w="57150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Estrategias de Ajuste de Capacidad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Ofrecer servicio para Demanda </a:t>
            </a:r>
            <a:r>
              <a:rPr lang="es-CL" dirty="0" err="1" smtClean="0"/>
              <a:t>Peak</a:t>
            </a:r>
            <a:endParaRPr lang="es-CL" dirty="0" smtClean="0"/>
          </a:p>
          <a:p>
            <a:pPr lvl="1"/>
            <a:r>
              <a:rPr lang="es-CL" dirty="0" smtClean="0"/>
              <a:t>Idea: Mantener los Recursos para Producir en Alta Demanda</a:t>
            </a:r>
          </a:p>
          <a:p>
            <a:pPr lvl="1"/>
            <a:r>
              <a:rPr lang="es-CL" dirty="0" smtClean="0"/>
              <a:t>Costos: Alta Capacidad Instalada, Física y de Recursos Humanos.</a:t>
            </a: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2459584" y="3789040"/>
            <a:ext cx="5715000" cy="231281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07"/>
              </a:cxn>
              <a:cxn ang="0">
                <a:pos x="3600" y="2107"/>
              </a:cxn>
            </a:cxnLst>
            <a:rect l="0" t="0" r="r" b="b"/>
            <a:pathLst>
              <a:path w="3600" h="2107">
                <a:moveTo>
                  <a:pt x="0" y="0"/>
                </a:moveTo>
                <a:lnTo>
                  <a:pt x="0" y="2107"/>
                </a:lnTo>
                <a:lnTo>
                  <a:pt x="3600" y="2107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2445296" y="4005064"/>
            <a:ext cx="5770563" cy="1601490"/>
          </a:xfrm>
          <a:custGeom>
            <a:avLst/>
            <a:gdLst/>
            <a:ahLst/>
            <a:cxnLst>
              <a:cxn ang="0">
                <a:pos x="0" y="722"/>
              </a:cxn>
              <a:cxn ang="0">
                <a:pos x="75" y="985"/>
              </a:cxn>
              <a:cxn ang="0">
                <a:pos x="142" y="1175"/>
              </a:cxn>
              <a:cxn ang="0">
                <a:pos x="222" y="1344"/>
              </a:cxn>
              <a:cxn ang="0">
                <a:pos x="299" y="1419"/>
              </a:cxn>
              <a:cxn ang="0">
                <a:pos x="389" y="1449"/>
              </a:cxn>
              <a:cxn ang="0">
                <a:pos x="496" y="1425"/>
              </a:cxn>
              <a:cxn ang="0">
                <a:pos x="579" y="1345"/>
              </a:cxn>
              <a:cxn ang="0">
                <a:pos x="659" y="1171"/>
              </a:cxn>
              <a:cxn ang="0">
                <a:pos x="739" y="950"/>
              </a:cxn>
              <a:cxn ang="0">
                <a:pos x="811" y="710"/>
              </a:cxn>
              <a:cxn ang="0">
                <a:pos x="901" y="406"/>
              </a:cxn>
              <a:cxn ang="0">
                <a:pos x="989" y="182"/>
              </a:cxn>
              <a:cxn ang="0">
                <a:pos x="1058" y="82"/>
              </a:cxn>
              <a:cxn ang="0">
                <a:pos x="1123" y="19"/>
              </a:cxn>
              <a:cxn ang="0">
                <a:pos x="1213" y="1"/>
              </a:cxn>
              <a:cxn ang="0">
                <a:pos x="1299" y="17"/>
              </a:cxn>
              <a:cxn ang="0">
                <a:pos x="1365" y="78"/>
              </a:cxn>
              <a:cxn ang="0">
                <a:pos x="1424" y="171"/>
              </a:cxn>
              <a:cxn ang="0">
                <a:pos x="1525" y="409"/>
              </a:cxn>
              <a:cxn ang="0">
                <a:pos x="1613" y="723"/>
              </a:cxn>
              <a:cxn ang="0">
                <a:pos x="1693" y="987"/>
              </a:cxn>
              <a:cxn ang="0">
                <a:pos x="1752" y="1158"/>
              </a:cxn>
              <a:cxn ang="0">
                <a:pos x="1829" y="1315"/>
              </a:cxn>
              <a:cxn ang="0">
                <a:pos x="1915" y="1414"/>
              </a:cxn>
              <a:cxn ang="0">
                <a:pos x="2018" y="1450"/>
              </a:cxn>
              <a:cxn ang="0">
                <a:pos x="2128" y="1417"/>
              </a:cxn>
              <a:cxn ang="0">
                <a:pos x="2213" y="1326"/>
              </a:cxn>
              <a:cxn ang="0">
                <a:pos x="2285" y="1161"/>
              </a:cxn>
              <a:cxn ang="0">
                <a:pos x="2365" y="937"/>
              </a:cxn>
              <a:cxn ang="0">
                <a:pos x="2435" y="713"/>
              </a:cxn>
              <a:cxn ang="0">
                <a:pos x="2501" y="473"/>
              </a:cxn>
              <a:cxn ang="0">
                <a:pos x="2603" y="198"/>
              </a:cxn>
              <a:cxn ang="0">
                <a:pos x="2667" y="86"/>
              </a:cxn>
              <a:cxn ang="0">
                <a:pos x="2741" y="19"/>
              </a:cxn>
              <a:cxn ang="0">
                <a:pos x="2837" y="1"/>
              </a:cxn>
              <a:cxn ang="0">
                <a:pos x="2920" y="25"/>
              </a:cxn>
              <a:cxn ang="0">
                <a:pos x="2987" y="91"/>
              </a:cxn>
              <a:cxn ang="0">
                <a:pos x="3067" y="217"/>
              </a:cxn>
              <a:cxn ang="0">
                <a:pos x="3160" y="473"/>
              </a:cxn>
              <a:cxn ang="0">
                <a:pos x="3232" y="726"/>
              </a:cxn>
              <a:cxn ang="0">
                <a:pos x="3299" y="947"/>
              </a:cxn>
              <a:cxn ang="0">
                <a:pos x="3368" y="1166"/>
              </a:cxn>
              <a:cxn ang="0">
                <a:pos x="3440" y="1313"/>
              </a:cxn>
              <a:cxn ang="0">
                <a:pos x="3517" y="1403"/>
              </a:cxn>
              <a:cxn ang="0">
                <a:pos x="3573" y="1441"/>
              </a:cxn>
              <a:cxn ang="0">
                <a:pos x="3635" y="1449"/>
              </a:cxn>
            </a:cxnLst>
            <a:rect l="0" t="0" r="r" b="b"/>
            <a:pathLst>
              <a:path w="3635" h="1450">
                <a:moveTo>
                  <a:pt x="0" y="722"/>
                </a:moveTo>
                <a:cubicBezTo>
                  <a:pt x="12" y="766"/>
                  <a:pt x="51" y="910"/>
                  <a:pt x="75" y="985"/>
                </a:cubicBezTo>
                <a:cubicBezTo>
                  <a:pt x="99" y="1060"/>
                  <a:pt x="117" y="1115"/>
                  <a:pt x="142" y="1175"/>
                </a:cubicBezTo>
                <a:cubicBezTo>
                  <a:pt x="167" y="1235"/>
                  <a:pt x="196" y="1303"/>
                  <a:pt x="222" y="1344"/>
                </a:cubicBezTo>
                <a:cubicBezTo>
                  <a:pt x="248" y="1385"/>
                  <a:pt x="271" y="1402"/>
                  <a:pt x="299" y="1419"/>
                </a:cubicBezTo>
                <a:cubicBezTo>
                  <a:pt x="327" y="1436"/>
                  <a:pt x="356" y="1448"/>
                  <a:pt x="389" y="1449"/>
                </a:cubicBezTo>
                <a:cubicBezTo>
                  <a:pt x="422" y="1450"/>
                  <a:pt x="464" y="1442"/>
                  <a:pt x="496" y="1425"/>
                </a:cubicBezTo>
                <a:cubicBezTo>
                  <a:pt x="528" y="1408"/>
                  <a:pt x="552" y="1387"/>
                  <a:pt x="579" y="1345"/>
                </a:cubicBezTo>
                <a:cubicBezTo>
                  <a:pt x="606" y="1303"/>
                  <a:pt x="632" y="1237"/>
                  <a:pt x="659" y="1171"/>
                </a:cubicBezTo>
                <a:cubicBezTo>
                  <a:pt x="686" y="1105"/>
                  <a:pt x="714" y="1027"/>
                  <a:pt x="739" y="950"/>
                </a:cubicBezTo>
                <a:cubicBezTo>
                  <a:pt x="764" y="873"/>
                  <a:pt x="784" y="801"/>
                  <a:pt x="811" y="710"/>
                </a:cubicBezTo>
                <a:cubicBezTo>
                  <a:pt x="838" y="619"/>
                  <a:pt x="871" y="494"/>
                  <a:pt x="901" y="406"/>
                </a:cubicBezTo>
                <a:cubicBezTo>
                  <a:pt x="931" y="318"/>
                  <a:pt x="963" y="236"/>
                  <a:pt x="989" y="182"/>
                </a:cubicBezTo>
                <a:cubicBezTo>
                  <a:pt x="1015" y="128"/>
                  <a:pt x="1036" y="109"/>
                  <a:pt x="1058" y="82"/>
                </a:cubicBezTo>
                <a:cubicBezTo>
                  <a:pt x="1080" y="55"/>
                  <a:pt x="1097" y="32"/>
                  <a:pt x="1123" y="19"/>
                </a:cubicBezTo>
                <a:cubicBezTo>
                  <a:pt x="1149" y="6"/>
                  <a:pt x="1184" y="1"/>
                  <a:pt x="1213" y="1"/>
                </a:cubicBezTo>
                <a:cubicBezTo>
                  <a:pt x="1242" y="1"/>
                  <a:pt x="1274" y="4"/>
                  <a:pt x="1299" y="17"/>
                </a:cubicBezTo>
                <a:cubicBezTo>
                  <a:pt x="1324" y="30"/>
                  <a:pt x="1344" y="52"/>
                  <a:pt x="1365" y="78"/>
                </a:cubicBezTo>
                <a:cubicBezTo>
                  <a:pt x="1386" y="104"/>
                  <a:pt x="1397" y="116"/>
                  <a:pt x="1424" y="171"/>
                </a:cubicBezTo>
                <a:cubicBezTo>
                  <a:pt x="1451" y="226"/>
                  <a:pt x="1494" y="317"/>
                  <a:pt x="1525" y="409"/>
                </a:cubicBezTo>
                <a:cubicBezTo>
                  <a:pt x="1556" y="501"/>
                  <a:pt x="1585" y="627"/>
                  <a:pt x="1613" y="723"/>
                </a:cubicBezTo>
                <a:cubicBezTo>
                  <a:pt x="1641" y="819"/>
                  <a:pt x="1670" y="915"/>
                  <a:pt x="1693" y="987"/>
                </a:cubicBezTo>
                <a:cubicBezTo>
                  <a:pt x="1716" y="1059"/>
                  <a:pt x="1729" y="1103"/>
                  <a:pt x="1752" y="1158"/>
                </a:cubicBezTo>
                <a:cubicBezTo>
                  <a:pt x="1775" y="1213"/>
                  <a:pt x="1802" y="1272"/>
                  <a:pt x="1829" y="1315"/>
                </a:cubicBezTo>
                <a:cubicBezTo>
                  <a:pt x="1856" y="1358"/>
                  <a:pt x="1884" y="1392"/>
                  <a:pt x="1915" y="1414"/>
                </a:cubicBezTo>
                <a:cubicBezTo>
                  <a:pt x="1946" y="1436"/>
                  <a:pt x="1983" y="1450"/>
                  <a:pt x="2018" y="1450"/>
                </a:cubicBezTo>
                <a:cubicBezTo>
                  <a:pt x="2053" y="1450"/>
                  <a:pt x="2096" y="1438"/>
                  <a:pt x="2128" y="1417"/>
                </a:cubicBezTo>
                <a:cubicBezTo>
                  <a:pt x="2160" y="1396"/>
                  <a:pt x="2187" y="1369"/>
                  <a:pt x="2213" y="1326"/>
                </a:cubicBezTo>
                <a:cubicBezTo>
                  <a:pt x="2239" y="1283"/>
                  <a:pt x="2260" y="1226"/>
                  <a:pt x="2285" y="1161"/>
                </a:cubicBezTo>
                <a:cubicBezTo>
                  <a:pt x="2310" y="1096"/>
                  <a:pt x="2340" y="1012"/>
                  <a:pt x="2365" y="937"/>
                </a:cubicBezTo>
                <a:cubicBezTo>
                  <a:pt x="2390" y="862"/>
                  <a:pt x="2412" y="790"/>
                  <a:pt x="2435" y="713"/>
                </a:cubicBezTo>
                <a:cubicBezTo>
                  <a:pt x="2458" y="636"/>
                  <a:pt x="2473" y="559"/>
                  <a:pt x="2501" y="473"/>
                </a:cubicBezTo>
                <a:cubicBezTo>
                  <a:pt x="2529" y="387"/>
                  <a:pt x="2575" y="262"/>
                  <a:pt x="2603" y="198"/>
                </a:cubicBezTo>
                <a:cubicBezTo>
                  <a:pt x="2631" y="134"/>
                  <a:pt x="2644" y="116"/>
                  <a:pt x="2667" y="86"/>
                </a:cubicBezTo>
                <a:cubicBezTo>
                  <a:pt x="2690" y="56"/>
                  <a:pt x="2713" y="33"/>
                  <a:pt x="2741" y="19"/>
                </a:cubicBezTo>
                <a:cubicBezTo>
                  <a:pt x="2769" y="5"/>
                  <a:pt x="2807" y="0"/>
                  <a:pt x="2837" y="1"/>
                </a:cubicBezTo>
                <a:cubicBezTo>
                  <a:pt x="2867" y="2"/>
                  <a:pt x="2895" y="10"/>
                  <a:pt x="2920" y="25"/>
                </a:cubicBezTo>
                <a:cubicBezTo>
                  <a:pt x="2945" y="40"/>
                  <a:pt x="2963" y="59"/>
                  <a:pt x="2987" y="91"/>
                </a:cubicBezTo>
                <a:cubicBezTo>
                  <a:pt x="3011" y="123"/>
                  <a:pt x="3038" y="153"/>
                  <a:pt x="3067" y="217"/>
                </a:cubicBezTo>
                <a:cubicBezTo>
                  <a:pt x="3096" y="281"/>
                  <a:pt x="3133" y="388"/>
                  <a:pt x="3160" y="473"/>
                </a:cubicBezTo>
                <a:cubicBezTo>
                  <a:pt x="3187" y="558"/>
                  <a:pt x="3209" y="647"/>
                  <a:pt x="3232" y="726"/>
                </a:cubicBezTo>
                <a:cubicBezTo>
                  <a:pt x="3255" y="805"/>
                  <a:pt x="3276" y="874"/>
                  <a:pt x="3299" y="947"/>
                </a:cubicBezTo>
                <a:cubicBezTo>
                  <a:pt x="3322" y="1020"/>
                  <a:pt x="3345" y="1105"/>
                  <a:pt x="3368" y="1166"/>
                </a:cubicBezTo>
                <a:cubicBezTo>
                  <a:pt x="3391" y="1227"/>
                  <a:pt x="3415" y="1274"/>
                  <a:pt x="3440" y="1313"/>
                </a:cubicBezTo>
                <a:cubicBezTo>
                  <a:pt x="3465" y="1352"/>
                  <a:pt x="3495" y="1382"/>
                  <a:pt x="3517" y="1403"/>
                </a:cubicBezTo>
                <a:cubicBezTo>
                  <a:pt x="3539" y="1424"/>
                  <a:pt x="3553" y="1433"/>
                  <a:pt x="3573" y="1441"/>
                </a:cubicBezTo>
                <a:cubicBezTo>
                  <a:pt x="3593" y="1449"/>
                  <a:pt x="3622" y="1447"/>
                  <a:pt x="3635" y="1449"/>
                </a:cubicBezTo>
              </a:path>
            </a:pathLst>
          </a:custGeom>
          <a:noFill/>
          <a:ln w="38100" cap="flat" cmpd="sng">
            <a:solidFill>
              <a:srgbClr val="CC99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411760" y="4653136"/>
            <a:ext cx="16573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Demanda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 rot="16200000">
            <a:off x="1568427" y="4238363"/>
            <a:ext cx="11520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Unidades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932909" y="6246317"/>
            <a:ext cx="1000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Tiempo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3347864" y="4149080"/>
            <a:ext cx="648071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>
            <a:off x="2483768" y="3986014"/>
            <a:ext cx="5486399" cy="1905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6084168" y="3429000"/>
            <a:ext cx="15954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Producción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 flipH="1">
            <a:off x="5508104" y="3645024"/>
            <a:ext cx="648072" cy="39040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Agregación y Desagregación de Información y Decisiones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_tradnl" dirty="0" smtClean="0"/>
              <a:t>A nivel de planeación agregada no se ve el detalle de cada producto.</a:t>
            </a:r>
          </a:p>
          <a:p>
            <a:pPr lvl="1"/>
            <a:r>
              <a:rPr lang="es-ES_tradnl" dirty="0" smtClean="0"/>
              <a:t>Ejemplo:</a:t>
            </a:r>
          </a:p>
          <a:p>
            <a:pPr lvl="2"/>
            <a:r>
              <a:rPr lang="es-ES_tradnl" dirty="0" smtClean="0"/>
              <a:t>Una fábrica de calzado, con 500 modelos y 8 números por modelo </a:t>
            </a:r>
            <a:r>
              <a:rPr lang="es-ES_tradnl" dirty="0" smtClean="0">
                <a:sym typeface="Symbol" pitchFamily="18" charset="2"/>
              </a:rPr>
              <a:t> 4.000 decisiones de producción.</a:t>
            </a:r>
          </a:p>
          <a:p>
            <a:pPr lvl="2"/>
            <a:r>
              <a:rPr lang="es-ES_tradnl" dirty="0" smtClean="0">
                <a:sym typeface="Symbol" pitchFamily="18" charset="2"/>
              </a:rPr>
              <a:t>Este número se puede reducir por ejemplo a 50 agregando por similitud en:</a:t>
            </a:r>
          </a:p>
          <a:p>
            <a:pPr lvl="3"/>
            <a:r>
              <a:rPr lang="es-ES_tradnl" dirty="0" smtClean="0"/>
              <a:t>Costo de producción.</a:t>
            </a:r>
          </a:p>
          <a:p>
            <a:pPr lvl="3"/>
            <a:r>
              <a:rPr lang="es-ES_tradnl" dirty="0" smtClean="0"/>
              <a:t>Tipo de demanda.</a:t>
            </a:r>
          </a:p>
          <a:p>
            <a:pPr lvl="3"/>
            <a:r>
              <a:rPr lang="es-ES_tradnl" dirty="0" smtClean="0"/>
              <a:t>Precio.</a:t>
            </a:r>
          </a:p>
          <a:p>
            <a:pPr lvl="3"/>
            <a:r>
              <a:rPr lang="es-ES_tradnl" dirty="0" smtClean="0"/>
              <a:t>Forma de producir.</a:t>
            </a:r>
          </a:p>
          <a:p>
            <a:pPr lvl="3"/>
            <a:r>
              <a:rPr lang="es-ES_tradnl" dirty="0" smtClean="0"/>
              <a:t>Uso de recursos.</a:t>
            </a: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Agregación y Desagregación de Información y Decisiones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_tradnl" dirty="0" smtClean="0"/>
              <a:t>Debe existir consistencia entre el nivel táctico y la producción detallada posterior.</a:t>
            </a:r>
          </a:p>
          <a:p>
            <a:pPr lvl="1"/>
            <a:r>
              <a:rPr lang="es-ES_tradnl" dirty="0" smtClean="0"/>
              <a:t>Una vez agregado se tiene una caja negra, es decir, debe dar lo mismo cuanto se hace de cada modelo.</a:t>
            </a:r>
          </a:p>
          <a:p>
            <a:pPr lvl="2"/>
            <a:r>
              <a:rPr lang="es-ES_tradnl" dirty="0" smtClean="0"/>
              <a:t>Ejemplo: no se pueden agregar mocasines con bototos.</a:t>
            </a:r>
          </a:p>
          <a:p>
            <a:pPr lvl="1"/>
            <a:r>
              <a:rPr lang="es-ES_tradnl" dirty="0" smtClean="0"/>
              <a:t>La solución agregada indica:</a:t>
            </a:r>
          </a:p>
          <a:p>
            <a:pPr lvl="2"/>
            <a:r>
              <a:rPr lang="es-ES_tradnl" dirty="0" smtClean="0"/>
              <a:t>Plan general de producción.</a:t>
            </a:r>
          </a:p>
          <a:p>
            <a:pPr lvl="2"/>
            <a:r>
              <a:rPr lang="es-ES_tradnl" dirty="0" smtClean="0"/>
              <a:t>Plan financiero.</a:t>
            </a:r>
          </a:p>
          <a:p>
            <a:pPr lvl="2"/>
            <a:r>
              <a:rPr lang="es-ES_tradnl" dirty="0" smtClean="0"/>
              <a:t>Publicidad.</a:t>
            </a:r>
          </a:p>
          <a:p>
            <a:pPr lvl="2"/>
            <a:r>
              <a:rPr lang="es-ES_tradnl" dirty="0" smtClean="0"/>
              <a:t>Requerimientos de personal y maquinarias.</a:t>
            </a:r>
          </a:p>
          <a:p>
            <a:pPr lvl="2"/>
            <a:r>
              <a:rPr lang="es-ES_tradnl" dirty="0" smtClean="0"/>
              <a:t>Materia prima necesaria.</a:t>
            </a: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dirty="0" smtClean="0"/>
              <a:t>Técnicas Cuantitativas de Planificación Agregada 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Estrategias Puras</a:t>
            </a:r>
          </a:p>
          <a:p>
            <a:endParaRPr lang="es-CL" dirty="0" smtClean="0"/>
          </a:p>
          <a:p>
            <a:r>
              <a:rPr lang="es-CL" dirty="0" smtClean="0"/>
              <a:t>Estrategias Mixtas</a:t>
            </a:r>
          </a:p>
          <a:p>
            <a:endParaRPr lang="es-CL" dirty="0" smtClean="0"/>
          </a:p>
          <a:p>
            <a:r>
              <a:rPr lang="es-CL" dirty="0" smtClean="0"/>
              <a:t>Programación Lineal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Ejemplo: Estrategias Puras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Costos: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Demanda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15</a:t>
            </a:fld>
            <a:endParaRPr lang="es-ES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04864"/>
            <a:ext cx="500630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509120"/>
            <a:ext cx="3600400" cy="1695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99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86613" y="0"/>
            <a:ext cx="1957387" cy="188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Ejemplo: Estrategias Puras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16</a:t>
            </a:fld>
            <a:endParaRPr lang="es-ES" dirty="0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9"/>
            <a:ext cx="8487074" cy="4773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9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6137" y="0"/>
            <a:ext cx="1947863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Ejemplo: Estrategias Puras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17</a:t>
            </a:fld>
            <a:endParaRPr lang="es-ES" dirty="0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9"/>
            <a:ext cx="8487074" cy="45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Estrategias Mixtas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Combinación simple de Nivel de Producción y Seguir la Demanda</a:t>
            </a:r>
          </a:p>
          <a:p>
            <a:r>
              <a:rPr lang="es-CL" dirty="0" smtClean="0"/>
              <a:t>Ejemplo de Políticas:</a:t>
            </a:r>
          </a:p>
          <a:p>
            <a:pPr lvl="1"/>
            <a:r>
              <a:rPr lang="es-CL" dirty="0" smtClean="0"/>
              <a:t>No despedir a x% de los empleados</a:t>
            </a:r>
          </a:p>
          <a:p>
            <a:pPr lvl="1"/>
            <a:r>
              <a:rPr lang="es-CL" dirty="0" smtClean="0"/>
              <a:t>No sobrepasar en x% el inventario</a:t>
            </a:r>
          </a:p>
          <a:p>
            <a:r>
              <a:rPr lang="es-CL" dirty="0" smtClean="0"/>
              <a:t>En algunos casos las industrias detienen su producción durante los períodos de baja demanda, o establecen vacaciones en una fecha específica para todos sus empleados.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18</a:t>
            </a:fld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Programación Lineal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 nuestro ejemplo:</a:t>
            </a:r>
          </a:p>
          <a:p>
            <a:pPr lvl="1">
              <a:lnSpc>
                <a:spcPct val="90000"/>
              </a:lnSpc>
            </a:pPr>
            <a:r>
              <a:rPr lang="es-CL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s-CL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CL" i="1" dirty="0" smtClean="0"/>
              <a:t> =</a:t>
            </a:r>
            <a:r>
              <a:rPr lang="es-CL" dirty="0" smtClean="0"/>
              <a:t> Tamaño de la Fuerza de Trabajo  en </a:t>
            </a:r>
            <a:r>
              <a:rPr lang="es-CL" i="1" dirty="0" smtClean="0"/>
              <a:t>t</a:t>
            </a:r>
          </a:p>
          <a:p>
            <a:pPr lvl="1">
              <a:lnSpc>
                <a:spcPct val="90000"/>
              </a:lnSpc>
            </a:pPr>
            <a:r>
              <a:rPr lang="es-CL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CL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CL" i="1" baseline="-25000" dirty="0" smtClean="0"/>
              <a:t> </a:t>
            </a:r>
            <a:r>
              <a:rPr lang="es-CL" dirty="0" smtClean="0"/>
              <a:t> =Unidades Producidas en </a:t>
            </a:r>
            <a:r>
              <a:rPr lang="es-CL" i="1" dirty="0" smtClean="0"/>
              <a:t>t</a:t>
            </a:r>
          </a:p>
          <a:p>
            <a:pPr lvl="1">
              <a:lnSpc>
                <a:spcPct val="90000"/>
              </a:lnSpc>
            </a:pPr>
            <a:r>
              <a:rPr lang="es-CL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CL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C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L" dirty="0" smtClean="0"/>
              <a:t> =Unidades de Inventario en </a:t>
            </a:r>
            <a:r>
              <a:rPr lang="es-CL" i="1" dirty="0" smtClean="0"/>
              <a:t>t</a:t>
            </a:r>
          </a:p>
          <a:p>
            <a:pPr lvl="1">
              <a:lnSpc>
                <a:spcPct val="90000"/>
              </a:lnSpc>
            </a:pPr>
            <a:r>
              <a:rPr lang="es-CL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CL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C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L" dirty="0" smtClean="0"/>
              <a:t> =Número de Trabajadores Contratados en </a:t>
            </a:r>
            <a:r>
              <a:rPr lang="es-CL" i="1" dirty="0" smtClean="0"/>
              <a:t>t</a:t>
            </a:r>
          </a:p>
          <a:p>
            <a:pPr lvl="1">
              <a:lnSpc>
                <a:spcPct val="90000"/>
              </a:lnSpc>
            </a:pPr>
            <a:r>
              <a:rPr lang="es-CL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s-CL" i="1" baseline="-250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s-CL" i="1" dirty="0" smtClean="0"/>
              <a:t>=</a:t>
            </a:r>
            <a:r>
              <a:rPr lang="es-CL" dirty="0" smtClean="0"/>
              <a:t> Número de Trabajadores Despedidos en </a:t>
            </a:r>
            <a:r>
              <a:rPr lang="es-CL" i="1" dirty="0" smtClean="0"/>
              <a:t>t</a:t>
            </a:r>
            <a:endParaRPr lang="es-CL" dirty="0" smtClean="0"/>
          </a:p>
          <a:p>
            <a:r>
              <a:rPr lang="es-CL" dirty="0" smtClean="0"/>
              <a:t>Restricciones</a:t>
            </a:r>
          </a:p>
          <a:p>
            <a:pPr lvl="1"/>
            <a:r>
              <a:rPr lang="es-CL" dirty="0" smtClean="0"/>
              <a:t>Demanda</a:t>
            </a:r>
          </a:p>
          <a:p>
            <a:pPr lvl="1"/>
            <a:r>
              <a:rPr lang="es-CL" dirty="0" smtClean="0"/>
              <a:t>Producción</a:t>
            </a:r>
          </a:p>
          <a:p>
            <a:pPr lvl="1"/>
            <a:r>
              <a:rPr lang="es-CL" dirty="0" smtClean="0"/>
              <a:t>Fuerza de Trabajo</a:t>
            </a: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19</a:t>
            </a:fld>
            <a:endParaRPr lang="es-ES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3563888" y="4581128"/>
          <a:ext cx="4156112" cy="422655"/>
        </p:xfrm>
        <a:graphic>
          <a:graphicData uri="http://schemas.openxmlformats.org/presentationml/2006/ole">
            <p:oleObj spid="_x0000_s50178" name="Equation" r:id="rId3" imgW="2247840" imgH="228600" progId="Equation.DSMT4">
              <p:embed/>
            </p:oleObj>
          </a:graphicData>
        </a:graphic>
      </p:graphicFrame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3563888" y="5013176"/>
          <a:ext cx="2535237" cy="422275"/>
        </p:xfrm>
        <a:graphic>
          <a:graphicData uri="http://schemas.openxmlformats.org/presentationml/2006/ole">
            <p:oleObj spid="_x0000_s50181" name="Equation" r:id="rId4" imgW="1371600" imgH="228600" progId="Equation.DSMT4">
              <p:embed/>
            </p:oleObj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3598366" y="5445125"/>
          <a:ext cx="4718050" cy="422275"/>
        </p:xfrm>
        <a:graphic>
          <a:graphicData uri="http://schemas.openxmlformats.org/presentationml/2006/ole">
            <p:oleObj spid="_x0000_s50184" name="Equation" r:id="rId5" imgW="25524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Lineamientos de la Clase de Hoy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Proceso de Planeación entre Operaciones y Ventas</a:t>
            </a:r>
          </a:p>
          <a:p>
            <a:endParaRPr lang="es-CL" dirty="0" smtClean="0"/>
          </a:p>
          <a:p>
            <a:r>
              <a:rPr lang="es-CL" dirty="0" smtClean="0"/>
              <a:t>Estrategias de Ajuste de Demanda</a:t>
            </a:r>
          </a:p>
          <a:p>
            <a:endParaRPr lang="es-CL" dirty="0" smtClean="0"/>
          </a:p>
          <a:p>
            <a:r>
              <a:rPr lang="es-CL" dirty="0" smtClean="0"/>
              <a:t>Estrategias de Ajuste de Oferta</a:t>
            </a:r>
          </a:p>
          <a:p>
            <a:endParaRPr lang="es-CL" dirty="0" smtClean="0"/>
          </a:p>
          <a:p>
            <a:r>
              <a:rPr lang="es-CL" dirty="0" smtClean="0"/>
              <a:t>Técnicas Cuantitativas de Planificación Agregada</a:t>
            </a:r>
          </a:p>
          <a:p>
            <a:endParaRPr lang="es-CL" dirty="0" smtClean="0"/>
          </a:p>
          <a:p>
            <a:r>
              <a:rPr lang="es-CL" dirty="0" smtClean="0"/>
              <a:t>Planificación Agregada de Servicios y </a:t>
            </a:r>
            <a:r>
              <a:rPr lang="es-CL" dirty="0" err="1" smtClean="0"/>
              <a:t>Yield</a:t>
            </a:r>
            <a:r>
              <a:rPr lang="es-CL" dirty="0" smtClean="0"/>
              <a:t> Management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Programación Lineal en Nuestro Ejemplo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Función Objetivo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20</a:t>
            </a:fld>
            <a:endParaRPr lang="es-ES" dirty="0"/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1547664" y="2204864"/>
          <a:ext cx="6361113" cy="844550"/>
        </p:xfrm>
        <a:graphic>
          <a:graphicData uri="http://schemas.openxmlformats.org/presentationml/2006/ole">
            <p:oleObj spid="_x0000_s51202" name="Equation" r:id="rId3" imgW="3441600" imgH="457200" progId="Equation.DSMT4">
              <p:embed/>
            </p:oleObj>
          </a:graphicData>
        </a:graphic>
      </p:graphicFrame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105150"/>
            <a:ext cx="88392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Rectángulo redondeado"/>
          <p:cNvSpPr/>
          <p:nvPr/>
        </p:nvSpPr>
        <p:spPr>
          <a:xfrm>
            <a:off x="2987824" y="5229200"/>
            <a:ext cx="3888432" cy="648072"/>
          </a:xfrm>
          <a:prstGeom prst="roundRect">
            <a:avLst/>
          </a:prstGeom>
          <a:noFill/>
          <a:ln w="508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Programación Lineal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Nuestro Problema Aumentado (Horarios Regulares, Horas Extras, Subcontratación)</a:t>
            </a:r>
          </a:p>
          <a:p>
            <a:pPr lvl="1"/>
            <a:r>
              <a:rPr lang="es-CL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CL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CL" i="1" baseline="-25000" dirty="0" smtClean="0"/>
              <a:t> </a:t>
            </a:r>
            <a:r>
              <a:rPr lang="es-CL" dirty="0" smtClean="0"/>
              <a:t> =Unidades Producidas en Regular en </a:t>
            </a:r>
            <a:r>
              <a:rPr lang="es-CL" i="1" dirty="0" smtClean="0"/>
              <a:t>t</a:t>
            </a:r>
          </a:p>
          <a:p>
            <a:pPr lvl="1"/>
            <a:r>
              <a:rPr lang="es-CL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CL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CL" i="1" baseline="-25000" dirty="0" smtClean="0"/>
              <a:t> </a:t>
            </a:r>
            <a:r>
              <a:rPr lang="es-CL" dirty="0" smtClean="0"/>
              <a:t> =Unidades Producidas en Extra en </a:t>
            </a:r>
            <a:r>
              <a:rPr lang="es-CL" i="1" dirty="0" smtClean="0"/>
              <a:t>t</a:t>
            </a:r>
          </a:p>
          <a:p>
            <a:pPr lvl="1"/>
            <a:r>
              <a:rPr lang="es-CL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CL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CL" i="1" baseline="-25000" dirty="0" smtClean="0"/>
              <a:t> </a:t>
            </a:r>
            <a:r>
              <a:rPr lang="es-CL" dirty="0" smtClean="0"/>
              <a:t> =Unidades Producidas con Subcontratación en </a:t>
            </a:r>
            <a:r>
              <a:rPr lang="es-CL" i="1" dirty="0" smtClean="0"/>
              <a:t>t</a:t>
            </a:r>
          </a:p>
          <a:p>
            <a:r>
              <a:rPr lang="es-CL" dirty="0" smtClean="0"/>
              <a:t>Restricciones</a:t>
            </a:r>
          </a:p>
          <a:p>
            <a:pPr lvl="1"/>
            <a:r>
              <a:rPr lang="es-CL" dirty="0" smtClean="0"/>
              <a:t>Capacidad de Producción</a:t>
            </a:r>
          </a:p>
          <a:p>
            <a:pPr lvl="1"/>
            <a:r>
              <a:rPr lang="es-CL" dirty="0" smtClean="0"/>
              <a:t>Sobretiempo:</a:t>
            </a:r>
          </a:p>
          <a:p>
            <a:pPr lvl="1"/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21</a:t>
            </a:fld>
            <a:endParaRPr lang="es-ES" dirty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4427984" y="4221088"/>
          <a:ext cx="2840037" cy="422275"/>
        </p:xfrm>
        <a:graphic>
          <a:graphicData uri="http://schemas.openxmlformats.org/presentationml/2006/ole">
            <p:oleObj spid="_x0000_s52226" name="Equation" r:id="rId3" imgW="1536480" imgH="228600" progId="Equation.DSMT4">
              <p:embed/>
            </p:oleObj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4427984" y="4653136"/>
          <a:ext cx="2393950" cy="422275"/>
        </p:xfrm>
        <a:graphic>
          <a:graphicData uri="http://schemas.openxmlformats.org/presentationml/2006/ole">
            <p:oleObj spid="_x0000_s52228" name="Equation" r:id="rId4" imgW="12952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Programación Lineal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Nuestro Problema Aumentado (Restricciones de Capacidad)</a:t>
            </a:r>
          </a:p>
          <a:p>
            <a:pPr lvl="1"/>
            <a:r>
              <a:rPr lang="es-CL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CL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CL" i="1" baseline="30000" dirty="0" smtClean="0"/>
              <a:t>1</a:t>
            </a:r>
            <a:r>
              <a:rPr lang="es-CL" dirty="0" smtClean="0"/>
              <a:t> =Costo de las Primeras Contrataciones </a:t>
            </a:r>
            <a:r>
              <a:rPr lang="es-CL" i="1" dirty="0" smtClean="0"/>
              <a:t>t</a:t>
            </a:r>
          </a:p>
          <a:p>
            <a:pPr lvl="1"/>
            <a:r>
              <a:rPr lang="es-CL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CL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CL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CL" i="1" baseline="-25000" dirty="0" smtClean="0"/>
              <a:t> </a:t>
            </a:r>
            <a:r>
              <a:rPr lang="es-CL" dirty="0" smtClean="0"/>
              <a:t> =Costo de las Contrataciones Restantes </a:t>
            </a:r>
            <a:r>
              <a:rPr lang="es-CL" i="1" dirty="0" smtClean="0"/>
              <a:t>t</a:t>
            </a:r>
          </a:p>
          <a:p>
            <a:r>
              <a:rPr lang="es-CL" dirty="0" smtClean="0"/>
              <a:t>Función de Costos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Restricciones: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22</a:t>
            </a:fld>
            <a:endParaRPr lang="es-ES" dirty="0"/>
          </a:p>
        </p:txBody>
      </p: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641625" y="2909168"/>
            <a:ext cx="3522663" cy="2032000"/>
            <a:chOff x="1920" y="1632"/>
            <a:chExt cx="2219" cy="1280"/>
          </a:xfrm>
        </p:grpSpPr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1920" y="2736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 flipV="1">
              <a:off x="2880" y="1632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2880" y="254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 flipV="1">
              <a:off x="2400" y="254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3360" y="1776"/>
              <a:ext cx="33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H="1" flipV="1">
              <a:off x="2064" y="1776"/>
              <a:ext cx="33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3360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3272" y="2720"/>
              <a:ext cx="1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 i="1" dirty="0">
                  <a:solidFill>
                    <a:schemeClr val="tx1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3360" y="1968"/>
              <a:ext cx="21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 i="1" dirty="0">
                  <a:solidFill>
                    <a:schemeClr val="tx1"/>
                  </a:solidFill>
                  <a:latin typeface="Times New Roman" pitchFamily="18" charset="0"/>
                </a:rPr>
                <a:t>d</a:t>
              </a:r>
              <a:r>
                <a:rPr lang="es-ES_tradnl" sz="1400" baseline="-25000" dirty="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  <a:endParaRPr lang="es-ES_tradnl" sz="14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024" y="2424"/>
              <a:ext cx="21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 i="1" dirty="0">
                  <a:solidFill>
                    <a:schemeClr val="tx1"/>
                  </a:solidFill>
                  <a:latin typeface="Times New Roman" pitchFamily="18" charset="0"/>
                </a:rPr>
                <a:t>d</a:t>
              </a:r>
              <a:r>
                <a:rPr lang="es-ES_tradnl" sz="1400" baseline="-25000" dirty="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  <a:endParaRPr lang="es-ES_tradnl" sz="14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9" name="Text Box 26"/>
            <p:cNvSpPr txBox="1">
              <a:spLocks noChangeArrowheads="1"/>
            </p:cNvSpPr>
            <p:nvPr/>
          </p:nvSpPr>
          <p:spPr bwMode="auto">
            <a:xfrm>
              <a:off x="3792" y="2496"/>
              <a:ext cx="34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400" i="1" dirty="0" err="1" smtClean="0">
                  <a:solidFill>
                    <a:schemeClr val="tx1"/>
                  </a:solidFill>
                  <a:latin typeface="Times New Roman" pitchFamily="18" charset="0"/>
                </a:rPr>
                <a:t>H</a:t>
              </a:r>
              <a:r>
                <a:rPr lang="es-ES_tradnl" sz="1400" baseline="-25000" dirty="0" err="1" smtClean="0">
                  <a:solidFill>
                    <a:schemeClr val="tx1"/>
                  </a:solidFill>
                  <a:latin typeface="Times New Roman" pitchFamily="18" charset="0"/>
                </a:rPr>
                <a:t>t</a:t>
              </a:r>
              <a:r>
                <a:rPr lang="es-ES_tradnl" sz="1400" dirty="0" smtClean="0">
                  <a:solidFill>
                    <a:schemeClr val="tx1"/>
                  </a:solidFill>
                  <a:latin typeface="Times New Roman" pitchFamily="18" charset="0"/>
                </a:rPr>
                <a:t>-</a:t>
              </a:r>
              <a:r>
                <a:rPr lang="es-ES_tradnl" sz="1400" i="1" dirty="0" smtClean="0">
                  <a:solidFill>
                    <a:schemeClr val="tx1"/>
                  </a:solidFill>
                  <a:latin typeface="Times New Roman" pitchFamily="18" charset="0"/>
                </a:rPr>
                <a:t>F</a:t>
              </a:r>
              <a:r>
                <a:rPr lang="es-ES_tradnl" sz="1400" baseline="-25000" dirty="0" smtClean="0">
                  <a:solidFill>
                    <a:schemeClr val="tx1"/>
                  </a:solidFill>
                  <a:latin typeface="Times New Roman" pitchFamily="18" charset="0"/>
                </a:rPr>
                <a:t>t</a:t>
              </a:r>
              <a:endParaRPr lang="es-ES_tradnl" sz="14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2987824" y="5157192"/>
          <a:ext cx="2651125" cy="446087"/>
        </p:xfrm>
        <a:graphic>
          <a:graphicData uri="http://schemas.openxmlformats.org/presentationml/2006/ole">
            <p:oleObj spid="_x0000_s53252" name="Equation" r:id="rId3" imgW="1434960" imgH="241200" progId="Equation.DSMT4">
              <p:embed/>
            </p:oleObj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2987824" y="5732463"/>
          <a:ext cx="1900238" cy="446087"/>
        </p:xfrm>
        <a:graphic>
          <a:graphicData uri="http://schemas.openxmlformats.org/presentationml/2006/ole">
            <p:oleObj spid="_x0000_s53253" name="Equation" r:id="rId4" imgW="1028520" imgH="241200" progId="Equation.DSMT4">
              <p:embed/>
            </p:oleObj>
          </a:graphicData>
        </a:graphic>
      </p:graphicFrame>
      <p:sp>
        <p:nvSpPr>
          <p:cNvPr id="22" name="21 CuadroTexto"/>
          <p:cNvSpPr txBox="1"/>
          <p:nvPr/>
        </p:nvSpPr>
        <p:spPr>
          <a:xfrm>
            <a:off x="4932040" y="6093296"/>
            <a:ext cx="3606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800" dirty="0" smtClean="0">
                <a:latin typeface="+mn-lt"/>
              </a:rPr>
              <a:t>Ojo: Tienen que ser funciones Convexas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Programación Lineal </a:t>
            </a:r>
            <a:br>
              <a:rPr lang="es-CL" dirty="0" smtClean="0"/>
            </a:br>
            <a:r>
              <a:rPr lang="es-CL" dirty="0" smtClean="0"/>
              <a:t>Ejemplo de Construcción de Caminos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Parámetros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23</a:t>
            </a:fld>
            <a:endParaRPr lang="es-ES" dirty="0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969392" y="2095500"/>
          <a:ext cx="8139112" cy="3892550"/>
        </p:xfrm>
        <a:graphic>
          <a:graphicData uri="http://schemas.openxmlformats.org/presentationml/2006/ole">
            <p:oleObj spid="_x0000_s54274" name="Equation" r:id="rId3" imgW="4673520" imgH="223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Programación Lineal </a:t>
            </a:r>
            <a:br>
              <a:rPr lang="es-CL" dirty="0" smtClean="0"/>
            </a:br>
            <a:r>
              <a:rPr lang="es-CL" dirty="0" smtClean="0"/>
              <a:t>Ejemplo de Construcción de Caminos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Variables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24</a:t>
            </a:fld>
            <a:endParaRPr lang="es-ES" dirty="0"/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1290638" y="2084388"/>
          <a:ext cx="6169025" cy="2447925"/>
        </p:xfrm>
        <a:graphic>
          <a:graphicData uri="http://schemas.openxmlformats.org/presentationml/2006/ole">
            <p:oleObj spid="_x0000_s55298" name="Equation" r:id="rId3" imgW="3136680" imgH="1244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Programación Lineal </a:t>
            </a:r>
            <a:br>
              <a:rPr lang="es-CL" dirty="0" smtClean="0"/>
            </a:br>
            <a:r>
              <a:rPr lang="es-CL" dirty="0" smtClean="0"/>
              <a:t>Ejemplo de Construcción de Caminos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Restricciones:</a:t>
            </a:r>
          </a:p>
          <a:p>
            <a:pPr lvl="1"/>
            <a:r>
              <a:rPr lang="es-ES_tradnl" dirty="0" smtClean="0"/>
              <a:t>Producción de madera por rodal:</a:t>
            </a:r>
          </a:p>
          <a:p>
            <a:pPr lvl="1"/>
            <a:endParaRPr lang="es-ES_tradnl" dirty="0" smtClean="0"/>
          </a:p>
          <a:p>
            <a:pPr lvl="1"/>
            <a:endParaRPr lang="es-ES_tradnl" dirty="0" smtClean="0"/>
          </a:p>
          <a:p>
            <a:pPr lvl="1">
              <a:buNone/>
            </a:pPr>
            <a:endParaRPr lang="es-ES_tradnl" dirty="0" smtClean="0"/>
          </a:p>
          <a:p>
            <a:pPr lvl="1">
              <a:buNone/>
            </a:pPr>
            <a:endParaRPr lang="es-ES_tradnl" dirty="0" smtClean="0"/>
          </a:p>
          <a:p>
            <a:pPr lvl="1"/>
            <a:r>
              <a:rPr lang="es-ES_tradnl" dirty="0" smtClean="0"/>
              <a:t>Área por cortar:</a:t>
            </a: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25</a:t>
            </a:fld>
            <a:endParaRPr lang="es-ES" dirty="0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2024063" y="2876550"/>
          <a:ext cx="4103687" cy="776288"/>
        </p:xfrm>
        <a:graphic>
          <a:graphicData uri="http://schemas.openxmlformats.org/presentationml/2006/ole">
            <p:oleObj spid="_x0000_s56322" name="Equation" r:id="rId3" imgW="1803240" imgH="342720" progId="Equation.DSMT4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2759075" y="5013325"/>
          <a:ext cx="2976563" cy="777875"/>
        </p:xfrm>
        <a:graphic>
          <a:graphicData uri="http://schemas.openxmlformats.org/presentationml/2006/ole">
            <p:oleObj spid="_x0000_s56323" name="Equation" r:id="rId4" imgW="1307880" imgH="342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Programación Lineal </a:t>
            </a:r>
            <a:br>
              <a:rPr lang="es-CL" dirty="0" smtClean="0"/>
            </a:br>
            <a:r>
              <a:rPr lang="es-CL" dirty="0" smtClean="0"/>
              <a:t>Ejemplo de Construcción de Caminos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_tradnl" dirty="0" smtClean="0"/>
              <a:t>Conservación de flujo:</a:t>
            </a:r>
          </a:p>
          <a:p>
            <a:pPr lvl="1"/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r>
              <a:rPr lang="es-ES_tradnl" dirty="0" smtClean="0"/>
              <a:t>Flujo puede existir sólo si se construye camino:</a:t>
            </a: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26</a:t>
            </a:fld>
            <a:endParaRPr lang="es-ES" dirty="0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885825" y="2105025"/>
          <a:ext cx="8132763" cy="1706563"/>
        </p:xfrm>
        <a:graphic>
          <a:graphicData uri="http://schemas.openxmlformats.org/presentationml/2006/ole">
            <p:oleObj spid="_x0000_s57346" name="Equation" r:id="rId3" imgW="3632040" imgH="761760" progId="Equation.DSMT4">
              <p:embed/>
            </p:oleObj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1643856" y="4854575"/>
          <a:ext cx="5232400" cy="804863"/>
        </p:xfrm>
        <a:graphic>
          <a:graphicData uri="http://schemas.openxmlformats.org/presentationml/2006/ole">
            <p:oleObj spid="_x0000_s57347" name="Equation" r:id="rId4" imgW="2298600" imgH="355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Programación Lineal </a:t>
            </a:r>
            <a:br>
              <a:rPr lang="es-CL" dirty="0" smtClean="0"/>
            </a:br>
            <a:r>
              <a:rPr lang="es-CL" dirty="0" smtClean="0"/>
              <a:t>Ejemplo de Construcción de Caminos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lvl="1" indent="-273050">
              <a:buClr>
                <a:srgbClr val="EB641B"/>
              </a:buClr>
              <a:buSzPct val="95000"/>
            </a:pPr>
            <a:r>
              <a:rPr lang="es-ES_tradnl" dirty="0" smtClean="0"/>
              <a:t>Naturaleza de las variables:</a:t>
            </a:r>
          </a:p>
          <a:p>
            <a:pPr marL="273050" lvl="1" indent="-273050">
              <a:buClr>
                <a:srgbClr val="EB641B"/>
              </a:buClr>
              <a:buSzPct val="95000"/>
            </a:pPr>
            <a:endParaRPr lang="es-ES_tradnl" dirty="0" smtClean="0"/>
          </a:p>
          <a:p>
            <a:pPr marL="273050" lvl="1" indent="-273050">
              <a:buClr>
                <a:srgbClr val="EB641B"/>
              </a:buClr>
              <a:buSzPct val="95000"/>
            </a:pPr>
            <a:endParaRPr lang="es-ES_tradnl" dirty="0" smtClean="0"/>
          </a:p>
          <a:p>
            <a:pPr marL="273050" lvl="1" indent="-273050">
              <a:buClr>
                <a:srgbClr val="EB641B"/>
              </a:buClr>
              <a:buSzPct val="95000"/>
            </a:pPr>
            <a:endParaRPr lang="es-ES_tradnl" dirty="0" smtClean="0"/>
          </a:p>
          <a:p>
            <a:pPr marL="273050" lvl="1" indent="-273050">
              <a:buClr>
                <a:srgbClr val="EB641B"/>
              </a:buClr>
              <a:buSzPct val="95000"/>
            </a:pPr>
            <a:endParaRPr lang="es-ES_tradnl" dirty="0" smtClean="0"/>
          </a:p>
          <a:p>
            <a:pPr marL="273050" lvl="1" indent="-273050">
              <a:buClr>
                <a:srgbClr val="EB641B"/>
              </a:buClr>
              <a:buSzPct val="95000"/>
            </a:pPr>
            <a:endParaRPr lang="es-ES_tradnl" dirty="0" smtClean="0"/>
          </a:p>
          <a:p>
            <a:pPr marL="273050" lvl="1" indent="-273050">
              <a:buClr>
                <a:srgbClr val="EB641B"/>
              </a:buClr>
              <a:buSzPct val="95000"/>
            </a:pPr>
            <a:r>
              <a:rPr lang="es-ES_tradnl" dirty="0" smtClean="0"/>
              <a:t>Función Objetivo</a:t>
            </a: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27</a:t>
            </a:fld>
            <a:endParaRPr lang="es-ES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1424260" y="1988840"/>
          <a:ext cx="6388100" cy="1808163"/>
        </p:xfrm>
        <a:graphic>
          <a:graphicData uri="http://schemas.openxmlformats.org/presentationml/2006/ole">
            <p:oleObj spid="_x0000_s58370" name="Equation" r:id="rId3" imgW="2692080" imgH="761760" progId="Equation.DSMT4">
              <p:embed/>
            </p:oleObj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730250" y="4627563"/>
          <a:ext cx="8129588" cy="1744662"/>
        </p:xfrm>
        <a:graphic>
          <a:graphicData uri="http://schemas.openxmlformats.org/presentationml/2006/ole">
            <p:oleObj spid="_x0000_s58371" name="Equation" r:id="rId4" imgW="389880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Planificación Agregada de Servicios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La mayoría de los Servicios no pueden ser Inventariados</a:t>
            </a:r>
          </a:p>
          <a:p>
            <a:r>
              <a:rPr lang="es-CL" dirty="0" smtClean="0"/>
              <a:t>La Demanda de los Servicios es más difícil de predecir</a:t>
            </a:r>
          </a:p>
          <a:p>
            <a:r>
              <a:rPr lang="es-CL" dirty="0" smtClean="0"/>
              <a:t>La Capacidad en muchos casos es muy difícil de Estimar</a:t>
            </a:r>
          </a:p>
          <a:p>
            <a:r>
              <a:rPr lang="es-CL" dirty="0" smtClean="0"/>
              <a:t>La Capacidad de los Servicios debe ser entregada en el momento y lugar apropiados</a:t>
            </a:r>
          </a:p>
          <a:p>
            <a:r>
              <a:rPr lang="es-CL" dirty="0" smtClean="0"/>
              <a:t>La fuerza laboral es una de las principales restricciones de capacidad a la hora de ofrecer servicios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28</a:t>
            </a:fld>
            <a:endParaRPr lang="es-ES" dirty="0"/>
          </a:p>
        </p:txBody>
      </p:sp>
      <p:pic>
        <p:nvPicPr>
          <p:cNvPr id="911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779180"/>
            <a:ext cx="3131840" cy="207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Cuándo Es Efectivo el </a:t>
            </a:r>
            <a:r>
              <a:rPr lang="en-US" dirty="0" smtClean="0"/>
              <a:t>Yield Management?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Cuando la Demanda puede ser segmentada, es decir pueda discriminar entre consumidores</a:t>
            </a:r>
          </a:p>
          <a:p>
            <a:r>
              <a:rPr lang="es-CL" dirty="0" smtClean="0"/>
              <a:t>Cuando los Costos Fijos son Altos y los Costos Variables son bajos</a:t>
            </a:r>
          </a:p>
          <a:p>
            <a:r>
              <a:rPr lang="es-CL" dirty="0" smtClean="0"/>
              <a:t>Cuando el Inventario es </a:t>
            </a:r>
            <a:r>
              <a:rPr lang="es-CL" dirty="0" err="1" smtClean="0"/>
              <a:t>Perecible</a:t>
            </a:r>
            <a:endParaRPr lang="es-CL" dirty="0" smtClean="0"/>
          </a:p>
          <a:p>
            <a:r>
              <a:rPr lang="es-CL" dirty="0" smtClean="0"/>
              <a:t>Cuando los productos pueden ser vendidos o reservados por adelantado</a:t>
            </a:r>
          </a:p>
          <a:p>
            <a:r>
              <a:rPr lang="es-CL" dirty="0" smtClean="0"/>
              <a:t>Cuando la Demanda es Altamente Variable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29</a:t>
            </a:fld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600" dirty="0" smtClean="0"/>
              <a:t>Planeación entre Operaciones y Ventas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556792"/>
            <a:ext cx="3888432" cy="4767262"/>
          </a:xfrm>
        </p:spPr>
        <p:txBody>
          <a:bodyPr/>
          <a:lstStyle/>
          <a:p>
            <a:r>
              <a:rPr lang="es-CL" sz="2000" dirty="0" smtClean="0"/>
              <a:t>¿Qué hace?: Determina la capacidad de recursos para satisfacer la demanda durante un horizonte de tiempo de mediano plazo (3 a 18 meses). En términos simples es buscar como hacer coincidir la oferta y la demanda dentro de la empresa.</a:t>
            </a:r>
          </a:p>
          <a:p>
            <a:endParaRPr lang="es-CL" sz="2000" dirty="0" smtClean="0"/>
          </a:p>
          <a:p>
            <a:r>
              <a:rPr lang="es-CL" sz="2000" dirty="0" smtClean="0"/>
              <a:t>Actores Típicos: Ventas, Operaciones, Finanzas y Desarrollo de Productos.</a:t>
            </a:r>
          </a:p>
          <a:p>
            <a:endParaRPr lang="es-CL" sz="20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192688" y="6093296"/>
            <a:ext cx="762000" cy="365125"/>
          </a:xfrm>
        </p:spPr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  <p:sp>
        <p:nvSpPr>
          <p:cNvPr id="7" name="6 Rectángulo redondeado"/>
          <p:cNvSpPr/>
          <p:nvPr/>
        </p:nvSpPr>
        <p:spPr>
          <a:xfrm>
            <a:off x="6336704" y="1484784"/>
            <a:ext cx="208823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Planificación de Procesos</a:t>
            </a:r>
            <a:endParaRPr lang="es-CL" sz="1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6336704" y="2204864"/>
            <a:ext cx="208823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Planificación de Capacidad Estratégica</a:t>
            </a:r>
            <a:endParaRPr lang="es-CL" sz="1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6336704" y="2924944"/>
            <a:ext cx="2088232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Planificación Agregada</a:t>
            </a:r>
            <a:endParaRPr lang="es-CL" sz="14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6336704" y="3429000"/>
            <a:ext cx="1008112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Plan de Ventas</a:t>
            </a:r>
            <a:endParaRPr lang="es-CL" sz="14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7344816" y="3429000"/>
            <a:ext cx="1080120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Plan de Operaciones</a:t>
            </a:r>
            <a:endParaRPr lang="es-CL" sz="1400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4536504" y="4365104"/>
            <a:ext cx="194421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Plan Maestro</a:t>
            </a:r>
            <a:endParaRPr lang="es-CL" sz="14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4536504" y="4941168"/>
            <a:ext cx="194421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200" dirty="0" smtClean="0"/>
              <a:t>Planificación de Requerimientos de Materiales</a:t>
            </a:r>
            <a:endParaRPr lang="es-CL" sz="12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4536504" y="5517232"/>
            <a:ext cx="194421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200" dirty="0" smtClean="0"/>
              <a:t>Plan de Puesta de Ordenes</a:t>
            </a:r>
            <a:endParaRPr lang="es-CL" sz="12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6768752" y="5517232"/>
            <a:ext cx="194421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Plan de fuerza de trabajo y consumidores semanal</a:t>
            </a:r>
            <a:endParaRPr lang="es-CL" sz="1400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6768752" y="6093296"/>
            <a:ext cx="1944216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Plan de fuerza de trabajo y consumidores diario</a:t>
            </a:r>
            <a:endParaRPr lang="es-CL" sz="1400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499992" y="2924944"/>
            <a:ext cx="162068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Estimación y Manejo de la Demanda</a:t>
            </a:r>
            <a:endParaRPr lang="es-CL" sz="1400" dirty="0"/>
          </a:p>
        </p:txBody>
      </p:sp>
      <p:cxnSp>
        <p:nvCxnSpPr>
          <p:cNvPr id="20" name="19 Conector recto de flecha"/>
          <p:cNvCxnSpPr>
            <a:stCxn id="7" idx="2"/>
            <a:endCxn id="8" idx="0"/>
          </p:cNvCxnSpPr>
          <p:nvPr/>
        </p:nvCxnSpPr>
        <p:spPr>
          <a:xfrm rot="5400000">
            <a:off x="7272808" y="20968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8" idx="2"/>
            <a:endCxn id="9" idx="0"/>
          </p:cNvCxnSpPr>
          <p:nvPr/>
        </p:nvCxnSpPr>
        <p:spPr>
          <a:xfrm rot="5400000">
            <a:off x="7272808" y="28169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18" idx="3"/>
            <a:endCxn id="9" idx="1"/>
          </p:cNvCxnSpPr>
          <p:nvPr/>
        </p:nvCxnSpPr>
        <p:spPr>
          <a:xfrm>
            <a:off x="6120680" y="31769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endCxn id="12" idx="0"/>
          </p:cNvCxnSpPr>
          <p:nvPr/>
        </p:nvCxnSpPr>
        <p:spPr>
          <a:xfrm rot="10800000" flipV="1">
            <a:off x="5508612" y="4149080"/>
            <a:ext cx="1836204" cy="21602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1" idx="1"/>
          </p:cNvCxnSpPr>
          <p:nvPr/>
        </p:nvCxnSpPr>
        <p:spPr>
          <a:xfrm rot="10800000" flipV="1">
            <a:off x="7344816" y="3681028"/>
            <a:ext cx="0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25 Conector recto de flecha"/>
          <p:cNvCxnSpPr>
            <a:endCxn id="16" idx="0"/>
          </p:cNvCxnSpPr>
          <p:nvPr/>
        </p:nvCxnSpPr>
        <p:spPr>
          <a:xfrm rot="16200000" flipH="1">
            <a:off x="6822758" y="4599130"/>
            <a:ext cx="1440160" cy="396044"/>
          </a:xfrm>
          <a:prstGeom prst="bentConnector3">
            <a:avLst>
              <a:gd name="adj1" fmla="val 5769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>
            <a:stCxn id="12" idx="2"/>
            <a:endCxn id="13" idx="0"/>
          </p:cNvCxnSpPr>
          <p:nvPr/>
        </p:nvCxnSpPr>
        <p:spPr>
          <a:xfrm rot="5400000">
            <a:off x="5400600" y="48331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>
            <a:stCxn id="13" idx="2"/>
            <a:endCxn id="14" idx="0"/>
          </p:cNvCxnSpPr>
          <p:nvPr/>
        </p:nvCxnSpPr>
        <p:spPr>
          <a:xfrm rot="5400000">
            <a:off x="5400600" y="54092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>
            <a:stCxn id="16" idx="2"/>
            <a:endCxn id="17" idx="0"/>
          </p:cNvCxnSpPr>
          <p:nvPr/>
        </p:nvCxnSpPr>
        <p:spPr>
          <a:xfrm rot="5400000">
            <a:off x="7632848" y="59852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7704856" y="4221088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>
                <a:latin typeface="+mn-lt"/>
              </a:rPr>
              <a:t>Servicios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5256584" y="3861048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>
                <a:latin typeface="+mn-lt"/>
              </a:rPr>
              <a:t>Manufactura</a:t>
            </a:r>
          </a:p>
        </p:txBody>
      </p:sp>
      <p:sp>
        <p:nvSpPr>
          <p:cNvPr id="50" name="49 Rectángulo"/>
          <p:cNvSpPr/>
          <p:nvPr/>
        </p:nvSpPr>
        <p:spPr>
          <a:xfrm>
            <a:off x="8748464" y="1412776"/>
            <a:ext cx="216024" cy="13681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1" name="50 Rectángulo"/>
          <p:cNvSpPr/>
          <p:nvPr/>
        </p:nvSpPr>
        <p:spPr>
          <a:xfrm>
            <a:off x="8748464" y="2780928"/>
            <a:ext cx="216024" cy="25922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51 Rectángulo"/>
          <p:cNvSpPr/>
          <p:nvPr/>
        </p:nvSpPr>
        <p:spPr>
          <a:xfrm>
            <a:off x="8748464" y="5373216"/>
            <a:ext cx="216024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52 CuadroTexto"/>
          <p:cNvSpPr txBox="1"/>
          <p:nvPr/>
        </p:nvSpPr>
        <p:spPr>
          <a:xfrm>
            <a:off x="8638733" y="1772816"/>
            <a:ext cx="5052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100" b="1" dirty="0" smtClean="0">
                <a:latin typeface="+mn-lt"/>
              </a:rPr>
              <a:t>Largo</a:t>
            </a:r>
          </a:p>
          <a:p>
            <a:r>
              <a:rPr lang="es-CL" sz="1100" b="1" dirty="0" smtClean="0">
                <a:latin typeface="+mn-lt"/>
              </a:rPr>
              <a:t>Plazo</a:t>
            </a:r>
          </a:p>
        </p:txBody>
      </p:sp>
      <p:sp>
        <p:nvSpPr>
          <p:cNvPr id="54" name="53 CuadroTexto"/>
          <p:cNvSpPr txBox="1"/>
          <p:nvPr/>
        </p:nvSpPr>
        <p:spPr>
          <a:xfrm>
            <a:off x="8527769" y="3717032"/>
            <a:ext cx="6527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100" b="1" dirty="0" smtClean="0">
                <a:latin typeface="+mn-lt"/>
              </a:rPr>
              <a:t>Mediano</a:t>
            </a:r>
          </a:p>
          <a:p>
            <a:r>
              <a:rPr lang="es-CL" sz="1100" b="1" dirty="0" smtClean="0">
                <a:latin typeface="+mn-lt"/>
              </a:rPr>
              <a:t>Plazo</a:t>
            </a:r>
          </a:p>
        </p:txBody>
      </p:sp>
      <p:sp>
        <p:nvSpPr>
          <p:cNvPr id="55" name="54 CuadroTexto"/>
          <p:cNvSpPr txBox="1"/>
          <p:nvPr/>
        </p:nvSpPr>
        <p:spPr>
          <a:xfrm>
            <a:off x="8688069" y="5805264"/>
            <a:ext cx="4924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100" b="1" dirty="0" smtClean="0">
                <a:latin typeface="+mn-lt"/>
              </a:rPr>
              <a:t>Corto</a:t>
            </a:r>
          </a:p>
          <a:p>
            <a:r>
              <a:rPr lang="es-CL" sz="1100" b="1" dirty="0" smtClean="0">
                <a:latin typeface="+mn-lt"/>
              </a:rPr>
              <a:t>Plazo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Problemas del </a:t>
            </a:r>
            <a:r>
              <a:rPr lang="es-CL" dirty="0" err="1" smtClean="0"/>
              <a:t>Yield</a:t>
            </a:r>
            <a:r>
              <a:rPr lang="es-CL" dirty="0" smtClean="0"/>
              <a:t> Management</a:t>
            </a:r>
            <a:br>
              <a:rPr lang="es-CL" dirty="0" smtClean="0"/>
            </a:br>
            <a:r>
              <a:rPr lang="es-CL" sz="2800" dirty="0" smtClean="0"/>
              <a:t>Esquema simple de solución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30</a:t>
            </a:fld>
            <a:endParaRPr lang="es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1556792"/>
          <a:ext cx="8856984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139"/>
                <a:gridCol w="1562998"/>
                <a:gridCol w="2232853"/>
                <a:gridCol w="2009569"/>
                <a:gridCol w="1637425"/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Tipo de Problema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Tipo de Negocio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Probabilidad de</a:t>
                      </a:r>
                      <a:r>
                        <a:rPr lang="es-CL" sz="1400" baseline="0" dirty="0" smtClean="0"/>
                        <a:t> sobreestimar la demanda, P(N</a:t>
                      </a:r>
                      <a:r>
                        <a:rPr lang="en-US" sz="1400" baseline="0" dirty="0" smtClean="0"/>
                        <a:t>&lt;X)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noProof="0" dirty="0" smtClean="0"/>
                        <a:t>Probabilidad</a:t>
                      </a:r>
                      <a:r>
                        <a:rPr lang="es-CL" sz="1400" baseline="0" noProof="0" dirty="0" smtClean="0"/>
                        <a:t> óptima para la demanda </a:t>
                      </a:r>
                      <a:r>
                        <a:rPr lang="en-US" sz="1400" baseline="0" dirty="0" smtClean="0"/>
                        <a:t>C</a:t>
                      </a:r>
                      <a:r>
                        <a:rPr lang="en-US" sz="1400" baseline="-25000" dirty="0" smtClean="0"/>
                        <a:t>u</a:t>
                      </a:r>
                      <a:r>
                        <a:rPr lang="en-US" sz="1400" baseline="0" dirty="0" smtClean="0"/>
                        <a:t>/(</a:t>
                      </a:r>
                      <a:r>
                        <a:rPr lang="en-US" sz="1400" baseline="0" dirty="0" err="1" smtClean="0"/>
                        <a:t>C</a:t>
                      </a:r>
                      <a:r>
                        <a:rPr lang="en-US" sz="1400" baseline="-25000" dirty="0" err="1" smtClean="0"/>
                        <a:t>u</a:t>
                      </a:r>
                      <a:r>
                        <a:rPr lang="en-US" sz="1400" baseline="0" dirty="0" err="1" smtClean="0"/>
                        <a:t>+C</a:t>
                      </a:r>
                      <a:r>
                        <a:rPr lang="en-US" sz="1400" baseline="-25000" dirty="0" err="1" smtClean="0"/>
                        <a:t>o</a:t>
                      </a:r>
                      <a:r>
                        <a:rPr lang="en-US" sz="1400" baseline="0" dirty="0" smtClean="0"/>
                        <a:t>)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Descripción de los Costos</a:t>
                      </a:r>
                      <a:endParaRPr lang="es-C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Sobreventa</a:t>
                      </a:r>
                    </a:p>
                    <a:p>
                      <a:r>
                        <a:rPr lang="es-CL" sz="1400" dirty="0" smtClean="0"/>
                        <a:t>(Overbooking)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Hoteles,</a:t>
                      </a:r>
                      <a:r>
                        <a:rPr lang="es-CL" sz="1400" baseline="0" dirty="0" smtClean="0"/>
                        <a:t> aerolíneas, restaurantes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N=</a:t>
                      </a:r>
                      <a:r>
                        <a:rPr lang="es-CL" sz="1400" baseline="0" dirty="0" smtClean="0"/>
                        <a:t> Número de no cumplidos</a:t>
                      </a:r>
                    </a:p>
                    <a:p>
                      <a:r>
                        <a:rPr lang="es-CL" sz="1400" baseline="0" dirty="0" smtClean="0"/>
                        <a:t>X= Número de sobreventas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C</a:t>
                      </a:r>
                      <a:r>
                        <a:rPr lang="es-CL" sz="1400" baseline="-25000" dirty="0" smtClean="0"/>
                        <a:t>o</a:t>
                      </a:r>
                      <a:r>
                        <a:rPr lang="es-CL" sz="1400" baseline="0" dirty="0" smtClean="0"/>
                        <a:t>=costo de sobreventa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 smtClean="0"/>
                        <a:t>C</a:t>
                      </a:r>
                      <a:r>
                        <a:rPr lang="es-CL" sz="1400" baseline="-25000" dirty="0" smtClean="0"/>
                        <a:t>u</a:t>
                      </a:r>
                      <a:r>
                        <a:rPr lang="es-CL" sz="1400" baseline="0" dirty="0" smtClean="0"/>
                        <a:t>=costo de </a:t>
                      </a:r>
                      <a:r>
                        <a:rPr lang="es-CL" sz="1400" baseline="0" dirty="0" err="1" smtClean="0"/>
                        <a:t>subventa</a:t>
                      </a:r>
                      <a:endParaRPr lang="es-CL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Costo de Reemplazo</a:t>
                      </a:r>
                    </a:p>
                    <a:p>
                      <a:r>
                        <a:rPr lang="es-CL" sz="1400" dirty="0" smtClean="0"/>
                        <a:t>Pérdidas de Ganancia</a:t>
                      </a:r>
                      <a:endParaRPr lang="es-C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Clases de Tarifas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Aerolíneas, trenes</a:t>
                      </a:r>
                      <a:r>
                        <a:rPr lang="es-CL" sz="1400" baseline="0" dirty="0" smtClean="0"/>
                        <a:t> de pasajeros, cruceros, hoteles de larga estancia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N=</a:t>
                      </a:r>
                      <a:r>
                        <a:rPr lang="es-CL" sz="1400" baseline="0" dirty="0" smtClean="0"/>
                        <a:t> Número de tarifa completa que puedo vender</a:t>
                      </a:r>
                    </a:p>
                    <a:p>
                      <a:r>
                        <a:rPr lang="es-CL" sz="1400" baseline="0" dirty="0" smtClean="0"/>
                        <a:t>X= Número asientos reservados para pasajeros de tarifa completa</a:t>
                      </a:r>
                      <a:endParaRPr lang="es-CL" sz="1400" dirty="0" smtClean="0"/>
                    </a:p>
                    <a:p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C</a:t>
                      </a:r>
                      <a:r>
                        <a:rPr lang="es-CL" sz="1400" baseline="-25000" dirty="0" smtClean="0"/>
                        <a:t>o</a:t>
                      </a:r>
                      <a:r>
                        <a:rPr lang="es-CL" sz="1400" baseline="0" dirty="0" smtClean="0"/>
                        <a:t>=costo de sobreestimar los clientes de tarifa completa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 smtClean="0"/>
                        <a:t>C</a:t>
                      </a:r>
                      <a:r>
                        <a:rPr lang="es-CL" sz="1400" baseline="-25000" dirty="0" smtClean="0"/>
                        <a:t>u</a:t>
                      </a:r>
                      <a:r>
                        <a:rPr lang="es-CL" sz="1400" baseline="0" dirty="0" smtClean="0"/>
                        <a:t>=costo de subestimar los clientes de tarifa completa</a:t>
                      </a:r>
                    </a:p>
                    <a:p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Pérdidas de tarifas</a:t>
                      </a:r>
                      <a:r>
                        <a:rPr lang="es-CL" sz="1400" baseline="0" dirty="0" smtClean="0"/>
                        <a:t> completas</a:t>
                      </a:r>
                    </a:p>
                    <a:p>
                      <a:endParaRPr lang="es-CL" sz="1400" baseline="0" dirty="0" smtClean="0"/>
                    </a:p>
                    <a:p>
                      <a:r>
                        <a:rPr lang="es-CL" sz="1400" baseline="0" dirty="0" smtClean="0"/>
                        <a:t>(Tarifa completa – Tarifa Descontada)</a:t>
                      </a:r>
                      <a:endParaRPr lang="es-C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Órdenes de Lotes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Diarios, Floristas, Panaderías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N=</a:t>
                      </a:r>
                      <a:r>
                        <a:rPr lang="es-CL" sz="1400" baseline="0" dirty="0" smtClean="0"/>
                        <a:t> Número de ítems que pueden ser vendidos</a:t>
                      </a:r>
                    </a:p>
                    <a:p>
                      <a:r>
                        <a:rPr lang="es-CL" sz="1400" baseline="0" dirty="0" smtClean="0"/>
                        <a:t>X= Número ítems ordenados</a:t>
                      </a:r>
                      <a:endParaRPr lang="es-CL" sz="1400" dirty="0" smtClean="0"/>
                    </a:p>
                    <a:p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C</a:t>
                      </a:r>
                      <a:r>
                        <a:rPr lang="es-CL" sz="1400" baseline="-25000" dirty="0" smtClean="0"/>
                        <a:t>o</a:t>
                      </a:r>
                      <a:r>
                        <a:rPr lang="es-CL" sz="1400" baseline="0" dirty="0" smtClean="0"/>
                        <a:t>=costo de sobreestimar la demanda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 smtClean="0"/>
                        <a:t>C</a:t>
                      </a:r>
                      <a:r>
                        <a:rPr lang="es-CL" sz="1400" baseline="-25000" dirty="0" smtClean="0"/>
                        <a:t>u</a:t>
                      </a:r>
                      <a:r>
                        <a:rPr lang="es-CL" sz="1400" baseline="0" dirty="0" smtClean="0"/>
                        <a:t>=costo de subestimar la demanda</a:t>
                      </a:r>
                    </a:p>
                    <a:p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dirty="0" smtClean="0"/>
                        <a:t>(Costos – valor residual</a:t>
                      </a:r>
                      <a:r>
                        <a:rPr lang="es-CL" sz="1400" baseline="0" dirty="0" smtClean="0"/>
                        <a:t>)</a:t>
                      </a:r>
                    </a:p>
                    <a:p>
                      <a:r>
                        <a:rPr lang="es-CL" sz="1400" baseline="0" dirty="0" smtClean="0"/>
                        <a:t>Pérdida de Ganancias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 Simple: Sobreventa en Hoteles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De la estadística del hotel se tiene: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31</a:t>
            </a:fld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547664" y="2060848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No Cumplidos (Sin Presentación)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Probabilidad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baseline="0" dirty="0" smtClean="0"/>
                        <a:t>P(N</a:t>
                      </a:r>
                      <a:r>
                        <a:rPr lang="en-US" sz="1800" baseline="0" dirty="0" smtClean="0"/>
                        <a:t>&lt;X)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0.15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0.00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0.25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0.15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0.30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0.40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0.30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0.70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2267744" y="4293096"/>
          <a:ext cx="3875725" cy="720080"/>
        </p:xfrm>
        <a:graphic>
          <a:graphicData uri="http://schemas.openxmlformats.org/presentationml/2006/ole">
            <p:oleObj spid="_x0000_s59394" name="Equation" r:id="rId3" imgW="23238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Yield</a:t>
            </a:r>
            <a:r>
              <a:rPr lang="es-CL" dirty="0" smtClean="0"/>
              <a:t> Management</a:t>
            </a:r>
            <a:br>
              <a:rPr lang="es-CL" dirty="0" smtClean="0"/>
            </a:br>
            <a:r>
              <a:rPr lang="es-CL" sz="2800" dirty="0" smtClean="0"/>
              <a:t>Otro Enfoque: Manejo Estratégico del Precio y Duración 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32</a:t>
            </a:fld>
            <a:endParaRPr lang="es-ES" dirty="0"/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2837" y="5301208"/>
            <a:ext cx="466116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3275856" y="1556792"/>
            <a:ext cx="33123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Precio</a:t>
            </a:r>
            <a:endParaRPr lang="es-CL" sz="2400" dirty="0"/>
          </a:p>
        </p:txBody>
      </p:sp>
      <p:sp>
        <p:nvSpPr>
          <p:cNvPr id="9" name="8 Rectángulo"/>
          <p:cNvSpPr/>
          <p:nvPr/>
        </p:nvSpPr>
        <p:spPr>
          <a:xfrm rot="16200000">
            <a:off x="71500" y="3681028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Duración</a:t>
            </a:r>
            <a:endParaRPr lang="es-CL" sz="2400" dirty="0"/>
          </a:p>
        </p:txBody>
      </p:sp>
      <p:sp>
        <p:nvSpPr>
          <p:cNvPr id="11" name="10 Rectángulo"/>
          <p:cNvSpPr/>
          <p:nvPr/>
        </p:nvSpPr>
        <p:spPr>
          <a:xfrm>
            <a:off x="1619672" y="2636912"/>
            <a:ext cx="1656184" cy="12961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800" dirty="0" smtClean="0"/>
              <a:t>Predecible</a:t>
            </a:r>
            <a:endParaRPr lang="es-CL" sz="1800" dirty="0"/>
          </a:p>
        </p:txBody>
      </p:sp>
      <p:sp>
        <p:nvSpPr>
          <p:cNvPr id="14" name="13 Rectángulo"/>
          <p:cNvSpPr/>
          <p:nvPr/>
        </p:nvSpPr>
        <p:spPr>
          <a:xfrm>
            <a:off x="1619672" y="3933056"/>
            <a:ext cx="1656184" cy="12961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800" dirty="0" smtClean="0"/>
              <a:t>Impredecible</a:t>
            </a:r>
            <a:endParaRPr lang="es-CL" sz="1800" dirty="0"/>
          </a:p>
        </p:txBody>
      </p:sp>
      <p:sp>
        <p:nvSpPr>
          <p:cNvPr id="15" name="14 Rectángulo"/>
          <p:cNvSpPr/>
          <p:nvPr/>
        </p:nvSpPr>
        <p:spPr>
          <a:xfrm>
            <a:off x="3275856" y="2060848"/>
            <a:ext cx="1656184" cy="5760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/>
              <a:t>Fijo</a:t>
            </a:r>
            <a:endParaRPr lang="es-CL" sz="2000" dirty="0"/>
          </a:p>
        </p:txBody>
      </p:sp>
      <p:sp>
        <p:nvSpPr>
          <p:cNvPr id="16" name="15 Rectángulo"/>
          <p:cNvSpPr/>
          <p:nvPr/>
        </p:nvSpPr>
        <p:spPr>
          <a:xfrm>
            <a:off x="4932040" y="2060848"/>
            <a:ext cx="1656184" cy="5760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/>
              <a:t>Variable</a:t>
            </a:r>
            <a:endParaRPr lang="es-CL" sz="2000" dirty="0"/>
          </a:p>
        </p:txBody>
      </p:sp>
      <p:sp>
        <p:nvSpPr>
          <p:cNvPr id="17" name="16 Rectángulo"/>
          <p:cNvSpPr/>
          <p:nvPr/>
        </p:nvSpPr>
        <p:spPr>
          <a:xfrm>
            <a:off x="3275856" y="2636912"/>
            <a:ext cx="1656184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Cuadrante 1:</a:t>
            </a:r>
          </a:p>
          <a:p>
            <a:pPr algn="ctr"/>
            <a:endParaRPr lang="es-CL" sz="1400" dirty="0" smtClean="0"/>
          </a:p>
          <a:p>
            <a:pPr algn="ctr"/>
            <a:r>
              <a:rPr lang="es-CL" sz="1400" dirty="0" smtClean="0"/>
              <a:t>Películas</a:t>
            </a:r>
          </a:p>
          <a:p>
            <a:pPr algn="ctr"/>
            <a:r>
              <a:rPr lang="es-CL" sz="1400" dirty="0" smtClean="0"/>
              <a:t>Estadios</a:t>
            </a:r>
          </a:p>
          <a:p>
            <a:pPr algn="ctr"/>
            <a:r>
              <a:rPr lang="es-CL" sz="1400" dirty="0" smtClean="0"/>
              <a:t>Centros de Convenciones</a:t>
            </a:r>
            <a:endParaRPr lang="es-CL" sz="1400" dirty="0"/>
          </a:p>
        </p:txBody>
      </p:sp>
      <p:sp>
        <p:nvSpPr>
          <p:cNvPr id="18" name="17 Rectángulo"/>
          <p:cNvSpPr/>
          <p:nvPr/>
        </p:nvSpPr>
        <p:spPr>
          <a:xfrm>
            <a:off x="4932040" y="2636912"/>
            <a:ext cx="1656184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Cuadrante 2:</a:t>
            </a:r>
          </a:p>
          <a:p>
            <a:pPr algn="ctr"/>
            <a:endParaRPr lang="es-CL" sz="1400" dirty="0" smtClean="0"/>
          </a:p>
          <a:p>
            <a:pPr algn="ctr"/>
            <a:r>
              <a:rPr lang="es-CL" sz="1400" dirty="0" smtClean="0"/>
              <a:t>Hoteles</a:t>
            </a:r>
          </a:p>
          <a:p>
            <a:pPr algn="ctr"/>
            <a:r>
              <a:rPr lang="es-CL" sz="1400" dirty="0" smtClean="0"/>
              <a:t>Aerolíneas</a:t>
            </a:r>
          </a:p>
          <a:p>
            <a:pPr algn="ctr"/>
            <a:r>
              <a:rPr lang="es-CL" sz="1400" dirty="0" smtClean="0"/>
              <a:t>Renta Cars</a:t>
            </a:r>
          </a:p>
          <a:p>
            <a:pPr algn="ctr"/>
            <a:r>
              <a:rPr lang="es-CL" sz="1400" dirty="0" smtClean="0"/>
              <a:t>Cruceros</a:t>
            </a:r>
            <a:endParaRPr lang="es-CL" sz="1400" dirty="0"/>
          </a:p>
        </p:txBody>
      </p:sp>
      <p:sp>
        <p:nvSpPr>
          <p:cNvPr id="19" name="18 Rectángulo"/>
          <p:cNvSpPr/>
          <p:nvPr/>
        </p:nvSpPr>
        <p:spPr>
          <a:xfrm>
            <a:off x="3275856" y="3933056"/>
            <a:ext cx="1656184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Cuadrante 3:</a:t>
            </a:r>
          </a:p>
          <a:p>
            <a:pPr algn="ctr"/>
            <a:endParaRPr lang="es-CL" sz="1400" dirty="0" smtClean="0"/>
          </a:p>
          <a:p>
            <a:pPr algn="ctr"/>
            <a:r>
              <a:rPr lang="es-CL" sz="1400" dirty="0" smtClean="0"/>
              <a:t>Restoranes</a:t>
            </a:r>
          </a:p>
          <a:p>
            <a:pPr algn="ctr"/>
            <a:r>
              <a:rPr lang="es-CL" sz="1400" dirty="0" smtClean="0"/>
              <a:t>Canchas</a:t>
            </a:r>
          </a:p>
          <a:p>
            <a:pPr algn="ctr"/>
            <a:r>
              <a:rPr lang="es-CL" sz="1400" dirty="0" smtClean="0"/>
              <a:t>Servicios de Teleco</a:t>
            </a:r>
          </a:p>
          <a:p>
            <a:pPr algn="ctr"/>
            <a:endParaRPr lang="es-CL" sz="1400" dirty="0"/>
          </a:p>
        </p:txBody>
      </p:sp>
      <p:sp>
        <p:nvSpPr>
          <p:cNvPr id="20" name="19 Rectángulo"/>
          <p:cNvSpPr/>
          <p:nvPr/>
        </p:nvSpPr>
        <p:spPr>
          <a:xfrm>
            <a:off x="4932040" y="3933056"/>
            <a:ext cx="1656184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 smtClean="0"/>
              <a:t>Cuadrante 4:</a:t>
            </a:r>
          </a:p>
          <a:p>
            <a:pPr algn="ctr"/>
            <a:endParaRPr lang="es-CL" sz="1400" dirty="0" smtClean="0"/>
          </a:p>
          <a:p>
            <a:pPr algn="ctr"/>
            <a:r>
              <a:rPr lang="es-CL" sz="1400" dirty="0" smtClean="0"/>
              <a:t>Hospitales</a:t>
            </a:r>
          </a:p>
          <a:p>
            <a:pPr algn="ctr"/>
            <a:r>
              <a:rPr lang="es-CL" sz="1400" dirty="0" smtClean="0"/>
              <a:t>Servicios de Cuidado Continuo</a:t>
            </a:r>
          </a:p>
          <a:p>
            <a:pPr algn="ctr"/>
            <a:endParaRPr lang="es-CL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Planeación entre Operaciones y Ventas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800" dirty="0" smtClean="0"/>
              <a:t>Características:</a:t>
            </a:r>
          </a:p>
          <a:p>
            <a:pPr lvl="1"/>
            <a:r>
              <a:rPr lang="es-CL" dirty="0" smtClean="0"/>
              <a:t>Horizonte típico: 12 meses (Entre 3 y 18 meses)</a:t>
            </a:r>
          </a:p>
          <a:p>
            <a:r>
              <a:rPr lang="es-CL" sz="2800" dirty="0" smtClean="0"/>
              <a:t>Agregación de productos en demanda y producción, Criterios (familias de productos):</a:t>
            </a:r>
          </a:p>
          <a:p>
            <a:pPr lvl="1"/>
            <a:r>
              <a:rPr lang="es-CL" dirty="0" smtClean="0"/>
              <a:t>Tipo de demanda.</a:t>
            </a:r>
          </a:p>
          <a:p>
            <a:pPr lvl="1"/>
            <a:r>
              <a:rPr lang="es-CL" dirty="0" smtClean="0"/>
              <a:t>Forma de producción.</a:t>
            </a:r>
          </a:p>
          <a:p>
            <a:pPr lvl="1"/>
            <a:r>
              <a:rPr lang="es-CL" dirty="0" smtClean="0"/>
              <a:t>Costos.</a:t>
            </a:r>
          </a:p>
          <a:p>
            <a:r>
              <a:rPr lang="es-CL" sz="2800" dirty="0" smtClean="0"/>
              <a:t>Se maneja la oferta y en menor grado la demanda.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Planeación entre Operaciones y Ventas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800" dirty="0" smtClean="0"/>
              <a:t>Objetivos típicos:</a:t>
            </a:r>
          </a:p>
          <a:p>
            <a:pPr lvl="1"/>
            <a:r>
              <a:rPr lang="es-CL" dirty="0" smtClean="0"/>
              <a:t>Maximización de beneficios (minimización de costos).</a:t>
            </a:r>
          </a:p>
          <a:p>
            <a:pPr lvl="1"/>
            <a:r>
              <a:rPr lang="es-CL" dirty="0" smtClean="0"/>
              <a:t>Minimizar inventarios.</a:t>
            </a:r>
          </a:p>
          <a:p>
            <a:pPr lvl="1"/>
            <a:r>
              <a:rPr lang="es-CL" dirty="0" smtClean="0"/>
              <a:t>Buen servicio.</a:t>
            </a:r>
          </a:p>
          <a:p>
            <a:pPr lvl="1"/>
            <a:r>
              <a:rPr lang="es-CL" dirty="0" smtClean="0"/>
              <a:t>Flexibilidad en la producción futura.</a:t>
            </a:r>
          </a:p>
          <a:p>
            <a:pPr lvl="1"/>
            <a:r>
              <a:rPr lang="es-CL" dirty="0" smtClean="0"/>
              <a:t>Buenas relaciones laborales.</a:t>
            </a:r>
          </a:p>
          <a:p>
            <a:pPr lvl="1"/>
            <a:r>
              <a:rPr lang="es-CL" dirty="0" smtClean="0"/>
              <a:t>Restricciones:</a:t>
            </a:r>
          </a:p>
          <a:p>
            <a:pPr lvl="2"/>
            <a:r>
              <a:rPr lang="es-CL" sz="2400" dirty="0" smtClean="0"/>
              <a:t>Deben ser consistentes con el nivel estratégico.</a:t>
            </a:r>
          </a:p>
          <a:p>
            <a:pPr lvl="2"/>
            <a:r>
              <a:rPr lang="es-CL" sz="2400" dirty="0" smtClean="0"/>
              <a:t>Instalaciones se consideran fijas.</a:t>
            </a:r>
          </a:p>
          <a:p>
            <a:endParaRPr lang="es-CL" sz="2800" dirty="0" smtClean="0"/>
          </a:p>
          <a:p>
            <a:endParaRPr lang="es-CL" sz="280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Planeación entre Operaciones y Ventas</a:t>
            </a:r>
            <a:br>
              <a:rPr lang="es-CL" dirty="0" smtClean="0"/>
            </a:br>
            <a:r>
              <a:rPr lang="es-CL" sz="2800" dirty="0" smtClean="0"/>
              <a:t>El Proceso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  <p:sp>
        <p:nvSpPr>
          <p:cNvPr id="7" name="6 Rectángulo redondeado"/>
          <p:cNvSpPr/>
          <p:nvPr/>
        </p:nvSpPr>
        <p:spPr>
          <a:xfrm>
            <a:off x="755576" y="4725144"/>
            <a:ext cx="1224136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Reportes de Fin de Mes</a:t>
            </a:r>
            <a:endParaRPr lang="es-CL" sz="16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1835696" y="4005064"/>
            <a:ext cx="1224136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Planeación de la Demanda</a:t>
            </a:r>
            <a:endParaRPr lang="es-CL" sz="16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2843808" y="3284984"/>
            <a:ext cx="1224136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Planeación de la Oferta</a:t>
            </a:r>
            <a:endParaRPr lang="es-CL" sz="16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851920" y="2564904"/>
            <a:ext cx="1224136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Primera Reunión O&amp;V Plan</a:t>
            </a:r>
            <a:endParaRPr lang="es-CL" sz="16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4860032" y="1916832"/>
            <a:ext cx="1224136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Reunión Ejecutiva O&amp;V Plan</a:t>
            </a:r>
            <a:endParaRPr lang="es-CL" sz="1600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6876256" y="1916832"/>
            <a:ext cx="1224136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Plan de Acciones de la Compañía</a:t>
            </a:r>
            <a:endParaRPr lang="es-CL" sz="1600" dirty="0"/>
          </a:p>
        </p:txBody>
      </p:sp>
      <p:cxnSp>
        <p:nvCxnSpPr>
          <p:cNvPr id="14" name="13 Conector recto de flecha"/>
          <p:cNvCxnSpPr>
            <a:stCxn id="11" idx="3"/>
            <a:endCxn id="12" idx="1"/>
          </p:cNvCxnSpPr>
          <p:nvPr/>
        </p:nvCxnSpPr>
        <p:spPr>
          <a:xfrm>
            <a:off x="6084168" y="2348880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2051720" y="5229200"/>
            <a:ext cx="15808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>
                <a:latin typeface="+mn-lt"/>
              </a:rPr>
              <a:t>Correr Modelo Predictivo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3131840" y="4509120"/>
            <a:ext cx="1944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>
                <a:latin typeface="+mn-lt"/>
              </a:rPr>
              <a:t>Primer Paso de Plan de Ventas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139952" y="3789040"/>
            <a:ext cx="2271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>
                <a:latin typeface="+mn-lt"/>
              </a:rPr>
              <a:t>Primer Paso de Plan de Operaciones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148064" y="3068960"/>
            <a:ext cx="2198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>
                <a:latin typeface="+mn-lt"/>
              </a:rPr>
              <a:t>Alternativas, Que pasa si?, conceso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755576" y="4437112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>
                <a:solidFill>
                  <a:schemeClr val="tx1"/>
                </a:solidFill>
                <a:latin typeface="+mn-lt"/>
              </a:rPr>
              <a:t>Peldaño 1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907704" y="371703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>
                <a:solidFill>
                  <a:schemeClr val="tx1"/>
                </a:solidFill>
                <a:latin typeface="+mn-lt"/>
              </a:rPr>
              <a:t>Peldaño 2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2915816" y="299695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>
                <a:solidFill>
                  <a:schemeClr val="tx1"/>
                </a:solidFill>
                <a:latin typeface="+mn-lt"/>
              </a:rPr>
              <a:t>Peldaño 3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3851920" y="227687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>
                <a:solidFill>
                  <a:schemeClr val="tx1"/>
                </a:solidFill>
                <a:latin typeface="+mn-lt"/>
              </a:rPr>
              <a:t>Peldaño 4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860032" y="1628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>
                <a:solidFill>
                  <a:schemeClr val="tx1"/>
                </a:solidFill>
                <a:latin typeface="+mn-lt"/>
              </a:rPr>
              <a:t>Peldaño 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600" dirty="0" smtClean="0"/>
              <a:t>Estrategias Proactivas de Manejo de Demanda</a:t>
            </a: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Desplazamientos de Demanda a través del tiempo:</a:t>
            </a:r>
          </a:p>
          <a:p>
            <a:pPr lvl="1"/>
            <a:r>
              <a:rPr lang="es-CL" dirty="0" smtClean="0"/>
              <a:t>Incentivos para “Alisar” la demanda: Precios</a:t>
            </a:r>
          </a:p>
          <a:p>
            <a:pPr lvl="2"/>
            <a:r>
              <a:rPr lang="es-CL" dirty="0" smtClean="0"/>
              <a:t>Ejemplos:</a:t>
            </a:r>
          </a:p>
          <a:p>
            <a:pPr lvl="3"/>
            <a:r>
              <a:rPr lang="es-CL" dirty="0" smtClean="0"/>
              <a:t>Cines los días miércoles.</a:t>
            </a:r>
          </a:p>
          <a:p>
            <a:pPr lvl="3"/>
            <a:r>
              <a:rPr lang="es-CL" dirty="0" smtClean="0"/>
              <a:t>Tarifas de hoteles fuera de temporada.</a:t>
            </a:r>
          </a:p>
          <a:p>
            <a:pPr lvl="3"/>
            <a:r>
              <a:rPr lang="es-CL" dirty="0" smtClean="0"/>
              <a:t>Liquidaciones: venta de ropa en fin de temporada.</a:t>
            </a:r>
          </a:p>
          <a:p>
            <a:pPr lvl="3"/>
            <a:r>
              <a:rPr lang="es-CL" dirty="0" err="1" smtClean="0"/>
              <a:t>Yield</a:t>
            </a:r>
            <a:r>
              <a:rPr lang="es-CL" dirty="0" smtClean="0"/>
              <a:t> Management: líneas aéreas.</a:t>
            </a:r>
          </a:p>
          <a:p>
            <a:pPr lvl="1"/>
            <a:r>
              <a:rPr lang="es-CL" dirty="0" smtClean="0"/>
              <a:t>Campañas Publicitarias: </a:t>
            </a:r>
          </a:p>
          <a:p>
            <a:pPr lvl="2"/>
            <a:r>
              <a:rPr lang="es-CL" dirty="0" smtClean="0"/>
              <a:t>Ejemplos:</a:t>
            </a:r>
          </a:p>
          <a:p>
            <a:pPr lvl="3"/>
            <a:r>
              <a:rPr lang="es-CL" dirty="0" smtClean="0"/>
              <a:t>Cosméticos</a:t>
            </a:r>
          </a:p>
          <a:p>
            <a:pPr lvl="3"/>
            <a:r>
              <a:rPr lang="es-CL" dirty="0" smtClean="0"/>
              <a:t>Turismo</a:t>
            </a:r>
          </a:p>
          <a:p>
            <a:pPr lvl="1"/>
            <a:r>
              <a:rPr lang="es-CL" dirty="0" smtClean="0"/>
              <a:t>Promociones de Ventas:</a:t>
            </a:r>
          </a:p>
          <a:p>
            <a:pPr lvl="2"/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600" dirty="0" smtClean="0"/>
              <a:t>Estrategias Proactivas de Manejo de Demanda</a:t>
            </a: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Desplazamientos de Demanda a través del tiempo:</a:t>
            </a:r>
          </a:p>
          <a:p>
            <a:pPr lvl="1"/>
            <a:r>
              <a:rPr lang="es-CL" dirty="0" smtClean="0"/>
              <a:t>Ventas pendientes:</a:t>
            </a:r>
          </a:p>
          <a:p>
            <a:pPr lvl="2"/>
            <a:r>
              <a:rPr lang="es-CL" dirty="0" smtClean="0"/>
              <a:t>Ejemplo: </a:t>
            </a:r>
          </a:p>
          <a:p>
            <a:pPr lvl="3"/>
            <a:r>
              <a:rPr lang="es-CL" dirty="0" smtClean="0"/>
              <a:t>Autos en Septiembre</a:t>
            </a:r>
          </a:p>
          <a:p>
            <a:r>
              <a:rPr lang="es-CL" dirty="0" smtClean="0"/>
              <a:t>Ofrecer productos y Servicios en ciclos contrarios a los actuales: Desarrollo de productos complementarios:</a:t>
            </a:r>
          </a:p>
          <a:p>
            <a:pPr lvl="1"/>
            <a:r>
              <a:rPr lang="es-CL" dirty="0" smtClean="0"/>
              <a:t>Ejemplos:</a:t>
            </a:r>
          </a:p>
          <a:p>
            <a:pPr lvl="2"/>
            <a:r>
              <a:rPr lang="es-CL" dirty="0" smtClean="0"/>
              <a:t>Restaurant tipo almuerzo ofrece comidas.</a:t>
            </a:r>
          </a:p>
          <a:p>
            <a:pPr lvl="2"/>
            <a:r>
              <a:rPr lang="es-CL" dirty="0" smtClean="0"/>
              <a:t>Tiendas de deportes combinan </a:t>
            </a:r>
            <a:r>
              <a:rPr lang="es-CL" dirty="0" err="1" smtClean="0"/>
              <a:t>ski</a:t>
            </a:r>
            <a:r>
              <a:rPr lang="es-CL" dirty="0" smtClean="0"/>
              <a:t> con deportes náuticos.</a:t>
            </a:r>
          </a:p>
          <a:p>
            <a:r>
              <a:rPr lang="es-CL" dirty="0" smtClean="0"/>
              <a:t>Estrechar relaciones con proveedores para disminuir la </a:t>
            </a:r>
            <a:r>
              <a:rPr lang="es-CL" dirty="0" err="1" smtClean="0"/>
              <a:t>distorción</a:t>
            </a:r>
            <a:r>
              <a:rPr lang="es-CL" dirty="0" smtClean="0"/>
              <a:t> de la demanda a través de la cadena de suministro.</a:t>
            </a:r>
          </a:p>
          <a:p>
            <a:pPr lvl="2"/>
            <a:endParaRPr lang="es-CL" dirty="0" smtClean="0"/>
          </a:p>
          <a:p>
            <a:pPr lvl="2"/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Estrategias de Ajuste de Capacidad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Nivelación de Producción</a:t>
            </a:r>
          </a:p>
          <a:p>
            <a:pPr lvl="1"/>
            <a:r>
              <a:rPr lang="es-CL" dirty="0" smtClean="0"/>
              <a:t>Idea: Producir a un nivel constante y absorber las fluctuaciones de demanda utilizando el inventario</a:t>
            </a:r>
          </a:p>
          <a:p>
            <a:pPr lvl="1"/>
            <a:r>
              <a:rPr lang="es-CL" dirty="0" smtClean="0"/>
              <a:t>Costos: Inventarios (Capital, Bodega, Pérdidas, </a:t>
            </a:r>
            <a:r>
              <a:rPr lang="es-CL" dirty="0" err="1" smtClean="0"/>
              <a:t>Obsolecencia</a:t>
            </a:r>
            <a:r>
              <a:rPr lang="es-CL" dirty="0" smtClean="0"/>
              <a:t>) , Ventas Perdidas, Ventas Pendientes. </a:t>
            </a: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F3157-C93E-446A-885B-5537891C905D}" type="datetime1">
              <a:rPr lang="es-CL" smtClean="0"/>
              <a:pPr>
                <a:defRPr/>
              </a:pPr>
              <a:t>16-11-2011</a:t>
            </a:fld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56CF-556A-47DA-899F-12F3F0E3BBD9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2459584" y="3789040"/>
            <a:ext cx="5715000" cy="231281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07"/>
              </a:cxn>
              <a:cxn ang="0">
                <a:pos x="3600" y="2107"/>
              </a:cxn>
            </a:cxnLst>
            <a:rect l="0" t="0" r="r" b="b"/>
            <a:pathLst>
              <a:path w="3600" h="2107">
                <a:moveTo>
                  <a:pt x="0" y="0"/>
                </a:moveTo>
                <a:lnTo>
                  <a:pt x="0" y="2107"/>
                </a:lnTo>
                <a:lnTo>
                  <a:pt x="3600" y="2107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2445296" y="4005064"/>
            <a:ext cx="5770563" cy="1601490"/>
          </a:xfrm>
          <a:custGeom>
            <a:avLst/>
            <a:gdLst/>
            <a:ahLst/>
            <a:cxnLst>
              <a:cxn ang="0">
                <a:pos x="0" y="722"/>
              </a:cxn>
              <a:cxn ang="0">
                <a:pos x="75" y="985"/>
              </a:cxn>
              <a:cxn ang="0">
                <a:pos x="142" y="1175"/>
              </a:cxn>
              <a:cxn ang="0">
                <a:pos x="222" y="1344"/>
              </a:cxn>
              <a:cxn ang="0">
                <a:pos x="299" y="1419"/>
              </a:cxn>
              <a:cxn ang="0">
                <a:pos x="389" y="1449"/>
              </a:cxn>
              <a:cxn ang="0">
                <a:pos x="496" y="1425"/>
              </a:cxn>
              <a:cxn ang="0">
                <a:pos x="579" y="1345"/>
              </a:cxn>
              <a:cxn ang="0">
                <a:pos x="659" y="1171"/>
              </a:cxn>
              <a:cxn ang="0">
                <a:pos x="739" y="950"/>
              </a:cxn>
              <a:cxn ang="0">
                <a:pos x="811" y="710"/>
              </a:cxn>
              <a:cxn ang="0">
                <a:pos x="901" y="406"/>
              </a:cxn>
              <a:cxn ang="0">
                <a:pos x="989" y="182"/>
              </a:cxn>
              <a:cxn ang="0">
                <a:pos x="1058" y="82"/>
              </a:cxn>
              <a:cxn ang="0">
                <a:pos x="1123" y="19"/>
              </a:cxn>
              <a:cxn ang="0">
                <a:pos x="1213" y="1"/>
              </a:cxn>
              <a:cxn ang="0">
                <a:pos x="1299" y="17"/>
              </a:cxn>
              <a:cxn ang="0">
                <a:pos x="1365" y="78"/>
              </a:cxn>
              <a:cxn ang="0">
                <a:pos x="1424" y="171"/>
              </a:cxn>
              <a:cxn ang="0">
                <a:pos x="1525" y="409"/>
              </a:cxn>
              <a:cxn ang="0">
                <a:pos x="1613" y="723"/>
              </a:cxn>
              <a:cxn ang="0">
                <a:pos x="1693" y="987"/>
              </a:cxn>
              <a:cxn ang="0">
                <a:pos x="1752" y="1158"/>
              </a:cxn>
              <a:cxn ang="0">
                <a:pos x="1829" y="1315"/>
              </a:cxn>
              <a:cxn ang="0">
                <a:pos x="1915" y="1414"/>
              </a:cxn>
              <a:cxn ang="0">
                <a:pos x="2018" y="1450"/>
              </a:cxn>
              <a:cxn ang="0">
                <a:pos x="2128" y="1417"/>
              </a:cxn>
              <a:cxn ang="0">
                <a:pos x="2213" y="1326"/>
              </a:cxn>
              <a:cxn ang="0">
                <a:pos x="2285" y="1161"/>
              </a:cxn>
              <a:cxn ang="0">
                <a:pos x="2365" y="937"/>
              </a:cxn>
              <a:cxn ang="0">
                <a:pos x="2435" y="713"/>
              </a:cxn>
              <a:cxn ang="0">
                <a:pos x="2501" y="473"/>
              </a:cxn>
              <a:cxn ang="0">
                <a:pos x="2603" y="198"/>
              </a:cxn>
              <a:cxn ang="0">
                <a:pos x="2667" y="86"/>
              </a:cxn>
              <a:cxn ang="0">
                <a:pos x="2741" y="19"/>
              </a:cxn>
              <a:cxn ang="0">
                <a:pos x="2837" y="1"/>
              </a:cxn>
              <a:cxn ang="0">
                <a:pos x="2920" y="25"/>
              </a:cxn>
              <a:cxn ang="0">
                <a:pos x="2987" y="91"/>
              </a:cxn>
              <a:cxn ang="0">
                <a:pos x="3067" y="217"/>
              </a:cxn>
              <a:cxn ang="0">
                <a:pos x="3160" y="473"/>
              </a:cxn>
              <a:cxn ang="0">
                <a:pos x="3232" y="726"/>
              </a:cxn>
              <a:cxn ang="0">
                <a:pos x="3299" y="947"/>
              </a:cxn>
              <a:cxn ang="0">
                <a:pos x="3368" y="1166"/>
              </a:cxn>
              <a:cxn ang="0">
                <a:pos x="3440" y="1313"/>
              </a:cxn>
              <a:cxn ang="0">
                <a:pos x="3517" y="1403"/>
              </a:cxn>
              <a:cxn ang="0">
                <a:pos x="3573" y="1441"/>
              </a:cxn>
              <a:cxn ang="0">
                <a:pos x="3635" y="1449"/>
              </a:cxn>
            </a:cxnLst>
            <a:rect l="0" t="0" r="r" b="b"/>
            <a:pathLst>
              <a:path w="3635" h="1450">
                <a:moveTo>
                  <a:pt x="0" y="722"/>
                </a:moveTo>
                <a:cubicBezTo>
                  <a:pt x="12" y="766"/>
                  <a:pt x="51" y="910"/>
                  <a:pt x="75" y="985"/>
                </a:cubicBezTo>
                <a:cubicBezTo>
                  <a:pt x="99" y="1060"/>
                  <a:pt x="117" y="1115"/>
                  <a:pt x="142" y="1175"/>
                </a:cubicBezTo>
                <a:cubicBezTo>
                  <a:pt x="167" y="1235"/>
                  <a:pt x="196" y="1303"/>
                  <a:pt x="222" y="1344"/>
                </a:cubicBezTo>
                <a:cubicBezTo>
                  <a:pt x="248" y="1385"/>
                  <a:pt x="271" y="1402"/>
                  <a:pt x="299" y="1419"/>
                </a:cubicBezTo>
                <a:cubicBezTo>
                  <a:pt x="327" y="1436"/>
                  <a:pt x="356" y="1448"/>
                  <a:pt x="389" y="1449"/>
                </a:cubicBezTo>
                <a:cubicBezTo>
                  <a:pt x="422" y="1450"/>
                  <a:pt x="464" y="1442"/>
                  <a:pt x="496" y="1425"/>
                </a:cubicBezTo>
                <a:cubicBezTo>
                  <a:pt x="528" y="1408"/>
                  <a:pt x="552" y="1387"/>
                  <a:pt x="579" y="1345"/>
                </a:cubicBezTo>
                <a:cubicBezTo>
                  <a:pt x="606" y="1303"/>
                  <a:pt x="632" y="1237"/>
                  <a:pt x="659" y="1171"/>
                </a:cubicBezTo>
                <a:cubicBezTo>
                  <a:pt x="686" y="1105"/>
                  <a:pt x="714" y="1027"/>
                  <a:pt x="739" y="950"/>
                </a:cubicBezTo>
                <a:cubicBezTo>
                  <a:pt x="764" y="873"/>
                  <a:pt x="784" y="801"/>
                  <a:pt x="811" y="710"/>
                </a:cubicBezTo>
                <a:cubicBezTo>
                  <a:pt x="838" y="619"/>
                  <a:pt x="871" y="494"/>
                  <a:pt x="901" y="406"/>
                </a:cubicBezTo>
                <a:cubicBezTo>
                  <a:pt x="931" y="318"/>
                  <a:pt x="963" y="236"/>
                  <a:pt x="989" y="182"/>
                </a:cubicBezTo>
                <a:cubicBezTo>
                  <a:pt x="1015" y="128"/>
                  <a:pt x="1036" y="109"/>
                  <a:pt x="1058" y="82"/>
                </a:cubicBezTo>
                <a:cubicBezTo>
                  <a:pt x="1080" y="55"/>
                  <a:pt x="1097" y="32"/>
                  <a:pt x="1123" y="19"/>
                </a:cubicBezTo>
                <a:cubicBezTo>
                  <a:pt x="1149" y="6"/>
                  <a:pt x="1184" y="1"/>
                  <a:pt x="1213" y="1"/>
                </a:cubicBezTo>
                <a:cubicBezTo>
                  <a:pt x="1242" y="1"/>
                  <a:pt x="1274" y="4"/>
                  <a:pt x="1299" y="17"/>
                </a:cubicBezTo>
                <a:cubicBezTo>
                  <a:pt x="1324" y="30"/>
                  <a:pt x="1344" y="52"/>
                  <a:pt x="1365" y="78"/>
                </a:cubicBezTo>
                <a:cubicBezTo>
                  <a:pt x="1386" y="104"/>
                  <a:pt x="1397" y="116"/>
                  <a:pt x="1424" y="171"/>
                </a:cubicBezTo>
                <a:cubicBezTo>
                  <a:pt x="1451" y="226"/>
                  <a:pt x="1494" y="317"/>
                  <a:pt x="1525" y="409"/>
                </a:cubicBezTo>
                <a:cubicBezTo>
                  <a:pt x="1556" y="501"/>
                  <a:pt x="1585" y="627"/>
                  <a:pt x="1613" y="723"/>
                </a:cubicBezTo>
                <a:cubicBezTo>
                  <a:pt x="1641" y="819"/>
                  <a:pt x="1670" y="915"/>
                  <a:pt x="1693" y="987"/>
                </a:cubicBezTo>
                <a:cubicBezTo>
                  <a:pt x="1716" y="1059"/>
                  <a:pt x="1729" y="1103"/>
                  <a:pt x="1752" y="1158"/>
                </a:cubicBezTo>
                <a:cubicBezTo>
                  <a:pt x="1775" y="1213"/>
                  <a:pt x="1802" y="1272"/>
                  <a:pt x="1829" y="1315"/>
                </a:cubicBezTo>
                <a:cubicBezTo>
                  <a:pt x="1856" y="1358"/>
                  <a:pt x="1884" y="1392"/>
                  <a:pt x="1915" y="1414"/>
                </a:cubicBezTo>
                <a:cubicBezTo>
                  <a:pt x="1946" y="1436"/>
                  <a:pt x="1983" y="1450"/>
                  <a:pt x="2018" y="1450"/>
                </a:cubicBezTo>
                <a:cubicBezTo>
                  <a:pt x="2053" y="1450"/>
                  <a:pt x="2096" y="1438"/>
                  <a:pt x="2128" y="1417"/>
                </a:cubicBezTo>
                <a:cubicBezTo>
                  <a:pt x="2160" y="1396"/>
                  <a:pt x="2187" y="1369"/>
                  <a:pt x="2213" y="1326"/>
                </a:cubicBezTo>
                <a:cubicBezTo>
                  <a:pt x="2239" y="1283"/>
                  <a:pt x="2260" y="1226"/>
                  <a:pt x="2285" y="1161"/>
                </a:cubicBezTo>
                <a:cubicBezTo>
                  <a:pt x="2310" y="1096"/>
                  <a:pt x="2340" y="1012"/>
                  <a:pt x="2365" y="937"/>
                </a:cubicBezTo>
                <a:cubicBezTo>
                  <a:pt x="2390" y="862"/>
                  <a:pt x="2412" y="790"/>
                  <a:pt x="2435" y="713"/>
                </a:cubicBezTo>
                <a:cubicBezTo>
                  <a:pt x="2458" y="636"/>
                  <a:pt x="2473" y="559"/>
                  <a:pt x="2501" y="473"/>
                </a:cubicBezTo>
                <a:cubicBezTo>
                  <a:pt x="2529" y="387"/>
                  <a:pt x="2575" y="262"/>
                  <a:pt x="2603" y="198"/>
                </a:cubicBezTo>
                <a:cubicBezTo>
                  <a:pt x="2631" y="134"/>
                  <a:pt x="2644" y="116"/>
                  <a:pt x="2667" y="86"/>
                </a:cubicBezTo>
                <a:cubicBezTo>
                  <a:pt x="2690" y="56"/>
                  <a:pt x="2713" y="33"/>
                  <a:pt x="2741" y="19"/>
                </a:cubicBezTo>
                <a:cubicBezTo>
                  <a:pt x="2769" y="5"/>
                  <a:pt x="2807" y="0"/>
                  <a:pt x="2837" y="1"/>
                </a:cubicBezTo>
                <a:cubicBezTo>
                  <a:pt x="2867" y="2"/>
                  <a:pt x="2895" y="10"/>
                  <a:pt x="2920" y="25"/>
                </a:cubicBezTo>
                <a:cubicBezTo>
                  <a:pt x="2945" y="40"/>
                  <a:pt x="2963" y="59"/>
                  <a:pt x="2987" y="91"/>
                </a:cubicBezTo>
                <a:cubicBezTo>
                  <a:pt x="3011" y="123"/>
                  <a:pt x="3038" y="153"/>
                  <a:pt x="3067" y="217"/>
                </a:cubicBezTo>
                <a:cubicBezTo>
                  <a:pt x="3096" y="281"/>
                  <a:pt x="3133" y="388"/>
                  <a:pt x="3160" y="473"/>
                </a:cubicBezTo>
                <a:cubicBezTo>
                  <a:pt x="3187" y="558"/>
                  <a:pt x="3209" y="647"/>
                  <a:pt x="3232" y="726"/>
                </a:cubicBezTo>
                <a:cubicBezTo>
                  <a:pt x="3255" y="805"/>
                  <a:pt x="3276" y="874"/>
                  <a:pt x="3299" y="947"/>
                </a:cubicBezTo>
                <a:cubicBezTo>
                  <a:pt x="3322" y="1020"/>
                  <a:pt x="3345" y="1105"/>
                  <a:pt x="3368" y="1166"/>
                </a:cubicBezTo>
                <a:cubicBezTo>
                  <a:pt x="3391" y="1227"/>
                  <a:pt x="3415" y="1274"/>
                  <a:pt x="3440" y="1313"/>
                </a:cubicBezTo>
                <a:cubicBezTo>
                  <a:pt x="3465" y="1352"/>
                  <a:pt x="3495" y="1382"/>
                  <a:pt x="3517" y="1403"/>
                </a:cubicBezTo>
                <a:cubicBezTo>
                  <a:pt x="3539" y="1424"/>
                  <a:pt x="3553" y="1433"/>
                  <a:pt x="3573" y="1441"/>
                </a:cubicBezTo>
                <a:cubicBezTo>
                  <a:pt x="3593" y="1449"/>
                  <a:pt x="3622" y="1447"/>
                  <a:pt x="3635" y="1449"/>
                </a:cubicBezTo>
              </a:path>
            </a:pathLst>
          </a:custGeom>
          <a:noFill/>
          <a:ln w="38100" cap="flat" cmpd="sng">
            <a:solidFill>
              <a:srgbClr val="CC99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55776" y="3717032"/>
            <a:ext cx="16573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smtClean="0">
                <a:effectLst/>
                <a:latin typeface="+mj-lt"/>
              </a:rPr>
              <a:t>Demanda</a:t>
            </a:r>
            <a:endParaRPr lang="es-CL" sz="2000">
              <a:effectLst/>
              <a:latin typeface="+mj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rot="16200000">
            <a:off x="1568427" y="4238363"/>
            <a:ext cx="11520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Unidades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932909" y="6246317"/>
            <a:ext cx="1000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Tiempo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 flipV="1">
            <a:off x="3707903" y="4002336"/>
            <a:ext cx="288032" cy="146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2602777" y="5060454"/>
            <a:ext cx="5486399" cy="1905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5159921" y="4015879"/>
            <a:ext cx="159543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es-CL" sz="2000" dirty="0" smtClean="0">
                <a:effectLst/>
                <a:latin typeface="+mj-lt"/>
              </a:rPr>
              <a:t>Producción</a:t>
            </a:r>
            <a:endParaRPr lang="es-CL" sz="2000" dirty="0">
              <a:effectLst/>
              <a:latin typeface="+mj-lt"/>
            </a:endParaRPr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5496471" y="4396879"/>
            <a:ext cx="0" cy="606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6453</TotalTime>
  <Words>1454</Words>
  <Application>Microsoft Office PowerPoint</Application>
  <PresentationFormat>Presentación en pantalla (4:3)</PresentationFormat>
  <Paragraphs>373</Paragraphs>
  <Slides>32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4" baseType="lpstr">
      <vt:lpstr>Flujo</vt:lpstr>
      <vt:lpstr>Equation</vt:lpstr>
      <vt:lpstr> Planeación Agregada  </vt:lpstr>
      <vt:lpstr>Lineamientos de la Clase de Hoy</vt:lpstr>
      <vt:lpstr>Planeación entre Operaciones y Ventas</vt:lpstr>
      <vt:lpstr>Planeación entre Operaciones y Ventas</vt:lpstr>
      <vt:lpstr>Planeación entre Operaciones y Ventas</vt:lpstr>
      <vt:lpstr>Planeación entre Operaciones y Ventas El Proceso</vt:lpstr>
      <vt:lpstr>Estrategias Proactivas de Manejo de Demanda</vt:lpstr>
      <vt:lpstr>Estrategias Proactivas de Manejo de Demanda</vt:lpstr>
      <vt:lpstr>Estrategias de Ajuste de Capacidad</vt:lpstr>
      <vt:lpstr>Estrategias de Ajuste de Capacidad</vt:lpstr>
      <vt:lpstr>Estrategias de Ajuste de Capacidad</vt:lpstr>
      <vt:lpstr>Agregación y Desagregación de Información y Decisiones</vt:lpstr>
      <vt:lpstr>Agregación y Desagregación de Información y Decisiones</vt:lpstr>
      <vt:lpstr>Técnicas Cuantitativas de Planificación Agregada </vt:lpstr>
      <vt:lpstr>Ejemplo: Estrategias Puras</vt:lpstr>
      <vt:lpstr>Ejemplo: Estrategias Puras</vt:lpstr>
      <vt:lpstr>Ejemplo: Estrategias Puras</vt:lpstr>
      <vt:lpstr>Estrategias Mixtas</vt:lpstr>
      <vt:lpstr>Programación Lineal</vt:lpstr>
      <vt:lpstr>Programación Lineal en Nuestro Ejemplo</vt:lpstr>
      <vt:lpstr>Programación Lineal</vt:lpstr>
      <vt:lpstr>Programación Lineal</vt:lpstr>
      <vt:lpstr>Programación Lineal  Ejemplo de Construcción de Caminos</vt:lpstr>
      <vt:lpstr>Programación Lineal  Ejemplo de Construcción de Caminos</vt:lpstr>
      <vt:lpstr>Programación Lineal  Ejemplo de Construcción de Caminos</vt:lpstr>
      <vt:lpstr>Programación Lineal  Ejemplo de Construcción de Caminos</vt:lpstr>
      <vt:lpstr>Programación Lineal  Ejemplo de Construcción de Caminos</vt:lpstr>
      <vt:lpstr>Planificación Agregada de Servicios</vt:lpstr>
      <vt:lpstr>Cuándo Es Efectivo el Yield Management?</vt:lpstr>
      <vt:lpstr>Problemas del Yield Management Esquema simple de solución</vt:lpstr>
      <vt:lpstr>Ejemplo Simple: Sobreventa en Hoteles</vt:lpstr>
      <vt:lpstr>Yield Management Otro Enfoque: Manejo Estratégico del Precio y Duración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CMM 06-01-11</dc:title>
  <dc:creator>Fabián Rodrigo Medel García</dc:creator>
  <dc:description>Estrategia on-net/off-net, cargos de acceso y su impacto en la estructuración de la industria de telefonía móvil</dc:description>
  <cp:lastModifiedBy>Fabian</cp:lastModifiedBy>
  <cp:revision>581</cp:revision>
  <cp:lastPrinted>2007-09-28T14:59:36Z</cp:lastPrinted>
  <dcterms:created xsi:type="dcterms:W3CDTF">2007-04-18T18:55:22Z</dcterms:created>
  <dcterms:modified xsi:type="dcterms:W3CDTF">2011-11-17T03:15:30Z</dcterms:modified>
</cp:coreProperties>
</file>