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41"/>
  </p:notesMasterIdLst>
  <p:handoutMasterIdLst>
    <p:handoutMasterId r:id="rId42"/>
  </p:handoutMasterIdLst>
  <p:sldIdLst>
    <p:sldId id="346" r:id="rId2"/>
    <p:sldId id="423" r:id="rId3"/>
    <p:sldId id="424" r:id="rId4"/>
    <p:sldId id="425" r:id="rId5"/>
    <p:sldId id="426" r:id="rId6"/>
    <p:sldId id="427" r:id="rId7"/>
    <p:sldId id="428" r:id="rId8"/>
    <p:sldId id="429" r:id="rId9"/>
    <p:sldId id="430" r:id="rId10"/>
    <p:sldId id="432" r:id="rId11"/>
    <p:sldId id="433" r:id="rId12"/>
    <p:sldId id="434" r:id="rId13"/>
    <p:sldId id="435" r:id="rId14"/>
    <p:sldId id="436" r:id="rId15"/>
    <p:sldId id="437" r:id="rId16"/>
    <p:sldId id="438" r:id="rId17"/>
    <p:sldId id="439" r:id="rId18"/>
    <p:sldId id="440" r:id="rId19"/>
    <p:sldId id="441" r:id="rId20"/>
    <p:sldId id="442" r:id="rId21"/>
    <p:sldId id="443" r:id="rId22"/>
    <p:sldId id="462" r:id="rId23"/>
    <p:sldId id="444" r:id="rId24"/>
    <p:sldId id="445" r:id="rId25"/>
    <p:sldId id="446" r:id="rId26"/>
    <p:sldId id="447" r:id="rId27"/>
    <p:sldId id="448" r:id="rId28"/>
    <p:sldId id="449" r:id="rId29"/>
    <p:sldId id="450" r:id="rId30"/>
    <p:sldId id="451" r:id="rId31"/>
    <p:sldId id="452" r:id="rId32"/>
    <p:sldId id="453" r:id="rId33"/>
    <p:sldId id="454" r:id="rId34"/>
    <p:sldId id="458" r:id="rId35"/>
    <p:sldId id="459" r:id="rId36"/>
    <p:sldId id="460" r:id="rId37"/>
    <p:sldId id="461" r:id="rId38"/>
    <p:sldId id="463" r:id="rId39"/>
    <p:sldId id="464" r:id="rId40"/>
  </p:sldIdLst>
  <p:sldSz cx="9144000" cy="6858000" type="screen4x3"/>
  <p:notesSz cx="7315200" cy="96012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5pPr>
    <a:lvl6pPr marL="22860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6pPr>
    <a:lvl7pPr marL="27432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7pPr>
    <a:lvl8pPr marL="32004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8pPr>
    <a:lvl9pPr marL="36576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003399"/>
    <a:srgbClr val="FF6600"/>
    <a:srgbClr val="FF3300"/>
    <a:srgbClr val="3CBEEC"/>
    <a:srgbClr val="50C5EE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76" autoAdjust="0"/>
    <p:restoredTop sz="88429" autoAdjust="0"/>
  </p:normalViewPr>
  <p:slideViewPr>
    <p:cSldViewPr>
      <p:cViewPr varScale="1">
        <p:scale>
          <a:sx n="63" d="100"/>
          <a:sy n="63" d="100"/>
        </p:scale>
        <p:origin x="-108" y="-288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48"/>
    </p:cViewPr>
  </p:sorterViewPr>
  <p:notesViewPr>
    <p:cSldViewPr>
      <p:cViewPr>
        <p:scale>
          <a:sx n="125" d="100"/>
          <a:sy n="125" d="100"/>
        </p:scale>
        <p:origin x="-2832" y="1458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4228E6F-075A-4F75-8F15-66DF095FA0A9}" type="datetimeFigureOut">
              <a:rPr lang="es-ES"/>
              <a:pPr>
                <a:defRPr/>
              </a:pPr>
              <a:t>24/11/2011</a:t>
            </a:fld>
            <a:endParaRPr lang="es-E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780D55F-F54D-408D-813C-152290AE86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B7E0863-5DE2-474E-AA73-1B0F6E06DE60}" type="datetimeFigureOut">
              <a:rPr lang="es-ES"/>
              <a:pPr>
                <a:defRPr/>
              </a:pPr>
              <a:t>24/11/2011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3CF21B2-777A-40A5-9F72-F837E41C48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16 Grupo"/>
          <p:cNvGrpSpPr>
            <a:grpSpLocks/>
          </p:cNvGrpSpPr>
          <p:nvPr userDrawn="1"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39940" name="8 Marcador de título"/>
          <p:cNvSpPr>
            <a:spLocks noGrp="1"/>
          </p:cNvSpPr>
          <p:nvPr>
            <p:ph type="ctrTitle"/>
          </p:nvPr>
        </p:nvSpPr>
        <p:spPr>
          <a:xfrm>
            <a:off x="1042988" y="4292600"/>
            <a:ext cx="8101012" cy="1223963"/>
          </a:xfrm>
          <a:noFill/>
          <a:ln>
            <a:solidFill>
              <a:schemeClr val="accent1"/>
            </a:solidFill>
          </a:ln>
        </p:spPr>
        <p:txBody>
          <a:bodyPr/>
          <a:lstStyle>
            <a:lvl1pPr>
              <a:defRPr sz="3100" smtClean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s-CL" dirty="0" smtClean="0"/>
              <a:t>Haga clic para cambiar el estilo de título	</a:t>
            </a:r>
          </a:p>
        </p:txBody>
      </p:sp>
      <p:sp>
        <p:nvSpPr>
          <p:cNvPr id="11" name="9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5B233BE1-F5B6-46C0-A7BD-AFC73FE2DE93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Euclid" pitchFamily="18" charset="0"/>
              </a:defRPr>
            </a:lvl1pPr>
          </a:lstStyle>
          <a:p>
            <a:pPr>
              <a:defRPr/>
            </a:pPr>
            <a:fld id="{598FC47B-4672-4D82-88D2-AB35845B330B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9" name="8 Forma libre"/>
          <p:cNvSpPr>
            <a:spLocks/>
          </p:cNvSpPr>
          <p:nvPr userDrawn="1"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8 Título"/>
          <p:cNvSpPr txBox="1">
            <a:spLocks/>
          </p:cNvSpPr>
          <p:nvPr userDrawn="1"/>
        </p:nvSpPr>
        <p:spPr bwMode="auto">
          <a:xfrm>
            <a:off x="533400" y="1371600"/>
            <a:ext cx="785164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B673F-D1A4-4C29-8A52-0DAB60C5B53E}" type="datetime1">
              <a:rPr lang="es-CL" smtClean="0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C8C8-F4B9-491E-8401-6F6CE61CCF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03648" y="1484784"/>
            <a:ext cx="3744416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64088" y="1484784"/>
            <a:ext cx="3678560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5B4FE-2EB0-4E3D-AEDA-08EC38182B82}" type="datetime1">
              <a:rPr lang="es-CL" smtClean="0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6EAD0-F5CE-463A-AA0A-4326A9C718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5D6C8-8079-44EC-A945-7924918463EF}" type="datetime1">
              <a:rPr lang="es-CL" smtClean="0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85A4B-AD20-4376-884E-0364B760E1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2348880"/>
            <a:ext cx="7287344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D90BE-A2A7-45FF-9E05-DCD1F0CA826B}" type="datetime1">
              <a:rPr lang="es-CL" smtClean="0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2862A-94F4-4202-9313-1278114AA6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7" name="6 Conector recto"/>
          <p:cNvCxnSpPr/>
          <p:nvPr userDrawn="1"/>
        </p:nvCxnSpPr>
        <p:spPr>
          <a:xfrm>
            <a:off x="827584" y="3717032"/>
            <a:ext cx="831641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7988-AFF5-4223-B130-C9C2BC42A20D}" type="datetime1">
              <a:rPr lang="es-CL" smtClean="0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A10B4-50B1-408D-A2D5-458E374E71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54748-17C7-4595-B747-7E44D9477713}" type="datetime1">
              <a:rPr lang="es-CL" smtClean="0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3B14B-1B1E-418C-8718-38B8470302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7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" name="8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0" name="9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1" name="10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1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E8EF0-E355-4DFB-B546-3678E590DBCA}" type="datetime1">
              <a:rPr lang="es-CL" smtClean="0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AAB36EB-1CCF-4CD1-A290-662239D3AC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BA549-5EF7-41E1-9E2B-436D3D8A69F8}" type="datetime1">
              <a:rPr lang="es-CL" smtClean="0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3EB03-CC84-4E5D-B9D7-ACEDE033A5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 userDrawn="1"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29" name="8 Marcador de título"/>
          <p:cNvSpPr>
            <a:spLocks noGrp="1"/>
          </p:cNvSpPr>
          <p:nvPr>
            <p:ph type="title"/>
          </p:nvPr>
        </p:nvSpPr>
        <p:spPr bwMode="auto">
          <a:xfrm>
            <a:off x="683568" y="116632"/>
            <a:ext cx="80648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title</a:t>
            </a:r>
            <a:r>
              <a:rPr lang="es-ES" dirty="0" smtClean="0"/>
              <a:t> </a:t>
            </a:r>
            <a:r>
              <a:rPr lang="es-ES" dirty="0" err="1" smtClean="0"/>
              <a:t>style</a:t>
            </a:r>
            <a:endParaRPr lang="en-US" dirty="0" smtClean="0"/>
          </a:p>
        </p:txBody>
      </p:sp>
      <p:sp>
        <p:nvSpPr>
          <p:cNvPr id="1030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683568" y="1556792"/>
            <a:ext cx="8064896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endParaRPr lang="es-ES" dirty="0" smtClean="0"/>
          </a:p>
          <a:p>
            <a:pPr lvl="1"/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2"/>
            <a:r>
              <a:rPr lang="es-ES" dirty="0" err="1" smtClean="0"/>
              <a:t>Third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3"/>
            <a:r>
              <a:rPr lang="es-ES" dirty="0" err="1" smtClean="0"/>
              <a:t>Fourth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4"/>
            <a:r>
              <a:rPr lang="es-ES" dirty="0" err="1" smtClean="0"/>
              <a:t>Fifth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n-US" dirty="0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018456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424242"/>
                </a:solidFill>
                <a:latin typeface="Arial" charset="0"/>
              </a:defRPr>
            </a:lvl1pPr>
          </a:lstStyle>
          <a:p>
            <a:pPr>
              <a:defRPr/>
            </a:pPr>
            <a:fld id="{059E8451-9A6B-4AA6-BF99-F551D686A538}" type="datetime1">
              <a:rPr lang="es-CL" smtClean="0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372200" y="638132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424242"/>
                </a:solidFill>
                <a:latin typeface="Fedra Sans Std Normal" pitchFamily="34" charset="0"/>
              </a:defRPr>
            </a:lvl1pPr>
          </a:lstStyle>
          <a:p>
            <a:pPr>
              <a:defRPr/>
            </a:pPr>
            <a:fld id="{60AEC80E-C4D1-4B38-B0A7-40F533D8F7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Rectangle 6"/>
          <p:cNvSpPr/>
          <p:nvPr userDrawn="1"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2" name="Rectangle 7"/>
          <p:cNvSpPr/>
          <p:nvPr userDrawn="1"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3" name="Rectangle 8"/>
          <p:cNvSpPr/>
          <p:nvPr userDrawn="1"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7" name="Rectangle 9"/>
          <p:cNvSpPr/>
          <p:nvPr userDrawn="1"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9" name="Rectangle 10"/>
          <p:cNvSpPr/>
          <p:nvPr userDrawn="1"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0" name="Rectangle 11"/>
          <p:cNvSpPr/>
          <p:nvPr userDrawn="1"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1" name="Rectangle 14"/>
          <p:cNvSpPr/>
          <p:nvPr userDrawn="1"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3" name="Rectangle 15"/>
          <p:cNvSpPr/>
          <p:nvPr userDrawn="1"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4" name="Rectangle 16"/>
          <p:cNvSpPr/>
          <p:nvPr userDrawn="1"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82" r:id="rId8"/>
    <p:sldLayoutId id="2147483879" r:id="rId9"/>
    <p:sldLayoutId id="2147483880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42988" y="4005064"/>
            <a:ext cx="8101012" cy="1511499"/>
          </a:xfrm>
        </p:spPr>
        <p:txBody>
          <a:bodyPr/>
          <a:lstStyle/>
          <a:p>
            <a:r>
              <a:rPr lang="es-ES_tradnl" b="1" dirty="0" smtClean="0"/>
              <a:t>	</a:t>
            </a:r>
            <a:r>
              <a:rPr lang="es-ES_tradnl" b="1" dirty="0" err="1" smtClean="0"/>
              <a:t>Distribuci</a:t>
            </a:r>
            <a:r>
              <a:rPr lang="es-CL" b="1" dirty="0" err="1" smtClean="0"/>
              <a:t>ón</a:t>
            </a:r>
            <a:r>
              <a:rPr lang="es-CL" b="1" dirty="0" smtClean="0"/>
              <a:t> de Instalaciones</a:t>
            </a:r>
            <a:r>
              <a:rPr lang="es-ES_tradnl" b="1" dirty="0" smtClean="0"/>
              <a:t/>
            </a:r>
            <a:br>
              <a:rPr lang="es-ES_tradnl" b="1" dirty="0" smtClean="0"/>
            </a:br>
            <a:r>
              <a:rPr lang="es-ES_tradnl" b="1" dirty="0"/>
              <a:t/>
            </a:r>
            <a:br>
              <a:rPr lang="es-ES_tradnl" b="1" dirty="0"/>
            </a:br>
            <a:endParaRPr lang="es-CL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198884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 smtClean="0">
                <a:latin typeface="Fedra Sans Std Normal"/>
              </a:rPr>
              <a:t>IN4703</a:t>
            </a:r>
          </a:p>
          <a:p>
            <a:r>
              <a:rPr lang="es-CL" sz="3600" dirty="0" smtClean="0">
                <a:latin typeface="Fedra Sans Std Normal"/>
              </a:rPr>
              <a:t>	Gestión de Operaciones</a:t>
            </a:r>
            <a:endParaRPr lang="es-CL" sz="3600" dirty="0">
              <a:latin typeface="Fedra Sans Std Norm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Criterios </a:t>
            </a:r>
            <a:r>
              <a:rPr lang="es-ES_tradnl" dirty="0"/>
              <a:t>de </a:t>
            </a:r>
            <a:r>
              <a:rPr lang="es-ES_tradnl" dirty="0" smtClean="0"/>
              <a:t>Distribución: Cuantitativos</a:t>
            </a:r>
            <a:endParaRPr lang="es-ES_tradnl" dirty="0"/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1.- Criterios Cuantitativos:</a:t>
            </a:r>
          </a:p>
          <a:p>
            <a:pPr lvl="2"/>
            <a:endParaRPr lang="es-ES_tradnl" dirty="0"/>
          </a:p>
          <a:p>
            <a:pPr lvl="1"/>
            <a:r>
              <a:rPr lang="es-ES_tradnl" dirty="0"/>
              <a:t>Parámetros:</a:t>
            </a:r>
          </a:p>
          <a:p>
            <a:pPr lvl="1"/>
            <a:endParaRPr lang="es-ES_tradnl" dirty="0"/>
          </a:p>
          <a:p>
            <a:pPr lvl="1"/>
            <a:endParaRPr lang="es-ES_tradnl" dirty="0"/>
          </a:p>
          <a:p>
            <a:pPr lvl="1"/>
            <a:endParaRPr lang="es-ES_tradnl" dirty="0"/>
          </a:p>
          <a:p>
            <a:pPr lvl="1"/>
            <a:endParaRPr lang="es-ES_tradnl" dirty="0"/>
          </a:p>
          <a:p>
            <a:pPr lvl="1"/>
            <a:r>
              <a:rPr lang="es-ES_tradnl" dirty="0"/>
              <a:t>Variables:</a:t>
            </a:r>
          </a:p>
          <a:p>
            <a:pPr lvl="1"/>
            <a:endParaRPr lang="es-ES_tradnl" dirty="0"/>
          </a:p>
          <a:p>
            <a:pPr lvl="1"/>
            <a:endParaRPr lang="es-ES_tradnl" dirty="0"/>
          </a:p>
          <a:p>
            <a:pPr lvl="1"/>
            <a:endParaRPr lang="es-ES_tradnl" dirty="0"/>
          </a:p>
        </p:txBody>
      </p:sp>
      <p:graphicFrame>
        <p:nvGraphicFramePr>
          <p:cNvPr id="317440" name="Object 1024"/>
          <p:cNvGraphicFramePr>
            <a:graphicFrameLocks noChangeAspect="1"/>
          </p:cNvGraphicFramePr>
          <p:nvPr/>
        </p:nvGraphicFramePr>
        <p:xfrm>
          <a:off x="1219200" y="3051175"/>
          <a:ext cx="7696200" cy="1495425"/>
        </p:xfrm>
        <a:graphic>
          <a:graphicData uri="http://schemas.openxmlformats.org/presentationml/2006/ole">
            <p:oleObj spid="_x0000_s99330" name="Ecuación" r:id="rId3" imgW="4572000" imgH="888840" progId="Equation.3">
              <p:embed/>
            </p:oleObj>
          </a:graphicData>
        </a:graphic>
      </p:graphicFrame>
      <p:graphicFrame>
        <p:nvGraphicFramePr>
          <p:cNvPr id="317441" name="Object 1025"/>
          <p:cNvGraphicFramePr>
            <a:graphicFrameLocks noChangeAspect="1"/>
          </p:cNvGraphicFramePr>
          <p:nvPr/>
        </p:nvGraphicFramePr>
        <p:xfrm>
          <a:off x="1260475" y="5270500"/>
          <a:ext cx="4886325" cy="747713"/>
        </p:xfrm>
        <a:graphic>
          <a:graphicData uri="http://schemas.openxmlformats.org/presentationml/2006/ole">
            <p:oleObj spid="_x0000_s99331" name="Ecuación" r:id="rId4" imgW="2641320" imgH="406080" progId="Equation.3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Criterios </a:t>
            </a:r>
            <a:r>
              <a:rPr lang="es-ES_tradnl" dirty="0" smtClean="0"/>
              <a:t>de Distribución: Cuantitativos</a:t>
            </a:r>
            <a:endParaRPr lang="es-ES_tradnl" dirty="0"/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 dirty="0"/>
              <a:t>Función Objetivo:</a:t>
            </a:r>
          </a:p>
          <a:p>
            <a:pPr lvl="1"/>
            <a:endParaRPr lang="es-ES_tradnl" dirty="0"/>
          </a:p>
        </p:txBody>
      </p:sp>
      <p:graphicFrame>
        <p:nvGraphicFramePr>
          <p:cNvPr id="318464" name="Object 2048"/>
          <p:cNvGraphicFramePr>
            <a:graphicFrameLocks noChangeAspect="1"/>
          </p:cNvGraphicFramePr>
          <p:nvPr/>
        </p:nvGraphicFramePr>
        <p:xfrm>
          <a:off x="1981200" y="2582863"/>
          <a:ext cx="3657600" cy="982662"/>
        </p:xfrm>
        <a:graphic>
          <a:graphicData uri="http://schemas.openxmlformats.org/presentationml/2006/ole">
            <p:oleObj spid="_x0000_s100354" name="Ecuación" r:id="rId3" imgW="160020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Criterios </a:t>
            </a:r>
            <a:r>
              <a:rPr lang="es-ES_tradnl" dirty="0" smtClean="0"/>
              <a:t>de Distribución: Cuantitativos</a:t>
            </a:r>
            <a:endParaRPr lang="es-ES_tradnl" dirty="0"/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 dirty="0"/>
              <a:t>Ejemplo: Departamentos de una fábrica que produce podadoras de pasto y limpiadoras de nieve:</a:t>
            </a:r>
          </a:p>
          <a:p>
            <a:pPr lvl="1"/>
            <a:endParaRPr lang="es-ES_tradnl" dirty="0"/>
          </a:p>
          <a:p>
            <a:pPr lvl="1"/>
            <a:endParaRPr lang="es-ES_tradnl" dirty="0"/>
          </a:p>
        </p:txBody>
      </p:sp>
      <p:pic>
        <p:nvPicPr>
          <p:cNvPr id="3010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319463"/>
            <a:ext cx="55626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Criterios </a:t>
            </a:r>
            <a:r>
              <a:rPr lang="es-ES_tradnl" dirty="0" smtClean="0"/>
              <a:t>de Distribución: Cuantitativos</a:t>
            </a:r>
            <a:endParaRPr lang="es-ES_tradnl" dirty="0"/>
          </a:p>
        </p:txBody>
      </p:sp>
      <p:sp>
        <p:nvSpPr>
          <p:cNvPr id="302087" name="Text Box 7"/>
          <p:cNvSpPr txBox="1">
            <a:spLocks noChangeArrowheads="1"/>
          </p:cNvSpPr>
          <p:nvPr/>
        </p:nvSpPr>
        <p:spPr bwMode="auto">
          <a:xfrm>
            <a:off x="1779588" y="5562600"/>
            <a:ext cx="16766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 dirty="0">
                <a:solidFill>
                  <a:srgbClr val="000099"/>
                </a:solidFill>
                <a:latin typeface="+mn-lt"/>
              </a:rPr>
              <a:t>Matriz de Viajes</a:t>
            </a:r>
          </a:p>
        </p:txBody>
      </p:sp>
      <p:sp>
        <p:nvSpPr>
          <p:cNvPr id="302088" name="Text Box 8"/>
          <p:cNvSpPr txBox="1">
            <a:spLocks noChangeArrowheads="1"/>
          </p:cNvSpPr>
          <p:nvPr/>
        </p:nvSpPr>
        <p:spPr bwMode="auto">
          <a:xfrm>
            <a:off x="5791200" y="5562600"/>
            <a:ext cx="1728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000099"/>
                </a:solidFill>
                <a:latin typeface="+mn-lt"/>
              </a:rPr>
              <a:t>Costos Unitarios</a:t>
            </a:r>
          </a:p>
        </p:txBody>
      </p:sp>
      <p:pic>
        <p:nvPicPr>
          <p:cNvPr id="131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4092526" cy="364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5363" y="1700808"/>
            <a:ext cx="442912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Criterios </a:t>
            </a:r>
            <a:r>
              <a:rPr lang="es-ES_tradnl" dirty="0" smtClean="0"/>
              <a:t>de Distribución: Cuantitativos</a:t>
            </a:r>
            <a:endParaRPr lang="es-ES_tradnl" dirty="0"/>
          </a:p>
        </p:txBody>
      </p:sp>
      <p:sp>
        <p:nvSpPr>
          <p:cNvPr id="308230" name="Text Box 6"/>
          <p:cNvSpPr txBox="1">
            <a:spLocks noChangeArrowheads="1"/>
          </p:cNvSpPr>
          <p:nvPr/>
        </p:nvSpPr>
        <p:spPr bwMode="auto">
          <a:xfrm>
            <a:off x="3954463" y="4800600"/>
            <a:ext cx="20810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800" b="1">
                <a:solidFill>
                  <a:schemeClr val="tx2"/>
                </a:solidFill>
                <a:latin typeface="+mj-lt"/>
              </a:rPr>
              <a:t>Diseño Inicial</a:t>
            </a:r>
            <a:endParaRPr lang="es-ES_tradnl" sz="4000" b="1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1676400" y="2362200"/>
            <a:ext cx="6705600" cy="1905000"/>
            <a:chOff x="1056" y="1488"/>
            <a:chExt cx="4224" cy="1200"/>
          </a:xfrm>
        </p:grpSpPr>
        <p:sp>
          <p:nvSpPr>
            <p:cNvPr id="308232" name="Rectangle 8"/>
            <p:cNvSpPr>
              <a:spLocks noChangeArrowheads="1"/>
            </p:cNvSpPr>
            <p:nvPr/>
          </p:nvSpPr>
          <p:spPr bwMode="auto">
            <a:xfrm>
              <a:off x="1056" y="1488"/>
              <a:ext cx="864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100" b="1">
                  <a:latin typeface="+mj-lt"/>
                </a:rPr>
                <a:t>Pintura</a:t>
              </a:r>
            </a:p>
            <a:p>
              <a:pPr algn="ctr"/>
              <a:r>
                <a:rPr lang="es-ES_tradnl" sz="1100" b="1">
                  <a:latin typeface="+mj-lt"/>
                </a:rPr>
                <a:t>1</a:t>
              </a:r>
            </a:p>
          </p:txBody>
        </p:sp>
        <p:sp>
          <p:nvSpPr>
            <p:cNvPr id="308233" name="Rectangle 9"/>
            <p:cNvSpPr>
              <a:spLocks noChangeArrowheads="1"/>
            </p:cNvSpPr>
            <p:nvPr/>
          </p:nvSpPr>
          <p:spPr bwMode="auto">
            <a:xfrm>
              <a:off x="1920" y="1488"/>
              <a:ext cx="624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100" b="1">
                  <a:latin typeface="+mj-lt"/>
                </a:rPr>
                <a:t>Motores</a:t>
              </a:r>
            </a:p>
            <a:p>
              <a:pPr algn="ctr"/>
              <a:r>
                <a:rPr lang="es-ES_tradnl" sz="1100" b="1">
                  <a:latin typeface="+mj-lt"/>
                </a:rPr>
                <a:t>pequeños</a:t>
              </a:r>
            </a:p>
            <a:p>
              <a:pPr algn="ctr"/>
              <a:r>
                <a:rPr lang="es-ES_tradnl" sz="1100" b="1">
                  <a:latin typeface="+mj-lt"/>
                </a:rPr>
                <a:t>4</a:t>
              </a:r>
            </a:p>
          </p:txBody>
        </p:sp>
        <p:sp>
          <p:nvSpPr>
            <p:cNvPr id="308234" name="Rectangle 10"/>
            <p:cNvSpPr>
              <a:spLocks noChangeArrowheads="1"/>
            </p:cNvSpPr>
            <p:nvPr/>
          </p:nvSpPr>
          <p:spPr bwMode="auto">
            <a:xfrm>
              <a:off x="2544" y="1488"/>
              <a:ext cx="1104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100" b="1">
                  <a:latin typeface="+mj-lt"/>
                </a:rPr>
                <a:t>Herrería</a:t>
              </a:r>
            </a:p>
            <a:p>
              <a:pPr algn="ctr"/>
              <a:r>
                <a:rPr lang="es-ES_tradnl" sz="1100" b="1">
                  <a:latin typeface="+mj-lt"/>
                </a:rPr>
                <a:t>5</a:t>
              </a:r>
            </a:p>
          </p:txBody>
        </p:sp>
        <p:sp>
          <p:nvSpPr>
            <p:cNvPr id="308235" name="Rectangle 11"/>
            <p:cNvSpPr>
              <a:spLocks noChangeArrowheads="1"/>
            </p:cNvSpPr>
            <p:nvPr/>
          </p:nvSpPr>
          <p:spPr bwMode="auto">
            <a:xfrm>
              <a:off x="3648" y="1488"/>
              <a:ext cx="1104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100" b="1">
                  <a:latin typeface="+mj-lt"/>
                </a:rPr>
                <a:t>Ruedas</a:t>
              </a:r>
            </a:p>
            <a:p>
              <a:pPr algn="ctr"/>
              <a:r>
                <a:rPr lang="es-ES_tradnl" sz="1100" b="1">
                  <a:latin typeface="+mj-lt"/>
                </a:rPr>
                <a:t>y</a:t>
              </a:r>
            </a:p>
            <a:p>
              <a:pPr algn="ctr"/>
              <a:r>
                <a:rPr lang="es-ES_tradnl" sz="1100" b="1">
                  <a:latin typeface="+mj-lt"/>
                </a:rPr>
                <a:t>llantas</a:t>
              </a:r>
            </a:p>
            <a:p>
              <a:pPr algn="ctr"/>
              <a:r>
                <a:rPr lang="es-ES_tradnl" sz="1100" b="1">
                  <a:latin typeface="+mj-lt"/>
                </a:rPr>
                <a:t>7</a:t>
              </a:r>
            </a:p>
          </p:txBody>
        </p:sp>
        <p:sp>
          <p:nvSpPr>
            <p:cNvPr id="308236" name="Rectangle 12"/>
            <p:cNvSpPr>
              <a:spLocks noChangeArrowheads="1"/>
            </p:cNvSpPr>
            <p:nvPr/>
          </p:nvSpPr>
          <p:spPr bwMode="auto">
            <a:xfrm>
              <a:off x="4752" y="1488"/>
              <a:ext cx="528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100" b="1">
                  <a:latin typeface="+mj-lt"/>
                </a:rPr>
                <a:t>Patio de</a:t>
              </a:r>
            </a:p>
            <a:p>
              <a:pPr algn="ctr"/>
              <a:r>
                <a:rPr lang="es-ES_tradnl" sz="1100" b="1">
                  <a:latin typeface="+mj-lt"/>
                </a:rPr>
                <a:t>recepción</a:t>
              </a:r>
            </a:p>
          </p:txBody>
        </p:sp>
        <p:sp>
          <p:nvSpPr>
            <p:cNvPr id="308238" name="Rectangle 14"/>
            <p:cNvSpPr>
              <a:spLocks noChangeArrowheads="1"/>
            </p:cNvSpPr>
            <p:nvPr/>
          </p:nvSpPr>
          <p:spPr bwMode="auto">
            <a:xfrm>
              <a:off x="1056" y="2016"/>
              <a:ext cx="4224" cy="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100" b="1">
                  <a:latin typeface="+mj-lt"/>
                </a:rPr>
                <a:t>Pasillo</a:t>
              </a:r>
              <a:endParaRPr lang="es-ES_tradnl" sz="4000" b="1">
                <a:latin typeface="+mj-lt"/>
              </a:endParaRPr>
            </a:p>
          </p:txBody>
        </p:sp>
        <p:sp>
          <p:nvSpPr>
            <p:cNvPr id="308239" name="Rectangle 15"/>
            <p:cNvSpPr>
              <a:spLocks noChangeArrowheads="1"/>
            </p:cNvSpPr>
            <p:nvPr/>
          </p:nvSpPr>
          <p:spPr bwMode="auto">
            <a:xfrm>
              <a:off x="1056" y="2160"/>
              <a:ext cx="720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100" b="1">
                  <a:latin typeface="+mj-lt"/>
                </a:rPr>
                <a:t>Corte de</a:t>
              </a:r>
            </a:p>
            <a:p>
              <a:pPr algn="ctr"/>
              <a:r>
                <a:rPr lang="es-ES_tradnl" sz="1100" b="1">
                  <a:latin typeface="+mj-lt"/>
                </a:rPr>
                <a:t>metal</a:t>
              </a:r>
            </a:p>
            <a:p>
              <a:pPr algn="ctr"/>
              <a:r>
                <a:rPr lang="es-ES_tradnl" sz="1100" b="1">
                  <a:latin typeface="+mj-lt"/>
                </a:rPr>
                <a:t>2</a:t>
              </a:r>
            </a:p>
          </p:txBody>
        </p:sp>
        <p:sp>
          <p:nvSpPr>
            <p:cNvPr id="308240" name="Rectangle 16"/>
            <p:cNvSpPr>
              <a:spLocks noChangeArrowheads="1"/>
            </p:cNvSpPr>
            <p:nvPr/>
          </p:nvSpPr>
          <p:spPr bwMode="auto">
            <a:xfrm>
              <a:off x="1776" y="2160"/>
              <a:ext cx="1344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100" b="1">
                  <a:latin typeface="+mj-lt"/>
                </a:rPr>
                <a:t>Soldadura</a:t>
              </a:r>
            </a:p>
            <a:p>
              <a:pPr algn="ctr"/>
              <a:r>
                <a:rPr lang="es-ES_tradnl" sz="1100" b="1">
                  <a:latin typeface="+mj-lt"/>
                </a:rPr>
                <a:t>3</a:t>
              </a:r>
            </a:p>
          </p:txBody>
        </p:sp>
        <p:sp>
          <p:nvSpPr>
            <p:cNvPr id="308241" name="Rectangle 17"/>
            <p:cNvSpPr>
              <a:spLocks noChangeArrowheads="1"/>
            </p:cNvSpPr>
            <p:nvPr/>
          </p:nvSpPr>
          <p:spPr bwMode="auto">
            <a:xfrm>
              <a:off x="3120" y="2160"/>
              <a:ext cx="480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100" b="1">
                  <a:latin typeface="+mj-lt"/>
                </a:rPr>
                <a:t>Controles</a:t>
              </a:r>
            </a:p>
            <a:p>
              <a:pPr algn="ctr"/>
              <a:r>
                <a:rPr lang="es-ES_tradnl" sz="1100" b="1">
                  <a:latin typeface="+mj-lt"/>
                </a:rPr>
                <a:t>6</a:t>
              </a:r>
            </a:p>
          </p:txBody>
        </p:sp>
        <p:sp>
          <p:nvSpPr>
            <p:cNvPr id="308242" name="Rectangle 18"/>
            <p:cNvSpPr>
              <a:spLocks noChangeArrowheads="1"/>
            </p:cNvSpPr>
            <p:nvPr/>
          </p:nvSpPr>
          <p:spPr bwMode="auto">
            <a:xfrm>
              <a:off x="3600" y="2160"/>
              <a:ext cx="1152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100" b="1">
                  <a:latin typeface="+mj-lt"/>
                </a:rPr>
                <a:t>Ensamble</a:t>
              </a:r>
            </a:p>
            <a:p>
              <a:pPr algn="ctr"/>
              <a:r>
                <a:rPr lang="es-ES_tradnl" sz="1100" b="1">
                  <a:latin typeface="+mj-lt"/>
                </a:rPr>
                <a:t>final</a:t>
              </a:r>
            </a:p>
            <a:p>
              <a:pPr algn="ctr"/>
              <a:r>
                <a:rPr lang="es-ES_tradnl" sz="1100" b="1">
                  <a:latin typeface="+mj-lt"/>
                </a:rPr>
                <a:t>8</a:t>
              </a:r>
            </a:p>
          </p:txBody>
        </p:sp>
        <p:sp>
          <p:nvSpPr>
            <p:cNvPr id="308243" name="Rectangle 19"/>
            <p:cNvSpPr>
              <a:spLocks noChangeArrowheads="1"/>
            </p:cNvSpPr>
            <p:nvPr/>
          </p:nvSpPr>
          <p:spPr bwMode="auto">
            <a:xfrm>
              <a:off x="4752" y="2160"/>
              <a:ext cx="528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100" b="1">
                  <a:latin typeface="+mj-lt"/>
                </a:rPr>
                <a:t>Patio de</a:t>
              </a:r>
            </a:p>
            <a:p>
              <a:pPr algn="ctr"/>
              <a:r>
                <a:rPr lang="es-ES_tradnl" sz="1100" b="1">
                  <a:latin typeface="+mj-lt"/>
                </a:rPr>
                <a:t>embarques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Criterios </a:t>
            </a:r>
            <a:r>
              <a:rPr lang="es-ES_tradnl" dirty="0" smtClean="0"/>
              <a:t>de Distribución: Cuantitativos</a:t>
            </a:r>
            <a:endParaRPr lang="es-ES_tradnl" dirty="0"/>
          </a:p>
        </p:txBody>
      </p:sp>
      <p:sp>
        <p:nvSpPr>
          <p:cNvPr id="309256" name="Text Box 1032"/>
          <p:cNvSpPr txBox="1">
            <a:spLocks noChangeArrowheads="1"/>
          </p:cNvSpPr>
          <p:nvPr/>
        </p:nvSpPr>
        <p:spPr bwMode="auto">
          <a:xfrm>
            <a:off x="1337812" y="5267325"/>
            <a:ext cx="289694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2000" dirty="0">
                <a:solidFill>
                  <a:srgbClr val="000099"/>
                </a:solidFill>
                <a:latin typeface="+mn-lt"/>
              </a:rPr>
              <a:t>Distancias Interdependientes</a:t>
            </a:r>
          </a:p>
          <a:p>
            <a:pPr algn="ctr"/>
            <a:r>
              <a:rPr lang="es-ES_tradnl" sz="2000" dirty="0">
                <a:solidFill>
                  <a:srgbClr val="000099"/>
                </a:solidFill>
                <a:latin typeface="+mn-lt"/>
              </a:rPr>
              <a:t>Iniciales</a:t>
            </a:r>
          </a:p>
        </p:txBody>
      </p:sp>
      <p:sp>
        <p:nvSpPr>
          <p:cNvPr id="309257" name="Text Box 1033"/>
          <p:cNvSpPr txBox="1">
            <a:spLocks noChangeArrowheads="1"/>
          </p:cNvSpPr>
          <p:nvPr/>
        </p:nvSpPr>
        <p:spPr bwMode="auto">
          <a:xfrm>
            <a:off x="5439792" y="5257800"/>
            <a:ext cx="2153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 dirty="0">
                <a:solidFill>
                  <a:srgbClr val="000099"/>
                </a:solidFill>
                <a:latin typeface="+mn-lt"/>
              </a:rPr>
              <a:t>Matriz de Costo Total</a:t>
            </a:r>
          </a:p>
        </p:txBody>
      </p:sp>
      <p:sp>
        <p:nvSpPr>
          <p:cNvPr id="309259" name="Oval 1035"/>
          <p:cNvSpPr>
            <a:spLocks noChangeArrowheads="1"/>
          </p:cNvSpPr>
          <p:nvPr/>
        </p:nvSpPr>
        <p:spPr bwMode="auto">
          <a:xfrm>
            <a:off x="6697092" y="2641600"/>
            <a:ext cx="457200" cy="457200"/>
          </a:xfrm>
          <a:prstGeom prst="ellips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9260" name="Oval 1036"/>
          <p:cNvSpPr>
            <a:spLocks noChangeArrowheads="1"/>
          </p:cNvSpPr>
          <p:nvPr/>
        </p:nvSpPr>
        <p:spPr bwMode="auto">
          <a:xfrm>
            <a:off x="7128892" y="3454400"/>
            <a:ext cx="457200" cy="457200"/>
          </a:xfrm>
          <a:prstGeom prst="ellips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9264" name="Oval 1040"/>
          <p:cNvSpPr>
            <a:spLocks noChangeArrowheads="1"/>
          </p:cNvSpPr>
          <p:nvPr/>
        </p:nvSpPr>
        <p:spPr bwMode="auto">
          <a:xfrm>
            <a:off x="7090792" y="3314700"/>
            <a:ext cx="381000" cy="381000"/>
          </a:xfrm>
          <a:prstGeom prst="ellipse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9265" name="Oval 1041"/>
          <p:cNvSpPr>
            <a:spLocks noChangeArrowheads="1"/>
          </p:cNvSpPr>
          <p:nvPr/>
        </p:nvSpPr>
        <p:spPr bwMode="auto">
          <a:xfrm>
            <a:off x="6735192" y="2679700"/>
            <a:ext cx="381000" cy="381000"/>
          </a:xfrm>
          <a:prstGeom prst="ellipse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29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40862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412776"/>
            <a:ext cx="4429125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Elipse"/>
          <p:cNvSpPr/>
          <p:nvPr/>
        </p:nvSpPr>
        <p:spPr>
          <a:xfrm>
            <a:off x="7020272" y="2060848"/>
            <a:ext cx="576064" cy="1728192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14 Elipse"/>
          <p:cNvSpPr/>
          <p:nvPr/>
        </p:nvSpPr>
        <p:spPr>
          <a:xfrm rot="5400000">
            <a:off x="7632340" y="2528900"/>
            <a:ext cx="576064" cy="1944216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Criterios </a:t>
            </a:r>
            <a:r>
              <a:rPr lang="es-ES_tradnl" dirty="0" smtClean="0"/>
              <a:t>de Distribución: Cuantitativos</a:t>
            </a:r>
            <a:endParaRPr lang="es-ES_tradnl" dirty="0"/>
          </a:p>
        </p:txBody>
      </p:sp>
      <p:sp>
        <p:nvSpPr>
          <p:cNvPr id="310277" name="Text Box 5"/>
          <p:cNvSpPr txBox="1">
            <a:spLocks noChangeArrowheads="1"/>
          </p:cNvSpPr>
          <p:nvPr/>
        </p:nvSpPr>
        <p:spPr bwMode="auto">
          <a:xfrm>
            <a:off x="5364088" y="5934670"/>
            <a:ext cx="268535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1800">
                <a:solidFill>
                  <a:srgbClr val="000099"/>
                </a:solidFill>
                <a:latin typeface="+mj-lt"/>
              </a:rPr>
              <a:t>Costos ajustados debido</a:t>
            </a:r>
          </a:p>
          <a:p>
            <a:pPr algn="ctr"/>
            <a:r>
              <a:rPr lang="es-ES_tradnl" sz="1800">
                <a:solidFill>
                  <a:srgbClr val="000099"/>
                </a:solidFill>
                <a:latin typeface="+mj-lt"/>
              </a:rPr>
              <a:t>al cambio del departamento 4</a:t>
            </a:r>
          </a:p>
          <a:p>
            <a:pPr algn="ctr"/>
            <a:r>
              <a:rPr lang="es-ES_tradnl" sz="1800">
                <a:solidFill>
                  <a:srgbClr val="000099"/>
                </a:solidFill>
                <a:latin typeface="+mj-lt"/>
              </a:rPr>
              <a:t> y el departamento 5.</a:t>
            </a:r>
            <a:endParaRPr lang="es-ES_tradnl" sz="2000">
              <a:solidFill>
                <a:srgbClr val="000099"/>
              </a:solidFill>
              <a:latin typeface="+mj-lt"/>
            </a:endParaRPr>
          </a:p>
        </p:txBody>
      </p:sp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1347" y="1373857"/>
            <a:ext cx="44291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80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891" y="1373857"/>
            <a:ext cx="40862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Criterios </a:t>
            </a:r>
            <a:r>
              <a:rPr lang="es-ES_tradnl" dirty="0" smtClean="0"/>
              <a:t>de Distribución: Cualitativos</a:t>
            </a:r>
            <a:endParaRPr lang="es-ES_tradnl" dirty="0"/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2.- Criterios Cualitativos:</a:t>
            </a:r>
          </a:p>
          <a:p>
            <a:pPr lvl="1"/>
            <a:r>
              <a:rPr lang="es-ES_tradnl"/>
              <a:t>Inspección visual.</a:t>
            </a:r>
          </a:p>
          <a:p>
            <a:pPr lvl="1"/>
            <a:r>
              <a:rPr lang="es-ES_tradnl"/>
              <a:t>Cercanía deseada.</a:t>
            </a:r>
          </a:p>
          <a:p>
            <a:pPr lvl="1"/>
            <a:r>
              <a:rPr lang="es-ES_tradnl"/>
              <a:t>Incompatibilidad.</a:t>
            </a:r>
          </a:p>
          <a:p>
            <a:pPr lvl="1"/>
            <a:r>
              <a:rPr lang="es-ES_tradnl"/>
              <a:t>Sistemas computacionales.</a:t>
            </a:r>
          </a:p>
          <a:p>
            <a:pPr lvl="1"/>
            <a:r>
              <a:rPr lang="es-ES_tradnl"/>
              <a:t>Algoritmos heurísticos.</a:t>
            </a:r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r>
              <a:rPr lang="es-ES_tradnl"/>
              <a:t>Ejemplo: Supermercado.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Criterios </a:t>
            </a:r>
            <a:r>
              <a:rPr lang="es-ES_tradnl" dirty="0" smtClean="0"/>
              <a:t>de Distribución: Cualitativos</a:t>
            </a:r>
            <a:endParaRPr lang="es-ES_tradnl" dirty="0"/>
          </a:p>
        </p:txBody>
      </p:sp>
      <p:sp>
        <p:nvSpPr>
          <p:cNvPr id="311310" name="Text Box 1038"/>
          <p:cNvSpPr txBox="1">
            <a:spLocks noChangeArrowheads="1"/>
          </p:cNvSpPr>
          <p:nvPr/>
        </p:nvSpPr>
        <p:spPr bwMode="auto">
          <a:xfrm>
            <a:off x="5207000" y="5715000"/>
            <a:ext cx="18774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 dirty="0">
                <a:solidFill>
                  <a:srgbClr val="000099"/>
                </a:solidFill>
                <a:latin typeface="+mj-lt"/>
              </a:rPr>
              <a:t>Información Inicial</a:t>
            </a:r>
          </a:p>
        </p:txBody>
      </p:sp>
      <p:pic>
        <p:nvPicPr>
          <p:cNvPr id="311312" name="Picture 1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9375" y="1852613"/>
            <a:ext cx="2314575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1314" name="Picture 1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1125" y="4845050"/>
            <a:ext cx="207645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1320" name="Picture 10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1601788"/>
            <a:ext cx="4297363" cy="399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5955" name="Group 3"/>
          <p:cNvGrpSpPr>
            <a:grpSpLocks noChangeAspect="1"/>
          </p:cNvGrpSpPr>
          <p:nvPr/>
        </p:nvGrpSpPr>
        <p:grpSpPr bwMode="auto">
          <a:xfrm>
            <a:off x="1362075" y="3441701"/>
            <a:ext cx="2684463" cy="1343026"/>
            <a:chOff x="858" y="2168"/>
            <a:chExt cx="1691" cy="846"/>
          </a:xfrm>
        </p:grpSpPr>
        <p:sp>
          <p:nvSpPr>
            <p:cNvPr id="125954" name="AutoShape 2"/>
            <p:cNvSpPr>
              <a:spLocks noChangeAspect="1" noChangeArrowheads="1" noTextEdit="1"/>
            </p:cNvSpPr>
            <p:nvPr/>
          </p:nvSpPr>
          <p:spPr bwMode="auto">
            <a:xfrm>
              <a:off x="858" y="2168"/>
              <a:ext cx="1686" cy="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56" name="Rectangle 4"/>
            <p:cNvSpPr>
              <a:spLocks noChangeArrowheads="1"/>
            </p:cNvSpPr>
            <p:nvPr/>
          </p:nvSpPr>
          <p:spPr bwMode="auto">
            <a:xfrm>
              <a:off x="879" y="2169"/>
              <a:ext cx="286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Clasif.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57" name="Rectangle 5"/>
            <p:cNvSpPr>
              <a:spLocks noChangeArrowheads="1"/>
            </p:cNvSpPr>
            <p:nvPr/>
          </p:nvSpPr>
          <p:spPr bwMode="auto">
            <a:xfrm>
              <a:off x="1400" y="2169"/>
              <a:ext cx="564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Definición de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58" name="Rectangle 6"/>
            <p:cNvSpPr>
              <a:spLocks noChangeArrowheads="1"/>
            </p:cNvSpPr>
            <p:nvPr/>
          </p:nvSpPr>
          <p:spPr bwMode="auto">
            <a:xfrm>
              <a:off x="2186" y="2169"/>
              <a:ext cx="363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Símbolo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59" name="Rectangle 7"/>
            <p:cNvSpPr>
              <a:spLocks noChangeArrowheads="1"/>
            </p:cNvSpPr>
            <p:nvPr/>
          </p:nvSpPr>
          <p:spPr bwMode="auto">
            <a:xfrm>
              <a:off x="1455" y="2274"/>
              <a:ext cx="455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la relación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60" name="Rectangle 8"/>
            <p:cNvSpPr>
              <a:spLocks noChangeArrowheads="1"/>
            </p:cNvSpPr>
            <p:nvPr/>
          </p:nvSpPr>
          <p:spPr bwMode="auto">
            <a:xfrm>
              <a:off x="992" y="2378"/>
              <a:ext cx="95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A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61" name="Rectangle 9"/>
            <p:cNvSpPr>
              <a:spLocks noChangeArrowheads="1"/>
            </p:cNvSpPr>
            <p:nvPr/>
          </p:nvSpPr>
          <p:spPr bwMode="auto">
            <a:xfrm>
              <a:off x="1186" y="2378"/>
              <a:ext cx="918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Absolutamente necesaria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62" name="Rectangle 10"/>
            <p:cNvSpPr>
              <a:spLocks noChangeArrowheads="1"/>
            </p:cNvSpPr>
            <p:nvPr/>
          </p:nvSpPr>
          <p:spPr bwMode="auto">
            <a:xfrm>
              <a:off x="995" y="2483"/>
              <a:ext cx="89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E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63" name="Rectangle 11"/>
            <p:cNvSpPr>
              <a:spLocks noChangeArrowheads="1"/>
            </p:cNvSpPr>
            <p:nvPr/>
          </p:nvSpPr>
          <p:spPr bwMode="auto">
            <a:xfrm>
              <a:off x="1186" y="2483"/>
              <a:ext cx="950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Especialmente importante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64" name="Rectangle 12"/>
            <p:cNvSpPr>
              <a:spLocks noChangeArrowheads="1"/>
            </p:cNvSpPr>
            <p:nvPr/>
          </p:nvSpPr>
          <p:spPr bwMode="auto">
            <a:xfrm>
              <a:off x="1001" y="2588"/>
              <a:ext cx="79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I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65" name="Rectangle 13"/>
            <p:cNvSpPr>
              <a:spLocks noChangeArrowheads="1"/>
            </p:cNvSpPr>
            <p:nvPr/>
          </p:nvSpPr>
          <p:spPr bwMode="auto">
            <a:xfrm>
              <a:off x="1186" y="2588"/>
              <a:ext cx="431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Importante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66" name="Rectangle 14"/>
            <p:cNvSpPr>
              <a:spLocks noChangeArrowheads="1"/>
            </p:cNvSpPr>
            <p:nvPr/>
          </p:nvSpPr>
          <p:spPr bwMode="auto">
            <a:xfrm>
              <a:off x="990" y="2692"/>
              <a:ext cx="102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O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67" name="Rectangle 15"/>
            <p:cNvSpPr>
              <a:spLocks noChangeArrowheads="1"/>
            </p:cNvSpPr>
            <p:nvPr/>
          </p:nvSpPr>
          <p:spPr bwMode="auto">
            <a:xfrm>
              <a:off x="1186" y="2692"/>
              <a:ext cx="952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Cercanía normal está bien</a:t>
              </a:r>
              <a:endPara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68" name="Rectangle 16"/>
            <p:cNvSpPr>
              <a:spLocks noChangeArrowheads="1"/>
            </p:cNvSpPr>
            <p:nvPr/>
          </p:nvSpPr>
          <p:spPr bwMode="auto">
            <a:xfrm>
              <a:off x="990" y="2797"/>
              <a:ext cx="99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U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69" name="Rectangle 17"/>
            <p:cNvSpPr>
              <a:spLocks noChangeArrowheads="1"/>
            </p:cNvSpPr>
            <p:nvPr/>
          </p:nvSpPr>
          <p:spPr bwMode="auto">
            <a:xfrm>
              <a:off x="1186" y="2797"/>
              <a:ext cx="541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No importante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70" name="Rectangle 18"/>
            <p:cNvSpPr>
              <a:spLocks noChangeArrowheads="1"/>
            </p:cNvSpPr>
            <p:nvPr/>
          </p:nvSpPr>
          <p:spPr bwMode="auto">
            <a:xfrm>
              <a:off x="992" y="2902"/>
              <a:ext cx="95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X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71" name="Rectangle 19"/>
            <p:cNvSpPr>
              <a:spLocks noChangeArrowheads="1"/>
            </p:cNvSpPr>
            <p:nvPr/>
          </p:nvSpPr>
          <p:spPr bwMode="auto">
            <a:xfrm>
              <a:off x="1186" y="2902"/>
              <a:ext cx="38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cs typeface="Arial" pitchFamily="34" charset="0"/>
                </a:rPr>
                <a:t>Indeseable</a:t>
              </a:r>
              <a:endPara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972" name="Line 20"/>
            <p:cNvSpPr>
              <a:spLocks noChangeShapeType="1"/>
            </p:cNvSpPr>
            <p:nvPr/>
          </p:nvSpPr>
          <p:spPr bwMode="auto">
            <a:xfrm>
              <a:off x="858" y="2168"/>
              <a:ext cx="1" cy="845"/>
            </a:xfrm>
            <a:prstGeom prst="line">
              <a:avLst/>
            </a:prstGeom>
            <a:noFill/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73" name="Rectangle 21"/>
            <p:cNvSpPr>
              <a:spLocks noChangeArrowheads="1"/>
            </p:cNvSpPr>
            <p:nvPr/>
          </p:nvSpPr>
          <p:spPr bwMode="auto">
            <a:xfrm>
              <a:off x="858" y="2168"/>
              <a:ext cx="8" cy="845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74" name="Line 22"/>
            <p:cNvSpPr>
              <a:spLocks noChangeShapeType="1"/>
            </p:cNvSpPr>
            <p:nvPr/>
          </p:nvSpPr>
          <p:spPr bwMode="auto">
            <a:xfrm>
              <a:off x="2536" y="2176"/>
              <a:ext cx="1" cy="837"/>
            </a:xfrm>
            <a:prstGeom prst="line">
              <a:avLst/>
            </a:prstGeom>
            <a:noFill/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75" name="Rectangle 23"/>
            <p:cNvSpPr>
              <a:spLocks noChangeArrowheads="1"/>
            </p:cNvSpPr>
            <p:nvPr/>
          </p:nvSpPr>
          <p:spPr bwMode="auto">
            <a:xfrm>
              <a:off x="2536" y="2176"/>
              <a:ext cx="8" cy="837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76" name="Line 24"/>
            <p:cNvSpPr>
              <a:spLocks noChangeShapeType="1"/>
            </p:cNvSpPr>
            <p:nvPr/>
          </p:nvSpPr>
          <p:spPr bwMode="auto">
            <a:xfrm>
              <a:off x="866" y="2168"/>
              <a:ext cx="1678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77" name="Rectangle 25"/>
            <p:cNvSpPr>
              <a:spLocks noChangeArrowheads="1"/>
            </p:cNvSpPr>
            <p:nvPr/>
          </p:nvSpPr>
          <p:spPr bwMode="auto">
            <a:xfrm>
              <a:off x="866" y="2168"/>
              <a:ext cx="1678" cy="8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78" name="Line 26"/>
            <p:cNvSpPr>
              <a:spLocks noChangeShapeType="1"/>
            </p:cNvSpPr>
            <p:nvPr/>
          </p:nvSpPr>
          <p:spPr bwMode="auto">
            <a:xfrm>
              <a:off x="866" y="3005"/>
              <a:ext cx="1678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79" name="Rectangle 27"/>
            <p:cNvSpPr>
              <a:spLocks noChangeArrowheads="1"/>
            </p:cNvSpPr>
            <p:nvPr/>
          </p:nvSpPr>
          <p:spPr bwMode="auto">
            <a:xfrm>
              <a:off x="866" y="3005"/>
              <a:ext cx="1678" cy="8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80" name="Line 28"/>
            <p:cNvSpPr>
              <a:spLocks noChangeShapeType="1"/>
            </p:cNvSpPr>
            <p:nvPr/>
          </p:nvSpPr>
          <p:spPr bwMode="auto">
            <a:xfrm>
              <a:off x="2202" y="2402"/>
              <a:ext cx="27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81" name="Line 29"/>
            <p:cNvSpPr>
              <a:spLocks noChangeShapeType="1"/>
            </p:cNvSpPr>
            <p:nvPr/>
          </p:nvSpPr>
          <p:spPr bwMode="auto">
            <a:xfrm>
              <a:off x="2202" y="2421"/>
              <a:ext cx="27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82" name="Line 30"/>
            <p:cNvSpPr>
              <a:spLocks noChangeShapeType="1"/>
            </p:cNvSpPr>
            <p:nvPr/>
          </p:nvSpPr>
          <p:spPr bwMode="auto">
            <a:xfrm>
              <a:off x="2202" y="2439"/>
              <a:ext cx="27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83" name="Line 31"/>
            <p:cNvSpPr>
              <a:spLocks noChangeShapeType="1"/>
            </p:cNvSpPr>
            <p:nvPr/>
          </p:nvSpPr>
          <p:spPr bwMode="auto">
            <a:xfrm>
              <a:off x="2209" y="2457"/>
              <a:ext cx="27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84" name="Line 32"/>
            <p:cNvSpPr>
              <a:spLocks noChangeShapeType="1"/>
            </p:cNvSpPr>
            <p:nvPr/>
          </p:nvSpPr>
          <p:spPr bwMode="auto">
            <a:xfrm>
              <a:off x="2209" y="2753"/>
              <a:ext cx="27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grpSp>
          <p:nvGrpSpPr>
            <p:cNvPr id="125992" name="Group 40"/>
            <p:cNvGrpSpPr>
              <a:grpSpLocks/>
            </p:cNvGrpSpPr>
            <p:nvPr/>
          </p:nvGrpSpPr>
          <p:grpSpPr bwMode="auto">
            <a:xfrm>
              <a:off x="2206" y="2953"/>
              <a:ext cx="271" cy="6"/>
              <a:chOff x="2206" y="2953"/>
              <a:chExt cx="271" cy="6"/>
            </a:xfrm>
          </p:grpSpPr>
          <p:sp>
            <p:nvSpPr>
              <p:cNvPr id="125985" name="Freeform 33"/>
              <p:cNvSpPr>
                <a:spLocks/>
              </p:cNvSpPr>
              <p:nvPr/>
            </p:nvSpPr>
            <p:spPr bwMode="auto">
              <a:xfrm>
                <a:off x="2206" y="2953"/>
                <a:ext cx="29" cy="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2" y="8"/>
                  </a:cxn>
                  <a:cxn ang="0">
                    <a:pos x="4" y="10"/>
                  </a:cxn>
                  <a:cxn ang="0">
                    <a:pos x="6" y="11"/>
                  </a:cxn>
                  <a:cxn ang="0">
                    <a:pos x="50" y="11"/>
                  </a:cxn>
                  <a:cxn ang="0">
                    <a:pos x="52" y="11"/>
                  </a:cxn>
                  <a:cxn ang="0">
                    <a:pos x="54" y="11"/>
                  </a:cxn>
                  <a:cxn ang="0">
                    <a:pos x="56" y="10"/>
                  </a:cxn>
                  <a:cxn ang="0">
                    <a:pos x="58" y="8"/>
                  </a:cxn>
                  <a:cxn ang="0">
                    <a:pos x="58" y="6"/>
                  </a:cxn>
                  <a:cxn ang="0">
                    <a:pos x="56" y="4"/>
                  </a:cxn>
                  <a:cxn ang="0">
                    <a:pos x="54" y="2"/>
                  </a:cxn>
                  <a:cxn ang="0">
                    <a:pos x="52" y="0"/>
                  </a:cxn>
                  <a:cxn ang="0">
                    <a:pos x="8" y="0"/>
                  </a:cxn>
                </a:cxnLst>
                <a:rect l="0" t="0" r="r" b="b"/>
                <a:pathLst>
                  <a:path w="58" h="11">
                    <a:moveTo>
                      <a:pt x="8" y="0"/>
                    </a:moveTo>
                    <a:lnTo>
                      <a:pt x="6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50" y="11"/>
                    </a:lnTo>
                    <a:lnTo>
                      <a:pt x="52" y="11"/>
                    </a:lnTo>
                    <a:lnTo>
                      <a:pt x="54" y="11"/>
                    </a:lnTo>
                    <a:lnTo>
                      <a:pt x="56" y="10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6" y="4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25986" name="Freeform 34"/>
              <p:cNvSpPr>
                <a:spLocks/>
              </p:cNvSpPr>
              <p:nvPr/>
            </p:nvSpPr>
            <p:spPr bwMode="auto">
              <a:xfrm>
                <a:off x="2246" y="2953"/>
                <a:ext cx="29" cy="6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1"/>
                  </a:cxn>
                  <a:cxn ang="0">
                    <a:pos x="4" y="11"/>
                  </a:cxn>
                  <a:cxn ang="0">
                    <a:pos x="50" y="11"/>
                  </a:cxn>
                  <a:cxn ang="0">
                    <a:pos x="52" y="11"/>
                  </a:cxn>
                  <a:cxn ang="0">
                    <a:pos x="53" y="11"/>
                  </a:cxn>
                  <a:cxn ang="0">
                    <a:pos x="55" y="10"/>
                  </a:cxn>
                  <a:cxn ang="0">
                    <a:pos x="57" y="8"/>
                  </a:cxn>
                  <a:cxn ang="0">
                    <a:pos x="57" y="6"/>
                  </a:cxn>
                  <a:cxn ang="0">
                    <a:pos x="55" y="4"/>
                  </a:cxn>
                  <a:cxn ang="0">
                    <a:pos x="53" y="2"/>
                  </a:cxn>
                  <a:cxn ang="0">
                    <a:pos x="52" y="0"/>
                  </a:cxn>
                  <a:cxn ang="0">
                    <a:pos x="5" y="0"/>
                  </a:cxn>
                </a:cxnLst>
                <a:rect l="0" t="0" r="r" b="b"/>
                <a:pathLst>
                  <a:path w="57" h="11">
                    <a:moveTo>
                      <a:pt x="5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50" y="11"/>
                    </a:lnTo>
                    <a:lnTo>
                      <a:pt x="52" y="11"/>
                    </a:lnTo>
                    <a:lnTo>
                      <a:pt x="53" y="11"/>
                    </a:lnTo>
                    <a:lnTo>
                      <a:pt x="55" y="10"/>
                    </a:lnTo>
                    <a:lnTo>
                      <a:pt x="57" y="8"/>
                    </a:lnTo>
                    <a:lnTo>
                      <a:pt x="57" y="6"/>
                    </a:lnTo>
                    <a:lnTo>
                      <a:pt x="55" y="4"/>
                    </a:lnTo>
                    <a:lnTo>
                      <a:pt x="53" y="2"/>
                    </a:lnTo>
                    <a:lnTo>
                      <a:pt x="52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25987" name="Freeform 35"/>
              <p:cNvSpPr>
                <a:spLocks/>
              </p:cNvSpPr>
              <p:nvPr/>
            </p:nvSpPr>
            <p:spPr bwMode="auto">
              <a:xfrm>
                <a:off x="2287" y="2953"/>
                <a:ext cx="28" cy="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1"/>
                  </a:cxn>
                  <a:cxn ang="0">
                    <a:pos x="4" y="11"/>
                  </a:cxn>
                  <a:cxn ang="0">
                    <a:pos x="50" y="11"/>
                  </a:cxn>
                  <a:cxn ang="0">
                    <a:pos x="52" y="11"/>
                  </a:cxn>
                  <a:cxn ang="0">
                    <a:pos x="54" y="11"/>
                  </a:cxn>
                  <a:cxn ang="0">
                    <a:pos x="56" y="10"/>
                  </a:cxn>
                  <a:cxn ang="0">
                    <a:pos x="58" y="8"/>
                  </a:cxn>
                  <a:cxn ang="0">
                    <a:pos x="58" y="6"/>
                  </a:cxn>
                  <a:cxn ang="0">
                    <a:pos x="56" y="4"/>
                  </a:cxn>
                  <a:cxn ang="0">
                    <a:pos x="54" y="2"/>
                  </a:cxn>
                  <a:cxn ang="0">
                    <a:pos x="52" y="0"/>
                  </a:cxn>
                  <a:cxn ang="0">
                    <a:pos x="6" y="0"/>
                  </a:cxn>
                </a:cxnLst>
                <a:rect l="0" t="0" r="r" b="b"/>
                <a:pathLst>
                  <a:path w="58" h="11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50" y="11"/>
                    </a:lnTo>
                    <a:lnTo>
                      <a:pt x="52" y="11"/>
                    </a:lnTo>
                    <a:lnTo>
                      <a:pt x="54" y="11"/>
                    </a:lnTo>
                    <a:lnTo>
                      <a:pt x="56" y="10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6" y="4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25988" name="Freeform 36"/>
              <p:cNvSpPr>
                <a:spLocks/>
              </p:cNvSpPr>
              <p:nvPr/>
            </p:nvSpPr>
            <p:spPr bwMode="auto">
              <a:xfrm>
                <a:off x="2327" y="2953"/>
                <a:ext cx="29" cy="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1"/>
                  </a:cxn>
                  <a:cxn ang="0">
                    <a:pos x="4" y="11"/>
                  </a:cxn>
                  <a:cxn ang="0">
                    <a:pos x="50" y="11"/>
                  </a:cxn>
                  <a:cxn ang="0">
                    <a:pos x="52" y="11"/>
                  </a:cxn>
                  <a:cxn ang="0">
                    <a:pos x="54" y="11"/>
                  </a:cxn>
                  <a:cxn ang="0">
                    <a:pos x="56" y="10"/>
                  </a:cxn>
                  <a:cxn ang="0">
                    <a:pos x="58" y="8"/>
                  </a:cxn>
                  <a:cxn ang="0">
                    <a:pos x="58" y="6"/>
                  </a:cxn>
                  <a:cxn ang="0">
                    <a:pos x="56" y="4"/>
                  </a:cxn>
                  <a:cxn ang="0">
                    <a:pos x="54" y="2"/>
                  </a:cxn>
                  <a:cxn ang="0">
                    <a:pos x="52" y="0"/>
                  </a:cxn>
                  <a:cxn ang="0">
                    <a:pos x="6" y="0"/>
                  </a:cxn>
                </a:cxnLst>
                <a:rect l="0" t="0" r="r" b="b"/>
                <a:pathLst>
                  <a:path w="58" h="11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50" y="11"/>
                    </a:lnTo>
                    <a:lnTo>
                      <a:pt x="52" y="11"/>
                    </a:lnTo>
                    <a:lnTo>
                      <a:pt x="54" y="11"/>
                    </a:lnTo>
                    <a:lnTo>
                      <a:pt x="56" y="10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6" y="4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25989" name="Freeform 37"/>
              <p:cNvSpPr>
                <a:spLocks/>
              </p:cNvSpPr>
              <p:nvPr/>
            </p:nvSpPr>
            <p:spPr bwMode="auto">
              <a:xfrm>
                <a:off x="2367" y="2953"/>
                <a:ext cx="29" cy="6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1"/>
                  </a:cxn>
                  <a:cxn ang="0">
                    <a:pos x="4" y="11"/>
                  </a:cxn>
                  <a:cxn ang="0">
                    <a:pos x="50" y="11"/>
                  </a:cxn>
                  <a:cxn ang="0">
                    <a:pos x="52" y="11"/>
                  </a:cxn>
                  <a:cxn ang="0">
                    <a:pos x="53" y="11"/>
                  </a:cxn>
                  <a:cxn ang="0">
                    <a:pos x="55" y="10"/>
                  </a:cxn>
                  <a:cxn ang="0">
                    <a:pos x="57" y="8"/>
                  </a:cxn>
                  <a:cxn ang="0">
                    <a:pos x="57" y="6"/>
                  </a:cxn>
                  <a:cxn ang="0">
                    <a:pos x="55" y="4"/>
                  </a:cxn>
                  <a:cxn ang="0">
                    <a:pos x="53" y="2"/>
                  </a:cxn>
                  <a:cxn ang="0">
                    <a:pos x="52" y="0"/>
                  </a:cxn>
                  <a:cxn ang="0">
                    <a:pos x="5" y="0"/>
                  </a:cxn>
                </a:cxnLst>
                <a:rect l="0" t="0" r="r" b="b"/>
                <a:pathLst>
                  <a:path w="57" h="11">
                    <a:moveTo>
                      <a:pt x="5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50" y="11"/>
                    </a:lnTo>
                    <a:lnTo>
                      <a:pt x="52" y="11"/>
                    </a:lnTo>
                    <a:lnTo>
                      <a:pt x="53" y="11"/>
                    </a:lnTo>
                    <a:lnTo>
                      <a:pt x="55" y="10"/>
                    </a:lnTo>
                    <a:lnTo>
                      <a:pt x="57" y="8"/>
                    </a:lnTo>
                    <a:lnTo>
                      <a:pt x="57" y="6"/>
                    </a:lnTo>
                    <a:lnTo>
                      <a:pt x="55" y="4"/>
                    </a:lnTo>
                    <a:lnTo>
                      <a:pt x="53" y="2"/>
                    </a:lnTo>
                    <a:lnTo>
                      <a:pt x="52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25990" name="Freeform 38"/>
              <p:cNvSpPr>
                <a:spLocks/>
              </p:cNvSpPr>
              <p:nvPr/>
            </p:nvSpPr>
            <p:spPr bwMode="auto">
              <a:xfrm>
                <a:off x="2408" y="2953"/>
                <a:ext cx="28" cy="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1"/>
                  </a:cxn>
                  <a:cxn ang="0">
                    <a:pos x="4" y="11"/>
                  </a:cxn>
                  <a:cxn ang="0">
                    <a:pos x="50" y="11"/>
                  </a:cxn>
                  <a:cxn ang="0">
                    <a:pos x="52" y="11"/>
                  </a:cxn>
                  <a:cxn ang="0">
                    <a:pos x="54" y="11"/>
                  </a:cxn>
                  <a:cxn ang="0">
                    <a:pos x="56" y="10"/>
                  </a:cxn>
                  <a:cxn ang="0">
                    <a:pos x="58" y="8"/>
                  </a:cxn>
                  <a:cxn ang="0">
                    <a:pos x="58" y="6"/>
                  </a:cxn>
                  <a:cxn ang="0">
                    <a:pos x="56" y="4"/>
                  </a:cxn>
                  <a:cxn ang="0">
                    <a:pos x="54" y="2"/>
                  </a:cxn>
                  <a:cxn ang="0">
                    <a:pos x="52" y="0"/>
                  </a:cxn>
                  <a:cxn ang="0">
                    <a:pos x="6" y="0"/>
                  </a:cxn>
                </a:cxnLst>
                <a:rect l="0" t="0" r="r" b="b"/>
                <a:pathLst>
                  <a:path w="58" h="11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50" y="11"/>
                    </a:lnTo>
                    <a:lnTo>
                      <a:pt x="52" y="11"/>
                    </a:lnTo>
                    <a:lnTo>
                      <a:pt x="54" y="11"/>
                    </a:lnTo>
                    <a:lnTo>
                      <a:pt x="56" y="10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6" y="4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25991" name="Freeform 39"/>
              <p:cNvSpPr>
                <a:spLocks/>
              </p:cNvSpPr>
              <p:nvPr/>
            </p:nvSpPr>
            <p:spPr bwMode="auto">
              <a:xfrm>
                <a:off x="2448" y="2953"/>
                <a:ext cx="29" cy="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1"/>
                  </a:cxn>
                  <a:cxn ang="0">
                    <a:pos x="4" y="11"/>
                  </a:cxn>
                  <a:cxn ang="0">
                    <a:pos x="50" y="11"/>
                  </a:cxn>
                  <a:cxn ang="0">
                    <a:pos x="52" y="11"/>
                  </a:cxn>
                  <a:cxn ang="0">
                    <a:pos x="54" y="11"/>
                  </a:cxn>
                  <a:cxn ang="0">
                    <a:pos x="56" y="10"/>
                  </a:cxn>
                  <a:cxn ang="0">
                    <a:pos x="58" y="8"/>
                  </a:cxn>
                  <a:cxn ang="0">
                    <a:pos x="58" y="6"/>
                  </a:cxn>
                  <a:cxn ang="0">
                    <a:pos x="56" y="4"/>
                  </a:cxn>
                  <a:cxn ang="0">
                    <a:pos x="54" y="2"/>
                  </a:cxn>
                  <a:cxn ang="0">
                    <a:pos x="52" y="0"/>
                  </a:cxn>
                  <a:cxn ang="0">
                    <a:pos x="6" y="0"/>
                  </a:cxn>
                </a:cxnLst>
                <a:rect l="0" t="0" r="r" b="b"/>
                <a:pathLst>
                  <a:path w="58" h="11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50" y="11"/>
                    </a:lnTo>
                    <a:lnTo>
                      <a:pt x="52" y="11"/>
                    </a:lnTo>
                    <a:lnTo>
                      <a:pt x="54" y="11"/>
                    </a:lnTo>
                    <a:lnTo>
                      <a:pt x="56" y="10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6" y="4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</p:grpSp>
        <p:sp>
          <p:nvSpPr>
            <p:cNvPr id="125993" name="Line 41"/>
            <p:cNvSpPr>
              <a:spLocks noChangeShapeType="1"/>
            </p:cNvSpPr>
            <p:nvPr/>
          </p:nvSpPr>
          <p:spPr bwMode="auto">
            <a:xfrm>
              <a:off x="2202" y="2513"/>
              <a:ext cx="27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94" name="Line 42"/>
            <p:cNvSpPr>
              <a:spLocks noChangeShapeType="1"/>
            </p:cNvSpPr>
            <p:nvPr/>
          </p:nvSpPr>
          <p:spPr bwMode="auto">
            <a:xfrm>
              <a:off x="2202" y="2532"/>
              <a:ext cx="27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95" name="Line 43"/>
            <p:cNvSpPr>
              <a:spLocks noChangeShapeType="1"/>
            </p:cNvSpPr>
            <p:nvPr/>
          </p:nvSpPr>
          <p:spPr bwMode="auto">
            <a:xfrm>
              <a:off x="2202" y="2550"/>
              <a:ext cx="27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96" name="Line 44"/>
            <p:cNvSpPr>
              <a:spLocks noChangeShapeType="1"/>
            </p:cNvSpPr>
            <p:nvPr/>
          </p:nvSpPr>
          <p:spPr bwMode="auto">
            <a:xfrm>
              <a:off x="2209" y="2630"/>
              <a:ext cx="27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997" name="Line 45"/>
            <p:cNvSpPr>
              <a:spLocks noChangeShapeType="1"/>
            </p:cNvSpPr>
            <p:nvPr/>
          </p:nvSpPr>
          <p:spPr bwMode="auto">
            <a:xfrm>
              <a:off x="2209" y="2648"/>
              <a:ext cx="27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Criterios </a:t>
            </a:r>
            <a:r>
              <a:rPr lang="es-ES_tradnl" dirty="0" smtClean="0"/>
              <a:t>de Distribución: Cualitativos</a:t>
            </a:r>
            <a:endParaRPr lang="es-ES_tradnl" dirty="0"/>
          </a:p>
        </p:txBody>
      </p:sp>
      <p:sp>
        <p:nvSpPr>
          <p:cNvPr id="312325" name="Text Box 5"/>
          <p:cNvSpPr txBox="1">
            <a:spLocks noChangeArrowheads="1"/>
          </p:cNvSpPr>
          <p:nvPr/>
        </p:nvSpPr>
        <p:spPr bwMode="auto">
          <a:xfrm>
            <a:off x="3505200" y="5562600"/>
            <a:ext cx="24881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 dirty="0">
                <a:solidFill>
                  <a:srgbClr val="000099"/>
                </a:solidFill>
                <a:latin typeface="+mj-lt"/>
              </a:rPr>
              <a:t>Diagrama de Relaciones</a:t>
            </a:r>
          </a:p>
        </p:txBody>
      </p:sp>
      <p:pic>
        <p:nvPicPr>
          <p:cNvPr id="3123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817688"/>
            <a:ext cx="5521325" cy="366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Lineamientos de la Clase de Hoy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 smtClean="0"/>
              <a:t>Introducción</a:t>
            </a:r>
          </a:p>
          <a:p>
            <a:r>
              <a:rPr lang="es-CL" sz="2400" dirty="0" smtClean="0"/>
              <a:t>Formatos de Distribución (</a:t>
            </a:r>
            <a:r>
              <a:rPr lang="es-CL" sz="2400" dirty="0" err="1" smtClean="0"/>
              <a:t>Layout</a:t>
            </a:r>
            <a:r>
              <a:rPr lang="es-CL" sz="2400" dirty="0" smtClean="0"/>
              <a:t>) Básicos</a:t>
            </a:r>
          </a:p>
          <a:p>
            <a:pPr lvl="1"/>
            <a:r>
              <a:rPr lang="es-CL" sz="2000" dirty="0" smtClean="0"/>
              <a:t>Distribución por Proceso (distribución funcional o de taller de trabajos)</a:t>
            </a:r>
          </a:p>
          <a:p>
            <a:pPr lvl="1"/>
            <a:r>
              <a:rPr lang="es-CL" sz="2000" dirty="0" smtClean="0"/>
              <a:t>Distribución por Productos (distribución flujo de productos)</a:t>
            </a:r>
          </a:p>
          <a:p>
            <a:pPr lvl="1"/>
            <a:r>
              <a:rPr lang="es-CL" sz="2000" dirty="0" smtClean="0"/>
              <a:t>Distribución Celular (por grupo de tecnología o mixta)</a:t>
            </a:r>
          </a:p>
          <a:p>
            <a:pPr lvl="1"/>
            <a:r>
              <a:rPr lang="es-CL" sz="2000" dirty="0" smtClean="0"/>
              <a:t>Posición Fija</a:t>
            </a:r>
          </a:p>
          <a:p>
            <a:r>
              <a:rPr lang="es-CL" sz="2400" dirty="0" smtClean="0"/>
              <a:t>Criterios de Distribución</a:t>
            </a:r>
          </a:p>
          <a:p>
            <a:pPr lvl="1"/>
            <a:r>
              <a:rPr lang="es-CL" sz="2000" dirty="0" smtClean="0"/>
              <a:t>Cuantitativos</a:t>
            </a:r>
          </a:p>
          <a:p>
            <a:pPr lvl="1"/>
            <a:r>
              <a:rPr lang="es-CL" sz="2000" dirty="0" smtClean="0"/>
              <a:t>Cualitativos</a:t>
            </a:r>
          </a:p>
          <a:p>
            <a:r>
              <a:rPr lang="es-CL" sz="2400" dirty="0" smtClean="0"/>
              <a:t>Distribución de Procesos en Línea</a:t>
            </a:r>
          </a:p>
          <a:p>
            <a:r>
              <a:rPr lang="es-CL" sz="2400" dirty="0" smtClean="0"/>
              <a:t>Distribución de Servicios de Ventas Minoristas</a:t>
            </a:r>
          </a:p>
          <a:p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3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371600"/>
            <a:ext cx="44084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Criterios </a:t>
            </a:r>
            <a:r>
              <a:rPr lang="es-ES_tradnl" dirty="0" smtClean="0"/>
              <a:t>de Distribución: Cualitativos</a:t>
            </a:r>
            <a:endParaRPr lang="es-ES_tradnl" dirty="0"/>
          </a:p>
        </p:txBody>
      </p:sp>
      <p:sp>
        <p:nvSpPr>
          <p:cNvPr id="313349" name="Text Box 5"/>
          <p:cNvSpPr txBox="1">
            <a:spLocks noChangeArrowheads="1"/>
          </p:cNvSpPr>
          <p:nvPr/>
        </p:nvSpPr>
        <p:spPr bwMode="auto">
          <a:xfrm>
            <a:off x="2845284" y="5622925"/>
            <a:ext cx="369524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2000" dirty="0">
                <a:solidFill>
                  <a:srgbClr val="000099"/>
                </a:solidFill>
                <a:latin typeface="+mj-lt"/>
              </a:rPr>
              <a:t>Diagrama de </a:t>
            </a:r>
            <a:r>
              <a:rPr lang="es-ES_tradnl" sz="2000" dirty="0" smtClean="0">
                <a:solidFill>
                  <a:srgbClr val="000099"/>
                </a:solidFill>
                <a:latin typeface="+mj-lt"/>
              </a:rPr>
              <a:t>Bloques</a:t>
            </a:r>
          </a:p>
          <a:p>
            <a:pPr algn="ctr"/>
            <a:r>
              <a:rPr lang="es-ES_tradnl" sz="2000" dirty="0" smtClean="0">
                <a:solidFill>
                  <a:srgbClr val="000099"/>
                </a:solidFill>
                <a:latin typeface="+mj-lt"/>
              </a:rPr>
              <a:t>(</a:t>
            </a:r>
            <a:r>
              <a:rPr lang="es-ES_tradnl" sz="2000" dirty="0" smtClean="0">
                <a:solidFill>
                  <a:srgbClr val="000099"/>
                </a:solidFill>
                <a:latin typeface="+mj-lt"/>
              </a:rPr>
              <a:t>Ignorando Restricciones de Espacio)</a:t>
            </a:r>
            <a:endParaRPr lang="es-ES_tradnl" sz="2000" dirty="0">
              <a:solidFill>
                <a:srgbClr val="000099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Criterios </a:t>
            </a:r>
            <a:r>
              <a:rPr lang="es-ES_tradnl" dirty="0" smtClean="0"/>
              <a:t>de Distribución: Cualitativos</a:t>
            </a:r>
            <a:endParaRPr lang="es-ES_tradnl" dirty="0"/>
          </a:p>
        </p:txBody>
      </p:sp>
      <p:sp>
        <p:nvSpPr>
          <p:cNvPr id="314373" name="Text Box 1029"/>
          <p:cNvSpPr txBox="1">
            <a:spLocks noChangeArrowheads="1"/>
          </p:cNvSpPr>
          <p:nvPr/>
        </p:nvSpPr>
        <p:spPr bwMode="auto">
          <a:xfrm>
            <a:off x="3914775" y="5105400"/>
            <a:ext cx="17972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000099"/>
                </a:solidFill>
                <a:latin typeface="+mn-lt"/>
              </a:rPr>
              <a:t>Distribución Final</a:t>
            </a:r>
          </a:p>
        </p:txBody>
      </p:sp>
      <p:pic>
        <p:nvPicPr>
          <p:cNvPr id="314374" name="Picture 1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905000"/>
            <a:ext cx="5486400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Criterios de Distribución</a:t>
            </a:r>
            <a:r>
              <a:rPr lang="es-ES_tradnl" dirty="0" smtClean="0"/>
              <a:t>: Software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CRAFT (1974, </a:t>
            </a:r>
            <a:r>
              <a:rPr lang="en-US" sz="2400" dirty="0" err="1" smtClean="0"/>
              <a:t>Heurística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lvl="1"/>
            <a:r>
              <a:rPr lang="en-US" sz="2000" dirty="0" smtClean="0"/>
              <a:t>Computerized Relative Allocation of Facilities Technique</a:t>
            </a:r>
          </a:p>
          <a:p>
            <a:r>
              <a:rPr lang="en-US" sz="2400" dirty="0" smtClean="0"/>
              <a:t>CORELAP (1974, </a:t>
            </a:r>
            <a:r>
              <a:rPr lang="en-US" sz="2400" dirty="0" err="1" smtClean="0"/>
              <a:t>Heurística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lvl="1"/>
            <a:r>
              <a:rPr lang="en-US" sz="2000" dirty="0" smtClean="0"/>
              <a:t>Computerized Relationship Layout Planning</a:t>
            </a:r>
          </a:p>
          <a:p>
            <a:r>
              <a:rPr lang="en-US" sz="2400" dirty="0" smtClean="0"/>
              <a:t>PROMODEL and </a:t>
            </a:r>
            <a:r>
              <a:rPr lang="en-US" sz="2400" dirty="0" smtClean="0"/>
              <a:t>EXTEND (</a:t>
            </a:r>
            <a:r>
              <a:rPr lang="en-US" sz="2400" dirty="0" err="1" smtClean="0"/>
              <a:t>Actuales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lvl="1"/>
            <a:r>
              <a:rPr lang="en-US" sz="2000" dirty="0" smtClean="0"/>
              <a:t>Son </a:t>
            </a:r>
            <a:r>
              <a:rPr lang="en-US" sz="2000" dirty="0" err="1" smtClean="0"/>
              <a:t>visuales</a:t>
            </a:r>
            <a:endParaRPr lang="en-US" sz="2000" dirty="0" smtClean="0"/>
          </a:p>
          <a:p>
            <a:pPr lvl="1"/>
            <a:r>
              <a:rPr lang="en-US" sz="2000" dirty="0" err="1" smtClean="0"/>
              <a:t>Permite</a:t>
            </a:r>
            <a:r>
              <a:rPr lang="en-US" sz="2000" dirty="0" smtClean="0"/>
              <a:t> la </a:t>
            </a:r>
            <a:r>
              <a:rPr lang="en-US" sz="2000" dirty="0" err="1" smtClean="0"/>
              <a:t>prueba</a:t>
            </a:r>
            <a:r>
              <a:rPr lang="en-US" sz="2000" dirty="0" smtClean="0"/>
              <a:t> de </a:t>
            </a:r>
            <a:r>
              <a:rPr lang="en-US" sz="2000" dirty="0" err="1" smtClean="0"/>
              <a:t>múltiples</a:t>
            </a:r>
            <a:r>
              <a:rPr lang="en-US" sz="2000" dirty="0" smtClean="0"/>
              <a:t> </a:t>
            </a:r>
            <a:r>
              <a:rPr lang="en-US" sz="2000" dirty="0" err="1" smtClean="0"/>
              <a:t>escenarios</a:t>
            </a:r>
            <a:endParaRPr lang="en-US" sz="2000" dirty="0" smtClean="0"/>
          </a:p>
          <a:p>
            <a:r>
              <a:rPr lang="en-US" sz="2400" dirty="0" smtClean="0"/>
              <a:t>Three-D modeling and CAD </a:t>
            </a:r>
          </a:p>
          <a:p>
            <a:pPr lvl="1"/>
            <a:r>
              <a:rPr lang="en-US" sz="2000" dirty="0" err="1" smtClean="0"/>
              <a:t>Análisis</a:t>
            </a:r>
            <a:r>
              <a:rPr lang="en-US" sz="2000" dirty="0" smtClean="0"/>
              <a:t> de la </a:t>
            </a:r>
            <a:r>
              <a:rPr lang="en-US" sz="2000" dirty="0" err="1" smtClean="0"/>
              <a:t>Distribución</a:t>
            </a:r>
            <a:r>
              <a:rPr lang="en-US" sz="2000" dirty="0" smtClean="0"/>
              <a:t> </a:t>
            </a:r>
            <a:r>
              <a:rPr lang="en-US" sz="2000" dirty="0" err="1" smtClean="0"/>
              <a:t>Integrada</a:t>
            </a:r>
            <a:endParaRPr lang="en-US" sz="2000" dirty="0" smtClean="0"/>
          </a:p>
          <a:p>
            <a:pPr lvl="1"/>
            <a:r>
              <a:rPr lang="en-US" sz="2000" dirty="0" smtClean="0"/>
              <a:t>Se </a:t>
            </a:r>
            <a:r>
              <a:rPr lang="en-US" sz="2000" dirty="0" err="1" smtClean="0"/>
              <a:t>pueden</a:t>
            </a:r>
            <a:r>
              <a:rPr lang="en-US" sz="2000" dirty="0" smtClean="0"/>
              <a:t> </a:t>
            </a:r>
            <a:r>
              <a:rPr lang="en-US" sz="2000" dirty="0" err="1" smtClean="0"/>
              <a:t>encontrar</a:t>
            </a:r>
            <a:r>
              <a:rPr lang="en-US" sz="2000" dirty="0" smtClean="0"/>
              <a:t> </a:t>
            </a:r>
            <a:r>
              <a:rPr lang="en-US" sz="2000" dirty="0" err="1" smtClean="0"/>
              <a:t>paquetes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</a:t>
            </a:r>
            <a:r>
              <a:rPr lang="en-US" sz="2000" dirty="0" err="1" smtClean="0"/>
              <a:t>VisFactory</a:t>
            </a:r>
            <a:endParaRPr lang="en-US" sz="20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22</a:t>
            </a:fld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dirty="0"/>
              <a:t>Distribución de Procesos en Línea</a:t>
            </a:r>
            <a:endParaRPr lang="es-ES_tradnl" dirty="0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Balanceo de la Línea:</a:t>
            </a:r>
          </a:p>
          <a:p>
            <a:pPr lvl="1"/>
            <a:r>
              <a:rPr lang="es-ES_tradnl" dirty="0"/>
              <a:t>Notación:</a:t>
            </a:r>
          </a:p>
          <a:p>
            <a:pPr lvl="1"/>
            <a:endParaRPr lang="es-ES_tradnl" dirty="0"/>
          </a:p>
          <a:p>
            <a:pPr lvl="1"/>
            <a:endParaRPr lang="es-ES_tradnl" dirty="0"/>
          </a:p>
          <a:p>
            <a:pPr lvl="1"/>
            <a:endParaRPr lang="es-ES_tradnl" dirty="0"/>
          </a:p>
          <a:p>
            <a:pPr lvl="1"/>
            <a:endParaRPr lang="es-ES_tradnl" dirty="0"/>
          </a:p>
          <a:p>
            <a:pPr lvl="1"/>
            <a:r>
              <a:rPr lang="es-ES_tradnl" dirty="0"/>
              <a:t>Indicadores:</a:t>
            </a:r>
          </a:p>
          <a:p>
            <a:pPr lvl="1"/>
            <a:endParaRPr lang="es-ES_tradnl" dirty="0"/>
          </a:p>
          <a:p>
            <a:pPr lvl="1"/>
            <a:endParaRPr lang="es-ES_tradnl" dirty="0"/>
          </a:p>
        </p:txBody>
      </p:sp>
      <p:graphicFrame>
        <p:nvGraphicFramePr>
          <p:cNvPr id="319488" name="Object 1024"/>
          <p:cNvGraphicFramePr>
            <a:graphicFrameLocks noChangeAspect="1"/>
          </p:cNvGraphicFramePr>
          <p:nvPr/>
        </p:nvGraphicFramePr>
        <p:xfrm>
          <a:off x="763588" y="2782888"/>
          <a:ext cx="8226425" cy="1722437"/>
        </p:xfrm>
        <a:graphic>
          <a:graphicData uri="http://schemas.openxmlformats.org/presentationml/2006/ole">
            <p:oleObj spid="_x0000_s101378" name="Equation" r:id="rId3" imgW="5155920" imgH="1079280" progId="Equation.DSMT4">
              <p:embed/>
            </p:oleObj>
          </a:graphicData>
        </a:graphic>
      </p:graphicFrame>
      <p:graphicFrame>
        <p:nvGraphicFramePr>
          <p:cNvPr id="319489" name="Object 1025"/>
          <p:cNvGraphicFramePr>
            <a:graphicFrameLocks noChangeAspect="1"/>
          </p:cNvGraphicFramePr>
          <p:nvPr/>
        </p:nvGraphicFramePr>
        <p:xfrm>
          <a:off x="1752600" y="5029200"/>
          <a:ext cx="3429000" cy="627063"/>
        </p:xfrm>
        <a:graphic>
          <a:graphicData uri="http://schemas.openxmlformats.org/presentationml/2006/ole">
            <p:oleObj spid="_x0000_s101379" name="Ecuación" r:id="rId4" imgW="1866600" imgH="342720" progId="Equation.3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</p:txBody>
      </p:sp>
      <p:graphicFrame>
        <p:nvGraphicFramePr>
          <p:cNvPr id="320512" name="Object 1024"/>
          <p:cNvGraphicFramePr>
            <a:graphicFrameLocks noChangeAspect="1"/>
          </p:cNvGraphicFramePr>
          <p:nvPr/>
        </p:nvGraphicFramePr>
        <p:xfrm>
          <a:off x="1909763" y="2081213"/>
          <a:ext cx="4714875" cy="3367087"/>
        </p:xfrm>
        <a:graphic>
          <a:graphicData uri="http://schemas.openxmlformats.org/presentationml/2006/ole">
            <p:oleObj spid="_x0000_s102402" name="Equation" r:id="rId3" imgW="2489040" imgH="17776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868488"/>
            <a:ext cx="7772400" cy="4456112"/>
          </a:xfrm>
        </p:spPr>
        <p:txBody>
          <a:bodyPr/>
          <a:lstStyle/>
          <a:p>
            <a:pPr lvl="1"/>
            <a:r>
              <a:rPr lang="es-ES_tradnl"/>
              <a:t>Objetivo:</a:t>
            </a:r>
          </a:p>
          <a:p>
            <a:pPr lvl="2"/>
            <a:r>
              <a:rPr lang="es-ES_tradnl"/>
              <a:t>Se busca balancear la línea, es decir, que todos los tiempos de trabajo (t</a:t>
            </a:r>
            <a:r>
              <a:rPr lang="es-ES_tradnl" baseline="-25000"/>
              <a:t>i</a:t>
            </a:r>
            <a:r>
              <a:rPr lang="es-ES_tradnl"/>
              <a:t>) sean similares.</a:t>
            </a:r>
          </a:p>
          <a:p>
            <a:pPr lvl="3"/>
            <a:endParaRPr lang="es-ES_tradnl"/>
          </a:p>
          <a:p>
            <a:pPr lvl="1"/>
            <a:r>
              <a:rPr lang="es-ES_tradnl"/>
              <a:t>Consideraciones:</a:t>
            </a:r>
          </a:p>
          <a:p>
            <a:pPr lvl="2"/>
            <a:r>
              <a:rPr lang="es-ES_tradnl"/>
              <a:t>1.- Variabilidad de los tiempos de operación.</a:t>
            </a:r>
          </a:p>
          <a:p>
            <a:pPr lvl="2"/>
            <a:r>
              <a:rPr lang="es-ES_tradnl"/>
              <a:t>2.- Múltiples productos.</a:t>
            </a:r>
          </a:p>
          <a:p>
            <a:pPr lvl="2"/>
            <a:r>
              <a:rPr lang="es-ES_tradnl"/>
              <a:t>3.- Limitaciones espaciales u otros:</a:t>
            </a:r>
          </a:p>
          <a:p>
            <a:pPr lvl="3"/>
            <a:r>
              <a:rPr lang="es-ES_tradnl"/>
              <a:t>Motivos para juntar tareas por otros motivos: localización, habilidad, etc.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752600"/>
            <a:ext cx="7772400" cy="4456113"/>
          </a:xfrm>
        </p:spPr>
        <p:txBody>
          <a:bodyPr/>
          <a:lstStyle/>
          <a:p>
            <a:pPr lvl="2"/>
            <a:r>
              <a:rPr lang="es-ES_tradnl"/>
              <a:t>4.- Factores de comportamiento:</a:t>
            </a:r>
          </a:p>
          <a:p>
            <a:pPr lvl="3"/>
            <a:r>
              <a:rPr lang="es-ES_tradnl"/>
              <a:t>Ciclos cortos son aburridos.</a:t>
            </a:r>
          </a:p>
          <a:p>
            <a:pPr lvl="3"/>
            <a:r>
              <a:rPr lang="es-ES_tradnl"/>
              <a:t>Buscar otra forma de organizarse, con mayor variedad.</a:t>
            </a:r>
          </a:p>
          <a:p>
            <a:pPr lvl="3"/>
            <a:r>
              <a:rPr lang="es-ES_tradnl"/>
              <a:t>Generalmente se usan  métodos manuales.</a:t>
            </a:r>
          </a:p>
          <a:p>
            <a:pPr lvl="4"/>
            <a:endParaRPr lang="es-ES_tradnl"/>
          </a:p>
          <a:p>
            <a:pPr lvl="1"/>
            <a:r>
              <a:rPr lang="es-ES_tradnl"/>
              <a:t>Reglas Típicas:</a:t>
            </a:r>
          </a:p>
          <a:p>
            <a:pPr lvl="2"/>
            <a:r>
              <a:rPr lang="es-ES_tradnl"/>
              <a:t>1.- Asignar primero tareas con mayor número de seguidoras.</a:t>
            </a:r>
          </a:p>
          <a:p>
            <a:pPr lvl="2"/>
            <a:r>
              <a:rPr lang="es-ES_tradnl"/>
              <a:t>2.- Armar estaciones de trabajo con tareas compatibles, buscando acercarse al tiempo de ciclo en cada estación.</a:t>
            </a:r>
          </a:p>
          <a:p>
            <a:pPr lvl="2"/>
            <a:r>
              <a:rPr lang="es-ES_tradnl"/>
              <a:t>3.- Ver eficiencia y reordenar si conviene.</a:t>
            </a:r>
          </a:p>
          <a:p>
            <a:pPr lvl="1"/>
            <a:endParaRPr lang="es-ES_tradnl"/>
          </a:p>
          <a:p>
            <a:pPr lvl="1"/>
            <a:endParaRPr lang="es-ES_tradnl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3568" y="116632"/>
            <a:ext cx="5256584" cy="1143000"/>
          </a:xfrm>
        </p:spPr>
        <p:txBody>
          <a:bodyPr/>
          <a:lstStyle/>
          <a:p>
            <a:r>
              <a:rPr lang="es-ES_tradnl" sz="4000" dirty="0"/>
              <a:t>Distribución de Procesos en Línea</a:t>
            </a:r>
          </a:p>
        </p:txBody>
      </p:sp>
      <p:sp>
        <p:nvSpPr>
          <p:cNvPr id="31539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 dirty="0"/>
              <a:t>Para proyectos específicos </a:t>
            </a:r>
            <a:r>
              <a:rPr lang="es-ES_tradnl" dirty="0" err="1"/>
              <a:t>Layout</a:t>
            </a:r>
            <a:r>
              <a:rPr lang="es-ES_tradnl" dirty="0"/>
              <a:t> </a:t>
            </a:r>
            <a:r>
              <a:rPr lang="es-ES_tradnl" dirty="0" smtClean="0"/>
              <a:t>es</a:t>
            </a:r>
            <a:br>
              <a:rPr lang="es-ES_tradnl" dirty="0" smtClean="0"/>
            </a:br>
            <a:r>
              <a:rPr lang="es-ES_tradnl" dirty="0" smtClean="0"/>
              <a:t> </a:t>
            </a:r>
            <a:r>
              <a:rPr lang="es-ES_tradnl" dirty="0"/>
              <a:t>especial:</a:t>
            </a:r>
          </a:p>
          <a:p>
            <a:pPr lvl="2"/>
            <a:r>
              <a:rPr lang="es-ES_tradnl" dirty="0"/>
              <a:t>Caso: Construcciones.</a:t>
            </a:r>
          </a:p>
          <a:p>
            <a:pPr lvl="3"/>
            <a:endParaRPr lang="es-ES_tradnl" dirty="0"/>
          </a:p>
          <a:p>
            <a:pPr lvl="1"/>
            <a:r>
              <a:rPr lang="es-ES_tradnl" dirty="0"/>
              <a:t>Ejemplo: Balanceo de la línea de ensamblaje del </a:t>
            </a:r>
            <a:r>
              <a:rPr lang="es-ES_tradnl" dirty="0" err="1"/>
              <a:t>wagon</a:t>
            </a:r>
            <a:r>
              <a:rPr lang="es-ES_tradnl" dirty="0"/>
              <a:t> modelo J.</a:t>
            </a:r>
          </a:p>
          <a:p>
            <a:pPr lvl="3"/>
            <a:endParaRPr lang="es-ES_tradnl" dirty="0"/>
          </a:p>
          <a:p>
            <a:pPr lvl="2"/>
            <a:r>
              <a:rPr lang="es-ES_tradnl" dirty="0"/>
              <a:t>Producción diaria de 500 vagones.</a:t>
            </a:r>
          </a:p>
          <a:p>
            <a:pPr lvl="2"/>
            <a:r>
              <a:rPr lang="es-ES_tradnl" dirty="0"/>
              <a:t>Tiempo de producción de 420 minutos.</a:t>
            </a:r>
          </a:p>
          <a:p>
            <a:pPr lvl="2"/>
            <a:r>
              <a:rPr lang="es-ES_tradnl" dirty="0"/>
              <a:t>Tiempo de ciclo:</a:t>
            </a:r>
          </a:p>
        </p:txBody>
      </p:sp>
      <p:graphicFrame>
        <p:nvGraphicFramePr>
          <p:cNvPr id="321536" name="Object 1024"/>
          <p:cNvGraphicFramePr>
            <a:graphicFrameLocks noChangeAspect="1"/>
          </p:cNvGraphicFramePr>
          <p:nvPr/>
        </p:nvGraphicFramePr>
        <p:xfrm>
          <a:off x="2362200" y="5281613"/>
          <a:ext cx="6248400" cy="814387"/>
        </p:xfrm>
        <a:graphic>
          <a:graphicData uri="http://schemas.openxmlformats.org/presentationml/2006/ole">
            <p:oleObj spid="_x0000_s103426" name="Ecuación" r:id="rId3" imgW="3213000" imgH="419040" progId="Equation.3">
              <p:embed/>
            </p:oleObj>
          </a:graphicData>
        </a:graphic>
      </p:graphicFrame>
      <p:pic>
        <p:nvPicPr>
          <p:cNvPr id="1034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7169" y="0"/>
            <a:ext cx="3076831" cy="205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303109" name="Text Box 5"/>
          <p:cNvSpPr txBox="1">
            <a:spLocks noChangeArrowheads="1"/>
          </p:cNvSpPr>
          <p:nvPr/>
        </p:nvSpPr>
        <p:spPr bwMode="auto">
          <a:xfrm>
            <a:off x="1693863" y="1981200"/>
            <a:ext cx="55002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2"/>
                </a:solidFill>
                <a:latin typeface="+mj-lt"/>
              </a:rPr>
              <a:t>Pasos y tiempos de ensamblaje para el wagon modelo J:</a:t>
            </a:r>
            <a:endParaRPr lang="es-ES_tradnl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2" name="Group 101"/>
          <p:cNvGrpSpPr>
            <a:grpSpLocks/>
          </p:cNvGrpSpPr>
          <p:nvPr/>
        </p:nvGrpSpPr>
        <p:grpSpPr bwMode="auto">
          <a:xfrm>
            <a:off x="2133600" y="2527300"/>
            <a:ext cx="6731000" cy="3203575"/>
            <a:chOff x="1344" y="1592"/>
            <a:chExt cx="4240" cy="2018"/>
          </a:xfrm>
        </p:grpSpPr>
        <p:pic>
          <p:nvPicPr>
            <p:cNvPr id="30311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44" y="1613"/>
              <a:ext cx="4176" cy="1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3203" name="Rectangle 99"/>
            <p:cNvSpPr>
              <a:spLocks noChangeArrowheads="1"/>
            </p:cNvSpPr>
            <p:nvPr/>
          </p:nvSpPr>
          <p:spPr bwMode="auto">
            <a:xfrm>
              <a:off x="5000" y="1592"/>
              <a:ext cx="584" cy="20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2133600" y="1981200"/>
            <a:ext cx="5791200" cy="2971800"/>
            <a:chOff x="1248" y="1680"/>
            <a:chExt cx="3648" cy="1872"/>
          </a:xfrm>
        </p:grpSpPr>
        <p:sp>
          <p:nvSpPr>
            <p:cNvPr id="304138" name="Oval 10"/>
            <p:cNvSpPr>
              <a:spLocks noChangeArrowheads="1"/>
            </p:cNvSpPr>
            <p:nvPr/>
          </p:nvSpPr>
          <p:spPr bwMode="auto">
            <a:xfrm>
              <a:off x="1248" y="2400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j-lt"/>
                </a:rPr>
                <a:t>A</a:t>
              </a:r>
            </a:p>
          </p:txBody>
        </p:sp>
        <p:sp>
          <p:nvSpPr>
            <p:cNvPr id="304140" name="Oval 12"/>
            <p:cNvSpPr>
              <a:spLocks noChangeArrowheads="1"/>
            </p:cNvSpPr>
            <p:nvPr/>
          </p:nvSpPr>
          <p:spPr bwMode="auto">
            <a:xfrm>
              <a:off x="1920" y="2160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j-lt"/>
                </a:rPr>
                <a:t>B</a:t>
              </a:r>
            </a:p>
          </p:txBody>
        </p:sp>
        <p:sp>
          <p:nvSpPr>
            <p:cNvPr id="304141" name="Oval 13"/>
            <p:cNvSpPr>
              <a:spLocks noChangeArrowheads="1"/>
            </p:cNvSpPr>
            <p:nvPr/>
          </p:nvSpPr>
          <p:spPr bwMode="auto">
            <a:xfrm>
              <a:off x="1248" y="283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j-lt"/>
                </a:rPr>
                <a:t>D</a:t>
              </a:r>
            </a:p>
          </p:txBody>
        </p:sp>
        <p:sp>
          <p:nvSpPr>
            <p:cNvPr id="304142" name="Oval 14"/>
            <p:cNvSpPr>
              <a:spLocks noChangeArrowheads="1"/>
            </p:cNvSpPr>
            <p:nvPr/>
          </p:nvSpPr>
          <p:spPr bwMode="auto">
            <a:xfrm>
              <a:off x="1920" y="283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j-lt"/>
                </a:rPr>
                <a:t>E</a:t>
              </a:r>
            </a:p>
          </p:txBody>
        </p:sp>
        <p:sp>
          <p:nvSpPr>
            <p:cNvPr id="304143" name="Oval 15"/>
            <p:cNvSpPr>
              <a:spLocks noChangeArrowheads="1"/>
            </p:cNvSpPr>
            <p:nvPr/>
          </p:nvSpPr>
          <p:spPr bwMode="auto">
            <a:xfrm>
              <a:off x="2544" y="2160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j-lt"/>
                </a:rPr>
                <a:t>C</a:t>
              </a:r>
            </a:p>
          </p:txBody>
        </p:sp>
        <p:sp>
          <p:nvSpPr>
            <p:cNvPr id="304144" name="Oval 16"/>
            <p:cNvSpPr>
              <a:spLocks noChangeArrowheads="1"/>
            </p:cNvSpPr>
            <p:nvPr/>
          </p:nvSpPr>
          <p:spPr bwMode="auto">
            <a:xfrm>
              <a:off x="2544" y="283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j-lt"/>
                </a:rPr>
                <a:t>H</a:t>
              </a:r>
            </a:p>
          </p:txBody>
        </p:sp>
        <p:sp>
          <p:nvSpPr>
            <p:cNvPr id="304145" name="Oval 17"/>
            <p:cNvSpPr>
              <a:spLocks noChangeArrowheads="1"/>
            </p:cNvSpPr>
            <p:nvPr/>
          </p:nvSpPr>
          <p:spPr bwMode="auto">
            <a:xfrm>
              <a:off x="2544" y="331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j-lt"/>
                </a:rPr>
                <a:t>I</a:t>
              </a:r>
            </a:p>
          </p:txBody>
        </p:sp>
        <p:sp>
          <p:nvSpPr>
            <p:cNvPr id="304146" name="Oval 18"/>
            <p:cNvSpPr>
              <a:spLocks noChangeArrowheads="1"/>
            </p:cNvSpPr>
            <p:nvPr/>
          </p:nvSpPr>
          <p:spPr bwMode="auto">
            <a:xfrm>
              <a:off x="3168" y="1824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j-lt"/>
                </a:rPr>
                <a:t>F</a:t>
              </a:r>
            </a:p>
          </p:txBody>
        </p:sp>
        <p:sp>
          <p:nvSpPr>
            <p:cNvPr id="304147" name="Oval 19"/>
            <p:cNvSpPr>
              <a:spLocks noChangeArrowheads="1"/>
            </p:cNvSpPr>
            <p:nvPr/>
          </p:nvSpPr>
          <p:spPr bwMode="auto">
            <a:xfrm>
              <a:off x="3168" y="235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j-lt"/>
                </a:rPr>
                <a:t>G</a:t>
              </a:r>
            </a:p>
          </p:txBody>
        </p:sp>
        <p:sp>
          <p:nvSpPr>
            <p:cNvPr id="304148" name="Oval 20"/>
            <p:cNvSpPr>
              <a:spLocks noChangeArrowheads="1"/>
            </p:cNvSpPr>
            <p:nvPr/>
          </p:nvSpPr>
          <p:spPr bwMode="auto">
            <a:xfrm>
              <a:off x="3888" y="283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j-lt"/>
                </a:rPr>
                <a:t>J</a:t>
              </a:r>
            </a:p>
          </p:txBody>
        </p:sp>
        <p:sp>
          <p:nvSpPr>
            <p:cNvPr id="304149" name="Oval 21"/>
            <p:cNvSpPr>
              <a:spLocks noChangeArrowheads="1"/>
            </p:cNvSpPr>
            <p:nvPr/>
          </p:nvSpPr>
          <p:spPr bwMode="auto">
            <a:xfrm>
              <a:off x="4560" y="283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j-lt"/>
                </a:rPr>
                <a:t>K</a:t>
              </a:r>
            </a:p>
          </p:txBody>
        </p:sp>
        <p:sp>
          <p:nvSpPr>
            <p:cNvPr id="304151" name="Line 23"/>
            <p:cNvSpPr>
              <a:spLocks noChangeShapeType="1"/>
            </p:cNvSpPr>
            <p:nvPr/>
          </p:nvSpPr>
          <p:spPr bwMode="auto">
            <a:xfrm flipV="1">
              <a:off x="1488" y="2352"/>
              <a:ext cx="43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j-lt"/>
              </a:endParaRPr>
            </a:p>
          </p:txBody>
        </p:sp>
        <p:sp>
          <p:nvSpPr>
            <p:cNvPr id="304152" name="Line 24"/>
            <p:cNvSpPr>
              <a:spLocks noChangeShapeType="1"/>
            </p:cNvSpPr>
            <p:nvPr/>
          </p:nvSpPr>
          <p:spPr bwMode="auto">
            <a:xfrm>
              <a:off x="1488" y="297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j-lt"/>
              </a:endParaRPr>
            </a:p>
          </p:txBody>
        </p:sp>
        <p:sp>
          <p:nvSpPr>
            <p:cNvPr id="304153" name="Line 25"/>
            <p:cNvSpPr>
              <a:spLocks noChangeShapeType="1"/>
            </p:cNvSpPr>
            <p:nvPr/>
          </p:nvSpPr>
          <p:spPr bwMode="auto">
            <a:xfrm>
              <a:off x="2160" y="297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j-lt"/>
              </a:endParaRPr>
            </a:p>
          </p:txBody>
        </p:sp>
        <p:sp>
          <p:nvSpPr>
            <p:cNvPr id="304154" name="Line 26"/>
            <p:cNvSpPr>
              <a:spLocks noChangeShapeType="1"/>
            </p:cNvSpPr>
            <p:nvPr/>
          </p:nvSpPr>
          <p:spPr bwMode="auto">
            <a:xfrm>
              <a:off x="2784" y="2976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j-lt"/>
              </a:endParaRPr>
            </a:p>
          </p:txBody>
        </p:sp>
        <p:sp>
          <p:nvSpPr>
            <p:cNvPr id="304155" name="Line 27"/>
            <p:cNvSpPr>
              <a:spLocks noChangeShapeType="1"/>
            </p:cNvSpPr>
            <p:nvPr/>
          </p:nvSpPr>
          <p:spPr bwMode="auto">
            <a:xfrm>
              <a:off x="4128" y="297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j-lt"/>
              </a:endParaRPr>
            </a:p>
          </p:txBody>
        </p:sp>
        <p:sp>
          <p:nvSpPr>
            <p:cNvPr id="304156" name="Line 28"/>
            <p:cNvSpPr>
              <a:spLocks noChangeShapeType="1"/>
            </p:cNvSpPr>
            <p:nvPr/>
          </p:nvSpPr>
          <p:spPr bwMode="auto">
            <a:xfrm>
              <a:off x="2112" y="3024"/>
              <a:ext cx="48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j-lt"/>
              </a:endParaRPr>
            </a:p>
          </p:txBody>
        </p:sp>
        <p:sp>
          <p:nvSpPr>
            <p:cNvPr id="304159" name="Line 31"/>
            <p:cNvSpPr>
              <a:spLocks noChangeShapeType="1"/>
            </p:cNvSpPr>
            <p:nvPr/>
          </p:nvSpPr>
          <p:spPr bwMode="auto">
            <a:xfrm flipV="1">
              <a:off x="2784" y="3024"/>
              <a:ext cx="115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j-lt"/>
              </a:endParaRPr>
            </a:p>
          </p:txBody>
        </p:sp>
        <p:sp>
          <p:nvSpPr>
            <p:cNvPr id="304161" name="Line 33"/>
            <p:cNvSpPr>
              <a:spLocks noChangeShapeType="1"/>
            </p:cNvSpPr>
            <p:nvPr/>
          </p:nvSpPr>
          <p:spPr bwMode="auto">
            <a:xfrm>
              <a:off x="2160" y="230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j-lt"/>
              </a:endParaRPr>
            </a:p>
          </p:txBody>
        </p:sp>
        <p:sp>
          <p:nvSpPr>
            <p:cNvPr id="304162" name="Line 34"/>
            <p:cNvSpPr>
              <a:spLocks noChangeShapeType="1"/>
            </p:cNvSpPr>
            <p:nvPr/>
          </p:nvSpPr>
          <p:spPr bwMode="auto">
            <a:xfrm flipV="1">
              <a:off x="2784" y="2016"/>
              <a:ext cx="43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j-lt"/>
              </a:endParaRPr>
            </a:p>
          </p:txBody>
        </p:sp>
        <p:sp>
          <p:nvSpPr>
            <p:cNvPr id="304163" name="Line 35"/>
            <p:cNvSpPr>
              <a:spLocks noChangeShapeType="1"/>
            </p:cNvSpPr>
            <p:nvPr/>
          </p:nvSpPr>
          <p:spPr bwMode="auto">
            <a:xfrm>
              <a:off x="2784" y="2352"/>
              <a:ext cx="38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j-lt"/>
              </a:endParaRPr>
            </a:p>
          </p:txBody>
        </p:sp>
        <p:sp>
          <p:nvSpPr>
            <p:cNvPr id="304165" name="Line 37"/>
            <p:cNvSpPr>
              <a:spLocks noChangeShapeType="1"/>
            </p:cNvSpPr>
            <p:nvPr/>
          </p:nvSpPr>
          <p:spPr bwMode="auto">
            <a:xfrm>
              <a:off x="3360" y="2544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j-lt"/>
              </a:endParaRPr>
            </a:p>
          </p:txBody>
        </p:sp>
        <p:sp>
          <p:nvSpPr>
            <p:cNvPr id="304166" name="Line 38"/>
            <p:cNvSpPr>
              <a:spLocks noChangeShapeType="1"/>
            </p:cNvSpPr>
            <p:nvPr/>
          </p:nvSpPr>
          <p:spPr bwMode="auto">
            <a:xfrm>
              <a:off x="3408" y="2016"/>
              <a:ext cx="528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j-lt"/>
              </a:endParaRPr>
            </a:p>
          </p:txBody>
        </p:sp>
        <p:sp>
          <p:nvSpPr>
            <p:cNvPr id="304168" name="Text Box 40"/>
            <p:cNvSpPr txBox="1">
              <a:spLocks noChangeArrowheads="1"/>
            </p:cNvSpPr>
            <p:nvPr/>
          </p:nvSpPr>
          <p:spPr bwMode="auto">
            <a:xfrm>
              <a:off x="1248" y="225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j-lt"/>
                </a:rPr>
                <a:t>45 s</a:t>
              </a:r>
            </a:p>
          </p:txBody>
        </p:sp>
        <p:sp>
          <p:nvSpPr>
            <p:cNvPr id="304169" name="Text Box 41"/>
            <p:cNvSpPr txBox="1">
              <a:spLocks noChangeArrowheads="1"/>
            </p:cNvSpPr>
            <p:nvPr/>
          </p:nvSpPr>
          <p:spPr bwMode="auto">
            <a:xfrm>
              <a:off x="1920" y="201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j-lt"/>
                </a:rPr>
                <a:t>11 s</a:t>
              </a:r>
            </a:p>
          </p:txBody>
        </p:sp>
        <p:sp>
          <p:nvSpPr>
            <p:cNvPr id="304170" name="Text Box 42"/>
            <p:cNvSpPr txBox="1">
              <a:spLocks noChangeArrowheads="1"/>
            </p:cNvSpPr>
            <p:nvPr/>
          </p:nvSpPr>
          <p:spPr bwMode="auto">
            <a:xfrm>
              <a:off x="2544" y="201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j-lt"/>
                </a:rPr>
                <a:t>9 s</a:t>
              </a:r>
            </a:p>
          </p:txBody>
        </p:sp>
        <p:sp>
          <p:nvSpPr>
            <p:cNvPr id="304171" name="Text Box 43"/>
            <p:cNvSpPr txBox="1">
              <a:spLocks noChangeArrowheads="1"/>
            </p:cNvSpPr>
            <p:nvPr/>
          </p:nvSpPr>
          <p:spPr bwMode="auto">
            <a:xfrm>
              <a:off x="2544" y="268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j-lt"/>
                </a:rPr>
                <a:t>12 s</a:t>
              </a:r>
            </a:p>
          </p:txBody>
        </p:sp>
        <p:sp>
          <p:nvSpPr>
            <p:cNvPr id="304172" name="Text Box 44"/>
            <p:cNvSpPr txBox="1">
              <a:spLocks noChangeArrowheads="1"/>
            </p:cNvSpPr>
            <p:nvPr/>
          </p:nvSpPr>
          <p:spPr bwMode="auto">
            <a:xfrm>
              <a:off x="2544" y="316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j-lt"/>
                </a:rPr>
                <a:t>12 s</a:t>
              </a:r>
            </a:p>
          </p:txBody>
        </p:sp>
        <p:sp>
          <p:nvSpPr>
            <p:cNvPr id="304173" name="Text Box 45"/>
            <p:cNvSpPr txBox="1">
              <a:spLocks noChangeArrowheads="1"/>
            </p:cNvSpPr>
            <p:nvPr/>
          </p:nvSpPr>
          <p:spPr bwMode="auto">
            <a:xfrm>
              <a:off x="3168" y="220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j-lt"/>
                </a:rPr>
                <a:t>12 s</a:t>
              </a:r>
            </a:p>
          </p:txBody>
        </p:sp>
        <p:sp>
          <p:nvSpPr>
            <p:cNvPr id="304174" name="Text Box 46"/>
            <p:cNvSpPr txBox="1">
              <a:spLocks noChangeArrowheads="1"/>
            </p:cNvSpPr>
            <p:nvPr/>
          </p:nvSpPr>
          <p:spPr bwMode="auto">
            <a:xfrm>
              <a:off x="3168" y="1680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j-lt"/>
                </a:rPr>
                <a:t>12 s</a:t>
              </a:r>
            </a:p>
          </p:txBody>
        </p:sp>
        <p:sp>
          <p:nvSpPr>
            <p:cNvPr id="304175" name="Text Box 47"/>
            <p:cNvSpPr txBox="1">
              <a:spLocks noChangeArrowheads="1"/>
            </p:cNvSpPr>
            <p:nvPr/>
          </p:nvSpPr>
          <p:spPr bwMode="auto">
            <a:xfrm>
              <a:off x="3936" y="268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j-lt"/>
                </a:rPr>
                <a:t>8 s</a:t>
              </a:r>
            </a:p>
          </p:txBody>
        </p:sp>
        <p:sp>
          <p:nvSpPr>
            <p:cNvPr id="304176" name="Text Box 48"/>
            <p:cNvSpPr txBox="1">
              <a:spLocks noChangeArrowheads="1"/>
            </p:cNvSpPr>
            <p:nvPr/>
          </p:nvSpPr>
          <p:spPr bwMode="auto">
            <a:xfrm>
              <a:off x="4560" y="268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j-lt"/>
                </a:rPr>
                <a:t>9 s</a:t>
              </a:r>
            </a:p>
          </p:txBody>
        </p:sp>
        <p:sp>
          <p:nvSpPr>
            <p:cNvPr id="304184" name="Text Box 56"/>
            <p:cNvSpPr txBox="1">
              <a:spLocks noChangeArrowheads="1"/>
            </p:cNvSpPr>
            <p:nvPr/>
          </p:nvSpPr>
          <p:spPr bwMode="auto">
            <a:xfrm>
              <a:off x="1248" y="268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j-lt"/>
                </a:rPr>
                <a:t>50 s</a:t>
              </a:r>
            </a:p>
          </p:txBody>
        </p:sp>
        <p:sp>
          <p:nvSpPr>
            <p:cNvPr id="304185" name="Text Box 57"/>
            <p:cNvSpPr txBox="1">
              <a:spLocks noChangeArrowheads="1"/>
            </p:cNvSpPr>
            <p:nvPr/>
          </p:nvSpPr>
          <p:spPr bwMode="auto">
            <a:xfrm>
              <a:off x="1920" y="268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j-lt"/>
                </a:rPr>
                <a:t>15 s</a:t>
              </a:r>
            </a:p>
          </p:txBody>
        </p:sp>
      </p:grpSp>
      <p:sp>
        <p:nvSpPr>
          <p:cNvPr id="304188" name="Text Box 60"/>
          <p:cNvSpPr txBox="1">
            <a:spLocks noChangeArrowheads="1"/>
          </p:cNvSpPr>
          <p:nvPr/>
        </p:nvSpPr>
        <p:spPr bwMode="auto">
          <a:xfrm>
            <a:off x="1846263" y="5334000"/>
            <a:ext cx="49984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2"/>
                </a:solidFill>
                <a:latin typeface="+mj-lt"/>
              </a:rPr>
              <a:t>Gráfica de precedencia para el wagon de modelo J.</a:t>
            </a:r>
            <a:endParaRPr lang="es-ES_tradnl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Introducción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Definición:</a:t>
            </a:r>
          </a:p>
          <a:p>
            <a:pPr lvl="1"/>
            <a:r>
              <a:rPr lang="es-ES_tradnl" dirty="0" smtClean="0"/>
              <a:t>La distribución se relaciona con el arreglo de las instalaciones físicas de procesamiento dentro de un tipo de proceso dado.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Las decisiones de distribución en servicios y manufactura se estudian dentro de un marco conceptual común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316420" name="Text Box 4"/>
          <p:cNvSpPr txBox="1">
            <a:spLocks noChangeArrowheads="1"/>
          </p:cNvSpPr>
          <p:nvPr/>
        </p:nvSpPr>
        <p:spPr bwMode="auto">
          <a:xfrm>
            <a:off x="1600200" y="2286000"/>
            <a:ext cx="30925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2"/>
                </a:solidFill>
                <a:latin typeface="+mj-lt"/>
              </a:rPr>
              <a:t>Número mínimo de estaciones:</a:t>
            </a:r>
            <a:endParaRPr lang="es-ES_tradnl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322560" name="Object 0"/>
          <p:cNvGraphicFramePr>
            <a:graphicFrameLocks noChangeAspect="1"/>
          </p:cNvGraphicFramePr>
          <p:nvPr/>
        </p:nvGraphicFramePr>
        <p:xfrm>
          <a:off x="2514600" y="3124200"/>
          <a:ext cx="4495800" cy="1462088"/>
        </p:xfrm>
        <a:graphic>
          <a:graphicData uri="http://schemas.openxmlformats.org/presentationml/2006/ole">
            <p:oleObj spid="_x0000_s104450" name="Ecuación" r:id="rId3" imgW="2108160" imgH="685800" progId="Equation.3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305157" name="Text Box 5"/>
          <p:cNvSpPr txBox="1">
            <a:spLocks noChangeArrowheads="1"/>
          </p:cNvSpPr>
          <p:nvPr/>
        </p:nvSpPr>
        <p:spPr bwMode="auto">
          <a:xfrm>
            <a:off x="1879600" y="1981200"/>
            <a:ext cx="55370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2"/>
                </a:solidFill>
                <a:latin typeface="+mn-lt"/>
              </a:rPr>
              <a:t>Balanceo logrado con la regla del número más grande de</a:t>
            </a:r>
          </a:p>
          <a:p>
            <a:r>
              <a:rPr lang="es-ES_tradnl" sz="2000">
                <a:solidFill>
                  <a:schemeClr val="tx2"/>
                </a:solidFill>
                <a:latin typeface="+mn-lt"/>
              </a:rPr>
              <a:t>tareas que siguen (C=50.4):</a:t>
            </a:r>
            <a:endParaRPr lang="es-ES_tradnl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2" name="Group 111"/>
          <p:cNvGrpSpPr>
            <a:grpSpLocks/>
          </p:cNvGrpSpPr>
          <p:nvPr/>
        </p:nvGrpSpPr>
        <p:grpSpPr bwMode="auto">
          <a:xfrm>
            <a:off x="3162300" y="2667000"/>
            <a:ext cx="6438900" cy="2743200"/>
            <a:chOff x="1224" y="1680"/>
            <a:chExt cx="4056" cy="1728"/>
          </a:xfrm>
        </p:grpSpPr>
        <p:sp>
          <p:nvSpPr>
            <p:cNvPr id="305159" name="Rectangle 7"/>
            <p:cNvSpPr>
              <a:spLocks noChangeArrowheads="1"/>
            </p:cNvSpPr>
            <p:nvPr/>
          </p:nvSpPr>
          <p:spPr bwMode="auto">
            <a:xfrm>
              <a:off x="2129" y="1729"/>
              <a:ext cx="25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Tiempo</a:t>
              </a:r>
              <a:endParaRPr lang="es-ES_tradnl">
                <a:latin typeface="+mn-lt"/>
              </a:endParaRPr>
            </a:p>
          </p:txBody>
        </p:sp>
        <p:sp>
          <p:nvSpPr>
            <p:cNvPr id="305160" name="Rectangle 8"/>
            <p:cNvSpPr>
              <a:spLocks noChangeArrowheads="1"/>
            </p:cNvSpPr>
            <p:nvPr/>
          </p:nvSpPr>
          <p:spPr bwMode="auto">
            <a:xfrm>
              <a:off x="2618" y="1729"/>
              <a:ext cx="56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Tiempo restante</a:t>
              </a:r>
              <a:endParaRPr lang="es-ES_tradnl">
                <a:latin typeface="+mn-lt"/>
              </a:endParaRPr>
            </a:p>
          </p:txBody>
        </p:sp>
        <p:sp>
          <p:nvSpPr>
            <p:cNvPr id="305161" name="Rectangle 9"/>
            <p:cNvSpPr>
              <a:spLocks noChangeArrowheads="1"/>
            </p:cNvSpPr>
            <p:nvPr/>
          </p:nvSpPr>
          <p:spPr bwMode="auto">
            <a:xfrm>
              <a:off x="3489" y="1729"/>
              <a:ext cx="23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Tareas</a:t>
              </a:r>
              <a:endParaRPr lang="es-ES_tradnl">
                <a:latin typeface="+mn-lt"/>
              </a:endParaRPr>
            </a:p>
          </p:txBody>
        </p:sp>
        <p:sp>
          <p:nvSpPr>
            <p:cNvPr id="305162" name="Rectangle 10"/>
            <p:cNvSpPr>
              <a:spLocks noChangeArrowheads="1"/>
            </p:cNvSpPr>
            <p:nvPr/>
          </p:nvSpPr>
          <p:spPr bwMode="auto">
            <a:xfrm>
              <a:off x="3926" y="1729"/>
              <a:ext cx="38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Tareas con</a:t>
              </a:r>
              <a:endParaRPr lang="es-ES_tradnl">
                <a:latin typeface="+mn-lt"/>
              </a:endParaRPr>
            </a:p>
          </p:txBody>
        </p:sp>
        <p:sp>
          <p:nvSpPr>
            <p:cNvPr id="305163" name="Rectangle 11"/>
            <p:cNvSpPr>
              <a:spLocks noChangeArrowheads="1"/>
            </p:cNvSpPr>
            <p:nvPr/>
          </p:nvSpPr>
          <p:spPr bwMode="auto">
            <a:xfrm>
              <a:off x="4590" y="1729"/>
              <a:ext cx="42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Tarea con el</a:t>
              </a:r>
              <a:endParaRPr lang="es-ES_tradnl">
                <a:latin typeface="+mn-lt"/>
              </a:endParaRPr>
            </a:p>
          </p:txBody>
        </p:sp>
        <p:sp>
          <p:nvSpPr>
            <p:cNvPr id="305164" name="Rectangle 12"/>
            <p:cNvSpPr>
              <a:spLocks noChangeArrowheads="1"/>
            </p:cNvSpPr>
            <p:nvPr/>
          </p:nvSpPr>
          <p:spPr bwMode="auto">
            <a:xfrm>
              <a:off x="1723" y="1847"/>
              <a:ext cx="19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Tarea</a:t>
              </a:r>
              <a:endParaRPr lang="es-ES_tradnl">
                <a:latin typeface="+mn-lt"/>
              </a:endParaRPr>
            </a:p>
          </p:txBody>
        </p:sp>
        <p:sp>
          <p:nvSpPr>
            <p:cNvPr id="305165" name="Rectangle 13"/>
            <p:cNvSpPr>
              <a:spLocks noChangeArrowheads="1"/>
            </p:cNvSpPr>
            <p:nvPr/>
          </p:nvSpPr>
          <p:spPr bwMode="auto">
            <a:xfrm>
              <a:off x="2055" y="1847"/>
              <a:ext cx="35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de la tarea</a:t>
              </a:r>
              <a:endParaRPr lang="es-ES_tradnl">
                <a:latin typeface="+mn-lt"/>
              </a:endParaRPr>
            </a:p>
          </p:txBody>
        </p:sp>
        <p:sp>
          <p:nvSpPr>
            <p:cNvPr id="305166" name="Rectangle 14"/>
            <p:cNvSpPr>
              <a:spLocks noChangeArrowheads="1"/>
            </p:cNvSpPr>
            <p:nvPr/>
          </p:nvSpPr>
          <p:spPr bwMode="auto">
            <a:xfrm>
              <a:off x="2712" y="1847"/>
              <a:ext cx="42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no asignado</a:t>
              </a:r>
              <a:endParaRPr lang="es-ES_tradnl">
                <a:latin typeface="+mn-lt"/>
              </a:endParaRPr>
            </a:p>
          </p:txBody>
        </p:sp>
        <p:sp>
          <p:nvSpPr>
            <p:cNvPr id="305167" name="Rectangle 15"/>
            <p:cNvSpPr>
              <a:spLocks noChangeArrowheads="1"/>
            </p:cNvSpPr>
            <p:nvPr/>
          </p:nvSpPr>
          <p:spPr bwMode="auto">
            <a:xfrm>
              <a:off x="3428" y="1847"/>
              <a:ext cx="323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restantes</a:t>
              </a:r>
              <a:endParaRPr lang="es-ES_tradnl">
                <a:latin typeface="+mn-lt"/>
              </a:endParaRPr>
            </a:p>
          </p:txBody>
        </p:sp>
        <p:sp>
          <p:nvSpPr>
            <p:cNvPr id="305168" name="Rectangle 16"/>
            <p:cNvSpPr>
              <a:spLocks noChangeArrowheads="1"/>
            </p:cNvSpPr>
            <p:nvPr/>
          </p:nvSpPr>
          <p:spPr bwMode="auto">
            <a:xfrm>
              <a:off x="4077" y="1847"/>
              <a:ext cx="145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más</a:t>
              </a:r>
              <a:endParaRPr lang="es-ES_tradnl">
                <a:latin typeface="+mn-lt"/>
              </a:endParaRPr>
            </a:p>
          </p:txBody>
        </p:sp>
        <p:sp>
          <p:nvSpPr>
            <p:cNvPr id="305169" name="Rectangle 17"/>
            <p:cNvSpPr>
              <a:spLocks noChangeArrowheads="1"/>
            </p:cNvSpPr>
            <p:nvPr/>
          </p:nvSpPr>
          <p:spPr bwMode="auto">
            <a:xfrm>
              <a:off x="4487" y="1847"/>
              <a:ext cx="586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tpo de operación</a:t>
              </a:r>
              <a:endParaRPr lang="es-ES_tradnl">
                <a:latin typeface="+mn-lt"/>
              </a:endParaRPr>
            </a:p>
          </p:txBody>
        </p:sp>
        <p:sp>
          <p:nvSpPr>
            <p:cNvPr id="305170" name="Rectangle 18"/>
            <p:cNvSpPr>
              <a:spLocks noChangeArrowheads="1"/>
            </p:cNvSpPr>
            <p:nvPr/>
          </p:nvSpPr>
          <p:spPr bwMode="auto">
            <a:xfrm>
              <a:off x="2040" y="1965"/>
              <a:ext cx="39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(segundos)</a:t>
              </a:r>
              <a:endParaRPr lang="es-ES_tradnl">
                <a:latin typeface="+mn-lt"/>
              </a:endParaRPr>
            </a:p>
          </p:txBody>
        </p:sp>
        <p:sp>
          <p:nvSpPr>
            <p:cNvPr id="305171" name="Rectangle 19"/>
            <p:cNvSpPr>
              <a:spLocks noChangeArrowheads="1"/>
            </p:cNvSpPr>
            <p:nvPr/>
          </p:nvSpPr>
          <p:spPr bwMode="auto">
            <a:xfrm>
              <a:off x="2729" y="1965"/>
              <a:ext cx="39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(segundos)</a:t>
              </a:r>
              <a:endParaRPr lang="es-ES_tradnl">
                <a:latin typeface="+mn-lt"/>
              </a:endParaRPr>
            </a:p>
          </p:txBody>
        </p:sp>
        <p:sp>
          <p:nvSpPr>
            <p:cNvPr id="305172" name="Rectangle 20"/>
            <p:cNvSpPr>
              <a:spLocks noChangeArrowheads="1"/>
            </p:cNvSpPr>
            <p:nvPr/>
          </p:nvSpPr>
          <p:spPr bwMode="auto">
            <a:xfrm>
              <a:off x="3448" y="1965"/>
              <a:ext cx="295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factibles</a:t>
              </a:r>
              <a:endParaRPr lang="es-ES_tradnl">
                <a:latin typeface="+mn-lt"/>
              </a:endParaRPr>
            </a:p>
          </p:txBody>
        </p:sp>
        <p:sp>
          <p:nvSpPr>
            <p:cNvPr id="305173" name="Rectangle 21"/>
            <p:cNvSpPr>
              <a:spLocks noChangeArrowheads="1"/>
            </p:cNvSpPr>
            <p:nvPr/>
          </p:nvSpPr>
          <p:spPr bwMode="auto">
            <a:xfrm>
              <a:off x="3936" y="1965"/>
              <a:ext cx="35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ayudantes</a:t>
              </a:r>
              <a:endParaRPr lang="es-ES_tradnl">
                <a:latin typeface="+mn-lt"/>
              </a:endParaRPr>
            </a:p>
          </p:txBody>
        </p:sp>
        <p:sp>
          <p:nvSpPr>
            <p:cNvPr id="305174" name="Rectangle 22"/>
            <p:cNvSpPr>
              <a:spLocks noChangeArrowheads="1"/>
            </p:cNvSpPr>
            <p:nvPr/>
          </p:nvSpPr>
          <p:spPr bwMode="auto">
            <a:xfrm>
              <a:off x="4642" y="1965"/>
              <a:ext cx="343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  <a:latin typeface="+mn-lt"/>
                </a:rPr>
                <a:t>más largo</a:t>
              </a:r>
              <a:endParaRPr lang="es-ES_tradnl">
                <a:latin typeface="+mn-lt"/>
              </a:endParaRPr>
            </a:p>
          </p:txBody>
        </p:sp>
        <p:sp>
          <p:nvSpPr>
            <p:cNvPr id="305175" name="Rectangle 23"/>
            <p:cNvSpPr>
              <a:spLocks noChangeArrowheads="1"/>
            </p:cNvSpPr>
            <p:nvPr/>
          </p:nvSpPr>
          <p:spPr bwMode="auto">
            <a:xfrm>
              <a:off x="1246" y="2083"/>
              <a:ext cx="33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Estación 1</a:t>
              </a:r>
              <a:endParaRPr lang="es-ES_tradnl">
                <a:latin typeface="+mn-lt"/>
              </a:endParaRPr>
            </a:p>
          </p:txBody>
        </p:sp>
        <p:sp>
          <p:nvSpPr>
            <p:cNvPr id="305176" name="Rectangle 24"/>
            <p:cNvSpPr>
              <a:spLocks noChangeArrowheads="1"/>
            </p:cNvSpPr>
            <p:nvPr/>
          </p:nvSpPr>
          <p:spPr bwMode="auto">
            <a:xfrm>
              <a:off x="1824" y="2083"/>
              <a:ext cx="4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A</a:t>
              </a:r>
              <a:endParaRPr lang="es-ES_tradnl">
                <a:latin typeface="+mn-lt"/>
              </a:endParaRPr>
            </a:p>
          </p:txBody>
        </p:sp>
        <p:sp>
          <p:nvSpPr>
            <p:cNvPr id="305177" name="Rectangle 25"/>
            <p:cNvSpPr>
              <a:spLocks noChangeArrowheads="1"/>
            </p:cNvSpPr>
            <p:nvPr/>
          </p:nvSpPr>
          <p:spPr bwMode="auto">
            <a:xfrm>
              <a:off x="2247" y="2083"/>
              <a:ext cx="8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45</a:t>
              </a:r>
              <a:endParaRPr lang="es-ES_tradnl">
                <a:latin typeface="+mn-lt"/>
              </a:endParaRPr>
            </a:p>
          </p:txBody>
        </p:sp>
        <p:sp>
          <p:nvSpPr>
            <p:cNvPr id="305178" name="Rectangle 26"/>
            <p:cNvSpPr>
              <a:spLocks noChangeArrowheads="1"/>
            </p:cNvSpPr>
            <p:nvPr/>
          </p:nvSpPr>
          <p:spPr bwMode="auto">
            <a:xfrm>
              <a:off x="2596" y="2083"/>
              <a:ext cx="36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5,4 inactivo</a:t>
              </a:r>
              <a:endParaRPr lang="es-ES_tradnl">
                <a:latin typeface="+mn-lt"/>
              </a:endParaRPr>
            </a:p>
          </p:txBody>
        </p:sp>
        <p:sp>
          <p:nvSpPr>
            <p:cNvPr id="305179" name="Rectangle 27"/>
            <p:cNvSpPr>
              <a:spLocks noChangeArrowheads="1"/>
            </p:cNvSpPr>
            <p:nvPr/>
          </p:nvSpPr>
          <p:spPr bwMode="auto">
            <a:xfrm>
              <a:off x="3400" y="2083"/>
              <a:ext cx="27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Ninguna</a:t>
              </a:r>
              <a:endParaRPr lang="es-ES_tradnl">
                <a:latin typeface="+mn-lt"/>
              </a:endParaRPr>
            </a:p>
          </p:txBody>
        </p:sp>
        <p:sp>
          <p:nvSpPr>
            <p:cNvPr id="305180" name="Rectangle 28"/>
            <p:cNvSpPr>
              <a:spLocks noChangeArrowheads="1"/>
            </p:cNvSpPr>
            <p:nvPr/>
          </p:nvSpPr>
          <p:spPr bwMode="auto">
            <a:xfrm>
              <a:off x="1246" y="2201"/>
              <a:ext cx="33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Estación 2</a:t>
              </a:r>
              <a:endParaRPr lang="es-ES_tradnl">
                <a:latin typeface="+mn-lt"/>
              </a:endParaRPr>
            </a:p>
          </p:txBody>
        </p:sp>
        <p:sp>
          <p:nvSpPr>
            <p:cNvPr id="305181" name="Rectangle 29"/>
            <p:cNvSpPr>
              <a:spLocks noChangeArrowheads="1"/>
            </p:cNvSpPr>
            <p:nvPr/>
          </p:nvSpPr>
          <p:spPr bwMode="auto">
            <a:xfrm>
              <a:off x="1820" y="2201"/>
              <a:ext cx="53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D</a:t>
              </a:r>
              <a:endParaRPr lang="es-ES_tradnl">
                <a:latin typeface="+mn-lt"/>
              </a:endParaRPr>
            </a:p>
          </p:txBody>
        </p:sp>
        <p:sp>
          <p:nvSpPr>
            <p:cNvPr id="305182" name="Rectangle 30"/>
            <p:cNvSpPr>
              <a:spLocks noChangeArrowheads="1"/>
            </p:cNvSpPr>
            <p:nvPr/>
          </p:nvSpPr>
          <p:spPr bwMode="auto">
            <a:xfrm>
              <a:off x="2247" y="2201"/>
              <a:ext cx="8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50</a:t>
              </a:r>
              <a:endParaRPr lang="es-ES_tradnl">
                <a:latin typeface="+mn-lt"/>
              </a:endParaRPr>
            </a:p>
          </p:txBody>
        </p:sp>
        <p:sp>
          <p:nvSpPr>
            <p:cNvPr id="305183" name="Rectangle 31"/>
            <p:cNvSpPr>
              <a:spLocks noChangeArrowheads="1"/>
            </p:cNvSpPr>
            <p:nvPr/>
          </p:nvSpPr>
          <p:spPr bwMode="auto">
            <a:xfrm>
              <a:off x="2596" y="2201"/>
              <a:ext cx="36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0,4 inactivo</a:t>
              </a:r>
              <a:endParaRPr lang="es-ES_tradnl">
                <a:latin typeface="+mn-lt"/>
              </a:endParaRPr>
            </a:p>
          </p:txBody>
        </p:sp>
        <p:sp>
          <p:nvSpPr>
            <p:cNvPr id="305184" name="Rectangle 32"/>
            <p:cNvSpPr>
              <a:spLocks noChangeArrowheads="1"/>
            </p:cNvSpPr>
            <p:nvPr/>
          </p:nvSpPr>
          <p:spPr bwMode="auto">
            <a:xfrm>
              <a:off x="3400" y="2201"/>
              <a:ext cx="27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Ninguna</a:t>
              </a:r>
              <a:endParaRPr lang="es-ES_tradnl">
                <a:latin typeface="+mn-lt"/>
              </a:endParaRPr>
            </a:p>
          </p:txBody>
        </p:sp>
        <p:sp>
          <p:nvSpPr>
            <p:cNvPr id="305185" name="Rectangle 33"/>
            <p:cNvSpPr>
              <a:spLocks noChangeArrowheads="1"/>
            </p:cNvSpPr>
            <p:nvPr/>
          </p:nvSpPr>
          <p:spPr bwMode="auto">
            <a:xfrm>
              <a:off x="1825" y="2319"/>
              <a:ext cx="4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B</a:t>
              </a:r>
              <a:endParaRPr lang="es-ES_tradnl">
                <a:latin typeface="+mn-lt"/>
              </a:endParaRPr>
            </a:p>
          </p:txBody>
        </p:sp>
        <p:sp>
          <p:nvSpPr>
            <p:cNvPr id="305186" name="Rectangle 34"/>
            <p:cNvSpPr>
              <a:spLocks noChangeArrowheads="1"/>
            </p:cNvSpPr>
            <p:nvPr/>
          </p:nvSpPr>
          <p:spPr bwMode="auto">
            <a:xfrm>
              <a:off x="2247" y="2319"/>
              <a:ext cx="8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11</a:t>
              </a:r>
              <a:endParaRPr lang="es-ES_tradnl">
                <a:latin typeface="+mn-lt"/>
              </a:endParaRPr>
            </a:p>
          </p:txBody>
        </p:sp>
        <p:sp>
          <p:nvSpPr>
            <p:cNvPr id="305187" name="Rectangle 35"/>
            <p:cNvSpPr>
              <a:spLocks noChangeArrowheads="1"/>
            </p:cNvSpPr>
            <p:nvPr/>
          </p:nvSpPr>
          <p:spPr bwMode="auto">
            <a:xfrm>
              <a:off x="2596" y="2319"/>
              <a:ext cx="14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39,4</a:t>
              </a:r>
              <a:endParaRPr lang="es-ES_tradnl">
                <a:latin typeface="+mn-lt"/>
              </a:endParaRPr>
            </a:p>
          </p:txBody>
        </p:sp>
        <p:sp>
          <p:nvSpPr>
            <p:cNvPr id="305188" name="Rectangle 36"/>
            <p:cNvSpPr>
              <a:spLocks noChangeArrowheads="1"/>
            </p:cNvSpPr>
            <p:nvPr/>
          </p:nvSpPr>
          <p:spPr bwMode="auto">
            <a:xfrm>
              <a:off x="3400" y="2319"/>
              <a:ext cx="14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C, E</a:t>
              </a:r>
              <a:endParaRPr lang="es-ES_tradnl">
                <a:latin typeface="+mn-lt"/>
              </a:endParaRPr>
            </a:p>
          </p:txBody>
        </p:sp>
        <p:sp>
          <p:nvSpPr>
            <p:cNvPr id="305189" name="Rectangle 37"/>
            <p:cNvSpPr>
              <a:spLocks noChangeArrowheads="1"/>
            </p:cNvSpPr>
            <p:nvPr/>
          </p:nvSpPr>
          <p:spPr bwMode="auto">
            <a:xfrm>
              <a:off x="3906" y="2319"/>
              <a:ext cx="14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C, E</a:t>
              </a:r>
              <a:endParaRPr lang="es-ES_tradnl">
                <a:latin typeface="+mn-lt"/>
              </a:endParaRPr>
            </a:p>
          </p:txBody>
        </p:sp>
        <p:sp>
          <p:nvSpPr>
            <p:cNvPr id="305190" name="Rectangle 38"/>
            <p:cNvSpPr>
              <a:spLocks noChangeArrowheads="1"/>
            </p:cNvSpPr>
            <p:nvPr/>
          </p:nvSpPr>
          <p:spPr bwMode="auto">
            <a:xfrm>
              <a:off x="4461" y="2319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E</a:t>
              </a:r>
              <a:endParaRPr lang="es-ES_tradnl">
                <a:latin typeface="+mn-lt"/>
              </a:endParaRPr>
            </a:p>
          </p:txBody>
        </p:sp>
        <p:sp>
          <p:nvSpPr>
            <p:cNvPr id="305191" name="Rectangle 39"/>
            <p:cNvSpPr>
              <a:spLocks noChangeArrowheads="1"/>
            </p:cNvSpPr>
            <p:nvPr/>
          </p:nvSpPr>
          <p:spPr bwMode="auto">
            <a:xfrm>
              <a:off x="1246" y="2437"/>
              <a:ext cx="33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Estación 3</a:t>
              </a:r>
              <a:endParaRPr lang="es-ES_tradnl">
                <a:latin typeface="+mn-lt"/>
              </a:endParaRPr>
            </a:p>
          </p:txBody>
        </p:sp>
        <p:sp>
          <p:nvSpPr>
            <p:cNvPr id="305192" name="Rectangle 40"/>
            <p:cNvSpPr>
              <a:spLocks noChangeArrowheads="1"/>
            </p:cNvSpPr>
            <p:nvPr/>
          </p:nvSpPr>
          <p:spPr bwMode="auto">
            <a:xfrm>
              <a:off x="1826" y="2437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E</a:t>
              </a:r>
              <a:endParaRPr lang="es-ES_tradnl">
                <a:latin typeface="+mn-lt"/>
              </a:endParaRPr>
            </a:p>
          </p:txBody>
        </p:sp>
        <p:sp>
          <p:nvSpPr>
            <p:cNvPr id="305193" name="Rectangle 41"/>
            <p:cNvSpPr>
              <a:spLocks noChangeArrowheads="1"/>
            </p:cNvSpPr>
            <p:nvPr/>
          </p:nvSpPr>
          <p:spPr bwMode="auto">
            <a:xfrm>
              <a:off x="2247" y="2437"/>
              <a:ext cx="8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15</a:t>
              </a:r>
              <a:endParaRPr lang="es-ES_tradnl">
                <a:latin typeface="+mn-lt"/>
              </a:endParaRPr>
            </a:p>
          </p:txBody>
        </p:sp>
        <p:sp>
          <p:nvSpPr>
            <p:cNvPr id="305194" name="Rectangle 42"/>
            <p:cNvSpPr>
              <a:spLocks noChangeArrowheads="1"/>
            </p:cNvSpPr>
            <p:nvPr/>
          </p:nvSpPr>
          <p:spPr bwMode="auto">
            <a:xfrm>
              <a:off x="2596" y="2437"/>
              <a:ext cx="14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24,4</a:t>
              </a:r>
              <a:endParaRPr lang="es-ES_tradnl">
                <a:latin typeface="+mn-lt"/>
              </a:endParaRPr>
            </a:p>
          </p:txBody>
        </p:sp>
        <p:sp>
          <p:nvSpPr>
            <p:cNvPr id="305195" name="Rectangle 43"/>
            <p:cNvSpPr>
              <a:spLocks noChangeArrowheads="1"/>
            </p:cNvSpPr>
            <p:nvPr/>
          </p:nvSpPr>
          <p:spPr bwMode="auto">
            <a:xfrm>
              <a:off x="3400" y="2437"/>
              <a:ext cx="206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C, H, I</a:t>
              </a:r>
              <a:endParaRPr lang="es-ES_tradnl">
                <a:latin typeface="+mn-lt"/>
              </a:endParaRPr>
            </a:p>
          </p:txBody>
        </p:sp>
        <p:sp>
          <p:nvSpPr>
            <p:cNvPr id="305196" name="Rectangle 44"/>
            <p:cNvSpPr>
              <a:spLocks noChangeArrowheads="1"/>
            </p:cNvSpPr>
            <p:nvPr/>
          </p:nvSpPr>
          <p:spPr bwMode="auto">
            <a:xfrm>
              <a:off x="3906" y="2437"/>
              <a:ext cx="14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C, E</a:t>
              </a:r>
              <a:endParaRPr lang="es-ES_tradnl">
                <a:latin typeface="+mn-lt"/>
              </a:endParaRPr>
            </a:p>
          </p:txBody>
        </p:sp>
        <p:sp>
          <p:nvSpPr>
            <p:cNvPr id="305197" name="Rectangle 45"/>
            <p:cNvSpPr>
              <a:spLocks noChangeArrowheads="1"/>
            </p:cNvSpPr>
            <p:nvPr/>
          </p:nvSpPr>
          <p:spPr bwMode="auto">
            <a:xfrm>
              <a:off x="1824" y="2555"/>
              <a:ext cx="5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C</a:t>
              </a:r>
              <a:endParaRPr lang="es-ES_tradnl">
                <a:latin typeface="+mn-lt"/>
              </a:endParaRPr>
            </a:p>
          </p:txBody>
        </p:sp>
        <p:sp>
          <p:nvSpPr>
            <p:cNvPr id="305198" name="Rectangle 46"/>
            <p:cNvSpPr>
              <a:spLocks noChangeArrowheads="1"/>
            </p:cNvSpPr>
            <p:nvPr/>
          </p:nvSpPr>
          <p:spPr bwMode="auto">
            <a:xfrm>
              <a:off x="2270" y="2555"/>
              <a:ext cx="4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9</a:t>
              </a:r>
              <a:endParaRPr lang="es-ES_tradnl">
                <a:latin typeface="+mn-lt"/>
              </a:endParaRPr>
            </a:p>
          </p:txBody>
        </p:sp>
        <p:sp>
          <p:nvSpPr>
            <p:cNvPr id="305199" name="Rectangle 47"/>
            <p:cNvSpPr>
              <a:spLocks noChangeArrowheads="1"/>
            </p:cNvSpPr>
            <p:nvPr/>
          </p:nvSpPr>
          <p:spPr bwMode="auto">
            <a:xfrm>
              <a:off x="2596" y="2555"/>
              <a:ext cx="14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15,4</a:t>
              </a:r>
              <a:endParaRPr lang="es-ES_tradnl">
                <a:latin typeface="+mn-lt"/>
              </a:endParaRPr>
            </a:p>
          </p:txBody>
        </p:sp>
        <p:sp>
          <p:nvSpPr>
            <p:cNvPr id="305200" name="Rectangle 48"/>
            <p:cNvSpPr>
              <a:spLocks noChangeArrowheads="1"/>
            </p:cNvSpPr>
            <p:nvPr/>
          </p:nvSpPr>
          <p:spPr bwMode="auto">
            <a:xfrm>
              <a:off x="3400" y="2555"/>
              <a:ext cx="295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F, G, H, I</a:t>
              </a:r>
              <a:endParaRPr lang="es-ES_tradnl">
                <a:latin typeface="+mn-lt"/>
              </a:endParaRPr>
            </a:p>
          </p:txBody>
        </p:sp>
        <p:sp>
          <p:nvSpPr>
            <p:cNvPr id="305201" name="Rectangle 49"/>
            <p:cNvSpPr>
              <a:spLocks noChangeArrowheads="1"/>
            </p:cNvSpPr>
            <p:nvPr/>
          </p:nvSpPr>
          <p:spPr bwMode="auto">
            <a:xfrm>
              <a:off x="3906" y="2555"/>
              <a:ext cx="295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F, G, H, I</a:t>
              </a:r>
              <a:endParaRPr lang="es-ES_tradnl">
                <a:latin typeface="+mn-lt"/>
              </a:endParaRPr>
            </a:p>
          </p:txBody>
        </p:sp>
        <p:sp>
          <p:nvSpPr>
            <p:cNvPr id="305202" name="Rectangle 50"/>
            <p:cNvSpPr>
              <a:spLocks noChangeArrowheads="1"/>
            </p:cNvSpPr>
            <p:nvPr/>
          </p:nvSpPr>
          <p:spPr bwMode="auto">
            <a:xfrm>
              <a:off x="4461" y="2555"/>
              <a:ext cx="295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F, G, H, I</a:t>
              </a:r>
              <a:endParaRPr lang="es-ES_tradnl">
                <a:latin typeface="+mn-lt"/>
              </a:endParaRPr>
            </a:p>
          </p:txBody>
        </p:sp>
        <p:sp>
          <p:nvSpPr>
            <p:cNvPr id="305203" name="Rectangle 51"/>
            <p:cNvSpPr>
              <a:spLocks noChangeArrowheads="1"/>
            </p:cNvSpPr>
            <p:nvPr/>
          </p:nvSpPr>
          <p:spPr bwMode="auto">
            <a:xfrm>
              <a:off x="1803" y="2673"/>
              <a:ext cx="73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F*</a:t>
              </a:r>
              <a:endParaRPr lang="es-ES_tradnl">
                <a:latin typeface="+mn-lt"/>
              </a:endParaRPr>
            </a:p>
          </p:txBody>
        </p:sp>
        <p:sp>
          <p:nvSpPr>
            <p:cNvPr id="305204" name="Rectangle 52"/>
            <p:cNvSpPr>
              <a:spLocks noChangeArrowheads="1"/>
            </p:cNvSpPr>
            <p:nvPr/>
          </p:nvSpPr>
          <p:spPr bwMode="auto">
            <a:xfrm>
              <a:off x="2247" y="2673"/>
              <a:ext cx="8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12</a:t>
              </a:r>
              <a:endParaRPr lang="es-ES_tradnl">
                <a:latin typeface="+mn-lt"/>
              </a:endParaRPr>
            </a:p>
          </p:txBody>
        </p:sp>
        <p:sp>
          <p:nvSpPr>
            <p:cNvPr id="305205" name="Rectangle 53"/>
            <p:cNvSpPr>
              <a:spLocks noChangeArrowheads="1"/>
            </p:cNvSpPr>
            <p:nvPr/>
          </p:nvSpPr>
          <p:spPr bwMode="auto">
            <a:xfrm>
              <a:off x="2596" y="2673"/>
              <a:ext cx="36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3,4 inactivo</a:t>
              </a:r>
              <a:endParaRPr lang="es-ES_tradnl">
                <a:latin typeface="+mn-lt"/>
              </a:endParaRPr>
            </a:p>
          </p:txBody>
        </p:sp>
        <p:sp>
          <p:nvSpPr>
            <p:cNvPr id="305206" name="Rectangle 54"/>
            <p:cNvSpPr>
              <a:spLocks noChangeArrowheads="1"/>
            </p:cNvSpPr>
            <p:nvPr/>
          </p:nvSpPr>
          <p:spPr bwMode="auto">
            <a:xfrm>
              <a:off x="3400" y="2673"/>
              <a:ext cx="27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Ninguna</a:t>
              </a:r>
              <a:endParaRPr lang="es-ES_tradnl">
                <a:latin typeface="+mn-lt"/>
              </a:endParaRPr>
            </a:p>
          </p:txBody>
        </p:sp>
        <p:sp>
          <p:nvSpPr>
            <p:cNvPr id="305207" name="Rectangle 55"/>
            <p:cNvSpPr>
              <a:spLocks noChangeArrowheads="1"/>
            </p:cNvSpPr>
            <p:nvPr/>
          </p:nvSpPr>
          <p:spPr bwMode="auto">
            <a:xfrm>
              <a:off x="1821" y="2791"/>
              <a:ext cx="5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G</a:t>
              </a:r>
              <a:endParaRPr lang="es-ES_tradnl">
                <a:latin typeface="+mn-lt"/>
              </a:endParaRPr>
            </a:p>
          </p:txBody>
        </p:sp>
        <p:sp>
          <p:nvSpPr>
            <p:cNvPr id="305208" name="Rectangle 56"/>
            <p:cNvSpPr>
              <a:spLocks noChangeArrowheads="1"/>
            </p:cNvSpPr>
            <p:nvPr/>
          </p:nvSpPr>
          <p:spPr bwMode="auto">
            <a:xfrm>
              <a:off x="2247" y="2791"/>
              <a:ext cx="8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12</a:t>
              </a:r>
              <a:endParaRPr lang="es-ES_tradnl">
                <a:latin typeface="+mn-lt"/>
              </a:endParaRPr>
            </a:p>
          </p:txBody>
        </p:sp>
        <p:sp>
          <p:nvSpPr>
            <p:cNvPr id="305209" name="Rectangle 57"/>
            <p:cNvSpPr>
              <a:spLocks noChangeArrowheads="1"/>
            </p:cNvSpPr>
            <p:nvPr/>
          </p:nvSpPr>
          <p:spPr bwMode="auto">
            <a:xfrm>
              <a:off x="2596" y="2791"/>
              <a:ext cx="14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38,4</a:t>
              </a:r>
              <a:endParaRPr lang="es-ES_tradnl">
                <a:latin typeface="+mn-lt"/>
              </a:endParaRPr>
            </a:p>
          </p:txBody>
        </p:sp>
        <p:sp>
          <p:nvSpPr>
            <p:cNvPr id="305210" name="Rectangle 58"/>
            <p:cNvSpPr>
              <a:spLocks noChangeArrowheads="1"/>
            </p:cNvSpPr>
            <p:nvPr/>
          </p:nvSpPr>
          <p:spPr bwMode="auto">
            <a:xfrm>
              <a:off x="3400" y="2791"/>
              <a:ext cx="113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H, I</a:t>
              </a:r>
              <a:endParaRPr lang="es-ES_tradnl">
                <a:latin typeface="+mn-lt"/>
              </a:endParaRPr>
            </a:p>
          </p:txBody>
        </p:sp>
        <p:sp>
          <p:nvSpPr>
            <p:cNvPr id="305211" name="Rectangle 59"/>
            <p:cNvSpPr>
              <a:spLocks noChangeArrowheads="1"/>
            </p:cNvSpPr>
            <p:nvPr/>
          </p:nvSpPr>
          <p:spPr bwMode="auto">
            <a:xfrm>
              <a:off x="3906" y="2791"/>
              <a:ext cx="113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H, I</a:t>
              </a:r>
              <a:endParaRPr lang="es-ES_tradnl">
                <a:latin typeface="+mn-lt"/>
              </a:endParaRPr>
            </a:p>
          </p:txBody>
        </p:sp>
        <p:sp>
          <p:nvSpPr>
            <p:cNvPr id="305212" name="Rectangle 60"/>
            <p:cNvSpPr>
              <a:spLocks noChangeArrowheads="1"/>
            </p:cNvSpPr>
            <p:nvPr/>
          </p:nvSpPr>
          <p:spPr bwMode="auto">
            <a:xfrm>
              <a:off x="4461" y="2791"/>
              <a:ext cx="113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H, I</a:t>
              </a:r>
              <a:endParaRPr lang="es-ES_tradnl">
                <a:latin typeface="+mn-lt"/>
              </a:endParaRPr>
            </a:p>
          </p:txBody>
        </p:sp>
        <p:sp>
          <p:nvSpPr>
            <p:cNvPr id="305213" name="Rectangle 61"/>
            <p:cNvSpPr>
              <a:spLocks noChangeArrowheads="1"/>
            </p:cNvSpPr>
            <p:nvPr/>
          </p:nvSpPr>
          <p:spPr bwMode="auto">
            <a:xfrm>
              <a:off x="1246" y="2909"/>
              <a:ext cx="33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Estación 4</a:t>
              </a:r>
              <a:endParaRPr lang="es-ES_tradnl">
                <a:latin typeface="+mn-lt"/>
              </a:endParaRPr>
            </a:p>
          </p:txBody>
        </p:sp>
        <p:sp>
          <p:nvSpPr>
            <p:cNvPr id="305214" name="Rectangle 62"/>
            <p:cNvSpPr>
              <a:spLocks noChangeArrowheads="1"/>
            </p:cNvSpPr>
            <p:nvPr/>
          </p:nvSpPr>
          <p:spPr bwMode="auto">
            <a:xfrm>
              <a:off x="1796" y="2909"/>
              <a:ext cx="8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H*</a:t>
              </a:r>
              <a:endParaRPr lang="es-ES_tradnl">
                <a:latin typeface="+mn-lt"/>
              </a:endParaRPr>
            </a:p>
          </p:txBody>
        </p:sp>
        <p:sp>
          <p:nvSpPr>
            <p:cNvPr id="305215" name="Rectangle 63"/>
            <p:cNvSpPr>
              <a:spLocks noChangeArrowheads="1"/>
            </p:cNvSpPr>
            <p:nvPr/>
          </p:nvSpPr>
          <p:spPr bwMode="auto">
            <a:xfrm>
              <a:off x="2247" y="2909"/>
              <a:ext cx="8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12</a:t>
              </a:r>
              <a:endParaRPr lang="es-ES_tradnl">
                <a:latin typeface="+mn-lt"/>
              </a:endParaRPr>
            </a:p>
          </p:txBody>
        </p:sp>
        <p:sp>
          <p:nvSpPr>
            <p:cNvPr id="305216" name="Rectangle 64"/>
            <p:cNvSpPr>
              <a:spLocks noChangeArrowheads="1"/>
            </p:cNvSpPr>
            <p:nvPr/>
          </p:nvSpPr>
          <p:spPr bwMode="auto">
            <a:xfrm>
              <a:off x="2596" y="2909"/>
              <a:ext cx="14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26,4</a:t>
              </a:r>
              <a:endParaRPr lang="es-ES_tradnl">
                <a:latin typeface="+mn-lt"/>
              </a:endParaRPr>
            </a:p>
          </p:txBody>
        </p:sp>
        <p:sp>
          <p:nvSpPr>
            <p:cNvPr id="305217" name="Rectangle 65"/>
            <p:cNvSpPr>
              <a:spLocks noChangeArrowheads="1"/>
            </p:cNvSpPr>
            <p:nvPr/>
          </p:nvSpPr>
          <p:spPr bwMode="auto">
            <a:xfrm>
              <a:off x="3400" y="2909"/>
              <a:ext cx="2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I</a:t>
              </a:r>
              <a:endParaRPr lang="es-ES_tradnl">
                <a:latin typeface="+mn-lt"/>
              </a:endParaRPr>
            </a:p>
          </p:txBody>
        </p:sp>
        <p:sp>
          <p:nvSpPr>
            <p:cNvPr id="305218" name="Rectangle 66"/>
            <p:cNvSpPr>
              <a:spLocks noChangeArrowheads="1"/>
            </p:cNvSpPr>
            <p:nvPr/>
          </p:nvSpPr>
          <p:spPr bwMode="auto">
            <a:xfrm>
              <a:off x="1834" y="3027"/>
              <a:ext cx="2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I</a:t>
              </a:r>
              <a:endParaRPr lang="es-ES_tradnl">
                <a:latin typeface="+mn-lt"/>
              </a:endParaRPr>
            </a:p>
          </p:txBody>
        </p:sp>
        <p:sp>
          <p:nvSpPr>
            <p:cNvPr id="305219" name="Rectangle 67"/>
            <p:cNvSpPr>
              <a:spLocks noChangeArrowheads="1"/>
            </p:cNvSpPr>
            <p:nvPr/>
          </p:nvSpPr>
          <p:spPr bwMode="auto">
            <a:xfrm>
              <a:off x="2270" y="3027"/>
              <a:ext cx="4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1</a:t>
              </a:r>
              <a:endParaRPr lang="es-ES_tradnl">
                <a:latin typeface="+mn-lt"/>
              </a:endParaRPr>
            </a:p>
          </p:txBody>
        </p:sp>
        <p:sp>
          <p:nvSpPr>
            <p:cNvPr id="305220" name="Rectangle 68"/>
            <p:cNvSpPr>
              <a:spLocks noChangeArrowheads="1"/>
            </p:cNvSpPr>
            <p:nvPr/>
          </p:nvSpPr>
          <p:spPr bwMode="auto">
            <a:xfrm>
              <a:off x="2596" y="3027"/>
              <a:ext cx="14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14,4</a:t>
              </a:r>
              <a:endParaRPr lang="es-ES_tradnl">
                <a:latin typeface="+mn-lt"/>
              </a:endParaRPr>
            </a:p>
          </p:txBody>
        </p:sp>
        <p:sp>
          <p:nvSpPr>
            <p:cNvPr id="305221" name="Rectangle 69"/>
            <p:cNvSpPr>
              <a:spLocks noChangeArrowheads="1"/>
            </p:cNvSpPr>
            <p:nvPr/>
          </p:nvSpPr>
          <p:spPr bwMode="auto">
            <a:xfrm>
              <a:off x="3400" y="3027"/>
              <a:ext cx="3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J</a:t>
              </a:r>
              <a:endParaRPr lang="es-ES_tradnl">
                <a:latin typeface="+mn-lt"/>
              </a:endParaRPr>
            </a:p>
          </p:txBody>
        </p:sp>
        <p:sp>
          <p:nvSpPr>
            <p:cNvPr id="305222" name="Rectangle 70"/>
            <p:cNvSpPr>
              <a:spLocks noChangeArrowheads="1"/>
            </p:cNvSpPr>
            <p:nvPr/>
          </p:nvSpPr>
          <p:spPr bwMode="auto">
            <a:xfrm>
              <a:off x="1832" y="3145"/>
              <a:ext cx="3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J</a:t>
              </a:r>
              <a:endParaRPr lang="es-ES_tradnl">
                <a:latin typeface="+mn-lt"/>
              </a:endParaRPr>
            </a:p>
          </p:txBody>
        </p:sp>
        <p:sp>
          <p:nvSpPr>
            <p:cNvPr id="305223" name="Rectangle 71"/>
            <p:cNvSpPr>
              <a:spLocks noChangeArrowheads="1"/>
            </p:cNvSpPr>
            <p:nvPr/>
          </p:nvSpPr>
          <p:spPr bwMode="auto">
            <a:xfrm>
              <a:off x="2270" y="3145"/>
              <a:ext cx="4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8</a:t>
              </a:r>
              <a:endParaRPr lang="es-ES_tradnl">
                <a:latin typeface="+mn-lt"/>
              </a:endParaRPr>
            </a:p>
          </p:txBody>
        </p:sp>
        <p:sp>
          <p:nvSpPr>
            <p:cNvPr id="305224" name="Rectangle 72"/>
            <p:cNvSpPr>
              <a:spLocks noChangeArrowheads="1"/>
            </p:cNvSpPr>
            <p:nvPr/>
          </p:nvSpPr>
          <p:spPr bwMode="auto">
            <a:xfrm>
              <a:off x="2596" y="3145"/>
              <a:ext cx="36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6,4 inactivo</a:t>
              </a:r>
              <a:endParaRPr lang="es-ES_tradnl">
                <a:latin typeface="+mn-lt"/>
              </a:endParaRPr>
            </a:p>
          </p:txBody>
        </p:sp>
        <p:sp>
          <p:nvSpPr>
            <p:cNvPr id="305225" name="Rectangle 73"/>
            <p:cNvSpPr>
              <a:spLocks noChangeArrowheads="1"/>
            </p:cNvSpPr>
            <p:nvPr/>
          </p:nvSpPr>
          <p:spPr bwMode="auto">
            <a:xfrm>
              <a:off x="3400" y="3145"/>
              <a:ext cx="27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Ninguna</a:t>
              </a:r>
              <a:endParaRPr lang="es-ES_tradnl">
                <a:latin typeface="+mn-lt"/>
              </a:endParaRPr>
            </a:p>
          </p:txBody>
        </p:sp>
        <p:sp>
          <p:nvSpPr>
            <p:cNvPr id="305226" name="Rectangle 74"/>
            <p:cNvSpPr>
              <a:spLocks noChangeArrowheads="1"/>
            </p:cNvSpPr>
            <p:nvPr/>
          </p:nvSpPr>
          <p:spPr bwMode="auto">
            <a:xfrm>
              <a:off x="1246" y="3263"/>
              <a:ext cx="33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Estación 5</a:t>
              </a:r>
              <a:endParaRPr lang="es-ES_tradnl">
                <a:latin typeface="+mn-lt"/>
              </a:endParaRPr>
            </a:p>
          </p:txBody>
        </p:sp>
        <p:sp>
          <p:nvSpPr>
            <p:cNvPr id="305227" name="Rectangle 75"/>
            <p:cNvSpPr>
              <a:spLocks noChangeArrowheads="1"/>
            </p:cNvSpPr>
            <p:nvPr/>
          </p:nvSpPr>
          <p:spPr bwMode="auto">
            <a:xfrm>
              <a:off x="1825" y="3263"/>
              <a:ext cx="4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K</a:t>
              </a:r>
              <a:endParaRPr lang="es-ES_tradnl">
                <a:latin typeface="+mn-lt"/>
              </a:endParaRPr>
            </a:p>
          </p:txBody>
        </p:sp>
        <p:sp>
          <p:nvSpPr>
            <p:cNvPr id="305228" name="Rectangle 76"/>
            <p:cNvSpPr>
              <a:spLocks noChangeArrowheads="1"/>
            </p:cNvSpPr>
            <p:nvPr/>
          </p:nvSpPr>
          <p:spPr bwMode="auto">
            <a:xfrm>
              <a:off x="2270" y="3263"/>
              <a:ext cx="4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9</a:t>
              </a:r>
              <a:endParaRPr lang="es-ES_tradnl">
                <a:latin typeface="+mn-lt"/>
              </a:endParaRPr>
            </a:p>
          </p:txBody>
        </p:sp>
        <p:sp>
          <p:nvSpPr>
            <p:cNvPr id="305229" name="Rectangle 77"/>
            <p:cNvSpPr>
              <a:spLocks noChangeArrowheads="1"/>
            </p:cNvSpPr>
            <p:nvPr/>
          </p:nvSpPr>
          <p:spPr bwMode="auto">
            <a:xfrm>
              <a:off x="2596" y="3263"/>
              <a:ext cx="40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41,4 inactivo</a:t>
              </a:r>
              <a:endParaRPr lang="es-ES_tradnl">
                <a:latin typeface="+mn-lt"/>
              </a:endParaRPr>
            </a:p>
          </p:txBody>
        </p:sp>
        <p:sp>
          <p:nvSpPr>
            <p:cNvPr id="305230" name="Rectangle 78"/>
            <p:cNvSpPr>
              <a:spLocks noChangeArrowheads="1"/>
            </p:cNvSpPr>
            <p:nvPr/>
          </p:nvSpPr>
          <p:spPr bwMode="auto">
            <a:xfrm>
              <a:off x="3400" y="3263"/>
              <a:ext cx="27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+mn-lt"/>
                </a:rPr>
                <a:t>Ninguna</a:t>
              </a:r>
              <a:endParaRPr lang="es-ES_tradnl">
                <a:latin typeface="+mn-lt"/>
              </a:endParaRPr>
            </a:p>
          </p:txBody>
        </p:sp>
        <p:sp>
          <p:nvSpPr>
            <p:cNvPr id="305233" name="Line 81"/>
            <p:cNvSpPr>
              <a:spLocks noChangeShapeType="1"/>
            </p:cNvSpPr>
            <p:nvPr/>
          </p:nvSpPr>
          <p:spPr bwMode="auto">
            <a:xfrm>
              <a:off x="1224" y="1728"/>
              <a:ext cx="1" cy="1660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34" name="Rectangle 82"/>
            <p:cNvSpPr>
              <a:spLocks noChangeArrowheads="1"/>
            </p:cNvSpPr>
            <p:nvPr/>
          </p:nvSpPr>
          <p:spPr bwMode="auto">
            <a:xfrm>
              <a:off x="1224" y="1728"/>
              <a:ext cx="9" cy="1660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35" name="Line 83"/>
            <p:cNvSpPr>
              <a:spLocks noChangeShapeType="1"/>
            </p:cNvSpPr>
            <p:nvPr/>
          </p:nvSpPr>
          <p:spPr bwMode="auto">
            <a:xfrm>
              <a:off x="1686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36" name="Rectangle 84"/>
            <p:cNvSpPr>
              <a:spLocks noChangeArrowheads="1"/>
            </p:cNvSpPr>
            <p:nvPr/>
          </p:nvSpPr>
          <p:spPr bwMode="auto">
            <a:xfrm>
              <a:off x="1686" y="1737"/>
              <a:ext cx="9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37" name="Line 85"/>
            <p:cNvSpPr>
              <a:spLocks noChangeShapeType="1"/>
            </p:cNvSpPr>
            <p:nvPr/>
          </p:nvSpPr>
          <p:spPr bwMode="auto">
            <a:xfrm>
              <a:off x="1999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38" name="Rectangle 86"/>
            <p:cNvSpPr>
              <a:spLocks noChangeArrowheads="1"/>
            </p:cNvSpPr>
            <p:nvPr/>
          </p:nvSpPr>
          <p:spPr bwMode="auto">
            <a:xfrm>
              <a:off x="1999" y="1737"/>
              <a:ext cx="8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39" name="Line 87"/>
            <p:cNvSpPr>
              <a:spLocks noChangeShapeType="1"/>
            </p:cNvSpPr>
            <p:nvPr/>
          </p:nvSpPr>
          <p:spPr bwMode="auto">
            <a:xfrm>
              <a:off x="2575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40" name="Rectangle 88"/>
            <p:cNvSpPr>
              <a:spLocks noChangeArrowheads="1"/>
            </p:cNvSpPr>
            <p:nvPr/>
          </p:nvSpPr>
          <p:spPr bwMode="auto">
            <a:xfrm>
              <a:off x="2575" y="1737"/>
              <a:ext cx="8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41" name="Line 89"/>
            <p:cNvSpPr>
              <a:spLocks noChangeShapeType="1"/>
            </p:cNvSpPr>
            <p:nvPr/>
          </p:nvSpPr>
          <p:spPr bwMode="auto">
            <a:xfrm>
              <a:off x="3379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42" name="Rectangle 90"/>
            <p:cNvSpPr>
              <a:spLocks noChangeArrowheads="1"/>
            </p:cNvSpPr>
            <p:nvPr/>
          </p:nvSpPr>
          <p:spPr bwMode="auto">
            <a:xfrm>
              <a:off x="3379" y="1737"/>
              <a:ext cx="8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43" name="Line 91"/>
            <p:cNvSpPr>
              <a:spLocks noChangeShapeType="1"/>
            </p:cNvSpPr>
            <p:nvPr/>
          </p:nvSpPr>
          <p:spPr bwMode="auto">
            <a:xfrm>
              <a:off x="3884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44" name="Rectangle 92"/>
            <p:cNvSpPr>
              <a:spLocks noChangeArrowheads="1"/>
            </p:cNvSpPr>
            <p:nvPr/>
          </p:nvSpPr>
          <p:spPr bwMode="auto">
            <a:xfrm>
              <a:off x="3884" y="1737"/>
              <a:ext cx="9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45" name="Line 93"/>
            <p:cNvSpPr>
              <a:spLocks noChangeShapeType="1"/>
            </p:cNvSpPr>
            <p:nvPr/>
          </p:nvSpPr>
          <p:spPr bwMode="auto">
            <a:xfrm>
              <a:off x="4439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46" name="Rectangle 94"/>
            <p:cNvSpPr>
              <a:spLocks noChangeArrowheads="1"/>
            </p:cNvSpPr>
            <p:nvPr/>
          </p:nvSpPr>
          <p:spPr bwMode="auto">
            <a:xfrm>
              <a:off x="4439" y="1737"/>
              <a:ext cx="9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47" name="Line 95"/>
            <p:cNvSpPr>
              <a:spLocks noChangeShapeType="1"/>
            </p:cNvSpPr>
            <p:nvPr/>
          </p:nvSpPr>
          <p:spPr bwMode="auto">
            <a:xfrm>
              <a:off x="5271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48" name="Rectangle 96"/>
            <p:cNvSpPr>
              <a:spLocks noChangeArrowheads="1"/>
            </p:cNvSpPr>
            <p:nvPr/>
          </p:nvSpPr>
          <p:spPr bwMode="auto">
            <a:xfrm>
              <a:off x="5271" y="1737"/>
              <a:ext cx="9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49" name="Line 97"/>
            <p:cNvSpPr>
              <a:spLocks noChangeShapeType="1"/>
            </p:cNvSpPr>
            <p:nvPr/>
          </p:nvSpPr>
          <p:spPr bwMode="auto">
            <a:xfrm>
              <a:off x="1233" y="1728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50" name="Rectangle 98"/>
            <p:cNvSpPr>
              <a:spLocks noChangeArrowheads="1"/>
            </p:cNvSpPr>
            <p:nvPr/>
          </p:nvSpPr>
          <p:spPr bwMode="auto">
            <a:xfrm>
              <a:off x="1233" y="1728"/>
              <a:ext cx="4047" cy="9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51" name="Line 99"/>
            <p:cNvSpPr>
              <a:spLocks noChangeShapeType="1"/>
            </p:cNvSpPr>
            <p:nvPr/>
          </p:nvSpPr>
          <p:spPr bwMode="auto">
            <a:xfrm>
              <a:off x="1233" y="2082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52" name="Rectangle 100"/>
            <p:cNvSpPr>
              <a:spLocks noChangeArrowheads="1"/>
            </p:cNvSpPr>
            <p:nvPr/>
          </p:nvSpPr>
          <p:spPr bwMode="auto">
            <a:xfrm>
              <a:off x="1233" y="2082"/>
              <a:ext cx="4047" cy="9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53" name="Line 101"/>
            <p:cNvSpPr>
              <a:spLocks noChangeShapeType="1"/>
            </p:cNvSpPr>
            <p:nvPr/>
          </p:nvSpPr>
          <p:spPr bwMode="auto">
            <a:xfrm>
              <a:off x="1233" y="2200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54" name="Rectangle 102"/>
            <p:cNvSpPr>
              <a:spLocks noChangeArrowheads="1"/>
            </p:cNvSpPr>
            <p:nvPr/>
          </p:nvSpPr>
          <p:spPr bwMode="auto">
            <a:xfrm>
              <a:off x="1233" y="2200"/>
              <a:ext cx="4047" cy="9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55" name="Line 103"/>
            <p:cNvSpPr>
              <a:spLocks noChangeShapeType="1"/>
            </p:cNvSpPr>
            <p:nvPr/>
          </p:nvSpPr>
          <p:spPr bwMode="auto">
            <a:xfrm>
              <a:off x="1233" y="2318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56" name="Rectangle 104"/>
            <p:cNvSpPr>
              <a:spLocks noChangeArrowheads="1"/>
            </p:cNvSpPr>
            <p:nvPr/>
          </p:nvSpPr>
          <p:spPr bwMode="auto">
            <a:xfrm>
              <a:off x="1233" y="2318"/>
              <a:ext cx="4047" cy="8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57" name="Line 105"/>
            <p:cNvSpPr>
              <a:spLocks noChangeShapeType="1"/>
            </p:cNvSpPr>
            <p:nvPr/>
          </p:nvSpPr>
          <p:spPr bwMode="auto">
            <a:xfrm>
              <a:off x="1233" y="2790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58" name="Rectangle 106"/>
            <p:cNvSpPr>
              <a:spLocks noChangeArrowheads="1"/>
            </p:cNvSpPr>
            <p:nvPr/>
          </p:nvSpPr>
          <p:spPr bwMode="auto">
            <a:xfrm>
              <a:off x="1233" y="2790"/>
              <a:ext cx="4047" cy="8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59" name="Line 107"/>
            <p:cNvSpPr>
              <a:spLocks noChangeShapeType="1"/>
            </p:cNvSpPr>
            <p:nvPr/>
          </p:nvSpPr>
          <p:spPr bwMode="auto">
            <a:xfrm>
              <a:off x="1233" y="3261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60" name="Rectangle 108"/>
            <p:cNvSpPr>
              <a:spLocks noChangeArrowheads="1"/>
            </p:cNvSpPr>
            <p:nvPr/>
          </p:nvSpPr>
          <p:spPr bwMode="auto">
            <a:xfrm>
              <a:off x="1233" y="3261"/>
              <a:ext cx="4047" cy="9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61" name="Line 109"/>
            <p:cNvSpPr>
              <a:spLocks noChangeShapeType="1"/>
            </p:cNvSpPr>
            <p:nvPr/>
          </p:nvSpPr>
          <p:spPr bwMode="auto">
            <a:xfrm>
              <a:off x="1233" y="3379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262" name="Rectangle 110"/>
            <p:cNvSpPr>
              <a:spLocks noChangeArrowheads="1"/>
            </p:cNvSpPr>
            <p:nvPr/>
          </p:nvSpPr>
          <p:spPr bwMode="auto">
            <a:xfrm>
              <a:off x="1233" y="3379"/>
              <a:ext cx="4047" cy="9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5158" name="Rectangle 6"/>
            <p:cNvSpPr>
              <a:spLocks noChangeArrowheads="1"/>
            </p:cNvSpPr>
            <p:nvPr/>
          </p:nvSpPr>
          <p:spPr bwMode="auto">
            <a:xfrm>
              <a:off x="3392" y="1680"/>
              <a:ext cx="1888" cy="172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</p:grpSp>
      <p:sp>
        <p:nvSpPr>
          <p:cNvPr id="305264" name="Rectangle 112"/>
          <p:cNvSpPr>
            <a:spLocks noChangeArrowheads="1"/>
          </p:cNvSpPr>
          <p:nvPr/>
        </p:nvSpPr>
        <p:spPr bwMode="auto">
          <a:xfrm>
            <a:off x="1978025" y="5554663"/>
            <a:ext cx="484106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  <a:latin typeface="+mn-lt"/>
              </a:rPr>
              <a:t>* Denota una tarea seleccionada de manera arbitraria cuando existe un nexo entre los tiempos</a:t>
            </a:r>
          </a:p>
          <a:p>
            <a:r>
              <a:rPr lang="es-ES_tradnl" sz="1100">
                <a:solidFill>
                  <a:srgbClr val="000000"/>
                </a:solidFill>
                <a:latin typeface="+mn-lt"/>
              </a:rPr>
              <a:t>de operación más largos.</a:t>
            </a:r>
          </a:p>
          <a:p>
            <a:endParaRPr lang="es-ES_tradnl" sz="1100">
              <a:solidFill>
                <a:srgbClr val="000000"/>
              </a:solidFill>
              <a:latin typeface="+mn-lt"/>
            </a:endParaRPr>
          </a:p>
          <a:p>
            <a:r>
              <a:rPr lang="es-ES_tradnl" sz="1100">
                <a:solidFill>
                  <a:srgbClr val="000000"/>
                </a:solidFill>
                <a:latin typeface="+mn-lt"/>
              </a:rPr>
              <a:t>   Nota: La holgura en la última tarea de cada estación da el tiempo inactivo.</a:t>
            </a:r>
            <a:endParaRPr lang="es-ES_tradnl">
              <a:latin typeface="+mn-l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grpSp>
        <p:nvGrpSpPr>
          <p:cNvPr id="2" name="Group 1078"/>
          <p:cNvGrpSpPr>
            <a:grpSpLocks/>
          </p:cNvGrpSpPr>
          <p:nvPr/>
        </p:nvGrpSpPr>
        <p:grpSpPr bwMode="auto">
          <a:xfrm>
            <a:off x="1892300" y="1889125"/>
            <a:ext cx="6173788" cy="3546475"/>
            <a:chOff x="1192" y="962"/>
            <a:chExt cx="3889" cy="2234"/>
          </a:xfrm>
        </p:grpSpPr>
        <p:sp>
          <p:nvSpPr>
            <p:cNvPr id="306217" name="AutoShape 1065"/>
            <p:cNvSpPr>
              <a:spLocks noChangeArrowheads="1"/>
            </p:cNvSpPr>
            <p:nvPr/>
          </p:nvSpPr>
          <p:spPr bwMode="auto">
            <a:xfrm>
              <a:off x="4560" y="2280"/>
              <a:ext cx="432" cy="456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222" name="AutoShape 1070"/>
            <p:cNvSpPr>
              <a:spLocks noChangeArrowheads="1"/>
            </p:cNvSpPr>
            <p:nvPr/>
          </p:nvSpPr>
          <p:spPr bwMode="auto">
            <a:xfrm>
              <a:off x="3120" y="1776"/>
              <a:ext cx="576" cy="1104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218" name="AutoShape 1066"/>
            <p:cNvSpPr>
              <a:spLocks noChangeArrowheads="1"/>
            </p:cNvSpPr>
            <p:nvPr/>
          </p:nvSpPr>
          <p:spPr bwMode="auto">
            <a:xfrm>
              <a:off x="2544" y="2208"/>
              <a:ext cx="624" cy="960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223" name="AutoShape 1071"/>
            <p:cNvSpPr>
              <a:spLocks noChangeArrowheads="1"/>
            </p:cNvSpPr>
            <p:nvPr/>
          </p:nvSpPr>
          <p:spPr bwMode="auto">
            <a:xfrm>
              <a:off x="3504" y="2256"/>
              <a:ext cx="864" cy="624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219" name="AutoShape 1067"/>
            <p:cNvSpPr>
              <a:spLocks noChangeArrowheads="1"/>
            </p:cNvSpPr>
            <p:nvPr/>
          </p:nvSpPr>
          <p:spPr bwMode="auto">
            <a:xfrm>
              <a:off x="2112" y="1632"/>
              <a:ext cx="960" cy="384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220" name="AutoShape 1068"/>
            <p:cNvSpPr>
              <a:spLocks noChangeArrowheads="1"/>
            </p:cNvSpPr>
            <p:nvPr/>
          </p:nvSpPr>
          <p:spPr bwMode="auto">
            <a:xfrm>
              <a:off x="1872" y="1536"/>
              <a:ext cx="528" cy="1152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221" name="AutoShape 1069"/>
            <p:cNvSpPr>
              <a:spLocks noChangeArrowheads="1"/>
            </p:cNvSpPr>
            <p:nvPr/>
          </p:nvSpPr>
          <p:spPr bwMode="auto">
            <a:xfrm>
              <a:off x="1872" y="1280"/>
              <a:ext cx="1824" cy="448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216" name="AutoShape 1064"/>
            <p:cNvSpPr>
              <a:spLocks noChangeArrowheads="1"/>
            </p:cNvSpPr>
            <p:nvPr/>
          </p:nvSpPr>
          <p:spPr bwMode="auto">
            <a:xfrm>
              <a:off x="1256" y="2280"/>
              <a:ext cx="432" cy="384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215" name="AutoShape 1063"/>
            <p:cNvSpPr>
              <a:spLocks noChangeArrowheads="1"/>
            </p:cNvSpPr>
            <p:nvPr/>
          </p:nvSpPr>
          <p:spPr bwMode="auto">
            <a:xfrm>
              <a:off x="1248" y="1848"/>
              <a:ext cx="432" cy="384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181" name="Oval 1029"/>
            <p:cNvSpPr>
              <a:spLocks noChangeArrowheads="1"/>
            </p:cNvSpPr>
            <p:nvPr/>
          </p:nvSpPr>
          <p:spPr bwMode="auto">
            <a:xfrm>
              <a:off x="1344" y="1968"/>
              <a:ext cx="240" cy="2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n-lt"/>
                </a:rPr>
                <a:t>A</a:t>
              </a:r>
            </a:p>
          </p:txBody>
        </p:sp>
        <p:sp>
          <p:nvSpPr>
            <p:cNvPr id="306182" name="Oval 1030"/>
            <p:cNvSpPr>
              <a:spLocks noChangeArrowheads="1"/>
            </p:cNvSpPr>
            <p:nvPr/>
          </p:nvSpPr>
          <p:spPr bwMode="auto">
            <a:xfrm>
              <a:off x="2016" y="1728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n-lt"/>
                </a:rPr>
                <a:t>B</a:t>
              </a:r>
            </a:p>
          </p:txBody>
        </p:sp>
        <p:sp>
          <p:nvSpPr>
            <p:cNvPr id="306183" name="Oval 1031"/>
            <p:cNvSpPr>
              <a:spLocks noChangeArrowheads="1"/>
            </p:cNvSpPr>
            <p:nvPr/>
          </p:nvSpPr>
          <p:spPr bwMode="auto">
            <a:xfrm>
              <a:off x="1344" y="2400"/>
              <a:ext cx="240" cy="2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n-lt"/>
                </a:rPr>
                <a:t>D</a:t>
              </a:r>
            </a:p>
          </p:txBody>
        </p:sp>
        <p:sp>
          <p:nvSpPr>
            <p:cNvPr id="306184" name="Oval 1032"/>
            <p:cNvSpPr>
              <a:spLocks noChangeArrowheads="1"/>
            </p:cNvSpPr>
            <p:nvPr/>
          </p:nvSpPr>
          <p:spPr bwMode="auto">
            <a:xfrm>
              <a:off x="2016" y="2400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n-lt"/>
                </a:rPr>
                <a:t>E</a:t>
              </a:r>
            </a:p>
          </p:txBody>
        </p:sp>
        <p:sp>
          <p:nvSpPr>
            <p:cNvPr id="306185" name="Oval 1033"/>
            <p:cNvSpPr>
              <a:spLocks noChangeArrowheads="1"/>
            </p:cNvSpPr>
            <p:nvPr/>
          </p:nvSpPr>
          <p:spPr bwMode="auto">
            <a:xfrm>
              <a:off x="2640" y="1728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n-lt"/>
                </a:rPr>
                <a:t>C</a:t>
              </a:r>
            </a:p>
          </p:txBody>
        </p:sp>
        <p:sp>
          <p:nvSpPr>
            <p:cNvPr id="306186" name="Oval 1034"/>
            <p:cNvSpPr>
              <a:spLocks noChangeArrowheads="1"/>
            </p:cNvSpPr>
            <p:nvPr/>
          </p:nvSpPr>
          <p:spPr bwMode="auto">
            <a:xfrm>
              <a:off x="2640" y="2400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n-lt"/>
                </a:rPr>
                <a:t>H</a:t>
              </a:r>
            </a:p>
          </p:txBody>
        </p:sp>
        <p:sp>
          <p:nvSpPr>
            <p:cNvPr id="306187" name="Oval 1035"/>
            <p:cNvSpPr>
              <a:spLocks noChangeArrowheads="1"/>
            </p:cNvSpPr>
            <p:nvPr/>
          </p:nvSpPr>
          <p:spPr bwMode="auto">
            <a:xfrm>
              <a:off x="2640" y="2880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n-lt"/>
                </a:rPr>
                <a:t>I</a:t>
              </a:r>
            </a:p>
          </p:txBody>
        </p:sp>
        <p:sp>
          <p:nvSpPr>
            <p:cNvPr id="306188" name="Oval 1036"/>
            <p:cNvSpPr>
              <a:spLocks noChangeArrowheads="1"/>
            </p:cNvSpPr>
            <p:nvPr/>
          </p:nvSpPr>
          <p:spPr bwMode="auto">
            <a:xfrm>
              <a:off x="3264" y="1392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n-lt"/>
                </a:rPr>
                <a:t>F</a:t>
              </a:r>
            </a:p>
          </p:txBody>
        </p:sp>
        <p:sp>
          <p:nvSpPr>
            <p:cNvPr id="306189" name="Oval 1037"/>
            <p:cNvSpPr>
              <a:spLocks noChangeArrowheads="1"/>
            </p:cNvSpPr>
            <p:nvPr/>
          </p:nvSpPr>
          <p:spPr bwMode="auto">
            <a:xfrm>
              <a:off x="3264" y="1920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n-lt"/>
                </a:rPr>
                <a:t>G</a:t>
              </a:r>
            </a:p>
          </p:txBody>
        </p:sp>
        <p:sp>
          <p:nvSpPr>
            <p:cNvPr id="306190" name="Oval 1038"/>
            <p:cNvSpPr>
              <a:spLocks noChangeArrowheads="1"/>
            </p:cNvSpPr>
            <p:nvPr/>
          </p:nvSpPr>
          <p:spPr bwMode="auto">
            <a:xfrm>
              <a:off x="3984" y="2400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n-lt"/>
                </a:rPr>
                <a:t>J</a:t>
              </a:r>
            </a:p>
          </p:txBody>
        </p:sp>
        <p:sp>
          <p:nvSpPr>
            <p:cNvPr id="306191" name="Oval 1039"/>
            <p:cNvSpPr>
              <a:spLocks noChangeArrowheads="1"/>
            </p:cNvSpPr>
            <p:nvPr/>
          </p:nvSpPr>
          <p:spPr bwMode="auto">
            <a:xfrm>
              <a:off x="4656" y="2400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>
                  <a:latin typeface="+mn-lt"/>
                </a:rPr>
                <a:t>K</a:t>
              </a:r>
            </a:p>
          </p:txBody>
        </p:sp>
        <p:sp>
          <p:nvSpPr>
            <p:cNvPr id="306192" name="Line 1040"/>
            <p:cNvSpPr>
              <a:spLocks noChangeShapeType="1"/>
            </p:cNvSpPr>
            <p:nvPr/>
          </p:nvSpPr>
          <p:spPr bwMode="auto">
            <a:xfrm flipV="1">
              <a:off x="1584" y="1920"/>
              <a:ext cx="43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193" name="Line 1041"/>
            <p:cNvSpPr>
              <a:spLocks noChangeShapeType="1"/>
            </p:cNvSpPr>
            <p:nvPr/>
          </p:nvSpPr>
          <p:spPr bwMode="auto">
            <a:xfrm>
              <a:off x="1584" y="254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194" name="Line 1042"/>
            <p:cNvSpPr>
              <a:spLocks noChangeShapeType="1"/>
            </p:cNvSpPr>
            <p:nvPr/>
          </p:nvSpPr>
          <p:spPr bwMode="auto">
            <a:xfrm>
              <a:off x="2256" y="254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195" name="Line 1043"/>
            <p:cNvSpPr>
              <a:spLocks noChangeShapeType="1"/>
            </p:cNvSpPr>
            <p:nvPr/>
          </p:nvSpPr>
          <p:spPr bwMode="auto">
            <a:xfrm>
              <a:off x="2880" y="2544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196" name="Line 1044"/>
            <p:cNvSpPr>
              <a:spLocks noChangeShapeType="1"/>
            </p:cNvSpPr>
            <p:nvPr/>
          </p:nvSpPr>
          <p:spPr bwMode="auto">
            <a:xfrm>
              <a:off x="4224" y="254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197" name="Line 1045"/>
            <p:cNvSpPr>
              <a:spLocks noChangeShapeType="1"/>
            </p:cNvSpPr>
            <p:nvPr/>
          </p:nvSpPr>
          <p:spPr bwMode="auto">
            <a:xfrm>
              <a:off x="2208" y="2592"/>
              <a:ext cx="48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198" name="Line 1046"/>
            <p:cNvSpPr>
              <a:spLocks noChangeShapeType="1"/>
            </p:cNvSpPr>
            <p:nvPr/>
          </p:nvSpPr>
          <p:spPr bwMode="auto">
            <a:xfrm flipV="1">
              <a:off x="2880" y="2592"/>
              <a:ext cx="115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199" name="Line 1047"/>
            <p:cNvSpPr>
              <a:spLocks noChangeShapeType="1"/>
            </p:cNvSpPr>
            <p:nvPr/>
          </p:nvSpPr>
          <p:spPr bwMode="auto">
            <a:xfrm>
              <a:off x="2256" y="1872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200" name="Line 1048"/>
            <p:cNvSpPr>
              <a:spLocks noChangeShapeType="1"/>
            </p:cNvSpPr>
            <p:nvPr/>
          </p:nvSpPr>
          <p:spPr bwMode="auto">
            <a:xfrm flipV="1">
              <a:off x="2880" y="1584"/>
              <a:ext cx="43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201" name="Line 1049"/>
            <p:cNvSpPr>
              <a:spLocks noChangeShapeType="1"/>
            </p:cNvSpPr>
            <p:nvPr/>
          </p:nvSpPr>
          <p:spPr bwMode="auto">
            <a:xfrm>
              <a:off x="2880" y="1920"/>
              <a:ext cx="38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202" name="Line 1050"/>
            <p:cNvSpPr>
              <a:spLocks noChangeShapeType="1"/>
            </p:cNvSpPr>
            <p:nvPr/>
          </p:nvSpPr>
          <p:spPr bwMode="auto">
            <a:xfrm>
              <a:off x="3456" y="211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203" name="Line 1051"/>
            <p:cNvSpPr>
              <a:spLocks noChangeShapeType="1"/>
            </p:cNvSpPr>
            <p:nvPr/>
          </p:nvSpPr>
          <p:spPr bwMode="auto">
            <a:xfrm>
              <a:off x="3504" y="1584"/>
              <a:ext cx="528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306204" name="Text Box 1052"/>
            <p:cNvSpPr txBox="1">
              <a:spLocks noChangeArrowheads="1"/>
            </p:cNvSpPr>
            <p:nvPr/>
          </p:nvSpPr>
          <p:spPr bwMode="auto">
            <a:xfrm>
              <a:off x="1344" y="1824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n-lt"/>
                </a:rPr>
                <a:t>45 s</a:t>
              </a:r>
            </a:p>
          </p:txBody>
        </p:sp>
        <p:sp>
          <p:nvSpPr>
            <p:cNvPr id="306205" name="Text Box 1053"/>
            <p:cNvSpPr txBox="1">
              <a:spLocks noChangeArrowheads="1"/>
            </p:cNvSpPr>
            <p:nvPr/>
          </p:nvSpPr>
          <p:spPr bwMode="auto">
            <a:xfrm>
              <a:off x="2016" y="1584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n-lt"/>
                </a:rPr>
                <a:t>11 s</a:t>
              </a:r>
            </a:p>
          </p:txBody>
        </p:sp>
        <p:sp>
          <p:nvSpPr>
            <p:cNvPr id="306206" name="Text Box 1054"/>
            <p:cNvSpPr txBox="1">
              <a:spLocks noChangeArrowheads="1"/>
            </p:cNvSpPr>
            <p:nvPr/>
          </p:nvSpPr>
          <p:spPr bwMode="auto">
            <a:xfrm>
              <a:off x="2640" y="1584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n-lt"/>
                </a:rPr>
                <a:t>9 s</a:t>
              </a:r>
            </a:p>
          </p:txBody>
        </p:sp>
        <p:sp>
          <p:nvSpPr>
            <p:cNvPr id="306207" name="Text Box 1055"/>
            <p:cNvSpPr txBox="1">
              <a:spLocks noChangeArrowheads="1"/>
            </p:cNvSpPr>
            <p:nvPr/>
          </p:nvSpPr>
          <p:spPr bwMode="auto">
            <a:xfrm>
              <a:off x="2640" y="225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n-lt"/>
                </a:rPr>
                <a:t>12 s</a:t>
              </a:r>
            </a:p>
          </p:txBody>
        </p:sp>
        <p:sp>
          <p:nvSpPr>
            <p:cNvPr id="306208" name="Text Box 1056"/>
            <p:cNvSpPr txBox="1">
              <a:spLocks noChangeArrowheads="1"/>
            </p:cNvSpPr>
            <p:nvPr/>
          </p:nvSpPr>
          <p:spPr bwMode="auto">
            <a:xfrm>
              <a:off x="2640" y="273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n-lt"/>
                </a:rPr>
                <a:t>12 s</a:t>
              </a:r>
            </a:p>
          </p:txBody>
        </p:sp>
        <p:sp>
          <p:nvSpPr>
            <p:cNvPr id="306209" name="Text Box 1057"/>
            <p:cNvSpPr txBox="1">
              <a:spLocks noChangeArrowheads="1"/>
            </p:cNvSpPr>
            <p:nvPr/>
          </p:nvSpPr>
          <p:spPr bwMode="auto">
            <a:xfrm>
              <a:off x="3264" y="177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n-lt"/>
                </a:rPr>
                <a:t>12 s</a:t>
              </a:r>
            </a:p>
          </p:txBody>
        </p:sp>
        <p:sp>
          <p:nvSpPr>
            <p:cNvPr id="306210" name="Text Box 1058"/>
            <p:cNvSpPr txBox="1">
              <a:spLocks noChangeArrowheads="1"/>
            </p:cNvSpPr>
            <p:nvPr/>
          </p:nvSpPr>
          <p:spPr bwMode="auto">
            <a:xfrm>
              <a:off x="3264" y="124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n-lt"/>
                </a:rPr>
                <a:t>12 s</a:t>
              </a:r>
            </a:p>
          </p:txBody>
        </p:sp>
        <p:sp>
          <p:nvSpPr>
            <p:cNvPr id="306211" name="Text Box 1059"/>
            <p:cNvSpPr txBox="1">
              <a:spLocks noChangeArrowheads="1"/>
            </p:cNvSpPr>
            <p:nvPr/>
          </p:nvSpPr>
          <p:spPr bwMode="auto">
            <a:xfrm>
              <a:off x="4032" y="225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n-lt"/>
                </a:rPr>
                <a:t>8 s</a:t>
              </a:r>
            </a:p>
          </p:txBody>
        </p:sp>
        <p:sp>
          <p:nvSpPr>
            <p:cNvPr id="306212" name="Text Box 1060"/>
            <p:cNvSpPr txBox="1">
              <a:spLocks noChangeArrowheads="1"/>
            </p:cNvSpPr>
            <p:nvPr/>
          </p:nvSpPr>
          <p:spPr bwMode="auto">
            <a:xfrm>
              <a:off x="4656" y="225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n-lt"/>
                </a:rPr>
                <a:t>9 s</a:t>
              </a:r>
            </a:p>
          </p:txBody>
        </p:sp>
        <p:sp>
          <p:nvSpPr>
            <p:cNvPr id="306213" name="Text Box 1061"/>
            <p:cNvSpPr txBox="1">
              <a:spLocks noChangeArrowheads="1"/>
            </p:cNvSpPr>
            <p:nvPr/>
          </p:nvSpPr>
          <p:spPr bwMode="auto">
            <a:xfrm>
              <a:off x="1344" y="225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n-lt"/>
                </a:rPr>
                <a:t>50 s</a:t>
              </a:r>
            </a:p>
          </p:txBody>
        </p:sp>
        <p:sp>
          <p:nvSpPr>
            <p:cNvPr id="306214" name="Text Box 1062"/>
            <p:cNvSpPr txBox="1">
              <a:spLocks noChangeArrowheads="1"/>
            </p:cNvSpPr>
            <p:nvPr/>
          </p:nvSpPr>
          <p:spPr bwMode="auto">
            <a:xfrm>
              <a:off x="2016" y="225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>
                  <a:latin typeface="+mn-lt"/>
                </a:rPr>
                <a:t>15 s</a:t>
              </a:r>
            </a:p>
          </p:txBody>
        </p:sp>
        <p:sp>
          <p:nvSpPr>
            <p:cNvPr id="306225" name="Text Box 1073"/>
            <p:cNvSpPr txBox="1">
              <a:spLocks noChangeArrowheads="1"/>
            </p:cNvSpPr>
            <p:nvPr/>
          </p:nvSpPr>
          <p:spPr bwMode="auto">
            <a:xfrm>
              <a:off x="1208" y="1528"/>
              <a:ext cx="60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 sz="1400">
                  <a:latin typeface="+mn-lt"/>
                </a:rPr>
                <a:t>Estación de</a:t>
              </a:r>
            </a:p>
            <a:p>
              <a:pPr algn="ctr"/>
              <a:r>
                <a:rPr lang="es-ES_tradnl" sz="1400">
                  <a:latin typeface="+mn-lt"/>
                </a:rPr>
                <a:t>Trabajo 1</a:t>
              </a:r>
            </a:p>
          </p:txBody>
        </p:sp>
        <p:sp>
          <p:nvSpPr>
            <p:cNvPr id="306226" name="Text Box 1074"/>
            <p:cNvSpPr txBox="1">
              <a:spLocks noChangeArrowheads="1"/>
            </p:cNvSpPr>
            <p:nvPr/>
          </p:nvSpPr>
          <p:spPr bwMode="auto">
            <a:xfrm>
              <a:off x="2526" y="962"/>
              <a:ext cx="60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 sz="1400">
                  <a:latin typeface="+mn-lt"/>
                </a:rPr>
                <a:t>Estación de</a:t>
              </a:r>
            </a:p>
            <a:p>
              <a:pPr algn="ctr"/>
              <a:r>
                <a:rPr lang="es-ES_tradnl" sz="1400">
                  <a:latin typeface="+mn-lt"/>
                </a:rPr>
                <a:t>Trabajo 3</a:t>
              </a:r>
            </a:p>
          </p:txBody>
        </p:sp>
        <p:sp>
          <p:nvSpPr>
            <p:cNvPr id="306227" name="Text Box 1075"/>
            <p:cNvSpPr txBox="1">
              <a:spLocks noChangeArrowheads="1"/>
            </p:cNvSpPr>
            <p:nvPr/>
          </p:nvSpPr>
          <p:spPr bwMode="auto">
            <a:xfrm>
              <a:off x="1192" y="2658"/>
              <a:ext cx="60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 sz="1400">
                  <a:latin typeface="+mn-lt"/>
                </a:rPr>
                <a:t>Estación de</a:t>
              </a:r>
            </a:p>
            <a:p>
              <a:pPr algn="ctr"/>
              <a:r>
                <a:rPr lang="es-ES_tradnl" sz="1400">
                  <a:latin typeface="+mn-lt"/>
                </a:rPr>
                <a:t>Trabajo 2</a:t>
              </a:r>
            </a:p>
          </p:txBody>
        </p:sp>
        <p:sp>
          <p:nvSpPr>
            <p:cNvPr id="306228" name="Text Box 1076"/>
            <p:cNvSpPr txBox="1">
              <a:spLocks noChangeArrowheads="1"/>
            </p:cNvSpPr>
            <p:nvPr/>
          </p:nvSpPr>
          <p:spPr bwMode="auto">
            <a:xfrm>
              <a:off x="3208" y="2866"/>
              <a:ext cx="60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 sz="1400">
                  <a:latin typeface="+mn-lt"/>
                </a:rPr>
                <a:t>Estación de</a:t>
              </a:r>
            </a:p>
            <a:p>
              <a:pPr algn="ctr"/>
              <a:r>
                <a:rPr lang="es-ES_tradnl" sz="1400">
                  <a:latin typeface="+mn-lt"/>
                </a:rPr>
                <a:t>Trabajo 4</a:t>
              </a:r>
            </a:p>
          </p:txBody>
        </p:sp>
        <p:sp>
          <p:nvSpPr>
            <p:cNvPr id="306229" name="Text Box 1077"/>
            <p:cNvSpPr txBox="1">
              <a:spLocks noChangeArrowheads="1"/>
            </p:cNvSpPr>
            <p:nvPr/>
          </p:nvSpPr>
          <p:spPr bwMode="auto">
            <a:xfrm>
              <a:off x="4480" y="1962"/>
              <a:ext cx="60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 sz="1400">
                  <a:latin typeface="+mn-lt"/>
                </a:rPr>
                <a:t>Estación de</a:t>
              </a:r>
            </a:p>
            <a:p>
              <a:pPr algn="ctr"/>
              <a:r>
                <a:rPr lang="es-ES_tradnl" sz="1400">
                  <a:latin typeface="+mn-lt"/>
                </a:rPr>
                <a:t>Trabajo 5</a:t>
              </a:r>
            </a:p>
          </p:txBody>
        </p:sp>
      </p:grpSp>
      <p:sp>
        <p:nvSpPr>
          <p:cNvPr id="306231" name="Text Box 1079"/>
          <p:cNvSpPr txBox="1">
            <a:spLocks noChangeArrowheads="1"/>
          </p:cNvSpPr>
          <p:nvPr/>
        </p:nvSpPr>
        <p:spPr bwMode="auto">
          <a:xfrm>
            <a:off x="2198688" y="5546725"/>
            <a:ext cx="47067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2"/>
                </a:solidFill>
                <a:latin typeface="+mn-lt"/>
              </a:rPr>
              <a:t>Gráfica de precedencia para el wagon modelo J.</a:t>
            </a:r>
            <a:endParaRPr lang="es-ES_tradnl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dirty="0"/>
              <a:t>Distribución de Procesos en Línea</a:t>
            </a:r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 dirty="0"/>
              <a:t>Eficiencia:</a:t>
            </a:r>
          </a:p>
          <a:p>
            <a:pPr lvl="2">
              <a:buNone/>
            </a:pPr>
            <a:endParaRPr lang="es-ES_tradnl" dirty="0"/>
          </a:p>
          <a:p>
            <a:pPr lvl="2">
              <a:buNone/>
            </a:pPr>
            <a:endParaRPr lang="es-ES_tradnl" dirty="0" smtClean="0"/>
          </a:p>
          <a:p>
            <a:pPr lvl="2">
              <a:buNone/>
            </a:pPr>
            <a:endParaRPr lang="es-ES_tradnl" dirty="0"/>
          </a:p>
          <a:p>
            <a:pPr lvl="2">
              <a:buNone/>
            </a:pPr>
            <a:endParaRPr lang="es-ES_tradnl" dirty="0" smtClean="0"/>
          </a:p>
          <a:p>
            <a:pPr lvl="2">
              <a:buNone/>
            </a:pPr>
            <a:r>
              <a:rPr lang="es-ES_tradnl" dirty="0" smtClean="0"/>
              <a:t>Para mejorar eficiencia</a:t>
            </a:r>
          </a:p>
          <a:p>
            <a:pPr lvl="2"/>
            <a:r>
              <a:rPr lang="es-ES_tradnl" dirty="0" smtClean="0"/>
              <a:t>Dividir </a:t>
            </a:r>
            <a:r>
              <a:rPr lang="es-ES_tradnl" dirty="0" smtClean="0"/>
              <a:t>tareas</a:t>
            </a:r>
          </a:p>
          <a:p>
            <a:pPr lvl="2"/>
            <a:r>
              <a:rPr lang="es-ES_tradnl" dirty="0" smtClean="0"/>
              <a:t>Compartir Tareas</a:t>
            </a:r>
            <a:endParaRPr lang="es-ES_tradnl" dirty="0" smtClean="0"/>
          </a:p>
          <a:p>
            <a:pPr lvl="2"/>
            <a:r>
              <a:rPr lang="es-ES_tradnl" dirty="0" smtClean="0"/>
              <a:t>Operar en paralelo 2 estaciones de trabajo</a:t>
            </a:r>
          </a:p>
          <a:p>
            <a:pPr lvl="2"/>
            <a:r>
              <a:rPr lang="es-ES_tradnl" dirty="0" smtClean="0"/>
              <a:t>Usar operarios más hábiles</a:t>
            </a:r>
          </a:p>
          <a:p>
            <a:pPr lvl="2"/>
            <a:r>
              <a:rPr lang="es-ES_tradnl" dirty="0" smtClean="0"/>
              <a:t>Trabajar sobretiempo</a:t>
            </a:r>
          </a:p>
          <a:p>
            <a:pPr lvl="2"/>
            <a:r>
              <a:rPr lang="es-ES_tradnl" dirty="0" smtClean="0"/>
              <a:t>Rediseñar el producto</a:t>
            </a:r>
          </a:p>
        </p:txBody>
      </p:sp>
      <p:graphicFrame>
        <p:nvGraphicFramePr>
          <p:cNvPr id="323584" name="Object 0"/>
          <p:cNvGraphicFramePr>
            <a:graphicFrameLocks noChangeAspect="1"/>
          </p:cNvGraphicFramePr>
          <p:nvPr/>
        </p:nvGraphicFramePr>
        <p:xfrm>
          <a:off x="2463800" y="2590800"/>
          <a:ext cx="4699000" cy="774700"/>
        </p:xfrm>
        <a:graphic>
          <a:graphicData uri="http://schemas.openxmlformats.org/presentationml/2006/ole">
            <p:oleObj spid="_x0000_s105474" name="Ecuación" r:id="rId3" imgW="25398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Distribución de Procesos en Línea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34</a:t>
            </a:fld>
            <a:endParaRPr lang="es-ES" dirty="0"/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85764"/>
            <a:ext cx="2412367" cy="108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4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064987"/>
            <a:ext cx="2496278" cy="787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717032"/>
            <a:ext cx="2001658" cy="96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3016816"/>
            <a:ext cx="1571485" cy="2284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517232"/>
            <a:ext cx="4077783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5373216"/>
            <a:ext cx="226232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1979712" y="1412776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Malo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5564806" y="1484784"/>
            <a:ext cx="1239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Mejorado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5508104" y="3861048"/>
            <a:ext cx="64807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Instalaciones para Servicios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8064896" cy="4983286"/>
          </a:xfrm>
        </p:spPr>
        <p:txBody>
          <a:bodyPr/>
          <a:lstStyle/>
          <a:p>
            <a:r>
              <a:rPr lang="es-CL" dirty="0" smtClean="0"/>
              <a:t>Taco Bell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35</a:t>
            </a:fld>
            <a:endParaRPr lang="es-ES" dirty="0"/>
          </a:p>
        </p:txBody>
      </p:sp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4467"/>
            <a:ext cx="3251613" cy="4676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5903" y="2060848"/>
            <a:ext cx="3362561" cy="426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Instalaciones para Servicios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 busca aumentar rentabilidad por m</a:t>
            </a:r>
            <a:r>
              <a:rPr lang="es-ES" baseline="30000" dirty="0" smtClean="0"/>
              <a:t>2</a:t>
            </a:r>
            <a:r>
              <a:rPr lang="es-ES" dirty="0" smtClean="0"/>
              <a:t>. En este caso más espacio y mejor circulación para clientes.</a:t>
            </a:r>
          </a:p>
          <a:p>
            <a:r>
              <a:rPr lang="es-ES" dirty="0" smtClean="0"/>
              <a:t>Se achica cocina programando comida afuera.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36</a:t>
            </a:fld>
            <a:endParaRPr lang="es-E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Instalaciones para Servicios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Distribución de Tiendas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37</a:t>
            </a:fld>
            <a:endParaRPr lang="es-ES" dirty="0"/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0"/>
            <a:ext cx="2987824" cy="184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187624" y="1987527"/>
            <a:ext cx="7239722" cy="487047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7 CuadroTexto"/>
          <p:cNvSpPr txBox="1"/>
          <p:nvPr/>
        </p:nvSpPr>
        <p:spPr>
          <a:xfrm>
            <a:off x="2267744" y="3933056"/>
            <a:ext cx="1368152" cy="338554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Flujo Libre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5580112" y="3933056"/>
            <a:ext cx="1368152" cy="338554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Cuadrícula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267744" y="6381328"/>
            <a:ext cx="1368152" cy="338554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Vertebral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580112" y="6381328"/>
            <a:ext cx="1368152" cy="338554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Circuitos</a:t>
            </a:r>
          </a:p>
        </p:txBody>
      </p:sp>
      <p:sp>
        <p:nvSpPr>
          <p:cNvPr id="12" name="11 Flecha arriba"/>
          <p:cNvSpPr/>
          <p:nvPr/>
        </p:nvSpPr>
        <p:spPr>
          <a:xfrm>
            <a:off x="2843808" y="3789040"/>
            <a:ext cx="216024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12 Flecha arriba"/>
          <p:cNvSpPr/>
          <p:nvPr/>
        </p:nvSpPr>
        <p:spPr>
          <a:xfrm>
            <a:off x="6156176" y="3789040"/>
            <a:ext cx="216024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13 Flecha arriba"/>
          <p:cNvSpPr/>
          <p:nvPr/>
        </p:nvSpPr>
        <p:spPr>
          <a:xfrm>
            <a:off x="2843808" y="6237312"/>
            <a:ext cx="216024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14 Flecha arriba"/>
          <p:cNvSpPr/>
          <p:nvPr/>
        </p:nvSpPr>
        <p:spPr>
          <a:xfrm>
            <a:off x="6156176" y="6237312"/>
            <a:ext cx="216024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Conclusiones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Buena Distribución en Manufactura o Back-Office</a:t>
            </a:r>
          </a:p>
          <a:p>
            <a:pPr lvl="1"/>
            <a:r>
              <a:rPr lang="es-CL" dirty="0" smtClean="0"/>
              <a:t>Seguir el patrón de la Línea de Producción</a:t>
            </a:r>
          </a:p>
          <a:p>
            <a:pPr lvl="1"/>
            <a:r>
              <a:rPr lang="es-CL" dirty="0" smtClean="0"/>
              <a:t>Evitar los retrocesos</a:t>
            </a:r>
          </a:p>
          <a:p>
            <a:pPr lvl="1"/>
            <a:r>
              <a:rPr lang="es-CL" dirty="0" smtClean="0"/>
              <a:t>Hacer el tiempo de producción predecible</a:t>
            </a:r>
          </a:p>
          <a:p>
            <a:pPr lvl="1"/>
            <a:r>
              <a:rPr lang="es-CL" dirty="0" smtClean="0"/>
              <a:t>Minimizar los inventarios en línea</a:t>
            </a:r>
          </a:p>
          <a:p>
            <a:pPr lvl="1"/>
            <a:r>
              <a:rPr lang="es-CL" dirty="0" smtClean="0"/>
              <a:t>Amplias plantas de edificios para que todos puedan ver lo que se hace</a:t>
            </a:r>
          </a:p>
          <a:p>
            <a:pPr lvl="1"/>
            <a:r>
              <a:rPr lang="es-CL" dirty="0" smtClean="0"/>
              <a:t>Cuellos de Botella Bajo Control</a:t>
            </a:r>
          </a:p>
          <a:p>
            <a:pPr lvl="1"/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38</a:t>
            </a:fld>
            <a:endParaRPr lang="es-E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Conclusiones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Buena Distribución en Servicios</a:t>
            </a:r>
          </a:p>
          <a:p>
            <a:pPr lvl="1"/>
            <a:r>
              <a:rPr lang="es-CL" dirty="0" smtClean="0"/>
              <a:t>Que sea fácil entender el patrón de servicios</a:t>
            </a:r>
          </a:p>
          <a:p>
            <a:pPr lvl="1"/>
            <a:r>
              <a:rPr lang="es-CL" dirty="0" smtClean="0"/>
              <a:t>Instalaciones de Espera Adecuadas</a:t>
            </a:r>
          </a:p>
          <a:p>
            <a:pPr lvl="1"/>
            <a:r>
              <a:rPr lang="es-CL" dirty="0" smtClean="0"/>
              <a:t>Comunicación Fácil con los Consumidores</a:t>
            </a:r>
          </a:p>
          <a:p>
            <a:pPr lvl="1"/>
            <a:r>
              <a:rPr lang="es-CL" dirty="0" smtClean="0"/>
              <a:t>Departamentos y procesos ordenados para que el consumidor vea lo que uno quiere que vea</a:t>
            </a:r>
          </a:p>
          <a:p>
            <a:pPr lvl="1"/>
            <a:r>
              <a:rPr lang="es-CL" dirty="0" smtClean="0"/>
              <a:t>Altas Ventas por metro cuadrado de instalación.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39</a:t>
            </a:fld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 a Alcanzar con la Distribución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Minimizar costo de manejo interno de materiales </a:t>
            </a:r>
          </a:p>
          <a:p>
            <a:r>
              <a:rPr lang="es-CL" dirty="0" smtClean="0"/>
              <a:t>Utilizar el Espacio Eficientemente</a:t>
            </a:r>
          </a:p>
          <a:p>
            <a:r>
              <a:rPr lang="es-CL" dirty="0" smtClean="0"/>
              <a:t>Utilizar la Fuerza de Trabajo Eficientemente</a:t>
            </a:r>
          </a:p>
          <a:p>
            <a:r>
              <a:rPr lang="es-CL" dirty="0" smtClean="0"/>
              <a:t>Eliminar Cuellos de Botella</a:t>
            </a:r>
          </a:p>
          <a:p>
            <a:r>
              <a:rPr lang="es-ES" dirty="0" smtClean="0"/>
              <a:t>Minimizar inversión en equipos y local</a:t>
            </a:r>
          </a:p>
          <a:p>
            <a:r>
              <a:rPr lang="es-ES" dirty="0" smtClean="0"/>
              <a:t>Mantener flexibilidad a futuros cambios</a:t>
            </a:r>
          </a:p>
          <a:p>
            <a:r>
              <a:rPr lang="es-ES" dirty="0" smtClean="0"/>
              <a:t>Facilitar el proceso productivo </a:t>
            </a:r>
          </a:p>
          <a:p>
            <a:r>
              <a:rPr lang="es-ES" dirty="0" smtClean="0"/>
              <a:t>Facilitar la estructura organizativa</a:t>
            </a:r>
          </a:p>
          <a:p>
            <a:r>
              <a:rPr lang="es-ES" dirty="0" smtClean="0"/>
              <a:t>Reducir los Tiempos de Servicios a Los consumidores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Formatos de Distribución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dirty="0" smtClean="0"/>
              <a:t>Posición fija</a:t>
            </a:r>
          </a:p>
          <a:p>
            <a:pPr lvl="1"/>
            <a:r>
              <a:rPr lang="es-ES" dirty="0" smtClean="0"/>
              <a:t>El producto es demasiado grande para moverlo.</a:t>
            </a:r>
          </a:p>
          <a:p>
            <a:pPr lvl="1">
              <a:buNone/>
            </a:pPr>
            <a:r>
              <a:rPr lang="es-ES" dirty="0" smtClean="0"/>
              <a:t>	Se trabaja alrededor de el </a:t>
            </a:r>
          </a:p>
          <a:p>
            <a:pPr lvl="1">
              <a:buNone/>
            </a:pPr>
            <a:r>
              <a:rPr lang="es-ES" dirty="0" smtClean="0"/>
              <a:t>	Ej.: Construcción de:</a:t>
            </a:r>
          </a:p>
          <a:p>
            <a:pPr lvl="1">
              <a:buNone/>
            </a:pPr>
            <a:r>
              <a:rPr lang="es-ES" dirty="0" smtClean="0"/>
              <a:t>		 Edificio</a:t>
            </a:r>
          </a:p>
          <a:p>
            <a:pPr lvl="1">
              <a:buNone/>
            </a:pPr>
            <a:r>
              <a:rPr lang="es-ES" dirty="0" smtClean="0"/>
              <a:t>		 Banco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4150" y="4243387"/>
            <a:ext cx="3879850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Formatos de Distribución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s-ES_tradnl" dirty="0" smtClean="0"/>
              <a:t>Distribución por Proceso:</a:t>
            </a:r>
          </a:p>
          <a:p>
            <a:pPr lvl="1"/>
            <a:r>
              <a:rPr lang="es-ES_tradnl" dirty="0" smtClean="0"/>
              <a:t>Equipos y gente se agrupa por funciones.</a:t>
            </a:r>
          </a:p>
          <a:p>
            <a:pPr lvl="1"/>
            <a:r>
              <a:rPr lang="es-ES_tradnl" dirty="0" smtClean="0"/>
              <a:t>Ejemplos:</a:t>
            </a:r>
          </a:p>
          <a:p>
            <a:pPr lvl="2"/>
            <a:r>
              <a:rPr lang="es-ES_tradnl" dirty="0" smtClean="0"/>
              <a:t>Textil: telares en una zona, estampado en otra.</a:t>
            </a:r>
          </a:p>
          <a:p>
            <a:pPr lvl="2"/>
            <a:r>
              <a:rPr lang="es-ES_tradnl" dirty="0" smtClean="0"/>
              <a:t>Hospital: cirugía, cardiovascular, etc.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66" y="3977034"/>
            <a:ext cx="2088232" cy="165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0086" y="3977680"/>
            <a:ext cx="249324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0327" y="3933056"/>
            <a:ext cx="2563492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38703" y="3933056"/>
            <a:ext cx="2569801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Formatos de Distribución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s-ES_tradnl" dirty="0" smtClean="0"/>
              <a:t>Distribución por Producto:</a:t>
            </a:r>
          </a:p>
          <a:p>
            <a:pPr lvl="1"/>
            <a:r>
              <a:rPr lang="es-ES_tradnl" dirty="0" smtClean="0"/>
              <a:t>Equipos y gente se ordenan de acuerdo a la secuencia en que se fabrica el producto.</a:t>
            </a:r>
          </a:p>
          <a:p>
            <a:pPr lvl="1"/>
            <a:r>
              <a:rPr lang="es-ES_tradnl" dirty="0" smtClean="0"/>
              <a:t>Ejemplos:</a:t>
            </a:r>
          </a:p>
          <a:p>
            <a:pPr lvl="2"/>
            <a:r>
              <a:rPr lang="es-ES_tradnl" dirty="0" smtClean="0"/>
              <a:t>Lavado de autos.</a:t>
            </a:r>
          </a:p>
          <a:p>
            <a:pPr lvl="2"/>
            <a:r>
              <a:rPr lang="es-ES_tradnl" dirty="0" smtClean="0"/>
              <a:t>Línea de producción de zapatos.</a:t>
            </a:r>
          </a:p>
          <a:p>
            <a:pPr lvl="2"/>
            <a:r>
              <a:rPr lang="es-ES_tradnl" dirty="0" smtClean="0"/>
              <a:t>Planta Química.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4471987"/>
            <a:ext cx="3995737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1680" y="4468233"/>
            <a:ext cx="5582320" cy="2389767"/>
          </a:xfrm>
          <a:prstGeom prst="rect">
            <a:avLst/>
          </a:prstGeom>
          <a:solidFill>
            <a:srgbClr val="FAC896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Formatos de Distribución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s-ES_tradnl" dirty="0" smtClean="0"/>
              <a:t>Distribución Celular, por Tecnología de Grupo:</a:t>
            </a:r>
          </a:p>
          <a:p>
            <a:pPr lvl="1"/>
            <a:r>
              <a:rPr lang="es-ES_tradnl" dirty="0" smtClean="0"/>
              <a:t>Grupos de máquinas diferentes en células de trabajo.</a:t>
            </a:r>
          </a:p>
          <a:p>
            <a:pPr lvl="1"/>
            <a:r>
              <a:rPr lang="es-ES_tradnl" dirty="0" smtClean="0"/>
              <a:t>Formas y procedimientos de procesamiento similares.</a:t>
            </a:r>
          </a:p>
          <a:p>
            <a:pPr lvl="1"/>
            <a:r>
              <a:rPr lang="es-ES_tradnl" dirty="0" smtClean="0"/>
              <a:t>Intermedio entre por producto y por proceso.</a:t>
            </a:r>
          </a:p>
          <a:p>
            <a:pPr lvl="1"/>
            <a:r>
              <a:rPr lang="es-ES_tradnl" dirty="0" smtClean="0"/>
              <a:t>Trabajo en equipos pequeños, mejores relaciones laborales y menores inventarios.</a:t>
            </a:r>
          </a:p>
          <a:p>
            <a:pPr lvl="1"/>
            <a:r>
              <a:rPr lang="es-ES_tradnl" dirty="0" smtClean="0"/>
              <a:t>Ejemplo:</a:t>
            </a:r>
          </a:p>
          <a:p>
            <a:pPr lvl="2"/>
            <a:r>
              <a:rPr lang="es-ES_tradnl" dirty="0" smtClean="0"/>
              <a:t>Manufactura electrónica.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6075" y="0"/>
            <a:ext cx="24479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Formatos de Distribución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3933056"/>
            <a:ext cx="3960440" cy="2390998"/>
          </a:xfrm>
        </p:spPr>
        <p:txBody>
          <a:bodyPr/>
          <a:lstStyle/>
          <a:p>
            <a:r>
              <a:rPr lang="es-CL" sz="2400" dirty="0" smtClean="0"/>
              <a:t>Desventajas</a:t>
            </a:r>
          </a:p>
          <a:p>
            <a:pPr lvl="1"/>
            <a:r>
              <a:rPr lang="es-CL" sz="2000" dirty="0" smtClean="0"/>
              <a:t>Pobre Balanceo de Carga de Trabajo de las Células</a:t>
            </a:r>
          </a:p>
          <a:p>
            <a:pPr lvl="1"/>
            <a:r>
              <a:rPr lang="es-CL" sz="2000" dirty="0" smtClean="0"/>
              <a:t>Aumento de la Inversión</a:t>
            </a:r>
          </a:p>
          <a:p>
            <a:pPr lvl="1"/>
            <a:r>
              <a:rPr lang="es-CL" sz="2000" dirty="0" smtClean="0"/>
              <a:t>Aumento de la Capacitación</a:t>
            </a:r>
          </a:p>
          <a:p>
            <a:pPr lvl="1"/>
            <a:endParaRPr lang="es-CL" sz="20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55280"/>
            <a:ext cx="3826386" cy="257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340768"/>
            <a:ext cx="3312368" cy="2592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" name="57 Flecha derecha"/>
          <p:cNvSpPr/>
          <p:nvPr/>
        </p:nvSpPr>
        <p:spPr>
          <a:xfrm>
            <a:off x="4644008" y="2348880"/>
            <a:ext cx="72008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9" name="2 Marcador de contenido"/>
          <p:cNvSpPr txBox="1">
            <a:spLocks/>
          </p:cNvSpPr>
          <p:nvPr/>
        </p:nvSpPr>
        <p:spPr bwMode="auto">
          <a:xfrm>
            <a:off x="4932040" y="3933056"/>
            <a:ext cx="3968824" cy="2390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B641B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s-C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Ventajas</a:t>
            </a:r>
          </a:p>
          <a:p>
            <a:pPr marL="639763" marR="0" lvl="1" indent="-2460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es-C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Reducción de tiempo y manipulación</a:t>
            </a:r>
          </a:p>
          <a:p>
            <a:pPr marL="639763" marR="0" lvl="1" indent="-2460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es-C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Fácil de Controlar</a:t>
            </a:r>
          </a:p>
          <a:p>
            <a:pPr marL="639763" marR="0" lvl="1" indent="-2460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es-C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Fácil de Automatizar</a:t>
            </a:r>
            <a:endParaRPr kumimoji="0" lang="es-CL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59 CuadroTexto"/>
          <p:cNvSpPr txBox="1"/>
          <p:nvPr/>
        </p:nvSpPr>
        <p:spPr>
          <a:xfrm>
            <a:off x="2411760" y="6021288"/>
            <a:ext cx="3998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Sistemas de Manufactura Flexible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6632</TotalTime>
  <Words>1307</Words>
  <Application>Microsoft Office PowerPoint</Application>
  <PresentationFormat>Presentación en pantalla (4:3)</PresentationFormat>
  <Paragraphs>422</Paragraphs>
  <Slides>39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39</vt:i4>
      </vt:variant>
    </vt:vector>
  </HeadingPairs>
  <TitlesOfParts>
    <vt:vector size="42" baseType="lpstr">
      <vt:lpstr>Flujo</vt:lpstr>
      <vt:lpstr>Ecuación</vt:lpstr>
      <vt:lpstr>MathType 6.0 Equation</vt:lpstr>
      <vt:lpstr> Distribución de Instalaciones  </vt:lpstr>
      <vt:lpstr>Lineamientos de la Clase de Hoy</vt:lpstr>
      <vt:lpstr>Introducción</vt:lpstr>
      <vt:lpstr>Objetivos a Alcanzar con la Distribución</vt:lpstr>
      <vt:lpstr>Formatos de Distribución</vt:lpstr>
      <vt:lpstr>Formatos de Distribución</vt:lpstr>
      <vt:lpstr>Formatos de Distribución</vt:lpstr>
      <vt:lpstr>Formatos de Distribución</vt:lpstr>
      <vt:lpstr>Formatos de Distribución</vt:lpstr>
      <vt:lpstr>Criterios de Distribución: Cuantitativos</vt:lpstr>
      <vt:lpstr>Criterios de Distribución: Cuantitativos</vt:lpstr>
      <vt:lpstr>Criterios de Distribución: Cuantitativos</vt:lpstr>
      <vt:lpstr>Criterios de Distribución: Cuantitativos</vt:lpstr>
      <vt:lpstr>Criterios de Distribución: Cuantitativos</vt:lpstr>
      <vt:lpstr>Criterios de Distribución: Cuantitativos</vt:lpstr>
      <vt:lpstr>Criterios de Distribución: Cuantitativos</vt:lpstr>
      <vt:lpstr>Criterios de Distribución: Cualitativos</vt:lpstr>
      <vt:lpstr>Criterios de Distribución: Cualitativos</vt:lpstr>
      <vt:lpstr>Criterios de Distribución: Cualitativos</vt:lpstr>
      <vt:lpstr>Criterios de Distribución: Cualitativos</vt:lpstr>
      <vt:lpstr>Criterios de Distribución: Cualitativos</vt:lpstr>
      <vt:lpstr>Criterios de Distribución: Software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Instalaciones para Servicios</vt:lpstr>
      <vt:lpstr>Instalaciones para Servicios</vt:lpstr>
      <vt:lpstr>Instalaciones para Servicios</vt:lpstr>
      <vt:lpstr>Conclusiones</vt:lpstr>
      <vt:lpstr>Conclusiones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IN4703</dc:title>
  <dc:creator>Fabián Rodrigo Medel García</dc:creator>
  <dc:description/>
  <cp:lastModifiedBy>Fabian</cp:lastModifiedBy>
  <cp:revision>595</cp:revision>
  <cp:lastPrinted>2007-09-28T14:59:36Z</cp:lastPrinted>
  <dcterms:created xsi:type="dcterms:W3CDTF">2007-04-18T18:55:22Z</dcterms:created>
  <dcterms:modified xsi:type="dcterms:W3CDTF">2011-11-24T14:56:50Z</dcterms:modified>
</cp:coreProperties>
</file>