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8" r:id="rId1"/>
  </p:sldMasterIdLst>
  <p:notesMasterIdLst>
    <p:notesMasterId r:id="rId49"/>
  </p:notesMasterIdLst>
  <p:handoutMasterIdLst>
    <p:handoutMasterId r:id="rId50"/>
  </p:handoutMasterIdLst>
  <p:sldIdLst>
    <p:sldId id="346" r:id="rId2"/>
    <p:sldId id="423" r:id="rId3"/>
    <p:sldId id="424" r:id="rId4"/>
    <p:sldId id="425" r:id="rId5"/>
    <p:sldId id="426" r:id="rId6"/>
    <p:sldId id="427" r:id="rId7"/>
    <p:sldId id="428" r:id="rId8"/>
    <p:sldId id="429" r:id="rId9"/>
    <p:sldId id="430" r:id="rId10"/>
    <p:sldId id="431" r:id="rId11"/>
    <p:sldId id="433" r:id="rId12"/>
    <p:sldId id="435" r:id="rId13"/>
    <p:sldId id="437" r:id="rId14"/>
    <p:sldId id="439" r:id="rId15"/>
    <p:sldId id="440" r:id="rId16"/>
    <p:sldId id="441" r:id="rId17"/>
    <p:sldId id="442" r:id="rId18"/>
    <p:sldId id="443" r:id="rId19"/>
    <p:sldId id="444" r:id="rId20"/>
    <p:sldId id="445" r:id="rId21"/>
    <p:sldId id="446" r:id="rId22"/>
    <p:sldId id="447" r:id="rId23"/>
    <p:sldId id="448" r:id="rId24"/>
    <p:sldId id="449" r:id="rId25"/>
    <p:sldId id="450" r:id="rId26"/>
    <p:sldId id="451" r:id="rId27"/>
    <p:sldId id="452" r:id="rId28"/>
    <p:sldId id="454" r:id="rId29"/>
    <p:sldId id="456" r:id="rId30"/>
    <p:sldId id="459" r:id="rId31"/>
    <p:sldId id="457" r:id="rId32"/>
    <p:sldId id="461" r:id="rId33"/>
    <p:sldId id="462" r:id="rId34"/>
    <p:sldId id="463" r:id="rId35"/>
    <p:sldId id="464" r:id="rId36"/>
    <p:sldId id="465" r:id="rId37"/>
    <p:sldId id="458" r:id="rId38"/>
    <p:sldId id="466" r:id="rId39"/>
    <p:sldId id="467" r:id="rId40"/>
    <p:sldId id="468" r:id="rId41"/>
    <p:sldId id="469" r:id="rId42"/>
    <p:sldId id="470" r:id="rId43"/>
    <p:sldId id="474" r:id="rId44"/>
    <p:sldId id="453" r:id="rId45"/>
    <p:sldId id="471" r:id="rId46"/>
    <p:sldId id="472" r:id="rId47"/>
    <p:sldId id="473" r:id="rId48"/>
  </p:sldIdLst>
  <p:sldSz cx="9144000" cy="6858000" type="screen4x3"/>
  <p:notesSz cx="9296400" cy="6881813"/>
  <p:defaultTextStyle>
    <a:defPPr>
      <a:defRPr lang="es-ES"/>
    </a:defPPr>
    <a:lvl1pPr algn="l" rtl="0" eaLnBrk="0" fontAlgn="base" hangingPunct="0">
      <a:spcBef>
        <a:spcPct val="0"/>
      </a:spcBef>
      <a:spcAft>
        <a:spcPct val="0"/>
      </a:spcAft>
      <a:defRPr sz="3500" kern="1200">
        <a:solidFill>
          <a:srgbClr val="003399"/>
        </a:solidFill>
        <a:latin typeface="Beauchef beta" pitchFamily="50" charset="0"/>
        <a:ea typeface="+mn-ea"/>
        <a:cs typeface="+mn-cs"/>
      </a:defRPr>
    </a:lvl1pPr>
    <a:lvl2pPr marL="457200" algn="l" rtl="0" eaLnBrk="0" fontAlgn="base" hangingPunct="0">
      <a:spcBef>
        <a:spcPct val="0"/>
      </a:spcBef>
      <a:spcAft>
        <a:spcPct val="0"/>
      </a:spcAft>
      <a:defRPr sz="3500" kern="1200">
        <a:solidFill>
          <a:srgbClr val="003399"/>
        </a:solidFill>
        <a:latin typeface="Beauchef beta" pitchFamily="50" charset="0"/>
        <a:ea typeface="+mn-ea"/>
        <a:cs typeface="+mn-cs"/>
      </a:defRPr>
    </a:lvl2pPr>
    <a:lvl3pPr marL="914400" algn="l" rtl="0" eaLnBrk="0" fontAlgn="base" hangingPunct="0">
      <a:spcBef>
        <a:spcPct val="0"/>
      </a:spcBef>
      <a:spcAft>
        <a:spcPct val="0"/>
      </a:spcAft>
      <a:defRPr sz="3500" kern="1200">
        <a:solidFill>
          <a:srgbClr val="003399"/>
        </a:solidFill>
        <a:latin typeface="Beauchef beta" pitchFamily="50" charset="0"/>
        <a:ea typeface="+mn-ea"/>
        <a:cs typeface="+mn-cs"/>
      </a:defRPr>
    </a:lvl3pPr>
    <a:lvl4pPr marL="1371600" algn="l" rtl="0" eaLnBrk="0" fontAlgn="base" hangingPunct="0">
      <a:spcBef>
        <a:spcPct val="0"/>
      </a:spcBef>
      <a:spcAft>
        <a:spcPct val="0"/>
      </a:spcAft>
      <a:defRPr sz="3500" kern="1200">
        <a:solidFill>
          <a:srgbClr val="003399"/>
        </a:solidFill>
        <a:latin typeface="Beauchef beta" pitchFamily="50" charset="0"/>
        <a:ea typeface="+mn-ea"/>
        <a:cs typeface="+mn-cs"/>
      </a:defRPr>
    </a:lvl4pPr>
    <a:lvl5pPr marL="1828800" algn="l" rtl="0" eaLnBrk="0" fontAlgn="base" hangingPunct="0">
      <a:spcBef>
        <a:spcPct val="0"/>
      </a:spcBef>
      <a:spcAft>
        <a:spcPct val="0"/>
      </a:spcAft>
      <a:defRPr sz="3500" kern="1200">
        <a:solidFill>
          <a:srgbClr val="003399"/>
        </a:solidFill>
        <a:latin typeface="Beauchef beta" pitchFamily="50" charset="0"/>
        <a:ea typeface="+mn-ea"/>
        <a:cs typeface="+mn-cs"/>
      </a:defRPr>
    </a:lvl5pPr>
    <a:lvl6pPr marL="2286000" algn="l" defTabSz="914400" rtl="0" eaLnBrk="1" latinLnBrk="0" hangingPunct="1">
      <a:defRPr sz="3500" kern="1200">
        <a:solidFill>
          <a:srgbClr val="003399"/>
        </a:solidFill>
        <a:latin typeface="Beauchef beta" pitchFamily="50" charset="0"/>
        <a:ea typeface="+mn-ea"/>
        <a:cs typeface="+mn-cs"/>
      </a:defRPr>
    </a:lvl6pPr>
    <a:lvl7pPr marL="2743200" algn="l" defTabSz="914400" rtl="0" eaLnBrk="1" latinLnBrk="0" hangingPunct="1">
      <a:defRPr sz="3500" kern="1200">
        <a:solidFill>
          <a:srgbClr val="003399"/>
        </a:solidFill>
        <a:latin typeface="Beauchef beta" pitchFamily="50" charset="0"/>
        <a:ea typeface="+mn-ea"/>
        <a:cs typeface="+mn-cs"/>
      </a:defRPr>
    </a:lvl7pPr>
    <a:lvl8pPr marL="3200400" algn="l" defTabSz="914400" rtl="0" eaLnBrk="1" latinLnBrk="0" hangingPunct="1">
      <a:defRPr sz="3500" kern="1200">
        <a:solidFill>
          <a:srgbClr val="003399"/>
        </a:solidFill>
        <a:latin typeface="Beauchef beta" pitchFamily="50" charset="0"/>
        <a:ea typeface="+mn-ea"/>
        <a:cs typeface="+mn-cs"/>
      </a:defRPr>
    </a:lvl8pPr>
    <a:lvl9pPr marL="3657600" algn="l" defTabSz="914400" rtl="0" eaLnBrk="1" latinLnBrk="0" hangingPunct="1">
      <a:defRPr sz="3500" kern="1200">
        <a:solidFill>
          <a:srgbClr val="003399"/>
        </a:solidFill>
        <a:latin typeface="Beauchef beta" pitchFamily="50"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33CC"/>
    <a:srgbClr val="003399"/>
    <a:srgbClr val="FF6600"/>
    <a:srgbClr val="FF3300"/>
    <a:srgbClr val="3CBEEC"/>
    <a:srgbClr val="50C5EE"/>
    <a:srgbClr val="80808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76" autoAdjust="0"/>
    <p:restoredTop sz="88429" autoAdjust="0"/>
  </p:normalViewPr>
  <p:slideViewPr>
    <p:cSldViewPr>
      <p:cViewPr varScale="1">
        <p:scale>
          <a:sx n="93" d="100"/>
          <a:sy n="93" d="100"/>
        </p:scale>
        <p:origin x="-1194" y="-96"/>
      </p:cViewPr>
      <p:guideLst>
        <p:guide orient="horz" pos="4319"/>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548"/>
    </p:cViewPr>
  </p:sorterViewPr>
  <p:notesViewPr>
    <p:cSldViewPr>
      <p:cViewPr>
        <p:scale>
          <a:sx n="125" d="100"/>
          <a:sy n="125" d="100"/>
        </p:scale>
        <p:origin x="-2832" y="1458"/>
      </p:cViewPr>
      <p:guideLst>
        <p:guide orient="horz" pos="2168"/>
        <p:guide pos="2928"/>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4028440" cy="344091"/>
          </a:xfrm>
          <a:prstGeom prst="rect">
            <a:avLst/>
          </a:prstGeom>
          <a:noFill/>
          <a:ln w="9525">
            <a:noFill/>
            <a:miter lim="800000"/>
            <a:headEnd/>
            <a:tailEnd/>
          </a:ln>
          <a:effectLst/>
        </p:spPr>
        <p:txBody>
          <a:bodyPr vert="horz" wrap="square" lIns="92437" tIns="46219" rIns="92437" bIns="46219" numCol="1" anchor="t" anchorCtr="0" compatLnSpc="1">
            <a:prstTxWarp prst="textNoShape">
              <a:avLst/>
            </a:prstTxWarp>
          </a:bodyPr>
          <a:lstStyle>
            <a:lvl1pPr eaLnBrk="0" hangingPunct="0">
              <a:defRPr sz="1200">
                <a:solidFill>
                  <a:schemeClr val="tx1"/>
                </a:solidFill>
                <a:latin typeface="Arial" charset="0"/>
              </a:defRPr>
            </a:lvl1pPr>
          </a:lstStyle>
          <a:p>
            <a:pPr>
              <a:defRPr/>
            </a:pPr>
            <a:r>
              <a:rPr lang="es-ES"/>
              <a:t>Center for Mathematical Modeling</a:t>
            </a:r>
          </a:p>
        </p:txBody>
      </p:sp>
      <p:sp>
        <p:nvSpPr>
          <p:cNvPr id="34819" name="Rectangle 3"/>
          <p:cNvSpPr>
            <a:spLocks noGrp="1" noChangeArrowheads="1"/>
          </p:cNvSpPr>
          <p:nvPr>
            <p:ph type="dt" sz="quarter" idx="1"/>
          </p:nvPr>
        </p:nvSpPr>
        <p:spPr bwMode="auto">
          <a:xfrm>
            <a:off x="5265809" y="0"/>
            <a:ext cx="4028440" cy="344091"/>
          </a:xfrm>
          <a:prstGeom prst="rect">
            <a:avLst/>
          </a:prstGeom>
          <a:noFill/>
          <a:ln w="9525">
            <a:noFill/>
            <a:miter lim="800000"/>
            <a:headEnd/>
            <a:tailEnd/>
          </a:ln>
          <a:effectLst/>
        </p:spPr>
        <p:txBody>
          <a:bodyPr vert="horz" wrap="square" lIns="92437" tIns="46219" rIns="92437" bIns="46219" numCol="1" anchor="t" anchorCtr="0" compatLnSpc="1">
            <a:prstTxWarp prst="textNoShape">
              <a:avLst/>
            </a:prstTxWarp>
          </a:bodyPr>
          <a:lstStyle>
            <a:lvl1pPr algn="r" eaLnBrk="0" hangingPunct="0">
              <a:defRPr sz="1200">
                <a:solidFill>
                  <a:schemeClr val="tx1"/>
                </a:solidFill>
                <a:latin typeface="Arial" charset="0"/>
              </a:defRPr>
            </a:lvl1pPr>
          </a:lstStyle>
          <a:p>
            <a:pPr>
              <a:defRPr/>
            </a:pPr>
            <a:fld id="{C4228E6F-075A-4F75-8F15-66DF095FA0A9}" type="datetimeFigureOut">
              <a:rPr lang="es-ES"/>
              <a:pPr>
                <a:defRPr/>
              </a:pPr>
              <a:t>30/11/2011</a:t>
            </a:fld>
            <a:endParaRPr lang="es-ES"/>
          </a:p>
        </p:txBody>
      </p:sp>
      <p:sp>
        <p:nvSpPr>
          <p:cNvPr id="34820" name="Rectangle 4"/>
          <p:cNvSpPr>
            <a:spLocks noGrp="1" noChangeArrowheads="1"/>
          </p:cNvSpPr>
          <p:nvPr>
            <p:ph type="ftr" sz="quarter" idx="2"/>
          </p:nvPr>
        </p:nvSpPr>
        <p:spPr bwMode="auto">
          <a:xfrm>
            <a:off x="0" y="6536528"/>
            <a:ext cx="4028440" cy="344091"/>
          </a:xfrm>
          <a:prstGeom prst="rect">
            <a:avLst/>
          </a:prstGeom>
          <a:noFill/>
          <a:ln w="9525">
            <a:noFill/>
            <a:miter lim="800000"/>
            <a:headEnd/>
            <a:tailEnd/>
          </a:ln>
          <a:effectLst/>
        </p:spPr>
        <p:txBody>
          <a:bodyPr vert="horz" wrap="square" lIns="92437" tIns="46219" rIns="92437" bIns="46219" numCol="1" anchor="b" anchorCtr="0" compatLnSpc="1">
            <a:prstTxWarp prst="textNoShape">
              <a:avLst/>
            </a:prstTxWarp>
          </a:bodyPr>
          <a:lstStyle>
            <a:lvl1pPr eaLnBrk="0" hangingPunct="0">
              <a:defRPr sz="1200">
                <a:solidFill>
                  <a:schemeClr val="tx1"/>
                </a:solidFill>
                <a:latin typeface="Arial" charset="0"/>
              </a:defRPr>
            </a:lvl1pPr>
          </a:lstStyle>
          <a:p>
            <a:pPr>
              <a:defRPr/>
            </a:pPr>
            <a:endParaRPr lang="es-ES"/>
          </a:p>
        </p:txBody>
      </p:sp>
      <p:sp>
        <p:nvSpPr>
          <p:cNvPr id="34821" name="Rectangle 5"/>
          <p:cNvSpPr>
            <a:spLocks noGrp="1" noChangeArrowheads="1"/>
          </p:cNvSpPr>
          <p:nvPr>
            <p:ph type="sldNum" sz="quarter" idx="3"/>
          </p:nvPr>
        </p:nvSpPr>
        <p:spPr bwMode="auto">
          <a:xfrm>
            <a:off x="5265809" y="6536528"/>
            <a:ext cx="4028440" cy="344091"/>
          </a:xfrm>
          <a:prstGeom prst="rect">
            <a:avLst/>
          </a:prstGeom>
          <a:noFill/>
          <a:ln w="9525">
            <a:noFill/>
            <a:miter lim="800000"/>
            <a:headEnd/>
            <a:tailEnd/>
          </a:ln>
          <a:effectLst/>
        </p:spPr>
        <p:txBody>
          <a:bodyPr vert="horz" wrap="square" lIns="92437" tIns="46219" rIns="92437" bIns="46219" numCol="1" anchor="b" anchorCtr="0" compatLnSpc="1">
            <a:prstTxWarp prst="textNoShape">
              <a:avLst/>
            </a:prstTxWarp>
          </a:bodyPr>
          <a:lstStyle>
            <a:lvl1pPr algn="r" eaLnBrk="0" hangingPunct="0">
              <a:defRPr sz="1200">
                <a:solidFill>
                  <a:schemeClr val="tx1"/>
                </a:solidFill>
                <a:latin typeface="Arial" charset="0"/>
              </a:defRPr>
            </a:lvl1pPr>
          </a:lstStyle>
          <a:p>
            <a:pPr>
              <a:defRPr/>
            </a:pPr>
            <a:fld id="{3780D55F-F54D-408D-813C-152290AE86DB}" type="slidenum">
              <a:rPr lang="es-ES"/>
              <a:pPr>
                <a:defRPr/>
              </a:pPr>
              <a:t>‹Nº›</a:t>
            </a:fld>
            <a:endParaRPr lang="es-ES"/>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028440" cy="344091"/>
          </a:xfrm>
          <a:prstGeom prst="rect">
            <a:avLst/>
          </a:prstGeom>
        </p:spPr>
        <p:txBody>
          <a:bodyPr vert="horz" lIns="92437" tIns="46219" rIns="92437" bIns="46219" rtlCol="0"/>
          <a:lstStyle>
            <a:lvl1pPr algn="l" eaLnBrk="1" hangingPunct="1">
              <a:defRPr sz="1200">
                <a:solidFill>
                  <a:schemeClr val="tx1"/>
                </a:solidFill>
                <a:latin typeface="Arial" charset="0"/>
              </a:defRPr>
            </a:lvl1pPr>
          </a:lstStyle>
          <a:p>
            <a:pPr>
              <a:defRPr/>
            </a:pPr>
            <a:r>
              <a:rPr lang="es-ES"/>
              <a:t>Center for Mathematical Modeling</a:t>
            </a:r>
          </a:p>
        </p:txBody>
      </p:sp>
      <p:sp>
        <p:nvSpPr>
          <p:cNvPr id="3" name="2 Marcador de fecha"/>
          <p:cNvSpPr>
            <a:spLocks noGrp="1"/>
          </p:cNvSpPr>
          <p:nvPr>
            <p:ph type="dt" idx="1"/>
          </p:nvPr>
        </p:nvSpPr>
        <p:spPr>
          <a:xfrm>
            <a:off x="5265809" y="0"/>
            <a:ext cx="4028440" cy="344091"/>
          </a:xfrm>
          <a:prstGeom prst="rect">
            <a:avLst/>
          </a:prstGeom>
        </p:spPr>
        <p:txBody>
          <a:bodyPr vert="horz" lIns="92437" tIns="46219" rIns="92437" bIns="46219" rtlCol="0"/>
          <a:lstStyle>
            <a:lvl1pPr algn="r" eaLnBrk="1" hangingPunct="1">
              <a:defRPr sz="1200">
                <a:solidFill>
                  <a:schemeClr val="tx1"/>
                </a:solidFill>
                <a:latin typeface="Arial" charset="0"/>
              </a:defRPr>
            </a:lvl1pPr>
          </a:lstStyle>
          <a:p>
            <a:pPr>
              <a:defRPr/>
            </a:pPr>
            <a:fld id="{7B7E0863-5DE2-474E-AA73-1B0F6E06DE60}" type="datetimeFigureOut">
              <a:rPr lang="es-ES"/>
              <a:pPr>
                <a:defRPr/>
              </a:pPr>
              <a:t>30/11/2011</a:t>
            </a:fld>
            <a:endParaRPr lang="es-ES"/>
          </a:p>
        </p:txBody>
      </p:sp>
      <p:sp>
        <p:nvSpPr>
          <p:cNvPr id="4" name="3 Marcador de imagen de diapositiva"/>
          <p:cNvSpPr>
            <a:spLocks noGrp="1" noRot="1" noChangeAspect="1"/>
          </p:cNvSpPr>
          <p:nvPr>
            <p:ph type="sldImg" idx="2"/>
          </p:nvPr>
        </p:nvSpPr>
        <p:spPr>
          <a:xfrm>
            <a:off x="2928938" y="517525"/>
            <a:ext cx="3438525" cy="2579688"/>
          </a:xfrm>
          <a:prstGeom prst="rect">
            <a:avLst/>
          </a:prstGeom>
          <a:noFill/>
          <a:ln w="12700">
            <a:solidFill>
              <a:prstClr val="black"/>
            </a:solidFill>
          </a:ln>
        </p:spPr>
        <p:txBody>
          <a:bodyPr vert="horz" lIns="92437" tIns="46219" rIns="92437" bIns="46219" rtlCol="0" anchor="ctr"/>
          <a:lstStyle/>
          <a:p>
            <a:pPr lvl="0"/>
            <a:endParaRPr lang="es-ES" noProof="0" smtClean="0"/>
          </a:p>
        </p:txBody>
      </p:sp>
      <p:sp>
        <p:nvSpPr>
          <p:cNvPr id="5" name="4 Marcador de notas"/>
          <p:cNvSpPr>
            <a:spLocks noGrp="1"/>
          </p:cNvSpPr>
          <p:nvPr>
            <p:ph type="body" sz="quarter" idx="3"/>
          </p:nvPr>
        </p:nvSpPr>
        <p:spPr>
          <a:xfrm>
            <a:off x="929640" y="3268861"/>
            <a:ext cx="7437120" cy="3096816"/>
          </a:xfrm>
          <a:prstGeom prst="rect">
            <a:avLst/>
          </a:prstGeom>
        </p:spPr>
        <p:txBody>
          <a:bodyPr vert="horz" wrap="square" lIns="92437" tIns="46219" rIns="92437" bIns="46219" numCol="1" anchor="t" anchorCtr="0" compatLnSpc="1">
            <a:prstTxWarp prst="textNoShape">
              <a:avLst/>
            </a:prstTxWarp>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6536528"/>
            <a:ext cx="4028440" cy="344091"/>
          </a:xfrm>
          <a:prstGeom prst="rect">
            <a:avLst/>
          </a:prstGeom>
        </p:spPr>
        <p:txBody>
          <a:bodyPr vert="horz" lIns="92437" tIns="46219" rIns="92437" bIns="46219" rtlCol="0" anchor="b"/>
          <a:lstStyle>
            <a:lvl1pPr algn="l" eaLnBrk="1" hangingPunct="1">
              <a:defRPr sz="1200">
                <a:solidFill>
                  <a:schemeClr val="tx1"/>
                </a:solidFill>
                <a:latin typeface="Arial" charset="0"/>
              </a:defRPr>
            </a:lvl1pPr>
          </a:lstStyle>
          <a:p>
            <a:pPr>
              <a:defRPr/>
            </a:pPr>
            <a:endParaRPr lang="es-ES"/>
          </a:p>
        </p:txBody>
      </p:sp>
      <p:sp>
        <p:nvSpPr>
          <p:cNvPr id="7" name="6 Marcador de número de diapositiva"/>
          <p:cNvSpPr>
            <a:spLocks noGrp="1"/>
          </p:cNvSpPr>
          <p:nvPr>
            <p:ph type="sldNum" sz="quarter" idx="5"/>
          </p:nvPr>
        </p:nvSpPr>
        <p:spPr>
          <a:xfrm>
            <a:off x="5265809" y="6536528"/>
            <a:ext cx="4028440" cy="344091"/>
          </a:xfrm>
          <a:prstGeom prst="rect">
            <a:avLst/>
          </a:prstGeom>
        </p:spPr>
        <p:txBody>
          <a:bodyPr vert="horz" lIns="92437" tIns="46219" rIns="92437" bIns="46219" rtlCol="0" anchor="b"/>
          <a:lstStyle>
            <a:lvl1pPr algn="r" eaLnBrk="1" hangingPunct="1">
              <a:defRPr sz="1200">
                <a:solidFill>
                  <a:schemeClr val="tx1"/>
                </a:solidFill>
                <a:latin typeface="Arial" charset="0"/>
              </a:defRPr>
            </a:lvl1pPr>
          </a:lstStyle>
          <a:p>
            <a:pPr>
              <a:defRPr/>
            </a:pPr>
            <a:fld id="{93CF21B2-777A-40A5-9F72-F837E41C486C}" type="slidenum">
              <a:rPr lang="es-ES"/>
              <a:pPr>
                <a:defRPr/>
              </a:pPr>
              <a:t>‹Nº›</a:t>
            </a:fld>
            <a:endParaRPr lang="es-ES"/>
          </a:p>
        </p:txBody>
      </p:sp>
    </p:spTree>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Rot="1" noChangeAspect="1" noChangeArrowheads="1" noTextEdit="1"/>
          </p:cNvSpPr>
          <p:nvPr>
            <p:ph type="sldImg"/>
          </p:nvPr>
        </p:nvSpPr>
        <p:spPr>
          <a:ln/>
        </p:spPr>
      </p:sp>
      <p:sp>
        <p:nvSpPr>
          <p:cNvPr id="254979" name="Rectangle 3"/>
          <p:cNvSpPr>
            <a:spLocks noGrp="1" noChangeArrowheads="1"/>
          </p:cNvSpPr>
          <p:nvPr>
            <p:ph type="body" idx="1"/>
          </p:nvPr>
        </p:nvSpPr>
        <p:spPr/>
        <p:txBody>
          <a:bodyPr/>
          <a:lstStyle/>
          <a:p>
            <a:endParaRPr lang="es-C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p:txBody>
          <a:bodyPr/>
          <a:lstStyle/>
          <a:p>
            <a:endParaRPr lang="es-C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Rot="1" noChangeAspec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es-C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p:txBody>
          <a:bodyPr/>
          <a:lstStyle/>
          <a:p>
            <a:endParaRPr lang="es-CL"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6" name="16 Grupo"/>
          <p:cNvGrpSpPr>
            <a:grpSpLocks/>
          </p:cNvGrpSpPr>
          <p:nvPr userDrawn="1"/>
        </p:nvGrpSpPr>
        <p:grpSpPr bwMode="auto">
          <a:xfrm>
            <a:off x="-19050" y="203200"/>
            <a:ext cx="9180513" cy="647700"/>
            <a:chOff x="-19045" y="216550"/>
            <a:chExt cx="9180548" cy="649224"/>
          </a:xfrm>
        </p:grpSpPr>
        <p:sp>
          <p:nvSpPr>
            <p:cNvPr id="7" name="6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hangingPunct="1">
                <a:defRPr/>
              </a:pPr>
              <a:endParaRPr lang="en-US" sz="1800">
                <a:solidFill>
                  <a:schemeClr val="tx1"/>
                </a:solidFill>
                <a:latin typeface="Arial" charset="0"/>
              </a:endParaRPr>
            </a:p>
          </p:txBody>
        </p:sp>
        <p:sp>
          <p:nvSpPr>
            <p:cNvPr id="8" name="7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hangingPunct="1">
                <a:defRPr/>
              </a:pPr>
              <a:endParaRPr lang="en-US" sz="1800">
                <a:solidFill>
                  <a:schemeClr val="tx1"/>
                </a:solidFill>
                <a:latin typeface="Arial" charset="0"/>
              </a:endParaRPr>
            </a:p>
          </p:txBody>
        </p:sp>
      </p:grpSp>
      <p:sp>
        <p:nvSpPr>
          <p:cNvPr id="39940" name="8 Marcador de título"/>
          <p:cNvSpPr>
            <a:spLocks noGrp="1"/>
          </p:cNvSpPr>
          <p:nvPr>
            <p:ph type="ctrTitle"/>
          </p:nvPr>
        </p:nvSpPr>
        <p:spPr>
          <a:xfrm>
            <a:off x="1042988" y="4292600"/>
            <a:ext cx="8101012" cy="1223963"/>
          </a:xfrm>
          <a:noFill/>
          <a:ln>
            <a:solidFill>
              <a:schemeClr val="accent1"/>
            </a:solidFill>
          </a:ln>
        </p:spPr>
        <p:txBody>
          <a:bodyPr/>
          <a:lstStyle>
            <a:lvl1pPr>
              <a:defRPr sz="3100" smtClean="0">
                <a:solidFill>
                  <a:srgbClr val="003399"/>
                </a:solidFill>
                <a:latin typeface="+mj-lt"/>
              </a:defRPr>
            </a:lvl1pPr>
          </a:lstStyle>
          <a:p>
            <a:r>
              <a:rPr lang="es-CL" dirty="0" smtClean="0"/>
              <a:t>Haga clic para cambiar el estilo de título	</a:t>
            </a:r>
          </a:p>
        </p:txBody>
      </p:sp>
      <p:sp>
        <p:nvSpPr>
          <p:cNvPr id="11" name="9 Marcador de fecha"/>
          <p:cNvSpPr>
            <a:spLocks noGrp="1"/>
          </p:cNvSpPr>
          <p:nvPr>
            <p:ph type="dt" sz="half" idx="10"/>
          </p:nvPr>
        </p:nvSpPr>
        <p:spPr>
          <a:xfrm>
            <a:off x="457200" y="6245225"/>
            <a:ext cx="2133600" cy="476250"/>
          </a:xfrm>
        </p:spPr>
        <p:txBody>
          <a:bodyPr/>
          <a:lstStyle>
            <a:lvl1pPr>
              <a:defRPr>
                <a:latin typeface="Euclid" pitchFamily="18" charset="0"/>
              </a:defRPr>
            </a:lvl1pPr>
          </a:lstStyle>
          <a:p>
            <a:pPr>
              <a:defRPr/>
            </a:pPr>
            <a:fld id="{5B233BE1-F5B6-46C0-A7BD-AFC73FE2DE93}" type="datetime1">
              <a:rPr lang="es-CL" smtClean="0"/>
              <a:pPr>
                <a:defRPr/>
              </a:pPr>
              <a:t>30-11-2011</a:t>
            </a:fld>
            <a:endParaRPr lang="es-CL" dirty="0"/>
          </a:p>
        </p:txBody>
      </p:sp>
      <p:sp>
        <p:nvSpPr>
          <p:cNvPr id="13" name="17 Marcador de número de diapositiva"/>
          <p:cNvSpPr>
            <a:spLocks noGrp="1"/>
          </p:cNvSpPr>
          <p:nvPr>
            <p:ph type="sldNum" sz="quarter" idx="12"/>
          </p:nvPr>
        </p:nvSpPr>
        <p:spPr>
          <a:xfrm>
            <a:off x="6553200" y="6245225"/>
            <a:ext cx="2133600" cy="476250"/>
          </a:xfrm>
        </p:spPr>
        <p:txBody>
          <a:bodyPr/>
          <a:lstStyle>
            <a:lvl1pPr algn="r" eaLnBrk="1" latinLnBrk="0" hangingPunct="1">
              <a:defRPr kumimoji="0" sz="1200">
                <a:solidFill>
                  <a:schemeClr val="tx2">
                    <a:shade val="90000"/>
                  </a:schemeClr>
                </a:solidFill>
                <a:latin typeface="Euclid" pitchFamily="18" charset="0"/>
              </a:defRPr>
            </a:lvl1pPr>
          </a:lstStyle>
          <a:p>
            <a:pPr>
              <a:defRPr/>
            </a:pPr>
            <a:fld id="{598FC47B-4672-4D82-88D2-AB35845B330B}" type="slidenum">
              <a:rPr lang="es-ES" smtClean="0"/>
              <a:pPr>
                <a:defRPr/>
              </a:pPr>
              <a:t>‹Nº›</a:t>
            </a:fld>
            <a:endParaRPr lang="es-ES" dirty="0"/>
          </a:p>
        </p:txBody>
      </p:sp>
      <p:sp>
        <p:nvSpPr>
          <p:cNvPr id="9" name="8 Forma libre"/>
          <p:cNvSpPr>
            <a:spLocks/>
          </p:cNvSpPr>
          <p:nvPr userDrawn="1"/>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0" name="8 Título"/>
          <p:cNvSpPr txBox="1">
            <a:spLocks/>
          </p:cNvSpPr>
          <p:nvPr userDrawn="1"/>
        </p:nvSpPr>
        <p:spPr bwMode="auto">
          <a:xfrm>
            <a:off x="533400" y="1371600"/>
            <a:ext cx="7851648" cy="1828800"/>
          </a:xfrm>
          <a:prstGeom prst="rect">
            <a:avLst/>
          </a:prstGeom>
          <a:noFill/>
          <a:ln w="9525">
            <a:noFill/>
            <a:miter lim="800000"/>
            <a:headEnd/>
            <a:tailEnd/>
          </a:ln>
        </p:spPr>
        <p:txBody>
          <a:bodyPr vert="horz" wrap="square" lIns="0" tIns="0" rIns="18288" bIns="0" numCol="1" anchor="b" anchorCtr="0" compatLnSpc="1">
            <a:prstTxWarp prst="textNoShape">
              <a:avLst/>
            </a:prstTxWarp>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endParaRPr kumimoji="0" lang="en-US" sz="5600" b="1" i="0" u="none" strike="noStrike" kern="1200" cap="none" spc="0" normalizeH="0" baseline="0" noProof="0" dirty="0">
              <a:ln>
                <a:noFill/>
              </a:ln>
              <a:solidFill>
                <a:schemeClr val="tx2"/>
              </a:solidFill>
              <a:effectLst>
                <a:outerShdw blurRad="38100" dist="25400" dir="5400000" algn="tl" rotWithShape="0">
                  <a:srgbClr val="000000">
                    <a:alpha val="43000"/>
                  </a:srgbClr>
                </a:outerShdw>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39940"/>
                                        </p:tgtEl>
                                        <p:attrNameLst>
                                          <p:attrName>style.visibility</p:attrName>
                                        </p:attrNameLst>
                                      </p:cBhvr>
                                      <p:to>
                                        <p:strVal val="visible"/>
                                      </p:to>
                                    </p:set>
                                    <p:anim calcmode="lin" valueType="num">
                                      <p:cBhvr>
                                        <p:cTn id="7" dur="1000" fill="hold"/>
                                        <p:tgtEl>
                                          <p:spTgt spid="39940"/>
                                        </p:tgtEl>
                                        <p:attrNameLst>
                                          <p:attrName>ppt_x</p:attrName>
                                        </p:attrNameLst>
                                      </p:cBhvr>
                                      <p:tavLst>
                                        <p:tav tm="0">
                                          <p:val>
                                            <p:strVal val="#ppt_x-.2"/>
                                          </p:val>
                                        </p:tav>
                                        <p:tav tm="100000">
                                          <p:val>
                                            <p:strVal val="#ppt_x"/>
                                          </p:val>
                                        </p:tav>
                                      </p:tavLst>
                                    </p:anim>
                                    <p:anim calcmode="lin" valueType="num">
                                      <p:cBhvr>
                                        <p:cTn id="8" dur="1000" fill="hold"/>
                                        <p:tgtEl>
                                          <p:spTgt spid="39940"/>
                                        </p:tgtEl>
                                        <p:attrNameLst>
                                          <p:attrName>ppt_y</p:attrName>
                                        </p:attrNameLst>
                                      </p:cBhvr>
                                      <p:tavLst>
                                        <p:tav tm="0">
                                          <p:val>
                                            <p:strVal val="#ppt_y"/>
                                          </p:val>
                                        </p:tav>
                                        <p:tav tm="100000">
                                          <p:val>
                                            <p:strVal val="#ppt_y"/>
                                          </p:val>
                                        </p:tav>
                                      </p:tavLst>
                                    </p:anim>
                                    <p:animEffect transition="in" filter="wipe(right)" prLst="gradientSize: 0.1">
                                      <p:cBhvr>
                                        <p:cTn id="9" dur="1000"/>
                                        <p:tgtEl>
                                          <p:spTgt spid="399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5FBB673F-D1A4-4C29-8A52-0DAB60C5B53E}" type="datetime1">
              <a:rPr lang="es-CL" smtClean="0"/>
              <a:pPr>
                <a:defRPr/>
              </a:pPr>
              <a:t>30-11-2011</a:t>
            </a:fld>
            <a:endParaRPr lang="es-CL"/>
          </a:p>
        </p:txBody>
      </p:sp>
      <p:sp>
        <p:nvSpPr>
          <p:cNvPr id="6" name="17 Marcador de número de diapositiva"/>
          <p:cNvSpPr>
            <a:spLocks noGrp="1"/>
          </p:cNvSpPr>
          <p:nvPr>
            <p:ph type="sldNum" sz="quarter" idx="12"/>
          </p:nvPr>
        </p:nvSpPr>
        <p:spPr/>
        <p:txBody>
          <a:bodyPr/>
          <a:lstStyle>
            <a:lvl1pPr>
              <a:defRPr/>
            </a:lvl1pPr>
          </a:lstStyle>
          <a:p>
            <a:pPr>
              <a:defRPr/>
            </a:pPr>
            <a:fld id="{57E9C8C8-F4B9-491E-8401-6F6CE61CCF05}"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tx1">
                    <a:lumMod val="65000"/>
                    <a:lumOff val="35000"/>
                  </a:schemeClr>
                </a:solidFill>
                <a:latin typeface="+mj-lt"/>
              </a:defRPr>
            </a:lvl1pPr>
          </a:lstStyle>
          <a:p>
            <a:r>
              <a:rPr lang="es-ES" dirty="0" smtClean="0"/>
              <a:t>Haga clic para modificar el estilo de título del patrón</a:t>
            </a:r>
            <a:endParaRPr lang="en-US" dirty="0"/>
          </a:p>
        </p:txBody>
      </p:sp>
      <p:sp>
        <p:nvSpPr>
          <p:cNvPr id="3" name="2 Marcador de contenido"/>
          <p:cNvSpPr>
            <a:spLocks noGrp="1"/>
          </p:cNvSpPr>
          <p:nvPr>
            <p:ph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9 Marcador de fecha"/>
          <p:cNvSpPr>
            <a:spLocks noGrp="1"/>
          </p:cNvSpPr>
          <p:nvPr>
            <p:ph type="dt" sz="half" idx="10"/>
          </p:nvPr>
        </p:nvSpPr>
        <p:spPr/>
        <p:txBody>
          <a:bodyPr/>
          <a:lstStyle>
            <a:lvl1pPr>
              <a:defRPr>
                <a:latin typeface="Euclid" pitchFamily="18" charset="0"/>
              </a:defRPr>
            </a:lvl1pPr>
          </a:lstStyle>
          <a:p>
            <a:pPr>
              <a:defRPr/>
            </a:pPr>
            <a:fld id="{E5FF3157-C93E-446A-885B-5537891C905D}" type="datetime1">
              <a:rPr lang="es-CL" smtClean="0"/>
              <a:pPr>
                <a:defRPr/>
              </a:pPr>
              <a:t>30-11-2011</a:t>
            </a:fld>
            <a:endParaRPr lang="es-CL" dirty="0"/>
          </a:p>
        </p:txBody>
      </p:sp>
      <p:sp>
        <p:nvSpPr>
          <p:cNvPr id="6" name="17 Marcador de número de diapositiva"/>
          <p:cNvSpPr>
            <a:spLocks noGrp="1"/>
          </p:cNvSpPr>
          <p:nvPr>
            <p:ph type="sldNum" sz="quarter" idx="12"/>
          </p:nvPr>
        </p:nvSpPr>
        <p:spPr/>
        <p:txBody>
          <a:bodyPr/>
          <a:lstStyle>
            <a:lvl1pPr>
              <a:defRPr>
                <a:latin typeface="Euclid" pitchFamily="18" charset="0"/>
              </a:defRPr>
            </a:lvl1pPr>
          </a:lstStyle>
          <a:p>
            <a:pPr>
              <a:defRPr/>
            </a:pPr>
            <a:fld id="{17C656CF-556A-47DA-899F-12F3F0E3BBD9}" type="slidenum">
              <a:rPr lang="es-ES" smtClean="0"/>
              <a:pPr>
                <a:defRPr/>
              </a:pPr>
              <a:t>‹Nº›</a:t>
            </a:fld>
            <a:endParaRPr lang="es-E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16632"/>
            <a:ext cx="7704856" cy="1143000"/>
          </a:xfrm>
        </p:spPr>
        <p:txBody>
          <a:bodyPr/>
          <a:lstStyle/>
          <a:p>
            <a:r>
              <a:rPr lang="es-ES" dirty="0" smtClean="0"/>
              <a:t>Haga clic para modificar el estilo de título del patrón</a:t>
            </a:r>
            <a:endParaRPr lang="en-US" dirty="0"/>
          </a:p>
        </p:txBody>
      </p:sp>
      <p:sp>
        <p:nvSpPr>
          <p:cNvPr id="3" name="2 Marcador de contenido"/>
          <p:cNvSpPr>
            <a:spLocks noGrp="1"/>
          </p:cNvSpPr>
          <p:nvPr>
            <p:ph sz="half" idx="1"/>
          </p:nvPr>
        </p:nvSpPr>
        <p:spPr>
          <a:xfrm>
            <a:off x="1403648" y="1484784"/>
            <a:ext cx="3744416" cy="4680520"/>
          </a:xfrm>
        </p:spPr>
        <p:txBody>
          <a:bodyPr/>
          <a:lstStyle>
            <a:lvl1pPr>
              <a:defRPr sz="2600"/>
            </a:lvl1pPr>
            <a:lvl2pPr>
              <a:defRPr sz="2400"/>
            </a:lvl2pPr>
            <a:lvl3pPr>
              <a:defRPr sz="2000"/>
            </a:lvl3pPr>
            <a:lvl4pPr>
              <a:defRPr sz="1800"/>
            </a:lvl4pPr>
            <a:lvl5pPr>
              <a:defRPr sz="1800"/>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3 Marcador de contenido"/>
          <p:cNvSpPr>
            <a:spLocks noGrp="1"/>
          </p:cNvSpPr>
          <p:nvPr>
            <p:ph sz="half" idx="2"/>
          </p:nvPr>
        </p:nvSpPr>
        <p:spPr>
          <a:xfrm>
            <a:off x="5364088" y="1484784"/>
            <a:ext cx="3678560" cy="4680520"/>
          </a:xfrm>
        </p:spPr>
        <p:txBody>
          <a:bodyPr/>
          <a:lstStyle>
            <a:lvl1pPr>
              <a:defRPr sz="2600"/>
            </a:lvl1pPr>
            <a:lvl2pPr>
              <a:defRPr sz="2400"/>
            </a:lvl2pPr>
            <a:lvl3pPr>
              <a:defRPr sz="2000"/>
            </a:lvl3pPr>
            <a:lvl4pPr>
              <a:defRPr sz="1800"/>
            </a:lvl4pPr>
            <a:lvl5pPr>
              <a:defRPr sz="1800"/>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5" name="9 Marcador de fecha"/>
          <p:cNvSpPr>
            <a:spLocks noGrp="1"/>
          </p:cNvSpPr>
          <p:nvPr>
            <p:ph type="dt" sz="half" idx="10"/>
          </p:nvPr>
        </p:nvSpPr>
        <p:spPr/>
        <p:txBody>
          <a:bodyPr/>
          <a:lstStyle>
            <a:lvl1pPr>
              <a:defRPr/>
            </a:lvl1pPr>
          </a:lstStyle>
          <a:p>
            <a:pPr>
              <a:defRPr/>
            </a:pPr>
            <a:fld id="{C875B4FE-2EB0-4E3D-AEDA-08EC38182B82}" type="datetime1">
              <a:rPr lang="es-CL" smtClean="0"/>
              <a:pPr>
                <a:defRPr/>
              </a:pPr>
              <a:t>30-11-2011</a:t>
            </a:fld>
            <a:endParaRPr lang="es-CL"/>
          </a:p>
        </p:txBody>
      </p:sp>
      <p:sp>
        <p:nvSpPr>
          <p:cNvPr id="7" name="17 Marcador de número de diapositiva"/>
          <p:cNvSpPr>
            <a:spLocks noGrp="1"/>
          </p:cNvSpPr>
          <p:nvPr>
            <p:ph type="sldNum" sz="quarter" idx="12"/>
          </p:nvPr>
        </p:nvSpPr>
        <p:spPr/>
        <p:txBody>
          <a:bodyPr/>
          <a:lstStyle>
            <a:lvl1pPr>
              <a:defRPr/>
            </a:lvl1pPr>
          </a:lstStyle>
          <a:p>
            <a:pPr>
              <a:defRPr/>
            </a:pPr>
            <a:fld id="{5436EAD0-F5CE-463A-AA0A-4326A9C7184B}" type="slidenum">
              <a:rPr lang="es-ES"/>
              <a:pPr>
                <a:defRPr/>
              </a:pPr>
              <a:t>‹Nº›</a:t>
            </a:fld>
            <a:endParaRPr lang="es-E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16632"/>
            <a:ext cx="7704856" cy="1143000"/>
          </a:xfrm>
        </p:spPr>
        <p:txBody>
          <a:bodyPr/>
          <a:lstStyle>
            <a:lvl1pPr>
              <a:defRPr/>
            </a:lvl1pPr>
          </a:lstStyle>
          <a:p>
            <a:r>
              <a:rPr lang="es-ES" dirty="0" smtClean="0"/>
              <a:t>Haga clic para modificar el estilo de título del patrón</a:t>
            </a:r>
            <a:endParaRPr lang="en-US" dirty="0"/>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dirty="0"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9A65D6C8-8079-44EC-A945-7924918463EF}" type="datetime1">
              <a:rPr lang="es-CL" smtClean="0"/>
              <a:pPr>
                <a:defRPr/>
              </a:pPr>
              <a:t>30-11-2011</a:t>
            </a:fld>
            <a:endParaRPr lang="es-CL"/>
          </a:p>
        </p:txBody>
      </p:sp>
      <p:sp>
        <p:nvSpPr>
          <p:cNvPr id="9" name="17 Marcador de número de diapositiva"/>
          <p:cNvSpPr>
            <a:spLocks noGrp="1"/>
          </p:cNvSpPr>
          <p:nvPr>
            <p:ph type="sldNum" sz="quarter" idx="12"/>
          </p:nvPr>
        </p:nvSpPr>
        <p:spPr/>
        <p:txBody>
          <a:bodyPr/>
          <a:lstStyle>
            <a:lvl1pPr>
              <a:defRPr/>
            </a:lvl1pPr>
          </a:lstStyle>
          <a:p>
            <a:pPr>
              <a:defRPr/>
            </a:pPr>
            <a:fld id="{DFE85A4B-AD20-4376-884E-0364B760E1D0}" type="slidenum">
              <a:rPr lang="es-ES"/>
              <a:pPr>
                <a:defRPr/>
              </a:pPr>
              <a:t>‹Nº›</a:t>
            </a:fld>
            <a:endParaRPr lang="es-E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47664" y="2348880"/>
            <a:ext cx="7287344"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dirty="0" smtClean="0"/>
              <a:t>Haga clic para modificar el estilo de título del patrón</a:t>
            </a:r>
            <a:endParaRPr lang="en-US" dirty="0"/>
          </a:p>
        </p:txBody>
      </p:sp>
      <p:sp>
        <p:nvSpPr>
          <p:cNvPr id="3" name="9 Marcador de fecha"/>
          <p:cNvSpPr>
            <a:spLocks noGrp="1"/>
          </p:cNvSpPr>
          <p:nvPr>
            <p:ph type="dt" sz="half" idx="10"/>
          </p:nvPr>
        </p:nvSpPr>
        <p:spPr/>
        <p:txBody>
          <a:bodyPr/>
          <a:lstStyle>
            <a:lvl1pPr>
              <a:defRPr/>
            </a:lvl1pPr>
          </a:lstStyle>
          <a:p>
            <a:pPr>
              <a:defRPr/>
            </a:pPr>
            <a:fld id="{58ED90BE-A2A7-45FF-9E05-DCD1F0CA826B}" type="datetime1">
              <a:rPr lang="es-CL" smtClean="0"/>
              <a:pPr>
                <a:defRPr/>
              </a:pPr>
              <a:t>30-11-2011</a:t>
            </a:fld>
            <a:endParaRPr lang="es-CL"/>
          </a:p>
        </p:txBody>
      </p:sp>
      <p:sp>
        <p:nvSpPr>
          <p:cNvPr id="5" name="17 Marcador de número de diapositiva"/>
          <p:cNvSpPr>
            <a:spLocks noGrp="1"/>
          </p:cNvSpPr>
          <p:nvPr>
            <p:ph type="sldNum" sz="quarter" idx="12"/>
          </p:nvPr>
        </p:nvSpPr>
        <p:spPr/>
        <p:txBody>
          <a:bodyPr/>
          <a:lstStyle>
            <a:lvl1pPr>
              <a:defRPr/>
            </a:lvl1pPr>
          </a:lstStyle>
          <a:p>
            <a:pPr>
              <a:defRPr/>
            </a:pPr>
            <a:fld id="{3942862A-94F4-4202-9313-1278114AA617}" type="slidenum">
              <a:rPr lang="es-ES"/>
              <a:pPr>
                <a:defRPr/>
              </a:pPr>
              <a:t>‹Nº›</a:t>
            </a:fld>
            <a:endParaRPr lang="es-ES"/>
          </a:p>
        </p:txBody>
      </p:sp>
      <p:cxnSp>
        <p:nvCxnSpPr>
          <p:cNvPr id="7" name="6 Conector recto"/>
          <p:cNvCxnSpPr/>
          <p:nvPr userDrawn="1"/>
        </p:nvCxnSpPr>
        <p:spPr>
          <a:xfrm>
            <a:off x="827584" y="3717032"/>
            <a:ext cx="8316416" cy="0"/>
          </a:xfrm>
          <a:prstGeom prst="line">
            <a:avLst/>
          </a:prstGeom>
        </p:spPr>
        <p:style>
          <a:lnRef idx="3">
            <a:schemeClr val="accent4"/>
          </a:lnRef>
          <a:fillRef idx="0">
            <a:schemeClr val="accent4"/>
          </a:fillRef>
          <a:effectRef idx="2">
            <a:schemeClr val="accent4"/>
          </a:effectRef>
          <a:fontRef idx="minor">
            <a:schemeClr val="tx1"/>
          </a:fontRef>
        </p:style>
      </p:cxn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1C967988-AFF5-4223-B130-C9C2BC42A20D}" type="datetime1">
              <a:rPr lang="es-CL" smtClean="0"/>
              <a:pPr>
                <a:defRPr/>
              </a:pPr>
              <a:t>30-11-2011</a:t>
            </a:fld>
            <a:endParaRPr lang="es-CL"/>
          </a:p>
        </p:txBody>
      </p:sp>
      <p:sp>
        <p:nvSpPr>
          <p:cNvPr id="4" name="17 Marcador de número de diapositiva"/>
          <p:cNvSpPr>
            <a:spLocks noGrp="1"/>
          </p:cNvSpPr>
          <p:nvPr>
            <p:ph type="sldNum" sz="quarter" idx="12"/>
          </p:nvPr>
        </p:nvSpPr>
        <p:spPr/>
        <p:txBody>
          <a:bodyPr/>
          <a:lstStyle>
            <a:lvl1pPr>
              <a:defRPr/>
            </a:lvl1pPr>
          </a:lstStyle>
          <a:p>
            <a:pPr>
              <a:defRPr/>
            </a:pPr>
            <a:fld id="{F03A10B4-50B1-408D-A2D5-458E374E71C9}"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12654748-17C7-4595-B747-7E44D9477713}" type="datetime1">
              <a:rPr lang="es-CL" smtClean="0"/>
              <a:pPr>
                <a:defRPr/>
              </a:pPr>
              <a:t>30-11-2011</a:t>
            </a:fld>
            <a:endParaRPr lang="es-CL"/>
          </a:p>
        </p:txBody>
      </p:sp>
      <p:sp>
        <p:nvSpPr>
          <p:cNvPr id="7" name="17 Marcador de número de diapositiva"/>
          <p:cNvSpPr>
            <a:spLocks noGrp="1"/>
          </p:cNvSpPr>
          <p:nvPr>
            <p:ph type="sldNum" sz="quarter" idx="12"/>
          </p:nvPr>
        </p:nvSpPr>
        <p:spPr/>
        <p:txBody>
          <a:bodyPr/>
          <a:lstStyle>
            <a:lvl1pPr>
              <a:defRPr/>
            </a:lvl1pPr>
          </a:lstStyle>
          <a:p>
            <a:pPr>
              <a:defRPr/>
            </a:pPr>
            <a:fld id="{8EB3B14B-1B1E-418C-8718-38B847030239}"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solidFill>
                <a:schemeClr val="tx1"/>
              </a:solidFill>
              <a:latin typeface="+mn-lt"/>
            </a:endParaRPr>
          </a:p>
        </p:txBody>
      </p:sp>
      <p:sp>
        <p:nvSpPr>
          <p:cNvPr id="6" name="5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solidFill>
                <a:schemeClr val="tx1"/>
              </a:solidFill>
              <a:latin typeface="+mn-lt"/>
            </a:endParaRPr>
          </a:p>
        </p:txBody>
      </p:sp>
      <p:grpSp>
        <p:nvGrpSpPr>
          <p:cNvPr id="7" name="1 Grupo"/>
          <p:cNvGrpSpPr>
            <a:grpSpLocks/>
          </p:cNvGrpSpPr>
          <p:nvPr/>
        </p:nvGrpSpPr>
        <p:grpSpPr bwMode="auto">
          <a:xfrm>
            <a:off x="-19050" y="203200"/>
            <a:ext cx="9180513" cy="647700"/>
            <a:chOff x="-19045" y="216550"/>
            <a:chExt cx="9180548" cy="649224"/>
          </a:xfrm>
        </p:grpSpPr>
        <p:sp>
          <p:nvSpPr>
            <p:cNvPr id="8" name="7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hangingPunct="1">
                <a:defRPr/>
              </a:pPr>
              <a:endParaRPr lang="en-US" sz="1800">
                <a:solidFill>
                  <a:schemeClr val="tx1"/>
                </a:solidFill>
                <a:latin typeface="Arial" charset="0"/>
              </a:endParaRPr>
            </a:p>
          </p:txBody>
        </p:sp>
        <p:sp>
          <p:nvSpPr>
            <p:cNvPr id="9" name="8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hangingPunct="1">
                <a:defRPr/>
              </a:pPr>
              <a:endParaRPr lang="en-US" sz="1800">
                <a:solidFill>
                  <a:schemeClr val="tx1"/>
                </a:solidFill>
                <a:latin typeface="Arial" charset="0"/>
              </a:endParaRPr>
            </a:p>
          </p:txBody>
        </p:sp>
      </p:grpSp>
      <p:sp>
        <p:nvSpPr>
          <p:cNvPr id="10" name="9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1" name="10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2" name="11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solidFill>
                <a:schemeClr val="tx1"/>
              </a:solidFill>
              <a:latin typeface="+mn-lt"/>
            </a:endParaRPr>
          </a:p>
        </p:txBody>
      </p:sp>
      <p:sp>
        <p:nvSpPr>
          <p:cNvPr id="13" name="12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solidFill>
                <a:schemeClr val="tx1"/>
              </a:solidFill>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14" name="4 Marcador de fecha"/>
          <p:cNvSpPr>
            <a:spLocks noGrp="1"/>
          </p:cNvSpPr>
          <p:nvPr>
            <p:ph type="dt" sz="half" idx="10"/>
          </p:nvPr>
        </p:nvSpPr>
        <p:spPr/>
        <p:txBody>
          <a:bodyPr/>
          <a:lstStyle>
            <a:lvl1pPr>
              <a:defRPr/>
            </a:lvl1pPr>
          </a:lstStyle>
          <a:p>
            <a:pPr>
              <a:defRPr/>
            </a:pPr>
            <a:fld id="{795E8EF0-E355-4DFB-B546-3678E590DBCA}" type="datetime1">
              <a:rPr lang="es-CL" smtClean="0"/>
              <a:pPr>
                <a:defRPr/>
              </a:pPr>
              <a:t>30-11-2011</a:t>
            </a:fld>
            <a:endParaRPr lang="es-CL"/>
          </a:p>
        </p:txBody>
      </p:sp>
      <p:sp>
        <p:nvSpPr>
          <p:cNvPr id="16" name="6 Marcador de número de diapositiva"/>
          <p:cNvSpPr>
            <a:spLocks noGrp="1"/>
          </p:cNvSpPr>
          <p:nvPr>
            <p:ph type="sldNum" sz="quarter" idx="12"/>
          </p:nvPr>
        </p:nvSpPr>
        <p:spPr>
          <a:xfrm>
            <a:off x="8077200" y="6356350"/>
            <a:ext cx="609600" cy="365125"/>
          </a:xfrm>
        </p:spPr>
        <p:txBody>
          <a:bodyPr/>
          <a:lstStyle>
            <a:lvl1pPr>
              <a:defRPr sz="1200">
                <a:solidFill>
                  <a:schemeClr val="tx2">
                    <a:shade val="90000"/>
                  </a:schemeClr>
                </a:solidFill>
                <a:latin typeface="Arial" charset="0"/>
              </a:defRPr>
            </a:lvl1pPr>
          </a:lstStyle>
          <a:p>
            <a:pPr>
              <a:defRPr/>
            </a:pPr>
            <a:fld id="{DAAB36EB-1CCF-4CD1-A290-662239D3AC22}"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3A6BA549-5EF7-41E1-9E2B-436D3D8A69F8}" type="datetime1">
              <a:rPr lang="es-CL" smtClean="0"/>
              <a:pPr>
                <a:defRPr/>
              </a:pPr>
              <a:t>30-11-2011</a:t>
            </a:fld>
            <a:endParaRPr lang="es-CL"/>
          </a:p>
        </p:txBody>
      </p:sp>
      <p:sp>
        <p:nvSpPr>
          <p:cNvPr id="6" name="17 Marcador de número de diapositiva"/>
          <p:cNvSpPr>
            <a:spLocks noGrp="1"/>
          </p:cNvSpPr>
          <p:nvPr>
            <p:ph type="sldNum" sz="quarter" idx="12"/>
          </p:nvPr>
        </p:nvSpPr>
        <p:spPr/>
        <p:txBody>
          <a:bodyPr/>
          <a:lstStyle>
            <a:lvl1pPr>
              <a:defRPr/>
            </a:lvl1pPr>
          </a:lstStyle>
          <a:p>
            <a:pPr>
              <a:defRPr/>
            </a:pPr>
            <a:fld id="{3F63EB03-CC84-4E5D-B9D7-ACEDE033A506}"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5" name="14 Rectángulo"/>
          <p:cNvSpPr/>
          <p:nvPr userDrawn="1"/>
        </p:nvSpPr>
        <p:spPr>
          <a:xfrm>
            <a:off x="0" y="0"/>
            <a:ext cx="9144000" cy="1340768"/>
          </a:xfrm>
          <a:prstGeom prst="rect">
            <a:avLst/>
          </a:prstGeom>
          <a:solidFill>
            <a:schemeClr val="accent1">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029" name="8 Marcador de título"/>
          <p:cNvSpPr>
            <a:spLocks noGrp="1"/>
          </p:cNvSpPr>
          <p:nvPr>
            <p:ph type="title"/>
          </p:nvPr>
        </p:nvSpPr>
        <p:spPr bwMode="auto">
          <a:xfrm>
            <a:off x="683568" y="116632"/>
            <a:ext cx="8064896"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dirty="0" err="1" smtClean="0"/>
              <a:t>Click</a:t>
            </a:r>
            <a:r>
              <a:rPr lang="es-ES" dirty="0" smtClean="0"/>
              <a:t> </a:t>
            </a:r>
            <a:r>
              <a:rPr lang="es-ES" dirty="0" err="1" smtClean="0"/>
              <a:t>to</a:t>
            </a:r>
            <a:r>
              <a:rPr lang="es-ES" dirty="0" smtClean="0"/>
              <a:t> </a:t>
            </a:r>
            <a:r>
              <a:rPr lang="es-ES" dirty="0" err="1" smtClean="0"/>
              <a:t>edit</a:t>
            </a:r>
            <a:r>
              <a:rPr lang="es-ES" dirty="0" smtClean="0"/>
              <a:t> </a:t>
            </a:r>
            <a:r>
              <a:rPr lang="es-ES" dirty="0" err="1" smtClean="0"/>
              <a:t>Master</a:t>
            </a:r>
            <a:r>
              <a:rPr lang="es-ES" dirty="0" smtClean="0"/>
              <a:t> </a:t>
            </a:r>
            <a:r>
              <a:rPr lang="es-ES" dirty="0" err="1" smtClean="0"/>
              <a:t>title</a:t>
            </a:r>
            <a:r>
              <a:rPr lang="es-ES" dirty="0" smtClean="0"/>
              <a:t> </a:t>
            </a:r>
            <a:r>
              <a:rPr lang="es-ES" dirty="0" err="1" smtClean="0"/>
              <a:t>style</a:t>
            </a:r>
            <a:endParaRPr lang="en-US" dirty="0" smtClean="0"/>
          </a:p>
        </p:txBody>
      </p:sp>
      <p:sp>
        <p:nvSpPr>
          <p:cNvPr id="1030" name="29 Marcador de texto"/>
          <p:cNvSpPr>
            <a:spLocks noGrp="1"/>
          </p:cNvSpPr>
          <p:nvPr>
            <p:ph type="body" idx="1"/>
          </p:nvPr>
        </p:nvSpPr>
        <p:spPr bwMode="auto">
          <a:xfrm>
            <a:off x="683568" y="1556792"/>
            <a:ext cx="8064896" cy="47672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dirty="0" err="1" smtClean="0"/>
              <a:t>Click</a:t>
            </a:r>
            <a:r>
              <a:rPr lang="es-ES" dirty="0" smtClean="0"/>
              <a:t> </a:t>
            </a:r>
            <a:r>
              <a:rPr lang="es-ES" dirty="0" err="1" smtClean="0"/>
              <a:t>to</a:t>
            </a:r>
            <a:r>
              <a:rPr lang="es-ES" dirty="0" smtClean="0"/>
              <a:t> </a:t>
            </a:r>
            <a:r>
              <a:rPr lang="es-ES" dirty="0" err="1" smtClean="0"/>
              <a:t>edit</a:t>
            </a:r>
            <a:r>
              <a:rPr lang="es-ES" dirty="0" smtClean="0"/>
              <a:t> </a:t>
            </a:r>
            <a:r>
              <a:rPr lang="es-ES" dirty="0" err="1" smtClean="0"/>
              <a:t>Master</a:t>
            </a:r>
            <a:r>
              <a:rPr lang="es-ES" dirty="0" smtClean="0"/>
              <a:t> </a:t>
            </a:r>
            <a:r>
              <a:rPr lang="es-ES" dirty="0" err="1" smtClean="0"/>
              <a:t>text</a:t>
            </a:r>
            <a:r>
              <a:rPr lang="es-ES" dirty="0" smtClean="0"/>
              <a:t> </a:t>
            </a:r>
            <a:r>
              <a:rPr lang="es-ES" dirty="0" err="1" smtClean="0"/>
              <a:t>styles</a:t>
            </a:r>
            <a:endParaRPr lang="es-ES" dirty="0" smtClean="0"/>
          </a:p>
          <a:p>
            <a:pPr lvl="1"/>
            <a:r>
              <a:rPr lang="es-ES" dirty="0" err="1" smtClean="0"/>
              <a:t>Second</a:t>
            </a:r>
            <a:r>
              <a:rPr lang="es-ES" dirty="0" smtClean="0"/>
              <a:t> </a:t>
            </a:r>
            <a:r>
              <a:rPr lang="es-ES" dirty="0" err="1" smtClean="0"/>
              <a:t>level</a:t>
            </a:r>
            <a:endParaRPr lang="es-ES" dirty="0" smtClean="0"/>
          </a:p>
          <a:p>
            <a:pPr lvl="2"/>
            <a:r>
              <a:rPr lang="es-ES" dirty="0" err="1" smtClean="0"/>
              <a:t>Third</a:t>
            </a:r>
            <a:r>
              <a:rPr lang="es-ES" dirty="0" smtClean="0"/>
              <a:t> </a:t>
            </a:r>
            <a:r>
              <a:rPr lang="es-ES" dirty="0" err="1" smtClean="0"/>
              <a:t>level</a:t>
            </a:r>
            <a:endParaRPr lang="es-ES" dirty="0" smtClean="0"/>
          </a:p>
          <a:p>
            <a:pPr lvl="3"/>
            <a:r>
              <a:rPr lang="es-ES" dirty="0" err="1" smtClean="0"/>
              <a:t>Fourth</a:t>
            </a:r>
            <a:r>
              <a:rPr lang="es-ES" dirty="0" smtClean="0"/>
              <a:t> </a:t>
            </a:r>
            <a:r>
              <a:rPr lang="es-ES" dirty="0" err="1" smtClean="0"/>
              <a:t>level</a:t>
            </a:r>
            <a:endParaRPr lang="es-ES" dirty="0" smtClean="0"/>
          </a:p>
          <a:p>
            <a:pPr lvl="4"/>
            <a:r>
              <a:rPr lang="es-ES" dirty="0" err="1" smtClean="0"/>
              <a:t>Fifth</a:t>
            </a:r>
            <a:r>
              <a:rPr lang="es-ES" dirty="0" smtClean="0"/>
              <a:t> </a:t>
            </a:r>
            <a:r>
              <a:rPr lang="es-ES" dirty="0" err="1" smtClean="0"/>
              <a:t>level</a:t>
            </a:r>
            <a:endParaRPr lang="en-US" dirty="0" smtClean="0"/>
          </a:p>
        </p:txBody>
      </p:sp>
      <p:sp>
        <p:nvSpPr>
          <p:cNvPr id="10" name="9 Marcador de fecha"/>
          <p:cNvSpPr>
            <a:spLocks noGrp="1"/>
          </p:cNvSpPr>
          <p:nvPr>
            <p:ph type="dt" sz="half" idx="2"/>
          </p:nvPr>
        </p:nvSpPr>
        <p:spPr>
          <a:xfrm>
            <a:off x="457200" y="6356350"/>
            <a:ext cx="1018456" cy="365125"/>
          </a:xfrm>
          <a:prstGeom prst="rect">
            <a:avLst/>
          </a:prstGeom>
        </p:spPr>
        <p:txBody>
          <a:bodyPr vert="horz" wrap="square" lIns="0" tIns="0" rIns="0" bIns="0" numCol="1" anchor="b" anchorCtr="0" compatLnSpc="1">
            <a:prstTxWarp prst="textNoShape">
              <a:avLst/>
            </a:prstTxWarp>
          </a:bodyPr>
          <a:lstStyle>
            <a:lvl1pPr eaLnBrk="1" hangingPunct="1">
              <a:defRPr sz="1200">
                <a:solidFill>
                  <a:srgbClr val="424242"/>
                </a:solidFill>
                <a:latin typeface="Arial" charset="0"/>
              </a:defRPr>
            </a:lvl1pPr>
          </a:lstStyle>
          <a:p>
            <a:pPr>
              <a:defRPr/>
            </a:pPr>
            <a:fld id="{059E8451-9A6B-4AA6-BF99-F551D686A538}" type="datetime1">
              <a:rPr lang="es-CL" smtClean="0"/>
              <a:pPr>
                <a:defRPr/>
              </a:pPr>
              <a:t>30-11-2011</a:t>
            </a:fld>
            <a:endParaRPr lang="es-CL"/>
          </a:p>
        </p:txBody>
      </p:sp>
      <p:sp>
        <p:nvSpPr>
          <p:cNvPr id="18" name="17 Marcador de número de diapositiva"/>
          <p:cNvSpPr>
            <a:spLocks noGrp="1"/>
          </p:cNvSpPr>
          <p:nvPr>
            <p:ph type="sldNum" sz="quarter" idx="4"/>
          </p:nvPr>
        </p:nvSpPr>
        <p:spPr>
          <a:xfrm>
            <a:off x="6372200" y="6381328"/>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400">
                <a:solidFill>
                  <a:srgbClr val="424242"/>
                </a:solidFill>
                <a:latin typeface="Fedra Sans Std Normal" pitchFamily="34" charset="0"/>
              </a:defRPr>
            </a:lvl1pPr>
          </a:lstStyle>
          <a:p>
            <a:pPr>
              <a:defRPr/>
            </a:pPr>
            <a:fld id="{60AEC80E-C4D1-4B38-B0A7-40F533D8F7C4}" type="slidenum">
              <a:rPr lang="es-ES"/>
              <a:pPr>
                <a:defRPr/>
              </a:pPr>
              <a:t>‹Nº›</a:t>
            </a:fld>
            <a:endParaRPr lang="es-ES"/>
          </a:p>
        </p:txBody>
      </p:sp>
      <p:sp>
        <p:nvSpPr>
          <p:cNvPr id="11" name="Rectangle 6"/>
          <p:cNvSpPr/>
          <p:nvPr userDrawn="1"/>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dirty="0"/>
          </a:p>
        </p:txBody>
      </p:sp>
      <p:sp>
        <p:nvSpPr>
          <p:cNvPr id="12" name="Rectangle 7"/>
          <p:cNvSpPr/>
          <p:nvPr userDrawn="1"/>
        </p:nvSpPr>
        <p:spPr>
          <a:xfrm>
            <a:off x="255588" y="5046663"/>
            <a:ext cx="73025" cy="1692275"/>
          </a:xfrm>
          <a:prstGeom prst="rect">
            <a:avLst/>
          </a:prstGeom>
          <a:solidFill>
            <a:schemeClr val="accent1">
              <a:lumMod val="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dirty="0"/>
          </a:p>
        </p:txBody>
      </p:sp>
      <p:sp>
        <p:nvSpPr>
          <p:cNvPr id="13" name="Rectangle 8"/>
          <p:cNvSpPr/>
          <p:nvPr userDrawn="1"/>
        </p:nvSpPr>
        <p:spPr>
          <a:xfrm>
            <a:off x="255588" y="4797425"/>
            <a:ext cx="73025" cy="228600"/>
          </a:xfrm>
          <a:prstGeom prst="rect">
            <a:avLst/>
          </a:prstGeom>
          <a:solidFill>
            <a:schemeClr val="accent1">
              <a:lumMod val="75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dirty="0"/>
          </a:p>
        </p:txBody>
      </p:sp>
      <p:sp>
        <p:nvSpPr>
          <p:cNvPr id="17" name="Rectangle 9"/>
          <p:cNvSpPr/>
          <p:nvPr userDrawn="1"/>
        </p:nvSpPr>
        <p:spPr>
          <a:xfrm>
            <a:off x="255588" y="4637088"/>
            <a:ext cx="73025" cy="138112"/>
          </a:xfrm>
          <a:prstGeom prst="rect">
            <a:avLst/>
          </a:prstGeom>
          <a:solidFill>
            <a:schemeClr val="accent1">
              <a:lumMod val="60000"/>
              <a:lumOff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dirty="0"/>
          </a:p>
        </p:txBody>
      </p:sp>
      <p:sp>
        <p:nvSpPr>
          <p:cNvPr id="19" name="Rectangle 10"/>
          <p:cNvSpPr/>
          <p:nvPr userDrawn="1"/>
        </p:nvSpPr>
        <p:spPr>
          <a:xfrm>
            <a:off x="255588" y="4541838"/>
            <a:ext cx="73025" cy="74612"/>
          </a:xfrm>
          <a:prstGeom prst="rect">
            <a:avLst/>
          </a:prstGeom>
          <a:solidFill>
            <a:schemeClr val="accent1">
              <a:lumMod val="40000"/>
              <a:lumOff val="6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dirty="0"/>
          </a:p>
        </p:txBody>
      </p:sp>
      <p:sp>
        <p:nvSpPr>
          <p:cNvPr id="20" name="Rectangle 11"/>
          <p:cNvSpPr/>
          <p:nvPr userDrawn="1"/>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dirty="0"/>
          </a:p>
        </p:txBody>
      </p:sp>
      <p:sp>
        <p:nvSpPr>
          <p:cNvPr id="21" name="Rectangle 14"/>
          <p:cNvSpPr/>
          <p:nvPr userDrawn="1"/>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dirty="0"/>
          </a:p>
        </p:txBody>
      </p:sp>
      <p:sp>
        <p:nvSpPr>
          <p:cNvPr id="23" name="Rectangle 15"/>
          <p:cNvSpPr/>
          <p:nvPr userDrawn="1"/>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dirty="0"/>
          </a:p>
        </p:txBody>
      </p:sp>
      <p:sp>
        <p:nvSpPr>
          <p:cNvPr id="24" name="Rectangle 16"/>
          <p:cNvSpPr/>
          <p:nvPr userDrawn="1"/>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dirty="0"/>
          </a:p>
        </p:txBody>
      </p:sp>
    </p:spTree>
  </p:cSld>
  <p:clrMap bg1="lt1" tx1="dk1" bg2="lt2" tx2="dk2" accent1="accent1" accent2="accent2" accent3="accent3" accent4="accent4" accent5="accent5" accent6="accent6" hlink="hlink" folHlink="folHlink"/>
  <p:sldLayoutIdLst>
    <p:sldLayoutId id="2147483881" r:id="rId1"/>
    <p:sldLayoutId id="2147483873" r:id="rId2"/>
    <p:sldLayoutId id="2147483874" r:id="rId3"/>
    <p:sldLayoutId id="2147483875" r:id="rId4"/>
    <p:sldLayoutId id="2147483876" r:id="rId5"/>
    <p:sldLayoutId id="2147483877" r:id="rId6"/>
    <p:sldLayoutId id="2147483878" r:id="rId7"/>
    <p:sldLayoutId id="2147483882" r:id="rId8"/>
    <p:sldLayoutId id="2147483879" r:id="rId9"/>
    <p:sldLayoutId id="2147483880" r:id="rId10"/>
  </p:sldLayoutIdLst>
  <p:timing>
    <p:tnLst>
      <p:par>
        <p:cTn id="1" dur="indefinite" restart="never" nodeType="tmRoot"/>
      </p:par>
    </p:tnLst>
  </p:timing>
  <p:hf hdr="0"/>
  <p:txStyles>
    <p:titleStyle>
      <a:lvl1pPr algn="l" rtl="0" eaLnBrk="0" fontAlgn="base" hangingPunct="0">
        <a:spcBef>
          <a:spcPct val="0"/>
        </a:spcBef>
        <a:spcAft>
          <a:spcPct val="0"/>
        </a:spcAft>
        <a:defRPr sz="4000" kern="1200">
          <a:solidFill>
            <a:schemeClr val="tx1">
              <a:lumMod val="65000"/>
              <a:lumOff val="35000"/>
            </a:schemeClr>
          </a:solidFill>
          <a:latin typeface="+mj-lt"/>
          <a:ea typeface="+mj-ea"/>
          <a:cs typeface="+mj-cs"/>
        </a:defRPr>
      </a:lvl1pPr>
      <a:lvl2pPr algn="l" rtl="0" eaLnBrk="0" fontAlgn="base" hangingPunct="0">
        <a:spcBef>
          <a:spcPct val="0"/>
        </a:spcBef>
        <a:spcAft>
          <a:spcPct val="0"/>
        </a:spcAft>
        <a:defRPr sz="4000">
          <a:solidFill>
            <a:srgbClr val="F5F5F5"/>
          </a:solidFill>
          <a:latin typeface="Arial Narrow" pitchFamily="34" charset="0"/>
        </a:defRPr>
      </a:lvl2pPr>
      <a:lvl3pPr algn="l" rtl="0" eaLnBrk="0" fontAlgn="base" hangingPunct="0">
        <a:spcBef>
          <a:spcPct val="0"/>
        </a:spcBef>
        <a:spcAft>
          <a:spcPct val="0"/>
        </a:spcAft>
        <a:defRPr sz="4000">
          <a:solidFill>
            <a:srgbClr val="F5F5F5"/>
          </a:solidFill>
          <a:latin typeface="Arial Narrow" pitchFamily="34" charset="0"/>
        </a:defRPr>
      </a:lvl3pPr>
      <a:lvl4pPr algn="l" rtl="0" eaLnBrk="0" fontAlgn="base" hangingPunct="0">
        <a:spcBef>
          <a:spcPct val="0"/>
        </a:spcBef>
        <a:spcAft>
          <a:spcPct val="0"/>
        </a:spcAft>
        <a:defRPr sz="4000">
          <a:solidFill>
            <a:srgbClr val="F5F5F5"/>
          </a:solidFill>
          <a:latin typeface="Arial Narrow" pitchFamily="34" charset="0"/>
        </a:defRPr>
      </a:lvl4pPr>
      <a:lvl5pPr algn="l" rtl="0" eaLnBrk="0" fontAlgn="base" hangingPunct="0">
        <a:spcBef>
          <a:spcPct val="0"/>
        </a:spcBef>
        <a:spcAft>
          <a:spcPct val="0"/>
        </a:spcAft>
        <a:defRPr sz="4000">
          <a:solidFill>
            <a:srgbClr val="F5F5F5"/>
          </a:solidFill>
          <a:latin typeface="Arial Narrow"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EB641B"/>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EB641B"/>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39639D"/>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3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3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3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3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42988" y="4005064"/>
            <a:ext cx="8101012" cy="1511499"/>
          </a:xfrm>
        </p:spPr>
        <p:txBody>
          <a:bodyPr/>
          <a:lstStyle/>
          <a:p>
            <a:r>
              <a:rPr lang="es-ES_tradnl" b="1" dirty="0" smtClean="0"/>
              <a:t>	</a:t>
            </a:r>
            <a:r>
              <a:rPr lang="es-CL" b="1" dirty="0" smtClean="0"/>
              <a:t>Programación de Operaciones</a:t>
            </a:r>
            <a:r>
              <a:rPr lang="es-ES_tradnl" b="1" dirty="0" smtClean="0"/>
              <a:t/>
            </a:r>
            <a:br>
              <a:rPr lang="es-ES_tradnl" b="1" dirty="0" smtClean="0"/>
            </a:br>
            <a:r>
              <a:rPr lang="es-ES_tradnl" b="1" dirty="0" smtClean="0"/>
              <a:t>		(</a:t>
            </a:r>
            <a:r>
              <a:rPr lang="en-US" b="1" dirty="0" smtClean="0"/>
              <a:t>Operations Scheduling)</a:t>
            </a:r>
            <a:r>
              <a:rPr lang="es-ES_tradnl" b="1" dirty="0"/>
              <a:t/>
            </a:r>
            <a:br>
              <a:rPr lang="es-ES_tradnl" b="1" dirty="0"/>
            </a:br>
            <a:endParaRPr lang="es-CL" dirty="0"/>
          </a:p>
        </p:txBody>
      </p:sp>
      <p:sp>
        <p:nvSpPr>
          <p:cNvPr id="3" name="2 CuadroTexto"/>
          <p:cNvSpPr txBox="1"/>
          <p:nvPr/>
        </p:nvSpPr>
        <p:spPr>
          <a:xfrm>
            <a:off x="323528" y="1988840"/>
            <a:ext cx="7920880" cy="1200329"/>
          </a:xfrm>
          <a:prstGeom prst="rect">
            <a:avLst/>
          </a:prstGeom>
          <a:noFill/>
        </p:spPr>
        <p:txBody>
          <a:bodyPr wrap="square" rtlCol="0">
            <a:spAutoFit/>
          </a:bodyPr>
          <a:lstStyle/>
          <a:p>
            <a:r>
              <a:rPr lang="es-CL" sz="3600" dirty="0" smtClean="0">
                <a:latin typeface="Fedra Sans Std Normal"/>
              </a:rPr>
              <a:t>IN4703</a:t>
            </a:r>
          </a:p>
          <a:p>
            <a:r>
              <a:rPr lang="es-CL" sz="3600" dirty="0" smtClean="0">
                <a:latin typeface="Fedra Sans Std Normal"/>
              </a:rPr>
              <a:t>	Gestión de Operaciones</a:t>
            </a:r>
            <a:endParaRPr lang="es-CL" sz="3600" dirty="0">
              <a:latin typeface="Fedra Sans Std Norm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Sistemas de manufactura</a:t>
            </a:r>
            <a:r>
              <a:rPr lang="es-ES" dirty="0" smtClean="0"/>
              <a:t/>
            </a:r>
            <a:br>
              <a:rPr lang="es-ES" dirty="0" smtClean="0"/>
            </a:br>
            <a:r>
              <a:rPr lang="es-ES" dirty="0" smtClean="0"/>
              <a:t>Definiciones</a:t>
            </a:r>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10</a:t>
            </a:fld>
            <a:endParaRPr lang="es-ES" dirty="0"/>
          </a:p>
        </p:txBody>
      </p:sp>
      <p:grpSp>
        <p:nvGrpSpPr>
          <p:cNvPr id="96260" name="Group 4"/>
          <p:cNvGrpSpPr>
            <a:grpSpLocks noChangeAspect="1"/>
          </p:cNvGrpSpPr>
          <p:nvPr/>
        </p:nvGrpSpPr>
        <p:grpSpPr bwMode="auto">
          <a:xfrm>
            <a:off x="0" y="1628800"/>
            <a:ext cx="9205496" cy="4104456"/>
            <a:chOff x="118" y="1281"/>
            <a:chExt cx="5533" cy="2467"/>
          </a:xfrm>
        </p:grpSpPr>
        <p:sp>
          <p:nvSpPr>
            <p:cNvPr id="96259" name="AutoShape 3"/>
            <p:cNvSpPr>
              <a:spLocks noChangeAspect="1" noChangeArrowheads="1" noTextEdit="1"/>
            </p:cNvSpPr>
            <p:nvPr/>
          </p:nvSpPr>
          <p:spPr bwMode="auto">
            <a:xfrm>
              <a:off x="122" y="1285"/>
              <a:ext cx="5515" cy="24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261" name="Rectangle 5"/>
            <p:cNvSpPr>
              <a:spLocks noChangeArrowheads="1"/>
            </p:cNvSpPr>
            <p:nvPr/>
          </p:nvSpPr>
          <p:spPr bwMode="auto">
            <a:xfrm>
              <a:off x="126" y="1289"/>
              <a:ext cx="5508" cy="12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es-CL" sz="3200" b="1"/>
            </a:p>
          </p:txBody>
        </p:sp>
        <p:sp>
          <p:nvSpPr>
            <p:cNvPr id="96262" name="Rectangle 6"/>
            <p:cNvSpPr>
              <a:spLocks noChangeArrowheads="1"/>
            </p:cNvSpPr>
            <p:nvPr/>
          </p:nvSpPr>
          <p:spPr bwMode="auto">
            <a:xfrm>
              <a:off x="126" y="1411"/>
              <a:ext cx="682" cy="233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es-CL" sz="3200" b="1"/>
            </a:p>
          </p:txBody>
        </p:sp>
        <p:sp>
          <p:nvSpPr>
            <p:cNvPr id="96263" name="Rectangle 7"/>
            <p:cNvSpPr>
              <a:spLocks noChangeArrowheads="1"/>
            </p:cNvSpPr>
            <p:nvPr/>
          </p:nvSpPr>
          <p:spPr bwMode="auto">
            <a:xfrm>
              <a:off x="388" y="1299"/>
              <a:ext cx="159"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Tipo</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64" name="Rectangle 8"/>
            <p:cNvSpPr>
              <a:spLocks noChangeArrowheads="1"/>
            </p:cNvSpPr>
            <p:nvPr/>
          </p:nvSpPr>
          <p:spPr bwMode="auto">
            <a:xfrm>
              <a:off x="1368" y="1299"/>
              <a:ext cx="325"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Producto</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65" name="Rectangle 9"/>
            <p:cNvSpPr>
              <a:spLocks noChangeArrowheads="1"/>
            </p:cNvSpPr>
            <p:nvPr/>
          </p:nvSpPr>
          <p:spPr bwMode="auto">
            <a:xfrm>
              <a:off x="2715" y="1299"/>
              <a:ext cx="534"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Características</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66" name="Rectangle 10"/>
            <p:cNvSpPr>
              <a:spLocks noChangeArrowheads="1"/>
            </p:cNvSpPr>
            <p:nvPr/>
          </p:nvSpPr>
          <p:spPr bwMode="auto">
            <a:xfrm>
              <a:off x="4048" y="1299"/>
              <a:ext cx="1219"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Método de Programación Habitual</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67" name="Rectangle 11"/>
            <p:cNvSpPr>
              <a:spLocks noChangeArrowheads="1"/>
            </p:cNvSpPr>
            <p:nvPr/>
          </p:nvSpPr>
          <p:spPr bwMode="auto">
            <a:xfrm>
              <a:off x="148" y="1592"/>
              <a:ext cx="620"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dirty="0" smtClean="0">
                  <a:ln>
                    <a:noFill/>
                  </a:ln>
                  <a:solidFill>
                    <a:srgbClr val="000000"/>
                  </a:solidFill>
                  <a:effectLst/>
                  <a:latin typeface="Trebuchet MS" pitchFamily="34" charset="0"/>
                  <a:cs typeface="Arial" pitchFamily="34" charset="0"/>
                </a:rPr>
                <a:t>Proceso continuo</a:t>
              </a:r>
              <a:endParaRPr kumimoji="0" lang="es-CL"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96268" name="Rectangle 12"/>
            <p:cNvSpPr>
              <a:spLocks noChangeArrowheads="1"/>
            </p:cNvSpPr>
            <p:nvPr/>
          </p:nvSpPr>
          <p:spPr bwMode="auto">
            <a:xfrm>
              <a:off x="823" y="1484"/>
              <a:ext cx="1460"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dirty="0" smtClean="0">
                  <a:ln>
                    <a:noFill/>
                  </a:ln>
                  <a:solidFill>
                    <a:srgbClr val="000000"/>
                  </a:solidFill>
                  <a:effectLst/>
                  <a:latin typeface="Trebuchet MS" pitchFamily="34" charset="0"/>
                  <a:cs typeface="Arial" pitchFamily="34" charset="0"/>
                </a:rPr>
                <a:t>Compuestos químicos, acero, alambre y </a:t>
              </a:r>
              <a:endParaRPr kumimoji="0" lang="es-CL"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96269" name="Rectangle 13"/>
            <p:cNvSpPr>
              <a:spLocks noChangeArrowheads="1"/>
            </p:cNvSpPr>
            <p:nvPr/>
          </p:nvSpPr>
          <p:spPr bwMode="auto">
            <a:xfrm>
              <a:off x="877" y="1592"/>
              <a:ext cx="1354"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dirty="0" smtClean="0">
                  <a:ln>
                    <a:noFill/>
                  </a:ln>
                  <a:solidFill>
                    <a:srgbClr val="000000"/>
                  </a:solidFill>
                  <a:effectLst/>
                  <a:latin typeface="Trebuchet MS" pitchFamily="34" charset="0"/>
                  <a:cs typeface="Arial" pitchFamily="34" charset="0"/>
                </a:rPr>
                <a:t>cables, líquidos (cerveza, refrescos), </a:t>
              </a:r>
              <a:endParaRPr kumimoji="0" lang="es-CL"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96270" name="Rectangle 14"/>
            <p:cNvSpPr>
              <a:spLocks noChangeArrowheads="1"/>
            </p:cNvSpPr>
            <p:nvPr/>
          </p:nvSpPr>
          <p:spPr bwMode="auto">
            <a:xfrm>
              <a:off x="1239" y="1701"/>
              <a:ext cx="594"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comida enlatada</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71" name="Rectangle 15"/>
            <p:cNvSpPr>
              <a:spLocks noChangeArrowheads="1"/>
            </p:cNvSpPr>
            <p:nvPr/>
          </p:nvSpPr>
          <p:spPr bwMode="auto">
            <a:xfrm>
              <a:off x="2421" y="1430"/>
              <a:ext cx="1167"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Automatización completa, poco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72" name="Rectangle 16"/>
            <p:cNvSpPr>
              <a:spLocks noChangeArrowheads="1"/>
            </p:cNvSpPr>
            <p:nvPr/>
          </p:nvSpPr>
          <p:spPr bwMode="auto">
            <a:xfrm>
              <a:off x="2321" y="1538"/>
              <a:ext cx="1370"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contenido de mano de obra en costos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73" name="Rectangle 17"/>
            <p:cNvSpPr>
              <a:spLocks noChangeArrowheads="1"/>
            </p:cNvSpPr>
            <p:nvPr/>
          </p:nvSpPr>
          <p:spPr bwMode="auto">
            <a:xfrm>
              <a:off x="2290" y="1647"/>
              <a:ext cx="1433"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de producción, instalaciones dedicadas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74" name="Rectangle 18"/>
            <p:cNvSpPr>
              <a:spLocks noChangeArrowheads="1"/>
            </p:cNvSpPr>
            <p:nvPr/>
          </p:nvSpPr>
          <p:spPr bwMode="auto">
            <a:xfrm>
              <a:off x="2742" y="1755"/>
              <a:ext cx="503"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a un producto</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75" name="Rectangle 19"/>
            <p:cNvSpPr>
              <a:spLocks noChangeArrowheads="1"/>
            </p:cNvSpPr>
            <p:nvPr/>
          </p:nvSpPr>
          <p:spPr bwMode="auto">
            <a:xfrm>
              <a:off x="3735" y="1538"/>
              <a:ext cx="1916"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Programación progresiva finita del proceso, limitado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76" name="Rectangle 20"/>
            <p:cNvSpPr>
              <a:spLocks noChangeArrowheads="1"/>
            </p:cNvSpPr>
            <p:nvPr/>
          </p:nvSpPr>
          <p:spPr bwMode="auto">
            <a:xfrm>
              <a:off x="4377" y="1647"/>
              <a:ext cx="606"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por las máquinas</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77" name="Rectangle 21"/>
            <p:cNvSpPr>
              <a:spLocks noChangeArrowheads="1"/>
            </p:cNvSpPr>
            <p:nvPr/>
          </p:nvSpPr>
          <p:spPr bwMode="auto">
            <a:xfrm>
              <a:off x="180" y="2003"/>
              <a:ext cx="586"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Manufactura en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78" name="Rectangle 22"/>
            <p:cNvSpPr>
              <a:spLocks noChangeArrowheads="1"/>
            </p:cNvSpPr>
            <p:nvPr/>
          </p:nvSpPr>
          <p:spPr bwMode="auto">
            <a:xfrm>
              <a:off x="217" y="2111"/>
              <a:ext cx="489"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gran volumen</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79" name="Rectangle 23"/>
            <p:cNvSpPr>
              <a:spLocks noChangeArrowheads="1"/>
            </p:cNvSpPr>
            <p:nvPr/>
          </p:nvSpPr>
          <p:spPr bwMode="auto">
            <a:xfrm>
              <a:off x="963" y="2003"/>
              <a:ext cx="1181"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Automóviles, teléfonos, cierres,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80" name="Rectangle 24"/>
            <p:cNvSpPr>
              <a:spLocks noChangeArrowheads="1"/>
            </p:cNvSpPr>
            <p:nvPr/>
          </p:nvSpPr>
          <p:spPr bwMode="auto">
            <a:xfrm>
              <a:off x="877" y="2111"/>
              <a:ext cx="1327"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textiles, motores, electrodomésticos</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81" name="Rectangle 25"/>
            <p:cNvSpPr>
              <a:spLocks noChangeArrowheads="1"/>
            </p:cNvSpPr>
            <p:nvPr/>
          </p:nvSpPr>
          <p:spPr bwMode="auto">
            <a:xfrm>
              <a:off x="2453" y="1894"/>
              <a:ext cx="1105"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Equipo automatizado, manejo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82" name="Rectangle 26"/>
            <p:cNvSpPr>
              <a:spLocks noChangeArrowheads="1"/>
            </p:cNvSpPr>
            <p:nvPr/>
          </p:nvSpPr>
          <p:spPr bwMode="auto">
            <a:xfrm>
              <a:off x="2301" y="2003"/>
              <a:ext cx="1408"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automatizado parcial, movimiento por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83" name="Rectangle 27"/>
            <p:cNvSpPr>
              <a:spLocks noChangeArrowheads="1"/>
            </p:cNvSpPr>
            <p:nvPr/>
          </p:nvSpPr>
          <p:spPr bwMode="auto">
            <a:xfrm>
              <a:off x="2303" y="2111"/>
              <a:ext cx="1401"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líneas de montaje, casi todo el equipo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84" name="Rectangle 28"/>
            <p:cNvSpPr>
              <a:spLocks noChangeArrowheads="1"/>
            </p:cNvSpPr>
            <p:nvPr/>
          </p:nvSpPr>
          <p:spPr bwMode="auto">
            <a:xfrm>
              <a:off x="2838" y="2220"/>
              <a:ext cx="306"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alineado</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85" name="Rectangle 29"/>
            <p:cNvSpPr>
              <a:spLocks noChangeArrowheads="1"/>
            </p:cNvSpPr>
            <p:nvPr/>
          </p:nvSpPr>
          <p:spPr bwMode="auto">
            <a:xfrm>
              <a:off x="3749" y="1894"/>
              <a:ext cx="1891"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Programación progresiva finita de la línea (un ritmo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86" name="Rectangle 30"/>
            <p:cNvSpPr>
              <a:spLocks noChangeArrowheads="1"/>
            </p:cNvSpPr>
            <p:nvPr/>
          </p:nvSpPr>
          <p:spPr bwMode="auto">
            <a:xfrm>
              <a:off x="3846" y="2003"/>
              <a:ext cx="1695"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de producción característico); limitado por las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87" name="Rectangle 31"/>
            <p:cNvSpPr>
              <a:spLocks noChangeArrowheads="1"/>
            </p:cNvSpPr>
            <p:nvPr/>
          </p:nvSpPr>
          <p:spPr bwMode="auto">
            <a:xfrm>
              <a:off x="3764" y="2111"/>
              <a:ext cx="1858"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máquinas; las piezas son jaladas por la línea con el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88" name="Rectangle 32"/>
            <p:cNvSpPr>
              <a:spLocks noChangeArrowheads="1"/>
            </p:cNvSpPr>
            <p:nvPr/>
          </p:nvSpPr>
          <p:spPr bwMode="auto">
            <a:xfrm>
              <a:off x="4322" y="2220"/>
              <a:ext cx="711"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sistema just in time</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89" name="Rectangle 33"/>
            <p:cNvSpPr>
              <a:spLocks noChangeArrowheads="1"/>
            </p:cNvSpPr>
            <p:nvPr/>
          </p:nvSpPr>
          <p:spPr bwMode="auto">
            <a:xfrm>
              <a:off x="181" y="2468"/>
              <a:ext cx="585"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Manufactura de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90" name="Rectangle 34"/>
            <p:cNvSpPr>
              <a:spLocks noChangeArrowheads="1"/>
            </p:cNvSpPr>
            <p:nvPr/>
          </p:nvSpPr>
          <p:spPr bwMode="auto">
            <a:xfrm>
              <a:off x="184" y="2576"/>
              <a:ext cx="553"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dirty="0" smtClean="0">
                  <a:ln>
                    <a:noFill/>
                  </a:ln>
                  <a:solidFill>
                    <a:srgbClr val="000000"/>
                  </a:solidFill>
                  <a:effectLst/>
                  <a:latin typeface="Trebuchet MS" pitchFamily="34" charset="0"/>
                  <a:cs typeface="Arial" pitchFamily="34" charset="0"/>
                </a:rPr>
                <a:t>volumen medio</a:t>
              </a:r>
              <a:endParaRPr kumimoji="0" lang="es-CL"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96291" name="Rectangle 35"/>
            <p:cNvSpPr>
              <a:spLocks noChangeArrowheads="1"/>
            </p:cNvSpPr>
            <p:nvPr/>
          </p:nvSpPr>
          <p:spPr bwMode="auto">
            <a:xfrm>
              <a:off x="948" y="2468"/>
              <a:ext cx="1213"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Piezas industriales, productos de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92" name="Rectangle 36"/>
            <p:cNvSpPr>
              <a:spLocks noChangeArrowheads="1"/>
            </p:cNvSpPr>
            <p:nvPr/>
          </p:nvSpPr>
          <p:spPr bwMode="auto">
            <a:xfrm>
              <a:off x="1380" y="2576"/>
              <a:ext cx="316"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consumo</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93" name="Rectangle 37"/>
            <p:cNvSpPr>
              <a:spLocks noChangeArrowheads="1"/>
            </p:cNvSpPr>
            <p:nvPr/>
          </p:nvSpPr>
          <p:spPr bwMode="auto">
            <a:xfrm>
              <a:off x="2376" y="2468"/>
              <a:ext cx="1253"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Células GT (Tecnología de Grupo),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94" name="Rectangle 38"/>
            <p:cNvSpPr>
              <a:spLocks noChangeArrowheads="1"/>
            </p:cNvSpPr>
            <p:nvPr/>
          </p:nvSpPr>
          <p:spPr bwMode="auto">
            <a:xfrm>
              <a:off x="2580" y="2576"/>
              <a:ext cx="822"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minifábricas dedicadas</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95" name="Rectangle 39"/>
            <p:cNvSpPr>
              <a:spLocks noChangeArrowheads="1"/>
            </p:cNvSpPr>
            <p:nvPr/>
          </p:nvSpPr>
          <p:spPr bwMode="auto">
            <a:xfrm>
              <a:off x="3823" y="2359"/>
              <a:ext cx="1743"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Programación progresiva infinita característica: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96" name="Rectangle 40"/>
            <p:cNvSpPr>
              <a:spLocks noChangeArrowheads="1"/>
            </p:cNvSpPr>
            <p:nvPr/>
          </p:nvSpPr>
          <p:spPr bwMode="auto">
            <a:xfrm>
              <a:off x="3746" y="2468"/>
              <a:ext cx="1898"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control de prioridades; por lo común limitada por la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97" name="Rectangle 41"/>
            <p:cNvSpPr>
              <a:spLocks noChangeArrowheads="1"/>
            </p:cNvSpPr>
            <p:nvPr/>
          </p:nvSpPr>
          <p:spPr bwMode="auto">
            <a:xfrm>
              <a:off x="3744" y="2576"/>
              <a:ext cx="1904"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mano de obra, pero a veces responde a pedidos just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98" name="Rectangle 42"/>
            <p:cNvSpPr>
              <a:spLocks noChangeArrowheads="1"/>
            </p:cNvSpPr>
            <p:nvPr/>
          </p:nvSpPr>
          <p:spPr bwMode="auto">
            <a:xfrm>
              <a:off x="4044" y="2684"/>
              <a:ext cx="1276"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in time de clientes o plazos de MRP</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299" name="Rectangle 43"/>
            <p:cNvSpPr>
              <a:spLocks noChangeArrowheads="1"/>
            </p:cNvSpPr>
            <p:nvPr/>
          </p:nvSpPr>
          <p:spPr bwMode="auto">
            <a:xfrm>
              <a:off x="285" y="3113"/>
              <a:ext cx="379"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Centro de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00" name="Rectangle 44"/>
            <p:cNvSpPr>
              <a:spLocks noChangeArrowheads="1"/>
            </p:cNvSpPr>
            <p:nvPr/>
          </p:nvSpPr>
          <p:spPr bwMode="auto">
            <a:xfrm>
              <a:off x="163" y="3222"/>
              <a:ext cx="618"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trabajo volumen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01" name="Rectangle 45"/>
            <p:cNvSpPr>
              <a:spLocks noChangeArrowheads="1"/>
            </p:cNvSpPr>
            <p:nvPr/>
          </p:nvSpPr>
          <p:spPr bwMode="auto">
            <a:xfrm>
              <a:off x="389" y="3330"/>
              <a:ext cx="158"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bajo</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02" name="Rectangle 46"/>
            <p:cNvSpPr>
              <a:spLocks noChangeArrowheads="1"/>
            </p:cNvSpPr>
            <p:nvPr/>
          </p:nvSpPr>
          <p:spPr bwMode="auto">
            <a:xfrm>
              <a:off x="951" y="3113"/>
              <a:ext cx="1198"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Equipo a la medida o prototipos,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03" name="Rectangle 47"/>
            <p:cNvSpPr>
              <a:spLocks noChangeArrowheads="1"/>
            </p:cNvSpPr>
            <p:nvPr/>
          </p:nvSpPr>
          <p:spPr bwMode="auto">
            <a:xfrm>
              <a:off x="832" y="3222"/>
              <a:ext cx="1447"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instrumentos especializados, productos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04" name="Rectangle 48"/>
            <p:cNvSpPr>
              <a:spLocks noChangeArrowheads="1"/>
            </p:cNvSpPr>
            <p:nvPr/>
          </p:nvSpPr>
          <p:spPr bwMode="auto">
            <a:xfrm>
              <a:off x="1021" y="3330"/>
              <a:ext cx="1043"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industriales de bajo volumen</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05" name="Rectangle 49"/>
            <p:cNvSpPr>
              <a:spLocks noChangeArrowheads="1"/>
            </p:cNvSpPr>
            <p:nvPr/>
          </p:nvSpPr>
          <p:spPr bwMode="auto">
            <a:xfrm>
              <a:off x="2295" y="2842"/>
              <a:ext cx="1425"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Centros de maquinado organizados por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06" name="Rectangle 50"/>
            <p:cNvSpPr>
              <a:spLocks noChangeArrowheads="1"/>
            </p:cNvSpPr>
            <p:nvPr/>
          </p:nvSpPr>
          <p:spPr bwMode="auto">
            <a:xfrm>
              <a:off x="2297" y="2950"/>
              <a:ext cx="1419"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función  de manufactura (no en línea),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07" name="Rectangle 51"/>
            <p:cNvSpPr>
              <a:spLocks noChangeArrowheads="1"/>
            </p:cNvSpPr>
            <p:nvPr/>
          </p:nvSpPr>
          <p:spPr bwMode="auto">
            <a:xfrm>
              <a:off x="2315" y="3059"/>
              <a:ext cx="1387"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mucho contenido de mano de obra en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08" name="Rectangle 52"/>
            <p:cNvSpPr>
              <a:spLocks noChangeArrowheads="1"/>
            </p:cNvSpPr>
            <p:nvPr/>
          </p:nvSpPr>
          <p:spPr bwMode="auto">
            <a:xfrm>
              <a:off x="2328" y="3167"/>
              <a:ext cx="1355"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el costo del producto, maquinaria de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09" name="Rectangle 53"/>
            <p:cNvSpPr>
              <a:spLocks noChangeArrowheads="1"/>
            </p:cNvSpPr>
            <p:nvPr/>
          </p:nvSpPr>
          <p:spPr bwMode="auto">
            <a:xfrm>
              <a:off x="2373" y="3276"/>
              <a:ext cx="1264"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propósito general con significativo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10" name="Rectangle 54"/>
            <p:cNvSpPr>
              <a:spLocks noChangeArrowheads="1"/>
            </p:cNvSpPr>
            <p:nvPr/>
          </p:nvSpPr>
          <p:spPr bwMode="auto">
            <a:xfrm>
              <a:off x="2556" y="3384"/>
              <a:ext cx="891"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tiempo de cambio, poca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11" name="Rectangle 55"/>
            <p:cNvSpPr>
              <a:spLocks noChangeArrowheads="1"/>
            </p:cNvSpPr>
            <p:nvPr/>
          </p:nvSpPr>
          <p:spPr bwMode="auto">
            <a:xfrm>
              <a:off x="2445" y="3493"/>
              <a:ext cx="1118"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automatización del manejo de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12" name="Rectangle 56"/>
            <p:cNvSpPr>
              <a:spLocks noChangeArrowheads="1"/>
            </p:cNvSpPr>
            <p:nvPr/>
          </p:nvSpPr>
          <p:spPr bwMode="auto">
            <a:xfrm>
              <a:off x="2323" y="3601"/>
              <a:ext cx="1340"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material, gran variedad de productos</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13" name="Rectangle 57"/>
            <p:cNvSpPr>
              <a:spLocks noChangeArrowheads="1"/>
            </p:cNvSpPr>
            <p:nvPr/>
          </p:nvSpPr>
          <p:spPr bwMode="auto">
            <a:xfrm>
              <a:off x="3749" y="2950"/>
              <a:ext cx="1891"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Programación progresiva infinita de trabajos: por lo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14" name="Rectangle 58"/>
            <p:cNvSpPr>
              <a:spLocks noChangeArrowheads="1"/>
            </p:cNvSpPr>
            <p:nvPr/>
          </p:nvSpPr>
          <p:spPr bwMode="auto">
            <a:xfrm>
              <a:off x="3787" y="3059"/>
              <a:ext cx="1814"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común limitada por la mano de obra, pero ciertas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15" name="Rectangle 59"/>
            <p:cNvSpPr>
              <a:spLocks noChangeArrowheads="1"/>
            </p:cNvSpPr>
            <p:nvPr/>
          </p:nvSpPr>
          <p:spPr bwMode="auto">
            <a:xfrm>
              <a:off x="3774" y="3167"/>
              <a:ext cx="1847"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funciones pueden estar limitadas por las máquinas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16" name="Rectangle 60"/>
            <p:cNvSpPr>
              <a:spLocks noChangeArrowheads="1"/>
            </p:cNvSpPr>
            <p:nvPr/>
          </p:nvSpPr>
          <p:spPr bwMode="auto">
            <a:xfrm>
              <a:off x="3792" y="3276"/>
              <a:ext cx="1818"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(por ejemplo, un proceso que puede calentar una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17" name="Rectangle 61"/>
            <p:cNvSpPr>
              <a:spLocks noChangeArrowheads="1"/>
            </p:cNvSpPr>
            <p:nvPr/>
          </p:nvSpPr>
          <p:spPr bwMode="auto">
            <a:xfrm>
              <a:off x="3800" y="3384"/>
              <a:ext cx="1797"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máquina de precisión); prioridades determinadas </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18" name="Rectangle 62"/>
            <p:cNvSpPr>
              <a:spLocks noChangeArrowheads="1"/>
            </p:cNvSpPr>
            <p:nvPr/>
          </p:nvSpPr>
          <p:spPr bwMode="auto">
            <a:xfrm>
              <a:off x="4354" y="3493"/>
              <a:ext cx="656" cy="9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000" b="1" i="0" u="none" strike="noStrike" cap="none" normalizeH="0" baseline="0" smtClean="0">
                  <a:ln>
                    <a:noFill/>
                  </a:ln>
                  <a:solidFill>
                    <a:srgbClr val="000000"/>
                  </a:solidFill>
                  <a:effectLst/>
                  <a:latin typeface="Trebuchet MS" pitchFamily="34" charset="0"/>
                  <a:cs typeface="Arial" pitchFamily="34" charset="0"/>
                </a:rPr>
                <a:t>por plazos de MRP</a:t>
              </a:r>
              <a:endParaRPr kumimoji="0" lang="es-CL" sz="1800" b="1" i="0" u="none" strike="noStrike" cap="none" normalizeH="0" baseline="0" smtClean="0">
                <a:ln>
                  <a:noFill/>
                </a:ln>
                <a:solidFill>
                  <a:schemeClr val="tx1"/>
                </a:solidFill>
                <a:effectLst/>
                <a:latin typeface="Arial" pitchFamily="34" charset="0"/>
                <a:cs typeface="Arial" pitchFamily="34" charset="0"/>
              </a:endParaRPr>
            </a:p>
          </p:txBody>
        </p:sp>
        <p:sp>
          <p:nvSpPr>
            <p:cNvPr id="96319" name="Line 63"/>
            <p:cNvSpPr>
              <a:spLocks noChangeShapeType="1"/>
            </p:cNvSpPr>
            <p:nvPr/>
          </p:nvSpPr>
          <p:spPr bwMode="auto">
            <a:xfrm>
              <a:off x="134" y="1871"/>
              <a:ext cx="66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20" name="Rectangle 64"/>
            <p:cNvSpPr>
              <a:spLocks noChangeArrowheads="1"/>
            </p:cNvSpPr>
            <p:nvPr/>
          </p:nvSpPr>
          <p:spPr bwMode="auto">
            <a:xfrm>
              <a:off x="134" y="1871"/>
              <a:ext cx="666"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21" name="Line 65"/>
            <p:cNvSpPr>
              <a:spLocks noChangeShapeType="1"/>
            </p:cNvSpPr>
            <p:nvPr/>
          </p:nvSpPr>
          <p:spPr bwMode="auto">
            <a:xfrm>
              <a:off x="815" y="1871"/>
              <a:ext cx="143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22" name="Rectangle 66"/>
            <p:cNvSpPr>
              <a:spLocks noChangeArrowheads="1"/>
            </p:cNvSpPr>
            <p:nvPr/>
          </p:nvSpPr>
          <p:spPr bwMode="auto">
            <a:xfrm>
              <a:off x="815" y="1871"/>
              <a:ext cx="1435"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23" name="Line 67"/>
            <p:cNvSpPr>
              <a:spLocks noChangeShapeType="1"/>
            </p:cNvSpPr>
            <p:nvPr/>
          </p:nvSpPr>
          <p:spPr bwMode="auto">
            <a:xfrm>
              <a:off x="2266" y="1871"/>
              <a:ext cx="1441"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24" name="Rectangle 68"/>
            <p:cNvSpPr>
              <a:spLocks noChangeArrowheads="1"/>
            </p:cNvSpPr>
            <p:nvPr/>
          </p:nvSpPr>
          <p:spPr bwMode="auto">
            <a:xfrm>
              <a:off x="2266" y="1871"/>
              <a:ext cx="1441"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25" name="Line 69"/>
            <p:cNvSpPr>
              <a:spLocks noChangeShapeType="1"/>
            </p:cNvSpPr>
            <p:nvPr/>
          </p:nvSpPr>
          <p:spPr bwMode="auto">
            <a:xfrm>
              <a:off x="134" y="2336"/>
              <a:ext cx="66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26" name="Rectangle 70"/>
            <p:cNvSpPr>
              <a:spLocks noChangeArrowheads="1"/>
            </p:cNvSpPr>
            <p:nvPr/>
          </p:nvSpPr>
          <p:spPr bwMode="auto">
            <a:xfrm>
              <a:off x="134" y="2336"/>
              <a:ext cx="666"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27" name="Line 71"/>
            <p:cNvSpPr>
              <a:spLocks noChangeShapeType="1"/>
            </p:cNvSpPr>
            <p:nvPr/>
          </p:nvSpPr>
          <p:spPr bwMode="auto">
            <a:xfrm>
              <a:off x="815" y="2336"/>
              <a:ext cx="143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28" name="Rectangle 72"/>
            <p:cNvSpPr>
              <a:spLocks noChangeArrowheads="1"/>
            </p:cNvSpPr>
            <p:nvPr/>
          </p:nvSpPr>
          <p:spPr bwMode="auto">
            <a:xfrm>
              <a:off x="815" y="2336"/>
              <a:ext cx="1435"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29" name="Line 73"/>
            <p:cNvSpPr>
              <a:spLocks noChangeShapeType="1"/>
            </p:cNvSpPr>
            <p:nvPr/>
          </p:nvSpPr>
          <p:spPr bwMode="auto">
            <a:xfrm>
              <a:off x="2266" y="2336"/>
              <a:ext cx="1441"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30" name="Rectangle 74"/>
            <p:cNvSpPr>
              <a:spLocks noChangeArrowheads="1"/>
            </p:cNvSpPr>
            <p:nvPr/>
          </p:nvSpPr>
          <p:spPr bwMode="auto">
            <a:xfrm>
              <a:off x="2266" y="2336"/>
              <a:ext cx="1441"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31" name="Line 75"/>
            <p:cNvSpPr>
              <a:spLocks noChangeShapeType="1"/>
            </p:cNvSpPr>
            <p:nvPr/>
          </p:nvSpPr>
          <p:spPr bwMode="auto">
            <a:xfrm>
              <a:off x="134" y="2801"/>
              <a:ext cx="66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32" name="Rectangle 76"/>
            <p:cNvSpPr>
              <a:spLocks noChangeArrowheads="1"/>
            </p:cNvSpPr>
            <p:nvPr/>
          </p:nvSpPr>
          <p:spPr bwMode="auto">
            <a:xfrm>
              <a:off x="134" y="2801"/>
              <a:ext cx="666" cy="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33" name="Line 77"/>
            <p:cNvSpPr>
              <a:spLocks noChangeShapeType="1"/>
            </p:cNvSpPr>
            <p:nvPr/>
          </p:nvSpPr>
          <p:spPr bwMode="auto">
            <a:xfrm>
              <a:off x="815" y="2801"/>
              <a:ext cx="143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34" name="Rectangle 78"/>
            <p:cNvSpPr>
              <a:spLocks noChangeArrowheads="1"/>
            </p:cNvSpPr>
            <p:nvPr/>
          </p:nvSpPr>
          <p:spPr bwMode="auto">
            <a:xfrm>
              <a:off x="815" y="2801"/>
              <a:ext cx="1435" cy="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35" name="Line 79"/>
            <p:cNvSpPr>
              <a:spLocks noChangeShapeType="1"/>
            </p:cNvSpPr>
            <p:nvPr/>
          </p:nvSpPr>
          <p:spPr bwMode="auto">
            <a:xfrm>
              <a:off x="2266" y="2801"/>
              <a:ext cx="1441"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36" name="Rectangle 80"/>
            <p:cNvSpPr>
              <a:spLocks noChangeArrowheads="1"/>
            </p:cNvSpPr>
            <p:nvPr/>
          </p:nvSpPr>
          <p:spPr bwMode="auto">
            <a:xfrm>
              <a:off x="2266" y="2801"/>
              <a:ext cx="1441" cy="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37" name="Rectangle 81"/>
            <p:cNvSpPr>
              <a:spLocks noChangeArrowheads="1"/>
            </p:cNvSpPr>
            <p:nvPr/>
          </p:nvSpPr>
          <p:spPr bwMode="auto">
            <a:xfrm>
              <a:off x="118" y="1281"/>
              <a:ext cx="16" cy="246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38" name="Rectangle 82"/>
            <p:cNvSpPr>
              <a:spLocks noChangeArrowheads="1"/>
            </p:cNvSpPr>
            <p:nvPr/>
          </p:nvSpPr>
          <p:spPr bwMode="auto">
            <a:xfrm>
              <a:off x="800" y="1297"/>
              <a:ext cx="15" cy="245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39" name="Rectangle 83"/>
            <p:cNvSpPr>
              <a:spLocks noChangeArrowheads="1"/>
            </p:cNvSpPr>
            <p:nvPr/>
          </p:nvSpPr>
          <p:spPr bwMode="auto">
            <a:xfrm>
              <a:off x="2250" y="1297"/>
              <a:ext cx="16" cy="245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40" name="Rectangle 84"/>
            <p:cNvSpPr>
              <a:spLocks noChangeArrowheads="1"/>
            </p:cNvSpPr>
            <p:nvPr/>
          </p:nvSpPr>
          <p:spPr bwMode="auto">
            <a:xfrm>
              <a:off x="3707" y="1297"/>
              <a:ext cx="16" cy="245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41" name="Rectangle 85"/>
            <p:cNvSpPr>
              <a:spLocks noChangeArrowheads="1"/>
            </p:cNvSpPr>
            <p:nvPr/>
          </p:nvSpPr>
          <p:spPr bwMode="auto">
            <a:xfrm>
              <a:off x="5625" y="1297"/>
              <a:ext cx="16" cy="245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42" name="Rectangle 86"/>
            <p:cNvSpPr>
              <a:spLocks noChangeArrowheads="1"/>
            </p:cNvSpPr>
            <p:nvPr/>
          </p:nvSpPr>
          <p:spPr bwMode="auto">
            <a:xfrm>
              <a:off x="134" y="1281"/>
              <a:ext cx="5507" cy="1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43" name="Rectangle 87"/>
            <p:cNvSpPr>
              <a:spLocks noChangeArrowheads="1"/>
            </p:cNvSpPr>
            <p:nvPr/>
          </p:nvSpPr>
          <p:spPr bwMode="auto">
            <a:xfrm>
              <a:off x="134" y="1403"/>
              <a:ext cx="5507" cy="1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44" name="Line 88"/>
            <p:cNvSpPr>
              <a:spLocks noChangeShapeType="1"/>
            </p:cNvSpPr>
            <p:nvPr/>
          </p:nvSpPr>
          <p:spPr bwMode="auto">
            <a:xfrm>
              <a:off x="3723" y="1871"/>
              <a:ext cx="190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45" name="Rectangle 89"/>
            <p:cNvSpPr>
              <a:spLocks noChangeArrowheads="1"/>
            </p:cNvSpPr>
            <p:nvPr/>
          </p:nvSpPr>
          <p:spPr bwMode="auto">
            <a:xfrm>
              <a:off x="3723" y="1871"/>
              <a:ext cx="1902"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46" name="Line 90"/>
            <p:cNvSpPr>
              <a:spLocks noChangeShapeType="1"/>
            </p:cNvSpPr>
            <p:nvPr/>
          </p:nvSpPr>
          <p:spPr bwMode="auto">
            <a:xfrm>
              <a:off x="3723" y="2336"/>
              <a:ext cx="190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47" name="Rectangle 91"/>
            <p:cNvSpPr>
              <a:spLocks noChangeArrowheads="1"/>
            </p:cNvSpPr>
            <p:nvPr/>
          </p:nvSpPr>
          <p:spPr bwMode="auto">
            <a:xfrm>
              <a:off x="3723" y="2336"/>
              <a:ext cx="1902"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48" name="Line 92"/>
            <p:cNvSpPr>
              <a:spLocks noChangeShapeType="1"/>
            </p:cNvSpPr>
            <p:nvPr/>
          </p:nvSpPr>
          <p:spPr bwMode="auto">
            <a:xfrm>
              <a:off x="3723" y="2801"/>
              <a:ext cx="190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49" name="Rectangle 93"/>
            <p:cNvSpPr>
              <a:spLocks noChangeArrowheads="1"/>
            </p:cNvSpPr>
            <p:nvPr/>
          </p:nvSpPr>
          <p:spPr bwMode="auto">
            <a:xfrm>
              <a:off x="3723" y="2801"/>
              <a:ext cx="1902" cy="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sp>
          <p:nvSpPr>
            <p:cNvPr id="96350" name="Rectangle 94"/>
            <p:cNvSpPr>
              <a:spLocks noChangeArrowheads="1"/>
            </p:cNvSpPr>
            <p:nvPr/>
          </p:nvSpPr>
          <p:spPr bwMode="auto">
            <a:xfrm>
              <a:off x="134" y="3733"/>
              <a:ext cx="5507" cy="1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sz="3200" b="1"/>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ES_tradnl" sz="3200" dirty="0" smtClean="0"/>
              <a:t>Programación y Funciones de Control Características</a:t>
            </a:r>
            <a:endParaRPr lang="es-CL" dirty="0"/>
          </a:p>
        </p:txBody>
      </p:sp>
      <p:sp>
        <p:nvSpPr>
          <p:cNvPr id="3" name="2 Marcador de contenido"/>
          <p:cNvSpPr>
            <a:spLocks noGrp="1"/>
          </p:cNvSpPr>
          <p:nvPr>
            <p:ph idx="1"/>
          </p:nvPr>
        </p:nvSpPr>
        <p:spPr>
          <a:xfrm>
            <a:off x="395536" y="1556792"/>
            <a:ext cx="7128792" cy="4767262"/>
          </a:xfrm>
        </p:spPr>
        <p:txBody>
          <a:bodyPr/>
          <a:lstStyle/>
          <a:p>
            <a:pPr marL="914400" lvl="1" indent="-457200" eaLnBrk="1" hangingPunct="1">
              <a:buFont typeface="Wingdings" pitchFamily="2" charset="2"/>
              <a:buAutoNum type="arabicPeriod"/>
            </a:pPr>
            <a:r>
              <a:rPr lang="es-ES_tradnl" dirty="0" smtClean="0"/>
              <a:t>Asignar pedidos, equipo y personal a centros de trabajo y otras ubicaciones especificadas. Básicamente, se trata de la planeación de capacidad a corto plazo</a:t>
            </a:r>
          </a:p>
          <a:p>
            <a:pPr marL="914400" lvl="1" indent="-457200" eaLnBrk="1" hangingPunct="1">
              <a:buFont typeface="Wingdings" pitchFamily="2" charset="2"/>
              <a:buAutoNum type="arabicPeriod"/>
            </a:pPr>
            <a:endParaRPr lang="es-ES_tradnl" sz="300" dirty="0" smtClean="0"/>
          </a:p>
          <a:p>
            <a:pPr marL="914400" lvl="1" indent="-457200" eaLnBrk="1" hangingPunct="1">
              <a:buFont typeface="Wingdings" pitchFamily="2" charset="2"/>
              <a:buAutoNum type="arabicPeriod"/>
            </a:pPr>
            <a:r>
              <a:rPr lang="es-ES_tradnl" dirty="0" smtClean="0"/>
              <a:t>Determinar la secuencia de realización de los pedidos –&gt; Prioridades laborales</a:t>
            </a:r>
          </a:p>
          <a:p>
            <a:pPr marL="914400" lvl="1" indent="-457200" eaLnBrk="1" hangingPunct="1">
              <a:buFont typeface="Wingdings" pitchFamily="2" charset="2"/>
              <a:buAutoNum type="arabicPeriod" startAt="3"/>
            </a:pPr>
            <a:r>
              <a:rPr lang="es-ES_tradnl" dirty="0" smtClean="0"/>
              <a:t>Iniciar el desempeño del trabajo programado -&gt; Despachar los pedidos</a:t>
            </a:r>
          </a:p>
          <a:p>
            <a:pPr marL="914400" lvl="1" indent="-457200" eaLnBrk="1" hangingPunct="1">
              <a:buFont typeface="Wingdings" pitchFamily="2" charset="2"/>
              <a:buAutoNum type="arabicPeriod" startAt="3"/>
            </a:pPr>
            <a:endParaRPr lang="es-ES_tradnl" sz="300" dirty="0" smtClean="0"/>
          </a:p>
          <a:p>
            <a:pPr marL="914400" lvl="1" indent="-457200" eaLnBrk="1" hangingPunct="1">
              <a:buFont typeface="Wingdings" pitchFamily="2" charset="2"/>
              <a:buAutoNum type="arabicPeriod" startAt="3"/>
            </a:pPr>
            <a:r>
              <a:rPr lang="es-ES_tradnl" dirty="0" smtClean="0"/>
              <a:t>Control del taller o actividades de producción que involucra</a:t>
            </a:r>
          </a:p>
          <a:p>
            <a:pPr marL="1295400" lvl="2" indent="-381000" eaLnBrk="1" hangingPunct="1"/>
            <a:r>
              <a:rPr lang="es-ES_tradnl" dirty="0" smtClean="0"/>
              <a:t>Revisión del estatus y control del progreso de los pedidos conforme se trabajan</a:t>
            </a:r>
          </a:p>
          <a:p>
            <a:pPr marL="1295400" lvl="2" indent="-381000" eaLnBrk="1" hangingPunct="1"/>
            <a:r>
              <a:rPr lang="es-ES_tradnl" dirty="0" smtClean="0"/>
              <a:t>Expedición de pedidos retrasados y muy importantes</a:t>
            </a:r>
          </a:p>
          <a:p>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11</a:t>
            </a:fld>
            <a:endParaRPr lang="es-ES" dirty="0"/>
          </a:p>
        </p:txBody>
      </p:sp>
      <p:sp>
        <p:nvSpPr>
          <p:cNvPr id="6" name="5 Rectángulo redondeado"/>
          <p:cNvSpPr/>
          <p:nvPr/>
        </p:nvSpPr>
        <p:spPr>
          <a:xfrm>
            <a:off x="7812360" y="1772816"/>
            <a:ext cx="13316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Carga</a:t>
            </a:r>
            <a:endParaRPr lang="es-CL" sz="2000" dirty="0"/>
          </a:p>
        </p:txBody>
      </p:sp>
      <p:sp>
        <p:nvSpPr>
          <p:cNvPr id="8" name="7 Rectángulo redondeado"/>
          <p:cNvSpPr/>
          <p:nvPr/>
        </p:nvSpPr>
        <p:spPr>
          <a:xfrm>
            <a:off x="7740352" y="3356992"/>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sp>
        <p:nvSpPr>
          <p:cNvPr id="9" name="8 Rectángulo redondeado"/>
          <p:cNvSpPr/>
          <p:nvPr/>
        </p:nvSpPr>
        <p:spPr>
          <a:xfrm>
            <a:off x="7740352" y="486916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Monitoreo</a:t>
            </a:r>
            <a:endParaRPr lang="es-CL" sz="2000" dirty="0"/>
          </a:p>
        </p:txBody>
      </p:sp>
      <p:sp>
        <p:nvSpPr>
          <p:cNvPr id="10" name="9 Flecha abajo"/>
          <p:cNvSpPr/>
          <p:nvPr/>
        </p:nvSpPr>
        <p:spPr>
          <a:xfrm>
            <a:off x="8316416" y="2636912"/>
            <a:ext cx="288032"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1" name="10 Flecha abajo"/>
          <p:cNvSpPr/>
          <p:nvPr/>
        </p:nvSpPr>
        <p:spPr>
          <a:xfrm>
            <a:off x="8316416" y="4221088"/>
            <a:ext cx="288032"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ES_tradnl" sz="3200" dirty="0" smtClean="0"/>
              <a:t>Programación y Funciones de Control Características</a:t>
            </a:r>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12</a:t>
            </a:fld>
            <a:endParaRPr lang="es-ES" dirty="0"/>
          </a:p>
        </p:txBody>
      </p:sp>
      <p:pic>
        <p:nvPicPr>
          <p:cNvPr id="6" name="Picture 4"/>
          <p:cNvPicPr>
            <a:picLocks noChangeAspect="1" noChangeArrowheads="1"/>
          </p:cNvPicPr>
          <p:nvPr/>
        </p:nvPicPr>
        <p:blipFill>
          <a:blip r:embed="rId2" cstate="print"/>
          <a:srcRect/>
          <a:stretch>
            <a:fillRect/>
          </a:stretch>
        </p:blipFill>
        <p:spPr bwMode="auto">
          <a:xfrm>
            <a:off x="149225" y="1196752"/>
            <a:ext cx="8994775" cy="503555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Objetivos de la Programación del Centro de Trabajo</a:t>
            </a:r>
            <a:endParaRPr lang="es-CL" dirty="0"/>
          </a:p>
        </p:txBody>
      </p:sp>
      <p:sp>
        <p:nvSpPr>
          <p:cNvPr id="3" name="2 Marcador de contenido"/>
          <p:cNvSpPr>
            <a:spLocks noGrp="1"/>
          </p:cNvSpPr>
          <p:nvPr>
            <p:ph idx="1"/>
          </p:nvPr>
        </p:nvSpPr>
        <p:spPr/>
        <p:txBody>
          <a:bodyPr/>
          <a:lstStyle/>
          <a:p>
            <a:pPr>
              <a:lnSpc>
                <a:spcPct val="90000"/>
              </a:lnSpc>
            </a:pPr>
            <a:r>
              <a:rPr lang="es-CL" dirty="0" smtClean="0"/>
              <a:t>Objetivos:</a:t>
            </a:r>
            <a:endParaRPr lang="es-CL" sz="700" dirty="0" smtClean="0"/>
          </a:p>
          <a:p>
            <a:pPr lvl="1">
              <a:lnSpc>
                <a:spcPct val="90000"/>
              </a:lnSpc>
            </a:pPr>
            <a:r>
              <a:rPr lang="es-CL" dirty="0" smtClean="0"/>
              <a:t>Cumplir los plazos</a:t>
            </a:r>
          </a:p>
          <a:p>
            <a:pPr lvl="1">
              <a:lnSpc>
                <a:spcPct val="90000"/>
              </a:lnSpc>
            </a:pPr>
            <a:r>
              <a:rPr lang="es-CL" dirty="0" smtClean="0"/>
              <a:t>Minimizar el tiempo de demora</a:t>
            </a:r>
          </a:p>
          <a:p>
            <a:pPr lvl="1">
              <a:lnSpc>
                <a:spcPct val="90000"/>
              </a:lnSpc>
            </a:pPr>
            <a:r>
              <a:rPr lang="es-CL" dirty="0" smtClean="0"/>
              <a:t>Minimizar tiempos o costos de preparación</a:t>
            </a:r>
          </a:p>
          <a:p>
            <a:pPr lvl="1">
              <a:lnSpc>
                <a:spcPct val="90000"/>
              </a:lnSpc>
            </a:pPr>
            <a:r>
              <a:rPr lang="es-CL" dirty="0" smtClean="0"/>
              <a:t>Minimizar el inventario de los trabajos sin terminar</a:t>
            </a:r>
          </a:p>
          <a:p>
            <a:pPr lvl="1">
              <a:lnSpc>
                <a:spcPct val="90000"/>
              </a:lnSpc>
            </a:pPr>
            <a:r>
              <a:rPr lang="es-CL" dirty="0" smtClean="0"/>
              <a:t>Maximizar el aprovechamiento de las máquinas y trabajadores</a:t>
            </a:r>
          </a:p>
          <a:p>
            <a:pPr lvl="1">
              <a:lnSpc>
                <a:spcPct val="90000"/>
              </a:lnSpc>
            </a:pPr>
            <a:endParaRPr lang="es-CL" dirty="0" smtClean="0"/>
          </a:p>
          <a:p>
            <a:pPr>
              <a:lnSpc>
                <a:spcPct val="90000"/>
              </a:lnSpc>
              <a:buFont typeface="Trebuchet MS" pitchFamily="34" charset="0"/>
              <a:buChar char="#"/>
            </a:pPr>
            <a:r>
              <a:rPr lang="es-CL" sz="2400" i="1" dirty="0" smtClean="0"/>
              <a:t>No es probable, y muchas veces indeseable cumplir simultáneamente todos los objetivos</a:t>
            </a:r>
            <a:endParaRPr lang="es-ES" sz="2400" i="1" dirty="0" smtClean="0"/>
          </a:p>
          <a:p>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13</a:t>
            </a:fld>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dirty="0" smtClean="0"/>
              <a:t>Secuenciación de Trabajos</a:t>
            </a:r>
            <a:endParaRPr lang="es-CL" dirty="0"/>
          </a:p>
        </p:txBody>
      </p:sp>
      <p:sp>
        <p:nvSpPr>
          <p:cNvPr id="3" name="2 Marcador de contenido"/>
          <p:cNvSpPr>
            <a:spLocks noGrp="1"/>
          </p:cNvSpPr>
          <p:nvPr>
            <p:ph idx="1"/>
          </p:nvPr>
        </p:nvSpPr>
        <p:spPr/>
        <p:txBody>
          <a:bodyPr/>
          <a:lstStyle/>
          <a:p>
            <a:r>
              <a:rPr lang="es-CL" dirty="0" smtClean="0"/>
              <a:t>Es el proceso de determinar el pedido en un máquina o en un centro de trabajo</a:t>
            </a:r>
          </a:p>
          <a:p>
            <a:r>
              <a:rPr lang="es-CL" dirty="0" smtClean="0"/>
              <a:t>Las reglas de prioridad son usadas para obtener una secuenciación de los trabajos	</a:t>
            </a:r>
          </a:p>
          <a:p>
            <a:pPr lvl="1"/>
            <a:r>
              <a:rPr lang="es-CL" dirty="0" smtClean="0"/>
              <a:t>Las reglas pueden ser muy simples: Por ejemplo, orden según como llegan</a:t>
            </a:r>
          </a:p>
          <a:p>
            <a:pPr lvl="1"/>
            <a:r>
              <a:rPr lang="es-CL" dirty="0" smtClean="0"/>
              <a:t>Pueden requerir más datos para tener un indicador: Por ejemplo, márgenes de tiempo, orden de desempeño</a:t>
            </a:r>
            <a:endParaRPr lang="es-ES" dirty="0" smtClean="0"/>
          </a:p>
          <a:p>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14</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dirty="0" smtClean="0"/>
              <a:t>Secuenciación de Trabajos</a:t>
            </a:r>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15</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sp>
        <p:nvSpPr>
          <p:cNvPr id="7" name="6 Marcador de contenido"/>
          <p:cNvSpPr>
            <a:spLocks noGrp="1"/>
          </p:cNvSpPr>
          <p:nvPr>
            <p:ph idx="1"/>
          </p:nvPr>
        </p:nvSpPr>
        <p:spPr>
          <a:xfrm>
            <a:off x="331897" y="1268760"/>
            <a:ext cx="8355523" cy="5157845"/>
          </a:xfrm>
        </p:spPr>
        <p:txBody>
          <a:bodyPr/>
          <a:lstStyle/>
          <a:p>
            <a:endParaRPr lang="es-CL"/>
          </a:p>
        </p:txBody>
      </p:sp>
      <p:grpSp>
        <p:nvGrpSpPr>
          <p:cNvPr id="97284" name="Group 4"/>
          <p:cNvGrpSpPr>
            <a:grpSpLocks noChangeAspect="1"/>
          </p:cNvGrpSpPr>
          <p:nvPr/>
        </p:nvGrpSpPr>
        <p:grpSpPr bwMode="auto">
          <a:xfrm>
            <a:off x="29329" y="1388369"/>
            <a:ext cx="9151183" cy="4992960"/>
            <a:chOff x="240" y="1056"/>
            <a:chExt cx="5328" cy="2907"/>
          </a:xfrm>
        </p:grpSpPr>
        <p:sp>
          <p:nvSpPr>
            <p:cNvPr id="97283" name="AutoShape 3"/>
            <p:cNvSpPr>
              <a:spLocks noChangeAspect="1" noChangeArrowheads="1" noTextEdit="1"/>
            </p:cNvSpPr>
            <p:nvPr/>
          </p:nvSpPr>
          <p:spPr bwMode="auto">
            <a:xfrm>
              <a:off x="240" y="1056"/>
              <a:ext cx="5328" cy="29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285" name="Rectangle 5"/>
            <p:cNvSpPr>
              <a:spLocks noChangeArrowheads="1"/>
            </p:cNvSpPr>
            <p:nvPr/>
          </p:nvSpPr>
          <p:spPr bwMode="auto">
            <a:xfrm>
              <a:off x="244" y="1060"/>
              <a:ext cx="5321" cy="15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es-CL"/>
            </a:p>
          </p:txBody>
        </p:sp>
        <p:sp>
          <p:nvSpPr>
            <p:cNvPr id="97286" name="Rectangle 6"/>
            <p:cNvSpPr>
              <a:spLocks noChangeArrowheads="1"/>
            </p:cNvSpPr>
            <p:nvPr/>
          </p:nvSpPr>
          <p:spPr bwMode="auto">
            <a:xfrm>
              <a:off x="244" y="1215"/>
              <a:ext cx="433" cy="274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es-CL"/>
            </a:p>
          </p:txBody>
        </p:sp>
        <p:sp>
          <p:nvSpPr>
            <p:cNvPr id="97287" name="Rectangle 7"/>
            <p:cNvSpPr>
              <a:spLocks noChangeArrowheads="1"/>
            </p:cNvSpPr>
            <p:nvPr/>
          </p:nvSpPr>
          <p:spPr bwMode="auto">
            <a:xfrm>
              <a:off x="262" y="1306"/>
              <a:ext cx="243"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1" i="0" u="none" strike="noStrike" cap="none" normalizeH="0" baseline="0" smtClean="0">
                  <a:ln>
                    <a:noFill/>
                  </a:ln>
                  <a:solidFill>
                    <a:srgbClr val="000000"/>
                  </a:solidFill>
                  <a:effectLst/>
                  <a:latin typeface="Trebuchet MS" pitchFamily="34" charset="0"/>
                  <a:cs typeface="Arial" pitchFamily="34" charset="0"/>
                </a:rPr>
                <a:t>FCFS</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88" name="Rectangle 8"/>
            <p:cNvSpPr>
              <a:spLocks noChangeArrowheads="1"/>
            </p:cNvSpPr>
            <p:nvPr/>
          </p:nvSpPr>
          <p:spPr bwMode="auto">
            <a:xfrm>
              <a:off x="1152" y="1249"/>
              <a:ext cx="100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First-Come, First-Served</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89" name="Rectangle 9"/>
            <p:cNvSpPr>
              <a:spLocks noChangeArrowheads="1"/>
            </p:cNvSpPr>
            <p:nvPr/>
          </p:nvSpPr>
          <p:spPr bwMode="auto">
            <a:xfrm>
              <a:off x="798" y="1365"/>
              <a:ext cx="1734"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(Primero en entrar, primero en trabajarse)</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90" name="Rectangle 10"/>
            <p:cNvSpPr>
              <a:spLocks noChangeArrowheads="1"/>
            </p:cNvSpPr>
            <p:nvPr/>
          </p:nvSpPr>
          <p:spPr bwMode="auto">
            <a:xfrm>
              <a:off x="2775" y="1306"/>
              <a:ext cx="2706"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Los pedidos se ejecutan en el orden en que llegan al departamento</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91" name="Rectangle 11"/>
            <p:cNvSpPr>
              <a:spLocks noChangeArrowheads="1"/>
            </p:cNvSpPr>
            <p:nvPr/>
          </p:nvSpPr>
          <p:spPr bwMode="auto">
            <a:xfrm>
              <a:off x="262" y="1720"/>
              <a:ext cx="203"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1" i="0" u="none" strike="noStrike" cap="none" normalizeH="0" baseline="0" smtClean="0">
                  <a:ln>
                    <a:noFill/>
                  </a:ln>
                  <a:solidFill>
                    <a:srgbClr val="000000"/>
                  </a:solidFill>
                  <a:effectLst/>
                  <a:latin typeface="Trebuchet MS" pitchFamily="34" charset="0"/>
                  <a:cs typeface="Arial" pitchFamily="34" charset="0"/>
                </a:rPr>
                <a:t>SOT</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92" name="Rectangle 12"/>
            <p:cNvSpPr>
              <a:spLocks noChangeArrowheads="1"/>
            </p:cNvSpPr>
            <p:nvPr/>
          </p:nvSpPr>
          <p:spPr bwMode="auto">
            <a:xfrm>
              <a:off x="1163" y="1661"/>
              <a:ext cx="976"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Shortest operating time</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93" name="Rectangle 13"/>
            <p:cNvSpPr>
              <a:spLocks noChangeArrowheads="1"/>
            </p:cNvSpPr>
            <p:nvPr/>
          </p:nvSpPr>
          <p:spPr bwMode="auto">
            <a:xfrm>
              <a:off x="935" y="1777"/>
              <a:ext cx="1451"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(El tiempo de operación más breve)</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94" name="Rectangle 14"/>
            <p:cNvSpPr>
              <a:spLocks noChangeArrowheads="1"/>
            </p:cNvSpPr>
            <p:nvPr/>
          </p:nvSpPr>
          <p:spPr bwMode="auto">
            <a:xfrm>
              <a:off x="2618" y="1545"/>
              <a:ext cx="3053"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Ejecutar primero el trabajo con el tiempo de terminación más breve, luego </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95" name="Rectangle 15"/>
            <p:cNvSpPr>
              <a:spLocks noChangeArrowheads="1"/>
            </p:cNvSpPr>
            <p:nvPr/>
          </p:nvSpPr>
          <p:spPr bwMode="auto">
            <a:xfrm>
              <a:off x="2607" y="1661"/>
              <a:ext cx="3073"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es siguiente y así sucesivamente. Se llama también SPT (shortest processing </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96" name="Rectangle 16"/>
            <p:cNvSpPr>
              <a:spLocks noChangeArrowheads="1"/>
            </p:cNvSpPr>
            <p:nvPr/>
          </p:nvSpPr>
          <p:spPr bwMode="auto">
            <a:xfrm>
              <a:off x="2611" y="1777"/>
              <a:ext cx="3067"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time). A veces la regla se combina con una regla de retardo para evitar que </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97" name="Rectangle 17"/>
            <p:cNvSpPr>
              <a:spLocks noChangeArrowheads="1"/>
            </p:cNvSpPr>
            <p:nvPr/>
          </p:nvSpPr>
          <p:spPr bwMode="auto">
            <a:xfrm>
              <a:off x="2953" y="1893"/>
              <a:ext cx="2326"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los trabajos con tiempos más largos se atrasen demasiado</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98" name="Rectangle 18"/>
            <p:cNvSpPr>
              <a:spLocks noChangeArrowheads="1"/>
            </p:cNvSpPr>
            <p:nvPr/>
          </p:nvSpPr>
          <p:spPr bwMode="auto">
            <a:xfrm>
              <a:off x="262" y="2126"/>
              <a:ext cx="206"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1" i="0" u="none" strike="noStrike" cap="none" normalizeH="0" baseline="0" smtClean="0">
                  <a:ln>
                    <a:noFill/>
                  </a:ln>
                  <a:solidFill>
                    <a:srgbClr val="000000"/>
                  </a:solidFill>
                  <a:effectLst/>
                  <a:latin typeface="Trebuchet MS" pitchFamily="34" charset="0"/>
                  <a:cs typeface="Arial" pitchFamily="34" charset="0"/>
                </a:rPr>
                <a:t>EDD</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299" name="Rectangle 19"/>
            <p:cNvSpPr>
              <a:spLocks noChangeArrowheads="1"/>
            </p:cNvSpPr>
            <p:nvPr/>
          </p:nvSpPr>
          <p:spPr bwMode="auto">
            <a:xfrm>
              <a:off x="1199" y="2069"/>
              <a:ext cx="904"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Earliest due date first</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00" name="Rectangle 20"/>
            <p:cNvSpPr>
              <a:spLocks noChangeArrowheads="1"/>
            </p:cNvSpPr>
            <p:nvPr/>
          </p:nvSpPr>
          <p:spPr bwMode="auto">
            <a:xfrm>
              <a:off x="1180" y="2185"/>
              <a:ext cx="942"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(El plazo más próximo)</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01" name="Rectangle 21"/>
            <p:cNvSpPr>
              <a:spLocks noChangeArrowheads="1"/>
            </p:cNvSpPr>
            <p:nvPr/>
          </p:nvSpPr>
          <p:spPr bwMode="auto">
            <a:xfrm>
              <a:off x="3120" y="2126"/>
              <a:ext cx="1989"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Se ejecuta primero el trabajo que antes se venza</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02" name="Rectangle 22"/>
            <p:cNvSpPr>
              <a:spLocks noChangeArrowheads="1"/>
            </p:cNvSpPr>
            <p:nvPr/>
          </p:nvSpPr>
          <p:spPr bwMode="auto">
            <a:xfrm>
              <a:off x="262" y="2462"/>
              <a:ext cx="195"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1" i="0" u="none" strike="noStrike" cap="none" normalizeH="0" baseline="0" smtClean="0">
                  <a:ln>
                    <a:noFill/>
                  </a:ln>
                  <a:solidFill>
                    <a:srgbClr val="000000"/>
                  </a:solidFill>
                  <a:effectLst/>
                  <a:latin typeface="Trebuchet MS" pitchFamily="34" charset="0"/>
                  <a:cs typeface="Arial" pitchFamily="34" charset="0"/>
                </a:rPr>
                <a:t>STR</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03" name="Rectangle 23"/>
            <p:cNvSpPr>
              <a:spLocks noChangeArrowheads="1"/>
            </p:cNvSpPr>
            <p:nvPr/>
          </p:nvSpPr>
          <p:spPr bwMode="auto">
            <a:xfrm>
              <a:off x="1216" y="2403"/>
              <a:ext cx="868"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Slack time remaining</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04" name="Rectangle 24"/>
            <p:cNvSpPr>
              <a:spLocks noChangeArrowheads="1"/>
            </p:cNvSpPr>
            <p:nvPr/>
          </p:nvSpPr>
          <p:spPr bwMode="auto">
            <a:xfrm>
              <a:off x="1139" y="2519"/>
              <a:ext cx="1027"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(Tiempo ocioso restante)</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05" name="Rectangle 25"/>
            <p:cNvSpPr>
              <a:spLocks noChangeArrowheads="1"/>
            </p:cNvSpPr>
            <p:nvPr/>
          </p:nvSpPr>
          <p:spPr bwMode="auto">
            <a:xfrm>
              <a:off x="2661" y="2346"/>
              <a:ext cx="2934"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Los pedidos con menor tiempo ocioso restante (STR) se ejecutan primero</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06" name="Rectangle 26"/>
            <p:cNvSpPr>
              <a:spLocks noChangeArrowheads="1"/>
            </p:cNvSpPr>
            <p:nvPr/>
          </p:nvSpPr>
          <p:spPr bwMode="auto">
            <a:xfrm>
              <a:off x="2744" y="2462"/>
              <a:ext cx="2792"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STR = Tiempo restante antes de la fecha de vencimiento - tiempo de </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07" name="Rectangle 27"/>
            <p:cNvSpPr>
              <a:spLocks noChangeArrowheads="1"/>
            </p:cNvSpPr>
            <p:nvPr/>
          </p:nvSpPr>
          <p:spPr bwMode="auto">
            <a:xfrm>
              <a:off x="3607" y="2578"/>
              <a:ext cx="977"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procesamiento restante</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08" name="Rectangle 28"/>
            <p:cNvSpPr>
              <a:spLocks noChangeArrowheads="1"/>
            </p:cNvSpPr>
            <p:nvPr/>
          </p:nvSpPr>
          <p:spPr bwMode="auto">
            <a:xfrm>
              <a:off x="262" y="2862"/>
              <a:ext cx="343"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1" i="0" u="none" strike="noStrike" cap="none" normalizeH="0" baseline="0" smtClean="0">
                  <a:ln>
                    <a:noFill/>
                  </a:ln>
                  <a:solidFill>
                    <a:srgbClr val="000000"/>
                  </a:solidFill>
                  <a:effectLst/>
                  <a:latin typeface="Trebuchet MS" pitchFamily="34" charset="0"/>
                  <a:cs typeface="Arial" pitchFamily="34" charset="0"/>
                </a:rPr>
                <a:t>STR/OP</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09" name="Rectangle 29"/>
            <p:cNvSpPr>
              <a:spLocks noChangeArrowheads="1"/>
            </p:cNvSpPr>
            <p:nvPr/>
          </p:nvSpPr>
          <p:spPr bwMode="auto">
            <a:xfrm>
              <a:off x="943" y="2805"/>
              <a:ext cx="1432"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Slack time remaining per operation</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10" name="Rectangle 30"/>
            <p:cNvSpPr>
              <a:spLocks noChangeArrowheads="1"/>
            </p:cNvSpPr>
            <p:nvPr/>
          </p:nvSpPr>
          <p:spPr bwMode="auto">
            <a:xfrm>
              <a:off x="862" y="2920"/>
              <a:ext cx="160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(Tiempo ocioso restante por operación)</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11" name="Rectangle 31"/>
            <p:cNvSpPr>
              <a:spLocks noChangeArrowheads="1"/>
            </p:cNvSpPr>
            <p:nvPr/>
          </p:nvSpPr>
          <p:spPr bwMode="auto">
            <a:xfrm>
              <a:off x="2613" y="2746"/>
              <a:ext cx="3063"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Se ejecutan primero los pedidos con el menor tiempo ocioso por número de </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12" name="Rectangle 32"/>
            <p:cNvSpPr>
              <a:spLocks noChangeArrowheads="1"/>
            </p:cNvSpPr>
            <p:nvPr/>
          </p:nvSpPr>
          <p:spPr bwMode="auto">
            <a:xfrm>
              <a:off x="3832" y="2862"/>
              <a:ext cx="512"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operaciones</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13" name="Rectangle 33"/>
            <p:cNvSpPr>
              <a:spLocks noChangeArrowheads="1"/>
            </p:cNvSpPr>
            <p:nvPr/>
          </p:nvSpPr>
          <p:spPr bwMode="auto">
            <a:xfrm>
              <a:off x="3097" y="2978"/>
              <a:ext cx="2034"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STR/OP = STR / Número de Operaciones Restantes</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14" name="Rectangle 34"/>
            <p:cNvSpPr>
              <a:spLocks noChangeArrowheads="1"/>
            </p:cNvSpPr>
            <p:nvPr/>
          </p:nvSpPr>
          <p:spPr bwMode="auto">
            <a:xfrm>
              <a:off x="262" y="3266"/>
              <a:ext cx="15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1" i="0" u="none" strike="noStrike" cap="none" normalizeH="0" baseline="0" smtClean="0">
                  <a:ln>
                    <a:noFill/>
                  </a:ln>
                  <a:solidFill>
                    <a:srgbClr val="000000"/>
                  </a:solidFill>
                  <a:effectLst/>
                  <a:latin typeface="Trebuchet MS" pitchFamily="34" charset="0"/>
                  <a:cs typeface="Arial" pitchFamily="34" charset="0"/>
                </a:rPr>
                <a:t>CR</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15" name="Rectangle 35"/>
            <p:cNvSpPr>
              <a:spLocks noChangeArrowheads="1"/>
            </p:cNvSpPr>
            <p:nvPr/>
          </p:nvSpPr>
          <p:spPr bwMode="auto">
            <a:xfrm>
              <a:off x="1271" y="3266"/>
              <a:ext cx="753"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Proporción Crítica</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16" name="Rectangle 36"/>
            <p:cNvSpPr>
              <a:spLocks noChangeArrowheads="1"/>
            </p:cNvSpPr>
            <p:nvPr/>
          </p:nvSpPr>
          <p:spPr bwMode="auto">
            <a:xfrm>
              <a:off x="2712" y="3150"/>
              <a:ext cx="2863"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Se calcula como la diferencia entre la fecha de vencimiento y la fecha </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17" name="Rectangle 37"/>
            <p:cNvSpPr>
              <a:spLocks noChangeArrowheads="1"/>
            </p:cNvSpPr>
            <p:nvPr/>
          </p:nvSpPr>
          <p:spPr bwMode="auto">
            <a:xfrm>
              <a:off x="2659" y="3266"/>
              <a:ext cx="2972"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actual, dividida entre el número de días hábiles que quedan. Se ejecutan </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18" name="Rectangle 38"/>
            <p:cNvSpPr>
              <a:spLocks noChangeArrowheads="1"/>
            </p:cNvSpPr>
            <p:nvPr/>
          </p:nvSpPr>
          <p:spPr bwMode="auto">
            <a:xfrm>
              <a:off x="3361" y="3382"/>
              <a:ext cx="1489"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primero los pedidos con la menor CR</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19" name="Rectangle 39"/>
            <p:cNvSpPr>
              <a:spLocks noChangeArrowheads="1"/>
            </p:cNvSpPr>
            <p:nvPr/>
          </p:nvSpPr>
          <p:spPr bwMode="auto">
            <a:xfrm>
              <a:off x="262" y="3601"/>
              <a:ext cx="241"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1" i="0" u="none" strike="noStrike" cap="none" normalizeH="0" baseline="0" smtClean="0">
                  <a:ln>
                    <a:noFill/>
                  </a:ln>
                  <a:solidFill>
                    <a:srgbClr val="000000"/>
                  </a:solidFill>
                  <a:effectLst/>
                  <a:latin typeface="Trebuchet MS" pitchFamily="34" charset="0"/>
                  <a:cs typeface="Arial" pitchFamily="34" charset="0"/>
                </a:rPr>
                <a:t>LCFS</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20" name="Rectangle 40"/>
            <p:cNvSpPr>
              <a:spLocks noChangeArrowheads="1"/>
            </p:cNvSpPr>
            <p:nvPr/>
          </p:nvSpPr>
          <p:spPr bwMode="auto">
            <a:xfrm>
              <a:off x="1159" y="3543"/>
              <a:ext cx="986"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Last-Come, First-Served</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21" name="Rectangle 41"/>
            <p:cNvSpPr>
              <a:spLocks noChangeArrowheads="1"/>
            </p:cNvSpPr>
            <p:nvPr/>
          </p:nvSpPr>
          <p:spPr bwMode="auto">
            <a:xfrm>
              <a:off x="831" y="3659"/>
              <a:ext cx="1666"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(Último en llegar, primero en trabajarse)</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22" name="Rectangle 42"/>
            <p:cNvSpPr>
              <a:spLocks noChangeArrowheads="1"/>
            </p:cNvSpPr>
            <p:nvPr/>
          </p:nvSpPr>
          <p:spPr bwMode="auto">
            <a:xfrm>
              <a:off x="2566" y="3543"/>
              <a:ext cx="3159"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Esta regla se aplica a menudo automáticamente. Cuando llegan los pedidos se </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23" name="Rectangle 43"/>
            <p:cNvSpPr>
              <a:spLocks noChangeArrowheads="1"/>
            </p:cNvSpPr>
            <p:nvPr/>
          </p:nvSpPr>
          <p:spPr bwMode="auto">
            <a:xfrm>
              <a:off x="2675" y="3659"/>
              <a:ext cx="2908"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colocan arriba de la pila: el operador toma primero el que esté más alto</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24" name="Rectangle 44"/>
            <p:cNvSpPr>
              <a:spLocks noChangeArrowheads="1"/>
            </p:cNvSpPr>
            <p:nvPr/>
          </p:nvSpPr>
          <p:spPr bwMode="auto">
            <a:xfrm>
              <a:off x="262" y="3821"/>
              <a:ext cx="421"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1" i="0" u="none" strike="noStrike" cap="none" normalizeH="0" baseline="0" smtClean="0">
                  <a:ln>
                    <a:noFill/>
                  </a:ln>
                  <a:solidFill>
                    <a:srgbClr val="000000"/>
                  </a:solidFill>
                  <a:effectLst/>
                  <a:latin typeface="Trebuchet MS" pitchFamily="34" charset="0"/>
                  <a:cs typeface="Arial" pitchFamily="34" charset="0"/>
                </a:rPr>
                <a:t>Aleatorio</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25" name="Rectangle 45"/>
            <p:cNvSpPr>
              <a:spLocks noChangeArrowheads="1"/>
            </p:cNvSpPr>
            <p:nvPr/>
          </p:nvSpPr>
          <p:spPr bwMode="auto">
            <a:xfrm>
              <a:off x="1069" y="3821"/>
              <a:ext cx="117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Orden aleatorio o a capricho</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26" name="Rectangle 46"/>
            <p:cNvSpPr>
              <a:spLocks noChangeArrowheads="1"/>
            </p:cNvSpPr>
            <p:nvPr/>
          </p:nvSpPr>
          <p:spPr bwMode="auto">
            <a:xfrm>
              <a:off x="2710" y="3821"/>
              <a:ext cx="2837"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100" b="0" i="0" u="none" strike="noStrike" cap="none" normalizeH="0" baseline="0" smtClean="0">
                  <a:ln>
                    <a:noFill/>
                  </a:ln>
                  <a:solidFill>
                    <a:srgbClr val="000000"/>
                  </a:solidFill>
                  <a:effectLst/>
                  <a:latin typeface="Trebuchet MS" pitchFamily="34" charset="0"/>
                  <a:cs typeface="Arial" pitchFamily="34" charset="0"/>
                </a:rPr>
                <a:t>Los supervisores u operadores escogen el trabajo que quieran ejecutar</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27" name="Rectangle 47"/>
            <p:cNvSpPr>
              <a:spLocks noChangeArrowheads="1"/>
            </p:cNvSpPr>
            <p:nvPr/>
          </p:nvSpPr>
          <p:spPr bwMode="auto">
            <a:xfrm>
              <a:off x="1731" y="1065"/>
              <a:ext cx="2441" cy="15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300" b="1" i="0" u="none" strike="noStrike" cap="none" normalizeH="0" baseline="0" smtClean="0">
                  <a:ln>
                    <a:noFill/>
                  </a:ln>
                  <a:solidFill>
                    <a:srgbClr val="000000"/>
                  </a:solidFill>
                  <a:effectLst/>
                  <a:latin typeface="Trebuchet MS" pitchFamily="34" charset="0"/>
                  <a:cs typeface="Arial" pitchFamily="34" charset="0"/>
                </a:rPr>
                <a:t>REGLAS DE PRIORIDAD PARA ORDENAR TRABAJOS</a:t>
              </a: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7328" name="Line 48"/>
            <p:cNvSpPr>
              <a:spLocks noChangeShapeType="1"/>
            </p:cNvSpPr>
            <p:nvPr/>
          </p:nvSpPr>
          <p:spPr bwMode="auto">
            <a:xfrm>
              <a:off x="252" y="1502"/>
              <a:ext cx="41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29" name="Rectangle 49"/>
            <p:cNvSpPr>
              <a:spLocks noChangeArrowheads="1"/>
            </p:cNvSpPr>
            <p:nvPr/>
          </p:nvSpPr>
          <p:spPr bwMode="auto">
            <a:xfrm>
              <a:off x="252" y="1502"/>
              <a:ext cx="416"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30" name="Line 50"/>
            <p:cNvSpPr>
              <a:spLocks noChangeShapeType="1"/>
            </p:cNvSpPr>
            <p:nvPr/>
          </p:nvSpPr>
          <p:spPr bwMode="auto">
            <a:xfrm>
              <a:off x="252" y="2037"/>
              <a:ext cx="41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31" name="Rectangle 51"/>
            <p:cNvSpPr>
              <a:spLocks noChangeArrowheads="1"/>
            </p:cNvSpPr>
            <p:nvPr/>
          </p:nvSpPr>
          <p:spPr bwMode="auto">
            <a:xfrm>
              <a:off x="252" y="2037"/>
              <a:ext cx="416"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32" name="Line 52"/>
            <p:cNvSpPr>
              <a:spLocks noChangeShapeType="1"/>
            </p:cNvSpPr>
            <p:nvPr/>
          </p:nvSpPr>
          <p:spPr bwMode="auto">
            <a:xfrm>
              <a:off x="252" y="2316"/>
              <a:ext cx="41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33" name="Rectangle 53"/>
            <p:cNvSpPr>
              <a:spLocks noChangeArrowheads="1"/>
            </p:cNvSpPr>
            <p:nvPr/>
          </p:nvSpPr>
          <p:spPr bwMode="auto">
            <a:xfrm>
              <a:off x="252" y="2316"/>
              <a:ext cx="416"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34" name="Line 54"/>
            <p:cNvSpPr>
              <a:spLocks noChangeShapeType="1"/>
            </p:cNvSpPr>
            <p:nvPr/>
          </p:nvSpPr>
          <p:spPr bwMode="auto">
            <a:xfrm>
              <a:off x="252" y="2707"/>
              <a:ext cx="41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35" name="Rectangle 55"/>
            <p:cNvSpPr>
              <a:spLocks noChangeArrowheads="1"/>
            </p:cNvSpPr>
            <p:nvPr/>
          </p:nvSpPr>
          <p:spPr bwMode="auto">
            <a:xfrm>
              <a:off x="252" y="2707"/>
              <a:ext cx="416"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36" name="Line 56"/>
            <p:cNvSpPr>
              <a:spLocks noChangeShapeType="1"/>
            </p:cNvSpPr>
            <p:nvPr/>
          </p:nvSpPr>
          <p:spPr bwMode="auto">
            <a:xfrm>
              <a:off x="252" y="3117"/>
              <a:ext cx="41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37" name="Rectangle 57"/>
            <p:cNvSpPr>
              <a:spLocks noChangeArrowheads="1"/>
            </p:cNvSpPr>
            <p:nvPr/>
          </p:nvSpPr>
          <p:spPr bwMode="auto">
            <a:xfrm>
              <a:off x="252" y="3117"/>
              <a:ext cx="416"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38" name="Line 58"/>
            <p:cNvSpPr>
              <a:spLocks noChangeShapeType="1"/>
            </p:cNvSpPr>
            <p:nvPr/>
          </p:nvSpPr>
          <p:spPr bwMode="auto">
            <a:xfrm>
              <a:off x="252" y="3515"/>
              <a:ext cx="41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39" name="Rectangle 59"/>
            <p:cNvSpPr>
              <a:spLocks noChangeArrowheads="1"/>
            </p:cNvSpPr>
            <p:nvPr/>
          </p:nvSpPr>
          <p:spPr bwMode="auto">
            <a:xfrm>
              <a:off x="252" y="3515"/>
              <a:ext cx="416"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40" name="Line 60"/>
            <p:cNvSpPr>
              <a:spLocks noChangeShapeType="1"/>
            </p:cNvSpPr>
            <p:nvPr/>
          </p:nvSpPr>
          <p:spPr bwMode="auto">
            <a:xfrm>
              <a:off x="252" y="3788"/>
              <a:ext cx="41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41" name="Rectangle 61"/>
            <p:cNvSpPr>
              <a:spLocks noChangeArrowheads="1"/>
            </p:cNvSpPr>
            <p:nvPr/>
          </p:nvSpPr>
          <p:spPr bwMode="auto">
            <a:xfrm>
              <a:off x="252" y="3788"/>
              <a:ext cx="416"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42" name="Rectangle 62"/>
            <p:cNvSpPr>
              <a:spLocks noChangeArrowheads="1"/>
            </p:cNvSpPr>
            <p:nvPr/>
          </p:nvSpPr>
          <p:spPr bwMode="auto">
            <a:xfrm>
              <a:off x="236" y="1052"/>
              <a:ext cx="16" cy="291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43" name="Rectangle 63"/>
            <p:cNvSpPr>
              <a:spLocks noChangeArrowheads="1"/>
            </p:cNvSpPr>
            <p:nvPr/>
          </p:nvSpPr>
          <p:spPr bwMode="auto">
            <a:xfrm>
              <a:off x="5556" y="1068"/>
              <a:ext cx="16" cy="289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44" name="Rectangle 64"/>
            <p:cNvSpPr>
              <a:spLocks noChangeArrowheads="1"/>
            </p:cNvSpPr>
            <p:nvPr/>
          </p:nvSpPr>
          <p:spPr bwMode="auto">
            <a:xfrm>
              <a:off x="668" y="1223"/>
              <a:ext cx="16" cy="274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45" name="Line 65"/>
            <p:cNvSpPr>
              <a:spLocks noChangeShapeType="1"/>
            </p:cNvSpPr>
            <p:nvPr/>
          </p:nvSpPr>
          <p:spPr bwMode="auto">
            <a:xfrm>
              <a:off x="2546" y="1223"/>
              <a:ext cx="1" cy="272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46" name="Rectangle 66"/>
            <p:cNvSpPr>
              <a:spLocks noChangeArrowheads="1"/>
            </p:cNvSpPr>
            <p:nvPr/>
          </p:nvSpPr>
          <p:spPr bwMode="auto">
            <a:xfrm>
              <a:off x="2546" y="1223"/>
              <a:ext cx="9" cy="272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47" name="Rectangle 67"/>
            <p:cNvSpPr>
              <a:spLocks noChangeArrowheads="1"/>
            </p:cNvSpPr>
            <p:nvPr/>
          </p:nvSpPr>
          <p:spPr bwMode="auto">
            <a:xfrm>
              <a:off x="252" y="1052"/>
              <a:ext cx="5320" cy="1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48" name="Rectangle 68"/>
            <p:cNvSpPr>
              <a:spLocks noChangeArrowheads="1"/>
            </p:cNvSpPr>
            <p:nvPr/>
          </p:nvSpPr>
          <p:spPr bwMode="auto">
            <a:xfrm>
              <a:off x="252" y="1207"/>
              <a:ext cx="5320" cy="1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49" name="Line 69"/>
            <p:cNvSpPr>
              <a:spLocks noChangeShapeType="1"/>
            </p:cNvSpPr>
            <p:nvPr/>
          </p:nvSpPr>
          <p:spPr bwMode="auto">
            <a:xfrm>
              <a:off x="684" y="1502"/>
              <a:ext cx="487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50" name="Rectangle 70"/>
            <p:cNvSpPr>
              <a:spLocks noChangeArrowheads="1"/>
            </p:cNvSpPr>
            <p:nvPr/>
          </p:nvSpPr>
          <p:spPr bwMode="auto">
            <a:xfrm>
              <a:off x="684" y="1502"/>
              <a:ext cx="4872"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51" name="Line 71"/>
            <p:cNvSpPr>
              <a:spLocks noChangeShapeType="1"/>
            </p:cNvSpPr>
            <p:nvPr/>
          </p:nvSpPr>
          <p:spPr bwMode="auto">
            <a:xfrm>
              <a:off x="684" y="2037"/>
              <a:ext cx="487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52" name="Rectangle 72"/>
            <p:cNvSpPr>
              <a:spLocks noChangeArrowheads="1"/>
            </p:cNvSpPr>
            <p:nvPr/>
          </p:nvSpPr>
          <p:spPr bwMode="auto">
            <a:xfrm>
              <a:off x="684" y="2037"/>
              <a:ext cx="4872"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53" name="Line 73"/>
            <p:cNvSpPr>
              <a:spLocks noChangeShapeType="1"/>
            </p:cNvSpPr>
            <p:nvPr/>
          </p:nvSpPr>
          <p:spPr bwMode="auto">
            <a:xfrm>
              <a:off x="684" y="2316"/>
              <a:ext cx="487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54" name="Rectangle 74"/>
            <p:cNvSpPr>
              <a:spLocks noChangeArrowheads="1"/>
            </p:cNvSpPr>
            <p:nvPr/>
          </p:nvSpPr>
          <p:spPr bwMode="auto">
            <a:xfrm>
              <a:off x="684" y="2316"/>
              <a:ext cx="4872"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55" name="Line 75"/>
            <p:cNvSpPr>
              <a:spLocks noChangeShapeType="1"/>
            </p:cNvSpPr>
            <p:nvPr/>
          </p:nvSpPr>
          <p:spPr bwMode="auto">
            <a:xfrm>
              <a:off x="684" y="2707"/>
              <a:ext cx="487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56" name="Rectangle 76"/>
            <p:cNvSpPr>
              <a:spLocks noChangeArrowheads="1"/>
            </p:cNvSpPr>
            <p:nvPr/>
          </p:nvSpPr>
          <p:spPr bwMode="auto">
            <a:xfrm>
              <a:off x="684" y="2707"/>
              <a:ext cx="4872"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57" name="Line 77"/>
            <p:cNvSpPr>
              <a:spLocks noChangeShapeType="1"/>
            </p:cNvSpPr>
            <p:nvPr/>
          </p:nvSpPr>
          <p:spPr bwMode="auto">
            <a:xfrm>
              <a:off x="684" y="3117"/>
              <a:ext cx="487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58" name="Rectangle 78"/>
            <p:cNvSpPr>
              <a:spLocks noChangeArrowheads="1"/>
            </p:cNvSpPr>
            <p:nvPr/>
          </p:nvSpPr>
          <p:spPr bwMode="auto">
            <a:xfrm>
              <a:off x="684" y="3117"/>
              <a:ext cx="4872"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59" name="Line 79"/>
            <p:cNvSpPr>
              <a:spLocks noChangeShapeType="1"/>
            </p:cNvSpPr>
            <p:nvPr/>
          </p:nvSpPr>
          <p:spPr bwMode="auto">
            <a:xfrm>
              <a:off x="684" y="3515"/>
              <a:ext cx="487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60" name="Rectangle 80"/>
            <p:cNvSpPr>
              <a:spLocks noChangeArrowheads="1"/>
            </p:cNvSpPr>
            <p:nvPr/>
          </p:nvSpPr>
          <p:spPr bwMode="auto">
            <a:xfrm>
              <a:off x="684" y="3515"/>
              <a:ext cx="4872"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61" name="Line 81"/>
            <p:cNvSpPr>
              <a:spLocks noChangeShapeType="1"/>
            </p:cNvSpPr>
            <p:nvPr/>
          </p:nvSpPr>
          <p:spPr bwMode="auto">
            <a:xfrm>
              <a:off x="684" y="3788"/>
              <a:ext cx="487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CL"/>
            </a:p>
          </p:txBody>
        </p:sp>
        <p:sp>
          <p:nvSpPr>
            <p:cNvPr id="97362" name="Rectangle 82"/>
            <p:cNvSpPr>
              <a:spLocks noChangeArrowheads="1"/>
            </p:cNvSpPr>
            <p:nvPr/>
          </p:nvSpPr>
          <p:spPr bwMode="auto">
            <a:xfrm>
              <a:off x="684" y="3788"/>
              <a:ext cx="4872" cy="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sp>
          <p:nvSpPr>
            <p:cNvPr id="97363" name="Rectangle 83"/>
            <p:cNvSpPr>
              <a:spLocks noChangeArrowheads="1"/>
            </p:cNvSpPr>
            <p:nvPr/>
          </p:nvSpPr>
          <p:spPr bwMode="auto">
            <a:xfrm>
              <a:off x="252" y="3951"/>
              <a:ext cx="5320" cy="1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CL"/>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dirty="0" smtClean="0"/>
              <a:t>Secuenciación de Trabajos</a:t>
            </a:r>
            <a:endParaRPr lang="es-CL" dirty="0"/>
          </a:p>
        </p:txBody>
      </p:sp>
      <p:sp>
        <p:nvSpPr>
          <p:cNvPr id="3" name="2 Marcador de contenido"/>
          <p:cNvSpPr>
            <a:spLocks noGrp="1"/>
          </p:cNvSpPr>
          <p:nvPr>
            <p:ph idx="1"/>
          </p:nvPr>
        </p:nvSpPr>
        <p:spPr/>
        <p:txBody>
          <a:bodyPr/>
          <a:lstStyle/>
          <a:p>
            <a:r>
              <a:rPr lang="es-CL" dirty="0" smtClean="0"/>
              <a:t>Para evaluar las reglas se utilizan las siguientes medidas de desempeño:</a:t>
            </a:r>
          </a:p>
          <a:p>
            <a:pPr lvl="1"/>
            <a:r>
              <a:rPr lang="es-CL" dirty="0" smtClean="0"/>
              <a:t>Cumplir las fechas de los clientes o de las operaciones posteriores</a:t>
            </a:r>
          </a:p>
          <a:p>
            <a:pPr lvl="1"/>
            <a:r>
              <a:rPr lang="es-CL" dirty="0" smtClean="0"/>
              <a:t>Minimizar el tiempo de tránsito (El tiempo que pasa un trabajo en proceso)</a:t>
            </a:r>
          </a:p>
          <a:p>
            <a:pPr lvl="1"/>
            <a:r>
              <a:rPr lang="es-CL" dirty="0" smtClean="0"/>
              <a:t>Minimiza el inventario de trabajos sin terminar</a:t>
            </a:r>
          </a:p>
          <a:p>
            <a:pPr lvl="1"/>
            <a:r>
              <a:rPr lang="es-CL" dirty="0" smtClean="0"/>
              <a:t>Minimizar el tiempo ocioso de máquinas y trabajadores</a:t>
            </a:r>
          </a:p>
          <a:p>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16</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una máquina (n/1)</a:t>
            </a:r>
            <a:endParaRPr lang="es-CL" dirty="0"/>
          </a:p>
        </p:txBody>
      </p:sp>
      <p:sp>
        <p:nvSpPr>
          <p:cNvPr id="3" name="2 Marcador de contenido"/>
          <p:cNvSpPr>
            <a:spLocks noGrp="1"/>
          </p:cNvSpPr>
          <p:nvPr>
            <p:ph idx="1"/>
          </p:nvPr>
        </p:nvSpPr>
        <p:spPr/>
        <p:txBody>
          <a:bodyPr/>
          <a:lstStyle/>
          <a:p>
            <a:r>
              <a:rPr lang="es-CL" dirty="0" smtClean="0"/>
              <a:t>Ejemplo: Una empresa de servicios de fotocopiado tiene los siguientes 5 pedidos al comienzo de una semana:</a:t>
            </a:r>
          </a:p>
          <a:p>
            <a:pPr lvl="1"/>
            <a:endParaRPr lang="es-CL" dirty="0" smtClean="0"/>
          </a:p>
          <a:p>
            <a:pPr lvl="1"/>
            <a:endParaRPr lang="es-CL" dirty="0" smtClean="0"/>
          </a:p>
          <a:p>
            <a:pPr lvl="1"/>
            <a:endParaRPr lang="es-CL" dirty="0" smtClean="0"/>
          </a:p>
          <a:p>
            <a:pPr lvl="1"/>
            <a:endParaRPr lang="es-CL" dirty="0" smtClean="0"/>
          </a:p>
          <a:p>
            <a:pPr lvl="1"/>
            <a:endParaRPr lang="es-CL" dirty="0" smtClean="0"/>
          </a:p>
          <a:p>
            <a:pPr lvl="1"/>
            <a:r>
              <a:rPr lang="es-CL" dirty="0" smtClean="0"/>
              <a:t>Todos los pedidos tienen que hacerse en una única fotocopiadora a color</a:t>
            </a:r>
            <a:endParaRPr lang="es-ES" dirty="0" smtClean="0"/>
          </a:p>
          <a:p>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17</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pic>
        <p:nvPicPr>
          <p:cNvPr id="7" name="Picture 4"/>
          <p:cNvPicPr>
            <a:picLocks noChangeAspect="1" noChangeArrowheads="1"/>
          </p:cNvPicPr>
          <p:nvPr/>
        </p:nvPicPr>
        <p:blipFill>
          <a:blip r:embed="rId2" cstate="print"/>
          <a:srcRect/>
          <a:stretch>
            <a:fillRect/>
          </a:stretch>
        </p:blipFill>
        <p:spPr bwMode="auto">
          <a:xfrm>
            <a:off x="2555776" y="2636912"/>
            <a:ext cx="4419600" cy="1698625"/>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una máquina (n/1)</a:t>
            </a:r>
            <a:endParaRPr lang="es-CL" dirty="0"/>
          </a:p>
        </p:txBody>
      </p:sp>
      <p:sp>
        <p:nvSpPr>
          <p:cNvPr id="3" name="2 Marcador de contenido"/>
          <p:cNvSpPr>
            <a:spLocks noGrp="1"/>
          </p:cNvSpPr>
          <p:nvPr>
            <p:ph idx="1"/>
          </p:nvPr>
        </p:nvSpPr>
        <p:spPr/>
        <p:txBody>
          <a:bodyPr/>
          <a:lstStyle/>
          <a:p>
            <a:r>
              <a:rPr lang="es-CL" sz="2400" dirty="0" smtClean="0"/>
              <a:t>Regla FCFS</a:t>
            </a:r>
          </a:p>
          <a:p>
            <a:endParaRPr lang="es-CL" sz="2400" dirty="0" smtClean="0"/>
          </a:p>
          <a:p>
            <a:endParaRPr lang="es-CL" sz="2400" dirty="0" smtClean="0"/>
          </a:p>
          <a:p>
            <a:endParaRPr lang="es-CL" sz="2400" dirty="0" smtClean="0"/>
          </a:p>
          <a:p>
            <a:endParaRPr lang="es-CL" sz="2400" dirty="0" smtClean="0"/>
          </a:p>
          <a:p>
            <a:endParaRPr lang="es-CL" sz="2400" dirty="0" smtClean="0"/>
          </a:p>
          <a:p>
            <a:r>
              <a:rPr lang="es-CL" sz="2400" dirty="0" smtClean="0"/>
              <a:t>Tiempo total de tránsito = 3 + 7 + 9 + 15 + 16 = 50 días</a:t>
            </a:r>
          </a:p>
          <a:p>
            <a:endParaRPr lang="es-CL" sz="400" dirty="0" smtClean="0"/>
          </a:p>
          <a:p>
            <a:r>
              <a:rPr lang="es-CL" sz="2400" dirty="0" smtClean="0"/>
              <a:t>Tiempo de tránsito promedio = 50/5 = 10 días</a:t>
            </a:r>
          </a:p>
          <a:p>
            <a:endParaRPr lang="es-CL" sz="400" dirty="0" smtClean="0"/>
          </a:p>
          <a:p>
            <a:pPr>
              <a:buFont typeface="Trebuchet MS" pitchFamily="34" charset="0"/>
              <a:buChar char="#"/>
            </a:pPr>
            <a:r>
              <a:rPr lang="es-CL" sz="2400" dirty="0" smtClean="0"/>
              <a:t>Solo el trabajo A está a tiempo</a:t>
            </a:r>
          </a:p>
          <a:p>
            <a:pPr>
              <a:buFont typeface="Trebuchet MS" pitchFamily="34" charset="0"/>
              <a:buChar char="#"/>
            </a:pPr>
            <a:endParaRPr lang="es-CL" sz="400" dirty="0" smtClean="0"/>
          </a:p>
          <a:p>
            <a:r>
              <a:rPr lang="es-CL" sz="2400" dirty="0" smtClean="0"/>
              <a:t>Tiempo de demora promedio = (0 + 1 + 2 + 6 + 14)/5 = 4,6 días</a:t>
            </a:r>
            <a:endParaRPr lang="es-ES" sz="2400" dirty="0" smtClean="0"/>
          </a:p>
          <a:p>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18</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pic>
        <p:nvPicPr>
          <p:cNvPr id="8" name="Picture 4"/>
          <p:cNvPicPr>
            <a:picLocks noChangeAspect="1" noChangeArrowheads="1"/>
          </p:cNvPicPr>
          <p:nvPr/>
        </p:nvPicPr>
        <p:blipFill>
          <a:blip r:embed="rId2" cstate="print"/>
          <a:srcRect/>
          <a:stretch>
            <a:fillRect/>
          </a:stretch>
        </p:blipFill>
        <p:spPr bwMode="auto">
          <a:xfrm>
            <a:off x="1475656" y="2132856"/>
            <a:ext cx="6553200" cy="1874838"/>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una máquina (n/1)</a:t>
            </a:r>
            <a:endParaRPr lang="es-CL" dirty="0"/>
          </a:p>
        </p:txBody>
      </p:sp>
      <p:sp>
        <p:nvSpPr>
          <p:cNvPr id="3" name="2 Marcador de contenido"/>
          <p:cNvSpPr>
            <a:spLocks noGrp="1"/>
          </p:cNvSpPr>
          <p:nvPr>
            <p:ph idx="1"/>
          </p:nvPr>
        </p:nvSpPr>
        <p:spPr/>
        <p:txBody>
          <a:bodyPr/>
          <a:lstStyle/>
          <a:p>
            <a:r>
              <a:rPr lang="es-CL" sz="2400" dirty="0" smtClean="0"/>
              <a:t>Regla SOT</a:t>
            </a:r>
          </a:p>
          <a:p>
            <a:endParaRPr lang="es-CL" sz="2400" dirty="0" smtClean="0"/>
          </a:p>
          <a:p>
            <a:endParaRPr lang="es-CL" sz="2400" dirty="0" smtClean="0"/>
          </a:p>
          <a:p>
            <a:endParaRPr lang="es-CL" sz="2400" dirty="0" smtClean="0"/>
          </a:p>
          <a:p>
            <a:endParaRPr lang="es-CL" sz="2400" dirty="0" smtClean="0"/>
          </a:p>
          <a:p>
            <a:endParaRPr lang="es-CL" sz="2400" dirty="0" smtClean="0"/>
          </a:p>
          <a:p>
            <a:r>
              <a:rPr lang="es-CL" sz="2400" dirty="0" smtClean="0"/>
              <a:t>Tiempo total de tránsito = 1 + 3 + 6 + 10 + 16 = 36 días</a:t>
            </a:r>
          </a:p>
          <a:p>
            <a:endParaRPr lang="es-CL" sz="400" dirty="0" smtClean="0"/>
          </a:p>
          <a:p>
            <a:r>
              <a:rPr lang="es-CL" sz="2400" dirty="0" smtClean="0"/>
              <a:t>Tiempo de tránsito promedio = 36/5 = 7,2 días</a:t>
            </a:r>
          </a:p>
          <a:p>
            <a:endParaRPr lang="es-CL" sz="400" dirty="0" smtClean="0"/>
          </a:p>
          <a:p>
            <a:pPr>
              <a:buFont typeface="Trebuchet MS" pitchFamily="34" charset="0"/>
              <a:buChar char="#"/>
            </a:pPr>
            <a:r>
              <a:rPr lang="es-CL" sz="2400" dirty="0" smtClean="0"/>
              <a:t>Los trabajos E y C están a tiempo. A está solo 1 día tarde</a:t>
            </a:r>
          </a:p>
          <a:p>
            <a:pPr>
              <a:buFont typeface="Trebuchet MS" pitchFamily="34" charset="0"/>
              <a:buChar char="#"/>
            </a:pPr>
            <a:endParaRPr lang="es-CL" sz="400" dirty="0" smtClean="0"/>
          </a:p>
          <a:p>
            <a:r>
              <a:rPr lang="es-CL" sz="2400" dirty="0" smtClean="0"/>
              <a:t>Tiempo de demora promedio = (1 + 4 + 0 + 7+ 0)/5 = 2,4 días</a:t>
            </a:r>
            <a:endParaRPr lang="es-ES" sz="2400" dirty="0" smtClean="0"/>
          </a:p>
          <a:p>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19</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pic>
        <p:nvPicPr>
          <p:cNvPr id="9" name="Picture 5"/>
          <p:cNvPicPr>
            <a:picLocks noChangeAspect="1" noChangeArrowheads="1"/>
          </p:cNvPicPr>
          <p:nvPr/>
        </p:nvPicPr>
        <p:blipFill>
          <a:blip r:embed="rId2" cstate="print"/>
          <a:srcRect/>
          <a:stretch>
            <a:fillRect/>
          </a:stretch>
        </p:blipFill>
        <p:spPr bwMode="auto">
          <a:xfrm>
            <a:off x="1475656" y="2060848"/>
            <a:ext cx="6553200" cy="1874838"/>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Lineamientos de la Clase de Hoy</a:t>
            </a:r>
            <a:endParaRPr lang="es-CL" dirty="0"/>
          </a:p>
        </p:txBody>
      </p:sp>
      <p:sp>
        <p:nvSpPr>
          <p:cNvPr id="3" name="2 Marcador de contenido"/>
          <p:cNvSpPr>
            <a:spLocks noGrp="1"/>
          </p:cNvSpPr>
          <p:nvPr>
            <p:ph idx="1"/>
          </p:nvPr>
        </p:nvSpPr>
        <p:spPr/>
        <p:txBody>
          <a:bodyPr/>
          <a:lstStyle/>
          <a:p>
            <a:r>
              <a:rPr lang="es-CL" dirty="0" smtClean="0"/>
              <a:t>Objetivos de la Programación de Operaciones</a:t>
            </a:r>
          </a:p>
          <a:p>
            <a:endParaRPr lang="es-CL" dirty="0" smtClean="0"/>
          </a:p>
          <a:p>
            <a:r>
              <a:rPr lang="es-CL" dirty="0" smtClean="0"/>
              <a:t>Sistemas de Manufactura (</a:t>
            </a:r>
            <a:r>
              <a:rPr lang="en-US" dirty="0" smtClean="0"/>
              <a:t>Manufacturing Execution Systems)</a:t>
            </a:r>
          </a:p>
          <a:p>
            <a:pPr lvl="1"/>
            <a:r>
              <a:rPr lang="es-CL" dirty="0" smtClean="0"/>
              <a:t>Carga</a:t>
            </a:r>
          </a:p>
          <a:p>
            <a:pPr lvl="1"/>
            <a:r>
              <a:rPr lang="es-CL" dirty="0" smtClean="0"/>
              <a:t>Secuenciación</a:t>
            </a:r>
          </a:p>
          <a:p>
            <a:pPr lvl="1"/>
            <a:r>
              <a:rPr lang="es-CL" dirty="0" smtClean="0"/>
              <a:t>Control</a:t>
            </a:r>
          </a:p>
          <a:p>
            <a:pPr lvl="1"/>
            <a:endParaRPr lang="es-CL" dirty="0" smtClean="0"/>
          </a:p>
          <a:p>
            <a:r>
              <a:rPr lang="en-US" dirty="0" err="1" smtClean="0"/>
              <a:t>Programación</a:t>
            </a:r>
            <a:r>
              <a:rPr lang="en-US" dirty="0" smtClean="0"/>
              <a:t> de Personal</a:t>
            </a:r>
          </a:p>
          <a:p>
            <a:endParaRPr lang="en-US" dirty="0" smtClean="0"/>
          </a:p>
          <a:p>
            <a:r>
              <a:rPr lang="es-CL" dirty="0" smtClean="0"/>
              <a:t>Simulación</a:t>
            </a:r>
          </a:p>
          <a:p>
            <a:endParaRPr lang="es-CL" dirty="0" smtClean="0"/>
          </a:p>
          <a:p>
            <a:endParaRPr lang="es-CL" dirty="0" smtClean="0"/>
          </a:p>
          <a:p>
            <a:endParaRPr lang="es-CL" dirty="0" smtClean="0"/>
          </a:p>
          <a:p>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2</a:t>
            </a:fld>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una máquina (n/1)</a:t>
            </a:r>
            <a:endParaRPr lang="es-CL" dirty="0"/>
          </a:p>
        </p:txBody>
      </p:sp>
      <p:sp>
        <p:nvSpPr>
          <p:cNvPr id="3" name="2 Marcador de contenido"/>
          <p:cNvSpPr>
            <a:spLocks noGrp="1"/>
          </p:cNvSpPr>
          <p:nvPr>
            <p:ph idx="1"/>
          </p:nvPr>
        </p:nvSpPr>
        <p:spPr/>
        <p:txBody>
          <a:bodyPr/>
          <a:lstStyle/>
          <a:p>
            <a:r>
              <a:rPr lang="es-CL" sz="2400" dirty="0" smtClean="0"/>
              <a:t>Regla EDD</a:t>
            </a:r>
          </a:p>
          <a:p>
            <a:endParaRPr lang="es-CL" sz="2400" dirty="0" smtClean="0"/>
          </a:p>
          <a:p>
            <a:endParaRPr lang="es-CL" sz="2400" dirty="0" smtClean="0"/>
          </a:p>
          <a:p>
            <a:endParaRPr lang="es-CL" sz="2400" dirty="0" smtClean="0"/>
          </a:p>
          <a:p>
            <a:endParaRPr lang="es-CL" sz="2400" dirty="0" smtClean="0"/>
          </a:p>
          <a:p>
            <a:endParaRPr lang="es-CL" sz="2400" dirty="0" smtClean="0"/>
          </a:p>
          <a:p>
            <a:r>
              <a:rPr lang="es-CL" sz="2400" dirty="0" smtClean="0"/>
              <a:t>Tiempo total de tránsito = 1 + 4 + 8 + 10 + 16 = 39 días</a:t>
            </a:r>
          </a:p>
          <a:p>
            <a:endParaRPr lang="es-CL" sz="400" dirty="0" smtClean="0"/>
          </a:p>
          <a:p>
            <a:r>
              <a:rPr lang="es-CL" sz="2400" dirty="0" smtClean="0"/>
              <a:t>Tiempo de tránsito promedio = 39/5 = 7,8 días</a:t>
            </a:r>
          </a:p>
          <a:p>
            <a:endParaRPr lang="es-CL" sz="400" dirty="0" smtClean="0"/>
          </a:p>
          <a:p>
            <a:pPr>
              <a:buFont typeface="Trebuchet MS" pitchFamily="34" charset="0"/>
              <a:buChar char="#"/>
            </a:pPr>
            <a:r>
              <a:rPr lang="es-CL" sz="2400" dirty="0" smtClean="0"/>
              <a:t>Los trabajos E y A están a tiempo</a:t>
            </a:r>
          </a:p>
          <a:p>
            <a:pPr>
              <a:buFont typeface="Trebuchet MS" pitchFamily="34" charset="0"/>
              <a:buChar char="#"/>
            </a:pPr>
            <a:endParaRPr lang="es-CL" sz="400" dirty="0" smtClean="0"/>
          </a:p>
          <a:p>
            <a:r>
              <a:rPr lang="es-CL" sz="2400" dirty="0" smtClean="0"/>
              <a:t>Tiempo de demora promedio = (0 + 2 + 3 + 7+ 0)/5 = 2,4 días</a:t>
            </a:r>
            <a:endParaRPr lang="es-ES" sz="2400" dirty="0" smtClean="0"/>
          </a:p>
          <a:p>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20</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pic>
        <p:nvPicPr>
          <p:cNvPr id="8" name="Picture 6"/>
          <p:cNvPicPr>
            <a:picLocks noChangeAspect="1" noChangeArrowheads="1"/>
          </p:cNvPicPr>
          <p:nvPr/>
        </p:nvPicPr>
        <p:blipFill>
          <a:blip r:embed="rId2" cstate="print"/>
          <a:srcRect/>
          <a:stretch>
            <a:fillRect/>
          </a:stretch>
        </p:blipFill>
        <p:spPr bwMode="auto">
          <a:xfrm>
            <a:off x="1447800" y="2132856"/>
            <a:ext cx="6577013" cy="1881188"/>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una máquina (n/1)</a:t>
            </a:r>
            <a:endParaRPr lang="es-CL" dirty="0"/>
          </a:p>
        </p:txBody>
      </p:sp>
      <p:sp>
        <p:nvSpPr>
          <p:cNvPr id="3" name="2 Marcador de contenido"/>
          <p:cNvSpPr>
            <a:spLocks noGrp="1"/>
          </p:cNvSpPr>
          <p:nvPr>
            <p:ph idx="1"/>
          </p:nvPr>
        </p:nvSpPr>
        <p:spPr/>
        <p:txBody>
          <a:bodyPr/>
          <a:lstStyle/>
          <a:p>
            <a:r>
              <a:rPr lang="es-CL" sz="2400" dirty="0" smtClean="0"/>
              <a:t>Regla STR</a:t>
            </a:r>
          </a:p>
          <a:p>
            <a:endParaRPr lang="es-CL" sz="2400" dirty="0" smtClean="0"/>
          </a:p>
          <a:p>
            <a:endParaRPr lang="es-CL" sz="2400" dirty="0" smtClean="0"/>
          </a:p>
          <a:p>
            <a:endParaRPr lang="es-CL" sz="2400" dirty="0" smtClean="0"/>
          </a:p>
          <a:p>
            <a:endParaRPr lang="es-CL" sz="2400" dirty="0" smtClean="0"/>
          </a:p>
          <a:p>
            <a:endParaRPr lang="es-CL" sz="2400" dirty="0" smtClean="0"/>
          </a:p>
          <a:p>
            <a:r>
              <a:rPr lang="es-CL" sz="2400" dirty="0" smtClean="0"/>
              <a:t>Tiempo total de tránsito = 1 + 4 + 8 + 14 + 16 = 43 días</a:t>
            </a:r>
          </a:p>
          <a:p>
            <a:endParaRPr lang="es-CL" sz="400" dirty="0" smtClean="0"/>
          </a:p>
          <a:p>
            <a:r>
              <a:rPr lang="es-CL" sz="2400" dirty="0" smtClean="0"/>
              <a:t>Tiempo de tránsito promedio = 43/5 = 8,6 días</a:t>
            </a:r>
          </a:p>
          <a:p>
            <a:endParaRPr lang="es-CL" sz="400" dirty="0" smtClean="0"/>
          </a:p>
          <a:p>
            <a:pPr>
              <a:buFont typeface="Trebuchet MS" pitchFamily="34" charset="0"/>
              <a:buChar char="#"/>
            </a:pPr>
            <a:r>
              <a:rPr lang="es-CL" sz="2400" dirty="0" smtClean="0"/>
              <a:t>Los trabajos E y A están a tiempo</a:t>
            </a:r>
          </a:p>
          <a:p>
            <a:pPr>
              <a:buFont typeface="Trebuchet MS" pitchFamily="34" charset="0"/>
              <a:buChar char="#"/>
            </a:pPr>
            <a:endParaRPr lang="es-CL" sz="400" dirty="0" smtClean="0"/>
          </a:p>
          <a:p>
            <a:r>
              <a:rPr lang="es-CL" sz="2400" dirty="0" smtClean="0"/>
              <a:t>Tiempo de demora promedio = (0 + 2 + 9 + 5+ 0)/5 = 3,2 días</a:t>
            </a:r>
            <a:endParaRPr lang="es-ES" sz="2400" dirty="0" smtClean="0"/>
          </a:p>
          <a:p>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21</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pic>
        <p:nvPicPr>
          <p:cNvPr id="9" name="Picture 5"/>
          <p:cNvPicPr>
            <a:picLocks noChangeAspect="1" noChangeArrowheads="1"/>
          </p:cNvPicPr>
          <p:nvPr/>
        </p:nvPicPr>
        <p:blipFill>
          <a:blip r:embed="rId2" cstate="print"/>
          <a:srcRect/>
          <a:stretch>
            <a:fillRect/>
          </a:stretch>
        </p:blipFill>
        <p:spPr bwMode="auto">
          <a:xfrm>
            <a:off x="457200" y="2060848"/>
            <a:ext cx="8229600" cy="1874838"/>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una máquina (n/1)</a:t>
            </a:r>
            <a:endParaRPr lang="es-CL" dirty="0"/>
          </a:p>
        </p:txBody>
      </p:sp>
      <p:sp>
        <p:nvSpPr>
          <p:cNvPr id="3" name="2 Marcador de contenido"/>
          <p:cNvSpPr>
            <a:spLocks noGrp="1"/>
          </p:cNvSpPr>
          <p:nvPr>
            <p:ph idx="1"/>
          </p:nvPr>
        </p:nvSpPr>
        <p:spPr/>
        <p:txBody>
          <a:bodyPr/>
          <a:lstStyle/>
          <a:p>
            <a:r>
              <a:rPr lang="es-CL" sz="2400" dirty="0" smtClean="0"/>
              <a:t>Regla LCFS</a:t>
            </a:r>
          </a:p>
          <a:p>
            <a:endParaRPr lang="es-CL" sz="2400" dirty="0" smtClean="0"/>
          </a:p>
          <a:p>
            <a:endParaRPr lang="es-CL" sz="2400" dirty="0" smtClean="0"/>
          </a:p>
          <a:p>
            <a:endParaRPr lang="es-CL" sz="2400" dirty="0" smtClean="0"/>
          </a:p>
          <a:p>
            <a:endParaRPr lang="es-CL" sz="2400" dirty="0" smtClean="0"/>
          </a:p>
          <a:p>
            <a:endParaRPr lang="es-CL" sz="2400" dirty="0" smtClean="0"/>
          </a:p>
          <a:p>
            <a:r>
              <a:rPr lang="es-CL" sz="2400" dirty="0" smtClean="0"/>
              <a:t>Tiempo total de tránsito = 1 + 7 + 9 + 13 + 16 = 46 días</a:t>
            </a:r>
          </a:p>
          <a:p>
            <a:endParaRPr lang="es-CL" sz="400" dirty="0" smtClean="0"/>
          </a:p>
          <a:p>
            <a:r>
              <a:rPr lang="es-CL" sz="2400" dirty="0" smtClean="0"/>
              <a:t>Tiempo de tránsito promedio = 46/5 = 9,2 días</a:t>
            </a:r>
          </a:p>
          <a:p>
            <a:endParaRPr lang="es-CL" sz="400" dirty="0" smtClean="0"/>
          </a:p>
          <a:p>
            <a:pPr>
              <a:buFont typeface="Trebuchet MS" pitchFamily="34" charset="0"/>
              <a:buChar char="#"/>
            </a:pPr>
            <a:r>
              <a:rPr lang="es-CL" sz="2400" dirty="0" smtClean="0"/>
              <a:t>Los trabajos E y D están a tiempo</a:t>
            </a:r>
          </a:p>
          <a:p>
            <a:pPr>
              <a:buFont typeface="Trebuchet MS" pitchFamily="34" charset="0"/>
              <a:buChar char="#"/>
            </a:pPr>
            <a:endParaRPr lang="es-CL" sz="400" dirty="0" smtClean="0"/>
          </a:p>
          <a:p>
            <a:r>
              <a:rPr lang="es-CL" sz="2400" dirty="0" smtClean="0"/>
              <a:t>Tiempo de demora promedio = (11 + 7 + 2 + 0 + 0)/5 = 4 días</a:t>
            </a:r>
            <a:endParaRPr lang="es-ES" sz="2400" dirty="0" smtClean="0"/>
          </a:p>
          <a:p>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22</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pic>
        <p:nvPicPr>
          <p:cNvPr id="8" name="Picture 5"/>
          <p:cNvPicPr>
            <a:picLocks noChangeAspect="1" noChangeArrowheads="1"/>
          </p:cNvPicPr>
          <p:nvPr/>
        </p:nvPicPr>
        <p:blipFill>
          <a:blip r:embed="rId2" cstate="print"/>
          <a:srcRect/>
          <a:stretch>
            <a:fillRect/>
          </a:stretch>
        </p:blipFill>
        <p:spPr bwMode="auto">
          <a:xfrm>
            <a:off x="1403648" y="2060848"/>
            <a:ext cx="6553200" cy="1874838"/>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una máquina (n/1)</a:t>
            </a:r>
            <a:endParaRPr lang="es-CL" dirty="0"/>
          </a:p>
        </p:txBody>
      </p:sp>
      <p:sp>
        <p:nvSpPr>
          <p:cNvPr id="3" name="2 Marcador de contenido"/>
          <p:cNvSpPr>
            <a:spLocks noGrp="1"/>
          </p:cNvSpPr>
          <p:nvPr>
            <p:ph idx="1"/>
          </p:nvPr>
        </p:nvSpPr>
        <p:spPr/>
        <p:txBody>
          <a:bodyPr/>
          <a:lstStyle/>
          <a:p>
            <a:r>
              <a:rPr lang="es-CL" sz="2400" dirty="0" smtClean="0"/>
              <a:t>Regla Aleatoria</a:t>
            </a:r>
          </a:p>
          <a:p>
            <a:endParaRPr lang="es-CL" sz="2400" dirty="0" smtClean="0"/>
          </a:p>
          <a:p>
            <a:endParaRPr lang="es-CL" sz="2400" dirty="0" smtClean="0"/>
          </a:p>
          <a:p>
            <a:endParaRPr lang="es-CL" sz="2400" dirty="0" smtClean="0"/>
          </a:p>
          <a:p>
            <a:endParaRPr lang="es-CL" sz="2400" dirty="0" smtClean="0"/>
          </a:p>
          <a:p>
            <a:endParaRPr lang="es-CL" sz="2400" dirty="0" smtClean="0"/>
          </a:p>
          <a:p>
            <a:r>
              <a:rPr lang="es-CL" sz="2400" dirty="0" smtClean="0"/>
              <a:t>Tiempo total de tránsito = 6 + 8 + 11 + 12 + 16 = 53 días</a:t>
            </a:r>
          </a:p>
          <a:p>
            <a:endParaRPr lang="es-CL" sz="400" dirty="0" smtClean="0"/>
          </a:p>
          <a:p>
            <a:r>
              <a:rPr lang="es-CL" sz="2400" dirty="0" smtClean="0"/>
              <a:t>Tiempo de tránsito promedio = 53/5 = 10,6 días</a:t>
            </a:r>
          </a:p>
          <a:p>
            <a:endParaRPr lang="es-CL" sz="400" dirty="0" smtClean="0"/>
          </a:p>
          <a:p>
            <a:pPr>
              <a:buFont typeface="Trebuchet MS" pitchFamily="34" charset="0"/>
              <a:buChar char="#"/>
            </a:pPr>
            <a:r>
              <a:rPr lang="es-CL" sz="2400" dirty="0" smtClean="0"/>
              <a:t>Solo el trabajo D está a tiempo</a:t>
            </a:r>
          </a:p>
          <a:p>
            <a:pPr>
              <a:buFont typeface="Trebuchet MS" pitchFamily="34" charset="0"/>
              <a:buChar char="#"/>
            </a:pPr>
            <a:endParaRPr lang="es-CL" sz="400" dirty="0" smtClean="0"/>
          </a:p>
          <a:p>
            <a:r>
              <a:rPr lang="es-CL" sz="2400" dirty="0" smtClean="0"/>
              <a:t>Tiempo de demora promedio = (6 + 10 + 1 + 0 + 10)/5 = 5,4 días</a:t>
            </a:r>
            <a:endParaRPr lang="es-ES" sz="2400" dirty="0" smtClean="0"/>
          </a:p>
          <a:p>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23</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pic>
        <p:nvPicPr>
          <p:cNvPr id="9" name="Picture 5"/>
          <p:cNvPicPr>
            <a:picLocks noChangeAspect="1" noChangeArrowheads="1"/>
          </p:cNvPicPr>
          <p:nvPr/>
        </p:nvPicPr>
        <p:blipFill>
          <a:blip r:embed="rId2" cstate="print"/>
          <a:srcRect/>
          <a:stretch>
            <a:fillRect/>
          </a:stretch>
        </p:blipFill>
        <p:spPr bwMode="auto">
          <a:xfrm>
            <a:off x="1403648" y="2132856"/>
            <a:ext cx="6629400" cy="1895475"/>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una máquina (n/1)</a:t>
            </a:r>
            <a:endParaRPr lang="es-CL" dirty="0"/>
          </a:p>
        </p:txBody>
      </p:sp>
      <p:sp>
        <p:nvSpPr>
          <p:cNvPr id="3" name="2 Marcador de contenido"/>
          <p:cNvSpPr>
            <a:spLocks noGrp="1"/>
          </p:cNvSpPr>
          <p:nvPr>
            <p:ph idx="1"/>
          </p:nvPr>
        </p:nvSpPr>
        <p:spPr/>
        <p:txBody>
          <a:bodyPr/>
          <a:lstStyle/>
          <a:p>
            <a:endParaRPr lang="es-CL" sz="2400" dirty="0" smtClean="0"/>
          </a:p>
          <a:p>
            <a:endParaRPr lang="es-CL" sz="2400" dirty="0" smtClean="0"/>
          </a:p>
          <a:p>
            <a:endParaRPr lang="es-CL" sz="2400" dirty="0" smtClean="0"/>
          </a:p>
          <a:p>
            <a:endParaRPr lang="es-CL" sz="2400" dirty="0" smtClean="0"/>
          </a:p>
          <a:p>
            <a:endParaRPr lang="es-CL" sz="2400" dirty="0" smtClean="0"/>
          </a:p>
          <a:p>
            <a:endParaRPr lang="es-CL" sz="2400" dirty="0" smtClean="0"/>
          </a:p>
          <a:p>
            <a:r>
              <a:rPr lang="es-CL" sz="2400" dirty="0" smtClean="0"/>
              <a:t>Aquí SOT es mejor que otras en cuanto tiempo de tránsito</a:t>
            </a:r>
          </a:p>
          <a:p>
            <a:r>
              <a:rPr lang="es-CL" sz="2400" dirty="0" smtClean="0"/>
              <a:t>Se puede demostrar que SOT rinde una solución óptima en el caso n/1 para el tiempo promedio de espera y para el retraso promedio</a:t>
            </a:r>
          </a:p>
          <a:p>
            <a:r>
              <a:rPr lang="es-CL" sz="2400" dirty="0" smtClean="0"/>
              <a:t>SOT es tan potente que se definió como “el concepto más importante de todo ámbito de secuenciación”</a:t>
            </a:r>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24</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pic>
        <p:nvPicPr>
          <p:cNvPr id="8" name="Picture 7"/>
          <p:cNvPicPr>
            <a:picLocks noChangeAspect="1" noChangeArrowheads="1"/>
          </p:cNvPicPr>
          <p:nvPr/>
        </p:nvPicPr>
        <p:blipFill>
          <a:blip r:embed="rId2" cstate="print"/>
          <a:srcRect/>
          <a:stretch>
            <a:fillRect/>
          </a:stretch>
        </p:blipFill>
        <p:spPr bwMode="auto">
          <a:xfrm>
            <a:off x="609600" y="1828800"/>
            <a:ext cx="7848600" cy="2278063"/>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dos máquinas (n/2)</a:t>
            </a:r>
            <a:endParaRPr lang="es-CL" dirty="0"/>
          </a:p>
        </p:txBody>
      </p:sp>
      <p:sp>
        <p:nvSpPr>
          <p:cNvPr id="3" name="2 Marcador de contenido"/>
          <p:cNvSpPr>
            <a:spLocks noGrp="1"/>
          </p:cNvSpPr>
          <p:nvPr>
            <p:ph idx="1"/>
          </p:nvPr>
        </p:nvSpPr>
        <p:spPr/>
        <p:txBody>
          <a:bodyPr/>
          <a:lstStyle/>
          <a:p>
            <a:pPr marL="533400" indent="-533400"/>
            <a:r>
              <a:rPr lang="es-CL" sz="2800" dirty="0" smtClean="0"/>
              <a:t>El óptimo se alcanza con el método llamado “Regla de Johnson”, que consiste en:</a:t>
            </a:r>
          </a:p>
          <a:p>
            <a:pPr marL="914400" lvl="1" indent="-457200"/>
            <a:r>
              <a:rPr lang="es-CL" sz="2800" dirty="0" smtClean="0"/>
              <a:t>Minimizar el tiempo de tránsito desde el comienzo del primer trabajo hasta el final del último</a:t>
            </a:r>
          </a:p>
          <a:p>
            <a:pPr marL="914400" lvl="1" indent="-457200"/>
            <a:endParaRPr lang="es-CL" sz="500" dirty="0" smtClean="0"/>
          </a:p>
          <a:p>
            <a:pPr marL="1295400" lvl="2" indent="-381000">
              <a:buFontTx/>
              <a:buAutoNum type="arabicPeriod"/>
            </a:pPr>
            <a:r>
              <a:rPr lang="es-CL" sz="2400" dirty="0" smtClean="0"/>
              <a:t>Se anota el tiempo de operación de cada trabajo en ambas máquinas</a:t>
            </a:r>
          </a:p>
          <a:p>
            <a:pPr marL="1295400" lvl="2" indent="-381000">
              <a:buFontTx/>
              <a:buAutoNum type="arabicPeriod"/>
            </a:pPr>
            <a:r>
              <a:rPr lang="es-CL" sz="2400" dirty="0" smtClean="0"/>
              <a:t>Se elige el tiempo más breve</a:t>
            </a:r>
          </a:p>
          <a:p>
            <a:pPr marL="1295400" lvl="2" indent="-381000">
              <a:buFontTx/>
              <a:buAutoNum type="arabicPeriod"/>
            </a:pPr>
            <a:r>
              <a:rPr lang="es-CL" sz="2400" dirty="0" smtClean="0"/>
              <a:t>Si el tiempo breve es para la primera máquina, se hace el primer trabajo, si es para la segunda, se hace el trabajo al último. En empate, se hace en la primera máquina</a:t>
            </a:r>
          </a:p>
          <a:p>
            <a:pPr marL="1295400" lvl="2" indent="-381000">
              <a:buFontTx/>
              <a:buAutoNum type="arabicPeriod"/>
            </a:pPr>
            <a:r>
              <a:rPr lang="es-CL" sz="2400" dirty="0" smtClean="0"/>
              <a:t>Se repiten los pasos 2 y 3 con los restantes trabajos</a:t>
            </a:r>
            <a:endParaRPr lang="es-ES" sz="2400" dirty="0" smtClean="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25</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dos máquinas (n/2)</a:t>
            </a:r>
            <a:endParaRPr lang="es-CL" dirty="0"/>
          </a:p>
        </p:txBody>
      </p:sp>
      <p:sp>
        <p:nvSpPr>
          <p:cNvPr id="3" name="2 Marcador de contenido"/>
          <p:cNvSpPr>
            <a:spLocks noGrp="1"/>
          </p:cNvSpPr>
          <p:nvPr>
            <p:ph idx="1"/>
          </p:nvPr>
        </p:nvSpPr>
        <p:spPr/>
        <p:txBody>
          <a:bodyPr/>
          <a:lstStyle/>
          <a:p>
            <a:pPr marL="533400" indent="-533400">
              <a:buClr>
                <a:srgbClr val="990033"/>
              </a:buClr>
              <a:buSzPct val="60000"/>
              <a:buFontTx/>
              <a:buAutoNum type="arabicPeriod"/>
            </a:pPr>
            <a:r>
              <a:rPr lang="es-CL" sz="2800" dirty="0" smtClean="0">
                <a:latin typeface="Trebuchet MS" pitchFamily="34" charset="0"/>
              </a:rPr>
              <a:t>Se anota el tiempo de operación de cada trabajo en ambas máquinas</a:t>
            </a:r>
          </a:p>
          <a:p>
            <a:pPr marL="533400" indent="-533400">
              <a:buClr>
                <a:srgbClr val="990033"/>
              </a:buClr>
              <a:buSzPct val="60000"/>
              <a:buFontTx/>
              <a:buAutoNum type="arabicPeriod"/>
            </a:pPr>
            <a:endParaRPr lang="es-CL" sz="2800" dirty="0" smtClean="0">
              <a:latin typeface="Trebuchet MS" pitchFamily="34" charset="0"/>
            </a:endParaRPr>
          </a:p>
          <a:p>
            <a:pPr marL="533400" indent="-533400">
              <a:buClr>
                <a:srgbClr val="990033"/>
              </a:buClr>
              <a:buSzPct val="60000"/>
              <a:buFontTx/>
              <a:buAutoNum type="arabicPeriod"/>
            </a:pPr>
            <a:endParaRPr lang="es-CL" sz="2800" dirty="0" smtClean="0">
              <a:latin typeface="Trebuchet MS" pitchFamily="34" charset="0"/>
            </a:endParaRPr>
          </a:p>
          <a:p>
            <a:pPr marL="533400" indent="-533400">
              <a:buClr>
                <a:srgbClr val="990033"/>
              </a:buClr>
              <a:buSzPct val="60000"/>
              <a:buFontTx/>
              <a:buAutoNum type="arabicPeriod"/>
            </a:pPr>
            <a:endParaRPr lang="es-CL" sz="2800" dirty="0" smtClean="0">
              <a:latin typeface="Trebuchet MS" pitchFamily="34" charset="0"/>
            </a:endParaRPr>
          </a:p>
          <a:p>
            <a:pPr marL="533400" indent="-533400">
              <a:buClr>
                <a:srgbClr val="990033"/>
              </a:buClr>
              <a:buSzPct val="60000"/>
              <a:buFontTx/>
              <a:buAutoNum type="arabicPeriod"/>
            </a:pPr>
            <a:endParaRPr lang="es-CL" sz="2800" dirty="0" smtClean="0">
              <a:latin typeface="Trebuchet MS" pitchFamily="34" charset="0"/>
            </a:endParaRPr>
          </a:p>
          <a:p>
            <a:pPr marL="533400" indent="-533400">
              <a:buClr>
                <a:srgbClr val="990033"/>
              </a:buClr>
              <a:buSzPct val="60000"/>
              <a:buFontTx/>
              <a:buAutoNum type="arabicPeriod"/>
            </a:pPr>
            <a:endParaRPr lang="es-CL" sz="2800" dirty="0" smtClean="0">
              <a:latin typeface="Trebuchet MS" pitchFamily="34" charset="0"/>
            </a:endParaRPr>
          </a:p>
          <a:p>
            <a:pPr marL="533400" indent="-533400">
              <a:buClr>
                <a:srgbClr val="990033"/>
              </a:buClr>
              <a:buSzPct val="60000"/>
              <a:buFontTx/>
              <a:buAutoNum type="arabicPeriod"/>
            </a:pPr>
            <a:r>
              <a:rPr lang="es-CL" sz="2800" dirty="0" smtClean="0">
                <a:latin typeface="Trebuchet MS" pitchFamily="34" charset="0"/>
              </a:rPr>
              <a:t>Se elige el tiempo más breve: Trabajo A en máquina 2</a:t>
            </a:r>
            <a:endParaRPr lang="es-CL" sz="2800" dirty="0">
              <a:latin typeface="Trebuchet MS" pitchFamily="34" charset="0"/>
            </a:endParaRPr>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26</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pic>
        <p:nvPicPr>
          <p:cNvPr id="7" name="Picture 4"/>
          <p:cNvPicPr>
            <a:picLocks noChangeAspect="1" noChangeArrowheads="1"/>
          </p:cNvPicPr>
          <p:nvPr/>
        </p:nvPicPr>
        <p:blipFill>
          <a:blip r:embed="rId2" cstate="print"/>
          <a:srcRect/>
          <a:stretch>
            <a:fillRect/>
          </a:stretch>
        </p:blipFill>
        <p:spPr bwMode="auto">
          <a:xfrm>
            <a:off x="2438400" y="2814638"/>
            <a:ext cx="3962400" cy="1757362"/>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dos máquinas (n/2)</a:t>
            </a:r>
            <a:endParaRPr lang="es-CL" dirty="0"/>
          </a:p>
        </p:txBody>
      </p:sp>
      <p:sp>
        <p:nvSpPr>
          <p:cNvPr id="3" name="2 Marcador de contenido"/>
          <p:cNvSpPr>
            <a:spLocks noGrp="1"/>
          </p:cNvSpPr>
          <p:nvPr>
            <p:ph idx="1"/>
          </p:nvPr>
        </p:nvSpPr>
        <p:spPr/>
        <p:txBody>
          <a:bodyPr/>
          <a:lstStyle/>
          <a:p>
            <a:pPr marL="533400" indent="-533400">
              <a:buClr>
                <a:srgbClr val="990033"/>
              </a:buClr>
              <a:buSzPct val="60000"/>
              <a:buFontTx/>
              <a:buAutoNum type="arabicPeriod" startAt="3"/>
            </a:pPr>
            <a:r>
              <a:rPr lang="es-CL" sz="2400" dirty="0" smtClean="0">
                <a:latin typeface="Trebuchet MS" pitchFamily="34" charset="0"/>
              </a:rPr>
              <a:t>El trabajo A es más breve en la máquina 2, por lo que se ejecuta en ésta y al último.</a:t>
            </a:r>
          </a:p>
          <a:p>
            <a:pPr marL="533400" indent="-533400">
              <a:buClr>
                <a:srgbClr val="990033"/>
              </a:buClr>
              <a:buSzPct val="60000"/>
              <a:buFontTx/>
              <a:buAutoNum type="arabicPeriod" startAt="3"/>
            </a:pPr>
            <a:endParaRPr lang="es-CL" sz="300" dirty="0" smtClean="0">
              <a:latin typeface="Trebuchet MS" pitchFamily="34" charset="0"/>
            </a:endParaRPr>
          </a:p>
          <a:p>
            <a:pPr marL="533400" indent="-533400">
              <a:buClr>
                <a:srgbClr val="990033"/>
              </a:buClr>
              <a:buSzPct val="60000"/>
              <a:buFontTx/>
              <a:buAutoNum type="arabicPeriod" startAt="3"/>
            </a:pPr>
            <a:r>
              <a:rPr lang="es-CL" sz="2400" dirty="0" smtClean="0">
                <a:latin typeface="Trebuchet MS" pitchFamily="34" charset="0"/>
              </a:rPr>
              <a:t>Repetir:</a:t>
            </a:r>
          </a:p>
          <a:p>
            <a:pPr marL="914400" lvl="1" indent="-457200">
              <a:buClr>
                <a:schemeClr val="tx1"/>
              </a:buClr>
              <a:buSzPct val="55000"/>
              <a:buFontTx/>
              <a:buAutoNum type="arabicPeriod" startAt="2"/>
            </a:pPr>
            <a:r>
              <a:rPr lang="es-CL" sz="2000" dirty="0" smtClean="0">
                <a:latin typeface="Trebuchet MS" pitchFamily="34" charset="0"/>
              </a:rPr>
              <a:t>El trabajo D es el segundo más breve en la máquina 2</a:t>
            </a:r>
          </a:p>
          <a:p>
            <a:pPr marL="914400" lvl="1" indent="-457200">
              <a:buClr>
                <a:schemeClr val="tx1"/>
              </a:buClr>
              <a:buSzPct val="55000"/>
              <a:buFontTx/>
              <a:buAutoNum type="arabicPeriod" startAt="2"/>
            </a:pPr>
            <a:r>
              <a:rPr lang="es-CL" sz="2000" dirty="0" smtClean="0">
                <a:latin typeface="Trebuchet MS" pitchFamily="34" charset="0"/>
              </a:rPr>
              <a:t>El trabajo D se ejecuta en esa máquina en penúltimo lugar</a:t>
            </a:r>
          </a:p>
          <a:p>
            <a:pPr marL="914400" lvl="1" indent="-457200">
              <a:buClr>
                <a:schemeClr val="tx1"/>
              </a:buClr>
              <a:buSzPct val="55000"/>
              <a:buFontTx/>
              <a:buAutoNum type="arabicPeriod" startAt="2"/>
            </a:pPr>
            <a:r>
              <a:rPr lang="es-CL" sz="2000" dirty="0" smtClean="0">
                <a:latin typeface="Trebuchet MS" pitchFamily="34" charset="0"/>
              </a:rPr>
              <a:t>Repetir:</a:t>
            </a:r>
          </a:p>
          <a:p>
            <a:pPr marL="1295400" lvl="2" indent="-381000">
              <a:buClr>
                <a:schemeClr val="tx1"/>
              </a:buClr>
              <a:buSzPct val="50000"/>
              <a:buFontTx/>
              <a:buAutoNum type="arabicPeriod" startAt="2"/>
            </a:pPr>
            <a:r>
              <a:rPr lang="es-CL" sz="1800" dirty="0" smtClean="0">
                <a:latin typeface="Trebuchet MS" pitchFamily="34" charset="0"/>
              </a:rPr>
              <a:t>El trabajo C es el más breve en la máquina 1</a:t>
            </a:r>
          </a:p>
          <a:p>
            <a:pPr marL="1295400" lvl="2" indent="-381000">
              <a:buClr>
                <a:schemeClr val="tx1"/>
              </a:buClr>
              <a:buSzPct val="50000"/>
              <a:buFontTx/>
              <a:buAutoNum type="arabicPeriod" startAt="2"/>
            </a:pPr>
            <a:r>
              <a:rPr lang="es-CL" sz="1800" dirty="0" smtClean="0">
                <a:latin typeface="Trebuchet MS" pitchFamily="34" charset="0"/>
              </a:rPr>
              <a:t>Se ejecuta el trabajo C en la máquina 1 al comienzo</a:t>
            </a:r>
          </a:p>
          <a:p>
            <a:pPr marL="1295400" lvl="2" indent="-381000">
              <a:buClr>
                <a:schemeClr val="tx1"/>
              </a:buClr>
              <a:buSzPct val="50000"/>
              <a:buFontTx/>
              <a:buAutoNum type="arabicPeriod" startAt="2"/>
            </a:pPr>
            <a:r>
              <a:rPr lang="es-CL" sz="1800" dirty="0" smtClean="0">
                <a:latin typeface="Trebuchet MS" pitchFamily="34" charset="0"/>
              </a:rPr>
              <a:t>Repetir:</a:t>
            </a:r>
          </a:p>
          <a:p>
            <a:pPr marL="1714500" lvl="3" indent="-342900">
              <a:buClr>
                <a:schemeClr val="tx1"/>
              </a:buClr>
              <a:buSzPct val="55000"/>
              <a:buFontTx/>
              <a:buAutoNum type="arabicPeriod" startAt="2"/>
            </a:pPr>
            <a:r>
              <a:rPr lang="es-CL" sz="1600" dirty="0" smtClean="0">
                <a:latin typeface="Trebuchet MS" pitchFamily="34" charset="0"/>
              </a:rPr>
              <a:t>El trabajo B es el más breve en la máquina 1</a:t>
            </a:r>
          </a:p>
          <a:p>
            <a:pPr marL="1714500" lvl="3" indent="-342900">
              <a:buClr>
                <a:schemeClr val="tx1"/>
              </a:buClr>
              <a:buSzPct val="55000"/>
              <a:buFontTx/>
              <a:buAutoNum type="arabicPeriod" startAt="2"/>
            </a:pPr>
            <a:r>
              <a:rPr lang="es-CL" sz="1600" dirty="0" smtClean="0">
                <a:latin typeface="Trebuchet MS" pitchFamily="34" charset="0"/>
              </a:rPr>
              <a:t>Se ejecuta el trabajo B en máquina 1 en segundo lugar</a:t>
            </a:r>
            <a:endParaRPr lang="es-CL" sz="1600" dirty="0">
              <a:latin typeface="Trebuchet MS" pitchFamily="34" charset="0"/>
            </a:endParaRPr>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27</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Programación de</a:t>
            </a:r>
            <a:r>
              <a:rPr lang="es-CL" sz="3200" i="1" dirty="0" smtClean="0"/>
              <a:t> n</a:t>
            </a:r>
            <a:r>
              <a:rPr lang="es-CL" sz="3200" dirty="0" smtClean="0"/>
              <a:t> trabajos en dos máquinas (n/2)</a:t>
            </a:r>
            <a:endParaRPr lang="es-CL" dirty="0"/>
          </a:p>
        </p:txBody>
      </p:sp>
      <p:sp>
        <p:nvSpPr>
          <p:cNvPr id="3" name="2 Marcador de contenido"/>
          <p:cNvSpPr>
            <a:spLocks noGrp="1"/>
          </p:cNvSpPr>
          <p:nvPr>
            <p:ph idx="1"/>
          </p:nvPr>
        </p:nvSpPr>
        <p:spPr/>
        <p:txBody>
          <a:bodyPr/>
          <a:lstStyle/>
          <a:p>
            <a:r>
              <a:rPr lang="es-CL" dirty="0" smtClean="0"/>
              <a:t>La secuencia de la solución es: </a:t>
            </a:r>
          </a:p>
          <a:p>
            <a:pPr lvl="1"/>
            <a:r>
              <a:rPr lang="es-CL" dirty="0" smtClean="0"/>
              <a:t>C -&gt; B -&gt; D -&gt; A</a:t>
            </a:r>
          </a:p>
          <a:p>
            <a:pPr lvl="1"/>
            <a:endParaRPr lang="es-CL" dirty="0" smtClean="0"/>
          </a:p>
          <a:p>
            <a:pPr lvl="1"/>
            <a:endParaRPr lang="es-CL" dirty="0" smtClean="0"/>
          </a:p>
          <a:p>
            <a:pPr lvl="1"/>
            <a:endParaRPr lang="es-CL" dirty="0" smtClean="0"/>
          </a:p>
          <a:p>
            <a:pPr lvl="1"/>
            <a:endParaRPr lang="es-CL" sz="2000" dirty="0" smtClean="0"/>
          </a:p>
          <a:p>
            <a:r>
              <a:rPr lang="es-CL" sz="2400" dirty="0" smtClean="0"/>
              <a:t>El tiempo de tránsito es de 25 días, que es el mínimo</a:t>
            </a:r>
          </a:p>
          <a:p>
            <a:r>
              <a:rPr lang="es-CL" sz="2400" dirty="0" smtClean="0"/>
              <a:t>También se minimiza el tiempo de ocio total (9 días) y el tiempo de ocio promedio (4,5 días)</a:t>
            </a:r>
            <a:endParaRPr lang="es-ES" sz="2400" dirty="0" smtClean="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28</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pic>
        <p:nvPicPr>
          <p:cNvPr id="7" name="Picture 6"/>
          <p:cNvPicPr>
            <a:picLocks noChangeAspect="1" noChangeArrowheads="1"/>
          </p:cNvPicPr>
          <p:nvPr/>
        </p:nvPicPr>
        <p:blipFill>
          <a:blip r:embed="rId2" cstate="print"/>
          <a:srcRect/>
          <a:stretch>
            <a:fillRect/>
          </a:stretch>
        </p:blipFill>
        <p:spPr bwMode="auto">
          <a:xfrm>
            <a:off x="228600" y="2895600"/>
            <a:ext cx="8534400" cy="1162050"/>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16632"/>
            <a:ext cx="6912768" cy="1143000"/>
          </a:xfrm>
        </p:spPr>
        <p:txBody>
          <a:bodyPr/>
          <a:lstStyle/>
          <a:p>
            <a:r>
              <a:rPr lang="es-CL" sz="3200" dirty="0" smtClean="0"/>
              <a:t>Programación de un conjunto de trabajos en el mismo número de máquinas</a:t>
            </a:r>
            <a:endParaRPr lang="es-CL" dirty="0"/>
          </a:p>
        </p:txBody>
      </p:sp>
      <p:sp>
        <p:nvSpPr>
          <p:cNvPr id="3" name="2 Marcador de contenido"/>
          <p:cNvSpPr>
            <a:spLocks noGrp="1"/>
          </p:cNvSpPr>
          <p:nvPr>
            <p:ph idx="1"/>
          </p:nvPr>
        </p:nvSpPr>
        <p:spPr/>
        <p:txBody>
          <a:bodyPr/>
          <a:lstStyle/>
          <a:p>
            <a:r>
              <a:rPr lang="es-CL" sz="2800" dirty="0" smtClean="0"/>
              <a:t>¿Qué asignación dará el mejor programa en general?</a:t>
            </a:r>
          </a:p>
          <a:p>
            <a:r>
              <a:rPr lang="es-CL" sz="2800" dirty="0" smtClean="0"/>
              <a:t>El método de asignación tiene por objetivo minimizar o maximizar alguna medida de eficacia</a:t>
            </a:r>
          </a:p>
          <a:p>
            <a:r>
              <a:rPr lang="es-CL" sz="2800" dirty="0" smtClean="0"/>
              <a:t>Es efectivo en los siguientes casos:</a:t>
            </a:r>
          </a:p>
          <a:p>
            <a:pPr lvl="1"/>
            <a:r>
              <a:rPr lang="es-CL" dirty="0" smtClean="0"/>
              <a:t>Has “n” cosas que se distribuyen a “n” destinos</a:t>
            </a:r>
          </a:p>
          <a:p>
            <a:pPr lvl="1"/>
            <a:r>
              <a:rPr lang="es-CL" dirty="0" smtClean="0"/>
              <a:t>Cada cosa se asigna a un y solo un destino</a:t>
            </a:r>
          </a:p>
          <a:p>
            <a:pPr lvl="1"/>
            <a:r>
              <a:rPr lang="es-CL" dirty="0" smtClean="0"/>
              <a:t>Solo puede aplicarse un criterio (</a:t>
            </a:r>
            <a:r>
              <a:rPr lang="es-CL" dirty="0" err="1" smtClean="0"/>
              <a:t>ej</a:t>
            </a:r>
            <a:r>
              <a:rPr lang="es-CL" dirty="0" smtClean="0"/>
              <a:t>: costo mínimo)</a:t>
            </a:r>
            <a:endParaRPr lang="es-ES" dirty="0" smtClean="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29</a:t>
            </a:fld>
            <a:endParaRPr lang="es-ES" dirty="0"/>
          </a:p>
        </p:txBody>
      </p:sp>
      <p:sp>
        <p:nvSpPr>
          <p:cNvPr id="8" name="7 Rectángulo redondeado"/>
          <p:cNvSpPr/>
          <p:nvPr/>
        </p:nvSpPr>
        <p:spPr>
          <a:xfrm>
            <a:off x="7812360" y="0"/>
            <a:ext cx="13316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Carga</a:t>
            </a:r>
            <a:endParaRPr lang="es-CL"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
            </a:r>
            <a:br>
              <a:rPr lang="es-CL" dirty="0" smtClean="0"/>
            </a:br>
            <a:r>
              <a:rPr lang="es-CL" sz="3600" dirty="0" smtClean="0"/>
              <a:t>Introducción</a:t>
            </a:r>
            <a:r>
              <a:rPr lang="es-CL" dirty="0" smtClean="0"/>
              <a:t/>
            </a:r>
            <a:br>
              <a:rPr lang="es-CL" dirty="0" smtClean="0"/>
            </a:br>
            <a:r>
              <a:rPr lang="es-CL" dirty="0" smtClean="0"/>
              <a:t>Características y Objetivos</a:t>
            </a:r>
            <a:endParaRPr lang="es-CL" dirty="0"/>
          </a:p>
        </p:txBody>
      </p:sp>
      <p:sp>
        <p:nvSpPr>
          <p:cNvPr id="3" name="2 Marcador de contenido"/>
          <p:cNvSpPr>
            <a:spLocks noGrp="1"/>
          </p:cNvSpPr>
          <p:nvPr>
            <p:ph idx="1"/>
          </p:nvPr>
        </p:nvSpPr>
        <p:spPr/>
        <p:txBody>
          <a:bodyPr/>
          <a:lstStyle/>
          <a:p>
            <a:r>
              <a:rPr lang="es-CL" sz="2400" dirty="0" smtClean="0"/>
              <a:t>¿Qué es la Programación de Operaciones?</a:t>
            </a:r>
          </a:p>
          <a:p>
            <a:pPr lvl="1"/>
            <a:r>
              <a:rPr lang="es-CL" sz="2000" dirty="0" smtClean="0"/>
              <a:t>Es la última etapa antes de que ocurra la producción</a:t>
            </a:r>
          </a:p>
          <a:p>
            <a:pPr lvl="1"/>
            <a:r>
              <a:rPr lang="es-CL" sz="2000" dirty="0" smtClean="0"/>
              <a:t>Especifica cuando la fuerza de trabajo, equipos e instalaciones s</a:t>
            </a:r>
          </a:p>
          <a:p>
            <a:pPr eaLnBrk="1" hangingPunct="1"/>
            <a:r>
              <a:rPr lang="es-ES_tradnl" dirty="0" smtClean="0"/>
              <a:t>Características generales:</a:t>
            </a:r>
          </a:p>
          <a:p>
            <a:pPr lvl="1" eaLnBrk="1" hangingPunct="1"/>
            <a:r>
              <a:rPr lang="es-ES_tradnl" dirty="0" smtClean="0"/>
              <a:t>Corresponden a las decisiones concretas.</a:t>
            </a:r>
          </a:p>
          <a:p>
            <a:pPr lvl="1" eaLnBrk="1" hangingPunct="1"/>
            <a:r>
              <a:rPr lang="es-ES_tradnl" dirty="0" smtClean="0"/>
              <a:t>Son decisiones detalladas, complejas y con muchas alternativas.</a:t>
            </a:r>
          </a:p>
          <a:p>
            <a:pPr lvl="1" eaLnBrk="1" hangingPunct="1"/>
            <a:r>
              <a:rPr lang="es-ES_tradnl" dirty="0" smtClean="0"/>
              <a:t>Deben ser consistentes con el nivel táctico.</a:t>
            </a:r>
          </a:p>
          <a:p>
            <a:pPr eaLnBrk="1" hangingPunct="1"/>
            <a:r>
              <a:rPr lang="es-ES_tradnl" dirty="0" smtClean="0"/>
              <a:t>Objetivos:</a:t>
            </a:r>
          </a:p>
          <a:p>
            <a:pPr lvl="1" eaLnBrk="1" hangingPunct="1"/>
            <a:r>
              <a:rPr lang="es-ES_tradnl" dirty="0" smtClean="0"/>
              <a:t>Lograr que la capacidad disponible se use en forma efectiva y eficiente.</a:t>
            </a:r>
          </a:p>
          <a:p>
            <a:pPr lvl="1" eaLnBrk="1" hangingPunct="1"/>
            <a:r>
              <a:rPr lang="es-ES_tradnl" dirty="0" smtClean="0"/>
              <a:t>Distribuir equipos y personal entre distintos trabajos y actividades.</a:t>
            </a:r>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3</a:t>
            </a:fld>
            <a:endParaRPr lang="es-E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16632"/>
            <a:ext cx="6912768" cy="1143000"/>
          </a:xfrm>
        </p:spPr>
        <p:txBody>
          <a:bodyPr/>
          <a:lstStyle/>
          <a:p>
            <a:r>
              <a:rPr lang="es-CL" sz="3200" dirty="0" smtClean="0"/>
              <a:t>Programación de un conjunto de trabajos en el mismo número de máquinas</a:t>
            </a:r>
            <a:endParaRPr lang="es-CL" dirty="0"/>
          </a:p>
        </p:txBody>
      </p:sp>
      <p:sp>
        <p:nvSpPr>
          <p:cNvPr id="3" name="2 Marcador de contenido"/>
          <p:cNvSpPr>
            <a:spLocks noGrp="1"/>
          </p:cNvSpPr>
          <p:nvPr>
            <p:ph idx="1"/>
          </p:nvPr>
        </p:nvSpPr>
        <p:spPr/>
        <p:txBody>
          <a:bodyPr/>
          <a:lstStyle/>
          <a:p>
            <a:pPr marL="533400" indent="-533400"/>
            <a:r>
              <a:rPr lang="es-CL" dirty="0" smtClean="0"/>
              <a:t>Solución: Método de asignación</a:t>
            </a:r>
          </a:p>
          <a:p>
            <a:pPr marL="914400" lvl="1" indent="-457200">
              <a:buFont typeface="Wingdings" pitchFamily="2" charset="2"/>
              <a:buAutoNum type="arabicPeriod"/>
            </a:pPr>
            <a:r>
              <a:rPr lang="es-CL" dirty="0" smtClean="0"/>
              <a:t>Se resta el número menor de cada fila del mismo número y de todos los números de la fila</a:t>
            </a:r>
          </a:p>
          <a:p>
            <a:pPr marL="914400" lvl="1" indent="-457200">
              <a:buFont typeface="Wingdings" pitchFamily="2" charset="2"/>
              <a:buAutoNum type="arabicPeriod"/>
            </a:pPr>
            <a:r>
              <a:rPr lang="es-CL" dirty="0" smtClean="0"/>
              <a:t>Se resta el número menor de cada columna del mismo número y de todos los números de la columna</a:t>
            </a:r>
          </a:p>
          <a:p>
            <a:pPr marL="914400" lvl="1" indent="-457200">
              <a:buFont typeface="Wingdings" pitchFamily="2" charset="2"/>
              <a:buAutoNum type="arabicPeriod"/>
            </a:pPr>
            <a:r>
              <a:rPr lang="es-CL" dirty="0" smtClean="0"/>
              <a:t>Se determina si el número mínimo de rectas necesarias para cubrir todos los ceros es igual a n. En ese caso se encontró el óptimo. Sino pasar al paso 4.</a:t>
            </a:r>
          </a:p>
          <a:p>
            <a:pPr marL="914400" lvl="1" indent="-457200">
              <a:buFont typeface="Wingdings" pitchFamily="2" charset="2"/>
              <a:buAutoNum type="arabicPeriod"/>
            </a:pPr>
            <a:r>
              <a:rPr lang="es-CL" dirty="0" smtClean="0"/>
              <a:t>Se traza el mínimo número de rectas por todos los ceros. Se resta el número mínimo descubiertos por las rectas y de todos los número descubiertos. Se repite el paso 3.</a:t>
            </a:r>
            <a:endParaRPr lang="es-ES" dirty="0" smtClean="0"/>
          </a:p>
          <a:p>
            <a:pPr marL="914400" lvl="1" indent="-457200">
              <a:buFont typeface="Wingdings" pitchFamily="2" charset="2"/>
              <a:buAutoNum type="arabicPeriod"/>
            </a:pPr>
            <a:endParaRPr lang="es-ES" dirty="0" smtClean="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30</a:t>
            </a:fld>
            <a:endParaRPr lang="es-ES" dirty="0"/>
          </a:p>
        </p:txBody>
      </p:sp>
      <p:sp>
        <p:nvSpPr>
          <p:cNvPr id="8" name="7 Rectángulo redondeado"/>
          <p:cNvSpPr/>
          <p:nvPr/>
        </p:nvSpPr>
        <p:spPr>
          <a:xfrm>
            <a:off x="7812360" y="0"/>
            <a:ext cx="13316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Carga</a:t>
            </a:r>
            <a:endParaRPr lang="es-CL" sz="2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16632"/>
            <a:ext cx="6912768" cy="1143000"/>
          </a:xfrm>
        </p:spPr>
        <p:txBody>
          <a:bodyPr/>
          <a:lstStyle/>
          <a:p>
            <a:r>
              <a:rPr lang="es-CL" sz="3200" dirty="0" smtClean="0"/>
              <a:t>Programación de un conjunto de trabajos en el mismo número de máquinas</a:t>
            </a:r>
            <a:endParaRPr lang="es-CL" dirty="0"/>
          </a:p>
        </p:txBody>
      </p:sp>
      <p:sp>
        <p:nvSpPr>
          <p:cNvPr id="3" name="2 Marcador de contenido"/>
          <p:cNvSpPr>
            <a:spLocks noGrp="1"/>
          </p:cNvSpPr>
          <p:nvPr>
            <p:ph idx="1"/>
          </p:nvPr>
        </p:nvSpPr>
        <p:spPr/>
        <p:txBody>
          <a:bodyPr/>
          <a:lstStyle/>
          <a:p>
            <a:r>
              <a:rPr lang="es-CL" dirty="0" smtClean="0"/>
              <a:t>Ejemplo:</a:t>
            </a:r>
          </a:p>
          <a:p>
            <a:pPr lvl="1"/>
            <a:r>
              <a:rPr lang="es-CL" dirty="0" smtClean="0"/>
              <a:t>Se deben realizar cinco trabajos y se dispone de cinco máquinas</a:t>
            </a:r>
          </a:p>
          <a:p>
            <a:pPr lvl="1"/>
            <a:r>
              <a:rPr lang="es-CL" dirty="0" smtClean="0"/>
              <a:t>El costo de realizar cada trabajo en cada máquina es:</a:t>
            </a:r>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31</a:t>
            </a:fld>
            <a:endParaRPr lang="es-ES" dirty="0"/>
          </a:p>
        </p:txBody>
      </p:sp>
      <p:sp>
        <p:nvSpPr>
          <p:cNvPr id="8" name="7 Rectángulo redondeado"/>
          <p:cNvSpPr/>
          <p:nvPr/>
        </p:nvSpPr>
        <p:spPr>
          <a:xfrm>
            <a:off x="7812360" y="0"/>
            <a:ext cx="13316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Carga</a:t>
            </a:r>
            <a:endParaRPr lang="es-CL" sz="2000" dirty="0"/>
          </a:p>
        </p:txBody>
      </p:sp>
      <p:pic>
        <p:nvPicPr>
          <p:cNvPr id="7" name="Picture 6"/>
          <p:cNvPicPr>
            <a:picLocks noChangeAspect="1" noChangeArrowheads="1"/>
          </p:cNvPicPr>
          <p:nvPr/>
        </p:nvPicPr>
        <p:blipFill>
          <a:blip r:embed="rId2" cstate="print"/>
          <a:srcRect/>
          <a:stretch>
            <a:fillRect/>
          </a:stretch>
        </p:blipFill>
        <p:spPr bwMode="auto">
          <a:xfrm>
            <a:off x="1691680" y="3068960"/>
            <a:ext cx="6477000" cy="1787525"/>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a:xfrm>
            <a:off x="683568" y="116632"/>
            <a:ext cx="7128792" cy="1143000"/>
          </a:xfrm>
        </p:spPr>
        <p:txBody>
          <a:bodyPr/>
          <a:lstStyle/>
          <a:p>
            <a:r>
              <a:rPr lang="es-CL" sz="3200" dirty="0" smtClean="0"/>
              <a:t>Programación de un conjunto de trabajos en el mismo número de máquinas</a:t>
            </a:r>
            <a:endParaRPr lang="es-ES" sz="3200" dirty="0" smtClean="0"/>
          </a:p>
        </p:txBody>
      </p:sp>
      <p:sp>
        <p:nvSpPr>
          <p:cNvPr id="224259" name="Rectangle 3"/>
          <p:cNvSpPr>
            <a:spLocks noGrp="1" noChangeArrowheads="1"/>
          </p:cNvSpPr>
          <p:nvPr>
            <p:ph type="body" idx="1"/>
          </p:nvPr>
        </p:nvSpPr>
        <p:spPr/>
        <p:txBody>
          <a:bodyPr/>
          <a:lstStyle/>
          <a:p>
            <a:pPr marL="533400" indent="-533400">
              <a:buFont typeface="Wingdings" pitchFamily="2" charset="2"/>
              <a:buAutoNum type="arabicPeriod"/>
            </a:pPr>
            <a:r>
              <a:rPr lang="es-CL" dirty="0" smtClean="0"/>
              <a:t> </a:t>
            </a:r>
            <a:endParaRPr lang="es-ES" dirty="0" smtClean="0"/>
          </a:p>
        </p:txBody>
      </p:sp>
      <p:pic>
        <p:nvPicPr>
          <p:cNvPr id="224261" name="Picture 5"/>
          <p:cNvPicPr>
            <a:picLocks noChangeAspect="1" noChangeArrowheads="1"/>
          </p:cNvPicPr>
          <p:nvPr/>
        </p:nvPicPr>
        <p:blipFill>
          <a:blip r:embed="rId3" cstate="print"/>
          <a:srcRect/>
          <a:stretch>
            <a:fillRect/>
          </a:stretch>
        </p:blipFill>
        <p:spPr bwMode="auto">
          <a:xfrm>
            <a:off x="1295400" y="4267200"/>
            <a:ext cx="6477000" cy="1787525"/>
          </a:xfrm>
          <a:prstGeom prst="rect">
            <a:avLst/>
          </a:prstGeom>
          <a:noFill/>
          <a:ln w="9525">
            <a:noFill/>
            <a:miter lim="800000"/>
            <a:headEnd/>
            <a:tailEnd/>
          </a:ln>
          <a:effectLst/>
        </p:spPr>
      </p:pic>
      <p:pic>
        <p:nvPicPr>
          <p:cNvPr id="224262" name="Picture 6"/>
          <p:cNvPicPr>
            <a:picLocks noChangeAspect="1" noChangeArrowheads="1"/>
          </p:cNvPicPr>
          <p:nvPr/>
        </p:nvPicPr>
        <p:blipFill>
          <a:blip r:embed="rId4" cstate="print"/>
          <a:srcRect/>
          <a:stretch>
            <a:fillRect/>
          </a:stretch>
        </p:blipFill>
        <p:spPr bwMode="auto">
          <a:xfrm>
            <a:off x="1295400" y="2133600"/>
            <a:ext cx="6477000" cy="1787525"/>
          </a:xfrm>
          <a:prstGeom prst="rect">
            <a:avLst/>
          </a:prstGeom>
          <a:noFill/>
          <a:ln w="9525">
            <a:noFill/>
            <a:miter lim="800000"/>
            <a:headEnd/>
            <a:tailEnd/>
          </a:ln>
          <a:effectLst/>
        </p:spPr>
      </p:pic>
      <p:sp>
        <p:nvSpPr>
          <p:cNvPr id="6" name="5 Rectángulo redondeado"/>
          <p:cNvSpPr/>
          <p:nvPr/>
        </p:nvSpPr>
        <p:spPr>
          <a:xfrm>
            <a:off x="7812360" y="0"/>
            <a:ext cx="13316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Carga</a:t>
            </a:r>
            <a:endParaRPr lang="es-CL" sz="2000" dirty="0"/>
          </a:p>
        </p:txBody>
      </p:sp>
      <p:sp>
        <p:nvSpPr>
          <p:cNvPr id="7" name="6 Elipse"/>
          <p:cNvSpPr/>
          <p:nvPr/>
        </p:nvSpPr>
        <p:spPr>
          <a:xfrm>
            <a:off x="7020272" y="2636912"/>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8" name="7 Elipse"/>
          <p:cNvSpPr/>
          <p:nvPr/>
        </p:nvSpPr>
        <p:spPr>
          <a:xfrm>
            <a:off x="3779912" y="2852936"/>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9" name="8 Elipse"/>
          <p:cNvSpPr/>
          <p:nvPr/>
        </p:nvSpPr>
        <p:spPr>
          <a:xfrm>
            <a:off x="4860032" y="3140968"/>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10" name="9 Elipse"/>
          <p:cNvSpPr/>
          <p:nvPr/>
        </p:nvSpPr>
        <p:spPr>
          <a:xfrm>
            <a:off x="3779912" y="3356992"/>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11" name="10 Elipse"/>
          <p:cNvSpPr/>
          <p:nvPr/>
        </p:nvSpPr>
        <p:spPr>
          <a:xfrm>
            <a:off x="2699792" y="3645024"/>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a:xfrm>
            <a:off x="683568" y="116632"/>
            <a:ext cx="7056784" cy="1143000"/>
          </a:xfrm>
        </p:spPr>
        <p:txBody>
          <a:bodyPr/>
          <a:lstStyle/>
          <a:p>
            <a:r>
              <a:rPr lang="es-CL" sz="3200" dirty="0" smtClean="0"/>
              <a:t>Programación de un conjunto de trabajos en el mismo número de máquinas</a:t>
            </a:r>
            <a:endParaRPr lang="es-ES" sz="3200" dirty="0" smtClean="0"/>
          </a:p>
        </p:txBody>
      </p:sp>
      <p:sp>
        <p:nvSpPr>
          <p:cNvPr id="225283" name="Rectangle 3"/>
          <p:cNvSpPr>
            <a:spLocks noGrp="1" noChangeArrowheads="1"/>
          </p:cNvSpPr>
          <p:nvPr>
            <p:ph type="body" idx="1"/>
          </p:nvPr>
        </p:nvSpPr>
        <p:spPr/>
        <p:txBody>
          <a:bodyPr/>
          <a:lstStyle/>
          <a:p>
            <a:pPr marL="533400" indent="-533400">
              <a:buFont typeface="Wingdings" pitchFamily="2" charset="2"/>
              <a:buAutoNum type="arabicPeriod" startAt="2"/>
            </a:pPr>
            <a:r>
              <a:rPr lang="es-CL" smtClean="0"/>
              <a:t> </a:t>
            </a:r>
            <a:endParaRPr lang="es-ES" smtClean="0"/>
          </a:p>
        </p:txBody>
      </p:sp>
      <p:pic>
        <p:nvPicPr>
          <p:cNvPr id="225284" name="Picture 4"/>
          <p:cNvPicPr>
            <a:picLocks noChangeAspect="1" noChangeArrowheads="1"/>
          </p:cNvPicPr>
          <p:nvPr/>
        </p:nvPicPr>
        <p:blipFill>
          <a:blip r:embed="rId3" cstate="print"/>
          <a:srcRect/>
          <a:stretch>
            <a:fillRect/>
          </a:stretch>
        </p:blipFill>
        <p:spPr bwMode="auto">
          <a:xfrm>
            <a:off x="1295400" y="2120900"/>
            <a:ext cx="6477000" cy="1787525"/>
          </a:xfrm>
          <a:prstGeom prst="rect">
            <a:avLst/>
          </a:prstGeom>
          <a:noFill/>
          <a:ln w="9525">
            <a:noFill/>
            <a:miter lim="800000"/>
            <a:headEnd/>
            <a:tailEnd/>
          </a:ln>
          <a:effectLst/>
        </p:spPr>
      </p:pic>
      <p:pic>
        <p:nvPicPr>
          <p:cNvPr id="225285" name="Picture 5"/>
          <p:cNvPicPr>
            <a:picLocks noChangeAspect="1" noChangeArrowheads="1"/>
          </p:cNvPicPr>
          <p:nvPr/>
        </p:nvPicPr>
        <p:blipFill>
          <a:blip r:embed="rId4" cstate="print"/>
          <a:srcRect/>
          <a:stretch>
            <a:fillRect/>
          </a:stretch>
        </p:blipFill>
        <p:spPr bwMode="auto">
          <a:xfrm>
            <a:off x="1295400" y="4267200"/>
            <a:ext cx="6477000" cy="1787525"/>
          </a:xfrm>
          <a:prstGeom prst="rect">
            <a:avLst/>
          </a:prstGeom>
          <a:noFill/>
          <a:ln w="9525">
            <a:noFill/>
            <a:miter lim="800000"/>
            <a:headEnd/>
            <a:tailEnd/>
          </a:ln>
          <a:effectLst/>
        </p:spPr>
      </p:pic>
      <p:sp>
        <p:nvSpPr>
          <p:cNvPr id="6" name="5 Rectángulo redondeado"/>
          <p:cNvSpPr/>
          <p:nvPr/>
        </p:nvSpPr>
        <p:spPr>
          <a:xfrm>
            <a:off x="7812360" y="0"/>
            <a:ext cx="13316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Carga</a:t>
            </a:r>
            <a:endParaRPr lang="es-CL" sz="2000" dirty="0"/>
          </a:p>
        </p:txBody>
      </p:sp>
      <p:sp>
        <p:nvSpPr>
          <p:cNvPr id="7" name="6 Elipse"/>
          <p:cNvSpPr/>
          <p:nvPr/>
        </p:nvSpPr>
        <p:spPr>
          <a:xfrm>
            <a:off x="5940152" y="3645024"/>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683568" y="116632"/>
            <a:ext cx="7128792" cy="1143000"/>
          </a:xfrm>
        </p:spPr>
        <p:txBody>
          <a:bodyPr/>
          <a:lstStyle/>
          <a:p>
            <a:r>
              <a:rPr lang="es-CL" sz="3200" dirty="0" smtClean="0"/>
              <a:t>Programación de un conjunto de trabajos en el mismo número de máquinas</a:t>
            </a:r>
            <a:endParaRPr lang="es-ES" sz="3200" dirty="0" smtClean="0"/>
          </a:p>
        </p:txBody>
      </p:sp>
      <p:sp>
        <p:nvSpPr>
          <p:cNvPr id="227331" name="Rectangle 3"/>
          <p:cNvSpPr>
            <a:spLocks noGrp="1" noChangeArrowheads="1"/>
          </p:cNvSpPr>
          <p:nvPr>
            <p:ph type="body" idx="1"/>
          </p:nvPr>
        </p:nvSpPr>
        <p:spPr/>
        <p:txBody>
          <a:bodyPr/>
          <a:lstStyle/>
          <a:p>
            <a:pPr marL="533400" indent="-533400">
              <a:buFont typeface="Wingdings" pitchFamily="2" charset="2"/>
              <a:buAutoNum type="arabicPeriod" startAt="3"/>
            </a:pPr>
            <a:r>
              <a:rPr lang="es-CL" smtClean="0"/>
              <a:t> </a:t>
            </a:r>
            <a:endParaRPr lang="es-ES" smtClean="0"/>
          </a:p>
        </p:txBody>
      </p:sp>
      <p:pic>
        <p:nvPicPr>
          <p:cNvPr id="227332" name="Picture 4"/>
          <p:cNvPicPr>
            <a:picLocks noChangeAspect="1" noChangeArrowheads="1"/>
          </p:cNvPicPr>
          <p:nvPr/>
        </p:nvPicPr>
        <p:blipFill>
          <a:blip r:embed="rId3" cstate="print"/>
          <a:srcRect/>
          <a:stretch>
            <a:fillRect/>
          </a:stretch>
        </p:blipFill>
        <p:spPr bwMode="auto">
          <a:xfrm>
            <a:off x="1295400" y="4308475"/>
            <a:ext cx="6477000" cy="1787525"/>
          </a:xfrm>
          <a:prstGeom prst="rect">
            <a:avLst/>
          </a:prstGeom>
          <a:noFill/>
          <a:ln w="9525">
            <a:noFill/>
            <a:miter lim="800000"/>
            <a:headEnd/>
            <a:tailEnd/>
          </a:ln>
          <a:effectLst/>
        </p:spPr>
      </p:pic>
      <p:pic>
        <p:nvPicPr>
          <p:cNvPr id="227333" name="Picture 5"/>
          <p:cNvPicPr>
            <a:picLocks noChangeAspect="1" noChangeArrowheads="1"/>
          </p:cNvPicPr>
          <p:nvPr/>
        </p:nvPicPr>
        <p:blipFill>
          <a:blip r:embed="rId4" cstate="print"/>
          <a:srcRect/>
          <a:stretch>
            <a:fillRect/>
          </a:stretch>
        </p:blipFill>
        <p:spPr bwMode="auto">
          <a:xfrm>
            <a:off x="1295400" y="2133600"/>
            <a:ext cx="6477000" cy="1787525"/>
          </a:xfrm>
          <a:prstGeom prst="rect">
            <a:avLst/>
          </a:prstGeom>
          <a:noFill/>
          <a:ln w="9525">
            <a:noFill/>
            <a:miter lim="800000"/>
            <a:headEnd/>
            <a:tailEnd/>
          </a:ln>
          <a:effectLst/>
        </p:spPr>
      </p:pic>
      <p:sp>
        <p:nvSpPr>
          <p:cNvPr id="6" name="5 Rectángulo redondeado"/>
          <p:cNvSpPr/>
          <p:nvPr/>
        </p:nvSpPr>
        <p:spPr>
          <a:xfrm>
            <a:off x="7812360" y="0"/>
            <a:ext cx="13316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Carga</a:t>
            </a:r>
            <a:endParaRPr lang="es-CL" sz="2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683568" y="116632"/>
            <a:ext cx="7200800" cy="1143000"/>
          </a:xfrm>
        </p:spPr>
        <p:txBody>
          <a:bodyPr/>
          <a:lstStyle/>
          <a:p>
            <a:r>
              <a:rPr lang="es-CL" sz="3200" dirty="0" smtClean="0"/>
              <a:t>Programación de un conjunto de trabajos en el mismo número de máquinas</a:t>
            </a:r>
            <a:endParaRPr lang="es-ES" sz="3200" dirty="0" smtClean="0"/>
          </a:p>
        </p:txBody>
      </p:sp>
      <p:sp>
        <p:nvSpPr>
          <p:cNvPr id="228355" name="Rectangle 3"/>
          <p:cNvSpPr>
            <a:spLocks noGrp="1" noChangeArrowheads="1"/>
          </p:cNvSpPr>
          <p:nvPr>
            <p:ph type="body" idx="1"/>
          </p:nvPr>
        </p:nvSpPr>
        <p:spPr/>
        <p:txBody>
          <a:bodyPr/>
          <a:lstStyle/>
          <a:p>
            <a:pPr marL="533400" indent="-533400">
              <a:buFont typeface="Wingdings" pitchFamily="2" charset="2"/>
              <a:buAutoNum type="arabicPeriod" startAt="4"/>
            </a:pPr>
            <a:r>
              <a:rPr lang="es-CL" smtClean="0"/>
              <a:t> </a:t>
            </a:r>
            <a:endParaRPr lang="es-ES" smtClean="0"/>
          </a:p>
        </p:txBody>
      </p:sp>
      <p:pic>
        <p:nvPicPr>
          <p:cNvPr id="228356" name="Picture 4"/>
          <p:cNvPicPr>
            <a:picLocks noChangeAspect="1" noChangeArrowheads="1"/>
          </p:cNvPicPr>
          <p:nvPr/>
        </p:nvPicPr>
        <p:blipFill>
          <a:blip r:embed="rId3" cstate="print"/>
          <a:srcRect/>
          <a:stretch>
            <a:fillRect/>
          </a:stretch>
        </p:blipFill>
        <p:spPr bwMode="auto">
          <a:xfrm>
            <a:off x="1295400" y="2133600"/>
            <a:ext cx="6477000" cy="1787525"/>
          </a:xfrm>
          <a:prstGeom prst="rect">
            <a:avLst/>
          </a:prstGeom>
          <a:noFill/>
          <a:ln w="9525">
            <a:noFill/>
            <a:miter lim="800000"/>
            <a:headEnd/>
            <a:tailEnd/>
          </a:ln>
          <a:effectLst/>
        </p:spPr>
      </p:pic>
      <p:pic>
        <p:nvPicPr>
          <p:cNvPr id="228357" name="Picture 5"/>
          <p:cNvPicPr>
            <a:picLocks noChangeAspect="1" noChangeArrowheads="1"/>
          </p:cNvPicPr>
          <p:nvPr/>
        </p:nvPicPr>
        <p:blipFill>
          <a:blip r:embed="rId4" cstate="print"/>
          <a:srcRect/>
          <a:stretch>
            <a:fillRect/>
          </a:stretch>
        </p:blipFill>
        <p:spPr bwMode="auto">
          <a:xfrm>
            <a:off x="1295400" y="4267200"/>
            <a:ext cx="6477000" cy="1787525"/>
          </a:xfrm>
          <a:prstGeom prst="rect">
            <a:avLst/>
          </a:prstGeom>
          <a:noFill/>
          <a:ln w="9525">
            <a:noFill/>
            <a:miter lim="800000"/>
            <a:headEnd/>
            <a:tailEnd/>
          </a:ln>
          <a:effectLst/>
        </p:spPr>
      </p:pic>
      <p:sp>
        <p:nvSpPr>
          <p:cNvPr id="6" name="5 Rectángulo redondeado"/>
          <p:cNvSpPr/>
          <p:nvPr/>
        </p:nvSpPr>
        <p:spPr>
          <a:xfrm>
            <a:off x="7812360" y="0"/>
            <a:ext cx="13316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Carga</a:t>
            </a:r>
            <a:endParaRPr lang="es-CL" sz="2000" dirty="0"/>
          </a:p>
        </p:txBody>
      </p:sp>
      <p:sp>
        <p:nvSpPr>
          <p:cNvPr id="7" name="6 Elipse"/>
          <p:cNvSpPr/>
          <p:nvPr/>
        </p:nvSpPr>
        <p:spPr>
          <a:xfrm>
            <a:off x="7020272" y="2852936"/>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8" name="7 Elipse"/>
          <p:cNvSpPr/>
          <p:nvPr/>
        </p:nvSpPr>
        <p:spPr>
          <a:xfrm>
            <a:off x="5940152" y="3356992"/>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9" name="8 Elipse"/>
          <p:cNvSpPr/>
          <p:nvPr/>
        </p:nvSpPr>
        <p:spPr>
          <a:xfrm>
            <a:off x="7020272" y="3356992"/>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16632"/>
            <a:ext cx="6912768" cy="1143000"/>
          </a:xfrm>
        </p:spPr>
        <p:txBody>
          <a:bodyPr/>
          <a:lstStyle/>
          <a:p>
            <a:r>
              <a:rPr lang="es-CL" sz="3200" dirty="0" smtClean="0"/>
              <a:t>Programación de un conjunto de trabajos en el mismo número de máquinas</a:t>
            </a:r>
            <a:endParaRPr lang="es-CL" dirty="0"/>
          </a:p>
        </p:txBody>
      </p:sp>
      <p:sp>
        <p:nvSpPr>
          <p:cNvPr id="3" name="2 Marcador de contenido"/>
          <p:cNvSpPr>
            <a:spLocks noGrp="1"/>
          </p:cNvSpPr>
          <p:nvPr>
            <p:ph idx="1"/>
          </p:nvPr>
        </p:nvSpPr>
        <p:spPr/>
        <p:txBody>
          <a:bodyPr/>
          <a:lstStyle/>
          <a:p>
            <a:r>
              <a:rPr lang="es-CL" sz="2800" dirty="0" smtClean="0"/>
              <a:t>Asignación Óptima:</a:t>
            </a:r>
            <a:endParaRPr lang="es-ES" sz="2800" dirty="0" smtClean="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36</a:t>
            </a:fld>
            <a:endParaRPr lang="es-ES" dirty="0"/>
          </a:p>
        </p:txBody>
      </p:sp>
      <p:sp>
        <p:nvSpPr>
          <p:cNvPr id="8" name="7 Rectángulo redondeado"/>
          <p:cNvSpPr/>
          <p:nvPr/>
        </p:nvSpPr>
        <p:spPr>
          <a:xfrm>
            <a:off x="7812360" y="0"/>
            <a:ext cx="13316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Carga</a:t>
            </a:r>
            <a:endParaRPr lang="es-CL" sz="2000" dirty="0"/>
          </a:p>
        </p:txBody>
      </p:sp>
      <p:pic>
        <p:nvPicPr>
          <p:cNvPr id="7" name="Picture 5"/>
          <p:cNvPicPr>
            <a:picLocks noChangeAspect="1" noChangeArrowheads="1"/>
          </p:cNvPicPr>
          <p:nvPr/>
        </p:nvPicPr>
        <p:blipFill>
          <a:blip r:embed="rId2" cstate="print"/>
          <a:srcRect/>
          <a:stretch>
            <a:fillRect/>
          </a:stretch>
        </p:blipFill>
        <p:spPr bwMode="auto">
          <a:xfrm>
            <a:off x="1524000" y="2362200"/>
            <a:ext cx="6477000" cy="1787525"/>
          </a:xfrm>
          <a:prstGeom prst="rect">
            <a:avLst/>
          </a:prstGeom>
          <a:noFill/>
          <a:ln w="9525">
            <a:noFill/>
            <a:miter lim="800000"/>
            <a:headEnd/>
            <a:tailEnd/>
          </a:ln>
          <a:effectLst/>
        </p:spPr>
      </p:pic>
      <p:pic>
        <p:nvPicPr>
          <p:cNvPr id="9" name="Picture 4"/>
          <p:cNvPicPr>
            <a:picLocks noChangeAspect="1" noChangeArrowheads="1"/>
          </p:cNvPicPr>
          <p:nvPr/>
        </p:nvPicPr>
        <p:blipFill>
          <a:blip r:embed="rId3" cstate="print"/>
          <a:srcRect/>
          <a:stretch>
            <a:fillRect/>
          </a:stretch>
        </p:blipFill>
        <p:spPr bwMode="auto">
          <a:xfrm>
            <a:off x="3048000" y="4419600"/>
            <a:ext cx="3657600" cy="1693863"/>
          </a:xfrm>
          <a:prstGeom prst="rect">
            <a:avLst/>
          </a:prstGeom>
          <a:noFill/>
          <a:ln w="9525">
            <a:noFill/>
            <a:miter lim="800000"/>
            <a:headEnd/>
            <a:tailEnd/>
          </a:ln>
          <a:effectLst/>
        </p:spPr>
      </p:pic>
      <p:sp>
        <p:nvSpPr>
          <p:cNvPr id="10" name="9 Elipse"/>
          <p:cNvSpPr/>
          <p:nvPr/>
        </p:nvSpPr>
        <p:spPr>
          <a:xfrm>
            <a:off x="7236296" y="2852936"/>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11" name="10 Elipse"/>
          <p:cNvSpPr/>
          <p:nvPr/>
        </p:nvSpPr>
        <p:spPr>
          <a:xfrm>
            <a:off x="3995936" y="3140968"/>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12" name="11 Elipse"/>
          <p:cNvSpPr/>
          <p:nvPr/>
        </p:nvSpPr>
        <p:spPr>
          <a:xfrm>
            <a:off x="5076056" y="3356992"/>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13" name="12 Elipse"/>
          <p:cNvSpPr/>
          <p:nvPr/>
        </p:nvSpPr>
        <p:spPr>
          <a:xfrm>
            <a:off x="6156176" y="3573016"/>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14" name="13 Elipse"/>
          <p:cNvSpPr/>
          <p:nvPr/>
        </p:nvSpPr>
        <p:spPr>
          <a:xfrm>
            <a:off x="2915816" y="3861048"/>
            <a:ext cx="432048" cy="28803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600" dirty="0" smtClean="0"/>
              <a:t>Programación de n trabajos en m máquinas</a:t>
            </a:r>
            <a:endParaRPr lang="es-CL" sz="3600" dirty="0"/>
          </a:p>
        </p:txBody>
      </p:sp>
      <p:sp>
        <p:nvSpPr>
          <p:cNvPr id="3" name="2 Marcador de contenido"/>
          <p:cNvSpPr>
            <a:spLocks noGrp="1"/>
          </p:cNvSpPr>
          <p:nvPr>
            <p:ph idx="1"/>
          </p:nvPr>
        </p:nvSpPr>
        <p:spPr/>
        <p:txBody>
          <a:bodyPr/>
          <a:lstStyle/>
          <a:p>
            <a:pPr marL="533400" indent="-533400"/>
            <a:r>
              <a:rPr lang="es-CL" dirty="0" smtClean="0"/>
              <a:t>Todos los trabajos deben procesarse en todas las máquinas ¿Cuál es el orden en cada máquina?</a:t>
            </a:r>
          </a:p>
          <a:p>
            <a:pPr marL="533400" indent="-533400"/>
            <a:r>
              <a:rPr lang="es-CL" dirty="0" smtClean="0"/>
              <a:t>¿Qué regla de prioridad debe usarse?</a:t>
            </a:r>
          </a:p>
          <a:p>
            <a:pPr marL="914400" lvl="1" indent="-457200">
              <a:buFont typeface="Wingdings" pitchFamily="2" charset="2"/>
              <a:buAutoNum type="arabicPeriod"/>
            </a:pPr>
            <a:r>
              <a:rPr lang="es-CL" dirty="0" smtClean="0"/>
              <a:t>Debe ser dinámico</a:t>
            </a:r>
          </a:p>
          <a:p>
            <a:pPr marL="914400" lvl="1" indent="-457200">
              <a:buFont typeface="Wingdings" pitchFamily="2" charset="2"/>
              <a:buAutoNum type="arabicPeriod"/>
            </a:pPr>
            <a:r>
              <a:rPr lang="es-CL" dirty="0" smtClean="0"/>
              <a:t>Debe basarse en el margen de tiempo</a:t>
            </a:r>
            <a:endParaRPr lang="es-ES" dirty="0" smtClean="0"/>
          </a:p>
          <a:p>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37</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Secuencia</a:t>
            </a:r>
            <a:endParaRPr lang="es-CL"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dirty="0" smtClean="0"/>
              <a:t>Control de Taller</a:t>
            </a:r>
            <a:endParaRPr lang="es-CL" dirty="0"/>
          </a:p>
        </p:txBody>
      </p:sp>
      <p:sp>
        <p:nvSpPr>
          <p:cNvPr id="3" name="2 Marcador de contenido"/>
          <p:cNvSpPr>
            <a:spLocks noGrp="1"/>
          </p:cNvSpPr>
          <p:nvPr>
            <p:ph idx="1"/>
          </p:nvPr>
        </p:nvSpPr>
        <p:spPr/>
        <p:txBody>
          <a:bodyPr/>
          <a:lstStyle/>
          <a:p>
            <a:r>
              <a:rPr lang="es-CL" sz="2800" dirty="0" smtClean="0"/>
              <a:t>Sistema de Control de Taller: </a:t>
            </a:r>
          </a:p>
          <a:p>
            <a:endParaRPr lang="es-CL" sz="2800" dirty="0" smtClean="0"/>
          </a:p>
          <a:p>
            <a:pPr>
              <a:buFont typeface="Wingdings" pitchFamily="2" charset="2"/>
              <a:buNone/>
            </a:pPr>
            <a:r>
              <a:rPr lang="es-CL" sz="2800" dirty="0" smtClean="0"/>
              <a:t>	“Sistema para utilizar datos del piso fabril, así como datos de los archivos de procesamiento para mantener y comunicar información del estado sobre pedidos y centros de trabajo”</a:t>
            </a:r>
            <a:endParaRPr lang="es-ES" sz="2800" dirty="0" smtClean="0"/>
          </a:p>
          <a:p>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38</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Monitoreo</a:t>
            </a:r>
            <a:endParaRPr lang="es-CL" sz="2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dirty="0" smtClean="0"/>
              <a:t>Control de Taller: Funciones</a:t>
            </a:r>
            <a:endParaRPr lang="es-CL" dirty="0"/>
          </a:p>
        </p:txBody>
      </p:sp>
      <p:sp>
        <p:nvSpPr>
          <p:cNvPr id="3" name="2 Marcador de contenido"/>
          <p:cNvSpPr>
            <a:spLocks noGrp="1"/>
          </p:cNvSpPr>
          <p:nvPr>
            <p:ph idx="1"/>
          </p:nvPr>
        </p:nvSpPr>
        <p:spPr/>
        <p:txBody>
          <a:bodyPr/>
          <a:lstStyle/>
          <a:p>
            <a:pPr marL="533400" indent="-533400">
              <a:lnSpc>
                <a:spcPct val="90000"/>
              </a:lnSpc>
              <a:buFont typeface="Wingdings" pitchFamily="2" charset="2"/>
              <a:buAutoNum type="arabicPeriod"/>
            </a:pPr>
            <a:r>
              <a:rPr lang="es-CL" sz="2400" dirty="0" smtClean="0"/>
              <a:t>Asignar una prioridad a cada pedido a la fábrica</a:t>
            </a:r>
          </a:p>
          <a:p>
            <a:pPr marL="533400" indent="-533400">
              <a:lnSpc>
                <a:spcPct val="90000"/>
              </a:lnSpc>
              <a:buFont typeface="Wingdings" pitchFamily="2" charset="2"/>
              <a:buAutoNum type="arabicPeriod"/>
            </a:pPr>
            <a:endParaRPr lang="es-CL" sz="300" dirty="0" smtClean="0"/>
          </a:p>
          <a:p>
            <a:pPr marL="533400" indent="-533400">
              <a:lnSpc>
                <a:spcPct val="90000"/>
              </a:lnSpc>
              <a:buFont typeface="Wingdings" pitchFamily="2" charset="2"/>
              <a:buAutoNum type="arabicPeriod"/>
            </a:pPr>
            <a:r>
              <a:rPr lang="es-CL" sz="2400" dirty="0" smtClean="0"/>
              <a:t>Mantener información sobre volúmenes de trabajos por terminar</a:t>
            </a:r>
          </a:p>
          <a:p>
            <a:pPr marL="533400" indent="-533400">
              <a:lnSpc>
                <a:spcPct val="90000"/>
              </a:lnSpc>
              <a:buFont typeface="Wingdings" pitchFamily="2" charset="2"/>
              <a:buAutoNum type="arabicPeriod"/>
            </a:pPr>
            <a:endParaRPr lang="es-CL" sz="300" dirty="0" smtClean="0"/>
          </a:p>
          <a:p>
            <a:pPr marL="533400" indent="-533400">
              <a:lnSpc>
                <a:spcPct val="90000"/>
              </a:lnSpc>
              <a:buFont typeface="Wingdings" pitchFamily="2" charset="2"/>
              <a:buAutoNum type="arabicPeriod"/>
            </a:pPr>
            <a:r>
              <a:rPr lang="es-CL" sz="2400" dirty="0" smtClean="0"/>
              <a:t>Comunicar a la jefatura la información sobre el estado de los pedidos de la fábrica</a:t>
            </a:r>
          </a:p>
          <a:p>
            <a:pPr marL="533400" indent="-533400">
              <a:lnSpc>
                <a:spcPct val="90000"/>
              </a:lnSpc>
              <a:buFont typeface="Wingdings" pitchFamily="2" charset="2"/>
              <a:buAutoNum type="arabicPeriod"/>
            </a:pPr>
            <a:endParaRPr lang="es-CL" sz="300" dirty="0" smtClean="0"/>
          </a:p>
          <a:p>
            <a:pPr marL="533400" indent="-533400">
              <a:lnSpc>
                <a:spcPct val="90000"/>
              </a:lnSpc>
              <a:buFont typeface="Wingdings" pitchFamily="2" charset="2"/>
              <a:buAutoNum type="arabicPeriod"/>
            </a:pPr>
            <a:r>
              <a:rPr lang="es-CL" sz="2400" dirty="0" smtClean="0"/>
              <a:t>Proporcionar datos de producción reales para fines de control de capacidad</a:t>
            </a:r>
          </a:p>
          <a:p>
            <a:pPr marL="533400" indent="-533400">
              <a:lnSpc>
                <a:spcPct val="90000"/>
              </a:lnSpc>
              <a:buFont typeface="Wingdings" pitchFamily="2" charset="2"/>
              <a:buAutoNum type="arabicPeriod"/>
            </a:pPr>
            <a:endParaRPr lang="es-CL" sz="300" dirty="0" smtClean="0"/>
          </a:p>
          <a:p>
            <a:pPr marL="533400" indent="-533400">
              <a:lnSpc>
                <a:spcPct val="90000"/>
              </a:lnSpc>
              <a:buFont typeface="Wingdings" pitchFamily="2" charset="2"/>
              <a:buAutoNum type="arabicPeriod"/>
            </a:pPr>
            <a:r>
              <a:rPr lang="es-CL" sz="2400" dirty="0" smtClean="0"/>
              <a:t>Proporcionar volúmenes por ubicación por pedido en fábrica para fines de inventario y contabilidad</a:t>
            </a:r>
          </a:p>
          <a:p>
            <a:pPr marL="533400" indent="-533400">
              <a:lnSpc>
                <a:spcPct val="90000"/>
              </a:lnSpc>
              <a:buFont typeface="Wingdings" pitchFamily="2" charset="2"/>
              <a:buAutoNum type="arabicPeriod"/>
            </a:pPr>
            <a:endParaRPr lang="es-CL" sz="300" dirty="0" smtClean="0"/>
          </a:p>
          <a:p>
            <a:pPr marL="533400" indent="-533400">
              <a:lnSpc>
                <a:spcPct val="90000"/>
              </a:lnSpc>
              <a:buFont typeface="Wingdings" pitchFamily="2" charset="2"/>
              <a:buAutoNum type="arabicPeriod"/>
            </a:pPr>
            <a:r>
              <a:rPr lang="es-CL" sz="2400" dirty="0" smtClean="0"/>
              <a:t>Medir la eficiencia, utilización y productividad de trabajadores y máquinas</a:t>
            </a:r>
            <a:endParaRPr lang="es-ES" sz="2400" dirty="0" smtClean="0"/>
          </a:p>
          <a:p>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39</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Monitoreo</a:t>
            </a:r>
            <a:endParaRPr lang="es-CL"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
            </a:r>
            <a:br>
              <a:rPr lang="es-CL" dirty="0" smtClean="0"/>
            </a:br>
            <a:r>
              <a:rPr lang="es-CL" sz="3600" dirty="0" smtClean="0"/>
              <a:t>Introducción</a:t>
            </a:r>
            <a:r>
              <a:rPr lang="es-CL" dirty="0" smtClean="0"/>
              <a:t/>
            </a:r>
            <a:br>
              <a:rPr lang="es-CL" dirty="0" smtClean="0"/>
            </a:br>
            <a:r>
              <a:rPr lang="es-CL" dirty="0" smtClean="0"/>
              <a:t>Resultados Esperados</a:t>
            </a:r>
            <a:endParaRPr lang="es-CL" dirty="0"/>
          </a:p>
        </p:txBody>
      </p:sp>
      <p:sp>
        <p:nvSpPr>
          <p:cNvPr id="3" name="2 Marcador de contenido"/>
          <p:cNvSpPr>
            <a:spLocks noGrp="1"/>
          </p:cNvSpPr>
          <p:nvPr>
            <p:ph idx="1"/>
          </p:nvPr>
        </p:nvSpPr>
        <p:spPr/>
        <p:txBody>
          <a:bodyPr/>
          <a:lstStyle/>
          <a:p>
            <a:pPr eaLnBrk="1" hangingPunct="1"/>
            <a:r>
              <a:rPr lang="es-ES_tradnl" dirty="0" smtClean="0"/>
              <a:t>Resultados esperados:</a:t>
            </a:r>
          </a:p>
          <a:p>
            <a:pPr lvl="1" eaLnBrk="1" hangingPunct="1"/>
            <a:r>
              <a:rPr lang="es-ES_tradnl" dirty="0" smtClean="0"/>
              <a:t>Buena utilización de equipos y personal.</a:t>
            </a:r>
          </a:p>
          <a:p>
            <a:pPr lvl="1" eaLnBrk="1" hangingPunct="1"/>
            <a:r>
              <a:rPr lang="es-ES_tradnl" dirty="0" smtClean="0"/>
              <a:t>Bajo nivel de inventarios.</a:t>
            </a:r>
          </a:p>
          <a:p>
            <a:pPr lvl="1" eaLnBrk="1" hangingPunct="1"/>
            <a:r>
              <a:rPr lang="es-ES_tradnl" dirty="0" smtClean="0"/>
              <a:t>Buen servicio.</a:t>
            </a:r>
          </a:p>
          <a:p>
            <a:pPr lvl="1" eaLnBrk="1" hangingPunct="1"/>
            <a:r>
              <a:rPr lang="es-ES_tradnl" dirty="0" smtClean="0"/>
              <a:t>Minimización de costos.</a:t>
            </a:r>
          </a:p>
          <a:p>
            <a:pPr eaLnBrk="1" hangingPunct="1"/>
            <a:r>
              <a:rPr lang="es-ES_tradnl" dirty="0" smtClean="0"/>
              <a:t>Ejemplos:</a:t>
            </a:r>
          </a:p>
          <a:p>
            <a:pPr lvl="1" eaLnBrk="1" hangingPunct="1"/>
            <a:r>
              <a:rPr lang="es-ES_tradnl" dirty="0" smtClean="0"/>
              <a:t>Programación semanal en fábrica.</a:t>
            </a:r>
          </a:p>
          <a:p>
            <a:pPr lvl="1" eaLnBrk="1" hangingPunct="1"/>
            <a:r>
              <a:rPr lang="es-ES_tradnl" dirty="0" smtClean="0"/>
              <a:t>Asignaciones médicas en hospital.</a:t>
            </a:r>
          </a:p>
          <a:p>
            <a:pPr lvl="1" eaLnBrk="1" hangingPunct="1"/>
            <a:r>
              <a:rPr lang="es-ES_tradnl" dirty="0" smtClean="0"/>
              <a:t>Programación de camiones.</a:t>
            </a:r>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4</a:t>
            </a:fld>
            <a:endParaRPr lang="es-E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dirty="0" smtClean="0"/>
              <a:t>Control de Taller: Carta Gantt</a:t>
            </a:r>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40</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Monitoreo</a:t>
            </a:r>
            <a:endParaRPr lang="es-CL" sz="2000" dirty="0"/>
          </a:p>
        </p:txBody>
      </p:sp>
      <p:sp>
        <p:nvSpPr>
          <p:cNvPr id="8" name="Rectangle 4"/>
          <p:cNvSpPr>
            <a:spLocks noChangeArrowheads="1"/>
          </p:cNvSpPr>
          <p:nvPr/>
        </p:nvSpPr>
        <p:spPr bwMode="auto">
          <a:xfrm>
            <a:off x="5102225" y="6066949"/>
            <a:ext cx="730250" cy="239713"/>
          </a:xfrm>
          <a:prstGeom prst="rect">
            <a:avLst/>
          </a:prstGeom>
          <a:solidFill>
            <a:srgbClr val="FF99FF"/>
          </a:solidFill>
          <a:ln w="28575">
            <a:solidFill>
              <a:srgbClr val="FF00FF"/>
            </a:solidFill>
            <a:miter lim="800000"/>
            <a:headEnd/>
            <a:tailEnd/>
          </a:ln>
          <a:effectLst/>
        </p:spPr>
        <p:txBody>
          <a:bodyPr wrap="none" anchor="ctr"/>
          <a:lstStyle/>
          <a:p>
            <a:endParaRPr lang="es-CL" sz="3600">
              <a:effectLst/>
              <a:latin typeface="+mn-lt"/>
            </a:endParaRPr>
          </a:p>
        </p:txBody>
      </p:sp>
      <p:sp>
        <p:nvSpPr>
          <p:cNvPr id="9" name="Rectangle 5"/>
          <p:cNvSpPr>
            <a:spLocks noChangeArrowheads="1"/>
          </p:cNvSpPr>
          <p:nvPr/>
        </p:nvSpPr>
        <p:spPr bwMode="auto">
          <a:xfrm>
            <a:off x="4219575" y="6066949"/>
            <a:ext cx="730250" cy="239713"/>
          </a:xfrm>
          <a:prstGeom prst="rect">
            <a:avLst/>
          </a:prstGeom>
          <a:solidFill>
            <a:srgbClr val="E6B380"/>
          </a:solidFill>
          <a:ln w="28575">
            <a:solidFill>
              <a:srgbClr val="A62106"/>
            </a:solidFill>
            <a:miter lim="800000"/>
            <a:headEnd/>
            <a:tailEnd/>
          </a:ln>
          <a:effectLst/>
        </p:spPr>
        <p:txBody>
          <a:bodyPr wrap="none" anchor="ctr"/>
          <a:lstStyle/>
          <a:p>
            <a:endParaRPr lang="es-CL" sz="3600">
              <a:effectLst/>
              <a:latin typeface="+mn-lt"/>
            </a:endParaRPr>
          </a:p>
        </p:txBody>
      </p:sp>
      <p:sp>
        <p:nvSpPr>
          <p:cNvPr id="10" name="Rectangle 6"/>
          <p:cNvSpPr>
            <a:spLocks noChangeArrowheads="1"/>
          </p:cNvSpPr>
          <p:nvPr/>
        </p:nvSpPr>
        <p:spPr bwMode="auto">
          <a:xfrm>
            <a:off x="3338513" y="6066949"/>
            <a:ext cx="730250" cy="239713"/>
          </a:xfrm>
          <a:prstGeom prst="rect">
            <a:avLst/>
          </a:prstGeom>
          <a:solidFill>
            <a:schemeClr val="bg1"/>
          </a:solidFill>
          <a:ln w="28575">
            <a:solidFill>
              <a:srgbClr val="0F7A7F"/>
            </a:solidFill>
            <a:miter lim="800000"/>
            <a:headEnd/>
            <a:tailEnd/>
          </a:ln>
          <a:effectLst/>
        </p:spPr>
        <p:txBody>
          <a:bodyPr wrap="none" anchor="ctr"/>
          <a:lstStyle/>
          <a:p>
            <a:endParaRPr lang="es-CL" sz="3600">
              <a:effectLst/>
              <a:latin typeface="+mn-lt"/>
            </a:endParaRPr>
          </a:p>
        </p:txBody>
      </p:sp>
      <p:sp>
        <p:nvSpPr>
          <p:cNvPr id="11" name="Rectangle 7"/>
          <p:cNvSpPr>
            <a:spLocks noChangeArrowheads="1"/>
          </p:cNvSpPr>
          <p:nvPr/>
        </p:nvSpPr>
        <p:spPr bwMode="auto">
          <a:xfrm>
            <a:off x="1760538" y="5055711"/>
            <a:ext cx="28854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1</a:t>
            </a:r>
            <a:endParaRPr lang="es-CL" sz="1800">
              <a:effectLst/>
              <a:latin typeface="+mn-lt"/>
            </a:endParaRPr>
          </a:p>
        </p:txBody>
      </p:sp>
      <p:sp>
        <p:nvSpPr>
          <p:cNvPr id="12" name="Line 8"/>
          <p:cNvSpPr>
            <a:spLocks noChangeShapeType="1"/>
          </p:cNvSpPr>
          <p:nvPr/>
        </p:nvSpPr>
        <p:spPr bwMode="auto">
          <a:xfrm>
            <a:off x="1906588" y="4817586"/>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13" name="Line 9"/>
          <p:cNvSpPr>
            <a:spLocks noChangeShapeType="1"/>
          </p:cNvSpPr>
          <p:nvPr/>
        </p:nvSpPr>
        <p:spPr bwMode="auto">
          <a:xfrm>
            <a:off x="2413000" y="4817586"/>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14" name="Line 10"/>
          <p:cNvSpPr>
            <a:spLocks noChangeShapeType="1"/>
          </p:cNvSpPr>
          <p:nvPr/>
        </p:nvSpPr>
        <p:spPr bwMode="auto">
          <a:xfrm>
            <a:off x="2919413" y="4817586"/>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15" name="Line 11"/>
          <p:cNvSpPr>
            <a:spLocks noChangeShapeType="1"/>
          </p:cNvSpPr>
          <p:nvPr/>
        </p:nvSpPr>
        <p:spPr bwMode="auto">
          <a:xfrm>
            <a:off x="3425825" y="4817586"/>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16" name="Line 12"/>
          <p:cNvSpPr>
            <a:spLocks noChangeShapeType="1"/>
          </p:cNvSpPr>
          <p:nvPr/>
        </p:nvSpPr>
        <p:spPr bwMode="auto">
          <a:xfrm>
            <a:off x="3932238" y="4817586"/>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17" name="Line 13"/>
          <p:cNvSpPr>
            <a:spLocks noChangeShapeType="1"/>
          </p:cNvSpPr>
          <p:nvPr/>
        </p:nvSpPr>
        <p:spPr bwMode="auto">
          <a:xfrm>
            <a:off x="4438650" y="4817586"/>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18" name="Line 14"/>
          <p:cNvSpPr>
            <a:spLocks noChangeShapeType="1"/>
          </p:cNvSpPr>
          <p:nvPr/>
        </p:nvSpPr>
        <p:spPr bwMode="auto">
          <a:xfrm>
            <a:off x="4946650" y="5089049"/>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19" name="Line 15"/>
          <p:cNvSpPr>
            <a:spLocks noChangeShapeType="1"/>
          </p:cNvSpPr>
          <p:nvPr/>
        </p:nvSpPr>
        <p:spPr bwMode="auto">
          <a:xfrm>
            <a:off x="5453063" y="4817586"/>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20" name="Line 16"/>
          <p:cNvSpPr>
            <a:spLocks noChangeShapeType="1"/>
          </p:cNvSpPr>
          <p:nvPr/>
        </p:nvSpPr>
        <p:spPr bwMode="auto">
          <a:xfrm>
            <a:off x="5959475" y="4817586"/>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21" name="Line 17"/>
          <p:cNvSpPr>
            <a:spLocks noChangeShapeType="1"/>
          </p:cNvSpPr>
          <p:nvPr/>
        </p:nvSpPr>
        <p:spPr bwMode="auto">
          <a:xfrm>
            <a:off x="6465888" y="4817586"/>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22" name="Line 18"/>
          <p:cNvSpPr>
            <a:spLocks noChangeShapeType="1"/>
          </p:cNvSpPr>
          <p:nvPr/>
        </p:nvSpPr>
        <p:spPr bwMode="auto">
          <a:xfrm>
            <a:off x="6972300" y="4817586"/>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23" name="Line 19"/>
          <p:cNvSpPr>
            <a:spLocks noChangeShapeType="1"/>
          </p:cNvSpPr>
          <p:nvPr/>
        </p:nvSpPr>
        <p:spPr bwMode="auto">
          <a:xfrm>
            <a:off x="7480300" y="4817586"/>
            <a:ext cx="0" cy="258763"/>
          </a:xfrm>
          <a:prstGeom prst="line">
            <a:avLst/>
          </a:prstGeom>
          <a:noFill/>
          <a:ln w="38100">
            <a:solidFill>
              <a:schemeClr val="tx1"/>
            </a:solidFill>
            <a:round/>
            <a:headEnd/>
            <a:tailEnd/>
          </a:ln>
          <a:effectLst/>
        </p:spPr>
        <p:txBody>
          <a:bodyPr wrap="none" anchor="ctr"/>
          <a:lstStyle/>
          <a:p>
            <a:endParaRPr lang="es-CL" sz="3600">
              <a:effectLst/>
              <a:latin typeface="+mn-lt"/>
            </a:endParaRPr>
          </a:p>
        </p:txBody>
      </p:sp>
      <p:sp>
        <p:nvSpPr>
          <p:cNvPr id="24" name="Rectangle 20"/>
          <p:cNvSpPr>
            <a:spLocks noChangeArrowheads="1"/>
          </p:cNvSpPr>
          <p:nvPr/>
        </p:nvSpPr>
        <p:spPr bwMode="auto">
          <a:xfrm>
            <a:off x="2268538" y="5055711"/>
            <a:ext cx="28854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2</a:t>
            </a:r>
            <a:endParaRPr lang="es-CL" sz="1800">
              <a:effectLst/>
              <a:latin typeface="+mn-lt"/>
            </a:endParaRPr>
          </a:p>
        </p:txBody>
      </p:sp>
      <p:sp>
        <p:nvSpPr>
          <p:cNvPr id="25" name="Rectangle 21"/>
          <p:cNvSpPr>
            <a:spLocks noChangeArrowheads="1"/>
          </p:cNvSpPr>
          <p:nvPr/>
        </p:nvSpPr>
        <p:spPr bwMode="auto">
          <a:xfrm>
            <a:off x="2776538" y="5055711"/>
            <a:ext cx="28854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3</a:t>
            </a:r>
            <a:endParaRPr lang="es-CL" sz="1800">
              <a:effectLst/>
              <a:latin typeface="+mn-lt"/>
            </a:endParaRPr>
          </a:p>
        </p:txBody>
      </p:sp>
      <p:sp>
        <p:nvSpPr>
          <p:cNvPr id="26" name="Rectangle 22"/>
          <p:cNvSpPr>
            <a:spLocks noChangeArrowheads="1"/>
          </p:cNvSpPr>
          <p:nvPr/>
        </p:nvSpPr>
        <p:spPr bwMode="auto">
          <a:xfrm>
            <a:off x="3284538" y="5055711"/>
            <a:ext cx="28854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4</a:t>
            </a:r>
            <a:endParaRPr lang="es-CL" sz="1800">
              <a:effectLst/>
              <a:latin typeface="+mn-lt"/>
            </a:endParaRPr>
          </a:p>
        </p:txBody>
      </p:sp>
      <p:sp>
        <p:nvSpPr>
          <p:cNvPr id="27" name="Rectangle 23"/>
          <p:cNvSpPr>
            <a:spLocks noChangeArrowheads="1"/>
          </p:cNvSpPr>
          <p:nvPr/>
        </p:nvSpPr>
        <p:spPr bwMode="auto">
          <a:xfrm>
            <a:off x="3792538" y="5055711"/>
            <a:ext cx="28854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5</a:t>
            </a:r>
            <a:endParaRPr lang="es-CL" sz="1800">
              <a:effectLst/>
              <a:latin typeface="+mn-lt"/>
            </a:endParaRPr>
          </a:p>
        </p:txBody>
      </p:sp>
      <p:sp>
        <p:nvSpPr>
          <p:cNvPr id="28" name="Rectangle 24"/>
          <p:cNvSpPr>
            <a:spLocks noChangeArrowheads="1"/>
          </p:cNvSpPr>
          <p:nvPr/>
        </p:nvSpPr>
        <p:spPr bwMode="auto">
          <a:xfrm>
            <a:off x="4300538" y="5055711"/>
            <a:ext cx="28854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6</a:t>
            </a:r>
            <a:endParaRPr lang="es-CL" sz="1800">
              <a:effectLst/>
              <a:latin typeface="+mn-lt"/>
            </a:endParaRPr>
          </a:p>
        </p:txBody>
      </p:sp>
      <p:sp>
        <p:nvSpPr>
          <p:cNvPr id="29" name="Rectangle 25"/>
          <p:cNvSpPr>
            <a:spLocks noChangeArrowheads="1"/>
          </p:cNvSpPr>
          <p:nvPr/>
        </p:nvSpPr>
        <p:spPr bwMode="auto">
          <a:xfrm>
            <a:off x="5318125" y="5055711"/>
            <a:ext cx="28854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8</a:t>
            </a:r>
            <a:endParaRPr lang="es-CL" sz="1800">
              <a:effectLst/>
              <a:latin typeface="+mn-lt"/>
            </a:endParaRPr>
          </a:p>
        </p:txBody>
      </p:sp>
      <p:sp>
        <p:nvSpPr>
          <p:cNvPr id="30" name="Rectangle 26"/>
          <p:cNvSpPr>
            <a:spLocks noChangeArrowheads="1"/>
          </p:cNvSpPr>
          <p:nvPr/>
        </p:nvSpPr>
        <p:spPr bwMode="auto">
          <a:xfrm>
            <a:off x="5826125" y="5055711"/>
            <a:ext cx="28854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9</a:t>
            </a:r>
            <a:endParaRPr lang="es-CL" sz="1800">
              <a:effectLst/>
              <a:latin typeface="+mn-lt"/>
            </a:endParaRPr>
          </a:p>
        </p:txBody>
      </p:sp>
      <p:sp>
        <p:nvSpPr>
          <p:cNvPr id="31" name="Rectangle 27"/>
          <p:cNvSpPr>
            <a:spLocks noChangeArrowheads="1"/>
          </p:cNvSpPr>
          <p:nvPr/>
        </p:nvSpPr>
        <p:spPr bwMode="auto">
          <a:xfrm>
            <a:off x="6262688" y="5069999"/>
            <a:ext cx="394340"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10</a:t>
            </a:r>
            <a:endParaRPr lang="es-CL" sz="1800">
              <a:effectLst/>
              <a:latin typeface="+mn-lt"/>
            </a:endParaRPr>
          </a:p>
        </p:txBody>
      </p:sp>
      <p:sp>
        <p:nvSpPr>
          <p:cNvPr id="32" name="Rectangle 28"/>
          <p:cNvSpPr>
            <a:spLocks noChangeArrowheads="1"/>
          </p:cNvSpPr>
          <p:nvPr/>
        </p:nvSpPr>
        <p:spPr bwMode="auto">
          <a:xfrm>
            <a:off x="6769100" y="5055711"/>
            <a:ext cx="380490"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11</a:t>
            </a:r>
            <a:endParaRPr lang="es-CL" sz="1800">
              <a:effectLst/>
              <a:latin typeface="+mn-lt"/>
            </a:endParaRPr>
          </a:p>
        </p:txBody>
      </p:sp>
      <p:sp>
        <p:nvSpPr>
          <p:cNvPr id="33" name="Rectangle 29"/>
          <p:cNvSpPr>
            <a:spLocks noChangeArrowheads="1"/>
          </p:cNvSpPr>
          <p:nvPr/>
        </p:nvSpPr>
        <p:spPr bwMode="auto">
          <a:xfrm>
            <a:off x="7262813" y="5055711"/>
            <a:ext cx="394340"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12</a:t>
            </a:r>
            <a:endParaRPr lang="es-CL" sz="1800">
              <a:effectLst/>
              <a:latin typeface="+mn-lt"/>
            </a:endParaRPr>
          </a:p>
        </p:txBody>
      </p:sp>
      <p:sp>
        <p:nvSpPr>
          <p:cNvPr id="34" name="Rectangle 30"/>
          <p:cNvSpPr>
            <a:spLocks noChangeArrowheads="1"/>
          </p:cNvSpPr>
          <p:nvPr/>
        </p:nvSpPr>
        <p:spPr bwMode="auto">
          <a:xfrm>
            <a:off x="7869238" y="5055711"/>
            <a:ext cx="572274"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Días</a:t>
            </a:r>
            <a:endParaRPr lang="es-CL" sz="1800">
              <a:effectLst/>
              <a:latin typeface="+mn-lt"/>
            </a:endParaRPr>
          </a:p>
        </p:txBody>
      </p:sp>
      <p:sp>
        <p:nvSpPr>
          <p:cNvPr id="35" name="Rectangle 31"/>
          <p:cNvSpPr>
            <a:spLocks noChangeArrowheads="1"/>
          </p:cNvSpPr>
          <p:nvPr/>
        </p:nvSpPr>
        <p:spPr bwMode="auto">
          <a:xfrm>
            <a:off x="1119188" y="3957161"/>
            <a:ext cx="28854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1</a:t>
            </a:r>
            <a:endParaRPr lang="es-CL" sz="1800">
              <a:effectLst/>
              <a:latin typeface="+mn-lt"/>
            </a:endParaRPr>
          </a:p>
        </p:txBody>
      </p:sp>
      <p:sp>
        <p:nvSpPr>
          <p:cNvPr id="36" name="Rectangle 32"/>
          <p:cNvSpPr>
            <a:spLocks noChangeArrowheads="1"/>
          </p:cNvSpPr>
          <p:nvPr/>
        </p:nvSpPr>
        <p:spPr bwMode="auto">
          <a:xfrm>
            <a:off x="1133475" y="2987199"/>
            <a:ext cx="28854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2</a:t>
            </a:r>
            <a:endParaRPr lang="es-CL" sz="1800">
              <a:effectLst/>
              <a:latin typeface="+mn-lt"/>
            </a:endParaRPr>
          </a:p>
        </p:txBody>
      </p:sp>
      <p:sp>
        <p:nvSpPr>
          <p:cNvPr id="37" name="Rectangle 33"/>
          <p:cNvSpPr>
            <a:spLocks noChangeArrowheads="1"/>
          </p:cNvSpPr>
          <p:nvPr/>
        </p:nvSpPr>
        <p:spPr bwMode="auto">
          <a:xfrm>
            <a:off x="1146175" y="2042636"/>
            <a:ext cx="28854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3</a:t>
            </a:r>
            <a:endParaRPr lang="es-CL" sz="1800">
              <a:effectLst/>
              <a:latin typeface="+mn-lt"/>
            </a:endParaRPr>
          </a:p>
        </p:txBody>
      </p:sp>
      <p:sp>
        <p:nvSpPr>
          <p:cNvPr id="38" name="Rectangle 35"/>
          <p:cNvSpPr>
            <a:spLocks noChangeArrowheads="1"/>
          </p:cNvSpPr>
          <p:nvPr/>
        </p:nvSpPr>
        <p:spPr bwMode="auto">
          <a:xfrm>
            <a:off x="4214813" y="5316061"/>
            <a:ext cx="1280031"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Fecha Actual</a:t>
            </a:r>
            <a:endParaRPr lang="es-CL" sz="1800">
              <a:effectLst/>
              <a:latin typeface="+mn-lt"/>
            </a:endParaRPr>
          </a:p>
        </p:txBody>
      </p:sp>
      <p:sp>
        <p:nvSpPr>
          <p:cNvPr id="39" name="Rectangle 36"/>
          <p:cNvSpPr>
            <a:spLocks noChangeArrowheads="1"/>
          </p:cNvSpPr>
          <p:nvPr/>
        </p:nvSpPr>
        <p:spPr bwMode="auto">
          <a:xfrm>
            <a:off x="2566988" y="1707674"/>
            <a:ext cx="1209819"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Trabajo 32B</a:t>
            </a:r>
            <a:endParaRPr lang="es-CL" sz="1800">
              <a:effectLst/>
              <a:latin typeface="+mn-lt"/>
            </a:endParaRPr>
          </a:p>
        </p:txBody>
      </p:sp>
      <p:sp>
        <p:nvSpPr>
          <p:cNvPr id="40" name="Rectangle 37"/>
          <p:cNvSpPr>
            <a:spLocks noChangeArrowheads="1"/>
          </p:cNvSpPr>
          <p:nvPr/>
        </p:nvSpPr>
        <p:spPr bwMode="auto">
          <a:xfrm>
            <a:off x="3476625" y="2679224"/>
            <a:ext cx="1219437"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Trabajo 23C</a:t>
            </a:r>
            <a:endParaRPr lang="es-CL" sz="1800">
              <a:effectLst/>
              <a:latin typeface="+mn-lt"/>
            </a:endParaRPr>
          </a:p>
        </p:txBody>
      </p:sp>
      <p:sp>
        <p:nvSpPr>
          <p:cNvPr id="41" name="Rectangle 38"/>
          <p:cNvSpPr>
            <a:spLocks noChangeArrowheads="1"/>
          </p:cNvSpPr>
          <p:nvPr/>
        </p:nvSpPr>
        <p:spPr bwMode="auto">
          <a:xfrm>
            <a:off x="2560638" y="3622199"/>
            <a:ext cx="1205587"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Trabajo 11C</a:t>
            </a:r>
            <a:endParaRPr lang="es-CL" sz="1800">
              <a:effectLst/>
              <a:latin typeface="+mn-lt"/>
            </a:endParaRPr>
          </a:p>
        </p:txBody>
      </p:sp>
      <p:sp>
        <p:nvSpPr>
          <p:cNvPr id="42" name="Rectangle 39"/>
          <p:cNvSpPr>
            <a:spLocks noChangeArrowheads="1"/>
          </p:cNvSpPr>
          <p:nvPr/>
        </p:nvSpPr>
        <p:spPr bwMode="auto">
          <a:xfrm>
            <a:off x="5108575" y="3622199"/>
            <a:ext cx="880050"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Job 12A</a:t>
            </a:r>
            <a:endParaRPr lang="es-CL" sz="1800">
              <a:effectLst/>
              <a:latin typeface="+mn-lt"/>
            </a:endParaRPr>
          </a:p>
        </p:txBody>
      </p:sp>
      <p:sp>
        <p:nvSpPr>
          <p:cNvPr id="43" name="Rectangle 40"/>
          <p:cNvSpPr>
            <a:spLocks noChangeArrowheads="1"/>
          </p:cNvSpPr>
          <p:nvPr/>
        </p:nvSpPr>
        <p:spPr bwMode="auto">
          <a:xfrm rot="16200000">
            <a:off x="440817" y="3035590"/>
            <a:ext cx="1090043"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Instalación</a:t>
            </a:r>
            <a:endParaRPr lang="es-CL" sz="1800">
              <a:effectLst/>
              <a:latin typeface="+mn-lt"/>
            </a:endParaRPr>
          </a:p>
        </p:txBody>
      </p:sp>
      <p:sp>
        <p:nvSpPr>
          <p:cNvPr id="44" name="Rectangle 41"/>
          <p:cNvSpPr>
            <a:spLocks noChangeArrowheads="1"/>
          </p:cNvSpPr>
          <p:nvPr/>
        </p:nvSpPr>
        <p:spPr bwMode="auto">
          <a:xfrm>
            <a:off x="1488677" y="5719286"/>
            <a:ext cx="965009"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Leyenda:</a:t>
            </a:r>
            <a:endParaRPr lang="es-CL" sz="1800">
              <a:effectLst/>
              <a:latin typeface="+mn-lt"/>
            </a:endParaRPr>
          </a:p>
        </p:txBody>
      </p:sp>
      <p:sp>
        <p:nvSpPr>
          <p:cNvPr id="45" name="Rectangle 42"/>
          <p:cNvSpPr>
            <a:spLocks noChangeArrowheads="1"/>
          </p:cNvSpPr>
          <p:nvPr/>
        </p:nvSpPr>
        <p:spPr bwMode="auto">
          <a:xfrm>
            <a:off x="2457450" y="6066949"/>
            <a:ext cx="730250" cy="239713"/>
          </a:xfrm>
          <a:prstGeom prst="rect">
            <a:avLst/>
          </a:prstGeom>
          <a:solidFill>
            <a:srgbClr val="FFCCFF"/>
          </a:solidFill>
          <a:ln w="28575">
            <a:solidFill>
              <a:srgbClr val="3870FF"/>
            </a:solidFill>
            <a:miter lim="800000"/>
            <a:headEnd/>
            <a:tailEnd/>
          </a:ln>
          <a:effectLst/>
        </p:spPr>
        <p:txBody>
          <a:bodyPr wrap="none" anchor="ctr"/>
          <a:lstStyle/>
          <a:p>
            <a:endParaRPr lang="es-CL" sz="3600">
              <a:effectLst/>
              <a:latin typeface="+mn-lt"/>
            </a:endParaRPr>
          </a:p>
        </p:txBody>
      </p:sp>
      <p:sp>
        <p:nvSpPr>
          <p:cNvPr id="46" name="Rectangle 43"/>
          <p:cNvSpPr>
            <a:spLocks noChangeArrowheads="1"/>
          </p:cNvSpPr>
          <p:nvPr/>
        </p:nvSpPr>
        <p:spPr bwMode="auto">
          <a:xfrm>
            <a:off x="3195638" y="5725636"/>
            <a:ext cx="2595562" cy="366767"/>
          </a:xfrm>
          <a:prstGeom prst="rect">
            <a:avLst/>
          </a:prstGeom>
          <a:noFill/>
          <a:ln w="12700">
            <a:noFill/>
            <a:miter lim="800000"/>
            <a:headEnd/>
            <a:tailEnd/>
          </a:ln>
          <a:effectLst/>
        </p:spPr>
        <p:txBody>
          <a:bodyPr wrap="square" lIns="90488" tIns="44450" rIns="90488" bIns="44450">
            <a:spAutoFit/>
          </a:bodyPr>
          <a:lstStyle/>
          <a:p>
            <a:pPr eaLnBrk="0" hangingPunct="0">
              <a:spcBef>
                <a:spcPct val="0"/>
              </a:spcBef>
              <a:buFontTx/>
              <a:buNone/>
            </a:pPr>
            <a:r>
              <a:rPr lang="es-CL" sz="1800" smtClean="0">
                <a:effectLst/>
                <a:latin typeface="+mn-lt"/>
              </a:rPr>
              <a:t>Actividad Planificada</a:t>
            </a:r>
            <a:endParaRPr lang="es-CL" sz="1800">
              <a:effectLst/>
              <a:latin typeface="+mn-lt"/>
            </a:endParaRPr>
          </a:p>
        </p:txBody>
      </p:sp>
      <p:sp>
        <p:nvSpPr>
          <p:cNvPr id="47" name="Rectangle 44"/>
          <p:cNvSpPr>
            <a:spLocks noChangeArrowheads="1"/>
          </p:cNvSpPr>
          <p:nvPr/>
        </p:nvSpPr>
        <p:spPr bwMode="auto">
          <a:xfrm>
            <a:off x="5824538" y="6014561"/>
            <a:ext cx="1816204"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Actividad Completa</a:t>
            </a:r>
            <a:endParaRPr lang="es-CL" sz="1800">
              <a:effectLst/>
              <a:latin typeface="+mn-lt"/>
            </a:endParaRPr>
          </a:p>
        </p:txBody>
      </p:sp>
      <p:sp>
        <p:nvSpPr>
          <p:cNvPr id="48" name="Rectangle 45"/>
          <p:cNvSpPr>
            <a:spLocks noChangeArrowheads="1"/>
          </p:cNvSpPr>
          <p:nvPr/>
        </p:nvSpPr>
        <p:spPr bwMode="auto">
          <a:xfrm>
            <a:off x="5437188" y="2014061"/>
            <a:ext cx="214642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Antes de lo progamado</a:t>
            </a:r>
            <a:endParaRPr lang="es-CL" sz="1800">
              <a:effectLst/>
              <a:latin typeface="+mn-lt"/>
            </a:endParaRPr>
          </a:p>
        </p:txBody>
      </p:sp>
      <p:sp>
        <p:nvSpPr>
          <p:cNvPr id="49" name="Rectangle 46"/>
          <p:cNvSpPr>
            <a:spLocks noChangeArrowheads="1"/>
          </p:cNvSpPr>
          <p:nvPr/>
        </p:nvSpPr>
        <p:spPr bwMode="auto">
          <a:xfrm>
            <a:off x="5691188" y="2947511"/>
            <a:ext cx="2471832"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Después de lo programado</a:t>
            </a:r>
            <a:endParaRPr lang="es-CL" sz="1800">
              <a:effectLst/>
              <a:latin typeface="+mn-lt"/>
            </a:endParaRPr>
          </a:p>
        </p:txBody>
      </p:sp>
      <p:sp>
        <p:nvSpPr>
          <p:cNvPr id="50" name="Rectangle 47"/>
          <p:cNvSpPr>
            <a:spLocks noChangeArrowheads="1"/>
          </p:cNvSpPr>
          <p:nvPr/>
        </p:nvSpPr>
        <p:spPr bwMode="auto">
          <a:xfrm>
            <a:off x="6691313" y="3904774"/>
            <a:ext cx="1712008" cy="366767"/>
          </a:xfrm>
          <a:prstGeom prst="rect">
            <a:avLst/>
          </a:prstGeom>
          <a:noFill/>
          <a:ln w="12700">
            <a:noFill/>
            <a:miter lim="800000"/>
            <a:headEnd/>
            <a:tailEnd/>
          </a:ln>
          <a:effectLst/>
        </p:spPr>
        <p:txBody>
          <a:bodyPr wrap="none" lIns="90488" tIns="44450" rIns="90488" bIns="44450">
            <a:spAutoFit/>
          </a:bodyPr>
          <a:lstStyle/>
          <a:p>
            <a:pPr eaLnBrk="0" hangingPunct="0">
              <a:spcBef>
                <a:spcPct val="0"/>
              </a:spcBef>
              <a:buFontTx/>
              <a:buNone/>
            </a:pPr>
            <a:r>
              <a:rPr lang="es-CL" sz="1800" smtClean="0">
                <a:effectLst/>
                <a:latin typeface="+mn-lt"/>
              </a:rPr>
              <a:t>En lo Programado</a:t>
            </a:r>
            <a:endParaRPr lang="es-CL" sz="1800">
              <a:effectLst/>
              <a:latin typeface="+mn-lt"/>
            </a:endParaRPr>
          </a:p>
        </p:txBody>
      </p:sp>
      <p:sp>
        <p:nvSpPr>
          <p:cNvPr id="51" name="Freeform 48"/>
          <p:cNvSpPr>
            <a:spLocks/>
          </p:cNvSpPr>
          <p:nvPr/>
        </p:nvSpPr>
        <p:spPr bwMode="auto">
          <a:xfrm>
            <a:off x="1412875" y="1387316"/>
            <a:ext cx="6843713" cy="3683000"/>
          </a:xfrm>
          <a:custGeom>
            <a:avLst/>
            <a:gdLst/>
            <a:ahLst/>
            <a:cxnLst>
              <a:cxn ang="0">
                <a:pos x="0" y="0"/>
              </a:cxn>
              <a:cxn ang="0">
                <a:pos x="0" y="2320"/>
              </a:cxn>
              <a:cxn ang="0">
                <a:pos x="4311" y="2320"/>
              </a:cxn>
            </a:cxnLst>
            <a:rect l="0" t="0" r="r" b="b"/>
            <a:pathLst>
              <a:path w="4311" h="2320">
                <a:moveTo>
                  <a:pt x="0" y="0"/>
                </a:moveTo>
                <a:lnTo>
                  <a:pt x="0" y="2320"/>
                </a:lnTo>
                <a:lnTo>
                  <a:pt x="4311" y="2320"/>
                </a:lnTo>
              </a:path>
            </a:pathLst>
          </a:custGeom>
          <a:noFill/>
          <a:ln w="28575" cap="flat" cmpd="sng">
            <a:solidFill>
              <a:schemeClr val="tx1"/>
            </a:solidFill>
            <a:prstDash val="solid"/>
            <a:round/>
            <a:headEnd/>
            <a:tailEnd/>
          </a:ln>
          <a:effectLst/>
        </p:spPr>
        <p:txBody>
          <a:bodyPr wrap="none" anchor="ctr"/>
          <a:lstStyle/>
          <a:p>
            <a:endParaRPr lang="es-CL" sz="3600">
              <a:effectLst/>
              <a:latin typeface="+mn-lt"/>
            </a:endParaRPr>
          </a:p>
        </p:txBody>
      </p:sp>
      <p:sp>
        <p:nvSpPr>
          <p:cNvPr id="52" name="Line 49"/>
          <p:cNvSpPr>
            <a:spLocks noChangeShapeType="1"/>
          </p:cNvSpPr>
          <p:nvPr/>
        </p:nvSpPr>
        <p:spPr bwMode="auto">
          <a:xfrm>
            <a:off x="4940300" y="1675924"/>
            <a:ext cx="0" cy="3414713"/>
          </a:xfrm>
          <a:prstGeom prst="line">
            <a:avLst/>
          </a:prstGeom>
          <a:noFill/>
          <a:ln w="38100">
            <a:solidFill>
              <a:schemeClr val="tx1"/>
            </a:solidFill>
            <a:prstDash val="dash"/>
            <a:round/>
            <a:headEnd/>
            <a:tailEnd/>
          </a:ln>
          <a:effectLst/>
        </p:spPr>
        <p:txBody>
          <a:bodyPr wrap="none" anchor="ctr"/>
          <a:lstStyle/>
          <a:p>
            <a:endParaRPr lang="es-CL" sz="3600">
              <a:effectLst/>
              <a:latin typeface="+mn-lt"/>
            </a:endParaRPr>
          </a:p>
        </p:txBody>
      </p:sp>
      <p:sp>
        <p:nvSpPr>
          <p:cNvPr id="53" name="Freeform 51"/>
          <p:cNvSpPr>
            <a:spLocks/>
          </p:cNvSpPr>
          <p:nvPr/>
        </p:nvSpPr>
        <p:spPr bwMode="auto">
          <a:xfrm>
            <a:off x="2452688" y="5827236"/>
            <a:ext cx="749300" cy="152400"/>
          </a:xfrm>
          <a:custGeom>
            <a:avLst/>
            <a:gdLst/>
            <a:ahLst/>
            <a:cxnLst>
              <a:cxn ang="0">
                <a:pos x="69" y="0"/>
              </a:cxn>
              <a:cxn ang="0">
                <a:pos x="0" y="0"/>
              </a:cxn>
              <a:cxn ang="0">
                <a:pos x="0" y="96"/>
              </a:cxn>
              <a:cxn ang="0">
                <a:pos x="472" y="96"/>
              </a:cxn>
              <a:cxn ang="0">
                <a:pos x="472" y="0"/>
              </a:cxn>
              <a:cxn ang="0">
                <a:pos x="395" y="0"/>
              </a:cxn>
            </a:cxnLst>
            <a:rect l="0" t="0" r="r" b="b"/>
            <a:pathLst>
              <a:path w="472" h="96">
                <a:moveTo>
                  <a:pt x="69" y="0"/>
                </a:moveTo>
                <a:lnTo>
                  <a:pt x="0" y="0"/>
                </a:lnTo>
                <a:lnTo>
                  <a:pt x="0" y="96"/>
                </a:lnTo>
                <a:lnTo>
                  <a:pt x="472" y="96"/>
                </a:lnTo>
                <a:lnTo>
                  <a:pt x="472" y="0"/>
                </a:lnTo>
                <a:lnTo>
                  <a:pt x="395" y="0"/>
                </a:lnTo>
              </a:path>
            </a:pathLst>
          </a:custGeom>
          <a:noFill/>
          <a:ln w="28575" cap="flat" cmpd="sng">
            <a:solidFill>
              <a:srgbClr val="FF0000"/>
            </a:solidFill>
            <a:prstDash val="solid"/>
            <a:round/>
            <a:headEnd/>
            <a:tailEnd/>
          </a:ln>
          <a:effectLst/>
        </p:spPr>
        <p:txBody>
          <a:bodyPr wrap="none" anchor="ctr"/>
          <a:lstStyle/>
          <a:p>
            <a:endParaRPr lang="es-CL" sz="3600">
              <a:effectLst/>
              <a:latin typeface="+mn-lt"/>
            </a:endParaRPr>
          </a:p>
        </p:txBody>
      </p:sp>
      <p:sp>
        <p:nvSpPr>
          <p:cNvPr id="54" name="Freeform 53"/>
          <p:cNvSpPr>
            <a:spLocks/>
          </p:cNvSpPr>
          <p:nvPr/>
        </p:nvSpPr>
        <p:spPr bwMode="auto">
          <a:xfrm>
            <a:off x="1919288" y="3917474"/>
            <a:ext cx="2273300" cy="233363"/>
          </a:xfrm>
          <a:custGeom>
            <a:avLst/>
            <a:gdLst/>
            <a:ahLst/>
            <a:cxnLst>
              <a:cxn ang="0">
                <a:pos x="85" y="0"/>
              </a:cxn>
              <a:cxn ang="0">
                <a:pos x="0" y="0"/>
              </a:cxn>
              <a:cxn ang="0">
                <a:pos x="0" y="147"/>
              </a:cxn>
              <a:cxn ang="0">
                <a:pos x="1432" y="147"/>
              </a:cxn>
              <a:cxn ang="0">
                <a:pos x="1432" y="0"/>
              </a:cxn>
              <a:cxn ang="0">
                <a:pos x="1352" y="0"/>
              </a:cxn>
            </a:cxnLst>
            <a:rect l="0" t="0" r="r" b="b"/>
            <a:pathLst>
              <a:path w="1432" h="147">
                <a:moveTo>
                  <a:pt x="85" y="0"/>
                </a:moveTo>
                <a:lnTo>
                  <a:pt x="0" y="0"/>
                </a:lnTo>
                <a:lnTo>
                  <a:pt x="0" y="147"/>
                </a:lnTo>
                <a:lnTo>
                  <a:pt x="1432" y="147"/>
                </a:lnTo>
                <a:lnTo>
                  <a:pt x="1432" y="0"/>
                </a:lnTo>
                <a:lnTo>
                  <a:pt x="1352" y="0"/>
                </a:lnTo>
              </a:path>
            </a:pathLst>
          </a:custGeom>
          <a:noFill/>
          <a:ln w="28575" cap="flat" cmpd="sng">
            <a:solidFill>
              <a:srgbClr val="EEEEEE"/>
            </a:solidFill>
            <a:prstDash val="solid"/>
            <a:round/>
            <a:headEnd/>
            <a:tailEnd/>
          </a:ln>
          <a:effectLst/>
        </p:spPr>
        <p:txBody>
          <a:bodyPr wrap="none" anchor="ctr"/>
          <a:lstStyle/>
          <a:p>
            <a:endParaRPr lang="es-CL" sz="3600">
              <a:effectLst/>
              <a:latin typeface="+mn-lt"/>
            </a:endParaRPr>
          </a:p>
        </p:txBody>
      </p:sp>
      <p:sp>
        <p:nvSpPr>
          <p:cNvPr id="55" name="Rectangle 52"/>
          <p:cNvSpPr>
            <a:spLocks noChangeArrowheads="1"/>
          </p:cNvSpPr>
          <p:nvPr/>
        </p:nvSpPr>
        <p:spPr bwMode="auto">
          <a:xfrm>
            <a:off x="1905000" y="3922236"/>
            <a:ext cx="2273300" cy="231775"/>
          </a:xfrm>
          <a:prstGeom prst="rect">
            <a:avLst/>
          </a:prstGeom>
          <a:solidFill>
            <a:srgbClr val="E6B380"/>
          </a:solidFill>
          <a:ln w="28575">
            <a:solidFill>
              <a:srgbClr val="A62106"/>
            </a:solidFill>
            <a:miter lim="800000"/>
            <a:headEnd/>
            <a:tailEnd/>
          </a:ln>
          <a:effectLst/>
        </p:spPr>
        <p:txBody>
          <a:bodyPr wrap="none" anchor="ctr"/>
          <a:lstStyle/>
          <a:p>
            <a:endParaRPr lang="es-CL" sz="3600">
              <a:effectLst/>
              <a:latin typeface="+mn-lt"/>
            </a:endParaRPr>
          </a:p>
        </p:txBody>
      </p:sp>
      <p:sp>
        <p:nvSpPr>
          <p:cNvPr id="56" name="Rectangle 54"/>
          <p:cNvSpPr>
            <a:spLocks noChangeArrowheads="1"/>
          </p:cNvSpPr>
          <p:nvPr/>
        </p:nvSpPr>
        <p:spPr bwMode="auto">
          <a:xfrm>
            <a:off x="4446588" y="3917474"/>
            <a:ext cx="503238" cy="233363"/>
          </a:xfrm>
          <a:prstGeom prst="rect">
            <a:avLst/>
          </a:prstGeom>
          <a:solidFill>
            <a:srgbClr val="FF99FF"/>
          </a:solidFill>
          <a:ln w="28575">
            <a:solidFill>
              <a:srgbClr val="FF00FF"/>
            </a:solidFill>
            <a:miter lim="800000"/>
            <a:headEnd/>
            <a:tailEnd/>
          </a:ln>
          <a:effectLst/>
        </p:spPr>
        <p:txBody>
          <a:bodyPr wrap="none" anchor="ctr"/>
          <a:lstStyle/>
          <a:p>
            <a:endParaRPr lang="es-CL" sz="3600">
              <a:effectLst/>
              <a:latin typeface="+mn-lt"/>
            </a:endParaRPr>
          </a:p>
        </p:txBody>
      </p:sp>
      <p:sp>
        <p:nvSpPr>
          <p:cNvPr id="57" name="Freeform 55"/>
          <p:cNvSpPr>
            <a:spLocks/>
          </p:cNvSpPr>
          <p:nvPr/>
        </p:nvSpPr>
        <p:spPr bwMode="auto">
          <a:xfrm>
            <a:off x="4439920" y="3922236"/>
            <a:ext cx="2273300" cy="233363"/>
          </a:xfrm>
          <a:custGeom>
            <a:avLst/>
            <a:gdLst/>
            <a:ahLst/>
            <a:cxnLst>
              <a:cxn ang="0">
                <a:pos x="85" y="0"/>
              </a:cxn>
              <a:cxn ang="0">
                <a:pos x="0" y="0"/>
              </a:cxn>
              <a:cxn ang="0">
                <a:pos x="0" y="147"/>
              </a:cxn>
              <a:cxn ang="0">
                <a:pos x="1432" y="147"/>
              </a:cxn>
              <a:cxn ang="0">
                <a:pos x="1432" y="0"/>
              </a:cxn>
              <a:cxn ang="0">
                <a:pos x="1352" y="0"/>
              </a:cxn>
            </a:cxnLst>
            <a:rect l="0" t="0" r="r" b="b"/>
            <a:pathLst>
              <a:path w="1432" h="147">
                <a:moveTo>
                  <a:pt x="85" y="0"/>
                </a:moveTo>
                <a:lnTo>
                  <a:pt x="0" y="0"/>
                </a:lnTo>
                <a:lnTo>
                  <a:pt x="0" y="147"/>
                </a:lnTo>
                <a:lnTo>
                  <a:pt x="1432" y="147"/>
                </a:lnTo>
                <a:lnTo>
                  <a:pt x="1432" y="0"/>
                </a:lnTo>
                <a:lnTo>
                  <a:pt x="1352" y="0"/>
                </a:lnTo>
              </a:path>
            </a:pathLst>
          </a:custGeom>
          <a:noFill/>
          <a:ln w="28575" cap="flat" cmpd="sng">
            <a:solidFill>
              <a:srgbClr val="FF0000"/>
            </a:solidFill>
            <a:prstDash val="solid"/>
            <a:round/>
            <a:headEnd/>
            <a:tailEnd/>
          </a:ln>
          <a:effectLst/>
        </p:spPr>
        <p:txBody>
          <a:bodyPr wrap="none" anchor="ctr"/>
          <a:lstStyle/>
          <a:p>
            <a:endParaRPr lang="es-CL" sz="3600">
              <a:effectLst/>
              <a:latin typeface="+mn-lt"/>
            </a:endParaRPr>
          </a:p>
        </p:txBody>
      </p:sp>
      <p:sp>
        <p:nvSpPr>
          <p:cNvPr id="58" name="Rectangle 56"/>
          <p:cNvSpPr>
            <a:spLocks noChangeArrowheads="1"/>
          </p:cNvSpPr>
          <p:nvPr/>
        </p:nvSpPr>
        <p:spPr bwMode="auto">
          <a:xfrm>
            <a:off x="2722563" y="3004661"/>
            <a:ext cx="2535238" cy="231775"/>
          </a:xfrm>
          <a:prstGeom prst="rect">
            <a:avLst/>
          </a:prstGeom>
          <a:solidFill>
            <a:schemeClr val="bg1"/>
          </a:solidFill>
          <a:ln w="28575">
            <a:solidFill>
              <a:srgbClr val="0F7A7F"/>
            </a:solidFill>
            <a:miter lim="800000"/>
            <a:headEnd/>
            <a:tailEnd/>
          </a:ln>
          <a:effectLst/>
        </p:spPr>
        <p:txBody>
          <a:bodyPr wrap="none" anchor="ctr"/>
          <a:lstStyle/>
          <a:p>
            <a:endParaRPr lang="es-CL" sz="3600">
              <a:effectLst/>
              <a:latin typeface="+mn-lt"/>
            </a:endParaRPr>
          </a:p>
        </p:txBody>
      </p:sp>
      <p:sp>
        <p:nvSpPr>
          <p:cNvPr id="59" name="Freeform 57"/>
          <p:cNvSpPr>
            <a:spLocks/>
          </p:cNvSpPr>
          <p:nvPr/>
        </p:nvSpPr>
        <p:spPr bwMode="auto">
          <a:xfrm>
            <a:off x="2701608" y="2997994"/>
            <a:ext cx="3035300" cy="233363"/>
          </a:xfrm>
          <a:custGeom>
            <a:avLst/>
            <a:gdLst/>
            <a:ahLst/>
            <a:cxnLst>
              <a:cxn ang="0">
                <a:pos x="85" y="0"/>
              </a:cxn>
              <a:cxn ang="0">
                <a:pos x="0" y="0"/>
              </a:cxn>
              <a:cxn ang="0">
                <a:pos x="0" y="147"/>
              </a:cxn>
              <a:cxn ang="0">
                <a:pos x="1432" y="147"/>
              </a:cxn>
              <a:cxn ang="0">
                <a:pos x="1432" y="0"/>
              </a:cxn>
              <a:cxn ang="0">
                <a:pos x="1352" y="0"/>
              </a:cxn>
            </a:cxnLst>
            <a:rect l="0" t="0" r="r" b="b"/>
            <a:pathLst>
              <a:path w="1432" h="147">
                <a:moveTo>
                  <a:pt x="85" y="0"/>
                </a:moveTo>
                <a:lnTo>
                  <a:pt x="0" y="0"/>
                </a:lnTo>
                <a:lnTo>
                  <a:pt x="0" y="147"/>
                </a:lnTo>
                <a:lnTo>
                  <a:pt x="1432" y="147"/>
                </a:lnTo>
                <a:lnTo>
                  <a:pt x="1432" y="0"/>
                </a:lnTo>
                <a:lnTo>
                  <a:pt x="1352" y="0"/>
                </a:lnTo>
              </a:path>
            </a:pathLst>
          </a:custGeom>
          <a:noFill/>
          <a:ln w="28575" cap="flat" cmpd="sng">
            <a:solidFill>
              <a:srgbClr val="FF0000"/>
            </a:solidFill>
            <a:prstDash val="solid"/>
            <a:round/>
            <a:headEnd/>
            <a:tailEnd/>
          </a:ln>
          <a:effectLst/>
        </p:spPr>
        <p:txBody>
          <a:bodyPr wrap="none" anchor="ctr"/>
          <a:lstStyle/>
          <a:p>
            <a:endParaRPr lang="es-CL" sz="3600">
              <a:effectLst/>
              <a:latin typeface="+mn-lt"/>
            </a:endParaRPr>
          </a:p>
        </p:txBody>
      </p:sp>
      <p:sp>
        <p:nvSpPr>
          <p:cNvPr id="60" name="Rectangle 58"/>
          <p:cNvSpPr>
            <a:spLocks noChangeArrowheads="1"/>
          </p:cNvSpPr>
          <p:nvPr/>
        </p:nvSpPr>
        <p:spPr bwMode="auto">
          <a:xfrm>
            <a:off x="1919288" y="2017236"/>
            <a:ext cx="2271713" cy="231775"/>
          </a:xfrm>
          <a:prstGeom prst="rect">
            <a:avLst/>
          </a:prstGeom>
          <a:solidFill>
            <a:srgbClr val="FFCCFF"/>
          </a:solidFill>
          <a:ln w="28575">
            <a:solidFill>
              <a:schemeClr val="tx2">
                <a:lumMod val="60000"/>
                <a:lumOff val="40000"/>
              </a:schemeClr>
            </a:solidFill>
            <a:miter lim="800000"/>
            <a:headEnd/>
            <a:tailEnd/>
          </a:ln>
          <a:effectLst/>
        </p:spPr>
        <p:txBody>
          <a:bodyPr wrap="none" anchor="ctr"/>
          <a:lstStyle/>
          <a:p>
            <a:endParaRPr lang="es-CL" sz="3600">
              <a:effectLst/>
              <a:latin typeface="+mn-lt"/>
            </a:endParaRPr>
          </a:p>
        </p:txBody>
      </p:sp>
      <p:sp>
        <p:nvSpPr>
          <p:cNvPr id="61" name="Freeform 59"/>
          <p:cNvSpPr>
            <a:spLocks/>
          </p:cNvSpPr>
          <p:nvPr/>
        </p:nvSpPr>
        <p:spPr bwMode="auto">
          <a:xfrm>
            <a:off x="1924050" y="2015331"/>
            <a:ext cx="3533775" cy="234950"/>
          </a:xfrm>
          <a:custGeom>
            <a:avLst/>
            <a:gdLst/>
            <a:ahLst/>
            <a:cxnLst>
              <a:cxn ang="0">
                <a:pos x="88" y="0"/>
              </a:cxn>
              <a:cxn ang="0">
                <a:pos x="0" y="1"/>
              </a:cxn>
              <a:cxn ang="0">
                <a:pos x="0" y="148"/>
              </a:cxn>
              <a:cxn ang="0">
                <a:pos x="2226" y="148"/>
              </a:cxn>
              <a:cxn ang="0">
                <a:pos x="2226" y="1"/>
              </a:cxn>
              <a:cxn ang="0">
                <a:pos x="2133" y="0"/>
              </a:cxn>
            </a:cxnLst>
            <a:rect l="0" t="0" r="r" b="b"/>
            <a:pathLst>
              <a:path w="2226" h="148">
                <a:moveTo>
                  <a:pt x="88" y="0"/>
                </a:moveTo>
                <a:lnTo>
                  <a:pt x="0" y="1"/>
                </a:lnTo>
                <a:lnTo>
                  <a:pt x="0" y="148"/>
                </a:lnTo>
                <a:lnTo>
                  <a:pt x="2226" y="148"/>
                </a:lnTo>
                <a:lnTo>
                  <a:pt x="2226" y="1"/>
                </a:lnTo>
                <a:lnTo>
                  <a:pt x="2133" y="0"/>
                </a:lnTo>
              </a:path>
            </a:pathLst>
          </a:custGeom>
          <a:noFill/>
          <a:ln w="28575" cap="flat" cmpd="sng">
            <a:solidFill>
              <a:srgbClr val="FF0000"/>
            </a:solidFill>
            <a:prstDash val="solid"/>
            <a:round/>
            <a:headEnd/>
            <a:tailEnd/>
          </a:ln>
          <a:effectLst/>
        </p:spPr>
        <p:txBody>
          <a:bodyPr wrap="none" anchor="ctr"/>
          <a:lstStyle/>
          <a:p>
            <a:endParaRPr lang="es-CL" sz="3600">
              <a:effectLst/>
              <a:latin typeface="+mn-lt"/>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Control de Taller: Control de Insumos y Productos</a:t>
            </a:r>
            <a:endParaRPr lang="es-CL" dirty="0"/>
          </a:p>
        </p:txBody>
      </p:sp>
      <p:sp>
        <p:nvSpPr>
          <p:cNvPr id="3" name="2 Marcador de contenido"/>
          <p:cNvSpPr>
            <a:spLocks noGrp="1"/>
          </p:cNvSpPr>
          <p:nvPr>
            <p:ph idx="1"/>
          </p:nvPr>
        </p:nvSpPr>
        <p:spPr>
          <a:xfrm>
            <a:off x="683568" y="1556792"/>
            <a:ext cx="4608512" cy="4767262"/>
          </a:xfrm>
        </p:spPr>
        <p:txBody>
          <a:bodyPr/>
          <a:lstStyle/>
          <a:p>
            <a:r>
              <a:rPr lang="es-CL" dirty="0" smtClean="0"/>
              <a:t>Los insumos planeados nunca pueden exceder los productos planeados</a:t>
            </a:r>
          </a:p>
          <a:p>
            <a:pPr lvl="1"/>
            <a:r>
              <a:rPr lang="es-CL" dirty="0" smtClean="0"/>
              <a:t>Cuando los insumos son más, los trabajos se acumulan en el centro de trabajo incrementando los tiempos de tránsito de los trabajos que vienen después</a:t>
            </a:r>
          </a:p>
          <a:p>
            <a:pPr lvl="1"/>
            <a:r>
              <a:rPr lang="es-CL" dirty="0" smtClean="0"/>
              <a:t>Se genera congestión y el proceso se hace ineficiente</a:t>
            </a:r>
            <a:endParaRPr lang="es-ES" dirty="0" smtClean="0"/>
          </a:p>
          <a:p>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41</a:t>
            </a:fld>
            <a:endParaRPr lang="es-ES" dirty="0"/>
          </a:p>
        </p:txBody>
      </p:sp>
      <p:sp>
        <p:nvSpPr>
          <p:cNvPr id="6" name="5 Rectángulo redondeado"/>
          <p:cNvSpPr/>
          <p:nvPr/>
        </p:nvSpPr>
        <p:spPr>
          <a:xfrm>
            <a:off x="7740352" y="0"/>
            <a:ext cx="1403648"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000" dirty="0" smtClean="0"/>
              <a:t>Monitoreo</a:t>
            </a:r>
            <a:endParaRPr lang="es-CL" sz="2000" dirty="0"/>
          </a:p>
        </p:txBody>
      </p:sp>
      <p:pic>
        <p:nvPicPr>
          <p:cNvPr id="98306" name="Picture 2"/>
          <p:cNvPicPr>
            <a:picLocks noChangeAspect="1" noChangeArrowheads="1"/>
          </p:cNvPicPr>
          <p:nvPr/>
        </p:nvPicPr>
        <p:blipFill>
          <a:blip r:embed="rId2" cstate="print"/>
          <a:srcRect/>
          <a:stretch>
            <a:fillRect/>
          </a:stretch>
        </p:blipFill>
        <p:spPr bwMode="auto">
          <a:xfrm>
            <a:off x="5620073" y="1340768"/>
            <a:ext cx="3523927" cy="3198587"/>
          </a:xfrm>
          <a:prstGeom prst="rect">
            <a:avLst/>
          </a:prstGeom>
          <a:noFill/>
          <a:ln w="9525">
            <a:noFill/>
            <a:miter lim="800000"/>
            <a:headEnd/>
            <a:tailEnd/>
          </a:ln>
        </p:spPr>
      </p:pic>
      <p:sp>
        <p:nvSpPr>
          <p:cNvPr id="8" name="7 Rectángulo redondeado"/>
          <p:cNvSpPr/>
          <p:nvPr/>
        </p:nvSpPr>
        <p:spPr>
          <a:xfrm>
            <a:off x="6300192" y="5301208"/>
            <a:ext cx="1728192" cy="7200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L" sz="1800" dirty="0" smtClean="0"/>
              <a:t>Producto en Proceso MM$ 2</a:t>
            </a:r>
            <a:endParaRPr lang="es-CL" sz="1800" dirty="0"/>
          </a:p>
        </p:txBody>
      </p:sp>
      <p:sp>
        <p:nvSpPr>
          <p:cNvPr id="9" name="8 CuadroTexto"/>
          <p:cNvSpPr txBox="1"/>
          <p:nvPr/>
        </p:nvSpPr>
        <p:spPr>
          <a:xfrm>
            <a:off x="4860032" y="4725144"/>
            <a:ext cx="1552028" cy="584775"/>
          </a:xfrm>
          <a:prstGeom prst="rect">
            <a:avLst/>
          </a:prstGeom>
          <a:noFill/>
        </p:spPr>
        <p:txBody>
          <a:bodyPr wrap="none" rtlCol="0">
            <a:spAutoFit/>
          </a:bodyPr>
          <a:lstStyle/>
          <a:p>
            <a:r>
              <a:rPr lang="es-CL" sz="1600" dirty="0" smtClean="0">
                <a:latin typeface="+mn-lt"/>
              </a:rPr>
              <a:t>Entrada</a:t>
            </a:r>
          </a:p>
          <a:p>
            <a:r>
              <a:rPr lang="es-CL" sz="1600" dirty="0" smtClean="0">
                <a:latin typeface="+mn-lt"/>
              </a:rPr>
              <a:t>$100.000/Semana</a:t>
            </a:r>
          </a:p>
        </p:txBody>
      </p:sp>
      <p:sp>
        <p:nvSpPr>
          <p:cNvPr id="10" name="9 CuadroTexto"/>
          <p:cNvSpPr txBox="1"/>
          <p:nvPr/>
        </p:nvSpPr>
        <p:spPr>
          <a:xfrm>
            <a:off x="7591972" y="6273225"/>
            <a:ext cx="1552028" cy="584775"/>
          </a:xfrm>
          <a:prstGeom prst="rect">
            <a:avLst/>
          </a:prstGeom>
          <a:noFill/>
        </p:spPr>
        <p:txBody>
          <a:bodyPr wrap="none" rtlCol="0">
            <a:spAutoFit/>
          </a:bodyPr>
          <a:lstStyle/>
          <a:p>
            <a:r>
              <a:rPr lang="es-CL" sz="1600" dirty="0" smtClean="0">
                <a:latin typeface="+mn-lt"/>
              </a:rPr>
              <a:t>Salida</a:t>
            </a:r>
          </a:p>
          <a:p>
            <a:r>
              <a:rPr lang="es-CL" sz="1600" dirty="0" smtClean="0">
                <a:latin typeface="+mn-lt"/>
              </a:rPr>
              <a:t>$100.000/Semana</a:t>
            </a:r>
          </a:p>
        </p:txBody>
      </p:sp>
      <p:cxnSp>
        <p:nvCxnSpPr>
          <p:cNvPr id="12" name="11 Forma"/>
          <p:cNvCxnSpPr>
            <a:stCxn id="9" idx="2"/>
            <a:endCxn id="8" idx="1"/>
          </p:cNvCxnSpPr>
          <p:nvPr/>
        </p:nvCxnSpPr>
        <p:spPr>
          <a:xfrm rot="16200000" flipH="1">
            <a:off x="5792455" y="5153510"/>
            <a:ext cx="351329" cy="66414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Forma"/>
          <p:cNvCxnSpPr>
            <a:stCxn id="8" idx="3"/>
            <a:endCxn id="10" idx="0"/>
          </p:cNvCxnSpPr>
          <p:nvPr/>
        </p:nvCxnSpPr>
        <p:spPr>
          <a:xfrm>
            <a:off x="8028384" y="5661248"/>
            <a:ext cx="339602" cy="611977"/>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14 Elipse"/>
          <p:cNvSpPr/>
          <p:nvPr/>
        </p:nvSpPr>
        <p:spPr>
          <a:xfrm>
            <a:off x="6948264" y="3645024"/>
            <a:ext cx="720080" cy="216024"/>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16" name="15 Elipse"/>
          <p:cNvSpPr/>
          <p:nvPr/>
        </p:nvSpPr>
        <p:spPr>
          <a:xfrm>
            <a:off x="7740352" y="2420888"/>
            <a:ext cx="720080" cy="216024"/>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17" name="16 Elipse"/>
          <p:cNvSpPr/>
          <p:nvPr/>
        </p:nvSpPr>
        <p:spPr>
          <a:xfrm>
            <a:off x="7380312" y="4221088"/>
            <a:ext cx="648072" cy="144016"/>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200" dirty="0" smtClean="0"/>
              <a:t>Principios de Programación de un Centro de Trabajo</a:t>
            </a:r>
            <a:endParaRPr lang="es-CL" dirty="0"/>
          </a:p>
        </p:txBody>
      </p:sp>
      <p:sp>
        <p:nvSpPr>
          <p:cNvPr id="3" name="2 Marcador de contenido"/>
          <p:cNvSpPr>
            <a:spLocks noGrp="1"/>
          </p:cNvSpPr>
          <p:nvPr>
            <p:ph idx="1"/>
          </p:nvPr>
        </p:nvSpPr>
        <p:spPr>
          <a:xfrm>
            <a:off x="683568" y="1340768"/>
            <a:ext cx="8064896" cy="4983286"/>
          </a:xfrm>
        </p:spPr>
        <p:txBody>
          <a:bodyPr/>
          <a:lstStyle/>
          <a:p>
            <a:pPr marL="533400" indent="-533400">
              <a:buFont typeface="Wingdings" pitchFamily="2" charset="2"/>
              <a:buAutoNum type="arabicPeriod"/>
            </a:pPr>
            <a:r>
              <a:rPr lang="es-CL" sz="2400" dirty="0" smtClean="0"/>
              <a:t>La eficacia puede medirse por la velocidad del ritmo de manufactura</a:t>
            </a:r>
          </a:p>
          <a:p>
            <a:pPr marL="533400" indent="-533400">
              <a:buFont typeface="Wingdings" pitchFamily="2" charset="2"/>
              <a:buAutoNum type="arabicPeriod"/>
            </a:pPr>
            <a:r>
              <a:rPr lang="es-CL" sz="2400" dirty="0" smtClean="0"/>
              <a:t>Programar trabajos es una cadena en la que se siguen lado a lado los pasos de los procesos</a:t>
            </a:r>
          </a:p>
          <a:p>
            <a:pPr marL="533400" indent="-533400">
              <a:buFont typeface="Wingdings" pitchFamily="2" charset="2"/>
              <a:buAutoNum type="arabicPeriod"/>
            </a:pPr>
            <a:r>
              <a:rPr lang="es-CL" sz="2400" dirty="0" smtClean="0"/>
              <a:t>Cuando se inicia un trabajo, no puede ser interrumpido</a:t>
            </a:r>
          </a:p>
          <a:p>
            <a:pPr marL="533400" indent="-533400">
              <a:buFont typeface="Wingdings" pitchFamily="2" charset="2"/>
              <a:buAutoNum type="arabicPeriod"/>
            </a:pPr>
            <a:r>
              <a:rPr lang="es-CL" sz="2400" dirty="0" smtClean="0"/>
              <a:t>Se mejora la velocidad de producción concentrándose en los cuellos de botella</a:t>
            </a:r>
          </a:p>
          <a:p>
            <a:pPr marL="533400" indent="-533400">
              <a:lnSpc>
                <a:spcPct val="90000"/>
              </a:lnSpc>
              <a:buFont typeface="Wingdings" pitchFamily="2" charset="2"/>
              <a:buAutoNum type="arabicPeriod" startAt="5"/>
            </a:pPr>
            <a:r>
              <a:rPr lang="es-CL" sz="2400" dirty="0" smtClean="0"/>
              <a:t>Vuelva a programar todos los días</a:t>
            </a:r>
          </a:p>
          <a:p>
            <a:pPr marL="533400" indent="-533400">
              <a:lnSpc>
                <a:spcPct val="90000"/>
              </a:lnSpc>
              <a:buFont typeface="Wingdings" pitchFamily="2" charset="2"/>
              <a:buAutoNum type="arabicPeriod" startAt="5"/>
            </a:pPr>
            <a:r>
              <a:rPr lang="es-CL" sz="2400" dirty="0" smtClean="0"/>
              <a:t>Obtenga retroalimentación todos los días sobre los trabajos que no se completaron en los centros de trabajo</a:t>
            </a:r>
          </a:p>
          <a:p>
            <a:pPr marL="533400" indent="-533400">
              <a:lnSpc>
                <a:spcPct val="90000"/>
              </a:lnSpc>
              <a:buFont typeface="Wingdings" pitchFamily="2" charset="2"/>
              <a:buAutoNum type="arabicPeriod" startAt="5"/>
            </a:pPr>
            <a:r>
              <a:rPr lang="es-CL" sz="2400" dirty="0" smtClean="0"/>
              <a:t>Relacione la información de insumos de los centros de trabajo con lo que el trabajador puede hacer realmente</a:t>
            </a:r>
          </a:p>
          <a:p>
            <a:pPr marL="533400" indent="-533400">
              <a:lnSpc>
                <a:spcPct val="90000"/>
              </a:lnSpc>
              <a:buFont typeface="Wingdings" pitchFamily="2" charset="2"/>
              <a:buAutoNum type="arabicPeriod" startAt="5"/>
            </a:pPr>
            <a:r>
              <a:rPr lang="es-CL" sz="2400" dirty="0" smtClean="0"/>
              <a:t>Cuando quiera mejorar la producción, busque incompatibilidades entre el diseño de ingeniería y la ejecución de los procesos</a:t>
            </a:r>
          </a:p>
          <a:p>
            <a:pPr marL="533400" indent="-533400">
              <a:buFont typeface="Wingdings" pitchFamily="2" charset="2"/>
              <a:buAutoNum type="arabicPeriod"/>
            </a:pPr>
            <a:endParaRPr lang="es-ES" sz="2400" dirty="0" smtClean="0"/>
          </a:p>
          <a:p>
            <a:endParaRPr lang="es-CL" sz="2400"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Sistemas de Manufactura</a:t>
            </a:r>
            <a:r>
              <a:rPr lang="es-CL" dirty="0" smtClean="0"/>
              <a:t/>
            </a:r>
            <a:br>
              <a:rPr lang="es-CL" dirty="0" smtClean="0"/>
            </a:br>
            <a:r>
              <a:rPr lang="es-CL" sz="3600" dirty="0" smtClean="0"/>
              <a:t>Sistemas de Planificación Avanzados</a:t>
            </a:r>
            <a:endParaRPr lang="es-CL" dirty="0"/>
          </a:p>
        </p:txBody>
      </p:sp>
      <p:sp>
        <p:nvSpPr>
          <p:cNvPr id="3" name="2 Marcador de contenido"/>
          <p:cNvSpPr>
            <a:spLocks noGrp="1"/>
          </p:cNvSpPr>
          <p:nvPr>
            <p:ph idx="1"/>
          </p:nvPr>
        </p:nvSpPr>
        <p:spPr>
          <a:xfrm>
            <a:off x="683568" y="1340768"/>
            <a:ext cx="8064896" cy="4983286"/>
          </a:xfrm>
        </p:spPr>
        <p:txBody>
          <a:bodyPr/>
          <a:lstStyle/>
          <a:p>
            <a:pPr marL="533400" indent="-533400"/>
            <a:r>
              <a:rPr lang="es-CL" sz="2800" dirty="0" smtClean="0"/>
              <a:t>Son componentes de los sistemas ERP en algunas ocasiones</a:t>
            </a:r>
          </a:p>
          <a:p>
            <a:pPr marL="533400" indent="-533400"/>
            <a:r>
              <a:rPr lang="es-CL" sz="2800" dirty="0" smtClean="0"/>
              <a:t>Basados en programación de restricciones, identifica el espacio de soluciones y busca soluciones factibles a evaluar</a:t>
            </a:r>
          </a:p>
          <a:p>
            <a:pPr marL="533400" indent="-533400"/>
            <a:r>
              <a:rPr lang="es-CL" sz="2800" dirty="0" smtClean="0"/>
              <a:t>Algoritmos Genéticos, basados en reglas de selección natural</a:t>
            </a:r>
          </a:p>
          <a:p>
            <a:pPr marL="533400" indent="-533400"/>
            <a:r>
              <a:rPr lang="es-CL" sz="2800" dirty="0" smtClean="0"/>
              <a:t>Sistemas de Ejecución de Manufactura, monitores de estatus, uso, capacidad no utilizada, calidad, etc. (Sistemas de Realidad Aumentada)</a:t>
            </a:r>
          </a:p>
          <a:p>
            <a:pPr marL="533400" indent="-533400"/>
            <a:endParaRPr lang="es-CL" sz="2800" dirty="0" smtClean="0"/>
          </a:p>
          <a:p>
            <a:pPr marL="533400" indent="-533400">
              <a:buFont typeface="Wingdings" pitchFamily="2" charset="2"/>
              <a:buAutoNum type="arabicPeriod"/>
            </a:pPr>
            <a:endParaRPr lang="es-ES" sz="2800" dirty="0" smtClean="0"/>
          </a:p>
          <a:p>
            <a:endParaRPr lang="es-CL" sz="28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Programación del personal</a:t>
            </a:r>
            <a:endParaRPr lang="es-CL" dirty="0"/>
          </a:p>
        </p:txBody>
      </p:sp>
      <p:sp>
        <p:nvSpPr>
          <p:cNvPr id="3" name="2 Marcador de contenido"/>
          <p:cNvSpPr>
            <a:spLocks noGrp="1"/>
          </p:cNvSpPr>
          <p:nvPr>
            <p:ph idx="1"/>
          </p:nvPr>
        </p:nvSpPr>
        <p:spPr>
          <a:xfrm>
            <a:off x="683568" y="2276872"/>
            <a:ext cx="8064896" cy="4047182"/>
          </a:xfrm>
        </p:spPr>
        <p:txBody>
          <a:bodyPr/>
          <a:lstStyle/>
          <a:p>
            <a:r>
              <a:rPr lang="es-CL" dirty="0" smtClean="0"/>
              <a:t>Programar al personal de turno es una tarea compleja.</a:t>
            </a:r>
          </a:p>
          <a:p>
            <a:pPr lvl="1"/>
            <a:r>
              <a:rPr lang="es-CL" dirty="0" smtClean="0"/>
              <a:t>Se debe asegurar la producción y al mismo tiempo generar la menor cantidad de horas extra posible y la menor cantidad de ocio posible</a:t>
            </a:r>
          </a:p>
          <a:p>
            <a:pPr lvl="1"/>
            <a:r>
              <a:rPr lang="es-CL" dirty="0" smtClean="0"/>
              <a:t>Los sistema de rotación deben responder a la necesidad de la empresa</a:t>
            </a:r>
            <a:endParaRPr lang="es-ES" dirty="0" smtClean="0"/>
          </a:p>
          <a:p>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44</a:t>
            </a:fld>
            <a:endParaRPr lang="es-ES" dirty="0"/>
          </a:p>
        </p:txBody>
      </p:sp>
      <p:pic>
        <p:nvPicPr>
          <p:cNvPr id="99330" name="Picture 2"/>
          <p:cNvPicPr>
            <a:picLocks noChangeAspect="1" noChangeArrowheads="1"/>
          </p:cNvPicPr>
          <p:nvPr/>
        </p:nvPicPr>
        <p:blipFill>
          <a:blip r:embed="rId2" cstate="print"/>
          <a:srcRect/>
          <a:stretch>
            <a:fillRect/>
          </a:stretch>
        </p:blipFill>
        <p:spPr bwMode="auto">
          <a:xfrm>
            <a:off x="5920460" y="-27384"/>
            <a:ext cx="3223540" cy="2158404"/>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Simulación</a:t>
            </a:r>
            <a:endParaRPr lang="es-CL" dirty="0"/>
          </a:p>
        </p:txBody>
      </p:sp>
      <p:sp>
        <p:nvSpPr>
          <p:cNvPr id="3" name="2 Marcador de contenido"/>
          <p:cNvSpPr>
            <a:spLocks noGrp="1"/>
          </p:cNvSpPr>
          <p:nvPr>
            <p:ph idx="1"/>
          </p:nvPr>
        </p:nvSpPr>
        <p:spPr>
          <a:xfrm>
            <a:off x="683568" y="1340768"/>
            <a:ext cx="8064896" cy="4983286"/>
          </a:xfrm>
        </p:spPr>
        <p:txBody>
          <a:bodyPr/>
          <a:lstStyle/>
          <a:p>
            <a:r>
              <a:rPr lang="es-CL" sz="2800" dirty="0" smtClean="0"/>
              <a:t>Fases principales </a:t>
            </a:r>
          </a:p>
          <a:p>
            <a:pPr>
              <a:buFont typeface="Wingdings" pitchFamily="2" charset="2"/>
              <a:buNone/>
            </a:pPr>
            <a:r>
              <a:rPr lang="es-CL" sz="2800" dirty="0" smtClean="0"/>
              <a:t>    de un estudio de </a:t>
            </a:r>
          </a:p>
          <a:p>
            <a:pPr>
              <a:buFont typeface="Wingdings" pitchFamily="2" charset="2"/>
              <a:buNone/>
            </a:pPr>
            <a:r>
              <a:rPr lang="es-CL" sz="2800" dirty="0" smtClean="0"/>
              <a:t>    simulación:</a:t>
            </a:r>
            <a:endParaRPr lang="es-ES" sz="2800" dirty="0" smtClean="0"/>
          </a:p>
          <a:p>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45</a:t>
            </a:fld>
            <a:endParaRPr lang="es-ES" dirty="0"/>
          </a:p>
        </p:txBody>
      </p:sp>
      <p:sp>
        <p:nvSpPr>
          <p:cNvPr id="7" name="AutoShape 4"/>
          <p:cNvSpPr>
            <a:spLocks noChangeArrowheads="1"/>
          </p:cNvSpPr>
          <p:nvPr/>
        </p:nvSpPr>
        <p:spPr bwMode="auto">
          <a:xfrm>
            <a:off x="5334000" y="1524000"/>
            <a:ext cx="914400" cy="304800"/>
          </a:xfrm>
          <a:prstGeom prst="flowChartAlternateProcess">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s-CL" sz="1400">
                <a:latin typeface="Trebuchet MS" pitchFamily="34" charset="0"/>
              </a:rPr>
              <a:t>Inicio</a:t>
            </a:r>
            <a:endParaRPr lang="es-ES" sz="1400">
              <a:latin typeface="Trebuchet MS" pitchFamily="34" charset="0"/>
            </a:endParaRPr>
          </a:p>
        </p:txBody>
      </p:sp>
      <p:sp>
        <p:nvSpPr>
          <p:cNvPr id="8" name="AutoShape 5"/>
          <p:cNvSpPr>
            <a:spLocks noChangeArrowheads="1"/>
          </p:cNvSpPr>
          <p:nvPr/>
        </p:nvSpPr>
        <p:spPr bwMode="auto">
          <a:xfrm>
            <a:off x="4800600" y="1981200"/>
            <a:ext cx="1981200" cy="304800"/>
          </a:xfrm>
          <a:prstGeom prst="flowChartProcess">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s-CL" sz="1400">
                <a:latin typeface="Trebuchet MS" pitchFamily="34" charset="0"/>
              </a:rPr>
              <a:t>Definir el problema</a:t>
            </a:r>
            <a:endParaRPr lang="es-ES" sz="1400">
              <a:latin typeface="Trebuchet MS" pitchFamily="34" charset="0"/>
            </a:endParaRPr>
          </a:p>
        </p:txBody>
      </p:sp>
      <p:sp>
        <p:nvSpPr>
          <p:cNvPr id="9" name="AutoShape 6"/>
          <p:cNvSpPr>
            <a:spLocks noChangeArrowheads="1"/>
          </p:cNvSpPr>
          <p:nvPr/>
        </p:nvSpPr>
        <p:spPr bwMode="auto">
          <a:xfrm>
            <a:off x="4343400" y="2686050"/>
            <a:ext cx="2895600" cy="304800"/>
          </a:xfrm>
          <a:prstGeom prst="flowChartProcess">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s-CL" sz="1400">
                <a:latin typeface="Trebuchet MS" pitchFamily="34" charset="0"/>
              </a:rPr>
              <a:t>Construir el modelo de simulación</a:t>
            </a:r>
            <a:endParaRPr lang="es-ES" sz="1400">
              <a:latin typeface="Trebuchet MS" pitchFamily="34" charset="0"/>
            </a:endParaRPr>
          </a:p>
        </p:txBody>
      </p:sp>
      <p:sp>
        <p:nvSpPr>
          <p:cNvPr id="10" name="AutoShape 7"/>
          <p:cNvSpPr>
            <a:spLocks noChangeArrowheads="1"/>
          </p:cNvSpPr>
          <p:nvPr/>
        </p:nvSpPr>
        <p:spPr bwMode="auto">
          <a:xfrm>
            <a:off x="4686300" y="3352800"/>
            <a:ext cx="2209800" cy="457200"/>
          </a:xfrm>
          <a:prstGeom prst="flowChartProcess">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s-CL" sz="1400">
                <a:latin typeface="Trebuchet MS" pitchFamily="34" charset="0"/>
              </a:rPr>
              <a:t>Especificar valores de</a:t>
            </a:r>
          </a:p>
          <a:p>
            <a:pPr algn="ctr"/>
            <a:r>
              <a:rPr lang="es-CL" sz="1400">
                <a:latin typeface="Trebuchet MS" pitchFamily="34" charset="0"/>
              </a:rPr>
              <a:t>variables y parámetros</a:t>
            </a:r>
            <a:endParaRPr lang="es-ES" sz="1400">
              <a:latin typeface="Trebuchet MS" pitchFamily="34" charset="0"/>
            </a:endParaRPr>
          </a:p>
        </p:txBody>
      </p:sp>
      <p:sp>
        <p:nvSpPr>
          <p:cNvPr id="11" name="AutoShape 8"/>
          <p:cNvSpPr>
            <a:spLocks noChangeArrowheads="1"/>
          </p:cNvSpPr>
          <p:nvPr/>
        </p:nvSpPr>
        <p:spPr bwMode="auto">
          <a:xfrm>
            <a:off x="4629150" y="4038600"/>
            <a:ext cx="2324100" cy="304800"/>
          </a:xfrm>
          <a:prstGeom prst="flowChartProcess">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s-CL" sz="1400">
                <a:latin typeface="Trebuchet MS" pitchFamily="34" charset="0"/>
              </a:rPr>
              <a:t>Ejecutar la simulación</a:t>
            </a:r>
            <a:endParaRPr lang="es-ES" sz="1400">
              <a:latin typeface="Trebuchet MS" pitchFamily="34" charset="0"/>
            </a:endParaRPr>
          </a:p>
        </p:txBody>
      </p:sp>
      <p:sp>
        <p:nvSpPr>
          <p:cNvPr id="12" name="AutoShape 9"/>
          <p:cNvSpPr>
            <a:spLocks noChangeArrowheads="1"/>
          </p:cNvSpPr>
          <p:nvPr/>
        </p:nvSpPr>
        <p:spPr bwMode="auto">
          <a:xfrm>
            <a:off x="4762500" y="4572000"/>
            <a:ext cx="2057400" cy="304800"/>
          </a:xfrm>
          <a:prstGeom prst="flowChartProcess">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s-CL" sz="1400">
                <a:latin typeface="Trebuchet MS" pitchFamily="34" charset="0"/>
              </a:rPr>
              <a:t>Evaluar Resultados</a:t>
            </a:r>
            <a:endParaRPr lang="es-ES" sz="1400">
              <a:latin typeface="Trebuchet MS" pitchFamily="34" charset="0"/>
            </a:endParaRPr>
          </a:p>
        </p:txBody>
      </p:sp>
      <p:sp>
        <p:nvSpPr>
          <p:cNvPr id="13" name="AutoShape 10"/>
          <p:cNvSpPr>
            <a:spLocks noChangeArrowheads="1"/>
          </p:cNvSpPr>
          <p:nvPr/>
        </p:nvSpPr>
        <p:spPr bwMode="auto">
          <a:xfrm>
            <a:off x="5143500" y="5086350"/>
            <a:ext cx="1295400" cy="304800"/>
          </a:xfrm>
          <a:prstGeom prst="flowChartProcess">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s-CL" sz="1400">
                <a:latin typeface="Trebuchet MS" pitchFamily="34" charset="0"/>
              </a:rPr>
              <a:t>Validación</a:t>
            </a:r>
            <a:endParaRPr lang="es-ES" sz="1400">
              <a:latin typeface="Trebuchet MS" pitchFamily="34" charset="0"/>
            </a:endParaRPr>
          </a:p>
        </p:txBody>
      </p:sp>
      <p:sp>
        <p:nvSpPr>
          <p:cNvPr id="14" name="AutoShape 11"/>
          <p:cNvSpPr>
            <a:spLocks noChangeArrowheads="1"/>
          </p:cNvSpPr>
          <p:nvPr/>
        </p:nvSpPr>
        <p:spPr bwMode="auto">
          <a:xfrm>
            <a:off x="4800600" y="5638800"/>
            <a:ext cx="1981200" cy="457200"/>
          </a:xfrm>
          <a:prstGeom prst="flowChartProcess">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s-CL" sz="1400">
                <a:latin typeface="Trebuchet MS" pitchFamily="34" charset="0"/>
              </a:rPr>
              <a:t>Proponer Experimento </a:t>
            </a:r>
          </a:p>
          <a:p>
            <a:pPr algn="ctr"/>
            <a:r>
              <a:rPr lang="es-CL" sz="1400">
                <a:latin typeface="Trebuchet MS" pitchFamily="34" charset="0"/>
              </a:rPr>
              <a:t>Nuevo</a:t>
            </a:r>
            <a:endParaRPr lang="es-ES" sz="1400">
              <a:latin typeface="Trebuchet MS" pitchFamily="34" charset="0"/>
            </a:endParaRPr>
          </a:p>
        </p:txBody>
      </p:sp>
      <p:cxnSp>
        <p:nvCxnSpPr>
          <p:cNvPr id="15" name="AutoShape 20"/>
          <p:cNvCxnSpPr>
            <a:cxnSpLocks noChangeShapeType="1"/>
            <a:stCxn id="7" idx="2"/>
            <a:endCxn id="8" idx="0"/>
          </p:cNvCxnSpPr>
          <p:nvPr/>
        </p:nvCxnSpPr>
        <p:spPr bwMode="auto">
          <a:xfrm>
            <a:off x="5791200" y="1828800"/>
            <a:ext cx="0" cy="152400"/>
          </a:xfrm>
          <a:prstGeom prst="straightConnector1">
            <a:avLst/>
          </a:prstGeom>
          <a:noFill/>
          <a:ln w="9525">
            <a:solidFill>
              <a:schemeClr val="tx1"/>
            </a:solidFill>
            <a:miter lim="800000"/>
            <a:headEnd/>
            <a:tailEnd type="triangle" w="med" len="med"/>
          </a:ln>
          <a:effectLst/>
        </p:spPr>
      </p:cxnSp>
      <p:cxnSp>
        <p:nvCxnSpPr>
          <p:cNvPr id="16" name="AutoShape 21"/>
          <p:cNvCxnSpPr>
            <a:cxnSpLocks noChangeShapeType="1"/>
            <a:stCxn id="8" idx="2"/>
            <a:endCxn id="9" idx="0"/>
          </p:cNvCxnSpPr>
          <p:nvPr/>
        </p:nvCxnSpPr>
        <p:spPr bwMode="auto">
          <a:xfrm>
            <a:off x="5791200" y="2286000"/>
            <a:ext cx="0" cy="400050"/>
          </a:xfrm>
          <a:prstGeom prst="straightConnector1">
            <a:avLst/>
          </a:prstGeom>
          <a:noFill/>
          <a:ln w="9525">
            <a:solidFill>
              <a:schemeClr val="tx1"/>
            </a:solidFill>
            <a:miter lim="800000"/>
            <a:headEnd/>
            <a:tailEnd type="triangle" w="med" len="med"/>
          </a:ln>
          <a:effectLst/>
        </p:spPr>
      </p:cxnSp>
      <p:cxnSp>
        <p:nvCxnSpPr>
          <p:cNvPr id="17" name="AutoShape 23"/>
          <p:cNvCxnSpPr>
            <a:cxnSpLocks noChangeShapeType="1"/>
            <a:stCxn id="9" idx="2"/>
            <a:endCxn id="10" idx="0"/>
          </p:cNvCxnSpPr>
          <p:nvPr/>
        </p:nvCxnSpPr>
        <p:spPr bwMode="auto">
          <a:xfrm>
            <a:off x="5791200" y="2990850"/>
            <a:ext cx="0" cy="361950"/>
          </a:xfrm>
          <a:prstGeom prst="straightConnector1">
            <a:avLst/>
          </a:prstGeom>
          <a:noFill/>
          <a:ln w="9525">
            <a:solidFill>
              <a:schemeClr val="tx1"/>
            </a:solidFill>
            <a:miter lim="800000"/>
            <a:headEnd/>
            <a:tailEnd type="triangle" w="med" len="med"/>
          </a:ln>
          <a:effectLst/>
        </p:spPr>
      </p:cxnSp>
      <p:cxnSp>
        <p:nvCxnSpPr>
          <p:cNvPr id="18" name="AutoShape 24"/>
          <p:cNvCxnSpPr>
            <a:cxnSpLocks noChangeShapeType="1"/>
            <a:stCxn id="10" idx="2"/>
            <a:endCxn id="11" idx="0"/>
          </p:cNvCxnSpPr>
          <p:nvPr/>
        </p:nvCxnSpPr>
        <p:spPr bwMode="auto">
          <a:xfrm>
            <a:off x="5791200" y="3810000"/>
            <a:ext cx="0" cy="228600"/>
          </a:xfrm>
          <a:prstGeom prst="straightConnector1">
            <a:avLst/>
          </a:prstGeom>
          <a:noFill/>
          <a:ln w="9525">
            <a:solidFill>
              <a:schemeClr val="tx1"/>
            </a:solidFill>
            <a:miter lim="800000"/>
            <a:headEnd/>
            <a:tailEnd type="triangle" w="med" len="med"/>
          </a:ln>
          <a:effectLst/>
        </p:spPr>
      </p:cxnSp>
      <p:cxnSp>
        <p:nvCxnSpPr>
          <p:cNvPr id="19" name="AutoShape 25"/>
          <p:cNvCxnSpPr>
            <a:cxnSpLocks noChangeShapeType="1"/>
            <a:stCxn id="11" idx="2"/>
            <a:endCxn id="12" idx="0"/>
          </p:cNvCxnSpPr>
          <p:nvPr/>
        </p:nvCxnSpPr>
        <p:spPr bwMode="auto">
          <a:xfrm>
            <a:off x="5791200" y="4343400"/>
            <a:ext cx="0" cy="228600"/>
          </a:xfrm>
          <a:prstGeom prst="straightConnector1">
            <a:avLst/>
          </a:prstGeom>
          <a:noFill/>
          <a:ln w="9525">
            <a:solidFill>
              <a:schemeClr val="tx1"/>
            </a:solidFill>
            <a:miter lim="800000"/>
            <a:headEnd/>
            <a:tailEnd type="triangle" w="med" len="med"/>
          </a:ln>
          <a:effectLst/>
        </p:spPr>
      </p:cxnSp>
      <p:cxnSp>
        <p:nvCxnSpPr>
          <p:cNvPr id="20" name="AutoShape 26"/>
          <p:cNvCxnSpPr>
            <a:cxnSpLocks noChangeShapeType="1"/>
            <a:stCxn id="12" idx="2"/>
            <a:endCxn id="13" idx="0"/>
          </p:cNvCxnSpPr>
          <p:nvPr/>
        </p:nvCxnSpPr>
        <p:spPr bwMode="auto">
          <a:xfrm>
            <a:off x="5791200" y="4876800"/>
            <a:ext cx="0" cy="209550"/>
          </a:xfrm>
          <a:prstGeom prst="straightConnector1">
            <a:avLst/>
          </a:prstGeom>
          <a:noFill/>
          <a:ln w="9525">
            <a:solidFill>
              <a:schemeClr val="tx1"/>
            </a:solidFill>
            <a:miter lim="800000"/>
            <a:headEnd/>
            <a:tailEnd type="triangle" w="med" len="med"/>
          </a:ln>
          <a:effectLst/>
        </p:spPr>
      </p:cxnSp>
      <p:cxnSp>
        <p:nvCxnSpPr>
          <p:cNvPr id="21" name="AutoShape 27"/>
          <p:cNvCxnSpPr>
            <a:cxnSpLocks noChangeShapeType="1"/>
            <a:stCxn id="13" idx="2"/>
            <a:endCxn id="14" idx="0"/>
          </p:cNvCxnSpPr>
          <p:nvPr/>
        </p:nvCxnSpPr>
        <p:spPr bwMode="auto">
          <a:xfrm>
            <a:off x="5791200" y="5391150"/>
            <a:ext cx="0" cy="247650"/>
          </a:xfrm>
          <a:prstGeom prst="straightConnector1">
            <a:avLst/>
          </a:prstGeom>
          <a:noFill/>
          <a:ln w="9525">
            <a:solidFill>
              <a:schemeClr val="tx1"/>
            </a:solidFill>
            <a:miter lim="800000"/>
            <a:headEnd/>
            <a:tailEnd type="triangle" w="med" len="med"/>
          </a:ln>
          <a:effectLst/>
        </p:spPr>
      </p:cxnSp>
      <p:cxnSp>
        <p:nvCxnSpPr>
          <p:cNvPr id="22" name="AutoShape 29"/>
          <p:cNvCxnSpPr>
            <a:cxnSpLocks noChangeShapeType="1"/>
            <a:stCxn id="14" idx="1"/>
            <a:endCxn id="10" idx="0"/>
          </p:cNvCxnSpPr>
          <p:nvPr/>
        </p:nvCxnSpPr>
        <p:spPr bwMode="auto">
          <a:xfrm rot="10800000" flipH="1">
            <a:off x="4800600" y="3352800"/>
            <a:ext cx="990600" cy="2514600"/>
          </a:xfrm>
          <a:prstGeom prst="bentConnector4">
            <a:avLst>
              <a:gd name="adj1" fmla="val -34616"/>
              <a:gd name="adj2" fmla="val 109093"/>
            </a:avLst>
          </a:prstGeom>
          <a:noFill/>
          <a:ln w="9525">
            <a:solidFill>
              <a:schemeClr val="tx1"/>
            </a:solidFill>
            <a:miter lim="800000"/>
            <a:headEnd/>
            <a:tailEnd type="triangle" w="med" len="med"/>
          </a:ln>
          <a:effectLst/>
        </p:spPr>
      </p:cxnSp>
      <p:cxnSp>
        <p:nvCxnSpPr>
          <p:cNvPr id="23" name="AutoShape 30"/>
          <p:cNvCxnSpPr>
            <a:cxnSpLocks noChangeShapeType="1"/>
            <a:stCxn id="14" idx="1"/>
            <a:endCxn id="9" idx="0"/>
          </p:cNvCxnSpPr>
          <p:nvPr/>
        </p:nvCxnSpPr>
        <p:spPr bwMode="auto">
          <a:xfrm rot="10800000" flipH="1">
            <a:off x="4800600" y="2686050"/>
            <a:ext cx="990600" cy="3181350"/>
          </a:xfrm>
          <a:prstGeom prst="bentConnector4">
            <a:avLst>
              <a:gd name="adj1" fmla="val -69231"/>
              <a:gd name="adj2" fmla="val 107185"/>
            </a:avLst>
          </a:prstGeom>
          <a:noFill/>
          <a:ln w="9525">
            <a:solidFill>
              <a:schemeClr val="tx1"/>
            </a:solidFill>
            <a:miter lim="800000"/>
            <a:headEnd/>
            <a:tailEnd type="triangle" w="med" len="med"/>
          </a:ln>
          <a:effectLst/>
        </p:spPr>
      </p:cxnSp>
      <p:sp>
        <p:nvSpPr>
          <p:cNvPr id="24" name="AutoShape 32"/>
          <p:cNvSpPr>
            <a:spLocks noChangeArrowheads="1"/>
          </p:cNvSpPr>
          <p:nvPr/>
        </p:nvSpPr>
        <p:spPr bwMode="auto">
          <a:xfrm>
            <a:off x="5334000" y="6324600"/>
            <a:ext cx="914400" cy="304800"/>
          </a:xfrm>
          <a:prstGeom prst="flowChartAlternateProcess">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s-CL" sz="1400">
                <a:latin typeface="Trebuchet MS" pitchFamily="34" charset="0"/>
              </a:rPr>
              <a:t>Alto</a:t>
            </a:r>
            <a:endParaRPr lang="es-ES" sz="1400">
              <a:latin typeface="Trebuchet MS" pitchFamily="34" charset="0"/>
            </a:endParaRPr>
          </a:p>
        </p:txBody>
      </p:sp>
      <p:cxnSp>
        <p:nvCxnSpPr>
          <p:cNvPr id="25" name="AutoShape 35"/>
          <p:cNvCxnSpPr>
            <a:cxnSpLocks noChangeShapeType="1"/>
            <a:stCxn id="14" idx="2"/>
            <a:endCxn id="24" idx="0"/>
          </p:cNvCxnSpPr>
          <p:nvPr/>
        </p:nvCxnSpPr>
        <p:spPr bwMode="auto">
          <a:xfrm>
            <a:off x="5791200" y="6096000"/>
            <a:ext cx="0" cy="228600"/>
          </a:xfrm>
          <a:prstGeom prst="straightConnector1">
            <a:avLst/>
          </a:prstGeom>
          <a:noFill/>
          <a:ln w="9525">
            <a:solidFill>
              <a:schemeClr val="tx1"/>
            </a:solidFill>
            <a:miter lim="800000"/>
            <a:headEnd/>
            <a:tailEnd type="triangle" w="med" len="med"/>
          </a:ln>
          <a:effectLst/>
        </p:spPr>
      </p:cxnSp>
      <p:pic>
        <p:nvPicPr>
          <p:cNvPr id="100354" name="Picture 2"/>
          <p:cNvPicPr>
            <a:picLocks noChangeAspect="1" noChangeArrowheads="1"/>
          </p:cNvPicPr>
          <p:nvPr/>
        </p:nvPicPr>
        <p:blipFill>
          <a:blip r:embed="rId2" cstate="print"/>
          <a:srcRect/>
          <a:stretch>
            <a:fillRect/>
          </a:stretch>
        </p:blipFill>
        <p:spPr bwMode="auto">
          <a:xfrm>
            <a:off x="6726237" y="0"/>
            <a:ext cx="2417763" cy="1884363"/>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Simulación</a:t>
            </a:r>
            <a:endParaRPr lang="es-CL" dirty="0"/>
          </a:p>
        </p:txBody>
      </p:sp>
      <p:sp>
        <p:nvSpPr>
          <p:cNvPr id="3" name="2 Marcador de contenido"/>
          <p:cNvSpPr>
            <a:spLocks noGrp="1"/>
          </p:cNvSpPr>
          <p:nvPr>
            <p:ph idx="1"/>
          </p:nvPr>
        </p:nvSpPr>
        <p:spPr/>
        <p:txBody>
          <a:bodyPr/>
          <a:lstStyle/>
          <a:p>
            <a:r>
              <a:rPr lang="es-CL" sz="2800" dirty="0" smtClean="0"/>
              <a:t>Definir el Problema: </a:t>
            </a:r>
          </a:p>
          <a:p>
            <a:pPr lvl="1"/>
            <a:r>
              <a:rPr lang="es-CL" sz="2800" dirty="0" smtClean="0"/>
              <a:t>Objetivos del sistema estudiado</a:t>
            </a:r>
          </a:p>
          <a:p>
            <a:pPr lvl="1"/>
            <a:r>
              <a:rPr lang="es-CL" sz="2800" dirty="0" smtClean="0"/>
              <a:t>Variables que afectan el alcanzar los objetivos</a:t>
            </a:r>
          </a:p>
          <a:p>
            <a:pPr lvl="1"/>
            <a:endParaRPr lang="es-CL" sz="1400" dirty="0" smtClean="0"/>
          </a:p>
          <a:p>
            <a:r>
              <a:rPr lang="es-CL" sz="2800" dirty="0" smtClean="0"/>
              <a:t>Construir el modelo de simulación</a:t>
            </a:r>
          </a:p>
          <a:p>
            <a:pPr lvl="1"/>
            <a:r>
              <a:rPr lang="es-CL" sz="2800" dirty="0" smtClean="0"/>
              <a:t>Especificación de variables y parámetros</a:t>
            </a:r>
          </a:p>
          <a:p>
            <a:pPr lvl="1"/>
            <a:r>
              <a:rPr lang="es-CL" sz="2800" dirty="0" smtClean="0"/>
              <a:t>Especificación de reglas de decisión</a:t>
            </a:r>
          </a:p>
          <a:p>
            <a:pPr lvl="1"/>
            <a:r>
              <a:rPr lang="es-CL" sz="2800" dirty="0" smtClean="0"/>
              <a:t>Especificación de distribuciones de probabilidad</a:t>
            </a:r>
          </a:p>
          <a:p>
            <a:pPr lvl="1"/>
            <a:r>
              <a:rPr lang="es-CL" sz="2800" dirty="0" smtClean="0"/>
              <a:t>Especificación de procedimiento de incrementos de tiempo</a:t>
            </a:r>
            <a:endParaRPr lang="es-ES" sz="2800" dirty="0" smtClean="0"/>
          </a:p>
          <a:p>
            <a:endParaRPr lang="es-CL" sz="28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46</a:t>
            </a:fld>
            <a:endParaRPr lang="es-E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Simulación</a:t>
            </a:r>
            <a:endParaRPr lang="es-CL" dirty="0"/>
          </a:p>
        </p:txBody>
      </p:sp>
      <p:sp>
        <p:nvSpPr>
          <p:cNvPr id="3" name="2 Marcador de contenido"/>
          <p:cNvSpPr>
            <a:spLocks noGrp="1"/>
          </p:cNvSpPr>
          <p:nvPr>
            <p:ph idx="1"/>
          </p:nvPr>
        </p:nvSpPr>
        <p:spPr/>
        <p:txBody>
          <a:bodyPr/>
          <a:lstStyle/>
          <a:p>
            <a:r>
              <a:rPr lang="es-CL" sz="2800" dirty="0" smtClean="0"/>
              <a:t>Especificar valores de variables y parámetros</a:t>
            </a:r>
          </a:p>
          <a:p>
            <a:pPr lvl="1"/>
            <a:r>
              <a:rPr lang="es-CL" sz="2800" dirty="0" smtClean="0"/>
              <a:t>Determinación de condiciones iniciales</a:t>
            </a:r>
          </a:p>
          <a:p>
            <a:pPr lvl="1"/>
            <a:r>
              <a:rPr lang="es-CL" sz="2800" dirty="0" smtClean="0"/>
              <a:t>Determinación de longitud de ejecución</a:t>
            </a:r>
          </a:p>
          <a:p>
            <a:pPr lvl="1"/>
            <a:endParaRPr lang="es-CL" sz="1400" dirty="0" smtClean="0"/>
          </a:p>
          <a:p>
            <a:r>
              <a:rPr lang="es-CL" sz="2800" dirty="0" smtClean="0"/>
              <a:t>Evaluar resultados</a:t>
            </a:r>
          </a:p>
          <a:p>
            <a:pPr lvl="1"/>
            <a:r>
              <a:rPr lang="es-CL" sz="2800" dirty="0" smtClean="0"/>
              <a:t>Determinar pruebas estadísticas</a:t>
            </a:r>
          </a:p>
          <a:p>
            <a:pPr lvl="1"/>
            <a:r>
              <a:rPr lang="es-CL" sz="2800" dirty="0" smtClean="0"/>
              <a:t>Comparar con otra información</a:t>
            </a:r>
          </a:p>
          <a:p>
            <a:endParaRPr lang="es-CL" sz="28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47</a:t>
            </a:fld>
            <a:endParaRPr lang="es-ES" dirty="0"/>
          </a:p>
        </p:txBody>
      </p:sp>
      <p:pic>
        <p:nvPicPr>
          <p:cNvPr id="1026" name="Picture 2"/>
          <p:cNvPicPr>
            <a:picLocks noChangeAspect="1" noChangeArrowheads="1"/>
          </p:cNvPicPr>
          <p:nvPr/>
        </p:nvPicPr>
        <p:blipFill>
          <a:blip r:embed="rId2" cstate="print"/>
          <a:srcRect/>
          <a:stretch>
            <a:fillRect/>
          </a:stretch>
        </p:blipFill>
        <p:spPr bwMode="auto">
          <a:xfrm>
            <a:off x="6546850" y="0"/>
            <a:ext cx="2597150" cy="146685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
            </a:r>
            <a:br>
              <a:rPr lang="es-CL" dirty="0" smtClean="0"/>
            </a:br>
            <a:r>
              <a:rPr lang="es-CL" sz="3200" dirty="0" smtClean="0"/>
              <a:t>Introducción</a:t>
            </a:r>
            <a:r>
              <a:rPr lang="es-CL" dirty="0" smtClean="0"/>
              <a:t/>
            </a:r>
            <a:br>
              <a:rPr lang="es-CL" dirty="0" smtClean="0"/>
            </a:br>
            <a:r>
              <a:rPr lang="es-CL" dirty="0" smtClean="0"/>
              <a:t>Operaciones Programadas</a:t>
            </a:r>
            <a:endParaRPr lang="es-CL" dirty="0"/>
          </a:p>
        </p:txBody>
      </p:sp>
      <p:sp>
        <p:nvSpPr>
          <p:cNvPr id="3" name="2 Marcador de contenido"/>
          <p:cNvSpPr>
            <a:spLocks noGrp="1"/>
          </p:cNvSpPr>
          <p:nvPr>
            <p:ph idx="1"/>
          </p:nvPr>
        </p:nvSpPr>
        <p:spPr/>
        <p:txBody>
          <a:bodyPr/>
          <a:lstStyle/>
          <a:p>
            <a:pPr eaLnBrk="1" hangingPunct="1"/>
            <a:r>
              <a:rPr lang="es-ES_tradnl" dirty="0" smtClean="0"/>
              <a:t>Industria de Procesos</a:t>
            </a:r>
          </a:p>
          <a:p>
            <a:pPr lvl="1" eaLnBrk="1" hangingPunct="1"/>
            <a:r>
              <a:rPr lang="es-ES_tradnl" dirty="0" smtClean="0"/>
              <a:t>Programación Lineal</a:t>
            </a:r>
          </a:p>
          <a:p>
            <a:pPr eaLnBrk="1" hangingPunct="1"/>
            <a:r>
              <a:rPr lang="es-ES_tradnl" dirty="0" smtClean="0"/>
              <a:t>Producción en Masa</a:t>
            </a:r>
          </a:p>
          <a:p>
            <a:pPr lvl="1" eaLnBrk="1" hangingPunct="1"/>
            <a:r>
              <a:rPr lang="es-ES_tradnl" dirty="0" smtClean="0"/>
              <a:t>Balance de Línea de Ensamblaje</a:t>
            </a:r>
          </a:p>
          <a:p>
            <a:pPr eaLnBrk="1" hangingPunct="1"/>
            <a:r>
              <a:rPr lang="es-ES_tradnl" dirty="0" smtClean="0"/>
              <a:t>Proyectos</a:t>
            </a:r>
          </a:p>
          <a:p>
            <a:pPr lvl="1" eaLnBrk="1" hangingPunct="1"/>
            <a:r>
              <a:rPr lang="es-ES_tradnl" dirty="0" smtClean="0"/>
              <a:t>Técnicas de Programación de Proyectos (PERT-CPM)</a:t>
            </a:r>
          </a:p>
          <a:p>
            <a:pPr eaLnBrk="1" hangingPunct="1"/>
            <a:r>
              <a:rPr lang="es-ES_tradnl" dirty="0" smtClean="0"/>
              <a:t>Producción en Lotes</a:t>
            </a:r>
          </a:p>
          <a:p>
            <a:pPr lvl="1" eaLnBrk="1" hangingPunct="1"/>
            <a:r>
              <a:rPr lang="es-ES_tradnl" dirty="0" smtClean="0"/>
              <a:t>Planificación Agregada</a:t>
            </a:r>
          </a:p>
          <a:p>
            <a:pPr lvl="1" eaLnBrk="1" hangingPunct="1"/>
            <a:r>
              <a:rPr lang="es-ES_tradnl" dirty="0" smtClean="0"/>
              <a:t>Planificación de Requerimientos de Materiales (MRP)</a:t>
            </a:r>
          </a:p>
          <a:p>
            <a:pPr lvl="1" eaLnBrk="1" hangingPunct="1"/>
            <a:r>
              <a:rPr lang="es-ES_tradnl" dirty="0" smtClean="0"/>
              <a:t>Planificación de Requerimientos de Capacidad</a:t>
            </a:r>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5</a:t>
            </a:fld>
            <a:endParaRPr lang="es-E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3200" dirty="0" smtClean="0"/>
              <a:t>Introducción </a:t>
            </a:r>
            <a:r>
              <a:rPr lang="es-CL" dirty="0" smtClean="0"/>
              <a:t/>
            </a:r>
            <a:br>
              <a:rPr lang="es-CL" dirty="0" smtClean="0"/>
            </a:br>
            <a:r>
              <a:rPr lang="es-CL" dirty="0" smtClean="0"/>
              <a:t>Procesos en Línea</a:t>
            </a:r>
            <a:endParaRPr lang="es-CL" dirty="0"/>
          </a:p>
        </p:txBody>
      </p:sp>
      <p:sp>
        <p:nvSpPr>
          <p:cNvPr id="3" name="2 Marcador de contenido"/>
          <p:cNvSpPr>
            <a:spLocks noGrp="1"/>
          </p:cNvSpPr>
          <p:nvPr>
            <p:ph idx="1"/>
          </p:nvPr>
        </p:nvSpPr>
        <p:spPr/>
        <p:txBody>
          <a:bodyPr/>
          <a:lstStyle/>
          <a:p>
            <a:pPr eaLnBrk="1" hangingPunct="1"/>
            <a:r>
              <a:rPr lang="es-ES_tradnl" dirty="0" smtClean="0"/>
              <a:t>Pregunta:</a:t>
            </a:r>
          </a:p>
          <a:p>
            <a:pPr lvl="1" eaLnBrk="1" hangingPunct="1"/>
            <a:r>
              <a:rPr lang="es-ES_tradnl" dirty="0" smtClean="0"/>
              <a:t>Si se tienen diversos productos, ¿qué se produce en cada momento?</a:t>
            </a:r>
          </a:p>
          <a:p>
            <a:pPr eaLnBrk="1" hangingPunct="1"/>
            <a:r>
              <a:rPr lang="es-ES_tradnl" dirty="0" smtClean="0"/>
              <a:t>Punto clave:</a:t>
            </a:r>
          </a:p>
          <a:p>
            <a:pPr lvl="1" eaLnBrk="1" hangingPunct="1"/>
            <a:r>
              <a:rPr lang="es-ES_tradnl" dirty="0" smtClean="0"/>
              <a:t>Tiempos de preparación:</a:t>
            </a:r>
          </a:p>
          <a:p>
            <a:pPr lvl="2" eaLnBrk="1" hangingPunct="1"/>
            <a:r>
              <a:rPr lang="es-ES_tradnl" dirty="0" smtClean="0"/>
              <a:t>En producción clásica los altos tiempos de preparación determinan mayores lotes de producción.</a:t>
            </a:r>
          </a:p>
          <a:p>
            <a:pPr lvl="2" eaLnBrk="1" hangingPunct="1"/>
            <a:r>
              <a:rPr lang="es-ES_tradnl" dirty="0" smtClean="0"/>
              <a:t>En los sistemas de manufactura flexible (FMS) los menores tiempos de preparación se traducen en lotes más chicos.</a:t>
            </a:r>
          </a:p>
          <a:p>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6</a:t>
            </a:fld>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sz="3200" dirty="0" smtClean="0"/>
              <a:t>Introducción</a:t>
            </a:r>
            <a:r>
              <a:rPr lang="es-ES_tradnl" dirty="0" smtClean="0"/>
              <a:t/>
            </a:r>
            <a:br>
              <a:rPr lang="es-ES_tradnl" dirty="0" smtClean="0"/>
            </a:br>
            <a:r>
              <a:rPr lang="es-ES_tradnl" dirty="0" smtClean="0"/>
              <a:t>Procesos Intermitentes</a:t>
            </a:r>
            <a:endParaRPr lang="es-CL" dirty="0"/>
          </a:p>
        </p:txBody>
      </p:sp>
      <p:sp>
        <p:nvSpPr>
          <p:cNvPr id="3" name="2 Marcador de contenido"/>
          <p:cNvSpPr>
            <a:spLocks noGrp="1"/>
          </p:cNvSpPr>
          <p:nvPr>
            <p:ph idx="1"/>
          </p:nvPr>
        </p:nvSpPr>
        <p:spPr/>
        <p:txBody>
          <a:bodyPr/>
          <a:lstStyle/>
          <a:p>
            <a:pPr eaLnBrk="1" hangingPunct="1"/>
            <a:r>
              <a:rPr lang="es-ES_tradnl" dirty="0" smtClean="0"/>
              <a:t>Características:</a:t>
            </a:r>
          </a:p>
          <a:p>
            <a:pPr lvl="1" eaLnBrk="1" hangingPunct="1"/>
            <a:r>
              <a:rPr lang="es-ES_tradnl" dirty="0" smtClean="0"/>
              <a:t>Abarca talleres, imprentas, </a:t>
            </a:r>
            <a:r>
              <a:rPr lang="es-ES_tradnl" dirty="0" err="1" smtClean="0"/>
              <a:t>garages</a:t>
            </a:r>
            <a:r>
              <a:rPr lang="es-ES_tradnl" dirty="0" smtClean="0"/>
              <a:t>....</a:t>
            </a:r>
          </a:p>
          <a:p>
            <a:pPr lvl="1" eaLnBrk="1" hangingPunct="1"/>
            <a:r>
              <a:rPr lang="es-ES_tradnl" dirty="0" smtClean="0"/>
              <a:t>Los proyectos o clientes esperan en una línea conforme cada unidad se transfiere de un centro de trabajo hasta el siguiente.</a:t>
            </a:r>
          </a:p>
          <a:p>
            <a:pPr lvl="1" eaLnBrk="1" hangingPunct="1"/>
            <a:r>
              <a:rPr lang="es-ES_tradnl" dirty="0" smtClean="0"/>
              <a:t>Se forma una cola de inventario de producto en proceso en cada centro de trabajo existiendo tiempos de espera para conseguir la disponibilidad de las instalaciones.</a:t>
            </a:r>
          </a:p>
          <a:p>
            <a:endParaRPr lang="es-CL"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7</a:t>
            </a:fld>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Sistemas de manufactura</a:t>
            </a:r>
            <a:r>
              <a:rPr lang="es-ES" dirty="0" smtClean="0"/>
              <a:t/>
            </a:r>
            <a:br>
              <a:rPr lang="es-ES" dirty="0" smtClean="0"/>
            </a:br>
            <a:r>
              <a:rPr lang="es-ES" dirty="0" smtClean="0"/>
              <a:t>Definiciones</a:t>
            </a:r>
            <a:endParaRPr lang="es-CL" dirty="0"/>
          </a:p>
        </p:txBody>
      </p:sp>
      <p:sp>
        <p:nvSpPr>
          <p:cNvPr id="3" name="2 Marcador de contenido"/>
          <p:cNvSpPr>
            <a:spLocks noGrp="1"/>
          </p:cNvSpPr>
          <p:nvPr>
            <p:ph idx="1"/>
          </p:nvPr>
        </p:nvSpPr>
        <p:spPr/>
        <p:txBody>
          <a:bodyPr/>
          <a:lstStyle/>
          <a:p>
            <a:pPr>
              <a:buNone/>
            </a:pPr>
            <a:r>
              <a:rPr lang="es-ES" sz="2400" dirty="0" smtClean="0"/>
              <a:t>Centro de producción: donde se produce algún tipo de trabajo (un grupo de máquinas por ejemplo).</a:t>
            </a:r>
          </a:p>
          <a:p>
            <a:r>
              <a:rPr lang="es-ES" sz="2400" dirty="0" smtClean="0"/>
              <a:t>Carga infinita. Se carga considerando sólo en necesidad promedio.</a:t>
            </a:r>
          </a:p>
          <a:p>
            <a:pPr>
              <a:buNone/>
            </a:pPr>
            <a:r>
              <a:rPr lang="es-ES" sz="2400" dirty="0" smtClean="0"/>
              <a:t>	Se incluye estimación de tiempo fijo de carga en máquina más tiempo de proceso más tiempo de espera.</a:t>
            </a:r>
          </a:p>
          <a:p>
            <a:pPr>
              <a:buNone/>
            </a:pPr>
            <a:r>
              <a:rPr lang="es-ES" sz="2400" dirty="0" smtClean="0"/>
              <a:t>	Ejemplo: diseño de transporte forestal.</a:t>
            </a:r>
          </a:p>
          <a:p>
            <a:r>
              <a:rPr lang="es-ES" sz="2400" dirty="0" smtClean="0"/>
              <a:t>Carga finita: Acá se diseña en forma exacta que se hará en cada momento.</a:t>
            </a:r>
          </a:p>
          <a:p>
            <a:pPr>
              <a:buNone/>
            </a:pPr>
            <a:r>
              <a:rPr lang="es-ES" sz="2400" dirty="0" smtClean="0"/>
              <a:t>	Se puede programar hacia delante partiendo del presente, o hacia atrás, considerando las fechas de entrega.</a:t>
            </a:r>
          </a:p>
          <a:p>
            <a:pPr>
              <a:buNone/>
            </a:pPr>
            <a:r>
              <a:rPr lang="es-ES" sz="2400" dirty="0" smtClean="0"/>
              <a:t>	Se considera limitaciones de maquinaria mano de obra.</a:t>
            </a:r>
          </a:p>
          <a:p>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8</a:t>
            </a:fld>
            <a:endParaRPr lang="es-ES" dirty="0"/>
          </a:p>
        </p:txBody>
      </p:sp>
      <p:pic>
        <p:nvPicPr>
          <p:cNvPr id="94210" name="Picture 2"/>
          <p:cNvPicPr>
            <a:picLocks noChangeAspect="1" noChangeArrowheads="1"/>
          </p:cNvPicPr>
          <p:nvPr/>
        </p:nvPicPr>
        <p:blipFill>
          <a:blip r:embed="rId2" cstate="print"/>
          <a:srcRect/>
          <a:stretch>
            <a:fillRect/>
          </a:stretch>
        </p:blipFill>
        <p:spPr bwMode="auto">
          <a:xfrm>
            <a:off x="7596335" y="0"/>
            <a:ext cx="1547665" cy="1537737"/>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Sistemas de manufactura</a:t>
            </a:r>
            <a:r>
              <a:rPr lang="es-ES" dirty="0" smtClean="0"/>
              <a:t/>
            </a:r>
            <a:br>
              <a:rPr lang="es-ES" dirty="0" smtClean="0"/>
            </a:br>
            <a:r>
              <a:rPr lang="es-ES" dirty="0" smtClean="0"/>
              <a:t>Definiciones</a:t>
            </a:r>
            <a:endParaRPr lang="es-CL" dirty="0"/>
          </a:p>
        </p:txBody>
      </p:sp>
      <p:sp>
        <p:nvSpPr>
          <p:cNvPr id="3" name="2 Marcador de contenido"/>
          <p:cNvSpPr>
            <a:spLocks noGrp="1"/>
          </p:cNvSpPr>
          <p:nvPr>
            <p:ph idx="1"/>
          </p:nvPr>
        </p:nvSpPr>
        <p:spPr/>
        <p:txBody>
          <a:bodyPr/>
          <a:lstStyle/>
          <a:p>
            <a:pPr eaLnBrk="1" hangingPunct="1">
              <a:lnSpc>
                <a:spcPct val="90000"/>
              </a:lnSpc>
            </a:pPr>
            <a:r>
              <a:rPr lang="es-ES_tradnl" sz="2400" dirty="0" smtClean="0"/>
              <a:t>Se puede proceder hacia delante o hacia atrás:	</a:t>
            </a:r>
          </a:p>
          <a:p>
            <a:pPr eaLnBrk="1" hangingPunct="1">
              <a:lnSpc>
                <a:spcPct val="90000"/>
              </a:lnSpc>
            </a:pPr>
            <a:endParaRPr lang="es-ES_tradnl" sz="1200" dirty="0" smtClean="0"/>
          </a:p>
          <a:p>
            <a:pPr lvl="1" eaLnBrk="1" hangingPunct="1">
              <a:lnSpc>
                <a:spcPct val="90000"/>
              </a:lnSpc>
            </a:pPr>
            <a:r>
              <a:rPr lang="es-ES_tradnl" sz="2000" dirty="0" smtClean="0"/>
              <a:t>Programación Progresiva: Se toma un pedido y se programan todas las operaciones que hay que completar</a:t>
            </a:r>
          </a:p>
          <a:p>
            <a:pPr lvl="1" eaLnBrk="1" hangingPunct="1">
              <a:lnSpc>
                <a:spcPct val="90000"/>
              </a:lnSpc>
            </a:pPr>
            <a:endParaRPr lang="es-ES_tradnl" sz="300" dirty="0" smtClean="0"/>
          </a:p>
          <a:p>
            <a:pPr lvl="1" eaLnBrk="1" hangingPunct="1">
              <a:lnSpc>
                <a:spcPct val="90000"/>
              </a:lnSpc>
            </a:pPr>
            <a:r>
              <a:rPr lang="es-ES_tradnl" sz="2000" dirty="0" smtClean="0"/>
              <a:t>Programación en Retroceso: Comienza en fecha futura y se programan las operaciones requeridas en sentido inverso</a:t>
            </a:r>
          </a:p>
          <a:p>
            <a:pPr lvl="1" eaLnBrk="1" hangingPunct="1">
              <a:lnSpc>
                <a:spcPct val="90000"/>
              </a:lnSpc>
            </a:pPr>
            <a:endParaRPr lang="es-ES_tradnl" sz="1200" dirty="0" smtClean="0"/>
          </a:p>
          <a:p>
            <a:pPr lvl="2" eaLnBrk="1" hangingPunct="1">
              <a:lnSpc>
                <a:spcPct val="90000"/>
              </a:lnSpc>
            </a:pPr>
            <a:r>
              <a:rPr lang="es-ES_tradnl" sz="1800" dirty="0" smtClean="0"/>
              <a:t>Ej.: El Sistema de Planeación de Requerimiento de Materiales (MRP), es un sistema de programación en retroceso de carga infinita</a:t>
            </a:r>
          </a:p>
          <a:p>
            <a:pPr eaLnBrk="1" hangingPunct="1"/>
            <a:r>
              <a:rPr lang="es-ES_tradnl" sz="2400" dirty="0" smtClean="0"/>
              <a:t>Lo común es que los procesos estén limitados por las máquinas o por la mano de obra:</a:t>
            </a:r>
            <a:endParaRPr lang="es-ES_tradnl" sz="1100" dirty="0" smtClean="0"/>
          </a:p>
          <a:p>
            <a:pPr lvl="1" eaLnBrk="1" hangingPunct="1"/>
            <a:r>
              <a:rPr lang="es-ES_tradnl" sz="2000" dirty="0" smtClean="0"/>
              <a:t>Proceso limitado por las máquinas: El equipo es el recurso crucial que se programa</a:t>
            </a:r>
          </a:p>
          <a:p>
            <a:pPr lvl="1" eaLnBrk="1" hangingPunct="1"/>
            <a:endParaRPr lang="es-ES_tradnl" sz="200" dirty="0" smtClean="0"/>
          </a:p>
          <a:p>
            <a:pPr lvl="1" eaLnBrk="1" hangingPunct="1"/>
            <a:r>
              <a:rPr lang="es-ES_tradnl" sz="2000" dirty="0" smtClean="0"/>
              <a:t>Proceso limitado por la mano de obra: La gente es el recurso clave que se programa</a:t>
            </a:r>
          </a:p>
          <a:p>
            <a:endParaRPr lang="es-CL" sz="2400" dirty="0"/>
          </a:p>
        </p:txBody>
      </p:sp>
      <p:sp>
        <p:nvSpPr>
          <p:cNvPr id="4" name="3 Marcador de fecha"/>
          <p:cNvSpPr>
            <a:spLocks noGrp="1"/>
          </p:cNvSpPr>
          <p:nvPr>
            <p:ph type="dt" sz="half" idx="10"/>
          </p:nvPr>
        </p:nvSpPr>
        <p:spPr/>
        <p:txBody>
          <a:bodyPr/>
          <a:lstStyle/>
          <a:p>
            <a:pPr>
              <a:defRPr/>
            </a:pPr>
            <a:fld id="{E5FF3157-C93E-446A-885B-5537891C905D}" type="datetime1">
              <a:rPr lang="es-CL" smtClean="0"/>
              <a:pPr>
                <a:defRPr/>
              </a:pPr>
              <a:t>30-11-2011</a:t>
            </a:fld>
            <a:endParaRPr lang="es-CL" dirty="0"/>
          </a:p>
        </p:txBody>
      </p:sp>
      <p:sp>
        <p:nvSpPr>
          <p:cNvPr id="5" name="4 Marcador de número de diapositiva"/>
          <p:cNvSpPr>
            <a:spLocks noGrp="1"/>
          </p:cNvSpPr>
          <p:nvPr>
            <p:ph type="sldNum" sz="quarter" idx="12"/>
          </p:nvPr>
        </p:nvSpPr>
        <p:spPr/>
        <p:txBody>
          <a:bodyPr/>
          <a:lstStyle/>
          <a:p>
            <a:pPr>
              <a:defRPr/>
            </a:pPr>
            <a:fld id="{17C656CF-556A-47DA-899F-12F3F0E3BBD9}" type="slidenum">
              <a:rPr lang="es-ES" smtClean="0"/>
              <a:pPr>
                <a:defRPr/>
              </a:pPr>
              <a:t>9</a:t>
            </a:fld>
            <a:endParaRPr lang="es-ES" dirty="0"/>
          </a:p>
        </p:txBody>
      </p:sp>
      <p:pic>
        <p:nvPicPr>
          <p:cNvPr id="95234" name="Picture 2"/>
          <p:cNvPicPr>
            <a:picLocks noChangeAspect="1" noChangeArrowheads="1"/>
          </p:cNvPicPr>
          <p:nvPr/>
        </p:nvPicPr>
        <p:blipFill>
          <a:blip r:embed="rId2" cstate="print"/>
          <a:srcRect/>
          <a:stretch>
            <a:fillRect/>
          </a:stretch>
        </p:blipFill>
        <p:spPr bwMode="auto">
          <a:xfrm>
            <a:off x="6272213" y="0"/>
            <a:ext cx="2871787" cy="112395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Arial Narrow"/>
        <a:ea typeface=""/>
        <a:cs typeface=""/>
      </a:majorFont>
      <a:minorFont>
        <a:latin typeface="Arial Narrow"/>
        <a:ea typeface=""/>
        <a:cs typeface=""/>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txDef>
      <a:spPr>
        <a:noFill/>
      </a:spPr>
      <a:bodyPr wrap="none" rtlCol="0">
        <a:spAutoFit/>
      </a:bodyPr>
      <a:lstStyle>
        <a:defPPr>
          <a:defRPr sz="2400" dirty="0" smtClean="0">
            <a:latin typeface="+mn-lt"/>
          </a:defRPr>
        </a:defPPr>
      </a:lstStyle>
    </a:tx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7219</TotalTime>
  <Words>2840</Words>
  <Application>Microsoft Office PowerPoint</Application>
  <PresentationFormat>Presentación en pantalla (4:3)</PresentationFormat>
  <Paragraphs>596</Paragraphs>
  <Slides>47</Slides>
  <Notes>4</Notes>
  <HiddenSlides>2</HiddenSlides>
  <MMClips>0</MMClips>
  <ScaleCrop>false</ScaleCrop>
  <HeadingPairs>
    <vt:vector size="4" baseType="variant">
      <vt:variant>
        <vt:lpstr>Tema</vt:lpstr>
      </vt:variant>
      <vt:variant>
        <vt:i4>1</vt:i4>
      </vt:variant>
      <vt:variant>
        <vt:lpstr>Títulos de diapositiva</vt:lpstr>
      </vt:variant>
      <vt:variant>
        <vt:i4>47</vt:i4>
      </vt:variant>
    </vt:vector>
  </HeadingPairs>
  <TitlesOfParts>
    <vt:vector size="48" baseType="lpstr">
      <vt:lpstr>Flujo</vt:lpstr>
      <vt:lpstr> Programación de Operaciones   (Operations Scheduling) </vt:lpstr>
      <vt:lpstr>Lineamientos de la Clase de Hoy</vt:lpstr>
      <vt:lpstr> Introducción Características y Objetivos</vt:lpstr>
      <vt:lpstr> Introducción Resultados Esperados</vt:lpstr>
      <vt:lpstr> Introducción Operaciones Programadas</vt:lpstr>
      <vt:lpstr>Introducción  Procesos en Línea</vt:lpstr>
      <vt:lpstr>Introducción Procesos Intermitentes</vt:lpstr>
      <vt:lpstr>Sistemas de manufactura Definiciones</vt:lpstr>
      <vt:lpstr>Sistemas de manufactura Definiciones</vt:lpstr>
      <vt:lpstr>Sistemas de manufactura Definiciones</vt:lpstr>
      <vt:lpstr>Sistemas de Manufactura Programación y Funciones de Control Características</vt:lpstr>
      <vt:lpstr>Sistemas de Manufactura Programación y Funciones de Control Características</vt:lpstr>
      <vt:lpstr>Sistemas de Manufactura Objetivos de la Programación del Centro de Trabajo</vt:lpstr>
      <vt:lpstr>Sistemas de Manufactura Secuenciación de Trabajos</vt:lpstr>
      <vt:lpstr>Sistemas de Manufactura Secuenciación de Trabajos</vt:lpstr>
      <vt:lpstr>Sistemas de Manufactura Secuenciación de Trabajos</vt:lpstr>
      <vt:lpstr>Sistemas de Manufactura Programación de n trabajos en una máquina (n/1)</vt:lpstr>
      <vt:lpstr>Sistemas de Manufactura Programación de n trabajos en una máquina (n/1)</vt:lpstr>
      <vt:lpstr>Sistemas de Manufactura Programación de n trabajos en una máquina (n/1)</vt:lpstr>
      <vt:lpstr>Sistemas de Manufactura Programación de n trabajos en una máquina (n/1)</vt:lpstr>
      <vt:lpstr>Sistemas de Manufactura Programación de n trabajos en una máquina (n/1)</vt:lpstr>
      <vt:lpstr>Sistemas de Manufactura Programación de n trabajos en una máquina (n/1)</vt:lpstr>
      <vt:lpstr>Sistemas de Manufactura Programación de n trabajos en una máquina (n/1)</vt:lpstr>
      <vt:lpstr>Sistemas de Manufactura Programación de n trabajos en una máquina (n/1)</vt:lpstr>
      <vt:lpstr>Sistemas de Manufactura Programación de n trabajos en dos máquinas (n/2)</vt:lpstr>
      <vt:lpstr>Sistemas de Manufactura Programación de n trabajos en dos máquinas (n/2)</vt:lpstr>
      <vt:lpstr>Sistemas de Manufactura Programación de n trabajos en dos máquinas (n/2)</vt:lpstr>
      <vt:lpstr>Sistemas de Manufactura Programación de n trabajos en dos máquinas (n/2)</vt:lpstr>
      <vt:lpstr>Programación de un conjunto de trabajos en el mismo número de máquinas</vt:lpstr>
      <vt:lpstr>Programación de un conjunto de trabajos en el mismo número de máquinas</vt:lpstr>
      <vt:lpstr>Programación de un conjunto de trabajos en el mismo número de máquinas</vt:lpstr>
      <vt:lpstr>Programación de un conjunto de trabajos en el mismo número de máquinas</vt:lpstr>
      <vt:lpstr>Programación de un conjunto de trabajos en el mismo número de máquinas</vt:lpstr>
      <vt:lpstr>Programación de un conjunto de trabajos en el mismo número de máquinas</vt:lpstr>
      <vt:lpstr>Programación de un conjunto de trabajos en el mismo número de máquinas</vt:lpstr>
      <vt:lpstr>Programación de un conjunto de trabajos en el mismo número de máquinas</vt:lpstr>
      <vt:lpstr>Programación de n trabajos en m máquinas</vt:lpstr>
      <vt:lpstr>Sistemas de Manufactura Control de Taller</vt:lpstr>
      <vt:lpstr>Sistemas de Manufactura Control de Taller: Funciones</vt:lpstr>
      <vt:lpstr>Sistemas de Manufactura Control de Taller: Carta Gantt</vt:lpstr>
      <vt:lpstr>Sistemas de Manufactura Control de Taller: Control de Insumos y Productos</vt:lpstr>
      <vt:lpstr>Sistemas de Manufactura Principios de Programación de un Centro de Trabajo</vt:lpstr>
      <vt:lpstr>Sistemas de Manufactura Sistemas de Planificación Avanzados</vt:lpstr>
      <vt:lpstr>Programación del personal</vt:lpstr>
      <vt:lpstr>Simulación</vt:lpstr>
      <vt:lpstr>Simulación</vt:lpstr>
      <vt:lpstr>Simulación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IN4703</dc:title>
  <dc:subject>Clases</dc:subject>
  <dc:creator>Fabián Rodrigo Medel García</dc:creator>
  <cp:lastModifiedBy>Fabian</cp:lastModifiedBy>
  <cp:revision>594</cp:revision>
  <cp:lastPrinted>2007-09-28T14:59:36Z</cp:lastPrinted>
  <dcterms:created xsi:type="dcterms:W3CDTF">2007-04-18T18:55:22Z</dcterms:created>
  <dcterms:modified xsi:type="dcterms:W3CDTF">2011-11-30T22:22:42Z</dcterms:modified>
</cp:coreProperties>
</file>