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39"/>
  </p:notesMasterIdLst>
  <p:handoutMasterIdLst>
    <p:handoutMasterId r:id="rId40"/>
  </p:handoutMasterIdLst>
  <p:sldIdLst>
    <p:sldId id="346" r:id="rId2"/>
    <p:sldId id="435" r:id="rId3"/>
    <p:sldId id="402" r:id="rId4"/>
    <p:sldId id="403" r:id="rId5"/>
    <p:sldId id="405" r:id="rId6"/>
    <p:sldId id="404" r:id="rId7"/>
    <p:sldId id="436" r:id="rId8"/>
    <p:sldId id="431" r:id="rId9"/>
    <p:sldId id="406" r:id="rId10"/>
    <p:sldId id="437" r:id="rId11"/>
    <p:sldId id="438" r:id="rId12"/>
    <p:sldId id="439" r:id="rId13"/>
    <p:sldId id="440" r:id="rId14"/>
    <p:sldId id="441" r:id="rId15"/>
    <p:sldId id="446" r:id="rId16"/>
    <p:sldId id="447" r:id="rId17"/>
    <p:sldId id="442" r:id="rId18"/>
    <p:sldId id="443" r:id="rId19"/>
    <p:sldId id="448" r:id="rId20"/>
    <p:sldId id="444" r:id="rId21"/>
    <p:sldId id="411" r:id="rId22"/>
    <p:sldId id="414" r:id="rId23"/>
    <p:sldId id="416" r:id="rId24"/>
    <p:sldId id="422" r:id="rId25"/>
    <p:sldId id="423" r:id="rId26"/>
    <p:sldId id="424" r:id="rId27"/>
    <p:sldId id="425" r:id="rId28"/>
    <p:sldId id="426" r:id="rId29"/>
    <p:sldId id="451" r:id="rId30"/>
    <p:sldId id="452" r:id="rId31"/>
    <p:sldId id="427" r:id="rId32"/>
    <p:sldId id="428" r:id="rId33"/>
    <p:sldId id="429" r:id="rId34"/>
    <p:sldId id="450" r:id="rId35"/>
    <p:sldId id="432" r:id="rId36"/>
    <p:sldId id="433" r:id="rId37"/>
    <p:sldId id="453" r:id="rId38"/>
  </p:sldIdLst>
  <p:sldSz cx="9144000" cy="6858000" type="screen4x3"/>
  <p:notesSz cx="7315200" cy="96012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3399"/>
    <a:srgbClr val="FF6600"/>
    <a:srgbClr val="FF3300"/>
    <a:srgbClr val="3CBEEC"/>
    <a:srgbClr val="50C5EE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7127" autoAdjust="0"/>
    <p:restoredTop sz="88429" autoAdjust="0"/>
  </p:normalViewPr>
  <p:slideViewPr>
    <p:cSldViewPr>
      <p:cViewPr varScale="1">
        <p:scale>
          <a:sx n="93" d="100"/>
          <a:sy n="93" d="100"/>
        </p:scale>
        <p:origin x="-1194" y="-96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48"/>
    </p:cViewPr>
  </p:sorterViewPr>
  <p:notesViewPr>
    <p:cSldViewPr>
      <p:cViewPr>
        <p:scale>
          <a:sx n="125" d="100"/>
          <a:sy n="125" d="100"/>
        </p:scale>
        <p:origin x="-2832" y="145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4228E6F-075A-4F75-8F15-66DF095FA0A9}" type="datetimeFigureOut">
              <a:rPr lang="es-ES"/>
              <a:pPr>
                <a:defRPr/>
              </a:pPr>
              <a:t>20/10/2011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780D55F-F54D-408D-813C-152290AE8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B7E0863-5DE2-474E-AA73-1B0F6E06DE60}" type="datetimeFigureOut">
              <a:rPr lang="es-ES"/>
              <a:pPr>
                <a:defRPr/>
              </a:pPr>
              <a:t>20/10/2011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3CF21B2-777A-40A5-9F72-F837E41C48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6 Grupo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0" name="8 Marcador de título"/>
          <p:cNvSpPr>
            <a:spLocks noGrp="1"/>
          </p:cNvSpPr>
          <p:nvPr>
            <p:ph type="ctrTitle"/>
          </p:nvPr>
        </p:nvSpPr>
        <p:spPr>
          <a:xfrm>
            <a:off x="1042988" y="4292600"/>
            <a:ext cx="8101012" cy="1223963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>
              <a:defRPr sz="3100" smtClean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s-CL" dirty="0" smtClean="0"/>
              <a:t>Haga clic para cambiar el estilo de título	</a:t>
            </a:r>
          </a:p>
        </p:txBody>
      </p:sp>
      <p:sp>
        <p:nvSpPr>
          <p:cNvPr id="11" name="9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5B233BE1-F5B6-46C0-A7BD-AFC73FE2DE93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Euclid" pitchFamily="18" charset="0"/>
              </a:defRPr>
            </a:lvl1pPr>
          </a:lstStyle>
          <a:p>
            <a:pPr>
              <a:defRPr/>
            </a:pPr>
            <a:fld id="{598FC47B-4672-4D82-88D2-AB35845B330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8 Forma libre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8 Título"/>
          <p:cNvSpPr txBox="1">
            <a:spLocks/>
          </p:cNvSpPr>
          <p:nvPr userDrawn="1"/>
        </p:nvSpPr>
        <p:spPr bwMode="auto">
          <a:xfrm>
            <a:off x="533400" y="1371600"/>
            <a:ext cx="78516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B673F-D1A4-4C29-8A52-0DAB60C5B53E}" type="datetime1">
              <a:rPr lang="es-CL" smtClean="0"/>
              <a:pPr>
                <a:defRPr/>
              </a:pPr>
              <a:t>20-10-2011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C8C8-F4B9-491E-8401-6F6CE61CC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3744416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4088" y="1484784"/>
            <a:ext cx="3678560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B4FE-2EB0-4E3D-AEDA-08EC38182B82}" type="datetime1">
              <a:rPr lang="es-CL" smtClean="0"/>
              <a:pPr>
                <a:defRPr/>
              </a:pPr>
              <a:t>20-10-2011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6EAD0-F5CE-463A-AA0A-4326A9C71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6C8-8079-44EC-A945-7924918463EF}" type="datetime1">
              <a:rPr lang="es-CL" smtClean="0"/>
              <a:pPr>
                <a:defRPr/>
              </a:pPr>
              <a:t>20-10-2011</a:t>
            </a:fld>
            <a:endParaRPr lang="es-CL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85A4B-AD20-4376-884E-0364B760E1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7287344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90BE-A2A7-45FF-9E05-DCD1F0CA826B}" type="datetime1">
              <a:rPr lang="es-CL" smtClean="0"/>
              <a:pPr>
                <a:defRPr/>
              </a:pPr>
              <a:t>20-10-2011</a:t>
            </a:fld>
            <a:endParaRPr lang="es-CL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862A-94F4-4202-9313-1278114AA6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6 Conector recto"/>
          <p:cNvCxnSpPr/>
          <p:nvPr userDrawn="1"/>
        </p:nvCxnSpPr>
        <p:spPr>
          <a:xfrm>
            <a:off x="827584" y="3717032"/>
            <a:ext cx="831641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988-AFF5-4223-B130-C9C2BC42A20D}" type="datetime1">
              <a:rPr lang="es-CL" smtClean="0"/>
              <a:pPr>
                <a:defRPr/>
              </a:pPr>
              <a:t>20-10-2011</a:t>
            </a:fld>
            <a:endParaRPr lang="es-C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10B4-50B1-408D-A2D5-458E374E71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748-17C7-4595-B747-7E44D9477713}" type="datetime1">
              <a:rPr lang="es-CL" smtClean="0"/>
              <a:pPr>
                <a:defRPr/>
              </a:pPr>
              <a:t>20-10-2011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B14B-1B1E-418C-8718-38B8470302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" name="8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0" name="9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1" name="10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8EF0-E355-4DFB-B546-3678E590DBCA}" type="datetime1">
              <a:rPr lang="es-CL" smtClean="0"/>
              <a:pPr>
                <a:defRPr/>
              </a:pPr>
              <a:t>20-10-2011</a:t>
            </a:fld>
            <a:endParaRPr lang="es-CL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AAB36EB-1CCF-4CD1-A290-662239D3AC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A549-5EF7-41E1-9E2B-436D3D8A69F8}" type="datetime1">
              <a:rPr lang="es-CL" smtClean="0"/>
              <a:pPr>
                <a:defRPr/>
              </a:pPr>
              <a:t>20-10-2011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EB03-CC84-4E5D-B9D7-ACEDE033A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29" name="8 Marcador de título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r>
              <a:rPr lang="es-ES" dirty="0" smtClean="0"/>
              <a:t> </a:t>
            </a:r>
            <a:r>
              <a:rPr lang="es-ES" dirty="0" err="1" smtClean="0"/>
              <a:t>style</a:t>
            </a:r>
            <a:endParaRPr lang="en-US" dirty="0" smtClean="0"/>
          </a:p>
        </p:txBody>
      </p:sp>
      <p:sp>
        <p:nvSpPr>
          <p:cNvPr id="1030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683568" y="1556792"/>
            <a:ext cx="806489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 smtClean="0"/>
          </a:p>
          <a:p>
            <a:pPr lvl="1"/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2"/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3"/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4"/>
            <a:r>
              <a:rPr lang="es-ES" dirty="0" err="1" smtClean="0"/>
              <a:t>Fifth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n-US" dirty="0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24242"/>
                </a:solidFill>
                <a:latin typeface="Arial" charset="0"/>
              </a:defRPr>
            </a:lvl1pPr>
          </a:lstStyle>
          <a:p>
            <a:pPr>
              <a:defRPr/>
            </a:pPr>
            <a:fld id="{059E8451-9A6B-4AA6-BF99-F551D686A538}" type="datetime1">
              <a:rPr lang="es-CL" smtClean="0"/>
              <a:pPr>
                <a:defRPr/>
              </a:pPr>
              <a:t>20-10-2011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372200" y="638132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424242"/>
                </a:solidFill>
                <a:latin typeface="Fedra Sans Std Normal" pitchFamily="34" charset="0"/>
              </a:defRPr>
            </a:lvl1pPr>
          </a:lstStyle>
          <a:p>
            <a:pPr>
              <a:defRPr/>
            </a:pPr>
            <a:fld id="{60AEC80E-C4D1-4B38-B0A7-40F533D8F7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2" name="Rectangle 7"/>
          <p:cNvSpPr/>
          <p:nvPr userDrawn="1"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3" name="Rectangle 8"/>
          <p:cNvSpPr/>
          <p:nvPr userDrawn="1"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7" name="Rectangle 9"/>
          <p:cNvSpPr/>
          <p:nvPr userDrawn="1"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9" name="Rectangle 10"/>
          <p:cNvSpPr/>
          <p:nvPr userDrawn="1"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0" name="Rectangle 11"/>
          <p:cNvSpPr/>
          <p:nvPr userDrawn="1"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Rectangle 14"/>
          <p:cNvSpPr/>
          <p:nvPr userDrawn="1"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3" name="Rectangle 15"/>
          <p:cNvSpPr/>
          <p:nvPr userDrawn="1"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angle 16"/>
          <p:cNvSpPr/>
          <p:nvPr userDrawn="1"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82" r:id="rId8"/>
    <p:sldLayoutId id="2147483879" r:id="rId9"/>
    <p:sldLayoutId id="2147483880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2988" y="4005064"/>
            <a:ext cx="8101012" cy="1511499"/>
          </a:xfrm>
        </p:spPr>
        <p:txBody>
          <a:bodyPr/>
          <a:lstStyle/>
          <a:p>
            <a:r>
              <a:rPr lang="es-ES_tradnl" b="1" dirty="0" smtClean="0"/>
              <a:t>	Diseño de Productos</a:t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9888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Fedra Sans Std Normal"/>
              </a:rPr>
              <a:t>IN4703 – 2011/02</a:t>
            </a:r>
          </a:p>
          <a:p>
            <a:r>
              <a:rPr lang="es-CL" sz="3600" dirty="0" smtClean="0">
                <a:latin typeface="Fedra Sans Std Normal"/>
              </a:rPr>
              <a:t>	Gestión de Operaciones</a:t>
            </a:r>
            <a:endParaRPr lang="es-CL" sz="3600" dirty="0">
              <a:latin typeface="Fedra Sans Std 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2) Selección del Producto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400" dirty="0" smtClean="0"/>
              <a:t>Las ideas para nuevos productos deben pasar por las siguientes pruebas:</a:t>
            </a:r>
          </a:p>
          <a:p>
            <a:pPr lvl="1"/>
            <a:r>
              <a:rPr lang="es-ES_tradnl" sz="2000" dirty="0" smtClean="0"/>
              <a:t>Potencial de mercado (</a:t>
            </a:r>
            <a:r>
              <a:rPr lang="es-CL" sz="2000" dirty="0" smtClean="0"/>
              <a:t>Marketing: Vender)</a:t>
            </a:r>
            <a:endParaRPr lang="es-ES_tradnl" sz="2000" dirty="0" smtClean="0"/>
          </a:p>
          <a:p>
            <a:pPr lvl="1"/>
            <a:r>
              <a:rPr lang="es-ES_tradnl" sz="2000" dirty="0" smtClean="0"/>
              <a:t>Compatibilidad con las operaciones, otros productos y estrategias.</a:t>
            </a:r>
          </a:p>
          <a:p>
            <a:pPr lvl="1"/>
            <a:r>
              <a:rPr lang="es-ES_tradnl" sz="2000" dirty="0" smtClean="0"/>
              <a:t>Factibilidad técnica, económica y financiera.</a:t>
            </a:r>
          </a:p>
          <a:p>
            <a:r>
              <a:rPr lang="es-ES_tradnl" sz="2400" dirty="0" smtClean="0"/>
              <a:t>Este análisis, preliminar, permite quedarse con las ideas más prometedoras.</a:t>
            </a:r>
          </a:p>
          <a:p>
            <a:r>
              <a:rPr lang="es-CL" sz="2400" dirty="0" smtClean="0"/>
              <a:t>Objetivos Contrapuestos:</a:t>
            </a:r>
          </a:p>
          <a:p>
            <a:pPr lvl="1"/>
            <a:r>
              <a:rPr lang="es-CL" sz="2000" dirty="0" smtClean="0"/>
              <a:t>Marketing: Vender</a:t>
            </a:r>
          </a:p>
          <a:p>
            <a:pPr lvl="1"/>
            <a:r>
              <a:rPr lang="es-CL" sz="2000" dirty="0" smtClean="0"/>
              <a:t>Ingeniería: Diseño Funcional</a:t>
            </a:r>
          </a:p>
          <a:p>
            <a:pPr lvl="1"/>
            <a:r>
              <a:rPr lang="es-CL" sz="2000" dirty="0" smtClean="0"/>
              <a:t>Manufactura: Producir</a:t>
            </a:r>
          </a:p>
          <a:p>
            <a:pPr lvl="1"/>
            <a:r>
              <a:rPr lang="es-CL" sz="2000" dirty="0" smtClean="0"/>
              <a:t>Etc..</a:t>
            </a:r>
          </a:p>
          <a:p>
            <a:endParaRPr lang="es-ES_tradnl" sz="2400" dirty="0" smtClean="0"/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2) Selección del Producto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Ejemplos:</a:t>
            </a:r>
          </a:p>
          <a:p>
            <a:pPr lvl="2"/>
            <a:r>
              <a:rPr lang="es-ES_tradnl" dirty="0" smtClean="0"/>
              <a:t>Harina de alta calidad:</a:t>
            </a:r>
          </a:p>
          <a:p>
            <a:pPr lvl="3"/>
            <a:r>
              <a:rPr lang="es-ES_tradnl" dirty="0" smtClean="0"/>
              <a:t>¿Se tiene la capacidad tecnológica?</a:t>
            </a:r>
          </a:p>
          <a:p>
            <a:pPr lvl="3"/>
            <a:r>
              <a:rPr lang="es-ES_tradnl" dirty="0" smtClean="0"/>
              <a:t>Costos versus mejor precio.</a:t>
            </a:r>
          </a:p>
          <a:p>
            <a:pPr lvl="2"/>
            <a:r>
              <a:rPr lang="es-ES_tradnl" dirty="0" smtClean="0"/>
              <a:t>Bolsa electrónica:</a:t>
            </a:r>
          </a:p>
          <a:p>
            <a:pPr lvl="3"/>
            <a:r>
              <a:rPr lang="es-ES_tradnl" dirty="0" smtClean="0"/>
              <a:t>¿Se dispone de la tecnología?</a:t>
            </a:r>
          </a:p>
          <a:p>
            <a:pPr lvl="3"/>
            <a:r>
              <a:rPr lang="es-ES_tradnl" dirty="0" smtClean="0"/>
              <a:t>¿Existen suficientes clientes?</a:t>
            </a:r>
          </a:p>
          <a:p>
            <a:pPr lvl="3"/>
            <a:r>
              <a:rPr lang="es-ES_tradnl" dirty="0" smtClean="0"/>
              <a:t>¿Se tiene la seguridad adecuada?</a:t>
            </a:r>
          </a:p>
          <a:p>
            <a:pPr lvl="2"/>
            <a:r>
              <a:rPr lang="es-ES_tradnl" dirty="0" err="1" smtClean="0"/>
              <a:t>Yoghurt</a:t>
            </a:r>
            <a:r>
              <a:rPr lang="es-ES_tradnl" dirty="0" smtClean="0"/>
              <a:t>: </a:t>
            </a:r>
          </a:p>
          <a:p>
            <a:pPr lvl="3"/>
            <a:r>
              <a:rPr lang="es-ES_tradnl" dirty="0" smtClean="0"/>
              <a:t>¿Cómo calza con los otros productos?</a:t>
            </a:r>
          </a:p>
          <a:p>
            <a:pPr lvl="3"/>
            <a:r>
              <a:rPr lang="es-ES_tradnl" dirty="0" smtClean="0"/>
              <a:t>¿Le gustaría a algún sector del mercado?</a:t>
            </a:r>
          </a:p>
          <a:p>
            <a:pPr lvl="2"/>
            <a:r>
              <a:rPr lang="es-ES_tradnl" dirty="0" err="1" smtClean="0"/>
              <a:t>Facebook</a:t>
            </a:r>
            <a:r>
              <a:rPr lang="es-ES_tradnl" dirty="0" smtClean="0"/>
              <a:t> 2?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3) Diseño Preliminar del Producto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En el diseño preliminar se toma en cuenta una gran cantidad de </a:t>
            </a:r>
            <a:r>
              <a:rPr lang="es-ES_tradnl" dirty="0" err="1" smtClean="0"/>
              <a:t>trade</a:t>
            </a:r>
            <a:r>
              <a:rPr lang="es-ES_tradnl" dirty="0" smtClean="0"/>
              <a:t>-off (concesiones mutuas) entre:</a:t>
            </a:r>
          </a:p>
          <a:p>
            <a:pPr lvl="1"/>
            <a:r>
              <a:rPr lang="es-ES_tradnl" dirty="0" smtClean="0"/>
              <a:t>Costo.</a:t>
            </a:r>
          </a:p>
          <a:p>
            <a:pPr lvl="1"/>
            <a:r>
              <a:rPr lang="es-ES_tradnl" dirty="0" smtClean="0"/>
              <a:t>Calidad.</a:t>
            </a:r>
          </a:p>
          <a:p>
            <a:pPr lvl="1"/>
            <a:r>
              <a:rPr lang="es-ES_tradnl" dirty="0" smtClean="0"/>
              <a:t>Desempeño.</a:t>
            </a:r>
          </a:p>
          <a:p>
            <a:pPr lvl="1"/>
            <a:r>
              <a:rPr lang="es-ES_tradnl" dirty="0" smtClean="0"/>
              <a:t>Estética.</a:t>
            </a:r>
          </a:p>
          <a:p>
            <a:pPr lvl="1"/>
            <a:r>
              <a:rPr lang="es-ES_tradnl" dirty="0" smtClean="0"/>
              <a:t>Facilidad de producir.</a:t>
            </a:r>
          </a:p>
          <a:p>
            <a:r>
              <a:rPr lang="es-ES_tradnl" dirty="0" smtClean="0"/>
              <a:t>Se busca un producto competitivo en un nicho y se obtiene el esqueleto del producto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3) Diseño Preliminar del Producto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Es común la utilización de la herramienta de diseño CAD (</a:t>
            </a:r>
            <a:r>
              <a:rPr lang="es-ES_tradnl" dirty="0" err="1" smtClean="0"/>
              <a:t>Computer</a:t>
            </a:r>
            <a:r>
              <a:rPr lang="es-ES_tradnl" dirty="0" smtClean="0"/>
              <a:t> </a:t>
            </a:r>
            <a:r>
              <a:rPr lang="es-ES_tradnl" dirty="0" err="1" smtClean="0"/>
              <a:t>Aided</a:t>
            </a:r>
            <a:r>
              <a:rPr lang="es-ES_tradnl" dirty="0" smtClean="0"/>
              <a:t> </a:t>
            </a:r>
            <a:r>
              <a:rPr lang="es-ES_tradnl" dirty="0" err="1" smtClean="0"/>
              <a:t>Design</a:t>
            </a:r>
            <a:r>
              <a:rPr lang="es-ES_tradnl" dirty="0" smtClean="0"/>
              <a:t>), muy común a nivel mundial.</a:t>
            </a:r>
          </a:p>
          <a:p>
            <a:r>
              <a:rPr lang="es-ES_tradnl" dirty="0" smtClean="0"/>
              <a:t>Ejemplos:</a:t>
            </a:r>
          </a:p>
          <a:p>
            <a:pPr lvl="1"/>
            <a:r>
              <a:rPr lang="es-ES_tradnl" dirty="0" smtClean="0"/>
              <a:t>Diseño de casas, plantas, oficinas y fábricas.</a:t>
            </a:r>
          </a:p>
          <a:p>
            <a:pPr lvl="1"/>
            <a:r>
              <a:rPr lang="es-ES_tradnl" dirty="0" err="1" smtClean="0"/>
              <a:t>Yoghurt</a:t>
            </a:r>
            <a:r>
              <a:rPr lang="es-ES_tradnl" dirty="0" smtClean="0"/>
              <a:t>: sabor, envase, costo, mercado...</a:t>
            </a:r>
          </a:p>
          <a:p>
            <a:pPr lvl="1"/>
            <a:r>
              <a:rPr lang="es-ES_tradnl" dirty="0" smtClean="0"/>
              <a:t>Harina de pescado: diseño de proceso, planta, costos, mercado, capital de riesgo...</a:t>
            </a:r>
            <a:endParaRPr lang="es-ES_tradn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4) </a:t>
            </a:r>
            <a:r>
              <a:rPr lang="es-ES_tradnl" sz="3200" b="1" dirty="0" smtClean="0"/>
              <a:t>Construcción del Prototipo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Esta etapa del proceso consiste en producir un producto para pruebas.</a:t>
            </a:r>
          </a:p>
          <a:p>
            <a:r>
              <a:rPr lang="es-ES_tradnl" dirty="0" smtClean="0"/>
              <a:t>Ejemplos:</a:t>
            </a:r>
          </a:p>
          <a:p>
            <a:pPr lvl="1"/>
            <a:r>
              <a:rPr lang="es-ES_tradnl" dirty="0" err="1" smtClean="0"/>
              <a:t>Yoghurt</a:t>
            </a:r>
            <a:r>
              <a:rPr lang="es-ES_tradnl" dirty="0" smtClean="0"/>
              <a:t>:		partida de 1.000 unidades.</a:t>
            </a:r>
          </a:p>
          <a:p>
            <a:pPr lvl="1"/>
            <a:r>
              <a:rPr lang="es-ES_tradnl" dirty="0" smtClean="0"/>
              <a:t>Auto:		CAD o modelo de prueba.</a:t>
            </a:r>
          </a:p>
          <a:p>
            <a:pPr lvl="1"/>
            <a:r>
              <a:rPr lang="es-ES_tradnl" dirty="0" smtClean="0"/>
              <a:t>Harina:		planta piloto.</a:t>
            </a:r>
          </a:p>
          <a:p>
            <a:pPr lvl="1"/>
            <a:r>
              <a:rPr lang="es-ES_tradnl" dirty="0" smtClean="0"/>
              <a:t>Mc Donald:	primeros restaurantes.</a:t>
            </a:r>
          </a:p>
          <a:p>
            <a:pPr lvl="1"/>
            <a:r>
              <a:rPr lang="es-ES_tradnl" dirty="0" smtClean="0"/>
              <a:t>Banco:		nuevo servicio en sólo una sucursal.</a:t>
            </a:r>
          </a:p>
          <a:p>
            <a:pPr lvl="1"/>
            <a:r>
              <a:rPr lang="es-ES_tradnl" dirty="0" err="1" smtClean="0"/>
              <a:t>Facebook</a:t>
            </a:r>
            <a:r>
              <a:rPr lang="es-ES_tradnl" dirty="0" smtClean="0"/>
              <a:t>?</a:t>
            </a:r>
            <a:endParaRPr lang="es-ES_tradn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4) </a:t>
            </a:r>
            <a:r>
              <a:rPr lang="es-ES_tradnl" sz="3200" b="1" dirty="0" smtClean="0"/>
              <a:t>Prototipo: Diseño de Ingeniería Concurrente</a:t>
            </a:r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8E6E7"/>
              </a:clrFrom>
              <a:clrTo>
                <a:srgbClr val="D8E6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2329716"/>
            <a:ext cx="727280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8E6E7"/>
              </a:clrFrom>
              <a:clrTo>
                <a:srgbClr val="D8E6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5085184"/>
            <a:ext cx="403244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Flecha curvada hacia abajo"/>
          <p:cNvSpPr/>
          <p:nvPr/>
        </p:nvSpPr>
        <p:spPr>
          <a:xfrm>
            <a:off x="1835696" y="2041684"/>
            <a:ext cx="1224136" cy="2880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547664" y="1897668"/>
            <a:ext cx="1728192" cy="432048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081055"/>
              </a:avLst>
            </a:prstTxWarp>
            <a:spAutoFit/>
          </a:bodyPr>
          <a:lstStyle/>
          <a:p>
            <a:pPr algn="ctr"/>
            <a:r>
              <a:rPr lang="es-CL" sz="1200" b="1" dirty="0" smtClean="0">
                <a:latin typeface="+mn-lt"/>
              </a:rPr>
              <a:t>Concepto del Producto</a:t>
            </a:r>
          </a:p>
        </p:txBody>
      </p:sp>
      <p:sp>
        <p:nvSpPr>
          <p:cNvPr id="16" name="15 Flecha curvada hacia abajo"/>
          <p:cNvSpPr/>
          <p:nvPr/>
        </p:nvSpPr>
        <p:spPr>
          <a:xfrm>
            <a:off x="3275856" y="2113692"/>
            <a:ext cx="1224136" cy="2880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987824" y="1969676"/>
            <a:ext cx="1728192" cy="432048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081055"/>
              </a:avLst>
            </a:prstTxWarp>
            <a:spAutoFit/>
          </a:bodyPr>
          <a:lstStyle/>
          <a:p>
            <a:pPr algn="ctr"/>
            <a:r>
              <a:rPr lang="es-CL" sz="1200" b="1" dirty="0" smtClean="0">
                <a:latin typeface="+mn-lt"/>
              </a:rPr>
              <a:t>Especificaciones</a:t>
            </a:r>
            <a:br>
              <a:rPr lang="es-CL" sz="1200" b="1" dirty="0" smtClean="0">
                <a:latin typeface="+mn-lt"/>
              </a:rPr>
            </a:br>
            <a:r>
              <a:rPr lang="es-CL" sz="1200" b="1" dirty="0" smtClean="0">
                <a:latin typeface="+mn-lt"/>
              </a:rPr>
              <a:t>de Desempeño</a:t>
            </a:r>
          </a:p>
        </p:txBody>
      </p:sp>
      <p:sp>
        <p:nvSpPr>
          <p:cNvPr id="18" name="17 Flecha curvada hacia abajo"/>
          <p:cNvSpPr/>
          <p:nvPr/>
        </p:nvSpPr>
        <p:spPr>
          <a:xfrm>
            <a:off x="4716016" y="2113692"/>
            <a:ext cx="1224136" cy="2880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427984" y="1969676"/>
            <a:ext cx="1728192" cy="432048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081055"/>
              </a:avLst>
            </a:prstTxWarp>
            <a:spAutoFit/>
          </a:bodyPr>
          <a:lstStyle/>
          <a:p>
            <a:pPr algn="ctr"/>
            <a:r>
              <a:rPr lang="es-CL" sz="1200" b="1" dirty="0" smtClean="0">
                <a:latin typeface="+mn-lt"/>
              </a:rPr>
              <a:t>Especificaciones</a:t>
            </a:r>
          </a:p>
          <a:p>
            <a:pPr algn="ctr"/>
            <a:r>
              <a:rPr lang="es-CL" sz="1200" b="1" dirty="0" smtClean="0">
                <a:latin typeface="+mn-lt"/>
              </a:rPr>
              <a:t>De Diseño</a:t>
            </a:r>
          </a:p>
        </p:txBody>
      </p:sp>
      <p:sp>
        <p:nvSpPr>
          <p:cNvPr id="20" name="19 Flecha curvada hacia abajo"/>
          <p:cNvSpPr/>
          <p:nvPr/>
        </p:nvSpPr>
        <p:spPr>
          <a:xfrm>
            <a:off x="6228184" y="2113692"/>
            <a:ext cx="1224136" cy="2880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5940152" y="1969676"/>
            <a:ext cx="1728192" cy="432048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081055"/>
              </a:avLst>
            </a:prstTxWarp>
            <a:spAutoFit/>
          </a:bodyPr>
          <a:lstStyle/>
          <a:p>
            <a:pPr algn="ctr"/>
            <a:r>
              <a:rPr lang="es-CL" sz="1200" b="1" dirty="0" smtClean="0">
                <a:latin typeface="+mn-lt"/>
              </a:rPr>
              <a:t>Especificaciones </a:t>
            </a:r>
            <a:br>
              <a:rPr lang="es-CL" sz="1200" b="1" dirty="0" smtClean="0">
                <a:latin typeface="+mn-lt"/>
              </a:rPr>
            </a:br>
            <a:r>
              <a:rPr lang="es-CL" sz="1200" b="1" dirty="0" smtClean="0">
                <a:latin typeface="+mn-lt"/>
              </a:rPr>
              <a:t>de Manufactura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331640" y="4129916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latin typeface="+mn-lt"/>
              </a:rPr>
              <a:t>Consumidores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2915816" y="4057908"/>
            <a:ext cx="1037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latin typeface="+mn-lt"/>
              </a:rPr>
              <a:t>Personal </a:t>
            </a:r>
            <a:br>
              <a:rPr lang="es-CL" sz="1400" dirty="0" smtClean="0">
                <a:latin typeface="+mn-lt"/>
              </a:rPr>
            </a:br>
            <a:r>
              <a:rPr lang="es-CL" sz="1400" dirty="0" smtClean="0">
                <a:latin typeface="+mn-lt"/>
              </a:rPr>
              <a:t>de Marketing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4451358" y="4057908"/>
            <a:ext cx="846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latin typeface="+mn-lt"/>
              </a:rPr>
              <a:t>Ingeniero </a:t>
            </a:r>
            <a:br>
              <a:rPr lang="es-CL" sz="1400" dirty="0" smtClean="0">
                <a:latin typeface="+mn-lt"/>
              </a:rPr>
            </a:br>
            <a:r>
              <a:rPr lang="es-CL" sz="1400" dirty="0" smtClean="0">
                <a:latin typeface="+mn-lt"/>
              </a:rPr>
              <a:t>de Diseño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5686205" y="4057908"/>
            <a:ext cx="121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latin typeface="+mn-lt"/>
              </a:rPr>
              <a:t>Ingeniero </a:t>
            </a:r>
            <a:br>
              <a:rPr lang="es-CL" sz="1400" dirty="0" smtClean="0">
                <a:latin typeface="+mn-lt"/>
              </a:rPr>
            </a:br>
            <a:r>
              <a:rPr lang="es-CL" sz="1400" dirty="0" smtClean="0">
                <a:latin typeface="+mn-lt"/>
              </a:rPr>
              <a:t>de Manufactura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7350787" y="4057908"/>
            <a:ext cx="1125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latin typeface="+mn-lt"/>
              </a:rPr>
              <a:t>Personal</a:t>
            </a:r>
            <a:br>
              <a:rPr lang="es-CL" sz="1400" dirty="0" smtClean="0">
                <a:latin typeface="+mn-lt"/>
              </a:rPr>
            </a:br>
            <a:r>
              <a:rPr lang="es-CL" sz="1400" dirty="0" smtClean="0">
                <a:latin typeface="+mn-lt"/>
              </a:rPr>
              <a:t>de Producción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3635896" y="1340768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solidFill>
                  <a:schemeClr val="tx1"/>
                </a:solidFill>
                <a:latin typeface="Arial Black" pitchFamily="34" charset="0"/>
              </a:rPr>
              <a:t>Diseño Secuencial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3563888" y="4725144"/>
            <a:ext cx="2698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solidFill>
                  <a:schemeClr val="tx1"/>
                </a:solidFill>
                <a:latin typeface="Arial Black" pitchFamily="34" charset="0"/>
              </a:rPr>
              <a:t>Diseño Concurrente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4139952" y="6453336"/>
            <a:ext cx="1297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latin typeface="+mn-lt"/>
              </a:rPr>
              <a:t>Grupo de Diseño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Tig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088" y="1409700"/>
            <a:ext cx="4608512" cy="54102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4) </a:t>
            </a:r>
            <a:r>
              <a:rPr lang="es-ES_tradnl" sz="3200" b="1" dirty="0" smtClean="0"/>
              <a:t>Prototipo: Diseño de Ingeniería Concurrente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55976" y="1556792"/>
            <a:ext cx="4392488" cy="4767262"/>
          </a:xfrm>
        </p:spPr>
        <p:txBody>
          <a:bodyPr/>
          <a:lstStyle/>
          <a:p>
            <a:r>
              <a:rPr lang="es-CL" sz="1800" b="1" dirty="0" smtClean="0"/>
              <a:t>Abril 14, 2002</a:t>
            </a:r>
            <a:r>
              <a:rPr lang="es-CL" sz="1800" dirty="0" smtClean="0"/>
              <a:t>: Tiger Woods gana Augusta usando una </a:t>
            </a:r>
            <a:r>
              <a:rPr lang="es-CL" sz="1800" dirty="0" err="1" smtClean="0"/>
              <a:t>polera</a:t>
            </a:r>
            <a:r>
              <a:rPr lang="es-CL" sz="1800" dirty="0" smtClean="0"/>
              <a:t> </a:t>
            </a:r>
            <a:r>
              <a:rPr lang="es-CL" sz="1800" dirty="0" err="1" smtClean="0"/>
              <a:t>Nike</a:t>
            </a:r>
            <a:r>
              <a:rPr lang="es-CL" sz="1800" dirty="0" smtClean="0"/>
              <a:t> Golf polo con el cuello enroscado por la humedad sureña.</a:t>
            </a:r>
          </a:p>
          <a:p>
            <a:endParaRPr lang="es-CL" sz="1800" dirty="0" smtClean="0"/>
          </a:p>
          <a:p>
            <a:r>
              <a:rPr lang="es-CL" sz="1800" b="1" dirty="0" smtClean="0"/>
              <a:t>Abril 22, 2002</a:t>
            </a:r>
            <a:r>
              <a:rPr lang="es-CL" sz="1800" dirty="0" smtClean="0"/>
              <a:t>.  S.I. publica foto de portada</a:t>
            </a:r>
          </a:p>
          <a:p>
            <a:endParaRPr lang="es-CL" sz="1800" dirty="0" smtClean="0"/>
          </a:p>
          <a:p>
            <a:r>
              <a:rPr lang="es-CL" sz="1800" b="1" dirty="0" smtClean="0"/>
              <a:t>Al otro día</a:t>
            </a:r>
            <a:r>
              <a:rPr lang="es-CL" sz="1800" dirty="0" smtClean="0"/>
              <a:t>, </a:t>
            </a:r>
            <a:r>
              <a:rPr lang="es-CL" sz="1800" dirty="0" err="1" smtClean="0"/>
              <a:t>Nike</a:t>
            </a:r>
            <a:r>
              <a:rPr lang="es-CL" sz="1800" dirty="0" smtClean="0"/>
              <a:t> llama a </a:t>
            </a:r>
            <a:r>
              <a:rPr lang="es-CL" sz="1800" dirty="0" err="1" smtClean="0"/>
              <a:t>Esquel</a:t>
            </a:r>
            <a:r>
              <a:rPr lang="es-CL" sz="1800" dirty="0" smtClean="0"/>
              <a:t> </a:t>
            </a:r>
            <a:r>
              <a:rPr lang="es-CL" sz="1800" dirty="0" err="1" smtClean="0"/>
              <a:t>Apparel</a:t>
            </a:r>
            <a:r>
              <a:rPr lang="es-CL" sz="1800" dirty="0" smtClean="0"/>
              <a:t> (Hong Kong) para diseñar una </a:t>
            </a:r>
            <a:r>
              <a:rPr lang="es-CL" sz="1800" dirty="0" err="1" smtClean="0"/>
              <a:t>polera</a:t>
            </a:r>
            <a:r>
              <a:rPr lang="es-CL" sz="1800" dirty="0" smtClean="0"/>
              <a:t> polo resistente a la humedad.</a:t>
            </a:r>
          </a:p>
          <a:p>
            <a:endParaRPr lang="es-CL" sz="1800" dirty="0" smtClean="0"/>
          </a:p>
          <a:p>
            <a:r>
              <a:rPr lang="es-CL" sz="1800" b="1" dirty="0" smtClean="0"/>
              <a:t>Inmediatamente</a:t>
            </a:r>
            <a:r>
              <a:rPr lang="es-CL" sz="1800" dirty="0" smtClean="0"/>
              <a:t>, </a:t>
            </a:r>
            <a:r>
              <a:rPr lang="es-CL" sz="1800" dirty="0" err="1" smtClean="0"/>
              <a:t>Esquel</a:t>
            </a:r>
            <a:r>
              <a:rPr lang="es-CL" sz="1800" dirty="0" smtClean="0"/>
              <a:t> I&amp;D comienza a desarrollar nuevas telas.</a:t>
            </a:r>
          </a:p>
          <a:p>
            <a:endParaRPr lang="es-CL" sz="1800" dirty="0" smtClean="0"/>
          </a:p>
          <a:p>
            <a:r>
              <a:rPr lang="es-CL" sz="1800" b="1" dirty="0" smtClean="0"/>
              <a:t>En Mayo </a:t>
            </a:r>
            <a:r>
              <a:rPr lang="es-CL" sz="1800" dirty="0" smtClean="0"/>
              <a:t>la fabrica de </a:t>
            </a:r>
            <a:r>
              <a:rPr lang="es-CL" sz="1800" dirty="0" err="1" smtClean="0"/>
              <a:t>Gaoming</a:t>
            </a:r>
            <a:r>
              <a:rPr lang="es-CL" sz="1800" dirty="0" smtClean="0"/>
              <a:t> esta enviando prototipos a Florida.</a:t>
            </a:r>
          </a:p>
          <a:p>
            <a:endParaRPr lang="es-CL" sz="18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5) </a:t>
            </a:r>
            <a:r>
              <a:rPr lang="es-ES_tradnl" sz="3200" b="1" dirty="0" smtClean="0"/>
              <a:t>Pruebas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Buscan verificar el comportamiento de los prototipos, es decir, verifican su desempeño técnico y comercial.</a:t>
            </a:r>
          </a:p>
          <a:p>
            <a:r>
              <a:rPr lang="es-ES_tradnl" dirty="0" smtClean="0"/>
              <a:t>Ejemplos:</a:t>
            </a:r>
          </a:p>
          <a:p>
            <a:pPr lvl="1"/>
            <a:r>
              <a:rPr lang="es-ES_tradnl" dirty="0" smtClean="0"/>
              <a:t>Planta piloto:	problemas de escala.</a:t>
            </a:r>
          </a:p>
          <a:p>
            <a:pPr lvl="1"/>
            <a:r>
              <a:rPr lang="es-ES_tradnl" dirty="0" err="1" smtClean="0"/>
              <a:t>Yoghurt</a:t>
            </a:r>
            <a:r>
              <a:rPr lang="es-ES_tradnl" dirty="0" smtClean="0"/>
              <a:t>:		test en supermercados.</a:t>
            </a:r>
          </a:p>
          <a:p>
            <a:pPr lvl="1"/>
            <a:r>
              <a:rPr lang="es-ES_tradnl" dirty="0" smtClean="0"/>
              <a:t>Auto:		test en pista o laboratorio.</a:t>
            </a:r>
          </a:p>
          <a:p>
            <a:pPr lvl="1"/>
            <a:r>
              <a:rPr lang="es-ES_tradnl" dirty="0" smtClean="0"/>
              <a:t>Banco:		encuestas y mediciones.</a:t>
            </a:r>
          </a:p>
          <a:p>
            <a:pPr lvl="1"/>
            <a:r>
              <a:rPr lang="es-ES_tradnl" dirty="0" smtClean="0"/>
              <a:t>Cosméticos:	exhibición en tiendas para ver reacción de 			público.</a:t>
            </a:r>
            <a:endParaRPr lang="es-ES_tradn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6) </a:t>
            </a:r>
            <a:r>
              <a:rPr lang="es-ES_tradnl" sz="3200" b="1" dirty="0" smtClean="0"/>
              <a:t>Diseño Definitivo del Producto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8064896" cy="5055294"/>
          </a:xfrm>
        </p:spPr>
        <p:txBody>
          <a:bodyPr/>
          <a:lstStyle/>
          <a:p>
            <a:r>
              <a:rPr lang="es-ES_tradnl" dirty="0" smtClean="0"/>
              <a:t>Se desarrollan dibujos y especificaciones para el producto.</a:t>
            </a:r>
          </a:p>
          <a:p>
            <a:r>
              <a:rPr lang="es-ES_tradnl" dirty="0" smtClean="0"/>
              <a:t>Utilización de CAM (</a:t>
            </a:r>
            <a:r>
              <a:rPr lang="es-ES_tradnl" dirty="0" err="1" smtClean="0"/>
              <a:t>Computer</a:t>
            </a:r>
            <a:r>
              <a:rPr lang="es-ES_tradnl" dirty="0" smtClean="0"/>
              <a:t> </a:t>
            </a:r>
            <a:r>
              <a:rPr lang="es-ES_tradnl" dirty="0" err="1" smtClean="0"/>
              <a:t>Aided</a:t>
            </a:r>
            <a:r>
              <a:rPr lang="es-ES_tradnl" dirty="0" smtClean="0"/>
              <a:t> </a:t>
            </a:r>
            <a:r>
              <a:rPr lang="es-ES_tradnl" dirty="0" err="1" smtClean="0"/>
              <a:t>Manufacturing</a:t>
            </a:r>
            <a:r>
              <a:rPr lang="es-ES_tradnl" dirty="0" smtClean="0"/>
              <a:t>).</a:t>
            </a:r>
          </a:p>
          <a:p>
            <a:r>
              <a:rPr lang="es-ES_tradnl" dirty="0" smtClean="0"/>
              <a:t>Diseño para la </a:t>
            </a:r>
            <a:r>
              <a:rPr lang="es-ES_tradnl" dirty="0" err="1" smtClean="0"/>
              <a:t>Manufacturabilidad</a:t>
            </a:r>
            <a:endParaRPr lang="es-ES_tradn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707904" y="2924944"/>
            <a:ext cx="2039021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s-CL" sz="1600" smtClean="0">
                <a:latin typeface="Arial" charset="0"/>
              </a:rPr>
              <a:t>(b) Diseño Revisado</a:t>
            </a:r>
            <a:endParaRPr lang="es-CL" sz="1600">
              <a:latin typeface="Arial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719016" y="6029568"/>
            <a:ext cx="1963738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s-CL" sz="1600" smtClean="0">
                <a:latin typeface="Arial" charset="0"/>
              </a:rPr>
              <a:t>Una base común con sujetadores</a:t>
            </a:r>
            <a:endParaRPr lang="es-CL" sz="1600">
              <a:latin typeface="Arial" charset="0"/>
            </a:endParaRPr>
          </a:p>
        </p:txBody>
      </p:sp>
      <p:grpSp>
        <p:nvGrpSpPr>
          <p:cNvPr id="10" name="Group 10"/>
          <p:cNvGrpSpPr>
            <a:grpSpLocks noChangeAspect="1"/>
          </p:cNvGrpSpPr>
          <p:nvPr/>
        </p:nvGrpSpPr>
        <p:grpSpPr bwMode="auto">
          <a:xfrm>
            <a:off x="3671391" y="3465756"/>
            <a:ext cx="2060575" cy="2203450"/>
            <a:chOff x="2578" y="1394"/>
            <a:chExt cx="1082" cy="1157"/>
          </a:xfrm>
        </p:grpSpPr>
        <p:sp>
          <p:nvSpPr>
            <p:cNvPr id="11" name="Line 11"/>
            <p:cNvSpPr>
              <a:spLocks noChangeAspect="1" noChangeShapeType="1"/>
            </p:cNvSpPr>
            <p:nvPr/>
          </p:nvSpPr>
          <p:spPr bwMode="auto">
            <a:xfrm>
              <a:off x="2760" y="1526"/>
              <a:ext cx="0" cy="146"/>
            </a:xfrm>
            <a:prstGeom prst="line">
              <a:avLst/>
            </a:prstGeom>
            <a:noFill/>
            <a:ln w="15875">
              <a:solidFill>
                <a:schemeClr val="folHlink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" name="Line 12"/>
            <p:cNvSpPr>
              <a:spLocks noChangeAspect="1" noChangeShapeType="1"/>
            </p:cNvSpPr>
            <p:nvPr/>
          </p:nvSpPr>
          <p:spPr bwMode="auto">
            <a:xfrm>
              <a:off x="2828" y="1518"/>
              <a:ext cx="0" cy="146"/>
            </a:xfrm>
            <a:prstGeom prst="line">
              <a:avLst/>
            </a:prstGeom>
            <a:noFill/>
            <a:ln w="15875">
              <a:solidFill>
                <a:schemeClr val="folHlink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" name="Line 13"/>
            <p:cNvSpPr>
              <a:spLocks noChangeAspect="1" noChangeShapeType="1"/>
            </p:cNvSpPr>
            <p:nvPr/>
          </p:nvSpPr>
          <p:spPr bwMode="auto">
            <a:xfrm>
              <a:off x="3460" y="1666"/>
              <a:ext cx="0" cy="246"/>
            </a:xfrm>
            <a:prstGeom prst="line">
              <a:avLst/>
            </a:prstGeom>
            <a:noFill/>
            <a:ln w="15875">
              <a:solidFill>
                <a:schemeClr val="folHlink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" name="Line 14"/>
            <p:cNvSpPr>
              <a:spLocks noChangeAspect="1" noChangeShapeType="1"/>
            </p:cNvSpPr>
            <p:nvPr/>
          </p:nvSpPr>
          <p:spPr bwMode="auto">
            <a:xfrm>
              <a:off x="3398" y="1686"/>
              <a:ext cx="0" cy="246"/>
            </a:xfrm>
            <a:prstGeom prst="line">
              <a:avLst/>
            </a:prstGeom>
            <a:noFill/>
            <a:ln w="15875">
              <a:solidFill>
                <a:schemeClr val="folHlink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15" name="Group 15"/>
            <p:cNvGrpSpPr>
              <a:grpSpLocks noChangeAspect="1"/>
            </p:cNvGrpSpPr>
            <p:nvPr/>
          </p:nvGrpSpPr>
          <p:grpSpPr bwMode="auto">
            <a:xfrm>
              <a:off x="2578" y="1668"/>
              <a:ext cx="1082" cy="883"/>
              <a:chOff x="2584" y="1968"/>
              <a:chExt cx="1082" cy="883"/>
            </a:xfrm>
          </p:grpSpPr>
          <p:sp>
            <p:nvSpPr>
              <p:cNvPr id="36" name="Freeform 16"/>
              <p:cNvSpPr>
                <a:spLocks noChangeAspect="1"/>
              </p:cNvSpPr>
              <p:nvPr/>
            </p:nvSpPr>
            <p:spPr bwMode="auto">
              <a:xfrm>
                <a:off x="3516" y="2521"/>
                <a:ext cx="128" cy="82"/>
              </a:xfrm>
              <a:custGeom>
                <a:avLst/>
                <a:gdLst/>
                <a:ahLst/>
                <a:cxnLst>
                  <a:cxn ang="0">
                    <a:pos x="108" y="82"/>
                  </a:cxn>
                  <a:cxn ang="0">
                    <a:pos x="0" y="32"/>
                  </a:cxn>
                  <a:cxn ang="0">
                    <a:pos x="116" y="0"/>
                  </a:cxn>
                  <a:cxn ang="0">
                    <a:pos x="108" y="82"/>
                  </a:cxn>
                </a:cxnLst>
                <a:rect l="0" t="0" r="r" b="b"/>
                <a:pathLst>
                  <a:path w="116" h="82">
                    <a:moveTo>
                      <a:pt x="108" y="82"/>
                    </a:moveTo>
                    <a:lnTo>
                      <a:pt x="0" y="32"/>
                    </a:lnTo>
                    <a:lnTo>
                      <a:pt x="116" y="0"/>
                    </a:lnTo>
                    <a:lnTo>
                      <a:pt x="108" y="82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7" name="Freeform 17"/>
              <p:cNvSpPr>
                <a:spLocks noChangeAspect="1"/>
              </p:cNvSpPr>
              <p:nvPr/>
            </p:nvSpPr>
            <p:spPr bwMode="auto">
              <a:xfrm>
                <a:off x="3166" y="2509"/>
                <a:ext cx="490" cy="340"/>
              </a:xfrm>
              <a:custGeom>
                <a:avLst/>
                <a:gdLst/>
                <a:ahLst/>
                <a:cxnLst>
                  <a:cxn ang="0">
                    <a:pos x="26" y="340"/>
                  </a:cxn>
                  <a:cxn ang="0">
                    <a:pos x="50" y="328"/>
                  </a:cxn>
                  <a:cxn ang="0">
                    <a:pos x="48" y="262"/>
                  </a:cxn>
                  <a:cxn ang="0">
                    <a:pos x="52" y="246"/>
                  </a:cxn>
                  <a:cxn ang="0">
                    <a:pos x="62" y="240"/>
                  </a:cxn>
                  <a:cxn ang="0">
                    <a:pos x="450" y="26"/>
                  </a:cxn>
                  <a:cxn ang="0">
                    <a:pos x="460" y="36"/>
                  </a:cxn>
                  <a:cxn ang="0">
                    <a:pos x="460" y="94"/>
                  </a:cxn>
                  <a:cxn ang="0">
                    <a:pos x="478" y="82"/>
                  </a:cxn>
                  <a:cxn ang="0">
                    <a:pos x="476" y="16"/>
                  </a:cxn>
                  <a:cxn ang="0">
                    <a:pos x="472" y="4"/>
                  </a:cxn>
                  <a:cxn ang="0">
                    <a:pos x="434" y="0"/>
                  </a:cxn>
                  <a:cxn ang="0">
                    <a:pos x="0" y="204"/>
                  </a:cxn>
                  <a:cxn ang="0">
                    <a:pos x="26" y="340"/>
                  </a:cxn>
                </a:cxnLst>
                <a:rect l="0" t="0" r="r" b="b"/>
                <a:pathLst>
                  <a:path w="478" h="340">
                    <a:moveTo>
                      <a:pt x="26" y="340"/>
                    </a:moveTo>
                    <a:lnTo>
                      <a:pt x="50" y="328"/>
                    </a:lnTo>
                    <a:lnTo>
                      <a:pt x="48" y="262"/>
                    </a:lnTo>
                    <a:lnTo>
                      <a:pt x="52" y="246"/>
                    </a:lnTo>
                    <a:lnTo>
                      <a:pt x="62" y="240"/>
                    </a:lnTo>
                    <a:lnTo>
                      <a:pt x="450" y="26"/>
                    </a:lnTo>
                    <a:lnTo>
                      <a:pt x="460" y="36"/>
                    </a:lnTo>
                    <a:lnTo>
                      <a:pt x="460" y="94"/>
                    </a:lnTo>
                    <a:lnTo>
                      <a:pt x="478" y="82"/>
                    </a:lnTo>
                    <a:lnTo>
                      <a:pt x="476" y="16"/>
                    </a:lnTo>
                    <a:lnTo>
                      <a:pt x="472" y="4"/>
                    </a:lnTo>
                    <a:lnTo>
                      <a:pt x="434" y="0"/>
                    </a:lnTo>
                    <a:lnTo>
                      <a:pt x="0" y="204"/>
                    </a:lnTo>
                    <a:lnTo>
                      <a:pt x="26" y="34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8" name="Freeform 18"/>
              <p:cNvSpPr>
                <a:spLocks noChangeAspect="1"/>
              </p:cNvSpPr>
              <p:nvPr/>
            </p:nvSpPr>
            <p:spPr bwMode="auto">
              <a:xfrm>
                <a:off x="2594" y="2243"/>
                <a:ext cx="1040" cy="608"/>
              </a:xfrm>
              <a:custGeom>
                <a:avLst/>
                <a:gdLst/>
                <a:ahLst/>
                <a:cxnLst>
                  <a:cxn ang="0">
                    <a:pos x="0" y="290"/>
                  </a:cxn>
                  <a:cxn ang="0">
                    <a:pos x="0" y="190"/>
                  </a:cxn>
                  <a:cxn ang="0">
                    <a:pos x="8" y="178"/>
                  </a:cxn>
                  <a:cxn ang="0">
                    <a:pos x="398" y="4"/>
                  </a:cxn>
                  <a:cxn ang="0">
                    <a:pos x="412" y="0"/>
                  </a:cxn>
                  <a:cxn ang="0">
                    <a:pos x="424" y="2"/>
                  </a:cxn>
                  <a:cxn ang="0">
                    <a:pos x="1040" y="270"/>
                  </a:cxn>
                  <a:cxn ang="0">
                    <a:pos x="1026" y="270"/>
                  </a:cxn>
                  <a:cxn ang="0">
                    <a:pos x="608" y="494"/>
                  </a:cxn>
                  <a:cxn ang="0">
                    <a:pos x="598" y="502"/>
                  </a:cxn>
                  <a:cxn ang="0">
                    <a:pos x="596" y="608"/>
                  </a:cxn>
                  <a:cxn ang="0">
                    <a:pos x="0" y="290"/>
                  </a:cxn>
                </a:cxnLst>
                <a:rect l="0" t="0" r="r" b="b"/>
                <a:pathLst>
                  <a:path w="1040" h="608">
                    <a:moveTo>
                      <a:pt x="0" y="290"/>
                    </a:moveTo>
                    <a:lnTo>
                      <a:pt x="0" y="190"/>
                    </a:lnTo>
                    <a:lnTo>
                      <a:pt x="8" y="178"/>
                    </a:lnTo>
                    <a:lnTo>
                      <a:pt x="398" y="4"/>
                    </a:lnTo>
                    <a:lnTo>
                      <a:pt x="412" y="0"/>
                    </a:lnTo>
                    <a:lnTo>
                      <a:pt x="424" y="2"/>
                    </a:lnTo>
                    <a:lnTo>
                      <a:pt x="1040" y="270"/>
                    </a:lnTo>
                    <a:lnTo>
                      <a:pt x="1026" y="270"/>
                    </a:lnTo>
                    <a:lnTo>
                      <a:pt x="608" y="494"/>
                    </a:lnTo>
                    <a:lnTo>
                      <a:pt x="598" y="502"/>
                    </a:lnTo>
                    <a:lnTo>
                      <a:pt x="596" y="608"/>
                    </a:lnTo>
                    <a:lnTo>
                      <a:pt x="0" y="29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9" name="Freeform 19"/>
              <p:cNvSpPr>
                <a:spLocks noChangeAspect="1"/>
              </p:cNvSpPr>
              <p:nvPr/>
            </p:nvSpPr>
            <p:spPr bwMode="auto">
              <a:xfrm>
                <a:off x="2674" y="2463"/>
                <a:ext cx="474" cy="26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74" y="248"/>
                  </a:cxn>
                  <a:cxn ang="0">
                    <a:pos x="474" y="264"/>
                  </a:cxn>
                  <a:cxn ang="0">
                    <a:pos x="0" y="16"/>
                  </a:cxn>
                  <a:cxn ang="0">
                    <a:pos x="4" y="0"/>
                  </a:cxn>
                </a:cxnLst>
                <a:rect l="0" t="0" r="r" b="b"/>
                <a:pathLst>
                  <a:path w="474" h="264">
                    <a:moveTo>
                      <a:pt x="4" y="0"/>
                    </a:moveTo>
                    <a:lnTo>
                      <a:pt x="474" y="248"/>
                    </a:lnTo>
                    <a:lnTo>
                      <a:pt x="474" y="264"/>
                    </a:lnTo>
                    <a:lnTo>
                      <a:pt x="0" y="1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" name="Freeform 20"/>
              <p:cNvSpPr>
                <a:spLocks noChangeAspect="1"/>
              </p:cNvSpPr>
              <p:nvPr/>
            </p:nvSpPr>
            <p:spPr bwMode="auto">
              <a:xfrm>
                <a:off x="3212" y="2226"/>
                <a:ext cx="306" cy="541"/>
              </a:xfrm>
              <a:custGeom>
                <a:avLst/>
                <a:gdLst/>
                <a:ahLst/>
                <a:cxnLst>
                  <a:cxn ang="0">
                    <a:pos x="4" y="513"/>
                  </a:cxn>
                  <a:cxn ang="0">
                    <a:pos x="4" y="321"/>
                  </a:cxn>
                  <a:cxn ang="0">
                    <a:pos x="6" y="303"/>
                  </a:cxn>
                  <a:cxn ang="0">
                    <a:pos x="12" y="289"/>
                  </a:cxn>
                  <a:cxn ang="0">
                    <a:pos x="190" y="14"/>
                  </a:cxn>
                  <a:cxn ang="0">
                    <a:pos x="204" y="14"/>
                  </a:cxn>
                  <a:cxn ang="0">
                    <a:pos x="204" y="102"/>
                  </a:cxn>
                  <a:cxn ang="0">
                    <a:pos x="220" y="90"/>
                  </a:cxn>
                  <a:cxn ang="0">
                    <a:pos x="234" y="76"/>
                  </a:cxn>
                  <a:cxn ang="0">
                    <a:pos x="244" y="62"/>
                  </a:cxn>
                  <a:cxn ang="0">
                    <a:pos x="244" y="36"/>
                  </a:cxn>
                  <a:cxn ang="0">
                    <a:pos x="242" y="0"/>
                  </a:cxn>
                  <a:cxn ang="0">
                    <a:pos x="256" y="0"/>
                  </a:cxn>
                  <a:cxn ang="0">
                    <a:pos x="306" y="96"/>
                  </a:cxn>
                  <a:cxn ang="0">
                    <a:pos x="15" y="541"/>
                  </a:cxn>
                  <a:cxn ang="0">
                    <a:pos x="2" y="536"/>
                  </a:cxn>
                  <a:cxn ang="0">
                    <a:pos x="0" y="512"/>
                  </a:cxn>
                  <a:cxn ang="0">
                    <a:pos x="2" y="514"/>
                  </a:cxn>
                  <a:cxn ang="0">
                    <a:pos x="4" y="513"/>
                  </a:cxn>
                </a:cxnLst>
                <a:rect l="0" t="0" r="r" b="b"/>
                <a:pathLst>
                  <a:path w="306" h="541">
                    <a:moveTo>
                      <a:pt x="4" y="513"/>
                    </a:moveTo>
                    <a:lnTo>
                      <a:pt x="4" y="321"/>
                    </a:lnTo>
                    <a:lnTo>
                      <a:pt x="6" y="303"/>
                    </a:lnTo>
                    <a:lnTo>
                      <a:pt x="12" y="289"/>
                    </a:lnTo>
                    <a:lnTo>
                      <a:pt x="190" y="14"/>
                    </a:lnTo>
                    <a:lnTo>
                      <a:pt x="204" y="14"/>
                    </a:lnTo>
                    <a:lnTo>
                      <a:pt x="204" y="102"/>
                    </a:lnTo>
                    <a:lnTo>
                      <a:pt x="220" y="90"/>
                    </a:lnTo>
                    <a:lnTo>
                      <a:pt x="234" y="76"/>
                    </a:lnTo>
                    <a:lnTo>
                      <a:pt x="244" y="62"/>
                    </a:lnTo>
                    <a:lnTo>
                      <a:pt x="244" y="36"/>
                    </a:lnTo>
                    <a:lnTo>
                      <a:pt x="242" y="0"/>
                    </a:lnTo>
                    <a:lnTo>
                      <a:pt x="256" y="0"/>
                    </a:lnTo>
                    <a:lnTo>
                      <a:pt x="306" y="96"/>
                    </a:lnTo>
                    <a:lnTo>
                      <a:pt x="15" y="541"/>
                    </a:lnTo>
                    <a:lnTo>
                      <a:pt x="2" y="536"/>
                    </a:lnTo>
                    <a:lnTo>
                      <a:pt x="0" y="512"/>
                    </a:lnTo>
                    <a:lnTo>
                      <a:pt x="2" y="514"/>
                    </a:lnTo>
                    <a:lnTo>
                      <a:pt x="4" y="513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1" name="Freeform 21"/>
              <p:cNvSpPr>
                <a:spLocks noChangeAspect="1"/>
              </p:cNvSpPr>
              <p:nvPr/>
            </p:nvSpPr>
            <p:spPr bwMode="auto">
              <a:xfrm>
                <a:off x="3228" y="2226"/>
                <a:ext cx="438" cy="539"/>
              </a:xfrm>
              <a:custGeom>
                <a:avLst/>
                <a:gdLst/>
                <a:ahLst/>
                <a:cxnLst>
                  <a:cxn ang="0">
                    <a:pos x="0" y="539"/>
                  </a:cxn>
                  <a:cxn ang="0">
                    <a:pos x="0" y="325"/>
                  </a:cxn>
                  <a:cxn ang="0">
                    <a:pos x="4" y="307"/>
                  </a:cxn>
                  <a:cxn ang="0">
                    <a:pos x="12" y="289"/>
                  </a:cxn>
                  <a:cxn ang="0">
                    <a:pos x="192" y="13"/>
                  </a:cxn>
                  <a:cxn ang="0">
                    <a:pos x="194" y="60"/>
                  </a:cxn>
                  <a:cxn ang="0">
                    <a:pos x="196" y="88"/>
                  </a:cxn>
                  <a:cxn ang="0">
                    <a:pos x="218" y="94"/>
                  </a:cxn>
                  <a:cxn ang="0">
                    <a:pos x="238" y="72"/>
                  </a:cxn>
                  <a:cxn ang="0">
                    <a:pos x="240" y="42"/>
                  </a:cxn>
                  <a:cxn ang="0">
                    <a:pos x="240" y="0"/>
                  </a:cxn>
                  <a:cxn ang="0">
                    <a:pos x="421" y="87"/>
                  </a:cxn>
                  <a:cxn ang="0">
                    <a:pos x="432" y="95"/>
                  </a:cxn>
                  <a:cxn ang="0">
                    <a:pos x="438" y="107"/>
                  </a:cxn>
                  <a:cxn ang="0">
                    <a:pos x="438" y="295"/>
                  </a:cxn>
                  <a:cxn ang="0">
                    <a:pos x="0" y="539"/>
                  </a:cxn>
                </a:cxnLst>
                <a:rect l="0" t="0" r="r" b="b"/>
                <a:pathLst>
                  <a:path w="438" h="539">
                    <a:moveTo>
                      <a:pt x="0" y="539"/>
                    </a:moveTo>
                    <a:lnTo>
                      <a:pt x="0" y="325"/>
                    </a:lnTo>
                    <a:lnTo>
                      <a:pt x="4" y="307"/>
                    </a:lnTo>
                    <a:lnTo>
                      <a:pt x="12" y="289"/>
                    </a:lnTo>
                    <a:lnTo>
                      <a:pt x="192" y="13"/>
                    </a:lnTo>
                    <a:lnTo>
                      <a:pt x="194" y="60"/>
                    </a:lnTo>
                    <a:lnTo>
                      <a:pt x="196" y="88"/>
                    </a:lnTo>
                    <a:lnTo>
                      <a:pt x="218" y="94"/>
                    </a:lnTo>
                    <a:lnTo>
                      <a:pt x="238" y="72"/>
                    </a:lnTo>
                    <a:lnTo>
                      <a:pt x="240" y="42"/>
                    </a:lnTo>
                    <a:lnTo>
                      <a:pt x="240" y="0"/>
                    </a:lnTo>
                    <a:lnTo>
                      <a:pt x="421" y="87"/>
                    </a:lnTo>
                    <a:lnTo>
                      <a:pt x="432" y="95"/>
                    </a:lnTo>
                    <a:lnTo>
                      <a:pt x="438" y="107"/>
                    </a:lnTo>
                    <a:lnTo>
                      <a:pt x="438" y="295"/>
                    </a:lnTo>
                    <a:lnTo>
                      <a:pt x="0" y="53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2" name="Freeform 22"/>
              <p:cNvSpPr>
                <a:spLocks noChangeAspect="1"/>
              </p:cNvSpPr>
              <p:nvPr/>
            </p:nvSpPr>
            <p:spPr bwMode="auto">
              <a:xfrm>
                <a:off x="2584" y="1970"/>
                <a:ext cx="358" cy="450"/>
              </a:xfrm>
              <a:custGeom>
                <a:avLst/>
                <a:gdLst/>
                <a:ahLst/>
                <a:cxnLst>
                  <a:cxn ang="0">
                    <a:pos x="0" y="446"/>
                  </a:cxn>
                  <a:cxn ang="0">
                    <a:pos x="2" y="263"/>
                  </a:cxn>
                  <a:cxn ang="0">
                    <a:pos x="6" y="249"/>
                  </a:cxn>
                  <a:cxn ang="0">
                    <a:pos x="178" y="8"/>
                  </a:cxn>
                  <a:cxn ang="0">
                    <a:pos x="192" y="8"/>
                  </a:cxn>
                  <a:cxn ang="0">
                    <a:pos x="194" y="80"/>
                  </a:cxn>
                  <a:cxn ang="0">
                    <a:pos x="218" y="66"/>
                  </a:cxn>
                  <a:cxn ang="0">
                    <a:pos x="224" y="50"/>
                  </a:cxn>
                  <a:cxn ang="0">
                    <a:pos x="230" y="26"/>
                  </a:cxn>
                  <a:cxn ang="0">
                    <a:pos x="234" y="0"/>
                  </a:cxn>
                  <a:cxn ang="0">
                    <a:pos x="242" y="0"/>
                  </a:cxn>
                  <a:cxn ang="0">
                    <a:pos x="358" y="260"/>
                  </a:cxn>
                  <a:cxn ang="0">
                    <a:pos x="264" y="298"/>
                  </a:cxn>
                  <a:cxn ang="0">
                    <a:pos x="18" y="450"/>
                  </a:cxn>
                  <a:cxn ang="0">
                    <a:pos x="0" y="446"/>
                  </a:cxn>
                </a:cxnLst>
                <a:rect l="0" t="0" r="r" b="b"/>
                <a:pathLst>
                  <a:path w="358" h="450">
                    <a:moveTo>
                      <a:pt x="0" y="446"/>
                    </a:moveTo>
                    <a:lnTo>
                      <a:pt x="2" y="263"/>
                    </a:lnTo>
                    <a:lnTo>
                      <a:pt x="6" y="249"/>
                    </a:lnTo>
                    <a:lnTo>
                      <a:pt x="178" y="8"/>
                    </a:lnTo>
                    <a:lnTo>
                      <a:pt x="192" y="8"/>
                    </a:lnTo>
                    <a:lnTo>
                      <a:pt x="194" y="80"/>
                    </a:lnTo>
                    <a:lnTo>
                      <a:pt x="218" y="66"/>
                    </a:lnTo>
                    <a:lnTo>
                      <a:pt x="224" y="50"/>
                    </a:lnTo>
                    <a:lnTo>
                      <a:pt x="230" y="26"/>
                    </a:lnTo>
                    <a:lnTo>
                      <a:pt x="234" y="0"/>
                    </a:lnTo>
                    <a:lnTo>
                      <a:pt x="242" y="0"/>
                    </a:lnTo>
                    <a:lnTo>
                      <a:pt x="358" y="260"/>
                    </a:lnTo>
                    <a:lnTo>
                      <a:pt x="264" y="298"/>
                    </a:lnTo>
                    <a:lnTo>
                      <a:pt x="18" y="450"/>
                    </a:lnTo>
                    <a:lnTo>
                      <a:pt x="0" y="446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3" name="Freeform 23"/>
              <p:cNvSpPr>
                <a:spLocks noChangeAspect="1"/>
              </p:cNvSpPr>
              <p:nvPr/>
            </p:nvSpPr>
            <p:spPr bwMode="auto">
              <a:xfrm>
                <a:off x="2602" y="1968"/>
                <a:ext cx="394" cy="453"/>
              </a:xfrm>
              <a:custGeom>
                <a:avLst/>
                <a:gdLst/>
                <a:ahLst/>
                <a:cxnLst>
                  <a:cxn ang="0">
                    <a:pos x="0" y="453"/>
                  </a:cxn>
                  <a:cxn ang="0">
                    <a:pos x="0" y="269"/>
                  </a:cxn>
                  <a:cxn ang="0">
                    <a:pos x="4" y="254"/>
                  </a:cxn>
                  <a:cxn ang="0">
                    <a:pos x="11" y="239"/>
                  </a:cxn>
                  <a:cxn ang="0">
                    <a:pos x="179" y="9"/>
                  </a:cxn>
                  <a:cxn ang="0">
                    <a:pos x="178" y="50"/>
                  </a:cxn>
                  <a:cxn ang="0">
                    <a:pos x="184" y="70"/>
                  </a:cxn>
                  <a:cxn ang="0">
                    <a:pos x="206" y="76"/>
                  </a:cxn>
                  <a:cxn ang="0">
                    <a:pos x="220" y="54"/>
                  </a:cxn>
                  <a:cxn ang="0">
                    <a:pos x="228" y="0"/>
                  </a:cxn>
                  <a:cxn ang="0">
                    <a:pos x="376" y="97"/>
                  </a:cxn>
                  <a:cxn ang="0">
                    <a:pos x="384" y="104"/>
                  </a:cxn>
                  <a:cxn ang="0">
                    <a:pos x="392" y="112"/>
                  </a:cxn>
                  <a:cxn ang="0">
                    <a:pos x="394" y="124"/>
                  </a:cxn>
                  <a:cxn ang="0">
                    <a:pos x="394" y="278"/>
                  </a:cxn>
                  <a:cxn ang="0">
                    <a:pos x="0" y="453"/>
                  </a:cxn>
                </a:cxnLst>
                <a:rect l="0" t="0" r="r" b="b"/>
                <a:pathLst>
                  <a:path w="394" h="453">
                    <a:moveTo>
                      <a:pt x="0" y="453"/>
                    </a:moveTo>
                    <a:lnTo>
                      <a:pt x="0" y="269"/>
                    </a:lnTo>
                    <a:lnTo>
                      <a:pt x="4" y="254"/>
                    </a:lnTo>
                    <a:lnTo>
                      <a:pt x="11" y="239"/>
                    </a:lnTo>
                    <a:lnTo>
                      <a:pt x="179" y="9"/>
                    </a:lnTo>
                    <a:lnTo>
                      <a:pt x="178" y="50"/>
                    </a:lnTo>
                    <a:lnTo>
                      <a:pt x="184" y="70"/>
                    </a:lnTo>
                    <a:lnTo>
                      <a:pt x="206" y="76"/>
                    </a:lnTo>
                    <a:lnTo>
                      <a:pt x="220" y="54"/>
                    </a:lnTo>
                    <a:lnTo>
                      <a:pt x="228" y="0"/>
                    </a:lnTo>
                    <a:lnTo>
                      <a:pt x="376" y="97"/>
                    </a:lnTo>
                    <a:lnTo>
                      <a:pt x="384" y="104"/>
                    </a:lnTo>
                    <a:lnTo>
                      <a:pt x="392" y="112"/>
                    </a:lnTo>
                    <a:lnTo>
                      <a:pt x="394" y="124"/>
                    </a:lnTo>
                    <a:lnTo>
                      <a:pt x="394" y="278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16" name="Line 24"/>
            <p:cNvSpPr>
              <a:spLocks noChangeAspect="1" noChangeShapeType="1"/>
            </p:cNvSpPr>
            <p:nvPr/>
          </p:nvSpPr>
          <p:spPr bwMode="auto">
            <a:xfrm>
              <a:off x="2794" y="1628"/>
              <a:ext cx="0" cy="10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17" name="Group 25"/>
            <p:cNvGrpSpPr>
              <a:grpSpLocks noChangeAspect="1"/>
            </p:cNvGrpSpPr>
            <p:nvPr/>
          </p:nvGrpSpPr>
          <p:grpSpPr bwMode="auto">
            <a:xfrm>
              <a:off x="2743" y="1550"/>
              <a:ext cx="773" cy="288"/>
              <a:chOff x="2779" y="1550"/>
              <a:chExt cx="773" cy="288"/>
            </a:xfrm>
          </p:grpSpPr>
          <p:sp>
            <p:nvSpPr>
              <p:cNvPr id="29" name="AutoShape 26"/>
              <p:cNvSpPr>
                <a:spLocks noChangeAspect="1" noChangeArrowheads="1"/>
              </p:cNvSpPr>
              <p:nvPr/>
            </p:nvSpPr>
            <p:spPr bwMode="auto">
              <a:xfrm rot="6438875" flipH="1">
                <a:off x="2802" y="1547"/>
                <a:ext cx="37" cy="84"/>
              </a:xfrm>
              <a:prstGeom prst="can">
                <a:avLst>
                  <a:gd name="adj" fmla="val 113514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" name="Oval 27"/>
              <p:cNvSpPr>
                <a:spLocks noChangeAspect="1" noChangeArrowheads="1"/>
              </p:cNvSpPr>
              <p:nvPr/>
            </p:nvSpPr>
            <p:spPr bwMode="auto">
              <a:xfrm rot="700525">
                <a:off x="2796" y="1550"/>
                <a:ext cx="99" cy="1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" name="Oval 28"/>
              <p:cNvSpPr>
                <a:spLocks noChangeAspect="1" noChangeArrowheads="1"/>
              </p:cNvSpPr>
              <p:nvPr/>
            </p:nvSpPr>
            <p:spPr bwMode="auto">
              <a:xfrm rot="700525">
                <a:off x="2823" y="1556"/>
                <a:ext cx="70" cy="9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2" name="AutoShape 29"/>
              <p:cNvSpPr>
                <a:spLocks noChangeAspect="1" noChangeArrowheads="1"/>
              </p:cNvSpPr>
              <p:nvPr/>
            </p:nvSpPr>
            <p:spPr bwMode="auto">
              <a:xfrm rot="6438875" flipH="1">
                <a:off x="3148" y="1360"/>
                <a:ext cx="36" cy="669"/>
              </a:xfrm>
              <a:prstGeom prst="can">
                <a:avLst>
                  <a:gd name="adj" fmla="val 12913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3" name="Oval 30"/>
              <p:cNvSpPr>
                <a:spLocks noChangeAspect="1" noChangeArrowheads="1"/>
              </p:cNvSpPr>
              <p:nvPr/>
            </p:nvSpPr>
            <p:spPr bwMode="auto">
              <a:xfrm rot="700525">
                <a:off x="3416" y="1738"/>
                <a:ext cx="99" cy="10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4" name="Oval 31"/>
              <p:cNvSpPr>
                <a:spLocks noChangeAspect="1" noChangeArrowheads="1"/>
              </p:cNvSpPr>
              <p:nvPr/>
            </p:nvSpPr>
            <p:spPr bwMode="auto">
              <a:xfrm rot="700525">
                <a:off x="3443" y="1744"/>
                <a:ext cx="70" cy="9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5" name="AutoShape 32"/>
              <p:cNvSpPr>
                <a:spLocks noChangeAspect="1" noChangeArrowheads="1"/>
              </p:cNvSpPr>
              <p:nvPr/>
            </p:nvSpPr>
            <p:spPr bwMode="auto">
              <a:xfrm rot="6438875" flipH="1">
                <a:off x="3491" y="1755"/>
                <a:ext cx="37" cy="84"/>
              </a:xfrm>
              <a:prstGeom prst="can">
                <a:avLst>
                  <a:gd name="adj" fmla="val 113514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18" name="Group 33"/>
            <p:cNvGrpSpPr>
              <a:grpSpLocks noChangeAspect="1"/>
            </p:cNvGrpSpPr>
            <p:nvPr/>
          </p:nvGrpSpPr>
          <p:grpSpPr bwMode="auto">
            <a:xfrm>
              <a:off x="3366" y="1552"/>
              <a:ext cx="132" cy="128"/>
              <a:chOff x="3338" y="1590"/>
              <a:chExt cx="132" cy="128"/>
            </a:xfrm>
          </p:grpSpPr>
          <p:sp>
            <p:nvSpPr>
              <p:cNvPr id="25" name="Freeform 34"/>
              <p:cNvSpPr>
                <a:spLocks noChangeAspect="1"/>
              </p:cNvSpPr>
              <p:nvPr/>
            </p:nvSpPr>
            <p:spPr bwMode="auto">
              <a:xfrm>
                <a:off x="3348" y="1650"/>
                <a:ext cx="34" cy="58"/>
              </a:xfrm>
              <a:custGeom>
                <a:avLst/>
                <a:gdLst/>
                <a:ahLst/>
                <a:cxnLst>
                  <a:cxn ang="0">
                    <a:pos x="10" y="58"/>
                  </a:cxn>
                  <a:cxn ang="0">
                    <a:pos x="32" y="48"/>
                  </a:cxn>
                  <a:cxn ang="0">
                    <a:pos x="34" y="0"/>
                  </a:cxn>
                  <a:cxn ang="0">
                    <a:pos x="0" y="0"/>
                  </a:cxn>
                  <a:cxn ang="0">
                    <a:pos x="10" y="58"/>
                  </a:cxn>
                </a:cxnLst>
                <a:rect l="0" t="0" r="r" b="b"/>
                <a:pathLst>
                  <a:path w="34" h="58">
                    <a:moveTo>
                      <a:pt x="10" y="58"/>
                    </a:moveTo>
                    <a:lnTo>
                      <a:pt x="32" y="48"/>
                    </a:lnTo>
                    <a:lnTo>
                      <a:pt x="34" y="0"/>
                    </a:lnTo>
                    <a:lnTo>
                      <a:pt x="0" y="0"/>
                    </a:lnTo>
                    <a:lnTo>
                      <a:pt x="10" y="58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6" name="Freeform 35"/>
              <p:cNvSpPr>
                <a:spLocks noChangeAspect="1"/>
              </p:cNvSpPr>
              <p:nvPr/>
            </p:nvSpPr>
            <p:spPr bwMode="auto">
              <a:xfrm>
                <a:off x="3338" y="1590"/>
                <a:ext cx="106" cy="128"/>
              </a:xfrm>
              <a:custGeom>
                <a:avLst/>
                <a:gdLst/>
                <a:ahLst/>
                <a:cxnLst>
                  <a:cxn ang="0">
                    <a:pos x="54" y="128"/>
                  </a:cxn>
                  <a:cxn ang="0">
                    <a:pos x="36" y="126"/>
                  </a:cxn>
                  <a:cxn ang="0">
                    <a:pos x="36" y="86"/>
                  </a:cxn>
                  <a:cxn ang="0">
                    <a:pos x="20" y="78"/>
                  </a:cxn>
                  <a:cxn ang="0">
                    <a:pos x="18" y="118"/>
                  </a:cxn>
                  <a:cxn ang="0">
                    <a:pos x="0" y="110"/>
                  </a:cxn>
                  <a:cxn ang="0">
                    <a:pos x="0" y="60"/>
                  </a:cxn>
                  <a:cxn ang="0">
                    <a:pos x="12" y="32"/>
                  </a:cxn>
                  <a:cxn ang="0">
                    <a:pos x="22" y="14"/>
                  </a:cxn>
                  <a:cxn ang="0">
                    <a:pos x="38" y="4"/>
                  </a:cxn>
                  <a:cxn ang="0">
                    <a:pos x="60" y="0"/>
                  </a:cxn>
                  <a:cxn ang="0">
                    <a:pos x="106" y="20"/>
                  </a:cxn>
                  <a:cxn ang="0">
                    <a:pos x="54" y="128"/>
                  </a:cxn>
                </a:cxnLst>
                <a:rect l="0" t="0" r="r" b="b"/>
                <a:pathLst>
                  <a:path w="106" h="128">
                    <a:moveTo>
                      <a:pt x="54" y="128"/>
                    </a:moveTo>
                    <a:lnTo>
                      <a:pt x="36" y="126"/>
                    </a:lnTo>
                    <a:lnTo>
                      <a:pt x="36" y="86"/>
                    </a:lnTo>
                    <a:lnTo>
                      <a:pt x="20" y="78"/>
                    </a:lnTo>
                    <a:lnTo>
                      <a:pt x="18" y="118"/>
                    </a:lnTo>
                    <a:lnTo>
                      <a:pt x="0" y="110"/>
                    </a:lnTo>
                    <a:lnTo>
                      <a:pt x="0" y="60"/>
                    </a:lnTo>
                    <a:lnTo>
                      <a:pt x="12" y="32"/>
                    </a:lnTo>
                    <a:lnTo>
                      <a:pt x="22" y="14"/>
                    </a:lnTo>
                    <a:lnTo>
                      <a:pt x="38" y="4"/>
                    </a:lnTo>
                    <a:lnTo>
                      <a:pt x="60" y="0"/>
                    </a:lnTo>
                    <a:lnTo>
                      <a:pt x="106" y="20"/>
                    </a:lnTo>
                    <a:lnTo>
                      <a:pt x="54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7" name="Freeform 36"/>
              <p:cNvSpPr>
                <a:spLocks noChangeAspect="1"/>
              </p:cNvSpPr>
              <p:nvPr/>
            </p:nvSpPr>
            <p:spPr bwMode="auto">
              <a:xfrm>
                <a:off x="3424" y="1634"/>
                <a:ext cx="30" cy="62"/>
              </a:xfrm>
              <a:custGeom>
                <a:avLst/>
                <a:gdLst/>
                <a:ahLst/>
                <a:cxnLst>
                  <a:cxn ang="0">
                    <a:pos x="22" y="62"/>
                  </a:cxn>
                  <a:cxn ang="0">
                    <a:pos x="6" y="54"/>
                  </a:cxn>
                  <a:cxn ang="0">
                    <a:pos x="10" y="28"/>
                  </a:cxn>
                  <a:cxn ang="0">
                    <a:pos x="0" y="12"/>
                  </a:cxn>
                  <a:cxn ang="0">
                    <a:pos x="30" y="0"/>
                  </a:cxn>
                  <a:cxn ang="0">
                    <a:pos x="22" y="62"/>
                  </a:cxn>
                </a:cxnLst>
                <a:rect l="0" t="0" r="r" b="b"/>
                <a:pathLst>
                  <a:path w="30" h="62">
                    <a:moveTo>
                      <a:pt x="22" y="62"/>
                    </a:moveTo>
                    <a:lnTo>
                      <a:pt x="6" y="54"/>
                    </a:lnTo>
                    <a:lnTo>
                      <a:pt x="10" y="28"/>
                    </a:lnTo>
                    <a:lnTo>
                      <a:pt x="0" y="12"/>
                    </a:lnTo>
                    <a:lnTo>
                      <a:pt x="30" y="0"/>
                    </a:lnTo>
                    <a:lnTo>
                      <a:pt x="22" y="62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8" name="Freeform 37"/>
              <p:cNvSpPr>
                <a:spLocks noChangeAspect="1"/>
              </p:cNvSpPr>
              <p:nvPr/>
            </p:nvSpPr>
            <p:spPr bwMode="auto">
              <a:xfrm>
                <a:off x="3392" y="1610"/>
                <a:ext cx="78" cy="106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0" y="60"/>
                  </a:cxn>
                  <a:cxn ang="0">
                    <a:pos x="12" y="32"/>
                  </a:cxn>
                  <a:cxn ang="0">
                    <a:pos x="26" y="14"/>
                  </a:cxn>
                  <a:cxn ang="0">
                    <a:pos x="40" y="4"/>
                  </a:cxn>
                  <a:cxn ang="0">
                    <a:pos x="56" y="0"/>
                  </a:cxn>
                  <a:cxn ang="0">
                    <a:pos x="70" y="8"/>
                  </a:cxn>
                  <a:cxn ang="0">
                    <a:pos x="78" y="24"/>
                  </a:cxn>
                  <a:cxn ang="0">
                    <a:pos x="78" y="70"/>
                  </a:cxn>
                  <a:cxn ang="0">
                    <a:pos x="54" y="84"/>
                  </a:cxn>
                  <a:cxn ang="0">
                    <a:pos x="54" y="46"/>
                  </a:cxn>
                  <a:cxn ang="0">
                    <a:pos x="48" y="36"/>
                  </a:cxn>
                  <a:cxn ang="0">
                    <a:pos x="34" y="44"/>
                  </a:cxn>
                  <a:cxn ang="0">
                    <a:pos x="26" y="54"/>
                  </a:cxn>
                  <a:cxn ang="0">
                    <a:pos x="24" y="96"/>
                  </a:cxn>
                  <a:cxn ang="0">
                    <a:pos x="0" y="106"/>
                  </a:cxn>
                </a:cxnLst>
                <a:rect l="0" t="0" r="r" b="b"/>
                <a:pathLst>
                  <a:path w="78" h="106">
                    <a:moveTo>
                      <a:pt x="0" y="106"/>
                    </a:moveTo>
                    <a:lnTo>
                      <a:pt x="0" y="60"/>
                    </a:lnTo>
                    <a:lnTo>
                      <a:pt x="12" y="32"/>
                    </a:lnTo>
                    <a:lnTo>
                      <a:pt x="26" y="14"/>
                    </a:lnTo>
                    <a:lnTo>
                      <a:pt x="40" y="4"/>
                    </a:lnTo>
                    <a:lnTo>
                      <a:pt x="56" y="0"/>
                    </a:lnTo>
                    <a:lnTo>
                      <a:pt x="70" y="8"/>
                    </a:lnTo>
                    <a:lnTo>
                      <a:pt x="78" y="24"/>
                    </a:lnTo>
                    <a:lnTo>
                      <a:pt x="78" y="70"/>
                    </a:lnTo>
                    <a:lnTo>
                      <a:pt x="54" y="84"/>
                    </a:lnTo>
                    <a:lnTo>
                      <a:pt x="54" y="46"/>
                    </a:lnTo>
                    <a:lnTo>
                      <a:pt x="48" y="36"/>
                    </a:lnTo>
                    <a:lnTo>
                      <a:pt x="34" y="44"/>
                    </a:lnTo>
                    <a:lnTo>
                      <a:pt x="26" y="54"/>
                    </a:lnTo>
                    <a:lnTo>
                      <a:pt x="24" y="96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19" name="Group 38"/>
            <p:cNvGrpSpPr>
              <a:grpSpLocks noChangeAspect="1"/>
            </p:cNvGrpSpPr>
            <p:nvPr/>
          </p:nvGrpSpPr>
          <p:grpSpPr bwMode="auto">
            <a:xfrm>
              <a:off x="2746" y="1394"/>
              <a:ext cx="132" cy="128"/>
              <a:chOff x="3338" y="1590"/>
              <a:chExt cx="132" cy="128"/>
            </a:xfrm>
          </p:grpSpPr>
          <p:sp>
            <p:nvSpPr>
              <p:cNvPr id="21" name="Freeform 39"/>
              <p:cNvSpPr>
                <a:spLocks noChangeAspect="1"/>
              </p:cNvSpPr>
              <p:nvPr/>
            </p:nvSpPr>
            <p:spPr bwMode="auto">
              <a:xfrm>
                <a:off x="3348" y="1650"/>
                <a:ext cx="34" cy="58"/>
              </a:xfrm>
              <a:custGeom>
                <a:avLst/>
                <a:gdLst/>
                <a:ahLst/>
                <a:cxnLst>
                  <a:cxn ang="0">
                    <a:pos x="10" y="58"/>
                  </a:cxn>
                  <a:cxn ang="0">
                    <a:pos x="32" y="48"/>
                  </a:cxn>
                  <a:cxn ang="0">
                    <a:pos x="34" y="0"/>
                  </a:cxn>
                  <a:cxn ang="0">
                    <a:pos x="0" y="0"/>
                  </a:cxn>
                  <a:cxn ang="0">
                    <a:pos x="10" y="58"/>
                  </a:cxn>
                </a:cxnLst>
                <a:rect l="0" t="0" r="r" b="b"/>
                <a:pathLst>
                  <a:path w="34" h="58">
                    <a:moveTo>
                      <a:pt x="10" y="58"/>
                    </a:moveTo>
                    <a:lnTo>
                      <a:pt x="32" y="48"/>
                    </a:lnTo>
                    <a:lnTo>
                      <a:pt x="34" y="0"/>
                    </a:lnTo>
                    <a:lnTo>
                      <a:pt x="0" y="0"/>
                    </a:lnTo>
                    <a:lnTo>
                      <a:pt x="10" y="58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2" name="Freeform 40"/>
              <p:cNvSpPr>
                <a:spLocks noChangeAspect="1"/>
              </p:cNvSpPr>
              <p:nvPr/>
            </p:nvSpPr>
            <p:spPr bwMode="auto">
              <a:xfrm>
                <a:off x="3338" y="1590"/>
                <a:ext cx="106" cy="128"/>
              </a:xfrm>
              <a:custGeom>
                <a:avLst/>
                <a:gdLst/>
                <a:ahLst/>
                <a:cxnLst>
                  <a:cxn ang="0">
                    <a:pos x="54" y="128"/>
                  </a:cxn>
                  <a:cxn ang="0">
                    <a:pos x="36" y="126"/>
                  </a:cxn>
                  <a:cxn ang="0">
                    <a:pos x="36" y="86"/>
                  </a:cxn>
                  <a:cxn ang="0">
                    <a:pos x="20" y="78"/>
                  </a:cxn>
                  <a:cxn ang="0">
                    <a:pos x="18" y="118"/>
                  </a:cxn>
                  <a:cxn ang="0">
                    <a:pos x="0" y="110"/>
                  </a:cxn>
                  <a:cxn ang="0">
                    <a:pos x="0" y="60"/>
                  </a:cxn>
                  <a:cxn ang="0">
                    <a:pos x="12" y="32"/>
                  </a:cxn>
                  <a:cxn ang="0">
                    <a:pos x="22" y="14"/>
                  </a:cxn>
                  <a:cxn ang="0">
                    <a:pos x="38" y="4"/>
                  </a:cxn>
                  <a:cxn ang="0">
                    <a:pos x="60" y="0"/>
                  </a:cxn>
                  <a:cxn ang="0">
                    <a:pos x="106" y="20"/>
                  </a:cxn>
                  <a:cxn ang="0">
                    <a:pos x="54" y="128"/>
                  </a:cxn>
                </a:cxnLst>
                <a:rect l="0" t="0" r="r" b="b"/>
                <a:pathLst>
                  <a:path w="106" h="128">
                    <a:moveTo>
                      <a:pt x="54" y="128"/>
                    </a:moveTo>
                    <a:lnTo>
                      <a:pt x="36" y="126"/>
                    </a:lnTo>
                    <a:lnTo>
                      <a:pt x="36" y="86"/>
                    </a:lnTo>
                    <a:lnTo>
                      <a:pt x="20" y="78"/>
                    </a:lnTo>
                    <a:lnTo>
                      <a:pt x="18" y="118"/>
                    </a:lnTo>
                    <a:lnTo>
                      <a:pt x="0" y="110"/>
                    </a:lnTo>
                    <a:lnTo>
                      <a:pt x="0" y="60"/>
                    </a:lnTo>
                    <a:lnTo>
                      <a:pt x="12" y="32"/>
                    </a:lnTo>
                    <a:lnTo>
                      <a:pt x="22" y="14"/>
                    </a:lnTo>
                    <a:lnTo>
                      <a:pt x="38" y="4"/>
                    </a:lnTo>
                    <a:lnTo>
                      <a:pt x="60" y="0"/>
                    </a:lnTo>
                    <a:lnTo>
                      <a:pt x="106" y="20"/>
                    </a:lnTo>
                    <a:lnTo>
                      <a:pt x="54" y="12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3" name="Freeform 41"/>
              <p:cNvSpPr>
                <a:spLocks noChangeAspect="1"/>
              </p:cNvSpPr>
              <p:nvPr/>
            </p:nvSpPr>
            <p:spPr bwMode="auto">
              <a:xfrm>
                <a:off x="3424" y="1634"/>
                <a:ext cx="30" cy="62"/>
              </a:xfrm>
              <a:custGeom>
                <a:avLst/>
                <a:gdLst/>
                <a:ahLst/>
                <a:cxnLst>
                  <a:cxn ang="0">
                    <a:pos x="22" y="62"/>
                  </a:cxn>
                  <a:cxn ang="0">
                    <a:pos x="6" y="54"/>
                  </a:cxn>
                  <a:cxn ang="0">
                    <a:pos x="10" y="28"/>
                  </a:cxn>
                  <a:cxn ang="0">
                    <a:pos x="0" y="12"/>
                  </a:cxn>
                  <a:cxn ang="0">
                    <a:pos x="30" y="0"/>
                  </a:cxn>
                  <a:cxn ang="0">
                    <a:pos x="22" y="62"/>
                  </a:cxn>
                </a:cxnLst>
                <a:rect l="0" t="0" r="r" b="b"/>
                <a:pathLst>
                  <a:path w="30" h="62">
                    <a:moveTo>
                      <a:pt x="22" y="62"/>
                    </a:moveTo>
                    <a:lnTo>
                      <a:pt x="6" y="54"/>
                    </a:lnTo>
                    <a:lnTo>
                      <a:pt x="10" y="28"/>
                    </a:lnTo>
                    <a:lnTo>
                      <a:pt x="0" y="12"/>
                    </a:lnTo>
                    <a:lnTo>
                      <a:pt x="30" y="0"/>
                    </a:lnTo>
                    <a:lnTo>
                      <a:pt x="22" y="62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4" name="Freeform 42"/>
              <p:cNvSpPr>
                <a:spLocks noChangeAspect="1"/>
              </p:cNvSpPr>
              <p:nvPr/>
            </p:nvSpPr>
            <p:spPr bwMode="auto">
              <a:xfrm>
                <a:off x="3392" y="1610"/>
                <a:ext cx="78" cy="106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0" y="60"/>
                  </a:cxn>
                  <a:cxn ang="0">
                    <a:pos x="12" y="32"/>
                  </a:cxn>
                  <a:cxn ang="0">
                    <a:pos x="26" y="14"/>
                  </a:cxn>
                  <a:cxn ang="0">
                    <a:pos x="40" y="4"/>
                  </a:cxn>
                  <a:cxn ang="0">
                    <a:pos x="56" y="0"/>
                  </a:cxn>
                  <a:cxn ang="0">
                    <a:pos x="70" y="8"/>
                  </a:cxn>
                  <a:cxn ang="0">
                    <a:pos x="78" y="24"/>
                  </a:cxn>
                  <a:cxn ang="0">
                    <a:pos x="78" y="70"/>
                  </a:cxn>
                  <a:cxn ang="0">
                    <a:pos x="54" y="84"/>
                  </a:cxn>
                  <a:cxn ang="0">
                    <a:pos x="54" y="46"/>
                  </a:cxn>
                  <a:cxn ang="0">
                    <a:pos x="48" y="36"/>
                  </a:cxn>
                  <a:cxn ang="0">
                    <a:pos x="34" y="44"/>
                  </a:cxn>
                  <a:cxn ang="0">
                    <a:pos x="26" y="54"/>
                  </a:cxn>
                  <a:cxn ang="0">
                    <a:pos x="24" y="96"/>
                  </a:cxn>
                  <a:cxn ang="0">
                    <a:pos x="0" y="106"/>
                  </a:cxn>
                </a:cxnLst>
                <a:rect l="0" t="0" r="r" b="b"/>
                <a:pathLst>
                  <a:path w="78" h="106">
                    <a:moveTo>
                      <a:pt x="0" y="106"/>
                    </a:moveTo>
                    <a:lnTo>
                      <a:pt x="0" y="60"/>
                    </a:lnTo>
                    <a:lnTo>
                      <a:pt x="12" y="32"/>
                    </a:lnTo>
                    <a:lnTo>
                      <a:pt x="26" y="14"/>
                    </a:lnTo>
                    <a:lnTo>
                      <a:pt x="40" y="4"/>
                    </a:lnTo>
                    <a:lnTo>
                      <a:pt x="56" y="0"/>
                    </a:lnTo>
                    <a:lnTo>
                      <a:pt x="70" y="8"/>
                    </a:lnTo>
                    <a:lnTo>
                      <a:pt x="78" y="24"/>
                    </a:lnTo>
                    <a:lnTo>
                      <a:pt x="78" y="70"/>
                    </a:lnTo>
                    <a:lnTo>
                      <a:pt x="54" y="84"/>
                    </a:lnTo>
                    <a:lnTo>
                      <a:pt x="54" y="46"/>
                    </a:lnTo>
                    <a:lnTo>
                      <a:pt x="48" y="36"/>
                    </a:lnTo>
                    <a:lnTo>
                      <a:pt x="34" y="44"/>
                    </a:lnTo>
                    <a:lnTo>
                      <a:pt x="26" y="54"/>
                    </a:lnTo>
                    <a:lnTo>
                      <a:pt x="24" y="96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20" name="Line 43"/>
            <p:cNvSpPr>
              <a:spLocks noChangeAspect="1" noChangeShapeType="1"/>
            </p:cNvSpPr>
            <p:nvPr/>
          </p:nvSpPr>
          <p:spPr bwMode="auto">
            <a:xfrm>
              <a:off x="3432" y="1840"/>
              <a:ext cx="0" cy="16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44" name="Rectangle 45"/>
          <p:cNvSpPr>
            <a:spLocks noChangeArrowheads="1"/>
          </p:cNvSpPr>
          <p:nvPr/>
        </p:nvSpPr>
        <p:spPr bwMode="auto">
          <a:xfrm>
            <a:off x="6443166" y="2924944"/>
            <a:ext cx="1617431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s-CL" sz="1600" smtClean="0">
                <a:latin typeface="Arial" charset="0"/>
              </a:rPr>
              <a:t>(c) Diseño Final</a:t>
            </a:r>
            <a:endParaRPr lang="es-CL" sz="1600">
              <a:latin typeface="Arial" charset="0"/>
            </a:endParaRPr>
          </a:p>
        </p:txBody>
      </p:sp>
      <p:sp>
        <p:nvSpPr>
          <p:cNvPr id="45" name="Rectangle 46"/>
          <p:cNvSpPr>
            <a:spLocks noChangeArrowheads="1"/>
          </p:cNvSpPr>
          <p:nvPr/>
        </p:nvSpPr>
        <p:spPr bwMode="auto">
          <a:xfrm>
            <a:off x="6427291" y="6029568"/>
            <a:ext cx="1704975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s-CL" sz="1600" smtClean="0">
                <a:latin typeface="Arial" charset="0"/>
              </a:rPr>
              <a:t>Diseño con sujetadores a presión</a:t>
            </a:r>
            <a:endParaRPr lang="es-CL" sz="1600">
              <a:latin typeface="Arial" charset="0"/>
            </a:endParaRPr>
          </a:p>
        </p:txBody>
      </p:sp>
      <p:grpSp>
        <p:nvGrpSpPr>
          <p:cNvPr id="46" name="Group 47"/>
          <p:cNvGrpSpPr>
            <a:grpSpLocks/>
          </p:cNvGrpSpPr>
          <p:nvPr/>
        </p:nvGrpSpPr>
        <p:grpSpPr bwMode="auto">
          <a:xfrm>
            <a:off x="6252666" y="3561006"/>
            <a:ext cx="2055812" cy="2012950"/>
            <a:chOff x="3913" y="1640"/>
            <a:chExt cx="1295" cy="1268"/>
          </a:xfrm>
        </p:grpSpPr>
        <p:sp>
          <p:nvSpPr>
            <p:cNvPr id="47" name="Freeform 48"/>
            <p:cNvSpPr>
              <a:spLocks noChangeAspect="1"/>
            </p:cNvSpPr>
            <p:nvPr/>
          </p:nvSpPr>
          <p:spPr bwMode="auto">
            <a:xfrm>
              <a:off x="5032" y="2512"/>
              <a:ext cx="153" cy="98"/>
            </a:xfrm>
            <a:custGeom>
              <a:avLst/>
              <a:gdLst/>
              <a:ahLst/>
              <a:cxnLst>
                <a:cxn ang="0">
                  <a:pos x="108" y="82"/>
                </a:cxn>
                <a:cxn ang="0">
                  <a:pos x="0" y="32"/>
                </a:cxn>
                <a:cxn ang="0">
                  <a:pos x="116" y="0"/>
                </a:cxn>
                <a:cxn ang="0">
                  <a:pos x="108" y="82"/>
                </a:cxn>
              </a:cxnLst>
              <a:rect l="0" t="0" r="r" b="b"/>
              <a:pathLst>
                <a:path w="116" h="82">
                  <a:moveTo>
                    <a:pt x="108" y="82"/>
                  </a:moveTo>
                  <a:lnTo>
                    <a:pt x="0" y="32"/>
                  </a:lnTo>
                  <a:lnTo>
                    <a:pt x="116" y="0"/>
                  </a:lnTo>
                  <a:lnTo>
                    <a:pt x="108" y="82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8" name="Freeform 49"/>
            <p:cNvSpPr>
              <a:spLocks noChangeAspect="1"/>
            </p:cNvSpPr>
            <p:nvPr/>
          </p:nvSpPr>
          <p:spPr bwMode="auto">
            <a:xfrm>
              <a:off x="4612" y="2498"/>
              <a:ext cx="588" cy="408"/>
            </a:xfrm>
            <a:custGeom>
              <a:avLst/>
              <a:gdLst/>
              <a:ahLst/>
              <a:cxnLst>
                <a:cxn ang="0">
                  <a:pos x="26" y="340"/>
                </a:cxn>
                <a:cxn ang="0">
                  <a:pos x="50" y="328"/>
                </a:cxn>
                <a:cxn ang="0">
                  <a:pos x="48" y="262"/>
                </a:cxn>
                <a:cxn ang="0">
                  <a:pos x="52" y="246"/>
                </a:cxn>
                <a:cxn ang="0">
                  <a:pos x="62" y="240"/>
                </a:cxn>
                <a:cxn ang="0">
                  <a:pos x="450" y="26"/>
                </a:cxn>
                <a:cxn ang="0">
                  <a:pos x="460" y="36"/>
                </a:cxn>
                <a:cxn ang="0">
                  <a:pos x="460" y="94"/>
                </a:cxn>
                <a:cxn ang="0">
                  <a:pos x="478" y="82"/>
                </a:cxn>
                <a:cxn ang="0">
                  <a:pos x="476" y="16"/>
                </a:cxn>
                <a:cxn ang="0">
                  <a:pos x="472" y="4"/>
                </a:cxn>
                <a:cxn ang="0">
                  <a:pos x="434" y="0"/>
                </a:cxn>
                <a:cxn ang="0">
                  <a:pos x="0" y="204"/>
                </a:cxn>
                <a:cxn ang="0">
                  <a:pos x="26" y="340"/>
                </a:cxn>
              </a:cxnLst>
              <a:rect l="0" t="0" r="r" b="b"/>
              <a:pathLst>
                <a:path w="478" h="340">
                  <a:moveTo>
                    <a:pt x="26" y="340"/>
                  </a:moveTo>
                  <a:lnTo>
                    <a:pt x="50" y="328"/>
                  </a:lnTo>
                  <a:lnTo>
                    <a:pt x="48" y="262"/>
                  </a:lnTo>
                  <a:lnTo>
                    <a:pt x="52" y="246"/>
                  </a:lnTo>
                  <a:lnTo>
                    <a:pt x="62" y="240"/>
                  </a:lnTo>
                  <a:lnTo>
                    <a:pt x="450" y="26"/>
                  </a:lnTo>
                  <a:lnTo>
                    <a:pt x="460" y="36"/>
                  </a:lnTo>
                  <a:lnTo>
                    <a:pt x="460" y="94"/>
                  </a:lnTo>
                  <a:lnTo>
                    <a:pt x="478" y="82"/>
                  </a:lnTo>
                  <a:lnTo>
                    <a:pt x="476" y="16"/>
                  </a:lnTo>
                  <a:lnTo>
                    <a:pt x="472" y="4"/>
                  </a:lnTo>
                  <a:lnTo>
                    <a:pt x="434" y="0"/>
                  </a:lnTo>
                  <a:lnTo>
                    <a:pt x="0" y="204"/>
                  </a:lnTo>
                  <a:lnTo>
                    <a:pt x="26" y="34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9" name="Freeform 50"/>
            <p:cNvSpPr>
              <a:spLocks noChangeAspect="1"/>
            </p:cNvSpPr>
            <p:nvPr/>
          </p:nvSpPr>
          <p:spPr bwMode="auto">
            <a:xfrm>
              <a:off x="3925" y="2179"/>
              <a:ext cx="1248" cy="729"/>
            </a:xfrm>
            <a:custGeom>
              <a:avLst/>
              <a:gdLst/>
              <a:ahLst/>
              <a:cxnLst>
                <a:cxn ang="0">
                  <a:pos x="0" y="290"/>
                </a:cxn>
                <a:cxn ang="0">
                  <a:pos x="0" y="190"/>
                </a:cxn>
                <a:cxn ang="0">
                  <a:pos x="8" y="178"/>
                </a:cxn>
                <a:cxn ang="0">
                  <a:pos x="398" y="4"/>
                </a:cxn>
                <a:cxn ang="0">
                  <a:pos x="412" y="0"/>
                </a:cxn>
                <a:cxn ang="0">
                  <a:pos x="424" y="2"/>
                </a:cxn>
                <a:cxn ang="0">
                  <a:pos x="1040" y="270"/>
                </a:cxn>
                <a:cxn ang="0">
                  <a:pos x="1026" y="270"/>
                </a:cxn>
                <a:cxn ang="0">
                  <a:pos x="608" y="494"/>
                </a:cxn>
                <a:cxn ang="0">
                  <a:pos x="598" y="502"/>
                </a:cxn>
                <a:cxn ang="0">
                  <a:pos x="596" y="608"/>
                </a:cxn>
                <a:cxn ang="0">
                  <a:pos x="0" y="290"/>
                </a:cxn>
              </a:cxnLst>
              <a:rect l="0" t="0" r="r" b="b"/>
              <a:pathLst>
                <a:path w="1040" h="608">
                  <a:moveTo>
                    <a:pt x="0" y="290"/>
                  </a:moveTo>
                  <a:lnTo>
                    <a:pt x="0" y="190"/>
                  </a:lnTo>
                  <a:lnTo>
                    <a:pt x="8" y="178"/>
                  </a:lnTo>
                  <a:lnTo>
                    <a:pt x="398" y="4"/>
                  </a:lnTo>
                  <a:lnTo>
                    <a:pt x="412" y="0"/>
                  </a:lnTo>
                  <a:lnTo>
                    <a:pt x="424" y="2"/>
                  </a:lnTo>
                  <a:lnTo>
                    <a:pt x="1040" y="270"/>
                  </a:lnTo>
                  <a:lnTo>
                    <a:pt x="1026" y="270"/>
                  </a:lnTo>
                  <a:lnTo>
                    <a:pt x="608" y="494"/>
                  </a:lnTo>
                  <a:lnTo>
                    <a:pt x="598" y="502"/>
                  </a:lnTo>
                  <a:lnTo>
                    <a:pt x="596" y="608"/>
                  </a:lnTo>
                  <a:lnTo>
                    <a:pt x="0" y="29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0" name="Freeform 51"/>
            <p:cNvSpPr>
              <a:spLocks noChangeAspect="1"/>
            </p:cNvSpPr>
            <p:nvPr/>
          </p:nvSpPr>
          <p:spPr bwMode="auto">
            <a:xfrm>
              <a:off x="4021" y="2443"/>
              <a:ext cx="569" cy="31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74" y="248"/>
                </a:cxn>
                <a:cxn ang="0">
                  <a:pos x="474" y="264"/>
                </a:cxn>
                <a:cxn ang="0">
                  <a:pos x="0" y="16"/>
                </a:cxn>
                <a:cxn ang="0">
                  <a:pos x="4" y="0"/>
                </a:cxn>
              </a:cxnLst>
              <a:rect l="0" t="0" r="r" b="b"/>
              <a:pathLst>
                <a:path w="474" h="264">
                  <a:moveTo>
                    <a:pt x="4" y="0"/>
                  </a:moveTo>
                  <a:lnTo>
                    <a:pt x="474" y="248"/>
                  </a:lnTo>
                  <a:lnTo>
                    <a:pt x="474" y="264"/>
                  </a:lnTo>
                  <a:lnTo>
                    <a:pt x="0" y="1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1" name="Freeform 52"/>
            <p:cNvSpPr>
              <a:spLocks noChangeAspect="1"/>
            </p:cNvSpPr>
            <p:nvPr/>
          </p:nvSpPr>
          <p:spPr bwMode="auto">
            <a:xfrm>
              <a:off x="4667" y="2116"/>
              <a:ext cx="414" cy="691"/>
            </a:xfrm>
            <a:custGeom>
              <a:avLst/>
              <a:gdLst/>
              <a:ahLst/>
              <a:cxnLst>
                <a:cxn ang="0">
                  <a:pos x="4" y="548"/>
                </a:cxn>
                <a:cxn ang="0">
                  <a:pos x="4" y="356"/>
                </a:cxn>
                <a:cxn ang="0">
                  <a:pos x="6" y="338"/>
                </a:cxn>
                <a:cxn ang="0">
                  <a:pos x="12" y="324"/>
                </a:cxn>
                <a:cxn ang="0">
                  <a:pos x="179" y="58"/>
                </a:cxn>
                <a:cxn ang="0">
                  <a:pos x="195" y="58"/>
                </a:cxn>
                <a:cxn ang="0">
                  <a:pos x="199" y="42"/>
                </a:cxn>
                <a:cxn ang="0">
                  <a:pos x="209" y="28"/>
                </a:cxn>
                <a:cxn ang="0">
                  <a:pos x="261" y="0"/>
                </a:cxn>
                <a:cxn ang="0">
                  <a:pos x="279" y="0"/>
                </a:cxn>
                <a:cxn ang="0">
                  <a:pos x="311" y="178"/>
                </a:cxn>
                <a:cxn ang="0">
                  <a:pos x="287" y="4"/>
                </a:cxn>
                <a:cxn ang="0">
                  <a:pos x="319" y="148"/>
                </a:cxn>
                <a:cxn ang="0">
                  <a:pos x="345" y="240"/>
                </a:cxn>
                <a:cxn ang="0">
                  <a:pos x="15" y="576"/>
                </a:cxn>
                <a:cxn ang="0">
                  <a:pos x="2" y="571"/>
                </a:cxn>
                <a:cxn ang="0">
                  <a:pos x="0" y="547"/>
                </a:cxn>
                <a:cxn ang="0">
                  <a:pos x="2" y="549"/>
                </a:cxn>
                <a:cxn ang="0">
                  <a:pos x="4" y="548"/>
                </a:cxn>
              </a:cxnLst>
              <a:rect l="0" t="0" r="r" b="b"/>
              <a:pathLst>
                <a:path w="345" h="576">
                  <a:moveTo>
                    <a:pt x="4" y="548"/>
                  </a:moveTo>
                  <a:lnTo>
                    <a:pt x="4" y="356"/>
                  </a:lnTo>
                  <a:lnTo>
                    <a:pt x="6" y="338"/>
                  </a:lnTo>
                  <a:lnTo>
                    <a:pt x="12" y="324"/>
                  </a:lnTo>
                  <a:lnTo>
                    <a:pt x="179" y="58"/>
                  </a:lnTo>
                  <a:lnTo>
                    <a:pt x="195" y="58"/>
                  </a:lnTo>
                  <a:lnTo>
                    <a:pt x="199" y="42"/>
                  </a:lnTo>
                  <a:lnTo>
                    <a:pt x="209" y="28"/>
                  </a:lnTo>
                  <a:lnTo>
                    <a:pt x="261" y="0"/>
                  </a:lnTo>
                  <a:lnTo>
                    <a:pt x="279" y="0"/>
                  </a:lnTo>
                  <a:lnTo>
                    <a:pt x="311" y="178"/>
                  </a:lnTo>
                  <a:lnTo>
                    <a:pt x="287" y="4"/>
                  </a:lnTo>
                  <a:lnTo>
                    <a:pt x="319" y="148"/>
                  </a:lnTo>
                  <a:lnTo>
                    <a:pt x="345" y="240"/>
                  </a:lnTo>
                  <a:lnTo>
                    <a:pt x="15" y="576"/>
                  </a:lnTo>
                  <a:lnTo>
                    <a:pt x="2" y="571"/>
                  </a:lnTo>
                  <a:lnTo>
                    <a:pt x="0" y="547"/>
                  </a:lnTo>
                  <a:lnTo>
                    <a:pt x="2" y="549"/>
                  </a:lnTo>
                  <a:lnTo>
                    <a:pt x="4" y="548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2" name="Freeform 53"/>
            <p:cNvSpPr>
              <a:spLocks noChangeAspect="1"/>
            </p:cNvSpPr>
            <p:nvPr/>
          </p:nvSpPr>
          <p:spPr bwMode="auto">
            <a:xfrm>
              <a:off x="4686" y="2126"/>
              <a:ext cx="522" cy="679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352"/>
                </a:cxn>
                <a:cxn ang="0">
                  <a:pos x="4" y="334"/>
                </a:cxn>
                <a:cxn ang="0">
                  <a:pos x="12" y="316"/>
                </a:cxn>
                <a:cxn ang="0">
                  <a:pos x="181" y="52"/>
                </a:cxn>
                <a:cxn ang="0">
                  <a:pos x="179" y="156"/>
                </a:cxn>
                <a:cxn ang="0">
                  <a:pos x="191" y="148"/>
                </a:cxn>
                <a:cxn ang="0">
                  <a:pos x="191" y="52"/>
                </a:cxn>
                <a:cxn ang="0">
                  <a:pos x="199" y="40"/>
                </a:cxn>
                <a:cxn ang="0">
                  <a:pos x="207" y="28"/>
                </a:cxn>
                <a:cxn ang="0">
                  <a:pos x="257" y="0"/>
                </a:cxn>
                <a:cxn ang="0">
                  <a:pos x="265" y="8"/>
                </a:cxn>
                <a:cxn ang="0">
                  <a:pos x="265" y="118"/>
                </a:cxn>
                <a:cxn ang="0">
                  <a:pos x="273" y="110"/>
                </a:cxn>
                <a:cxn ang="0">
                  <a:pos x="273" y="10"/>
                </a:cxn>
                <a:cxn ang="0">
                  <a:pos x="403" y="82"/>
                </a:cxn>
                <a:cxn ang="0">
                  <a:pos x="421" y="98"/>
                </a:cxn>
                <a:cxn ang="0">
                  <a:pos x="431" y="106"/>
                </a:cxn>
                <a:cxn ang="0">
                  <a:pos x="435" y="132"/>
                </a:cxn>
                <a:cxn ang="0">
                  <a:pos x="435" y="324"/>
                </a:cxn>
                <a:cxn ang="0">
                  <a:pos x="0" y="566"/>
                </a:cxn>
              </a:cxnLst>
              <a:rect l="0" t="0" r="r" b="b"/>
              <a:pathLst>
                <a:path w="435" h="566">
                  <a:moveTo>
                    <a:pt x="0" y="566"/>
                  </a:moveTo>
                  <a:lnTo>
                    <a:pt x="0" y="352"/>
                  </a:lnTo>
                  <a:lnTo>
                    <a:pt x="4" y="334"/>
                  </a:lnTo>
                  <a:lnTo>
                    <a:pt x="12" y="316"/>
                  </a:lnTo>
                  <a:lnTo>
                    <a:pt x="181" y="52"/>
                  </a:lnTo>
                  <a:lnTo>
                    <a:pt x="179" y="156"/>
                  </a:lnTo>
                  <a:lnTo>
                    <a:pt x="191" y="148"/>
                  </a:lnTo>
                  <a:lnTo>
                    <a:pt x="191" y="52"/>
                  </a:lnTo>
                  <a:lnTo>
                    <a:pt x="199" y="40"/>
                  </a:lnTo>
                  <a:lnTo>
                    <a:pt x="207" y="28"/>
                  </a:lnTo>
                  <a:lnTo>
                    <a:pt x="257" y="0"/>
                  </a:lnTo>
                  <a:lnTo>
                    <a:pt x="265" y="8"/>
                  </a:lnTo>
                  <a:lnTo>
                    <a:pt x="265" y="118"/>
                  </a:lnTo>
                  <a:lnTo>
                    <a:pt x="273" y="110"/>
                  </a:lnTo>
                  <a:lnTo>
                    <a:pt x="273" y="10"/>
                  </a:lnTo>
                  <a:lnTo>
                    <a:pt x="403" y="82"/>
                  </a:lnTo>
                  <a:lnTo>
                    <a:pt x="421" y="98"/>
                  </a:lnTo>
                  <a:lnTo>
                    <a:pt x="431" y="106"/>
                  </a:lnTo>
                  <a:lnTo>
                    <a:pt x="435" y="132"/>
                  </a:lnTo>
                  <a:lnTo>
                    <a:pt x="435" y="324"/>
                  </a:lnTo>
                  <a:lnTo>
                    <a:pt x="0" y="566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3" name="Freeform 54"/>
            <p:cNvSpPr>
              <a:spLocks noChangeAspect="1"/>
            </p:cNvSpPr>
            <p:nvPr/>
          </p:nvSpPr>
          <p:spPr bwMode="auto">
            <a:xfrm>
              <a:off x="3913" y="1860"/>
              <a:ext cx="317" cy="531"/>
            </a:xfrm>
            <a:custGeom>
              <a:avLst/>
              <a:gdLst/>
              <a:ahLst/>
              <a:cxnLst>
                <a:cxn ang="0">
                  <a:pos x="0" y="439"/>
                </a:cxn>
                <a:cxn ang="0">
                  <a:pos x="2" y="256"/>
                </a:cxn>
                <a:cxn ang="0">
                  <a:pos x="6" y="242"/>
                </a:cxn>
                <a:cxn ang="0">
                  <a:pos x="153" y="34"/>
                </a:cxn>
                <a:cxn ang="0">
                  <a:pos x="163" y="34"/>
                </a:cxn>
                <a:cxn ang="0">
                  <a:pos x="163" y="142"/>
                </a:cxn>
                <a:cxn ang="0">
                  <a:pos x="175" y="128"/>
                </a:cxn>
                <a:cxn ang="0">
                  <a:pos x="175" y="34"/>
                </a:cxn>
                <a:cxn ang="0">
                  <a:pos x="163" y="18"/>
                </a:cxn>
                <a:cxn ang="0">
                  <a:pos x="165" y="2"/>
                </a:cxn>
                <a:cxn ang="0">
                  <a:pos x="241" y="0"/>
                </a:cxn>
                <a:cxn ang="0">
                  <a:pos x="261" y="2"/>
                </a:cxn>
                <a:cxn ang="0">
                  <a:pos x="264" y="291"/>
                </a:cxn>
                <a:cxn ang="0">
                  <a:pos x="18" y="443"/>
                </a:cxn>
                <a:cxn ang="0">
                  <a:pos x="0" y="439"/>
                </a:cxn>
              </a:cxnLst>
              <a:rect l="0" t="0" r="r" b="b"/>
              <a:pathLst>
                <a:path w="264" h="443">
                  <a:moveTo>
                    <a:pt x="0" y="439"/>
                  </a:moveTo>
                  <a:lnTo>
                    <a:pt x="2" y="256"/>
                  </a:lnTo>
                  <a:lnTo>
                    <a:pt x="6" y="242"/>
                  </a:lnTo>
                  <a:lnTo>
                    <a:pt x="153" y="34"/>
                  </a:lnTo>
                  <a:lnTo>
                    <a:pt x="163" y="34"/>
                  </a:lnTo>
                  <a:lnTo>
                    <a:pt x="163" y="142"/>
                  </a:lnTo>
                  <a:lnTo>
                    <a:pt x="175" y="128"/>
                  </a:lnTo>
                  <a:lnTo>
                    <a:pt x="175" y="34"/>
                  </a:lnTo>
                  <a:lnTo>
                    <a:pt x="163" y="18"/>
                  </a:lnTo>
                  <a:lnTo>
                    <a:pt x="165" y="2"/>
                  </a:lnTo>
                  <a:lnTo>
                    <a:pt x="241" y="0"/>
                  </a:lnTo>
                  <a:lnTo>
                    <a:pt x="261" y="2"/>
                  </a:lnTo>
                  <a:lnTo>
                    <a:pt x="264" y="291"/>
                  </a:lnTo>
                  <a:lnTo>
                    <a:pt x="18" y="443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4" name="Freeform 55"/>
            <p:cNvSpPr>
              <a:spLocks noChangeAspect="1"/>
            </p:cNvSpPr>
            <p:nvPr/>
          </p:nvSpPr>
          <p:spPr bwMode="auto">
            <a:xfrm>
              <a:off x="3935" y="1840"/>
              <a:ext cx="472" cy="552"/>
            </a:xfrm>
            <a:custGeom>
              <a:avLst/>
              <a:gdLst/>
              <a:ahLst/>
              <a:cxnLst>
                <a:cxn ang="0">
                  <a:pos x="0" y="460"/>
                </a:cxn>
                <a:cxn ang="0">
                  <a:pos x="0" y="276"/>
                </a:cxn>
                <a:cxn ang="0">
                  <a:pos x="4" y="261"/>
                </a:cxn>
                <a:cxn ang="0">
                  <a:pos x="11" y="246"/>
                </a:cxn>
                <a:cxn ang="0">
                  <a:pos x="151" y="50"/>
                </a:cxn>
                <a:cxn ang="0">
                  <a:pos x="153" y="144"/>
                </a:cxn>
                <a:cxn ang="0">
                  <a:pos x="161" y="154"/>
                </a:cxn>
                <a:cxn ang="0">
                  <a:pos x="169" y="144"/>
                </a:cxn>
                <a:cxn ang="0">
                  <a:pos x="169" y="62"/>
                </a:cxn>
                <a:cxn ang="0">
                  <a:pos x="165" y="44"/>
                </a:cxn>
                <a:cxn ang="0">
                  <a:pos x="151" y="18"/>
                </a:cxn>
                <a:cxn ang="0">
                  <a:pos x="211" y="0"/>
                </a:cxn>
                <a:cxn ang="0">
                  <a:pos x="225" y="22"/>
                </a:cxn>
                <a:cxn ang="0">
                  <a:pos x="227" y="130"/>
                </a:cxn>
                <a:cxn ang="0">
                  <a:pos x="239" y="138"/>
                </a:cxn>
                <a:cxn ang="0">
                  <a:pos x="241" y="20"/>
                </a:cxn>
                <a:cxn ang="0">
                  <a:pos x="376" y="104"/>
                </a:cxn>
                <a:cxn ang="0">
                  <a:pos x="384" y="111"/>
                </a:cxn>
                <a:cxn ang="0">
                  <a:pos x="392" y="119"/>
                </a:cxn>
                <a:cxn ang="0">
                  <a:pos x="394" y="131"/>
                </a:cxn>
                <a:cxn ang="0">
                  <a:pos x="394" y="285"/>
                </a:cxn>
                <a:cxn ang="0">
                  <a:pos x="0" y="460"/>
                </a:cxn>
              </a:cxnLst>
              <a:rect l="0" t="0" r="r" b="b"/>
              <a:pathLst>
                <a:path w="394" h="460">
                  <a:moveTo>
                    <a:pt x="0" y="460"/>
                  </a:moveTo>
                  <a:lnTo>
                    <a:pt x="0" y="276"/>
                  </a:lnTo>
                  <a:lnTo>
                    <a:pt x="4" y="261"/>
                  </a:lnTo>
                  <a:lnTo>
                    <a:pt x="11" y="246"/>
                  </a:lnTo>
                  <a:lnTo>
                    <a:pt x="151" y="50"/>
                  </a:lnTo>
                  <a:lnTo>
                    <a:pt x="153" y="144"/>
                  </a:lnTo>
                  <a:lnTo>
                    <a:pt x="161" y="154"/>
                  </a:lnTo>
                  <a:lnTo>
                    <a:pt x="169" y="144"/>
                  </a:lnTo>
                  <a:lnTo>
                    <a:pt x="169" y="62"/>
                  </a:lnTo>
                  <a:lnTo>
                    <a:pt x="165" y="44"/>
                  </a:lnTo>
                  <a:lnTo>
                    <a:pt x="151" y="18"/>
                  </a:lnTo>
                  <a:lnTo>
                    <a:pt x="211" y="0"/>
                  </a:lnTo>
                  <a:lnTo>
                    <a:pt x="225" y="22"/>
                  </a:lnTo>
                  <a:lnTo>
                    <a:pt x="227" y="130"/>
                  </a:lnTo>
                  <a:lnTo>
                    <a:pt x="239" y="138"/>
                  </a:lnTo>
                  <a:lnTo>
                    <a:pt x="241" y="20"/>
                  </a:lnTo>
                  <a:lnTo>
                    <a:pt x="376" y="104"/>
                  </a:lnTo>
                  <a:lnTo>
                    <a:pt x="384" y="111"/>
                  </a:lnTo>
                  <a:lnTo>
                    <a:pt x="392" y="119"/>
                  </a:lnTo>
                  <a:lnTo>
                    <a:pt x="394" y="131"/>
                  </a:lnTo>
                  <a:lnTo>
                    <a:pt x="394" y="285"/>
                  </a:lnTo>
                  <a:lnTo>
                    <a:pt x="0" y="46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5" name="Line 56"/>
            <p:cNvSpPr>
              <a:spLocks noChangeAspect="1" noChangeShapeType="1"/>
            </p:cNvSpPr>
            <p:nvPr/>
          </p:nvSpPr>
          <p:spPr bwMode="auto">
            <a:xfrm>
              <a:off x="4167" y="1760"/>
              <a:ext cx="0" cy="156"/>
            </a:xfrm>
            <a:prstGeom prst="line">
              <a:avLst/>
            </a:prstGeom>
            <a:noFill/>
            <a:ln w="15875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56" name="Group 57"/>
            <p:cNvGrpSpPr>
              <a:grpSpLocks/>
            </p:cNvGrpSpPr>
            <p:nvPr/>
          </p:nvGrpSpPr>
          <p:grpSpPr bwMode="auto">
            <a:xfrm>
              <a:off x="4111" y="1640"/>
              <a:ext cx="928" cy="345"/>
              <a:chOff x="4111" y="1640"/>
              <a:chExt cx="928" cy="345"/>
            </a:xfrm>
          </p:grpSpPr>
          <p:sp>
            <p:nvSpPr>
              <p:cNvPr id="64" name="AutoShape 58"/>
              <p:cNvSpPr>
                <a:spLocks noChangeAspect="1" noChangeArrowheads="1"/>
              </p:cNvSpPr>
              <p:nvPr/>
            </p:nvSpPr>
            <p:spPr bwMode="auto">
              <a:xfrm rot="6438875" flipH="1">
                <a:off x="4140" y="1635"/>
                <a:ext cx="44" cy="101"/>
              </a:xfrm>
              <a:prstGeom prst="can">
                <a:avLst>
                  <a:gd name="adj" fmla="val 11477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65" name="Oval 59"/>
              <p:cNvSpPr>
                <a:spLocks noChangeAspect="1" noChangeArrowheads="1"/>
              </p:cNvSpPr>
              <p:nvPr/>
            </p:nvSpPr>
            <p:spPr bwMode="auto">
              <a:xfrm rot="700525">
                <a:off x="4131" y="1640"/>
                <a:ext cx="119" cy="1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66" name="Oval 60"/>
              <p:cNvSpPr>
                <a:spLocks noChangeAspect="1" noChangeArrowheads="1"/>
              </p:cNvSpPr>
              <p:nvPr/>
            </p:nvSpPr>
            <p:spPr bwMode="auto">
              <a:xfrm rot="700525">
                <a:off x="4164" y="1647"/>
                <a:ext cx="84" cy="10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67" name="AutoShape 61"/>
              <p:cNvSpPr>
                <a:spLocks noChangeAspect="1" noChangeArrowheads="1"/>
              </p:cNvSpPr>
              <p:nvPr/>
            </p:nvSpPr>
            <p:spPr bwMode="auto">
              <a:xfrm rot="6438875" flipH="1">
                <a:off x="4553" y="1412"/>
                <a:ext cx="43" cy="804"/>
              </a:xfrm>
              <a:prstGeom prst="can">
                <a:avLst>
                  <a:gd name="adj" fmla="val 129932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68" name="Oval 62"/>
              <p:cNvSpPr>
                <a:spLocks noChangeAspect="1" noChangeArrowheads="1"/>
              </p:cNvSpPr>
              <p:nvPr/>
            </p:nvSpPr>
            <p:spPr bwMode="auto">
              <a:xfrm rot="700525">
                <a:off x="4876" y="1865"/>
                <a:ext cx="119" cy="1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69" name="Oval 63"/>
              <p:cNvSpPr>
                <a:spLocks noChangeAspect="1" noChangeArrowheads="1"/>
              </p:cNvSpPr>
              <p:nvPr/>
            </p:nvSpPr>
            <p:spPr bwMode="auto">
              <a:xfrm rot="700525">
                <a:off x="4908" y="1872"/>
                <a:ext cx="84" cy="10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0" name="AutoShape 64"/>
              <p:cNvSpPr>
                <a:spLocks noChangeAspect="1" noChangeArrowheads="1"/>
              </p:cNvSpPr>
              <p:nvPr/>
            </p:nvSpPr>
            <p:spPr bwMode="auto">
              <a:xfrm rot="6438875" flipH="1">
                <a:off x="4967" y="1884"/>
                <a:ext cx="44" cy="101"/>
              </a:xfrm>
              <a:prstGeom prst="can">
                <a:avLst>
                  <a:gd name="adj" fmla="val 11477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57" name="Line 65"/>
            <p:cNvSpPr>
              <a:spLocks noChangeAspect="1" noChangeShapeType="1"/>
            </p:cNvSpPr>
            <p:nvPr/>
          </p:nvSpPr>
          <p:spPr bwMode="auto">
            <a:xfrm>
              <a:off x="4955" y="2005"/>
              <a:ext cx="0" cy="196"/>
            </a:xfrm>
            <a:prstGeom prst="line">
              <a:avLst/>
            </a:prstGeom>
            <a:noFill/>
            <a:ln w="15875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58" name="Group 66"/>
            <p:cNvGrpSpPr>
              <a:grpSpLocks/>
            </p:cNvGrpSpPr>
            <p:nvPr/>
          </p:nvGrpSpPr>
          <p:grpSpPr bwMode="auto">
            <a:xfrm>
              <a:off x="4151" y="1929"/>
              <a:ext cx="38" cy="58"/>
              <a:chOff x="4151" y="1929"/>
              <a:chExt cx="38" cy="58"/>
            </a:xfrm>
          </p:grpSpPr>
          <p:sp>
            <p:nvSpPr>
              <p:cNvPr id="62" name="Oval 67"/>
              <p:cNvSpPr>
                <a:spLocks noChangeAspect="1" noChangeArrowheads="1"/>
              </p:cNvSpPr>
              <p:nvPr/>
            </p:nvSpPr>
            <p:spPr bwMode="auto">
              <a:xfrm rot="1014985">
                <a:off x="4152" y="1929"/>
                <a:ext cx="37" cy="58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63" name="Oval 68"/>
              <p:cNvSpPr>
                <a:spLocks noChangeAspect="1" noChangeArrowheads="1"/>
              </p:cNvSpPr>
              <p:nvPr/>
            </p:nvSpPr>
            <p:spPr bwMode="auto">
              <a:xfrm rot="1014985">
                <a:off x="4151" y="1929"/>
                <a:ext cx="24" cy="55"/>
              </a:xfrm>
              <a:prstGeom prst="ellipse">
                <a:avLst/>
              </a:prstGeom>
              <a:solidFill>
                <a:srgbClr val="37529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59" name="Group 69"/>
            <p:cNvGrpSpPr>
              <a:grpSpLocks/>
            </p:cNvGrpSpPr>
            <p:nvPr/>
          </p:nvGrpSpPr>
          <p:grpSpPr bwMode="auto">
            <a:xfrm>
              <a:off x="4936" y="2210"/>
              <a:ext cx="50" cy="72"/>
              <a:chOff x="4936" y="2210"/>
              <a:chExt cx="50" cy="72"/>
            </a:xfrm>
          </p:grpSpPr>
          <p:sp>
            <p:nvSpPr>
              <p:cNvPr id="60" name="Oval 70"/>
              <p:cNvSpPr>
                <a:spLocks noChangeAspect="1" noChangeArrowheads="1"/>
              </p:cNvSpPr>
              <p:nvPr/>
            </p:nvSpPr>
            <p:spPr bwMode="auto">
              <a:xfrm rot="1014985">
                <a:off x="4937" y="2210"/>
                <a:ext cx="49" cy="72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61" name="Oval 71"/>
              <p:cNvSpPr>
                <a:spLocks noChangeAspect="1" noChangeArrowheads="1"/>
              </p:cNvSpPr>
              <p:nvPr/>
            </p:nvSpPr>
            <p:spPr bwMode="auto">
              <a:xfrm rot="1014985">
                <a:off x="4936" y="2210"/>
                <a:ext cx="32" cy="68"/>
              </a:xfrm>
              <a:prstGeom prst="ellipse">
                <a:avLst/>
              </a:prstGeom>
              <a:solidFill>
                <a:srgbClr val="37529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799603" y="2924944"/>
            <a:ext cx="1891544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s-CL" sz="1600" smtClean="0">
                <a:latin typeface="Arial" charset="0"/>
              </a:rPr>
              <a:t>(a) Diseño Original</a:t>
            </a:r>
            <a:endParaRPr lang="es-CL" sz="1600">
              <a:latin typeface="Arial" charset="0"/>
            </a:endParaRPr>
          </a:p>
        </p:txBody>
      </p:sp>
      <p:sp>
        <p:nvSpPr>
          <p:cNvPr id="72" name="Rectangle 6"/>
          <p:cNvSpPr>
            <a:spLocks noChangeArrowheads="1"/>
          </p:cNvSpPr>
          <p:nvPr/>
        </p:nvSpPr>
        <p:spPr bwMode="auto">
          <a:xfrm>
            <a:off x="980578" y="6029568"/>
            <a:ext cx="1721626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s-CL" sz="1600" smtClean="0">
                <a:latin typeface="Arial" charset="0"/>
              </a:rPr>
              <a:t>Ensamblaje con</a:t>
            </a:r>
          </a:p>
          <a:p>
            <a:pPr algn="l" eaLnBrk="0" hangingPunct="0"/>
            <a:r>
              <a:rPr lang="es-CL" sz="1600" smtClean="0">
                <a:latin typeface="Arial" charset="0"/>
              </a:rPr>
              <a:t>Pernos comunes</a:t>
            </a:r>
            <a:endParaRPr lang="es-CL" sz="1600">
              <a:latin typeface="Arial" charset="0"/>
            </a:endParaRPr>
          </a:p>
        </p:txBody>
      </p:sp>
      <p:grpSp>
        <p:nvGrpSpPr>
          <p:cNvPr id="73" name="Group 72"/>
          <p:cNvGrpSpPr>
            <a:grpSpLocks/>
          </p:cNvGrpSpPr>
          <p:nvPr/>
        </p:nvGrpSpPr>
        <p:grpSpPr bwMode="auto">
          <a:xfrm>
            <a:off x="974228" y="3187943"/>
            <a:ext cx="2003425" cy="2760663"/>
            <a:chOff x="588" y="1405"/>
            <a:chExt cx="1262" cy="1739"/>
          </a:xfrm>
        </p:grpSpPr>
        <p:sp>
          <p:nvSpPr>
            <p:cNvPr id="74" name="Oval 73"/>
            <p:cNvSpPr>
              <a:spLocks noChangeAspect="1" noChangeArrowheads="1"/>
            </p:cNvSpPr>
            <p:nvPr/>
          </p:nvSpPr>
          <p:spPr bwMode="auto">
            <a:xfrm>
              <a:off x="1629" y="2688"/>
              <a:ext cx="115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5" name="Oval 74"/>
            <p:cNvSpPr>
              <a:spLocks noChangeAspect="1" noChangeArrowheads="1"/>
            </p:cNvSpPr>
            <p:nvPr/>
          </p:nvSpPr>
          <p:spPr bwMode="auto">
            <a:xfrm>
              <a:off x="1629" y="2674"/>
              <a:ext cx="115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6" name="Oval 75"/>
            <p:cNvSpPr>
              <a:spLocks noChangeAspect="1" noChangeArrowheads="1"/>
            </p:cNvSpPr>
            <p:nvPr/>
          </p:nvSpPr>
          <p:spPr bwMode="auto">
            <a:xfrm>
              <a:off x="1655" y="2691"/>
              <a:ext cx="60" cy="4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7" name="Oval 76"/>
            <p:cNvSpPr>
              <a:spLocks noChangeAspect="1" noChangeArrowheads="1"/>
            </p:cNvSpPr>
            <p:nvPr/>
          </p:nvSpPr>
          <p:spPr bwMode="auto">
            <a:xfrm>
              <a:off x="1658" y="2699"/>
              <a:ext cx="57" cy="32"/>
            </a:xfrm>
            <a:prstGeom prst="ellipse">
              <a:avLst/>
            </a:prstGeom>
            <a:solidFill>
              <a:srgbClr val="3D589A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8" name="Oval 77"/>
            <p:cNvSpPr>
              <a:spLocks noChangeAspect="1" noChangeArrowheads="1"/>
            </p:cNvSpPr>
            <p:nvPr/>
          </p:nvSpPr>
          <p:spPr bwMode="auto">
            <a:xfrm>
              <a:off x="1305" y="2868"/>
              <a:ext cx="116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9" name="Oval 78"/>
            <p:cNvSpPr>
              <a:spLocks noChangeAspect="1" noChangeArrowheads="1"/>
            </p:cNvSpPr>
            <p:nvPr/>
          </p:nvSpPr>
          <p:spPr bwMode="auto">
            <a:xfrm>
              <a:off x="1305" y="2854"/>
              <a:ext cx="116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0" name="Oval 79"/>
            <p:cNvSpPr>
              <a:spLocks noChangeAspect="1" noChangeArrowheads="1"/>
            </p:cNvSpPr>
            <p:nvPr/>
          </p:nvSpPr>
          <p:spPr bwMode="auto">
            <a:xfrm>
              <a:off x="1332" y="2871"/>
              <a:ext cx="60" cy="4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1" name="Oval 80"/>
            <p:cNvSpPr>
              <a:spLocks noChangeAspect="1" noChangeArrowheads="1"/>
            </p:cNvSpPr>
            <p:nvPr/>
          </p:nvSpPr>
          <p:spPr bwMode="auto">
            <a:xfrm>
              <a:off x="1334" y="2879"/>
              <a:ext cx="58" cy="32"/>
            </a:xfrm>
            <a:prstGeom prst="ellipse">
              <a:avLst/>
            </a:prstGeom>
            <a:solidFill>
              <a:srgbClr val="39559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" name="Line 81"/>
            <p:cNvSpPr>
              <a:spLocks noChangeAspect="1" noChangeShapeType="1"/>
            </p:cNvSpPr>
            <p:nvPr/>
          </p:nvSpPr>
          <p:spPr bwMode="auto">
            <a:xfrm>
              <a:off x="1687" y="2558"/>
              <a:ext cx="0" cy="144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3" name="Line 82"/>
            <p:cNvSpPr>
              <a:spLocks noChangeAspect="1" noChangeShapeType="1"/>
            </p:cNvSpPr>
            <p:nvPr/>
          </p:nvSpPr>
          <p:spPr bwMode="auto">
            <a:xfrm>
              <a:off x="1361" y="2717"/>
              <a:ext cx="0" cy="182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4" name="Oval 83"/>
            <p:cNvSpPr>
              <a:spLocks noChangeAspect="1" noChangeArrowheads="1"/>
            </p:cNvSpPr>
            <p:nvPr/>
          </p:nvSpPr>
          <p:spPr bwMode="auto">
            <a:xfrm>
              <a:off x="694" y="2580"/>
              <a:ext cx="115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5" name="Oval 84"/>
            <p:cNvSpPr>
              <a:spLocks noChangeAspect="1" noChangeArrowheads="1"/>
            </p:cNvSpPr>
            <p:nvPr/>
          </p:nvSpPr>
          <p:spPr bwMode="auto">
            <a:xfrm>
              <a:off x="694" y="2566"/>
              <a:ext cx="115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6" name="Oval 85"/>
            <p:cNvSpPr>
              <a:spLocks noChangeAspect="1" noChangeArrowheads="1"/>
            </p:cNvSpPr>
            <p:nvPr/>
          </p:nvSpPr>
          <p:spPr bwMode="auto">
            <a:xfrm>
              <a:off x="720" y="2583"/>
              <a:ext cx="60" cy="4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7" name="Oval 86"/>
            <p:cNvSpPr>
              <a:spLocks noChangeAspect="1" noChangeArrowheads="1"/>
            </p:cNvSpPr>
            <p:nvPr/>
          </p:nvSpPr>
          <p:spPr bwMode="auto">
            <a:xfrm>
              <a:off x="723" y="2591"/>
              <a:ext cx="57" cy="32"/>
            </a:xfrm>
            <a:prstGeom prst="ellipse">
              <a:avLst/>
            </a:prstGeom>
            <a:solidFill>
              <a:srgbClr val="EEEEEE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8" name="Freeform 87"/>
            <p:cNvSpPr>
              <a:spLocks noChangeAspect="1"/>
            </p:cNvSpPr>
            <p:nvPr/>
          </p:nvSpPr>
          <p:spPr bwMode="auto">
            <a:xfrm>
              <a:off x="701" y="2777"/>
              <a:ext cx="103" cy="6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34"/>
                </a:cxn>
                <a:cxn ang="0">
                  <a:pos x="20" y="50"/>
                </a:cxn>
                <a:cxn ang="0">
                  <a:pos x="82" y="50"/>
                </a:cxn>
                <a:cxn ang="0">
                  <a:pos x="104" y="26"/>
                </a:cxn>
                <a:cxn ang="0">
                  <a:pos x="102" y="0"/>
                </a:cxn>
                <a:cxn ang="0">
                  <a:pos x="0" y="4"/>
                </a:cxn>
              </a:cxnLst>
              <a:rect l="0" t="0" r="r" b="b"/>
              <a:pathLst>
                <a:path w="104" h="50">
                  <a:moveTo>
                    <a:pt x="0" y="4"/>
                  </a:moveTo>
                  <a:lnTo>
                    <a:pt x="0" y="34"/>
                  </a:lnTo>
                  <a:lnTo>
                    <a:pt x="20" y="50"/>
                  </a:lnTo>
                  <a:lnTo>
                    <a:pt x="82" y="50"/>
                  </a:lnTo>
                  <a:lnTo>
                    <a:pt x="104" y="26"/>
                  </a:lnTo>
                  <a:lnTo>
                    <a:pt x="10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9" name="Freeform 88"/>
            <p:cNvSpPr>
              <a:spLocks noChangeAspect="1"/>
            </p:cNvSpPr>
            <p:nvPr/>
          </p:nvSpPr>
          <p:spPr bwMode="auto">
            <a:xfrm>
              <a:off x="701" y="2755"/>
              <a:ext cx="99" cy="53"/>
            </a:xfrm>
            <a:custGeom>
              <a:avLst/>
              <a:gdLst/>
              <a:ahLst/>
              <a:cxnLst>
                <a:cxn ang="0">
                  <a:pos x="20" y="44"/>
                </a:cxn>
                <a:cxn ang="0">
                  <a:pos x="80" y="44"/>
                </a:cxn>
                <a:cxn ang="0">
                  <a:pos x="100" y="22"/>
                </a:cxn>
                <a:cxn ang="0">
                  <a:pos x="80" y="0"/>
                </a:cxn>
                <a:cxn ang="0">
                  <a:pos x="24" y="0"/>
                </a:cxn>
                <a:cxn ang="0">
                  <a:pos x="0" y="22"/>
                </a:cxn>
                <a:cxn ang="0">
                  <a:pos x="20" y="44"/>
                </a:cxn>
              </a:cxnLst>
              <a:rect l="0" t="0" r="r" b="b"/>
              <a:pathLst>
                <a:path w="100" h="44">
                  <a:moveTo>
                    <a:pt x="20" y="44"/>
                  </a:moveTo>
                  <a:lnTo>
                    <a:pt x="80" y="44"/>
                  </a:lnTo>
                  <a:lnTo>
                    <a:pt x="100" y="22"/>
                  </a:lnTo>
                  <a:lnTo>
                    <a:pt x="80" y="0"/>
                  </a:lnTo>
                  <a:lnTo>
                    <a:pt x="24" y="0"/>
                  </a:lnTo>
                  <a:lnTo>
                    <a:pt x="0" y="22"/>
                  </a:lnTo>
                  <a:lnTo>
                    <a:pt x="20" y="44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0" name="Line 89"/>
            <p:cNvSpPr>
              <a:spLocks noChangeAspect="1" noChangeShapeType="1"/>
            </p:cNvSpPr>
            <p:nvPr/>
          </p:nvSpPr>
          <p:spPr bwMode="auto">
            <a:xfrm>
              <a:off x="723" y="2805"/>
              <a:ext cx="0" cy="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1" name="Line 90"/>
            <p:cNvSpPr>
              <a:spLocks noChangeAspect="1" noChangeShapeType="1"/>
            </p:cNvSpPr>
            <p:nvPr/>
          </p:nvSpPr>
          <p:spPr bwMode="auto">
            <a:xfrm>
              <a:off x="779" y="2808"/>
              <a:ext cx="0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2" name="AutoShape 91"/>
            <p:cNvSpPr>
              <a:spLocks noChangeAspect="1" noChangeArrowheads="1"/>
            </p:cNvSpPr>
            <p:nvPr/>
          </p:nvSpPr>
          <p:spPr bwMode="auto">
            <a:xfrm>
              <a:off x="725" y="2676"/>
              <a:ext cx="55" cy="115"/>
            </a:xfrm>
            <a:prstGeom prst="can">
              <a:avLst>
                <a:gd name="adj" fmla="val 5227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3" name="Freeform 92"/>
            <p:cNvSpPr>
              <a:spLocks noChangeAspect="1"/>
            </p:cNvSpPr>
            <p:nvPr/>
          </p:nvSpPr>
          <p:spPr bwMode="auto">
            <a:xfrm>
              <a:off x="723" y="2712"/>
              <a:ext cx="57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4" name="Freeform 93"/>
            <p:cNvSpPr>
              <a:spLocks noChangeAspect="1"/>
            </p:cNvSpPr>
            <p:nvPr/>
          </p:nvSpPr>
          <p:spPr bwMode="auto">
            <a:xfrm>
              <a:off x="723" y="2731"/>
              <a:ext cx="57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5" name="Freeform 94"/>
            <p:cNvSpPr>
              <a:spLocks noChangeAspect="1"/>
            </p:cNvSpPr>
            <p:nvPr/>
          </p:nvSpPr>
          <p:spPr bwMode="auto">
            <a:xfrm>
              <a:off x="725" y="2765"/>
              <a:ext cx="57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6" name="Freeform 95"/>
            <p:cNvSpPr>
              <a:spLocks noChangeAspect="1"/>
            </p:cNvSpPr>
            <p:nvPr/>
          </p:nvSpPr>
          <p:spPr bwMode="auto">
            <a:xfrm>
              <a:off x="723" y="2748"/>
              <a:ext cx="57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7" name="Freeform 96"/>
            <p:cNvSpPr>
              <a:spLocks noChangeAspect="1"/>
            </p:cNvSpPr>
            <p:nvPr/>
          </p:nvSpPr>
          <p:spPr bwMode="auto">
            <a:xfrm>
              <a:off x="1696" y="2539"/>
              <a:ext cx="140" cy="98"/>
            </a:xfrm>
            <a:custGeom>
              <a:avLst/>
              <a:gdLst/>
              <a:ahLst/>
              <a:cxnLst>
                <a:cxn ang="0">
                  <a:pos x="108" y="82"/>
                </a:cxn>
                <a:cxn ang="0">
                  <a:pos x="0" y="32"/>
                </a:cxn>
                <a:cxn ang="0">
                  <a:pos x="116" y="0"/>
                </a:cxn>
                <a:cxn ang="0">
                  <a:pos x="108" y="82"/>
                </a:cxn>
              </a:cxnLst>
              <a:rect l="0" t="0" r="r" b="b"/>
              <a:pathLst>
                <a:path w="116" h="82">
                  <a:moveTo>
                    <a:pt x="108" y="82"/>
                  </a:moveTo>
                  <a:lnTo>
                    <a:pt x="0" y="32"/>
                  </a:lnTo>
                  <a:lnTo>
                    <a:pt x="116" y="0"/>
                  </a:lnTo>
                  <a:lnTo>
                    <a:pt x="108" y="82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8" name="Freeform 97"/>
            <p:cNvSpPr>
              <a:spLocks noChangeAspect="1"/>
            </p:cNvSpPr>
            <p:nvPr/>
          </p:nvSpPr>
          <p:spPr bwMode="auto">
            <a:xfrm>
              <a:off x="1276" y="2524"/>
              <a:ext cx="574" cy="409"/>
            </a:xfrm>
            <a:custGeom>
              <a:avLst/>
              <a:gdLst/>
              <a:ahLst/>
              <a:cxnLst>
                <a:cxn ang="0">
                  <a:pos x="26" y="340"/>
                </a:cxn>
                <a:cxn ang="0">
                  <a:pos x="50" y="328"/>
                </a:cxn>
                <a:cxn ang="0">
                  <a:pos x="48" y="262"/>
                </a:cxn>
                <a:cxn ang="0">
                  <a:pos x="52" y="246"/>
                </a:cxn>
                <a:cxn ang="0">
                  <a:pos x="62" y="240"/>
                </a:cxn>
                <a:cxn ang="0">
                  <a:pos x="450" y="26"/>
                </a:cxn>
                <a:cxn ang="0">
                  <a:pos x="460" y="36"/>
                </a:cxn>
                <a:cxn ang="0">
                  <a:pos x="460" y="94"/>
                </a:cxn>
                <a:cxn ang="0">
                  <a:pos x="478" y="82"/>
                </a:cxn>
                <a:cxn ang="0">
                  <a:pos x="476" y="16"/>
                </a:cxn>
                <a:cxn ang="0">
                  <a:pos x="472" y="4"/>
                </a:cxn>
                <a:cxn ang="0">
                  <a:pos x="434" y="0"/>
                </a:cxn>
                <a:cxn ang="0">
                  <a:pos x="0" y="204"/>
                </a:cxn>
                <a:cxn ang="0">
                  <a:pos x="26" y="340"/>
                </a:cxn>
              </a:cxnLst>
              <a:rect l="0" t="0" r="r" b="b"/>
              <a:pathLst>
                <a:path w="478" h="340">
                  <a:moveTo>
                    <a:pt x="26" y="340"/>
                  </a:moveTo>
                  <a:lnTo>
                    <a:pt x="50" y="328"/>
                  </a:lnTo>
                  <a:lnTo>
                    <a:pt x="48" y="262"/>
                  </a:lnTo>
                  <a:lnTo>
                    <a:pt x="52" y="246"/>
                  </a:lnTo>
                  <a:lnTo>
                    <a:pt x="62" y="240"/>
                  </a:lnTo>
                  <a:lnTo>
                    <a:pt x="450" y="26"/>
                  </a:lnTo>
                  <a:lnTo>
                    <a:pt x="460" y="36"/>
                  </a:lnTo>
                  <a:lnTo>
                    <a:pt x="460" y="94"/>
                  </a:lnTo>
                  <a:lnTo>
                    <a:pt x="478" y="82"/>
                  </a:lnTo>
                  <a:lnTo>
                    <a:pt x="476" y="16"/>
                  </a:lnTo>
                  <a:lnTo>
                    <a:pt x="472" y="4"/>
                  </a:lnTo>
                  <a:lnTo>
                    <a:pt x="434" y="0"/>
                  </a:lnTo>
                  <a:lnTo>
                    <a:pt x="0" y="204"/>
                  </a:lnTo>
                  <a:lnTo>
                    <a:pt x="26" y="34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9" name="Freeform 98"/>
            <p:cNvSpPr>
              <a:spLocks noChangeAspect="1"/>
            </p:cNvSpPr>
            <p:nvPr/>
          </p:nvSpPr>
          <p:spPr bwMode="auto">
            <a:xfrm>
              <a:off x="590" y="2205"/>
              <a:ext cx="1248" cy="730"/>
            </a:xfrm>
            <a:custGeom>
              <a:avLst/>
              <a:gdLst/>
              <a:ahLst/>
              <a:cxnLst>
                <a:cxn ang="0">
                  <a:pos x="0" y="290"/>
                </a:cxn>
                <a:cxn ang="0">
                  <a:pos x="0" y="190"/>
                </a:cxn>
                <a:cxn ang="0">
                  <a:pos x="8" y="178"/>
                </a:cxn>
                <a:cxn ang="0">
                  <a:pos x="398" y="4"/>
                </a:cxn>
                <a:cxn ang="0">
                  <a:pos x="412" y="0"/>
                </a:cxn>
                <a:cxn ang="0">
                  <a:pos x="424" y="2"/>
                </a:cxn>
                <a:cxn ang="0">
                  <a:pos x="1040" y="270"/>
                </a:cxn>
                <a:cxn ang="0">
                  <a:pos x="1026" y="270"/>
                </a:cxn>
                <a:cxn ang="0">
                  <a:pos x="608" y="494"/>
                </a:cxn>
                <a:cxn ang="0">
                  <a:pos x="598" y="502"/>
                </a:cxn>
                <a:cxn ang="0">
                  <a:pos x="596" y="608"/>
                </a:cxn>
                <a:cxn ang="0">
                  <a:pos x="0" y="290"/>
                </a:cxn>
              </a:cxnLst>
              <a:rect l="0" t="0" r="r" b="b"/>
              <a:pathLst>
                <a:path w="1040" h="608">
                  <a:moveTo>
                    <a:pt x="0" y="290"/>
                  </a:moveTo>
                  <a:lnTo>
                    <a:pt x="0" y="190"/>
                  </a:lnTo>
                  <a:lnTo>
                    <a:pt x="8" y="178"/>
                  </a:lnTo>
                  <a:lnTo>
                    <a:pt x="398" y="4"/>
                  </a:lnTo>
                  <a:lnTo>
                    <a:pt x="412" y="0"/>
                  </a:lnTo>
                  <a:lnTo>
                    <a:pt x="424" y="2"/>
                  </a:lnTo>
                  <a:lnTo>
                    <a:pt x="1040" y="270"/>
                  </a:lnTo>
                  <a:lnTo>
                    <a:pt x="1026" y="270"/>
                  </a:lnTo>
                  <a:lnTo>
                    <a:pt x="608" y="494"/>
                  </a:lnTo>
                  <a:lnTo>
                    <a:pt x="598" y="502"/>
                  </a:lnTo>
                  <a:lnTo>
                    <a:pt x="596" y="608"/>
                  </a:lnTo>
                  <a:lnTo>
                    <a:pt x="0" y="29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0" name="Freeform 99"/>
            <p:cNvSpPr>
              <a:spLocks noChangeAspect="1"/>
            </p:cNvSpPr>
            <p:nvPr/>
          </p:nvSpPr>
          <p:spPr bwMode="auto">
            <a:xfrm>
              <a:off x="686" y="2470"/>
              <a:ext cx="569" cy="31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74" y="248"/>
                </a:cxn>
                <a:cxn ang="0">
                  <a:pos x="474" y="264"/>
                </a:cxn>
                <a:cxn ang="0">
                  <a:pos x="0" y="16"/>
                </a:cxn>
                <a:cxn ang="0">
                  <a:pos x="4" y="0"/>
                </a:cxn>
              </a:cxnLst>
              <a:rect l="0" t="0" r="r" b="b"/>
              <a:pathLst>
                <a:path w="474" h="264">
                  <a:moveTo>
                    <a:pt x="4" y="0"/>
                  </a:moveTo>
                  <a:lnTo>
                    <a:pt x="474" y="248"/>
                  </a:lnTo>
                  <a:lnTo>
                    <a:pt x="474" y="264"/>
                  </a:lnTo>
                  <a:lnTo>
                    <a:pt x="0" y="1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1" name="Oval 100"/>
            <p:cNvSpPr>
              <a:spLocks noChangeAspect="1" noChangeArrowheads="1"/>
            </p:cNvSpPr>
            <p:nvPr/>
          </p:nvSpPr>
          <p:spPr bwMode="auto">
            <a:xfrm>
              <a:off x="712" y="2386"/>
              <a:ext cx="79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" name="Oval 101"/>
            <p:cNvSpPr>
              <a:spLocks noChangeAspect="1" noChangeArrowheads="1"/>
            </p:cNvSpPr>
            <p:nvPr/>
          </p:nvSpPr>
          <p:spPr bwMode="auto">
            <a:xfrm>
              <a:off x="714" y="2399"/>
              <a:ext cx="75" cy="33"/>
            </a:xfrm>
            <a:prstGeom prst="ellipse">
              <a:avLst/>
            </a:prstGeom>
            <a:solidFill>
              <a:srgbClr val="3752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" name="Oval 102"/>
            <p:cNvSpPr>
              <a:spLocks noChangeAspect="1" noChangeArrowheads="1"/>
            </p:cNvSpPr>
            <p:nvPr/>
          </p:nvSpPr>
          <p:spPr bwMode="auto">
            <a:xfrm>
              <a:off x="1022" y="2251"/>
              <a:ext cx="70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" name="Oval 103"/>
            <p:cNvSpPr>
              <a:spLocks noChangeAspect="1" noChangeArrowheads="1"/>
            </p:cNvSpPr>
            <p:nvPr/>
          </p:nvSpPr>
          <p:spPr bwMode="auto">
            <a:xfrm>
              <a:off x="1024" y="2264"/>
              <a:ext cx="66" cy="33"/>
            </a:xfrm>
            <a:prstGeom prst="ellipse">
              <a:avLst/>
            </a:prstGeom>
            <a:solidFill>
              <a:srgbClr val="3752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" name="Freeform 104"/>
            <p:cNvSpPr>
              <a:spLocks noChangeAspect="1"/>
            </p:cNvSpPr>
            <p:nvPr/>
          </p:nvSpPr>
          <p:spPr bwMode="auto">
            <a:xfrm>
              <a:off x="1311" y="3082"/>
              <a:ext cx="104" cy="6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34"/>
                </a:cxn>
                <a:cxn ang="0">
                  <a:pos x="20" y="50"/>
                </a:cxn>
                <a:cxn ang="0">
                  <a:pos x="82" y="50"/>
                </a:cxn>
                <a:cxn ang="0">
                  <a:pos x="104" y="26"/>
                </a:cxn>
                <a:cxn ang="0">
                  <a:pos x="102" y="0"/>
                </a:cxn>
                <a:cxn ang="0">
                  <a:pos x="0" y="4"/>
                </a:cxn>
              </a:cxnLst>
              <a:rect l="0" t="0" r="r" b="b"/>
              <a:pathLst>
                <a:path w="104" h="50">
                  <a:moveTo>
                    <a:pt x="0" y="4"/>
                  </a:moveTo>
                  <a:lnTo>
                    <a:pt x="0" y="34"/>
                  </a:lnTo>
                  <a:lnTo>
                    <a:pt x="20" y="50"/>
                  </a:lnTo>
                  <a:lnTo>
                    <a:pt x="82" y="50"/>
                  </a:lnTo>
                  <a:lnTo>
                    <a:pt x="104" y="26"/>
                  </a:lnTo>
                  <a:lnTo>
                    <a:pt x="10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" name="Freeform 105"/>
            <p:cNvSpPr>
              <a:spLocks noChangeAspect="1"/>
            </p:cNvSpPr>
            <p:nvPr/>
          </p:nvSpPr>
          <p:spPr bwMode="auto">
            <a:xfrm>
              <a:off x="1311" y="3060"/>
              <a:ext cx="100" cy="53"/>
            </a:xfrm>
            <a:custGeom>
              <a:avLst/>
              <a:gdLst/>
              <a:ahLst/>
              <a:cxnLst>
                <a:cxn ang="0">
                  <a:pos x="20" y="44"/>
                </a:cxn>
                <a:cxn ang="0">
                  <a:pos x="80" y="44"/>
                </a:cxn>
                <a:cxn ang="0">
                  <a:pos x="100" y="22"/>
                </a:cxn>
                <a:cxn ang="0">
                  <a:pos x="80" y="0"/>
                </a:cxn>
                <a:cxn ang="0">
                  <a:pos x="24" y="0"/>
                </a:cxn>
                <a:cxn ang="0">
                  <a:pos x="0" y="22"/>
                </a:cxn>
                <a:cxn ang="0">
                  <a:pos x="20" y="44"/>
                </a:cxn>
              </a:cxnLst>
              <a:rect l="0" t="0" r="r" b="b"/>
              <a:pathLst>
                <a:path w="100" h="44">
                  <a:moveTo>
                    <a:pt x="20" y="44"/>
                  </a:moveTo>
                  <a:lnTo>
                    <a:pt x="80" y="44"/>
                  </a:lnTo>
                  <a:lnTo>
                    <a:pt x="100" y="22"/>
                  </a:lnTo>
                  <a:lnTo>
                    <a:pt x="80" y="0"/>
                  </a:lnTo>
                  <a:lnTo>
                    <a:pt x="24" y="0"/>
                  </a:lnTo>
                  <a:lnTo>
                    <a:pt x="0" y="22"/>
                  </a:lnTo>
                  <a:lnTo>
                    <a:pt x="20" y="44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7" name="Line 106"/>
            <p:cNvSpPr>
              <a:spLocks noChangeAspect="1" noChangeShapeType="1"/>
            </p:cNvSpPr>
            <p:nvPr/>
          </p:nvSpPr>
          <p:spPr bwMode="auto">
            <a:xfrm>
              <a:off x="1333" y="3110"/>
              <a:ext cx="0" cy="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8" name="Line 107"/>
            <p:cNvSpPr>
              <a:spLocks noChangeAspect="1" noChangeShapeType="1"/>
            </p:cNvSpPr>
            <p:nvPr/>
          </p:nvSpPr>
          <p:spPr bwMode="auto">
            <a:xfrm>
              <a:off x="1390" y="3113"/>
              <a:ext cx="0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9" name="AutoShape 108"/>
            <p:cNvSpPr>
              <a:spLocks noChangeAspect="1" noChangeArrowheads="1"/>
            </p:cNvSpPr>
            <p:nvPr/>
          </p:nvSpPr>
          <p:spPr bwMode="auto">
            <a:xfrm>
              <a:off x="1335" y="2981"/>
              <a:ext cx="56" cy="115"/>
            </a:xfrm>
            <a:prstGeom prst="can">
              <a:avLst>
                <a:gd name="adj" fmla="val 5133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0" name="Freeform 109"/>
            <p:cNvSpPr>
              <a:spLocks noChangeAspect="1"/>
            </p:cNvSpPr>
            <p:nvPr/>
          </p:nvSpPr>
          <p:spPr bwMode="auto">
            <a:xfrm>
              <a:off x="1333" y="3017"/>
              <a:ext cx="58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1" name="Freeform 110"/>
            <p:cNvSpPr>
              <a:spLocks noChangeAspect="1"/>
            </p:cNvSpPr>
            <p:nvPr/>
          </p:nvSpPr>
          <p:spPr bwMode="auto">
            <a:xfrm>
              <a:off x="1333" y="3036"/>
              <a:ext cx="58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" name="Freeform 111"/>
            <p:cNvSpPr>
              <a:spLocks noChangeAspect="1"/>
            </p:cNvSpPr>
            <p:nvPr/>
          </p:nvSpPr>
          <p:spPr bwMode="auto">
            <a:xfrm>
              <a:off x="1335" y="3070"/>
              <a:ext cx="58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3" name="Freeform 112"/>
            <p:cNvSpPr>
              <a:spLocks noChangeAspect="1"/>
            </p:cNvSpPr>
            <p:nvPr/>
          </p:nvSpPr>
          <p:spPr bwMode="auto">
            <a:xfrm>
              <a:off x="1333" y="3053"/>
              <a:ext cx="58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4" name="Freeform 113"/>
            <p:cNvSpPr>
              <a:spLocks noChangeAspect="1"/>
            </p:cNvSpPr>
            <p:nvPr/>
          </p:nvSpPr>
          <p:spPr bwMode="auto">
            <a:xfrm>
              <a:off x="1635" y="2892"/>
              <a:ext cx="103" cy="6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34"/>
                </a:cxn>
                <a:cxn ang="0">
                  <a:pos x="20" y="50"/>
                </a:cxn>
                <a:cxn ang="0">
                  <a:pos x="82" y="50"/>
                </a:cxn>
                <a:cxn ang="0">
                  <a:pos x="104" y="26"/>
                </a:cxn>
                <a:cxn ang="0">
                  <a:pos x="102" y="0"/>
                </a:cxn>
                <a:cxn ang="0">
                  <a:pos x="0" y="4"/>
                </a:cxn>
              </a:cxnLst>
              <a:rect l="0" t="0" r="r" b="b"/>
              <a:pathLst>
                <a:path w="104" h="50">
                  <a:moveTo>
                    <a:pt x="0" y="4"/>
                  </a:moveTo>
                  <a:lnTo>
                    <a:pt x="0" y="34"/>
                  </a:lnTo>
                  <a:lnTo>
                    <a:pt x="20" y="50"/>
                  </a:lnTo>
                  <a:lnTo>
                    <a:pt x="82" y="50"/>
                  </a:lnTo>
                  <a:lnTo>
                    <a:pt x="104" y="26"/>
                  </a:lnTo>
                  <a:lnTo>
                    <a:pt x="10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5" name="Freeform 114"/>
            <p:cNvSpPr>
              <a:spLocks noChangeAspect="1"/>
            </p:cNvSpPr>
            <p:nvPr/>
          </p:nvSpPr>
          <p:spPr bwMode="auto">
            <a:xfrm>
              <a:off x="1635" y="2870"/>
              <a:ext cx="99" cy="53"/>
            </a:xfrm>
            <a:custGeom>
              <a:avLst/>
              <a:gdLst/>
              <a:ahLst/>
              <a:cxnLst>
                <a:cxn ang="0">
                  <a:pos x="20" y="44"/>
                </a:cxn>
                <a:cxn ang="0">
                  <a:pos x="80" y="44"/>
                </a:cxn>
                <a:cxn ang="0">
                  <a:pos x="100" y="22"/>
                </a:cxn>
                <a:cxn ang="0">
                  <a:pos x="80" y="0"/>
                </a:cxn>
                <a:cxn ang="0">
                  <a:pos x="24" y="0"/>
                </a:cxn>
                <a:cxn ang="0">
                  <a:pos x="0" y="22"/>
                </a:cxn>
                <a:cxn ang="0">
                  <a:pos x="20" y="44"/>
                </a:cxn>
              </a:cxnLst>
              <a:rect l="0" t="0" r="r" b="b"/>
              <a:pathLst>
                <a:path w="100" h="44">
                  <a:moveTo>
                    <a:pt x="20" y="44"/>
                  </a:moveTo>
                  <a:lnTo>
                    <a:pt x="80" y="44"/>
                  </a:lnTo>
                  <a:lnTo>
                    <a:pt x="100" y="22"/>
                  </a:lnTo>
                  <a:lnTo>
                    <a:pt x="80" y="0"/>
                  </a:lnTo>
                  <a:lnTo>
                    <a:pt x="24" y="0"/>
                  </a:lnTo>
                  <a:lnTo>
                    <a:pt x="0" y="22"/>
                  </a:lnTo>
                  <a:lnTo>
                    <a:pt x="20" y="44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6" name="Line 115"/>
            <p:cNvSpPr>
              <a:spLocks noChangeAspect="1" noChangeShapeType="1"/>
            </p:cNvSpPr>
            <p:nvPr/>
          </p:nvSpPr>
          <p:spPr bwMode="auto">
            <a:xfrm>
              <a:off x="1657" y="2920"/>
              <a:ext cx="0" cy="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7" name="Line 116"/>
            <p:cNvSpPr>
              <a:spLocks noChangeAspect="1" noChangeShapeType="1"/>
            </p:cNvSpPr>
            <p:nvPr/>
          </p:nvSpPr>
          <p:spPr bwMode="auto">
            <a:xfrm>
              <a:off x="1713" y="2923"/>
              <a:ext cx="0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8" name="AutoShape 117"/>
            <p:cNvSpPr>
              <a:spLocks noChangeAspect="1" noChangeArrowheads="1"/>
            </p:cNvSpPr>
            <p:nvPr/>
          </p:nvSpPr>
          <p:spPr bwMode="auto">
            <a:xfrm>
              <a:off x="1659" y="2791"/>
              <a:ext cx="55" cy="115"/>
            </a:xfrm>
            <a:prstGeom prst="can">
              <a:avLst>
                <a:gd name="adj" fmla="val 5227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9" name="Freeform 118"/>
            <p:cNvSpPr>
              <a:spLocks noChangeAspect="1"/>
            </p:cNvSpPr>
            <p:nvPr/>
          </p:nvSpPr>
          <p:spPr bwMode="auto">
            <a:xfrm>
              <a:off x="1657" y="2827"/>
              <a:ext cx="57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0" name="Freeform 119"/>
            <p:cNvSpPr>
              <a:spLocks noChangeAspect="1"/>
            </p:cNvSpPr>
            <p:nvPr/>
          </p:nvSpPr>
          <p:spPr bwMode="auto">
            <a:xfrm>
              <a:off x="1657" y="2846"/>
              <a:ext cx="57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1" name="Freeform 120"/>
            <p:cNvSpPr>
              <a:spLocks noChangeAspect="1"/>
            </p:cNvSpPr>
            <p:nvPr/>
          </p:nvSpPr>
          <p:spPr bwMode="auto">
            <a:xfrm>
              <a:off x="1659" y="2880"/>
              <a:ext cx="57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2" name="Freeform 121"/>
            <p:cNvSpPr>
              <a:spLocks noChangeAspect="1"/>
            </p:cNvSpPr>
            <p:nvPr/>
          </p:nvSpPr>
          <p:spPr bwMode="auto">
            <a:xfrm>
              <a:off x="1657" y="2863"/>
              <a:ext cx="57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8"/>
                </a:cxn>
                <a:cxn ang="0">
                  <a:pos x="34" y="8"/>
                </a:cxn>
                <a:cxn ang="0">
                  <a:pos x="48" y="2"/>
                </a:cxn>
              </a:cxnLst>
              <a:rect l="0" t="0" r="r" b="b"/>
              <a:pathLst>
                <a:path w="48" h="9">
                  <a:moveTo>
                    <a:pt x="0" y="0"/>
                  </a:moveTo>
                  <a:cubicBezTo>
                    <a:pt x="5" y="3"/>
                    <a:pt x="10" y="7"/>
                    <a:pt x="16" y="8"/>
                  </a:cubicBezTo>
                  <a:cubicBezTo>
                    <a:pt x="22" y="9"/>
                    <a:pt x="29" y="9"/>
                    <a:pt x="34" y="8"/>
                  </a:cubicBezTo>
                  <a:cubicBezTo>
                    <a:pt x="39" y="7"/>
                    <a:pt x="43" y="4"/>
                    <a:pt x="48" y="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3" name="Oval 122"/>
            <p:cNvSpPr>
              <a:spLocks noChangeAspect="1" noChangeArrowheads="1"/>
            </p:cNvSpPr>
            <p:nvPr/>
          </p:nvSpPr>
          <p:spPr bwMode="auto">
            <a:xfrm>
              <a:off x="1306" y="2148"/>
              <a:ext cx="115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4" name="Oval 123"/>
            <p:cNvSpPr>
              <a:spLocks noChangeAspect="1" noChangeArrowheads="1"/>
            </p:cNvSpPr>
            <p:nvPr/>
          </p:nvSpPr>
          <p:spPr bwMode="auto">
            <a:xfrm>
              <a:off x="1306" y="2134"/>
              <a:ext cx="115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5" name="Oval 124"/>
            <p:cNvSpPr>
              <a:spLocks noChangeAspect="1" noChangeArrowheads="1"/>
            </p:cNvSpPr>
            <p:nvPr/>
          </p:nvSpPr>
          <p:spPr bwMode="auto">
            <a:xfrm>
              <a:off x="1332" y="2151"/>
              <a:ext cx="60" cy="4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6" name="Oval 125"/>
            <p:cNvSpPr>
              <a:spLocks noChangeAspect="1" noChangeArrowheads="1"/>
            </p:cNvSpPr>
            <p:nvPr/>
          </p:nvSpPr>
          <p:spPr bwMode="auto">
            <a:xfrm>
              <a:off x="1335" y="2159"/>
              <a:ext cx="57" cy="32"/>
            </a:xfrm>
            <a:prstGeom prst="ellipse">
              <a:avLst/>
            </a:prstGeom>
            <a:solidFill>
              <a:srgbClr val="39559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7" name="Oval 126"/>
            <p:cNvSpPr>
              <a:spLocks noChangeAspect="1" noChangeArrowheads="1"/>
            </p:cNvSpPr>
            <p:nvPr/>
          </p:nvSpPr>
          <p:spPr bwMode="auto">
            <a:xfrm>
              <a:off x="1324" y="2688"/>
              <a:ext cx="79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8" name="Oval 127"/>
            <p:cNvSpPr>
              <a:spLocks noChangeAspect="1" noChangeArrowheads="1"/>
            </p:cNvSpPr>
            <p:nvPr/>
          </p:nvSpPr>
          <p:spPr bwMode="auto">
            <a:xfrm>
              <a:off x="1326" y="2701"/>
              <a:ext cx="75" cy="33"/>
            </a:xfrm>
            <a:prstGeom prst="ellipse">
              <a:avLst/>
            </a:prstGeom>
            <a:solidFill>
              <a:srgbClr val="3D589A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9" name="Oval 128"/>
            <p:cNvSpPr>
              <a:spLocks noChangeAspect="1" noChangeArrowheads="1"/>
            </p:cNvSpPr>
            <p:nvPr/>
          </p:nvSpPr>
          <p:spPr bwMode="auto">
            <a:xfrm>
              <a:off x="1652" y="2522"/>
              <a:ext cx="69" cy="5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0" name="Oval 129"/>
            <p:cNvSpPr>
              <a:spLocks noChangeAspect="1" noChangeArrowheads="1"/>
            </p:cNvSpPr>
            <p:nvPr/>
          </p:nvSpPr>
          <p:spPr bwMode="auto">
            <a:xfrm>
              <a:off x="1654" y="2536"/>
              <a:ext cx="65" cy="34"/>
            </a:xfrm>
            <a:prstGeom prst="ellipse">
              <a:avLst/>
            </a:prstGeom>
            <a:solidFill>
              <a:srgbClr val="3D589A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1" name="Freeform 130"/>
            <p:cNvSpPr>
              <a:spLocks noChangeAspect="1"/>
            </p:cNvSpPr>
            <p:nvPr/>
          </p:nvSpPr>
          <p:spPr bwMode="auto">
            <a:xfrm>
              <a:off x="1301" y="2009"/>
              <a:ext cx="125" cy="6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34"/>
                </a:cxn>
                <a:cxn ang="0">
                  <a:pos x="20" y="50"/>
                </a:cxn>
                <a:cxn ang="0">
                  <a:pos x="82" y="50"/>
                </a:cxn>
                <a:cxn ang="0">
                  <a:pos x="104" y="26"/>
                </a:cxn>
                <a:cxn ang="0">
                  <a:pos x="102" y="0"/>
                </a:cxn>
                <a:cxn ang="0">
                  <a:pos x="0" y="4"/>
                </a:cxn>
              </a:cxnLst>
              <a:rect l="0" t="0" r="r" b="b"/>
              <a:pathLst>
                <a:path w="104" h="50">
                  <a:moveTo>
                    <a:pt x="0" y="4"/>
                  </a:moveTo>
                  <a:lnTo>
                    <a:pt x="0" y="34"/>
                  </a:lnTo>
                  <a:lnTo>
                    <a:pt x="20" y="50"/>
                  </a:lnTo>
                  <a:lnTo>
                    <a:pt x="82" y="50"/>
                  </a:lnTo>
                  <a:lnTo>
                    <a:pt x="104" y="26"/>
                  </a:lnTo>
                  <a:lnTo>
                    <a:pt x="10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2" name="Freeform 131"/>
            <p:cNvSpPr>
              <a:spLocks noChangeAspect="1"/>
            </p:cNvSpPr>
            <p:nvPr/>
          </p:nvSpPr>
          <p:spPr bwMode="auto">
            <a:xfrm>
              <a:off x="1301" y="1987"/>
              <a:ext cx="120" cy="53"/>
            </a:xfrm>
            <a:custGeom>
              <a:avLst/>
              <a:gdLst/>
              <a:ahLst/>
              <a:cxnLst>
                <a:cxn ang="0">
                  <a:pos x="20" y="44"/>
                </a:cxn>
                <a:cxn ang="0">
                  <a:pos x="80" y="44"/>
                </a:cxn>
                <a:cxn ang="0">
                  <a:pos x="100" y="22"/>
                </a:cxn>
                <a:cxn ang="0">
                  <a:pos x="80" y="0"/>
                </a:cxn>
                <a:cxn ang="0">
                  <a:pos x="24" y="0"/>
                </a:cxn>
                <a:cxn ang="0">
                  <a:pos x="0" y="22"/>
                </a:cxn>
                <a:cxn ang="0">
                  <a:pos x="20" y="44"/>
                </a:cxn>
              </a:cxnLst>
              <a:rect l="0" t="0" r="r" b="b"/>
              <a:pathLst>
                <a:path w="100" h="44">
                  <a:moveTo>
                    <a:pt x="20" y="44"/>
                  </a:moveTo>
                  <a:lnTo>
                    <a:pt x="80" y="44"/>
                  </a:lnTo>
                  <a:lnTo>
                    <a:pt x="100" y="22"/>
                  </a:lnTo>
                  <a:lnTo>
                    <a:pt x="80" y="0"/>
                  </a:lnTo>
                  <a:lnTo>
                    <a:pt x="24" y="0"/>
                  </a:lnTo>
                  <a:lnTo>
                    <a:pt x="0" y="22"/>
                  </a:lnTo>
                  <a:lnTo>
                    <a:pt x="20" y="44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3" name="Line 132"/>
            <p:cNvSpPr>
              <a:spLocks noChangeAspect="1" noChangeShapeType="1"/>
            </p:cNvSpPr>
            <p:nvPr/>
          </p:nvSpPr>
          <p:spPr bwMode="auto">
            <a:xfrm>
              <a:off x="1327" y="2037"/>
              <a:ext cx="0" cy="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4" name="Line 133"/>
            <p:cNvSpPr>
              <a:spLocks noChangeAspect="1" noChangeShapeType="1"/>
            </p:cNvSpPr>
            <p:nvPr/>
          </p:nvSpPr>
          <p:spPr bwMode="auto">
            <a:xfrm>
              <a:off x="1395" y="2040"/>
              <a:ext cx="0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5" name="Oval 134"/>
            <p:cNvSpPr>
              <a:spLocks noChangeAspect="1" noChangeArrowheads="1"/>
            </p:cNvSpPr>
            <p:nvPr/>
          </p:nvSpPr>
          <p:spPr bwMode="auto">
            <a:xfrm>
              <a:off x="1338" y="1999"/>
              <a:ext cx="46" cy="3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6" name="Oval 135"/>
            <p:cNvSpPr>
              <a:spLocks noChangeAspect="1" noChangeArrowheads="1"/>
            </p:cNvSpPr>
            <p:nvPr/>
          </p:nvSpPr>
          <p:spPr bwMode="auto">
            <a:xfrm>
              <a:off x="1339" y="2008"/>
              <a:ext cx="44" cy="21"/>
            </a:xfrm>
            <a:prstGeom prst="ellipse">
              <a:avLst/>
            </a:prstGeom>
            <a:solidFill>
              <a:srgbClr val="39559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7" name="Freeform 136"/>
            <p:cNvSpPr>
              <a:spLocks noChangeAspect="1"/>
            </p:cNvSpPr>
            <p:nvPr/>
          </p:nvSpPr>
          <p:spPr bwMode="auto">
            <a:xfrm>
              <a:off x="1630" y="1853"/>
              <a:ext cx="113" cy="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34"/>
                </a:cxn>
                <a:cxn ang="0">
                  <a:pos x="20" y="50"/>
                </a:cxn>
                <a:cxn ang="0">
                  <a:pos x="82" y="50"/>
                </a:cxn>
                <a:cxn ang="0">
                  <a:pos x="104" y="26"/>
                </a:cxn>
                <a:cxn ang="0">
                  <a:pos x="102" y="0"/>
                </a:cxn>
                <a:cxn ang="0">
                  <a:pos x="0" y="4"/>
                </a:cxn>
              </a:cxnLst>
              <a:rect l="0" t="0" r="r" b="b"/>
              <a:pathLst>
                <a:path w="104" h="50">
                  <a:moveTo>
                    <a:pt x="0" y="4"/>
                  </a:moveTo>
                  <a:lnTo>
                    <a:pt x="0" y="34"/>
                  </a:lnTo>
                  <a:lnTo>
                    <a:pt x="20" y="50"/>
                  </a:lnTo>
                  <a:lnTo>
                    <a:pt x="82" y="50"/>
                  </a:lnTo>
                  <a:lnTo>
                    <a:pt x="104" y="26"/>
                  </a:lnTo>
                  <a:lnTo>
                    <a:pt x="10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8" name="Freeform 137"/>
            <p:cNvSpPr>
              <a:spLocks noChangeAspect="1"/>
            </p:cNvSpPr>
            <p:nvPr/>
          </p:nvSpPr>
          <p:spPr bwMode="auto">
            <a:xfrm>
              <a:off x="1630" y="1834"/>
              <a:ext cx="109" cy="45"/>
            </a:xfrm>
            <a:custGeom>
              <a:avLst/>
              <a:gdLst/>
              <a:ahLst/>
              <a:cxnLst>
                <a:cxn ang="0">
                  <a:pos x="20" y="44"/>
                </a:cxn>
                <a:cxn ang="0">
                  <a:pos x="80" y="44"/>
                </a:cxn>
                <a:cxn ang="0">
                  <a:pos x="100" y="22"/>
                </a:cxn>
                <a:cxn ang="0">
                  <a:pos x="80" y="0"/>
                </a:cxn>
                <a:cxn ang="0">
                  <a:pos x="24" y="0"/>
                </a:cxn>
                <a:cxn ang="0">
                  <a:pos x="0" y="22"/>
                </a:cxn>
                <a:cxn ang="0">
                  <a:pos x="20" y="44"/>
                </a:cxn>
              </a:cxnLst>
              <a:rect l="0" t="0" r="r" b="b"/>
              <a:pathLst>
                <a:path w="100" h="44">
                  <a:moveTo>
                    <a:pt x="20" y="44"/>
                  </a:moveTo>
                  <a:lnTo>
                    <a:pt x="80" y="44"/>
                  </a:lnTo>
                  <a:lnTo>
                    <a:pt x="100" y="22"/>
                  </a:lnTo>
                  <a:lnTo>
                    <a:pt x="80" y="0"/>
                  </a:lnTo>
                  <a:lnTo>
                    <a:pt x="24" y="0"/>
                  </a:lnTo>
                  <a:lnTo>
                    <a:pt x="0" y="22"/>
                  </a:lnTo>
                  <a:lnTo>
                    <a:pt x="20" y="44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9" name="Line 138"/>
            <p:cNvSpPr>
              <a:spLocks noChangeAspect="1" noChangeShapeType="1"/>
            </p:cNvSpPr>
            <p:nvPr/>
          </p:nvSpPr>
          <p:spPr bwMode="auto">
            <a:xfrm>
              <a:off x="1654" y="1877"/>
              <a:ext cx="0" cy="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0" name="Line 139"/>
            <p:cNvSpPr>
              <a:spLocks noChangeAspect="1" noChangeShapeType="1"/>
            </p:cNvSpPr>
            <p:nvPr/>
          </p:nvSpPr>
          <p:spPr bwMode="auto">
            <a:xfrm>
              <a:off x="1715" y="1879"/>
              <a:ext cx="0" cy="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1" name="Oval 140"/>
            <p:cNvSpPr>
              <a:spLocks noChangeAspect="1" noChangeArrowheads="1"/>
            </p:cNvSpPr>
            <p:nvPr/>
          </p:nvSpPr>
          <p:spPr bwMode="auto">
            <a:xfrm>
              <a:off x="1664" y="1844"/>
              <a:ext cx="41" cy="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2" name="Oval 141"/>
            <p:cNvSpPr>
              <a:spLocks noChangeAspect="1" noChangeArrowheads="1"/>
            </p:cNvSpPr>
            <p:nvPr/>
          </p:nvSpPr>
          <p:spPr bwMode="auto">
            <a:xfrm>
              <a:off x="1665" y="1852"/>
              <a:ext cx="39" cy="19"/>
            </a:xfrm>
            <a:prstGeom prst="ellipse">
              <a:avLst/>
            </a:prstGeom>
            <a:solidFill>
              <a:srgbClr val="39559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" name="Line 142"/>
            <p:cNvSpPr>
              <a:spLocks noChangeAspect="1" noChangeShapeType="1"/>
            </p:cNvSpPr>
            <p:nvPr/>
          </p:nvSpPr>
          <p:spPr bwMode="auto">
            <a:xfrm>
              <a:off x="1687" y="1637"/>
              <a:ext cx="0" cy="912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4" name="Line 143"/>
            <p:cNvSpPr>
              <a:spLocks noChangeAspect="1" noChangeShapeType="1"/>
            </p:cNvSpPr>
            <p:nvPr/>
          </p:nvSpPr>
          <p:spPr bwMode="auto">
            <a:xfrm>
              <a:off x="1361" y="1800"/>
              <a:ext cx="0" cy="912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5" name="Freeform 144"/>
            <p:cNvSpPr>
              <a:spLocks noChangeAspect="1"/>
            </p:cNvSpPr>
            <p:nvPr/>
          </p:nvSpPr>
          <p:spPr bwMode="auto">
            <a:xfrm>
              <a:off x="1190" y="1901"/>
              <a:ext cx="398" cy="667"/>
            </a:xfrm>
            <a:custGeom>
              <a:avLst/>
              <a:gdLst/>
              <a:ahLst/>
              <a:cxnLst>
                <a:cxn ang="0">
                  <a:pos x="84" y="528"/>
                </a:cxn>
                <a:cxn ang="0">
                  <a:pos x="84" y="336"/>
                </a:cxn>
                <a:cxn ang="0">
                  <a:pos x="86" y="318"/>
                </a:cxn>
                <a:cxn ang="0">
                  <a:pos x="92" y="304"/>
                </a:cxn>
                <a:cxn ang="0">
                  <a:pos x="282" y="20"/>
                </a:cxn>
                <a:cxn ang="0">
                  <a:pos x="290" y="10"/>
                </a:cxn>
                <a:cxn ang="0">
                  <a:pos x="302" y="2"/>
                </a:cxn>
                <a:cxn ang="0">
                  <a:pos x="314" y="0"/>
                </a:cxn>
                <a:cxn ang="0">
                  <a:pos x="332" y="6"/>
                </a:cxn>
                <a:cxn ang="0">
                  <a:pos x="96" y="556"/>
                </a:cxn>
                <a:cxn ang="0">
                  <a:pos x="8" y="510"/>
                </a:cxn>
                <a:cxn ang="0">
                  <a:pos x="0" y="490"/>
                </a:cxn>
                <a:cxn ang="0">
                  <a:pos x="14" y="476"/>
                </a:cxn>
                <a:cxn ang="0">
                  <a:pos x="84" y="528"/>
                </a:cxn>
              </a:cxnLst>
              <a:rect l="0" t="0" r="r" b="b"/>
              <a:pathLst>
                <a:path w="332" h="556">
                  <a:moveTo>
                    <a:pt x="84" y="528"/>
                  </a:moveTo>
                  <a:lnTo>
                    <a:pt x="84" y="336"/>
                  </a:lnTo>
                  <a:lnTo>
                    <a:pt x="86" y="318"/>
                  </a:lnTo>
                  <a:lnTo>
                    <a:pt x="92" y="304"/>
                  </a:lnTo>
                  <a:lnTo>
                    <a:pt x="282" y="20"/>
                  </a:lnTo>
                  <a:lnTo>
                    <a:pt x="290" y="10"/>
                  </a:lnTo>
                  <a:lnTo>
                    <a:pt x="302" y="2"/>
                  </a:lnTo>
                  <a:lnTo>
                    <a:pt x="314" y="0"/>
                  </a:lnTo>
                  <a:lnTo>
                    <a:pt x="332" y="6"/>
                  </a:lnTo>
                  <a:lnTo>
                    <a:pt x="96" y="556"/>
                  </a:lnTo>
                  <a:lnTo>
                    <a:pt x="8" y="510"/>
                  </a:lnTo>
                  <a:lnTo>
                    <a:pt x="0" y="490"/>
                  </a:lnTo>
                  <a:lnTo>
                    <a:pt x="14" y="476"/>
                  </a:lnTo>
                  <a:lnTo>
                    <a:pt x="84" y="528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6" name="Freeform 145"/>
            <p:cNvSpPr>
              <a:spLocks noChangeAspect="1"/>
            </p:cNvSpPr>
            <p:nvPr/>
          </p:nvSpPr>
          <p:spPr bwMode="auto">
            <a:xfrm>
              <a:off x="1305" y="1908"/>
              <a:ext cx="543" cy="658"/>
            </a:xfrm>
            <a:custGeom>
              <a:avLst/>
              <a:gdLst/>
              <a:ahLst/>
              <a:cxnLst>
                <a:cxn ang="0">
                  <a:pos x="0" y="548"/>
                </a:cxn>
                <a:cxn ang="0">
                  <a:pos x="0" y="334"/>
                </a:cxn>
                <a:cxn ang="0">
                  <a:pos x="4" y="316"/>
                </a:cxn>
                <a:cxn ang="0">
                  <a:pos x="12" y="298"/>
                </a:cxn>
                <a:cxn ang="0">
                  <a:pos x="198" y="22"/>
                </a:cxn>
                <a:cxn ang="0">
                  <a:pos x="208" y="8"/>
                </a:cxn>
                <a:cxn ang="0">
                  <a:pos x="220" y="0"/>
                </a:cxn>
                <a:cxn ang="0">
                  <a:pos x="236" y="0"/>
                </a:cxn>
                <a:cxn ang="0">
                  <a:pos x="434" y="96"/>
                </a:cxn>
                <a:cxn ang="0">
                  <a:pos x="446" y="104"/>
                </a:cxn>
                <a:cxn ang="0">
                  <a:pos x="452" y="116"/>
                </a:cxn>
                <a:cxn ang="0">
                  <a:pos x="452" y="304"/>
                </a:cxn>
                <a:cxn ang="0">
                  <a:pos x="0" y="548"/>
                </a:cxn>
              </a:cxnLst>
              <a:rect l="0" t="0" r="r" b="b"/>
              <a:pathLst>
                <a:path w="452" h="548">
                  <a:moveTo>
                    <a:pt x="0" y="548"/>
                  </a:moveTo>
                  <a:lnTo>
                    <a:pt x="0" y="334"/>
                  </a:lnTo>
                  <a:lnTo>
                    <a:pt x="4" y="316"/>
                  </a:lnTo>
                  <a:lnTo>
                    <a:pt x="12" y="298"/>
                  </a:lnTo>
                  <a:lnTo>
                    <a:pt x="198" y="22"/>
                  </a:lnTo>
                  <a:lnTo>
                    <a:pt x="208" y="8"/>
                  </a:lnTo>
                  <a:lnTo>
                    <a:pt x="220" y="0"/>
                  </a:lnTo>
                  <a:lnTo>
                    <a:pt x="236" y="0"/>
                  </a:lnTo>
                  <a:lnTo>
                    <a:pt x="434" y="96"/>
                  </a:lnTo>
                  <a:lnTo>
                    <a:pt x="446" y="104"/>
                  </a:lnTo>
                  <a:lnTo>
                    <a:pt x="452" y="116"/>
                  </a:lnTo>
                  <a:lnTo>
                    <a:pt x="452" y="304"/>
                  </a:lnTo>
                  <a:lnTo>
                    <a:pt x="0" y="548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7" name="Oval 146"/>
            <p:cNvSpPr>
              <a:spLocks noChangeAspect="1" noChangeArrowheads="1"/>
            </p:cNvSpPr>
            <p:nvPr/>
          </p:nvSpPr>
          <p:spPr bwMode="auto">
            <a:xfrm rot="1014985">
              <a:off x="1547" y="1946"/>
              <a:ext cx="55" cy="87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8" name="Oval 147"/>
            <p:cNvSpPr>
              <a:spLocks noChangeAspect="1" noChangeArrowheads="1"/>
            </p:cNvSpPr>
            <p:nvPr/>
          </p:nvSpPr>
          <p:spPr bwMode="auto">
            <a:xfrm rot="1014985">
              <a:off x="1546" y="1946"/>
              <a:ext cx="35" cy="82"/>
            </a:xfrm>
            <a:prstGeom prst="ellipse">
              <a:avLst/>
            </a:prstGeom>
            <a:solidFill>
              <a:srgbClr val="39559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9" name="Freeform 148"/>
            <p:cNvSpPr>
              <a:spLocks noChangeAspect="1"/>
            </p:cNvSpPr>
            <p:nvPr/>
          </p:nvSpPr>
          <p:spPr bwMode="auto">
            <a:xfrm>
              <a:off x="1202" y="2426"/>
              <a:ext cx="89" cy="106"/>
            </a:xfrm>
            <a:custGeom>
              <a:avLst/>
              <a:gdLst/>
              <a:ahLst/>
              <a:cxnLst>
                <a:cxn ang="0">
                  <a:pos x="74" y="88"/>
                </a:cxn>
                <a:cxn ang="0">
                  <a:pos x="4" y="52"/>
                </a:cxn>
                <a:cxn ang="0">
                  <a:pos x="0" y="36"/>
                </a:cxn>
                <a:cxn ang="0">
                  <a:pos x="74" y="0"/>
                </a:cxn>
                <a:cxn ang="0">
                  <a:pos x="74" y="88"/>
                </a:cxn>
              </a:cxnLst>
              <a:rect l="0" t="0" r="r" b="b"/>
              <a:pathLst>
                <a:path w="74" h="88">
                  <a:moveTo>
                    <a:pt x="74" y="88"/>
                  </a:moveTo>
                  <a:lnTo>
                    <a:pt x="4" y="52"/>
                  </a:lnTo>
                  <a:lnTo>
                    <a:pt x="0" y="36"/>
                  </a:lnTo>
                  <a:lnTo>
                    <a:pt x="74" y="0"/>
                  </a:lnTo>
                  <a:lnTo>
                    <a:pt x="74" y="88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0" name="Line 149"/>
            <p:cNvSpPr>
              <a:spLocks noChangeAspect="1" noChangeShapeType="1"/>
            </p:cNvSpPr>
            <p:nvPr/>
          </p:nvSpPr>
          <p:spPr bwMode="auto">
            <a:xfrm>
              <a:off x="746" y="2265"/>
              <a:ext cx="0" cy="154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1" name="Line 150"/>
            <p:cNvSpPr>
              <a:spLocks noChangeAspect="1" noChangeShapeType="1"/>
            </p:cNvSpPr>
            <p:nvPr/>
          </p:nvSpPr>
          <p:spPr bwMode="auto">
            <a:xfrm>
              <a:off x="1058" y="2117"/>
              <a:ext cx="0" cy="153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2" name="Freeform 151"/>
            <p:cNvSpPr>
              <a:spLocks noChangeAspect="1"/>
            </p:cNvSpPr>
            <p:nvPr/>
          </p:nvSpPr>
          <p:spPr bwMode="auto">
            <a:xfrm>
              <a:off x="588" y="1644"/>
              <a:ext cx="597" cy="641"/>
            </a:xfrm>
            <a:custGeom>
              <a:avLst/>
              <a:gdLst/>
              <a:ahLst/>
              <a:cxnLst>
                <a:cxn ang="0">
                  <a:pos x="0" y="488"/>
                </a:cxn>
                <a:cxn ang="0">
                  <a:pos x="0" y="284"/>
                </a:cxn>
                <a:cxn ang="0">
                  <a:pos x="4" y="270"/>
                </a:cxn>
                <a:cxn ang="0">
                  <a:pos x="180" y="20"/>
                </a:cxn>
                <a:cxn ang="0">
                  <a:pos x="188" y="8"/>
                </a:cxn>
                <a:cxn ang="0">
                  <a:pos x="198" y="0"/>
                </a:cxn>
                <a:cxn ang="0">
                  <a:pos x="210" y="0"/>
                </a:cxn>
                <a:cxn ang="0">
                  <a:pos x="226" y="10"/>
                </a:cxn>
                <a:cxn ang="0">
                  <a:pos x="388" y="346"/>
                </a:cxn>
                <a:cxn ang="0">
                  <a:pos x="498" y="354"/>
                </a:cxn>
                <a:cxn ang="0">
                  <a:pos x="498" y="370"/>
                </a:cxn>
                <a:cxn ang="0">
                  <a:pos x="104" y="534"/>
                </a:cxn>
                <a:cxn ang="0">
                  <a:pos x="0" y="488"/>
                </a:cxn>
              </a:cxnLst>
              <a:rect l="0" t="0" r="r" b="b"/>
              <a:pathLst>
                <a:path w="498" h="534">
                  <a:moveTo>
                    <a:pt x="0" y="488"/>
                  </a:moveTo>
                  <a:lnTo>
                    <a:pt x="0" y="284"/>
                  </a:lnTo>
                  <a:lnTo>
                    <a:pt x="4" y="270"/>
                  </a:lnTo>
                  <a:lnTo>
                    <a:pt x="180" y="20"/>
                  </a:lnTo>
                  <a:lnTo>
                    <a:pt x="188" y="8"/>
                  </a:lnTo>
                  <a:lnTo>
                    <a:pt x="198" y="0"/>
                  </a:lnTo>
                  <a:lnTo>
                    <a:pt x="210" y="0"/>
                  </a:lnTo>
                  <a:lnTo>
                    <a:pt x="226" y="10"/>
                  </a:lnTo>
                  <a:lnTo>
                    <a:pt x="388" y="346"/>
                  </a:lnTo>
                  <a:lnTo>
                    <a:pt x="498" y="354"/>
                  </a:lnTo>
                  <a:lnTo>
                    <a:pt x="498" y="370"/>
                  </a:lnTo>
                  <a:lnTo>
                    <a:pt x="104" y="534"/>
                  </a:lnTo>
                  <a:lnTo>
                    <a:pt x="0" y="488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3" name="Freeform 152"/>
            <p:cNvSpPr>
              <a:spLocks noChangeAspect="1"/>
            </p:cNvSpPr>
            <p:nvPr/>
          </p:nvSpPr>
          <p:spPr bwMode="auto">
            <a:xfrm>
              <a:off x="607" y="1656"/>
              <a:ext cx="461" cy="555"/>
            </a:xfrm>
            <a:custGeom>
              <a:avLst/>
              <a:gdLst/>
              <a:ahLst/>
              <a:cxnLst>
                <a:cxn ang="0">
                  <a:pos x="0" y="462"/>
                </a:cxn>
                <a:cxn ang="0">
                  <a:pos x="0" y="278"/>
                </a:cxn>
                <a:cxn ang="0">
                  <a:pos x="4" y="263"/>
                </a:cxn>
                <a:cxn ang="0">
                  <a:pos x="11" y="248"/>
                </a:cxn>
                <a:cxn ang="0">
                  <a:pos x="179" y="18"/>
                </a:cxn>
                <a:cxn ang="0">
                  <a:pos x="188" y="7"/>
                </a:cxn>
                <a:cxn ang="0">
                  <a:pos x="199" y="0"/>
                </a:cxn>
                <a:cxn ang="0">
                  <a:pos x="213" y="0"/>
                </a:cxn>
                <a:cxn ang="0">
                  <a:pos x="376" y="106"/>
                </a:cxn>
                <a:cxn ang="0">
                  <a:pos x="380" y="124"/>
                </a:cxn>
                <a:cxn ang="0">
                  <a:pos x="384" y="144"/>
                </a:cxn>
                <a:cxn ang="0">
                  <a:pos x="384" y="308"/>
                </a:cxn>
                <a:cxn ang="0">
                  <a:pos x="0" y="462"/>
                </a:cxn>
              </a:cxnLst>
              <a:rect l="0" t="0" r="r" b="b"/>
              <a:pathLst>
                <a:path w="384" h="462">
                  <a:moveTo>
                    <a:pt x="0" y="462"/>
                  </a:moveTo>
                  <a:lnTo>
                    <a:pt x="0" y="278"/>
                  </a:lnTo>
                  <a:lnTo>
                    <a:pt x="4" y="263"/>
                  </a:lnTo>
                  <a:lnTo>
                    <a:pt x="11" y="248"/>
                  </a:lnTo>
                  <a:lnTo>
                    <a:pt x="179" y="18"/>
                  </a:lnTo>
                  <a:lnTo>
                    <a:pt x="188" y="7"/>
                  </a:lnTo>
                  <a:lnTo>
                    <a:pt x="199" y="0"/>
                  </a:lnTo>
                  <a:lnTo>
                    <a:pt x="213" y="0"/>
                  </a:lnTo>
                  <a:lnTo>
                    <a:pt x="376" y="106"/>
                  </a:lnTo>
                  <a:lnTo>
                    <a:pt x="380" y="124"/>
                  </a:lnTo>
                  <a:lnTo>
                    <a:pt x="384" y="144"/>
                  </a:lnTo>
                  <a:lnTo>
                    <a:pt x="384" y="308"/>
                  </a:lnTo>
                  <a:lnTo>
                    <a:pt x="0" y="462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4" name="Oval 153"/>
            <p:cNvSpPr>
              <a:spLocks noChangeAspect="1" noChangeArrowheads="1"/>
            </p:cNvSpPr>
            <p:nvPr/>
          </p:nvSpPr>
          <p:spPr bwMode="auto">
            <a:xfrm rot="1014985">
              <a:off x="825" y="1688"/>
              <a:ext cx="50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5" name="Oval 154"/>
            <p:cNvSpPr>
              <a:spLocks noChangeAspect="1" noChangeArrowheads="1"/>
            </p:cNvSpPr>
            <p:nvPr/>
          </p:nvSpPr>
          <p:spPr bwMode="auto">
            <a:xfrm rot="1014985">
              <a:off x="824" y="1688"/>
              <a:ext cx="33" cy="68"/>
            </a:xfrm>
            <a:prstGeom prst="ellipse">
              <a:avLst/>
            </a:prstGeom>
            <a:solidFill>
              <a:srgbClr val="314D9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6" name="Freeform 155"/>
            <p:cNvSpPr>
              <a:spLocks noChangeAspect="1"/>
            </p:cNvSpPr>
            <p:nvPr/>
          </p:nvSpPr>
          <p:spPr bwMode="auto">
            <a:xfrm>
              <a:off x="605" y="2021"/>
              <a:ext cx="580" cy="242"/>
            </a:xfrm>
            <a:custGeom>
              <a:avLst/>
              <a:gdLst/>
              <a:ahLst/>
              <a:cxnLst>
                <a:cxn ang="0">
                  <a:pos x="0" y="160"/>
                </a:cxn>
                <a:cxn ang="0">
                  <a:pos x="90" y="202"/>
                </a:cxn>
                <a:cxn ang="0">
                  <a:pos x="484" y="40"/>
                </a:cxn>
                <a:cxn ang="0">
                  <a:pos x="388" y="0"/>
                </a:cxn>
                <a:cxn ang="0">
                  <a:pos x="0" y="160"/>
                </a:cxn>
              </a:cxnLst>
              <a:rect l="0" t="0" r="r" b="b"/>
              <a:pathLst>
                <a:path w="484" h="202">
                  <a:moveTo>
                    <a:pt x="0" y="160"/>
                  </a:moveTo>
                  <a:lnTo>
                    <a:pt x="90" y="202"/>
                  </a:lnTo>
                  <a:lnTo>
                    <a:pt x="484" y="40"/>
                  </a:lnTo>
                  <a:lnTo>
                    <a:pt x="388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7" name="Line 156"/>
            <p:cNvSpPr>
              <a:spLocks noChangeAspect="1" noChangeShapeType="1"/>
            </p:cNvSpPr>
            <p:nvPr/>
          </p:nvSpPr>
          <p:spPr bwMode="auto">
            <a:xfrm>
              <a:off x="713" y="2259"/>
              <a:ext cx="0" cy="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8" name="Freeform 157"/>
            <p:cNvSpPr>
              <a:spLocks noChangeAspect="1"/>
            </p:cNvSpPr>
            <p:nvPr/>
          </p:nvSpPr>
          <p:spPr bwMode="auto">
            <a:xfrm>
              <a:off x="690" y="1759"/>
              <a:ext cx="125" cy="6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34"/>
                </a:cxn>
                <a:cxn ang="0">
                  <a:pos x="20" y="50"/>
                </a:cxn>
                <a:cxn ang="0">
                  <a:pos x="82" y="50"/>
                </a:cxn>
                <a:cxn ang="0">
                  <a:pos x="104" y="26"/>
                </a:cxn>
                <a:cxn ang="0">
                  <a:pos x="102" y="0"/>
                </a:cxn>
                <a:cxn ang="0">
                  <a:pos x="0" y="4"/>
                </a:cxn>
              </a:cxnLst>
              <a:rect l="0" t="0" r="r" b="b"/>
              <a:pathLst>
                <a:path w="104" h="50">
                  <a:moveTo>
                    <a:pt x="0" y="4"/>
                  </a:moveTo>
                  <a:lnTo>
                    <a:pt x="0" y="34"/>
                  </a:lnTo>
                  <a:lnTo>
                    <a:pt x="20" y="50"/>
                  </a:lnTo>
                  <a:lnTo>
                    <a:pt x="82" y="50"/>
                  </a:lnTo>
                  <a:lnTo>
                    <a:pt x="104" y="26"/>
                  </a:lnTo>
                  <a:lnTo>
                    <a:pt x="10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9" name="Freeform 158"/>
            <p:cNvSpPr>
              <a:spLocks noChangeAspect="1"/>
            </p:cNvSpPr>
            <p:nvPr/>
          </p:nvSpPr>
          <p:spPr bwMode="auto">
            <a:xfrm>
              <a:off x="690" y="1737"/>
              <a:ext cx="120" cy="53"/>
            </a:xfrm>
            <a:custGeom>
              <a:avLst/>
              <a:gdLst/>
              <a:ahLst/>
              <a:cxnLst>
                <a:cxn ang="0">
                  <a:pos x="20" y="44"/>
                </a:cxn>
                <a:cxn ang="0">
                  <a:pos x="80" y="44"/>
                </a:cxn>
                <a:cxn ang="0">
                  <a:pos x="100" y="22"/>
                </a:cxn>
                <a:cxn ang="0">
                  <a:pos x="80" y="0"/>
                </a:cxn>
                <a:cxn ang="0">
                  <a:pos x="24" y="0"/>
                </a:cxn>
                <a:cxn ang="0">
                  <a:pos x="0" y="22"/>
                </a:cxn>
                <a:cxn ang="0">
                  <a:pos x="20" y="44"/>
                </a:cxn>
              </a:cxnLst>
              <a:rect l="0" t="0" r="r" b="b"/>
              <a:pathLst>
                <a:path w="100" h="44">
                  <a:moveTo>
                    <a:pt x="20" y="44"/>
                  </a:moveTo>
                  <a:lnTo>
                    <a:pt x="80" y="44"/>
                  </a:lnTo>
                  <a:lnTo>
                    <a:pt x="100" y="22"/>
                  </a:lnTo>
                  <a:lnTo>
                    <a:pt x="80" y="0"/>
                  </a:lnTo>
                  <a:lnTo>
                    <a:pt x="24" y="0"/>
                  </a:lnTo>
                  <a:lnTo>
                    <a:pt x="0" y="22"/>
                  </a:lnTo>
                  <a:lnTo>
                    <a:pt x="20" y="44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0" name="Line 159"/>
            <p:cNvSpPr>
              <a:spLocks noChangeAspect="1" noChangeShapeType="1"/>
            </p:cNvSpPr>
            <p:nvPr/>
          </p:nvSpPr>
          <p:spPr bwMode="auto">
            <a:xfrm>
              <a:off x="716" y="1787"/>
              <a:ext cx="0" cy="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1" name="Line 160"/>
            <p:cNvSpPr>
              <a:spLocks noChangeAspect="1" noChangeShapeType="1"/>
            </p:cNvSpPr>
            <p:nvPr/>
          </p:nvSpPr>
          <p:spPr bwMode="auto">
            <a:xfrm>
              <a:off x="784" y="1790"/>
              <a:ext cx="0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2" name="Oval 161"/>
            <p:cNvSpPr>
              <a:spLocks noChangeAspect="1" noChangeArrowheads="1"/>
            </p:cNvSpPr>
            <p:nvPr/>
          </p:nvSpPr>
          <p:spPr bwMode="auto">
            <a:xfrm>
              <a:off x="727" y="1749"/>
              <a:ext cx="46" cy="3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3" name="Oval 162"/>
            <p:cNvSpPr>
              <a:spLocks noChangeAspect="1" noChangeArrowheads="1"/>
            </p:cNvSpPr>
            <p:nvPr/>
          </p:nvSpPr>
          <p:spPr bwMode="auto">
            <a:xfrm>
              <a:off x="728" y="1758"/>
              <a:ext cx="44" cy="2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4" name="Freeform 163"/>
            <p:cNvSpPr>
              <a:spLocks noChangeAspect="1"/>
            </p:cNvSpPr>
            <p:nvPr/>
          </p:nvSpPr>
          <p:spPr bwMode="auto">
            <a:xfrm>
              <a:off x="1002" y="1639"/>
              <a:ext cx="110" cy="6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34"/>
                </a:cxn>
                <a:cxn ang="0">
                  <a:pos x="20" y="50"/>
                </a:cxn>
                <a:cxn ang="0">
                  <a:pos x="82" y="50"/>
                </a:cxn>
                <a:cxn ang="0">
                  <a:pos x="104" y="26"/>
                </a:cxn>
                <a:cxn ang="0">
                  <a:pos x="102" y="0"/>
                </a:cxn>
                <a:cxn ang="0">
                  <a:pos x="0" y="4"/>
                </a:cxn>
              </a:cxnLst>
              <a:rect l="0" t="0" r="r" b="b"/>
              <a:pathLst>
                <a:path w="104" h="50">
                  <a:moveTo>
                    <a:pt x="0" y="4"/>
                  </a:moveTo>
                  <a:lnTo>
                    <a:pt x="0" y="34"/>
                  </a:lnTo>
                  <a:lnTo>
                    <a:pt x="20" y="50"/>
                  </a:lnTo>
                  <a:lnTo>
                    <a:pt x="82" y="50"/>
                  </a:lnTo>
                  <a:lnTo>
                    <a:pt x="104" y="26"/>
                  </a:lnTo>
                  <a:lnTo>
                    <a:pt x="10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5" name="Freeform 164"/>
            <p:cNvSpPr>
              <a:spLocks noChangeAspect="1"/>
            </p:cNvSpPr>
            <p:nvPr/>
          </p:nvSpPr>
          <p:spPr bwMode="auto">
            <a:xfrm>
              <a:off x="1002" y="1617"/>
              <a:ext cx="106" cy="53"/>
            </a:xfrm>
            <a:custGeom>
              <a:avLst/>
              <a:gdLst/>
              <a:ahLst/>
              <a:cxnLst>
                <a:cxn ang="0">
                  <a:pos x="20" y="44"/>
                </a:cxn>
                <a:cxn ang="0">
                  <a:pos x="80" y="44"/>
                </a:cxn>
                <a:cxn ang="0">
                  <a:pos x="100" y="22"/>
                </a:cxn>
                <a:cxn ang="0">
                  <a:pos x="80" y="0"/>
                </a:cxn>
                <a:cxn ang="0">
                  <a:pos x="24" y="0"/>
                </a:cxn>
                <a:cxn ang="0">
                  <a:pos x="0" y="22"/>
                </a:cxn>
                <a:cxn ang="0">
                  <a:pos x="20" y="44"/>
                </a:cxn>
              </a:cxnLst>
              <a:rect l="0" t="0" r="r" b="b"/>
              <a:pathLst>
                <a:path w="100" h="44">
                  <a:moveTo>
                    <a:pt x="20" y="44"/>
                  </a:moveTo>
                  <a:lnTo>
                    <a:pt x="80" y="44"/>
                  </a:lnTo>
                  <a:lnTo>
                    <a:pt x="100" y="22"/>
                  </a:lnTo>
                  <a:lnTo>
                    <a:pt x="80" y="0"/>
                  </a:lnTo>
                  <a:lnTo>
                    <a:pt x="24" y="0"/>
                  </a:lnTo>
                  <a:lnTo>
                    <a:pt x="0" y="22"/>
                  </a:lnTo>
                  <a:lnTo>
                    <a:pt x="20" y="44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6" name="Line 165"/>
            <p:cNvSpPr>
              <a:spLocks noChangeAspect="1" noChangeShapeType="1"/>
            </p:cNvSpPr>
            <p:nvPr/>
          </p:nvSpPr>
          <p:spPr bwMode="auto">
            <a:xfrm>
              <a:off x="1025" y="1667"/>
              <a:ext cx="0" cy="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7" name="Line 166"/>
            <p:cNvSpPr>
              <a:spLocks noChangeAspect="1" noChangeShapeType="1"/>
            </p:cNvSpPr>
            <p:nvPr/>
          </p:nvSpPr>
          <p:spPr bwMode="auto">
            <a:xfrm>
              <a:off x="1085" y="1670"/>
              <a:ext cx="0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8" name="Oval 167"/>
            <p:cNvSpPr>
              <a:spLocks noChangeAspect="1" noChangeArrowheads="1"/>
            </p:cNvSpPr>
            <p:nvPr/>
          </p:nvSpPr>
          <p:spPr bwMode="auto">
            <a:xfrm>
              <a:off x="1035" y="1629"/>
              <a:ext cx="40" cy="3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9" name="Oval 168"/>
            <p:cNvSpPr>
              <a:spLocks noChangeAspect="1" noChangeArrowheads="1"/>
            </p:cNvSpPr>
            <p:nvPr/>
          </p:nvSpPr>
          <p:spPr bwMode="auto">
            <a:xfrm>
              <a:off x="1036" y="1638"/>
              <a:ext cx="38" cy="21"/>
            </a:xfrm>
            <a:prstGeom prst="ellipse">
              <a:avLst/>
            </a:prstGeom>
            <a:solidFill>
              <a:srgbClr val="314D9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0" name="Oval 169"/>
            <p:cNvSpPr>
              <a:spLocks noChangeAspect="1" noChangeArrowheads="1"/>
            </p:cNvSpPr>
            <p:nvPr/>
          </p:nvSpPr>
          <p:spPr bwMode="auto">
            <a:xfrm>
              <a:off x="999" y="1908"/>
              <a:ext cx="115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1" name="Oval 170"/>
            <p:cNvSpPr>
              <a:spLocks noChangeAspect="1" noChangeArrowheads="1"/>
            </p:cNvSpPr>
            <p:nvPr/>
          </p:nvSpPr>
          <p:spPr bwMode="auto">
            <a:xfrm>
              <a:off x="999" y="1893"/>
              <a:ext cx="115" cy="73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2" name="Oval 171"/>
            <p:cNvSpPr>
              <a:spLocks noChangeAspect="1" noChangeArrowheads="1"/>
            </p:cNvSpPr>
            <p:nvPr/>
          </p:nvSpPr>
          <p:spPr bwMode="auto">
            <a:xfrm>
              <a:off x="1025" y="1910"/>
              <a:ext cx="60" cy="4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3" name="Oval 172"/>
            <p:cNvSpPr>
              <a:spLocks noChangeAspect="1" noChangeArrowheads="1"/>
            </p:cNvSpPr>
            <p:nvPr/>
          </p:nvSpPr>
          <p:spPr bwMode="auto">
            <a:xfrm>
              <a:off x="1028" y="1918"/>
              <a:ext cx="57" cy="3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4" name="Oval 173"/>
            <p:cNvSpPr>
              <a:spLocks noChangeAspect="1" noChangeArrowheads="1"/>
            </p:cNvSpPr>
            <p:nvPr/>
          </p:nvSpPr>
          <p:spPr bwMode="auto">
            <a:xfrm>
              <a:off x="999" y="1766"/>
              <a:ext cx="115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5" name="Oval 174"/>
            <p:cNvSpPr>
              <a:spLocks noChangeAspect="1" noChangeArrowheads="1"/>
            </p:cNvSpPr>
            <p:nvPr/>
          </p:nvSpPr>
          <p:spPr bwMode="auto">
            <a:xfrm>
              <a:off x="999" y="1752"/>
              <a:ext cx="115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6" name="Oval 175"/>
            <p:cNvSpPr>
              <a:spLocks noChangeAspect="1" noChangeArrowheads="1"/>
            </p:cNvSpPr>
            <p:nvPr/>
          </p:nvSpPr>
          <p:spPr bwMode="auto">
            <a:xfrm>
              <a:off x="1025" y="1769"/>
              <a:ext cx="60" cy="4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7" name="Oval 176"/>
            <p:cNvSpPr>
              <a:spLocks noChangeAspect="1" noChangeArrowheads="1"/>
            </p:cNvSpPr>
            <p:nvPr/>
          </p:nvSpPr>
          <p:spPr bwMode="auto">
            <a:xfrm>
              <a:off x="1028" y="1777"/>
              <a:ext cx="57" cy="3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8" name="Line 177"/>
            <p:cNvSpPr>
              <a:spLocks noChangeAspect="1" noChangeShapeType="1"/>
            </p:cNvSpPr>
            <p:nvPr/>
          </p:nvSpPr>
          <p:spPr bwMode="auto">
            <a:xfrm>
              <a:off x="1057" y="1807"/>
              <a:ext cx="0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9" name="Oval 178"/>
            <p:cNvSpPr>
              <a:spLocks noChangeAspect="1" noChangeArrowheads="1"/>
            </p:cNvSpPr>
            <p:nvPr/>
          </p:nvSpPr>
          <p:spPr bwMode="auto">
            <a:xfrm>
              <a:off x="693" y="2042"/>
              <a:ext cx="116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0" name="Oval 179"/>
            <p:cNvSpPr>
              <a:spLocks noChangeAspect="1" noChangeArrowheads="1"/>
            </p:cNvSpPr>
            <p:nvPr/>
          </p:nvSpPr>
          <p:spPr bwMode="auto">
            <a:xfrm>
              <a:off x="693" y="2028"/>
              <a:ext cx="116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1" name="Oval 180"/>
            <p:cNvSpPr>
              <a:spLocks noChangeAspect="1" noChangeArrowheads="1"/>
            </p:cNvSpPr>
            <p:nvPr/>
          </p:nvSpPr>
          <p:spPr bwMode="auto">
            <a:xfrm>
              <a:off x="720" y="2045"/>
              <a:ext cx="60" cy="4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2" name="Oval 181"/>
            <p:cNvSpPr>
              <a:spLocks noChangeAspect="1" noChangeArrowheads="1"/>
            </p:cNvSpPr>
            <p:nvPr/>
          </p:nvSpPr>
          <p:spPr bwMode="auto">
            <a:xfrm>
              <a:off x="722" y="2053"/>
              <a:ext cx="58" cy="3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3" name="Oval 182"/>
            <p:cNvSpPr>
              <a:spLocks noChangeAspect="1" noChangeArrowheads="1"/>
            </p:cNvSpPr>
            <p:nvPr/>
          </p:nvSpPr>
          <p:spPr bwMode="auto">
            <a:xfrm>
              <a:off x="693" y="1901"/>
              <a:ext cx="116" cy="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4" name="Oval 183"/>
            <p:cNvSpPr>
              <a:spLocks noChangeAspect="1" noChangeArrowheads="1"/>
            </p:cNvSpPr>
            <p:nvPr/>
          </p:nvSpPr>
          <p:spPr bwMode="auto">
            <a:xfrm>
              <a:off x="693" y="1886"/>
              <a:ext cx="116" cy="73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5" name="Oval 184"/>
            <p:cNvSpPr>
              <a:spLocks noChangeAspect="1" noChangeArrowheads="1"/>
            </p:cNvSpPr>
            <p:nvPr/>
          </p:nvSpPr>
          <p:spPr bwMode="auto">
            <a:xfrm>
              <a:off x="720" y="1903"/>
              <a:ext cx="60" cy="4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6" name="Oval 185"/>
            <p:cNvSpPr>
              <a:spLocks noChangeAspect="1" noChangeArrowheads="1"/>
            </p:cNvSpPr>
            <p:nvPr/>
          </p:nvSpPr>
          <p:spPr bwMode="auto">
            <a:xfrm>
              <a:off x="722" y="1911"/>
              <a:ext cx="58" cy="3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7" name="Line 186"/>
            <p:cNvSpPr>
              <a:spLocks noChangeAspect="1" noChangeShapeType="1"/>
            </p:cNvSpPr>
            <p:nvPr/>
          </p:nvSpPr>
          <p:spPr bwMode="auto">
            <a:xfrm>
              <a:off x="751" y="1942"/>
              <a:ext cx="0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8" name="Line 187"/>
            <p:cNvSpPr>
              <a:spLocks noChangeAspect="1" noChangeShapeType="1"/>
            </p:cNvSpPr>
            <p:nvPr/>
          </p:nvSpPr>
          <p:spPr bwMode="auto">
            <a:xfrm>
              <a:off x="746" y="1540"/>
              <a:ext cx="0" cy="649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9" name="Line 188"/>
            <p:cNvSpPr>
              <a:spLocks noChangeAspect="1" noChangeShapeType="1"/>
            </p:cNvSpPr>
            <p:nvPr/>
          </p:nvSpPr>
          <p:spPr bwMode="auto">
            <a:xfrm>
              <a:off x="1053" y="1425"/>
              <a:ext cx="0" cy="649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0" name="Oval 189"/>
            <p:cNvSpPr>
              <a:spLocks noChangeAspect="1" noChangeArrowheads="1"/>
            </p:cNvSpPr>
            <p:nvPr/>
          </p:nvSpPr>
          <p:spPr bwMode="auto">
            <a:xfrm>
              <a:off x="707" y="2174"/>
              <a:ext cx="79" cy="4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1" name="Oval 190"/>
            <p:cNvSpPr>
              <a:spLocks noChangeAspect="1" noChangeArrowheads="1"/>
            </p:cNvSpPr>
            <p:nvPr/>
          </p:nvSpPr>
          <p:spPr bwMode="auto">
            <a:xfrm>
              <a:off x="709" y="2187"/>
              <a:ext cx="75" cy="34"/>
            </a:xfrm>
            <a:prstGeom prst="ellipse">
              <a:avLst/>
            </a:prstGeom>
            <a:solidFill>
              <a:srgbClr val="3752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2" name="Oval 191"/>
            <p:cNvSpPr>
              <a:spLocks noChangeAspect="1" noChangeArrowheads="1"/>
            </p:cNvSpPr>
            <p:nvPr/>
          </p:nvSpPr>
          <p:spPr bwMode="auto">
            <a:xfrm>
              <a:off x="1017" y="2040"/>
              <a:ext cx="70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3" name="Oval 192"/>
            <p:cNvSpPr>
              <a:spLocks noChangeAspect="1" noChangeArrowheads="1"/>
            </p:cNvSpPr>
            <p:nvPr/>
          </p:nvSpPr>
          <p:spPr bwMode="auto">
            <a:xfrm>
              <a:off x="1019" y="2053"/>
              <a:ext cx="66" cy="33"/>
            </a:xfrm>
            <a:prstGeom prst="ellipse">
              <a:avLst/>
            </a:prstGeom>
            <a:solidFill>
              <a:srgbClr val="3752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4" name="AutoShape 193"/>
            <p:cNvSpPr>
              <a:spLocks noChangeAspect="1" noChangeArrowheads="1"/>
            </p:cNvSpPr>
            <p:nvPr/>
          </p:nvSpPr>
          <p:spPr bwMode="auto">
            <a:xfrm rot="6438875" flipH="1">
              <a:off x="827" y="1407"/>
              <a:ext cx="44" cy="88"/>
            </a:xfrm>
            <a:prstGeom prst="can">
              <a:avLst>
                <a:gd name="adj" fmla="val 1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5" name="Oval 194"/>
            <p:cNvSpPr>
              <a:spLocks noChangeAspect="1" noChangeArrowheads="1"/>
            </p:cNvSpPr>
            <p:nvPr/>
          </p:nvSpPr>
          <p:spPr bwMode="auto">
            <a:xfrm rot="700525">
              <a:off x="823" y="1405"/>
              <a:ext cx="103" cy="1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6" name="Oval 195"/>
            <p:cNvSpPr>
              <a:spLocks noChangeAspect="1" noChangeArrowheads="1"/>
            </p:cNvSpPr>
            <p:nvPr/>
          </p:nvSpPr>
          <p:spPr bwMode="auto">
            <a:xfrm rot="700525">
              <a:off x="851" y="1412"/>
              <a:ext cx="73" cy="1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7" name="AutoShape 196"/>
            <p:cNvSpPr>
              <a:spLocks noChangeAspect="1" noChangeArrowheads="1"/>
            </p:cNvSpPr>
            <p:nvPr/>
          </p:nvSpPr>
          <p:spPr bwMode="auto">
            <a:xfrm rot="6438875" flipH="1">
              <a:off x="1187" y="1215"/>
              <a:ext cx="43" cy="699"/>
            </a:xfrm>
            <a:prstGeom prst="can">
              <a:avLst>
                <a:gd name="adj" fmla="val 11296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8" name="Oval 197"/>
            <p:cNvSpPr>
              <a:spLocks noChangeAspect="1" noChangeArrowheads="1"/>
            </p:cNvSpPr>
            <p:nvPr/>
          </p:nvSpPr>
          <p:spPr bwMode="auto">
            <a:xfrm rot="700525">
              <a:off x="1471" y="1604"/>
              <a:ext cx="103" cy="1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9" name="Oval 198"/>
            <p:cNvSpPr>
              <a:spLocks noChangeAspect="1" noChangeArrowheads="1"/>
            </p:cNvSpPr>
            <p:nvPr/>
          </p:nvSpPr>
          <p:spPr bwMode="auto">
            <a:xfrm rot="700525">
              <a:off x="1499" y="1611"/>
              <a:ext cx="73" cy="1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0" name="AutoShape 199"/>
            <p:cNvSpPr>
              <a:spLocks noChangeAspect="1" noChangeArrowheads="1"/>
            </p:cNvSpPr>
            <p:nvPr/>
          </p:nvSpPr>
          <p:spPr bwMode="auto">
            <a:xfrm rot="6438875" flipH="1">
              <a:off x="1546" y="1630"/>
              <a:ext cx="44" cy="88"/>
            </a:xfrm>
            <a:prstGeom prst="can">
              <a:avLst>
                <a:gd name="adj" fmla="val 1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730" y="1760"/>
              <a:ext cx="30" cy="2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2" y="0"/>
                </a:cxn>
                <a:cxn ang="0">
                  <a:pos x="30" y="2"/>
                </a:cxn>
                <a:cxn ang="0">
                  <a:pos x="18" y="20"/>
                </a:cxn>
                <a:cxn ang="0">
                  <a:pos x="0" y="14"/>
                </a:cxn>
              </a:cxnLst>
              <a:rect l="0" t="0" r="r" b="b"/>
              <a:pathLst>
                <a:path w="30" h="20">
                  <a:moveTo>
                    <a:pt x="0" y="14"/>
                  </a:moveTo>
                  <a:lnTo>
                    <a:pt x="12" y="0"/>
                  </a:lnTo>
                  <a:lnTo>
                    <a:pt x="30" y="2"/>
                  </a:lnTo>
                  <a:lnTo>
                    <a:pt x="18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2" name="Freeform 201"/>
            <p:cNvSpPr>
              <a:spLocks/>
            </p:cNvSpPr>
            <p:nvPr/>
          </p:nvSpPr>
          <p:spPr bwMode="auto">
            <a:xfrm>
              <a:off x="1068" y="1920"/>
              <a:ext cx="18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10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0" y="0"/>
                </a:cxn>
              </a:cxnLst>
              <a:rect l="0" t="0" r="r" b="b"/>
              <a:pathLst>
                <a:path w="18" h="30">
                  <a:moveTo>
                    <a:pt x="0" y="0"/>
                  </a:moveTo>
                  <a:lnTo>
                    <a:pt x="18" y="10"/>
                  </a:lnTo>
                  <a:lnTo>
                    <a:pt x="12" y="26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5296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3" name="Freeform 202"/>
            <p:cNvSpPr>
              <a:spLocks/>
            </p:cNvSpPr>
            <p:nvPr/>
          </p:nvSpPr>
          <p:spPr bwMode="auto">
            <a:xfrm>
              <a:off x="1038" y="1778"/>
              <a:ext cx="48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40" y="7"/>
                </a:cxn>
                <a:cxn ang="0">
                  <a:pos x="48" y="15"/>
                </a:cxn>
                <a:cxn ang="0">
                  <a:pos x="42" y="29"/>
                </a:cxn>
                <a:cxn ang="0">
                  <a:pos x="30" y="32"/>
                </a:cxn>
                <a:cxn ang="0">
                  <a:pos x="26" y="15"/>
                </a:cxn>
                <a:cxn ang="0">
                  <a:pos x="0" y="0"/>
                </a:cxn>
              </a:cxnLst>
              <a:rect l="0" t="0" r="r" b="b"/>
              <a:pathLst>
                <a:path w="48" h="32">
                  <a:moveTo>
                    <a:pt x="0" y="0"/>
                  </a:moveTo>
                  <a:lnTo>
                    <a:pt x="18" y="0"/>
                  </a:lnTo>
                  <a:lnTo>
                    <a:pt x="40" y="7"/>
                  </a:lnTo>
                  <a:lnTo>
                    <a:pt x="48" y="15"/>
                  </a:lnTo>
                  <a:lnTo>
                    <a:pt x="42" y="29"/>
                  </a:lnTo>
                  <a:lnTo>
                    <a:pt x="30" y="32"/>
                  </a:lnTo>
                  <a:lnTo>
                    <a:pt x="26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5296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6) </a:t>
            </a:r>
            <a:r>
              <a:rPr lang="es-ES_tradnl" sz="3200" b="1" dirty="0" smtClean="0"/>
              <a:t>Diseño Definitivo del Producto</a:t>
            </a:r>
            <a:endParaRPr lang="es-CL" sz="32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372200" y="5616624"/>
            <a:ext cx="762000" cy="365125"/>
          </a:xfrm>
        </p:spPr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68152"/>
            <a:ext cx="6718149" cy="445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91234" y="5693186"/>
            <a:ext cx="68707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 dirty="0"/>
              <a:t>Mortalidad de las Ideas de Nuevos Productos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Lineamientos de la Clase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Introducción:</a:t>
            </a:r>
          </a:p>
          <a:p>
            <a:pPr lvl="1"/>
            <a:r>
              <a:rPr lang="es-CL" sz="2000" dirty="0" smtClean="0"/>
              <a:t>¿Por qué hacer nuevos productos y servicios?</a:t>
            </a:r>
          </a:p>
          <a:p>
            <a:pPr lvl="1"/>
            <a:r>
              <a:rPr lang="es-CL" sz="2000" dirty="0" smtClean="0"/>
              <a:t>Importancia del Diseño</a:t>
            </a:r>
          </a:p>
          <a:p>
            <a:r>
              <a:rPr lang="es-CL" sz="2400" dirty="0" smtClean="0"/>
              <a:t>Proceso de Desarrollo de Nuevos Productos</a:t>
            </a:r>
          </a:p>
          <a:p>
            <a:pPr lvl="1"/>
            <a:r>
              <a:rPr lang="es-CL" sz="2000" dirty="0" smtClean="0"/>
              <a:t>Generación de Ideas/ Selección del Producto /Diseño Preliminar del Producto /Construcción de Prototipo /Pruebas /Diseño definitivo del Producto</a:t>
            </a:r>
          </a:p>
          <a:p>
            <a:r>
              <a:rPr lang="es-CL" sz="2400" dirty="0" smtClean="0"/>
              <a:t>Proceso de Desarrollo de la Tecnología</a:t>
            </a:r>
          </a:p>
          <a:p>
            <a:r>
              <a:rPr lang="es-CL" sz="2400" dirty="0" smtClean="0"/>
              <a:t>Proceso de Revisión de la Calidad del Diseño</a:t>
            </a:r>
            <a:endParaRPr lang="es-CL" sz="2200" dirty="0" smtClean="0"/>
          </a:p>
          <a:p>
            <a:r>
              <a:rPr lang="es-CL" sz="2400" dirty="0" smtClean="0"/>
              <a:t>Integración para el Diseño</a:t>
            </a:r>
          </a:p>
          <a:p>
            <a:r>
              <a:rPr lang="es-ES_tradnl" sz="2400" dirty="0" smtClean="0"/>
              <a:t>Interacción entre Diseño de Producto y Proceso</a:t>
            </a:r>
          </a:p>
          <a:p>
            <a:r>
              <a:rPr lang="es-ES_tradnl" sz="2400" dirty="0" smtClean="0"/>
              <a:t>Estrategias</a:t>
            </a:r>
            <a:endParaRPr lang="es-CL" sz="2400" dirty="0" smtClean="0"/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Proceso de Desarrollo de la Tecnología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Factores para tener en cuenta:</a:t>
            </a:r>
          </a:p>
          <a:p>
            <a:pPr lvl="1"/>
            <a:r>
              <a:rPr lang="es-ES_tradnl" dirty="0" smtClean="0"/>
              <a:t>Falla de alineación en la tecnología:</a:t>
            </a:r>
          </a:p>
          <a:p>
            <a:pPr lvl="2"/>
            <a:r>
              <a:rPr lang="es-ES_tradnl" sz="2000" dirty="0" smtClean="0"/>
              <a:t>Operaciones no puede fabricar el producto diseñado por el área de Investigación y Desarrollo (I&amp;D).</a:t>
            </a:r>
          </a:p>
          <a:p>
            <a:pPr lvl="1"/>
            <a:r>
              <a:rPr lang="es-ES_tradnl" dirty="0" smtClean="0"/>
              <a:t>Infraestructura existente puede no ser la más adecuada para la fabricación del producto.</a:t>
            </a:r>
          </a:p>
          <a:p>
            <a:pPr lvl="1"/>
            <a:r>
              <a:rPr lang="es-ES_tradnl" dirty="0" smtClean="0"/>
              <a:t>Se sugiere un enfoque simultáneo entre las áreas de Investigación y Desarrollo, Mercadotecnia y Producción (Ingeniería Concurrente)</a:t>
            </a:r>
          </a:p>
          <a:p>
            <a:pPr lvl="1"/>
            <a:r>
              <a:rPr lang="es-ES_tradnl" dirty="0" smtClean="0"/>
              <a:t>Es necesario tener un ambiente de innovación.</a:t>
            </a:r>
          </a:p>
          <a:p>
            <a:pPr lvl="1">
              <a:buNone/>
            </a:pPr>
            <a:r>
              <a:rPr lang="es-ES_tradnl" dirty="0" smtClean="0"/>
              <a:t>	(Lo tenemos en Chile??)</a:t>
            </a:r>
          </a:p>
          <a:p>
            <a:pPr lvl="1"/>
            <a:r>
              <a:rPr lang="es-ES_tradnl" dirty="0" smtClean="0"/>
              <a:t>Es importante incluir a los proveedores.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Revisión de la Calidad del Diseño</a:t>
            </a:r>
            <a:br>
              <a:rPr lang="es-CL" sz="3200" dirty="0" smtClean="0"/>
            </a:br>
            <a:r>
              <a:rPr lang="es-CL" sz="3200" b="1" dirty="0" smtClean="0"/>
              <a:t>Diseño para la Calidad</a:t>
            </a:r>
            <a:r>
              <a:rPr lang="en-US" sz="3200" b="1" dirty="0" smtClean="0"/>
              <a:t> (Design for Quality)</a:t>
            </a:r>
            <a:r>
              <a:rPr lang="es-CL" sz="3200" b="1" dirty="0" smtClean="0"/>
              <a:t> 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4608512" cy="4767262"/>
          </a:xfrm>
        </p:spPr>
        <p:txBody>
          <a:bodyPr/>
          <a:lstStyle/>
          <a:p>
            <a:r>
              <a:rPr lang="es-CL" dirty="0" smtClean="0"/>
              <a:t>Idea: Revisar el Diseño para prevenir fallas y asegurar el valor de elemento. </a:t>
            </a:r>
          </a:p>
          <a:p>
            <a:r>
              <a:rPr lang="es-CL" dirty="0" smtClean="0"/>
              <a:t>Herramientas: </a:t>
            </a:r>
          </a:p>
          <a:p>
            <a:pPr lvl="1"/>
            <a:r>
              <a:rPr lang="es-CL" dirty="0" smtClean="0"/>
              <a:t>Análisis del modo de Fallas y sus Efectos</a:t>
            </a:r>
          </a:p>
          <a:p>
            <a:pPr lvl="1"/>
            <a:r>
              <a:rPr lang="es-CL" dirty="0" smtClean="0"/>
              <a:t>Análisis de Árbol de Fallas</a:t>
            </a:r>
          </a:p>
          <a:p>
            <a:pPr lvl="1"/>
            <a:r>
              <a:rPr lang="es-CL" dirty="0" smtClean="0"/>
              <a:t>Análisis de Valor: Objetivo eliminar funciones y características innecesarias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21</a:t>
            </a:fld>
            <a:endParaRPr lang="es-ES" dirty="0"/>
          </a:p>
        </p:txBody>
      </p:sp>
      <p:pic>
        <p:nvPicPr>
          <p:cNvPr id="23556" name="Picture 4" descr="C:\Users\Fabian\Documents\05_Clases_U\IN4703\03.Diseno de Productos\030_013_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769768"/>
            <a:ext cx="2784309" cy="2088232"/>
          </a:xfrm>
          <a:prstGeom prst="rect">
            <a:avLst/>
          </a:prstGeom>
          <a:noFill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8437" y="1268760"/>
            <a:ext cx="5135563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Revisión de la Calidad del Diseño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Quality Function Deployment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Identificar las </a:t>
            </a:r>
            <a:r>
              <a:rPr lang="es-CL" b="1" dirty="0" smtClean="0"/>
              <a:t>necesidades </a:t>
            </a:r>
            <a:r>
              <a:rPr lang="es-CL" dirty="0" smtClean="0"/>
              <a:t>de los clientes</a:t>
            </a:r>
          </a:p>
          <a:p>
            <a:r>
              <a:rPr lang="es-CL" dirty="0" smtClean="0"/>
              <a:t>Identificar </a:t>
            </a:r>
            <a:r>
              <a:rPr lang="es-CL" b="1" dirty="0" smtClean="0"/>
              <a:t>atributos</a:t>
            </a:r>
            <a:r>
              <a:rPr lang="es-CL" dirty="0" smtClean="0"/>
              <a:t> de productos/servicios que pueden satisfacer esas  necesidades</a:t>
            </a:r>
          </a:p>
          <a:p>
            <a:r>
              <a:rPr lang="es-CL" dirty="0" smtClean="0"/>
              <a:t>Relacionar las </a:t>
            </a:r>
            <a:r>
              <a:rPr lang="es-CL" b="1" dirty="0" smtClean="0"/>
              <a:t>necesidades</a:t>
            </a:r>
            <a:r>
              <a:rPr lang="es-CL" dirty="0" smtClean="0"/>
              <a:t> con los </a:t>
            </a:r>
            <a:r>
              <a:rPr lang="es-CL" b="1" dirty="0" smtClean="0"/>
              <a:t>atributos</a:t>
            </a:r>
          </a:p>
          <a:p>
            <a:r>
              <a:rPr lang="es-CL" dirty="0" smtClean="0"/>
              <a:t>Identificar relaciones entre la empresa y las </a:t>
            </a:r>
            <a:r>
              <a:rPr lang="es-CL" b="1" dirty="0" smtClean="0"/>
              <a:t>necesidades</a:t>
            </a:r>
          </a:p>
          <a:p>
            <a:r>
              <a:rPr lang="es-CL" dirty="0" smtClean="0"/>
              <a:t>Desarrollar un ranking de importancia</a:t>
            </a:r>
          </a:p>
          <a:p>
            <a:r>
              <a:rPr lang="es-CL" dirty="0" smtClean="0"/>
              <a:t>Evaluar productos substitutos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Revisión de la Calidad del Diseño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Quality Function Deployment</a:t>
            </a:r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23</a:t>
            </a:fld>
            <a:endParaRPr lang="es-ES" dirty="0"/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1676400" y="1271736"/>
            <a:ext cx="5791200" cy="5181600"/>
            <a:chOff x="1296" y="816"/>
            <a:chExt cx="3648" cy="3264"/>
          </a:xfrm>
          <a:noFill/>
        </p:grpSpPr>
        <p:sp>
          <p:nvSpPr>
            <p:cNvPr id="7" name="Rectangle 36"/>
            <p:cNvSpPr>
              <a:spLocks noChangeArrowheads="1"/>
            </p:cNvSpPr>
            <p:nvPr/>
          </p:nvSpPr>
          <p:spPr bwMode="auto">
            <a:xfrm>
              <a:off x="1296" y="816"/>
              <a:ext cx="3648" cy="326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1392" y="912"/>
              <a:ext cx="3425" cy="2986"/>
              <a:chOff x="1754" y="934"/>
              <a:chExt cx="3425" cy="2890"/>
            </a:xfrm>
            <a:grpFill/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1755" y="1083"/>
                <a:ext cx="1141" cy="2283"/>
              </a:xfrm>
              <a:custGeom>
                <a:avLst/>
                <a:gdLst/>
                <a:ahLst/>
                <a:cxnLst>
                  <a:cxn ang="0">
                    <a:pos x="0" y="2283"/>
                  </a:cxn>
                  <a:cxn ang="0">
                    <a:pos x="0" y="1163"/>
                  </a:cxn>
                  <a:cxn ang="0">
                    <a:pos x="992" y="1163"/>
                  </a:cxn>
                  <a:cxn ang="0">
                    <a:pos x="650" y="811"/>
                  </a:cxn>
                  <a:cxn ang="0">
                    <a:pos x="650" y="0"/>
                  </a:cxn>
                  <a:cxn ang="0">
                    <a:pos x="890" y="0"/>
                  </a:cxn>
                  <a:cxn ang="0">
                    <a:pos x="890" y="789"/>
                  </a:cxn>
                  <a:cxn ang="0">
                    <a:pos x="1141" y="1168"/>
                  </a:cxn>
                  <a:cxn ang="0">
                    <a:pos x="1141" y="2283"/>
                  </a:cxn>
                  <a:cxn ang="0">
                    <a:pos x="0" y="2283"/>
                  </a:cxn>
                </a:cxnLst>
                <a:rect l="0" t="0" r="r" b="b"/>
                <a:pathLst>
                  <a:path w="1141" h="2283">
                    <a:moveTo>
                      <a:pt x="0" y="2283"/>
                    </a:moveTo>
                    <a:lnTo>
                      <a:pt x="0" y="1163"/>
                    </a:lnTo>
                    <a:lnTo>
                      <a:pt x="992" y="1163"/>
                    </a:lnTo>
                    <a:lnTo>
                      <a:pt x="650" y="811"/>
                    </a:lnTo>
                    <a:lnTo>
                      <a:pt x="650" y="0"/>
                    </a:lnTo>
                    <a:lnTo>
                      <a:pt x="890" y="0"/>
                    </a:lnTo>
                    <a:lnTo>
                      <a:pt x="890" y="789"/>
                    </a:lnTo>
                    <a:lnTo>
                      <a:pt x="1141" y="1168"/>
                    </a:lnTo>
                    <a:lnTo>
                      <a:pt x="1141" y="2283"/>
                    </a:lnTo>
                    <a:lnTo>
                      <a:pt x="0" y="2283"/>
                    </a:lnTo>
                    <a:close/>
                  </a:path>
                </a:pathLst>
              </a:custGeom>
              <a:grp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1754" y="3366"/>
                <a:ext cx="2470" cy="45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75" y="0"/>
                  </a:cxn>
                  <a:cxn ang="0">
                    <a:pos x="2475" y="458"/>
                  </a:cxn>
                  <a:cxn ang="0">
                    <a:pos x="0" y="458"/>
                  </a:cxn>
                  <a:cxn ang="0">
                    <a:pos x="0" y="0"/>
                  </a:cxn>
                </a:cxnLst>
                <a:rect l="0" t="0" r="r" b="b"/>
                <a:pathLst>
                  <a:path w="2475" h="458">
                    <a:moveTo>
                      <a:pt x="0" y="0"/>
                    </a:moveTo>
                    <a:lnTo>
                      <a:pt x="2475" y="0"/>
                    </a:lnTo>
                    <a:lnTo>
                      <a:pt x="2475" y="458"/>
                    </a:lnTo>
                    <a:lnTo>
                      <a:pt x="0" y="4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1" name="Rectangle 7"/>
              <p:cNvSpPr>
                <a:spLocks noChangeArrowheads="1"/>
              </p:cNvSpPr>
              <p:nvPr/>
            </p:nvSpPr>
            <p:spPr bwMode="auto">
              <a:xfrm>
                <a:off x="2891" y="2246"/>
                <a:ext cx="1333" cy="112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4224" y="2246"/>
                <a:ext cx="955" cy="112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3" name="Rectangle 9"/>
              <p:cNvSpPr>
                <a:spLocks noChangeArrowheads="1"/>
              </p:cNvSpPr>
              <p:nvPr/>
            </p:nvSpPr>
            <p:spPr bwMode="auto">
              <a:xfrm>
                <a:off x="2891" y="1579"/>
                <a:ext cx="1333" cy="667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891" y="934"/>
                <a:ext cx="1333" cy="656"/>
              </a:xfrm>
              <a:custGeom>
                <a:avLst/>
                <a:gdLst/>
                <a:ahLst/>
                <a:cxnLst>
                  <a:cxn ang="0">
                    <a:pos x="0" y="656"/>
                  </a:cxn>
                  <a:cxn ang="0">
                    <a:pos x="666" y="0"/>
                  </a:cxn>
                  <a:cxn ang="0">
                    <a:pos x="1333" y="656"/>
                  </a:cxn>
                  <a:cxn ang="0">
                    <a:pos x="0" y="656"/>
                  </a:cxn>
                </a:cxnLst>
                <a:rect l="0" t="0" r="r" b="b"/>
                <a:pathLst>
                  <a:path w="1333" h="656">
                    <a:moveTo>
                      <a:pt x="0" y="656"/>
                    </a:moveTo>
                    <a:lnTo>
                      <a:pt x="666" y="0"/>
                    </a:lnTo>
                    <a:lnTo>
                      <a:pt x="1333" y="656"/>
                    </a:lnTo>
                    <a:lnTo>
                      <a:pt x="0" y="656"/>
                    </a:lnTo>
                    <a:close/>
                  </a:path>
                </a:pathLst>
              </a:custGeom>
              <a:grp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5" name="Rectangle 11"/>
              <p:cNvSpPr>
                <a:spLocks noChangeArrowheads="1"/>
              </p:cNvSpPr>
              <p:nvPr/>
            </p:nvSpPr>
            <p:spPr bwMode="auto">
              <a:xfrm>
                <a:off x="3046" y="1377"/>
                <a:ext cx="987" cy="20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CL" sz="1600" smtClean="0">
                    <a:latin typeface="Arial" charset="0"/>
                  </a:rPr>
                  <a:t>MatrizTrade-off</a:t>
                </a:r>
                <a:endParaRPr lang="es-CL" sz="1600">
                  <a:latin typeface="Arial" charset="0"/>
                </a:endParaRPr>
              </a:p>
            </p:txBody>
          </p:sp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2993" y="1899"/>
                <a:ext cx="1130" cy="35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s-CL" sz="1600" smtClean="0">
                    <a:latin typeface="Arial" charset="0"/>
                  </a:rPr>
                  <a:t>Características de Diseño</a:t>
                </a:r>
                <a:endParaRPr lang="es-CL" sz="1600">
                  <a:latin typeface="Arial" charset="0"/>
                </a:endParaRPr>
              </a:p>
            </p:txBody>
          </p:sp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1776" y="2678"/>
                <a:ext cx="1071" cy="50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s-CL" sz="1600" dirty="0" smtClean="0">
                    <a:latin typeface="Arial" charset="0"/>
                  </a:rPr>
                  <a:t>Requerimientos de Consumidores</a:t>
                </a:r>
                <a:endParaRPr lang="es-CL" sz="1600" dirty="0">
                  <a:latin typeface="Arial" charset="0"/>
                </a:endParaRPr>
              </a:p>
            </p:txBody>
          </p:sp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2546" y="3489"/>
                <a:ext cx="1118" cy="20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CL" sz="1600" smtClean="0">
                    <a:latin typeface="Arial" charset="0"/>
                  </a:rPr>
                  <a:t>Valores Objetivos</a:t>
                </a:r>
                <a:endParaRPr lang="es-CL" sz="1600">
                  <a:latin typeface="Arial" charset="0"/>
                </a:endParaRPr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3103" y="2678"/>
                <a:ext cx="910" cy="35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s-CL" sz="1600" smtClean="0">
                    <a:latin typeface="Arial" charset="0"/>
                  </a:rPr>
                  <a:t>Matriz de Relaciones</a:t>
                </a:r>
                <a:endParaRPr lang="es-CL" sz="1600">
                  <a:latin typeface="Arial" charset="0"/>
                </a:endParaRPr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4235" y="2678"/>
                <a:ext cx="933" cy="20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s-CL" sz="1600" smtClean="0">
                    <a:latin typeface="Arial" charset="0"/>
                  </a:rPr>
                  <a:t>Competencia</a:t>
                </a:r>
                <a:endParaRPr lang="es-CL" sz="1600">
                  <a:latin typeface="Arial" charset="0"/>
                </a:endParaRPr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 rot="16200000">
                <a:off x="2125" y="1312"/>
                <a:ext cx="766" cy="2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CL" sz="1600" smtClean="0">
                    <a:latin typeface="Arial" charset="0"/>
                  </a:rPr>
                  <a:t>Importancia</a:t>
                </a:r>
                <a:endParaRPr lang="es-CL" sz="1600">
                  <a:latin typeface="Arial" charset="0"/>
                </a:endParaRPr>
              </a:p>
            </p:txBody>
          </p:sp>
          <p:grpSp>
            <p:nvGrpSpPr>
              <p:cNvPr id="22" name="Group 18"/>
              <p:cNvGrpSpPr>
                <a:grpSpLocks/>
              </p:cNvGrpSpPr>
              <p:nvPr/>
            </p:nvGrpSpPr>
            <p:grpSpPr bwMode="auto">
              <a:xfrm>
                <a:off x="2140" y="2410"/>
                <a:ext cx="245" cy="245"/>
                <a:chOff x="2140" y="2410"/>
                <a:chExt cx="245" cy="245"/>
              </a:xfrm>
              <a:grpFill/>
            </p:grpSpPr>
            <p:sp>
              <p:nvSpPr>
                <p:cNvPr id="38" name="Oval 19"/>
                <p:cNvSpPr>
                  <a:spLocks noChangeArrowheads="1"/>
                </p:cNvSpPr>
                <p:nvPr/>
              </p:nvSpPr>
              <p:spPr bwMode="auto">
                <a:xfrm>
                  <a:off x="2140" y="2410"/>
                  <a:ext cx="245" cy="245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9" name="Rectangle 20"/>
                <p:cNvSpPr>
                  <a:spLocks noChangeArrowheads="1"/>
                </p:cNvSpPr>
                <p:nvPr/>
              </p:nvSpPr>
              <p:spPr bwMode="auto">
                <a:xfrm>
                  <a:off x="2169" y="2427"/>
                  <a:ext cx="187" cy="206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CL" sz="1600" smtClean="0">
                      <a:solidFill>
                        <a:schemeClr val="tx2"/>
                      </a:solidFill>
                      <a:latin typeface="Arial" charset="0"/>
                    </a:rPr>
                    <a:t>1</a:t>
                  </a:r>
                  <a:endParaRPr lang="es-CL" sz="1600">
                    <a:solidFill>
                      <a:schemeClr val="tx2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3" name="Group 21"/>
              <p:cNvGrpSpPr>
                <a:grpSpLocks/>
              </p:cNvGrpSpPr>
              <p:nvPr/>
            </p:nvGrpSpPr>
            <p:grpSpPr bwMode="auto">
              <a:xfrm>
                <a:off x="4579" y="2410"/>
                <a:ext cx="245" cy="245"/>
                <a:chOff x="4579" y="2410"/>
                <a:chExt cx="245" cy="245"/>
              </a:xfrm>
              <a:grpFill/>
            </p:grpSpPr>
            <p:sp>
              <p:nvSpPr>
                <p:cNvPr id="36" name="Oval 22"/>
                <p:cNvSpPr>
                  <a:spLocks noChangeArrowheads="1"/>
                </p:cNvSpPr>
                <p:nvPr/>
              </p:nvSpPr>
              <p:spPr bwMode="auto">
                <a:xfrm>
                  <a:off x="4579" y="2410"/>
                  <a:ext cx="245" cy="245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7" name="Rectangle 23"/>
                <p:cNvSpPr>
                  <a:spLocks noChangeArrowheads="1"/>
                </p:cNvSpPr>
                <p:nvPr/>
              </p:nvSpPr>
              <p:spPr bwMode="auto">
                <a:xfrm>
                  <a:off x="4608" y="2426"/>
                  <a:ext cx="187" cy="206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CL" sz="1600" smtClean="0">
                      <a:solidFill>
                        <a:schemeClr val="tx2"/>
                      </a:solidFill>
                      <a:latin typeface="Arial" charset="0"/>
                    </a:rPr>
                    <a:t>2</a:t>
                  </a:r>
                  <a:endParaRPr lang="es-CL" sz="1600">
                    <a:solidFill>
                      <a:schemeClr val="tx2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4" name="Group 24"/>
              <p:cNvGrpSpPr>
                <a:grpSpLocks/>
              </p:cNvGrpSpPr>
              <p:nvPr/>
            </p:nvGrpSpPr>
            <p:grpSpPr bwMode="auto">
              <a:xfrm>
                <a:off x="3435" y="1703"/>
                <a:ext cx="245" cy="245"/>
                <a:chOff x="3435" y="1703"/>
                <a:chExt cx="245" cy="245"/>
              </a:xfrm>
              <a:grpFill/>
            </p:grpSpPr>
            <p:sp>
              <p:nvSpPr>
                <p:cNvPr id="34" name="Oval 25"/>
                <p:cNvSpPr>
                  <a:spLocks noChangeArrowheads="1"/>
                </p:cNvSpPr>
                <p:nvPr/>
              </p:nvSpPr>
              <p:spPr bwMode="auto">
                <a:xfrm>
                  <a:off x="3435" y="1703"/>
                  <a:ext cx="245" cy="245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" name="Rectangle 26"/>
                <p:cNvSpPr>
                  <a:spLocks noChangeArrowheads="1"/>
                </p:cNvSpPr>
                <p:nvPr/>
              </p:nvSpPr>
              <p:spPr bwMode="auto">
                <a:xfrm>
                  <a:off x="3464" y="1719"/>
                  <a:ext cx="187" cy="206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CL" sz="1600" smtClean="0">
                      <a:solidFill>
                        <a:schemeClr val="tx2"/>
                      </a:solidFill>
                      <a:latin typeface="Arial" charset="0"/>
                    </a:rPr>
                    <a:t>3</a:t>
                  </a:r>
                  <a:endParaRPr lang="es-CL" sz="1600">
                    <a:solidFill>
                      <a:schemeClr val="tx2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5" name="Group 27"/>
              <p:cNvGrpSpPr>
                <a:grpSpLocks/>
              </p:cNvGrpSpPr>
              <p:nvPr/>
            </p:nvGrpSpPr>
            <p:grpSpPr bwMode="auto">
              <a:xfrm>
                <a:off x="3435" y="2410"/>
                <a:ext cx="245" cy="245"/>
                <a:chOff x="3435" y="2410"/>
                <a:chExt cx="245" cy="245"/>
              </a:xfrm>
              <a:grpFill/>
            </p:grpSpPr>
            <p:sp>
              <p:nvSpPr>
                <p:cNvPr id="32" name="Oval 28"/>
                <p:cNvSpPr>
                  <a:spLocks noChangeArrowheads="1"/>
                </p:cNvSpPr>
                <p:nvPr/>
              </p:nvSpPr>
              <p:spPr bwMode="auto">
                <a:xfrm>
                  <a:off x="3435" y="2410"/>
                  <a:ext cx="245" cy="245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3" name="Rectangle 29"/>
                <p:cNvSpPr>
                  <a:spLocks noChangeArrowheads="1"/>
                </p:cNvSpPr>
                <p:nvPr/>
              </p:nvSpPr>
              <p:spPr bwMode="auto">
                <a:xfrm>
                  <a:off x="3464" y="2426"/>
                  <a:ext cx="187" cy="206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CL" sz="1600" smtClean="0">
                      <a:solidFill>
                        <a:schemeClr val="tx2"/>
                      </a:solidFill>
                      <a:latin typeface="Arial" charset="0"/>
                    </a:rPr>
                    <a:t>4</a:t>
                  </a:r>
                  <a:endParaRPr lang="es-CL" sz="1600">
                    <a:solidFill>
                      <a:schemeClr val="tx2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6" name="Group 30"/>
              <p:cNvGrpSpPr>
                <a:grpSpLocks/>
              </p:cNvGrpSpPr>
              <p:nvPr/>
            </p:nvGrpSpPr>
            <p:grpSpPr bwMode="auto">
              <a:xfrm>
                <a:off x="3435" y="1105"/>
                <a:ext cx="245" cy="245"/>
                <a:chOff x="3435" y="1105"/>
                <a:chExt cx="245" cy="245"/>
              </a:xfrm>
              <a:grpFill/>
            </p:grpSpPr>
            <p:sp>
              <p:nvSpPr>
                <p:cNvPr id="30" name="Oval 31"/>
                <p:cNvSpPr>
                  <a:spLocks noChangeArrowheads="1"/>
                </p:cNvSpPr>
                <p:nvPr/>
              </p:nvSpPr>
              <p:spPr bwMode="auto">
                <a:xfrm>
                  <a:off x="3435" y="1105"/>
                  <a:ext cx="245" cy="245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1" name="Rectangle 32"/>
                <p:cNvSpPr>
                  <a:spLocks noChangeArrowheads="1"/>
                </p:cNvSpPr>
                <p:nvPr/>
              </p:nvSpPr>
              <p:spPr bwMode="auto">
                <a:xfrm>
                  <a:off x="3464" y="1121"/>
                  <a:ext cx="187" cy="206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CL" sz="1600" smtClean="0">
                      <a:solidFill>
                        <a:schemeClr val="tx2"/>
                      </a:solidFill>
                      <a:latin typeface="Arial" charset="0"/>
                    </a:rPr>
                    <a:t>5</a:t>
                  </a:r>
                  <a:endParaRPr lang="es-CL" sz="1600">
                    <a:solidFill>
                      <a:schemeClr val="tx2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7" name="Group 33"/>
              <p:cNvGrpSpPr>
                <a:grpSpLocks/>
              </p:cNvGrpSpPr>
              <p:nvPr/>
            </p:nvGrpSpPr>
            <p:grpSpPr bwMode="auto">
              <a:xfrm>
                <a:off x="2229" y="3473"/>
                <a:ext cx="245" cy="245"/>
                <a:chOff x="2229" y="3473"/>
                <a:chExt cx="245" cy="245"/>
              </a:xfrm>
              <a:grpFill/>
            </p:grpSpPr>
            <p:sp>
              <p:nvSpPr>
                <p:cNvPr id="28" name="Oval 34"/>
                <p:cNvSpPr>
                  <a:spLocks noChangeArrowheads="1"/>
                </p:cNvSpPr>
                <p:nvPr/>
              </p:nvSpPr>
              <p:spPr bwMode="auto">
                <a:xfrm>
                  <a:off x="2229" y="3473"/>
                  <a:ext cx="245" cy="245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29" name="Rectangle 35"/>
                <p:cNvSpPr>
                  <a:spLocks noChangeArrowheads="1"/>
                </p:cNvSpPr>
                <p:nvPr/>
              </p:nvSpPr>
              <p:spPr bwMode="auto">
                <a:xfrm>
                  <a:off x="2258" y="3489"/>
                  <a:ext cx="187" cy="206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CL" sz="1600" smtClean="0">
                      <a:solidFill>
                        <a:schemeClr val="tx2"/>
                      </a:solidFill>
                      <a:latin typeface="Arial" charset="0"/>
                    </a:rPr>
                    <a:t>6</a:t>
                  </a:r>
                  <a:endParaRPr lang="es-CL" sz="1600">
                    <a:solidFill>
                      <a:schemeClr val="tx2"/>
                    </a:solidFill>
                    <a:latin typeface="Arial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para el Diseño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Los subcontratistas (proveedores) fabrican parte del producto, luego su integración en el diseño es importante:</a:t>
            </a:r>
          </a:p>
          <a:p>
            <a:pPr lvl="1"/>
            <a:r>
              <a:rPr lang="es-ES_tradnl" sz="2800" dirty="0" smtClean="0"/>
              <a:t>Forma tradicional:</a:t>
            </a:r>
          </a:p>
          <a:p>
            <a:pPr lvl="2"/>
            <a:r>
              <a:rPr lang="es-ES_tradnl" sz="2400" dirty="0" smtClean="0"/>
              <a:t>Entregar especificaciones y esperar resultados.</a:t>
            </a:r>
          </a:p>
          <a:p>
            <a:pPr lvl="1"/>
            <a:r>
              <a:rPr lang="es-ES_tradnl" sz="2800" dirty="0" smtClean="0"/>
              <a:t>Paradigma integrador:</a:t>
            </a:r>
          </a:p>
          <a:p>
            <a:pPr lvl="2"/>
            <a:r>
              <a:rPr lang="es-ES_tradnl" sz="2400" dirty="0" smtClean="0"/>
              <a:t>Trabajar en conjunto con los proveedores para un mejor diseño.</a:t>
            </a:r>
          </a:p>
          <a:p>
            <a:pPr lvl="2"/>
            <a:r>
              <a:rPr lang="es-ES_tradnl" sz="2400" dirty="0" smtClean="0"/>
              <a:t>Implementar integración física e informática. </a:t>
            </a:r>
          </a:p>
          <a:p>
            <a:endParaRPr lang="es-CL" sz="28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24</a:t>
            </a:fld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para el Diseño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Otros aspectos importantes son:</a:t>
            </a:r>
          </a:p>
          <a:p>
            <a:pPr lvl="1"/>
            <a:r>
              <a:rPr lang="es-ES_tradnl" dirty="0" smtClean="0"/>
              <a:t>La integración de los clientes al proceso.</a:t>
            </a:r>
          </a:p>
          <a:p>
            <a:pPr lvl="1"/>
            <a:r>
              <a:rPr lang="es-ES_tradnl" dirty="0" smtClean="0"/>
              <a:t>La integración permanente de operaciones y fabricación con los diseñadores (diseño para la </a:t>
            </a:r>
            <a:r>
              <a:rPr lang="es-ES_tradnl" dirty="0" err="1" smtClean="0"/>
              <a:t>manufacturabilidad</a:t>
            </a:r>
            <a:r>
              <a:rPr lang="es-ES_tradnl" dirty="0" smtClean="0"/>
              <a:t>).</a:t>
            </a:r>
          </a:p>
          <a:p>
            <a:pPr lvl="1"/>
            <a:r>
              <a:rPr lang="es-ES_tradnl" dirty="0" smtClean="0"/>
              <a:t>Construcción temprana de prototipos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25</a:t>
            </a:fld>
            <a:endParaRPr lang="es-E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Indicadores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Dentro de las medidas de efectividad y eficiencia que podemos aplicar al proceso se tienen:</a:t>
            </a:r>
          </a:p>
          <a:p>
            <a:pPr lvl="1"/>
            <a:r>
              <a:rPr lang="es-ES_tradnl" sz="2800" dirty="0" smtClean="0"/>
              <a:t>Costos de Desarrollo:</a:t>
            </a:r>
          </a:p>
          <a:p>
            <a:pPr lvl="2"/>
            <a:r>
              <a:rPr lang="es-ES_tradnl" sz="2400" dirty="0" smtClean="0"/>
              <a:t>Indicadores financieros.</a:t>
            </a:r>
          </a:p>
          <a:p>
            <a:pPr lvl="2"/>
            <a:r>
              <a:rPr lang="es-ES_tradnl" sz="2400" dirty="0" smtClean="0"/>
              <a:t>Uso de recursos.</a:t>
            </a:r>
          </a:p>
          <a:p>
            <a:pPr lvl="1"/>
            <a:r>
              <a:rPr lang="es-ES_tradnl" sz="2800" dirty="0" smtClean="0"/>
              <a:t>Calidad de Diseño:</a:t>
            </a:r>
          </a:p>
          <a:p>
            <a:pPr lvl="2"/>
            <a:r>
              <a:rPr lang="es-ES_tradnl" sz="2400" dirty="0" smtClean="0"/>
              <a:t>Para el cliente final.</a:t>
            </a:r>
          </a:p>
          <a:p>
            <a:pPr lvl="2"/>
            <a:r>
              <a:rPr lang="es-ES_tradnl" sz="2400" dirty="0" smtClean="0"/>
              <a:t>Para la </a:t>
            </a:r>
            <a:r>
              <a:rPr lang="es-ES_tradnl" sz="2400" dirty="0" err="1" smtClean="0"/>
              <a:t>manufacturabilidad</a:t>
            </a:r>
            <a:r>
              <a:rPr lang="es-ES_tradnl" sz="2400" dirty="0" smtClean="0"/>
              <a:t>.</a:t>
            </a:r>
          </a:p>
          <a:p>
            <a:pPr lvl="1"/>
            <a:r>
              <a:rPr lang="es-ES_tradnl" sz="2800" dirty="0" smtClean="0"/>
              <a:t>Tiempo de Desarrollo.</a:t>
            </a:r>
          </a:p>
          <a:p>
            <a:endParaRPr lang="es-CL" sz="28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26</a:t>
            </a:fld>
            <a:endParaRPr lang="es-E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dirty="0" smtClean="0"/>
              <a:t>Interacción entre Diseño de Producto y Proceso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Los productos van cambiando durante su ciclo de vida:</a:t>
            </a:r>
          </a:p>
          <a:p>
            <a:pPr lvl="1"/>
            <a:r>
              <a:rPr lang="es-ES_tradnl" dirty="0" smtClean="0"/>
              <a:t>Rediseños.</a:t>
            </a:r>
          </a:p>
          <a:p>
            <a:pPr lvl="1"/>
            <a:r>
              <a:rPr lang="es-ES_tradnl" dirty="0" smtClean="0"/>
              <a:t>Innovaciones (tecnológicas o de mercado).</a:t>
            </a:r>
          </a:p>
          <a:p>
            <a:pPr lvl="1"/>
            <a:r>
              <a:rPr lang="es-ES_tradnl" dirty="0" smtClean="0"/>
              <a:t>Ejemplos:</a:t>
            </a:r>
          </a:p>
          <a:p>
            <a:pPr lvl="2"/>
            <a:r>
              <a:rPr lang="es-ES_tradnl" dirty="0" smtClean="0"/>
              <a:t>Autos</a:t>
            </a:r>
          </a:p>
          <a:p>
            <a:pPr lvl="2"/>
            <a:r>
              <a:rPr lang="es-ES_tradnl" dirty="0" smtClean="0"/>
              <a:t>Teléfonos.</a:t>
            </a:r>
          </a:p>
          <a:p>
            <a:pPr lvl="2"/>
            <a:r>
              <a:rPr lang="es-ES_tradnl" dirty="0" smtClean="0"/>
              <a:t>Artículos domésticos.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27</a:t>
            </a:fld>
            <a:endParaRPr lang="es-E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dirty="0" smtClean="0"/>
              <a:t>Interacción entre Diseño de Producto y Proceso</a:t>
            </a:r>
            <a:r>
              <a:rPr lang="es-ES_tradnl" sz="3600" dirty="0" smtClean="0"/>
              <a:t/>
            </a:r>
            <a:br>
              <a:rPr lang="es-ES_tradnl" sz="3600" dirty="0" smtClean="0"/>
            </a:br>
            <a:r>
              <a:rPr lang="es-ES_tradnl" sz="3200" b="1" dirty="0" smtClean="0"/>
              <a:t>Etapas en la innovación de productos y procesos</a:t>
            </a:r>
            <a:endParaRPr lang="es-CL" sz="36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28</a:t>
            </a:fld>
            <a:endParaRPr lang="es-ES" dirty="0"/>
          </a:p>
        </p:txBody>
      </p:sp>
      <p:grpSp>
        <p:nvGrpSpPr>
          <p:cNvPr id="21" name="20 Grupo"/>
          <p:cNvGrpSpPr/>
          <p:nvPr/>
        </p:nvGrpSpPr>
        <p:grpSpPr>
          <a:xfrm>
            <a:off x="2339752" y="1844824"/>
            <a:ext cx="5904656" cy="1008112"/>
            <a:chOff x="2339752" y="1844824"/>
            <a:chExt cx="5904656" cy="1008112"/>
          </a:xfrm>
        </p:grpSpPr>
        <p:cxnSp>
          <p:nvCxnSpPr>
            <p:cNvPr id="8" name="7 Conector recto"/>
            <p:cNvCxnSpPr/>
            <p:nvPr/>
          </p:nvCxnSpPr>
          <p:spPr>
            <a:xfrm rot="5400000">
              <a:off x="1835696" y="2348880"/>
              <a:ext cx="100811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>
              <a:off x="2339752" y="2852936"/>
              <a:ext cx="59046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11 Conector recto"/>
          <p:cNvCxnSpPr/>
          <p:nvPr/>
        </p:nvCxnSpPr>
        <p:spPr>
          <a:xfrm rot="5400000">
            <a:off x="2915816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rot="5400000">
            <a:off x="3563888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>
            <a:off x="4211960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rot="5400000">
            <a:off x="7452320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rot="5400000">
            <a:off x="8100392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Forma libre"/>
          <p:cNvSpPr/>
          <p:nvPr/>
        </p:nvSpPr>
        <p:spPr>
          <a:xfrm>
            <a:off x="2363056" y="1854486"/>
            <a:ext cx="5681609" cy="970907"/>
          </a:xfrm>
          <a:custGeom>
            <a:avLst/>
            <a:gdLst>
              <a:gd name="connsiteX0" fmla="*/ 0 w 5681609"/>
              <a:gd name="connsiteY0" fmla="*/ 929811 h 970907"/>
              <a:gd name="connsiteX1" fmla="*/ 380144 w 5681609"/>
              <a:gd name="connsiteY1" fmla="*/ 960633 h 970907"/>
              <a:gd name="connsiteX2" fmla="*/ 986319 w 5681609"/>
              <a:gd name="connsiteY2" fmla="*/ 868166 h 970907"/>
              <a:gd name="connsiteX3" fmla="*/ 1366463 w 5681609"/>
              <a:gd name="connsiteY3" fmla="*/ 601038 h 970907"/>
              <a:gd name="connsiteX4" fmla="*/ 1684962 w 5681609"/>
              <a:gd name="connsiteY4" fmla="*/ 261990 h 970907"/>
              <a:gd name="connsiteX5" fmla="*/ 2034283 w 5681609"/>
              <a:gd name="connsiteY5" fmla="*/ 66781 h 970907"/>
              <a:gd name="connsiteX6" fmla="*/ 2537717 w 5681609"/>
              <a:gd name="connsiteY6" fmla="*/ 25685 h 970907"/>
              <a:gd name="connsiteX7" fmla="*/ 4345969 w 5681609"/>
              <a:gd name="connsiteY7" fmla="*/ 25685 h 970907"/>
              <a:gd name="connsiteX8" fmla="*/ 4952144 w 5681609"/>
              <a:gd name="connsiteY8" fmla="*/ 179797 h 970907"/>
              <a:gd name="connsiteX9" fmla="*/ 5311740 w 5681609"/>
              <a:gd name="connsiteY9" fmla="*/ 765424 h 970907"/>
              <a:gd name="connsiteX10" fmla="*/ 5681609 w 5681609"/>
              <a:gd name="connsiteY10" fmla="*/ 950359 h 970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81609" h="970907">
                <a:moveTo>
                  <a:pt x="0" y="929811"/>
                </a:moveTo>
                <a:cubicBezTo>
                  <a:pt x="107879" y="950359"/>
                  <a:pt x="215758" y="970907"/>
                  <a:pt x="380144" y="960633"/>
                </a:cubicBezTo>
                <a:cubicBezTo>
                  <a:pt x="544531" y="950359"/>
                  <a:pt x="821933" y="928098"/>
                  <a:pt x="986319" y="868166"/>
                </a:cubicBezTo>
                <a:cubicBezTo>
                  <a:pt x="1150705" y="808234"/>
                  <a:pt x="1250023" y="702067"/>
                  <a:pt x="1366463" y="601038"/>
                </a:cubicBezTo>
                <a:cubicBezTo>
                  <a:pt x="1482903" y="500009"/>
                  <a:pt x="1573659" y="351033"/>
                  <a:pt x="1684962" y="261990"/>
                </a:cubicBezTo>
                <a:cubicBezTo>
                  <a:pt x="1796265" y="172947"/>
                  <a:pt x="1892157" y="106165"/>
                  <a:pt x="2034283" y="66781"/>
                </a:cubicBezTo>
                <a:cubicBezTo>
                  <a:pt x="2176409" y="27397"/>
                  <a:pt x="2152436" y="32534"/>
                  <a:pt x="2537717" y="25685"/>
                </a:cubicBezTo>
                <a:cubicBezTo>
                  <a:pt x="2922998" y="18836"/>
                  <a:pt x="3943565" y="0"/>
                  <a:pt x="4345969" y="25685"/>
                </a:cubicBezTo>
                <a:cubicBezTo>
                  <a:pt x="4748374" y="51370"/>
                  <a:pt x="4791182" y="56507"/>
                  <a:pt x="4952144" y="179797"/>
                </a:cubicBezTo>
                <a:cubicBezTo>
                  <a:pt x="5113106" y="303087"/>
                  <a:pt x="5190163" y="636997"/>
                  <a:pt x="5311740" y="765424"/>
                </a:cubicBezTo>
                <a:cubicBezTo>
                  <a:pt x="5433318" y="893851"/>
                  <a:pt x="5681609" y="950359"/>
                  <a:pt x="5681609" y="950359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22" name="21 Grupo"/>
          <p:cNvGrpSpPr/>
          <p:nvPr/>
        </p:nvGrpSpPr>
        <p:grpSpPr>
          <a:xfrm>
            <a:off x="2339752" y="3573016"/>
            <a:ext cx="5904656" cy="1008112"/>
            <a:chOff x="2339752" y="1844824"/>
            <a:chExt cx="5904656" cy="1008112"/>
          </a:xfrm>
        </p:grpSpPr>
        <p:cxnSp>
          <p:nvCxnSpPr>
            <p:cNvPr id="23" name="22 Conector recto"/>
            <p:cNvCxnSpPr/>
            <p:nvPr/>
          </p:nvCxnSpPr>
          <p:spPr>
            <a:xfrm rot="5400000">
              <a:off x="1835696" y="2348880"/>
              <a:ext cx="100811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>
              <a:off x="2339752" y="2852936"/>
              <a:ext cx="59046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24 Grupo"/>
          <p:cNvGrpSpPr/>
          <p:nvPr/>
        </p:nvGrpSpPr>
        <p:grpSpPr>
          <a:xfrm>
            <a:off x="2339752" y="5085184"/>
            <a:ext cx="5904656" cy="1008112"/>
            <a:chOff x="2339752" y="1844824"/>
            <a:chExt cx="5904656" cy="1008112"/>
          </a:xfrm>
        </p:grpSpPr>
        <p:cxnSp>
          <p:nvCxnSpPr>
            <p:cNvPr id="26" name="25 Conector recto"/>
            <p:cNvCxnSpPr/>
            <p:nvPr/>
          </p:nvCxnSpPr>
          <p:spPr>
            <a:xfrm rot="5400000">
              <a:off x="1835696" y="2348880"/>
              <a:ext cx="100811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"/>
            <p:cNvCxnSpPr/>
            <p:nvPr/>
          </p:nvCxnSpPr>
          <p:spPr>
            <a:xfrm>
              <a:off x="2339752" y="2852936"/>
              <a:ext cx="59046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27 Forma libre"/>
          <p:cNvSpPr/>
          <p:nvPr/>
        </p:nvSpPr>
        <p:spPr>
          <a:xfrm>
            <a:off x="2506894" y="3616503"/>
            <a:ext cx="3534310" cy="910976"/>
          </a:xfrm>
          <a:custGeom>
            <a:avLst/>
            <a:gdLst>
              <a:gd name="connsiteX0" fmla="*/ 0 w 3534310"/>
              <a:gd name="connsiteY0" fmla="*/ 0 h 910976"/>
              <a:gd name="connsiteX1" fmla="*/ 493160 w 3534310"/>
              <a:gd name="connsiteY1" fmla="*/ 431515 h 910976"/>
              <a:gd name="connsiteX2" fmla="*/ 1489753 w 3534310"/>
              <a:gd name="connsiteY2" fmla="*/ 780836 h 910976"/>
              <a:gd name="connsiteX3" fmla="*/ 2589088 w 3534310"/>
              <a:gd name="connsiteY3" fmla="*/ 893852 h 910976"/>
              <a:gd name="connsiteX4" fmla="*/ 3534310 w 3534310"/>
              <a:gd name="connsiteY4" fmla="*/ 883578 h 91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4310" h="910976">
                <a:moveTo>
                  <a:pt x="0" y="0"/>
                </a:moveTo>
                <a:cubicBezTo>
                  <a:pt x="122434" y="150688"/>
                  <a:pt x="244868" y="301376"/>
                  <a:pt x="493160" y="431515"/>
                </a:cubicBezTo>
                <a:cubicBezTo>
                  <a:pt x="741452" y="561654"/>
                  <a:pt x="1140432" y="703780"/>
                  <a:pt x="1489753" y="780836"/>
                </a:cubicBezTo>
                <a:cubicBezTo>
                  <a:pt x="1839074" y="857892"/>
                  <a:pt x="2248329" y="876728"/>
                  <a:pt x="2589088" y="893852"/>
                </a:cubicBezTo>
                <a:cubicBezTo>
                  <a:pt x="2929847" y="910976"/>
                  <a:pt x="3378485" y="885290"/>
                  <a:pt x="3534310" y="883578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28 Forma libre"/>
          <p:cNvSpPr/>
          <p:nvPr/>
        </p:nvSpPr>
        <p:spPr>
          <a:xfrm>
            <a:off x="2332234" y="5123380"/>
            <a:ext cx="5244957" cy="957208"/>
          </a:xfrm>
          <a:custGeom>
            <a:avLst/>
            <a:gdLst>
              <a:gd name="connsiteX0" fmla="*/ 0 w 5244957"/>
              <a:gd name="connsiteY0" fmla="*/ 917824 h 957208"/>
              <a:gd name="connsiteX1" fmla="*/ 544530 w 5244957"/>
              <a:gd name="connsiteY1" fmla="*/ 907550 h 957208"/>
              <a:gd name="connsiteX2" fmla="*/ 1181528 w 5244957"/>
              <a:gd name="connsiteY2" fmla="*/ 619874 h 957208"/>
              <a:gd name="connsiteX3" fmla="*/ 1684962 w 5244957"/>
              <a:gd name="connsiteY3" fmla="*/ 136989 h 957208"/>
              <a:gd name="connsiteX4" fmla="*/ 2034283 w 5244957"/>
              <a:gd name="connsiteY4" fmla="*/ 34247 h 957208"/>
              <a:gd name="connsiteX5" fmla="*/ 2239766 w 5244957"/>
              <a:gd name="connsiteY5" fmla="*/ 342472 h 957208"/>
              <a:gd name="connsiteX6" fmla="*/ 2332233 w 5244957"/>
              <a:gd name="connsiteY6" fmla="*/ 712341 h 957208"/>
              <a:gd name="connsiteX7" fmla="*/ 2661006 w 5244957"/>
              <a:gd name="connsiteY7" fmla="*/ 825357 h 957208"/>
              <a:gd name="connsiteX8" fmla="*/ 3873357 w 5244957"/>
              <a:gd name="connsiteY8" fmla="*/ 804809 h 957208"/>
              <a:gd name="connsiteX9" fmla="*/ 5034337 w 5244957"/>
              <a:gd name="connsiteY9" fmla="*/ 815083 h 957208"/>
              <a:gd name="connsiteX10" fmla="*/ 5137078 w 5244957"/>
              <a:gd name="connsiteY10" fmla="*/ 815083 h 95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44957" h="957208">
                <a:moveTo>
                  <a:pt x="0" y="917824"/>
                </a:moveTo>
                <a:cubicBezTo>
                  <a:pt x="173804" y="937516"/>
                  <a:pt x="347609" y="957208"/>
                  <a:pt x="544530" y="907550"/>
                </a:cubicBezTo>
                <a:cubicBezTo>
                  <a:pt x="741451" y="857892"/>
                  <a:pt x="991456" y="748301"/>
                  <a:pt x="1181528" y="619874"/>
                </a:cubicBezTo>
                <a:cubicBezTo>
                  <a:pt x="1371600" y="491447"/>
                  <a:pt x="1542836" y="234593"/>
                  <a:pt x="1684962" y="136989"/>
                </a:cubicBezTo>
                <a:cubicBezTo>
                  <a:pt x="1827088" y="39385"/>
                  <a:pt x="1941816" y="0"/>
                  <a:pt x="2034283" y="34247"/>
                </a:cubicBezTo>
                <a:cubicBezTo>
                  <a:pt x="2126750" y="68494"/>
                  <a:pt x="2190108" y="229456"/>
                  <a:pt x="2239766" y="342472"/>
                </a:cubicBezTo>
                <a:cubicBezTo>
                  <a:pt x="2289424" y="455488"/>
                  <a:pt x="2262026" y="631860"/>
                  <a:pt x="2332233" y="712341"/>
                </a:cubicBezTo>
                <a:cubicBezTo>
                  <a:pt x="2402440" y="792822"/>
                  <a:pt x="2404152" y="809946"/>
                  <a:pt x="2661006" y="825357"/>
                </a:cubicBezTo>
                <a:cubicBezTo>
                  <a:pt x="2917860" y="840768"/>
                  <a:pt x="3873357" y="804809"/>
                  <a:pt x="3873357" y="804809"/>
                </a:cubicBezTo>
                <a:lnTo>
                  <a:pt x="5034337" y="815083"/>
                </a:lnTo>
                <a:cubicBezTo>
                  <a:pt x="5244957" y="816795"/>
                  <a:pt x="5123379" y="808234"/>
                  <a:pt x="5137078" y="815083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31" name="30 Conector recto"/>
          <p:cNvCxnSpPr/>
          <p:nvPr/>
        </p:nvCxnSpPr>
        <p:spPr>
          <a:xfrm rot="5400000">
            <a:off x="1187624" y="4005064"/>
            <a:ext cx="4752528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rot="5400000">
            <a:off x="2051720" y="4005064"/>
            <a:ext cx="4752528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5148064" y="6165304"/>
            <a:ext cx="603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Tiempo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5264645" y="4653136"/>
            <a:ext cx="603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Tiempo</a:t>
            </a:r>
          </a:p>
        </p:txBody>
      </p:sp>
      <p:sp>
        <p:nvSpPr>
          <p:cNvPr id="35" name="34 CuadroTexto"/>
          <p:cNvSpPr txBox="1"/>
          <p:nvPr/>
        </p:nvSpPr>
        <p:spPr>
          <a:xfrm>
            <a:off x="5220072" y="3212976"/>
            <a:ext cx="603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Tiempo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3563888" y="2852936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i="1" dirty="0" smtClean="0">
                <a:latin typeface="+mn-lt"/>
              </a:rPr>
              <a:t>Crecimiento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2267744" y="2852936"/>
            <a:ext cx="837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i="1" dirty="0" smtClean="0">
                <a:latin typeface="+mn-lt"/>
              </a:rPr>
              <a:t>Generación</a:t>
            </a:r>
          </a:p>
          <a:p>
            <a:r>
              <a:rPr lang="es-CL" sz="1200" i="1" dirty="0" smtClean="0">
                <a:latin typeface="+mn-lt"/>
              </a:rPr>
              <a:t>de Idea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2987824" y="2852936"/>
            <a:ext cx="61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i="1" dirty="0" err="1" smtClean="0">
                <a:latin typeface="+mn-lt"/>
              </a:rPr>
              <a:t>Intro</a:t>
            </a:r>
            <a:r>
              <a:rPr lang="es-CL" sz="1200" i="1" dirty="0" smtClean="0">
                <a:latin typeface="+mn-lt"/>
              </a:rPr>
              <a:t>-</a:t>
            </a:r>
          </a:p>
          <a:p>
            <a:r>
              <a:rPr lang="es-CL" sz="1200" i="1" dirty="0" err="1" smtClean="0">
                <a:latin typeface="+mn-lt"/>
              </a:rPr>
              <a:t>ducción</a:t>
            </a:r>
            <a:endParaRPr lang="es-CL" sz="1200" i="1" dirty="0" smtClean="0">
              <a:latin typeface="+mn-lt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5364088" y="2852936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i="1" dirty="0" smtClean="0">
                <a:latin typeface="+mn-lt"/>
              </a:rPr>
              <a:t>Madurez</a:t>
            </a:r>
          </a:p>
        </p:txBody>
      </p:sp>
      <p:sp>
        <p:nvSpPr>
          <p:cNvPr id="40" name="39 CuadroTexto"/>
          <p:cNvSpPr txBox="1"/>
          <p:nvPr/>
        </p:nvSpPr>
        <p:spPr>
          <a:xfrm>
            <a:off x="7596336" y="2852936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i="1" dirty="0" smtClean="0">
                <a:latin typeface="+mn-lt"/>
              </a:rPr>
              <a:t>Declinación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5364088" y="1916832"/>
            <a:ext cx="1784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b="1" i="1" dirty="0" smtClean="0">
                <a:latin typeface="+mn-lt"/>
              </a:rPr>
              <a:t>Ciclo de Vida del Producto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4716016" y="4149080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b="1" i="1" dirty="0" smtClean="0">
                <a:latin typeface="+mn-lt"/>
              </a:rPr>
              <a:t>Cambios en el Producto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4788024" y="5661248"/>
            <a:ext cx="1725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b="1" i="1" dirty="0" smtClean="0">
                <a:latin typeface="+mn-lt"/>
              </a:rPr>
              <a:t>Cambios en los Procesos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>
            <a:off x="2339752" y="1772816"/>
            <a:ext cx="122413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2555776" y="1484784"/>
            <a:ext cx="683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Proyecto</a:t>
            </a:r>
          </a:p>
        </p:txBody>
      </p:sp>
      <p:cxnSp>
        <p:nvCxnSpPr>
          <p:cNvPr id="47" name="46 Conector recto de flecha"/>
          <p:cNvCxnSpPr/>
          <p:nvPr/>
        </p:nvCxnSpPr>
        <p:spPr>
          <a:xfrm>
            <a:off x="3563888" y="1772816"/>
            <a:ext cx="86409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CuadroTexto"/>
          <p:cNvSpPr txBox="1"/>
          <p:nvPr/>
        </p:nvSpPr>
        <p:spPr>
          <a:xfrm>
            <a:off x="3635896" y="1484784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Intermitente</a:t>
            </a:r>
          </a:p>
        </p:txBody>
      </p:sp>
      <p:cxnSp>
        <p:nvCxnSpPr>
          <p:cNvPr id="50" name="49 Conector recto de flecha"/>
          <p:cNvCxnSpPr/>
          <p:nvPr/>
        </p:nvCxnSpPr>
        <p:spPr>
          <a:xfrm>
            <a:off x="4427984" y="1772816"/>
            <a:ext cx="381642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5940152" y="1484784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Producción en Línea</a:t>
            </a:r>
          </a:p>
        </p:txBody>
      </p:sp>
      <p:sp>
        <p:nvSpPr>
          <p:cNvPr id="53" name="52 CuadroTexto"/>
          <p:cNvSpPr txBox="1"/>
          <p:nvPr/>
        </p:nvSpPr>
        <p:spPr>
          <a:xfrm>
            <a:off x="1289528" y="1855857"/>
            <a:ext cx="1050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tx1"/>
                </a:solidFill>
                <a:latin typeface="+mn-lt"/>
              </a:rPr>
              <a:t>Tasa de Ventas</a:t>
            </a:r>
          </a:p>
        </p:txBody>
      </p:sp>
      <p:sp>
        <p:nvSpPr>
          <p:cNvPr id="54" name="53 CuadroTexto"/>
          <p:cNvSpPr txBox="1"/>
          <p:nvPr/>
        </p:nvSpPr>
        <p:spPr>
          <a:xfrm>
            <a:off x="1444955" y="3573016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tx1"/>
                </a:solidFill>
                <a:latin typeface="+mn-lt"/>
              </a:rPr>
              <a:t>Cambios en </a:t>
            </a:r>
            <a:br>
              <a:rPr lang="es-CL" sz="1200" dirty="0" smtClean="0">
                <a:solidFill>
                  <a:schemeClr val="tx1"/>
                </a:solidFill>
                <a:latin typeface="+mn-lt"/>
              </a:rPr>
            </a:br>
            <a:r>
              <a:rPr lang="es-CL" sz="1200" dirty="0" smtClean="0">
                <a:solidFill>
                  <a:schemeClr val="tx1"/>
                </a:solidFill>
                <a:latin typeface="+mn-lt"/>
              </a:rPr>
              <a:t>el Producto</a:t>
            </a:r>
          </a:p>
        </p:txBody>
      </p:sp>
      <p:sp>
        <p:nvSpPr>
          <p:cNvPr id="55" name="54 CuadroTexto"/>
          <p:cNvSpPr txBox="1"/>
          <p:nvPr/>
        </p:nvSpPr>
        <p:spPr>
          <a:xfrm>
            <a:off x="1259632" y="5085184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tx1"/>
                </a:solidFill>
                <a:latin typeface="+mn-lt"/>
              </a:rPr>
              <a:t>Frecuencia de </a:t>
            </a:r>
            <a:br>
              <a:rPr lang="es-CL" sz="1200" dirty="0" smtClean="0">
                <a:solidFill>
                  <a:schemeClr val="tx1"/>
                </a:solidFill>
                <a:latin typeface="+mn-lt"/>
              </a:rPr>
            </a:br>
            <a:r>
              <a:rPr lang="es-CL" sz="1200" dirty="0" smtClean="0">
                <a:solidFill>
                  <a:schemeClr val="tx1"/>
                </a:solidFill>
                <a:latin typeface="+mn-lt"/>
              </a:rPr>
              <a:t>cambios en los </a:t>
            </a:r>
            <a:br>
              <a:rPr lang="es-CL" sz="1200" dirty="0" smtClean="0">
                <a:solidFill>
                  <a:schemeClr val="tx1"/>
                </a:solidFill>
                <a:latin typeface="+mn-lt"/>
              </a:rPr>
            </a:br>
            <a:r>
              <a:rPr lang="es-CL" sz="1200" dirty="0" smtClean="0">
                <a:solidFill>
                  <a:schemeClr val="tx1"/>
                </a:solidFill>
                <a:latin typeface="+mn-lt"/>
              </a:rPr>
              <a:t>Procesos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dirty="0" smtClean="0"/>
              <a:t>Interacción entre Diseño de Producto y Proceso</a:t>
            </a:r>
            <a:r>
              <a:rPr lang="es-ES_tradnl" sz="3600" dirty="0" smtClean="0"/>
              <a:t/>
            </a:r>
            <a:br>
              <a:rPr lang="es-ES_tradnl" sz="3600" dirty="0" smtClean="0"/>
            </a:br>
            <a:r>
              <a:rPr lang="es-ES_tradnl" sz="3200" b="1" dirty="0" smtClean="0"/>
              <a:t>Etapas en la innovación de productos y procesos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Etapa I:</a:t>
            </a:r>
          </a:p>
          <a:p>
            <a:pPr lvl="2"/>
            <a:r>
              <a:rPr lang="es-ES_tradnl" dirty="0" smtClean="0"/>
              <a:t>Productos con cambios constantes debido a la incertidumbre en el mercado o cambios tecnológicos.</a:t>
            </a:r>
          </a:p>
          <a:p>
            <a:pPr lvl="2"/>
            <a:r>
              <a:rPr lang="es-ES_tradnl" dirty="0" smtClean="0"/>
              <a:t>Bajo nivel de producción.</a:t>
            </a:r>
          </a:p>
          <a:p>
            <a:pPr lvl="2"/>
            <a:r>
              <a:rPr lang="es-ES_tradnl" dirty="0" smtClean="0"/>
              <a:t>Productos genéricos que se pueden ir cambiando con facilidad.</a:t>
            </a:r>
          </a:p>
          <a:p>
            <a:pPr lvl="2"/>
            <a:r>
              <a:rPr lang="es-ES_tradnl" dirty="0" smtClean="0"/>
              <a:t>Producto y proceso en fluidez.</a:t>
            </a:r>
          </a:p>
          <a:p>
            <a:pPr lvl="2"/>
            <a:r>
              <a:rPr lang="es-ES_tradnl" dirty="0" smtClean="0"/>
              <a:t>Altas velocidades de innovación.</a:t>
            </a:r>
          </a:p>
          <a:p>
            <a:pPr lvl="2"/>
            <a:r>
              <a:rPr lang="es-ES_tradnl" dirty="0" smtClean="0"/>
              <a:t>Poca coordinación y eficiencia en producción.</a:t>
            </a:r>
          </a:p>
          <a:p>
            <a:pPr lvl="2"/>
            <a:r>
              <a:rPr lang="es-ES_tradnl" dirty="0" smtClean="0"/>
              <a:t>Costos altos.</a:t>
            </a:r>
          </a:p>
          <a:p>
            <a:pPr lvl="2"/>
            <a:r>
              <a:rPr lang="es-ES_tradnl" dirty="0" smtClean="0"/>
              <a:t>Competencia por productos.</a:t>
            </a:r>
          </a:p>
          <a:p>
            <a:pPr lvl="2"/>
            <a:r>
              <a:rPr lang="es-ES_tradnl" dirty="0" smtClean="0"/>
              <a:t>Válida para productos y procesos.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29</a:t>
            </a:fld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Introducción</a:t>
            </a:r>
            <a:br>
              <a:rPr lang="es-CL" sz="3200" dirty="0" smtClean="0"/>
            </a:br>
            <a:r>
              <a:rPr lang="es-CL" sz="3200" b="1" dirty="0" smtClean="0"/>
              <a:t>¿Por qué Nuevos Productos y Servicios?</a:t>
            </a:r>
            <a:endParaRPr lang="es-CL" sz="32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Mayor Competencia</a:t>
            </a:r>
          </a:p>
          <a:p>
            <a:pPr lvl="1"/>
            <a:r>
              <a:rPr lang="es-CL" dirty="0" smtClean="0"/>
              <a:t>Mejora de la comunicaciones a nivel Global</a:t>
            </a:r>
          </a:p>
          <a:p>
            <a:pPr lvl="1"/>
            <a:r>
              <a:rPr lang="es-CL" dirty="0" smtClean="0"/>
              <a:t>Bajas Barreras Comerciales (impuestos aduaneros y tarifas) y mayor creación de acuerdos comerciales (NAFTA, Mercosur, EU)</a:t>
            </a:r>
          </a:p>
          <a:p>
            <a:pPr lvl="1"/>
            <a:r>
              <a:rPr lang="es-CL" dirty="0" smtClean="0"/>
              <a:t>Sistemas de Transporte más expeditos.</a:t>
            </a:r>
          </a:p>
          <a:p>
            <a:r>
              <a:rPr lang="es-CL" dirty="0" smtClean="0"/>
              <a:t>Avances Tecnológicos</a:t>
            </a:r>
          </a:p>
          <a:p>
            <a:pPr lvl="1"/>
            <a:r>
              <a:rPr lang="es-CL" dirty="0" smtClean="0"/>
              <a:t>Productos están obsoletos más rápido (ciclos de vida más cortos)</a:t>
            </a:r>
          </a:p>
          <a:p>
            <a:pPr lvl="1"/>
            <a:r>
              <a:rPr lang="es-CL" dirty="0" smtClean="0"/>
              <a:t>Mejora en los procesos manufactureros (CAD/ CAM e industria robótica)</a:t>
            </a:r>
          </a:p>
          <a:p>
            <a:pPr>
              <a:buNone/>
            </a:pP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dirty="0" smtClean="0"/>
              <a:t>Interacción entre Diseño de Producto y Proceso</a:t>
            </a:r>
            <a:r>
              <a:rPr lang="es-ES_tradnl" sz="3600" dirty="0" smtClean="0"/>
              <a:t/>
            </a:r>
            <a:br>
              <a:rPr lang="es-ES_tradnl" sz="3600" dirty="0" smtClean="0"/>
            </a:br>
            <a:r>
              <a:rPr lang="es-ES_tradnl" sz="3200" b="1" dirty="0" smtClean="0"/>
              <a:t>Etapas en la innovación de productos y procesos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_tradnl" sz="2000" dirty="0" smtClean="0"/>
              <a:t>Etapa II:</a:t>
            </a:r>
          </a:p>
          <a:p>
            <a:pPr lvl="2"/>
            <a:r>
              <a:rPr lang="es-ES_tradnl" sz="2000" dirty="0" smtClean="0"/>
              <a:t>Crece competencia por precios.</a:t>
            </a:r>
          </a:p>
          <a:p>
            <a:pPr lvl="2"/>
            <a:r>
              <a:rPr lang="es-ES_tradnl" sz="2000" dirty="0" smtClean="0"/>
              <a:t>Menores costos.</a:t>
            </a:r>
          </a:p>
          <a:p>
            <a:pPr lvl="2"/>
            <a:r>
              <a:rPr lang="es-ES_tradnl" sz="2000" dirty="0" smtClean="0"/>
              <a:t>Mayor eficiencia y control de la producción.</a:t>
            </a:r>
          </a:p>
          <a:p>
            <a:pPr lvl="2"/>
            <a:r>
              <a:rPr lang="es-ES_tradnl" sz="2000" dirty="0" smtClean="0"/>
              <a:t>Mayor automatización.</a:t>
            </a:r>
          </a:p>
          <a:p>
            <a:pPr lvl="2"/>
            <a:r>
              <a:rPr lang="es-ES_tradnl" sz="2000" dirty="0" smtClean="0"/>
              <a:t>Mayor volumen.</a:t>
            </a:r>
          </a:p>
          <a:p>
            <a:pPr lvl="2"/>
            <a:r>
              <a:rPr lang="es-ES_tradnl" sz="2000" dirty="0" smtClean="0"/>
              <a:t>Mayor flexibilidad.</a:t>
            </a:r>
          </a:p>
          <a:p>
            <a:pPr lvl="1"/>
            <a:r>
              <a:rPr lang="es-ES_tradnl" sz="2000" dirty="0" smtClean="0"/>
              <a:t>Etapa III:</a:t>
            </a:r>
          </a:p>
          <a:p>
            <a:pPr lvl="2"/>
            <a:r>
              <a:rPr lang="es-ES_tradnl" sz="2000" dirty="0" smtClean="0"/>
              <a:t>Madurez.</a:t>
            </a:r>
          </a:p>
          <a:p>
            <a:pPr lvl="2"/>
            <a:r>
              <a:rPr lang="es-ES_tradnl" sz="2000" dirty="0" smtClean="0"/>
              <a:t>Estandarización de los productos llegando a convertirse en </a:t>
            </a:r>
            <a:r>
              <a:rPr lang="es-ES_tradnl" sz="2000" dirty="0" err="1" smtClean="0"/>
              <a:t>commodities</a:t>
            </a:r>
            <a:r>
              <a:rPr lang="es-ES_tradnl" sz="2000" dirty="0" smtClean="0"/>
              <a:t>.</a:t>
            </a:r>
          </a:p>
          <a:p>
            <a:pPr lvl="2"/>
            <a:r>
              <a:rPr lang="es-ES_tradnl" sz="2000" dirty="0" smtClean="0"/>
              <a:t>Fuerte competencia de precios.</a:t>
            </a:r>
          </a:p>
          <a:p>
            <a:pPr lvl="2"/>
            <a:r>
              <a:rPr lang="es-ES_tradnl" sz="2000" dirty="0" smtClean="0"/>
              <a:t>Fuerte interconexión e integración entre producto y proceso.</a:t>
            </a:r>
          </a:p>
          <a:p>
            <a:pPr lvl="2"/>
            <a:r>
              <a:rPr lang="es-ES_tradnl" sz="2000" dirty="0" smtClean="0"/>
              <a:t>Poca flexibilidad producto - proceso (rigidez).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30</a:t>
            </a:fld>
            <a:endParaRPr lang="es-E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 dirty="0" smtClean="0"/>
              <a:t>Estrategias</a:t>
            </a:r>
            <a:br>
              <a:rPr lang="es-ES_tradnl" sz="3200" dirty="0" smtClean="0"/>
            </a:br>
            <a:r>
              <a:rPr lang="es-ES_tradnl" sz="3200" b="1" dirty="0" smtClean="0"/>
              <a:t>Análisis del Valor</a:t>
            </a:r>
            <a:r>
              <a:rPr lang="en-US" sz="3200" b="1" dirty="0" smtClean="0"/>
              <a:t> (Design for Quality)</a:t>
            </a:r>
            <a:r>
              <a:rPr lang="es-CL" sz="3200" b="1" dirty="0" smtClean="0"/>
              <a:t> 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Eliminar todo aquello que origina costos y no agrega valor al producto o servicio.</a:t>
            </a:r>
          </a:p>
          <a:p>
            <a:r>
              <a:rPr lang="es-ES_tradnl" dirty="0" smtClean="0"/>
              <a:t>El valor corresponde al percibido por el cliente.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31</a:t>
            </a:fld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 dirty="0" smtClean="0"/>
              <a:t>Estrategias</a:t>
            </a:r>
            <a:br>
              <a:rPr lang="es-ES_tradnl" sz="3200" dirty="0" smtClean="0"/>
            </a:br>
            <a:r>
              <a:rPr lang="es-ES_tradnl" sz="3200" b="1" dirty="0" smtClean="0"/>
              <a:t>Variedad de Productos (</a:t>
            </a:r>
            <a:r>
              <a:rPr lang="es-ES_tradnl" sz="3200" b="1" dirty="0" err="1" smtClean="0"/>
              <a:t>Assortment</a:t>
            </a:r>
            <a:r>
              <a:rPr lang="es-ES_tradnl" sz="3200" b="1" dirty="0" smtClean="0"/>
              <a:t>)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De acuerdo a los requerimientos de mercado es necesario tener alto número de productos (opciones para el cliente).</a:t>
            </a:r>
          </a:p>
          <a:p>
            <a:pPr lvl="1"/>
            <a:r>
              <a:rPr lang="es-ES_tradnl" dirty="0" smtClean="0"/>
              <a:t>Lleva a más ventas, pero también a mayores costos de producción.</a:t>
            </a:r>
          </a:p>
          <a:p>
            <a:pPr lvl="1"/>
            <a:r>
              <a:rPr lang="es-ES_tradnl" dirty="0" smtClean="0"/>
              <a:t>Se debe ver el </a:t>
            </a:r>
            <a:r>
              <a:rPr lang="es-ES_tradnl" dirty="0" err="1" smtClean="0"/>
              <a:t>trade</a:t>
            </a:r>
            <a:r>
              <a:rPr lang="es-ES_tradnl" dirty="0" smtClean="0"/>
              <a:t>-off entre los costos directos e indirectos de una línea versus su impacto en las ventas globales.</a:t>
            </a:r>
          </a:p>
          <a:p>
            <a:pPr lvl="1"/>
            <a:r>
              <a:rPr lang="es-ES_tradnl" dirty="0" smtClean="0"/>
              <a:t>Casos:</a:t>
            </a:r>
          </a:p>
          <a:p>
            <a:pPr lvl="2"/>
            <a:r>
              <a:rPr lang="es-ES_tradnl" dirty="0" smtClean="0"/>
              <a:t>SOPROLE.</a:t>
            </a:r>
          </a:p>
          <a:p>
            <a:pPr lvl="2"/>
            <a:r>
              <a:rPr lang="es-ES_tradnl" dirty="0" err="1" smtClean="0"/>
              <a:t>Nike</a:t>
            </a:r>
            <a:r>
              <a:rPr lang="es-ES_tradnl" dirty="0" smtClean="0"/>
              <a:t>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32</a:t>
            </a:fld>
            <a:endParaRPr lang="es-E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 dirty="0" smtClean="0"/>
              <a:t>Estrategias</a:t>
            </a:r>
            <a:br>
              <a:rPr lang="es-ES_tradnl" sz="3200" dirty="0" smtClean="0"/>
            </a:br>
            <a:r>
              <a:rPr lang="es-ES_tradnl" sz="3200" b="1" dirty="0" smtClean="0"/>
              <a:t>Diseño Modular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Permite alta variedad de productos con un pequeño número de productos genéricos.</a:t>
            </a:r>
          </a:p>
          <a:p>
            <a:r>
              <a:rPr lang="es-ES_tradnl" dirty="0" smtClean="0"/>
              <a:t>Ejemplos:</a:t>
            </a:r>
          </a:p>
          <a:p>
            <a:pPr lvl="1"/>
            <a:r>
              <a:rPr lang="es-ES_tradnl" dirty="0" smtClean="0"/>
              <a:t>Muebles.</a:t>
            </a:r>
          </a:p>
          <a:p>
            <a:pPr lvl="1"/>
            <a:r>
              <a:rPr lang="es-ES_tradnl" dirty="0" smtClean="0"/>
              <a:t>Carreras universitarias.</a:t>
            </a:r>
          </a:p>
          <a:p>
            <a:pPr lvl="1"/>
            <a:r>
              <a:rPr lang="es-ES_tradnl" dirty="0" smtClean="0"/>
              <a:t>Paquetes turísticos.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33</a:t>
            </a:fld>
            <a:endParaRPr lang="es-E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dirty="0" smtClean="0"/>
              <a:t>Estrategias </a:t>
            </a:r>
            <a:br>
              <a:rPr lang="es-CL" sz="2800" dirty="0" smtClean="0"/>
            </a:br>
            <a:r>
              <a:rPr lang="es-CL" sz="2800" b="1" dirty="0" smtClean="0"/>
              <a:t>Medio Ambiente, Responsabilidad Extendida de los Productores y Trato Justo</a:t>
            </a:r>
            <a:endParaRPr lang="es-CL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Diseño para el Medio Ambiente:</a:t>
            </a:r>
          </a:p>
          <a:p>
            <a:pPr lvl="1"/>
            <a:r>
              <a:rPr lang="es-CL" sz="2000" dirty="0" smtClean="0"/>
              <a:t>Diseño de productos con material que puede ser reciclado</a:t>
            </a:r>
          </a:p>
          <a:p>
            <a:pPr lvl="1"/>
            <a:r>
              <a:rPr lang="es-CL" sz="2000" dirty="0" smtClean="0"/>
              <a:t>Diseño a partir de material reciclado</a:t>
            </a:r>
          </a:p>
          <a:p>
            <a:pPr lvl="1"/>
            <a:r>
              <a:rPr lang="es-CL" sz="2000" dirty="0" smtClean="0"/>
              <a:t>Diseño de fácil reparación </a:t>
            </a:r>
          </a:p>
          <a:p>
            <a:pPr lvl="1"/>
            <a:r>
              <a:rPr lang="es-CL" sz="2000" dirty="0" smtClean="0"/>
              <a:t>Minimización del Empaque</a:t>
            </a:r>
          </a:p>
          <a:p>
            <a:pPr lvl="1"/>
            <a:r>
              <a:rPr lang="es-CL" sz="2000" dirty="0" smtClean="0"/>
              <a:t>Minimización de materiales, energía y desechos</a:t>
            </a:r>
          </a:p>
          <a:p>
            <a:r>
              <a:rPr lang="es-CL" sz="2400" dirty="0" smtClean="0"/>
              <a:t>Responsabilidad Extendida</a:t>
            </a:r>
          </a:p>
          <a:p>
            <a:pPr lvl="1"/>
            <a:r>
              <a:rPr lang="es-CL" sz="2000" dirty="0" smtClean="0"/>
              <a:t>Las compañías se hacen responsables de sus productos después de su vida útil</a:t>
            </a:r>
          </a:p>
          <a:p>
            <a:r>
              <a:rPr lang="es-CL" sz="2400" dirty="0" smtClean="0"/>
              <a:t>Trato Justo</a:t>
            </a:r>
          </a:p>
          <a:p>
            <a:pPr lvl="1"/>
            <a:r>
              <a:rPr lang="es-CL" sz="2000" dirty="0" smtClean="0"/>
              <a:t>Las compañías aseguran que las ganancias son repartidas en forma justa con sus proveedores.</a:t>
            </a:r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34</a:t>
            </a:fld>
            <a:endParaRPr lang="es-E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Caso IKEA (</a:t>
            </a:r>
            <a:r>
              <a:rPr lang="es-CL" dirty="0" err="1" smtClean="0"/>
              <a:t>Mug</a:t>
            </a:r>
            <a:r>
              <a:rPr lang="es-CL" dirty="0" smtClean="0"/>
              <a:t> </a:t>
            </a:r>
            <a:r>
              <a:rPr lang="es-CL" dirty="0" err="1" smtClean="0"/>
              <a:t>Bang</a:t>
            </a:r>
            <a:r>
              <a:rPr lang="es-CL" dirty="0" smtClean="0"/>
              <a:t>!, hoy en día </a:t>
            </a:r>
            <a:r>
              <a:rPr lang="es-CL" dirty="0" err="1" smtClean="0"/>
              <a:t>Dinera</a:t>
            </a:r>
            <a:r>
              <a:rPr lang="es-CL" dirty="0" smtClean="0"/>
              <a:t>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Quién es?</a:t>
            </a:r>
          </a:p>
          <a:p>
            <a:pPr lvl="1"/>
            <a:r>
              <a:rPr lang="es-CL" dirty="0" smtClean="0"/>
              <a:t>Empresa Sueca</a:t>
            </a:r>
          </a:p>
          <a:p>
            <a:pPr lvl="1"/>
            <a:r>
              <a:rPr lang="es-CL" dirty="0" smtClean="0"/>
              <a:t>Presencia en 32 países</a:t>
            </a:r>
          </a:p>
          <a:p>
            <a:pPr lvl="1"/>
            <a:r>
              <a:rPr lang="es-CL" dirty="0" smtClean="0"/>
              <a:t>Reto 2006: Conquistar USA, Reto 2013: Conquistar China (160 millones de revistas, 2007 distribuían 110 millones)</a:t>
            </a:r>
          </a:p>
          <a:p>
            <a:pPr lvl="1"/>
            <a:r>
              <a:rPr lang="es-CL" dirty="0" smtClean="0"/>
              <a:t>Filosofía: Vender cosas de Diseño Baratas y hacerlas más baratas interanualmente. Baratas, nunca botadas!</a:t>
            </a:r>
          </a:p>
          <a:p>
            <a:r>
              <a:rPr lang="es-CL" dirty="0" smtClean="0"/>
              <a:t>Diseño el foco del negocio</a:t>
            </a:r>
          </a:p>
          <a:p>
            <a:r>
              <a:rPr lang="es-CL" dirty="0" smtClean="0"/>
              <a:t>Paso 1: Elegir el Precio</a:t>
            </a:r>
          </a:p>
          <a:p>
            <a:pPr lvl="1"/>
            <a:r>
              <a:rPr lang="es-CL" dirty="0" smtClean="0"/>
              <a:t>Cuanto cuesta producirlo?</a:t>
            </a:r>
          </a:p>
          <a:p>
            <a:pPr lvl="1"/>
            <a:r>
              <a:rPr lang="es-CL" dirty="0" smtClean="0"/>
              <a:t>Diseño: </a:t>
            </a:r>
            <a:r>
              <a:rPr lang="es-CL" dirty="0" err="1" smtClean="0"/>
              <a:t>Pia</a:t>
            </a:r>
            <a:r>
              <a:rPr lang="es-CL" dirty="0" smtClean="0"/>
              <a:t> </a:t>
            </a:r>
            <a:r>
              <a:rPr lang="es-CL" dirty="0" err="1" smtClean="0"/>
              <a:t>Eldin</a:t>
            </a:r>
            <a:r>
              <a:rPr lang="es-CL" dirty="0" smtClean="0"/>
              <a:t> </a:t>
            </a:r>
            <a:r>
              <a:rPr lang="es-CL" dirty="0" err="1" smtClean="0"/>
              <a:t>Lindstén</a:t>
            </a:r>
            <a:endParaRPr lang="es-CL" dirty="0" smtClean="0"/>
          </a:p>
          <a:p>
            <a:pPr lvl="2"/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35</a:t>
            </a:fld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0487" y="1340768"/>
            <a:ext cx="2703513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Caso IKEA (</a:t>
            </a:r>
            <a:r>
              <a:rPr lang="es-CL" dirty="0" err="1" smtClean="0"/>
              <a:t>Mug</a:t>
            </a:r>
            <a:r>
              <a:rPr lang="es-CL" dirty="0" smtClean="0"/>
              <a:t> </a:t>
            </a:r>
            <a:r>
              <a:rPr lang="es-CL" dirty="0" err="1" smtClean="0"/>
              <a:t>Bang</a:t>
            </a:r>
            <a:r>
              <a:rPr lang="es-CL" dirty="0" smtClean="0"/>
              <a:t>!, hoy en día </a:t>
            </a:r>
            <a:r>
              <a:rPr lang="es-CL" dirty="0" err="1" smtClean="0"/>
              <a:t>Dinera</a:t>
            </a:r>
            <a:r>
              <a:rPr lang="es-CL" dirty="0" smtClean="0"/>
              <a:t>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Paso 2: Elegir a los Manufactureros</a:t>
            </a:r>
          </a:p>
          <a:p>
            <a:pPr lvl="1"/>
            <a:r>
              <a:rPr lang="es-CL" sz="2000" dirty="0" smtClean="0"/>
              <a:t>Fábrica en Rumania (15 años de Relación)</a:t>
            </a:r>
          </a:p>
          <a:p>
            <a:pPr lvl="1"/>
            <a:r>
              <a:rPr lang="es-CL" sz="2000" dirty="0" smtClean="0"/>
              <a:t>Relación de responsabilidad con productores, </a:t>
            </a:r>
            <a:br>
              <a:rPr lang="es-CL" sz="2000" dirty="0" smtClean="0"/>
            </a:br>
            <a:r>
              <a:rPr lang="es-CL" sz="2000" dirty="0" smtClean="0"/>
              <a:t>empleo infantil</a:t>
            </a:r>
          </a:p>
          <a:p>
            <a:pPr lvl="1"/>
            <a:r>
              <a:rPr lang="es-CL" sz="2000" dirty="0" smtClean="0"/>
              <a:t>Ejemplo de Responsabilidad Ambiental: Gama de colores</a:t>
            </a:r>
          </a:p>
          <a:p>
            <a:r>
              <a:rPr lang="es-CL" sz="2400" dirty="0" smtClean="0"/>
              <a:t>Paso 3: Diseño de Productos</a:t>
            </a:r>
          </a:p>
          <a:p>
            <a:pPr lvl="1"/>
            <a:r>
              <a:rPr lang="es-CL" sz="2000" dirty="0" smtClean="0"/>
              <a:t>Materiales, Precio, capacidad de los fabricantes</a:t>
            </a:r>
          </a:p>
          <a:p>
            <a:r>
              <a:rPr lang="es-CL" sz="2400" dirty="0" smtClean="0"/>
              <a:t>Paso 4: Empaque</a:t>
            </a:r>
          </a:p>
          <a:p>
            <a:pPr lvl="1"/>
            <a:r>
              <a:rPr lang="es-CL" sz="2000" dirty="0" smtClean="0"/>
              <a:t>Pallet original 864 </a:t>
            </a:r>
            <a:r>
              <a:rPr lang="es-CL" sz="2000" dirty="0" err="1" smtClean="0"/>
              <a:t>mugs</a:t>
            </a:r>
            <a:r>
              <a:rPr lang="es-CL" sz="2000" dirty="0" smtClean="0"/>
              <a:t>, rediseño de tamaño 1280 </a:t>
            </a:r>
            <a:r>
              <a:rPr lang="es-CL" sz="2000" dirty="0" err="1" smtClean="0"/>
              <a:t>mugs</a:t>
            </a:r>
            <a:r>
              <a:rPr lang="es-CL" sz="2000" dirty="0" smtClean="0"/>
              <a:t>, rediseño de asa 2024 </a:t>
            </a:r>
            <a:r>
              <a:rPr lang="es-CL" sz="2000" dirty="0" err="1" smtClean="0"/>
              <a:t>mugs</a:t>
            </a:r>
            <a:r>
              <a:rPr lang="es-CL" sz="2000" dirty="0" smtClean="0"/>
              <a:t> – Obsesión por el diseño sin aire.</a:t>
            </a:r>
          </a:p>
          <a:p>
            <a:pPr lvl="1"/>
            <a:r>
              <a:rPr lang="es-CL" sz="2000" dirty="0" smtClean="0"/>
              <a:t>25 millones de metros cúbicos de bienes (</a:t>
            </a:r>
            <a:r>
              <a:rPr lang="es-CL" sz="2000" dirty="0" err="1" smtClean="0"/>
              <a:t>Falabella</a:t>
            </a:r>
            <a:r>
              <a:rPr lang="es-CL" sz="2000" dirty="0" smtClean="0"/>
              <a:t> 1,4 millones) </a:t>
            </a:r>
          </a:p>
          <a:p>
            <a:r>
              <a:rPr lang="es-CL" sz="2400" dirty="0" smtClean="0"/>
              <a:t>Paso 5: La venta</a:t>
            </a:r>
          </a:p>
          <a:p>
            <a:pPr lvl="1"/>
            <a:r>
              <a:rPr lang="es-CL" sz="2000" dirty="0" smtClean="0"/>
              <a:t>Concepto IKEA</a:t>
            </a:r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36</a:t>
            </a:fld>
            <a:endParaRPr lang="es-ES" dirty="0"/>
          </a:p>
        </p:txBody>
      </p:sp>
      <p:pic>
        <p:nvPicPr>
          <p:cNvPr id="2053" name="Picture 5" descr="C:\Users\Fabian\Documents\05_Clases_U\IN4703\03.Diseno de Productos\dinera-mug-white__57826_PE163468_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9339" y="1340768"/>
            <a:ext cx="2084661" cy="2084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Bibliografía Complementaria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000" dirty="0" smtClean="0"/>
              <a:t>Diseño Industrial: </a:t>
            </a:r>
            <a:r>
              <a:rPr lang="es-CL" sz="2000" dirty="0" err="1" smtClean="0"/>
              <a:t>The</a:t>
            </a:r>
            <a:r>
              <a:rPr lang="es-CL" sz="2000" dirty="0" smtClean="0"/>
              <a:t> Fundamentals of </a:t>
            </a:r>
            <a:r>
              <a:rPr lang="es-CL" sz="2000" dirty="0" err="1" smtClean="0"/>
              <a:t>Product</a:t>
            </a:r>
            <a:r>
              <a:rPr lang="es-CL" sz="2000" dirty="0" smtClean="0"/>
              <a:t> </a:t>
            </a:r>
            <a:r>
              <a:rPr lang="es-CL" sz="2000" dirty="0" err="1" smtClean="0"/>
              <a:t>Design</a:t>
            </a:r>
            <a:r>
              <a:rPr lang="es-CL" sz="2000" dirty="0" smtClean="0"/>
              <a:t>, Richard Morris</a:t>
            </a:r>
          </a:p>
          <a:p>
            <a:endParaRPr lang="es-CL" sz="2000" dirty="0" smtClean="0"/>
          </a:p>
          <a:p>
            <a:r>
              <a:rPr lang="es-CL" sz="2000" dirty="0" smtClean="0"/>
              <a:t>Historia del Diseño: </a:t>
            </a:r>
            <a:r>
              <a:rPr lang="es-CL" sz="2000" dirty="0" err="1" smtClean="0"/>
              <a:t>The</a:t>
            </a:r>
            <a:r>
              <a:rPr lang="es-CL" sz="2000" dirty="0" smtClean="0"/>
              <a:t> </a:t>
            </a:r>
            <a:r>
              <a:rPr lang="es-CL" sz="2000" dirty="0" err="1" smtClean="0"/>
              <a:t>evolution</a:t>
            </a:r>
            <a:r>
              <a:rPr lang="es-CL" sz="2000" dirty="0" smtClean="0"/>
              <a:t> of </a:t>
            </a:r>
            <a:r>
              <a:rPr lang="es-CL" sz="2000" dirty="0" err="1" smtClean="0"/>
              <a:t>useful</a:t>
            </a:r>
            <a:r>
              <a:rPr lang="es-CL" sz="2000" dirty="0" smtClean="0"/>
              <a:t> </a:t>
            </a:r>
            <a:r>
              <a:rPr lang="es-CL" sz="2000" dirty="0" err="1" smtClean="0"/>
              <a:t>thinks</a:t>
            </a:r>
            <a:r>
              <a:rPr lang="es-CL" sz="2000" dirty="0" smtClean="0"/>
              <a:t>, Henry </a:t>
            </a:r>
            <a:r>
              <a:rPr lang="es-CL" sz="2000" dirty="0" err="1" smtClean="0"/>
              <a:t>Petroski</a:t>
            </a:r>
            <a:endParaRPr lang="es-CL" sz="2000" dirty="0" smtClean="0"/>
          </a:p>
          <a:p>
            <a:endParaRPr lang="es-CL" sz="2000" dirty="0" smtClean="0"/>
          </a:p>
          <a:p>
            <a:r>
              <a:rPr lang="es-CL" sz="2000" dirty="0" smtClean="0"/>
              <a:t>Muchos Casos de Diseño desde un punto de vista ingenieril: </a:t>
            </a:r>
            <a:r>
              <a:rPr lang="es-CL" sz="2000" dirty="0" err="1" smtClean="0"/>
              <a:t>The</a:t>
            </a:r>
            <a:r>
              <a:rPr lang="es-CL" sz="2000" dirty="0" smtClean="0"/>
              <a:t> </a:t>
            </a:r>
            <a:r>
              <a:rPr lang="es-CL" sz="2000" dirty="0" err="1" smtClean="0"/>
              <a:t>Perpetual</a:t>
            </a:r>
            <a:r>
              <a:rPr lang="es-CL" sz="2000" dirty="0" smtClean="0"/>
              <a:t> </a:t>
            </a:r>
            <a:r>
              <a:rPr lang="es-CL" sz="2000" dirty="0" err="1" smtClean="0"/>
              <a:t>Enterprice</a:t>
            </a:r>
            <a:r>
              <a:rPr lang="es-CL" sz="2000" dirty="0" smtClean="0"/>
              <a:t> Machine, Steven </a:t>
            </a:r>
            <a:r>
              <a:rPr lang="es-CL" sz="2000" dirty="0" err="1" smtClean="0"/>
              <a:t>Wheelwright</a:t>
            </a:r>
            <a:r>
              <a:rPr lang="es-CL" sz="2000" dirty="0" smtClean="0"/>
              <a:t> y Charles </a:t>
            </a:r>
            <a:r>
              <a:rPr lang="es-CL" sz="2000" dirty="0" err="1" smtClean="0"/>
              <a:t>Holloway</a:t>
            </a:r>
            <a:endParaRPr lang="es-CL" sz="2000" dirty="0" smtClean="0"/>
          </a:p>
          <a:p>
            <a:endParaRPr lang="es-CL" sz="2000" dirty="0" smtClean="0"/>
          </a:p>
          <a:p>
            <a:r>
              <a:rPr lang="es-CL" sz="2000" dirty="0" smtClean="0"/>
              <a:t>Fallas de Diseño: </a:t>
            </a:r>
            <a:r>
              <a:rPr lang="es-CL" sz="2000" dirty="0" err="1" smtClean="0"/>
              <a:t>To</a:t>
            </a:r>
            <a:r>
              <a:rPr lang="es-CL" sz="2000" dirty="0" smtClean="0"/>
              <a:t> </a:t>
            </a:r>
            <a:r>
              <a:rPr lang="es-CL" sz="2000" dirty="0" err="1" smtClean="0"/>
              <a:t>engineer</a:t>
            </a:r>
            <a:r>
              <a:rPr lang="es-CL" sz="2000" dirty="0" smtClean="0"/>
              <a:t> </a:t>
            </a:r>
            <a:r>
              <a:rPr lang="es-CL" sz="2000" dirty="0" err="1" smtClean="0"/>
              <a:t>is</a:t>
            </a:r>
            <a:r>
              <a:rPr lang="es-CL" sz="2000" dirty="0" smtClean="0"/>
              <a:t> </a:t>
            </a:r>
            <a:r>
              <a:rPr lang="es-CL" sz="2000" dirty="0" err="1" smtClean="0"/>
              <a:t>human</a:t>
            </a:r>
            <a:r>
              <a:rPr lang="es-CL" sz="2000" dirty="0" smtClean="0"/>
              <a:t>, Henry </a:t>
            </a:r>
            <a:r>
              <a:rPr lang="es-CL" sz="2000" dirty="0" err="1" smtClean="0"/>
              <a:t>Petroski</a:t>
            </a:r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37</a:t>
            </a:fld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581128"/>
            <a:ext cx="2409379" cy="1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514157" y="4935115"/>
            <a:ext cx="2514600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Introducción</a:t>
            </a:r>
            <a:br>
              <a:rPr lang="es-CL" sz="3200" dirty="0" smtClean="0"/>
            </a:br>
            <a:r>
              <a:rPr lang="es-CL" sz="3200" b="1" dirty="0" smtClean="0"/>
              <a:t>¿Por qué Nuevos Productos y Servicios?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El diseño de nuevos productos es vital para la supervivencia de las empresas (la máquina perpetua de la empresa)</a:t>
            </a:r>
          </a:p>
          <a:p>
            <a:pPr lvl="1"/>
            <a:r>
              <a:rPr lang="es-ES_tradnl" dirty="0" smtClean="0"/>
              <a:t>Nuevas líneas de ropa.</a:t>
            </a:r>
          </a:p>
          <a:p>
            <a:pPr lvl="1"/>
            <a:r>
              <a:rPr lang="es-ES_tradnl" dirty="0" smtClean="0"/>
              <a:t>Nuevos modelos de autos.</a:t>
            </a:r>
          </a:p>
          <a:p>
            <a:pPr lvl="1"/>
            <a:r>
              <a:rPr lang="es-ES_tradnl" dirty="0" smtClean="0"/>
              <a:t>Servicios bancarios en línea.</a:t>
            </a:r>
          </a:p>
          <a:p>
            <a:endParaRPr lang="es-ES_tradnl" dirty="0" smtClean="0"/>
          </a:p>
          <a:p>
            <a:r>
              <a:rPr lang="es-ES_tradnl" dirty="0" smtClean="0"/>
              <a:t>Incluye tanto a bienes como a servicios.</a:t>
            </a:r>
          </a:p>
          <a:p>
            <a:endParaRPr lang="es-ES_tradnl" dirty="0" smtClean="0"/>
          </a:p>
          <a:p>
            <a:r>
              <a:rPr lang="es-CL" dirty="0" smtClean="0"/>
              <a:t>INNOVAR!!! Es la clave hoy en día</a:t>
            </a:r>
          </a:p>
          <a:p>
            <a:pPr>
              <a:buNone/>
            </a:pPr>
            <a:endParaRPr lang="es-ES_tradn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Introducción</a:t>
            </a:r>
            <a:br>
              <a:rPr lang="es-CL" sz="3200" dirty="0" smtClean="0"/>
            </a:br>
            <a:r>
              <a:rPr lang="es-CL" sz="3200" b="1" dirty="0" smtClean="0"/>
              <a:t>¿Cómo innovar?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Depende de las interacciones existentes entre el mercado, la tecnología y las operaciones.</a:t>
            </a:r>
          </a:p>
          <a:p>
            <a:pPr lvl="1"/>
            <a:r>
              <a:rPr lang="es-ES_tradnl" dirty="0" smtClean="0"/>
              <a:t>Ejemplos de productos que dependen más del mercado:</a:t>
            </a:r>
          </a:p>
          <a:p>
            <a:pPr lvl="2"/>
            <a:r>
              <a:rPr lang="es-ES_tradnl" sz="2400" dirty="0" smtClean="0"/>
              <a:t>Ropa.</a:t>
            </a:r>
          </a:p>
          <a:p>
            <a:pPr lvl="2"/>
            <a:r>
              <a:rPr lang="es-ES_tradnl" sz="2400" dirty="0" smtClean="0"/>
              <a:t>Películas.</a:t>
            </a:r>
          </a:p>
          <a:p>
            <a:pPr lvl="2"/>
            <a:r>
              <a:rPr lang="es-ES_tradnl" sz="2400" dirty="0" smtClean="0"/>
              <a:t>Comida.</a:t>
            </a:r>
          </a:p>
          <a:p>
            <a:pPr lvl="1"/>
            <a:r>
              <a:rPr lang="es-ES_tradnl" dirty="0" smtClean="0"/>
              <a:t>Ejemplo de productos que dependen más de la tecnología:</a:t>
            </a:r>
          </a:p>
          <a:p>
            <a:pPr lvl="2"/>
            <a:r>
              <a:rPr lang="es-ES_tradnl" sz="2400" dirty="0" smtClean="0"/>
              <a:t>Electrónica (videos).</a:t>
            </a:r>
          </a:p>
          <a:p>
            <a:pPr lvl="2"/>
            <a:r>
              <a:rPr lang="es-ES_tradnl" sz="2400" dirty="0" smtClean="0"/>
              <a:t>Computadores.</a:t>
            </a:r>
          </a:p>
          <a:p>
            <a:pPr lvl="2"/>
            <a:r>
              <a:rPr lang="es-ES_tradnl" sz="2400" dirty="0" smtClean="0"/>
              <a:t>Gore Tex.</a:t>
            </a:r>
          </a:p>
          <a:p>
            <a:endParaRPr lang="es-CL" sz="28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Introducción:</a:t>
            </a:r>
            <a:br>
              <a:rPr lang="es-CL" sz="3200" dirty="0" smtClean="0"/>
            </a:br>
            <a:r>
              <a:rPr lang="es-CL" sz="3200" b="1" dirty="0" smtClean="0"/>
              <a:t>Categorías de Nuevos Productos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Incremental o Productos Derivados</a:t>
            </a:r>
          </a:p>
          <a:p>
            <a:pPr lvl="1"/>
            <a:r>
              <a:rPr lang="es-CL" sz="2000" dirty="0" smtClean="0"/>
              <a:t>Requiere cambios mínimos en diseño y procesos, permitiendo desarrollos rápidos</a:t>
            </a:r>
          </a:p>
          <a:p>
            <a:pPr lvl="1"/>
            <a:r>
              <a:rPr lang="es-CL" sz="2000" dirty="0" smtClean="0"/>
              <a:t>Ayuda a asegurar flujos de corto plazo al mantener la participación de mercado.</a:t>
            </a:r>
          </a:p>
          <a:p>
            <a:r>
              <a:rPr lang="es-CL" sz="2400" dirty="0" smtClean="0"/>
              <a:t>Próxima Generación o Productos Plataforma</a:t>
            </a:r>
          </a:p>
          <a:p>
            <a:pPr lvl="1"/>
            <a:r>
              <a:rPr lang="es-CL" sz="2000" dirty="0" smtClean="0"/>
              <a:t>Representa un nuevo “sistema” de soluciones para los clientes</a:t>
            </a:r>
          </a:p>
          <a:p>
            <a:pPr lvl="1"/>
            <a:r>
              <a:rPr lang="es-CL" sz="2000" dirty="0" smtClean="0"/>
              <a:t>Fundamentales para continuar crecimiento de largo plazo</a:t>
            </a:r>
          </a:p>
          <a:p>
            <a:r>
              <a:rPr lang="es-CL" sz="2400" dirty="0" smtClean="0"/>
              <a:t>Innovaciones Radicales </a:t>
            </a:r>
          </a:p>
          <a:p>
            <a:pPr lvl="1"/>
            <a:r>
              <a:rPr lang="es-CL" sz="2000" dirty="0" smtClean="0"/>
              <a:t>Crean una nueva categoría de productos y una línea de negocios</a:t>
            </a:r>
          </a:p>
          <a:p>
            <a:pPr lvl="1"/>
            <a:r>
              <a:rPr lang="es-CL" sz="2000" dirty="0" smtClean="0"/>
              <a:t>Hace productos existentes obsoletos en el mediano plazo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8" name="7 Flecha abajo"/>
          <p:cNvSpPr/>
          <p:nvPr/>
        </p:nvSpPr>
        <p:spPr>
          <a:xfrm>
            <a:off x="395536" y="1340768"/>
            <a:ext cx="288032" cy="482453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CuadroTexto"/>
          <p:cNvSpPr txBox="1"/>
          <p:nvPr/>
        </p:nvSpPr>
        <p:spPr>
          <a:xfrm>
            <a:off x="395536" y="5733256"/>
            <a:ext cx="3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b="1" dirty="0" smtClean="0">
                <a:latin typeface="+mn-lt"/>
              </a:rPr>
              <a:t>+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415546" y="1268760"/>
            <a:ext cx="268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b="1" dirty="0" smtClean="0">
                <a:latin typeface="+mn-lt"/>
              </a:rPr>
              <a:t>-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83568" y="5877272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Grado de Innovación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1) Generación de Ideas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Las ideas se pueden generar a partir del mercado (necesidades del consumidor) o a partir de la tecnología.</a:t>
            </a:r>
          </a:p>
          <a:p>
            <a:pPr lvl="1"/>
            <a:r>
              <a:rPr lang="es-ES_tradnl" dirty="0" smtClean="0"/>
              <a:t>Se deben plantear muchas ideas para que resulten algunas.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467544" y="3429000"/>
            <a:ext cx="136815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Especificaciones de los Consumidores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1907704" y="3429000"/>
            <a:ext cx="136815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Comparación con la Competencia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3347864" y="3429000"/>
            <a:ext cx="136815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“Visitar a los Consumidores”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4788024" y="3429000"/>
            <a:ext cx="136815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La Voz de los Usuarios Líderes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6228184" y="3429000"/>
            <a:ext cx="136815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Intuición de Mercado</a:t>
            </a:r>
          </a:p>
        </p:txBody>
      </p:sp>
      <p:sp>
        <p:nvSpPr>
          <p:cNvPr id="12" name="11 Rectángulo redondeado"/>
          <p:cNvSpPr/>
          <p:nvPr/>
        </p:nvSpPr>
        <p:spPr>
          <a:xfrm>
            <a:off x="7668344" y="3429000"/>
            <a:ext cx="136815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Escenarios de Futuro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3422735" y="2996952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Influencia del Mercado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467544" y="4797152"/>
            <a:ext cx="1368152" cy="7920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Diseño Actual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1907704" y="4797152"/>
            <a:ext cx="1368152" cy="7920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Homologación de Procesos</a:t>
            </a:r>
          </a:p>
        </p:txBody>
      </p:sp>
      <p:sp>
        <p:nvSpPr>
          <p:cNvPr id="16" name="15 Rectángulo redondeado"/>
          <p:cNvSpPr/>
          <p:nvPr/>
        </p:nvSpPr>
        <p:spPr>
          <a:xfrm>
            <a:off x="3347864" y="4797152"/>
            <a:ext cx="1368152" cy="7920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Homologación con los mejores</a:t>
            </a:r>
          </a:p>
        </p:txBody>
      </p:sp>
      <p:sp>
        <p:nvSpPr>
          <p:cNvPr id="17" name="16 Rectángulo redondeado"/>
          <p:cNvSpPr/>
          <p:nvPr/>
        </p:nvSpPr>
        <p:spPr>
          <a:xfrm>
            <a:off x="4788024" y="4797152"/>
            <a:ext cx="1368152" cy="7920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Avanzar en la Curva de Experiencia</a:t>
            </a:r>
          </a:p>
        </p:txBody>
      </p:sp>
      <p:sp>
        <p:nvSpPr>
          <p:cNvPr id="18" name="17 Rectángulo redondeado"/>
          <p:cNvSpPr/>
          <p:nvPr/>
        </p:nvSpPr>
        <p:spPr>
          <a:xfrm>
            <a:off x="6228184" y="4797152"/>
            <a:ext cx="1368152" cy="7920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Avanzar en la Tecnología</a:t>
            </a:r>
          </a:p>
        </p:txBody>
      </p:sp>
      <p:sp>
        <p:nvSpPr>
          <p:cNvPr id="19" name="18 Rectángulo redondeado"/>
          <p:cNvSpPr/>
          <p:nvPr/>
        </p:nvSpPr>
        <p:spPr>
          <a:xfrm>
            <a:off x="7668344" y="4797152"/>
            <a:ext cx="1368152" cy="7920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Rupturas de Tendencias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3131840" y="5733256"/>
            <a:ext cx="3182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Influencia de la Tecnología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3995936" y="4293096"/>
            <a:ext cx="137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latin typeface="+mn-lt"/>
              </a:rPr>
              <a:t>INNOVACIÓN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7020272" y="429309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latin typeface="+mn-lt"/>
              </a:rPr>
              <a:t>INVENCIÓN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1115616" y="4293096"/>
            <a:ext cx="1158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latin typeface="+mn-lt"/>
              </a:rPr>
              <a:t>IMITACIÓN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>
            <a:off x="2411760" y="4509120"/>
            <a:ext cx="1512168" cy="0"/>
          </a:xfrm>
          <a:prstGeom prst="straightConnector1">
            <a:avLst/>
          </a:prstGeom>
          <a:ln>
            <a:headEnd type="triangl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5364088" y="4509120"/>
            <a:ext cx="1512168" cy="0"/>
          </a:xfrm>
          <a:prstGeom prst="straightConnector1">
            <a:avLst/>
          </a:prstGeom>
          <a:ln>
            <a:headEnd type="triangl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1) Generación de Ideas: La Importancia del Diseño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340768"/>
            <a:ext cx="8496944" cy="4983286"/>
          </a:xfrm>
        </p:spPr>
        <p:txBody>
          <a:bodyPr/>
          <a:lstStyle/>
          <a:p>
            <a:r>
              <a:rPr lang="es-ES" sz="2800" dirty="0" smtClean="0"/>
              <a:t>Da ventajas si es habilidad central.</a:t>
            </a:r>
          </a:p>
          <a:p>
            <a:pPr lvl="1"/>
            <a:r>
              <a:rPr lang="es-ES" sz="2000" dirty="0" smtClean="0"/>
              <a:t>Acceso amplio a mercados</a:t>
            </a:r>
          </a:p>
          <a:p>
            <a:pPr lvl="1"/>
            <a:r>
              <a:rPr lang="es-ES" sz="2000" dirty="0" smtClean="0"/>
              <a:t>Clientes perciben mayor beneficio</a:t>
            </a:r>
          </a:p>
          <a:p>
            <a:pPr lvl="1"/>
            <a:r>
              <a:rPr lang="es-ES" sz="2000" dirty="0" smtClean="0"/>
              <a:t>Difícil imitar por la competencia</a:t>
            </a:r>
          </a:p>
          <a:p>
            <a:pPr lvl="1"/>
            <a:endParaRPr lang="es-ES" sz="2000" dirty="0" smtClean="0"/>
          </a:p>
          <a:p>
            <a:r>
              <a:rPr lang="es-ES" sz="2800" dirty="0" smtClean="0"/>
              <a:t>Ejemplos</a:t>
            </a:r>
          </a:p>
          <a:p>
            <a:pPr lvl="1"/>
            <a:r>
              <a:rPr lang="es-ES" sz="2000" dirty="0" smtClean="0"/>
              <a:t>Armani</a:t>
            </a:r>
          </a:p>
          <a:p>
            <a:pPr lvl="1"/>
            <a:r>
              <a:rPr lang="es-ES" sz="2000" dirty="0" smtClean="0"/>
              <a:t>Honda en motores</a:t>
            </a:r>
          </a:p>
          <a:p>
            <a:pPr lvl="1"/>
            <a:r>
              <a:rPr lang="es-ES" sz="2000" dirty="0" smtClean="0"/>
              <a:t>Black and </a:t>
            </a:r>
            <a:r>
              <a:rPr lang="es-ES" sz="2000" dirty="0" err="1" smtClean="0"/>
              <a:t>Decker</a:t>
            </a:r>
            <a:r>
              <a:rPr lang="es-ES" sz="2000" dirty="0" smtClean="0"/>
              <a:t> en motores eléctricos 200-600 watt.</a:t>
            </a:r>
          </a:p>
          <a:p>
            <a:pPr lvl="2">
              <a:buNone/>
            </a:pPr>
            <a:r>
              <a:rPr lang="es-ES" sz="1600" dirty="0" smtClean="0"/>
              <a:t>mercados</a:t>
            </a:r>
          </a:p>
          <a:p>
            <a:pPr marL="1074737" lvl="2" indent="-342900">
              <a:buAutoNum type="alphaLcParenR"/>
            </a:pPr>
            <a:r>
              <a:rPr lang="es-ES" sz="1600" dirty="0" smtClean="0"/>
              <a:t>Talleres de hogar (sierras, perforadores)</a:t>
            </a:r>
          </a:p>
          <a:p>
            <a:pPr marL="1074737" lvl="2" indent="-342900">
              <a:buAutoNum type="alphaLcParenR"/>
            </a:pPr>
            <a:r>
              <a:rPr lang="es-ES" sz="1600" dirty="0" smtClean="0"/>
              <a:t>Artículos de aseo: aspiradoras</a:t>
            </a:r>
          </a:p>
          <a:p>
            <a:pPr marL="1074737" lvl="2" indent="-342900">
              <a:buAutoNum type="alphaLcParenR"/>
            </a:pPr>
            <a:r>
              <a:rPr lang="es-ES" sz="1600" dirty="0" smtClean="0"/>
              <a:t>Cocina: </a:t>
            </a:r>
            <a:r>
              <a:rPr lang="es-ES" sz="1600" dirty="0" err="1" smtClean="0"/>
              <a:t>jugueras</a:t>
            </a:r>
            <a:endParaRPr lang="es-ES" sz="1600" dirty="0" smtClean="0"/>
          </a:p>
          <a:p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8" name="7 Flecha derecha"/>
          <p:cNvSpPr/>
          <p:nvPr/>
        </p:nvSpPr>
        <p:spPr>
          <a:xfrm>
            <a:off x="6876256" y="2564904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11" name="10 Grupo"/>
          <p:cNvGrpSpPr/>
          <p:nvPr/>
        </p:nvGrpSpPr>
        <p:grpSpPr>
          <a:xfrm>
            <a:off x="5063956" y="1576741"/>
            <a:ext cx="1530199" cy="3022971"/>
            <a:chOff x="5063956" y="1576741"/>
            <a:chExt cx="1530199" cy="3022971"/>
          </a:xfrm>
        </p:grpSpPr>
        <p:pic>
          <p:nvPicPr>
            <p:cNvPr id="6" name="Picture 2" descr="C:\Users\Fabian\Documents\05_Clases_U\IN4703\03.Diseno de Productos\Radio_t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5867117">
              <a:off x="4690502" y="1966646"/>
              <a:ext cx="2293558" cy="1513748"/>
            </a:xfrm>
            <a:prstGeom prst="rect">
              <a:avLst/>
            </a:prstGeom>
            <a:noFill/>
          </p:spPr>
        </p:pic>
        <p:sp>
          <p:nvSpPr>
            <p:cNvPr id="9" name="8 CuadroTexto"/>
            <p:cNvSpPr txBox="1"/>
            <p:nvPr/>
          </p:nvSpPr>
          <p:spPr>
            <a:xfrm>
              <a:off x="5063956" y="3861048"/>
              <a:ext cx="123623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CL" sz="2400" dirty="0" smtClean="0">
                  <a:latin typeface="+mn-lt"/>
                </a:rPr>
                <a:t>1958</a:t>
              </a:r>
            </a:p>
            <a:p>
              <a:pPr algn="ctr"/>
              <a:r>
                <a:rPr lang="es-CL" sz="1800" dirty="0" err="1" smtClean="0">
                  <a:latin typeface="+mn-lt"/>
                </a:rPr>
                <a:t>Dieter</a:t>
              </a:r>
              <a:r>
                <a:rPr lang="es-CL" sz="1800" dirty="0" smtClean="0">
                  <a:latin typeface="+mn-lt"/>
                </a:rPr>
                <a:t> </a:t>
              </a:r>
              <a:r>
                <a:rPr lang="es-CL" sz="1800" dirty="0" err="1" smtClean="0">
                  <a:latin typeface="+mn-lt"/>
                </a:rPr>
                <a:t>Rams</a:t>
              </a:r>
              <a:endParaRPr lang="es-CL" sz="1800" dirty="0" smtClean="0">
                <a:latin typeface="+mn-lt"/>
              </a:endParaRPr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7596336" y="1700808"/>
            <a:ext cx="1371765" cy="2898904"/>
            <a:chOff x="7596336" y="1700808"/>
            <a:chExt cx="1371765" cy="2898904"/>
          </a:xfrm>
        </p:grpSpPr>
        <p:pic>
          <p:nvPicPr>
            <p:cNvPr id="7" name="Picture 3" descr="C:\Users\Fabian\Documents\05_Clases_U\IN4703\03.Diseno de Productos\IPod_1G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96336" y="1700808"/>
              <a:ext cx="1371765" cy="2183904"/>
            </a:xfrm>
            <a:prstGeom prst="rect">
              <a:avLst/>
            </a:prstGeom>
            <a:noFill/>
          </p:spPr>
        </p:pic>
        <p:sp>
          <p:nvSpPr>
            <p:cNvPr id="10" name="9 CuadroTexto"/>
            <p:cNvSpPr txBox="1"/>
            <p:nvPr/>
          </p:nvSpPr>
          <p:spPr>
            <a:xfrm>
              <a:off x="7596806" y="3861048"/>
              <a:ext cx="136768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CL" sz="2400" dirty="0" smtClean="0">
                  <a:latin typeface="+mn-lt"/>
                </a:rPr>
                <a:t>2002</a:t>
              </a:r>
            </a:p>
            <a:p>
              <a:pPr algn="ctr"/>
              <a:r>
                <a:rPr lang="es-CL" sz="1800" dirty="0" smtClean="0">
                  <a:latin typeface="+mn-lt"/>
                </a:rPr>
                <a:t>Jonathan </a:t>
              </a:r>
              <a:r>
                <a:rPr lang="es-CL" sz="1800" dirty="0" err="1" smtClean="0">
                  <a:latin typeface="+mn-lt"/>
                </a:rPr>
                <a:t>Ives</a:t>
              </a:r>
              <a:endParaRPr lang="es-CL" sz="1800" dirty="0" smtClean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Proceso de Desarrollo de Nuevos Productos</a:t>
            </a:r>
            <a:br>
              <a:rPr lang="es-CL" sz="3200" dirty="0" smtClean="0"/>
            </a:br>
            <a:r>
              <a:rPr lang="es-CL" sz="3200" b="1" dirty="0" smtClean="0"/>
              <a:t>1) Generación de Ideas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Ejemplos: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20-10-2011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5257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6080</TotalTime>
  <Words>1957</Words>
  <Application>Microsoft Office PowerPoint</Application>
  <PresentationFormat>Presentación en pantalla (4:3)</PresentationFormat>
  <Paragraphs>425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Flujo</vt:lpstr>
      <vt:lpstr> Diseño de Productos  </vt:lpstr>
      <vt:lpstr>Lineamientos de la Clase de Hoy</vt:lpstr>
      <vt:lpstr>Introducción ¿Por qué Nuevos Productos y Servicios?</vt:lpstr>
      <vt:lpstr>Introducción ¿Por qué Nuevos Productos y Servicios?</vt:lpstr>
      <vt:lpstr>Introducción ¿Cómo innovar?</vt:lpstr>
      <vt:lpstr>Introducción: Categorías de Nuevos Productos</vt:lpstr>
      <vt:lpstr>Proceso de Desarrollo de Nuevos Productos 1) Generación de Ideas</vt:lpstr>
      <vt:lpstr>Proceso de Desarrollo de Nuevos Productos 1) Generación de Ideas: La Importancia del Diseño</vt:lpstr>
      <vt:lpstr>Proceso de Desarrollo de Nuevos Productos 1) Generación de Ideas</vt:lpstr>
      <vt:lpstr>Proceso de Desarrollo de Nuevos Productos 2) Selección del Producto</vt:lpstr>
      <vt:lpstr>Proceso de Desarrollo de Nuevos Productos 2) Selección del Producto</vt:lpstr>
      <vt:lpstr>Proceso de Desarrollo de Nuevos Productos 3) Diseño Preliminar del Producto</vt:lpstr>
      <vt:lpstr>Proceso de Desarrollo de Nuevos Productos 3) Diseño Preliminar del Producto</vt:lpstr>
      <vt:lpstr>Proceso de Desarrollo de Nuevos Productos 4) Construcción del Prototipo</vt:lpstr>
      <vt:lpstr>Proceso de Desarrollo de Nuevos Productos 4) Prototipo: Diseño de Ingeniería Concurrente</vt:lpstr>
      <vt:lpstr>Proceso de Desarrollo de Nuevos Productos 4) Prototipo: Diseño de Ingeniería Concurrente</vt:lpstr>
      <vt:lpstr>Proceso de Desarrollo de Nuevos Productos 5) Pruebas</vt:lpstr>
      <vt:lpstr>Proceso de Desarrollo de Nuevos Productos 6) Diseño Definitivo del Producto</vt:lpstr>
      <vt:lpstr>Proceso de Desarrollo de Nuevos Productos 6) Diseño Definitivo del Producto</vt:lpstr>
      <vt:lpstr>Proceso de Desarrollo de la Tecnología</vt:lpstr>
      <vt:lpstr>Proceso de Revisión de la Calidad del Diseño Diseño para la Calidad (Design for Quality) </vt:lpstr>
      <vt:lpstr>Proceso de Revisión de la Calidad del Diseño  Quality Function Deployment</vt:lpstr>
      <vt:lpstr>Proceso de Revisión de la Calidad del Diseño  Quality Function Deployment</vt:lpstr>
      <vt:lpstr>Integración para el Diseño</vt:lpstr>
      <vt:lpstr>Integración para el Diseño</vt:lpstr>
      <vt:lpstr>Indicadores</vt:lpstr>
      <vt:lpstr>Interacción entre Diseño de Producto y Proceso</vt:lpstr>
      <vt:lpstr>Interacción entre Diseño de Producto y Proceso Etapas en la innovación de productos y procesos</vt:lpstr>
      <vt:lpstr>Interacción entre Diseño de Producto y Proceso Etapas en la innovación de productos y procesos</vt:lpstr>
      <vt:lpstr>Interacción entre Diseño de Producto y Proceso Etapas en la innovación de productos y procesos</vt:lpstr>
      <vt:lpstr>Estrategias Análisis del Valor (Design for Quality) </vt:lpstr>
      <vt:lpstr>Estrategias Variedad de Productos (Assortment)</vt:lpstr>
      <vt:lpstr>Estrategias Diseño Modular</vt:lpstr>
      <vt:lpstr>Estrategias  Medio Ambiente, Responsabilidad Extendida de los Productores y Trato Justo</vt:lpstr>
      <vt:lpstr>Caso IKEA (Mug Bang!, hoy en día Dinera)</vt:lpstr>
      <vt:lpstr>Caso IKEA (Mug Bang!, hoy en día Dinera)</vt:lpstr>
      <vt:lpstr>Bibliografía Complementaria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CMM 06-01-11</dc:title>
  <dc:creator>Fabián Rodrigo Medel García</dc:creator>
  <dc:description>Estrategia on-net/off-net, cargos de acceso y su impacto en la estructuración de la industria de telefonía móvil</dc:description>
  <cp:lastModifiedBy>Fabian</cp:lastModifiedBy>
  <cp:revision>534</cp:revision>
  <cp:lastPrinted>2007-09-28T14:59:36Z</cp:lastPrinted>
  <dcterms:created xsi:type="dcterms:W3CDTF">2007-04-18T18:55:22Z</dcterms:created>
  <dcterms:modified xsi:type="dcterms:W3CDTF">2011-10-20T16:45:36Z</dcterms:modified>
</cp:coreProperties>
</file>