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46"/>
  </p:notesMasterIdLst>
  <p:handoutMasterIdLst>
    <p:handoutMasterId r:id="rId47"/>
  </p:handoutMasterIdLst>
  <p:sldIdLst>
    <p:sldId id="346" r:id="rId2"/>
    <p:sldId id="423" r:id="rId3"/>
    <p:sldId id="424" r:id="rId4"/>
    <p:sldId id="475" r:id="rId5"/>
    <p:sldId id="477" r:id="rId6"/>
    <p:sldId id="481" r:id="rId7"/>
    <p:sldId id="480" r:id="rId8"/>
    <p:sldId id="482" r:id="rId9"/>
    <p:sldId id="483" r:id="rId10"/>
    <p:sldId id="484" r:id="rId11"/>
    <p:sldId id="485" r:id="rId12"/>
    <p:sldId id="486" r:id="rId13"/>
    <p:sldId id="487" r:id="rId14"/>
    <p:sldId id="488" r:id="rId15"/>
    <p:sldId id="489" r:id="rId16"/>
    <p:sldId id="490" r:id="rId17"/>
    <p:sldId id="491" r:id="rId18"/>
    <p:sldId id="492" r:id="rId19"/>
    <p:sldId id="493" r:id="rId20"/>
    <p:sldId id="495" r:id="rId21"/>
    <p:sldId id="496" r:id="rId22"/>
    <p:sldId id="497" r:id="rId23"/>
    <p:sldId id="498" r:id="rId24"/>
    <p:sldId id="499" r:id="rId25"/>
    <p:sldId id="500" r:id="rId26"/>
    <p:sldId id="501" r:id="rId27"/>
    <p:sldId id="502" r:id="rId28"/>
    <p:sldId id="503" r:id="rId29"/>
    <p:sldId id="504" r:id="rId30"/>
    <p:sldId id="513" r:id="rId31"/>
    <p:sldId id="505" r:id="rId32"/>
    <p:sldId id="507" r:id="rId33"/>
    <p:sldId id="508" r:id="rId34"/>
    <p:sldId id="509" r:id="rId35"/>
    <p:sldId id="511" r:id="rId36"/>
    <p:sldId id="512" r:id="rId37"/>
    <p:sldId id="510" r:id="rId38"/>
    <p:sldId id="506" r:id="rId39"/>
    <p:sldId id="514" r:id="rId40"/>
    <p:sldId id="515" r:id="rId41"/>
    <p:sldId id="518" r:id="rId42"/>
    <p:sldId id="519" r:id="rId43"/>
    <p:sldId id="517" r:id="rId44"/>
    <p:sldId id="516" r:id="rId45"/>
  </p:sldIdLst>
  <p:sldSz cx="9144000" cy="6858000" type="screen4x3"/>
  <p:notesSz cx="9296400" cy="6881813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5pPr>
    <a:lvl6pPr marL="22860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6pPr>
    <a:lvl7pPr marL="27432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7pPr>
    <a:lvl8pPr marL="32004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8pPr>
    <a:lvl9pPr marL="36576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003399"/>
    <a:srgbClr val="FF6600"/>
    <a:srgbClr val="FF3300"/>
    <a:srgbClr val="3CBEEC"/>
    <a:srgbClr val="50C5EE"/>
    <a:srgbClr val="808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76" autoAdjust="0"/>
    <p:restoredTop sz="88429" autoAdjust="0"/>
  </p:normalViewPr>
  <p:slideViewPr>
    <p:cSldViewPr>
      <p:cViewPr varScale="1">
        <p:scale>
          <a:sx n="93" d="100"/>
          <a:sy n="93" d="100"/>
        </p:scale>
        <p:origin x="-1194" y="-96"/>
      </p:cViewPr>
      <p:guideLst>
        <p:guide orient="horz" pos="43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48"/>
    </p:cViewPr>
  </p:sorterViewPr>
  <p:notesViewPr>
    <p:cSldViewPr>
      <p:cViewPr>
        <p:scale>
          <a:sx n="125" d="100"/>
          <a:sy n="125" d="100"/>
        </p:scale>
        <p:origin x="-2832" y="1458"/>
      </p:cViewPr>
      <p:guideLst>
        <p:guide orient="horz" pos="2168"/>
        <p:guide pos="292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uario\Escritorio\Academica\CURSOS\in71k\Trabajo%20calidad\ServQual\ServQua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uario\Escritorio\Academica\CURSOS\in71k\Trabajo%20calidad\ServQual\ServQua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uario\Escritorio\Academica\CURSOS\in71k\Trabajo%20calidad\ServQual\ServQua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uario\Escritorio\Academica\CURSOS\in71k\Trabajo%20calidad\ServQual\ServQua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uario\Escritorio\Academica\CURSOS\in71k\Trabajo%20calidad\ServQual\ServQu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chart>
    <c:title>
      <c:tx>
        <c:rich>
          <a:bodyPr/>
          <a:lstStyle/>
          <a:p>
            <a:pPr>
              <a:defRPr lang="es-ES" sz="1400"/>
            </a:pPr>
            <a:r>
              <a:rPr lang="en-US" sz="1400" dirty="0" err="1" smtClean="0"/>
              <a:t>Dimensión</a:t>
            </a:r>
            <a:r>
              <a:rPr lang="en-US" sz="1400" dirty="0" smtClean="0"/>
              <a:t> Tangible</a:t>
            </a:r>
            <a:endParaRPr lang="en-US" sz="1400" dirty="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v>McDonald's</c:v>
          </c:tx>
          <c:spPr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marker>
            <c:spPr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'Análisis ServQual'!$A$7:$A$10</c:f>
              <c:strCache>
                <c:ptCount val="4"/>
                <c:pt idx="0">
                  <c:v>P1</c:v>
                </c:pt>
                <c:pt idx="1">
                  <c:v>P2</c:v>
                </c:pt>
                <c:pt idx="2">
                  <c:v>P3</c:v>
                </c:pt>
                <c:pt idx="3">
                  <c:v>P4</c:v>
                </c:pt>
              </c:strCache>
            </c:strRef>
          </c:cat>
          <c:val>
            <c:numRef>
              <c:f>'Análisis ServQual'!$E$7:$E$10</c:f>
              <c:numCache>
                <c:formatCode>0.00</c:formatCode>
                <c:ptCount val="4"/>
                <c:pt idx="0">
                  <c:v>0.55310314685314699</c:v>
                </c:pt>
                <c:pt idx="1">
                  <c:v>0.15144230769230924</c:v>
                </c:pt>
                <c:pt idx="2">
                  <c:v>-0.46722027972028024</c:v>
                </c:pt>
                <c:pt idx="3">
                  <c:v>0.14984702797202809</c:v>
                </c:pt>
              </c:numCache>
            </c:numRef>
          </c:val>
        </c:ser>
        <c:ser>
          <c:idx val="1"/>
          <c:order val="1"/>
          <c:tx>
            <c:v>Doggi's</c:v>
          </c:tx>
          <c:spPr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marker>
            <c:spPr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marker>
          <c:val>
            <c:numRef>
              <c:f>'Análisis ServQual'!$F$7:$F$10</c:f>
              <c:numCache>
                <c:formatCode>0.00</c:formatCode>
                <c:ptCount val="4"/>
                <c:pt idx="0">
                  <c:v>-0.95476398601398604</c:v>
                </c:pt>
                <c:pt idx="1">
                  <c:v>-1.2836756993006972</c:v>
                </c:pt>
                <c:pt idx="2">
                  <c:v>-1.6353802447552461</c:v>
                </c:pt>
                <c:pt idx="3">
                  <c:v>-0.28326048951048916</c:v>
                </c:pt>
              </c:numCache>
            </c:numRef>
          </c:val>
        </c:ser>
        <c:dLbls>
          <c:showVal val="1"/>
        </c:dLbls>
        <c:marker val="1"/>
        <c:axId val="224757248"/>
        <c:axId val="224758784"/>
      </c:lineChart>
      <c:catAx>
        <c:axId val="22475724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224758784"/>
        <c:crosses val="autoZero"/>
        <c:auto val="1"/>
        <c:lblAlgn val="ctr"/>
        <c:lblOffset val="100"/>
      </c:catAx>
      <c:valAx>
        <c:axId val="224758784"/>
        <c:scaling>
          <c:orientation val="minMax"/>
        </c:scaling>
        <c:axPos val="l"/>
        <c:majorGridlines>
          <c:spPr>
            <a:ln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c:spPr>
        </c:majorGridlines>
        <c:minorGridlines/>
        <c:numFmt formatCode="0.00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22475724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s-ES"/>
            </a:pPr>
            <a:endParaRPr lang="es-CL"/>
          </a:p>
        </c:txPr>
      </c:dTable>
      <c:spPr>
        <a:noFill/>
      </c:spPr>
    </c:plotArea>
    <c:plotVisOnly val="1"/>
  </c:chart>
  <c:spPr>
    <a:effectLst>
      <a:outerShdw blurRad="76200" dist="12700" dir="8100000" sy="-23000" kx="800400" algn="br" rotWithShape="0">
        <a:prstClr val="black">
          <a:alpha val="20000"/>
        </a:prstClr>
      </a:outerShdw>
    </a:effectLst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chart>
    <c:title>
      <c:tx>
        <c:rich>
          <a:bodyPr/>
          <a:lstStyle/>
          <a:p>
            <a:pPr>
              <a:defRPr lang="es-ES" sz="1400"/>
            </a:pPr>
            <a:r>
              <a:rPr lang="en-US" sz="1400" dirty="0" err="1" smtClean="0"/>
              <a:t>Dimensión</a:t>
            </a:r>
            <a:r>
              <a:rPr lang="en-US" sz="1400" dirty="0" smtClean="0"/>
              <a:t> </a:t>
            </a:r>
            <a:r>
              <a:rPr lang="en-US" sz="1400" dirty="0" err="1" smtClean="0"/>
              <a:t>Fiabilidad</a:t>
            </a:r>
            <a:endParaRPr lang="en-US" sz="1400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6264688850545408"/>
          <c:y val="0.13406081075621601"/>
          <c:w val="0.80741180058969131"/>
          <c:h val="0.6787741426351348"/>
        </c:manualLayout>
      </c:layout>
      <c:lineChart>
        <c:grouping val="standard"/>
        <c:ser>
          <c:idx val="0"/>
          <c:order val="0"/>
          <c:tx>
            <c:v>McDonald's</c:v>
          </c:tx>
          <c:spPr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marker>
            <c:spPr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marker>
          <c:dLbls>
            <c:txPr>
              <a:bodyPr/>
              <a:lstStyle/>
              <a:p>
                <a:pPr>
                  <a:defRPr lang="es-ES"/>
                </a:pPr>
                <a:endParaRPr lang="es-CL"/>
              </a:p>
            </c:txPr>
            <c:dLblPos val="b"/>
            <c:showVal val="1"/>
          </c:dLbls>
          <c:cat>
            <c:strRef>
              <c:f>'Análisis ServQual'!$A$18:$A$22</c:f>
              <c:strCache>
                <c:ptCount val="5"/>
                <c:pt idx="0">
                  <c:v>P1</c:v>
                </c:pt>
                <c:pt idx="1">
                  <c:v>P2</c:v>
                </c:pt>
                <c:pt idx="2">
                  <c:v>P3</c:v>
                </c:pt>
                <c:pt idx="3">
                  <c:v>P4</c:v>
                </c:pt>
                <c:pt idx="4">
                  <c:v>P5</c:v>
                </c:pt>
              </c:strCache>
            </c:strRef>
          </c:cat>
          <c:val>
            <c:numRef>
              <c:f>'Análisis ServQual'!$E$18:$E$22</c:f>
              <c:numCache>
                <c:formatCode>0.00</c:formatCode>
                <c:ptCount val="5"/>
                <c:pt idx="0">
                  <c:v>-1.0427229020979019</c:v>
                </c:pt>
                <c:pt idx="1">
                  <c:v>-0.39567307692307724</c:v>
                </c:pt>
                <c:pt idx="2">
                  <c:v>-8.3041958041957548E-2</c:v>
                </c:pt>
                <c:pt idx="3">
                  <c:v>-0.67141608391608298</c:v>
                </c:pt>
                <c:pt idx="4">
                  <c:v>-0.7222416472416483</c:v>
                </c:pt>
              </c:numCache>
            </c:numRef>
          </c:val>
        </c:ser>
        <c:ser>
          <c:idx val="1"/>
          <c:order val="1"/>
          <c:tx>
            <c:v>Doggi's</c:v>
          </c:tx>
          <c:spPr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marker>
            <c:spPr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marker>
          <c:dLbls>
            <c:txPr>
              <a:bodyPr/>
              <a:lstStyle/>
              <a:p>
                <a:pPr>
                  <a:defRPr lang="es-ES"/>
                </a:pPr>
                <a:endParaRPr lang="es-CL"/>
              </a:p>
            </c:txPr>
            <c:dLblPos val="b"/>
            <c:showVal val="1"/>
          </c:dLbls>
          <c:val>
            <c:numRef>
              <c:f>'Análisis ServQual'!$F$18:$F$22</c:f>
              <c:numCache>
                <c:formatCode>0.00</c:formatCode>
                <c:ptCount val="5"/>
                <c:pt idx="0">
                  <c:v>-1.7944930069930061</c:v>
                </c:pt>
                <c:pt idx="1">
                  <c:v>-1.2636800699300701</c:v>
                </c:pt>
                <c:pt idx="2">
                  <c:v>-0.75557255244755328</c:v>
                </c:pt>
                <c:pt idx="3">
                  <c:v>-0.89034090909090868</c:v>
                </c:pt>
                <c:pt idx="4">
                  <c:v>-1.2822940947940933</c:v>
                </c:pt>
              </c:numCache>
            </c:numRef>
          </c:val>
        </c:ser>
        <c:dLbls>
          <c:showVal val="1"/>
        </c:dLbls>
        <c:marker val="1"/>
        <c:axId val="224728192"/>
        <c:axId val="224730112"/>
      </c:lineChart>
      <c:catAx>
        <c:axId val="224728192"/>
        <c:scaling>
          <c:orientation val="minMax"/>
        </c:scaling>
        <c:axPos val="b"/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224730112"/>
        <c:crosses val="autoZero"/>
        <c:auto val="1"/>
        <c:lblAlgn val="ctr"/>
        <c:lblOffset val="100"/>
      </c:catAx>
      <c:valAx>
        <c:axId val="224730112"/>
        <c:scaling>
          <c:orientation val="minMax"/>
        </c:scaling>
        <c:axPos val="l"/>
        <c:majorGridlines/>
        <c:minorGridlines>
          <c:spPr>
            <a:ln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c:spPr>
        </c:minorGridlines>
        <c:numFmt formatCode="0.00" sourceLinked="1"/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22472819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s-ES"/>
            </a:pPr>
            <a:endParaRPr lang="es-CL"/>
          </a:p>
        </c:txPr>
      </c:dTable>
      <c:spPr>
        <a:noFill/>
      </c:spPr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chart>
    <c:title>
      <c:tx>
        <c:rich>
          <a:bodyPr/>
          <a:lstStyle/>
          <a:p>
            <a:pPr>
              <a:defRPr lang="es-ES" sz="1400"/>
            </a:pPr>
            <a:r>
              <a:rPr lang="en-US" sz="1400" dirty="0" err="1" smtClean="0"/>
              <a:t>Dimensión</a:t>
            </a:r>
            <a:r>
              <a:rPr lang="en-US" sz="1400" dirty="0" smtClean="0"/>
              <a:t> </a:t>
            </a:r>
            <a:r>
              <a:rPr lang="en-US" sz="1400" dirty="0" err="1" smtClean="0"/>
              <a:t>Receptividad</a:t>
            </a:r>
            <a:endParaRPr lang="en-US" sz="1400" dirty="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v>McDonald's</c:v>
          </c:tx>
          <c:spPr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marker>
            <c:spPr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marker>
          <c:dLbls>
            <c:dLbl>
              <c:idx val="0"/>
              <c:layout>
                <c:manualLayout>
                  <c:x val="-5.1162788020886425E-2"/>
                  <c:y val="-1.8192954185589204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2.9235878869078018E-2"/>
                  <c:y val="-3.4364469017223898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2.6312290982170018E-2"/>
                  <c:y val="-2.8300150955360908E-2"/>
                </c:manualLayout>
              </c:layout>
              <c:dLblPos val="r"/>
              <c:showVal val="1"/>
            </c:dLbl>
            <c:txPr>
              <a:bodyPr/>
              <a:lstStyle/>
              <a:p>
                <a:pPr>
                  <a:defRPr lang="es-ES"/>
                </a:pPr>
                <a:endParaRPr lang="es-CL"/>
              </a:p>
            </c:txPr>
            <c:dLblPos val="r"/>
            <c:showVal val="1"/>
          </c:dLbls>
          <c:cat>
            <c:strRef>
              <c:f>'Análisis ServQual'!$A$30:$A$33</c:f>
              <c:strCache>
                <c:ptCount val="4"/>
                <c:pt idx="0">
                  <c:v>P1</c:v>
                </c:pt>
                <c:pt idx="1">
                  <c:v>P2</c:v>
                </c:pt>
                <c:pt idx="2">
                  <c:v>P3</c:v>
                </c:pt>
                <c:pt idx="3">
                  <c:v>P4</c:v>
                </c:pt>
              </c:strCache>
            </c:strRef>
          </c:cat>
          <c:val>
            <c:numRef>
              <c:f>'Análisis ServQual'!$E$30:$E$33</c:f>
              <c:numCache>
                <c:formatCode>0.00</c:formatCode>
                <c:ptCount val="4"/>
                <c:pt idx="0">
                  <c:v>-1.7948645104895098</c:v>
                </c:pt>
                <c:pt idx="1">
                  <c:v>-0.71190996503496473</c:v>
                </c:pt>
                <c:pt idx="2">
                  <c:v>-0.74674388111888179</c:v>
                </c:pt>
                <c:pt idx="3">
                  <c:v>-1.029326923076924</c:v>
                </c:pt>
              </c:numCache>
            </c:numRef>
          </c:val>
        </c:ser>
        <c:ser>
          <c:idx val="1"/>
          <c:order val="1"/>
          <c:tx>
            <c:v>Doggi´s</c:v>
          </c:tx>
          <c:spPr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marker>
            <c:spPr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marker>
          <c:dLbls>
            <c:dLbl>
              <c:idx val="2"/>
              <c:layout>
                <c:manualLayout>
                  <c:x val="-2.1926909151808397E-2"/>
                  <c:y val="3.0321590309315204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2.4850497038716102E-2"/>
                  <c:y val="3.0321590309315204E-2"/>
                </c:manualLayout>
              </c:layout>
              <c:dLblPos val="r"/>
              <c:showVal val="1"/>
            </c:dLbl>
            <c:txPr>
              <a:bodyPr/>
              <a:lstStyle/>
              <a:p>
                <a:pPr>
                  <a:defRPr lang="es-ES"/>
                </a:pPr>
                <a:endParaRPr lang="es-CL"/>
              </a:p>
            </c:txPr>
            <c:dLblPos val="r"/>
            <c:showVal val="1"/>
          </c:dLbls>
          <c:val>
            <c:numRef>
              <c:f>'Análisis ServQual'!$F$30:$F$33</c:f>
              <c:numCache>
                <c:formatCode>0.00</c:formatCode>
                <c:ptCount val="4"/>
                <c:pt idx="0">
                  <c:v>-1.9418050699300706</c:v>
                </c:pt>
                <c:pt idx="1">
                  <c:v>-1.2070804195804199</c:v>
                </c:pt>
                <c:pt idx="2">
                  <c:v>-0.97552447552447663</c:v>
                </c:pt>
                <c:pt idx="3">
                  <c:v>-1.0745847902097898</c:v>
                </c:pt>
              </c:numCache>
            </c:numRef>
          </c:val>
        </c:ser>
        <c:dLbls>
          <c:showVal val="1"/>
        </c:dLbls>
        <c:marker val="1"/>
        <c:axId val="211617280"/>
        <c:axId val="211625856"/>
      </c:lineChart>
      <c:catAx>
        <c:axId val="211617280"/>
        <c:scaling>
          <c:orientation val="minMax"/>
        </c:scaling>
        <c:axPos val="b"/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211625856"/>
        <c:crosses val="autoZero"/>
        <c:auto val="1"/>
        <c:lblAlgn val="ctr"/>
        <c:lblOffset val="100"/>
      </c:catAx>
      <c:valAx>
        <c:axId val="211625856"/>
        <c:scaling>
          <c:orientation val="minMax"/>
        </c:scaling>
        <c:axPos val="l"/>
        <c:majorGridlines>
          <c:spPr>
            <a:ln w="6350"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c:spPr>
        </c:majorGridlines>
        <c:minorGridlines/>
        <c:numFmt formatCode="0.00" sourceLinked="1"/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21161728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s-ES"/>
            </a:pPr>
            <a:endParaRPr lang="es-CL"/>
          </a:p>
        </c:txPr>
      </c:dTable>
      <c:spPr>
        <a:noFill/>
      </c:spPr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chart>
    <c:title>
      <c:tx>
        <c:rich>
          <a:bodyPr/>
          <a:lstStyle/>
          <a:p>
            <a:pPr>
              <a:defRPr lang="es-ES" sz="1400"/>
            </a:pPr>
            <a:r>
              <a:rPr lang="en-US" sz="1400" dirty="0" err="1" smtClean="0"/>
              <a:t>Dimensión</a:t>
            </a:r>
            <a:r>
              <a:rPr lang="en-US" sz="1400" dirty="0" smtClean="0"/>
              <a:t> </a:t>
            </a:r>
            <a:r>
              <a:rPr lang="en-US" sz="1400" dirty="0" err="1" smtClean="0"/>
              <a:t>Garantía</a:t>
            </a:r>
            <a:endParaRPr lang="en-US" sz="1400" dirty="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v>McDonald´s</c:v>
          </c:tx>
          <c:spPr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marker>
            <c:spPr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marker>
          <c:dLbls>
            <c:dLbl>
              <c:idx val="3"/>
              <c:layout>
                <c:manualLayout>
                  <c:x val="0"/>
                  <c:y val="-5.6600301910721816E-2"/>
                </c:manualLayout>
              </c:layout>
              <c:dLblPos val="b"/>
              <c:showVal val="1"/>
            </c:dLbl>
            <c:txPr>
              <a:bodyPr/>
              <a:lstStyle/>
              <a:p>
                <a:pPr>
                  <a:defRPr lang="es-ES"/>
                </a:pPr>
                <a:endParaRPr lang="es-CL"/>
              </a:p>
            </c:txPr>
            <c:dLblPos val="b"/>
            <c:showVal val="1"/>
          </c:dLbls>
          <c:cat>
            <c:strRef>
              <c:f>'Análisis ServQual'!$A$7:$A$10</c:f>
              <c:strCache>
                <c:ptCount val="4"/>
                <c:pt idx="0">
                  <c:v>P1</c:v>
                </c:pt>
                <c:pt idx="1">
                  <c:v>P2</c:v>
                </c:pt>
                <c:pt idx="2">
                  <c:v>P3</c:v>
                </c:pt>
                <c:pt idx="3">
                  <c:v>P4</c:v>
                </c:pt>
              </c:strCache>
            </c:strRef>
          </c:cat>
          <c:val>
            <c:numRef>
              <c:f>'Análisis ServQual'!$E$41:$E$44</c:f>
              <c:numCache>
                <c:formatCode>0.00</c:formatCode>
                <c:ptCount val="4"/>
                <c:pt idx="0">
                  <c:v>-0.82382478632478762</c:v>
                </c:pt>
                <c:pt idx="1">
                  <c:v>-1.1392263986013964</c:v>
                </c:pt>
                <c:pt idx="2">
                  <c:v>-0.47683566433566532</c:v>
                </c:pt>
                <c:pt idx="3">
                  <c:v>-0.32615821678321816</c:v>
                </c:pt>
              </c:numCache>
            </c:numRef>
          </c:val>
        </c:ser>
        <c:ser>
          <c:idx val="1"/>
          <c:order val="1"/>
          <c:tx>
            <c:v>Doggi's</c:v>
          </c:tx>
          <c:spPr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marker>
            <c:spPr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marker>
          <c:dLbls>
            <c:txPr>
              <a:bodyPr/>
              <a:lstStyle/>
              <a:p>
                <a:pPr>
                  <a:defRPr lang="es-ES"/>
                </a:pPr>
                <a:endParaRPr lang="es-CL"/>
              </a:p>
            </c:txPr>
            <c:dLblPos val="b"/>
            <c:showVal val="1"/>
          </c:dLbls>
          <c:val>
            <c:numRef>
              <c:f>'Análisis ServQual'!$F$41:$F$44</c:f>
              <c:numCache>
                <c:formatCode>0.00</c:formatCode>
                <c:ptCount val="4"/>
                <c:pt idx="0">
                  <c:v>-1.1823038073038081</c:v>
                </c:pt>
                <c:pt idx="1">
                  <c:v>-1.9504370629370638</c:v>
                </c:pt>
                <c:pt idx="2">
                  <c:v>-0.98253933566433471</c:v>
                </c:pt>
                <c:pt idx="3">
                  <c:v>-0.39217657342657425</c:v>
                </c:pt>
              </c:numCache>
            </c:numRef>
          </c:val>
        </c:ser>
        <c:dLbls>
          <c:showVal val="1"/>
        </c:dLbls>
        <c:marker val="1"/>
        <c:axId val="221344128"/>
        <c:axId val="224749824"/>
      </c:lineChart>
      <c:catAx>
        <c:axId val="221344128"/>
        <c:scaling>
          <c:orientation val="minMax"/>
        </c:scaling>
        <c:axPos val="b"/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224749824"/>
        <c:crosses val="autoZero"/>
        <c:auto val="1"/>
        <c:lblAlgn val="ctr"/>
        <c:lblOffset val="100"/>
      </c:catAx>
      <c:valAx>
        <c:axId val="224749824"/>
        <c:scaling>
          <c:orientation val="minMax"/>
        </c:scaling>
        <c:axPos val="l"/>
        <c:majorGridlines/>
        <c:minorGridlines/>
        <c:numFmt formatCode="0.00" sourceLinked="1"/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22134412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s-ES"/>
            </a:pPr>
            <a:endParaRPr lang="es-CL"/>
          </a:p>
        </c:txPr>
      </c:dTable>
      <c:spPr>
        <a:noFill/>
      </c:spPr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chart>
    <c:title>
      <c:tx>
        <c:rich>
          <a:bodyPr/>
          <a:lstStyle/>
          <a:p>
            <a:pPr>
              <a:defRPr lang="es-ES" sz="1400"/>
            </a:pPr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Dimensión</a:t>
            </a:r>
            <a:r>
              <a:rPr lang="en-US" sz="1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Empatía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v>McDonald's</c:v>
          </c:tx>
          <c:spPr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marker>
            <c:spPr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marker>
          <c:dLbls>
            <c:dLbl>
              <c:idx val="0"/>
              <c:layout>
                <c:manualLayout>
                  <c:x val="0"/>
                  <c:y val="5.8621741264676092E-2"/>
                </c:manualLayout>
              </c:layout>
              <c:dLblPos val="t"/>
              <c:showVal val="1"/>
            </c:dLbl>
            <c:dLbl>
              <c:idx val="4"/>
              <c:layout>
                <c:manualLayout>
                  <c:x val="0"/>
                  <c:y val="6.2664619972584823E-2"/>
                </c:manualLayout>
              </c:layout>
              <c:dLblPos val="t"/>
              <c:showVal val="1"/>
            </c:dLbl>
            <c:txPr>
              <a:bodyPr/>
              <a:lstStyle/>
              <a:p>
                <a:pPr>
                  <a:defRPr lang="es-ES" b="0"/>
                </a:pPr>
                <a:endParaRPr lang="es-CL"/>
              </a:p>
            </c:txPr>
            <c:dLblPos val="t"/>
            <c:showVal val="1"/>
          </c:dLbls>
          <c:cat>
            <c:strRef>
              <c:f>'Análisis ServQual'!$A$52:$A$56</c:f>
              <c:strCache>
                <c:ptCount val="5"/>
                <c:pt idx="0">
                  <c:v>P1</c:v>
                </c:pt>
                <c:pt idx="1">
                  <c:v>P2</c:v>
                </c:pt>
                <c:pt idx="2">
                  <c:v>P3</c:v>
                </c:pt>
                <c:pt idx="3">
                  <c:v>P4</c:v>
                </c:pt>
                <c:pt idx="4">
                  <c:v>P5</c:v>
                </c:pt>
              </c:strCache>
            </c:strRef>
          </c:cat>
          <c:val>
            <c:numRef>
              <c:f>'Análisis ServQual'!$E$52:$E$56</c:f>
              <c:numCache>
                <c:formatCode>0.00</c:formatCode>
                <c:ptCount val="5"/>
                <c:pt idx="0">
                  <c:v>-0.93959790209790073</c:v>
                </c:pt>
                <c:pt idx="1">
                  <c:v>-0.16454691142191108</c:v>
                </c:pt>
                <c:pt idx="2">
                  <c:v>-1.2377840909090878</c:v>
                </c:pt>
                <c:pt idx="3">
                  <c:v>-0.72093531468531535</c:v>
                </c:pt>
                <c:pt idx="4">
                  <c:v>-0.89842657342657428</c:v>
                </c:pt>
              </c:numCache>
            </c:numRef>
          </c:val>
        </c:ser>
        <c:ser>
          <c:idx val="1"/>
          <c:order val="1"/>
          <c:tx>
            <c:v>Doggi´s</c:v>
          </c:tx>
          <c:spPr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marker>
            <c:spPr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marker>
          <c:dLbls>
            <c:dLbl>
              <c:idx val="4"/>
              <c:layout>
                <c:manualLayout>
                  <c:x val="8.7707636607233814E-3"/>
                  <c:y val="-4.0428787079087002E-3"/>
                </c:manualLayout>
              </c:layout>
              <c:dLblPos val="t"/>
              <c:showVal val="1"/>
            </c:dLbl>
            <c:txPr>
              <a:bodyPr/>
              <a:lstStyle/>
              <a:p>
                <a:pPr>
                  <a:defRPr lang="es-ES" b="0"/>
                </a:pPr>
                <a:endParaRPr lang="es-CL"/>
              </a:p>
            </c:txPr>
            <c:dLblPos val="t"/>
            <c:showVal val="1"/>
          </c:dLbls>
          <c:val>
            <c:numRef>
              <c:f>'Análisis ServQual'!$F$52:$F$56</c:f>
              <c:numCache>
                <c:formatCode>0.00</c:formatCode>
                <c:ptCount val="5"/>
                <c:pt idx="0">
                  <c:v>-1.3148601398601401</c:v>
                </c:pt>
                <c:pt idx="1">
                  <c:v>-1.2798513986013964</c:v>
                </c:pt>
                <c:pt idx="2">
                  <c:v>-1.4017263986013935</c:v>
                </c:pt>
                <c:pt idx="3">
                  <c:v>-0.97165646853146703</c:v>
                </c:pt>
                <c:pt idx="4">
                  <c:v>-0.88389423076923102</c:v>
                </c:pt>
              </c:numCache>
            </c:numRef>
          </c:val>
        </c:ser>
        <c:dLbls>
          <c:showVal val="1"/>
        </c:dLbls>
        <c:marker val="1"/>
        <c:axId val="224761728"/>
        <c:axId val="224846976"/>
      </c:lineChart>
      <c:catAx>
        <c:axId val="224761728"/>
        <c:scaling>
          <c:orientation val="minMax"/>
        </c:scaling>
        <c:axPos val="b"/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224846976"/>
        <c:crosses val="autoZero"/>
        <c:auto val="1"/>
        <c:lblAlgn val="ctr"/>
        <c:lblOffset val="100"/>
      </c:catAx>
      <c:valAx>
        <c:axId val="224846976"/>
        <c:scaling>
          <c:orientation val="minMax"/>
        </c:scaling>
        <c:axPos val="l"/>
        <c:majorGridlines/>
        <c:minorGridlines/>
        <c:numFmt formatCode="0.00" sourceLinked="1"/>
        <c:tickLblPos val="nextTo"/>
        <c:txPr>
          <a:bodyPr/>
          <a:lstStyle/>
          <a:p>
            <a:pPr>
              <a:defRPr lang="es-ES" b="0"/>
            </a:pPr>
            <a:endParaRPr lang="es-CL"/>
          </a:p>
        </c:txPr>
        <c:crossAx val="22476172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effectLst/>
        </c:spPr>
        <c:txPr>
          <a:bodyPr/>
          <a:lstStyle/>
          <a:p>
            <a:pPr rtl="0">
              <a:defRPr lang="es-ES" b="0"/>
            </a:pPr>
            <a:endParaRPr lang="es-CL"/>
          </a:p>
        </c:txPr>
      </c:dTable>
      <c:spPr>
        <a:noFill/>
      </c:spPr>
    </c:plotArea>
    <c:plotVisOnly val="1"/>
  </c:chart>
  <c:txPr>
    <a:bodyPr/>
    <a:lstStyle/>
    <a:p>
      <a:pPr>
        <a:defRPr b="1"/>
      </a:pPr>
      <a:endParaRPr lang="es-CL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8440" cy="344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37" tIns="46219" rIns="92437" bIns="4621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Center for Mathematical Modeling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5809" y="0"/>
            <a:ext cx="4028440" cy="344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37" tIns="46219" rIns="92437" bIns="4621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C4228E6F-075A-4F75-8F15-66DF095FA0A9}" type="datetimeFigureOut">
              <a:rPr lang="es-ES"/>
              <a:pPr>
                <a:defRPr/>
              </a:pPr>
              <a:t>13/12/2011</a:t>
            </a:fld>
            <a:endParaRPr lang="es-E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36528"/>
            <a:ext cx="4028440" cy="344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37" tIns="46219" rIns="92437" bIns="4621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5809" y="6536528"/>
            <a:ext cx="4028440" cy="344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37" tIns="46219" rIns="92437" bIns="4621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780D55F-F54D-408D-813C-152290AE86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44091"/>
          </a:xfrm>
          <a:prstGeom prst="rect">
            <a:avLst/>
          </a:prstGeom>
        </p:spPr>
        <p:txBody>
          <a:bodyPr vert="horz" lIns="92437" tIns="46219" rIns="92437" bIns="46219" rtlCol="0"/>
          <a:lstStyle>
            <a:lvl1pPr algn="l" eaLnBrk="1" hangingPunct="1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Center for Mathematical Modeling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44091"/>
          </a:xfrm>
          <a:prstGeom prst="rect">
            <a:avLst/>
          </a:prstGeom>
        </p:spPr>
        <p:txBody>
          <a:bodyPr vert="horz" lIns="92437" tIns="46219" rIns="92437" bIns="46219" rtlCol="0"/>
          <a:lstStyle>
            <a:lvl1pPr algn="r" eaLnBrk="1" hangingPunct="1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B7E0863-5DE2-474E-AA73-1B0F6E06DE60}" type="datetimeFigureOut">
              <a:rPr lang="es-ES"/>
              <a:pPr>
                <a:defRPr/>
              </a:pPr>
              <a:t>13/12/2011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928938" y="517525"/>
            <a:ext cx="3438525" cy="2579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7" tIns="46219" rIns="92437" bIns="46219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29640" y="3268861"/>
            <a:ext cx="7437120" cy="3096816"/>
          </a:xfrm>
          <a:prstGeom prst="rect">
            <a:avLst/>
          </a:prstGeom>
        </p:spPr>
        <p:txBody>
          <a:bodyPr vert="horz" wrap="square" lIns="92437" tIns="46219" rIns="92437" bIns="4621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6536528"/>
            <a:ext cx="4028440" cy="344091"/>
          </a:xfrm>
          <a:prstGeom prst="rect">
            <a:avLst/>
          </a:prstGeom>
        </p:spPr>
        <p:txBody>
          <a:bodyPr vert="horz" lIns="92437" tIns="46219" rIns="92437" bIns="46219" rtlCol="0" anchor="b"/>
          <a:lstStyle>
            <a:lvl1pPr algn="l" eaLnBrk="1" hangingPunct="1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5265809" y="6536528"/>
            <a:ext cx="4028440" cy="344091"/>
          </a:xfrm>
          <a:prstGeom prst="rect">
            <a:avLst/>
          </a:prstGeom>
        </p:spPr>
        <p:txBody>
          <a:bodyPr vert="horz" lIns="92437" tIns="46219" rIns="92437" bIns="46219" rtlCol="0" anchor="b"/>
          <a:lstStyle>
            <a:lvl1pPr algn="r" eaLnBrk="1" hangingPunct="1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3CF21B2-777A-40A5-9F72-F837E41C486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16 Grupo"/>
          <p:cNvGrpSpPr>
            <a:grpSpLocks/>
          </p:cNvGrpSpPr>
          <p:nvPr userDrawn="1"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39940" name="8 Marcador de título"/>
          <p:cNvSpPr>
            <a:spLocks noGrp="1"/>
          </p:cNvSpPr>
          <p:nvPr>
            <p:ph type="ctrTitle"/>
          </p:nvPr>
        </p:nvSpPr>
        <p:spPr>
          <a:xfrm>
            <a:off x="1042988" y="4292600"/>
            <a:ext cx="8101012" cy="1223963"/>
          </a:xfrm>
          <a:noFill/>
          <a:ln>
            <a:solidFill>
              <a:schemeClr val="accent1"/>
            </a:solidFill>
          </a:ln>
        </p:spPr>
        <p:txBody>
          <a:bodyPr/>
          <a:lstStyle>
            <a:lvl1pPr>
              <a:defRPr sz="3100" smtClean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s-CL" dirty="0" smtClean="0"/>
              <a:t>Haga clic para cambiar el estilo de título	</a:t>
            </a:r>
          </a:p>
        </p:txBody>
      </p:sp>
      <p:sp>
        <p:nvSpPr>
          <p:cNvPr id="11" name="9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5B233BE1-F5B6-46C0-A7BD-AFC73FE2DE93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Euclid" pitchFamily="18" charset="0"/>
              </a:defRPr>
            </a:lvl1pPr>
          </a:lstStyle>
          <a:p>
            <a:pPr>
              <a:defRPr/>
            </a:pPr>
            <a:fld id="{598FC47B-4672-4D82-88D2-AB35845B330B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9" name="8 Forma libre"/>
          <p:cNvSpPr>
            <a:spLocks/>
          </p:cNvSpPr>
          <p:nvPr userDrawn="1"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8 Título"/>
          <p:cNvSpPr txBox="1">
            <a:spLocks/>
          </p:cNvSpPr>
          <p:nvPr userDrawn="1"/>
        </p:nvSpPr>
        <p:spPr bwMode="auto">
          <a:xfrm>
            <a:off x="533400" y="1371600"/>
            <a:ext cx="785164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B673F-D1A4-4C29-8A52-0DAB60C5B53E}" type="datetime1">
              <a:rPr lang="es-CL" smtClean="0"/>
              <a:pPr>
                <a:defRPr/>
              </a:pPr>
              <a:t>13-12-2011</a:t>
            </a:fld>
            <a:endParaRPr lang="es-C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9C8C8-F4B9-491E-8401-6F6CE61CCF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04856" cy="11430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03648" y="1484784"/>
            <a:ext cx="3744416" cy="46805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364088" y="1484784"/>
            <a:ext cx="3678560" cy="46805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5B4FE-2EB0-4E3D-AEDA-08EC38182B82}" type="datetime1">
              <a:rPr lang="es-CL" smtClean="0"/>
              <a:pPr>
                <a:defRPr/>
              </a:pPr>
              <a:t>13-12-2011</a:t>
            </a:fld>
            <a:endParaRPr lang="es-CL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6EAD0-F5CE-463A-AA0A-4326A9C718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0485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5D6C8-8079-44EC-A945-7924918463EF}" type="datetime1">
              <a:rPr lang="es-CL" smtClean="0"/>
              <a:pPr>
                <a:defRPr/>
              </a:pPr>
              <a:t>13-12-2011</a:t>
            </a:fld>
            <a:endParaRPr lang="es-CL"/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85A4B-AD20-4376-884E-0364B760E1D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2348880"/>
            <a:ext cx="7287344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D90BE-A2A7-45FF-9E05-DCD1F0CA826B}" type="datetime1">
              <a:rPr lang="es-CL" smtClean="0"/>
              <a:pPr>
                <a:defRPr/>
              </a:pPr>
              <a:t>13-12-2011</a:t>
            </a:fld>
            <a:endParaRPr lang="es-CL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2862A-94F4-4202-9313-1278114AA61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cxnSp>
        <p:nvCxnSpPr>
          <p:cNvPr id="7" name="6 Conector recto"/>
          <p:cNvCxnSpPr/>
          <p:nvPr userDrawn="1"/>
        </p:nvCxnSpPr>
        <p:spPr>
          <a:xfrm>
            <a:off x="827584" y="3717032"/>
            <a:ext cx="8316416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67988-AFF5-4223-B130-C9C2BC42A20D}" type="datetime1">
              <a:rPr lang="es-CL" smtClean="0"/>
              <a:pPr>
                <a:defRPr/>
              </a:pPr>
              <a:t>13-12-2011</a:t>
            </a:fld>
            <a:endParaRPr lang="es-CL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A10B4-50B1-408D-A2D5-458E374E71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54748-17C7-4595-B747-7E44D9477713}" type="datetime1">
              <a:rPr lang="es-CL" smtClean="0"/>
              <a:pPr>
                <a:defRPr/>
              </a:pPr>
              <a:t>13-12-2011</a:t>
            </a:fld>
            <a:endParaRPr lang="es-CL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3B14B-1B1E-418C-8718-38B84703023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7" name="1 Grupo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8" name="7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9" name="8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10" name="9 Recortar y redondear rectángulo de esquina sencilla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1" name="10 Triángulo rectángulo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14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E8EF0-E355-4DFB-B546-3678E590DBCA}" type="datetime1">
              <a:rPr lang="es-CL" smtClean="0"/>
              <a:pPr>
                <a:defRPr/>
              </a:pPr>
              <a:t>13-12-2011</a:t>
            </a:fld>
            <a:endParaRPr lang="es-CL"/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DAAB36EB-1CCF-4CD1-A290-662239D3AC2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BA549-5EF7-41E1-9E2B-436D3D8A69F8}" type="datetime1">
              <a:rPr lang="es-CL" smtClean="0"/>
              <a:pPr>
                <a:defRPr/>
              </a:pPr>
              <a:t>13-12-2011</a:t>
            </a:fld>
            <a:endParaRPr lang="es-C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3EB03-CC84-4E5D-B9D7-ACEDE033A50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 userDrawn="1"/>
        </p:nvSpPr>
        <p:spPr>
          <a:xfrm>
            <a:off x="0" y="0"/>
            <a:ext cx="9144000" cy="1340768"/>
          </a:xfrm>
          <a:prstGeom prst="rect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29" name="8 Marcador de título"/>
          <p:cNvSpPr>
            <a:spLocks noGrp="1"/>
          </p:cNvSpPr>
          <p:nvPr>
            <p:ph type="title"/>
          </p:nvPr>
        </p:nvSpPr>
        <p:spPr bwMode="auto">
          <a:xfrm>
            <a:off x="683568" y="116632"/>
            <a:ext cx="80648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 smtClean="0"/>
              <a:t>Click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Master</a:t>
            </a:r>
            <a:r>
              <a:rPr lang="es-ES" dirty="0" smtClean="0"/>
              <a:t> </a:t>
            </a:r>
            <a:r>
              <a:rPr lang="es-ES" dirty="0" err="1" smtClean="0"/>
              <a:t>title</a:t>
            </a:r>
            <a:r>
              <a:rPr lang="es-ES" dirty="0" smtClean="0"/>
              <a:t> </a:t>
            </a:r>
            <a:r>
              <a:rPr lang="es-ES" dirty="0" err="1" smtClean="0"/>
              <a:t>style</a:t>
            </a:r>
            <a:endParaRPr lang="en-US" dirty="0" smtClean="0"/>
          </a:p>
        </p:txBody>
      </p:sp>
      <p:sp>
        <p:nvSpPr>
          <p:cNvPr id="1030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683568" y="1556792"/>
            <a:ext cx="8064896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 smtClean="0"/>
              <a:t>Click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Master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styles</a:t>
            </a:r>
            <a:endParaRPr lang="es-ES" dirty="0" smtClean="0"/>
          </a:p>
          <a:p>
            <a:pPr lvl="1"/>
            <a:r>
              <a:rPr lang="es-ES" dirty="0" err="1" smtClean="0"/>
              <a:t>Second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2"/>
            <a:r>
              <a:rPr lang="es-ES" dirty="0" err="1" smtClean="0"/>
              <a:t>Third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3"/>
            <a:r>
              <a:rPr lang="es-ES" dirty="0" err="1" smtClean="0"/>
              <a:t>Fourth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4"/>
            <a:r>
              <a:rPr lang="es-ES" dirty="0" err="1" smtClean="0"/>
              <a:t>Fifth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n-US" dirty="0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018456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424242"/>
                </a:solidFill>
                <a:latin typeface="Arial" charset="0"/>
              </a:defRPr>
            </a:lvl1pPr>
          </a:lstStyle>
          <a:p>
            <a:pPr>
              <a:defRPr/>
            </a:pPr>
            <a:fld id="{059E8451-9A6B-4AA6-BF99-F551D686A538}" type="datetime1">
              <a:rPr lang="es-CL" smtClean="0"/>
              <a:pPr>
                <a:defRPr/>
              </a:pPr>
              <a:t>13-12-2011</a:t>
            </a:fld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372200" y="6381328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424242"/>
                </a:solidFill>
                <a:latin typeface="Fedra Sans Std Normal" pitchFamily="34" charset="0"/>
              </a:defRPr>
            </a:lvl1pPr>
          </a:lstStyle>
          <a:p>
            <a:pPr>
              <a:defRPr/>
            </a:pPr>
            <a:fld id="{60AEC80E-C4D1-4B38-B0A7-40F533D8F7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1" name="Rectangle 6"/>
          <p:cNvSpPr/>
          <p:nvPr userDrawn="1"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2" name="Rectangle 7"/>
          <p:cNvSpPr/>
          <p:nvPr userDrawn="1"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3" name="Rectangle 8"/>
          <p:cNvSpPr/>
          <p:nvPr userDrawn="1"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7" name="Rectangle 9"/>
          <p:cNvSpPr/>
          <p:nvPr userDrawn="1"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9" name="Rectangle 10"/>
          <p:cNvSpPr/>
          <p:nvPr userDrawn="1"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0" name="Rectangle 11"/>
          <p:cNvSpPr/>
          <p:nvPr userDrawn="1"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1" name="Rectangle 14"/>
          <p:cNvSpPr/>
          <p:nvPr userDrawn="1"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3" name="Rectangle 15"/>
          <p:cNvSpPr/>
          <p:nvPr userDrawn="1"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4" name="Rectangle 16"/>
          <p:cNvSpPr/>
          <p:nvPr userDrawn="1"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82" r:id="rId8"/>
    <p:sldLayoutId id="2147483879" r:id="rId9"/>
    <p:sldLayoutId id="2147483880" r:id="rId1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42988" y="4005064"/>
            <a:ext cx="8101012" cy="1511499"/>
          </a:xfrm>
        </p:spPr>
        <p:txBody>
          <a:bodyPr/>
          <a:lstStyle/>
          <a:p>
            <a:r>
              <a:rPr lang="es-ES_tradnl" b="1" dirty="0" smtClean="0"/>
              <a:t>	</a:t>
            </a:r>
            <a:r>
              <a:rPr lang="es-CL" b="1" dirty="0" smtClean="0"/>
              <a:t>Administraci</a:t>
            </a:r>
            <a:r>
              <a:rPr lang="es-CL" b="1" dirty="0" smtClean="0"/>
              <a:t>ón y Control de la Calidad</a:t>
            </a:r>
            <a:r>
              <a:rPr lang="es-ES_tradnl" b="1" dirty="0"/>
              <a:t/>
            </a:r>
            <a:br>
              <a:rPr lang="es-ES_tradnl" b="1" dirty="0"/>
            </a:br>
            <a:endParaRPr lang="es-CL" dirty="0"/>
          </a:p>
        </p:txBody>
      </p:sp>
      <p:sp>
        <p:nvSpPr>
          <p:cNvPr id="3" name="2 CuadroTexto"/>
          <p:cNvSpPr txBox="1"/>
          <p:nvPr/>
        </p:nvSpPr>
        <p:spPr>
          <a:xfrm>
            <a:off x="323528" y="1988840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dirty="0" smtClean="0">
                <a:latin typeface="Fedra Sans Std Normal"/>
              </a:rPr>
              <a:t>IN4703</a:t>
            </a:r>
          </a:p>
          <a:p>
            <a:r>
              <a:rPr lang="es-CL" sz="3600" dirty="0" smtClean="0">
                <a:latin typeface="Fedra Sans Std Normal"/>
              </a:rPr>
              <a:t>	Gestión de Operaciones</a:t>
            </a:r>
            <a:endParaRPr lang="es-CL" sz="3600" dirty="0">
              <a:latin typeface="Fedra Sans Std Norm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Gestión de la Calidad Total (TQM)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Algunos Conceptos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800" dirty="0" smtClean="0"/>
              <a:t>Mejoramiento </a:t>
            </a:r>
            <a:r>
              <a:rPr lang="es-CL" sz="2800" dirty="0" smtClean="0"/>
              <a:t>Continuo</a:t>
            </a:r>
          </a:p>
          <a:p>
            <a:r>
              <a:rPr lang="es-CL" sz="2800" dirty="0" smtClean="0"/>
              <a:t>Empoderamiento </a:t>
            </a:r>
            <a:r>
              <a:rPr lang="es-CL" sz="2800" dirty="0" smtClean="0"/>
              <a:t>del </a:t>
            </a:r>
            <a:r>
              <a:rPr lang="es-CL" sz="2800" dirty="0" smtClean="0"/>
              <a:t>Trabajador</a:t>
            </a:r>
          </a:p>
          <a:p>
            <a:r>
              <a:rPr lang="es-CL" sz="2800" dirty="0" smtClean="0"/>
              <a:t>Benchmarking</a:t>
            </a:r>
          </a:p>
          <a:p>
            <a:r>
              <a:rPr lang="es-CL" sz="2800" dirty="0" smtClean="0"/>
              <a:t>Producción </a:t>
            </a:r>
            <a:r>
              <a:rPr lang="es-CL" sz="2800" dirty="0" smtClean="0"/>
              <a:t>Justo-a-Tiempo (</a:t>
            </a:r>
            <a:r>
              <a:rPr lang="es-CL" sz="2800" dirty="0" smtClean="0"/>
              <a:t>JIT)</a:t>
            </a:r>
          </a:p>
          <a:p>
            <a:r>
              <a:rPr lang="es-CL" sz="2800" dirty="0" smtClean="0"/>
              <a:t>Métodos </a:t>
            </a:r>
            <a:r>
              <a:rPr lang="es-CL" sz="2800" dirty="0" smtClean="0"/>
              <a:t>de </a:t>
            </a:r>
            <a:r>
              <a:rPr lang="es-CL" sz="2800" dirty="0" err="1" smtClean="0"/>
              <a:t>Taguchi</a:t>
            </a:r>
            <a:endParaRPr lang="es-CL" sz="2800" dirty="0" smtClean="0"/>
          </a:p>
          <a:p>
            <a:r>
              <a:rPr lang="es-CL" sz="2800" dirty="0" smtClean="0"/>
              <a:t>Herramientas de Control Estadístico</a:t>
            </a:r>
          </a:p>
          <a:p>
            <a:endParaRPr lang="es-CL" sz="28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10</a:t>
            </a:fld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Gestión de la Calidad Total (TQM)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Producción Justo a Tiempo - Ejemplo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11</a:t>
            </a:fld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2233613" y="1552575"/>
            <a:ext cx="4086225" cy="1304925"/>
            <a:chOff x="1392" y="1169"/>
            <a:chExt cx="2667" cy="767"/>
          </a:xfrm>
        </p:grpSpPr>
        <p:grpSp>
          <p:nvGrpSpPr>
            <p:cNvPr id="8" name="Group 4"/>
            <p:cNvGrpSpPr>
              <a:grpSpLocks/>
            </p:cNvGrpSpPr>
            <p:nvPr/>
          </p:nvGrpSpPr>
          <p:grpSpPr bwMode="auto">
            <a:xfrm>
              <a:off x="2073" y="1169"/>
              <a:ext cx="1564" cy="603"/>
              <a:chOff x="2073" y="1169"/>
              <a:chExt cx="1564" cy="603"/>
            </a:xfrm>
          </p:grpSpPr>
          <p:grpSp>
            <p:nvGrpSpPr>
              <p:cNvPr id="26" name="Group 5"/>
              <p:cNvGrpSpPr>
                <a:grpSpLocks/>
              </p:cNvGrpSpPr>
              <p:nvPr/>
            </p:nvGrpSpPr>
            <p:grpSpPr bwMode="auto">
              <a:xfrm>
                <a:off x="3138" y="1169"/>
                <a:ext cx="499" cy="603"/>
                <a:chOff x="3138" y="1169"/>
                <a:chExt cx="499" cy="603"/>
              </a:xfrm>
            </p:grpSpPr>
            <p:sp>
              <p:nvSpPr>
                <p:cNvPr id="30" name="Freeform 6"/>
                <p:cNvSpPr>
                  <a:spLocks/>
                </p:cNvSpPr>
                <p:nvPr/>
              </p:nvSpPr>
              <p:spPr bwMode="auto">
                <a:xfrm>
                  <a:off x="3138" y="1326"/>
                  <a:ext cx="499" cy="425"/>
                </a:xfrm>
                <a:custGeom>
                  <a:avLst/>
                  <a:gdLst>
                    <a:gd name="T0" fmla="*/ 0 w 998"/>
                    <a:gd name="T1" fmla="*/ 212 h 851"/>
                    <a:gd name="T2" fmla="*/ 111 w 998"/>
                    <a:gd name="T3" fmla="*/ 0 h 851"/>
                    <a:gd name="T4" fmla="*/ 250 w 998"/>
                    <a:gd name="T5" fmla="*/ 210 h 851"/>
                    <a:gd name="T6" fmla="*/ 0 60000 65536"/>
                    <a:gd name="T7" fmla="*/ 0 60000 65536"/>
                    <a:gd name="T8" fmla="*/ 0 60000 65536"/>
                    <a:gd name="T9" fmla="*/ 0 w 998"/>
                    <a:gd name="T10" fmla="*/ 0 h 851"/>
                    <a:gd name="T11" fmla="*/ 998 w 998"/>
                    <a:gd name="T12" fmla="*/ 851 h 85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98" h="851">
                      <a:moveTo>
                        <a:pt x="0" y="851"/>
                      </a:moveTo>
                      <a:lnTo>
                        <a:pt x="442" y="0"/>
                      </a:lnTo>
                      <a:lnTo>
                        <a:pt x="998" y="841"/>
                      </a:lnTo>
                    </a:path>
                  </a:pathLst>
                </a:custGeom>
                <a:solidFill>
                  <a:schemeClr val="accent2"/>
                </a:solidFill>
                <a:ln w="206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31" name="Line 7"/>
                <p:cNvSpPr>
                  <a:spLocks noChangeShapeType="1"/>
                </p:cNvSpPr>
                <p:nvPr/>
              </p:nvSpPr>
              <p:spPr bwMode="auto">
                <a:xfrm>
                  <a:off x="3345" y="1169"/>
                  <a:ext cx="48" cy="603"/>
                </a:xfrm>
                <a:prstGeom prst="line">
                  <a:avLst/>
                </a:prstGeom>
                <a:noFill/>
                <a:ln w="206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7" name="Group 8"/>
              <p:cNvGrpSpPr>
                <a:grpSpLocks/>
              </p:cNvGrpSpPr>
              <p:nvPr/>
            </p:nvGrpSpPr>
            <p:grpSpPr bwMode="auto">
              <a:xfrm>
                <a:off x="2073" y="1169"/>
                <a:ext cx="499" cy="603"/>
                <a:chOff x="2073" y="1169"/>
                <a:chExt cx="499" cy="603"/>
              </a:xfrm>
            </p:grpSpPr>
            <p:sp>
              <p:nvSpPr>
                <p:cNvPr id="28" name="Freeform 9"/>
                <p:cNvSpPr>
                  <a:spLocks/>
                </p:cNvSpPr>
                <p:nvPr/>
              </p:nvSpPr>
              <p:spPr bwMode="auto">
                <a:xfrm>
                  <a:off x="2073" y="1326"/>
                  <a:ext cx="499" cy="425"/>
                </a:xfrm>
                <a:custGeom>
                  <a:avLst/>
                  <a:gdLst>
                    <a:gd name="T0" fmla="*/ 0 w 998"/>
                    <a:gd name="T1" fmla="*/ 212 h 851"/>
                    <a:gd name="T2" fmla="*/ 111 w 998"/>
                    <a:gd name="T3" fmla="*/ 0 h 851"/>
                    <a:gd name="T4" fmla="*/ 250 w 998"/>
                    <a:gd name="T5" fmla="*/ 210 h 851"/>
                    <a:gd name="T6" fmla="*/ 0 60000 65536"/>
                    <a:gd name="T7" fmla="*/ 0 60000 65536"/>
                    <a:gd name="T8" fmla="*/ 0 60000 65536"/>
                    <a:gd name="T9" fmla="*/ 0 w 998"/>
                    <a:gd name="T10" fmla="*/ 0 h 851"/>
                    <a:gd name="T11" fmla="*/ 998 w 998"/>
                    <a:gd name="T12" fmla="*/ 851 h 85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98" h="851">
                      <a:moveTo>
                        <a:pt x="0" y="851"/>
                      </a:moveTo>
                      <a:lnTo>
                        <a:pt x="442" y="0"/>
                      </a:lnTo>
                      <a:lnTo>
                        <a:pt x="998" y="841"/>
                      </a:lnTo>
                    </a:path>
                  </a:pathLst>
                </a:custGeom>
                <a:solidFill>
                  <a:schemeClr val="accent2"/>
                </a:solidFill>
                <a:ln w="206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29" name="Line 10"/>
                <p:cNvSpPr>
                  <a:spLocks noChangeShapeType="1"/>
                </p:cNvSpPr>
                <p:nvPr/>
              </p:nvSpPr>
              <p:spPr bwMode="auto">
                <a:xfrm>
                  <a:off x="2280" y="1169"/>
                  <a:ext cx="48" cy="603"/>
                </a:xfrm>
                <a:prstGeom prst="line">
                  <a:avLst/>
                </a:prstGeom>
                <a:noFill/>
                <a:ln w="206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</p:grpSp>
        <p:grpSp>
          <p:nvGrpSpPr>
            <p:cNvPr id="9" name="Group 11"/>
            <p:cNvGrpSpPr>
              <a:grpSpLocks/>
            </p:cNvGrpSpPr>
            <p:nvPr/>
          </p:nvGrpSpPr>
          <p:grpSpPr bwMode="auto">
            <a:xfrm>
              <a:off x="1661" y="1382"/>
              <a:ext cx="2398" cy="554"/>
              <a:chOff x="1661" y="1382"/>
              <a:chExt cx="2398" cy="554"/>
            </a:xfrm>
          </p:grpSpPr>
          <p:sp>
            <p:nvSpPr>
              <p:cNvPr id="19" name="Freeform 12"/>
              <p:cNvSpPr>
                <a:spLocks/>
              </p:cNvSpPr>
              <p:nvPr/>
            </p:nvSpPr>
            <p:spPr bwMode="auto">
              <a:xfrm>
                <a:off x="1661" y="1382"/>
                <a:ext cx="2398" cy="554"/>
              </a:xfrm>
              <a:custGeom>
                <a:avLst/>
                <a:gdLst>
                  <a:gd name="T0" fmla="*/ 0 w 4797"/>
                  <a:gd name="T1" fmla="*/ 142 h 1108"/>
                  <a:gd name="T2" fmla="*/ 0 w 4797"/>
                  <a:gd name="T3" fmla="*/ 161 h 1108"/>
                  <a:gd name="T4" fmla="*/ 0 w 4797"/>
                  <a:gd name="T5" fmla="*/ 173 h 1108"/>
                  <a:gd name="T6" fmla="*/ 3 w 4797"/>
                  <a:gd name="T7" fmla="*/ 184 h 1108"/>
                  <a:gd name="T8" fmla="*/ 7 w 4797"/>
                  <a:gd name="T9" fmla="*/ 197 h 1108"/>
                  <a:gd name="T10" fmla="*/ 13 w 4797"/>
                  <a:gd name="T11" fmla="*/ 207 h 1108"/>
                  <a:gd name="T12" fmla="*/ 22 w 4797"/>
                  <a:gd name="T13" fmla="*/ 219 h 1108"/>
                  <a:gd name="T14" fmla="*/ 30 w 4797"/>
                  <a:gd name="T15" fmla="*/ 226 h 1108"/>
                  <a:gd name="T16" fmla="*/ 39 w 4797"/>
                  <a:gd name="T17" fmla="*/ 232 h 1108"/>
                  <a:gd name="T18" fmla="*/ 49 w 4797"/>
                  <a:gd name="T19" fmla="*/ 237 h 1108"/>
                  <a:gd name="T20" fmla="*/ 62 w 4797"/>
                  <a:gd name="T21" fmla="*/ 242 h 1108"/>
                  <a:gd name="T22" fmla="*/ 71 w 4797"/>
                  <a:gd name="T23" fmla="*/ 247 h 1108"/>
                  <a:gd name="T24" fmla="*/ 75 w 4797"/>
                  <a:gd name="T25" fmla="*/ 253 h 1108"/>
                  <a:gd name="T26" fmla="*/ 89 w 4797"/>
                  <a:gd name="T27" fmla="*/ 277 h 1108"/>
                  <a:gd name="T28" fmla="*/ 1161 w 4797"/>
                  <a:gd name="T29" fmla="*/ 277 h 1108"/>
                  <a:gd name="T30" fmla="*/ 1175 w 4797"/>
                  <a:gd name="T31" fmla="*/ 225 h 1108"/>
                  <a:gd name="T32" fmla="*/ 1199 w 4797"/>
                  <a:gd name="T33" fmla="*/ 138 h 1108"/>
                  <a:gd name="T34" fmla="*/ 1002 w 4797"/>
                  <a:gd name="T35" fmla="*/ 138 h 1108"/>
                  <a:gd name="T36" fmla="*/ 997 w 4797"/>
                  <a:gd name="T37" fmla="*/ 150 h 1108"/>
                  <a:gd name="T38" fmla="*/ 992 w 4797"/>
                  <a:gd name="T39" fmla="*/ 160 h 1108"/>
                  <a:gd name="T40" fmla="*/ 986 w 4797"/>
                  <a:gd name="T41" fmla="*/ 167 h 1108"/>
                  <a:gd name="T42" fmla="*/ 980 w 4797"/>
                  <a:gd name="T43" fmla="*/ 172 h 1108"/>
                  <a:gd name="T44" fmla="*/ 974 w 4797"/>
                  <a:gd name="T45" fmla="*/ 176 h 1108"/>
                  <a:gd name="T46" fmla="*/ 765 w 4797"/>
                  <a:gd name="T47" fmla="*/ 176 h 1108"/>
                  <a:gd name="T48" fmla="*/ 757 w 4797"/>
                  <a:gd name="T49" fmla="*/ 174 h 1108"/>
                  <a:gd name="T50" fmla="*/ 753 w 4797"/>
                  <a:gd name="T51" fmla="*/ 171 h 1108"/>
                  <a:gd name="T52" fmla="*/ 748 w 4797"/>
                  <a:gd name="T53" fmla="*/ 165 h 1108"/>
                  <a:gd name="T54" fmla="*/ 744 w 4797"/>
                  <a:gd name="T55" fmla="*/ 160 h 1108"/>
                  <a:gd name="T56" fmla="*/ 731 w 4797"/>
                  <a:gd name="T57" fmla="*/ 138 h 1108"/>
                  <a:gd name="T58" fmla="*/ 643 w 4797"/>
                  <a:gd name="T59" fmla="*/ 138 h 1108"/>
                  <a:gd name="T60" fmla="*/ 628 w 4797"/>
                  <a:gd name="T61" fmla="*/ 0 h 1108"/>
                  <a:gd name="T62" fmla="*/ 535 w 4797"/>
                  <a:gd name="T63" fmla="*/ 0 h 1108"/>
                  <a:gd name="T64" fmla="*/ 547 w 4797"/>
                  <a:gd name="T65" fmla="*/ 135 h 1108"/>
                  <a:gd name="T66" fmla="*/ 463 w 4797"/>
                  <a:gd name="T67" fmla="*/ 135 h 1108"/>
                  <a:gd name="T68" fmla="*/ 457 w 4797"/>
                  <a:gd name="T69" fmla="*/ 165 h 1108"/>
                  <a:gd name="T70" fmla="*/ 456 w 4797"/>
                  <a:gd name="T71" fmla="*/ 170 h 1108"/>
                  <a:gd name="T72" fmla="*/ 452 w 4797"/>
                  <a:gd name="T73" fmla="*/ 174 h 1108"/>
                  <a:gd name="T74" fmla="*/ 448 w 4797"/>
                  <a:gd name="T75" fmla="*/ 177 h 1108"/>
                  <a:gd name="T76" fmla="*/ 441 w 4797"/>
                  <a:gd name="T77" fmla="*/ 178 h 1108"/>
                  <a:gd name="T78" fmla="*/ 434 w 4797"/>
                  <a:gd name="T79" fmla="*/ 178 h 1108"/>
                  <a:gd name="T80" fmla="*/ 218 w 4797"/>
                  <a:gd name="T81" fmla="*/ 178 h 1108"/>
                  <a:gd name="T82" fmla="*/ 212 w 4797"/>
                  <a:gd name="T83" fmla="*/ 176 h 1108"/>
                  <a:gd name="T84" fmla="*/ 206 w 4797"/>
                  <a:gd name="T85" fmla="*/ 171 h 1108"/>
                  <a:gd name="T86" fmla="*/ 201 w 4797"/>
                  <a:gd name="T87" fmla="*/ 167 h 1108"/>
                  <a:gd name="T88" fmla="*/ 187 w 4797"/>
                  <a:gd name="T89" fmla="*/ 142 h 1108"/>
                  <a:gd name="T90" fmla="*/ 0 w 4797"/>
                  <a:gd name="T91" fmla="*/ 142 h 1108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797"/>
                  <a:gd name="T139" fmla="*/ 0 h 1108"/>
                  <a:gd name="T140" fmla="*/ 4797 w 4797"/>
                  <a:gd name="T141" fmla="*/ 1108 h 1108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797" h="1108">
                    <a:moveTo>
                      <a:pt x="0" y="568"/>
                    </a:moveTo>
                    <a:lnTo>
                      <a:pt x="0" y="644"/>
                    </a:lnTo>
                    <a:lnTo>
                      <a:pt x="2" y="692"/>
                    </a:lnTo>
                    <a:lnTo>
                      <a:pt x="13" y="733"/>
                    </a:lnTo>
                    <a:lnTo>
                      <a:pt x="30" y="786"/>
                    </a:lnTo>
                    <a:lnTo>
                      <a:pt x="54" y="828"/>
                    </a:lnTo>
                    <a:lnTo>
                      <a:pt x="88" y="873"/>
                    </a:lnTo>
                    <a:lnTo>
                      <a:pt x="122" y="901"/>
                    </a:lnTo>
                    <a:lnTo>
                      <a:pt x="159" y="927"/>
                    </a:lnTo>
                    <a:lnTo>
                      <a:pt x="199" y="947"/>
                    </a:lnTo>
                    <a:lnTo>
                      <a:pt x="248" y="968"/>
                    </a:lnTo>
                    <a:lnTo>
                      <a:pt x="284" y="986"/>
                    </a:lnTo>
                    <a:lnTo>
                      <a:pt x="303" y="1011"/>
                    </a:lnTo>
                    <a:lnTo>
                      <a:pt x="356" y="1108"/>
                    </a:lnTo>
                    <a:lnTo>
                      <a:pt x="4644" y="1108"/>
                    </a:lnTo>
                    <a:lnTo>
                      <a:pt x="4701" y="900"/>
                    </a:lnTo>
                    <a:lnTo>
                      <a:pt x="4797" y="549"/>
                    </a:lnTo>
                    <a:lnTo>
                      <a:pt x="4011" y="549"/>
                    </a:lnTo>
                    <a:lnTo>
                      <a:pt x="3990" y="600"/>
                    </a:lnTo>
                    <a:lnTo>
                      <a:pt x="3968" y="640"/>
                    </a:lnTo>
                    <a:lnTo>
                      <a:pt x="3947" y="667"/>
                    </a:lnTo>
                    <a:lnTo>
                      <a:pt x="3921" y="687"/>
                    </a:lnTo>
                    <a:lnTo>
                      <a:pt x="3896" y="701"/>
                    </a:lnTo>
                    <a:lnTo>
                      <a:pt x="3061" y="701"/>
                    </a:lnTo>
                    <a:lnTo>
                      <a:pt x="3031" y="695"/>
                    </a:lnTo>
                    <a:lnTo>
                      <a:pt x="3015" y="682"/>
                    </a:lnTo>
                    <a:lnTo>
                      <a:pt x="2995" y="659"/>
                    </a:lnTo>
                    <a:lnTo>
                      <a:pt x="2979" y="640"/>
                    </a:lnTo>
                    <a:lnTo>
                      <a:pt x="2926" y="549"/>
                    </a:lnTo>
                    <a:lnTo>
                      <a:pt x="2572" y="549"/>
                    </a:lnTo>
                    <a:lnTo>
                      <a:pt x="2515" y="0"/>
                    </a:lnTo>
                    <a:lnTo>
                      <a:pt x="2140" y="0"/>
                    </a:lnTo>
                    <a:lnTo>
                      <a:pt x="2188" y="540"/>
                    </a:lnTo>
                    <a:lnTo>
                      <a:pt x="1852" y="540"/>
                    </a:lnTo>
                    <a:lnTo>
                      <a:pt x="1829" y="660"/>
                    </a:lnTo>
                    <a:lnTo>
                      <a:pt x="1824" y="678"/>
                    </a:lnTo>
                    <a:lnTo>
                      <a:pt x="1810" y="695"/>
                    </a:lnTo>
                    <a:lnTo>
                      <a:pt x="1792" y="705"/>
                    </a:lnTo>
                    <a:lnTo>
                      <a:pt x="1764" y="711"/>
                    </a:lnTo>
                    <a:lnTo>
                      <a:pt x="1736" y="711"/>
                    </a:lnTo>
                    <a:lnTo>
                      <a:pt x="873" y="711"/>
                    </a:lnTo>
                    <a:lnTo>
                      <a:pt x="849" y="701"/>
                    </a:lnTo>
                    <a:lnTo>
                      <a:pt x="825" y="684"/>
                    </a:lnTo>
                    <a:lnTo>
                      <a:pt x="807" y="665"/>
                    </a:lnTo>
                    <a:lnTo>
                      <a:pt x="750" y="568"/>
                    </a:lnTo>
                    <a:lnTo>
                      <a:pt x="0" y="56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grpSp>
            <p:nvGrpSpPr>
              <p:cNvPr id="20" name="Group 13"/>
              <p:cNvGrpSpPr>
                <a:grpSpLocks/>
              </p:cNvGrpSpPr>
              <p:nvPr/>
            </p:nvGrpSpPr>
            <p:grpSpPr bwMode="auto">
              <a:xfrm>
                <a:off x="2646" y="1702"/>
                <a:ext cx="426" cy="43"/>
                <a:chOff x="2646" y="1702"/>
                <a:chExt cx="426" cy="43"/>
              </a:xfrm>
            </p:grpSpPr>
            <p:sp>
              <p:nvSpPr>
                <p:cNvPr id="21" name="Oval 14"/>
                <p:cNvSpPr>
                  <a:spLocks noChangeArrowheads="1"/>
                </p:cNvSpPr>
                <p:nvPr/>
              </p:nvSpPr>
              <p:spPr bwMode="auto">
                <a:xfrm>
                  <a:off x="2646" y="1702"/>
                  <a:ext cx="45" cy="43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22" name="Oval 15"/>
                <p:cNvSpPr>
                  <a:spLocks noChangeArrowheads="1"/>
                </p:cNvSpPr>
                <p:nvPr/>
              </p:nvSpPr>
              <p:spPr bwMode="auto">
                <a:xfrm>
                  <a:off x="2741" y="1702"/>
                  <a:ext cx="47" cy="43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23" name="Oval 16"/>
                <p:cNvSpPr>
                  <a:spLocks noChangeArrowheads="1"/>
                </p:cNvSpPr>
                <p:nvPr/>
              </p:nvSpPr>
              <p:spPr bwMode="auto">
                <a:xfrm>
                  <a:off x="2839" y="1702"/>
                  <a:ext cx="47" cy="43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24" name="Oval 17"/>
                <p:cNvSpPr>
                  <a:spLocks noChangeArrowheads="1"/>
                </p:cNvSpPr>
                <p:nvPr/>
              </p:nvSpPr>
              <p:spPr bwMode="auto">
                <a:xfrm>
                  <a:off x="2931" y="1702"/>
                  <a:ext cx="45" cy="43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25" name="Oval 18"/>
                <p:cNvSpPr>
                  <a:spLocks noChangeArrowheads="1"/>
                </p:cNvSpPr>
                <p:nvPr/>
              </p:nvSpPr>
              <p:spPr bwMode="auto">
                <a:xfrm>
                  <a:off x="3024" y="1702"/>
                  <a:ext cx="48" cy="43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</p:grpSp>
        <p:grpSp>
          <p:nvGrpSpPr>
            <p:cNvPr id="10" name="Group 19"/>
            <p:cNvGrpSpPr>
              <a:grpSpLocks/>
            </p:cNvGrpSpPr>
            <p:nvPr/>
          </p:nvGrpSpPr>
          <p:grpSpPr bwMode="auto">
            <a:xfrm>
              <a:off x="1392" y="1202"/>
              <a:ext cx="1534" cy="171"/>
              <a:chOff x="1392" y="1202"/>
              <a:chExt cx="1534" cy="171"/>
            </a:xfrm>
          </p:grpSpPr>
          <p:sp>
            <p:nvSpPr>
              <p:cNvPr id="11" name="Arc 20"/>
              <p:cNvSpPr>
                <a:spLocks/>
              </p:cNvSpPr>
              <p:nvPr/>
            </p:nvSpPr>
            <p:spPr bwMode="auto">
              <a:xfrm>
                <a:off x="1392" y="1202"/>
                <a:ext cx="334" cy="170"/>
              </a:xfrm>
              <a:custGeom>
                <a:avLst/>
                <a:gdLst>
                  <a:gd name="T0" fmla="*/ 0 w 43200"/>
                  <a:gd name="T1" fmla="*/ 0 h 21600"/>
                  <a:gd name="T2" fmla="*/ 0 w 43200"/>
                  <a:gd name="T3" fmla="*/ 0 h 21600"/>
                  <a:gd name="T4" fmla="*/ 0 w 432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1600"/>
                  <a:gd name="T11" fmla="*/ 43200 w 432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1600" fill="none" extrusionOk="0">
                    <a:moveTo>
                      <a:pt x="-1" y="21599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200" y="9670"/>
                      <a:pt x="43200" y="21600"/>
                    </a:cubicBezTo>
                  </a:path>
                  <a:path w="43200" h="21600" stroke="0" extrusionOk="0">
                    <a:moveTo>
                      <a:pt x="-1" y="21599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200" y="9670"/>
                      <a:pt x="4320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2" name="Arc 21"/>
              <p:cNvSpPr>
                <a:spLocks/>
              </p:cNvSpPr>
              <p:nvPr/>
            </p:nvSpPr>
            <p:spPr bwMode="auto">
              <a:xfrm>
                <a:off x="1689" y="1249"/>
                <a:ext cx="285" cy="123"/>
              </a:xfrm>
              <a:custGeom>
                <a:avLst/>
                <a:gdLst>
                  <a:gd name="T0" fmla="*/ 0 w 43200"/>
                  <a:gd name="T1" fmla="*/ 0 h 21600"/>
                  <a:gd name="T2" fmla="*/ 0 w 43200"/>
                  <a:gd name="T3" fmla="*/ 0 h 21600"/>
                  <a:gd name="T4" fmla="*/ 0 w 432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1600"/>
                  <a:gd name="T11" fmla="*/ 43200 w 432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1600" fill="none" extrusionOk="0">
                    <a:moveTo>
                      <a:pt x="-1" y="21599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200" y="9670"/>
                      <a:pt x="43200" y="21600"/>
                    </a:cubicBezTo>
                  </a:path>
                  <a:path w="43200" h="21600" stroke="0" extrusionOk="0">
                    <a:moveTo>
                      <a:pt x="-1" y="21599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200" y="9670"/>
                      <a:pt x="4320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3" name="Arc 22"/>
              <p:cNvSpPr>
                <a:spLocks/>
              </p:cNvSpPr>
              <p:nvPr/>
            </p:nvSpPr>
            <p:spPr bwMode="auto">
              <a:xfrm>
                <a:off x="1868" y="1264"/>
                <a:ext cx="265" cy="108"/>
              </a:xfrm>
              <a:custGeom>
                <a:avLst/>
                <a:gdLst>
                  <a:gd name="T0" fmla="*/ 0 w 43196"/>
                  <a:gd name="T1" fmla="*/ 0 h 21600"/>
                  <a:gd name="T2" fmla="*/ 0 w 43196"/>
                  <a:gd name="T3" fmla="*/ 0 h 21600"/>
                  <a:gd name="T4" fmla="*/ 0 w 4319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96"/>
                  <a:gd name="T10" fmla="*/ 0 h 21600"/>
                  <a:gd name="T11" fmla="*/ 43196 w 4319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96" h="21600" fill="none" extrusionOk="0">
                    <a:moveTo>
                      <a:pt x="-1" y="21201"/>
                    </a:moveTo>
                    <a:cubicBezTo>
                      <a:pt x="216" y="9429"/>
                      <a:pt x="9821" y="-1"/>
                      <a:pt x="21596" y="-1"/>
                    </a:cubicBezTo>
                    <a:cubicBezTo>
                      <a:pt x="33525" y="-1"/>
                      <a:pt x="43196" y="9670"/>
                      <a:pt x="43196" y="21600"/>
                    </a:cubicBezTo>
                  </a:path>
                  <a:path w="43196" h="21600" stroke="0" extrusionOk="0">
                    <a:moveTo>
                      <a:pt x="-1" y="21201"/>
                    </a:moveTo>
                    <a:cubicBezTo>
                      <a:pt x="216" y="9429"/>
                      <a:pt x="9821" y="-1"/>
                      <a:pt x="21596" y="-1"/>
                    </a:cubicBezTo>
                    <a:cubicBezTo>
                      <a:pt x="33525" y="-1"/>
                      <a:pt x="43196" y="9670"/>
                      <a:pt x="43196" y="21600"/>
                    </a:cubicBezTo>
                    <a:lnTo>
                      <a:pt x="21596" y="2160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4" name="Arc 23"/>
              <p:cNvSpPr>
                <a:spLocks/>
              </p:cNvSpPr>
              <p:nvPr/>
            </p:nvSpPr>
            <p:spPr bwMode="auto">
              <a:xfrm>
                <a:off x="2059" y="1264"/>
                <a:ext cx="265" cy="108"/>
              </a:xfrm>
              <a:custGeom>
                <a:avLst/>
                <a:gdLst>
                  <a:gd name="T0" fmla="*/ 0 w 43200"/>
                  <a:gd name="T1" fmla="*/ 0 h 21600"/>
                  <a:gd name="T2" fmla="*/ 0 w 43200"/>
                  <a:gd name="T3" fmla="*/ 0 h 21600"/>
                  <a:gd name="T4" fmla="*/ 0 w 432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1600"/>
                  <a:gd name="T11" fmla="*/ 43200 w 432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1600" fill="none" extrusionOk="0">
                    <a:moveTo>
                      <a:pt x="-1" y="21599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200" y="9670"/>
                      <a:pt x="43200" y="21600"/>
                    </a:cubicBezTo>
                  </a:path>
                  <a:path w="43200" h="21600" stroke="0" extrusionOk="0">
                    <a:moveTo>
                      <a:pt x="-1" y="21599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200" y="9670"/>
                      <a:pt x="4320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5" name="Arc 24"/>
              <p:cNvSpPr>
                <a:spLocks/>
              </p:cNvSpPr>
              <p:nvPr/>
            </p:nvSpPr>
            <p:spPr bwMode="auto">
              <a:xfrm>
                <a:off x="2245" y="1280"/>
                <a:ext cx="227" cy="92"/>
              </a:xfrm>
              <a:custGeom>
                <a:avLst/>
                <a:gdLst>
                  <a:gd name="T0" fmla="*/ 0 w 43200"/>
                  <a:gd name="T1" fmla="*/ 0 h 21600"/>
                  <a:gd name="T2" fmla="*/ 0 w 43200"/>
                  <a:gd name="T3" fmla="*/ 0 h 21600"/>
                  <a:gd name="T4" fmla="*/ 0 w 432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1600"/>
                  <a:gd name="T11" fmla="*/ 43200 w 432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1600" fill="none" extrusionOk="0">
                    <a:moveTo>
                      <a:pt x="-1" y="21599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200" y="9670"/>
                      <a:pt x="43200" y="21600"/>
                    </a:cubicBezTo>
                  </a:path>
                  <a:path w="43200" h="21600" stroke="0" extrusionOk="0">
                    <a:moveTo>
                      <a:pt x="-1" y="21599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200" y="9670"/>
                      <a:pt x="4320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6" name="Arc 25"/>
              <p:cNvSpPr>
                <a:spLocks/>
              </p:cNvSpPr>
              <p:nvPr/>
            </p:nvSpPr>
            <p:spPr bwMode="auto">
              <a:xfrm>
                <a:off x="2429" y="1305"/>
                <a:ext cx="196" cy="68"/>
              </a:xfrm>
              <a:custGeom>
                <a:avLst/>
                <a:gdLst>
                  <a:gd name="T0" fmla="*/ 0 w 43196"/>
                  <a:gd name="T1" fmla="*/ 0 h 21600"/>
                  <a:gd name="T2" fmla="*/ 0 w 43196"/>
                  <a:gd name="T3" fmla="*/ 0 h 21600"/>
                  <a:gd name="T4" fmla="*/ 0 w 4319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96"/>
                  <a:gd name="T10" fmla="*/ 0 h 21600"/>
                  <a:gd name="T11" fmla="*/ 43196 w 4319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96" h="21600" fill="none" extrusionOk="0">
                    <a:moveTo>
                      <a:pt x="0" y="21280"/>
                    </a:moveTo>
                    <a:cubicBezTo>
                      <a:pt x="175" y="9476"/>
                      <a:pt x="9793" y="-1"/>
                      <a:pt x="21598" y="-1"/>
                    </a:cubicBezTo>
                    <a:cubicBezTo>
                      <a:pt x="33401" y="-1"/>
                      <a:pt x="43019" y="9474"/>
                      <a:pt x="43195" y="21277"/>
                    </a:cubicBezTo>
                  </a:path>
                  <a:path w="43196" h="21600" stroke="0" extrusionOk="0">
                    <a:moveTo>
                      <a:pt x="0" y="21280"/>
                    </a:moveTo>
                    <a:cubicBezTo>
                      <a:pt x="175" y="9476"/>
                      <a:pt x="9793" y="-1"/>
                      <a:pt x="21598" y="-1"/>
                    </a:cubicBezTo>
                    <a:cubicBezTo>
                      <a:pt x="33401" y="-1"/>
                      <a:pt x="43019" y="9474"/>
                      <a:pt x="43195" y="21277"/>
                    </a:cubicBezTo>
                    <a:lnTo>
                      <a:pt x="21598" y="2160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7" name="Arc 26"/>
              <p:cNvSpPr>
                <a:spLocks/>
              </p:cNvSpPr>
              <p:nvPr/>
            </p:nvSpPr>
            <p:spPr bwMode="auto">
              <a:xfrm>
                <a:off x="2603" y="1317"/>
                <a:ext cx="163" cy="55"/>
              </a:xfrm>
              <a:custGeom>
                <a:avLst/>
                <a:gdLst>
                  <a:gd name="T0" fmla="*/ 0 w 43200"/>
                  <a:gd name="T1" fmla="*/ 0 h 21600"/>
                  <a:gd name="T2" fmla="*/ 0 w 43200"/>
                  <a:gd name="T3" fmla="*/ 0 h 21600"/>
                  <a:gd name="T4" fmla="*/ 0 w 432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1600"/>
                  <a:gd name="T11" fmla="*/ 43200 w 432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1600" fill="none" extrusionOk="0">
                    <a:moveTo>
                      <a:pt x="-1" y="21599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200" y="9670"/>
                      <a:pt x="43200" y="21600"/>
                    </a:cubicBezTo>
                  </a:path>
                  <a:path w="43200" h="21600" stroke="0" extrusionOk="0">
                    <a:moveTo>
                      <a:pt x="-1" y="21599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200" y="9670"/>
                      <a:pt x="4320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8" name="Arc 27"/>
              <p:cNvSpPr>
                <a:spLocks/>
              </p:cNvSpPr>
              <p:nvPr/>
            </p:nvSpPr>
            <p:spPr bwMode="auto">
              <a:xfrm>
                <a:off x="2729" y="1343"/>
                <a:ext cx="197" cy="30"/>
              </a:xfrm>
              <a:custGeom>
                <a:avLst/>
                <a:gdLst>
                  <a:gd name="T0" fmla="*/ 0 w 43200"/>
                  <a:gd name="T1" fmla="*/ 0 h 22341"/>
                  <a:gd name="T2" fmla="*/ 0 w 43200"/>
                  <a:gd name="T3" fmla="*/ 0 h 22341"/>
                  <a:gd name="T4" fmla="*/ 0 w 43200"/>
                  <a:gd name="T5" fmla="*/ 0 h 2234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341"/>
                  <a:gd name="T11" fmla="*/ 43200 w 43200"/>
                  <a:gd name="T12" fmla="*/ 22341 h 22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341" fill="none" extrusionOk="0">
                    <a:moveTo>
                      <a:pt x="12" y="22341"/>
                    </a:moveTo>
                    <a:cubicBezTo>
                      <a:pt x="4" y="22094"/>
                      <a:pt x="0" y="2184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199" y="9670"/>
                      <a:pt x="43199" y="21599"/>
                    </a:cubicBezTo>
                  </a:path>
                  <a:path w="43200" h="22341" stroke="0" extrusionOk="0">
                    <a:moveTo>
                      <a:pt x="12" y="22341"/>
                    </a:moveTo>
                    <a:cubicBezTo>
                      <a:pt x="4" y="22094"/>
                      <a:pt x="0" y="2184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199" y="9670"/>
                      <a:pt x="43199" y="21599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</p:grpSp>
      <p:sp>
        <p:nvSpPr>
          <p:cNvPr id="32" name="Rectangle 28"/>
          <p:cNvSpPr>
            <a:spLocks noChangeArrowheads="1"/>
          </p:cNvSpPr>
          <p:nvPr/>
        </p:nvSpPr>
        <p:spPr bwMode="auto">
          <a:xfrm>
            <a:off x="776288" y="2906713"/>
            <a:ext cx="7265987" cy="3132137"/>
          </a:xfrm>
          <a:prstGeom prst="rect">
            <a:avLst/>
          </a:prstGeom>
          <a:gradFill rotWithShape="0">
            <a:gsLst>
              <a:gs pos="0">
                <a:srgbClr val="618FFD"/>
              </a:gs>
              <a:gs pos="100000">
                <a:srgbClr val="1D2B4B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3" name="Freeform 29" descr="90%"/>
          <p:cNvSpPr>
            <a:spLocks/>
          </p:cNvSpPr>
          <p:nvPr/>
        </p:nvSpPr>
        <p:spPr bwMode="auto">
          <a:xfrm>
            <a:off x="776288" y="3760788"/>
            <a:ext cx="7681912" cy="2571750"/>
          </a:xfrm>
          <a:custGeom>
            <a:avLst/>
            <a:gdLst>
              <a:gd name="T0" fmla="*/ 132 w 4745"/>
              <a:gd name="T1" fmla="*/ 1144 h 1512"/>
              <a:gd name="T2" fmla="*/ 261 w 4745"/>
              <a:gd name="T3" fmla="*/ 676 h 1512"/>
              <a:gd name="T4" fmla="*/ 425 w 4745"/>
              <a:gd name="T5" fmla="*/ 235 h 1512"/>
              <a:gd name="T6" fmla="*/ 526 w 4745"/>
              <a:gd name="T7" fmla="*/ 181 h 1512"/>
              <a:gd name="T8" fmla="*/ 586 w 4745"/>
              <a:gd name="T9" fmla="*/ 130 h 1512"/>
              <a:gd name="T10" fmla="*/ 652 w 4745"/>
              <a:gd name="T11" fmla="*/ 92 h 1512"/>
              <a:gd name="T12" fmla="*/ 877 w 4745"/>
              <a:gd name="T13" fmla="*/ 15 h 1512"/>
              <a:gd name="T14" fmla="*/ 932 w 4745"/>
              <a:gd name="T15" fmla="*/ 55 h 1512"/>
              <a:gd name="T16" fmla="*/ 987 w 4745"/>
              <a:gd name="T17" fmla="*/ 171 h 1512"/>
              <a:gd name="T18" fmla="*/ 1025 w 4745"/>
              <a:gd name="T19" fmla="*/ 284 h 1512"/>
              <a:gd name="T20" fmla="*/ 1058 w 4745"/>
              <a:gd name="T21" fmla="*/ 398 h 1512"/>
              <a:gd name="T22" fmla="*/ 1108 w 4745"/>
              <a:gd name="T23" fmla="*/ 548 h 1512"/>
              <a:gd name="T24" fmla="*/ 1167 w 4745"/>
              <a:gd name="T25" fmla="*/ 681 h 1512"/>
              <a:gd name="T26" fmla="*/ 1191 w 4745"/>
              <a:gd name="T27" fmla="*/ 870 h 1512"/>
              <a:gd name="T28" fmla="*/ 1267 w 4745"/>
              <a:gd name="T29" fmla="*/ 936 h 1512"/>
              <a:gd name="T30" fmla="*/ 1291 w 4745"/>
              <a:gd name="T31" fmla="*/ 1025 h 1512"/>
              <a:gd name="T32" fmla="*/ 1311 w 4745"/>
              <a:gd name="T33" fmla="*/ 1038 h 1512"/>
              <a:gd name="T34" fmla="*/ 1397 w 4745"/>
              <a:gd name="T35" fmla="*/ 1023 h 1512"/>
              <a:gd name="T36" fmla="*/ 1425 w 4745"/>
              <a:gd name="T37" fmla="*/ 974 h 1512"/>
              <a:gd name="T38" fmla="*/ 1494 w 4745"/>
              <a:gd name="T39" fmla="*/ 837 h 1512"/>
              <a:gd name="T40" fmla="*/ 1605 w 4745"/>
              <a:gd name="T41" fmla="*/ 581 h 1512"/>
              <a:gd name="T42" fmla="*/ 1944 w 4745"/>
              <a:gd name="T43" fmla="*/ 535 h 1512"/>
              <a:gd name="T44" fmla="*/ 2159 w 4745"/>
              <a:gd name="T45" fmla="*/ 703 h 1512"/>
              <a:gd name="T46" fmla="*/ 2193 w 4745"/>
              <a:gd name="T47" fmla="*/ 804 h 1512"/>
              <a:gd name="T48" fmla="*/ 2292 w 4745"/>
              <a:gd name="T49" fmla="*/ 873 h 1512"/>
              <a:gd name="T50" fmla="*/ 2344 w 4745"/>
              <a:gd name="T51" fmla="*/ 947 h 1512"/>
              <a:gd name="T52" fmla="*/ 2508 w 4745"/>
              <a:gd name="T53" fmla="*/ 1028 h 1512"/>
              <a:gd name="T54" fmla="*/ 2605 w 4745"/>
              <a:gd name="T55" fmla="*/ 1108 h 1512"/>
              <a:gd name="T56" fmla="*/ 2845 w 4745"/>
              <a:gd name="T57" fmla="*/ 1208 h 1512"/>
              <a:gd name="T58" fmla="*/ 3040 w 4745"/>
              <a:gd name="T59" fmla="*/ 1349 h 1512"/>
              <a:gd name="T60" fmla="*/ 3106 w 4745"/>
              <a:gd name="T61" fmla="*/ 1511 h 1512"/>
              <a:gd name="T62" fmla="*/ 3131 w 4745"/>
              <a:gd name="T63" fmla="*/ 1282 h 1512"/>
              <a:gd name="T64" fmla="*/ 3100 w 4745"/>
              <a:gd name="T65" fmla="*/ 1112 h 1512"/>
              <a:gd name="T66" fmla="*/ 3197 w 4745"/>
              <a:gd name="T67" fmla="*/ 1076 h 1512"/>
              <a:gd name="T68" fmla="*/ 3249 w 4745"/>
              <a:gd name="T69" fmla="*/ 1017 h 1512"/>
              <a:gd name="T70" fmla="*/ 3350 w 4745"/>
              <a:gd name="T71" fmla="*/ 947 h 1512"/>
              <a:gd name="T72" fmla="*/ 3439 w 4745"/>
              <a:gd name="T73" fmla="*/ 847 h 1512"/>
              <a:gd name="T74" fmla="*/ 3566 w 4745"/>
              <a:gd name="T75" fmla="*/ 748 h 1512"/>
              <a:gd name="T76" fmla="*/ 3618 w 4745"/>
              <a:gd name="T77" fmla="*/ 634 h 1512"/>
              <a:gd name="T78" fmla="*/ 3643 w 4745"/>
              <a:gd name="T79" fmla="*/ 601 h 1512"/>
              <a:gd name="T80" fmla="*/ 3997 w 4745"/>
              <a:gd name="T81" fmla="*/ 615 h 1512"/>
              <a:gd name="T82" fmla="*/ 4292 w 4745"/>
              <a:gd name="T83" fmla="*/ 656 h 1512"/>
              <a:gd name="T84" fmla="*/ 4351 w 4745"/>
              <a:gd name="T85" fmla="*/ 574 h 1512"/>
              <a:gd name="T86" fmla="*/ 4445 w 4745"/>
              <a:gd name="T87" fmla="*/ 694 h 1512"/>
              <a:gd name="T88" fmla="*/ 4357 w 4745"/>
              <a:gd name="T89" fmla="*/ 830 h 1512"/>
              <a:gd name="T90" fmla="*/ 4360 w 4745"/>
              <a:gd name="T91" fmla="*/ 907 h 1512"/>
              <a:gd name="T92" fmla="*/ 4443 w 4745"/>
              <a:gd name="T93" fmla="*/ 1017 h 1512"/>
              <a:gd name="T94" fmla="*/ 4471 w 4745"/>
              <a:gd name="T95" fmla="*/ 1166 h 1512"/>
              <a:gd name="T96" fmla="*/ 4605 w 4745"/>
              <a:gd name="T97" fmla="*/ 1221 h 1512"/>
              <a:gd name="T98" fmla="*/ 4660 w 4745"/>
              <a:gd name="T99" fmla="*/ 1272 h 1512"/>
              <a:gd name="T100" fmla="*/ 4712 w 4745"/>
              <a:gd name="T101" fmla="*/ 1312 h 1512"/>
              <a:gd name="T102" fmla="*/ 4733 w 4745"/>
              <a:gd name="T103" fmla="*/ 1314 h 151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745"/>
              <a:gd name="T157" fmla="*/ 0 h 1512"/>
              <a:gd name="T158" fmla="*/ 4745 w 4745"/>
              <a:gd name="T159" fmla="*/ 1512 h 1512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745" h="1512">
                <a:moveTo>
                  <a:pt x="25" y="1329"/>
                </a:moveTo>
                <a:lnTo>
                  <a:pt x="0" y="1284"/>
                </a:lnTo>
                <a:lnTo>
                  <a:pt x="1" y="1274"/>
                </a:lnTo>
                <a:lnTo>
                  <a:pt x="52" y="1231"/>
                </a:lnTo>
                <a:lnTo>
                  <a:pt x="132" y="1144"/>
                </a:lnTo>
                <a:lnTo>
                  <a:pt x="154" y="1053"/>
                </a:lnTo>
                <a:lnTo>
                  <a:pt x="184" y="979"/>
                </a:lnTo>
                <a:lnTo>
                  <a:pt x="215" y="891"/>
                </a:lnTo>
                <a:lnTo>
                  <a:pt x="253" y="750"/>
                </a:lnTo>
                <a:lnTo>
                  <a:pt x="261" y="676"/>
                </a:lnTo>
                <a:lnTo>
                  <a:pt x="304" y="535"/>
                </a:lnTo>
                <a:lnTo>
                  <a:pt x="346" y="349"/>
                </a:lnTo>
                <a:lnTo>
                  <a:pt x="387" y="277"/>
                </a:lnTo>
                <a:lnTo>
                  <a:pt x="412" y="257"/>
                </a:lnTo>
                <a:lnTo>
                  <a:pt x="425" y="235"/>
                </a:lnTo>
                <a:lnTo>
                  <a:pt x="438" y="224"/>
                </a:lnTo>
                <a:lnTo>
                  <a:pt x="466" y="216"/>
                </a:lnTo>
                <a:lnTo>
                  <a:pt x="477" y="218"/>
                </a:lnTo>
                <a:lnTo>
                  <a:pt x="514" y="180"/>
                </a:lnTo>
                <a:lnTo>
                  <a:pt x="526" y="181"/>
                </a:lnTo>
                <a:lnTo>
                  <a:pt x="537" y="171"/>
                </a:lnTo>
                <a:lnTo>
                  <a:pt x="561" y="161"/>
                </a:lnTo>
                <a:lnTo>
                  <a:pt x="573" y="152"/>
                </a:lnTo>
                <a:lnTo>
                  <a:pt x="574" y="140"/>
                </a:lnTo>
                <a:lnTo>
                  <a:pt x="586" y="130"/>
                </a:lnTo>
                <a:lnTo>
                  <a:pt x="598" y="131"/>
                </a:lnTo>
                <a:lnTo>
                  <a:pt x="627" y="112"/>
                </a:lnTo>
                <a:lnTo>
                  <a:pt x="628" y="100"/>
                </a:lnTo>
                <a:lnTo>
                  <a:pt x="641" y="91"/>
                </a:lnTo>
                <a:lnTo>
                  <a:pt x="652" y="92"/>
                </a:lnTo>
                <a:lnTo>
                  <a:pt x="654" y="68"/>
                </a:lnTo>
                <a:lnTo>
                  <a:pt x="691" y="30"/>
                </a:lnTo>
                <a:lnTo>
                  <a:pt x="714" y="21"/>
                </a:lnTo>
                <a:lnTo>
                  <a:pt x="739" y="0"/>
                </a:lnTo>
                <a:lnTo>
                  <a:pt x="877" y="15"/>
                </a:lnTo>
                <a:lnTo>
                  <a:pt x="902" y="29"/>
                </a:lnTo>
                <a:lnTo>
                  <a:pt x="913" y="30"/>
                </a:lnTo>
                <a:lnTo>
                  <a:pt x="912" y="41"/>
                </a:lnTo>
                <a:lnTo>
                  <a:pt x="933" y="44"/>
                </a:lnTo>
                <a:lnTo>
                  <a:pt x="932" y="55"/>
                </a:lnTo>
                <a:lnTo>
                  <a:pt x="961" y="99"/>
                </a:lnTo>
                <a:lnTo>
                  <a:pt x="960" y="110"/>
                </a:lnTo>
                <a:lnTo>
                  <a:pt x="980" y="136"/>
                </a:lnTo>
                <a:lnTo>
                  <a:pt x="978" y="160"/>
                </a:lnTo>
                <a:lnTo>
                  <a:pt x="987" y="171"/>
                </a:lnTo>
                <a:lnTo>
                  <a:pt x="986" y="183"/>
                </a:lnTo>
                <a:lnTo>
                  <a:pt x="1005" y="230"/>
                </a:lnTo>
                <a:lnTo>
                  <a:pt x="1019" y="249"/>
                </a:lnTo>
                <a:lnTo>
                  <a:pt x="1017" y="273"/>
                </a:lnTo>
                <a:lnTo>
                  <a:pt x="1025" y="284"/>
                </a:lnTo>
                <a:lnTo>
                  <a:pt x="1042" y="333"/>
                </a:lnTo>
                <a:lnTo>
                  <a:pt x="1053" y="345"/>
                </a:lnTo>
                <a:lnTo>
                  <a:pt x="1052" y="357"/>
                </a:lnTo>
                <a:lnTo>
                  <a:pt x="1061" y="371"/>
                </a:lnTo>
                <a:lnTo>
                  <a:pt x="1058" y="398"/>
                </a:lnTo>
                <a:lnTo>
                  <a:pt x="1067" y="411"/>
                </a:lnTo>
                <a:lnTo>
                  <a:pt x="1066" y="422"/>
                </a:lnTo>
                <a:lnTo>
                  <a:pt x="1100" y="519"/>
                </a:lnTo>
                <a:lnTo>
                  <a:pt x="1111" y="531"/>
                </a:lnTo>
                <a:lnTo>
                  <a:pt x="1108" y="548"/>
                </a:lnTo>
                <a:lnTo>
                  <a:pt x="1131" y="597"/>
                </a:lnTo>
                <a:lnTo>
                  <a:pt x="1141" y="611"/>
                </a:lnTo>
                <a:lnTo>
                  <a:pt x="1140" y="621"/>
                </a:lnTo>
                <a:lnTo>
                  <a:pt x="1157" y="670"/>
                </a:lnTo>
                <a:lnTo>
                  <a:pt x="1167" y="681"/>
                </a:lnTo>
                <a:lnTo>
                  <a:pt x="1165" y="699"/>
                </a:lnTo>
                <a:lnTo>
                  <a:pt x="1191" y="771"/>
                </a:lnTo>
                <a:lnTo>
                  <a:pt x="1188" y="794"/>
                </a:lnTo>
                <a:lnTo>
                  <a:pt x="1197" y="819"/>
                </a:lnTo>
                <a:lnTo>
                  <a:pt x="1191" y="870"/>
                </a:lnTo>
                <a:lnTo>
                  <a:pt x="1202" y="871"/>
                </a:lnTo>
                <a:lnTo>
                  <a:pt x="1201" y="882"/>
                </a:lnTo>
                <a:lnTo>
                  <a:pt x="1234" y="919"/>
                </a:lnTo>
                <a:lnTo>
                  <a:pt x="1246" y="921"/>
                </a:lnTo>
                <a:lnTo>
                  <a:pt x="1267" y="936"/>
                </a:lnTo>
                <a:lnTo>
                  <a:pt x="1277" y="947"/>
                </a:lnTo>
                <a:lnTo>
                  <a:pt x="1274" y="971"/>
                </a:lnTo>
                <a:lnTo>
                  <a:pt x="1285" y="972"/>
                </a:lnTo>
                <a:lnTo>
                  <a:pt x="1279" y="1024"/>
                </a:lnTo>
                <a:lnTo>
                  <a:pt x="1291" y="1025"/>
                </a:lnTo>
                <a:lnTo>
                  <a:pt x="1290" y="1036"/>
                </a:lnTo>
                <a:lnTo>
                  <a:pt x="1300" y="1050"/>
                </a:lnTo>
                <a:lnTo>
                  <a:pt x="1299" y="1061"/>
                </a:lnTo>
                <a:lnTo>
                  <a:pt x="1308" y="1062"/>
                </a:lnTo>
                <a:lnTo>
                  <a:pt x="1311" y="1038"/>
                </a:lnTo>
                <a:lnTo>
                  <a:pt x="1322" y="1039"/>
                </a:lnTo>
                <a:lnTo>
                  <a:pt x="1324" y="1029"/>
                </a:lnTo>
                <a:lnTo>
                  <a:pt x="1362" y="1032"/>
                </a:lnTo>
                <a:lnTo>
                  <a:pt x="1364" y="1020"/>
                </a:lnTo>
                <a:lnTo>
                  <a:pt x="1397" y="1023"/>
                </a:lnTo>
                <a:lnTo>
                  <a:pt x="1398" y="1012"/>
                </a:lnTo>
                <a:lnTo>
                  <a:pt x="1410" y="1013"/>
                </a:lnTo>
                <a:lnTo>
                  <a:pt x="1412" y="995"/>
                </a:lnTo>
                <a:lnTo>
                  <a:pt x="1424" y="986"/>
                </a:lnTo>
                <a:lnTo>
                  <a:pt x="1425" y="974"/>
                </a:lnTo>
                <a:lnTo>
                  <a:pt x="1437" y="963"/>
                </a:lnTo>
                <a:lnTo>
                  <a:pt x="1446" y="872"/>
                </a:lnTo>
                <a:lnTo>
                  <a:pt x="1471" y="847"/>
                </a:lnTo>
                <a:lnTo>
                  <a:pt x="1493" y="849"/>
                </a:lnTo>
                <a:lnTo>
                  <a:pt x="1494" y="837"/>
                </a:lnTo>
                <a:lnTo>
                  <a:pt x="1512" y="839"/>
                </a:lnTo>
                <a:lnTo>
                  <a:pt x="1560" y="798"/>
                </a:lnTo>
                <a:lnTo>
                  <a:pt x="1573" y="774"/>
                </a:lnTo>
                <a:lnTo>
                  <a:pt x="1592" y="597"/>
                </a:lnTo>
                <a:lnTo>
                  <a:pt x="1605" y="581"/>
                </a:lnTo>
                <a:lnTo>
                  <a:pt x="1624" y="514"/>
                </a:lnTo>
                <a:lnTo>
                  <a:pt x="1627" y="480"/>
                </a:lnTo>
                <a:lnTo>
                  <a:pt x="1731" y="491"/>
                </a:lnTo>
                <a:lnTo>
                  <a:pt x="1866" y="527"/>
                </a:lnTo>
                <a:lnTo>
                  <a:pt x="1944" y="535"/>
                </a:lnTo>
                <a:lnTo>
                  <a:pt x="2014" y="555"/>
                </a:lnTo>
                <a:lnTo>
                  <a:pt x="2044" y="592"/>
                </a:lnTo>
                <a:lnTo>
                  <a:pt x="2043" y="603"/>
                </a:lnTo>
                <a:lnTo>
                  <a:pt x="2096" y="674"/>
                </a:lnTo>
                <a:lnTo>
                  <a:pt x="2159" y="703"/>
                </a:lnTo>
                <a:lnTo>
                  <a:pt x="2170" y="703"/>
                </a:lnTo>
                <a:lnTo>
                  <a:pt x="2179" y="717"/>
                </a:lnTo>
                <a:lnTo>
                  <a:pt x="2174" y="761"/>
                </a:lnTo>
                <a:lnTo>
                  <a:pt x="2184" y="785"/>
                </a:lnTo>
                <a:lnTo>
                  <a:pt x="2193" y="804"/>
                </a:lnTo>
                <a:lnTo>
                  <a:pt x="2210" y="806"/>
                </a:lnTo>
                <a:lnTo>
                  <a:pt x="2208" y="817"/>
                </a:lnTo>
                <a:lnTo>
                  <a:pt x="2217" y="831"/>
                </a:lnTo>
                <a:lnTo>
                  <a:pt x="2281" y="861"/>
                </a:lnTo>
                <a:lnTo>
                  <a:pt x="2292" y="873"/>
                </a:lnTo>
                <a:lnTo>
                  <a:pt x="2291" y="884"/>
                </a:lnTo>
                <a:lnTo>
                  <a:pt x="2299" y="908"/>
                </a:lnTo>
                <a:lnTo>
                  <a:pt x="2320" y="910"/>
                </a:lnTo>
                <a:lnTo>
                  <a:pt x="2336" y="923"/>
                </a:lnTo>
                <a:lnTo>
                  <a:pt x="2344" y="947"/>
                </a:lnTo>
                <a:lnTo>
                  <a:pt x="2408" y="971"/>
                </a:lnTo>
                <a:lnTo>
                  <a:pt x="2477" y="1001"/>
                </a:lnTo>
                <a:lnTo>
                  <a:pt x="2487" y="1013"/>
                </a:lnTo>
                <a:lnTo>
                  <a:pt x="2486" y="1025"/>
                </a:lnTo>
                <a:lnTo>
                  <a:pt x="2508" y="1028"/>
                </a:lnTo>
                <a:lnTo>
                  <a:pt x="2516" y="1051"/>
                </a:lnTo>
                <a:lnTo>
                  <a:pt x="2526" y="1052"/>
                </a:lnTo>
                <a:lnTo>
                  <a:pt x="2525" y="1064"/>
                </a:lnTo>
                <a:lnTo>
                  <a:pt x="2536" y="1076"/>
                </a:lnTo>
                <a:lnTo>
                  <a:pt x="2605" y="1108"/>
                </a:lnTo>
                <a:lnTo>
                  <a:pt x="2646" y="1140"/>
                </a:lnTo>
                <a:lnTo>
                  <a:pt x="2701" y="1146"/>
                </a:lnTo>
                <a:lnTo>
                  <a:pt x="2836" y="1184"/>
                </a:lnTo>
                <a:lnTo>
                  <a:pt x="2846" y="1196"/>
                </a:lnTo>
                <a:lnTo>
                  <a:pt x="2845" y="1208"/>
                </a:lnTo>
                <a:lnTo>
                  <a:pt x="2872" y="1211"/>
                </a:lnTo>
                <a:lnTo>
                  <a:pt x="2891" y="1235"/>
                </a:lnTo>
                <a:lnTo>
                  <a:pt x="2932" y="1261"/>
                </a:lnTo>
                <a:lnTo>
                  <a:pt x="2971" y="1318"/>
                </a:lnTo>
                <a:lnTo>
                  <a:pt x="3040" y="1349"/>
                </a:lnTo>
                <a:lnTo>
                  <a:pt x="3058" y="1396"/>
                </a:lnTo>
                <a:lnTo>
                  <a:pt x="3054" y="1430"/>
                </a:lnTo>
                <a:lnTo>
                  <a:pt x="3064" y="1445"/>
                </a:lnTo>
                <a:lnTo>
                  <a:pt x="3071" y="1472"/>
                </a:lnTo>
                <a:lnTo>
                  <a:pt x="3106" y="1511"/>
                </a:lnTo>
                <a:lnTo>
                  <a:pt x="3118" y="1502"/>
                </a:lnTo>
                <a:lnTo>
                  <a:pt x="3120" y="1478"/>
                </a:lnTo>
                <a:lnTo>
                  <a:pt x="3139" y="1405"/>
                </a:lnTo>
                <a:lnTo>
                  <a:pt x="3146" y="1336"/>
                </a:lnTo>
                <a:lnTo>
                  <a:pt x="3131" y="1282"/>
                </a:lnTo>
                <a:lnTo>
                  <a:pt x="3106" y="1257"/>
                </a:lnTo>
                <a:lnTo>
                  <a:pt x="3072" y="1155"/>
                </a:lnTo>
                <a:lnTo>
                  <a:pt x="3076" y="1121"/>
                </a:lnTo>
                <a:lnTo>
                  <a:pt x="3089" y="1109"/>
                </a:lnTo>
                <a:lnTo>
                  <a:pt x="3100" y="1112"/>
                </a:lnTo>
                <a:lnTo>
                  <a:pt x="3151" y="1094"/>
                </a:lnTo>
                <a:lnTo>
                  <a:pt x="3161" y="1096"/>
                </a:lnTo>
                <a:lnTo>
                  <a:pt x="3173" y="1084"/>
                </a:lnTo>
                <a:lnTo>
                  <a:pt x="3174" y="1074"/>
                </a:lnTo>
                <a:lnTo>
                  <a:pt x="3197" y="1076"/>
                </a:lnTo>
                <a:lnTo>
                  <a:pt x="3199" y="1053"/>
                </a:lnTo>
                <a:lnTo>
                  <a:pt x="3211" y="1054"/>
                </a:lnTo>
                <a:lnTo>
                  <a:pt x="3224" y="1028"/>
                </a:lnTo>
                <a:lnTo>
                  <a:pt x="3236" y="1029"/>
                </a:lnTo>
                <a:lnTo>
                  <a:pt x="3249" y="1017"/>
                </a:lnTo>
                <a:lnTo>
                  <a:pt x="3250" y="1006"/>
                </a:lnTo>
                <a:lnTo>
                  <a:pt x="3260" y="1007"/>
                </a:lnTo>
                <a:lnTo>
                  <a:pt x="3273" y="985"/>
                </a:lnTo>
                <a:lnTo>
                  <a:pt x="3329" y="945"/>
                </a:lnTo>
                <a:lnTo>
                  <a:pt x="3350" y="947"/>
                </a:lnTo>
                <a:lnTo>
                  <a:pt x="3363" y="936"/>
                </a:lnTo>
                <a:lnTo>
                  <a:pt x="3364" y="924"/>
                </a:lnTo>
                <a:lnTo>
                  <a:pt x="3412" y="877"/>
                </a:lnTo>
                <a:lnTo>
                  <a:pt x="3413" y="868"/>
                </a:lnTo>
                <a:lnTo>
                  <a:pt x="3439" y="847"/>
                </a:lnTo>
                <a:lnTo>
                  <a:pt x="3467" y="837"/>
                </a:lnTo>
                <a:lnTo>
                  <a:pt x="3479" y="826"/>
                </a:lnTo>
                <a:lnTo>
                  <a:pt x="3480" y="816"/>
                </a:lnTo>
                <a:lnTo>
                  <a:pt x="3491" y="817"/>
                </a:lnTo>
                <a:lnTo>
                  <a:pt x="3566" y="748"/>
                </a:lnTo>
                <a:lnTo>
                  <a:pt x="3579" y="726"/>
                </a:lnTo>
                <a:lnTo>
                  <a:pt x="3582" y="703"/>
                </a:lnTo>
                <a:lnTo>
                  <a:pt x="3594" y="693"/>
                </a:lnTo>
                <a:lnTo>
                  <a:pt x="3602" y="632"/>
                </a:lnTo>
                <a:lnTo>
                  <a:pt x="3618" y="634"/>
                </a:lnTo>
                <a:lnTo>
                  <a:pt x="3619" y="621"/>
                </a:lnTo>
                <a:lnTo>
                  <a:pt x="3630" y="623"/>
                </a:lnTo>
                <a:lnTo>
                  <a:pt x="3631" y="611"/>
                </a:lnTo>
                <a:lnTo>
                  <a:pt x="3642" y="612"/>
                </a:lnTo>
                <a:lnTo>
                  <a:pt x="3643" y="601"/>
                </a:lnTo>
                <a:lnTo>
                  <a:pt x="3676" y="604"/>
                </a:lnTo>
                <a:lnTo>
                  <a:pt x="3744" y="600"/>
                </a:lnTo>
                <a:lnTo>
                  <a:pt x="3869" y="612"/>
                </a:lnTo>
                <a:lnTo>
                  <a:pt x="3942" y="609"/>
                </a:lnTo>
                <a:lnTo>
                  <a:pt x="3997" y="615"/>
                </a:lnTo>
                <a:lnTo>
                  <a:pt x="4019" y="627"/>
                </a:lnTo>
                <a:lnTo>
                  <a:pt x="4204" y="647"/>
                </a:lnTo>
                <a:lnTo>
                  <a:pt x="4270" y="665"/>
                </a:lnTo>
                <a:lnTo>
                  <a:pt x="4291" y="667"/>
                </a:lnTo>
                <a:lnTo>
                  <a:pt x="4292" y="656"/>
                </a:lnTo>
                <a:lnTo>
                  <a:pt x="4311" y="647"/>
                </a:lnTo>
                <a:lnTo>
                  <a:pt x="4317" y="588"/>
                </a:lnTo>
                <a:lnTo>
                  <a:pt x="4326" y="589"/>
                </a:lnTo>
                <a:lnTo>
                  <a:pt x="4340" y="573"/>
                </a:lnTo>
                <a:lnTo>
                  <a:pt x="4351" y="574"/>
                </a:lnTo>
                <a:lnTo>
                  <a:pt x="4360" y="593"/>
                </a:lnTo>
                <a:lnTo>
                  <a:pt x="4359" y="604"/>
                </a:lnTo>
                <a:lnTo>
                  <a:pt x="4379" y="619"/>
                </a:lnTo>
                <a:lnTo>
                  <a:pt x="4450" y="648"/>
                </a:lnTo>
                <a:lnTo>
                  <a:pt x="4445" y="694"/>
                </a:lnTo>
                <a:lnTo>
                  <a:pt x="4426" y="717"/>
                </a:lnTo>
                <a:lnTo>
                  <a:pt x="4399" y="742"/>
                </a:lnTo>
                <a:lnTo>
                  <a:pt x="4387" y="764"/>
                </a:lnTo>
                <a:lnTo>
                  <a:pt x="4385" y="786"/>
                </a:lnTo>
                <a:lnTo>
                  <a:pt x="4357" y="830"/>
                </a:lnTo>
                <a:lnTo>
                  <a:pt x="4355" y="854"/>
                </a:lnTo>
                <a:lnTo>
                  <a:pt x="4343" y="863"/>
                </a:lnTo>
                <a:lnTo>
                  <a:pt x="4340" y="880"/>
                </a:lnTo>
                <a:lnTo>
                  <a:pt x="4351" y="882"/>
                </a:lnTo>
                <a:lnTo>
                  <a:pt x="4360" y="907"/>
                </a:lnTo>
                <a:lnTo>
                  <a:pt x="4400" y="956"/>
                </a:lnTo>
                <a:lnTo>
                  <a:pt x="4417" y="957"/>
                </a:lnTo>
                <a:lnTo>
                  <a:pt x="4425" y="980"/>
                </a:lnTo>
                <a:lnTo>
                  <a:pt x="4424" y="992"/>
                </a:lnTo>
                <a:lnTo>
                  <a:pt x="4443" y="1017"/>
                </a:lnTo>
                <a:lnTo>
                  <a:pt x="4439" y="1046"/>
                </a:lnTo>
                <a:lnTo>
                  <a:pt x="4449" y="1060"/>
                </a:lnTo>
                <a:lnTo>
                  <a:pt x="4443" y="1117"/>
                </a:lnTo>
                <a:lnTo>
                  <a:pt x="4452" y="1140"/>
                </a:lnTo>
                <a:lnTo>
                  <a:pt x="4471" y="1166"/>
                </a:lnTo>
                <a:lnTo>
                  <a:pt x="4483" y="1167"/>
                </a:lnTo>
                <a:lnTo>
                  <a:pt x="4480" y="1184"/>
                </a:lnTo>
                <a:lnTo>
                  <a:pt x="4531" y="1190"/>
                </a:lnTo>
                <a:lnTo>
                  <a:pt x="4595" y="1206"/>
                </a:lnTo>
                <a:lnTo>
                  <a:pt x="4605" y="1221"/>
                </a:lnTo>
                <a:lnTo>
                  <a:pt x="4617" y="1222"/>
                </a:lnTo>
                <a:lnTo>
                  <a:pt x="4636" y="1246"/>
                </a:lnTo>
                <a:lnTo>
                  <a:pt x="4646" y="1247"/>
                </a:lnTo>
                <a:lnTo>
                  <a:pt x="4644" y="1269"/>
                </a:lnTo>
                <a:lnTo>
                  <a:pt x="4660" y="1272"/>
                </a:lnTo>
                <a:lnTo>
                  <a:pt x="4670" y="1285"/>
                </a:lnTo>
                <a:lnTo>
                  <a:pt x="4680" y="1287"/>
                </a:lnTo>
                <a:lnTo>
                  <a:pt x="4679" y="1297"/>
                </a:lnTo>
                <a:lnTo>
                  <a:pt x="4702" y="1299"/>
                </a:lnTo>
                <a:lnTo>
                  <a:pt x="4712" y="1312"/>
                </a:lnTo>
                <a:lnTo>
                  <a:pt x="4722" y="1313"/>
                </a:lnTo>
                <a:lnTo>
                  <a:pt x="4732" y="1327"/>
                </a:lnTo>
                <a:lnTo>
                  <a:pt x="4744" y="1328"/>
                </a:lnTo>
                <a:lnTo>
                  <a:pt x="4732" y="1327"/>
                </a:lnTo>
                <a:lnTo>
                  <a:pt x="4733" y="1314"/>
                </a:lnTo>
                <a:lnTo>
                  <a:pt x="25" y="1329"/>
                </a:lnTo>
              </a:path>
            </a:pathLst>
          </a:custGeom>
          <a:pattFill prst="pct90">
            <a:fgClr>
              <a:srgbClr val="AD6900"/>
            </a:fgClr>
            <a:bgClr>
              <a:schemeClr val="bg2"/>
            </a:bgClr>
          </a:pattFill>
          <a:ln w="25400" cap="rnd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endParaRPr lang="es-CL"/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2127250" y="5365750"/>
            <a:ext cx="989013" cy="4397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CL">
              <a:solidFill>
                <a:schemeClr val="tx1"/>
              </a:solidFill>
            </a:endParaRPr>
          </a:p>
        </p:txBody>
      </p:sp>
      <p:sp>
        <p:nvSpPr>
          <p:cNvPr id="35" name="Rectangle 31"/>
          <p:cNvSpPr>
            <a:spLocks noChangeArrowheads="1"/>
          </p:cNvSpPr>
          <p:nvPr/>
        </p:nvSpPr>
        <p:spPr bwMode="auto">
          <a:xfrm>
            <a:off x="3036888" y="5524500"/>
            <a:ext cx="2474529" cy="4982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8967" tIns="48615" rIns="98967" bIns="48615">
            <a:spAutoFit/>
          </a:bodyPr>
          <a:lstStyle/>
          <a:p>
            <a:pPr defTabSz="1000125" eaLnBrk="0" hangingPunct="0"/>
            <a:r>
              <a:rPr lang="es-CL" sz="26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-65" charset="0"/>
              </a:rPr>
              <a:t>Desperdicios     </a:t>
            </a:r>
          </a:p>
        </p:txBody>
      </p:sp>
      <p:sp>
        <p:nvSpPr>
          <p:cNvPr id="36" name="Rectangle 32"/>
          <p:cNvSpPr>
            <a:spLocks noChangeArrowheads="1"/>
          </p:cNvSpPr>
          <p:nvPr/>
        </p:nvSpPr>
        <p:spPr bwMode="auto">
          <a:xfrm>
            <a:off x="3162300" y="3492500"/>
            <a:ext cx="4854575" cy="892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8967" tIns="48615" rIns="98967" bIns="48615">
            <a:spAutoFit/>
          </a:bodyPr>
          <a:lstStyle/>
          <a:p>
            <a:pPr algn="ctr" defTabSz="1000125" eaLnBrk="0" hangingPunct="0"/>
            <a:r>
              <a:rPr lang="es-CL" sz="26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-65" charset="0"/>
              </a:rPr>
              <a:t>Inventario de Trabajo en Proceso</a:t>
            </a:r>
            <a:br>
              <a:rPr lang="es-CL" sz="26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-65" charset="0"/>
              </a:rPr>
            </a:br>
            <a:r>
              <a:rPr lang="es-CL" sz="26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-65" charset="0"/>
              </a:rPr>
              <a:t>(oculta los problemas)</a:t>
            </a:r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>
            <a:off x="822325" y="5159375"/>
            <a:ext cx="2155825" cy="892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8967" tIns="48615" rIns="98967" bIns="48615">
            <a:spAutoFit/>
          </a:bodyPr>
          <a:lstStyle/>
          <a:p>
            <a:pPr algn="ctr" defTabSz="1000125" eaLnBrk="0" hangingPunct="0">
              <a:spcBef>
                <a:spcPct val="50000"/>
              </a:spcBef>
            </a:pPr>
            <a:r>
              <a:rPr lang="es-CL" sz="26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-65" charset="0"/>
              </a:rPr>
              <a:t>Malos Proveedores</a:t>
            </a: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5995988" y="5295900"/>
            <a:ext cx="2157412" cy="800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8967" tIns="48615" rIns="98967" bIns="48615">
            <a:spAutoFit/>
          </a:bodyPr>
          <a:lstStyle/>
          <a:p>
            <a:pPr algn="ctr" defTabSz="1000125" eaLnBrk="0" hangingPunct="0">
              <a:spcBef>
                <a:spcPct val="50000"/>
              </a:spcBef>
            </a:pPr>
            <a:r>
              <a:rPr lang="es-CL" sz="23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-65" charset="0"/>
              </a:rPr>
              <a:t>Capacidad Mal Balanceada</a:t>
            </a:r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>
            <a:off x="3019425" y="2933700"/>
            <a:ext cx="0" cy="2128838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 type="triangle" w="med" len="med"/>
            <a:tailEnd type="triangle" w="med" len="med"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-106" charset="0"/>
              <a:ea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Gestión de la Calidad Total (TQM)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Producción Justo a Tiempo - Ejemplo</a:t>
            </a:r>
            <a:endParaRPr lang="es-CL" dirty="0"/>
          </a:p>
        </p:txBody>
      </p:sp>
      <p:grpSp>
        <p:nvGrpSpPr>
          <p:cNvPr id="40" name="Group 3"/>
          <p:cNvGrpSpPr>
            <a:grpSpLocks/>
          </p:cNvGrpSpPr>
          <p:nvPr/>
        </p:nvGrpSpPr>
        <p:grpSpPr bwMode="auto">
          <a:xfrm>
            <a:off x="3311525" y="2949575"/>
            <a:ext cx="2325688" cy="1025525"/>
            <a:chOff x="1617" y="2022"/>
            <a:chExt cx="1319" cy="603"/>
          </a:xfrm>
        </p:grpSpPr>
        <p:grpSp>
          <p:nvGrpSpPr>
            <p:cNvPr id="41" name="Group 4"/>
            <p:cNvGrpSpPr>
              <a:grpSpLocks/>
            </p:cNvGrpSpPr>
            <p:nvPr/>
          </p:nvGrpSpPr>
          <p:grpSpPr bwMode="auto">
            <a:xfrm>
              <a:off x="2515" y="2022"/>
              <a:ext cx="421" cy="603"/>
              <a:chOff x="2515" y="2022"/>
              <a:chExt cx="421" cy="603"/>
            </a:xfrm>
          </p:grpSpPr>
          <p:sp>
            <p:nvSpPr>
              <p:cNvPr id="45" name="Freeform 5"/>
              <p:cNvSpPr>
                <a:spLocks/>
              </p:cNvSpPr>
              <p:nvPr/>
            </p:nvSpPr>
            <p:spPr bwMode="auto">
              <a:xfrm>
                <a:off x="2515" y="2179"/>
                <a:ext cx="421" cy="425"/>
              </a:xfrm>
              <a:custGeom>
                <a:avLst/>
                <a:gdLst>
                  <a:gd name="T0" fmla="*/ 0 w 842"/>
                  <a:gd name="T1" fmla="*/ 212 h 851"/>
                  <a:gd name="T2" fmla="*/ 94 w 842"/>
                  <a:gd name="T3" fmla="*/ 0 h 851"/>
                  <a:gd name="T4" fmla="*/ 211 w 842"/>
                  <a:gd name="T5" fmla="*/ 210 h 851"/>
                  <a:gd name="T6" fmla="*/ 0 60000 65536"/>
                  <a:gd name="T7" fmla="*/ 0 60000 65536"/>
                  <a:gd name="T8" fmla="*/ 0 60000 65536"/>
                  <a:gd name="T9" fmla="*/ 0 w 842"/>
                  <a:gd name="T10" fmla="*/ 0 h 851"/>
                  <a:gd name="T11" fmla="*/ 842 w 842"/>
                  <a:gd name="T12" fmla="*/ 851 h 85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42" h="851">
                    <a:moveTo>
                      <a:pt x="0" y="851"/>
                    </a:moveTo>
                    <a:lnTo>
                      <a:pt x="373" y="0"/>
                    </a:lnTo>
                    <a:lnTo>
                      <a:pt x="842" y="841"/>
                    </a:lnTo>
                  </a:path>
                </a:pathLst>
              </a:custGeom>
              <a:solidFill>
                <a:schemeClr val="accent2"/>
              </a:solidFill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6" name="Line 6"/>
              <p:cNvSpPr>
                <a:spLocks noChangeShapeType="1"/>
              </p:cNvSpPr>
              <p:nvPr/>
            </p:nvSpPr>
            <p:spPr bwMode="auto">
              <a:xfrm>
                <a:off x="2689" y="2022"/>
                <a:ext cx="40" cy="60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42" name="Group 7"/>
            <p:cNvGrpSpPr>
              <a:grpSpLocks/>
            </p:cNvGrpSpPr>
            <p:nvPr/>
          </p:nvGrpSpPr>
          <p:grpSpPr bwMode="auto">
            <a:xfrm>
              <a:off x="1617" y="2022"/>
              <a:ext cx="421" cy="603"/>
              <a:chOff x="1617" y="2022"/>
              <a:chExt cx="421" cy="603"/>
            </a:xfrm>
          </p:grpSpPr>
          <p:sp>
            <p:nvSpPr>
              <p:cNvPr id="43" name="Freeform 8"/>
              <p:cNvSpPr>
                <a:spLocks/>
              </p:cNvSpPr>
              <p:nvPr/>
            </p:nvSpPr>
            <p:spPr bwMode="auto">
              <a:xfrm>
                <a:off x="1617" y="2179"/>
                <a:ext cx="421" cy="425"/>
              </a:xfrm>
              <a:custGeom>
                <a:avLst/>
                <a:gdLst>
                  <a:gd name="T0" fmla="*/ 0 w 841"/>
                  <a:gd name="T1" fmla="*/ 212 h 851"/>
                  <a:gd name="T2" fmla="*/ 93 w 841"/>
                  <a:gd name="T3" fmla="*/ 0 h 851"/>
                  <a:gd name="T4" fmla="*/ 211 w 841"/>
                  <a:gd name="T5" fmla="*/ 210 h 851"/>
                  <a:gd name="T6" fmla="*/ 0 60000 65536"/>
                  <a:gd name="T7" fmla="*/ 0 60000 65536"/>
                  <a:gd name="T8" fmla="*/ 0 60000 65536"/>
                  <a:gd name="T9" fmla="*/ 0 w 841"/>
                  <a:gd name="T10" fmla="*/ 0 h 851"/>
                  <a:gd name="T11" fmla="*/ 841 w 841"/>
                  <a:gd name="T12" fmla="*/ 851 h 85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41" h="851">
                    <a:moveTo>
                      <a:pt x="0" y="851"/>
                    </a:moveTo>
                    <a:lnTo>
                      <a:pt x="372" y="0"/>
                    </a:lnTo>
                    <a:lnTo>
                      <a:pt x="841" y="841"/>
                    </a:lnTo>
                  </a:path>
                </a:pathLst>
              </a:custGeom>
              <a:solidFill>
                <a:schemeClr val="accent2"/>
              </a:solidFill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4" name="Line 9"/>
              <p:cNvSpPr>
                <a:spLocks noChangeShapeType="1"/>
              </p:cNvSpPr>
              <p:nvPr/>
            </p:nvSpPr>
            <p:spPr bwMode="auto">
              <a:xfrm>
                <a:off x="1791" y="2022"/>
                <a:ext cx="40" cy="60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</p:grpSp>
      <p:grpSp>
        <p:nvGrpSpPr>
          <p:cNvPr id="47" name="Group 10"/>
          <p:cNvGrpSpPr>
            <a:grpSpLocks/>
          </p:cNvGrpSpPr>
          <p:nvPr/>
        </p:nvGrpSpPr>
        <p:grpSpPr bwMode="auto">
          <a:xfrm>
            <a:off x="2697163" y="3311525"/>
            <a:ext cx="3568700" cy="942975"/>
            <a:chOff x="1269" y="2235"/>
            <a:chExt cx="2023" cy="554"/>
          </a:xfrm>
        </p:grpSpPr>
        <p:sp>
          <p:nvSpPr>
            <p:cNvPr id="48" name="Freeform 11"/>
            <p:cNvSpPr>
              <a:spLocks/>
            </p:cNvSpPr>
            <p:nvPr/>
          </p:nvSpPr>
          <p:spPr bwMode="auto">
            <a:xfrm>
              <a:off x="1269" y="2235"/>
              <a:ext cx="2023" cy="554"/>
            </a:xfrm>
            <a:custGeom>
              <a:avLst/>
              <a:gdLst>
                <a:gd name="T0" fmla="*/ 0 w 4046"/>
                <a:gd name="T1" fmla="*/ 142 h 1108"/>
                <a:gd name="T2" fmla="*/ 0 w 4046"/>
                <a:gd name="T3" fmla="*/ 161 h 1108"/>
                <a:gd name="T4" fmla="*/ 1 w 4046"/>
                <a:gd name="T5" fmla="*/ 173 h 1108"/>
                <a:gd name="T6" fmla="*/ 3 w 4046"/>
                <a:gd name="T7" fmla="*/ 184 h 1108"/>
                <a:gd name="T8" fmla="*/ 7 w 4046"/>
                <a:gd name="T9" fmla="*/ 197 h 1108"/>
                <a:gd name="T10" fmla="*/ 12 w 4046"/>
                <a:gd name="T11" fmla="*/ 207 h 1108"/>
                <a:gd name="T12" fmla="*/ 19 w 4046"/>
                <a:gd name="T13" fmla="*/ 219 h 1108"/>
                <a:gd name="T14" fmla="*/ 26 w 4046"/>
                <a:gd name="T15" fmla="*/ 226 h 1108"/>
                <a:gd name="T16" fmla="*/ 34 w 4046"/>
                <a:gd name="T17" fmla="*/ 232 h 1108"/>
                <a:gd name="T18" fmla="*/ 42 w 4046"/>
                <a:gd name="T19" fmla="*/ 237 h 1108"/>
                <a:gd name="T20" fmla="*/ 53 w 4046"/>
                <a:gd name="T21" fmla="*/ 242 h 1108"/>
                <a:gd name="T22" fmla="*/ 60 w 4046"/>
                <a:gd name="T23" fmla="*/ 247 h 1108"/>
                <a:gd name="T24" fmla="*/ 64 w 4046"/>
                <a:gd name="T25" fmla="*/ 253 h 1108"/>
                <a:gd name="T26" fmla="*/ 75 w 4046"/>
                <a:gd name="T27" fmla="*/ 277 h 1108"/>
                <a:gd name="T28" fmla="*/ 979 w 4046"/>
                <a:gd name="T29" fmla="*/ 277 h 1108"/>
                <a:gd name="T30" fmla="*/ 992 w 4046"/>
                <a:gd name="T31" fmla="*/ 225 h 1108"/>
                <a:gd name="T32" fmla="*/ 1012 w 4046"/>
                <a:gd name="T33" fmla="*/ 138 h 1108"/>
                <a:gd name="T34" fmla="*/ 846 w 4046"/>
                <a:gd name="T35" fmla="*/ 138 h 1108"/>
                <a:gd name="T36" fmla="*/ 842 w 4046"/>
                <a:gd name="T37" fmla="*/ 150 h 1108"/>
                <a:gd name="T38" fmla="*/ 837 w 4046"/>
                <a:gd name="T39" fmla="*/ 160 h 1108"/>
                <a:gd name="T40" fmla="*/ 832 w 4046"/>
                <a:gd name="T41" fmla="*/ 167 h 1108"/>
                <a:gd name="T42" fmla="*/ 827 w 4046"/>
                <a:gd name="T43" fmla="*/ 172 h 1108"/>
                <a:gd name="T44" fmla="*/ 822 w 4046"/>
                <a:gd name="T45" fmla="*/ 176 h 1108"/>
                <a:gd name="T46" fmla="*/ 646 w 4046"/>
                <a:gd name="T47" fmla="*/ 176 h 1108"/>
                <a:gd name="T48" fmla="*/ 639 w 4046"/>
                <a:gd name="T49" fmla="*/ 174 h 1108"/>
                <a:gd name="T50" fmla="*/ 636 w 4046"/>
                <a:gd name="T51" fmla="*/ 171 h 1108"/>
                <a:gd name="T52" fmla="*/ 632 w 4046"/>
                <a:gd name="T53" fmla="*/ 165 h 1108"/>
                <a:gd name="T54" fmla="*/ 628 w 4046"/>
                <a:gd name="T55" fmla="*/ 160 h 1108"/>
                <a:gd name="T56" fmla="*/ 617 w 4046"/>
                <a:gd name="T57" fmla="*/ 138 h 1108"/>
                <a:gd name="T58" fmla="*/ 543 w 4046"/>
                <a:gd name="T59" fmla="*/ 138 h 1108"/>
                <a:gd name="T60" fmla="*/ 531 w 4046"/>
                <a:gd name="T61" fmla="*/ 0 h 1108"/>
                <a:gd name="T62" fmla="*/ 452 w 4046"/>
                <a:gd name="T63" fmla="*/ 0 h 1108"/>
                <a:gd name="T64" fmla="*/ 462 w 4046"/>
                <a:gd name="T65" fmla="*/ 135 h 1108"/>
                <a:gd name="T66" fmla="*/ 391 w 4046"/>
                <a:gd name="T67" fmla="*/ 135 h 1108"/>
                <a:gd name="T68" fmla="*/ 386 w 4046"/>
                <a:gd name="T69" fmla="*/ 165 h 1108"/>
                <a:gd name="T70" fmla="*/ 385 w 4046"/>
                <a:gd name="T71" fmla="*/ 170 h 1108"/>
                <a:gd name="T72" fmla="*/ 382 w 4046"/>
                <a:gd name="T73" fmla="*/ 174 h 1108"/>
                <a:gd name="T74" fmla="*/ 378 w 4046"/>
                <a:gd name="T75" fmla="*/ 177 h 1108"/>
                <a:gd name="T76" fmla="*/ 372 w 4046"/>
                <a:gd name="T77" fmla="*/ 178 h 1108"/>
                <a:gd name="T78" fmla="*/ 366 w 4046"/>
                <a:gd name="T79" fmla="*/ 178 h 1108"/>
                <a:gd name="T80" fmla="*/ 184 w 4046"/>
                <a:gd name="T81" fmla="*/ 178 h 1108"/>
                <a:gd name="T82" fmla="*/ 179 w 4046"/>
                <a:gd name="T83" fmla="*/ 176 h 1108"/>
                <a:gd name="T84" fmla="*/ 174 w 4046"/>
                <a:gd name="T85" fmla="*/ 171 h 1108"/>
                <a:gd name="T86" fmla="*/ 171 w 4046"/>
                <a:gd name="T87" fmla="*/ 167 h 1108"/>
                <a:gd name="T88" fmla="*/ 158 w 4046"/>
                <a:gd name="T89" fmla="*/ 142 h 1108"/>
                <a:gd name="T90" fmla="*/ 0 w 4046"/>
                <a:gd name="T91" fmla="*/ 142 h 110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046"/>
                <a:gd name="T139" fmla="*/ 0 h 1108"/>
                <a:gd name="T140" fmla="*/ 4046 w 4046"/>
                <a:gd name="T141" fmla="*/ 1108 h 110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046" h="1108">
                  <a:moveTo>
                    <a:pt x="0" y="568"/>
                  </a:moveTo>
                  <a:lnTo>
                    <a:pt x="0" y="644"/>
                  </a:lnTo>
                  <a:lnTo>
                    <a:pt x="1" y="692"/>
                  </a:lnTo>
                  <a:lnTo>
                    <a:pt x="11" y="733"/>
                  </a:lnTo>
                  <a:lnTo>
                    <a:pt x="26" y="786"/>
                  </a:lnTo>
                  <a:lnTo>
                    <a:pt x="46" y="828"/>
                  </a:lnTo>
                  <a:lnTo>
                    <a:pt x="74" y="873"/>
                  </a:lnTo>
                  <a:lnTo>
                    <a:pt x="103" y="901"/>
                  </a:lnTo>
                  <a:lnTo>
                    <a:pt x="134" y="927"/>
                  </a:lnTo>
                  <a:lnTo>
                    <a:pt x="167" y="947"/>
                  </a:lnTo>
                  <a:lnTo>
                    <a:pt x="209" y="968"/>
                  </a:lnTo>
                  <a:lnTo>
                    <a:pt x="239" y="986"/>
                  </a:lnTo>
                  <a:lnTo>
                    <a:pt x="255" y="1011"/>
                  </a:lnTo>
                  <a:lnTo>
                    <a:pt x="300" y="1108"/>
                  </a:lnTo>
                  <a:lnTo>
                    <a:pt x="3916" y="1108"/>
                  </a:lnTo>
                  <a:lnTo>
                    <a:pt x="3965" y="900"/>
                  </a:lnTo>
                  <a:lnTo>
                    <a:pt x="4046" y="549"/>
                  </a:lnTo>
                  <a:lnTo>
                    <a:pt x="3382" y="549"/>
                  </a:lnTo>
                  <a:lnTo>
                    <a:pt x="3365" y="600"/>
                  </a:lnTo>
                  <a:lnTo>
                    <a:pt x="3346" y="640"/>
                  </a:lnTo>
                  <a:lnTo>
                    <a:pt x="3328" y="667"/>
                  </a:lnTo>
                  <a:lnTo>
                    <a:pt x="3307" y="687"/>
                  </a:lnTo>
                  <a:lnTo>
                    <a:pt x="3285" y="701"/>
                  </a:lnTo>
                  <a:lnTo>
                    <a:pt x="2581" y="701"/>
                  </a:lnTo>
                  <a:lnTo>
                    <a:pt x="2556" y="695"/>
                  </a:lnTo>
                  <a:lnTo>
                    <a:pt x="2542" y="682"/>
                  </a:lnTo>
                  <a:lnTo>
                    <a:pt x="2526" y="659"/>
                  </a:lnTo>
                  <a:lnTo>
                    <a:pt x="2512" y="640"/>
                  </a:lnTo>
                  <a:lnTo>
                    <a:pt x="2468" y="549"/>
                  </a:lnTo>
                  <a:lnTo>
                    <a:pt x="2169" y="549"/>
                  </a:lnTo>
                  <a:lnTo>
                    <a:pt x="2121" y="0"/>
                  </a:lnTo>
                  <a:lnTo>
                    <a:pt x="1805" y="0"/>
                  </a:lnTo>
                  <a:lnTo>
                    <a:pt x="1845" y="540"/>
                  </a:lnTo>
                  <a:lnTo>
                    <a:pt x="1561" y="540"/>
                  </a:lnTo>
                  <a:lnTo>
                    <a:pt x="1543" y="660"/>
                  </a:lnTo>
                  <a:lnTo>
                    <a:pt x="1539" y="678"/>
                  </a:lnTo>
                  <a:lnTo>
                    <a:pt x="1526" y="695"/>
                  </a:lnTo>
                  <a:lnTo>
                    <a:pt x="1511" y="705"/>
                  </a:lnTo>
                  <a:lnTo>
                    <a:pt x="1487" y="711"/>
                  </a:lnTo>
                  <a:lnTo>
                    <a:pt x="1464" y="711"/>
                  </a:lnTo>
                  <a:lnTo>
                    <a:pt x="736" y="711"/>
                  </a:lnTo>
                  <a:lnTo>
                    <a:pt x="716" y="701"/>
                  </a:lnTo>
                  <a:lnTo>
                    <a:pt x="696" y="684"/>
                  </a:lnTo>
                  <a:lnTo>
                    <a:pt x="681" y="665"/>
                  </a:lnTo>
                  <a:lnTo>
                    <a:pt x="632" y="568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chemeClr val="accent1"/>
            </a:solidFill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grpSp>
          <p:nvGrpSpPr>
            <p:cNvPr id="49" name="Group 12"/>
            <p:cNvGrpSpPr>
              <a:grpSpLocks/>
            </p:cNvGrpSpPr>
            <p:nvPr/>
          </p:nvGrpSpPr>
          <p:grpSpPr bwMode="auto">
            <a:xfrm>
              <a:off x="2100" y="2554"/>
              <a:ext cx="360" cy="45"/>
              <a:chOff x="2100" y="2554"/>
              <a:chExt cx="360" cy="45"/>
            </a:xfrm>
          </p:grpSpPr>
          <p:sp>
            <p:nvSpPr>
              <p:cNvPr id="50" name="Oval 13"/>
              <p:cNvSpPr>
                <a:spLocks noChangeArrowheads="1"/>
              </p:cNvSpPr>
              <p:nvPr/>
            </p:nvSpPr>
            <p:spPr bwMode="auto">
              <a:xfrm>
                <a:off x="2100" y="2554"/>
                <a:ext cx="38" cy="45"/>
              </a:xfrm>
              <a:prstGeom prst="ellipse">
                <a:avLst/>
              </a:prstGeom>
              <a:solidFill>
                <a:schemeClr val="accent1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1" name="Oval 14"/>
              <p:cNvSpPr>
                <a:spLocks noChangeArrowheads="1"/>
              </p:cNvSpPr>
              <p:nvPr/>
            </p:nvSpPr>
            <p:spPr bwMode="auto">
              <a:xfrm>
                <a:off x="2179" y="2554"/>
                <a:ext cx="41" cy="45"/>
              </a:xfrm>
              <a:prstGeom prst="ellipse">
                <a:avLst/>
              </a:prstGeom>
              <a:solidFill>
                <a:schemeClr val="accent1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2" name="Oval 15"/>
              <p:cNvSpPr>
                <a:spLocks noChangeArrowheads="1"/>
              </p:cNvSpPr>
              <p:nvPr/>
            </p:nvSpPr>
            <p:spPr bwMode="auto">
              <a:xfrm>
                <a:off x="2262" y="2554"/>
                <a:ext cx="41" cy="45"/>
              </a:xfrm>
              <a:prstGeom prst="ellipse">
                <a:avLst/>
              </a:prstGeom>
              <a:solidFill>
                <a:schemeClr val="accent1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3" name="Oval 16"/>
              <p:cNvSpPr>
                <a:spLocks noChangeArrowheads="1"/>
              </p:cNvSpPr>
              <p:nvPr/>
            </p:nvSpPr>
            <p:spPr bwMode="auto">
              <a:xfrm>
                <a:off x="2339" y="2554"/>
                <a:ext cx="40" cy="45"/>
              </a:xfrm>
              <a:prstGeom prst="ellipse">
                <a:avLst/>
              </a:prstGeom>
              <a:solidFill>
                <a:schemeClr val="accent1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4" name="Oval 17"/>
              <p:cNvSpPr>
                <a:spLocks noChangeArrowheads="1"/>
              </p:cNvSpPr>
              <p:nvPr/>
            </p:nvSpPr>
            <p:spPr bwMode="auto">
              <a:xfrm>
                <a:off x="2418" y="2554"/>
                <a:ext cx="42" cy="45"/>
              </a:xfrm>
              <a:prstGeom prst="ellipse">
                <a:avLst/>
              </a:prstGeom>
              <a:solidFill>
                <a:schemeClr val="accent1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</p:grpSp>
      <p:grpSp>
        <p:nvGrpSpPr>
          <p:cNvPr id="55" name="Group 18"/>
          <p:cNvGrpSpPr>
            <a:grpSpLocks/>
          </p:cNvGrpSpPr>
          <p:nvPr/>
        </p:nvGrpSpPr>
        <p:grpSpPr bwMode="auto">
          <a:xfrm>
            <a:off x="2298700" y="3005138"/>
            <a:ext cx="2281238" cy="290512"/>
            <a:chOff x="1043" y="2055"/>
            <a:chExt cx="1293" cy="171"/>
          </a:xfrm>
        </p:grpSpPr>
        <p:sp>
          <p:nvSpPr>
            <p:cNvPr id="56" name="Arc 19"/>
            <p:cNvSpPr>
              <a:spLocks/>
            </p:cNvSpPr>
            <p:nvPr/>
          </p:nvSpPr>
          <p:spPr bwMode="auto">
            <a:xfrm>
              <a:off x="1043" y="2055"/>
              <a:ext cx="281" cy="170"/>
            </a:xfrm>
            <a:custGeom>
              <a:avLst/>
              <a:gdLst>
                <a:gd name="T0" fmla="*/ 0 w 43200"/>
                <a:gd name="T1" fmla="*/ 0 h 21600"/>
                <a:gd name="T2" fmla="*/ 0 w 43200"/>
                <a:gd name="T3" fmla="*/ 0 h 21600"/>
                <a:gd name="T4" fmla="*/ 0 w 4320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21600"/>
                <a:gd name="T11" fmla="*/ 43200 w 432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1600" fill="none" extrusionOk="0">
                  <a:moveTo>
                    <a:pt x="-1" y="21599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200" y="9670"/>
                    <a:pt x="43200" y="21600"/>
                  </a:cubicBezTo>
                </a:path>
                <a:path w="43200" h="21600" stroke="0" extrusionOk="0">
                  <a:moveTo>
                    <a:pt x="-1" y="21599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200" y="9670"/>
                    <a:pt x="4320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7" name="Arc 20"/>
            <p:cNvSpPr>
              <a:spLocks/>
            </p:cNvSpPr>
            <p:nvPr/>
          </p:nvSpPr>
          <p:spPr bwMode="auto">
            <a:xfrm>
              <a:off x="1293" y="2102"/>
              <a:ext cx="241" cy="123"/>
            </a:xfrm>
            <a:custGeom>
              <a:avLst/>
              <a:gdLst>
                <a:gd name="T0" fmla="*/ 0 w 43200"/>
                <a:gd name="T1" fmla="*/ 0 h 21600"/>
                <a:gd name="T2" fmla="*/ 0 w 43200"/>
                <a:gd name="T3" fmla="*/ 0 h 21600"/>
                <a:gd name="T4" fmla="*/ 0 w 4320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21600"/>
                <a:gd name="T11" fmla="*/ 43200 w 432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1600" fill="none" extrusionOk="0">
                  <a:moveTo>
                    <a:pt x="-1" y="21599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200" y="9670"/>
                    <a:pt x="43200" y="21600"/>
                  </a:cubicBezTo>
                </a:path>
                <a:path w="43200" h="21600" stroke="0" extrusionOk="0">
                  <a:moveTo>
                    <a:pt x="-1" y="21599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200" y="9670"/>
                    <a:pt x="4320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8" name="Arc 21"/>
            <p:cNvSpPr>
              <a:spLocks/>
            </p:cNvSpPr>
            <p:nvPr/>
          </p:nvSpPr>
          <p:spPr bwMode="auto">
            <a:xfrm>
              <a:off x="1443" y="2117"/>
              <a:ext cx="224" cy="108"/>
            </a:xfrm>
            <a:custGeom>
              <a:avLst/>
              <a:gdLst>
                <a:gd name="T0" fmla="*/ 0 w 43196"/>
                <a:gd name="T1" fmla="*/ 0 h 21600"/>
                <a:gd name="T2" fmla="*/ 0 w 43196"/>
                <a:gd name="T3" fmla="*/ 0 h 21600"/>
                <a:gd name="T4" fmla="*/ 0 w 43196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96"/>
                <a:gd name="T10" fmla="*/ 0 h 21600"/>
                <a:gd name="T11" fmla="*/ 43196 w 43196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6" h="21600" fill="none" extrusionOk="0">
                  <a:moveTo>
                    <a:pt x="-1" y="21199"/>
                  </a:moveTo>
                  <a:cubicBezTo>
                    <a:pt x="217" y="9428"/>
                    <a:pt x="9822" y="-1"/>
                    <a:pt x="21596" y="-1"/>
                  </a:cubicBezTo>
                  <a:cubicBezTo>
                    <a:pt x="33525" y="-1"/>
                    <a:pt x="43196" y="9670"/>
                    <a:pt x="43196" y="21600"/>
                  </a:cubicBezTo>
                </a:path>
                <a:path w="43196" h="21600" stroke="0" extrusionOk="0">
                  <a:moveTo>
                    <a:pt x="-1" y="21199"/>
                  </a:moveTo>
                  <a:cubicBezTo>
                    <a:pt x="217" y="9428"/>
                    <a:pt x="9822" y="-1"/>
                    <a:pt x="21596" y="-1"/>
                  </a:cubicBezTo>
                  <a:cubicBezTo>
                    <a:pt x="33525" y="-1"/>
                    <a:pt x="43196" y="9670"/>
                    <a:pt x="43196" y="21600"/>
                  </a:cubicBezTo>
                  <a:lnTo>
                    <a:pt x="21596" y="2160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9" name="Arc 22"/>
            <p:cNvSpPr>
              <a:spLocks/>
            </p:cNvSpPr>
            <p:nvPr/>
          </p:nvSpPr>
          <p:spPr bwMode="auto">
            <a:xfrm>
              <a:off x="1605" y="2117"/>
              <a:ext cx="223" cy="108"/>
            </a:xfrm>
            <a:custGeom>
              <a:avLst/>
              <a:gdLst>
                <a:gd name="T0" fmla="*/ 0 w 43200"/>
                <a:gd name="T1" fmla="*/ 0 h 21600"/>
                <a:gd name="T2" fmla="*/ 0 w 43200"/>
                <a:gd name="T3" fmla="*/ 0 h 21600"/>
                <a:gd name="T4" fmla="*/ 0 w 4320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21600"/>
                <a:gd name="T11" fmla="*/ 43200 w 432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1600" fill="none" extrusionOk="0">
                  <a:moveTo>
                    <a:pt x="-1" y="21599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200" y="9670"/>
                    <a:pt x="43200" y="21600"/>
                  </a:cubicBezTo>
                </a:path>
                <a:path w="43200" h="21600" stroke="0" extrusionOk="0">
                  <a:moveTo>
                    <a:pt x="-1" y="21599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200" y="9670"/>
                    <a:pt x="4320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0" name="Arc 23"/>
            <p:cNvSpPr>
              <a:spLocks/>
            </p:cNvSpPr>
            <p:nvPr/>
          </p:nvSpPr>
          <p:spPr bwMode="auto">
            <a:xfrm>
              <a:off x="1762" y="2133"/>
              <a:ext cx="191" cy="92"/>
            </a:xfrm>
            <a:custGeom>
              <a:avLst/>
              <a:gdLst>
                <a:gd name="T0" fmla="*/ 0 w 43200"/>
                <a:gd name="T1" fmla="*/ 0 h 21600"/>
                <a:gd name="T2" fmla="*/ 0 w 43200"/>
                <a:gd name="T3" fmla="*/ 0 h 21600"/>
                <a:gd name="T4" fmla="*/ 0 w 4320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21600"/>
                <a:gd name="T11" fmla="*/ 43200 w 432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1600" fill="none" extrusionOk="0">
                  <a:moveTo>
                    <a:pt x="-1" y="21599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200" y="9670"/>
                    <a:pt x="43200" y="21600"/>
                  </a:cubicBezTo>
                </a:path>
                <a:path w="43200" h="21600" stroke="0" extrusionOk="0">
                  <a:moveTo>
                    <a:pt x="-1" y="21599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200" y="9670"/>
                    <a:pt x="4320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1" name="Arc 24"/>
            <p:cNvSpPr>
              <a:spLocks/>
            </p:cNvSpPr>
            <p:nvPr/>
          </p:nvSpPr>
          <p:spPr bwMode="auto">
            <a:xfrm>
              <a:off x="1918" y="2158"/>
              <a:ext cx="165" cy="68"/>
            </a:xfrm>
            <a:custGeom>
              <a:avLst/>
              <a:gdLst>
                <a:gd name="T0" fmla="*/ 0 w 43196"/>
                <a:gd name="T1" fmla="*/ 0 h 21600"/>
                <a:gd name="T2" fmla="*/ 0 w 43196"/>
                <a:gd name="T3" fmla="*/ 0 h 21600"/>
                <a:gd name="T4" fmla="*/ 0 w 43196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96"/>
                <a:gd name="T10" fmla="*/ 0 h 21600"/>
                <a:gd name="T11" fmla="*/ 43196 w 43196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6" h="21600" fill="none" extrusionOk="0">
                  <a:moveTo>
                    <a:pt x="0" y="21282"/>
                  </a:moveTo>
                  <a:cubicBezTo>
                    <a:pt x="174" y="9477"/>
                    <a:pt x="9792" y="-1"/>
                    <a:pt x="21598" y="-1"/>
                  </a:cubicBezTo>
                  <a:cubicBezTo>
                    <a:pt x="33400" y="-1"/>
                    <a:pt x="43017" y="9473"/>
                    <a:pt x="43195" y="21274"/>
                  </a:cubicBezTo>
                </a:path>
                <a:path w="43196" h="21600" stroke="0" extrusionOk="0">
                  <a:moveTo>
                    <a:pt x="0" y="21282"/>
                  </a:moveTo>
                  <a:cubicBezTo>
                    <a:pt x="174" y="9477"/>
                    <a:pt x="9792" y="-1"/>
                    <a:pt x="21598" y="-1"/>
                  </a:cubicBezTo>
                  <a:cubicBezTo>
                    <a:pt x="33400" y="-1"/>
                    <a:pt x="43017" y="9473"/>
                    <a:pt x="43195" y="21274"/>
                  </a:cubicBezTo>
                  <a:lnTo>
                    <a:pt x="21598" y="2160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2" name="Arc 25"/>
            <p:cNvSpPr>
              <a:spLocks/>
            </p:cNvSpPr>
            <p:nvPr/>
          </p:nvSpPr>
          <p:spPr bwMode="auto">
            <a:xfrm>
              <a:off x="2064" y="2170"/>
              <a:ext cx="137" cy="55"/>
            </a:xfrm>
            <a:custGeom>
              <a:avLst/>
              <a:gdLst>
                <a:gd name="T0" fmla="*/ 0 w 43200"/>
                <a:gd name="T1" fmla="*/ 0 h 21600"/>
                <a:gd name="T2" fmla="*/ 0 w 43200"/>
                <a:gd name="T3" fmla="*/ 0 h 21600"/>
                <a:gd name="T4" fmla="*/ 0 w 4320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21600"/>
                <a:gd name="T11" fmla="*/ 43200 w 432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1600" fill="none" extrusionOk="0">
                  <a:moveTo>
                    <a:pt x="-1" y="21599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200" y="9670"/>
                    <a:pt x="43200" y="21600"/>
                  </a:cubicBezTo>
                </a:path>
                <a:path w="43200" h="21600" stroke="0" extrusionOk="0">
                  <a:moveTo>
                    <a:pt x="-1" y="21599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200" y="9670"/>
                    <a:pt x="4320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3" name="Arc 26"/>
            <p:cNvSpPr>
              <a:spLocks/>
            </p:cNvSpPr>
            <p:nvPr/>
          </p:nvSpPr>
          <p:spPr bwMode="auto">
            <a:xfrm>
              <a:off x="2170" y="2196"/>
              <a:ext cx="166" cy="30"/>
            </a:xfrm>
            <a:custGeom>
              <a:avLst/>
              <a:gdLst>
                <a:gd name="T0" fmla="*/ 0 w 43200"/>
                <a:gd name="T1" fmla="*/ 0 h 22344"/>
                <a:gd name="T2" fmla="*/ 0 w 43200"/>
                <a:gd name="T3" fmla="*/ 0 h 22344"/>
                <a:gd name="T4" fmla="*/ 0 w 43200"/>
                <a:gd name="T5" fmla="*/ 0 h 22344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344"/>
                <a:gd name="T11" fmla="*/ 43200 w 43200"/>
                <a:gd name="T12" fmla="*/ 22344 h 223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344" fill="none" extrusionOk="0">
                  <a:moveTo>
                    <a:pt x="12" y="22344"/>
                  </a:moveTo>
                  <a:cubicBezTo>
                    <a:pt x="4" y="22096"/>
                    <a:pt x="0" y="21848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199" y="9670"/>
                    <a:pt x="43199" y="21599"/>
                  </a:cubicBezTo>
                </a:path>
                <a:path w="43200" h="22344" stroke="0" extrusionOk="0">
                  <a:moveTo>
                    <a:pt x="12" y="22344"/>
                  </a:moveTo>
                  <a:cubicBezTo>
                    <a:pt x="4" y="22096"/>
                    <a:pt x="0" y="21848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199" y="9670"/>
                    <a:pt x="43199" y="21599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64" name="Rectangle 27"/>
          <p:cNvSpPr>
            <a:spLocks noChangeArrowheads="1"/>
          </p:cNvSpPr>
          <p:nvPr/>
        </p:nvSpPr>
        <p:spPr bwMode="auto">
          <a:xfrm>
            <a:off x="882650" y="4322763"/>
            <a:ext cx="7054850" cy="1589087"/>
          </a:xfrm>
          <a:prstGeom prst="rect">
            <a:avLst/>
          </a:prstGeom>
          <a:gradFill rotWithShape="0">
            <a:gsLst>
              <a:gs pos="0">
                <a:srgbClr val="618FFD"/>
              </a:gs>
              <a:gs pos="100000">
                <a:srgbClr val="1D2B4B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CL">
              <a:solidFill>
                <a:schemeClr val="tx1"/>
              </a:solidFill>
            </a:endParaRPr>
          </a:p>
        </p:txBody>
      </p:sp>
      <p:sp>
        <p:nvSpPr>
          <p:cNvPr id="65" name="Freeform 28" descr="90%"/>
          <p:cNvSpPr>
            <a:spLocks/>
          </p:cNvSpPr>
          <p:nvPr/>
        </p:nvSpPr>
        <p:spPr bwMode="auto">
          <a:xfrm>
            <a:off x="882650" y="3633788"/>
            <a:ext cx="7056438" cy="2571750"/>
          </a:xfrm>
          <a:custGeom>
            <a:avLst/>
            <a:gdLst>
              <a:gd name="T0" fmla="*/ 132 w 4745"/>
              <a:gd name="T1" fmla="*/ 1144 h 1512"/>
              <a:gd name="T2" fmla="*/ 261 w 4745"/>
              <a:gd name="T3" fmla="*/ 676 h 1512"/>
              <a:gd name="T4" fmla="*/ 425 w 4745"/>
              <a:gd name="T5" fmla="*/ 235 h 1512"/>
              <a:gd name="T6" fmla="*/ 526 w 4745"/>
              <a:gd name="T7" fmla="*/ 181 h 1512"/>
              <a:gd name="T8" fmla="*/ 586 w 4745"/>
              <a:gd name="T9" fmla="*/ 130 h 1512"/>
              <a:gd name="T10" fmla="*/ 652 w 4745"/>
              <a:gd name="T11" fmla="*/ 92 h 1512"/>
              <a:gd name="T12" fmla="*/ 877 w 4745"/>
              <a:gd name="T13" fmla="*/ 15 h 1512"/>
              <a:gd name="T14" fmla="*/ 932 w 4745"/>
              <a:gd name="T15" fmla="*/ 55 h 1512"/>
              <a:gd name="T16" fmla="*/ 987 w 4745"/>
              <a:gd name="T17" fmla="*/ 171 h 1512"/>
              <a:gd name="T18" fmla="*/ 1025 w 4745"/>
              <a:gd name="T19" fmla="*/ 284 h 1512"/>
              <a:gd name="T20" fmla="*/ 1058 w 4745"/>
              <a:gd name="T21" fmla="*/ 398 h 1512"/>
              <a:gd name="T22" fmla="*/ 1108 w 4745"/>
              <a:gd name="T23" fmla="*/ 548 h 1512"/>
              <a:gd name="T24" fmla="*/ 1167 w 4745"/>
              <a:gd name="T25" fmla="*/ 681 h 1512"/>
              <a:gd name="T26" fmla="*/ 1191 w 4745"/>
              <a:gd name="T27" fmla="*/ 870 h 1512"/>
              <a:gd name="T28" fmla="*/ 1267 w 4745"/>
              <a:gd name="T29" fmla="*/ 936 h 1512"/>
              <a:gd name="T30" fmla="*/ 1291 w 4745"/>
              <a:gd name="T31" fmla="*/ 1025 h 1512"/>
              <a:gd name="T32" fmla="*/ 1311 w 4745"/>
              <a:gd name="T33" fmla="*/ 1038 h 1512"/>
              <a:gd name="T34" fmla="*/ 1397 w 4745"/>
              <a:gd name="T35" fmla="*/ 1023 h 1512"/>
              <a:gd name="T36" fmla="*/ 1425 w 4745"/>
              <a:gd name="T37" fmla="*/ 974 h 1512"/>
              <a:gd name="T38" fmla="*/ 1494 w 4745"/>
              <a:gd name="T39" fmla="*/ 837 h 1512"/>
              <a:gd name="T40" fmla="*/ 1605 w 4745"/>
              <a:gd name="T41" fmla="*/ 581 h 1512"/>
              <a:gd name="T42" fmla="*/ 1944 w 4745"/>
              <a:gd name="T43" fmla="*/ 535 h 1512"/>
              <a:gd name="T44" fmla="*/ 2159 w 4745"/>
              <a:gd name="T45" fmla="*/ 703 h 1512"/>
              <a:gd name="T46" fmla="*/ 2193 w 4745"/>
              <a:gd name="T47" fmla="*/ 804 h 1512"/>
              <a:gd name="T48" fmla="*/ 2292 w 4745"/>
              <a:gd name="T49" fmla="*/ 873 h 1512"/>
              <a:gd name="T50" fmla="*/ 2344 w 4745"/>
              <a:gd name="T51" fmla="*/ 947 h 1512"/>
              <a:gd name="T52" fmla="*/ 2508 w 4745"/>
              <a:gd name="T53" fmla="*/ 1028 h 1512"/>
              <a:gd name="T54" fmla="*/ 2605 w 4745"/>
              <a:gd name="T55" fmla="*/ 1108 h 1512"/>
              <a:gd name="T56" fmla="*/ 2845 w 4745"/>
              <a:gd name="T57" fmla="*/ 1208 h 1512"/>
              <a:gd name="T58" fmla="*/ 3040 w 4745"/>
              <a:gd name="T59" fmla="*/ 1349 h 1512"/>
              <a:gd name="T60" fmla="*/ 3106 w 4745"/>
              <a:gd name="T61" fmla="*/ 1511 h 1512"/>
              <a:gd name="T62" fmla="*/ 3131 w 4745"/>
              <a:gd name="T63" fmla="*/ 1282 h 1512"/>
              <a:gd name="T64" fmla="*/ 3100 w 4745"/>
              <a:gd name="T65" fmla="*/ 1112 h 1512"/>
              <a:gd name="T66" fmla="*/ 3197 w 4745"/>
              <a:gd name="T67" fmla="*/ 1076 h 1512"/>
              <a:gd name="T68" fmla="*/ 3249 w 4745"/>
              <a:gd name="T69" fmla="*/ 1017 h 1512"/>
              <a:gd name="T70" fmla="*/ 3350 w 4745"/>
              <a:gd name="T71" fmla="*/ 947 h 1512"/>
              <a:gd name="T72" fmla="*/ 3439 w 4745"/>
              <a:gd name="T73" fmla="*/ 847 h 1512"/>
              <a:gd name="T74" fmla="*/ 3566 w 4745"/>
              <a:gd name="T75" fmla="*/ 748 h 1512"/>
              <a:gd name="T76" fmla="*/ 3618 w 4745"/>
              <a:gd name="T77" fmla="*/ 634 h 1512"/>
              <a:gd name="T78" fmla="*/ 3643 w 4745"/>
              <a:gd name="T79" fmla="*/ 601 h 1512"/>
              <a:gd name="T80" fmla="*/ 3997 w 4745"/>
              <a:gd name="T81" fmla="*/ 615 h 1512"/>
              <a:gd name="T82" fmla="*/ 4292 w 4745"/>
              <a:gd name="T83" fmla="*/ 656 h 1512"/>
              <a:gd name="T84" fmla="*/ 4351 w 4745"/>
              <a:gd name="T85" fmla="*/ 574 h 1512"/>
              <a:gd name="T86" fmla="*/ 4445 w 4745"/>
              <a:gd name="T87" fmla="*/ 694 h 1512"/>
              <a:gd name="T88" fmla="*/ 4357 w 4745"/>
              <a:gd name="T89" fmla="*/ 830 h 1512"/>
              <a:gd name="T90" fmla="*/ 4360 w 4745"/>
              <a:gd name="T91" fmla="*/ 907 h 1512"/>
              <a:gd name="T92" fmla="*/ 4443 w 4745"/>
              <a:gd name="T93" fmla="*/ 1017 h 1512"/>
              <a:gd name="T94" fmla="*/ 4471 w 4745"/>
              <a:gd name="T95" fmla="*/ 1166 h 1512"/>
              <a:gd name="T96" fmla="*/ 4605 w 4745"/>
              <a:gd name="T97" fmla="*/ 1221 h 1512"/>
              <a:gd name="T98" fmla="*/ 4660 w 4745"/>
              <a:gd name="T99" fmla="*/ 1272 h 1512"/>
              <a:gd name="T100" fmla="*/ 4712 w 4745"/>
              <a:gd name="T101" fmla="*/ 1312 h 1512"/>
              <a:gd name="T102" fmla="*/ 4733 w 4745"/>
              <a:gd name="T103" fmla="*/ 1314 h 151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745"/>
              <a:gd name="T157" fmla="*/ 0 h 1512"/>
              <a:gd name="T158" fmla="*/ 4745 w 4745"/>
              <a:gd name="T159" fmla="*/ 1512 h 1512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745" h="1512">
                <a:moveTo>
                  <a:pt x="25" y="1329"/>
                </a:moveTo>
                <a:lnTo>
                  <a:pt x="0" y="1284"/>
                </a:lnTo>
                <a:lnTo>
                  <a:pt x="1" y="1274"/>
                </a:lnTo>
                <a:lnTo>
                  <a:pt x="52" y="1231"/>
                </a:lnTo>
                <a:lnTo>
                  <a:pt x="132" y="1144"/>
                </a:lnTo>
                <a:lnTo>
                  <a:pt x="154" y="1053"/>
                </a:lnTo>
                <a:lnTo>
                  <a:pt x="184" y="979"/>
                </a:lnTo>
                <a:lnTo>
                  <a:pt x="215" y="891"/>
                </a:lnTo>
                <a:lnTo>
                  <a:pt x="253" y="750"/>
                </a:lnTo>
                <a:lnTo>
                  <a:pt x="261" y="676"/>
                </a:lnTo>
                <a:lnTo>
                  <a:pt x="304" y="535"/>
                </a:lnTo>
                <a:lnTo>
                  <a:pt x="346" y="349"/>
                </a:lnTo>
                <a:lnTo>
                  <a:pt x="387" y="277"/>
                </a:lnTo>
                <a:lnTo>
                  <a:pt x="412" y="257"/>
                </a:lnTo>
                <a:lnTo>
                  <a:pt x="425" y="235"/>
                </a:lnTo>
                <a:lnTo>
                  <a:pt x="438" y="224"/>
                </a:lnTo>
                <a:lnTo>
                  <a:pt x="466" y="216"/>
                </a:lnTo>
                <a:lnTo>
                  <a:pt x="477" y="218"/>
                </a:lnTo>
                <a:lnTo>
                  <a:pt x="514" y="180"/>
                </a:lnTo>
                <a:lnTo>
                  <a:pt x="526" y="181"/>
                </a:lnTo>
                <a:lnTo>
                  <a:pt x="537" y="171"/>
                </a:lnTo>
                <a:lnTo>
                  <a:pt x="561" y="161"/>
                </a:lnTo>
                <a:lnTo>
                  <a:pt x="573" y="152"/>
                </a:lnTo>
                <a:lnTo>
                  <a:pt x="574" y="140"/>
                </a:lnTo>
                <a:lnTo>
                  <a:pt x="586" y="130"/>
                </a:lnTo>
                <a:lnTo>
                  <a:pt x="598" y="131"/>
                </a:lnTo>
                <a:lnTo>
                  <a:pt x="627" y="112"/>
                </a:lnTo>
                <a:lnTo>
                  <a:pt x="628" y="100"/>
                </a:lnTo>
                <a:lnTo>
                  <a:pt x="641" y="91"/>
                </a:lnTo>
                <a:lnTo>
                  <a:pt x="652" y="92"/>
                </a:lnTo>
                <a:lnTo>
                  <a:pt x="654" y="68"/>
                </a:lnTo>
                <a:lnTo>
                  <a:pt x="691" y="30"/>
                </a:lnTo>
                <a:lnTo>
                  <a:pt x="714" y="21"/>
                </a:lnTo>
                <a:lnTo>
                  <a:pt x="739" y="0"/>
                </a:lnTo>
                <a:lnTo>
                  <a:pt x="877" y="15"/>
                </a:lnTo>
                <a:lnTo>
                  <a:pt x="902" y="29"/>
                </a:lnTo>
                <a:lnTo>
                  <a:pt x="913" y="30"/>
                </a:lnTo>
                <a:lnTo>
                  <a:pt x="912" y="41"/>
                </a:lnTo>
                <a:lnTo>
                  <a:pt x="933" y="44"/>
                </a:lnTo>
                <a:lnTo>
                  <a:pt x="932" y="55"/>
                </a:lnTo>
                <a:lnTo>
                  <a:pt x="961" y="99"/>
                </a:lnTo>
                <a:lnTo>
                  <a:pt x="960" y="110"/>
                </a:lnTo>
                <a:lnTo>
                  <a:pt x="980" y="136"/>
                </a:lnTo>
                <a:lnTo>
                  <a:pt x="978" y="160"/>
                </a:lnTo>
                <a:lnTo>
                  <a:pt x="987" y="171"/>
                </a:lnTo>
                <a:lnTo>
                  <a:pt x="986" y="183"/>
                </a:lnTo>
                <a:lnTo>
                  <a:pt x="1005" y="230"/>
                </a:lnTo>
                <a:lnTo>
                  <a:pt x="1019" y="249"/>
                </a:lnTo>
                <a:lnTo>
                  <a:pt x="1017" y="273"/>
                </a:lnTo>
                <a:lnTo>
                  <a:pt x="1025" y="284"/>
                </a:lnTo>
                <a:lnTo>
                  <a:pt x="1042" y="333"/>
                </a:lnTo>
                <a:lnTo>
                  <a:pt x="1053" y="345"/>
                </a:lnTo>
                <a:lnTo>
                  <a:pt x="1052" y="357"/>
                </a:lnTo>
                <a:lnTo>
                  <a:pt x="1061" y="371"/>
                </a:lnTo>
                <a:lnTo>
                  <a:pt x="1058" y="398"/>
                </a:lnTo>
                <a:lnTo>
                  <a:pt x="1067" y="411"/>
                </a:lnTo>
                <a:lnTo>
                  <a:pt x="1066" y="422"/>
                </a:lnTo>
                <a:lnTo>
                  <a:pt x="1100" y="519"/>
                </a:lnTo>
                <a:lnTo>
                  <a:pt x="1111" y="531"/>
                </a:lnTo>
                <a:lnTo>
                  <a:pt x="1108" y="548"/>
                </a:lnTo>
                <a:lnTo>
                  <a:pt x="1131" y="597"/>
                </a:lnTo>
                <a:lnTo>
                  <a:pt x="1141" y="611"/>
                </a:lnTo>
                <a:lnTo>
                  <a:pt x="1140" y="621"/>
                </a:lnTo>
                <a:lnTo>
                  <a:pt x="1157" y="670"/>
                </a:lnTo>
                <a:lnTo>
                  <a:pt x="1167" y="681"/>
                </a:lnTo>
                <a:lnTo>
                  <a:pt x="1165" y="699"/>
                </a:lnTo>
                <a:lnTo>
                  <a:pt x="1191" y="771"/>
                </a:lnTo>
                <a:lnTo>
                  <a:pt x="1188" y="794"/>
                </a:lnTo>
                <a:lnTo>
                  <a:pt x="1197" y="819"/>
                </a:lnTo>
                <a:lnTo>
                  <a:pt x="1191" y="870"/>
                </a:lnTo>
                <a:lnTo>
                  <a:pt x="1202" y="871"/>
                </a:lnTo>
                <a:lnTo>
                  <a:pt x="1201" y="882"/>
                </a:lnTo>
                <a:lnTo>
                  <a:pt x="1234" y="919"/>
                </a:lnTo>
                <a:lnTo>
                  <a:pt x="1246" y="921"/>
                </a:lnTo>
                <a:lnTo>
                  <a:pt x="1267" y="936"/>
                </a:lnTo>
                <a:lnTo>
                  <a:pt x="1277" y="947"/>
                </a:lnTo>
                <a:lnTo>
                  <a:pt x="1274" y="971"/>
                </a:lnTo>
                <a:lnTo>
                  <a:pt x="1285" y="972"/>
                </a:lnTo>
                <a:lnTo>
                  <a:pt x="1279" y="1024"/>
                </a:lnTo>
                <a:lnTo>
                  <a:pt x="1291" y="1025"/>
                </a:lnTo>
                <a:lnTo>
                  <a:pt x="1290" y="1036"/>
                </a:lnTo>
                <a:lnTo>
                  <a:pt x="1300" y="1050"/>
                </a:lnTo>
                <a:lnTo>
                  <a:pt x="1299" y="1061"/>
                </a:lnTo>
                <a:lnTo>
                  <a:pt x="1308" y="1062"/>
                </a:lnTo>
                <a:lnTo>
                  <a:pt x="1311" y="1038"/>
                </a:lnTo>
                <a:lnTo>
                  <a:pt x="1322" y="1039"/>
                </a:lnTo>
                <a:lnTo>
                  <a:pt x="1324" y="1029"/>
                </a:lnTo>
                <a:lnTo>
                  <a:pt x="1362" y="1032"/>
                </a:lnTo>
                <a:lnTo>
                  <a:pt x="1364" y="1020"/>
                </a:lnTo>
                <a:lnTo>
                  <a:pt x="1397" y="1023"/>
                </a:lnTo>
                <a:lnTo>
                  <a:pt x="1398" y="1012"/>
                </a:lnTo>
                <a:lnTo>
                  <a:pt x="1410" y="1013"/>
                </a:lnTo>
                <a:lnTo>
                  <a:pt x="1412" y="995"/>
                </a:lnTo>
                <a:lnTo>
                  <a:pt x="1424" y="986"/>
                </a:lnTo>
                <a:lnTo>
                  <a:pt x="1425" y="974"/>
                </a:lnTo>
                <a:lnTo>
                  <a:pt x="1437" y="963"/>
                </a:lnTo>
                <a:lnTo>
                  <a:pt x="1446" y="872"/>
                </a:lnTo>
                <a:lnTo>
                  <a:pt x="1471" y="847"/>
                </a:lnTo>
                <a:lnTo>
                  <a:pt x="1493" y="849"/>
                </a:lnTo>
                <a:lnTo>
                  <a:pt x="1494" y="837"/>
                </a:lnTo>
                <a:lnTo>
                  <a:pt x="1512" y="839"/>
                </a:lnTo>
                <a:lnTo>
                  <a:pt x="1560" y="798"/>
                </a:lnTo>
                <a:lnTo>
                  <a:pt x="1573" y="774"/>
                </a:lnTo>
                <a:lnTo>
                  <a:pt x="1592" y="597"/>
                </a:lnTo>
                <a:lnTo>
                  <a:pt x="1605" y="581"/>
                </a:lnTo>
                <a:lnTo>
                  <a:pt x="1624" y="514"/>
                </a:lnTo>
                <a:lnTo>
                  <a:pt x="1627" y="480"/>
                </a:lnTo>
                <a:lnTo>
                  <a:pt x="1731" y="491"/>
                </a:lnTo>
                <a:lnTo>
                  <a:pt x="1866" y="527"/>
                </a:lnTo>
                <a:lnTo>
                  <a:pt x="1944" y="535"/>
                </a:lnTo>
                <a:lnTo>
                  <a:pt x="2014" y="555"/>
                </a:lnTo>
                <a:lnTo>
                  <a:pt x="2044" y="592"/>
                </a:lnTo>
                <a:lnTo>
                  <a:pt x="2043" y="603"/>
                </a:lnTo>
                <a:lnTo>
                  <a:pt x="2096" y="674"/>
                </a:lnTo>
                <a:lnTo>
                  <a:pt x="2159" y="703"/>
                </a:lnTo>
                <a:lnTo>
                  <a:pt x="2170" y="703"/>
                </a:lnTo>
                <a:lnTo>
                  <a:pt x="2179" y="717"/>
                </a:lnTo>
                <a:lnTo>
                  <a:pt x="2174" y="761"/>
                </a:lnTo>
                <a:lnTo>
                  <a:pt x="2184" y="785"/>
                </a:lnTo>
                <a:lnTo>
                  <a:pt x="2193" y="804"/>
                </a:lnTo>
                <a:lnTo>
                  <a:pt x="2210" y="806"/>
                </a:lnTo>
                <a:lnTo>
                  <a:pt x="2208" y="817"/>
                </a:lnTo>
                <a:lnTo>
                  <a:pt x="2217" y="831"/>
                </a:lnTo>
                <a:lnTo>
                  <a:pt x="2281" y="861"/>
                </a:lnTo>
                <a:lnTo>
                  <a:pt x="2292" y="873"/>
                </a:lnTo>
                <a:lnTo>
                  <a:pt x="2291" y="884"/>
                </a:lnTo>
                <a:lnTo>
                  <a:pt x="2299" y="908"/>
                </a:lnTo>
                <a:lnTo>
                  <a:pt x="2320" y="910"/>
                </a:lnTo>
                <a:lnTo>
                  <a:pt x="2336" y="923"/>
                </a:lnTo>
                <a:lnTo>
                  <a:pt x="2344" y="947"/>
                </a:lnTo>
                <a:lnTo>
                  <a:pt x="2408" y="971"/>
                </a:lnTo>
                <a:lnTo>
                  <a:pt x="2477" y="1001"/>
                </a:lnTo>
                <a:lnTo>
                  <a:pt x="2487" y="1013"/>
                </a:lnTo>
                <a:lnTo>
                  <a:pt x="2486" y="1025"/>
                </a:lnTo>
                <a:lnTo>
                  <a:pt x="2508" y="1028"/>
                </a:lnTo>
                <a:lnTo>
                  <a:pt x="2516" y="1051"/>
                </a:lnTo>
                <a:lnTo>
                  <a:pt x="2526" y="1052"/>
                </a:lnTo>
                <a:lnTo>
                  <a:pt x="2525" y="1064"/>
                </a:lnTo>
                <a:lnTo>
                  <a:pt x="2536" y="1076"/>
                </a:lnTo>
                <a:lnTo>
                  <a:pt x="2605" y="1108"/>
                </a:lnTo>
                <a:lnTo>
                  <a:pt x="2646" y="1140"/>
                </a:lnTo>
                <a:lnTo>
                  <a:pt x="2701" y="1146"/>
                </a:lnTo>
                <a:lnTo>
                  <a:pt x="2836" y="1184"/>
                </a:lnTo>
                <a:lnTo>
                  <a:pt x="2846" y="1196"/>
                </a:lnTo>
                <a:lnTo>
                  <a:pt x="2845" y="1208"/>
                </a:lnTo>
                <a:lnTo>
                  <a:pt x="2872" y="1211"/>
                </a:lnTo>
                <a:lnTo>
                  <a:pt x="2891" y="1235"/>
                </a:lnTo>
                <a:lnTo>
                  <a:pt x="2932" y="1261"/>
                </a:lnTo>
                <a:lnTo>
                  <a:pt x="2971" y="1318"/>
                </a:lnTo>
                <a:lnTo>
                  <a:pt x="3040" y="1349"/>
                </a:lnTo>
                <a:lnTo>
                  <a:pt x="3058" y="1396"/>
                </a:lnTo>
                <a:lnTo>
                  <a:pt x="3054" y="1430"/>
                </a:lnTo>
                <a:lnTo>
                  <a:pt x="3064" y="1445"/>
                </a:lnTo>
                <a:lnTo>
                  <a:pt x="3071" y="1472"/>
                </a:lnTo>
                <a:lnTo>
                  <a:pt x="3106" y="1511"/>
                </a:lnTo>
                <a:lnTo>
                  <a:pt x="3118" y="1502"/>
                </a:lnTo>
                <a:lnTo>
                  <a:pt x="3120" y="1478"/>
                </a:lnTo>
                <a:lnTo>
                  <a:pt x="3139" y="1405"/>
                </a:lnTo>
                <a:lnTo>
                  <a:pt x="3146" y="1336"/>
                </a:lnTo>
                <a:lnTo>
                  <a:pt x="3131" y="1282"/>
                </a:lnTo>
                <a:lnTo>
                  <a:pt x="3106" y="1257"/>
                </a:lnTo>
                <a:lnTo>
                  <a:pt x="3072" y="1155"/>
                </a:lnTo>
                <a:lnTo>
                  <a:pt x="3076" y="1121"/>
                </a:lnTo>
                <a:lnTo>
                  <a:pt x="3089" y="1109"/>
                </a:lnTo>
                <a:lnTo>
                  <a:pt x="3100" y="1112"/>
                </a:lnTo>
                <a:lnTo>
                  <a:pt x="3151" y="1094"/>
                </a:lnTo>
                <a:lnTo>
                  <a:pt x="3161" y="1096"/>
                </a:lnTo>
                <a:lnTo>
                  <a:pt x="3173" y="1084"/>
                </a:lnTo>
                <a:lnTo>
                  <a:pt x="3174" y="1074"/>
                </a:lnTo>
                <a:lnTo>
                  <a:pt x="3197" y="1076"/>
                </a:lnTo>
                <a:lnTo>
                  <a:pt x="3199" y="1053"/>
                </a:lnTo>
                <a:lnTo>
                  <a:pt x="3211" y="1054"/>
                </a:lnTo>
                <a:lnTo>
                  <a:pt x="3224" y="1028"/>
                </a:lnTo>
                <a:lnTo>
                  <a:pt x="3236" y="1029"/>
                </a:lnTo>
                <a:lnTo>
                  <a:pt x="3249" y="1017"/>
                </a:lnTo>
                <a:lnTo>
                  <a:pt x="3250" y="1006"/>
                </a:lnTo>
                <a:lnTo>
                  <a:pt x="3260" y="1007"/>
                </a:lnTo>
                <a:lnTo>
                  <a:pt x="3273" y="985"/>
                </a:lnTo>
                <a:lnTo>
                  <a:pt x="3329" y="945"/>
                </a:lnTo>
                <a:lnTo>
                  <a:pt x="3350" y="947"/>
                </a:lnTo>
                <a:lnTo>
                  <a:pt x="3363" y="936"/>
                </a:lnTo>
                <a:lnTo>
                  <a:pt x="3364" y="924"/>
                </a:lnTo>
                <a:lnTo>
                  <a:pt x="3412" y="877"/>
                </a:lnTo>
                <a:lnTo>
                  <a:pt x="3413" y="868"/>
                </a:lnTo>
                <a:lnTo>
                  <a:pt x="3439" y="847"/>
                </a:lnTo>
                <a:lnTo>
                  <a:pt x="3467" y="837"/>
                </a:lnTo>
                <a:lnTo>
                  <a:pt x="3479" y="826"/>
                </a:lnTo>
                <a:lnTo>
                  <a:pt x="3480" y="816"/>
                </a:lnTo>
                <a:lnTo>
                  <a:pt x="3491" y="817"/>
                </a:lnTo>
                <a:lnTo>
                  <a:pt x="3566" y="748"/>
                </a:lnTo>
                <a:lnTo>
                  <a:pt x="3579" y="726"/>
                </a:lnTo>
                <a:lnTo>
                  <a:pt x="3582" y="703"/>
                </a:lnTo>
                <a:lnTo>
                  <a:pt x="3594" y="693"/>
                </a:lnTo>
                <a:lnTo>
                  <a:pt x="3602" y="632"/>
                </a:lnTo>
                <a:lnTo>
                  <a:pt x="3618" y="634"/>
                </a:lnTo>
                <a:lnTo>
                  <a:pt x="3619" y="621"/>
                </a:lnTo>
                <a:lnTo>
                  <a:pt x="3630" y="623"/>
                </a:lnTo>
                <a:lnTo>
                  <a:pt x="3631" y="611"/>
                </a:lnTo>
                <a:lnTo>
                  <a:pt x="3642" y="612"/>
                </a:lnTo>
                <a:lnTo>
                  <a:pt x="3643" y="601"/>
                </a:lnTo>
                <a:lnTo>
                  <a:pt x="3676" y="604"/>
                </a:lnTo>
                <a:lnTo>
                  <a:pt x="3744" y="600"/>
                </a:lnTo>
                <a:lnTo>
                  <a:pt x="3869" y="612"/>
                </a:lnTo>
                <a:lnTo>
                  <a:pt x="3942" y="609"/>
                </a:lnTo>
                <a:lnTo>
                  <a:pt x="3997" y="615"/>
                </a:lnTo>
                <a:lnTo>
                  <a:pt x="4019" y="627"/>
                </a:lnTo>
                <a:lnTo>
                  <a:pt x="4204" y="647"/>
                </a:lnTo>
                <a:lnTo>
                  <a:pt x="4270" y="665"/>
                </a:lnTo>
                <a:lnTo>
                  <a:pt x="4291" y="667"/>
                </a:lnTo>
                <a:lnTo>
                  <a:pt x="4292" y="656"/>
                </a:lnTo>
                <a:lnTo>
                  <a:pt x="4311" y="647"/>
                </a:lnTo>
                <a:lnTo>
                  <a:pt x="4317" y="588"/>
                </a:lnTo>
                <a:lnTo>
                  <a:pt x="4326" y="589"/>
                </a:lnTo>
                <a:lnTo>
                  <a:pt x="4340" y="573"/>
                </a:lnTo>
                <a:lnTo>
                  <a:pt x="4351" y="574"/>
                </a:lnTo>
                <a:lnTo>
                  <a:pt x="4360" y="593"/>
                </a:lnTo>
                <a:lnTo>
                  <a:pt x="4359" y="604"/>
                </a:lnTo>
                <a:lnTo>
                  <a:pt x="4379" y="619"/>
                </a:lnTo>
                <a:lnTo>
                  <a:pt x="4450" y="648"/>
                </a:lnTo>
                <a:lnTo>
                  <a:pt x="4445" y="694"/>
                </a:lnTo>
                <a:lnTo>
                  <a:pt x="4426" y="717"/>
                </a:lnTo>
                <a:lnTo>
                  <a:pt x="4399" y="742"/>
                </a:lnTo>
                <a:lnTo>
                  <a:pt x="4387" y="764"/>
                </a:lnTo>
                <a:lnTo>
                  <a:pt x="4385" y="786"/>
                </a:lnTo>
                <a:lnTo>
                  <a:pt x="4357" y="830"/>
                </a:lnTo>
                <a:lnTo>
                  <a:pt x="4355" y="854"/>
                </a:lnTo>
                <a:lnTo>
                  <a:pt x="4343" y="863"/>
                </a:lnTo>
                <a:lnTo>
                  <a:pt x="4340" y="880"/>
                </a:lnTo>
                <a:lnTo>
                  <a:pt x="4351" y="882"/>
                </a:lnTo>
                <a:lnTo>
                  <a:pt x="4360" y="907"/>
                </a:lnTo>
                <a:lnTo>
                  <a:pt x="4400" y="956"/>
                </a:lnTo>
                <a:lnTo>
                  <a:pt x="4417" y="957"/>
                </a:lnTo>
                <a:lnTo>
                  <a:pt x="4425" y="980"/>
                </a:lnTo>
                <a:lnTo>
                  <a:pt x="4424" y="992"/>
                </a:lnTo>
                <a:lnTo>
                  <a:pt x="4443" y="1017"/>
                </a:lnTo>
                <a:lnTo>
                  <a:pt x="4439" y="1046"/>
                </a:lnTo>
                <a:lnTo>
                  <a:pt x="4449" y="1060"/>
                </a:lnTo>
                <a:lnTo>
                  <a:pt x="4443" y="1117"/>
                </a:lnTo>
                <a:lnTo>
                  <a:pt x="4452" y="1140"/>
                </a:lnTo>
                <a:lnTo>
                  <a:pt x="4471" y="1166"/>
                </a:lnTo>
                <a:lnTo>
                  <a:pt x="4483" y="1167"/>
                </a:lnTo>
                <a:lnTo>
                  <a:pt x="4480" y="1184"/>
                </a:lnTo>
                <a:lnTo>
                  <a:pt x="4531" y="1190"/>
                </a:lnTo>
                <a:lnTo>
                  <a:pt x="4595" y="1206"/>
                </a:lnTo>
                <a:lnTo>
                  <a:pt x="4605" y="1221"/>
                </a:lnTo>
                <a:lnTo>
                  <a:pt x="4617" y="1222"/>
                </a:lnTo>
                <a:lnTo>
                  <a:pt x="4636" y="1246"/>
                </a:lnTo>
                <a:lnTo>
                  <a:pt x="4646" y="1247"/>
                </a:lnTo>
                <a:lnTo>
                  <a:pt x="4644" y="1269"/>
                </a:lnTo>
                <a:lnTo>
                  <a:pt x="4660" y="1272"/>
                </a:lnTo>
                <a:lnTo>
                  <a:pt x="4670" y="1285"/>
                </a:lnTo>
                <a:lnTo>
                  <a:pt x="4680" y="1287"/>
                </a:lnTo>
                <a:lnTo>
                  <a:pt x="4679" y="1297"/>
                </a:lnTo>
                <a:lnTo>
                  <a:pt x="4702" y="1299"/>
                </a:lnTo>
                <a:lnTo>
                  <a:pt x="4712" y="1312"/>
                </a:lnTo>
                <a:lnTo>
                  <a:pt x="4722" y="1313"/>
                </a:lnTo>
                <a:lnTo>
                  <a:pt x="4732" y="1327"/>
                </a:lnTo>
                <a:lnTo>
                  <a:pt x="4744" y="1328"/>
                </a:lnTo>
                <a:lnTo>
                  <a:pt x="4732" y="1327"/>
                </a:lnTo>
                <a:lnTo>
                  <a:pt x="4733" y="1314"/>
                </a:lnTo>
                <a:lnTo>
                  <a:pt x="25" y="1329"/>
                </a:lnTo>
              </a:path>
            </a:pathLst>
          </a:custGeom>
          <a:pattFill prst="pct90">
            <a:fgClr>
              <a:srgbClr val="AD6900"/>
            </a:fgClr>
            <a:bgClr>
              <a:schemeClr val="bg2"/>
            </a:bgClr>
          </a:pattFill>
          <a:ln w="25400" cap="rnd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endParaRPr lang="es-CL"/>
          </a:p>
        </p:txBody>
      </p:sp>
      <p:sp>
        <p:nvSpPr>
          <p:cNvPr id="66" name="Rectangle 29"/>
          <p:cNvSpPr>
            <a:spLocks noChangeArrowheads="1"/>
          </p:cNvSpPr>
          <p:nvPr/>
        </p:nvSpPr>
        <p:spPr bwMode="auto">
          <a:xfrm>
            <a:off x="2195513" y="5238750"/>
            <a:ext cx="958850" cy="4397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CL" sz="24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7" name="Rectangle 30"/>
          <p:cNvSpPr>
            <a:spLocks noChangeArrowheads="1"/>
          </p:cNvSpPr>
          <p:nvPr/>
        </p:nvSpPr>
        <p:spPr bwMode="auto">
          <a:xfrm>
            <a:off x="3200400" y="5403850"/>
            <a:ext cx="1788443" cy="4675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8967" tIns="48615" rIns="98967" bIns="48615">
            <a:spAutoFit/>
          </a:bodyPr>
          <a:lstStyle/>
          <a:p>
            <a:pPr defTabSz="1000125" eaLnBrk="0" hangingPunct="0"/>
            <a:r>
              <a:rPr lang="es-CL" sz="24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Desperdicios</a:t>
            </a:r>
          </a:p>
        </p:txBody>
      </p:sp>
      <p:sp>
        <p:nvSpPr>
          <p:cNvPr id="68" name="Rectangle 31"/>
          <p:cNvSpPr>
            <a:spLocks noChangeArrowheads="1"/>
          </p:cNvSpPr>
          <p:nvPr/>
        </p:nvSpPr>
        <p:spPr bwMode="auto">
          <a:xfrm>
            <a:off x="1644650" y="1795463"/>
            <a:ext cx="6181725" cy="892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8967" tIns="48615" rIns="98967" bIns="48615">
            <a:spAutoFit/>
          </a:bodyPr>
          <a:lstStyle/>
          <a:p>
            <a:pPr defTabSz="1000125" eaLnBrk="0" hangingPunct="0"/>
            <a:r>
              <a:rPr lang="es-CL" sz="2600" b="1"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-65" charset="0"/>
              </a:rPr>
              <a:t>Reducir los inventarios  permite identificar</a:t>
            </a:r>
            <a:br>
              <a:rPr lang="es-CL" sz="2600" b="1"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-65" charset="0"/>
              </a:rPr>
            </a:br>
            <a:r>
              <a:rPr lang="es-CL" sz="2600" b="1"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-65" charset="0"/>
              </a:rPr>
              <a:t>los problemas y así poder resolverlos.</a:t>
            </a:r>
          </a:p>
        </p:txBody>
      </p:sp>
      <p:sp>
        <p:nvSpPr>
          <p:cNvPr id="69" name="Rectangle 32"/>
          <p:cNvSpPr>
            <a:spLocks noChangeArrowheads="1"/>
          </p:cNvSpPr>
          <p:nvPr/>
        </p:nvSpPr>
        <p:spPr bwMode="auto">
          <a:xfrm>
            <a:off x="927100" y="5030788"/>
            <a:ext cx="2095500" cy="8368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8967" tIns="48615" rIns="98967" bIns="48615">
            <a:spAutoFit/>
          </a:bodyPr>
          <a:lstStyle/>
          <a:p>
            <a:pPr algn="ctr" defTabSz="1000125" eaLnBrk="0" hangingPunct="0">
              <a:spcBef>
                <a:spcPct val="50000"/>
              </a:spcBef>
            </a:pPr>
            <a:r>
              <a:rPr lang="es-CL" sz="24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Malos Proveedores</a:t>
            </a:r>
          </a:p>
        </p:txBody>
      </p:sp>
      <p:sp>
        <p:nvSpPr>
          <p:cNvPr id="70" name="Rectangle 33"/>
          <p:cNvSpPr>
            <a:spLocks noChangeArrowheads="1"/>
          </p:cNvSpPr>
          <p:nvPr/>
        </p:nvSpPr>
        <p:spPr bwMode="auto">
          <a:xfrm>
            <a:off x="5602288" y="5157788"/>
            <a:ext cx="2093912" cy="5906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8967" tIns="48615" rIns="98967" bIns="48615">
            <a:spAutoFit/>
          </a:bodyPr>
          <a:lstStyle/>
          <a:p>
            <a:pPr algn="ctr" defTabSz="1000125" eaLnBrk="0" hangingPunct="0">
              <a:spcBef>
                <a:spcPct val="50000"/>
              </a:spcBef>
            </a:pPr>
            <a:r>
              <a:rPr lang="es-CL" sz="16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Capacidad Mal Balanceada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Gestión de la Calidad Total (TQM)</a:t>
            </a:r>
            <a:br>
              <a:rPr lang="es-CL" dirty="0" smtClean="0"/>
            </a:br>
            <a:r>
              <a:rPr lang="es-CL" dirty="0" smtClean="0"/>
              <a:t>Servicios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Calidad de servicios es mas </a:t>
            </a:r>
            <a:r>
              <a:rPr lang="es-CL" dirty="0" smtClean="0"/>
              <a:t>difícil </a:t>
            </a:r>
            <a:r>
              <a:rPr lang="es-CL" dirty="0" smtClean="0"/>
              <a:t>de medir que la de productos</a:t>
            </a:r>
          </a:p>
          <a:p>
            <a:pPr lvl="1"/>
            <a:r>
              <a:rPr lang="es-CL" dirty="0" smtClean="0"/>
              <a:t>La </a:t>
            </a:r>
            <a:r>
              <a:rPr lang="es-CL" dirty="0" smtClean="0"/>
              <a:t>percepción </a:t>
            </a:r>
            <a:r>
              <a:rPr lang="es-CL" dirty="0" smtClean="0"/>
              <a:t>de la calidad del servicio depende de</a:t>
            </a:r>
          </a:p>
          <a:p>
            <a:r>
              <a:rPr lang="es-CL" dirty="0" smtClean="0"/>
              <a:t>Expectativas versus realidad</a:t>
            </a:r>
          </a:p>
          <a:p>
            <a:pPr lvl="1"/>
            <a:r>
              <a:rPr lang="es-CL" dirty="0" smtClean="0"/>
              <a:t>Proceso y output</a:t>
            </a:r>
          </a:p>
          <a:p>
            <a:r>
              <a:rPr lang="es-CL" dirty="0" smtClean="0"/>
              <a:t>Tipos de calidad de servicios</a:t>
            </a:r>
          </a:p>
          <a:p>
            <a:pPr lvl="1"/>
            <a:r>
              <a:rPr lang="es-CL" dirty="0" smtClean="0"/>
              <a:t>Normal: Rutinaria en la entrega de servicios</a:t>
            </a:r>
          </a:p>
          <a:p>
            <a:pPr lvl="1"/>
            <a:r>
              <a:rPr lang="es-CL" dirty="0" smtClean="0"/>
              <a:t>Excepcional: En la </a:t>
            </a:r>
            <a:r>
              <a:rPr lang="es-CL" dirty="0" smtClean="0"/>
              <a:t>resolución </a:t>
            </a:r>
            <a:r>
              <a:rPr lang="es-CL" dirty="0" smtClean="0"/>
              <a:t>de problemas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13</a:t>
            </a:fld>
            <a:endParaRPr lang="es-E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TQM </a:t>
            </a:r>
            <a:r>
              <a:rPr lang="es-CL" dirty="0" smtClean="0"/>
              <a:t>en Servicios</a:t>
            </a:r>
            <a:br>
              <a:rPr lang="es-CL" dirty="0" smtClean="0"/>
            </a:br>
            <a:r>
              <a:rPr lang="es-CL" dirty="0" smtClean="0"/>
              <a:t>SERVQUAL – El Modelo de Brechas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400" dirty="0" smtClean="0"/>
              <a:t> Cinco Dimensiones: </a:t>
            </a:r>
          </a:p>
          <a:p>
            <a:pPr lvl="1"/>
            <a:r>
              <a:rPr lang="es-CL" sz="2000" dirty="0" smtClean="0"/>
              <a:t>Confiabilidad: consistencia en la entrega (</a:t>
            </a:r>
            <a:r>
              <a:rPr lang="es-CL" sz="2000" dirty="0" err="1" smtClean="0"/>
              <a:t>e.g.</a:t>
            </a:r>
            <a:r>
              <a:rPr lang="es-CL" sz="2000" dirty="0" smtClean="0"/>
              <a:t>, </a:t>
            </a:r>
            <a:r>
              <a:rPr lang="es-CL" sz="2000" dirty="0" smtClean="0"/>
              <a:t>Precisión </a:t>
            </a:r>
            <a:r>
              <a:rPr lang="es-CL" sz="2000" dirty="0" smtClean="0"/>
              <a:t>en la </a:t>
            </a:r>
            <a:r>
              <a:rPr lang="es-CL" sz="2000" dirty="0" smtClean="0"/>
              <a:t>facturación)</a:t>
            </a:r>
            <a:endParaRPr lang="es-CL" sz="2000" dirty="0" smtClean="0"/>
          </a:p>
          <a:p>
            <a:pPr lvl="1"/>
            <a:r>
              <a:rPr lang="es-CL" sz="2000" dirty="0" smtClean="0"/>
              <a:t>Capacidad de Respuesta (</a:t>
            </a:r>
            <a:r>
              <a:rPr lang="es-CL" sz="2000" dirty="0" err="1" smtClean="0"/>
              <a:t>e.g.</a:t>
            </a:r>
            <a:r>
              <a:rPr lang="es-CL" sz="2000" dirty="0" smtClean="0"/>
              <a:t> Servicio a tiempo)</a:t>
            </a:r>
          </a:p>
          <a:p>
            <a:pPr lvl="1"/>
            <a:r>
              <a:rPr lang="es-CL" sz="2000" dirty="0" smtClean="0"/>
              <a:t>Garantía </a:t>
            </a:r>
            <a:r>
              <a:rPr lang="es-CL" sz="2000" dirty="0" smtClean="0"/>
              <a:t>(</a:t>
            </a:r>
            <a:r>
              <a:rPr lang="es-CL" sz="2000" dirty="0" err="1" smtClean="0"/>
              <a:t>e.g.</a:t>
            </a:r>
            <a:r>
              <a:rPr lang="es-CL" sz="2000" dirty="0" smtClean="0"/>
              <a:t>, Transmite confianza)</a:t>
            </a:r>
          </a:p>
          <a:p>
            <a:pPr lvl="1"/>
            <a:r>
              <a:rPr lang="es-CL" sz="2000" dirty="0" smtClean="0"/>
              <a:t>Empatía </a:t>
            </a:r>
            <a:r>
              <a:rPr lang="es-CL" sz="2000" dirty="0" smtClean="0"/>
              <a:t>(</a:t>
            </a:r>
            <a:r>
              <a:rPr lang="es-CL" sz="2000" dirty="0" err="1" smtClean="0"/>
              <a:t>e.g.</a:t>
            </a:r>
            <a:r>
              <a:rPr lang="es-CL" sz="2000" dirty="0" smtClean="0"/>
              <a:t> </a:t>
            </a:r>
            <a:r>
              <a:rPr lang="es-CL" sz="2000" dirty="0" smtClean="0"/>
              <a:t>Preocupación </a:t>
            </a:r>
            <a:r>
              <a:rPr lang="es-CL" sz="2000" dirty="0" smtClean="0"/>
              <a:t>por servicio personalizado)</a:t>
            </a:r>
          </a:p>
          <a:p>
            <a:pPr lvl="1"/>
            <a:r>
              <a:rPr lang="es-CL" sz="2000" dirty="0" smtClean="0"/>
              <a:t>Tangibles (</a:t>
            </a:r>
            <a:r>
              <a:rPr lang="es-CL" sz="2000" dirty="0" err="1" smtClean="0"/>
              <a:t>e.g.</a:t>
            </a:r>
            <a:r>
              <a:rPr lang="es-CL" sz="2000" dirty="0" smtClean="0"/>
              <a:t>, Evidencia </a:t>
            </a:r>
            <a:r>
              <a:rPr lang="es-CL" sz="2000" dirty="0" smtClean="0"/>
              <a:t>física </a:t>
            </a:r>
            <a:r>
              <a:rPr lang="es-CL" sz="2000" dirty="0" smtClean="0"/>
              <a:t>del servicio)</a:t>
            </a:r>
          </a:p>
          <a:p>
            <a:r>
              <a:rPr lang="es-CL" sz="2400" dirty="0" smtClean="0"/>
              <a:t>Expectativas de los consumidores (en las 5 dimensiones) menos </a:t>
            </a:r>
            <a:r>
              <a:rPr lang="es-CL" sz="2400" dirty="0" smtClean="0"/>
              <a:t>percepción </a:t>
            </a:r>
            <a:r>
              <a:rPr lang="es-CL" sz="2400" dirty="0" smtClean="0"/>
              <a:t>de los recibido</a:t>
            </a:r>
          </a:p>
          <a:p>
            <a:r>
              <a:rPr lang="es-CL" sz="2400" dirty="0" smtClean="0"/>
              <a:t>Estos factores difieren en importancia dependiendo del servicio, </a:t>
            </a:r>
            <a:r>
              <a:rPr lang="es-CL" sz="2400" dirty="0" err="1" smtClean="0"/>
              <a:t>e.g.</a:t>
            </a:r>
            <a:r>
              <a:rPr lang="es-CL" sz="2400" dirty="0" smtClean="0"/>
              <a:t> confiabilidad es mas importante que en un banco y </a:t>
            </a:r>
            <a:r>
              <a:rPr lang="es-CL" sz="2400" dirty="0" smtClean="0"/>
              <a:t>empatía </a:t>
            </a:r>
            <a:r>
              <a:rPr lang="es-CL" sz="2400" dirty="0" smtClean="0"/>
              <a:t>en un hospital!</a:t>
            </a:r>
          </a:p>
          <a:p>
            <a:endParaRPr lang="es-CL" sz="24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14</a:t>
            </a:fld>
            <a:endParaRPr lang="es-E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TQM </a:t>
            </a:r>
            <a:r>
              <a:rPr lang="es-CL" dirty="0" smtClean="0"/>
              <a:t>en Servicios</a:t>
            </a:r>
            <a:br>
              <a:rPr lang="es-CL" dirty="0" smtClean="0"/>
            </a:br>
            <a:r>
              <a:rPr lang="es-CL" dirty="0" smtClean="0"/>
              <a:t>SERVQUAL – El Modelo de </a:t>
            </a:r>
            <a:r>
              <a:rPr lang="es-CL" dirty="0" smtClean="0"/>
              <a:t>Brechas (Gap)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15</a:t>
            </a:fld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0304"/>
            <a:ext cx="7848872" cy="5539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TQM en Servicios</a:t>
            </a:r>
            <a:br>
              <a:rPr lang="es-CL" dirty="0" smtClean="0"/>
            </a:br>
            <a:r>
              <a:rPr lang="es-CL" dirty="0" smtClean="0"/>
              <a:t>SERVQUAL – El Modelo de Brechas (Gap)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Ejemplo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16</a:t>
            </a:fld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60848"/>
            <a:ext cx="7705215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TQM en Servicios</a:t>
            </a:r>
            <a:br>
              <a:rPr lang="es-CL" sz="3600" dirty="0" smtClean="0"/>
            </a:br>
            <a:r>
              <a:rPr lang="es-CL" sz="3600" dirty="0" smtClean="0"/>
              <a:t>SERVQUAL – El Modelo de Brechas (</a:t>
            </a:r>
            <a:r>
              <a:rPr lang="es-CL" sz="3600" dirty="0" smtClean="0"/>
              <a:t>Gap)</a:t>
            </a:r>
            <a:endParaRPr lang="es-CL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17</a:t>
            </a:fld>
            <a:endParaRPr lang="es-ES" dirty="0"/>
          </a:p>
        </p:txBody>
      </p:sp>
      <p:pic>
        <p:nvPicPr>
          <p:cNvPr id="4098" name="Picture 2" descr="C:\Users\Fabian\Downloads\large_1309549305dogg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0"/>
            <a:ext cx="1133476" cy="619125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6948264" y="116632"/>
            <a:ext cx="591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>
                <a:latin typeface="+mn-lt"/>
              </a:rPr>
              <a:t>VS.</a:t>
            </a:r>
            <a:endParaRPr lang="es-CL" sz="2400" dirty="0" smtClean="0">
              <a:latin typeface="+mn-lt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571472" y="1500174"/>
          <a:ext cx="3789387" cy="2567910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0000" endA="275" endPos="40000" dist="101600" dir="5400000" sy="-100000" algn="bl" rotWithShape="0"/>
                </a:effectLst>
                <a:tableStyleId>{306799F8-075E-4A3A-A7F6-7FBC6576F1A4}</a:tableStyleId>
              </a:tblPr>
              <a:tblGrid>
                <a:gridCol w="1285884"/>
                <a:gridCol w="1285884"/>
                <a:gridCol w="1217619"/>
              </a:tblGrid>
              <a:tr h="57150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ES" sz="3200" b="1" u="none" strike="noStrike" dirty="0"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ServQual Score</a:t>
                      </a:r>
                      <a:endParaRPr lang="es-ES" sz="3200" b="1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4082">
                <a:tc>
                  <a:txBody>
                    <a:bodyPr/>
                    <a:lstStyle/>
                    <a:p>
                      <a:pPr algn="l" fontAlgn="ctr"/>
                      <a:endParaRPr lang="es-ES" sz="1400" b="1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400" b="0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400" b="1" i="0" u="none" strike="noStrike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3109">
                <a:tc>
                  <a:txBody>
                    <a:bodyPr/>
                    <a:lstStyle/>
                    <a:p>
                      <a:pPr algn="r" fontAlgn="ctr"/>
                      <a:endParaRPr lang="es-ES" sz="1400" b="0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u="none" strike="noStrike" dirty="0"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McDonald's</a:t>
                      </a:r>
                      <a:endParaRPr lang="es-ES" sz="1400" b="1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u="none" strike="noStrike" dirty="0"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Doggi's</a:t>
                      </a:r>
                      <a:endParaRPr lang="es-ES" sz="1400" b="1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3109"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u="none" strike="noStrike" dirty="0" smtClean="0"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Uniforme</a:t>
                      </a:r>
                      <a:endParaRPr lang="es-ES" sz="1400" b="1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u="none" strike="noStrike" dirty="0"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-0,61</a:t>
                      </a:r>
                      <a:endParaRPr lang="es-ES" sz="1400" b="1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u="none" strike="noStrike" dirty="0"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-1,17</a:t>
                      </a:r>
                      <a:endParaRPr lang="es-ES" sz="1400" b="1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9590">
                <a:tc>
                  <a:txBody>
                    <a:bodyPr/>
                    <a:lstStyle/>
                    <a:p>
                      <a:pPr algn="r" fontAlgn="ctr"/>
                      <a:endParaRPr lang="es-ES" sz="1400" b="0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400" b="1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400" b="1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8199"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u="none" strike="noStrike" dirty="0" smtClean="0"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Ponderado</a:t>
                      </a:r>
                      <a:endParaRPr lang="es-ES" sz="1400" b="1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400" b="1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400" b="1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3109"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u="none" strike="noStrike" dirty="0"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McDonald's</a:t>
                      </a:r>
                      <a:endParaRPr lang="es-ES" sz="1400" b="1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u="none" strike="noStrike" dirty="0"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-0,55</a:t>
                      </a:r>
                      <a:endParaRPr lang="es-ES" sz="1400" b="1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u="none" strike="noStrike" dirty="0"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-1,16</a:t>
                      </a:r>
                      <a:endParaRPr lang="es-ES" sz="1400" b="1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3109"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u="none" strike="noStrike" dirty="0" smtClean="0"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Clientes</a:t>
                      </a:r>
                      <a:endParaRPr lang="es-ES" sz="1400" b="1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u="none" strike="noStrike" dirty="0"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-0,61</a:t>
                      </a:r>
                      <a:endParaRPr lang="es-ES" sz="1400" b="1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u="none" strike="noStrike" dirty="0"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-1,17</a:t>
                      </a:r>
                      <a:endParaRPr lang="es-ES" sz="1400" b="1" i="0" u="none" strike="noStrike" dirty="0"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4857752" y="3071810"/>
          <a:ext cx="3429025" cy="2692050"/>
        </p:xfrm>
        <a:graphic>
          <a:graphicData uri="http://schemas.openxmlformats.org/drawingml/2006/table">
            <a:tbl>
              <a:tblPr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  <a:reflection blurRad="6350" stA="50000" endA="300" endPos="38500" dist="50800" dir="5400000" sy="-100000" algn="bl" rotWithShape="0"/>
                </a:effectLst>
                <a:tableStyleId>{E269D01E-BC32-4049-B463-5C60D7B0CCD2}</a:tableStyleId>
              </a:tblPr>
              <a:tblGrid>
                <a:gridCol w="1216751"/>
                <a:gridCol w="1152226"/>
                <a:gridCol w="1060048"/>
              </a:tblGrid>
              <a:tr h="367395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3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Gaps</a:t>
                      </a:r>
                      <a:endParaRPr lang="es-E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7395">
                <a:tc>
                  <a:txBody>
                    <a:bodyPr/>
                    <a:lstStyle/>
                    <a:p>
                      <a:pPr algn="ctr"/>
                      <a:endParaRPr lang="es-ES" sz="1100" dirty="0">
                        <a:latin typeface="Calibri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McDonald's</a:t>
                      </a:r>
                      <a:endParaRPr lang="es-E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Doggi's</a:t>
                      </a:r>
                      <a:endParaRPr lang="es-E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673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Tangible</a:t>
                      </a:r>
                      <a:endParaRPr lang="es-E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/>
                        <a:t>0,10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/>
                        <a:t>-1,04</a:t>
                      </a:r>
                      <a:endParaRPr lang="es-E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673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Fiabilidad</a:t>
                      </a:r>
                      <a:endParaRPr lang="es-E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/>
                        <a:t>-0,58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/>
                        <a:t>-1,20</a:t>
                      </a:r>
                      <a:endParaRPr lang="es-E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673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Receptividad</a:t>
                      </a:r>
                      <a:endParaRPr lang="es-E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/>
                        <a:t>-1,07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/>
                        <a:t>-1,30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673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Garantía</a:t>
                      </a:r>
                      <a:endParaRPr lang="es-E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/>
                        <a:t>-0,69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/>
                        <a:t>-1,13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673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Empatía</a:t>
                      </a:r>
                      <a:endParaRPr lang="es-E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/>
                        <a:t>-0,79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/>
                        <a:t>-1,17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pic>
        <p:nvPicPr>
          <p:cNvPr id="4099" name="Picture 3" descr="C:\Users\Fabian\Downloads\50261_372424988223_4110250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272195"/>
            <a:ext cx="2736304" cy="2585806"/>
          </a:xfrm>
          <a:prstGeom prst="rect">
            <a:avLst/>
          </a:prstGeom>
          <a:noFill/>
        </p:spPr>
      </p:pic>
      <p:pic>
        <p:nvPicPr>
          <p:cNvPr id="12" name="Picture 2" descr="C:\Users\Fabian\Downloads\large_1309549305dogg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5805264"/>
            <a:ext cx="1186471" cy="648072"/>
          </a:xfrm>
          <a:prstGeom prst="rect">
            <a:avLst/>
          </a:prstGeom>
          <a:noFill/>
        </p:spPr>
      </p:pic>
      <p:pic>
        <p:nvPicPr>
          <p:cNvPr id="4100" name="Picture 4" descr="C:\Users\Fabian\Downloads\mcdonald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0"/>
            <a:ext cx="766911" cy="609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TQM en Servicios</a:t>
            </a:r>
            <a:br>
              <a:rPr lang="es-CL" sz="3600" dirty="0" smtClean="0"/>
            </a:br>
            <a:r>
              <a:rPr lang="es-CL" sz="3600" dirty="0" smtClean="0"/>
              <a:t>SERVQUAL – El Modelo de Brechas (</a:t>
            </a:r>
            <a:r>
              <a:rPr lang="es-CL" sz="3600" dirty="0" smtClean="0"/>
              <a:t>Gap)</a:t>
            </a:r>
            <a:endParaRPr lang="es-CL" sz="3600" dirty="0"/>
          </a:p>
        </p:txBody>
      </p:sp>
      <p:graphicFrame>
        <p:nvGraphicFramePr>
          <p:cNvPr id="14" name="13 Marcador de contenido"/>
          <p:cNvGraphicFramePr>
            <a:graphicFrameLocks noGrp="1"/>
          </p:cNvGraphicFramePr>
          <p:nvPr>
            <p:ph idx="1"/>
          </p:nvPr>
        </p:nvGraphicFramePr>
        <p:xfrm>
          <a:off x="827584" y="5013176"/>
          <a:ext cx="7786687" cy="1419225"/>
        </p:xfrm>
        <a:graphic>
          <a:graphicData uri="http://schemas.openxmlformats.org/drawingml/2006/table">
            <a:tbl>
              <a:tblPr/>
              <a:tblGrid>
                <a:gridCol w="677862"/>
                <a:gridCol w="7108825"/>
              </a:tblGrid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P1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Los buenos restaurantes de comida rápida tienen moderno y vistoso equipamiento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P2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Las instalaciones de los excelentes restaurantes de comida rápida  son visualmente atractivas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P3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En los buenos restaurantes de comida rápida, los empleados  se ven ordenados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P4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En los restaurantes de comida rápida, los materiales asociados con el servicio (bandejas, envoltorios, etc.) son visualmente vistosos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18</a:t>
            </a:fld>
            <a:endParaRPr lang="es-ES" dirty="0"/>
          </a:p>
        </p:txBody>
      </p:sp>
      <p:pic>
        <p:nvPicPr>
          <p:cNvPr id="4098" name="Picture 2" descr="C:\Users\Fabian\Downloads\large_1309549305dogg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0"/>
            <a:ext cx="1133476" cy="619125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6948264" y="116632"/>
            <a:ext cx="591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>
                <a:latin typeface="+mn-lt"/>
              </a:rPr>
              <a:t>VS.</a:t>
            </a:r>
            <a:endParaRPr lang="es-CL" sz="2400" dirty="0" smtClean="0">
              <a:latin typeface="+mn-lt"/>
            </a:endParaRPr>
          </a:p>
        </p:txBody>
      </p:sp>
      <p:graphicFrame>
        <p:nvGraphicFramePr>
          <p:cNvPr id="13" name="1 Gráfico"/>
          <p:cNvGraphicFramePr>
            <a:graphicFrameLocks noGrp="1"/>
          </p:cNvGraphicFramePr>
          <p:nvPr/>
        </p:nvGraphicFramePr>
        <p:xfrm>
          <a:off x="642910" y="1214422"/>
          <a:ext cx="7715304" cy="3641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5" name="Picture 4" descr="C:\Users\Fabian\Downloads\mcdonald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0"/>
            <a:ext cx="766911" cy="609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TQM en Servicios</a:t>
            </a:r>
            <a:br>
              <a:rPr lang="es-CL" sz="3600" dirty="0" smtClean="0"/>
            </a:br>
            <a:r>
              <a:rPr lang="es-CL" sz="3600" dirty="0" smtClean="0"/>
              <a:t>SERVQUAL – El Modelo de Brechas (</a:t>
            </a:r>
            <a:r>
              <a:rPr lang="es-CL" sz="3600" dirty="0" smtClean="0"/>
              <a:t>Gap)</a:t>
            </a:r>
            <a:endParaRPr lang="es-CL" sz="36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19</a:t>
            </a:fld>
            <a:endParaRPr lang="es-ES" dirty="0"/>
          </a:p>
        </p:txBody>
      </p:sp>
      <p:pic>
        <p:nvPicPr>
          <p:cNvPr id="4098" name="Picture 2" descr="C:\Users\Fabian\Downloads\large_1309549305dogg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0"/>
            <a:ext cx="1133476" cy="619125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6948264" y="116632"/>
            <a:ext cx="591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>
                <a:latin typeface="+mn-lt"/>
              </a:rPr>
              <a:t>VS.</a:t>
            </a:r>
            <a:endParaRPr lang="es-CL" sz="2400" dirty="0" smtClean="0">
              <a:latin typeface="+mn-lt"/>
            </a:endParaRPr>
          </a:p>
        </p:txBody>
      </p:sp>
      <p:graphicFrame>
        <p:nvGraphicFramePr>
          <p:cNvPr id="10" name="1 Gráfico"/>
          <p:cNvGraphicFramePr>
            <a:graphicFrameLocks noGrp="1"/>
          </p:cNvGraphicFramePr>
          <p:nvPr/>
        </p:nvGraphicFramePr>
        <p:xfrm>
          <a:off x="642910" y="1142984"/>
          <a:ext cx="7858180" cy="38557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1" name="Picture 4" descr="C:\Users\Fabian\Downloads\mcdonald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0"/>
            <a:ext cx="766911" cy="609694"/>
          </a:xfrm>
          <a:prstGeom prst="rect">
            <a:avLst/>
          </a:prstGeom>
          <a:noFill/>
        </p:spPr>
      </p:pic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428625" y="5143500"/>
          <a:ext cx="8358188" cy="1301750"/>
        </p:xfrm>
        <a:graphic>
          <a:graphicData uri="http://schemas.openxmlformats.org/drawingml/2006/table">
            <a:tbl>
              <a:tblPr/>
              <a:tblGrid>
                <a:gridCol w="727075"/>
                <a:gridCol w="7631113"/>
              </a:tblGrid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P1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En los restaurantes de comida rápida, cuando prometen demorarse menos de un cierto tiempo en atender lo cumplen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P2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Cuando un cliente tiene algún problema, los restaurantes de comida rápida tienen un real interés en resolverlo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P3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Los buenos restaurantes de comida rápida no se equivocan al tomar la orden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P4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Los excelentes restaurantes de comida rápida entregan lo que se les solicito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P5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Los excelentes restaurantes de comida rápida intentan disminuir sus errores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Lineamientos de la Clase de Hoy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400" dirty="0" smtClean="0"/>
              <a:t>Introducción</a:t>
            </a:r>
          </a:p>
          <a:p>
            <a:endParaRPr lang="es-CL" sz="2400" dirty="0" smtClean="0"/>
          </a:p>
          <a:p>
            <a:r>
              <a:rPr lang="es-CL" sz="2400" dirty="0" smtClean="0"/>
              <a:t>Gestión de la Calidad Total</a:t>
            </a:r>
          </a:p>
          <a:p>
            <a:endParaRPr lang="es-CL" sz="2400" dirty="0" smtClean="0"/>
          </a:p>
          <a:p>
            <a:r>
              <a:rPr lang="es-CL" sz="2400" dirty="0" smtClean="0"/>
              <a:t>Calidad Total en Servicios</a:t>
            </a:r>
          </a:p>
          <a:p>
            <a:endParaRPr lang="es-CL" sz="2400" dirty="0" smtClean="0"/>
          </a:p>
          <a:p>
            <a:r>
              <a:rPr lang="es-CL" sz="2400" dirty="0" smtClean="0"/>
              <a:t>Calidad Total en Manufactura: </a:t>
            </a:r>
            <a:r>
              <a:rPr lang="es-CL" sz="2400" dirty="0" err="1" smtClean="0"/>
              <a:t>Six</a:t>
            </a:r>
            <a:r>
              <a:rPr lang="es-CL" sz="2400" dirty="0" smtClean="0"/>
              <a:t>-Sigma</a:t>
            </a:r>
          </a:p>
          <a:p>
            <a:endParaRPr lang="es-CL" sz="2400" dirty="0" smtClean="0"/>
          </a:p>
          <a:p>
            <a:r>
              <a:rPr lang="es-CL" sz="2400" dirty="0" smtClean="0"/>
              <a:t>Enfrentando Problemas de Calidad</a:t>
            </a:r>
          </a:p>
          <a:p>
            <a:endParaRPr lang="es-CL" sz="2400" dirty="0" smtClean="0"/>
          </a:p>
          <a:p>
            <a:r>
              <a:rPr lang="es-CL" sz="2400" dirty="0" smtClean="0"/>
              <a:t>Resumen</a:t>
            </a:r>
            <a:endParaRPr lang="es-CL" sz="24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TQM en Servicios</a:t>
            </a:r>
            <a:br>
              <a:rPr lang="es-CL" sz="3600" dirty="0" smtClean="0"/>
            </a:br>
            <a:r>
              <a:rPr lang="es-CL" sz="3600" dirty="0" smtClean="0"/>
              <a:t>SERVQUAL – El Modelo de Brechas (</a:t>
            </a:r>
            <a:r>
              <a:rPr lang="es-CL" sz="3600" dirty="0" smtClean="0"/>
              <a:t>Gap)</a:t>
            </a:r>
            <a:endParaRPr lang="es-CL" sz="36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20</a:t>
            </a:fld>
            <a:endParaRPr lang="es-ES" dirty="0"/>
          </a:p>
        </p:txBody>
      </p:sp>
      <p:pic>
        <p:nvPicPr>
          <p:cNvPr id="4098" name="Picture 2" descr="C:\Users\Fabian\Downloads\large_1309549305dogg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0"/>
            <a:ext cx="1133476" cy="619125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6948264" y="116632"/>
            <a:ext cx="591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>
                <a:latin typeface="+mn-lt"/>
              </a:rPr>
              <a:t>VS.</a:t>
            </a:r>
            <a:endParaRPr lang="es-CL" sz="2400" dirty="0" smtClean="0">
              <a:latin typeface="+mn-lt"/>
            </a:endParaRPr>
          </a:p>
        </p:txBody>
      </p:sp>
      <p:pic>
        <p:nvPicPr>
          <p:cNvPr id="11" name="Picture 4" descr="C:\Users\Fabian\Downloads\mcdonald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0"/>
            <a:ext cx="766911" cy="609694"/>
          </a:xfrm>
          <a:prstGeom prst="rect">
            <a:avLst/>
          </a:prstGeom>
          <a:noFill/>
        </p:spPr>
      </p:pic>
      <p:graphicFrame>
        <p:nvGraphicFramePr>
          <p:cNvPr id="9" name="1 Gráfico"/>
          <p:cNvGraphicFramePr>
            <a:graphicFrameLocks noGrp="1"/>
          </p:cNvGraphicFramePr>
          <p:nvPr/>
        </p:nvGraphicFramePr>
        <p:xfrm>
          <a:off x="857224" y="1142984"/>
          <a:ext cx="7358114" cy="38557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285750" y="5072063"/>
          <a:ext cx="8286750" cy="1575722"/>
        </p:xfrm>
        <a:graphic>
          <a:graphicData uri="http://schemas.openxmlformats.org/drawingml/2006/table">
            <a:tbl>
              <a:tblPr/>
              <a:tblGrid>
                <a:gridCol w="720725"/>
                <a:gridCol w="7566025"/>
              </a:tblGrid>
              <a:tr h="5969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P1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Los empleados de los excelentes restaurantes de comida rápida, le dicen exactamente a los clientes cuanto tiempo deberán esperar y lo cumplen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P2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Los empleados de los excelentes restaurantes de comida rápida, dan una veloz atención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P3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Los empleados de los excelentes restaurantes de comida rápida, están siempre dispuestos a atender a los clientes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P4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Los empleados de los excelentes restaurantes de comida rápida, nunca están demasiado ocupados para atender a los clientes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TQM en Servicios</a:t>
            </a:r>
            <a:br>
              <a:rPr lang="es-CL" sz="3600" dirty="0" smtClean="0"/>
            </a:br>
            <a:r>
              <a:rPr lang="es-CL" sz="3600" dirty="0" smtClean="0"/>
              <a:t>SERVQUAL – El Modelo de Brechas (</a:t>
            </a:r>
            <a:r>
              <a:rPr lang="es-CL" sz="3600" dirty="0" smtClean="0"/>
              <a:t>Gap)</a:t>
            </a:r>
            <a:endParaRPr lang="es-CL" sz="36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21</a:t>
            </a:fld>
            <a:endParaRPr lang="es-ES" dirty="0"/>
          </a:p>
        </p:txBody>
      </p:sp>
      <p:pic>
        <p:nvPicPr>
          <p:cNvPr id="4098" name="Picture 2" descr="C:\Users\Fabian\Downloads\large_1309549305dogg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0"/>
            <a:ext cx="1133476" cy="619125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6948264" y="116632"/>
            <a:ext cx="591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>
                <a:latin typeface="+mn-lt"/>
              </a:rPr>
              <a:t>VS.</a:t>
            </a:r>
            <a:endParaRPr lang="es-CL" sz="2400" dirty="0" smtClean="0">
              <a:latin typeface="+mn-lt"/>
            </a:endParaRPr>
          </a:p>
        </p:txBody>
      </p:sp>
      <p:pic>
        <p:nvPicPr>
          <p:cNvPr id="11" name="Picture 4" descr="C:\Users\Fabian\Downloads\mcdonald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0"/>
            <a:ext cx="766911" cy="609694"/>
          </a:xfrm>
          <a:prstGeom prst="rect">
            <a:avLst/>
          </a:prstGeom>
          <a:noFill/>
        </p:spPr>
      </p:pic>
      <p:graphicFrame>
        <p:nvGraphicFramePr>
          <p:cNvPr id="10" name="1 Gráfico"/>
          <p:cNvGraphicFramePr>
            <a:graphicFrameLocks noGrp="1"/>
          </p:cNvGraphicFramePr>
          <p:nvPr/>
        </p:nvGraphicFramePr>
        <p:xfrm>
          <a:off x="857224" y="1142984"/>
          <a:ext cx="7143800" cy="3712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357188" y="4857750"/>
          <a:ext cx="8001000" cy="1765302"/>
        </p:xfrm>
        <a:graphic>
          <a:graphicData uri="http://schemas.openxmlformats.org/drawingml/2006/table">
            <a:tbl>
              <a:tblPr/>
              <a:tblGrid>
                <a:gridCol w="696912"/>
                <a:gridCol w="7304088"/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P1</a:t>
                      </a:r>
                    </a:p>
                  </a:txBody>
                  <a:tcPr marL="6636" marR="6636" marT="6636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El comportamiento de los empleados de los excelentes restaurantes de comida rápida, pretende dar confianza a los clientes</a:t>
                      </a:r>
                    </a:p>
                  </a:txBody>
                  <a:tcPr marL="6636" marR="6636" marT="6636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P2</a:t>
                      </a:r>
                    </a:p>
                  </a:txBody>
                  <a:tcPr marL="6636" marR="6636" marT="6636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Los clientes de los excelentes restaurantes de comida rápida, sienten que comen comida de manipulación segura (seguros)</a:t>
                      </a:r>
                    </a:p>
                  </a:txBody>
                  <a:tcPr marL="6636" marR="6636" marT="6636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P3</a:t>
                      </a:r>
                    </a:p>
                  </a:txBody>
                  <a:tcPr marL="6636" marR="6636" marT="6636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Los empleados, de los excelentes restaurantes de comida rápida, son constantemente corteses con los clientes</a:t>
                      </a:r>
                    </a:p>
                  </a:txBody>
                  <a:tcPr marL="6636" marR="6636" marT="6636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P4</a:t>
                      </a:r>
                    </a:p>
                  </a:txBody>
                  <a:tcPr marL="6636" marR="6636" marT="6636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Los empleados, de los excelentes restaurantes de comida rápida, tienen el conocimiento para atender las dudas de los clientes</a:t>
                      </a:r>
                    </a:p>
                  </a:txBody>
                  <a:tcPr marL="6636" marR="6636" marT="6636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TQM en Servicios</a:t>
            </a:r>
            <a:br>
              <a:rPr lang="es-CL" sz="3600" dirty="0" smtClean="0"/>
            </a:br>
            <a:r>
              <a:rPr lang="es-CL" sz="3600" dirty="0" smtClean="0"/>
              <a:t>SERVQUAL – El Modelo de Brechas (</a:t>
            </a:r>
            <a:r>
              <a:rPr lang="es-CL" sz="3600" dirty="0" smtClean="0"/>
              <a:t>Gap)</a:t>
            </a:r>
            <a:endParaRPr lang="es-CL" sz="36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22</a:t>
            </a:fld>
            <a:endParaRPr lang="es-ES" dirty="0"/>
          </a:p>
        </p:txBody>
      </p:sp>
      <p:pic>
        <p:nvPicPr>
          <p:cNvPr id="4098" name="Picture 2" descr="C:\Users\Fabian\Downloads\large_1309549305dogg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0"/>
            <a:ext cx="1133476" cy="619125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6948264" y="116632"/>
            <a:ext cx="591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>
                <a:latin typeface="+mn-lt"/>
              </a:rPr>
              <a:t>VS.</a:t>
            </a:r>
            <a:endParaRPr lang="es-CL" sz="2400" dirty="0" smtClean="0">
              <a:latin typeface="+mn-lt"/>
            </a:endParaRPr>
          </a:p>
        </p:txBody>
      </p:sp>
      <p:pic>
        <p:nvPicPr>
          <p:cNvPr id="11" name="Picture 4" descr="C:\Users\Fabian\Downloads\mcdonald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0"/>
            <a:ext cx="766911" cy="609694"/>
          </a:xfrm>
          <a:prstGeom prst="rect">
            <a:avLst/>
          </a:prstGeom>
          <a:noFill/>
        </p:spPr>
      </p:pic>
      <p:graphicFrame>
        <p:nvGraphicFramePr>
          <p:cNvPr id="9" name="1 Gráfico"/>
          <p:cNvGraphicFramePr>
            <a:graphicFrameLocks noGrp="1"/>
          </p:cNvGraphicFramePr>
          <p:nvPr/>
        </p:nvGraphicFramePr>
        <p:xfrm>
          <a:off x="785786" y="1214422"/>
          <a:ext cx="7201498" cy="34985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500063" y="4857750"/>
          <a:ext cx="8072437" cy="1785939"/>
        </p:xfrm>
        <a:graphic>
          <a:graphicData uri="http://schemas.openxmlformats.org/drawingml/2006/table">
            <a:tbl>
              <a:tblPr/>
              <a:tblGrid>
                <a:gridCol w="703262"/>
                <a:gridCol w="7369175"/>
              </a:tblGrid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P1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Los excelente restaurantes de comida rápida se preocupan de que la fila  sea más amena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P2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Los excelente restaurantes de comida rápida tienen horarios de acuerdo a la conveniencia de todos sus clientes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P3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Los excelentes restaurantes de comida rápida tienen empleados que dan una atención personalizada a sus clientes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P4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Los excelentes restaurantes de comida rápida tienen como prioridad los intereses de sus clientes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P5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65" charset="0"/>
                          <a:ea typeface="ＭＳ Ｐゴシック" pitchFamily="-65" charset="-128"/>
                        </a:rPr>
                        <a:t>Los empleados de los excelentes restaurantes de comida rápida, entienden las necesidades especificas de cada cliente</a:t>
                      </a:r>
                    </a:p>
                  </a:txBody>
                  <a:tcPr marL="6636" marR="6636" marT="663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TQM en Servicios</a:t>
            </a:r>
            <a:br>
              <a:rPr lang="es-CL" sz="3600" dirty="0" smtClean="0"/>
            </a:br>
            <a:r>
              <a:rPr lang="es-CL" sz="3600" dirty="0" smtClean="0"/>
              <a:t>SERVQUAL – El Modelo de Brechas (</a:t>
            </a:r>
            <a:r>
              <a:rPr lang="es-CL" sz="3600" dirty="0" smtClean="0"/>
              <a:t>Gap)</a:t>
            </a:r>
            <a:endParaRPr lang="es-CL" sz="3600" dirty="0"/>
          </a:p>
        </p:txBody>
      </p:sp>
      <p:pic>
        <p:nvPicPr>
          <p:cNvPr id="4098" name="Picture 2" descr="C:\Users\Fabian\Downloads\large_1309549305dogg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0"/>
            <a:ext cx="1133476" cy="619125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6948264" y="116632"/>
            <a:ext cx="591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>
                <a:latin typeface="+mn-lt"/>
              </a:rPr>
              <a:t>VS.</a:t>
            </a:r>
            <a:endParaRPr lang="es-CL" sz="2400" dirty="0" smtClean="0">
              <a:latin typeface="+mn-lt"/>
            </a:endParaRPr>
          </a:p>
        </p:txBody>
      </p:sp>
      <p:pic>
        <p:nvPicPr>
          <p:cNvPr id="11" name="Picture 4" descr="C:\Users\Fabian\Downloads\mcdonald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0"/>
            <a:ext cx="766911" cy="609694"/>
          </a:xfrm>
          <a:prstGeom prst="rect">
            <a:avLst/>
          </a:prstGeom>
          <a:noFill/>
        </p:spPr>
      </p:pic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1763688" y="1166864"/>
          <a:ext cx="6170458" cy="5691136"/>
        </p:xfrm>
        <a:graphic>
          <a:graphicData uri="http://schemas.openxmlformats.org/drawingml/2006/table">
            <a:tbl>
              <a:tblPr>
                <a:tableStyleId>{327F97BB-C833-4FB7-BDE5-3F7075034690}</a:tableStyleId>
              </a:tblPr>
              <a:tblGrid>
                <a:gridCol w="5289531"/>
                <a:gridCol w="880927"/>
              </a:tblGrid>
              <a:tr h="29502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990033"/>
                          </a:solidFill>
                        </a:rPr>
                        <a:t>Tangibles</a:t>
                      </a:r>
                      <a:endParaRPr lang="es-ES" sz="1800" b="1" dirty="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990033"/>
                          </a:solidFill>
                        </a:rPr>
                        <a:t>Gap</a:t>
                      </a:r>
                      <a:endParaRPr lang="es-ES" sz="1800" b="1" dirty="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</a:tr>
              <a:tr h="36250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990033"/>
                          </a:solidFill>
                        </a:rPr>
                        <a:t>En los buenos restaurantes de comida rápida, los empleados  se ven ordenados</a:t>
                      </a:r>
                      <a:endParaRPr lang="es-ES" sz="1800" dirty="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990033"/>
                          </a:solidFill>
                        </a:rPr>
                        <a:t>-0,5</a:t>
                      </a:r>
                      <a:endParaRPr lang="es-ES" sz="2000" b="1" dirty="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</a:tr>
              <a:tr h="258934">
                <a:tc>
                  <a:txBody>
                    <a:bodyPr/>
                    <a:lstStyle/>
                    <a:p>
                      <a:pPr algn="r"/>
                      <a:endParaRPr lang="es-ES" sz="1800" dirty="0">
                        <a:solidFill>
                          <a:srgbClr val="990033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43901" marR="43901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ES" sz="2000" b="1" dirty="0">
                        <a:solidFill>
                          <a:srgbClr val="990033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43901" marR="43901" marT="0" marB="0" anchor="ctr"/>
                </a:tc>
              </a:tr>
              <a:tr h="2589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990033"/>
                          </a:solidFill>
                        </a:rPr>
                        <a:t>Fiabilidad</a:t>
                      </a:r>
                      <a:endParaRPr lang="es-ES" sz="1800" b="1" dirty="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ES" sz="2000" b="1" dirty="0">
                        <a:solidFill>
                          <a:srgbClr val="990033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43901" marR="43901" marT="0" marB="0" anchor="ctr"/>
                </a:tc>
              </a:tr>
              <a:tr h="29502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990033"/>
                          </a:solidFill>
                        </a:rPr>
                        <a:t>En los restaurantes de comida rápida, cuando prometen demorarse </a:t>
                      </a:r>
                      <a:endParaRPr lang="es-ES" sz="1800" dirty="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990033"/>
                          </a:solidFill>
                        </a:rPr>
                        <a:t>-1,0</a:t>
                      </a:r>
                      <a:endParaRPr lang="es-ES" sz="2000" b="1" dirty="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</a:tr>
              <a:tr h="2589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990033"/>
                          </a:solidFill>
                        </a:rPr>
                        <a:t>menos de un cierto tiempo en atender lo cumplen</a:t>
                      </a:r>
                      <a:endParaRPr lang="es-ES" sz="180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ES" sz="2000" b="1" dirty="0">
                        <a:solidFill>
                          <a:srgbClr val="990033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43901" marR="43901" marT="0" marB="0" anchor="ctr"/>
                </a:tc>
              </a:tr>
              <a:tr h="258934">
                <a:tc>
                  <a:txBody>
                    <a:bodyPr/>
                    <a:lstStyle/>
                    <a:p>
                      <a:pPr algn="r"/>
                      <a:endParaRPr lang="es-ES" sz="1800" dirty="0">
                        <a:solidFill>
                          <a:srgbClr val="990033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43901" marR="43901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ES" sz="2000" b="1" dirty="0">
                        <a:solidFill>
                          <a:srgbClr val="990033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43901" marR="43901" marT="0" marB="0" anchor="ctr"/>
                </a:tc>
              </a:tr>
              <a:tr h="2589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990033"/>
                          </a:solidFill>
                        </a:rPr>
                        <a:t>Receptividad</a:t>
                      </a:r>
                      <a:endParaRPr lang="es-ES" sz="1800" b="1" dirty="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ES" sz="2000" b="1" dirty="0">
                        <a:solidFill>
                          <a:srgbClr val="990033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43901" marR="43901" marT="0" marB="0" anchor="ctr"/>
                </a:tc>
              </a:tr>
              <a:tr h="29502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990033"/>
                          </a:solidFill>
                        </a:rPr>
                        <a:t>Los empleados de los excelentes restaurantes de comida rápida,</a:t>
                      </a:r>
                      <a:endParaRPr lang="es-ES" sz="1800" dirty="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990033"/>
                          </a:solidFill>
                        </a:rPr>
                        <a:t>-1,8</a:t>
                      </a:r>
                      <a:endParaRPr lang="es-ES" sz="2000" b="1" dirty="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</a:tr>
              <a:tr h="36250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990033"/>
                          </a:solidFill>
                        </a:rPr>
                        <a:t> le dicen exactamente a los clientes cuanto tiempo deberán esperar y lo cumplen</a:t>
                      </a:r>
                      <a:endParaRPr lang="es-ES" sz="1800" dirty="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ES" sz="2000" b="1" dirty="0">
                        <a:solidFill>
                          <a:srgbClr val="990033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43901" marR="43901" marT="0" marB="0" anchor="ctr"/>
                </a:tc>
              </a:tr>
              <a:tr h="258934">
                <a:tc>
                  <a:txBody>
                    <a:bodyPr/>
                    <a:lstStyle/>
                    <a:p>
                      <a:pPr algn="r"/>
                      <a:endParaRPr lang="es-ES" sz="1800" dirty="0">
                        <a:solidFill>
                          <a:srgbClr val="990033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43901" marR="43901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ES" sz="2000" b="1" dirty="0">
                        <a:solidFill>
                          <a:srgbClr val="990033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43901" marR="43901" marT="0" marB="0" anchor="ctr"/>
                </a:tc>
              </a:tr>
              <a:tr h="2589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990033"/>
                          </a:solidFill>
                        </a:rPr>
                        <a:t>Garantía</a:t>
                      </a:r>
                      <a:endParaRPr lang="es-ES" sz="1800" b="1" dirty="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ES" sz="2000" b="1" dirty="0">
                        <a:solidFill>
                          <a:srgbClr val="990033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43901" marR="43901" marT="0" marB="0" anchor="ctr"/>
                </a:tc>
              </a:tr>
              <a:tr h="29502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990033"/>
                          </a:solidFill>
                        </a:rPr>
                        <a:t>Los clientes de los excelentes restaurantes de comida rápida, sienten</a:t>
                      </a:r>
                      <a:endParaRPr lang="es-ES" sz="1800" dirty="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990033"/>
                          </a:solidFill>
                        </a:rPr>
                        <a:t>-1,1</a:t>
                      </a:r>
                      <a:endParaRPr lang="es-ES" sz="2000" b="1" dirty="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</a:tr>
              <a:tr h="2589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990033"/>
                          </a:solidFill>
                        </a:rPr>
                        <a:t>que comen comida de manipulación segura (seguros)</a:t>
                      </a:r>
                      <a:endParaRPr lang="es-ES" sz="1800" dirty="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ES" sz="2000" b="1" dirty="0">
                        <a:solidFill>
                          <a:srgbClr val="990033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43901" marR="43901" marT="0" marB="0" anchor="ctr"/>
                </a:tc>
              </a:tr>
              <a:tr h="134650">
                <a:tc>
                  <a:txBody>
                    <a:bodyPr/>
                    <a:lstStyle/>
                    <a:p>
                      <a:pPr algn="r"/>
                      <a:endParaRPr lang="es-ES" sz="1800" dirty="0">
                        <a:solidFill>
                          <a:srgbClr val="990033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43901" marR="43901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ES" sz="2000" b="1" dirty="0">
                        <a:solidFill>
                          <a:srgbClr val="990033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43901" marR="43901" marT="0" marB="0" anchor="ctr"/>
                </a:tc>
              </a:tr>
              <a:tr h="2589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990033"/>
                          </a:solidFill>
                        </a:rPr>
                        <a:t>Empatía</a:t>
                      </a:r>
                      <a:endParaRPr lang="es-ES" sz="1800" b="1" dirty="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ES" sz="2000" b="1" dirty="0">
                        <a:solidFill>
                          <a:srgbClr val="990033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43901" marR="43901" marT="0" marB="0" anchor="ctr"/>
                </a:tc>
              </a:tr>
              <a:tr h="29502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990033"/>
                          </a:solidFill>
                        </a:rPr>
                        <a:t>Los excelentes restaurantes de comida rápida tienen empleados</a:t>
                      </a:r>
                      <a:endParaRPr lang="es-ES" sz="1800" dirty="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990033"/>
                          </a:solidFill>
                        </a:rPr>
                        <a:t>-1,2</a:t>
                      </a:r>
                      <a:endParaRPr lang="es-ES" sz="2000" b="1" dirty="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</a:tr>
              <a:tr h="2589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990033"/>
                          </a:solidFill>
                        </a:rPr>
                        <a:t>que dan una atención personalizada a sus clientes</a:t>
                      </a:r>
                      <a:endParaRPr lang="es-ES" sz="1800" dirty="0">
                        <a:solidFill>
                          <a:srgbClr val="9900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01" marR="43901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ES" sz="2000" b="1" dirty="0">
                        <a:solidFill>
                          <a:srgbClr val="990033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43901" marR="43901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TQM en Manufactura</a:t>
            </a:r>
            <a:br>
              <a:rPr lang="es-CL" dirty="0" smtClean="0"/>
            </a:br>
            <a:r>
              <a:rPr lang="es-CL" dirty="0" smtClean="0"/>
              <a:t>Productos Complejos: </a:t>
            </a:r>
            <a:r>
              <a:rPr lang="es-CL" dirty="0" err="1" smtClean="0"/>
              <a:t>Six</a:t>
            </a:r>
            <a:r>
              <a:rPr lang="es-CL" dirty="0" smtClean="0"/>
              <a:t> Sigma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Qué es </a:t>
            </a:r>
            <a:r>
              <a:rPr lang="es-CL" dirty="0" err="1" smtClean="0"/>
              <a:t>six</a:t>
            </a:r>
            <a:r>
              <a:rPr lang="es-CL" dirty="0" smtClean="0"/>
              <a:t>-sigma?</a:t>
            </a:r>
          </a:p>
          <a:p>
            <a:pPr lvl="1"/>
            <a:r>
              <a:rPr lang="es-CL" dirty="0" smtClean="0"/>
              <a:t>Cuenta defectos</a:t>
            </a:r>
          </a:p>
          <a:p>
            <a:pPr lvl="1"/>
            <a:r>
              <a:rPr lang="es-CL" dirty="0" smtClean="0"/>
              <a:t>Los expresa en defectos por unidad (DPU)</a:t>
            </a:r>
          </a:p>
          <a:p>
            <a:pPr lvl="2"/>
            <a:r>
              <a:rPr lang="es-CL" dirty="0" smtClean="0"/>
              <a:t>Unidad: Un ítem en proceso, o el producto final o el servicio entregado al cliente</a:t>
            </a:r>
          </a:p>
          <a:p>
            <a:endParaRPr lang="es-CL" dirty="0" smtClean="0"/>
          </a:p>
          <a:p>
            <a:r>
              <a:rPr lang="es-CL" dirty="0" smtClean="0"/>
              <a:t>43 de 250 formularios de crédito contienen un defecto</a:t>
            </a:r>
          </a:p>
          <a:p>
            <a:pPr lvl="1"/>
            <a:r>
              <a:rPr lang="es-CL" dirty="0" smtClean="0"/>
              <a:t>43/250 = 17.2% DPU</a:t>
            </a:r>
          </a:p>
          <a:p>
            <a:pPr lvl="1"/>
            <a:r>
              <a:rPr lang="es-CL" dirty="0" smtClean="0"/>
              <a:t>Esta medida es muchas veces demasiado cruda para ser de utilidad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24</a:t>
            </a:fld>
            <a:endParaRPr lang="es-E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0"/>
            <a:ext cx="2267744" cy="170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Por qué </a:t>
            </a:r>
            <a:r>
              <a:rPr lang="es-CL" dirty="0" err="1" smtClean="0"/>
              <a:t>six</a:t>
            </a:r>
            <a:r>
              <a:rPr lang="es-CL" dirty="0" smtClean="0"/>
              <a:t>-sigma?</a:t>
            </a:r>
            <a:br>
              <a:rPr lang="es-CL" dirty="0" smtClean="0"/>
            </a:br>
            <a:r>
              <a:rPr lang="es-CL" dirty="0" smtClean="0"/>
              <a:t>Razón 1: La Carrera por </a:t>
            </a:r>
            <a:r>
              <a:rPr lang="es-CL" dirty="0" smtClean="0"/>
              <a:t>Cero-Defectos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25</a:t>
            </a:fld>
            <a:endParaRPr lang="es-ES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" y="1484784"/>
            <a:ext cx="7458075" cy="530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657600"/>
            <a:ext cx="4419600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Por qué </a:t>
            </a:r>
            <a:r>
              <a:rPr lang="es-CL" dirty="0" err="1" smtClean="0"/>
              <a:t>six</a:t>
            </a:r>
            <a:r>
              <a:rPr lang="es-CL" dirty="0" smtClean="0"/>
              <a:t>-sigma?</a:t>
            </a:r>
            <a:br>
              <a:rPr lang="es-CL" dirty="0" smtClean="0"/>
            </a:br>
            <a:r>
              <a:rPr lang="es-CL" dirty="0" smtClean="0"/>
              <a:t>Razón 1: La Carrera por </a:t>
            </a:r>
            <a:r>
              <a:rPr lang="es-CL" dirty="0" smtClean="0"/>
              <a:t>Cero-Defectos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Federal Express envía 99.999% de sus ordenes </a:t>
            </a:r>
            <a:r>
              <a:rPr lang="es-CL" dirty="0" smtClean="0"/>
              <a:t>correctamente</a:t>
            </a:r>
            <a:endParaRPr lang="es-CL" dirty="0" smtClean="0"/>
          </a:p>
          <a:p>
            <a:r>
              <a:rPr lang="es-CL" dirty="0" smtClean="0"/>
              <a:t>Motorola ha alcanzado 3.4 defectos por millón; una mejora de 10,000% desde 1981. Su objetivo actual es llegar a 60 defectos por BILLION</a:t>
            </a:r>
            <a:r>
              <a:rPr lang="es-CL" dirty="0" smtClean="0"/>
              <a:t>.</a:t>
            </a:r>
            <a:endParaRPr lang="es-CL" dirty="0" smtClean="0"/>
          </a:p>
          <a:p>
            <a:r>
              <a:rPr lang="es-CL" dirty="0" smtClean="0"/>
              <a:t>Kodak tuvo 2 defectos en 600 millones de tapas plásticas usadas en maquinas de análisis de sangre (los paquetes no estaban cerrados correctamente! Estos productos defectuosos nunca llegaron al cliente</a:t>
            </a:r>
            <a:r>
              <a:rPr lang="es-CL" dirty="0" smtClean="0"/>
              <a:t>)</a:t>
            </a:r>
          </a:p>
          <a:p>
            <a:r>
              <a:rPr lang="es-CL" dirty="0" smtClean="0"/>
              <a:t>No hay fin para la tarea de mejora de la calidad</a:t>
            </a:r>
            <a:endParaRPr lang="es-CL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26</a:t>
            </a:fld>
            <a:endParaRPr lang="es-E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Por qué </a:t>
            </a:r>
            <a:r>
              <a:rPr lang="es-CL" dirty="0" err="1" smtClean="0"/>
              <a:t>six</a:t>
            </a:r>
            <a:r>
              <a:rPr lang="es-CL" dirty="0" smtClean="0"/>
              <a:t>-sigma?</a:t>
            </a:r>
            <a:br>
              <a:rPr lang="es-CL" dirty="0" smtClean="0"/>
            </a:br>
            <a:r>
              <a:rPr lang="es-CL" dirty="0" smtClean="0"/>
              <a:t>Razón </a:t>
            </a:r>
            <a:r>
              <a:rPr lang="es-CL" dirty="0" smtClean="0"/>
              <a:t>2: Mezclar Peras con Manzanas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Productos Complejos tienen mayores “oportunidades” de tener errores</a:t>
            </a:r>
          </a:p>
          <a:p>
            <a:pPr lvl="1"/>
            <a:r>
              <a:rPr lang="es-CL" dirty="0" smtClean="0"/>
              <a:t>Hacer métricas comparables para distintos procesos</a:t>
            </a:r>
          </a:p>
          <a:p>
            <a:pPr lvl="1"/>
            <a:r>
              <a:rPr lang="es-CL" dirty="0" smtClean="0"/>
              <a:t>Lista oportunidades donde se pueden generar defectos</a:t>
            </a:r>
          </a:p>
          <a:p>
            <a:pPr lvl="1"/>
            <a:r>
              <a:rPr lang="es-CL" dirty="0" smtClean="0"/>
              <a:t>Determinar cuales son críticos para el cliente</a:t>
            </a:r>
          </a:p>
          <a:p>
            <a:pPr lvl="1"/>
            <a:r>
              <a:rPr lang="es-CL" dirty="0" smtClean="0"/>
              <a:t>Comparar la lista del numero de  oportunidades de defectos contra otros estándares (industria, gobierno., competidores, otros productos/servicios similares</a:t>
            </a:r>
            <a:r>
              <a:rPr lang="es-CL" dirty="0" smtClean="0"/>
              <a:t>)</a:t>
            </a:r>
            <a:endParaRPr lang="es-CL" dirty="0" smtClean="0"/>
          </a:p>
          <a:p>
            <a:r>
              <a:rPr lang="es-CL" dirty="0" smtClean="0"/>
              <a:t>Ejemplo: 43 defectos, 250 formularios de crédito, 4 oportunidades de defecto por formulario</a:t>
            </a:r>
          </a:p>
          <a:p>
            <a:pPr lvl="1"/>
            <a:r>
              <a:rPr lang="es-CL" dirty="0" smtClean="0"/>
              <a:t>Defectos por Oportunidad = 43/(250x4) = 0.043 DPO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27</a:t>
            </a:fld>
            <a:endParaRPr lang="es-E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Six</a:t>
            </a:r>
            <a:r>
              <a:rPr lang="es-CL" dirty="0" smtClean="0"/>
              <a:t>-Sigma</a:t>
            </a:r>
            <a:br>
              <a:rPr lang="es-CL" dirty="0" smtClean="0"/>
            </a:br>
            <a:r>
              <a:rPr lang="es-CL" sz="3600" dirty="0" smtClean="0"/>
              <a:t>El Enfoque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52120" y="3212976"/>
            <a:ext cx="3096344" cy="3111078"/>
          </a:xfrm>
        </p:spPr>
        <p:txBody>
          <a:bodyPr/>
          <a:lstStyle/>
          <a:p>
            <a:r>
              <a:rPr lang="es-CL" sz="2000" dirty="0" smtClean="0"/>
              <a:t>La mayoría de las empresas están entre 35.000 y 50.000 </a:t>
            </a:r>
            <a:r>
              <a:rPr lang="es-CL" sz="2000" dirty="0" smtClean="0"/>
              <a:t>DPMO</a:t>
            </a:r>
            <a:endParaRPr lang="es-CL" sz="2000" dirty="0" smtClean="0"/>
          </a:p>
          <a:p>
            <a:r>
              <a:rPr lang="es-CL" sz="2000" dirty="0" smtClean="0"/>
              <a:t> Operaciones manuales están usualmente en 10.000 DPMO  (cirujanos, la cuenta del restaurante</a:t>
            </a:r>
            <a:r>
              <a:rPr lang="es-CL" sz="2000" dirty="0" smtClean="0"/>
              <a:t>,…)</a:t>
            </a:r>
            <a:endParaRPr lang="es-CL" sz="2000" dirty="0" smtClean="0"/>
          </a:p>
          <a:p>
            <a:r>
              <a:rPr lang="es-CL" sz="2000" dirty="0" smtClean="0"/>
              <a:t> Mejoras a través de la automatización</a:t>
            </a:r>
          </a:p>
          <a:p>
            <a:endParaRPr lang="es-CL" sz="20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28</a:t>
            </a:fld>
            <a:endParaRPr lang="es-ES" dirty="0"/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304800" y="1556792"/>
            <a:ext cx="8839200" cy="15525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s-CL" sz="2700" dirty="0">
                <a:solidFill>
                  <a:schemeClr val="bg1"/>
                </a:solidFill>
                <a:latin typeface="+mj-lt"/>
              </a:rPr>
              <a:t>La aplicación rigurosa de herramientas cuantitativas en la planificación, control y mejora de los procesos en un esfuerzo de satisfacer las necesidades de los clientes 100% del tiempo !</a:t>
            </a:r>
          </a:p>
          <a:p>
            <a:pPr marL="342900" indent="-342900" algn="ctr">
              <a:spcBef>
                <a:spcPct val="20000"/>
              </a:spcBef>
            </a:pPr>
            <a:endParaRPr lang="es-CL" sz="27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395537" y="3356992"/>
          <a:ext cx="3960439" cy="2249716"/>
        </p:xfrm>
        <a:graphic>
          <a:graphicData uri="http://schemas.openxmlformats.org/presentationml/2006/ole">
            <p:oleObj spid="_x0000_s6146" name="Worksheet" r:id="rId3" imgW="2057400" imgH="1162050" progId="Excel.Sheet.8">
              <p:embed/>
            </p:oleObj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4355976" y="3717032"/>
            <a:ext cx="14049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>
                <a:latin typeface="+mn-lt"/>
              </a:rPr>
              <a:t>De Acá a la luna</a:t>
            </a:r>
            <a:endParaRPr lang="es-CL" sz="1600" dirty="0" smtClean="0">
              <a:latin typeface="+mn-lt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355976" y="5229200"/>
            <a:ext cx="772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>
                <a:latin typeface="+mn-lt"/>
              </a:rPr>
              <a:t>4 pasos</a:t>
            </a:r>
            <a:endParaRPr lang="es-CL" sz="1600" dirty="0" smtClean="0">
              <a:latin typeface="+mn-lt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355976" y="4005064"/>
            <a:ext cx="1729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>
                <a:latin typeface="+mn-lt"/>
              </a:rPr>
              <a:t>1,5 vueltas al mundo</a:t>
            </a:r>
            <a:endParaRPr lang="es-CL" sz="1600" dirty="0" smtClean="0">
              <a:latin typeface="+mn-lt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355976" y="4293096"/>
            <a:ext cx="1337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>
                <a:latin typeface="+mn-lt"/>
              </a:rPr>
              <a:t>Santiago Miami</a:t>
            </a:r>
            <a:endParaRPr lang="es-CL" sz="16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Six</a:t>
            </a:r>
            <a:r>
              <a:rPr lang="es-CL" dirty="0" smtClean="0"/>
              <a:t>-Sigma</a:t>
            </a:r>
            <a:br>
              <a:rPr lang="es-CL" dirty="0" smtClean="0"/>
            </a:br>
            <a:r>
              <a:rPr lang="es-CL" sz="3600" dirty="0" smtClean="0"/>
              <a:t>Ciclo de Calidad DMAIC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DMAIC (</a:t>
            </a:r>
            <a:r>
              <a:rPr lang="es-CL" dirty="0" err="1" smtClean="0"/>
              <a:t>Dum</a:t>
            </a:r>
            <a:r>
              <a:rPr lang="es-CL" dirty="0" smtClean="0"/>
              <a:t> Managers </a:t>
            </a:r>
            <a:r>
              <a:rPr lang="es-CL" dirty="0" err="1" smtClean="0"/>
              <a:t>Always</a:t>
            </a:r>
            <a:r>
              <a:rPr lang="es-CL" dirty="0" smtClean="0"/>
              <a:t> Ignore </a:t>
            </a:r>
            <a:r>
              <a:rPr lang="es-CL" dirty="0" err="1" smtClean="0"/>
              <a:t>Customers</a:t>
            </a:r>
            <a:r>
              <a:rPr lang="es-CL" dirty="0" smtClean="0"/>
              <a:t>)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29</a:t>
            </a:fld>
            <a:endParaRPr lang="es-ES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003176" y="2348880"/>
            <a:ext cx="2416696" cy="406400"/>
          </a:xfrm>
          <a:prstGeom prst="rect">
            <a:avLst/>
          </a:prstGeom>
          <a:solidFill>
            <a:srgbClr val="990033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000" b="1">
                <a:solidFill>
                  <a:srgbClr val="EAEAEA"/>
                </a:solidFill>
                <a:latin typeface="Palatino Linotype" pitchFamily="18" charset="0"/>
              </a:rPr>
              <a:t>1. Definir (D)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993776" y="2806080"/>
            <a:ext cx="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s-CL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003176" y="3110880"/>
            <a:ext cx="2362200" cy="406400"/>
          </a:xfrm>
          <a:prstGeom prst="rect">
            <a:avLst/>
          </a:prstGeom>
          <a:solidFill>
            <a:srgbClr val="990033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000" b="1">
                <a:solidFill>
                  <a:srgbClr val="EAEAEA"/>
                </a:solidFill>
                <a:latin typeface="Palatino Linotype" pitchFamily="18" charset="0"/>
              </a:rPr>
              <a:t>2. Medir (M)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1993776" y="3568080"/>
            <a:ext cx="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s-CL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003176" y="3872880"/>
            <a:ext cx="2344688" cy="406400"/>
          </a:xfrm>
          <a:prstGeom prst="rect">
            <a:avLst/>
          </a:prstGeom>
          <a:solidFill>
            <a:srgbClr val="990033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000" b="1">
                <a:solidFill>
                  <a:srgbClr val="EAEAEA"/>
                </a:solidFill>
                <a:latin typeface="Palatino Linotype" pitchFamily="18" charset="0"/>
              </a:rPr>
              <a:t>3. Analizar (A)</a:t>
            </a: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1993776" y="4330080"/>
            <a:ext cx="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s-CL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003176" y="4634880"/>
            <a:ext cx="2344688" cy="406400"/>
          </a:xfrm>
          <a:prstGeom prst="rect">
            <a:avLst/>
          </a:prstGeom>
          <a:solidFill>
            <a:srgbClr val="990033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000" b="1" dirty="0">
                <a:solidFill>
                  <a:srgbClr val="EAEAEA"/>
                </a:solidFill>
                <a:latin typeface="Palatino Linotype" pitchFamily="18" charset="0"/>
              </a:rPr>
              <a:t>4. Mejorar (M)</a:t>
            </a: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1993776" y="5092080"/>
            <a:ext cx="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s-CL"/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1003176" y="5396880"/>
            <a:ext cx="2344688" cy="406400"/>
          </a:xfrm>
          <a:prstGeom prst="rect">
            <a:avLst/>
          </a:prstGeom>
          <a:solidFill>
            <a:srgbClr val="990033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000" b="1">
                <a:solidFill>
                  <a:srgbClr val="EAEAEA"/>
                </a:solidFill>
                <a:latin typeface="Palatino Linotype" pitchFamily="18" charset="0"/>
              </a:rPr>
              <a:t>5. Controlar (C)</a:t>
            </a: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4355976" y="2348880"/>
            <a:ext cx="4343400" cy="406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000" b="1">
                <a:solidFill>
                  <a:schemeClr val="bg1"/>
                </a:solidFill>
                <a:latin typeface="Palatino Linotype" pitchFamily="18" charset="0"/>
              </a:rPr>
              <a:t>Clientes y sus prioridades</a:t>
            </a:r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>
            <a:off x="6337176" y="2806080"/>
            <a:ext cx="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s-CL"/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4355976" y="3110880"/>
            <a:ext cx="4038600" cy="406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000" b="1">
                <a:solidFill>
                  <a:schemeClr val="bg1"/>
                </a:solidFill>
                <a:latin typeface="Palatino Linotype" pitchFamily="18" charset="0"/>
              </a:rPr>
              <a:t>Proceso y su desempeño</a:t>
            </a:r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>
            <a:off x="6337176" y="3568080"/>
            <a:ext cx="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s-CL"/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4355976" y="3872880"/>
            <a:ext cx="4038600" cy="406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000" b="1">
                <a:solidFill>
                  <a:schemeClr val="bg1"/>
                </a:solidFill>
                <a:latin typeface="Palatino Linotype" pitchFamily="18" charset="0"/>
              </a:rPr>
              <a:t>Causas de defectos</a:t>
            </a:r>
          </a:p>
        </p:txBody>
      </p:sp>
      <p:sp>
        <p:nvSpPr>
          <p:cNvPr id="20" name="Line 17"/>
          <p:cNvSpPr>
            <a:spLocks noChangeShapeType="1"/>
          </p:cNvSpPr>
          <p:nvPr/>
        </p:nvSpPr>
        <p:spPr bwMode="auto">
          <a:xfrm>
            <a:off x="6337176" y="4330080"/>
            <a:ext cx="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s-CL"/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4355976" y="4634880"/>
            <a:ext cx="4038600" cy="406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000" b="1">
                <a:solidFill>
                  <a:schemeClr val="bg1"/>
                </a:solidFill>
                <a:latin typeface="Palatino Linotype" pitchFamily="18" charset="0"/>
              </a:rPr>
              <a:t>Remover causas de defectos</a:t>
            </a:r>
          </a:p>
        </p:txBody>
      </p:sp>
      <p:sp>
        <p:nvSpPr>
          <p:cNvPr id="22" name="Line 19"/>
          <p:cNvSpPr>
            <a:spLocks noChangeShapeType="1"/>
          </p:cNvSpPr>
          <p:nvPr/>
        </p:nvSpPr>
        <p:spPr bwMode="auto">
          <a:xfrm>
            <a:off x="6337176" y="5092080"/>
            <a:ext cx="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s-CL"/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4355976" y="5396880"/>
            <a:ext cx="4038600" cy="406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000" b="1">
                <a:solidFill>
                  <a:schemeClr val="bg1"/>
                </a:solidFill>
                <a:latin typeface="Palatino Linotype" pitchFamily="18" charset="0"/>
              </a:rPr>
              <a:t>Mantener calidad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/>
            </a:r>
            <a:br>
              <a:rPr lang="es-CL" dirty="0" smtClean="0"/>
            </a:br>
            <a:r>
              <a:rPr lang="es-CL" sz="3600" dirty="0" smtClean="0"/>
              <a:t>Introducción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Qu</a:t>
            </a:r>
            <a:r>
              <a:rPr lang="es-CL" dirty="0" smtClean="0"/>
              <a:t>é es Calidad?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400" dirty="0" smtClean="0"/>
              <a:t>La RAE dice</a:t>
            </a:r>
          </a:p>
          <a:p>
            <a:pPr lvl="1"/>
            <a:r>
              <a:rPr lang="es-CL" dirty="0" smtClean="0"/>
              <a:t>Propiedad o conjunto de propiedades inherentes a algo, que permiten juzgar su </a:t>
            </a:r>
            <a:r>
              <a:rPr lang="es-CL" dirty="0" smtClean="0"/>
              <a:t>valor</a:t>
            </a:r>
          </a:p>
          <a:p>
            <a:r>
              <a:rPr lang="es-CL" sz="2800" dirty="0" smtClean="0"/>
              <a:t>Sociedad Americana para la Calidad</a:t>
            </a:r>
          </a:p>
          <a:p>
            <a:pPr lvl="1"/>
            <a:r>
              <a:rPr lang="es-CL" dirty="0" smtClean="0"/>
              <a:t>La totalidad de rasgos y características que satisfacen las necesidades sin deficiencia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Six</a:t>
            </a:r>
            <a:r>
              <a:rPr lang="es-CL" dirty="0" smtClean="0"/>
              <a:t>-Sigma</a:t>
            </a:r>
            <a:br>
              <a:rPr lang="es-CL" dirty="0" smtClean="0"/>
            </a:br>
            <a:r>
              <a:rPr lang="es-CL" sz="3600" dirty="0" smtClean="0"/>
              <a:t>Ciclo de Calidad DMAIC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30</a:t>
            </a:fld>
            <a:endParaRPr lang="es-ES" dirty="0"/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880" y="1899920"/>
            <a:ext cx="7894638" cy="4267200"/>
          </a:xfrm>
          <a:prstGeom prst="rect">
            <a:avLst/>
          </a:prstGeom>
          <a:noFill/>
        </p:spPr>
      </p:pic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7396480" y="3804920"/>
            <a:ext cx="1280160" cy="365760"/>
          </a:xfrm>
          <a:prstGeom prst="rect">
            <a:avLst/>
          </a:prstGeom>
          <a:solidFill>
            <a:schemeClr val="bg2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effectLst/>
                <a:latin typeface="Arial" charset="0"/>
              </a:rPr>
              <a:t>3.4 DPMO</a:t>
            </a:r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2062480" y="5328920"/>
            <a:ext cx="2971800" cy="685800"/>
          </a:xfrm>
          <a:prstGeom prst="rect">
            <a:avLst/>
          </a:prstGeom>
          <a:solidFill>
            <a:schemeClr val="bg2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effectLst/>
                <a:latin typeface="Arial" charset="0"/>
              </a:rPr>
              <a:t>67,000 DPMO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effectLst/>
                <a:latin typeface="Arial" charset="0"/>
              </a:rPr>
              <a:t>cost = 25% of sales</a:t>
            </a: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477520" y="1320800"/>
            <a:ext cx="1280160" cy="274320"/>
          </a:xfrm>
          <a:prstGeom prst="rect">
            <a:avLst/>
          </a:prstGeom>
          <a:solidFill>
            <a:schemeClr val="bg2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2000" dirty="0" smtClean="0">
                <a:effectLst/>
                <a:latin typeface="Arial" charset="0"/>
              </a:rPr>
              <a:t>DEFINIR</a:t>
            </a:r>
            <a:endParaRPr lang="en-US" sz="2000" dirty="0">
              <a:effectLst/>
              <a:latin typeface="Arial" charset="0"/>
            </a:endParaRPr>
          </a:p>
        </p:txBody>
      </p:sp>
      <p:sp>
        <p:nvSpPr>
          <p:cNvPr id="28" name="Line 9"/>
          <p:cNvSpPr>
            <a:spLocks noChangeShapeType="1"/>
          </p:cNvSpPr>
          <p:nvPr/>
        </p:nvSpPr>
        <p:spPr bwMode="auto">
          <a:xfrm>
            <a:off x="767080" y="1595120"/>
            <a:ext cx="609600" cy="12192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square">
            <a:spAutoFit/>
          </a:bodyPr>
          <a:lstStyle/>
          <a:p>
            <a:endParaRPr lang="en-US" dirty="0">
              <a:effectLst/>
            </a:endParaRPr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7099701" y="1320800"/>
            <a:ext cx="1280160" cy="274320"/>
          </a:xfrm>
          <a:prstGeom prst="rect">
            <a:avLst/>
          </a:prstGeom>
          <a:solidFill>
            <a:schemeClr val="bg2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2000" dirty="0">
                <a:effectLst/>
                <a:latin typeface="Arial" charset="0"/>
              </a:rPr>
              <a:t>CONTROL</a:t>
            </a:r>
          </a:p>
        </p:txBody>
      </p:sp>
      <p:sp>
        <p:nvSpPr>
          <p:cNvPr id="30" name="Line 12"/>
          <p:cNvSpPr>
            <a:spLocks noChangeShapeType="1"/>
          </p:cNvSpPr>
          <p:nvPr/>
        </p:nvSpPr>
        <p:spPr bwMode="auto">
          <a:xfrm flipH="1">
            <a:off x="6863079" y="1595121"/>
            <a:ext cx="838200" cy="22098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square">
            <a:spAutoFit/>
          </a:bodyPr>
          <a:lstStyle/>
          <a:p>
            <a:endParaRPr lang="en-US" dirty="0">
              <a:effectLst/>
            </a:endParaRPr>
          </a:p>
        </p:txBody>
      </p:sp>
      <p:sp>
        <p:nvSpPr>
          <p:cNvPr id="31" name="Rectangle 14"/>
          <p:cNvSpPr>
            <a:spLocks noChangeArrowheads="1"/>
          </p:cNvSpPr>
          <p:nvPr/>
        </p:nvSpPr>
        <p:spPr bwMode="auto">
          <a:xfrm>
            <a:off x="5339080" y="1320800"/>
            <a:ext cx="1280160" cy="274320"/>
          </a:xfrm>
          <a:prstGeom prst="rect">
            <a:avLst/>
          </a:prstGeom>
          <a:solidFill>
            <a:schemeClr val="bg2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2000" dirty="0" smtClean="0">
                <a:effectLst/>
                <a:latin typeface="Arial" charset="0"/>
              </a:rPr>
              <a:t>MEJORAR</a:t>
            </a:r>
            <a:endParaRPr lang="en-US" sz="2000" dirty="0">
              <a:effectLst/>
              <a:latin typeface="Arial" charset="0"/>
            </a:endParaRPr>
          </a:p>
        </p:txBody>
      </p:sp>
      <p:sp>
        <p:nvSpPr>
          <p:cNvPr id="32" name="Line 15"/>
          <p:cNvSpPr>
            <a:spLocks noChangeShapeType="1"/>
          </p:cNvSpPr>
          <p:nvPr/>
        </p:nvSpPr>
        <p:spPr bwMode="auto">
          <a:xfrm flipH="1">
            <a:off x="5869305" y="1585779"/>
            <a:ext cx="152400" cy="1167581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 dirty="0">
              <a:effectLst/>
            </a:endParaRPr>
          </a:p>
        </p:txBody>
      </p:sp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3738880" y="1320800"/>
            <a:ext cx="1280160" cy="274320"/>
          </a:xfrm>
          <a:prstGeom prst="rect">
            <a:avLst/>
          </a:prstGeom>
          <a:solidFill>
            <a:schemeClr val="bg2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2000" dirty="0" smtClean="0">
                <a:effectLst/>
                <a:latin typeface="Arial" charset="0"/>
              </a:rPr>
              <a:t>ANALIZAR</a:t>
            </a:r>
            <a:endParaRPr lang="en-US" sz="2000" dirty="0">
              <a:effectLst/>
              <a:latin typeface="Arial" charset="0"/>
            </a:endParaRPr>
          </a:p>
        </p:txBody>
      </p:sp>
      <p:sp>
        <p:nvSpPr>
          <p:cNvPr id="34" name="Line 18"/>
          <p:cNvSpPr>
            <a:spLocks noChangeShapeType="1"/>
          </p:cNvSpPr>
          <p:nvPr/>
        </p:nvSpPr>
        <p:spPr bwMode="auto">
          <a:xfrm>
            <a:off x="4162213" y="1595120"/>
            <a:ext cx="719667" cy="21336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square">
            <a:spAutoFit/>
          </a:bodyPr>
          <a:lstStyle/>
          <a:p>
            <a:endParaRPr lang="en-US" dirty="0">
              <a:effectLst/>
            </a:endParaRPr>
          </a:p>
        </p:txBody>
      </p:sp>
      <p:sp>
        <p:nvSpPr>
          <p:cNvPr id="35" name="Rectangle 20"/>
          <p:cNvSpPr>
            <a:spLocks noChangeArrowheads="1"/>
          </p:cNvSpPr>
          <p:nvPr/>
        </p:nvSpPr>
        <p:spPr bwMode="auto">
          <a:xfrm>
            <a:off x="2214880" y="1320800"/>
            <a:ext cx="1280160" cy="274320"/>
          </a:xfrm>
          <a:prstGeom prst="rect">
            <a:avLst/>
          </a:prstGeom>
          <a:solidFill>
            <a:schemeClr val="bg2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2000" dirty="0" smtClean="0">
                <a:effectLst/>
                <a:latin typeface="Arial" charset="0"/>
              </a:rPr>
              <a:t>MEDIR</a:t>
            </a:r>
            <a:endParaRPr lang="en-US" sz="2000" dirty="0">
              <a:effectLst/>
              <a:latin typeface="Arial" charset="0"/>
            </a:endParaRPr>
          </a:p>
        </p:txBody>
      </p:sp>
      <p:sp>
        <p:nvSpPr>
          <p:cNvPr id="36" name="Line 21"/>
          <p:cNvSpPr>
            <a:spLocks noChangeShapeType="1"/>
          </p:cNvSpPr>
          <p:nvPr/>
        </p:nvSpPr>
        <p:spPr bwMode="auto">
          <a:xfrm>
            <a:off x="2748280" y="1583690"/>
            <a:ext cx="762000" cy="12382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 dirty="0">
              <a:effectLst/>
            </a:endParaRPr>
          </a:p>
        </p:txBody>
      </p:sp>
      <p:cxnSp>
        <p:nvCxnSpPr>
          <p:cNvPr id="37" name="Straight Arrow Connector 23"/>
          <p:cNvCxnSpPr/>
          <p:nvPr/>
        </p:nvCxnSpPr>
        <p:spPr>
          <a:xfrm rot="5400000" flipH="1" flipV="1">
            <a:off x="3632200" y="5003800"/>
            <a:ext cx="44196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Six</a:t>
            </a:r>
            <a:r>
              <a:rPr lang="es-CL" dirty="0" smtClean="0"/>
              <a:t>-Sigma: Herramientas Analíticas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Control Estadístico de Calidad (CEC)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Usar estadística &amp; diagramas de control para determinar cuando ajustar un </a:t>
            </a:r>
            <a:r>
              <a:rPr lang="es-CL" dirty="0" smtClean="0"/>
              <a:t>proceso</a:t>
            </a:r>
            <a:endParaRPr lang="es-CL" dirty="0" smtClean="0"/>
          </a:p>
          <a:p>
            <a:r>
              <a:rPr lang="es-CL" dirty="0" smtClean="0"/>
              <a:t>Desarrollado por </a:t>
            </a:r>
            <a:r>
              <a:rPr lang="es-CL" dirty="0" err="1" smtClean="0"/>
              <a:t>Shewhart</a:t>
            </a:r>
            <a:r>
              <a:rPr lang="es-CL" dirty="0" smtClean="0"/>
              <a:t> en los </a:t>
            </a:r>
            <a:r>
              <a:rPr lang="es-CL" dirty="0" smtClean="0"/>
              <a:t>1920’s</a:t>
            </a:r>
            <a:endParaRPr lang="es-CL" dirty="0" smtClean="0"/>
          </a:p>
          <a:p>
            <a:r>
              <a:rPr lang="es-CL" dirty="0" smtClean="0"/>
              <a:t>Requiere</a:t>
            </a:r>
          </a:p>
          <a:p>
            <a:pPr lvl="1"/>
            <a:r>
              <a:rPr lang="es-CL" dirty="0" smtClean="0"/>
              <a:t>Crear estándares (limites superiores &amp; inferiores)</a:t>
            </a:r>
          </a:p>
          <a:p>
            <a:pPr lvl="1"/>
            <a:r>
              <a:rPr lang="es-CL" dirty="0" smtClean="0"/>
              <a:t>Medir muestras del proceso (</a:t>
            </a:r>
            <a:r>
              <a:rPr lang="es-CL" dirty="0" err="1" smtClean="0"/>
              <a:t>e.g.</a:t>
            </a:r>
            <a:r>
              <a:rPr lang="es-CL" dirty="0" smtClean="0"/>
              <a:t> peso promedio.)</a:t>
            </a:r>
          </a:p>
          <a:p>
            <a:pPr lvl="1"/>
            <a:r>
              <a:rPr lang="es-CL" dirty="0" smtClean="0"/>
              <a:t>Tomar acciones correctivas (si es necesario</a:t>
            </a:r>
            <a:r>
              <a:rPr lang="es-CL" dirty="0" smtClean="0"/>
              <a:t>)</a:t>
            </a:r>
            <a:endParaRPr lang="es-CL" dirty="0" smtClean="0"/>
          </a:p>
          <a:p>
            <a:r>
              <a:rPr lang="es-CL" dirty="0" smtClean="0"/>
              <a:t>Se hace mientras el proceso esta operando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31</a:t>
            </a:fld>
            <a:endParaRPr lang="es-E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Six</a:t>
            </a:r>
            <a:r>
              <a:rPr lang="es-CL" dirty="0" smtClean="0"/>
              <a:t>-Sigma: Herramientas Analíticas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Control Estadístico de Calidad (CEC)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32</a:t>
            </a:fld>
            <a:endParaRPr lang="es-ES" dirty="0"/>
          </a:p>
        </p:txBody>
      </p:sp>
      <p:sp>
        <p:nvSpPr>
          <p:cNvPr id="8" name="Freeform 2"/>
          <p:cNvSpPr>
            <a:spLocks/>
          </p:cNvSpPr>
          <p:nvPr/>
        </p:nvSpPr>
        <p:spPr bwMode="auto">
          <a:xfrm>
            <a:off x="3594100" y="2597150"/>
            <a:ext cx="3175" cy="215900"/>
          </a:xfrm>
          <a:custGeom>
            <a:avLst/>
            <a:gdLst>
              <a:gd name="T0" fmla="*/ 0 w 3175"/>
              <a:gd name="T1" fmla="*/ 0 h 127"/>
              <a:gd name="T2" fmla="*/ 0 w 3175"/>
              <a:gd name="T3" fmla="*/ 184960000 h 127"/>
              <a:gd name="T4" fmla="*/ 0 w 3175"/>
              <a:gd name="T5" fmla="*/ 367030000 h 127"/>
              <a:gd name="T6" fmla="*/ 0 60000 65536"/>
              <a:gd name="T7" fmla="*/ 0 60000 65536"/>
              <a:gd name="T8" fmla="*/ 0 60000 65536"/>
              <a:gd name="T9" fmla="*/ 0 w 3175"/>
              <a:gd name="T10" fmla="*/ 0 h 127"/>
              <a:gd name="T11" fmla="*/ 3175 w 3175"/>
              <a:gd name="T12" fmla="*/ 127 h 1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75" h="127">
                <a:moveTo>
                  <a:pt x="0" y="0"/>
                </a:moveTo>
                <a:lnTo>
                  <a:pt x="0" y="64"/>
                </a:lnTo>
                <a:lnTo>
                  <a:pt x="0" y="127"/>
                </a:lnTo>
              </a:path>
            </a:pathLst>
          </a:cu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9" name="Freeform 3"/>
          <p:cNvSpPr>
            <a:spLocks/>
          </p:cNvSpPr>
          <p:nvPr/>
        </p:nvSpPr>
        <p:spPr bwMode="auto">
          <a:xfrm>
            <a:off x="3522663" y="2681288"/>
            <a:ext cx="142875" cy="131762"/>
          </a:xfrm>
          <a:custGeom>
            <a:avLst/>
            <a:gdLst>
              <a:gd name="T0" fmla="*/ 252015625 w 81"/>
              <a:gd name="T1" fmla="*/ 0 h 78"/>
              <a:gd name="T2" fmla="*/ 127562681 w 81"/>
              <a:gd name="T3" fmla="*/ 222579803 h 78"/>
              <a:gd name="T4" fmla="*/ 0 w 81"/>
              <a:gd name="T5" fmla="*/ 0 h 78"/>
              <a:gd name="T6" fmla="*/ 252015625 w 81"/>
              <a:gd name="T7" fmla="*/ 0 h 78"/>
              <a:gd name="T8" fmla="*/ 0 60000 65536"/>
              <a:gd name="T9" fmla="*/ 0 60000 65536"/>
              <a:gd name="T10" fmla="*/ 0 60000 65536"/>
              <a:gd name="T11" fmla="*/ 0 60000 65536"/>
              <a:gd name="T12" fmla="*/ 0 w 81"/>
              <a:gd name="T13" fmla="*/ 0 h 78"/>
              <a:gd name="T14" fmla="*/ 81 w 81"/>
              <a:gd name="T15" fmla="*/ 78 h 7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" h="78">
                <a:moveTo>
                  <a:pt x="81" y="0"/>
                </a:moveTo>
                <a:lnTo>
                  <a:pt x="41" y="78"/>
                </a:lnTo>
                <a:lnTo>
                  <a:pt x="0" y="0"/>
                </a:lnTo>
                <a:lnTo>
                  <a:pt x="81" y="0"/>
                </a:lnTo>
                <a:close/>
              </a:path>
            </a:pathLst>
          </a:custGeom>
          <a:solidFill>
            <a:srgbClr val="CDCDC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413000" y="1900238"/>
            <a:ext cx="2365375" cy="6969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s-CL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000375" y="2087563"/>
            <a:ext cx="1074738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000125" eaLnBrk="0" hangingPunct="0"/>
            <a:r>
              <a:rPr lang="es-CL" sz="2300" b="1">
                <a:solidFill>
                  <a:srgbClr val="990033"/>
                </a:solidFill>
                <a:latin typeface="Garamond" pitchFamily="-65" charset="0"/>
              </a:rPr>
              <a:t>Producir</a:t>
            </a:r>
            <a:endParaRPr lang="es-CL" sz="2600">
              <a:solidFill>
                <a:srgbClr val="990033"/>
              </a:solidFill>
              <a:latin typeface="Garamond" pitchFamily="-65" charset="0"/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3594100" y="3511550"/>
            <a:ext cx="3175" cy="219075"/>
          </a:xfrm>
          <a:custGeom>
            <a:avLst/>
            <a:gdLst>
              <a:gd name="T0" fmla="*/ 0 w 3175"/>
              <a:gd name="T1" fmla="*/ 0 h 128"/>
              <a:gd name="T2" fmla="*/ 0 w 3175"/>
              <a:gd name="T3" fmla="*/ 287072115 h 128"/>
              <a:gd name="T4" fmla="*/ 0 w 3175"/>
              <a:gd name="T5" fmla="*/ 374951997 h 128"/>
              <a:gd name="T6" fmla="*/ 0 60000 65536"/>
              <a:gd name="T7" fmla="*/ 0 60000 65536"/>
              <a:gd name="T8" fmla="*/ 0 60000 65536"/>
              <a:gd name="T9" fmla="*/ 0 w 3175"/>
              <a:gd name="T10" fmla="*/ 0 h 128"/>
              <a:gd name="T11" fmla="*/ 3175 w 3175"/>
              <a:gd name="T12" fmla="*/ 128 h 1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75" h="128">
                <a:moveTo>
                  <a:pt x="0" y="0"/>
                </a:moveTo>
                <a:lnTo>
                  <a:pt x="0" y="98"/>
                </a:lnTo>
                <a:lnTo>
                  <a:pt x="0" y="128"/>
                </a:lnTo>
              </a:path>
            </a:pathLst>
          </a:cu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3522663" y="3713163"/>
            <a:ext cx="142875" cy="131762"/>
          </a:xfrm>
          <a:custGeom>
            <a:avLst/>
            <a:gdLst>
              <a:gd name="T0" fmla="*/ 252015625 w 81"/>
              <a:gd name="T1" fmla="*/ 0 h 78"/>
              <a:gd name="T2" fmla="*/ 127562681 w 81"/>
              <a:gd name="T3" fmla="*/ 222579803 h 78"/>
              <a:gd name="T4" fmla="*/ 0 w 81"/>
              <a:gd name="T5" fmla="*/ 0 h 78"/>
              <a:gd name="T6" fmla="*/ 252015625 w 81"/>
              <a:gd name="T7" fmla="*/ 0 h 78"/>
              <a:gd name="T8" fmla="*/ 0 60000 65536"/>
              <a:gd name="T9" fmla="*/ 0 60000 65536"/>
              <a:gd name="T10" fmla="*/ 0 60000 65536"/>
              <a:gd name="T11" fmla="*/ 0 60000 65536"/>
              <a:gd name="T12" fmla="*/ 0 w 81"/>
              <a:gd name="T13" fmla="*/ 0 h 78"/>
              <a:gd name="T14" fmla="*/ 81 w 81"/>
              <a:gd name="T15" fmla="*/ 78 h 7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" h="78">
                <a:moveTo>
                  <a:pt x="81" y="0"/>
                </a:moveTo>
                <a:lnTo>
                  <a:pt x="41" y="78"/>
                </a:lnTo>
                <a:lnTo>
                  <a:pt x="0" y="0"/>
                </a:lnTo>
                <a:lnTo>
                  <a:pt x="81" y="0"/>
                </a:lnTo>
                <a:close/>
              </a:path>
            </a:pathLst>
          </a:custGeom>
          <a:solidFill>
            <a:srgbClr val="CDCDC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1887538" y="2247900"/>
            <a:ext cx="382587" cy="1588"/>
          </a:xfrm>
          <a:custGeom>
            <a:avLst/>
            <a:gdLst>
              <a:gd name="T0" fmla="*/ 0 w 217"/>
              <a:gd name="T1" fmla="*/ 0 h 1588"/>
              <a:gd name="T2" fmla="*/ 460047644 w 217"/>
              <a:gd name="T3" fmla="*/ 0 h 1588"/>
              <a:gd name="T4" fmla="*/ 674529090 w 217"/>
              <a:gd name="T5" fmla="*/ 0 h 1588"/>
              <a:gd name="T6" fmla="*/ 0 60000 65536"/>
              <a:gd name="T7" fmla="*/ 0 60000 65536"/>
              <a:gd name="T8" fmla="*/ 0 60000 65536"/>
              <a:gd name="T9" fmla="*/ 0 w 217"/>
              <a:gd name="T10" fmla="*/ 0 h 1588"/>
              <a:gd name="T11" fmla="*/ 217 w 217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" h="1588">
                <a:moveTo>
                  <a:pt x="0" y="0"/>
                </a:moveTo>
                <a:lnTo>
                  <a:pt x="148" y="0"/>
                </a:lnTo>
                <a:lnTo>
                  <a:pt x="217" y="0"/>
                </a:lnTo>
              </a:path>
            </a:pathLst>
          </a:cu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2251075" y="2171700"/>
            <a:ext cx="161925" cy="152400"/>
          </a:xfrm>
          <a:custGeom>
            <a:avLst/>
            <a:gdLst>
              <a:gd name="T0" fmla="*/ 0 w 92"/>
              <a:gd name="T1" fmla="*/ 0 h 89"/>
              <a:gd name="T2" fmla="*/ 284996800 w 92"/>
              <a:gd name="T3" fmla="*/ 131947578 h 89"/>
              <a:gd name="T4" fmla="*/ 0 w 92"/>
              <a:gd name="T5" fmla="*/ 260963596 h 89"/>
              <a:gd name="T6" fmla="*/ 0 w 92"/>
              <a:gd name="T7" fmla="*/ 0 h 89"/>
              <a:gd name="T8" fmla="*/ 0 60000 65536"/>
              <a:gd name="T9" fmla="*/ 0 60000 65536"/>
              <a:gd name="T10" fmla="*/ 0 60000 65536"/>
              <a:gd name="T11" fmla="*/ 0 60000 65536"/>
              <a:gd name="T12" fmla="*/ 0 w 92"/>
              <a:gd name="T13" fmla="*/ 0 h 89"/>
              <a:gd name="T14" fmla="*/ 92 w 92"/>
              <a:gd name="T15" fmla="*/ 89 h 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2" h="89">
                <a:moveTo>
                  <a:pt x="0" y="0"/>
                </a:moveTo>
                <a:lnTo>
                  <a:pt x="92" y="45"/>
                </a:lnTo>
                <a:lnTo>
                  <a:pt x="0" y="89"/>
                </a:lnTo>
                <a:lnTo>
                  <a:pt x="0" y="0"/>
                </a:lnTo>
                <a:close/>
              </a:path>
            </a:pathLst>
          </a:custGeom>
          <a:solidFill>
            <a:srgbClr val="CDCDC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>
            <a:off x="6780213" y="4686300"/>
            <a:ext cx="1587" cy="193675"/>
          </a:xfrm>
          <a:custGeom>
            <a:avLst/>
            <a:gdLst>
              <a:gd name="T0" fmla="*/ 0 w 1587"/>
              <a:gd name="T1" fmla="*/ 0 h 114"/>
              <a:gd name="T2" fmla="*/ 0 w 1587"/>
              <a:gd name="T3" fmla="*/ 164518418 h 114"/>
              <a:gd name="T4" fmla="*/ 0 w 1587"/>
              <a:gd name="T5" fmla="*/ 329035137 h 114"/>
              <a:gd name="T6" fmla="*/ 0 60000 65536"/>
              <a:gd name="T7" fmla="*/ 0 60000 65536"/>
              <a:gd name="T8" fmla="*/ 0 60000 65536"/>
              <a:gd name="T9" fmla="*/ 0 w 1587"/>
              <a:gd name="T10" fmla="*/ 0 h 114"/>
              <a:gd name="T11" fmla="*/ 1587 w 1587"/>
              <a:gd name="T12" fmla="*/ 114 h 11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14">
                <a:moveTo>
                  <a:pt x="0" y="0"/>
                </a:moveTo>
                <a:lnTo>
                  <a:pt x="0" y="57"/>
                </a:lnTo>
                <a:lnTo>
                  <a:pt x="0" y="114"/>
                </a:lnTo>
              </a:path>
            </a:pathLst>
          </a:cu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6708775" y="4745038"/>
            <a:ext cx="142875" cy="134937"/>
          </a:xfrm>
          <a:custGeom>
            <a:avLst/>
            <a:gdLst>
              <a:gd name="T0" fmla="*/ 252015625 w 81"/>
              <a:gd name="T1" fmla="*/ 0 h 79"/>
              <a:gd name="T2" fmla="*/ 127562681 w 81"/>
              <a:gd name="T3" fmla="*/ 230480936 h 79"/>
              <a:gd name="T4" fmla="*/ 0 w 81"/>
              <a:gd name="T5" fmla="*/ 0 h 79"/>
              <a:gd name="T6" fmla="*/ 252015625 w 81"/>
              <a:gd name="T7" fmla="*/ 0 h 79"/>
              <a:gd name="T8" fmla="*/ 0 60000 65536"/>
              <a:gd name="T9" fmla="*/ 0 60000 65536"/>
              <a:gd name="T10" fmla="*/ 0 60000 65536"/>
              <a:gd name="T11" fmla="*/ 0 60000 65536"/>
              <a:gd name="T12" fmla="*/ 0 w 81"/>
              <a:gd name="T13" fmla="*/ 0 h 79"/>
              <a:gd name="T14" fmla="*/ 81 w 81"/>
              <a:gd name="T15" fmla="*/ 79 h 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" h="79">
                <a:moveTo>
                  <a:pt x="81" y="0"/>
                </a:moveTo>
                <a:lnTo>
                  <a:pt x="41" y="79"/>
                </a:lnTo>
                <a:lnTo>
                  <a:pt x="0" y="0"/>
                </a:lnTo>
                <a:lnTo>
                  <a:pt x="81" y="0"/>
                </a:lnTo>
                <a:close/>
              </a:path>
            </a:pathLst>
          </a:custGeom>
          <a:solidFill>
            <a:srgbClr val="CDCDC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5597525" y="3987800"/>
            <a:ext cx="2366963" cy="6985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s-CL"/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6022975" y="4159250"/>
            <a:ext cx="1611313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0125" eaLnBrk="0" hangingPunct="0"/>
            <a:r>
              <a:rPr lang="es-CL" sz="2300" b="1">
                <a:solidFill>
                  <a:srgbClr val="990033"/>
                </a:solidFill>
                <a:latin typeface="Garamond" pitchFamily="-65" charset="0"/>
              </a:rPr>
              <a:t>Para Proceso</a:t>
            </a:r>
            <a:endParaRPr lang="es-CL" sz="2600">
              <a:solidFill>
                <a:srgbClr val="990033"/>
              </a:solidFill>
              <a:latin typeface="Garamond" pitchFamily="-65" charset="0"/>
            </a:endParaRPr>
          </a:p>
        </p:txBody>
      </p:sp>
      <p:sp>
        <p:nvSpPr>
          <p:cNvPr id="20" name="Freeform 15"/>
          <p:cNvSpPr>
            <a:spLocks/>
          </p:cNvSpPr>
          <p:nvPr/>
        </p:nvSpPr>
        <p:spPr bwMode="auto">
          <a:xfrm>
            <a:off x="3594100" y="4545013"/>
            <a:ext cx="3175" cy="217487"/>
          </a:xfrm>
          <a:custGeom>
            <a:avLst/>
            <a:gdLst>
              <a:gd name="T0" fmla="*/ 0 w 3175"/>
              <a:gd name="T1" fmla="*/ 0 h 128"/>
              <a:gd name="T2" fmla="*/ 0 w 3175"/>
              <a:gd name="T3" fmla="*/ 282925100 h 128"/>
              <a:gd name="T4" fmla="*/ 0 w 3175"/>
              <a:gd name="T5" fmla="*/ 369535900 h 128"/>
              <a:gd name="T6" fmla="*/ 0 60000 65536"/>
              <a:gd name="T7" fmla="*/ 0 60000 65536"/>
              <a:gd name="T8" fmla="*/ 0 60000 65536"/>
              <a:gd name="T9" fmla="*/ 0 w 3175"/>
              <a:gd name="T10" fmla="*/ 0 h 128"/>
              <a:gd name="T11" fmla="*/ 3175 w 3175"/>
              <a:gd name="T12" fmla="*/ 128 h 1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75" h="128">
                <a:moveTo>
                  <a:pt x="0" y="0"/>
                </a:moveTo>
                <a:lnTo>
                  <a:pt x="0" y="98"/>
                </a:lnTo>
                <a:lnTo>
                  <a:pt x="0" y="128"/>
                </a:lnTo>
              </a:path>
            </a:pathLst>
          </a:cu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1" name="Freeform 16"/>
          <p:cNvSpPr>
            <a:spLocks/>
          </p:cNvSpPr>
          <p:nvPr/>
        </p:nvSpPr>
        <p:spPr bwMode="auto">
          <a:xfrm>
            <a:off x="3522663" y="4745038"/>
            <a:ext cx="142875" cy="134937"/>
          </a:xfrm>
          <a:custGeom>
            <a:avLst/>
            <a:gdLst>
              <a:gd name="T0" fmla="*/ 252015625 w 81"/>
              <a:gd name="T1" fmla="*/ 0 h 79"/>
              <a:gd name="T2" fmla="*/ 127562681 w 81"/>
              <a:gd name="T3" fmla="*/ 230480936 h 79"/>
              <a:gd name="T4" fmla="*/ 0 w 81"/>
              <a:gd name="T5" fmla="*/ 0 h 79"/>
              <a:gd name="T6" fmla="*/ 252015625 w 81"/>
              <a:gd name="T7" fmla="*/ 0 h 79"/>
              <a:gd name="T8" fmla="*/ 0 60000 65536"/>
              <a:gd name="T9" fmla="*/ 0 60000 65536"/>
              <a:gd name="T10" fmla="*/ 0 60000 65536"/>
              <a:gd name="T11" fmla="*/ 0 60000 65536"/>
              <a:gd name="T12" fmla="*/ 0 w 81"/>
              <a:gd name="T13" fmla="*/ 0 h 79"/>
              <a:gd name="T14" fmla="*/ 81 w 81"/>
              <a:gd name="T15" fmla="*/ 79 h 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" h="79">
                <a:moveTo>
                  <a:pt x="81" y="0"/>
                </a:moveTo>
                <a:lnTo>
                  <a:pt x="41" y="79"/>
                </a:lnTo>
                <a:lnTo>
                  <a:pt x="0" y="0"/>
                </a:lnTo>
                <a:lnTo>
                  <a:pt x="81" y="0"/>
                </a:lnTo>
                <a:close/>
              </a:path>
            </a:pathLst>
          </a:custGeom>
          <a:solidFill>
            <a:srgbClr val="CDCDC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2" name="Rectangle 17"/>
          <p:cNvSpPr>
            <a:spLocks noChangeArrowheads="1"/>
          </p:cNvSpPr>
          <p:nvPr/>
        </p:nvSpPr>
        <p:spPr bwMode="auto">
          <a:xfrm>
            <a:off x="6324600" y="1828800"/>
            <a:ext cx="398463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0125" eaLnBrk="0" hangingPunct="0"/>
            <a:r>
              <a:rPr lang="es-CL" sz="2300" b="1">
                <a:solidFill>
                  <a:srgbClr val="990033"/>
                </a:solidFill>
                <a:latin typeface="Garamond" pitchFamily="-65" charset="0"/>
              </a:rPr>
              <a:t>No</a:t>
            </a:r>
            <a:endParaRPr lang="es-CL" sz="2600">
              <a:solidFill>
                <a:srgbClr val="990033"/>
              </a:solidFill>
              <a:latin typeface="Garamond" pitchFamily="-65" charset="0"/>
            </a:endParaRPr>
          </a:p>
        </p:txBody>
      </p:sp>
      <p:sp>
        <p:nvSpPr>
          <p:cNvPr id="23" name="Rectangle 18"/>
          <p:cNvSpPr>
            <a:spLocks noChangeArrowheads="1"/>
          </p:cNvSpPr>
          <p:nvPr/>
        </p:nvSpPr>
        <p:spPr bwMode="auto">
          <a:xfrm>
            <a:off x="7239000" y="3581400"/>
            <a:ext cx="2317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0125" eaLnBrk="0" hangingPunct="0"/>
            <a:r>
              <a:rPr lang="es-CL" sz="2300" b="1">
                <a:solidFill>
                  <a:srgbClr val="990033"/>
                </a:solidFill>
                <a:latin typeface="Garamond" pitchFamily="-65" charset="0"/>
              </a:rPr>
              <a:t>Si</a:t>
            </a:r>
            <a:endParaRPr lang="es-CL" sz="2600">
              <a:solidFill>
                <a:srgbClr val="990033"/>
              </a:solidFill>
              <a:latin typeface="Garamond" pitchFamily="-65" charset="0"/>
            </a:endParaRPr>
          </a:p>
        </p:txBody>
      </p:sp>
      <p:sp>
        <p:nvSpPr>
          <p:cNvPr id="24" name="Freeform 19"/>
          <p:cNvSpPr>
            <a:spLocks/>
          </p:cNvSpPr>
          <p:nvPr/>
        </p:nvSpPr>
        <p:spPr bwMode="auto">
          <a:xfrm>
            <a:off x="5767388" y="2528888"/>
            <a:ext cx="2027237" cy="1263650"/>
          </a:xfrm>
          <a:custGeom>
            <a:avLst/>
            <a:gdLst>
              <a:gd name="T0" fmla="*/ 0 w 1149"/>
              <a:gd name="T1" fmla="*/ 1076015833 h 743"/>
              <a:gd name="T2" fmla="*/ 1786819748 w 1149"/>
              <a:gd name="T3" fmla="*/ 0 h 743"/>
              <a:gd name="T4" fmla="*/ 2147483647 w 1149"/>
              <a:gd name="T5" fmla="*/ 1076015833 h 743"/>
              <a:gd name="T6" fmla="*/ 1786819748 w 1149"/>
              <a:gd name="T7" fmla="*/ 2147483647 h 743"/>
              <a:gd name="T8" fmla="*/ 0 w 1149"/>
              <a:gd name="T9" fmla="*/ 1076015833 h 7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9"/>
              <a:gd name="T16" fmla="*/ 0 h 743"/>
              <a:gd name="T17" fmla="*/ 1149 w 1149"/>
              <a:gd name="T18" fmla="*/ 743 h 74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9" h="743">
                <a:moveTo>
                  <a:pt x="0" y="372"/>
                </a:moveTo>
                <a:lnTo>
                  <a:pt x="574" y="0"/>
                </a:lnTo>
                <a:lnTo>
                  <a:pt x="1149" y="372"/>
                </a:lnTo>
                <a:lnTo>
                  <a:pt x="574" y="743"/>
                </a:lnTo>
                <a:lnTo>
                  <a:pt x="0" y="372"/>
                </a:lnTo>
                <a:close/>
              </a:path>
            </a:pathLst>
          </a:custGeom>
          <a:solidFill>
            <a:srgbClr val="FFCC99"/>
          </a:solidFill>
          <a:ln w="23813">
            <a:noFill/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5" name="Rectangle 20"/>
          <p:cNvSpPr>
            <a:spLocks noChangeArrowheads="1"/>
          </p:cNvSpPr>
          <p:nvPr/>
        </p:nvSpPr>
        <p:spPr bwMode="auto">
          <a:xfrm>
            <a:off x="6337300" y="2828925"/>
            <a:ext cx="7620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0125" eaLnBrk="0" hangingPunct="0"/>
            <a:r>
              <a:rPr lang="es-CL" sz="2300" b="1">
                <a:solidFill>
                  <a:srgbClr val="990033"/>
                </a:solidFill>
                <a:latin typeface="Garamond" pitchFamily="-65" charset="0"/>
              </a:rPr>
              <a:t>Causa</a:t>
            </a:r>
            <a:endParaRPr lang="es-CL" sz="2600">
              <a:solidFill>
                <a:srgbClr val="990033"/>
              </a:solidFill>
              <a:latin typeface="Garamond" pitchFamily="-65" charset="0"/>
            </a:endParaRPr>
          </a:p>
        </p:txBody>
      </p:sp>
      <p:sp>
        <p:nvSpPr>
          <p:cNvPr id="26" name="Rectangle 21"/>
          <p:cNvSpPr>
            <a:spLocks noChangeArrowheads="1"/>
          </p:cNvSpPr>
          <p:nvPr/>
        </p:nvSpPr>
        <p:spPr bwMode="auto">
          <a:xfrm>
            <a:off x="6324600" y="3124200"/>
            <a:ext cx="1519647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0125" eaLnBrk="0" hangingPunct="0"/>
            <a:r>
              <a:rPr lang="es-CL" sz="2300" b="1" dirty="0" smtClean="0">
                <a:solidFill>
                  <a:srgbClr val="990033"/>
                </a:solidFill>
                <a:latin typeface="Garamond" pitchFamily="-65" charset="0"/>
              </a:rPr>
              <a:t>encontrada?</a:t>
            </a:r>
            <a:endParaRPr lang="es-CL" sz="2600" dirty="0">
              <a:solidFill>
                <a:srgbClr val="990033"/>
              </a:solidFill>
              <a:latin typeface="Garamond" pitchFamily="-65" charset="0"/>
            </a:endParaRPr>
          </a:p>
        </p:txBody>
      </p:sp>
      <p:sp>
        <p:nvSpPr>
          <p:cNvPr id="27" name="Rectangle 22"/>
          <p:cNvSpPr>
            <a:spLocks noChangeArrowheads="1"/>
          </p:cNvSpPr>
          <p:nvPr/>
        </p:nvSpPr>
        <p:spPr bwMode="auto">
          <a:xfrm>
            <a:off x="2413000" y="2813050"/>
            <a:ext cx="2365375" cy="6985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s-CL"/>
          </a:p>
        </p:txBody>
      </p:sp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2608263" y="2982913"/>
            <a:ext cx="1933575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000125" eaLnBrk="0" hangingPunct="0"/>
            <a:r>
              <a:rPr lang="es-CL" sz="2300" b="1">
                <a:solidFill>
                  <a:srgbClr val="990033"/>
                </a:solidFill>
                <a:latin typeface="Garamond" pitchFamily="-65" charset="0"/>
              </a:rPr>
              <a:t>Tomar Muestra</a:t>
            </a:r>
            <a:endParaRPr lang="es-CL" sz="2600">
              <a:solidFill>
                <a:srgbClr val="990033"/>
              </a:solidFill>
              <a:latin typeface="Garamond" pitchFamily="-65" charset="0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2413000" y="3844925"/>
            <a:ext cx="2365375" cy="7000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s-CL"/>
          </a:p>
        </p:txBody>
      </p:sp>
      <p:sp>
        <p:nvSpPr>
          <p:cNvPr id="30" name="Rectangle 25"/>
          <p:cNvSpPr>
            <a:spLocks noChangeArrowheads="1"/>
          </p:cNvSpPr>
          <p:nvPr/>
        </p:nvSpPr>
        <p:spPr bwMode="auto">
          <a:xfrm>
            <a:off x="2755900" y="3867150"/>
            <a:ext cx="16081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000125" eaLnBrk="0" hangingPunct="0"/>
            <a:r>
              <a:rPr lang="es-CL" sz="2300" b="1">
                <a:solidFill>
                  <a:srgbClr val="990033"/>
                </a:solidFill>
                <a:latin typeface="Garamond" pitchFamily="-65" charset="0"/>
              </a:rPr>
              <a:t>Inspeccionar</a:t>
            </a:r>
          </a:p>
          <a:p>
            <a:pPr algn="ctr" defTabSz="1000125" eaLnBrk="0" hangingPunct="0"/>
            <a:r>
              <a:rPr lang="es-CL" sz="2300" b="1">
                <a:solidFill>
                  <a:srgbClr val="990033"/>
                </a:solidFill>
                <a:latin typeface="Garamond" pitchFamily="-65" charset="0"/>
              </a:rPr>
              <a:t>Muestra</a:t>
            </a:r>
            <a:endParaRPr lang="es-CL" sz="2600">
              <a:solidFill>
                <a:srgbClr val="990033"/>
              </a:solidFill>
              <a:latin typeface="Garamond" pitchFamily="-65" charset="0"/>
            </a:endParaRPr>
          </a:p>
        </p:txBody>
      </p:sp>
      <p:sp>
        <p:nvSpPr>
          <p:cNvPr id="31" name="Rectangle 26"/>
          <p:cNvSpPr>
            <a:spLocks noChangeArrowheads="1"/>
          </p:cNvSpPr>
          <p:nvPr/>
        </p:nvSpPr>
        <p:spPr bwMode="auto">
          <a:xfrm>
            <a:off x="5597525" y="4879975"/>
            <a:ext cx="2366963" cy="6969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s-CL"/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5791200" y="5049838"/>
            <a:ext cx="2085975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0125" eaLnBrk="0" hangingPunct="0"/>
            <a:r>
              <a:rPr lang="es-CL" sz="2300" b="1">
                <a:solidFill>
                  <a:srgbClr val="990033"/>
                </a:solidFill>
                <a:latin typeface="Garamond" pitchFamily="-65" charset="0"/>
              </a:rPr>
              <a:t>Encontrar Causa</a:t>
            </a:r>
            <a:endParaRPr lang="es-CL" sz="2600">
              <a:solidFill>
                <a:srgbClr val="990033"/>
              </a:solidFill>
              <a:latin typeface="Garamond" pitchFamily="-65" charset="0"/>
            </a:endParaRPr>
          </a:p>
        </p:txBody>
      </p:sp>
      <p:sp>
        <p:nvSpPr>
          <p:cNvPr id="33" name="Rectangle 28"/>
          <p:cNvSpPr>
            <a:spLocks noChangeArrowheads="1"/>
          </p:cNvSpPr>
          <p:nvPr/>
        </p:nvSpPr>
        <p:spPr bwMode="auto">
          <a:xfrm>
            <a:off x="2413000" y="4879975"/>
            <a:ext cx="2365375" cy="6969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s-CL"/>
          </a:p>
        </p:txBody>
      </p:sp>
      <p:sp>
        <p:nvSpPr>
          <p:cNvPr id="34" name="Rectangle 29"/>
          <p:cNvSpPr>
            <a:spLocks noChangeArrowheads="1"/>
          </p:cNvSpPr>
          <p:nvPr/>
        </p:nvSpPr>
        <p:spPr bwMode="auto">
          <a:xfrm>
            <a:off x="3182938" y="4879975"/>
            <a:ext cx="674687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000125" eaLnBrk="0" hangingPunct="0"/>
            <a:r>
              <a:rPr lang="es-CL" sz="2300" b="1">
                <a:solidFill>
                  <a:srgbClr val="990033"/>
                </a:solidFill>
                <a:latin typeface="Garamond" pitchFamily="-65" charset="0"/>
              </a:rPr>
              <a:t>Crear</a:t>
            </a:r>
            <a:endParaRPr lang="es-CL" sz="2600">
              <a:solidFill>
                <a:srgbClr val="990033"/>
              </a:solidFill>
              <a:latin typeface="Garamond" pitchFamily="-65" charset="0"/>
            </a:endParaRPr>
          </a:p>
        </p:txBody>
      </p:sp>
      <p:sp>
        <p:nvSpPr>
          <p:cNvPr id="35" name="Rectangle 30"/>
          <p:cNvSpPr>
            <a:spLocks noChangeArrowheads="1"/>
          </p:cNvSpPr>
          <p:nvPr/>
        </p:nvSpPr>
        <p:spPr bwMode="auto">
          <a:xfrm>
            <a:off x="2544763" y="5219700"/>
            <a:ext cx="20478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000125" eaLnBrk="0" hangingPunct="0"/>
            <a:r>
              <a:rPr lang="es-CL" sz="2300" b="1">
                <a:solidFill>
                  <a:srgbClr val="990033"/>
                </a:solidFill>
                <a:latin typeface="Garamond" pitchFamily="-65" charset="0"/>
              </a:rPr>
              <a:t>Carta de Control</a:t>
            </a:r>
            <a:endParaRPr lang="es-CL" sz="2600">
              <a:solidFill>
                <a:srgbClr val="990033"/>
              </a:solidFill>
              <a:latin typeface="Garamond" pitchFamily="-65" charset="0"/>
            </a:endParaRPr>
          </a:p>
        </p:txBody>
      </p:sp>
      <p:sp>
        <p:nvSpPr>
          <p:cNvPr id="36" name="Freeform 31"/>
          <p:cNvSpPr>
            <a:spLocks/>
          </p:cNvSpPr>
          <p:nvPr/>
        </p:nvSpPr>
        <p:spPr bwMode="auto">
          <a:xfrm>
            <a:off x="1092200" y="1878013"/>
            <a:ext cx="795338" cy="742950"/>
          </a:xfrm>
          <a:custGeom>
            <a:avLst/>
            <a:gdLst>
              <a:gd name="T0" fmla="*/ 0 w 451"/>
              <a:gd name="T1" fmla="*/ 630104906 h 437"/>
              <a:gd name="T2" fmla="*/ 12439721 w 451"/>
              <a:gd name="T3" fmla="*/ 520270714 h 437"/>
              <a:gd name="T4" fmla="*/ 43539024 w 451"/>
              <a:gd name="T5" fmla="*/ 413325016 h 437"/>
              <a:gd name="T6" fmla="*/ 93297909 w 451"/>
              <a:gd name="T7" fmla="*/ 312161408 h 437"/>
              <a:gd name="T8" fmla="*/ 161716375 w 451"/>
              <a:gd name="T9" fmla="*/ 219670084 h 437"/>
              <a:gd name="T10" fmla="*/ 248794424 w 451"/>
              <a:gd name="T11" fmla="*/ 144519926 h 437"/>
              <a:gd name="T12" fmla="*/ 348312193 w 451"/>
              <a:gd name="T13" fmla="*/ 80930547 h 437"/>
              <a:gd name="T14" fmla="*/ 460269684 w 451"/>
              <a:gd name="T15" fmla="*/ 31793840 h 437"/>
              <a:gd name="T16" fmla="*/ 578447035 w 451"/>
              <a:gd name="T17" fmla="*/ 8670584 h 437"/>
              <a:gd name="T18" fmla="*/ 702844247 w 451"/>
              <a:gd name="T19" fmla="*/ 0 h 437"/>
              <a:gd name="T20" fmla="*/ 824130646 w 451"/>
              <a:gd name="T21" fmla="*/ 8670584 h 437"/>
              <a:gd name="T22" fmla="*/ 942307998 w 451"/>
              <a:gd name="T23" fmla="*/ 31793840 h 437"/>
              <a:gd name="T24" fmla="*/ 1051156440 w 451"/>
              <a:gd name="T25" fmla="*/ 80930547 h 437"/>
              <a:gd name="T26" fmla="*/ 1150674209 w 451"/>
              <a:gd name="T27" fmla="*/ 144519926 h 437"/>
              <a:gd name="T28" fmla="*/ 1237752257 w 451"/>
              <a:gd name="T29" fmla="*/ 219670084 h 437"/>
              <a:gd name="T30" fmla="*/ 1312390584 w 451"/>
              <a:gd name="T31" fmla="*/ 312161408 h 437"/>
              <a:gd name="T32" fmla="*/ 1359038657 w 451"/>
              <a:gd name="T33" fmla="*/ 413325016 h 437"/>
              <a:gd name="T34" fmla="*/ 1393248772 w 451"/>
              <a:gd name="T35" fmla="*/ 520270714 h 437"/>
              <a:gd name="T36" fmla="*/ 1402577681 w 451"/>
              <a:gd name="T37" fmla="*/ 630104906 h 437"/>
              <a:gd name="T38" fmla="*/ 1393248772 w 451"/>
              <a:gd name="T39" fmla="*/ 742829292 h 437"/>
              <a:gd name="T40" fmla="*/ 1359038657 w 451"/>
              <a:gd name="T41" fmla="*/ 846884795 h 437"/>
              <a:gd name="T42" fmla="*/ 1312390584 w 451"/>
              <a:gd name="T43" fmla="*/ 945156508 h 437"/>
              <a:gd name="T44" fmla="*/ 1237752257 w 451"/>
              <a:gd name="T45" fmla="*/ 1034759339 h 437"/>
              <a:gd name="T46" fmla="*/ 1150674209 w 451"/>
              <a:gd name="T47" fmla="*/ 1112799691 h 437"/>
              <a:gd name="T48" fmla="*/ 1051156440 w 451"/>
              <a:gd name="T49" fmla="*/ 1176389070 h 437"/>
              <a:gd name="T50" fmla="*/ 942307998 w 451"/>
              <a:gd name="T51" fmla="*/ 1222633882 h 437"/>
              <a:gd name="T52" fmla="*/ 824130646 w 451"/>
              <a:gd name="T53" fmla="*/ 1251539228 h 437"/>
              <a:gd name="T54" fmla="*/ 702844247 w 451"/>
              <a:gd name="T55" fmla="*/ 1263100006 h 437"/>
              <a:gd name="T56" fmla="*/ 578447035 w 451"/>
              <a:gd name="T57" fmla="*/ 1251539228 h 437"/>
              <a:gd name="T58" fmla="*/ 460269684 w 451"/>
              <a:gd name="T59" fmla="*/ 1222633882 h 437"/>
              <a:gd name="T60" fmla="*/ 348312193 w 451"/>
              <a:gd name="T61" fmla="*/ 1176389070 h 437"/>
              <a:gd name="T62" fmla="*/ 248794424 w 451"/>
              <a:gd name="T63" fmla="*/ 1112799691 h 437"/>
              <a:gd name="T64" fmla="*/ 161716375 w 451"/>
              <a:gd name="T65" fmla="*/ 1034759339 h 437"/>
              <a:gd name="T66" fmla="*/ 93297909 w 451"/>
              <a:gd name="T67" fmla="*/ 945156508 h 437"/>
              <a:gd name="T68" fmla="*/ 43539024 w 451"/>
              <a:gd name="T69" fmla="*/ 846884795 h 437"/>
              <a:gd name="T70" fmla="*/ 12439721 w 451"/>
              <a:gd name="T71" fmla="*/ 742829292 h 437"/>
              <a:gd name="T72" fmla="*/ 0 w 451"/>
              <a:gd name="T73" fmla="*/ 630104906 h 43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51"/>
              <a:gd name="T112" fmla="*/ 0 h 437"/>
              <a:gd name="T113" fmla="*/ 451 w 451"/>
              <a:gd name="T114" fmla="*/ 437 h 437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51" h="437">
                <a:moveTo>
                  <a:pt x="0" y="218"/>
                </a:moveTo>
                <a:lnTo>
                  <a:pt x="4" y="180"/>
                </a:lnTo>
                <a:lnTo>
                  <a:pt x="14" y="143"/>
                </a:lnTo>
                <a:lnTo>
                  <a:pt x="30" y="108"/>
                </a:lnTo>
                <a:lnTo>
                  <a:pt x="52" y="76"/>
                </a:lnTo>
                <a:lnTo>
                  <a:pt x="80" y="50"/>
                </a:lnTo>
                <a:lnTo>
                  <a:pt x="112" y="28"/>
                </a:lnTo>
                <a:lnTo>
                  <a:pt x="148" y="11"/>
                </a:lnTo>
                <a:lnTo>
                  <a:pt x="186" y="3"/>
                </a:lnTo>
                <a:lnTo>
                  <a:pt x="226" y="0"/>
                </a:lnTo>
                <a:lnTo>
                  <a:pt x="265" y="3"/>
                </a:lnTo>
                <a:lnTo>
                  <a:pt x="303" y="11"/>
                </a:lnTo>
                <a:lnTo>
                  <a:pt x="338" y="28"/>
                </a:lnTo>
                <a:lnTo>
                  <a:pt x="370" y="50"/>
                </a:lnTo>
                <a:lnTo>
                  <a:pt x="398" y="76"/>
                </a:lnTo>
                <a:lnTo>
                  <a:pt x="422" y="108"/>
                </a:lnTo>
                <a:lnTo>
                  <a:pt x="437" y="143"/>
                </a:lnTo>
                <a:lnTo>
                  <a:pt x="448" y="180"/>
                </a:lnTo>
                <a:lnTo>
                  <a:pt x="451" y="218"/>
                </a:lnTo>
                <a:lnTo>
                  <a:pt x="448" y="257"/>
                </a:lnTo>
                <a:lnTo>
                  <a:pt x="437" y="293"/>
                </a:lnTo>
                <a:lnTo>
                  <a:pt x="422" y="327"/>
                </a:lnTo>
                <a:lnTo>
                  <a:pt x="398" y="358"/>
                </a:lnTo>
                <a:lnTo>
                  <a:pt x="370" y="385"/>
                </a:lnTo>
                <a:lnTo>
                  <a:pt x="338" y="407"/>
                </a:lnTo>
                <a:lnTo>
                  <a:pt x="303" y="423"/>
                </a:lnTo>
                <a:lnTo>
                  <a:pt x="265" y="433"/>
                </a:lnTo>
                <a:lnTo>
                  <a:pt x="226" y="437"/>
                </a:lnTo>
                <a:lnTo>
                  <a:pt x="186" y="433"/>
                </a:lnTo>
                <a:lnTo>
                  <a:pt x="148" y="423"/>
                </a:lnTo>
                <a:lnTo>
                  <a:pt x="112" y="407"/>
                </a:lnTo>
                <a:lnTo>
                  <a:pt x="80" y="385"/>
                </a:lnTo>
                <a:lnTo>
                  <a:pt x="52" y="358"/>
                </a:lnTo>
                <a:lnTo>
                  <a:pt x="30" y="327"/>
                </a:lnTo>
                <a:lnTo>
                  <a:pt x="14" y="293"/>
                </a:lnTo>
                <a:lnTo>
                  <a:pt x="4" y="257"/>
                </a:lnTo>
                <a:lnTo>
                  <a:pt x="0" y="218"/>
                </a:lnTo>
                <a:close/>
              </a:path>
            </a:pathLst>
          </a:custGeom>
          <a:solidFill>
            <a:srgbClr val="EAEAEA"/>
          </a:solidFill>
          <a:ln w="23813">
            <a:noFill/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37" name="Rectangle 32"/>
          <p:cNvSpPr>
            <a:spLocks noChangeArrowheads="1"/>
          </p:cNvSpPr>
          <p:nvPr/>
        </p:nvSpPr>
        <p:spPr bwMode="auto">
          <a:xfrm>
            <a:off x="1208088" y="2087563"/>
            <a:ext cx="574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0125" eaLnBrk="0" hangingPunct="0"/>
            <a:r>
              <a:rPr lang="es-CL" sz="1800" b="1">
                <a:solidFill>
                  <a:srgbClr val="000000"/>
                </a:solidFill>
                <a:latin typeface="Garamond" pitchFamily="-65" charset="0"/>
              </a:rPr>
              <a:t>Inicio</a:t>
            </a:r>
            <a:endParaRPr lang="es-CL" sz="1800">
              <a:latin typeface="Garamond" pitchFamily="-65" charset="0"/>
            </a:endParaRPr>
          </a:p>
        </p:txBody>
      </p:sp>
      <p:sp>
        <p:nvSpPr>
          <p:cNvPr id="38" name="Freeform 33"/>
          <p:cNvSpPr>
            <a:spLocks/>
          </p:cNvSpPr>
          <p:nvPr/>
        </p:nvSpPr>
        <p:spPr bwMode="auto">
          <a:xfrm>
            <a:off x="6780213" y="3792538"/>
            <a:ext cx="1587" cy="195262"/>
          </a:xfrm>
          <a:custGeom>
            <a:avLst/>
            <a:gdLst>
              <a:gd name="T0" fmla="*/ 0 w 1587"/>
              <a:gd name="T1" fmla="*/ 0 h 115"/>
              <a:gd name="T2" fmla="*/ 0 w 1587"/>
              <a:gd name="T3" fmla="*/ 161446017 h 115"/>
              <a:gd name="T4" fmla="*/ 0 w 1587"/>
              <a:gd name="T5" fmla="*/ 331541293 h 115"/>
              <a:gd name="T6" fmla="*/ 0 60000 65536"/>
              <a:gd name="T7" fmla="*/ 0 60000 65536"/>
              <a:gd name="T8" fmla="*/ 0 60000 65536"/>
              <a:gd name="T9" fmla="*/ 0 w 1587"/>
              <a:gd name="T10" fmla="*/ 0 h 115"/>
              <a:gd name="T11" fmla="*/ 1587 w 1587"/>
              <a:gd name="T12" fmla="*/ 115 h 1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15">
                <a:moveTo>
                  <a:pt x="0" y="0"/>
                </a:moveTo>
                <a:lnTo>
                  <a:pt x="0" y="56"/>
                </a:lnTo>
                <a:lnTo>
                  <a:pt x="0" y="115"/>
                </a:lnTo>
              </a:path>
            </a:pathLst>
          </a:cu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39" name="Freeform 34"/>
          <p:cNvSpPr>
            <a:spLocks/>
          </p:cNvSpPr>
          <p:nvPr/>
        </p:nvSpPr>
        <p:spPr bwMode="auto">
          <a:xfrm>
            <a:off x="6708775" y="3854450"/>
            <a:ext cx="142875" cy="133350"/>
          </a:xfrm>
          <a:custGeom>
            <a:avLst/>
            <a:gdLst>
              <a:gd name="T0" fmla="*/ 252015625 w 81"/>
              <a:gd name="T1" fmla="*/ 0 h 79"/>
              <a:gd name="T2" fmla="*/ 127562681 w 81"/>
              <a:gd name="T3" fmla="*/ 225091424 h 79"/>
              <a:gd name="T4" fmla="*/ 0 w 81"/>
              <a:gd name="T5" fmla="*/ 0 h 79"/>
              <a:gd name="T6" fmla="*/ 252015625 w 81"/>
              <a:gd name="T7" fmla="*/ 0 h 79"/>
              <a:gd name="T8" fmla="*/ 0 60000 65536"/>
              <a:gd name="T9" fmla="*/ 0 60000 65536"/>
              <a:gd name="T10" fmla="*/ 0 60000 65536"/>
              <a:gd name="T11" fmla="*/ 0 60000 65536"/>
              <a:gd name="T12" fmla="*/ 0 w 81"/>
              <a:gd name="T13" fmla="*/ 0 h 79"/>
              <a:gd name="T14" fmla="*/ 81 w 81"/>
              <a:gd name="T15" fmla="*/ 79 h 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" h="79">
                <a:moveTo>
                  <a:pt x="81" y="0"/>
                </a:moveTo>
                <a:lnTo>
                  <a:pt x="41" y="79"/>
                </a:lnTo>
                <a:lnTo>
                  <a:pt x="0" y="0"/>
                </a:lnTo>
                <a:lnTo>
                  <a:pt x="81" y="0"/>
                </a:lnTo>
                <a:close/>
              </a:path>
            </a:pathLst>
          </a:custGeom>
          <a:solidFill>
            <a:srgbClr val="CDCDC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40" name="Freeform 35"/>
          <p:cNvSpPr>
            <a:spLocks/>
          </p:cNvSpPr>
          <p:nvPr/>
        </p:nvSpPr>
        <p:spPr bwMode="auto">
          <a:xfrm>
            <a:off x="4918075" y="2247900"/>
            <a:ext cx="1870075" cy="280988"/>
          </a:xfrm>
          <a:custGeom>
            <a:avLst/>
            <a:gdLst>
              <a:gd name="T0" fmla="*/ 2147483647 w 1060"/>
              <a:gd name="T1" fmla="*/ 478510643 h 165"/>
              <a:gd name="T2" fmla="*/ 2147483647 w 1060"/>
              <a:gd name="T3" fmla="*/ 478510643 h 165"/>
              <a:gd name="T4" fmla="*/ 2147483647 w 1060"/>
              <a:gd name="T5" fmla="*/ 0 h 165"/>
              <a:gd name="T6" fmla="*/ 0 w 1060"/>
              <a:gd name="T7" fmla="*/ 0 h 165"/>
              <a:gd name="T8" fmla="*/ 0 60000 65536"/>
              <a:gd name="T9" fmla="*/ 0 60000 65536"/>
              <a:gd name="T10" fmla="*/ 0 60000 65536"/>
              <a:gd name="T11" fmla="*/ 0 60000 65536"/>
              <a:gd name="T12" fmla="*/ 0 w 1060"/>
              <a:gd name="T13" fmla="*/ 0 h 165"/>
              <a:gd name="T14" fmla="*/ 1060 w 1060"/>
              <a:gd name="T15" fmla="*/ 165 h 1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60" h="165">
                <a:moveTo>
                  <a:pt x="1056" y="165"/>
                </a:moveTo>
                <a:lnTo>
                  <a:pt x="1060" y="165"/>
                </a:lnTo>
                <a:lnTo>
                  <a:pt x="1060" y="0"/>
                </a:lnTo>
                <a:lnTo>
                  <a:pt x="0" y="0"/>
                </a:lnTo>
              </a:path>
            </a:pathLst>
          </a:cu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41" name="Freeform 36"/>
          <p:cNvSpPr>
            <a:spLocks/>
          </p:cNvSpPr>
          <p:nvPr/>
        </p:nvSpPr>
        <p:spPr bwMode="auto">
          <a:xfrm>
            <a:off x="4778375" y="2171700"/>
            <a:ext cx="160338" cy="152400"/>
          </a:xfrm>
          <a:custGeom>
            <a:avLst/>
            <a:gdLst>
              <a:gd name="T0" fmla="*/ 282508508 w 91"/>
              <a:gd name="T1" fmla="*/ 260963596 h 89"/>
              <a:gd name="T2" fmla="*/ 0 w 91"/>
              <a:gd name="T3" fmla="*/ 131947578 h 89"/>
              <a:gd name="T4" fmla="*/ 282508508 w 91"/>
              <a:gd name="T5" fmla="*/ 0 h 89"/>
              <a:gd name="T6" fmla="*/ 282508508 w 91"/>
              <a:gd name="T7" fmla="*/ 260963596 h 89"/>
              <a:gd name="T8" fmla="*/ 0 60000 65536"/>
              <a:gd name="T9" fmla="*/ 0 60000 65536"/>
              <a:gd name="T10" fmla="*/ 0 60000 65536"/>
              <a:gd name="T11" fmla="*/ 0 60000 65536"/>
              <a:gd name="T12" fmla="*/ 0 w 91"/>
              <a:gd name="T13" fmla="*/ 0 h 89"/>
              <a:gd name="T14" fmla="*/ 91 w 91"/>
              <a:gd name="T15" fmla="*/ 89 h 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" h="89">
                <a:moveTo>
                  <a:pt x="91" y="89"/>
                </a:moveTo>
                <a:lnTo>
                  <a:pt x="0" y="45"/>
                </a:lnTo>
                <a:lnTo>
                  <a:pt x="91" y="0"/>
                </a:lnTo>
                <a:lnTo>
                  <a:pt x="91" y="89"/>
                </a:lnTo>
                <a:close/>
              </a:path>
            </a:pathLst>
          </a:custGeom>
          <a:solidFill>
            <a:srgbClr val="CDCDC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42" name="Freeform 37"/>
          <p:cNvSpPr>
            <a:spLocks/>
          </p:cNvSpPr>
          <p:nvPr/>
        </p:nvSpPr>
        <p:spPr bwMode="auto">
          <a:xfrm>
            <a:off x="4778375" y="3162300"/>
            <a:ext cx="879475" cy="2066925"/>
          </a:xfrm>
          <a:custGeom>
            <a:avLst/>
            <a:gdLst>
              <a:gd name="T0" fmla="*/ 0 w 499"/>
              <a:gd name="T1" fmla="*/ 2147483647 h 1215"/>
              <a:gd name="T2" fmla="*/ 869769050 w 499"/>
              <a:gd name="T3" fmla="*/ 2147483647 h 1215"/>
              <a:gd name="T4" fmla="*/ 869769050 w 499"/>
              <a:gd name="T5" fmla="*/ 0 h 1215"/>
              <a:gd name="T6" fmla="*/ 1550052657 w 499"/>
              <a:gd name="T7" fmla="*/ 0 h 1215"/>
              <a:gd name="T8" fmla="*/ 0 60000 65536"/>
              <a:gd name="T9" fmla="*/ 0 60000 65536"/>
              <a:gd name="T10" fmla="*/ 0 60000 65536"/>
              <a:gd name="T11" fmla="*/ 0 60000 65536"/>
              <a:gd name="T12" fmla="*/ 0 w 499"/>
              <a:gd name="T13" fmla="*/ 0 h 1215"/>
              <a:gd name="T14" fmla="*/ 499 w 499"/>
              <a:gd name="T15" fmla="*/ 1215 h 12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99" h="1215">
                <a:moveTo>
                  <a:pt x="0" y="1215"/>
                </a:moveTo>
                <a:lnTo>
                  <a:pt x="280" y="1215"/>
                </a:lnTo>
                <a:lnTo>
                  <a:pt x="280" y="0"/>
                </a:lnTo>
                <a:lnTo>
                  <a:pt x="499" y="0"/>
                </a:lnTo>
              </a:path>
            </a:pathLst>
          </a:cu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43" name="Freeform 38"/>
          <p:cNvSpPr>
            <a:spLocks/>
          </p:cNvSpPr>
          <p:nvPr/>
        </p:nvSpPr>
        <p:spPr bwMode="auto">
          <a:xfrm>
            <a:off x="5641975" y="3101975"/>
            <a:ext cx="125413" cy="117475"/>
          </a:xfrm>
          <a:custGeom>
            <a:avLst/>
            <a:gdLst>
              <a:gd name="T0" fmla="*/ 0 w 71"/>
              <a:gd name="T1" fmla="*/ 0 h 69"/>
              <a:gd name="T2" fmla="*/ 221527050 w 71"/>
              <a:gd name="T3" fmla="*/ 101452432 h 69"/>
              <a:gd name="T4" fmla="*/ 0 w 71"/>
              <a:gd name="T5" fmla="*/ 200005444 h 69"/>
              <a:gd name="T6" fmla="*/ 0 w 71"/>
              <a:gd name="T7" fmla="*/ 0 h 69"/>
              <a:gd name="T8" fmla="*/ 0 60000 65536"/>
              <a:gd name="T9" fmla="*/ 0 60000 65536"/>
              <a:gd name="T10" fmla="*/ 0 60000 65536"/>
              <a:gd name="T11" fmla="*/ 0 60000 65536"/>
              <a:gd name="T12" fmla="*/ 0 w 71"/>
              <a:gd name="T13" fmla="*/ 0 h 69"/>
              <a:gd name="T14" fmla="*/ 71 w 71"/>
              <a:gd name="T15" fmla="*/ 69 h 6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1" h="69">
                <a:moveTo>
                  <a:pt x="0" y="0"/>
                </a:moveTo>
                <a:lnTo>
                  <a:pt x="71" y="35"/>
                </a:lnTo>
                <a:lnTo>
                  <a:pt x="0" y="69"/>
                </a:lnTo>
                <a:lnTo>
                  <a:pt x="0" y="0"/>
                </a:lnTo>
                <a:close/>
              </a:path>
            </a:pathLst>
          </a:custGeom>
          <a:solidFill>
            <a:srgbClr val="CDCDC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Six</a:t>
            </a:r>
            <a:r>
              <a:rPr lang="es-CL" dirty="0" smtClean="0"/>
              <a:t>-Sigma: Herramientas Analíticas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Carta de Control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33</a:t>
            </a:fld>
            <a:endParaRPr lang="es-ES" dirty="0"/>
          </a:p>
        </p:txBody>
      </p:sp>
      <p:sp>
        <p:nvSpPr>
          <p:cNvPr id="44" name="Line 79"/>
          <p:cNvSpPr>
            <a:spLocks noChangeShapeType="1"/>
          </p:cNvSpPr>
          <p:nvPr/>
        </p:nvSpPr>
        <p:spPr bwMode="auto">
          <a:xfrm>
            <a:off x="2057400" y="3352800"/>
            <a:ext cx="53340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45" name="Line 80"/>
          <p:cNvSpPr>
            <a:spLocks noChangeShapeType="1"/>
          </p:cNvSpPr>
          <p:nvPr/>
        </p:nvSpPr>
        <p:spPr bwMode="auto">
          <a:xfrm>
            <a:off x="7239000" y="2895600"/>
            <a:ext cx="457200" cy="228600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46" name="Line 5"/>
          <p:cNvSpPr>
            <a:spLocks noChangeShapeType="1"/>
          </p:cNvSpPr>
          <p:nvPr/>
        </p:nvSpPr>
        <p:spPr bwMode="auto">
          <a:xfrm>
            <a:off x="2057400" y="1543050"/>
            <a:ext cx="1588" cy="3203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47" name="Line 6"/>
          <p:cNvSpPr>
            <a:spLocks noChangeShapeType="1"/>
          </p:cNvSpPr>
          <p:nvPr/>
        </p:nvSpPr>
        <p:spPr bwMode="auto">
          <a:xfrm>
            <a:off x="1952625" y="4746625"/>
            <a:ext cx="10477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48" name="Line 7"/>
          <p:cNvSpPr>
            <a:spLocks noChangeShapeType="1"/>
          </p:cNvSpPr>
          <p:nvPr/>
        </p:nvSpPr>
        <p:spPr bwMode="auto">
          <a:xfrm>
            <a:off x="1952625" y="4289425"/>
            <a:ext cx="10477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49" name="Line 8"/>
          <p:cNvSpPr>
            <a:spLocks noChangeShapeType="1"/>
          </p:cNvSpPr>
          <p:nvPr/>
        </p:nvSpPr>
        <p:spPr bwMode="auto">
          <a:xfrm>
            <a:off x="1952625" y="3830638"/>
            <a:ext cx="1047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50" name="Line 9"/>
          <p:cNvSpPr>
            <a:spLocks noChangeShapeType="1"/>
          </p:cNvSpPr>
          <p:nvPr/>
        </p:nvSpPr>
        <p:spPr bwMode="auto">
          <a:xfrm>
            <a:off x="1952625" y="3373438"/>
            <a:ext cx="1047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51" name="Line 10"/>
          <p:cNvSpPr>
            <a:spLocks noChangeShapeType="1"/>
          </p:cNvSpPr>
          <p:nvPr/>
        </p:nvSpPr>
        <p:spPr bwMode="auto">
          <a:xfrm>
            <a:off x="1952625" y="2916238"/>
            <a:ext cx="1047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52" name="Line 11"/>
          <p:cNvSpPr>
            <a:spLocks noChangeShapeType="1"/>
          </p:cNvSpPr>
          <p:nvPr/>
        </p:nvSpPr>
        <p:spPr bwMode="auto">
          <a:xfrm>
            <a:off x="1952625" y="2459038"/>
            <a:ext cx="1047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53" name="Line 12"/>
          <p:cNvSpPr>
            <a:spLocks noChangeShapeType="1"/>
          </p:cNvSpPr>
          <p:nvPr/>
        </p:nvSpPr>
        <p:spPr bwMode="auto">
          <a:xfrm>
            <a:off x="1952625" y="2001838"/>
            <a:ext cx="1047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54" name="Line 13"/>
          <p:cNvSpPr>
            <a:spLocks noChangeShapeType="1"/>
          </p:cNvSpPr>
          <p:nvPr/>
        </p:nvSpPr>
        <p:spPr bwMode="auto">
          <a:xfrm>
            <a:off x="1952625" y="1543050"/>
            <a:ext cx="10477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55" name="Line 14"/>
          <p:cNvSpPr>
            <a:spLocks noChangeShapeType="1"/>
          </p:cNvSpPr>
          <p:nvPr/>
        </p:nvSpPr>
        <p:spPr bwMode="auto">
          <a:xfrm>
            <a:off x="2057400" y="4746625"/>
            <a:ext cx="5308600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56" name="Line 15"/>
          <p:cNvSpPr>
            <a:spLocks noChangeShapeType="1"/>
          </p:cNvSpPr>
          <p:nvPr/>
        </p:nvSpPr>
        <p:spPr bwMode="auto">
          <a:xfrm flipV="1">
            <a:off x="2057400" y="4746625"/>
            <a:ext cx="1588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57" name="Line 16"/>
          <p:cNvSpPr>
            <a:spLocks noChangeShapeType="1"/>
          </p:cNvSpPr>
          <p:nvPr/>
        </p:nvSpPr>
        <p:spPr bwMode="auto">
          <a:xfrm flipV="1">
            <a:off x="2495550" y="4746625"/>
            <a:ext cx="1588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58" name="Line 17"/>
          <p:cNvSpPr>
            <a:spLocks noChangeShapeType="1"/>
          </p:cNvSpPr>
          <p:nvPr/>
        </p:nvSpPr>
        <p:spPr bwMode="auto">
          <a:xfrm flipV="1">
            <a:off x="2944813" y="4746625"/>
            <a:ext cx="1587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59" name="Line 18"/>
          <p:cNvSpPr>
            <a:spLocks noChangeShapeType="1"/>
          </p:cNvSpPr>
          <p:nvPr/>
        </p:nvSpPr>
        <p:spPr bwMode="auto">
          <a:xfrm flipV="1">
            <a:off x="3382963" y="4746625"/>
            <a:ext cx="1587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60" name="Line 19"/>
          <p:cNvSpPr>
            <a:spLocks noChangeShapeType="1"/>
          </p:cNvSpPr>
          <p:nvPr/>
        </p:nvSpPr>
        <p:spPr bwMode="auto">
          <a:xfrm flipV="1">
            <a:off x="3830638" y="4746625"/>
            <a:ext cx="1587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61" name="Line 20"/>
          <p:cNvSpPr>
            <a:spLocks noChangeShapeType="1"/>
          </p:cNvSpPr>
          <p:nvPr/>
        </p:nvSpPr>
        <p:spPr bwMode="auto">
          <a:xfrm flipV="1">
            <a:off x="4268788" y="4746625"/>
            <a:ext cx="1587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62" name="Line 21"/>
          <p:cNvSpPr>
            <a:spLocks noChangeShapeType="1"/>
          </p:cNvSpPr>
          <p:nvPr/>
        </p:nvSpPr>
        <p:spPr bwMode="auto">
          <a:xfrm flipV="1">
            <a:off x="4716463" y="4746625"/>
            <a:ext cx="1587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63" name="Line 22"/>
          <p:cNvSpPr>
            <a:spLocks noChangeShapeType="1"/>
          </p:cNvSpPr>
          <p:nvPr/>
        </p:nvSpPr>
        <p:spPr bwMode="auto">
          <a:xfrm flipV="1">
            <a:off x="5154613" y="4746625"/>
            <a:ext cx="1587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64" name="Line 23"/>
          <p:cNvSpPr>
            <a:spLocks noChangeShapeType="1"/>
          </p:cNvSpPr>
          <p:nvPr/>
        </p:nvSpPr>
        <p:spPr bwMode="auto">
          <a:xfrm flipV="1">
            <a:off x="5592763" y="4746625"/>
            <a:ext cx="1587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65" name="Line 24"/>
          <p:cNvSpPr>
            <a:spLocks noChangeShapeType="1"/>
          </p:cNvSpPr>
          <p:nvPr/>
        </p:nvSpPr>
        <p:spPr bwMode="auto">
          <a:xfrm flipV="1">
            <a:off x="6040438" y="4746625"/>
            <a:ext cx="1587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66" name="Line 25"/>
          <p:cNvSpPr>
            <a:spLocks noChangeShapeType="1"/>
          </p:cNvSpPr>
          <p:nvPr/>
        </p:nvSpPr>
        <p:spPr bwMode="auto">
          <a:xfrm flipV="1">
            <a:off x="6480175" y="4746625"/>
            <a:ext cx="1588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67" name="Line 26"/>
          <p:cNvSpPr>
            <a:spLocks noChangeShapeType="1"/>
          </p:cNvSpPr>
          <p:nvPr/>
        </p:nvSpPr>
        <p:spPr bwMode="auto">
          <a:xfrm flipV="1">
            <a:off x="6927850" y="4746625"/>
            <a:ext cx="1588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68" name="Line 27"/>
          <p:cNvSpPr>
            <a:spLocks noChangeShapeType="1"/>
          </p:cNvSpPr>
          <p:nvPr/>
        </p:nvSpPr>
        <p:spPr bwMode="auto">
          <a:xfrm flipV="1">
            <a:off x="7366000" y="4746625"/>
            <a:ext cx="1588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69" name="Line 28"/>
          <p:cNvSpPr>
            <a:spLocks noChangeShapeType="1"/>
          </p:cNvSpPr>
          <p:nvPr/>
        </p:nvSpPr>
        <p:spPr bwMode="auto">
          <a:xfrm flipV="1">
            <a:off x="2276475" y="3011488"/>
            <a:ext cx="449263" cy="409575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70" name="Line 29"/>
          <p:cNvSpPr>
            <a:spLocks noChangeShapeType="1"/>
          </p:cNvSpPr>
          <p:nvPr/>
        </p:nvSpPr>
        <p:spPr bwMode="auto">
          <a:xfrm>
            <a:off x="2725738" y="3011488"/>
            <a:ext cx="442912" cy="874712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71" name="Line 30"/>
          <p:cNvSpPr>
            <a:spLocks noChangeShapeType="1"/>
          </p:cNvSpPr>
          <p:nvPr/>
        </p:nvSpPr>
        <p:spPr bwMode="auto">
          <a:xfrm flipV="1">
            <a:off x="3163888" y="3192463"/>
            <a:ext cx="438150" cy="685800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72" name="Line 31"/>
          <p:cNvSpPr>
            <a:spLocks noChangeShapeType="1"/>
          </p:cNvSpPr>
          <p:nvPr/>
        </p:nvSpPr>
        <p:spPr bwMode="auto">
          <a:xfrm flipV="1">
            <a:off x="3602038" y="2097088"/>
            <a:ext cx="447675" cy="1095375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73" name="Line 32"/>
          <p:cNvSpPr>
            <a:spLocks noChangeShapeType="1"/>
          </p:cNvSpPr>
          <p:nvPr/>
        </p:nvSpPr>
        <p:spPr bwMode="auto">
          <a:xfrm>
            <a:off x="4049713" y="2097088"/>
            <a:ext cx="431800" cy="1255712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74" name="Line 33"/>
          <p:cNvSpPr>
            <a:spLocks noChangeShapeType="1"/>
          </p:cNvSpPr>
          <p:nvPr/>
        </p:nvSpPr>
        <p:spPr bwMode="auto">
          <a:xfrm>
            <a:off x="4487863" y="3373438"/>
            <a:ext cx="388937" cy="239712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75" name="Line 34"/>
          <p:cNvSpPr>
            <a:spLocks noChangeShapeType="1"/>
          </p:cNvSpPr>
          <p:nvPr/>
        </p:nvSpPr>
        <p:spPr bwMode="auto">
          <a:xfrm flipV="1">
            <a:off x="4935538" y="3192463"/>
            <a:ext cx="438150" cy="457200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76" name="Line 35"/>
          <p:cNvSpPr>
            <a:spLocks noChangeShapeType="1"/>
          </p:cNvSpPr>
          <p:nvPr/>
        </p:nvSpPr>
        <p:spPr bwMode="auto">
          <a:xfrm flipV="1">
            <a:off x="5373688" y="3103563"/>
            <a:ext cx="417512" cy="88900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77" name="Line 36"/>
          <p:cNvSpPr>
            <a:spLocks noChangeShapeType="1"/>
          </p:cNvSpPr>
          <p:nvPr/>
        </p:nvSpPr>
        <p:spPr bwMode="auto">
          <a:xfrm>
            <a:off x="5821363" y="3097213"/>
            <a:ext cx="438150" cy="828675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78" name="Line 37"/>
          <p:cNvSpPr>
            <a:spLocks noChangeShapeType="1"/>
          </p:cNvSpPr>
          <p:nvPr/>
        </p:nvSpPr>
        <p:spPr bwMode="auto">
          <a:xfrm flipV="1">
            <a:off x="6259513" y="3697288"/>
            <a:ext cx="446087" cy="228600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79" name="Line 38"/>
          <p:cNvSpPr>
            <a:spLocks noChangeShapeType="1"/>
          </p:cNvSpPr>
          <p:nvPr/>
        </p:nvSpPr>
        <p:spPr bwMode="auto">
          <a:xfrm flipV="1">
            <a:off x="6781800" y="2895600"/>
            <a:ext cx="457200" cy="762000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80" name="Freeform 39"/>
          <p:cNvSpPr>
            <a:spLocks noChangeAspect="1"/>
          </p:cNvSpPr>
          <p:nvPr/>
        </p:nvSpPr>
        <p:spPr bwMode="auto">
          <a:xfrm>
            <a:off x="2247900" y="3306763"/>
            <a:ext cx="146050" cy="146050"/>
          </a:xfrm>
          <a:custGeom>
            <a:avLst/>
            <a:gdLst>
              <a:gd name="T0" fmla="*/ 296258368 w 36"/>
              <a:gd name="T1" fmla="*/ 0 h 36"/>
              <a:gd name="T2" fmla="*/ 592516736 w 36"/>
              <a:gd name="T3" fmla="*/ 296258368 h 36"/>
              <a:gd name="T4" fmla="*/ 296258368 w 36"/>
              <a:gd name="T5" fmla="*/ 592516736 h 36"/>
              <a:gd name="T6" fmla="*/ 0 w 36"/>
              <a:gd name="T7" fmla="*/ 296258368 h 36"/>
              <a:gd name="T8" fmla="*/ 296258368 w 36"/>
              <a:gd name="T9" fmla="*/ 0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18" y="0"/>
                </a:moveTo>
                <a:lnTo>
                  <a:pt x="36" y="18"/>
                </a:lnTo>
                <a:lnTo>
                  <a:pt x="18" y="36"/>
                </a:lnTo>
                <a:lnTo>
                  <a:pt x="0" y="18"/>
                </a:lnTo>
                <a:lnTo>
                  <a:pt x="18" y="0"/>
                </a:lnTo>
                <a:close/>
              </a:path>
            </a:pathLst>
          </a:custGeom>
          <a:solidFill>
            <a:srgbClr val="800080"/>
          </a:solidFill>
          <a:ln w="952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81" name="Freeform 40"/>
          <p:cNvSpPr>
            <a:spLocks noChangeAspect="1"/>
          </p:cNvSpPr>
          <p:nvPr/>
        </p:nvSpPr>
        <p:spPr bwMode="auto">
          <a:xfrm>
            <a:off x="2649538" y="2973388"/>
            <a:ext cx="146050" cy="146050"/>
          </a:xfrm>
          <a:custGeom>
            <a:avLst/>
            <a:gdLst>
              <a:gd name="T0" fmla="*/ 296258368 w 36"/>
              <a:gd name="T1" fmla="*/ 0 h 36"/>
              <a:gd name="T2" fmla="*/ 592516736 w 36"/>
              <a:gd name="T3" fmla="*/ 296258368 h 36"/>
              <a:gd name="T4" fmla="*/ 296258368 w 36"/>
              <a:gd name="T5" fmla="*/ 592516736 h 36"/>
              <a:gd name="T6" fmla="*/ 0 w 36"/>
              <a:gd name="T7" fmla="*/ 296258368 h 36"/>
              <a:gd name="T8" fmla="*/ 296258368 w 36"/>
              <a:gd name="T9" fmla="*/ 0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18" y="0"/>
                </a:moveTo>
                <a:lnTo>
                  <a:pt x="36" y="18"/>
                </a:lnTo>
                <a:lnTo>
                  <a:pt x="18" y="36"/>
                </a:lnTo>
                <a:lnTo>
                  <a:pt x="0" y="18"/>
                </a:lnTo>
                <a:lnTo>
                  <a:pt x="18" y="0"/>
                </a:lnTo>
                <a:close/>
              </a:path>
            </a:pathLst>
          </a:custGeom>
          <a:solidFill>
            <a:srgbClr val="800080"/>
          </a:solidFill>
          <a:ln w="952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82" name="Freeform 41"/>
          <p:cNvSpPr>
            <a:spLocks noChangeAspect="1"/>
          </p:cNvSpPr>
          <p:nvPr/>
        </p:nvSpPr>
        <p:spPr bwMode="auto">
          <a:xfrm>
            <a:off x="3087688" y="3783013"/>
            <a:ext cx="146050" cy="146050"/>
          </a:xfrm>
          <a:custGeom>
            <a:avLst/>
            <a:gdLst>
              <a:gd name="T0" fmla="*/ 296258368 w 36"/>
              <a:gd name="T1" fmla="*/ 0 h 36"/>
              <a:gd name="T2" fmla="*/ 592516736 w 36"/>
              <a:gd name="T3" fmla="*/ 296258368 h 36"/>
              <a:gd name="T4" fmla="*/ 296258368 w 36"/>
              <a:gd name="T5" fmla="*/ 592516736 h 36"/>
              <a:gd name="T6" fmla="*/ 0 w 36"/>
              <a:gd name="T7" fmla="*/ 296258368 h 36"/>
              <a:gd name="T8" fmla="*/ 296258368 w 36"/>
              <a:gd name="T9" fmla="*/ 0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18" y="0"/>
                </a:moveTo>
                <a:lnTo>
                  <a:pt x="36" y="18"/>
                </a:lnTo>
                <a:lnTo>
                  <a:pt x="18" y="36"/>
                </a:lnTo>
                <a:lnTo>
                  <a:pt x="0" y="18"/>
                </a:lnTo>
                <a:lnTo>
                  <a:pt x="18" y="0"/>
                </a:lnTo>
                <a:close/>
              </a:path>
            </a:pathLst>
          </a:custGeom>
          <a:solidFill>
            <a:srgbClr val="800080"/>
          </a:solidFill>
          <a:ln w="952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83" name="Freeform 42"/>
          <p:cNvSpPr>
            <a:spLocks noChangeAspect="1"/>
          </p:cNvSpPr>
          <p:nvPr/>
        </p:nvSpPr>
        <p:spPr bwMode="auto">
          <a:xfrm>
            <a:off x="3506788" y="3154363"/>
            <a:ext cx="146050" cy="146050"/>
          </a:xfrm>
          <a:custGeom>
            <a:avLst/>
            <a:gdLst>
              <a:gd name="T0" fmla="*/ 296258368 w 36"/>
              <a:gd name="T1" fmla="*/ 0 h 36"/>
              <a:gd name="T2" fmla="*/ 592516736 w 36"/>
              <a:gd name="T3" fmla="*/ 296258368 h 36"/>
              <a:gd name="T4" fmla="*/ 296258368 w 36"/>
              <a:gd name="T5" fmla="*/ 592516736 h 36"/>
              <a:gd name="T6" fmla="*/ 0 w 36"/>
              <a:gd name="T7" fmla="*/ 296258368 h 36"/>
              <a:gd name="T8" fmla="*/ 296258368 w 36"/>
              <a:gd name="T9" fmla="*/ 0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18" y="0"/>
                </a:moveTo>
                <a:lnTo>
                  <a:pt x="36" y="18"/>
                </a:lnTo>
                <a:lnTo>
                  <a:pt x="18" y="36"/>
                </a:lnTo>
                <a:lnTo>
                  <a:pt x="0" y="18"/>
                </a:lnTo>
                <a:lnTo>
                  <a:pt x="18" y="0"/>
                </a:lnTo>
                <a:close/>
              </a:path>
            </a:pathLst>
          </a:custGeom>
          <a:solidFill>
            <a:srgbClr val="800080"/>
          </a:solidFill>
          <a:ln w="952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84" name="Freeform 43"/>
          <p:cNvSpPr>
            <a:spLocks noChangeAspect="1"/>
          </p:cNvSpPr>
          <p:nvPr/>
        </p:nvSpPr>
        <p:spPr bwMode="auto">
          <a:xfrm>
            <a:off x="3973513" y="2068513"/>
            <a:ext cx="146050" cy="146050"/>
          </a:xfrm>
          <a:custGeom>
            <a:avLst/>
            <a:gdLst>
              <a:gd name="T0" fmla="*/ 296258368 w 36"/>
              <a:gd name="T1" fmla="*/ 0 h 36"/>
              <a:gd name="T2" fmla="*/ 592516736 w 36"/>
              <a:gd name="T3" fmla="*/ 296258368 h 36"/>
              <a:gd name="T4" fmla="*/ 296258368 w 36"/>
              <a:gd name="T5" fmla="*/ 592516736 h 36"/>
              <a:gd name="T6" fmla="*/ 0 w 36"/>
              <a:gd name="T7" fmla="*/ 296258368 h 36"/>
              <a:gd name="T8" fmla="*/ 296258368 w 36"/>
              <a:gd name="T9" fmla="*/ 0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18" y="0"/>
                </a:moveTo>
                <a:lnTo>
                  <a:pt x="36" y="18"/>
                </a:lnTo>
                <a:lnTo>
                  <a:pt x="18" y="36"/>
                </a:lnTo>
                <a:lnTo>
                  <a:pt x="0" y="18"/>
                </a:lnTo>
                <a:lnTo>
                  <a:pt x="18" y="0"/>
                </a:lnTo>
                <a:close/>
              </a:path>
            </a:pathLst>
          </a:custGeom>
          <a:solidFill>
            <a:srgbClr val="800080"/>
          </a:solidFill>
          <a:ln w="952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85" name="Freeform 44"/>
          <p:cNvSpPr>
            <a:spLocks noChangeAspect="1"/>
          </p:cNvSpPr>
          <p:nvPr/>
        </p:nvSpPr>
        <p:spPr bwMode="auto">
          <a:xfrm>
            <a:off x="4440238" y="3316288"/>
            <a:ext cx="146050" cy="146050"/>
          </a:xfrm>
          <a:custGeom>
            <a:avLst/>
            <a:gdLst>
              <a:gd name="T0" fmla="*/ 296258368 w 36"/>
              <a:gd name="T1" fmla="*/ 0 h 36"/>
              <a:gd name="T2" fmla="*/ 592516736 w 36"/>
              <a:gd name="T3" fmla="*/ 296258368 h 36"/>
              <a:gd name="T4" fmla="*/ 296258368 w 36"/>
              <a:gd name="T5" fmla="*/ 592516736 h 36"/>
              <a:gd name="T6" fmla="*/ 0 w 36"/>
              <a:gd name="T7" fmla="*/ 296258368 h 36"/>
              <a:gd name="T8" fmla="*/ 296258368 w 36"/>
              <a:gd name="T9" fmla="*/ 0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18" y="0"/>
                </a:moveTo>
                <a:lnTo>
                  <a:pt x="36" y="18"/>
                </a:lnTo>
                <a:lnTo>
                  <a:pt x="18" y="36"/>
                </a:lnTo>
                <a:lnTo>
                  <a:pt x="0" y="18"/>
                </a:lnTo>
                <a:lnTo>
                  <a:pt x="18" y="0"/>
                </a:lnTo>
                <a:close/>
              </a:path>
            </a:pathLst>
          </a:custGeom>
          <a:solidFill>
            <a:srgbClr val="800080"/>
          </a:solidFill>
          <a:ln w="952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86" name="Freeform 45"/>
          <p:cNvSpPr>
            <a:spLocks noChangeAspect="1"/>
          </p:cNvSpPr>
          <p:nvPr/>
        </p:nvSpPr>
        <p:spPr bwMode="auto">
          <a:xfrm>
            <a:off x="4878388" y="3573463"/>
            <a:ext cx="146050" cy="146050"/>
          </a:xfrm>
          <a:custGeom>
            <a:avLst/>
            <a:gdLst>
              <a:gd name="T0" fmla="*/ 296258368 w 36"/>
              <a:gd name="T1" fmla="*/ 0 h 36"/>
              <a:gd name="T2" fmla="*/ 592516736 w 36"/>
              <a:gd name="T3" fmla="*/ 296258368 h 36"/>
              <a:gd name="T4" fmla="*/ 296258368 w 36"/>
              <a:gd name="T5" fmla="*/ 592516736 h 36"/>
              <a:gd name="T6" fmla="*/ 0 w 36"/>
              <a:gd name="T7" fmla="*/ 296258368 h 36"/>
              <a:gd name="T8" fmla="*/ 296258368 w 36"/>
              <a:gd name="T9" fmla="*/ 0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18" y="0"/>
                </a:moveTo>
                <a:lnTo>
                  <a:pt x="36" y="18"/>
                </a:lnTo>
                <a:lnTo>
                  <a:pt x="18" y="36"/>
                </a:lnTo>
                <a:lnTo>
                  <a:pt x="0" y="18"/>
                </a:lnTo>
                <a:lnTo>
                  <a:pt x="18" y="0"/>
                </a:lnTo>
                <a:close/>
              </a:path>
            </a:pathLst>
          </a:custGeom>
          <a:solidFill>
            <a:srgbClr val="800080"/>
          </a:solidFill>
          <a:ln w="952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87" name="Freeform 46"/>
          <p:cNvSpPr>
            <a:spLocks noChangeAspect="1"/>
          </p:cNvSpPr>
          <p:nvPr/>
        </p:nvSpPr>
        <p:spPr bwMode="auto">
          <a:xfrm>
            <a:off x="5307013" y="3135313"/>
            <a:ext cx="146050" cy="146050"/>
          </a:xfrm>
          <a:custGeom>
            <a:avLst/>
            <a:gdLst>
              <a:gd name="T0" fmla="*/ 296258368 w 36"/>
              <a:gd name="T1" fmla="*/ 0 h 36"/>
              <a:gd name="T2" fmla="*/ 592516736 w 36"/>
              <a:gd name="T3" fmla="*/ 296258368 h 36"/>
              <a:gd name="T4" fmla="*/ 296258368 w 36"/>
              <a:gd name="T5" fmla="*/ 592516736 h 36"/>
              <a:gd name="T6" fmla="*/ 0 w 36"/>
              <a:gd name="T7" fmla="*/ 296258368 h 36"/>
              <a:gd name="T8" fmla="*/ 296258368 w 36"/>
              <a:gd name="T9" fmla="*/ 0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18" y="0"/>
                </a:moveTo>
                <a:lnTo>
                  <a:pt x="36" y="18"/>
                </a:lnTo>
                <a:lnTo>
                  <a:pt x="18" y="36"/>
                </a:lnTo>
                <a:lnTo>
                  <a:pt x="0" y="18"/>
                </a:lnTo>
                <a:lnTo>
                  <a:pt x="18" y="0"/>
                </a:lnTo>
                <a:close/>
              </a:path>
            </a:pathLst>
          </a:custGeom>
          <a:solidFill>
            <a:srgbClr val="800080"/>
          </a:solidFill>
          <a:ln w="952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88" name="Freeform 47"/>
          <p:cNvSpPr>
            <a:spLocks noChangeAspect="1"/>
          </p:cNvSpPr>
          <p:nvPr/>
        </p:nvSpPr>
        <p:spPr bwMode="auto">
          <a:xfrm>
            <a:off x="5745163" y="3040063"/>
            <a:ext cx="146050" cy="146050"/>
          </a:xfrm>
          <a:custGeom>
            <a:avLst/>
            <a:gdLst>
              <a:gd name="T0" fmla="*/ 296258368 w 36"/>
              <a:gd name="T1" fmla="*/ 0 h 36"/>
              <a:gd name="T2" fmla="*/ 592516736 w 36"/>
              <a:gd name="T3" fmla="*/ 296258368 h 36"/>
              <a:gd name="T4" fmla="*/ 296258368 w 36"/>
              <a:gd name="T5" fmla="*/ 592516736 h 36"/>
              <a:gd name="T6" fmla="*/ 0 w 36"/>
              <a:gd name="T7" fmla="*/ 296258368 h 36"/>
              <a:gd name="T8" fmla="*/ 296258368 w 36"/>
              <a:gd name="T9" fmla="*/ 0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18" y="0"/>
                </a:moveTo>
                <a:lnTo>
                  <a:pt x="36" y="18"/>
                </a:lnTo>
                <a:lnTo>
                  <a:pt x="18" y="36"/>
                </a:lnTo>
                <a:lnTo>
                  <a:pt x="0" y="18"/>
                </a:lnTo>
                <a:lnTo>
                  <a:pt x="18" y="0"/>
                </a:lnTo>
                <a:close/>
              </a:path>
            </a:pathLst>
          </a:custGeom>
          <a:solidFill>
            <a:srgbClr val="800080"/>
          </a:solidFill>
          <a:ln w="952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89" name="Freeform 48"/>
          <p:cNvSpPr>
            <a:spLocks noChangeAspect="1"/>
          </p:cNvSpPr>
          <p:nvPr/>
        </p:nvSpPr>
        <p:spPr bwMode="auto">
          <a:xfrm>
            <a:off x="6202363" y="3830638"/>
            <a:ext cx="146050" cy="146050"/>
          </a:xfrm>
          <a:custGeom>
            <a:avLst/>
            <a:gdLst>
              <a:gd name="T0" fmla="*/ 296258368 w 36"/>
              <a:gd name="T1" fmla="*/ 0 h 36"/>
              <a:gd name="T2" fmla="*/ 592516736 w 36"/>
              <a:gd name="T3" fmla="*/ 296258368 h 36"/>
              <a:gd name="T4" fmla="*/ 296258368 w 36"/>
              <a:gd name="T5" fmla="*/ 592516736 h 36"/>
              <a:gd name="T6" fmla="*/ 0 w 36"/>
              <a:gd name="T7" fmla="*/ 296258368 h 36"/>
              <a:gd name="T8" fmla="*/ 296258368 w 36"/>
              <a:gd name="T9" fmla="*/ 0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18" y="0"/>
                </a:moveTo>
                <a:lnTo>
                  <a:pt x="36" y="18"/>
                </a:lnTo>
                <a:lnTo>
                  <a:pt x="18" y="36"/>
                </a:lnTo>
                <a:lnTo>
                  <a:pt x="0" y="18"/>
                </a:lnTo>
                <a:lnTo>
                  <a:pt x="18" y="0"/>
                </a:lnTo>
                <a:close/>
              </a:path>
            </a:pathLst>
          </a:custGeom>
          <a:solidFill>
            <a:srgbClr val="800080"/>
          </a:solidFill>
          <a:ln w="952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90" name="Freeform 49"/>
          <p:cNvSpPr>
            <a:spLocks noChangeAspect="1"/>
          </p:cNvSpPr>
          <p:nvPr/>
        </p:nvSpPr>
        <p:spPr bwMode="auto">
          <a:xfrm>
            <a:off x="6699250" y="3587750"/>
            <a:ext cx="146050" cy="146050"/>
          </a:xfrm>
          <a:custGeom>
            <a:avLst/>
            <a:gdLst>
              <a:gd name="T0" fmla="*/ 296258368 w 36"/>
              <a:gd name="T1" fmla="*/ 0 h 36"/>
              <a:gd name="T2" fmla="*/ 592516736 w 36"/>
              <a:gd name="T3" fmla="*/ 296258368 h 36"/>
              <a:gd name="T4" fmla="*/ 296258368 w 36"/>
              <a:gd name="T5" fmla="*/ 592516736 h 36"/>
              <a:gd name="T6" fmla="*/ 0 w 36"/>
              <a:gd name="T7" fmla="*/ 296258368 h 36"/>
              <a:gd name="T8" fmla="*/ 296258368 w 36"/>
              <a:gd name="T9" fmla="*/ 0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18" y="0"/>
                </a:moveTo>
                <a:lnTo>
                  <a:pt x="36" y="18"/>
                </a:lnTo>
                <a:lnTo>
                  <a:pt x="18" y="36"/>
                </a:lnTo>
                <a:lnTo>
                  <a:pt x="0" y="18"/>
                </a:lnTo>
                <a:lnTo>
                  <a:pt x="18" y="0"/>
                </a:lnTo>
                <a:close/>
              </a:path>
            </a:pathLst>
          </a:custGeom>
          <a:solidFill>
            <a:srgbClr val="800080"/>
          </a:solidFill>
          <a:ln w="952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91" name="Freeform 50"/>
          <p:cNvSpPr>
            <a:spLocks noChangeAspect="1"/>
          </p:cNvSpPr>
          <p:nvPr/>
        </p:nvSpPr>
        <p:spPr bwMode="auto">
          <a:xfrm>
            <a:off x="7165975" y="2847975"/>
            <a:ext cx="146050" cy="146050"/>
          </a:xfrm>
          <a:custGeom>
            <a:avLst/>
            <a:gdLst>
              <a:gd name="T0" fmla="*/ 296258368 w 36"/>
              <a:gd name="T1" fmla="*/ 0 h 36"/>
              <a:gd name="T2" fmla="*/ 592516736 w 36"/>
              <a:gd name="T3" fmla="*/ 296258368 h 36"/>
              <a:gd name="T4" fmla="*/ 296258368 w 36"/>
              <a:gd name="T5" fmla="*/ 592516736 h 36"/>
              <a:gd name="T6" fmla="*/ 0 w 36"/>
              <a:gd name="T7" fmla="*/ 296258368 h 36"/>
              <a:gd name="T8" fmla="*/ 296258368 w 36"/>
              <a:gd name="T9" fmla="*/ 0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18" y="0"/>
                </a:moveTo>
                <a:lnTo>
                  <a:pt x="36" y="18"/>
                </a:lnTo>
                <a:lnTo>
                  <a:pt x="18" y="36"/>
                </a:lnTo>
                <a:lnTo>
                  <a:pt x="0" y="18"/>
                </a:lnTo>
                <a:lnTo>
                  <a:pt x="18" y="0"/>
                </a:lnTo>
                <a:close/>
              </a:path>
            </a:pathLst>
          </a:custGeom>
          <a:solidFill>
            <a:srgbClr val="800080"/>
          </a:solidFill>
          <a:ln w="952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92" name="Rectangle 51"/>
          <p:cNvSpPr>
            <a:spLocks noChangeArrowheads="1"/>
          </p:cNvSpPr>
          <p:nvPr/>
        </p:nvSpPr>
        <p:spPr bwMode="auto">
          <a:xfrm>
            <a:off x="1847850" y="4556125"/>
            <a:ext cx="119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2000" b="1">
                <a:solidFill>
                  <a:srgbClr val="000000"/>
                </a:solidFill>
                <a:latin typeface="+mj-lt"/>
              </a:rPr>
              <a:t>0</a:t>
            </a:r>
            <a:endParaRPr lang="es-CL" sz="2000">
              <a:latin typeface="+mj-lt"/>
            </a:endParaRPr>
          </a:p>
        </p:txBody>
      </p:sp>
      <p:sp>
        <p:nvSpPr>
          <p:cNvPr id="93" name="Rectangle 52"/>
          <p:cNvSpPr>
            <a:spLocks noChangeArrowheads="1"/>
          </p:cNvSpPr>
          <p:nvPr/>
        </p:nvSpPr>
        <p:spPr bwMode="auto">
          <a:xfrm>
            <a:off x="1666875" y="4097338"/>
            <a:ext cx="2340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2000" b="1">
                <a:solidFill>
                  <a:srgbClr val="000000"/>
                </a:solidFill>
                <a:latin typeface="+mj-lt"/>
              </a:rPr>
              <a:t>10</a:t>
            </a:r>
            <a:endParaRPr lang="es-CL" sz="2000">
              <a:latin typeface="+mj-lt"/>
            </a:endParaRPr>
          </a:p>
        </p:txBody>
      </p:sp>
      <p:sp>
        <p:nvSpPr>
          <p:cNvPr id="94" name="Rectangle 53"/>
          <p:cNvSpPr>
            <a:spLocks noChangeArrowheads="1"/>
          </p:cNvSpPr>
          <p:nvPr/>
        </p:nvSpPr>
        <p:spPr bwMode="auto">
          <a:xfrm>
            <a:off x="1666875" y="3640138"/>
            <a:ext cx="238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2000" b="1">
                <a:solidFill>
                  <a:srgbClr val="000000"/>
                </a:solidFill>
                <a:latin typeface="+mj-lt"/>
              </a:rPr>
              <a:t>20</a:t>
            </a:r>
            <a:endParaRPr lang="es-CL" sz="2000">
              <a:latin typeface="+mj-lt"/>
            </a:endParaRPr>
          </a:p>
        </p:txBody>
      </p:sp>
      <p:sp>
        <p:nvSpPr>
          <p:cNvPr id="95" name="Rectangle 54"/>
          <p:cNvSpPr>
            <a:spLocks noChangeArrowheads="1"/>
          </p:cNvSpPr>
          <p:nvPr/>
        </p:nvSpPr>
        <p:spPr bwMode="auto">
          <a:xfrm>
            <a:off x="1666875" y="3182938"/>
            <a:ext cx="238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2000" b="1">
                <a:solidFill>
                  <a:srgbClr val="000000"/>
                </a:solidFill>
                <a:latin typeface="+mj-lt"/>
              </a:rPr>
              <a:t>30</a:t>
            </a:r>
            <a:endParaRPr lang="es-CL" sz="2000">
              <a:latin typeface="+mj-lt"/>
            </a:endParaRPr>
          </a:p>
        </p:txBody>
      </p:sp>
      <p:sp>
        <p:nvSpPr>
          <p:cNvPr id="96" name="Rectangle 55"/>
          <p:cNvSpPr>
            <a:spLocks noChangeArrowheads="1"/>
          </p:cNvSpPr>
          <p:nvPr/>
        </p:nvSpPr>
        <p:spPr bwMode="auto">
          <a:xfrm>
            <a:off x="1666875" y="2725738"/>
            <a:ext cx="238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2000" b="1">
                <a:solidFill>
                  <a:srgbClr val="000000"/>
                </a:solidFill>
                <a:latin typeface="+mj-lt"/>
              </a:rPr>
              <a:t>40</a:t>
            </a:r>
            <a:endParaRPr lang="es-CL" sz="2000">
              <a:latin typeface="+mj-lt"/>
            </a:endParaRPr>
          </a:p>
        </p:txBody>
      </p:sp>
      <p:sp>
        <p:nvSpPr>
          <p:cNvPr id="97" name="Rectangle 56"/>
          <p:cNvSpPr>
            <a:spLocks noChangeArrowheads="1"/>
          </p:cNvSpPr>
          <p:nvPr/>
        </p:nvSpPr>
        <p:spPr bwMode="auto">
          <a:xfrm>
            <a:off x="1666875" y="2268538"/>
            <a:ext cx="238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2000" b="1">
                <a:solidFill>
                  <a:srgbClr val="000000"/>
                </a:solidFill>
                <a:latin typeface="+mj-lt"/>
              </a:rPr>
              <a:t>50</a:t>
            </a:r>
            <a:endParaRPr lang="es-CL" sz="2000">
              <a:latin typeface="+mj-lt"/>
            </a:endParaRPr>
          </a:p>
        </p:txBody>
      </p:sp>
      <p:sp>
        <p:nvSpPr>
          <p:cNvPr id="98" name="Rectangle 57"/>
          <p:cNvSpPr>
            <a:spLocks noChangeArrowheads="1"/>
          </p:cNvSpPr>
          <p:nvPr/>
        </p:nvSpPr>
        <p:spPr bwMode="auto">
          <a:xfrm>
            <a:off x="1666875" y="1811338"/>
            <a:ext cx="238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2000" b="1">
                <a:solidFill>
                  <a:srgbClr val="000000"/>
                </a:solidFill>
                <a:latin typeface="+mj-lt"/>
              </a:rPr>
              <a:t>60</a:t>
            </a:r>
            <a:endParaRPr lang="es-CL" sz="2000">
              <a:latin typeface="+mj-lt"/>
            </a:endParaRPr>
          </a:p>
        </p:txBody>
      </p:sp>
      <p:sp>
        <p:nvSpPr>
          <p:cNvPr id="99" name="Rectangle 58"/>
          <p:cNvSpPr>
            <a:spLocks noChangeArrowheads="1"/>
          </p:cNvSpPr>
          <p:nvPr/>
        </p:nvSpPr>
        <p:spPr bwMode="auto">
          <a:xfrm>
            <a:off x="1666875" y="1352550"/>
            <a:ext cx="238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2000" b="1">
                <a:solidFill>
                  <a:srgbClr val="000000"/>
                </a:solidFill>
                <a:latin typeface="+mj-lt"/>
              </a:rPr>
              <a:t>70</a:t>
            </a:r>
            <a:endParaRPr lang="es-CL" sz="2000">
              <a:latin typeface="+mj-lt"/>
            </a:endParaRPr>
          </a:p>
        </p:txBody>
      </p:sp>
      <p:sp>
        <p:nvSpPr>
          <p:cNvPr id="100" name="Rectangle 59"/>
          <p:cNvSpPr>
            <a:spLocks noChangeArrowheads="1"/>
          </p:cNvSpPr>
          <p:nvPr/>
        </p:nvSpPr>
        <p:spPr bwMode="auto">
          <a:xfrm>
            <a:off x="2219325" y="4775200"/>
            <a:ext cx="10579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1800" b="1">
                <a:solidFill>
                  <a:srgbClr val="000000"/>
                </a:solidFill>
                <a:latin typeface="+mj-lt"/>
              </a:rPr>
              <a:t>1</a:t>
            </a:r>
            <a:endParaRPr lang="es-CL">
              <a:latin typeface="+mj-lt"/>
            </a:endParaRPr>
          </a:p>
        </p:txBody>
      </p:sp>
      <p:sp>
        <p:nvSpPr>
          <p:cNvPr id="101" name="Rectangle 60"/>
          <p:cNvSpPr>
            <a:spLocks noChangeArrowheads="1"/>
          </p:cNvSpPr>
          <p:nvPr/>
        </p:nvSpPr>
        <p:spPr bwMode="auto">
          <a:xfrm>
            <a:off x="2668588" y="4775200"/>
            <a:ext cx="107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1800" b="1">
                <a:solidFill>
                  <a:srgbClr val="000000"/>
                </a:solidFill>
                <a:latin typeface="+mj-lt"/>
              </a:rPr>
              <a:t>3</a:t>
            </a:r>
            <a:endParaRPr lang="es-CL">
              <a:latin typeface="+mj-lt"/>
            </a:endParaRPr>
          </a:p>
        </p:txBody>
      </p:sp>
      <p:sp>
        <p:nvSpPr>
          <p:cNvPr id="102" name="Rectangle 61"/>
          <p:cNvSpPr>
            <a:spLocks noChangeArrowheads="1"/>
          </p:cNvSpPr>
          <p:nvPr/>
        </p:nvSpPr>
        <p:spPr bwMode="auto">
          <a:xfrm>
            <a:off x="3106738" y="4775200"/>
            <a:ext cx="107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1800" b="1">
                <a:solidFill>
                  <a:srgbClr val="000000"/>
                </a:solidFill>
                <a:latin typeface="+mj-lt"/>
              </a:rPr>
              <a:t>5</a:t>
            </a:r>
            <a:endParaRPr lang="es-CL">
              <a:latin typeface="+mj-lt"/>
            </a:endParaRPr>
          </a:p>
        </p:txBody>
      </p:sp>
      <p:sp>
        <p:nvSpPr>
          <p:cNvPr id="103" name="Rectangle 62"/>
          <p:cNvSpPr>
            <a:spLocks noChangeArrowheads="1"/>
          </p:cNvSpPr>
          <p:nvPr/>
        </p:nvSpPr>
        <p:spPr bwMode="auto">
          <a:xfrm>
            <a:off x="3544888" y="4775200"/>
            <a:ext cx="107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1800" b="1">
                <a:solidFill>
                  <a:srgbClr val="000000"/>
                </a:solidFill>
                <a:latin typeface="+mj-lt"/>
              </a:rPr>
              <a:t>7</a:t>
            </a:r>
            <a:endParaRPr lang="es-CL">
              <a:latin typeface="+mj-lt"/>
            </a:endParaRPr>
          </a:p>
        </p:txBody>
      </p:sp>
      <p:sp>
        <p:nvSpPr>
          <p:cNvPr id="104" name="Rectangle 63"/>
          <p:cNvSpPr>
            <a:spLocks noChangeArrowheads="1"/>
          </p:cNvSpPr>
          <p:nvPr/>
        </p:nvSpPr>
        <p:spPr bwMode="auto">
          <a:xfrm>
            <a:off x="3992563" y="4775200"/>
            <a:ext cx="107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1800" b="1">
                <a:solidFill>
                  <a:srgbClr val="000000"/>
                </a:solidFill>
                <a:latin typeface="+mj-lt"/>
              </a:rPr>
              <a:t>9</a:t>
            </a:r>
            <a:endParaRPr lang="es-CL">
              <a:latin typeface="+mj-lt"/>
            </a:endParaRPr>
          </a:p>
        </p:txBody>
      </p:sp>
      <p:sp>
        <p:nvSpPr>
          <p:cNvPr id="105" name="Rectangle 64"/>
          <p:cNvSpPr>
            <a:spLocks noChangeArrowheads="1"/>
          </p:cNvSpPr>
          <p:nvPr/>
        </p:nvSpPr>
        <p:spPr bwMode="auto">
          <a:xfrm>
            <a:off x="4373563" y="4775200"/>
            <a:ext cx="2012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1800" b="1">
                <a:solidFill>
                  <a:srgbClr val="000000"/>
                </a:solidFill>
                <a:latin typeface="+mj-lt"/>
              </a:rPr>
              <a:t>11</a:t>
            </a:r>
            <a:endParaRPr lang="es-CL">
              <a:latin typeface="+mj-lt"/>
            </a:endParaRPr>
          </a:p>
        </p:txBody>
      </p:sp>
      <p:sp>
        <p:nvSpPr>
          <p:cNvPr id="106" name="Rectangle 65"/>
          <p:cNvSpPr>
            <a:spLocks noChangeArrowheads="1"/>
          </p:cNvSpPr>
          <p:nvPr/>
        </p:nvSpPr>
        <p:spPr bwMode="auto">
          <a:xfrm>
            <a:off x="4821238" y="4775200"/>
            <a:ext cx="2115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1800" b="1">
                <a:solidFill>
                  <a:srgbClr val="000000"/>
                </a:solidFill>
                <a:latin typeface="+mj-lt"/>
              </a:rPr>
              <a:t>13</a:t>
            </a:r>
            <a:endParaRPr lang="es-CL">
              <a:latin typeface="+mj-lt"/>
            </a:endParaRPr>
          </a:p>
        </p:txBody>
      </p:sp>
      <p:sp>
        <p:nvSpPr>
          <p:cNvPr id="107" name="Rectangle 66"/>
          <p:cNvSpPr>
            <a:spLocks noChangeArrowheads="1"/>
          </p:cNvSpPr>
          <p:nvPr/>
        </p:nvSpPr>
        <p:spPr bwMode="auto">
          <a:xfrm>
            <a:off x="5259388" y="4775200"/>
            <a:ext cx="2115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1800" b="1">
                <a:solidFill>
                  <a:srgbClr val="000000"/>
                </a:solidFill>
                <a:latin typeface="+mj-lt"/>
              </a:rPr>
              <a:t>15</a:t>
            </a:r>
            <a:endParaRPr lang="es-CL">
              <a:latin typeface="+mj-lt"/>
            </a:endParaRPr>
          </a:p>
        </p:txBody>
      </p:sp>
      <p:sp>
        <p:nvSpPr>
          <p:cNvPr id="108" name="Rectangle 67"/>
          <p:cNvSpPr>
            <a:spLocks noChangeArrowheads="1"/>
          </p:cNvSpPr>
          <p:nvPr/>
        </p:nvSpPr>
        <p:spPr bwMode="auto">
          <a:xfrm>
            <a:off x="5707063" y="4775200"/>
            <a:ext cx="2115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1800" b="1">
                <a:solidFill>
                  <a:srgbClr val="000000"/>
                </a:solidFill>
                <a:latin typeface="+mj-lt"/>
              </a:rPr>
              <a:t>17</a:t>
            </a:r>
            <a:endParaRPr lang="es-CL">
              <a:latin typeface="+mj-lt"/>
            </a:endParaRPr>
          </a:p>
        </p:txBody>
      </p:sp>
      <p:sp>
        <p:nvSpPr>
          <p:cNvPr id="109" name="Rectangle 68"/>
          <p:cNvSpPr>
            <a:spLocks noChangeArrowheads="1"/>
          </p:cNvSpPr>
          <p:nvPr/>
        </p:nvSpPr>
        <p:spPr bwMode="auto">
          <a:xfrm>
            <a:off x="6145213" y="4775200"/>
            <a:ext cx="2115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1800" b="1">
                <a:solidFill>
                  <a:srgbClr val="000000"/>
                </a:solidFill>
                <a:latin typeface="+mj-lt"/>
              </a:rPr>
              <a:t>19</a:t>
            </a:r>
            <a:endParaRPr lang="es-CL">
              <a:latin typeface="+mj-lt"/>
            </a:endParaRPr>
          </a:p>
        </p:txBody>
      </p:sp>
      <p:sp>
        <p:nvSpPr>
          <p:cNvPr id="110" name="Rectangle 69"/>
          <p:cNvSpPr>
            <a:spLocks noChangeArrowheads="1"/>
          </p:cNvSpPr>
          <p:nvPr/>
        </p:nvSpPr>
        <p:spPr bwMode="auto">
          <a:xfrm>
            <a:off x="6584950" y="4775200"/>
            <a:ext cx="2115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1800" b="1">
                <a:solidFill>
                  <a:srgbClr val="000000"/>
                </a:solidFill>
                <a:latin typeface="+mj-lt"/>
              </a:rPr>
              <a:t>21</a:t>
            </a:r>
            <a:endParaRPr lang="es-CL">
              <a:latin typeface="+mj-lt"/>
            </a:endParaRPr>
          </a:p>
        </p:txBody>
      </p:sp>
      <p:sp>
        <p:nvSpPr>
          <p:cNvPr id="111" name="Rectangle 70"/>
          <p:cNvSpPr>
            <a:spLocks noChangeArrowheads="1"/>
          </p:cNvSpPr>
          <p:nvPr/>
        </p:nvSpPr>
        <p:spPr bwMode="auto">
          <a:xfrm>
            <a:off x="7032625" y="4775200"/>
            <a:ext cx="215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1800" b="1">
                <a:solidFill>
                  <a:srgbClr val="000000"/>
                </a:solidFill>
                <a:latin typeface="+mj-lt"/>
              </a:rPr>
              <a:t>23</a:t>
            </a:r>
            <a:endParaRPr lang="es-CL">
              <a:latin typeface="+mj-lt"/>
            </a:endParaRPr>
          </a:p>
        </p:txBody>
      </p:sp>
      <p:sp>
        <p:nvSpPr>
          <p:cNvPr id="112" name="Rectangle 71"/>
          <p:cNvSpPr>
            <a:spLocks noChangeArrowheads="1"/>
          </p:cNvSpPr>
          <p:nvPr/>
        </p:nvSpPr>
        <p:spPr bwMode="auto">
          <a:xfrm>
            <a:off x="7467600" y="4648200"/>
            <a:ext cx="4868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2000" b="1">
                <a:solidFill>
                  <a:srgbClr val="000000"/>
                </a:solidFill>
                <a:latin typeface="+mj-lt"/>
              </a:rPr>
              <a:t>Time</a:t>
            </a:r>
            <a:endParaRPr lang="es-CL" sz="2000">
              <a:latin typeface="+mj-lt"/>
            </a:endParaRPr>
          </a:p>
        </p:txBody>
      </p:sp>
      <p:sp>
        <p:nvSpPr>
          <p:cNvPr id="113" name="Rectangle 72"/>
          <p:cNvSpPr>
            <a:spLocks noChangeArrowheads="1"/>
          </p:cNvSpPr>
          <p:nvPr/>
        </p:nvSpPr>
        <p:spPr bwMode="auto">
          <a:xfrm rot="16200000">
            <a:off x="-245138" y="2937946"/>
            <a:ext cx="28683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L" sz="2400" b="1" dirty="0">
                <a:solidFill>
                  <a:srgbClr val="000000"/>
                </a:solidFill>
                <a:latin typeface="+mj-lt"/>
              </a:rPr>
              <a:t>Valores de las Muestras</a:t>
            </a:r>
            <a:endParaRPr lang="es-CL" sz="2400" dirty="0">
              <a:latin typeface="+mj-lt"/>
            </a:endParaRPr>
          </a:p>
        </p:txBody>
      </p:sp>
      <p:sp>
        <p:nvSpPr>
          <p:cNvPr id="114" name="Line 73"/>
          <p:cNvSpPr>
            <a:spLocks noChangeShapeType="1"/>
          </p:cNvSpPr>
          <p:nvPr/>
        </p:nvSpPr>
        <p:spPr bwMode="auto">
          <a:xfrm>
            <a:off x="2133600" y="4267200"/>
            <a:ext cx="5257800" cy="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115" name="Text Box 74"/>
          <p:cNvSpPr txBox="1">
            <a:spLocks noChangeArrowheads="1"/>
          </p:cNvSpPr>
          <p:nvPr/>
        </p:nvSpPr>
        <p:spPr bwMode="auto">
          <a:xfrm>
            <a:off x="7375525" y="4003675"/>
            <a:ext cx="777777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b="1">
                <a:solidFill>
                  <a:schemeClr val="accent2"/>
                </a:solidFill>
                <a:latin typeface="+mj-lt"/>
              </a:rPr>
              <a:t>LCI</a:t>
            </a:r>
          </a:p>
        </p:txBody>
      </p:sp>
      <p:sp>
        <p:nvSpPr>
          <p:cNvPr id="116" name="Line 75"/>
          <p:cNvSpPr>
            <a:spLocks noChangeShapeType="1"/>
          </p:cNvSpPr>
          <p:nvPr/>
        </p:nvSpPr>
        <p:spPr bwMode="auto">
          <a:xfrm>
            <a:off x="2133600" y="2473325"/>
            <a:ext cx="5257800" cy="0"/>
          </a:xfrm>
          <a:prstGeom prst="line">
            <a:avLst/>
          </a:prstGeom>
          <a:noFill/>
          <a:ln w="28575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117" name="Text Box 76"/>
          <p:cNvSpPr txBox="1">
            <a:spLocks noChangeArrowheads="1"/>
          </p:cNvSpPr>
          <p:nvPr/>
        </p:nvSpPr>
        <p:spPr bwMode="auto">
          <a:xfrm>
            <a:off x="7375525" y="2209800"/>
            <a:ext cx="920445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b="1">
                <a:solidFill>
                  <a:srgbClr val="008000"/>
                </a:solidFill>
                <a:latin typeface="+mj-lt"/>
              </a:rPr>
              <a:t>LCS</a:t>
            </a:r>
          </a:p>
        </p:txBody>
      </p:sp>
      <p:sp>
        <p:nvSpPr>
          <p:cNvPr id="118" name="Text Box 77"/>
          <p:cNvSpPr txBox="1">
            <a:spLocks noChangeArrowheads="1"/>
          </p:cNvSpPr>
          <p:nvPr/>
        </p:nvSpPr>
        <p:spPr bwMode="auto">
          <a:xfrm>
            <a:off x="7648575" y="2743200"/>
            <a:ext cx="1495025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b="1" dirty="0">
                <a:solidFill>
                  <a:srgbClr val="990033"/>
                </a:solidFill>
                <a:latin typeface="+mj-lt"/>
              </a:rPr>
              <a:t>Valores</a:t>
            </a:r>
          </a:p>
        </p:txBody>
      </p:sp>
      <p:graphicFrame>
        <p:nvGraphicFramePr>
          <p:cNvPr id="119" name="Object 2"/>
          <p:cNvGraphicFramePr>
            <a:graphicFrameLocks noChangeAspect="1"/>
          </p:cNvGraphicFramePr>
          <p:nvPr>
            <p:ph sz="half" idx="1"/>
          </p:nvPr>
        </p:nvGraphicFramePr>
        <p:xfrm>
          <a:off x="381000" y="5187950"/>
          <a:ext cx="2209800" cy="1185863"/>
        </p:xfrm>
        <a:graphic>
          <a:graphicData uri="http://schemas.openxmlformats.org/presentationml/2006/ole">
            <p:oleObj spid="_x0000_s7170" name="Equation" r:id="rId3" imgW="1041120" imgH="558720" progId="Equation.3">
              <p:embed/>
            </p:oleObj>
          </a:graphicData>
        </a:graphic>
      </p:graphicFrame>
      <p:graphicFrame>
        <p:nvGraphicFramePr>
          <p:cNvPr id="120" name="Object 3"/>
          <p:cNvGraphicFramePr>
            <a:graphicFrameLocks noChangeAspect="1"/>
          </p:cNvGraphicFramePr>
          <p:nvPr/>
        </p:nvGraphicFramePr>
        <p:xfrm>
          <a:off x="3124200" y="5284788"/>
          <a:ext cx="387350" cy="860425"/>
        </p:xfrm>
        <a:graphic>
          <a:graphicData uri="http://schemas.openxmlformats.org/presentationml/2006/ole">
            <p:oleObj spid="_x0000_s7171" name="Equation" r:id="rId4" imgW="228600" imgH="507960" progId="Equation.3">
              <p:embed/>
            </p:oleObj>
          </a:graphicData>
        </a:graphic>
      </p:graphicFrame>
      <p:sp>
        <p:nvSpPr>
          <p:cNvPr id="121" name="Text Box 94"/>
          <p:cNvSpPr txBox="1">
            <a:spLocks noChangeArrowheads="1"/>
          </p:cNvSpPr>
          <p:nvPr/>
        </p:nvSpPr>
        <p:spPr bwMode="auto">
          <a:xfrm>
            <a:off x="3262313" y="5318125"/>
            <a:ext cx="18620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2000">
                <a:latin typeface="+mj-lt"/>
              </a:rPr>
              <a:t> : Valor de diseño.</a:t>
            </a:r>
          </a:p>
        </p:txBody>
      </p:sp>
      <p:sp>
        <p:nvSpPr>
          <p:cNvPr id="122" name="Text Box 95"/>
          <p:cNvSpPr txBox="1">
            <a:spLocks noChangeArrowheads="1"/>
          </p:cNvSpPr>
          <p:nvPr/>
        </p:nvSpPr>
        <p:spPr bwMode="auto">
          <a:xfrm>
            <a:off x="3335338" y="5715000"/>
            <a:ext cx="44380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2000">
                <a:latin typeface="+mj-lt"/>
              </a:rPr>
              <a:t> : Variación del proceso (desviación estándar)</a:t>
            </a:r>
          </a:p>
        </p:txBody>
      </p:sp>
      <p:sp>
        <p:nvSpPr>
          <p:cNvPr id="123" name="Text Box 96"/>
          <p:cNvSpPr txBox="1">
            <a:spLocks noChangeArrowheads="1"/>
          </p:cNvSpPr>
          <p:nvPr/>
        </p:nvSpPr>
        <p:spPr bwMode="auto">
          <a:xfrm>
            <a:off x="3124200" y="6096000"/>
            <a:ext cx="218200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2000">
                <a:latin typeface="+mj-lt"/>
              </a:rPr>
              <a:t>z : Nivel de confianza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114" grpId="0" animBg="1"/>
      <p:bldP spid="115" grpId="0"/>
      <p:bldP spid="116" grpId="0" animBg="1"/>
      <p:bldP spid="117" grpId="0"/>
      <p:bldP spid="118" grpId="0"/>
      <p:bldP spid="121" grpId="0"/>
      <p:bldP spid="122" grpId="0"/>
      <p:bldP spid="12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Six</a:t>
            </a:r>
            <a:r>
              <a:rPr lang="es-CL" dirty="0" smtClean="0"/>
              <a:t>-Sigma: Herramientas Analíticas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Construyendo la Carta de Control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34</a:t>
            </a:fld>
            <a:endParaRPr lang="es-ES" dirty="0"/>
          </a:p>
        </p:txBody>
      </p:sp>
      <p:sp>
        <p:nvSpPr>
          <p:cNvPr id="124" name="123 Marcador de contenido"/>
          <p:cNvSpPr>
            <a:spLocks noGrp="1"/>
          </p:cNvSpPr>
          <p:nvPr>
            <p:ph idx="1"/>
          </p:nvPr>
        </p:nvSpPr>
        <p:spPr>
          <a:xfrm>
            <a:off x="611560" y="1340768"/>
            <a:ext cx="8064896" cy="4767262"/>
          </a:xfrm>
        </p:spPr>
        <p:txBody>
          <a:bodyPr/>
          <a:lstStyle/>
          <a:p>
            <a:r>
              <a:rPr lang="es-CL" sz="2400" b="1" dirty="0" smtClean="0">
                <a:solidFill>
                  <a:srgbClr val="800000"/>
                </a:solidFill>
                <a:latin typeface="Garamond" pitchFamily="-65" charset="0"/>
              </a:rPr>
              <a:t>Paso 1:</a:t>
            </a:r>
            <a:r>
              <a:rPr lang="es-CL" sz="2400" dirty="0" smtClean="0">
                <a:latin typeface="Garamond" pitchFamily="-65" charset="0"/>
              </a:rPr>
              <a:t> Asegurase que el proceso este operando bajo control</a:t>
            </a:r>
            <a:r>
              <a:rPr lang="es-CL" sz="2400" dirty="0" smtClean="0">
                <a:latin typeface="Garamond" pitchFamily="-65" charset="0"/>
              </a:rPr>
              <a:t>.</a:t>
            </a:r>
            <a:endParaRPr lang="es-CL" sz="2400" dirty="0" smtClean="0">
              <a:latin typeface="Garamond" pitchFamily="-65" charset="0"/>
            </a:endParaRPr>
          </a:p>
          <a:p>
            <a:r>
              <a:rPr lang="es-CL" sz="2400" b="1" dirty="0" smtClean="0">
                <a:solidFill>
                  <a:srgbClr val="800000"/>
                </a:solidFill>
                <a:latin typeface="Garamond" pitchFamily="-65" charset="0"/>
              </a:rPr>
              <a:t>Paso 2:</a:t>
            </a:r>
            <a:r>
              <a:rPr lang="es-CL" sz="2400" dirty="0" smtClean="0">
                <a:latin typeface="Garamond" pitchFamily="-65" charset="0"/>
              </a:rPr>
              <a:t> Determinar el tamaño (n) de la muestra (</a:t>
            </a:r>
            <a:r>
              <a:rPr lang="es-CL" sz="2400" dirty="0" err="1" smtClean="0">
                <a:latin typeface="Garamond" pitchFamily="-65" charset="0"/>
              </a:rPr>
              <a:t>e.g.</a:t>
            </a:r>
            <a:r>
              <a:rPr lang="es-CL" sz="2400" dirty="0" smtClean="0">
                <a:latin typeface="Garamond" pitchFamily="-65" charset="0"/>
              </a:rPr>
              <a:t>, n=5 unidades</a:t>
            </a:r>
            <a:r>
              <a:rPr lang="es-CL" sz="2400" dirty="0" smtClean="0">
                <a:latin typeface="Garamond" pitchFamily="-65" charset="0"/>
              </a:rPr>
              <a:t>).</a:t>
            </a:r>
            <a:endParaRPr lang="es-CL" sz="2400" dirty="0" smtClean="0">
              <a:latin typeface="Garamond" pitchFamily="-65" charset="0"/>
            </a:endParaRPr>
          </a:p>
          <a:p>
            <a:r>
              <a:rPr lang="es-CL" sz="2400" b="1" dirty="0" smtClean="0">
                <a:solidFill>
                  <a:srgbClr val="800000"/>
                </a:solidFill>
                <a:latin typeface="Garamond" pitchFamily="-65" charset="0"/>
              </a:rPr>
              <a:t>Paso 3:</a:t>
            </a:r>
            <a:r>
              <a:rPr lang="es-CL" sz="2400" dirty="0" smtClean="0">
                <a:latin typeface="Garamond" pitchFamily="-65" charset="0"/>
              </a:rPr>
              <a:t> Tomar  (N) muestras del proceso (</a:t>
            </a:r>
            <a:r>
              <a:rPr lang="es-CL" sz="2400" dirty="0" err="1" smtClean="0">
                <a:latin typeface="Garamond" pitchFamily="-65" charset="0"/>
              </a:rPr>
              <a:t>e.g.</a:t>
            </a:r>
            <a:r>
              <a:rPr lang="es-CL" sz="2400" dirty="0" smtClean="0">
                <a:latin typeface="Garamond" pitchFamily="-65" charset="0"/>
              </a:rPr>
              <a:t>, N=25) y determinar para cada muestra su media      (i=1,..,N</a:t>
            </a:r>
            <a:r>
              <a:rPr lang="es-CL" sz="2400" dirty="0" smtClean="0">
                <a:latin typeface="Garamond" pitchFamily="-65" charset="0"/>
              </a:rPr>
              <a:t>).</a:t>
            </a:r>
            <a:endParaRPr lang="es-CL" sz="2400" dirty="0" smtClean="0">
              <a:latin typeface="Garamond" pitchFamily="-65" charset="0"/>
            </a:endParaRPr>
          </a:p>
          <a:p>
            <a:r>
              <a:rPr lang="es-CL" sz="2400" b="1" dirty="0" smtClean="0">
                <a:solidFill>
                  <a:srgbClr val="800000"/>
                </a:solidFill>
                <a:latin typeface="Garamond" pitchFamily="-65" charset="0"/>
              </a:rPr>
              <a:t>Paso 4:</a:t>
            </a:r>
            <a:r>
              <a:rPr lang="es-CL" sz="2400" dirty="0" smtClean="0">
                <a:latin typeface="Garamond" pitchFamily="-65" charset="0"/>
              </a:rPr>
              <a:t> Calcular el promedio </a:t>
            </a:r>
            <a:r>
              <a:rPr lang="es-CL" sz="2400" dirty="0" err="1" smtClean="0">
                <a:latin typeface="Garamond" pitchFamily="-65" charset="0"/>
              </a:rPr>
              <a:t>muestral</a:t>
            </a:r>
            <a:endParaRPr lang="es-CL" sz="2400" dirty="0" smtClean="0">
              <a:latin typeface="Garamond" pitchFamily="-65" charset="0"/>
            </a:endParaRPr>
          </a:p>
          <a:p>
            <a:endParaRPr lang="es-CL" sz="2400" dirty="0" smtClean="0">
              <a:latin typeface="Garamond" pitchFamily="-65" charset="0"/>
            </a:endParaRPr>
          </a:p>
          <a:p>
            <a:endParaRPr lang="es-CL" sz="2400" dirty="0" smtClean="0">
              <a:latin typeface="Garamond" pitchFamily="-65" charset="0"/>
            </a:endParaRPr>
          </a:p>
          <a:p>
            <a:endParaRPr lang="es-CL" sz="2400" b="1" dirty="0" smtClean="0">
              <a:solidFill>
                <a:srgbClr val="800000"/>
              </a:solidFill>
              <a:latin typeface="Garamond" pitchFamily="-65" charset="0"/>
            </a:endParaRPr>
          </a:p>
          <a:p>
            <a:r>
              <a:rPr lang="es-CL" sz="2400" b="1" dirty="0" smtClean="0">
                <a:solidFill>
                  <a:srgbClr val="800000"/>
                </a:solidFill>
                <a:latin typeface="Garamond" pitchFamily="-65" charset="0"/>
              </a:rPr>
              <a:t>Paso 5:</a:t>
            </a:r>
            <a:r>
              <a:rPr lang="es-CL" sz="2400" dirty="0" smtClean="0">
                <a:latin typeface="Garamond" pitchFamily="-65" charset="0"/>
              </a:rPr>
              <a:t> Calcular la varianza </a:t>
            </a:r>
            <a:r>
              <a:rPr lang="es-CL" sz="2400" dirty="0" err="1" smtClean="0">
                <a:latin typeface="Garamond" pitchFamily="-65" charset="0"/>
              </a:rPr>
              <a:t>muestral</a:t>
            </a:r>
            <a:endParaRPr lang="es-CL" sz="2400" dirty="0" smtClean="0">
              <a:latin typeface="Garamond" pitchFamily="-65" charset="0"/>
            </a:endParaRPr>
          </a:p>
          <a:p>
            <a:pPr>
              <a:buNone/>
            </a:pPr>
            <a:endParaRPr lang="es-CL" sz="2400" dirty="0"/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2952750" y="4152900"/>
          <a:ext cx="3352800" cy="933450"/>
        </p:xfrm>
        <a:graphic>
          <a:graphicData uri="http://schemas.openxmlformats.org/presentationml/2006/ole">
            <p:oleObj spid="_x0000_s8196" name="Equation" r:id="rId3" imgW="1460160" imgH="406080" progId="Equation.3">
              <p:embed/>
            </p:oleObj>
          </a:graphicData>
        </a:graphic>
      </p:graphicFrame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1914525" y="5587132"/>
          <a:ext cx="5413375" cy="938212"/>
        </p:xfrm>
        <a:graphic>
          <a:graphicData uri="http://schemas.openxmlformats.org/presentationml/2006/ole">
            <p:oleObj spid="_x0000_s8197" name="Equation" r:id="rId4" imgW="2717640" imgH="469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Six</a:t>
            </a:r>
            <a:r>
              <a:rPr lang="es-CL" dirty="0" smtClean="0"/>
              <a:t>-Sigma: Herramientas Analíticas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Construyendo la Carta de Control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35</a:t>
            </a:fld>
            <a:endParaRPr lang="es-ES" dirty="0"/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6096000" y="2438400"/>
          <a:ext cx="2133600" cy="660400"/>
        </p:xfrm>
        <a:graphic>
          <a:graphicData uri="http://schemas.openxmlformats.org/presentationml/2006/ole">
            <p:oleObj spid="_x0000_s9220" name="Equation" r:id="rId3" imgW="736560" imgH="228600" progId="Equation.3">
              <p:embed/>
            </p:oleObj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6172200" y="3733800"/>
          <a:ext cx="2133600" cy="1171575"/>
        </p:xfrm>
        <a:graphic>
          <a:graphicData uri="http://schemas.openxmlformats.org/presentationml/2006/ole">
            <p:oleObj spid="_x0000_s9221" name="Equation" r:id="rId4" imgW="863280" imgH="482400" progId="Equation.3">
              <p:embed/>
            </p:oleObj>
          </a:graphicData>
        </a:graphic>
      </p:graphicFrame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28600" y="6019800"/>
            <a:ext cx="838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1800">
                <a:latin typeface="Garamond" pitchFamily="-65" charset="0"/>
              </a:rPr>
              <a:t>En este ejemplo, los {x</a:t>
            </a:r>
            <a:r>
              <a:rPr lang="es-CL" sz="1800" baseline="-25000">
                <a:latin typeface="Garamond" pitchFamily="-65" charset="0"/>
              </a:rPr>
              <a:t>i</a:t>
            </a:r>
            <a:r>
              <a:rPr lang="es-CL" sz="1800">
                <a:latin typeface="Garamond" pitchFamily="-65" charset="0"/>
              </a:rPr>
              <a:t>} están normalmente distribuidos con media 100 y desv. estand. 20.</a:t>
            </a:r>
          </a:p>
        </p:txBody>
      </p:sp>
      <p:grpSp>
        <p:nvGrpSpPr>
          <p:cNvPr id="12" name="Group 12"/>
          <p:cNvGrpSpPr>
            <a:grpSpLocks noChangeAspect="1"/>
          </p:cNvGrpSpPr>
          <p:nvPr/>
        </p:nvGrpSpPr>
        <p:grpSpPr bwMode="auto">
          <a:xfrm>
            <a:off x="450850" y="1212850"/>
            <a:ext cx="4821238" cy="4813300"/>
            <a:chOff x="284" y="764"/>
            <a:chExt cx="3037" cy="3032"/>
          </a:xfrm>
        </p:grpSpPr>
        <p:sp>
          <p:nvSpPr>
            <p:cNvPr id="13" name="AutoShape 11"/>
            <p:cNvSpPr>
              <a:spLocks noChangeAspect="1" noChangeArrowheads="1" noTextEdit="1"/>
            </p:cNvSpPr>
            <p:nvPr/>
          </p:nvSpPr>
          <p:spPr bwMode="auto">
            <a:xfrm>
              <a:off x="288" y="768"/>
              <a:ext cx="2978" cy="3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740" y="772"/>
              <a:ext cx="2076" cy="120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92" y="890"/>
              <a:ext cx="2972" cy="11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92" y="1118"/>
              <a:ext cx="2972" cy="1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292" y="1340"/>
              <a:ext cx="2972" cy="1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292" y="1562"/>
              <a:ext cx="2972" cy="1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292" y="1784"/>
              <a:ext cx="2972" cy="1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292" y="2006"/>
              <a:ext cx="2972" cy="1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292" y="2228"/>
              <a:ext cx="2972" cy="1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292" y="2450"/>
              <a:ext cx="2972" cy="1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292" y="2672"/>
              <a:ext cx="2972" cy="1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292" y="2894"/>
              <a:ext cx="2972" cy="1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292" y="3116"/>
              <a:ext cx="2972" cy="1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292" y="3337"/>
              <a:ext cx="2972" cy="114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292" y="3559"/>
              <a:ext cx="2972" cy="114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361" y="890"/>
              <a:ext cx="33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 b="1">
                  <a:solidFill>
                    <a:srgbClr val="800000"/>
                  </a:solidFill>
                  <a:latin typeface="Arial" charset="0"/>
                </a:rPr>
                <a:t>Muestra</a:t>
              </a:r>
              <a:endParaRPr lang="es-CL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954" y="89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 b="1">
                  <a:solidFill>
                    <a:srgbClr val="800000"/>
                  </a:solidFill>
                  <a:latin typeface="Arial" charset="0"/>
                </a:rPr>
                <a:t>x1</a:t>
              </a:r>
              <a:endParaRPr lang="es-CL"/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472" y="881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 b="1">
                  <a:solidFill>
                    <a:srgbClr val="800000"/>
                  </a:solidFill>
                  <a:latin typeface="Arial" charset="0"/>
                </a:rPr>
                <a:t>x2</a:t>
              </a:r>
              <a:endParaRPr lang="es-CL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990" y="881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 b="1">
                  <a:solidFill>
                    <a:srgbClr val="800000"/>
                  </a:solidFill>
                  <a:latin typeface="Arial" charset="0"/>
                </a:rPr>
                <a:t>x3</a:t>
              </a:r>
              <a:endParaRPr lang="es-CL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2509" y="881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 b="1">
                  <a:solidFill>
                    <a:srgbClr val="800000"/>
                  </a:solidFill>
                  <a:latin typeface="Arial" charset="0"/>
                </a:rPr>
                <a:t>x4</a:t>
              </a:r>
              <a:endParaRPr lang="es-CL"/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2867" y="890"/>
              <a:ext cx="454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 b="1">
                  <a:solidFill>
                    <a:srgbClr val="800000"/>
                  </a:solidFill>
                  <a:latin typeface="Arial" charset="0"/>
                </a:rPr>
                <a:t>Promedio  </a:t>
              </a:r>
              <a:endParaRPr lang="es-CL"/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495" y="1011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s-CL"/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892" y="1011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85.27</a:t>
              </a:r>
              <a:endParaRPr lang="es-CL"/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1387" y="1011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118.88</a:t>
              </a:r>
              <a:endParaRPr lang="es-CL"/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1905" y="1011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118.58</a:t>
              </a:r>
              <a:endParaRPr lang="es-CL"/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2447" y="1011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86.47</a:t>
              </a:r>
              <a:endParaRPr lang="es-CL"/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2905" y="1011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102.30</a:t>
              </a:r>
              <a:endParaRPr lang="es-CL"/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495" y="1122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s-CL"/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>
              <a:off x="868" y="1122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129.42</a:t>
              </a:r>
              <a:endParaRPr lang="es-CL"/>
            </a:p>
          </p:txBody>
        </p:sp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>
              <a:off x="1410" y="1122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94.62</a:t>
              </a:r>
              <a:endParaRPr lang="es-CL"/>
            </a:p>
          </p:txBody>
        </p: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1905" y="1122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108.48</a:t>
              </a:r>
              <a:endParaRPr lang="es-CL"/>
            </a:p>
          </p:txBody>
        </p:sp>
        <p:sp>
          <p:nvSpPr>
            <p:cNvPr id="44" name="Rectangle 43"/>
            <p:cNvSpPr>
              <a:spLocks noChangeArrowheads="1"/>
            </p:cNvSpPr>
            <p:nvPr/>
          </p:nvSpPr>
          <p:spPr bwMode="auto">
            <a:xfrm>
              <a:off x="2423" y="1122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104.89</a:t>
              </a:r>
              <a:endParaRPr lang="es-CL"/>
            </a:p>
          </p:txBody>
        </p:sp>
        <p:sp>
          <p:nvSpPr>
            <p:cNvPr id="45" name="Rectangle 44"/>
            <p:cNvSpPr>
              <a:spLocks noChangeArrowheads="1"/>
            </p:cNvSpPr>
            <p:nvPr/>
          </p:nvSpPr>
          <p:spPr bwMode="auto">
            <a:xfrm>
              <a:off x="2905" y="1122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109.35</a:t>
              </a:r>
              <a:endParaRPr lang="es-CL"/>
            </a:p>
          </p:txBody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495" y="1233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s-CL"/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892" y="1233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68.78</a:t>
              </a:r>
              <a:endParaRPr lang="es-CL"/>
            </a:p>
          </p:txBody>
        </p:sp>
        <p:sp>
          <p:nvSpPr>
            <p:cNvPr id="48" name="Rectangle 47"/>
            <p:cNvSpPr>
              <a:spLocks noChangeArrowheads="1"/>
            </p:cNvSpPr>
            <p:nvPr/>
          </p:nvSpPr>
          <p:spPr bwMode="auto">
            <a:xfrm>
              <a:off x="1410" y="1233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80.59</a:t>
              </a:r>
              <a:endParaRPr lang="es-CL"/>
            </a:p>
          </p:txBody>
        </p:sp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1928" y="1233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89.69</a:t>
              </a:r>
              <a:endParaRPr lang="es-CL"/>
            </a:p>
          </p:txBody>
        </p:sp>
        <p:sp>
          <p:nvSpPr>
            <p:cNvPr id="50" name="Rectangle 49"/>
            <p:cNvSpPr>
              <a:spLocks noChangeArrowheads="1"/>
            </p:cNvSpPr>
            <p:nvPr/>
          </p:nvSpPr>
          <p:spPr bwMode="auto">
            <a:xfrm>
              <a:off x="2423" y="1233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134.60</a:t>
              </a:r>
              <a:endParaRPr lang="es-CL"/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2931" y="1233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93.42</a:t>
              </a:r>
              <a:endParaRPr lang="es-CL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495" y="1344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s-CL"/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868" y="1344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114.60</a:t>
              </a:r>
              <a:endParaRPr lang="es-CL"/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1387" y="1344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113.82</a:t>
              </a:r>
              <a:endParaRPr lang="es-CL"/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1905" y="1344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131.99</a:t>
              </a:r>
              <a:endParaRPr lang="es-CL"/>
            </a:p>
          </p:txBody>
        </p:sp>
        <p:sp>
          <p:nvSpPr>
            <p:cNvPr id="56" name="Rectangle 55"/>
            <p:cNvSpPr>
              <a:spLocks noChangeArrowheads="1"/>
            </p:cNvSpPr>
            <p:nvPr/>
          </p:nvSpPr>
          <p:spPr bwMode="auto">
            <a:xfrm>
              <a:off x="2447" y="1344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91.57</a:t>
              </a:r>
              <a:endParaRPr lang="es-CL"/>
            </a:p>
          </p:txBody>
        </p:sp>
        <p:sp>
          <p:nvSpPr>
            <p:cNvPr id="57" name="Rectangle 56"/>
            <p:cNvSpPr>
              <a:spLocks noChangeArrowheads="1"/>
            </p:cNvSpPr>
            <p:nvPr/>
          </p:nvSpPr>
          <p:spPr bwMode="auto">
            <a:xfrm>
              <a:off x="2905" y="1344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113.00</a:t>
              </a:r>
              <a:endParaRPr lang="es-CL"/>
            </a:p>
          </p:txBody>
        </p:sp>
        <p:sp>
          <p:nvSpPr>
            <p:cNvPr id="58" name="Rectangle 57"/>
            <p:cNvSpPr>
              <a:spLocks noChangeArrowheads="1"/>
            </p:cNvSpPr>
            <p:nvPr/>
          </p:nvSpPr>
          <p:spPr bwMode="auto">
            <a:xfrm>
              <a:off x="495" y="1455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5</a:t>
              </a:r>
              <a:endParaRPr lang="es-CL"/>
            </a:p>
          </p:txBody>
        </p:sp>
        <p:sp>
          <p:nvSpPr>
            <p:cNvPr id="59" name="Rectangle 58"/>
            <p:cNvSpPr>
              <a:spLocks noChangeArrowheads="1"/>
            </p:cNvSpPr>
            <p:nvPr/>
          </p:nvSpPr>
          <p:spPr bwMode="auto">
            <a:xfrm>
              <a:off x="868" y="1455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105.82</a:t>
              </a:r>
              <a:endParaRPr lang="es-CL"/>
            </a:p>
          </p:txBody>
        </p:sp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>
              <a:off x="1387" y="1455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138.61</a:t>
              </a:r>
              <a:endParaRPr lang="es-CL"/>
            </a:p>
          </p:txBody>
        </p:sp>
        <p:sp>
          <p:nvSpPr>
            <p:cNvPr id="61" name="Rectangle 60"/>
            <p:cNvSpPr>
              <a:spLocks noChangeArrowheads="1"/>
            </p:cNvSpPr>
            <p:nvPr/>
          </p:nvSpPr>
          <p:spPr bwMode="auto">
            <a:xfrm>
              <a:off x="1928" y="1455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91.85</a:t>
              </a:r>
              <a:endParaRPr lang="es-CL"/>
            </a:p>
          </p:txBody>
        </p:sp>
        <p:sp>
          <p:nvSpPr>
            <p:cNvPr id="62" name="Rectangle 61"/>
            <p:cNvSpPr>
              <a:spLocks noChangeArrowheads="1"/>
            </p:cNvSpPr>
            <p:nvPr/>
          </p:nvSpPr>
          <p:spPr bwMode="auto">
            <a:xfrm>
              <a:off x="2423" y="1455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107.42</a:t>
              </a:r>
              <a:endParaRPr lang="es-CL"/>
            </a:p>
          </p:txBody>
        </p:sp>
        <p:sp>
          <p:nvSpPr>
            <p:cNvPr id="63" name="Rectangle 62"/>
            <p:cNvSpPr>
              <a:spLocks noChangeArrowheads="1"/>
            </p:cNvSpPr>
            <p:nvPr/>
          </p:nvSpPr>
          <p:spPr bwMode="auto">
            <a:xfrm>
              <a:off x="2905" y="1455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110.92</a:t>
              </a:r>
              <a:endParaRPr lang="es-CL"/>
            </a:p>
          </p:txBody>
        </p:sp>
        <p:sp>
          <p:nvSpPr>
            <p:cNvPr id="64" name="Rectangle 63"/>
            <p:cNvSpPr>
              <a:spLocks noChangeArrowheads="1"/>
            </p:cNvSpPr>
            <p:nvPr/>
          </p:nvSpPr>
          <p:spPr bwMode="auto">
            <a:xfrm>
              <a:off x="495" y="1566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s-CL"/>
            </a:p>
          </p:txBody>
        </p:sp>
        <p:sp>
          <p:nvSpPr>
            <p:cNvPr id="65" name="Rectangle 64"/>
            <p:cNvSpPr>
              <a:spLocks noChangeArrowheads="1"/>
            </p:cNvSpPr>
            <p:nvPr/>
          </p:nvSpPr>
          <p:spPr bwMode="auto">
            <a:xfrm>
              <a:off x="868" y="1566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110.28</a:t>
              </a:r>
              <a:endParaRPr lang="es-CL"/>
            </a:p>
          </p:txBody>
        </p:sp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1387" y="1566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104.18</a:t>
              </a:r>
              <a:endParaRPr lang="es-CL"/>
            </a:p>
          </p:txBody>
        </p:sp>
        <p:sp>
          <p:nvSpPr>
            <p:cNvPr id="67" name="Rectangle 66"/>
            <p:cNvSpPr>
              <a:spLocks noChangeArrowheads="1"/>
            </p:cNvSpPr>
            <p:nvPr/>
          </p:nvSpPr>
          <p:spPr bwMode="auto">
            <a:xfrm>
              <a:off x="1928" y="1566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73.03</a:t>
              </a:r>
              <a:endParaRPr lang="es-CL"/>
            </a:p>
          </p:txBody>
        </p:sp>
        <p:sp>
          <p:nvSpPr>
            <p:cNvPr id="68" name="Rectangle 67"/>
            <p:cNvSpPr>
              <a:spLocks noChangeArrowheads="1"/>
            </p:cNvSpPr>
            <p:nvPr/>
          </p:nvSpPr>
          <p:spPr bwMode="auto">
            <a:xfrm>
              <a:off x="2447" y="1566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96.97</a:t>
              </a:r>
              <a:endParaRPr lang="es-CL"/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2931" y="1566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96.11</a:t>
              </a:r>
              <a:endParaRPr lang="es-CL"/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495" y="1677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7</a:t>
              </a:r>
              <a:endParaRPr lang="es-CL"/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892" y="1677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99.19</a:t>
              </a:r>
              <a:endParaRPr lang="es-CL"/>
            </a:p>
          </p:txBody>
        </p:sp>
        <p:sp>
          <p:nvSpPr>
            <p:cNvPr id="72" name="Rectangle 71"/>
            <p:cNvSpPr>
              <a:spLocks noChangeArrowheads="1"/>
            </p:cNvSpPr>
            <p:nvPr/>
          </p:nvSpPr>
          <p:spPr bwMode="auto">
            <a:xfrm>
              <a:off x="1410" y="1677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70.15</a:t>
              </a:r>
              <a:endParaRPr lang="es-CL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1905" y="1677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114.70</a:t>
              </a:r>
              <a:endParaRPr lang="es-CL"/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2447" y="1677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89.73</a:t>
              </a:r>
              <a:endParaRPr lang="es-CL"/>
            </a:p>
          </p:txBody>
        </p:sp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2931" y="1677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93.44</a:t>
              </a:r>
              <a:endParaRPr lang="es-CL"/>
            </a:p>
          </p:txBody>
        </p:sp>
        <p:sp>
          <p:nvSpPr>
            <p:cNvPr id="76" name="Rectangle 75"/>
            <p:cNvSpPr>
              <a:spLocks noChangeArrowheads="1"/>
            </p:cNvSpPr>
            <p:nvPr/>
          </p:nvSpPr>
          <p:spPr bwMode="auto">
            <a:xfrm>
              <a:off x="495" y="1788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</a:t>
              </a:r>
              <a:endParaRPr lang="es-CL"/>
            </a:p>
          </p:txBody>
        </p:sp>
        <p:sp>
          <p:nvSpPr>
            <p:cNvPr id="77" name="Rectangle 76"/>
            <p:cNvSpPr>
              <a:spLocks noChangeArrowheads="1"/>
            </p:cNvSpPr>
            <p:nvPr/>
          </p:nvSpPr>
          <p:spPr bwMode="auto">
            <a:xfrm>
              <a:off x="868" y="1788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107.33</a:t>
              </a:r>
              <a:endParaRPr lang="es-CL"/>
            </a:p>
          </p:txBody>
        </p:sp>
        <p:sp>
          <p:nvSpPr>
            <p:cNvPr id="78" name="Rectangle 77"/>
            <p:cNvSpPr>
              <a:spLocks noChangeArrowheads="1"/>
            </p:cNvSpPr>
            <p:nvPr/>
          </p:nvSpPr>
          <p:spPr bwMode="auto">
            <a:xfrm>
              <a:off x="1410" y="1788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 dirty="0">
                  <a:solidFill>
                    <a:srgbClr val="000000"/>
                  </a:solidFill>
                  <a:latin typeface="Arial" charset="0"/>
                </a:rPr>
                <a:t>74.83</a:t>
              </a:r>
              <a:endParaRPr lang="es-CL" dirty="0"/>
            </a:p>
          </p:txBody>
        </p:sp>
        <p:sp>
          <p:nvSpPr>
            <p:cNvPr id="79" name="Rectangle 78"/>
            <p:cNvSpPr>
              <a:spLocks noChangeArrowheads="1"/>
            </p:cNvSpPr>
            <p:nvPr/>
          </p:nvSpPr>
          <p:spPr bwMode="auto">
            <a:xfrm>
              <a:off x="1928" y="1788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71.11</a:t>
              </a:r>
              <a:endParaRPr lang="es-CL"/>
            </a:p>
          </p:txBody>
        </p:sp>
        <p:sp>
          <p:nvSpPr>
            <p:cNvPr id="80" name="Rectangle 79"/>
            <p:cNvSpPr>
              <a:spLocks noChangeArrowheads="1"/>
            </p:cNvSpPr>
            <p:nvPr/>
          </p:nvSpPr>
          <p:spPr bwMode="auto">
            <a:xfrm>
              <a:off x="2423" y="1788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126.22</a:t>
              </a:r>
              <a:endParaRPr lang="es-CL"/>
            </a:p>
          </p:txBody>
        </p:sp>
        <p:sp>
          <p:nvSpPr>
            <p:cNvPr id="81" name="Rectangle 80"/>
            <p:cNvSpPr>
              <a:spLocks noChangeArrowheads="1"/>
            </p:cNvSpPr>
            <p:nvPr/>
          </p:nvSpPr>
          <p:spPr bwMode="auto">
            <a:xfrm>
              <a:off x="2931" y="1788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94.87</a:t>
              </a:r>
              <a:endParaRPr lang="es-CL"/>
            </a:p>
          </p:txBody>
        </p:sp>
        <p:sp>
          <p:nvSpPr>
            <p:cNvPr id="82" name="Rectangle 81"/>
            <p:cNvSpPr>
              <a:spLocks noChangeArrowheads="1"/>
            </p:cNvSpPr>
            <p:nvPr/>
          </p:nvSpPr>
          <p:spPr bwMode="auto">
            <a:xfrm>
              <a:off x="495" y="1899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</a:t>
              </a:r>
              <a:endParaRPr lang="es-CL"/>
            </a:p>
          </p:txBody>
        </p: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892" y="1899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83.23</a:t>
              </a:r>
              <a:endParaRPr lang="es-CL"/>
            </a:p>
          </p:txBody>
        </p:sp>
        <p:sp>
          <p:nvSpPr>
            <p:cNvPr id="84" name="Rectangle 83"/>
            <p:cNvSpPr>
              <a:spLocks noChangeArrowheads="1"/>
            </p:cNvSpPr>
            <p:nvPr/>
          </p:nvSpPr>
          <p:spPr bwMode="auto">
            <a:xfrm>
              <a:off x="1410" y="1899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79.09</a:t>
              </a:r>
              <a:endParaRPr lang="es-CL"/>
            </a:p>
          </p:txBody>
        </p:sp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1928" y="1899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83.57</a:t>
              </a:r>
              <a:endParaRPr lang="es-CL"/>
            </a:p>
          </p:txBody>
        </p:sp>
        <p:sp>
          <p:nvSpPr>
            <p:cNvPr id="86" name="Rectangle 85"/>
            <p:cNvSpPr>
              <a:spLocks noChangeArrowheads="1"/>
            </p:cNvSpPr>
            <p:nvPr/>
          </p:nvSpPr>
          <p:spPr bwMode="auto">
            <a:xfrm>
              <a:off x="2423" y="1899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100.72</a:t>
              </a:r>
              <a:endParaRPr lang="es-CL"/>
            </a:p>
          </p:txBody>
        </p:sp>
        <p:sp>
          <p:nvSpPr>
            <p:cNvPr id="87" name="Rectangle 86"/>
            <p:cNvSpPr>
              <a:spLocks noChangeArrowheads="1"/>
            </p:cNvSpPr>
            <p:nvPr/>
          </p:nvSpPr>
          <p:spPr bwMode="auto">
            <a:xfrm>
              <a:off x="2931" y="1899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86.65</a:t>
              </a:r>
              <a:endParaRPr lang="es-CL"/>
            </a:p>
          </p:txBody>
        </p:sp>
        <p:sp>
          <p:nvSpPr>
            <p:cNvPr id="88" name="Rectangle 87"/>
            <p:cNvSpPr>
              <a:spLocks noChangeArrowheads="1"/>
            </p:cNvSpPr>
            <p:nvPr/>
          </p:nvSpPr>
          <p:spPr bwMode="auto">
            <a:xfrm>
              <a:off x="471" y="201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</a:t>
              </a:r>
              <a:endParaRPr lang="es-CL"/>
            </a:p>
          </p:txBody>
        </p:sp>
        <p:sp>
          <p:nvSpPr>
            <p:cNvPr id="89" name="Rectangle 88"/>
            <p:cNvSpPr>
              <a:spLocks noChangeArrowheads="1"/>
            </p:cNvSpPr>
            <p:nvPr/>
          </p:nvSpPr>
          <p:spPr bwMode="auto">
            <a:xfrm>
              <a:off x="892" y="2010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99.79</a:t>
              </a:r>
              <a:endParaRPr lang="es-CL"/>
            </a:p>
          </p:txBody>
        </p:sp>
        <p:sp>
          <p:nvSpPr>
            <p:cNvPr id="90" name="Rectangle 89"/>
            <p:cNvSpPr>
              <a:spLocks noChangeArrowheads="1"/>
            </p:cNvSpPr>
            <p:nvPr/>
          </p:nvSpPr>
          <p:spPr bwMode="auto">
            <a:xfrm>
              <a:off x="1410" y="2010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90.83</a:t>
              </a:r>
              <a:endParaRPr lang="es-CL"/>
            </a:p>
          </p:txBody>
        </p:sp>
        <p:sp>
          <p:nvSpPr>
            <p:cNvPr id="91" name="Rectangle 90"/>
            <p:cNvSpPr>
              <a:spLocks noChangeArrowheads="1"/>
            </p:cNvSpPr>
            <p:nvPr/>
          </p:nvSpPr>
          <p:spPr bwMode="auto">
            <a:xfrm>
              <a:off x="1928" y="2010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93.79</a:t>
              </a:r>
              <a:endParaRPr lang="es-CL"/>
            </a:p>
          </p:txBody>
        </p:sp>
        <p:sp>
          <p:nvSpPr>
            <p:cNvPr id="92" name="Rectangle 91"/>
            <p:cNvSpPr>
              <a:spLocks noChangeArrowheads="1"/>
            </p:cNvSpPr>
            <p:nvPr/>
          </p:nvSpPr>
          <p:spPr bwMode="auto">
            <a:xfrm>
              <a:off x="2447" y="2010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86.51</a:t>
              </a:r>
              <a:endParaRPr lang="es-CL"/>
            </a:p>
          </p:txBody>
        </p:sp>
        <p:sp>
          <p:nvSpPr>
            <p:cNvPr id="93" name="Rectangle 92"/>
            <p:cNvSpPr>
              <a:spLocks noChangeArrowheads="1"/>
            </p:cNvSpPr>
            <p:nvPr/>
          </p:nvSpPr>
          <p:spPr bwMode="auto">
            <a:xfrm>
              <a:off x="2931" y="2010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92.73</a:t>
              </a:r>
              <a:endParaRPr lang="es-CL"/>
            </a:p>
          </p:txBody>
        </p:sp>
        <p:sp>
          <p:nvSpPr>
            <p:cNvPr id="94" name="Rectangle 93"/>
            <p:cNvSpPr>
              <a:spLocks noChangeArrowheads="1"/>
            </p:cNvSpPr>
            <p:nvPr/>
          </p:nvSpPr>
          <p:spPr bwMode="auto">
            <a:xfrm>
              <a:off x="471" y="2121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</a:t>
              </a:r>
              <a:endParaRPr lang="es-CL"/>
            </a:p>
          </p:txBody>
        </p:sp>
        <p:sp>
          <p:nvSpPr>
            <p:cNvPr id="95" name="Rectangle 94"/>
            <p:cNvSpPr>
              <a:spLocks noChangeArrowheads="1"/>
            </p:cNvSpPr>
            <p:nvPr/>
          </p:nvSpPr>
          <p:spPr bwMode="auto">
            <a:xfrm>
              <a:off x="892" y="2121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97.51</a:t>
              </a:r>
              <a:endParaRPr lang="es-CL"/>
            </a:p>
          </p:txBody>
        </p:sp>
        <p:sp>
          <p:nvSpPr>
            <p:cNvPr id="96" name="Rectangle 95"/>
            <p:cNvSpPr>
              <a:spLocks noChangeArrowheads="1"/>
            </p:cNvSpPr>
            <p:nvPr/>
          </p:nvSpPr>
          <p:spPr bwMode="auto">
            <a:xfrm>
              <a:off x="1387" y="2121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139.96</a:t>
              </a:r>
              <a:endParaRPr lang="es-CL"/>
            </a:p>
          </p:txBody>
        </p:sp>
        <p:sp>
          <p:nvSpPr>
            <p:cNvPr id="97" name="Rectangle 96"/>
            <p:cNvSpPr>
              <a:spLocks noChangeArrowheads="1"/>
            </p:cNvSpPr>
            <p:nvPr/>
          </p:nvSpPr>
          <p:spPr bwMode="auto">
            <a:xfrm>
              <a:off x="1905" y="2121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122.67</a:t>
              </a:r>
              <a:endParaRPr lang="es-CL"/>
            </a:p>
          </p:txBody>
        </p:sp>
        <p:sp>
          <p:nvSpPr>
            <p:cNvPr id="98" name="Rectangle 97"/>
            <p:cNvSpPr>
              <a:spLocks noChangeArrowheads="1"/>
            </p:cNvSpPr>
            <p:nvPr/>
          </p:nvSpPr>
          <p:spPr bwMode="auto">
            <a:xfrm>
              <a:off x="2447" y="2121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98.26</a:t>
              </a:r>
              <a:endParaRPr lang="es-CL"/>
            </a:p>
          </p:txBody>
        </p:sp>
        <p:sp>
          <p:nvSpPr>
            <p:cNvPr id="99" name="Rectangle 98"/>
            <p:cNvSpPr>
              <a:spLocks noChangeArrowheads="1"/>
            </p:cNvSpPr>
            <p:nvPr/>
          </p:nvSpPr>
          <p:spPr bwMode="auto">
            <a:xfrm>
              <a:off x="2905" y="2121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114.60</a:t>
              </a:r>
              <a:endParaRPr lang="es-CL"/>
            </a:p>
          </p:txBody>
        </p:sp>
        <p:sp>
          <p:nvSpPr>
            <p:cNvPr id="100" name="Rectangle 99"/>
            <p:cNvSpPr>
              <a:spLocks noChangeArrowheads="1"/>
            </p:cNvSpPr>
            <p:nvPr/>
          </p:nvSpPr>
          <p:spPr bwMode="auto">
            <a:xfrm>
              <a:off x="471" y="2232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12</a:t>
              </a:r>
              <a:endParaRPr lang="es-CL"/>
            </a:p>
          </p:txBody>
        </p:sp>
        <p:sp>
          <p:nvSpPr>
            <p:cNvPr id="101" name="Rectangle 100"/>
            <p:cNvSpPr>
              <a:spLocks noChangeArrowheads="1"/>
            </p:cNvSpPr>
            <p:nvPr/>
          </p:nvSpPr>
          <p:spPr bwMode="auto">
            <a:xfrm>
              <a:off x="868" y="2232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105.62</a:t>
              </a:r>
              <a:endParaRPr lang="es-CL"/>
            </a:p>
          </p:txBody>
        </p:sp>
        <p:sp>
          <p:nvSpPr>
            <p:cNvPr id="102" name="Rectangle 101"/>
            <p:cNvSpPr>
              <a:spLocks noChangeArrowheads="1"/>
            </p:cNvSpPr>
            <p:nvPr/>
          </p:nvSpPr>
          <p:spPr bwMode="auto">
            <a:xfrm>
              <a:off x="1410" y="2232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78.97</a:t>
              </a:r>
              <a:endParaRPr lang="es-CL"/>
            </a:p>
          </p:txBody>
        </p:sp>
        <p:sp>
          <p:nvSpPr>
            <p:cNvPr id="103" name="Rectangle 102"/>
            <p:cNvSpPr>
              <a:spLocks noChangeArrowheads="1"/>
            </p:cNvSpPr>
            <p:nvPr/>
          </p:nvSpPr>
          <p:spPr bwMode="auto">
            <a:xfrm>
              <a:off x="1905" y="2232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115.21</a:t>
              </a:r>
              <a:endParaRPr lang="es-CL"/>
            </a:p>
          </p:txBody>
        </p:sp>
        <p:sp>
          <p:nvSpPr>
            <p:cNvPr id="104" name="Rectangle 103"/>
            <p:cNvSpPr>
              <a:spLocks noChangeArrowheads="1"/>
            </p:cNvSpPr>
            <p:nvPr/>
          </p:nvSpPr>
          <p:spPr bwMode="auto">
            <a:xfrm>
              <a:off x="2423" y="2232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111.69</a:t>
              </a:r>
              <a:endParaRPr lang="es-CL"/>
            </a:p>
          </p:txBody>
        </p:sp>
        <p:sp>
          <p:nvSpPr>
            <p:cNvPr id="105" name="Rectangle 104"/>
            <p:cNvSpPr>
              <a:spLocks noChangeArrowheads="1"/>
            </p:cNvSpPr>
            <p:nvPr/>
          </p:nvSpPr>
          <p:spPr bwMode="auto">
            <a:xfrm>
              <a:off x="2905" y="2232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102.87</a:t>
              </a:r>
              <a:endParaRPr lang="es-CL"/>
            </a:p>
          </p:txBody>
        </p:sp>
        <p:sp>
          <p:nvSpPr>
            <p:cNvPr id="106" name="Rectangle 105"/>
            <p:cNvSpPr>
              <a:spLocks noChangeArrowheads="1"/>
            </p:cNvSpPr>
            <p:nvPr/>
          </p:nvSpPr>
          <p:spPr bwMode="auto">
            <a:xfrm>
              <a:off x="471" y="2343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13</a:t>
              </a:r>
              <a:endParaRPr lang="es-CL"/>
            </a:p>
          </p:txBody>
        </p:sp>
        <p:sp>
          <p:nvSpPr>
            <p:cNvPr id="107" name="Rectangle 106"/>
            <p:cNvSpPr>
              <a:spLocks noChangeArrowheads="1"/>
            </p:cNvSpPr>
            <p:nvPr/>
          </p:nvSpPr>
          <p:spPr bwMode="auto">
            <a:xfrm>
              <a:off x="892" y="2343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98.11</a:t>
              </a:r>
              <a:endParaRPr lang="es-CL"/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1410" y="2343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98.83</a:t>
              </a:r>
              <a:endParaRPr lang="es-CL"/>
            </a:p>
          </p:txBody>
        </p:sp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>
              <a:off x="1905" y="2343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129.80</a:t>
              </a:r>
              <a:endParaRPr lang="es-CL"/>
            </a:p>
          </p:txBody>
        </p:sp>
        <p:sp>
          <p:nvSpPr>
            <p:cNvPr id="110" name="Rectangle 109"/>
            <p:cNvSpPr>
              <a:spLocks noChangeArrowheads="1"/>
            </p:cNvSpPr>
            <p:nvPr/>
          </p:nvSpPr>
          <p:spPr bwMode="auto">
            <a:xfrm>
              <a:off x="2423" y="2343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109.87</a:t>
              </a:r>
              <a:endParaRPr lang="es-CL"/>
            </a:p>
          </p:txBody>
        </p:sp>
        <p:sp>
          <p:nvSpPr>
            <p:cNvPr id="111" name="Rectangle 110"/>
            <p:cNvSpPr>
              <a:spLocks noChangeArrowheads="1"/>
            </p:cNvSpPr>
            <p:nvPr/>
          </p:nvSpPr>
          <p:spPr bwMode="auto">
            <a:xfrm>
              <a:off x="2905" y="2343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109.15</a:t>
              </a:r>
              <a:endParaRPr lang="es-CL"/>
            </a:p>
          </p:txBody>
        </p:sp>
        <p:sp>
          <p:nvSpPr>
            <p:cNvPr id="112" name="Rectangle 111"/>
            <p:cNvSpPr>
              <a:spLocks noChangeArrowheads="1"/>
            </p:cNvSpPr>
            <p:nvPr/>
          </p:nvSpPr>
          <p:spPr bwMode="auto">
            <a:xfrm>
              <a:off x="471" y="2454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14</a:t>
              </a:r>
              <a:endParaRPr lang="es-CL"/>
            </a:p>
          </p:txBody>
        </p:sp>
        <p:sp>
          <p:nvSpPr>
            <p:cNvPr id="113" name="Rectangle 112"/>
            <p:cNvSpPr>
              <a:spLocks noChangeArrowheads="1"/>
            </p:cNvSpPr>
            <p:nvPr/>
          </p:nvSpPr>
          <p:spPr bwMode="auto">
            <a:xfrm>
              <a:off x="868" y="2454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115.55</a:t>
              </a:r>
              <a:endParaRPr lang="es-CL"/>
            </a:p>
          </p:txBody>
        </p:sp>
        <p:sp>
          <p:nvSpPr>
            <p:cNvPr id="114" name="Rectangle 113"/>
            <p:cNvSpPr>
              <a:spLocks noChangeArrowheads="1"/>
            </p:cNvSpPr>
            <p:nvPr/>
          </p:nvSpPr>
          <p:spPr bwMode="auto">
            <a:xfrm>
              <a:off x="1410" y="2454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99.29</a:t>
              </a:r>
              <a:endParaRPr lang="es-CL"/>
            </a:p>
          </p:txBody>
        </p:sp>
        <p:sp>
          <p:nvSpPr>
            <p:cNvPr id="115" name="Rectangle 114"/>
            <p:cNvSpPr>
              <a:spLocks noChangeArrowheads="1"/>
            </p:cNvSpPr>
            <p:nvPr/>
          </p:nvSpPr>
          <p:spPr bwMode="auto">
            <a:xfrm>
              <a:off x="1905" y="2454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103.10</a:t>
              </a:r>
              <a:endParaRPr lang="es-CL"/>
            </a:p>
          </p:txBody>
        </p:sp>
        <p:sp>
          <p:nvSpPr>
            <p:cNvPr id="116" name="Rectangle 115"/>
            <p:cNvSpPr>
              <a:spLocks noChangeArrowheads="1"/>
            </p:cNvSpPr>
            <p:nvPr/>
          </p:nvSpPr>
          <p:spPr bwMode="auto">
            <a:xfrm>
              <a:off x="2423" y="2454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116.88</a:t>
              </a:r>
              <a:endParaRPr lang="es-CL"/>
            </a:p>
          </p:txBody>
        </p:sp>
        <p:sp>
          <p:nvSpPr>
            <p:cNvPr id="117" name="Rectangle 116"/>
            <p:cNvSpPr>
              <a:spLocks noChangeArrowheads="1"/>
            </p:cNvSpPr>
            <p:nvPr/>
          </p:nvSpPr>
          <p:spPr bwMode="auto">
            <a:xfrm>
              <a:off x="2905" y="2454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108.71</a:t>
              </a:r>
              <a:endParaRPr lang="es-CL"/>
            </a:p>
          </p:txBody>
        </p:sp>
        <p:sp>
          <p:nvSpPr>
            <p:cNvPr id="118" name="Rectangle 117"/>
            <p:cNvSpPr>
              <a:spLocks noChangeArrowheads="1"/>
            </p:cNvSpPr>
            <p:nvPr/>
          </p:nvSpPr>
          <p:spPr bwMode="auto">
            <a:xfrm>
              <a:off x="471" y="2565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15</a:t>
              </a:r>
              <a:endParaRPr lang="es-CL"/>
            </a:p>
          </p:txBody>
        </p:sp>
        <p:sp>
          <p:nvSpPr>
            <p:cNvPr id="119" name="Rectangle 118"/>
            <p:cNvSpPr>
              <a:spLocks noChangeArrowheads="1"/>
            </p:cNvSpPr>
            <p:nvPr/>
          </p:nvSpPr>
          <p:spPr bwMode="auto">
            <a:xfrm>
              <a:off x="868" y="2565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105.69</a:t>
              </a:r>
              <a:endParaRPr lang="es-CL"/>
            </a:p>
          </p:txBody>
        </p:sp>
        <p:sp>
          <p:nvSpPr>
            <p:cNvPr id="120" name="Rectangle 119"/>
            <p:cNvSpPr>
              <a:spLocks noChangeArrowheads="1"/>
            </p:cNvSpPr>
            <p:nvPr/>
          </p:nvSpPr>
          <p:spPr bwMode="auto">
            <a:xfrm>
              <a:off x="1387" y="2565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109.37</a:t>
              </a:r>
              <a:endParaRPr lang="es-CL"/>
            </a:p>
          </p:txBody>
        </p:sp>
        <p:sp>
          <p:nvSpPr>
            <p:cNvPr id="121" name="Rectangle 120"/>
            <p:cNvSpPr>
              <a:spLocks noChangeArrowheads="1"/>
            </p:cNvSpPr>
            <p:nvPr/>
          </p:nvSpPr>
          <p:spPr bwMode="auto">
            <a:xfrm>
              <a:off x="1928" y="2565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70.85</a:t>
              </a:r>
              <a:endParaRPr lang="es-CL"/>
            </a:p>
          </p:txBody>
        </p:sp>
        <p:sp>
          <p:nvSpPr>
            <p:cNvPr id="122" name="Rectangle 121"/>
            <p:cNvSpPr>
              <a:spLocks noChangeArrowheads="1"/>
            </p:cNvSpPr>
            <p:nvPr/>
          </p:nvSpPr>
          <p:spPr bwMode="auto">
            <a:xfrm>
              <a:off x="2447" y="2565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82.12</a:t>
              </a:r>
              <a:endParaRPr lang="es-CL"/>
            </a:p>
          </p:txBody>
        </p:sp>
        <p:sp>
          <p:nvSpPr>
            <p:cNvPr id="123" name="Rectangle 122"/>
            <p:cNvSpPr>
              <a:spLocks noChangeArrowheads="1"/>
            </p:cNvSpPr>
            <p:nvPr/>
          </p:nvSpPr>
          <p:spPr bwMode="auto">
            <a:xfrm>
              <a:off x="2931" y="2565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92.01</a:t>
              </a:r>
              <a:endParaRPr lang="es-CL"/>
            </a:p>
          </p:txBody>
        </p:sp>
        <p:sp>
          <p:nvSpPr>
            <p:cNvPr id="125" name="Rectangle 123"/>
            <p:cNvSpPr>
              <a:spLocks noChangeArrowheads="1"/>
            </p:cNvSpPr>
            <p:nvPr/>
          </p:nvSpPr>
          <p:spPr bwMode="auto">
            <a:xfrm>
              <a:off x="471" y="2676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16</a:t>
              </a:r>
              <a:endParaRPr lang="es-CL"/>
            </a:p>
          </p:txBody>
        </p:sp>
        <p:sp>
          <p:nvSpPr>
            <p:cNvPr id="126" name="Rectangle 124"/>
            <p:cNvSpPr>
              <a:spLocks noChangeArrowheads="1"/>
            </p:cNvSpPr>
            <p:nvPr/>
          </p:nvSpPr>
          <p:spPr bwMode="auto">
            <a:xfrm>
              <a:off x="892" y="2676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61.96</a:t>
              </a:r>
              <a:endParaRPr lang="es-CL"/>
            </a:p>
          </p:txBody>
        </p:sp>
        <p:sp>
          <p:nvSpPr>
            <p:cNvPr id="127" name="Rectangle 125"/>
            <p:cNvSpPr>
              <a:spLocks noChangeArrowheads="1"/>
            </p:cNvSpPr>
            <p:nvPr/>
          </p:nvSpPr>
          <p:spPr bwMode="auto">
            <a:xfrm>
              <a:off x="1387" y="2676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117.62</a:t>
              </a:r>
              <a:endParaRPr lang="es-CL"/>
            </a:p>
          </p:txBody>
        </p:sp>
        <p:sp>
          <p:nvSpPr>
            <p:cNvPr id="128" name="Rectangle 126"/>
            <p:cNvSpPr>
              <a:spLocks noChangeArrowheads="1"/>
            </p:cNvSpPr>
            <p:nvPr/>
          </p:nvSpPr>
          <p:spPr bwMode="auto">
            <a:xfrm>
              <a:off x="1928" y="2676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82.75</a:t>
              </a:r>
              <a:endParaRPr lang="es-CL"/>
            </a:p>
          </p:txBody>
        </p:sp>
        <p:sp>
          <p:nvSpPr>
            <p:cNvPr id="129" name="Rectangle 127"/>
            <p:cNvSpPr>
              <a:spLocks noChangeArrowheads="1"/>
            </p:cNvSpPr>
            <p:nvPr/>
          </p:nvSpPr>
          <p:spPr bwMode="auto">
            <a:xfrm>
              <a:off x="2447" y="2676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96.87</a:t>
              </a:r>
              <a:endParaRPr lang="es-CL"/>
            </a:p>
          </p:txBody>
        </p:sp>
        <p:sp>
          <p:nvSpPr>
            <p:cNvPr id="130" name="Rectangle 128"/>
            <p:cNvSpPr>
              <a:spLocks noChangeArrowheads="1"/>
            </p:cNvSpPr>
            <p:nvPr/>
          </p:nvSpPr>
          <p:spPr bwMode="auto">
            <a:xfrm>
              <a:off x="2931" y="2676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89.80</a:t>
              </a:r>
              <a:endParaRPr lang="es-CL"/>
            </a:p>
          </p:txBody>
        </p:sp>
        <p:sp>
          <p:nvSpPr>
            <p:cNvPr id="131" name="Rectangle 129"/>
            <p:cNvSpPr>
              <a:spLocks noChangeArrowheads="1"/>
            </p:cNvSpPr>
            <p:nvPr/>
          </p:nvSpPr>
          <p:spPr bwMode="auto">
            <a:xfrm>
              <a:off x="471" y="2787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17</a:t>
              </a:r>
              <a:endParaRPr lang="es-CL"/>
            </a:p>
          </p:txBody>
        </p:sp>
        <p:sp>
          <p:nvSpPr>
            <p:cNvPr id="132" name="Rectangle 130"/>
            <p:cNvSpPr>
              <a:spLocks noChangeArrowheads="1"/>
            </p:cNvSpPr>
            <p:nvPr/>
          </p:nvSpPr>
          <p:spPr bwMode="auto">
            <a:xfrm>
              <a:off x="892" y="2787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70.49</a:t>
              </a:r>
              <a:endParaRPr lang="es-CL"/>
            </a:p>
          </p:txBody>
        </p:sp>
        <p:sp>
          <p:nvSpPr>
            <p:cNvPr id="133" name="Rectangle 131"/>
            <p:cNvSpPr>
              <a:spLocks noChangeArrowheads="1"/>
            </p:cNvSpPr>
            <p:nvPr/>
          </p:nvSpPr>
          <p:spPr bwMode="auto">
            <a:xfrm>
              <a:off x="1387" y="2787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137.86</a:t>
              </a:r>
              <a:endParaRPr lang="es-CL"/>
            </a:p>
          </p:txBody>
        </p:sp>
        <p:sp>
          <p:nvSpPr>
            <p:cNvPr id="134" name="Rectangle 132"/>
            <p:cNvSpPr>
              <a:spLocks noChangeArrowheads="1"/>
            </p:cNvSpPr>
            <p:nvPr/>
          </p:nvSpPr>
          <p:spPr bwMode="auto">
            <a:xfrm>
              <a:off x="1928" y="2787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92.87</a:t>
              </a:r>
              <a:endParaRPr lang="es-CL"/>
            </a:p>
          </p:txBody>
        </p:sp>
        <p:sp>
          <p:nvSpPr>
            <p:cNvPr id="135" name="Rectangle 133"/>
            <p:cNvSpPr>
              <a:spLocks noChangeArrowheads="1"/>
            </p:cNvSpPr>
            <p:nvPr/>
          </p:nvSpPr>
          <p:spPr bwMode="auto">
            <a:xfrm>
              <a:off x="2423" y="2787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116.98</a:t>
              </a:r>
              <a:endParaRPr lang="es-CL"/>
            </a:p>
          </p:txBody>
        </p:sp>
        <p:sp>
          <p:nvSpPr>
            <p:cNvPr id="136" name="Rectangle 134"/>
            <p:cNvSpPr>
              <a:spLocks noChangeArrowheads="1"/>
            </p:cNvSpPr>
            <p:nvPr/>
          </p:nvSpPr>
          <p:spPr bwMode="auto">
            <a:xfrm>
              <a:off x="2905" y="2787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104.55</a:t>
              </a:r>
              <a:endParaRPr lang="es-CL"/>
            </a:p>
          </p:txBody>
        </p:sp>
        <p:sp>
          <p:nvSpPr>
            <p:cNvPr id="137" name="Rectangle 135"/>
            <p:cNvSpPr>
              <a:spLocks noChangeArrowheads="1"/>
            </p:cNvSpPr>
            <p:nvPr/>
          </p:nvSpPr>
          <p:spPr bwMode="auto">
            <a:xfrm>
              <a:off x="471" y="2898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18</a:t>
              </a:r>
              <a:endParaRPr lang="es-CL"/>
            </a:p>
          </p:txBody>
        </p:sp>
        <p:sp>
          <p:nvSpPr>
            <p:cNvPr id="138" name="Rectangle 136"/>
            <p:cNvSpPr>
              <a:spLocks noChangeArrowheads="1"/>
            </p:cNvSpPr>
            <p:nvPr/>
          </p:nvSpPr>
          <p:spPr bwMode="auto">
            <a:xfrm>
              <a:off x="868" y="2898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118.09</a:t>
              </a:r>
              <a:endParaRPr lang="es-CL"/>
            </a:p>
          </p:txBody>
        </p:sp>
        <p:sp>
          <p:nvSpPr>
            <p:cNvPr id="139" name="Rectangle 137"/>
            <p:cNvSpPr>
              <a:spLocks noChangeArrowheads="1"/>
            </p:cNvSpPr>
            <p:nvPr/>
          </p:nvSpPr>
          <p:spPr bwMode="auto">
            <a:xfrm>
              <a:off x="1387" y="2898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109.22</a:t>
              </a:r>
              <a:endParaRPr lang="es-CL"/>
            </a:p>
          </p:txBody>
        </p:sp>
        <p:sp>
          <p:nvSpPr>
            <p:cNvPr id="140" name="Rectangle 138"/>
            <p:cNvSpPr>
              <a:spLocks noChangeArrowheads="1"/>
            </p:cNvSpPr>
            <p:nvPr/>
          </p:nvSpPr>
          <p:spPr bwMode="auto">
            <a:xfrm>
              <a:off x="1905" y="2898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103.45</a:t>
              </a:r>
              <a:endParaRPr lang="es-CL"/>
            </a:p>
          </p:txBody>
        </p:sp>
        <p:sp>
          <p:nvSpPr>
            <p:cNvPr id="141" name="Rectangle 139"/>
            <p:cNvSpPr>
              <a:spLocks noChangeArrowheads="1"/>
            </p:cNvSpPr>
            <p:nvPr/>
          </p:nvSpPr>
          <p:spPr bwMode="auto">
            <a:xfrm>
              <a:off x="2447" y="2898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93.72</a:t>
              </a:r>
              <a:endParaRPr lang="es-CL"/>
            </a:p>
          </p:txBody>
        </p:sp>
        <p:sp>
          <p:nvSpPr>
            <p:cNvPr id="142" name="Rectangle 140"/>
            <p:cNvSpPr>
              <a:spLocks noChangeArrowheads="1"/>
            </p:cNvSpPr>
            <p:nvPr/>
          </p:nvSpPr>
          <p:spPr bwMode="auto">
            <a:xfrm>
              <a:off x="2905" y="2898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106.12</a:t>
              </a:r>
              <a:endParaRPr lang="es-CL"/>
            </a:p>
          </p:txBody>
        </p:sp>
        <p:sp>
          <p:nvSpPr>
            <p:cNvPr id="143" name="Rectangle 141"/>
            <p:cNvSpPr>
              <a:spLocks noChangeArrowheads="1"/>
            </p:cNvSpPr>
            <p:nvPr/>
          </p:nvSpPr>
          <p:spPr bwMode="auto">
            <a:xfrm>
              <a:off x="471" y="3009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19</a:t>
              </a:r>
              <a:endParaRPr lang="es-CL"/>
            </a:p>
          </p:txBody>
        </p:sp>
        <p:sp>
          <p:nvSpPr>
            <p:cNvPr id="144" name="Rectangle 142"/>
            <p:cNvSpPr>
              <a:spLocks noChangeArrowheads="1"/>
            </p:cNvSpPr>
            <p:nvPr/>
          </p:nvSpPr>
          <p:spPr bwMode="auto">
            <a:xfrm>
              <a:off x="868" y="3009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109.92</a:t>
              </a:r>
              <a:endParaRPr lang="es-CL"/>
            </a:p>
          </p:txBody>
        </p:sp>
        <p:sp>
          <p:nvSpPr>
            <p:cNvPr id="145" name="Rectangle 143"/>
            <p:cNvSpPr>
              <a:spLocks noChangeArrowheads="1"/>
            </p:cNvSpPr>
            <p:nvPr/>
          </p:nvSpPr>
          <p:spPr bwMode="auto">
            <a:xfrm>
              <a:off x="1387" y="3009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116.47</a:t>
              </a:r>
              <a:endParaRPr lang="es-CL"/>
            </a:p>
          </p:txBody>
        </p:sp>
        <p:sp>
          <p:nvSpPr>
            <p:cNvPr id="146" name="Rectangle 144"/>
            <p:cNvSpPr>
              <a:spLocks noChangeArrowheads="1"/>
            </p:cNvSpPr>
            <p:nvPr/>
          </p:nvSpPr>
          <p:spPr bwMode="auto">
            <a:xfrm>
              <a:off x="1905" y="3009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134.27</a:t>
              </a:r>
              <a:endParaRPr lang="es-CL"/>
            </a:p>
          </p:txBody>
        </p:sp>
        <p:sp>
          <p:nvSpPr>
            <p:cNvPr id="147" name="Rectangle 145"/>
            <p:cNvSpPr>
              <a:spLocks noChangeArrowheads="1"/>
            </p:cNvSpPr>
            <p:nvPr/>
          </p:nvSpPr>
          <p:spPr bwMode="auto">
            <a:xfrm>
              <a:off x="2423" y="3009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116.19</a:t>
              </a:r>
              <a:endParaRPr lang="es-CL"/>
            </a:p>
          </p:txBody>
        </p:sp>
        <p:sp>
          <p:nvSpPr>
            <p:cNvPr id="148" name="Rectangle 146"/>
            <p:cNvSpPr>
              <a:spLocks noChangeArrowheads="1"/>
            </p:cNvSpPr>
            <p:nvPr/>
          </p:nvSpPr>
          <p:spPr bwMode="auto">
            <a:xfrm>
              <a:off x="2905" y="3009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119.21</a:t>
              </a:r>
              <a:endParaRPr lang="es-CL"/>
            </a:p>
          </p:txBody>
        </p:sp>
        <p:sp>
          <p:nvSpPr>
            <p:cNvPr id="149" name="Rectangle 147"/>
            <p:cNvSpPr>
              <a:spLocks noChangeArrowheads="1"/>
            </p:cNvSpPr>
            <p:nvPr/>
          </p:nvSpPr>
          <p:spPr bwMode="auto">
            <a:xfrm>
              <a:off x="471" y="312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20</a:t>
              </a:r>
              <a:endParaRPr lang="es-CL"/>
            </a:p>
          </p:txBody>
        </p:sp>
        <p:sp>
          <p:nvSpPr>
            <p:cNvPr id="150" name="Rectangle 148"/>
            <p:cNvSpPr>
              <a:spLocks noChangeArrowheads="1"/>
            </p:cNvSpPr>
            <p:nvPr/>
          </p:nvSpPr>
          <p:spPr bwMode="auto">
            <a:xfrm>
              <a:off x="892" y="3120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84.96</a:t>
              </a:r>
              <a:endParaRPr lang="es-CL"/>
            </a:p>
          </p:txBody>
        </p:sp>
        <p:sp>
          <p:nvSpPr>
            <p:cNvPr id="151" name="Rectangle 149"/>
            <p:cNvSpPr>
              <a:spLocks noChangeArrowheads="1"/>
            </p:cNvSpPr>
            <p:nvPr/>
          </p:nvSpPr>
          <p:spPr bwMode="auto">
            <a:xfrm>
              <a:off x="1410" y="3120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85.33</a:t>
              </a:r>
              <a:endParaRPr lang="es-CL"/>
            </a:p>
          </p:txBody>
        </p:sp>
        <p:sp>
          <p:nvSpPr>
            <p:cNvPr id="152" name="Rectangle 150"/>
            <p:cNvSpPr>
              <a:spLocks noChangeArrowheads="1"/>
            </p:cNvSpPr>
            <p:nvPr/>
          </p:nvSpPr>
          <p:spPr bwMode="auto">
            <a:xfrm>
              <a:off x="1928" y="3120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90.41</a:t>
              </a:r>
              <a:endParaRPr lang="es-CL"/>
            </a:p>
          </p:txBody>
        </p:sp>
        <p:sp>
          <p:nvSpPr>
            <p:cNvPr id="153" name="Rectangle 151"/>
            <p:cNvSpPr>
              <a:spLocks noChangeArrowheads="1"/>
            </p:cNvSpPr>
            <p:nvPr/>
          </p:nvSpPr>
          <p:spPr bwMode="auto">
            <a:xfrm>
              <a:off x="2447" y="3120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84.27</a:t>
              </a:r>
              <a:endParaRPr lang="es-CL"/>
            </a:p>
          </p:txBody>
        </p:sp>
        <p:sp>
          <p:nvSpPr>
            <p:cNvPr id="154" name="Rectangle 152"/>
            <p:cNvSpPr>
              <a:spLocks noChangeArrowheads="1"/>
            </p:cNvSpPr>
            <p:nvPr/>
          </p:nvSpPr>
          <p:spPr bwMode="auto">
            <a:xfrm>
              <a:off x="2931" y="3120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86.24</a:t>
              </a:r>
              <a:endParaRPr lang="es-CL"/>
            </a:p>
          </p:txBody>
        </p:sp>
        <p:sp>
          <p:nvSpPr>
            <p:cNvPr id="155" name="Rectangle 153"/>
            <p:cNvSpPr>
              <a:spLocks noChangeArrowheads="1"/>
            </p:cNvSpPr>
            <p:nvPr/>
          </p:nvSpPr>
          <p:spPr bwMode="auto">
            <a:xfrm>
              <a:off x="471" y="3231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21</a:t>
              </a:r>
              <a:endParaRPr lang="es-CL"/>
            </a:p>
          </p:txBody>
        </p:sp>
        <p:sp>
          <p:nvSpPr>
            <p:cNvPr id="156" name="Rectangle 154"/>
            <p:cNvSpPr>
              <a:spLocks noChangeArrowheads="1"/>
            </p:cNvSpPr>
            <p:nvPr/>
          </p:nvSpPr>
          <p:spPr bwMode="auto">
            <a:xfrm>
              <a:off x="892" y="3231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92.13</a:t>
              </a:r>
              <a:endParaRPr lang="es-CL"/>
            </a:p>
          </p:txBody>
        </p:sp>
        <p:sp>
          <p:nvSpPr>
            <p:cNvPr id="157" name="Rectangle 155"/>
            <p:cNvSpPr>
              <a:spLocks noChangeArrowheads="1"/>
            </p:cNvSpPr>
            <p:nvPr/>
          </p:nvSpPr>
          <p:spPr bwMode="auto">
            <a:xfrm>
              <a:off x="1387" y="3231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134.11</a:t>
              </a:r>
              <a:endParaRPr lang="es-CL"/>
            </a:p>
          </p:txBody>
        </p:sp>
        <p:sp>
          <p:nvSpPr>
            <p:cNvPr id="158" name="Rectangle 156"/>
            <p:cNvSpPr>
              <a:spLocks noChangeArrowheads="1"/>
            </p:cNvSpPr>
            <p:nvPr/>
          </p:nvSpPr>
          <p:spPr bwMode="auto">
            <a:xfrm>
              <a:off x="1905" y="3231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153.65</a:t>
              </a:r>
              <a:endParaRPr lang="es-CL"/>
            </a:p>
          </p:txBody>
        </p:sp>
        <p:sp>
          <p:nvSpPr>
            <p:cNvPr id="159" name="Rectangle 157"/>
            <p:cNvSpPr>
              <a:spLocks noChangeArrowheads="1"/>
            </p:cNvSpPr>
            <p:nvPr/>
          </p:nvSpPr>
          <p:spPr bwMode="auto">
            <a:xfrm>
              <a:off x="2447" y="3231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96.34</a:t>
              </a:r>
              <a:endParaRPr lang="es-CL"/>
            </a:p>
          </p:txBody>
        </p:sp>
        <p:sp>
          <p:nvSpPr>
            <p:cNvPr id="160" name="Rectangle 158"/>
            <p:cNvSpPr>
              <a:spLocks noChangeArrowheads="1"/>
            </p:cNvSpPr>
            <p:nvPr/>
          </p:nvSpPr>
          <p:spPr bwMode="auto">
            <a:xfrm>
              <a:off x="2905" y="3231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119.06</a:t>
              </a:r>
              <a:endParaRPr lang="es-CL"/>
            </a:p>
          </p:txBody>
        </p:sp>
        <p:sp>
          <p:nvSpPr>
            <p:cNvPr id="161" name="Rectangle 159"/>
            <p:cNvSpPr>
              <a:spLocks noChangeArrowheads="1"/>
            </p:cNvSpPr>
            <p:nvPr/>
          </p:nvSpPr>
          <p:spPr bwMode="auto">
            <a:xfrm>
              <a:off x="471" y="3342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22</a:t>
              </a:r>
              <a:endParaRPr lang="es-CL"/>
            </a:p>
          </p:txBody>
        </p:sp>
        <p:sp>
          <p:nvSpPr>
            <p:cNvPr id="162" name="Rectangle 160"/>
            <p:cNvSpPr>
              <a:spLocks noChangeArrowheads="1"/>
            </p:cNvSpPr>
            <p:nvPr/>
          </p:nvSpPr>
          <p:spPr bwMode="auto">
            <a:xfrm>
              <a:off x="868" y="3342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109.40</a:t>
              </a:r>
              <a:endParaRPr lang="es-CL"/>
            </a:p>
          </p:txBody>
        </p:sp>
        <p:sp>
          <p:nvSpPr>
            <p:cNvPr id="163" name="Rectangle 161"/>
            <p:cNvSpPr>
              <a:spLocks noChangeArrowheads="1"/>
            </p:cNvSpPr>
            <p:nvPr/>
          </p:nvSpPr>
          <p:spPr bwMode="auto">
            <a:xfrm>
              <a:off x="1387" y="3342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119.37</a:t>
              </a:r>
              <a:endParaRPr lang="es-CL"/>
            </a:p>
          </p:txBody>
        </p:sp>
        <p:sp>
          <p:nvSpPr>
            <p:cNvPr id="164" name="Rectangle 162"/>
            <p:cNvSpPr>
              <a:spLocks noChangeArrowheads="1"/>
            </p:cNvSpPr>
            <p:nvPr/>
          </p:nvSpPr>
          <p:spPr bwMode="auto">
            <a:xfrm>
              <a:off x="1928" y="3342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59.22</a:t>
              </a:r>
              <a:endParaRPr lang="es-CL"/>
            </a:p>
          </p:txBody>
        </p:sp>
        <p:sp>
          <p:nvSpPr>
            <p:cNvPr id="165" name="Rectangle 163"/>
            <p:cNvSpPr>
              <a:spLocks noChangeArrowheads="1"/>
            </p:cNvSpPr>
            <p:nvPr/>
          </p:nvSpPr>
          <p:spPr bwMode="auto">
            <a:xfrm>
              <a:off x="2447" y="3342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70.76</a:t>
              </a:r>
              <a:endParaRPr lang="es-CL"/>
            </a:p>
          </p:txBody>
        </p:sp>
        <p:sp>
          <p:nvSpPr>
            <p:cNvPr id="166" name="Rectangle 164"/>
            <p:cNvSpPr>
              <a:spLocks noChangeArrowheads="1"/>
            </p:cNvSpPr>
            <p:nvPr/>
          </p:nvSpPr>
          <p:spPr bwMode="auto">
            <a:xfrm>
              <a:off x="2931" y="3342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89.69</a:t>
              </a:r>
              <a:endParaRPr lang="es-CL"/>
            </a:p>
          </p:txBody>
        </p:sp>
        <p:sp>
          <p:nvSpPr>
            <p:cNvPr id="167" name="Rectangle 165"/>
            <p:cNvSpPr>
              <a:spLocks noChangeArrowheads="1"/>
            </p:cNvSpPr>
            <p:nvPr/>
          </p:nvSpPr>
          <p:spPr bwMode="auto">
            <a:xfrm>
              <a:off x="471" y="3453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23</a:t>
              </a:r>
              <a:endParaRPr lang="es-CL"/>
            </a:p>
          </p:txBody>
        </p:sp>
        <p:sp>
          <p:nvSpPr>
            <p:cNvPr id="168" name="Rectangle 166"/>
            <p:cNvSpPr>
              <a:spLocks noChangeArrowheads="1"/>
            </p:cNvSpPr>
            <p:nvPr/>
          </p:nvSpPr>
          <p:spPr bwMode="auto">
            <a:xfrm>
              <a:off x="892" y="3453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98.97</a:t>
              </a:r>
              <a:endParaRPr lang="es-CL"/>
            </a:p>
          </p:txBody>
        </p:sp>
        <p:sp>
          <p:nvSpPr>
            <p:cNvPr id="169" name="Rectangle 167"/>
            <p:cNvSpPr>
              <a:spLocks noChangeArrowheads="1"/>
            </p:cNvSpPr>
            <p:nvPr/>
          </p:nvSpPr>
          <p:spPr bwMode="auto">
            <a:xfrm>
              <a:off x="1387" y="3453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107.58</a:t>
              </a:r>
              <a:endParaRPr lang="es-CL"/>
            </a:p>
          </p:txBody>
        </p:sp>
        <p:sp>
          <p:nvSpPr>
            <p:cNvPr id="170" name="Rectangle 168"/>
            <p:cNvSpPr>
              <a:spLocks noChangeArrowheads="1"/>
            </p:cNvSpPr>
            <p:nvPr/>
          </p:nvSpPr>
          <p:spPr bwMode="auto">
            <a:xfrm>
              <a:off x="1928" y="3453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81.80</a:t>
              </a:r>
              <a:endParaRPr lang="es-CL"/>
            </a:p>
          </p:txBody>
        </p:sp>
        <p:sp>
          <p:nvSpPr>
            <p:cNvPr id="171" name="Rectangle 169"/>
            <p:cNvSpPr>
              <a:spLocks noChangeArrowheads="1"/>
            </p:cNvSpPr>
            <p:nvPr/>
          </p:nvSpPr>
          <p:spPr bwMode="auto">
            <a:xfrm>
              <a:off x="2423" y="3453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104.02</a:t>
              </a:r>
              <a:endParaRPr lang="es-CL"/>
            </a:p>
          </p:txBody>
        </p:sp>
        <p:sp>
          <p:nvSpPr>
            <p:cNvPr id="172" name="Rectangle 170"/>
            <p:cNvSpPr>
              <a:spLocks noChangeArrowheads="1"/>
            </p:cNvSpPr>
            <p:nvPr/>
          </p:nvSpPr>
          <p:spPr bwMode="auto">
            <a:xfrm>
              <a:off x="2931" y="3453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98.09</a:t>
              </a:r>
              <a:endParaRPr lang="es-CL"/>
            </a:p>
          </p:txBody>
        </p:sp>
        <p:sp>
          <p:nvSpPr>
            <p:cNvPr id="173" name="Rectangle 171"/>
            <p:cNvSpPr>
              <a:spLocks noChangeArrowheads="1"/>
            </p:cNvSpPr>
            <p:nvPr/>
          </p:nvSpPr>
          <p:spPr bwMode="auto">
            <a:xfrm>
              <a:off x="471" y="3564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24</a:t>
              </a:r>
              <a:endParaRPr lang="es-CL"/>
            </a:p>
          </p:txBody>
        </p:sp>
        <p:sp>
          <p:nvSpPr>
            <p:cNvPr id="174" name="Rectangle 172"/>
            <p:cNvSpPr>
              <a:spLocks noChangeArrowheads="1"/>
            </p:cNvSpPr>
            <p:nvPr/>
          </p:nvSpPr>
          <p:spPr bwMode="auto">
            <a:xfrm>
              <a:off x="892" y="3564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74.25</a:t>
              </a:r>
              <a:endParaRPr lang="es-CL"/>
            </a:p>
          </p:txBody>
        </p:sp>
        <p:sp>
          <p:nvSpPr>
            <p:cNvPr id="175" name="Rectangle 173"/>
            <p:cNvSpPr>
              <a:spLocks noChangeArrowheads="1"/>
            </p:cNvSpPr>
            <p:nvPr/>
          </p:nvSpPr>
          <p:spPr bwMode="auto">
            <a:xfrm>
              <a:off x="1410" y="3564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92.09</a:t>
              </a:r>
              <a:endParaRPr lang="es-CL"/>
            </a:p>
          </p:txBody>
        </p:sp>
        <p:sp>
          <p:nvSpPr>
            <p:cNvPr id="176" name="Rectangle 174"/>
            <p:cNvSpPr>
              <a:spLocks noChangeArrowheads="1"/>
            </p:cNvSpPr>
            <p:nvPr/>
          </p:nvSpPr>
          <p:spPr bwMode="auto">
            <a:xfrm>
              <a:off x="1928" y="3564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74.34</a:t>
              </a:r>
              <a:endParaRPr lang="es-CL"/>
            </a:p>
          </p:txBody>
        </p:sp>
        <p:sp>
          <p:nvSpPr>
            <p:cNvPr id="177" name="Rectangle 175"/>
            <p:cNvSpPr>
              <a:spLocks noChangeArrowheads="1"/>
            </p:cNvSpPr>
            <p:nvPr/>
          </p:nvSpPr>
          <p:spPr bwMode="auto">
            <a:xfrm>
              <a:off x="2423" y="3564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130.83</a:t>
              </a:r>
              <a:endParaRPr lang="es-CL"/>
            </a:p>
          </p:txBody>
        </p:sp>
        <p:sp>
          <p:nvSpPr>
            <p:cNvPr id="178" name="Rectangle 176"/>
            <p:cNvSpPr>
              <a:spLocks noChangeArrowheads="1"/>
            </p:cNvSpPr>
            <p:nvPr/>
          </p:nvSpPr>
          <p:spPr bwMode="auto">
            <a:xfrm>
              <a:off x="2931" y="3564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92.88</a:t>
              </a:r>
              <a:endParaRPr lang="es-CL"/>
            </a:p>
          </p:txBody>
        </p:sp>
        <p:sp>
          <p:nvSpPr>
            <p:cNvPr id="179" name="Rectangle 177"/>
            <p:cNvSpPr>
              <a:spLocks noChangeArrowheads="1"/>
            </p:cNvSpPr>
            <p:nvPr/>
          </p:nvSpPr>
          <p:spPr bwMode="auto">
            <a:xfrm>
              <a:off x="471" y="3673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25</a:t>
              </a:r>
              <a:endParaRPr lang="es-CL"/>
            </a:p>
          </p:txBody>
        </p:sp>
        <p:sp>
          <p:nvSpPr>
            <p:cNvPr id="180" name="Rectangle 178"/>
            <p:cNvSpPr>
              <a:spLocks noChangeArrowheads="1"/>
            </p:cNvSpPr>
            <p:nvPr/>
          </p:nvSpPr>
          <p:spPr bwMode="auto">
            <a:xfrm>
              <a:off x="892" y="3673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85.85</a:t>
              </a:r>
              <a:endParaRPr lang="es-CL"/>
            </a:p>
          </p:txBody>
        </p:sp>
        <p:sp>
          <p:nvSpPr>
            <p:cNvPr id="181" name="Rectangle 179"/>
            <p:cNvSpPr>
              <a:spLocks noChangeArrowheads="1"/>
            </p:cNvSpPr>
            <p:nvPr/>
          </p:nvSpPr>
          <p:spPr bwMode="auto">
            <a:xfrm>
              <a:off x="1387" y="3673"/>
              <a:ext cx="2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125.12</a:t>
              </a:r>
              <a:endParaRPr lang="es-CL"/>
            </a:p>
          </p:txBody>
        </p:sp>
        <p:sp>
          <p:nvSpPr>
            <p:cNvPr id="182" name="Rectangle 180"/>
            <p:cNvSpPr>
              <a:spLocks noChangeArrowheads="1"/>
            </p:cNvSpPr>
            <p:nvPr/>
          </p:nvSpPr>
          <p:spPr bwMode="auto">
            <a:xfrm>
              <a:off x="1928" y="3673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84.62</a:t>
              </a:r>
              <a:endParaRPr lang="es-CL"/>
            </a:p>
          </p:txBody>
        </p:sp>
        <p:sp>
          <p:nvSpPr>
            <p:cNvPr id="183" name="Rectangle 181"/>
            <p:cNvSpPr>
              <a:spLocks noChangeArrowheads="1"/>
            </p:cNvSpPr>
            <p:nvPr/>
          </p:nvSpPr>
          <p:spPr bwMode="auto">
            <a:xfrm>
              <a:off x="2447" y="3673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83.69</a:t>
              </a:r>
              <a:endParaRPr lang="es-CL"/>
            </a:p>
          </p:txBody>
        </p:sp>
        <p:sp>
          <p:nvSpPr>
            <p:cNvPr id="184" name="Rectangle 182"/>
            <p:cNvSpPr>
              <a:spLocks noChangeArrowheads="1"/>
            </p:cNvSpPr>
            <p:nvPr/>
          </p:nvSpPr>
          <p:spPr bwMode="auto">
            <a:xfrm>
              <a:off x="2931" y="3673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94.82</a:t>
              </a:r>
              <a:endParaRPr lang="es-CL"/>
            </a:p>
          </p:txBody>
        </p:sp>
        <p:sp>
          <p:nvSpPr>
            <p:cNvPr id="185" name="Rectangle 183"/>
            <p:cNvSpPr>
              <a:spLocks noChangeArrowheads="1"/>
            </p:cNvSpPr>
            <p:nvPr/>
          </p:nvSpPr>
          <p:spPr bwMode="auto">
            <a:xfrm>
              <a:off x="1466" y="772"/>
              <a:ext cx="1001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 b="1">
                  <a:solidFill>
                    <a:srgbClr val="FFFFFF"/>
                  </a:solidFill>
                  <a:latin typeface="Arial" charset="0"/>
                </a:rPr>
                <a:t>Valores de las Muestras</a:t>
              </a:r>
              <a:endParaRPr lang="es-CL"/>
            </a:p>
          </p:txBody>
        </p:sp>
        <p:sp>
          <p:nvSpPr>
            <p:cNvPr id="186" name="Rectangle 184"/>
            <p:cNvSpPr>
              <a:spLocks noChangeArrowheads="1"/>
            </p:cNvSpPr>
            <p:nvPr/>
          </p:nvSpPr>
          <p:spPr bwMode="auto">
            <a:xfrm>
              <a:off x="732" y="764"/>
              <a:ext cx="17" cy="303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87" name="Rectangle 185"/>
            <p:cNvSpPr>
              <a:spLocks noChangeArrowheads="1"/>
            </p:cNvSpPr>
            <p:nvPr/>
          </p:nvSpPr>
          <p:spPr bwMode="auto">
            <a:xfrm>
              <a:off x="2805" y="781"/>
              <a:ext cx="17" cy="30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88" name="Rectangle 186"/>
            <p:cNvSpPr>
              <a:spLocks noChangeArrowheads="1"/>
            </p:cNvSpPr>
            <p:nvPr/>
          </p:nvSpPr>
          <p:spPr bwMode="auto">
            <a:xfrm>
              <a:off x="284" y="881"/>
              <a:ext cx="17" cy="29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89" name="Rectangle 187"/>
            <p:cNvSpPr>
              <a:spLocks noChangeArrowheads="1"/>
            </p:cNvSpPr>
            <p:nvPr/>
          </p:nvSpPr>
          <p:spPr bwMode="auto">
            <a:xfrm>
              <a:off x="3253" y="898"/>
              <a:ext cx="17" cy="289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90" name="Rectangle 188"/>
            <p:cNvSpPr>
              <a:spLocks noChangeArrowheads="1"/>
            </p:cNvSpPr>
            <p:nvPr/>
          </p:nvSpPr>
          <p:spPr bwMode="auto">
            <a:xfrm>
              <a:off x="749" y="764"/>
              <a:ext cx="2073" cy="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91" name="Rectangle 189"/>
            <p:cNvSpPr>
              <a:spLocks noChangeArrowheads="1"/>
            </p:cNvSpPr>
            <p:nvPr/>
          </p:nvSpPr>
          <p:spPr bwMode="auto">
            <a:xfrm>
              <a:off x="301" y="881"/>
              <a:ext cx="2969" cy="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92" name="Rectangle 190"/>
            <p:cNvSpPr>
              <a:spLocks noChangeArrowheads="1"/>
            </p:cNvSpPr>
            <p:nvPr/>
          </p:nvSpPr>
          <p:spPr bwMode="auto">
            <a:xfrm>
              <a:off x="301" y="998"/>
              <a:ext cx="2969" cy="1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93" name="Rectangle 191"/>
            <p:cNvSpPr>
              <a:spLocks noChangeArrowheads="1"/>
            </p:cNvSpPr>
            <p:nvPr/>
          </p:nvSpPr>
          <p:spPr bwMode="auto">
            <a:xfrm>
              <a:off x="301" y="3779"/>
              <a:ext cx="2969" cy="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Six</a:t>
            </a:r>
            <a:r>
              <a:rPr lang="es-CL" dirty="0" smtClean="0"/>
              <a:t>-Sigma: Herramientas Analíticas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Construyendo la Carta de Control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36</a:t>
            </a:fld>
            <a:endParaRPr lang="es-ES" dirty="0"/>
          </a:p>
        </p:txBody>
      </p:sp>
      <p:sp>
        <p:nvSpPr>
          <p:cNvPr id="194" name="Freeform 2"/>
          <p:cNvSpPr>
            <a:spLocks/>
          </p:cNvSpPr>
          <p:nvPr/>
        </p:nvSpPr>
        <p:spPr bwMode="auto">
          <a:xfrm>
            <a:off x="4419600" y="1519238"/>
            <a:ext cx="1392238" cy="2336800"/>
          </a:xfrm>
          <a:custGeom>
            <a:avLst/>
            <a:gdLst>
              <a:gd name="T0" fmla="*/ 0 w 789"/>
              <a:gd name="T1" fmla="*/ 0 h 1373"/>
              <a:gd name="T2" fmla="*/ 291152 w 789"/>
              <a:gd name="T3" fmla="*/ 279123 h 1373"/>
              <a:gd name="T4" fmla="*/ 409378 w 789"/>
              <a:gd name="T5" fmla="*/ 469743 h 1373"/>
              <a:gd name="T6" fmla="*/ 464079 w 789"/>
              <a:gd name="T7" fmla="*/ 653555 h 1373"/>
              <a:gd name="T8" fmla="*/ 700530 w 789"/>
              <a:gd name="T9" fmla="*/ 1121596 h 1373"/>
              <a:gd name="T10" fmla="*/ 928159 w 789"/>
              <a:gd name="T11" fmla="*/ 1684947 h 1373"/>
              <a:gd name="T12" fmla="*/ 1021680 w 789"/>
              <a:gd name="T13" fmla="*/ 1834720 h 1373"/>
              <a:gd name="T14" fmla="*/ 1132848 w 789"/>
              <a:gd name="T15" fmla="*/ 1979387 h 1373"/>
              <a:gd name="T16" fmla="*/ 1256367 w 789"/>
              <a:gd name="T17" fmla="*/ 2118948 h 1373"/>
              <a:gd name="T18" fmla="*/ 1392238 w 789"/>
              <a:gd name="T19" fmla="*/ 2243192 h 1373"/>
              <a:gd name="T20" fmla="*/ 1392238 w 789"/>
              <a:gd name="T21" fmla="*/ 2336800 h 1373"/>
              <a:gd name="T22" fmla="*/ 0 w 789"/>
              <a:gd name="T23" fmla="*/ 2336800 h 1373"/>
              <a:gd name="T24" fmla="*/ 0 w 789"/>
              <a:gd name="T25" fmla="*/ 0 h 137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789"/>
              <a:gd name="T40" fmla="*/ 0 h 1373"/>
              <a:gd name="T41" fmla="*/ 789 w 789"/>
              <a:gd name="T42" fmla="*/ 1373 h 137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789" h="1373">
                <a:moveTo>
                  <a:pt x="0" y="0"/>
                </a:moveTo>
                <a:lnTo>
                  <a:pt x="165" y="164"/>
                </a:lnTo>
                <a:lnTo>
                  <a:pt x="232" y="276"/>
                </a:lnTo>
                <a:lnTo>
                  <a:pt x="263" y="384"/>
                </a:lnTo>
                <a:lnTo>
                  <a:pt x="397" y="659"/>
                </a:lnTo>
                <a:lnTo>
                  <a:pt x="526" y="990"/>
                </a:lnTo>
                <a:lnTo>
                  <a:pt x="579" y="1078"/>
                </a:lnTo>
                <a:lnTo>
                  <a:pt x="642" y="1163"/>
                </a:lnTo>
                <a:lnTo>
                  <a:pt x="712" y="1245"/>
                </a:lnTo>
                <a:lnTo>
                  <a:pt x="789" y="1318"/>
                </a:lnTo>
                <a:lnTo>
                  <a:pt x="789" y="1373"/>
                </a:lnTo>
                <a:lnTo>
                  <a:pt x="0" y="1373"/>
                </a:lnTo>
                <a:lnTo>
                  <a:pt x="0" y="0"/>
                </a:lnTo>
                <a:close/>
              </a:path>
            </a:pathLst>
          </a:custGeom>
          <a:solidFill>
            <a:srgbClr val="CC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195" name="Freeform 3"/>
          <p:cNvSpPr>
            <a:spLocks/>
          </p:cNvSpPr>
          <p:nvPr/>
        </p:nvSpPr>
        <p:spPr bwMode="auto">
          <a:xfrm>
            <a:off x="3036888" y="1519238"/>
            <a:ext cx="1392237" cy="2336800"/>
          </a:xfrm>
          <a:custGeom>
            <a:avLst/>
            <a:gdLst>
              <a:gd name="T0" fmla="*/ 1392237 w 789"/>
              <a:gd name="T1" fmla="*/ 0 h 1373"/>
              <a:gd name="T2" fmla="*/ 1101085 w 789"/>
              <a:gd name="T3" fmla="*/ 279123 h 1373"/>
              <a:gd name="T4" fmla="*/ 989918 w 789"/>
              <a:gd name="T5" fmla="*/ 469743 h 1373"/>
              <a:gd name="T6" fmla="*/ 928158 w 789"/>
              <a:gd name="T7" fmla="*/ 653555 h 1373"/>
              <a:gd name="T8" fmla="*/ 698765 w 789"/>
              <a:gd name="T9" fmla="*/ 1121596 h 1373"/>
              <a:gd name="T10" fmla="*/ 464079 w 789"/>
              <a:gd name="T11" fmla="*/ 1684947 h 1373"/>
              <a:gd name="T12" fmla="*/ 370557 w 789"/>
              <a:gd name="T13" fmla="*/ 1834720 h 1373"/>
              <a:gd name="T14" fmla="*/ 266448 w 789"/>
              <a:gd name="T15" fmla="*/ 1979387 h 1373"/>
              <a:gd name="T16" fmla="*/ 141165 w 789"/>
              <a:gd name="T17" fmla="*/ 2118948 h 1373"/>
              <a:gd name="T18" fmla="*/ 0 w 789"/>
              <a:gd name="T19" fmla="*/ 2243192 h 1373"/>
              <a:gd name="T20" fmla="*/ 0 w 789"/>
              <a:gd name="T21" fmla="*/ 2336800 h 1373"/>
              <a:gd name="T22" fmla="*/ 1392237 w 789"/>
              <a:gd name="T23" fmla="*/ 2336800 h 1373"/>
              <a:gd name="T24" fmla="*/ 1392237 w 789"/>
              <a:gd name="T25" fmla="*/ 0 h 137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789"/>
              <a:gd name="T40" fmla="*/ 0 h 1373"/>
              <a:gd name="T41" fmla="*/ 789 w 789"/>
              <a:gd name="T42" fmla="*/ 1373 h 137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789" h="1373">
                <a:moveTo>
                  <a:pt x="789" y="0"/>
                </a:moveTo>
                <a:lnTo>
                  <a:pt x="624" y="164"/>
                </a:lnTo>
                <a:lnTo>
                  <a:pt x="561" y="276"/>
                </a:lnTo>
                <a:lnTo>
                  <a:pt x="526" y="384"/>
                </a:lnTo>
                <a:lnTo>
                  <a:pt x="396" y="659"/>
                </a:lnTo>
                <a:lnTo>
                  <a:pt x="263" y="990"/>
                </a:lnTo>
                <a:lnTo>
                  <a:pt x="210" y="1078"/>
                </a:lnTo>
                <a:lnTo>
                  <a:pt x="151" y="1163"/>
                </a:lnTo>
                <a:lnTo>
                  <a:pt x="80" y="1245"/>
                </a:lnTo>
                <a:lnTo>
                  <a:pt x="0" y="1318"/>
                </a:lnTo>
                <a:lnTo>
                  <a:pt x="0" y="1373"/>
                </a:lnTo>
                <a:lnTo>
                  <a:pt x="789" y="1373"/>
                </a:lnTo>
                <a:lnTo>
                  <a:pt x="789" y="0"/>
                </a:lnTo>
                <a:close/>
              </a:path>
            </a:pathLst>
          </a:custGeom>
          <a:solidFill>
            <a:srgbClr val="CC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196" name="Freeform 4"/>
          <p:cNvSpPr>
            <a:spLocks/>
          </p:cNvSpPr>
          <p:nvPr/>
        </p:nvSpPr>
        <p:spPr bwMode="auto">
          <a:xfrm>
            <a:off x="3378200" y="1506538"/>
            <a:ext cx="1041400" cy="2420937"/>
          </a:xfrm>
          <a:custGeom>
            <a:avLst/>
            <a:gdLst>
              <a:gd name="T0" fmla="*/ 1039810 w 655"/>
              <a:gd name="T1" fmla="*/ 0 h 1826"/>
              <a:gd name="T2" fmla="*/ 750444 w 655"/>
              <a:gd name="T3" fmla="*/ 289028 h 1826"/>
              <a:gd name="T4" fmla="*/ 639149 w 655"/>
              <a:gd name="T5" fmla="*/ 485248 h 1826"/>
              <a:gd name="T6" fmla="*/ 523085 w 655"/>
              <a:gd name="T7" fmla="*/ 774276 h 1826"/>
              <a:gd name="T8" fmla="*/ 432459 w 655"/>
              <a:gd name="T9" fmla="*/ 1072584 h 1826"/>
              <a:gd name="T10" fmla="*/ 332294 w 655"/>
              <a:gd name="T11" fmla="*/ 1300624 h 1826"/>
              <a:gd name="T12" fmla="*/ 0 w 655"/>
              <a:gd name="T13" fmla="*/ 1934363 h 1826"/>
              <a:gd name="T14" fmla="*/ 0 w 655"/>
              <a:gd name="T15" fmla="*/ 2419611 h 1826"/>
              <a:gd name="T16" fmla="*/ 1039810 w 655"/>
              <a:gd name="T17" fmla="*/ 2419611 h 1826"/>
              <a:gd name="T18" fmla="*/ 1039810 w 655"/>
              <a:gd name="T19" fmla="*/ 0 h 182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55"/>
              <a:gd name="T31" fmla="*/ 0 h 1826"/>
              <a:gd name="T32" fmla="*/ 655 w 655"/>
              <a:gd name="T33" fmla="*/ 1826 h 18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55" h="1826">
                <a:moveTo>
                  <a:pt x="654" y="0"/>
                </a:moveTo>
                <a:lnTo>
                  <a:pt x="472" y="218"/>
                </a:lnTo>
                <a:lnTo>
                  <a:pt x="402" y="366"/>
                </a:lnTo>
                <a:lnTo>
                  <a:pt x="329" y="584"/>
                </a:lnTo>
                <a:lnTo>
                  <a:pt x="272" y="809"/>
                </a:lnTo>
                <a:lnTo>
                  <a:pt x="209" y="981"/>
                </a:lnTo>
                <a:lnTo>
                  <a:pt x="0" y="1459"/>
                </a:lnTo>
                <a:lnTo>
                  <a:pt x="0" y="1825"/>
                </a:lnTo>
                <a:lnTo>
                  <a:pt x="654" y="1825"/>
                </a:lnTo>
                <a:lnTo>
                  <a:pt x="654" y="0"/>
                </a:lnTo>
              </a:path>
            </a:pathLst>
          </a:custGeom>
          <a:solidFill>
            <a:schemeClr val="hlink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197" name="Freeform 5"/>
          <p:cNvSpPr>
            <a:spLocks/>
          </p:cNvSpPr>
          <p:nvPr/>
        </p:nvSpPr>
        <p:spPr bwMode="auto">
          <a:xfrm>
            <a:off x="2547938" y="1550988"/>
            <a:ext cx="1881187" cy="2335212"/>
          </a:xfrm>
          <a:custGeom>
            <a:avLst/>
            <a:gdLst>
              <a:gd name="T0" fmla="*/ 0 w 1066"/>
              <a:gd name="T1" fmla="*/ 2335212 h 1373"/>
              <a:gd name="T2" fmla="*/ 197648 w 1066"/>
              <a:gd name="T3" fmla="*/ 2309700 h 1373"/>
              <a:gd name="T4" fmla="*/ 296472 w 1066"/>
              <a:gd name="T5" fmla="*/ 2280786 h 1373"/>
              <a:gd name="T6" fmla="*/ 395296 w 1066"/>
              <a:gd name="T7" fmla="*/ 2245069 h 1373"/>
              <a:gd name="T8" fmla="*/ 494120 w 1066"/>
              <a:gd name="T9" fmla="*/ 2190643 h 1373"/>
              <a:gd name="T10" fmla="*/ 592944 w 1066"/>
              <a:gd name="T11" fmla="*/ 2115808 h 1373"/>
              <a:gd name="T12" fmla="*/ 693533 w 1066"/>
              <a:gd name="T13" fmla="*/ 2022263 h 1373"/>
              <a:gd name="T14" fmla="*/ 891181 w 1066"/>
              <a:gd name="T15" fmla="*/ 1751834 h 1373"/>
              <a:gd name="T16" fmla="*/ 1088830 w 1066"/>
              <a:gd name="T17" fmla="*/ 1369152 h 1373"/>
              <a:gd name="T18" fmla="*/ 1286478 w 1066"/>
              <a:gd name="T19" fmla="*/ 911634 h 1373"/>
              <a:gd name="T20" fmla="*/ 1385302 w 1066"/>
              <a:gd name="T21" fmla="*/ 676922 h 1373"/>
              <a:gd name="T22" fmla="*/ 1485891 w 1066"/>
              <a:gd name="T23" fmla="*/ 462620 h 1373"/>
              <a:gd name="T24" fmla="*/ 1584715 w 1066"/>
              <a:gd name="T25" fmla="*/ 273830 h 1373"/>
              <a:gd name="T26" fmla="*/ 1683539 w 1066"/>
              <a:gd name="T27" fmla="*/ 124159 h 1373"/>
              <a:gd name="T28" fmla="*/ 1782363 w 1066"/>
              <a:gd name="T29" fmla="*/ 34016 h 1373"/>
              <a:gd name="T30" fmla="*/ 1881187 w 1066"/>
              <a:gd name="T31" fmla="*/ 0 h 137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066"/>
              <a:gd name="T49" fmla="*/ 0 h 1373"/>
              <a:gd name="T50" fmla="*/ 1066 w 1066"/>
              <a:gd name="T51" fmla="*/ 1373 h 137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066" h="1373">
                <a:moveTo>
                  <a:pt x="0" y="1373"/>
                </a:moveTo>
                <a:lnTo>
                  <a:pt x="112" y="1358"/>
                </a:lnTo>
                <a:lnTo>
                  <a:pt x="168" y="1341"/>
                </a:lnTo>
                <a:lnTo>
                  <a:pt x="224" y="1320"/>
                </a:lnTo>
                <a:lnTo>
                  <a:pt x="280" y="1288"/>
                </a:lnTo>
                <a:lnTo>
                  <a:pt x="336" y="1244"/>
                </a:lnTo>
                <a:lnTo>
                  <a:pt x="393" y="1189"/>
                </a:lnTo>
                <a:lnTo>
                  <a:pt x="505" y="1030"/>
                </a:lnTo>
                <a:lnTo>
                  <a:pt x="617" y="805"/>
                </a:lnTo>
                <a:lnTo>
                  <a:pt x="729" y="536"/>
                </a:lnTo>
                <a:lnTo>
                  <a:pt x="785" y="398"/>
                </a:lnTo>
                <a:lnTo>
                  <a:pt x="842" y="272"/>
                </a:lnTo>
                <a:lnTo>
                  <a:pt x="898" y="161"/>
                </a:lnTo>
                <a:lnTo>
                  <a:pt x="954" y="73"/>
                </a:lnTo>
                <a:lnTo>
                  <a:pt x="1010" y="20"/>
                </a:lnTo>
                <a:lnTo>
                  <a:pt x="1066" y="0"/>
                </a:lnTo>
              </a:path>
            </a:pathLst>
          </a:custGeom>
          <a:noFill/>
          <a:ln w="7302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198" name="Line 6"/>
          <p:cNvSpPr>
            <a:spLocks noChangeShapeType="1"/>
          </p:cNvSpPr>
          <p:nvPr/>
        </p:nvSpPr>
        <p:spPr bwMode="auto">
          <a:xfrm>
            <a:off x="1341438" y="2346325"/>
            <a:ext cx="74612" cy="1588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199" name="Line 7"/>
          <p:cNvSpPr>
            <a:spLocks noChangeShapeType="1"/>
          </p:cNvSpPr>
          <p:nvPr/>
        </p:nvSpPr>
        <p:spPr bwMode="auto">
          <a:xfrm>
            <a:off x="1341438" y="2516188"/>
            <a:ext cx="74612" cy="1587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00" name="Line 8"/>
          <p:cNvSpPr>
            <a:spLocks noChangeShapeType="1"/>
          </p:cNvSpPr>
          <p:nvPr/>
        </p:nvSpPr>
        <p:spPr bwMode="auto">
          <a:xfrm>
            <a:off x="1341438" y="2690813"/>
            <a:ext cx="74612" cy="1587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01" name="Line 9"/>
          <p:cNvSpPr>
            <a:spLocks noChangeShapeType="1"/>
          </p:cNvSpPr>
          <p:nvPr/>
        </p:nvSpPr>
        <p:spPr bwMode="auto">
          <a:xfrm>
            <a:off x="1341438" y="2860675"/>
            <a:ext cx="74612" cy="1588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02" name="Line 10"/>
          <p:cNvSpPr>
            <a:spLocks noChangeShapeType="1"/>
          </p:cNvSpPr>
          <p:nvPr/>
        </p:nvSpPr>
        <p:spPr bwMode="auto">
          <a:xfrm>
            <a:off x="1341438" y="3028950"/>
            <a:ext cx="74612" cy="1588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03" name="Line 11"/>
          <p:cNvSpPr>
            <a:spLocks noChangeShapeType="1"/>
          </p:cNvSpPr>
          <p:nvPr/>
        </p:nvSpPr>
        <p:spPr bwMode="auto">
          <a:xfrm>
            <a:off x="1341438" y="3203575"/>
            <a:ext cx="74612" cy="1588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04" name="Line 12"/>
          <p:cNvSpPr>
            <a:spLocks noChangeShapeType="1"/>
          </p:cNvSpPr>
          <p:nvPr/>
        </p:nvSpPr>
        <p:spPr bwMode="auto">
          <a:xfrm>
            <a:off x="1341438" y="3371850"/>
            <a:ext cx="74612" cy="1588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05" name="Line 13"/>
          <p:cNvSpPr>
            <a:spLocks noChangeShapeType="1"/>
          </p:cNvSpPr>
          <p:nvPr/>
        </p:nvSpPr>
        <p:spPr bwMode="auto">
          <a:xfrm>
            <a:off x="1341438" y="3548063"/>
            <a:ext cx="74612" cy="1587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06" name="Line 14"/>
          <p:cNvSpPr>
            <a:spLocks noChangeShapeType="1"/>
          </p:cNvSpPr>
          <p:nvPr/>
        </p:nvSpPr>
        <p:spPr bwMode="auto">
          <a:xfrm>
            <a:off x="1341438" y="3716338"/>
            <a:ext cx="74612" cy="1587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07" name="Line 15"/>
          <p:cNvSpPr>
            <a:spLocks noChangeShapeType="1"/>
          </p:cNvSpPr>
          <p:nvPr/>
        </p:nvSpPr>
        <p:spPr bwMode="auto">
          <a:xfrm>
            <a:off x="7448550" y="3886200"/>
            <a:ext cx="1588" cy="25400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08" name="Line 16"/>
          <p:cNvSpPr>
            <a:spLocks noChangeShapeType="1"/>
          </p:cNvSpPr>
          <p:nvPr/>
        </p:nvSpPr>
        <p:spPr bwMode="auto">
          <a:xfrm>
            <a:off x="6842125" y="3886200"/>
            <a:ext cx="1588" cy="25400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09" name="Line 17"/>
          <p:cNvSpPr>
            <a:spLocks noChangeShapeType="1"/>
          </p:cNvSpPr>
          <p:nvPr/>
        </p:nvSpPr>
        <p:spPr bwMode="auto">
          <a:xfrm>
            <a:off x="6242050" y="3886200"/>
            <a:ext cx="1588" cy="25400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10" name="Line 18"/>
          <p:cNvSpPr>
            <a:spLocks noChangeShapeType="1"/>
          </p:cNvSpPr>
          <p:nvPr/>
        </p:nvSpPr>
        <p:spPr bwMode="auto">
          <a:xfrm>
            <a:off x="5635625" y="3886200"/>
            <a:ext cx="1588" cy="25400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11" name="Line 19"/>
          <p:cNvSpPr>
            <a:spLocks noChangeShapeType="1"/>
          </p:cNvSpPr>
          <p:nvPr/>
        </p:nvSpPr>
        <p:spPr bwMode="auto">
          <a:xfrm>
            <a:off x="5035550" y="3886200"/>
            <a:ext cx="1588" cy="25400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12" name="Line 20"/>
          <p:cNvSpPr>
            <a:spLocks noChangeShapeType="1"/>
          </p:cNvSpPr>
          <p:nvPr/>
        </p:nvSpPr>
        <p:spPr bwMode="auto">
          <a:xfrm>
            <a:off x="4429125" y="3886200"/>
            <a:ext cx="1588" cy="25400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13" name="Line 21"/>
          <p:cNvSpPr>
            <a:spLocks noChangeShapeType="1"/>
          </p:cNvSpPr>
          <p:nvPr/>
        </p:nvSpPr>
        <p:spPr bwMode="auto">
          <a:xfrm>
            <a:off x="3829050" y="3886200"/>
            <a:ext cx="1588" cy="25400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14" name="Line 22"/>
          <p:cNvSpPr>
            <a:spLocks noChangeShapeType="1"/>
          </p:cNvSpPr>
          <p:nvPr/>
        </p:nvSpPr>
        <p:spPr bwMode="auto">
          <a:xfrm>
            <a:off x="3221038" y="3886200"/>
            <a:ext cx="3175" cy="25400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15" name="Line 23"/>
          <p:cNvSpPr>
            <a:spLocks noChangeShapeType="1"/>
          </p:cNvSpPr>
          <p:nvPr/>
        </p:nvSpPr>
        <p:spPr bwMode="auto">
          <a:xfrm>
            <a:off x="2622550" y="3886200"/>
            <a:ext cx="1588" cy="25400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16" name="Line 24"/>
          <p:cNvSpPr>
            <a:spLocks noChangeShapeType="1"/>
          </p:cNvSpPr>
          <p:nvPr/>
        </p:nvSpPr>
        <p:spPr bwMode="auto">
          <a:xfrm>
            <a:off x="2014538" y="3886200"/>
            <a:ext cx="3175" cy="25400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17" name="Line 25"/>
          <p:cNvSpPr>
            <a:spLocks noChangeShapeType="1"/>
          </p:cNvSpPr>
          <p:nvPr/>
        </p:nvSpPr>
        <p:spPr bwMode="auto">
          <a:xfrm>
            <a:off x="4429125" y="1571625"/>
            <a:ext cx="1588" cy="2335213"/>
          </a:xfrm>
          <a:prstGeom prst="line">
            <a:avLst/>
          </a:prstGeom>
          <a:noFill/>
          <a:ln w="5080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18" name="Freeform 26"/>
          <p:cNvSpPr>
            <a:spLocks/>
          </p:cNvSpPr>
          <p:nvPr/>
        </p:nvSpPr>
        <p:spPr bwMode="auto">
          <a:xfrm>
            <a:off x="4425950" y="1498600"/>
            <a:ext cx="1039813" cy="2419350"/>
          </a:xfrm>
          <a:custGeom>
            <a:avLst/>
            <a:gdLst>
              <a:gd name="T0" fmla="*/ 0 w 654"/>
              <a:gd name="T1" fmla="*/ 0 h 1826"/>
              <a:gd name="T2" fmla="*/ 287777 w 654"/>
              <a:gd name="T3" fmla="*/ 288838 h 1826"/>
              <a:gd name="T4" fmla="*/ 405432 w 654"/>
              <a:gd name="T5" fmla="*/ 484930 h 1826"/>
              <a:gd name="T6" fmla="*/ 461079 w 654"/>
              <a:gd name="T7" fmla="*/ 675722 h 1826"/>
              <a:gd name="T8" fmla="*/ 607353 w 654"/>
              <a:gd name="T9" fmla="*/ 1071881 h 1826"/>
              <a:gd name="T10" fmla="*/ 713878 w 654"/>
              <a:gd name="T11" fmla="*/ 1299771 h 1826"/>
              <a:gd name="T12" fmla="*/ 1038223 w 654"/>
              <a:gd name="T13" fmla="*/ 1933095 h 1826"/>
              <a:gd name="T14" fmla="*/ 1038223 w 654"/>
              <a:gd name="T15" fmla="*/ 2418025 h 1826"/>
              <a:gd name="T16" fmla="*/ 0 w 654"/>
              <a:gd name="T17" fmla="*/ 2418025 h 1826"/>
              <a:gd name="T18" fmla="*/ 0 w 654"/>
              <a:gd name="T19" fmla="*/ 0 h 182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54"/>
              <a:gd name="T31" fmla="*/ 0 h 1826"/>
              <a:gd name="T32" fmla="*/ 654 w 654"/>
              <a:gd name="T33" fmla="*/ 1826 h 18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54" h="1826">
                <a:moveTo>
                  <a:pt x="0" y="0"/>
                </a:moveTo>
                <a:lnTo>
                  <a:pt x="181" y="218"/>
                </a:lnTo>
                <a:lnTo>
                  <a:pt x="255" y="366"/>
                </a:lnTo>
                <a:lnTo>
                  <a:pt x="290" y="510"/>
                </a:lnTo>
                <a:lnTo>
                  <a:pt x="382" y="809"/>
                </a:lnTo>
                <a:lnTo>
                  <a:pt x="449" y="981"/>
                </a:lnTo>
                <a:lnTo>
                  <a:pt x="653" y="1459"/>
                </a:lnTo>
                <a:lnTo>
                  <a:pt x="653" y="1825"/>
                </a:lnTo>
                <a:lnTo>
                  <a:pt x="0" y="1825"/>
                </a:lnTo>
                <a:lnTo>
                  <a:pt x="0" y="0"/>
                </a:lnTo>
              </a:path>
            </a:pathLst>
          </a:custGeom>
          <a:solidFill>
            <a:schemeClr val="hlink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19" name="Line 27"/>
          <p:cNvSpPr>
            <a:spLocks noChangeShapeType="1"/>
          </p:cNvSpPr>
          <p:nvPr/>
        </p:nvSpPr>
        <p:spPr bwMode="auto">
          <a:xfrm>
            <a:off x="4425950" y="1539875"/>
            <a:ext cx="0" cy="2384425"/>
          </a:xfrm>
          <a:prstGeom prst="line">
            <a:avLst/>
          </a:prstGeom>
          <a:noFill/>
          <a:ln w="50800">
            <a:solidFill>
              <a:srgbClr val="232323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s-CL" sz="2400">
              <a:latin typeface="+mj-lt"/>
            </a:endParaRPr>
          </a:p>
        </p:txBody>
      </p:sp>
      <p:graphicFrame>
        <p:nvGraphicFramePr>
          <p:cNvPr id="220" name="Object 2"/>
          <p:cNvGraphicFramePr>
            <a:graphicFrameLocks noChangeAspect="1"/>
          </p:cNvGraphicFramePr>
          <p:nvPr/>
        </p:nvGraphicFramePr>
        <p:xfrm>
          <a:off x="7524750" y="3662363"/>
          <a:ext cx="338138" cy="327025"/>
        </p:xfrm>
        <a:graphic>
          <a:graphicData uri="http://schemas.openxmlformats.org/presentationml/2006/ole">
            <p:oleObj spid="_x0000_s10244" name="Equation" r:id="rId3" imgW="126720" imgH="152280" progId="Equation.3">
              <p:embed/>
            </p:oleObj>
          </a:graphicData>
        </a:graphic>
      </p:graphicFrame>
      <p:graphicFrame>
        <p:nvGraphicFramePr>
          <p:cNvPr id="221" name="Object 3"/>
          <p:cNvGraphicFramePr>
            <a:graphicFrameLocks noChangeAspect="1"/>
          </p:cNvGraphicFramePr>
          <p:nvPr/>
        </p:nvGraphicFramePr>
        <p:xfrm>
          <a:off x="4152900" y="3914775"/>
          <a:ext cx="625475" cy="519113"/>
        </p:xfrm>
        <a:graphic>
          <a:graphicData uri="http://schemas.openxmlformats.org/presentationml/2006/ole">
            <p:oleObj spid="_x0000_s10245" name="Equation" r:id="rId4" imgW="215640" imgH="228600" progId="Equation.3">
              <p:embed/>
            </p:oleObj>
          </a:graphicData>
        </a:graphic>
      </p:graphicFrame>
      <p:sp>
        <p:nvSpPr>
          <p:cNvPr id="222" name="Freeform 30"/>
          <p:cNvSpPr>
            <a:spLocks/>
          </p:cNvSpPr>
          <p:nvPr/>
        </p:nvSpPr>
        <p:spPr bwMode="auto">
          <a:xfrm>
            <a:off x="4429125" y="1550988"/>
            <a:ext cx="1885950" cy="2335212"/>
          </a:xfrm>
          <a:custGeom>
            <a:avLst/>
            <a:gdLst>
              <a:gd name="T0" fmla="*/ 1885950 w 1070"/>
              <a:gd name="T1" fmla="*/ 2335212 h 1373"/>
              <a:gd name="T2" fmla="*/ 1688542 w 1070"/>
              <a:gd name="T3" fmla="*/ 2309700 h 1373"/>
              <a:gd name="T4" fmla="*/ 1589838 w 1070"/>
              <a:gd name="T5" fmla="*/ 2280786 h 1373"/>
              <a:gd name="T6" fmla="*/ 1491134 w 1070"/>
              <a:gd name="T7" fmla="*/ 2245069 h 1373"/>
              <a:gd name="T8" fmla="*/ 1390668 w 1070"/>
              <a:gd name="T9" fmla="*/ 2190643 h 1373"/>
              <a:gd name="T10" fmla="*/ 1291964 w 1070"/>
              <a:gd name="T11" fmla="*/ 2115808 h 1373"/>
              <a:gd name="T12" fmla="*/ 1193260 w 1070"/>
              <a:gd name="T13" fmla="*/ 2022263 h 1373"/>
              <a:gd name="T14" fmla="*/ 995852 w 1070"/>
              <a:gd name="T15" fmla="*/ 1751834 h 1373"/>
              <a:gd name="T16" fmla="*/ 798444 w 1070"/>
              <a:gd name="T17" fmla="*/ 1369152 h 1373"/>
              <a:gd name="T18" fmla="*/ 593986 w 1070"/>
              <a:gd name="T19" fmla="*/ 911634 h 1373"/>
              <a:gd name="T20" fmla="*/ 495282 w 1070"/>
              <a:gd name="T21" fmla="*/ 676922 h 1373"/>
              <a:gd name="T22" fmla="*/ 396578 w 1070"/>
              <a:gd name="T23" fmla="*/ 462620 h 1373"/>
              <a:gd name="T24" fmla="*/ 296112 w 1070"/>
              <a:gd name="T25" fmla="*/ 273830 h 1373"/>
              <a:gd name="T26" fmla="*/ 197408 w 1070"/>
              <a:gd name="T27" fmla="*/ 124159 h 1373"/>
              <a:gd name="T28" fmla="*/ 98704 w 1070"/>
              <a:gd name="T29" fmla="*/ 34016 h 1373"/>
              <a:gd name="T30" fmla="*/ 0 w 1070"/>
              <a:gd name="T31" fmla="*/ 0 h 137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070"/>
              <a:gd name="T49" fmla="*/ 0 h 1373"/>
              <a:gd name="T50" fmla="*/ 1070 w 1070"/>
              <a:gd name="T51" fmla="*/ 1373 h 137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070" h="1373">
                <a:moveTo>
                  <a:pt x="1070" y="1373"/>
                </a:moveTo>
                <a:lnTo>
                  <a:pt x="958" y="1358"/>
                </a:lnTo>
                <a:lnTo>
                  <a:pt x="902" y="1341"/>
                </a:lnTo>
                <a:lnTo>
                  <a:pt x="846" y="1320"/>
                </a:lnTo>
                <a:lnTo>
                  <a:pt x="789" y="1288"/>
                </a:lnTo>
                <a:lnTo>
                  <a:pt x="733" y="1244"/>
                </a:lnTo>
                <a:lnTo>
                  <a:pt x="677" y="1189"/>
                </a:lnTo>
                <a:lnTo>
                  <a:pt x="565" y="1030"/>
                </a:lnTo>
                <a:lnTo>
                  <a:pt x="453" y="805"/>
                </a:lnTo>
                <a:lnTo>
                  <a:pt x="337" y="536"/>
                </a:lnTo>
                <a:lnTo>
                  <a:pt x="281" y="398"/>
                </a:lnTo>
                <a:lnTo>
                  <a:pt x="225" y="272"/>
                </a:lnTo>
                <a:lnTo>
                  <a:pt x="168" y="161"/>
                </a:lnTo>
                <a:lnTo>
                  <a:pt x="112" y="73"/>
                </a:lnTo>
                <a:lnTo>
                  <a:pt x="56" y="20"/>
                </a:lnTo>
                <a:lnTo>
                  <a:pt x="0" y="0"/>
                </a:lnTo>
              </a:path>
            </a:pathLst>
          </a:custGeom>
          <a:noFill/>
          <a:ln w="7302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23" name="Freeform 31"/>
          <p:cNvSpPr>
            <a:spLocks/>
          </p:cNvSpPr>
          <p:nvPr/>
        </p:nvSpPr>
        <p:spPr bwMode="auto">
          <a:xfrm>
            <a:off x="1416050" y="2173288"/>
            <a:ext cx="6032500" cy="1712912"/>
          </a:xfrm>
          <a:custGeom>
            <a:avLst/>
            <a:gdLst>
              <a:gd name="T0" fmla="*/ 0 w 3420"/>
              <a:gd name="T1" fmla="*/ 0 h 1007"/>
              <a:gd name="T2" fmla="*/ 0 w 3420"/>
              <a:gd name="T3" fmla="*/ 1712912 h 1007"/>
              <a:gd name="T4" fmla="*/ 6032500 w 3420"/>
              <a:gd name="T5" fmla="*/ 1712912 h 1007"/>
              <a:gd name="T6" fmla="*/ 0 60000 65536"/>
              <a:gd name="T7" fmla="*/ 0 60000 65536"/>
              <a:gd name="T8" fmla="*/ 0 60000 65536"/>
              <a:gd name="T9" fmla="*/ 0 w 3420"/>
              <a:gd name="T10" fmla="*/ 0 h 1007"/>
              <a:gd name="T11" fmla="*/ 3420 w 3420"/>
              <a:gd name="T12" fmla="*/ 1007 h 100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20" h="1007">
                <a:moveTo>
                  <a:pt x="0" y="0"/>
                </a:moveTo>
                <a:lnTo>
                  <a:pt x="0" y="1007"/>
                </a:lnTo>
                <a:lnTo>
                  <a:pt x="3420" y="1007"/>
                </a:lnTo>
              </a:path>
            </a:pathLst>
          </a:custGeom>
          <a:noFill/>
          <a:ln w="57150">
            <a:solidFill>
              <a:srgbClr val="CDCDCD"/>
            </a:solidFill>
            <a:round/>
            <a:headEnd/>
            <a:tailEnd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24" name="Line 33"/>
          <p:cNvSpPr>
            <a:spLocks noChangeShapeType="1"/>
          </p:cNvSpPr>
          <p:nvPr/>
        </p:nvSpPr>
        <p:spPr bwMode="auto">
          <a:xfrm flipV="1">
            <a:off x="3376613" y="2847975"/>
            <a:ext cx="0" cy="1069975"/>
          </a:xfrm>
          <a:prstGeom prst="line">
            <a:avLst/>
          </a:prstGeom>
          <a:noFill/>
          <a:ln w="25400">
            <a:solidFill>
              <a:srgbClr val="990033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s-CL" sz="2400">
              <a:latin typeface="+mj-lt"/>
            </a:endParaRPr>
          </a:p>
        </p:txBody>
      </p:sp>
      <p:sp>
        <p:nvSpPr>
          <p:cNvPr id="225" name="Line 34"/>
          <p:cNvSpPr>
            <a:spLocks noChangeShapeType="1"/>
          </p:cNvSpPr>
          <p:nvPr/>
        </p:nvSpPr>
        <p:spPr bwMode="auto">
          <a:xfrm>
            <a:off x="3417888" y="3130550"/>
            <a:ext cx="2003425" cy="0"/>
          </a:xfrm>
          <a:prstGeom prst="line">
            <a:avLst/>
          </a:prstGeom>
          <a:noFill/>
          <a:ln w="25400">
            <a:solidFill>
              <a:srgbClr val="00CC66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s-CL" sz="2400">
              <a:latin typeface="+mj-lt"/>
            </a:endParaRPr>
          </a:p>
        </p:txBody>
      </p:sp>
      <p:sp>
        <p:nvSpPr>
          <p:cNvPr id="226" name="Line 35"/>
          <p:cNvSpPr>
            <a:spLocks noChangeShapeType="1"/>
          </p:cNvSpPr>
          <p:nvPr/>
        </p:nvSpPr>
        <p:spPr bwMode="auto">
          <a:xfrm flipV="1">
            <a:off x="5453063" y="2847975"/>
            <a:ext cx="0" cy="1069975"/>
          </a:xfrm>
          <a:prstGeom prst="line">
            <a:avLst/>
          </a:prstGeom>
          <a:noFill/>
          <a:ln w="25400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s-CL" sz="2400">
              <a:latin typeface="+mj-lt"/>
            </a:endParaRPr>
          </a:p>
        </p:txBody>
      </p:sp>
      <p:sp>
        <p:nvSpPr>
          <p:cNvPr id="227" name="Text Box 37"/>
          <p:cNvSpPr txBox="1">
            <a:spLocks noChangeArrowheads="1"/>
          </p:cNvSpPr>
          <p:nvPr/>
        </p:nvSpPr>
        <p:spPr bwMode="auto">
          <a:xfrm>
            <a:off x="593725" y="4765675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CL" sz="2400">
              <a:latin typeface="+mj-lt"/>
            </a:endParaRPr>
          </a:p>
        </p:txBody>
      </p:sp>
      <p:sp>
        <p:nvSpPr>
          <p:cNvPr id="228" name="Line 38"/>
          <p:cNvSpPr>
            <a:spLocks noChangeShapeType="1"/>
          </p:cNvSpPr>
          <p:nvPr/>
        </p:nvSpPr>
        <p:spPr bwMode="auto">
          <a:xfrm flipH="1">
            <a:off x="5486400" y="2514600"/>
            <a:ext cx="609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29" name="Text Box 39"/>
          <p:cNvSpPr txBox="1">
            <a:spLocks noChangeArrowheads="1"/>
          </p:cNvSpPr>
          <p:nvPr/>
        </p:nvSpPr>
        <p:spPr bwMode="auto">
          <a:xfrm>
            <a:off x="5638800" y="2035175"/>
            <a:ext cx="229261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1400">
                <a:solidFill>
                  <a:schemeClr val="accent2"/>
                </a:solidFill>
                <a:latin typeface="+mj-lt"/>
              </a:rPr>
              <a:t>Limite Control Superior (UCL)    </a:t>
            </a:r>
          </a:p>
          <a:p>
            <a:r>
              <a:rPr lang="es-CL" sz="1400">
                <a:solidFill>
                  <a:schemeClr val="accent2"/>
                </a:solidFill>
                <a:latin typeface="+mj-lt"/>
              </a:rPr>
              <a:t>    </a:t>
            </a:r>
          </a:p>
        </p:txBody>
      </p:sp>
      <p:graphicFrame>
        <p:nvGraphicFramePr>
          <p:cNvPr id="230" name="Object 4"/>
          <p:cNvGraphicFramePr>
            <a:graphicFrameLocks noChangeAspect="1"/>
          </p:cNvGraphicFramePr>
          <p:nvPr/>
        </p:nvGraphicFramePr>
        <p:xfrm>
          <a:off x="6743700" y="2416175"/>
          <a:ext cx="1752600" cy="479425"/>
        </p:xfrm>
        <a:graphic>
          <a:graphicData uri="http://schemas.openxmlformats.org/presentationml/2006/ole">
            <p:oleObj spid="_x0000_s10246" name="Equation" r:id="rId5" imgW="977760" imgH="266400" progId="Equation.3">
              <p:embed/>
            </p:oleObj>
          </a:graphicData>
        </a:graphic>
      </p:graphicFrame>
      <p:sp>
        <p:nvSpPr>
          <p:cNvPr id="231" name="Line 41"/>
          <p:cNvSpPr>
            <a:spLocks noChangeShapeType="1"/>
          </p:cNvSpPr>
          <p:nvPr/>
        </p:nvSpPr>
        <p:spPr bwMode="auto">
          <a:xfrm flipV="1">
            <a:off x="2286000" y="3733800"/>
            <a:ext cx="1066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 sz="2400">
              <a:latin typeface="+mj-lt"/>
            </a:endParaRPr>
          </a:p>
        </p:txBody>
      </p:sp>
      <p:sp>
        <p:nvSpPr>
          <p:cNvPr id="232" name="Text Box 42"/>
          <p:cNvSpPr txBox="1">
            <a:spLocks noChangeArrowheads="1"/>
          </p:cNvSpPr>
          <p:nvPr/>
        </p:nvSpPr>
        <p:spPr bwMode="auto">
          <a:xfrm>
            <a:off x="228600" y="4138613"/>
            <a:ext cx="20473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1400">
                <a:solidFill>
                  <a:srgbClr val="990033"/>
                </a:solidFill>
                <a:latin typeface="+mj-lt"/>
              </a:rPr>
              <a:t>Limite Control Inferior (LCL):</a:t>
            </a:r>
          </a:p>
          <a:p>
            <a:endParaRPr lang="es-CL" sz="1400">
              <a:solidFill>
                <a:srgbClr val="FF3300"/>
              </a:solidFill>
              <a:latin typeface="+mj-lt"/>
            </a:endParaRPr>
          </a:p>
        </p:txBody>
      </p:sp>
      <p:graphicFrame>
        <p:nvGraphicFramePr>
          <p:cNvPr id="233" name="Object 5"/>
          <p:cNvGraphicFramePr>
            <a:graphicFrameLocks noChangeAspect="1"/>
          </p:cNvGraphicFramePr>
          <p:nvPr/>
        </p:nvGraphicFramePr>
        <p:xfrm>
          <a:off x="1028700" y="4497388"/>
          <a:ext cx="1754188" cy="477837"/>
        </p:xfrm>
        <a:graphic>
          <a:graphicData uri="http://schemas.openxmlformats.org/presentationml/2006/ole">
            <p:oleObj spid="_x0000_s10247" name="Equation" r:id="rId6" imgW="977760" imgH="266400" progId="Equation.3">
              <p:embed/>
            </p:oleObj>
          </a:graphicData>
        </a:graphic>
      </p:graphicFrame>
      <p:sp>
        <p:nvSpPr>
          <p:cNvPr id="234" name="Text Box 44"/>
          <p:cNvSpPr txBox="1">
            <a:spLocks noChangeArrowheads="1"/>
          </p:cNvSpPr>
          <p:nvPr/>
        </p:nvSpPr>
        <p:spPr bwMode="auto">
          <a:xfrm>
            <a:off x="762000" y="5310188"/>
            <a:ext cx="76867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2400" dirty="0">
                <a:latin typeface="+mj-lt"/>
              </a:rPr>
              <a:t>Si </a:t>
            </a:r>
            <a:r>
              <a:rPr lang="es-CL" sz="2400" i="1" dirty="0">
                <a:latin typeface="+mj-lt"/>
              </a:rPr>
              <a:t>z</a:t>
            </a:r>
            <a:r>
              <a:rPr lang="es-CL" sz="2400" dirty="0">
                <a:latin typeface="+mj-lt"/>
              </a:rPr>
              <a:t> = 2 entonces obtenemos un intervalo de confianza del 95.5% </a:t>
            </a:r>
          </a:p>
          <a:p>
            <a:r>
              <a:rPr lang="es-CL" sz="2400" dirty="0">
                <a:latin typeface="+mj-lt"/>
              </a:rPr>
              <a:t>Si </a:t>
            </a:r>
            <a:r>
              <a:rPr lang="es-CL" sz="2400" i="1" dirty="0">
                <a:latin typeface="+mj-lt"/>
              </a:rPr>
              <a:t>z</a:t>
            </a:r>
            <a:r>
              <a:rPr lang="es-CL" sz="2400" dirty="0">
                <a:latin typeface="+mj-lt"/>
              </a:rPr>
              <a:t> = </a:t>
            </a:r>
            <a:r>
              <a:rPr lang="es-CL" sz="2400" dirty="0" smtClean="0">
                <a:latin typeface="+mj-lt"/>
              </a:rPr>
              <a:t>3 </a:t>
            </a:r>
            <a:r>
              <a:rPr lang="es-CL" sz="2400" dirty="0">
                <a:latin typeface="+mj-lt"/>
              </a:rPr>
              <a:t>entonces obtenemos un intervalo de confianza del 99.73%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err="1" smtClean="0"/>
              <a:t>Six</a:t>
            </a:r>
            <a:r>
              <a:rPr lang="es-CL" sz="3600" dirty="0" smtClean="0"/>
              <a:t>-Sigma: Herramientas Analíticas</a:t>
            </a:r>
            <a:br>
              <a:rPr lang="es-CL" sz="3600" dirty="0" smtClean="0"/>
            </a:br>
            <a:r>
              <a:rPr lang="es-CL" sz="3600" dirty="0" smtClean="0"/>
              <a:t>Carta </a:t>
            </a:r>
            <a:r>
              <a:rPr lang="es-CL" sz="3600" dirty="0" smtClean="0"/>
              <a:t>de </a:t>
            </a:r>
            <a:r>
              <a:rPr lang="es-CL" sz="3600" dirty="0" smtClean="0"/>
              <a:t>Control Categórica: Control de Calidad</a:t>
            </a:r>
            <a:endParaRPr lang="es-CL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Para variables categóricas: por ejemplo, bueno, malo</a:t>
            </a:r>
          </a:p>
          <a:p>
            <a:r>
              <a:rPr lang="es-CL" dirty="0" smtClean="0"/>
              <a:t>Los % muestran los productos que no cumplen a conformidad</a:t>
            </a:r>
          </a:p>
          <a:p>
            <a:r>
              <a:rPr lang="es-CL" dirty="0" smtClean="0"/>
              <a:t>Ejemplo: Número de Sillas defectuosas vs. número de sillas inspeccionadas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37</a:t>
            </a:fld>
            <a:endParaRPr lang="es-ES" dirty="0"/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1331640" y="3284984"/>
          <a:ext cx="3117549" cy="3252267"/>
        </p:xfrm>
        <a:graphic>
          <a:graphicData uri="http://schemas.openxmlformats.org/presentationml/2006/ole">
            <p:oleObj spid="_x0000_s11266" name="Equation" r:id="rId3" imgW="1523880" imgH="2070000" progId="Equation.3">
              <p:embed/>
            </p:oleObj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Six</a:t>
            </a:r>
            <a:r>
              <a:rPr lang="es-CL" dirty="0" smtClean="0"/>
              <a:t>-Sigma: Herramientas Analíticas</a:t>
            </a:r>
            <a:br>
              <a:rPr lang="es-CL" dirty="0" smtClean="0"/>
            </a:br>
            <a:r>
              <a:rPr lang="es-CL" dirty="0" smtClean="0"/>
              <a:t>Gráficos de Causa Efecto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38</a:t>
            </a:fld>
            <a:endParaRPr lang="es-E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086824" cy="470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Enfrentando Problemas de Calidad</a:t>
            </a:r>
            <a:br>
              <a:rPr lang="es-CL" dirty="0" smtClean="0"/>
            </a:br>
            <a:r>
              <a:rPr lang="es-CL" sz="3600" dirty="0" smtClean="0"/>
              <a:t>Cuándo </a:t>
            </a:r>
            <a:r>
              <a:rPr lang="es-CL" sz="3600" dirty="0" smtClean="0"/>
              <a:t>son Necesarias Acciones Correctivas? 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196752"/>
            <a:ext cx="7992888" cy="5127302"/>
          </a:xfrm>
        </p:spPr>
        <p:txBody>
          <a:bodyPr/>
          <a:lstStyle/>
          <a:p>
            <a:r>
              <a:rPr lang="es-CL" sz="2400" dirty="0" smtClean="0"/>
              <a:t>Cuando hay evidencia suficiente que indique las existencia de una “variación sistemática” que esta afectando el proceso </a:t>
            </a:r>
            <a:r>
              <a:rPr lang="es-CL" sz="2400" dirty="0" smtClean="0"/>
              <a:t>!</a:t>
            </a:r>
            <a:endParaRPr lang="es-CL" sz="2400" dirty="0" smtClean="0"/>
          </a:p>
          <a:p>
            <a:r>
              <a:rPr lang="es-CL" sz="2400" dirty="0" smtClean="0"/>
              <a:t>Ejemplo: 4 indicaciones que le proceso está “fuera de control”. </a:t>
            </a:r>
          </a:p>
          <a:p>
            <a:pPr lvl="1"/>
            <a:r>
              <a:rPr lang="es-CL" sz="2000" dirty="0" smtClean="0"/>
              <a:t>un punto cae fuera de los limites de control</a:t>
            </a:r>
          </a:p>
          <a:p>
            <a:pPr lvl="1"/>
            <a:r>
              <a:rPr lang="es-CL" sz="2000" dirty="0" smtClean="0"/>
              <a:t>Siete puntos seguidos en un mismo lado de la línea central</a:t>
            </a:r>
          </a:p>
          <a:p>
            <a:pPr lvl="1"/>
            <a:r>
              <a:rPr lang="es-CL" sz="2000" dirty="0" smtClean="0"/>
              <a:t>Una corrida de siete puntos consecutivos creciente (o decreciente)</a:t>
            </a:r>
          </a:p>
          <a:p>
            <a:pPr lvl="1"/>
            <a:r>
              <a:rPr lang="es-CL" sz="2000" dirty="0" smtClean="0"/>
              <a:t>Ciclos o otros patrones </a:t>
            </a:r>
            <a:r>
              <a:rPr lang="es-CL" sz="2000" dirty="0" smtClean="0"/>
              <a:t>no-aleatorios</a:t>
            </a:r>
            <a:endParaRPr lang="es-CL" sz="2000" dirty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39</a:t>
            </a:fld>
            <a:endParaRPr lang="es-ES" dirty="0"/>
          </a:p>
        </p:txBody>
      </p:sp>
      <p:pic>
        <p:nvPicPr>
          <p:cNvPr id="6" name="Picture 2" descr="04-00060"/>
          <p:cNvPicPr>
            <a:picLocks noChangeAspect="1" noChangeArrowheads="1"/>
          </p:cNvPicPr>
          <p:nvPr/>
        </p:nvPicPr>
        <p:blipFill>
          <a:blip r:embed="rId2" cstate="print">
            <a:lum bright="-18000" contrast="24000"/>
          </a:blip>
          <a:srcRect/>
          <a:stretch>
            <a:fillRect/>
          </a:stretch>
        </p:blipFill>
        <p:spPr bwMode="auto">
          <a:xfrm>
            <a:off x="4053408" y="3907373"/>
            <a:ext cx="5127104" cy="2950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2 Marcador de contenido"/>
          <p:cNvSpPr txBox="1">
            <a:spLocks/>
          </p:cNvSpPr>
          <p:nvPr/>
        </p:nvSpPr>
        <p:spPr bwMode="auto">
          <a:xfrm>
            <a:off x="611560" y="3990330"/>
            <a:ext cx="3600400" cy="27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B641B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s-C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 cualquiera de esta cosas ocurre se debe detener el proceso y analizar las causas.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B641B"/>
              </a:buClr>
              <a:buSzPct val="95000"/>
              <a:buFont typeface="Wingdings 2" pitchFamily="18" charset="2"/>
              <a:buChar char=""/>
              <a:tabLst/>
              <a:defRPr/>
            </a:pPr>
            <a:endParaRPr kumimoji="0" lang="es-CL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/>
            </a:r>
            <a:br>
              <a:rPr lang="es-CL" dirty="0" smtClean="0"/>
            </a:br>
            <a:r>
              <a:rPr lang="es-CL" sz="3600" dirty="0" smtClean="0"/>
              <a:t>Introducción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Qu</a:t>
            </a:r>
            <a:r>
              <a:rPr lang="es-CL" dirty="0" smtClean="0"/>
              <a:t>é es Calidad?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800" dirty="0" smtClean="0"/>
              <a:t>Punto de Vista Productor Consumidor</a:t>
            </a:r>
          </a:p>
          <a:p>
            <a:pPr lvl="1"/>
            <a:r>
              <a:rPr lang="es-CL" dirty="0" smtClean="0"/>
              <a:t>Calidad como “Excelencia” </a:t>
            </a:r>
          </a:p>
          <a:p>
            <a:pPr lvl="2"/>
            <a:r>
              <a:rPr lang="es-CL" sz="2400" dirty="0" smtClean="0"/>
              <a:t>Basada en el producto</a:t>
            </a:r>
          </a:p>
          <a:p>
            <a:pPr lvl="1"/>
            <a:r>
              <a:rPr lang="es-CL" dirty="0" smtClean="0"/>
              <a:t>Calidad como “Conforma a las Especificaciones”</a:t>
            </a:r>
          </a:p>
          <a:p>
            <a:pPr lvl="2"/>
            <a:r>
              <a:rPr lang="es-CL" sz="2400" dirty="0" smtClean="0"/>
              <a:t>Basada en la manufactura</a:t>
            </a:r>
          </a:p>
          <a:p>
            <a:pPr lvl="1"/>
            <a:r>
              <a:rPr lang="es-CL" dirty="0" smtClean="0"/>
              <a:t>Calidad como “Apto para el Uso” </a:t>
            </a:r>
          </a:p>
          <a:p>
            <a:pPr lvl="2"/>
            <a:r>
              <a:rPr lang="es-CL" sz="2400" dirty="0" smtClean="0"/>
              <a:t>Basada en el cliente</a:t>
            </a:r>
          </a:p>
          <a:p>
            <a:pPr lvl="1"/>
            <a:r>
              <a:rPr lang="es-CL" dirty="0" smtClean="0"/>
              <a:t>Calidad como “Valor relativo al Precio”</a:t>
            </a:r>
          </a:p>
          <a:p>
            <a:pPr lvl="2"/>
            <a:r>
              <a:rPr lang="es-CL" sz="2400" dirty="0" smtClean="0"/>
              <a:t>Basada en el Mercado</a:t>
            </a:r>
          </a:p>
          <a:p>
            <a:pPr lvl="1"/>
            <a:endParaRPr lang="es-ES_tradnl" dirty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Enfrentando Problemas de Calidad</a:t>
            </a:r>
            <a:br>
              <a:rPr lang="es-CL" dirty="0" smtClean="0"/>
            </a:br>
            <a:r>
              <a:rPr lang="es-CL" dirty="0" smtClean="0">
                <a:solidFill>
                  <a:schemeClr val="accent2"/>
                </a:solidFill>
                <a:ea typeface="ＭＳ Ｐゴシック" pitchFamily="-65" charset="-128"/>
              </a:rPr>
              <a:t>Como Mejorar el Desempeño?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8064896" cy="4983286"/>
          </a:xfrm>
        </p:spPr>
        <p:txBody>
          <a:bodyPr/>
          <a:lstStyle/>
          <a:p>
            <a:pPr>
              <a:buNone/>
            </a:pPr>
            <a:r>
              <a:rPr lang="es-CL" dirty="0" smtClean="0"/>
              <a:t>Alternativa </a:t>
            </a:r>
            <a:r>
              <a:rPr lang="es-CL" dirty="0" smtClean="0"/>
              <a:t>#1:</a:t>
            </a:r>
          </a:p>
          <a:p>
            <a:r>
              <a:rPr lang="es-CL" dirty="0" smtClean="0"/>
              <a:t>Consiga que el cliente </a:t>
            </a:r>
            <a:r>
              <a:rPr lang="es-CL" dirty="0" smtClean="0"/>
              <a:t>amplíe </a:t>
            </a:r>
            <a:r>
              <a:rPr lang="es-CL" dirty="0" smtClean="0"/>
              <a:t>sus limites en las </a:t>
            </a:r>
            <a:r>
              <a:rPr lang="es-CL" dirty="0" smtClean="0"/>
              <a:t>especificaciones</a:t>
            </a:r>
          </a:p>
          <a:p>
            <a:endParaRPr lang="es-CL" dirty="0" smtClean="0"/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r>
              <a:rPr lang="es-CL" dirty="0" smtClean="0"/>
              <a:t>Alternativa </a:t>
            </a:r>
            <a:r>
              <a:rPr lang="es-CL" dirty="0" smtClean="0"/>
              <a:t>#2:</a:t>
            </a:r>
          </a:p>
          <a:p>
            <a:r>
              <a:rPr lang="es-CL" dirty="0" smtClean="0"/>
              <a:t>Reduzca la Desviación Estándar del proceso.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40</a:t>
            </a:fld>
            <a:endParaRPr lang="es-ES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204864"/>
            <a:ext cx="3718661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581128"/>
            <a:ext cx="3719573" cy="199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Inspecciones</a:t>
            </a:r>
            <a:br>
              <a:rPr lang="es-CL" dirty="0" smtClean="0"/>
            </a:br>
            <a:r>
              <a:rPr lang="es-CL" sz="3600" dirty="0" smtClean="0"/>
              <a:t>Cuando y Donde Inspeccionar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En la planta del proveedor mientras productos son producidos.</a:t>
            </a:r>
          </a:p>
          <a:p>
            <a:r>
              <a:rPr lang="es-CL" dirty="0" smtClean="0"/>
              <a:t>En la zona de recepción de productos</a:t>
            </a:r>
          </a:p>
          <a:p>
            <a:r>
              <a:rPr lang="es-CL" dirty="0" smtClean="0"/>
              <a:t>Justo antes de un Cuello de Botella del proceso</a:t>
            </a:r>
          </a:p>
          <a:p>
            <a:r>
              <a:rPr lang="es-CL" dirty="0" smtClean="0"/>
              <a:t>Antes de operaciones costosas o irreversibles</a:t>
            </a:r>
          </a:p>
          <a:p>
            <a:r>
              <a:rPr lang="es-CL" dirty="0" smtClean="0"/>
              <a:t>Durante cada paso del procesos</a:t>
            </a:r>
          </a:p>
          <a:p>
            <a:r>
              <a:rPr lang="es-CL" dirty="0" smtClean="0"/>
              <a:t>Cuando la producción ha sido completada</a:t>
            </a:r>
          </a:p>
          <a:p>
            <a:r>
              <a:rPr lang="es-CL" dirty="0" smtClean="0"/>
              <a:t>Antes del despacho a los clientes</a:t>
            </a:r>
          </a:p>
          <a:p>
            <a:r>
              <a:rPr lang="es-CL" dirty="0" smtClean="0"/>
              <a:t>En el punto de contacto con el cliente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41</a:t>
            </a:fld>
            <a:endParaRPr lang="es-E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Inspecciones</a:t>
            </a:r>
            <a:br>
              <a:rPr lang="es-CL" dirty="0" smtClean="0"/>
            </a:br>
            <a:r>
              <a:rPr lang="es-CL" sz="3600" dirty="0" smtClean="0"/>
              <a:t>Muestreo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Conjunto de procedimientos asociados a la </a:t>
            </a:r>
            <a:r>
              <a:rPr lang="es-CL" dirty="0" smtClean="0"/>
              <a:t>inspección </a:t>
            </a:r>
            <a:r>
              <a:rPr lang="es-CL" dirty="0" smtClean="0"/>
              <a:t>de material prima o productos terminados</a:t>
            </a:r>
          </a:p>
          <a:p>
            <a:r>
              <a:rPr lang="es-CL" dirty="0" smtClean="0"/>
              <a:t>Identificar</a:t>
            </a:r>
            <a:endParaRPr lang="es-CL" dirty="0" smtClean="0"/>
          </a:p>
          <a:p>
            <a:pPr lvl="1"/>
            <a:r>
              <a:rPr lang="es-CL" dirty="0" smtClean="0"/>
              <a:t>Tipo de muestra</a:t>
            </a:r>
          </a:p>
          <a:p>
            <a:pPr lvl="1"/>
            <a:r>
              <a:rPr lang="es-CL" dirty="0" smtClean="0"/>
              <a:t>Tamaño de la muestra (n)</a:t>
            </a:r>
          </a:p>
          <a:p>
            <a:pPr lvl="1"/>
            <a:r>
              <a:rPr lang="es-CL" dirty="0" smtClean="0"/>
              <a:t>Criterio (c) </a:t>
            </a:r>
            <a:r>
              <a:rPr lang="es-CL" dirty="0" smtClean="0"/>
              <a:t>usado </a:t>
            </a:r>
            <a:r>
              <a:rPr lang="es-CL" dirty="0" smtClean="0"/>
              <a:t>para rechazar o aceptar un lote</a:t>
            </a:r>
          </a:p>
          <a:p>
            <a:r>
              <a:rPr lang="es-CL" dirty="0" smtClean="0"/>
              <a:t>Productor (proveedor) &amp; consumidor (comprador) deben negociar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42</a:t>
            </a:fld>
            <a:endParaRPr lang="es-ES" dirty="0"/>
          </a:p>
        </p:txBody>
      </p:sp>
      <p:grpSp>
        <p:nvGrpSpPr>
          <p:cNvPr id="14340" name="Group 4"/>
          <p:cNvGrpSpPr>
            <a:grpSpLocks noChangeAspect="1"/>
          </p:cNvGrpSpPr>
          <p:nvPr/>
        </p:nvGrpSpPr>
        <p:grpSpPr bwMode="auto">
          <a:xfrm>
            <a:off x="3262313" y="4953001"/>
            <a:ext cx="3228975" cy="1614487"/>
            <a:chOff x="2055" y="3120"/>
            <a:chExt cx="2034" cy="1017"/>
          </a:xfrm>
        </p:grpSpPr>
        <p:sp>
          <p:nvSpPr>
            <p:cNvPr id="14339" name="AutoShape 3"/>
            <p:cNvSpPr>
              <a:spLocks noChangeAspect="1" noChangeArrowheads="1" noTextEdit="1"/>
            </p:cNvSpPr>
            <p:nvPr/>
          </p:nvSpPr>
          <p:spPr bwMode="auto">
            <a:xfrm>
              <a:off x="2064" y="3129"/>
              <a:ext cx="2016" cy="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2880" y="3292"/>
              <a:ext cx="513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Aceptado</a:t>
              </a:r>
              <a:endParaRPr kumimoji="0" lang="es-C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3444" y="3292"/>
              <a:ext cx="615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Rechazado</a:t>
              </a:r>
              <a:endParaRPr kumimoji="0" lang="es-C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43" name="Rectangle 7"/>
            <p:cNvSpPr>
              <a:spLocks noChangeArrowheads="1"/>
            </p:cNvSpPr>
            <p:nvPr/>
          </p:nvSpPr>
          <p:spPr bwMode="auto">
            <a:xfrm>
              <a:off x="2318" y="3538"/>
              <a:ext cx="385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Bueno</a:t>
              </a:r>
              <a:endParaRPr kumimoji="0" lang="es-C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44" name="Rectangle 8"/>
            <p:cNvSpPr>
              <a:spLocks noChangeArrowheads="1"/>
            </p:cNvSpPr>
            <p:nvPr/>
          </p:nvSpPr>
          <p:spPr bwMode="auto">
            <a:xfrm>
              <a:off x="3608" y="3474"/>
              <a:ext cx="332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CL" sz="15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Tipo</a:t>
              </a:r>
              <a:r>
                <a:rPr kumimoji="0" lang="es-CL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I </a:t>
              </a:r>
              <a:endParaRPr kumimoji="0" lang="es-C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3544" y="3628"/>
              <a:ext cx="390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Error (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auto">
            <a:xfrm>
              <a:off x="3871" y="3628"/>
              <a:ext cx="14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ymbol" pitchFamily="18" charset="2"/>
                  <a:cs typeface="Arial" pitchFamily="34" charset="0"/>
                </a:rPr>
                <a:t>a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47" name="Rectangle 11"/>
            <p:cNvSpPr>
              <a:spLocks noChangeArrowheads="1"/>
            </p:cNvSpPr>
            <p:nvPr/>
          </p:nvSpPr>
          <p:spPr bwMode="auto">
            <a:xfrm>
              <a:off x="3944" y="3628"/>
              <a:ext cx="91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s-C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2373" y="3874"/>
              <a:ext cx="264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Malo</a:t>
              </a:r>
              <a:endParaRPr kumimoji="0" lang="es-C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2990" y="3801"/>
              <a:ext cx="365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Tipo II </a:t>
              </a:r>
              <a:endParaRPr kumimoji="0" lang="es-C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50" name="Rectangle 14"/>
            <p:cNvSpPr>
              <a:spLocks noChangeArrowheads="1"/>
            </p:cNvSpPr>
            <p:nvPr/>
          </p:nvSpPr>
          <p:spPr bwMode="auto">
            <a:xfrm>
              <a:off x="2945" y="3955"/>
              <a:ext cx="390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Error (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51" name="Rectangle 15"/>
            <p:cNvSpPr>
              <a:spLocks noChangeArrowheads="1"/>
            </p:cNvSpPr>
            <p:nvPr/>
          </p:nvSpPr>
          <p:spPr bwMode="auto">
            <a:xfrm>
              <a:off x="3272" y="3955"/>
              <a:ext cx="1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ymbol" pitchFamily="18" charset="2"/>
                  <a:cs typeface="Arial" pitchFamily="34" charset="0"/>
                </a:rPr>
                <a:t>b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52" name="Rectangle 16"/>
            <p:cNvSpPr>
              <a:spLocks noChangeArrowheads="1"/>
            </p:cNvSpPr>
            <p:nvPr/>
          </p:nvSpPr>
          <p:spPr bwMode="auto">
            <a:xfrm>
              <a:off x="3335" y="3955"/>
              <a:ext cx="91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53" name="Rectangle 17"/>
            <p:cNvSpPr>
              <a:spLocks noChangeArrowheads="1"/>
            </p:cNvSpPr>
            <p:nvPr/>
          </p:nvSpPr>
          <p:spPr bwMode="auto">
            <a:xfrm>
              <a:off x="3317" y="3138"/>
              <a:ext cx="608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Comprador</a:t>
              </a:r>
              <a:endParaRPr kumimoji="0" lang="es-C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54" name="Rectangle 18"/>
            <p:cNvSpPr>
              <a:spLocks noChangeArrowheads="1"/>
            </p:cNvSpPr>
            <p:nvPr/>
          </p:nvSpPr>
          <p:spPr bwMode="auto">
            <a:xfrm rot="16200000">
              <a:off x="1919" y="3669"/>
              <a:ext cx="52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Productor</a:t>
              </a:r>
              <a:endParaRPr kumimoji="0" lang="es-C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55" name="Line 19"/>
            <p:cNvSpPr>
              <a:spLocks noChangeShapeType="1"/>
            </p:cNvSpPr>
            <p:nvPr/>
          </p:nvSpPr>
          <p:spPr bwMode="auto">
            <a:xfrm>
              <a:off x="2064" y="3129"/>
              <a:ext cx="790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56" name="Rectangle 20"/>
            <p:cNvSpPr>
              <a:spLocks noChangeArrowheads="1"/>
            </p:cNvSpPr>
            <p:nvPr/>
          </p:nvSpPr>
          <p:spPr bwMode="auto">
            <a:xfrm>
              <a:off x="2064" y="3129"/>
              <a:ext cx="790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57" name="Line 21"/>
            <p:cNvSpPr>
              <a:spLocks noChangeShapeType="1"/>
            </p:cNvSpPr>
            <p:nvPr/>
          </p:nvSpPr>
          <p:spPr bwMode="auto">
            <a:xfrm flipV="1">
              <a:off x="2863" y="312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58" name="Rectangle 22"/>
            <p:cNvSpPr>
              <a:spLocks noChangeArrowheads="1"/>
            </p:cNvSpPr>
            <p:nvPr/>
          </p:nvSpPr>
          <p:spPr bwMode="auto">
            <a:xfrm>
              <a:off x="2863" y="3120"/>
              <a:ext cx="9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59" name="Rectangle 23"/>
            <p:cNvSpPr>
              <a:spLocks noChangeArrowheads="1"/>
            </p:cNvSpPr>
            <p:nvPr/>
          </p:nvSpPr>
          <p:spPr bwMode="auto">
            <a:xfrm>
              <a:off x="2872" y="3120"/>
              <a:ext cx="1208" cy="1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60" name="Line 24"/>
            <p:cNvSpPr>
              <a:spLocks noChangeShapeType="1"/>
            </p:cNvSpPr>
            <p:nvPr/>
          </p:nvSpPr>
          <p:spPr bwMode="auto">
            <a:xfrm flipV="1">
              <a:off x="4071" y="312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61" name="Rectangle 25"/>
            <p:cNvSpPr>
              <a:spLocks noChangeArrowheads="1"/>
            </p:cNvSpPr>
            <p:nvPr/>
          </p:nvSpPr>
          <p:spPr bwMode="auto">
            <a:xfrm>
              <a:off x="4071" y="3120"/>
              <a:ext cx="9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62" name="Line 26"/>
            <p:cNvSpPr>
              <a:spLocks noChangeShapeType="1"/>
            </p:cNvSpPr>
            <p:nvPr/>
          </p:nvSpPr>
          <p:spPr bwMode="auto">
            <a:xfrm>
              <a:off x="2064" y="3283"/>
              <a:ext cx="790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63" name="Rectangle 27"/>
            <p:cNvSpPr>
              <a:spLocks noChangeArrowheads="1"/>
            </p:cNvSpPr>
            <p:nvPr/>
          </p:nvSpPr>
          <p:spPr bwMode="auto">
            <a:xfrm>
              <a:off x="2064" y="3283"/>
              <a:ext cx="790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64" name="Line 28"/>
            <p:cNvSpPr>
              <a:spLocks noChangeShapeType="1"/>
            </p:cNvSpPr>
            <p:nvPr/>
          </p:nvSpPr>
          <p:spPr bwMode="auto">
            <a:xfrm flipV="1">
              <a:off x="3444" y="312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65" name="Rectangle 29"/>
            <p:cNvSpPr>
              <a:spLocks noChangeArrowheads="1"/>
            </p:cNvSpPr>
            <p:nvPr/>
          </p:nvSpPr>
          <p:spPr bwMode="auto">
            <a:xfrm>
              <a:off x="3444" y="3120"/>
              <a:ext cx="9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66" name="Line 30"/>
            <p:cNvSpPr>
              <a:spLocks noChangeShapeType="1"/>
            </p:cNvSpPr>
            <p:nvPr/>
          </p:nvSpPr>
          <p:spPr bwMode="auto">
            <a:xfrm>
              <a:off x="2872" y="3283"/>
              <a:ext cx="1190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67" name="Rectangle 31"/>
            <p:cNvSpPr>
              <a:spLocks noChangeArrowheads="1"/>
            </p:cNvSpPr>
            <p:nvPr/>
          </p:nvSpPr>
          <p:spPr bwMode="auto">
            <a:xfrm>
              <a:off x="2872" y="3283"/>
              <a:ext cx="1190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68" name="Line 32"/>
            <p:cNvSpPr>
              <a:spLocks noChangeShapeType="1"/>
            </p:cNvSpPr>
            <p:nvPr/>
          </p:nvSpPr>
          <p:spPr bwMode="auto">
            <a:xfrm>
              <a:off x="2064" y="3129"/>
              <a:ext cx="1" cy="309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69" name="Rectangle 33"/>
            <p:cNvSpPr>
              <a:spLocks noChangeArrowheads="1"/>
            </p:cNvSpPr>
            <p:nvPr/>
          </p:nvSpPr>
          <p:spPr bwMode="auto">
            <a:xfrm>
              <a:off x="2064" y="3129"/>
              <a:ext cx="9" cy="30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70" name="Line 34"/>
            <p:cNvSpPr>
              <a:spLocks noChangeShapeType="1"/>
            </p:cNvSpPr>
            <p:nvPr/>
          </p:nvSpPr>
          <p:spPr bwMode="auto">
            <a:xfrm>
              <a:off x="2282" y="3129"/>
              <a:ext cx="1" cy="309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71" name="Rectangle 35"/>
            <p:cNvSpPr>
              <a:spLocks noChangeArrowheads="1"/>
            </p:cNvSpPr>
            <p:nvPr/>
          </p:nvSpPr>
          <p:spPr bwMode="auto">
            <a:xfrm>
              <a:off x="2282" y="3129"/>
              <a:ext cx="9" cy="30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72" name="Line 36"/>
            <p:cNvSpPr>
              <a:spLocks noChangeShapeType="1"/>
            </p:cNvSpPr>
            <p:nvPr/>
          </p:nvSpPr>
          <p:spPr bwMode="auto">
            <a:xfrm>
              <a:off x="3444" y="3292"/>
              <a:ext cx="1" cy="146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73" name="Rectangle 37"/>
            <p:cNvSpPr>
              <a:spLocks noChangeArrowheads="1"/>
            </p:cNvSpPr>
            <p:nvPr/>
          </p:nvSpPr>
          <p:spPr bwMode="auto">
            <a:xfrm>
              <a:off x="3444" y="3292"/>
              <a:ext cx="9" cy="146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74" name="Rectangle 38"/>
            <p:cNvSpPr>
              <a:spLocks noChangeArrowheads="1"/>
            </p:cNvSpPr>
            <p:nvPr/>
          </p:nvSpPr>
          <p:spPr bwMode="auto">
            <a:xfrm>
              <a:off x="2073" y="3438"/>
              <a:ext cx="2007" cy="1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75" name="Line 39"/>
            <p:cNvSpPr>
              <a:spLocks noChangeShapeType="1"/>
            </p:cNvSpPr>
            <p:nvPr/>
          </p:nvSpPr>
          <p:spPr bwMode="auto">
            <a:xfrm>
              <a:off x="2291" y="3774"/>
              <a:ext cx="563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76" name="Rectangle 40"/>
            <p:cNvSpPr>
              <a:spLocks noChangeArrowheads="1"/>
            </p:cNvSpPr>
            <p:nvPr/>
          </p:nvSpPr>
          <p:spPr bwMode="auto">
            <a:xfrm>
              <a:off x="2291" y="3774"/>
              <a:ext cx="563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77" name="Line 41"/>
            <p:cNvSpPr>
              <a:spLocks noChangeShapeType="1"/>
            </p:cNvSpPr>
            <p:nvPr/>
          </p:nvSpPr>
          <p:spPr bwMode="auto">
            <a:xfrm>
              <a:off x="2872" y="3774"/>
              <a:ext cx="1190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78" name="Rectangle 42"/>
            <p:cNvSpPr>
              <a:spLocks noChangeArrowheads="1"/>
            </p:cNvSpPr>
            <p:nvPr/>
          </p:nvSpPr>
          <p:spPr bwMode="auto">
            <a:xfrm>
              <a:off x="2872" y="3774"/>
              <a:ext cx="1190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79" name="Rectangle 43"/>
            <p:cNvSpPr>
              <a:spLocks noChangeArrowheads="1"/>
            </p:cNvSpPr>
            <p:nvPr/>
          </p:nvSpPr>
          <p:spPr bwMode="auto">
            <a:xfrm>
              <a:off x="2055" y="3438"/>
              <a:ext cx="18" cy="69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80" name="Line 44"/>
            <p:cNvSpPr>
              <a:spLocks noChangeShapeType="1"/>
            </p:cNvSpPr>
            <p:nvPr/>
          </p:nvSpPr>
          <p:spPr bwMode="auto">
            <a:xfrm>
              <a:off x="2282" y="3456"/>
              <a:ext cx="1" cy="654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81" name="Rectangle 45"/>
            <p:cNvSpPr>
              <a:spLocks noChangeArrowheads="1"/>
            </p:cNvSpPr>
            <p:nvPr/>
          </p:nvSpPr>
          <p:spPr bwMode="auto">
            <a:xfrm>
              <a:off x="2282" y="3456"/>
              <a:ext cx="9" cy="654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82" name="Rectangle 46"/>
            <p:cNvSpPr>
              <a:spLocks noChangeArrowheads="1"/>
            </p:cNvSpPr>
            <p:nvPr/>
          </p:nvSpPr>
          <p:spPr bwMode="auto">
            <a:xfrm>
              <a:off x="2854" y="3120"/>
              <a:ext cx="18" cy="100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83" name="Line 47"/>
            <p:cNvSpPr>
              <a:spLocks noChangeShapeType="1"/>
            </p:cNvSpPr>
            <p:nvPr/>
          </p:nvSpPr>
          <p:spPr bwMode="auto">
            <a:xfrm>
              <a:off x="3444" y="3456"/>
              <a:ext cx="1" cy="654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84" name="Rectangle 48"/>
            <p:cNvSpPr>
              <a:spLocks noChangeArrowheads="1"/>
            </p:cNvSpPr>
            <p:nvPr/>
          </p:nvSpPr>
          <p:spPr bwMode="auto">
            <a:xfrm>
              <a:off x="3444" y="3456"/>
              <a:ext cx="9" cy="654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85" name="Rectangle 49"/>
            <p:cNvSpPr>
              <a:spLocks noChangeArrowheads="1"/>
            </p:cNvSpPr>
            <p:nvPr/>
          </p:nvSpPr>
          <p:spPr bwMode="auto">
            <a:xfrm>
              <a:off x="2073" y="4110"/>
              <a:ext cx="2007" cy="1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86" name="Rectangle 50"/>
            <p:cNvSpPr>
              <a:spLocks noChangeArrowheads="1"/>
            </p:cNvSpPr>
            <p:nvPr/>
          </p:nvSpPr>
          <p:spPr bwMode="auto">
            <a:xfrm>
              <a:off x="4062" y="3138"/>
              <a:ext cx="18" cy="99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87" name="Line 51"/>
            <p:cNvSpPr>
              <a:spLocks noChangeShapeType="1"/>
            </p:cNvSpPr>
            <p:nvPr/>
          </p:nvSpPr>
          <p:spPr bwMode="auto">
            <a:xfrm>
              <a:off x="2064" y="4128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88" name="Rectangle 52"/>
            <p:cNvSpPr>
              <a:spLocks noChangeArrowheads="1"/>
            </p:cNvSpPr>
            <p:nvPr/>
          </p:nvSpPr>
          <p:spPr bwMode="auto">
            <a:xfrm>
              <a:off x="2064" y="4128"/>
              <a:ext cx="9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89" name="Line 53"/>
            <p:cNvSpPr>
              <a:spLocks noChangeShapeType="1"/>
            </p:cNvSpPr>
            <p:nvPr/>
          </p:nvSpPr>
          <p:spPr bwMode="auto">
            <a:xfrm>
              <a:off x="2282" y="4128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90" name="Rectangle 54"/>
            <p:cNvSpPr>
              <a:spLocks noChangeArrowheads="1"/>
            </p:cNvSpPr>
            <p:nvPr/>
          </p:nvSpPr>
          <p:spPr bwMode="auto">
            <a:xfrm>
              <a:off x="2282" y="4128"/>
              <a:ext cx="9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91" name="Line 55"/>
            <p:cNvSpPr>
              <a:spLocks noChangeShapeType="1"/>
            </p:cNvSpPr>
            <p:nvPr/>
          </p:nvSpPr>
          <p:spPr bwMode="auto">
            <a:xfrm>
              <a:off x="2863" y="4128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92" name="Rectangle 56"/>
            <p:cNvSpPr>
              <a:spLocks noChangeArrowheads="1"/>
            </p:cNvSpPr>
            <p:nvPr/>
          </p:nvSpPr>
          <p:spPr bwMode="auto">
            <a:xfrm>
              <a:off x="2863" y="4128"/>
              <a:ext cx="9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93" name="Line 57"/>
            <p:cNvSpPr>
              <a:spLocks noChangeShapeType="1"/>
            </p:cNvSpPr>
            <p:nvPr/>
          </p:nvSpPr>
          <p:spPr bwMode="auto">
            <a:xfrm>
              <a:off x="3444" y="4128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94" name="Rectangle 58"/>
            <p:cNvSpPr>
              <a:spLocks noChangeArrowheads="1"/>
            </p:cNvSpPr>
            <p:nvPr/>
          </p:nvSpPr>
          <p:spPr bwMode="auto">
            <a:xfrm>
              <a:off x="3444" y="4128"/>
              <a:ext cx="9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95" name="Line 59"/>
            <p:cNvSpPr>
              <a:spLocks noChangeShapeType="1"/>
            </p:cNvSpPr>
            <p:nvPr/>
          </p:nvSpPr>
          <p:spPr bwMode="auto">
            <a:xfrm>
              <a:off x="4071" y="4128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96" name="Rectangle 60"/>
            <p:cNvSpPr>
              <a:spLocks noChangeArrowheads="1"/>
            </p:cNvSpPr>
            <p:nvPr/>
          </p:nvSpPr>
          <p:spPr bwMode="auto">
            <a:xfrm>
              <a:off x="4071" y="4128"/>
              <a:ext cx="9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97" name="Line 61"/>
            <p:cNvSpPr>
              <a:spLocks noChangeShapeType="1"/>
            </p:cNvSpPr>
            <p:nvPr/>
          </p:nvSpPr>
          <p:spPr bwMode="auto">
            <a:xfrm>
              <a:off x="4080" y="312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98" name="Rectangle 62"/>
            <p:cNvSpPr>
              <a:spLocks noChangeArrowheads="1"/>
            </p:cNvSpPr>
            <p:nvPr/>
          </p:nvSpPr>
          <p:spPr bwMode="auto">
            <a:xfrm>
              <a:off x="4080" y="3129"/>
              <a:ext cx="9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99" name="Line 63"/>
            <p:cNvSpPr>
              <a:spLocks noChangeShapeType="1"/>
            </p:cNvSpPr>
            <p:nvPr/>
          </p:nvSpPr>
          <p:spPr bwMode="auto">
            <a:xfrm>
              <a:off x="4080" y="3283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400" name="Rectangle 64"/>
            <p:cNvSpPr>
              <a:spLocks noChangeArrowheads="1"/>
            </p:cNvSpPr>
            <p:nvPr/>
          </p:nvSpPr>
          <p:spPr bwMode="auto">
            <a:xfrm>
              <a:off x="4080" y="3283"/>
              <a:ext cx="9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401" name="Line 65"/>
            <p:cNvSpPr>
              <a:spLocks noChangeShapeType="1"/>
            </p:cNvSpPr>
            <p:nvPr/>
          </p:nvSpPr>
          <p:spPr bwMode="auto">
            <a:xfrm>
              <a:off x="4080" y="3447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402" name="Rectangle 66"/>
            <p:cNvSpPr>
              <a:spLocks noChangeArrowheads="1"/>
            </p:cNvSpPr>
            <p:nvPr/>
          </p:nvSpPr>
          <p:spPr bwMode="auto">
            <a:xfrm>
              <a:off x="4080" y="3447"/>
              <a:ext cx="9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403" name="Line 67"/>
            <p:cNvSpPr>
              <a:spLocks noChangeShapeType="1"/>
            </p:cNvSpPr>
            <p:nvPr/>
          </p:nvSpPr>
          <p:spPr bwMode="auto">
            <a:xfrm>
              <a:off x="4080" y="377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404" name="Rectangle 68"/>
            <p:cNvSpPr>
              <a:spLocks noChangeArrowheads="1"/>
            </p:cNvSpPr>
            <p:nvPr/>
          </p:nvSpPr>
          <p:spPr bwMode="auto">
            <a:xfrm>
              <a:off x="4080" y="3774"/>
              <a:ext cx="9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405" name="Line 69"/>
            <p:cNvSpPr>
              <a:spLocks noChangeShapeType="1"/>
            </p:cNvSpPr>
            <p:nvPr/>
          </p:nvSpPr>
          <p:spPr bwMode="auto">
            <a:xfrm>
              <a:off x="4080" y="411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406" name="Rectangle 70"/>
            <p:cNvSpPr>
              <a:spLocks noChangeArrowheads="1"/>
            </p:cNvSpPr>
            <p:nvPr/>
          </p:nvSpPr>
          <p:spPr bwMode="auto">
            <a:xfrm>
              <a:off x="4080" y="4119"/>
              <a:ext cx="9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Costos de la Calidad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Costos de Adquirir Buena Calidad</a:t>
            </a:r>
          </a:p>
          <a:p>
            <a:pPr lvl="1"/>
            <a:r>
              <a:rPr lang="es-CL" dirty="0" smtClean="0"/>
              <a:t>Costos de Prevención (Costos incurridos en el diseño del producto)</a:t>
            </a:r>
          </a:p>
          <a:p>
            <a:pPr lvl="1"/>
            <a:r>
              <a:rPr lang="es-CL" dirty="0" smtClean="0"/>
              <a:t>Costos de Evaluación (Costos de medir, probar y analizar)</a:t>
            </a:r>
          </a:p>
          <a:p>
            <a:r>
              <a:rPr lang="es-CL" dirty="0" smtClean="0"/>
              <a:t>Costos de la Mala Calidad</a:t>
            </a:r>
          </a:p>
          <a:p>
            <a:pPr lvl="1"/>
            <a:r>
              <a:rPr lang="es-CL" dirty="0" smtClean="0"/>
              <a:t>Costos Internos de Fallas (</a:t>
            </a:r>
            <a:r>
              <a:rPr lang="es-ES" dirty="0" smtClean="0"/>
              <a:t>desechos, </a:t>
            </a:r>
            <a:r>
              <a:rPr lang="es-ES" dirty="0" err="1" smtClean="0"/>
              <a:t>reprocesos</a:t>
            </a:r>
            <a:r>
              <a:rPr lang="es-ES" dirty="0" smtClean="0"/>
              <a:t>, fallos en los procesos, el tiempo de inactividad, y las reducciones de </a:t>
            </a:r>
            <a:r>
              <a:rPr lang="es-ES" dirty="0" smtClean="0"/>
              <a:t>precios)</a:t>
            </a:r>
          </a:p>
          <a:p>
            <a:pPr lvl="1"/>
            <a:r>
              <a:rPr lang="es-ES" dirty="0" smtClean="0"/>
              <a:t>Costos </a:t>
            </a:r>
            <a:r>
              <a:rPr lang="es-ES" dirty="0" smtClean="0"/>
              <a:t>Externos (</a:t>
            </a:r>
            <a:r>
              <a:rPr lang="es-ES" dirty="0" smtClean="0"/>
              <a:t>reclamos, </a:t>
            </a:r>
            <a:r>
              <a:rPr lang="es-ES" dirty="0" smtClean="0"/>
              <a:t>devoluciones, reclamaciones de garantía, la responsabilidad y de </a:t>
            </a:r>
            <a:r>
              <a:rPr lang="es-ES" dirty="0" smtClean="0"/>
              <a:t>ventas)</a:t>
            </a:r>
            <a:endParaRPr lang="es-CL" dirty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43</a:t>
            </a:fld>
            <a:endParaRPr lang="es-E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Resumen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268760"/>
            <a:ext cx="8064896" cy="5055294"/>
          </a:xfrm>
        </p:spPr>
        <p:txBody>
          <a:bodyPr/>
          <a:lstStyle/>
          <a:p>
            <a:r>
              <a:rPr lang="es-CL" dirty="0" smtClean="0"/>
              <a:t> TQM es una </a:t>
            </a:r>
            <a:r>
              <a:rPr lang="es-CL" dirty="0" smtClean="0"/>
              <a:t>elección estratégica (“filosófica”)</a:t>
            </a:r>
            <a:endParaRPr lang="es-CL" dirty="0" smtClean="0"/>
          </a:p>
          <a:p>
            <a:pPr lvl="2"/>
            <a:r>
              <a:rPr lang="es-CL" dirty="0" smtClean="0"/>
              <a:t>Mejoramiento continuo</a:t>
            </a:r>
          </a:p>
          <a:p>
            <a:pPr lvl="2"/>
            <a:r>
              <a:rPr lang="es-CL" dirty="0" smtClean="0"/>
              <a:t>Empoderamiento de R.R.H.H.</a:t>
            </a:r>
          </a:p>
          <a:p>
            <a:pPr lvl="2"/>
            <a:r>
              <a:rPr lang="es-CL" dirty="0" smtClean="0"/>
              <a:t>Benchmarking</a:t>
            </a:r>
          </a:p>
          <a:p>
            <a:pPr lvl="2"/>
            <a:r>
              <a:rPr lang="es-CL" dirty="0" smtClean="0"/>
              <a:t>Justo-a-tiempo (JIT</a:t>
            </a:r>
            <a:r>
              <a:rPr lang="es-CL" dirty="0" smtClean="0"/>
              <a:t>)</a:t>
            </a:r>
            <a:endParaRPr lang="es-CL" dirty="0" smtClean="0"/>
          </a:p>
          <a:p>
            <a:r>
              <a:rPr lang="es-CL" dirty="0" smtClean="0"/>
              <a:t> El fin ultimo es </a:t>
            </a:r>
            <a:r>
              <a:rPr lang="es-CL" dirty="0" smtClean="0"/>
              <a:t>cero-defectos </a:t>
            </a:r>
            <a:r>
              <a:rPr lang="es-CL" dirty="0" smtClean="0"/>
              <a:t>y 100% en </a:t>
            </a:r>
            <a:r>
              <a:rPr lang="es-CL" dirty="0" smtClean="0"/>
              <a:t>satisfacción </a:t>
            </a:r>
            <a:r>
              <a:rPr lang="es-CL" dirty="0" smtClean="0"/>
              <a:t>del </a:t>
            </a:r>
            <a:r>
              <a:rPr lang="es-CL" dirty="0" smtClean="0"/>
              <a:t>cliente</a:t>
            </a:r>
            <a:endParaRPr lang="es-CL" dirty="0" smtClean="0"/>
          </a:p>
          <a:p>
            <a:r>
              <a:rPr lang="es-CL" dirty="0" smtClean="0"/>
              <a:t> No toda iniciativa de calidad es exitosa.</a:t>
            </a:r>
          </a:p>
          <a:p>
            <a:r>
              <a:rPr lang="es-CL" dirty="0" smtClean="0"/>
              <a:t> Mejoramiento gradual usando</a:t>
            </a:r>
          </a:p>
          <a:p>
            <a:pPr lvl="1"/>
            <a:r>
              <a:rPr lang="es-CL" dirty="0" smtClean="0"/>
              <a:t>Alternativa#1: Cambiar las expectativas del cliente</a:t>
            </a:r>
          </a:p>
          <a:p>
            <a:pPr lvl="1"/>
            <a:r>
              <a:rPr lang="es-CL" dirty="0" smtClean="0"/>
              <a:t>Alternativa#2: Cambiar los </a:t>
            </a:r>
            <a:r>
              <a:rPr lang="es-CL" dirty="0" err="1" smtClean="0"/>
              <a:t>processos</a:t>
            </a:r>
            <a:endParaRPr lang="es-CL" dirty="0" smtClean="0"/>
          </a:p>
          <a:p>
            <a:r>
              <a:rPr lang="es-CL" dirty="0" smtClean="0"/>
              <a:t> Calidad no es gratis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44</a:t>
            </a:fld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/>
            </a:r>
            <a:br>
              <a:rPr lang="es-CL" dirty="0" smtClean="0"/>
            </a:br>
            <a:r>
              <a:rPr lang="es-CL" sz="3600" dirty="0" smtClean="0"/>
              <a:t>Introducción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Historia de la Calidad: los Gurúes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CL" sz="2800" dirty="0" smtClean="0"/>
              <a:t>Inspección</a:t>
            </a:r>
          </a:p>
          <a:p>
            <a:pPr lvl="1">
              <a:lnSpc>
                <a:spcPct val="80000"/>
              </a:lnSpc>
            </a:pPr>
            <a:r>
              <a:rPr lang="es-CL" dirty="0" smtClean="0"/>
              <a:t>Walter </a:t>
            </a:r>
            <a:r>
              <a:rPr lang="es-CL" dirty="0" err="1" smtClean="0"/>
              <a:t>Shewhart</a:t>
            </a:r>
            <a:endParaRPr lang="es-CL" dirty="0" smtClean="0"/>
          </a:p>
          <a:p>
            <a:pPr lvl="2">
              <a:lnSpc>
                <a:spcPct val="80000"/>
              </a:lnSpc>
            </a:pPr>
            <a:r>
              <a:rPr lang="es-CL" sz="2000" dirty="0" smtClean="0"/>
              <a:t>En 1920 desarrolla los gráficos de Control</a:t>
            </a:r>
          </a:p>
          <a:p>
            <a:pPr lvl="2">
              <a:lnSpc>
                <a:spcPct val="80000"/>
              </a:lnSpc>
            </a:pPr>
            <a:r>
              <a:rPr lang="es-CL" sz="2000" dirty="0" smtClean="0"/>
              <a:t>Introduce el término “Aseguramiento de la Calidad”</a:t>
            </a:r>
          </a:p>
          <a:p>
            <a:pPr>
              <a:lnSpc>
                <a:spcPct val="80000"/>
              </a:lnSpc>
            </a:pPr>
            <a:r>
              <a:rPr lang="es-CL" sz="2800" dirty="0" smtClean="0"/>
              <a:t>Control Estadístico de la Calidad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W</a:t>
            </a:r>
            <a:r>
              <a:rPr lang="en-US" dirty="0" smtClean="0"/>
              <a:t>. Edwards Deming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pPr lvl="2">
              <a:lnSpc>
                <a:spcPct val="80000"/>
              </a:lnSpc>
            </a:pPr>
            <a:r>
              <a:rPr lang="es-ES" sz="2000" dirty="0" smtClean="0"/>
              <a:t>Desarrolla cursos durante </a:t>
            </a:r>
            <a:r>
              <a:rPr lang="es-ES" sz="2000" dirty="0" smtClean="0"/>
              <a:t>la Segunda Guerra Mundial para enseñar estadística </a:t>
            </a:r>
            <a:r>
              <a:rPr lang="es-ES" sz="2000" dirty="0" smtClean="0"/>
              <a:t>técnicas de control estadístico de la calidad a ingenieros y ejecutivos de los proveedores militares</a:t>
            </a:r>
          </a:p>
          <a:p>
            <a:pPr lvl="2">
              <a:lnSpc>
                <a:spcPct val="80000"/>
              </a:lnSpc>
            </a:pPr>
            <a:r>
              <a:rPr lang="es-ES" sz="2000" dirty="0" smtClean="0"/>
              <a:t>Después de la guerra enseña control estadístico de la Calidad en compañías japonesas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Joseph </a:t>
            </a:r>
            <a:r>
              <a:rPr lang="en-US" dirty="0" smtClean="0"/>
              <a:t>M. </a:t>
            </a:r>
            <a:r>
              <a:rPr lang="en-US" dirty="0" err="1" smtClean="0"/>
              <a:t>Juran</a:t>
            </a:r>
            <a:endParaRPr lang="en-US" dirty="0" smtClean="0"/>
          </a:p>
          <a:p>
            <a:pPr lvl="2">
              <a:lnSpc>
                <a:spcPct val="80000"/>
              </a:lnSpc>
              <a:buFont typeface="Arial" pitchFamily="34" charset="0"/>
              <a:buChar char="•"/>
            </a:pPr>
            <a:r>
              <a:rPr lang="es-CL" sz="1800" dirty="0" smtClean="0"/>
              <a:t>Sigue a </a:t>
            </a:r>
            <a:r>
              <a:rPr lang="es-CL" sz="1800" dirty="0" err="1" smtClean="0"/>
              <a:t>Deming</a:t>
            </a:r>
            <a:r>
              <a:rPr lang="es-CL" sz="1800" dirty="0" smtClean="0"/>
              <a:t> en Japón en el año 1954</a:t>
            </a:r>
          </a:p>
          <a:p>
            <a:pPr lvl="2">
              <a:lnSpc>
                <a:spcPct val="80000"/>
              </a:lnSpc>
              <a:buFont typeface="Arial" pitchFamily="34" charset="0"/>
              <a:buChar char="•"/>
            </a:pPr>
            <a:r>
              <a:rPr lang="es-CL" sz="1800" dirty="0" smtClean="0"/>
              <a:t>Se centra en la planificación estratégica de la Calidad</a:t>
            </a:r>
          </a:p>
          <a:p>
            <a:pPr lvl="2">
              <a:lnSpc>
                <a:spcPct val="80000"/>
              </a:lnSpc>
              <a:buFont typeface="Arial" pitchFamily="34" charset="0"/>
              <a:buChar char="•"/>
            </a:pPr>
            <a:r>
              <a:rPr lang="es-CL" sz="1800" dirty="0" smtClean="0"/>
              <a:t>Las mejoras en calidad son alcanzadas a través de enfocarse en proyectos para resolver problemas y asegurar buenas soluciones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/>
            </a:r>
            <a:br>
              <a:rPr lang="es-CL" dirty="0" smtClean="0"/>
            </a:br>
            <a:r>
              <a:rPr lang="es-CL" sz="3600" dirty="0" smtClean="0"/>
              <a:t>Introducción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Historia de la Calidad: los Gurúes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CL" sz="2800" dirty="0" smtClean="0"/>
              <a:t>Aseguramiento de la </a:t>
            </a:r>
            <a:r>
              <a:rPr lang="es-CL" sz="2800" dirty="0" smtClean="0"/>
              <a:t>Calidad</a:t>
            </a:r>
          </a:p>
          <a:p>
            <a:pPr lvl="1">
              <a:lnSpc>
                <a:spcPct val="80000"/>
              </a:lnSpc>
            </a:pPr>
            <a:r>
              <a:rPr lang="es-CL" dirty="0" err="1" smtClean="0"/>
              <a:t>Armand</a:t>
            </a:r>
            <a:r>
              <a:rPr lang="es-CL" dirty="0" smtClean="0"/>
              <a:t> V. </a:t>
            </a:r>
            <a:r>
              <a:rPr lang="es-CL" dirty="0" err="1" smtClean="0"/>
              <a:t>Feigenbaum</a:t>
            </a:r>
            <a:endParaRPr lang="es-CL" dirty="0" smtClean="0"/>
          </a:p>
          <a:p>
            <a:pPr lvl="2">
              <a:lnSpc>
                <a:spcPct val="80000"/>
              </a:lnSpc>
            </a:pPr>
            <a:r>
              <a:rPr lang="es-CL" sz="2000" dirty="0" smtClean="0"/>
              <a:t>En 1951, introduce el concepto de control de la calidad total y la mejora continua de la calidad</a:t>
            </a:r>
          </a:p>
          <a:p>
            <a:pPr>
              <a:lnSpc>
                <a:spcPct val="80000"/>
              </a:lnSpc>
            </a:pPr>
            <a:r>
              <a:rPr lang="es-CL" sz="2800" dirty="0" smtClean="0"/>
              <a:t>Gestión de la Calidad Total (TQM</a:t>
            </a:r>
            <a:r>
              <a:rPr lang="es-CL" sz="2800" dirty="0" smtClean="0"/>
              <a:t>)</a:t>
            </a:r>
          </a:p>
          <a:p>
            <a:pPr lvl="1">
              <a:lnSpc>
                <a:spcPct val="80000"/>
              </a:lnSpc>
            </a:pPr>
            <a:r>
              <a:rPr lang="es-CL" dirty="0" smtClean="0"/>
              <a:t>Philip </a:t>
            </a:r>
            <a:r>
              <a:rPr lang="es-CL" dirty="0" err="1" smtClean="0"/>
              <a:t>Crosby</a:t>
            </a:r>
            <a:r>
              <a:rPr lang="es-CL" dirty="0" smtClean="0"/>
              <a:t> </a:t>
            </a:r>
          </a:p>
          <a:p>
            <a:pPr lvl="2">
              <a:lnSpc>
                <a:spcPct val="80000"/>
              </a:lnSpc>
            </a:pPr>
            <a:r>
              <a:rPr lang="es-CL" sz="2000" dirty="0" smtClean="0"/>
              <a:t>En 1979, hace hincapié en que los costos de la mala calidad superan a los costos de prevenir la mala calidad</a:t>
            </a:r>
          </a:p>
          <a:p>
            <a:pPr lvl="2">
              <a:lnSpc>
                <a:spcPct val="80000"/>
              </a:lnSpc>
            </a:pPr>
            <a:r>
              <a:rPr lang="es-CL" sz="2000" dirty="0" smtClean="0"/>
              <a:t>En 1984, define el concepto de administración de la calidad total – conforme a los requerimiento, prevención y “cero defectos”</a:t>
            </a:r>
          </a:p>
          <a:p>
            <a:pPr lvl="1">
              <a:lnSpc>
                <a:spcPct val="80000"/>
              </a:lnSpc>
            </a:pPr>
            <a:r>
              <a:rPr lang="es-CL" dirty="0" err="1" smtClean="0"/>
              <a:t>Kaoru</a:t>
            </a:r>
            <a:r>
              <a:rPr lang="es-CL" dirty="0" smtClean="0"/>
              <a:t> Ishikawa</a:t>
            </a:r>
          </a:p>
          <a:p>
            <a:pPr lvl="2">
              <a:lnSpc>
                <a:spcPct val="80000"/>
              </a:lnSpc>
            </a:pPr>
            <a:r>
              <a:rPr lang="es-CL" sz="2000" dirty="0" smtClean="0"/>
              <a:t>Promueve el uso de círculos de calidad</a:t>
            </a:r>
          </a:p>
          <a:p>
            <a:pPr lvl="2">
              <a:lnSpc>
                <a:spcPct val="80000"/>
              </a:lnSpc>
            </a:pPr>
            <a:r>
              <a:rPr lang="es-CL" sz="2000" dirty="0" smtClean="0"/>
              <a:t>Desarrolla los diagramas de espina de pescado</a:t>
            </a:r>
          </a:p>
          <a:p>
            <a:pPr lvl="2">
              <a:lnSpc>
                <a:spcPct val="80000"/>
              </a:lnSpc>
            </a:pPr>
            <a:r>
              <a:rPr lang="es-CL" sz="2000" dirty="0" smtClean="0"/>
              <a:t>Enfatiza en la importancia de los consumidores internos</a:t>
            </a:r>
            <a:endParaRPr lang="es-CL" sz="2000" dirty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6</a:t>
            </a:fld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Gestión de la Calidad Total (TQM)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Conceptos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Lema: </a:t>
            </a:r>
            <a:r>
              <a:rPr lang="es-CL" dirty="0" smtClean="0"/>
              <a:t>Usar la calidad de productos y servicios como un elemento estratégico para aumentar el valor y la participación de mercado de una </a:t>
            </a:r>
            <a:r>
              <a:rPr lang="es-CL" dirty="0" smtClean="0"/>
              <a:t>organización</a:t>
            </a:r>
          </a:p>
          <a:p>
            <a:endParaRPr lang="es-CL" dirty="0" smtClean="0"/>
          </a:p>
          <a:p>
            <a:r>
              <a:rPr lang="es-CL" dirty="0" smtClean="0"/>
              <a:t>Involucra a toda la organización desde proveedores a clientes</a:t>
            </a:r>
          </a:p>
          <a:p>
            <a:endParaRPr lang="es-CL" dirty="0" smtClean="0"/>
          </a:p>
          <a:p>
            <a:r>
              <a:rPr lang="es-CL" dirty="0" smtClean="0"/>
              <a:t>Enfatiza el compromiso desde los niveles más altos de la administración a tener una organización enfocada hacia la excelencia en todos aquellos aspectos de los productos y servicios que son importantes para el cliente.</a:t>
            </a:r>
          </a:p>
          <a:p>
            <a:endParaRPr lang="es-CL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7</a:t>
            </a:fld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Gestión de la Calidad Total (TQM)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Midiendo la Calidad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Malcolm </a:t>
            </a:r>
            <a:r>
              <a:rPr lang="es-CL" dirty="0" err="1" smtClean="0"/>
              <a:t>Baldrige</a:t>
            </a:r>
            <a:r>
              <a:rPr lang="es-CL" dirty="0" smtClean="0"/>
              <a:t> </a:t>
            </a:r>
            <a:r>
              <a:rPr lang="es-CL" dirty="0" err="1" smtClean="0"/>
              <a:t>National</a:t>
            </a:r>
            <a:r>
              <a:rPr lang="es-CL" dirty="0" smtClean="0"/>
              <a:t> </a:t>
            </a:r>
            <a:r>
              <a:rPr lang="es-CL" dirty="0" err="1" smtClean="0"/>
              <a:t>Quality</a:t>
            </a:r>
            <a:r>
              <a:rPr lang="es-CL" dirty="0" smtClean="0"/>
              <a:t> </a:t>
            </a:r>
            <a:r>
              <a:rPr lang="es-CL" dirty="0" err="1" smtClean="0"/>
              <a:t>Award</a:t>
            </a:r>
            <a:r>
              <a:rPr lang="es-CL" dirty="0" smtClean="0"/>
              <a:t>, </a:t>
            </a:r>
          </a:p>
          <a:p>
            <a:pPr algn="r">
              <a:buNone/>
            </a:pPr>
            <a:r>
              <a:rPr lang="es-CL" sz="2400" dirty="0" smtClean="0"/>
              <a:t>1997 </a:t>
            </a:r>
            <a:r>
              <a:rPr lang="es-CL" sz="2400" dirty="0" err="1" smtClean="0"/>
              <a:t>Criteria</a:t>
            </a:r>
            <a:r>
              <a:rPr lang="es-CL" sz="2400" dirty="0" smtClean="0"/>
              <a:t> Point </a:t>
            </a:r>
            <a:r>
              <a:rPr lang="es-CL" sz="2400" dirty="0" err="1" smtClean="0"/>
              <a:t>Values</a:t>
            </a:r>
            <a:r>
              <a:rPr lang="es-CL" sz="2400" dirty="0" smtClean="0"/>
              <a:t> (1000 </a:t>
            </a:r>
            <a:r>
              <a:rPr lang="es-CL" sz="2400" dirty="0" err="1" smtClean="0"/>
              <a:t>points</a:t>
            </a:r>
            <a:r>
              <a:rPr lang="es-CL" sz="2400" dirty="0" smtClean="0"/>
              <a:t> </a:t>
            </a:r>
            <a:r>
              <a:rPr lang="es-CL" sz="2400" dirty="0" err="1" smtClean="0"/>
              <a:t>maximum</a:t>
            </a:r>
            <a:r>
              <a:rPr lang="es-CL" sz="2400" dirty="0" smtClean="0"/>
              <a:t>)</a:t>
            </a:r>
          </a:p>
          <a:p>
            <a:pPr lvl="1">
              <a:spcBef>
                <a:spcPct val="30000"/>
              </a:spcBef>
            </a:pPr>
            <a:r>
              <a:rPr lang="es-CL" sz="1800" dirty="0" smtClean="0">
                <a:latin typeface="Garamond" pitchFamily="-65" charset="0"/>
              </a:rPr>
              <a:t>Liderazgo 					110 puntos</a:t>
            </a:r>
          </a:p>
          <a:p>
            <a:pPr lvl="1">
              <a:spcBef>
                <a:spcPct val="30000"/>
              </a:spcBef>
            </a:pPr>
            <a:r>
              <a:rPr lang="es-CL" sz="1800" dirty="0" smtClean="0">
                <a:latin typeface="Garamond" pitchFamily="-65" charset="0"/>
              </a:rPr>
              <a:t>Planificación Estratégica de la Calidad	 	80 puntos</a:t>
            </a:r>
          </a:p>
          <a:p>
            <a:pPr lvl="1">
              <a:spcBef>
                <a:spcPct val="30000"/>
              </a:spcBef>
            </a:pPr>
            <a:r>
              <a:rPr lang="es-CL" sz="1800" dirty="0" smtClean="0">
                <a:latin typeface="Garamond" pitchFamily="-65" charset="0"/>
              </a:rPr>
              <a:t>Clientes y Enfoque de Mercado 		</a:t>
            </a:r>
            <a:r>
              <a:rPr lang="es-CL" sz="1800" dirty="0" smtClean="0">
                <a:latin typeface="Garamond" pitchFamily="-65" charset="0"/>
              </a:rPr>
              <a:t>	80 </a:t>
            </a:r>
            <a:r>
              <a:rPr lang="es-CL" sz="1800" dirty="0" smtClean="0">
                <a:latin typeface="Garamond" pitchFamily="-65" charset="0"/>
              </a:rPr>
              <a:t>puntos</a:t>
            </a:r>
          </a:p>
          <a:p>
            <a:pPr lvl="1">
              <a:spcBef>
                <a:spcPct val="30000"/>
              </a:spcBef>
            </a:pPr>
            <a:r>
              <a:rPr lang="es-CL" sz="1800" dirty="0" smtClean="0">
                <a:latin typeface="Garamond" pitchFamily="-65" charset="0"/>
              </a:rPr>
              <a:t>Información y Análisis 		 	</a:t>
            </a:r>
            <a:r>
              <a:rPr lang="es-CL" sz="1800" dirty="0" smtClean="0">
                <a:latin typeface="Garamond" pitchFamily="-65" charset="0"/>
              </a:rPr>
              <a:t>	80 </a:t>
            </a:r>
            <a:r>
              <a:rPr lang="es-CL" sz="1800" dirty="0" smtClean="0">
                <a:latin typeface="Garamond" pitchFamily="-65" charset="0"/>
              </a:rPr>
              <a:t>puntos</a:t>
            </a:r>
          </a:p>
          <a:p>
            <a:pPr lvl="1">
              <a:spcBef>
                <a:spcPct val="30000"/>
              </a:spcBef>
            </a:pPr>
            <a:r>
              <a:rPr lang="es-CL" sz="1800" dirty="0" smtClean="0">
                <a:latin typeface="Garamond" pitchFamily="-65" charset="0"/>
              </a:rPr>
              <a:t>Desarrollo de RRHH		 		100 puntos</a:t>
            </a:r>
          </a:p>
          <a:p>
            <a:pPr lvl="1">
              <a:spcBef>
                <a:spcPct val="30000"/>
              </a:spcBef>
            </a:pPr>
            <a:r>
              <a:rPr lang="es-CL" sz="1800" dirty="0" smtClean="0">
                <a:latin typeface="Garamond" pitchFamily="-65" charset="0"/>
              </a:rPr>
              <a:t>Gestión de Procesos 				100 puntos</a:t>
            </a:r>
          </a:p>
          <a:p>
            <a:pPr lvl="1">
              <a:spcBef>
                <a:spcPct val="30000"/>
              </a:spcBef>
            </a:pPr>
            <a:r>
              <a:rPr lang="es-CL" sz="1800" dirty="0" smtClean="0">
                <a:latin typeface="Garamond" pitchFamily="-65" charset="0"/>
              </a:rPr>
              <a:t>Resultados Comerciales			</a:t>
            </a:r>
            <a:r>
              <a:rPr lang="es-CL" sz="1800" dirty="0" smtClean="0">
                <a:latin typeface="Garamond" pitchFamily="-65" charset="0"/>
              </a:rPr>
              <a:t>	450 puntos</a:t>
            </a:r>
            <a:endParaRPr lang="es-CL" sz="2400" dirty="0" smtClean="0"/>
          </a:p>
          <a:p>
            <a:r>
              <a:rPr lang="es-CL" sz="2400" dirty="0" smtClean="0"/>
              <a:t>Algunos </a:t>
            </a:r>
            <a:r>
              <a:rPr lang="es-CL" sz="2400" dirty="0" smtClean="0"/>
              <a:t>Ganadores: </a:t>
            </a:r>
            <a:r>
              <a:rPr lang="es-CL" sz="2000" dirty="0" smtClean="0"/>
              <a:t>Motorola</a:t>
            </a:r>
            <a:r>
              <a:rPr lang="es-CL" sz="2400" dirty="0" smtClean="0"/>
              <a:t>, Xerox, AT&amp;T, Ritz-</a:t>
            </a:r>
            <a:r>
              <a:rPr lang="es-CL" sz="2400" dirty="0" err="1" smtClean="0"/>
              <a:t>Carlton</a:t>
            </a:r>
            <a:r>
              <a:rPr lang="es-CL" sz="2400" dirty="0" smtClean="0"/>
              <a:t>.</a:t>
            </a:r>
            <a:endParaRPr lang="es-CL" sz="24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8</a:t>
            </a:fld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1"/>
            <a:ext cx="1763688" cy="1711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259632" y="5596116"/>
            <a:ext cx="324036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>
                <a:latin typeface="+mn-lt"/>
              </a:rPr>
              <a:t>Otros Premios: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>
                <a:latin typeface="+mn-lt"/>
              </a:rPr>
              <a:t>European Quality Award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>
                <a:latin typeface="+mn-lt"/>
              </a:rPr>
              <a:t>Canadian Quality Award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>
                <a:latin typeface="+mn-lt"/>
              </a:rPr>
              <a:t>Australian Business Excellence Award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>
                <a:latin typeface="+mn-lt"/>
              </a:rPr>
              <a:t>Deming Prize from Japan</a:t>
            </a:r>
          </a:p>
          <a:p>
            <a:endParaRPr lang="es-CL" sz="1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Gestión de la Calidad Total (TQM)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Estándares </a:t>
            </a:r>
            <a:r>
              <a:rPr lang="es-CL" dirty="0" smtClean="0"/>
              <a:t>Internacionales de Calidad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Estándares Industriales Z8101-1981 (Japón)</a:t>
            </a:r>
          </a:p>
          <a:p>
            <a:pPr lvl="1"/>
            <a:r>
              <a:rPr lang="es-CL" dirty="0" smtClean="0"/>
              <a:t>Especificaciones para </a:t>
            </a:r>
            <a:r>
              <a:rPr lang="es-CL" dirty="0" smtClean="0"/>
              <a:t>TQM</a:t>
            </a:r>
            <a:endParaRPr lang="es-CL" dirty="0" smtClean="0"/>
          </a:p>
          <a:p>
            <a:r>
              <a:rPr lang="es-CL" dirty="0" smtClean="0"/>
              <a:t>ISO 9000 (Europa)</a:t>
            </a:r>
          </a:p>
          <a:p>
            <a:pPr lvl="1"/>
            <a:r>
              <a:rPr lang="es-CL" dirty="0" smtClean="0"/>
              <a:t>Estándar para productos vendidos en </a:t>
            </a:r>
            <a:r>
              <a:rPr lang="es-CL" dirty="0" smtClean="0"/>
              <a:t>Europa</a:t>
            </a:r>
            <a:endParaRPr lang="es-CL" dirty="0" smtClean="0"/>
          </a:p>
          <a:p>
            <a:r>
              <a:rPr lang="es-CL" dirty="0" smtClean="0"/>
              <a:t>ISO 14000 (Europa)</a:t>
            </a:r>
          </a:p>
          <a:p>
            <a:pPr lvl="1"/>
            <a:r>
              <a:rPr lang="es-CL" dirty="0" smtClean="0"/>
              <a:t>Estándar para reciclaje, etiquetado, etc.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13-12-2011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9</a:t>
            </a:fld>
            <a:endParaRPr lang="es-ES" dirty="0"/>
          </a:p>
        </p:txBody>
      </p:sp>
      <p:pic>
        <p:nvPicPr>
          <p:cNvPr id="6" name="Picture 5" descr="ISO9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343400"/>
            <a:ext cx="7086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7377</TotalTime>
  <Words>2628</Words>
  <Application>Microsoft Office PowerPoint</Application>
  <PresentationFormat>Presentación en pantalla (4:3)</PresentationFormat>
  <Paragraphs>668</Paragraphs>
  <Slides>44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44</vt:i4>
      </vt:variant>
    </vt:vector>
  </HeadingPairs>
  <TitlesOfParts>
    <vt:vector size="48" baseType="lpstr">
      <vt:lpstr>Flujo</vt:lpstr>
      <vt:lpstr>Hoja de cálculo de Microsoft Office Excel 97-2003</vt:lpstr>
      <vt:lpstr>Microsoft Equation 3.0</vt:lpstr>
      <vt:lpstr>Microsoft Equation</vt:lpstr>
      <vt:lpstr> Administración y Control de la Calidad </vt:lpstr>
      <vt:lpstr>Lineamientos de la Clase de Hoy</vt:lpstr>
      <vt:lpstr> Introducción Qué es Calidad?</vt:lpstr>
      <vt:lpstr> Introducción Qué es Calidad?</vt:lpstr>
      <vt:lpstr> Introducción Historia de la Calidad: los Gurúes</vt:lpstr>
      <vt:lpstr> Introducción Historia de la Calidad: los Gurúes</vt:lpstr>
      <vt:lpstr>Gestión de la Calidad Total (TQM) Conceptos</vt:lpstr>
      <vt:lpstr>Gestión de la Calidad Total (TQM) Midiendo la Calidad</vt:lpstr>
      <vt:lpstr>Gestión de la Calidad Total (TQM) Estándares Internacionales de Calidad</vt:lpstr>
      <vt:lpstr>Gestión de la Calidad Total (TQM) Algunos Conceptos</vt:lpstr>
      <vt:lpstr>Gestión de la Calidad Total (TQM) Producción Justo a Tiempo - Ejemplo</vt:lpstr>
      <vt:lpstr>Gestión de la Calidad Total (TQM) Producción Justo a Tiempo - Ejemplo</vt:lpstr>
      <vt:lpstr>Gestión de la Calidad Total (TQM) Servicios</vt:lpstr>
      <vt:lpstr>TQM en Servicios SERVQUAL – El Modelo de Brechas</vt:lpstr>
      <vt:lpstr>TQM en Servicios SERVQUAL – El Modelo de Brechas (Gap)</vt:lpstr>
      <vt:lpstr>TQM en Servicios SERVQUAL – El Modelo de Brechas (Gap)</vt:lpstr>
      <vt:lpstr>TQM en Servicios SERVQUAL – El Modelo de Brechas (Gap)</vt:lpstr>
      <vt:lpstr>TQM en Servicios SERVQUAL – El Modelo de Brechas (Gap)</vt:lpstr>
      <vt:lpstr>TQM en Servicios SERVQUAL – El Modelo de Brechas (Gap)</vt:lpstr>
      <vt:lpstr>TQM en Servicios SERVQUAL – El Modelo de Brechas (Gap)</vt:lpstr>
      <vt:lpstr>TQM en Servicios SERVQUAL – El Modelo de Brechas (Gap)</vt:lpstr>
      <vt:lpstr>TQM en Servicios SERVQUAL – El Modelo de Brechas (Gap)</vt:lpstr>
      <vt:lpstr>TQM en Servicios SERVQUAL – El Modelo de Brechas (Gap)</vt:lpstr>
      <vt:lpstr>TQM en Manufactura Productos Complejos: Six Sigma</vt:lpstr>
      <vt:lpstr>Por qué six-sigma? Razón 1: La Carrera por Cero-Defectos</vt:lpstr>
      <vt:lpstr>Por qué six-sigma? Razón 1: La Carrera por Cero-Defectos</vt:lpstr>
      <vt:lpstr>Por qué six-sigma? Razón 2: Mezclar Peras con Manzanas</vt:lpstr>
      <vt:lpstr>Six-Sigma El Enfoque</vt:lpstr>
      <vt:lpstr>Six-Sigma Ciclo de Calidad DMAIC</vt:lpstr>
      <vt:lpstr>Six-Sigma Ciclo de Calidad DMAIC</vt:lpstr>
      <vt:lpstr>Six-Sigma: Herramientas Analíticas Control Estadístico de Calidad (CEC)</vt:lpstr>
      <vt:lpstr>Six-Sigma: Herramientas Analíticas Control Estadístico de Calidad (CEC)</vt:lpstr>
      <vt:lpstr>Six-Sigma: Herramientas Analíticas Carta de Control</vt:lpstr>
      <vt:lpstr>Six-Sigma: Herramientas Analíticas Construyendo la Carta de Control</vt:lpstr>
      <vt:lpstr>Six-Sigma: Herramientas Analíticas Construyendo la Carta de Control</vt:lpstr>
      <vt:lpstr>Six-Sigma: Herramientas Analíticas Construyendo la Carta de Control</vt:lpstr>
      <vt:lpstr>Six-Sigma: Herramientas Analíticas Carta de Control Categórica: Control de Calidad</vt:lpstr>
      <vt:lpstr>Six-Sigma: Herramientas Analíticas Gráficos de Causa Efecto</vt:lpstr>
      <vt:lpstr>Enfrentando Problemas de Calidad Cuándo son Necesarias Acciones Correctivas? </vt:lpstr>
      <vt:lpstr>Enfrentando Problemas de Calidad Como Mejorar el Desempeño?</vt:lpstr>
      <vt:lpstr>Inspecciones Cuando y Donde Inspeccionar</vt:lpstr>
      <vt:lpstr>Inspecciones Muestreo</vt:lpstr>
      <vt:lpstr>Costos de la Calidad</vt:lpstr>
      <vt:lpstr>Resumen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IN4703</dc:title>
  <dc:subject>Clases</dc:subject>
  <dc:creator>Fabián Rodrigo Medel García</dc:creator>
  <cp:lastModifiedBy>Fabian</cp:lastModifiedBy>
  <cp:revision>611</cp:revision>
  <cp:lastPrinted>2007-09-28T14:59:36Z</cp:lastPrinted>
  <dcterms:created xsi:type="dcterms:W3CDTF">2007-04-18T18:55:22Z</dcterms:created>
  <dcterms:modified xsi:type="dcterms:W3CDTF">2011-12-13T15:18:11Z</dcterms:modified>
</cp:coreProperties>
</file>