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27"/>
  </p:notesMasterIdLst>
  <p:handoutMasterIdLst>
    <p:handoutMasterId r:id="rId28"/>
  </p:handoutMasterIdLst>
  <p:sldIdLst>
    <p:sldId id="346" r:id="rId2"/>
    <p:sldId id="423" r:id="rId3"/>
    <p:sldId id="402" r:id="rId4"/>
    <p:sldId id="403" r:id="rId5"/>
    <p:sldId id="404" r:id="rId6"/>
    <p:sldId id="405" r:id="rId7"/>
    <p:sldId id="406" r:id="rId8"/>
    <p:sldId id="407" r:id="rId9"/>
    <p:sldId id="408" r:id="rId10"/>
    <p:sldId id="411" r:id="rId11"/>
    <p:sldId id="412" r:id="rId12"/>
    <p:sldId id="413" r:id="rId13"/>
    <p:sldId id="414" r:id="rId14"/>
    <p:sldId id="415" r:id="rId15"/>
    <p:sldId id="416" r:id="rId16"/>
    <p:sldId id="417" r:id="rId17"/>
    <p:sldId id="424" r:id="rId18"/>
    <p:sldId id="425" r:id="rId19"/>
    <p:sldId id="409" r:id="rId20"/>
    <p:sldId id="410" r:id="rId21"/>
    <p:sldId id="418" r:id="rId22"/>
    <p:sldId id="419" r:id="rId23"/>
    <p:sldId id="420" r:id="rId24"/>
    <p:sldId id="421" r:id="rId25"/>
    <p:sldId id="422" r:id="rId26"/>
  </p:sldIdLst>
  <p:sldSz cx="9144000" cy="6858000" type="screen4x3"/>
  <p:notesSz cx="7315200" cy="96012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5pPr>
    <a:lvl6pPr marL="22860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6pPr>
    <a:lvl7pPr marL="27432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7pPr>
    <a:lvl8pPr marL="32004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8pPr>
    <a:lvl9pPr marL="36576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  <a:srgbClr val="003399"/>
    <a:srgbClr val="FF6600"/>
    <a:srgbClr val="FF3300"/>
    <a:srgbClr val="3CBEEC"/>
    <a:srgbClr val="50C5EE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76" autoAdjust="0"/>
    <p:restoredTop sz="88429" autoAdjust="0"/>
  </p:normalViewPr>
  <p:slideViewPr>
    <p:cSldViewPr>
      <p:cViewPr varScale="1">
        <p:scale>
          <a:sx n="93" d="100"/>
          <a:sy n="93" d="100"/>
        </p:scale>
        <p:origin x="-1194" y="-96"/>
      </p:cViewPr>
      <p:guideLst>
        <p:guide orient="horz" pos="431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48"/>
    </p:cViewPr>
  </p:sorterViewPr>
  <p:notesViewPr>
    <p:cSldViewPr>
      <p:cViewPr>
        <p:scale>
          <a:sx n="125" d="100"/>
          <a:sy n="125" d="100"/>
        </p:scale>
        <p:origin x="-2832" y="1458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Center for Mathematical Modeling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C4228E6F-075A-4F75-8F15-66DF095FA0A9}" type="datetimeFigureOut">
              <a:rPr lang="es-ES"/>
              <a:pPr>
                <a:defRPr/>
              </a:pPr>
              <a:t>31/03/2011</a:t>
            </a:fld>
            <a:endParaRPr lang="es-E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780D55F-F54D-408D-813C-152290AE86D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Center for Mathematical Modeling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B7E0863-5DE2-474E-AA73-1B0F6E06DE60}" type="datetimeFigureOut">
              <a:rPr lang="es-ES"/>
              <a:pPr>
                <a:defRPr/>
              </a:pPr>
              <a:t>31/03/2011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3CF21B2-777A-40A5-9F72-F837E41C486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16 Grupo"/>
          <p:cNvGrpSpPr>
            <a:grpSpLocks/>
          </p:cNvGrpSpPr>
          <p:nvPr userDrawn="1"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39940" name="8 Marcador de título"/>
          <p:cNvSpPr>
            <a:spLocks noGrp="1"/>
          </p:cNvSpPr>
          <p:nvPr>
            <p:ph type="ctrTitle"/>
          </p:nvPr>
        </p:nvSpPr>
        <p:spPr>
          <a:xfrm>
            <a:off x="1042988" y="4292600"/>
            <a:ext cx="8101012" cy="1223963"/>
          </a:xfrm>
          <a:noFill/>
          <a:ln>
            <a:solidFill>
              <a:schemeClr val="accent1"/>
            </a:solidFill>
          </a:ln>
        </p:spPr>
        <p:txBody>
          <a:bodyPr/>
          <a:lstStyle>
            <a:lvl1pPr>
              <a:defRPr sz="3100" smtClean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s-CL" dirty="0" smtClean="0"/>
              <a:t>Haga clic para cambiar el estilo de título	</a:t>
            </a:r>
          </a:p>
        </p:txBody>
      </p:sp>
      <p:sp>
        <p:nvSpPr>
          <p:cNvPr id="11" name="9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5B233BE1-F5B6-46C0-A7BD-AFC73FE2DE93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13" name="1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Euclid" pitchFamily="18" charset="0"/>
              </a:defRPr>
            </a:lvl1pPr>
          </a:lstStyle>
          <a:p>
            <a:pPr>
              <a:defRPr/>
            </a:pPr>
            <a:fld id="{598FC47B-4672-4D82-88D2-AB35845B330B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  <p:sp>
        <p:nvSpPr>
          <p:cNvPr id="9" name="8 Forma libre"/>
          <p:cNvSpPr>
            <a:spLocks/>
          </p:cNvSpPr>
          <p:nvPr userDrawn="1"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8 Título"/>
          <p:cNvSpPr txBox="1">
            <a:spLocks/>
          </p:cNvSpPr>
          <p:nvPr userDrawn="1"/>
        </p:nvSpPr>
        <p:spPr bwMode="auto">
          <a:xfrm>
            <a:off x="533400" y="1371600"/>
            <a:ext cx="785164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B673F-D1A4-4C29-8A52-0DAB60C5B53E}" type="datetime1">
              <a:rPr lang="es-CL" smtClean="0"/>
              <a:pPr>
                <a:defRPr/>
              </a:pPr>
              <a:t>31-03-2011</a:t>
            </a:fld>
            <a:endParaRPr lang="es-C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9C8C8-F4B9-491E-8401-6F6CE61CCF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704856" cy="1143000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03648" y="1484784"/>
            <a:ext cx="3744416" cy="46805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364088" y="1484784"/>
            <a:ext cx="3678560" cy="46805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5B4FE-2EB0-4E3D-AEDA-08EC38182B82}" type="datetime1">
              <a:rPr lang="es-CL" smtClean="0"/>
              <a:pPr>
                <a:defRPr/>
              </a:pPr>
              <a:t>31-03-2011</a:t>
            </a:fld>
            <a:endParaRPr lang="es-CL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6EAD0-F5CE-463A-AA0A-4326A9C7184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70485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5D6C8-8079-44EC-A945-7924918463EF}" type="datetime1">
              <a:rPr lang="es-CL" smtClean="0"/>
              <a:pPr>
                <a:defRPr/>
              </a:pPr>
              <a:t>31-03-2011</a:t>
            </a:fld>
            <a:endParaRPr lang="es-CL"/>
          </a:p>
        </p:txBody>
      </p:sp>
      <p:sp>
        <p:nvSpPr>
          <p:cNvPr id="9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85A4B-AD20-4376-884E-0364B760E1D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664" y="2348880"/>
            <a:ext cx="7287344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D90BE-A2A7-45FF-9E05-DCD1F0CA826B}" type="datetime1">
              <a:rPr lang="es-CL" smtClean="0"/>
              <a:pPr>
                <a:defRPr/>
              </a:pPr>
              <a:t>31-03-2011</a:t>
            </a:fld>
            <a:endParaRPr lang="es-CL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2862A-94F4-4202-9313-1278114AA61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cxnSp>
        <p:nvCxnSpPr>
          <p:cNvPr id="7" name="6 Conector recto"/>
          <p:cNvCxnSpPr/>
          <p:nvPr userDrawn="1"/>
        </p:nvCxnSpPr>
        <p:spPr>
          <a:xfrm>
            <a:off x="827584" y="3717032"/>
            <a:ext cx="8316416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67988-AFF5-4223-B130-C9C2BC42A20D}" type="datetime1">
              <a:rPr lang="es-CL" smtClean="0"/>
              <a:pPr>
                <a:defRPr/>
              </a:pPr>
              <a:t>31-03-2011</a:t>
            </a:fld>
            <a:endParaRPr lang="es-CL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A10B4-50B1-408D-A2D5-458E374E71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54748-17C7-4595-B747-7E44D9477713}" type="datetime1">
              <a:rPr lang="es-CL" smtClean="0"/>
              <a:pPr>
                <a:defRPr/>
              </a:pPr>
              <a:t>31-03-2011</a:t>
            </a:fld>
            <a:endParaRPr lang="es-CL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3B14B-1B1E-418C-8718-38B84703023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7" name="1 Grupo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8" name="7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9" name="8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10" name="9 Recortar y redondear rectángulo de esquina sencilla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1" name="10 Triángulo rectángulo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14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E8EF0-E355-4DFB-B546-3678E590DBCA}" type="datetime1">
              <a:rPr lang="es-CL" smtClean="0"/>
              <a:pPr>
                <a:defRPr/>
              </a:pPr>
              <a:t>31-03-2011</a:t>
            </a:fld>
            <a:endParaRPr lang="es-CL"/>
          </a:p>
        </p:txBody>
      </p:sp>
      <p:sp>
        <p:nvSpPr>
          <p:cNvPr id="16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DAAB36EB-1CCF-4CD1-A290-662239D3AC2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BA549-5EF7-41E1-9E2B-436D3D8A69F8}" type="datetime1">
              <a:rPr lang="es-CL" smtClean="0"/>
              <a:pPr>
                <a:defRPr/>
              </a:pPr>
              <a:t>31-03-2011</a:t>
            </a:fld>
            <a:endParaRPr lang="es-C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3EB03-CC84-4E5D-B9D7-ACEDE033A50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 userDrawn="1"/>
        </p:nvSpPr>
        <p:spPr>
          <a:xfrm>
            <a:off x="0" y="0"/>
            <a:ext cx="9144000" cy="1340768"/>
          </a:xfrm>
          <a:prstGeom prst="rect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29" name="8 Marcador de título"/>
          <p:cNvSpPr>
            <a:spLocks noGrp="1"/>
          </p:cNvSpPr>
          <p:nvPr>
            <p:ph type="title"/>
          </p:nvPr>
        </p:nvSpPr>
        <p:spPr bwMode="auto">
          <a:xfrm>
            <a:off x="683568" y="116632"/>
            <a:ext cx="806489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err="1" smtClean="0"/>
              <a:t>Click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edit</a:t>
            </a:r>
            <a:r>
              <a:rPr lang="es-ES" dirty="0" smtClean="0"/>
              <a:t> </a:t>
            </a:r>
            <a:r>
              <a:rPr lang="es-ES" dirty="0" err="1" smtClean="0"/>
              <a:t>Master</a:t>
            </a:r>
            <a:r>
              <a:rPr lang="es-ES" dirty="0" smtClean="0"/>
              <a:t> </a:t>
            </a:r>
            <a:r>
              <a:rPr lang="es-ES" dirty="0" err="1" smtClean="0"/>
              <a:t>title</a:t>
            </a:r>
            <a:r>
              <a:rPr lang="es-ES" dirty="0" smtClean="0"/>
              <a:t> </a:t>
            </a:r>
            <a:r>
              <a:rPr lang="es-ES" dirty="0" err="1" smtClean="0"/>
              <a:t>style</a:t>
            </a:r>
            <a:endParaRPr lang="en-US" dirty="0" smtClean="0"/>
          </a:p>
        </p:txBody>
      </p:sp>
      <p:sp>
        <p:nvSpPr>
          <p:cNvPr id="1030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683568" y="1556792"/>
            <a:ext cx="8064896" cy="47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err="1" smtClean="0"/>
              <a:t>Click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edit</a:t>
            </a:r>
            <a:r>
              <a:rPr lang="es-ES" dirty="0" smtClean="0"/>
              <a:t> </a:t>
            </a:r>
            <a:r>
              <a:rPr lang="es-ES" dirty="0" err="1" smtClean="0"/>
              <a:t>Master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styles</a:t>
            </a:r>
            <a:endParaRPr lang="es-ES" dirty="0" smtClean="0"/>
          </a:p>
          <a:p>
            <a:pPr lvl="1"/>
            <a:r>
              <a:rPr lang="es-ES" dirty="0" err="1" smtClean="0"/>
              <a:t>Second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2"/>
            <a:r>
              <a:rPr lang="es-ES" dirty="0" err="1" smtClean="0"/>
              <a:t>Third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3"/>
            <a:r>
              <a:rPr lang="es-ES" dirty="0" err="1" smtClean="0"/>
              <a:t>Fourth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4"/>
            <a:r>
              <a:rPr lang="es-ES" dirty="0" err="1" smtClean="0"/>
              <a:t>Fifth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n-US" dirty="0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018456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424242"/>
                </a:solidFill>
                <a:latin typeface="Arial" charset="0"/>
              </a:defRPr>
            </a:lvl1pPr>
          </a:lstStyle>
          <a:p>
            <a:pPr>
              <a:defRPr/>
            </a:pPr>
            <a:fld id="{059E8451-9A6B-4AA6-BF99-F551D686A538}" type="datetime1">
              <a:rPr lang="es-CL" smtClean="0"/>
              <a:pPr>
                <a:defRPr/>
              </a:pPr>
              <a:t>31-03-2011</a:t>
            </a:fld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372200" y="6381328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424242"/>
                </a:solidFill>
                <a:latin typeface="Fedra Sans Std Normal" pitchFamily="34" charset="0"/>
              </a:defRPr>
            </a:lvl1pPr>
          </a:lstStyle>
          <a:p>
            <a:pPr>
              <a:defRPr/>
            </a:pPr>
            <a:fld id="{60AEC80E-C4D1-4B38-B0A7-40F533D8F7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1" name="Rectangle 6"/>
          <p:cNvSpPr/>
          <p:nvPr userDrawn="1"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2" name="Rectangle 7"/>
          <p:cNvSpPr/>
          <p:nvPr userDrawn="1"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3" name="Rectangle 8"/>
          <p:cNvSpPr/>
          <p:nvPr userDrawn="1"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7" name="Rectangle 9"/>
          <p:cNvSpPr/>
          <p:nvPr userDrawn="1"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9" name="Rectangle 10"/>
          <p:cNvSpPr/>
          <p:nvPr userDrawn="1"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0" name="Rectangle 11"/>
          <p:cNvSpPr/>
          <p:nvPr userDrawn="1"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1" name="Rectangle 14"/>
          <p:cNvSpPr/>
          <p:nvPr userDrawn="1"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3" name="Rectangle 15"/>
          <p:cNvSpPr/>
          <p:nvPr userDrawn="1"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4" name="Rectangle 16"/>
          <p:cNvSpPr/>
          <p:nvPr userDrawn="1"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82" r:id="rId8"/>
    <p:sldLayoutId id="2147483879" r:id="rId9"/>
    <p:sldLayoutId id="2147483880" r:id="rId10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42988" y="4005064"/>
            <a:ext cx="8101012" cy="1511499"/>
          </a:xfrm>
        </p:spPr>
        <p:txBody>
          <a:bodyPr/>
          <a:lstStyle/>
          <a:p>
            <a:r>
              <a:rPr lang="es-ES_tradnl" b="1" dirty="0" smtClean="0"/>
              <a:t>	Selección de Procesos</a:t>
            </a:r>
            <a:br>
              <a:rPr lang="es-ES_tradnl" b="1" dirty="0" smtClean="0"/>
            </a:br>
            <a:r>
              <a:rPr lang="es-ES_tradnl" b="1" dirty="0"/>
              <a:t/>
            </a:r>
            <a:br>
              <a:rPr lang="es-ES_tradnl" b="1" dirty="0"/>
            </a:br>
            <a:endParaRPr lang="es-CL" dirty="0"/>
          </a:p>
        </p:txBody>
      </p:sp>
      <p:sp>
        <p:nvSpPr>
          <p:cNvPr id="3" name="2 CuadroTexto"/>
          <p:cNvSpPr txBox="1"/>
          <p:nvPr/>
        </p:nvSpPr>
        <p:spPr>
          <a:xfrm>
            <a:off x="323528" y="1988840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600" dirty="0" smtClean="0">
                <a:latin typeface="Fedra Sans Std Normal"/>
              </a:rPr>
              <a:t>IN4703</a:t>
            </a:r>
          </a:p>
          <a:p>
            <a:r>
              <a:rPr lang="es-CL" sz="3600" dirty="0" smtClean="0">
                <a:latin typeface="Fedra Sans Std Normal"/>
              </a:rPr>
              <a:t>	Gestión de Operaciones</a:t>
            </a:r>
            <a:endParaRPr lang="es-CL" sz="3600" dirty="0">
              <a:latin typeface="Fedra Sans Std Norm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Resumen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10</a:t>
            </a:fld>
            <a:endParaRPr lang="es-E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355668"/>
            <a:ext cx="6471764" cy="5169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Clasificación por Tipo de Cliente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CL" dirty="0" smtClean="0"/>
              <a:t>A Pedido:</a:t>
            </a:r>
          </a:p>
          <a:p>
            <a:pPr lvl="1"/>
            <a:r>
              <a:rPr lang="es-CL" dirty="0" smtClean="0"/>
              <a:t>Productos elaborados de acuerdo a especificaciones del cliente (fecha, precio, etc.).</a:t>
            </a:r>
          </a:p>
          <a:p>
            <a:pPr lvl="1"/>
            <a:r>
              <a:rPr lang="es-CL" dirty="0" smtClean="0"/>
              <a:t>Medidas de eficiencia:</a:t>
            </a:r>
          </a:p>
          <a:p>
            <a:pPr lvl="2"/>
            <a:r>
              <a:rPr lang="es-CL" dirty="0" smtClean="0"/>
              <a:t>Costos.</a:t>
            </a:r>
          </a:p>
          <a:p>
            <a:pPr lvl="2"/>
            <a:r>
              <a:rPr lang="es-CL" dirty="0" smtClean="0"/>
              <a:t>Cumplimiento de plazos.</a:t>
            </a:r>
          </a:p>
          <a:p>
            <a:pPr lvl="2"/>
            <a:r>
              <a:rPr lang="es-CL" dirty="0" smtClean="0"/>
              <a:t>Cumplimiento de especificaciones.</a:t>
            </a:r>
          </a:p>
          <a:p>
            <a:pPr lvl="1"/>
            <a:r>
              <a:rPr lang="es-CL" dirty="0" smtClean="0"/>
              <a:t>Ejemplos:</a:t>
            </a:r>
          </a:p>
          <a:p>
            <a:pPr lvl="2"/>
            <a:r>
              <a:rPr lang="es-CL" dirty="0" smtClean="0"/>
              <a:t>Restaurant.</a:t>
            </a:r>
          </a:p>
          <a:p>
            <a:pPr lvl="2"/>
            <a:r>
              <a:rPr lang="es-CL" dirty="0" smtClean="0"/>
              <a:t>Sastre.</a:t>
            </a:r>
          </a:p>
          <a:p>
            <a:pPr lvl="2"/>
            <a:r>
              <a:rPr lang="es-CL" dirty="0" smtClean="0"/>
              <a:t>Imprenta.</a:t>
            </a:r>
          </a:p>
          <a:p>
            <a:pPr lvl="2"/>
            <a:r>
              <a:rPr lang="es-CL" dirty="0" smtClean="0"/>
              <a:t>Alfombras Tejidas.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11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Clasificación por Tipo de Cliente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_tradnl" dirty="0" smtClean="0"/>
              <a:t>2.- Para Inventario:</a:t>
            </a:r>
          </a:p>
          <a:p>
            <a:pPr lvl="1" eaLnBrk="1" hangingPunct="1"/>
            <a:r>
              <a:rPr lang="es-ES_tradnl" dirty="0" smtClean="0"/>
              <a:t>Productos son elaborados para venta por stock contra demanda.</a:t>
            </a:r>
          </a:p>
          <a:p>
            <a:pPr lvl="1" eaLnBrk="1" hangingPunct="1"/>
            <a:r>
              <a:rPr lang="es-ES_tradnl" dirty="0" smtClean="0"/>
              <a:t>Medidas de eficiencia:</a:t>
            </a:r>
          </a:p>
          <a:p>
            <a:pPr lvl="2" eaLnBrk="1" hangingPunct="1"/>
            <a:r>
              <a:rPr lang="es-ES_tradnl" dirty="0" smtClean="0"/>
              <a:t>Nivel de Servicio (ventas no cumplidas).</a:t>
            </a:r>
          </a:p>
          <a:p>
            <a:pPr lvl="2" eaLnBrk="1" hangingPunct="1"/>
            <a:r>
              <a:rPr lang="es-ES_tradnl" dirty="0" smtClean="0"/>
              <a:t>Costos.</a:t>
            </a:r>
          </a:p>
          <a:p>
            <a:pPr lvl="1" eaLnBrk="1" hangingPunct="1"/>
            <a:r>
              <a:rPr lang="es-ES_tradnl" dirty="0" smtClean="0"/>
              <a:t>Ejemplos:</a:t>
            </a:r>
          </a:p>
          <a:p>
            <a:pPr lvl="2" eaLnBrk="1" hangingPunct="1"/>
            <a:r>
              <a:rPr lang="es-ES_tradnl" dirty="0" smtClean="0"/>
              <a:t>Autos.</a:t>
            </a:r>
          </a:p>
          <a:p>
            <a:pPr lvl="2" eaLnBrk="1" hangingPunct="1"/>
            <a:r>
              <a:rPr lang="es-ES_tradnl" dirty="0" smtClean="0"/>
              <a:t>TV.</a:t>
            </a:r>
          </a:p>
          <a:p>
            <a:pPr lvl="2" eaLnBrk="1" hangingPunct="1"/>
            <a:r>
              <a:rPr lang="es-ES_tradnl" dirty="0" smtClean="0"/>
              <a:t>Mc Donald.</a:t>
            </a:r>
          </a:p>
          <a:p>
            <a:pPr lvl="2" eaLnBrk="1" hangingPunct="1"/>
            <a:r>
              <a:rPr lang="es-ES_tradnl" dirty="0" smtClean="0"/>
              <a:t>Ropa en Tienda.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12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Clasificación por Tipo de Cliente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ES_tradnl" dirty="0" smtClean="0"/>
              <a:t>Cuadro Resumen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800" dirty="0" smtClean="0">
                <a:solidFill>
                  <a:srgbClr val="000099"/>
                </a:solidFill>
              </a:rPr>
              <a:t>Fabricación para Inventario versus Fabricación por Pedido.</a:t>
            </a:r>
            <a:endParaRPr lang="es-ES_tradnl" sz="2800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13</a:t>
            </a:fld>
            <a:endParaRPr lang="es-E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943" y="2564904"/>
            <a:ext cx="8326561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dirty="0" smtClean="0"/>
              <a:t>Clasificación por Tipo de Cliente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ES_tradnl" dirty="0" smtClean="0"/>
              <a:t>Ejemplo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14</a:t>
            </a:fld>
            <a:endParaRPr lang="es-E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4408" y="1556792"/>
            <a:ext cx="7504056" cy="4145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600" dirty="0" smtClean="0"/>
              <a:t>Factores de Elección del Proceso Productivo</a:t>
            </a:r>
            <a:endParaRPr lang="es-CL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_tradnl" sz="2400" dirty="0" smtClean="0"/>
              <a:t>1.- Variable: Requerimientos de capital y costos de operación:</a:t>
            </a:r>
          </a:p>
          <a:p>
            <a:pPr lvl="1" eaLnBrk="1" hangingPunct="1"/>
            <a:r>
              <a:rPr lang="es-ES_tradnl" sz="2000" dirty="0" smtClean="0"/>
              <a:t>Proceso en línea requiere mayor costo de capital, pero menor costo operacional.</a:t>
            </a:r>
          </a:p>
          <a:p>
            <a:pPr lvl="2" eaLnBrk="1" hangingPunct="1"/>
            <a:r>
              <a:rPr lang="es-ES_tradnl" sz="2000" dirty="0" smtClean="0"/>
              <a:t>Factores: Precio, Manufacturero, Modelos, Requerimientos, Facilidad de uso, Seguridad, Mantención (frecuencia, complejidad, repuestos)</a:t>
            </a:r>
          </a:p>
          <a:p>
            <a:pPr eaLnBrk="1" hangingPunct="1"/>
            <a:r>
              <a:rPr lang="es-ES_tradnl" sz="2400" dirty="0" smtClean="0"/>
              <a:t>2.- Variable: Condiciones de mercado:</a:t>
            </a:r>
          </a:p>
          <a:p>
            <a:pPr lvl="1" eaLnBrk="1" hangingPunct="1"/>
            <a:r>
              <a:rPr lang="es-ES_tradnl" sz="2000" dirty="0" smtClean="0"/>
              <a:t>Volumen alto lleva a un proceso en línea.</a:t>
            </a:r>
          </a:p>
          <a:p>
            <a:pPr lvl="1" eaLnBrk="1" hangingPunct="1"/>
            <a:r>
              <a:rPr lang="es-ES_tradnl" sz="2000" dirty="0" smtClean="0"/>
              <a:t>La competencia puede exigir flexibilidad.</a:t>
            </a:r>
          </a:p>
          <a:p>
            <a:pPr lvl="2" eaLnBrk="1" hangingPunct="1"/>
            <a:r>
              <a:rPr lang="es-ES_tradnl" sz="2000" dirty="0" smtClean="0"/>
              <a:t>Factores: herramientas especiales, tiempo de puesta en marcha, complejidad, tiempo de cambio entre etapas</a:t>
            </a:r>
          </a:p>
          <a:p>
            <a:pPr eaLnBrk="1" hangingPunct="1"/>
            <a:r>
              <a:rPr lang="es-ES_tradnl" sz="2400" dirty="0" smtClean="0"/>
              <a:t>3.- Variable: Disponibilidad, costo y habilidades de la mano de obra:</a:t>
            </a:r>
          </a:p>
          <a:p>
            <a:pPr lvl="1" eaLnBrk="1" hangingPunct="1"/>
            <a:r>
              <a:rPr lang="es-ES_tradnl" sz="2000" dirty="0" smtClean="0"/>
              <a:t>Traslado de industrias a países en desarrollo.</a:t>
            </a:r>
          </a:p>
          <a:p>
            <a:pPr lvl="2" eaLnBrk="1" hangingPunct="1"/>
            <a:r>
              <a:rPr lang="es-ES_tradnl" sz="1700" dirty="0" smtClean="0"/>
              <a:t>Factores: Habilidades, Entrenamiento, trabajo directo o indirecto.</a:t>
            </a:r>
          </a:p>
          <a:p>
            <a:endParaRPr lang="es-CL" sz="24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15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600" dirty="0" smtClean="0"/>
              <a:t>Factores de Elección del Proceso Productivo</a:t>
            </a:r>
            <a:endParaRPr lang="es-CL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_tradnl" sz="2400" dirty="0" smtClean="0"/>
              <a:t>4.- Capacidad administrativa:</a:t>
            </a:r>
          </a:p>
          <a:p>
            <a:pPr lvl="1" eaLnBrk="1" hangingPunct="1"/>
            <a:r>
              <a:rPr lang="es-ES_tradnl" sz="2000" dirty="0" smtClean="0"/>
              <a:t>Subcontratación de algunos procesos (ejemplo: transporte).</a:t>
            </a:r>
          </a:p>
          <a:p>
            <a:pPr lvl="1" eaLnBrk="1" hangingPunct="1"/>
            <a:endParaRPr lang="es-ES_tradnl" sz="2000" dirty="0" smtClean="0"/>
          </a:p>
          <a:p>
            <a:pPr lvl="1" eaLnBrk="1" hangingPunct="1"/>
            <a:endParaRPr lang="es-ES_tradnl" sz="2000" dirty="0" smtClean="0"/>
          </a:p>
          <a:p>
            <a:pPr eaLnBrk="1" hangingPunct="1"/>
            <a:r>
              <a:rPr lang="es-ES_tradnl" sz="2400" dirty="0" smtClean="0"/>
              <a:t>5.- Disponibilidad y precio de la materia prima:</a:t>
            </a:r>
          </a:p>
          <a:p>
            <a:pPr lvl="1" eaLnBrk="1" hangingPunct="1"/>
            <a:r>
              <a:rPr lang="es-ES_tradnl" sz="2000" dirty="0" smtClean="0"/>
              <a:t>Flujo en línea necesita suministro continuo de insumos.</a:t>
            </a:r>
          </a:p>
          <a:p>
            <a:pPr lvl="2" eaLnBrk="1" hangingPunct="1"/>
            <a:r>
              <a:rPr lang="es-ES_tradnl" sz="2000" dirty="0" smtClean="0"/>
              <a:t>Factores: Requerimientos de inventarios y espacio físico.</a:t>
            </a:r>
          </a:p>
          <a:p>
            <a:pPr eaLnBrk="1" hangingPunct="1"/>
            <a:r>
              <a:rPr lang="es-ES_tradnl" sz="2400" dirty="0" smtClean="0"/>
              <a:t>6.- Estado de la tecnología:</a:t>
            </a:r>
          </a:p>
          <a:p>
            <a:pPr lvl="1" eaLnBrk="1" hangingPunct="1"/>
            <a:r>
              <a:rPr lang="es-ES_tradnl" sz="2000" dirty="0" smtClean="0"/>
              <a:t>Flujo en línea tiene mayor riesgo frente a factores de cambio.</a:t>
            </a:r>
          </a:p>
          <a:p>
            <a:pPr lvl="1" eaLnBrk="1" hangingPunct="1"/>
            <a:r>
              <a:rPr lang="es-ES_tradnl" sz="2000" dirty="0" smtClean="0"/>
              <a:t>Además, se debe ver en forma sistemática factibilidad técnico-económica.</a:t>
            </a:r>
          </a:p>
          <a:p>
            <a:pPr lvl="2" eaLnBrk="1" hangingPunct="1"/>
            <a:r>
              <a:rPr lang="es-ES_tradnl" sz="2000" dirty="0" smtClean="0"/>
              <a:t>Factores: Elección de proveedor Tecnológico, riesgo de obsolescencia.</a:t>
            </a:r>
          </a:p>
          <a:p>
            <a:endParaRPr lang="es-CL" sz="24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16</a:t>
            </a:fld>
            <a:endParaRPr lang="es-ES" dirty="0"/>
          </a:p>
        </p:txBody>
      </p:sp>
      <p:sp>
        <p:nvSpPr>
          <p:cNvPr id="6" name="5 Flecha izquierda y derecha"/>
          <p:cNvSpPr/>
          <p:nvPr/>
        </p:nvSpPr>
        <p:spPr>
          <a:xfrm>
            <a:off x="971600" y="2646204"/>
            <a:ext cx="6984776" cy="432048"/>
          </a:xfrm>
          <a:prstGeom prst="leftRightArrow">
            <a:avLst>
              <a:gd name="adj1" fmla="val 50000"/>
              <a:gd name="adj2" fmla="val 206949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6 CuadroTexto"/>
          <p:cNvSpPr txBox="1"/>
          <p:nvPr/>
        </p:nvSpPr>
        <p:spPr>
          <a:xfrm>
            <a:off x="7020272" y="2646204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b="1" dirty="0" smtClean="0">
                <a:solidFill>
                  <a:schemeClr val="bg1"/>
                </a:solidFill>
                <a:latin typeface="+mn-lt"/>
              </a:rPr>
              <a:t>Bajo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1403648" y="2646204"/>
            <a:ext cx="593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b="1" dirty="0" smtClean="0">
                <a:solidFill>
                  <a:schemeClr val="bg1"/>
                </a:solidFill>
                <a:latin typeface="+mn-lt"/>
              </a:rPr>
              <a:t>Alto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3222354" y="2678142"/>
            <a:ext cx="27061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b="1" dirty="0" smtClean="0">
                <a:solidFill>
                  <a:schemeClr val="bg1"/>
                </a:solidFill>
                <a:latin typeface="+mn-lt"/>
              </a:rPr>
              <a:t>Nivel de Subcontratación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1043608" y="2276872"/>
            <a:ext cx="1384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800" b="1" dirty="0" err="1" smtClean="0">
                <a:latin typeface="+mn-lt"/>
              </a:rPr>
              <a:t>Joint</a:t>
            </a:r>
            <a:r>
              <a:rPr lang="es-CL" sz="1800" b="1" dirty="0" smtClean="0">
                <a:latin typeface="+mn-lt"/>
              </a:rPr>
              <a:t> </a:t>
            </a:r>
            <a:r>
              <a:rPr lang="es-CL" sz="1800" b="1" dirty="0" err="1" smtClean="0">
                <a:latin typeface="+mn-lt"/>
              </a:rPr>
              <a:t>Venture</a:t>
            </a:r>
            <a:endParaRPr lang="es-CL" sz="1800" b="1" dirty="0" smtClean="0">
              <a:latin typeface="+mn-lt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707904" y="2286164"/>
            <a:ext cx="192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800" b="1" dirty="0" smtClean="0">
                <a:latin typeface="+mn-lt"/>
              </a:rPr>
              <a:t>Alianza Estratégica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6300192" y="2286164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800" b="1" dirty="0" smtClean="0">
                <a:latin typeface="+mn-lt"/>
              </a:rPr>
              <a:t>Contrato Único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Ejemplo de Elección de Proceso Productivo</a:t>
            </a:r>
            <a:br>
              <a:rPr lang="es-CL" sz="3600" dirty="0" smtClean="0"/>
            </a:br>
            <a:r>
              <a:rPr lang="es-CL" sz="3600" dirty="0" smtClean="0"/>
              <a:t>Análisis del Punto de Equilibrio de Producción</a:t>
            </a:r>
            <a:endParaRPr lang="es-CL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400" dirty="0" smtClean="0"/>
              <a:t>Suponga que un manufacturero tiene las siguientes opciones para la compra de una pieza mecanizada: Puede comprar la parte por $200 la unidad (incluidos los </a:t>
            </a:r>
            <a:r>
              <a:rPr lang="es-CL" sz="2400" dirty="0" err="1" smtClean="0"/>
              <a:t>mats</a:t>
            </a:r>
            <a:r>
              <a:rPr lang="es-CL" sz="2400" dirty="0" smtClean="0"/>
              <a:t>)(Opción 1); o puede comprar un torno semiautomático con un costo de producción de $75 la unidad (incluidos los </a:t>
            </a:r>
            <a:r>
              <a:rPr lang="es-CL" sz="2400" dirty="0" err="1" smtClean="0"/>
              <a:t>mats</a:t>
            </a:r>
            <a:r>
              <a:rPr lang="es-CL" sz="2400" dirty="0" smtClean="0"/>
              <a:t>) (Opción 2); o finalmente puede comprar un centro de máquinas que permite producir a $15 la unidad (incluidos los </a:t>
            </a:r>
            <a:r>
              <a:rPr lang="es-CL" sz="2400" dirty="0" err="1" smtClean="0"/>
              <a:t>mats</a:t>
            </a:r>
            <a:r>
              <a:rPr lang="es-CL" sz="2400" dirty="0" smtClean="0"/>
              <a:t>) (Opción 3). Además sabemos que el torno semiautomático cuesta $80 000 y el centro de máquinas cuesta $200 000</a:t>
            </a:r>
          </a:p>
          <a:p>
            <a:pPr lvl="1"/>
            <a:endParaRPr lang="es-CL" sz="20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17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Ejemplo de Elección de Proceso Productivo</a:t>
            </a:r>
            <a:br>
              <a:rPr lang="es-CL" sz="3600" dirty="0" smtClean="0"/>
            </a:br>
            <a:r>
              <a:rPr lang="es-CL" sz="3600" dirty="0" smtClean="0"/>
              <a:t>Análisis del Punto de Equilibrio de Producción</a:t>
            </a:r>
            <a:endParaRPr lang="es-CL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4509120"/>
            <a:ext cx="8064896" cy="1814934"/>
          </a:xfrm>
        </p:spPr>
        <p:txBody>
          <a:bodyPr/>
          <a:lstStyle/>
          <a:p>
            <a:pPr lvl="1"/>
            <a:r>
              <a:rPr lang="es-CL" sz="2000" dirty="0" smtClean="0"/>
              <a:t>Punto de Equilibrio entre la opción 2 y 3 (A)</a:t>
            </a:r>
          </a:p>
          <a:p>
            <a:pPr lvl="1">
              <a:buNone/>
            </a:pPr>
            <a:r>
              <a:rPr lang="es-CL" sz="2000" dirty="0" smtClean="0"/>
              <a:t>$80.000+$75*Q=$200.000+$15*Q</a:t>
            </a:r>
          </a:p>
          <a:p>
            <a:pPr lvl="1">
              <a:buNone/>
            </a:pPr>
            <a:r>
              <a:rPr lang="es-CL" sz="2000" dirty="0" smtClean="0"/>
              <a:t>Q=$120.000/$50=2.000 unidades</a:t>
            </a:r>
          </a:p>
          <a:p>
            <a:pPr lvl="1"/>
            <a:r>
              <a:rPr lang="es-CL" sz="2000" dirty="0" smtClean="0"/>
              <a:t>Punto de Equilibrio entre 1 y 2</a:t>
            </a:r>
          </a:p>
          <a:p>
            <a:pPr lvl="1">
              <a:buNone/>
            </a:pPr>
            <a:r>
              <a:rPr lang="es-CL" sz="2000" dirty="0" smtClean="0"/>
              <a:t>Q=$80.000/$125=640 unidades</a:t>
            </a:r>
          </a:p>
          <a:p>
            <a:pPr lvl="1">
              <a:buNone/>
            </a:pPr>
            <a:endParaRPr lang="es-CL" sz="2000" dirty="0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18</a:t>
            </a:fld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340768"/>
            <a:ext cx="53054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CuadroTexto"/>
          <p:cNvSpPr txBox="1"/>
          <p:nvPr/>
        </p:nvSpPr>
        <p:spPr>
          <a:xfrm>
            <a:off x="5868144" y="2276872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b="1" dirty="0" smtClean="0">
                <a:latin typeface="+mn-lt"/>
              </a:rPr>
              <a:t>A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3635896" y="2924944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b="1" dirty="0" smtClean="0">
                <a:latin typeface="+mn-lt"/>
              </a:rPr>
              <a:t>B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5220072" y="5085184"/>
            <a:ext cx="3923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800" dirty="0" smtClean="0">
                <a:latin typeface="+mn-lt"/>
              </a:rPr>
              <a:t>Cómo se puede complicar más esto?</a:t>
            </a:r>
          </a:p>
          <a:p>
            <a:pPr>
              <a:buFont typeface="Arial" pitchFamily="34" charset="0"/>
              <a:buChar char="•"/>
            </a:pPr>
            <a:r>
              <a:rPr lang="es-CL" sz="1800" dirty="0" smtClean="0">
                <a:latin typeface="+mn-lt"/>
              </a:rPr>
              <a:t>Elección Inter temporal (tasa de costo de capital)</a:t>
            </a:r>
          </a:p>
          <a:p>
            <a:pPr>
              <a:buFont typeface="Arial" pitchFamily="34" charset="0"/>
              <a:buChar char="•"/>
            </a:pPr>
            <a:r>
              <a:rPr lang="es-CL" sz="1800" dirty="0" smtClean="0">
                <a:latin typeface="+mn-lt"/>
              </a:rPr>
              <a:t>Beneficios Tributarios: Depreciaciones</a:t>
            </a:r>
          </a:p>
          <a:p>
            <a:pPr>
              <a:buFont typeface="Arial" pitchFamily="34" charset="0"/>
              <a:buChar char="•"/>
            </a:pPr>
            <a:r>
              <a:rPr lang="es-CL" sz="1800" dirty="0" smtClean="0">
                <a:latin typeface="+mn-lt"/>
              </a:rPr>
              <a:t>Solución?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Estrategia Proceso Producto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19</a:t>
            </a:fld>
            <a:endParaRPr lang="es-ES" dirty="0"/>
          </a:p>
        </p:txBody>
      </p:sp>
      <p:grpSp>
        <p:nvGrpSpPr>
          <p:cNvPr id="6" name="Group 157"/>
          <p:cNvGrpSpPr>
            <a:grpSpLocks/>
          </p:cNvGrpSpPr>
          <p:nvPr/>
        </p:nvGrpSpPr>
        <p:grpSpPr bwMode="auto">
          <a:xfrm>
            <a:off x="-396552" y="1524000"/>
            <a:ext cx="8056314" cy="4497288"/>
            <a:chOff x="436" y="960"/>
            <a:chExt cx="4755" cy="2580"/>
          </a:xfrm>
        </p:grpSpPr>
        <p:sp>
          <p:nvSpPr>
            <p:cNvPr id="7" name="Rectangle 83"/>
            <p:cNvSpPr>
              <a:spLocks noChangeArrowheads="1"/>
            </p:cNvSpPr>
            <p:nvPr/>
          </p:nvSpPr>
          <p:spPr bwMode="auto">
            <a:xfrm>
              <a:off x="436" y="964"/>
              <a:ext cx="4745" cy="256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" name="Rectangle 84"/>
            <p:cNvSpPr>
              <a:spLocks noChangeArrowheads="1"/>
            </p:cNvSpPr>
            <p:nvPr/>
          </p:nvSpPr>
          <p:spPr bwMode="auto">
            <a:xfrm>
              <a:off x="2116" y="1316"/>
              <a:ext cx="63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I</a:t>
              </a:r>
              <a:endParaRPr lang="es-ES_tradnl"/>
            </a:p>
          </p:txBody>
        </p:sp>
        <p:sp>
          <p:nvSpPr>
            <p:cNvPr id="9" name="Rectangle 85"/>
            <p:cNvSpPr>
              <a:spLocks noChangeArrowheads="1"/>
            </p:cNvSpPr>
            <p:nvPr/>
          </p:nvSpPr>
          <p:spPr bwMode="auto">
            <a:xfrm>
              <a:off x="2861" y="1316"/>
              <a:ext cx="87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II</a:t>
              </a:r>
              <a:endParaRPr lang="es-ES_tradnl"/>
            </a:p>
          </p:txBody>
        </p:sp>
        <p:sp>
          <p:nvSpPr>
            <p:cNvPr id="10" name="Rectangle 86"/>
            <p:cNvSpPr>
              <a:spLocks noChangeArrowheads="1"/>
            </p:cNvSpPr>
            <p:nvPr/>
          </p:nvSpPr>
          <p:spPr bwMode="auto">
            <a:xfrm>
              <a:off x="3699" y="1316"/>
              <a:ext cx="111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III</a:t>
              </a:r>
              <a:endParaRPr lang="es-ES_tradnl"/>
            </a:p>
          </p:txBody>
        </p:sp>
        <p:sp>
          <p:nvSpPr>
            <p:cNvPr id="11" name="Rectangle 87"/>
            <p:cNvSpPr>
              <a:spLocks noChangeArrowheads="1"/>
            </p:cNvSpPr>
            <p:nvPr/>
          </p:nvSpPr>
          <p:spPr bwMode="auto">
            <a:xfrm>
              <a:off x="4397" y="1316"/>
              <a:ext cx="121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IV</a:t>
              </a:r>
              <a:endParaRPr lang="es-ES_tradnl"/>
            </a:p>
          </p:txBody>
        </p:sp>
        <p:sp>
          <p:nvSpPr>
            <p:cNvPr id="12" name="Rectangle 88"/>
            <p:cNvSpPr>
              <a:spLocks noChangeArrowheads="1"/>
            </p:cNvSpPr>
            <p:nvPr/>
          </p:nvSpPr>
          <p:spPr bwMode="auto">
            <a:xfrm>
              <a:off x="2116" y="1427"/>
              <a:ext cx="766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Bajo volumen-baja</a:t>
              </a:r>
              <a:endParaRPr lang="es-ES_tradnl"/>
            </a:p>
          </p:txBody>
        </p:sp>
        <p:sp>
          <p:nvSpPr>
            <p:cNvPr id="13" name="Rectangle 89"/>
            <p:cNvSpPr>
              <a:spLocks noChangeArrowheads="1"/>
            </p:cNvSpPr>
            <p:nvPr/>
          </p:nvSpPr>
          <p:spPr bwMode="auto">
            <a:xfrm>
              <a:off x="2861" y="1427"/>
              <a:ext cx="830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Productos múltiples,</a:t>
              </a:r>
              <a:endParaRPr lang="es-ES_tradnl"/>
            </a:p>
          </p:txBody>
        </p:sp>
        <p:sp>
          <p:nvSpPr>
            <p:cNvPr id="14" name="Rectangle 90"/>
            <p:cNvSpPr>
              <a:spLocks noChangeArrowheads="1"/>
            </p:cNvSpPr>
            <p:nvPr/>
          </p:nvSpPr>
          <p:spPr bwMode="auto">
            <a:xfrm>
              <a:off x="3699" y="1427"/>
              <a:ext cx="693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Pocos productos</a:t>
              </a:r>
              <a:endParaRPr lang="es-ES_tradnl"/>
            </a:p>
          </p:txBody>
        </p:sp>
        <p:sp>
          <p:nvSpPr>
            <p:cNvPr id="15" name="Rectangle 91"/>
            <p:cNvSpPr>
              <a:spLocks noChangeArrowheads="1"/>
            </p:cNvSpPr>
            <p:nvPr/>
          </p:nvSpPr>
          <p:spPr bwMode="auto">
            <a:xfrm>
              <a:off x="4397" y="1427"/>
              <a:ext cx="716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Alto volumen-alta</a:t>
              </a:r>
              <a:endParaRPr lang="es-ES_tradnl"/>
            </a:p>
          </p:txBody>
        </p:sp>
        <p:sp>
          <p:nvSpPr>
            <p:cNvPr id="16" name="Rectangle 92"/>
            <p:cNvSpPr>
              <a:spLocks noChangeArrowheads="1"/>
            </p:cNvSpPr>
            <p:nvPr/>
          </p:nvSpPr>
          <p:spPr bwMode="auto">
            <a:xfrm>
              <a:off x="2116" y="1537"/>
              <a:ext cx="675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estandarización,</a:t>
              </a:r>
              <a:endParaRPr lang="es-ES_tradnl"/>
            </a:p>
          </p:txBody>
        </p:sp>
        <p:sp>
          <p:nvSpPr>
            <p:cNvPr id="17" name="Rectangle 93"/>
            <p:cNvSpPr>
              <a:spLocks noChangeArrowheads="1"/>
            </p:cNvSpPr>
            <p:nvPr/>
          </p:nvSpPr>
          <p:spPr bwMode="auto">
            <a:xfrm>
              <a:off x="2861" y="1537"/>
              <a:ext cx="561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volumen bajo</a:t>
              </a:r>
              <a:endParaRPr lang="es-ES_tradnl"/>
            </a:p>
          </p:txBody>
        </p:sp>
        <p:sp>
          <p:nvSpPr>
            <p:cNvPr id="18" name="Rectangle 94"/>
            <p:cNvSpPr>
              <a:spLocks noChangeArrowheads="1"/>
            </p:cNvSpPr>
            <p:nvPr/>
          </p:nvSpPr>
          <p:spPr bwMode="auto">
            <a:xfrm>
              <a:off x="3699" y="1537"/>
              <a:ext cx="522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importantes,</a:t>
              </a:r>
              <a:endParaRPr lang="es-ES_tradnl"/>
            </a:p>
          </p:txBody>
        </p:sp>
        <p:sp>
          <p:nvSpPr>
            <p:cNvPr id="19" name="Rectangle 95"/>
            <p:cNvSpPr>
              <a:spLocks noChangeArrowheads="1"/>
            </p:cNvSpPr>
            <p:nvPr/>
          </p:nvSpPr>
          <p:spPr bwMode="auto">
            <a:xfrm>
              <a:off x="4397" y="1537"/>
              <a:ext cx="675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estandarización,</a:t>
              </a:r>
              <a:endParaRPr lang="es-ES_tradnl"/>
            </a:p>
          </p:txBody>
        </p:sp>
        <p:sp>
          <p:nvSpPr>
            <p:cNvPr id="20" name="Rectangle 96"/>
            <p:cNvSpPr>
              <a:spLocks noChangeArrowheads="1"/>
            </p:cNvSpPr>
            <p:nvPr/>
          </p:nvSpPr>
          <p:spPr bwMode="auto">
            <a:xfrm>
              <a:off x="2116" y="1645"/>
              <a:ext cx="703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productos únicos</a:t>
              </a:r>
              <a:endParaRPr lang="es-ES_tradnl"/>
            </a:p>
          </p:txBody>
        </p:sp>
        <p:sp>
          <p:nvSpPr>
            <p:cNvPr id="21" name="Rectangle 97"/>
            <p:cNvSpPr>
              <a:spLocks noChangeArrowheads="1"/>
            </p:cNvSpPr>
            <p:nvPr/>
          </p:nvSpPr>
          <p:spPr bwMode="auto">
            <a:xfrm>
              <a:off x="3699" y="1645"/>
              <a:ext cx="638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mayor volumen</a:t>
              </a:r>
              <a:endParaRPr lang="es-ES_tradnl"/>
            </a:p>
          </p:txBody>
        </p:sp>
        <p:sp>
          <p:nvSpPr>
            <p:cNvPr id="22" name="Rectangle 98"/>
            <p:cNvSpPr>
              <a:spLocks noChangeArrowheads="1"/>
            </p:cNvSpPr>
            <p:nvPr/>
          </p:nvSpPr>
          <p:spPr bwMode="auto">
            <a:xfrm>
              <a:off x="4397" y="1645"/>
              <a:ext cx="794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productos utilitarios</a:t>
              </a:r>
              <a:endParaRPr lang="es-ES_tradnl"/>
            </a:p>
          </p:txBody>
        </p:sp>
        <p:sp>
          <p:nvSpPr>
            <p:cNvPr id="23" name="Rectangle 99"/>
            <p:cNvSpPr>
              <a:spLocks noChangeArrowheads="1"/>
            </p:cNvSpPr>
            <p:nvPr/>
          </p:nvSpPr>
          <p:spPr bwMode="auto">
            <a:xfrm>
              <a:off x="1091" y="1764"/>
              <a:ext cx="63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I</a:t>
              </a:r>
              <a:endParaRPr lang="es-ES_tradnl"/>
            </a:p>
          </p:txBody>
        </p:sp>
        <p:sp>
          <p:nvSpPr>
            <p:cNvPr id="24" name="Rectangle 100"/>
            <p:cNvSpPr>
              <a:spLocks noChangeArrowheads="1"/>
            </p:cNvSpPr>
            <p:nvPr/>
          </p:nvSpPr>
          <p:spPr bwMode="auto">
            <a:xfrm>
              <a:off x="1091" y="1874"/>
              <a:ext cx="764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Flujo desordenado</a:t>
              </a:r>
              <a:endParaRPr lang="es-ES_tradnl"/>
            </a:p>
          </p:txBody>
        </p:sp>
        <p:sp>
          <p:nvSpPr>
            <p:cNvPr id="25" name="Rectangle 101"/>
            <p:cNvSpPr>
              <a:spLocks noChangeArrowheads="1"/>
            </p:cNvSpPr>
            <p:nvPr/>
          </p:nvSpPr>
          <p:spPr bwMode="auto">
            <a:xfrm>
              <a:off x="1091" y="1984"/>
              <a:ext cx="811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dirty="0">
                  <a:solidFill>
                    <a:srgbClr val="000000"/>
                  </a:solidFill>
                  <a:latin typeface="Arial" pitchFamily="34" charset="0"/>
                </a:rPr>
                <a:t>(taller de proyectos)</a:t>
              </a:r>
              <a:endParaRPr lang="es-ES_tradnl" dirty="0"/>
            </a:p>
          </p:txBody>
        </p:sp>
        <p:sp>
          <p:nvSpPr>
            <p:cNvPr id="26" name="Rectangle 102"/>
            <p:cNvSpPr>
              <a:spLocks noChangeArrowheads="1"/>
            </p:cNvSpPr>
            <p:nvPr/>
          </p:nvSpPr>
          <p:spPr bwMode="auto">
            <a:xfrm>
              <a:off x="1091" y="2211"/>
              <a:ext cx="87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II</a:t>
              </a:r>
              <a:endParaRPr lang="es-ES_tradnl"/>
            </a:p>
          </p:txBody>
        </p:sp>
        <p:sp>
          <p:nvSpPr>
            <p:cNvPr id="27" name="Rectangle 103"/>
            <p:cNvSpPr>
              <a:spLocks noChangeArrowheads="1"/>
            </p:cNvSpPr>
            <p:nvPr/>
          </p:nvSpPr>
          <p:spPr bwMode="auto">
            <a:xfrm>
              <a:off x="1091" y="2321"/>
              <a:ext cx="701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Flujo de línea sin</a:t>
              </a:r>
              <a:endParaRPr lang="es-ES_tradnl"/>
            </a:p>
          </p:txBody>
        </p:sp>
        <p:sp>
          <p:nvSpPr>
            <p:cNvPr id="28" name="Rectangle 104"/>
            <p:cNvSpPr>
              <a:spLocks noChangeArrowheads="1"/>
            </p:cNvSpPr>
            <p:nvPr/>
          </p:nvSpPr>
          <p:spPr bwMode="auto">
            <a:xfrm>
              <a:off x="1091" y="2432"/>
              <a:ext cx="808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conexión (por lotes)</a:t>
              </a:r>
              <a:endParaRPr lang="es-ES_tradnl"/>
            </a:p>
          </p:txBody>
        </p:sp>
        <p:sp>
          <p:nvSpPr>
            <p:cNvPr id="29" name="Rectangle 105"/>
            <p:cNvSpPr>
              <a:spLocks noChangeArrowheads="1"/>
            </p:cNvSpPr>
            <p:nvPr/>
          </p:nvSpPr>
          <p:spPr bwMode="auto">
            <a:xfrm>
              <a:off x="1091" y="2658"/>
              <a:ext cx="111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III</a:t>
              </a:r>
              <a:endParaRPr lang="es-ES_tradnl"/>
            </a:p>
          </p:txBody>
        </p:sp>
        <p:sp>
          <p:nvSpPr>
            <p:cNvPr id="30" name="Rectangle 106"/>
            <p:cNvSpPr>
              <a:spLocks noChangeArrowheads="1"/>
            </p:cNvSpPr>
            <p:nvPr/>
          </p:nvSpPr>
          <p:spPr bwMode="auto">
            <a:xfrm>
              <a:off x="1091" y="2769"/>
              <a:ext cx="1041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Flujo de línea relacionado</a:t>
              </a:r>
              <a:endParaRPr lang="es-ES_tradnl"/>
            </a:p>
          </p:txBody>
        </p:sp>
        <p:sp>
          <p:nvSpPr>
            <p:cNvPr id="31" name="Rectangle 107"/>
            <p:cNvSpPr>
              <a:spLocks noChangeArrowheads="1"/>
            </p:cNvSpPr>
            <p:nvPr/>
          </p:nvSpPr>
          <p:spPr bwMode="auto">
            <a:xfrm>
              <a:off x="1091" y="2879"/>
              <a:ext cx="814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(línea de ensamble)</a:t>
              </a:r>
              <a:endParaRPr lang="es-ES_tradnl"/>
            </a:p>
          </p:txBody>
        </p:sp>
        <p:sp>
          <p:nvSpPr>
            <p:cNvPr id="32" name="Rectangle 108"/>
            <p:cNvSpPr>
              <a:spLocks noChangeArrowheads="1"/>
            </p:cNvSpPr>
            <p:nvPr/>
          </p:nvSpPr>
          <p:spPr bwMode="auto">
            <a:xfrm>
              <a:off x="1091" y="3106"/>
              <a:ext cx="121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IV</a:t>
              </a:r>
              <a:endParaRPr lang="es-ES_tradnl"/>
            </a:p>
          </p:txBody>
        </p:sp>
        <p:sp>
          <p:nvSpPr>
            <p:cNvPr id="33" name="Rectangle 109"/>
            <p:cNvSpPr>
              <a:spLocks noChangeArrowheads="1"/>
            </p:cNvSpPr>
            <p:nvPr/>
          </p:nvSpPr>
          <p:spPr bwMode="auto">
            <a:xfrm>
              <a:off x="1091" y="3216"/>
              <a:ext cx="584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Flujo continuo</a:t>
              </a:r>
              <a:endParaRPr lang="es-ES_tradnl"/>
            </a:p>
          </p:txBody>
        </p:sp>
        <p:sp>
          <p:nvSpPr>
            <p:cNvPr id="34" name="Rectangle 110"/>
            <p:cNvSpPr>
              <a:spLocks noChangeArrowheads="1"/>
            </p:cNvSpPr>
            <p:nvPr/>
          </p:nvSpPr>
          <p:spPr bwMode="auto">
            <a:xfrm>
              <a:off x="2091" y="1295"/>
              <a:ext cx="16" cy="45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5" name="Rectangle 111"/>
            <p:cNvSpPr>
              <a:spLocks noChangeArrowheads="1"/>
            </p:cNvSpPr>
            <p:nvPr/>
          </p:nvSpPr>
          <p:spPr bwMode="auto">
            <a:xfrm>
              <a:off x="2836" y="1295"/>
              <a:ext cx="17" cy="44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6" name="Rectangle 112"/>
            <p:cNvSpPr>
              <a:spLocks noChangeArrowheads="1"/>
            </p:cNvSpPr>
            <p:nvPr/>
          </p:nvSpPr>
          <p:spPr bwMode="auto">
            <a:xfrm>
              <a:off x="3675" y="1295"/>
              <a:ext cx="16" cy="44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7" name="Rectangle 113"/>
            <p:cNvSpPr>
              <a:spLocks noChangeArrowheads="1"/>
            </p:cNvSpPr>
            <p:nvPr/>
          </p:nvSpPr>
          <p:spPr bwMode="auto">
            <a:xfrm>
              <a:off x="4373" y="1295"/>
              <a:ext cx="16" cy="44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8" name="Rectangle 114"/>
            <p:cNvSpPr>
              <a:spLocks noChangeArrowheads="1"/>
            </p:cNvSpPr>
            <p:nvPr/>
          </p:nvSpPr>
          <p:spPr bwMode="auto">
            <a:xfrm>
              <a:off x="5172" y="1295"/>
              <a:ext cx="16" cy="224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9" name="Rectangle 115"/>
            <p:cNvSpPr>
              <a:spLocks noChangeArrowheads="1"/>
            </p:cNvSpPr>
            <p:nvPr/>
          </p:nvSpPr>
          <p:spPr bwMode="auto">
            <a:xfrm>
              <a:off x="1075" y="1734"/>
              <a:ext cx="1032" cy="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" name="Rectangle 116"/>
            <p:cNvSpPr>
              <a:spLocks noChangeArrowheads="1"/>
            </p:cNvSpPr>
            <p:nvPr/>
          </p:nvSpPr>
          <p:spPr bwMode="auto">
            <a:xfrm>
              <a:off x="1075" y="2182"/>
              <a:ext cx="1025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" name="Rectangle 117"/>
            <p:cNvSpPr>
              <a:spLocks noChangeArrowheads="1"/>
            </p:cNvSpPr>
            <p:nvPr/>
          </p:nvSpPr>
          <p:spPr bwMode="auto">
            <a:xfrm>
              <a:off x="1075" y="2629"/>
              <a:ext cx="1025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2" name="Rectangle 118"/>
            <p:cNvSpPr>
              <a:spLocks noChangeArrowheads="1"/>
            </p:cNvSpPr>
            <p:nvPr/>
          </p:nvSpPr>
          <p:spPr bwMode="auto">
            <a:xfrm>
              <a:off x="1075" y="3076"/>
              <a:ext cx="1025" cy="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3" name="Rectangle 119"/>
            <p:cNvSpPr>
              <a:spLocks noChangeArrowheads="1"/>
            </p:cNvSpPr>
            <p:nvPr/>
          </p:nvSpPr>
          <p:spPr bwMode="auto">
            <a:xfrm>
              <a:off x="1075" y="3524"/>
              <a:ext cx="4113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4" name="Oval 120"/>
            <p:cNvSpPr>
              <a:spLocks noChangeArrowheads="1"/>
            </p:cNvSpPr>
            <p:nvPr/>
          </p:nvSpPr>
          <p:spPr bwMode="auto">
            <a:xfrm>
              <a:off x="2196" y="1752"/>
              <a:ext cx="506" cy="43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5" name="Rectangle 121"/>
            <p:cNvSpPr>
              <a:spLocks noChangeArrowheads="1"/>
            </p:cNvSpPr>
            <p:nvPr/>
          </p:nvSpPr>
          <p:spPr bwMode="auto">
            <a:xfrm>
              <a:off x="2315" y="1797"/>
              <a:ext cx="335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900" dirty="0">
                  <a:solidFill>
                    <a:srgbClr val="000000"/>
                  </a:solidFill>
                  <a:latin typeface="Arial" pitchFamily="34" charset="0"/>
                </a:rPr>
                <a:t>Impresor </a:t>
              </a:r>
              <a:endParaRPr lang="es-ES_tradnl" dirty="0"/>
            </a:p>
          </p:txBody>
        </p:sp>
        <p:sp>
          <p:nvSpPr>
            <p:cNvPr id="46" name="Rectangle 122"/>
            <p:cNvSpPr>
              <a:spLocks noChangeArrowheads="1"/>
            </p:cNvSpPr>
            <p:nvPr/>
          </p:nvSpPr>
          <p:spPr bwMode="auto">
            <a:xfrm>
              <a:off x="2296" y="1882"/>
              <a:ext cx="35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900" dirty="0">
                  <a:solidFill>
                    <a:srgbClr val="000000"/>
                  </a:solidFill>
                  <a:latin typeface="Arial" pitchFamily="34" charset="0"/>
                </a:rPr>
                <a:t>Comercial</a:t>
              </a:r>
              <a:endParaRPr lang="es-ES_tradnl" dirty="0"/>
            </a:p>
          </p:txBody>
        </p:sp>
        <p:sp>
          <p:nvSpPr>
            <p:cNvPr id="47" name="Oval 123"/>
            <p:cNvSpPr>
              <a:spLocks noChangeArrowheads="1"/>
            </p:cNvSpPr>
            <p:nvPr/>
          </p:nvSpPr>
          <p:spPr bwMode="auto">
            <a:xfrm>
              <a:off x="3014" y="2186"/>
              <a:ext cx="506" cy="43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8" name="Rectangle 124"/>
            <p:cNvSpPr>
              <a:spLocks noChangeArrowheads="1"/>
            </p:cNvSpPr>
            <p:nvPr/>
          </p:nvSpPr>
          <p:spPr bwMode="auto">
            <a:xfrm>
              <a:off x="3161" y="2327"/>
              <a:ext cx="27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900">
                  <a:solidFill>
                    <a:srgbClr val="000000"/>
                  </a:solidFill>
                  <a:latin typeface="Arial" pitchFamily="34" charset="0"/>
                </a:rPr>
                <a:t>Equipo </a:t>
              </a:r>
              <a:endParaRPr lang="es-ES_tradnl"/>
            </a:p>
          </p:txBody>
        </p:sp>
        <p:sp>
          <p:nvSpPr>
            <p:cNvPr id="49" name="Rectangle 125"/>
            <p:cNvSpPr>
              <a:spLocks noChangeArrowheads="1"/>
            </p:cNvSpPr>
            <p:nvPr/>
          </p:nvSpPr>
          <p:spPr bwMode="auto">
            <a:xfrm>
              <a:off x="3151" y="2417"/>
              <a:ext cx="27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900">
                  <a:solidFill>
                    <a:srgbClr val="000000"/>
                  </a:solidFill>
                  <a:latin typeface="Arial" pitchFamily="34" charset="0"/>
                </a:rPr>
                <a:t>Pesado</a:t>
              </a:r>
              <a:endParaRPr lang="es-ES_tradnl"/>
            </a:p>
          </p:txBody>
        </p:sp>
        <p:sp>
          <p:nvSpPr>
            <p:cNvPr id="50" name="Oval 126"/>
            <p:cNvSpPr>
              <a:spLocks noChangeArrowheads="1"/>
            </p:cNvSpPr>
            <p:nvPr/>
          </p:nvSpPr>
          <p:spPr bwMode="auto">
            <a:xfrm>
              <a:off x="3765" y="2646"/>
              <a:ext cx="507" cy="43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51" name="Rectangle 127"/>
            <p:cNvSpPr>
              <a:spLocks noChangeArrowheads="1"/>
            </p:cNvSpPr>
            <p:nvPr/>
          </p:nvSpPr>
          <p:spPr bwMode="auto">
            <a:xfrm>
              <a:off x="3867" y="2750"/>
              <a:ext cx="34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900" dirty="0">
                  <a:solidFill>
                    <a:srgbClr val="000000"/>
                  </a:solidFill>
                  <a:latin typeface="Arial" pitchFamily="34" charset="0"/>
                </a:rPr>
                <a:t>Ensamble</a:t>
              </a:r>
              <a:endParaRPr lang="es-ES_tradnl" dirty="0"/>
            </a:p>
          </p:txBody>
        </p:sp>
        <p:sp>
          <p:nvSpPr>
            <p:cNvPr id="52" name="Rectangle 128"/>
            <p:cNvSpPr>
              <a:spLocks noChangeArrowheads="1"/>
            </p:cNvSpPr>
            <p:nvPr/>
          </p:nvSpPr>
          <p:spPr bwMode="auto">
            <a:xfrm>
              <a:off x="3931" y="2840"/>
              <a:ext cx="215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900" dirty="0">
                  <a:solidFill>
                    <a:srgbClr val="000000"/>
                  </a:solidFill>
                  <a:latin typeface="Arial" pitchFamily="34" charset="0"/>
                </a:rPr>
                <a:t>Autos</a:t>
              </a:r>
              <a:endParaRPr lang="es-ES_tradnl" dirty="0"/>
            </a:p>
          </p:txBody>
        </p:sp>
        <p:sp>
          <p:nvSpPr>
            <p:cNvPr id="53" name="Oval 129"/>
            <p:cNvSpPr>
              <a:spLocks noChangeArrowheads="1"/>
            </p:cNvSpPr>
            <p:nvPr/>
          </p:nvSpPr>
          <p:spPr bwMode="auto">
            <a:xfrm>
              <a:off x="4524" y="3074"/>
              <a:ext cx="506" cy="43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54" name="Rectangle 130"/>
            <p:cNvSpPr>
              <a:spLocks noChangeArrowheads="1"/>
            </p:cNvSpPr>
            <p:nvPr/>
          </p:nvSpPr>
          <p:spPr bwMode="auto">
            <a:xfrm>
              <a:off x="4639" y="3215"/>
              <a:ext cx="342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900">
                  <a:solidFill>
                    <a:srgbClr val="000000"/>
                  </a:solidFill>
                  <a:latin typeface="Arial" pitchFamily="34" charset="0"/>
                </a:rPr>
                <a:t>Refinería </a:t>
              </a:r>
              <a:endParaRPr lang="es-ES_tradnl"/>
            </a:p>
          </p:txBody>
        </p:sp>
        <p:sp>
          <p:nvSpPr>
            <p:cNvPr id="55" name="Rectangle 131"/>
            <p:cNvSpPr>
              <a:spLocks noChangeArrowheads="1"/>
            </p:cNvSpPr>
            <p:nvPr/>
          </p:nvSpPr>
          <p:spPr bwMode="auto">
            <a:xfrm>
              <a:off x="4671" y="3304"/>
              <a:ext cx="25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900">
                  <a:solidFill>
                    <a:srgbClr val="000000"/>
                  </a:solidFill>
                  <a:latin typeface="Arial" pitchFamily="34" charset="0"/>
                </a:rPr>
                <a:t>Azúcar</a:t>
              </a:r>
              <a:endParaRPr lang="es-ES_tradnl"/>
            </a:p>
          </p:txBody>
        </p:sp>
        <p:grpSp>
          <p:nvGrpSpPr>
            <p:cNvPr id="56" name="Group 134"/>
            <p:cNvGrpSpPr>
              <a:grpSpLocks/>
            </p:cNvGrpSpPr>
            <p:nvPr/>
          </p:nvGrpSpPr>
          <p:grpSpPr bwMode="auto">
            <a:xfrm>
              <a:off x="2680" y="2056"/>
              <a:ext cx="367" cy="240"/>
              <a:chOff x="2680" y="2056"/>
              <a:chExt cx="367" cy="240"/>
            </a:xfrm>
          </p:grpSpPr>
          <p:sp>
            <p:nvSpPr>
              <p:cNvPr id="79" name="Line 132"/>
              <p:cNvSpPr>
                <a:spLocks noChangeShapeType="1"/>
              </p:cNvSpPr>
              <p:nvPr/>
            </p:nvSpPr>
            <p:spPr bwMode="auto">
              <a:xfrm>
                <a:off x="2680" y="2056"/>
                <a:ext cx="314" cy="20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80" name="Freeform 133"/>
              <p:cNvSpPr>
                <a:spLocks/>
              </p:cNvSpPr>
              <p:nvPr/>
            </p:nvSpPr>
            <p:spPr bwMode="auto">
              <a:xfrm>
                <a:off x="2974" y="2232"/>
                <a:ext cx="73" cy="64"/>
              </a:xfrm>
              <a:custGeom>
                <a:avLst/>
                <a:gdLst>
                  <a:gd name="T0" fmla="*/ 0 w 73"/>
                  <a:gd name="T1" fmla="*/ 55 h 64"/>
                  <a:gd name="T2" fmla="*/ 73 w 73"/>
                  <a:gd name="T3" fmla="*/ 64 h 64"/>
                  <a:gd name="T4" fmla="*/ 36 w 73"/>
                  <a:gd name="T5" fmla="*/ 0 h 64"/>
                  <a:gd name="T6" fmla="*/ 0 w 73"/>
                  <a:gd name="T7" fmla="*/ 55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64"/>
                  <a:gd name="T14" fmla="*/ 73 w 73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64">
                    <a:moveTo>
                      <a:pt x="0" y="55"/>
                    </a:moveTo>
                    <a:lnTo>
                      <a:pt x="73" y="64"/>
                    </a:lnTo>
                    <a:lnTo>
                      <a:pt x="36" y="0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57" name="Group 137"/>
            <p:cNvGrpSpPr>
              <a:grpSpLocks/>
            </p:cNvGrpSpPr>
            <p:nvPr/>
          </p:nvGrpSpPr>
          <p:grpSpPr bwMode="auto">
            <a:xfrm>
              <a:off x="3479" y="2536"/>
              <a:ext cx="313" cy="214"/>
              <a:chOff x="3479" y="2536"/>
              <a:chExt cx="313" cy="214"/>
            </a:xfrm>
          </p:grpSpPr>
          <p:sp>
            <p:nvSpPr>
              <p:cNvPr id="77" name="Line 135"/>
              <p:cNvSpPr>
                <a:spLocks noChangeShapeType="1"/>
              </p:cNvSpPr>
              <p:nvPr/>
            </p:nvSpPr>
            <p:spPr bwMode="auto">
              <a:xfrm>
                <a:off x="3479" y="2536"/>
                <a:ext cx="260" cy="17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78" name="Freeform 136"/>
              <p:cNvSpPr>
                <a:spLocks/>
              </p:cNvSpPr>
              <p:nvPr/>
            </p:nvSpPr>
            <p:spPr bwMode="auto">
              <a:xfrm>
                <a:off x="3719" y="2686"/>
                <a:ext cx="73" cy="64"/>
              </a:xfrm>
              <a:custGeom>
                <a:avLst/>
                <a:gdLst>
                  <a:gd name="T0" fmla="*/ 0 w 73"/>
                  <a:gd name="T1" fmla="*/ 53 h 64"/>
                  <a:gd name="T2" fmla="*/ 73 w 73"/>
                  <a:gd name="T3" fmla="*/ 64 h 64"/>
                  <a:gd name="T4" fmla="*/ 37 w 73"/>
                  <a:gd name="T5" fmla="*/ 0 h 64"/>
                  <a:gd name="T6" fmla="*/ 0 w 73"/>
                  <a:gd name="T7" fmla="*/ 53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64"/>
                  <a:gd name="T14" fmla="*/ 73 w 73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64">
                    <a:moveTo>
                      <a:pt x="0" y="53"/>
                    </a:moveTo>
                    <a:lnTo>
                      <a:pt x="73" y="64"/>
                    </a:lnTo>
                    <a:lnTo>
                      <a:pt x="37" y="0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58" name="Group 140"/>
            <p:cNvGrpSpPr>
              <a:grpSpLocks/>
            </p:cNvGrpSpPr>
            <p:nvPr/>
          </p:nvGrpSpPr>
          <p:grpSpPr bwMode="auto">
            <a:xfrm>
              <a:off x="4217" y="2977"/>
              <a:ext cx="326" cy="220"/>
              <a:chOff x="4217" y="2977"/>
              <a:chExt cx="326" cy="220"/>
            </a:xfrm>
          </p:grpSpPr>
          <p:sp>
            <p:nvSpPr>
              <p:cNvPr id="75" name="Line 138"/>
              <p:cNvSpPr>
                <a:spLocks noChangeShapeType="1"/>
              </p:cNvSpPr>
              <p:nvPr/>
            </p:nvSpPr>
            <p:spPr bwMode="auto">
              <a:xfrm>
                <a:off x="4217" y="2977"/>
                <a:ext cx="274" cy="18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76" name="Freeform 139"/>
              <p:cNvSpPr>
                <a:spLocks/>
              </p:cNvSpPr>
              <p:nvPr/>
            </p:nvSpPr>
            <p:spPr bwMode="auto">
              <a:xfrm>
                <a:off x="4470" y="3133"/>
                <a:ext cx="73" cy="64"/>
              </a:xfrm>
              <a:custGeom>
                <a:avLst/>
                <a:gdLst>
                  <a:gd name="T0" fmla="*/ 0 w 73"/>
                  <a:gd name="T1" fmla="*/ 55 h 64"/>
                  <a:gd name="T2" fmla="*/ 73 w 73"/>
                  <a:gd name="T3" fmla="*/ 64 h 64"/>
                  <a:gd name="T4" fmla="*/ 37 w 73"/>
                  <a:gd name="T5" fmla="*/ 0 h 64"/>
                  <a:gd name="T6" fmla="*/ 0 w 73"/>
                  <a:gd name="T7" fmla="*/ 55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64"/>
                  <a:gd name="T14" fmla="*/ 73 w 73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64">
                    <a:moveTo>
                      <a:pt x="0" y="55"/>
                    </a:moveTo>
                    <a:lnTo>
                      <a:pt x="73" y="64"/>
                    </a:lnTo>
                    <a:lnTo>
                      <a:pt x="37" y="0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59" name="Group 143"/>
            <p:cNvGrpSpPr>
              <a:grpSpLocks/>
            </p:cNvGrpSpPr>
            <p:nvPr/>
          </p:nvGrpSpPr>
          <p:grpSpPr bwMode="auto">
            <a:xfrm>
              <a:off x="2095" y="1146"/>
              <a:ext cx="3088" cy="82"/>
              <a:chOff x="2095" y="1146"/>
              <a:chExt cx="3088" cy="82"/>
            </a:xfrm>
          </p:grpSpPr>
          <p:sp>
            <p:nvSpPr>
              <p:cNvPr id="73" name="Rectangle 141"/>
              <p:cNvSpPr>
                <a:spLocks noChangeArrowheads="1"/>
              </p:cNvSpPr>
              <p:nvPr/>
            </p:nvSpPr>
            <p:spPr bwMode="auto">
              <a:xfrm>
                <a:off x="2095" y="1181"/>
                <a:ext cx="3008" cy="12"/>
              </a:xfrm>
              <a:prstGeom prst="rect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74" name="Freeform 142"/>
              <p:cNvSpPr>
                <a:spLocks/>
              </p:cNvSpPr>
              <p:nvPr/>
            </p:nvSpPr>
            <p:spPr bwMode="auto">
              <a:xfrm>
                <a:off x="5101" y="1146"/>
                <a:ext cx="82" cy="82"/>
              </a:xfrm>
              <a:custGeom>
                <a:avLst/>
                <a:gdLst>
                  <a:gd name="T0" fmla="*/ 0 w 82"/>
                  <a:gd name="T1" fmla="*/ 82 h 82"/>
                  <a:gd name="T2" fmla="*/ 82 w 82"/>
                  <a:gd name="T3" fmla="*/ 41 h 82"/>
                  <a:gd name="T4" fmla="*/ 0 w 82"/>
                  <a:gd name="T5" fmla="*/ 0 h 82"/>
                  <a:gd name="T6" fmla="*/ 0 w 82"/>
                  <a:gd name="T7" fmla="*/ 82 h 8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82"/>
                  <a:gd name="T14" fmla="*/ 82 w 82"/>
                  <a:gd name="T15" fmla="*/ 82 h 8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82">
                    <a:moveTo>
                      <a:pt x="0" y="82"/>
                    </a:moveTo>
                    <a:lnTo>
                      <a:pt x="82" y="41"/>
                    </a:lnTo>
                    <a:lnTo>
                      <a:pt x="0" y="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000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60" name="Group 146"/>
            <p:cNvGrpSpPr>
              <a:grpSpLocks/>
            </p:cNvGrpSpPr>
            <p:nvPr/>
          </p:nvGrpSpPr>
          <p:grpSpPr bwMode="auto">
            <a:xfrm>
              <a:off x="923" y="1752"/>
              <a:ext cx="82" cy="1782"/>
              <a:chOff x="923" y="1752"/>
              <a:chExt cx="82" cy="1782"/>
            </a:xfrm>
          </p:grpSpPr>
          <p:sp>
            <p:nvSpPr>
              <p:cNvPr id="71" name="Rectangle 144"/>
              <p:cNvSpPr>
                <a:spLocks noChangeArrowheads="1"/>
              </p:cNvSpPr>
              <p:nvPr/>
            </p:nvSpPr>
            <p:spPr bwMode="auto">
              <a:xfrm>
                <a:off x="958" y="1752"/>
                <a:ext cx="13" cy="1702"/>
              </a:xfrm>
              <a:prstGeom prst="rect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72" name="Freeform 145"/>
              <p:cNvSpPr>
                <a:spLocks/>
              </p:cNvSpPr>
              <p:nvPr/>
            </p:nvSpPr>
            <p:spPr bwMode="auto">
              <a:xfrm>
                <a:off x="923" y="3452"/>
                <a:ext cx="82" cy="82"/>
              </a:xfrm>
              <a:custGeom>
                <a:avLst/>
                <a:gdLst>
                  <a:gd name="T0" fmla="*/ 0 w 82"/>
                  <a:gd name="T1" fmla="*/ 0 h 82"/>
                  <a:gd name="T2" fmla="*/ 41 w 82"/>
                  <a:gd name="T3" fmla="*/ 82 h 82"/>
                  <a:gd name="T4" fmla="*/ 82 w 82"/>
                  <a:gd name="T5" fmla="*/ 0 h 82"/>
                  <a:gd name="T6" fmla="*/ 0 w 82"/>
                  <a:gd name="T7" fmla="*/ 0 h 8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2"/>
                  <a:gd name="T13" fmla="*/ 0 h 82"/>
                  <a:gd name="T14" fmla="*/ 82 w 82"/>
                  <a:gd name="T15" fmla="*/ 82 h 8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2" h="82">
                    <a:moveTo>
                      <a:pt x="0" y="0"/>
                    </a:moveTo>
                    <a:lnTo>
                      <a:pt x="41" y="82"/>
                    </a:lnTo>
                    <a:lnTo>
                      <a:pt x="8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sp>
          <p:nvSpPr>
            <p:cNvPr id="61" name="Freeform 147"/>
            <p:cNvSpPr>
              <a:spLocks/>
            </p:cNvSpPr>
            <p:nvPr/>
          </p:nvSpPr>
          <p:spPr bwMode="auto">
            <a:xfrm>
              <a:off x="2102" y="2854"/>
              <a:ext cx="1171" cy="668"/>
            </a:xfrm>
            <a:custGeom>
              <a:avLst/>
              <a:gdLst>
                <a:gd name="T0" fmla="*/ 0 w 1171"/>
                <a:gd name="T1" fmla="*/ 0 h 668"/>
                <a:gd name="T2" fmla="*/ 0 w 1171"/>
                <a:gd name="T3" fmla="*/ 668 h 668"/>
                <a:gd name="T4" fmla="*/ 1171 w 1171"/>
                <a:gd name="T5" fmla="*/ 668 h 668"/>
                <a:gd name="T6" fmla="*/ 0 w 1171"/>
                <a:gd name="T7" fmla="*/ 0 h 6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1"/>
                <a:gd name="T13" fmla="*/ 0 h 668"/>
                <a:gd name="T14" fmla="*/ 1171 w 1171"/>
                <a:gd name="T15" fmla="*/ 668 h 6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1" h="668">
                  <a:moveTo>
                    <a:pt x="0" y="0"/>
                  </a:moveTo>
                  <a:lnTo>
                    <a:pt x="0" y="668"/>
                  </a:lnTo>
                  <a:lnTo>
                    <a:pt x="1171" y="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62" name="Rectangle 148"/>
            <p:cNvSpPr>
              <a:spLocks noChangeArrowheads="1"/>
            </p:cNvSpPr>
            <p:nvPr/>
          </p:nvSpPr>
          <p:spPr bwMode="auto">
            <a:xfrm>
              <a:off x="2160" y="3120"/>
              <a:ext cx="846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dirty="0">
                  <a:solidFill>
                    <a:srgbClr val="000000"/>
                  </a:solidFill>
                  <a:latin typeface="Arial" pitchFamily="34" charset="0"/>
                </a:rPr>
                <a:t>No</a:t>
              </a:r>
            </a:p>
            <a:p>
              <a:r>
                <a:rPr lang="es-ES_tradnl" sz="1100" dirty="0">
                  <a:solidFill>
                    <a:srgbClr val="000000"/>
                  </a:solidFill>
                  <a:latin typeface="Arial" pitchFamily="34" charset="0"/>
                </a:rPr>
                <a:t>Fábrica automatizada</a:t>
              </a:r>
            </a:p>
            <a:p>
              <a:r>
                <a:rPr lang="es-ES_tradnl" sz="1100" dirty="0">
                  <a:solidFill>
                    <a:srgbClr val="000000"/>
                  </a:solidFill>
                  <a:latin typeface="Arial" pitchFamily="34" charset="0"/>
                </a:rPr>
                <a:t>con poca producción</a:t>
              </a:r>
              <a:endParaRPr lang="es-ES_tradnl" dirty="0"/>
            </a:p>
          </p:txBody>
        </p:sp>
        <p:sp>
          <p:nvSpPr>
            <p:cNvPr id="63" name="Freeform 149"/>
            <p:cNvSpPr>
              <a:spLocks/>
            </p:cNvSpPr>
            <p:nvPr/>
          </p:nvSpPr>
          <p:spPr bwMode="auto">
            <a:xfrm>
              <a:off x="4018" y="1732"/>
              <a:ext cx="1158" cy="674"/>
            </a:xfrm>
            <a:custGeom>
              <a:avLst/>
              <a:gdLst>
                <a:gd name="T0" fmla="*/ 1158 w 1158"/>
                <a:gd name="T1" fmla="*/ 674 h 674"/>
                <a:gd name="T2" fmla="*/ 1158 w 1158"/>
                <a:gd name="T3" fmla="*/ 0 h 674"/>
                <a:gd name="T4" fmla="*/ 0 w 1158"/>
                <a:gd name="T5" fmla="*/ 0 h 674"/>
                <a:gd name="T6" fmla="*/ 1158 w 1158"/>
                <a:gd name="T7" fmla="*/ 674 h 6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58"/>
                <a:gd name="T13" fmla="*/ 0 h 674"/>
                <a:gd name="T14" fmla="*/ 1158 w 1158"/>
                <a:gd name="T15" fmla="*/ 674 h 6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58" h="674">
                  <a:moveTo>
                    <a:pt x="1158" y="674"/>
                  </a:moveTo>
                  <a:lnTo>
                    <a:pt x="1158" y="0"/>
                  </a:lnTo>
                  <a:lnTo>
                    <a:pt x="0" y="0"/>
                  </a:lnTo>
                  <a:lnTo>
                    <a:pt x="1158" y="674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64" name="Rectangle 150"/>
            <p:cNvSpPr>
              <a:spLocks noChangeArrowheads="1"/>
            </p:cNvSpPr>
            <p:nvPr/>
          </p:nvSpPr>
          <p:spPr bwMode="auto">
            <a:xfrm>
              <a:off x="4513" y="1808"/>
              <a:ext cx="591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No</a:t>
              </a:r>
            </a:p>
            <a:p>
              <a:pPr algn="r"/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Transporte mal</a:t>
              </a:r>
            </a:p>
            <a:p>
              <a:pPr algn="r"/>
              <a:r>
                <a:rPr lang="es-ES_tradnl" sz="1100">
                  <a:solidFill>
                    <a:srgbClr val="000000"/>
                  </a:solidFill>
                  <a:latin typeface="Arial" pitchFamily="34" charset="0"/>
                </a:rPr>
                <a:t>llevado</a:t>
              </a:r>
              <a:endParaRPr lang="es-ES_tradnl"/>
            </a:p>
          </p:txBody>
        </p:sp>
        <p:sp>
          <p:nvSpPr>
            <p:cNvPr id="65" name="Rectangle 151"/>
            <p:cNvSpPr>
              <a:spLocks noChangeArrowheads="1"/>
            </p:cNvSpPr>
            <p:nvPr/>
          </p:nvSpPr>
          <p:spPr bwMode="auto">
            <a:xfrm>
              <a:off x="2082" y="960"/>
              <a:ext cx="1624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66" name="Rectangle 152"/>
            <p:cNvSpPr>
              <a:spLocks noChangeArrowheads="1"/>
            </p:cNvSpPr>
            <p:nvPr/>
          </p:nvSpPr>
          <p:spPr bwMode="auto">
            <a:xfrm>
              <a:off x="2100" y="981"/>
              <a:ext cx="77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900">
                  <a:solidFill>
                    <a:srgbClr val="000000"/>
                  </a:solidFill>
                  <a:latin typeface="Arial" pitchFamily="34" charset="0"/>
                </a:rPr>
                <a:t>Estructura del producto</a:t>
              </a:r>
              <a:endParaRPr lang="es-ES_tradnl"/>
            </a:p>
          </p:txBody>
        </p:sp>
        <p:sp>
          <p:nvSpPr>
            <p:cNvPr id="67" name="Rectangle 153"/>
            <p:cNvSpPr>
              <a:spLocks noChangeArrowheads="1"/>
            </p:cNvSpPr>
            <p:nvPr/>
          </p:nvSpPr>
          <p:spPr bwMode="auto">
            <a:xfrm>
              <a:off x="2100" y="1070"/>
              <a:ext cx="1162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900">
                  <a:solidFill>
                    <a:srgbClr val="000000"/>
                  </a:solidFill>
                  <a:latin typeface="Arial" pitchFamily="34" charset="0"/>
                </a:rPr>
                <a:t>Etapa del ciclo de vida del producto</a:t>
              </a:r>
              <a:endParaRPr lang="es-ES_tradnl"/>
            </a:p>
          </p:txBody>
        </p:sp>
        <p:sp>
          <p:nvSpPr>
            <p:cNvPr id="68" name="Rectangle 154"/>
            <p:cNvSpPr>
              <a:spLocks noChangeArrowheads="1"/>
            </p:cNvSpPr>
            <p:nvPr/>
          </p:nvSpPr>
          <p:spPr bwMode="auto">
            <a:xfrm>
              <a:off x="685" y="1752"/>
              <a:ext cx="246" cy="177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69" name="Rectangle 155"/>
            <p:cNvSpPr>
              <a:spLocks noChangeArrowheads="1"/>
            </p:cNvSpPr>
            <p:nvPr/>
          </p:nvSpPr>
          <p:spPr bwMode="auto">
            <a:xfrm rot="-5400000">
              <a:off x="387" y="3080"/>
              <a:ext cx="750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900">
                  <a:solidFill>
                    <a:srgbClr val="000000"/>
                  </a:solidFill>
                  <a:latin typeface="Arial" pitchFamily="34" charset="0"/>
                </a:rPr>
                <a:t>Estructura del proceso</a:t>
              </a:r>
              <a:endParaRPr lang="es-ES_tradnl"/>
            </a:p>
          </p:txBody>
        </p:sp>
        <p:sp>
          <p:nvSpPr>
            <p:cNvPr id="70" name="Rectangle 156"/>
            <p:cNvSpPr>
              <a:spLocks noChangeArrowheads="1"/>
            </p:cNvSpPr>
            <p:nvPr/>
          </p:nvSpPr>
          <p:spPr bwMode="auto">
            <a:xfrm rot="-5400000">
              <a:off x="282" y="2885"/>
              <a:ext cx="113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900" dirty="0">
                  <a:solidFill>
                    <a:srgbClr val="000000"/>
                  </a:solidFill>
                  <a:latin typeface="Arial" pitchFamily="34" charset="0"/>
                </a:rPr>
                <a:t>Etapa del ciclo de vida del proceso</a:t>
              </a:r>
              <a:endParaRPr lang="es-ES_tradnl" dirty="0"/>
            </a:p>
          </p:txBody>
        </p:sp>
      </p:grpSp>
      <p:sp>
        <p:nvSpPr>
          <p:cNvPr id="81" name="Rectangle 128"/>
          <p:cNvSpPr>
            <a:spLocks noChangeArrowheads="1"/>
          </p:cNvSpPr>
          <p:nvPr/>
        </p:nvSpPr>
        <p:spPr bwMode="auto">
          <a:xfrm>
            <a:off x="5355506" y="4946685"/>
            <a:ext cx="609141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900" dirty="0" err="1" smtClean="0">
                <a:solidFill>
                  <a:srgbClr val="000000"/>
                </a:solidFill>
                <a:latin typeface="Arial" pitchFamily="34" charset="0"/>
              </a:rPr>
              <a:t>Burger</a:t>
            </a:r>
            <a:r>
              <a:rPr lang="es-ES_tradnl" sz="900" dirty="0" smtClean="0">
                <a:solidFill>
                  <a:srgbClr val="000000"/>
                </a:solidFill>
                <a:latin typeface="Arial" pitchFamily="34" charset="0"/>
              </a:rPr>
              <a:t> King</a:t>
            </a:r>
            <a:endParaRPr lang="es-ES_tradnl" dirty="0"/>
          </a:p>
        </p:txBody>
      </p:sp>
      <p:sp>
        <p:nvSpPr>
          <p:cNvPr id="82" name="Rectangle 128"/>
          <p:cNvSpPr>
            <a:spLocks noChangeArrowheads="1"/>
          </p:cNvSpPr>
          <p:nvPr/>
        </p:nvSpPr>
        <p:spPr bwMode="auto">
          <a:xfrm>
            <a:off x="2742965" y="3296017"/>
            <a:ext cx="5963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900" dirty="0" smtClean="0">
                <a:solidFill>
                  <a:srgbClr val="000000"/>
                </a:solidFill>
                <a:latin typeface="Arial" pitchFamily="34" charset="0"/>
              </a:rPr>
              <a:t>Restaurant </a:t>
            </a:r>
          </a:p>
          <a:p>
            <a:r>
              <a:rPr lang="es-ES_tradnl" sz="900" dirty="0" smtClean="0">
                <a:solidFill>
                  <a:srgbClr val="000000"/>
                </a:solidFill>
                <a:latin typeface="Arial" pitchFamily="34" charset="0"/>
              </a:rPr>
              <a:t>Francés</a:t>
            </a:r>
            <a:endParaRPr lang="es-ES_tradnl" dirty="0"/>
          </a:p>
        </p:txBody>
      </p:sp>
      <p:sp>
        <p:nvSpPr>
          <p:cNvPr id="83" name="82 Triángulo rectángulo"/>
          <p:cNvSpPr/>
          <p:nvPr/>
        </p:nvSpPr>
        <p:spPr>
          <a:xfrm flipV="1">
            <a:off x="7812360" y="2852936"/>
            <a:ext cx="1152128" cy="316835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4" name="83 Cerrar llave"/>
          <p:cNvSpPr/>
          <p:nvPr/>
        </p:nvSpPr>
        <p:spPr>
          <a:xfrm rot="-5400000">
            <a:off x="8280412" y="2096852"/>
            <a:ext cx="216024" cy="11521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6" name="85 CuadroTexto"/>
          <p:cNvSpPr txBox="1"/>
          <p:nvPr/>
        </p:nvSpPr>
        <p:spPr>
          <a:xfrm>
            <a:off x="7668344" y="1898248"/>
            <a:ext cx="14756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90% del </a:t>
            </a:r>
            <a:r>
              <a:rPr lang="es-CL" sz="1400" dirty="0" smtClean="0">
                <a:latin typeface="+mn-lt"/>
              </a:rPr>
              <a:t>Esfuerzo para Completar la Orden</a:t>
            </a:r>
            <a:endParaRPr lang="es-CL" sz="1400" dirty="0" smtClean="0">
              <a:latin typeface="+mn-lt"/>
            </a:endParaRPr>
          </a:p>
        </p:txBody>
      </p:sp>
      <p:sp>
        <p:nvSpPr>
          <p:cNvPr id="87" name="86 CuadroTexto"/>
          <p:cNvSpPr txBox="1"/>
          <p:nvPr/>
        </p:nvSpPr>
        <p:spPr>
          <a:xfrm>
            <a:off x="7668344" y="6002704"/>
            <a:ext cx="14756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90% del </a:t>
            </a:r>
            <a:r>
              <a:rPr lang="es-CL" sz="1400" dirty="0" smtClean="0">
                <a:latin typeface="+mn-lt"/>
              </a:rPr>
              <a:t>Esfuerzo para Completar el Stock</a:t>
            </a:r>
            <a:endParaRPr lang="es-CL" sz="1400" dirty="0" smtClean="0">
              <a:latin typeface="+mn-lt"/>
            </a:endParaRPr>
          </a:p>
        </p:txBody>
      </p:sp>
      <p:sp>
        <p:nvSpPr>
          <p:cNvPr id="88" name="87 Triángulo rectángulo"/>
          <p:cNvSpPr/>
          <p:nvPr/>
        </p:nvSpPr>
        <p:spPr>
          <a:xfrm flipH="1">
            <a:off x="7812360" y="2852936"/>
            <a:ext cx="1152128" cy="3168352"/>
          </a:xfrm>
          <a:prstGeom prst="rt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Lineamientos de la Clase de Hoy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Qué es la Selección de Procesos</a:t>
            </a:r>
          </a:p>
          <a:p>
            <a:r>
              <a:rPr lang="es-CL" dirty="0" smtClean="0"/>
              <a:t>Tipos de Procesos Productivos: Clasificación por Flujo</a:t>
            </a:r>
          </a:p>
          <a:p>
            <a:r>
              <a:rPr lang="es-CL" dirty="0" smtClean="0"/>
              <a:t>Tipos de Procesos Productivos: Clasificación por Tipo de Cliente</a:t>
            </a:r>
          </a:p>
          <a:p>
            <a:r>
              <a:rPr lang="es-CL" dirty="0" smtClean="0"/>
              <a:t>Factores de Elección de Procesos</a:t>
            </a:r>
          </a:p>
          <a:p>
            <a:r>
              <a:rPr lang="es-CL" dirty="0" smtClean="0"/>
              <a:t>Decisiones Estratégicas de Procesos</a:t>
            </a:r>
          </a:p>
          <a:p>
            <a:pPr lvl="1"/>
            <a:r>
              <a:rPr lang="es-CL" dirty="0" smtClean="0"/>
              <a:t>Estrategia Producto-Proceso</a:t>
            </a:r>
          </a:p>
          <a:p>
            <a:pPr lvl="1"/>
            <a:r>
              <a:rPr lang="es-CL" dirty="0" smtClean="0"/>
              <a:t>Integración Vertical</a:t>
            </a:r>
          </a:p>
          <a:p>
            <a:pPr lvl="1"/>
            <a:r>
              <a:rPr lang="es-CL" dirty="0" smtClean="0"/>
              <a:t>Integración Horizontal</a:t>
            </a:r>
          </a:p>
          <a:p>
            <a:endParaRPr lang="es-CL" dirty="0" smtClean="0"/>
          </a:p>
          <a:p>
            <a:endParaRPr lang="es-CL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Estrategia Proceso Producto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_tradnl" dirty="0" smtClean="0"/>
              <a:t>Interpretación:</a:t>
            </a:r>
          </a:p>
          <a:p>
            <a:pPr lvl="1" eaLnBrk="1" hangingPunct="1"/>
            <a:r>
              <a:rPr lang="es-ES_tradnl" dirty="0" smtClean="0"/>
              <a:t>Producto masivo </a:t>
            </a:r>
            <a:r>
              <a:rPr lang="es-ES_tradnl" dirty="0" smtClean="0">
                <a:sym typeface="Symbol" pitchFamily="18" charset="2"/>
              </a:rPr>
              <a:t> estandarización  proceso en línea.</a:t>
            </a:r>
          </a:p>
          <a:p>
            <a:pPr lvl="1" eaLnBrk="1" hangingPunct="1"/>
            <a:r>
              <a:rPr lang="es-ES_tradnl" dirty="0" smtClean="0">
                <a:sym typeface="Symbol" pitchFamily="18" charset="2"/>
              </a:rPr>
              <a:t>Un cambio de producto esta ligado a un cambio de proceso.</a:t>
            </a:r>
          </a:p>
          <a:p>
            <a:pPr lvl="1" eaLnBrk="1" hangingPunct="1"/>
            <a:r>
              <a:rPr lang="es-ES_tradnl" dirty="0" smtClean="0">
                <a:sym typeface="Symbol" pitchFamily="18" charset="2"/>
              </a:rPr>
              <a:t>Si se atrasa el avance en los procesos aumentan los costos, si se adelanta se pierde flexibilidad.</a:t>
            </a:r>
          </a:p>
          <a:p>
            <a:pPr lvl="1" eaLnBrk="1" hangingPunct="1"/>
            <a:r>
              <a:rPr lang="es-ES_tradnl" dirty="0" smtClean="0">
                <a:sym typeface="Symbol" pitchFamily="18" charset="2"/>
              </a:rPr>
              <a:t>Es conveniente moverse sobre la diagonal.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20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Integración Vertical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_tradnl" dirty="0" smtClean="0"/>
              <a:t>1.- Hacia Atrás (a la materia prima):</a:t>
            </a:r>
          </a:p>
          <a:p>
            <a:pPr lvl="2" eaLnBrk="1" hangingPunct="1"/>
            <a:endParaRPr lang="es-ES_tradnl" dirty="0" smtClean="0"/>
          </a:p>
          <a:p>
            <a:pPr lvl="1" eaLnBrk="1" hangingPunct="1"/>
            <a:r>
              <a:rPr lang="es-ES_tradnl" dirty="0" smtClean="0"/>
              <a:t>Ventajas:</a:t>
            </a:r>
          </a:p>
          <a:p>
            <a:pPr lvl="2" eaLnBrk="1" hangingPunct="1"/>
            <a:r>
              <a:rPr lang="es-ES_tradnl" dirty="0" smtClean="0"/>
              <a:t>Costo.</a:t>
            </a:r>
          </a:p>
          <a:p>
            <a:pPr lvl="2" eaLnBrk="1" hangingPunct="1"/>
            <a:r>
              <a:rPr lang="es-ES_tradnl" dirty="0" smtClean="0"/>
              <a:t>Confiabilidad en el suministro.</a:t>
            </a:r>
          </a:p>
          <a:p>
            <a:pPr lvl="2" eaLnBrk="1" hangingPunct="1"/>
            <a:endParaRPr lang="es-ES_tradnl" dirty="0" smtClean="0"/>
          </a:p>
          <a:p>
            <a:pPr lvl="1" eaLnBrk="1" hangingPunct="1"/>
            <a:r>
              <a:rPr lang="es-ES_tradnl" dirty="0" smtClean="0"/>
              <a:t>Ejemplos:</a:t>
            </a:r>
          </a:p>
          <a:p>
            <a:pPr lvl="2" eaLnBrk="1" hangingPunct="1"/>
            <a:r>
              <a:rPr lang="es-ES_tradnl" dirty="0" smtClean="0"/>
              <a:t>Planta celulosa </a:t>
            </a:r>
            <a:r>
              <a:rPr lang="es-ES_tradnl" dirty="0" smtClean="0">
                <a:sym typeface="Symbol" pitchFamily="18" charset="2"/>
              </a:rPr>
              <a:t> bosques.</a:t>
            </a:r>
          </a:p>
          <a:p>
            <a:pPr lvl="2" eaLnBrk="1" hangingPunct="1"/>
            <a:r>
              <a:rPr lang="es-ES_tradnl" dirty="0" smtClean="0"/>
              <a:t>Cadena de supermercados </a:t>
            </a:r>
            <a:r>
              <a:rPr lang="es-ES_tradnl" dirty="0" smtClean="0">
                <a:sym typeface="Symbol" pitchFamily="18" charset="2"/>
              </a:rPr>
              <a:t> campos.</a:t>
            </a:r>
          </a:p>
          <a:p>
            <a:pPr lvl="2" eaLnBrk="1" hangingPunct="1"/>
            <a:r>
              <a:rPr lang="es-ES_tradnl" dirty="0" smtClean="0">
                <a:sym typeface="Symbol" pitchFamily="18" charset="2"/>
              </a:rPr>
              <a:t>Planta pesquera  barcos.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21</a:t>
            </a:fld>
            <a:endParaRPr lang="es-E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Integración Vertical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_tradnl" dirty="0" smtClean="0"/>
              <a:t>2.- Hacia Adelante (a los mercados):</a:t>
            </a:r>
          </a:p>
          <a:p>
            <a:pPr lvl="2" eaLnBrk="1" hangingPunct="1"/>
            <a:endParaRPr lang="es-ES_tradnl" dirty="0" smtClean="0"/>
          </a:p>
          <a:p>
            <a:pPr lvl="1" eaLnBrk="1" hangingPunct="1"/>
            <a:r>
              <a:rPr lang="es-ES_tradnl" dirty="0" smtClean="0"/>
              <a:t>Ventajas:</a:t>
            </a:r>
          </a:p>
          <a:p>
            <a:pPr lvl="2" eaLnBrk="1" hangingPunct="1"/>
            <a:r>
              <a:rPr lang="es-ES_tradnl" dirty="0" smtClean="0"/>
              <a:t>Control de mercado.</a:t>
            </a:r>
          </a:p>
          <a:p>
            <a:pPr lvl="2" eaLnBrk="1" hangingPunct="1"/>
            <a:r>
              <a:rPr lang="es-ES_tradnl" dirty="0" smtClean="0"/>
              <a:t>Contacto con el cliente.</a:t>
            </a:r>
          </a:p>
          <a:p>
            <a:pPr lvl="2" eaLnBrk="1" hangingPunct="1"/>
            <a:endParaRPr lang="es-ES_tradnl" dirty="0" smtClean="0"/>
          </a:p>
          <a:p>
            <a:pPr lvl="1" eaLnBrk="1" hangingPunct="1"/>
            <a:r>
              <a:rPr lang="es-ES_tradnl" dirty="0" smtClean="0"/>
              <a:t>Ejemplos:</a:t>
            </a:r>
          </a:p>
          <a:p>
            <a:pPr lvl="2" eaLnBrk="1" hangingPunct="1"/>
            <a:r>
              <a:rPr lang="es-ES_tradnl" dirty="0" smtClean="0"/>
              <a:t>Fábrica textil 		</a:t>
            </a:r>
            <a:r>
              <a:rPr lang="es-ES_tradnl" dirty="0" smtClean="0">
                <a:sym typeface="Symbol" pitchFamily="18" charset="2"/>
              </a:rPr>
              <a:t> negocios de ventas.</a:t>
            </a:r>
          </a:p>
          <a:p>
            <a:pPr lvl="2" eaLnBrk="1" hangingPunct="1"/>
            <a:r>
              <a:rPr lang="es-ES_tradnl" dirty="0" smtClean="0">
                <a:sym typeface="Symbol" pitchFamily="18" charset="2"/>
              </a:rPr>
              <a:t>Cooperativa de          	 planta  distribución.                                     productores de leche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22</a:t>
            </a:fld>
            <a:endParaRPr lang="es-E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Integración Vertical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_tradnl" dirty="0" smtClean="0"/>
              <a:t>Integración Vertical a Nivel Global:</a:t>
            </a:r>
          </a:p>
          <a:p>
            <a:pPr lvl="1" eaLnBrk="1" hangingPunct="1"/>
            <a:r>
              <a:rPr lang="es-ES_tradnl" dirty="0" smtClean="0"/>
              <a:t>Partes se hacen en Estados Unidos, son ensambladas en México y se distribuyen desde Estados Unidos.</a:t>
            </a:r>
          </a:p>
          <a:p>
            <a:pPr lvl="3" eaLnBrk="1" hangingPunct="1"/>
            <a:endParaRPr lang="es-ES_tradnl" dirty="0" smtClean="0"/>
          </a:p>
          <a:p>
            <a:pPr eaLnBrk="1" hangingPunct="1"/>
            <a:r>
              <a:rPr lang="es-ES_tradnl" dirty="0" smtClean="0"/>
              <a:t>Problemas de la Integración:</a:t>
            </a:r>
          </a:p>
          <a:p>
            <a:pPr lvl="1" eaLnBrk="1" hangingPunct="1"/>
            <a:r>
              <a:rPr lang="es-ES_tradnl" dirty="0" smtClean="0"/>
              <a:t>Costos de capital elevados.</a:t>
            </a:r>
          </a:p>
          <a:p>
            <a:pPr lvl="1" eaLnBrk="1" hangingPunct="1"/>
            <a:r>
              <a:rPr lang="es-ES_tradnl" dirty="0" smtClean="0"/>
              <a:t>Habilidades gerenciales requeridas.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23</a:t>
            </a:fld>
            <a:endParaRPr lang="es-E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Integración Horizontal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_tradnl" dirty="0" smtClean="0"/>
              <a:t>Consiste en aprovechar las ventajas comparativas para expandirse a áreas similares.</a:t>
            </a:r>
          </a:p>
          <a:p>
            <a:pPr eaLnBrk="1" hangingPunct="1"/>
            <a:r>
              <a:rPr lang="es-ES_tradnl" dirty="0" smtClean="0"/>
              <a:t>Causas:</a:t>
            </a:r>
          </a:p>
          <a:p>
            <a:pPr lvl="1" eaLnBrk="1" hangingPunct="1"/>
            <a:r>
              <a:rPr lang="es-ES_tradnl" dirty="0" smtClean="0"/>
              <a:t>Prestigio en el mercado.</a:t>
            </a:r>
          </a:p>
          <a:p>
            <a:pPr lvl="2" eaLnBrk="1" hangingPunct="1"/>
            <a:r>
              <a:rPr lang="es-ES_tradnl" dirty="0" smtClean="0"/>
              <a:t>Cristian </a:t>
            </a:r>
            <a:r>
              <a:rPr lang="es-ES_tradnl" dirty="0" err="1" smtClean="0"/>
              <a:t>Dior</a:t>
            </a:r>
            <a:r>
              <a:rPr lang="es-ES_tradnl" dirty="0" smtClean="0"/>
              <a:t>: perfumes </a:t>
            </a:r>
            <a:r>
              <a:rPr lang="es-ES_tradnl" dirty="0" smtClean="0">
                <a:sym typeface="Symbol" pitchFamily="18" charset="2"/>
              </a:rPr>
              <a:t> </a:t>
            </a:r>
            <a:r>
              <a:rPr lang="es-ES_tradnl" dirty="0" smtClean="0"/>
              <a:t>ropa, joyas y relojes.</a:t>
            </a:r>
          </a:p>
          <a:p>
            <a:pPr lvl="1" eaLnBrk="1" hangingPunct="1"/>
            <a:r>
              <a:rPr lang="es-ES_tradnl" dirty="0" smtClean="0"/>
              <a:t>Tecnología.</a:t>
            </a:r>
          </a:p>
          <a:p>
            <a:pPr lvl="2" eaLnBrk="1" hangingPunct="1"/>
            <a:r>
              <a:rPr lang="es-ES_tradnl" dirty="0" smtClean="0"/>
              <a:t>Head: </a:t>
            </a:r>
            <a:r>
              <a:rPr lang="es-ES_tradnl" dirty="0" err="1" smtClean="0"/>
              <a:t>ski</a:t>
            </a:r>
            <a:r>
              <a:rPr lang="es-ES_tradnl" dirty="0" smtClean="0"/>
              <a:t> </a:t>
            </a:r>
            <a:r>
              <a:rPr lang="es-ES_tradnl" dirty="0" smtClean="0">
                <a:sym typeface="Symbol" pitchFamily="18" charset="2"/>
              </a:rPr>
              <a:t> tenis.</a:t>
            </a:r>
            <a:endParaRPr lang="es-ES_tradnl" dirty="0" smtClean="0"/>
          </a:p>
          <a:p>
            <a:pPr lvl="1" eaLnBrk="1" hangingPunct="1"/>
            <a:r>
              <a:rPr lang="es-ES_tradnl" dirty="0" smtClean="0"/>
              <a:t>Procesos.</a:t>
            </a:r>
          </a:p>
          <a:p>
            <a:pPr lvl="2" eaLnBrk="1" hangingPunct="1"/>
            <a:r>
              <a:rPr lang="es-ES_tradnl" dirty="0" smtClean="0"/>
              <a:t>Tienda de ropa </a:t>
            </a:r>
            <a:r>
              <a:rPr lang="es-ES_tradnl" dirty="0" smtClean="0">
                <a:sym typeface="Symbol" pitchFamily="18" charset="2"/>
              </a:rPr>
              <a:t> </a:t>
            </a:r>
            <a:r>
              <a:rPr lang="es-ES_tradnl" dirty="0" err="1" smtClean="0">
                <a:sym typeface="Symbol" pitchFamily="18" charset="2"/>
              </a:rPr>
              <a:t>multitienda</a:t>
            </a:r>
            <a:r>
              <a:rPr lang="es-ES_tradnl" dirty="0" smtClean="0">
                <a:sym typeface="Symbol" pitchFamily="18" charset="2"/>
              </a:rPr>
              <a:t> (</a:t>
            </a:r>
            <a:r>
              <a:rPr lang="es-ES_tradnl" dirty="0" err="1" smtClean="0">
                <a:sym typeface="Symbol" pitchFamily="18" charset="2"/>
              </a:rPr>
              <a:t>Falabella</a:t>
            </a:r>
            <a:r>
              <a:rPr lang="es-ES_tradnl" dirty="0" smtClean="0">
                <a:sym typeface="Symbol" pitchFamily="18" charset="2"/>
              </a:rPr>
              <a:t>).</a:t>
            </a:r>
          </a:p>
          <a:p>
            <a:pPr lvl="2" eaLnBrk="1" hangingPunct="1"/>
            <a:r>
              <a:rPr lang="es-ES_tradnl" dirty="0" err="1" smtClean="0">
                <a:sym typeface="Symbol" pitchFamily="18" charset="2"/>
              </a:rPr>
              <a:t>Multitienda</a:t>
            </a:r>
            <a:r>
              <a:rPr lang="es-ES_tradnl" dirty="0" smtClean="0">
                <a:sym typeface="Symbol" pitchFamily="18" charset="2"/>
              </a:rPr>
              <a:t>  financiera.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24</a:t>
            </a:fld>
            <a:endParaRPr lang="es-E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Integración Horizontal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_tradnl" dirty="0" smtClean="0"/>
              <a:t>Ventaja:</a:t>
            </a:r>
          </a:p>
          <a:p>
            <a:pPr lvl="1" eaLnBrk="1" hangingPunct="1"/>
            <a:r>
              <a:rPr lang="es-ES_tradnl" dirty="0" smtClean="0"/>
              <a:t>Apertura de nuevos mercados.</a:t>
            </a:r>
          </a:p>
          <a:p>
            <a:pPr lvl="2" eaLnBrk="1" hangingPunct="1"/>
            <a:endParaRPr lang="es-ES_tradnl" dirty="0" smtClean="0"/>
          </a:p>
          <a:p>
            <a:pPr eaLnBrk="1" hangingPunct="1"/>
            <a:r>
              <a:rPr lang="es-ES_tradnl" dirty="0" smtClean="0"/>
              <a:t>Problema:</a:t>
            </a:r>
          </a:p>
          <a:p>
            <a:pPr lvl="1" eaLnBrk="1" hangingPunct="1"/>
            <a:r>
              <a:rPr lang="es-ES_tradnl" dirty="0" smtClean="0"/>
              <a:t>Desperfilarse hacia negocios en los cuales se tiene baja experiencia.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25</a:t>
            </a:fld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Introducción </a:t>
            </a:r>
            <a:endParaRPr lang="es-CL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_tradnl" dirty="0" smtClean="0"/>
              <a:t>La selección del proceso productivo corresponde a una decisión de nivel estratégico.</a:t>
            </a:r>
          </a:p>
          <a:p>
            <a:pPr eaLnBrk="1" hangingPunct="1"/>
            <a:endParaRPr lang="es-ES_tradnl" dirty="0" smtClean="0"/>
          </a:p>
          <a:p>
            <a:pPr eaLnBrk="1" hangingPunct="1"/>
            <a:r>
              <a:rPr lang="es-ES_tradnl" dirty="0" smtClean="0"/>
              <a:t>Se relaciona fuertemente con el diseño del producto, los volúmenes de producción y las tecnologías utilizadas.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Tipos de Procesos Productivos</a:t>
            </a:r>
            <a:br>
              <a:rPr lang="es-CL" dirty="0" smtClean="0"/>
            </a:br>
            <a:r>
              <a:rPr lang="es-CL" dirty="0" smtClean="0"/>
              <a:t>Clasificación por Flujo de Producto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</a:t>
            </a:fld>
            <a:endParaRPr lang="es-ES" dirty="0"/>
          </a:p>
        </p:txBody>
      </p:sp>
      <p:sp>
        <p:nvSpPr>
          <p:cNvPr id="7" name="6 Rectángulo redondeado"/>
          <p:cNvSpPr/>
          <p:nvPr/>
        </p:nvSpPr>
        <p:spPr>
          <a:xfrm>
            <a:off x="611560" y="2204864"/>
            <a:ext cx="223224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800" dirty="0" smtClean="0"/>
              <a:t>Proyecto</a:t>
            </a:r>
            <a:endParaRPr lang="es-CL" sz="2800" dirty="0"/>
          </a:p>
        </p:txBody>
      </p:sp>
      <p:sp>
        <p:nvSpPr>
          <p:cNvPr id="8" name="7 Rectángulo redondeado"/>
          <p:cNvSpPr/>
          <p:nvPr/>
        </p:nvSpPr>
        <p:spPr>
          <a:xfrm>
            <a:off x="3275856" y="2204864"/>
            <a:ext cx="223224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800" dirty="0" smtClean="0"/>
              <a:t>Intermitente</a:t>
            </a:r>
            <a:endParaRPr lang="es-CL" sz="2800" dirty="0"/>
          </a:p>
        </p:txBody>
      </p:sp>
      <p:sp>
        <p:nvSpPr>
          <p:cNvPr id="9" name="8 Rectángulo redondeado"/>
          <p:cNvSpPr/>
          <p:nvPr/>
        </p:nvSpPr>
        <p:spPr>
          <a:xfrm>
            <a:off x="5940152" y="2204864"/>
            <a:ext cx="223224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800" dirty="0" smtClean="0"/>
              <a:t>Flujo en Línea</a:t>
            </a:r>
            <a:endParaRPr lang="es-CL" sz="2800" dirty="0"/>
          </a:p>
        </p:txBody>
      </p:sp>
      <p:sp>
        <p:nvSpPr>
          <p:cNvPr id="10" name="9 Rectángulo redondeado"/>
          <p:cNvSpPr/>
          <p:nvPr/>
        </p:nvSpPr>
        <p:spPr>
          <a:xfrm>
            <a:off x="3275856" y="3356992"/>
            <a:ext cx="1080120" cy="86409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800" dirty="0" smtClean="0"/>
              <a:t>Taller</a:t>
            </a:r>
            <a:endParaRPr lang="es-CL" sz="2800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4427984" y="3356992"/>
            <a:ext cx="1080120" cy="86409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800" dirty="0" smtClean="0"/>
              <a:t>Lote</a:t>
            </a:r>
            <a:endParaRPr lang="es-CL" sz="2800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5796136" y="3356992"/>
            <a:ext cx="1368152" cy="86409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800" dirty="0" smtClean="0"/>
              <a:t>Líneas de Ensamblaje</a:t>
            </a:r>
            <a:endParaRPr lang="es-CL" sz="1800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7308304" y="3356992"/>
            <a:ext cx="1368152" cy="86409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800" dirty="0" smtClean="0"/>
              <a:t>Continuo</a:t>
            </a:r>
            <a:endParaRPr lang="es-CL" sz="1800" dirty="0"/>
          </a:p>
        </p:txBody>
      </p:sp>
      <p:cxnSp>
        <p:nvCxnSpPr>
          <p:cNvPr id="16" name="15 Conector recto de flecha"/>
          <p:cNvCxnSpPr>
            <a:stCxn id="8" idx="2"/>
            <a:endCxn id="12" idx="0"/>
          </p:cNvCxnSpPr>
          <p:nvPr/>
        </p:nvCxnSpPr>
        <p:spPr>
          <a:xfrm rot="16200000" flipH="1">
            <a:off x="4535996" y="2924944"/>
            <a:ext cx="288032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>
            <a:stCxn id="8" idx="2"/>
            <a:endCxn id="10" idx="0"/>
          </p:cNvCxnSpPr>
          <p:nvPr/>
        </p:nvCxnSpPr>
        <p:spPr>
          <a:xfrm rot="5400000">
            <a:off x="3959932" y="2924944"/>
            <a:ext cx="288032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>
            <a:stCxn id="9" idx="2"/>
            <a:endCxn id="14" idx="0"/>
          </p:cNvCxnSpPr>
          <p:nvPr/>
        </p:nvCxnSpPr>
        <p:spPr>
          <a:xfrm rot="16200000" flipH="1">
            <a:off x="7380312" y="2744924"/>
            <a:ext cx="288032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>
            <a:stCxn id="9" idx="2"/>
            <a:endCxn id="13" idx="0"/>
          </p:cNvCxnSpPr>
          <p:nvPr/>
        </p:nvCxnSpPr>
        <p:spPr>
          <a:xfrm rot="5400000">
            <a:off x="6624228" y="2924944"/>
            <a:ext cx="288032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26 Flecha izquierda y derecha"/>
          <p:cNvSpPr/>
          <p:nvPr/>
        </p:nvSpPr>
        <p:spPr>
          <a:xfrm>
            <a:off x="971600" y="5157192"/>
            <a:ext cx="6984776" cy="432048"/>
          </a:xfrm>
          <a:prstGeom prst="leftRightArrow">
            <a:avLst>
              <a:gd name="adj1" fmla="val 50000"/>
              <a:gd name="adj2" fmla="val 206949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8" name="27 CuadroTexto"/>
          <p:cNvSpPr txBox="1"/>
          <p:nvPr/>
        </p:nvSpPr>
        <p:spPr>
          <a:xfrm>
            <a:off x="7020272" y="5157192"/>
            <a:ext cx="593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b="1" dirty="0" smtClean="0">
                <a:solidFill>
                  <a:schemeClr val="bg1"/>
                </a:solidFill>
                <a:latin typeface="+mn-lt"/>
              </a:rPr>
              <a:t>Alto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1403648" y="5157192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b="1" dirty="0" smtClean="0">
                <a:solidFill>
                  <a:schemeClr val="bg1"/>
                </a:solidFill>
                <a:latin typeface="+mn-lt"/>
              </a:rPr>
              <a:t>Bajo</a:t>
            </a:r>
          </a:p>
        </p:txBody>
      </p:sp>
      <p:sp>
        <p:nvSpPr>
          <p:cNvPr id="30" name="29 CuadroTexto"/>
          <p:cNvSpPr txBox="1"/>
          <p:nvPr/>
        </p:nvSpPr>
        <p:spPr>
          <a:xfrm>
            <a:off x="3222354" y="5189130"/>
            <a:ext cx="25737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b="1" dirty="0" smtClean="0">
                <a:solidFill>
                  <a:schemeClr val="bg1"/>
                </a:solidFill>
                <a:latin typeface="+mn-lt"/>
              </a:rPr>
              <a:t>Volumen de Producción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2800" dirty="0" smtClean="0"/>
              <a:t>Tipos de Procesos Productivos (Flujo de Producto)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Flujo en Línea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90000"/>
              </a:lnSpc>
              <a:buFontTx/>
              <a:buChar char="•"/>
            </a:pPr>
            <a:endParaRPr lang="es-ES" sz="2400" dirty="0" smtClean="0"/>
          </a:p>
          <a:p>
            <a:pPr marL="342900" indent="-342900">
              <a:lnSpc>
                <a:spcPct val="90000"/>
              </a:lnSpc>
              <a:buFontTx/>
              <a:buChar char="•"/>
            </a:pPr>
            <a:endParaRPr lang="es-ES" sz="2400" dirty="0" smtClean="0"/>
          </a:p>
          <a:p>
            <a:pPr marL="342900" indent="-342900">
              <a:lnSpc>
                <a:spcPct val="90000"/>
              </a:lnSpc>
              <a:buFontTx/>
              <a:buChar char="•"/>
            </a:pPr>
            <a:endParaRPr lang="es-ES" sz="2400" dirty="0" smtClean="0"/>
          </a:p>
          <a:p>
            <a:pPr marL="342900" indent="-342900">
              <a:lnSpc>
                <a:spcPct val="90000"/>
              </a:lnSpc>
              <a:buFontTx/>
              <a:buChar char="•"/>
            </a:pPr>
            <a:endParaRPr lang="es-ES" sz="2400" dirty="0" smtClean="0"/>
          </a:p>
          <a:p>
            <a:pPr marL="342900" indent="-342900">
              <a:lnSpc>
                <a:spcPct val="90000"/>
              </a:lnSpc>
              <a:buFontTx/>
              <a:buChar char="•"/>
            </a:pPr>
            <a:endParaRPr lang="es-ES" sz="2400" dirty="0" smtClean="0"/>
          </a:p>
          <a:p>
            <a:pPr marL="342900" indent="-342900">
              <a:lnSpc>
                <a:spcPct val="90000"/>
              </a:lnSpc>
              <a:buFontTx/>
              <a:buChar char="•"/>
            </a:pPr>
            <a:r>
              <a:rPr lang="es-ES" sz="2400" dirty="0" smtClean="0"/>
              <a:t>Secuencia de operaciones lineal</a:t>
            </a:r>
          </a:p>
          <a:p>
            <a:pPr marL="342900" indent="-342900">
              <a:lnSpc>
                <a:spcPct val="90000"/>
              </a:lnSpc>
              <a:buFontTx/>
              <a:buChar char="•"/>
            </a:pPr>
            <a:r>
              <a:rPr lang="es-ES" sz="2400" dirty="0" smtClean="0"/>
              <a:t>Fabricación de grandes volúmenes</a:t>
            </a:r>
          </a:p>
          <a:p>
            <a:pPr marL="342900" indent="-342900">
              <a:lnSpc>
                <a:spcPct val="90000"/>
              </a:lnSpc>
              <a:buFontTx/>
              <a:buChar char="•"/>
            </a:pPr>
            <a:r>
              <a:rPr lang="es-ES" sz="2400" dirty="0" smtClean="0"/>
              <a:t>Poco productos diferentes (procesos poco flexibles)</a:t>
            </a:r>
          </a:p>
          <a:p>
            <a:pPr marL="342900" indent="-342900">
              <a:lnSpc>
                <a:spcPct val="90000"/>
              </a:lnSpc>
              <a:buFontTx/>
              <a:buChar char="•"/>
            </a:pPr>
            <a:r>
              <a:rPr lang="es-ES" sz="2400" dirty="0" smtClean="0"/>
              <a:t>Alto grado de automatización (los empleados sólo tienen que aprender un número reducido de operaciones </a:t>
            </a:r>
            <a:r>
              <a:rPr lang="es-ES" sz="2400" dirty="0" smtClean="0"/>
              <a:t>sencillas)</a:t>
            </a:r>
            <a:endParaRPr lang="es-ES" sz="2400" dirty="0" smtClean="0"/>
          </a:p>
          <a:p>
            <a:pPr marL="342900" indent="-342900">
              <a:lnSpc>
                <a:spcPct val="90000"/>
              </a:lnSpc>
              <a:buFontTx/>
              <a:buChar char="•"/>
            </a:pPr>
            <a:r>
              <a:rPr lang="es-ES" sz="2400" dirty="0" smtClean="0"/>
              <a:t>Hay dos tipos: líneas de ensamblaje y procesos continuos.</a:t>
            </a:r>
          </a:p>
          <a:p>
            <a:endParaRPr lang="es-CL" sz="24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5</a:t>
            </a:fld>
            <a:endParaRPr lang="es-ES" dirty="0"/>
          </a:p>
        </p:txBody>
      </p: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1547664" y="1772816"/>
            <a:ext cx="5181600" cy="635000"/>
            <a:chOff x="1200" y="2272"/>
            <a:chExt cx="3264" cy="400"/>
          </a:xfrm>
        </p:grpSpPr>
        <p:sp>
          <p:nvSpPr>
            <p:cNvPr id="7" name="Oval 4"/>
            <p:cNvSpPr>
              <a:spLocks noChangeArrowheads="1"/>
            </p:cNvSpPr>
            <p:nvPr/>
          </p:nvSpPr>
          <p:spPr bwMode="auto">
            <a:xfrm>
              <a:off x="1584" y="2328"/>
              <a:ext cx="336" cy="336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2304" y="2328"/>
              <a:ext cx="336" cy="336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3024" y="2328"/>
              <a:ext cx="336" cy="336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auto">
            <a:xfrm>
              <a:off x="3744" y="2336"/>
              <a:ext cx="336" cy="336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1200" y="2496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1920" y="2496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2640" y="2496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3360" y="2496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4080" y="2496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 rot="2535216">
              <a:off x="3464" y="2272"/>
              <a:ext cx="38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17" name="Group 21"/>
          <p:cNvGrpSpPr>
            <a:grpSpLocks/>
          </p:cNvGrpSpPr>
          <p:nvPr/>
        </p:nvGrpSpPr>
        <p:grpSpPr bwMode="auto">
          <a:xfrm>
            <a:off x="2627784" y="2636912"/>
            <a:ext cx="3063875" cy="795338"/>
            <a:chOff x="1216" y="3072"/>
            <a:chExt cx="1930" cy="501"/>
          </a:xfrm>
        </p:grpSpPr>
        <p:grpSp>
          <p:nvGrpSpPr>
            <p:cNvPr id="18" name="Group 20"/>
            <p:cNvGrpSpPr>
              <a:grpSpLocks/>
            </p:cNvGrpSpPr>
            <p:nvPr/>
          </p:nvGrpSpPr>
          <p:grpSpPr bwMode="auto">
            <a:xfrm>
              <a:off x="1216" y="3072"/>
              <a:ext cx="1930" cy="336"/>
              <a:chOff x="1216" y="2976"/>
              <a:chExt cx="1930" cy="336"/>
            </a:xfrm>
          </p:grpSpPr>
          <p:sp>
            <p:nvSpPr>
              <p:cNvPr id="22" name="Oval 5"/>
              <p:cNvSpPr>
                <a:spLocks noChangeArrowheads="1"/>
              </p:cNvSpPr>
              <p:nvPr/>
            </p:nvSpPr>
            <p:spPr bwMode="auto">
              <a:xfrm>
                <a:off x="1216" y="2976"/>
                <a:ext cx="336" cy="336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3" name="Text Box 16"/>
              <p:cNvSpPr txBox="1">
                <a:spLocks noChangeArrowheads="1"/>
              </p:cNvSpPr>
              <p:nvPr/>
            </p:nvSpPr>
            <p:spPr bwMode="auto">
              <a:xfrm>
                <a:off x="1728" y="3024"/>
                <a:ext cx="1418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600" dirty="0">
                    <a:latin typeface="+mn-lt"/>
                  </a:rPr>
                  <a:t>Tarea o estación de trabajo.</a:t>
                </a:r>
              </a:p>
            </p:txBody>
          </p:sp>
        </p:grpSp>
        <p:grpSp>
          <p:nvGrpSpPr>
            <p:cNvPr id="19" name="Group 19"/>
            <p:cNvGrpSpPr>
              <a:grpSpLocks/>
            </p:cNvGrpSpPr>
            <p:nvPr/>
          </p:nvGrpSpPr>
          <p:grpSpPr bwMode="auto">
            <a:xfrm>
              <a:off x="1224" y="3360"/>
              <a:ext cx="1536" cy="213"/>
              <a:chOff x="1224" y="3532"/>
              <a:chExt cx="1536" cy="213"/>
            </a:xfrm>
          </p:grpSpPr>
          <p:sp>
            <p:nvSpPr>
              <p:cNvPr id="20" name="Line 15"/>
              <p:cNvSpPr>
                <a:spLocks noChangeShapeType="1"/>
              </p:cNvSpPr>
              <p:nvPr/>
            </p:nvSpPr>
            <p:spPr bwMode="auto">
              <a:xfrm>
                <a:off x="1224" y="3648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1" name="Text Box 17"/>
              <p:cNvSpPr txBox="1">
                <a:spLocks noChangeArrowheads="1"/>
              </p:cNvSpPr>
              <p:nvPr/>
            </p:nvSpPr>
            <p:spPr bwMode="auto">
              <a:xfrm>
                <a:off x="1728" y="3532"/>
                <a:ext cx="1032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600" dirty="0">
                    <a:latin typeface="+mn-lt"/>
                  </a:rPr>
                  <a:t>Flujo del producto</a:t>
                </a:r>
                <a:r>
                  <a:rPr lang="es-ES_tradnl" sz="1600" dirty="0"/>
                  <a:t>.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856163"/>
            <a:ext cx="2749550" cy="200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1275" y="4886325"/>
            <a:ext cx="27527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2800" dirty="0" smtClean="0"/>
              <a:t>Tipos de Procesos Productivos (Flujo de Producto)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Flujo en Línea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340768"/>
            <a:ext cx="4032448" cy="4767262"/>
          </a:xfrm>
        </p:spPr>
        <p:txBody>
          <a:bodyPr/>
          <a:lstStyle/>
          <a:p>
            <a:pPr>
              <a:buFontTx/>
              <a:buChar char="•"/>
            </a:pPr>
            <a:r>
              <a:rPr lang="es-ES" sz="2000" dirty="0" smtClean="0"/>
              <a:t>Líneas de Ensamblaje</a:t>
            </a:r>
          </a:p>
          <a:p>
            <a:pPr lvl="1">
              <a:buFontTx/>
              <a:buChar char="•"/>
            </a:pPr>
            <a:r>
              <a:rPr lang="es-ES" sz="2000" dirty="0" smtClean="0"/>
              <a:t>Se fabrican productos discretos </a:t>
            </a:r>
          </a:p>
          <a:p>
            <a:pPr lvl="1">
              <a:buFontTx/>
              <a:buChar char="•"/>
            </a:pPr>
            <a:r>
              <a:rPr lang="es-ES" sz="2000" dirty="0" smtClean="0"/>
              <a:t>Fabricación en serie</a:t>
            </a:r>
          </a:p>
          <a:p>
            <a:pPr lvl="1">
              <a:buFontTx/>
              <a:buChar char="•"/>
            </a:pPr>
            <a:r>
              <a:rPr lang="es-ES" sz="2000" dirty="0" smtClean="0"/>
              <a:t>Son más eficientes que los procesos intermitentes</a:t>
            </a:r>
          </a:p>
          <a:p>
            <a:pPr lvl="1">
              <a:buFontTx/>
              <a:buChar char="•"/>
            </a:pPr>
            <a:r>
              <a:rPr lang="es-ES" sz="2000" dirty="0" smtClean="0"/>
              <a:t>Productos técnicamente homogéneos</a:t>
            </a:r>
          </a:p>
          <a:p>
            <a:pPr lvl="1">
              <a:buFontTx/>
              <a:buChar char="•"/>
            </a:pPr>
            <a:r>
              <a:rPr lang="es-ES" sz="2000" dirty="0" smtClean="0"/>
              <a:t> Poca variedad de productos. El cliente participa poco.</a:t>
            </a:r>
          </a:p>
          <a:p>
            <a:pPr lvl="1">
              <a:buFontTx/>
              <a:buChar char="•"/>
            </a:pPr>
            <a:r>
              <a:rPr lang="es-ES" sz="2000" dirty="0" smtClean="0"/>
              <a:t>Ej.: Juguetes, circuitos impresos</a:t>
            </a:r>
          </a:p>
          <a:p>
            <a:endParaRPr lang="es-CL" sz="20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6</a:t>
            </a:fld>
            <a:endParaRPr lang="es-ES" dirty="0"/>
          </a:p>
        </p:txBody>
      </p:sp>
      <p:sp>
        <p:nvSpPr>
          <p:cNvPr id="27" name="2 Marcador de contenido"/>
          <p:cNvSpPr txBox="1">
            <a:spLocks/>
          </p:cNvSpPr>
          <p:nvPr/>
        </p:nvSpPr>
        <p:spPr bwMode="auto">
          <a:xfrm>
            <a:off x="4932040" y="1326034"/>
            <a:ext cx="4032448" cy="47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lvl="0" indent="-273050">
              <a:spcBef>
                <a:spcPct val="20000"/>
              </a:spcBef>
              <a:buClr>
                <a:srgbClr val="EB641B"/>
              </a:buClr>
              <a:buSzPct val="95000"/>
              <a:buFontTx/>
              <a:buChar char="•"/>
            </a:pPr>
            <a:r>
              <a:rPr lang="es-ES" sz="2000" dirty="0" smtClean="0">
                <a:solidFill>
                  <a:schemeClr val="tx1"/>
                </a:solidFill>
                <a:latin typeface="+mn-lt"/>
              </a:rPr>
              <a:t>Procesos continuos</a:t>
            </a: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30250" lvl="1" indent="-273050">
              <a:spcBef>
                <a:spcPct val="20000"/>
              </a:spcBef>
              <a:buClr>
                <a:srgbClr val="EB641B"/>
              </a:buClr>
              <a:buSzPct val="95000"/>
              <a:buFontTx/>
              <a:buChar char="•"/>
            </a:pPr>
            <a:r>
              <a:rPr lang="es-CL" sz="2000" dirty="0" smtClean="0">
                <a:solidFill>
                  <a:schemeClr val="tx1"/>
                </a:solidFill>
                <a:latin typeface="+mn-lt"/>
              </a:rPr>
              <a:t>Siempre se ejecutan las mismas operaciones, en las mismas máquinas, para la obtención del mismo producto</a:t>
            </a:r>
          </a:p>
          <a:p>
            <a:pPr marL="730250" lvl="1" indent="-273050">
              <a:spcBef>
                <a:spcPct val="20000"/>
              </a:spcBef>
              <a:buClr>
                <a:srgbClr val="EB641B"/>
              </a:buClr>
              <a:buSzPct val="95000"/>
              <a:buFontTx/>
              <a:buChar char="•"/>
            </a:pPr>
            <a:r>
              <a:rPr lang="es-CL" sz="2000" dirty="0" smtClean="0">
                <a:solidFill>
                  <a:schemeClr val="tx1"/>
                </a:solidFill>
                <a:latin typeface="+mn-lt"/>
              </a:rPr>
              <a:t>Hay estandarización y controles de calidad efectivo. Fácil control.</a:t>
            </a:r>
          </a:p>
          <a:p>
            <a:pPr marL="730250" lvl="1" indent="-273050">
              <a:spcBef>
                <a:spcPct val="20000"/>
              </a:spcBef>
              <a:buClr>
                <a:srgbClr val="EB641B"/>
              </a:buClr>
              <a:buSzPct val="95000"/>
              <a:buFontTx/>
              <a:buChar char="•"/>
            </a:pPr>
            <a:r>
              <a:rPr lang="es-CL" sz="2000" dirty="0" smtClean="0">
                <a:solidFill>
                  <a:schemeClr val="tx1"/>
                </a:solidFill>
                <a:latin typeface="+mn-lt"/>
              </a:rPr>
              <a:t>A veces los productos no son discretos.</a:t>
            </a:r>
          </a:p>
          <a:p>
            <a:pPr marL="730250" lvl="1" indent="-273050">
              <a:spcBef>
                <a:spcPct val="20000"/>
              </a:spcBef>
              <a:buClr>
                <a:srgbClr val="EB641B"/>
              </a:buClr>
              <a:buSzPct val="95000"/>
              <a:buFontTx/>
              <a:buChar char="•"/>
            </a:pPr>
            <a:r>
              <a:rPr lang="es-CL" sz="2000" dirty="0" smtClean="0">
                <a:solidFill>
                  <a:schemeClr val="tx1"/>
                </a:solidFill>
                <a:latin typeface="+mn-lt"/>
              </a:rPr>
              <a:t>Ej.: Petróleo, cerveza, productos químicos a granel.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B641B"/>
              </a:buClr>
              <a:buSzPct val="95000"/>
              <a:buFont typeface="Wingdings 2" pitchFamily="18" charset="2"/>
              <a:buChar char=""/>
              <a:tabLst/>
              <a:defRPr/>
            </a:pPr>
            <a:endParaRPr kumimoji="0" lang="es-CL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1619672" y="4920550"/>
            <a:ext cx="6048672" cy="1892826"/>
          </a:xfrm>
          <a:prstGeom prst="rect">
            <a:avLst/>
          </a:prstGeom>
          <a:solidFill>
            <a:schemeClr val="bg2">
              <a:alpha val="5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 dirty="0" smtClean="0">
                <a:solidFill>
                  <a:schemeClr val="tx1"/>
                </a:solidFill>
                <a:latin typeface="+mj-lt"/>
              </a:rPr>
              <a:t>En ambos casos las máquinas se disponen en línea, una tras otra. Equipo especializados, poca flexibilidad.</a:t>
            </a:r>
          </a:p>
          <a:p>
            <a:pPr>
              <a:spcBef>
                <a:spcPct val="50000"/>
              </a:spcBef>
            </a:pPr>
            <a:r>
              <a:rPr lang="es-ES" sz="1800" b="1" dirty="0" smtClean="0">
                <a:solidFill>
                  <a:schemeClr val="tx1"/>
                </a:solidFill>
                <a:latin typeface="+mj-lt"/>
              </a:rPr>
              <a:t>Productos Masivo, estandarizado, barato.</a:t>
            </a:r>
          </a:p>
          <a:p>
            <a:pPr>
              <a:spcBef>
                <a:spcPct val="50000"/>
              </a:spcBef>
            </a:pPr>
            <a:r>
              <a:rPr lang="es-ES" sz="1800" b="1" dirty="0" smtClean="0">
                <a:solidFill>
                  <a:schemeClr val="tx1"/>
                </a:solidFill>
                <a:latin typeface="+mj-lt"/>
              </a:rPr>
              <a:t>Alta inversión.</a:t>
            </a:r>
          </a:p>
          <a:p>
            <a:pPr>
              <a:spcBef>
                <a:spcPct val="50000"/>
              </a:spcBef>
            </a:pPr>
            <a:r>
              <a:rPr lang="es-ES" sz="1800" b="1" dirty="0" smtClean="0">
                <a:solidFill>
                  <a:schemeClr val="tx1"/>
                </a:solidFill>
                <a:latin typeface="+mj-lt"/>
              </a:rPr>
              <a:t>Costo Operacional bajo.</a:t>
            </a:r>
            <a:endParaRPr lang="es-ES" sz="1800" b="1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2800" dirty="0" smtClean="0"/>
              <a:t>Tipos de Procesos Productivos (Flujo de Producto)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Procesos Intermitentes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90000"/>
              </a:lnSpc>
              <a:buFontTx/>
              <a:buChar char="•"/>
            </a:pPr>
            <a:endParaRPr lang="es-ES" sz="2400" dirty="0" smtClean="0"/>
          </a:p>
          <a:p>
            <a:pPr marL="342900" indent="-342900">
              <a:lnSpc>
                <a:spcPct val="90000"/>
              </a:lnSpc>
              <a:buFontTx/>
              <a:buChar char="•"/>
            </a:pPr>
            <a:endParaRPr lang="es-ES" sz="2400" dirty="0" smtClean="0"/>
          </a:p>
          <a:p>
            <a:pPr marL="342900" indent="-342900">
              <a:lnSpc>
                <a:spcPct val="90000"/>
              </a:lnSpc>
              <a:buFontTx/>
              <a:buChar char="•"/>
            </a:pPr>
            <a:endParaRPr lang="es-ES" sz="2400" dirty="0" smtClean="0"/>
          </a:p>
          <a:p>
            <a:pPr marL="342900" indent="-342900">
              <a:lnSpc>
                <a:spcPct val="90000"/>
              </a:lnSpc>
              <a:buFontTx/>
              <a:buChar char="•"/>
            </a:pPr>
            <a:endParaRPr lang="es-ES" sz="2400" dirty="0" smtClean="0"/>
          </a:p>
          <a:p>
            <a:pPr marL="342900" indent="-342900">
              <a:lnSpc>
                <a:spcPct val="90000"/>
              </a:lnSpc>
              <a:buFontTx/>
              <a:buChar char="•"/>
            </a:pPr>
            <a:endParaRPr lang="es-ES" sz="2400" dirty="0" smtClean="0"/>
          </a:p>
          <a:p>
            <a:pPr eaLnBrk="1" hangingPunct="1">
              <a:lnSpc>
                <a:spcPct val="90000"/>
              </a:lnSpc>
            </a:pPr>
            <a:endParaRPr lang="es-ES" sz="2400" dirty="0" smtClean="0"/>
          </a:p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Poca cantidad de productos con mucha variedad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Utiliza las mismas instalaciones para la producción de distintos productos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Equipos y trabajos similares se agrupan en centros de trabajo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Un producto pasa por distintos centros de trabajo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Se dividen en dos tipos: talleres y lotes.</a:t>
            </a:r>
          </a:p>
          <a:p>
            <a:endParaRPr lang="es-CL" sz="24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7</a:t>
            </a:fld>
            <a:endParaRPr lang="es-ES" dirty="0"/>
          </a:p>
        </p:txBody>
      </p:sp>
      <p:grpSp>
        <p:nvGrpSpPr>
          <p:cNvPr id="24" name="Group 33"/>
          <p:cNvGrpSpPr>
            <a:grpSpLocks/>
          </p:cNvGrpSpPr>
          <p:nvPr/>
        </p:nvGrpSpPr>
        <p:grpSpPr bwMode="auto">
          <a:xfrm>
            <a:off x="2555776" y="1412776"/>
            <a:ext cx="4038600" cy="1346200"/>
            <a:chOff x="1920" y="1816"/>
            <a:chExt cx="2544" cy="848"/>
          </a:xfrm>
        </p:grpSpPr>
        <p:sp>
          <p:nvSpPr>
            <p:cNvPr id="25" name="Line 9"/>
            <p:cNvSpPr>
              <a:spLocks noChangeShapeType="1"/>
            </p:cNvSpPr>
            <p:nvPr/>
          </p:nvSpPr>
          <p:spPr bwMode="auto">
            <a:xfrm>
              <a:off x="1920" y="2544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6" name="Line 10"/>
            <p:cNvSpPr>
              <a:spLocks noChangeShapeType="1"/>
            </p:cNvSpPr>
            <p:nvPr/>
          </p:nvSpPr>
          <p:spPr bwMode="auto">
            <a:xfrm>
              <a:off x="1920" y="2448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grpSp>
          <p:nvGrpSpPr>
            <p:cNvPr id="27" name="Group 32"/>
            <p:cNvGrpSpPr>
              <a:grpSpLocks/>
            </p:cNvGrpSpPr>
            <p:nvPr/>
          </p:nvGrpSpPr>
          <p:grpSpPr bwMode="auto">
            <a:xfrm>
              <a:off x="2240" y="1816"/>
              <a:ext cx="2224" cy="848"/>
              <a:chOff x="2240" y="1824"/>
              <a:chExt cx="2224" cy="848"/>
            </a:xfrm>
          </p:grpSpPr>
          <p:sp>
            <p:nvSpPr>
              <p:cNvPr id="28" name="Oval 6"/>
              <p:cNvSpPr>
                <a:spLocks noChangeArrowheads="1"/>
              </p:cNvSpPr>
              <p:nvPr/>
            </p:nvSpPr>
            <p:spPr bwMode="auto">
              <a:xfrm>
                <a:off x="2304" y="2328"/>
                <a:ext cx="336" cy="336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29" name="Oval 7"/>
              <p:cNvSpPr>
                <a:spLocks noChangeArrowheads="1"/>
              </p:cNvSpPr>
              <p:nvPr/>
            </p:nvSpPr>
            <p:spPr bwMode="auto">
              <a:xfrm>
                <a:off x="3024" y="2328"/>
                <a:ext cx="336" cy="336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0" name="Oval 8"/>
              <p:cNvSpPr>
                <a:spLocks noChangeArrowheads="1"/>
              </p:cNvSpPr>
              <p:nvPr/>
            </p:nvSpPr>
            <p:spPr bwMode="auto">
              <a:xfrm>
                <a:off x="3744" y="2336"/>
                <a:ext cx="336" cy="336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1" name="Line 11"/>
              <p:cNvSpPr>
                <a:spLocks noChangeShapeType="1"/>
              </p:cNvSpPr>
              <p:nvPr/>
            </p:nvSpPr>
            <p:spPr bwMode="auto">
              <a:xfrm>
                <a:off x="2640" y="2496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Dot"/>
                <a:miter lim="800000"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2" name="Line 12"/>
              <p:cNvSpPr>
                <a:spLocks noChangeShapeType="1"/>
              </p:cNvSpPr>
              <p:nvPr/>
            </p:nvSpPr>
            <p:spPr bwMode="auto">
              <a:xfrm>
                <a:off x="3360" y="2496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3" name="Line 13"/>
              <p:cNvSpPr>
                <a:spLocks noChangeShapeType="1"/>
              </p:cNvSpPr>
              <p:nvPr/>
            </p:nvSpPr>
            <p:spPr bwMode="auto">
              <a:xfrm>
                <a:off x="4080" y="2448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4" name="Line 14"/>
              <p:cNvSpPr>
                <a:spLocks noChangeShapeType="1"/>
              </p:cNvSpPr>
              <p:nvPr/>
            </p:nvSpPr>
            <p:spPr bwMode="auto">
              <a:xfrm rot="2980827">
                <a:off x="3489" y="2231"/>
                <a:ext cx="384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5" name="Oval 23"/>
              <p:cNvSpPr>
                <a:spLocks noChangeArrowheads="1"/>
              </p:cNvSpPr>
              <p:nvPr/>
            </p:nvSpPr>
            <p:spPr bwMode="auto">
              <a:xfrm>
                <a:off x="2624" y="1824"/>
                <a:ext cx="336" cy="336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6" name="Oval 24"/>
              <p:cNvSpPr>
                <a:spLocks noChangeArrowheads="1"/>
              </p:cNvSpPr>
              <p:nvPr/>
            </p:nvSpPr>
            <p:spPr bwMode="auto">
              <a:xfrm>
                <a:off x="3344" y="1824"/>
                <a:ext cx="336" cy="336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7" name="Line 25"/>
              <p:cNvSpPr>
                <a:spLocks noChangeShapeType="1"/>
              </p:cNvSpPr>
              <p:nvPr/>
            </p:nvSpPr>
            <p:spPr bwMode="auto">
              <a:xfrm>
                <a:off x="2240" y="1992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8" name="Line 26"/>
              <p:cNvSpPr>
                <a:spLocks noChangeShapeType="1"/>
              </p:cNvSpPr>
              <p:nvPr/>
            </p:nvSpPr>
            <p:spPr bwMode="auto">
              <a:xfrm>
                <a:off x="2960" y="1992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9" name="Line 27"/>
              <p:cNvSpPr>
                <a:spLocks noChangeShapeType="1"/>
              </p:cNvSpPr>
              <p:nvPr/>
            </p:nvSpPr>
            <p:spPr bwMode="auto">
              <a:xfrm>
                <a:off x="3680" y="1992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Dot"/>
                <a:miter lim="800000"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40" name="Line 28"/>
              <p:cNvSpPr>
                <a:spLocks noChangeShapeType="1"/>
              </p:cNvSpPr>
              <p:nvPr/>
            </p:nvSpPr>
            <p:spPr bwMode="auto">
              <a:xfrm rot="2980827">
                <a:off x="2833" y="2246"/>
                <a:ext cx="312" cy="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41" name="Line 29"/>
              <p:cNvSpPr>
                <a:spLocks noChangeShapeType="1"/>
              </p:cNvSpPr>
              <p:nvPr/>
            </p:nvSpPr>
            <p:spPr bwMode="auto">
              <a:xfrm rot="-3170290">
                <a:off x="2464" y="2213"/>
                <a:ext cx="280" cy="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42" name="Line 30"/>
              <p:cNvSpPr>
                <a:spLocks noChangeShapeType="1"/>
              </p:cNvSpPr>
              <p:nvPr/>
            </p:nvSpPr>
            <p:spPr bwMode="auto">
              <a:xfrm rot="-3170290">
                <a:off x="3176" y="2216"/>
                <a:ext cx="280" cy="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Dot"/>
                <a:miter lim="800000"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43" name="Line 31"/>
              <p:cNvSpPr>
                <a:spLocks noChangeShapeType="1"/>
              </p:cNvSpPr>
              <p:nvPr/>
            </p:nvSpPr>
            <p:spPr bwMode="auto">
              <a:xfrm>
                <a:off x="4080" y="2544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</p:grpSp>
      </p:grpSp>
      <p:grpSp>
        <p:nvGrpSpPr>
          <p:cNvPr id="44" name="Group 36"/>
          <p:cNvGrpSpPr>
            <a:grpSpLocks/>
          </p:cNvGrpSpPr>
          <p:nvPr/>
        </p:nvGrpSpPr>
        <p:grpSpPr bwMode="auto">
          <a:xfrm>
            <a:off x="3347864" y="2924944"/>
            <a:ext cx="3063875" cy="947738"/>
            <a:chOff x="1044" y="3388"/>
            <a:chExt cx="1930" cy="597"/>
          </a:xfrm>
        </p:grpSpPr>
        <p:grpSp>
          <p:nvGrpSpPr>
            <p:cNvPr id="45" name="Group 16"/>
            <p:cNvGrpSpPr>
              <a:grpSpLocks/>
            </p:cNvGrpSpPr>
            <p:nvPr/>
          </p:nvGrpSpPr>
          <p:grpSpPr bwMode="auto">
            <a:xfrm>
              <a:off x="1044" y="3388"/>
              <a:ext cx="1930" cy="336"/>
              <a:chOff x="1216" y="2976"/>
              <a:chExt cx="1930" cy="336"/>
            </a:xfrm>
          </p:grpSpPr>
          <p:sp>
            <p:nvSpPr>
              <p:cNvPr id="50" name="Oval 17"/>
              <p:cNvSpPr>
                <a:spLocks noChangeArrowheads="1"/>
              </p:cNvSpPr>
              <p:nvPr/>
            </p:nvSpPr>
            <p:spPr bwMode="auto">
              <a:xfrm>
                <a:off x="1216" y="2976"/>
                <a:ext cx="336" cy="336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51" name="Text Box 18"/>
              <p:cNvSpPr txBox="1">
                <a:spLocks noChangeArrowheads="1"/>
              </p:cNvSpPr>
              <p:nvPr/>
            </p:nvSpPr>
            <p:spPr bwMode="auto">
              <a:xfrm>
                <a:off x="1728" y="3024"/>
                <a:ext cx="1418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600" dirty="0">
                    <a:latin typeface="+mn-lt"/>
                  </a:rPr>
                  <a:t>Tarea o estación de trabajo.</a:t>
                </a:r>
              </a:p>
            </p:txBody>
          </p:sp>
        </p:grpSp>
        <p:sp>
          <p:nvSpPr>
            <p:cNvPr id="46" name="Line 20"/>
            <p:cNvSpPr>
              <a:spLocks noChangeShapeType="1"/>
            </p:cNvSpPr>
            <p:nvPr/>
          </p:nvSpPr>
          <p:spPr bwMode="auto">
            <a:xfrm>
              <a:off x="1052" y="3792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7" name="Text Box 21"/>
            <p:cNvSpPr txBox="1">
              <a:spLocks noChangeArrowheads="1"/>
            </p:cNvSpPr>
            <p:nvPr/>
          </p:nvSpPr>
          <p:spPr bwMode="auto">
            <a:xfrm>
              <a:off x="1556" y="3772"/>
              <a:ext cx="984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dirty="0">
                  <a:latin typeface="+mj-lt"/>
                </a:rPr>
                <a:t>Flujo del producto.</a:t>
              </a:r>
            </a:p>
          </p:txBody>
        </p:sp>
        <p:sp>
          <p:nvSpPr>
            <p:cNvPr id="48" name="Line 34"/>
            <p:cNvSpPr>
              <a:spLocks noChangeShapeType="1"/>
            </p:cNvSpPr>
            <p:nvPr/>
          </p:nvSpPr>
          <p:spPr bwMode="auto">
            <a:xfrm>
              <a:off x="1048" y="3888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9" name="Line 35"/>
            <p:cNvSpPr>
              <a:spLocks noChangeShapeType="1"/>
            </p:cNvSpPr>
            <p:nvPr/>
          </p:nvSpPr>
          <p:spPr bwMode="auto">
            <a:xfrm>
              <a:off x="1048" y="3984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886325"/>
            <a:ext cx="27432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897437"/>
            <a:ext cx="2740025" cy="196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2800" dirty="0" smtClean="0"/>
              <a:t>Tipos de Procesos Productivos (Flujo de Producto)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Procesos Intermitentes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4032448" cy="4767262"/>
          </a:xfrm>
        </p:spPr>
        <p:txBody>
          <a:bodyPr/>
          <a:lstStyle/>
          <a:p>
            <a:pPr>
              <a:buFontTx/>
              <a:buChar char="•"/>
            </a:pPr>
            <a:r>
              <a:rPr lang="es-CL" sz="2000" dirty="0" smtClean="0"/>
              <a:t>Procesos intermitentes tipo taller</a:t>
            </a:r>
          </a:p>
          <a:p>
            <a:pPr lvl="1">
              <a:buFontTx/>
              <a:buChar char="•"/>
            </a:pPr>
            <a:r>
              <a:rPr lang="es-CL" sz="2000" dirty="0" smtClean="0"/>
              <a:t>Se fabrica una cantidad pequeña de un producto. </a:t>
            </a:r>
          </a:p>
          <a:p>
            <a:pPr lvl="1">
              <a:buFontTx/>
              <a:buChar char="•"/>
            </a:pPr>
            <a:r>
              <a:rPr lang="es-CL" sz="2000" dirty="0" smtClean="0"/>
              <a:t>Características del producto se ajustan a las exigencias del cliente.</a:t>
            </a:r>
          </a:p>
          <a:p>
            <a:pPr lvl="1">
              <a:buFontTx/>
              <a:buChar char="•"/>
            </a:pPr>
            <a:r>
              <a:rPr lang="es-CL" sz="2000" dirty="0" smtClean="0"/>
              <a:t>Son procesos muy flexibles</a:t>
            </a:r>
          </a:p>
          <a:p>
            <a:pPr lvl="1">
              <a:buFontTx/>
              <a:buChar char="•"/>
            </a:pPr>
            <a:r>
              <a:rPr lang="es-CL" sz="2000" dirty="0" smtClean="0"/>
              <a:t>Un lote de producto puede hacerse una sola vez.</a:t>
            </a:r>
          </a:p>
          <a:p>
            <a:endParaRPr lang="es-CL" sz="20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8</a:t>
            </a:fld>
            <a:endParaRPr lang="es-ES" dirty="0"/>
          </a:p>
        </p:txBody>
      </p:sp>
      <p:sp>
        <p:nvSpPr>
          <p:cNvPr id="27" name="2 Marcador de contenido"/>
          <p:cNvSpPr txBox="1">
            <a:spLocks/>
          </p:cNvSpPr>
          <p:nvPr/>
        </p:nvSpPr>
        <p:spPr bwMode="auto">
          <a:xfrm>
            <a:off x="4932040" y="1326034"/>
            <a:ext cx="4032448" cy="47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lvl="0" indent="-273050">
              <a:spcBef>
                <a:spcPct val="20000"/>
              </a:spcBef>
              <a:buClr>
                <a:srgbClr val="EB641B"/>
              </a:buClr>
              <a:buSzPct val="95000"/>
              <a:buFontTx/>
              <a:buChar char="•"/>
            </a:pPr>
            <a:r>
              <a:rPr lang="es-CL" sz="2000" dirty="0" smtClean="0">
                <a:solidFill>
                  <a:schemeClr val="tx1"/>
                </a:solidFill>
                <a:latin typeface="+mn-lt"/>
              </a:rPr>
              <a:t>Procesos intermitentes por lotes</a:t>
            </a:r>
          </a:p>
          <a:p>
            <a:pPr marL="730250" lvl="1" indent="-273050">
              <a:spcBef>
                <a:spcPct val="20000"/>
              </a:spcBef>
              <a:buClr>
                <a:srgbClr val="EB641B"/>
              </a:buClr>
              <a:buSzPct val="95000"/>
              <a:buFontTx/>
              <a:buChar char="•"/>
            </a:pPr>
            <a:r>
              <a:rPr lang="es-CL" sz="1800" dirty="0" smtClean="0">
                <a:solidFill>
                  <a:schemeClr val="tx1"/>
                </a:solidFill>
                <a:latin typeface="+mn-lt"/>
              </a:rPr>
              <a:t>Se producen lotes de productos una y otra vez.</a:t>
            </a:r>
          </a:p>
          <a:p>
            <a:pPr marL="730250" lvl="1" indent="-273050">
              <a:spcBef>
                <a:spcPct val="20000"/>
              </a:spcBef>
              <a:buClr>
                <a:srgbClr val="EB641B"/>
              </a:buClr>
              <a:buSzPct val="95000"/>
              <a:buFontTx/>
              <a:buChar char="•"/>
            </a:pPr>
            <a:r>
              <a:rPr lang="es-CL" sz="1800" dirty="0" smtClean="0">
                <a:solidFill>
                  <a:schemeClr val="tx1"/>
                </a:solidFill>
                <a:latin typeface="+mn-lt"/>
              </a:rPr>
              <a:t>El cliente elige entre una amplia variedad de productos, pero no es a medida</a:t>
            </a:r>
          </a:p>
          <a:p>
            <a:pPr marL="730250" lvl="1" indent="-273050">
              <a:spcBef>
                <a:spcPct val="20000"/>
              </a:spcBef>
              <a:buClr>
                <a:srgbClr val="EB641B"/>
              </a:buClr>
              <a:buSzPct val="95000"/>
              <a:buFontTx/>
              <a:buChar char="•"/>
            </a:pPr>
            <a:r>
              <a:rPr lang="es-CL" sz="1800" dirty="0" smtClean="0">
                <a:solidFill>
                  <a:schemeClr val="tx1"/>
                </a:solidFill>
                <a:latin typeface="+mn-lt"/>
              </a:rPr>
              <a:t>Por lo general los lotes son más grandes que en los talleres</a:t>
            </a:r>
          </a:p>
          <a:p>
            <a:pPr marL="730250" lvl="1" indent="-273050">
              <a:spcBef>
                <a:spcPct val="20000"/>
              </a:spcBef>
              <a:buClr>
                <a:srgbClr val="EB641B"/>
              </a:buClr>
              <a:buSzPct val="95000"/>
              <a:buFontTx/>
              <a:buChar char="•"/>
            </a:pPr>
            <a:r>
              <a:rPr lang="es-CL" sz="1800" dirty="0" smtClean="0">
                <a:solidFill>
                  <a:schemeClr val="tx1"/>
                </a:solidFill>
                <a:latin typeface="+mn-lt"/>
              </a:rPr>
              <a:t>Un lote pasa por distintos centros de trabajo</a:t>
            </a: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B641B"/>
              </a:buClr>
              <a:buSzPct val="95000"/>
              <a:buFont typeface="Wingdings 2" pitchFamily="18" charset="2"/>
              <a:buChar char=""/>
              <a:tabLst/>
              <a:defRPr/>
            </a:pPr>
            <a:endParaRPr kumimoji="0" lang="es-CL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368172" y="4904581"/>
            <a:ext cx="7236276" cy="1692771"/>
          </a:xfrm>
          <a:prstGeom prst="rect">
            <a:avLst/>
          </a:prstGeom>
          <a:solidFill>
            <a:schemeClr val="bg2">
              <a:alpha val="50000"/>
            </a:schemeClr>
          </a:solidFill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dirty="0" smtClean="0">
                <a:solidFill>
                  <a:schemeClr val="tx1"/>
                </a:solidFill>
                <a:latin typeface="+mj-lt"/>
              </a:rPr>
              <a:t>En ambos casos la programación de la producción es compleja.</a:t>
            </a:r>
          </a:p>
          <a:p>
            <a:pPr>
              <a:spcBef>
                <a:spcPct val="50000"/>
              </a:spcBef>
            </a:pPr>
            <a:r>
              <a:rPr lang="es-ES" sz="1600" b="1" dirty="0" smtClean="0">
                <a:solidFill>
                  <a:schemeClr val="tx1"/>
                </a:solidFill>
                <a:latin typeface="+mj-lt"/>
              </a:rPr>
              <a:t>Indicados en donde hay poca estandarización y volúmenes de producción  no muy altos</a:t>
            </a:r>
          </a:p>
          <a:p>
            <a:pPr>
              <a:spcBef>
                <a:spcPct val="50000"/>
              </a:spcBef>
            </a:pPr>
            <a:r>
              <a:rPr lang="es-ES" sz="1600" b="1" dirty="0" smtClean="0">
                <a:solidFill>
                  <a:schemeClr val="tx1"/>
                </a:solidFill>
                <a:latin typeface="+mj-lt"/>
              </a:rPr>
              <a:t>Requiere especialización de operarios</a:t>
            </a:r>
          </a:p>
          <a:p>
            <a:pPr>
              <a:spcBef>
                <a:spcPct val="50000"/>
              </a:spcBef>
            </a:pPr>
            <a:r>
              <a:rPr lang="es-ES" sz="1600" b="1" dirty="0" smtClean="0">
                <a:solidFill>
                  <a:schemeClr val="tx1"/>
                </a:solidFill>
                <a:latin typeface="+mj-lt"/>
              </a:rPr>
              <a:t>Ejemplos: Garaje, Imprenta.</a:t>
            </a:r>
          </a:p>
          <a:p>
            <a:endParaRPr lang="es-CL" sz="1600" dirty="0" smtClean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2800" dirty="0" smtClean="0"/>
              <a:t>Tipos de Procesos Productivos (Flujo de Productos)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Proyectos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90000"/>
              </a:lnSpc>
              <a:buFontTx/>
              <a:buChar char="•"/>
            </a:pPr>
            <a:endParaRPr lang="es-ES" sz="2400" dirty="0" smtClean="0"/>
          </a:p>
          <a:p>
            <a:pPr marL="342900" indent="-342900">
              <a:lnSpc>
                <a:spcPct val="90000"/>
              </a:lnSpc>
              <a:buFontTx/>
              <a:buChar char="•"/>
            </a:pPr>
            <a:endParaRPr lang="es-ES" sz="2400" dirty="0" smtClean="0"/>
          </a:p>
          <a:p>
            <a:pPr marL="342900" indent="-342900">
              <a:lnSpc>
                <a:spcPct val="90000"/>
              </a:lnSpc>
              <a:buFontTx/>
              <a:buChar char="•"/>
            </a:pPr>
            <a:endParaRPr lang="es-ES" sz="2400" dirty="0" smtClean="0"/>
          </a:p>
          <a:p>
            <a:pPr marL="342900" indent="-342900">
              <a:lnSpc>
                <a:spcPct val="90000"/>
              </a:lnSpc>
              <a:buFontTx/>
              <a:buChar char="•"/>
            </a:pPr>
            <a:endParaRPr lang="es-ES" sz="2400" dirty="0" smtClean="0"/>
          </a:p>
          <a:p>
            <a:pPr eaLnBrk="1" hangingPunct="1">
              <a:lnSpc>
                <a:spcPct val="90000"/>
              </a:lnSpc>
              <a:buNone/>
            </a:pPr>
            <a:endParaRPr lang="es-ES" sz="2400" dirty="0" smtClean="0"/>
          </a:p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Fabricación de productos únicos o exclusivos.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Una o muy pocas unidades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Actividades que deben llevarse a  cabo en un lapso de tiempo  y en secuencia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Control: técnicas de administración y proyectos (PERT)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Períodos de fabricación largos y altos costos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dirty="0" smtClean="0"/>
              <a:t>Ejemplo: Construcción casas, barcos.</a:t>
            </a:r>
          </a:p>
          <a:p>
            <a:endParaRPr lang="es-CL" sz="24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31-03-2011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9</a:t>
            </a:fld>
            <a:endParaRPr lang="es-ES" dirty="0"/>
          </a:p>
        </p:txBody>
      </p:sp>
      <p:sp>
        <p:nvSpPr>
          <p:cNvPr id="44" name="Oval 9"/>
          <p:cNvSpPr>
            <a:spLocks noChangeArrowheads="1"/>
          </p:cNvSpPr>
          <p:nvPr/>
        </p:nvSpPr>
        <p:spPr bwMode="auto">
          <a:xfrm>
            <a:off x="2590304" y="2081560"/>
            <a:ext cx="838200" cy="53340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1600">
                <a:latin typeface="+mj-lt"/>
              </a:rPr>
              <a:t>Comienzo</a:t>
            </a:r>
          </a:p>
        </p:txBody>
      </p:sp>
      <p:sp>
        <p:nvSpPr>
          <p:cNvPr id="45" name="Oval 11"/>
          <p:cNvSpPr>
            <a:spLocks noChangeArrowheads="1"/>
          </p:cNvSpPr>
          <p:nvPr/>
        </p:nvSpPr>
        <p:spPr bwMode="auto">
          <a:xfrm>
            <a:off x="5790704" y="2081560"/>
            <a:ext cx="914400" cy="53340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1600">
                <a:latin typeface="+mj-lt"/>
              </a:rPr>
              <a:t>Final</a:t>
            </a:r>
            <a:endParaRPr lang="es-ES_tradnl">
              <a:latin typeface="+mj-lt"/>
            </a:endParaRPr>
          </a:p>
        </p:txBody>
      </p:sp>
      <p:sp>
        <p:nvSpPr>
          <p:cNvPr id="52" name="Line 15"/>
          <p:cNvSpPr>
            <a:spLocks noChangeShapeType="1"/>
          </p:cNvSpPr>
          <p:nvPr/>
        </p:nvSpPr>
        <p:spPr bwMode="auto">
          <a:xfrm rot="2980827" flipH="1">
            <a:off x="5207298" y="1836291"/>
            <a:ext cx="808038" cy="14922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/>
          </a:ln>
        </p:spPr>
        <p:txBody>
          <a:bodyPr wrap="none" anchor="ctr"/>
          <a:lstStyle/>
          <a:p>
            <a:endParaRPr lang="es-CL">
              <a:latin typeface="+mj-lt"/>
            </a:endParaRPr>
          </a:p>
        </p:txBody>
      </p:sp>
      <p:sp>
        <p:nvSpPr>
          <p:cNvPr id="53" name="Oval 16"/>
          <p:cNvSpPr>
            <a:spLocks noChangeArrowheads="1"/>
          </p:cNvSpPr>
          <p:nvPr/>
        </p:nvSpPr>
        <p:spPr bwMode="auto">
          <a:xfrm>
            <a:off x="3707904" y="1268760"/>
            <a:ext cx="533400" cy="53340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1800">
                <a:latin typeface="+mj-lt"/>
              </a:rPr>
              <a:t>1</a:t>
            </a:r>
            <a:endParaRPr lang="es-ES_tradnl">
              <a:latin typeface="+mj-lt"/>
            </a:endParaRPr>
          </a:p>
        </p:txBody>
      </p:sp>
      <p:sp>
        <p:nvSpPr>
          <p:cNvPr id="54" name="Oval 17"/>
          <p:cNvSpPr>
            <a:spLocks noChangeArrowheads="1"/>
          </p:cNvSpPr>
          <p:nvPr/>
        </p:nvSpPr>
        <p:spPr bwMode="auto">
          <a:xfrm>
            <a:off x="4850904" y="1268760"/>
            <a:ext cx="533400" cy="53340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1800">
                <a:latin typeface="+mj-lt"/>
              </a:rPr>
              <a:t>3</a:t>
            </a:r>
          </a:p>
        </p:txBody>
      </p:sp>
      <p:sp>
        <p:nvSpPr>
          <p:cNvPr id="55" name="Line 19"/>
          <p:cNvSpPr>
            <a:spLocks noChangeShapeType="1"/>
          </p:cNvSpPr>
          <p:nvPr/>
        </p:nvSpPr>
        <p:spPr bwMode="auto">
          <a:xfrm>
            <a:off x="4241304" y="157356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 anchor="ctr"/>
          <a:lstStyle/>
          <a:p>
            <a:endParaRPr lang="es-CL">
              <a:latin typeface="+mj-lt"/>
            </a:endParaRPr>
          </a:p>
        </p:txBody>
      </p:sp>
      <p:sp>
        <p:nvSpPr>
          <p:cNvPr id="56" name="Line 22"/>
          <p:cNvSpPr>
            <a:spLocks noChangeShapeType="1"/>
          </p:cNvSpPr>
          <p:nvPr/>
        </p:nvSpPr>
        <p:spPr bwMode="auto">
          <a:xfrm rot="18429710">
            <a:off x="3231654" y="1905348"/>
            <a:ext cx="609600" cy="127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 anchor="ctr"/>
          <a:lstStyle/>
          <a:p>
            <a:endParaRPr lang="es-CL">
              <a:latin typeface="+mj-lt"/>
            </a:endParaRPr>
          </a:p>
        </p:txBody>
      </p:sp>
      <p:sp>
        <p:nvSpPr>
          <p:cNvPr id="57" name="Line 23"/>
          <p:cNvSpPr>
            <a:spLocks noChangeShapeType="1"/>
          </p:cNvSpPr>
          <p:nvPr/>
        </p:nvSpPr>
        <p:spPr bwMode="auto">
          <a:xfrm rot="18429710" flipH="1">
            <a:off x="3880942" y="2291110"/>
            <a:ext cx="1358900" cy="635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/>
          </a:ln>
        </p:spPr>
        <p:txBody>
          <a:bodyPr wrap="none" anchor="ctr"/>
          <a:lstStyle/>
          <a:p>
            <a:endParaRPr lang="es-CL">
              <a:latin typeface="+mj-lt"/>
            </a:endParaRPr>
          </a:p>
        </p:txBody>
      </p:sp>
      <p:sp>
        <p:nvSpPr>
          <p:cNvPr id="58" name="Oval 44"/>
          <p:cNvSpPr>
            <a:spLocks noChangeArrowheads="1"/>
          </p:cNvSpPr>
          <p:nvPr/>
        </p:nvSpPr>
        <p:spPr bwMode="auto">
          <a:xfrm>
            <a:off x="3733304" y="2767360"/>
            <a:ext cx="533400" cy="53340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1800">
                <a:latin typeface="+mj-lt"/>
              </a:rPr>
              <a:t>2</a:t>
            </a:r>
          </a:p>
        </p:txBody>
      </p:sp>
      <p:sp>
        <p:nvSpPr>
          <p:cNvPr id="59" name="Oval 45"/>
          <p:cNvSpPr>
            <a:spLocks noChangeArrowheads="1"/>
          </p:cNvSpPr>
          <p:nvPr/>
        </p:nvSpPr>
        <p:spPr bwMode="auto">
          <a:xfrm>
            <a:off x="4876304" y="2767360"/>
            <a:ext cx="533400" cy="533400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sz="1800">
                <a:latin typeface="+mj-lt"/>
              </a:rPr>
              <a:t>4</a:t>
            </a:r>
          </a:p>
        </p:txBody>
      </p:sp>
      <p:sp>
        <p:nvSpPr>
          <p:cNvPr id="60" name="Line 46"/>
          <p:cNvSpPr>
            <a:spLocks noChangeShapeType="1"/>
          </p:cNvSpPr>
          <p:nvPr/>
        </p:nvSpPr>
        <p:spPr bwMode="auto">
          <a:xfrm>
            <a:off x="4266704" y="303406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 anchor="ctr"/>
          <a:lstStyle/>
          <a:p>
            <a:endParaRPr lang="es-CL">
              <a:latin typeface="+mj-lt"/>
            </a:endParaRPr>
          </a:p>
        </p:txBody>
      </p:sp>
      <p:sp>
        <p:nvSpPr>
          <p:cNvPr id="61" name="Line 54"/>
          <p:cNvSpPr>
            <a:spLocks noChangeShapeType="1"/>
          </p:cNvSpPr>
          <p:nvPr/>
        </p:nvSpPr>
        <p:spPr bwMode="auto">
          <a:xfrm>
            <a:off x="3276104" y="253876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 anchor="ctr"/>
          <a:lstStyle/>
          <a:p>
            <a:endParaRPr lang="es-CL">
              <a:latin typeface="+mj-lt"/>
            </a:endParaRPr>
          </a:p>
        </p:txBody>
      </p:sp>
      <p:sp>
        <p:nvSpPr>
          <p:cNvPr id="62" name="Line 55"/>
          <p:cNvSpPr>
            <a:spLocks noChangeShapeType="1"/>
          </p:cNvSpPr>
          <p:nvPr/>
        </p:nvSpPr>
        <p:spPr bwMode="auto">
          <a:xfrm flipV="1">
            <a:off x="5409704" y="253876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 anchor="ctr"/>
          <a:lstStyle/>
          <a:p>
            <a:endParaRPr lang="es-CL">
              <a:latin typeface="+mj-lt"/>
            </a:endParaRPr>
          </a:p>
        </p:txBody>
      </p:sp>
      <p:grpSp>
        <p:nvGrpSpPr>
          <p:cNvPr id="63" name="Group 33"/>
          <p:cNvGrpSpPr>
            <a:grpSpLocks/>
          </p:cNvGrpSpPr>
          <p:nvPr/>
        </p:nvGrpSpPr>
        <p:grpSpPr bwMode="auto">
          <a:xfrm>
            <a:off x="6147246" y="2924944"/>
            <a:ext cx="2889250" cy="795338"/>
            <a:chOff x="1216" y="3072"/>
            <a:chExt cx="1820" cy="501"/>
          </a:xfrm>
        </p:grpSpPr>
        <p:grpSp>
          <p:nvGrpSpPr>
            <p:cNvPr id="64" name="Group 34"/>
            <p:cNvGrpSpPr>
              <a:grpSpLocks/>
            </p:cNvGrpSpPr>
            <p:nvPr/>
          </p:nvGrpSpPr>
          <p:grpSpPr bwMode="auto">
            <a:xfrm>
              <a:off x="1216" y="3072"/>
              <a:ext cx="1456" cy="336"/>
              <a:chOff x="1216" y="2976"/>
              <a:chExt cx="1456" cy="336"/>
            </a:xfrm>
          </p:grpSpPr>
          <p:sp>
            <p:nvSpPr>
              <p:cNvPr id="68" name="Oval 35"/>
              <p:cNvSpPr>
                <a:spLocks noChangeArrowheads="1"/>
              </p:cNvSpPr>
              <p:nvPr/>
            </p:nvSpPr>
            <p:spPr bwMode="auto">
              <a:xfrm>
                <a:off x="1216" y="2976"/>
                <a:ext cx="336" cy="336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>
                  <a:latin typeface="+mj-lt"/>
                </a:endParaRPr>
              </a:p>
            </p:txBody>
          </p:sp>
          <p:sp>
            <p:nvSpPr>
              <p:cNvPr id="69" name="Text Box 36"/>
              <p:cNvSpPr txBox="1">
                <a:spLocks noChangeArrowheads="1"/>
              </p:cNvSpPr>
              <p:nvPr/>
            </p:nvSpPr>
            <p:spPr bwMode="auto">
              <a:xfrm>
                <a:off x="1728" y="3024"/>
                <a:ext cx="944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600" dirty="0">
                    <a:latin typeface="+mj-lt"/>
                  </a:rPr>
                  <a:t>Tarea o actividad.</a:t>
                </a:r>
              </a:p>
            </p:txBody>
          </p:sp>
        </p:grpSp>
        <p:grpSp>
          <p:nvGrpSpPr>
            <p:cNvPr id="65" name="Group 37"/>
            <p:cNvGrpSpPr>
              <a:grpSpLocks/>
            </p:cNvGrpSpPr>
            <p:nvPr/>
          </p:nvGrpSpPr>
          <p:grpSpPr bwMode="auto">
            <a:xfrm>
              <a:off x="1224" y="3360"/>
              <a:ext cx="1812" cy="213"/>
              <a:chOff x="1224" y="3532"/>
              <a:chExt cx="1812" cy="213"/>
            </a:xfrm>
          </p:grpSpPr>
          <p:sp>
            <p:nvSpPr>
              <p:cNvPr id="66" name="Line 38"/>
              <p:cNvSpPr>
                <a:spLocks noChangeShapeType="1"/>
              </p:cNvSpPr>
              <p:nvPr/>
            </p:nvSpPr>
            <p:spPr bwMode="auto">
              <a:xfrm>
                <a:off x="1224" y="3648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CL">
                  <a:latin typeface="+mj-lt"/>
                </a:endParaRPr>
              </a:p>
            </p:txBody>
          </p:sp>
          <p:sp>
            <p:nvSpPr>
              <p:cNvPr id="67" name="Text Box 39"/>
              <p:cNvSpPr txBox="1">
                <a:spLocks noChangeArrowheads="1"/>
              </p:cNvSpPr>
              <p:nvPr/>
            </p:nvSpPr>
            <p:spPr bwMode="auto">
              <a:xfrm>
                <a:off x="1728" y="3532"/>
                <a:ext cx="1308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600">
                    <a:latin typeface="+mj-lt"/>
                  </a:rPr>
                  <a:t>Relación de precedencia.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5971</TotalTime>
  <Words>1482</Words>
  <Application>Microsoft Office PowerPoint</Application>
  <PresentationFormat>Presentación en pantalla (4:3)</PresentationFormat>
  <Paragraphs>325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6" baseType="lpstr">
      <vt:lpstr>Flujo</vt:lpstr>
      <vt:lpstr> Selección de Procesos  </vt:lpstr>
      <vt:lpstr>Lineamientos de la Clase de Hoy</vt:lpstr>
      <vt:lpstr>Introducción </vt:lpstr>
      <vt:lpstr>Tipos de Procesos Productivos Clasificación por Flujo de Producto</vt:lpstr>
      <vt:lpstr>Tipos de Procesos Productivos (Flujo de Producto) Flujo en Línea</vt:lpstr>
      <vt:lpstr>Tipos de Procesos Productivos (Flujo de Producto) Flujo en Línea</vt:lpstr>
      <vt:lpstr>Tipos de Procesos Productivos (Flujo de Producto) Procesos Intermitentes</vt:lpstr>
      <vt:lpstr>Tipos de Procesos Productivos (Flujo de Producto) Procesos Intermitentes</vt:lpstr>
      <vt:lpstr>Tipos de Procesos Productivos (Flujo de Productos) Proyectos</vt:lpstr>
      <vt:lpstr>Resumen</vt:lpstr>
      <vt:lpstr>Clasificación por Tipo de Cliente</vt:lpstr>
      <vt:lpstr>Clasificación por Tipo de Cliente</vt:lpstr>
      <vt:lpstr>Clasificación por Tipo de Cliente Cuadro Resumen</vt:lpstr>
      <vt:lpstr>Clasificación por Tipo de Cliente Ejemplo</vt:lpstr>
      <vt:lpstr>Factores de Elección del Proceso Productivo</vt:lpstr>
      <vt:lpstr>Factores de Elección del Proceso Productivo</vt:lpstr>
      <vt:lpstr>Ejemplo de Elección de Proceso Productivo Análisis del Punto de Equilibrio de Producción</vt:lpstr>
      <vt:lpstr>Ejemplo de Elección de Proceso Productivo Análisis del Punto de Equilibrio de Producción</vt:lpstr>
      <vt:lpstr>Estrategia Proceso Producto</vt:lpstr>
      <vt:lpstr>Estrategia Proceso Producto</vt:lpstr>
      <vt:lpstr>Integración Vertical</vt:lpstr>
      <vt:lpstr>Integración Vertical</vt:lpstr>
      <vt:lpstr>Integración Vertical</vt:lpstr>
      <vt:lpstr>Integración Horizontal</vt:lpstr>
      <vt:lpstr>Integración Horizontal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Seminario CMM 06-01-11</dc:title>
  <dc:creator>Fabián Rodrigo Medel García</dc:creator>
  <dc:description>Estrategia on-net/off-net, cargos de acceso y su impacto en la estructuración de la industria de telefonía móvil</dc:description>
  <cp:lastModifiedBy>Fabian</cp:lastModifiedBy>
  <cp:revision>537</cp:revision>
  <cp:lastPrinted>2007-09-28T14:59:36Z</cp:lastPrinted>
  <dcterms:created xsi:type="dcterms:W3CDTF">2007-04-18T18:55:22Z</dcterms:created>
  <dcterms:modified xsi:type="dcterms:W3CDTF">2011-03-31T15:38:32Z</dcterms:modified>
</cp:coreProperties>
</file>