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336" r:id="rId2"/>
    <p:sldId id="378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9" r:id="rId20"/>
    <p:sldId id="358" r:id="rId21"/>
    <p:sldId id="360" r:id="rId22"/>
    <p:sldId id="361" r:id="rId23"/>
    <p:sldId id="362" r:id="rId24"/>
    <p:sldId id="363" r:id="rId25"/>
    <p:sldId id="365" r:id="rId26"/>
    <p:sldId id="364" r:id="rId27"/>
    <p:sldId id="366" r:id="rId28"/>
    <p:sldId id="367" r:id="rId29"/>
    <p:sldId id="368" r:id="rId30"/>
    <p:sldId id="369" r:id="rId31"/>
    <p:sldId id="370" r:id="rId32"/>
    <p:sldId id="371" r:id="rId33"/>
    <p:sldId id="372" r:id="rId34"/>
    <p:sldId id="373" r:id="rId35"/>
    <p:sldId id="374" r:id="rId36"/>
  </p:sldIdLst>
  <p:sldSz cx="9144000" cy="6858000" type="screen4x3"/>
  <p:notesSz cx="9296400" cy="68818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339933"/>
    <a:srgbClr val="CCCCFF"/>
    <a:srgbClr val="9999FF"/>
    <a:srgbClr val="990033"/>
    <a:srgbClr val="33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50" autoAdjust="0"/>
    <p:restoredTop sz="85546" autoAdjust="0"/>
  </p:normalViewPr>
  <p:slideViewPr>
    <p:cSldViewPr>
      <p:cViewPr varScale="1">
        <p:scale>
          <a:sx n="93" d="100"/>
          <a:sy n="93" d="100"/>
        </p:scale>
        <p:origin x="-12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142" y="-90"/>
      </p:cViewPr>
      <p:guideLst>
        <p:guide orient="horz" pos="2168"/>
        <p:guide pos="29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s-ES_tradnl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119" y="0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s-ES_tradnl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538663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s-ES_tradnl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119" y="6538663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296652FD-5F53-413B-B890-C8C8E3F4362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119" y="0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s-ES_tradnl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27350" y="517525"/>
            <a:ext cx="3441700" cy="2581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942" y="3269332"/>
            <a:ext cx="6816518" cy="309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38663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s-ES_tradnl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119" y="6538663"/>
            <a:ext cx="4029282" cy="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7" tIns="46219" rIns="92437" bIns="46219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3671B07F-9B25-40A8-AEE2-B01D5089FC7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C8A1C9E-5A22-45E4-8265-1E423B8E6FAD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87D73D0-B320-4CE0-8963-D71107CF272A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9942" y="3269332"/>
            <a:ext cx="6894408" cy="3095405"/>
          </a:xfrm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CL" sz="240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CL" sz="240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CL" sz="240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CL" sz="240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CL" sz="240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CL" sz="240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CL" sz="2400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s-ES_tradnl"/>
              <a:t>Capítulo 1: La Función de Operaciones    #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C7BC5E9-DC01-4906-8808-1C02B3DC20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E664B-0C92-4836-AB18-7F20D8FA0BE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EE19-AA20-486E-B387-C96A151C328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171450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81C55-0036-4666-891E-A6896810CEF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1150938" y="171450"/>
            <a:ext cx="7804150" cy="59610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A9316-C600-4E07-AA01-CF21B1B9E06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171450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45088" y="1676400"/>
            <a:ext cx="3810000" cy="21510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45088" y="3979863"/>
            <a:ext cx="3810000" cy="2152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A18F0-38F4-49CB-AB49-30ADAF14FE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B898B-F362-46D7-A5E2-3B22D03B860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6D055-EFC2-4C1C-B12A-CC28FFB625B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3DC95-B707-4437-A116-9376F995EF0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66349-6802-4532-81ED-39889F6B49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2175-FAA1-4417-A26C-15CA7EA73D9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ACEDA-E74D-4480-BAE0-BA9E25A97E3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2A96-9C84-4DB1-8162-150C0E8667D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4C5BF-B8A8-4D6B-A883-5608FCE633B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090113A-3A4A-4A7D-989C-523DCCEF85D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3089" name="Text Box 17"/>
          <p:cNvSpPr txBox="1">
            <a:spLocks noChangeArrowheads="1"/>
          </p:cNvSpPr>
          <p:nvPr userDrawn="1"/>
        </p:nvSpPr>
        <p:spPr bwMode="auto">
          <a:xfrm>
            <a:off x="136525" y="6392863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>
                <a:latin typeface="Palatino Linotype" pitchFamily="18" charset="0"/>
              </a:rPr>
              <a:t>Manufactura Just in Time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itchFamily="2" charset="2"/>
        <a:buChar char="Ø"/>
        <a:defRPr sz="28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ü"/>
        <a:defRPr sz="2400">
          <a:solidFill>
            <a:schemeClr val="tx1"/>
          </a:solidFill>
          <a:latin typeface="Trebuchet MS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Char char="•"/>
        <a:defRPr sz="2000">
          <a:solidFill>
            <a:schemeClr val="tx1"/>
          </a:solidFill>
          <a:latin typeface="Trebuchet MS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Char char="•"/>
        <a:defRPr>
          <a:solidFill>
            <a:schemeClr val="tx1"/>
          </a:solidFill>
          <a:latin typeface="Trebuchet MS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 eaLnBrk="1" hangingPunct="1"/>
            <a:r>
              <a:rPr lang="es-ES_tradnl" smtClean="0"/>
              <a:t>Gestión de Operaciones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71600" y="3429000"/>
            <a:ext cx="716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>
                <a:latin typeface="Trebuchet MS" pitchFamily="34" charset="0"/>
              </a:rPr>
              <a:t>Manufactura Just in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Redes de fábricas enfocadas: </a:t>
            </a:r>
          </a:p>
          <a:p>
            <a:pPr lvl="1"/>
            <a:r>
              <a:rPr lang="es-CL" dirty="0" smtClean="0"/>
              <a:t>Plantas especializadas</a:t>
            </a:r>
          </a:p>
          <a:p>
            <a:r>
              <a:rPr lang="es-CL" dirty="0" smtClean="0"/>
              <a:t>Tecnología de grupos: </a:t>
            </a:r>
          </a:p>
          <a:p>
            <a:pPr lvl="1"/>
            <a:r>
              <a:rPr lang="es-CL" dirty="0" smtClean="0"/>
              <a:t>Las piezas se agrupan en familias y los procesos necesarios para hacer las piezas se organizan en una celda de trabajo especializada</a:t>
            </a:r>
          </a:p>
          <a:p>
            <a:pPr lvl="2"/>
            <a:r>
              <a:rPr lang="es-CL" dirty="0" smtClean="0"/>
              <a:t>Eliminan movimiento</a:t>
            </a:r>
          </a:p>
          <a:p>
            <a:pPr lvl="2"/>
            <a:r>
              <a:rPr lang="es-CL" dirty="0" smtClean="0"/>
              <a:t>Eliminan filas de espera entre operaciones</a:t>
            </a:r>
          </a:p>
          <a:p>
            <a:pPr lvl="2"/>
            <a:r>
              <a:rPr lang="es-CL" dirty="0" smtClean="0"/>
              <a:t>Reducen inventario</a:t>
            </a:r>
          </a:p>
          <a:p>
            <a:pPr lvl="2"/>
            <a:r>
              <a:rPr lang="es-CL" dirty="0" smtClean="0"/>
              <a:t>Minimizan el número de empleados requeridos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Celdas por Tecnologías de Grupos…</a:t>
            </a:r>
            <a:endParaRPr lang="es-ES" smtClean="0"/>
          </a:p>
        </p:txBody>
      </p:sp>
      <p:pic>
        <p:nvPicPr>
          <p:cNvPr id="408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76200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Especialidad Departamental…</a:t>
            </a:r>
            <a:endParaRPr lang="es-ES" smtClean="0"/>
          </a:p>
        </p:txBody>
      </p:sp>
      <p:pic>
        <p:nvPicPr>
          <p:cNvPr id="409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7696200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6019800" cy="4456113"/>
          </a:xfrm>
        </p:spPr>
        <p:txBody>
          <a:bodyPr/>
          <a:lstStyle/>
          <a:p>
            <a:r>
              <a:rPr lang="es-CL" sz="2400" dirty="0" smtClean="0"/>
              <a:t>Tecnología de grupos:</a:t>
            </a:r>
          </a:p>
          <a:p>
            <a:pPr lvl="1"/>
            <a:r>
              <a:rPr lang="es-CL" sz="2000" dirty="0" smtClean="0"/>
              <a:t>Los trabajadores deben ser flexibles para manejar varias máquinas y procesos</a:t>
            </a:r>
          </a:p>
          <a:p>
            <a:pPr lvl="1"/>
            <a:r>
              <a:rPr lang="es-CL" sz="2000" dirty="0" smtClean="0"/>
              <a:t>Mayor seguridad laboral</a:t>
            </a:r>
            <a:br>
              <a:rPr lang="es-CL" sz="2000" dirty="0" smtClean="0"/>
            </a:br>
            <a:endParaRPr lang="es-CL" sz="2000" dirty="0" smtClean="0"/>
          </a:p>
          <a:p>
            <a:r>
              <a:rPr lang="es-CL" sz="2400" dirty="0" smtClean="0"/>
              <a:t>Calidad en la fuente: </a:t>
            </a:r>
          </a:p>
          <a:p>
            <a:pPr lvl="1"/>
            <a:r>
              <a:rPr lang="es-CL" sz="2000" dirty="0" smtClean="0"/>
              <a:t>Hacer bien las cosas desde la primera vez. Si sale mal -&gt; Detener de inmediato</a:t>
            </a:r>
          </a:p>
          <a:p>
            <a:pPr lvl="1"/>
            <a:r>
              <a:rPr lang="es-CL" sz="2000" dirty="0" smtClean="0"/>
              <a:t>Los obreros son sus propios inspectores -&gt; Responsables de la calidad de su producción</a:t>
            </a:r>
            <a:endParaRPr lang="es-ES" sz="2000" dirty="0" smtClean="0"/>
          </a:p>
          <a:p>
            <a:pPr lvl="1"/>
            <a:endParaRPr lang="es-ES" sz="2000" dirty="0" smtClean="0"/>
          </a:p>
        </p:txBody>
      </p:sp>
      <p:pic>
        <p:nvPicPr>
          <p:cNvPr id="4403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0475" y="1371600"/>
            <a:ext cx="1533525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8575" y="5489575"/>
            <a:ext cx="4035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5181600"/>
          </a:xfrm>
        </p:spPr>
        <p:txBody>
          <a:bodyPr/>
          <a:lstStyle/>
          <a:p>
            <a:r>
              <a:rPr lang="es-CL" smtClean="0"/>
              <a:t>Producción Justo a Tiempo:</a:t>
            </a:r>
          </a:p>
          <a:p>
            <a:pPr lvl="1"/>
            <a:r>
              <a:rPr lang="es-CL" smtClean="0"/>
              <a:t>“Producir lo que se necesita, cuando se necesita y no más”</a:t>
            </a:r>
          </a:p>
          <a:p>
            <a:pPr lvl="1"/>
            <a:r>
              <a:rPr lang="es-CL" smtClean="0"/>
              <a:t>Se aplica en la manufactura repetitiva</a:t>
            </a:r>
          </a:p>
          <a:p>
            <a:pPr lvl="1"/>
            <a:r>
              <a:rPr lang="es-CL" smtClean="0"/>
              <a:t>Minimizar tiempo y cantidad a transferir</a:t>
            </a:r>
          </a:p>
          <a:p>
            <a:pPr lvl="1"/>
            <a:r>
              <a:rPr lang="es-CL" smtClean="0"/>
              <a:t>Tamaño de lote ideal: 1</a:t>
            </a:r>
          </a:p>
          <a:p>
            <a:pPr lvl="1"/>
            <a:r>
              <a:rPr lang="es-CL" smtClean="0"/>
              <a:t>Los proveedores hacen envíos varias veces al día para manejar lotes pequeños y mantener bajo el inventario</a:t>
            </a:r>
          </a:p>
          <a:p>
            <a:pPr lvl="1"/>
            <a:r>
              <a:rPr lang="es-CL" smtClean="0"/>
              <a:t>La meta es: filas de espera en cero</a:t>
            </a:r>
          </a:p>
          <a:p>
            <a:pPr lvl="2"/>
            <a:r>
              <a:rPr lang="es-CL" smtClean="0"/>
              <a:t>Minimiza tiempo de espera y acorta tiempos de entrega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7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00400"/>
            <a:ext cx="81534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Producción Justo a Tiempo:</a:t>
            </a:r>
          </a:p>
          <a:p>
            <a:pPr lvl="1"/>
            <a:r>
              <a:rPr lang="es-CL" smtClean="0"/>
              <a:t>Cuando el inventario es bajo se vuelven visibles los problemas de calidad</a:t>
            </a:r>
            <a:endParaRPr lang="es-ES" smtClean="0"/>
          </a:p>
        </p:txBody>
      </p:sp>
      <p:sp>
        <p:nvSpPr>
          <p:cNvPr id="414727" name="Text Box 7"/>
          <p:cNvSpPr txBox="1">
            <a:spLocks noChangeArrowheads="1"/>
          </p:cNvSpPr>
          <p:nvPr/>
        </p:nvSpPr>
        <p:spPr bwMode="auto">
          <a:xfrm rot="16200000">
            <a:off x="289719" y="4601369"/>
            <a:ext cx="1281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>
                <a:latin typeface="Trebuchet MS" pitchFamily="34" charset="0"/>
              </a:rPr>
              <a:t>INVENTARIO</a:t>
            </a:r>
            <a:endParaRPr lang="es-ES" sz="1600">
              <a:latin typeface="Trebuchet MS" pitchFamily="34" charset="0"/>
            </a:endParaRPr>
          </a:p>
        </p:txBody>
      </p:sp>
      <p:sp>
        <p:nvSpPr>
          <p:cNvPr id="414729" name="Text Box 9"/>
          <p:cNvSpPr txBox="1">
            <a:spLocks noChangeArrowheads="1"/>
          </p:cNvSpPr>
          <p:nvPr/>
        </p:nvSpPr>
        <p:spPr bwMode="auto">
          <a:xfrm>
            <a:off x="6629400" y="4343400"/>
            <a:ext cx="1692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600">
                <a:latin typeface="Trebuchet MS" pitchFamily="34" charset="0"/>
              </a:rPr>
              <a:t>PROBLEMAS DE PRODUCTIVIDAD</a:t>
            </a:r>
            <a:endParaRPr lang="es-ES" sz="1600">
              <a:latin typeface="Trebuchet MS" pitchFamily="34" charset="0"/>
            </a:endParaRPr>
          </a:p>
        </p:txBody>
      </p:sp>
      <p:sp>
        <p:nvSpPr>
          <p:cNvPr id="414730" name="Line 10"/>
          <p:cNvSpPr>
            <a:spLocks noChangeShapeType="1"/>
          </p:cNvSpPr>
          <p:nvPr/>
        </p:nvSpPr>
        <p:spPr bwMode="auto">
          <a:xfrm flipH="1">
            <a:off x="6035675" y="4648200"/>
            <a:ext cx="3810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414731" name="Line 11"/>
          <p:cNvSpPr>
            <a:spLocks noChangeShapeType="1"/>
          </p:cNvSpPr>
          <p:nvPr/>
        </p:nvSpPr>
        <p:spPr bwMode="auto">
          <a:xfrm flipV="1">
            <a:off x="914400" y="3581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414733" name="Line 13"/>
          <p:cNvSpPr>
            <a:spLocks noChangeShapeType="1"/>
          </p:cNvSpPr>
          <p:nvPr/>
        </p:nvSpPr>
        <p:spPr bwMode="auto">
          <a:xfrm>
            <a:off x="91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Carga uniforme en la planta (</a:t>
            </a:r>
            <a:r>
              <a:rPr lang="es-CL" dirty="0" err="1" smtClean="0"/>
              <a:t>heijunka</a:t>
            </a:r>
            <a:r>
              <a:rPr lang="es-CL" dirty="0" smtClean="0"/>
              <a:t> </a:t>
            </a:r>
            <a:r>
              <a:rPr lang="ja-JP" altLang="es-CL" smtClean="0"/>
              <a:t>平準化</a:t>
            </a:r>
            <a:r>
              <a:rPr lang="es-CL" dirty="0" smtClean="0"/>
              <a:t>(nivelación, balance))</a:t>
            </a:r>
          </a:p>
          <a:p>
            <a:pPr lvl="1"/>
            <a:r>
              <a:rPr lang="es-CL" dirty="0" smtClean="0"/>
              <a:t>Uniformar el flujo de producción para evitar reacciones de respuesta a variaciones en la programación</a:t>
            </a:r>
          </a:p>
          <a:p>
            <a:pPr lvl="1"/>
            <a:r>
              <a:rPr lang="es-CL" dirty="0" smtClean="0"/>
              <a:t>Toyota crea la misma mezcla de productos todos los días en cantidades pequeñas</a:t>
            </a:r>
          </a:p>
          <a:p>
            <a:pPr lvl="2">
              <a:buFontTx/>
              <a:buNone/>
            </a:pPr>
            <a:endParaRPr lang="es-ES" dirty="0" smtClean="0"/>
          </a:p>
        </p:txBody>
      </p:sp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648200"/>
            <a:ext cx="579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456113"/>
          </a:xfrm>
        </p:spPr>
        <p:txBody>
          <a:bodyPr/>
          <a:lstStyle/>
          <a:p>
            <a:r>
              <a:rPr lang="es-CL" dirty="0" smtClean="0"/>
              <a:t>Sistemas de Control de Producción </a:t>
            </a:r>
            <a:r>
              <a:rPr lang="es-CL" dirty="0" err="1" smtClean="0"/>
              <a:t>Kanban</a:t>
            </a:r>
            <a:r>
              <a:rPr lang="es-CL" dirty="0" smtClean="0"/>
              <a:t> (</a:t>
            </a:r>
            <a:r>
              <a:rPr lang="ja-JP" altLang="es-CL" smtClean="0"/>
              <a:t>看板 </a:t>
            </a:r>
            <a:r>
              <a:rPr lang="es-CL" altLang="ja-JP" dirty="0" smtClean="0"/>
              <a:t>)</a:t>
            </a:r>
            <a:r>
              <a:rPr lang="es-CL" dirty="0" smtClean="0"/>
              <a:t>:</a:t>
            </a:r>
          </a:p>
          <a:p>
            <a:pPr lvl="1"/>
            <a:r>
              <a:rPr lang="es-CL" dirty="0" err="1" smtClean="0"/>
              <a:t>Kanban</a:t>
            </a:r>
            <a:r>
              <a:rPr lang="es-CL" dirty="0" smtClean="0"/>
              <a:t>: Signo o Tarjeta de Instrucción</a:t>
            </a:r>
          </a:p>
          <a:p>
            <a:pPr lvl="1"/>
            <a:r>
              <a:rPr lang="es-CL" dirty="0" smtClean="0"/>
              <a:t>Sistema de demanda </a:t>
            </a:r>
            <a:r>
              <a:rPr lang="es-CL" dirty="0" err="1" smtClean="0"/>
              <a:t>Kanban</a:t>
            </a:r>
            <a:r>
              <a:rPr lang="es-CL" dirty="0" smtClean="0"/>
              <a:t>: Contenedores o Tarjetas</a:t>
            </a:r>
            <a:endParaRPr lang="es-ES" dirty="0" smtClean="0"/>
          </a:p>
        </p:txBody>
      </p:sp>
      <p:pic>
        <p:nvPicPr>
          <p:cNvPr id="418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200400"/>
            <a:ext cx="8610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8822" name="Text Box 6"/>
          <p:cNvSpPr txBox="1">
            <a:spLocks noChangeArrowheads="1"/>
          </p:cNvSpPr>
          <p:nvPr/>
        </p:nvSpPr>
        <p:spPr bwMode="auto">
          <a:xfrm>
            <a:off x="4440238" y="6172200"/>
            <a:ext cx="4398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>
                <a:latin typeface="Trebuchet MS" pitchFamily="34" charset="0"/>
              </a:rPr>
              <a:t>Los Kanban Inician la Producción de las Partes</a:t>
            </a:r>
            <a:endParaRPr lang="es-ES" sz="160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Sistemas de Control de Producción </a:t>
            </a:r>
            <a:r>
              <a:rPr lang="es-CL" dirty="0" err="1" smtClean="0"/>
              <a:t>Kanban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Otros posibles enfoques:</a:t>
            </a:r>
          </a:p>
          <a:p>
            <a:pPr lvl="2">
              <a:spcBef>
                <a:spcPct val="40000"/>
              </a:spcBef>
            </a:pPr>
            <a:r>
              <a:rPr lang="es-CL" dirty="0" smtClean="0"/>
              <a:t>Cuadros </a:t>
            </a:r>
            <a:r>
              <a:rPr lang="es-CL" dirty="0" err="1" smtClean="0"/>
              <a:t>Kanban</a:t>
            </a:r>
            <a:r>
              <a:rPr lang="es-CL" dirty="0" smtClean="0"/>
              <a:t>: Espacios marcados en el piso o en una mesa para identificar dónde se guarda el material. Si está vacío se produce</a:t>
            </a:r>
          </a:p>
          <a:p>
            <a:pPr lvl="2">
              <a:spcBef>
                <a:spcPct val="40000"/>
              </a:spcBef>
            </a:pPr>
            <a:r>
              <a:rPr lang="es-CL" dirty="0" smtClean="0"/>
              <a:t>Sistema de contenedores: El mismo contenedor es dispositivo de señalar. El inventario se ajusta agregando o quitando contenedores</a:t>
            </a:r>
          </a:p>
          <a:p>
            <a:pPr lvl="2">
              <a:spcBef>
                <a:spcPct val="40000"/>
              </a:spcBef>
            </a:pPr>
            <a:r>
              <a:rPr lang="es-CL" dirty="0" smtClean="0"/>
              <a:t>Pelotas de golf de colores: En una planta de motores de Kawasaki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pic>
        <p:nvPicPr>
          <p:cNvPr id="423940" name="Picture 2" descr="cha83930_12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524000"/>
            <a:ext cx="51816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3941" name="Picture 5" descr="Kanb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52800"/>
            <a:ext cx="35496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Compañía de Seguros de Vida</a:t>
            </a:r>
          </a:p>
          <a:p>
            <a:pPr lvl="1"/>
            <a:r>
              <a:rPr lang="es-CL" sz="2000" dirty="0" smtClean="0"/>
              <a:t>Aceptar o Rechazar un seguro</a:t>
            </a:r>
          </a:p>
          <a:p>
            <a:pPr lvl="1"/>
            <a:r>
              <a:rPr lang="es-CL" sz="2000" dirty="0" smtClean="0"/>
              <a:t>Problema, hacerlo para una alta demanda conocida</a:t>
            </a:r>
          </a:p>
          <a:p>
            <a:r>
              <a:rPr lang="es-CL" sz="2400" dirty="0" smtClean="0"/>
              <a:t>Conceptos Esbeltos:</a:t>
            </a:r>
          </a:p>
          <a:p>
            <a:pPr lvl="1"/>
            <a:r>
              <a:rPr lang="es-CL" sz="2000" dirty="0" smtClean="0"/>
              <a:t>Poner procesos enlazados uno cerca de otro</a:t>
            </a:r>
          </a:p>
          <a:p>
            <a:pPr lvl="1"/>
            <a:r>
              <a:rPr lang="es-CL" sz="2000" dirty="0" smtClean="0"/>
              <a:t>Estandarizar los procesos</a:t>
            </a:r>
          </a:p>
          <a:p>
            <a:pPr lvl="1"/>
            <a:r>
              <a:rPr lang="es-CL" sz="2000" dirty="0" smtClean="0"/>
              <a:t>Eliminar las vueltas atrás</a:t>
            </a:r>
          </a:p>
          <a:p>
            <a:pPr lvl="1"/>
            <a:r>
              <a:rPr lang="es-CL" sz="2000" dirty="0" smtClean="0"/>
              <a:t>Fijar un tiempo de ejecución común (</a:t>
            </a:r>
            <a:r>
              <a:rPr lang="es-CL" sz="2000" dirty="0" err="1" smtClean="0"/>
              <a:t>takt</a:t>
            </a:r>
            <a:r>
              <a:rPr lang="es-CL" sz="2000" dirty="0" smtClean="0"/>
              <a:t> time)</a:t>
            </a:r>
          </a:p>
          <a:p>
            <a:pPr lvl="1"/>
            <a:r>
              <a:rPr lang="es-CL" sz="2000" dirty="0" smtClean="0"/>
              <a:t>Balancear Carga</a:t>
            </a:r>
          </a:p>
          <a:p>
            <a:pPr lvl="1"/>
            <a:r>
              <a:rPr lang="es-CL" sz="2000" dirty="0" smtClean="0"/>
              <a:t>Publicar Resultados de desempeño</a:t>
            </a:r>
            <a:endParaRPr lang="es-CL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DB898B-F362-46D7-A5E2-3B22D03B8603}" type="slidenum">
              <a:rPr lang="es-ES_tradnl" smtClean="0"/>
              <a:pPr>
                <a:defRPr/>
              </a:pPr>
              <a:t>2</a:t>
            </a:fld>
            <a:endParaRPr lang="es-ES_tradnl"/>
          </a:p>
        </p:txBody>
      </p:sp>
      <p:pic>
        <p:nvPicPr>
          <p:cNvPr id="475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8013" y="0"/>
            <a:ext cx="345598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Sistemas de Control de Producción Kanban:</a:t>
            </a:r>
          </a:p>
          <a:p>
            <a:pPr lvl="1">
              <a:spcBef>
                <a:spcPct val="40000"/>
              </a:spcBef>
            </a:pPr>
            <a:r>
              <a:rPr lang="es-CL" smtClean="0"/>
              <a:t>Para instalaciones de manufactura</a:t>
            </a:r>
          </a:p>
          <a:p>
            <a:pPr lvl="1">
              <a:spcBef>
                <a:spcPct val="40000"/>
              </a:spcBef>
            </a:pPr>
            <a:r>
              <a:rPr lang="es-CL" smtClean="0"/>
              <a:t>Entre instalaciones de manufactura (Ej.: Motores y transmisores en una operación de ensamble automotriz)</a:t>
            </a:r>
          </a:p>
          <a:p>
            <a:pPr lvl="1">
              <a:spcBef>
                <a:spcPct val="40000"/>
              </a:spcBef>
            </a:pPr>
            <a:r>
              <a:rPr lang="es-CL" smtClean="0"/>
              <a:t>Entre fabricantes y proveedores externos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543800" cy="4456113"/>
          </a:xfrm>
        </p:spPr>
        <p:txBody>
          <a:bodyPr/>
          <a:lstStyle/>
          <a:p>
            <a:r>
              <a:rPr lang="es-CL" smtClean="0"/>
              <a:t>¿Cómo determinar el número de kanbanes necesarios?</a:t>
            </a:r>
          </a:p>
          <a:p>
            <a:pPr lvl="1"/>
            <a:r>
              <a:rPr lang="es-CL" smtClean="0"/>
              <a:t>Las tarjetas representan la cantidad de contenedores de material que fluyen hacia delante y hacia atrás entre el proveedor y las áreas de usuarios</a:t>
            </a:r>
            <a:endParaRPr lang="es-ES" smtClean="0"/>
          </a:p>
        </p:txBody>
      </p:sp>
      <p:graphicFrame>
        <p:nvGraphicFramePr>
          <p:cNvPr id="42598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381000" y="4419600"/>
          <a:ext cx="7899400" cy="1641475"/>
        </p:xfrm>
        <a:graphic>
          <a:graphicData uri="http://schemas.openxmlformats.org/presentationml/2006/ole">
            <p:oleObj spid="_x0000_s425989" name="Ecuación" r:id="rId4" imgW="391140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2906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 sz="2400">
              <a:latin typeface="Trebuchet MS" pitchFamily="34" charset="0"/>
              <a:ea typeface="MS PGothic" pitchFamily="34" charset="-128"/>
            </a:endParaRPr>
          </a:p>
        </p:txBody>
      </p:sp>
      <p:sp>
        <p:nvSpPr>
          <p:cNvPr id="429062" name="Rectangle 5"/>
          <p:cNvSpPr>
            <a:spLocks noChangeArrowheads="1"/>
          </p:cNvSpPr>
          <p:nvPr/>
        </p:nvSpPr>
        <p:spPr bwMode="auto">
          <a:xfrm>
            <a:off x="762000" y="2971800"/>
            <a:ext cx="73914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CL" sz="1600" i="1">
                <a:latin typeface="Trebuchet MS" pitchFamily="34" charset="0"/>
                <a:ea typeface="MS PGothic" pitchFamily="34" charset="-128"/>
              </a:rPr>
              <a:t>k = </a:t>
            </a:r>
            <a:r>
              <a:rPr lang="es-CL" sz="1600">
                <a:latin typeface="Trebuchet MS" pitchFamily="34" charset="0"/>
                <a:ea typeface="MS PGothic" pitchFamily="34" charset="-128"/>
              </a:rPr>
              <a:t>Numero de tarjetas</a:t>
            </a:r>
          </a:p>
          <a:p>
            <a:pPr eaLnBrk="0" hangingPunct="0"/>
            <a:r>
              <a:rPr lang="es-CL" sz="1600">
                <a:latin typeface="Trebuchet MS" pitchFamily="34" charset="0"/>
                <a:ea typeface="MS PGothic" pitchFamily="34" charset="-128"/>
              </a:rPr>
              <a:t>C = Tamaño del Contenedor</a:t>
            </a:r>
            <a:endParaRPr lang="es-CL" sz="1600" i="1">
              <a:latin typeface="Trebuchet MS" pitchFamily="34" charset="0"/>
              <a:ea typeface="MS PGothic" pitchFamily="34" charset="-128"/>
            </a:endParaRPr>
          </a:p>
        </p:txBody>
      </p:sp>
      <p:sp>
        <p:nvSpPr>
          <p:cNvPr id="429064" name="Rectangle 7"/>
          <p:cNvSpPr>
            <a:spLocks noChangeArrowheads="1"/>
          </p:cNvSpPr>
          <p:nvPr/>
        </p:nvSpPr>
        <p:spPr bwMode="auto">
          <a:xfrm>
            <a:off x="1219200" y="1905000"/>
            <a:ext cx="1676400" cy="6858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L" sz="2400" b="1">
                <a:solidFill>
                  <a:srgbClr val="990033"/>
                </a:solidFill>
                <a:latin typeface="Trebuchet MS" pitchFamily="34" charset="0"/>
                <a:ea typeface="MS PGothic" pitchFamily="34" charset="-128"/>
              </a:rPr>
              <a:t>Proceso A</a:t>
            </a:r>
          </a:p>
        </p:txBody>
      </p:sp>
      <p:sp>
        <p:nvSpPr>
          <p:cNvPr id="429065" name="Rectangle 8"/>
          <p:cNvSpPr>
            <a:spLocks noChangeArrowheads="1"/>
          </p:cNvSpPr>
          <p:nvPr/>
        </p:nvSpPr>
        <p:spPr bwMode="auto">
          <a:xfrm>
            <a:off x="5867400" y="1905000"/>
            <a:ext cx="1676400" cy="6858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L" sz="2400" b="1">
                <a:solidFill>
                  <a:srgbClr val="990033"/>
                </a:solidFill>
                <a:latin typeface="Trebuchet MS" pitchFamily="34" charset="0"/>
                <a:ea typeface="MS PGothic" pitchFamily="34" charset="-128"/>
              </a:rPr>
              <a:t>Proceso B</a:t>
            </a:r>
          </a:p>
        </p:txBody>
      </p:sp>
      <p:sp>
        <p:nvSpPr>
          <p:cNvPr id="429066" name="AutoShape 9"/>
          <p:cNvSpPr>
            <a:spLocks noChangeArrowheads="1"/>
          </p:cNvSpPr>
          <p:nvPr/>
        </p:nvSpPr>
        <p:spPr bwMode="auto">
          <a:xfrm>
            <a:off x="3657600" y="1752600"/>
            <a:ext cx="1600200" cy="83820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L" sz="1800">
                <a:solidFill>
                  <a:srgbClr val="CCECFF"/>
                </a:solidFill>
                <a:latin typeface="Trebuchet MS" pitchFamily="34" charset="0"/>
                <a:ea typeface="MS PGothic" pitchFamily="34" charset="-128"/>
              </a:rPr>
              <a:t>Inventario</a:t>
            </a:r>
          </a:p>
        </p:txBody>
      </p:sp>
      <p:sp>
        <p:nvSpPr>
          <p:cNvPr id="429067" name="Text Box 10"/>
          <p:cNvSpPr txBox="1">
            <a:spLocks noChangeArrowheads="1"/>
          </p:cNvSpPr>
          <p:nvPr/>
        </p:nvSpPr>
        <p:spPr bwMode="auto">
          <a:xfrm>
            <a:off x="2971800" y="2590800"/>
            <a:ext cx="2738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latin typeface="Trebuchet MS" pitchFamily="34" charset="0"/>
                <a:ea typeface="MS PGothic" pitchFamily="34" charset="-128"/>
              </a:rPr>
              <a:t>Inventario = k </a:t>
            </a:r>
            <a:r>
              <a:rPr lang="es-CL" sz="2400">
                <a:latin typeface="Trebuchet MS" pitchFamily="34" charset="0"/>
                <a:ea typeface="MS PGothic" pitchFamily="34" charset="-128"/>
                <a:cs typeface="Times New Roman" pitchFamily="18" charset="0"/>
              </a:rPr>
              <a:t>× C</a:t>
            </a:r>
          </a:p>
        </p:txBody>
      </p:sp>
      <p:sp>
        <p:nvSpPr>
          <p:cNvPr id="429068" name="Line 11"/>
          <p:cNvSpPr>
            <a:spLocks noChangeShapeType="1"/>
          </p:cNvSpPr>
          <p:nvPr/>
        </p:nvSpPr>
        <p:spPr bwMode="auto">
          <a:xfrm>
            <a:off x="2971800" y="2209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CL"/>
          </a:p>
        </p:txBody>
      </p:sp>
      <p:sp>
        <p:nvSpPr>
          <p:cNvPr id="429069" name="Line 12"/>
          <p:cNvSpPr>
            <a:spLocks noChangeShapeType="1"/>
          </p:cNvSpPr>
          <p:nvPr/>
        </p:nvSpPr>
        <p:spPr bwMode="auto">
          <a:xfrm>
            <a:off x="4953000" y="2209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CL"/>
          </a:p>
        </p:txBody>
      </p:sp>
      <p:sp>
        <p:nvSpPr>
          <p:cNvPr id="429070" name="Line 13"/>
          <p:cNvSpPr>
            <a:spLocks noChangeShapeType="1"/>
          </p:cNvSpPr>
          <p:nvPr/>
        </p:nvSpPr>
        <p:spPr bwMode="auto">
          <a:xfrm>
            <a:off x="7620000" y="2209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CL"/>
          </a:p>
        </p:txBody>
      </p:sp>
      <p:sp>
        <p:nvSpPr>
          <p:cNvPr id="429071" name="Line 14"/>
          <p:cNvSpPr>
            <a:spLocks noChangeShapeType="1"/>
          </p:cNvSpPr>
          <p:nvPr/>
        </p:nvSpPr>
        <p:spPr bwMode="auto">
          <a:xfrm>
            <a:off x="381000" y="2209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CL"/>
          </a:p>
        </p:txBody>
      </p:sp>
      <p:sp>
        <p:nvSpPr>
          <p:cNvPr id="429072" name="Rectangle 15"/>
          <p:cNvSpPr>
            <a:spLocks noChangeArrowheads="1"/>
          </p:cNvSpPr>
          <p:nvPr/>
        </p:nvSpPr>
        <p:spPr bwMode="auto">
          <a:xfrm>
            <a:off x="381000" y="5638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CL" sz="1600">
                <a:latin typeface="Trebuchet MS" pitchFamily="34" charset="0"/>
                <a:ea typeface="MS PGothic" pitchFamily="34" charset="-128"/>
              </a:rPr>
              <a:t>D = Demanda promedio del proceso B durante una unidad de tiempo</a:t>
            </a:r>
          </a:p>
          <a:p>
            <a:pPr eaLnBrk="0" hangingPunct="0"/>
            <a:r>
              <a:rPr lang="es-CL" sz="1600">
                <a:latin typeface="Trebuchet MS" pitchFamily="34" charset="0"/>
                <a:ea typeface="MS PGothic" pitchFamily="34" charset="-128"/>
              </a:rPr>
              <a:t>L = Tiempo de entrega de un pedido (Tiempo del proceso A)</a:t>
            </a:r>
          </a:p>
          <a:p>
            <a:pPr eaLnBrk="0" hangingPunct="0"/>
            <a:r>
              <a:rPr lang="es-CL" sz="1600">
                <a:latin typeface="Trebuchet MS" pitchFamily="34" charset="0"/>
                <a:ea typeface="MS PGothic" pitchFamily="34" charset="-128"/>
              </a:rPr>
              <a:t>S = Inventario de seguridad como fracción de la demanda durante el periodo de tiempo</a:t>
            </a:r>
          </a:p>
        </p:txBody>
      </p:sp>
      <p:sp>
        <p:nvSpPr>
          <p:cNvPr id="429073" name="Text Box 16"/>
          <p:cNvSpPr txBox="1">
            <a:spLocks noChangeArrowheads="1"/>
          </p:cNvSpPr>
          <p:nvPr/>
        </p:nvSpPr>
        <p:spPr bwMode="auto">
          <a:xfrm>
            <a:off x="112713" y="3657600"/>
            <a:ext cx="3240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solidFill>
                  <a:srgbClr val="990033"/>
                </a:solidFill>
                <a:latin typeface="Trebuchet MS" pitchFamily="34" charset="0"/>
                <a:ea typeface="MS PGothic" pitchFamily="34" charset="-128"/>
              </a:rPr>
              <a:t>Número Óptimo de Kanban</a:t>
            </a:r>
          </a:p>
        </p:txBody>
      </p:sp>
      <p:graphicFrame>
        <p:nvGraphicFramePr>
          <p:cNvPr id="429074" name="Object 18"/>
          <p:cNvGraphicFramePr>
            <a:graphicFrameLocks noChangeAspect="1"/>
          </p:cNvGraphicFramePr>
          <p:nvPr>
            <p:ph idx="1"/>
          </p:nvPr>
        </p:nvGraphicFramePr>
        <p:xfrm>
          <a:off x="609600" y="4114800"/>
          <a:ext cx="7239000" cy="1503363"/>
        </p:xfrm>
        <a:graphic>
          <a:graphicData uri="http://schemas.openxmlformats.org/presentationml/2006/ole">
            <p:oleObj spid="_x0000_s429074" name="Ecuación" r:id="rId4" imgW="391140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Tiempos de preparación minimizados</a:t>
            </a:r>
          </a:p>
          <a:p>
            <a:pPr lvl="1"/>
            <a:r>
              <a:rPr lang="es-CL" smtClean="0"/>
              <a:t>Como se trabaja con lotes pequeños es necesario preparar las máquinas con rapidez.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i="1" smtClean="0"/>
              <a:t>Respeto por la Gente:</a:t>
            </a:r>
          </a:p>
          <a:p>
            <a:pPr lvl="1"/>
            <a:r>
              <a:rPr lang="es-CL" smtClean="0"/>
              <a:t>Asegurar empleo de por vida para puestos permanentes</a:t>
            </a:r>
          </a:p>
          <a:p>
            <a:pPr lvl="1"/>
            <a:r>
              <a:rPr lang="es-CL" smtClean="0"/>
              <a:t>Seguridad laboral</a:t>
            </a:r>
          </a:p>
          <a:p>
            <a:pPr lvl="1"/>
            <a:r>
              <a:rPr lang="es-CL" smtClean="0"/>
              <a:t>Suelen ser más flexibles, permanecer en una compañía y hacer todo lo posible para ayudar a una empresa a lograr sus metas</a:t>
            </a:r>
          </a:p>
          <a:p>
            <a:pPr lvl="1"/>
            <a:r>
              <a:rPr lang="es-CL" smtClean="0"/>
              <a:t>Los sindicatos existen para fomentar una relación de cooperación</a:t>
            </a:r>
          </a:p>
          <a:p>
            <a:pPr lvl="1"/>
            <a:r>
              <a:rPr lang="es-CL" smtClean="0"/>
              <a:t>Para los gerentes sus empleados son activos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i="1" smtClean="0"/>
              <a:t>Respeto por la Gente:</a:t>
            </a:r>
          </a:p>
          <a:p>
            <a:pPr lvl="1"/>
            <a:r>
              <a:rPr lang="es-CL" smtClean="0"/>
              <a:t>La tecnología se utiliza para realizar trabajos aburridos o rutinarios</a:t>
            </a:r>
          </a:p>
          <a:p>
            <a:pPr lvl="1"/>
            <a:r>
              <a:rPr lang="es-CL" smtClean="0"/>
              <a:t>Las empresas tienen convenios a largo plazo con sus proveedores y clientes</a:t>
            </a:r>
          </a:p>
          <a:p>
            <a:pPr lvl="1"/>
            <a:r>
              <a:rPr lang="es-CL" smtClean="0"/>
              <a:t>Los proveedores se consideran de la familia de sus clientes</a:t>
            </a:r>
          </a:p>
          <a:p>
            <a:pPr lvl="1">
              <a:spcBef>
                <a:spcPct val="50000"/>
              </a:spcBef>
              <a:buFont typeface="Trebuchet MS" pitchFamily="34" charset="0"/>
              <a:buChar char="#"/>
            </a:pPr>
            <a:r>
              <a:rPr lang="es-CL" sz="2000" i="1" smtClean="0"/>
              <a:t>Si bien las ideas esbeltas no son utilizadas por todas las empresas de Japón, sino de acuerdo a la situación, las ideas de respeto a la gente siguen siendo las bases de la productividad</a:t>
            </a:r>
            <a:endParaRPr lang="es-ES" sz="20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Requisitos de Implantación Esbelta</a:t>
            </a:r>
            <a:endParaRPr lang="es-ES" sz="3600" dirty="0" smtClean="0"/>
          </a:p>
        </p:txBody>
      </p:sp>
      <p:pic>
        <p:nvPicPr>
          <p:cNvPr id="43418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1143000"/>
            <a:ext cx="9601200" cy="564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Requisitos de Implantación Esbelta</a:t>
            </a:r>
            <a:endParaRPr lang="es-ES" sz="3600" dirty="0" smtClean="0"/>
          </a:p>
        </p:txBody>
      </p:sp>
      <p:pic>
        <p:nvPicPr>
          <p:cNvPr id="4362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524000"/>
            <a:ext cx="380841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Requisitos de Implantación Esbelta</a:t>
            </a:r>
            <a:endParaRPr lang="es-ES" sz="3600" dirty="0" smtClean="0"/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dirty="0" smtClean="0"/>
              <a:t>Disposición Física y Diseño de Flujos Esbeltos:</a:t>
            </a:r>
          </a:p>
          <a:p>
            <a:pPr lvl="1">
              <a:lnSpc>
                <a:spcPct val="90000"/>
              </a:lnSpc>
              <a:spcBef>
                <a:spcPct val="35000"/>
              </a:spcBef>
            </a:pPr>
            <a:r>
              <a:rPr lang="es-CL" sz="2000" dirty="0" smtClean="0"/>
              <a:t>Garantizar trabajo equilibrado con un mínimo de trabajo en proceso</a:t>
            </a:r>
          </a:p>
          <a:p>
            <a:pPr lvl="1">
              <a:lnSpc>
                <a:spcPct val="90000"/>
              </a:lnSpc>
              <a:spcBef>
                <a:spcPct val="35000"/>
              </a:spcBef>
            </a:pPr>
            <a:r>
              <a:rPr lang="es-CL" sz="2000" dirty="0" smtClean="0"/>
              <a:t>Cada estación de trabajo forma parte de una línea de producción</a:t>
            </a:r>
          </a:p>
          <a:p>
            <a:pPr lvl="1">
              <a:lnSpc>
                <a:spcPct val="90000"/>
              </a:lnSpc>
              <a:spcBef>
                <a:spcPct val="35000"/>
              </a:spcBef>
            </a:pPr>
            <a:r>
              <a:rPr lang="es-CL" sz="2000" dirty="0" smtClean="0"/>
              <a:t>Operaciones relacionadas por sistema </a:t>
            </a:r>
            <a:r>
              <a:rPr lang="es-CL" sz="2000" dirty="0" err="1" smtClean="0"/>
              <a:t>kanban</a:t>
            </a:r>
            <a:endParaRPr lang="es-CL" sz="2000" dirty="0" smtClean="0"/>
          </a:p>
          <a:p>
            <a:pPr lvl="1">
              <a:lnSpc>
                <a:spcPct val="90000"/>
              </a:lnSpc>
              <a:spcBef>
                <a:spcPct val="35000"/>
              </a:spcBef>
            </a:pPr>
            <a:r>
              <a:rPr lang="es-CL" sz="2000" dirty="0" smtClean="0"/>
              <a:t>Mantenimiento preventivo</a:t>
            </a:r>
          </a:p>
          <a:p>
            <a:pPr lvl="1">
              <a:lnSpc>
                <a:spcPct val="90000"/>
              </a:lnSpc>
              <a:spcBef>
                <a:spcPct val="35000"/>
              </a:spcBef>
            </a:pPr>
            <a:r>
              <a:rPr lang="es-CL" sz="2000" dirty="0" smtClean="0"/>
              <a:t>Los operadores realizan la mayor parte del mantenimiento</a:t>
            </a:r>
          </a:p>
          <a:p>
            <a:pPr>
              <a:lnSpc>
                <a:spcPct val="90000"/>
              </a:lnSpc>
              <a:spcBef>
                <a:spcPct val="35000"/>
              </a:spcBef>
            </a:pPr>
            <a:r>
              <a:rPr lang="es-CL" sz="2400" dirty="0" smtClean="0"/>
              <a:t>Son necesarios reducciones en tiempo de preparación</a:t>
            </a:r>
          </a:p>
          <a:p>
            <a:pPr lvl="1">
              <a:lnSpc>
                <a:spcPct val="90000"/>
              </a:lnSpc>
              <a:spcBef>
                <a:spcPct val="35000"/>
              </a:spcBef>
            </a:pPr>
            <a:r>
              <a:rPr lang="es-CL" sz="2000" dirty="0" smtClean="0"/>
              <a:t>Con el tiempo: Tamaño de lote = 1</a:t>
            </a: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Requisitos de Implantación Esbelta</a:t>
            </a:r>
            <a:endParaRPr lang="es-ES" sz="3600" dirty="0" smtClean="0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Calidad Six-Sigma</a:t>
            </a:r>
          </a:p>
          <a:p>
            <a:pPr lvl="1"/>
            <a:r>
              <a:rPr lang="es-CL" smtClean="0"/>
              <a:t>Es la práctica de crear calidad en el proceso, en lugar de depender de la inspección</a:t>
            </a:r>
          </a:p>
          <a:p>
            <a:pPr lvl="1"/>
            <a:r>
              <a:rPr lang="es-CL" smtClean="0"/>
              <a:t>Los empleados asumen la responsabilidad por la calidad de su propio trabajo</a:t>
            </a:r>
          </a:p>
          <a:p>
            <a:pPr lvl="1"/>
            <a:r>
              <a:rPr lang="es-CL" smtClean="0"/>
              <a:t>Se elimina la necesidad de inventario adicional producto de malos productos</a:t>
            </a:r>
          </a:p>
          <a:p>
            <a:pPr lvl="1"/>
            <a:r>
              <a:rPr lang="es-CL" smtClean="0"/>
              <a:t>Productos estándares, menor cantidad de piezas y piezas estandarizadas</a:t>
            </a:r>
          </a:p>
          <a:p>
            <a:pPr lvl="1"/>
            <a:endParaRPr lang="es-ES" smtClean="0"/>
          </a:p>
        </p:txBody>
      </p:sp>
      <p:pic>
        <p:nvPicPr>
          <p:cNvPr id="4" name="Picture 4" descr="c04f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093677"/>
            <a:ext cx="3276600" cy="1764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05E1745-50F3-4FB7-A0F8-CBDE97A3B826}" type="slidenum">
              <a:rPr lang="es-ES_tradnl">
                <a:latin typeface="Trebuchet MS" pitchFamily="34" charset="0"/>
              </a:rPr>
              <a:pPr/>
              <a:t>3</a:t>
            </a:fld>
            <a:endParaRPr lang="es-ES_tradnl">
              <a:latin typeface="Trebuchet MS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Introducción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pPr eaLnBrk="1" hangingPunct="1"/>
            <a:r>
              <a:rPr lang="es-ES_tradnl" dirty="0" smtClean="0"/>
              <a:t>Manufactura Esbelta o </a:t>
            </a:r>
            <a:r>
              <a:rPr lang="es-ES_tradnl" dirty="0" err="1" smtClean="0"/>
              <a:t>Just</a:t>
            </a:r>
            <a:r>
              <a:rPr lang="es-ES_tradnl" dirty="0" smtClean="0"/>
              <a:t> in Time -&gt; Eliminar desperdicios.</a:t>
            </a:r>
          </a:p>
          <a:p>
            <a:pPr lvl="1" eaLnBrk="1" hangingPunct="1">
              <a:spcBef>
                <a:spcPct val="45000"/>
              </a:spcBef>
            </a:pPr>
            <a:r>
              <a:rPr lang="es-ES_tradnl" sz="2000" dirty="0" smtClean="0"/>
              <a:t>Valor: Entender el valor del trabajo realizado como algo por lo que los clientes quieren pagar</a:t>
            </a:r>
          </a:p>
          <a:p>
            <a:pPr lvl="1" eaLnBrk="1" hangingPunct="1">
              <a:spcBef>
                <a:spcPct val="45000"/>
              </a:spcBef>
            </a:pPr>
            <a:r>
              <a:rPr lang="es-ES_tradnl" sz="2000" dirty="0" smtClean="0"/>
              <a:t>Cadena de valores: Identificar procesos que agreguen valor y eliminación de aquello que aumentan el desperdicio</a:t>
            </a:r>
          </a:p>
          <a:p>
            <a:pPr lvl="1" eaLnBrk="1" hangingPunct="1">
              <a:spcBef>
                <a:spcPct val="45000"/>
              </a:spcBef>
            </a:pPr>
            <a:r>
              <a:rPr lang="es-ES_tradnl" sz="2000" dirty="0" smtClean="0"/>
              <a:t>Demanda: Eliminar fuentes primarias de desperdicio (sobre producción)</a:t>
            </a:r>
          </a:p>
          <a:p>
            <a:pPr lvl="1" eaLnBrk="1" hangingPunct="1">
              <a:spcBef>
                <a:spcPct val="45000"/>
              </a:spcBef>
            </a:pPr>
            <a:r>
              <a:rPr lang="es-ES_tradnl" sz="2000" dirty="0" smtClean="0"/>
              <a:t>Flujo: Eliminar otras fuentes de desperdicio</a:t>
            </a:r>
          </a:p>
          <a:p>
            <a:pPr lvl="1" eaLnBrk="1" hangingPunct="1">
              <a:spcBef>
                <a:spcPct val="45000"/>
              </a:spcBef>
            </a:pPr>
            <a:r>
              <a:rPr lang="es-ES_tradnl" sz="2000" dirty="0" smtClean="0"/>
              <a:t>Mejora continua (</a:t>
            </a:r>
            <a:r>
              <a:rPr lang="es-ES_tradnl" sz="2000" dirty="0" err="1" smtClean="0"/>
              <a:t>kaizen</a:t>
            </a:r>
            <a:r>
              <a:rPr lang="es-ES_tradnl" sz="2000" dirty="0" smtClean="0"/>
              <a:t>!!(</a:t>
            </a:r>
            <a:r>
              <a:rPr lang="ja-JP" altLang="es-CL" sz="2000" smtClean="0"/>
              <a:t> カイゼン</a:t>
            </a:r>
            <a:r>
              <a:rPr lang="es-CL" altLang="ja-JP" sz="2000" dirty="0" smtClean="0"/>
              <a:t>)</a:t>
            </a:r>
            <a:r>
              <a:rPr lang="es-ES_tradnl" sz="2000" dirty="0" smtClean="0"/>
              <a:t>): Luchar por la eliminación total de desperdicios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smtClean="0"/>
              <a:t>Requisitos de Implantación Esbelta</a:t>
            </a:r>
            <a:endParaRPr lang="es-ES" sz="3600" smtClean="0"/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495800"/>
          </a:xfrm>
        </p:spPr>
        <p:txBody>
          <a:bodyPr/>
          <a:lstStyle/>
          <a:p>
            <a:r>
              <a:rPr lang="es-CL" sz="2400" dirty="0" smtClean="0"/>
              <a:t>Programación Nivelada:</a:t>
            </a:r>
          </a:p>
          <a:p>
            <a:pPr lvl="1">
              <a:spcBef>
                <a:spcPct val="35000"/>
              </a:spcBef>
            </a:pPr>
            <a:r>
              <a:rPr lang="es-CL" sz="2000" dirty="0" smtClean="0"/>
              <a:t>Programación estable durante un tiempo prolongado</a:t>
            </a:r>
          </a:p>
          <a:p>
            <a:pPr lvl="1">
              <a:spcBef>
                <a:spcPct val="35000"/>
              </a:spcBef>
            </a:pPr>
            <a:r>
              <a:rPr lang="es-CL" sz="2000" dirty="0" smtClean="0"/>
              <a:t>El material requerido para ser dispuesto como ensamble final se basa en un patrón suficientemente uniforme</a:t>
            </a:r>
          </a:p>
          <a:p>
            <a:pPr lvl="1">
              <a:spcBef>
                <a:spcPct val="35000"/>
              </a:spcBef>
            </a:pPr>
            <a:r>
              <a:rPr lang="es-CL" sz="2000" dirty="0" smtClean="0"/>
              <a:t>Ventanas congeladas: Periodo en que la programación es fija y no es posible ningún cambio</a:t>
            </a:r>
          </a:p>
          <a:p>
            <a:pPr lvl="1">
              <a:spcBef>
                <a:spcPct val="35000"/>
              </a:spcBef>
            </a:pPr>
            <a:r>
              <a:rPr lang="es-CL" sz="2000" dirty="0" smtClean="0"/>
              <a:t>La sobreutilización no es aceptable: Es más barato tener exceso de mano de obra y máquinas que de inventario</a:t>
            </a:r>
          </a:p>
          <a:p>
            <a:pPr lvl="1">
              <a:spcBef>
                <a:spcPct val="35000"/>
              </a:spcBef>
            </a:pPr>
            <a:r>
              <a:rPr lang="es-CL" sz="2000" dirty="0" smtClean="0"/>
              <a:t>Cuando la demanda es mayor a la esperada: Tiempo Extra</a:t>
            </a:r>
          </a:p>
          <a:p>
            <a:pPr lvl="1">
              <a:spcBef>
                <a:spcPct val="35000"/>
              </a:spcBef>
            </a:pPr>
            <a:r>
              <a:rPr lang="es-CL" sz="2000" dirty="0" smtClean="0"/>
              <a:t>Cuando es menor: Tiempo para proyectos especiales, actividades de grupos de trabajo, limpieza, mantención preventiva</a:t>
            </a: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smtClean="0"/>
              <a:t>Requisitos de Implantación Esbelta</a:t>
            </a:r>
            <a:endParaRPr lang="es-ES" sz="3600" smtClean="0"/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Trabajo con los proveedores:</a:t>
            </a:r>
          </a:p>
          <a:p>
            <a:pPr lvl="1">
              <a:spcBef>
                <a:spcPct val="35000"/>
              </a:spcBef>
            </a:pPr>
            <a:r>
              <a:rPr lang="es-CL" smtClean="0"/>
              <a:t>Compartir requerimientos futuros de uso con sus proveedores</a:t>
            </a:r>
          </a:p>
          <a:p>
            <a:pPr lvl="1">
              <a:spcBef>
                <a:spcPct val="35000"/>
              </a:spcBef>
            </a:pPr>
            <a:r>
              <a:rPr lang="es-CL" smtClean="0"/>
              <a:t>Comunicación en línea para compartir programa de producción e información sobre las necesidades de insumo -&gt; Producción nivelada</a:t>
            </a:r>
          </a:p>
          <a:p>
            <a:pPr lvl="1">
              <a:spcBef>
                <a:spcPct val="35000"/>
              </a:spcBef>
            </a:pPr>
            <a:r>
              <a:rPr lang="es-CL" smtClean="0"/>
              <a:t>La confianza en la entrega permite reducciones de inventarios de seguridad</a:t>
            </a:r>
          </a:p>
          <a:p>
            <a:pPr lvl="1">
              <a:spcBef>
                <a:spcPct val="35000"/>
              </a:spcBef>
            </a:pPr>
            <a:r>
              <a:rPr lang="es-CL" smtClean="0"/>
              <a:t>Envíos frecuentes</a:t>
            </a:r>
          </a:p>
          <a:p>
            <a:pPr lvl="1">
              <a:spcBef>
                <a:spcPct val="35000"/>
              </a:spcBef>
            </a:pPr>
            <a:endParaRPr lang="es-CL" smtClean="0"/>
          </a:p>
          <a:p>
            <a:pPr lvl="1">
              <a:spcBef>
                <a:spcPct val="35000"/>
              </a:spcBef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smtClean="0"/>
              <a:t>Requisitos de Implantación Esbelta</a:t>
            </a:r>
            <a:endParaRPr lang="es-ES" sz="3600" smtClean="0"/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 smtClean="0"/>
              <a:t>Creación de cadena de suministro esbelta:</a:t>
            </a:r>
          </a:p>
          <a:p>
            <a:pPr lvl="1">
              <a:spcBef>
                <a:spcPct val="35000"/>
              </a:spcBef>
            </a:pPr>
            <a:r>
              <a:rPr lang="es-CL" sz="2000" smtClean="0"/>
              <a:t>Definir el valor de manera conjunta para cada familia de productos con un costo meta</a:t>
            </a:r>
          </a:p>
          <a:p>
            <a:pPr lvl="1">
              <a:spcBef>
                <a:spcPct val="35000"/>
              </a:spcBef>
            </a:pPr>
            <a:r>
              <a:rPr lang="es-CL" sz="2000" smtClean="0"/>
              <a:t>Todas las empresas a lo largo de la cadena de valor deben obtener una recuperación adecuada de sus inversiones</a:t>
            </a:r>
          </a:p>
          <a:p>
            <a:pPr lvl="1">
              <a:spcBef>
                <a:spcPct val="35000"/>
              </a:spcBef>
            </a:pPr>
            <a:r>
              <a:rPr lang="es-CL" sz="2000" smtClean="0"/>
              <a:t>Trabajo en conjunto para identificar y eliminar el desperdicio</a:t>
            </a:r>
          </a:p>
          <a:p>
            <a:pPr lvl="1">
              <a:spcBef>
                <a:spcPct val="35000"/>
              </a:spcBef>
            </a:pPr>
            <a:r>
              <a:rPr lang="es-CL" sz="2000" smtClean="0"/>
              <a:t>Una vez alcanzado el costo meta, volver a analizar nuevos desperdicios y nuevos objetivos</a:t>
            </a:r>
          </a:p>
          <a:p>
            <a:pPr lvl="1">
              <a:spcBef>
                <a:spcPct val="35000"/>
              </a:spcBef>
            </a:pPr>
            <a:r>
              <a:rPr lang="es-CL" sz="2000" smtClean="0"/>
              <a:t>Cada empresa puede examinar las actividades en todas las compañías relevantes en la cadena de valor</a:t>
            </a:r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smtClean="0"/>
              <a:t>Servicios Esbeltos</a:t>
            </a:r>
            <a:endParaRPr lang="es-ES" sz="4000" smtClean="0"/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000" dirty="0" smtClean="0"/>
              <a:t>Grupos organizados para la solución de problemas: Círculos de calidad (British Airways)</a:t>
            </a:r>
          </a:p>
          <a:p>
            <a:endParaRPr lang="es-CL" sz="2000" dirty="0" smtClean="0"/>
          </a:p>
          <a:p>
            <a:r>
              <a:rPr lang="es-CL" sz="2000" dirty="0" smtClean="0"/>
              <a:t>Mejorar la limpieza: Los empleados limpian su propia área: Todo lo disponible y limpio (</a:t>
            </a:r>
            <a:r>
              <a:rPr lang="es-CL" sz="2000" dirty="0" err="1" smtClean="0"/>
              <a:t>Disneylandia</a:t>
            </a:r>
            <a:r>
              <a:rPr lang="es-CL" sz="2000" dirty="0" smtClean="0"/>
              <a:t>)</a:t>
            </a:r>
          </a:p>
          <a:p>
            <a:endParaRPr lang="es-CL" sz="2000" dirty="0" smtClean="0"/>
          </a:p>
          <a:p>
            <a:r>
              <a:rPr lang="es-CL" sz="2000" dirty="0" smtClean="0"/>
              <a:t>Mejorar la Calidad: </a:t>
            </a:r>
            <a:r>
              <a:rPr lang="es-CL" sz="2000" dirty="0" err="1" smtClean="0"/>
              <a:t>Macdonals</a:t>
            </a:r>
            <a:r>
              <a:rPr lang="es-CL" sz="2000" dirty="0" smtClean="0"/>
              <a:t> ofrece la misma experiencia de comida en todo el mundo. Dar un servicio Consistente.</a:t>
            </a:r>
          </a:p>
          <a:p>
            <a:endParaRPr lang="es-CL" sz="2000" dirty="0" smtClean="0"/>
          </a:p>
          <a:p>
            <a:r>
              <a:rPr lang="es-CL" sz="2000" dirty="0" smtClean="0"/>
              <a:t>Clarificar los flujos de procesos: Federal Express utilizó centros de distribución en vez de vuelos origen destino.</a:t>
            </a:r>
          </a:p>
          <a:p>
            <a:endParaRPr lang="es-CL" sz="2000" dirty="0" smtClean="0"/>
          </a:p>
          <a:p>
            <a:r>
              <a:rPr lang="es-CL" sz="2000" dirty="0" smtClean="0"/>
              <a:t>Revisar las tecnologías de equipo y procesos  (sala de operaciones moderna)</a:t>
            </a:r>
            <a:endParaRPr lang="es-ES" sz="2000" dirty="0" smtClean="0"/>
          </a:p>
        </p:txBody>
      </p:sp>
      <p:pic>
        <p:nvPicPr>
          <p:cNvPr id="475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2775" y="0"/>
            <a:ext cx="3451225" cy="162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smtClean="0"/>
              <a:t>Servicios Esbeltos</a:t>
            </a:r>
            <a:endParaRPr lang="es-ES" sz="4000" smtClean="0"/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 dirty="0" smtClean="0"/>
              <a:t>Nivelar la carga en las instalaciones: Sincronizar la producción con la demanda (Menús de Desayuno en </a:t>
            </a:r>
            <a:r>
              <a:rPr lang="es-CL" sz="2400" dirty="0" err="1" smtClean="0"/>
              <a:t>Macdonals</a:t>
            </a:r>
            <a:r>
              <a:rPr lang="es-CL" sz="2400" dirty="0" smtClean="0"/>
              <a:t>)</a:t>
            </a:r>
          </a:p>
          <a:p>
            <a:r>
              <a:rPr lang="es-CL" sz="2400" dirty="0" smtClean="0"/>
              <a:t>Eliminar actividades innecesarias (Hospital y </a:t>
            </a:r>
            <a:r>
              <a:rPr lang="es-CL" sz="2400" dirty="0" err="1" smtClean="0"/>
              <a:t>arsenaleros</a:t>
            </a:r>
            <a:r>
              <a:rPr lang="es-CL" sz="2400" dirty="0" smtClean="0"/>
              <a:t>)</a:t>
            </a:r>
          </a:p>
          <a:p>
            <a:r>
              <a:rPr lang="es-CL" sz="2400" dirty="0" smtClean="0"/>
              <a:t>Reorganizar la configuración física (Hospital estilo fábrica)</a:t>
            </a:r>
          </a:p>
          <a:p>
            <a:r>
              <a:rPr lang="es-CL" sz="2400" dirty="0" smtClean="0"/>
              <a:t>Introducir la programación basada en la demanda (</a:t>
            </a:r>
            <a:r>
              <a:rPr lang="es-CL" sz="2400" dirty="0" err="1" smtClean="0"/>
              <a:t>Wendy’s</a:t>
            </a:r>
            <a:r>
              <a:rPr lang="es-CL" sz="2400" dirty="0" smtClean="0"/>
              <a:t>)</a:t>
            </a:r>
          </a:p>
          <a:p>
            <a:r>
              <a:rPr lang="es-CL" sz="2400" dirty="0" smtClean="0"/>
              <a:t>Creación de redes de proveedores (</a:t>
            </a:r>
            <a:r>
              <a:rPr lang="es-CL" sz="2400" dirty="0" err="1" smtClean="0"/>
              <a:t>Macdonals</a:t>
            </a:r>
            <a:r>
              <a:rPr lang="es-CL" sz="2400" dirty="0" smtClean="0"/>
              <a:t> es uno de los mayores compradores de comida)</a:t>
            </a:r>
          </a:p>
          <a:p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Conclusiones</a:t>
            </a:r>
            <a:endParaRPr lang="es-ES" smtClean="0"/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 smtClean="0"/>
              <a:t>Trabajadores bien Capacitados: Invertir en entrenamiento y estandarización de procesos</a:t>
            </a:r>
          </a:p>
          <a:p>
            <a:pPr>
              <a:spcBef>
                <a:spcPct val="35000"/>
              </a:spcBef>
            </a:pPr>
            <a:r>
              <a:rPr lang="es-CL" sz="2400" smtClean="0"/>
              <a:t>Integrar calidad en el diseño y en los proceso de producción</a:t>
            </a:r>
          </a:p>
          <a:p>
            <a:pPr>
              <a:spcBef>
                <a:spcPct val="35000"/>
              </a:spcBef>
            </a:pPr>
            <a:r>
              <a:rPr lang="es-CL" sz="2400" smtClean="0"/>
              <a:t>Integrar a los proveedores</a:t>
            </a:r>
          </a:p>
          <a:p>
            <a:pPr>
              <a:spcBef>
                <a:spcPct val="35000"/>
              </a:spcBef>
            </a:pPr>
            <a:r>
              <a:rPr lang="es-CL" sz="2400" smtClean="0"/>
              <a:t>Retroalimentación instantánea en caso de problemas. No se deben delegar los problemas de calidad</a:t>
            </a:r>
          </a:p>
          <a:p>
            <a:pPr>
              <a:spcBef>
                <a:spcPct val="35000"/>
              </a:spcBef>
            </a:pPr>
            <a:r>
              <a:rPr lang="es-CL" sz="2400" smtClean="0"/>
              <a:t>No se debe crear desperdicios</a:t>
            </a:r>
          </a:p>
          <a:p>
            <a:pPr>
              <a:spcBef>
                <a:spcPct val="35000"/>
              </a:spcBef>
            </a:pPr>
            <a:r>
              <a:rPr lang="es-CL" sz="2400" smtClean="0"/>
              <a:t>Mejoramiento continuo</a:t>
            </a: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Introducción</a:t>
            </a:r>
            <a:endParaRPr lang="es-ES" smtClean="0"/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Movimientos innecesarios, pasos de producción que no hacen falta y el exceso de inventarios en la cadena son objetivos para mejorar la esbeltez</a:t>
            </a:r>
          </a:p>
          <a:p>
            <a:endParaRPr lang="es-CL" dirty="0" smtClean="0"/>
          </a:p>
          <a:p>
            <a:r>
              <a:rPr lang="es-CL" dirty="0" smtClean="0"/>
              <a:t>Cadena de Valor: Cadena de Suministro en que cada paso debe generar un valor y sino debe suprimirse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Manufactura Just in Time</a:t>
            </a:r>
            <a:endParaRPr lang="es-ES" smtClean="0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Producción Esbelta: Conjunto integrado de actividades diseñado para lograr la producción utilizando inventarios mínimos de materia prima, trabajo en proceso y bienes terminados</a:t>
            </a:r>
          </a:p>
          <a:p>
            <a:pPr lvl="1"/>
            <a:r>
              <a:rPr lang="es-CL" dirty="0" smtClean="0"/>
              <a:t>Las piezas llegan a la siguiente estación “JUSTO A TIEMPO”, se terminan y se mueven por todo el proceso hasta que se necesite</a:t>
            </a:r>
          </a:p>
          <a:p>
            <a:pPr lvl="1"/>
            <a:r>
              <a:rPr lang="es-CL" dirty="0" smtClean="0"/>
              <a:t>No se produce nada hasta que se necesite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Manufactura Just in Time</a:t>
            </a:r>
            <a:endParaRPr lang="es-ES" smtClean="0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Requiere:</a:t>
            </a:r>
          </a:p>
          <a:p>
            <a:pPr lvl="1"/>
            <a:r>
              <a:rPr lang="es-CL" smtClean="0"/>
              <a:t>Altos niveles de calidad en cada etapa del proceso</a:t>
            </a:r>
          </a:p>
          <a:p>
            <a:pPr lvl="1"/>
            <a:r>
              <a:rPr lang="es-CL" smtClean="0"/>
              <a:t>Fuertes relaciones con los proveedores</a:t>
            </a:r>
          </a:p>
          <a:p>
            <a:pPr lvl="1"/>
            <a:r>
              <a:rPr lang="es-CL" smtClean="0"/>
              <a:t>Demanda predecible del producto final</a:t>
            </a:r>
          </a:p>
          <a:p>
            <a:pPr lvl="1"/>
            <a:endParaRPr lang="es-CL" smtClean="0"/>
          </a:p>
          <a:p>
            <a:pPr lvl="1">
              <a:buFont typeface="Wingdings" pitchFamily="2" charset="2"/>
              <a:buChar char="à"/>
            </a:pPr>
            <a:r>
              <a:rPr lang="es-CL" smtClean="0"/>
              <a:t>Cuando un artículo se vende, el mercado “jala” su reemplazo de la última posición en el sistema, que desencadena que se jale sucesivamente en el proceso hasta la materia prima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Dos filosofías centrales de la cultura japonesa:</a:t>
            </a:r>
          </a:p>
          <a:p>
            <a:pPr lvl="1">
              <a:spcBef>
                <a:spcPct val="40000"/>
              </a:spcBef>
            </a:pPr>
            <a:r>
              <a:rPr lang="es-CL" dirty="0" smtClean="0"/>
              <a:t>Eliminación del desperdicio</a:t>
            </a:r>
          </a:p>
          <a:p>
            <a:pPr lvl="1">
              <a:spcBef>
                <a:spcPct val="40000"/>
              </a:spcBef>
            </a:pPr>
            <a:r>
              <a:rPr lang="es-CL" dirty="0" smtClean="0"/>
              <a:t>Respeto por la gente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5181600"/>
          </a:xfrm>
        </p:spPr>
        <p:txBody>
          <a:bodyPr/>
          <a:lstStyle/>
          <a:p>
            <a:pPr marL="533400" indent="-533400"/>
            <a:r>
              <a:rPr lang="es-CL" i="1" dirty="0" smtClean="0"/>
              <a:t>Eliminación del desperdicio:</a:t>
            </a:r>
          </a:p>
          <a:p>
            <a:pPr marL="914400" lvl="1" indent="-457200"/>
            <a:r>
              <a:rPr lang="es-CL" dirty="0" smtClean="0"/>
              <a:t>“Cualquier cosa que no sea la cantidad mínima de equipo, materiales, piezas y obreros absolutamente esencial para la producción”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 sobreproducción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 espera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del transporte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del inventario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del procesamiento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del movimiento</a:t>
            </a:r>
          </a:p>
          <a:p>
            <a:pPr marL="1295400" lvl="2" indent="-381000">
              <a:spcBef>
                <a:spcPct val="40000"/>
              </a:spcBef>
              <a:buFontTx/>
              <a:buAutoNum type="arabicPeriod"/>
            </a:pPr>
            <a:r>
              <a:rPr lang="es-CL" dirty="0" smtClean="0"/>
              <a:t>Desperdicio de los defectos en los productos (</a:t>
            </a:r>
            <a:r>
              <a:rPr lang="es-CL" dirty="0" err="1" smtClean="0"/>
              <a:t>poka</a:t>
            </a:r>
            <a:r>
              <a:rPr lang="es-CL" dirty="0" smtClean="0"/>
              <a:t> </a:t>
            </a:r>
            <a:r>
              <a:rPr lang="es-CL" dirty="0" err="1" smtClean="0"/>
              <a:t>yoke</a:t>
            </a:r>
            <a:r>
              <a:rPr lang="es-CL" dirty="0" smtClean="0"/>
              <a:t>)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El sistema de Toyota</a:t>
            </a:r>
            <a:endParaRPr lang="es-ES" smtClean="0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Esquema de la cadena de valor: diagrama que identifica los pasos que es posible mejorar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Redes de fábricas enfocadas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Tecnología de grupos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Calidad en la fuente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Producción justo a tiempo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Carga uniforme de la planta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Sistema de control de producción kanban</a:t>
            </a:r>
          </a:p>
          <a:p>
            <a:pPr lvl="1">
              <a:spcBef>
                <a:spcPct val="40000"/>
              </a:spcBef>
            </a:pPr>
            <a:r>
              <a:rPr lang="es-CL" sz="2000" smtClean="0"/>
              <a:t>Tiempos de preparación minimizados</a:t>
            </a:r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zclas">
  <a:themeElements>
    <a:clrScheme name="Mezcla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programa\Office2K\Templates\Diseños de presentaciones\Mezclas.pot</Template>
  <TotalTime>33463</TotalTime>
  <Words>1651</Words>
  <Application>Microsoft Office PowerPoint</Application>
  <PresentationFormat>Presentación en pantalla (4:3)</PresentationFormat>
  <Paragraphs>208</Paragraphs>
  <Slides>35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7" baseType="lpstr">
      <vt:lpstr>Mezclas</vt:lpstr>
      <vt:lpstr>Ecuación</vt:lpstr>
      <vt:lpstr>Gestión de Operaciones</vt:lpstr>
      <vt:lpstr>Introducción</vt:lpstr>
      <vt:lpstr>Introducción</vt:lpstr>
      <vt:lpstr>Introducción</vt:lpstr>
      <vt:lpstr>Manufactura Just in Time</vt:lpstr>
      <vt:lpstr>Manufactura Just in Time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El sistema de Toyota</vt:lpstr>
      <vt:lpstr>Requisitos de Implantación Esbelta</vt:lpstr>
      <vt:lpstr>Requisitos de Implantación Esbelta</vt:lpstr>
      <vt:lpstr>Requisitos de Implantación Esbelta</vt:lpstr>
      <vt:lpstr>Requisitos de Implantación Esbelta</vt:lpstr>
      <vt:lpstr>Requisitos de Implantación Esbelta</vt:lpstr>
      <vt:lpstr>Requisitos de Implantación Esbelta</vt:lpstr>
      <vt:lpstr>Requisitos de Implantación Esbelta</vt:lpstr>
      <vt:lpstr>Servicios Esbeltos</vt:lpstr>
      <vt:lpstr>Servicios Esbeltos</vt:lpstr>
      <vt:lpstr>Conclusiones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Comercio Electrónico</dc:title>
  <dc:creator>Dpto. Ingeniería Industrial</dc:creator>
  <cp:lastModifiedBy>Fabian</cp:lastModifiedBy>
  <cp:revision>418</cp:revision>
  <cp:lastPrinted>2002-03-21T07:38:08Z</cp:lastPrinted>
  <dcterms:created xsi:type="dcterms:W3CDTF">2000-10-26T14:21:15Z</dcterms:created>
  <dcterms:modified xsi:type="dcterms:W3CDTF">2011-12-01T16:58:05Z</dcterms:modified>
</cp:coreProperties>
</file>