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2" r:id="rId10"/>
    <p:sldId id="263" r:id="rId11"/>
    <p:sldId id="264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BF45-4CA2-4FDA-B548-A951F1A85A9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0A6-DEAC-4471-9D13-1E750F84025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BF45-4CA2-4FDA-B548-A951F1A85A9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0A6-DEAC-4471-9D13-1E750F84025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BF45-4CA2-4FDA-B548-A951F1A85A9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0A6-DEAC-4471-9D13-1E750F84025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BF45-4CA2-4FDA-B548-A951F1A85A9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0A6-DEAC-4471-9D13-1E750F84025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BF45-4CA2-4FDA-B548-A951F1A85A9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0A6-DEAC-4471-9D13-1E750F84025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BF45-4CA2-4FDA-B548-A951F1A85A9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0A6-DEAC-4471-9D13-1E750F84025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BF45-4CA2-4FDA-B548-A951F1A85A9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0A6-DEAC-4471-9D13-1E750F84025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BF45-4CA2-4FDA-B548-A951F1A85A9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0A6-DEAC-4471-9D13-1E750F84025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BF45-4CA2-4FDA-B548-A951F1A85A9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0A6-DEAC-4471-9D13-1E750F84025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BF45-4CA2-4FDA-B548-A951F1A85A9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0A6-DEAC-4471-9D13-1E750F84025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BF45-4CA2-4FDA-B548-A951F1A85A9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EC00A6-DEAC-4471-9D13-1E750F840257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63BF45-4CA2-4FDA-B548-A951F1A85A9E}" type="datetimeFigureOut">
              <a:rPr lang="es-CL" smtClean="0"/>
              <a:pPr/>
              <a:t>22-11-2011</a:t>
            </a:fld>
            <a:endParaRPr lang="es-CL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EC00A6-DEAC-4471-9D13-1E750F840257}" type="slidenum">
              <a:rPr lang="es-CL" smtClean="0"/>
              <a:pPr/>
              <a:t>‹Nº›</a:t>
            </a:fld>
            <a:endParaRPr lang="es-CL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CONTRATOS TECNOLOGICOS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3400" y="5708848"/>
            <a:ext cx="7854696" cy="744488"/>
          </a:xfrm>
        </p:spPr>
        <p:txBody>
          <a:bodyPr>
            <a:normAutofit/>
          </a:bodyPr>
          <a:lstStyle/>
          <a:p>
            <a:r>
              <a:rPr lang="es-CL" sz="2400" dirty="0" smtClean="0"/>
              <a:t>Fuentes: </a:t>
            </a:r>
            <a:r>
              <a:rPr lang="es-CL" sz="2400" dirty="0" err="1" smtClean="0"/>
              <a:t>Cotec</a:t>
            </a:r>
            <a:r>
              <a:rPr lang="es-CL" sz="2400" dirty="0" smtClean="0"/>
              <a:t> </a:t>
            </a:r>
            <a:r>
              <a:rPr lang="es-CL" sz="2400" dirty="0" smtClean="0"/>
              <a:t>(2000), Hermosilla (1986</a:t>
            </a:r>
            <a:r>
              <a:rPr lang="es-CL" sz="2400" dirty="0" smtClean="0"/>
              <a:t>), Escudero 1995.</a:t>
            </a:r>
            <a:endParaRPr lang="es-CL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686800" cy="1143000"/>
          </a:xfrm>
        </p:spPr>
        <p:txBody>
          <a:bodyPr>
            <a:noAutofit/>
          </a:bodyPr>
          <a:lstStyle/>
          <a:p>
            <a:r>
              <a:rPr lang="es-CL" sz="4000" b="1" dirty="0" smtClean="0"/>
              <a:t>Contrato de transferencia de tecnología</a:t>
            </a:r>
            <a:endParaRPr lang="es-CL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44522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-CL" sz="1900" dirty="0" smtClean="0">
                <a:latin typeface="+mj-lt"/>
              </a:rPr>
              <a:t>2.2. </a:t>
            </a:r>
            <a:r>
              <a:rPr lang="es-CL" sz="1900" dirty="0" err="1" smtClean="0">
                <a:latin typeface="+mj-lt"/>
              </a:rPr>
              <a:t>Know</a:t>
            </a:r>
            <a:r>
              <a:rPr lang="es-CL" sz="1900" dirty="0" smtClean="0">
                <a:latin typeface="+mj-lt"/>
              </a:rPr>
              <a:t> </a:t>
            </a:r>
            <a:r>
              <a:rPr lang="es-CL" sz="1900" dirty="0" err="1" smtClean="0">
                <a:latin typeface="+mj-lt"/>
              </a:rPr>
              <a:t>how</a:t>
            </a:r>
            <a:r>
              <a:rPr lang="es-CL" sz="1900" dirty="0" smtClean="0">
                <a:latin typeface="+mj-lt"/>
              </a:rPr>
              <a:t> / secretos comerciales / información confidencial.</a:t>
            </a:r>
            <a:br>
              <a:rPr lang="es-CL" sz="1900" dirty="0" smtClean="0">
                <a:latin typeface="+mj-lt"/>
              </a:rPr>
            </a:br>
            <a:r>
              <a:rPr lang="es-CL" sz="1900" dirty="0" smtClean="0">
                <a:latin typeface="+mj-lt"/>
              </a:rPr>
              <a:t>	2.2.1. General.</a:t>
            </a:r>
            <a:br>
              <a:rPr lang="es-CL" sz="1900" dirty="0" smtClean="0">
                <a:latin typeface="+mj-lt"/>
              </a:rPr>
            </a:br>
            <a:r>
              <a:rPr lang="es-CL" sz="1900" dirty="0" smtClean="0">
                <a:latin typeface="+mj-lt"/>
              </a:rPr>
              <a:t>	2.2.2. Concesión de </a:t>
            </a:r>
            <a:r>
              <a:rPr lang="es-CL" sz="1900" dirty="0" err="1" smtClean="0">
                <a:latin typeface="+mj-lt"/>
              </a:rPr>
              <a:t>know-how</a:t>
            </a:r>
            <a:r>
              <a:rPr lang="es-CL" sz="1900" dirty="0" smtClean="0">
                <a:latin typeface="+mj-lt"/>
              </a:rPr>
              <a:t>.</a:t>
            </a:r>
            <a:br>
              <a:rPr lang="es-CL" sz="1900" dirty="0" smtClean="0">
                <a:latin typeface="+mj-lt"/>
              </a:rPr>
            </a:br>
            <a:r>
              <a:rPr lang="es-CL" sz="1900" dirty="0" smtClean="0">
                <a:latin typeface="+mj-lt"/>
              </a:rPr>
              <a:t>	2.2.3. Secreto.</a:t>
            </a:r>
            <a:br>
              <a:rPr lang="es-CL" sz="1900" dirty="0" smtClean="0">
                <a:latin typeface="+mj-lt"/>
              </a:rPr>
            </a:br>
            <a:r>
              <a:rPr lang="es-CL" sz="1900" dirty="0" smtClean="0">
                <a:latin typeface="+mj-lt"/>
              </a:rPr>
              <a:t>	2.2.4. Uso del </a:t>
            </a:r>
            <a:r>
              <a:rPr lang="es-CL" sz="1900" dirty="0" err="1" smtClean="0">
                <a:latin typeface="+mj-lt"/>
              </a:rPr>
              <a:t>know-how</a:t>
            </a:r>
            <a:r>
              <a:rPr lang="es-CL" sz="1900" dirty="0" smtClean="0">
                <a:latin typeface="+mj-lt"/>
              </a:rPr>
              <a:t> por el licenciatario.</a:t>
            </a:r>
          </a:p>
          <a:p>
            <a:pPr>
              <a:spcBef>
                <a:spcPts val="0"/>
              </a:spcBef>
              <a:buNone/>
            </a:pPr>
            <a:r>
              <a:rPr lang="es-CL" sz="1900" dirty="0" smtClean="0">
                <a:latin typeface="+mj-lt"/>
              </a:rPr>
              <a:t>2.3. Asistencia técnica.</a:t>
            </a:r>
          </a:p>
          <a:p>
            <a:pPr>
              <a:spcBef>
                <a:spcPts val="0"/>
              </a:spcBef>
              <a:buNone/>
            </a:pPr>
            <a:r>
              <a:rPr lang="es-CL" sz="1900" dirty="0" smtClean="0">
                <a:latin typeface="+mj-lt"/>
              </a:rPr>
              <a:t>		2.3.1. Visitas a la planta.</a:t>
            </a:r>
            <a:br>
              <a:rPr lang="es-CL" sz="1900" dirty="0" smtClean="0">
                <a:latin typeface="+mj-lt"/>
              </a:rPr>
            </a:br>
            <a:r>
              <a:rPr lang="es-CL" sz="1900" dirty="0" smtClean="0">
                <a:latin typeface="+mj-lt"/>
              </a:rPr>
              <a:t>	2.3.2. Asistencia directa.</a:t>
            </a:r>
            <a:br>
              <a:rPr lang="es-CL" sz="1900" dirty="0" smtClean="0">
                <a:latin typeface="+mj-lt"/>
              </a:rPr>
            </a:br>
            <a:r>
              <a:rPr lang="es-CL" sz="1900" dirty="0" smtClean="0">
                <a:latin typeface="+mj-lt"/>
              </a:rPr>
              <a:t>	2.3.3. Consultas.</a:t>
            </a:r>
          </a:p>
          <a:p>
            <a:pPr>
              <a:spcBef>
                <a:spcPts val="0"/>
              </a:spcBef>
              <a:buNone/>
            </a:pPr>
            <a:r>
              <a:rPr lang="es-CL" sz="1900" dirty="0" smtClean="0">
                <a:latin typeface="+mj-lt"/>
              </a:rPr>
              <a:t>2.4. Mejoras.</a:t>
            </a:r>
            <a:br>
              <a:rPr lang="es-CL" sz="1900" dirty="0" smtClean="0">
                <a:latin typeface="+mj-lt"/>
              </a:rPr>
            </a:br>
            <a:r>
              <a:rPr lang="es-CL" sz="1900" dirty="0" smtClean="0">
                <a:latin typeface="+mj-lt"/>
              </a:rPr>
              <a:t>	2.4.1. General.</a:t>
            </a:r>
            <a:br>
              <a:rPr lang="es-CL" sz="1900" dirty="0" smtClean="0">
                <a:latin typeface="+mj-lt"/>
              </a:rPr>
            </a:br>
            <a:r>
              <a:rPr lang="es-CL" sz="1900" dirty="0" smtClean="0">
                <a:latin typeface="+mj-lt"/>
              </a:rPr>
              <a:t>	2.4.2. Concesión de mejoras.</a:t>
            </a:r>
            <a:br>
              <a:rPr lang="es-CL" sz="1900" dirty="0" smtClean="0">
                <a:latin typeface="+mj-lt"/>
              </a:rPr>
            </a:br>
            <a:r>
              <a:rPr lang="es-CL" sz="1900" dirty="0" smtClean="0">
                <a:latin typeface="+mj-lt"/>
              </a:rPr>
              <a:t>	2.4.3. Momento de la divulgación.</a:t>
            </a:r>
            <a:br>
              <a:rPr lang="es-CL" sz="1900" dirty="0" smtClean="0">
                <a:latin typeface="+mj-lt"/>
              </a:rPr>
            </a:br>
            <a:r>
              <a:rPr lang="es-CL" sz="1900" dirty="0" smtClean="0">
                <a:latin typeface="+mj-lt"/>
              </a:rPr>
              <a:t>	2.4.4. Concesión de las mejoras del licenciatario.</a:t>
            </a:r>
          </a:p>
          <a:p>
            <a:pPr>
              <a:spcBef>
                <a:spcPts val="0"/>
              </a:spcBef>
              <a:buNone/>
            </a:pPr>
            <a:r>
              <a:rPr lang="es-CL" sz="1900" dirty="0" smtClean="0">
                <a:latin typeface="+mj-lt"/>
              </a:rPr>
              <a:t>2.5. Derechos de </a:t>
            </a:r>
            <a:r>
              <a:rPr lang="es-CL" sz="1900" dirty="0" err="1" smtClean="0">
                <a:latin typeface="+mj-lt"/>
              </a:rPr>
              <a:t>sublicencia</a:t>
            </a:r>
            <a:r>
              <a:rPr lang="es-CL" sz="1900" dirty="0" smtClean="0">
                <a:latin typeface="+mj-lt"/>
              </a:rPr>
              <a:t>.</a:t>
            </a:r>
          </a:p>
          <a:p>
            <a:pPr>
              <a:spcBef>
                <a:spcPts val="0"/>
              </a:spcBef>
              <a:buNone/>
            </a:pPr>
            <a:r>
              <a:rPr lang="es-CL" sz="1900" dirty="0" smtClean="0">
                <a:latin typeface="+mj-lt"/>
              </a:rPr>
              <a:t>2.6. Pagos.</a:t>
            </a:r>
            <a:br>
              <a:rPr lang="es-CL" sz="1900" dirty="0" smtClean="0">
                <a:latin typeface="+mj-lt"/>
              </a:rPr>
            </a:br>
            <a:r>
              <a:rPr lang="es-CL" sz="1900" dirty="0" smtClean="0">
                <a:latin typeface="+mj-lt"/>
              </a:rPr>
              <a:t>	2.6.1. Pago inicial.</a:t>
            </a:r>
            <a:br>
              <a:rPr lang="es-CL" sz="1900" dirty="0" smtClean="0">
                <a:latin typeface="+mj-lt"/>
              </a:rPr>
            </a:br>
            <a:r>
              <a:rPr lang="es-CL" sz="1900" dirty="0" smtClean="0">
                <a:latin typeface="+mj-lt"/>
              </a:rPr>
              <a:t>	2.6.2. Cánones. (tasas)</a:t>
            </a:r>
            <a:br>
              <a:rPr lang="es-CL" sz="1900" dirty="0" smtClean="0">
                <a:latin typeface="+mj-lt"/>
              </a:rPr>
            </a:br>
            <a:r>
              <a:rPr lang="es-CL" sz="1900" dirty="0" smtClean="0">
                <a:latin typeface="+mj-lt"/>
              </a:rPr>
              <a:t>	2.6.3. Forma de pago.</a:t>
            </a:r>
          </a:p>
          <a:p>
            <a:pPr>
              <a:spcBef>
                <a:spcPts val="0"/>
              </a:spcBef>
              <a:buNone/>
            </a:pPr>
            <a:r>
              <a:rPr lang="es-CL" sz="1900" dirty="0" smtClean="0">
                <a:latin typeface="+mj-lt"/>
              </a:rPr>
              <a:t>2.7. Duración del contrato de licencia (de la patente y del </a:t>
            </a:r>
            <a:r>
              <a:rPr lang="es-CL" sz="1900" dirty="0" err="1" smtClean="0">
                <a:latin typeface="+mj-lt"/>
              </a:rPr>
              <a:t>know</a:t>
            </a:r>
            <a:r>
              <a:rPr lang="es-CL" sz="1900" dirty="0" smtClean="0">
                <a:latin typeface="+mj-lt"/>
              </a:rPr>
              <a:t> </a:t>
            </a:r>
            <a:r>
              <a:rPr lang="es-CL" sz="1900" dirty="0" err="1" smtClean="0">
                <a:latin typeface="+mj-lt"/>
              </a:rPr>
              <a:t>how</a:t>
            </a:r>
            <a:r>
              <a:rPr lang="es-CL" sz="1900" dirty="0" smtClean="0">
                <a:latin typeface="+mj-lt"/>
              </a:rPr>
              <a:t>)</a:t>
            </a:r>
            <a:br>
              <a:rPr lang="es-CL" sz="1900" dirty="0" smtClean="0">
                <a:latin typeface="+mj-lt"/>
              </a:rPr>
            </a:br>
            <a:r>
              <a:rPr lang="es-CL" sz="1900" dirty="0" smtClean="0">
                <a:latin typeface="+mj-lt"/>
              </a:rPr>
              <a:t>	</a:t>
            </a:r>
            <a:endParaRPr lang="es-CL" sz="1900" dirty="0">
              <a:latin typeface="+mj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686800" cy="1143000"/>
          </a:xfrm>
        </p:spPr>
        <p:txBody>
          <a:bodyPr>
            <a:noAutofit/>
          </a:bodyPr>
          <a:lstStyle/>
          <a:p>
            <a:r>
              <a:rPr lang="es-CL" sz="4000" b="1" dirty="0" smtClean="0"/>
              <a:t>Contrato de transferencia de tecnología</a:t>
            </a:r>
            <a:endParaRPr lang="es-CL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4452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CL" sz="2800" b="1" dirty="0" smtClean="0">
                <a:latin typeface="+mj-lt"/>
              </a:rPr>
              <a:t>3. Cláusulas varias</a:t>
            </a:r>
          </a:p>
          <a:p>
            <a:pPr>
              <a:buNone/>
            </a:pPr>
            <a:r>
              <a:rPr lang="es-CL" sz="2400" dirty="0" smtClean="0">
                <a:latin typeface="+mj-lt"/>
              </a:rPr>
              <a:t>3.1. Extinción del contrato.</a:t>
            </a:r>
          </a:p>
          <a:p>
            <a:pPr>
              <a:buNone/>
            </a:pPr>
            <a:r>
              <a:rPr lang="es-CL" sz="2400" dirty="0" smtClean="0">
                <a:latin typeface="+mj-lt"/>
              </a:rPr>
              <a:t>3.2. Efectos de la extinción.</a:t>
            </a:r>
          </a:p>
          <a:p>
            <a:pPr>
              <a:buNone/>
            </a:pPr>
            <a:r>
              <a:rPr lang="es-CL" sz="2400" dirty="0" smtClean="0">
                <a:latin typeface="+mj-lt"/>
              </a:rPr>
              <a:t>3.3. </a:t>
            </a:r>
            <a:r>
              <a:rPr lang="es-CL" sz="2400" dirty="0" err="1" smtClean="0">
                <a:latin typeface="+mj-lt"/>
              </a:rPr>
              <a:t>Best</a:t>
            </a:r>
            <a:r>
              <a:rPr lang="es-CL" sz="2400" dirty="0" smtClean="0">
                <a:latin typeface="+mj-lt"/>
              </a:rPr>
              <a:t> </a:t>
            </a:r>
            <a:r>
              <a:rPr lang="es-CL" sz="2400" dirty="0" err="1" smtClean="0">
                <a:latin typeface="+mj-lt"/>
              </a:rPr>
              <a:t>efforts</a:t>
            </a:r>
            <a:r>
              <a:rPr lang="es-CL" sz="2400" dirty="0" smtClean="0">
                <a:latin typeface="+mj-lt"/>
              </a:rPr>
              <a:t> (cuando no existe garantía de calidad de servicios).</a:t>
            </a:r>
          </a:p>
          <a:p>
            <a:pPr>
              <a:buNone/>
            </a:pPr>
            <a:r>
              <a:rPr lang="es-CL" sz="2400" dirty="0" smtClean="0">
                <a:latin typeface="+mj-lt"/>
              </a:rPr>
              <a:t>3.4. Nación más favorecida.</a:t>
            </a:r>
          </a:p>
          <a:p>
            <a:pPr>
              <a:buNone/>
            </a:pPr>
            <a:r>
              <a:rPr lang="es-CL" sz="2400" dirty="0" smtClean="0">
                <a:latin typeface="+mj-lt"/>
              </a:rPr>
              <a:t>3.5. Garantías e indemnizaciones.</a:t>
            </a:r>
          </a:p>
          <a:p>
            <a:pPr>
              <a:buNone/>
            </a:pPr>
            <a:r>
              <a:rPr lang="es-CL" sz="2400" dirty="0" smtClean="0">
                <a:latin typeface="+mj-lt"/>
              </a:rPr>
              <a:t>3.7. Arbitraje y legislación aplicable.</a:t>
            </a:r>
          </a:p>
          <a:p>
            <a:pPr>
              <a:buNone/>
            </a:pPr>
            <a:r>
              <a:rPr lang="es-CL" sz="2400" dirty="0" smtClean="0">
                <a:latin typeface="+mj-lt"/>
              </a:rPr>
              <a:t>3.8. Disposiciones generales.</a:t>
            </a:r>
            <a:br>
              <a:rPr lang="es-CL" sz="2400" dirty="0" smtClean="0">
                <a:latin typeface="+mj-lt"/>
              </a:rPr>
            </a:br>
            <a:r>
              <a:rPr lang="es-CL" sz="2400" dirty="0" smtClean="0">
                <a:latin typeface="+mj-lt"/>
              </a:rPr>
              <a:t>3.8.1. Cesión.</a:t>
            </a:r>
            <a:br>
              <a:rPr lang="es-CL" sz="2400" dirty="0" smtClean="0">
                <a:latin typeface="+mj-lt"/>
              </a:rPr>
            </a:br>
            <a:r>
              <a:rPr lang="es-CL" sz="2400" dirty="0" smtClean="0">
                <a:latin typeface="+mj-lt"/>
              </a:rPr>
              <a:t>3.8.2. Cumplimiento divisible.</a:t>
            </a:r>
            <a:br>
              <a:rPr lang="es-CL" sz="2400" dirty="0" smtClean="0">
                <a:latin typeface="+mj-lt"/>
              </a:rPr>
            </a:br>
            <a:r>
              <a:rPr lang="es-CL" sz="2400" dirty="0" smtClean="0">
                <a:latin typeface="+mj-lt"/>
              </a:rPr>
              <a:t>3.8.3. Fuerza mayor.</a:t>
            </a:r>
            <a:br>
              <a:rPr lang="es-CL" sz="2400" dirty="0" smtClean="0">
                <a:latin typeface="+mj-lt"/>
              </a:rPr>
            </a:br>
            <a:r>
              <a:rPr lang="es-CL" sz="2400" dirty="0" smtClean="0">
                <a:latin typeface="+mj-lt"/>
              </a:rPr>
              <a:t>3.8.4. Comunicaciones.</a:t>
            </a:r>
          </a:p>
          <a:p>
            <a:r>
              <a:rPr lang="es-CL" sz="2400" dirty="0" smtClean="0">
                <a:latin typeface="+mj-lt"/>
              </a:rPr>
              <a:t/>
            </a:r>
            <a:br>
              <a:rPr lang="es-CL" sz="2400" dirty="0" smtClean="0">
                <a:latin typeface="+mj-lt"/>
              </a:rPr>
            </a:br>
            <a:endParaRPr lang="es-CL" sz="2400" dirty="0">
              <a:latin typeface="+mj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s-CL" dirty="0" smtClean="0"/>
              <a:t>Contrato de Licencia de patente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556792"/>
            <a:ext cx="8435280" cy="468052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CL" sz="2100" b="1" dirty="0" smtClean="0">
                <a:latin typeface="+mj-lt"/>
              </a:rPr>
              <a:t>PREÁMBULO E IDENTIFICACIÓN DE LAS PARTES</a:t>
            </a:r>
          </a:p>
          <a:p>
            <a:pPr marL="457200" indent="-457200">
              <a:buFont typeface="+mj-lt"/>
              <a:buAutoNum type="arabicPeriod"/>
            </a:pPr>
            <a:r>
              <a:rPr lang="es-CL" sz="2100" b="1" dirty="0" smtClean="0">
                <a:latin typeface="+mj-lt"/>
              </a:rPr>
              <a:t>DEFINICIONES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CL" sz="2100" b="1" dirty="0" smtClean="0">
                <a:latin typeface="+mj-lt"/>
              </a:rPr>
              <a:t>OBJETO DEL CONTRATO:</a:t>
            </a:r>
            <a:r>
              <a:rPr lang="es-CL" sz="2100" dirty="0" smtClean="0">
                <a:latin typeface="+mj-lt"/>
              </a:rPr>
              <a:t> Describir qué es lo que se desea (patentes, marcas, secreto industrial, la cantidad, etc.).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CL" sz="2100" b="1" dirty="0" smtClean="0">
                <a:latin typeface="+mj-lt"/>
              </a:rPr>
              <a:t>OBJETOS SECUNDARIOS:</a:t>
            </a:r>
            <a:r>
              <a:rPr lang="es-CL" sz="2100" dirty="0" smtClean="0">
                <a:latin typeface="+mj-lt"/>
              </a:rPr>
              <a:t> Asistencia técnica, entrenamiento del personal, provisión de materias primas, exigencia de niveles de calidad, etc. 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CL" sz="2100" b="1" dirty="0" smtClean="0">
                <a:latin typeface="+mj-lt"/>
              </a:rPr>
              <a:t>TERRITORIO GEOGRAFICO:</a:t>
            </a:r>
            <a:r>
              <a:rPr lang="es-CL" sz="2100" dirty="0" smtClean="0">
                <a:latin typeface="+mj-lt"/>
              </a:rPr>
              <a:t> Indica dónde tiene validez la licencia. Se deja constancia de dónde se pueden fabricar los productos (si fuera distinto del lugar de comercialización)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CL" sz="2100" b="1" dirty="0" smtClean="0">
                <a:latin typeface="+mj-lt"/>
              </a:rPr>
              <a:t>RETRIBUCION Y FORMA DE PAGO:</a:t>
            </a:r>
            <a:r>
              <a:rPr lang="es-CL" sz="2100" dirty="0" smtClean="0">
                <a:latin typeface="+mj-lt"/>
              </a:rPr>
              <a:t> Pago de las regalías al licenciante. Es común no superar el 5% sobre las ventas netas, en países en desarrollo.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s-CL" dirty="0" smtClean="0"/>
              <a:t>Contrato de Licencia de patente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556792"/>
            <a:ext cx="8435280" cy="4680520"/>
          </a:xfrm>
        </p:spPr>
        <p:txBody>
          <a:bodyPr>
            <a:noAutofit/>
          </a:bodyPr>
          <a:lstStyle/>
          <a:p>
            <a:pPr marL="457200" lvl="0" indent="-457200">
              <a:buNone/>
            </a:pPr>
            <a:r>
              <a:rPr lang="es-CL" sz="2400" b="1" cap="all" dirty="0" smtClean="0">
                <a:solidFill>
                  <a:srgbClr val="00B0F0"/>
                </a:solidFill>
                <a:latin typeface="+mj-lt"/>
              </a:rPr>
              <a:t>7.</a:t>
            </a:r>
            <a:r>
              <a:rPr lang="es-CL" sz="2400" b="1" cap="all" dirty="0" smtClean="0">
                <a:latin typeface="+mj-lt"/>
              </a:rPr>
              <a:t>  Cláusula del secreto o confidencialidad</a:t>
            </a:r>
            <a:r>
              <a:rPr lang="es-CL" sz="2400" cap="all" dirty="0" smtClean="0">
                <a:latin typeface="+mj-lt"/>
              </a:rPr>
              <a:t>:</a:t>
            </a:r>
            <a:r>
              <a:rPr lang="es-CL" sz="2400" dirty="0" smtClean="0">
                <a:latin typeface="+mj-lt"/>
              </a:rPr>
              <a:t> Aplicable a la fabricación, soporte o cualquier servicio que revele </a:t>
            </a:r>
            <a:r>
              <a:rPr lang="es-CL" sz="2400" dirty="0" err="1" smtClean="0">
                <a:latin typeface="+mj-lt"/>
              </a:rPr>
              <a:t>know</a:t>
            </a:r>
            <a:r>
              <a:rPr lang="es-CL" sz="2400" dirty="0" smtClean="0">
                <a:latin typeface="+mj-lt"/>
              </a:rPr>
              <a:t> </a:t>
            </a:r>
            <a:r>
              <a:rPr lang="es-CL" sz="2400" dirty="0" err="1" smtClean="0">
                <a:latin typeface="+mj-lt"/>
              </a:rPr>
              <a:t>how</a:t>
            </a:r>
            <a:r>
              <a:rPr lang="es-CL" sz="2400" dirty="0" smtClean="0">
                <a:latin typeface="+mj-lt"/>
              </a:rPr>
              <a:t>.</a:t>
            </a:r>
          </a:p>
          <a:p>
            <a:pPr marL="457200" lvl="0" indent="-457200">
              <a:buNone/>
            </a:pPr>
            <a:r>
              <a:rPr lang="es-CL" sz="2400" b="1" cap="all" dirty="0" smtClean="0">
                <a:solidFill>
                  <a:srgbClr val="00B0F0"/>
                </a:solidFill>
                <a:latin typeface="+mj-lt"/>
              </a:rPr>
              <a:t>8.  </a:t>
            </a:r>
            <a:r>
              <a:rPr lang="es-CL" sz="2400" b="1" cap="all" dirty="0" smtClean="0">
                <a:latin typeface="+mj-lt"/>
              </a:rPr>
              <a:t>Innovación y mejoras</a:t>
            </a:r>
            <a:r>
              <a:rPr lang="es-CL" sz="2400" cap="all" dirty="0" smtClean="0">
                <a:latin typeface="+mj-lt"/>
              </a:rPr>
              <a:t>:</a:t>
            </a:r>
            <a:r>
              <a:rPr lang="es-CL" sz="2400" dirty="0" smtClean="0">
                <a:latin typeface="+mj-lt"/>
              </a:rPr>
              <a:t> ¿De quién será la propiedad?</a:t>
            </a:r>
          </a:p>
          <a:p>
            <a:pPr marL="457200" lvl="0" indent="-457200">
              <a:buNone/>
            </a:pPr>
            <a:r>
              <a:rPr lang="es-CL" sz="2400" b="1" cap="all" dirty="0" smtClean="0">
                <a:solidFill>
                  <a:srgbClr val="00B0F0"/>
                </a:solidFill>
                <a:latin typeface="+mj-lt"/>
              </a:rPr>
              <a:t>9.  </a:t>
            </a:r>
            <a:r>
              <a:rPr lang="es-CL" sz="2400" b="1" cap="all" dirty="0" smtClean="0">
                <a:latin typeface="+mj-lt"/>
              </a:rPr>
              <a:t>Exclusividad</a:t>
            </a:r>
            <a:r>
              <a:rPr lang="es-CL" sz="2400" cap="all" dirty="0" smtClean="0">
                <a:latin typeface="+mj-lt"/>
              </a:rPr>
              <a:t>:</a:t>
            </a:r>
            <a:r>
              <a:rPr lang="es-CL" sz="2400" dirty="0" smtClean="0">
                <a:latin typeface="+mj-lt"/>
              </a:rPr>
              <a:t> Nivel de exclusividad de la licencia.</a:t>
            </a:r>
          </a:p>
          <a:p>
            <a:pPr marL="457200" lvl="0" indent="-457200">
              <a:buNone/>
            </a:pPr>
            <a:r>
              <a:rPr lang="es-CL" sz="2400" b="1" cap="all" dirty="0" smtClean="0">
                <a:solidFill>
                  <a:srgbClr val="00B0F0"/>
                </a:solidFill>
                <a:latin typeface="+mj-lt"/>
              </a:rPr>
              <a:t>10. </a:t>
            </a:r>
            <a:r>
              <a:rPr lang="es-CL" sz="2400" b="1" cap="all" dirty="0" smtClean="0">
                <a:latin typeface="+mj-lt"/>
              </a:rPr>
              <a:t>Capacitación o adiestramiento</a:t>
            </a:r>
            <a:r>
              <a:rPr lang="es-CL" sz="2400" dirty="0" smtClean="0">
                <a:latin typeface="+mj-lt"/>
              </a:rPr>
              <a:t>: Características (duración, profesores, medios de apoyo)</a:t>
            </a:r>
          </a:p>
          <a:p>
            <a:pPr marL="457200" lvl="0" indent="-457200">
              <a:buNone/>
            </a:pPr>
            <a:r>
              <a:rPr lang="es-CL" sz="2400" b="1" cap="all" dirty="0" smtClean="0">
                <a:solidFill>
                  <a:srgbClr val="00B0F0"/>
                </a:solidFill>
                <a:latin typeface="+mj-lt"/>
              </a:rPr>
              <a:t>11. </a:t>
            </a:r>
            <a:r>
              <a:rPr lang="es-CL" sz="2400" b="1" cap="all" dirty="0" smtClean="0">
                <a:latin typeface="+mj-lt"/>
              </a:rPr>
              <a:t>Duración y entrada en vigencia del contrato</a:t>
            </a:r>
            <a:r>
              <a:rPr lang="es-CL" sz="2400" dirty="0" smtClean="0">
                <a:latin typeface="+mj-lt"/>
              </a:rPr>
              <a:t>: Plazo de vigencia.</a:t>
            </a:r>
          </a:p>
          <a:p>
            <a:pPr marL="457200" lvl="0" indent="-457200">
              <a:buNone/>
            </a:pPr>
            <a:r>
              <a:rPr lang="es-CL" sz="2400" b="1" cap="all" dirty="0" smtClean="0">
                <a:solidFill>
                  <a:srgbClr val="00B0F0"/>
                </a:solidFill>
                <a:latin typeface="+mj-lt"/>
              </a:rPr>
              <a:t>12. </a:t>
            </a:r>
            <a:r>
              <a:rPr lang="es-CL" sz="2400" b="1" cap="all" dirty="0" smtClean="0">
                <a:latin typeface="+mj-lt"/>
              </a:rPr>
              <a:t>Garantía</a:t>
            </a:r>
            <a:r>
              <a:rPr lang="es-CL" sz="2400" cap="all" dirty="0" smtClean="0">
                <a:latin typeface="+mj-lt"/>
              </a:rPr>
              <a:t>:</a:t>
            </a:r>
            <a:r>
              <a:rPr lang="es-CL" sz="2400" dirty="0" smtClean="0">
                <a:latin typeface="+mj-lt"/>
              </a:rPr>
              <a:t> En caso de falla de la tecnología</a:t>
            </a:r>
            <a:endParaRPr lang="es-CL" sz="2400" dirty="0">
              <a:latin typeface="+mj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s-CL" dirty="0" smtClean="0"/>
              <a:t>Contrato de Licencia de patente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556792"/>
            <a:ext cx="8435280" cy="4680520"/>
          </a:xfrm>
        </p:spPr>
        <p:txBody>
          <a:bodyPr>
            <a:noAutofit/>
          </a:bodyPr>
          <a:lstStyle/>
          <a:p>
            <a:pPr marL="457200" lvl="0" indent="-457200">
              <a:buNone/>
            </a:pPr>
            <a:r>
              <a:rPr lang="es-CL" sz="2400" b="1" cap="all" dirty="0" smtClean="0">
                <a:solidFill>
                  <a:srgbClr val="00B0F0"/>
                </a:solidFill>
                <a:latin typeface="+mj-lt"/>
              </a:rPr>
              <a:t>13. </a:t>
            </a:r>
            <a:r>
              <a:rPr lang="es-CL" sz="2400" b="1" cap="all" dirty="0" smtClean="0">
                <a:latin typeface="+mj-lt"/>
              </a:rPr>
              <a:t>Término anticipado</a:t>
            </a:r>
            <a:r>
              <a:rPr lang="es-CL" sz="2400" dirty="0" smtClean="0">
                <a:latin typeface="+mj-lt"/>
              </a:rPr>
              <a:t>: Causales</a:t>
            </a:r>
          </a:p>
          <a:p>
            <a:pPr marL="457200" lvl="0" indent="-457200">
              <a:buNone/>
            </a:pPr>
            <a:r>
              <a:rPr lang="es-CL" sz="2400" b="1" cap="all" dirty="0" smtClean="0">
                <a:solidFill>
                  <a:srgbClr val="00B0F0"/>
                </a:solidFill>
                <a:latin typeface="+mj-lt"/>
              </a:rPr>
              <a:t>14.</a:t>
            </a:r>
            <a:r>
              <a:rPr lang="es-CL" sz="2400" b="1" cap="all" dirty="0" smtClean="0">
                <a:latin typeface="+mj-lt"/>
              </a:rPr>
              <a:t> Suspensión de actividades</a:t>
            </a:r>
            <a:r>
              <a:rPr lang="es-CL" sz="2400" dirty="0" smtClean="0">
                <a:latin typeface="+mj-lt"/>
              </a:rPr>
              <a:t>: Por razones justificadas </a:t>
            </a:r>
          </a:p>
          <a:p>
            <a:pPr marL="457200" lvl="0" indent="-457200">
              <a:buNone/>
            </a:pPr>
            <a:r>
              <a:rPr lang="es-CL" sz="2400" b="1" cap="all" dirty="0" smtClean="0">
                <a:solidFill>
                  <a:srgbClr val="00B0F0"/>
                </a:solidFill>
                <a:latin typeface="+mj-lt"/>
              </a:rPr>
              <a:t>15.</a:t>
            </a:r>
            <a:r>
              <a:rPr lang="es-CL" sz="2400" b="1" cap="all" dirty="0" smtClean="0">
                <a:latin typeface="+mj-lt"/>
              </a:rPr>
              <a:t> Responsabilidad e indemnización</a:t>
            </a:r>
            <a:r>
              <a:rPr lang="es-CL" sz="2400" dirty="0" smtClean="0">
                <a:latin typeface="+mj-lt"/>
              </a:rPr>
              <a:t>: Asignación de responsabilidades e indemnización en caso de fallas tecnológicas.</a:t>
            </a:r>
          </a:p>
          <a:p>
            <a:pPr marL="457200" lvl="0" indent="-457200">
              <a:buNone/>
            </a:pPr>
            <a:r>
              <a:rPr lang="es-CL" sz="2400" b="1" cap="all" dirty="0" smtClean="0">
                <a:solidFill>
                  <a:srgbClr val="00B0F0"/>
                </a:solidFill>
                <a:latin typeface="+mj-lt"/>
              </a:rPr>
              <a:t>16. </a:t>
            </a:r>
            <a:r>
              <a:rPr lang="es-CL" sz="2400" b="1" cap="all" dirty="0" smtClean="0">
                <a:latin typeface="+mj-lt"/>
              </a:rPr>
              <a:t>Tribunales competentes y arbitraje</a:t>
            </a:r>
            <a:r>
              <a:rPr lang="es-CL" sz="2400" cap="all" dirty="0" smtClean="0">
                <a:latin typeface="+mj-lt"/>
              </a:rPr>
              <a:t>:</a:t>
            </a:r>
            <a:r>
              <a:rPr lang="es-CL" sz="2400" dirty="0" smtClean="0">
                <a:latin typeface="+mj-lt"/>
              </a:rPr>
              <a:t> Mecanismo de solución de conflictos</a:t>
            </a:r>
          </a:p>
          <a:p>
            <a:pPr marL="457200" lvl="0" indent="-457200">
              <a:buFont typeface="+mj-lt"/>
              <a:buAutoNum type="arabicPeriod"/>
            </a:pPr>
            <a:endParaRPr lang="es-CL" sz="2400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Tipos de Contrato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dirty="0"/>
              <a:t>Contrato de una sociedad en </a:t>
            </a:r>
            <a:r>
              <a:rPr lang="es-CL" dirty="0" err="1"/>
              <a:t>co</a:t>
            </a:r>
            <a:r>
              <a:rPr lang="es-CL" dirty="0"/>
              <a:t>-propiedad (</a:t>
            </a:r>
            <a:r>
              <a:rPr lang="es-CL" dirty="0" err="1"/>
              <a:t>joint-venture</a:t>
            </a:r>
            <a:r>
              <a:rPr lang="es-CL" dirty="0"/>
              <a:t>)</a:t>
            </a:r>
          </a:p>
          <a:p>
            <a:r>
              <a:rPr lang="es-CL" dirty="0" smtClean="0"/>
              <a:t>Contrato de franquicia</a:t>
            </a:r>
          </a:p>
          <a:p>
            <a:r>
              <a:rPr lang="es-CL" dirty="0"/>
              <a:t>Contrato de un consorcio para la explotación</a:t>
            </a:r>
          </a:p>
          <a:p>
            <a:r>
              <a:rPr lang="es-CL" dirty="0"/>
              <a:t>Contrato de asociación para un proyecto determinado</a:t>
            </a:r>
          </a:p>
          <a:p>
            <a:r>
              <a:rPr lang="es-CL" dirty="0" smtClean="0"/>
              <a:t>Contrato de transferencia tecnológica</a:t>
            </a:r>
          </a:p>
          <a:p>
            <a:r>
              <a:rPr lang="es-CL" dirty="0" smtClean="0"/>
              <a:t>Contrato de colaboración en I+D</a:t>
            </a:r>
          </a:p>
          <a:p>
            <a:r>
              <a:rPr lang="es-CL" dirty="0" smtClean="0"/>
              <a:t>Contrato de licencia de Patentes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33880"/>
          </a:xfrm>
        </p:spPr>
        <p:txBody>
          <a:bodyPr>
            <a:noAutofit/>
          </a:bodyPr>
          <a:lstStyle/>
          <a:p>
            <a:r>
              <a:rPr lang="es-CL" sz="2050" dirty="0" smtClean="0">
                <a:latin typeface="+mj-lt"/>
              </a:rPr>
              <a:t>Nombre, objetivo, naturaleza jurídica y dominio de actividad de la empresa.</a:t>
            </a:r>
          </a:p>
          <a:p>
            <a:r>
              <a:rPr lang="es-CL" sz="2050" dirty="0" smtClean="0">
                <a:latin typeface="+mj-lt"/>
              </a:rPr>
              <a:t>Derechos Recíprocos de los asociados.</a:t>
            </a:r>
          </a:p>
          <a:p>
            <a:r>
              <a:rPr lang="es-CL" sz="2050" dirty="0" smtClean="0">
                <a:latin typeface="+mj-lt"/>
              </a:rPr>
              <a:t>Naturaleza y reparto de las acciones acordadas</a:t>
            </a:r>
          </a:p>
          <a:p>
            <a:r>
              <a:rPr lang="es-CL" sz="2050" dirty="0" smtClean="0">
                <a:latin typeface="+mj-lt"/>
              </a:rPr>
              <a:t>Naturaleza de las aportaciones al capital social</a:t>
            </a:r>
          </a:p>
          <a:p>
            <a:r>
              <a:rPr lang="es-CL" sz="2050" dirty="0" smtClean="0">
                <a:latin typeface="+mj-lt"/>
              </a:rPr>
              <a:t>Remuneración de los asociados.</a:t>
            </a:r>
          </a:p>
          <a:p>
            <a:r>
              <a:rPr lang="es-CL" sz="2050" dirty="0" smtClean="0">
                <a:latin typeface="+mj-lt"/>
              </a:rPr>
              <a:t>Composición del Consejo de Administración. Representación y atribución de responsabilidades.</a:t>
            </a:r>
          </a:p>
          <a:p>
            <a:r>
              <a:rPr lang="es-CL" sz="2050" dirty="0" smtClean="0">
                <a:latin typeface="+mj-lt"/>
              </a:rPr>
              <a:t>Derechos y responsabilidades técnicas y de gestión.</a:t>
            </a:r>
          </a:p>
          <a:p>
            <a:r>
              <a:rPr lang="es-CL" sz="2050" dirty="0" smtClean="0">
                <a:latin typeface="+mj-lt"/>
              </a:rPr>
              <a:t>Constitución del Consejo de Dirección-</a:t>
            </a:r>
          </a:p>
          <a:p>
            <a:r>
              <a:rPr lang="es-CL" sz="2050" dirty="0" smtClean="0">
                <a:latin typeface="+mj-lt"/>
              </a:rPr>
              <a:t>Reglamentación de las desavenencias. </a:t>
            </a:r>
          </a:p>
          <a:p>
            <a:r>
              <a:rPr lang="es-CL" sz="2050" dirty="0" smtClean="0">
                <a:latin typeface="+mj-lt"/>
              </a:rPr>
              <a:t>Condiciones de término.</a:t>
            </a:r>
          </a:p>
          <a:p>
            <a:r>
              <a:rPr lang="es-CL" sz="2050" dirty="0" smtClean="0">
                <a:latin typeface="+mj-lt"/>
              </a:rPr>
              <a:t>Condiciones de asistencia a la empresa conjunta por parte de los asociados.</a:t>
            </a:r>
          </a:p>
          <a:p>
            <a:r>
              <a:rPr lang="es-CL" sz="2050" dirty="0" smtClean="0">
                <a:latin typeface="+mj-lt"/>
              </a:rPr>
              <a:t>Modificaciones de ciertas normas.</a:t>
            </a:r>
            <a:endParaRPr lang="es-CL" sz="2050" dirty="0">
              <a:latin typeface="+mj-lt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55576" y="44625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36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Contrato de una sociedad en </a:t>
            </a:r>
            <a:r>
              <a:rPr lang="es-CL" sz="3600" b="1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co</a:t>
            </a:r>
            <a:r>
              <a:rPr lang="es-CL" sz="36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-propiedad (</a:t>
            </a:r>
            <a:r>
              <a:rPr lang="es-CL" sz="3600" b="1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joint-venture</a:t>
            </a:r>
            <a:r>
              <a:rPr lang="es-CL" sz="36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)</a:t>
            </a:r>
            <a:endParaRPr lang="es-CL" sz="36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2880" y="-243408"/>
            <a:ext cx="8229600" cy="1143000"/>
          </a:xfrm>
        </p:spPr>
        <p:txBody>
          <a:bodyPr>
            <a:normAutofit/>
          </a:bodyPr>
          <a:lstStyle/>
          <a:p>
            <a:r>
              <a:rPr lang="es-CL" sz="4400" dirty="0" smtClean="0"/>
              <a:t>Contrato de Franquicia</a:t>
            </a:r>
            <a:endParaRPr lang="es-CL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12088"/>
            <a:ext cx="8229600" cy="4389120"/>
          </a:xfrm>
        </p:spPr>
        <p:txBody>
          <a:bodyPr>
            <a:noAutofit/>
          </a:bodyPr>
          <a:lstStyle/>
          <a:p>
            <a:r>
              <a:rPr lang="es-CL" sz="2400" b="1" dirty="0" smtClean="0">
                <a:latin typeface="+mj-lt"/>
              </a:rPr>
              <a:t>Cláusulas Iniciales o previas: </a:t>
            </a:r>
            <a:r>
              <a:rPr lang="es-CL" sz="2400" dirty="0" smtClean="0">
                <a:latin typeface="+mj-lt"/>
              </a:rPr>
              <a:t>Objeto del contrato y descripción de la franquicia, Idoneidad de los contratantes, Emplazamiento del punto de venta</a:t>
            </a:r>
          </a:p>
          <a:p>
            <a:r>
              <a:rPr lang="es-CL" sz="2400" b="1" dirty="0" smtClean="0">
                <a:latin typeface="+mj-lt"/>
              </a:rPr>
              <a:t>Cláusulas que comprometen al franquiciador: </a:t>
            </a:r>
            <a:r>
              <a:rPr lang="es-CL" sz="2400" dirty="0" smtClean="0">
                <a:latin typeface="+mj-lt"/>
              </a:rPr>
              <a:t>Antes y después de la apertura del punto de venta, Formación, Exclusividad, Compras y Ventas</a:t>
            </a:r>
          </a:p>
          <a:p>
            <a:r>
              <a:rPr lang="es-CL" sz="2400" b="1" dirty="0" smtClean="0">
                <a:latin typeface="+mj-lt"/>
              </a:rPr>
              <a:t>Cláusulas que comprometen a al </a:t>
            </a:r>
            <a:r>
              <a:rPr lang="es-CL" sz="2400" b="1" dirty="0" err="1" smtClean="0">
                <a:latin typeface="+mj-lt"/>
              </a:rPr>
              <a:t>franquiciado</a:t>
            </a:r>
            <a:r>
              <a:rPr lang="es-CL" sz="2400" b="1" dirty="0" smtClean="0">
                <a:latin typeface="+mj-lt"/>
              </a:rPr>
              <a:t>: </a:t>
            </a:r>
            <a:r>
              <a:rPr lang="es-CL" sz="2400" dirty="0" smtClean="0">
                <a:latin typeface="+mj-lt"/>
              </a:rPr>
              <a:t>Antes y después de la apertura del punto de venta, Normas de explotación, Exclusividad, Reglamento de las mercancías, Compras y Ventas, Carácter confidencial y no competitivo, Remuneraciones diversas.</a:t>
            </a:r>
          </a:p>
          <a:p>
            <a:r>
              <a:rPr lang="es-CL" sz="2400" b="1" dirty="0" smtClean="0">
                <a:latin typeface="+mj-lt"/>
              </a:rPr>
              <a:t>Cláusulas de fin de contrato: </a:t>
            </a:r>
            <a:r>
              <a:rPr lang="es-CL" sz="2400" dirty="0" smtClean="0">
                <a:latin typeface="+mj-lt"/>
              </a:rPr>
              <a:t>Duración del contrato, Renovación, Transmisión de los derechos  e “</a:t>
            </a:r>
            <a:r>
              <a:rPr lang="es-CL" sz="2400" dirty="0" err="1" smtClean="0">
                <a:latin typeface="+mj-lt"/>
              </a:rPr>
              <a:t>intuti</a:t>
            </a:r>
            <a:r>
              <a:rPr lang="es-CL" sz="2400" dirty="0" smtClean="0">
                <a:latin typeface="+mj-lt"/>
              </a:rPr>
              <a:t> </a:t>
            </a:r>
            <a:r>
              <a:rPr lang="es-CL" sz="2400" dirty="0" err="1" smtClean="0">
                <a:latin typeface="+mj-lt"/>
              </a:rPr>
              <a:t>personnae</a:t>
            </a:r>
            <a:r>
              <a:rPr lang="es-CL" sz="2400" dirty="0" smtClean="0">
                <a:latin typeface="+mj-lt"/>
              </a:rPr>
              <a:t>”, Rescisión anticipada (ruptura) y sus consecuencias, Cláusulas de arbitraje </a:t>
            </a:r>
            <a:r>
              <a:rPr lang="es-CL" sz="2000" dirty="0" smtClean="0">
                <a:latin typeface="+mj-lt"/>
              </a:rPr>
              <a:t>–elección de domicilio y atribución de competencias- </a:t>
            </a:r>
            <a:endParaRPr lang="es-CL" sz="2400" dirty="0" smtClean="0">
              <a:latin typeface="+mj-lt"/>
            </a:endParaRPr>
          </a:p>
          <a:p>
            <a:endParaRPr lang="es-CL" sz="24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Autofit/>
          </a:bodyPr>
          <a:lstStyle/>
          <a:p>
            <a:r>
              <a:rPr lang="es-CL" sz="4400" dirty="0" smtClean="0"/>
              <a:t>Contrato de consorcio de explotación</a:t>
            </a:r>
            <a:endParaRPr lang="es-CL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>
                <a:latin typeface="+mj-lt"/>
              </a:rPr>
              <a:t>Nombre, domicilio y objeto</a:t>
            </a:r>
          </a:p>
          <a:p>
            <a:r>
              <a:rPr lang="es-CL" dirty="0" smtClean="0">
                <a:latin typeface="+mj-lt"/>
              </a:rPr>
              <a:t>Miembros</a:t>
            </a:r>
          </a:p>
          <a:p>
            <a:r>
              <a:rPr lang="es-CL" dirty="0" smtClean="0">
                <a:latin typeface="+mj-lt"/>
              </a:rPr>
              <a:t>Organización interna</a:t>
            </a:r>
          </a:p>
          <a:p>
            <a:r>
              <a:rPr lang="es-CL" dirty="0" smtClean="0">
                <a:latin typeface="+mj-lt"/>
              </a:rPr>
              <a:t>Cuestiones financieras</a:t>
            </a:r>
          </a:p>
          <a:p>
            <a:r>
              <a:rPr lang="es-CL" dirty="0" smtClean="0">
                <a:latin typeface="+mj-lt"/>
              </a:rPr>
              <a:t>Cuestiones comerciales</a:t>
            </a:r>
          </a:p>
          <a:p>
            <a:r>
              <a:rPr lang="es-CL" dirty="0" smtClean="0">
                <a:latin typeface="+mj-lt"/>
              </a:rPr>
              <a:t>Cuestiones varias</a:t>
            </a:r>
          </a:p>
          <a:p>
            <a:r>
              <a:rPr lang="es-CL" dirty="0" smtClean="0">
                <a:latin typeface="+mj-lt"/>
              </a:rPr>
              <a:t>Resolución de divergencias.</a:t>
            </a:r>
            <a:endParaRPr lang="es-CL" dirty="0">
              <a:latin typeface="+mj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Autofit/>
          </a:bodyPr>
          <a:lstStyle/>
          <a:p>
            <a:r>
              <a:rPr lang="es-CL" sz="4400" b="1" dirty="0" smtClean="0"/>
              <a:t>Contrato de asociación para un proyecto determinado</a:t>
            </a:r>
            <a:endParaRPr lang="es-CL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dirty="0" smtClean="0">
                <a:latin typeface="+mj-lt"/>
              </a:rPr>
              <a:t>Objeto, sede social, duración</a:t>
            </a:r>
          </a:p>
          <a:p>
            <a:r>
              <a:rPr lang="es-CL" dirty="0" smtClean="0">
                <a:latin typeface="+mj-lt"/>
              </a:rPr>
              <a:t>Asamblea de los miembros, gerentes. Remuneración del gerente.</a:t>
            </a:r>
          </a:p>
          <a:p>
            <a:r>
              <a:rPr lang="es-CL" dirty="0" smtClean="0">
                <a:latin typeface="+mj-lt"/>
              </a:rPr>
              <a:t>Oferta global, negociaciones y conclusión del contrato.</a:t>
            </a:r>
          </a:p>
          <a:p>
            <a:r>
              <a:rPr lang="es-CL" dirty="0" smtClean="0">
                <a:latin typeface="+mj-lt"/>
              </a:rPr>
              <a:t>Reparto del trabajo (bienes y servicios) entre los miembros.</a:t>
            </a:r>
          </a:p>
          <a:p>
            <a:r>
              <a:rPr lang="es-CL" dirty="0" smtClean="0">
                <a:latin typeface="+mj-lt"/>
              </a:rPr>
              <a:t>Obligación de los miembros.</a:t>
            </a:r>
          </a:p>
          <a:p>
            <a:r>
              <a:rPr lang="es-CL" dirty="0" smtClean="0">
                <a:latin typeface="+mj-lt"/>
              </a:rPr>
              <a:t>Responsabilidad.</a:t>
            </a:r>
          </a:p>
          <a:p>
            <a:r>
              <a:rPr lang="es-CL" dirty="0" smtClean="0">
                <a:latin typeface="+mj-lt"/>
              </a:rPr>
              <a:t>Derecho aplicable, arbitraje y nulidad parcial.</a:t>
            </a:r>
            <a:endParaRPr lang="es-CL" dirty="0"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L" dirty="0" smtClean="0"/>
              <a:t>Contrato de colaboración en I+D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733256"/>
          </a:xfrm>
        </p:spPr>
        <p:txBody>
          <a:bodyPr>
            <a:noAutofit/>
          </a:bodyPr>
          <a:lstStyle/>
          <a:p>
            <a:r>
              <a:rPr lang="es-CL" sz="2100" dirty="0" smtClean="0">
                <a:latin typeface="+mj-lt"/>
              </a:rPr>
              <a:t>Preámbulo y definiciones</a:t>
            </a:r>
          </a:p>
          <a:p>
            <a:r>
              <a:rPr lang="es-CL" sz="2100" dirty="0" smtClean="0">
                <a:latin typeface="+mj-lt"/>
              </a:rPr>
              <a:t>Las Partes.</a:t>
            </a:r>
          </a:p>
          <a:p>
            <a:r>
              <a:rPr lang="es-CL" sz="2100" dirty="0" smtClean="0">
                <a:latin typeface="+mj-lt"/>
              </a:rPr>
              <a:t>Considerandos.</a:t>
            </a:r>
          </a:p>
          <a:p>
            <a:r>
              <a:rPr lang="es-CL" sz="2100" dirty="0" smtClean="0">
                <a:latin typeface="+mj-lt"/>
              </a:rPr>
              <a:t>Definición de los términos y Terminología.</a:t>
            </a:r>
          </a:p>
          <a:p>
            <a:r>
              <a:rPr lang="es-CL" sz="2100" dirty="0" smtClean="0">
                <a:latin typeface="+mj-lt"/>
              </a:rPr>
              <a:t>Objeto y objetivos de la colaboración</a:t>
            </a:r>
          </a:p>
          <a:p>
            <a:r>
              <a:rPr lang="es-CL" sz="2100" dirty="0" smtClean="0">
                <a:latin typeface="+mj-lt"/>
              </a:rPr>
              <a:t>Descripción del proyecto.</a:t>
            </a:r>
          </a:p>
          <a:p>
            <a:r>
              <a:rPr lang="es-CL" sz="2100" dirty="0" smtClean="0">
                <a:latin typeface="+mj-lt"/>
              </a:rPr>
              <a:t>Alcance de la cooperación.</a:t>
            </a:r>
          </a:p>
          <a:p>
            <a:r>
              <a:rPr lang="es-CL" sz="2100" dirty="0" smtClean="0">
                <a:latin typeface="+mj-lt"/>
              </a:rPr>
              <a:t>Anexos técnicos.</a:t>
            </a:r>
          </a:p>
          <a:p>
            <a:r>
              <a:rPr lang="es-CL" sz="2100" dirty="0" smtClean="0">
                <a:latin typeface="+mj-lt"/>
              </a:rPr>
              <a:t>Principios de colaboración.</a:t>
            </a:r>
          </a:p>
          <a:p>
            <a:r>
              <a:rPr lang="es-CL" sz="2100" dirty="0" smtClean="0">
                <a:latin typeface="+mj-lt"/>
              </a:rPr>
              <a:t>Responsabilidad de los participantes.</a:t>
            </a:r>
          </a:p>
          <a:p>
            <a:r>
              <a:rPr lang="es-CL" sz="2100" dirty="0" smtClean="0">
                <a:latin typeface="+mj-lt"/>
              </a:rPr>
              <a:t>Contribución de los participantes.</a:t>
            </a:r>
          </a:p>
          <a:p>
            <a:r>
              <a:rPr lang="es-CL" sz="2100" dirty="0" smtClean="0">
                <a:latin typeface="+mj-lt"/>
              </a:rPr>
              <a:t>Distribución de los cometidos.</a:t>
            </a:r>
          </a:p>
          <a:p>
            <a:r>
              <a:rPr lang="es-CL" sz="2100" dirty="0" smtClean="0">
                <a:latin typeface="+mj-lt"/>
              </a:rPr>
              <a:t>Hitos.</a:t>
            </a:r>
          </a:p>
          <a:p>
            <a:r>
              <a:rPr lang="es-CL" sz="2100" dirty="0" smtClean="0">
                <a:latin typeface="+mj-lt"/>
              </a:rPr>
              <a:t>Métodos de trabajo.</a:t>
            </a:r>
          </a:p>
          <a:p>
            <a:r>
              <a:rPr lang="es-CL" sz="2100" dirty="0" smtClean="0">
                <a:latin typeface="+mj-lt"/>
              </a:rPr>
              <a:t>Informes.</a:t>
            </a:r>
            <a:endParaRPr lang="es-CL" sz="2100" dirty="0">
              <a:latin typeface="+mj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L" dirty="0" smtClean="0"/>
              <a:t>Contrato de colaboración en I+D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rmAutofit lnSpcReduction="10000"/>
          </a:bodyPr>
          <a:lstStyle/>
          <a:p>
            <a:r>
              <a:rPr lang="es-CL" dirty="0" smtClean="0">
                <a:latin typeface="+mj-lt"/>
              </a:rPr>
              <a:t>Director del proyecto</a:t>
            </a:r>
          </a:p>
          <a:p>
            <a:r>
              <a:rPr lang="es-CL" dirty="0" smtClean="0">
                <a:latin typeface="+mj-lt"/>
              </a:rPr>
              <a:t>Subcontratos</a:t>
            </a:r>
          </a:p>
          <a:p>
            <a:r>
              <a:rPr lang="es-CL" dirty="0" smtClean="0">
                <a:latin typeface="+mj-lt"/>
              </a:rPr>
              <a:t>Participantes adicionales.</a:t>
            </a:r>
          </a:p>
          <a:p>
            <a:r>
              <a:rPr lang="es-CL" dirty="0" smtClean="0">
                <a:latin typeface="+mj-lt"/>
              </a:rPr>
              <a:t>Financiación del proyecto</a:t>
            </a:r>
          </a:p>
          <a:p>
            <a:r>
              <a:rPr lang="es-CL" dirty="0" smtClean="0">
                <a:latin typeface="+mj-lt"/>
              </a:rPr>
              <a:t>Plan de gastos.</a:t>
            </a:r>
          </a:p>
          <a:p>
            <a:r>
              <a:rPr lang="es-CL" dirty="0" smtClean="0">
                <a:latin typeface="+mj-lt"/>
              </a:rPr>
              <a:t>Presupuesto</a:t>
            </a:r>
          </a:p>
          <a:p>
            <a:r>
              <a:rPr lang="es-CL" dirty="0" smtClean="0">
                <a:latin typeface="+mj-lt"/>
              </a:rPr>
              <a:t>Aspectos de la protección (propiedad industrial)</a:t>
            </a:r>
          </a:p>
          <a:p>
            <a:r>
              <a:rPr lang="es-CL" sz="2800" dirty="0" smtClean="0">
                <a:latin typeface="+mj-lt"/>
              </a:rPr>
              <a:t>Derecho de utilización.</a:t>
            </a:r>
          </a:p>
          <a:p>
            <a:r>
              <a:rPr lang="es-CL" sz="2800" dirty="0" smtClean="0">
                <a:latin typeface="+mj-lt"/>
              </a:rPr>
              <a:t>Confidencialidad y publicaciones</a:t>
            </a:r>
          </a:p>
          <a:p>
            <a:r>
              <a:rPr lang="es-CL" sz="2800" dirty="0" smtClean="0">
                <a:latin typeface="+mj-lt"/>
              </a:rPr>
              <a:t>Estructura organizativa</a:t>
            </a:r>
          </a:p>
          <a:p>
            <a:r>
              <a:rPr lang="es-CL" sz="2800" dirty="0" smtClean="0">
                <a:latin typeface="+mj-lt"/>
              </a:rPr>
              <a:t>Forma de asociación.</a:t>
            </a:r>
            <a:endParaRPr lang="es-CL" dirty="0" smtClean="0">
              <a:latin typeface="+mj-lt"/>
            </a:endParaRPr>
          </a:p>
          <a:p>
            <a:r>
              <a:rPr lang="es-CL" dirty="0" err="1" smtClean="0">
                <a:latin typeface="+mj-lt"/>
              </a:rPr>
              <a:t>Etc</a:t>
            </a:r>
            <a:r>
              <a:rPr lang="es-CL" dirty="0" smtClean="0">
                <a:latin typeface="+mj-lt"/>
              </a:rPr>
              <a:t>…</a:t>
            </a:r>
            <a:endParaRPr lang="es-CL" dirty="0"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507288" cy="1143000"/>
          </a:xfrm>
        </p:spPr>
        <p:txBody>
          <a:bodyPr>
            <a:noAutofit/>
          </a:bodyPr>
          <a:lstStyle/>
          <a:p>
            <a:r>
              <a:rPr lang="es-CL" sz="4000" b="1" dirty="0" smtClean="0"/>
              <a:t>Contrato de transferencia de tecnología</a:t>
            </a:r>
            <a:endParaRPr lang="es-CL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08112"/>
            <a:ext cx="8229600" cy="544522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s-CL" sz="3100" b="1" dirty="0" smtClean="0">
                <a:latin typeface="+mj-lt"/>
              </a:rPr>
              <a:t>1.  Preámbulo</a:t>
            </a:r>
            <a:r>
              <a:rPr lang="es-CL" dirty="0" smtClean="0">
                <a:latin typeface="+mj-lt"/>
              </a:rPr>
              <a:t/>
            </a:r>
            <a:br>
              <a:rPr lang="es-CL" dirty="0" smtClean="0">
                <a:latin typeface="+mj-lt"/>
              </a:rPr>
            </a:br>
            <a:r>
              <a:rPr lang="es-CL" dirty="0" smtClean="0">
                <a:latin typeface="+mj-lt"/>
              </a:rPr>
              <a:t>1.1.  Identificación de las partes.</a:t>
            </a:r>
            <a:br>
              <a:rPr lang="es-CL" dirty="0" smtClean="0">
                <a:latin typeface="+mj-lt"/>
              </a:rPr>
            </a:br>
            <a:r>
              <a:rPr lang="es-CL" dirty="0" smtClean="0">
                <a:latin typeface="+mj-lt"/>
              </a:rPr>
              <a:t>1.2.  Objeto.</a:t>
            </a:r>
            <a:br>
              <a:rPr lang="es-CL" dirty="0" smtClean="0">
                <a:latin typeface="+mj-lt"/>
              </a:rPr>
            </a:br>
            <a:r>
              <a:rPr lang="es-CL" dirty="0" smtClean="0">
                <a:latin typeface="+mj-lt"/>
              </a:rPr>
              <a:t>1.3.  Entrada en vigor del contrato.</a:t>
            </a:r>
            <a:br>
              <a:rPr lang="es-CL" dirty="0" smtClean="0">
                <a:latin typeface="+mj-lt"/>
              </a:rPr>
            </a:br>
            <a:r>
              <a:rPr lang="es-CL" dirty="0" smtClean="0">
                <a:latin typeface="+mj-lt"/>
              </a:rPr>
              <a:t>1.4.  Lugar del contrato.</a:t>
            </a:r>
            <a:br>
              <a:rPr lang="es-CL" dirty="0" smtClean="0">
                <a:latin typeface="+mj-lt"/>
              </a:rPr>
            </a:br>
            <a:r>
              <a:rPr lang="es-CL" dirty="0" smtClean="0">
                <a:latin typeface="+mj-lt"/>
              </a:rPr>
              <a:t>1.5.  Cláusulas expositivas.</a:t>
            </a:r>
            <a:br>
              <a:rPr lang="es-CL" dirty="0" smtClean="0">
                <a:latin typeface="+mj-lt"/>
              </a:rPr>
            </a:br>
            <a:r>
              <a:rPr lang="es-CL" dirty="0" smtClean="0">
                <a:latin typeface="+mj-lt"/>
              </a:rPr>
              <a:t>	1.5.1.   Considerandos sobre el licenciante.</a:t>
            </a:r>
            <a:br>
              <a:rPr lang="es-CL" dirty="0" smtClean="0">
                <a:latin typeface="+mj-lt"/>
              </a:rPr>
            </a:br>
            <a:r>
              <a:rPr lang="es-CL" dirty="0" smtClean="0">
                <a:latin typeface="+mj-lt"/>
              </a:rPr>
              <a:t>	1.5.2.    Considerandos sobre el licenciatario.</a:t>
            </a:r>
            <a:br>
              <a:rPr lang="es-CL" dirty="0" smtClean="0">
                <a:latin typeface="+mj-lt"/>
              </a:rPr>
            </a:br>
            <a:r>
              <a:rPr lang="es-CL" dirty="0" smtClean="0">
                <a:latin typeface="+mj-lt"/>
              </a:rPr>
              <a:t>	1.5.3.    Antecedentes del contrato.</a:t>
            </a:r>
            <a:br>
              <a:rPr lang="es-CL" dirty="0" smtClean="0">
                <a:latin typeface="+mj-lt"/>
              </a:rPr>
            </a:br>
            <a:r>
              <a:rPr lang="es-CL" dirty="0" smtClean="0">
                <a:latin typeface="+mj-lt"/>
              </a:rPr>
              <a:t>1.6.  Definiciones.</a:t>
            </a:r>
            <a:br>
              <a:rPr lang="es-CL" dirty="0" smtClean="0">
                <a:latin typeface="+mj-lt"/>
              </a:rPr>
            </a:br>
            <a:endParaRPr lang="es-CL" sz="3100" b="1" dirty="0" smtClean="0">
              <a:latin typeface="+mj-lt"/>
            </a:endParaRPr>
          </a:p>
          <a:p>
            <a:pPr>
              <a:buNone/>
            </a:pPr>
            <a:r>
              <a:rPr lang="es-CL" sz="3100" b="1" dirty="0" smtClean="0">
                <a:latin typeface="+mj-lt"/>
              </a:rPr>
              <a:t>2. Concesión de la licencia</a:t>
            </a:r>
            <a:r>
              <a:rPr lang="es-CL" dirty="0" smtClean="0">
                <a:latin typeface="+mj-lt"/>
              </a:rPr>
              <a:t/>
            </a:r>
            <a:br>
              <a:rPr lang="es-CL" dirty="0" smtClean="0">
                <a:latin typeface="+mj-lt"/>
              </a:rPr>
            </a:br>
            <a:r>
              <a:rPr lang="es-CL" dirty="0" smtClean="0">
                <a:latin typeface="+mj-lt"/>
              </a:rPr>
              <a:t>2.1. Derechos de patente.</a:t>
            </a:r>
            <a:br>
              <a:rPr lang="es-CL" dirty="0" smtClean="0">
                <a:latin typeface="+mj-lt"/>
              </a:rPr>
            </a:br>
            <a:r>
              <a:rPr lang="es-CL" dirty="0" smtClean="0">
                <a:latin typeface="+mj-lt"/>
              </a:rPr>
              <a:t>	2.1.1. Exclusividad.</a:t>
            </a:r>
            <a:br>
              <a:rPr lang="es-CL" dirty="0" smtClean="0">
                <a:latin typeface="+mj-lt"/>
              </a:rPr>
            </a:br>
            <a:r>
              <a:rPr lang="es-CL" dirty="0" smtClean="0">
                <a:latin typeface="+mj-lt"/>
              </a:rPr>
              <a:t>	2.1.2. Territorio.</a:t>
            </a:r>
            <a:br>
              <a:rPr lang="es-CL" dirty="0" smtClean="0">
                <a:latin typeface="+mj-lt"/>
              </a:rPr>
            </a:br>
            <a:r>
              <a:rPr lang="es-CL" dirty="0" smtClean="0">
                <a:latin typeface="+mj-lt"/>
              </a:rPr>
              <a:t>	2.1.3. Derechos conferidos.</a:t>
            </a:r>
            <a:br>
              <a:rPr lang="es-CL" dirty="0" smtClean="0">
                <a:latin typeface="+mj-lt"/>
              </a:rPr>
            </a:br>
            <a:r>
              <a:rPr lang="es-CL" dirty="0" smtClean="0">
                <a:latin typeface="+mj-lt"/>
              </a:rPr>
              <a:t>	2.1.4. Limitaciones.</a:t>
            </a:r>
            <a:br>
              <a:rPr lang="es-CL" dirty="0" smtClean="0">
                <a:latin typeface="+mj-lt"/>
              </a:rPr>
            </a:br>
            <a:r>
              <a:rPr lang="es-CL" dirty="0" smtClean="0">
                <a:latin typeface="+mj-lt"/>
              </a:rPr>
              <a:t>	2.1.5. Mantenimiento.</a:t>
            </a:r>
            <a:br>
              <a:rPr lang="es-CL" dirty="0" smtClean="0">
                <a:latin typeface="+mj-lt"/>
              </a:rPr>
            </a:br>
            <a:r>
              <a:rPr lang="es-CL" dirty="0" smtClean="0">
                <a:latin typeface="+mj-lt"/>
              </a:rPr>
              <a:t>	2.1.6. Incumplimientos.</a:t>
            </a:r>
            <a:br>
              <a:rPr lang="es-CL" dirty="0" smtClean="0">
                <a:latin typeface="+mj-lt"/>
              </a:rPr>
            </a:br>
            <a:r>
              <a:rPr lang="es-CL" dirty="0" smtClean="0">
                <a:latin typeface="+mj-lt"/>
              </a:rPr>
              <a:t>		2.1.6.1. Patentes licenciadas.</a:t>
            </a:r>
            <a:br>
              <a:rPr lang="es-CL" dirty="0" smtClean="0">
                <a:latin typeface="+mj-lt"/>
              </a:rPr>
            </a:br>
            <a:r>
              <a:rPr lang="es-CL" dirty="0" smtClean="0">
                <a:latin typeface="+mj-lt"/>
              </a:rPr>
              <a:t>		2.1.6.2. Procedimientos contra licenciatario.</a:t>
            </a:r>
            <a:endParaRPr lang="es-CL" dirty="0">
              <a:latin typeface="+mj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</TotalTime>
  <Words>738</Words>
  <Application>Microsoft Office PowerPoint</Application>
  <PresentationFormat>Presentación en pantalla (4:3)</PresentationFormat>
  <Paragraphs>113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Flujo</vt:lpstr>
      <vt:lpstr>CONTRATOS TECNOLOGICOS</vt:lpstr>
      <vt:lpstr>Tipos de Contrato</vt:lpstr>
      <vt:lpstr>Diapositiva 3</vt:lpstr>
      <vt:lpstr>Contrato de Franquicia</vt:lpstr>
      <vt:lpstr>Contrato de consorcio de explotación</vt:lpstr>
      <vt:lpstr>Contrato de asociación para un proyecto determinado</vt:lpstr>
      <vt:lpstr>Contrato de colaboración en I+D</vt:lpstr>
      <vt:lpstr>Contrato de colaboración en I+D</vt:lpstr>
      <vt:lpstr>Contrato de transferencia de tecnología</vt:lpstr>
      <vt:lpstr>Contrato de transferencia de tecnología</vt:lpstr>
      <vt:lpstr>Contrato de transferencia de tecnología</vt:lpstr>
      <vt:lpstr>Contrato de Licencia de patente</vt:lpstr>
      <vt:lpstr>Contrato de Licencia de patente</vt:lpstr>
      <vt:lpstr>Contrato de Licencia de patente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CONTRATOS TECNOLOGICOS</dc:title>
  <dc:creator>spl.rlp</dc:creator>
  <cp:lastModifiedBy>spl.rlp</cp:lastModifiedBy>
  <cp:revision>14</cp:revision>
  <dcterms:created xsi:type="dcterms:W3CDTF">2011-11-22T17:51:28Z</dcterms:created>
  <dcterms:modified xsi:type="dcterms:W3CDTF">2011-11-22T18:56:32Z</dcterms:modified>
</cp:coreProperties>
</file>