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BFB35F7-9886-44C1-8F64-7CFEA7CE0EE6}" type="datetimeFigureOut">
              <a:rPr lang="es-ES" smtClean="0"/>
              <a:pPr/>
              <a:t>25/10/2011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E5E5580-FF58-4F7A-B9B7-A7E4D3A5EB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FB35F7-9886-44C1-8F64-7CFEA7CE0EE6}" type="datetimeFigureOut">
              <a:rPr lang="es-ES" smtClean="0"/>
              <a:pPr/>
              <a:t>25/10/2011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5E5580-FF58-4F7A-B9B7-A7E4D3A5EB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FB35F7-9886-44C1-8F64-7CFEA7CE0EE6}" type="datetimeFigureOut">
              <a:rPr lang="es-ES" smtClean="0"/>
              <a:pPr/>
              <a:t>25/10/2011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5E5580-FF58-4F7A-B9B7-A7E4D3A5EB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FB35F7-9886-44C1-8F64-7CFEA7CE0EE6}" type="datetimeFigureOut">
              <a:rPr lang="es-ES" smtClean="0"/>
              <a:pPr/>
              <a:t>25/10/2011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5E5580-FF58-4F7A-B9B7-A7E4D3A5EB1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FB35F7-9886-44C1-8F64-7CFEA7CE0EE6}" type="datetimeFigureOut">
              <a:rPr lang="es-ES" smtClean="0"/>
              <a:pPr/>
              <a:t>25/10/2011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5E5580-FF58-4F7A-B9B7-A7E4D3A5EB1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FB35F7-9886-44C1-8F64-7CFEA7CE0EE6}" type="datetimeFigureOut">
              <a:rPr lang="es-ES" smtClean="0"/>
              <a:pPr/>
              <a:t>25/10/2011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5E5580-FF58-4F7A-B9B7-A7E4D3A5EB1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FB35F7-9886-44C1-8F64-7CFEA7CE0EE6}" type="datetimeFigureOut">
              <a:rPr lang="es-ES" smtClean="0"/>
              <a:pPr/>
              <a:t>25/10/2011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5E5580-FF58-4F7A-B9B7-A7E4D3A5EB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FB35F7-9886-44C1-8F64-7CFEA7CE0EE6}" type="datetimeFigureOut">
              <a:rPr lang="es-ES" smtClean="0"/>
              <a:pPr/>
              <a:t>25/10/2011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5E5580-FF58-4F7A-B9B7-A7E4D3A5EB1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FB35F7-9886-44C1-8F64-7CFEA7CE0EE6}" type="datetimeFigureOut">
              <a:rPr lang="es-ES" smtClean="0"/>
              <a:pPr/>
              <a:t>25/10/2011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5E5580-FF58-4F7A-B9B7-A7E4D3A5EB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BFB35F7-9886-44C1-8F64-7CFEA7CE0EE6}" type="datetimeFigureOut">
              <a:rPr lang="es-ES" smtClean="0"/>
              <a:pPr/>
              <a:t>25/10/2011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5E5580-FF58-4F7A-B9B7-A7E4D3A5EB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BFB35F7-9886-44C1-8F64-7CFEA7CE0EE6}" type="datetimeFigureOut">
              <a:rPr lang="es-ES" smtClean="0"/>
              <a:pPr/>
              <a:t>25/10/2011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E5E5580-FF58-4F7A-B9B7-A7E4D3A5EB1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BFB35F7-9886-44C1-8F64-7CFEA7CE0EE6}" type="datetimeFigureOut">
              <a:rPr lang="es-ES" smtClean="0"/>
              <a:pPr/>
              <a:t>25/10/2011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E5E5580-FF58-4F7A-B9B7-A7E4D3A5EB1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Definiciones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sz="2000" dirty="0" smtClean="0"/>
              <a:t>Fuente: Consejo Nacional de Innovación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-16"/>
            <a:ext cx="7772400" cy="1143000"/>
          </a:xfrm>
        </p:spPr>
        <p:txBody>
          <a:bodyPr/>
          <a:lstStyle/>
          <a:p>
            <a:r>
              <a:rPr lang="es-ES" dirty="0" smtClean="0"/>
              <a:t>¿Qué es innovación?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142984"/>
            <a:ext cx="8029604" cy="4114800"/>
          </a:xfrm>
        </p:spPr>
        <p:txBody>
          <a:bodyPr>
            <a:normAutofit fontScale="92500" lnSpcReduction="20000"/>
          </a:bodyPr>
          <a:lstStyle/>
          <a:p>
            <a:r>
              <a:rPr lang="es-ES" sz="2600" b="1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Innovación: </a:t>
            </a:r>
            <a:r>
              <a:rPr lang="es-ES" sz="2600" dirty="0" smtClean="0">
                <a:solidFill>
                  <a:schemeClr val="tx1"/>
                </a:solidFill>
                <a:latin typeface="+mj-lt"/>
                <a:ea typeface="+mn-ea"/>
                <a:cs typeface="+mn-cs"/>
              </a:rPr>
              <a:t>es la transformación de una idea en un producto vendible nuevo o mejorado o en un proceso operativo en la industria y en el comercio o en nuevo método de servicio social. (OCDE, 1992)</a:t>
            </a:r>
          </a:p>
          <a:p>
            <a:endParaRPr lang="es-ES" sz="2600" dirty="0" smtClean="0">
              <a:solidFill>
                <a:schemeClr val="tx1"/>
              </a:solidFill>
              <a:latin typeface="+mj-lt"/>
              <a:ea typeface="+mn-ea"/>
              <a:cs typeface="+mn-cs"/>
            </a:endParaRPr>
          </a:p>
          <a:p>
            <a:r>
              <a:rPr lang="es-ES" sz="2600" dirty="0" smtClean="0">
                <a:latin typeface="+mj-lt"/>
              </a:rPr>
              <a:t>Proceso mediante el cual ciertos productos o procesos productivos, desarrollados en base a nuevos conocimientos o a la combinación novedosa de conocimiento preexistente, son introducidos eficazmente en los mercados, y por lo tanto en la vida social.  (Consejo Nacional de Innovación)</a:t>
            </a:r>
          </a:p>
          <a:p>
            <a:endParaRPr lang="es-ES" sz="2600" dirty="0" smtClean="0">
              <a:solidFill>
                <a:schemeClr val="tx1"/>
              </a:solidFill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Innovación en procesos</a:t>
            </a:r>
            <a:r>
              <a:rPr lang="es-ES" dirty="0" smtClean="0"/>
              <a:t>: Es la implantación o </a:t>
            </a:r>
            <a:r>
              <a:rPr lang="es-ES" u="sng" dirty="0" smtClean="0"/>
              <a:t>adopción de métodos de producción </a:t>
            </a:r>
            <a:r>
              <a:rPr lang="es-ES" dirty="0" smtClean="0"/>
              <a:t>o de suministro nuevos o mejorados. </a:t>
            </a:r>
          </a:p>
          <a:p>
            <a:endParaRPr lang="es-ES" dirty="0" smtClean="0"/>
          </a:p>
          <a:p>
            <a:r>
              <a:rPr lang="es-ES" b="1" dirty="0" smtClean="0"/>
              <a:t>Innovación en productos</a:t>
            </a:r>
            <a:r>
              <a:rPr lang="es-ES" dirty="0" smtClean="0"/>
              <a:t>: Es la implantación o comercialización de un </a:t>
            </a:r>
            <a:r>
              <a:rPr lang="es-ES" u="sng" dirty="0" smtClean="0"/>
              <a:t>producto con características mejoradas de desempeño </a:t>
            </a:r>
            <a:r>
              <a:rPr lang="es-ES" dirty="0" smtClean="0"/>
              <a:t>con el fin de brindar objetivamente servicios nuevos o mejorados al consumidor. </a:t>
            </a: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Definiciones </a:t>
            </a:r>
            <a:r>
              <a:rPr lang="es-ES" dirty="0" smtClean="0"/>
              <a:t>1: tipos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b="1" dirty="0" smtClean="0"/>
              <a:t>Investigación o Ciencia Aplicada</a:t>
            </a:r>
            <a:r>
              <a:rPr lang="es-ES" dirty="0" smtClean="0"/>
              <a:t>: Es la utilización de los conocimientos en la práctica, </a:t>
            </a:r>
            <a:r>
              <a:rPr lang="es-ES" u="sng" dirty="0" smtClean="0"/>
              <a:t>para aplicarlos, con fines productivos</a:t>
            </a:r>
            <a:r>
              <a:rPr lang="es-ES" dirty="0" smtClean="0"/>
              <a:t>, en la mayoría de los casos, en provecho de la sociedad. </a:t>
            </a:r>
          </a:p>
          <a:p>
            <a:endParaRPr lang="es-ES" dirty="0" smtClean="0"/>
          </a:p>
          <a:p>
            <a:r>
              <a:rPr lang="es-ES" b="1" dirty="0" smtClean="0"/>
              <a:t>Investigación o Ciencia Básica</a:t>
            </a:r>
            <a:r>
              <a:rPr lang="es-ES" dirty="0" smtClean="0"/>
              <a:t>: También llamada investigación fundamental o investigación pura, es aquella que se realiza principalmente para conocer los </a:t>
            </a:r>
            <a:r>
              <a:rPr lang="es-ES" u="sng" dirty="0" smtClean="0"/>
              <a:t>fundamentos de los fenómenos</a:t>
            </a:r>
            <a:r>
              <a:rPr lang="es-ES" dirty="0" smtClean="0"/>
              <a:t>, sin atender a aplicaciones particulares, es decir, es </a:t>
            </a:r>
            <a:r>
              <a:rPr lang="es-ES" u="sng" dirty="0" smtClean="0"/>
              <a:t>generada por la curiosidad del investigador </a:t>
            </a:r>
            <a:r>
              <a:rPr lang="es-ES" dirty="0" smtClean="0"/>
              <a:t>(</a:t>
            </a:r>
            <a:r>
              <a:rPr lang="es-ES" i="1" dirty="0" err="1" smtClean="0"/>
              <a:t>curiosity-driven</a:t>
            </a:r>
            <a:r>
              <a:rPr lang="es-ES" i="1" dirty="0" smtClean="0"/>
              <a:t> </a:t>
            </a:r>
            <a:r>
              <a:rPr lang="es-ES" i="1" dirty="0" err="1" smtClean="0"/>
              <a:t>research</a:t>
            </a:r>
            <a:r>
              <a:rPr lang="es-ES" dirty="0" smtClean="0"/>
              <a:t>). </a:t>
            </a: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Definiciones 2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Investigación y Desarrollo (I+D)</a:t>
            </a:r>
            <a:r>
              <a:rPr lang="es-ES" dirty="0" smtClean="0"/>
              <a:t>: </a:t>
            </a:r>
            <a:r>
              <a:rPr lang="es-ES" u="sng" dirty="0" smtClean="0"/>
              <a:t>Conjunto de acciones creativas ejecutadas  sistemáticamente</a:t>
            </a:r>
            <a:r>
              <a:rPr lang="es-ES" dirty="0" smtClean="0"/>
              <a:t>, orientadas a expandir la frontera del conocimiento o a usar este conocimiento </a:t>
            </a:r>
            <a:r>
              <a:rPr lang="es-ES" u="sng" dirty="0" smtClean="0"/>
              <a:t>para generar nuevos productos y servicios</a:t>
            </a:r>
            <a:r>
              <a:rPr lang="es-ES" dirty="0" smtClean="0"/>
              <a:t> que puedan ser de utilidad para la sociedad. </a:t>
            </a:r>
            <a:r>
              <a:rPr lang="es-ES" u="sng" dirty="0" smtClean="0"/>
              <a:t>Es un componente del proceso de innovación</a:t>
            </a:r>
            <a:r>
              <a:rPr lang="es-ES" dirty="0" smtClean="0"/>
              <a:t>.</a:t>
            </a: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Definiciones 3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S" b="1" i="1" dirty="0" smtClean="0"/>
              <a:t>Free </a:t>
            </a:r>
            <a:r>
              <a:rPr lang="es-ES" b="1" i="1" dirty="0" err="1" smtClean="0"/>
              <a:t>riders</a:t>
            </a:r>
            <a:r>
              <a:rPr lang="es-ES" dirty="0" smtClean="0"/>
              <a:t>: Individuos u organizaciones que </a:t>
            </a:r>
            <a:r>
              <a:rPr lang="es-ES" u="sng" dirty="0" smtClean="0"/>
              <a:t>intentan internalizar los beneficios </a:t>
            </a:r>
            <a:r>
              <a:rPr lang="es-ES" dirty="0" smtClean="0"/>
              <a:t>de bienes producidos o adquiridos por otros, </a:t>
            </a:r>
            <a:r>
              <a:rPr lang="es-ES" u="sng" dirty="0" smtClean="0"/>
              <a:t>evitando correr los riesgos e incurrir en los costos </a:t>
            </a:r>
            <a:r>
              <a:rPr lang="es-ES" dirty="0" smtClean="0"/>
              <a:t>necesarios para su generación. </a:t>
            </a:r>
          </a:p>
          <a:p>
            <a:endParaRPr lang="es-ES" dirty="0" smtClean="0"/>
          </a:p>
          <a:p>
            <a:r>
              <a:rPr lang="es-ES" b="1" dirty="0" smtClean="0"/>
              <a:t>Paradigma</a:t>
            </a:r>
            <a:r>
              <a:rPr lang="es-ES" dirty="0" smtClean="0"/>
              <a:t>: Un patrón o modelo. Conjunto de experiencias, creencias y valores que afectan la forma en que un individuo percibe la realidad y en que responde a esa percepción. </a:t>
            </a:r>
          </a:p>
          <a:p>
            <a:endParaRPr lang="es-ES" dirty="0" smtClean="0"/>
          </a:p>
          <a:p>
            <a:r>
              <a:rPr lang="es-ES" b="1" dirty="0" smtClean="0"/>
              <a:t>Patente</a:t>
            </a:r>
            <a:r>
              <a:rPr lang="es-ES" dirty="0" smtClean="0"/>
              <a:t>: Es un derecho de exclusividad, concedido por el Estado, para proteger y explotar una invención por el tiempo que determine la Ley. </a:t>
            </a:r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Definiciones 4</a:t>
            </a:r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Productividad Total de Factores (PTF)</a:t>
            </a:r>
            <a:r>
              <a:rPr lang="es-ES" dirty="0" smtClean="0"/>
              <a:t>: Parte del crecimiento que no se puede explicar por incrementos en la cantidad de los factores (capital y trabajo) utilizados en el proceso de producción, sino como producto de un aumento en la eficiencia con la que se utilizan o combinan dichos factores. En ella son fundamentales el capital humano calificado, la tecnología y el conocimiento. </a:t>
            </a: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Definiciones 5</a:t>
            </a:r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76630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es-ES" b="1" i="1" dirty="0" err="1" smtClean="0"/>
              <a:t>Spillovers</a:t>
            </a:r>
            <a:r>
              <a:rPr lang="es-ES" dirty="0" smtClean="0"/>
              <a:t>: Cualquier externalidad positiva que resulta de determinadas inversiones en innovación y desarrollo tecnológico. </a:t>
            </a:r>
          </a:p>
          <a:p>
            <a:pPr>
              <a:spcAft>
                <a:spcPts val="600"/>
              </a:spcAft>
            </a:pPr>
            <a:r>
              <a:rPr lang="es-ES" b="1" dirty="0" smtClean="0"/>
              <a:t>Ventaja comparativa</a:t>
            </a:r>
            <a:r>
              <a:rPr lang="es-ES" dirty="0" smtClean="0"/>
              <a:t>: Recursos, atributos y otras características de los que dispone una persona, organización o país y que le permiten obtener un grado mayor de productividad que sus competidores. Ejemplo: abundancia de recursos naturales. </a:t>
            </a:r>
          </a:p>
          <a:p>
            <a:r>
              <a:rPr lang="es-ES" b="1" dirty="0" smtClean="0"/>
              <a:t>Ventajas competitivas dinámicas</a:t>
            </a:r>
            <a:r>
              <a:rPr lang="es-ES" dirty="0" smtClean="0"/>
              <a:t>: Condiciones presentes en una empresa, institución o país que lo hacen ser competitivo en los bienes y servicios que produce, que además son sustentables en el tiempo. </a:t>
            </a: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Definiciones 6</a:t>
            </a:r>
            <a:endParaRPr lang="es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123</TotalTime>
  <Words>545</Words>
  <Application>Microsoft Office PowerPoint</Application>
  <PresentationFormat>Presentación en pantalla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Concurrencia</vt:lpstr>
      <vt:lpstr>Definiciones</vt:lpstr>
      <vt:lpstr>¿Qué es innovación?</vt:lpstr>
      <vt:lpstr>Definiciones 1: tipos</vt:lpstr>
      <vt:lpstr>Definiciones 2</vt:lpstr>
      <vt:lpstr>Definiciones 3</vt:lpstr>
      <vt:lpstr>Definiciones 4</vt:lpstr>
      <vt:lpstr>Definiciones 5</vt:lpstr>
      <vt:lpstr>Definiciones 6</vt:lpstr>
    </vt:vector>
  </TitlesOfParts>
  <Company>VAIO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Definiciones</dc:title>
  <dc:creator>spl.rlp</dc:creator>
  <cp:lastModifiedBy>spl.rlp</cp:lastModifiedBy>
  <cp:revision>7</cp:revision>
  <dcterms:created xsi:type="dcterms:W3CDTF">2010-10-08T17:29:50Z</dcterms:created>
  <dcterms:modified xsi:type="dcterms:W3CDTF">2011-10-25T21:12:56Z</dcterms:modified>
</cp:coreProperties>
</file>