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0" r:id="rId3"/>
    <p:sldId id="257" r:id="rId4"/>
    <p:sldId id="275" r:id="rId5"/>
    <p:sldId id="320" r:id="rId6"/>
    <p:sldId id="285" r:id="rId7"/>
    <p:sldId id="292" r:id="rId8"/>
    <p:sldId id="319" r:id="rId9"/>
    <p:sldId id="321" r:id="rId10"/>
    <p:sldId id="323" r:id="rId11"/>
    <p:sldId id="293" r:id="rId12"/>
    <p:sldId id="302" r:id="rId13"/>
    <p:sldId id="294" r:id="rId14"/>
    <p:sldId id="295" r:id="rId15"/>
    <p:sldId id="296" r:id="rId16"/>
    <p:sldId id="297" r:id="rId17"/>
    <p:sldId id="303" r:id="rId18"/>
    <p:sldId id="304" r:id="rId19"/>
    <p:sldId id="299" r:id="rId20"/>
    <p:sldId id="300" r:id="rId21"/>
    <p:sldId id="301" r:id="rId22"/>
    <p:sldId id="324" r:id="rId23"/>
    <p:sldId id="291" r:id="rId24"/>
  </p:sldIdLst>
  <p:sldSz cx="9144000" cy="6858000" type="screen4x3"/>
  <p:notesSz cx="6858000" cy="910748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591" autoAdjust="0"/>
    <p:restoredTop sz="92652" autoAdjust="0"/>
  </p:normalViewPr>
  <p:slideViewPr>
    <p:cSldViewPr>
      <p:cViewPr varScale="1">
        <p:scale>
          <a:sx n="69" d="100"/>
          <a:sy n="69" d="100"/>
        </p:scale>
        <p:origin x="-19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A0359A-B37D-407F-8931-B9E229B9A5F3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245BE277-5768-497D-9D1C-C764D0494143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Módulo I: </a:t>
          </a:r>
          <a:r>
            <a:rPr lang="es-MX" dirty="0" smtClean="0">
              <a:solidFill>
                <a:schemeClr val="tx1"/>
              </a:solidFill>
            </a:rPr>
            <a:t>Desarrollo de Habilidades Psico emocionales</a:t>
          </a:r>
          <a:endParaRPr lang="es-MX" dirty="0">
            <a:solidFill>
              <a:schemeClr val="tx1"/>
            </a:solidFill>
          </a:endParaRPr>
        </a:p>
      </dgm:t>
    </dgm:pt>
    <dgm:pt modelId="{6A8ECF7A-4E1D-4111-99EA-A0DC36750FBB}" type="parTrans" cxnId="{A1615A26-2DD6-4E34-B469-5BD907232D4D}">
      <dgm:prSet/>
      <dgm:spPr/>
      <dgm:t>
        <a:bodyPr/>
        <a:lstStyle/>
        <a:p>
          <a:endParaRPr lang="es-MX"/>
        </a:p>
      </dgm:t>
    </dgm:pt>
    <dgm:pt modelId="{F6FFCE12-D726-43E6-BB74-ECC91B597455}" type="sibTrans" cxnId="{A1615A26-2DD6-4E34-B469-5BD907232D4D}">
      <dgm:prSet/>
      <dgm:spPr/>
      <dgm:t>
        <a:bodyPr/>
        <a:lstStyle/>
        <a:p>
          <a:endParaRPr lang="es-MX"/>
        </a:p>
      </dgm:t>
    </dgm:pt>
    <dgm:pt modelId="{4B44062B-023D-45EB-B2F1-10F0010AF264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Módulo II: </a:t>
          </a:r>
          <a:r>
            <a:rPr lang="es-MX" dirty="0" smtClean="0">
              <a:solidFill>
                <a:schemeClr val="tx1"/>
              </a:solidFill>
            </a:rPr>
            <a:t>Desarrollo de Proyecto de ICI</a:t>
          </a:r>
          <a:endParaRPr lang="es-MX" dirty="0">
            <a:solidFill>
              <a:schemeClr val="tx1"/>
            </a:solidFill>
          </a:endParaRPr>
        </a:p>
      </dgm:t>
    </dgm:pt>
    <dgm:pt modelId="{F5EDB503-783A-4E96-9527-80FD9A06C697}" type="parTrans" cxnId="{A3B2DB5A-99A4-48C3-8D48-6761700DC25B}">
      <dgm:prSet/>
      <dgm:spPr/>
      <dgm:t>
        <a:bodyPr/>
        <a:lstStyle/>
        <a:p>
          <a:endParaRPr lang="es-MX"/>
        </a:p>
      </dgm:t>
    </dgm:pt>
    <dgm:pt modelId="{232D3259-12C5-4935-981B-AF4D8144273A}" type="sibTrans" cxnId="{A3B2DB5A-99A4-48C3-8D48-6761700DC25B}">
      <dgm:prSet/>
      <dgm:spPr/>
      <dgm:t>
        <a:bodyPr/>
        <a:lstStyle/>
        <a:p>
          <a:endParaRPr lang="es-MX"/>
        </a:p>
      </dgm:t>
    </dgm:pt>
    <dgm:pt modelId="{20575158-794A-4F60-B099-6A6D7C7DF5CA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Módulo III: </a:t>
          </a:r>
          <a:r>
            <a:rPr lang="es-MX" dirty="0" smtClean="0">
              <a:solidFill>
                <a:schemeClr val="tx1"/>
              </a:solidFill>
            </a:rPr>
            <a:t>Aplicación de la ICI</a:t>
          </a:r>
          <a:endParaRPr lang="es-MX" dirty="0">
            <a:solidFill>
              <a:schemeClr val="tx1"/>
            </a:solidFill>
          </a:endParaRPr>
        </a:p>
      </dgm:t>
    </dgm:pt>
    <dgm:pt modelId="{2297C968-C66C-4769-8F0C-B0BAFD5D33C0}" type="parTrans" cxnId="{137A5430-CA95-4A10-87A6-3093B2652BE7}">
      <dgm:prSet/>
      <dgm:spPr/>
      <dgm:t>
        <a:bodyPr/>
        <a:lstStyle/>
        <a:p>
          <a:endParaRPr lang="es-MX"/>
        </a:p>
      </dgm:t>
    </dgm:pt>
    <dgm:pt modelId="{8DFC47E3-116F-4140-ADBD-547BBE6250EE}" type="sibTrans" cxnId="{137A5430-CA95-4A10-87A6-3093B2652BE7}">
      <dgm:prSet/>
      <dgm:spPr/>
      <dgm:t>
        <a:bodyPr/>
        <a:lstStyle/>
        <a:p>
          <a:endParaRPr lang="es-MX"/>
        </a:p>
      </dgm:t>
    </dgm:pt>
    <dgm:pt modelId="{1410BCD6-B1F5-4793-9883-399B12C8B7B5}" type="pres">
      <dgm:prSet presAssocID="{71A0359A-B37D-407F-8931-B9E229B9A5F3}" presName="CompostProcess" presStyleCnt="0">
        <dgm:presLayoutVars>
          <dgm:dir/>
          <dgm:resizeHandles val="exact"/>
        </dgm:presLayoutVars>
      </dgm:prSet>
      <dgm:spPr/>
    </dgm:pt>
    <dgm:pt modelId="{BA6DC974-C468-4248-B379-B5BAF2878E5F}" type="pres">
      <dgm:prSet presAssocID="{71A0359A-B37D-407F-8931-B9E229B9A5F3}" presName="arrow" presStyleLbl="bgShp" presStyleIdx="0" presStyleCnt="1"/>
      <dgm:spPr/>
    </dgm:pt>
    <dgm:pt modelId="{F3D97006-78F0-40AE-8BEE-B11A8B9C6304}" type="pres">
      <dgm:prSet presAssocID="{71A0359A-B37D-407F-8931-B9E229B9A5F3}" presName="linearProcess" presStyleCnt="0"/>
      <dgm:spPr/>
    </dgm:pt>
    <dgm:pt modelId="{7BFCAB4E-728C-4934-B847-F65320C21D5D}" type="pres">
      <dgm:prSet presAssocID="{245BE277-5768-497D-9D1C-C764D049414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A4F2C4-5BEC-491F-814D-395787C61BFA}" type="pres">
      <dgm:prSet presAssocID="{F6FFCE12-D726-43E6-BB74-ECC91B597455}" presName="sibTrans" presStyleCnt="0"/>
      <dgm:spPr/>
    </dgm:pt>
    <dgm:pt modelId="{7417BE47-4A5A-4B78-A99C-CBA6D17EAB83}" type="pres">
      <dgm:prSet presAssocID="{4B44062B-023D-45EB-B2F1-10F0010AF26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16FB31-826F-4F15-8AD2-C25CD3E2417B}" type="pres">
      <dgm:prSet presAssocID="{232D3259-12C5-4935-981B-AF4D8144273A}" presName="sibTrans" presStyleCnt="0"/>
      <dgm:spPr/>
    </dgm:pt>
    <dgm:pt modelId="{5E8FDCAC-ABEA-49B1-AA13-82C9E4DCB2F9}" type="pres">
      <dgm:prSet presAssocID="{20575158-794A-4F60-B099-6A6D7C7DF5C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FE92FF-E22F-4C48-811B-F20BFBF5B7BA}" type="presOf" srcId="{71A0359A-B37D-407F-8931-B9E229B9A5F3}" destId="{1410BCD6-B1F5-4793-9883-399B12C8B7B5}" srcOrd="0" destOrd="0" presId="urn:microsoft.com/office/officeart/2005/8/layout/hProcess9"/>
    <dgm:cxn modelId="{137A5430-CA95-4A10-87A6-3093B2652BE7}" srcId="{71A0359A-B37D-407F-8931-B9E229B9A5F3}" destId="{20575158-794A-4F60-B099-6A6D7C7DF5CA}" srcOrd="2" destOrd="0" parTransId="{2297C968-C66C-4769-8F0C-B0BAFD5D33C0}" sibTransId="{8DFC47E3-116F-4140-ADBD-547BBE6250EE}"/>
    <dgm:cxn modelId="{646071F0-731E-48A5-884B-BEE6784CD5B1}" type="presOf" srcId="{245BE277-5768-497D-9D1C-C764D0494143}" destId="{7BFCAB4E-728C-4934-B847-F65320C21D5D}" srcOrd="0" destOrd="0" presId="urn:microsoft.com/office/officeart/2005/8/layout/hProcess9"/>
    <dgm:cxn modelId="{D2CFB549-8F1D-4834-83F8-75553EB849B1}" type="presOf" srcId="{4B44062B-023D-45EB-B2F1-10F0010AF264}" destId="{7417BE47-4A5A-4B78-A99C-CBA6D17EAB83}" srcOrd="0" destOrd="0" presId="urn:microsoft.com/office/officeart/2005/8/layout/hProcess9"/>
    <dgm:cxn modelId="{A1615A26-2DD6-4E34-B469-5BD907232D4D}" srcId="{71A0359A-B37D-407F-8931-B9E229B9A5F3}" destId="{245BE277-5768-497D-9D1C-C764D0494143}" srcOrd="0" destOrd="0" parTransId="{6A8ECF7A-4E1D-4111-99EA-A0DC36750FBB}" sibTransId="{F6FFCE12-D726-43E6-BB74-ECC91B597455}"/>
    <dgm:cxn modelId="{A3B2DB5A-99A4-48C3-8D48-6761700DC25B}" srcId="{71A0359A-B37D-407F-8931-B9E229B9A5F3}" destId="{4B44062B-023D-45EB-B2F1-10F0010AF264}" srcOrd="1" destOrd="0" parTransId="{F5EDB503-783A-4E96-9527-80FD9A06C697}" sibTransId="{232D3259-12C5-4935-981B-AF4D8144273A}"/>
    <dgm:cxn modelId="{95A378D7-D9A4-4A44-9ED0-6B9797CCEFBF}" type="presOf" srcId="{20575158-794A-4F60-B099-6A6D7C7DF5CA}" destId="{5E8FDCAC-ABEA-49B1-AA13-82C9E4DCB2F9}" srcOrd="0" destOrd="0" presId="urn:microsoft.com/office/officeart/2005/8/layout/hProcess9"/>
    <dgm:cxn modelId="{B66F1DFE-8DB2-4A3B-B953-0E016EF5C259}" type="presParOf" srcId="{1410BCD6-B1F5-4793-9883-399B12C8B7B5}" destId="{BA6DC974-C468-4248-B379-B5BAF2878E5F}" srcOrd="0" destOrd="0" presId="urn:microsoft.com/office/officeart/2005/8/layout/hProcess9"/>
    <dgm:cxn modelId="{2938975A-6C1C-41B4-B5CF-3BC4371D4D7A}" type="presParOf" srcId="{1410BCD6-B1F5-4793-9883-399B12C8B7B5}" destId="{F3D97006-78F0-40AE-8BEE-B11A8B9C6304}" srcOrd="1" destOrd="0" presId="urn:microsoft.com/office/officeart/2005/8/layout/hProcess9"/>
    <dgm:cxn modelId="{0BAB4D2B-51E3-43A8-916B-38B622DE0A77}" type="presParOf" srcId="{F3D97006-78F0-40AE-8BEE-B11A8B9C6304}" destId="{7BFCAB4E-728C-4934-B847-F65320C21D5D}" srcOrd="0" destOrd="0" presId="urn:microsoft.com/office/officeart/2005/8/layout/hProcess9"/>
    <dgm:cxn modelId="{584FC831-269F-481C-8A6B-2BD5F16E66FF}" type="presParOf" srcId="{F3D97006-78F0-40AE-8BEE-B11A8B9C6304}" destId="{66A4F2C4-5BEC-491F-814D-395787C61BFA}" srcOrd="1" destOrd="0" presId="urn:microsoft.com/office/officeart/2005/8/layout/hProcess9"/>
    <dgm:cxn modelId="{18461EC7-1754-45CC-AE09-336964C5F7A0}" type="presParOf" srcId="{F3D97006-78F0-40AE-8BEE-B11A8B9C6304}" destId="{7417BE47-4A5A-4B78-A99C-CBA6D17EAB83}" srcOrd="2" destOrd="0" presId="urn:microsoft.com/office/officeart/2005/8/layout/hProcess9"/>
    <dgm:cxn modelId="{1F38F0A4-F5DE-41F0-8149-78E53EAEC58D}" type="presParOf" srcId="{F3D97006-78F0-40AE-8BEE-B11A8B9C6304}" destId="{E716FB31-826F-4F15-8AD2-C25CD3E2417B}" srcOrd="3" destOrd="0" presId="urn:microsoft.com/office/officeart/2005/8/layout/hProcess9"/>
    <dgm:cxn modelId="{392137FB-B4F3-4F2F-958A-63CC86A8CB7D}" type="presParOf" srcId="{F3D97006-78F0-40AE-8BEE-B11A8B9C6304}" destId="{5E8FDCAC-ABEA-49B1-AA13-82C9E4DCB2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2C4769-72EB-46FF-93BC-63896643CA5C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3B6ABAC0-90D2-4100-8A03-7547AC51C650}">
      <dgm:prSet phldrT="[Texto]" custT="1"/>
      <dgm:spPr/>
      <dgm:t>
        <a:bodyPr/>
        <a:lstStyle/>
        <a:p>
          <a:r>
            <a:rPr lang="es-MX" sz="2000" b="1" dirty="0" smtClean="0"/>
            <a:t>Quiebre fundado (Análisis de un sector)</a:t>
          </a:r>
          <a:endParaRPr lang="es-MX" sz="2000" b="1" dirty="0"/>
        </a:p>
      </dgm:t>
    </dgm:pt>
    <dgm:pt modelId="{26CC6E7A-0172-40BB-BB6C-F00639EF62C8}" type="parTrans" cxnId="{FA8831D9-876B-4E28-96AF-66633CE9C5D9}">
      <dgm:prSet/>
      <dgm:spPr/>
      <dgm:t>
        <a:bodyPr/>
        <a:lstStyle/>
        <a:p>
          <a:endParaRPr lang="es-MX" sz="5400" b="1"/>
        </a:p>
      </dgm:t>
    </dgm:pt>
    <dgm:pt modelId="{3D86AB68-1AA5-4C38-A6EE-DA99C93CA796}" type="sibTrans" cxnId="{FA8831D9-876B-4E28-96AF-66633CE9C5D9}">
      <dgm:prSet/>
      <dgm:spPr/>
      <dgm:t>
        <a:bodyPr/>
        <a:lstStyle/>
        <a:p>
          <a:endParaRPr lang="es-MX" sz="5400" b="1"/>
        </a:p>
      </dgm:t>
    </dgm:pt>
    <dgm:pt modelId="{EF74FBB6-4965-4F39-8D4A-DF7BCCB8E4FA}">
      <dgm:prSet phldrT="[Texto]" custT="1"/>
      <dgm:spPr/>
      <dgm:t>
        <a:bodyPr/>
        <a:lstStyle/>
        <a:p>
          <a:r>
            <a:rPr lang="es-MX" sz="2000" b="1" dirty="0" smtClean="0"/>
            <a:t>Propuesta de Valor (Opciones)</a:t>
          </a:r>
          <a:endParaRPr lang="es-MX" sz="2000" b="1" dirty="0"/>
        </a:p>
      </dgm:t>
    </dgm:pt>
    <dgm:pt modelId="{6FB5C95B-7EB7-4A42-BF06-D8ACB75B0572}" type="parTrans" cxnId="{2084732B-422A-41B0-8F16-B3F550691887}">
      <dgm:prSet/>
      <dgm:spPr/>
      <dgm:t>
        <a:bodyPr/>
        <a:lstStyle/>
        <a:p>
          <a:endParaRPr lang="es-MX" sz="5400" b="1"/>
        </a:p>
      </dgm:t>
    </dgm:pt>
    <dgm:pt modelId="{EE521612-ECD1-41F1-8AA8-E3F52BD4BB96}" type="sibTrans" cxnId="{2084732B-422A-41B0-8F16-B3F550691887}">
      <dgm:prSet/>
      <dgm:spPr/>
      <dgm:t>
        <a:bodyPr/>
        <a:lstStyle/>
        <a:p>
          <a:endParaRPr lang="es-MX" sz="5400" b="1"/>
        </a:p>
      </dgm:t>
    </dgm:pt>
    <dgm:pt modelId="{C068CD12-DFA0-4DA9-A4AB-30A1097BD106}">
      <dgm:prSet phldrT="[Texto]" custT="1"/>
      <dgm:spPr/>
      <dgm:t>
        <a:bodyPr/>
        <a:lstStyle/>
        <a:p>
          <a:r>
            <a:rPr lang="es-MX" sz="2000" b="1" dirty="0" smtClean="0"/>
            <a:t>Clientes (opciones, canales, relaciones) </a:t>
          </a:r>
          <a:endParaRPr lang="es-MX" sz="2000" b="1" dirty="0"/>
        </a:p>
      </dgm:t>
    </dgm:pt>
    <dgm:pt modelId="{86FC2881-CF3A-4AE1-AFE9-2FF1D95F6415}" type="parTrans" cxnId="{73E4C89E-EE5C-44F2-AA98-56510FAD7DBD}">
      <dgm:prSet/>
      <dgm:spPr/>
      <dgm:t>
        <a:bodyPr/>
        <a:lstStyle/>
        <a:p>
          <a:endParaRPr lang="es-MX" sz="5400" b="1"/>
        </a:p>
      </dgm:t>
    </dgm:pt>
    <dgm:pt modelId="{9E9A9E29-19F6-4811-8CB5-B06F204CC65A}" type="sibTrans" cxnId="{73E4C89E-EE5C-44F2-AA98-56510FAD7DBD}">
      <dgm:prSet/>
      <dgm:spPr/>
      <dgm:t>
        <a:bodyPr/>
        <a:lstStyle/>
        <a:p>
          <a:endParaRPr lang="es-MX" sz="5400" b="1"/>
        </a:p>
      </dgm:t>
    </dgm:pt>
    <dgm:pt modelId="{D816ECD0-EAD5-4318-9678-159315DF5589}">
      <dgm:prSet phldrT="[Texto]" custT="1"/>
      <dgm:spPr/>
      <dgm:t>
        <a:bodyPr/>
        <a:lstStyle/>
        <a:p>
          <a:r>
            <a:rPr lang="es-MX" sz="2000" b="1" dirty="0" smtClean="0"/>
            <a:t>Recursos y Actividades (red de apoyo, requerimientos, etc.)</a:t>
          </a:r>
          <a:endParaRPr lang="es-MX" sz="2000" b="1" dirty="0"/>
        </a:p>
      </dgm:t>
    </dgm:pt>
    <dgm:pt modelId="{B2DE25C6-35BA-40CF-BC37-4F28ECBA35DB}" type="parTrans" cxnId="{C941F15D-5445-41DA-B46F-75FAB8B7D1A1}">
      <dgm:prSet/>
      <dgm:spPr/>
      <dgm:t>
        <a:bodyPr/>
        <a:lstStyle/>
        <a:p>
          <a:endParaRPr lang="es-MX" sz="5400" b="1"/>
        </a:p>
      </dgm:t>
    </dgm:pt>
    <dgm:pt modelId="{EF177929-10E7-4BD7-86FB-4C3297689BE9}" type="sibTrans" cxnId="{C941F15D-5445-41DA-B46F-75FAB8B7D1A1}">
      <dgm:prSet/>
      <dgm:spPr/>
      <dgm:t>
        <a:bodyPr/>
        <a:lstStyle/>
        <a:p>
          <a:endParaRPr lang="es-MX" sz="5400" b="1"/>
        </a:p>
      </dgm:t>
    </dgm:pt>
    <dgm:pt modelId="{647348EB-B839-4BC0-8516-5F08A76FB9AF}">
      <dgm:prSet phldrT="[Texto]" custT="1"/>
      <dgm:spPr/>
      <dgm:t>
        <a:bodyPr/>
        <a:lstStyle/>
        <a:p>
          <a:r>
            <a:rPr lang="es-MX" sz="2000" b="1" dirty="0" smtClean="0"/>
            <a:t>Evaluación de opciones (riesgos). Selección</a:t>
          </a:r>
          <a:endParaRPr lang="es-MX" sz="2000" b="1" dirty="0"/>
        </a:p>
      </dgm:t>
    </dgm:pt>
    <dgm:pt modelId="{4501A3DD-B203-4070-89E5-F73F2EFA186C}" type="parTrans" cxnId="{51B0432B-430B-4430-95AB-01FE1AD3D724}">
      <dgm:prSet/>
      <dgm:spPr/>
      <dgm:t>
        <a:bodyPr/>
        <a:lstStyle/>
        <a:p>
          <a:endParaRPr lang="es-MX" sz="5400" b="1"/>
        </a:p>
      </dgm:t>
    </dgm:pt>
    <dgm:pt modelId="{83F5751E-7A47-46FD-BB37-62B1A0946275}" type="sibTrans" cxnId="{51B0432B-430B-4430-95AB-01FE1AD3D724}">
      <dgm:prSet/>
      <dgm:spPr/>
      <dgm:t>
        <a:bodyPr/>
        <a:lstStyle/>
        <a:p>
          <a:endParaRPr lang="es-MX" sz="5400" b="1"/>
        </a:p>
      </dgm:t>
    </dgm:pt>
    <dgm:pt modelId="{EAE6E2D7-72E5-4F84-A1E2-A04436A40414}">
      <dgm:prSet phldrT="[Texto]" custT="1"/>
      <dgm:spPr/>
      <dgm:t>
        <a:bodyPr/>
        <a:lstStyle/>
        <a:p>
          <a:r>
            <a:rPr lang="es-MX" sz="2000" b="1" dirty="0" smtClean="0"/>
            <a:t>Plan de Implementación</a:t>
          </a:r>
          <a:endParaRPr lang="es-MX" sz="2000" b="1" dirty="0"/>
        </a:p>
      </dgm:t>
    </dgm:pt>
    <dgm:pt modelId="{E4DD1ED4-2332-4309-909C-F921BB3459C6}" type="parTrans" cxnId="{3EF546A1-3501-434E-8ECD-94CFE6B6186A}">
      <dgm:prSet/>
      <dgm:spPr/>
      <dgm:t>
        <a:bodyPr/>
        <a:lstStyle/>
        <a:p>
          <a:endParaRPr lang="es-MX" sz="5400" b="1"/>
        </a:p>
      </dgm:t>
    </dgm:pt>
    <dgm:pt modelId="{909010C5-8121-4D0C-B69F-8D58955505E9}" type="sibTrans" cxnId="{3EF546A1-3501-434E-8ECD-94CFE6B6186A}">
      <dgm:prSet/>
      <dgm:spPr/>
      <dgm:t>
        <a:bodyPr/>
        <a:lstStyle/>
        <a:p>
          <a:endParaRPr lang="es-MX" sz="5400" b="1"/>
        </a:p>
      </dgm:t>
    </dgm:pt>
    <dgm:pt modelId="{E5CBA761-A9B0-4DDA-AD2A-32D44666F0F5}">
      <dgm:prSet phldrT="[Texto]" custT="1"/>
      <dgm:spPr/>
      <dgm:t>
        <a:bodyPr/>
        <a:lstStyle/>
        <a:p>
          <a:r>
            <a:rPr lang="es-MX" sz="2000" b="1" dirty="0" smtClean="0"/>
            <a:t>Ingresos (Drivers y magnitudes)</a:t>
          </a:r>
          <a:endParaRPr lang="es-MX" sz="2000" b="1" dirty="0"/>
        </a:p>
      </dgm:t>
    </dgm:pt>
    <dgm:pt modelId="{98614268-ADC1-48C4-B17D-B29C38300C51}" type="parTrans" cxnId="{8629CB78-5831-4C59-B862-0DD1DA1B2B2A}">
      <dgm:prSet/>
      <dgm:spPr/>
      <dgm:t>
        <a:bodyPr/>
        <a:lstStyle/>
        <a:p>
          <a:endParaRPr lang="es-MX"/>
        </a:p>
      </dgm:t>
    </dgm:pt>
    <dgm:pt modelId="{5F8FAA75-42F5-422E-892C-BED263D020AB}" type="sibTrans" cxnId="{8629CB78-5831-4C59-B862-0DD1DA1B2B2A}">
      <dgm:prSet/>
      <dgm:spPr/>
      <dgm:t>
        <a:bodyPr/>
        <a:lstStyle/>
        <a:p>
          <a:endParaRPr lang="es-MX"/>
        </a:p>
      </dgm:t>
    </dgm:pt>
    <dgm:pt modelId="{051E4E35-9168-46B4-9967-A5329E944B38}">
      <dgm:prSet phldrT="[Texto]" custT="1"/>
      <dgm:spPr/>
      <dgm:t>
        <a:bodyPr/>
        <a:lstStyle/>
        <a:p>
          <a:r>
            <a:rPr lang="es-MX" sz="2000" b="1" dirty="0" smtClean="0"/>
            <a:t>Costos  (Drivers y magnitudes)</a:t>
          </a:r>
          <a:endParaRPr lang="es-MX" sz="2000" b="1" dirty="0"/>
        </a:p>
      </dgm:t>
    </dgm:pt>
    <dgm:pt modelId="{E5763CDD-10CE-43F0-B730-C8D3DCE24A98}" type="parTrans" cxnId="{47091AC5-1F77-46EA-991A-7C8C1A5DFFD4}">
      <dgm:prSet/>
      <dgm:spPr/>
      <dgm:t>
        <a:bodyPr/>
        <a:lstStyle/>
        <a:p>
          <a:endParaRPr lang="es-MX"/>
        </a:p>
      </dgm:t>
    </dgm:pt>
    <dgm:pt modelId="{60B49C88-E75E-4F33-B6DC-05DD39FE6066}" type="sibTrans" cxnId="{47091AC5-1F77-46EA-991A-7C8C1A5DFFD4}">
      <dgm:prSet/>
      <dgm:spPr/>
      <dgm:t>
        <a:bodyPr/>
        <a:lstStyle/>
        <a:p>
          <a:endParaRPr lang="es-MX"/>
        </a:p>
      </dgm:t>
    </dgm:pt>
    <dgm:pt modelId="{CDE70D4C-407F-4E55-B11C-30ADF441E426}" type="pres">
      <dgm:prSet presAssocID="{342C4769-72EB-46FF-93BC-63896643CA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AD0BC4B-5DC4-4BC3-B2C3-2B92C98A9726}" type="pres">
      <dgm:prSet presAssocID="{3B6ABAC0-90D2-4100-8A03-7547AC51C650}" presName="parentText" presStyleLbl="node1" presStyleIdx="0" presStyleCnt="8" custLinFactNeighborX="135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909034-AEED-40CC-AD93-CB4079386E15}" type="pres">
      <dgm:prSet presAssocID="{3D86AB68-1AA5-4C38-A6EE-DA99C93CA796}" presName="spacer" presStyleCnt="0"/>
      <dgm:spPr/>
    </dgm:pt>
    <dgm:pt modelId="{A11DB51C-2E7C-4140-9BFC-3F30C99D4476}" type="pres">
      <dgm:prSet presAssocID="{EF74FBB6-4965-4F39-8D4A-DF7BCCB8E4FA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0B9A1F-6D2A-4BBF-9310-2AD0AE152FB7}" type="pres">
      <dgm:prSet presAssocID="{EE521612-ECD1-41F1-8AA8-E3F52BD4BB96}" presName="spacer" presStyleCnt="0"/>
      <dgm:spPr/>
    </dgm:pt>
    <dgm:pt modelId="{1FCB09CB-18B1-4D2D-AC1C-B7D92EC45F13}" type="pres">
      <dgm:prSet presAssocID="{C068CD12-DFA0-4DA9-A4AB-30A1097BD106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C557D7-A6A5-47C4-B855-FE0F85B32AF6}" type="pres">
      <dgm:prSet presAssocID="{9E9A9E29-19F6-4811-8CB5-B06F204CC65A}" presName="spacer" presStyleCnt="0"/>
      <dgm:spPr/>
    </dgm:pt>
    <dgm:pt modelId="{D60453CE-DB82-4A46-B4B4-6A04D52CD15F}" type="pres">
      <dgm:prSet presAssocID="{E5CBA761-A9B0-4DDA-AD2A-32D44666F0F5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DC6199-0BF8-4391-B5FE-BF3D047FF82C}" type="pres">
      <dgm:prSet presAssocID="{5F8FAA75-42F5-422E-892C-BED263D020AB}" presName="spacer" presStyleCnt="0"/>
      <dgm:spPr/>
    </dgm:pt>
    <dgm:pt modelId="{51E127DA-B1B6-4966-A66E-63B7677F03E1}" type="pres">
      <dgm:prSet presAssocID="{D816ECD0-EAD5-4318-9678-159315DF5589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F3A1BB-044A-4787-ACB0-8FF5A47B2BD6}" type="pres">
      <dgm:prSet presAssocID="{EF177929-10E7-4BD7-86FB-4C3297689BE9}" presName="spacer" presStyleCnt="0"/>
      <dgm:spPr/>
    </dgm:pt>
    <dgm:pt modelId="{FEEC7691-AEA2-48E8-80E8-EF2347E64AB1}" type="pres">
      <dgm:prSet presAssocID="{051E4E35-9168-46B4-9967-A5329E944B38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39F581-17F5-43A6-99A8-7CD9618899C7}" type="pres">
      <dgm:prSet presAssocID="{60B49C88-E75E-4F33-B6DC-05DD39FE6066}" presName="spacer" presStyleCnt="0"/>
      <dgm:spPr/>
    </dgm:pt>
    <dgm:pt modelId="{C8F4D68B-DF41-4FC8-8F67-5A0A90E02D98}" type="pres">
      <dgm:prSet presAssocID="{647348EB-B839-4BC0-8516-5F08A76FB9AF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BBBA63-A0F6-46EE-A64D-CC6F50CDEAC7}" type="pres">
      <dgm:prSet presAssocID="{83F5751E-7A47-46FD-BB37-62B1A0946275}" presName="spacer" presStyleCnt="0"/>
      <dgm:spPr/>
    </dgm:pt>
    <dgm:pt modelId="{7A7CB93C-C841-457B-9559-00908DBF48F3}" type="pres">
      <dgm:prSet presAssocID="{EAE6E2D7-72E5-4F84-A1E2-A04436A4041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BB21DCF-2159-423F-B774-526C757175C5}" type="presOf" srcId="{E5CBA761-A9B0-4DDA-AD2A-32D44666F0F5}" destId="{D60453CE-DB82-4A46-B4B4-6A04D52CD15F}" srcOrd="0" destOrd="0" presId="urn:microsoft.com/office/officeart/2005/8/layout/vList2"/>
    <dgm:cxn modelId="{C941F15D-5445-41DA-B46F-75FAB8B7D1A1}" srcId="{342C4769-72EB-46FF-93BC-63896643CA5C}" destId="{D816ECD0-EAD5-4318-9678-159315DF5589}" srcOrd="4" destOrd="0" parTransId="{B2DE25C6-35BA-40CF-BC37-4F28ECBA35DB}" sibTransId="{EF177929-10E7-4BD7-86FB-4C3297689BE9}"/>
    <dgm:cxn modelId="{E2B346D4-907F-4942-BD5F-A3D08E3D91EE}" type="presOf" srcId="{3B6ABAC0-90D2-4100-8A03-7547AC51C650}" destId="{3AD0BC4B-5DC4-4BC3-B2C3-2B92C98A9726}" srcOrd="0" destOrd="0" presId="urn:microsoft.com/office/officeart/2005/8/layout/vList2"/>
    <dgm:cxn modelId="{4EE48F1E-6644-4540-B712-4E87E5C0D8EF}" type="presOf" srcId="{EF74FBB6-4965-4F39-8D4A-DF7BCCB8E4FA}" destId="{A11DB51C-2E7C-4140-9BFC-3F30C99D4476}" srcOrd="0" destOrd="0" presId="urn:microsoft.com/office/officeart/2005/8/layout/vList2"/>
    <dgm:cxn modelId="{51B0432B-430B-4430-95AB-01FE1AD3D724}" srcId="{342C4769-72EB-46FF-93BC-63896643CA5C}" destId="{647348EB-B839-4BC0-8516-5F08A76FB9AF}" srcOrd="6" destOrd="0" parTransId="{4501A3DD-B203-4070-89E5-F73F2EFA186C}" sibTransId="{83F5751E-7A47-46FD-BB37-62B1A0946275}"/>
    <dgm:cxn modelId="{E075F6C0-C8D7-4777-B05F-B43780CDA685}" type="presOf" srcId="{647348EB-B839-4BC0-8516-5F08A76FB9AF}" destId="{C8F4D68B-DF41-4FC8-8F67-5A0A90E02D98}" srcOrd="0" destOrd="0" presId="urn:microsoft.com/office/officeart/2005/8/layout/vList2"/>
    <dgm:cxn modelId="{FA8831D9-876B-4E28-96AF-66633CE9C5D9}" srcId="{342C4769-72EB-46FF-93BC-63896643CA5C}" destId="{3B6ABAC0-90D2-4100-8A03-7547AC51C650}" srcOrd="0" destOrd="0" parTransId="{26CC6E7A-0172-40BB-BB6C-F00639EF62C8}" sibTransId="{3D86AB68-1AA5-4C38-A6EE-DA99C93CA796}"/>
    <dgm:cxn modelId="{2084732B-422A-41B0-8F16-B3F550691887}" srcId="{342C4769-72EB-46FF-93BC-63896643CA5C}" destId="{EF74FBB6-4965-4F39-8D4A-DF7BCCB8E4FA}" srcOrd="1" destOrd="0" parTransId="{6FB5C95B-7EB7-4A42-BF06-D8ACB75B0572}" sibTransId="{EE521612-ECD1-41F1-8AA8-E3F52BD4BB96}"/>
    <dgm:cxn modelId="{73E4C89E-EE5C-44F2-AA98-56510FAD7DBD}" srcId="{342C4769-72EB-46FF-93BC-63896643CA5C}" destId="{C068CD12-DFA0-4DA9-A4AB-30A1097BD106}" srcOrd="2" destOrd="0" parTransId="{86FC2881-CF3A-4AE1-AFE9-2FF1D95F6415}" sibTransId="{9E9A9E29-19F6-4811-8CB5-B06F204CC65A}"/>
    <dgm:cxn modelId="{BAF1FA0C-AD96-428C-BBEC-8C1918A24AD4}" type="presOf" srcId="{051E4E35-9168-46B4-9967-A5329E944B38}" destId="{FEEC7691-AEA2-48E8-80E8-EF2347E64AB1}" srcOrd="0" destOrd="0" presId="urn:microsoft.com/office/officeart/2005/8/layout/vList2"/>
    <dgm:cxn modelId="{E2571B45-C673-4A31-A1C0-3BC899C4586C}" type="presOf" srcId="{342C4769-72EB-46FF-93BC-63896643CA5C}" destId="{CDE70D4C-407F-4E55-B11C-30ADF441E426}" srcOrd="0" destOrd="0" presId="urn:microsoft.com/office/officeart/2005/8/layout/vList2"/>
    <dgm:cxn modelId="{0301C57C-5CAA-4EFC-B6A6-69A0BC802171}" type="presOf" srcId="{D816ECD0-EAD5-4318-9678-159315DF5589}" destId="{51E127DA-B1B6-4966-A66E-63B7677F03E1}" srcOrd="0" destOrd="0" presId="urn:microsoft.com/office/officeart/2005/8/layout/vList2"/>
    <dgm:cxn modelId="{8629CB78-5831-4C59-B862-0DD1DA1B2B2A}" srcId="{342C4769-72EB-46FF-93BC-63896643CA5C}" destId="{E5CBA761-A9B0-4DDA-AD2A-32D44666F0F5}" srcOrd="3" destOrd="0" parTransId="{98614268-ADC1-48C4-B17D-B29C38300C51}" sibTransId="{5F8FAA75-42F5-422E-892C-BED263D020AB}"/>
    <dgm:cxn modelId="{3EF546A1-3501-434E-8ECD-94CFE6B6186A}" srcId="{342C4769-72EB-46FF-93BC-63896643CA5C}" destId="{EAE6E2D7-72E5-4F84-A1E2-A04436A40414}" srcOrd="7" destOrd="0" parTransId="{E4DD1ED4-2332-4309-909C-F921BB3459C6}" sibTransId="{909010C5-8121-4D0C-B69F-8D58955505E9}"/>
    <dgm:cxn modelId="{47091AC5-1F77-46EA-991A-7C8C1A5DFFD4}" srcId="{342C4769-72EB-46FF-93BC-63896643CA5C}" destId="{051E4E35-9168-46B4-9967-A5329E944B38}" srcOrd="5" destOrd="0" parTransId="{E5763CDD-10CE-43F0-B730-C8D3DCE24A98}" sibTransId="{60B49C88-E75E-4F33-B6DC-05DD39FE6066}"/>
    <dgm:cxn modelId="{72A710A9-6A7A-42B7-A839-D1F145D5002F}" type="presOf" srcId="{EAE6E2D7-72E5-4F84-A1E2-A04436A40414}" destId="{7A7CB93C-C841-457B-9559-00908DBF48F3}" srcOrd="0" destOrd="0" presId="urn:microsoft.com/office/officeart/2005/8/layout/vList2"/>
    <dgm:cxn modelId="{063917F6-AF13-48C7-9BF2-1FDCCA353042}" type="presOf" srcId="{C068CD12-DFA0-4DA9-A4AB-30A1097BD106}" destId="{1FCB09CB-18B1-4D2D-AC1C-B7D92EC45F13}" srcOrd="0" destOrd="0" presId="urn:microsoft.com/office/officeart/2005/8/layout/vList2"/>
    <dgm:cxn modelId="{3953B633-8E1E-479D-B964-8BA7D2B1A017}" type="presParOf" srcId="{CDE70D4C-407F-4E55-B11C-30ADF441E426}" destId="{3AD0BC4B-5DC4-4BC3-B2C3-2B92C98A9726}" srcOrd="0" destOrd="0" presId="urn:microsoft.com/office/officeart/2005/8/layout/vList2"/>
    <dgm:cxn modelId="{6353F14E-FBE0-42C8-95D8-F87AEFC08719}" type="presParOf" srcId="{CDE70D4C-407F-4E55-B11C-30ADF441E426}" destId="{03909034-AEED-40CC-AD93-CB4079386E15}" srcOrd="1" destOrd="0" presId="urn:microsoft.com/office/officeart/2005/8/layout/vList2"/>
    <dgm:cxn modelId="{48ADA2EE-016D-4689-A581-EFB295C6A0F9}" type="presParOf" srcId="{CDE70D4C-407F-4E55-B11C-30ADF441E426}" destId="{A11DB51C-2E7C-4140-9BFC-3F30C99D4476}" srcOrd="2" destOrd="0" presId="urn:microsoft.com/office/officeart/2005/8/layout/vList2"/>
    <dgm:cxn modelId="{B20E906A-C589-402A-B206-73B014E0AFBD}" type="presParOf" srcId="{CDE70D4C-407F-4E55-B11C-30ADF441E426}" destId="{170B9A1F-6D2A-4BBF-9310-2AD0AE152FB7}" srcOrd="3" destOrd="0" presId="urn:microsoft.com/office/officeart/2005/8/layout/vList2"/>
    <dgm:cxn modelId="{A6B0AE96-37D0-4C2D-8D5B-8870C535F9B9}" type="presParOf" srcId="{CDE70D4C-407F-4E55-B11C-30ADF441E426}" destId="{1FCB09CB-18B1-4D2D-AC1C-B7D92EC45F13}" srcOrd="4" destOrd="0" presId="urn:microsoft.com/office/officeart/2005/8/layout/vList2"/>
    <dgm:cxn modelId="{410B66F1-6F95-4519-96CE-C8384112C68F}" type="presParOf" srcId="{CDE70D4C-407F-4E55-B11C-30ADF441E426}" destId="{44C557D7-A6A5-47C4-B855-FE0F85B32AF6}" srcOrd="5" destOrd="0" presId="urn:microsoft.com/office/officeart/2005/8/layout/vList2"/>
    <dgm:cxn modelId="{E261259D-9972-43A7-B63E-8A2EB14C4019}" type="presParOf" srcId="{CDE70D4C-407F-4E55-B11C-30ADF441E426}" destId="{D60453CE-DB82-4A46-B4B4-6A04D52CD15F}" srcOrd="6" destOrd="0" presId="urn:microsoft.com/office/officeart/2005/8/layout/vList2"/>
    <dgm:cxn modelId="{B3459433-F7F9-4E83-BA25-D7D6701E5FB1}" type="presParOf" srcId="{CDE70D4C-407F-4E55-B11C-30ADF441E426}" destId="{00DC6199-0BF8-4391-B5FE-BF3D047FF82C}" srcOrd="7" destOrd="0" presId="urn:microsoft.com/office/officeart/2005/8/layout/vList2"/>
    <dgm:cxn modelId="{A9982758-BFE1-4B48-899B-E74B96B63E96}" type="presParOf" srcId="{CDE70D4C-407F-4E55-B11C-30ADF441E426}" destId="{51E127DA-B1B6-4966-A66E-63B7677F03E1}" srcOrd="8" destOrd="0" presId="urn:microsoft.com/office/officeart/2005/8/layout/vList2"/>
    <dgm:cxn modelId="{E135CB70-E23B-4FA9-B279-05EC969728D9}" type="presParOf" srcId="{CDE70D4C-407F-4E55-B11C-30ADF441E426}" destId="{7DF3A1BB-044A-4787-ACB0-8FF5A47B2BD6}" srcOrd="9" destOrd="0" presId="urn:microsoft.com/office/officeart/2005/8/layout/vList2"/>
    <dgm:cxn modelId="{CC980216-0F84-4F29-BCDC-C55F1A3E8264}" type="presParOf" srcId="{CDE70D4C-407F-4E55-B11C-30ADF441E426}" destId="{FEEC7691-AEA2-48E8-80E8-EF2347E64AB1}" srcOrd="10" destOrd="0" presId="urn:microsoft.com/office/officeart/2005/8/layout/vList2"/>
    <dgm:cxn modelId="{6DCFA648-4F9E-4B7D-BCF8-1F664EAB2F01}" type="presParOf" srcId="{CDE70D4C-407F-4E55-B11C-30ADF441E426}" destId="{7539F581-17F5-43A6-99A8-7CD9618899C7}" srcOrd="11" destOrd="0" presId="urn:microsoft.com/office/officeart/2005/8/layout/vList2"/>
    <dgm:cxn modelId="{F2232125-D87D-4982-B5E8-C8C621D7A081}" type="presParOf" srcId="{CDE70D4C-407F-4E55-B11C-30ADF441E426}" destId="{C8F4D68B-DF41-4FC8-8F67-5A0A90E02D98}" srcOrd="12" destOrd="0" presId="urn:microsoft.com/office/officeart/2005/8/layout/vList2"/>
    <dgm:cxn modelId="{F33A25AC-5F9C-4162-8684-21EA871C0D53}" type="presParOf" srcId="{CDE70D4C-407F-4E55-B11C-30ADF441E426}" destId="{D4BBBA63-A0F6-46EE-A64D-CC6F50CDEAC7}" srcOrd="13" destOrd="0" presId="urn:microsoft.com/office/officeart/2005/8/layout/vList2"/>
    <dgm:cxn modelId="{19E2486F-1D86-4320-A0A3-42C7B7EBA778}" type="presParOf" srcId="{CDE70D4C-407F-4E55-B11C-30ADF441E426}" destId="{7A7CB93C-C841-457B-9559-00908DBF48F3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6DC974-C468-4248-B379-B5BAF2878E5F}">
      <dsp:nvSpPr>
        <dsp:cNvPr id="0" name=""/>
        <dsp:cNvSpPr/>
      </dsp:nvSpPr>
      <dsp:spPr>
        <a:xfrm>
          <a:off x="533997" y="0"/>
          <a:ext cx="6051971" cy="5103834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FCAB4E-728C-4934-B847-F65320C21D5D}">
      <dsp:nvSpPr>
        <dsp:cNvPr id="0" name=""/>
        <dsp:cNvSpPr/>
      </dsp:nvSpPr>
      <dsp:spPr>
        <a:xfrm>
          <a:off x="241272" y="1531150"/>
          <a:ext cx="2135989" cy="20415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tx1"/>
              </a:solidFill>
            </a:rPr>
            <a:t>Módulo I: </a:t>
          </a:r>
          <a:r>
            <a:rPr lang="es-MX" sz="2300" kern="1200" dirty="0" smtClean="0">
              <a:solidFill>
                <a:schemeClr val="tx1"/>
              </a:solidFill>
            </a:rPr>
            <a:t>Desarrollo de Habilidades Psico emocionales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241272" y="1531150"/>
        <a:ext cx="2135989" cy="2041533"/>
      </dsp:txXfrm>
    </dsp:sp>
    <dsp:sp modelId="{7417BE47-4A5A-4B78-A99C-CBA6D17EAB83}">
      <dsp:nvSpPr>
        <dsp:cNvPr id="0" name=""/>
        <dsp:cNvSpPr/>
      </dsp:nvSpPr>
      <dsp:spPr>
        <a:xfrm>
          <a:off x="2491988" y="1531150"/>
          <a:ext cx="2135989" cy="2041533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tx1"/>
              </a:solidFill>
            </a:rPr>
            <a:t>Módulo II: </a:t>
          </a:r>
          <a:r>
            <a:rPr lang="es-MX" sz="2300" kern="1200" dirty="0" smtClean="0">
              <a:solidFill>
                <a:schemeClr val="tx1"/>
              </a:solidFill>
            </a:rPr>
            <a:t>Desarrollo de Proyecto de ICI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2491988" y="1531150"/>
        <a:ext cx="2135989" cy="2041533"/>
      </dsp:txXfrm>
    </dsp:sp>
    <dsp:sp modelId="{5E8FDCAC-ABEA-49B1-AA13-82C9E4DCB2F9}">
      <dsp:nvSpPr>
        <dsp:cNvPr id="0" name=""/>
        <dsp:cNvSpPr/>
      </dsp:nvSpPr>
      <dsp:spPr>
        <a:xfrm>
          <a:off x="4742703" y="1531150"/>
          <a:ext cx="2135989" cy="2041533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tx1"/>
              </a:solidFill>
            </a:rPr>
            <a:t>Módulo III: </a:t>
          </a:r>
          <a:r>
            <a:rPr lang="es-MX" sz="2300" kern="1200" dirty="0" smtClean="0">
              <a:solidFill>
                <a:schemeClr val="tx1"/>
              </a:solidFill>
            </a:rPr>
            <a:t>Aplicación de la ICI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4742703" y="1531150"/>
        <a:ext cx="2135989" cy="204153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D0BC4B-5DC4-4BC3-B2C3-2B92C98A9726}">
      <dsp:nvSpPr>
        <dsp:cNvPr id="0" name=""/>
        <dsp:cNvSpPr/>
      </dsp:nvSpPr>
      <dsp:spPr>
        <a:xfrm>
          <a:off x="0" y="2315"/>
          <a:ext cx="4643470" cy="60596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Quiebre fundado (Análisis de un sector)</a:t>
          </a:r>
          <a:endParaRPr lang="es-MX" sz="2000" b="1" kern="1200" dirty="0"/>
        </a:p>
      </dsp:txBody>
      <dsp:txXfrm>
        <a:off x="0" y="2315"/>
        <a:ext cx="4643470" cy="605963"/>
      </dsp:txXfrm>
    </dsp:sp>
    <dsp:sp modelId="{A11DB51C-2E7C-4140-9BFC-3F30C99D4476}">
      <dsp:nvSpPr>
        <dsp:cNvPr id="0" name=""/>
        <dsp:cNvSpPr/>
      </dsp:nvSpPr>
      <dsp:spPr>
        <a:xfrm>
          <a:off x="0" y="619262"/>
          <a:ext cx="4643470" cy="60596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Propuesta de Valor (Opciones)</a:t>
          </a:r>
          <a:endParaRPr lang="es-MX" sz="2000" b="1" kern="1200" dirty="0"/>
        </a:p>
      </dsp:txBody>
      <dsp:txXfrm>
        <a:off x="0" y="619262"/>
        <a:ext cx="4643470" cy="605963"/>
      </dsp:txXfrm>
    </dsp:sp>
    <dsp:sp modelId="{1FCB09CB-18B1-4D2D-AC1C-B7D92EC45F13}">
      <dsp:nvSpPr>
        <dsp:cNvPr id="0" name=""/>
        <dsp:cNvSpPr/>
      </dsp:nvSpPr>
      <dsp:spPr>
        <a:xfrm>
          <a:off x="0" y="1236209"/>
          <a:ext cx="4643470" cy="6059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Clientes (opciones, canales, relaciones) </a:t>
          </a:r>
          <a:endParaRPr lang="es-MX" sz="2000" b="1" kern="1200" dirty="0"/>
        </a:p>
      </dsp:txBody>
      <dsp:txXfrm>
        <a:off x="0" y="1236209"/>
        <a:ext cx="4643470" cy="605963"/>
      </dsp:txXfrm>
    </dsp:sp>
    <dsp:sp modelId="{D60453CE-DB82-4A46-B4B4-6A04D52CD15F}">
      <dsp:nvSpPr>
        <dsp:cNvPr id="0" name=""/>
        <dsp:cNvSpPr/>
      </dsp:nvSpPr>
      <dsp:spPr>
        <a:xfrm>
          <a:off x="0" y="1853155"/>
          <a:ext cx="4643470" cy="60596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Ingresos (Drivers y magnitudes)</a:t>
          </a:r>
          <a:endParaRPr lang="es-MX" sz="2000" b="1" kern="1200" dirty="0"/>
        </a:p>
      </dsp:txBody>
      <dsp:txXfrm>
        <a:off x="0" y="1853155"/>
        <a:ext cx="4643470" cy="605963"/>
      </dsp:txXfrm>
    </dsp:sp>
    <dsp:sp modelId="{51E127DA-B1B6-4966-A66E-63B7677F03E1}">
      <dsp:nvSpPr>
        <dsp:cNvPr id="0" name=""/>
        <dsp:cNvSpPr/>
      </dsp:nvSpPr>
      <dsp:spPr>
        <a:xfrm>
          <a:off x="0" y="2470102"/>
          <a:ext cx="4643470" cy="60596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Recursos y Actividades (red de apoyo, requerimientos, etc.)</a:t>
          </a:r>
          <a:endParaRPr lang="es-MX" sz="2000" b="1" kern="1200" dirty="0"/>
        </a:p>
      </dsp:txBody>
      <dsp:txXfrm>
        <a:off x="0" y="2470102"/>
        <a:ext cx="4643470" cy="605963"/>
      </dsp:txXfrm>
    </dsp:sp>
    <dsp:sp modelId="{FEEC7691-AEA2-48E8-80E8-EF2347E64AB1}">
      <dsp:nvSpPr>
        <dsp:cNvPr id="0" name=""/>
        <dsp:cNvSpPr/>
      </dsp:nvSpPr>
      <dsp:spPr>
        <a:xfrm>
          <a:off x="0" y="3087049"/>
          <a:ext cx="4643470" cy="60596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Costos  (Drivers y magnitudes)</a:t>
          </a:r>
          <a:endParaRPr lang="es-MX" sz="2000" b="1" kern="1200" dirty="0"/>
        </a:p>
      </dsp:txBody>
      <dsp:txXfrm>
        <a:off x="0" y="3087049"/>
        <a:ext cx="4643470" cy="605963"/>
      </dsp:txXfrm>
    </dsp:sp>
    <dsp:sp modelId="{C8F4D68B-DF41-4FC8-8F67-5A0A90E02D98}">
      <dsp:nvSpPr>
        <dsp:cNvPr id="0" name=""/>
        <dsp:cNvSpPr/>
      </dsp:nvSpPr>
      <dsp:spPr>
        <a:xfrm>
          <a:off x="0" y="3703995"/>
          <a:ext cx="4643470" cy="60596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Evaluación de opciones (riesgos). Selección</a:t>
          </a:r>
          <a:endParaRPr lang="es-MX" sz="2000" b="1" kern="1200" dirty="0"/>
        </a:p>
      </dsp:txBody>
      <dsp:txXfrm>
        <a:off x="0" y="3703995"/>
        <a:ext cx="4643470" cy="605963"/>
      </dsp:txXfrm>
    </dsp:sp>
    <dsp:sp modelId="{7A7CB93C-C841-457B-9559-00908DBF48F3}">
      <dsp:nvSpPr>
        <dsp:cNvPr id="0" name=""/>
        <dsp:cNvSpPr/>
      </dsp:nvSpPr>
      <dsp:spPr>
        <a:xfrm>
          <a:off x="0" y="4320942"/>
          <a:ext cx="4643470" cy="6059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Plan de Implementación</a:t>
          </a:r>
          <a:endParaRPr lang="es-MX" sz="2000" b="1" kern="1200" dirty="0"/>
        </a:p>
      </dsp:txBody>
      <dsp:txXfrm>
        <a:off x="0" y="4320942"/>
        <a:ext cx="4643470" cy="605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5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08E56-9E38-4185-B8BB-A74DECF1F2AA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50288"/>
            <a:ext cx="2971800" cy="455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50288"/>
            <a:ext cx="2971800" cy="455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2BEC9-35A2-4A10-8535-55979DBB090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5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92444-BA78-4D3A-8106-7CE3DE6D533F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82625"/>
            <a:ext cx="4556125" cy="3416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26057"/>
            <a:ext cx="5486400" cy="4098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50533"/>
            <a:ext cx="2971800" cy="4553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50533"/>
            <a:ext cx="2971800" cy="4553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5A556-730F-45F2-B1AE-487C15288D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5121" name="Picture 1" descr="logo DII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7772" y="357166"/>
            <a:ext cx="222855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7" name="Picture 1" descr="logo DII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6194" y="214290"/>
            <a:ext cx="2231571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93785-22A9-48DE-8EDE-FF3CF9A4846E}" type="datetimeFigureOut">
              <a:rPr lang="es-MX" smtClean="0"/>
              <a:pPr/>
              <a:t>25/10/2011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C20BD-6DA4-44C6-9C89-9C529968ECB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/>
              <a:t>Taller de Ingeniería Industrial II</a:t>
            </a:r>
            <a:br>
              <a:rPr lang="es-MX" b="1" dirty="0" smtClean="0"/>
            </a:br>
            <a:r>
              <a:rPr lang="es-MX" b="1" dirty="0" smtClean="0"/>
              <a:t>IN 4002 Primavera 2011</a:t>
            </a:r>
            <a:endParaRPr lang="es-MX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4572008"/>
            <a:ext cx="6400800" cy="1257312"/>
          </a:xfrm>
        </p:spPr>
        <p:txBody>
          <a:bodyPr/>
          <a:lstStyle/>
          <a:p>
            <a:r>
              <a:rPr lang="es-MX" dirty="0" smtClean="0"/>
              <a:t>Presentación Módulo II</a:t>
            </a:r>
          </a:p>
          <a:p>
            <a:r>
              <a:rPr lang="es-MX" dirty="0" smtClean="0"/>
              <a:t>24 de octubre de 2011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Identificación de un Quiebre (1)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786346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s-ES" sz="2800" dirty="0" smtClean="0"/>
              <a:t>Dado lo anterior, ¿qué oportunidades de creación de valor aparecen al analizar este sector, en función de nuestro interés y el desarrollo, la organización y  las tendencias del sector y del país y el mundo, en general?</a:t>
            </a:r>
          </a:p>
          <a:p>
            <a:pPr lvl="1">
              <a:spcBef>
                <a:spcPts val="600"/>
              </a:spcBef>
              <a:buNone/>
            </a:pP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b="1" dirty="0" smtClean="0"/>
              <a:t>Definir una Propuesta de Valor</a:t>
            </a:r>
            <a:endParaRPr lang="es-MX" sz="3600" b="1" dirty="0" smtClean="0"/>
          </a:p>
          <a:p>
            <a:pPr lvl="1"/>
            <a:r>
              <a:rPr lang="es-CL" dirty="0" smtClean="0"/>
              <a:t>Identificar atributos tangibles e intangibles que producirá el proyecto, generando un mayor valor respecto al escenario de partida.</a:t>
            </a:r>
            <a:endParaRPr lang="es-MX" sz="2400" dirty="0" smtClean="0"/>
          </a:p>
          <a:p>
            <a:pPr lvl="1"/>
            <a:r>
              <a:rPr lang="es-CL" dirty="0" smtClean="0"/>
              <a:t>Dado lo anterior, </a:t>
            </a:r>
            <a:r>
              <a:rPr lang="es-CL" b="1" u="sng" dirty="0" smtClean="0"/>
              <a:t>describir los nuevos productos y/o servicios</a:t>
            </a:r>
            <a:r>
              <a:rPr lang="es-CL" dirty="0" smtClean="0"/>
              <a:t> que se espera ofrecer a uno o más tipos de clientes.</a:t>
            </a:r>
            <a:endParaRPr lang="es-MX" sz="2400" dirty="0" smtClean="0"/>
          </a:p>
          <a:p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(1)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600" b="1" dirty="0" smtClean="0"/>
              <a:t>Identificar Clientes y Segmentos</a:t>
            </a:r>
            <a:endParaRPr lang="es-MX" sz="3600" b="1" dirty="0" smtClean="0"/>
          </a:p>
          <a:p>
            <a:pPr lvl="1"/>
            <a:r>
              <a:rPr lang="es-CL" dirty="0" smtClean="0"/>
              <a:t>Identificar claramente quiénes son los clientes que reciben el valor agregado y de qué manera lo perciben. </a:t>
            </a:r>
            <a:endParaRPr lang="es-MX" sz="2400" dirty="0" smtClean="0"/>
          </a:p>
          <a:p>
            <a:pPr lvl="1"/>
            <a:r>
              <a:rPr lang="es-CL" dirty="0" smtClean="0"/>
              <a:t>Segmentar clientes con características homogéneas en segmentos definidos y describir sus necesidades, categorizándolos.</a:t>
            </a:r>
            <a:endParaRPr lang="es-MX" sz="2400" dirty="0" smtClean="0"/>
          </a:p>
          <a:p>
            <a:pPr lvl="1"/>
            <a:r>
              <a:rPr lang="es-CL" dirty="0" smtClean="0"/>
              <a:t>Describir potencial y tendencias de los clientes.</a:t>
            </a:r>
            <a:endParaRPr lang="es-MX" sz="2400" dirty="0" smtClean="0"/>
          </a:p>
          <a:p>
            <a:pPr lvl="1"/>
            <a:r>
              <a:rPr lang="es-CL" dirty="0" smtClean="0"/>
              <a:t>Caracterizar </a:t>
            </a:r>
            <a:r>
              <a:rPr lang="es-CL" b="1" u="sng" dirty="0" smtClean="0"/>
              <a:t>la demanda </a:t>
            </a:r>
            <a:r>
              <a:rPr lang="es-CL" dirty="0" smtClean="0"/>
              <a:t>para los productos y/o servicios que deseamos brindar.</a:t>
            </a:r>
            <a:endParaRPr lang="es-MX" sz="2400" dirty="0" smtClean="0"/>
          </a:p>
          <a:p>
            <a:pPr>
              <a:buNone/>
            </a:pPr>
            <a:endParaRPr lang="es-MX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(2)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" sz="3600" b="1" dirty="0" smtClean="0"/>
              <a:t>Definir alternativas de solución</a:t>
            </a:r>
            <a:endParaRPr lang="es-MX" sz="3600" b="1" dirty="0" smtClean="0"/>
          </a:p>
          <a:p>
            <a:pPr lvl="1"/>
            <a:r>
              <a:rPr lang="es-ES" dirty="0" smtClean="0"/>
              <a:t>Opciones para producir valor, revisando diferentes estrategias a través de las cuales el proyecto podría generar productos o servicios. </a:t>
            </a:r>
          </a:p>
          <a:p>
            <a:pPr lvl="1"/>
            <a:endParaRPr lang="es-MX" dirty="0" smtClean="0"/>
          </a:p>
          <a:p>
            <a:pPr lvl="1"/>
            <a:r>
              <a:rPr lang="es-ES" dirty="0" smtClean="0"/>
              <a:t>Los siguientes elementos ayudan a revisar estrategias y diseñar </a:t>
            </a:r>
            <a:r>
              <a:rPr lang="es-ES" b="1" u="sng" dirty="0" smtClean="0"/>
              <a:t>opciones concretas para desarrollar, producir, entregar y cobrar </a:t>
            </a:r>
            <a:r>
              <a:rPr lang="es-ES" dirty="0" smtClean="0"/>
              <a:t>por los productos y/o servicios que deseamos entregar a los clientes. 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(3)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286412"/>
          </a:xfrm>
        </p:spPr>
        <p:txBody>
          <a:bodyPr>
            <a:normAutofit fontScale="92500" lnSpcReduction="10000"/>
          </a:bodyPr>
          <a:lstStyle/>
          <a:p>
            <a:r>
              <a:rPr lang="es-ES" sz="3900" b="1" dirty="0" smtClean="0"/>
              <a:t>Canales de distribución</a:t>
            </a:r>
            <a:endParaRPr lang="es-MX" sz="3900" b="1" dirty="0" smtClean="0"/>
          </a:p>
          <a:p>
            <a:pPr lvl="1"/>
            <a:r>
              <a:rPr lang="es-CL" dirty="0" smtClean="0"/>
              <a:t>Para cada producto o servicio identificado, tenemos que definir un canal de distribución adecuado, añadiendo información sobre lo que esperamos, por ejemplo, en cuanto a costos y niveles de efectividad y eficiencia del canal. </a:t>
            </a:r>
            <a:endParaRPr lang="es-MX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900" b="1" dirty="0" smtClean="0"/>
              <a:t>Relaciones con clientes</a:t>
            </a:r>
            <a:endParaRPr lang="es-MX" sz="3900" b="1" dirty="0" smtClean="0"/>
          </a:p>
          <a:p>
            <a:pPr lvl="1"/>
            <a:r>
              <a:rPr lang="es-CL" dirty="0" smtClean="0"/>
              <a:t>Identificar qué recursos de tiempo y monetarios utilizaremos para mantenernos en contacto con nuestros clientes. Por lo general, si un producto o servicio tiene un costo alto, entonces los clientes esperan tener una relación más cercana con nuestra empresa. </a:t>
            </a:r>
            <a:endParaRPr lang="es-MX" dirty="0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(4)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es-ES" sz="3600" b="1" dirty="0" smtClean="0"/>
              <a:t>Flujos de ingresos</a:t>
            </a:r>
            <a:endParaRPr lang="es-MX" sz="3600" b="1" dirty="0" smtClean="0"/>
          </a:p>
          <a:p>
            <a:pPr lvl="1"/>
            <a:r>
              <a:rPr lang="es-CL" dirty="0" smtClean="0"/>
              <a:t>Identificar aporte monetario que hace cada segmento y definir de dónde vienen los ingresos (ventas, comisiones, licencias, etc.). Para definir qué segmentos son más rentables. </a:t>
            </a:r>
            <a:endParaRPr lang="es-MX" sz="2400" dirty="0" smtClean="0"/>
          </a:p>
          <a:p>
            <a:pPr lvl="1"/>
            <a:r>
              <a:rPr lang="es-CL" dirty="0" smtClean="0"/>
              <a:t>Teniendo una estructura de ingresos y una estrategia de penetración por canales y segmentos,, dada la demanda definida, podemos </a:t>
            </a:r>
            <a:r>
              <a:rPr lang="es-CL" b="1" u="sng" dirty="0" smtClean="0"/>
              <a:t>dimensionar y proyectar la evolución de los ingresos esperados del proyecto</a:t>
            </a:r>
            <a:r>
              <a:rPr lang="es-CL" dirty="0" smtClean="0"/>
              <a:t>.</a:t>
            </a:r>
            <a:endParaRPr lang="es-MX" sz="2400" dirty="0" smtClean="0"/>
          </a:p>
          <a:p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(5)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es-ES" sz="3600" b="1" dirty="0" smtClean="0"/>
              <a:t>Recursos y Actividades clave</a:t>
            </a:r>
            <a:endParaRPr lang="es-MX" sz="3600" b="1" dirty="0" smtClean="0"/>
          </a:p>
          <a:p>
            <a:pPr lvl="1"/>
            <a:r>
              <a:rPr lang="es-CL" dirty="0" smtClean="0"/>
              <a:t>Ahora nos centramos en la empresa. Para la propuesta de valor, segmentos de clientes, canales de distribución y relaciones definidas, y dados los flujos de ingresos planteados, debemos revisar </a:t>
            </a:r>
            <a:r>
              <a:rPr lang="es-CL" b="1" u="sng" dirty="0" smtClean="0"/>
              <a:t>cuáles son los recursos y actividades clave </a:t>
            </a:r>
            <a:r>
              <a:rPr lang="es-CL" dirty="0" smtClean="0"/>
              <a:t>que nos permitirán entregar nuestra oferta.</a:t>
            </a:r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Estos elementos incluyen la red de apoyo:</a:t>
            </a:r>
            <a:endParaRPr lang="es-MX" sz="2400" dirty="0" smtClean="0"/>
          </a:p>
          <a:p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(6)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es-ES" sz="3600" b="1" dirty="0" smtClean="0"/>
              <a:t>Red de Contactos</a:t>
            </a:r>
            <a:endParaRPr lang="es-MX" sz="3600" b="1" dirty="0" smtClean="0"/>
          </a:p>
          <a:p>
            <a:pPr lvl="1"/>
            <a:r>
              <a:rPr lang="es-CL" dirty="0" smtClean="0"/>
              <a:t>¿Quiénes son nuestros proveedores, socios y asociados con quienes deberemos trabajar para que la empresa funcione?</a:t>
            </a:r>
          </a:p>
          <a:p>
            <a:pPr lvl="1"/>
            <a:r>
              <a:rPr lang="es-CL" dirty="0" smtClean="0"/>
              <a:t>¿Qué tan importantes son? </a:t>
            </a:r>
          </a:p>
          <a:p>
            <a:pPr lvl="1"/>
            <a:r>
              <a:rPr lang="es-CL" dirty="0" smtClean="0"/>
              <a:t>¿Podemos reemplazarlos? </a:t>
            </a:r>
          </a:p>
          <a:p>
            <a:pPr lvl="1"/>
            <a:r>
              <a:rPr lang="es-CL" dirty="0" smtClean="0"/>
              <a:t>¿Se pueden convertir en competidores? </a:t>
            </a:r>
          </a:p>
          <a:p>
            <a:pPr lvl="1"/>
            <a:r>
              <a:rPr lang="es-CL" dirty="0" smtClean="0"/>
              <a:t>¿Qué debiésemos hacer para tener en ellos socios estratégicos en el desarrollo del negocio? </a:t>
            </a:r>
            <a:endParaRPr lang="es-MX" dirty="0" smtClean="0"/>
          </a:p>
          <a:p>
            <a:endParaRPr lang="es-MX" sz="24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(7)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es-ES" sz="3600" b="1" dirty="0" smtClean="0"/>
              <a:t>Estructura de costos</a:t>
            </a:r>
            <a:endParaRPr lang="es-MX" sz="3600" b="1" dirty="0" smtClean="0"/>
          </a:p>
          <a:p>
            <a:pPr lvl="1"/>
            <a:r>
              <a:rPr lang="es-CL" dirty="0" smtClean="0"/>
              <a:t>Teniendo claro lo anterior, podemos analizar:</a:t>
            </a:r>
          </a:p>
          <a:p>
            <a:pPr lvl="1"/>
            <a:r>
              <a:rPr lang="es-CL" dirty="0" smtClean="0"/>
              <a:t>Cuáles son los costos de la empresa, incluyendo producción, insumos, marketing, desarrollo, CRM, etc. </a:t>
            </a:r>
          </a:p>
          <a:p>
            <a:pPr lvl="1"/>
            <a:r>
              <a:rPr lang="es-CL" dirty="0" smtClean="0"/>
              <a:t>Relación  de costos con opciones para entregar el producto o servicio.</a:t>
            </a:r>
          </a:p>
          <a:p>
            <a:pPr lvl="1"/>
            <a:r>
              <a:rPr lang="es-CL" dirty="0" smtClean="0"/>
              <a:t>Relación de costo con segmentos de clientes y tipo específico de oferta definida</a:t>
            </a:r>
          </a:p>
          <a:p>
            <a:pPr lvl="1"/>
            <a:r>
              <a:rPr lang="es-CL" dirty="0" smtClean="0"/>
              <a:t>Definición de </a:t>
            </a:r>
            <a:r>
              <a:rPr lang="es-CL" b="1" u="sng" dirty="0" smtClean="0"/>
              <a:t>estructura de costos esperada</a:t>
            </a:r>
            <a:r>
              <a:rPr lang="es-CL" dirty="0" smtClean="0"/>
              <a:t>.  </a:t>
            </a:r>
            <a:endParaRPr lang="es-MX" sz="2400" dirty="0" smtClean="0"/>
          </a:p>
          <a:p>
            <a:pPr>
              <a:buNone/>
            </a:pPr>
            <a:endParaRPr lang="es-MX" sz="24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(8)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 fontScale="85000" lnSpcReduction="10000"/>
          </a:bodyPr>
          <a:lstStyle/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ES" sz="3900" b="1" dirty="0" smtClean="0"/>
              <a:t>Evaluar y seleccionar alternativas</a:t>
            </a:r>
            <a:endParaRPr lang="es-MX" sz="3900" b="1" dirty="0" smtClean="0"/>
          </a:p>
          <a:p>
            <a:pPr lvl="1"/>
            <a:r>
              <a:rPr lang="es-CL" sz="3000" dirty="0" smtClean="0"/>
              <a:t>Terminada la fase de diseño del proyecto, procedemos a evaluarlo en función de los costos e ingresos esperados y los tipos de riesgos asociados; </a:t>
            </a:r>
          </a:p>
          <a:p>
            <a:pPr lvl="1"/>
            <a:r>
              <a:rPr lang="es-CL" sz="3000" dirty="0" smtClean="0"/>
              <a:t>Podemos revisar los puntos de quiebre y variables frente a las cuales los resultados financieros son más sensibles;</a:t>
            </a:r>
          </a:p>
          <a:p>
            <a:pPr lvl="1"/>
            <a:r>
              <a:rPr lang="es-CL" sz="3000" dirty="0" smtClean="0"/>
              <a:t>Concluimos indicando un rango de </a:t>
            </a:r>
            <a:r>
              <a:rPr lang="es-CL" sz="3000" b="1" u="sng" dirty="0" smtClean="0"/>
              <a:t>expectativas sobre la rentabilidad privada (y/o social) del proyecto</a:t>
            </a:r>
            <a:r>
              <a:rPr lang="es-CL" sz="3000" dirty="0" smtClean="0"/>
              <a:t>. </a:t>
            </a:r>
            <a:endParaRPr lang="es-MX" sz="3000" dirty="0" smtClean="0"/>
          </a:p>
          <a:p>
            <a:pPr lvl="1"/>
            <a:r>
              <a:rPr lang="es-CL" sz="3000" dirty="0" smtClean="0"/>
              <a:t>Así, tenemos elementos de juicio, para plantear una opción que agregue mayor valor desde el punto de vista de los objetivos planteados.</a:t>
            </a:r>
            <a:endParaRPr lang="es-MX" sz="3000" dirty="0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(9)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Temas de la presentación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001056" cy="4643470"/>
          </a:xfrm>
        </p:spPr>
        <p:txBody>
          <a:bodyPr>
            <a:noAutofit/>
          </a:bodyPr>
          <a:lstStyle/>
          <a:p>
            <a:r>
              <a:rPr lang="es-MX" dirty="0" smtClean="0"/>
              <a:t>Objetivos del Módulo II</a:t>
            </a:r>
          </a:p>
          <a:p>
            <a:r>
              <a:rPr lang="es-MX" dirty="0" smtClean="0"/>
              <a:t>Programación del Taller II</a:t>
            </a:r>
          </a:p>
          <a:p>
            <a:r>
              <a:rPr lang="es-MX" dirty="0" smtClean="0"/>
              <a:t>Partes del Módulo II</a:t>
            </a:r>
          </a:p>
          <a:p>
            <a:r>
              <a:rPr lang="es-MX" dirty="0" smtClean="0"/>
              <a:t>Análisis de un Sector</a:t>
            </a:r>
          </a:p>
          <a:p>
            <a:r>
              <a:rPr lang="es-MX" dirty="0" smtClean="0"/>
              <a:t>Identificación de un Quiebre</a:t>
            </a:r>
          </a:p>
          <a:p>
            <a:r>
              <a:rPr lang="es-MX" dirty="0" smtClean="0"/>
              <a:t>Elaboración de un Proyecto</a:t>
            </a:r>
          </a:p>
          <a:p>
            <a:r>
              <a:rPr lang="es-MX" dirty="0" smtClean="0"/>
              <a:t>Calendario del Módulo II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/>
          </a:bodyPr>
          <a:lstStyle/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3900" b="1" dirty="0" smtClean="0"/>
              <a:t>Este análisis implica</a:t>
            </a:r>
            <a:endParaRPr lang="es-MX" sz="3900" b="1" dirty="0" smtClean="0"/>
          </a:p>
          <a:p>
            <a:pPr lvl="1"/>
            <a:r>
              <a:rPr lang="es-CL" dirty="0" smtClean="0"/>
              <a:t>Realizar una evaluación a nivel de perfil de la solución propuesta, de modo de cuantificar en forma aproximada el valor agregado por ella, considerando ingresos y costos esperados.</a:t>
            </a:r>
            <a:endParaRPr lang="es-MX" dirty="0" smtClean="0"/>
          </a:p>
          <a:p>
            <a:pPr lvl="1"/>
            <a:r>
              <a:rPr lang="es-CL" dirty="0" smtClean="0"/>
              <a:t>Discutir brevemente cuáles son los </a:t>
            </a:r>
            <a:r>
              <a:rPr lang="es-CL" b="1" u="sng" dirty="0" smtClean="0"/>
              <a:t>principales riesgos de la solución planteada</a:t>
            </a:r>
            <a:r>
              <a:rPr lang="es-CL" dirty="0" smtClean="0"/>
              <a:t>, que limiten o cambien los ingresos y costos definidos. </a:t>
            </a:r>
            <a:endParaRPr lang="es-MX" dirty="0" smtClean="0"/>
          </a:p>
          <a:p>
            <a:pPr lvl="1"/>
            <a:r>
              <a:rPr lang="es-CL" dirty="0" smtClean="0"/>
              <a:t>Y concluir proponiendo la </a:t>
            </a:r>
            <a:r>
              <a:rPr lang="es-CL" b="1" u="sng" dirty="0" smtClean="0"/>
              <a:t>solución que agrega mayor valor y quién o quiénes lo perciben y de qué forma</a:t>
            </a:r>
            <a:r>
              <a:rPr lang="es-CL" dirty="0" smtClean="0"/>
              <a:t>.</a:t>
            </a:r>
            <a:endParaRPr lang="es-MX" dirty="0" smtClean="0"/>
          </a:p>
          <a:p>
            <a:pPr>
              <a:buNone/>
            </a:pP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(10)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329642" cy="5072098"/>
          </a:xfrm>
        </p:spPr>
        <p:txBody>
          <a:bodyPr>
            <a:normAutofit/>
          </a:bodyPr>
          <a:lstStyle/>
          <a:p>
            <a:pPr lvl="0"/>
            <a:r>
              <a:rPr lang="es-ES" sz="3900" b="1" dirty="0" smtClean="0"/>
              <a:t>Y finalmente, con todo lo anterior, podemos: </a:t>
            </a:r>
          </a:p>
          <a:p>
            <a:pPr lvl="1"/>
            <a:r>
              <a:rPr lang="es-ES" sz="3000" dirty="0" smtClean="0"/>
              <a:t>Diseñar un </a:t>
            </a:r>
            <a:r>
              <a:rPr lang="es-ES" sz="3000" b="1" u="sng" dirty="0" smtClean="0"/>
              <a:t>plan de implementación</a:t>
            </a:r>
            <a:r>
              <a:rPr lang="es-ES" sz="3000" dirty="0" smtClean="0"/>
              <a:t> de la alternativa seleccionada, conteniendo:</a:t>
            </a:r>
            <a:endParaRPr lang="es-MX" sz="3000" dirty="0" smtClean="0"/>
          </a:p>
          <a:p>
            <a:pPr lvl="2"/>
            <a:r>
              <a:rPr lang="es-CL" dirty="0" smtClean="0"/>
              <a:t>Líneas de Acción Estratégicas.</a:t>
            </a:r>
            <a:endParaRPr lang="es-MX" dirty="0" smtClean="0"/>
          </a:p>
          <a:p>
            <a:pPr lvl="2"/>
            <a:r>
              <a:rPr lang="es-CL" dirty="0" smtClean="0"/>
              <a:t>Tareas o Actividades por cada línea de acción</a:t>
            </a:r>
            <a:endParaRPr lang="es-MX" dirty="0" smtClean="0"/>
          </a:p>
          <a:p>
            <a:pPr lvl="2"/>
            <a:r>
              <a:rPr lang="es-CL" dirty="0" smtClean="0"/>
              <a:t>Agenda Estratégica: plazos, hitos, recursos y entregable por cada tarea o actividad.</a:t>
            </a:r>
            <a:endParaRPr lang="es-MX" dirty="0" smtClean="0"/>
          </a:p>
          <a:p>
            <a:pPr lvl="2"/>
            <a:r>
              <a:rPr lang="es-CL" dirty="0" smtClean="0"/>
              <a:t>Carta Gantt, con actividades e hitos más relevantes.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Elaboración de Proyecto (11)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Calendario del Módulo II</a:t>
            </a:r>
            <a:endParaRPr lang="es-MX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589103"/>
            <a:ext cx="9024967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/>
              <a:t>Taller de Ingeniería Industrial II</a:t>
            </a:r>
            <a:br>
              <a:rPr lang="es-MX" b="1" dirty="0" smtClean="0"/>
            </a:br>
            <a:r>
              <a:rPr lang="es-MX" b="1" dirty="0" smtClean="0"/>
              <a:t>IN 4002 Otoño 2011</a:t>
            </a:r>
            <a:endParaRPr lang="es-MX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4572008"/>
            <a:ext cx="6400800" cy="928694"/>
          </a:xfrm>
        </p:spPr>
        <p:txBody>
          <a:bodyPr>
            <a:normAutofit/>
          </a:bodyPr>
          <a:lstStyle/>
          <a:p>
            <a:r>
              <a:rPr lang="es-MX" dirty="0" smtClean="0"/>
              <a:t>Fin de presentación de Módulo II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14380"/>
          </a:xfrm>
        </p:spPr>
        <p:txBody>
          <a:bodyPr>
            <a:normAutofit/>
          </a:bodyPr>
          <a:lstStyle/>
          <a:p>
            <a:pPr algn="l"/>
            <a:r>
              <a:rPr lang="es-ES_tradnl" sz="3600" b="1" dirty="0" smtClean="0"/>
              <a:t>Objetivos del Taller</a:t>
            </a:r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785786" y="1285860"/>
            <a:ext cx="757242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_tradnl" sz="3200" dirty="0" smtClean="0">
                <a:solidFill>
                  <a:srgbClr val="000000"/>
                </a:solidFill>
                <a:ea typeface="Arial"/>
                <a:cs typeface="Arial"/>
              </a:rPr>
              <a:t>Resultados de Aprendizaje: El estudiante demuestra, al término del curso, que:</a:t>
            </a:r>
          </a:p>
          <a:p>
            <a:pPr>
              <a:spcAft>
                <a:spcPts val="0"/>
              </a:spcAft>
            </a:pPr>
            <a:endParaRPr lang="es-MX" sz="2800" dirty="0" smtClean="0">
              <a:ea typeface="Cambria"/>
              <a:cs typeface="Times New Roman"/>
            </a:endParaRPr>
          </a:p>
          <a:p>
            <a:pPr marL="457200" lvl="0" indent="-457200">
              <a:spcBef>
                <a:spcPts val="10"/>
              </a:spcBef>
              <a:buFont typeface="+mj-lt"/>
              <a:buAutoNum type="arabicPeriod"/>
              <a:tabLst>
                <a:tab pos="360363" algn="l"/>
              </a:tabLst>
            </a:pPr>
            <a:r>
              <a:rPr lang="es-ES_tradnl" sz="2800" dirty="0" smtClean="0">
                <a:ea typeface="Times New Roman"/>
                <a:cs typeface="Times New Roman"/>
              </a:rPr>
              <a:t>Mejora sus habilidades personales y de trabajo en equipo.</a:t>
            </a:r>
            <a:endParaRPr lang="es-MX" sz="2800" dirty="0" smtClean="0">
              <a:ea typeface="Times New Roman"/>
              <a:cs typeface="Times New Roman"/>
            </a:endParaRPr>
          </a:p>
          <a:p>
            <a:pPr marL="457200" lvl="0" indent="-457200">
              <a:spcBef>
                <a:spcPts val="10"/>
              </a:spcBef>
              <a:buFont typeface="+mj-lt"/>
              <a:buAutoNum type="arabicPeriod"/>
              <a:tabLst>
                <a:tab pos="360363" algn="l"/>
              </a:tabLst>
            </a:pPr>
            <a:r>
              <a:rPr lang="es-ES_tradnl" sz="2800" dirty="0" smtClean="0">
                <a:ea typeface="Times New Roman"/>
                <a:cs typeface="Times New Roman"/>
              </a:rPr>
              <a:t>Mejora sus habilidades de comunicación oral y escrita. </a:t>
            </a:r>
            <a:endParaRPr lang="es-MX" sz="2800" dirty="0" smtClean="0">
              <a:ea typeface="Times New Roman"/>
              <a:cs typeface="Times New Roman"/>
            </a:endParaRPr>
          </a:p>
          <a:p>
            <a:pPr marL="457200" indent="-457200">
              <a:spcBef>
                <a:spcPts val="10"/>
              </a:spcBef>
              <a:buFont typeface="+mj-lt"/>
              <a:buAutoNum type="arabicPeriod"/>
              <a:tabLst>
                <a:tab pos="360363" algn="l"/>
              </a:tabLst>
            </a:pPr>
            <a:r>
              <a:rPr lang="es-MX" sz="2800" dirty="0" smtClean="0">
                <a:ea typeface="Times New Roman"/>
                <a:cs typeface="Times New Roman"/>
              </a:rPr>
              <a:t>Tiene capacidad para desarrollar un Proyecto de Ingeniería Civil Industrial, identificando fundadamente quiebres u oportunidades y planteando soluciones factibles. </a:t>
            </a:r>
          </a:p>
          <a:p>
            <a:pPr marL="342900" indent="-342900">
              <a:spcBef>
                <a:spcPts val="10"/>
              </a:spcBef>
              <a:buFont typeface="+mj-lt"/>
              <a:buAutoNum type="arabicPeriod"/>
              <a:tabLst>
                <a:tab pos="457200" algn="l"/>
              </a:tabLst>
            </a:pPr>
            <a:endParaRPr lang="es-MX" dirty="0"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86436" cy="725470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/>
              <a:t>Programación </a:t>
            </a:r>
            <a:r>
              <a:rPr lang="es-MX" sz="3600" b="1" dirty="0" smtClean="0"/>
              <a:t>del Taller </a:t>
            </a:r>
            <a:r>
              <a:rPr lang="es-MX" sz="3600" b="1" dirty="0"/>
              <a:t>II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1214414" y="1285860"/>
          <a:ext cx="7119966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Partes del Módulo II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357850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Consiste en la Creación de un Proyecto que agregue valor, a partir de:</a:t>
            </a:r>
          </a:p>
          <a:p>
            <a:pPr lvl="1"/>
            <a:r>
              <a:rPr lang="es-MX" dirty="0" smtClean="0"/>
              <a:t>La identificación fundada de un quiebre en un sector económico específico</a:t>
            </a:r>
          </a:p>
          <a:p>
            <a:pPr lvl="1"/>
            <a:r>
              <a:rPr lang="es-MX" dirty="0" smtClean="0"/>
              <a:t>El diseño y análisis de una o más opciones para agregar valor, a través de:</a:t>
            </a:r>
          </a:p>
          <a:p>
            <a:pPr lvl="2"/>
            <a:r>
              <a:rPr lang="es-MX" dirty="0" smtClean="0"/>
              <a:t>El desarrollo de un nuevo producto o servicio</a:t>
            </a:r>
          </a:p>
          <a:p>
            <a:pPr lvl="2"/>
            <a:r>
              <a:rPr lang="es-MX" dirty="0" smtClean="0"/>
              <a:t>Atendiendo a clientes específicos</a:t>
            </a:r>
          </a:p>
          <a:p>
            <a:pPr lvl="2"/>
            <a:r>
              <a:rPr lang="es-MX" dirty="0" smtClean="0"/>
              <a:t>Planteando modos para producir, entregar y cobrar por ese producto o servicio a los clientes elegidos</a:t>
            </a:r>
          </a:p>
          <a:p>
            <a:pPr lvl="1"/>
            <a:r>
              <a:rPr lang="es-MX" dirty="0" smtClean="0"/>
              <a:t>La selección de una opción, a través de una evaluación, revisando factibilidad y riesgos y, </a:t>
            </a:r>
          </a:p>
          <a:p>
            <a:pPr lvl="1"/>
            <a:r>
              <a:rPr lang="es-MX" dirty="0" smtClean="0"/>
              <a:t>El diseño de un Plan de Implementación.</a:t>
            </a:r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6043626" cy="725470"/>
          </a:xfrm>
        </p:spPr>
        <p:txBody>
          <a:bodyPr>
            <a:normAutofit fontScale="90000"/>
          </a:bodyPr>
          <a:lstStyle/>
          <a:p>
            <a:pPr algn="l"/>
            <a:r>
              <a:rPr lang="es-MX" sz="4000" b="1" dirty="0" smtClean="0"/>
              <a:t>Proceso para el diseño de Proyectos de Valor</a:t>
            </a:r>
            <a:endParaRPr lang="es-MX" sz="4000" b="1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4071934" y="1500174"/>
          <a:ext cx="46434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571472" y="1714488"/>
            <a:ext cx="2214578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Marco Conceptual desde el cual miramos y proponemos soluciones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571472" y="4317880"/>
            <a:ext cx="2214578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Conceptos de elaboración y evaluación de proyectos, desde los cuales analizamos opciones</a:t>
            </a:r>
            <a:endParaRPr lang="es-MX" dirty="0"/>
          </a:p>
        </p:txBody>
      </p:sp>
      <p:sp>
        <p:nvSpPr>
          <p:cNvPr id="8" name="7 Flecha abajo"/>
          <p:cNvSpPr/>
          <p:nvPr/>
        </p:nvSpPr>
        <p:spPr>
          <a:xfrm>
            <a:off x="3214678" y="1643050"/>
            <a:ext cx="357190" cy="4500594"/>
          </a:xfrm>
          <a:prstGeom prst="downArrow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571472" y="3425611"/>
            <a:ext cx="221457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Análisis del Entorno relevante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Sectores Seleccionados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214422"/>
            <a:ext cx="8158162" cy="4625989"/>
          </a:xfrm>
        </p:spPr>
        <p:txBody>
          <a:bodyPr>
            <a:normAutofit/>
          </a:bodyPr>
          <a:lstStyle/>
          <a:p>
            <a:r>
              <a:rPr lang="es-ES" sz="2800" dirty="0" smtClean="0"/>
              <a:t>Transporte Público (1)</a:t>
            </a:r>
          </a:p>
          <a:p>
            <a:r>
              <a:rPr lang="es-ES" sz="2800" dirty="0" smtClean="0"/>
              <a:t>Turismo (1)</a:t>
            </a:r>
          </a:p>
          <a:p>
            <a:r>
              <a:rPr lang="es-ES" sz="2800" dirty="0" smtClean="0"/>
              <a:t>Energía (2)</a:t>
            </a:r>
          </a:p>
          <a:p>
            <a:r>
              <a:rPr lang="es-ES" sz="2800" dirty="0" smtClean="0"/>
              <a:t>Salmones  (2)</a:t>
            </a:r>
          </a:p>
          <a:p>
            <a:r>
              <a:rPr lang="es-ES" sz="2800" dirty="0" smtClean="0"/>
              <a:t>Salud (3)</a:t>
            </a:r>
          </a:p>
          <a:p>
            <a:r>
              <a:rPr lang="es-ES" sz="2800" dirty="0" smtClean="0"/>
              <a:t>Retail (3)</a:t>
            </a:r>
          </a:p>
          <a:p>
            <a:pPr marL="0" indent="0">
              <a:buNone/>
            </a:pPr>
            <a:r>
              <a:rPr lang="es-MX" sz="2800" dirty="0" smtClean="0"/>
              <a:t>En cada sección, los profesores elegirán un sector público y uno privado, para que todos los alumnos, distribuidos en grupos de 5, aborden un sector. </a:t>
            </a:r>
          </a:p>
          <a:p>
            <a:endParaRPr lang="es-ES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Análisis de un Sector (1)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857784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Productos o servicios de este sector.</a:t>
            </a:r>
            <a:endParaRPr lang="es-MX" dirty="0" smtClean="0"/>
          </a:p>
          <a:p>
            <a:r>
              <a:rPr lang="es-ES" dirty="0" smtClean="0"/>
              <a:t>Cuáles son los clientes y segmentos relevantes.</a:t>
            </a:r>
            <a:endParaRPr lang="es-MX" dirty="0" smtClean="0"/>
          </a:p>
          <a:p>
            <a:r>
              <a:rPr lang="es-ES" dirty="0" smtClean="0"/>
              <a:t>Tamaño del  mercado;  cantidades y valores transados en los últimos años. </a:t>
            </a:r>
            <a:endParaRPr lang="es-MX" dirty="0" smtClean="0"/>
          </a:p>
          <a:p>
            <a:r>
              <a:rPr lang="es-ES" dirty="0" smtClean="0"/>
              <a:t>Productores y Proveedores. </a:t>
            </a:r>
            <a:endParaRPr lang="es-MX" dirty="0" smtClean="0"/>
          </a:p>
          <a:p>
            <a:r>
              <a:rPr lang="es-ES" dirty="0" smtClean="0"/>
              <a:t>Regulaciones más relevantes.</a:t>
            </a:r>
            <a:endParaRPr lang="es-MX" dirty="0" smtClean="0"/>
          </a:p>
          <a:p>
            <a:r>
              <a:rPr lang="es-ES" dirty="0" smtClean="0"/>
              <a:t>¿Cómo ha evolucionado este sector en los últimos años en Chile y en el mundo? (tendencias).</a:t>
            </a:r>
            <a:endParaRPr lang="es-MX" dirty="0" smtClean="0"/>
          </a:p>
          <a:p>
            <a:pPr lvl="1"/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/>
              <a:t>Análisis de un Sector (2)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500066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s-ES" sz="2800" dirty="0" smtClean="0"/>
              <a:t>¿Cómo se estructuran las empresas que participan en este sector?; tamaños, focos, segmentos, posicionamientos,  especializaciones.</a:t>
            </a:r>
            <a:endParaRPr lang="es-MX" sz="2800" dirty="0" smtClean="0"/>
          </a:p>
          <a:p>
            <a:pPr>
              <a:spcBef>
                <a:spcPts val="600"/>
              </a:spcBef>
            </a:pPr>
            <a:r>
              <a:rPr lang="es-ES" sz="2800" dirty="0" smtClean="0"/>
              <a:t>¿Cómo son las rentas que obtienen las empresas de este sector? </a:t>
            </a:r>
            <a:endParaRPr lang="es-MX" sz="2800" dirty="0" smtClean="0"/>
          </a:p>
          <a:p>
            <a:pPr>
              <a:spcBef>
                <a:spcPts val="600"/>
              </a:spcBef>
            </a:pPr>
            <a:r>
              <a:rPr lang="es-ES" sz="2800" dirty="0" smtClean="0"/>
              <a:t>¿Qué estrategias tienen las empresas de este sector? ¿Hay foco en clientes?, ¿Hay foco en eficiencia?, ¿Se observan conductas monopólicas? ¿Hay líderes y seguidores?</a:t>
            </a:r>
            <a:endParaRPr lang="es-MX" sz="2800" dirty="0" smtClean="0"/>
          </a:p>
          <a:p>
            <a:pPr lvl="1">
              <a:spcBef>
                <a:spcPts val="600"/>
              </a:spcBef>
              <a:buNone/>
            </a:pP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1371</Words>
  <Application>Microsoft Office PowerPoint</Application>
  <PresentationFormat>Presentación en pantalla (4:3)</PresentationFormat>
  <Paragraphs>127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Office</vt:lpstr>
      <vt:lpstr>Taller de Ingeniería Industrial II IN 4002 Primavera 2011</vt:lpstr>
      <vt:lpstr>Temas de la presentación</vt:lpstr>
      <vt:lpstr>Objetivos del Taller</vt:lpstr>
      <vt:lpstr>Programación del Taller II</vt:lpstr>
      <vt:lpstr>Partes del Módulo II</vt:lpstr>
      <vt:lpstr>Proceso para el diseño de Proyectos de Valor</vt:lpstr>
      <vt:lpstr>Sectores Seleccionados</vt:lpstr>
      <vt:lpstr>Análisis de un Sector (1)</vt:lpstr>
      <vt:lpstr>Análisis de un Sector (2)</vt:lpstr>
      <vt:lpstr>Identificación de un Quiebre (1)</vt:lpstr>
      <vt:lpstr>Elaboración de Proyecto (1)</vt:lpstr>
      <vt:lpstr>Elaboración de Proyecto (2)</vt:lpstr>
      <vt:lpstr>Elaboración de Proyecto (3)</vt:lpstr>
      <vt:lpstr>Elaboración de Proyecto (4)</vt:lpstr>
      <vt:lpstr>Elaboración de Proyecto (5)</vt:lpstr>
      <vt:lpstr>Elaboración de Proyecto (6)</vt:lpstr>
      <vt:lpstr>Elaboración de Proyecto (7)</vt:lpstr>
      <vt:lpstr>Elaboración de Proyecto (8)</vt:lpstr>
      <vt:lpstr>Elaboración de Proyecto (9)</vt:lpstr>
      <vt:lpstr>Elaboración de Proyecto (10)</vt:lpstr>
      <vt:lpstr>Elaboración de Proyecto (11)</vt:lpstr>
      <vt:lpstr>Calendario del Módulo II</vt:lpstr>
      <vt:lpstr>Taller de Ingeniería Industrial II IN 4002 Otoño 2011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Omar</dc:creator>
  <cp:lastModifiedBy>Omar</cp:lastModifiedBy>
  <cp:revision>366</cp:revision>
  <dcterms:created xsi:type="dcterms:W3CDTF">2011-03-07T18:54:32Z</dcterms:created>
  <dcterms:modified xsi:type="dcterms:W3CDTF">2011-10-25T11:41:11Z</dcterms:modified>
</cp:coreProperties>
</file>