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3" r:id="rId24"/>
    <p:sldId id="284" r:id="rId25"/>
    <p:sldId id="285" r:id="rId26"/>
    <p:sldId id="286" r:id="rId27"/>
    <p:sldId id="279" r:id="rId28"/>
    <p:sldId id="281" r:id="rId29"/>
    <p:sldId id="282" r:id="rId30"/>
    <p:sldId id="280" r:id="rId31"/>
    <p:sldId id="316" r:id="rId32"/>
    <p:sldId id="287" r:id="rId33"/>
    <p:sldId id="291" r:id="rId34"/>
    <p:sldId id="288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7" r:id="rId5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C4A76630-1F00-4B76-BAB7-C8C0DB0B6C07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60AFE441-1AF3-458B-8890-82A2498495A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81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04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29A97CC-AA31-4445-A59D-0902A89D06CB}" type="slidenum">
              <a:rPr lang="es-CL"/>
              <a:pPr eaLnBrk="1" hangingPunct="1"/>
              <a:t>33</a:t>
            </a:fld>
            <a:endParaRPr lang="es-CL"/>
          </a:p>
        </p:txBody>
      </p:sp>
      <p:sp>
        <p:nvSpPr>
          <p:cNvPr id="60421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96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0AD259F-9A61-4AD9-89E7-AC2DC279831A}" type="slidenum">
              <a:rPr lang="es-CL"/>
              <a:pPr eaLnBrk="1" hangingPunct="1"/>
              <a:t>43</a:t>
            </a:fld>
            <a:endParaRPr lang="es-CL"/>
          </a:p>
        </p:txBody>
      </p:sp>
      <p:sp>
        <p:nvSpPr>
          <p:cNvPr id="69637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066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ED33379-A370-4F3F-BD0A-EDF4148A3774}" type="slidenum">
              <a:rPr lang="es-CL"/>
              <a:pPr eaLnBrk="1" hangingPunct="1"/>
              <a:t>44</a:t>
            </a:fld>
            <a:endParaRPr lang="es-CL"/>
          </a:p>
        </p:txBody>
      </p:sp>
      <p:sp>
        <p:nvSpPr>
          <p:cNvPr id="70661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16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49A6FB-AA4A-4DB5-89DE-216DE0E56639}" type="slidenum">
              <a:rPr lang="es-CL"/>
              <a:pPr eaLnBrk="1" hangingPunct="1"/>
              <a:t>45</a:t>
            </a:fld>
            <a:endParaRPr lang="es-CL"/>
          </a:p>
        </p:txBody>
      </p:sp>
      <p:sp>
        <p:nvSpPr>
          <p:cNvPr id="71685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270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99607D-B33E-4666-9E3E-549B07EB6B41}" type="slidenum">
              <a:rPr lang="es-CL"/>
              <a:pPr eaLnBrk="1" hangingPunct="1"/>
              <a:t>46</a:t>
            </a:fld>
            <a:endParaRPr lang="es-CL"/>
          </a:p>
        </p:txBody>
      </p:sp>
      <p:sp>
        <p:nvSpPr>
          <p:cNvPr id="72709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373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907843-E57E-48A7-803E-528E0C9DEF23}" type="slidenum">
              <a:rPr lang="es-CL"/>
              <a:pPr eaLnBrk="1" hangingPunct="1"/>
              <a:t>47</a:t>
            </a:fld>
            <a:endParaRPr lang="es-CL"/>
          </a:p>
        </p:txBody>
      </p:sp>
      <p:sp>
        <p:nvSpPr>
          <p:cNvPr id="73733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47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284E0F-7804-4175-85CF-9B881032254B}" type="slidenum">
              <a:rPr lang="es-CL"/>
              <a:pPr eaLnBrk="1" hangingPunct="1"/>
              <a:t>48</a:t>
            </a:fld>
            <a:endParaRPr lang="es-CL"/>
          </a:p>
        </p:txBody>
      </p:sp>
      <p:sp>
        <p:nvSpPr>
          <p:cNvPr id="74757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578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2A3294-B9E0-4C83-829A-04F5F442BA03}" type="slidenum">
              <a:rPr lang="es-CL"/>
              <a:pPr eaLnBrk="1" hangingPunct="1"/>
              <a:t>49</a:t>
            </a:fld>
            <a:endParaRPr lang="es-CL"/>
          </a:p>
        </p:txBody>
      </p:sp>
      <p:sp>
        <p:nvSpPr>
          <p:cNvPr id="75781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68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ABED6D3-BADA-4997-8336-4D60E948E7AF}" type="slidenum">
              <a:rPr lang="es-CL"/>
              <a:pPr eaLnBrk="1" hangingPunct="1"/>
              <a:t>50</a:t>
            </a:fld>
            <a:endParaRPr lang="es-CL"/>
          </a:p>
        </p:txBody>
      </p:sp>
      <p:sp>
        <p:nvSpPr>
          <p:cNvPr id="76805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782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61FE9D-EC83-43D6-964C-6ACA05B7D2F0}" type="slidenum">
              <a:rPr lang="es-CL"/>
              <a:pPr eaLnBrk="1" hangingPunct="1"/>
              <a:t>51</a:t>
            </a:fld>
            <a:endParaRPr lang="es-CL"/>
          </a:p>
        </p:txBody>
      </p:sp>
      <p:sp>
        <p:nvSpPr>
          <p:cNvPr id="77829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88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1E27FD7-9EA8-4F76-BFF3-C735259210C7}" type="slidenum">
              <a:rPr lang="es-CL"/>
              <a:pPr eaLnBrk="1" hangingPunct="1"/>
              <a:t>52</a:t>
            </a:fld>
            <a:endParaRPr lang="es-CL"/>
          </a:p>
        </p:txBody>
      </p:sp>
      <p:sp>
        <p:nvSpPr>
          <p:cNvPr id="78853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14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4452A33-D665-4A51-82B4-E54C1541AE7A}" type="slidenum">
              <a:rPr lang="es-CL"/>
              <a:pPr eaLnBrk="1" hangingPunct="1"/>
              <a:t>35</a:t>
            </a:fld>
            <a:endParaRPr lang="es-CL"/>
          </a:p>
        </p:txBody>
      </p:sp>
      <p:sp>
        <p:nvSpPr>
          <p:cNvPr id="61445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7987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EE67E7-4F3F-4099-B3F0-751C2D3CFC35}" type="slidenum">
              <a:rPr lang="es-CL"/>
              <a:pPr eaLnBrk="1" hangingPunct="1"/>
              <a:t>53</a:t>
            </a:fld>
            <a:endParaRPr lang="es-CL"/>
          </a:p>
        </p:txBody>
      </p:sp>
      <p:sp>
        <p:nvSpPr>
          <p:cNvPr id="79877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8090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56554B-AECC-4861-84E5-F395B29B719E}" type="slidenum">
              <a:rPr lang="es-CL"/>
              <a:pPr eaLnBrk="1" hangingPunct="1"/>
              <a:t>54</a:t>
            </a:fld>
            <a:endParaRPr lang="es-CL"/>
          </a:p>
        </p:txBody>
      </p:sp>
      <p:sp>
        <p:nvSpPr>
          <p:cNvPr id="80901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8192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89F41F-D939-463B-8111-8B3162A49C69}" type="slidenum">
              <a:rPr lang="es-CL"/>
              <a:pPr eaLnBrk="1" hangingPunct="1"/>
              <a:t>55</a:t>
            </a:fld>
            <a:endParaRPr lang="es-CL"/>
          </a:p>
        </p:txBody>
      </p:sp>
      <p:sp>
        <p:nvSpPr>
          <p:cNvPr id="81925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829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90A1A7-25DC-4E28-AB44-CE17DCB5D7FA}" type="slidenum">
              <a:rPr lang="es-CL"/>
              <a:pPr eaLnBrk="1" hangingPunct="1"/>
              <a:t>56</a:t>
            </a:fld>
            <a:endParaRPr lang="es-CL"/>
          </a:p>
        </p:txBody>
      </p:sp>
      <p:sp>
        <p:nvSpPr>
          <p:cNvPr id="82949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839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3A85BB-8646-428C-8E9E-7070F59DF0BB}" type="slidenum">
              <a:rPr lang="es-CL"/>
              <a:pPr eaLnBrk="1" hangingPunct="1"/>
              <a:t>57</a:t>
            </a:fld>
            <a:endParaRPr lang="es-CL"/>
          </a:p>
        </p:txBody>
      </p:sp>
      <p:sp>
        <p:nvSpPr>
          <p:cNvPr id="83973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246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84376E-B2F5-4DF9-9EA4-91A1B732458E}" type="slidenum">
              <a:rPr lang="es-CL"/>
              <a:pPr eaLnBrk="1" hangingPunct="1"/>
              <a:t>36</a:t>
            </a:fld>
            <a:endParaRPr lang="es-CL"/>
          </a:p>
        </p:txBody>
      </p:sp>
      <p:sp>
        <p:nvSpPr>
          <p:cNvPr id="62469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349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270353F-6917-490D-8FAF-BE508F5E990E}" type="slidenum">
              <a:rPr lang="es-CL"/>
              <a:pPr eaLnBrk="1" hangingPunct="1"/>
              <a:t>37</a:t>
            </a:fld>
            <a:endParaRPr lang="es-CL"/>
          </a:p>
        </p:txBody>
      </p:sp>
      <p:sp>
        <p:nvSpPr>
          <p:cNvPr id="63493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45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B9A9DC-D229-49E7-91EE-18EC92C43824}" type="slidenum">
              <a:rPr lang="es-CL"/>
              <a:pPr eaLnBrk="1" hangingPunct="1"/>
              <a:t>38</a:t>
            </a:fld>
            <a:endParaRPr lang="es-CL"/>
          </a:p>
        </p:txBody>
      </p:sp>
      <p:sp>
        <p:nvSpPr>
          <p:cNvPr id="64517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55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095E48-A54D-4015-BC5E-87B443239F43}" type="slidenum">
              <a:rPr lang="es-CL"/>
              <a:pPr eaLnBrk="1" hangingPunct="1"/>
              <a:t>39</a:t>
            </a:fld>
            <a:endParaRPr lang="es-CL"/>
          </a:p>
        </p:txBody>
      </p:sp>
      <p:sp>
        <p:nvSpPr>
          <p:cNvPr id="65541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65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4D9EEA-37B5-4D59-B321-DDD753E83C35}" type="slidenum">
              <a:rPr lang="es-CL"/>
              <a:pPr eaLnBrk="1" hangingPunct="1"/>
              <a:t>40</a:t>
            </a:fld>
            <a:endParaRPr lang="es-CL"/>
          </a:p>
        </p:txBody>
      </p:sp>
      <p:sp>
        <p:nvSpPr>
          <p:cNvPr id="66565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75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9B0B7C-ED71-40AB-B3A6-4DF20F9F27CF}" type="slidenum">
              <a:rPr lang="es-CL"/>
              <a:pPr eaLnBrk="1" hangingPunct="1"/>
              <a:t>41</a:t>
            </a:fld>
            <a:endParaRPr lang="es-CL"/>
          </a:p>
        </p:txBody>
      </p:sp>
      <p:sp>
        <p:nvSpPr>
          <p:cNvPr id="67589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686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9F5C360-0F4A-4C73-9A2C-AD7555E76F9D}" type="slidenum">
              <a:rPr lang="es-CL"/>
              <a:pPr eaLnBrk="1" hangingPunct="1"/>
              <a:t>42</a:t>
            </a:fld>
            <a:endParaRPr lang="es-CL"/>
          </a:p>
        </p:txBody>
      </p:sp>
      <p:sp>
        <p:nvSpPr>
          <p:cNvPr id="68613" name="5 Marcador de pie de página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066B3-9F36-4107-808B-02C377D8BECC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6CBB1-A8A5-4C08-AE78-B47C4547DD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272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16E2-3D87-4CD8-A037-BA01691DEC5C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37B05-41E5-4083-A74C-2347CE4407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193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933E6-1CFB-4B4A-ACF9-A09AF3FC5786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F85B1-C887-48A1-AD73-FD883992303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598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353BF-5813-4C91-A3A1-988081108A65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BCAC4-05BF-42FA-B371-6FE62A12A9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219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1E9BF-6855-45DC-AFF3-F2E7FECF00A0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7086E-2D37-4565-B5F2-6AC3346840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067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0A7DE-BAEB-4551-AAFB-5EB73ADA5C1F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248D4-9471-4E26-AE71-9968A7BDBB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444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701B-4A01-4C21-B53D-861425BAD7E4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BFD1B-600C-4C43-9445-7615F08B323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136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00EA2-2CF5-488D-935E-E0464E00BEA3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9691A-8277-4517-92A5-30CAA94FA7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520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72B58-F0CD-48FC-B912-991791C90EDF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87D0B-70A7-42CC-ADBE-F8A082DCD3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042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8CDE5-BF82-46B5-8F15-6C0F22171441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BB04-A0B4-4329-BBFE-A7C98271CBD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29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2267C-99C6-4C71-911D-0F63FBFEE21E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D4C65-3B05-47CC-9DB8-7183BFD8CF7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687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307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B4F0E0-93F9-4CAA-BEF5-14767B92509A}" type="datetimeFigureOut">
              <a:rPr lang="es-ES"/>
              <a:pPr>
                <a:defRPr/>
              </a:pPr>
              <a:t>19/10/2011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C8DB08-1CE4-42B6-8368-D96C716729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4.png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3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52.png"/><Relationship Id="rId10" Type="http://schemas.openxmlformats.org/officeDocument/2006/relationships/image" Target="../media/image49.wmf"/><Relationship Id="rId4" Type="http://schemas.openxmlformats.org/officeDocument/2006/relationships/image" Target="../media/image51.png"/><Relationship Id="rId9" Type="http://schemas.openxmlformats.org/officeDocument/2006/relationships/oleObject" Target="../embeddings/oleObject2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65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64.wmf"/><Relationship Id="rId5" Type="http://schemas.openxmlformats.org/officeDocument/2006/relationships/image" Target="../media/image61.wmf"/><Relationship Id="rId15" Type="http://schemas.openxmlformats.org/officeDocument/2006/relationships/image" Target="../media/image66.png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63.wmf"/><Relationship Id="rId14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CL" smtClean="0">
                <a:latin typeface="Algerian" pitchFamily="82" charset="0"/>
              </a:rPr>
              <a:t>Aprendiendo ZIMPL – SCIP</a:t>
            </a:r>
            <a:br>
              <a:rPr lang="es-CL" smtClean="0">
                <a:latin typeface="Algerian" pitchFamily="82" charset="0"/>
              </a:rPr>
            </a:br>
            <a:r>
              <a:rPr lang="es-CL" smtClean="0">
                <a:latin typeface="Algerian" pitchFamily="82" charset="0"/>
              </a:rPr>
              <a:t>Y SOLVER</a:t>
            </a:r>
            <a:endParaRPr lang="es-ES" smtClean="0">
              <a:latin typeface="Algerian" pitchFamily="82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712343" y="5705872"/>
            <a:ext cx="6416749" cy="1152128"/>
          </a:xfrm>
        </p:spPr>
        <p:txBody>
          <a:bodyPr rtlCol="0">
            <a:normAutofit fontScale="92500"/>
          </a:bodyPr>
          <a:lstStyle/>
          <a:p>
            <a:pPr lvl="1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L" b="1" i="1" dirty="0" smtClean="0">
                <a:solidFill>
                  <a:schemeClr val="tx1"/>
                </a:solidFill>
              </a:rPr>
              <a:t>IN3701 – Modelamiento y Optimización</a:t>
            </a:r>
          </a:p>
          <a:p>
            <a:pPr lvl="1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L" b="1" i="1" dirty="0" smtClean="0">
                <a:solidFill>
                  <a:schemeClr val="tx1"/>
                </a:solidFill>
              </a:rPr>
              <a:t>Semestre  Primavera 2011</a:t>
            </a:r>
            <a:endParaRPr lang="es-ES" b="1" i="1" dirty="0">
              <a:solidFill>
                <a:schemeClr val="tx1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4464592" cy="1201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43188"/>
            <a:ext cx="66294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433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En un archivo realizaremos nuestro archivo ZIMPL:</a:t>
            </a:r>
          </a:p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Primero crearemos un conjunto de índices:</a:t>
            </a:r>
          </a:p>
          <a:p>
            <a:pPr eaLnBrk="1" hangingPunct="1"/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eaLnBrk="1" hangingPunct="1"/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eaLnBrk="1" hangingPunct="1"/>
            <a:r>
              <a:rPr lang="es-ES" dirty="0" smtClean="0">
                <a:latin typeface="Andalus" pitchFamily="18" charset="-78"/>
                <a:cs typeface="Andalus" pitchFamily="18" charset="-78"/>
              </a:rPr>
              <a:t>Equivalentemente, set alimentos :={1..5};</a:t>
            </a: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"/>
          <a:stretch/>
        </p:blipFill>
        <p:spPr bwMode="auto">
          <a:xfrm>
            <a:off x="1619249" y="3162300"/>
            <a:ext cx="60483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15363" name="2 Marcador de contenido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668838"/>
          </a:xfrm>
        </p:spPr>
        <p:txBody>
          <a:bodyPr/>
          <a:lstStyle/>
          <a:p>
            <a:pPr eaLnBrk="1" hangingPunct="1"/>
            <a:r>
              <a:rPr lang="es-CL" smtClean="0"/>
              <a:t>Luego los parámetros a utilizar</a:t>
            </a:r>
            <a:endParaRPr lang="es-ES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357438"/>
            <a:ext cx="3500438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00563"/>
            <a:ext cx="271462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500563"/>
            <a:ext cx="278606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429125"/>
            <a:ext cx="283845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Elipse"/>
          <p:cNvSpPr/>
          <p:nvPr/>
        </p:nvSpPr>
        <p:spPr>
          <a:xfrm>
            <a:off x="2071688" y="2357438"/>
            <a:ext cx="1285875" cy="500062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714375" y="2357438"/>
            <a:ext cx="1285875" cy="500062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14" name="13 Conector recto de flecha"/>
          <p:cNvCxnSpPr>
            <a:endCxn id="19" idx="1"/>
          </p:cNvCxnSpPr>
          <p:nvPr/>
        </p:nvCxnSpPr>
        <p:spPr>
          <a:xfrm>
            <a:off x="3357563" y="2606675"/>
            <a:ext cx="2071687" cy="279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1571625" y="2857500"/>
            <a:ext cx="3500438" cy="1071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5429250" y="2286000"/>
            <a:ext cx="2928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dirty="0">
                <a:latin typeface="Calibri" pitchFamily="34" charset="0"/>
              </a:rPr>
              <a:t>Entre corchetes colocamos el conjunto de los índices análogo a colocar :</a:t>
            </a:r>
          </a:p>
          <a:p>
            <a:pPr eaLnBrk="1" hangingPunct="1"/>
            <a:r>
              <a:rPr lang="es-CL" dirty="0">
                <a:latin typeface="Calibri" pitchFamily="34" charset="0"/>
              </a:rPr>
              <a:t>Ei , Para Todo i </a:t>
            </a:r>
            <a:r>
              <a:rPr lang="az-Cyrl-AZ" dirty="0">
                <a:latin typeface="Calibri" pitchFamily="34" charset="0"/>
              </a:rPr>
              <a:t>є</a:t>
            </a:r>
            <a:r>
              <a:rPr lang="es-CL" dirty="0">
                <a:latin typeface="Calibri" pitchFamily="34" charset="0"/>
              </a:rPr>
              <a:t> alimentos 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23" name="22 CuadroTexto"/>
          <p:cNvSpPr txBox="1">
            <a:spLocks noChangeArrowheads="1"/>
          </p:cNvSpPr>
          <p:nvPr/>
        </p:nvSpPr>
        <p:spPr bwMode="auto">
          <a:xfrm>
            <a:off x="5072063" y="3571875"/>
            <a:ext cx="2928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>
                <a:latin typeface="Calibri" pitchFamily="34" charset="0"/>
              </a:rPr>
              <a:t>Definir parámetros como param</a:t>
            </a:r>
            <a:endParaRPr lang="es-ES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560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Segundo definir las variables:</a:t>
            </a:r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marL="0" indent="0" eaLnBrk="1" hangingPunct="1">
              <a:buNone/>
            </a:pPr>
            <a:endParaRPr lang="es-CL" dirty="0" smtClean="0"/>
          </a:p>
          <a:p>
            <a:pPr marL="0" indent="0" eaLnBrk="1" hangingPunct="1">
              <a:buNone/>
            </a:pPr>
            <a:r>
              <a:rPr lang="es-CL" dirty="0" smtClean="0">
                <a:latin typeface="Andalus" pitchFamily="18" charset="-78"/>
                <a:cs typeface="Andalus" pitchFamily="18" charset="-78"/>
              </a:rPr>
              <a:t>“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En la definición de las variables se incluye su naturaleza (entero, real, binario, etc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.)</a:t>
            </a:r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eaLnBrk="1" hangingPunct="1">
              <a:buFont typeface="Arial" charset="0"/>
              <a:buNone/>
            </a:pPr>
            <a:endParaRPr lang="es-ES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28875"/>
            <a:ext cx="64833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Elipse"/>
          <p:cNvSpPr/>
          <p:nvPr/>
        </p:nvSpPr>
        <p:spPr>
          <a:xfrm>
            <a:off x="4429125" y="2357438"/>
            <a:ext cx="2357438" cy="85725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8" name="7 Conector recto de flecha"/>
          <p:cNvCxnSpPr>
            <a:stCxn id="6" idx="4"/>
          </p:cNvCxnSpPr>
          <p:nvPr/>
        </p:nvCxnSpPr>
        <p:spPr>
          <a:xfrm rot="5400000">
            <a:off x="5160963" y="3268663"/>
            <a:ext cx="501650" cy="393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>
            <a:spLocks noChangeArrowheads="1"/>
          </p:cNvSpPr>
          <p:nvPr/>
        </p:nvSpPr>
        <p:spPr bwMode="auto">
          <a:xfrm>
            <a:off x="3929063" y="3714750"/>
            <a:ext cx="3714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dirty="0">
                <a:latin typeface="Andalus" pitchFamily="18" charset="-78"/>
                <a:cs typeface="Andalus" pitchFamily="18" charset="-78"/>
              </a:rPr>
              <a:t>Podemos definir nuestras variables:</a:t>
            </a:r>
          </a:p>
          <a:p>
            <a:pPr eaLnBrk="1" hangingPunct="1"/>
            <a:r>
              <a:rPr lang="es-CL" dirty="0">
                <a:latin typeface="Andalus" pitchFamily="18" charset="-78"/>
                <a:cs typeface="Andalus" pitchFamily="18" charset="-78"/>
              </a:rPr>
              <a:t>Enteras := </a:t>
            </a:r>
            <a:r>
              <a:rPr lang="es-CL" dirty="0" err="1">
                <a:latin typeface="Andalus" pitchFamily="18" charset="-78"/>
                <a:cs typeface="Andalus" pitchFamily="18" charset="-78"/>
              </a:rPr>
              <a:t>integer</a:t>
            </a:r>
            <a:endParaRPr lang="es-CL" dirty="0">
              <a:latin typeface="Andalus" pitchFamily="18" charset="-78"/>
              <a:cs typeface="Andalus" pitchFamily="18" charset="-78"/>
            </a:endParaRPr>
          </a:p>
          <a:p>
            <a:pPr eaLnBrk="1" hangingPunct="1"/>
            <a:r>
              <a:rPr lang="es-CL" dirty="0">
                <a:latin typeface="Andalus" pitchFamily="18" charset="-78"/>
                <a:cs typeface="Andalus" pitchFamily="18" charset="-78"/>
              </a:rPr>
              <a:t>Binarias:= </a:t>
            </a:r>
            <a:r>
              <a:rPr lang="es-CL" dirty="0" err="1">
                <a:latin typeface="Andalus" pitchFamily="18" charset="-78"/>
                <a:cs typeface="Andalus" pitchFamily="18" charset="-78"/>
              </a:rPr>
              <a:t>Binary</a:t>
            </a:r>
            <a:endParaRPr lang="es-CL" dirty="0">
              <a:latin typeface="Andalus" pitchFamily="18" charset="-78"/>
              <a:cs typeface="Andalus" pitchFamily="18" charset="-78"/>
            </a:endParaRPr>
          </a:p>
          <a:p>
            <a:pPr eaLnBrk="1" hangingPunct="1"/>
            <a:r>
              <a:rPr lang="es-CL" dirty="0">
                <a:latin typeface="Andalus" pitchFamily="18" charset="-78"/>
                <a:cs typeface="Andalus" pitchFamily="18" charset="-78"/>
              </a:rPr>
              <a:t>Positivas:=  &gt;=0</a:t>
            </a:r>
            <a:endParaRPr lang="es-ES" dirty="0"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14563"/>
            <a:ext cx="9144000" cy="857250"/>
          </a:xfr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71875"/>
            <a:ext cx="6357938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6 CuadroTexto"/>
          <p:cNvSpPr txBox="1">
            <a:spLocks noChangeArrowheads="1"/>
          </p:cNvSpPr>
          <p:nvPr/>
        </p:nvSpPr>
        <p:spPr bwMode="auto">
          <a:xfrm>
            <a:off x="714375" y="1357313"/>
            <a:ext cx="7643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sz="3600" dirty="0" smtClean="0">
                <a:latin typeface="Andalus" pitchFamily="18" charset="-78"/>
                <a:cs typeface="Andalus" pitchFamily="18" charset="-78"/>
              </a:rPr>
              <a:t>Función Objetivo:</a:t>
            </a:r>
            <a:endParaRPr lang="es-ES" sz="36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1500188" y="4143375"/>
            <a:ext cx="1643062" cy="91440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0" name="9 Elipse"/>
          <p:cNvSpPr/>
          <p:nvPr/>
        </p:nvSpPr>
        <p:spPr>
          <a:xfrm>
            <a:off x="2286000" y="2143125"/>
            <a:ext cx="3786188" cy="91440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1" name="10 Elipse"/>
          <p:cNvSpPr/>
          <p:nvPr/>
        </p:nvSpPr>
        <p:spPr>
          <a:xfrm>
            <a:off x="3571875" y="3857625"/>
            <a:ext cx="2571750" cy="200025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6143625" y="1785938"/>
            <a:ext cx="2571750" cy="200025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3" name="12 Elipse"/>
          <p:cNvSpPr/>
          <p:nvPr/>
        </p:nvSpPr>
        <p:spPr>
          <a:xfrm>
            <a:off x="5715000" y="4071938"/>
            <a:ext cx="1714500" cy="1214437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4" name="13 Elipse"/>
          <p:cNvSpPr/>
          <p:nvPr/>
        </p:nvSpPr>
        <p:spPr>
          <a:xfrm>
            <a:off x="0" y="2143125"/>
            <a:ext cx="2214563" cy="1000125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16" name="15 Conector recto"/>
          <p:cNvCxnSpPr>
            <a:stCxn id="14" idx="4"/>
            <a:endCxn id="8" idx="0"/>
          </p:cNvCxnSpPr>
          <p:nvPr/>
        </p:nvCxnSpPr>
        <p:spPr>
          <a:xfrm rot="16200000" flipH="1">
            <a:off x="1213644" y="3036094"/>
            <a:ext cx="1000125" cy="1214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6200000" flipH="1">
            <a:off x="3964781" y="2893219"/>
            <a:ext cx="1000125" cy="1214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>
            <a:stCxn id="12" idx="4"/>
            <a:endCxn id="13" idx="7"/>
          </p:cNvCxnSpPr>
          <p:nvPr/>
        </p:nvCxnSpPr>
        <p:spPr>
          <a:xfrm rot="5400000">
            <a:off x="7072313" y="3892550"/>
            <a:ext cx="463550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2357438"/>
            <a:ext cx="7572375" cy="714375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572000"/>
            <a:ext cx="8572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5 CuadroTexto"/>
          <p:cNvSpPr txBox="1">
            <a:spLocks noChangeArrowheads="1"/>
          </p:cNvSpPr>
          <p:nvPr/>
        </p:nvSpPr>
        <p:spPr bwMode="auto">
          <a:xfrm>
            <a:off x="785813" y="1357313"/>
            <a:ext cx="2644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sz="3600" dirty="0">
                <a:latin typeface="Andalus" pitchFamily="18" charset="-78"/>
                <a:cs typeface="Andalus" pitchFamily="18" charset="-78"/>
              </a:rPr>
              <a:t>Restricciones</a:t>
            </a:r>
            <a:endParaRPr lang="es-ES" sz="36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9 Elipse"/>
          <p:cNvSpPr/>
          <p:nvPr/>
        </p:nvSpPr>
        <p:spPr>
          <a:xfrm>
            <a:off x="1285875" y="2428875"/>
            <a:ext cx="1357313" cy="714375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1" name="10 CuadroTexto"/>
          <p:cNvSpPr txBox="1">
            <a:spLocks noChangeArrowheads="1"/>
          </p:cNvSpPr>
          <p:nvPr/>
        </p:nvSpPr>
        <p:spPr bwMode="auto">
          <a:xfrm>
            <a:off x="1000125" y="3714750"/>
            <a:ext cx="25202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dirty="0">
                <a:latin typeface="Andalus" pitchFamily="18" charset="-78"/>
                <a:cs typeface="Andalus" pitchFamily="18" charset="-78"/>
              </a:rPr>
              <a:t>Nombre de la restricción</a:t>
            </a:r>
            <a:endParaRPr lang="es-ES" dirty="0">
              <a:latin typeface="Andalus" pitchFamily="18" charset="-78"/>
              <a:cs typeface="Andalus" pitchFamily="18" charset="-78"/>
            </a:endParaRPr>
          </a:p>
        </p:txBody>
      </p:sp>
      <p:cxnSp>
        <p:nvCxnSpPr>
          <p:cNvPr id="13" name="12 Conector recto de flecha"/>
          <p:cNvCxnSpPr>
            <a:stCxn id="10" idx="4"/>
            <a:endCxn id="11" idx="0"/>
          </p:cNvCxnSpPr>
          <p:nvPr/>
        </p:nvCxnSpPr>
        <p:spPr>
          <a:xfrm>
            <a:off x="1964532" y="3143250"/>
            <a:ext cx="295714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3" y="4929188"/>
            <a:ext cx="6988175" cy="500062"/>
          </a:xfrm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071688"/>
            <a:ext cx="4910137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Elipse"/>
          <p:cNvSpPr/>
          <p:nvPr/>
        </p:nvSpPr>
        <p:spPr>
          <a:xfrm>
            <a:off x="5143500" y="2143125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2643188" y="4714875"/>
            <a:ext cx="3429000" cy="1057275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11" name="10 Conector recto de flecha"/>
          <p:cNvCxnSpPr>
            <a:stCxn id="8" idx="4"/>
            <a:endCxn id="9" idx="0"/>
          </p:cNvCxnSpPr>
          <p:nvPr/>
        </p:nvCxnSpPr>
        <p:spPr>
          <a:xfrm rot="5400000">
            <a:off x="4150519" y="3264694"/>
            <a:ext cx="1657350" cy="1243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4" name="12 CuadroTexto"/>
          <p:cNvSpPr txBox="1">
            <a:spLocks noChangeArrowheads="1"/>
          </p:cNvSpPr>
          <p:nvPr/>
        </p:nvSpPr>
        <p:spPr bwMode="auto">
          <a:xfrm>
            <a:off x="785813" y="1357313"/>
            <a:ext cx="2644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sz="3600" dirty="0">
                <a:latin typeface="Andalus" pitchFamily="18" charset="-78"/>
                <a:cs typeface="Andalus" pitchFamily="18" charset="-78"/>
              </a:rPr>
              <a:t>Restricciones</a:t>
            </a:r>
            <a:endParaRPr lang="es-ES" sz="3600" dirty="0"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048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Ahora que tenemos nuestro archivo listo, lo guardamos con extensión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. Por ejemplo,</a:t>
            </a:r>
          </a:p>
          <a:p>
            <a:pPr eaLnBrk="1" hangingPunct="1">
              <a:buFont typeface="Arial" charset="0"/>
              <a:buNone/>
            </a:pPr>
            <a:r>
              <a:rPr lang="es-CL" dirty="0" smtClean="0">
                <a:latin typeface="Andalus" pitchFamily="18" charset="-78"/>
                <a:cs typeface="Andalus" pitchFamily="18" charset="-78"/>
              </a:rPr>
              <a:t>    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dieta.zpl</a:t>
            </a:r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eaLnBrk="1" hangingPunct="1">
              <a:buFont typeface="Arial" charset="0"/>
              <a:buNone/>
            </a:pPr>
            <a:endParaRPr lang="es-E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3: Compilar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Abrir el programa: </a:t>
            </a:r>
            <a:r>
              <a:rPr lang="es-CL" dirty="0" smtClean="0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scip-1.1.0.mingw32_nt-5.1.x86.gnu.opt.spx</a:t>
            </a:r>
          </a:p>
          <a:p>
            <a:pPr eaLnBrk="1" hangingPunct="1"/>
            <a:endParaRPr lang="es-ES" dirty="0" smtClean="0">
              <a:solidFill>
                <a:srgbClr val="7030A0"/>
              </a:solidFill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857500"/>
            <a:ext cx="70770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3: Compilar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2531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Escribir el comando “</a:t>
            </a:r>
            <a:r>
              <a:rPr lang="es-CL" dirty="0" err="1" smtClean="0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read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” acompañado del nombre del archivo que tenemos nuestro problema:</a:t>
            </a:r>
          </a:p>
          <a:p>
            <a:pPr eaLnBrk="1" hangingPunct="1"/>
            <a:endParaRPr lang="es-ES" dirty="0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000375"/>
            <a:ext cx="664845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Elipse"/>
          <p:cNvSpPr/>
          <p:nvPr/>
        </p:nvSpPr>
        <p:spPr>
          <a:xfrm>
            <a:off x="3000375" y="4143375"/>
            <a:ext cx="1214438" cy="285750"/>
          </a:xfrm>
          <a:prstGeom prst="ellipse">
            <a:avLst/>
          </a:prstGeom>
          <a:solidFill>
            <a:srgbClr val="92D05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¿Qué es SCIP? ¿Qué es ZIMPL? 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12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SCIP es la sigla de 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(</a:t>
            </a:r>
            <a:r>
              <a:rPr lang="es-ES" dirty="0" err="1" smtClean="0">
                <a:latin typeface="Andalus" pitchFamily="18" charset="-78"/>
                <a:cs typeface="Andalus" pitchFamily="18" charset="-78"/>
              </a:rPr>
              <a:t>solving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s-ES" dirty="0" err="1" smtClean="0">
                <a:latin typeface="Andalus" pitchFamily="18" charset="-78"/>
                <a:cs typeface="Andalus" pitchFamily="18" charset="-78"/>
              </a:rPr>
              <a:t>constraint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s-ES" dirty="0" err="1" smtClean="0">
                <a:latin typeface="Andalus" pitchFamily="18" charset="-78"/>
                <a:cs typeface="Andalus" pitchFamily="18" charset="-78"/>
              </a:rPr>
              <a:t>integer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s-ES" dirty="0" err="1" smtClean="0">
                <a:latin typeface="Andalus" pitchFamily="18" charset="-78"/>
                <a:cs typeface="Andalus" pitchFamily="18" charset="-78"/>
              </a:rPr>
              <a:t>programs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)</a:t>
            </a:r>
          </a:p>
          <a:p>
            <a:pPr algn="just"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Es un 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solver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 de para problemas de programación enteros y continuos.</a:t>
            </a:r>
          </a:p>
          <a:p>
            <a:pPr algn="just" eaLnBrk="1" hangingPunct="1"/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algn="just"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ZIMPL es el lenguaje de programación 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  <a:p>
            <a:pPr algn="just" eaLnBrk="1" hangingPunct="1"/>
            <a:endParaRPr lang="es-E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4: Resolver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98"/>
          <a:stretch>
            <a:fillRect/>
          </a:stretch>
        </p:blipFill>
        <p:spPr>
          <a:xfrm>
            <a:off x="928688" y="2143125"/>
            <a:ext cx="7429500" cy="4262438"/>
          </a:xfrm>
        </p:spPr>
      </p:pic>
      <p:sp>
        <p:nvSpPr>
          <p:cNvPr id="23556" name="4 CuadroTexto"/>
          <p:cNvSpPr txBox="1">
            <a:spLocks noChangeArrowheads="1"/>
          </p:cNvSpPr>
          <p:nvPr/>
        </p:nvSpPr>
        <p:spPr bwMode="auto">
          <a:xfrm>
            <a:off x="1000125" y="1357313"/>
            <a:ext cx="6000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sz="2800" dirty="0">
                <a:latin typeface="Andalus" pitchFamily="18" charset="-78"/>
                <a:cs typeface="Andalus" pitchFamily="18" charset="-78"/>
              </a:rPr>
              <a:t>Llamar al comando “</a:t>
            </a:r>
            <a:r>
              <a:rPr lang="es-CL" sz="2800" dirty="0" err="1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optimize</a:t>
            </a:r>
            <a:r>
              <a:rPr lang="es-CL" sz="2800" dirty="0">
                <a:latin typeface="Andalus" pitchFamily="18" charset="-78"/>
                <a:cs typeface="Andalus" pitchFamily="18" charset="-78"/>
              </a:rPr>
              <a:t>”</a:t>
            </a:r>
            <a:endParaRPr lang="es-ES" sz="28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1428750" y="2643188"/>
            <a:ext cx="914400" cy="357187"/>
          </a:xfrm>
          <a:prstGeom prst="ellipse">
            <a:avLst/>
          </a:prstGeom>
          <a:solidFill>
            <a:srgbClr val="92D05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5: Ver la solución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4438" y="2143125"/>
            <a:ext cx="7358062" cy="4627563"/>
          </a:xfrm>
        </p:spPr>
      </p:pic>
      <p:sp>
        <p:nvSpPr>
          <p:cNvPr id="24580" name="4 CuadroTexto"/>
          <p:cNvSpPr txBox="1">
            <a:spLocks noChangeArrowheads="1"/>
          </p:cNvSpPr>
          <p:nvPr/>
        </p:nvSpPr>
        <p:spPr bwMode="auto">
          <a:xfrm>
            <a:off x="642938" y="1428750"/>
            <a:ext cx="77517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CL" sz="2600" dirty="0">
                <a:latin typeface="Andalus" pitchFamily="18" charset="-78"/>
                <a:cs typeface="Andalus" pitchFamily="18" charset="-78"/>
              </a:rPr>
              <a:t>Para ver la solución, llamamos al comando: “</a:t>
            </a:r>
            <a:r>
              <a:rPr lang="es-CL" sz="2600" dirty="0" err="1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display</a:t>
            </a:r>
            <a:r>
              <a:rPr lang="es-CL" sz="2600" dirty="0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 sol</a:t>
            </a:r>
            <a:r>
              <a:rPr lang="es-CL" sz="2600" dirty="0">
                <a:latin typeface="Andalus" pitchFamily="18" charset="-78"/>
                <a:cs typeface="Andalus" pitchFamily="18" charset="-78"/>
              </a:rPr>
              <a:t>”</a:t>
            </a:r>
            <a:endParaRPr lang="es-ES" sz="26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1857375" y="5643563"/>
            <a:ext cx="1214438" cy="214312"/>
          </a:xfrm>
          <a:prstGeom prst="ellipse">
            <a:avLst/>
          </a:prstGeom>
          <a:solidFill>
            <a:srgbClr val="92D05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5: Ver la solución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560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Las variables omitidas en el informe valen cero.</a:t>
            </a:r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eaLnBrk="1" hangingPunct="1"/>
            <a:endParaRPr lang="es-E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Otro ejemplo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6627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Se tiene una mochila con capacidad de 3,5 y cuatro objetos con las siguientes características.</a:t>
            </a:r>
          </a:p>
          <a:p>
            <a:endParaRPr lang="es-CL" dirty="0" smtClean="0"/>
          </a:p>
          <a:p>
            <a:endParaRPr lang="es-ES" dirty="0" smtClean="0"/>
          </a:p>
        </p:txBody>
      </p:sp>
      <p:pic>
        <p:nvPicPr>
          <p:cNvPr id="2662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714750"/>
            <a:ext cx="5357812" cy="2298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Modelo 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7651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La idea es obtener el máximo beneficio posible sin sobrepasar la capacidad de la mochila.</a:t>
            </a:r>
          </a:p>
          <a:p>
            <a:endParaRPr lang="es-ES" dirty="0" smtClean="0"/>
          </a:p>
        </p:txBody>
      </p:sp>
      <p:pic>
        <p:nvPicPr>
          <p:cNvPr id="2765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286125"/>
            <a:ext cx="264318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En ZIMPL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28675" name="Picture 3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25" y="1500188"/>
            <a:ext cx="6643688" cy="4500562"/>
          </a:xfrm>
          <a:noFill/>
        </p:spPr>
      </p:pic>
      <p:grpSp>
        <p:nvGrpSpPr>
          <p:cNvPr id="28676" name="28 Grupo"/>
          <p:cNvGrpSpPr>
            <a:grpSpLocks/>
          </p:cNvGrpSpPr>
          <p:nvPr/>
        </p:nvGrpSpPr>
        <p:grpSpPr bwMode="auto">
          <a:xfrm>
            <a:off x="2357438" y="4143375"/>
            <a:ext cx="3336925" cy="468313"/>
            <a:chOff x="2643174" y="4714884"/>
            <a:chExt cx="3429024" cy="500066"/>
          </a:xfrm>
        </p:grpSpPr>
        <p:sp>
          <p:nvSpPr>
            <p:cNvPr id="6" name="5 Elipse"/>
            <p:cNvSpPr/>
            <p:nvPr/>
          </p:nvSpPr>
          <p:spPr>
            <a:xfrm>
              <a:off x="2643174" y="4714884"/>
              <a:ext cx="1929845" cy="500066"/>
            </a:xfrm>
            <a:prstGeom prst="ellipse">
              <a:avLst/>
            </a:prstGeom>
            <a:solidFill>
              <a:srgbClr val="FFFFFF">
                <a:alpha val="0"/>
              </a:srgbClr>
            </a:solidFill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7" name="6 Cerrar llave"/>
            <p:cNvSpPr/>
            <p:nvPr/>
          </p:nvSpPr>
          <p:spPr>
            <a:xfrm>
              <a:off x="4714944" y="4714884"/>
              <a:ext cx="143556" cy="500066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8692" name="27 CuadroTexto"/>
            <p:cNvSpPr txBox="1">
              <a:spLocks noChangeArrowheads="1"/>
            </p:cNvSpPr>
            <p:nvPr/>
          </p:nvSpPr>
          <p:spPr bwMode="auto">
            <a:xfrm>
              <a:off x="4786314" y="4743459"/>
              <a:ext cx="1285884" cy="39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CL" sz="1000">
                  <a:solidFill>
                    <a:srgbClr val="002060"/>
                  </a:solidFill>
                </a:rPr>
                <a:t>Naturaleza de la Variable</a:t>
              </a:r>
            </a:p>
          </p:txBody>
        </p:sp>
      </p:grpSp>
      <p:sp>
        <p:nvSpPr>
          <p:cNvPr id="28677" name="13 CuadroTexto"/>
          <p:cNvSpPr txBox="1">
            <a:spLocks noChangeArrowheads="1"/>
          </p:cNvSpPr>
          <p:nvPr/>
        </p:nvSpPr>
        <p:spPr bwMode="auto">
          <a:xfrm>
            <a:off x="285750" y="1500188"/>
            <a:ext cx="104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CL" sz="1000">
                <a:solidFill>
                  <a:srgbClr val="002060"/>
                </a:solidFill>
              </a:rPr>
              <a:t>Conjunto de índices</a:t>
            </a:r>
          </a:p>
        </p:txBody>
      </p:sp>
      <p:sp>
        <p:nvSpPr>
          <p:cNvPr id="28678" name="18 CuadroTexto"/>
          <p:cNvSpPr txBox="1">
            <a:spLocks noChangeArrowheads="1"/>
          </p:cNvSpPr>
          <p:nvPr/>
        </p:nvSpPr>
        <p:spPr bwMode="auto">
          <a:xfrm>
            <a:off x="142875" y="2357438"/>
            <a:ext cx="104298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CL" sz="1000">
                <a:solidFill>
                  <a:srgbClr val="002060"/>
                </a:solidFill>
              </a:rPr>
              <a:t>Parámetros indexados</a:t>
            </a:r>
          </a:p>
        </p:txBody>
      </p:sp>
      <p:sp>
        <p:nvSpPr>
          <p:cNvPr id="28679" name="14 CuadroTexto"/>
          <p:cNvSpPr txBox="1">
            <a:spLocks noChangeArrowheads="1"/>
          </p:cNvSpPr>
          <p:nvPr/>
        </p:nvSpPr>
        <p:spPr bwMode="auto">
          <a:xfrm>
            <a:off x="428625" y="3700463"/>
            <a:ext cx="1041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CL" sz="1000">
                <a:solidFill>
                  <a:srgbClr val="002060"/>
                </a:solidFill>
              </a:rPr>
              <a:t>Parámetro único</a:t>
            </a:r>
          </a:p>
        </p:txBody>
      </p:sp>
      <p:sp>
        <p:nvSpPr>
          <p:cNvPr id="28680" name="15 CuadroTexto"/>
          <p:cNvSpPr txBox="1">
            <a:spLocks noChangeArrowheads="1"/>
          </p:cNvSpPr>
          <p:nvPr/>
        </p:nvSpPr>
        <p:spPr bwMode="auto">
          <a:xfrm>
            <a:off x="428625" y="4098925"/>
            <a:ext cx="1041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CL" sz="1000">
                <a:solidFill>
                  <a:srgbClr val="002060"/>
                </a:solidFill>
              </a:rPr>
              <a:t>Variable de Decisión</a:t>
            </a:r>
          </a:p>
        </p:txBody>
      </p:sp>
      <p:grpSp>
        <p:nvGrpSpPr>
          <p:cNvPr id="28681" name="23 Grupo"/>
          <p:cNvGrpSpPr>
            <a:grpSpLocks/>
          </p:cNvGrpSpPr>
          <p:nvPr/>
        </p:nvGrpSpPr>
        <p:grpSpPr bwMode="auto">
          <a:xfrm>
            <a:off x="357188" y="4786313"/>
            <a:ext cx="1181100" cy="401637"/>
            <a:chOff x="214282" y="5286388"/>
            <a:chExt cx="1214446" cy="428628"/>
          </a:xfrm>
        </p:grpSpPr>
        <p:sp>
          <p:nvSpPr>
            <p:cNvPr id="24" name="23 Abrir llave"/>
            <p:cNvSpPr/>
            <p:nvPr/>
          </p:nvSpPr>
          <p:spPr>
            <a:xfrm>
              <a:off x="1285084" y="5286388"/>
              <a:ext cx="143644" cy="428628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8689" name="16 CuadroTexto"/>
            <p:cNvSpPr txBox="1">
              <a:spLocks noChangeArrowheads="1"/>
            </p:cNvSpPr>
            <p:nvPr/>
          </p:nvSpPr>
          <p:spPr bwMode="auto">
            <a:xfrm>
              <a:off x="214282" y="5286388"/>
              <a:ext cx="1071570" cy="39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s-CL" sz="1000">
                  <a:solidFill>
                    <a:srgbClr val="002060"/>
                  </a:solidFill>
                </a:rPr>
                <a:t>Función Objetivo</a:t>
              </a:r>
            </a:p>
          </p:txBody>
        </p:sp>
      </p:grpSp>
      <p:sp>
        <p:nvSpPr>
          <p:cNvPr id="28682" name="17 CuadroTexto"/>
          <p:cNvSpPr txBox="1">
            <a:spLocks noChangeArrowheads="1"/>
          </p:cNvSpPr>
          <p:nvPr/>
        </p:nvSpPr>
        <p:spPr bwMode="auto">
          <a:xfrm>
            <a:off x="357188" y="5500688"/>
            <a:ext cx="10414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CL" sz="1000">
                <a:solidFill>
                  <a:srgbClr val="002060"/>
                </a:solidFill>
              </a:rPr>
              <a:t>Restricciones</a:t>
            </a:r>
          </a:p>
        </p:txBody>
      </p:sp>
      <p:sp>
        <p:nvSpPr>
          <p:cNvPr id="27" name="26 Abrir llave"/>
          <p:cNvSpPr/>
          <p:nvPr/>
        </p:nvSpPr>
        <p:spPr bwMode="auto">
          <a:xfrm>
            <a:off x="1285875" y="1571625"/>
            <a:ext cx="139700" cy="401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28" name="27 Abrir llave"/>
          <p:cNvSpPr/>
          <p:nvPr/>
        </p:nvSpPr>
        <p:spPr bwMode="auto">
          <a:xfrm>
            <a:off x="1428750" y="2214563"/>
            <a:ext cx="1016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29" name="28 Abrir llave"/>
          <p:cNvSpPr/>
          <p:nvPr/>
        </p:nvSpPr>
        <p:spPr bwMode="auto">
          <a:xfrm>
            <a:off x="1357313" y="3714750"/>
            <a:ext cx="139700" cy="401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30" name="29 Abrir llave"/>
          <p:cNvSpPr/>
          <p:nvPr/>
        </p:nvSpPr>
        <p:spPr bwMode="auto">
          <a:xfrm>
            <a:off x="1357313" y="4214813"/>
            <a:ext cx="139700" cy="4016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31" name="30 Abrir llave"/>
          <p:cNvSpPr/>
          <p:nvPr/>
        </p:nvSpPr>
        <p:spPr bwMode="auto">
          <a:xfrm>
            <a:off x="1357313" y="5500688"/>
            <a:ext cx="139700" cy="4016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Solución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969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El resultado es el siguiente:</a:t>
            </a:r>
          </a:p>
          <a:p>
            <a:endParaRPr lang="es-CL" dirty="0" smtClean="0"/>
          </a:p>
          <a:p>
            <a:endParaRPr lang="es-CL" dirty="0" smtClean="0"/>
          </a:p>
          <a:p>
            <a:endParaRPr lang="es-CL" dirty="0" smtClean="0"/>
          </a:p>
          <a:p>
            <a:pPr lvl="1" eaLnBrk="1" hangingPunct="1"/>
            <a:r>
              <a:rPr lang="es-CL" sz="2500" dirty="0" smtClean="0">
                <a:latin typeface="Andalus" pitchFamily="18" charset="-78"/>
                <a:cs typeface="Andalus" pitchFamily="18" charset="-78"/>
              </a:rPr>
              <a:t>Llevamos el notebook, 2 fotos y 3 lápices</a:t>
            </a:r>
          </a:p>
          <a:p>
            <a:pPr lvl="1" eaLnBrk="1" hangingPunct="1"/>
            <a:r>
              <a:rPr lang="es-CL" sz="2500" dirty="0" smtClean="0">
                <a:latin typeface="Andalus" pitchFamily="18" charset="-78"/>
                <a:cs typeface="Andalus" pitchFamily="18" charset="-78"/>
              </a:rPr>
              <a:t>Espacio utilizado: 3,4</a:t>
            </a:r>
          </a:p>
          <a:p>
            <a:pPr lvl="1" eaLnBrk="1" hangingPunct="1"/>
            <a:r>
              <a:rPr lang="es-CL" sz="2500" dirty="0" smtClean="0">
                <a:latin typeface="Andalus" pitchFamily="18" charset="-78"/>
                <a:cs typeface="Andalus" pitchFamily="18" charset="-78"/>
              </a:rPr>
              <a:t>Beneficio total: 22,5</a:t>
            </a: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2357438"/>
            <a:ext cx="68675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¿Qué pasa si ….?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s-CL" dirty="0" smtClean="0">
                <a:latin typeface="Andalus" pitchFamily="18" charset="-78"/>
                <a:cs typeface="Andalus" pitchFamily="18" charset="-78"/>
              </a:rPr>
              <a:t>Tenemos una restricción que dependa de 3 índices:</a:t>
            </a:r>
          </a:p>
          <a:p>
            <a:pPr marL="0" indent="0" eaLnBrk="1" hangingPunct="1">
              <a:buNone/>
            </a:pPr>
            <a:r>
              <a:rPr lang="es-CL" dirty="0" smtClean="0">
                <a:latin typeface="Andalus" pitchFamily="18" charset="-78"/>
                <a:cs typeface="Andalus" pitchFamily="18" charset="-78"/>
              </a:rPr>
              <a:t>Por ejemplo:</a:t>
            </a:r>
          </a:p>
          <a:p>
            <a:pPr eaLnBrk="1" hangingPunct="1"/>
            <a:endParaRPr lang="es-ES" dirty="0" smtClean="0"/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ES_tradnl">
              <a:latin typeface="Calibri" pitchFamily="34" charset="0"/>
            </a:endParaRPr>
          </a:p>
        </p:txBody>
      </p:sp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3500438"/>
            <a:ext cx="573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072063"/>
            <a:ext cx="850106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_tradnl" dirty="0" smtClean="0">
                <a:latin typeface="Andalus" pitchFamily="18" charset="-78"/>
                <a:cs typeface="Andalus" pitchFamily="18" charset="-78"/>
              </a:rPr>
              <a:t>Una última restricción complicada</a:t>
            </a: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860800"/>
            <a:ext cx="287972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852738"/>
            <a:ext cx="3524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44675"/>
            <a:ext cx="68405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_tradnl" smtClean="0"/>
              <a:t>Una última restricción complicada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s-ES_tradnl" smtClean="0"/>
          </a:p>
          <a:p>
            <a:pPr eaLnBrk="1" hangingPunct="1"/>
            <a:endParaRPr lang="es-ES_tradnl" smtClean="0"/>
          </a:p>
          <a:p>
            <a:pPr eaLnBrk="1" hangingPunct="1"/>
            <a:endParaRPr lang="es-ES_tradnl" smtClean="0"/>
          </a:p>
          <a:p>
            <a:pPr eaLnBrk="1" hangingPunct="1"/>
            <a:endParaRPr lang="es-ES_tradnl" smtClean="0"/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852738"/>
            <a:ext cx="3524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44675"/>
            <a:ext cx="68405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86788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Rectangle 12"/>
          <p:cNvSpPr>
            <a:spLocks noChangeArrowheads="1"/>
          </p:cNvSpPr>
          <p:nvPr/>
        </p:nvSpPr>
        <p:spPr bwMode="auto">
          <a:xfrm>
            <a:off x="3851275" y="2420938"/>
            <a:ext cx="649288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3924300" y="2349500"/>
            <a:ext cx="342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sz="1600" i="1">
                <a:latin typeface="Times New Roman" pitchFamily="18" charset="0"/>
              </a:rPr>
              <a:t>k’</a:t>
            </a:r>
          </a:p>
        </p:txBody>
      </p:sp>
      <p:pic>
        <p:nvPicPr>
          <p:cNvPr id="3074" name="Picture 2" descr="http://www.uplolit.com/media/201112/92a1a3ff052f22d2ca6a83257af6c3a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313" y="4725144"/>
            <a:ext cx="1705174" cy="172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¿Cómo ocupar ZIMPL-SCIP?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147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s-CL" b="1" dirty="0" smtClean="0">
                <a:latin typeface="Andalus" pitchFamily="18" charset="-78"/>
                <a:cs typeface="Andalus" pitchFamily="18" charset="-78"/>
              </a:rPr>
              <a:t>PASO 1: Preparando los archivos</a:t>
            </a:r>
          </a:p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Descargar los archivos</a:t>
            </a:r>
          </a:p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Descomprimir la carpeta “</a:t>
            </a:r>
            <a:r>
              <a:rPr lang="es-CL" dirty="0" err="1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zimpl-scip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” </a:t>
            </a:r>
          </a:p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A los archivos “</a:t>
            </a:r>
            <a:r>
              <a:rPr lang="es-CL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scip-1.1.0.mingw32_nt-5.1.x86.gnu.opt.spx.rar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” y “</a:t>
            </a:r>
            <a:r>
              <a:rPr lang="es-CL" dirty="0" err="1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zimpl.rar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”, pulsar el 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boton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 derecho y elegir la opción “Extraer Aquí”.</a:t>
            </a:r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eaLnBrk="1" hangingPunct="1"/>
            <a:endParaRPr lang="es-E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Para mayor información revisar el manual ZIMPL que está en la carpeta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rar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.</a:t>
            </a:r>
          </a:p>
          <a:p>
            <a:pPr marL="0" indent="0" eaLnBrk="1" hangingPunct="1">
              <a:buNone/>
            </a:pPr>
            <a:endParaRPr lang="es-CL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276872"/>
            <a:ext cx="8229600" cy="1143000"/>
          </a:xfrm>
        </p:spPr>
        <p:txBody>
          <a:bodyPr/>
          <a:lstStyle/>
          <a:p>
            <a:r>
              <a:rPr lang="es-CL" sz="7800" dirty="0" smtClean="0">
                <a:latin typeface="Andalus" pitchFamily="18" charset="-78"/>
                <a:cs typeface="Andalus" pitchFamily="18" charset="-78"/>
              </a:rPr>
              <a:t>Solver</a:t>
            </a:r>
            <a:r>
              <a:rPr lang="es-CL" sz="6800" dirty="0" smtClean="0">
                <a:latin typeface="Andalus" pitchFamily="18" charset="-78"/>
                <a:cs typeface="Andalus" pitchFamily="18" charset="-78"/>
              </a:rPr>
              <a:t>.</a:t>
            </a:r>
            <a:r>
              <a:rPr lang="es-ES" sz="6800" dirty="0" smtClean="0">
                <a:latin typeface="Andalus" pitchFamily="18" charset="-78"/>
                <a:cs typeface="Andalus" pitchFamily="18" charset="-78"/>
              </a:rPr>
              <a:t/>
            </a:r>
            <a:br>
              <a:rPr lang="es-ES" sz="6800" dirty="0" smtClean="0">
                <a:latin typeface="Andalus" pitchFamily="18" charset="-78"/>
                <a:cs typeface="Andalus" pitchFamily="18" charset="-78"/>
              </a:rPr>
            </a:br>
            <a:endParaRPr lang="es-CL" sz="6800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370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Nociones de Excel</a:t>
            </a:r>
            <a:endParaRPr lang="es-ES" smtClean="0"/>
          </a:p>
        </p:txBody>
      </p:sp>
      <p:sp>
        <p:nvSpPr>
          <p:cNvPr id="3481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b="1" dirty="0" smtClean="0">
                <a:latin typeface="Andalus" pitchFamily="18" charset="-78"/>
                <a:cs typeface="Andalus" pitchFamily="18" charset="-78"/>
              </a:rPr>
              <a:t>Celda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: Es la unidad básica de Excel y está determinada por una fila y una columna.  En el ejemplo se muestra la celda “</a:t>
            </a:r>
            <a:r>
              <a:rPr lang="es-CL" b="1" dirty="0" smtClean="0">
                <a:latin typeface="Andalus" pitchFamily="18" charset="-78"/>
                <a:cs typeface="Andalus" pitchFamily="18" charset="-78"/>
              </a:rPr>
              <a:t>C4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” (columna C, fila 4).</a:t>
            </a:r>
          </a:p>
          <a:p>
            <a:pPr eaLnBrk="1" hangingPunct="1">
              <a:buFont typeface="Arial" charset="0"/>
              <a:buNone/>
            </a:pPr>
            <a:endParaRPr lang="es-CL" dirty="0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83707"/>
            <a:ext cx="6215062" cy="305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Nociones de Excel</a:t>
            </a:r>
          </a:p>
        </p:txBody>
      </p:sp>
      <p:sp>
        <p:nvSpPr>
          <p:cNvPr id="3584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28750"/>
            <a:ext cx="7772400" cy="1838325"/>
          </a:xfrm>
        </p:spPr>
        <p:txBody>
          <a:bodyPr/>
          <a:lstStyle/>
          <a:p>
            <a:pPr eaLnBrk="1" hangingPunct="1"/>
            <a:r>
              <a:rPr lang="es-CL" sz="2400" b="1" smtClean="0"/>
              <a:t>Rango</a:t>
            </a:r>
            <a:r>
              <a:rPr lang="es-CL" sz="2400" smtClean="0"/>
              <a:t>:</a:t>
            </a:r>
          </a:p>
          <a:p>
            <a:pPr lvl="1" eaLnBrk="1" hangingPunct="1"/>
            <a:r>
              <a:rPr lang="es-CL" sz="2400" smtClean="0"/>
              <a:t>Es un conjunto de celdas y está determinada por su celda superior izquierda y su celda inferior derecha.  En el ejemplo se muestra el rango “</a:t>
            </a:r>
            <a:r>
              <a:rPr lang="es-CL" sz="2400" b="1" smtClean="0"/>
              <a:t>B3:E6</a:t>
            </a:r>
            <a:r>
              <a:rPr lang="es-CL" sz="2400" smtClean="0"/>
              <a:t>”.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214688"/>
            <a:ext cx="5888038" cy="3095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0DD24D-7BA3-443C-A2D3-2AEC034404B5}" type="slidenum">
              <a:rPr lang="es-CL" smtClean="0"/>
              <a:pPr>
                <a:defRPr/>
              </a:pPr>
              <a:t>33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mtClean="0"/>
              <a:t>Nociones de Excel</a:t>
            </a:r>
            <a:endParaRPr lang="es-ES" smtClean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CL" sz="2000" b="1" dirty="0" smtClean="0"/>
              <a:t>Fórmula</a:t>
            </a:r>
            <a:r>
              <a:rPr lang="es-CL" sz="2000" dirty="0" smtClean="0"/>
              <a:t>: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CL" sz="2000" dirty="0" smtClean="0"/>
              <a:t>Es la instrucción que se le da a Excel para que realice algún cálculo.  Las más comunes son: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=SUMA(B2:B10)  </a:t>
            </a:r>
            <a:r>
              <a:rPr lang="es-CL" sz="2000" dirty="0" smtClean="0"/>
              <a:t>Suma todos los valores numéricos en el rango B2:B10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=PROMEDIO(B2:B10)  </a:t>
            </a:r>
            <a:r>
              <a:rPr lang="es-CL" sz="2000" dirty="0" smtClean="0"/>
              <a:t>Calcula el promedio de todos los valores en el rango B2:B10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=MAX(B2:B10)  </a:t>
            </a:r>
            <a:r>
              <a:rPr lang="es-CL" sz="2000" dirty="0" smtClean="0"/>
              <a:t>Entrega el máximo valor del rango</a:t>
            </a:r>
            <a:endParaRPr lang="es-CL" sz="2000" b="1" dirty="0" smtClean="0"/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=MIN(B2:B10)  </a:t>
            </a:r>
            <a:r>
              <a:rPr lang="es-CL" sz="2000" dirty="0" smtClean="0"/>
              <a:t>Entrega el mínimo valor del rango</a:t>
            </a:r>
            <a:endParaRPr lang="es-CL" sz="2000" b="1" dirty="0" smtClean="0"/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=CONTAR(B2:B10)  </a:t>
            </a:r>
            <a:r>
              <a:rPr lang="es-CL" sz="2000" dirty="0" smtClean="0"/>
              <a:t>Entrega la cantidad de valores numéricos en el </a:t>
            </a:r>
            <a:r>
              <a:rPr lang="es-CL" sz="2000" dirty="0" smtClean="0"/>
              <a:t>rango</a:t>
            </a:r>
          </a:p>
          <a:p>
            <a:pPr marL="594360" lvl="2" indent="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None/>
              <a:defRPr/>
            </a:pPr>
            <a:endParaRPr lang="es-CL" sz="2000" dirty="0" smtClean="0"/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=SUMAPRODUCTO(B2:B10;C2:C10)  </a:t>
            </a:r>
            <a:r>
              <a:rPr lang="es-CL" sz="2000" dirty="0" smtClean="0"/>
              <a:t>Multiplica todos los pares correspondientes y luego suma los productos (B2xC2 + B3xC3 + … +B10xC10)</a:t>
            </a:r>
            <a:endParaRPr lang="es-CL" sz="2000" b="1" dirty="0" smtClean="0"/>
          </a:p>
          <a:p>
            <a:pPr>
              <a:buFont typeface="Arial" pitchFamily="34" charset="0"/>
              <a:buChar char="•"/>
              <a:defRPr/>
            </a:pPr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Nociones de Excel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28750"/>
            <a:ext cx="7772400" cy="2714625"/>
          </a:xfrm>
        </p:spPr>
        <p:txBody>
          <a:bodyPr/>
          <a:lstStyle/>
          <a:p>
            <a:pPr eaLnBrk="1" hangingPunct="1"/>
            <a:r>
              <a:rPr lang="es-CL" b="1" smtClean="0"/>
              <a:t>Fórmula</a:t>
            </a:r>
            <a:r>
              <a:rPr lang="es-CL" smtClean="0"/>
              <a:t>:</a:t>
            </a:r>
          </a:p>
          <a:p>
            <a:pPr lvl="1" eaLnBrk="1" hangingPunct="1"/>
            <a:r>
              <a:rPr lang="es-CL" smtClean="0"/>
              <a:t>También pueden escribirse operaciones básicas como fórmulas:</a:t>
            </a:r>
          </a:p>
          <a:p>
            <a:pPr lvl="2" eaLnBrk="1" hangingPunct="1"/>
            <a:r>
              <a:rPr lang="es-CL" b="1" smtClean="0"/>
              <a:t>=2+2 </a:t>
            </a:r>
            <a:r>
              <a:rPr lang="es-CL" smtClean="0"/>
              <a:t> Entrega 4.</a:t>
            </a:r>
          </a:p>
          <a:p>
            <a:pPr lvl="2" eaLnBrk="1" hangingPunct="1"/>
            <a:r>
              <a:rPr lang="es-CL" b="1" smtClean="0"/>
              <a:t>=2*3  </a:t>
            </a:r>
            <a:r>
              <a:rPr lang="es-CL" smtClean="0"/>
              <a:t>Entrega 6.</a:t>
            </a:r>
          </a:p>
          <a:p>
            <a:pPr lvl="2" eaLnBrk="1" hangingPunct="1"/>
            <a:r>
              <a:rPr lang="es-CL" b="1" smtClean="0"/>
              <a:t>=B5-3  </a:t>
            </a:r>
            <a:r>
              <a:rPr lang="es-CL" smtClean="0"/>
              <a:t>Resta 3 al valor de B5.</a:t>
            </a:r>
            <a:endParaRPr lang="es-CL" b="1" smtClean="0"/>
          </a:p>
          <a:p>
            <a:pPr lvl="2" eaLnBrk="1" hangingPunct="1"/>
            <a:r>
              <a:rPr lang="es-CL" b="1" smtClean="0"/>
              <a:t>=B3/C3  </a:t>
            </a:r>
            <a:r>
              <a:rPr lang="es-CL" smtClean="0"/>
              <a:t>Entrega el cociente entre B3 y C3.</a:t>
            </a:r>
            <a:endParaRPr lang="es-CL" b="1" smtClean="0"/>
          </a:p>
          <a:p>
            <a:pPr lvl="2" eaLnBrk="1" hangingPunct="1"/>
            <a:r>
              <a:rPr lang="es-CL" b="1" smtClean="0"/>
              <a:t>=C8 </a:t>
            </a:r>
            <a:r>
              <a:rPr lang="es-CL" smtClean="0"/>
              <a:t> Copia el valor que hay en C8.</a:t>
            </a:r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A3F15F-BDDD-4278-94AC-809795F0DD04}" type="slidenum">
              <a:rPr lang="es-CL" smtClean="0"/>
              <a:pPr>
                <a:defRPr/>
              </a:pPr>
              <a:t>35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Nociones de Excel</a:t>
            </a:r>
          </a:p>
        </p:txBody>
      </p:sp>
      <p:sp>
        <p:nvSpPr>
          <p:cNvPr id="38915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285875"/>
            <a:ext cx="7772400" cy="500063"/>
          </a:xfrm>
        </p:spPr>
        <p:txBody>
          <a:bodyPr/>
          <a:lstStyle/>
          <a:p>
            <a:pPr eaLnBrk="1" hangingPunct="1"/>
            <a:r>
              <a:rPr lang="es-CL" b="1" smtClean="0"/>
              <a:t>Fórmula</a:t>
            </a:r>
            <a:r>
              <a:rPr lang="es-CL" smtClean="0"/>
              <a:t>:</a:t>
            </a:r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</p:txBody>
      </p:sp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857375"/>
            <a:ext cx="7215187" cy="4516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3347864" y="3140968"/>
            <a:ext cx="1500187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05F58-3851-4DAA-BEDE-FF7EE859C4D2}" type="slidenum">
              <a:rPr lang="es-CL" smtClean="0"/>
              <a:pPr>
                <a:defRPr/>
              </a:pPr>
              <a:t>36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5014913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En el menú </a:t>
            </a:r>
            <a:r>
              <a:rPr lang="es-CL" b="1" smtClean="0"/>
              <a:t>Herramientas </a:t>
            </a:r>
            <a:r>
              <a:rPr lang="es-CL" smtClean="0"/>
              <a:t>ir a </a:t>
            </a:r>
            <a:r>
              <a:rPr lang="es-CL" b="1" smtClean="0"/>
              <a:t>Complementos…</a:t>
            </a:r>
            <a:endParaRPr lang="es-CL" smtClean="0"/>
          </a:p>
        </p:txBody>
      </p:sp>
      <p:sp>
        <p:nvSpPr>
          <p:cNvPr id="39939" name="1 Título"/>
          <p:cNvSpPr>
            <a:spLocks noGrp="1"/>
          </p:cNvSpPr>
          <p:nvPr>
            <p:ph type="title"/>
          </p:nvPr>
        </p:nvSpPr>
        <p:spPr>
          <a:xfrm>
            <a:off x="857250" y="285750"/>
            <a:ext cx="7443788" cy="1285875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Excel 2003</a:t>
            </a: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43063"/>
            <a:ext cx="2767013" cy="5084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6000750" y="1643063"/>
            <a:ext cx="1071563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6000750" y="5643563"/>
            <a:ext cx="2786063" cy="2857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E9C60-D870-4D8B-96F5-679F6C016F6E}" type="slidenum">
              <a:rPr lang="es-CL" smtClean="0"/>
              <a:pPr>
                <a:defRPr/>
              </a:pPr>
              <a:t>37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4229100" cy="4429125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Selecciona la opción </a:t>
            </a:r>
            <a:r>
              <a:rPr lang="es-CL" b="1" smtClean="0"/>
              <a:t>Solver </a:t>
            </a:r>
            <a:r>
              <a:rPr lang="es-CL" smtClean="0"/>
              <a:t>y luego </a:t>
            </a:r>
            <a:r>
              <a:rPr lang="es-CL" b="1" smtClean="0"/>
              <a:t>Aceptar</a:t>
            </a:r>
            <a:endParaRPr lang="es-CL" smtClean="0"/>
          </a:p>
        </p:txBody>
      </p:sp>
      <p:sp>
        <p:nvSpPr>
          <p:cNvPr id="40963" name="1 Título"/>
          <p:cNvSpPr>
            <a:spLocks noGrp="1"/>
          </p:cNvSpPr>
          <p:nvPr>
            <p:ph type="title"/>
          </p:nvPr>
        </p:nvSpPr>
        <p:spPr>
          <a:xfrm>
            <a:off x="357188" y="428625"/>
            <a:ext cx="8429625" cy="1071563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Excel 2003</a:t>
            </a: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3" y="1984375"/>
            <a:ext cx="3686175" cy="4516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15A658-ED9F-4E78-BF4C-6F4F8D0F773A}" type="slidenum">
              <a:rPr lang="es-CL" smtClean="0"/>
              <a:pPr>
                <a:defRPr/>
              </a:pPr>
              <a:t>38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5014913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Ahora </a:t>
            </a:r>
            <a:r>
              <a:rPr lang="es-CL" b="1" smtClean="0"/>
              <a:t>Solver </a:t>
            </a:r>
            <a:r>
              <a:rPr lang="es-CL" smtClean="0"/>
              <a:t>aparecerá en el menú </a:t>
            </a:r>
            <a:r>
              <a:rPr lang="es-CL" b="1" smtClean="0"/>
              <a:t>Herramientas</a:t>
            </a:r>
            <a:endParaRPr lang="es-CL" smtClean="0"/>
          </a:p>
        </p:txBody>
      </p:sp>
      <p:sp>
        <p:nvSpPr>
          <p:cNvPr id="41987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515225" cy="1296987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Excel 2003</a:t>
            </a: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1643063"/>
            <a:ext cx="2590800" cy="5072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6072188" y="1643063"/>
            <a:ext cx="928687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6072188" y="4286250"/>
            <a:ext cx="2571750" cy="2857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340D92-C47E-478F-820A-3EBE4D653D02}" type="slidenum">
              <a:rPr lang="es-CL" smtClean="0"/>
              <a:pPr>
                <a:defRPr/>
              </a:pPr>
              <a:t>39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3 Marcador de contenido" descr="0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963" y="857250"/>
            <a:ext cx="8220075" cy="5268913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4229100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Ir al </a:t>
            </a:r>
            <a:r>
              <a:rPr lang="es-CL" b="1" smtClean="0"/>
              <a:t>Botón de Office</a:t>
            </a:r>
            <a:r>
              <a:rPr lang="es-CL" smtClean="0"/>
              <a:t> (parte superior izquierda), luego a </a:t>
            </a:r>
            <a:r>
              <a:rPr lang="es-CL" b="1" smtClean="0"/>
              <a:t>Opciones de Excel</a:t>
            </a:r>
            <a:endParaRPr lang="es-CL" smtClean="0"/>
          </a:p>
        </p:txBody>
      </p:sp>
      <p:sp>
        <p:nvSpPr>
          <p:cNvPr id="43011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29538" cy="1296987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Excel 2007</a:t>
            </a:r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858963"/>
            <a:ext cx="3971925" cy="4427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4929188" y="1785938"/>
            <a:ext cx="571500" cy="5000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7715250" y="6072188"/>
            <a:ext cx="1214438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87F4C-A94E-4717-B7E2-2F7DBCB4AF34}" type="slidenum">
              <a:rPr lang="es-CL" smtClean="0"/>
              <a:pPr>
                <a:defRPr/>
              </a:pPr>
              <a:t>40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7372350" cy="695325"/>
          </a:xfrm>
        </p:spPr>
        <p:txBody>
          <a:bodyPr/>
          <a:lstStyle/>
          <a:p>
            <a:pPr eaLnBrk="1" hangingPunct="1"/>
            <a:r>
              <a:rPr lang="es-CL" smtClean="0"/>
              <a:t>Ir a </a:t>
            </a:r>
            <a:r>
              <a:rPr lang="es-CL" b="1" smtClean="0"/>
              <a:t>Complementos</a:t>
            </a:r>
            <a:r>
              <a:rPr lang="es-CL" smtClean="0"/>
              <a:t>, seleccionar </a:t>
            </a:r>
            <a:r>
              <a:rPr lang="es-CL" b="1" smtClean="0"/>
              <a:t>Solver</a:t>
            </a:r>
            <a:r>
              <a:rPr lang="es-CL" smtClean="0"/>
              <a:t> y luego </a:t>
            </a:r>
            <a:r>
              <a:rPr lang="es-CL" b="1" smtClean="0"/>
              <a:t>Ir…</a:t>
            </a:r>
            <a:endParaRPr lang="es-CL" smtClean="0"/>
          </a:p>
        </p:txBody>
      </p:sp>
      <p:sp>
        <p:nvSpPr>
          <p:cNvPr id="44035" name="1 Título"/>
          <p:cNvSpPr>
            <a:spLocks noGrp="1"/>
          </p:cNvSpPr>
          <p:nvPr>
            <p:ph type="title"/>
          </p:nvPr>
        </p:nvSpPr>
        <p:spPr>
          <a:xfrm>
            <a:off x="914400" y="571500"/>
            <a:ext cx="7586663" cy="1214438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Excel 2007</a:t>
            </a:r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214563"/>
            <a:ext cx="7143750" cy="4002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1143000" y="3500438"/>
            <a:ext cx="1000125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4500563" y="5715000"/>
            <a:ext cx="642937" cy="2143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Rectángulo"/>
          <p:cNvSpPr/>
          <p:nvPr/>
        </p:nvSpPr>
        <p:spPr>
          <a:xfrm>
            <a:off x="2428875" y="4643438"/>
            <a:ext cx="500063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D40A99-36F0-49A3-8DDF-0C8D0BBDD657}" type="slidenum">
              <a:rPr lang="es-CL" smtClean="0"/>
              <a:pPr>
                <a:defRPr/>
              </a:pPr>
              <a:t>41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4014788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Seleccionar la opción </a:t>
            </a:r>
            <a:r>
              <a:rPr lang="es-CL" b="1" smtClean="0"/>
              <a:t>Solver</a:t>
            </a:r>
            <a:r>
              <a:rPr lang="es-CL" smtClean="0"/>
              <a:t> y luego </a:t>
            </a:r>
            <a:r>
              <a:rPr lang="es-CL" b="1" smtClean="0"/>
              <a:t>Aceptar</a:t>
            </a:r>
            <a:endParaRPr lang="es-CL" smtClean="0"/>
          </a:p>
        </p:txBody>
      </p:sp>
      <p:sp>
        <p:nvSpPr>
          <p:cNvPr id="45059" name="1 Título"/>
          <p:cNvSpPr>
            <a:spLocks noGrp="1"/>
          </p:cNvSpPr>
          <p:nvPr>
            <p:ph type="title"/>
          </p:nvPr>
        </p:nvSpPr>
        <p:spPr>
          <a:xfrm>
            <a:off x="914400" y="571500"/>
            <a:ext cx="7658100" cy="1214438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Excel 2007</a:t>
            </a:r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25" y="2071688"/>
            <a:ext cx="3832225" cy="4119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6664C0-8603-4F1E-B58A-1C593486AFBB}" type="slidenum">
              <a:rPr lang="es-CL" smtClean="0"/>
              <a:pPr>
                <a:defRPr/>
              </a:pPr>
              <a:t>42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7086600" cy="838200"/>
          </a:xfrm>
        </p:spPr>
        <p:txBody>
          <a:bodyPr/>
          <a:lstStyle/>
          <a:p>
            <a:pPr eaLnBrk="1" hangingPunct="1"/>
            <a:r>
              <a:rPr lang="es-CL" smtClean="0"/>
              <a:t>Ahora Solver aparecerá en el menú </a:t>
            </a:r>
            <a:r>
              <a:rPr lang="es-CL" b="1" smtClean="0"/>
              <a:t>Datos</a:t>
            </a:r>
            <a:endParaRPr lang="es-CL" smtClean="0"/>
          </a:p>
        </p:txBody>
      </p:sp>
      <p:sp>
        <p:nvSpPr>
          <p:cNvPr id="46083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6443663" cy="1511300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</a:t>
            </a:r>
            <a:br>
              <a:rPr lang="es-CL" smtClean="0"/>
            </a:br>
            <a:r>
              <a:rPr lang="es-CL" smtClean="0"/>
              <a:t>Excel 2007</a:t>
            </a: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286125"/>
            <a:ext cx="8489950" cy="2714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8072438" y="3857625"/>
            <a:ext cx="428625" cy="2143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2786063" y="3500438"/>
            <a:ext cx="428625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E262BE-A46F-4D4A-8C36-A5E7C6EEA720}" type="slidenum">
              <a:rPr lang="es-CL" smtClean="0"/>
              <a:pPr>
                <a:defRPr/>
              </a:pPr>
              <a:t>43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Título"/>
          <p:cNvSpPr>
            <a:spLocks noGrp="1"/>
          </p:cNvSpPr>
          <p:nvPr>
            <p:ph type="title"/>
          </p:nvPr>
        </p:nvSpPr>
        <p:spPr>
          <a:xfrm>
            <a:off x="785813" y="357188"/>
            <a:ext cx="7572375" cy="1714500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Ejemplo: Problema de la Dieta Óptima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785813" y="2214563"/>
            <a:ext cx="7772400" cy="3143250"/>
          </a:xfrm>
        </p:spPr>
        <p:txBody>
          <a:bodyPr>
            <a:normAutofit fontScale="77500" lnSpcReduction="20000"/>
          </a:bodyPr>
          <a:lstStyle/>
          <a:p>
            <a:pPr marL="0" indent="0" algn="just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es-CL" dirty="0" smtClean="0">
                <a:latin typeface="Andalus" pitchFamily="18" charset="-78"/>
                <a:cs typeface="Andalus" pitchFamily="18" charset="-78"/>
              </a:rPr>
              <a:t>Una persona debe decidir las cantidades óptimas a consumir de 3 distintos alimentos: carne, fruta y verdura, cada uno de los cuales aporta cierta cantidad de proteínas, vitaminas y carbohidratos.  Por razones de salud, esta persona debe consumir cierta cantidad de cada uno de estos nutrientes, como mínimo.  Cada uno de los alimentos tiene un precio conocido, y se debe encontrar la dieta que satisfaga los requerimientos de salud de esta persona a mínimo costo.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562686-8EA0-4967-903E-14BCCD05A472}" type="slidenum">
              <a:rPr lang="es-CL" smtClean="0"/>
              <a:pPr>
                <a:defRPr/>
              </a:pPr>
              <a:t>44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Título"/>
          <p:cNvSpPr>
            <a:spLocks noGrp="1"/>
          </p:cNvSpPr>
          <p:nvPr>
            <p:ph type="title"/>
          </p:nvPr>
        </p:nvSpPr>
        <p:spPr>
          <a:xfrm>
            <a:off x="857250" y="274638"/>
            <a:ext cx="6500813" cy="1797050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Óptima: Datos</a:t>
            </a:r>
          </a:p>
        </p:txBody>
      </p:sp>
      <p:sp>
        <p:nvSpPr>
          <p:cNvPr id="48131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2214563"/>
            <a:ext cx="7772400" cy="571500"/>
          </a:xfrm>
        </p:spPr>
        <p:txBody>
          <a:bodyPr/>
          <a:lstStyle/>
          <a:p>
            <a:pPr algn="just"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Los datos con los que se cuenta son los siguientes:</a:t>
            </a:r>
          </a:p>
          <a:p>
            <a:pPr eaLnBrk="1" hangingPunct="1"/>
            <a:endParaRPr lang="es-CL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357563"/>
            <a:ext cx="4071937" cy="1357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5000625"/>
            <a:ext cx="1600200" cy="1071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5000625"/>
            <a:ext cx="1763713" cy="1098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48136" name="Rectangle 5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8137" name="Rectangle 6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0D5108-F1E3-4565-9AF2-EA54CDD9E3A1}" type="slidenum">
              <a:rPr lang="es-CL" smtClean="0"/>
              <a:pPr>
                <a:defRPr/>
              </a:pPr>
              <a:t>45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143375"/>
            <a:ext cx="44577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1 Título"/>
          <p:cNvSpPr>
            <a:spLocks noGrp="1"/>
          </p:cNvSpPr>
          <p:nvPr>
            <p:ph type="title"/>
          </p:nvPr>
        </p:nvSpPr>
        <p:spPr>
          <a:xfrm>
            <a:off x="857250" y="274638"/>
            <a:ext cx="7429500" cy="1797050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Óptima: Modelo</a:t>
            </a: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103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5124450"/>
            <a:ext cx="33432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143375"/>
            <a:ext cx="39719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3143250" y="2143125"/>
          <a:ext cx="2008188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cuación" r:id="rId7" imgW="876300" imgH="342900" progId="Equation.3">
                  <p:embed/>
                </p:oleObj>
              </mc:Choice>
              <mc:Fallback>
                <p:oleObj name="Ecuación" r:id="rId7" imgW="876300" imgH="342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2143125"/>
                        <a:ext cx="2008188" cy="785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3786188" y="2857500"/>
          <a:ext cx="2481262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Ecuación" r:id="rId9" imgW="1193800" imgH="342900" progId="Equation.3">
                  <p:embed/>
                </p:oleObj>
              </mc:Choice>
              <mc:Fallback>
                <p:oleObj name="Ecuación" r:id="rId9" imgW="1193800" imgH="342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2857500"/>
                        <a:ext cx="2481262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3786188" y="3500438"/>
          <a:ext cx="152082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Ecuación" r:id="rId11" imgW="698500" imgH="228600" progId="Equation.3">
                  <p:embed/>
                </p:oleObj>
              </mc:Choice>
              <mc:Fallback>
                <p:oleObj name="Ecuación" r:id="rId11" imgW="6985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8" y="3500438"/>
                        <a:ext cx="1520825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50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609850"/>
            <a:ext cx="3143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4315EC-304C-4365-B8A7-B7F9199DFE7D}" type="slidenum">
              <a:rPr lang="es-CL" smtClean="0"/>
              <a:pPr>
                <a:defRPr/>
              </a:pPr>
              <a:t>46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52950"/>
          </a:xfrm>
        </p:spPr>
        <p:txBody>
          <a:bodyPr/>
          <a:lstStyle/>
          <a:p>
            <a:pPr eaLnBrk="1" hangingPunct="1"/>
            <a:r>
              <a:rPr lang="es-CL" sz="2800" dirty="0" smtClean="0">
                <a:latin typeface="Andalus" pitchFamily="18" charset="-78"/>
                <a:cs typeface="Andalus" pitchFamily="18" charset="-78"/>
              </a:rPr>
              <a:t>Abre el archivo </a:t>
            </a:r>
            <a:r>
              <a:rPr lang="es-CL" sz="2800" b="1" dirty="0" smtClean="0">
                <a:latin typeface="Andalus" pitchFamily="18" charset="-78"/>
                <a:cs typeface="Andalus" pitchFamily="18" charset="-78"/>
              </a:rPr>
              <a:t>Dieta Optima.xlsx </a:t>
            </a:r>
          </a:p>
          <a:p>
            <a:pPr lvl="1"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O el archivo </a:t>
            </a:r>
            <a:r>
              <a:rPr lang="es-CL" b="1" dirty="0" smtClean="0">
                <a:latin typeface="Andalus" pitchFamily="18" charset="-78"/>
                <a:cs typeface="Andalus" pitchFamily="18" charset="-78"/>
              </a:rPr>
              <a:t>Dieta Optima.xls</a:t>
            </a:r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eaLnBrk="1" hangingPunct="1"/>
            <a:r>
              <a:rPr lang="es-CL" sz="2800" dirty="0" smtClean="0">
                <a:latin typeface="Andalus" pitchFamily="18" charset="-78"/>
                <a:cs typeface="Andalus" pitchFamily="18" charset="-78"/>
              </a:rPr>
              <a:t>Este archivo contiene el problema de la dieta óptima listo para ser resuelto por Solver.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B0907E-6FA9-4425-8F22-EDCB329878D4}" type="slidenum">
              <a:rPr lang="es-CL" smtClean="0"/>
              <a:pPr>
                <a:defRPr/>
              </a:pPr>
              <a:t>47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Título"/>
          <p:cNvSpPr>
            <a:spLocks noGrp="1"/>
          </p:cNvSpPr>
          <p:nvPr>
            <p:ph type="title"/>
          </p:nvPr>
        </p:nvSpPr>
        <p:spPr>
          <a:xfrm>
            <a:off x="914400" y="71438"/>
            <a:ext cx="7772400" cy="1143000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</a:t>
            </a:r>
            <a:endParaRPr lang="es-CL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214438"/>
            <a:ext cx="6391275" cy="5081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2F417B-9A07-42BD-85A8-E25E171E3D84}" type="slidenum">
              <a:rPr lang="es-CL" smtClean="0"/>
              <a:pPr>
                <a:defRPr/>
              </a:pPr>
              <a:t>48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</a:t>
            </a:r>
          </a:p>
        </p:txBody>
      </p:sp>
      <p:sp>
        <p:nvSpPr>
          <p:cNvPr id="5120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0525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s-CL" sz="2600" dirty="0" smtClean="0">
                <a:latin typeface="Andalus" pitchFamily="18" charset="-78"/>
                <a:cs typeface="Andalus" pitchFamily="18" charset="-78"/>
              </a:rPr>
              <a:t>Para ello debes ir a </a:t>
            </a:r>
            <a:r>
              <a:rPr lang="es-CL" sz="2600" b="1" dirty="0" smtClean="0">
                <a:latin typeface="Andalus" pitchFamily="18" charset="-78"/>
                <a:cs typeface="Andalus" pitchFamily="18" charset="-78"/>
              </a:rPr>
              <a:t>Solver</a:t>
            </a:r>
            <a:r>
              <a:rPr lang="es-CL" sz="2600" dirty="0" smtClean="0">
                <a:latin typeface="Andalus" pitchFamily="18" charset="-78"/>
                <a:cs typeface="Andalus" pitchFamily="18" charset="-78"/>
              </a:rPr>
              <a:t>, en el menú </a:t>
            </a:r>
            <a:r>
              <a:rPr lang="es-CL" sz="2600" b="1" dirty="0" smtClean="0">
                <a:latin typeface="Andalus" pitchFamily="18" charset="-78"/>
                <a:cs typeface="Andalus" pitchFamily="18" charset="-78"/>
              </a:rPr>
              <a:t>Herramientas (o Datos)</a:t>
            </a:r>
            <a:r>
              <a:rPr lang="es-CL" sz="2600" dirty="0" smtClean="0">
                <a:latin typeface="Andalus" pitchFamily="18" charset="-78"/>
                <a:cs typeface="Andalus" pitchFamily="18" charset="-78"/>
              </a:rPr>
              <a:t> donde aparecerá la siguiente interfaz:</a:t>
            </a: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643188"/>
            <a:ext cx="7072312" cy="38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4000500" y="2643188"/>
            <a:ext cx="1643063" cy="3571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1285875" y="3786188"/>
            <a:ext cx="500063" cy="2857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Rectángulo"/>
          <p:cNvSpPr/>
          <p:nvPr/>
        </p:nvSpPr>
        <p:spPr>
          <a:xfrm>
            <a:off x="1071563" y="4214813"/>
            <a:ext cx="1071562" cy="6429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" name="10 Rectángulo"/>
          <p:cNvSpPr/>
          <p:nvPr/>
        </p:nvSpPr>
        <p:spPr>
          <a:xfrm>
            <a:off x="4786313" y="6072188"/>
            <a:ext cx="1000125" cy="4286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2" name="11 Rectángulo"/>
          <p:cNvSpPr/>
          <p:nvPr/>
        </p:nvSpPr>
        <p:spPr>
          <a:xfrm>
            <a:off x="2286000" y="6000750"/>
            <a:ext cx="1000125" cy="357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3" name="12 Rectángulo"/>
          <p:cNvSpPr/>
          <p:nvPr/>
        </p:nvSpPr>
        <p:spPr>
          <a:xfrm>
            <a:off x="6715125" y="3143250"/>
            <a:ext cx="1357313" cy="2143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6D3CD-03A0-4284-AA22-D45CF1688575}" type="slidenum">
              <a:rPr lang="es-CL" smtClean="0"/>
              <a:pPr>
                <a:defRPr/>
              </a:pPr>
              <a:t>49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Y para explicar los códigos…</a:t>
            </a:r>
          </a:p>
          <a:p>
            <a:pPr eaLnBrk="1" hangingPunct="1"/>
            <a:endParaRPr lang="es-CL" dirty="0" smtClean="0"/>
          </a:p>
          <a:p>
            <a:pPr algn="ctr" eaLnBrk="1" hangingPunct="1">
              <a:buFont typeface="Arial" charset="0"/>
              <a:buNone/>
            </a:pPr>
            <a:r>
              <a:rPr lang="es-CL" sz="3800" dirty="0" smtClean="0">
                <a:latin typeface="Andalus" pitchFamily="18" charset="-78"/>
                <a:cs typeface="Andalus" pitchFamily="18" charset="-78"/>
              </a:rPr>
              <a:t>¡UN EJEMPLO!</a:t>
            </a:r>
            <a:endParaRPr lang="es-ES" sz="3800" dirty="0" smtClean="0"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</a:t>
            </a:r>
          </a:p>
        </p:txBody>
      </p:sp>
      <p:sp>
        <p:nvSpPr>
          <p:cNvPr id="52227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052513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Haz clic en </a:t>
            </a:r>
            <a:r>
              <a:rPr lang="es-CL" b="1" dirty="0" smtClean="0">
                <a:latin typeface="Andalus" pitchFamily="18" charset="-78"/>
                <a:cs typeface="Andalus" pitchFamily="18" charset="-78"/>
              </a:rPr>
              <a:t>Resolver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 y obtendrás el siguiente resultado: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643188"/>
            <a:ext cx="2298700" cy="1557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43188"/>
            <a:ext cx="3276600" cy="1890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929188"/>
            <a:ext cx="2060575" cy="785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410E88-4344-489B-A887-8776A2064ED3}" type="slidenum">
              <a:rPr lang="es-CL" smtClean="0"/>
              <a:pPr>
                <a:defRPr/>
              </a:pPr>
              <a:t>50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 la Dieta Óptima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410075"/>
          </a:xfrm>
        </p:spPr>
        <p:txBody>
          <a:bodyPr/>
          <a:lstStyle/>
          <a:p>
            <a:pPr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Ahora cambia algunos números en las tablas de Parámetros (celestes) y vuelve a resolver:</a:t>
            </a:r>
          </a:p>
          <a:p>
            <a:pPr lvl="1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¿Qué pasa si disminuye el precio de la carne a 2,3?, ¿y si disminuye a 1,8?, ¿por qué sucede esto?</a:t>
            </a:r>
          </a:p>
          <a:p>
            <a:pPr lvl="1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Volviendo a los precios originales: ¿qué pasa si aumenta el requerimiento de Vitaminas a 0,2?, ¿y si aumenta a 0,3?  Intenta explicar lo que sucede.</a:t>
            </a:r>
          </a:p>
          <a:p>
            <a:pPr lvl="1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Sigue cambiando los valores de los parámetros para crear escenarios interesantes y </a:t>
            </a:r>
            <a:r>
              <a:rPr lang="es-CL" dirty="0" smtClean="0">
                <a:latin typeface="Andalus" pitchFamily="18" charset="-78"/>
                <a:cs typeface="Andalus" pitchFamily="18" charset="-78"/>
              </a:rPr>
              <a:t>resuélvelos.</a:t>
            </a:r>
          </a:p>
          <a:p>
            <a:pPr eaLnBrk="1" hangingPunct="1"/>
            <a:endParaRPr lang="es-CL" dirty="0" smtClean="0">
              <a:latin typeface="Andalus" pitchFamily="18" charset="-78"/>
              <a:cs typeface="Andalus" pitchFamily="18" charset="-78"/>
            </a:endParaRPr>
          </a:p>
          <a:p>
            <a:pPr eaLnBrk="1" hangingPunct="1"/>
            <a:r>
              <a:rPr lang="es-CL" sz="2800" dirty="0" smtClean="0">
                <a:latin typeface="Andalus" pitchFamily="18" charset="-78"/>
                <a:cs typeface="Andalus" pitchFamily="18" charset="-78"/>
              </a:rPr>
              <a:t>Comenta </a:t>
            </a:r>
            <a:r>
              <a:rPr lang="es-CL" sz="2800" dirty="0" smtClean="0">
                <a:latin typeface="Andalus" pitchFamily="18" charset="-78"/>
                <a:cs typeface="Andalus" pitchFamily="18" charset="-78"/>
              </a:rPr>
              <a:t>tus resultados con tus compañeros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FEA1F8-F242-48AB-B505-321050666AD5}" type="slidenum">
              <a:rPr lang="es-CL" smtClean="0"/>
              <a:pPr>
                <a:defRPr/>
              </a:pPr>
              <a:t>51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Título"/>
          <p:cNvSpPr>
            <a:spLocks noGrp="1"/>
          </p:cNvSpPr>
          <p:nvPr>
            <p:ph type="title"/>
          </p:nvPr>
        </p:nvSpPr>
        <p:spPr>
          <a:xfrm>
            <a:off x="914400" y="285750"/>
            <a:ext cx="6372225" cy="1500188"/>
          </a:xfrm>
        </p:spPr>
        <p:txBody>
          <a:bodyPr/>
          <a:lstStyle/>
          <a:p>
            <a:pPr eaLnBrk="1" hangingPunct="1"/>
            <a:r>
              <a:rPr lang="es-CL" smtClean="0"/>
              <a:t>Ejercicio: Problema del Camión con Capacidades</a:t>
            </a:r>
          </a:p>
        </p:txBody>
      </p:sp>
      <p:sp>
        <p:nvSpPr>
          <p:cNvPr id="54275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7772400" cy="4572000"/>
          </a:xfrm>
        </p:spPr>
        <p:txBody>
          <a:bodyPr/>
          <a:lstStyle/>
          <a:p>
            <a:pPr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Un comerciante posee un camión con una capacidad de 50 m3, en el cual desea transportar los siguientes objetos para su venta: Refrigeradores, Colchones,  Sillas y Mesas, cada uno de los cuales le generará un margen de ganancias.  Sin embargo, debido a restricciones de pesaje en la carretera, la carga dentro del camión no debe superar las 2 toneladas.  El comerciante tiene en stock una cantidad limitada de cada producto, por lo que no puede enviar más que eso y tampoco puede enviar fracciones de ningún producto. </a:t>
            </a:r>
            <a:endParaRPr lang="es-CL" sz="2400" dirty="0" smtClean="0">
              <a:latin typeface="Andalus" pitchFamily="18" charset="-78"/>
              <a:cs typeface="Andalus" pitchFamily="18" charset="-78"/>
            </a:endParaRPr>
          </a:p>
          <a:p>
            <a:pPr marL="0" indent="0" algn="just" eaLnBrk="1" hangingPunct="1">
              <a:buNone/>
            </a:pPr>
            <a:endParaRPr lang="es-CL" sz="2400" dirty="0" smtClean="0">
              <a:latin typeface="Andalus" pitchFamily="18" charset="-78"/>
              <a:cs typeface="Andalus" pitchFamily="18" charset="-78"/>
            </a:endParaRPr>
          </a:p>
          <a:p>
            <a:pPr marL="0" indent="0" algn="just" eaLnBrk="1" hangingPunct="1">
              <a:buNone/>
            </a:pPr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Ayude al comerciante a decidir qué cantidad de cada producto enviar de modo de obtener la máxima ganancia.</a:t>
            </a:r>
          </a:p>
          <a:p>
            <a:pPr eaLnBrk="1" hangingPunct="1"/>
            <a:endParaRPr lang="es-CL" dirty="0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597C7E-A037-4E17-8A62-DDA08082A5AA}" type="slidenum">
              <a:rPr lang="es-CL" smtClean="0"/>
              <a:pPr>
                <a:defRPr/>
              </a:pPr>
              <a:t>52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1 Título"/>
          <p:cNvSpPr>
            <a:spLocks noGrp="1"/>
          </p:cNvSpPr>
          <p:nvPr>
            <p:ph type="title"/>
          </p:nvPr>
        </p:nvSpPr>
        <p:spPr>
          <a:xfrm>
            <a:off x="357188" y="285750"/>
            <a:ext cx="8429625" cy="1500188"/>
          </a:xfrm>
        </p:spPr>
        <p:txBody>
          <a:bodyPr/>
          <a:lstStyle/>
          <a:p>
            <a:pPr eaLnBrk="1" hangingPunct="1"/>
            <a:r>
              <a:rPr lang="es-CL" sz="4000" dirty="0" smtClean="0">
                <a:latin typeface="Andalus" pitchFamily="18" charset="-78"/>
                <a:cs typeface="Andalus" pitchFamily="18" charset="-78"/>
              </a:rPr>
              <a:t>Problema del Camión con Capacidades: Datos</a:t>
            </a:r>
          </a:p>
        </p:txBody>
      </p:sp>
      <p:sp>
        <p:nvSpPr>
          <p:cNvPr id="55299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7772400" cy="1000125"/>
          </a:xfrm>
        </p:spPr>
        <p:txBody>
          <a:bodyPr/>
          <a:lstStyle/>
          <a:p>
            <a:pPr algn="just"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La información con la que cuenta se resume en la siguiente tabla:</a:t>
            </a:r>
          </a:p>
          <a:p>
            <a:pPr eaLnBrk="1" hangingPunct="1"/>
            <a:endParaRPr lang="es-CL" dirty="0" smtClean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928938"/>
            <a:ext cx="6140450" cy="2371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contenido"/>
          <p:cNvSpPr txBox="1">
            <a:spLocks/>
          </p:cNvSpPr>
          <p:nvPr/>
        </p:nvSpPr>
        <p:spPr bwMode="auto">
          <a:xfrm>
            <a:off x="928688" y="5517232"/>
            <a:ext cx="77724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</a:pPr>
            <a:r>
              <a:rPr lang="es-CL" sz="2600" dirty="0">
                <a:latin typeface="Perpetua" pitchFamily="18" charset="0"/>
              </a:rPr>
              <a:t>Resuelve utilizando Solver en el archivo </a:t>
            </a:r>
            <a:r>
              <a:rPr lang="es-CL" sz="2600" b="1" dirty="0">
                <a:latin typeface="Perpetua" pitchFamily="18" charset="0"/>
              </a:rPr>
              <a:t>Camion.xls</a:t>
            </a:r>
            <a:endParaRPr lang="es-CL" sz="2600" dirty="0">
              <a:latin typeface="Perpetua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</a:pPr>
            <a:endParaRPr lang="es-CL" sz="2600" dirty="0">
              <a:latin typeface="Perpetua" pitchFamily="18" charset="0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89C4F-67FE-4FDF-8098-AF411E33E073}" type="slidenum">
              <a:rPr lang="es-CL" smtClean="0"/>
              <a:pPr>
                <a:defRPr/>
              </a:pPr>
              <a:t>53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1 Título"/>
          <p:cNvSpPr>
            <a:spLocks noGrp="1"/>
          </p:cNvSpPr>
          <p:nvPr>
            <p:ph type="title"/>
          </p:nvPr>
        </p:nvSpPr>
        <p:spPr>
          <a:xfrm>
            <a:off x="914400" y="285750"/>
            <a:ext cx="6372225" cy="1500188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del Camión con Capacidades: Modelo</a:t>
            </a:r>
          </a:p>
        </p:txBody>
      </p:sp>
      <p:sp>
        <p:nvSpPr>
          <p:cNvPr id="205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205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20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205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sp>
        <p:nvSpPr>
          <p:cNvPr id="206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s-CL">
              <a:latin typeface="Perpetua" pitchFamily="18" charset="0"/>
            </a:endParaRPr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668463" y="2952750"/>
          <a:ext cx="208915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cuación" r:id="rId4" imgW="1091726" imgH="342751" progId="Equation.3">
                  <p:embed/>
                </p:oleObj>
              </mc:Choice>
              <mc:Fallback>
                <p:oleObj name="Ecuación" r:id="rId4" imgW="1091726" imgH="342751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2952750"/>
                        <a:ext cx="2089150" cy="64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1668463" y="3736975"/>
          <a:ext cx="218916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cuación" r:id="rId6" imgW="1104900" imgH="342900" progId="Equation.3">
                  <p:embed/>
                </p:oleObj>
              </mc:Choice>
              <mc:Fallback>
                <p:oleObj name="Ecuación" r:id="rId6" imgW="1104900" imgH="342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3736975"/>
                        <a:ext cx="2189162" cy="668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1668463" y="4521200"/>
          <a:ext cx="16922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cuación" r:id="rId8" imgW="749300" imgH="228600" progId="Equation.3">
                  <p:embed/>
                </p:oleObj>
              </mc:Choice>
              <mc:Fallback>
                <p:oleObj name="Ecuación" r:id="rId8" imgW="7493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4521200"/>
                        <a:ext cx="1692275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1668463" y="5108575"/>
          <a:ext cx="1890712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cuación" r:id="rId10" imgW="825500" imgH="241300" progId="Equation.3">
                  <p:embed/>
                </p:oleObj>
              </mc:Choice>
              <mc:Fallback>
                <p:oleObj name="Ecuación" r:id="rId10" imgW="825500" imgH="241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5108575"/>
                        <a:ext cx="1890712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18 Grupo"/>
          <p:cNvGrpSpPr>
            <a:grpSpLocks/>
          </p:cNvGrpSpPr>
          <p:nvPr/>
        </p:nvGrpSpPr>
        <p:grpSpPr bwMode="auto">
          <a:xfrm>
            <a:off x="1071563" y="2071688"/>
            <a:ext cx="2100262" cy="784225"/>
            <a:chOff x="1071538" y="2071678"/>
            <a:chExt cx="2100618" cy="783746"/>
          </a:xfrm>
        </p:grpSpPr>
        <p:graphicFrame>
          <p:nvGraphicFramePr>
            <p:cNvPr id="2054" name="Object 1"/>
            <p:cNvGraphicFramePr>
              <a:graphicFrameLocks noChangeAspect="1"/>
            </p:cNvGraphicFramePr>
            <p:nvPr/>
          </p:nvGraphicFramePr>
          <p:xfrm>
            <a:off x="1071538" y="2071678"/>
            <a:ext cx="2100618" cy="7837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4" name="Ecuación" r:id="rId12" imgW="901309" imgH="342751" progId="Equation.3">
                    <p:embed/>
                  </p:oleObj>
                </mc:Choice>
                <mc:Fallback>
                  <p:oleObj name="Ecuación" r:id="rId12" imgW="901309" imgH="342751" progId="Equation.3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1538" y="2071678"/>
                          <a:ext cx="2100618" cy="7837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064" name="Picture 1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544" y="2623863"/>
              <a:ext cx="298509" cy="231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928813"/>
            <a:ext cx="468312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D2939-474E-4DE5-AA1B-1348F05693F0}" type="slidenum">
              <a:rPr lang="es-CL" smtClean="0"/>
              <a:pPr>
                <a:defRPr/>
              </a:pPr>
              <a:t>54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6443663" cy="1439862"/>
          </a:xfrm>
        </p:spPr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Problema del Camión con Capacidades</a:t>
            </a:r>
          </a:p>
        </p:txBody>
      </p:sp>
      <p:sp>
        <p:nvSpPr>
          <p:cNvPr id="5632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7772400" cy="10525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s-CL" dirty="0" smtClean="0">
                <a:latin typeface="Andalus" pitchFamily="18" charset="-78"/>
                <a:cs typeface="Andalus" pitchFamily="18" charset="-78"/>
              </a:rPr>
              <a:t>Para agregar las restricciones aparecerá la siguiente interfaz:</a:t>
            </a: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857500"/>
            <a:ext cx="500062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2357438" y="2928938"/>
            <a:ext cx="1500187" cy="500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3214688" y="5500688"/>
            <a:ext cx="1928812" cy="7858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Rectángulo"/>
          <p:cNvSpPr/>
          <p:nvPr/>
        </p:nvSpPr>
        <p:spPr>
          <a:xfrm>
            <a:off x="5143500" y="2928938"/>
            <a:ext cx="1214438" cy="500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DEEDEB-C497-4E0B-8B21-EF235B4F5070}" type="slidenum">
              <a:rPr lang="es-CL" smtClean="0"/>
              <a:pPr>
                <a:defRPr/>
              </a:pPr>
              <a:t>55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714625"/>
            <a:ext cx="5360987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1 Título"/>
          <p:cNvSpPr>
            <a:spLocks noGrp="1"/>
          </p:cNvSpPr>
          <p:nvPr>
            <p:ph type="title"/>
          </p:nvPr>
        </p:nvSpPr>
        <p:spPr>
          <a:xfrm>
            <a:off x="285750" y="71438"/>
            <a:ext cx="8286750" cy="1428750"/>
          </a:xfrm>
        </p:spPr>
        <p:txBody>
          <a:bodyPr/>
          <a:lstStyle/>
          <a:p>
            <a:pPr eaLnBrk="1" hangingPunct="1"/>
            <a:r>
              <a:rPr lang="es-CL" sz="4000" smtClean="0"/>
              <a:t>Problema del Camión con Capacidades</a:t>
            </a:r>
          </a:p>
        </p:txBody>
      </p:sp>
      <p:sp>
        <p:nvSpPr>
          <p:cNvPr id="57348" name="2 Marcador de contenido"/>
          <p:cNvSpPr>
            <a:spLocks noGrp="1"/>
          </p:cNvSpPr>
          <p:nvPr>
            <p:ph sz="quarter" idx="1"/>
          </p:nvPr>
        </p:nvSpPr>
        <p:spPr>
          <a:xfrm>
            <a:off x="928688" y="1571625"/>
            <a:ext cx="7772400" cy="1052513"/>
          </a:xfrm>
        </p:spPr>
        <p:txBody>
          <a:bodyPr/>
          <a:lstStyle/>
          <a:p>
            <a:pPr eaLnBrk="1" hangingPunct="1"/>
            <a:r>
              <a:rPr lang="es-CL" smtClean="0"/>
              <a:t>Cuando hagas click en </a:t>
            </a:r>
            <a:r>
              <a:rPr lang="es-CL" b="1" smtClean="0"/>
              <a:t>Resolver</a:t>
            </a:r>
            <a:r>
              <a:rPr lang="es-CL" smtClean="0"/>
              <a:t> aparecerá la siguiente interfaz: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786063" y="2714625"/>
            <a:ext cx="2071687" cy="5000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2786063" y="5929313"/>
            <a:ext cx="2928937" cy="7143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FE91E7-B480-413A-B4ED-BE6B683E9548}" type="slidenum">
              <a:rPr lang="es-CL" smtClean="0"/>
              <a:pPr>
                <a:defRPr/>
              </a:pPr>
              <a:t>56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Título"/>
          <p:cNvSpPr>
            <a:spLocks noGrp="1"/>
          </p:cNvSpPr>
          <p:nvPr>
            <p:ph type="title"/>
          </p:nvPr>
        </p:nvSpPr>
        <p:spPr>
          <a:xfrm>
            <a:off x="357188" y="285750"/>
            <a:ext cx="8286750" cy="1500188"/>
          </a:xfrm>
        </p:spPr>
        <p:txBody>
          <a:bodyPr/>
          <a:lstStyle/>
          <a:p>
            <a:pPr eaLnBrk="1" hangingPunct="1"/>
            <a:r>
              <a:rPr lang="es-CL" sz="4000" dirty="0" smtClean="0">
                <a:latin typeface="Andalus" pitchFamily="18" charset="-78"/>
                <a:cs typeface="Andalus" pitchFamily="18" charset="-78"/>
              </a:rPr>
              <a:t>Problema del Camión con Capacidades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7772400" cy="4572000"/>
          </a:xfrm>
        </p:spPr>
        <p:txBody>
          <a:bodyPr/>
          <a:lstStyle/>
          <a:p>
            <a:pPr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Comenta los resultados con tus compañeros, en particular, respondan las siguientes preguntas:</a:t>
            </a:r>
          </a:p>
          <a:p>
            <a:pPr lvl="1"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¿Se utilizó toda la capacidad en volumen?</a:t>
            </a:r>
          </a:p>
          <a:p>
            <a:pPr lvl="1"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¿Se utilizó toda la capacidad en peso?</a:t>
            </a:r>
          </a:p>
          <a:p>
            <a:pPr lvl="1"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¿Se utilizó todo el stock de algún producto?</a:t>
            </a:r>
          </a:p>
          <a:p>
            <a:pPr lvl="1"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¿Qué productos son más convenientes?, ¿por qué?</a:t>
            </a:r>
          </a:p>
          <a:p>
            <a:pPr lvl="1"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¿Qué productos son menos convenientes?, ¿por qué?</a:t>
            </a:r>
          </a:p>
          <a:p>
            <a:pPr lvl="1" algn="just" eaLnBrk="1" hangingPunct="1"/>
            <a:r>
              <a:rPr lang="es-CL" sz="2400" dirty="0" smtClean="0">
                <a:latin typeface="Andalus" pitchFamily="18" charset="-78"/>
                <a:cs typeface="Andalus" pitchFamily="18" charset="-78"/>
              </a:rPr>
              <a:t>¿Se contradice esto con los datos?</a:t>
            </a:r>
          </a:p>
          <a:p>
            <a:pPr algn="just" eaLnBrk="1" hangingPunct="1"/>
            <a:endParaRPr lang="es-CL" dirty="0" smtClean="0"/>
          </a:p>
          <a:p>
            <a:pPr eaLnBrk="1" hangingPunct="1"/>
            <a:endParaRPr lang="es-CL" dirty="0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C0F08F-FF8E-4C6D-8559-8150601A0610}" type="slidenum">
              <a:rPr lang="es-CL" smtClean="0"/>
              <a:pPr>
                <a:defRPr/>
              </a:pPr>
              <a:t>57</a:t>
            </a:fld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700808"/>
            <a:ext cx="8229600" cy="1143000"/>
          </a:xfrm>
        </p:spPr>
        <p:txBody>
          <a:bodyPr/>
          <a:lstStyle/>
          <a:p>
            <a:r>
              <a:rPr lang="es-CL" dirty="0" smtClean="0">
                <a:latin typeface="Andalus" pitchFamily="18" charset="-78"/>
                <a:cs typeface="Andalus" pitchFamily="18" charset="-78"/>
              </a:rPr>
              <a:t>Dudas o consultas por el foro de </a:t>
            </a:r>
            <a:br>
              <a:rPr lang="es-CL" dirty="0" smtClean="0">
                <a:latin typeface="Andalus" pitchFamily="18" charset="-78"/>
                <a:cs typeface="Andalus" pitchFamily="18" charset="-78"/>
              </a:rPr>
            </a:br>
            <a:r>
              <a:rPr lang="es-CL" dirty="0" smtClean="0">
                <a:latin typeface="Andalus" pitchFamily="18" charset="-78"/>
                <a:cs typeface="Andalus" pitchFamily="18" charset="-78"/>
              </a:rPr>
              <a:t>u-cursos!</a:t>
            </a:r>
            <a:endParaRPr lang="es-CL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129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21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dirty="0" smtClean="0">
                <a:latin typeface="Andalus" pitchFamily="18" charset="-78"/>
                <a:cs typeface="Andalus" pitchFamily="18" charset="-78"/>
              </a:rPr>
              <a:t>Una dieta diaria satisfactoria debe contener al menos 2000 [</a:t>
            </a:r>
            <a:r>
              <a:rPr lang="es-ES" dirty="0" err="1" smtClean="0">
                <a:latin typeface="Andalus" pitchFamily="18" charset="-78"/>
                <a:cs typeface="Andalus" pitchFamily="18" charset="-78"/>
              </a:rPr>
              <a:t>kCal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], 55 [g] de proteínas y 800 [mg] de Calcio</a:t>
            </a:r>
            <a:r>
              <a:rPr lang="es-ES" dirty="0" smtClean="0"/>
              <a:t>. </a:t>
            </a:r>
          </a:p>
          <a:p>
            <a:pPr eaLnBrk="1" hangingPunct="1"/>
            <a:r>
              <a:rPr lang="es-ES" dirty="0" smtClean="0">
                <a:latin typeface="Andalus" pitchFamily="18" charset="-78"/>
                <a:cs typeface="Andalus" pitchFamily="18" charset="-78"/>
              </a:rPr>
              <a:t>Se </a:t>
            </a:r>
            <a:r>
              <a:rPr lang="es-ES" dirty="0" smtClean="0">
                <a:latin typeface="Andalus" pitchFamily="18" charset="-78"/>
                <a:cs typeface="Andalus" pitchFamily="18" charset="-78"/>
              </a:rPr>
              <a:t>pide formular un modelo que permita determinar una dieta satisfactoria de mínimo costo partir de los alimentos indicados en el Cuadro: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24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ES_tradnl" smtClean="0"/>
          </a:p>
        </p:txBody>
      </p:sp>
      <p:pic>
        <p:nvPicPr>
          <p:cNvPr id="10244" name="Picture 2" descr="C:\Documents and Settings\Bucs\Escritorio\Tutorial ZIMPL\Presentación\tabla die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643063"/>
            <a:ext cx="821848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267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Primero el modelamiento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1268" name="Picture 2" descr="C:\Documents and Settings\Bucs\Escritorio\Tutorial ZIMPL\Presentación\variab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357438"/>
            <a:ext cx="750252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ndalus" pitchFamily="18" charset="-78"/>
                <a:cs typeface="Andalus" pitchFamily="18" charset="-78"/>
              </a:rPr>
              <a:t>Paso 2: Generar un archivo *.</a:t>
            </a:r>
            <a:r>
              <a:rPr lang="es-CL" dirty="0" err="1" smtClean="0">
                <a:latin typeface="Andalus" pitchFamily="18" charset="-78"/>
                <a:cs typeface="Andalus" pitchFamily="18" charset="-78"/>
              </a:rPr>
              <a:t>zpl</a:t>
            </a:r>
            <a:endParaRPr lang="es-ES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1643063"/>
            <a:ext cx="8215313" cy="3609975"/>
          </a:xfrm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786313"/>
            <a:ext cx="235743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1525</Words>
  <Application>Microsoft Office PowerPoint</Application>
  <PresentationFormat>Presentación en pantalla (4:3)</PresentationFormat>
  <Paragraphs>246</Paragraphs>
  <Slides>58</Slides>
  <Notes>24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58</vt:i4>
      </vt:variant>
    </vt:vector>
  </HeadingPairs>
  <TitlesOfParts>
    <vt:vector size="60" baseType="lpstr">
      <vt:lpstr>Tema de Office</vt:lpstr>
      <vt:lpstr>Ecuación</vt:lpstr>
      <vt:lpstr>Aprendiendo ZIMPL – SCIP Y SOLVER</vt:lpstr>
      <vt:lpstr>¿Qué es SCIP? ¿Qué es ZIMPL? </vt:lpstr>
      <vt:lpstr>¿Cómo ocupar ZIMPL-SCIP?</vt:lpstr>
      <vt:lpstr>Presentación de PowerPoint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3: Compilar</vt:lpstr>
      <vt:lpstr>Paso 3: Compilar</vt:lpstr>
      <vt:lpstr>Paso 4: Resolver</vt:lpstr>
      <vt:lpstr>Paso 5: Ver la solución</vt:lpstr>
      <vt:lpstr>Paso 5: Ver la solución</vt:lpstr>
      <vt:lpstr>Otro ejemplo</vt:lpstr>
      <vt:lpstr>Modelo </vt:lpstr>
      <vt:lpstr>En ZIMPL</vt:lpstr>
      <vt:lpstr>Solución</vt:lpstr>
      <vt:lpstr>¿Qué pasa si ….?</vt:lpstr>
      <vt:lpstr>Una última restricción complicada</vt:lpstr>
      <vt:lpstr>Una última restricción complicada</vt:lpstr>
      <vt:lpstr>Presentación de PowerPoint</vt:lpstr>
      <vt:lpstr>Solver. </vt:lpstr>
      <vt:lpstr>Nociones de Excel</vt:lpstr>
      <vt:lpstr>Nociones de Excel</vt:lpstr>
      <vt:lpstr>Nociones de Excel</vt:lpstr>
      <vt:lpstr>Nociones de Excel</vt:lpstr>
      <vt:lpstr>Nociones de Excel</vt:lpstr>
      <vt:lpstr>Activación de Solver: Excel 2003</vt:lpstr>
      <vt:lpstr>Activación de Solver: Excel 2003</vt:lpstr>
      <vt:lpstr>Activación de Solver: Excel 2003</vt:lpstr>
      <vt:lpstr>Activación de Solver: Excel 2007</vt:lpstr>
      <vt:lpstr>Activación de Solver: Excel 2007</vt:lpstr>
      <vt:lpstr>Activación de Solver: Excel 2007</vt:lpstr>
      <vt:lpstr>Activación de Solver:  Excel 2007</vt:lpstr>
      <vt:lpstr>Ejemplo: Problema de la Dieta Óptima</vt:lpstr>
      <vt:lpstr>Problema de la Dieta Óptima: Datos</vt:lpstr>
      <vt:lpstr>Problema de la Dieta Óptima: Modelo</vt:lpstr>
      <vt:lpstr>Problema de la Dieta Óptima</vt:lpstr>
      <vt:lpstr>Problema de la Dieta Óptima</vt:lpstr>
      <vt:lpstr>Problema de la Dieta Óptima</vt:lpstr>
      <vt:lpstr>Problema de la Dieta Óptima</vt:lpstr>
      <vt:lpstr>Problema de la Dieta Óptima</vt:lpstr>
      <vt:lpstr>Ejercicio: Problema del Camión con Capacidades</vt:lpstr>
      <vt:lpstr>Problema del Camión con Capacidades: Datos</vt:lpstr>
      <vt:lpstr>Problema del Camión con Capacidades: Modelo</vt:lpstr>
      <vt:lpstr>Problema del Camión con Capacidades</vt:lpstr>
      <vt:lpstr>Problema del Camión con Capacidades</vt:lpstr>
      <vt:lpstr>Problema del Camión con Capacidades</vt:lpstr>
      <vt:lpstr>Dudas o consultas por el foro de  u-cursos!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Aprendiendo ZIMPL - SCIP</dc:title>
  <dc:creator>vbucs</dc:creator>
  <cp:lastModifiedBy>Bucs</cp:lastModifiedBy>
  <cp:revision>38</cp:revision>
  <dcterms:created xsi:type="dcterms:W3CDTF">2009-09-01T05:31:31Z</dcterms:created>
  <dcterms:modified xsi:type="dcterms:W3CDTF">2011-10-20T03:15:06Z</dcterms:modified>
</cp:coreProperties>
</file>