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notesSlides/notesSlide78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67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notesSlides/notesSlide68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6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Default Extension="wmf" ContentType="image/x-wmf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activeX/activeX1.xml" ContentType="application/vnd.ms-office.activeX+xml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0"/>
  </p:notesMasterIdLst>
  <p:sldIdLst>
    <p:sldId id="256" r:id="rId2"/>
    <p:sldId id="257" r:id="rId3"/>
    <p:sldId id="259" r:id="rId4"/>
    <p:sldId id="258" r:id="rId5"/>
    <p:sldId id="291" r:id="rId6"/>
    <p:sldId id="266" r:id="rId7"/>
    <p:sldId id="268" r:id="rId8"/>
    <p:sldId id="261" r:id="rId9"/>
    <p:sldId id="269" r:id="rId10"/>
    <p:sldId id="300" r:id="rId11"/>
    <p:sldId id="260" r:id="rId12"/>
    <p:sldId id="299" r:id="rId13"/>
    <p:sldId id="298" r:id="rId14"/>
    <p:sldId id="267" r:id="rId15"/>
    <p:sldId id="278" r:id="rId16"/>
    <p:sldId id="273" r:id="rId17"/>
    <p:sldId id="271" r:id="rId18"/>
    <p:sldId id="272" r:id="rId19"/>
    <p:sldId id="264" r:id="rId20"/>
    <p:sldId id="265" r:id="rId21"/>
    <p:sldId id="290" r:id="rId22"/>
    <p:sldId id="301" r:id="rId23"/>
    <p:sldId id="303" r:id="rId24"/>
    <p:sldId id="302" r:id="rId25"/>
    <p:sldId id="305" r:id="rId26"/>
    <p:sldId id="292" r:id="rId27"/>
    <p:sldId id="304" r:id="rId28"/>
    <p:sldId id="294" r:id="rId29"/>
    <p:sldId id="293" r:id="rId30"/>
    <p:sldId id="295" r:id="rId31"/>
    <p:sldId id="296" r:id="rId32"/>
    <p:sldId id="297" r:id="rId33"/>
    <p:sldId id="270" r:id="rId34"/>
    <p:sldId id="274" r:id="rId35"/>
    <p:sldId id="275" r:id="rId36"/>
    <p:sldId id="276" r:id="rId37"/>
    <p:sldId id="306" r:id="rId38"/>
    <p:sldId id="262" r:id="rId39"/>
    <p:sldId id="263" r:id="rId40"/>
    <p:sldId id="282" r:id="rId41"/>
    <p:sldId id="279" r:id="rId42"/>
    <p:sldId id="286" r:id="rId43"/>
    <p:sldId id="320" r:id="rId44"/>
    <p:sldId id="308" r:id="rId45"/>
    <p:sldId id="309" r:id="rId46"/>
    <p:sldId id="310" r:id="rId47"/>
    <p:sldId id="311" r:id="rId48"/>
    <p:sldId id="312" r:id="rId49"/>
    <p:sldId id="314" r:id="rId50"/>
    <p:sldId id="313" r:id="rId51"/>
    <p:sldId id="315" r:id="rId52"/>
    <p:sldId id="316" r:id="rId53"/>
    <p:sldId id="317" r:id="rId54"/>
    <p:sldId id="289" r:id="rId55"/>
    <p:sldId id="318" r:id="rId56"/>
    <p:sldId id="319" r:id="rId57"/>
    <p:sldId id="321" r:id="rId58"/>
    <p:sldId id="287" r:id="rId59"/>
    <p:sldId id="288" r:id="rId60"/>
    <p:sldId id="326" r:id="rId61"/>
    <p:sldId id="280" r:id="rId62"/>
    <p:sldId id="283" r:id="rId63"/>
    <p:sldId id="281" r:id="rId64"/>
    <p:sldId id="284" r:id="rId65"/>
    <p:sldId id="333" r:id="rId66"/>
    <p:sldId id="334" r:id="rId67"/>
    <p:sldId id="323" r:id="rId68"/>
    <p:sldId id="322" r:id="rId69"/>
    <p:sldId id="324" r:id="rId70"/>
    <p:sldId id="325" r:id="rId71"/>
    <p:sldId id="327" r:id="rId72"/>
    <p:sldId id="328" r:id="rId73"/>
    <p:sldId id="329" r:id="rId74"/>
    <p:sldId id="330" r:id="rId75"/>
    <p:sldId id="331" r:id="rId76"/>
    <p:sldId id="285" r:id="rId77"/>
    <p:sldId id="332" r:id="rId78"/>
    <p:sldId id="335" r:id="rId7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>
      <p:cViewPr varScale="1">
        <p:scale>
          <a:sx n="70" d="100"/>
          <a:sy n="70" d="100"/>
        </p:scale>
        <p:origin x="-11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activeX/activeX1.xml><?xml version="1.0" encoding="utf-8"?>
<ax:ocx xmlns:ax="http://schemas.microsoft.com/office/2006/activeX" xmlns:r="http://schemas.openxmlformats.org/officeDocument/2006/relationships" ax:classid="{9BE31822-FDAD-461B-AD51-BE1D1C159921}" ax:persistence="persistPropertyBag">
  <ax:ocxPr ax:name="AutoLoop" ax:value="0"/>
  <ax:ocxPr ax:name="AutoPlay" ax:value="-1"/>
  <ax:ocxPr ax:name="Toolbar" ax:value="0"/>
  <ax:ocxPr ax:name="ExtentWidth" ax:value="22807"/>
  <ax:ocxPr ax:name="ExtentHeight" ax:value="13996"/>
  <ax:ocxPr ax:name="MRL" ax:value="D:\Angelo\Universidad de Chile\volcanologia\clases\clase4\pillowlava.flv"/>
  <ax:ocxPr ax:name="Visible" ax:value="-1"/>
  <ax:ocxPr ax:name="Volume" ax:value="50"/>
  <ax:ocxPr ax:name="StartTime" ax:value="0"/>
  <ax:ocxPr ax:name="BaseURL" ax:value=""/>
  <ax:ocxPr ax:name="BackColor" ax:value="0"/>
</ax:ocx>
</file>

<file path=ppt/activeX/activeX2.xml><?xml version="1.0" encoding="utf-8"?>
<ax:ocx xmlns:ax="http://schemas.microsoft.com/office/2006/activeX" xmlns:r="http://schemas.openxmlformats.org/officeDocument/2006/relationships" ax:classid="{9BE31822-FDAD-461B-AD51-BE1D1C159921}" ax:persistence="persistPropertyBag">
  <ax:ocxPr ax:name="AutoLoop" ax:value="0"/>
  <ax:ocxPr ax:name="AutoPlay" ax:value="-1"/>
  <ax:ocxPr ax:name="Toolbar" ax:value="0"/>
  <ax:ocxPr ax:name="ExtentWidth" ax:value="21775"/>
  <ax:ocxPr ax:name="ExtentHeight" ax:value="14367"/>
  <ax:ocxPr ax:name="MRL" ax:value="D:\musica\realPlayer Downloads\Pillow.flv"/>
  <ax:ocxPr ax:name="Visible" ax:value="-1"/>
  <ax:ocxPr ax:name="Volume" ax:value="50"/>
  <ax:ocxPr ax:name="StartTime" ax:value="0"/>
  <ax:ocxPr ax:name="BaseURL" ax:value=""/>
  <ax:ocxPr ax:name="BackColor" ax:value="0"/>
</ax:ocx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2693F1-C066-4707-AC81-24A87C1CE8A6}" type="datetimeFigureOut">
              <a:rPr lang="en-GB" smtClean="0"/>
              <a:pPr/>
              <a:t>21/10/2011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79C73F-093F-4D2C-A09F-51298BB617AE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11</a:t>
            </a:fld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12</a:t>
            </a:fld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13</a:t>
            </a:fld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14</a:t>
            </a:fld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15</a:t>
            </a:fld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16</a:t>
            </a:fld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17</a:t>
            </a:fld>
            <a:endParaRPr lang="en-GB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18</a:t>
            </a:fld>
            <a:endParaRPr lang="en-GB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19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20</a:t>
            </a:fld>
            <a:endParaRPr lang="en-GB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21</a:t>
            </a:fld>
            <a:endParaRPr lang="en-GB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22</a:t>
            </a:fld>
            <a:endParaRPr lang="en-GB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23</a:t>
            </a:fld>
            <a:endParaRPr lang="en-GB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24</a:t>
            </a:fld>
            <a:endParaRPr lang="en-GB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25</a:t>
            </a:fld>
            <a:endParaRPr lang="en-GB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26</a:t>
            </a:fld>
            <a:endParaRPr lang="en-GB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27</a:t>
            </a:fld>
            <a:endParaRPr lang="en-GB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28</a:t>
            </a:fld>
            <a:endParaRPr lang="en-GB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29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30</a:t>
            </a:fld>
            <a:endParaRPr lang="en-GB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31</a:t>
            </a:fld>
            <a:endParaRPr lang="en-GB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32</a:t>
            </a:fld>
            <a:endParaRPr lang="en-GB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33</a:t>
            </a:fld>
            <a:endParaRPr lang="en-GB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34</a:t>
            </a:fld>
            <a:endParaRPr lang="en-GB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35</a:t>
            </a:fld>
            <a:endParaRPr lang="en-GB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36</a:t>
            </a:fld>
            <a:endParaRPr lang="en-GB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37</a:t>
            </a:fld>
            <a:endParaRPr lang="en-GB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38</a:t>
            </a:fld>
            <a:endParaRPr lang="en-GB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39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40</a:t>
            </a:fld>
            <a:endParaRPr lang="en-GB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41</a:t>
            </a:fld>
            <a:endParaRPr lang="en-GB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42</a:t>
            </a:fld>
            <a:endParaRPr lang="en-GB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43</a:t>
            </a:fld>
            <a:endParaRPr lang="en-GB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44</a:t>
            </a:fld>
            <a:endParaRPr lang="en-GB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45</a:t>
            </a:fld>
            <a:endParaRPr lang="en-GB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46</a:t>
            </a:fld>
            <a:endParaRPr lang="en-GB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47</a:t>
            </a:fld>
            <a:endParaRPr lang="en-GB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48</a:t>
            </a:fld>
            <a:endParaRPr lang="en-GB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49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50</a:t>
            </a:fld>
            <a:endParaRPr lang="en-GB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51</a:t>
            </a:fld>
            <a:endParaRPr lang="en-GB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52</a:t>
            </a:fld>
            <a:endParaRPr lang="en-GB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53</a:t>
            </a:fld>
            <a:endParaRPr lang="en-GB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54</a:t>
            </a:fld>
            <a:endParaRPr lang="en-GB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55</a:t>
            </a:fld>
            <a:endParaRPr lang="en-GB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56</a:t>
            </a:fld>
            <a:endParaRPr lang="en-GB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57</a:t>
            </a:fld>
            <a:endParaRPr lang="en-GB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58</a:t>
            </a:fld>
            <a:endParaRPr lang="en-GB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59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60</a:t>
            </a:fld>
            <a:endParaRPr lang="en-GB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61</a:t>
            </a:fld>
            <a:endParaRPr lang="en-GB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62</a:t>
            </a:fld>
            <a:endParaRPr lang="en-GB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63</a:t>
            </a:fld>
            <a:endParaRPr lang="en-GB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64</a:t>
            </a:fld>
            <a:endParaRPr lang="en-GB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65</a:t>
            </a:fld>
            <a:endParaRPr lang="en-GB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66</a:t>
            </a:fld>
            <a:endParaRPr lang="en-GB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67</a:t>
            </a:fld>
            <a:endParaRPr lang="en-GB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68</a:t>
            </a:fld>
            <a:endParaRPr lang="en-GB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69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70</a:t>
            </a:fld>
            <a:endParaRPr lang="en-GB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71</a:t>
            </a:fld>
            <a:endParaRPr lang="en-GB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72</a:t>
            </a:fld>
            <a:endParaRPr lang="en-GB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73</a:t>
            </a:fld>
            <a:endParaRPr lang="en-GB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74</a:t>
            </a:fld>
            <a:endParaRPr lang="en-GB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75</a:t>
            </a:fld>
            <a:endParaRPr lang="en-GB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76</a:t>
            </a:fld>
            <a:endParaRPr lang="en-GB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77</a:t>
            </a:fld>
            <a:endParaRPr lang="en-GB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78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9C73F-093F-4D2C-A09F-51298BB617AE}" type="slidenum">
              <a:rPr lang="en-GB" smtClean="0"/>
              <a:pPr/>
              <a:t>9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74584-0C87-4407-BBDA-8E493E3E834F}" type="datetimeFigureOut">
              <a:rPr lang="en-GB" smtClean="0"/>
              <a:pPr/>
              <a:t>21/10/2011</a:t>
            </a:fld>
            <a:endParaRPr lang="en-GB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752546E-E7A6-4E42-809C-2C25036ABB7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74584-0C87-4407-BBDA-8E493E3E834F}" type="datetimeFigureOut">
              <a:rPr lang="en-GB" smtClean="0"/>
              <a:pPr/>
              <a:t>21/10/2011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2546E-E7A6-4E42-809C-2C25036ABB7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74584-0C87-4407-BBDA-8E493E3E834F}" type="datetimeFigureOut">
              <a:rPr lang="en-GB" smtClean="0"/>
              <a:pPr/>
              <a:t>21/10/2011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2546E-E7A6-4E42-809C-2C25036ABB7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DF74584-0C87-4407-BBDA-8E493E3E834F}" type="datetimeFigureOut">
              <a:rPr lang="en-GB" smtClean="0"/>
              <a:pPr/>
              <a:t>21/10/2011</a:t>
            </a:fld>
            <a:endParaRPr lang="en-GB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5752546E-E7A6-4E42-809C-2C25036ABB7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74584-0C87-4407-BBDA-8E493E3E834F}" type="datetimeFigureOut">
              <a:rPr lang="en-GB" smtClean="0"/>
              <a:pPr/>
              <a:t>21/10/2011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2546E-E7A6-4E42-809C-2C25036ABB7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74584-0C87-4407-BBDA-8E493E3E834F}" type="datetimeFigureOut">
              <a:rPr lang="en-GB" smtClean="0"/>
              <a:pPr/>
              <a:t>21/10/2011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2546E-E7A6-4E42-809C-2C25036ABB7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2546E-E7A6-4E42-809C-2C25036ABB7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74584-0C87-4407-BBDA-8E493E3E834F}" type="datetimeFigureOut">
              <a:rPr lang="en-GB" smtClean="0"/>
              <a:pPr/>
              <a:t>21/10/2011</a:t>
            </a:fld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74584-0C87-4407-BBDA-8E493E3E834F}" type="datetimeFigureOut">
              <a:rPr lang="en-GB" smtClean="0"/>
              <a:pPr/>
              <a:t>21/10/2011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2546E-E7A6-4E42-809C-2C25036ABB7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74584-0C87-4407-BBDA-8E493E3E834F}" type="datetimeFigureOut">
              <a:rPr lang="en-GB" smtClean="0"/>
              <a:pPr/>
              <a:t>21/10/2011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2546E-E7A6-4E42-809C-2C25036ABB7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DF74584-0C87-4407-BBDA-8E493E3E834F}" type="datetimeFigureOut">
              <a:rPr lang="en-GB" smtClean="0"/>
              <a:pPr/>
              <a:t>21/10/2011</a:t>
            </a:fld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752546E-E7A6-4E42-809C-2C25036ABB7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74584-0C87-4407-BBDA-8E493E3E834F}" type="datetimeFigureOut">
              <a:rPr lang="en-GB" smtClean="0"/>
              <a:pPr/>
              <a:t>21/10/2011</a:t>
            </a:fld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752546E-E7A6-4E42-809C-2C25036ABB7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DF74584-0C87-4407-BBDA-8E493E3E834F}" type="datetimeFigureOut">
              <a:rPr lang="en-GB" smtClean="0"/>
              <a:pPr/>
              <a:t>21/10/2011</a:t>
            </a:fld>
            <a:endParaRPr lang="en-GB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5752546E-E7A6-4E42-809C-2C25036ABB7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jpeg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7" Type="http://schemas.openxmlformats.org/officeDocument/2006/relationships/image" Target="../media/image87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4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7.png"/><Relationship Id="rId4" Type="http://schemas.openxmlformats.org/officeDocument/2006/relationships/image" Target="../media/image10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9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4.jpeg"/><Relationship Id="rId4" Type="http://schemas.openxmlformats.org/officeDocument/2006/relationships/image" Target="../media/image113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0.png"/><Relationship Id="rId4" Type="http://schemas.openxmlformats.org/officeDocument/2006/relationships/image" Target="../media/image119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5.png"/><Relationship Id="rId4" Type="http://schemas.openxmlformats.org/officeDocument/2006/relationships/image" Target="../media/image124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0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3.png"/><Relationship Id="rId4" Type="http://schemas.openxmlformats.org/officeDocument/2006/relationships/image" Target="../media/image132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5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9.png"/><Relationship Id="rId4" Type="http://schemas.openxmlformats.org/officeDocument/2006/relationships/image" Target="../media/image138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5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7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9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1.jpeg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jpeg"/><Relationship Id="rId3" Type="http://schemas.openxmlformats.org/officeDocument/2006/relationships/image" Target="../media/image152.jpeg"/><Relationship Id="rId7" Type="http://schemas.openxmlformats.org/officeDocument/2006/relationships/image" Target="../media/image156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5.jpeg"/><Relationship Id="rId5" Type="http://schemas.openxmlformats.org/officeDocument/2006/relationships/image" Target="../media/image154.jpeg"/><Relationship Id="rId4" Type="http://schemas.openxmlformats.org/officeDocument/2006/relationships/image" Target="../media/image153.jpe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5013176"/>
            <a:ext cx="8305800" cy="1143000"/>
          </a:xfrm>
        </p:spPr>
        <p:txBody>
          <a:bodyPr/>
          <a:lstStyle/>
          <a:p>
            <a:r>
              <a:rPr lang="es-CL" dirty="0" smtClean="0"/>
              <a:t>Curso de Volcanología Física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L" dirty="0" smtClean="0"/>
              <a:t>Tectónica Global de placas y Volcanismo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an_Pic001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39552" y="980728"/>
            <a:ext cx="8352928" cy="4989943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ivergent-plate-margins.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260648"/>
            <a:ext cx="4752528" cy="5838486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Márgenes divergentes</a:t>
            </a:r>
            <a:endParaRPr lang="en-GB" dirty="0"/>
          </a:p>
        </p:txBody>
      </p:sp>
      <p:pic>
        <p:nvPicPr>
          <p:cNvPr id="6" name="Picture 5" descr="divergent-plate-margins.1.ori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55776" y="2204864"/>
            <a:ext cx="6264696" cy="43852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138" y="548680"/>
            <a:ext cx="8993862" cy="5631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41179"/>
            <a:ext cx="8604448" cy="6616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980728"/>
            <a:ext cx="8424936" cy="476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an_Pic000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9512" y="1988840"/>
            <a:ext cx="8885838" cy="2736304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Basaltos </a:t>
            </a:r>
            <a:r>
              <a:rPr lang="es-CL" dirty="0" err="1" smtClean="0"/>
              <a:t>toleiticos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7524328" y="2132856"/>
            <a:ext cx="1619672" cy="280831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0"/>
            <a:ext cx="52716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29025"/>
            <a:ext cx="4876800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6062" y="0"/>
            <a:ext cx="3217938" cy="5069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5261198" cy="6485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Content Placeholder 4" descr="Axial-Seamount-volcano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467544" y="332656"/>
            <a:ext cx="7620000" cy="3962400"/>
          </a:xfrm>
        </p:spPr>
      </p:pic>
      <p:pic>
        <p:nvPicPr>
          <p:cNvPr id="6" name="Picture 5" descr="newlava_60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71600" y="1340768"/>
            <a:ext cx="7620000" cy="510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3816424" cy="55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JdFridg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404664"/>
            <a:ext cx="8532440" cy="5884028"/>
          </a:xfrm>
          <a:prstGeom prst="rect">
            <a:avLst/>
          </a:prstGeom>
        </p:spPr>
      </p:pic>
      <p:pic>
        <p:nvPicPr>
          <p:cNvPr id="7" name="Picture 6" descr="JdFridge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276118"/>
            <a:ext cx="9144000" cy="6305764"/>
          </a:xfrm>
          <a:prstGeom prst="rect">
            <a:avLst/>
          </a:prstGeom>
        </p:spPr>
      </p:pic>
      <p:pic>
        <p:nvPicPr>
          <p:cNvPr id="8" name="Picture 7" descr="JdFridge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276118"/>
            <a:ext cx="9144000" cy="63057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ontrols>
      <p:control spid="1027" name="VLCPlugin21" r:id="rId2" imgW="8210520" imgH="5038560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Tectónica de placas</a:t>
            </a:r>
            <a:endParaRPr lang="en-GB" dirty="0"/>
          </a:p>
        </p:txBody>
      </p:sp>
      <p:pic>
        <p:nvPicPr>
          <p:cNvPr id="6" name="Content Placeholder 5" descr="plate_mosaic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83568" y="1340768"/>
            <a:ext cx="7632848" cy="516409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ontrols>
      <p:control spid="2050" name="VLCPlugin21" r:id="rId2" imgW="7839000" imgH="5172120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L" dirty="0" smtClean="0"/>
              <a:t>Volcanismo de “</a:t>
            </a:r>
            <a:r>
              <a:rPr lang="es-CL" dirty="0" err="1" smtClean="0"/>
              <a:t>hot</a:t>
            </a:r>
            <a:r>
              <a:rPr lang="es-CL" dirty="0" smtClean="0"/>
              <a:t>-spot”</a:t>
            </a:r>
            <a:endParaRPr lang="en-GB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412776"/>
            <a:ext cx="8496944" cy="4679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Ejemplos: </a:t>
            </a:r>
            <a:r>
              <a:rPr lang="es-CL" dirty="0" err="1" smtClean="0"/>
              <a:t>Hawaii</a:t>
            </a:r>
            <a:endParaRPr lang="en-GB" dirty="0"/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355808"/>
            <a:ext cx="5976664" cy="5502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1412776"/>
            <a:ext cx="6562725" cy="515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Content Placeholder 5" descr="hawaii-landarea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251520" y="1484784"/>
            <a:ext cx="6048672" cy="4276839"/>
          </a:xfrm>
        </p:spPr>
      </p:pic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3449" y="1196752"/>
            <a:ext cx="3420551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3019425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260648"/>
            <a:ext cx="485775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Kalapana_house_destroyed_by_lav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83768" y="2942565"/>
            <a:ext cx="6264696" cy="3915435"/>
          </a:xfrm>
          <a:prstGeom prst="rect">
            <a:avLst/>
          </a:prstGeom>
        </p:spPr>
      </p:pic>
      <p:pic>
        <p:nvPicPr>
          <p:cNvPr id="7" name="Picture 6" descr="Mauna Loa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7543" y="260648"/>
            <a:ext cx="8116531" cy="3888432"/>
          </a:xfrm>
          <a:prstGeom prst="rect">
            <a:avLst/>
          </a:prstGeom>
        </p:spPr>
      </p:pic>
      <p:pic>
        <p:nvPicPr>
          <p:cNvPr id="8" name="Picture 7" descr="volcano_size_compariso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3528" y="4149080"/>
            <a:ext cx="8410575" cy="249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412776"/>
            <a:ext cx="6372225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988840"/>
            <a:ext cx="7128792" cy="4443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260648"/>
            <a:ext cx="3847330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otspotsSRP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27584" y="1484784"/>
            <a:ext cx="7200800" cy="4945046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Ejemplos: Yellowstone </a:t>
            </a:r>
            <a:r>
              <a:rPr lang="es-CL" dirty="0" err="1" smtClean="0"/>
              <a:t>hotspot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Ejemplos: Yellowstone </a:t>
            </a:r>
            <a:r>
              <a:rPr lang="es-CL" dirty="0" err="1" smtClean="0"/>
              <a:t>hotspot</a:t>
            </a:r>
            <a:endParaRPr lang="en-GB" dirty="0"/>
          </a:p>
        </p:txBody>
      </p:sp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7200" y="5013176"/>
            <a:ext cx="1066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423560"/>
            <a:ext cx="4464496" cy="5434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Yellowstone-caldera-145x10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92080" y="1412776"/>
            <a:ext cx="2880320" cy="2194589"/>
          </a:xfrm>
          <a:prstGeom prst="rect">
            <a:avLst/>
          </a:prstGeom>
        </p:spPr>
      </p:pic>
      <p:pic>
        <p:nvPicPr>
          <p:cNvPr id="10" name="Picture 9" descr="sleeping-volcano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5536" y="1556792"/>
            <a:ext cx="7391400" cy="4467225"/>
          </a:xfrm>
          <a:prstGeom prst="rect">
            <a:avLst/>
          </a:prstGeom>
        </p:spPr>
      </p:pic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3568" y="2420888"/>
            <a:ext cx="7488832" cy="382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5810004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05150" y="3333750"/>
            <a:ext cx="6038850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72344"/>
          </a:xfrm>
        </p:spPr>
        <p:txBody>
          <a:bodyPr/>
          <a:lstStyle/>
          <a:p>
            <a:r>
              <a:rPr lang="es-CL" dirty="0" smtClean="0"/>
              <a:t>¿Plumas </a:t>
            </a:r>
            <a:r>
              <a:rPr lang="es-CL" dirty="0" err="1" smtClean="0"/>
              <a:t>mantélicas</a:t>
            </a:r>
            <a:r>
              <a:rPr lang="es-CL" dirty="0" smtClean="0"/>
              <a:t>?</a:t>
            </a:r>
            <a:endParaRPr lang="en-GB" dirty="0"/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196752"/>
            <a:ext cx="8640960" cy="5418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404664"/>
            <a:ext cx="456247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404664"/>
            <a:ext cx="110490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772816"/>
            <a:ext cx="8748464" cy="4243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5" y="395288"/>
            <a:ext cx="8401050" cy="606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548680"/>
            <a:ext cx="8352928" cy="5572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620688"/>
            <a:ext cx="8225645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260648"/>
            <a:ext cx="8064896" cy="602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260648"/>
            <a:ext cx="8280920" cy="6276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32656"/>
            <a:ext cx="7852171" cy="6227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L" sz="5400" dirty="0" smtClean="0"/>
              <a:t>Zonas de subducción</a:t>
            </a:r>
            <a:endParaRPr lang="en-GB" sz="5400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457400"/>
            <a:ext cx="8742486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260648"/>
            <a:ext cx="4896544" cy="6444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3140968"/>
            <a:ext cx="485775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88640"/>
            <a:ext cx="4124325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0648"/>
            <a:ext cx="4176464" cy="5007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212976"/>
            <a:ext cx="8064896" cy="3411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88640"/>
            <a:ext cx="466827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260648"/>
            <a:ext cx="1656184" cy="179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260648"/>
            <a:ext cx="124777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836712"/>
            <a:ext cx="8676456" cy="537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148064" y="1268760"/>
            <a:ext cx="3754760" cy="1219200"/>
          </a:xfrm>
        </p:spPr>
        <p:txBody>
          <a:bodyPr>
            <a:normAutofit fontScale="90000"/>
          </a:bodyPr>
          <a:lstStyle/>
          <a:p>
            <a:r>
              <a:rPr lang="es-CL" dirty="0" smtClean="0"/>
              <a:t>Morfologías volcánicas en ambientes de subducción</a:t>
            </a:r>
            <a:endParaRPr lang="en-GB" dirty="0"/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8640"/>
            <a:ext cx="4848225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9900" y="2667000"/>
            <a:ext cx="61341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2708920"/>
            <a:ext cx="48768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11760" y="2492896"/>
            <a:ext cx="5688632" cy="4064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an_Pic001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123728" y="188640"/>
            <a:ext cx="4680520" cy="649450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mg01-0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63688" y="85647"/>
            <a:ext cx="3960440" cy="6772353"/>
          </a:xfrm>
        </p:spPr>
      </p:pic>
      <p:pic>
        <p:nvPicPr>
          <p:cNvPr id="5" name="Picture 4" descr="img01-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59632" y="0"/>
            <a:ext cx="5472608" cy="6895486"/>
          </a:xfrm>
          <a:prstGeom prst="rect">
            <a:avLst/>
          </a:prstGeom>
        </p:spPr>
      </p:pic>
      <p:pic>
        <p:nvPicPr>
          <p:cNvPr id="6" name="Picture 5" descr="img01-0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5576" y="0"/>
            <a:ext cx="5904656" cy="6896638"/>
          </a:xfrm>
          <a:prstGeom prst="rect">
            <a:avLst/>
          </a:prstGeom>
        </p:spPr>
      </p:pic>
      <p:pic>
        <p:nvPicPr>
          <p:cNvPr id="7" name="Picture 6" descr="img01-0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9552" y="8743"/>
            <a:ext cx="5976664" cy="6849257"/>
          </a:xfrm>
          <a:prstGeom prst="rect">
            <a:avLst/>
          </a:prstGeom>
        </p:spPr>
      </p:pic>
      <p:pic>
        <p:nvPicPr>
          <p:cNvPr id="8" name="Picture 7" descr="img01-07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9552" y="0"/>
            <a:ext cx="8136904" cy="67129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usgs_asthenosphere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95536" y="116632"/>
            <a:ext cx="4572000" cy="2809875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nutshell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31840" y="2924944"/>
            <a:ext cx="5715000" cy="3800475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88640"/>
            <a:ext cx="6183439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57800" y="1981200"/>
            <a:ext cx="38862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0"/>
            <a:ext cx="534664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836712"/>
            <a:ext cx="8352928" cy="5276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0"/>
            <a:ext cx="7056784" cy="686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0"/>
            <a:ext cx="5167858" cy="6489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124744"/>
            <a:ext cx="3547779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/>
              <a:t>Origen de magmas en la ZVC: ¿espesor de la corteza o erosión por subducción?</a:t>
            </a:r>
            <a:endParaRPr lang="en-GB" dirty="0"/>
          </a:p>
        </p:txBody>
      </p:sp>
      <p:pic>
        <p:nvPicPr>
          <p:cNvPr id="624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700808"/>
            <a:ext cx="6264696" cy="4031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0"/>
            <a:ext cx="4968552" cy="6861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01-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00851" y="150002"/>
            <a:ext cx="5743149" cy="670799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9512" y="332656"/>
            <a:ext cx="31683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dirty="0" smtClean="0"/>
              <a:t>Ejemplos de volcanes en la ZVC</a:t>
            </a:r>
            <a:endParaRPr lang="en-GB" sz="2800" dirty="0"/>
          </a:p>
        </p:txBody>
      </p:sp>
      <p:sp>
        <p:nvSpPr>
          <p:cNvPr id="4" name="Oval 3"/>
          <p:cNvSpPr/>
          <p:nvPr/>
        </p:nvSpPr>
        <p:spPr>
          <a:xfrm>
            <a:off x="4932040" y="908720"/>
            <a:ext cx="288032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476672"/>
            <a:ext cx="6192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dirty="0" smtClean="0"/>
              <a:t>Volcán </a:t>
            </a:r>
            <a:r>
              <a:rPr lang="es-CL" sz="2800" dirty="0" err="1" smtClean="0"/>
              <a:t>Huaynaputina</a:t>
            </a:r>
            <a:r>
              <a:rPr lang="es-CL" sz="2800" dirty="0" smtClean="0"/>
              <a:t>, año 1600</a:t>
            </a:r>
            <a:endParaRPr lang="en-GB" sz="2800" dirty="0"/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052736"/>
            <a:ext cx="7992888" cy="561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-7908"/>
            <a:ext cx="5259486" cy="6865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260648"/>
            <a:ext cx="7591573" cy="6348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1720" y="0"/>
            <a:ext cx="516630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0"/>
            <a:ext cx="6434856" cy="6746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0"/>
            <a:ext cx="605875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0"/>
            <a:ext cx="840981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75" y="2105025"/>
            <a:ext cx="428625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332656"/>
            <a:ext cx="8280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dirty="0" smtClean="0"/>
              <a:t>Ejemplos: Caldera La Pacana</a:t>
            </a:r>
            <a:endParaRPr lang="en-GB" sz="2800" dirty="0"/>
          </a:p>
        </p:txBody>
      </p:sp>
      <p:pic>
        <p:nvPicPr>
          <p:cNvPr id="3" name="Picture 2" descr="img01-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95736" y="908720"/>
            <a:ext cx="4968552" cy="5803268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5292080" y="3933056"/>
            <a:ext cx="432048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764703"/>
            <a:ext cx="8568952" cy="5259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68642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260648"/>
            <a:ext cx="5648325" cy="629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a pacan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76671"/>
            <a:ext cx="9468544" cy="6255495"/>
          </a:xfrm>
          <a:prstGeom prst="rect">
            <a:avLst/>
          </a:prstGeom>
        </p:spPr>
      </p:pic>
      <p:pic>
        <p:nvPicPr>
          <p:cNvPr id="593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620688"/>
            <a:ext cx="8064896" cy="4889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7744" y="0"/>
            <a:ext cx="4464496" cy="6896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2656"/>
            <a:ext cx="3600400" cy="3756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995936" y="764704"/>
            <a:ext cx="48245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dirty="0" err="1" smtClean="0"/>
              <a:t>Ignimbrita</a:t>
            </a:r>
            <a:r>
              <a:rPr lang="es-CL" sz="2400" dirty="0" smtClean="0"/>
              <a:t> Tara y </a:t>
            </a:r>
            <a:r>
              <a:rPr lang="es-CL" sz="2400" dirty="0" err="1" smtClean="0"/>
              <a:t>Atana</a:t>
            </a:r>
            <a:r>
              <a:rPr lang="es-CL" sz="2400" dirty="0" smtClean="0"/>
              <a:t> </a:t>
            </a:r>
          </a:p>
          <a:p>
            <a:r>
              <a:rPr lang="es-CL" sz="2400" dirty="0" smtClean="0"/>
              <a:t>3.8 – 5.6 </a:t>
            </a:r>
            <a:r>
              <a:rPr lang="es-CL" sz="2400" dirty="0" err="1" smtClean="0"/>
              <a:t>Ma</a:t>
            </a:r>
            <a:endParaRPr lang="es-CL" sz="2400" dirty="0" smtClean="0"/>
          </a:p>
          <a:p>
            <a:r>
              <a:rPr lang="es-CL" sz="2400" dirty="0" err="1" smtClean="0"/>
              <a:t>Atana</a:t>
            </a:r>
            <a:r>
              <a:rPr lang="es-CL" sz="2400" dirty="0" smtClean="0"/>
              <a:t>: 2500 km</a:t>
            </a:r>
            <a:r>
              <a:rPr lang="es-CL" sz="2400" baseline="30000" dirty="0" smtClean="0"/>
              <a:t>3</a:t>
            </a:r>
          </a:p>
          <a:p>
            <a:endParaRPr lang="en-GB" dirty="0"/>
          </a:p>
        </p:txBody>
      </p:sp>
      <p:pic>
        <p:nvPicPr>
          <p:cNvPr id="604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2924944"/>
            <a:ext cx="3456384" cy="3609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99592" y="4725144"/>
            <a:ext cx="3960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err="1" smtClean="0"/>
              <a:t>Ignimbrita</a:t>
            </a:r>
            <a:r>
              <a:rPr lang="es-CL" dirty="0" smtClean="0"/>
              <a:t> </a:t>
            </a:r>
            <a:r>
              <a:rPr lang="es-CL" dirty="0" err="1" smtClean="0"/>
              <a:t>Toconao</a:t>
            </a:r>
            <a:endParaRPr lang="es-CL" dirty="0" smtClean="0"/>
          </a:p>
          <a:p>
            <a:r>
              <a:rPr lang="es-CL" dirty="0" smtClean="0"/>
              <a:t>4-6 </a:t>
            </a:r>
            <a:r>
              <a:rPr lang="es-CL" dirty="0" err="1" smtClean="0"/>
              <a:t>Ma</a:t>
            </a:r>
            <a:endParaRPr lang="es-CL" dirty="0" smtClean="0"/>
          </a:p>
          <a:p>
            <a:r>
              <a:rPr lang="es-CL" dirty="0" smtClean="0"/>
              <a:t>180 km</a:t>
            </a:r>
            <a:r>
              <a:rPr lang="es-CL" baseline="30000" dirty="0" smtClean="0"/>
              <a:t>3</a:t>
            </a:r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apacan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648" y="404664"/>
            <a:ext cx="5904656" cy="58721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60648"/>
            <a:ext cx="7884368" cy="6179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 descr="lascareruption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71800" y="2060848"/>
            <a:ext cx="6115488" cy="4572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7584" y="692696"/>
            <a:ext cx="6768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200" dirty="0" smtClean="0"/>
              <a:t>Ejemplos: </a:t>
            </a:r>
            <a:r>
              <a:rPr lang="es-CL" sz="3200" dirty="0" err="1" smtClean="0"/>
              <a:t>Láscar</a:t>
            </a:r>
            <a:r>
              <a:rPr lang="es-CL" sz="3200" dirty="0" smtClean="0"/>
              <a:t>, 1993</a:t>
            </a:r>
            <a:endParaRPr lang="en-GB" sz="3200" dirty="0"/>
          </a:p>
        </p:txBody>
      </p:sp>
      <p:pic>
        <p:nvPicPr>
          <p:cNvPr id="4" name="Picture 3" descr="FOTO2002005050502123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1340768"/>
            <a:ext cx="4896544" cy="3794821"/>
          </a:xfrm>
          <a:prstGeom prst="rect">
            <a:avLst/>
          </a:prstGeom>
        </p:spPr>
      </p:pic>
      <p:pic>
        <p:nvPicPr>
          <p:cNvPr id="5" name="Picture 4" descr="pirolascar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95736" y="1340768"/>
            <a:ext cx="6769100" cy="532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ascarFlow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40" y="260648"/>
            <a:ext cx="6400800" cy="4800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15616" y="5373216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smtClean="0"/>
              <a:t>Volumen estimado: 0.1 km</a:t>
            </a:r>
            <a:r>
              <a:rPr lang="es-CL" baseline="30000" dirty="0" smtClean="0"/>
              <a:t>3</a:t>
            </a:r>
            <a:endParaRPr lang="en-GB" baseline="30000" dirty="0"/>
          </a:p>
        </p:txBody>
      </p:sp>
      <p:pic>
        <p:nvPicPr>
          <p:cNvPr id="6144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3501008"/>
            <a:ext cx="3528392" cy="3117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7664" y="260648"/>
            <a:ext cx="6060326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01-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0"/>
            <a:ext cx="5976664" cy="684925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516216" y="548680"/>
            <a:ext cx="24482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dirty="0" smtClean="0"/>
              <a:t>Zona Volcánica Sur</a:t>
            </a:r>
            <a:endParaRPr lang="en-GB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7688" y="661988"/>
            <a:ext cx="8048625" cy="553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108084"/>
            <a:ext cx="6552728" cy="6749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9575" y="771525"/>
            <a:ext cx="8324850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0"/>
            <a:ext cx="7416824" cy="6724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0"/>
            <a:ext cx="6696744" cy="6713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692695"/>
            <a:ext cx="8280920" cy="5318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africa_rift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59632" y="620688"/>
            <a:ext cx="6624736" cy="55741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332656"/>
            <a:ext cx="5256584" cy="6226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548680"/>
            <a:ext cx="6480720" cy="5761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9672" y="260648"/>
            <a:ext cx="6192688" cy="631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04664"/>
            <a:ext cx="8809505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0"/>
            <a:ext cx="4896544" cy="6873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0"/>
            <a:ext cx="5904656" cy="661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2656"/>
            <a:ext cx="8496944" cy="6050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Content Placeholder 4" descr="Scan_Pic00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31640" y="404664"/>
            <a:ext cx="6048672" cy="60169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0"/>
            <a:ext cx="4672763" cy="6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724128" y="404664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err="1" smtClean="0"/>
              <a:t>Lopez</a:t>
            </a:r>
            <a:r>
              <a:rPr lang="es-CL" dirty="0" smtClean="0"/>
              <a:t> et al., 1992</a:t>
            </a:r>
            <a:endParaRPr lang="en-GB" dirty="0"/>
          </a:p>
        </p:txBody>
      </p:sp>
      <p:pic>
        <p:nvPicPr>
          <p:cNvPr id="5427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980728"/>
            <a:ext cx="5510732" cy="5055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95687" y="1628800"/>
            <a:ext cx="3248313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8268575" cy="6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332656"/>
            <a:ext cx="27813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quizapu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131840" y="1484784"/>
            <a:ext cx="3384376" cy="5070226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Ejemplos: </a:t>
            </a:r>
            <a:r>
              <a:rPr lang="es-CL" dirty="0" err="1" smtClean="0"/>
              <a:t>Quizapu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quizapu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99592" y="260648"/>
            <a:ext cx="7416824" cy="6148928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 descr="quizapu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39752" y="-1"/>
            <a:ext cx="4536504" cy="6817151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7704" y="836712"/>
            <a:ext cx="6010275" cy="526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508104" y="1484784"/>
            <a:ext cx="3096344" cy="4572000"/>
          </a:xfrm>
        </p:spPr>
        <p:txBody>
          <a:bodyPr/>
          <a:lstStyle/>
          <a:p>
            <a:r>
              <a:rPr lang="es-CL" dirty="0" err="1" smtClean="0"/>
              <a:t>Ruprecht</a:t>
            </a:r>
            <a:r>
              <a:rPr lang="es-CL" dirty="0" smtClean="0"/>
              <a:t> y </a:t>
            </a:r>
            <a:r>
              <a:rPr lang="es-CL" dirty="0" err="1" smtClean="0"/>
              <a:t>Bachmann</a:t>
            </a:r>
            <a:r>
              <a:rPr lang="es-CL" dirty="0" smtClean="0"/>
              <a:t>, 20011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0"/>
            <a:ext cx="4104456" cy="6859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88640"/>
            <a:ext cx="3752850" cy="627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260648"/>
            <a:ext cx="4404596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1772816"/>
            <a:ext cx="408622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3608" y="1788071"/>
            <a:ext cx="3217938" cy="5069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1228853741290_f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71600" y="1556792"/>
            <a:ext cx="7003818" cy="460851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Volcán Villarrica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Zona Volcánica Austral</a:t>
            </a:r>
            <a:endParaRPr lang="en-GB" dirty="0"/>
          </a:p>
        </p:txBody>
      </p:sp>
      <p:pic>
        <p:nvPicPr>
          <p:cNvPr id="552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399770"/>
            <a:ext cx="5112568" cy="5458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796136" y="1412776"/>
            <a:ext cx="316835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200" dirty="0" smtClean="0"/>
              <a:t>Subducción lenta (2cm/año)</a:t>
            </a:r>
          </a:p>
          <a:p>
            <a:endParaRPr lang="es-CL" sz="3200" dirty="0" smtClean="0"/>
          </a:p>
          <a:p>
            <a:r>
              <a:rPr lang="es-CL" sz="3200" dirty="0" smtClean="0"/>
              <a:t>Corteza oceánica joven (&lt;24 </a:t>
            </a:r>
            <a:r>
              <a:rPr lang="es-CL" sz="3200" dirty="0" err="1" smtClean="0"/>
              <a:t>Ma</a:t>
            </a:r>
            <a:r>
              <a:rPr lang="es-CL" sz="3200" dirty="0" smtClean="0"/>
              <a:t>)</a:t>
            </a:r>
            <a:endParaRPr lang="en-GB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196752"/>
            <a:ext cx="4989873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88640"/>
            <a:ext cx="4067175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260648"/>
            <a:ext cx="4229100" cy="631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55576" y="4437112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err="1" smtClean="0"/>
              <a:t>Stern</a:t>
            </a:r>
            <a:r>
              <a:rPr lang="es-CL" dirty="0" smtClean="0"/>
              <a:t>, 2008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3528392" cy="6325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332656"/>
            <a:ext cx="3240360" cy="6104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980728"/>
            <a:ext cx="4032448" cy="5033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764703"/>
            <a:ext cx="3528392" cy="5635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an_Pic001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39552" y="692696"/>
            <a:ext cx="8208912" cy="5371113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Scan_Pic001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63688" y="188640"/>
            <a:ext cx="5972131" cy="64726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ErupcionDic1967BahTelefonx35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445000" cy="26670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ColumnadeTephra-6Kmsaltox35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99000" y="0"/>
            <a:ext cx="4445000" cy="2679700"/>
          </a:xfrm>
          <a:prstGeom prst="rect">
            <a:avLst/>
          </a:prstGeom>
        </p:spPr>
      </p:pic>
      <p:pic>
        <p:nvPicPr>
          <p:cNvPr id="6" name="Picture 5" descr="Hongox35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2924944"/>
            <a:ext cx="4445000" cy="3378200"/>
          </a:xfrm>
          <a:prstGeom prst="rect">
            <a:avLst/>
          </a:prstGeom>
        </p:spPr>
      </p:pic>
      <p:pic>
        <p:nvPicPr>
          <p:cNvPr id="8" name="Picture 7" descr="IsloteYelchox35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99000" y="2780928"/>
            <a:ext cx="4445000" cy="2806700"/>
          </a:xfrm>
          <a:prstGeom prst="rect">
            <a:avLst/>
          </a:prstGeom>
        </p:spPr>
      </p:pic>
      <p:pic>
        <p:nvPicPr>
          <p:cNvPr id="9" name="Picture 8" descr="BAChPteCerdax35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4165600"/>
            <a:ext cx="4445000" cy="2692400"/>
          </a:xfrm>
          <a:prstGeom prst="rect">
            <a:avLst/>
          </a:prstGeom>
        </p:spPr>
      </p:pic>
      <p:pic>
        <p:nvPicPr>
          <p:cNvPr id="10" name="Picture 9" descr="Restos baseChx35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699000" y="3517900"/>
            <a:ext cx="4445000" cy="334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dirty="0" err="1" smtClean="0"/>
              <a:t>Plate</a:t>
            </a:r>
            <a:r>
              <a:rPr lang="es-CL" dirty="0" smtClean="0"/>
              <a:t> </a:t>
            </a:r>
            <a:r>
              <a:rPr lang="es-CL" dirty="0" err="1" smtClean="0"/>
              <a:t>Tectonics</a:t>
            </a:r>
            <a:r>
              <a:rPr lang="es-CL" dirty="0" smtClean="0"/>
              <a:t> and </a:t>
            </a:r>
            <a:r>
              <a:rPr lang="es-CL" dirty="0" err="1" smtClean="0"/>
              <a:t>Volcanism</a:t>
            </a:r>
            <a:r>
              <a:rPr lang="es-CL" dirty="0" smtClean="0"/>
              <a:t>, </a:t>
            </a:r>
            <a:r>
              <a:rPr lang="es-CL" dirty="0" err="1" smtClean="0"/>
              <a:t>Encyclopedia</a:t>
            </a:r>
            <a:r>
              <a:rPr lang="es-CL" dirty="0" smtClean="0"/>
              <a:t> of </a:t>
            </a:r>
            <a:r>
              <a:rPr lang="es-CL" dirty="0" err="1" smtClean="0"/>
              <a:t>volcanoes</a:t>
            </a:r>
            <a:r>
              <a:rPr lang="es-CL" dirty="0" smtClean="0"/>
              <a:t>, </a:t>
            </a:r>
            <a:r>
              <a:rPr lang="es-CL" dirty="0" err="1" smtClean="0"/>
              <a:t>Pp</a:t>
            </a:r>
            <a:r>
              <a:rPr lang="es-CL" dirty="0" smtClean="0"/>
              <a:t> 89-113</a:t>
            </a:r>
          </a:p>
          <a:p>
            <a:r>
              <a:rPr lang="es-CL" dirty="0" err="1" smtClean="0"/>
              <a:t>Stern</a:t>
            </a:r>
            <a:r>
              <a:rPr lang="es-CL" dirty="0" smtClean="0"/>
              <a:t>, C., 2004. Active </a:t>
            </a:r>
            <a:r>
              <a:rPr lang="es-CL" dirty="0" err="1" smtClean="0"/>
              <a:t>Andean</a:t>
            </a:r>
            <a:r>
              <a:rPr lang="es-CL" dirty="0" smtClean="0"/>
              <a:t> </a:t>
            </a:r>
            <a:r>
              <a:rPr lang="es-CL" dirty="0" err="1" smtClean="0"/>
              <a:t>volcanism</a:t>
            </a:r>
            <a:r>
              <a:rPr lang="es-CL" dirty="0" smtClean="0"/>
              <a:t>: </a:t>
            </a:r>
            <a:r>
              <a:rPr lang="es-CL" dirty="0" err="1" smtClean="0"/>
              <a:t>Its</a:t>
            </a:r>
            <a:r>
              <a:rPr lang="es-CL" dirty="0" smtClean="0"/>
              <a:t> </a:t>
            </a:r>
            <a:r>
              <a:rPr lang="es-CL" dirty="0" err="1" smtClean="0"/>
              <a:t>geologic</a:t>
            </a:r>
            <a:r>
              <a:rPr lang="es-CL" dirty="0" smtClean="0"/>
              <a:t> and </a:t>
            </a:r>
            <a:r>
              <a:rPr lang="es-CL" dirty="0" err="1" smtClean="0"/>
              <a:t>tectonic</a:t>
            </a:r>
            <a:r>
              <a:rPr lang="es-CL" dirty="0" smtClean="0"/>
              <a:t> </a:t>
            </a:r>
            <a:r>
              <a:rPr lang="es-CL" dirty="0" err="1" smtClean="0"/>
              <a:t>setting</a:t>
            </a:r>
            <a:r>
              <a:rPr lang="es-CL" dirty="0" smtClean="0"/>
              <a:t>, Revista </a:t>
            </a:r>
            <a:r>
              <a:rPr lang="es-CL" dirty="0" err="1" smtClean="0"/>
              <a:t>Geologica</a:t>
            </a:r>
            <a:r>
              <a:rPr lang="es-CL" dirty="0" smtClean="0"/>
              <a:t> de Chile v. 31 n 2, pp. 161-206</a:t>
            </a:r>
          </a:p>
          <a:p>
            <a:r>
              <a:rPr lang="es-CL" dirty="0" smtClean="0"/>
              <a:t>Escobar et al., 1995. </a:t>
            </a:r>
            <a:r>
              <a:rPr lang="es-CL" dirty="0" err="1" smtClean="0"/>
              <a:t>Geochemistry</a:t>
            </a:r>
            <a:r>
              <a:rPr lang="es-CL" dirty="0" smtClean="0"/>
              <a:t> and </a:t>
            </a:r>
            <a:r>
              <a:rPr lang="es-CL" dirty="0" err="1" smtClean="0"/>
              <a:t>tectonics</a:t>
            </a:r>
            <a:r>
              <a:rPr lang="es-CL" dirty="0" smtClean="0"/>
              <a:t> of </a:t>
            </a:r>
            <a:r>
              <a:rPr lang="es-CL" dirty="0" err="1" smtClean="0"/>
              <a:t>the</a:t>
            </a:r>
            <a:r>
              <a:rPr lang="es-CL" dirty="0" smtClean="0"/>
              <a:t> </a:t>
            </a:r>
            <a:r>
              <a:rPr lang="es-CL" dirty="0" err="1" smtClean="0"/>
              <a:t>Chilean</a:t>
            </a:r>
            <a:r>
              <a:rPr lang="es-CL" dirty="0" smtClean="0"/>
              <a:t> </a:t>
            </a:r>
            <a:r>
              <a:rPr lang="es-CL" dirty="0" err="1" smtClean="0"/>
              <a:t>Southern</a:t>
            </a:r>
            <a:r>
              <a:rPr lang="es-CL" dirty="0" smtClean="0"/>
              <a:t> Andes </a:t>
            </a:r>
            <a:r>
              <a:rPr lang="es-CL" dirty="0" err="1" smtClean="0"/>
              <a:t>basaltic</a:t>
            </a:r>
            <a:r>
              <a:rPr lang="es-CL" dirty="0" smtClean="0"/>
              <a:t> </a:t>
            </a:r>
            <a:r>
              <a:rPr lang="es-CL" dirty="0" err="1" smtClean="0"/>
              <a:t>Quaternary</a:t>
            </a:r>
            <a:r>
              <a:rPr lang="es-CL" dirty="0" smtClean="0"/>
              <a:t> </a:t>
            </a:r>
            <a:r>
              <a:rPr lang="es-CL" dirty="0" err="1" smtClean="0"/>
              <a:t>volcanism</a:t>
            </a:r>
            <a:r>
              <a:rPr lang="es-CL" dirty="0" smtClean="0"/>
              <a:t> (37-46°S). Revista </a:t>
            </a:r>
            <a:r>
              <a:rPr lang="es-CL" dirty="0" err="1" smtClean="0"/>
              <a:t>geologica</a:t>
            </a:r>
            <a:r>
              <a:rPr lang="es-CL" dirty="0" smtClean="0"/>
              <a:t> de Chile, v22 n 2 pp. 219-234</a:t>
            </a:r>
          </a:p>
          <a:p>
            <a:r>
              <a:rPr lang="es-CL" dirty="0" smtClean="0"/>
              <a:t>Libro “</a:t>
            </a:r>
            <a:r>
              <a:rPr lang="es-CL" dirty="0" err="1" smtClean="0"/>
              <a:t>Volcanism</a:t>
            </a:r>
            <a:r>
              <a:rPr lang="es-CL" dirty="0" smtClean="0"/>
              <a:t>” capítulos 2, 5,6,7 y 8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Lecturas recomendadas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an_Pic000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15616" y="188640"/>
            <a:ext cx="6768752" cy="639271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Scan_Pic000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584" y="188640"/>
            <a:ext cx="7272808" cy="65687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32656"/>
            <a:ext cx="7704856" cy="5958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Content Placeholder 4" descr="francis_04f02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395536" y="332656"/>
            <a:ext cx="8352928" cy="624739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4315</TotalTime>
  <Words>304</Words>
  <Application>Microsoft Office PowerPoint</Application>
  <PresentationFormat>On-screen Show (4:3)</PresentationFormat>
  <Paragraphs>117</Paragraphs>
  <Slides>78</Slides>
  <Notes>78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78</vt:i4>
      </vt:variant>
    </vt:vector>
  </HeadingPairs>
  <TitlesOfParts>
    <vt:vector size="79" baseType="lpstr">
      <vt:lpstr>Paper</vt:lpstr>
      <vt:lpstr>Tectónica Global de placas y Volcanismo</vt:lpstr>
      <vt:lpstr>Tectónica de placas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Márgenes divergentes</vt:lpstr>
      <vt:lpstr>Slide 12</vt:lpstr>
      <vt:lpstr>Slide 13</vt:lpstr>
      <vt:lpstr>Slide 14</vt:lpstr>
      <vt:lpstr>Basaltos toleiticos</vt:lpstr>
      <vt:lpstr>Slide 16</vt:lpstr>
      <vt:lpstr>Slide 17</vt:lpstr>
      <vt:lpstr>Slide 18</vt:lpstr>
      <vt:lpstr>Slide 19</vt:lpstr>
      <vt:lpstr>Slide 20</vt:lpstr>
      <vt:lpstr>Volcanismo de “hot-spot”</vt:lpstr>
      <vt:lpstr>Ejemplos: Hawaii</vt:lpstr>
      <vt:lpstr>Slide 23</vt:lpstr>
      <vt:lpstr>Slide 24</vt:lpstr>
      <vt:lpstr>Ejemplos: Yellowstone hotspot</vt:lpstr>
      <vt:lpstr>Ejemplos: Yellowstone hotspot</vt:lpstr>
      <vt:lpstr>Slide 27</vt:lpstr>
      <vt:lpstr>¿Plumas mantélicas?</vt:lpstr>
      <vt:lpstr>Slide 29</vt:lpstr>
      <vt:lpstr>Slide 30</vt:lpstr>
      <vt:lpstr>Slide 31</vt:lpstr>
      <vt:lpstr>Slide 32</vt:lpstr>
      <vt:lpstr>Zonas de subducción</vt:lpstr>
      <vt:lpstr>Slide 34</vt:lpstr>
      <vt:lpstr>Slide 35</vt:lpstr>
      <vt:lpstr>Slide 36</vt:lpstr>
      <vt:lpstr>Morfologías volcánicas en ambientes de subducción</vt:lpstr>
      <vt:lpstr>Slide 38</vt:lpstr>
      <vt:lpstr>Slide 39</vt:lpstr>
      <vt:lpstr>Slide 40</vt:lpstr>
      <vt:lpstr>Slide 41</vt:lpstr>
      <vt:lpstr>Slide 42</vt:lpstr>
      <vt:lpstr>Origen de magmas en la ZVC: ¿espesor de la corteza o erosión por subducción?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Ejemplos: Quizapu</vt:lpstr>
      <vt:lpstr>Slide 68</vt:lpstr>
      <vt:lpstr>Slide 69</vt:lpstr>
      <vt:lpstr>Volcán Villarrica</vt:lpstr>
      <vt:lpstr>Zona Volcánica Austral</vt:lpstr>
      <vt:lpstr>Slide 72</vt:lpstr>
      <vt:lpstr>Slide 73</vt:lpstr>
      <vt:lpstr>Slide 74</vt:lpstr>
      <vt:lpstr>Slide 75</vt:lpstr>
      <vt:lpstr>Slide 76</vt:lpstr>
      <vt:lpstr>Slide 77</vt:lpstr>
      <vt:lpstr>Lecturas recomendadas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Tectónica Global de placas y Volcanismo</dc:title>
  <dc:creator>Angelo Castruccio</dc:creator>
  <cp:lastModifiedBy>Angelo Castruccio</cp:lastModifiedBy>
  <cp:revision>326</cp:revision>
  <dcterms:created xsi:type="dcterms:W3CDTF">2011-09-15T21:36:08Z</dcterms:created>
  <dcterms:modified xsi:type="dcterms:W3CDTF">2011-10-21T12:34:42Z</dcterms:modified>
</cp:coreProperties>
</file>