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vml" ContentType="application/vnd.openxmlformats-officedocument.vmlDrawing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33"/>
  </p:notesMasterIdLst>
  <p:sldIdLst>
    <p:sldId id="256" r:id="rId2"/>
    <p:sldId id="278" r:id="rId3"/>
    <p:sldId id="275" r:id="rId4"/>
    <p:sldId id="277" r:id="rId5"/>
    <p:sldId id="287" r:id="rId6"/>
    <p:sldId id="276" r:id="rId7"/>
    <p:sldId id="274" r:id="rId8"/>
    <p:sldId id="269" r:id="rId9"/>
    <p:sldId id="273" r:id="rId10"/>
    <p:sldId id="270" r:id="rId11"/>
    <p:sldId id="271" r:id="rId12"/>
    <p:sldId id="257" r:id="rId13"/>
    <p:sldId id="260" r:id="rId14"/>
    <p:sldId id="261" r:id="rId15"/>
    <p:sldId id="285" r:id="rId16"/>
    <p:sldId id="259" r:id="rId17"/>
    <p:sldId id="265" r:id="rId18"/>
    <p:sldId id="283" r:id="rId19"/>
    <p:sldId id="264" r:id="rId20"/>
    <p:sldId id="262" r:id="rId21"/>
    <p:sldId id="279" r:id="rId22"/>
    <p:sldId id="280" r:id="rId23"/>
    <p:sldId id="286" r:id="rId24"/>
    <p:sldId id="263" r:id="rId25"/>
    <p:sldId id="268" r:id="rId26"/>
    <p:sldId id="258" r:id="rId27"/>
    <p:sldId id="281" r:id="rId28"/>
    <p:sldId id="266" r:id="rId29"/>
    <p:sldId id="267" r:id="rId30"/>
    <p:sldId id="282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96" autoAdjust="0"/>
    <p:restoredTop sz="94660"/>
  </p:normalViewPr>
  <p:slideViewPr>
    <p:cSldViewPr>
      <p:cViewPr varScale="1">
        <p:scale>
          <a:sx n="70" d="100"/>
          <a:sy n="70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675D8C-C7C6-4A4E-A8E2-2228BF8AA506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197A29-DCD7-4F16-9790-1FDF6736DE6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21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24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26</a:t>
            </a:fld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27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29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30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197A29-DCD7-4F16-9790-1FDF6736DE69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C1F817B-B43C-40CB-88BA-AC67D9F15E1F}" type="datetimeFigureOut">
              <a:rPr lang="en-GB" smtClean="0"/>
              <a:pPr/>
              <a:t>14/10/2011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A319795-F9B3-4AFA-B24A-4F277EA889E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gif"/><Relationship Id="rId4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8695"/>
          </a:xfrm>
        </p:spPr>
        <p:txBody>
          <a:bodyPr>
            <a:noAutofit/>
          </a:bodyPr>
          <a:lstStyle/>
          <a:p>
            <a:pPr algn="ctr"/>
            <a:r>
              <a:rPr lang="en-GB" sz="4800" b="1" dirty="0" err="1" smtClean="0"/>
              <a:t>Volcanología</a:t>
            </a:r>
            <a:r>
              <a:rPr lang="en-GB" sz="4800" b="1" dirty="0" smtClean="0"/>
              <a:t> </a:t>
            </a:r>
            <a:r>
              <a:rPr lang="en-GB" sz="4800" b="1" dirty="0" err="1" smtClean="0"/>
              <a:t>Física</a:t>
            </a:r>
            <a:r>
              <a:rPr lang="en-GB" sz="4800" b="1" dirty="0" smtClean="0"/>
              <a:t/>
            </a:r>
            <a:br>
              <a:rPr lang="en-GB" sz="4800" b="1" dirty="0" smtClean="0"/>
            </a:br>
            <a:r>
              <a:rPr lang="en-GB" sz="4800" b="1" dirty="0" err="1" smtClean="0"/>
              <a:t>Clase</a:t>
            </a:r>
            <a:r>
              <a:rPr lang="en-GB" sz="4800" b="1" dirty="0" smtClean="0"/>
              <a:t> 3:</a:t>
            </a:r>
            <a:br>
              <a:rPr lang="en-GB" sz="4800" b="1" dirty="0" smtClean="0"/>
            </a:br>
            <a:r>
              <a:rPr lang="en-GB" sz="4800" b="1" dirty="0" err="1" smtClean="0"/>
              <a:t>Propiedades</a:t>
            </a:r>
            <a:r>
              <a:rPr lang="en-GB" sz="4800" b="1" dirty="0" smtClean="0"/>
              <a:t> </a:t>
            </a:r>
            <a:r>
              <a:rPr lang="en-GB" sz="4800" b="1" dirty="0" err="1" smtClean="0"/>
              <a:t>físicas</a:t>
            </a:r>
            <a:r>
              <a:rPr lang="en-GB" sz="4800" b="1" dirty="0" smtClean="0"/>
              <a:t> de los magmas</a:t>
            </a:r>
            <a:endParaRPr lang="en-GB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Temperatura</a:t>
            </a:r>
            <a:endParaRPr lang="en-GB" dirty="0"/>
          </a:p>
        </p:txBody>
      </p:sp>
      <p:pic>
        <p:nvPicPr>
          <p:cNvPr id="4" name="Content Placeholder 3" descr="Scan_Pic0003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700807"/>
            <a:ext cx="8208912" cy="48718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Densidad</a:t>
            </a:r>
            <a:endParaRPr lang="en-GB" dirty="0"/>
          </a:p>
        </p:txBody>
      </p:sp>
      <p:pic>
        <p:nvPicPr>
          <p:cNvPr id="4" name="Content Placeholder 3" descr="fden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628800"/>
            <a:ext cx="3995936" cy="4533958"/>
          </a:xfrm>
        </p:spPr>
      </p:pic>
      <p:pic>
        <p:nvPicPr>
          <p:cNvPr id="5" name="Picture 4" descr="fden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01511" y="2132856"/>
            <a:ext cx="4042489" cy="4392488"/>
          </a:xfrm>
          <a:prstGeom prst="rect">
            <a:avLst/>
          </a:prstGeom>
        </p:spPr>
      </p:pic>
      <p:pic>
        <p:nvPicPr>
          <p:cNvPr id="6" name="Content Placeholder 5" descr="OxideBarGraph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916832"/>
            <a:ext cx="91440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Reología de magmas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s-CL" dirty="0" smtClean="0"/>
              <a:t>- Reología: </a:t>
            </a:r>
            <a:r>
              <a:rPr lang="es-CL" sz="2400" dirty="0" smtClean="0"/>
              <a:t>Estudio de la respuesta (deformación) de los 		fluidos a un esfuerzo (fuerza) externo</a:t>
            </a:r>
            <a:endParaRPr lang="es-CL" dirty="0" smtClean="0"/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endParaRPr lang="es-CL" dirty="0" smtClean="0"/>
          </a:p>
          <a:p>
            <a:pPr>
              <a:buNone/>
            </a:pPr>
            <a:r>
              <a:rPr lang="es-CL" dirty="0" smtClean="0"/>
              <a:t>-¿Qué es viscosidad?</a:t>
            </a:r>
          </a:p>
          <a:p>
            <a:pPr>
              <a:buNone/>
            </a:pPr>
            <a:r>
              <a:rPr lang="es-CL" dirty="0" smtClean="0"/>
              <a:t>- ¿Cómo se cuantifica?</a:t>
            </a:r>
          </a:p>
          <a:p>
            <a:pPr>
              <a:buNone/>
            </a:pPr>
            <a:r>
              <a:rPr lang="es-CL" dirty="0" smtClean="0"/>
              <a:t>- Viscosidad de fluidos comunes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350px-Laminar_shear.svg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340768"/>
            <a:ext cx="5746238" cy="4104456"/>
          </a:xfrm>
        </p:spPr>
      </p:pic>
      <p:pic>
        <p:nvPicPr>
          <p:cNvPr id="5" name="Picture 4" descr="eq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88224" y="2132856"/>
            <a:ext cx="1328548" cy="648072"/>
          </a:xfrm>
          <a:prstGeom prst="rect">
            <a:avLst/>
          </a:prstGeom>
        </p:spPr>
      </p:pic>
      <p:pic>
        <p:nvPicPr>
          <p:cNvPr id="6" name="Picture 5" descr="eq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88224" y="3284984"/>
            <a:ext cx="1440160" cy="895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Viscosidades de algunas sustancias y productos comunes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s-CL" dirty="0" smtClean="0"/>
          </a:p>
          <a:p>
            <a:pPr>
              <a:lnSpc>
                <a:spcPct val="200000"/>
              </a:lnSpc>
              <a:buNone/>
            </a:pPr>
            <a:r>
              <a:rPr lang="es-CL" dirty="0" smtClean="0"/>
              <a:t>Agua: 9 x 10</a:t>
            </a:r>
            <a:r>
              <a:rPr lang="es-CL" baseline="30000" dirty="0" smtClean="0"/>
              <a:t>-4</a:t>
            </a:r>
            <a:r>
              <a:rPr lang="es-CL" dirty="0" smtClean="0"/>
              <a:t> Pa s</a:t>
            </a:r>
          </a:p>
          <a:p>
            <a:pPr>
              <a:lnSpc>
                <a:spcPct val="200000"/>
              </a:lnSpc>
              <a:buNone/>
            </a:pPr>
            <a:r>
              <a:rPr lang="es-CL" dirty="0" smtClean="0"/>
              <a:t>Aceite de oliva: 0.08 Pa s</a:t>
            </a:r>
          </a:p>
          <a:p>
            <a:pPr>
              <a:lnSpc>
                <a:spcPct val="200000"/>
              </a:lnSpc>
              <a:buNone/>
            </a:pPr>
            <a:r>
              <a:rPr lang="es-CL" dirty="0" smtClean="0"/>
              <a:t>Miel: 2 – 10 Pa s</a:t>
            </a:r>
          </a:p>
          <a:p>
            <a:pPr>
              <a:lnSpc>
                <a:spcPct val="200000"/>
              </a:lnSpc>
              <a:buNone/>
            </a:pPr>
            <a:r>
              <a:rPr lang="es-CL" dirty="0" smtClean="0"/>
              <a:t>Kétchup: 50 – 100 Pa s</a:t>
            </a:r>
          </a:p>
          <a:p>
            <a:pPr>
              <a:lnSpc>
                <a:spcPct val="200000"/>
              </a:lnSpc>
              <a:buNone/>
            </a:pPr>
            <a:r>
              <a:rPr lang="es-CL" dirty="0" smtClean="0"/>
              <a:t>Mantequilla de maní: 250 Pa s</a:t>
            </a:r>
          </a:p>
          <a:p>
            <a:pPr>
              <a:lnSpc>
                <a:spcPct val="200000"/>
              </a:lnSpc>
              <a:buNone/>
            </a:pPr>
            <a:endParaRPr lang="es-C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lava_fountains.gi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899591" y="404664"/>
            <a:ext cx="4921759" cy="4176464"/>
          </a:xfrm>
        </p:spPr>
      </p:pic>
      <p:sp>
        <p:nvSpPr>
          <p:cNvPr id="5" name="TextBox 4"/>
          <p:cNvSpPr txBox="1"/>
          <p:nvPr/>
        </p:nvSpPr>
        <p:spPr>
          <a:xfrm>
            <a:off x="1043608" y="4869160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¿viscosidad?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1259632" y="5517232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50-100 Pa s aprox.</a:t>
            </a:r>
            <a:endParaRPr lang="en-GB" dirty="0"/>
          </a:p>
        </p:txBody>
      </p:sp>
      <p:pic>
        <p:nvPicPr>
          <p:cNvPr id="7" name="Picture 6" descr="kelud 26Jan08_7_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548680"/>
            <a:ext cx="5940152" cy="44551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76056" y="537321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10</a:t>
            </a:r>
            <a:r>
              <a:rPr lang="es-CL" baseline="30000" dirty="0" smtClean="0"/>
              <a:t>8</a:t>
            </a:r>
            <a:r>
              <a:rPr lang="es-CL" dirty="0" smtClean="0"/>
              <a:t> – 10</a:t>
            </a:r>
            <a:r>
              <a:rPr lang="es-CL" baseline="30000" dirty="0" smtClean="0"/>
              <a:t>10</a:t>
            </a:r>
            <a:r>
              <a:rPr lang="es-CL" dirty="0" smtClean="0"/>
              <a:t> Pa 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Viscosidad de fundidos</a:t>
            </a:r>
            <a:endParaRPr lang="en-GB" dirty="0"/>
          </a:p>
        </p:txBody>
      </p:sp>
      <p:pic>
        <p:nvPicPr>
          <p:cNvPr id="4" name="Content Placeholder 3" descr="SperaFig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547664" y="1339556"/>
            <a:ext cx="6120680" cy="55184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4664"/>
            <a:ext cx="6943725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Viscosidad de fundidos</a:t>
            </a:r>
            <a:endParaRPr lang="en-GB" dirty="0"/>
          </a:p>
        </p:txBody>
      </p:sp>
      <p:pic>
        <p:nvPicPr>
          <p:cNvPr id="6349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3084087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941168"/>
            <a:ext cx="242887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869160"/>
            <a:ext cx="27241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556792"/>
            <a:ext cx="3461370" cy="5039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755576" y="306896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Shaw, 1972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7544" y="602128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Giordano et al., 2007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 descr="Scan_Pic000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0"/>
            <a:ext cx="3240360" cy="6648225"/>
          </a:xfrm>
        </p:spPr>
      </p:pic>
      <p:pic>
        <p:nvPicPr>
          <p:cNvPr id="7" name="Picture 6" descr="viscosity-t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27984" y="1700808"/>
            <a:ext cx="4416491" cy="33123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Preguntas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 smtClean="0"/>
              <a:t>¿Qué es el magma y cual es su composición química y elementos que la constituyen?</a:t>
            </a:r>
          </a:p>
          <a:p>
            <a:endParaRPr lang="es-CL" dirty="0" smtClean="0"/>
          </a:p>
          <a:p>
            <a:r>
              <a:rPr lang="es-CL" dirty="0" smtClean="0"/>
              <a:t>¿Cuáles son las propiedades físicas relevantes de los magmas en el comportamiento de la actividad volcánica y cómo la afectan?</a:t>
            </a:r>
          </a:p>
          <a:p>
            <a:endParaRPr lang="es-CL" dirty="0" smtClean="0"/>
          </a:p>
          <a:p>
            <a:r>
              <a:rPr lang="es-CL" dirty="0" smtClean="0"/>
              <a:t>¿Qué es la viscosidad, que factores la controlan y cual es su importancia?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Influencia de cristales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23875"/>
            <a:ext cx="4676775" cy="633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dirty="0" smtClean="0"/>
              <a:t>Relación de Einstein-</a:t>
            </a:r>
            <a:r>
              <a:rPr lang="es-CL" dirty="0" err="1" smtClean="0"/>
              <a:t>Roscoe</a:t>
            </a:r>
            <a:r>
              <a:rPr lang="es-CL" dirty="0" smtClean="0"/>
              <a:t> (1954)</a:t>
            </a:r>
            <a:endParaRPr lang="en-GB" dirty="0"/>
          </a:p>
        </p:txBody>
      </p:sp>
      <p:pic>
        <p:nvPicPr>
          <p:cNvPr id="5" name="Content Placeholder 4" descr="square_close_packing.gi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3933056"/>
            <a:ext cx="2448272" cy="1883286"/>
          </a:xfrm>
        </p:spPr>
      </p:pic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556792"/>
            <a:ext cx="484059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exagonal_close_packing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3933056"/>
            <a:ext cx="2664296" cy="189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Content Placeholder 4" descr="e12-2.bmp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635896" y="2420888"/>
            <a:ext cx="5088565" cy="3816424"/>
          </a:xfrm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908720"/>
            <a:ext cx="28003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cienc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124744"/>
            <a:ext cx="7776864" cy="51340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77609" cy="6248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043608" y="623731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smtClean="0"/>
              <a:t>Costa et al., 2009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476672"/>
            <a:ext cx="6192688" cy="605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60648"/>
            <a:ext cx="8136904" cy="6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Reología de fluidos</a:t>
            </a:r>
            <a:endParaRPr lang="en-GB" dirty="0"/>
          </a:p>
        </p:txBody>
      </p:sp>
      <p:pic>
        <p:nvPicPr>
          <p:cNvPr id="4" name="Content Placeholder 3" descr="Fluid_Graph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484784"/>
            <a:ext cx="7128792" cy="533247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Relación de </a:t>
            </a:r>
            <a:r>
              <a:rPr lang="es-CL" dirty="0" err="1" smtClean="0"/>
              <a:t>Herschel-Bulkley</a:t>
            </a:r>
            <a:endParaRPr lang="en-GB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348880"/>
            <a:ext cx="471252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672"/>
            <a:ext cx="3709653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548680"/>
            <a:ext cx="519112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Relación de </a:t>
            </a:r>
            <a:r>
              <a:rPr lang="es-CL" dirty="0" err="1" smtClean="0"/>
              <a:t>Herschel-Bulkley</a:t>
            </a:r>
            <a:endParaRPr lang="en-GB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700808"/>
            <a:ext cx="248027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5085184"/>
            <a:ext cx="2847975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3861048"/>
            <a:ext cx="22383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67544" y="1772816"/>
            <a:ext cx="8153400" cy="4495800"/>
          </a:xfrm>
        </p:spPr>
        <p:txBody>
          <a:bodyPr/>
          <a:lstStyle/>
          <a:p>
            <a:pPr>
              <a:buNone/>
            </a:pPr>
            <a:endParaRPr lang="en-GB" dirty="0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3635896" y="2852936"/>
          <a:ext cx="1800200" cy="788517"/>
        </p:xfrm>
        <a:graphic>
          <a:graphicData uri="http://schemas.openxmlformats.org/presentationml/2006/ole">
            <p:oleObj spid="_x0000_s6150" name="Equation" r:id="rId7" imgW="1155700" imgH="508000" progId="Equation.3">
              <p:embed/>
            </p:oleObj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228184" y="3645024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 err="1" smtClean="0"/>
              <a:t>Mueller</a:t>
            </a:r>
            <a:r>
              <a:rPr lang="es-CL" dirty="0" smtClean="0"/>
              <a:t> et al., 2010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88640"/>
            <a:ext cx="2808312" cy="64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Content Placeholder 5" descr="peridotite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5220072" y="836712"/>
            <a:ext cx="3168352" cy="2834841"/>
          </a:xfr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980728"/>
            <a:ext cx="8319141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Conductividad térmica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Habilidad del material para conducir calor</a:t>
            </a:r>
          </a:p>
          <a:p>
            <a:endParaRPr lang="es-CL" dirty="0" smtClean="0"/>
          </a:p>
          <a:p>
            <a:endParaRPr lang="en-GB" dirty="0"/>
          </a:p>
        </p:txBody>
      </p:sp>
      <p:pic>
        <p:nvPicPr>
          <p:cNvPr id="71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212976"/>
            <a:ext cx="42767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284984"/>
            <a:ext cx="26955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188640"/>
            <a:ext cx="4032448" cy="6329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4032448" cy="216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573016"/>
            <a:ext cx="31718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Content Placeholder 6" descr="difusividad.jpg"/>
          <p:cNvPicPr>
            <a:picLocks noGrp="1" noChangeAspect="1"/>
          </p:cNvPicPr>
          <p:nvPr>
            <p:ph sz="quarter" idx="1"/>
          </p:nvPr>
        </p:nvPicPr>
        <p:blipFill>
          <a:blip r:embed="rId5" cstate="print"/>
          <a:stretch>
            <a:fillRect/>
          </a:stretch>
        </p:blipFill>
        <p:spPr>
          <a:xfrm>
            <a:off x="4644008" y="476672"/>
            <a:ext cx="3960440" cy="6079894"/>
          </a:xfrm>
        </p:spPr>
      </p:pic>
      <p:sp>
        <p:nvSpPr>
          <p:cNvPr id="8" name="TextBox 7"/>
          <p:cNvSpPr txBox="1"/>
          <p:nvPr/>
        </p:nvSpPr>
        <p:spPr>
          <a:xfrm>
            <a:off x="539552" y="486916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400" dirty="0" smtClean="0"/>
              <a:t>Magmas = 10</a:t>
            </a:r>
            <a:r>
              <a:rPr lang="es-CL" sz="2400" baseline="30000" dirty="0" smtClean="0"/>
              <a:t>-6 </a:t>
            </a:r>
            <a:r>
              <a:rPr lang="es-CL" sz="2400" dirty="0" smtClean="0"/>
              <a:t>m</a:t>
            </a:r>
            <a:r>
              <a:rPr lang="es-CL" sz="2400" baseline="30000" dirty="0" smtClean="0"/>
              <a:t>2</a:t>
            </a:r>
            <a:r>
              <a:rPr lang="es-CL" sz="2400" dirty="0" smtClean="0"/>
              <a:t>/s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 descr="Scan_Pic000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04864"/>
            <a:ext cx="9119675" cy="2808312"/>
          </a:xfrm>
          <a:prstGeom prst="rect">
            <a:avLst/>
          </a:prstGeom>
        </p:spPr>
      </p:pic>
      <p:pic>
        <p:nvPicPr>
          <p:cNvPr id="4" name="Content Placeholder 3" descr="Scan_Pic0016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611560" y="1412776"/>
            <a:ext cx="7425440" cy="410445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Carbonatitas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err="1" smtClean="0"/>
              <a:t>Ol</a:t>
            </a:r>
            <a:r>
              <a:rPr lang="es-CL" dirty="0" smtClean="0"/>
              <a:t> </a:t>
            </a:r>
            <a:r>
              <a:rPr lang="es-CL" dirty="0" err="1" smtClean="0"/>
              <a:t>Doinyo</a:t>
            </a:r>
            <a:r>
              <a:rPr lang="es-CL" dirty="0" smtClean="0"/>
              <a:t> </a:t>
            </a:r>
            <a:r>
              <a:rPr lang="es-CL" dirty="0" err="1" smtClean="0"/>
              <a:t>Lengai</a:t>
            </a:r>
            <a:r>
              <a:rPr lang="es-CL" dirty="0" smtClean="0"/>
              <a:t> (Tanzania)</a:t>
            </a:r>
            <a:endParaRPr lang="en-GB" dirty="0"/>
          </a:p>
        </p:txBody>
      </p:sp>
      <p:pic>
        <p:nvPicPr>
          <p:cNvPr id="4" name="Picture 3" descr="Oldoinyolenga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276872"/>
            <a:ext cx="5040560" cy="3410254"/>
          </a:xfrm>
          <a:prstGeom prst="rect">
            <a:avLst/>
          </a:prstGeom>
        </p:spPr>
      </p:pic>
      <p:pic>
        <p:nvPicPr>
          <p:cNvPr id="5" name="Picture 4" descr="Oldoinyo_Lengai_Spatt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2348880"/>
            <a:ext cx="5486400" cy="3657600"/>
          </a:xfrm>
          <a:prstGeom prst="rect">
            <a:avLst/>
          </a:prstGeom>
        </p:spPr>
      </p:pic>
      <p:pic>
        <p:nvPicPr>
          <p:cNvPr id="6" name="Picture 5" descr="800px-Ol_Doinyo_Lengai_Crate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9591" y="2492896"/>
            <a:ext cx="5588681" cy="3744416"/>
          </a:xfrm>
          <a:prstGeom prst="rect">
            <a:avLst/>
          </a:prstGeom>
        </p:spPr>
      </p:pic>
      <p:pic>
        <p:nvPicPr>
          <p:cNvPr id="7" name="Picture 6" descr="carbonatit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83746" y="0"/>
            <a:ext cx="3960254" cy="6858000"/>
          </a:xfrm>
          <a:prstGeom prst="rect">
            <a:avLst/>
          </a:prstGeom>
        </p:spPr>
      </p:pic>
      <p:pic>
        <p:nvPicPr>
          <p:cNvPr id="8" name="Picture 7" descr="800px-Carbonatit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2996952"/>
            <a:ext cx="5148064" cy="3861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le02_17wid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280920" cy="6048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Content Placeholder 3" descr="simpclass3.gif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1403648" y="260648"/>
            <a:ext cx="6624736" cy="6361367"/>
          </a:xfrm>
        </p:spPr>
      </p:pic>
      <p:pic>
        <p:nvPicPr>
          <p:cNvPr id="5" name="Picture 4" descr="600TASvolcani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332656"/>
            <a:ext cx="7344816" cy="6360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990600"/>
          </a:xfrm>
        </p:spPr>
        <p:txBody>
          <a:bodyPr>
            <a:noAutofit/>
          </a:bodyPr>
          <a:lstStyle/>
          <a:p>
            <a:r>
              <a:rPr lang="es-CL" dirty="0" smtClean="0"/>
              <a:t>Propiedades físicas de los magmas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s-CL" dirty="0" smtClean="0"/>
              <a:t>Temperatura</a:t>
            </a:r>
          </a:p>
          <a:p>
            <a:endParaRPr lang="es-CL" dirty="0" smtClean="0"/>
          </a:p>
          <a:p>
            <a:r>
              <a:rPr lang="es-CL" dirty="0" smtClean="0"/>
              <a:t>Densidad</a:t>
            </a:r>
          </a:p>
          <a:p>
            <a:endParaRPr lang="es-CL" dirty="0" smtClean="0"/>
          </a:p>
          <a:p>
            <a:r>
              <a:rPr lang="es-CL" dirty="0" smtClean="0"/>
              <a:t>Reología de magmas</a:t>
            </a:r>
          </a:p>
          <a:p>
            <a:pPr>
              <a:buNone/>
            </a:pPr>
            <a:endParaRPr lang="es-CL" dirty="0" smtClean="0"/>
          </a:p>
          <a:p>
            <a:r>
              <a:rPr lang="es-CL" dirty="0" smtClean="0"/>
              <a:t>Conductividad térmica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 smtClean="0"/>
              <a:t>Temperatura</a:t>
            </a:r>
            <a:endParaRPr lang="en-GB" dirty="0"/>
          </a:p>
        </p:txBody>
      </p:sp>
      <p:pic>
        <p:nvPicPr>
          <p:cNvPr id="4" name="Content Placeholder 3" descr="Scan_Pic000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851920" y="4365104"/>
            <a:ext cx="5084064" cy="2299716"/>
          </a:xfrm>
        </p:spPr>
      </p:pic>
      <p:pic>
        <p:nvPicPr>
          <p:cNvPr id="5" name="Picture 4" descr="hvo0032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365104"/>
            <a:ext cx="3240360" cy="2157155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1844824"/>
            <a:ext cx="515593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LAVA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29200" y="1556792"/>
            <a:ext cx="41148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2659</TotalTime>
  <Words>235</Words>
  <Application>Microsoft Office PowerPoint</Application>
  <PresentationFormat>On-screen Show (4:3)</PresentationFormat>
  <Paragraphs>82</Paragraphs>
  <Slides>31</Slides>
  <Notes>31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Median</vt:lpstr>
      <vt:lpstr>Equation</vt:lpstr>
      <vt:lpstr>Volcanología Física Clase 3: Propiedades físicas de los magmas</vt:lpstr>
      <vt:lpstr>Preguntas</vt:lpstr>
      <vt:lpstr>Slide 3</vt:lpstr>
      <vt:lpstr>Slide 4</vt:lpstr>
      <vt:lpstr>Carbonatitas</vt:lpstr>
      <vt:lpstr>Slide 6</vt:lpstr>
      <vt:lpstr>Slide 7</vt:lpstr>
      <vt:lpstr>Propiedades físicas de los magmas</vt:lpstr>
      <vt:lpstr>Temperatura</vt:lpstr>
      <vt:lpstr>Temperatura</vt:lpstr>
      <vt:lpstr>Densidad</vt:lpstr>
      <vt:lpstr>Reología de magmas</vt:lpstr>
      <vt:lpstr>Slide 13</vt:lpstr>
      <vt:lpstr>Viscosidades de algunas sustancias y productos comunes</vt:lpstr>
      <vt:lpstr>Slide 15</vt:lpstr>
      <vt:lpstr>Viscosidad de fundidos</vt:lpstr>
      <vt:lpstr>Slide 17</vt:lpstr>
      <vt:lpstr>Viscosidad de fundidos</vt:lpstr>
      <vt:lpstr>Slide 19</vt:lpstr>
      <vt:lpstr>Influencia de cristales</vt:lpstr>
      <vt:lpstr>Relación de Einstein-Roscoe (1954)</vt:lpstr>
      <vt:lpstr>Slide 22</vt:lpstr>
      <vt:lpstr>Slide 23</vt:lpstr>
      <vt:lpstr>Slide 24</vt:lpstr>
      <vt:lpstr>Slide 25</vt:lpstr>
      <vt:lpstr>Reología de fluidos</vt:lpstr>
      <vt:lpstr>Relación de Herschel-Bulkley</vt:lpstr>
      <vt:lpstr>Slide 28</vt:lpstr>
      <vt:lpstr>Relación de Herschel-Bulkley</vt:lpstr>
      <vt:lpstr>Conductividad térmica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Volcanologa Fisica Clase 3 Propiedades fisicas de los magmas</dc:title>
  <dc:creator>Angelo Castruccio</dc:creator>
  <cp:lastModifiedBy>Angelo Castruccio</cp:lastModifiedBy>
  <cp:revision>138</cp:revision>
  <dcterms:created xsi:type="dcterms:W3CDTF">2011-08-03T14:26:16Z</dcterms:created>
  <dcterms:modified xsi:type="dcterms:W3CDTF">2011-10-14T19:44:45Z</dcterms:modified>
</cp:coreProperties>
</file>