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61" r:id="rId4"/>
    <p:sldId id="258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24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A593A4-3D2D-40FE-A5C1-D7EC036CB945}" type="datetimeFigureOut">
              <a:rPr lang="es-CL" smtClean="0"/>
              <a:pPr/>
              <a:t>03-11-11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D0AA2-9C10-454D-9326-367526FF812E}" type="slidenum">
              <a:rPr lang="es-CL" smtClean="0"/>
              <a:pPr/>
              <a:t>‹Nr.›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7754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F236-0F6B-4272-A9F2-3D505CDF9002}" type="datetimeFigureOut">
              <a:rPr lang="es-CL" smtClean="0"/>
              <a:pPr/>
              <a:t>03-11-11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0AD3-E940-4580-A0F7-ABEAA718C04F}" type="slidenum">
              <a:rPr lang="es-CL" smtClean="0"/>
              <a:pPr/>
              <a:t>‹Nr.›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F236-0F6B-4272-A9F2-3D505CDF9002}" type="datetimeFigureOut">
              <a:rPr lang="es-CL" smtClean="0"/>
              <a:pPr/>
              <a:t>03-11-11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0AD3-E940-4580-A0F7-ABEAA718C04F}" type="slidenum">
              <a:rPr lang="es-CL" smtClean="0"/>
              <a:pPr/>
              <a:t>‹Nr.›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F236-0F6B-4272-A9F2-3D505CDF9002}" type="datetimeFigureOut">
              <a:rPr lang="es-CL" smtClean="0"/>
              <a:pPr/>
              <a:t>03-11-11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0AD3-E940-4580-A0F7-ABEAA718C04F}" type="slidenum">
              <a:rPr lang="es-CL" smtClean="0"/>
              <a:pPr/>
              <a:t>‹Nr.›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F236-0F6B-4272-A9F2-3D505CDF9002}" type="datetimeFigureOut">
              <a:rPr lang="es-CL" smtClean="0"/>
              <a:pPr/>
              <a:t>03-11-11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0AD3-E940-4580-A0F7-ABEAA718C04F}" type="slidenum">
              <a:rPr lang="es-CL" smtClean="0"/>
              <a:pPr/>
              <a:t>‹Nr.›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F236-0F6B-4272-A9F2-3D505CDF9002}" type="datetimeFigureOut">
              <a:rPr lang="es-CL" smtClean="0"/>
              <a:pPr/>
              <a:t>03-11-11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0AD3-E940-4580-A0F7-ABEAA718C04F}" type="slidenum">
              <a:rPr lang="es-CL" smtClean="0"/>
              <a:pPr/>
              <a:t>‹Nr.›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F236-0F6B-4272-A9F2-3D505CDF9002}" type="datetimeFigureOut">
              <a:rPr lang="es-CL" smtClean="0"/>
              <a:pPr/>
              <a:t>03-11-11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0AD3-E940-4580-A0F7-ABEAA718C04F}" type="slidenum">
              <a:rPr lang="es-CL" smtClean="0"/>
              <a:pPr/>
              <a:t>‹Nr.›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F236-0F6B-4272-A9F2-3D505CDF9002}" type="datetimeFigureOut">
              <a:rPr lang="es-CL" smtClean="0"/>
              <a:pPr/>
              <a:t>03-11-11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0AD3-E940-4580-A0F7-ABEAA718C04F}" type="slidenum">
              <a:rPr lang="es-CL" smtClean="0"/>
              <a:pPr/>
              <a:t>‹Nr.›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F236-0F6B-4272-A9F2-3D505CDF9002}" type="datetimeFigureOut">
              <a:rPr lang="es-CL" smtClean="0"/>
              <a:pPr/>
              <a:t>03-11-11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0AD3-E940-4580-A0F7-ABEAA718C04F}" type="slidenum">
              <a:rPr lang="es-CL" smtClean="0"/>
              <a:pPr/>
              <a:t>‹Nr.›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F236-0F6B-4272-A9F2-3D505CDF9002}" type="datetimeFigureOut">
              <a:rPr lang="es-CL" smtClean="0"/>
              <a:pPr/>
              <a:t>03-11-11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0AD3-E940-4580-A0F7-ABEAA718C04F}" type="slidenum">
              <a:rPr lang="es-CL" smtClean="0"/>
              <a:pPr/>
              <a:t>‹Nr.›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F236-0F6B-4272-A9F2-3D505CDF9002}" type="datetimeFigureOut">
              <a:rPr lang="es-CL" smtClean="0"/>
              <a:pPr/>
              <a:t>03-11-11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0AD3-E940-4580-A0F7-ABEAA718C04F}" type="slidenum">
              <a:rPr lang="es-CL" smtClean="0"/>
              <a:pPr/>
              <a:t>‹Nr.›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F236-0F6B-4272-A9F2-3D505CDF9002}" type="datetimeFigureOut">
              <a:rPr lang="es-CL" smtClean="0"/>
              <a:pPr/>
              <a:t>03-11-11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0AD3-E940-4580-A0F7-ABEAA718C04F}" type="slidenum">
              <a:rPr lang="es-CL" smtClean="0"/>
              <a:pPr/>
              <a:t>‹Nr.›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9F236-0F6B-4272-A9F2-3D505CDF9002}" type="datetimeFigureOut">
              <a:rPr lang="es-CL" smtClean="0"/>
              <a:pPr/>
              <a:t>03-11-11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60AD3-E940-4580-A0F7-ABEAA718C04F}" type="slidenum">
              <a:rPr lang="es-CL" smtClean="0"/>
              <a:pPr/>
              <a:t>‹Nr.›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C:\Users\Seba\Desktop\view_over_reef_at_lagoon_glass_2_5_20091014_1944302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611560" y="1196752"/>
            <a:ext cx="79928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7200" b="1" i="1" dirty="0" smtClean="0">
                <a:latin typeface="Candara" pitchFamily="34" charset="0"/>
              </a:rPr>
              <a:t>Clasificación de Rocas Carbonatadas</a:t>
            </a:r>
            <a:endParaRPr lang="es-CL" sz="7200" b="1" i="1" dirty="0">
              <a:latin typeface="Candara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71312" y="228600"/>
            <a:ext cx="28825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i="1" dirty="0" smtClean="0">
                <a:latin typeface="Candara" pitchFamily="34" charset="0"/>
              </a:rPr>
              <a:t>Clase Auxiliar</a:t>
            </a:r>
          </a:p>
          <a:p>
            <a:r>
              <a:rPr lang="es-ES_tradnl" sz="2000" b="1" i="1" dirty="0" smtClean="0">
                <a:latin typeface="Candara" pitchFamily="34" charset="0"/>
              </a:rPr>
              <a:t>GL5102 </a:t>
            </a:r>
            <a:r>
              <a:rPr lang="es-ES_tradnl" sz="2000" b="1" i="1" dirty="0" err="1" smtClean="0">
                <a:latin typeface="Candara" pitchFamily="34" charset="0"/>
              </a:rPr>
              <a:t>–</a:t>
            </a:r>
            <a:r>
              <a:rPr lang="es-ES_tradnl" sz="2000" b="1" i="1" dirty="0" smtClean="0">
                <a:latin typeface="Candara" pitchFamily="34" charset="0"/>
              </a:rPr>
              <a:t> Sedimentología</a:t>
            </a:r>
          </a:p>
          <a:p>
            <a:r>
              <a:rPr lang="es-ES_tradnl" sz="2000" b="1" i="1" dirty="0" smtClean="0">
                <a:latin typeface="Candara" pitchFamily="34" charset="0"/>
              </a:rPr>
              <a:t>Semestre </a:t>
            </a:r>
            <a:r>
              <a:rPr lang="es-ES_tradnl" sz="2000" b="1" i="1" dirty="0" smtClean="0">
                <a:latin typeface="Candara" pitchFamily="34" charset="0"/>
              </a:rPr>
              <a:t>Primavera </a:t>
            </a:r>
            <a:r>
              <a:rPr lang="es-ES_tradnl" sz="2000" b="1" i="1" dirty="0" smtClean="0">
                <a:latin typeface="Candara" pitchFamily="34" charset="0"/>
              </a:rPr>
              <a:t>2011</a:t>
            </a:r>
            <a:endParaRPr lang="es-ES_tradnl" sz="2000" b="1" i="1" dirty="0">
              <a:latin typeface="Candara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79512" y="6237312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L" sz="1600" b="1" i="1" dirty="0" smtClean="0">
              <a:solidFill>
                <a:schemeClr val="bg1"/>
              </a:solidFill>
              <a:latin typeface="Candara" pitchFamily="34" charset="0"/>
            </a:endParaRPr>
          </a:p>
          <a:p>
            <a:pPr algn="ctr"/>
            <a:endParaRPr lang="es-CL" sz="1600" b="1" i="1" dirty="0">
              <a:solidFill>
                <a:schemeClr val="bg1"/>
              </a:solidFill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C:\Users\Seba\Desktop\view_over_reef_at_lagoon_glass_2_5_20091014_1944302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" name="14 CuadroTexto"/>
          <p:cNvSpPr txBox="1"/>
          <p:nvPr/>
        </p:nvSpPr>
        <p:spPr>
          <a:xfrm>
            <a:off x="-180528" y="5229200"/>
            <a:ext cx="4968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CL" sz="2800" b="1" i="1" dirty="0" err="1" smtClean="0">
                <a:solidFill>
                  <a:schemeClr val="bg1"/>
                </a:solidFill>
                <a:latin typeface="Candara" pitchFamily="34" charset="0"/>
              </a:rPr>
              <a:t>Biomicrita</a:t>
            </a:r>
            <a:r>
              <a:rPr lang="es-CL" sz="2800" b="1" i="1" dirty="0" smtClean="0">
                <a:solidFill>
                  <a:schemeClr val="bg1"/>
                </a:solidFill>
                <a:latin typeface="Candara" pitchFamily="34" charset="0"/>
              </a:rPr>
              <a:t> o </a:t>
            </a:r>
            <a:r>
              <a:rPr lang="es-CL" sz="2800" b="1" i="1" dirty="0" err="1" smtClean="0">
                <a:solidFill>
                  <a:schemeClr val="bg1"/>
                </a:solidFill>
                <a:latin typeface="Candara" pitchFamily="34" charset="0"/>
              </a:rPr>
              <a:t>Mudstone</a:t>
            </a:r>
            <a:r>
              <a:rPr lang="es-CL" sz="2800" b="1" i="1" dirty="0" smtClean="0">
                <a:solidFill>
                  <a:schemeClr val="bg1"/>
                </a:solidFill>
                <a:latin typeface="Candara" pitchFamily="34" charset="0"/>
              </a:rPr>
              <a:t>/</a:t>
            </a:r>
            <a:r>
              <a:rPr lang="es-CL" sz="2800" b="1" i="1" dirty="0" err="1" smtClean="0">
                <a:solidFill>
                  <a:schemeClr val="bg1"/>
                </a:solidFill>
                <a:latin typeface="Candara" pitchFamily="34" charset="0"/>
              </a:rPr>
              <a:t>Wackestone</a:t>
            </a:r>
            <a:endParaRPr lang="es-CL" sz="2800" b="1" i="1" dirty="0" smtClean="0">
              <a:solidFill>
                <a:schemeClr val="bg1"/>
              </a:solidFill>
              <a:latin typeface="Candara" pitchFamily="34" charset="0"/>
            </a:endParaRPr>
          </a:p>
        </p:txBody>
      </p:sp>
      <p:pic>
        <p:nvPicPr>
          <p:cNvPr id="11" name="Picture 3" descr="Image7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417"/>
            <a:ext cx="6172200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Image7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564904"/>
            <a:ext cx="6172200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7" descr="clasificación_Dunha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3818070"/>
            <a:ext cx="4932040" cy="3039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4211960" y="3861048"/>
            <a:ext cx="1656184" cy="1368152"/>
          </a:xfrm>
          <a:prstGeom prst="rect">
            <a:avLst/>
          </a:prstGeom>
          <a:noFill/>
          <a:ln w="38100"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ES">
              <a:latin typeface="Tw Cen MT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C:\Users\Seba\Desktop\view_over_reef_at_lagoon_glass_2_5_20091014_1944302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" name="14 CuadroTexto"/>
          <p:cNvSpPr txBox="1"/>
          <p:nvPr/>
        </p:nvSpPr>
        <p:spPr>
          <a:xfrm>
            <a:off x="1187624" y="5877272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CL" sz="2800" b="1" i="1" dirty="0" err="1" smtClean="0">
                <a:solidFill>
                  <a:schemeClr val="bg1"/>
                </a:solidFill>
                <a:latin typeface="Candara" pitchFamily="34" charset="0"/>
              </a:rPr>
              <a:t>Biomicrita</a:t>
            </a:r>
            <a:endParaRPr lang="es-CL" sz="2800" b="1" i="1" dirty="0" smtClean="0">
              <a:solidFill>
                <a:schemeClr val="bg1"/>
              </a:solidFill>
              <a:latin typeface="Candara" pitchFamily="34" charset="0"/>
            </a:endParaRPr>
          </a:p>
        </p:txBody>
      </p:sp>
      <p:pic>
        <p:nvPicPr>
          <p:cNvPr id="10" name="Picture 6" descr="Tabla clasificación Folk (1959, 1962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3789040"/>
            <a:ext cx="4284662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6300192" y="5445224"/>
            <a:ext cx="720725" cy="503237"/>
          </a:xfrm>
          <a:prstGeom prst="rect">
            <a:avLst/>
          </a:prstGeom>
          <a:noFill/>
          <a:ln w="38100"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ES">
              <a:latin typeface="Tw Cen MT" pitchFamily="34" charset="0"/>
            </a:endParaRPr>
          </a:p>
        </p:txBody>
      </p:sp>
      <p:pic>
        <p:nvPicPr>
          <p:cNvPr id="12" name="Picture 3" descr="biomi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5652120" cy="3724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C:\Users\Seba\Desktop\view_over_reef_at_lagoon_glass_2_5_20091014_1944302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" name="14 CuadroTexto"/>
          <p:cNvSpPr txBox="1"/>
          <p:nvPr/>
        </p:nvSpPr>
        <p:spPr>
          <a:xfrm>
            <a:off x="1187624" y="5877272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CL" sz="2800" b="1" i="1" dirty="0" err="1" smtClean="0">
                <a:solidFill>
                  <a:schemeClr val="bg1"/>
                </a:solidFill>
                <a:latin typeface="Candara" pitchFamily="34" charset="0"/>
              </a:rPr>
              <a:t>Biosparita</a:t>
            </a:r>
            <a:endParaRPr lang="es-CL" sz="2800" b="1" i="1" dirty="0" smtClean="0">
              <a:solidFill>
                <a:schemeClr val="bg1"/>
              </a:solidFill>
              <a:latin typeface="Candara" pitchFamily="34" charset="0"/>
            </a:endParaRPr>
          </a:p>
        </p:txBody>
      </p:sp>
      <p:pic>
        <p:nvPicPr>
          <p:cNvPr id="10" name="Picture 6" descr="Tabla clasificación Folk (1959, 1962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3789040"/>
            <a:ext cx="4284662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580112" y="5445224"/>
            <a:ext cx="720725" cy="503237"/>
          </a:xfrm>
          <a:prstGeom prst="rect">
            <a:avLst/>
          </a:prstGeom>
          <a:noFill/>
          <a:ln w="38100"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ES">
              <a:latin typeface="Tw Cen MT" pitchFamily="34" charset="0"/>
            </a:endParaRPr>
          </a:p>
        </p:txBody>
      </p:sp>
      <p:pic>
        <p:nvPicPr>
          <p:cNvPr id="9" name="Picture 3" descr="biospa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5867400" cy="370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C:\Users\Seba\Desktop\view_over_reef_at_lagoon_glass_2_5_20091014_1944302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" name="14 CuadroTexto"/>
          <p:cNvSpPr txBox="1"/>
          <p:nvPr/>
        </p:nvSpPr>
        <p:spPr>
          <a:xfrm>
            <a:off x="899592" y="5589240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CL" sz="2800" b="1" i="1" dirty="0" err="1" smtClean="0">
                <a:solidFill>
                  <a:schemeClr val="bg1"/>
                </a:solidFill>
                <a:latin typeface="Candara" pitchFamily="34" charset="0"/>
              </a:rPr>
              <a:t>Intraesparita</a:t>
            </a:r>
            <a:endParaRPr lang="es-CL" sz="2800" b="1" i="1" dirty="0" smtClean="0">
              <a:solidFill>
                <a:schemeClr val="bg1"/>
              </a:solidFill>
              <a:latin typeface="Candara" pitchFamily="34" charset="0"/>
            </a:endParaRPr>
          </a:p>
        </p:txBody>
      </p:sp>
      <p:pic>
        <p:nvPicPr>
          <p:cNvPr id="10" name="Picture 6" descr="Tabla clasificación Folk (1959, 1962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3789040"/>
            <a:ext cx="4284662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580113" y="4797152"/>
            <a:ext cx="720079" cy="360039"/>
          </a:xfrm>
          <a:prstGeom prst="rect">
            <a:avLst/>
          </a:prstGeom>
          <a:noFill/>
          <a:ln w="38100"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ES">
              <a:latin typeface="Tw Cen MT" pitchFamily="34" charset="0"/>
            </a:endParaRPr>
          </a:p>
        </p:txBody>
      </p:sp>
      <p:pic>
        <p:nvPicPr>
          <p:cNvPr id="12" name="Picture 3" descr="intrasp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"/>
            <a:ext cx="5076056" cy="3649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C:\Users\Seba\Desktop\view_over_reef_at_lagoon_glass_2_5_20091014_1944302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" name="14 CuadroTexto"/>
          <p:cNvSpPr txBox="1"/>
          <p:nvPr/>
        </p:nvSpPr>
        <p:spPr>
          <a:xfrm>
            <a:off x="899592" y="5589240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CL" sz="2800" b="1" i="1" dirty="0" err="1" smtClean="0">
                <a:solidFill>
                  <a:schemeClr val="bg1"/>
                </a:solidFill>
                <a:latin typeface="Candara" pitchFamily="34" charset="0"/>
              </a:rPr>
              <a:t>Pelsparita</a:t>
            </a:r>
            <a:endParaRPr lang="es-CL" sz="2800" b="1" i="1" dirty="0" smtClean="0">
              <a:solidFill>
                <a:schemeClr val="bg1"/>
              </a:solidFill>
              <a:latin typeface="Candara" pitchFamily="34" charset="0"/>
            </a:endParaRPr>
          </a:p>
        </p:txBody>
      </p:sp>
      <p:pic>
        <p:nvPicPr>
          <p:cNvPr id="10" name="Picture 6" descr="Tabla clasificación Folk (1959, 1962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3789040"/>
            <a:ext cx="4284662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580112" y="6237312"/>
            <a:ext cx="720079" cy="360039"/>
          </a:xfrm>
          <a:prstGeom prst="rect">
            <a:avLst/>
          </a:prstGeom>
          <a:noFill/>
          <a:ln w="38100"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ES">
              <a:latin typeface="Tw Cen MT" pitchFamily="34" charset="0"/>
            </a:endParaRPr>
          </a:p>
        </p:txBody>
      </p:sp>
      <p:pic>
        <p:nvPicPr>
          <p:cNvPr id="9" name="Picture 3" descr="pelspa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540067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C:\Users\Seba\Desktop\view_over_reef_at_lagoon_glass_2_5_20091014_1944302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" name="14 CuadroTexto"/>
          <p:cNvSpPr txBox="1"/>
          <p:nvPr/>
        </p:nvSpPr>
        <p:spPr>
          <a:xfrm>
            <a:off x="-252536" y="4797152"/>
            <a:ext cx="3600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CL" sz="2800" b="1" i="1" dirty="0" smtClean="0">
                <a:solidFill>
                  <a:schemeClr val="bg1"/>
                </a:solidFill>
                <a:latin typeface="Candara" pitchFamily="34" charset="0"/>
              </a:rPr>
              <a:t>(Si tenemos aloquemos, estos le darán el nombre a la roca).</a:t>
            </a:r>
          </a:p>
        </p:txBody>
      </p:sp>
      <p:pic>
        <p:nvPicPr>
          <p:cNvPr id="12" name="Picture 2" descr="6(1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220072" cy="355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 descr="Folks-Textural-Classificat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8038" y="3717032"/>
            <a:ext cx="5795962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7668344" y="4869161"/>
            <a:ext cx="649288" cy="1152128"/>
          </a:xfrm>
          <a:prstGeom prst="rect">
            <a:avLst/>
          </a:prstGeom>
          <a:noFill/>
          <a:ln w="38100"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ES">
              <a:latin typeface="Tw Cen MT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-252536" y="3933056"/>
            <a:ext cx="360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CL" sz="2800" b="1" i="1" dirty="0" err="1" smtClean="0">
                <a:solidFill>
                  <a:schemeClr val="bg1"/>
                </a:solidFill>
                <a:latin typeface="Candara" pitchFamily="34" charset="0"/>
              </a:rPr>
              <a:t>Oosparita</a:t>
            </a:r>
            <a:r>
              <a:rPr lang="es-CL" sz="2800" b="1" i="1" dirty="0" smtClean="0">
                <a:solidFill>
                  <a:schemeClr val="bg1"/>
                </a:solidFill>
                <a:latin typeface="Candara" pitchFamily="34" charset="0"/>
              </a:rPr>
              <a:t> Seleccionada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4" grpId="0" animBg="1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C:\Users\Seba\Desktop\view_over_reef_at_lagoon_glass_2_5_20091014_1944302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" name="Picture 4" descr="Folks-Textural-Classificat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8" y="3717032"/>
            <a:ext cx="5795962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6516216" y="4797152"/>
            <a:ext cx="576064" cy="1152128"/>
          </a:xfrm>
          <a:prstGeom prst="rect">
            <a:avLst/>
          </a:prstGeom>
          <a:noFill/>
          <a:ln w="38100"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ES">
              <a:latin typeface="Tw Cen MT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-180528" y="4437112"/>
            <a:ext cx="3600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CL" sz="2800" b="1" i="1" dirty="0" err="1" smtClean="0">
                <a:solidFill>
                  <a:schemeClr val="bg1"/>
                </a:solidFill>
                <a:latin typeface="Candara" pitchFamily="34" charset="0"/>
              </a:rPr>
              <a:t>Oosparita</a:t>
            </a:r>
            <a:r>
              <a:rPr lang="es-CL" sz="2800" b="1" i="1" dirty="0" smtClean="0">
                <a:solidFill>
                  <a:schemeClr val="bg1"/>
                </a:solidFill>
                <a:latin typeface="Candara" pitchFamily="34" charset="0"/>
              </a:rPr>
              <a:t> pobremente lavada. </a:t>
            </a:r>
          </a:p>
        </p:txBody>
      </p:sp>
      <p:pic>
        <p:nvPicPr>
          <p:cNvPr id="10" name="Picture 2" descr="10(1)"/>
          <p:cNvPicPr>
            <a:picLocks noChangeAspect="1" noChangeArrowheads="1"/>
          </p:cNvPicPr>
          <p:nvPr/>
        </p:nvPicPr>
        <p:blipFill>
          <a:blip r:embed="rId4" cstate="print"/>
          <a:srcRect l="729" t="1064"/>
          <a:stretch>
            <a:fillRect/>
          </a:stretch>
        </p:blipFill>
        <p:spPr bwMode="auto">
          <a:xfrm>
            <a:off x="0" y="0"/>
            <a:ext cx="5292080" cy="3614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C:\Users\Seba\Desktop\view_over_reef_at_lagoon_glass_2_5_20091014_1944302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" name="Picture 4" descr="Folks-Textural-Classificat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8" y="3789040"/>
            <a:ext cx="5795962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5868144" y="4869160"/>
            <a:ext cx="720080" cy="1152128"/>
          </a:xfrm>
          <a:prstGeom prst="rect">
            <a:avLst/>
          </a:prstGeom>
          <a:noFill/>
          <a:ln w="38100"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ES">
              <a:latin typeface="Tw Cen MT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-180528" y="4437112"/>
            <a:ext cx="360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CL" sz="2800" b="1" i="1" dirty="0" err="1" smtClean="0">
                <a:solidFill>
                  <a:schemeClr val="bg1"/>
                </a:solidFill>
                <a:latin typeface="Candara" pitchFamily="34" charset="0"/>
              </a:rPr>
              <a:t>Biomicrita</a:t>
            </a:r>
            <a:r>
              <a:rPr lang="es-CL" sz="2800" b="1" i="1" dirty="0" smtClean="0">
                <a:solidFill>
                  <a:schemeClr val="bg1"/>
                </a:solidFill>
                <a:latin typeface="Candara" pitchFamily="34" charset="0"/>
              </a:rPr>
              <a:t> empaquetada</a:t>
            </a:r>
          </a:p>
        </p:txBody>
      </p:sp>
      <p:pic>
        <p:nvPicPr>
          <p:cNvPr id="9" name="Picture 2" descr="45(1)"/>
          <p:cNvPicPr>
            <a:picLocks noChangeAspect="1" noChangeArrowheads="1"/>
          </p:cNvPicPr>
          <p:nvPr/>
        </p:nvPicPr>
        <p:blipFill>
          <a:blip r:embed="rId4" cstate="print"/>
          <a:srcRect l="865" t="1280"/>
          <a:stretch>
            <a:fillRect/>
          </a:stretch>
        </p:blipFill>
        <p:spPr bwMode="auto">
          <a:xfrm>
            <a:off x="0" y="0"/>
            <a:ext cx="5257800" cy="353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C:\Users\Seba\Desktop\view_over_reef_at_lagoon_glass_2_5_20091014_1944302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" name="Picture 4" descr="Folks-Textural-Classificat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8" y="3789040"/>
            <a:ext cx="5795962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5292080" y="4869160"/>
            <a:ext cx="648072" cy="1152128"/>
          </a:xfrm>
          <a:prstGeom prst="rect">
            <a:avLst/>
          </a:prstGeom>
          <a:noFill/>
          <a:ln w="38100"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ES">
              <a:latin typeface="Tw Cen MT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-252536" y="4797152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CL" sz="2800" b="1" i="1" dirty="0" err="1" smtClean="0">
                <a:solidFill>
                  <a:schemeClr val="bg1"/>
                </a:solidFill>
                <a:latin typeface="Candara" pitchFamily="34" charset="0"/>
              </a:rPr>
              <a:t>Biomicrita</a:t>
            </a:r>
            <a:r>
              <a:rPr lang="es-CL" sz="2800" b="1" i="1" dirty="0" smtClean="0">
                <a:solidFill>
                  <a:schemeClr val="bg1"/>
                </a:solidFill>
                <a:latin typeface="Candara" pitchFamily="34" charset="0"/>
              </a:rPr>
              <a:t> dispersa</a:t>
            </a:r>
          </a:p>
        </p:txBody>
      </p:sp>
      <p:pic>
        <p:nvPicPr>
          <p:cNvPr id="11" name="Picture 3" descr="66(1)"/>
          <p:cNvPicPr>
            <a:picLocks noChangeAspect="1" noChangeArrowheads="1"/>
          </p:cNvPicPr>
          <p:nvPr/>
        </p:nvPicPr>
        <p:blipFill>
          <a:blip r:embed="rId4" cstate="print"/>
          <a:srcRect t="1280"/>
          <a:stretch>
            <a:fillRect/>
          </a:stretch>
        </p:blipFill>
        <p:spPr bwMode="auto">
          <a:xfrm>
            <a:off x="0" y="0"/>
            <a:ext cx="5148064" cy="3433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C:\Users\Seba\Desktop\view_over_reef_at_lagoon_glass_2_5_20091014_1944302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" name="Picture 4" descr="Folks-Textural-Classificat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8" y="3789040"/>
            <a:ext cx="5795962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4716016" y="4869160"/>
            <a:ext cx="576064" cy="1152128"/>
          </a:xfrm>
          <a:prstGeom prst="rect">
            <a:avLst/>
          </a:prstGeom>
          <a:noFill/>
          <a:ln w="38100"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ES">
              <a:latin typeface="Tw Cen MT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-324544" y="4869160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CL" sz="2800" b="1" i="1" dirty="0" err="1" smtClean="0">
                <a:solidFill>
                  <a:schemeClr val="bg1"/>
                </a:solidFill>
                <a:latin typeface="Candara" pitchFamily="34" charset="0"/>
              </a:rPr>
              <a:t>Biomicrita</a:t>
            </a:r>
            <a:r>
              <a:rPr lang="es-CL" sz="2800" b="1" i="1" dirty="0" smtClean="0">
                <a:solidFill>
                  <a:schemeClr val="bg1"/>
                </a:solidFill>
                <a:latin typeface="Candara" pitchFamily="34" charset="0"/>
              </a:rPr>
              <a:t> fosilífera</a:t>
            </a:r>
          </a:p>
        </p:txBody>
      </p:sp>
      <p:pic>
        <p:nvPicPr>
          <p:cNvPr id="9" name="Picture 2" descr="60(1)"/>
          <p:cNvPicPr>
            <a:picLocks noChangeAspect="1" noChangeArrowheads="1"/>
          </p:cNvPicPr>
          <p:nvPr/>
        </p:nvPicPr>
        <p:blipFill>
          <a:blip r:embed="rId4" cstate="print"/>
          <a:srcRect l="2617" t="1291"/>
          <a:stretch>
            <a:fillRect/>
          </a:stretch>
        </p:blipFill>
        <p:spPr bwMode="auto">
          <a:xfrm>
            <a:off x="0" y="0"/>
            <a:ext cx="5076056" cy="3478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4932040" y="6021288"/>
            <a:ext cx="567680" cy="351656"/>
          </a:xfrm>
          <a:prstGeom prst="rect">
            <a:avLst/>
          </a:prstGeom>
          <a:noFill/>
          <a:ln w="38100"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ES">
              <a:latin typeface="Tw Cen MT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C:\Users\Seba\Desktop\view_over_reef_at_lagoon_glass_2_5_20091014_1944302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539552" y="260648"/>
            <a:ext cx="79928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400" b="1" i="1" dirty="0" smtClean="0">
                <a:latin typeface="Candara" pitchFamily="34" charset="0"/>
              </a:rPr>
              <a:t>Diagramas de clasificación</a:t>
            </a:r>
            <a:endParaRPr lang="es-CL" sz="4400" b="1" i="1" dirty="0">
              <a:latin typeface="Candara" pitchFamily="34" charset="0"/>
            </a:endParaRPr>
          </a:p>
        </p:txBody>
      </p:sp>
      <p:pic>
        <p:nvPicPr>
          <p:cNvPr id="8" name="Picture 5" descr="Tabla clasificación Folk (1959, 1962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135890"/>
            <a:ext cx="7849567" cy="524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Rectángulo"/>
          <p:cNvSpPr/>
          <p:nvPr/>
        </p:nvSpPr>
        <p:spPr>
          <a:xfrm>
            <a:off x="683568" y="1484784"/>
            <a:ext cx="576064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1" name="10 Rectángulo"/>
          <p:cNvSpPr/>
          <p:nvPr/>
        </p:nvSpPr>
        <p:spPr>
          <a:xfrm>
            <a:off x="6516216" y="1484784"/>
            <a:ext cx="187220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2" name="11 CuadroTexto"/>
          <p:cNvSpPr txBox="1"/>
          <p:nvPr/>
        </p:nvSpPr>
        <p:spPr>
          <a:xfrm>
            <a:off x="1835696" y="1484784"/>
            <a:ext cx="5544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 smtClean="0">
                <a:latin typeface="Candara" pitchFamily="34" charset="0"/>
              </a:rPr>
              <a:t>Textura de depósito reconocible</a:t>
            </a:r>
            <a:endParaRPr lang="es-CL" sz="2000" b="1" i="1" dirty="0">
              <a:latin typeface="Candara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6516216" y="1484784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i="1" dirty="0" smtClean="0"/>
              <a:t>T. recristalizada</a:t>
            </a:r>
            <a:endParaRPr lang="es-CL" b="1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C:\Users\Seba\Desktop\view_over_reef_at_lagoon_glass_2_5_20091014_1944302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" name="Picture 4" descr="Folks-Textural-Classificat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8" y="3789040"/>
            <a:ext cx="5795962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7740352" y="4941168"/>
            <a:ext cx="576064" cy="1152128"/>
          </a:xfrm>
          <a:prstGeom prst="rect">
            <a:avLst/>
          </a:prstGeom>
          <a:noFill/>
          <a:ln w="38100"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ES">
              <a:latin typeface="Tw Cen MT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0" y="4797152"/>
            <a:ext cx="360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CL" sz="2800" b="1" i="1" dirty="0" err="1" smtClean="0">
                <a:solidFill>
                  <a:schemeClr val="bg1"/>
                </a:solidFill>
                <a:latin typeface="Candara" pitchFamily="34" charset="0"/>
              </a:rPr>
              <a:t>Biosparita</a:t>
            </a:r>
            <a:r>
              <a:rPr lang="es-CL" sz="2800" b="1" i="1" dirty="0" smtClean="0">
                <a:solidFill>
                  <a:schemeClr val="bg1"/>
                </a:solidFill>
                <a:latin typeface="Candara" pitchFamily="34" charset="0"/>
              </a:rPr>
              <a:t> seleccionada</a:t>
            </a:r>
          </a:p>
        </p:txBody>
      </p:sp>
      <p:pic>
        <p:nvPicPr>
          <p:cNvPr id="9" name="Picture 2" descr="121(1)"/>
          <p:cNvPicPr>
            <a:picLocks noChangeAspect="1" noChangeArrowheads="1"/>
          </p:cNvPicPr>
          <p:nvPr/>
        </p:nvPicPr>
        <p:blipFill>
          <a:blip r:embed="rId4" cstate="print"/>
          <a:srcRect l="4291"/>
          <a:stretch>
            <a:fillRect/>
          </a:stretch>
        </p:blipFill>
        <p:spPr bwMode="auto">
          <a:xfrm>
            <a:off x="0" y="0"/>
            <a:ext cx="5329238" cy="370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C:\Users\Seba\Desktop\view_over_reef_at_lagoon_glass_2_5_20091014_1944302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" name="Picture 4" descr="Folks-Textural-Classificat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8" y="3789040"/>
            <a:ext cx="5795962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7092280" y="4941168"/>
            <a:ext cx="576064" cy="1152128"/>
          </a:xfrm>
          <a:prstGeom prst="rect">
            <a:avLst/>
          </a:prstGeom>
          <a:noFill/>
          <a:ln w="38100"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ES">
              <a:latin typeface="Tw Cen MT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0" y="4797152"/>
            <a:ext cx="360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CL" sz="2800" b="1" i="1" dirty="0" err="1" smtClean="0">
                <a:solidFill>
                  <a:schemeClr val="bg1"/>
                </a:solidFill>
                <a:latin typeface="Candara" pitchFamily="34" charset="0"/>
              </a:rPr>
              <a:t>Biosparita</a:t>
            </a:r>
            <a:r>
              <a:rPr lang="es-CL" sz="2800" b="1" i="1" dirty="0" smtClean="0">
                <a:solidFill>
                  <a:schemeClr val="bg1"/>
                </a:solidFill>
                <a:latin typeface="Candara" pitchFamily="34" charset="0"/>
              </a:rPr>
              <a:t>  mal seleccionada</a:t>
            </a:r>
          </a:p>
        </p:txBody>
      </p:sp>
      <p:pic>
        <p:nvPicPr>
          <p:cNvPr id="10" name="Picture 2" descr="30(1)"/>
          <p:cNvPicPr>
            <a:picLocks noChangeAspect="1" noChangeArrowheads="1"/>
          </p:cNvPicPr>
          <p:nvPr/>
        </p:nvPicPr>
        <p:blipFill>
          <a:blip r:embed="rId4" cstate="print"/>
          <a:srcRect l="873" t="1323"/>
          <a:stretch>
            <a:fillRect/>
          </a:stretch>
        </p:blipFill>
        <p:spPr bwMode="auto">
          <a:xfrm>
            <a:off x="0" y="0"/>
            <a:ext cx="5545138" cy="364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C:\Users\Seba\Desktop\view_over_reef_at_lagoon_glass_2_5_20091014_1944302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" name="Picture 4" descr="Folks-Textural-Classificat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8" y="3789040"/>
            <a:ext cx="5795962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6516216" y="4941168"/>
            <a:ext cx="576064" cy="1152128"/>
          </a:xfrm>
          <a:prstGeom prst="rect">
            <a:avLst/>
          </a:prstGeom>
          <a:noFill/>
          <a:ln w="38100"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ES">
              <a:latin typeface="Tw Cen MT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0" y="4797152"/>
            <a:ext cx="3600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CL" sz="2800" b="1" i="1" dirty="0" err="1" smtClean="0">
                <a:solidFill>
                  <a:schemeClr val="bg1"/>
                </a:solidFill>
                <a:latin typeface="Candara" pitchFamily="34" charset="0"/>
              </a:rPr>
              <a:t>Pelsparita</a:t>
            </a:r>
            <a:r>
              <a:rPr lang="es-CL" sz="2800" b="1" i="1" dirty="0" smtClean="0">
                <a:solidFill>
                  <a:schemeClr val="bg1"/>
                </a:solidFill>
                <a:latin typeface="Candara" pitchFamily="34" charset="0"/>
              </a:rPr>
              <a:t> pobremente  lavada</a:t>
            </a:r>
          </a:p>
        </p:txBody>
      </p:sp>
      <p:pic>
        <p:nvPicPr>
          <p:cNvPr id="9" name="Picture 2" descr="314(1)"/>
          <p:cNvPicPr>
            <a:picLocks noChangeAspect="1" noChangeArrowheads="1"/>
          </p:cNvPicPr>
          <p:nvPr/>
        </p:nvPicPr>
        <p:blipFill>
          <a:blip r:embed="rId4" cstate="print"/>
          <a:srcRect b="1270"/>
          <a:stretch>
            <a:fillRect/>
          </a:stretch>
        </p:blipFill>
        <p:spPr bwMode="auto">
          <a:xfrm>
            <a:off x="0" y="0"/>
            <a:ext cx="5329238" cy="362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C:\Users\Seba\Desktop\view_over_reef_at_lagoon_glass_2_5_20091014_1944302549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611560" y="548680"/>
            <a:ext cx="79928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400" b="1" i="1" dirty="0" smtClean="0">
                <a:latin typeface="Candara" pitchFamily="34" charset="0"/>
              </a:rPr>
              <a:t>Análisis de </a:t>
            </a:r>
            <a:r>
              <a:rPr lang="es-CL" sz="4400" b="1" i="1" dirty="0" err="1" smtClean="0">
                <a:latin typeface="Candara" pitchFamily="34" charset="0"/>
              </a:rPr>
              <a:t>paleoambientes</a:t>
            </a:r>
            <a:r>
              <a:rPr lang="es-CL" sz="4400" b="1" i="1" dirty="0" smtClean="0">
                <a:latin typeface="Candara" pitchFamily="34" charset="0"/>
              </a:rPr>
              <a:t> a partir de rocas carbonatadas</a:t>
            </a:r>
            <a:endParaRPr lang="es-CL" sz="4400" b="1" i="1" dirty="0">
              <a:latin typeface="Candara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0" y="3140968"/>
            <a:ext cx="457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600" b="1" i="1" dirty="0" smtClean="0">
                <a:latin typeface="Candara" pitchFamily="34" charset="0"/>
              </a:rPr>
              <a:t>Características texturales de depositación</a:t>
            </a:r>
            <a:endParaRPr lang="es-CL" sz="3600" b="1" i="1" dirty="0">
              <a:latin typeface="Candara" pitchFamily="34" charset="0"/>
            </a:endParaRPr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3923928" y="4077072"/>
            <a:ext cx="1800200" cy="1588"/>
          </a:xfrm>
          <a:prstGeom prst="straightConnector1">
            <a:avLst/>
          </a:prstGeom>
          <a:ln w="76200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9 CuadroTexto"/>
          <p:cNvSpPr txBox="1"/>
          <p:nvPr/>
        </p:nvSpPr>
        <p:spPr>
          <a:xfrm>
            <a:off x="5796136" y="3429000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600" b="1" i="1" dirty="0" smtClean="0">
                <a:latin typeface="Candara" pitchFamily="34" charset="0"/>
              </a:rPr>
              <a:t>Ambientes de formación</a:t>
            </a:r>
            <a:endParaRPr lang="es-CL" sz="3600" b="1" i="1" dirty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C:\Users\Seba\Desktop\view_over_reef_at_lagoon_glass_2_5_20091014_1944302549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683568" y="404664"/>
            <a:ext cx="80283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400" b="1" i="1" dirty="0" smtClean="0">
                <a:latin typeface="Candara" pitchFamily="34" charset="0"/>
              </a:rPr>
              <a:t>Características texturales de depositación</a:t>
            </a:r>
            <a:endParaRPr lang="es-CL" sz="4400" b="1" i="1" dirty="0">
              <a:latin typeface="Candara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67544" y="2132856"/>
            <a:ext cx="82444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CL" sz="2800" b="1" i="1" dirty="0" smtClean="0">
                <a:latin typeface="Candara" pitchFamily="34" charset="0"/>
              </a:rPr>
              <a:t> </a:t>
            </a:r>
            <a:r>
              <a:rPr lang="es-CL" sz="2800" b="1" i="1" dirty="0" err="1" smtClean="0">
                <a:latin typeface="Candara" pitchFamily="34" charset="0"/>
              </a:rPr>
              <a:t>Microfacies</a:t>
            </a:r>
            <a:r>
              <a:rPr lang="es-CL" sz="2800" b="1" i="1" dirty="0" smtClean="0">
                <a:latin typeface="Candara" pitchFamily="34" charset="0"/>
              </a:rPr>
              <a:t>:</a:t>
            </a:r>
            <a:r>
              <a:rPr lang="es-CL" sz="2800" b="1" dirty="0" smtClean="0">
                <a:latin typeface="Candara" pitchFamily="34" charset="0"/>
              </a:rPr>
              <a:t> </a:t>
            </a:r>
            <a:r>
              <a:rPr lang="es-CL" sz="2800" b="1" i="1" dirty="0" smtClean="0">
                <a:latin typeface="Candara" pitchFamily="34" charset="0"/>
              </a:rPr>
              <a:t>criterios paleontológicos y petrológicos (sedimentológicos) reconocibles en corte transparente para una interpretación del ambiente de depositación e historia </a:t>
            </a:r>
            <a:r>
              <a:rPr lang="es-CL" sz="2800" b="1" i="1" dirty="0" err="1" smtClean="0">
                <a:latin typeface="Candara" pitchFamily="34" charset="0"/>
              </a:rPr>
              <a:t>diagenética</a:t>
            </a:r>
            <a:r>
              <a:rPr lang="es-CL" sz="2800" b="1" i="1" dirty="0" smtClean="0">
                <a:latin typeface="Candara" pitchFamily="34" charset="0"/>
              </a:rPr>
              <a:t>.</a:t>
            </a:r>
            <a:endParaRPr lang="es-CL" sz="2800" b="1" i="1" dirty="0">
              <a:latin typeface="Candara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467544" y="4077072"/>
            <a:ext cx="82444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CL" sz="2800" b="1" i="1" dirty="0" smtClean="0">
                <a:latin typeface="Candara" pitchFamily="34" charset="0"/>
              </a:rPr>
              <a:t> Siempre debemos tener en cuenta también las características a escala de afloramiento (</a:t>
            </a:r>
            <a:r>
              <a:rPr lang="es-CL" sz="2800" b="1" i="1" dirty="0" err="1" smtClean="0">
                <a:latin typeface="Candara" pitchFamily="34" charset="0"/>
              </a:rPr>
              <a:t>interdigitación</a:t>
            </a:r>
            <a:r>
              <a:rPr lang="es-CL" sz="2800" b="1" i="1" dirty="0" smtClean="0">
                <a:latin typeface="Candara" pitchFamily="34" charset="0"/>
              </a:rPr>
              <a:t>, gradación, variación lateral, etc.)</a:t>
            </a:r>
            <a:endParaRPr lang="es-CL" sz="2800" b="1" i="1" dirty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C:\Users\Seba\Desktop\view_over_reef_at_lagoon_glass_2_5_20091014_1944302549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683568" y="404664"/>
            <a:ext cx="80283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400" b="1" i="1" dirty="0" smtClean="0">
                <a:latin typeface="Candara" pitchFamily="34" charset="0"/>
              </a:rPr>
              <a:t>Características texturales de depositación</a:t>
            </a:r>
            <a:endParaRPr lang="es-CL" sz="4400" b="1" i="1" dirty="0">
              <a:latin typeface="Candara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67544" y="2132856"/>
            <a:ext cx="82444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CL" sz="2800" b="1" i="1" dirty="0" smtClean="0">
                <a:latin typeface="Candara" pitchFamily="34" charset="0"/>
              </a:rPr>
              <a:t> Datos paleontológicos: tipos de organismos, diversidad, abundancia.</a:t>
            </a:r>
            <a:endParaRPr lang="es-CL" sz="2800" b="1" i="1" dirty="0">
              <a:latin typeface="Candara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467544" y="3429000"/>
            <a:ext cx="82444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CL" sz="2800" b="1" i="1" dirty="0">
                <a:latin typeface="Candara" pitchFamily="34" charset="0"/>
              </a:rPr>
              <a:t> </a:t>
            </a:r>
            <a:r>
              <a:rPr lang="es-CL" sz="2800" b="1" i="1" dirty="0" smtClean="0">
                <a:latin typeface="Candara" pitchFamily="34" charset="0"/>
              </a:rPr>
              <a:t>Datos sedimentológicos: tipos de partículas, aspectos texturales, tipos de cemento, tipos de porosidad, procesos </a:t>
            </a:r>
            <a:r>
              <a:rPr lang="es-CL" sz="2800" b="1" i="1" dirty="0" err="1" smtClean="0">
                <a:latin typeface="Candara" pitchFamily="34" charset="0"/>
              </a:rPr>
              <a:t>diagenéticos</a:t>
            </a:r>
            <a:r>
              <a:rPr lang="es-CL" sz="2800" b="1" i="1" dirty="0" smtClean="0">
                <a:latin typeface="Candara" pitchFamily="34" charset="0"/>
              </a:rPr>
              <a:t>.</a:t>
            </a:r>
            <a:endParaRPr lang="es-CL" sz="2800" b="1" i="1" dirty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C:\Users\Seba\Desktop\view_over_reef_at_lagoon_glass_2_5_20091014_1944302549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251520" y="404664"/>
            <a:ext cx="864096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400" b="1" i="1" dirty="0" smtClean="0">
                <a:latin typeface="Candara" pitchFamily="34" charset="0"/>
              </a:rPr>
              <a:t>Indicadores ambientales para ambientes carbonatados (a partir del modelo de Wilson, 1970 y 1974).</a:t>
            </a:r>
            <a:endParaRPr lang="es-CL" sz="4400" b="1" i="1" dirty="0">
              <a:latin typeface="Candara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67544" y="2852936"/>
            <a:ext cx="8244408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SzPct val="110000"/>
              <a:buFont typeface="Arial" pitchFamily="34" charset="0"/>
              <a:buChar char="•"/>
            </a:pPr>
            <a:r>
              <a:rPr lang="es-CL" sz="2800" b="1" i="1" dirty="0">
                <a:latin typeface="Candara" pitchFamily="34" charset="0"/>
              </a:rPr>
              <a:t> </a:t>
            </a:r>
            <a:r>
              <a:rPr lang="es-CL" sz="2800" b="1" i="1" dirty="0" smtClean="0">
                <a:latin typeface="Candara" pitchFamily="34" charset="0"/>
              </a:rPr>
              <a:t>Se toman en cuenta los ambientes carbonatados más frecuentes</a:t>
            </a:r>
            <a:r>
              <a:rPr lang="es-CL" sz="3600" dirty="0" smtClean="0">
                <a:latin typeface="Candara" pitchFamily="34" charset="0"/>
              </a:rPr>
              <a:t>: </a:t>
            </a:r>
          </a:p>
          <a:p>
            <a:pPr lvl="1">
              <a:buSzPct val="110000"/>
            </a:pPr>
            <a:r>
              <a:rPr lang="es-ES_tradnl" sz="2400" b="1" i="1" dirty="0" smtClean="0">
                <a:latin typeface="Candara" pitchFamily="34" charset="0"/>
              </a:rPr>
              <a:t>Carbonatos </a:t>
            </a:r>
            <a:r>
              <a:rPr lang="es-ES_tradnl" sz="2400" b="1" i="1" dirty="0">
                <a:latin typeface="Candara" pitchFamily="34" charset="0"/>
              </a:rPr>
              <a:t>profundos - isla barrera - </a:t>
            </a:r>
            <a:r>
              <a:rPr lang="es-ES_tradnl" sz="2400" b="1" i="1" dirty="0" err="1">
                <a:latin typeface="Candara" pitchFamily="34" charset="0"/>
              </a:rPr>
              <a:t>lagoon</a:t>
            </a:r>
            <a:r>
              <a:rPr lang="es-ES_tradnl" sz="2400" b="1" i="1" dirty="0">
                <a:latin typeface="Candara" pitchFamily="34" charset="0"/>
              </a:rPr>
              <a:t> con salinidad normal</a:t>
            </a:r>
          </a:p>
          <a:p>
            <a:pPr lvl="1">
              <a:buSzPct val="110000"/>
            </a:pPr>
            <a:r>
              <a:rPr lang="es-ES_tradnl" sz="2400" b="1" i="1" dirty="0">
                <a:latin typeface="Candara" pitchFamily="34" charset="0"/>
              </a:rPr>
              <a:t>Carbonatos profundos - isla barrera - </a:t>
            </a:r>
            <a:r>
              <a:rPr lang="es-ES_tradnl" sz="2400" b="1" i="1" dirty="0" err="1">
                <a:latin typeface="Candara" pitchFamily="34" charset="0"/>
              </a:rPr>
              <a:t>lagoon</a:t>
            </a:r>
            <a:r>
              <a:rPr lang="es-ES_tradnl" sz="2400" b="1" i="1" dirty="0">
                <a:latin typeface="Candara" pitchFamily="34" charset="0"/>
              </a:rPr>
              <a:t> con circulación restringida (</a:t>
            </a:r>
            <a:r>
              <a:rPr lang="es-ES_tradnl" sz="2400" b="1" i="1" dirty="0" err="1">
                <a:latin typeface="Candara" pitchFamily="34" charset="0"/>
              </a:rPr>
              <a:t>hipersalino</a:t>
            </a:r>
            <a:r>
              <a:rPr lang="es-ES_tradnl" sz="2400" b="1" i="1" dirty="0">
                <a:latin typeface="Candara" pitchFamily="34" charset="0"/>
              </a:rPr>
              <a:t>) </a:t>
            </a:r>
          </a:p>
          <a:p>
            <a:pPr lvl="1">
              <a:buSzPct val="110000"/>
            </a:pPr>
            <a:r>
              <a:rPr lang="es-ES_tradnl" sz="2400" b="1" i="1" dirty="0">
                <a:latin typeface="Candara" pitchFamily="34" charset="0"/>
              </a:rPr>
              <a:t>Carbonatos profundos - arrecife - </a:t>
            </a:r>
            <a:r>
              <a:rPr lang="es-ES_tradnl" sz="2400" b="1" i="1" dirty="0" err="1">
                <a:latin typeface="Candara" pitchFamily="34" charset="0"/>
              </a:rPr>
              <a:t>lagoon</a:t>
            </a:r>
            <a:r>
              <a:rPr lang="es-ES_tradnl" sz="2400" b="1" i="1" dirty="0">
                <a:latin typeface="Candara" pitchFamily="34" charset="0"/>
              </a:rPr>
              <a:t> con salinidad normal.</a:t>
            </a:r>
          </a:p>
          <a:p>
            <a:pPr algn="just">
              <a:buFont typeface="Arial" pitchFamily="34" charset="0"/>
              <a:buChar char="•"/>
            </a:pPr>
            <a:endParaRPr lang="es-CL" sz="2800" b="1" i="1" dirty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C:\Users\Seba\Desktop\view_over_reef_at_lagoon_glass_2_5_20091014_1944302549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395536" y="260648"/>
            <a:ext cx="86409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400" b="1" i="1" dirty="0" smtClean="0">
                <a:latin typeface="Candara" pitchFamily="34" charset="0"/>
              </a:rPr>
              <a:t>Indicadores ambientales</a:t>
            </a:r>
            <a:endParaRPr lang="es-CL" sz="4400" b="1" i="1" dirty="0">
              <a:latin typeface="Candara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611560" y="1268760"/>
            <a:ext cx="81369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S_tradnl" sz="2400" b="1" i="1" dirty="0" smtClean="0">
                <a:latin typeface="Candara" pitchFamily="34" charset="0"/>
              </a:rPr>
              <a:t>Carbonatos </a:t>
            </a:r>
            <a:r>
              <a:rPr lang="es-ES_tradnl" sz="2400" b="1" i="1" dirty="0" smtClean="0">
                <a:latin typeface="Candara" pitchFamily="34" charset="0"/>
                <a:cs typeface="Arial" charset="0"/>
              </a:rPr>
              <a:t>→</a:t>
            </a:r>
            <a:r>
              <a:rPr lang="es-ES_tradnl" sz="2400" b="1" i="1" dirty="0" smtClean="0">
                <a:latin typeface="Candara" pitchFamily="34" charset="0"/>
              </a:rPr>
              <a:t> climas </a:t>
            </a:r>
            <a:r>
              <a:rPr lang="es-ES_tradnl" sz="2400" b="1" i="1" u="sng" dirty="0" smtClean="0">
                <a:latin typeface="Candara" pitchFamily="34" charset="0"/>
              </a:rPr>
              <a:t>cálidos</a:t>
            </a:r>
            <a:r>
              <a:rPr lang="es-ES_tradnl" sz="2400" b="1" i="1" dirty="0" smtClean="0">
                <a:latin typeface="Candara" pitchFamily="34" charset="0"/>
              </a:rPr>
              <a:t> y </a:t>
            </a:r>
            <a:r>
              <a:rPr lang="es-ES_tradnl" sz="2400" b="1" i="1" u="sng" dirty="0" smtClean="0">
                <a:latin typeface="Candara" pitchFamily="34" charset="0"/>
              </a:rPr>
              <a:t>poco aporte de terrígenos</a:t>
            </a:r>
          </a:p>
          <a:p>
            <a:pPr>
              <a:lnSpc>
                <a:spcPct val="90000"/>
              </a:lnSpc>
            </a:pPr>
            <a:endParaRPr lang="es-ES_tradnl" sz="2400" b="1" i="1" dirty="0" smtClean="0">
              <a:latin typeface="Candara" pitchFamily="34" charset="0"/>
            </a:endParaRPr>
          </a:p>
          <a:p>
            <a:pPr>
              <a:lnSpc>
                <a:spcPct val="90000"/>
              </a:lnSpc>
            </a:pPr>
            <a:r>
              <a:rPr lang="es-ES_tradnl" sz="2400" b="1" i="1" dirty="0" smtClean="0">
                <a:latin typeface="Candara" pitchFamily="34" charset="0"/>
              </a:rPr>
              <a:t>Micrita </a:t>
            </a:r>
            <a:r>
              <a:rPr lang="es-ES_tradnl" sz="2400" b="1" i="1" dirty="0" smtClean="0">
                <a:latin typeface="Candara" pitchFamily="34" charset="0"/>
                <a:cs typeface="Arial" charset="0"/>
              </a:rPr>
              <a:t>→ ambiente de </a:t>
            </a:r>
            <a:r>
              <a:rPr lang="es-ES_tradnl" sz="2400" b="1" i="1" u="sng" dirty="0" smtClean="0">
                <a:latin typeface="Candara" pitchFamily="34" charset="0"/>
                <a:cs typeface="Arial" charset="0"/>
              </a:rPr>
              <a:t>baja energía</a:t>
            </a:r>
            <a:r>
              <a:rPr lang="es-ES_tradnl" sz="2400" b="1" i="1" dirty="0" smtClean="0">
                <a:latin typeface="Candara" pitchFamily="34" charset="0"/>
              </a:rPr>
              <a:t>. Su ausencia no implica necesariamente oleaje.</a:t>
            </a:r>
          </a:p>
          <a:p>
            <a:pPr>
              <a:lnSpc>
                <a:spcPct val="90000"/>
              </a:lnSpc>
            </a:pPr>
            <a:endParaRPr lang="es-ES_tradnl" sz="2400" b="1" i="1" dirty="0" smtClean="0">
              <a:latin typeface="Candara" pitchFamily="34" charset="0"/>
            </a:endParaRPr>
          </a:p>
          <a:p>
            <a:pPr>
              <a:lnSpc>
                <a:spcPct val="90000"/>
              </a:lnSpc>
            </a:pPr>
            <a:r>
              <a:rPr lang="es-ES_tradnl" sz="2400" b="1" i="1" dirty="0" smtClean="0">
                <a:latin typeface="Candara" pitchFamily="34" charset="0"/>
              </a:rPr>
              <a:t>Oolitos </a:t>
            </a:r>
            <a:r>
              <a:rPr lang="es-ES_tradnl" sz="2400" b="1" i="1" dirty="0" smtClean="0">
                <a:latin typeface="Candara" pitchFamily="34" charset="0"/>
                <a:cs typeface="Arial" charset="0"/>
              </a:rPr>
              <a:t>→</a:t>
            </a:r>
            <a:r>
              <a:rPr lang="es-ES_tradnl" sz="2400" b="1" i="1" dirty="0" smtClean="0">
                <a:latin typeface="Candara" pitchFamily="34" charset="0"/>
              </a:rPr>
              <a:t> ambiente de </a:t>
            </a:r>
            <a:r>
              <a:rPr lang="es-ES_tradnl" sz="2400" b="1" i="1" u="sng" dirty="0" smtClean="0">
                <a:latin typeface="Candara" pitchFamily="34" charset="0"/>
              </a:rPr>
              <a:t>alta energía</a:t>
            </a:r>
            <a:r>
              <a:rPr lang="es-ES_tradnl" sz="2400" b="1" i="1" dirty="0" smtClean="0">
                <a:latin typeface="Candara" pitchFamily="34" charset="0"/>
              </a:rPr>
              <a:t> (rompiente de olas), </a:t>
            </a:r>
            <a:r>
              <a:rPr lang="es-ES" sz="2400" b="1" i="1" dirty="0" smtClean="0">
                <a:latin typeface="Candara" pitchFamily="34" charset="0"/>
              </a:rPr>
              <a:t>en aguas marinas normales o </a:t>
            </a:r>
            <a:r>
              <a:rPr lang="es-ES" sz="2400" b="1" i="1" dirty="0" err="1" smtClean="0">
                <a:latin typeface="Candara" pitchFamily="34" charset="0"/>
              </a:rPr>
              <a:t>hipersalinas</a:t>
            </a:r>
            <a:r>
              <a:rPr lang="es-ES" sz="2400" b="1" i="1" dirty="0" smtClean="0">
                <a:latin typeface="Candara" pitchFamily="34" charset="0"/>
              </a:rPr>
              <a:t> someras de ambiente tropical y subtropical, con temperatura superior a 20° C, por encima de los 20 m de profundidad. Se producen en lugares asociados a la presencia de algas, bacterias o substancias orgánicas.</a:t>
            </a:r>
          </a:p>
          <a:p>
            <a:pPr>
              <a:lnSpc>
                <a:spcPct val="90000"/>
              </a:lnSpc>
            </a:pPr>
            <a:endParaRPr lang="es-ES_tradnl" sz="2400" b="1" i="1" dirty="0" smtClean="0">
              <a:latin typeface="Candara" pitchFamily="34" charset="0"/>
            </a:endParaRPr>
          </a:p>
          <a:p>
            <a:pPr>
              <a:lnSpc>
                <a:spcPct val="90000"/>
              </a:lnSpc>
            </a:pPr>
            <a:r>
              <a:rPr lang="es-ES_tradnl" sz="2400" b="1" i="1" dirty="0" err="1" smtClean="0">
                <a:latin typeface="Candara" pitchFamily="34" charset="0"/>
              </a:rPr>
              <a:t>Extraclastos</a:t>
            </a:r>
            <a:r>
              <a:rPr lang="es-ES_tradnl" sz="2400" b="1" i="1" dirty="0" smtClean="0">
                <a:latin typeface="Candara" pitchFamily="34" charset="0"/>
              </a:rPr>
              <a:t> y terrígenos </a:t>
            </a:r>
            <a:r>
              <a:rPr lang="es-ES_tradnl" sz="2400" b="1" i="1" dirty="0" smtClean="0">
                <a:latin typeface="Candara" pitchFamily="34" charset="0"/>
                <a:cs typeface="Arial" charset="0"/>
              </a:rPr>
              <a:t>→</a:t>
            </a:r>
            <a:r>
              <a:rPr lang="es-ES_tradnl" sz="2400" b="1" i="1" dirty="0" smtClean="0">
                <a:latin typeface="Candara" pitchFamily="34" charset="0"/>
              </a:rPr>
              <a:t> </a:t>
            </a:r>
            <a:r>
              <a:rPr lang="es-ES_tradnl" sz="2400" b="1" i="1" u="sng" dirty="0" smtClean="0">
                <a:latin typeface="Candara" pitchFamily="34" charset="0"/>
              </a:rPr>
              <a:t>áreas emergidas</a:t>
            </a:r>
            <a:r>
              <a:rPr lang="es-ES_tradnl" sz="2400" b="1" i="1" dirty="0" smtClean="0">
                <a:latin typeface="Candara" pitchFamily="34" charset="0"/>
              </a:rPr>
              <a:t>.</a:t>
            </a:r>
          </a:p>
          <a:p>
            <a:pPr>
              <a:lnSpc>
                <a:spcPct val="90000"/>
              </a:lnSpc>
            </a:pPr>
            <a:endParaRPr lang="es-ES_tradnl" sz="2400" b="1" i="1" dirty="0" smtClean="0">
              <a:latin typeface="Candara" pitchFamily="34" charset="0"/>
            </a:endParaRPr>
          </a:p>
          <a:p>
            <a:pPr>
              <a:lnSpc>
                <a:spcPct val="90000"/>
              </a:lnSpc>
            </a:pPr>
            <a:r>
              <a:rPr lang="es-ES_tradnl" sz="2400" b="1" i="1" dirty="0" smtClean="0">
                <a:latin typeface="Candara" pitchFamily="34" charset="0"/>
              </a:rPr>
              <a:t>Granos agregados </a:t>
            </a:r>
            <a:r>
              <a:rPr lang="es-ES_tradnl" sz="2400" b="1" i="1" dirty="0" smtClean="0">
                <a:latin typeface="Candara" pitchFamily="34" charset="0"/>
                <a:cs typeface="Arial" charset="0"/>
              </a:rPr>
              <a:t>→</a:t>
            </a:r>
            <a:r>
              <a:rPr lang="es-ES_tradnl" sz="2400" b="1" i="1" dirty="0" smtClean="0">
                <a:latin typeface="Candara" pitchFamily="34" charset="0"/>
              </a:rPr>
              <a:t> aguas someras, </a:t>
            </a:r>
            <a:r>
              <a:rPr lang="es-ES_tradnl" sz="2400" b="1" i="1" dirty="0" err="1" smtClean="0">
                <a:latin typeface="Candara" pitchFamily="34" charset="0"/>
              </a:rPr>
              <a:t>intermareal</a:t>
            </a:r>
            <a:r>
              <a:rPr lang="es-ES_tradnl" sz="2400" b="1" i="1" dirty="0" smtClean="0">
                <a:latin typeface="Candara" pitchFamily="34" charset="0"/>
              </a:rPr>
              <a:t> a lagunar.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C:\Users\Seba\Desktop\view_over_reef_at_lagoon_glass_2_5_20091014_1944302549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323528" y="260648"/>
            <a:ext cx="86409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400" b="1" i="1" dirty="0" smtClean="0">
                <a:latin typeface="Candara" pitchFamily="34" charset="0"/>
              </a:rPr>
              <a:t>Indicadores ambientales</a:t>
            </a:r>
            <a:endParaRPr lang="es-CL" sz="4400" b="1" i="1" dirty="0">
              <a:latin typeface="Candara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23528" y="1124744"/>
            <a:ext cx="8676456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S_tradnl" sz="2400" b="1" i="1" dirty="0" err="1" smtClean="0">
                <a:latin typeface="Candara" pitchFamily="34" charset="0"/>
              </a:rPr>
              <a:t>Oncolitos</a:t>
            </a:r>
            <a:r>
              <a:rPr lang="es-ES_tradnl" sz="2400" b="1" i="1" dirty="0" smtClean="0">
                <a:latin typeface="Candara" pitchFamily="34" charset="0"/>
              </a:rPr>
              <a:t> y estromatolitos </a:t>
            </a:r>
            <a:r>
              <a:rPr lang="es-ES_tradnl" sz="2400" b="1" i="1" dirty="0" smtClean="0">
                <a:latin typeface="Candara" pitchFamily="34" charset="0"/>
                <a:cs typeface="Arial" charset="0"/>
              </a:rPr>
              <a:t>→</a:t>
            </a:r>
            <a:r>
              <a:rPr lang="es-ES_tradnl" sz="2400" b="1" i="1" dirty="0" smtClean="0">
                <a:latin typeface="Candara" pitchFamily="34" charset="0"/>
              </a:rPr>
              <a:t> zonas mareales normales e </a:t>
            </a:r>
            <a:r>
              <a:rPr lang="es-ES_tradnl" sz="2400" b="1" i="1" u="sng" dirty="0" err="1" smtClean="0">
                <a:latin typeface="Candara" pitchFamily="34" charset="0"/>
              </a:rPr>
              <a:t>hipersalinas</a:t>
            </a:r>
            <a:r>
              <a:rPr lang="es-ES_tradnl" sz="2400" b="1" i="1" dirty="0" smtClean="0">
                <a:latin typeface="Candara" pitchFamily="34" charset="0"/>
              </a:rPr>
              <a:t> de alta o baja energía. Los estromatolitos no aparecen en zonas de pH muy ácido.</a:t>
            </a:r>
          </a:p>
          <a:p>
            <a:pPr>
              <a:lnSpc>
                <a:spcPct val="90000"/>
              </a:lnSpc>
            </a:pPr>
            <a:endParaRPr lang="es-ES_tradnl" sz="2400" b="1" i="1" dirty="0" smtClean="0">
              <a:latin typeface="Candara" pitchFamily="34" charset="0"/>
            </a:endParaRPr>
          </a:p>
          <a:p>
            <a:pPr>
              <a:lnSpc>
                <a:spcPct val="90000"/>
              </a:lnSpc>
            </a:pPr>
            <a:r>
              <a:rPr lang="es-ES_tradnl" sz="2400" b="1" i="1" dirty="0" err="1" smtClean="0">
                <a:latin typeface="Candara" pitchFamily="34" charset="0"/>
              </a:rPr>
              <a:t>Peloides</a:t>
            </a:r>
            <a:r>
              <a:rPr lang="es-ES_tradnl" sz="2400" b="1" i="1" dirty="0" smtClean="0">
                <a:latin typeface="Candara" pitchFamily="34" charset="0"/>
              </a:rPr>
              <a:t> </a:t>
            </a:r>
            <a:r>
              <a:rPr lang="es-ES_tradnl" sz="2400" b="1" i="1" dirty="0" smtClean="0">
                <a:latin typeface="Candara" pitchFamily="34" charset="0"/>
                <a:cs typeface="Arial" charset="0"/>
              </a:rPr>
              <a:t>→</a:t>
            </a:r>
            <a:r>
              <a:rPr lang="es-ES_tradnl" sz="2400" b="1" i="1" dirty="0" smtClean="0">
                <a:latin typeface="Candara" pitchFamily="34" charset="0"/>
              </a:rPr>
              <a:t> </a:t>
            </a:r>
            <a:r>
              <a:rPr lang="es-ES_tradnl" sz="2400" b="1" i="1" u="sng" dirty="0" smtClean="0">
                <a:latin typeface="Candara" pitchFamily="34" charset="0"/>
              </a:rPr>
              <a:t>agua somera, de baja energía, submareal a </a:t>
            </a:r>
            <a:r>
              <a:rPr lang="es-ES_tradnl" sz="2400" b="1" i="1" u="sng" dirty="0" err="1" smtClean="0">
                <a:latin typeface="Candara" pitchFamily="34" charset="0"/>
              </a:rPr>
              <a:t>intermareal</a:t>
            </a:r>
            <a:r>
              <a:rPr lang="es-ES_tradnl" sz="2400" b="1" i="1" dirty="0" smtClean="0">
                <a:latin typeface="Candara" pitchFamily="34" charset="0"/>
              </a:rPr>
              <a:t> (lago o </a:t>
            </a:r>
            <a:r>
              <a:rPr lang="es-ES_tradnl" sz="2400" b="1" i="1" dirty="0" err="1" smtClean="0">
                <a:latin typeface="Candara" pitchFamily="34" charset="0"/>
              </a:rPr>
              <a:t>lagoon</a:t>
            </a:r>
            <a:r>
              <a:rPr lang="es-ES_tradnl" sz="2400" b="1" i="1" dirty="0" smtClean="0">
                <a:latin typeface="Candara" pitchFamily="34" charset="0"/>
              </a:rPr>
              <a:t>). Debido a que son producidos generalmente por </a:t>
            </a:r>
            <a:r>
              <a:rPr lang="es-ES_tradnl" sz="2400" b="1" i="1" dirty="0" err="1" smtClean="0">
                <a:latin typeface="Candara" pitchFamily="34" charset="0"/>
              </a:rPr>
              <a:t>organísmos</a:t>
            </a:r>
            <a:r>
              <a:rPr lang="es-ES_tradnl" sz="2400" b="1" i="1" dirty="0" smtClean="0">
                <a:latin typeface="Candara" pitchFamily="34" charset="0"/>
              </a:rPr>
              <a:t> bentónicos, están ausentes en sedimentos </a:t>
            </a:r>
            <a:r>
              <a:rPr lang="es-ES_tradnl" sz="2400" b="1" i="1" dirty="0" err="1" smtClean="0">
                <a:latin typeface="Candara" pitchFamily="34" charset="0"/>
              </a:rPr>
              <a:t>sapropelíticos</a:t>
            </a:r>
            <a:r>
              <a:rPr lang="es-ES_tradnl" sz="2400" b="1" i="1" dirty="0" smtClean="0">
                <a:latin typeface="Candara" pitchFamily="34" charset="0"/>
              </a:rPr>
              <a:t>.</a:t>
            </a:r>
          </a:p>
          <a:p>
            <a:pPr>
              <a:lnSpc>
                <a:spcPct val="90000"/>
              </a:lnSpc>
            </a:pPr>
            <a:endParaRPr lang="es-ES_tradnl" sz="2400" b="1" i="1" dirty="0" smtClean="0">
              <a:latin typeface="Candara" pitchFamily="34" charset="0"/>
            </a:endParaRPr>
          </a:p>
          <a:p>
            <a:pPr>
              <a:lnSpc>
                <a:spcPct val="90000"/>
              </a:lnSpc>
            </a:pPr>
            <a:r>
              <a:rPr lang="es-ES_tradnl" sz="2400" b="1" i="1" dirty="0" err="1" smtClean="0">
                <a:latin typeface="Candara" pitchFamily="34" charset="0"/>
              </a:rPr>
              <a:t>Carófitas</a:t>
            </a:r>
            <a:r>
              <a:rPr lang="es-ES_tradnl" sz="2400" b="1" i="1" dirty="0" smtClean="0">
                <a:latin typeface="Candara" pitchFamily="34" charset="0"/>
              </a:rPr>
              <a:t> </a:t>
            </a:r>
            <a:r>
              <a:rPr lang="es-ES_tradnl" sz="2400" b="1" i="1" dirty="0" smtClean="0">
                <a:latin typeface="Candara" pitchFamily="34" charset="0"/>
                <a:cs typeface="Arial" charset="0"/>
              </a:rPr>
              <a:t>→</a:t>
            </a:r>
            <a:r>
              <a:rPr lang="es-ES_tradnl" sz="2400" b="1" i="1" dirty="0" smtClean="0">
                <a:latin typeface="Candara" pitchFamily="34" charset="0"/>
              </a:rPr>
              <a:t> </a:t>
            </a:r>
            <a:r>
              <a:rPr lang="es-ES_tradnl" sz="2400" b="1" i="1" u="sng" dirty="0" smtClean="0">
                <a:latin typeface="Candara" pitchFamily="34" charset="0"/>
              </a:rPr>
              <a:t>agua dulce, de baja energía y poco profundas</a:t>
            </a:r>
            <a:r>
              <a:rPr lang="es-ES_tradnl" sz="2400" b="1" i="1" dirty="0" smtClean="0">
                <a:latin typeface="Candara" pitchFamily="34" charset="0"/>
              </a:rPr>
              <a:t>, aunque existen algunas especies en marismas.</a:t>
            </a:r>
          </a:p>
          <a:p>
            <a:pPr>
              <a:lnSpc>
                <a:spcPct val="90000"/>
              </a:lnSpc>
            </a:pPr>
            <a:r>
              <a:rPr lang="es-ES_tradnl" sz="2400" b="1" i="1" dirty="0" smtClean="0">
                <a:latin typeface="Candara" pitchFamily="34" charset="0"/>
              </a:rPr>
              <a:t>Algas </a:t>
            </a:r>
            <a:r>
              <a:rPr lang="es-ES_tradnl" sz="2400" b="1" i="1" dirty="0" smtClean="0">
                <a:latin typeface="Candara" pitchFamily="34" charset="0"/>
                <a:cs typeface="Arial" charset="0"/>
              </a:rPr>
              <a:t>→</a:t>
            </a:r>
            <a:r>
              <a:rPr lang="es-ES_tradnl" sz="2400" b="1" i="1" dirty="0" smtClean="0">
                <a:latin typeface="Candara" pitchFamily="34" charset="0"/>
              </a:rPr>
              <a:t> climas </a:t>
            </a:r>
            <a:r>
              <a:rPr lang="es-ES_tradnl" sz="2400" b="1" i="1" u="sng" dirty="0" smtClean="0">
                <a:latin typeface="Candara" pitchFamily="34" charset="0"/>
              </a:rPr>
              <a:t>cálidos</a:t>
            </a:r>
            <a:r>
              <a:rPr lang="es-ES_tradnl" sz="2400" b="1" i="1" dirty="0" smtClean="0">
                <a:latin typeface="Candara" pitchFamily="34" charset="0"/>
              </a:rPr>
              <a:t> y </a:t>
            </a:r>
            <a:r>
              <a:rPr lang="es-ES_tradnl" sz="2400" b="1" i="1" u="sng" dirty="0" smtClean="0">
                <a:latin typeface="Candara" pitchFamily="34" charset="0"/>
              </a:rPr>
              <a:t>baja profundidad</a:t>
            </a:r>
            <a:r>
              <a:rPr lang="es-ES_tradnl" sz="2400" b="1" i="1" dirty="0" smtClean="0">
                <a:latin typeface="Candara" pitchFamily="34" charset="0"/>
              </a:rPr>
              <a:t> (submareal a </a:t>
            </a:r>
            <a:r>
              <a:rPr lang="es-ES_tradnl" sz="2400" b="1" i="1" dirty="0" err="1" smtClean="0">
                <a:latin typeface="Candara" pitchFamily="34" charset="0"/>
              </a:rPr>
              <a:t>intermareal</a:t>
            </a:r>
            <a:r>
              <a:rPr lang="es-ES_tradnl" sz="2400" b="1" i="1" dirty="0" smtClean="0">
                <a:latin typeface="Candara" pitchFamily="34" charset="0"/>
              </a:rPr>
              <a:t>).</a:t>
            </a:r>
          </a:p>
          <a:p>
            <a:pPr>
              <a:lnSpc>
                <a:spcPct val="90000"/>
              </a:lnSpc>
            </a:pPr>
            <a:endParaRPr lang="es-ES_tradnl" sz="2400" b="1" i="1" dirty="0" smtClean="0">
              <a:latin typeface="Candara" pitchFamily="34" charset="0"/>
            </a:endParaRPr>
          </a:p>
          <a:p>
            <a:pPr>
              <a:lnSpc>
                <a:spcPct val="90000"/>
              </a:lnSpc>
            </a:pPr>
            <a:r>
              <a:rPr lang="es-ES_tradnl" sz="2400" b="1" i="1" dirty="0" smtClean="0">
                <a:latin typeface="Candara" pitchFamily="34" charset="0"/>
              </a:rPr>
              <a:t>Algas rojas </a:t>
            </a:r>
            <a:r>
              <a:rPr lang="es-ES_tradnl" sz="2400" b="1" i="1" dirty="0" smtClean="0">
                <a:latin typeface="Candara" pitchFamily="34" charset="0"/>
                <a:cs typeface="Arial" charset="0"/>
              </a:rPr>
              <a:t>→</a:t>
            </a:r>
            <a:r>
              <a:rPr lang="es-ES_tradnl" sz="2400" b="1" i="1" dirty="0" smtClean="0">
                <a:latin typeface="Candara" pitchFamily="34" charset="0"/>
              </a:rPr>
              <a:t> arrecifes, </a:t>
            </a:r>
            <a:r>
              <a:rPr lang="es-ES_tradnl" sz="2400" b="1" i="1" dirty="0" err="1" smtClean="0">
                <a:latin typeface="Candara" pitchFamily="34" charset="0"/>
              </a:rPr>
              <a:t>lagoones</a:t>
            </a:r>
            <a:r>
              <a:rPr lang="es-ES_tradnl" sz="2400" b="1" i="1" dirty="0" smtClean="0">
                <a:latin typeface="Candara" pitchFamily="34" charset="0"/>
              </a:rPr>
              <a:t> y profundidades de </a:t>
            </a:r>
            <a:r>
              <a:rPr lang="es-ES_tradnl" sz="2400" b="1" i="1" u="sng" dirty="0" smtClean="0">
                <a:latin typeface="Candara" pitchFamily="34" charset="0"/>
              </a:rPr>
              <a:t>hasta 250 m</a:t>
            </a:r>
            <a:r>
              <a:rPr lang="es-ES_tradnl" sz="2400" b="1" i="1" dirty="0" smtClean="0">
                <a:latin typeface="Candara" pitchFamily="34" charset="0"/>
              </a:rPr>
              <a:t> (nerítico externo y más profundo).</a:t>
            </a:r>
            <a:endParaRPr lang="es-ES" sz="2400" b="1" i="1" dirty="0" smtClean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C:\Users\Seba\Desktop\view_over_reef_at_lagoon_glass_2_5_20091014_1944302549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323528" y="260648"/>
            <a:ext cx="86409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400" b="1" i="1" dirty="0" smtClean="0">
                <a:latin typeface="Candara" pitchFamily="34" charset="0"/>
              </a:rPr>
              <a:t>Indicadores ambientales</a:t>
            </a:r>
            <a:endParaRPr lang="es-CL" sz="4400" b="1" i="1" dirty="0">
              <a:latin typeface="Candara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51520" y="1700808"/>
            <a:ext cx="8640960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s-ES_tradnl" sz="2400" b="1" i="1" dirty="0" smtClean="0">
                <a:latin typeface="Candara" pitchFamily="34" charset="0"/>
              </a:rPr>
              <a:t>Ostrácodos </a:t>
            </a:r>
            <a:r>
              <a:rPr lang="es-ES_tradnl" sz="2400" b="1" i="1" dirty="0" smtClean="0">
                <a:latin typeface="Candara" pitchFamily="34" charset="0"/>
                <a:cs typeface="Arial" charset="0"/>
              </a:rPr>
              <a:t>→</a:t>
            </a:r>
            <a:r>
              <a:rPr lang="es-ES_tradnl" sz="2400" b="1" i="1" dirty="0" smtClean="0">
                <a:latin typeface="Candara" pitchFamily="34" charset="0"/>
              </a:rPr>
              <a:t> cualquier ambiente (marino o continental), pero en general en </a:t>
            </a:r>
            <a:r>
              <a:rPr lang="es-ES_tradnl" sz="2400" b="1" i="1" u="sng" dirty="0" smtClean="0">
                <a:latin typeface="Candara" pitchFamily="34" charset="0"/>
              </a:rPr>
              <a:t>zonas profundas</a:t>
            </a:r>
            <a:r>
              <a:rPr lang="es-ES_tradnl" sz="2400" b="1" i="1" dirty="0" smtClean="0">
                <a:latin typeface="Candara" pitchFamily="34" charset="0"/>
              </a:rPr>
              <a:t> (conchas gruesas, ornamentadas o lisas).</a:t>
            </a:r>
          </a:p>
          <a:p>
            <a:pPr>
              <a:lnSpc>
                <a:spcPct val="80000"/>
              </a:lnSpc>
            </a:pPr>
            <a:endParaRPr lang="es-ES_tradnl" sz="2400" b="1" i="1" dirty="0" smtClean="0">
              <a:latin typeface="Candara" pitchFamily="34" charset="0"/>
            </a:endParaRPr>
          </a:p>
          <a:p>
            <a:pPr>
              <a:lnSpc>
                <a:spcPct val="80000"/>
              </a:lnSpc>
            </a:pPr>
            <a:r>
              <a:rPr lang="es-ES_tradnl" sz="2400" b="1" i="1" dirty="0" smtClean="0">
                <a:latin typeface="Candara" pitchFamily="34" charset="0"/>
              </a:rPr>
              <a:t>Briozoos </a:t>
            </a:r>
            <a:r>
              <a:rPr lang="es-ES_tradnl" sz="2400" b="1" i="1" dirty="0" smtClean="0">
                <a:latin typeface="Candara" pitchFamily="34" charset="0"/>
                <a:cs typeface="Arial" charset="0"/>
              </a:rPr>
              <a:t>→ Generalmente marinos, de agua no contaminadas, de baja energía (</a:t>
            </a:r>
            <a:r>
              <a:rPr lang="es-ES_tradnl" sz="2400" b="1" i="1" dirty="0" err="1" smtClean="0">
                <a:latin typeface="Candara" pitchFamily="34" charset="0"/>
                <a:cs typeface="Arial" charset="0"/>
              </a:rPr>
              <a:t>lagoon</a:t>
            </a:r>
            <a:r>
              <a:rPr lang="es-ES_tradnl" sz="2400" b="1" i="1" dirty="0" smtClean="0">
                <a:latin typeface="Candara" pitchFamily="34" charset="0"/>
                <a:cs typeface="Arial" charset="0"/>
              </a:rPr>
              <a:t>).</a:t>
            </a:r>
          </a:p>
          <a:p>
            <a:pPr>
              <a:lnSpc>
                <a:spcPct val="80000"/>
              </a:lnSpc>
            </a:pPr>
            <a:endParaRPr lang="es-ES_tradnl" sz="2400" b="1" i="1" dirty="0" smtClean="0">
              <a:latin typeface="Candar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s-ES_tradnl" sz="2400" b="1" i="1" dirty="0" smtClean="0">
                <a:latin typeface="Candara" pitchFamily="34" charset="0"/>
                <a:cs typeface="Arial" charset="0"/>
              </a:rPr>
              <a:t>Equinodermos → Exclusivamente marinos.</a:t>
            </a:r>
          </a:p>
          <a:p>
            <a:pPr>
              <a:lnSpc>
                <a:spcPct val="80000"/>
              </a:lnSpc>
            </a:pPr>
            <a:endParaRPr lang="es-ES_tradnl" sz="2400" b="1" i="1" dirty="0" smtClean="0">
              <a:latin typeface="Candar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s-ES_tradnl" sz="2400" b="1" i="1" dirty="0" smtClean="0">
                <a:latin typeface="Candara" pitchFamily="34" charset="0"/>
                <a:cs typeface="Arial" charset="0"/>
              </a:rPr>
              <a:t>Foraminíferos → </a:t>
            </a:r>
            <a:r>
              <a:rPr lang="es-ES_tradnl" sz="2400" b="1" i="1" dirty="0" err="1" smtClean="0">
                <a:latin typeface="Candara" pitchFamily="34" charset="0"/>
                <a:cs typeface="Arial" charset="0"/>
              </a:rPr>
              <a:t>Miliólidos</a:t>
            </a:r>
            <a:r>
              <a:rPr lang="es-ES_tradnl" sz="2400" b="1" i="1" dirty="0" smtClean="0">
                <a:latin typeface="Candara" pitchFamily="34" charset="0"/>
                <a:cs typeface="Arial" charset="0"/>
              </a:rPr>
              <a:t>, Nummulites, </a:t>
            </a:r>
            <a:r>
              <a:rPr lang="es-ES_tradnl" sz="2400" b="1" i="1" dirty="0" err="1" smtClean="0">
                <a:latin typeface="Candara" pitchFamily="34" charset="0"/>
                <a:cs typeface="Arial" charset="0"/>
              </a:rPr>
              <a:t>Orbitoideos</a:t>
            </a:r>
            <a:r>
              <a:rPr lang="es-ES_tradnl" sz="2400" b="1" i="1" dirty="0" smtClean="0">
                <a:latin typeface="Candara" pitchFamily="34" charset="0"/>
                <a:cs typeface="Arial" charset="0"/>
              </a:rPr>
              <a:t>. Profundidades &lt; 200 m. entregan información sobre la profundidad, temperatura (isótopos), productividad y geoquímica del agua.</a:t>
            </a:r>
          </a:p>
          <a:p>
            <a:pPr>
              <a:lnSpc>
                <a:spcPct val="80000"/>
              </a:lnSpc>
            </a:pPr>
            <a:endParaRPr lang="es-ES_tradnl" sz="2400" b="1" i="1" dirty="0" smtClean="0">
              <a:latin typeface="Candara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C:\Users\Seba\Desktop\view_over_reef_at_lagoon_glass_2_5_20091014_1944302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539552" y="260648"/>
            <a:ext cx="79928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400" b="1" i="1" dirty="0" smtClean="0">
                <a:latin typeface="Candara" pitchFamily="34" charset="0"/>
              </a:rPr>
              <a:t>Diagramas de clasificación</a:t>
            </a:r>
            <a:endParaRPr lang="es-CL" sz="4400" b="1" i="1" dirty="0">
              <a:latin typeface="Candara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2339752" y="6237312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b="1" i="1" dirty="0" smtClean="0">
                <a:solidFill>
                  <a:schemeClr val="bg1"/>
                </a:solidFill>
                <a:latin typeface="Candara" pitchFamily="34" charset="0"/>
              </a:rPr>
              <a:t>Clasificación de rocas carbonatadas según Folk (1959).</a:t>
            </a:r>
            <a:endParaRPr lang="es-CL" sz="1600" b="1" i="1" dirty="0">
              <a:solidFill>
                <a:schemeClr val="bg1"/>
              </a:solidFill>
              <a:latin typeface="Candara" pitchFamily="34" charset="0"/>
            </a:endParaRPr>
          </a:p>
        </p:txBody>
      </p:sp>
      <p:pic>
        <p:nvPicPr>
          <p:cNvPr id="8" name="Picture 4" descr="Folks-Textural-Classificat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196752"/>
            <a:ext cx="8218741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C:\Users\Seba\Desktop\view_over_reef_at_lagoon_glass_2_5_20091014_1944302549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323528" y="260648"/>
            <a:ext cx="86409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400" b="1" i="1" dirty="0" smtClean="0">
                <a:latin typeface="Candara" pitchFamily="34" charset="0"/>
              </a:rPr>
              <a:t>Indicadores ambientales</a:t>
            </a:r>
            <a:endParaRPr lang="es-CL" sz="4400" b="1" i="1" dirty="0">
              <a:latin typeface="Candara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51520" y="1700808"/>
            <a:ext cx="8640960" cy="2167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s-ES_tradnl" sz="2400" b="1" i="1" dirty="0" smtClean="0">
                <a:latin typeface="Candara" pitchFamily="34" charset="0"/>
                <a:cs typeface="Arial" charset="0"/>
              </a:rPr>
              <a:t>Cemento → indica distintos ambientes: zona vadosa, freática (marina o continental) o de mezcla.</a:t>
            </a:r>
          </a:p>
          <a:p>
            <a:pPr>
              <a:lnSpc>
                <a:spcPct val="80000"/>
              </a:lnSpc>
            </a:pPr>
            <a:endParaRPr lang="es-ES_tradnl" sz="2400" b="1" i="1" dirty="0" smtClean="0">
              <a:latin typeface="Candar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s-ES_tradnl" sz="2400" b="1" i="1" dirty="0" err="1" smtClean="0">
                <a:latin typeface="Candara" pitchFamily="34" charset="0"/>
                <a:cs typeface="Arial" charset="0"/>
              </a:rPr>
              <a:t>Dedolomitización</a:t>
            </a:r>
            <a:r>
              <a:rPr lang="es-ES_tradnl" sz="2400" b="1" i="1" dirty="0" smtClean="0">
                <a:latin typeface="Candara" pitchFamily="34" charset="0"/>
                <a:cs typeface="Arial" charset="0"/>
              </a:rPr>
              <a:t> → influencia de aguas meteóricas (LMC).</a:t>
            </a:r>
          </a:p>
          <a:p>
            <a:pPr>
              <a:lnSpc>
                <a:spcPct val="80000"/>
              </a:lnSpc>
            </a:pPr>
            <a:r>
              <a:rPr lang="es-ES_tradnl" sz="2400" b="1" i="1" dirty="0" smtClean="0">
                <a:latin typeface="Candara" pitchFamily="34" charset="0"/>
                <a:cs typeface="Arial" charset="0"/>
              </a:rPr>
              <a:t>Sustituciones → dependen del tipo de ambiente y la geoquímica del agua</a:t>
            </a:r>
            <a:r>
              <a:rPr lang="es-ES_tradnl" sz="2400" dirty="0" smtClean="0">
                <a:cs typeface="Arial" charset="0"/>
              </a:rPr>
              <a:t>.</a:t>
            </a:r>
          </a:p>
          <a:p>
            <a:pPr>
              <a:lnSpc>
                <a:spcPct val="80000"/>
              </a:lnSpc>
            </a:pPr>
            <a:endParaRPr lang="es-ES_tradnl" sz="2400" b="1" i="1" dirty="0" smtClean="0">
              <a:latin typeface="Candara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C:\Users\Seba\Desktop\view_over_reef_at_lagoon_glass_2_5_20091014_1944302549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323528" y="260648"/>
            <a:ext cx="86409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400" b="1" i="1" dirty="0" smtClean="0">
                <a:latin typeface="Candara" pitchFamily="34" charset="0"/>
              </a:rPr>
              <a:t>Ambientes de formación</a:t>
            </a:r>
            <a:endParaRPr lang="es-CL" sz="4400" b="1" i="1" dirty="0">
              <a:latin typeface="Candara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51520" y="1700808"/>
            <a:ext cx="8640960" cy="3711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400" b="1" i="1" dirty="0" smtClean="0">
                <a:latin typeface="Candara" pitchFamily="34" charset="0"/>
              </a:rPr>
              <a:t>Zonas profundas </a:t>
            </a:r>
            <a:r>
              <a:rPr lang="es-ES_tradnl" sz="2400" b="1" i="1" dirty="0" smtClean="0">
                <a:latin typeface="Candara" pitchFamily="34" charset="0"/>
                <a:cs typeface="Arial" charset="0"/>
              </a:rPr>
              <a:t>→</a:t>
            </a:r>
            <a:r>
              <a:rPr lang="es-ES_tradnl" sz="2400" b="1" i="1" dirty="0" smtClean="0">
                <a:latin typeface="Candara" pitchFamily="34" charset="0"/>
              </a:rPr>
              <a:t> micrita y organismos planctónicos (radiolarios, diatomeas, espículas de esponjas y globigerinas) preservados en sedimentos laminados.</a:t>
            </a:r>
          </a:p>
          <a:p>
            <a:endParaRPr lang="es-ES_tradnl" sz="2400" b="1" i="1" dirty="0" smtClean="0">
              <a:latin typeface="Candara" pitchFamily="34" charset="0"/>
            </a:endParaRPr>
          </a:p>
          <a:p>
            <a:r>
              <a:rPr lang="es-ES_tradnl" sz="2400" b="1" i="1" dirty="0" smtClean="0">
                <a:latin typeface="Candara" pitchFamily="34" charset="0"/>
              </a:rPr>
              <a:t>Islas barreras </a:t>
            </a:r>
            <a:r>
              <a:rPr lang="es-ES_tradnl" sz="2400" b="1" i="1" dirty="0" smtClean="0">
                <a:latin typeface="Candara" pitchFamily="34" charset="0"/>
                <a:cs typeface="Arial" charset="0"/>
              </a:rPr>
              <a:t>→</a:t>
            </a:r>
            <a:r>
              <a:rPr lang="es-ES_tradnl" sz="2400" b="1" i="1" dirty="0" smtClean="0">
                <a:latin typeface="Candara" pitchFamily="34" charset="0"/>
              </a:rPr>
              <a:t> oolitos, coquinas, conchas fracturadas, orientadas y algo redondeadas. </a:t>
            </a:r>
            <a:r>
              <a:rPr lang="es-ES_tradnl" sz="2400" b="1" i="1" u="sng" dirty="0" smtClean="0">
                <a:latin typeface="Candara" pitchFamily="34" charset="0"/>
              </a:rPr>
              <a:t>No existe micrita </a:t>
            </a:r>
            <a:r>
              <a:rPr lang="es-ES_tradnl" sz="2400" b="1" i="1" dirty="0" smtClean="0">
                <a:latin typeface="Candara" pitchFamily="34" charset="0"/>
              </a:rPr>
              <a:t>(</a:t>
            </a:r>
            <a:r>
              <a:rPr lang="es-ES_tradnl" sz="2400" b="1" i="1" dirty="0" err="1" smtClean="0">
                <a:latin typeface="Candara" pitchFamily="34" charset="0"/>
              </a:rPr>
              <a:t>grainstones</a:t>
            </a:r>
            <a:r>
              <a:rPr lang="es-ES_tradnl" sz="2400" b="1" i="1" dirty="0" smtClean="0">
                <a:latin typeface="Candara" pitchFamily="34" charset="0"/>
              </a:rPr>
              <a:t>).</a:t>
            </a:r>
          </a:p>
          <a:p>
            <a:endParaRPr lang="es-ES_tradnl" sz="2400" b="1" i="1" dirty="0" smtClean="0">
              <a:latin typeface="Candara" pitchFamily="34" charset="0"/>
            </a:endParaRPr>
          </a:p>
          <a:p>
            <a:r>
              <a:rPr lang="es-ES_tradnl" sz="2400" b="1" i="1" dirty="0" smtClean="0">
                <a:latin typeface="Candara" pitchFamily="34" charset="0"/>
              </a:rPr>
              <a:t>Zonas de arrecifes </a:t>
            </a:r>
            <a:r>
              <a:rPr lang="es-ES_tradnl" sz="2400" b="1" i="1" dirty="0" smtClean="0">
                <a:latin typeface="Candara" pitchFamily="34" charset="0"/>
                <a:cs typeface="Arial" charset="0"/>
              </a:rPr>
              <a:t>→</a:t>
            </a:r>
            <a:r>
              <a:rPr lang="es-ES_tradnl" sz="2400" b="1" i="1" dirty="0" smtClean="0">
                <a:latin typeface="Candara" pitchFamily="34" charset="0"/>
              </a:rPr>
              <a:t> organismos </a:t>
            </a:r>
            <a:r>
              <a:rPr lang="es-ES_tradnl" sz="2400" b="1" i="1" dirty="0" err="1" smtClean="0">
                <a:latin typeface="Candara" pitchFamily="34" charset="0"/>
              </a:rPr>
              <a:t>arrecifales</a:t>
            </a:r>
            <a:r>
              <a:rPr lang="es-ES_tradnl" sz="2400" b="1" i="1" dirty="0" smtClean="0">
                <a:latin typeface="Candara" pitchFamily="34" charset="0"/>
              </a:rPr>
              <a:t>: </a:t>
            </a:r>
            <a:r>
              <a:rPr lang="es-ES_tradnl" sz="2400" b="1" i="1" dirty="0" err="1" smtClean="0">
                <a:latin typeface="Candara" pitchFamily="34" charset="0"/>
              </a:rPr>
              <a:t>boundstones</a:t>
            </a:r>
            <a:r>
              <a:rPr lang="es-ES_tradnl" sz="2400" b="1" i="1" dirty="0" smtClean="0">
                <a:latin typeface="Candara" pitchFamily="34" charset="0"/>
              </a:rPr>
              <a:t> y a veces </a:t>
            </a:r>
            <a:r>
              <a:rPr lang="es-ES_tradnl" sz="2400" b="1" i="1" dirty="0" err="1" smtClean="0">
                <a:latin typeface="Candara" pitchFamily="34" charset="0"/>
              </a:rPr>
              <a:t>grainstones</a:t>
            </a:r>
            <a:r>
              <a:rPr lang="es-ES_tradnl" sz="2400" b="1" i="1" dirty="0" smtClean="0">
                <a:latin typeface="Candara" pitchFamily="34" charset="0"/>
              </a:rPr>
              <a:t>.</a:t>
            </a:r>
          </a:p>
          <a:p>
            <a:pPr>
              <a:lnSpc>
                <a:spcPct val="80000"/>
              </a:lnSpc>
            </a:pPr>
            <a:endParaRPr lang="es-ES_tradnl" sz="2400" b="1" i="1" dirty="0" smtClean="0">
              <a:latin typeface="Candara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C:\Users\Seba\Desktop\view_over_reef_at_lagoon_glass_2_5_20091014_1944302549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323528" y="260648"/>
            <a:ext cx="86409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400" b="1" i="1" dirty="0" smtClean="0">
                <a:latin typeface="Candara" pitchFamily="34" charset="0"/>
              </a:rPr>
              <a:t>Ambientes de formación</a:t>
            </a:r>
            <a:endParaRPr lang="es-CL" sz="4400" b="1" i="1" dirty="0">
              <a:latin typeface="Candara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51520" y="1984772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400" b="1" i="1" dirty="0" err="1" smtClean="0">
                <a:latin typeface="Candara" pitchFamily="34" charset="0"/>
              </a:rPr>
              <a:t>Lagoones</a:t>
            </a:r>
            <a:r>
              <a:rPr lang="es-ES_tradnl" sz="2400" b="1" i="1" dirty="0" smtClean="0">
                <a:latin typeface="Candara" pitchFamily="34" charset="0"/>
              </a:rPr>
              <a:t> con circulación normal </a:t>
            </a:r>
            <a:r>
              <a:rPr lang="es-ES_tradnl" sz="2400" b="1" i="1" dirty="0" smtClean="0">
                <a:latin typeface="Candara" pitchFamily="34" charset="0"/>
                <a:cs typeface="Arial" charset="0"/>
              </a:rPr>
              <a:t>→</a:t>
            </a:r>
            <a:r>
              <a:rPr lang="es-ES_tradnl" sz="2400" b="1" i="1" dirty="0" smtClean="0">
                <a:latin typeface="Candara" pitchFamily="34" charset="0"/>
              </a:rPr>
              <a:t> gran cantidad de fósiles de organismos de baja profundidad (foraminíferos bentónicos, briozoos, bivalvos, algas), micrita, </a:t>
            </a:r>
            <a:r>
              <a:rPr lang="es-ES_tradnl" sz="2400" b="1" i="1" dirty="0" err="1" smtClean="0">
                <a:latin typeface="Candara" pitchFamily="34" charset="0"/>
              </a:rPr>
              <a:t>peloides</a:t>
            </a:r>
            <a:r>
              <a:rPr lang="es-ES_tradnl" sz="2400" b="1" i="1" dirty="0" smtClean="0">
                <a:latin typeface="Candara" pitchFamily="34" charset="0"/>
              </a:rPr>
              <a:t> y granos agregados.</a:t>
            </a:r>
          </a:p>
          <a:p>
            <a:endParaRPr lang="es-ES_tradnl" sz="2400" b="1" i="1" dirty="0" smtClean="0">
              <a:latin typeface="Candara" pitchFamily="34" charset="0"/>
            </a:endParaRPr>
          </a:p>
          <a:p>
            <a:r>
              <a:rPr lang="es-ES_tradnl" sz="2400" b="1" i="1" dirty="0" err="1" smtClean="0">
                <a:latin typeface="Candara" pitchFamily="34" charset="0"/>
              </a:rPr>
              <a:t>Lagoones</a:t>
            </a:r>
            <a:r>
              <a:rPr lang="es-ES_tradnl" sz="2400" b="1" i="1" dirty="0" smtClean="0">
                <a:latin typeface="Candara" pitchFamily="34" charset="0"/>
              </a:rPr>
              <a:t> con circulación restringida </a:t>
            </a:r>
            <a:r>
              <a:rPr lang="es-ES_tradnl" sz="2400" b="1" i="1" dirty="0" smtClean="0">
                <a:latin typeface="Candara" pitchFamily="34" charset="0"/>
                <a:cs typeface="Arial" charset="0"/>
              </a:rPr>
              <a:t>→</a:t>
            </a:r>
            <a:r>
              <a:rPr lang="es-ES_tradnl" sz="2400" b="1" i="1" dirty="0" smtClean="0">
                <a:latin typeface="Candara" pitchFamily="34" charset="0"/>
              </a:rPr>
              <a:t> evaporitas, estromatolitos, </a:t>
            </a:r>
            <a:r>
              <a:rPr lang="es-ES_tradnl" sz="2400" b="1" i="1" dirty="0" err="1" smtClean="0">
                <a:latin typeface="Candara" pitchFamily="34" charset="0"/>
              </a:rPr>
              <a:t>oncolitos</a:t>
            </a:r>
            <a:r>
              <a:rPr lang="es-ES_tradnl" sz="2400" b="1" i="1" dirty="0" smtClean="0">
                <a:latin typeface="Candara" pitchFamily="34" charset="0"/>
              </a:rPr>
              <a:t>. Procesos de </a:t>
            </a:r>
            <a:r>
              <a:rPr lang="es-ES_tradnl" sz="2400" b="1" i="1" dirty="0" err="1" smtClean="0">
                <a:latin typeface="Candara" pitchFamily="34" charset="0"/>
              </a:rPr>
              <a:t>dolomitización</a:t>
            </a:r>
            <a:endParaRPr lang="es-ES_tradnl" sz="2400" b="1" i="1" dirty="0" smtClean="0">
              <a:latin typeface="Candara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C:\Users\Seba\Desktop\view_over_reef_at_lagoon_glass_2_5_20091014_1944302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539552" y="260648"/>
            <a:ext cx="79928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400" b="1" i="1" dirty="0" smtClean="0">
                <a:latin typeface="Candara" pitchFamily="34" charset="0"/>
              </a:rPr>
              <a:t>Diagramas de clasificación</a:t>
            </a:r>
            <a:endParaRPr lang="es-CL" sz="4400" b="1" i="1" dirty="0">
              <a:latin typeface="Candara" pitchFamily="34" charset="0"/>
            </a:endParaRPr>
          </a:p>
        </p:txBody>
      </p:sp>
      <p:pic>
        <p:nvPicPr>
          <p:cNvPr id="7" name="Picture 5" descr="clasificación_Dunha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196752"/>
            <a:ext cx="7995486" cy="492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2339752" y="6237312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b="1" i="1" dirty="0" smtClean="0">
                <a:solidFill>
                  <a:schemeClr val="bg1"/>
                </a:solidFill>
                <a:latin typeface="Candara" pitchFamily="34" charset="0"/>
              </a:rPr>
              <a:t>Clasificación de rocas carbonatadas según </a:t>
            </a:r>
            <a:r>
              <a:rPr lang="es-CL" sz="1600" b="1" i="1" dirty="0" err="1" smtClean="0">
                <a:solidFill>
                  <a:schemeClr val="bg1"/>
                </a:solidFill>
                <a:latin typeface="Candara" pitchFamily="34" charset="0"/>
              </a:rPr>
              <a:t>Dunham</a:t>
            </a:r>
            <a:r>
              <a:rPr lang="es-CL" sz="1600" b="1" i="1" dirty="0" smtClean="0">
                <a:solidFill>
                  <a:schemeClr val="bg1"/>
                </a:solidFill>
                <a:latin typeface="Candara" pitchFamily="34" charset="0"/>
              </a:rPr>
              <a:t> (1962).</a:t>
            </a:r>
            <a:endParaRPr lang="es-CL" sz="1600" b="1" i="1" dirty="0">
              <a:solidFill>
                <a:schemeClr val="bg1"/>
              </a:solidFill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C:\Users\Seba\Desktop\view_over_reef_at_lagoon_glass_2_5_20091014_1944302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539552" y="260648"/>
            <a:ext cx="79928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400" b="1" i="1" dirty="0" smtClean="0">
                <a:latin typeface="Candara" pitchFamily="34" charset="0"/>
              </a:rPr>
              <a:t>Diagramas de clasificación</a:t>
            </a:r>
            <a:endParaRPr lang="es-CL" sz="4400" b="1" i="1" dirty="0">
              <a:latin typeface="Candara" pitchFamily="34" charset="0"/>
            </a:endParaRPr>
          </a:p>
        </p:txBody>
      </p:sp>
      <p:pic>
        <p:nvPicPr>
          <p:cNvPr id="7" name="Picture 5" descr="clasificación_Dunha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844824"/>
            <a:ext cx="4606113" cy="2837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3851920" y="4869160"/>
            <a:ext cx="5112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b="1" i="1" dirty="0" smtClean="0">
                <a:solidFill>
                  <a:schemeClr val="bg1"/>
                </a:solidFill>
                <a:latin typeface="Candara" pitchFamily="34" charset="0"/>
              </a:rPr>
              <a:t>Clasificación de rocas carbonatadas según </a:t>
            </a:r>
            <a:r>
              <a:rPr lang="es-CL" sz="1600" b="1" i="1" dirty="0" err="1" smtClean="0">
                <a:solidFill>
                  <a:schemeClr val="bg1"/>
                </a:solidFill>
                <a:latin typeface="Candara" pitchFamily="34" charset="0"/>
              </a:rPr>
              <a:t>Dunham</a:t>
            </a:r>
            <a:r>
              <a:rPr lang="es-CL" sz="1600" b="1" i="1" dirty="0" smtClean="0">
                <a:solidFill>
                  <a:schemeClr val="bg1"/>
                </a:solidFill>
                <a:latin typeface="Candara" pitchFamily="34" charset="0"/>
              </a:rPr>
              <a:t> (1962).</a:t>
            </a:r>
            <a:endParaRPr lang="es-CL" sz="1600" b="1" i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8" name="2 CuadroTexto"/>
          <p:cNvSpPr txBox="1">
            <a:spLocks noChangeArrowheads="1"/>
          </p:cNvSpPr>
          <p:nvPr/>
        </p:nvSpPr>
        <p:spPr bwMode="auto">
          <a:xfrm>
            <a:off x="683568" y="4149080"/>
            <a:ext cx="280831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s-CL" sz="2400" b="1" i="1" dirty="0" smtClean="0">
                <a:solidFill>
                  <a:schemeClr val="bg1"/>
                </a:solidFill>
                <a:latin typeface="Candara" pitchFamily="34" charset="0"/>
              </a:rPr>
              <a:t>Porcentaje </a:t>
            </a:r>
            <a:r>
              <a:rPr lang="es-CL" sz="2400" b="1" i="1" dirty="0">
                <a:solidFill>
                  <a:schemeClr val="bg1"/>
                </a:solidFill>
                <a:latin typeface="Candara" pitchFamily="34" charset="0"/>
              </a:rPr>
              <a:t>relativo de granos, </a:t>
            </a:r>
            <a:r>
              <a:rPr lang="es-CL" sz="2400" b="1" i="1" dirty="0" smtClean="0">
                <a:solidFill>
                  <a:schemeClr val="bg1"/>
                </a:solidFill>
                <a:latin typeface="Candara" pitchFamily="34" charset="0"/>
              </a:rPr>
              <a:t>matriz </a:t>
            </a:r>
            <a:r>
              <a:rPr lang="es-CL" sz="2400" b="1" i="1" dirty="0">
                <a:solidFill>
                  <a:schemeClr val="bg1"/>
                </a:solidFill>
                <a:latin typeface="Candara" pitchFamily="34" charset="0"/>
              </a:rPr>
              <a:t>y su disposición. </a:t>
            </a:r>
          </a:p>
          <a:p>
            <a:pPr>
              <a:buFont typeface="Wingdings" pitchFamily="2" charset="2"/>
              <a:buChar char="§"/>
            </a:pPr>
            <a:r>
              <a:rPr lang="es-CL" sz="2400" b="1" i="1" dirty="0">
                <a:solidFill>
                  <a:schemeClr val="bg1"/>
                </a:solidFill>
                <a:latin typeface="Candara" pitchFamily="34" charset="0"/>
              </a:rPr>
              <a:t>No importa el tamaño ni el tipo de grano.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C:\Users\Seba\Desktop\view_over_reef_at_lagoon_glass_2_5_20091014_1944302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539552" y="2348880"/>
            <a:ext cx="79928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400" b="1" i="1" dirty="0" smtClean="0">
                <a:latin typeface="Candara" pitchFamily="34" charset="0"/>
              </a:rPr>
              <a:t>Ejemplos</a:t>
            </a:r>
            <a:endParaRPr lang="es-CL" sz="4400" b="1" i="1" dirty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C:\Users\Seba\Desktop\view_over_reef_at_lagoon_glass_2_5_20091014_1944302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8 CuadroTexto"/>
          <p:cNvSpPr txBox="1"/>
          <p:nvPr/>
        </p:nvSpPr>
        <p:spPr>
          <a:xfrm>
            <a:off x="1187624" y="5877272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CL" sz="2800" b="1" i="1" dirty="0" err="1" smtClean="0">
                <a:solidFill>
                  <a:schemeClr val="bg1"/>
                </a:solidFill>
                <a:latin typeface="Candara" pitchFamily="34" charset="0"/>
              </a:rPr>
              <a:t>Grainstone</a:t>
            </a:r>
            <a:endParaRPr lang="es-CL" sz="2800" b="1" i="1" dirty="0">
              <a:solidFill>
                <a:schemeClr val="bg1"/>
              </a:solidFill>
              <a:latin typeface="Candara" pitchFamily="34" charset="0"/>
            </a:endParaRPr>
          </a:p>
        </p:txBody>
      </p:sp>
      <p:pic>
        <p:nvPicPr>
          <p:cNvPr id="8" name="Picture 4" descr="img0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88913"/>
            <a:ext cx="7315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clasificación_Dunha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3717032"/>
            <a:ext cx="4427117" cy="2728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Rectángulo"/>
          <p:cNvSpPr/>
          <p:nvPr/>
        </p:nvSpPr>
        <p:spPr>
          <a:xfrm>
            <a:off x="6732240" y="3789040"/>
            <a:ext cx="720080" cy="2016224"/>
          </a:xfrm>
          <a:prstGeom prst="rect">
            <a:avLst/>
          </a:prstGeom>
          <a:noFill/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C:\Users\Seba\Desktop\view_over_reef_at_lagoon_glass_2_5_20091014_1944302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" name="Picture 4" descr="img0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7452320" cy="559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 descr="Tabla clasificación Folk (1959, 1962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9338" y="3860800"/>
            <a:ext cx="4284662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5580063" y="5157788"/>
            <a:ext cx="720725" cy="503237"/>
          </a:xfrm>
          <a:prstGeom prst="rect">
            <a:avLst/>
          </a:prstGeom>
          <a:noFill/>
          <a:ln w="38100"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ES">
              <a:latin typeface="Tw Cen MT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187624" y="5877272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CL" sz="2800" b="1" i="1" dirty="0" err="1" smtClean="0">
                <a:solidFill>
                  <a:schemeClr val="bg1"/>
                </a:solidFill>
                <a:latin typeface="Candara" pitchFamily="34" charset="0"/>
              </a:rPr>
              <a:t>Oosparita</a:t>
            </a:r>
            <a:endParaRPr lang="es-CL" sz="2800" b="1" i="1" dirty="0" smtClean="0">
              <a:solidFill>
                <a:schemeClr val="bg1"/>
              </a:solidFill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C:\Users\Seba\Desktop\view_over_reef_at_lagoon_glass_2_5_20091014_1944302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" name="14 CuadroTexto"/>
          <p:cNvSpPr txBox="1"/>
          <p:nvPr/>
        </p:nvSpPr>
        <p:spPr>
          <a:xfrm>
            <a:off x="1187624" y="5877272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CL" sz="2800" b="1" i="1" dirty="0" err="1" smtClean="0">
                <a:solidFill>
                  <a:schemeClr val="bg1"/>
                </a:solidFill>
                <a:latin typeface="Candara" pitchFamily="34" charset="0"/>
              </a:rPr>
              <a:t>Oosparita</a:t>
            </a:r>
            <a:endParaRPr lang="es-CL" sz="2800" b="1" i="1" dirty="0" smtClean="0">
              <a:solidFill>
                <a:schemeClr val="bg1"/>
              </a:solidFill>
              <a:latin typeface="Candara" pitchFamily="34" charset="0"/>
            </a:endParaRPr>
          </a:p>
        </p:txBody>
      </p:sp>
      <p:pic>
        <p:nvPicPr>
          <p:cNvPr id="9" name="Picture 4" descr="img0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380312" cy="5536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Tabla clasificación Folk (1959, 1962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9338" y="3789040"/>
            <a:ext cx="4284662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580112" y="5085184"/>
            <a:ext cx="720725" cy="503237"/>
          </a:xfrm>
          <a:prstGeom prst="rect">
            <a:avLst/>
          </a:prstGeom>
          <a:noFill/>
          <a:ln w="38100"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ES">
              <a:latin typeface="Tw Cen MT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1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744</Words>
  <Application>Microsoft Macintosh PowerPoint</Application>
  <PresentationFormat>Presentación en pantalla (4:3)</PresentationFormat>
  <Paragraphs>89</Paragraphs>
  <Slides>32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3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Seba</dc:creator>
  <cp:lastModifiedBy>Álvaro  Hernández</cp:lastModifiedBy>
  <cp:revision>9</cp:revision>
  <dcterms:created xsi:type="dcterms:W3CDTF">2011-04-08T12:36:01Z</dcterms:created>
  <dcterms:modified xsi:type="dcterms:W3CDTF">2011-11-04T02:36:32Z</dcterms:modified>
</cp:coreProperties>
</file>