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2" r:id="rId6"/>
    <p:sldId id="273" r:id="rId7"/>
    <p:sldId id="261" r:id="rId8"/>
    <p:sldId id="260" r:id="rId9"/>
    <p:sldId id="276" r:id="rId10"/>
    <p:sldId id="277" r:id="rId11"/>
    <p:sldId id="278" r:id="rId12"/>
    <p:sldId id="279" r:id="rId13"/>
    <p:sldId id="280" r:id="rId14"/>
    <p:sldId id="281" r:id="rId15"/>
    <p:sldId id="263" r:id="rId16"/>
    <p:sldId id="265" r:id="rId17"/>
    <p:sldId id="264" r:id="rId18"/>
    <p:sldId id="267" r:id="rId19"/>
    <p:sldId id="272" r:id="rId20"/>
    <p:sldId id="270" r:id="rId21"/>
    <p:sldId id="271" r:id="rId22"/>
    <p:sldId id="274" r:id="rId23"/>
    <p:sldId id="275" r:id="rId24"/>
    <p:sldId id="266" r:id="rId25"/>
    <p:sldId id="268" r:id="rId26"/>
    <p:sldId id="269" r:id="rId27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12 Rectángulo redondeado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7FCBA-7F6D-423E-A310-112305F94294}" type="datetimeFigureOut">
              <a:rPr lang="es-ES" smtClean="0"/>
              <a:t>11/11/2011</a:t>
            </a:fld>
            <a:endParaRPr lang="es-E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E9104A9A-5906-462E-9371-383C60FC973E}" type="slidenum">
              <a:rPr lang="es-ES" smtClean="0"/>
              <a:t>‹Nº›</a:t>
            </a:fld>
            <a:endParaRPr lang="es-ES"/>
          </a:p>
        </p:txBody>
      </p:sp>
      <p:sp>
        <p:nvSpPr>
          <p:cNvPr id="7" name="6 Rectángulo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7FCBA-7F6D-423E-A310-112305F94294}" type="datetimeFigureOut">
              <a:rPr lang="es-ES" smtClean="0"/>
              <a:t>11/11/2011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04A9A-5906-462E-9371-383C60FC973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7FCBA-7F6D-423E-A310-112305F94294}" type="datetimeFigureOut">
              <a:rPr lang="es-ES" smtClean="0"/>
              <a:t>11/11/2011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04A9A-5906-462E-9371-383C60FC973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7FCBA-7F6D-423E-A310-112305F94294}" type="datetimeFigureOut">
              <a:rPr lang="es-ES" smtClean="0"/>
              <a:t>11/11/2011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04A9A-5906-462E-9371-383C60FC973E}" type="slidenum">
              <a:rPr lang="es-ES" smtClean="0"/>
              <a:t>‹Nº›</a:t>
            </a:fld>
            <a:endParaRPr lang="es-ES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9 Rectángulo redondeado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7FCBA-7F6D-423E-A310-112305F94294}" type="datetimeFigureOut">
              <a:rPr lang="es-ES" smtClean="0"/>
              <a:t>11/11/2011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s-ES"/>
          </a:p>
        </p:txBody>
      </p:sp>
      <p:sp>
        <p:nvSpPr>
          <p:cNvPr id="7" name="6 Rectángulo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E9104A9A-5906-462E-9371-383C60FC973E}" type="slidenum">
              <a:rPr lang="es-ES" smtClean="0"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7FCBA-7F6D-423E-A310-112305F94294}" type="datetimeFigureOut">
              <a:rPr lang="es-ES" smtClean="0"/>
              <a:t>11/11/2011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04A9A-5906-462E-9371-383C60FC973E}" type="slidenum">
              <a:rPr lang="es-ES" smtClean="0"/>
              <a:t>‹Nº›</a:t>
            </a:fld>
            <a:endParaRPr lang="es-ES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7FCBA-7F6D-423E-A310-112305F94294}" type="datetimeFigureOut">
              <a:rPr lang="es-ES" smtClean="0"/>
              <a:t>11/11/2011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04A9A-5906-462E-9371-383C60FC973E}" type="slidenum">
              <a:rPr lang="es-ES" smtClean="0"/>
              <a:t>‹Nº›</a:t>
            </a:fld>
            <a:endParaRPr lang="es-ES"/>
          </a:p>
        </p:txBody>
      </p:sp>
      <p:sp>
        <p:nvSpPr>
          <p:cNvPr id="11" name="10 Marcador de contenido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7FCBA-7F6D-423E-A310-112305F94294}" type="datetimeFigureOut">
              <a:rPr lang="es-ES" smtClean="0"/>
              <a:t>11/11/2011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04A9A-5906-462E-9371-383C60FC973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7FCBA-7F6D-423E-A310-112305F94294}" type="datetimeFigureOut">
              <a:rPr lang="es-ES" smtClean="0"/>
              <a:t>11/11/2011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04A9A-5906-462E-9371-383C60FC973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8 Rectángulo redondeado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7FCBA-7F6D-423E-A310-112305F94294}" type="datetimeFigureOut">
              <a:rPr lang="es-ES" smtClean="0"/>
              <a:t>11/11/2011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04A9A-5906-462E-9371-383C60FC973E}" type="slidenum">
              <a:rPr lang="es-ES" smtClean="0"/>
              <a:t>‹Nº›</a:t>
            </a:fld>
            <a:endParaRPr lang="es-E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7FCBA-7F6D-423E-A310-112305F94294}" type="datetimeFigureOut">
              <a:rPr lang="es-ES" smtClean="0"/>
              <a:t>11/11/2011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E9104A9A-5906-462E-9371-383C60FC973E}" type="slidenum">
              <a:rPr lang="es-ES" smtClean="0"/>
              <a:t>‹Nº›</a:t>
            </a:fld>
            <a:endParaRPr lang="es-ES"/>
          </a:p>
        </p:txBody>
      </p:sp>
      <p:sp>
        <p:nvSpPr>
          <p:cNvPr id="11" name="10 Rectángulo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Rectángulo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7 Rectángulo redondeado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D27FCBA-7F6D-423E-A310-112305F94294}" type="datetimeFigureOut">
              <a:rPr lang="es-ES" smtClean="0"/>
              <a:t>11/11/2011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s-E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E9104A9A-5906-462E-9371-383C60FC973E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://es.wikipedia.org/wiki/Ox%C3%ADgeno" TargetMode="External"/><Relationship Id="rId3" Type="http://schemas.openxmlformats.org/officeDocument/2006/relationships/hyperlink" Target="http://es.wikipedia.org/wiki/Potasio" TargetMode="External"/><Relationship Id="rId7" Type="http://schemas.openxmlformats.org/officeDocument/2006/relationships/hyperlink" Target="http://es.wikipedia.org/wiki/Aluminio" TargetMode="Externa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s.wikipedia.org/wiki/Silicio" TargetMode="External"/><Relationship Id="rId5" Type="http://schemas.openxmlformats.org/officeDocument/2006/relationships/hyperlink" Target="http://es.wikipedia.org/wiki/Hierro" TargetMode="External"/><Relationship Id="rId10" Type="http://schemas.openxmlformats.org/officeDocument/2006/relationships/hyperlink" Target="http://es.wikipedia.org/wiki/Fl%C3%BAor" TargetMode="External"/><Relationship Id="rId4" Type="http://schemas.openxmlformats.org/officeDocument/2006/relationships/hyperlink" Target="http://es.wikipedia.org/wiki/Magnesio" TargetMode="External"/><Relationship Id="rId9" Type="http://schemas.openxmlformats.org/officeDocument/2006/relationships/hyperlink" Target="http://es.wikipedia.org/wiki/Grupo_hidroxilo" TargetMode="Externa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es.wikipedia.org/wiki/Potasio" TargetMode="External"/><Relationship Id="rId7" Type="http://schemas.openxmlformats.org/officeDocument/2006/relationships/hyperlink" Target="http://es.wikipedia.org/wiki/Grupo_hidroxilo" TargetMode="External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es.wikipedia.org/wiki/Ox%C3%ADgeno" TargetMode="External"/><Relationship Id="rId5" Type="http://schemas.openxmlformats.org/officeDocument/2006/relationships/hyperlink" Target="http://es.wikipedia.org/wiki/Silicio" TargetMode="External"/><Relationship Id="rId4" Type="http://schemas.openxmlformats.org/officeDocument/2006/relationships/hyperlink" Target="http://es.wikipedia.org/wiki/Aluminio" TargetMode="External"/></Relationships>
</file>

<file path=ppt/slides/_rels/slide23.xml.rels><?xml version="1.0" encoding="UTF-8" standalone="yes"?>
<Relationships xmlns="http://schemas.openxmlformats.org/package/2006/relationships"><Relationship Id="rId13" Type="http://schemas.openxmlformats.org/officeDocument/2006/relationships/hyperlink" Target="http://es.wikipedia.org/w/index.php?title=Eastonita&amp;action=edit&amp;redlink=1" TargetMode="External"/><Relationship Id="rId18" Type="http://schemas.openxmlformats.org/officeDocument/2006/relationships/hyperlink" Target="http://es.wikipedia.org/w/index.php?title=Fluorannita&amp;action=edit&amp;redlink=1" TargetMode="External"/><Relationship Id="rId26" Type="http://schemas.openxmlformats.org/officeDocument/2006/relationships/hyperlink" Target="http://es.wikipedia.org/wiki/Lepidolita" TargetMode="External"/><Relationship Id="rId39" Type="http://schemas.openxmlformats.org/officeDocument/2006/relationships/hyperlink" Target="http://es.wikipedia.org/w/index.php?title=Tainiolita&amp;action=edit&amp;redlink=1" TargetMode="External"/><Relationship Id="rId3" Type="http://schemas.openxmlformats.org/officeDocument/2006/relationships/hyperlink" Target="http://es.wikipedia.org/w/index.php?title=Anandita&amp;action=edit&amp;redlink=1" TargetMode="External"/><Relationship Id="rId21" Type="http://schemas.openxmlformats.org/officeDocument/2006/relationships/hyperlink" Target="http://es.wikipedia.org/w/index.php?title=Ganterita&amp;action=edit&amp;redlink=1" TargetMode="External"/><Relationship Id="rId34" Type="http://schemas.openxmlformats.org/officeDocument/2006/relationships/hyperlink" Target="http://es.wikipedia.org/w/index.php?title=Shirokshinita&amp;action=edit&amp;redlink=1" TargetMode="External"/><Relationship Id="rId42" Type="http://schemas.openxmlformats.org/officeDocument/2006/relationships/hyperlink" Target="http://es.wikipedia.org/w/index.php?title=Tobelita&amp;action=edit&amp;redlink=1" TargetMode="External"/><Relationship Id="rId47" Type="http://schemas.openxmlformats.org/officeDocument/2006/relationships/hyperlink" Target="http://es.wikipedia.org/wiki/Flogopita" TargetMode="External"/><Relationship Id="rId50" Type="http://schemas.openxmlformats.org/officeDocument/2006/relationships/hyperlink" Target="http://es.wikipedia.org/w/index.php?title=Oxikinositalita&amp;action=edit&amp;redlink=1" TargetMode="External"/><Relationship Id="rId7" Type="http://schemas.openxmlformats.org/officeDocument/2006/relationships/hyperlink" Target="http://es.wikipedia.org/w/index.php?title=Boromoscovita&amp;action=edit&amp;redlink=1" TargetMode="External"/><Relationship Id="rId12" Type="http://schemas.openxmlformats.org/officeDocument/2006/relationships/hyperlink" Target="http://es.wikipedia.org/w/index.php?title=Clintonita&amp;action=edit&amp;redlink=1" TargetMode="External"/><Relationship Id="rId17" Type="http://schemas.openxmlformats.org/officeDocument/2006/relationships/hyperlink" Target="http://es.wikipedia.org/w/index.php?title=Ferrokinoshitalita&amp;action=edit&amp;redlink=1" TargetMode="External"/><Relationship Id="rId25" Type="http://schemas.openxmlformats.org/officeDocument/2006/relationships/hyperlink" Target="http://es.wikipedia.org/w/index.php?title=Kinoshitalita&amp;action=edit&amp;redlink=1" TargetMode="External"/><Relationship Id="rId33" Type="http://schemas.openxmlformats.org/officeDocument/2006/relationships/hyperlink" Target="http://es.wikipedia.org/w/index.php?title=Colomita&amp;action=edit&amp;redlink=1" TargetMode="External"/><Relationship Id="rId38" Type="http://schemas.openxmlformats.org/officeDocument/2006/relationships/hyperlink" Target="http://es.wikipedia.org/w/index.php?title=Suhailita&amp;action=edit&amp;redlink=1" TargetMode="External"/><Relationship Id="rId46" Type="http://schemas.openxmlformats.org/officeDocument/2006/relationships/hyperlink" Target="http://es.wikipedia.org/wiki/Zinnwaldita" TargetMode="External"/><Relationship Id="rId2" Type="http://schemas.openxmlformats.org/officeDocument/2006/relationships/hyperlink" Target="http://es.wikipedia.org/w/index.php?title=Aluminoceladonita&amp;action=edit&amp;redlink=1" TargetMode="External"/><Relationship Id="rId16" Type="http://schemas.openxmlformats.org/officeDocument/2006/relationships/hyperlink" Target="http://es.wikipedia.org/w/index.php?title=Ferroceladonita&amp;action=edit&amp;redlink=1" TargetMode="External"/><Relationship Id="rId20" Type="http://schemas.openxmlformats.org/officeDocument/2006/relationships/hyperlink" Target="http://es.wikipedia.org/w/index.php?title=Fluortetraferriflogopita&amp;action=edit&amp;redlink=1" TargetMode="External"/><Relationship Id="rId29" Type="http://schemas.openxmlformats.org/officeDocument/2006/relationships/hyperlink" Target="http://es.wikipedia.org/w/index.php?title=Montdorita&amp;action=edit&amp;redlink=1" TargetMode="External"/><Relationship Id="rId41" Type="http://schemas.openxmlformats.org/officeDocument/2006/relationships/hyperlink" Target="http://es.wikipedia.org/w/index.php?title=Tetraferriflogopita&amp;action=edit&amp;redlink=1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es.wikipedia.org/w/index.php?title=Bityita&amp;action=edit&amp;redlink=1" TargetMode="External"/><Relationship Id="rId11" Type="http://schemas.openxmlformats.org/officeDocument/2006/relationships/hyperlink" Target="http://es.wikipedia.org/w/index.php?title=Cromfilita&amp;action=edit&amp;redlink=1" TargetMode="External"/><Relationship Id="rId24" Type="http://schemas.openxmlformats.org/officeDocument/2006/relationships/hyperlink" Target="http://es.wikipedia.org/wiki/Illita" TargetMode="External"/><Relationship Id="rId32" Type="http://schemas.openxmlformats.org/officeDocument/2006/relationships/hyperlink" Target="http://es.wikipedia.org/w/index.php?title=Preiswerkita&amp;action=edit&amp;redlink=1" TargetMode="External"/><Relationship Id="rId37" Type="http://schemas.openxmlformats.org/officeDocument/2006/relationships/hyperlink" Target="http://es.wikipedia.org/w/index.php?title=Sokolovaita&amp;action=edit&amp;redlink=1" TargetMode="External"/><Relationship Id="rId40" Type="http://schemas.openxmlformats.org/officeDocument/2006/relationships/hyperlink" Target="http://es.wikipedia.org/w/index.php?title=Tetraferriannita&amp;action=edit&amp;redlink=1" TargetMode="External"/><Relationship Id="rId45" Type="http://schemas.openxmlformats.org/officeDocument/2006/relationships/hyperlink" Target="http://es.wikipedia.org/w/index.php?title=Yangzhumingita&amp;action=edit&amp;redlink=1" TargetMode="External"/><Relationship Id="rId5" Type="http://schemas.openxmlformats.org/officeDocument/2006/relationships/hyperlink" Target="http://es.wikipedia.org/w/index.php?title=Aspidolita&amp;action=edit&amp;redlink=1" TargetMode="External"/><Relationship Id="rId15" Type="http://schemas.openxmlformats.org/officeDocument/2006/relationships/hyperlink" Target="http://es.wikipedia.org/w/index.php?title=Ferroaluminoceladonita&amp;action=edit&amp;redlink=1" TargetMode="External"/><Relationship Id="rId23" Type="http://schemas.openxmlformats.org/officeDocument/2006/relationships/hyperlink" Target="http://es.wikipedia.org/w/index.php?title=Hendricksita&amp;action=edit&amp;redlink=1" TargetMode="External"/><Relationship Id="rId28" Type="http://schemas.openxmlformats.org/officeDocument/2006/relationships/hyperlink" Target="http://es.wikipedia.org/w/index.php?title=Masutomilita&amp;action=edit&amp;redlink=1" TargetMode="External"/><Relationship Id="rId36" Type="http://schemas.openxmlformats.org/officeDocument/2006/relationships/hyperlink" Target="http://es.wikipedia.org/w/index.php?title=Siderofilita&amp;action=edit&amp;redlink=1" TargetMode="External"/><Relationship Id="rId49" Type="http://schemas.openxmlformats.org/officeDocument/2006/relationships/hyperlink" Target="http://es.wikipedia.org/w/index.php?title=Norrishita&amp;action=edit&amp;redlink=1" TargetMode="External"/><Relationship Id="rId10" Type="http://schemas.openxmlformats.org/officeDocument/2006/relationships/hyperlink" Target="http://es.wikipedia.org/w/index.php?title=Cromceladonita&amp;action=edit&amp;redlink=1" TargetMode="External"/><Relationship Id="rId19" Type="http://schemas.openxmlformats.org/officeDocument/2006/relationships/hyperlink" Target="http://es.wikipedia.org/w/index.php?title=Fluorflogopita&amp;action=edit&amp;redlink=1" TargetMode="External"/><Relationship Id="rId31" Type="http://schemas.openxmlformats.org/officeDocument/2006/relationships/hyperlink" Target="http://es.wikipedia.org/w/index.php?title=Nanpingita&amp;action=edit&amp;redlink=1" TargetMode="External"/><Relationship Id="rId44" Type="http://schemas.openxmlformats.org/officeDocument/2006/relationships/hyperlink" Target="http://es.wikipedia.org/w/index.php?title=Volosinita&amp;action=edit&amp;redlink=1" TargetMode="External"/><Relationship Id="rId52" Type="http://schemas.openxmlformats.org/officeDocument/2006/relationships/hyperlink" Target="http://es.wikipedia.org/w/index.php?title=Fengita&amp;action=edit&amp;redlink=1" TargetMode="External"/><Relationship Id="rId4" Type="http://schemas.openxmlformats.org/officeDocument/2006/relationships/hyperlink" Target="http://es.wikipedia.org/w/index.php?title=Annita&amp;action=edit&amp;redlink=1" TargetMode="External"/><Relationship Id="rId9" Type="http://schemas.openxmlformats.org/officeDocument/2006/relationships/hyperlink" Target="http://es.wikipedia.org/w/index.php?title=Cherniquita&amp;action=edit&amp;redlink=1" TargetMode="External"/><Relationship Id="rId14" Type="http://schemas.openxmlformats.org/officeDocument/2006/relationships/hyperlink" Target="http://es.wikipedia.org/w/index.php?title=Efesita&amp;action=edit&amp;redlink=1" TargetMode="External"/><Relationship Id="rId22" Type="http://schemas.openxmlformats.org/officeDocument/2006/relationships/hyperlink" Target="http://es.wikipedia.org/wiki/Glauconita" TargetMode="External"/><Relationship Id="rId27" Type="http://schemas.openxmlformats.org/officeDocument/2006/relationships/hyperlink" Target="http://es.wikipedia.org/wiki/Margarita_(mineral)" TargetMode="External"/><Relationship Id="rId30" Type="http://schemas.openxmlformats.org/officeDocument/2006/relationships/hyperlink" Target="http://es.wikipedia.org/wiki/Moscovita" TargetMode="External"/><Relationship Id="rId35" Type="http://schemas.openxmlformats.org/officeDocument/2006/relationships/hyperlink" Target="http://es.wikipedia.org/w/index.php?title=Shirozulita&amp;action=edit&amp;redlink=1" TargetMode="External"/><Relationship Id="rId43" Type="http://schemas.openxmlformats.org/officeDocument/2006/relationships/hyperlink" Target="http://es.wikipedia.org/w/index.php?title=Trilithionita&amp;action=edit&amp;redlink=1" TargetMode="External"/><Relationship Id="rId48" Type="http://schemas.openxmlformats.org/officeDocument/2006/relationships/hyperlink" Target="http://es.wikipedia.org/w/index.php?title=Polilitionita&amp;action=edit&amp;redlink=1" TargetMode="External"/><Relationship Id="rId8" Type="http://schemas.openxmlformats.org/officeDocument/2006/relationships/hyperlink" Target="http://es.wikipedia.org/wiki/Celadonita" TargetMode="External"/><Relationship Id="rId51" Type="http://schemas.openxmlformats.org/officeDocument/2006/relationships/hyperlink" Target="http://es.wikipedia.org/w/index.php?title=Oxiflogopita&amp;action=edit&amp;redlink=1" TargetMode="Externa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d/d1/Tridymite_tabulars_-_Ochtendung%2C_Eifel%2C_Germany.jpg" TargetMode="External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5.jpeg"/><Relationship Id="rId7" Type="http://schemas.openxmlformats.org/officeDocument/2006/relationships/image" Target="../media/image8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gif"/><Relationship Id="rId10" Type="http://schemas.openxmlformats.org/officeDocument/2006/relationships/image" Target="../media/image11.gif"/><Relationship Id="rId4" Type="http://schemas.openxmlformats.org/officeDocument/2006/relationships/image" Target="../media/image2.jpeg"/><Relationship Id="rId9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-142908" y="3200400"/>
            <a:ext cx="6400800" cy="3014682"/>
          </a:xfrm>
        </p:spPr>
        <p:txBody>
          <a:bodyPr>
            <a:normAutofit/>
          </a:bodyPr>
          <a:lstStyle/>
          <a:p>
            <a:r>
              <a:rPr lang="es-ES" dirty="0" smtClean="0"/>
              <a:t>Clase auxiliar Nº 4 (11/11/11)</a:t>
            </a:r>
            <a:endParaRPr lang="es-ES" dirty="0" smtClean="0"/>
          </a:p>
          <a:p>
            <a:r>
              <a:rPr lang="es-ES" dirty="0" smtClean="0"/>
              <a:t>Fundamentos de geoquímica</a:t>
            </a:r>
          </a:p>
          <a:p>
            <a:endParaRPr lang="es-ES" dirty="0" smtClean="0"/>
          </a:p>
          <a:p>
            <a:r>
              <a:rPr lang="es-ES" sz="2000" dirty="0" smtClean="0"/>
              <a:t>Eduardo Morgado – Francisco </a:t>
            </a:r>
            <a:r>
              <a:rPr lang="es-ES" sz="2000" dirty="0" err="1" smtClean="0"/>
              <a:t>Bucchi</a:t>
            </a:r>
            <a:endParaRPr lang="es-ES" sz="2000" dirty="0" smtClean="0"/>
          </a:p>
        </p:txBody>
      </p:sp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smtClean="0"/>
              <a:t>Elementos mayores </a:t>
            </a:r>
            <a:endParaRPr lang="es-ES" dirty="0"/>
          </a:p>
        </p:txBody>
      </p:sp>
      <p:pic>
        <p:nvPicPr>
          <p:cNvPr id="14338" name="Picture 2" descr="http://2.bp.blogspot.com/_9rgwtvtd98k/S9iRO3sQZ9I/AAAAAAAAAJc/L4Ll33kFVFw/s1600/silicio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70" y="3786190"/>
            <a:ext cx="3167058" cy="2319870"/>
          </a:xfrm>
          <a:prstGeom prst="rect">
            <a:avLst/>
          </a:prstGeom>
          <a:noFill/>
        </p:spPr>
      </p:pic>
      <p:sp>
        <p:nvSpPr>
          <p:cNvPr id="5" name="4 CuadroTexto"/>
          <p:cNvSpPr txBox="1"/>
          <p:nvPr/>
        </p:nvSpPr>
        <p:spPr>
          <a:xfrm>
            <a:off x="6715140" y="5786454"/>
            <a:ext cx="1143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Silicio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-71462"/>
            <a:ext cx="7772400" cy="1143000"/>
          </a:xfrm>
        </p:spPr>
        <p:txBody>
          <a:bodyPr/>
          <a:lstStyle/>
          <a:p>
            <a:r>
              <a:rPr lang="es-ES" dirty="0" smtClean="0"/>
              <a:t>Mg y Ca: alcalinos térreos</a:t>
            </a:r>
            <a:endParaRPr lang="es-ES" dirty="0"/>
          </a:p>
        </p:txBody>
      </p:sp>
      <p:pic>
        <p:nvPicPr>
          <p:cNvPr id="4" name="Picture 2" descr="http://www.core.org.cn/NR/rdonlyres/Earth--Atmospheric--and-Planetary-Sciences/12-479Fall-2006/1E086570-0B8E-427B-9556-70B9A11CD08A/0/chp_periodic_tb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142984"/>
            <a:ext cx="7187258" cy="4500594"/>
          </a:xfrm>
          <a:prstGeom prst="rect">
            <a:avLst/>
          </a:prstGeom>
          <a:noFill/>
        </p:spPr>
      </p:pic>
      <p:sp>
        <p:nvSpPr>
          <p:cNvPr id="5" name="4 CuadroTexto"/>
          <p:cNvSpPr txBox="1"/>
          <p:nvPr/>
        </p:nvSpPr>
        <p:spPr>
          <a:xfrm>
            <a:off x="928662" y="5720380"/>
            <a:ext cx="43396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Mg+2 </a:t>
            </a:r>
            <a:r>
              <a:rPr lang="es-ES" dirty="0" smtClean="0">
                <a:sym typeface="Wingdings" pitchFamily="2" charset="2"/>
              </a:rPr>
              <a:t>&lt;--&gt; Fe+2</a:t>
            </a:r>
          </a:p>
          <a:p>
            <a:r>
              <a:rPr lang="es-ES" dirty="0" smtClean="0">
                <a:sym typeface="Wingdings" pitchFamily="2" charset="2"/>
              </a:rPr>
              <a:t>Nº magnesio = </a:t>
            </a:r>
            <a:r>
              <a:rPr lang="es-ES" dirty="0" err="1" smtClean="0">
                <a:sym typeface="Wingdings" pitchFamily="2" charset="2"/>
              </a:rPr>
              <a:t>MgO</a:t>
            </a:r>
            <a:r>
              <a:rPr lang="es-ES" dirty="0" smtClean="0">
                <a:sym typeface="Wingdings" pitchFamily="2" charset="2"/>
              </a:rPr>
              <a:t>/(</a:t>
            </a:r>
            <a:r>
              <a:rPr lang="es-ES" dirty="0" err="1" smtClean="0">
                <a:sym typeface="Wingdings" pitchFamily="2" charset="2"/>
              </a:rPr>
              <a:t>MgO</a:t>
            </a:r>
            <a:r>
              <a:rPr lang="es-ES" dirty="0" smtClean="0">
                <a:sym typeface="Wingdings" pitchFamily="2" charset="2"/>
              </a:rPr>
              <a:t> + </a:t>
            </a:r>
            <a:r>
              <a:rPr lang="es-ES" dirty="0" err="1" smtClean="0">
                <a:sym typeface="Wingdings" pitchFamily="2" charset="2"/>
              </a:rPr>
              <a:t>FeO</a:t>
            </a:r>
            <a:r>
              <a:rPr lang="es-ES" dirty="0" smtClean="0">
                <a:sym typeface="Wingdings" pitchFamily="2" charset="2"/>
              </a:rPr>
              <a:t>)</a:t>
            </a:r>
          </a:p>
          <a:p>
            <a:r>
              <a:rPr lang="es-ES" dirty="0" smtClean="0">
                <a:sym typeface="Wingdings" pitchFamily="2" charset="2"/>
              </a:rPr>
              <a:t>Sr reemplaza al Ca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-71462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Al: metal más abundante (corteza)</a:t>
            </a:r>
            <a:endParaRPr lang="es-ES" dirty="0"/>
          </a:p>
        </p:txBody>
      </p:sp>
      <p:pic>
        <p:nvPicPr>
          <p:cNvPr id="4" name="Picture 2" descr="http://www.core.org.cn/NR/rdonlyres/Earth--Atmospheric--and-Planetary-Sciences/12-479Fall-2006/1E086570-0B8E-427B-9556-70B9A11CD08A/0/chp_periodic_tb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142984"/>
            <a:ext cx="7187258" cy="4500594"/>
          </a:xfrm>
          <a:prstGeom prst="rect">
            <a:avLst/>
          </a:prstGeom>
          <a:noFill/>
        </p:spPr>
      </p:pic>
      <p:sp>
        <p:nvSpPr>
          <p:cNvPr id="5" name="4 CuadroTexto"/>
          <p:cNvSpPr txBox="1"/>
          <p:nvPr/>
        </p:nvSpPr>
        <p:spPr>
          <a:xfrm>
            <a:off x="928662" y="5720380"/>
            <a:ext cx="43396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Al2O3 (corindón) y en </a:t>
            </a:r>
            <a:r>
              <a:rPr lang="es-ES" dirty="0" err="1" smtClean="0"/>
              <a:t>aluminoslicatos</a:t>
            </a:r>
            <a:endParaRPr lang="es-ES" dirty="0" smtClean="0"/>
          </a:p>
          <a:p>
            <a:r>
              <a:rPr lang="es-ES" dirty="0" smtClean="0"/>
              <a:t>Si+4 </a:t>
            </a:r>
            <a:r>
              <a:rPr lang="es-ES" dirty="0" smtClean="0">
                <a:sym typeface="Wingdings" pitchFamily="2" charset="2"/>
              </a:rPr>
              <a:t>&lt;--&gt; Al+3</a:t>
            </a:r>
            <a:endParaRPr lang="es-E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-71462"/>
            <a:ext cx="7772400" cy="1143000"/>
          </a:xfrm>
        </p:spPr>
        <p:txBody>
          <a:bodyPr>
            <a:normAutofit/>
          </a:bodyPr>
          <a:lstStyle/>
          <a:p>
            <a:r>
              <a:rPr lang="es-ES" dirty="0" smtClean="0"/>
              <a:t>Si: el carbono de los minerales</a:t>
            </a:r>
            <a:endParaRPr lang="es-ES" dirty="0"/>
          </a:p>
        </p:txBody>
      </p:sp>
      <p:pic>
        <p:nvPicPr>
          <p:cNvPr id="4" name="Picture 2" descr="http://www.core.org.cn/NR/rdonlyres/Earth--Atmospheric--and-Planetary-Sciences/12-479Fall-2006/1E086570-0B8E-427B-9556-70B9A11CD08A/0/chp_periodic_tb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142984"/>
            <a:ext cx="7187258" cy="4500594"/>
          </a:xfrm>
          <a:prstGeom prst="rect">
            <a:avLst/>
          </a:prstGeom>
          <a:noFill/>
        </p:spPr>
      </p:pic>
      <p:sp>
        <p:nvSpPr>
          <p:cNvPr id="5" name="4 CuadroTexto"/>
          <p:cNvSpPr txBox="1"/>
          <p:nvPr/>
        </p:nvSpPr>
        <p:spPr>
          <a:xfrm>
            <a:off x="928662" y="5720380"/>
            <a:ext cx="4339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En cuarzo (SiO2) y silicatos (Si+4)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-71462"/>
            <a:ext cx="7772400" cy="1143000"/>
          </a:xfrm>
        </p:spPr>
        <p:txBody>
          <a:bodyPr>
            <a:normAutofit/>
          </a:bodyPr>
          <a:lstStyle/>
          <a:p>
            <a:r>
              <a:rPr lang="es-ES" dirty="0" smtClean="0"/>
              <a:t>O: el más abundante</a:t>
            </a:r>
            <a:endParaRPr lang="es-ES" dirty="0"/>
          </a:p>
        </p:txBody>
      </p:sp>
      <p:pic>
        <p:nvPicPr>
          <p:cNvPr id="4" name="Picture 2" descr="http://www.core.org.cn/NR/rdonlyres/Earth--Atmospheric--and-Planetary-Sciences/12-479Fall-2006/1E086570-0B8E-427B-9556-70B9A11CD08A/0/chp_periodic_tb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142984"/>
            <a:ext cx="7187258" cy="4500594"/>
          </a:xfrm>
          <a:prstGeom prst="rect">
            <a:avLst/>
          </a:prstGeom>
          <a:noFill/>
        </p:spPr>
      </p:pic>
      <p:sp>
        <p:nvSpPr>
          <p:cNvPr id="5" name="4 CuadroTexto"/>
          <p:cNvSpPr txBox="1"/>
          <p:nvPr/>
        </p:nvSpPr>
        <p:spPr>
          <a:xfrm>
            <a:off x="928662" y="5917188"/>
            <a:ext cx="76438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Isótopos: 16O, 17O, 18O (estables </a:t>
            </a:r>
            <a:r>
              <a:rPr lang="es-ES" dirty="0" smtClean="0">
                <a:sym typeface="Wingdings" pitchFamily="2" charset="2"/>
              </a:rPr>
              <a:t> trazadores isotópicos)</a:t>
            </a:r>
            <a:r>
              <a:rPr lang="es-ES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-71462"/>
            <a:ext cx="7772400" cy="1143000"/>
          </a:xfrm>
        </p:spPr>
        <p:txBody>
          <a:bodyPr>
            <a:normAutofit/>
          </a:bodyPr>
          <a:lstStyle/>
          <a:p>
            <a:r>
              <a:rPr lang="es-ES" dirty="0" smtClean="0"/>
              <a:t>Fe </a:t>
            </a:r>
            <a:r>
              <a:rPr lang="es-ES" sz="3200" dirty="0" smtClean="0"/>
              <a:t>(Mn, Ti)</a:t>
            </a:r>
            <a:r>
              <a:rPr lang="es-ES" dirty="0" smtClean="0"/>
              <a:t>: muy estables</a:t>
            </a:r>
            <a:endParaRPr lang="es-ES" dirty="0"/>
          </a:p>
        </p:txBody>
      </p:sp>
      <p:pic>
        <p:nvPicPr>
          <p:cNvPr id="4" name="Picture 2" descr="http://www.core.org.cn/NR/rdonlyres/Earth--Atmospheric--and-Planetary-Sciences/12-479Fall-2006/1E086570-0B8E-427B-9556-70B9A11CD08A/0/chp_periodic_tb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142984"/>
            <a:ext cx="7187258" cy="4500594"/>
          </a:xfrm>
          <a:prstGeom prst="rect">
            <a:avLst/>
          </a:prstGeom>
          <a:noFill/>
        </p:spPr>
      </p:pic>
      <p:sp>
        <p:nvSpPr>
          <p:cNvPr id="5" name="4 CuadroTexto"/>
          <p:cNvSpPr txBox="1"/>
          <p:nvPr/>
        </p:nvSpPr>
        <p:spPr>
          <a:xfrm>
            <a:off x="857224" y="5800571"/>
            <a:ext cx="30718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Polivalentes</a:t>
            </a:r>
          </a:p>
          <a:p>
            <a:r>
              <a:rPr lang="es-ES" dirty="0" err="1" smtClean="0"/>
              <a:t>Cromóforos</a:t>
            </a:r>
            <a:endParaRPr lang="es-ES" dirty="0" smtClean="0"/>
          </a:p>
          <a:p>
            <a:r>
              <a:rPr lang="es-ES" dirty="0" smtClean="0"/>
              <a:t>Magnetismo (Fe, Ni, Co)</a:t>
            </a:r>
          </a:p>
          <a:p>
            <a:endParaRPr lang="es-E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71472" y="274638"/>
            <a:ext cx="8115328" cy="1143000"/>
          </a:xfrm>
        </p:spPr>
        <p:txBody>
          <a:bodyPr>
            <a:normAutofit/>
          </a:bodyPr>
          <a:lstStyle/>
          <a:p>
            <a:r>
              <a:rPr lang="es-ES" dirty="0" smtClean="0"/>
              <a:t>Minerales formadores de rocas</a:t>
            </a:r>
            <a:endParaRPr lang="es-ES" dirty="0"/>
          </a:p>
        </p:txBody>
      </p:sp>
      <p:pic>
        <p:nvPicPr>
          <p:cNvPr id="20482" name="Picture 2" descr="http://2.bp.blogspot.com/_2HPx7edJAJs/TNdZ_uzZ1nI/AAAAAAAAApI/wVMQy10Ir9c/s1600/bowe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4738" y="1571612"/>
            <a:ext cx="8320666" cy="4429156"/>
          </a:xfrm>
          <a:prstGeom prst="rect">
            <a:avLst/>
          </a:prstGeom>
          <a:noFill/>
        </p:spPr>
      </p:pic>
      <p:sp>
        <p:nvSpPr>
          <p:cNvPr id="5" name="4 CuadroTexto"/>
          <p:cNvSpPr txBox="1"/>
          <p:nvPr/>
        </p:nvSpPr>
        <p:spPr>
          <a:xfrm>
            <a:off x="3143240" y="6110607"/>
            <a:ext cx="30003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smtClean="0"/>
              <a:t>Todos tienen Si y O</a:t>
            </a:r>
            <a:endParaRPr lang="es-E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/>
          <a:srcRect t="16272" b="2499"/>
          <a:stretch>
            <a:fillRect/>
          </a:stretch>
        </p:blipFill>
        <p:spPr bwMode="auto">
          <a:xfrm>
            <a:off x="304800" y="434975"/>
            <a:ext cx="8839200" cy="627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304800" y="381000"/>
            <a:ext cx="14620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bg2"/>
                </a:solidFill>
                <a:latin typeface="Times" charset="0"/>
              </a:rPr>
              <a:t>Table. 5.2</a:t>
            </a: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1889125" y="138113"/>
            <a:ext cx="1196975" cy="598487"/>
          </a:xfrm>
          <a:prstGeom prst="rect">
            <a:avLst/>
          </a:prstGeom>
          <a:solidFill>
            <a:schemeClr val="tx1"/>
          </a:solidFill>
          <a:ln w="19050">
            <a:solidFill>
              <a:srgbClr val="8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>
                <a:solidFill>
                  <a:srgbClr val="990000"/>
                </a:solidFill>
                <a:latin typeface="Times" charset="0"/>
              </a:rPr>
              <a:t>Felsic</a:t>
            </a: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3870325" y="122238"/>
            <a:ext cx="2460625" cy="598487"/>
          </a:xfrm>
          <a:prstGeom prst="rect">
            <a:avLst/>
          </a:prstGeom>
          <a:solidFill>
            <a:schemeClr val="tx1"/>
          </a:solidFill>
          <a:ln w="19050">
            <a:solidFill>
              <a:srgbClr val="8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>
                <a:solidFill>
                  <a:srgbClr val="990000"/>
                </a:solidFill>
                <a:latin typeface="Times" charset="0"/>
              </a:rPr>
              <a:t>Intermediate</a:t>
            </a:r>
          </a:p>
        </p:txBody>
      </p:sp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7304088" y="122238"/>
            <a:ext cx="1219200" cy="598487"/>
          </a:xfrm>
          <a:prstGeom prst="rect">
            <a:avLst/>
          </a:prstGeom>
          <a:solidFill>
            <a:schemeClr val="tx1"/>
          </a:solidFill>
          <a:ln w="19050">
            <a:solidFill>
              <a:srgbClr val="8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>
                <a:solidFill>
                  <a:srgbClr val="990000"/>
                </a:solidFill>
                <a:latin typeface="Times" charset="0"/>
              </a:rPr>
              <a:t>Mafic</a:t>
            </a:r>
          </a:p>
        </p:txBody>
      </p:sp>
      <p:sp>
        <p:nvSpPr>
          <p:cNvPr id="9" name="Text Box 11"/>
          <p:cNvSpPr txBox="1">
            <a:spLocks noChangeArrowheads="1"/>
          </p:cNvSpPr>
          <p:nvPr/>
        </p:nvSpPr>
        <p:spPr bwMode="auto">
          <a:xfrm>
            <a:off x="1905000" y="930275"/>
            <a:ext cx="1198563" cy="63976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>
                <a:solidFill>
                  <a:schemeClr val="bg2"/>
                </a:solidFill>
                <a:latin typeface="Times" charset="0"/>
              </a:rPr>
              <a:t>Granite</a:t>
            </a:r>
            <a:endParaRPr lang="en-US" sz="3200">
              <a:solidFill>
                <a:schemeClr val="bg2"/>
              </a:solidFill>
              <a:latin typeface="Times" charset="0"/>
            </a:endParaRPr>
          </a:p>
        </p:txBody>
      </p:sp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3352800" y="930275"/>
            <a:ext cx="1892300" cy="63976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>
                <a:solidFill>
                  <a:schemeClr val="bg2"/>
                </a:solidFill>
                <a:latin typeface="Times" charset="0"/>
              </a:rPr>
              <a:t>Granodiorite</a:t>
            </a:r>
            <a:endParaRPr lang="en-US" sz="3200">
              <a:solidFill>
                <a:schemeClr val="bg2"/>
              </a:solidFill>
              <a:latin typeface="Times" charset="0"/>
            </a:endParaRPr>
          </a:p>
        </p:txBody>
      </p:sp>
      <p:sp>
        <p:nvSpPr>
          <p:cNvPr id="11" name="Text Box 13"/>
          <p:cNvSpPr txBox="1">
            <a:spLocks noChangeArrowheads="1"/>
          </p:cNvSpPr>
          <p:nvPr/>
        </p:nvSpPr>
        <p:spPr bwMode="auto">
          <a:xfrm>
            <a:off x="5532438" y="930275"/>
            <a:ext cx="1096962" cy="63976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>
                <a:solidFill>
                  <a:schemeClr val="bg2"/>
                </a:solidFill>
                <a:latin typeface="Times" charset="0"/>
              </a:rPr>
              <a:t>Diorite</a:t>
            </a:r>
            <a:endParaRPr lang="en-US" sz="3200">
              <a:solidFill>
                <a:schemeClr val="bg2"/>
              </a:solidFill>
              <a:latin typeface="Times" charset="0"/>
            </a:endParaRPr>
          </a:p>
        </p:txBody>
      </p:sp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7299325" y="930275"/>
            <a:ext cx="1200150" cy="63976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>
                <a:solidFill>
                  <a:schemeClr val="bg2"/>
                </a:solidFill>
                <a:latin typeface="Times" charset="0"/>
              </a:rPr>
              <a:t>Gabbro</a:t>
            </a:r>
            <a:endParaRPr lang="en-US" sz="3200">
              <a:solidFill>
                <a:schemeClr val="bg2"/>
              </a:solidFill>
              <a:latin typeface="Times" charset="0"/>
            </a:endParaRPr>
          </a:p>
        </p:txBody>
      </p:sp>
      <p:sp>
        <p:nvSpPr>
          <p:cNvPr id="13" name="Text Box 15"/>
          <p:cNvSpPr txBox="1">
            <a:spLocks noChangeArrowheads="1"/>
          </p:cNvSpPr>
          <p:nvPr/>
        </p:nvSpPr>
        <p:spPr bwMode="auto">
          <a:xfrm>
            <a:off x="7348538" y="1819275"/>
            <a:ext cx="996950" cy="4572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bg2"/>
                </a:solidFill>
                <a:latin typeface="Times" charset="0"/>
              </a:rPr>
              <a:t>Basalt</a:t>
            </a:r>
            <a:endParaRPr lang="en-US" sz="3200">
              <a:solidFill>
                <a:schemeClr val="bg2"/>
              </a:solidFill>
              <a:latin typeface="Times" charset="0"/>
            </a:endParaRPr>
          </a:p>
        </p:txBody>
      </p:sp>
      <p:sp>
        <p:nvSpPr>
          <p:cNvPr id="14" name="Text Box 16"/>
          <p:cNvSpPr txBox="1">
            <a:spLocks noChangeArrowheads="1"/>
          </p:cNvSpPr>
          <p:nvPr/>
        </p:nvSpPr>
        <p:spPr bwMode="auto">
          <a:xfrm>
            <a:off x="5410200" y="1828800"/>
            <a:ext cx="1319213" cy="4572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bg2"/>
                </a:solidFill>
                <a:latin typeface="Times" charset="0"/>
              </a:rPr>
              <a:t>Andesite</a:t>
            </a:r>
            <a:endParaRPr lang="en-US" sz="3200">
              <a:solidFill>
                <a:schemeClr val="bg2"/>
              </a:solidFill>
              <a:latin typeface="Times" charset="0"/>
            </a:endParaRPr>
          </a:p>
        </p:txBody>
      </p:sp>
      <p:sp>
        <p:nvSpPr>
          <p:cNvPr id="15" name="Text Box 17"/>
          <p:cNvSpPr txBox="1">
            <a:spLocks noChangeArrowheads="1"/>
          </p:cNvSpPr>
          <p:nvPr/>
        </p:nvSpPr>
        <p:spPr bwMode="auto">
          <a:xfrm>
            <a:off x="3787775" y="1828800"/>
            <a:ext cx="1012825" cy="4572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bg2"/>
                </a:solidFill>
                <a:latin typeface="Times" charset="0"/>
              </a:rPr>
              <a:t>Dacite</a:t>
            </a:r>
            <a:endParaRPr lang="en-US" sz="3200">
              <a:solidFill>
                <a:schemeClr val="bg2"/>
              </a:solidFill>
              <a:latin typeface="Times" charset="0"/>
            </a:endParaRPr>
          </a:p>
        </p:txBody>
      </p:sp>
      <p:sp>
        <p:nvSpPr>
          <p:cNvPr id="16" name="Text Box 18"/>
          <p:cNvSpPr txBox="1">
            <a:spLocks noChangeArrowheads="1"/>
          </p:cNvSpPr>
          <p:nvPr/>
        </p:nvSpPr>
        <p:spPr bwMode="auto">
          <a:xfrm>
            <a:off x="1905000" y="1828800"/>
            <a:ext cx="1284288" cy="4572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bg2"/>
                </a:solidFill>
                <a:latin typeface="Times" charset="0"/>
              </a:rPr>
              <a:t>Rhyolite</a:t>
            </a:r>
            <a:endParaRPr lang="en-US" sz="3200">
              <a:solidFill>
                <a:schemeClr val="bg2"/>
              </a:solidFill>
              <a:latin typeface="Times" charset="0"/>
            </a:endParaRPr>
          </a:p>
        </p:txBody>
      </p:sp>
      <p:sp>
        <p:nvSpPr>
          <p:cNvPr id="17" name="Rectangle 24"/>
          <p:cNvSpPr>
            <a:spLocks noChangeArrowheads="1"/>
          </p:cNvSpPr>
          <p:nvPr/>
        </p:nvSpPr>
        <p:spPr bwMode="auto">
          <a:xfrm>
            <a:off x="990600" y="5638800"/>
            <a:ext cx="7239000" cy="9906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18" name="Text Box 20"/>
          <p:cNvSpPr txBox="1">
            <a:spLocks noChangeArrowheads="1"/>
          </p:cNvSpPr>
          <p:nvPr/>
        </p:nvSpPr>
        <p:spPr bwMode="auto">
          <a:xfrm>
            <a:off x="1676400" y="5638800"/>
            <a:ext cx="2114550" cy="4572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bg1"/>
                </a:solidFill>
                <a:latin typeface="Times" charset="0"/>
              </a:rPr>
              <a:t>   Viscosity       </a:t>
            </a:r>
            <a:endParaRPr lang="en-US" sz="3200">
              <a:solidFill>
                <a:schemeClr val="bg1"/>
              </a:solidFill>
              <a:latin typeface="Times" charset="0"/>
            </a:endParaRPr>
          </a:p>
        </p:txBody>
      </p:sp>
      <p:sp>
        <p:nvSpPr>
          <p:cNvPr id="19" name="Text Box 21"/>
          <p:cNvSpPr txBox="1">
            <a:spLocks noChangeArrowheads="1"/>
          </p:cNvSpPr>
          <p:nvPr/>
        </p:nvSpPr>
        <p:spPr bwMode="auto">
          <a:xfrm>
            <a:off x="4419600" y="6096000"/>
            <a:ext cx="3228975" cy="4572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hlink"/>
                </a:solidFill>
                <a:latin typeface="Times" charset="0"/>
              </a:rPr>
              <a:t>  Melting Temperature </a:t>
            </a:r>
          </a:p>
        </p:txBody>
      </p:sp>
      <p:sp>
        <p:nvSpPr>
          <p:cNvPr id="20" name="Line 22"/>
          <p:cNvSpPr>
            <a:spLocks noChangeShapeType="1"/>
          </p:cNvSpPr>
          <p:nvPr/>
        </p:nvSpPr>
        <p:spPr bwMode="auto">
          <a:xfrm flipH="1">
            <a:off x="1295400" y="6096000"/>
            <a:ext cx="6553200" cy="0"/>
          </a:xfrm>
          <a:prstGeom prst="line">
            <a:avLst/>
          </a:prstGeom>
          <a:noFill/>
          <a:ln w="50800">
            <a:solidFill>
              <a:srgbClr val="0000FF"/>
            </a:solidFill>
            <a:round/>
            <a:headEnd/>
            <a:tailEnd type="stealth" w="lg" len="lg"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21" name="Line 23"/>
          <p:cNvSpPr>
            <a:spLocks noChangeShapeType="1"/>
          </p:cNvSpPr>
          <p:nvPr/>
        </p:nvSpPr>
        <p:spPr bwMode="auto">
          <a:xfrm rot="10800000" flipH="1">
            <a:off x="1371600" y="6553200"/>
            <a:ext cx="6553200" cy="0"/>
          </a:xfrm>
          <a:prstGeom prst="line">
            <a:avLst/>
          </a:prstGeom>
          <a:noFill/>
          <a:ln w="50800">
            <a:solidFill>
              <a:schemeClr val="hlink"/>
            </a:solidFill>
            <a:round/>
            <a:headEnd/>
            <a:tailEnd type="stealth" w="lg" len="lg"/>
          </a:ln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 autoUpdateAnimBg="0"/>
      <p:bldP spid="19" grpId="0" animBg="1" autoUpdateAnimBg="0"/>
      <p:bldP spid="20" grpId="0" animBg="1"/>
      <p:bldP spid="2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Olivino (Mg, Fe)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CL" dirty="0" err="1" smtClean="0"/>
              <a:t>Forsterita</a:t>
            </a:r>
            <a:r>
              <a:rPr lang="es-CL" dirty="0" smtClean="0"/>
              <a:t>. </a:t>
            </a:r>
            <a:r>
              <a:rPr lang="es-CL" b="1" dirty="0" smtClean="0"/>
              <a:t>Mg</a:t>
            </a:r>
            <a:r>
              <a:rPr lang="es-CL" dirty="0" smtClean="0"/>
              <a:t>2SiO4</a:t>
            </a:r>
            <a:endParaRPr lang="es-CL" dirty="0" smtClean="0"/>
          </a:p>
          <a:p>
            <a:r>
              <a:rPr lang="es-CL" dirty="0" err="1" smtClean="0"/>
              <a:t>Fayalita</a:t>
            </a:r>
            <a:r>
              <a:rPr lang="es-CL" dirty="0" smtClean="0"/>
              <a:t>: </a:t>
            </a:r>
            <a:r>
              <a:rPr lang="es-CL" b="1" dirty="0" smtClean="0"/>
              <a:t>Fe</a:t>
            </a:r>
            <a:r>
              <a:rPr lang="es-CL" dirty="0" smtClean="0"/>
              <a:t>2SiO4</a:t>
            </a:r>
            <a:endParaRPr lang="es-CL" dirty="0" smtClean="0"/>
          </a:p>
          <a:p>
            <a:r>
              <a:rPr lang="es-CL" dirty="0" smtClean="0"/>
              <a:t>Solución sólida: (Mg, Fe)2 SiO4</a:t>
            </a:r>
          </a:p>
          <a:p>
            <a:endParaRPr lang="es-ES" dirty="0"/>
          </a:p>
        </p:txBody>
      </p:sp>
      <p:pic>
        <p:nvPicPr>
          <p:cNvPr id="4" name="Picture 2" descr="http://skywalker.cochise.edu/wellerr/mineral/olivine/6olivine6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3214686"/>
            <a:ext cx="4429156" cy="302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dirty="0" err="1" smtClean="0"/>
              <a:t>Piroxenos</a:t>
            </a:r>
            <a:r>
              <a:rPr lang="es-CL" dirty="0" smtClean="0"/>
              <a:t>: (X,Y)</a:t>
            </a:r>
            <a:r>
              <a:rPr lang="es-CL" sz="3200" dirty="0" smtClean="0"/>
              <a:t>2</a:t>
            </a:r>
            <a:r>
              <a:rPr lang="es-CL" dirty="0" smtClean="0"/>
              <a:t>Z</a:t>
            </a:r>
            <a:r>
              <a:rPr lang="es-CL" sz="3200" dirty="0" smtClean="0"/>
              <a:t>2</a:t>
            </a:r>
            <a:r>
              <a:rPr lang="es-CL" dirty="0" smtClean="0"/>
              <a:t>O</a:t>
            </a:r>
            <a:r>
              <a:rPr lang="es-CL" sz="3200" dirty="0" smtClean="0"/>
              <a:t>6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914400" y="1714520"/>
            <a:ext cx="7772400" cy="4572000"/>
          </a:xfrm>
        </p:spPr>
        <p:txBody>
          <a:bodyPr/>
          <a:lstStyle/>
          <a:p>
            <a:r>
              <a:rPr lang="es-CL" sz="2800" dirty="0" smtClean="0"/>
              <a:t>X = </a:t>
            </a:r>
            <a:r>
              <a:rPr lang="es-CL" sz="2800" b="1" dirty="0" err="1" smtClean="0"/>
              <a:t>Na</a:t>
            </a:r>
            <a:r>
              <a:rPr lang="es-CL" sz="2800" b="1" dirty="0" smtClean="0"/>
              <a:t>,</a:t>
            </a:r>
            <a:r>
              <a:rPr lang="es-CL" sz="2800" dirty="0" smtClean="0"/>
              <a:t> </a:t>
            </a:r>
            <a:r>
              <a:rPr lang="es-CL" sz="2800" b="1" dirty="0" smtClean="0"/>
              <a:t>Ca</a:t>
            </a:r>
            <a:r>
              <a:rPr lang="es-CL" sz="2800" dirty="0" smtClean="0"/>
              <a:t>, Mn, Fe(2+), </a:t>
            </a:r>
            <a:r>
              <a:rPr lang="es-CL" sz="2800" dirty="0" smtClean="0"/>
              <a:t>Mg</a:t>
            </a:r>
            <a:endParaRPr lang="es-CL" sz="2800" dirty="0" smtClean="0"/>
          </a:p>
          <a:p>
            <a:r>
              <a:rPr lang="es-CL" sz="2800" dirty="0" smtClean="0"/>
              <a:t>Y = Mn, </a:t>
            </a:r>
            <a:r>
              <a:rPr lang="es-CL" sz="2800" b="1" dirty="0" smtClean="0"/>
              <a:t>Fe</a:t>
            </a:r>
            <a:r>
              <a:rPr lang="es-CL" sz="2800" dirty="0" smtClean="0"/>
              <a:t>, </a:t>
            </a:r>
            <a:r>
              <a:rPr lang="es-CL" sz="2800" b="1" dirty="0" smtClean="0"/>
              <a:t>Mg</a:t>
            </a:r>
            <a:r>
              <a:rPr lang="es-CL" sz="2800" dirty="0" smtClean="0"/>
              <a:t>, Fe(3+), Al, </a:t>
            </a:r>
            <a:r>
              <a:rPr lang="es-CL" sz="2800" dirty="0" smtClean="0"/>
              <a:t>Ti</a:t>
            </a:r>
            <a:endParaRPr lang="es-CL" sz="2800" dirty="0" smtClean="0"/>
          </a:p>
          <a:p>
            <a:r>
              <a:rPr lang="es-CL" sz="2800" dirty="0" smtClean="0"/>
              <a:t>Z = Si, </a:t>
            </a:r>
            <a:r>
              <a:rPr lang="es-CL" sz="2800" b="1" dirty="0" smtClean="0"/>
              <a:t>Al</a:t>
            </a:r>
          </a:p>
          <a:p>
            <a:endParaRPr lang="es-ES" dirty="0"/>
          </a:p>
        </p:txBody>
      </p:sp>
      <p:pic>
        <p:nvPicPr>
          <p:cNvPr id="4" name="Picture 7" descr="http://z.about.com/d/geology/1/0/v/S/1/minpicaugit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26" y="1571612"/>
            <a:ext cx="2857520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http://www.geokem.com/images/scans/All_Pyroxenes-CFM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5100" y="3500438"/>
            <a:ext cx="5237442" cy="3051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www.tulane.edu/~sanelson/images/amphibole-compositions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68" y="2138602"/>
            <a:ext cx="5572132" cy="3862167"/>
          </a:xfrm>
          <a:prstGeom prst="rect">
            <a:avLst/>
          </a:prstGeom>
          <a:noFill/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L" dirty="0" err="1" smtClean="0"/>
              <a:t>Anfíbolas</a:t>
            </a:r>
            <a:r>
              <a:rPr lang="es-CL" dirty="0" smtClean="0"/>
              <a:t> W</a:t>
            </a:r>
            <a:r>
              <a:rPr lang="es-CL" sz="3200" dirty="0" smtClean="0"/>
              <a:t>0-1</a:t>
            </a:r>
            <a:r>
              <a:rPr lang="es-CL" dirty="0" smtClean="0"/>
              <a:t>X</a:t>
            </a:r>
            <a:r>
              <a:rPr lang="es-CL" sz="3200" dirty="0" smtClean="0"/>
              <a:t>2</a:t>
            </a:r>
            <a:r>
              <a:rPr lang="es-CL" dirty="0" smtClean="0"/>
              <a:t>Y</a:t>
            </a:r>
            <a:r>
              <a:rPr lang="es-CL" sz="3200" dirty="0" smtClean="0"/>
              <a:t>5</a:t>
            </a:r>
            <a:r>
              <a:rPr lang="es-CL" dirty="0" smtClean="0"/>
              <a:t>Z</a:t>
            </a:r>
            <a:r>
              <a:rPr lang="es-CL" sz="3200" dirty="0" smtClean="0"/>
              <a:t>8</a:t>
            </a:r>
            <a:r>
              <a:rPr lang="es-CL" dirty="0" smtClean="0"/>
              <a:t>O</a:t>
            </a:r>
            <a:r>
              <a:rPr lang="es-CL" sz="3200" dirty="0" smtClean="0"/>
              <a:t>22</a:t>
            </a:r>
            <a:r>
              <a:rPr lang="es-CL" dirty="0" smtClean="0"/>
              <a:t>(OH,F)</a:t>
            </a:r>
            <a:r>
              <a:rPr lang="es-CL" sz="3200" dirty="0" smtClean="0"/>
              <a:t>2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CL" dirty="0" smtClean="0"/>
              <a:t>W = </a:t>
            </a:r>
            <a:r>
              <a:rPr lang="es-CL" dirty="0" err="1" smtClean="0"/>
              <a:t>Na</a:t>
            </a:r>
            <a:r>
              <a:rPr lang="es-CL" dirty="0" smtClean="0"/>
              <a:t>, K, Ca</a:t>
            </a:r>
          </a:p>
          <a:p>
            <a:r>
              <a:rPr lang="es-CL" dirty="0" smtClean="0"/>
              <a:t>X = </a:t>
            </a:r>
            <a:r>
              <a:rPr lang="es-CL" b="1" dirty="0" smtClean="0"/>
              <a:t>Ca, </a:t>
            </a:r>
            <a:r>
              <a:rPr lang="es-CL" b="1" dirty="0" err="1" smtClean="0"/>
              <a:t>Na</a:t>
            </a:r>
            <a:r>
              <a:rPr lang="es-CL" dirty="0" smtClean="0"/>
              <a:t>, Mn, Fe, Mg</a:t>
            </a:r>
          </a:p>
          <a:p>
            <a:r>
              <a:rPr lang="es-CL" dirty="0" smtClean="0"/>
              <a:t>Y = Mn, </a:t>
            </a:r>
            <a:r>
              <a:rPr lang="es-CL" b="1" dirty="0" smtClean="0"/>
              <a:t>Fe, Mg, Al,</a:t>
            </a:r>
            <a:r>
              <a:rPr lang="es-CL" dirty="0" smtClean="0"/>
              <a:t> Ti</a:t>
            </a:r>
          </a:p>
          <a:p>
            <a:r>
              <a:rPr lang="es-CL" dirty="0" smtClean="0"/>
              <a:t>Z = Si, Al</a:t>
            </a:r>
          </a:p>
          <a:p>
            <a:endParaRPr lang="es-ES" dirty="0"/>
          </a:p>
        </p:txBody>
      </p:sp>
      <p:pic>
        <p:nvPicPr>
          <p:cNvPr id="21508" name="Picture 4" descr="http://jaeger.earthsci.unimelb.edu.au/msandifo/Teaching/Minerals/amphiboleExchange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3687" y="3786190"/>
            <a:ext cx="3695777" cy="26431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Mayores, menores, trazas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ES" dirty="0" smtClean="0"/>
              <a:t>Elementos mayores: &gt;1%</a:t>
            </a:r>
          </a:p>
          <a:p>
            <a:endParaRPr lang="es-ES" dirty="0" smtClean="0"/>
          </a:p>
          <a:p>
            <a:r>
              <a:rPr lang="es-ES" dirty="0" smtClean="0"/>
              <a:t>Elementos menores: 0,1 - 1%</a:t>
            </a:r>
          </a:p>
          <a:p>
            <a:endParaRPr lang="es-ES" dirty="0" smtClean="0"/>
          </a:p>
          <a:p>
            <a:r>
              <a:rPr lang="es-ES" dirty="0" smtClean="0"/>
              <a:t>Elementos trazas: &lt;0,1% (ppm)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642926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es-CL" dirty="0" smtClean="0"/>
              <a:t>Mica negra: XY</a:t>
            </a:r>
            <a:r>
              <a:rPr lang="es-CL" sz="3200" dirty="0" smtClean="0"/>
              <a:t>3</a:t>
            </a:r>
            <a:r>
              <a:rPr lang="es-CL" dirty="0" smtClean="0"/>
              <a:t>Z</a:t>
            </a:r>
            <a:r>
              <a:rPr lang="es-CL" sz="3200" dirty="0" smtClean="0"/>
              <a:t>4</a:t>
            </a:r>
            <a:r>
              <a:rPr lang="es-CL" dirty="0" smtClean="0"/>
              <a:t>O</a:t>
            </a:r>
            <a:r>
              <a:rPr lang="es-CL" sz="3200" dirty="0" smtClean="0"/>
              <a:t>10</a:t>
            </a:r>
            <a:r>
              <a:rPr lang="es-CL" dirty="0" smtClean="0"/>
              <a:t>(OH,F)</a:t>
            </a:r>
            <a:r>
              <a:rPr lang="es-CL" sz="3200" dirty="0" smtClean="0"/>
              <a:t>2</a:t>
            </a:r>
            <a:br>
              <a:rPr lang="es-CL" sz="3200" dirty="0" smtClean="0"/>
            </a:br>
            <a:r>
              <a:rPr lang="es-CL" sz="3200" dirty="0" smtClean="0"/>
              <a:t>				      </a:t>
            </a:r>
            <a:r>
              <a:rPr lang="es-CL" sz="2700" dirty="0" smtClean="0"/>
              <a:t>(mica </a:t>
            </a:r>
            <a:r>
              <a:rPr lang="es-CL" sz="2700" dirty="0" err="1" smtClean="0"/>
              <a:t>ferromagnesiana</a:t>
            </a:r>
            <a:r>
              <a:rPr lang="es-CL" sz="2700" dirty="0" smtClean="0"/>
              <a:t>)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914400" y="1857396"/>
            <a:ext cx="7772400" cy="4572000"/>
          </a:xfrm>
        </p:spPr>
        <p:txBody>
          <a:bodyPr/>
          <a:lstStyle/>
          <a:p>
            <a:r>
              <a:rPr lang="es-CL" sz="2400" dirty="0" smtClean="0"/>
              <a:t>X: Ca,</a:t>
            </a:r>
            <a:r>
              <a:rPr lang="es-CL" sz="2400" b="1" dirty="0" smtClean="0"/>
              <a:t> </a:t>
            </a:r>
            <a:r>
              <a:rPr lang="es-CL" sz="2400" dirty="0" err="1" smtClean="0"/>
              <a:t>Na</a:t>
            </a:r>
            <a:r>
              <a:rPr lang="es-CL" sz="2400" dirty="0" smtClean="0"/>
              <a:t>,</a:t>
            </a:r>
            <a:r>
              <a:rPr lang="es-CL" sz="2400" b="1" dirty="0" smtClean="0"/>
              <a:t> K     </a:t>
            </a:r>
            <a:endParaRPr lang="es-CL" sz="2400" b="1" dirty="0" smtClean="0"/>
          </a:p>
          <a:p>
            <a:r>
              <a:rPr lang="es-CL" sz="2400" dirty="0" smtClean="0"/>
              <a:t>Y</a:t>
            </a:r>
            <a:r>
              <a:rPr lang="es-CL" sz="2400" dirty="0" smtClean="0"/>
              <a:t>: </a:t>
            </a:r>
            <a:r>
              <a:rPr lang="es-CL" sz="2400" dirty="0" smtClean="0"/>
              <a:t> Al</a:t>
            </a:r>
            <a:r>
              <a:rPr lang="es-CL" sz="2400" dirty="0" smtClean="0"/>
              <a:t>, Ti, </a:t>
            </a:r>
            <a:r>
              <a:rPr lang="es-CL" sz="2400" b="1" dirty="0" smtClean="0"/>
              <a:t>Fe,</a:t>
            </a:r>
            <a:r>
              <a:rPr lang="es-CL" sz="2400" dirty="0" smtClean="0"/>
              <a:t> Mn, </a:t>
            </a:r>
            <a:r>
              <a:rPr lang="es-CL" sz="2400" b="1" dirty="0" smtClean="0"/>
              <a:t>Mg</a:t>
            </a:r>
            <a:r>
              <a:rPr lang="es-CL" sz="2400" dirty="0" smtClean="0"/>
              <a:t>      </a:t>
            </a:r>
            <a:endParaRPr lang="es-CL" sz="2400" dirty="0" smtClean="0"/>
          </a:p>
          <a:p>
            <a:r>
              <a:rPr lang="es-CL" sz="2400" dirty="0" smtClean="0"/>
              <a:t>Z</a:t>
            </a:r>
            <a:r>
              <a:rPr lang="es-CL" sz="2400" dirty="0" smtClean="0"/>
              <a:t>: </a:t>
            </a:r>
            <a:r>
              <a:rPr lang="es-CL" sz="2400" dirty="0" smtClean="0"/>
              <a:t> Si</a:t>
            </a:r>
            <a:r>
              <a:rPr lang="es-CL" sz="2400" dirty="0" smtClean="0"/>
              <a:t>, </a:t>
            </a:r>
            <a:r>
              <a:rPr lang="es-CL" sz="2400" b="1" dirty="0" smtClean="0"/>
              <a:t>Al</a:t>
            </a:r>
            <a:endParaRPr lang="es-CL" sz="3200" b="1" dirty="0" smtClean="0"/>
          </a:p>
          <a:p>
            <a:endParaRPr lang="es-ES" dirty="0"/>
          </a:p>
        </p:txBody>
      </p:sp>
      <p:pic>
        <p:nvPicPr>
          <p:cNvPr id="4" name="Picture 7" descr="biotit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9058" y="3053978"/>
            <a:ext cx="4405306" cy="3303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CuadroTexto"/>
          <p:cNvSpPr txBox="1"/>
          <p:nvPr/>
        </p:nvSpPr>
        <p:spPr>
          <a:xfrm>
            <a:off x="571472" y="4357694"/>
            <a:ext cx="31951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>
                <a:hlinkClick r:id="rId3" tooltip="Potasio"/>
              </a:rPr>
              <a:t>Biotita</a:t>
            </a:r>
          </a:p>
          <a:p>
            <a:r>
              <a:rPr lang="es-ES" dirty="0">
                <a:hlinkClick r:id="rId3" tooltip="Potasio"/>
              </a:rPr>
              <a:t>K</a:t>
            </a:r>
            <a:r>
              <a:rPr lang="es-ES" dirty="0"/>
              <a:t>(</a:t>
            </a:r>
            <a:r>
              <a:rPr lang="es-ES" dirty="0">
                <a:hlinkClick r:id="rId4" tooltip="Magnesio"/>
              </a:rPr>
              <a:t>Mg</a:t>
            </a:r>
            <a:r>
              <a:rPr lang="es-ES" dirty="0"/>
              <a:t>,</a:t>
            </a:r>
            <a:r>
              <a:rPr lang="es-ES" dirty="0">
                <a:hlinkClick r:id="rId5" tooltip="Hierro"/>
              </a:rPr>
              <a:t>Fe</a:t>
            </a:r>
            <a:r>
              <a:rPr lang="es-ES" baseline="30000" dirty="0"/>
              <a:t>2+</a:t>
            </a:r>
            <a:r>
              <a:rPr lang="es-ES" dirty="0"/>
              <a:t>)</a:t>
            </a:r>
            <a:r>
              <a:rPr lang="es-ES" baseline="-25000" dirty="0"/>
              <a:t>3</a:t>
            </a:r>
            <a:r>
              <a:rPr lang="es-ES" dirty="0"/>
              <a:t>(</a:t>
            </a:r>
            <a:r>
              <a:rPr lang="es-ES" dirty="0">
                <a:hlinkClick r:id="rId6" tooltip="Silicio"/>
              </a:rPr>
              <a:t>Si</a:t>
            </a:r>
            <a:r>
              <a:rPr lang="es-ES" baseline="-25000" dirty="0"/>
              <a:t>3</a:t>
            </a:r>
            <a:r>
              <a:rPr lang="es-ES" dirty="0">
                <a:hlinkClick r:id="rId7" tooltip="Aluminio"/>
              </a:rPr>
              <a:t>Al</a:t>
            </a:r>
            <a:r>
              <a:rPr lang="es-ES" dirty="0"/>
              <a:t>)</a:t>
            </a:r>
            <a:r>
              <a:rPr lang="es-ES" dirty="0">
                <a:hlinkClick r:id="rId8" tooltip="Oxígeno"/>
              </a:rPr>
              <a:t>O</a:t>
            </a:r>
            <a:r>
              <a:rPr lang="es-ES" baseline="-25000" dirty="0"/>
              <a:t>10</a:t>
            </a:r>
            <a:r>
              <a:rPr lang="es-ES" dirty="0"/>
              <a:t>(</a:t>
            </a:r>
            <a:r>
              <a:rPr lang="es-ES" dirty="0">
                <a:hlinkClick r:id="rId9" tooltip="Grupo hidroxilo"/>
              </a:rPr>
              <a:t>OH</a:t>
            </a:r>
            <a:r>
              <a:rPr lang="es-ES" dirty="0"/>
              <a:t>,</a:t>
            </a:r>
            <a:r>
              <a:rPr lang="es-ES" dirty="0">
                <a:hlinkClick r:id="rId10" tooltip="Flúor"/>
              </a:rPr>
              <a:t>F</a:t>
            </a:r>
            <a:r>
              <a:rPr lang="es-ES" dirty="0"/>
              <a:t>)</a:t>
            </a:r>
            <a:r>
              <a:rPr lang="es-ES" baseline="-25000" dirty="0"/>
              <a:t>2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CuadroTexto"/>
          <p:cNvSpPr txBox="1">
            <a:spLocks noChangeArrowheads="1"/>
          </p:cNvSpPr>
          <p:nvPr/>
        </p:nvSpPr>
        <p:spPr bwMode="auto">
          <a:xfrm>
            <a:off x="785786" y="1773232"/>
            <a:ext cx="29289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CL" dirty="0" smtClean="0"/>
              <a:t>K</a:t>
            </a:r>
            <a:r>
              <a:rPr lang="es-CL" sz="1400" dirty="0" smtClean="0"/>
              <a:t>2</a:t>
            </a:r>
            <a:r>
              <a:rPr lang="es-CL" dirty="0" smtClean="0"/>
              <a:t>Mg</a:t>
            </a:r>
            <a:r>
              <a:rPr lang="es-CL" sz="1400" dirty="0" smtClean="0"/>
              <a:t>5</a:t>
            </a:r>
            <a:r>
              <a:rPr lang="es-CL" dirty="0" smtClean="0"/>
              <a:t>Al(Al</a:t>
            </a:r>
            <a:r>
              <a:rPr lang="es-CL" sz="1400" dirty="0" smtClean="0"/>
              <a:t>3</a:t>
            </a:r>
            <a:r>
              <a:rPr lang="es-CL" dirty="0" smtClean="0"/>
              <a:t>Si</a:t>
            </a:r>
            <a:r>
              <a:rPr lang="es-CL" sz="1400" dirty="0" smtClean="0"/>
              <a:t>5</a:t>
            </a:r>
            <a:r>
              <a:rPr lang="es-CL" dirty="0" smtClean="0"/>
              <a:t>)O</a:t>
            </a:r>
            <a:r>
              <a:rPr lang="es-CL" sz="1400" dirty="0" smtClean="0"/>
              <a:t>20</a:t>
            </a:r>
            <a:r>
              <a:rPr lang="es-CL" dirty="0" smtClean="0"/>
              <a:t>(OH)</a:t>
            </a:r>
            <a:r>
              <a:rPr lang="es-CL" sz="1400" dirty="0" smtClean="0"/>
              <a:t>4</a:t>
            </a:r>
            <a:endParaRPr lang="es-CL" dirty="0"/>
          </a:p>
        </p:txBody>
      </p:sp>
      <p:sp>
        <p:nvSpPr>
          <p:cNvPr id="5" name="3 CuadroTexto"/>
          <p:cNvSpPr txBox="1">
            <a:spLocks noChangeArrowheads="1"/>
          </p:cNvSpPr>
          <p:nvPr/>
        </p:nvSpPr>
        <p:spPr bwMode="auto">
          <a:xfrm>
            <a:off x="5786468" y="1714488"/>
            <a:ext cx="32146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CL"/>
              <a:t>K</a:t>
            </a:r>
            <a:r>
              <a:rPr lang="es-CL" sz="1400"/>
              <a:t>2</a:t>
            </a:r>
            <a:r>
              <a:rPr lang="es-CL"/>
              <a:t>Fe</a:t>
            </a:r>
            <a:r>
              <a:rPr lang="es-CL" sz="1400"/>
              <a:t>5</a:t>
            </a:r>
            <a:r>
              <a:rPr lang="es-CL"/>
              <a:t>Al(Al</a:t>
            </a:r>
            <a:r>
              <a:rPr lang="es-CL" sz="1400"/>
              <a:t>3</a:t>
            </a:r>
            <a:r>
              <a:rPr lang="es-CL"/>
              <a:t>Si</a:t>
            </a:r>
            <a:r>
              <a:rPr lang="es-CL" sz="1400"/>
              <a:t>5</a:t>
            </a:r>
            <a:r>
              <a:rPr lang="es-CL"/>
              <a:t>)O</a:t>
            </a:r>
            <a:r>
              <a:rPr lang="es-CL" sz="1400"/>
              <a:t>20</a:t>
            </a:r>
            <a:r>
              <a:rPr lang="es-CL"/>
              <a:t>(OH)</a:t>
            </a:r>
            <a:r>
              <a:rPr lang="es-CL" sz="1400"/>
              <a:t>4</a:t>
            </a:r>
            <a:endParaRPr lang="es-CL"/>
          </a:p>
        </p:txBody>
      </p:sp>
      <p:sp>
        <p:nvSpPr>
          <p:cNvPr id="6" name="4 CuadroTexto"/>
          <p:cNvSpPr txBox="1">
            <a:spLocks noChangeArrowheads="1"/>
          </p:cNvSpPr>
          <p:nvPr/>
        </p:nvSpPr>
        <p:spPr bwMode="auto">
          <a:xfrm>
            <a:off x="785786" y="4000504"/>
            <a:ext cx="30003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CL" dirty="0" smtClean="0"/>
              <a:t>K</a:t>
            </a:r>
            <a:r>
              <a:rPr lang="es-CL" sz="1400" dirty="0" smtClean="0">
                <a:solidFill>
                  <a:prstClr val="black"/>
                </a:solidFill>
              </a:rPr>
              <a:t>2</a:t>
            </a:r>
            <a:r>
              <a:rPr lang="es-CL" dirty="0" smtClean="0"/>
              <a:t>Mg</a:t>
            </a:r>
            <a:r>
              <a:rPr lang="es-CL" sz="1400" dirty="0" smtClean="0"/>
              <a:t>6</a:t>
            </a:r>
            <a:r>
              <a:rPr lang="es-CL" dirty="0" smtClean="0"/>
              <a:t>(Al</a:t>
            </a:r>
            <a:r>
              <a:rPr lang="es-CL" sz="1400" dirty="0" smtClean="0"/>
              <a:t>2</a:t>
            </a:r>
            <a:r>
              <a:rPr lang="es-CL" dirty="0" smtClean="0"/>
              <a:t>Si</a:t>
            </a:r>
            <a:r>
              <a:rPr lang="es-CL" sz="1400" dirty="0" smtClean="0"/>
              <a:t>6</a:t>
            </a:r>
            <a:r>
              <a:rPr lang="es-CL" dirty="0" smtClean="0"/>
              <a:t>)O</a:t>
            </a:r>
            <a:r>
              <a:rPr lang="es-CL" sz="1400" dirty="0" smtClean="0"/>
              <a:t>20</a:t>
            </a:r>
            <a:r>
              <a:rPr lang="es-CL" dirty="0" smtClean="0"/>
              <a:t>(OH)</a:t>
            </a:r>
            <a:r>
              <a:rPr lang="es-CL" sz="1400" dirty="0" smtClean="0"/>
              <a:t>4</a:t>
            </a:r>
            <a:endParaRPr lang="es-CL" dirty="0"/>
          </a:p>
        </p:txBody>
      </p:sp>
      <p:sp>
        <p:nvSpPr>
          <p:cNvPr id="7" name="5 CuadroTexto"/>
          <p:cNvSpPr txBox="1">
            <a:spLocks noChangeArrowheads="1"/>
          </p:cNvSpPr>
          <p:nvPr/>
        </p:nvSpPr>
        <p:spPr bwMode="auto">
          <a:xfrm>
            <a:off x="6286533" y="4071942"/>
            <a:ext cx="29289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CL" dirty="0" smtClean="0"/>
              <a:t>K</a:t>
            </a:r>
            <a:r>
              <a:rPr lang="es-CL" sz="1400" dirty="0" smtClean="0"/>
              <a:t>2</a:t>
            </a:r>
            <a:r>
              <a:rPr lang="es-CL" dirty="0" smtClean="0"/>
              <a:t>Fe</a:t>
            </a:r>
            <a:r>
              <a:rPr lang="es-CL" sz="1400" dirty="0" smtClean="0"/>
              <a:t>6</a:t>
            </a:r>
            <a:r>
              <a:rPr lang="es-CL" dirty="0" smtClean="0"/>
              <a:t>(Al</a:t>
            </a:r>
            <a:r>
              <a:rPr lang="es-CL" sz="1400" dirty="0" smtClean="0"/>
              <a:t>2</a:t>
            </a:r>
            <a:r>
              <a:rPr lang="es-CL" dirty="0" smtClean="0"/>
              <a:t>Si</a:t>
            </a:r>
            <a:r>
              <a:rPr lang="es-CL" sz="1400" dirty="0" smtClean="0"/>
              <a:t>6</a:t>
            </a:r>
            <a:r>
              <a:rPr lang="es-CL" dirty="0" smtClean="0"/>
              <a:t>)O</a:t>
            </a:r>
            <a:r>
              <a:rPr lang="es-CL" sz="1400" dirty="0" smtClean="0"/>
              <a:t>20</a:t>
            </a:r>
            <a:r>
              <a:rPr lang="es-CL" dirty="0" smtClean="0"/>
              <a:t>(OH)</a:t>
            </a:r>
            <a:r>
              <a:rPr lang="es-CL" sz="1400" dirty="0" smtClean="0"/>
              <a:t>4</a:t>
            </a:r>
            <a:endParaRPr lang="es-CL" dirty="0"/>
          </a:p>
        </p:txBody>
      </p:sp>
      <p:graphicFrame>
        <p:nvGraphicFramePr>
          <p:cNvPr id="8" name="7 Tabla"/>
          <p:cNvGraphicFramePr>
            <a:graphicFrameLocks noGrp="1"/>
          </p:cNvGraphicFramePr>
          <p:nvPr/>
        </p:nvGraphicFramePr>
        <p:xfrm>
          <a:off x="3530631" y="2243150"/>
          <a:ext cx="2612572" cy="1580606"/>
        </p:xfrm>
        <a:graphic>
          <a:graphicData uri="http://schemas.openxmlformats.org/drawingml/2006/table">
            <a:tbl>
              <a:tblPr firstCol="1"/>
              <a:tblGrid>
                <a:gridCol w="2612572"/>
              </a:tblGrid>
              <a:tr h="1580606"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9" name="8 CuadroTexto"/>
          <p:cNvSpPr txBox="1">
            <a:spLocks noChangeArrowheads="1"/>
          </p:cNvSpPr>
          <p:nvPr/>
        </p:nvSpPr>
        <p:spPr bwMode="auto">
          <a:xfrm>
            <a:off x="3071843" y="2130438"/>
            <a:ext cx="7143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CL"/>
              <a:t>3.0</a:t>
            </a:r>
          </a:p>
        </p:txBody>
      </p:sp>
      <p:sp>
        <p:nvSpPr>
          <p:cNvPr id="10" name="9 CuadroTexto"/>
          <p:cNvSpPr txBox="1">
            <a:spLocks noChangeArrowheads="1"/>
          </p:cNvSpPr>
          <p:nvPr/>
        </p:nvSpPr>
        <p:spPr bwMode="auto">
          <a:xfrm>
            <a:off x="3071843" y="3630625"/>
            <a:ext cx="6429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CL"/>
              <a:t>2.0</a:t>
            </a:r>
          </a:p>
        </p:txBody>
      </p:sp>
      <p:sp>
        <p:nvSpPr>
          <p:cNvPr id="11" name="10 CuadroTexto"/>
          <p:cNvSpPr txBox="1">
            <a:spLocks noChangeArrowheads="1"/>
          </p:cNvSpPr>
          <p:nvPr/>
        </p:nvSpPr>
        <p:spPr bwMode="auto">
          <a:xfrm>
            <a:off x="3429031" y="3987813"/>
            <a:ext cx="7143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CL"/>
              <a:t>0.0</a:t>
            </a:r>
          </a:p>
        </p:txBody>
      </p:sp>
      <p:sp>
        <p:nvSpPr>
          <p:cNvPr id="12" name="11 CuadroTexto"/>
          <p:cNvSpPr txBox="1">
            <a:spLocks noChangeArrowheads="1"/>
          </p:cNvSpPr>
          <p:nvPr/>
        </p:nvSpPr>
        <p:spPr bwMode="auto">
          <a:xfrm>
            <a:off x="5786468" y="3987813"/>
            <a:ext cx="7143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CL"/>
              <a:t>1.0</a:t>
            </a:r>
          </a:p>
        </p:txBody>
      </p:sp>
      <p:sp>
        <p:nvSpPr>
          <p:cNvPr id="13" name="12 CuadroTexto"/>
          <p:cNvSpPr txBox="1">
            <a:spLocks noChangeArrowheads="1"/>
          </p:cNvSpPr>
          <p:nvPr/>
        </p:nvSpPr>
        <p:spPr bwMode="auto">
          <a:xfrm>
            <a:off x="4143406" y="4273563"/>
            <a:ext cx="15001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CL"/>
              <a:t>Fe/(Fe+Mg)</a:t>
            </a:r>
          </a:p>
        </p:txBody>
      </p:sp>
      <p:sp>
        <p:nvSpPr>
          <p:cNvPr id="14" name="13 CuadroTexto"/>
          <p:cNvSpPr txBox="1">
            <a:spLocks noChangeArrowheads="1"/>
          </p:cNvSpPr>
          <p:nvPr/>
        </p:nvSpPr>
        <p:spPr bwMode="auto">
          <a:xfrm>
            <a:off x="2571781" y="2916250"/>
            <a:ext cx="8572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CL"/>
              <a:t>(Al)</a:t>
            </a:r>
            <a:r>
              <a:rPr lang="es-CL" sz="1200"/>
              <a:t>T</a:t>
            </a:r>
            <a:endParaRPr lang="es-CL"/>
          </a:p>
        </p:txBody>
      </p:sp>
      <p:sp>
        <p:nvSpPr>
          <p:cNvPr id="15" name="14 CuadroTexto"/>
          <p:cNvSpPr txBox="1">
            <a:spLocks noChangeArrowheads="1"/>
          </p:cNvSpPr>
          <p:nvPr/>
        </p:nvSpPr>
        <p:spPr bwMode="auto">
          <a:xfrm>
            <a:off x="1071536" y="4429129"/>
            <a:ext cx="18573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CL"/>
              <a:t>Flogopita</a:t>
            </a:r>
          </a:p>
        </p:txBody>
      </p:sp>
      <p:sp>
        <p:nvSpPr>
          <p:cNvPr id="16" name="15 CuadroTexto"/>
          <p:cNvSpPr txBox="1">
            <a:spLocks noChangeArrowheads="1"/>
          </p:cNvSpPr>
          <p:nvPr/>
        </p:nvSpPr>
        <p:spPr bwMode="auto">
          <a:xfrm>
            <a:off x="6500845" y="4429130"/>
            <a:ext cx="19288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CL"/>
              <a:t>Annita</a:t>
            </a:r>
          </a:p>
        </p:txBody>
      </p:sp>
      <p:sp>
        <p:nvSpPr>
          <p:cNvPr id="17" name="16 CuadroTexto"/>
          <p:cNvSpPr txBox="1">
            <a:spLocks noChangeArrowheads="1"/>
          </p:cNvSpPr>
          <p:nvPr/>
        </p:nvSpPr>
        <p:spPr bwMode="auto">
          <a:xfrm>
            <a:off x="928661" y="2143116"/>
            <a:ext cx="13573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CL" dirty="0" err="1"/>
              <a:t>Eastonita</a:t>
            </a:r>
            <a:endParaRPr lang="es-CL" dirty="0"/>
          </a:p>
        </p:txBody>
      </p:sp>
      <p:sp>
        <p:nvSpPr>
          <p:cNvPr id="18" name="17 CuadroTexto"/>
          <p:cNvSpPr txBox="1">
            <a:spLocks noChangeArrowheads="1"/>
          </p:cNvSpPr>
          <p:nvPr/>
        </p:nvSpPr>
        <p:spPr bwMode="auto">
          <a:xfrm>
            <a:off x="6429406" y="2071678"/>
            <a:ext cx="15716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CL" dirty="0" err="1"/>
              <a:t>Siderofilita</a:t>
            </a:r>
            <a:endParaRPr lang="es-CL" dirty="0"/>
          </a:p>
        </p:txBody>
      </p:sp>
      <p:sp>
        <p:nvSpPr>
          <p:cNvPr id="19" name="18 Título"/>
          <p:cNvSpPr>
            <a:spLocks noGrp="1"/>
          </p:cNvSpPr>
          <p:nvPr>
            <p:ph type="title"/>
          </p:nvPr>
        </p:nvSpPr>
        <p:spPr>
          <a:xfrm>
            <a:off x="914400" y="71414"/>
            <a:ext cx="7772400" cy="1143000"/>
          </a:xfrm>
        </p:spPr>
        <p:txBody>
          <a:bodyPr/>
          <a:lstStyle/>
          <a:p>
            <a:r>
              <a:rPr lang="es-ES" dirty="0" smtClean="0"/>
              <a:t>Clasificación (Fe, Mg, Al)</a:t>
            </a:r>
            <a:endParaRPr lang="es-ES" dirty="0"/>
          </a:p>
        </p:txBody>
      </p:sp>
      <p:sp>
        <p:nvSpPr>
          <p:cNvPr id="20" name="19 CuadroTexto"/>
          <p:cNvSpPr txBox="1"/>
          <p:nvPr/>
        </p:nvSpPr>
        <p:spPr>
          <a:xfrm>
            <a:off x="3214678" y="5286388"/>
            <a:ext cx="339881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2000" dirty="0" smtClean="0"/>
              <a:t>Sustitución </a:t>
            </a:r>
            <a:r>
              <a:rPr lang="es-ES" sz="2000" dirty="0" err="1" smtClean="0"/>
              <a:t>tschermakítica</a:t>
            </a:r>
            <a:r>
              <a:rPr lang="es-ES" sz="2000" dirty="0" smtClean="0"/>
              <a:t>:</a:t>
            </a:r>
          </a:p>
          <a:p>
            <a:pPr algn="ctr"/>
            <a:endParaRPr lang="es-ES" sz="2000" dirty="0"/>
          </a:p>
          <a:p>
            <a:pPr algn="ctr"/>
            <a:r>
              <a:rPr lang="es-ES" sz="2000" b="1" dirty="0" smtClean="0"/>
              <a:t>Si+4, Mg+2/Fe+2 </a:t>
            </a:r>
            <a:r>
              <a:rPr lang="es-ES" sz="2000" b="1" dirty="0" smtClean="0">
                <a:sym typeface="Wingdings" pitchFamily="2" charset="2"/>
              </a:rPr>
              <a:t> 2 Al +3</a:t>
            </a:r>
            <a:endParaRPr lang="es-E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allAtOnce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500050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Mica blanca </a:t>
            </a:r>
            <a:r>
              <a:rPr lang="es-CL" dirty="0" smtClean="0"/>
              <a:t>XY</a:t>
            </a:r>
            <a:r>
              <a:rPr lang="es-CL" sz="3200" dirty="0" smtClean="0"/>
              <a:t>3</a:t>
            </a:r>
            <a:r>
              <a:rPr lang="es-CL" dirty="0" smtClean="0"/>
              <a:t>Z</a:t>
            </a:r>
            <a:r>
              <a:rPr lang="es-CL" sz="3200" dirty="0" smtClean="0"/>
              <a:t>4</a:t>
            </a:r>
            <a:r>
              <a:rPr lang="es-CL" dirty="0" smtClean="0"/>
              <a:t>O</a:t>
            </a:r>
            <a:r>
              <a:rPr lang="es-CL" sz="3200" dirty="0" smtClean="0"/>
              <a:t>10</a:t>
            </a:r>
            <a:r>
              <a:rPr lang="es-CL" dirty="0" smtClean="0"/>
              <a:t>(OH,F)</a:t>
            </a:r>
            <a:r>
              <a:rPr lang="es-CL" sz="3200" dirty="0" smtClean="0"/>
              <a:t>2 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					 </a:t>
            </a:r>
            <a:r>
              <a:rPr lang="es-ES" sz="2700" dirty="0" smtClean="0"/>
              <a:t>(mica rica en álcalis)</a:t>
            </a:r>
            <a:endParaRPr lang="es-ES" dirty="0"/>
          </a:p>
        </p:txBody>
      </p:sp>
      <p:sp>
        <p:nvSpPr>
          <p:cNvPr id="3" name="2 Marcador de contenido"/>
          <p:cNvSpPr txBox="1">
            <a:spLocks/>
          </p:cNvSpPr>
          <p:nvPr/>
        </p:nvSpPr>
        <p:spPr>
          <a:xfrm>
            <a:off x="714348" y="1571612"/>
            <a:ext cx="7772400" cy="4572000"/>
          </a:xfrm>
          <a:prstGeom prst="rect">
            <a:avLst/>
          </a:prstGeom>
        </p:spPr>
        <p:txBody>
          <a:bodyPr/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s-C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X: Ca,</a:t>
            </a:r>
            <a:r>
              <a:rPr kumimoji="0" lang="es-CL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s-CL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Na</a:t>
            </a:r>
            <a:r>
              <a:rPr kumimoji="0" lang="es-CL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K     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s-C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Y:  </a:t>
            </a:r>
            <a:r>
              <a:rPr kumimoji="0" lang="es-CL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Al,</a:t>
            </a:r>
            <a:r>
              <a:rPr kumimoji="0" lang="es-C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Ti, </a:t>
            </a:r>
            <a:r>
              <a:rPr kumimoji="0" lang="es-CL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Fe, </a:t>
            </a:r>
            <a:r>
              <a:rPr kumimoji="0" lang="es-C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Mn, </a:t>
            </a:r>
            <a:r>
              <a:rPr kumimoji="0" lang="es-CL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Mg</a:t>
            </a:r>
            <a:r>
              <a:rPr kumimoji="0" lang="es-C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s-C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Z:  Si, Al</a:t>
            </a:r>
            <a:endParaRPr kumimoji="0" lang="es-CL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endParaRPr kumimoji="0" lang="es-ES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1746" name="Picture 2" descr="http://upload.wikimedia.org/wikipedia/commons/5/50/MicaSheetUSGO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86182" y="2912622"/>
            <a:ext cx="4786306" cy="3597707"/>
          </a:xfrm>
          <a:prstGeom prst="rect">
            <a:avLst/>
          </a:prstGeom>
          <a:noFill/>
        </p:spPr>
      </p:pic>
      <p:sp>
        <p:nvSpPr>
          <p:cNvPr id="5" name="4 CuadroTexto"/>
          <p:cNvSpPr txBox="1"/>
          <p:nvPr/>
        </p:nvSpPr>
        <p:spPr>
          <a:xfrm>
            <a:off x="857224" y="4572008"/>
            <a:ext cx="22124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 smtClean="0">
                <a:hlinkClick r:id="rId3" tooltip="Potasio"/>
              </a:rPr>
              <a:t>Muscovita</a:t>
            </a:r>
            <a:endParaRPr lang="es-ES" dirty="0" smtClean="0">
              <a:hlinkClick r:id="rId3" tooltip="Potasio"/>
            </a:endParaRPr>
          </a:p>
          <a:p>
            <a:r>
              <a:rPr lang="es-ES" dirty="0" smtClean="0">
                <a:hlinkClick r:id="rId3" tooltip="Potasio"/>
              </a:rPr>
              <a:t>K</a:t>
            </a:r>
            <a:r>
              <a:rPr lang="es-ES" dirty="0" smtClean="0">
                <a:hlinkClick r:id="rId4" tooltip="Aluminio"/>
              </a:rPr>
              <a:t>Al</a:t>
            </a:r>
            <a:r>
              <a:rPr lang="es-ES" baseline="-25000" dirty="0" smtClean="0"/>
              <a:t>2</a:t>
            </a:r>
            <a:r>
              <a:rPr lang="es-ES" dirty="0" smtClean="0"/>
              <a:t>(</a:t>
            </a:r>
            <a:r>
              <a:rPr lang="es-ES" dirty="0" smtClean="0">
                <a:hlinkClick r:id="rId5" tooltip="Silicio"/>
              </a:rPr>
              <a:t>Si</a:t>
            </a:r>
            <a:r>
              <a:rPr lang="es-ES" baseline="-25000" dirty="0" smtClean="0"/>
              <a:t>3</a:t>
            </a:r>
            <a:r>
              <a:rPr lang="es-ES" dirty="0" smtClean="0"/>
              <a:t>Al)</a:t>
            </a:r>
            <a:r>
              <a:rPr lang="es-ES" dirty="0" smtClean="0">
                <a:hlinkClick r:id="rId6" tooltip="Oxígeno"/>
              </a:rPr>
              <a:t>O</a:t>
            </a:r>
            <a:r>
              <a:rPr lang="es-ES" baseline="-25000" dirty="0" smtClean="0"/>
              <a:t>10</a:t>
            </a:r>
            <a:r>
              <a:rPr lang="es-ES" dirty="0" smtClean="0"/>
              <a:t>(</a:t>
            </a:r>
            <a:r>
              <a:rPr lang="es-ES" dirty="0" smtClean="0">
                <a:hlinkClick r:id="rId7" tooltip="Grupo hidroxilo"/>
              </a:rPr>
              <a:t>OH</a:t>
            </a:r>
            <a:r>
              <a:rPr lang="es-ES" dirty="0" smtClean="0"/>
              <a:t>)</a:t>
            </a:r>
            <a:r>
              <a:rPr lang="es-ES" baseline="-25000" dirty="0" smtClean="0"/>
              <a:t>2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71414"/>
            <a:ext cx="7772400" cy="1143000"/>
          </a:xfrm>
        </p:spPr>
        <p:txBody>
          <a:bodyPr/>
          <a:lstStyle/>
          <a:p>
            <a:r>
              <a:rPr lang="es-ES" dirty="0" smtClean="0"/>
              <a:t>Todas las micas:</a:t>
            </a:r>
            <a:endParaRPr lang="es-ES" dirty="0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s-ES" dirty="0" err="1" smtClean="0"/>
              <a:t>Muscovita</a:t>
            </a:r>
            <a:endParaRPr lang="es-ES" dirty="0" smtClean="0"/>
          </a:p>
          <a:p>
            <a:r>
              <a:rPr lang="es-ES" dirty="0" smtClean="0"/>
              <a:t>Biotita</a:t>
            </a:r>
          </a:p>
          <a:p>
            <a:r>
              <a:rPr lang="es-ES" dirty="0" smtClean="0"/>
              <a:t>Flogopita</a:t>
            </a:r>
          </a:p>
          <a:p>
            <a:r>
              <a:rPr lang="es-ES" dirty="0" smtClean="0"/>
              <a:t>Margarita</a:t>
            </a:r>
          </a:p>
          <a:p>
            <a:r>
              <a:rPr lang="es-ES" dirty="0" smtClean="0"/>
              <a:t>Lepidolita</a:t>
            </a:r>
          </a:p>
          <a:p>
            <a:r>
              <a:rPr lang="es-ES" dirty="0" err="1" smtClean="0">
                <a:hlinkClick r:id="rId2" tooltip="Aluminoceladonita (aún no redactado)"/>
              </a:rPr>
              <a:t>Aluminoceladonita</a:t>
            </a:r>
            <a:endParaRPr lang="es-ES" dirty="0" smtClean="0"/>
          </a:p>
          <a:p>
            <a:r>
              <a:rPr lang="es-ES" dirty="0" err="1" smtClean="0">
                <a:hlinkClick r:id="rId3" tooltip="Anandita (aún no redactado)"/>
              </a:rPr>
              <a:t>Anandita</a:t>
            </a:r>
            <a:endParaRPr lang="es-ES" dirty="0" smtClean="0"/>
          </a:p>
          <a:p>
            <a:r>
              <a:rPr lang="es-ES" dirty="0" err="1" smtClean="0">
                <a:hlinkClick r:id="rId4" tooltip="Annita (aún no redactado)"/>
              </a:rPr>
              <a:t>Annita</a:t>
            </a:r>
            <a:endParaRPr lang="es-ES" dirty="0" smtClean="0"/>
          </a:p>
          <a:p>
            <a:r>
              <a:rPr lang="es-ES" dirty="0" err="1" smtClean="0">
                <a:hlinkClick r:id="rId5" tooltip="Aspidolita (aún no redactado)"/>
              </a:rPr>
              <a:t>Aspidolita</a:t>
            </a:r>
            <a:endParaRPr lang="es-ES" dirty="0" smtClean="0"/>
          </a:p>
          <a:p>
            <a:r>
              <a:rPr lang="es-ES" dirty="0" err="1" smtClean="0">
                <a:hlinkClick r:id="rId6" tooltip="Bityita (aún no redactado)"/>
              </a:rPr>
              <a:t>Bityita</a:t>
            </a:r>
            <a:endParaRPr lang="es-ES" dirty="0" smtClean="0"/>
          </a:p>
          <a:p>
            <a:r>
              <a:rPr lang="es-ES" dirty="0" err="1" smtClean="0">
                <a:hlinkClick r:id="rId7" tooltip="Boromoscovita (aún no redactado)"/>
              </a:rPr>
              <a:t>Boromoscovita</a:t>
            </a:r>
            <a:endParaRPr lang="es-ES" dirty="0" smtClean="0"/>
          </a:p>
          <a:p>
            <a:r>
              <a:rPr lang="es-ES" dirty="0" err="1" smtClean="0">
                <a:hlinkClick r:id="rId8" tooltip="Celadonita"/>
              </a:rPr>
              <a:t>Celadonita</a:t>
            </a:r>
            <a:r>
              <a:rPr lang="es-ES" dirty="0" smtClean="0"/>
              <a:t> o </a:t>
            </a:r>
            <a:r>
              <a:rPr lang="es-ES" dirty="0" err="1" smtClean="0"/>
              <a:t>veronita</a:t>
            </a:r>
            <a:endParaRPr lang="es-ES" dirty="0" smtClean="0"/>
          </a:p>
          <a:p>
            <a:r>
              <a:rPr lang="es-ES" dirty="0" err="1" smtClean="0">
                <a:hlinkClick r:id="rId9" tooltip="Cherniquita (aún no redactado)"/>
              </a:rPr>
              <a:t>Cherniquita</a:t>
            </a:r>
            <a:endParaRPr lang="es-ES" dirty="0" smtClean="0"/>
          </a:p>
          <a:p>
            <a:r>
              <a:rPr lang="es-ES" dirty="0" err="1" smtClean="0">
                <a:hlinkClick r:id="rId10" tooltip="Cromceladonita (aún no redactado)"/>
              </a:rPr>
              <a:t>Cromceladonita</a:t>
            </a:r>
            <a:endParaRPr lang="es-ES" dirty="0" smtClean="0"/>
          </a:p>
          <a:p>
            <a:r>
              <a:rPr lang="es-ES" dirty="0" err="1" smtClean="0">
                <a:hlinkClick r:id="rId11" tooltip="Cromfilita (aún no redactado)"/>
              </a:rPr>
              <a:t>Cromfilita</a:t>
            </a:r>
            <a:endParaRPr lang="es-ES" dirty="0" smtClean="0"/>
          </a:p>
          <a:p>
            <a:r>
              <a:rPr lang="es-ES" dirty="0" err="1" smtClean="0">
                <a:hlinkClick r:id="rId12" tooltip="Clintonita (aún no redactado)"/>
              </a:rPr>
              <a:t>Clintonita</a:t>
            </a:r>
            <a:r>
              <a:rPr lang="es-ES" dirty="0" smtClean="0"/>
              <a:t> o </a:t>
            </a:r>
            <a:r>
              <a:rPr lang="es-ES" dirty="0" err="1" smtClean="0"/>
              <a:t>xantofilita</a:t>
            </a:r>
            <a:endParaRPr lang="es-ES" dirty="0" smtClean="0"/>
          </a:p>
          <a:p>
            <a:r>
              <a:rPr lang="es-ES" dirty="0" err="1" smtClean="0">
                <a:hlinkClick r:id="rId13" tooltip="Eastonita (aún no redactado)"/>
              </a:rPr>
              <a:t>Eastonita</a:t>
            </a:r>
            <a:endParaRPr lang="es-ES" dirty="0" smtClean="0"/>
          </a:p>
          <a:p>
            <a:r>
              <a:rPr lang="es-ES" dirty="0" err="1" smtClean="0">
                <a:hlinkClick r:id="rId14" tooltip="Efesita (aún no redactado)"/>
              </a:rPr>
              <a:t>Efesita</a:t>
            </a:r>
            <a:endParaRPr lang="es-ES" dirty="0" smtClean="0"/>
          </a:p>
          <a:p>
            <a:endParaRPr lang="es-ES" dirty="0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3214678" y="1447800"/>
            <a:ext cx="2643206" cy="4572000"/>
          </a:xfrm>
        </p:spPr>
        <p:txBody>
          <a:bodyPr>
            <a:normAutofit fontScale="55000" lnSpcReduction="20000"/>
          </a:bodyPr>
          <a:lstStyle/>
          <a:p>
            <a:r>
              <a:rPr lang="es-ES" dirty="0" err="1" smtClean="0">
                <a:hlinkClick r:id="rId15" tooltip="Ferroaluminoceladonita (aún no redactado)"/>
              </a:rPr>
              <a:t>Ferroaluminoceladonita</a:t>
            </a:r>
            <a:endParaRPr lang="es-ES" dirty="0" smtClean="0"/>
          </a:p>
          <a:p>
            <a:r>
              <a:rPr lang="es-ES" dirty="0" err="1" smtClean="0">
                <a:hlinkClick r:id="rId16" tooltip="Ferroceladonita (aún no redactado)"/>
              </a:rPr>
              <a:t>Ferroceladonita</a:t>
            </a:r>
            <a:endParaRPr lang="es-ES" dirty="0" smtClean="0"/>
          </a:p>
          <a:p>
            <a:r>
              <a:rPr lang="es-ES" dirty="0" err="1" smtClean="0">
                <a:hlinkClick r:id="rId17" tooltip="Ferrokinoshitalita (aún no redactado)"/>
              </a:rPr>
              <a:t>Ferrokinoshitalita</a:t>
            </a:r>
            <a:endParaRPr lang="es-ES" dirty="0" smtClean="0"/>
          </a:p>
          <a:p>
            <a:r>
              <a:rPr lang="es-ES" dirty="0" err="1" smtClean="0">
                <a:hlinkClick r:id="rId18" tooltip="Fluorannita (aún no redactado)"/>
              </a:rPr>
              <a:t>Fluorannita</a:t>
            </a:r>
            <a:endParaRPr lang="es-ES" dirty="0" smtClean="0"/>
          </a:p>
          <a:p>
            <a:r>
              <a:rPr lang="es-ES" dirty="0" err="1" smtClean="0">
                <a:hlinkClick r:id="rId19" tooltip="Fluorflogopita (aún no redactado)"/>
              </a:rPr>
              <a:t>Fluorflogopita</a:t>
            </a:r>
            <a:endParaRPr lang="es-ES" dirty="0" smtClean="0"/>
          </a:p>
          <a:p>
            <a:r>
              <a:rPr lang="es-ES" dirty="0" err="1" smtClean="0">
                <a:hlinkClick r:id="rId20" tooltip="Fluortetraferriflogopita (aún no redactado)"/>
              </a:rPr>
              <a:t>Fluortetraferriflogopita</a:t>
            </a:r>
            <a:endParaRPr lang="es-ES" dirty="0" smtClean="0"/>
          </a:p>
          <a:p>
            <a:r>
              <a:rPr lang="es-ES" dirty="0" err="1" smtClean="0">
                <a:hlinkClick r:id="rId21" tooltip="Ganterita (aún no redactado)"/>
              </a:rPr>
              <a:t>Ganterita</a:t>
            </a:r>
            <a:endParaRPr lang="es-ES" dirty="0" smtClean="0"/>
          </a:p>
          <a:p>
            <a:r>
              <a:rPr lang="es-ES" dirty="0" smtClean="0">
                <a:hlinkClick r:id="rId22" tooltip="Glauconita"/>
              </a:rPr>
              <a:t>Glauconita</a:t>
            </a:r>
            <a:endParaRPr lang="es-ES" dirty="0" smtClean="0"/>
          </a:p>
          <a:p>
            <a:r>
              <a:rPr lang="es-ES" dirty="0" err="1" smtClean="0">
                <a:hlinkClick r:id="rId23" tooltip="Hendricksita (aún no redactado)"/>
              </a:rPr>
              <a:t>Hendricksita</a:t>
            </a:r>
            <a:endParaRPr lang="es-ES" dirty="0" smtClean="0"/>
          </a:p>
          <a:p>
            <a:r>
              <a:rPr lang="es-ES" dirty="0" err="1" smtClean="0">
                <a:hlinkClick r:id="rId24" tooltip="Illita"/>
              </a:rPr>
              <a:t>Illita</a:t>
            </a:r>
            <a:endParaRPr lang="es-ES" dirty="0" smtClean="0"/>
          </a:p>
          <a:p>
            <a:r>
              <a:rPr lang="es-ES" dirty="0" err="1" smtClean="0">
                <a:hlinkClick r:id="rId25" tooltip="Kinoshitalita (aún no redactado)"/>
              </a:rPr>
              <a:t>Kinoshitalita</a:t>
            </a:r>
            <a:endParaRPr lang="es-ES" dirty="0" smtClean="0"/>
          </a:p>
          <a:p>
            <a:r>
              <a:rPr lang="es-ES" dirty="0" smtClean="0">
                <a:hlinkClick r:id="rId26" tooltip="Lepidolita"/>
              </a:rPr>
              <a:t>Lepidolita</a:t>
            </a:r>
            <a:endParaRPr lang="es-ES" dirty="0" smtClean="0"/>
          </a:p>
          <a:p>
            <a:r>
              <a:rPr lang="es-ES" dirty="0" smtClean="0">
                <a:hlinkClick r:id="rId27" tooltip="Margarita (mineral)"/>
              </a:rPr>
              <a:t>Margarita (mineral)</a:t>
            </a:r>
            <a:endParaRPr lang="es-ES" dirty="0" smtClean="0"/>
          </a:p>
          <a:p>
            <a:r>
              <a:rPr lang="es-ES" dirty="0" err="1" smtClean="0">
                <a:hlinkClick r:id="rId28" tooltip="Masutomilita (aún no redactado)"/>
              </a:rPr>
              <a:t>Masutomilita</a:t>
            </a:r>
            <a:endParaRPr lang="es-ES" dirty="0" smtClean="0"/>
          </a:p>
          <a:p>
            <a:r>
              <a:rPr lang="es-ES" dirty="0" err="1" smtClean="0">
                <a:hlinkClick r:id="rId29" tooltip="Montdorita (aún no redactado)"/>
              </a:rPr>
              <a:t>Montdorita</a:t>
            </a:r>
            <a:endParaRPr lang="es-ES" dirty="0" smtClean="0"/>
          </a:p>
          <a:p>
            <a:r>
              <a:rPr lang="es-ES" dirty="0" smtClean="0">
                <a:hlinkClick r:id="rId30" tooltip="Moscovita"/>
              </a:rPr>
              <a:t>Moscovita</a:t>
            </a:r>
            <a:endParaRPr lang="es-ES" dirty="0" smtClean="0"/>
          </a:p>
          <a:p>
            <a:r>
              <a:rPr lang="es-ES" dirty="0" err="1" smtClean="0">
                <a:hlinkClick r:id="rId31" tooltip="Nanpingita (aún no redactado)"/>
              </a:rPr>
              <a:t>Nanpingita</a:t>
            </a:r>
            <a:endParaRPr lang="es-ES" dirty="0" smtClean="0"/>
          </a:p>
          <a:p>
            <a:endParaRPr lang="es-ES" dirty="0"/>
          </a:p>
        </p:txBody>
      </p:sp>
      <p:sp>
        <p:nvSpPr>
          <p:cNvPr id="6" name="4 Marcador de contenido"/>
          <p:cNvSpPr txBox="1">
            <a:spLocks/>
          </p:cNvSpPr>
          <p:nvPr/>
        </p:nvSpPr>
        <p:spPr>
          <a:xfrm>
            <a:off x="5857884" y="1428736"/>
            <a:ext cx="2643206" cy="45720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r>
              <a:rPr lang="es-ES" sz="1400" dirty="0" err="1">
                <a:hlinkClick r:id="rId32" tooltip="Preiswerkita (aún no redactado)"/>
              </a:rPr>
              <a:t>Preiswerkita</a:t>
            </a:r>
            <a:endParaRPr lang="es-ES" sz="1400" dirty="0"/>
          </a:p>
          <a:p>
            <a:r>
              <a:rPr lang="es-ES" sz="1400" dirty="0" err="1">
                <a:hlinkClick r:id="rId33" tooltip="Colomita (aún no redactado)"/>
              </a:rPr>
              <a:t>Colomita</a:t>
            </a:r>
            <a:r>
              <a:rPr lang="es-ES" sz="1400" dirty="0"/>
              <a:t> o </a:t>
            </a:r>
            <a:r>
              <a:rPr lang="es-ES" sz="1400" dirty="0" err="1"/>
              <a:t>roscoelita</a:t>
            </a:r>
            <a:endParaRPr lang="es-ES" sz="1400" dirty="0"/>
          </a:p>
          <a:p>
            <a:r>
              <a:rPr lang="es-ES" sz="1400" dirty="0" err="1">
                <a:hlinkClick r:id="rId34" tooltip="Shirokshinita (aún no redactado)"/>
              </a:rPr>
              <a:t>Shirokshinita</a:t>
            </a:r>
            <a:endParaRPr lang="es-ES" sz="1400" dirty="0"/>
          </a:p>
          <a:p>
            <a:r>
              <a:rPr lang="es-ES" sz="1400" dirty="0" err="1">
                <a:hlinkClick r:id="rId35" tooltip="Shirozulita (aún no redactado)"/>
              </a:rPr>
              <a:t>Shirozulita</a:t>
            </a:r>
            <a:endParaRPr lang="es-ES" sz="1400" dirty="0"/>
          </a:p>
          <a:p>
            <a:r>
              <a:rPr lang="es-ES" sz="1400" dirty="0" err="1">
                <a:hlinkClick r:id="rId36" tooltip="Siderofilita (aún no redactado)"/>
              </a:rPr>
              <a:t>Siderofilita</a:t>
            </a:r>
            <a:endParaRPr lang="es-ES" sz="1400" dirty="0"/>
          </a:p>
          <a:p>
            <a:r>
              <a:rPr lang="es-ES" sz="1400" dirty="0" err="1">
                <a:hlinkClick r:id="rId37" tooltip="Sokolovaita (aún no redactado)"/>
              </a:rPr>
              <a:t>Sokolovaita</a:t>
            </a:r>
            <a:endParaRPr lang="es-ES" sz="1400" dirty="0"/>
          </a:p>
          <a:p>
            <a:r>
              <a:rPr lang="es-ES" sz="1400" dirty="0" err="1">
                <a:hlinkClick r:id="rId38" tooltip="Suhailita (aún no redactado)"/>
              </a:rPr>
              <a:t>Suhailita</a:t>
            </a:r>
            <a:endParaRPr lang="es-ES" sz="1400" dirty="0"/>
          </a:p>
          <a:p>
            <a:r>
              <a:rPr lang="es-ES" sz="1400" dirty="0" err="1">
                <a:hlinkClick r:id="rId39" tooltip="Tainiolita (aún no redactado)"/>
              </a:rPr>
              <a:t>Tainiolita</a:t>
            </a:r>
            <a:endParaRPr lang="es-ES" sz="1400" dirty="0"/>
          </a:p>
          <a:p>
            <a:r>
              <a:rPr lang="es-ES" sz="1400" dirty="0" err="1">
                <a:hlinkClick r:id="rId40" tooltip="Tetraferriannita (aún no redactado)"/>
              </a:rPr>
              <a:t>Tetraferriannita</a:t>
            </a:r>
            <a:endParaRPr lang="es-ES" sz="1400" dirty="0"/>
          </a:p>
          <a:p>
            <a:r>
              <a:rPr lang="es-ES" sz="1400" dirty="0" err="1">
                <a:hlinkClick r:id="rId41" tooltip="Tetraferriflogopita (aún no redactado)"/>
              </a:rPr>
              <a:t>Tetraferriflogopita</a:t>
            </a:r>
            <a:endParaRPr lang="es-ES" sz="1400" dirty="0"/>
          </a:p>
          <a:p>
            <a:r>
              <a:rPr lang="es-ES" sz="1400" dirty="0" err="1">
                <a:hlinkClick r:id="rId42" tooltip="Tobelita (aún no redactado)"/>
              </a:rPr>
              <a:t>Tobelita</a:t>
            </a:r>
            <a:endParaRPr lang="es-ES" sz="1400" dirty="0"/>
          </a:p>
          <a:p>
            <a:r>
              <a:rPr lang="es-ES" sz="1400" dirty="0" err="1">
                <a:hlinkClick r:id="rId43" tooltip="Trilithionita (aún no redactado)"/>
              </a:rPr>
              <a:t>Trilithionita</a:t>
            </a:r>
            <a:endParaRPr lang="es-ES" sz="1400" dirty="0"/>
          </a:p>
          <a:p>
            <a:r>
              <a:rPr lang="es-ES" sz="1400" dirty="0" err="1">
                <a:hlinkClick r:id="rId44" tooltip="Volosinita (aún no redactado)"/>
              </a:rPr>
              <a:t>Volosinita</a:t>
            </a:r>
            <a:endParaRPr lang="es-ES" sz="1400" dirty="0"/>
          </a:p>
          <a:p>
            <a:r>
              <a:rPr lang="es-ES" sz="1400" dirty="0" err="1">
                <a:hlinkClick r:id="rId45" tooltip="Yangzhumingita (aún no redactado)"/>
              </a:rPr>
              <a:t>Yangzhumingita</a:t>
            </a:r>
            <a:endParaRPr lang="es-ES" sz="1400" dirty="0"/>
          </a:p>
          <a:p>
            <a:r>
              <a:rPr lang="es-ES" sz="1400" dirty="0" err="1" smtClean="0">
                <a:hlinkClick r:id="rId46" tooltip="Zinnwaldita"/>
              </a:rPr>
              <a:t>Zinnwaldita</a:t>
            </a:r>
            <a:endParaRPr lang="es-ES" sz="1400" dirty="0" smtClean="0"/>
          </a:p>
          <a:p>
            <a:r>
              <a:rPr lang="es-ES" sz="1400" dirty="0">
                <a:hlinkClick r:id="rId47" tooltip="Flogopita"/>
              </a:rPr>
              <a:t>Flogopita</a:t>
            </a:r>
            <a:endParaRPr lang="es-ES" sz="1400" dirty="0"/>
          </a:p>
          <a:p>
            <a:r>
              <a:rPr lang="es-ES" sz="1400" dirty="0" err="1" smtClean="0">
                <a:hlinkClick r:id="rId48" tooltip="Polilitionita (aún no redactado)"/>
              </a:rPr>
              <a:t>Polilitionita</a:t>
            </a:r>
            <a:endParaRPr lang="es-ES" sz="1400" dirty="0" smtClean="0"/>
          </a:p>
          <a:p>
            <a:r>
              <a:rPr lang="es-ES" sz="1400" dirty="0" err="1" smtClean="0">
                <a:hlinkClick r:id="rId49" tooltip="Norrishita (aún no redactado)"/>
              </a:rPr>
              <a:t>Norrishita</a:t>
            </a:r>
            <a:endParaRPr lang="es-ES" sz="1400" dirty="0" smtClean="0"/>
          </a:p>
          <a:p>
            <a:r>
              <a:rPr lang="es-ES" sz="1400" dirty="0" err="1" smtClean="0">
                <a:hlinkClick r:id="rId50" tooltip="Oxikinositalita (aún no redactado)"/>
              </a:rPr>
              <a:t>Oxikinositalita</a:t>
            </a:r>
            <a:endParaRPr lang="es-ES" sz="1400" dirty="0" smtClean="0"/>
          </a:p>
          <a:p>
            <a:r>
              <a:rPr lang="es-ES" sz="1400" dirty="0" err="1" smtClean="0">
                <a:hlinkClick r:id="rId51" tooltip="Oxiflogopita (aún no redactado)"/>
              </a:rPr>
              <a:t>Oxiflogopita</a:t>
            </a:r>
            <a:endParaRPr lang="es-ES" sz="1400" dirty="0" smtClean="0"/>
          </a:p>
          <a:p>
            <a:r>
              <a:rPr lang="es-ES" sz="1400" dirty="0" err="1" smtClean="0">
                <a:hlinkClick r:id="rId52" tooltip="Fengita (aún no redactado)"/>
              </a:rPr>
              <a:t>Fengita</a:t>
            </a:r>
            <a:endParaRPr lang="es-ES" sz="1400" dirty="0" smtClean="0"/>
          </a:p>
          <a:p>
            <a:endParaRPr lang="es-ES" sz="1050" dirty="0"/>
          </a:p>
          <a:p>
            <a:endParaRPr lang="es-ES" sz="800" dirty="0"/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endParaRPr kumimoji="0" lang="es-ES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Feldespatos (</a:t>
            </a:r>
            <a:r>
              <a:rPr lang="es-ES" dirty="0" err="1" smtClean="0"/>
              <a:t>Na</a:t>
            </a:r>
            <a:r>
              <a:rPr lang="es-ES" dirty="0" smtClean="0"/>
              <a:t>, K, Ca, Al</a:t>
            </a:r>
            <a:r>
              <a:rPr lang="es-ES" dirty="0" smtClean="0"/>
              <a:t>)</a:t>
            </a:r>
            <a:r>
              <a:rPr lang="es-ES" dirty="0" smtClean="0"/>
              <a:t> 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5143504" y="1447800"/>
            <a:ext cx="3543296" cy="4572000"/>
          </a:xfrm>
        </p:spPr>
        <p:txBody>
          <a:bodyPr/>
          <a:lstStyle/>
          <a:p>
            <a:r>
              <a:rPr lang="es-CL" sz="2400" dirty="0" smtClean="0"/>
              <a:t>NaAlSi3O8</a:t>
            </a:r>
          </a:p>
          <a:p>
            <a:endParaRPr lang="es-CL" sz="2400" dirty="0" smtClean="0"/>
          </a:p>
          <a:p>
            <a:r>
              <a:rPr lang="es-CL" sz="2400" dirty="0" smtClean="0"/>
              <a:t>KAlSi3O8</a:t>
            </a:r>
          </a:p>
          <a:p>
            <a:endParaRPr lang="es-CL" sz="2400" dirty="0" smtClean="0"/>
          </a:p>
          <a:p>
            <a:r>
              <a:rPr lang="es-CL" sz="2400" dirty="0" smtClean="0"/>
              <a:t>CaAl2Si2O8</a:t>
            </a:r>
          </a:p>
          <a:p>
            <a:endParaRPr lang="es-CL" sz="2400" dirty="0" smtClean="0"/>
          </a:p>
          <a:p>
            <a:r>
              <a:rPr lang="es-CL" sz="2000" dirty="0" smtClean="0"/>
              <a:t>Si</a:t>
            </a:r>
            <a:r>
              <a:rPr lang="es-CL" sz="1600" dirty="0" smtClean="0"/>
              <a:t>4</a:t>
            </a:r>
            <a:r>
              <a:rPr lang="es-CL" sz="2000" dirty="0" smtClean="0"/>
              <a:t>O</a:t>
            </a:r>
            <a:r>
              <a:rPr lang="es-CL" sz="1600" dirty="0" smtClean="0"/>
              <a:t>8</a:t>
            </a:r>
            <a:r>
              <a:rPr lang="es-CL" sz="2000" dirty="0" smtClean="0"/>
              <a:t> </a:t>
            </a:r>
            <a:r>
              <a:rPr lang="es-CL" sz="2000" dirty="0" smtClean="0">
                <a:sym typeface="Wingdings" pitchFamily="2" charset="2"/>
              </a:rPr>
              <a:t> </a:t>
            </a:r>
            <a:r>
              <a:rPr lang="es-CL" sz="2000" dirty="0" err="1" smtClean="0">
                <a:sym typeface="Wingdings" pitchFamily="2" charset="2"/>
              </a:rPr>
              <a:t>Na</a:t>
            </a:r>
            <a:r>
              <a:rPr lang="es-CL" sz="2000" dirty="0" smtClean="0">
                <a:sym typeface="Wingdings" pitchFamily="2" charset="2"/>
              </a:rPr>
              <a:t>(AlSi</a:t>
            </a:r>
            <a:r>
              <a:rPr lang="es-CL" sz="1600" dirty="0" smtClean="0">
                <a:sym typeface="Wingdings" pitchFamily="2" charset="2"/>
              </a:rPr>
              <a:t>3</a:t>
            </a:r>
            <a:r>
              <a:rPr lang="es-CL" sz="2000" dirty="0" smtClean="0">
                <a:sym typeface="Wingdings" pitchFamily="2" charset="2"/>
              </a:rPr>
              <a:t>)O</a:t>
            </a:r>
            <a:r>
              <a:rPr lang="es-CL" sz="1600" dirty="0" smtClean="0">
                <a:sym typeface="Wingdings" pitchFamily="2" charset="2"/>
              </a:rPr>
              <a:t>8</a:t>
            </a:r>
            <a:endParaRPr lang="es-CL" sz="2000" dirty="0" smtClean="0">
              <a:sym typeface="Wingdings" pitchFamily="2" charset="2"/>
            </a:endParaRPr>
          </a:p>
          <a:p>
            <a:endParaRPr lang="es-CL" sz="2000" dirty="0" smtClean="0">
              <a:sym typeface="Wingdings" pitchFamily="2" charset="2"/>
            </a:endParaRPr>
          </a:p>
          <a:p>
            <a:r>
              <a:rPr lang="es-CL" sz="2000" dirty="0" smtClean="0">
                <a:sym typeface="Wingdings" pitchFamily="2" charset="2"/>
              </a:rPr>
              <a:t>Si</a:t>
            </a:r>
            <a:r>
              <a:rPr lang="es-CL" sz="1600" dirty="0" smtClean="0">
                <a:sym typeface="Wingdings" pitchFamily="2" charset="2"/>
              </a:rPr>
              <a:t>4</a:t>
            </a:r>
            <a:r>
              <a:rPr lang="es-CL" sz="2000" dirty="0" smtClean="0">
                <a:sym typeface="Wingdings" pitchFamily="2" charset="2"/>
              </a:rPr>
              <a:t>O</a:t>
            </a:r>
            <a:r>
              <a:rPr lang="es-CL" sz="1600" dirty="0" smtClean="0">
                <a:sym typeface="Wingdings" pitchFamily="2" charset="2"/>
              </a:rPr>
              <a:t>8</a:t>
            </a:r>
            <a:r>
              <a:rPr lang="es-CL" sz="2000" dirty="0" smtClean="0">
                <a:sym typeface="Wingdings" pitchFamily="2" charset="2"/>
              </a:rPr>
              <a:t>  Ca(Al</a:t>
            </a:r>
            <a:r>
              <a:rPr lang="es-CL" sz="1600" dirty="0" smtClean="0">
                <a:sym typeface="Wingdings" pitchFamily="2" charset="2"/>
              </a:rPr>
              <a:t>2</a:t>
            </a:r>
            <a:r>
              <a:rPr lang="es-CL" sz="2000" dirty="0" smtClean="0">
                <a:sym typeface="Wingdings" pitchFamily="2" charset="2"/>
              </a:rPr>
              <a:t>Si</a:t>
            </a:r>
            <a:r>
              <a:rPr lang="es-CL" sz="1600" dirty="0" smtClean="0">
                <a:sym typeface="Wingdings" pitchFamily="2" charset="2"/>
              </a:rPr>
              <a:t>2</a:t>
            </a:r>
            <a:r>
              <a:rPr lang="es-CL" sz="2000" dirty="0" smtClean="0">
                <a:sym typeface="Wingdings" pitchFamily="2" charset="2"/>
              </a:rPr>
              <a:t>)O</a:t>
            </a:r>
            <a:r>
              <a:rPr lang="es-CL" sz="1600" dirty="0" smtClean="0">
                <a:sym typeface="Wingdings" pitchFamily="2" charset="2"/>
              </a:rPr>
              <a:t>8</a:t>
            </a:r>
            <a:endParaRPr lang="es-CL" sz="2000" dirty="0" smtClean="0"/>
          </a:p>
          <a:p>
            <a:endParaRPr lang="es-CL" sz="2400" dirty="0" smtClean="0"/>
          </a:p>
          <a:p>
            <a:endParaRPr lang="es-ES" dirty="0"/>
          </a:p>
        </p:txBody>
      </p:sp>
      <p:pic>
        <p:nvPicPr>
          <p:cNvPr id="5" name="Picture 2" descr="http://staff.aist.go.jp/nomura-k/common/STRUCIMAGES/KAlSi3O8-Feldspar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285860"/>
            <a:ext cx="4929222" cy="49292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5984" y="428604"/>
            <a:ext cx="7772400" cy="1143000"/>
          </a:xfrm>
        </p:spPr>
        <p:txBody>
          <a:bodyPr/>
          <a:lstStyle/>
          <a:p>
            <a:r>
              <a:rPr lang="es-ES" dirty="0" smtClean="0"/>
              <a:t>Cuarzo (Si, O)</a:t>
            </a:r>
            <a:endParaRPr lang="es-ES" dirty="0"/>
          </a:p>
        </p:txBody>
      </p:sp>
      <p:pic>
        <p:nvPicPr>
          <p:cNvPr id="5" name="Picture 2" descr="http://www.artescurativas.com/drusa%20cuarzo%20transp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071678"/>
            <a:ext cx="3810000" cy="375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File:Tridymite tabulars - Ochtendung, Eifel, Germany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2" y="2357430"/>
            <a:ext cx="4071937" cy="327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5 CuadroTexto"/>
          <p:cNvSpPr txBox="1">
            <a:spLocks noChangeArrowheads="1"/>
          </p:cNvSpPr>
          <p:nvPr/>
        </p:nvSpPr>
        <p:spPr bwMode="auto">
          <a:xfrm>
            <a:off x="6143636" y="5857892"/>
            <a:ext cx="13573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CL" dirty="0" err="1"/>
              <a:t>Tridimita</a:t>
            </a:r>
            <a:endParaRPr lang="es-CL" dirty="0"/>
          </a:p>
        </p:txBody>
      </p:sp>
      <p:sp>
        <p:nvSpPr>
          <p:cNvPr id="10" name="7 CuadroTexto"/>
          <p:cNvSpPr txBox="1">
            <a:spLocks noChangeArrowheads="1"/>
          </p:cNvSpPr>
          <p:nvPr/>
        </p:nvSpPr>
        <p:spPr bwMode="auto">
          <a:xfrm>
            <a:off x="1643042" y="5929330"/>
            <a:ext cx="10001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CL" dirty="0"/>
              <a:t>Cuarzo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214290"/>
            <a:ext cx="4357718" cy="6553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CuadroTexto"/>
          <p:cNvSpPr txBox="1"/>
          <p:nvPr/>
        </p:nvSpPr>
        <p:spPr>
          <a:xfrm>
            <a:off x="5857884" y="6215082"/>
            <a:ext cx="2787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Cristobalita (</a:t>
            </a:r>
            <a:r>
              <a:rPr lang="es-ES" dirty="0" err="1"/>
              <a:t>R</a:t>
            </a:r>
            <a:r>
              <a:rPr lang="es-ES" dirty="0" err="1" smtClean="0"/>
              <a:t>eich</a:t>
            </a:r>
            <a:r>
              <a:rPr lang="es-ES" dirty="0" smtClean="0"/>
              <a:t>, 2008)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-214338"/>
            <a:ext cx="7772400" cy="1143000"/>
          </a:xfrm>
        </p:spPr>
        <p:txBody>
          <a:bodyPr/>
          <a:lstStyle/>
          <a:p>
            <a:r>
              <a:rPr lang="es-ES" dirty="0" smtClean="0"/>
              <a:t>Juego: elementos mayores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914400" y="928702"/>
            <a:ext cx="7772400" cy="4572000"/>
          </a:xfrm>
        </p:spPr>
        <p:txBody>
          <a:bodyPr/>
          <a:lstStyle/>
          <a:p>
            <a:r>
              <a:rPr lang="es-ES" dirty="0" smtClean="0"/>
              <a:t>¿cuáles son los elementos mayores en la tierra? (en orden)</a:t>
            </a:r>
          </a:p>
          <a:p>
            <a:endParaRPr lang="es-ES" dirty="0"/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1801" y="1500174"/>
            <a:ext cx="2513993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142860"/>
            <a:ext cx="7772400" cy="1143000"/>
          </a:xfrm>
        </p:spPr>
        <p:txBody>
          <a:bodyPr/>
          <a:lstStyle/>
          <a:p>
            <a:r>
              <a:rPr lang="es-ES" dirty="0" smtClean="0"/>
              <a:t>Juego: elementos mayores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914400" y="1357298"/>
            <a:ext cx="7772400" cy="4572000"/>
          </a:xfrm>
        </p:spPr>
        <p:txBody>
          <a:bodyPr/>
          <a:lstStyle/>
          <a:p>
            <a:r>
              <a:rPr lang="es-ES" dirty="0" smtClean="0"/>
              <a:t>¿cuáles son los elementos mayores en la corteza? (en orden)</a:t>
            </a:r>
          </a:p>
          <a:p>
            <a:endParaRPr lang="es-ES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2643182"/>
            <a:ext cx="4097359" cy="3383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0" name="19 Grupo"/>
          <p:cNvGrpSpPr/>
          <p:nvPr/>
        </p:nvGrpSpPr>
        <p:grpSpPr>
          <a:xfrm>
            <a:off x="4786314" y="1857364"/>
            <a:ext cx="4213749" cy="4760962"/>
            <a:chOff x="4786314" y="1857364"/>
            <a:chExt cx="4213749" cy="4760962"/>
          </a:xfrm>
        </p:grpSpPr>
        <p:pic>
          <p:nvPicPr>
            <p:cNvPr id="16386" name="Picture 2" descr="http://www.evolveprint.com.au/wp-content/uploads/2009/08/oxigen.jp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786314" y="1928802"/>
              <a:ext cx="1619250" cy="1304926"/>
            </a:xfrm>
            <a:prstGeom prst="rect">
              <a:avLst/>
            </a:prstGeom>
            <a:noFill/>
          </p:spPr>
        </p:pic>
        <p:pic>
          <p:nvPicPr>
            <p:cNvPr id="7" name="Picture 2" descr="http://2.bp.blogspot.com/_9rgwtvtd98k/S9iRO3sQZ9I/AAAAAAAAAJc/L4Ll33kFVFw/s1600/silicio1.jp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6715140" y="1857364"/>
              <a:ext cx="1852999" cy="1357322"/>
            </a:xfrm>
            <a:prstGeom prst="rect">
              <a:avLst/>
            </a:prstGeom>
            <a:noFill/>
          </p:spPr>
        </p:pic>
        <p:sp>
          <p:nvSpPr>
            <p:cNvPr id="8" name="7 CuadroTexto"/>
            <p:cNvSpPr txBox="1"/>
            <p:nvPr/>
          </p:nvSpPr>
          <p:spPr>
            <a:xfrm>
              <a:off x="8325554" y="2643182"/>
              <a:ext cx="3898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dirty="0" smtClean="0"/>
                <a:t>Si</a:t>
              </a:r>
            </a:p>
          </p:txBody>
        </p:sp>
        <p:pic>
          <p:nvPicPr>
            <p:cNvPr id="16388" name="Picture 4" descr="http://tecnoatocha.files.wordpress.com/2011/04/rolo_aluminio1.gif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929190" y="3214686"/>
              <a:ext cx="1188836" cy="1258028"/>
            </a:xfrm>
            <a:prstGeom prst="rect">
              <a:avLst/>
            </a:prstGeom>
            <a:noFill/>
          </p:spPr>
        </p:pic>
        <p:sp>
          <p:nvSpPr>
            <p:cNvPr id="10" name="9 CuadroTexto"/>
            <p:cNvSpPr txBox="1"/>
            <p:nvPr/>
          </p:nvSpPr>
          <p:spPr>
            <a:xfrm>
              <a:off x="5753786" y="3286124"/>
              <a:ext cx="3898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dirty="0" smtClean="0"/>
                <a:t>Al</a:t>
              </a:r>
            </a:p>
          </p:txBody>
        </p:sp>
        <p:pic>
          <p:nvPicPr>
            <p:cNvPr id="16390" name="Picture 6" descr="http://www.consultorioesoterico.com/hierro.jp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6864852" y="3214686"/>
              <a:ext cx="1421924" cy="1143008"/>
            </a:xfrm>
            <a:prstGeom prst="rect">
              <a:avLst/>
            </a:prstGeom>
            <a:noFill/>
          </p:spPr>
        </p:pic>
        <p:sp>
          <p:nvSpPr>
            <p:cNvPr id="12" name="11 CuadroTexto"/>
            <p:cNvSpPr txBox="1"/>
            <p:nvPr/>
          </p:nvSpPr>
          <p:spPr>
            <a:xfrm>
              <a:off x="8189996" y="3214686"/>
              <a:ext cx="453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dirty="0" smtClean="0"/>
                <a:t>Fe</a:t>
              </a:r>
            </a:p>
          </p:txBody>
        </p:sp>
        <p:pic>
          <p:nvPicPr>
            <p:cNvPr id="16392" name="Picture 8" descr="http://www.daviddarling.info/images/calcium.jpg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5143504" y="4572008"/>
              <a:ext cx="1383161" cy="928694"/>
            </a:xfrm>
            <a:prstGeom prst="rect">
              <a:avLst/>
            </a:prstGeom>
            <a:noFill/>
          </p:spPr>
        </p:pic>
        <p:sp>
          <p:nvSpPr>
            <p:cNvPr id="14" name="13 CuadroTexto"/>
            <p:cNvSpPr txBox="1"/>
            <p:nvPr/>
          </p:nvSpPr>
          <p:spPr>
            <a:xfrm>
              <a:off x="4929190" y="4559866"/>
              <a:ext cx="4796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dirty="0" smtClean="0"/>
                <a:t>Ca</a:t>
              </a:r>
            </a:p>
          </p:txBody>
        </p:sp>
        <p:pic>
          <p:nvPicPr>
            <p:cNvPr id="16394" name="Picture 10" descr="http://www.webelements.com/_media/elements/element_pictures/K.jpg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5572132" y="5786454"/>
              <a:ext cx="1109162" cy="831872"/>
            </a:xfrm>
            <a:prstGeom prst="rect">
              <a:avLst/>
            </a:prstGeom>
            <a:noFill/>
          </p:spPr>
        </p:pic>
        <p:pic>
          <p:nvPicPr>
            <p:cNvPr id="16396" name="Picture 12" descr="http://www.vanderkrogt.net/elements/images/elements/Na_sodium.jpg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7000892" y="4500570"/>
              <a:ext cx="1391793" cy="990600"/>
            </a:xfrm>
            <a:prstGeom prst="rect">
              <a:avLst/>
            </a:prstGeom>
            <a:noFill/>
          </p:spPr>
        </p:pic>
        <p:sp>
          <p:nvSpPr>
            <p:cNvPr id="17" name="16 CuadroTexto"/>
            <p:cNvSpPr txBox="1"/>
            <p:nvPr/>
          </p:nvSpPr>
          <p:spPr>
            <a:xfrm>
              <a:off x="8342396" y="4559866"/>
              <a:ext cx="4796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dirty="0" err="1" smtClean="0"/>
                <a:t>Na</a:t>
              </a:r>
              <a:endParaRPr lang="es-ES" dirty="0" smtClean="0"/>
            </a:p>
          </p:txBody>
        </p:sp>
        <p:pic>
          <p:nvPicPr>
            <p:cNvPr id="16398" name="Picture 14" descr="http://www.bombayharbor.com/productImage/0514103001233736225/Magnesium.gif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7072330" y="5572140"/>
              <a:ext cx="1473173" cy="1043007"/>
            </a:xfrm>
            <a:prstGeom prst="rect">
              <a:avLst/>
            </a:prstGeom>
            <a:noFill/>
          </p:spPr>
        </p:pic>
        <p:sp>
          <p:nvSpPr>
            <p:cNvPr id="19" name="18 CuadroTexto"/>
            <p:cNvSpPr txBox="1"/>
            <p:nvPr/>
          </p:nvSpPr>
          <p:spPr>
            <a:xfrm>
              <a:off x="8494796" y="5702874"/>
              <a:ext cx="5052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dirty="0" smtClean="0"/>
                <a:t>Mg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214290"/>
            <a:ext cx="4857784" cy="639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5 Marcador de contenido"/>
          <p:cNvSpPr>
            <a:spLocks noGrp="1"/>
          </p:cNvSpPr>
          <p:nvPr>
            <p:ph sz="quarter" idx="1"/>
          </p:nvPr>
        </p:nvSpPr>
        <p:spPr>
          <a:xfrm>
            <a:off x="5786446" y="428604"/>
            <a:ext cx="2900354" cy="5591196"/>
          </a:xfrm>
        </p:spPr>
        <p:txBody>
          <a:bodyPr/>
          <a:lstStyle/>
          <a:p>
            <a:r>
              <a:rPr lang="es-ES" dirty="0" smtClean="0"/>
              <a:t>¿qué elementos se repiten?</a:t>
            </a:r>
          </a:p>
          <a:p>
            <a:endParaRPr lang="es-ES" dirty="0" smtClean="0"/>
          </a:p>
          <a:p>
            <a:r>
              <a:rPr lang="es-ES" dirty="0" smtClean="0"/>
              <a:t>¿cuáles no?</a:t>
            </a:r>
          </a:p>
          <a:p>
            <a:pPr>
              <a:buNone/>
            </a:pP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/>
          <a:srcRect b="22946"/>
          <a:stretch>
            <a:fillRect/>
          </a:stretch>
        </p:blipFill>
        <p:spPr bwMode="auto">
          <a:xfrm>
            <a:off x="1714480" y="1000108"/>
            <a:ext cx="5775346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285736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Elementos mayores: formadores de los minerales formadores de rocas</a:t>
            </a:r>
            <a:endParaRPr lang="es-ES" dirty="0"/>
          </a:p>
        </p:txBody>
      </p:sp>
      <p:pic>
        <p:nvPicPr>
          <p:cNvPr id="4" name="Picture 2" descr="Archivo:Elemental abundances.sv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548907"/>
            <a:ext cx="6572296" cy="50948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www.core.org.cn/NR/rdonlyres/Earth--Atmospheric--and-Planetary-Sciences/12-479Fall-2006/1E086570-0B8E-427B-9556-70B9A11CD08A/0/chp_periodic_tb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071546"/>
            <a:ext cx="7500958" cy="46970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-24"/>
            <a:ext cx="7772400" cy="1143000"/>
          </a:xfrm>
        </p:spPr>
        <p:txBody>
          <a:bodyPr>
            <a:normAutofit/>
          </a:bodyPr>
          <a:lstStyle/>
          <a:p>
            <a:r>
              <a:rPr lang="es-ES" dirty="0" smtClean="0"/>
              <a:t>K y </a:t>
            </a:r>
            <a:r>
              <a:rPr lang="es-ES" dirty="0" err="1" smtClean="0"/>
              <a:t>Na</a:t>
            </a:r>
            <a:r>
              <a:rPr lang="es-ES" dirty="0" smtClean="0"/>
              <a:t>: alcalinos</a:t>
            </a:r>
            <a:endParaRPr lang="es-ES" dirty="0"/>
          </a:p>
        </p:txBody>
      </p:sp>
      <p:pic>
        <p:nvPicPr>
          <p:cNvPr id="4" name="Picture 2" descr="http://www.core.org.cn/NR/rdonlyres/Earth--Atmospheric--and-Planetary-Sciences/12-479Fall-2006/1E086570-0B8E-427B-9556-70B9A11CD08A/0/chp_periodic_tb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214422"/>
            <a:ext cx="6845008" cy="4286280"/>
          </a:xfrm>
          <a:prstGeom prst="rect">
            <a:avLst/>
          </a:prstGeom>
          <a:noFill/>
        </p:spPr>
      </p:pic>
      <p:sp>
        <p:nvSpPr>
          <p:cNvPr id="5" name="4 CuadroTexto"/>
          <p:cNvSpPr txBox="1"/>
          <p:nvPr/>
        </p:nvSpPr>
        <p:spPr>
          <a:xfrm>
            <a:off x="928662" y="5643578"/>
            <a:ext cx="43396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Alto radio iónico</a:t>
            </a:r>
          </a:p>
          <a:p>
            <a:r>
              <a:rPr lang="es-ES" dirty="0" smtClean="0"/>
              <a:t>Rb y Cs reemplazan al K.                        </a:t>
            </a:r>
          </a:p>
          <a:p>
            <a:r>
              <a:rPr lang="es-ES" dirty="0" smtClean="0"/>
              <a:t>K40 y Rb 87 son radioactivos.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dad">
  <a:themeElements>
    <a:clrScheme name="Equidad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dad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dad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120</TotalTime>
  <Words>506</Words>
  <Application>Microsoft Office PowerPoint</Application>
  <PresentationFormat>Presentación en pantalla (4:3)</PresentationFormat>
  <Paragraphs>176</Paragraphs>
  <Slides>26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26</vt:i4>
      </vt:variant>
    </vt:vector>
  </HeadingPairs>
  <TitlesOfParts>
    <vt:vector size="27" baseType="lpstr">
      <vt:lpstr>Equidad</vt:lpstr>
      <vt:lpstr>Elementos mayores </vt:lpstr>
      <vt:lpstr>Mayores, menores, trazas</vt:lpstr>
      <vt:lpstr>Juego: elementos mayores</vt:lpstr>
      <vt:lpstr>Juego: elementos mayores</vt:lpstr>
      <vt:lpstr>Diapositiva 5</vt:lpstr>
      <vt:lpstr>Diapositiva 6</vt:lpstr>
      <vt:lpstr>Elementos mayores: formadores de los minerales formadores de rocas</vt:lpstr>
      <vt:lpstr>Diapositiva 8</vt:lpstr>
      <vt:lpstr>K y Na: alcalinos</vt:lpstr>
      <vt:lpstr>Mg y Ca: alcalinos térreos</vt:lpstr>
      <vt:lpstr>Al: metal más abundante (corteza)</vt:lpstr>
      <vt:lpstr>Si: el carbono de los minerales</vt:lpstr>
      <vt:lpstr>O: el más abundante</vt:lpstr>
      <vt:lpstr>Fe (Mn, Ti): muy estables</vt:lpstr>
      <vt:lpstr>Minerales formadores de rocas</vt:lpstr>
      <vt:lpstr>Diapositiva 16</vt:lpstr>
      <vt:lpstr>Olivino (Mg, Fe)</vt:lpstr>
      <vt:lpstr>Piroxenos: (X,Y)2Z2O6</vt:lpstr>
      <vt:lpstr>Anfíbolas W0-1X2Y5Z8O22(OH,F)2</vt:lpstr>
      <vt:lpstr>Mica negra: XY3Z4O10(OH,F)2           (mica ferromagnesiana)</vt:lpstr>
      <vt:lpstr>Clasificación (Fe, Mg, Al)</vt:lpstr>
      <vt:lpstr>Mica blanca XY3Z4O10(OH,F)2        (mica rica en álcalis)</vt:lpstr>
      <vt:lpstr>Todas las micas:</vt:lpstr>
      <vt:lpstr>Feldespatos (Na, K, Ca, Al) </vt:lpstr>
      <vt:lpstr>Cuarzo (Si, O)</vt:lpstr>
      <vt:lpstr>Diapositiva 26</vt:lpstr>
    </vt:vector>
  </TitlesOfParts>
  <Company>chica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Elementos mayores </dc:title>
  <dc:creator>chica</dc:creator>
  <cp:lastModifiedBy>chica</cp:lastModifiedBy>
  <cp:revision>14</cp:revision>
  <dcterms:created xsi:type="dcterms:W3CDTF">2011-11-11T11:53:18Z</dcterms:created>
  <dcterms:modified xsi:type="dcterms:W3CDTF">2011-11-11T13:53:42Z</dcterms:modified>
</cp:coreProperties>
</file>