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slides/slide129.xml" ContentType="application/vnd.openxmlformats-officedocument.presentationml.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s/slide138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s/slide139.xml" ContentType="application/vnd.openxmlformats-officedocument.presentationml.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48"/>
  </p:notesMasterIdLst>
  <p:sldIdLst>
    <p:sldId id="257" r:id="rId2"/>
    <p:sldId id="258" r:id="rId3"/>
    <p:sldId id="259" r:id="rId4"/>
    <p:sldId id="260" r:id="rId5"/>
    <p:sldId id="365" r:id="rId6"/>
    <p:sldId id="261" r:id="rId7"/>
    <p:sldId id="262" r:id="rId8"/>
    <p:sldId id="393" r:id="rId9"/>
    <p:sldId id="264" r:id="rId10"/>
    <p:sldId id="267" r:id="rId11"/>
    <p:sldId id="392" r:id="rId12"/>
    <p:sldId id="394" r:id="rId13"/>
    <p:sldId id="268" r:id="rId14"/>
    <p:sldId id="371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366" r:id="rId23"/>
    <p:sldId id="279" r:id="rId24"/>
    <p:sldId id="280" r:id="rId25"/>
    <p:sldId id="281" r:id="rId26"/>
    <p:sldId id="282" r:id="rId27"/>
    <p:sldId id="389" r:id="rId28"/>
    <p:sldId id="283" r:id="rId29"/>
    <p:sldId id="265" r:id="rId30"/>
    <p:sldId id="284" r:id="rId31"/>
    <p:sldId id="369" r:id="rId32"/>
    <p:sldId id="285" r:id="rId33"/>
    <p:sldId id="286" r:id="rId34"/>
    <p:sldId id="287" r:id="rId35"/>
    <p:sldId id="288" r:id="rId36"/>
    <p:sldId id="370" r:id="rId37"/>
    <p:sldId id="291" r:id="rId38"/>
    <p:sldId id="292" r:id="rId39"/>
    <p:sldId id="289" r:id="rId40"/>
    <p:sldId id="367" r:id="rId41"/>
    <p:sldId id="290" r:id="rId42"/>
    <p:sldId id="294" r:id="rId43"/>
    <p:sldId id="397" r:id="rId44"/>
    <p:sldId id="295" r:id="rId45"/>
    <p:sldId id="296" r:id="rId46"/>
    <p:sldId id="297" r:id="rId47"/>
    <p:sldId id="368" r:id="rId48"/>
    <p:sldId id="298" r:id="rId49"/>
    <p:sldId id="299" r:id="rId50"/>
    <p:sldId id="372" r:id="rId51"/>
    <p:sldId id="302" r:id="rId52"/>
    <p:sldId id="303" r:id="rId53"/>
    <p:sldId id="396" r:id="rId54"/>
    <p:sldId id="304" r:id="rId55"/>
    <p:sldId id="306" r:id="rId56"/>
    <p:sldId id="307" r:id="rId57"/>
    <p:sldId id="308" r:id="rId58"/>
    <p:sldId id="309" r:id="rId59"/>
    <p:sldId id="310" r:id="rId60"/>
    <p:sldId id="311" r:id="rId61"/>
    <p:sldId id="314" r:id="rId62"/>
    <p:sldId id="315" r:id="rId63"/>
    <p:sldId id="373" r:id="rId64"/>
    <p:sldId id="312" r:id="rId65"/>
    <p:sldId id="313" r:id="rId66"/>
    <p:sldId id="305" r:id="rId67"/>
    <p:sldId id="316" r:id="rId68"/>
    <p:sldId id="318" r:id="rId69"/>
    <p:sldId id="317" r:id="rId70"/>
    <p:sldId id="319" r:id="rId71"/>
    <p:sldId id="320" r:id="rId72"/>
    <p:sldId id="321" r:id="rId73"/>
    <p:sldId id="322" r:id="rId74"/>
    <p:sldId id="323" r:id="rId75"/>
    <p:sldId id="405" r:id="rId76"/>
    <p:sldId id="410" r:id="rId77"/>
    <p:sldId id="411" r:id="rId78"/>
    <p:sldId id="406" r:id="rId79"/>
    <p:sldId id="325" r:id="rId80"/>
    <p:sldId id="412" r:id="rId81"/>
    <p:sldId id="413" r:id="rId82"/>
    <p:sldId id="324" r:id="rId83"/>
    <p:sldId id="399" r:id="rId84"/>
    <p:sldId id="401" r:id="rId85"/>
    <p:sldId id="400" r:id="rId86"/>
    <p:sldId id="403" r:id="rId87"/>
    <p:sldId id="402" r:id="rId88"/>
    <p:sldId id="404" r:id="rId89"/>
    <p:sldId id="414" r:id="rId90"/>
    <p:sldId id="328" r:id="rId91"/>
    <p:sldId id="329" r:id="rId92"/>
    <p:sldId id="330" r:id="rId93"/>
    <p:sldId id="331" r:id="rId94"/>
    <p:sldId id="409" r:id="rId95"/>
    <p:sldId id="332" r:id="rId96"/>
    <p:sldId id="333" r:id="rId97"/>
    <p:sldId id="334" r:id="rId98"/>
    <p:sldId id="335" r:id="rId99"/>
    <p:sldId id="408" r:id="rId100"/>
    <p:sldId id="336" r:id="rId101"/>
    <p:sldId id="337" r:id="rId102"/>
    <p:sldId id="359" r:id="rId103"/>
    <p:sldId id="422" r:id="rId104"/>
    <p:sldId id="416" r:id="rId105"/>
    <p:sldId id="417" r:id="rId106"/>
    <p:sldId id="418" r:id="rId107"/>
    <p:sldId id="419" r:id="rId108"/>
    <p:sldId id="339" r:id="rId109"/>
    <p:sldId id="375" r:id="rId110"/>
    <p:sldId id="376" r:id="rId111"/>
    <p:sldId id="341" r:id="rId112"/>
    <p:sldId id="342" r:id="rId113"/>
    <p:sldId id="343" r:id="rId114"/>
    <p:sldId id="344" r:id="rId115"/>
    <p:sldId id="345" r:id="rId116"/>
    <p:sldId id="346" r:id="rId117"/>
    <p:sldId id="347" r:id="rId118"/>
    <p:sldId id="348" r:id="rId119"/>
    <p:sldId id="349" r:id="rId120"/>
    <p:sldId id="350" r:id="rId121"/>
    <p:sldId id="407" r:id="rId122"/>
    <p:sldId id="351" r:id="rId123"/>
    <p:sldId id="420" r:id="rId124"/>
    <p:sldId id="352" r:id="rId125"/>
    <p:sldId id="353" r:id="rId126"/>
    <p:sldId id="354" r:id="rId127"/>
    <p:sldId id="378" r:id="rId128"/>
    <p:sldId id="355" r:id="rId129"/>
    <p:sldId id="379" r:id="rId130"/>
    <p:sldId id="380" r:id="rId131"/>
    <p:sldId id="381" r:id="rId132"/>
    <p:sldId id="382" r:id="rId133"/>
    <p:sldId id="356" r:id="rId134"/>
    <p:sldId id="357" r:id="rId135"/>
    <p:sldId id="388" r:id="rId136"/>
    <p:sldId id="358" r:id="rId137"/>
    <p:sldId id="387" r:id="rId138"/>
    <p:sldId id="383" r:id="rId139"/>
    <p:sldId id="384" r:id="rId140"/>
    <p:sldId id="360" r:id="rId141"/>
    <p:sldId id="361" r:id="rId142"/>
    <p:sldId id="362" r:id="rId143"/>
    <p:sldId id="363" r:id="rId144"/>
    <p:sldId id="435" r:id="rId145"/>
    <p:sldId id="377" r:id="rId146"/>
    <p:sldId id="385" r:id="rId147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91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notesMaster" Target="notesMasters/notesMaster1.xml"/><Relationship Id="rId15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FBEBC7-CFBD-47DD-BF81-8922E94FEEF9}" type="datetimeFigureOut">
              <a:rPr lang="es-CL" smtClean="0"/>
              <a:pPr/>
              <a:t>24-11-2011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8E001-5FC4-4D7F-8996-92550BB4BA44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78431B-C548-480C-908B-C174C8F7A987}" type="slidenum">
              <a:rPr lang="es-MX" smtClean="0"/>
              <a:pPr/>
              <a:t>2</a:t>
            </a:fld>
            <a:endParaRPr lang="es-MX" smtClean="0"/>
          </a:p>
        </p:txBody>
      </p:sp>
      <p:sp>
        <p:nvSpPr>
          <p:cNvPr id="452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2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B4EE88-FB59-4739-9267-68EF76D7EFCE}" type="slidenum">
              <a:rPr lang="es-MX" smtClean="0"/>
              <a:pPr/>
              <a:t>32</a:t>
            </a:fld>
            <a:endParaRPr lang="es-MX" smtClean="0"/>
          </a:p>
        </p:txBody>
      </p:sp>
      <p:sp>
        <p:nvSpPr>
          <p:cNvPr id="460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r>
              <a:rPr lang="en-US" smtClean="0">
                <a:solidFill>
                  <a:srgbClr val="000000"/>
                </a:solidFill>
                <a:latin typeface="Lucida Grande" charset="0"/>
              </a:rPr>
              <a:t>movie: </a:t>
            </a:r>
          </a:p>
          <a:p>
            <a:r>
              <a:rPr lang="en-US" smtClean="0">
                <a:solidFill>
                  <a:srgbClr val="000000"/>
                </a:solidFill>
                <a:latin typeface="Lucida Grande" charset="0"/>
              </a:rPr>
              <a:t>20020721-entrywide-srb.mov</a:t>
            </a:r>
          </a:p>
          <a:p>
            <a:r>
              <a:rPr lang="en-US" smtClean="0"/>
              <a:t>http://www.volcanogallery.com/volcano_videoclips.htm</a:t>
            </a:r>
            <a:endParaRPr lang="en-US" smtClean="0">
              <a:solidFill>
                <a:srgbClr val="000000"/>
              </a:solidFill>
              <a:latin typeface="Lucida Grande" charset="0"/>
            </a:endParaRPr>
          </a:p>
          <a:p>
            <a:r>
              <a:rPr lang="en-US" sz="1600" b="1" smtClean="0">
                <a:solidFill>
                  <a:srgbClr val="FFFFFF"/>
                </a:solidFill>
                <a:latin typeface="Times New Roman" pitchFamily="18" charset="0"/>
              </a:rPr>
              <a:t>July 21, 2002; 6:00 a.m.</a:t>
            </a:r>
            <a:r>
              <a:rPr lang="en-US" sz="1600" smtClean="0">
                <a:solidFill>
                  <a:srgbClr val="FFFFFF"/>
                </a:solidFill>
                <a:latin typeface="Times New Roman" pitchFamily="18" charset="0"/>
              </a:rPr>
              <a:t> Lava spills over Wilipe`a sea cliff and across boulders into the sea. </a:t>
            </a:r>
            <a:endParaRPr lang="en-US" smtClean="0">
              <a:solidFill>
                <a:srgbClr val="000000"/>
              </a:solidFill>
              <a:latin typeface="Lucida Grande" charset="0"/>
            </a:endParaRPr>
          </a:p>
          <a:p>
            <a:r>
              <a:rPr lang="en-US" smtClean="0">
                <a:solidFill>
                  <a:srgbClr val="000000"/>
                </a:solidFill>
                <a:latin typeface="Lucida Grande" charset="0"/>
              </a:rPr>
              <a:t>*************</a:t>
            </a:r>
          </a:p>
          <a:p>
            <a:r>
              <a:rPr lang="en-US" smtClean="0">
                <a:solidFill>
                  <a:srgbClr val="000000"/>
                </a:solidFill>
                <a:latin typeface="Lucida Grande" charset="0"/>
              </a:rPr>
              <a:t>photograph:</a:t>
            </a:r>
          </a:p>
          <a:p>
            <a:r>
              <a:rPr lang="en-US" smtClean="0"/>
              <a:t>http://volcanoes.usgs.gov/Products/Pglossary/effusive.html</a:t>
            </a:r>
          </a:p>
          <a:p>
            <a:r>
              <a:rPr lang="en-US" sz="1300" b="1" smtClean="0">
                <a:solidFill>
                  <a:srgbClr val="000000"/>
                </a:solidFill>
                <a:latin typeface="Times New Roman" pitchFamily="18" charset="0"/>
              </a:rPr>
              <a:t>Photograph by J.D. Griggs</a:t>
            </a:r>
          </a:p>
          <a:p>
            <a:r>
              <a:rPr lang="en-US" sz="1300" b="1" smtClean="0">
                <a:solidFill>
                  <a:srgbClr val="000000"/>
                </a:solidFill>
                <a:latin typeface="Times New Roman" pitchFamily="18" charset="0"/>
              </a:rPr>
              <a:t>on 31 January 1984</a:t>
            </a:r>
            <a:endParaRPr lang="en-US" sz="160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1600" smtClean="0">
                <a:solidFill>
                  <a:srgbClr val="000000"/>
                </a:solidFill>
                <a:latin typeface="Times New Roman" pitchFamily="18" charset="0"/>
              </a:rPr>
              <a:t>Basalt lava erupts from Pu`u `O`o spatter and cinder cone at Kilauea Volcano, Hawai`i. Lava spilling from the cone has formed a series of `a`a lava channels and flows.</a:t>
            </a:r>
          </a:p>
          <a:p>
            <a:endParaRPr lang="en-US" smtClean="0">
              <a:solidFill>
                <a:srgbClr val="000000"/>
              </a:solidFill>
              <a:latin typeface="Lucida Grande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769011-F877-4C70-9C97-873AD54D4BA7}" type="slidenum">
              <a:rPr lang="es-MX" smtClean="0"/>
              <a:pPr/>
              <a:t>33</a:t>
            </a:fld>
            <a:endParaRPr lang="es-MX" smtClean="0"/>
          </a:p>
        </p:txBody>
      </p:sp>
      <p:sp>
        <p:nvSpPr>
          <p:cNvPr id="461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1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9AFBCB-F427-4961-9F44-63C070F87F4E}" type="slidenum">
              <a:rPr lang="es-MX" smtClean="0"/>
              <a:pPr/>
              <a:t>35</a:t>
            </a:fld>
            <a:endParaRPr lang="es-MX" smtClean="0"/>
          </a:p>
        </p:txBody>
      </p:sp>
      <p:sp>
        <p:nvSpPr>
          <p:cNvPr id="462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2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F02E20-E37B-4AA4-B417-01F4D19EFE88}" type="slidenum">
              <a:rPr lang="es-MX" smtClean="0"/>
              <a:pPr/>
              <a:t>42</a:t>
            </a:fld>
            <a:endParaRPr lang="es-MX" smtClean="0"/>
          </a:p>
        </p:txBody>
      </p:sp>
      <p:sp>
        <p:nvSpPr>
          <p:cNvPr id="463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3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A0AD62-A773-4BF4-991C-AD2AB14DA438}" type="slidenum">
              <a:rPr lang="es-MX" smtClean="0"/>
              <a:pPr/>
              <a:t>44</a:t>
            </a:fld>
            <a:endParaRPr lang="es-MX" smtClean="0"/>
          </a:p>
        </p:txBody>
      </p:sp>
      <p:sp>
        <p:nvSpPr>
          <p:cNvPr id="464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4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F1282E-A864-4027-8C9F-75B090362BB0}" type="slidenum">
              <a:rPr lang="es-MX" smtClean="0"/>
              <a:pPr/>
              <a:t>45</a:t>
            </a:fld>
            <a:endParaRPr lang="es-MX" smtClean="0"/>
          </a:p>
        </p:txBody>
      </p:sp>
      <p:sp>
        <p:nvSpPr>
          <p:cNvPr id="465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5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269C09-0DDD-4980-934B-1B9A5FA3CF5C}" type="slidenum">
              <a:rPr lang="es-MX" smtClean="0"/>
              <a:pPr/>
              <a:t>46</a:t>
            </a:fld>
            <a:endParaRPr lang="es-MX" smtClean="0"/>
          </a:p>
        </p:txBody>
      </p:sp>
      <p:sp>
        <p:nvSpPr>
          <p:cNvPr id="466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6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04D953-548C-49AE-9823-956FEA5CD4EA}" type="slidenum">
              <a:rPr lang="es-MX" smtClean="0"/>
              <a:pPr/>
              <a:t>48</a:t>
            </a:fld>
            <a:endParaRPr lang="es-MX" smtClean="0"/>
          </a:p>
        </p:txBody>
      </p:sp>
      <p:sp>
        <p:nvSpPr>
          <p:cNvPr id="467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7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91452C-63FF-4A60-BC02-21B0D24E2609}" type="slidenum">
              <a:rPr lang="es-MX" smtClean="0"/>
              <a:pPr/>
              <a:t>49</a:t>
            </a:fld>
            <a:endParaRPr lang="es-MX" smtClean="0"/>
          </a:p>
        </p:txBody>
      </p:sp>
      <p:sp>
        <p:nvSpPr>
          <p:cNvPr id="468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8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CD6FB9-12CB-4D1A-AB53-9043F2C28380}" type="slidenum">
              <a:rPr lang="es-MX" smtClean="0"/>
              <a:pPr/>
              <a:t>50</a:t>
            </a:fld>
            <a:endParaRPr lang="es-MX" smtClean="0"/>
          </a:p>
        </p:txBody>
      </p:sp>
      <p:sp>
        <p:nvSpPr>
          <p:cNvPr id="477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71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CF1216-F22C-43F6-9CCE-D5655D9106F7}" type="slidenum">
              <a:rPr lang="es-MX" smtClean="0"/>
              <a:pPr/>
              <a:t>3</a:t>
            </a:fld>
            <a:endParaRPr lang="es-MX" smtClean="0"/>
          </a:p>
        </p:txBody>
      </p:sp>
      <p:sp>
        <p:nvSpPr>
          <p:cNvPr id="453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3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FAB6E2-516A-4BA3-991D-A10C4E41D481}" type="slidenum">
              <a:rPr lang="es-MX" smtClean="0"/>
              <a:pPr/>
              <a:t>67</a:t>
            </a:fld>
            <a:endParaRPr lang="es-MX" smtClean="0"/>
          </a:p>
        </p:txBody>
      </p:sp>
      <p:sp>
        <p:nvSpPr>
          <p:cNvPr id="470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00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r>
              <a:rPr lang="en-US" smtClean="0">
                <a:solidFill>
                  <a:srgbClr val="000000"/>
                </a:solidFill>
                <a:latin typeface="Lucida Grande" charset="0"/>
              </a:rPr>
              <a:t>movie: </a:t>
            </a:r>
          </a:p>
          <a:p>
            <a:r>
              <a:rPr lang="en-US" smtClean="0">
                <a:solidFill>
                  <a:srgbClr val="000000"/>
                </a:solidFill>
                <a:latin typeface="Lucida Grande" charset="0"/>
              </a:rPr>
              <a:t>20020721-entrywide-srb.mov</a:t>
            </a:r>
          </a:p>
          <a:p>
            <a:r>
              <a:rPr lang="en-US" smtClean="0"/>
              <a:t>http://www.volcanogallery.com/volcano_videoclips.htm</a:t>
            </a:r>
            <a:endParaRPr lang="en-US" smtClean="0">
              <a:solidFill>
                <a:srgbClr val="000000"/>
              </a:solidFill>
              <a:latin typeface="Lucida Grande" charset="0"/>
            </a:endParaRPr>
          </a:p>
          <a:p>
            <a:r>
              <a:rPr lang="en-US" sz="1600" b="1" smtClean="0">
                <a:solidFill>
                  <a:srgbClr val="FFFFFF"/>
                </a:solidFill>
                <a:latin typeface="Times New Roman" pitchFamily="18" charset="0"/>
              </a:rPr>
              <a:t>July 21, 2002; 6:00 a.m.</a:t>
            </a:r>
            <a:r>
              <a:rPr lang="en-US" sz="1600" smtClean="0">
                <a:solidFill>
                  <a:srgbClr val="FFFFFF"/>
                </a:solidFill>
                <a:latin typeface="Times New Roman" pitchFamily="18" charset="0"/>
              </a:rPr>
              <a:t> Lava spills over Wilipe`a sea cliff and across boulders into the sea. </a:t>
            </a:r>
            <a:endParaRPr lang="en-US" smtClean="0">
              <a:solidFill>
                <a:srgbClr val="000000"/>
              </a:solidFill>
              <a:latin typeface="Lucida Grande" charset="0"/>
            </a:endParaRPr>
          </a:p>
          <a:p>
            <a:r>
              <a:rPr lang="en-US" smtClean="0">
                <a:solidFill>
                  <a:srgbClr val="000000"/>
                </a:solidFill>
                <a:latin typeface="Lucida Grande" charset="0"/>
              </a:rPr>
              <a:t>*************</a:t>
            </a:r>
          </a:p>
          <a:p>
            <a:r>
              <a:rPr lang="en-US" smtClean="0">
                <a:solidFill>
                  <a:srgbClr val="000000"/>
                </a:solidFill>
                <a:latin typeface="Lucida Grande" charset="0"/>
              </a:rPr>
              <a:t>photograph:</a:t>
            </a:r>
          </a:p>
          <a:p>
            <a:r>
              <a:rPr lang="en-US" smtClean="0"/>
              <a:t>http://volcanoes.usgs.gov/Products/Pglossary/effusive.html</a:t>
            </a:r>
          </a:p>
          <a:p>
            <a:r>
              <a:rPr lang="en-US" sz="1300" b="1" smtClean="0">
                <a:solidFill>
                  <a:srgbClr val="000000"/>
                </a:solidFill>
                <a:latin typeface="Times New Roman" pitchFamily="18" charset="0"/>
              </a:rPr>
              <a:t>Photograph by J.D. Griggs</a:t>
            </a:r>
          </a:p>
          <a:p>
            <a:r>
              <a:rPr lang="en-US" sz="1300" b="1" smtClean="0">
                <a:solidFill>
                  <a:srgbClr val="000000"/>
                </a:solidFill>
                <a:latin typeface="Times New Roman" pitchFamily="18" charset="0"/>
              </a:rPr>
              <a:t>on 31 January 1984</a:t>
            </a:r>
            <a:endParaRPr lang="en-US" sz="160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en-US" sz="1600" smtClean="0">
                <a:solidFill>
                  <a:srgbClr val="000000"/>
                </a:solidFill>
                <a:latin typeface="Times New Roman" pitchFamily="18" charset="0"/>
              </a:rPr>
              <a:t>Basalt lava erupts from Pu`u `O`o spatter and cinder cone at Kilauea Volcano, Hawai`i. Lava spilling from the cone has formed a series of `a`a lava channels and flows.</a:t>
            </a:r>
          </a:p>
          <a:p>
            <a:endParaRPr lang="en-US" smtClean="0">
              <a:solidFill>
                <a:srgbClr val="000000"/>
              </a:solidFill>
              <a:latin typeface="Lucida Grande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EBA49A-CA1F-4390-AECD-87C751BF5312}" type="slidenum">
              <a:rPr lang="es-MX" smtClean="0"/>
              <a:pPr/>
              <a:t>69</a:t>
            </a:fld>
            <a:endParaRPr lang="es-MX" smtClean="0"/>
          </a:p>
        </p:txBody>
      </p:sp>
      <p:sp>
        <p:nvSpPr>
          <p:cNvPr id="471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8E0F13-81E1-4EDF-90DC-84D1F6ECADC6}" type="slidenum">
              <a:rPr lang="es-MX" smtClean="0"/>
              <a:pPr/>
              <a:t>70</a:t>
            </a:fld>
            <a:endParaRPr lang="es-MX" smtClean="0"/>
          </a:p>
        </p:txBody>
      </p:sp>
      <p:sp>
        <p:nvSpPr>
          <p:cNvPr id="472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2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8C0BD3-4EA5-4C75-96C1-029EFB035A53}" type="slidenum">
              <a:rPr lang="es-MX" smtClean="0"/>
              <a:pPr/>
              <a:t>72</a:t>
            </a:fld>
            <a:endParaRPr lang="es-MX" smtClean="0"/>
          </a:p>
        </p:txBody>
      </p:sp>
      <p:sp>
        <p:nvSpPr>
          <p:cNvPr id="473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3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A292A8-504B-4E16-AB3B-3C49B473635D}" type="slidenum">
              <a:rPr lang="es-MX" smtClean="0"/>
              <a:pPr/>
              <a:t>79</a:t>
            </a:fld>
            <a:endParaRPr lang="es-MX" smtClean="0"/>
          </a:p>
        </p:txBody>
      </p:sp>
      <p:sp>
        <p:nvSpPr>
          <p:cNvPr id="474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4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658D0E-023B-45F8-A7FE-2F3B3C3EA581}" type="slidenum">
              <a:rPr lang="es-MX" smtClean="0"/>
              <a:pPr/>
              <a:t>100</a:t>
            </a:fld>
            <a:endParaRPr lang="es-MX" smtClean="0"/>
          </a:p>
        </p:txBody>
      </p:sp>
      <p:sp>
        <p:nvSpPr>
          <p:cNvPr id="475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5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C7DAB6-CE03-4B67-8890-0D40CE150EA9}" type="slidenum">
              <a:rPr lang="es-MX" smtClean="0"/>
              <a:pPr/>
              <a:t>101</a:t>
            </a:fld>
            <a:endParaRPr lang="es-MX" smtClean="0"/>
          </a:p>
        </p:txBody>
      </p:sp>
      <p:sp>
        <p:nvSpPr>
          <p:cNvPr id="476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6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0D2F29-7D0D-490F-8C00-A2DA2B80B95C}" type="slidenum">
              <a:rPr lang="es-MX"/>
              <a:pPr/>
              <a:t>103</a:t>
            </a:fld>
            <a:endParaRPr lang="es-MX"/>
          </a:p>
        </p:txBody>
      </p:sp>
      <p:sp>
        <p:nvSpPr>
          <p:cNvPr id="20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8E001-5FC4-4D7F-8996-92550BB4BA44}" type="slidenum">
              <a:rPr lang="es-CL" smtClean="0"/>
              <a:pPr/>
              <a:t>109</a:t>
            </a:fld>
            <a:endParaRPr lang="es-CL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F961ED-B656-4D7F-B524-E7D0E7670666}" type="slidenum">
              <a:rPr lang="es-MX" smtClean="0"/>
              <a:pPr/>
              <a:t>112</a:t>
            </a:fld>
            <a:endParaRPr lang="es-MX" smtClean="0"/>
          </a:p>
        </p:txBody>
      </p:sp>
      <p:sp>
        <p:nvSpPr>
          <p:cNvPr id="478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8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99A1EB-9CC0-40AF-808D-A8CE1AFB1C10}" type="slidenum">
              <a:rPr lang="es-MX" smtClean="0"/>
              <a:pPr/>
              <a:t>4</a:t>
            </a:fld>
            <a:endParaRPr lang="es-MX" smtClean="0"/>
          </a:p>
        </p:txBody>
      </p:sp>
      <p:sp>
        <p:nvSpPr>
          <p:cNvPr id="454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/>
              <a:t>More enigmatic processes and less voluminous than activity at plate margins</a:t>
            </a:r>
          </a:p>
          <a:p>
            <a:pPr>
              <a:spcBef>
                <a:spcPts val="600"/>
              </a:spcBef>
              <a:defRPr/>
            </a:pPr>
            <a:r>
              <a:rPr lang="en-US"/>
              <a:t>No obvious mechanisms that we can tie to the plate tectonic paradigm</a:t>
            </a:r>
          </a:p>
          <a:p>
            <a:pPr>
              <a:spcBef>
                <a:spcPts val="1300"/>
              </a:spcBef>
              <a:defRPr/>
            </a:pPr>
            <a:r>
              <a:rPr lang="en-US"/>
              <a:t>As with MORB, the dominant magma type for oceanic intraplate volcanism is basalt, which is commonly called </a:t>
            </a:r>
            <a:r>
              <a:rPr lang="en-US" b="1">
                <a:solidFill>
                  <a:srgbClr val="00CC00"/>
                </a:solidFill>
              </a:rPr>
              <a:t>ocean island basalt</a:t>
            </a:r>
            <a:r>
              <a:rPr lang="en-US"/>
              <a:t> or </a:t>
            </a:r>
            <a:r>
              <a:rPr lang="en-US" b="1">
                <a:solidFill>
                  <a:srgbClr val="00CC00"/>
                </a:solidFill>
              </a:rPr>
              <a:t>OIB</a:t>
            </a:r>
          </a:p>
          <a:p>
            <a:pPr>
              <a:spcBef>
                <a:spcPts val="600"/>
              </a:spcBef>
              <a:defRPr/>
            </a:pPr>
            <a:endParaRPr lang="en-US" b="1"/>
          </a:p>
          <a:p>
            <a:pPr>
              <a:defRPr/>
            </a:pPr>
            <a:r>
              <a:rPr lang="en-US" sz="1800">
                <a:effectLst>
                  <a:outerShdw blurRad="38100" dist="38100" dir="2700000" algn="tl">
                    <a:srgbClr val="C0C0C0"/>
                  </a:outerShdw>
                </a:effectLst>
              </a:rPr>
              <a:t>41 well-established hot spots     Estimates range from 16 to 122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305612-9057-4E18-B084-1CB520FFCDA7}" type="slidenum">
              <a:rPr lang="es-MX" smtClean="0"/>
              <a:pPr/>
              <a:t>113</a:t>
            </a:fld>
            <a:endParaRPr lang="es-MX" smtClean="0"/>
          </a:p>
        </p:txBody>
      </p:sp>
      <p:sp>
        <p:nvSpPr>
          <p:cNvPr id="479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9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177D07-CEB3-4F6B-A535-54906F1ED5CB}" type="slidenum">
              <a:rPr lang="es-MX" smtClean="0"/>
              <a:pPr/>
              <a:t>116</a:t>
            </a:fld>
            <a:endParaRPr lang="es-MX" smtClean="0"/>
          </a:p>
        </p:txBody>
      </p:sp>
      <p:sp>
        <p:nvSpPr>
          <p:cNvPr id="480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0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BF6CB0-FB37-4986-8AE3-4257066133D0}" type="slidenum">
              <a:rPr lang="es-MX" smtClean="0"/>
              <a:pPr/>
              <a:t>118</a:t>
            </a:fld>
            <a:endParaRPr lang="es-MX" smtClean="0"/>
          </a:p>
        </p:txBody>
      </p:sp>
      <p:sp>
        <p:nvSpPr>
          <p:cNvPr id="481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87BF0C-E29C-458E-BCE6-5E42C5631413}" type="slidenum">
              <a:rPr lang="es-MX"/>
              <a:pPr/>
              <a:t>129</a:t>
            </a:fld>
            <a:endParaRPr lang="es-MX"/>
          </a:p>
        </p:txBody>
      </p:sp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0E7A89-1B18-444E-8F8E-DDE6D78C1223}" type="slidenum">
              <a:rPr lang="es-MX"/>
              <a:pPr/>
              <a:t>130</a:t>
            </a:fld>
            <a:endParaRPr lang="es-MX"/>
          </a:p>
        </p:txBody>
      </p:sp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5C123B-61F1-43CF-98D0-0DD5487AF845}" type="slidenum">
              <a:rPr lang="es-MX"/>
              <a:pPr/>
              <a:t>131</a:t>
            </a:fld>
            <a:endParaRPr lang="es-MX"/>
          </a:p>
        </p:txBody>
      </p:sp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B1E850-C969-4D15-84A5-B4DCA842203D}" type="slidenum">
              <a:rPr lang="es-MX"/>
              <a:pPr/>
              <a:t>132</a:t>
            </a:fld>
            <a:endParaRPr lang="es-MX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EC37B0-EB3F-4C72-99C1-66656D3C1A7C}" type="slidenum">
              <a:rPr lang="es-MX" smtClean="0"/>
              <a:pPr/>
              <a:t>134</a:t>
            </a:fld>
            <a:endParaRPr lang="es-MX" smtClean="0"/>
          </a:p>
        </p:txBody>
      </p:sp>
      <p:sp>
        <p:nvSpPr>
          <p:cNvPr id="482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2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3CBADB-484E-44C6-B15C-CF4494D254DF}" type="slidenum">
              <a:rPr lang="es-MX" smtClean="0"/>
              <a:pPr/>
              <a:t>136</a:t>
            </a:fld>
            <a:endParaRPr lang="es-MX" smtClean="0"/>
          </a:p>
        </p:txBody>
      </p:sp>
      <p:sp>
        <p:nvSpPr>
          <p:cNvPr id="483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3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7EEA87-4E69-4BB2-B3FC-309DCEA5CF57}" type="slidenum">
              <a:rPr lang="es-MX"/>
              <a:pPr/>
              <a:t>138</a:t>
            </a:fld>
            <a:endParaRPr lang="es-MX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233465-2085-4676-AD72-7E2357839FC0}" type="slidenum">
              <a:rPr lang="es-MX" smtClean="0"/>
              <a:pPr/>
              <a:t>5</a:t>
            </a:fld>
            <a:endParaRPr lang="es-MX" smtClean="0"/>
          </a:p>
        </p:txBody>
      </p:sp>
      <p:sp>
        <p:nvSpPr>
          <p:cNvPr id="455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5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F20A72-5EF7-47F3-9891-F5C3C3BC9DEC}" type="slidenum">
              <a:rPr lang="es-MX"/>
              <a:pPr/>
              <a:t>139</a:t>
            </a:fld>
            <a:endParaRPr lang="es-MX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B51E6F-82E9-43DE-815D-1904167CE708}" type="slidenum">
              <a:rPr lang="es-MX"/>
              <a:pPr/>
              <a:t>146</a:t>
            </a:fld>
            <a:endParaRPr lang="es-MX"/>
          </a:p>
        </p:txBody>
      </p:sp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002021-8AFC-467F-8C7C-9BC6AEB830FC}" type="slidenum">
              <a:rPr lang="es-MX" smtClean="0"/>
              <a:pPr/>
              <a:t>9</a:t>
            </a:fld>
            <a:endParaRPr lang="es-MX" smtClean="0"/>
          </a:p>
        </p:txBody>
      </p:sp>
      <p:sp>
        <p:nvSpPr>
          <p:cNvPr id="456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6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4CCBAB-BB70-43A1-8F4C-84332B87310A}" type="slidenum">
              <a:rPr lang="es-MX" smtClean="0"/>
              <a:pPr/>
              <a:t>10</a:t>
            </a:fld>
            <a:endParaRPr lang="es-MX" smtClean="0"/>
          </a:p>
        </p:txBody>
      </p:sp>
      <p:sp>
        <p:nvSpPr>
          <p:cNvPr id="457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7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D0608A-A17D-4E80-A8B1-24187302AA9A}" type="slidenum">
              <a:rPr lang="es-MX" smtClean="0"/>
              <a:pPr/>
              <a:t>13</a:t>
            </a:fld>
            <a:endParaRPr lang="es-MX" smtClean="0"/>
          </a:p>
        </p:txBody>
      </p:sp>
      <p:sp>
        <p:nvSpPr>
          <p:cNvPr id="458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8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65EABD-7A06-4264-BC6C-9D41BF05A302}" type="slidenum">
              <a:rPr lang="es-MX" smtClean="0"/>
              <a:pPr/>
              <a:t>15</a:t>
            </a:fld>
            <a:endParaRPr lang="es-MX" smtClean="0"/>
          </a:p>
        </p:txBody>
      </p:sp>
      <p:sp>
        <p:nvSpPr>
          <p:cNvPr id="459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9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7C7B5B-86F6-4A1E-98D9-727B5C330FDA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5E044-4BF2-4720-800D-C594BF19127C}" type="datetimeFigureOut">
              <a:rPr lang="es-CL" smtClean="0"/>
              <a:pPr/>
              <a:t>24-11-2011</a:t>
            </a:fld>
            <a:endParaRPr lang="es-CL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B7C-048E-4921-86B5-28F19307C40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5E044-4BF2-4720-800D-C594BF19127C}" type="datetimeFigureOut">
              <a:rPr lang="es-CL" smtClean="0"/>
              <a:pPr/>
              <a:t>24-11-2011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B7C-048E-4921-86B5-28F19307C40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5E044-4BF2-4720-800D-C594BF19127C}" type="datetimeFigureOut">
              <a:rPr lang="es-CL" smtClean="0"/>
              <a:pPr/>
              <a:t>24-11-2011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B7C-048E-4921-86B5-28F19307C40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ítulo, 1 obje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519CC-8CEA-49A7-985F-227D54909DDA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5E044-4BF2-4720-800D-C594BF19127C}" type="datetimeFigureOut">
              <a:rPr lang="es-CL" smtClean="0"/>
              <a:pPr/>
              <a:t>24-11-2011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B7C-048E-4921-86B5-28F19307C40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5E044-4BF2-4720-800D-C594BF19127C}" type="datetimeFigureOut">
              <a:rPr lang="es-CL" smtClean="0"/>
              <a:pPr/>
              <a:t>24-11-2011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B7C-048E-4921-86B5-28F19307C40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5E044-4BF2-4720-800D-C594BF19127C}" type="datetimeFigureOut">
              <a:rPr lang="es-CL" smtClean="0"/>
              <a:pPr/>
              <a:t>24-11-2011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B7C-048E-4921-86B5-28F19307C40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5E044-4BF2-4720-800D-C594BF19127C}" type="datetimeFigureOut">
              <a:rPr lang="es-CL" smtClean="0"/>
              <a:pPr/>
              <a:t>24-11-2011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B7C-048E-4921-86B5-28F19307C40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5E044-4BF2-4720-800D-C594BF19127C}" type="datetimeFigureOut">
              <a:rPr lang="es-CL" smtClean="0"/>
              <a:pPr/>
              <a:t>24-11-2011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B7C-048E-4921-86B5-28F19307C40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5E044-4BF2-4720-800D-C594BF19127C}" type="datetimeFigureOut">
              <a:rPr lang="es-CL" smtClean="0"/>
              <a:pPr/>
              <a:t>24-11-2011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B7C-048E-4921-86B5-28F19307C40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5E044-4BF2-4720-800D-C594BF19127C}" type="datetimeFigureOut">
              <a:rPr lang="es-CL" smtClean="0"/>
              <a:pPr/>
              <a:t>24-11-2011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30B7C-048E-4921-86B5-28F19307C40F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5E044-4BF2-4720-800D-C594BF19127C}" type="datetimeFigureOut">
              <a:rPr lang="es-CL" smtClean="0"/>
              <a:pPr/>
              <a:t>24-11-2011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5F30B7C-048E-4921-86B5-28F19307C40F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C55E044-4BF2-4720-800D-C594BF19127C}" type="datetimeFigureOut">
              <a:rPr lang="es-CL" smtClean="0"/>
              <a:pPr/>
              <a:t>24-11-2011</a:t>
            </a:fld>
            <a:endParaRPr lang="es-CL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5F30B7C-048E-4921-86B5-28F19307C40F}" type="slidenum">
              <a:rPr lang="es-CL" smtClean="0"/>
              <a:pPr/>
              <a:t>‹Nº›</a:t>
            </a:fld>
            <a:endParaRPr lang="es-CL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hyperlink" Target="http://volcanoes.usgs.gov/Imgs/Jpg/Tephra/30210599_008_large.jpg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3.jpeg"/><Relationship Id="rId5" Type="http://schemas.openxmlformats.org/officeDocument/2006/relationships/image" Target="../media/image152.jpeg"/><Relationship Id="rId4" Type="http://schemas.openxmlformats.org/officeDocument/2006/relationships/image" Target="../media/image151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7.jpeg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1.jpeg"/><Relationship Id="rId4" Type="http://schemas.openxmlformats.org/officeDocument/2006/relationships/image" Target="../media/image160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hyperlink" Target="http://www.wired.com/wiredscience/2011/11/how-big-is-that-scale-and-rates-of-volcanic-eruptions/puyehue_tmo_2011157/" TargetMode="Externa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red.com/wiredscience/2011/11/how-big-is-that-scale-and-rates-of-volcanic-eruptions/tmptp304111-ps/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4.jpe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hyperlink" Target="http://upload.wikimedia.org/wikipedia/en/c/c3/Icelandic_tephra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8.jpe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3.gi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5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7/71/HoleInTheWallTuff.JPG" TargetMode="External"/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9.jpe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b/bd/Ettringer_Tuff.jpg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1.jpeg"/><Relationship Id="rId4" Type="http://schemas.openxmlformats.org/officeDocument/2006/relationships/image" Target="../media/image180.jpe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7.jpeg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2.jpe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e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6.jpeg"/><Relationship Id="rId4" Type="http://schemas.openxmlformats.org/officeDocument/2006/relationships/image" Target="../media/image195.jpeg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1.xml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image" Target="http://volcanoes.usgs.gov/Imgs/Jpg/MSH/Rosen6.jpg" TargetMode="External"/><Relationship Id="rId13" Type="http://schemas.openxmlformats.org/officeDocument/2006/relationships/image" Target="http://volcanoes.usgs.gov/Imgs/Jpg/MSH/Rosen1.jpg" TargetMode="External"/><Relationship Id="rId3" Type="http://schemas.openxmlformats.org/officeDocument/2006/relationships/image" Target="../media/image198.jpeg"/><Relationship Id="rId7" Type="http://schemas.openxmlformats.org/officeDocument/2006/relationships/image" Target="../media/image200.jpeg"/><Relationship Id="rId12" Type="http://schemas.openxmlformats.org/officeDocument/2006/relationships/image" Target="../media/image20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http://volcanoes.usgs.gov/Imgs/Jpg/MSH/Rosen5.jpg" TargetMode="External"/><Relationship Id="rId11" Type="http://schemas.openxmlformats.org/officeDocument/2006/relationships/image" Target="../media/image202.jpeg"/><Relationship Id="rId5" Type="http://schemas.openxmlformats.org/officeDocument/2006/relationships/image" Target="../media/image199.jpeg"/><Relationship Id="rId10" Type="http://schemas.openxmlformats.org/officeDocument/2006/relationships/image" Target="http://volcanoes.usgs.gov/Imgs/Jpg/MSH/Rosen2.jpg" TargetMode="External"/><Relationship Id="rId4" Type="http://schemas.openxmlformats.org/officeDocument/2006/relationships/image" Target="http://volcanoes.usgs.gov/Imgs/Jpg/MSH/Rosen4.jpg" TargetMode="External"/><Relationship Id="rId9" Type="http://schemas.openxmlformats.org/officeDocument/2006/relationships/image" Target="../media/image20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5.jpe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3.jpe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boston.com/bigpicture/2011/02/nyiragongo_crater_journey_to_t.html" TargetMode="External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1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7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eg"/><Relationship Id="rId2" Type="http://schemas.openxmlformats.org/officeDocument/2006/relationships/image" Target="../media/image219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1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volcanoes.usgs.gov/Imgs/Jpg/Tephra/30210599_014_large.jpg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volcanoes.usgs.gov/Imgs/Jpg/Pinatubo/16112441-008_large.jpg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8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jpeg"/><Relationship Id="rId4" Type="http://schemas.openxmlformats.org/officeDocument/2006/relationships/hyperlink" Target="http://upload.wikimedia.org/wikipedia/en/7/7c/Magnetite_Russia.jpg" TargetMode="Externa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5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hyperlink" Target="http://www.mindat.org/photo-46760.html" TargetMode="External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3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gif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gif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gif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8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gif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png"/><Relationship Id="rId5" Type="http://schemas.openxmlformats.org/officeDocument/2006/relationships/image" Target="../media/image132.jpeg"/><Relationship Id="rId4" Type="http://schemas.openxmlformats.org/officeDocument/2006/relationships/hyperlink" Target="http://upload.wikimedia.org/wikipedia/commons/d/d1/Tridymite_tabulars_-_Ochtendung,_Eifel,_Germany.jpg" TargetMode="Externa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7.gif"/><Relationship Id="rId4" Type="http://schemas.openxmlformats.org/officeDocument/2006/relationships/image" Target="../media/image136.gif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1.jpe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6.jpeg"/><Relationship Id="rId4" Type="http://schemas.openxmlformats.org/officeDocument/2006/relationships/image" Target="../media/image145.jpe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1 CuadroTexto"/>
          <p:cNvSpPr txBox="1">
            <a:spLocks noChangeArrowheads="1"/>
          </p:cNvSpPr>
          <p:nvPr/>
        </p:nvSpPr>
        <p:spPr bwMode="auto">
          <a:xfrm>
            <a:off x="1763713" y="2492375"/>
            <a:ext cx="5643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0"/>
              <a:t>Rocas Volcánicas</a:t>
            </a:r>
          </a:p>
        </p:txBody>
      </p:sp>
      <p:sp>
        <p:nvSpPr>
          <p:cNvPr id="175107" name="2 CuadroTexto"/>
          <p:cNvSpPr txBox="1">
            <a:spLocks noChangeArrowheads="1"/>
          </p:cNvSpPr>
          <p:nvPr/>
        </p:nvSpPr>
        <p:spPr bwMode="auto">
          <a:xfrm>
            <a:off x="755650" y="3933825"/>
            <a:ext cx="81375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800"/>
              <a:t>¿En qué contexto tectónico ocurren las rocas volcánica?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2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4375" y="2565400"/>
            <a:ext cx="5889625" cy="368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23" name="3 CuadroTexto"/>
          <p:cNvSpPr txBox="1">
            <a:spLocks noChangeArrowheads="1"/>
          </p:cNvSpPr>
          <p:nvPr/>
        </p:nvSpPr>
        <p:spPr bwMode="auto">
          <a:xfrm>
            <a:off x="0" y="5157788"/>
            <a:ext cx="3357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200"/>
              <a:t>Domo riolítico</a:t>
            </a:r>
          </a:p>
        </p:txBody>
      </p:sp>
      <p:pic>
        <p:nvPicPr>
          <p:cNvPr id="184324" name="Picture 2" descr="http://0.tqn.com/d/geology/1/0/G/J/1/cososugarloa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8913"/>
            <a:ext cx="47625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4" name="Picture 5" descr="Eruption column at Mount St. Helens on May 18, 198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404813"/>
            <a:ext cx="3097213" cy="494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3955" name="3 CuadroTexto"/>
          <p:cNvSpPr txBox="1">
            <a:spLocks noChangeArrowheads="1"/>
          </p:cNvSpPr>
          <p:nvPr/>
        </p:nvSpPr>
        <p:spPr bwMode="auto">
          <a:xfrm>
            <a:off x="250825" y="5445125"/>
            <a:ext cx="4429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600"/>
              <a:t>Columna eruptiva</a:t>
            </a:r>
          </a:p>
        </p:txBody>
      </p:sp>
      <p:pic>
        <p:nvPicPr>
          <p:cNvPr id="253956" name="Picture 6" descr="http://www.earthshots.org/photos/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549275"/>
            <a:ext cx="57150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3957" name="Picture 4" descr="http://venturebeat.com/wp-content/uploads/2008/04/volcanic-eruptio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4437063"/>
            <a:ext cx="26860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78" name="Picture 2" descr="0%20ef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08050"/>
            <a:ext cx="3476625" cy="258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4979" name="Picture 3" descr="z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3860800"/>
            <a:ext cx="3455987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4980" name="Picture 4" descr="aa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3500438"/>
            <a:ext cx="333375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4981" name="Picture 5" descr="aa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908050"/>
            <a:ext cx="3529012" cy="262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2342" name="Rectangle 6"/>
          <p:cNvSpPr>
            <a:spLocks noGrp="1" noChangeArrowheads="1"/>
          </p:cNvSpPr>
          <p:nvPr>
            <p:ph type="title"/>
          </p:nvPr>
        </p:nvSpPr>
        <p:spPr>
          <a:xfrm>
            <a:off x="1042988" y="188913"/>
            <a:ext cx="7034212" cy="747712"/>
          </a:xfrm>
        </p:spPr>
        <p:txBody>
          <a:bodyPr/>
          <a:lstStyle/>
          <a:p>
            <a:pPr>
              <a:defRPr/>
            </a:pPr>
            <a:r>
              <a:rPr lang="es-ES_tradnl" sz="2800"/>
              <a:t>Columna eruptiva del Volcán Chaitén</a:t>
            </a:r>
            <a:endParaRPr lang="es-MX" sz="2800"/>
          </a:p>
        </p:txBody>
      </p:sp>
      <p:sp>
        <p:nvSpPr>
          <p:cNvPr id="254983" name="6 CuadroTexto"/>
          <p:cNvSpPr txBox="1">
            <a:spLocks noChangeArrowheads="1"/>
          </p:cNvSpPr>
          <p:nvPr/>
        </p:nvSpPr>
        <p:spPr bwMode="auto">
          <a:xfrm>
            <a:off x="3814763" y="5949950"/>
            <a:ext cx="53292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400"/>
              <a:t>Distribución del tamaño de piroclastos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ypical Chaitén eruption colum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501008"/>
            <a:ext cx="3619500" cy="3124201"/>
          </a:xfrm>
          <a:prstGeom prst="rect">
            <a:avLst/>
          </a:prstGeom>
          <a:noFill/>
        </p:spPr>
      </p:pic>
      <p:pic>
        <p:nvPicPr>
          <p:cNvPr id="1028" name="Picture 4" descr="Photo of Chaitén and Minchinmavida volcano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836712"/>
            <a:ext cx="3619500" cy="2600325"/>
          </a:xfrm>
          <a:prstGeom prst="rect">
            <a:avLst/>
          </a:prstGeom>
          <a:noFill/>
        </p:spPr>
      </p:pic>
      <p:pic>
        <p:nvPicPr>
          <p:cNvPr id="1030" name="Picture 6" descr="Chaitén ash plum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717032"/>
            <a:ext cx="3619500" cy="2857500"/>
          </a:xfrm>
          <a:prstGeom prst="rect">
            <a:avLst/>
          </a:prstGeom>
          <a:noFill/>
        </p:spPr>
      </p:pic>
      <p:pic>
        <p:nvPicPr>
          <p:cNvPr id="1032" name="Picture 8" descr="Chaitén lava dom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76672"/>
            <a:ext cx="3619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8" name="Picture 4" descr="Chaiten_16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914400"/>
            <a:ext cx="5484813" cy="5403850"/>
          </a:xfrm>
          <a:prstGeom prst="rect">
            <a:avLst/>
          </a:prstGeom>
          <a:noFill/>
        </p:spPr>
      </p:pic>
      <p:sp>
        <p:nvSpPr>
          <p:cNvPr id="200709" name="Rectangle 5"/>
          <p:cNvSpPr>
            <a:spLocks noChangeArrowheads="1"/>
          </p:cNvSpPr>
          <p:nvPr/>
        </p:nvSpPr>
        <p:spPr bwMode="auto">
          <a:xfrm>
            <a:off x="6156325" y="620713"/>
            <a:ext cx="2376488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CA" sz="32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CA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en-CA" sz="3200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Chaitén</a:t>
            </a:r>
            <a:r>
              <a:rPr lang="en-CA" sz="32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CA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dome with new vent</a:t>
            </a:r>
            <a:endParaRPr lang="en-CA" sz="32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endParaRPr lang="en-CA" sz="32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endParaRPr lang="en-CA" sz="32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en-CA" sz="3200" dirty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 </a:t>
            </a:r>
            <a:r>
              <a:rPr lang="en-CA" sz="32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The town of </a:t>
            </a:r>
            <a:r>
              <a:rPr lang="en-CA" sz="32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Chaitén</a:t>
            </a:r>
            <a:endParaRPr lang="en-CA" sz="32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0710" name="Text Box 6"/>
          <p:cNvSpPr txBox="1">
            <a:spLocks noChangeArrowheads="1"/>
          </p:cNvSpPr>
          <p:nvPr/>
        </p:nvSpPr>
        <p:spPr bwMode="auto">
          <a:xfrm>
            <a:off x="3810000" y="28956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CA" sz="2400" b="1">
                <a:solidFill>
                  <a:srgbClr val="FFFF66"/>
                </a:solidFill>
                <a:latin typeface="Arial" charset="0"/>
              </a:rPr>
              <a:t>A</a:t>
            </a:r>
          </a:p>
        </p:txBody>
      </p:sp>
      <p:sp>
        <p:nvSpPr>
          <p:cNvPr id="200711" name="Text Box 7"/>
          <p:cNvSpPr txBox="1">
            <a:spLocks noChangeArrowheads="1"/>
          </p:cNvSpPr>
          <p:nvPr/>
        </p:nvSpPr>
        <p:spPr bwMode="auto">
          <a:xfrm>
            <a:off x="1905000" y="4876800"/>
            <a:ext cx="481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CA" sz="2400" b="1">
                <a:solidFill>
                  <a:srgbClr val="FFFF66"/>
                </a:solidFill>
                <a:latin typeface="Arial" charset="0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://www.wired.com/images_blogs/wiredscience/2011/11/puyehue_tmo_2011157-660x44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76672"/>
            <a:ext cx="6286500" cy="4191001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1043608" y="5373216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Pluma del Cordón </a:t>
            </a:r>
            <a:r>
              <a:rPr lang="es-CL" sz="3200" dirty="0" err="1" smtClean="0"/>
              <a:t>Caulle</a:t>
            </a:r>
            <a:endParaRPr lang="es-CL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.emol.com/2011/06/07/File_201167123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4656" y="1"/>
            <a:ext cx="3739343" cy="2492896"/>
          </a:xfrm>
          <a:prstGeom prst="rect">
            <a:avLst/>
          </a:prstGeom>
          <a:noFill/>
        </p:spPr>
      </p:pic>
      <p:pic>
        <p:nvPicPr>
          <p:cNvPr id="3" name="Picture 7" descr="http://www.wired.com/images_blogs/wiredscience/2011/11/Lava-CCaulle-vol_effrate_vs_time_v8-660x495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43124"/>
            <a:ext cx="6286500" cy="4714876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539552" y="836712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Cordón </a:t>
            </a:r>
            <a:r>
              <a:rPr lang="es-CL" sz="3200" dirty="0" err="1" smtClean="0"/>
              <a:t>Caulle</a:t>
            </a:r>
            <a:endParaRPr lang="es-CL" sz="3200" dirty="0"/>
          </a:p>
        </p:txBody>
      </p:sp>
      <p:sp>
        <p:nvSpPr>
          <p:cNvPr id="5" name="4 CuadroTexto"/>
          <p:cNvSpPr txBox="1"/>
          <p:nvPr/>
        </p:nvSpPr>
        <p:spPr>
          <a:xfrm>
            <a:off x="6228184" y="4437112"/>
            <a:ext cx="2915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 err="1" smtClean="0">
                <a:latin typeface="Times New Roman" pitchFamily="18" charset="0"/>
                <a:cs typeface="Times New Roman" pitchFamily="18" charset="0"/>
              </a:rPr>
              <a:t>Volcanic</a:t>
            </a:r>
            <a:r>
              <a:rPr lang="es-CL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CL" sz="2400" dirty="0" err="1" smtClean="0">
                <a:latin typeface="Times New Roman" pitchFamily="18" charset="0"/>
                <a:cs typeface="Times New Roman" pitchFamily="18" charset="0"/>
              </a:rPr>
              <a:t>Eruption</a:t>
            </a:r>
            <a:r>
              <a:rPr lang="es-CL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CL" sz="2400" dirty="0" err="1" smtClean="0">
                <a:latin typeface="Times New Roman" pitchFamily="18" charset="0"/>
                <a:cs typeface="Times New Roman" pitchFamily="18" charset="0"/>
              </a:rPr>
              <a:t>Index,VEI</a:t>
            </a:r>
            <a:r>
              <a:rPr lang="es-CL" sz="2400" dirty="0" smtClean="0">
                <a:latin typeface="Times New Roman" pitchFamily="18" charset="0"/>
                <a:cs typeface="Times New Roman" pitchFamily="18" charset="0"/>
              </a:rPr>
              <a:t>: 4 </a:t>
            </a:r>
            <a:endParaRPr lang="es-CL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75" y="623888"/>
            <a:ext cx="7334250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38150"/>
            <a:ext cx="5791200" cy="598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026" name="Picture 6" descr="File:Icelandic tephr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98625"/>
            <a:ext cx="6878638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7027" name="2 CuadroTexto"/>
          <p:cNvSpPr txBox="1">
            <a:spLocks noChangeArrowheads="1"/>
          </p:cNvSpPr>
          <p:nvPr/>
        </p:nvSpPr>
        <p:spPr bwMode="auto">
          <a:xfrm>
            <a:off x="7038975" y="5516563"/>
            <a:ext cx="21050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0"/>
              <a:t>Tefra</a:t>
            </a:r>
          </a:p>
        </p:txBody>
      </p:sp>
      <p:pic>
        <p:nvPicPr>
          <p:cNvPr id="257028" name="Picture 2" descr="http://geology.rockbandit.net/wp-content/uploads/2007/01/ruapehu_tephr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0200" y="0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548680"/>
            <a:ext cx="3275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/>
              <a:t>Depósitos de caída</a:t>
            </a:r>
            <a:endParaRPr lang="es-CL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http://www.volcano.si.edu/volcanoes/region15/andes_c/llaima/15lla06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2708920"/>
            <a:ext cx="6096000" cy="3886201"/>
          </a:xfrm>
          <a:prstGeom prst="rect">
            <a:avLst/>
          </a:prstGeom>
          <a:noFill/>
        </p:spPr>
      </p:pic>
      <p:pic>
        <p:nvPicPr>
          <p:cNvPr id="4" name="Picture 2" descr="http://www.gns.cri.nz/var/ezwebin_site/storage/images/media/images/okat-6/5445-1-eng-GB/Okat-6_large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429000" cy="2847976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3635896" y="980728"/>
            <a:ext cx="51845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/>
              <a:t>Mapa de distribución de tamaño de </a:t>
            </a:r>
            <a:r>
              <a:rPr lang="es-CL" sz="2800" dirty="0" err="1" smtClean="0"/>
              <a:t>piroclastos</a:t>
            </a:r>
            <a:r>
              <a:rPr lang="es-CL" sz="2800" dirty="0" smtClean="0"/>
              <a:t> </a:t>
            </a:r>
            <a:r>
              <a:rPr lang="es-CL" sz="2800" dirty="0" err="1" smtClean="0"/>
              <a:t>caidos</a:t>
            </a:r>
            <a:r>
              <a:rPr lang="es-CL" sz="2800" dirty="0" smtClean="0"/>
              <a:t> desde una pluma: </a:t>
            </a:r>
            <a:r>
              <a:rPr lang="es-CL" sz="2800" dirty="0" err="1" smtClean="0"/>
              <a:t>isopletas</a:t>
            </a:r>
            <a:endParaRPr lang="es-CL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http://4.bp.blogspot.com/_m3lKiZKA9kw/SDJ5N3hMYHI/AAAAAAAAAwY/OUIB5JfJE3Y/s400/cinder%2Bcone%2Bvolcanoes%2Bin%2BSnow%2BCanyon%2B%2BState%2BPark%2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3810000" cy="2552700"/>
          </a:xfrm>
          <a:prstGeom prst="rect">
            <a:avLst/>
          </a:prstGeom>
          <a:noFill/>
        </p:spPr>
      </p:pic>
      <p:pic>
        <p:nvPicPr>
          <p:cNvPr id="188420" name="Picture 4" descr="http://t0.gstatic.com/images?q=tbn:ANd9GcSetupFrctWwZZE5xOh241bZhs59JbwyCdMNPveT-CUTtnyhGQbDG_m01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04663"/>
            <a:ext cx="3111189" cy="2321427"/>
          </a:xfrm>
          <a:prstGeom prst="rect">
            <a:avLst/>
          </a:prstGeom>
          <a:noFill/>
        </p:spPr>
      </p:pic>
      <p:pic>
        <p:nvPicPr>
          <p:cNvPr id="188422" name="Picture 6" descr="A cinder cone or scoria cone is a steep conical hill of volcanic fragments that accumulate around 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573016"/>
            <a:ext cx="4381356" cy="2996952"/>
          </a:xfrm>
          <a:prstGeom prst="rect">
            <a:avLst/>
          </a:prstGeom>
          <a:noFill/>
        </p:spPr>
      </p:pic>
      <p:pic>
        <p:nvPicPr>
          <p:cNvPr id="188424" name="Picture 8" descr="http://library.ndsu.edu/exhibits/text/greatplains/fig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573016"/>
            <a:ext cx="3564236" cy="2664296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755576" y="2996952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err="1" smtClean="0"/>
              <a:t>Scoria</a:t>
            </a:r>
            <a:r>
              <a:rPr lang="es-CL" sz="2800" dirty="0" smtClean="0"/>
              <a:t> </a:t>
            </a:r>
            <a:r>
              <a:rPr lang="es-CL" sz="2800" dirty="0" err="1" smtClean="0"/>
              <a:t>cone</a:t>
            </a:r>
            <a:endParaRPr lang="es-CL" sz="2800" dirty="0"/>
          </a:p>
        </p:txBody>
      </p:sp>
      <p:sp>
        <p:nvSpPr>
          <p:cNvPr id="7" name="6 CuadroTexto"/>
          <p:cNvSpPr txBox="1"/>
          <p:nvPr/>
        </p:nvSpPr>
        <p:spPr>
          <a:xfrm>
            <a:off x="5580112" y="2924944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err="1" smtClean="0"/>
              <a:t>Cinder</a:t>
            </a:r>
            <a:r>
              <a:rPr lang="es-CL" sz="2800" dirty="0" smtClean="0"/>
              <a:t> </a:t>
            </a:r>
            <a:r>
              <a:rPr lang="es-CL" sz="2800" dirty="0" err="1" smtClean="0"/>
              <a:t>cone</a:t>
            </a:r>
            <a:endParaRPr lang="es-CL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myweb.wwu.edu/debari/web/309/8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620688"/>
            <a:ext cx="6349932" cy="4752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288" y="333375"/>
            <a:ext cx="8497887" cy="1898650"/>
          </a:xfrm>
        </p:spPr>
        <p:txBody>
          <a:bodyPr/>
          <a:lstStyle/>
          <a:p>
            <a:pPr>
              <a:defRPr/>
            </a:pPr>
            <a:r>
              <a:rPr lang="es-CL" dirty="0" smtClean="0"/>
              <a:t>Colapso de la columna eruptiva: flujos </a:t>
            </a:r>
            <a:r>
              <a:rPr lang="es-CL" dirty="0" err="1" smtClean="0"/>
              <a:t>piroclásticos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2564904"/>
            <a:ext cx="6913388" cy="266481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CL" dirty="0" smtClean="0"/>
              <a:t>Ascenso </a:t>
            </a:r>
          </a:p>
          <a:p>
            <a:pPr>
              <a:defRPr/>
            </a:pPr>
            <a:r>
              <a:rPr lang="es-CL" dirty="0" smtClean="0"/>
              <a:t>Colapso de la columna</a:t>
            </a:r>
          </a:p>
          <a:p>
            <a:pPr>
              <a:defRPr/>
            </a:pPr>
            <a:r>
              <a:rPr lang="es-CL" dirty="0" smtClean="0"/>
              <a:t>Diámetro del cráter</a:t>
            </a:r>
          </a:p>
          <a:p>
            <a:pPr>
              <a:defRPr/>
            </a:pPr>
            <a:endParaRPr lang="es-CL" dirty="0"/>
          </a:p>
        </p:txBody>
      </p:sp>
      <p:pic>
        <p:nvPicPr>
          <p:cNvPr id="4" name="Picture 2" descr="http://www.open2.net/open2static/source/file/root/1/7/31/292821/ejecta_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7815" y="1556792"/>
            <a:ext cx="2966185" cy="3537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Text Box 5"/>
          <p:cNvSpPr txBox="1">
            <a:spLocks noChangeArrowheads="1"/>
          </p:cNvSpPr>
          <p:nvPr/>
        </p:nvSpPr>
        <p:spPr bwMode="auto">
          <a:xfrm>
            <a:off x="1042988" y="692150"/>
            <a:ext cx="46085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CL"/>
          </a:p>
        </p:txBody>
      </p:sp>
      <p:sp>
        <p:nvSpPr>
          <p:cNvPr id="260100" name="Text Box 6"/>
          <p:cNvSpPr txBox="1">
            <a:spLocks noChangeArrowheads="1"/>
          </p:cNvSpPr>
          <p:nvPr/>
        </p:nvSpPr>
        <p:spPr bwMode="auto">
          <a:xfrm>
            <a:off x="539552" y="188640"/>
            <a:ext cx="83581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4000" b="1" dirty="0"/>
              <a:t>Flujo </a:t>
            </a:r>
            <a:r>
              <a:rPr lang="es-ES_tradnl" sz="4000" b="1" dirty="0" err="1"/>
              <a:t>piroclástico</a:t>
            </a:r>
            <a:r>
              <a:rPr lang="es-ES_tradnl" sz="3200" dirty="0"/>
              <a:t>: flujo basal y oleada </a:t>
            </a:r>
            <a:r>
              <a:rPr lang="es-ES_tradnl" sz="3200" dirty="0" err="1"/>
              <a:t>piroclástica</a:t>
            </a:r>
            <a:r>
              <a:rPr lang="es-ES_tradnl" sz="3200" dirty="0"/>
              <a:t> (surge)</a:t>
            </a:r>
            <a:endParaRPr lang="es-MX" sz="3200" dirty="0"/>
          </a:p>
        </p:txBody>
      </p:sp>
      <p:pic>
        <p:nvPicPr>
          <p:cNvPr id="5" name="Picture 4" descr="http://api.ning.com/files/DxDxDaFUIyFPL9tHmlV4C*fB6v3geMvWRSG5Mj26hMBmQuUFT9l5zaoQUu8zT5OKHQ3rypf2tLFGavmfUojWORpgKRHFL8*7/File_20116101718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708920"/>
            <a:ext cx="5715000" cy="3810000"/>
          </a:xfrm>
          <a:prstGeom prst="rect">
            <a:avLst/>
          </a:prstGeom>
          <a:noFill/>
        </p:spPr>
      </p:pic>
      <p:pic>
        <p:nvPicPr>
          <p:cNvPr id="6" name="Picture 2" descr="http://www.tulane.edu/~sanelson/images/pyroclasflow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60848"/>
            <a:ext cx="3390900" cy="2419351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3419872" y="1484784"/>
            <a:ext cx="54726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/>
              <a:t>¿Cómo se sustentan los flujos </a:t>
            </a:r>
            <a:r>
              <a:rPr lang="es-CL" sz="2800" dirty="0" err="1" smtClean="0"/>
              <a:t>piroclásticos</a:t>
            </a:r>
            <a:r>
              <a:rPr lang="es-CL" sz="2800" dirty="0" smtClean="0"/>
              <a:t>?</a:t>
            </a:r>
            <a:endParaRPr lang="es-CL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122" name="Picture 4" descr="mayon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88640"/>
            <a:ext cx="3568452" cy="570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1123" name="Text Box 5"/>
          <p:cNvSpPr txBox="1">
            <a:spLocks noChangeArrowheads="1"/>
          </p:cNvSpPr>
          <p:nvPr/>
        </p:nvSpPr>
        <p:spPr bwMode="auto">
          <a:xfrm>
            <a:off x="4644008" y="5877272"/>
            <a:ext cx="44999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dirty="0"/>
              <a:t>Flujo </a:t>
            </a:r>
            <a:r>
              <a:rPr lang="es-ES_tradnl" sz="2400" dirty="0" err="1"/>
              <a:t>piroclástico</a:t>
            </a:r>
            <a:r>
              <a:rPr lang="es-ES_tradnl" sz="2400" dirty="0"/>
              <a:t>: flujo basal y oleada </a:t>
            </a:r>
            <a:r>
              <a:rPr lang="es-ES_tradnl" sz="2400" dirty="0" err="1"/>
              <a:t>piroclástica</a:t>
            </a:r>
            <a:endParaRPr lang="es-MX" sz="2400" dirty="0"/>
          </a:p>
        </p:txBody>
      </p:sp>
      <p:pic>
        <p:nvPicPr>
          <p:cNvPr id="261124" name="Picture 2" descr="http://gsc.nrcan.gc.ca/volcanoes/images/fig37_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0"/>
            <a:ext cx="2598373" cy="6755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850" y="333375"/>
            <a:ext cx="5016500" cy="12509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CL" dirty="0" smtClean="0"/>
              <a:t>Flujo Basal y sus depósitos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388" y="1989138"/>
            <a:ext cx="5316537" cy="4111625"/>
          </a:xfrm>
        </p:spPr>
        <p:txBody>
          <a:bodyPr/>
          <a:lstStyle/>
          <a:p>
            <a:pPr>
              <a:defRPr/>
            </a:pPr>
            <a:r>
              <a:rPr lang="es-CL" dirty="0" smtClean="0"/>
              <a:t>Fluye laminarmente a ras de piso y a gran velocidad</a:t>
            </a:r>
          </a:p>
          <a:p>
            <a:pPr>
              <a:defRPr/>
            </a:pPr>
            <a:r>
              <a:rPr lang="es-CL" dirty="0" smtClean="0"/>
              <a:t>Es capaz de remontar altos topográficos</a:t>
            </a:r>
          </a:p>
          <a:p>
            <a:pPr>
              <a:defRPr/>
            </a:pPr>
            <a:r>
              <a:rPr lang="es-CL" dirty="0" smtClean="0"/>
              <a:t>Densamente </a:t>
            </a:r>
            <a:r>
              <a:rPr lang="es-CL" dirty="0" err="1" smtClean="0"/>
              <a:t>particulado</a:t>
            </a:r>
            <a:endParaRPr lang="es-CL" dirty="0" smtClean="0"/>
          </a:p>
          <a:p>
            <a:pPr>
              <a:defRPr/>
            </a:pPr>
            <a:r>
              <a:rPr lang="es-CL" dirty="0" smtClean="0"/>
              <a:t>Depósito mal seleccionado</a:t>
            </a:r>
            <a:endParaRPr lang="es-CL" dirty="0"/>
          </a:p>
        </p:txBody>
      </p:sp>
      <p:pic>
        <p:nvPicPr>
          <p:cNvPr id="4" name="Picture 4" descr="http://www.swisseduc.ch/stromboli/glossary/icons/teph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404813"/>
            <a:ext cx="2943225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2149" name="Picture 2" descr="http://www.virtual-geology.info/vft/2004-claire/py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3525" y="4005263"/>
            <a:ext cx="380047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62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Picture 2" descr="http://upload.wikimedia.org/wikipedia/commons/6/64/Bandelier-Pockmarked_Cli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8" y="357188"/>
            <a:ext cx="379095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3171" name="Picture 4" descr="File:HoleInTheWallTuff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571500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3172" name="4 CuadroTexto"/>
          <p:cNvSpPr txBox="1">
            <a:spLocks noChangeArrowheads="1"/>
          </p:cNvSpPr>
          <p:nvPr/>
        </p:nvSpPr>
        <p:spPr bwMode="auto">
          <a:xfrm>
            <a:off x="357188" y="4714875"/>
            <a:ext cx="4429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/>
              <a:t>Depósito de flujo piroclástico basal: Tobas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Text Box 5"/>
          <p:cNvSpPr txBox="1">
            <a:spLocks noChangeArrowheads="1"/>
          </p:cNvSpPr>
          <p:nvPr/>
        </p:nvSpPr>
        <p:spPr bwMode="auto">
          <a:xfrm>
            <a:off x="971550" y="476250"/>
            <a:ext cx="5329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800"/>
              <a:t>Depósito de flujo piroclástico</a:t>
            </a:r>
            <a:endParaRPr lang="es-MX" sz="2800"/>
          </a:p>
        </p:txBody>
      </p:sp>
      <p:pic>
        <p:nvPicPr>
          <p:cNvPr id="264195" name="Picture 5" descr="File:Ettringer Tuff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4077073"/>
            <a:ext cx="3986834" cy="25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4196" name="Picture 6" descr="http://www.decadevolcano.net/photos/santorini/santorini_2005/santorini_505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404664"/>
            <a:ext cx="5256584" cy="3495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CL" dirty="0" smtClean="0"/>
              <a:t>Oleada </a:t>
            </a:r>
            <a:r>
              <a:rPr lang="es-CL" dirty="0" err="1" smtClean="0"/>
              <a:t>piroclástica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1916832"/>
            <a:ext cx="6635080" cy="4229824"/>
          </a:xfrm>
        </p:spPr>
        <p:txBody>
          <a:bodyPr/>
          <a:lstStyle/>
          <a:p>
            <a:pPr>
              <a:defRPr/>
            </a:pPr>
            <a:r>
              <a:rPr lang="es-CL" dirty="0" smtClean="0"/>
              <a:t>Flujo turbulento</a:t>
            </a:r>
          </a:p>
          <a:p>
            <a:pPr>
              <a:defRPr/>
            </a:pPr>
            <a:r>
              <a:rPr lang="es-CL" dirty="0" smtClean="0"/>
              <a:t>Pobremente </a:t>
            </a:r>
            <a:r>
              <a:rPr lang="es-CL" dirty="0" err="1" smtClean="0"/>
              <a:t>particulado</a:t>
            </a:r>
            <a:endParaRPr lang="es-CL" dirty="0" smtClean="0"/>
          </a:p>
          <a:p>
            <a:pPr>
              <a:defRPr/>
            </a:pPr>
            <a:r>
              <a:rPr lang="es-CL" dirty="0" smtClean="0"/>
              <a:t>Viaja delante del flujo basal o sobre él</a:t>
            </a:r>
          </a:p>
          <a:p>
            <a:pPr>
              <a:defRPr/>
            </a:pPr>
            <a:r>
              <a:rPr lang="es-CL" dirty="0" smtClean="0"/>
              <a:t>Depósitos con estructuras sedimentarias: estratificación, laminación, etc.</a:t>
            </a:r>
            <a:endParaRPr lang="es-CL" dirty="0"/>
          </a:p>
        </p:txBody>
      </p:sp>
      <p:pic>
        <p:nvPicPr>
          <p:cNvPr id="4" name="Picture 4" descr="mayon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124744"/>
            <a:ext cx="2727303" cy="4363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2" name="Picture 4" descr="augsti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273050"/>
            <a:ext cx="7705725" cy="614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43" name="Text Box 5"/>
          <p:cNvSpPr txBox="1">
            <a:spLocks noChangeArrowheads="1"/>
          </p:cNvSpPr>
          <p:nvPr/>
        </p:nvSpPr>
        <p:spPr bwMode="auto">
          <a:xfrm>
            <a:off x="3995738" y="476250"/>
            <a:ext cx="4464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>
                <a:solidFill>
                  <a:srgbClr val="FFFF00"/>
                </a:solidFill>
              </a:rPr>
              <a:t>Oleada piroclástica y flujo basal</a:t>
            </a:r>
            <a:endParaRPr lang="es-MX" sz="24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6" name="Picture 2" descr="http://kilauealavaflowmount.files.wordpress.com/2008/03/volcanic-a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500063"/>
            <a:ext cx="43815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7267" name="Picture 4" descr="laach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13" y="3643313"/>
            <a:ext cx="5761037" cy="290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7268" name="5 CuadroTexto"/>
          <p:cNvSpPr txBox="1">
            <a:spLocks noChangeArrowheads="1"/>
          </p:cNvSpPr>
          <p:nvPr/>
        </p:nvSpPr>
        <p:spPr bwMode="auto">
          <a:xfrm>
            <a:off x="4857750" y="1000125"/>
            <a:ext cx="4035425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400"/>
              <a:t>Oleada piroclástica y depósitos asociados (surge deposits)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bsolutalemania.com/wp-content/uploads/2008/10/b-ma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5364427" cy="4023320"/>
          </a:xfrm>
          <a:prstGeom prst="rect">
            <a:avLst/>
          </a:prstGeom>
          <a:noFill/>
        </p:spPr>
      </p:pic>
      <p:pic>
        <p:nvPicPr>
          <p:cNvPr id="1028" name="Picture 4" descr="http://0.tqn.com/d/geology/1/0/a/I/1/maar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995811"/>
            <a:ext cx="4572000" cy="3429000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251520" y="4797152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 err="1" smtClean="0"/>
              <a:t>Maar</a:t>
            </a:r>
            <a:r>
              <a:rPr lang="es-CL" sz="2400" dirty="0" smtClean="0"/>
              <a:t>  y anillo de </a:t>
            </a:r>
            <a:r>
              <a:rPr lang="es-CL" sz="2400" dirty="0" err="1" smtClean="0"/>
              <a:t>tefra</a:t>
            </a:r>
            <a:endParaRPr lang="es-CL" sz="2400" dirty="0"/>
          </a:p>
        </p:txBody>
      </p:sp>
      <p:pic>
        <p:nvPicPr>
          <p:cNvPr id="1030" name="Picture 6" descr="http://www.iml.rwth-aachen.de/Petrographie/lektion6/maar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0"/>
            <a:ext cx="2857500" cy="2609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90" name="Picture 2" descr="http://www.decadevolcano.net/photos/santorini/santorini_2005/santorini_505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989138"/>
            <a:ext cx="57150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8291" name="2 CuadroTexto"/>
          <p:cNvSpPr txBox="1">
            <a:spLocks noChangeArrowheads="1"/>
          </p:cNvSpPr>
          <p:nvPr/>
        </p:nvSpPr>
        <p:spPr bwMode="auto">
          <a:xfrm>
            <a:off x="684213" y="692150"/>
            <a:ext cx="813593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200"/>
              <a:t>Depósito de oleada de piroclastos (surge)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8" name="Picture 2" descr="http://4.bp.blogspot.com/-rB3Ee17FLyw/TamnzO5SOCI/AAAAAAAADFY/yZTNpI1gsCw/s1600/IMG_22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8388424" cy="6369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395288" y="3455988"/>
            <a:ext cx="4427537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rgbClr val="00CC00"/>
              </a:buClr>
              <a:buSzPct val="50000"/>
              <a:buFont typeface="Monotype Sorts" pitchFamily="2" charset="2"/>
              <a:buNone/>
              <a:defRPr/>
            </a:pPr>
            <a:r>
              <a:rPr lang="en-US" b="1" dirty="0">
                <a:solidFill>
                  <a:schemeClr val="hlink"/>
                </a:solidFill>
                <a:latin typeface="+mn-lt"/>
                <a:cs typeface="Times New Roman" pitchFamily="18" charset="0"/>
              </a:rPr>
              <a:t>Figure 4.19</a:t>
            </a:r>
            <a:r>
              <a:rPr lang="en-US" dirty="0">
                <a:solidFill>
                  <a:schemeClr val="hlink"/>
                </a:solidFill>
                <a:latin typeface="+mn-lt"/>
                <a:cs typeface="Times New Roman" pitchFamily="18" charset="0"/>
              </a:rPr>
              <a:t>.</a:t>
            </a:r>
            <a:r>
              <a:rPr lang="en-US" dirty="0">
                <a:solidFill>
                  <a:schemeClr val="bg2"/>
                </a:solidFill>
                <a:latin typeface="+mn-lt"/>
                <a:cs typeface="Times New Roman" pitchFamily="18" charset="0"/>
              </a:rPr>
              <a:t> </a:t>
            </a:r>
            <a:r>
              <a:rPr lang="en-US" dirty="0">
                <a:latin typeface="+mn-lt"/>
                <a:cs typeface="Times New Roman" pitchFamily="18" charset="0"/>
              </a:rPr>
              <a:t>Section through a typical ignimbrite, showing basal surge deposit, middle flow, and upper ash fall cover. </a:t>
            </a:r>
            <a:r>
              <a:rPr lang="en-US" b="1" dirty="0">
                <a:solidFill>
                  <a:srgbClr val="FFFF00"/>
                </a:solidFill>
                <a:latin typeface="+mn-lt"/>
                <a:cs typeface="Times New Roman" pitchFamily="18" charset="0"/>
              </a:rPr>
              <a:t>Tan blocks represent pumice, and purple represents denser lithic fragments</a:t>
            </a:r>
            <a:r>
              <a:rPr lang="en-US" dirty="0">
                <a:latin typeface="+mn-lt"/>
                <a:cs typeface="Times New Roman" pitchFamily="18" charset="0"/>
              </a:rPr>
              <a:t>. After Sparks </a:t>
            </a:r>
            <a:r>
              <a:rPr lang="en-US" i="1" dirty="0">
                <a:latin typeface="+mn-lt"/>
                <a:cs typeface="Times New Roman" pitchFamily="18" charset="0"/>
              </a:rPr>
              <a:t>et al.</a:t>
            </a:r>
            <a:r>
              <a:rPr lang="en-US" dirty="0">
                <a:latin typeface="+mn-lt"/>
                <a:cs typeface="Times New Roman" pitchFamily="18" charset="0"/>
              </a:rPr>
              <a:t> (1973) </a:t>
            </a:r>
            <a:r>
              <a:rPr lang="en-US" i="1" dirty="0">
                <a:latin typeface="+mn-lt"/>
                <a:cs typeface="Times New Roman" pitchFamily="18" charset="0"/>
              </a:rPr>
              <a:t>Geology</a:t>
            </a:r>
            <a:r>
              <a:rPr lang="en-US" dirty="0">
                <a:latin typeface="+mn-lt"/>
                <a:cs typeface="Times New Roman" pitchFamily="18" charset="0"/>
              </a:rPr>
              <a:t>, </a:t>
            </a:r>
            <a:r>
              <a:rPr lang="en-US" b="1" dirty="0">
                <a:latin typeface="+mn-lt"/>
                <a:cs typeface="Times New Roman" pitchFamily="18" charset="0"/>
              </a:rPr>
              <a:t>1</a:t>
            </a:r>
            <a:r>
              <a:rPr lang="en-US" dirty="0">
                <a:latin typeface="+mn-lt"/>
                <a:cs typeface="Times New Roman" pitchFamily="18" charset="0"/>
              </a:rPr>
              <a:t>, 115-118. Geol. Soc. America</a:t>
            </a:r>
          </a:p>
        </p:txBody>
      </p:sp>
      <p:sp>
        <p:nvSpPr>
          <p:cNvPr id="269315" name="Rectangle 3"/>
          <p:cNvSpPr>
            <a:spLocks noChangeArrowheads="1"/>
          </p:cNvSpPr>
          <p:nvPr/>
        </p:nvSpPr>
        <p:spPr bwMode="auto">
          <a:xfrm>
            <a:off x="6745288" y="606425"/>
            <a:ext cx="4762" cy="6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9316" name="Rectangle 4"/>
          <p:cNvSpPr>
            <a:spLocks noChangeArrowheads="1"/>
          </p:cNvSpPr>
          <p:nvPr/>
        </p:nvSpPr>
        <p:spPr bwMode="auto">
          <a:xfrm>
            <a:off x="6530975" y="549275"/>
            <a:ext cx="6350" cy="47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9317" name="Rectangle 5"/>
          <p:cNvSpPr>
            <a:spLocks noChangeArrowheads="1"/>
          </p:cNvSpPr>
          <p:nvPr/>
        </p:nvSpPr>
        <p:spPr bwMode="auto">
          <a:xfrm>
            <a:off x="6577013" y="560388"/>
            <a:ext cx="6350" cy="6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9318" name="Rectangle 6"/>
          <p:cNvSpPr>
            <a:spLocks noChangeArrowheads="1"/>
          </p:cNvSpPr>
          <p:nvPr/>
        </p:nvSpPr>
        <p:spPr bwMode="auto">
          <a:xfrm>
            <a:off x="6489700" y="542925"/>
            <a:ext cx="6350" cy="6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9319" name="Rectangle 7"/>
          <p:cNvSpPr>
            <a:spLocks noChangeArrowheads="1"/>
          </p:cNvSpPr>
          <p:nvPr/>
        </p:nvSpPr>
        <p:spPr bwMode="auto">
          <a:xfrm>
            <a:off x="6946900" y="485775"/>
            <a:ext cx="11113" cy="47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9320" name="Rectangle 8"/>
          <p:cNvSpPr>
            <a:spLocks noChangeArrowheads="1"/>
          </p:cNvSpPr>
          <p:nvPr/>
        </p:nvSpPr>
        <p:spPr bwMode="auto">
          <a:xfrm>
            <a:off x="7085013" y="398463"/>
            <a:ext cx="6350" cy="6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9321" name="Rectangle 9"/>
          <p:cNvSpPr>
            <a:spLocks noChangeArrowheads="1"/>
          </p:cNvSpPr>
          <p:nvPr/>
        </p:nvSpPr>
        <p:spPr bwMode="auto">
          <a:xfrm>
            <a:off x="6924675" y="560388"/>
            <a:ext cx="4763" cy="6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9322" name="Rectangle 10"/>
          <p:cNvSpPr>
            <a:spLocks noChangeArrowheads="1"/>
          </p:cNvSpPr>
          <p:nvPr/>
        </p:nvSpPr>
        <p:spPr bwMode="auto">
          <a:xfrm>
            <a:off x="6843713" y="542925"/>
            <a:ext cx="4762" cy="63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9323" name="Line 11"/>
          <p:cNvSpPr>
            <a:spLocks noChangeShapeType="1"/>
          </p:cNvSpPr>
          <p:nvPr/>
        </p:nvSpPr>
        <p:spPr bwMode="auto">
          <a:xfrm>
            <a:off x="5362575" y="623888"/>
            <a:ext cx="1770063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92173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285750" y="785813"/>
            <a:ext cx="4830763" cy="13843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err="1" smtClean="0"/>
              <a:t>Sección</a:t>
            </a:r>
            <a:r>
              <a:rPr lang="en-US" dirty="0" smtClean="0"/>
              <a:t> de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ignimbrita</a:t>
            </a:r>
            <a:r>
              <a:rPr lang="en-US" dirty="0" smtClean="0"/>
              <a:t> </a:t>
            </a:r>
            <a:r>
              <a:rPr lang="en-US" dirty="0" err="1" smtClean="0"/>
              <a:t>típica</a:t>
            </a:r>
            <a:endParaRPr lang="en-US" dirty="0" smtClean="0"/>
          </a:p>
        </p:txBody>
      </p:sp>
      <p:pic>
        <p:nvPicPr>
          <p:cNvPr id="269325" name="Picture 14" descr="Fig 4-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3975" y="0"/>
            <a:ext cx="4010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9326" name="13 CuadroTexto"/>
          <p:cNvSpPr txBox="1">
            <a:spLocks noChangeArrowheads="1"/>
          </p:cNvSpPr>
          <p:nvPr/>
        </p:nvSpPr>
        <p:spPr bwMode="auto">
          <a:xfrm>
            <a:off x="500063" y="2500313"/>
            <a:ext cx="17859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200"/>
              <a:t>&gt; 1 km3</a:t>
            </a:r>
          </a:p>
        </p:txBody>
      </p:sp>
      <p:sp>
        <p:nvSpPr>
          <p:cNvPr id="269327" name="AutoShape 16" descr="data:image/jpg;base64,/9j/4AAQSkZJRgABAQAAAQABAAD/2wCEAAkGBhQSERUUExMWFBQVGBsaGBgYGCAbHhwbHh4cHRocHhwfHiYfGhskGh4cIi8gIycpLCwsHB4xNTAqNSYrLSkBCQoKDgwOGg8PGiwkHyQsLCwsLCwsLCwsLCwsLCwsLCwsLCwsLCwsLCwsLCwsLCwsLCwsLCwsLCwsLCwsLCwsLP/AABEIALQBGAMBIgACEQEDEQH/xAAbAAADAAMBAQAAAAAAAAAAAAADBAUAAgYBB//EADwQAAIBAgUDAwIFAgUDBAMBAAECEQMhAAQSMUEFIlEyYXETgQZCkaGxUtEUI8Hw8RUz4WJygrIWJKIH/8QAGAEBAQEBAQAAAAAAAAAAAAAAAQIAAwT/xAAhEQEBAQACAwADAAMAAAAAAAAAARECIRIxQQNRYRMyQv/aAAwDAQACEQMRAD8A5nKdKZRT01FPb5uTF2H/AKTIt7nE+gAzkNILLKqwufidyNjzcYFks8Va1NwpJMqoItIBNrmDG8jnF/Jmk7BKgJX1LKmxg6iZBLAWEW5jjEq0rVqVUBCohA3EaZ/MJMH3G4vwcEyldars1SlUS4KrGtB2wdPdJJaDxhqtTanUC6EcNI20MV2MAlSTBPB2x49MhVNLSQwCiSC0gbEAgi232+5Q1y+WCljq0R3SKjza40yLdpjVJ2xQy+dDhF1hgZMsp1amAEkzIFrxEDxgeWrxCvoEAzpFjyYP7EextvjnlyWqsYZgocCAPSGIE+Ivt/s7dDs89lgCApQsV0amJvFyIkwqkRsNl3xCrSP+6CQovA1bH1EmNpH6LhnM9IOhXWoxKyINNmAG4FpiSSJ2XmbYSrZzUmljJ2gDcWJgxBEjxYcYzEaVYKWJOrbSOCTze03iP7jFHpWWOtYMrGoLHafYW3mOI+JwplMlrZlhmQg7gbktA+w3neD5xe6f0wUVKKL2ZfY+Z52+Lc41qm+cpmszK6IuncbhhcgExF7/AKRfCnWKNGkoH01ZtV9IuoIH6R4xTogurMuogiDqgbwdPgj9N98efWFQHUTpWATHI2DbxF4Ptgp1Oo9LIpLUVmKuAQLfAkxvM7WNucEydemzMCo1JaeFN4MQI42w/Ro9mliSJa4IBMRvIMbePOJebyxqARDaW17c3k8XmPuBiTqvQotLFdIgHk3EyQLXkj80yLWnAut1tFKRSdnIjSFhZJABZis3B3XyPGEv+kUqpGt66hV1BlfSNAHd2gaifJ/9O2+LXSpo5d0P1algyGde4DAL2+k3MCI3wbhnbhT1LMoG1UVIUEaUYalTwRyBtMTbG2T/ABKAFc5ZpAI1RqNjPp45APzIwhmqxqVatVwQS2xvAOwG21jzhn8K5NndqILwZEKxHHtcSCw8HmeWyWdncdFl3p1CWUCSAbC3LTH9Ubje2N6fSKgedQZbdpvFo3P8/I8HGuUyi02hBYXBWp6B+YsDMNqkmIneIGOt6NnyEe8tf7jcT/vgfOIyN5JeUbzpHp3BAuYnfbyb4oZWmWBHEk9saT/7REm38kz4kZqsC+lT/wBwtERAC+8wJYx9+cVK1KpChAJsT3LZZGoi/wDTIiZt9sRshm0q+QYkPoBKMxVxZtMmVi+xvY3AuJjEjO5LU5dyzPAhCRET+sSfIjHRZlYDBn0iJtJt6jsQFm/n9xiA+TFSo2qnFNdWltRO5F4/KDtfzHOL8kiCkdDamXtAjfa3as7mPHjeMDfpAqL2ydW5MWHke84cyfTlUgCSZmAQO2bG6z5hb+PbGZyiwJ1NAuCIhiQTuB/6QPPPi+htc1m+hsBIrOYIDIYPdMAwR4/XfCLdOrMdJqBQqEggCdxCgiIYC+0R98Wq1IhSzMVtZkkGAZIInbxhOrmggZdRChrTe8IdR5gH9/g4ramEOkZRyGIg0jaLrpbf0yVmIO1wZ+KWW6irkJeFhXMGQDcflIHxP6bYDlqDUlJDL/mPOljAJgCZHp/TjD3/AEUnuRmUnSQAxPyIYkFftcgG2Jt7V8ArBQ4A1KTaYA3tuL/zvtvjY5V1AP1AzCy6wp7RuQQoM+CDjVMvmKZjQrA6mhAQRFpUcc+m4IJwxkerUxWVS1SnUYkEVFIErYqTEH1Hnn3xXYehUGk1EKFREE+IOxNlPjbA891aiVVV0XaxFzAkEMLjn+PtSJ7jTUaLnUS1+d5X+qO1ffHrVAagnUS5jSHEQLBwAAykzN97XvGLibUKlVUSmhyZBJ0WIMWDEhYDAG/hjbHuPes5p6lJBlUYkV5AkMAtt/Ch5swsCTtjMWCufywrhEDMGUrEERMEaZmduYO4w7lsq9IqzggJAaIbiCe4R5t7z4xAyr1Q1NVdEZmksCI29UEm8/6ecVXZtBDVHqHebKDsY7bb8fGJqVvLdSFRgXUot0mTp1WUODBAECZUfbjCuapjemseDPswkgix+f2IxIFKqVYio9ITcSpu0w2xlYtM7fqTJk6yt6iViRYQSLqASJBn+d8DHaWTGoCrqWYHeIbU1z2ncCIuSL8YP/hqUmVaZAnT6pkHaYOxgzYYnZH8SORFWmAwb0le48W3JM87b4YR3qVW0EUypQgPJBF+Zttg9MbPUqmW0rT1vv2CAUHk6jB5/ScRc3TWq1yUcknSy2lieD+UW54Hvioc62sEOgkTpVgBPJux5kmftgDZW71dPaVg8kRJFoJkEg38nDrJ9Ci2XZACWQEamQ6trEsk2k3kEkQcUslmSwdlK1CZ7tU9sm0XsJmJt/ISUVfqAESZJDFYINzpMTY8Tth3I5ZHR3AIbSQrqYIYWAIHaTtMg84KVXpmZAAVyBewjbwWBPiwxjRUMdi7QQSDcwbAGRF/0wsjvS0CqoViFUv9NiAREM/Ck8xIBPGG6mWRyptqKyHLMPUZPaDe/wC4xOnC+drusBW1TMQCZ47hEC+4k742l7qVUKRBhbFWNxI5BEQL4JQyIYFXQ6qcBhLSQPy3OxHiTI/VWnXqDSdJgaToPyASbyBC8RMHxgtOGGVTE/8AcDAFSNxMAxvJgn9MbddpvTpimA4VosCxIMmSvN/a++NcxnstDCrCmlosZcHVJAWZEEGL8gTOHcnn/wDKOqkHBYmlaO4CYEG3da3iPnUwhlcnTqUgtZTVp6VClQS9Mk8mxuI9v0wPp/4e+lWFVSXELoB9QYiAOJA2IxQyOuoB9NlBWCyVB2mbW8GRttt74o084GdRp0AQCy1AbRYTMwTIn4GJKImRis6mmy6wHDdoDemR5EKbc7zHNKl0xgW0gFv6YPpuSCTzawH7Y1zGfRKy20upjstY30ngmYj5+cWcjlUC01LGQpYMG23gFouSJt7fGOd5xU4uQ65VqNmE0p6V0rxF5NheCRtzFtsbZHq1RdX1E2kGHsZnaDI29NuMMfiZVp1gzhmSe5gJ0HTKkkbSZt7TYXwpmGQFalMMyMsuYPMaLG7WEyByMbZT3D2U/ElITqdSQBCgzHG9pHAI98aZatTqOVV2KizArH2AmbW33thNMga1RmDaUJAChIN7Fp952m32xmW6a1KWWrrDxYdsz3A+kcQPvth6T2sJTNRtP+cADP8ASDpK7N+axm3g7Yb6hkZUU7ajJDN3EESQZMNETEefa2U1BF2ClOdEwpgELI2O0if2wZ6f9ZBI08wBMgXPJ5+cHl2c6c/nAXLqaQUL6iPzD0wY2m1498LZz8NVVLOhU3EKywLxyp4A5BmxxWzeRQ1CWeGaTBESPTvFjI+4+BhanTY0ypZ0gbglvzEgx32gb8+RMHrrm5jMdVCVUWrSI7Wn6cOJ9OoQAQDCwTPvuYO+cR401SCpiWAUiTZWWIkTPvOLrfhl30uG1BZCAlY1R32VLkge1/GBdQyaJUGukhYntUt3X2v6ZCjYECx2xXTaSy+ZqNqYuHEWuVZPcxB0k/HnAqnUKbuqtU1RyQN+RPFxfn7jC3S8+KlWo/8A20UaRSMqy2B1FhuSDAEwLc7OPm6EEIoTSBAhgS0WaTIvEQP/ABhGmXzcUwtN9BcN26bknaWKnUxIgG/mZwgvRwL1arsXBHcYVSCDYiCWER4v7xguVzVGC51BSoAMMt1vcQQu4sbGd8MKNbiBpQwQWhQTF97abjcSMMbQc/8Ahxarkusdi3RzT1cAMxA1HyTPgemMZjfM0K1MnQdJI9EWIMX1bAkH33tzjMVuBy1f8NLJJTUWAhSIJ9PPuJ+cN0MgoAIpqrSDDX0xH7kce0HD5pxUk99pkiZgcRcGwXmL8HEx+uOjhWUql7qSNNyADNr225wXsKj5JydKsFLHUGJ2vYR/TbabfbDnTaWZmFqUyQDA7j2mx8QCe2DG5vfG+WyqVCjaihsCQbmSAN/y+Rc2xQ/wfaACym6gkxEXO1tVhzwBgYlm8lUKqXH06gI1JYxeCVK2i+xP64C9OqD26TBWSLGDbfzBPGPMxk8wGBSqwmOLHgakIsI4uRODZGlmBmCGakEI7l3bTeRMLIIJEfa84zJ9TLEpCUVFNTqJR0n7lhDE3MH3wXIZogS4cmICsFGsXtKwIv7YqVqaCsygUiBEdp0yPSBJk2gHiwN+UVy7V0MroBUxIaQV/Lp2iYPggW5xmMdKdaik6gC061Kag3ESATve0THtgyJVyykpGhGLHtiCZklQJgibnxONum1WRQQaTTYFyyErI30qQBbcx8YazFOt3APTad9LEWk2LPZgYHjm2JxROh1OpUclqSsDdCkEFh3TY7wR7++N6/USdP1g4E3McixgzYCTO+J9DNPQcsMuzqCLU2Dw1lkLA07EjYnDlXrCVxOggqJ0FSjDySDaZ5jz5xrDplqTF/qarKNrEmPT9gPI+DgObK1HLyFk6XCcxJIngEybn+ca5M3VgxNNgbtKsJ2EwLW2O4n4x7mkA7pZkmNOnUTG+0zfn/Yg4WPRMuTJMK4mCVFuDuCNh5H6YbfOU+1FYggMRpMEgQTfaZOx4Ivjw1FI/KNP5SBeB72kCY+Nse57pp1rfSGEdhnc2jwQDf2GNu+2xr0zq1LtRKrxVG5gaQtgpGkR3mDHz80M21HQQGDG+8qZjZlIHPjwNscV1XoFRl1Jvc6iT722uPk3gbRhTJ9PzAYj/MFhrP1LkqD6bx3W+88DF+Mv1nZPlkzCFAIcrq7fymxUbxBi4M/GFsytakVXVpfTqMNuQYG21oP/ABiVlMtmwiFC9MaYqH81yDMj1HmIGxEG+J+bzNbWZqMCupU+op740+ld1neZ2O+JvDWlx12YzBcHW2p3IZ5EEsItaDYgGPscAq5hVCKhDFBqM2FiJEkSbzsPJxEo9Tc0iTSUlWkppqDe8gkTqJ8T+kHDGXzBcMtKky6guostwYv6iDa+8fAxy/xY6+e9L3S2G6vMGCgUvp2hbRvG7bAeTitToAUo0sxidIIEgeJMX8GNjiCmTIEnUCCNLU1vAF5gb87wfbmy+aAVEuDI9QM6QTczzPj98HKZ6EyvGp1NA0SGFwDEGO4THBEWH98TK3U82D2ZdBMSzMGBG57bCLC5PJw2ep/Scak+odpBJMQb7HzA33xtng7nU9FkF4X97rY3Pd8A7WxXGIqealWpWpkVFMIL6dt7Egie0EC3P2xZymebQdKljzI5vfwQB/OIVXp6G4CkhgVPczDcwIMqLXtuRe0AvTfpvP061amQb3ddSzeA3vffz4xdEUs9WNMHUoVQFEB2BYkFbAAHiQSSoAxzg6T9dqgrQUjRT+p3EKYcGQOx+0+LExOJOa6m6n/Fg/UYyVBEgK5OhZBtCrOnfcn27XKCm9OnUanqakFLMUCkCCGsBcDTxYg+IxYRsjl3P1AaYKE/lXSWBVQTptChVSCYO/tOutadRUSl3OwCtAKmSbalkGDBgnb9MXCaZquqrUIYB9arEzAgH80fciPjEpMtTFQojKdZESY0wTJE31dtyJF7i04wbpn/AKmY0U0U1KBhiBZmDQ0xtc2MkRuIxtmq1ZNQLHXUa7ABiBNraY1na+38MZPJ06NXQrrqZW1hWJHOxjZgYg7b3FsTc5kq1Uj/AA+aSkH2QhlYESBsTv5iT9oFyA3l6GhgSGfTvrjUdNyZBAaxAPufbGYitlc0ut2rNUqUzobWSTtPqYwfy2G4EEXnHuCzaZSv4cz2tRDEwJ0EwI5A3i4FuY/Wp9dqraik0zso3gW7XA3vOkj++PnnSc86awkE6bX2iP6RHmfMHFjLdfemA5UGDBDdrAkDcztMi0c2xV4h2WU6crPFNCgkHSRz5GoC/EjzivTykOFqAarSrmSfHZFiLWI5xK6J1alX06bSonfUu2qdQIPIBiIOHOpdOpVRTK6kccKY9tN5Ek3jbnHMsz9UZdlJFp0gBRrJPxpkCD73GG/qLVEaHg+kgEld5LNNjMki5jCFfp6quhxUIS41nUwkGYaYI28QTjfo9JTN3SmlpAIOoX1G9vba4tGHUrVDpgakZVnUrpLDsIIlhcXFrSYN4xxtJKdNiFrVNYBKjUTa/EMDcR6eYw1Vz5ZdIqsikqYknUYI1EfmtxP6xOANlALpoYg21hhAiYG4Pm/E41rHMvlKdVCfpvJLAt9SNTk7QCALtxHNrYfyY+lNFKgChJhrtqHkhSzQNrmMRkGZCkqikgl+wEaTYQSpkwZ/fDnTS7FzXDEGIJUjzKmZBOqdpBEGYxO52qTVLK5aVBpEQbusggiLTzG/B3+Rgea6HTaFcsjXgrYLuogiNPNhe+xxvkujsCHphpNXUDsCPe282t584B1PJB1DM795upkyAdiItH8gTON5HEumjalUObm6k3BEQdUARbaPP3cSu0lSf+3ALWM6xInyPNrWxMq9MKVA1OoabAGwMKbeSPPIPjHjddqUSDUoalIUOUgwROprm3mZ/Q42S+jFGsg1anJa41AxIFhaAItbBB1KkrhUaNUn0kxuN57ZPjjjCr1KbuSNdMmAq1QFkgtzJBmQbGL+2GKOXBQjUC0iB7+9pH2/fEqbNXDAaa6shLCokDVqi0Am2ozb+2DhEKk6e4EwdoXiYMTfxjfpvRjpJddLiA0cjezEAmJN4HGE63Qkpv2MUmBM9smSR7Sd/gecUgXI5idWlgAulgfeL87L9vgYkdUpWClbJAMhiscwbEj3/nDX/TWU+rci5tMRaZ3t8GBgiFqmkm4nTPv8yJPx4wMzJ0aP0iFZu4kyVKrqB2hSfBYEWnfAsoQtRouBqDNawJMxBhhYx4k7c16XTaf0Hos5TVUJLatICiCNM88x7HEzPKtOrSh9QXS7l4W95W0fl45vieRhvOZhyPyr7WJDTYFiLGJN/tAvhfL5VhDag9O5YsRAMx/8ViNiB5iL5n6qCut4Om4AmCYMETHdwbRcYZyYu66SulgSBF1Oxj2Av/5xz8sXIbyuZGkWAKjUNVwNrG072/tGA5v8S6mOtpXtIUds7SBaABFhtIv7wOpZqolQg0wF1HTVLXix9IjmbEg/GPcsCxuoDQZEmN/EyPBxfHiLVuvmnZhNtelVYWKzZtRBuNPH7HC9epJNP/EuKidw7vTNwQuzTcEThZzUCgajp07xFt4vM3uGBM+18THrqteVZSbAEnaDqHceJ4J54FsOVPSt078IfTcVCqoqjhGcQDM9xNrbSwBvtGOirAVaYU6WEd0+kKBMyADsRE/PnHOZfrrArepA0wGiFuJGqAtx44Mc42zuaaYWoqqTq7lYXsSvq1QCzXiPtiu7B1pGj2VSS00WutOmhGgAkwNU7wZMCfY4uf8ASk+lP0ASREdpmWGwkgHcyI5xEy+Zpg1S2p2qKVM6lWwMadRmSACTER950GdLD6hMFiQWnm/nY2Ina+Hjv08s+KmWyYpF5QWNwpB0tdhwTMAC/wDTucO1aaKqGYYepSuolGMTxaCDpEEC++4MhWZO6o5JcTtK945MQfjVc/v4M6tOm7h01tBhiJU/+0bLAux9h5x1lc8BzHVabs/010MSDpYRqndiDBBuedo4JGMxHfrlMsJelppgqpR50ryGsLyZmeT7YzE3jp1N/wClpp1BYqCVkG44EXgyTt7Yl9R6NUqQaamWAUzJgyFABJkKJN97x5x2LUrhTsQIsAJvJkXF/P3xtkgaOZA+oApjzeIsPAPg33xpyrOAp9NekQQ2l1OkldO4mxBgq0rvEe871sh+MKggNmBWZZYhlgSLwrQCzfb9Yx2vVq9CsHp1EDabjTYgm4BtGojj3PmMRl/BVLcgrUtJWDM7yBf7CDvfFXlL7DXO/jBKygVKdSmxBgAzAF5Ok6tI8EX8HDXQ89TqJpWurGQaeowC1xJB0zA5viB/+NulRlarrBJJYHSxb9fVI3PjgnBMh+Hq+ksSC06gxedSmzg2O44M8Ym5+2dSzKoMt9VgZhSfiAf4ng8YDkFQLDotQ+bzBMQJtPmY38AYQ6V0tKTMdTByu5J0AE3UCe0z/pjonAKamIt7CQBYRceY2m+OPKxfGNcvmGWorouiRcCD3R2kWuAbGDfyMN/48PCuNgI3WBNzYXMSLzhcVI1D1ADaZgRGxt+m+A1LtCkqdPcNBMKeRPaD84n2pTynUFVZBl5OnuJ0gRI0+kCeTzEYm1k3qSS7eq8/J+C0YZprSpETVlithb0kc/NyMa1umh0V9Mj1BQCbqDcePF/OM2omajVKg6OTf4YiPA/4wY1QViBcRIF+ALWEXmZwaRoVqoUVIBIWwEmDz4gTfkRhnpeT1SAurQCdCwCtyBcjwJiPYYrWxF6j0xGQCBU0RCsdK6pEdwFhvxyfnGvSeuxTMkkhSVkXsSIMgcjbeB7zi1U6fuLAi87za1oAAPvziX1LLAanLLopqS553IIEb3i3vipy+NZqin4vSAp1MQoELw3Ag7rH7RjoslkjXTWKbAnYupUzfug38RbDv4E/AoyyCtVX/wDaqqC5t2TJ+kn9KiQCZliDeLYt5npCHamsTyB/vecT+TZ3iuOfXzXqPRXSoDUZ9JMCfVuLQL6sM0aWmmVFzqlIP+hEke+Oy630UPRKqSQPTqMaDtN7aJiViI2uL/IOofiepSdk0kOhZG1SCGE9ogWNvJFsbjvIcpJ6dZSoMaykBW4hrAwSGkQAqxBBF7biLq9Wy9UMfqOg16oSYJAMrAGwJAjU2yja0z+n9UrUwifSGpiHLMUYib2bV6ZF1tqHi+GesVK4qJUbLgxAp6HVZi5bRqIiYgi1zPteIFzvQ61GqWVy0dxDAE7bgrdrcEcTaTguSWof8xl0kSSSYLcT9xCz4xJzv4yDu/8AiQyMYBH0zPaPUTBUmANhaOOV+s5/6qLUpBqhQgEhyFBFyPpsBrP7eDgvDT5Vb67SDqpDBkJaFEEhjAAvtJG52vfypTzf5mBqKmkudIkGCAARHiBBkwfJjmM11dlFWnpNPSfUQIcH0QljvqJIm038t9N6i1NWipRNRtUhhNNkS863cBnLkgaZ2gTcB48Mgt11VXo5LFVPaOQwtMW+Pe+Imd6WrEgrq0iRYRMwLgyJmMTuofi6pTUo2sVCkA9hA5BOkbbCBe2+2J2T/GrgGfpoSNzqIJ4Xkge/EjFeNCnmoI0lKgiCIpPLKJPtFxcb4p/4n/JDA9wQEbiwF99p9zO2INX8YOjQBTBPexR5jaR6diLkH9cZmfxNKGm1IMHUsChD7wCZO/cDt8YcrK6ZikTT1MBJIJJBMkWiSeD+u+M6nSWnUQAELuTECYiBEjV/fziRT6x9Sn9KnTaTUEs+iCNmJuBMcTaBfyX/AK3QqNoJFI0mMAvaZix2HvpJ/nGxl/o+QSpUZZeIElSx79yCDYT3WvssRfD+ZylOsF1USwKAG6gW0wGJJiJI4vO+4RyXVQGUCoBfTrBLwIJNhGmYJ2EyOcVuo9RUutPvpjQGFQKxgzZZ0yFKybbWwxNct1P8L03QP9OCJBiYBBIWJIJEexuL84zFeuUp1AtVxUiANxIvwTqAiDFhEe2PMO2HSRRiog3UyNR/3vYDBcjmX0lmXUTEAXt8GLmQeI/jytrpsCpJBUGL3/b2nbBlXVqeQp1R26SZJkTN7mPG+OegY3lirKzWYsIuO33mL39sMrm2qDTclRvME8bgXiOf9MJsWJWSrKSSDpMb3BXji8/3xvlsq6spIC34MgWmxiYIvJ+MTWhTOdGFRiS2hrj6kgxF76hG/wDpgWVytaky6qitNidRJM3PAA4YW9ucU2ztN6btSqdqAAiFHMX5nY7Ee2Cv0sKi01DSvbMm1rSbiQZ4AmMTeWe1SInWK9ZQxWmWBgKNtW4IvJF7/f2w/wBC6lVZCXpsOI9W4FrC0e3+t6WW6bpQfVIZRsQTO0idpG9x/VbxhL6EA6HelvsRF43Bnb2ONssw/wBHyvWPqNH0XUkWY0/UBcHVFgP2Pvhmllw7ioV2O7NJtwRcb328eMK06zQUJntsYgQeJO9/byMDpZfRsObkHm1t7jb9Ma/wT2rZliJNIw3FywO+kQIttt52xPyXW85SMZol42KxBDG0k3v4Imw3jA+l5lX1Mslg2hhMQwJnnztHjG9SkzMJDMSJkbAx9wZJ5GDflUC+Ve1QNJFgsTIsdPgx/fbfHtOsSzEq6HaV3tcePzWj398PfV0AWuTMzbg7/wC/9ArUrgjUD6r9x/0E2ifG84mKrZc01YStNyTInUFMbE6YjxG2xx6v09KKxUxmaP1C15X6yc8CIttAwxlK9JSDUpgqZMbCTYRv772P2wrntDAI57XJGliRO9wTLEgczaDi9D682YEkTt/OMFYE/wCmOW/C/XTWRabErmlQK/1AB9Xca14LWkrFiYNoOOgRmG6vq+Lf84q8+WnBs+g+m8gEaW/g4+Y/iboFE5tqqfTZyf8ANkyNekAkgyAZnaCfffH0LrHUxTpxq7ovBEjYTewN5iLxGPmX+EqgtSWsTSeoSEqKGYyfzWBuTNjz74eVm7E31gKUTRdmpspllX6X5WgepWEFWH2mD84o5JnFNtSINBCKpJZvJYkXgNeYsCIvuguU1Lp0hgwJAIPBt3eRAv8AfgYPTqFF0lDIETTYORM6hDOnkmZO3Btg48tTYBm+olWZatGqYujN3KLjT3z9ri3jGNm1qkiiVqGCAElgx7Zk3CXkavjeRgGdySvpA/xFOobzH1NSsDpXSHJ3tIm684LV/B6ooQ1qjlVJawUkERK3JA7Tt45ti0itk2GkVqNOTDaakGYbugncgbwASAJwtX6dRqOBTytKtETVkKhn06QGOrwdjv8AfyhkkpKQtP61PSCPqOWNtjPdoAuSIH6Yr0s9XLBKa0FEDQZNvMpAiT5PjnEwpmZ6BpH02o00FMXFO+oGRLEC0gxfVeL7YSqdEoNT+mCj6SV3DFSAZCMLgE3JInnHVVui03ZWdxUZIIUpoMzcavUbkfHvxMy+RquSuVKqRq9J7YFi431bnfnk4sa5Tq/4MDsHRncAQEVRMKZIPMAfmvsb+aXS/wALUFBkEGJExKwNtJYagCZIMgxinlhnmKoXp6SC10Kgi95JJk88bYi/iHqFfLqn1aijVGj6IVZCga2ZojcqBAB32k40vw9vM70HLkFKtMLeFenOg7FiJIkAx3C9ztGJtP8ACdJk1IXR6cFjr1RqNnInxtH64L+Hc3UzTXcaVX6hVrruAwmJBBItfjFvMfho0mBrIPpsIH02A1Ebae4KdMkz87c1udDtAP4PZWGnMgFRJ9XcBxGraJnYX2vgFToZNTVUrhBMCnT1LILAAwZAkki3g46Cnnss9QpS7pgd7tKdwJJGogi1gCcOdTy+mouuwXu13YwALABLbiwmJHnGtbXPZz8FU7D67sw2aQJYEyCLyQJuPGxJJxmL/SOrU3L/AEncEEAqwCsYFjDMO2fA3xmNtGpVPq/1oViywALSI3NvvxtE4Zy2SYFYrNO4VwG834i3/PjWtWpyrA6gxPNx4JH7fJvfDiMTSBYXBUWk6W5I2N44gxzbHNtM0OnNRZdVw8sSm0ibFCxk8ys/rg1HOUHAAcHS/dsCLXvAPiA0Qce0cyTUVYLSJ9RMAaeTsPVA3PG2A169Ko0qV1qJNxtJB75G4I2I43xrNGvcz0CmautDTdgwg6RJPF10kQZAPP74cVGMjUgeJEEyDvEnc7k3PtiTnmGlSqtqU7q0NxciwIHifOPaFWqoAasWNjBpiZBEyVJAEWm+OdWoupBUsQSDuQwE/Ezz7fvgVfLwyaCSIOsR6TO/wZA+QfIx6c2bM35TGkzcEePG9/7Y2p1IYWCmPe4i5IB2MfGJxWlc1k4WbA7gkkifA8T743SsQoGkEkm5MRHgm+9v9xj3MdS7XU7DmTPj7EiPsD5jCWeXSoEye0wfNiIM/wDm2Kv6SdyWXVgxIAHPMm8BhtJ8/OMrVFUSAQBvBIvxYyFi21rYBl8wUBGidRBUr5UQpP8Ac4ZWiWmaZYGCSGEyT8RMfxiFlxV1JMhoANyWtweJO2374XbLmAGa5v54n53i/P3xtUpd5lGVCYkNABvHn2E7YaHTRClC7ahBGomB7+P18Ydkb2So1Xc6SNRLFQFJAgEahzcW8/3bTprnS4LUkKjS0917CBNtx9zjZcg2osrGRe5BkE8GbmfecUDXgHUoVQL2Fxab+8f84Lb8PX17SyL6VH1C5CtEoTb+o82vsTF/u2lXM5eFKh1AkgVSsAgxZ5F4JEHi/nHPZn8VQwSkdcB5aYRdMTvZrNFjxhBfxRUpEGabyIB0kAtc+pSw9IAnaZxclTrq871pPpd4NJm06jo7dw0kgHSpIvcb8GcbZp1bSqBCGgM4YHUB3Qrcd07eMcr1n8XVVWmZplXP+bTp3tMGTOpmFgCxEXkDfCvTPxWmtaZBpEuylQCZItNhILc2OK8biddXUKqdTFYmBpi14kkxP6c7YyomlW7VckAAGZm378/xyMIjO0XhGKFCRIbRDRBm57l1W23wfMdRoFgn1UDTEK+0HyDawn9cTjadTOfT+mKhISDsDvxPgDu58T7NmhTOn6Wkl7M/rHmzGY+N7nEmvS2BzbrrXtkyQNt7xYbD3wQ9Jg03OaeoGBDaLQAOdJ1ebzy204uVLK9Koihl+mgnvZ+yN7G5tE7j/TAsqzVNYGk0zyBIIAuCIBFjvHtOGKtai4inRgaZOoOqtBJQsTzqkgmTt5nCNamynSHVGIGnQoWT2nSWk2j3gkeRjVjNXOJVpzpCkABuVtwQRq+SLwON8ApZx0IRCHGgs1oA+6kEmwI42tjzMegOtMmI1hQTq27hp22HiJwnneo1II+lCMSWKyREEX7T43HvjcdpvSlTeK6VCQxgmXAggi55EzsPJExgHU1+qhUEVRpZSmmz6wIg/wBQ0gA/NsRqPWf8xTSFSnHbE9wtAOo7CCPbFTK9P+s7GnWqB/6S0gTE7ghYPI2j3xXqD2WyVFcusLSGtl4gAA8SYmBfFLKZZIDRUpM8Sqs2kbkvAIDRYcjyCcEywXL1VZ4cqSDspJ4IMGCdpvvxwzX6gnawJcAHb8ojYGylgZ4H2jGlbC2b6Ur6VrU6VamqkK+1SZAOojm4ANh7XxMr/h8EnRVFNVG6CY2sPUAYtPzfFXNZ0N201KNdiDALedZHJIEkj9cL5TKIoYwqWsVOmCIBbUpjcj5jGvJiGQ6SFpKHZ9pLNeoAbgXBgA8WkbwcZivVVqWkMVdm1BGZQDCCSGvc/EbeMZjpKK5HrWagIoJjXs0SBEnbcA/vh/K5xAFBc0SBPcex2k3BPaCABYwRB4xyf+MBzFIOx0kMfY+mB7CRvOPpGXrUwaKUGFUwWkSRB4JKwYJk34Fr4jMahmjpioWQhjC6QBYGLkH1C0C8/GFMxTSowFVDK/mU6WWRyBAO/vi3mWFMIQoR6lpBvpgkAmI1Wt/4xJ6xTIXUQzSI0g3kncnnbj9sQwa5CFGgkU9N5vue0Aj24m0YNmdO4MH+knYeJsdtzHi3GI306lNdNCoYn/tuJF4sD6gPF/bDmRqSIqkU9SxqiYMALzJ5tic+kRc0EKvB0sARcTHjf5t74nZl1qMaja9YAGsBbDbYGY+Bv98UTSUIUMC2mdMyP6tPzaJvhHNK2sDXdx3ACRb9iSdzhY50qiagiQ0EmVG+5uJMHYf2w0lYFGWP8t3/ADAarbieB7DxxGAZKuqwakKoYrqsseCAd+fTOB9QqKzCWcgQAPPiIA+d7zifaj2UqquntVNJ7grapAngxG18UK9SmF1KhYkmy3OkDmATM3mf9MczSBu4epBMNfVEEzvwSQIxVytVjo1VIvEuoMi8bGJOwvf7Yi+1T01ztc1KXaCe6IAjSwifX4N94P2wx9CrTQTWWYmDTE8eDPtwftEzK2oncOksZ9Pjgm9+ZXnDS9TXt1sdSmNLGxke+x2viVZ9P0BWqMFCoRM6iviIABYi3kRc2nDeY6cy0vqPUVokEBSO6bLckD4tMe+E8p1NHYr2g37gRvsV3uTczhnMEaQAy6EIJOhST7g307xNoiOMOtiLX6JS+nekD2kkAQRPg25H6x7YmV8k4hFJBpQyAG4BEBYFo0W33Mnknosx0UfUI1NybEwSbGRNwRz5wKg/0iw07m7adQnwWI3gAXH67CpyTY4Pr6GhL00NJqnpYLECZWIhYMKdW/kAzKtCgv0wtQszz2sDdWYyWYm0iTMm1pg4+i9XplwPyXJsJVj233sYAGnY/MYmr+H6dcpTKkF1JJAF73kbATBJmbfIx1n5JibHG0cuTTDdzU4gmATIaSCzDtncKAQWEXjCNdNVQgjWRpLhOdhp3ksWiQuxnjb6Mn/+fFNS0alOQCdRXcH8pGo891t7iYtiFU6FmFLI2WBJJ0NTkidTN2jSzLpmImIifOOk5wYl9N6gQT3R2qAC9wIibQSYgnj3PJqfXa2XcdjBiHOiDBBAAKyD2iRBWzfyhmum1irUmRtQsOY7hEjfexJE+04XFGpTLJUp1AjDtlioWFYAkQZ9Vtvm+KzjQ6Wj+Pm0TBKNvuRMEi4sCTNgIB2ibND8boj/AOah0LpClTBuQ0lLsrcSOTExbHJVco9VnaouohpKoT2KoIPplVG0WPB2tguYyrQv0kcSWDFkJMG2gmYKzMdq733AwePFnb0PxxTo6QxagKqKwLAEEWi8mLjYcEbbYrUKgZopmnUTQYYEFmJJlgSdELaxMX2x8urdMqqbLqSd2RhMASdRWRO5IiwkROFstWe7LqBQqStMwINiBAMMPfmebYJxjPqr0EFOt6xohBqHfIgCSTNzA8b4Tyzye54lm9ShWBi0xMX8j4iBji8j+Kq6mWqOZ1OocKysokSTOoCREex7t46z8PZ/L10sB/iHHoB0w2wsTcAixFo3HjeOMd6miMYYFhA3htItuIOwN/HwcM5rMI6QGZY9JIsJsu/5ZgmdgMMUaI1syoVvBOubXBBJPqJ09wv5OE8tlqqOHpsuprmBI0ajyVix8+/AxF4adxiEoA7pqUsBKiSNgvdG5g7/APKn4g61WRdFJzpU6ylSmASoklRUCyRMET4G+LefydaoqEaHAF2DEEmfVYGB7j9cR8rXcViHssllIIcAkxIc3IJ4IO3scXOOJvLWlTq7VnpVvoVJKyihpgNAa3puCQfOPcC6TUZMxWhiAzrVlhfURpIiD2HkjcmOMZisDgqPSapYFtXd6TzA4kbCPaLe+Hf+nMtY1lqDLIgUrDM4uQI1DuEjfmPuB0fTwCwGkAJYtN9jt4Gw+4xtQygqINaorE2CAbcED9bj25xzv5F4BlfxM5B+osqjT9QG1j3QBfwQYFvFhijl+vUmgBgBpGjWYLe4P5hN73v+k7MdDJCgGBJiWBIJ58gkzv8A6YlZ2hUqOusJUCMULQJIgkQN1gSfvbB1Q6Smqq0lu3mDFrjxO8cTGNK9AFFYOBG2m8gCRNogmffgRiFRz9ZFNRqZCLB9SkwJmR5jYfOLGSanVBKuoJIkqYbSbbRvxwRtgswQTKVa0MWWmSJO++xgKfbmTfgzYepgJNMkBIEEGT+ZZvqM8wLjcRe1lMui0Cs9q+VEkbcXv/OE6mRIuBOnt32ESAeR/accvLteGchmgVl6DrqFx2ki3EEkCLf84QzWWZi06QDeYJjaDP5jf9ucb5fMDVuwI+YjaYtMD3thmrTChiGVWJtN53kEze3A841uKkTqNEAhYXuMtPEAjTPG6/vHOG6zK57QAUI53tY72+P+ce1MqjGVEm4JYaRwCdJvsbcmTthalkqTuyAyy7zO8x97YnyVI9cncaYC+8ccg7+f+cEpodNv2uADxDe1rYbyv0woBJ/plBtf/d+MM08qukP6hGkE8EE7gcA/6ecGqpCjAW5gXJ2BtvA+04p9NU6+14Ji4Xu+Y+Jt8GPOzEvZ1OlbzsZE8TsZ2NsDXMuAZEsN7/xMccYm3Wiv1NEVe3SNILfa5A+d+OcRsszaS+ka2KlSZ2iII4t9gf3K2VZgJN2IO3A3Fp+3xjWr0yi7MjqrOF9R8bWLDf2v5xXGJ5UTNqHGkNBglT7n4tHwP0x7QoKkkKDUAHdOqdU+Rf8A8eMDoZDSVj0CwlZJG1iCDZh4MgC53w5Sy5JGjUsQxNwL2EQdjbfFzjdTsAzXU1gocu5ZjYkKB2C19e1osI/11yPWgWK/SYGnEq0AlTfUCG7gfI8cbY86qimqEqF2RBGlQ35hZoMxud5H64V6r0sZhKbUpARYDKQpGkgWGwg8NbFTgnyN5pGN0v8AUcNIMqA3Jm8wd7QVI842/wAI712Er9MMUsCbgBgYiLD2I7gNzj1c/wDSDtUIDbFlFwY7RuwXt4sPtgOXzq/TR2hXMkGBeS0BSNQYb8kc77PpjzhFYLpFPsiFgamnwRb3gj5sI1qU00BRBdz2rqIgLuWBBmSbbk+LYmrmlYmQSYH5SATaCBtySN8e5jOmmBEKWI03A5ieYHvb94wceV3trE6mpbW61Ek2g2I0/mXexH6T9sPtlgVWmQq6iWY+RctCsCZ9zew22wWtU01de0EdwNtR2Ywu97cW8gY9zLIVhYLBrkAiHFz+Ww3ubn426TZ7RS+e6TSVQP8ADoZOlyKQuSBp7rMJJYkTtHvhZ/w7SpQ1JdNUVe03aDue1jeTeALxEjFbO5NaqyVrCpC6mpnSSBwX2W04iH8DVGGpqz6JIZWuVX1TJJDGeBY398Ux2lnX11JWxUED0w06pImR3EmbHmb4Lmul/QFOsHM6oK6gAFiWkAx6dQ7paSt9xiZQ/AtBwJqM6kggll1EWJvpBWw2nFSh0HLZddKkg1FAYqGcH30ySNhtzP2ZylbMeZiuunUo0vpDqzAztYNDjSQODvBwjTzNMUop6GZ51FdoYiTpJZQt5JgG3mcb5v8AENOAlTXqCtAINOLR6WW8GfzEfHKY6fSrUw7aKiG0xBY/1NIOpjFz8Ww2/Qa/wgNYOwWFEAjVMWMEbyCrRB/NjMedMyAQwrVVEC1iIWwlWB/WZ9zGPcc7yVOKGtTU6ACDJLQBEXMXHNuJ/XBGJUlkrtEx6REjcAwLAWjj74VObUOWLMAFMAfsODJ/thUZioLrSaow4OxBkR4BHPtgKuMuzAkLaQdc3/ThecAybn6pVpJPiDfwPMj+BhHNfiF4bUqKYLECOAO2FtsNjB55wHpnUVqEuxKECYC6jJggHmN7+wwZZD7roMvTBLA2D+qYUji3IJFo2ufOBjKKNZASGGwsyxf1Ts1rEYQGcJMCJJ3P9jhlnJUEqJuQRaJHge+DT4vctJJFMtt6SS2k3ueST/pikuZIB79R+RttPz7Xwj02nqZwHiAZGwJvY/284x6ip2uJI+4N7GcRSDnBrYA30zBMf7Hi2B5aD2lWb5PI3A8T7x5NoOKdNQ7GRERb9f3t++NX6eKncHmALG0XPbEeJ/XG39kLLGkYl3UNAADPvBtc2+Bv9sNJkNNwSBOqx42+QOZ8xjw6wwWIEmffcAe5/wBmMOZ6qhCAFtd4jab29rA33mcG9t8T87UFJRpIa8FeSvsD584rdNpArqkkgWETft24N+J2BxB6v1JSwUmmoCkBp3MiJUXPI8zbHSfhfJh8uKhc+x4JAvEgE91gPbfjGs6aUlU/ENRZAytY7kmQswYIjbf9ce1eu2hMvUPhwR9PUONcXBtxN48Y6Wl3uwSqgdQJDPpW43BA7p54tgPUaatRDakfuA7RItLGCb7BiTsRHzh8ZJ6G2ubqrmmQECmHsGWS1juJawgewNzGGVzbBwKw0jVGqmbmLmSBfaLW/fFBGQsVLAto1E2iCYmOZgwD740yzgVo3RibNzAiQL+ItuMXPWp+jr1Gmmi7QSqLI0ybkCLyd9yDvyMWUzJYiINSIIG3sQPtsPJOOZzCSlQIumoCCszCwCwJHNwIFrmDii+anSNI1qBJU+JkyPJO2wtxhka1TzdI+g1HmNpvYyYk2BmLcYU6j0ZmJelW71IhWsp9iRO83mePbAkqM1TS5NwI2IgkyQTuI4HgnnCdWvUpSO6oisCBEE6tUgEcj3Bm97YqClUzVQIabIkw5LEg3gQNQ2uTeDE4LlM5rQlaQRoFgBJIM2HNo3HPthXplUKDqADsGhmWZaSdKSdgZF/cWxtVzLrCwgZwdIBIZSD4AYfMHwOcTymwSjUTN/SdyNr8g/N9sePSJs7au4lZXSVuTEyQRfxxeca5PN1XZvqKqlSZCQdhJlSbcAAA7HG1fOsLgA7bED1C0EWmMccsrpsL1umMahqrVdYTt+mIVze+mCC0cc32scGy/U9DL9Uh9SlWJspIkGAuzcmP5nHtTNt6u6FvMgzwYj83+5E4ayCa0D6CDAYsG8+nSJNpiQBwbY9HG2+3Kkqmfy4I+mzK5iVDPf2gmInnj+fPpLUSXarRdSbqxAZZtb0xGwHnHmcy1SodDqFADAq4Ms0Du8RJmZkQIx7nKf09cAlkhQwb4I0yfBEke+G1owZZFH+UVEy1ptq9ViYPG/nGLUeAy6CJ3k6uI2EbiZwlQ6npsaVYnyqgrMwBIbxz/bBqWplDKh0xPqjYkDYx/OOcti801l6NKqXeozGZChzBhfVpJIJ1f0iwmcBrZYinopyLkTEgSDYRbtNvt74UzWTLtquCImRqkASBtYe0/M7YH/gHC6TdSSQC03JluL3k+2Hd+sYLOLjSzAx3E8gGNj5v8/pmBZSqailYZR/61gredU7MPY+L48xsZzSIBDENBAYAnyLH4g/xgdfIU2BJNTVsGLQYj7CPaMP0+mEgjU9hzCjbgKAZH7YQzWWKP6S+4uNQP2P8xjS6vMAo9PhdGolfJiRFrGLSMM5SmKZsOxu2NRgbmI5EyZnC7ZzQRqVl9iDz+v6YdpZoNAmxHmCN4mRsd4/2atrZBFpFgdCK1QqYBiQ0WubQY+3tg1PK1tPeWLFfzIoBYyBpggkjnjxh3plRVBDkq241TMe2r4tvInFN6hJW0wIGkSIN5m0W/vjnyuCTsh0npdQCKtObGWDLtY/1ahbiMOt00bliUuZY8+PO2PaVctUUDUFEkqJuBA28b38Yby9DUhgydJG8Rfjzv7Y53lTkJrRLSVOpdr+Jt7nG9PLlZLTcx4F43/Xc4VUPTcrqYAG07E8QdhzbFClmnYQ6liZuIvcRMHzjVo1zIsLkWifI4H84n0zDiFkzMTwN/b9MPEqhgmTaALad+Ljxew2wsqGRLJ7Qpn4mfPMYJxN5A5rpjbI6PTmSHBlTMyGWJnzEjFbIUWpKALqoWFEQLgzfUSBuQLnmcb5bJa4Cnk91jMxAB1A88xhpOmgatVVgFgCNvfYDVHi94Hthlosbs6qWJ0EhtRN9Wo3jbtja+MrZzXTanBdVAYlD+X9A3j+PbA+n0KbC+olWJIJnUDAFgAWJ2vtPm2Av0T8v1XUkQz90QSTY8kbGJG2LmCyjNSX06iTpAiwN7i5kgx+nvgGVykMQG0sR26yQSNyJAgGdyPb3GB0UCsYrVqjKCSzVCNM2OygQYiJvfCGb63UWsFDUypEd4Im0jvDWO4g+MXOKbV006p1AxKgkXHeeJGwbeW+D5GB0q7wB9N0KyYGghtrEjbaZ525xHyfUKZdlY0WJuCrahGzAiYEHzFj74p5DqtNw4p1DAUBZHq3E6lgWttNivkYcwexTWqMxVkEGIra9RMRC6ZgQDJ9yPfGi5qsKrLTCQwLQDCjSQIIi1z597iMFSoFX0jUSSYMSeCZmDF5P8WxpXCU1oh1QvJJKEatW/EmCR95+MHkfFo1OrUDOZlE8jTG7QFF4Fp7jJnjCY6cy6alVYLE7NJUm1+CCnI97YpJmgxUghSBuYLqDAEsBZT/TH5R4v70rPm+thUqS0BrchpG+1wIG8++H2MaU6QJYI2u5BDCJaT+j+9tucF0AJTLDS5EsCsx4g8zffE0UiyavQABZe2PEGDySJ4jY4NlyA7FnD2hoBLEmIaSLKNo2O9ovzsMGaslNCCw0A2JgGOTG55F9r4XyeeYANYydJJaRc2gAEewvxjSjkVedOXDN9Qy9QxHMKGEgQP584Pn6ia4IbVNyFMETtIFwPA8HHTf0nBc5mSy6av09RkkQ0wL2liTPPiTicylQyqqHVwR8EG/833wfMVVqbrBBYd8g8RvfTAmT4woaDEyLiNw4a3F7/wC98F7pAKVKMh2UdtwvdYbkQdMkkf25xpkXZwNIB2MXWwjuPmft/OC9U6YWUn08mL25APg+fcHA8r0+FCU6+4ntJA8WGxg+L4emVaSi+kwCIuIGqJi1ha8fzidmqTAwtUhYuv09Q8dpj++NqNJkQozln5vtPsd9v92wHNZ1xqGpVPiNRvwVLDSYjc/pgz9HRlFMDSygAEmTxvLXvdce4TZ3mJaobwSg7lIIsLBf3Bn5jMdJ+P8AqfIm/cXBuB/uT5PvjPof5cy0n38AHHuMxxd57EpUA8ahNgI9jqn+OMJZnpNPUe2BAEC3MYzGY2tZ2b6V0amalMDUoYXAYna/5ifAwxVJo0aTKxaYGlrj0g25F/Bx5jMEu3tufUMigDWJi4CX/wDjH8AYr1a5VBAA7jJgSbnnfGYzAh5mEAtvDbm53ANz/O+CZdtD2A3NiJFws/8A2P7YzGYiqjzqlED6nsVA4s0E7fOCZzpyLTUibmNzjMZiduxUk8al5asRO24PndQx/djivmXP0BJnS0iw8HwPbHmMxXP/AGbh6rfM2qTvt/8AWY+LDD4rF1Vjuysx8SoJBj2x5jMHH6eXxN/D10qSAZLbidgcF6lkkrUq2tQdNfQPi17z3XN8ZjMdXNO6h+GKCKqqkQsBh2t3MZ7lgn74HksgiLpUWUT/AP1G+8f2xmMw7cGdmcsNakmxC7je4M33wlXQRSAEa6rgx43+9xN8ZjMSselmTTVCsSzXJAP5o5sbeeQMe6yaFZmOpk9JIHLH2jjGYzGjfCnXc/UQKquY03ELeBzb3ItGF8v1J10XkgTJF76ZFogXm3MeMZjMdJOnNTpdXd1BhQSENhN5Am83jn3OKdNZdbmTFwYN5xmMwf8AQ+EK9AVK9EtexH2EwPiRP3ODpTH01AAA0uTAF/b4+Me4zHS+qJ7gWeApqukWg2kgcjgg8+eBhOhX1Va4IWKbwoAgAagIgfJx7jMT8UarN3XAP2j+I8D9Bibn8mn+K0FQVXQL7kGZk7nHuMx04zpzpbp2aNVahPb9LSF0Fhbe97wTj3GYzHQR/9k="/>
          <p:cNvSpPr>
            <a:spLocks noChangeAspect="1" noChangeArrowheads="1"/>
          </p:cNvSpPr>
          <p:nvPr/>
        </p:nvSpPr>
        <p:spPr bwMode="auto">
          <a:xfrm>
            <a:off x="163513" y="-822325"/>
            <a:ext cx="2667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284984"/>
            <a:ext cx="47148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380047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3779912" y="980728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 smtClean="0"/>
              <a:t>Parte superior de flujo </a:t>
            </a:r>
            <a:r>
              <a:rPr lang="es-CL" sz="2400" dirty="0" err="1" smtClean="0"/>
              <a:t>piroclástico</a:t>
            </a:r>
            <a:endParaRPr lang="es-CL" sz="2400" dirty="0"/>
          </a:p>
        </p:txBody>
      </p:sp>
      <p:sp>
        <p:nvSpPr>
          <p:cNvPr id="7" name="6 CuadroTexto"/>
          <p:cNvSpPr txBox="1"/>
          <p:nvPr/>
        </p:nvSpPr>
        <p:spPr>
          <a:xfrm>
            <a:off x="323528" y="5445224"/>
            <a:ext cx="374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 smtClean="0"/>
              <a:t>Parte inferior de flujo </a:t>
            </a:r>
            <a:r>
              <a:rPr lang="es-CL" sz="2400" dirty="0" err="1" smtClean="0"/>
              <a:t>piroclástico</a:t>
            </a:r>
            <a:endParaRPr lang="es-CL" sz="2400" dirty="0"/>
          </a:p>
        </p:txBody>
      </p:sp>
      <p:pic>
        <p:nvPicPr>
          <p:cNvPr id="8" name="Picture 14" descr="Fig 4-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0"/>
            <a:ext cx="1962908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827088" y="1916113"/>
            <a:ext cx="7854950" cy="1468437"/>
          </a:xfrm>
        </p:spPr>
        <p:txBody>
          <a:bodyPr/>
          <a:lstStyle/>
          <a:p>
            <a:pPr>
              <a:defRPr/>
            </a:pPr>
            <a:r>
              <a:rPr lang="es-CL" dirty="0" smtClean="0"/>
              <a:t>¿Qué es una toba soldada?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Picture 2" descr="http://ncealevel3science.wikispaces.com/file/view/whakamaru.jpg/81539865/whakama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1363" name="Picture 4" descr="http://vulcan.fis.uniroma3.it/campi_flegrei/gif/ignimbrit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2500" y="188913"/>
            <a:ext cx="2894013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1364" name="Picture 6" descr="http://www.decadevolcano.net/photos/santorini/santorini_2005/santorini_536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3057525"/>
            <a:ext cx="57150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AutoShape 2" descr="data:image/jpg;base64,/9j/4AAQSkZJRgABAQAAAQABAAD/2wCEAAkGBhQSERUUExMWFBQVGBsaGBgYGCAbHhwbHh4cHRocHhwfHiYfGhskGh4cIi8gIycpLCwsHB4xNTAqNSYrLSkBCQoKDgwOGg8PGiwkHyQsLCwsLCwsLCwsLCwsLCwsLCwsLCwsLCwsLCwsLCwsLCwsLCwsLCwsLCwsLCwsLCwsLP/AABEIALQBGAMBIgACEQEDEQH/xAAbAAADAAMBAQAAAAAAAAAAAAADBAUAAgYBB//EADwQAAIBAgUDAwIFAgUDBAMBAAECEQMhAAQSMUEFIlEyYXETgQZCkaGxUtEUI8Hw8RUz4WJygrIWJKIH/8QAGAEBAQEBAQAAAAAAAAAAAAAAAQIAAwT/xAAhEQEBAQACAwADAAMAAAAAAAAAARECIRIxQQNRYRMyQv/aAAwDAQACEQMRAD8A5nKdKZRT01FPb5uTF2H/AKTIt7nE+gAzkNILLKqwufidyNjzcYFks8Va1NwpJMqoItIBNrmDG8jnF/Jmk7BKgJX1LKmxg6iZBLAWEW5jjEq0rVqVUBCohA3EaZ/MJMH3G4vwcEyldars1SlUS4KrGtB2wdPdJJaDxhqtTanUC6EcNI20MV2MAlSTBPB2x49MhVNLSQwCiSC0gbEAgi232+5Q1y+WCljq0R3SKjza40yLdpjVJ2xQy+dDhF1hgZMsp1amAEkzIFrxEDxgeWrxCvoEAzpFjyYP7EextvjnlyWqsYZgocCAPSGIE+Ivt/s7dDs89lgCApQsV0amJvFyIkwqkRsNl3xCrSP+6CQovA1bH1EmNpH6LhnM9IOhXWoxKyINNmAG4FpiSSJ2XmbYSrZzUmljJ2gDcWJgxBEjxYcYzEaVYKWJOrbSOCTze03iP7jFHpWWOtYMrGoLHafYW3mOI+JwplMlrZlhmQg7gbktA+w3neD5xe6f0wUVKKL2ZfY+Z52+Lc41qm+cpmszK6IuncbhhcgExF7/AKRfCnWKNGkoH01ZtV9IuoIH6R4xTogurMuogiDqgbwdPgj9N98efWFQHUTpWATHI2DbxF4Ptgp1Oo9LIpLUVmKuAQLfAkxvM7WNucEydemzMCo1JaeFN4MQI42w/Ro9mliSJa4IBMRvIMbePOJebyxqARDaW17c3k8XmPuBiTqvQotLFdIgHk3EyQLXkj80yLWnAut1tFKRSdnIjSFhZJABZis3B3XyPGEv+kUqpGt66hV1BlfSNAHd2gaifJ/9O2+LXSpo5d0P1algyGde4DAL2+k3MCI3wbhnbhT1LMoG1UVIUEaUYalTwRyBtMTbG2T/ABKAFc5ZpAI1RqNjPp45APzIwhmqxqVatVwQS2xvAOwG21jzhn8K5NndqILwZEKxHHtcSCw8HmeWyWdncdFl3p1CWUCSAbC3LTH9Ubje2N6fSKgedQZbdpvFo3P8/I8HGuUyi02hBYXBWp6B+YsDMNqkmIneIGOt6NnyEe8tf7jcT/vgfOIyN5JeUbzpHp3BAuYnfbyb4oZWmWBHEk9saT/7REm38kz4kZqsC+lT/wBwtERAC+8wJYx9+cVK1KpChAJsT3LZZGoi/wDTIiZt9sRshm0q+QYkPoBKMxVxZtMmVi+xvY3AuJjEjO5LU5dyzPAhCRET+sSfIjHRZlYDBn0iJtJt6jsQFm/n9xiA+TFSo2qnFNdWltRO5F4/KDtfzHOL8kiCkdDamXtAjfa3as7mPHjeMDfpAqL2ydW5MWHke84cyfTlUgCSZmAQO2bG6z5hb+PbGZyiwJ1NAuCIhiQTuB/6QPPPi+htc1m+hsBIrOYIDIYPdMAwR4/XfCLdOrMdJqBQqEggCdxCgiIYC+0R98Wq1IhSzMVtZkkGAZIInbxhOrmggZdRChrTe8IdR5gH9/g4ramEOkZRyGIg0jaLrpbf0yVmIO1wZ+KWW6irkJeFhXMGQDcflIHxP6bYDlqDUlJDL/mPOljAJgCZHp/TjD3/AEUnuRmUnSQAxPyIYkFftcgG2Jt7V8ArBQ4A1KTaYA3tuL/zvtvjY5V1AP1AzCy6wp7RuQQoM+CDjVMvmKZjQrA6mhAQRFpUcc+m4IJwxkerUxWVS1SnUYkEVFIErYqTEH1Hnn3xXYehUGk1EKFREE+IOxNlPjbA891aiVVV0XaxFzAkEMLjn+PtSJ7jTUaLnUS1+d5X+qO1ffHrVAagnUS5jSHEQLBwAAykzN97XvGLibUKlVUSmhyZBJ0WIMWDEhYDAG/hjbHuPes5p6lJBlUYkV5AkMAtt/Ch5swsCTtjMWCufywrhEDMGUrEERMEaZmduYO4w7lsq9IqzggJAaIbiCe4R5t7z4xAyr1Q1NVdEZmksCI29UEm8/6ecVXZtBDVHqHebKDsY7bb8fGJqVvLdSFRgXUot0mTp1WUODBAECZUfbjCuapjemseDPswkgix+f2IxIFKqVYio9ITcSpu0w2xlYtM7fqTJk6yt6iViRYQSLqASJBn+d8DHaWTGoCrqWYHeIbU1z2ncCIuSL8YP/hqUmVaZAnT6pkHaYOxgzYYnZH8SORFWmAwb0le48W3JM87b4YR3qVW0EUypQgPJBF+Zttg9MbPUqmW0rT1vv2CAUHk6jB5/ScRc3TWq1yUcknSy2lieD+UW54Hvioc62sEOgkTpVgBPJux5kmftgDZW71dPaVg8kRJFoJkEg38nDrJ9Ci2XZACWQEamQ6trEsk2k3kEkQcUslmSwdlK1CZ7tU9sm0XsJmJt/ISUVfqAESZJDFYINzpMTY8Tth3I5ZHR3AIbSQrqYIYWAIHaTtMg84KVXpmZAAVyBewjbwWBPiwxjRUMdi7QQSDcwbAGRF/0wsjvS0CqoViFUv9NiAREM/Ck8xIBPGG6mWRyptqKyHLMPUZPaDe/wC4xOnC+drusBW1TMQCZ47hEC+4k742l7qVUKRBhbFWNxI5BEQL4JQyIYFXQ6qcBhLSQPy3OxHiTI/VWnXqDSdJgaToPyASbyBC8RMHxgtOGGVTE/8AcDAFSNxMAxvJgn9MbddpvTpimA4VosCxIMmSvN/a++NcxnstDCrCmlosZcHVJAWZEEGL8gTOHcnn/wDKOqkHBYmlaO4CYEG3da3iPnUwhlcnTqUgtZTVp6VClQS9Mk8mxuI9v0wPp/4e+lWFVSXELoB9QYiAOJA2IxQyOuoB9NlBWCyVB2mbW8GRttt74o084GdRp0AQCy1AbRYTMwTIn4GJKImRis6mmy6wHDdoDemR5EKbc7zHNKl0xgW0gFv6YPpuSCTzawH7Y1zGfRKy20upjstY30ngmYj5+cWcjlUC01LGQpYMG23gFouSJt7fGOd5xU4uQ65VqNmE0p6V0rxF5NheCRtzFtsbZHq1RdX1E2kGHsZnaDI29NuMMfiZVp1gzhmSe5gJ0HTKkkbSZt7TYXwpmGQFalMMyMsuYPMaLG7WEyByMbZT3D2U/ElITqdSQBCgzHG9pHAI98aZatTqOVV2KizArH2AmbW33thNMga1RmDaUJAChIN7Fp952m32xmW6a1KWWrrDxYdsz3A+kcQPvth6T2sJTNRtP+cADP8ASDpK7N+axm3g7Yb6hkZUU7ajJDN3EESQZMNETEefa2U1BF2ClOdEwpgELI2O0if2wZ6f9ZBI08wBMgXPJ5+cHl2c6c/nAXLqaQUL6iPzD0wY2m1498LZz8NVVLOhU3EKywLxyp4A5BmxxWzeRQ1CWeGaTBESPTvFjI+4+BhanTY0ypZ0gbglvzEgx32gb8+RMHrrm5jMdVCVUWrSI7Wn6cOJ9OoQAQDCwTPvuYO+cR401SCpiWAUiTZWWIkTPvOLrfhl30uG1BZCAlY1R32VLkge1/GBdQyaJUGukhYntUt3X2v6ZCjYECx2xXTaSy+ZqNqYuHEWuVZPcxB0k/HnAqnUKbuqtU1RyQN+RPFxfn7jC3S8+KlWo/8A20UaRSMqy2B1FhuSDAEwLc7OPm6EEIoTSBAhgS0WaTIvEQP/ABhGmXzcUwtN9BcN26bknaWKnUxIgG/mZwgvRwL1arsXBHcYVSCDYiCWER4v7xguVzVGC51BSoAMMt1vcQQu4sbGd8MKNbiBpQwQWhQTF97abjcSMMbQc/8Ahxarkusdi3RzT1cAMxA1HyTPgemMZjfM0K1MnQdJI9EWIMX1bAkH33tzjMVuBy1f8NLJJTUWAhSIJ9PPuJ+cN0MgoAIpqrSDDX0xH7kce0HD5pxUk99pkiZgcRcGwXmL8HEx+uOjhWUql7qSNNyADNr225wXsKj5JydKsFLHUGJ2vYR/TbabfbDnTaWZmFqUyQDA7j2mx8QCe2DG5vfG+WyqVCjaihsCQbmSAN/y+Rc2xQ/wfaACym6gkxEXO1tVhzwBgYlm8lUKqXH06gI1JYxeCVK2i+xP64C9OqD26TBWSLGDbfzBPGPMxk8wGBSqwmOLHgakIsI4uRODZGlmBmCGakEI7l3bTeRMLIIJEfa84zJ9TLEpCUVFNTqJR0n7lhDE3MH3wXIZogS4cmICsFGsXtKwIv7YqVqaCsygUiBEdp0yPSBJk2gHiwN+UVy7V0MroBUxIaQV/Lp2iYPggW5xmMdKdaik6gC061Kag3ESATve0THtgyJVyykpGhGLHtiCZklQJgibnxONum1WRQQaTTYFyyErI30qQBbcx8YazFOt3APTad9LEWk2LPZgYHjm2JxROh1OpUclqSsDdCkEFh3TY7wR7++N6/USdP1g4E3McixgzYCTO+J9DNPQcsMuzqCLU2Dw1lkLA07EjYnDlXrCVxOggqJ0FSjDySDaZ5jz5xrDplqTF/qarKNrEmPT9gPI+DgObK1HLyFk6XCcxJIngEybn+ca5M3VgxNNgbtKsJ2EwLW2O4n4x7mkA7pZkmNOnUTG+0zfn/Yg4WPRMuTJMK4mCVFuDuCNh5H6YbfOU+1FYggMRpMEgQTfaZOx4Ivjw1FI/KNP5SBeB72kCY+Nse57pp1rfSGEdhnc2jwQDf2GNu+2xr0zq1LtRKrxVG5gaQtgpGkR3mDHz80M21HQQGDG+8qZjZlIHPjwNscV1XoFRl1Jvc6iT722uPk3gbRhTJ9PzAYj/MFhrP1LkqD6bx3W+88DF+Mv1nZPlkzCFAIcrq7fymxUbxBi4M/GFsytakVXVpfTqMNuQYG21oP/ABiVlMtmwiFC9MaYqH81yDMj1HmIGxEG+J+bzNbWZqMCupU+op740+ld1neZ2O+JvDWlx12YzBcHW2p3IZ5EEsItaDYgGPscAq5hVCKhDFBqM2FiJEkSbzsPJxEo9Tc0iTSUlWkppqDe8gkTqJ8T+kHDGXzBcMtKky6guostwYv6iDa+8fAxy/xY6+e9L3S2G6vMGCgUvp2hbRvG7bAeTitToAUo0sxidIIEgeJMX8GNjiCmTIEnUCCNLU1vAF5gb87wfbmy+aAVEuDI9QM6QTczzPj98HKZ6EyvGp1NA0SGFwDEGO4THBEWH98TK3U82D2ZdBMSzMGBG57bCLC5PJw2ep/Scak+odpBJMQb7HzA33xtng7nU9FkF4X97rY3Pd8A7WxXGIqealWpWpkVFMIL6dt7Egie0EC3P2xZymebQdKljzI5vfwQB/OIVXp6G4CkhgVPczDcwIMqLXtuRe0AvTfpvP061amQb3ddSzeA3vffz4xdEUs9WNMHUoVQFEB2BYkFbAAHiQSSoAxzg6T9dqgrQUjRT+p3EKYcGQOx+0+LExOJOa6m6n/Fg/UYyVBEgK5OhZBtCrOnfcn27XKCm9OnUanqakFLMUCkCCGsBcDTxYg+IxYRsjl3P1AaYKE/lXSWBVQTptChVSCYO/tOutadRUSl3OwCtAKmSbalkGDBgnb9MXCaZquqrUIYB9arEzAgH80fciPjEpMtTFQojKdZESY0wTJE31dtyJF7i04wbpn/AKmY0U0U1KBhiBZmDQ0xtc2MkRuIxtmq1ZNQLHXUa7ABiBNraY1na+38MZPJ06NXQrrqZW1hWJHOxjZgYg7b3FsTc5kq1Uj/AA+aSkH2QhlYESBsTv5iT9oFyA3l6GhgSGfTvrjUdNyZBAaxAPufbGYitlc0ut2rNUqUzobWSTtPqYwfy2G4EEXnHuCzaZSv4cz2tRDEwJ0EwI5A3i4FuY/Wp9dqraik0zso3gW7XA3vOkj++PnnSc86awkE6bX2iP6RHmfMHFjLdfemA5UGDBDdrAkDcztMi0c2xV4h2WU6crPFNCgkHSRz5GoC/EjzivTykOFqAarSrmSfHZFiLWI5xK6J1alX06bSonfUu2qdQIPIBiIOHOpdOpVRTK6kccKY9tN5Ek3jbnHMsz9UZdlJFp0gBRrJPxpkCD73GG/qLVEaHg+kgEld5LNNjMki5jCFfp6quhxUIS41nUwkGYaYI28QTjfo9JTN3SmlpAIOoX1G9vba4tGHUrVDpgakZVnUrpLDsIIlhcXFrSYN4xxtJKdNiFrVNYBKjUTa/EMDcR6eYw1Vz5ZdIqsikqYknUYI1EfmtxP6xOANlALpoYg21hhAiYG4Pm/E41rHMvlKdVCfpvJLAt9SNTk7QCALtxHNrYfyY+lNFKgChJhrtqHkhSzQNrmMRkGZCkqikgl+wEaTYQSpkwZ/fDnTS7FzXDEGIJUjzKmZBOqdpBEGYxO52qTVLK5aVBpEQbusggiLTzG/B3+Rgea6HTaFcsjXgrYLuogiNPNhe+xxvkujsCHphpNXUDsCPe282t584B1PJB1DM795upkyAdiItH8gTON5HEumjalUObm6k3BEQdUARbaPP3cSu0lSf+3ALWM6xInyPNrWxMq9MKVA1OoabAGwMKbeSPPIPjHjddqUSDUoalIUOUgwROprm3mZ/Q42S+jFGsg1anJa41AxIFhaAItbBB1KkrhUaNUn0kxuN57ZPjjjCr1KbuSNdMmAq1QFkgtzJBmQbGL+2GKOXBQjUC0iB7+9pH2/fEqbNXDAaa6shLCokDVqi0Am2ozb+2DhEKk6e4EwdoXiYMTfxjfpvRjpJddLiA0cjezEAmJN4HGE63Qkpv2MUmBM9smSR7Sd/gecUgXI5idWlgAulgfeL87L9vgYkdUpWClbJAMhiscwbEj3/nDX/TWU+rci5tMRaZ3t8GBgiFqmkm4nTPv8yJPx4wMzJ0aP0iFZu4kyVKrqB2hSfBYEWnfAsoQtRouBqDNawJMxBhhYx4k7c16XTaf0Hos5TVUJLatICiCNM88x7HEzPKtOrSh9QXS7l4W95W0fl45vieRhvOZhyPyr7WJDTYFiLGJN/tAvhfL5VhDag9O5YsRAMx/8ViNiB5iL5n6qCut4Om4AmCYMETHdwbRcYZyYu66SulgSBF1Oxj2Av/5xz8sXIbyuZGkWAKjUNVwNrG072/tGA5v8S6mOtpXtIUds7SBaABFhtIv7wOpZqolQg0wF1HTVLXix9IjmbEg/GPcsCxuoDQZEmN/EyPBxfHiLVuvmnZhNtelVYWKzZtRBuNPH7HC9epJNP/EuKidw7vTNwQuzTcEThZzUCgajp07xFt4vM3uGBM+18THrqteVZSbAEnaDqHceJ4J54FsOVPSt078IfTcVCqoqjhGcQDM9xNrbSwBvtGOirAVaYU6WEd0+kKBMyADsRE/PnHOZfrrArepA0wGiFuJGqAtx44Mc42zuaaYWoqqTq7lYXsSvq1QCzXiPtiu7B1pGj2VSS00WutOmhGgAkwNU7wZMCfY4uf8ASk+lP0ASREdpmWGwkgHcyI5xEy+Zpg1S2p2qKVM6lWwMadRmSACTER950GdLD6hMFiQWnm/nY2Ina+Hjv08s+KmWyYpF5QWNwpB0tdhwTMAC/wDTucO1aaKqGYYepSuolGMTxaCDpEEC++4MhWZO6o5JcTtK945MQfjVc/v4M6tOm7h01tBhiJU/+0bLAux9h5x1lc8BzHVabs/010MSDpYRqndiDBBuedo4JGMxHfrlMsJelppgqpR50ryGsLyZmeT7YzE3jp1N/wClpp1BYqCVkG44EXgyTt7Yl9R6NUqQaamWAUzJgyFABJkKJN97x5x2LUrhTsQIsAJvJkXF/P3xtkgaOZA+oApjzeIsPAPg33xpyrOAp9NekQQ2l1OkldO4mxBgq0rvEe871sh+MKggNmBWZZYhlgSLwrQCzfb9Yx2vVq9CsHp1EDabjTYgm4BtGojj3PmMRl/BVLcgrUtJWDM7yBf7CDvfFXlL7DXO/jBKygVKdSmxBgAzAF5Ok6tI8EX8HDXQ89TqJpWurGQaeowC1xJB0zA5viB/+NulRlarrBJJYHSxb9fVI3PjgnBMh+Hq+ksSC06gxedSmzg2O44M8Ym5+2dSzKoMt9VgZhSfiAf4ng8YDkFQLDotQ+bzBMQJtPmY38AYQ6V0tKTMdTByu5J0AE3UCe0z/pjonAKamIt7CQBYRceY2m+OPKxfGNcvmGWorouiRcCD3R2kWuAbGDfyMN/48PCuNgI3WBNzYXMSLzhcVI1D1ADaZgRGxt+m+A1LtCkqdPcNBMKeRPaD84n2pTynUFVZBl5OnuJ0gRI0+kCeTzEYm1k3qSS7eq8/J+C0YZprSpETVlithb0kc/NyMa1umh0V9Mj1BQCbqDcePF/OM2omajVKg6OTf4YiPA/4wY1QViBcRIF+ALWEXmZwaRoVqoUVIBIWwEmDz4gTfkRhnpeT1SAurQCdCwCtyBcjwJiPYYrWxF6j0xGQCBU0RCsdK6pEdwFhvxyfnGvSeuxTMkkhSVkXsSIMgcjbeB7zi1U6fuLAi87za1oAAPvziX1LLAanLLopqS553IIEb3i3vipy+NZqin4vSAp1MQoELw3Ag7rH7RjoslkjXTWKbAnYupUzfug38RbDv4E/AoyyCtVX/wDaqqC5t2TJ+kn9KiQCZliDeLYt5npCHamsTyB/vecT+TZ3iuOfXzXqPRXSoDUZ9JMCfVuLQL6sM0aWmmVFzqlIP+hEke+Oy630UPRKqSQPTqMaDtN7aJiViI2uL/IOofiepSdk0kOhZG1SCGE9ogWNvJFsbjvIcpJ6dZSoMaykBW4hrAwSGkQAqxBBF7biLq9Wy9UMfqOg16oSYJAMrAGwJAjU2yja0z+n9UrUwifSGpiHLMUYib2bV6ZF1tqHi+GesVK4qJUbLgxAp6HVZi5bRqIiYgi1zPteIFzvQ61GqWVy0dxDAE7bgrdrcEcTaTguSWof8xl0kSSSYLcT9xCz4xJzv4yDu/8AiQyMYBH0zPaPUTBUmANhaOOV+s5/6qLUpBqhQgEhyFBFyPpsBrP7eDgvDT5Vb67SDqpDBkJaFEEhjAAvtJG52vfypTzf5mBqKmkudIkGCAARHiBBkwfJjmM11dlFWnpNPSfUQIcH0QljvqJIm038t9N6i1NWipRNRtUhhNNkS863cBnLkgaZ2gTcB48Mgt11VXo5LFVPaOQwtMW+Pe+Imd6WrEgrq0iRYRMwLgyJmMTuofi6pTUo2sVCkA9hA5BOkbbCBe2+2J2T/GrgGfpoSNzqIJ4Xkge/EjFeNCnmoI0lKgiCIpPLKJPtFxcb4p/4n/JDA9wQEbiwF99p9zO2INX8YOjQBTBPexR5jaR6diLkH9cZmfxNKGm1IMHUsChD7wCZO/cDt8YcrK6ZikTT1MBJIJJBMkWiSeD+u+M6nSWnUQAELuTECYiBEjV/fziRT6x9Sn9KnTaTUEs+iCNmJuBMcTaBfyX/AK3QqNoJFI0mMAvaZix2HvpJ/nGxl/o+QSpUZZeIElSx79yCDYT3WvssRfD+ZylOsF1USwKAG6gW0wGJJiJI4vO+4RyXVQGUCoBfTrBLwIJNhGmYJ2EyOcVuo9RUutPvpjQGFQKxgzZZ0yFKybbWwxNct1P8L03QP9OCJBiYBBIWJIJEexuL84zFeuUp1AtVxUiANxIvwTqAiDFhEe2PMO2HSRRiog3UyNR/3vYDBcjmX0lmXUTEAXt8GLmQeI/jytrpsCpJBUGL3/b2nbBlXVqeQp1R26SZJkTN7mPG+OegY3lirKzWYsIuO33mL39sMrm2qDTclRvME8bgXiOf9MJsWJWSrKSSDpMb3BXji8/3xvlsq6spIC34MgWmxiYIvJ+MTWhTOdGFRiS2hrj6kgxF76hG/wDpgWVytaky6qitNidRJM3PAA4YW9ucU2ztN6btSqdqAAiFHMX5nY7Ee2Cv0sKi01DSvbMm1rSbiQZ4AmMTeWe1SInWK9ZQxWmWBgKNtW4IvJF7/f2w/wBC6lVZCXpsOI9W4FrC0e3+t6WW6bpQfVIZRsQTO0idpG9x/VbxhL6EA6HelvsRF43Bnb2ONssw/wBHyvWPqNH0XUkWY0/UBcHVFgP2Pvhmllw7ioV2O7NJtwRcb328eMK06zQUJntsYgQeJO9/byMDpZfRsObkHm1t7jb9Ma/wT2rZliJNIw3FywO+kQIttt52xPyXW85SMZol42KxBDG0k3v4Imw3jA+l5lX1Mslg2hhMQwJnnztHjG9SkzMJDMSJkbAx9wZJ5GDflUC+Ve1QNJFgsTIsdPgx/fbfHtOsSzEq6HaV3tcePzWj398PfV0AWuTMzbg7/wC/9ArUrgjUD6r9x/0E2ifG84mKrZc01YStNyTInUFMbE6YjxG2xx6v09KKxUxmaP1C15X6yc8CIttAwxlK9JSDUpgqZMbCTYRv772P2wrntDAI57XJGliRO9wTLEgczaDi9D682YEkTt/OMFYE/wCmOW/C/XTWRabErmlQK/1AB9Xca14LWkrFiYNoOOgRmG6vq+Lf84q8+WnBs+g+m8gEaW/g4+Y/iboFE5tqqfTZyf8ANkyNekAkgyAZnaCfffH0LrHUxTpxq7ovBEjYTewN5iLxGPmX+EqgtSWsTSeoSEqKGYyfzWBuTNjz74eVm7E31gKUTRdmpspllX6X5WgepWEFWH2mD84o5JnFNtSINBCKpJZvJYkXgNeYsCIvuguU1Lp0hgwJAIPBt3eRAv8AfgYPTqFF0lDIETTYORM6hDOnkmZO3Btg48tTYBm+olWZatGqYujN3KLjT3z9ri3jGNm1qkiiVqGCAElgx7Zk3CXkavjeRgGdySvpA/xFOobzH1NSsDpXSHJ3tIm684LV/B6ooQ1qjlVJawUkERK3JA7Tt45ti0itk2GkVqNOTDaakGYbugncgbwASAJwtX6dRqOBTytKtETVkKhn06QGOrwdjv8AfyhkkpKQtP61PSCPqOWNtjPdoAuSIH6Yr0s9XLBKa0FEDQZNvMpAiT5PjnEwpmZ6BpH02o00FMXFO+oGRLEC0gxfVeL7YSqdEoNT+mCj6SV3DFSAZCMLgE3JInnHVVui03ZWdxUZIIUpoMzcavUbkfHvxMy+RquSuVKqRq9J7YFi431bnfnk4sa5Tq/4MDsHRncAQEVRMKZIPMAfmvsb+aXS/wALUFBkEGJExKwNtJYagCZIMgxinlhnmKoXp6SC10Kgi95JJk88bYi/iHqFfLqn1aijVGj6IVZCga2ZojcqBAB32k40vw9vM70HLkFKtMLeFenOg7FiJIkAx3C9ztGJtP8ACdJk1IXR6cFjr1RqNnInxtH64L+Hc3UzTXcaVX6hVrruAwmJBBItfjFvMfho0mBrIPpsIH02A1Ebae4KdMkz87c1udDtAP4PZWGnMgFRJ9XcBxGraJnYX2vgFToZNTVUrhBMCnT1LILAAwZAkki3g46Cnnss9QpS7pgd7tKdwJJGogi1gCcOdTy+mouuwXu13YwALABLbiwmJHnGtbXPZz8FU7D67sw2aQJYEyCLyQJuPGxJJxmL/SOrU3L/AEncEEAqwCsYFjDMO2fA3xmNtGpVPq/1oViywALSI3NvvxtE4Zy2SYFYrNO4VwG834i3/PjWtWpyrA6gxPNx4JH7fJvfDiMTSBYXBUWk6W5I2N44gxzbHNtM0OnNRZdVw8sSm0ibFCxk8ys/rg1HOUHAAcHS/dsCLXvAPiA0Qce0cyTUVYLSJ9RMAaeTsPVA3PG2A169Ko0qV1qJNxtJB75G4I2I43xrNGvcz0CmautDTdgwg6RJPF10kQZAPP74cVGMjUgeJEEyDvEnc7k3PtiTnmGlSqtqU7q0NxciwIHifOPaFWqoAasWNjBpiZBEyVJAEWm+OdWoupBUsQSDuQwE/Ezz7fvgVfLwyaCSIOsR6TO/wZA+QfIx6c2bM35TGkzcEePG9/7Y2p1IYWCmPe4i5IB2MfGJxWlc1k4WbA7gkkifA8T743SsQoGkEkm5MRHgm+9v9xj3MdS7XU7DmTPj7EiPsD5jCWeXSoEye0wfNiIM/wDm2Kv6SdyWXVgxIAHPMm8BhtJ8/OMrVFUSAQBvBIvxYyFi21rYBl8wUBGidRBUr5UQpP8Ac4ZWiWmaZYGCSGEyT8RMfxiFlxV1JMhoANyWtweJO2374XbLmAGa5v54n53i/P3xtUpd5lGVCYkNABvHn2E7YaHTRClC7ahBGomB7+P18Ydkb2So1Xc6SNRLFQFJAgEahzcW8/3bTprnS4LUkKjS0917CBNtx9zjZcg2osrGRe5BkE8GbmfecUDXgHUoVQL2Fxab+8f84Lb8PX17SyL6VH1C5CtEoTb+o82vsTF/u2lXM5eFKh1AkgVSsAgxZ5F4JEHi/nHPZn8VQwSkdcB5aYRdMTvZrNFjxhBfxRUpEGabyIB0kAtc+pSw9IAnaZxclTrq871pPpd4NJm06jo7dw0kgHSpIvcb8GcbZp1bSqBCGgM4YHUB3Qrcd07eMcr1n8XVVWmZplXP+bTp3tMGTOpmFgCxEXkDfCvTPxWmtaZBpEuylQCZItNhILc2OK8biddXUKqdTFYmBpi14kkxP6c7YyomlW7VckAAGZm378/xyMIjO0XhGKFCRIbRDRBm57l1W23wfMdRoFgn1UDTEK+0HyDawn9cTjadTOfT+mKhISDsDvxPgDu58T7NmhTOn6Wkl7M/rHmzGY+N7nEmvS2BzbrrXtkyQNt7xYbD3wQ9Jg03OaeoGBDaLQAOdJ1ebzy204uVLK9Koihl+mgnvZ+yN7G5tE7j/TAsqzVNYGk0zyBIIAuCIBFjvHtOGKtai4inRgaZOoOqtBJQsTzqkgmTt5nCNamynSHVGIGnQoWT2nSWk2j3gkeRjVjNXOJVpzpCkABuVtwQRq+SLwON8ApZx0IRCHGgs1oA+6kEmwI42tjzMegOtMmI1hQTq27hp22HiJwnneo1II+lCMSWKyREEX7T43HvjcdpvSlTeK6VCQxgmXAggi55EzsPJExgHU1+qhUEVRpZSmmz6wIg/wBQ0gA/NsRqPWf8xTSFSnHbE9wtAOo7CCPbFTK9P+s7GnWqB/6S0gTE7ghYPI2j3xXqD2WyVFcusLSGtl4gAA8SYmBfFLKZZIDRUpM8Sqs2kbkvAIDRYcjyCcEywXL1VZ4cqSDspJ4IMGCdpvvxwzX6gnawJcAHb8ojYGylgZ4H2jGlbC2b6Ur6VrU6VamqkK+1SZAOojm4ANh7XxMr/h8EnRVFNVG6CY2sPUAYtPzfFXNZ0N201KNdiDALedZHJIEkj9cL5TKIoYwqWsVOmCIBbUpjcj5jGvJiGQ6SFpKHZ9pLNeoAbgXBgA8WkbwcZivVVqWkMVdm1BGZQDCCSGvc/EbeMZjpKK5HrWagIoJjXs0SBEnbcA/vh/K5xAFBc0SBPcex2k3BPaCABYwRB4xyf+MBzFIOx0kMfY+mB7CRvOPpGXrUwaKUGFUwWkSRB4JKwYJk34Fr4jMahmjpioWQhjC6QBYGLkH1C0C8/GFMxTSowFVDK/mU6WWRyBAO/vi3mWFMIQoR6lpBvpgkAmI1Wt/4xJ6xTIXUQzSI0g3kncnnbj9sQwa5CFGgkU9N5vue0Aj24m0YNmdO4MH+knYeJsdtzHi3GI306lNdNCoYn/tuJF4sD6gPF/bDmRqSIqkU9SxqiYMALzJ5tic+kRc0EKvB0sARcTHjf5t74nZl1qMaja9YAGsBbDbYGY+Bv98UTSUIUMC2mdMyP6tPzaJvhHNK2sDXdx3ACRb9iSdzhY50qiagiQ0EmVG+5uJMHYf2w0lYFGWP8t3/ADAarbieB7DxxGAZKuqwakKoYrqsseCAd+fTOB9QqKzCWcgQAPPiIA+d7zifaj2UqquntVNJ7grapAngxG18UK9SmF1KhYkmy3OkDmATM3mf9MczSBu4epBMNfVEEzvwSQIxVytVjo1VIvEuoMi8bGJOwvf7Yi+1T01ztc1KXaCe6IAjSwifX4N94P2wx9CrTQTWWYmDTE8eDPtwftEzK2oncOksZ9Pjgm9+ZXnDS9TXt1sdSmNLGxke+x2viVZ9P0BWqMFCoRM6iviIABYi3kRc2nDeY6cy0vqPUVokEBSO6bLckD4tMe+E8p1NHYr2g37gRvsV3uTczhnMEaQAy6EIJOhST7g307xNoiOMOtiLX6JS+nekD2kkAQRPg25H6x7YmV8k4hFJBpQyAG4BEBYFo0W33Mnknosx0UfUI1NybEwSbGRNwRz5wKg/0iw07m7adQnwWI3gAXH67CpyTY4Pr6GhL00NJqnpYLECZWIhYMKdW/kAzKtCgv0wtQszz2sDdWYyWYm0iTMm1pg4+i9XplwPyXJsJVj233sYAGnY/MYmr+H6dcpTKkF1JJAF73kbATBJmbfIx1n5JibHG0cuTTDdzU4gmATIaSCzDtncKAQWEXjCNdNVQgjWRpLhOdhp3ksWiQuxnjb6Mn/+fFNS0alOQCdRXcH8pGo891t7iYtiFU6FmFLI2WBJJ0NTkidTN2jSzLpmImIifOOk5wYl9N6gQT3R2qAC9wIibQSYgnj3PJqfXa2XcdjBiHOiDBBAAKyD2iRBWzfyhmum1irUmRtQsOY7hEjfexJE+04XFGpTLJUp1AjDtlioWFYAkQZ9Vtvm+KzjQ6Wj+Pm0TBKNvuRMEi4sCTNgIB2ibND8boj/AOah0LpClTBuQ0lLsrcSOTExbHJVco9VnaouohpKoT2KoIPplVG0WPB2tguYyrQv0kcSWDFkJMG2gmYKzMdq733AwePFnb0PxxTo6QxagKqKwLAEEWi8mLjYcEbbYrUKgZopmnUTQYYEFmJJlgSdELaxMX2x8urdMqqbLqSd2RhMASdRWRO5IiwkROFstWe7LqBQqStMwINiBAMMPfmebYJxjPqr0EFOt6xohBqHfIgCSTNzA8b4Tyzye54lm9ShWBi0xMX8j4iBji8j+Kq6mWqOZ1OocKysokSTOoCREex7t46z8PZ/L10sB/iHHoB0w2wsTcAixFo3HjeOMd6miMYYFhA3htItuIOwN/HwcM5rMI6QGZY9JIsJsu/5ZgmdgMMUaI1syoVvBOubXBBJPqJ09wv5OE8tlqqOHpsuprmBI0ajyVix8+/AxF4adxiEoA7pqUsBKiSNgvdG5g7/APKn4g61WRdFJzpU6ylSmASoklRUCyRMET4G+LefydaoqEaHAF2DEEmfVYGB7j9cR8rXcViHssllIIcAkxIc3IJ4IO3scXOOJvLWlTq7VnpVvoVJKyihpgNAa3puCQfOPcC6TUZMxWhiAzrVlhfURpIiD2HkjcmOMZisDgqPSapYFtXd6TzA4kbCPaLe+Hf+nMtY1lqDLIgUrDM4uQI1DuEjfmPuB0fTwCwGkAJYtN9jt4Gw+4xtQygqINaorE2CAbcED9bj25xzv5F4BlfxM5B+osqjT9QG1j3QBfwQYFvFhijl+vUmgBgBpGjWYLe4P5hN73v+k7MdDJCgGBJiWBIJ58gkzv8A6YlZ2hUqOusJUCMULQJIgkQN1gSfvbB1Q6Smqq0lu3mDFrjxO8cTGNK9AFFYOBG2m8gCRNogmffgRiFRz9ZFNRqZCLB9SkwJmR5jYfOLGSanVBKuoJIkqYbSbbRvxwRtgswQTKVa0MWWmSJO++xgKfbmTfgzYepgJNMkBIEEGT+ZZvqM8wLjcRe1lMui0Cs9q+VEkbcXv/OE6mRIuBOnt32ESAeR/accvLteGchmgVl6DrqFx2ki3EEkCLf84QzWWZi06QDeYJjaDP5jf9ucb5fMDVuwI+YjaYtMD3thmrTChiGVWJtN53kEze3A841uKkTqNEAhYXuMtPEAjTPG6/vHOG6zK57QAUI53tY72+P+ce1MqjGVEm4JYaRwCdJvsbcmTthalkqTuyAyy7zO8x97YnyVI9cncaYC+8ccg7+f+cEpodNv2uADxDe1rYbyv0woBJ/plBtf/d+MM08qukP6hGkE8EE7gcA/6ecGqpCjAW5gXJ2BtvA+04p9NU6+14Ji4Xu+Y+Jt8GPOzEvZ1OlbzsZE8TsZ2NsDXMuAZEsN7/xMccYm3Wiv1NEVe3SNILfa5A+d+OcRsszaS+ka2KlSZ2iII4t9gf3K2VZgJN2IO3A3Fp+3xjWr0yi7MjqrOF9R8bWLDf2v5xXGJ5UTNqHGkNBglT7n4tHwP0x7QoKkkKDUAHdOqdU+Rf8A8eMDoZDSVj0CwlZJG1iCDZh4MgC53w5Sy5JGjUsQxNwL2EQdjbfFzjdTsAzXU1gocu5ZjYkKB2C19e1osI/11yPWgWK/SYGnEq0AlTfUCG7gfI8cbY86qimqEqF2RBGlQ35hZoMxud5H64V6r0sZhKbUpARYDKQpGkgWGwg8NbFTgnyN5pGN0v8AUcNIMqA3Jm8wd7QVI842/wAI712Er9MMUsCbgBgYiLD2I7gNzj1c/wDSDtUIDbFlFwY7RuwXt4sPtgOXzq/TR2hXMkGBeS0BSNQYb8kc77PpjzhFYLpFPsiFgamnwRb3gj5sI1qU00BRBdz2rqIgLuWBBmSbbk+LYmrmlYmQSYH5SATaCBtySN8e5jOmmBEKWI03A5ieYHvb94wceV3trE6mpbW61Ek2g2I0/mXexH6T9sPtlgVWmQq6iWY+RctCsCZ9zew22wWtU01de0EdwNtR2Ywu97cW8gY9zLIVhYLBrkAiHFz+Ww3ubn426TZ7RS+e6TSVQP8ADoZOlyKQuSBp7rMJJYkTtHvhZ/w7SpQ1JdNUVe03aDue1jeTeALxEjFbO5NaqyVrCpC6mpnSSBwX2W04iH8DVGGpqz6JIZWuVX1TJJDGeBY398Ux2lnX11JWxUED0w06pImR3EmbHmb4Lmul/QFOsHM6oK6gAFiWkAx6dQ7paSt9xiZQ/AtBwJqM6kggll1EWJvpBWw2nFSh0HLZddKkg1FAYqGcH30ySNhtzP2ZylbMeZiuunUo0vpDqzAztYNDjSQODvBwjTzNMUop6GZ51FdoYiTpJZQt5JgG3mcb5v8AENOAlTXqCtAINOLR6WW8GfzEfHKY6fSrUw7aKiG0xBY/1NIOpjFz8Ww2/Qa/wgNYOwWFEAjVMWMEbyCrRB/NjMedMyAQwrVVEC1iIWwlWB/WZ9zGPcc7yVOKGtTU6ACDJLQBEXMXHNuJ/XBGJUlkrtEx6REjcAwLAWjj74VObUOWLMAFMAfsODJ/thUZioLrSaow4OxBkR4BHPtgKuMuzAkLaQdc3/ThecAybn6pVpJPiDfwPMj+BhHNfiF4bUqKYLECOAO2FtsNjB55wHpnUVqEuxKECYC6jJggHmN7+wwZZD7roMvTBLA2D+qYUji3IJFo2ufOBjKKNZASGGwsyxf1Ts1rEYQGcJMCJJ3P9jhlnJUEqJuQRaJHge+DT4vctJJFMtt6SS2k3ueST/pikuZIB79R+RttPz7Xwj02nqZwHiAZGwJvY/284x6ip2uJI+4N7GcRSDnBrYA30zBMf7Hi2B5aD2lWb5PI3A8T7x5NoOKdNQ7GRERb9f3t++NX6eKncHmALG0XPbEeJ/XG39kLLGkYl3UNAADPvBtc2+Bv9sNJkNNwSBOqx42+QOZ8xjw6wwWIEmffcAe5/wBmMOZ6qhCAFtd4jab29rA33mcG9t8T87UFJRpIa8FeSvsD584rdNpArqkkgWETft24N+J2BxB6v1JSwUmmoCkBp3MiJUXPI8zbHSfhfJh8uKhc+x4JAvEgE91gPbfjGs6aUlU/ENRZAytY7kmQswYIjbf9ce1eu2hMvUPhwR9PUONcXBtxN48Y6Wl3uwSqgdQJDPpW43BA7p54tgPUaatRDakfuA7RItLGCb7BiTsRHzh8ZJ6G2ubqrmmQECmHsGWS1juJawgewNzGGVzbBwKw0jVGqmbmLmSBfaLW/fFBGQsVLAto1E2iCYmOZgwD740yzgVo3RibNzAiQL+ItuMXPWp+jr1Gmmi7QSqLI0ybkCLyd9yDvyMWUzJYiINSIIG3sQPtsPJOOZzCSlQIumoCCszCwCwJHNwIFrmDii+anSNI1qBJU+JkyPJO2wtxhka1TzdI+g1HmNpvYyYk2BmLcYU6j0ZmJelW71IhWsp9iRO83mePbAkqM1TS5NwI2IgkyQTuI4HgnnCdWvUpSO6oisCBEE6tUgEcj3Bm97YqClUzVQIabIkw5LEg3gQNQ2uTeDE4LlM5rQlaQRoFgBJIM2HNo3HPthXplUKDqADsGhmWZaSdKSdgZF/cWxtVzLrCwgZwdIBIZSD4AYfMHwOcTymwSjUTN/SdyNr8g/N9sePSJs7au4lZXSVuTEyQRfxxeca5PN1XZvqKqlSZCQdhJlSbcAAA7HG1fOsLgA7bED1C0EWmMccsrpsL1umMahqrVdYTt+mIVze+mCC0cc32scGy/U9DL9Uh9SlWJspIkGAuzcmP5nHtTNt6u6FvMgzwYj83+5E4ayCa0D6CDAYsG8+nSJNpiQBwbY9HG2+3Kkqmfy4I+mzK5iVDPf2gmInnj+fPpLUSXarRdSbqxAZZtb0xGwHnHmcy1SodDqFADAq4Ms0Du8RJmZkQIx7nKf09cAlkhQwb4I0yfBEke+G1owZZFH+UVEy1ptq9ViYPG/nGLUeAy6CJ3k6uI2EbiZwlQ6npsaVYnyqgrMwBIbxz/bBqWplDKh0xPqjYkDYx/OOcti801l6NKqXeozGZChzBhfVpJIJ1f0iwmcBrZYinopyLkTEgSDYRbtNvt74UzWTLtquCImRqkASBtYe0/M7YH/gHC6TdSSQC03JluL3k+2Hd+sYLOLjSzAx3E8gGNj5v8/pmBZSqailYZR/61gredU7MPY+L48xsZzSIBDENBAYAnyLH4g/xgdfIU2BJNTVsGLQYj7CPaMP0+mEgjU9hzCjbgKAZH7YQzWWKP6S+4uNQP2P8xjS6vMAo9PhdGolfJiRFrGLSMM5SmKZsOxu2NRgbmI5EyZnC7ZzQRqVl9iDz+v6YdpZoNAmxHmCN4mRsd4/2atrZBFpFgdCK1QqYBiQ0WubQY+3tg1PK1tPeWLFfzIoBYyBpggkjnjxh3plRVBDkq241TMe2r4tvInFN6hJW0wIGkSIN5m0W/vjnyuCTsh0npdQCKtObGWDLtY/1ahbiMOt00bliUuZY8+PO2PaVctUUDUFEkqJuBA28b38Yby9DUhgydJG8Rfjzv7Y53lTkJrRLSVOpdr+Jt7nG9PLlZLTcx4F43/Xc4VUPTcrqYAG07E8QdhzbFClmnYQ6liZuIvcRMHzjVo1zIsLkWifI4H84n0zDiFkzMTwN/b9MPEqhgmTaALad+Ljxew2wsqGRLJ7Qpn4mfPMYJxN5A5rpjbI6PTmSHBlTMyGWJnzEjFbIUWpKALqoWFEQLgzfUSBuQLnmcb5bJa4Cnk91jMxAB1A88xhpOmgatVVgFgCNvfYDVHi94Hthlosbs6qWJ0EhtRN9Wo3jbtja+MrZzXTanBdVAYlD+X9A3j+PbA+n0KbC+olWJIJnUDAFgAWJ2vtPm2Av0T8v1XUkQz90QSTY8kbGJG2LmCyjNSX06iTpAiwN7i5kgx+nvgGVykMQG0sR26yQSNyJAgGdyPb3GB0UCsYrVqjKCSzVCNM2OygQYiJvfCGb63UWsFDUypEd4Im0jvDWO4g+MXOKbV006p1AxKgkXHeeJGwbeW+D5GB0q7wB9N0KyYGghtrEjbaZ525xHyfUKZdlY0WJuCrahGzAiYEHzFj74p5DqtNw4p1DAUBZHq3E6lgWttNivkYcwexTWqMxVkEGIra9RMRC6ZgQDJ9yPfGi5qsKrLTCQwLQDCjSQIIi1z597iMFSoFX0jUSSYMSeCZmDF5P8WxpXCU1oh1QvJJKEatW/EmCR95+MHkfFo1OrUDOZlE8jTG7QFF4Fp7jJnjCY6cy6alVYLE7NJUm1+CCnI97YpJmgxUghSBuYLqDAEsBZT/TH5R4v70rPm+thUqS0BrchpG+1wIG8++H2MaU6QJYI2u5BDCJaT+j+9tucF0AJTLDS5EsCsx4g8zffE0UiyavQABZe2PEGDySJ4jY4NlyA7FnD2hoBLEmIaSLKNo2O9ovzsMGaslNCCw0A2JgGOTG55F9r4XyeeYANYydJJaRc2gAEewvxjSjkVedOXDN9Qy9QxHMKGEgQP584Pn6ia4IbVNyFMETtIFwPA8HHTf0nBc5mSy6av09RkkQ0wL2liTPPiTicylQyqqHVwR8EG/833wfMVVqbrBBYd8g8RvfTAmT4woaDEyLiNw4a3F7/wC98F7pAKVKMh2UdtwvdYbkQdMkkf25xpkXZwNIB2MXWwjuPmft/OC9U6YWUn08mL25APg+fcHA8r0+FCU6+4ntJA8WGxg+L4emVaSi+kwCIuIGqJi1ha8fzidmqTAwtUhYuv09Q8dpj++NqNJkQozln5vtPsd9v92wHNZ1xqGpVPiNRvwVLDSYjc/pgz9HRlFMDSygAEmTxvLXvdce4TZ3mJaobwSg7lIIsLBf3Bn5jMdJ+P8AqfIm/cXBuB/uT5PvjPof5cy0n38AHHuMxxd57EpUA8ahNgI9jqn+OMJZnpNPUe2BAEC3MYzGY2tZ2b6V0amalMDUoYXAYna/5ifAwxVJo0aTKxaYGlrj0g25F/Bx5jMEu3tufUMigDWJi4CX/wDjH8AYr1a5VBAA7jJgSbnnfGYzAh5mEAtvDbm53ANz/O+CZdtD2A3NiJFws/8A2P7YzGYiqjzqlED6nsVA4s0E7fOCZzpyLTUibmNzjMZiduxUk8al5asRO24PndQx/djivmXP0BJnS0iw8HwPbHmMxXP/AGbh6rfM2qTvt/8AWY+LDD4rF1Vjuysx8SoJBj2x5jMHH6eXxN/D10qSAZLbidgcF6lkkrUq2tQdNfQPi17z3XN8ZjMdXNO6h+GKCKqqkQsBh2t3MZ7lgn74HksgiLpUWUT/AP1G+8f2xmMw7cGdmcsNakmxC7je4M33wlXQRSAEa6rgx43+9xN8ZjMSselmTTVCsSzXJAP5o5sbeeQMe6yaFZmOpk9JIHLH2jjGYzGjfCnXc/UQKquY03ELeBzb3ItGF8v1J10XkgTJF76ZFogXm3MeMZjMdJOnNTpdXd1BhQSENhN5Am83jn3OKdNZdbmTFwYN5xmMwf8AQ+EK9AVK9EtexH2EwPiRP3ODpTH01AAA0uTAF/b4+Me4zHS+qJ7gWeApqukWg2kgcjgg8+eBhOhX1Va4IWKbwoAgAagIgfJx7jMT8UarN3XAP2j+I8D9Bibn8mn+K0FQVXQL7kGZk7nHuMx04zpzpbp2aNVahPb9LSF0Fhbe97wTj3GYzHQR/9k="/>
          <p:cNvSpPr>
            <a:spLocks noChangeAspect="1" noChangeArrowheads="1"/>
          </p:cNvSpPr>
          <p:nvPr/>
        </p:nvSpPr>
        <p:spPr bwMode="auto">
          <a:xfrm>
            <a:off x="163513" y="-822325"/>
            <a:ext cx="2667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pic>
        <p:nvPicPr>
          <p:cNvPr id="272387" name="Picture 4" descr="http://www.geology.sdsu.edu/how_volcanoes_work/Images/Pyroflows/ignimbrite_welded_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980728"/>
            <a:ext cx="44577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2388" name="Picture 6" descr="http://www.kristallin.de/Glossar/Bilder/Ignimbrite-1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049713"/>
            <a:ext cx="2808288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2389" name="Picture 8" descr="http://farm3.static.flickr.com/2426/3981452964_a8ce8e799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095500"/>
            <a:ext cx="31718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2390" name="7 CuadroTexto"/>
          <p:cNvSpPr txBox="1">
            <a:spLocks noChangeArrowheads="1"/>
          </p:cNvSpPr>
          <p:nvPr/>
        </p:nvSpPr>
        <p:spPr bwMode="auto">
          <a:xfrm>
            <a:off x="3707904" y="188640"/>
            <a:ext cx="35290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600" dirty="0"/>
              <a:t>Toba soldada</a:t>
            </a:r>
          </a:p>
        </p:txBody>
      </p:sp>
      <p:pic>
        <p:nvPicPr>
          <p:cNvPr id="34818" name="Picture 2" descr="http://gomyclass.com/geology10/files/lecture4/html/images/objects/obj60-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0"/>
            <a:ext cx="2647950" cy="1943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305800" cy="1359024"/>
          </a:xfrm>
        </p:spPr>
        <p:txBody>
          <a:bodyPr>
            <a:noAutofit/>
          </a:bodyPr>
          <a:lstStyle/>
          <a:p>
            <a:r>
              <a:rPr lang="es-CL" sz="5400" dirty="0" smtClean="0"/>
              <a:t>Erupciones  de </a:t>
            </a:r>
            <a:r>
              <a:rPr lang="es-CL" sz="5400" dirty="0" err="1" smtClean="0"/>
              <a:t>ignimbritas</a:t>
            </a:r>
            <a:r>
              <a:rPr lang="es-CL" sz="5400" dirty="0" smtClean="0"/>
              <a:t> y formación de calderas</a:t>
            </a:r>
            <a:endParaRPr lang="es-CL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500063" y="285750"/>
            <a:ext cx="8215312" cy="8651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Caldera de </a:t>
            </a:r>
            <a:r>
              <a:rPr lang="en-US" dirty="0" err="1" smtClean="0"/>
              <a:t>explosión</a:t>
            </a:r>
            <a:endParaRPr lang="en-US" dirty="0" smtClean="0"/>
          </a:p>
        </p:txBody>
      </p:sp>
      <p:sp>
        <p:nvSpPr>
          <p:cNvPr id="75779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576263" y="4586288"/>
            <a:ext cx="8053387" cy="755650"/>
          </a:xfrm>
        </p:spPr>
        <p:txBody>
          <a:bodyPr/>
          <a:lstStyle/>
          <a:p>
            <a:pPr>
              <a:defRPr/>
            </a:pPr>
            <a:r>
              <a:rPr lang="en-US" sz="1200" dirty="0" smtClean="0">
                <a:effectLst/>
                <a:latin typeface="+mj-lt"/>
                <a:cs typeface="Times New Roman" pitchFamily="18" charset="0"/>
              </a:rPr>
              <a:t>After Williams (1932), </a:t>
            </a:r>
            <a:r>
              <a:rPr lang="en-US" sz="1200" i="1" dirty="0" smtClean="0">
                <a:effectLst/>
                <a:latin typeface="+mj-lt"/>
                <a:cs typeface="Times New Roman" pitchFamily="18" charset="0"/>
              </a:rPr>
              <a:t>Univ. of Cal. Publ. Geol. Sci. Bull.</a:t>
            </a:r>
            <a:r>
              <a:rPr lang="en-US" sz="1200" dirty="0" smtClean="0">
                <a:effectLst/>
                <a:latin typeface="+mj-lt"/>
                <a:cs typeface="Times New Roman" pitchFamily="18" charset="0"/>
              </a:rPr>
              <a:t>, 21. </a:t>
            </a:r>
          </a:p>
        </p:txBody>
      </p:sp>
      <p:pic>
        <p:nvPicPr>
          <p:cNvPr id="273412" name="Picture 5" descr="Fig-4-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62175"/>
            <a:ext cx="9117013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79512" y="4725144"/>
            <a:ext cx="3023912" cy="1738734"/>
            <a:chOff x="298" y="1166"/>
            <a:chExt cx="1574" cy="870"/>
          </a:xfrm>
        </p:grpSpPr>
        <p:pic>
          <p:nvPicPr>
            <p:cNvPr id="96261" name="Picture 5" descr="http://volcanoes.usgs.gov/Imgs/Jpg/MSH/Rosen4.jpg"/>
            <p:cNvPicPr>
              <a:picLocks noChangeAspect="1" noChangeArrowheads="1"/>
            </p:cNvPicPr>
            <p:nvPr/>
          </p:nvPicPr>
          <p:blipFill>
            <a:blip r:embed="rId3" r:link="rId4" cstate="print"/>
            <a:srcRect/>
            <a:stretch>
              <a:fillRect/>
            </a:stretch>
          </p:blipFill>
          <p:spPr bwMode="auto">
            <a:xfrm>
              <a:off x="298" y="1166"/>
              <a:ext cx="1500" cy="870"/>
            </a:xfrm>
            <a:prstGeom prst="rect">
              <a:avLst/>
            </a:prstGeom>
            <a:noFill/>
          </p:spPr>
        </p:pic>
        <p:sp>
          <p:nvSpPr>
            <p:cNvPr id="96262" name="Text Box 6"/>
            <p:cNvSpPr txBox="1">
              <a:spLocks noChangeArrowheads="1"/>
            </p:cNvSpPr>
            <p:nvPr/>
          </p:nvSpPr>
          <p:spPr bwMode="auto">
            <a:xfrm>
              <a:off x="1344" y="1200"/>
              <a:ext cx="52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  <a:latin typeface="Arial" pitchFamily="34" charset="0"/>
                  <a:cs typeface="Times New Roman" pitchFamily="18" charset="0"/>
                </a:rPr>
                <a:t>08:32:53</a:t>
              </a:r>
              <a:endParaRPr lang="fr-FR" sz="1200">
                <a:solidFill>
                  <a:schemeClr val="bg1"/>
                </a:solidFill>
                <a:latin typeface="Arial" pitchFamily="34" charset="0"/>
                <a:cs typeface="Times New Roman" pitchFamily="18" charset="0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419872" y="4653136"/>
            <a:ext cx="2880320" cy="1885181"/>
            <a:chOff x="324" y="2112"/>
            <a:chExt cx="1535" cy="870"/>
          </a:xfrm>
        </p:grpSpPr>
        <p:pic>
          <p:nvPicPr>
            <p:cNvPr id="96264" name="Picture 8" descr="http://volcanoes.usgs.gov/Imgs/Jpg/MSH/Rosen5.jpg"/>
            <p:cNvPicPr>
              <a:picLocks noChangeAspect="1" noChangeArrowheads="1"/>
            </p:cNvPicPr>
            <p:nvPr/>
          </p:nvPicPr>
          <p:blipFill>
            <a:blip r:embed="rId5" r:link="rId6" cstate="print"/>
            <a:srcRect/>
            <a:stretch>
              <a:fillRect/>
            </a:stretch>
          </p:blipFill>
          <p:spPr bwMode="auto">
            <a:xfrm>
              <a:off x="324" y="2112"/>
              <a:ext cx="1500" cy="870"/>
            </a:xfrm>
            <a:prstGeom prst="rect">
              <a:avLst/>
            </a:prstGeom>
            <a:noFill/>
          </p:spPr>
        </p:pic>
        <p:sp>
          <p:nvSpPr>
            <p:cNvPr id="96265" name="Text Box 9"/>
            <p:cNvSpPr txBox="1">
              <a:spLocks noChangeArrowheads="1"/>
            </p:cNvSpPr>
            <p:nvPr/>
          </p:nvSpPr>
          <p:spPr bwMode="auto">
            <a:xfrm>
              <a:off x="1344" y="2112"/>
              <a:ext cx="51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  <a:latin typeface="Arial" pitchFamily="34" charset="0"/>
                  <a:cs typeface="Times New Roman" pitchFamily="18" charset="0"/>
                </a:rPr>
                <a:t>08:33:03</a:t>
              </a:r>
              <a:r>
                <a:rPr lang="fr-FR" sz="1200">
                  <a:solidFill>
                    <a:schemeClr val="bg1"/>
                  </a:solidFill>
                  <a:latin typeface="Arial" pitchFamily="34" charset="0"/>
                </a:rPr>
                <a:t> 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6300192" y="4725144"/>
            <a:ext cx="2664296" cy="1728192"/>
            <a:chOff x="324" y="3024"/>
            <a:chExt cx="1535" cy="870"/>
          </a:xfrm>
        </p:grpSpPr>
        <p:pic>
          <p:nvPicPr>
            <p:cNvPr id="96267" name="Picture 11" descr="http://volcanoes.usgs.gov/Imgs/Jpg/MSH/Rosen6.jpg"/>
            <p:cNvPicPr>
              <a:picLocks noChangeAspect="1" noChangeArrowheads="1"/>
            </p:cNvPicPr>
            <p:nvPr/>
          </p:nvPicPr>
          <p:blipFill>
            <a:blip r:embed="rId7" r:link="rId8" cstate="print"/>
            <a:srcRect/>
            <a:stretch>
              <a:fillRect/>
            </a:stretch>
          </p:blipFill>
          <p:spPr bwMode="auto">
            <a:xfrm>
              <a:off x="324" y="3024"/>
              <a:ext cx="1500" cy="870"/>
            </a:xfrm>
            <a:prstGeom prst="rect">
              <a:avLst/>
            </a:prstGeom>
            <a:noFill/>
          </p:spPr>
        </p:pic>
        <p:sp>
          <p:nvSpPr>
            <p:cNvPr id="96268" name="Text Box 12"/>
            <p:cNvSpPr txBox="1">
              <a:spLocks noChangeArrowheads="1"/>
            </p:cNvSpPr>
            <p:nvPr/>
          </p:nvSpPr>
          <p:spPr bwMode="auto">
            <a:xfrm>
              <a:off x="1344" y="3024"/>
              <a:ext cx="51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GB" sz="1200">
                  <a:solidFill>
                    <a:schemeClr val="bg1"/>
                  </a:solidFill>
                  <a:latin typeface="Arial" pitchFamily="34" charset="0"/>
                  <a:cs typeface="Times New Roman" pitchFamily="18" charset="0"/>
                </a:rPr>
                <a:t>08:33:18</a:t>
              </a:r>
              <a:r>
                <a:rPr lang="fr-FR" sz="1200">
                  <a:solidFill>
                    <a:schemeClr val="bg1"/>
                  </a:solidFill>
                  <a:latin typeface="Arial" pitchFamily="34" charset="0"/>
                </a:rPr>
                <a:t> 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251520" y="2636912"/>
            <a:ext cx="2952328" cy="2016224"/>
            <a:chOff x="2112" y="1152"/>
            <a:chExt cx="1536" cy="870"/>
          </a:xfrm>
        </p:grpSpPr>
        <p:pic>
          <p:nvPicPr>
            <p:cNvPr id="96270" name="Picture 14" descr="http://volcanoes.usgs.gov/Imgs/Jpg/MSH/Rosen2.jpg"/>
            <p:cNvPicPr>
              <a:picLocks noChangeAspect="1" noChangeArrowheads="1"/>
            </p:cNvPicPr>
            <p:nvPr/>
          </p:nvPicPr>
          <p:blipFill>
            <a:blip r:embed="rId9" r:link="rId10" cstate="print">
              <a:lum bright="4000"/>
            </a:blip>
            <a:srcRect/>
            <a:stretch>
              <a:fillRect/>
            </a:stretch>
          </p:blipFill>
          <p:spPr bwMode="auto">
            <a:xfrm>
              <a:off x="2112" y="1152"/>
              <a:ext cx="1500" cy="870"/>
            </a:xfrm>
            <a:prstGeom prst="rect">
              <a:avLst/>
            </a:prstGeom>
            <a:noFill/>
          </p:spPr>
        </p:pic>
        <p:sp>
          <p:nvSpPr>
            <p:cNvPr id="96271" name="Text Box 15"/>
            <p:cNvSpPr txBox="1">
              <a:spLocks noChangeArrowheads="1"/>
            </p:cNvSpPr>
            <p:nvPr/>
          </p:nvSpPr>
          <p:spPr bwMode="auto">
            <a:xfrm>
              <a:off x="3120" y="1152"/>
              <a:ext cx="52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  <a:latin typeface="Arial" pitchFamily="34" charset="0"/>
                  <a:cs typeface="Times New Roman" pitchFamily="18" charset="0"/>
                </a:rPr>
                <a:t>08:32:47</a:t>
              </a:r>
              <a:endParaRPr lang="fr-FR" sz="1200">
                <a:solidFill>
                  <a:schemeClr val="bg1"/>
                </a:solidFill>
                <a:latin typeface="Arial" pitchFamily="34" charset="0"/>
                <a:cs typeface="Times New Roman" pitchFamily="18" charset="0"/>
              </a:endParaRPr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3491880" y="404664"/>
            <a:ext cx="5209010" cy="1080120"/>
            <a:chOff x="1347" y="192"/>
            <a:chExt cx="4118" cy="551"/>
          </a:xfrm>
        </p:grpSpPr>
        <p:sp>
          <p:nvSpPr>
            <p:cNvPr id="96275" name="Text Box 19"/>
            <p:cNvSpPr txBox="1">
              <a:spLocks noChangeArrowheads="1"/>
            </p:cNvSpPr>
            <p:nvPr/>
          </p:nvSpPr>
          <p:spPr bwMode="auto">
            <a:xfrm>
              <a:off x="1347" y="192"/>
              <a:ext cx="52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r"/>
              <a:r>
                <a:rPr lang="en-GB" sz="1200" b="1">
                  <a:solidFill>
                    <a:srgbClr val="FFFF99"/>
                  </a:solidFill>
                  <a:latin typeface="Arial" pitchFamily="34" charset="0"/>
                  <a:cs typeface="Times New Roman" pitchFamily="18" charset="0"/>
                </a:rPr>
                <a:t>08:32:21 </a:t>
              </a:r>
              <a:endParaRPr lang="fr-FR" sz="1200" b="1">
                <a:solidFill>
                  <a:srgbClr val="FFFF99"/>
                </a:solidFill>
                <a:latin typeface="Arial" pitchFamily="34" charset="0"/>
                <a:cs typeface="Times New Roman" pitchFamily="18" charset="0"/>
              </a:endParaRPr>
            </a:p>
          </p:txBody>
        </p:sp>
        <p:sp>
          <p:nvSpPr>
            <p:cNvPr id="96276" name="Text Box 20"/>
            <p:cNvSpPr txBox="1">
              <a:spLocks noChangeArrowheads="1"/>
            </p:cNvSpPr>
            <p:nvPr/>
          </p:nvSpPr>
          <p:spPr bwMode="auto">
            <a:xfrm>
              <a:off x="2051" y="220"/>
              <a:ext cx="3414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s-ES" sz="2400" b="1" dirty="0">
                  <a:latin typeface="Arial" pitchFamily="34" charset="0"/>
                </a:rPr>
                <a:t>La erupción del Mount </a:t>
              </a:r>
              <a:r>
                <a:rPr lang="es-ES" sz="2400" b="1" dirty="0" err="1">
                  <a:latin typeface="Arial" pitchFamily="34" charset="0"/>
                </a:rPr>
                <a:t>St</a:t>
              </a:r>
              <a:r>
                <a:rPr lang="es-ES" sz="2400" b="1" dirty="0">
                  <a:latin typeface="Arial" pitchFamily="34" charset="0"/>
                </a:rPr>
                <a:t> Helens en mayo 1980</a:t>
              </a:r>
            </a:p>
          </p:txBody>
        </p:sp>
      </p:grpSp>
      <p:pic>
        <p:nvPicPr>
          <p:cNvPr id="96277" name="Picture 21" descr="30210600_056_med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07904" y="1340768"/>
            <a:ext cx="5040313" cy="3152775"/>
          </a:xfrm>
          <a:prstGeom prst="rect">
            <a:avLst/>
          </a:prstGeom>
          <a:noFill/>
        </p:spPr>
      </p:pic>
      <p:pic>
        <p:nvPicPr>
          <p:cNvPr id="20" name="Picture 18" descr="Photo: MSH 1980 landslide Rosenquist image 1"/>
          <p:cNvPicPr>
            <a:picLocks noChangeAspect="1" noChangeArrowheads="1"/>
          </p:cNvPicPr>
          <p:nvPr/>
        </p:nvPicPr>
        <p:blipFill>
          <a:blip r:embed="rId12" r:link="rId13" cstate="print"/>
          <a:srcRect/>
          <a:stretch>
            <a:fillRect/>
          </a:stretch>
        </p:blipFill>
        <p:spPr bwMode="auto">
          <a:xfrm>
            <a:off x="395536" y="404664"/>
            <a:ext cx="2664296" cy="2216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6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5" descr="Left Panorama of Crater Lake caldera. Photograph by Steve Mattox, August 19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978275"/>
            <a:ext cx="499268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47" name="Text Box 6"/>
          <p:cNvSpPr txBox="1">
            <a:spLocks noChangeArrowheads="1"/>
          </p:cNvSpPr>
          <p:nvPr/>
        </p:nvSpPr>
        <p:spPr bwMode="auto">
          <a:xfrm>
            <a:off x="2484438" y="476250"/>
            <a:ext cx="3311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800" b="1"/>
              <a:t>Caldera</a:t>
            </a:r>
          </a:p>
        </p:txBody>
      </p:sp>
      <p:pic>
        <p:nvPicPr>
          <p:cNvPr id="185348" name="Picture 5" descr="http://images.stanzapub.com/readers/scienceray/2008/08/08/260239_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981075"/>
            <a:ext cx="496252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349" name="Picture 7" descr="Shaded relief location ma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7988" y="188913"/>
            <a:ext cx="3656012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95536" y="404664"/>
            <a:ext cx="8026401" cy="2901950"/>
            <a:chOff x="432" y="240"/>
            <a:chExt cx="5056" cy="1828"/>
          </a:xfrm>
        </p:grpSpPr>
        <p:pic>
          <p:nvPicPr>
            <p:cNvPr id="102405" name="Picture 5" descr="foto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2" y="240"/>
              <a:ext cx="3696" cy="1828"/>
            </a:xfrm>
            <a:prstGeom prst="rect">
              <a:avLst/>
            </a:prstGeom>
            <a:noFill/>
          </p:spPr>
        </p:pic>
        <p:sp>
          <p:nvSpPr>
            <p:cNvPr id="102406" name="Rectangle 6"/>
            <p:cNvSpPr>
              <a:spLocks noChangeArrowheads="1"/>
            </p:cNvSpPr>
            <p:nvPr/>
          </p:nvSpPr>
          <p:spPr bwMode="auto">
            <a:xfrm>
              <a:off x="4453" y="417"/>
              <a:ext cx="1035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fr-FR" sz="3200" dirty="0">
                  <a:latin typeface="Arial" pitchFamily="34" charset="0"/>
                </a:rPr>
                <a:t>Antes…</a:t>
              </a:r>
              <a:endParaRPr lang="es-ES" sz="3200" dirty="0">
                <a:latin typeface="Arial" pitchFamily="34" charset="0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68300" y="3645024"/>
            <a:ext cx="8775700" cy="2755900"/>
            <a:chOff x="432" y="2296"/>
            <a:chExt cx="5528" cy="1736"/>
          </a:xfrm>
        </p:grpSpPr>
        <p:pic>
          <p:nvPicPr>
            <p:cNvPr id="102408" name="Picture 8" descr="foto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2" y="2296"/>
              <a:ext cx="3696" cy="1736"/>
            </a:xfrm>
            <a:prstGeom prst="rect">
              <a:avLst/>
            </a:prstGeom>
            <a:noFill/>
          </p:spPr>
        </p:pic>
        <p:sp>
          <p:nvSpPr>
            <p:cNvPr id="102409" name="Rectangle 9"/>
            <p:cNvSpPr>
              <a:spLocks noChangeArrowheads="1"/>
            </p:cNvSpPr>
            <p:nvPr/>
          </p:nvSpPr>
          <p:spPr bwMode="auto">
            <a:xfrm>
              <a:off x="4150" y="3249"/>
              <a:ext cx="181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fr-FR" sz="3200" dirty="0">
                  <a:latin typeface="Arial" pitchFamily="34" charset="0"/>
                </a:rPr>
                <a:t>…y </a:t>
              </a:r>
              <a:r>
                <a:rPr lang="fr-FR" sz="3200" dirty="0" err="1">
                  <a:latin typeface="Arial" pitchFamily="34" charset="0"/>
                </a:rPr>
                <a:t>después</a:t>
              </a:r>
              <a:r>
                <a:rPr lang="fr-FR" sz="3200" dirty="0">
                  <a:latin typeface="Arial" pitchFamily="34" charset="0"/>
                </a:rPr>
                <a:t>…</a:t>
              </a:r>
              <a:endParaRPr lang="es-ES" sz="3200" dirty="0">
                <a:latin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50826" y="485775"/>
            <a:ext cx="8540751" cy="6067425"/>
            <a:chOff x="158" y="306"/>
            <a:chExt cx="5380" cy="3822"/>
          </a:xfrm>
        </p:grpSpPr>
        <p:pic>
          <p:nvPicPr>
            <p:cNvPr id="100357" name="Picture 5" descr="arbres st helen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76" y="306"/>
              <a:ext cx="2562" cy="3822"/>
            </a:xfrm>
            <a:prstGeom prst="rect">
              <a:avLst/>
            </a:prstGeom>
            <a:noFill/>
          </p:spPr>
        </p:pic>
        <p:sp>
          <p:nvSpPr>
            <p:cNvPr id="100358" name="Rectangle 6"/>
            <p:cNvSpPr>
              <a:spLocks noChangeArrowheads="1"/>
            </p:cNvSpPr>
            <p:nvPr/>
          </p:nvSpPr>
          <p:spPr bwMode="auto">
            <a:xfrm>
              <a:off x="158" y="2750"/>
              <a:ext cx="2635" cy="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just"/>
              <a:r>
                <a:rPr lang="es-ES" sz="1600" b="1" dirty="0">
                  <a:latin typeface="Arial" pitchFamily="34" charset="0"/>
                </a:rPr>
                <a:t>Estos árboles no eran nada chico ! Eran pinos de cerca de 50 metros de altura...sin embargo, fueron quebrados como palos de fósforos!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PFDomeColla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5113" y="404813"/>
            <a:ext cx="3492500" cy="61198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434" name="Picture 1030" descr="Fig 4-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000125"/>
            <a:ext cx="8715375" cy="558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827584" y="0"/>
            <a:ext cx="7704856" cy="980727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dirty="0" smtClean="0"/>
              <a:t>Caldera de </a:t>
            </a:r>
            <a:r>
              <a:rPr lang="en-US" dirty="0" err="1" smtClean="0"/>
              <a:t>colapso</a:t>
            </a:r>
            <a:endParaRPr lang="en-US" dirty="0" smtClean="0"/>
          </a:p>
        </p:txBody>
      </p:sp>
      <p:sp>
        <p:nvSpPr>
          <p:cNvPr id="274436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322263" y="5205413"/>
            <a:ext cx="4186237" cy="800100"/>
          </a:xfrm>
        </p:spPr>
        <p:txBody>
          <a:bodyPr>
            <a:normAutofit lnSpcReduction="10000"/>
          </a:bodyPr>
          <a:lstStyle/>
          <a:p>
            <a:r>
              <a:rPr lang="en-US" sz="1200" b="1" smtClean="0">
                <a:solidFill>
                  <a:schemeClr val="hlink"/>
                </a:solidFill>
                <a:effectLst/>
                <a:cs typeface="Times New Roman" pitchFamily="18" charset="0"/>
              </a:rPr>
              <a:t>Figure 4.9</a:t>
            </a:r>
            <a:r>
              <a:rPr lang="en-US" sz="1200" smtClean="0">
                <a:solidFill>
                  <a:schemeClr val="hlink"/>
                </a:solidFill>
                <a:effectLst/>
                <a:cs typeface="Times New Roman" pitchFamily="18" charset="0"/>
              </a:rPr>
              <a:t>.</a:t>
            </a:r>
            <a:r>
              <a:rPr lang="en-US" sz="1200" smtClean="0">
                <a:effectLst/>
                <a:cs typeface="Times New Roman" pitchFamily="18" charset="0"/>
              </a:rPr>
              <a:t> </a:t>
            </a:r>
            <a:r>
              <a:rPr lang="en-US" sz="1200" smtClean="0">
                <a:solidFill>
                  <a:schemeClr val="bg2"/>
                </a:solidFill>
                <a:effectLst/>
                <a:cs typeface="Times New Roman" pitchFamily="18" charset="0"/>
              </a:rPr>
              <a:t>Development of the Crater Lake caldera. After Bacon (1988). Crater Lake National Park and Vicinity, Oregon. 1:62,500-scale topographic map. U. S. Geol. Surv. Natl. Park Series.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4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458" name="Picture 4" descr="fig5_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3938" y="188913"/>
            <a:ext cx="3914775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5459" name="Text Box 5"/>
          <p:cNvSpPr txBox="1">
            <a:spLocks noChangeArrowheads="1"/>
          </p:cNvSpPr>
          <p:nvPr/>
        </p:nvSpPr>
        <p:spPr bwMode="auto">
          <a:xfrm>
            <a:off x="251520" y="1700808"/>
            <a:ext cx="40322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800" dirty="0"/>
              <a:t>Formación de caldera </a:t>
            </a:r>
            <a:r>
              <a:rPr lang="es-ES_tradnl" sz="2800" dirty="0" smtClean="0"/>
              <a:t>volcánica de colapso</a:t>
            </a:r>
            <a:endParaRPr lang="es-MX" sz="2800" dirty="0"/>
          </a:p>
        </p:txBody>
      </p:sp>
      <p:pic>
        <p:nvPicPr>
          <p:cNvPr id="4" name="Picture 5" descr="http://images.stanzapub.com/readers/scienceray/2008/08/08/260239_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96252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so san Volcano Caldera (shot number2) - , Kumamo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620000" cy="5695951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1907704" y="616530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Aso caldera</a:t>
            </a:r>
            <a:r>
              <a:rPr lang="es-CL" smtClean="0"/>
              <a:t>, Japón</a:t>
            </a:r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991600" cy="762000"/>
          </a:xfrm>
        </p:spPr>
        <p:txBody>
          <a:bodyPr/>
          <a:lstStyle/>
          <a:p>
            <a:pPr>
              <a:defRPr/>
            </a:pPr>
            <a:r>
              <a:rPr lang="en-US" sz="4000" dirty="0" err="1" smtClean="0">
                <a:solidFill>
                  <a:srgbClr val="FF0000"/>
                </a:solidFill>
              </a:rPr>
              <a:t>Clasificación</a:t>
            </a:r>
            <a:r>
              <a:rPr lang="en-US" sz="4000" dirty="0" smtClean="0">
                <a:solidFill>
                  <a:srgbClr val="FF0000"/>
                </a:solidFill>
              </a:rPr>
              <a:t> de </a:t>
            </a:r>
            <a:r>
              <a:rPr lang="en-US" sz="4000" dirty="0" err="1" smtClean="0">
                <a:solidFill>
                  <a:srgbClr val="FF0000"/>
                </a:solidFill>
              </a:rPr>
              <a:t>Rxs</a:t>
            </a:r>
            <a:r>
              <a:rPr lang="en-US" sz="4000" dirty="0" smtClean="0">
                <a:solidFill>
                  <a:srgbClr val="FF0000"/>
                </a:solidFill>
              </a:rPr>
              <a:t>. </a:t>
            </a:r>
            <a:r>
              <a:rPr lang="en-US" sz="4000" dirty="0" err="1" smtClean="0">
                <a:solidFill>
                  <a:srgbClr val="FF0000"/>
                </a:solidFill>
              </a:rPr>
              <a:t>Piroclásticas</a:t>
            </a:r>
            <a:endParaRPr lang="en-US" sz="4000" dirty="0">
              <a:solidFill>
                <a:srgbClr val="FF3399"/>
              </a:solidFill>
            </a:endParaRPr>
          </a:p>
        </p:txBody>
      </p:sp>
      <p:sp>
        <p:nvSpPr>
          <p:cNvPr id="276483" name="Text Box 3"/>
          <p:cNvSpPr txBox="1">
            <a:spLocks noChangeArrowheads="1"/>
          </p:cNvSpPr>
          <p:nvPr/>
        </p:nvSpPr>
        <p:spPr bwMode="auto">
          <a:xfrm>
            <a:off x="457200" y="5865813"/>
            <a:ext cx="8229600" cy="8255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r>
              <a:rPr lang="en-US" sz="1600" b="1" dirty="0">
                <a:solidFill>
                  <a:srgbClr val="FF0033"/>
                </a:solidFill>
                <a:latin typeface="Times New Roman" pitchFamily="18" charset="0"/>
                <a:cs typeface="Times New Roman" pitchFamily="18" charset="0"/>
              </a:rPr>
              <a:t>Figure 2-5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. Classification of the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pyroclastic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rocks.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Based on type of material. After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Pettijohn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(1975) </a:t>
            </a:r>
            <a:r>
              <a:rPr lang="en-US" sz="1600" i="1" dirty="0">
                <a:latin typeface="Times New Roman" pitchFamily="18" charset="0"/>
                <a:cs typeface="Times New Roman" pitchFamily="18" charset="0"/>
              </a:rPr>
              <a:t>Sedimentary Rocks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, Harper &amp; Row, and 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Schmid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(1981) Geology,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, 40-43.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Based on the size of the material. After Fisher (1966) Earth Sci. Rev.,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, 287-298. </a:t>
            </a:r>
          </a:p>
        </p:txBody>
      </p:sp>
      <p:pic>
        <p:nvPicPr>
          <p:cNvPr id="276484" name="Picture 4" descr="Fig 2-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" y="876300"/>
            <a:ext cx="904875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323528" y="198884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/>
              <a:t>Tobas</a:t>
            </a:r>
            <a:endParaRPr lang="es-CL" sz="2800" dirty="0"/>
          </a:p>
        </p:txBody>
      </p:sp>
      <p:sp>
        <p:nvSpPr>
          <p:cNvPr id="6" name="5 CuadroTexto"/>
          <p:cNvSpPr txBox="1"/>
          <p:nvPr/>
        </p:nvSpPr>
        <p:spPr>
          <a:xfrm>
            <a:off x="5004048" y="220486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Toba de lapilli y ceniza</a:t>
            </a:r>
            <a:endParaRPr lang="es-CL" dirty="0"/>
          </a:p>
        </p:txBody>
      </p:sp>
      <p:sp>
        <p:nvSpPr>
          <p:cNvPr id="7" name="6 CuadroTexto"/>
          <p:cNvSpPr txBox="1"/>
          <p:nvPr/>
        </p:nvSpPr>
        <p:spPr>
          <a:xfrm>
            <a:off x="7452320" y="198884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T. de  lapilli</a:t>
            </a:r>
            <a:endParaRPr lang="es-CL" dirty="0"/>
          </a:p>
        </p:txBody>
      </p:sp>
      <p:sp>
        <p:nvSpPr>
          <p:cNvPr id="8" name="7 CuadroTexto"/>
          <p:cNvSpPr txBox="1"/>
          <p:nvPr/>
        </p:nvSpPr>
        <p:spPr>
          <a:xfrm>
            <a:off x="3779912" y="177281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T. de cenizas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2276872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es-CL" sz="4800" dirty="0" smtClean="0"/>
              <a:t>Riesgos asociados a la actividad volcánica</a:t>
            </a:r>
            <a:endParaRPr lang="es-CL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4" descr="armero laha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580063" cy="3487738"/>
          </a:xfrm>
          <a:prstGeom prst="rect">
            <a:avLst/>
          </a:prstGeom>
          <a:noFill/>
        </p:spPr>
      </p:pic>
      <p:pic>
        <p:nvPicPr>
          <p:cNvPr id="86021" name="Picture 5" descr="armer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275" y="3549650"/>
            <a:ext cx="5292725" cy="3308350"/>
          </a:xfrm>
          <a:prstGeom prst="rect">
            <a:avLst/>
          </a:prstGeom>
          <a:noFill/>
        </p:spPr>
      </p:pic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900113" y="4076700"/>
            <a:ext cx="19446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3200"/>
              <a:t>Lahares</a:t>
            </a:r>
            <a:endParaRPr lang="es-MX" sz="3200"/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5686425" y="981075"/>
            <a:ext cx="34575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/>
              <a:t>Fenómenos asociados a erupciones volcánicas</a:t>
            </a:r>
            <a:endParaRPr lang="es-MX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8" name="Picture 4" descr="armero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836613"/>
            <a:ext cx="7993062" cy="4995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http://inapcache.boston.com/universal/site_graphics/blogs/bigpicture/volcano_2011/bp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52736"/>
            <a:ext cx="8180230" cy="5445224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2051720" y="404664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/>
              <a:t>Lago de lava</a:t>
            </a:r>
            <a:endParaRPr lang="es-CL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eology.com/volcanoes/volcanic-hazards/montserrat-volcano-l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7736210" cy="5142304"/>
          </a:xfrm>
          <a:prstGeom prst="rect">
            <a:avLst/>
          </a:prstGeom>
          <a:noFill/>
        </p:spPr>
      </p:pic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251520" y="0"/>
            <a:ext cx="9289032" cy="1556792"/>
          </a:xfrm>
        </p:spPr>
        <p:txBody>
          <a:bodyPr>
            <a:normAutofit fontScale="90000"/>
          </a:bodyPr>
          <a:lstStyle/>
          <a:p>
            <a:pPr algn="l"/>
            <a:r>
              <a:rPr lang="es-CL" dirty="0" smtClean="0"/>
              <a:t>Ciudad de Plymouth, Montserrat, Caribe</a:t>
            </a:r>
            <a:endParaRPr lang="es-CL" dirty="0"/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>
          <a:xfrm>
            <a:off x="827584" y="5949280"/>
            <a:ext cx="7992560" cy="560504"/>
          </a:xfrm>
        </p:spPr>
        <p:txBody>
          <a:bodyPr/>
          <a:lstStyle/>
          <a:p>
            <a:pPr algn="l"/>
            <a:r>
              <a:rPr lang="es-CL" dirty="0" smtClean="0"/>
              <a:t>Flujo </a:t>
            </a:r>
            <a:r>
              <a:rPr lang="es-CL" dirty="0" err="1" smtClean="0"/>
              <a:t>piroclástico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 descr="http://geology.com/volcanoes/volcanic-hazards/lava-stream-l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8362950" cy="5572125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467544" y="630932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err="1" smtClean="0"/>
              <a:t>Hawaii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" descr="http://geology.com/volcanoes/volcanic-hazards/lahar-flow-boulder-l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334375" cy="5572125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539552" y="6309320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err="1" smtClean="0"/>
              <a:t>Lahar</a:t>
            </a:r>
            <a:r>
              <a:rPr lang="es-CL" dirty="0" smtClean="0"/>
              <a:t> </a:t>
            </a:r>
            <a:r>
              <a:rPr lang="es-CL" dirty="0" err="1" smtClean="0"/>
              <a:t>Vn.</a:t>
            </a:r>
            <a:r>
              <a:rPr lang="es-CL" dirty="0" smtClean="0"/>
              <a:t> St. Helens, 1980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 descr="http://geology.com/volcanoes/volcanic-hazards/lake-nyos-l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8315325" cy="5572125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467544" y="623731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err="1" smtClean="0"/>
              <a:t>Cameroon</a:t>
            </a:r>
            <a:r>
              <a:rPr lang="es-CL" dirty="0" smtClean="0"/>
              <a:t>. Gas </a:t>
            </a:r>
            <a:r>
              <a:rPr lang="es-CL" dirty="0" err="1" smtClean="0"/>
              <a:t>release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MAParada\Documents\Papers mios\Fig. 1 mapa distribucion Licá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1" y="260648"/>
            <a:ext cx="6575515" cy="2689472"/>
          </a:xfrm>
          <a:prstGeom prst="rect">
            <a:avLst/>
          </a:prstGeom>
          <a:noFill/>
        </p:spPr>
      </p:pic>
      <p:pic>
        <p:nvPicPr>
          <p:cNvPr id="5" name="Picture 4" descr="http://www.scielo.cl/fbpe/img/rgch/v34n2/fig04-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068960"/>
            <a:ext cx="5715000" cy="3495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geo.mtu.edu/volcanoes/west.indies/soufriere/images/hazm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700808"/>
            <a:ext cx="4898180" cy="4513508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1907704" y="836713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/>
              <a:t>Zonificación del riesgo volcánico</a:t>
            </a:r>
            <a:endParaRPr lang="es-CL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2" name="Picture 4" descr="map_ruiz_hazard_zon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" y="333375"/>
            <a:ext cx="9109075" cy="6489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4" descr="Fig 15-1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404813"/>
            <a:ext cx="4073525" cy="602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6371" name="Text Box 5"/>
          <p:cNvSpPr txBox="1">
            <a:spLocks noChangeArrowheads="1"/>
          </p:cNvSpPr>
          <p:nvPr/>
        </p:nvSpPr>
        <p:spPr bwMode="auto">
          <a:xfrm>
            <a:off x="611188" y="2276475"/>
            <a:ext cx="360045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800"/>
              <a:t>Meseta de Basaltos</a:t>
            </a:r>
          </a:p>
          <a:p>
            <a:pPr>
              <a:spcBef>
                <a:spcPct val="50000"/>
              </a:spcBef>
            </a:pPr>
            <a:r>
              <a:rPr lang="es-ES_tradnl" sz="2800"/>
              <a:t>Plateau de Basaltos</a:t>
            </a:r>
            <a:endParaRPr lang="es-MX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 descr="http://www.geology.sdsu.edu/how_volcanoes_work/Images/Lava/Deccan_Hetu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76250"/>
            <a:ext cx="8208963" cy="557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7395" name="2 CuadroTexto"/>
          <p:cNvSpPr txBox="1">
            <a:spLocks noChangeArrowheads="1"/>
          </p:cNvSpPr>
          <p:nvPr/>
        </p:nvSpPr>
        <p:spPr bwMode="auto">
          <a:xfrm>
            <a:off x="1763713" y="6308725"/>
            <a:ext cx="35290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/>
              <a:t>Deccan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42988" y="188913"/>
            <a:ext cx="7561262" cy="863600"/>
          </a:xfrm>
        </p:spPr>
        <p:txBody>
          <a:bodyPr/>
          <a:lstStyle/>
          <a:p>
            <a:pPr>
              <a:defRPr/>
            </a:pPr>
            <a:r>
              <a:rPr lang="es-CL" dirty="0" smtClean="0"/>
              <a:t>Tipos de erupciones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42988" y="1052513"/>
            <a:ext cx="8101012" cy="5472112"/>
          </a:xfrm>
        </p:spPr>
        <p:txBody>
          <a:bodyPr/>
          <a:lstStyle/>
          <a:p>
            <a:pPr>
              <a:defRPr/>
            </a:pPr>
            <a:r>
              <a:rPr lang="es-CL" sz="2400" dirty="0" err="1" smtClean="0"/>
              <a:t>Hawaiiana</a:t>
            </a:r>
            <a:r>
              <a:rPr lang="es-CL" sz="2400" dirty="0" smtClean="0"/>
              <a:t>: efusiva, </a:t>
            </a:r>
            <a:r>
              <a:rPr lang="es-CL" sz="2400" b="1" dirty="0" smtClean="0">
                <a:solidFill>
                  <a:srgbClr val="FF0000"/>
                </a:solidFill>
              </a:rPr>
              <a:t>basaltos fluidos</a:t>
            </a:r>
            <a:r>
              <a:rPr lang="es-CL" sz="2400" dirty="0" smtClean="0"/>
              <a:t>, columna eruptiva &lt; 100m</a:t>
            </a:r>
          </a:p>
          <a:p>
            <a:pPr>
              <a:defRPr/>
            </a:pPr>
            <a:r>
              <a:rPr lang="es-CL" sz="2400" dirty="0" err="1" smtClean="0"/>
              <a:t>Stromboliana</a:t>
            </a:r>
            <a:r>
              <a:rPr lang="es-CL" sz="2400" dirty="0" smtClean="0"/>
              <a:t>: Erupciones explosivas intermitentes cada pocos minutos, columna eruptiva de algunos cientos de metros. Trayectoria balística de los </a:t>
            </a:r>
            <a:r>
              <a:rPr lang="es-CL" sz="2400" dirty="0" err="1" smtClean="0"/>
              <a:t>piroclastos</a:t>
            </a:r>
            <a:r>
              <a:rPr lang="es-CL" sz="2400" dirty="0" smtClean="0"/>
              <a:t>. </a:t>
            </a:r>
            <a:r>
              <a:rPr lang="es-CL" sz="2400" b="1" dirty="0" smtClean="0">
                <a:solidFill>
                  <a:srgbClr val="FF0000"/>
                </a:solidFill>
              </a:rPr>
              <a:t>Basaltos viscosos</a:t>
            </a:r>
          </a:p>
          <a:p>
            <a:pPr>
              <a:defRPr/>
            </a:pPr>
            <a:r>
              <a:rPr lang="es-CL" sz="2400" dirty="0" smtClean="0"/>
              <a:t>Vulcaniana: </a:t>
            </a:r>
            <a:r>
              <a:rPr lang="es-CL" sz="2400" dirty="0" err="1" smtClean="0"/>
              <a:t>Erupuciones</a:t>
            </a:r>
            <a:r>
              <a:rPr lang="es-CL" sz="2400" dirty="0" smtClean="0"/>
              <a:t> explosivas de </a:t>
            </a:r>
            <a:r>
              <a:rPr lang="es-CL" sz="2400" b="1" dirty="0" smtClean="0">
                <a:solidFill>
                  <a:srgbClr val="FF0000"/>
                </a:solidFill>
              </a:rPr>
              <a:t>andesitas y dacitas</a:t>
            </a:r>
            <a:r>
              <a:rPr lang="es-CL" sz="2400" dirty="0" smtClean="0"/>
              <a:t>. Columna eruptiva de 5-10 km. Eventos de pocos minutos a pocas horas</a:t>
            </a:r>
          </a:p>
          <a:p>
            <a:pPr>
              <a:defRPr/>
            </a:pPr>
            <a:r>
              <a:rPr lang="es-CL" sz="2400" dirty="0" err="1" smtClean="0"/>
              <a:t>Pliniana</a:t>
            </a:r>
            <a:r>
              <a:rPr lang="es-CL" sz="2400" dirty="0" smtClean="0"/>
              <a:t>: Muy explosiva, </a:t>
            </a:r>
            <a:r>
              <a:rPr lang="es-CL" sz="2400" b="1" dirty="0" smtClean="0">
                <a:solidFill>
                  <a:srgbClr val="FF0000"/>
                </a:solidFill>
              </a:rPr>
              <a:t>dacitas y </a:t>
            </a:r>
            <a:r>
              <a:rPr lang="es-CL" sz="2400" b="1" dirty="0" err="1" smtClean="0">
                <a:solidFill>
                  <a:srgbClr val="FF0000"/>
                </a:solidFill>
              </a:rPr>
              <a:t>riolitas</a:t>
            </a:r>
            <a:r>
              <a:rPr lang="es-CL" sz="2400" dirty="0" smtClean="0"/>
              <a:t>, columna eruptiva de 2-50 km. Colapso de columna eruptiva. Colapso de domo y emisión de lava</a:t>
            </a:r>
          </a:p>
          <a:p>
            <a:pPr>
              <a:defRPr/>
            </a:pPr>
            <a:r>
              <a:rPr lang="es-CL" sz="2400" dirty="0" err="1" smtClean="0"/>
              <a:t>Freatomagmática</a:t>
            </a:r>
            <a:r>
              <a:rPr lang="es-CL" sz="2400" dirty="0" smtClean="0"/>
              <a:t>: interacción magma – napa freática</a:t>
            </a:r>
            <a:endParaRPr lang="es-CL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 descr="http://inapcache.boston.com/universal/site_graphics/blogs/bigpicture/eyja_04_15/e17_227346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981075"/>
            <a:ext cx="4826000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944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1000125"/>
            <a:ext cx="306387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44" name="3 CuadroTexto"/>
          <p:cNvSpPr txBox="1">
            <a:spLocks noChangeArrowheads="1"/>
          </p:cNvSpPr>
          <p:nvPr/>
        </p:nvSpPr>
        <p:spPr bwMode="auto">
          <a:xfrm>
            <a:off x="3995738" y="4797425"/>
            <a:ext cx="432117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200" dirty="0"/>
              <a:t>Erupciones </a:t>
            </a:r>
            <a:r>
              <a:rPr lang="es-CL" sz="3200" dirty="0" err="1" smtClean="0"/>
              <a:t>hawaiiana</a:t>
            </a:r>
            <a:endParaRPr lang="es-CL" sz="3200" dirty="0" smtClean="0"/>
          </a:p>
          <a:p>
            <a:r>
              <a:rPr lang="es-CL" sz="3200" dirty="0" smtClean="0"/>
              <a:t>(Poco explosiva)</a:t>
            </a:r>
            <a:endParaRPr lang="es-CL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Laki"/>
          <p:cNvPicPr>
            <a:picLocks noChangeAspect="1" noChangeArrowheads="1"/>
          </p:cNvPicPr>
          <p:nvPr/>
        </p:nvPicPr>
        <p:blipFill>
          <a:blip r:embed="rId2" cstate="print">
            <a:lum bright="6000" contrast="12000"/>
          </a:blip>
          <a:srcRect l="27431" t="5772" r="27245" b="6573"/>
          <a:stretch>
            <a:fillRect/>
          </a:stretch>
        </p:blipFill>
        <p:spPr bwMode="auto">
          <a:xfrm>
            <a:off x="5746750" y="571500"/>
            <a:ext cx="3005138" cy="4357688"/>
          </a:xfrm>
          <a:prstGeom prst="rect">
            <a:avLst/>
          </a:prstGeom>
          <a:noFill/>
          <a:effectLst>
            <a:outerShdw dist="107763" dir="2700000" algn="ctr" rotWithShape="0">
              <a:srgbClr val="808080"/>
            </a:outerShdw>
          </a:effectLst>
        </p:spPr>
      </p:pic>
      <p:pic>
        <p:nvPicPr>
          <p:cNvPr id="3" name="Picture 4" descr="krafla809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714375"/>
            <a:ext cx="4864100" cy="3571875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190468" name="3 CuadroTexto"/>
          <p:cNvSpPr txBox="1">
            <a:spLocks noChangeArrowheads="1"/>
          </p:cNvSpPr>
          <p:nvPr/>
        </p:nvSpPr>
        <p:spPr bwMode="auto">
          <a:xfrm>
            <a:off x="468313" y="5229225"/>
            <a:ext cx="7056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0"/>
              <a:t>Erupción fisural: hawaiiana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57250" y="0"/>
            <a:ext cx="8286750" cy="1252538"/>
          </a:xfrm>
        </p:spPr>
        <p:txBody>
          <a:bodyPr/>
          <a:lstStyle/>
          <a:p>
            <a:pPr>
              <a:defRPr/>
            </a:pPr>
            <a:r>
              <a:rPr lang="en-US" sz="3000" dirty="0" err="1" smtClean="0"/>
              <a:t>Volcanismo</a:t>
            </a:r>
            <a:r>
              <a:rPr lang="en-US" sz="3000" dirty="0" smtClean="0"/>
              <a:t> en </a:t>
            </a:r>
            <a:r>
              <a:rPr lang="en-US" sz="3000" dirty="0" err="1" smtClean="0"/>
              <a:t>dorsales</a:t>
            </a:r>
            <a:r>
              <a:rPr lang="en-US" sz="3000" dirty="0" smtClean="0"/>
              <a:t> </a:t>
            </a:r>
            <a:r>
              <a:rPr lang="en-US" sz="3000" dirty="0" err="1" smtClean="0"/>
              <a:t>oceánica</a:t>
            </a:r>
            <a:r>
              <a:rPr lang="en-US" sz="3000" dirty="0" smtClean="0"/>
              <a:t> (MORB</a:t>
            </a:r>
            <a:r>
              <a:rPr lang="en-US" sz="3000" dirty="0"/>
              <a:t>)</a:t>
            </a:r>
          </a:p>
        </p:txBody>
      </p:sp>
      <p:sp>
        <p:nvSpPr>
          <p:cNvPr id="176131" name="Rectangle 3"/>
          <p:cNvSpPr>
            <a:spLocks noChangeArrowheads="1"/>
          </p:cNvSpPr>
          <p:nvPr/>
        </p:nvSpPr>
        <p:spPr bwMode="auto">
          <a:xfrm>
            <a:off x="3800475" y="4071938"/>
            <a:ext cx="990600" cy="6350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pic>
        <p:nvPicPr>
          <p:cNvPr id="176132" name="Picture 4" descr="Fig 13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8280400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6133" name="Rectangle 5"/>
          <p:cNvSpPr>
            <a:spLocks noChangeArrowheads="1"/>
          </p:cNvSpPr>
          <p:nvPr/>
        </p:nvSpPr>
        <p:spPr bwMode="auto">
          <a:xfrm>
            <a:off x="6340475" y="5877272"/>
            <a:ext cx="280352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400" b="1" dirty="0">
                <a:latin typeface="Times New Roman" pitchFamily="18" charset="0"/>
                <a:cs typeface="Arial" charset="0"/>
              </a:rPr>
              <a:t>Figure 13-1. </a:t>
            </a:r>
            <a:r>
              <a:rPr lang="en-US" sz="1400" b="1" dirty="0">
                <a:cs typeface="Times New Roman" pitchFamily="18" charset="0"/>
              </a:rPr>
              <a:t>After Minster et al. (1974) </a:t>
            </a:r>
            <a:r>
              <a:rPr lang="en-US" sz="1400" b="1" dirty="0" err="1">
                <a:cs typeface="Times New Roman" pitchFamily="18" charset="0"/>
              </a:rPr>
              <a:t>Geophys</a:t>
            </a:r>
            <a:r>
              <a:rPr lang="en-US" sz="1400" b="1" dirty="0">
                <a:cs typeface="Times New Roman" pitchFamily="18" charset="0"/>
              </a:rPr>
              <a:t>. J. Roy. </a:t>
            </a:r>
            <a:r>
              <a:rPr lang="en-US" sz="1400" b="1" dirty="0" err="1">
                <a:cs typeface="Times New Roman" pitchFamily="18" charset="0"/>
              </a:rPr>
              <a:t>Astr</a:t>
            </a:r>
            <a:r>
              <a:rPr lang="en-US" sz="1400" b="1" dirty="0">
                <a:cs typeface="Times New Roman" pitchFamily="18" charset="0"/>
              </a:rPr>
              <a:t>. Soc., 36, 541-576.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2" descr="http://inapcache.boston.com/universal/site_graphics/blogs/bigpicture/eyja_04_15/e13_0000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500063"/>
            <a:ext cx="8501062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spatter maunalo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714375"/>
            <a:ext cx="8191500" cy="511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89803" dir="2700000" algn="ctr" rotWithShape="0">
              <a:schemeClr val="bg2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716016" y="476672"/>
            <a:ext cx="3535288" cy="189661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s-CL" dirty="0" smtClean="0"/>
              <a:t>Erupciones volcánicas explosivas</a:t>
            </a:r>
            <a:endParaRPr lang="ru-RU" dirty="0" smtClean="0"/>
          </a:p>
        </p:txBody>
      </p:sp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457200" y="685800"/>
            <a:ext cx="3173413" cy="2103438"/>
            <a:chOff x="288" y="2441"/>
            <a:chExt cx="2079" cy="1378"/>
          </a:xfrm>
        </p:grpSpPr>
        <p:pic>
          <p:nvPicPr>
            <p:cNvPr id="79882" name="Picture 4" descr="stromboli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8" y="2448"/>
              <a:ext cx="2079" cy="1371"/>
            </a:xfrm>
            <a:prstGeom prst="rect">
              <a:avLst/>
            </a:prstGeom>
            <a:noFill/>
            <a:ln w="38100">
              <a:solidFill>
                <a:srgbClr val="FFFF00"/>
              </a:solidFill>
              <a:miter lim="800000"/>
              <a:headEnd/>
              <a:tailEnd/>
            </a:ln>
          </p:spPr>
        </p:pic>
        <p:sp>
          <p:nvSpPr>
            <p:cNvPr id="79883" name="Text Box 5"/>
            <p:cNvSpPr txBox="1">
              <a:spLocks noChangeAspect="1" noChangeArrowheads="1"/>
            </p:cNvSpPr>
            <p:nvPr/>
          </p:nvSpPr>
          <p:spPr bwMode="auto">
            <a:xfrm>
              <a:off x="326" y="2441"/>
              <a:ext cx="1367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>
                  <a:solidFill>
                    <a:srgbClr val="FFFF00"/>
                  </a:solidFill>
                  <a:latin typeface="Arial" charset="0"/>
                </a:rPr>
                <a:t>Strombolian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2133600" y="2895600"/>
            <a:ext cx="3200400" cy="2068513"/>
            <a:chOff x="3456" y="768"/>
            <a:chExt cx="2016" cy="1303"/>
          </a:xfrm>
        </p:grpSpPr>
        <p:pic>
          <p:nvPicPr>
            <p:cNvPr id="79880" name="Picture 7" descr="Mrat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56" y="768"/>
              <a:ext cx="2016" cy="1303"/>
            </a:xfrm>
            <a:prstGeom prst="rect">
              <a:avLst/>
            </a:prstGeom>
            <a:noFill/>
            <a:ln w="38100">
              <a:solidFill>
                <a:srgbClr val="FFFF00"/>
              </a:solidFill>
              <a:miter lim="800000"/>
              <a:headEnd/>
              <a:tailEnd/>
            </a:ln>
          </p:spPr>
        </p:pic>
        <p:sp>
          <p:nvSpPr>
            <p:cNvPr id="79881" name="Text Box 8"/>
            <p:cNvSpPr txBox="1">
              <a:spLocks noChangeArrowheads="1"/>
            </p:cNvSpPr>
            <p:nvPr/>
          </p:nvSpPr>
          <p:spPr bwMode="auto">
            <a:xfrm>
              <a:off x="4070" y="1673"/>
              <a:ext cx="110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>
                  <a:solidFill>
                    <a:srgbClr val="FFFF00"/>
                  </a:solidFill>
                  <a:latin typeface="Arial" charset="0"/>
                </a:rPr>
                <a:t>Vulcanian</a:t>
              </a:r>
            </a:p>
          </p:txBody>
        </p:sp>
      </p:grpSp>
      <p:grpSp>
        <p:nvGrpSpPr>
          <p:cNvPr id="4" name="Group 9"/>
          <p:cNvGrpSpPr>
            <a:grpSpLocks noChangeAspect="1"/>
          </p:cNvGrpSpPr>
          <p:nvPr/>
        </p:nvGrpSpPr>
        <p:grpSpPr bwMode="auto">
          <a:xfrm>
            <a:off x="5410200" y="4038600"/>
            <a:ext cx="2973388" cy="2106613"/>
            <a:chOff x="1910" y="1200"/>
            <a:chExt cx="2122" cy="1504"/>
          </a:xfrm>
        </p:grpSpPr>
        <p:pic>
          <p:nvPicPr>
            <p:cNvPr id="79878" name="Picture 10" descr="Pinatubo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20" y="1200"/>
              <a:ext cx="2112" cy="1504"/>
            </a:xfrm>
            <a:prstGeom prst="rect">
              <a:avLst/>
            </a:prstGeom>
            <a:noFill/>
            <a:ln w="38100">
              <a:solidFill>
                <a:srgbClr val="FFFF00"/>
              </a:solidFill>
              <a:miter lim="800000"/>
              <a:headEnd/>
              <a:tailEnd/>
            </a:ln>
          </p:spPr>
        </p:pic>
        <p:sp>
          <p:nvSpPr>
            <p:cNvPr id="79879" name="Text Box 11"/>
            <p:cNvSpPr txBox="1">
              <a:spLocks noChangeAspect="1" noChangeArrowheads="1"/>
            </p:cNvSpPr>
            <p:nvPr/>
          </p:nvSpPr>
          <p:spPr bwMode="auto">
            <a:xfrm>
              <a:off x="1910" y="2009"/>
              <a:ext cx="895" cy="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>
                  <a:solidFill>
                    <a:schemeClr val="accent2"/>
                  </a:solidFill>
                  <a:latin typeface="Arial" charset="0"/>
                </a:rPr>
                <a:t>Plinian</a:t>
              </a:r>
              <a:endParaRPr lang="en-US" sz="2800">
                <a:solidFill>
                  <a:srgbClr val="FFFF00"/>
                </a:solidFill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2" descr="http://t2.gstatic.com/images?q=tbn:yWsq6BDYH7bt7M:http://c.photoshelter.com/img-get/I0000XDAnj_y2tto/s/600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836613"/>
            <a:ext cx="2305050" cy="366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1" name="4 CuadroTexto"/>
          <p:cNvSpPr txBox="1">
            <a:spLocks noChangeArrowheads="1"/>
          </p:cNvSpPr>
          <p:nvPr/>
        </p:nvSpPr>
        <p:spPr bwMode="auto">
          <a:xfrm>
            <a:off x="611188" y="5013325"/>
            <a:ext cx="30972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200"/>
              <a:t>Stromboliana</a:t>
            </a:r>
          </a:p>
        </p:txBody>
      </p:sp>
      <p:pic>
        <p:nvPicPr>
          <p:cNvPr id="196612" name="Picture 6" descr="http://upload.wikimedia.org/wikipedia/commons/1/12/Stromboli_Eruption_Crop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476250"/>
            <a:ext cx="46101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8386" name="Picture 2" descr="http://www.swisseduc.ch/stromboli/perm/krakatau/icons-vulcanian-eruption/krakatau-vulcanian-mf88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260350"/>
            <a:ext cx="646747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8388" name="Picture 4" descr="http://www.swisseduc.ch/stromboli/perm/krakatau/icons-vulcanian-eruption/krakatau-vulcanian-mf88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260350"/>
            <a:ext cx="6516687" cy="433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7636" name="3 CuadroTexto"/>
          <p:cNvSpPr txBox="1">
            <a:spLocks noChangeArrowheads="1"/>
          </p:cNvSpPr>
          <p:nvPr/>
        </p:nvSpPr>
        <p:spPr bwMode="auto">
          <a:xfrm>
            <a:off x="468313" y="5300663"/>
            <a:ext cx="6840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800"/>
              <a:t>Vulcaniana: explosiones intermitentes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2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2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8" name="Picture 2" descr="Vulcanian Eruption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350"/>
            <a:ext cx="4822825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8659" name="Picture 4" descr="Vulcanian Erupti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404813"/>
            <a:ext cx="4703762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8660" name="Picture 6" descr="Vulcanian Eruption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3716338"/>
            <a:ext cx="4713287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8661" name="4 CuadroTexto"/>
          <p:cNvSpPr txBox="1">
            <a:spLocks noChangeArrowheads="1"/>
          </p:cNvSpPr>
          <p:nvPr/>
        </p:nvSpPr>
        <p:spPr bwMode="auto">
          <a:xfrm>
            <a:off x="5292725" y="4292600"/>
            <a:ext cx="38512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600"/>
              <a:t>Erupción vulcaniana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2" name="Picture 2" descr="http://t1.gstatic.com/images?q=tbn:O3DJvxrxhpRvqM:http://www.daviddarling.info/images/plinean_eruption.jpg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1700213"/>
            <a:ext cx="2447925" cy="391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9683" name="Picture 4" descr="http://scrapetv.com/News/News%20Pages/Science/Images/mount-st-helens-erup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1196975"/>
            <a:ext cx="28670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9684" name="3 CuadroTexto"/>
          <p:cNvSpPr txBox="1">
            <a:spLocks noChangeArrowheads="1"/>
          </p:cNvSpPr>
          <p:nvPr/>
        </p:nvSpPr>
        <p:spPr bwMode="auto">
          <a:xfrm>
            <a:off x="1763713" y="620713"/>
            <a:ext cx="3960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200"/>
              <a:t>Erupción pliniana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emol.com/2011/06/07/File_201167123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980728"/>
            <a:ext cx="5715000" cy="3810001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1475656" y="537321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Cordón </a:t>
            </a:r>
            <a:r>
              <a:rPr lang="es-CL" dirty="0" err="1" smtClean="0"/>
              <a:t>Caulle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6" name="Picture 2" descr="http://pubs.usgs.gov/dds/dds-40/images/JPG/large_screen/fig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908050"/>
            <a:ext cx="360045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0707" name="Picture 6" descr="http://www.tulane.edu/~sanelson/images/maar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836613"/>
            <a:ext cx="30765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0708" name="Picture 8" descr="http://0.tqn.com/d/geology/1/0/a/I/1/maar5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1500" y="2997200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0709" name="4 CuadroTexto"/>
          <p:cNvSpPr txBox="1">
            <a:spLocks noChangeArrowheads="1"/>
          </p:cNvSpPr>
          <p:nvPr/>
        </p:nvSpPr>
        <p:spPr bwMode="auto">
          <a:xfrm>
            <a:off x="971550" y="188913"/>
            <a:ext cx="66960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200"/>
              <a:t>Erupción freato-magmática: maar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7" descr="Fig 4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5" y="642938"/>
            <a:ext cx="4445000" cy="598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3299" name="Picture 6" descr="Fig 4-6a"/>
          <p:cNvPicPr>
            <a:picLocks noChangeAspect="1" noChangeArrowheads="1"/>
          </p:cNvPicPr>
          <p:nvPr/>
        </p:nvPicPr>
        <p:blipFill>
          <a:blip r:embed="rId3" cstate="print"/>
          <a:srcRect t="13626"/>
          <a:stretch>
            <a:fillRect/>
          </a:stretch>
        </p:blipFill>
        <p:spPr bwMode="auto">
          <a:xfrm>
            <a:off x="500063" y="2214563"/>
            <a:ext cx="33178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3300" name="Picture 8" descr="Fig 4-6b"/>
          <p:cNvPicPr>
            <a:picLocks noChangeAspect="1" noChangeArrowheads="1"/>
          </p:cNvPicPr>
          <p:nvPr/>
        </p:nvPicPr>
        <p:blipFill>
          <a:blip r:embed="rId4" cstate="print">
            <a:lum bright="12000"/>
          </a:blip>
          <a:srcRect/>
          <a:stretch>
            <a:fillRect/>
          </a:stretch>
        </p:blipFill>
        <p:spPr bwMode="auto">
          <a:xfrm>
            <a:off x="571500" y="4286250"/>
            <a:ext cx="3286125" cy="232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3301" name="Picture 7" descr="Fig 4-6c"/>
          <p:cNvPicPr>
            <a:picLocks noChangeAspect="1" noChangeArrowheads="1"/>
          </p:cNvPicPr>
          <p:nvPr/>
        </p:nvPicPr>
        <p:blipFill>
          <a:blip r:embed="rId5" cstate="print">
            <a:lum bright="6000"/>
          </a:blip>
          <a:srcRect/>
          <a:stretch>
            <a:fillRect/>
          </a:stretch>
        </p:blipFill>
        <p:spPr bwMode="auto">
          <a:xfrm>
            <a:off x="857250" y="214313"/>
            <a:ext cx="2757488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3302" name="5 CuadroTexto"/>
          <p:cNvSpPr txBox="1">
            <a:spLocks noChangeArrowheads="1"/>
          </p:cNvSpPr>
          <p:nvPr/>
        </p:nvSpPr>
        <p:spPr bwMode="auto">
          <a:xfrm>
            <a:off x="7092950" y="3429000"/>
            <a:ext cx="1655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>
                <a:solidFill>
                  <a:schemeClr val="bg1"/>
                </a:solidFill>
              </a:rPr>
              <a:t>Anillo de tefra</a:t>
            </a:r>
          </a:p>
        </p:txBody>
      </p:sp>
      <p:sp>
        <p:nvSpPr>
          <p:cNvPr id="183303" name="6 CuadroTexto"/>
          <p:cNvSpPr txBox="1">
            <a:spLocks noChangeArrowheads="1"/>
          </p:cNvSpPr>
          <p:nvPr/>
        </p:nvSpPr>
        <p:spPr bwMode="auto">
          <a:xfrm>
            <a:off x="7092950" y="4941888"/>
            <a:ext cx="18002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>
                <a:solidFill>
                  <a:schemeClr val="bg1"/>
                </a:solidFill>
              </a:rPr>
              <a:t>Cono de tefra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4" descr="Fig13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047750"/>
            <a:ext cx="8056562" cy="554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155" name="2 CuadroTexto"/>
          <p:cNvSpPr txBox="1">
            <a:spLocks noChangeArrowheads="1"/>
          </p:cNvSpPr>
          <p:nvPr/>
        </p:nvSpPr>
        <p:spPr bwMode="auto">
          <a:xfrm>
            <a:off x="1000125" y="500063"/>
            <a:ext cx="2857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/>
              <a:t>Volcanismo y subducción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71550" y="620713"/>
            <a:ext cx="7086600" cy="1431925"/>
          </a:xfrm>
        </p:spPr>
        <p:txBody>
          <a:bodyPr/>
          <a:lstStyle/>
          <a:p>
            <a:pPr>
              <a:defRPr/>
            </a:pPr>
            <a:r>
              <a:rPr lang="es-CL" dirty="0" smtClean="0"/>
              <a:t>Materiales volcánicos</a:t>
            </a:r>
            <a:endParaRPr lang="es-CL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>
          <a:xfrm>
            <a:off x="1042988" y="2276475"/>
            <a:ext cx="6400800" cy="1752600"/>
          </a:xfrm>
        </p:spPr>
        <p:txBody>
          <a:bodyPr/>
          <a:lstStyle/>
          <a:p>
            <a:pPr algn="l">
              <a:buFont typeface="Arial" pitchFamily="34" charset="0"/>
              <a:buChar char="•"/>
              <a:defRPr/>
            </a:pPr>
            <a:r>
              <a:rPr lang="es-CL" dirty="0" smtClean="0"/>
              <a:t> </a:t>
            </a:r>
            <a:r>
              <a:rPr lang="es-CL" sz="3600" dirty="0" smtClean="0"/>
              <a:t>Lavas</a:t>
            </a:r>
          </a:p>
          <a:p>
            <a:pPr algn="l">
              <a:buFont typeface="Arial" pitchFamily="34" charset="0"/>
              <a:buChar char="•"/>
              <a:defRPr/>
            </a:pPr>
            <a:r>
              <a:rPr lang="es-CL" sz="3600" dirty="0" smtClean="0"/>
              <a:t> </a:t>
            </a:r>
            <a:r>
              <a:rPr lang="es-CL" sz="3600" dirty="0" err="1" smtClean="0"/>
              <a:t>Piroclastos</a:t>
            </a:r>
            <a:endParaRPr lang="es-CL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Tipos de lava y estructuras</a:t>
            </a:r>
            <a:endParaRPr lang="es-CL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 err="1" smtClean="0"/>
              <a:t>Pahoehoe</a:t>
            </a:r>
            <a:endParaRPr lang="es-CL" dirty="0" smtClean="0"/>
          </a:p>
          <a:p>
            <a:r>
              <a:rPr lang="es-CL" dirty="0" err="1" smtClean="0"/>
              <a:t>Aa</a:t>
            </a:r>
            <a:endParaRPr lang="es-CL" dirty="0" smtClean="0"/>
          </a:p>
          <a:p>
            <a:r>
              <a:rPr lang="es-CL" dirty="0" smtClean="0"/>
              <a:t>Lava de bloques</a:t>
            </a:r>
          </a:p>
          <a:p>
            <a:r>
              <a:rPr lang="es-CL" dirty="0" smtClean="0"/>
              <a:t>Lava viscosa</a:t>
            </a:r>
          </a:p>
          <a:p>
            <a:r>
              <a:rPr lang="es-CL" dirty="0" smtClean="0"/>
              <a:t>Domo, lava-domo</a:t>
            </a:r>
          </a:p>
          <a:p>
            <a:r>
              <a:rPr lang="es-CL" dirty="0" smtClean="0"/>
              <a:t>Lava con estructura </a:t>
            </a:r>
            <a:r>
              <a:rPr lang="es-CL" dirty="0" err="1" smtClean="0"/>
              <a:t>columnar</a:t>
            </a:r>
            <a:endParaRPr lang="es-CL" dirty="0" smtClean="0"/>
          </a:p>
          <a:p>
            <a:r>
              <a:rPr lang="es-CL" dirty="0" smtClean="0"/>
              <a:t>Lava con estructura de almohadilla</a:t>
            </a:r>
          </a:p>
        </p:txBody>
      </p:sp>
      <p:cxnSp>
        <p:nvCxnSpPr>
          <p:cNvPr id="7" name="6 Conector recto de flecha"/>
          <p:cNvCxnSpPr/>
          <p:nvPr/>
        </p:nvCxnSpPr>
        <p:spPr>
          <a:xfrm>
            <a:off x="6732240" y="2204864"/>
            <a:ext cx="0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8 CuadroTexto"/>
          <p:cNvSpPr txBox="1"/>
          <p:nvPr/>
        </p:nvSpPr>
        <p:spPr>
          <a:xfrm>
            <a:off x="6948264" y="2708920"/>
            <a:ext cx="2195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Viscosidad</a:t>
            </a:r>
            <a:endParaRPr lang="es-CL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000" dirty="0" err="1" smtClean="0">
                <a:solidFill>
                  <a:srgbClr val="ED4946"/>
                </a:solidFill>
              </a:rPr>
              <a:t>Productos</a:t>
            </a:r>
            <a:r>
              <a:rPr lang="en-US" sz="2000" dirty="0" smtClean="0">
                <a:solidFill>
                  <a:srgbClr val="ED4946"/>
                </a:solidFill>
              </a:rPr>
              <a:t> </a:t>
            </a:r>
            <a:r>
              <a:rPr lang="en-US" sz="2000" dirty="0" err="1" smtClean="0">
                <a:solidFill>
                  <a:srgbClr val="ED4946"/>
                </a:solidFill>
              </a:rPr>
              <a:t>volcánicos</a:t>
            </a:r>
            <a:r>
              <a:rPr lang="en-US" sz="2000" dirty="0" smtClean="0">
                <a:solidFill>
                  <a:srgbClr val="ED4946"/>
                </a:solidFill>
              </a:rPr>
              <a:t>:</a:t>
            </a:r>
            <a:r>
              <a:rPr lang="en-US" dirty="0" smtClean="0">
                <a:solidFill>
                  <a:srgbClr val="ED4946"/>
                </a:solidFill>
              </a:rPr>
              <a:t> </a:t>
            </a:r>
            <a:r>
              <a:rPr lang="en-US" dirty="0" err="1" smtClean="0">
                <a:solidFill>
                  <a:srgbClr val="ED4946"/>
                </a:solidFill>
              </a:rPr>
              <a:t>Tipos</a:t>
            </a:r>
            <a:r>
              <a:rPr lang="en-US" dirty="0" smtClean="0">
                <a:solidFill>
                  <a:srgbClr val="ED4946"/>
                </a:solidFill>
              </a:rPr>
              <a:t> de Lavas</a:t>
            </a:r>
            <a:endParaRPr lang="en-US" dirty="0"/>
          </a:p>
        </p:txBody>
      </p:sp>
      <p:pic>
        <p:nvPicPr>
          <p:cNvPr id="202755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71550" y="1557338"/>
            <a:ext cx="2085975" cy="3333750"/>
          </a:xfrm>
          <a:noFill/>
        </p:spPr>
      </p:pic>
      <p:pic>
        <p:nvPicPr>
          <p:cNvPr id="202756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348038" y="1557338"/>
            <a:ext cx="2027237" cy="3240087"/>
          </a:xfrm>
          <a:noFill/>
        </p:spPr>
      </p:pic>
      <p:pic>
        <p:nvPicPr>
          <p:cNvPr id="202757" name="Picture 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508625" y="1628775"/>
            <a:ext cx="3333750" cy="2085975"/>
          </a:xfrm>
          <a:noFill/>
        </p:spPr>
      </p:pic>
      <p:sp>
        <p:nvSpPr>
          <p:cNvPr id="202758" name="5 CuadroTexto"/>
          <p:cNvSpPr txBox="1">
            <a:spLocks noChangeArrowheads="1"/>
          </p:cNvSpPr>
          <p:nvPr/>
        </p:nvSpPr>
        <p:spPr bwMode="auto">
          <a:xfrm>
            <a:off x="2124075" y="5445125"/>
            <a:ext cx="51847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600"/>
              <a:t>Lavas poco viscosas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4" descr="04_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25538"/>
            <a:ext cx="8763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8" name="Rectangle 6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543800" cy="892175"/>
          </a:xfrm>
        </p:spPr>
        <p:txBody>
          <a:bodyPr/>
          <a:lstStyle/>
          <a:p>
            <a:pPr algn="ctr">
              <a:defRPr/>
            </a:pPr>
            <a:r>
              <a:rPr lang="es-ES_tradnl" sz="3600" dirty="0"/>
              <a:t>Flujo de </a:t>
            </a:r>
            <a:r>
              <a:rPr lang="es-ES_tradnl" sz="3600" dirty="0" smtClean="0"/>
              <a:t>lava poco viscosa</a:t>
            </a:r>
            <a:endParaRPr lang="es-MX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2" name="Picture 1026" descr="Fig 4-12b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/>
          <a:stretch>
            <a:fillRect/>
          </a:stretch>
        </p:blipFill>
        <p:spPr bwMode="auto">
          <a:xfrm>
            <a:off x="4113213" y="3303588"/>
            <a:ext cx="5030787" cy="355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03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4929188" y="2071688"/>
            <a:ext cx="3495675" cy="801687"/>
          </a:xfrm>
        </p:spPr>
        <p:txBody>
          <a:bodyPr/>
          <a:lstStyle/>
          <a:p>
            <a:r>
              <a:rPr lang="en-US" sz="1200" smtClean="0">
                <a:effectLst/>
                <a:cs typeface="Times New Roman" pitchFamily="18" charset="0"/>
              </a:rPr>
              <a:t>Ropy surface of a pahoehoe flow, 1996 flows, Kalapana area, Hawaii. © John Winter and Prentice Hall.</a:t>
            </a:r>
          </a:p>
        </p:txBody>
      </p:sp>
      <p:pic>
        <p:nvPicPr>
          <p:cNvPr id="204804" name="Picture 1028" descr="Fig 4-12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6013" cy="348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05" name="Text Box 1029"/>
          <p:cNvSpPr txBox="1">
            <a:spLocks noChangeArrowheads="1"/>
          </p:cNvSpPr>
          <p:nvPr/>
        </p:nvSpPr>
        <p:spPr bwMode="auto">
          <a:xfrm>
            <a:off x="184150" y="147638"/>
            <a:ext cx="3825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FF0000"/>
                </a:solidFill>
                <a:latin typeface="Arial" charset="0"/>
              </a:rPr>
              <a:t>a</a:t>
            </a:r>
          </a:p>
        </p:txBody>
      </p:sp>
      <p:sp>
        <p:nvSpPr>
          <p:cNvPr id="204806" name="Text Box 1030"/>
          <p:cNvSpPr txBox="1">
            <a:spLocks noChangeArrowheads="1"/>
          </p:cNvSpPr>
          <p:nvPr/>
        </p:nvSpPr>
        <p:spPr bwMode="auto">
          <a:xfrm>
            <a:off x="8761413" y="6149975"/>
            <a:ext cx="184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3975" name="Rectangle 1031"/>
          <p:cNvSpPr>
            <a:spLocks noChangeArrowheads="1"/>
          </p:cNvSpPr>
          <p:nvPr/>
        </p:nvSpPr>
        <p:spPr bwMode="auto">
          <a:xfrm>
            <a:off x="142875" y="5572125"/>
            <a:ext cx="3925888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rgbClr val="00CC00"/>
              </a:buClr>
              <a:buSzPct val="50000"/>
              <a:buFont typeface="Monotype Sorts" pitchFamily="2" charset="2"/>
              <a:buNone/>
              <a:defRPr/>
            </a:pPr>
            <a:r>
              <a:rPr lang="en-US" sz="1200" b="1" dirty="0" err="1">
                <a:latin typeface="+mn-lt"/>
                <a:cs typeface="Times New Roman" pitchFamily="18" charset="0"/>
              </a:rPr>
              <a:t>Pahoehoe</a:t>
            </a:r>
            <a:r>
              <a:rPr lang="en-US" sz="1200" dirty="0">
                <a:latin typeface="+mn-lt"/>
                <a:cs typeface="Times New Roman" pitchFamily="18" charset="0"/>
              </a:rPr>
              <a:t> (left) and </a:t>
            </a:r>
            <a:r>
              <a:rPr lang="en-US" sz="1200" b="1" dirty="0" err="1">
                <a:latin typeface="+mn-lt"/>
                <a:cs typeface="Times New Roman" pitchFamily="18" charset="0"/>
              </a:rPr>
              <a:t>aa</a:t>
            </a:r>
            <a:r>
              <a:rPr lang="en-US" sz="1200" dirty="0">
                <a:latin typeface="+mn-lt"/>
                <a:cs typeface="Times New Roman" pitchFamily="18" charset="0"/>
              </a:rPr>
              <a:t> (right) meet in the 1974 flows from Mauna </a:t>
            </a:r>
            <a:r>
              <a:rPr lang="en-US" sz="1200" dirty="0" err="1">
                <a:latin typeface="+mn-lt"/>
                <a:cs typeface="Times New Roman" pitchFamily="18" charset="0"/>
              </a:rPr>
              <a:t>Ulu</a:t>
            </a:r>
            <a:r>
              <a:rPr lang="en-US" sz="1200" dirty="0">
                <a:latin typeface="+mn-lt"/>
                <a:cs typeface="Times New Roman" pitchFamily="18" charset="0"/>
              </a:rPr>
              <a:t>, Hawaii. © John Winter and Prentice Hall.</a:t>
            </a:r>
          </a:p>
        </p:txBody>
      </p:sp>
      <p:sp>
        <p:nvSpPr>
          <p:cNvPr id="204808" name="8 CuadroTexto"/>
          <p:cNvSpPr txBox="1">
            <a:spLocks noChangeArrowheads="1"/>
          </p:cNvSpPr>
          <p:nvPr/>
        </p:nvSpPr>
        <p:spPr bwMode="auto">
          <a:xfrm>
            <a:off x="5143500" y="857250"/>
            <a:ext cx="3714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400"/>
              <a:t>Lava cordada pahoehoe</a:t>
            </a:r>
          </a:p>
        </p:txBody>
      </p:sp>
      <p:sp>
        <p:nvSpPr>
          <p:cNvPr id="204809" name="9 CuadroTexto"/>
          <p:cNvSpPr txBox="1">
            <a:spLocks noChangeArrowheads="1"/>
          </p:cNvSpPr>
          <p:nvPr/>
        </p:nvSpPr>
        <p:spPr bwMode="auto">
          <a:xfrm>
            <a:off x="285750" y="4786313"/>
            <a:ext cx="36433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400"/>
              <a:t>Lava pahohoe y lava aa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404813"/>
            <a:ext cx="73914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27" name="Text Box 5"/>
          <p:cNvSpPr txBox="1">
            <a:spLocks noChangeArrowheads="1"/>
          </p:cNvSpPr>
          <p:nvPr/>
        </p:nvSpPr>
        <p:spPr bwMode="auto">
          <a:xfrm>
            <a:off x="900113" y="6021388"/>
            <a:ext cx="5184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/>
              <a:t>Lava pahoehoe (cordada) y lava aa (rugosa)</a:t>
            </a:r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 descr="http://facweb.bhc.edu/academics/science/harwoodr/GEOL101/Labs/VolcanicMaterials/Images/D040-03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68760"/>
            <a:ext cx="5924550" cy="4695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500" y="357188"/>
            <a:ext cx="8143875" cy="579437"/>
          </a:xfrm>
        </p:spPr>
        <p:txBody>
          <a:bodyPr/>
          <a:lstStyle/>
          <a:p>
            <a:pPr>
              <a:defRPr/>
            </a:pPr>
            <a:r>
              <a:rPr lang="en-US" sz="3200" dirty="0" err="1" smtClean="0"/>
              <a:t>Flujo</a:t>
            </a:r>
            <a:r>
              <a:rPr lang="en-US" sz="3200" dirty="0" smtClean="0"/>
              <a:t> de </a:t>
            </a:r>
            <a:r>
              <a:rPr lang="en-US" sz="3200" dirty="0" err="1" smtClean="0"/>
              <a:t>obsidiana</a:t>
            </a:r>
            <a:r>
              <a:rPr lang="en-US" sz="3200" dirty="0" smtClean="0"/>
              <a:t>; </a:t>
            </a:r>
            <a:r>
              <a:rPr lang="en-US" sz="3200" dirty="0" err="1" smtClean="0"/>
              <a:t>Muy</a:t>
            </a:r>
            <a:r>
              <a:rPr lang="en-US" sz="3200" dirty="0" smtClean="0"/>
              <a:t> </a:t>
            </a:r>
            <a:r>
              <a:rPr lang="en-US" sz="3200" dirty="0" err="1" smtClean="0"/>
              <a:t>viscosa</a:t>
            </a:r>
            <a:endParaRPr lang="en-US" sz="3200" dirty="0" smtClean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8125" y="5835650"/>
            <a:ext cx="8440738" cy="874713"/>
          </a:xfrm>
        </p:spPr>
        <p:txBody>
          <a:bodyPr/>
          <a:lstStyle/>
          <a:p>
            <a:pPr>
              <a:defRPr/>
            </a:pPr>
            <a:r>
              <a:rPr lang="en-US" sz="1200" b="1" dirty="0" smtClean="0">
                <a:solidFill>
                  <a:srgbClr val="FF0000"/>
                </a:solidFill>
                <a:effectLst/>
                <a:latin typeface="+mj-lt"/>
                <a:cs typeface="Times New Roman" pitchFamily="18" charset="0"/>
              </a:rPr>
              <a:t>Figure 4.8</a:t>
            </a:r>
            <a:r>
              <a:rPr lang="en-US" sz="1200" b="1" dirty="0" smtClean="0">
                <a:effectLst/>
                <a:latin typeface="+mj-lt"/>
                <a:cs typeface="Times New Roman" pitchFamily="18" charset="0"/>
              </a:rPr>
              <a:t>. </a:t>
            </a:r>
            <a:r>
              <a:rPr lang="en-US" sz="1200" dirty="0" smtClean="0">
                <a:effectLst/>
                <a:latin typeface="+mj-lt"/>
                <a:cs typeface="Times New Roman" pitchFamily="18" charset="0"/>
              </a:rPr>
              <a:t>Pressure ridges on the surface of Big Obsidian Flow, Newberry Volcano, OR. Flow direction is toward the left. © John Winter and Prentice Hall.</a:t>
            </a:r>
          </a:p>
        </p:txBody>
      </p:sp>
      <p:pic>
        <p:nvPicPr>
          <p:cNvPr id="208900" name="Picture 4" descr="Fig 4-8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 l="768" b="1295"/>
          <a:stretch>
            <a:fillRect/>
          </a:stretch>
        </p:blipFill>
        <p:spPr bwMode="auto">
          <a:xfrm>
            <a:off x="1836738" y="1038225"/>
            <a:ext cx="6365875" cy="447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063" y="214313"/>
            <a:ext cx="8215312" cy="865187"/>
          </a:xfrm>
        </p:spPr>
        <p:txBody>
          <a:bodyPr/>
          <a:lstStyle/>
          <a:p>
            <a:pPr>
              <a:defRPr/>
            </a:pPr>
            <a:r>
              <a:rPr lang="en-US" sz="2000" dirty="0" err="1" smtClean="0"/>
              <a:t>Productos</a:t>
            </a:r>
            <a:r>
              <a:rPr lang="en-US" sz="2000" dirty="0" smtClean="0"/>
              <a:t> </a:t>
            </a:r>
            <a:r>
              <a:rPr lang="en-US" sz="2000" dirty="0" err="1" smtClean="0"/>
              <a:t>volcánicos</a:t>
            </a:r>
            <a:r>
              <a:rPr lang="en-US" sz="2000" dirty="0" smtClean="0"/>
              <a:t>: </a:t>
            </a:r>
            <a:r>
              <a:rPr lang="en-US" dirty="0" smtClean="0"/>
              <a:t>Lava domo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14500" y="6215063"/>
            <a:ext cx="4440238" cy="377825"/>
          </a:xfrm>
        </p:spPr>
        <p:txBody>
          <a:bodyPr/>
          <a:lstStyle/>
          <a:p>
            <a:pPr>
              <a:defRPr/>
            </a:pPr>
            <a:r>
              <a:rPr lang="en-US" sz="1200" dirty="0" err="1" smtClean="0">
                <a:solidFill>
                  <a:schemeClr val="hlink"/>
                </a:solidFill>
                <a:effectLst/>
                <a:latin typeface="+mj-lt"/>
                <a:cs typeface="Times New Roman" pitchFamily="18" charset="0"/>
              </a:rPr>
              <a:t>Sección</a:t>
            </a:r>
            <a:r>
              <a:rPr lang="en-US" sz="1200" dirty="0" smtClean="0">
                <a:solidFill>
                  <a:schemeClr val="hlink"/>
                </a:solidFill>
                <a:effectLst/>
                <a:latin typeface="+mj-lt"/>
                <a:cs typeface="Times New Roman" pitchFamily="18" charset="0"/>
              </a:rPr>
              <a:t> vertical de </a:t>
            </a:r>
            <a:r>
              <a:rPr lang="en-US" sz="1200" dirty="0" err="1" smtClean="0">
                <a:solidFill>
                  <a:schemeClr val="hlink"/>
                </a:solidFill>
                <a:effectLst/>
                <a:latin typeface="+mj-lt"/>
                <a:cs typeface="Times New Roman" pitchFamily="18" charset="0"/>
              </a:rPr>
              <a:t>una</a:t>
            </a:r>
            <a:r>
              <a:rPr lang="en-US" sz="1200" dirty="0" smtClean="0">
                <a:solidFill>
                  <a:schemeClr val="hlink"/>
                </a:solidFill>
                <a:effectLst/>
                <a:latin typeface="+mj-lt"/>
                <a:cs typeface="Times New Roman" pitchFamily="18" charset="0"/>
              </a:rPr>
              <a:t> lava domo</a:t>
            </a:r>
            <a:endParaRPr lang="en-US" sz="1200" dirty="0" smtClean="0">
              <a:effectLst/>
              <a:latin typeface="+mj-lt"/>
              <a:cs typeface="Times New Roman" pitchFamily="18" charset="0"/>
            </a:endParaRPr>
          </a:p>
        </p:txBody>
      </p:sp>
      <p:pic>
        <p:nvPicPr>
          <p:cNvPr id="209924" name="Picture 165" descr="Fig 4-7"/>
          <p:cNvPicPr>
            <a:picLocks noChangeAspect="1" noChangeArrowheads="1"/>
          </p:cNvPicPr>
          <p:nvPr/>
        </p:nvPicPr>
        <p:blipFill>
          <a:blip r:embed="rId2" cstate="print"/>
          <a:srcRect l="1201" r="771" b="1231"/>
          <a:stretch>
            <a:fillRect/>
          </a:stretch>
        </p:blipFill>
        <p:spPr bwMode="auto">
          <a:xfrm>
            <a:off x="1143000" y="1143000"/>
            <a:ext cx="6869113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0013" y="5957888"/>
            <a:ext cx="9020175" cy="712787"/>
          </a:xfrm>
        </p:spPr>
        <p:txBody>
          <a:bodyPr/>
          <a:lstStyle/>
          <a:p>
            <a:r>
              <a:rPr lang="en-US" sz="1100" smtClean="0">
                <a:effectLst/>
                <a:cs typeface="Times New Roman" pitchFamily="18" charset="0"/>
              </a:rPr>
              <a:t>Schematic drawing of </a:t>
            </a:r>
            <a:r>
              <a:rPr lang="en-US" sz="1100" b="1" smtClean="0">
                <a:effectLst/>
                <a:cs typeface="Times New Roman" pitchFamily="18" charset="0"/>
              </a:rPr>
              <a:t>columnar joints</a:t>
            </a:r>
            <a:r>
              <a:rPr lang="en-US" sz="1100" smtClean="0">
                <a:effectLst/>
                <a:cs typeface="Times New Roman" pitchFamily="18" charset="0"/>
              </a:rPr>
              <a:t> in a basalt flow, showing the four common subdivisions of a typical flow. The column widths in (a) are exaggerated about 4x. After Long and Wood (1986) © </a:t>
            </a:r>
            <a:r>
              <a:rPr lang="en-US" sz="1100" i="1" smtClean="0">
                <a:effectLst/>
                <a:cs typeface="Times New Roman" pitchFamily="18" charset="0"/>
              </a:rPr>
              <a:t>Geol. Soc. Amer. Bull.</a:t>
            </a:r>
            <a:r>
              <a:rPr lang="en-US" sz="1100" smtClean="0">
                <a:effectLst/>
                <a:cs typeface="Times New Roman" pitchFamily="18" charset="0"/>
              </a:rPr>
              <a:t>, </a:t>
            </a:r>
            <a:r>
              <a:rPr lang="en-US" sz="1100" b="1" smtClean="0">
                <a:effectLst/>
                <a:cs typeface="Times New Roman" pitchFamily="18" charset="0"/>
              </a:rPr>
              <a:t>97</a:t>
            </a:r>
            <a:r>
              <a:rPr lang="en-US" sz="1100" smtClean="0">
                <a:effectLst/>
                <a:cs typeface="Times New Roman" pitchFamily="18" charset="0"/>
              </a:rPr>
              <a:t>, 1144-1155.  </a:t>
            </a:r>
          </a:p>
          <a:p>
            <a:r>
              <a:rPr lang="en-US" sz="1100" b="1" smtClean="0">
                <a:effectLst/>
                <a:cs typeface="Times New Roman" pitchFamily="18" charset="0"/>
              </a:rPr>
              <a:t>b.</a:t>
            </a:r>
            <a:r>
              <a:rPr lang="en-US" sz="1100" smtClean="0">
                <a:effectLst/>
                <a:cs typeface="Times New Roman" pitchFamily="18" charset="0"/>
              </a:rPr>
              <a:t> </a:t>
            </a:r>
            <a:r>
              <a:rPr lang="en-US" sz="1100" b="1" smtClean="0">
                <a:effectLst/>
                <a:cs typeface="Times New Roman" pitchFamily="18" charset="0"/>
              </a:rPr>
              <a:t>Colonnade-entablature-colonnade</a:t>
            </a:r>
            <a:r>
              <a:rPr lang="en-US" sz="1100" smtClean="0">
                <a:effectLst/>
                <a:cs typeface="Times New Roman" pitchFamily="18" charset="0"/>
              </a:rPr>
              <a:t> in a basalt flow, Crooked River Gorge, OR. © John Winter and Prentice Hall.</a:t>
            </a:r>
          </a:p>
        </p:txBody>
      </p:sp>
      <p:pic>
        <p:nvPicPr>
          <p:cNvPr id="206851" name="Picture 3" descr="Fig 4-13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0400" y="95250"/>
            <a:ext cx="3821113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52" name="Picture 5" descr="Fig 4-1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088" y="155575"/>
            <a:ext cx="3495675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853" name="4 CuadroTexto"/>
          <p:cNvSpPr txBox="1">
            <a:spLocks noChangeArrowheads="1"/>
          </p:cNvSpPr>
          <p:nvPr/>
        </p:nvSpPr>
        <p:spPr bwMode="auto">
          <a:xfrm>
            <a:off x="4572000" y="5500688"/>
            <a:ext cx="3429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/>
              <a:t>Estructura columnar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8" name="Picture 2" descr="Fig 14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12825"/>
            <a:ext cx="9144000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8179" name="Freeform 3"/>
          <p:cNvSpPr>
            <a:spLocks/>
          </p:cNvSpPr>
          <p:nvPr/>
        </p:nvSpPr>
        <p:spPr bwMode="auto">
          <a:xfrm>
            <a:off x="909638" y="4368800"/>
            <a:ext cx="17462" cy="1588"/>
          </a:xfrm>
          <a:custGeom>
            <a:avLst/>
            <a:gdLst>
              <a:gd name="T0" fmla="*/ 0 w 11"/>
              <a:gd name="T1" fmla="*/ 0 h 1588"/>
              <a:gd name="T2" fmla="*/ 2147483647 w 11"/>
              <a:gd name="T3" fmla="*/ 0 h 1588"/>
              <a:gd name="T4" fmla="*/ 2147483647 w 11"/>
              <a:gd name="T5" fmla="*/ 0 h 1588"/>
              <a:gd name="T6" fmla="*/ 0 w 11"/>
              <a:gd name="T7" fmla="*/ 0 h 1588"/>
              <a:gd name="T8" fmla="*/ 0 60000 65536"/>
              <a:gd name="T9" fmla="*/ 0 60000 65536"/>
              <a:gd name="T10" fmla="*/ 0 60000 65536"/>
              <a:gd name="T11" fmla="*/ 0 60000 65536"/>
              <a:gd name="T12" fmla="*/ 0 w 11"/>
              <a:gd name="T13" fmla="*/ 0 h 1588"/>
              <a:gd name="T14" fmla="*/ 11 w 11"/>
              <a:gd name="T15" fmla="*/ 1588 h 1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" h="1588">
                <a:moveTo>
                  <a:pt x="0" y="0"/>
                </a:moveTo>
                <a:lnTo>
                  <a:pt x="9" y="0"/>
                </a:lnTo>
                <a:lnTo>
                  <a:pt x="11" y="0"/>
                </a:lnTo>
                <a:lnTo>
                  <a:pt x="0" y="0"/>
                </a:lnTo>
                <a:close/>
              </a:path>
            </a:pathLst>
          </a:custGeom>
          <a:solidFill>
            <a:srgbClr val="C080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974725" y="1471613"/>
            <a:ext cx="7200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</a:t>
            </a: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482600" y="73025"/>
            <a:ext cx="8382000" cy="735013"/>
          </a:xfrm>
        </p:spPr>
        <p:txBody>
          <a:bodyPr anchor="ctr"/>
          <a:lstStyle/>
          <a:p>
            <a:pPr>
              <a:defRPr/>
            </a:pPr>
            <a:r>
              <a:rPr lang="en-US" sz="3000" dirty="0" err="1" smtClean="0"/>
              <a:t>Volcanismo</a:t>
            </a:r>
            <a:r>
              <a:rPr lang="en-US" sz="3000" dirty="0" smtClean="0"/>
              <a:t> </a:t>
            </a:r>
            <a:r>
              <a:rPr lang="en-US" sz="3000" dirty="0" err="1" smtClean="0"/>
              <a:t>intraplaca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arm2.static.flickr.com/1006/1027156379_49eb4efa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0"/>
            <a:ext cx="5040560" cy="3780420"/>
          </a:xfrm>
          <a:prstGeom prst="rect">
            <a:avLst/>
          </a:prstGeom>
          <a:noFill/>
        </p:spPr>
      </p:pic>
      <p:pic>
        <p:nvPicPr>
          <p:cNvPr id="1028" name="Picture 4" descr="http://www.degree360.com/blogimages/basa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32656"/>
            <a:ext cx="2431157" cy="2431157"/>
          </a:xfrm>
          <a:prstGeom prst="rect">
            <a:avLst/>
          </a:prstGeom>
          <a:noFill/>
        </p:spPr>
      </p:pic>
      <p:pic>
        <p:nvPicPr>
          <p:cNvPr id="1030" name="Picture 6" descr="http://www.swisseduc.ch/stromboli/glossary/icons/column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297214"/>
            <a:ext cx="5444505" cy="3560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188640"/>
            <a:ext cx="8215313" cy="865187"/>
          </a:xfrm>
        </p:spPr>
        <p:txBody>
          <a:bodyPr/>
          <a:lstStyle/>
          <a:p>
            <a:pPr>
              <a:defRPr/>
            </a:pPr>
            <a:r>
              <a:rPr lang="en-US" dirty="0" err="1" smtClean="0"/>
              <a:t>Basaltos</a:t>
            </a:r>
            <a:r>
              <a:rPr lang="en-US" dirty="0" smtClean="0"/>
              <a:t> de </a:t>
            </a:r>
            <a:r>
              <a:rPr lang="en-US" dirty="0" err="1" smtClean="0"/>
              <a:t>almohadilla</a:t>
            </a:r>
            <a:endParaRPr lang="en-US" dirty="0" smtClean="0"/>
          </a:p>
        </p:txBody>
      </p:sp>
      <p:sp>
        <p:nvSpPr>
          <p:cNvPr id="207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6400" y="1408113"/>
            <a:ext cx="4019550" cy="619125"/>
          </a:xfrm>
        </p:spPr>
        <p:txBody>
          <a:bodyPr/>
          <a:lstStyle/>
          <a:p>
            <a:r>
              <a:rPr lang="en-US" sz="1800" b="1" smtClean="0">
                <a:effectLst/>
                <a:cs typeface="Times New Roman" pitchFamily="18" charset="0"/>
              </a:rPr>
              <a:t>Pillow basalts</a:t>
            </a:r>
            <a:r>
              <a:rPr lang="en-US" sz="1200" smtClean="0">
                <a:effectLst/>
                <a:cs typeface="Times New Roman" pitchFamily="18" charset="0"/>
              </a:rPr>
              <a:t>, Olympic Peninsula, Washington.</a:t>
            </a:r>
          </a:p>
        </p:txBody>
      </p:sp>
      <p:pic>
        <p:nvPicPr>
          <p:cNvPr id="207876" name="Picture 4" descr="Pillows"/>
          <p:cNvPicPr>
            <a:picLocks noChangeAspect="1" noChangeArrowheads="1"/>
          </p:cNvPicPr>
          <p:nvPr/>
        </p:nvPicPr>
        <p:blipFill>
          <a:blip r:embed="rId2" cstate="print">
            <a:lum bright="6000"/>
          </a:blip>
          <a:srcRect/>
          <a:stretch>
            <a:fillRect/>
          </a:stretch>
        </p:blipFill>
        <p:spPr bwMode="auto">
          <a:xfrm>
            <a:off x="3419475" y="2681288"/>
            <a:ext cx="5689600" cy="402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877" name="TextBox 4"/>
          <p:cNvSpPr txBox="1">
            <a:spLocks noChangeArrowheads="1"/>
          </p:cNvSpPr>
          <p:nvPr/>
        </p:nvSpPr>
        <p:spPr bwMode="auto">
          <a:xfrm>
            <a:off x="1643063" y="6143625"/>
            <a:ext cx="1714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Martillo para escala</a:t>
            </a:r>
          </a:p>
        </p:txBody>
      </p:sp>
      <p:cxnSp>
        <p:nvCxnSpPr>
          <p:cNvPr id="9" name="Straight Arrow Connector 8"/>
          <p:cNvCxnSpPr/>
          <p:nvPr/>
        </p:nvCxnSpPr>
        <p:spPr bwMode="auto">
          <a:xfrm>
            <a:off x="3252788" y="6280150"/>
            <a:ext cx="2492375" cy="215900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7282" name="Picture 2" descr="http://www.mbari.org/expeditions/EasterMicroplate/images/SubSea1.20050405_1747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5180636" cy="3528392"/>
          </a:xfrm>
          <a:prstGeom prst="rect">
            <a:avLst/>
          </a:prstGeom>
          <a:noFill/>
        </p:spPr>
      </p:pic>
      <p:pic>
        <p:nvPicPr>
          <p:cNvPr id="97284" name="Picture 4" descr="http://m.blog.hu/ge/geofigyelo/image/basalt-seafloor-pillow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908719"/>
            <a:ext cx="3024336" cy="2271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0" name="Picture 4" descr="Arenal pyroclastic erupt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357188"/>
            <a:ext cx="4903788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1972" name="4 CuadroTexto"/>
          <p:cNvSpPr txBox="1">
            <a:spLocks noChangeArrowheads="1"/>
          </p:cNvSpPr>
          <p:nvPr/>
        </p:nvSpPr>
        <p:spPr bwMode="auto">
          <a:xfrm>
            <a:off x="5508104" y="1556792"/>
            <a:ext cx="345638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2400" dirty="0" smtClean="0"/>
              <a:t>Materiales volcánicos</a:t>
            </a:r>
            <a:r>
              <a:rPr lang="es-CL" sz="2400" dirty="0"/>
              <a:t>: </a:t>
            </a:r>
            <a:endParaRPr lang="es-CL" sz="2400" dirty="0" smtClean="0"/>
          </a:p>
          <a:p>
            <a:endParaRPr lang="es-CL" sz="2400" dirty="0" smtClean="0"/>
          </a:p>
          <a:p>
            <a:r>
              <a:rPr lang="es-CL" sz="4400" dirty="0" err="1" smtClean="0"/>
              <a:t>Piroclastos</a:t>
            </a:r>
            <a:endParaRPr lang="es-CL" sz="4400" dirty="0" smtClean="0"/>
          </a:p>
          <a:p>
            <a:endParaRPr lang="es-CL" sz="4400" dirty="0" smtClean="0"/>
          </a:p>
          <a:p>
            <a:r>
              <a:rPr lang="es-CL" sz="4400" dirty="0" smtClean="0"/>
              <a:t>Depósitos </a:t>
            </a:r>
            <a:r>
              <a:rPr lang="es-CL" sz="4400" dirty="0" err="1" smtClean="0"/>
              <a:t>Piroclásticos</a:t>
            </a:r>
            <a:r>
              <a:rPr lang="es-CL" sz="4400" dirty="0" smtClean="0"/>
              <a:t> de </a:t>
            </a:r>
            <a:r>
              <a:rPr lang="es-CL" sz="4400" dirty="0" err="1" smtClean="0"/>
              <a:t>caida</a:t>
            </a:r>
            <a:r>
              <a:rPr lang="es-CL" sz="4400" dirty="0" smtClean="0"/>
              <a:t> = </a:t>
            </a:r>
            <a:r>
              <a:rPr lang="es-CL" sz="4400" dirty="0" err="1" smtClean="0"/>
              <a:t>tefra</a:t>
            </a:r>
            <a:endParaRPr lang="es-CL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CL" dirty="0" smtClean="0"/>
              <a:t>Tamaño de </a:t>
            </a:r>
            <a:r>
              <a:rPr lang="es-CL" dirty="0" err="1" smtClean="0"/>
              <a:t>piroclastos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s-CL" dirty="0" smtClean="0"/>
              <a:t>Bombas y Bloques (&gt; 64 mm)</a:t>
            </a:r>
          </a:p>
          <a:p>
            <a:pPr>
              <a:defRPr/>
            </a:pPr>
            <a:r>
              <a:rPr lang="es-CL" dirty="0" smtClean="0"/>
              <a:t>Lapilli (2 – 64 mm)</a:t>
            </a:r>
          </a:p>
          <a:p>
            <a:pPr>
              <a:defRPr/>
            </a:pPr>
            <a:r>
              <a:rPr lang="es-CL" dirty="0" smtClean="0"/>
              <a:t>Cenizas (&lt; 2mm)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4" name="Picture 4" descr="Spatter (a type of pyroclast) is globs of lava thrown through the air that land while still molten. Photograph by T.T. English, U.S. Geological Survey, April 30, 19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1143000"/>
            <a:ext cx="604837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2995" name="2 CuadroTexto"/>
          <p:cNvSpPr txBox="1">
            <a:spLocks noChangeArrowheads="1"/>
          </p:cNvSpPr>
          <p:nvPr/>
        </p:nvSpPr>
        <p:spPr bwMode="auto">
          <a:xfrm>
            <a:off x="2000250" y="5643563"/>
            <a:ext cx="5572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200"/>
              <a:t>Piroclastos: </a:t>
            </a:r>
            <a:r>
              <a:rPr lang="es-CL" sz="4000"/>
              <a:t>Bomba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8" name="Picture 4" descr="bomba corteza de pa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942975"/>
            <a:ext cx="7777163" cy="541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2" name="Picture 5" descr="30210599_014_med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913" y="1311275"/>
            <a:ext cx="6624637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1331640" y="5877272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4000" dirty="0" smtClean="0"/>
              <a:t>&gt; 64 mm</a:t>
            </a:r>
            <a:endParaRPr lang="es-CL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0" name="Picture 2" descr="http://www.canarias7.es/blogs/sinaja/lapilli-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943600" cy="4238626"/>
          </a:xfrm>
          <a:prstGeom prst="rect">
            <a:avLst/>
          </a:prstGeom>
          <a:noFill/>
        </p:spPr>
      </p:pic>
      <p:pic>
        <p:nvPicPr>
          <p:cNvPr id="160772" name="Picture 4" descr="http://static.photaki.com/montana-de-lapilli-y-bosque-de-pinos_181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585482"/>
            <a:ext cx="4666506" cy="3272518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611560" y="5013176"/>
            <a:ext cx="21602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Lapilli</a:t>
            </a:r>
          </a:p>
          <a:p>
            <a:r>
              <a:rPr lang="es-CL" sz="3200" dirty="0" smtClean="0"/>
              <a:t>2 - 64 mm</a:t>
            </a:r>
            <a:endParaRPr lang="es-CL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6" name="Picture 4" descr="30210599_040_m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76672"/>
            <a:ext cx="3722688" cy="597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6067" name="Text Box 5"/>
          <p:cNvSpPr txBox="1">
            <a:spLocks noChangeArrowheads="1"/>
          </p:cNvSpPr>
          <p:nvPr/>
        </p:nvSpPr>
        <p:spPr bwMode="auto">
          <a:xfrm>
            <a:off x="4644008" y="836712"/>
            <a:ext cx="396044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800" dirty="0"/>
              <a:t>Columna eruptiva: </a:t>
            </a:r>
            <a:r>
              <a:rPr lang="es-ES_tradnl" sz="4000" dirty="0" smtClean="0"/>
              <a:t>Cenizas: &lt; 2 mm </a:t>
            </a:r>
            <a:endParaRPr lang="es-MX" sz="4000" dirty="0"/>
          </a:p>
        </p:txBody>
      </p:sp>
      <p:pic>
        <p:nvPicPr>
          <p:cNvPr id="4" name="Picture 4" descr="http://pubs.usgs.gov/fs/2005/3024/images/fs2005-3024_fig_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19500" y="2852936"/>
            <a:ext cx="5524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90" name="Picture 5" descr="Tephra on automobiles and airport, Clark Air Base, Philippine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950913"/>
            <a:ext cx="6913562" cy="432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25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175" y="449263"/>
            <a:ext cx="5346700" cy="625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508104" y="2060848"/>
            <a:ext cx="385192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/>
              <a:t>Materiales expulsados:</a:t>
            </a:r>
          </a:p>
          <a:p>
            <a:pPr>
              <a:buFont typeface="Arial" pitchFamily="34" charset="0"/>
              <a:buChar char="•"/>
            </a:pPr>
            <a:r>
              <a:rPr lang="es-CL" sz="2400" dirty="0" smtClean="0"/>
              <a:t>Bombas</a:t>
            </a:r>
          </a:p>
          <a:p>
            <a:pPr>
              <a:buFont typeface="Arial" pitchFamily="34" charset="0"/>
              <a:buChar char="•"/>
            </a:pPr>
            <a:r>
              <a:rPr lang="es-CL" sz="2400" dirty="0" smtClean="0"/>
              <a:t>Bloques de rocas</a:t>
            </a:r>
          </a:p>
          <a:p>
            <a:pPr>
              <a:buFont typeface="Arial" pitchFamily="34" charset="0"/>
              <a:buChar char="•"/>
            </a:pPr>
            <a:r>
              <a:rPr lang="es-CL" sz="2400" dirty="0" smtClean="0"/>
              <a:t>Lapilli</a:t>
            </a:r>
          </a:p>
          <a:p>
            <a:pPr>
              <a:buFont typeface="Arial" pitchFamily="34" charset="0"/>
              <a:buChar char="•"/>
            </a:pPr>
            <a:r>
              <a:rPr lang="es-CL" sz="2400" dirty="0" smtClean="0"/>
              <a:t>Cenizas</a:t>
            </a:r>
          </a:p>
          <a:p>
            <a:pPr>
              <a:buFont typeface="Arial" pitchFamily="34" charset="0"/>
              <a:buChar char="•"/>
            </a:pPr>
            <a:r>
              <a:rPr lang="es-CL" sz="2400" dirty="0" smtClean="0"/>
              <a:t>Lavas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5652120" y="5445224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 smtClean="0"/>
              <a:t>Escoria: Basalto</a:t>
            </a:r>
          </a:p>
          <a:p>
            <a:r>
              <a:rPr lang="es-CL" sz="2400" dirty="0" smtClean="0"/>
              <a:t>Pómez: </a:t>
            </a:r>
            <a:r>
              <a:rPr lang="es-CL" sz="2400" dirty="0" err="1" smtClean="0"/>
              <a:t>Riolita</a:t>
            </a:r>
            <a:endParaRPr lang="es-CL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6763" y="152400"/>
            <a:ext cx="7713662" cy="720725"/>
          </a:xfrm>
        </p:spPr>
        <p:txBody>
          <a:bodyPr wrap="none" lIns="63500" tIns="25400" rIns="63500" bIns="25400" anchor="t">
            <a:spAutoFit/>
          </a:bodyPr>
          <a:lstStyle/>
          <a:p>
            <a:pPr>
              <a:defRPr/>
            </a:pPr>
            <a:r>
              <a:rPr lang="en-US">
                <a:latin typeface="Times" charset="0"/>
              </a:rPr>
              <a:t>Depósitos de caída de piroclastos 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914400"/>
            <a:ext cx="7415213" cy="1074738"/>
          </a:xfrm>
        </p:spPr>
        <p:txBody>
          <a:bodyPr/>
          <a:lstStyle/>
          <a:p>
            <a:pPr>
              <a:defRPr/>
            </a:pPr>
            <a:r>
              <a:rPr lang="en-US">
                <a:solidFill>
                  <a:schemeClr val="tx2"/>
                </a:solidFill>
                <a:latin typeface="Times" charset="0"/>
              </a:rPr>
              <a:t>Material piroclástico incandecente ejectado de un volcán</a:t>
            </a:r>
            <a:endParaRPr lang="en-US">
              <a:latin typeface="Times" charset="0"/>
            </a:endParaRPr>
          </a:p>
        </p:txBody>
      </p:sp>
      <p:pic>
        <p:nvPicPr>
          <p:cNvPr id="2560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475"/>
            <a:ext cx="2678113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0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6850" y="3429000"/>
            <a:ext cx="3867150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198" name="Picture 6"/>
          <p:cNvPicPr>
            <a:picLocks noChangeAspect="1" noChangeArrowheads="1"/>
          </p:cNvPicPr>
          <p:nvPr/>
        </p:nvPicPr>
        <p:blipFill>
          <a:blip r:embed="rId5" cstate="print"/>
          <a:srcRect l="18274" t="7687" b="7687"/>
          <a:stretch>
            <a:fillRect/>
          </a:stretch>
        </p:blipFill>
        <p:spPr bwMode="auto">
          <a:xfrm>
            <a:off x="2700338" y="4076700"/>
            <a:ext cx="2413000" cy="178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199" name="Picture 7"/>
          <p:cNvPicPr>
            <a:picLocks noChangeAspect="1" noChangeArrowheads="1"/>
          </p:cNvPicPr>
          <p:nvPr/>
        </p:nvPicPr>
        <p:blipFill>
          <a:blip r:embed="rId6" cstate="print"/>
          <a:srcRect l="13715" r="21942"/>
          <a:stretch>
            <a:fillRect/>
          </a:stretch>
        </p:blipFill>
        <p:spPr bwMode="auto">
          <a:xfrm>
            <a:off x="7416800" y="1773238"/>
            <a:ext cx="17272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200" name="Rectangle 8"/>
          <p:cNvSpPr>
            <a:spLocks noChangeArrowheads="1"/>
          </p:cNvSpPr>
          <p:nvPr/>
        </p:nvSpPr>
        <p:spPr bwMode="auto">
          <a:xfrm>
            <a:off x="6228184" y="2708920"/>
            <a:ext cx="1190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b="1" dirty="0" err="1">
                <a:latin typeface="Times" charset="0"/>
              </a:rPr>
              <a:t>Pómez</a:t>
            </a:r>
            <a:endParaRPr lang="en-US" sz="2800" b="1" dirty="0">
              <a:latin typeface="Times" charset="0"/>
            </a:endParaRPr>
          </a:p>
        </p:txBody>
      </p:sp>
      <p:sp>
        <p:nvSpPr>
          <p:cNvPr id="136201" name="Rectangle 9"/>
          <p:cNvSpPr>
            <a:spLocks noChangeArrowheads="1"/>
          </p:cNvSpPr>
          <p:nvPr/>
        </p:nvSpPr>
        <p:spPr bwMode="auto">
          <a:xfrm>
            <a:off x="3419475" y="5876925"/>
            <a:ext cx="1327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b="1">
                <a:latin typeface="Times" charset="0"/>
              </a:rPr>
              <a:t>Escoria</a:t>
            </a:r>
          </a:p>
        </p:txBody>
      </p:sp>
      <p:pic>
        <p:nvPicPr>
          <p:cNvPr id="136202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6238" y="2349500"/>
            <a:ext cx="2230437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203" name="Rectangle 11"/>
          <p:cNvSpPr>
            <a:spLocks noChangeArrowheads="1"/>
          </p:cNvSpPr>
          <p:nvPr/>
        </p:nvSpPr>
        <p:spPr bwMode="auto">
          <a:xfrm>
            <a:off x="4139952" y="1772816"/>
            <a:ext cx="12303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800" b="1" dirty="0" err="1">
                <a:latin typeface="Times" charset="0"/>
              </a:rPr>
              <a:t>Ceniza</a:t>
            </a:r>
            <a:endParaRPr lang="en-US" sz="2800" b="1" dirty="0">
              <a:latin typeface="Times" charset="0"/>
            </a:endParaRPr>
          </a:p>
        </p:txBody>
      </p:sp>
      <p:sp>
        <p:nvSpPr>
          <p:cNvPr id="256012" name="Text Box 12"/>
          <p:cNvSpPr txBox="1">
            <a:spLocks noChangeArrowheads="1"/>
          </p:cNvSpPr>
          <p:nvPr/>
        </p:nvSpPr>
        <p:spPr bwMode="auto">
          <a:xfrm>
            <a:off x="5651500" y="6092825"/>
            <a:ext cx="3492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>
                <a:solidFill>
                  <a:schemeClr val="bg2"/>
                </a:solidFill>
                <a:latin typeface="Arial" charset="0"/>
              </a:rPr>
              <a:t>Dep. caída de pómez</a:t>
            </a:r>
            <a:endParaRPr lang="es-MX" sz="2400" b="1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256013" name="Text Box 13"/>
          <p:cNvSpPr txBox="1">
            <a:spLocks noChangeArrowheads="1"/>
          </p:cNvSpPr>
          <p:nvPr/>
        </p:nvSpPr>
        <p:spPr bwMode="auto">
          <a:xfrm>
            <a:off x="0" y="5786438"/>
            <a:ext cx="25558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400" b="1">
                <a:solidFill>
                  <a:srgbClr val="FFFF00"/>
                </a:solidFill>
              </a:rPr>
              <a:t>Dep. caida de escoria</a:t>
            </a:r>
            <a:endParaRPr lang="es-MX" sz="24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0" grpId="0" build="p" autoUpdateAnimBg="0" advAuto="0"/>
      <p:bldP spid="136201" grpId="0" build="p" autoUpdateAnimBg="0" advAuto="0"/>
      <p:bldP spid="136203" grpId="0" build="p" autoUpdateAnimBg="0" advAuto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1 CuadroTexto"/>
          <p:cNvSpPr txBox="1">
            <a:spLocks noChangeArrowheads="1"/>
          </p:cNvSpPr>
          <p:nvPr/>
        </p:nvSpPr>
        <p:spPr bwMode="auto">
          <a:xfrm>
            <a:off x="971600" y="1484784"/>
            <a:ext cx="7104063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800" dirty="0"/>
              <a:t>Rocas Volcánicas</a:t>
            </a:r>
          </a:p>
          <a:p>
            <a:endParaRPr lang="es-CL" dirty="0"/>
          </a:p>
          <a:p>
            <a:endParaRPr lang="es-CL" dirty="0"/>
          </a:p>
          <a:p>
            <a:r>
              <a:rPr lang="es-CL" sz="4000" dirty="0"/>
              <a:t>Basaltos, basanitas, andesitas, dacitas y </a:t>
            </a:r>
            <a:r>
              <a:rPr lang="es-CL" sz="4000" dirty="0" err="1"/>
              <a:t>riolitas</a:t>
            </a:r>
            <a:endParaRPr lang="es-CL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2" name="Picture 6"/>
          <p:cNvPicPr>
            <a:picLocks noChangeAspect="1" noChangeArrowheads="1"/>
          </p:cNvPicPr>
          <p:nvPr/>
        </p:nvPicPr>
        <p:blipFill>
          <a:blip r:embed="rId2" cstate="print"/>
          <a:srcRect t="16272" b="2499"/>
          <a:stretch>
            <a:fillRect/>
          </a:stretch>
        </p:blipFill>
        <p:spPr bwMode="auto">
          <a:xfrm>
            <a:off x="304800" y="434975"/>
            <a:ext cx="8839200" cy="627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0163" name="Text Box 8"/>
          <p:cNvSpPr txBox="1">
            <a:spLocks noChangeArrowheads="1"/>
          </p:cNvSpPr>
          <p:nvPr/>
        </p:nvSpPr>
        <p:spPr bwMode="auto">
          <a:xfrm>
            <a:off x="1889125" y="138113"/>
            <a:ext cx="1196975" cy="598487"/>
          </a:xfrm>
          <a:prstGeom prst="rect">
            <a:avLst/>
          </a:prstGeom>
          <a:solidFill>
            <a:schemeClr val="tx1"/>
          </a:solidFill>
          <a:ln w="19050">
            <a:solidFill>
              <a:srgbClr val="8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Times" charset="0"/>
              </a:rPr>
              <a:t>Felsic</a:t>
            </a:r>
            <a:endParaRPr lang="en-US" sz="3200" dirty="0">
              <a:solidFill>
                <a:schemeClr val="bg1"/>
              </a:solidFill>
              <a:latin typeface="Times" charset="0"/>
            </a:endParaRPr>
          </a:p>
        </p:txBody>
      </p:sp>
      <p:sp>
        <p:nvSpPr>
          <p:cNvPr id="220164" name="Text Box 9"/>
          <p:cNvSpPr txBox="1">
            <a:spLocks noChangeArrowheads="1"/>
          </p:cNvSpPr>
          <p:nvPr/>
        </p:nvSpPr>
        <p:spPr bwMode="auto">
          <a:xfrm>
            <a:off x="3851920" y="188640"/>
            <a:ext cx="2258952" cy="584775"/>
          </a:xfrm>
          <a:prstGeom prst="rect">
            <a:avLst/>
          </a:prstGeom>
          <a:solidFill>
            <a:schemeClr val="tx1"/>
          </a:solidFill>
          <a:ln w="19050">
            <a:solidFill>
              <a:srgbClr val="8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Times" charset="0"/>
              </a:rPr>
              <a:t>Intermediate</a:t>
            </a:r>
          </a:p>
        </p:txBody>
      </p:sp>
      <p:sp>
        <p:nvSpPr>
          <p:cNvPr id="220165" name="Text Box 10"/>
          <p:cNvSpPr txBox="1">
            <a:spLocks noChangeArrowheads="1"/>
          </p:cNvSpPr>
          <p:nvPr/>
        </p:nvSpPr>
        <p:spPr bwMode="auto">
          <a:xfrm>
            <a:off x="7308304" y="188640"/>
            <a:ext cx="1165704" cy="584775"/>
          </a:xfrm>
          <a:prstGeom prst="rect">
            <a:avLst/>
          </a:prstGeom>
          <a:solidFill>
            <a:schemeClr val="tx1"/>
          </a:solidFill>
          <a:ln w="19050">
            <a:solidFill>
              <a:srgbClr val="8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Times" charset="0"/>
              </a:rPr>
              <a:t>Mafic</a:t>
            </a:r>
            <a:endParaRPr lang="en-US" sz="3200" dirty="0">
              <a:solidFill>
                <a:schemeClr val="bg1"/>
              </a:solidFill>
              <a:latin typeface="Times" charset="0"/>
            </a:endParaRPr>
          </a:p>
        </p:txBody>
      </p:sp>
      <p:sp>
        <p:nvSpPr>
          <p:cNvPr id="220166" name="Text Box 11"/>
          <p:cNvSpPr txBox="1">
            <a:spLocks noChangeArrowheads="1"/>
          </p:cNvSpPr>
          <p:nvPr/>
        </p:nvSpPr>
        <p:spPr bwMode="auto">
          <a:xfrm>
            <a:off x="1905000" y="930275"/>
            <a:ext cx="1198563" cy="63976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bg2"/>
                </a:solidFill>
                <a:latin typeface="Times" charset="0"/>
              </a:rPr>
              <a:t>Granite</a:t>
            </a:r>
            <a:endParaRPr lang="en-US" sz="3200">
              <a:solidFill>
                <a:schemeClr val="bg2"/>
              </a:solidFill>
              <a:latin typeface="Times" charset="0"/>
            </a:endParaRPr>
          </a:p>
        </p:txBody>
      </p:sp>
      <p:sp>
        <p:nvSpPr>
          <p:cNvPr id="220167" name="Text Box 12"/>
          <p:cNvSpPr txBox="1">
            <a:spLocks noChangeArrowheads="1"/>
          </p:cNvSpPr>
          <p:nvPr/>
        </p:nvSpPr>
        <p:spPr bwMode="auto">
          <a:xfrm>
            <a:off x="3352800" y="930275"/>
            <a:ext cx="1892300" cy="63976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bg2"/>
                </a:solidFill>
                <a:latin typeface="Times" charset="0"/>
              </a:rPr>
              <a:t>Granodiorite</a:t>
            </a:r>
            <a:endParaRPr lang="en-US" sz="3200">
              <a:solidFill>
                <a:schemeClr val="bg2"/>
              </a:solidFill>
              <a:latin typeface="Times" charset="0"/>
            </a:endParaRPr>
          </a:p>
        </p:txBody>
      </p:sp>
      <p:sp>
        <p:nvSpPr>
          <p:cNvPr id="220168" name="Text Box 13"/>
          <p:cNvSpPr txBox="1">
            <a:spLocks noChangeArrowheads="1"/>
          </p:cNvSpPr>
          <p:nvPr/>
        </p:nvSpPr>
        <p:spPr bwMode="auto">
          <a:xfrm>
            <a:off x="5532438" y="930275"/>
            <a:ext cx="1096962" cy="63976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bg2"/>
                </a:solidFill>
                <a:latin typeface="Times" charset="0"/>
              </a:rPr>
              <a:t>Diorite</a:t>
            </a:r>
            <a:endParaRPr lang="en-US" sz="3200">
              <a:solidFill>
                <a:schemeClr val="bg2"/>
              </a:solidFill>
              <a:latin typeface="Times" charset="0"/>
            </a:endParaRPr>
          </a:p>
        </p:txBody>
      </p:sp>
      <p:sp>
        <p:nvSpPr>
          <p:cNvPr id="220169" name="Text Box 14"/>
          <p:cNvSpPr txBox="1">
            <a:spLocks noChangeArrowheads="1"/>
          </p:cNvSpPr>
          <p:nvPr/>
        </p:nvSpPr>
        <p:spPr bwMode="auto">
          <a:xfrm>
            <a:off x="7299325" y="930275"/>
            <a:ext cx="1200150" cy="63976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bg2"/>
                </a:solidFill>
                <a:latin typeface="Times" charset="0"/>
              </a:rPr>
              <a:t>Gabbro</a:t>
            </a:r>
            <a:endParaRPr lang="en-US" sz="3200">
              <a:solidFill>
                <a:schemeClr val="bg2"/>
              </a:solidFill>
              <a:latin typeface="Times" charset="0"/>
            </a:endParaRPr>
          </a:p>
        </p:txBody>
      </p:sp>
      <p:sp>
        <p:nvSpPr>
          <p:cNvPr id="220170" name="Text Box 15"/>
          <p:cNvSpPr txBox="1">
            <a:spLocks noChangeArrowheads="1"/>
          </p:cNvSpPr>
          <p:nvPr/>
        </p:nvSpPr>
        <p:spPr bwMode="auto">
          <a:xfrm>
            <a:off x="7348538" y="1819275"/>
            <a:ext cx="996950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Times" charset="0"/>
              </a:rPr>
              <a:t>Basalt</a:t>
            </a:r>
            <a:endParaRPr lang="en-US" sz="3200">
              <a:solidFill>
                <a:schemeClr val="bg2"/>
              </a:solidFill>
              <a:latin typeface="Times" charset="0"/>
            </a:endParaRPr>
          </a:p>
        </p:txBody>
      </p:sp>
      <p:sp>
        <p:nvSpPr>
          <p:cNvPr id="220171" name="Text Box 16"/>
          <p:cNvSpPr txBox="1">
            <a:spLocks noChangeArrowheads="1"/>
          </p:cNvSpPr>
          <p:nvPr/>
        </p:nvSpPr>
        <p:spPr bwMode="auto">
          <a:xfrm>
            <a:off x="5410200" y="1828800"/>
            <a:ext cx="1319213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Times" charset="0"/>
              </a:rPr>
              <a:t>Andesite</a:t>
            </a:r>
            <a:endParaRPr lang="en-US" sz="3200">
              <a:solidFill>
                <a:schemeClr val="bg2"/>
              </a:solidFill>
              <a:latin typeface="Times" charset="0"/>
            </a:endParaRPr>
          </a:p>
        </p:txBody>
      </p:sp>
      <p:sp>
        <p:nvSpPr>
          <p:cNvPr id="220172" name="Text Box 17"/>
          <p:cNvSpPr txBox="1">
            <a:spLocks noChangeArrowheads="1"/>
          </p:cNvSpPr>
          <p:nvPr/>
        </p:nvSpPr>
        <p:spPr bwMode="auto">
          <a:xfrm>
            <a:off x="3787775" y="1828800"/>
            <a:ext cx="1012825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Times" charset="0"/>
              </a:rPr>
              <a:t>Dacite</a:t>
            </a:r>
            <a:endParaRPr lang="en-US" sz="3200">
              <a:solidFill>
                <a:schemeClr val="bg2"/>
              </a:solidFill>
              <a:latin typeface="Times" charset="0"/>
            </a:endParaRPr>
          </a:p>
        </p:txBody>
      </p:sp>
      <p:sp>
        <p:nvSpPr>
          <p:cNvPr id="220173" name="Text Box 18"/>
          <p:cNvSpPr txBox="1">
            <a:spLocks noChangeArrowheads="1"/>
          </p:cNvSpPr>
          <p:nvPr/>
        </p:nvSpPr>
        <p:spPr bwMode="auto">
          <a:xfrm>
            <a:off x="1905000" y="1828800"/>
            <a:ext cx="1284288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2"/>
                </a:solidFill>
                <a:latin typeface="Times" charset="0"/>
              </a:rPr>
              <a:t>Rhyolite</a:t>
            </a:r>
            <a:endParaRPr lang="en-US" sz="3200">
              <a:solidFill>
                <a:schemeClr val="bg2"/>
              </a:solidFill>
              <a:latin typeface="Times" charset="0"/>
            </a:endParaRPr>
          </a:p>
        </p:txBody>
      </p:sp>
      <p:sp>
        <p:nvSpPr>
          <p:cNvPr id="220174" name="Rectangle 24"/>
          <p:cNvSpPr>
            <a:spLocks noChangeArrowheads="1"/>
          </p:cNvSpPr>
          <p:nvPr/>
        </p:nvSpPr>
        <p:spPr bwMode="auto">
          <a:xfrm>
            <a:off x="990600" y="5638800"/>
            <a:ext cx="7239000" cy="990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758804" name="Text Box 20"/>
          <p:cNvSpPr txBox="1">
            <a:spLocks noChangeArrowheads="1"/>
          </p:cNvSpPr>
          <p:nvPr/>
        </p:nvSpPr>
        <p:spPr bwMode="auto">
          <a:xfrm>
            <a:off x="1692275" y="5516563"/>
            <a:ext cx="2222500" cy="5857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Times" charset="0"/>
              </a:rPr>
              <a:t>   </a:t>
            </a:r>
            <a:r>
              <a:rPr lang="en-US" sz="2800">
                <a:solidFill>
                  <a:schemeClr val="bg1"/>
                </a:solidFill>
                <a:latin typeface="Times" charset="0"/>
              </a:rPr>
              <a:t>Viscosity    </a:t>
            </a:r>
            <a:r>
              <a:rPr lang="en-US">
                <a:solidFill>
                  <a:schemeClr val="bg1"/>
                </a:solidFill>
                <a:latin typeface="Times" charset="0"/>
              </a:rPr>
              <a:t>   </a:t>
            </a:r>
            <a:endParaRPr lang="en-US" sz="3200">
              <a:solidFill>
                <a:schemeClr val="bg1"/>
              </a:solidFill>
              <a:latin typeface="Times" charset="0"/>
            </a:endParaRPr>
          </a:p>
        </p:txBody>
      </p:sp>
      <p:sp>
        <p:nvSpPr>
          <p:cNvPr id="758805" name="Text Box 21"/>
          <p:cNvSpPr txBox="1">
            <a:spLocks noChangeArrowheads="1"/>
          </p:cNvSpPr>
          <p:nvPr/>
        </p:nvSpPr>
        <p:spPr bwMode="auto">
          <a:xfrm>
            <a:off x="4419600" y="6096000"/>
            <a:ext cx="3228975" cy="4572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hlink"/>
                </a:solidFill>
                <a:latin typeface="Times" charset="0"/>
              </a:rPr>
              <a:t>  Melting Temperature </a:t>
            </a:r>
          </a:p>
        </p:txBody>
      </p:sp>
      <p:sp>
        <p:nvSpPr>
          <p:cNvPr id="758806" name="Line 22"/>
          <p:cNvSpPr>
            <a:spLocks noChangeShapeType="1"/>
          </p:cNvSpPr>
          <p:nvPr/>
        </p:nvSpPr>
        <p:spPr bwMode="auto">
          <a:xfrm flipH="1">
            <a:off x="1295400" y="6096000"/>
            <a:ext cx="6553200" cy="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/>
            <a:tailEnd type="stealth" w="lg" len="lg"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758807" name="Line 23"/>
          <p:cNvSpPr>
            <a:spLocks noChangeShapeType="1"/>
          </p:cNvSpPr>
          <p:nvPr/>
        </p:nvSpPr>
        <p:spPr bwMode="auto">
          <a:xfrm rot="10800000" flipH="1">
            <a:off x="1371600" y="6553200"/>
            <a:ext cx="6553200" cy="0"/>
          </a:xfrm>
          <a:prstGeom prst="line">
            <a:avLst/>
          </a:prstGeom>
          <a:noFill/>
          <a:ln w="50800">
            <a:solidFill>
              <a:schemeClr val="hlink"/>
            </a:solidFill>
            <a:round/>
            <a:headEnd/>
            <a:tailEnd type="stealth" w="lg" len="lg"/>
          </a:ln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8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8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8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804" grpId="0" animBg="1" autoUpdateAnimBg="0"/>
      <p:bldP spid="758805" grpId="0" animBg="1" autoUpdateAnimBg="0"/>
      <p:bldP spid="758806" grpId="0" animBg="1"/>
      <p:bldP spid="75880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geosphere.gsapubs.org/content/7/3/733/F8.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4384331" cy="4680520"/>
          </a:xfrm>
          <a:prstGeom prst="rect">
            <a:avLst/>
          </a:prstGeom>
          <a:noFill/>
        </p:spPr>
      </p:pic>
      <p:pic>
        <p:nvPicPr>
          <p:cNvPr id="7" name="Picture 4" descr="http://europlanet.dlr.de/node/typo3temp/pics/89bf6a933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780928"/>
            <a:ext cx="4678546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CL" dirty="0" smtClean="0"/>
              <a:t>Mineralogía de basaltos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s-CL" dirty="0" err="1" smtClean="0"/>
              <a:t>Plagioclasa</a:t>
            </a:r>
            <a:r>
              <a:rPr lang="es-CL" dirty="0" smtClean="0"/>
              <a:t> (Labradorita: </a:t>
            </a:r>
            <a:r>
              <a:rPr lang="es-CL" dirty="0" err="1" smtClean="0"/>
              <a:t>X</a:t>
            </a:r>
            <a:r>
              <a:rPr lang="es-CL" sz="2000" dirty="0" err="1" smtClean="0"/>
              <a:t>an</a:t>
            </a:r>
            <a:r>
              <a:rPr lang="es-CL" sz="2000" dirty="0" smtClean="0"/>
              <a:t> </a:t>
            </a:r>
            <a:r>
              <a:rPr lang="es-CL" sz="2800" dirty="0" smtClean="0"/>
              <a:t>= 0.5</a:t>
            </a:r>
            <a:r>
              <a:rPr lang="es-CL" dirty="0" smtClean="0"/>
              <a:t>)</a:t>
            </a:r>
          </a:p>
          <a:p>
            <a:pPr>
              <a:defRPr/>
            </a:pPr>
            <a:r>
              <a:rPr lang="es-CL" dirty="0" smtClean="0"/>
              <a:t>Clinopiroxeno</a:t>
            </a:r>
          </a:p>
          <a:p>
            <a:pPr>
              <a:defRPr/>
            </a:pPr>
            <a:r>
              <a:rPr lang="es-CL" dirty="0" smtClean="0"/>
              <a:t>Magnetita</a:t>
            </a:r>
          </a:p>
          <a:p>
            <a:pPr>
              <a:defRPr/>
            </a:pPr>
            <a:r>
              <a:rPr lang="es-CL" dirty="0" smtClean="0"/>
              <a:t>(Olivino </a:t>
            </a:r>
            <a:r>
              <a:rPr lang="es-CL" dirty="0" err="1" smtClean="0"/>
              <a:t>forsterítico</a:t>
            </a:r>
            <a:r>
              <a:rPr lang="es-CL" dirty="0" smtClean="0"/>
              <a:t>: </a:t>
            </a:r>
            <a:r>
              <a:rPr lang="es-CL" dirty="0" err="1" smtClean="0"/>
              <a:t>X</a:t>
            </a:r>
            <a:r>
              <a:rPr lang="es-CL" sz="2000" dirty="0" err="1" smtClean="0"/>
              <a:t>fo</a:t>
            </a:r>
            <a:r>
              <a:rPr lang="es-CL" dirty="0" smtClean="0"/>
              <a:t> = &gt;0.5)</a:t>
            </a:r>
          </a:p>
          <a:p>
            <a:pPr>
              <a:defRPr/>
            </a:pPr>
            <a:r>
              <a:rPr lang="es-CL" dirty="0" smtClean="0"/>
              <a:t>(</a:t>
            </a:r>
            <a:r>
              <a:rPr lang="es-CL" dirty="0" err="1" smtClean="0"/>
              <a:t>Ortopiroxeno</a:t>
            </a:r>
            <a:r>
              <a:rPr lang="es-CL" dirty="0" smtClean="0"/>
              <a:t>)</a:t>
            </a:r>
          </a:p>
          <a:p>
            <a:pPr>
              <a:defRPr/>
            </a:pPr>
            <a:r>
              <a:rPr lang="es-CL" dirty="0" smtClean="0"/>
              <a:t>Vidrio</a:t>
            </a:r>
          </a:p>
          <a:p>
            <a:pPr>
              <a:defRPr/>
            </a:pPr>
            <a:endParaRPr lang="es-CL" dirty="0" smtClean="0"/>
          </a:p>
          <a:p>
            <a:pPr>
              <a:defRPr/>
            </a:pP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Picture 2" descr="http://staff.aist.go.jp/nomura-k/common/STRUCIMAGES/KAlSi3O8-Feldspa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989138"/>
            <a:ext cx="4500563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235" name="4 CuadroTexto"/>
          <p:cNvSpPr txBox="1">
            <a:spLocks noChangeArrowheads="1"/>
          </p:cNvSpPr>
          <p:nvPr/>
        </p:nvSpPr>
        <p:spPr bwMode="auto">
          <a:xfrm>
            <a:off x="1143000" y="928688"/>
            <a:ext cx="357346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400"/>
              <a:t>Feldespatos</a:t>
            </a:r>
          </a:p>
        </p:txBody>
      </p:sp>
      <p:sp>
        <p:nvSpPr>
          <p:cNvPr id="223236" name="5 CuadroTexto"/>
          <p:cNvSpPr txBox="1">
            <a:spLocks noChangeArrowheads="1"/>
          </p:cNvSpPr>
          <p:nvPr/>
        </p:nvSpPr>
        <p:spPr bwMode="auto">
          <a:xfrm>
            <a:off x="5148263" y="1989138"/>
            <a:ext cx="37242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400" dirty="0" smtClean="0"/>
              <a:t>NaAlSi3O8    Albita</a:t>
            </a:r>
            <a:endParaRPr lang="es-CL" sz="2400" dirty="0"/>
          </a:p>
          <a:p>
            <a:endParaRPr lang="es-CL" sz="2400" dirty="0"/>
          </a:p>
          <a:p>
            <a:r>
              <a:rPr lang="es-CL" sz="2400" dirty="0" smtClean="0"/>
              <a:t>KAlSi3O8   Ortoclasa</a:t>
            </a:r>
            <a:endParaRPr lang="es-CL" sz="2400" dirty="0"/>
          </a:p>
          <a:p>
            <a:endParaRPr lang="es-CL" sz="2400" dirty="0"/>
          </a:p>
          <a:p>
            <a:r>
              <a:rPr lang="es-CL" sz="2400" dirty="0" smtClean="0"/>
              <a:t>CaAl2Si2O8   </a:t>
            </a:r>
            <a:r>
              <a:rPr lang="es-CL" sz="2400" dirty="0" err="1" smtClean="0"/>
              <a:t>Anortita</a:t>
            </a:r>
            <a:endParaRPr lang="es-CL" sz="2400" dirty="0"/>
          </a:p>
          <a:p>
            <a:endParaRPr lang="es-CL" sz="2400" dirty="0"/>
          </a:p>
          <a:p>
            <a:endParaRPr lang="es-CL" sz="2400" dirty="0"/>
          </a:p>
          <a:p>
            <a:r>
              <a:rPr lang="es-CL" sz="2400" dirty="0" smtClean="0"/>
              <a:t>(Si4O8) </a:t>
            </a:r>
            <a:r>
              <a:rPr lang="es-CL" sz="2400" dirty="0" smtClean="0">
                <a:sym typeface="Wingdings" pitchFamily="2" charset="2"/>
              </a:rPr>
              <a:t> Na(AlSi3O8) </a:t>
            </a:r>
          </a:p>
          <a:p>
            <a:endParaRPr lang="es-CL" sz="2400" dirty="0"/>
          </a:p>
          <a:p>
            <a:r>
              <a:rPr lang="es-CL" sz="2400" dirty="0"/>
              <a:t>(Si</a:t>
            </a:r>
            <a:r>
              <a:rPr lang="es-CL" dirty="0"/>
              <a:t>4</a:t>
            </a:r>
            <a:r>
              <a:rPr lang="es-CL" sz="2400" dirty="0"/>
              <a:t>O</a:t>
            </a:r>
            <a:r>
              <a:rPr lang="es-CL" dirty="0"/>
              <a:t>8</a:t>
            </a:r>
            <a:r>
              <a:rPr lang="es-CL" sz="2400" dirty="0"/>
              <a:t>) </a:t>
            </a:r>
            <a:r>
              <a:rPr lang="es-CL" sz="2400" dirty="0">
                <a:sym typeface="Wingdings" pitchFamily="2" charset="2"/>
              </a:rPr>
              <a:t> </a:t>
            </a:r>
            <a:r>
              <a:rPr lang="es-CL" sz="2400" dirty="0" smtClean="0">
                <a:sym typeface="Wingdings" pitchFamily="2" charset="2"/>
              </a:rPr>
              <a:t>K(AlSi</a:t>
            </a:r>
            <a:r>
              <a:rPr lang="es-CL" dirty="0" smtClean="0">
                <a:sym typeface="Wingdings" pitchFamily="2" charset="2"/>
              </a:rPr>
              <a:t>3</a:t>
            </a:r>
            <a:r>
              <a:rPr lang="es-CL" sz="2400" dirty="0" smtClean="0">
                <a:sym typeface="Wingdings" pitchFamily="2" charset="2"/>
              </a:rPr>
              <a:t>O</a:t>
            </a:r>
            <a:r>
              <a:rPr lang="es-CL" dirty="0" smtClean="0">
                <a:sym typeface="Wingdings" pitchFamily="2" charset="2"/>
              </a:rPr>
              <a:t>8</a:t>
            </a:r>
            <a:r>
              <a:rPr lang="es-CL" sz="2400" dirty="0">
                <a:sym typeface="Wingdings" pitchFamily="2" charset="2"/>
              </a:rPr>
              <a:t>)</a:t>
            </a:r>
            <a:r>
              <a:rPr lang="es-CL" dirty="0">
                <a:sym typeface="Wingdings" pitchFamily="2" charset="2"/>
              </a:rPr>
              <a:t> </a:t>
            </a:r>
            <a:endParaRPr lang="es-CL" sz="2400" dirty="0">
              <a:sym typeface="Wingdings" pitchFamily="2" charset="2"/>
            </a:endParaRPr>
          </a:p>
          <a:p>
            <a:endParaRPr lang="es-CL" sz="2400" dirty="0">
              <a:sym typeface="Wingdings" pitchFamily="2" charset="2"/>
            </a:endParaRPr>
          </a:p>
          <a:p>
            <a:r>
              <a:rPr lang="es-CL" sz="2400" dirty="0">
                <a:sym typeface="Wingdings" pitchFamily="2" charset="2"/>
              </a:rPr>
              <a:t>(Si</a:t>
            </a:r>
            <a:r>
              <a:rPr lang="es-CL" dirty="0">
                <a:sym typeface="Wingdings" pitchFamily="2" charset="2"/>
              </a:rPr>
              <a:t>4</a:t>
            </a:r>
            <a:r>
              <a:rPr lang="es-CL" sz="2400" dirty="0">
                <a:sym typeface="Wingdings" pitchFamily="2" charset="2"/>
              </a:rPr>
              <a:t>O</a:t>
            </a:r>
            <a:r>
              <a:rPr lang="es-CL" dirty="0">
                <a:sym typeface="Wingdings" pitchFamily="2" charset="2"/>
              </a:rPr>
              <a:t>8</a:t>
            </a:r>
            <a:r>
              <a:rPr lang="es-CL" sz="2400" dirty="0">
                <a:sym typeface="Wingdings" pitchFamily="2" charset="2"/>
              </a:rPr>
              <a:t>)  Ca(Al</a:t>
            </a:r>
            <a:r>
              <a:rPr lang="es-CL" dirty="0">
                <a:sym typeface="Wingdings" pitchFamily="2" charset="2"/>
              </a:rPr>
              <a:t>2</a:t>
            </a:r>
            <a:r>
              <a:rPr lang="es-CL" sz="2400" dirty="0">
                <a:sym typeface="Wingdings" pitchFamily="2" charset="2"/>
              </a:rPr>
              <a:t>Si</a:t>
            </a:r>
            <a:r>
              <a:rPr lang="es-CL" dirty="0">
                <a:sym typeface="Wingdings" pitchFamily="2" charset="2"/>
              </a:rPr>
              <a:t>2</a:t>
            </a:r>
            <a:r>
              <a:rPr lang="es-CL" sz="2400" dirty="0">
                <a:sym typeface="Wingdings" pitchFamily="2" charset="2"/>
              </a:rPr>
              <a:t>O</a:t>
            </a:r>
            <a:r>
              <a:rPr lang="es-CL" dirty="0">
                <a:sym typeface="Wingdings" pitchFamily="2" charset="2"/>
              </a:rPr>
              <a:t>8</a:t>
            </a:r>
            <a:r>
              <a:rPr lang="es-CL" sz="2400" dirty="0">
                <a:sym typeface="Wingdings" pitchFamily="2" charset="2"/>
              </a:rPr>
              <a:t>)</a:t>
            </a:r>
            <a:endParaRPr lang="es-CL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179388" y="333375"/>
            <a:ext cx="3384550" cy="1511300"/>
          </a:xfrm>
        </p:spPr>
        <p:txBody>
          <a:bodyPr/>
          <a:lstStyle/>
          <a:p>
            <a:pPr>
              <a:defRPr/>
            </a:pPr>
            <a:r>
              <a:rPr lang="es-CL" sz="3600" dirty="0" smtClean="0"/>
              <a:t>Plagioclasas</a:t>
            </a:r>
            <a:endParaRPr lang="es-CL" sz="3600" dirty="0"/>
          </a:p>
        </p:txBody>
      </p:sp>
      <p:sp>
        <p:nvSpPr>
          <p:cNvPr id="224260" name="5 CuadroTexto"/>
          <p:cNvSpPr txBox="1">
            <a:spLocks noChangeArrowheads="1"/>
          </p:cNvSpPr>
          <p:nvPr/>
        </p:nvSpPr>
        <p:spPr bwMode="auto">
          <a:xfrm>
            <a:off x="5364088" y="3933056"/>
            <a:ext cx="250031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400" dirty="0" err="1" smtClean="0"/>
              <a:t>X</a:t>
            </a:r>
            <a:r>
              <a:rPr lang="es-CL" sz="2000" dirty="0" err="1" smtClean="0"/>
              <a:t>ab</a:t>
            </a:r>
            <a:r>
              <a:rPr lang="es-CL" sz="2400" dirty="0" smtClean="0"/>
              <a:t>; NaAlSi</a:t>
            </a:r>
            <a:r>
              <a:rPr lang="es-CL" dirty="0" smtClean="0"/>
              <a:t>3</a:t>
            </a:r>
            <a:r>
              <a:rPr lang="es-CL" sz="2400" dirty="0" smtClean="0"/>
              <a:t>O</a:t>
            </a:r>
            <a:r>
              <a:rPr lang="es-CL" dirty="0" smtClean="0"/>
              <a:t>8</a:t>
            </a:r>
            <a:endParaRPr lang="es-CL" sz="2400" dirty="0"/>
          </a:p>
          <a:p>
            <a:endParaRPr lang="es-CL" sz="2400" dirty="0" smtClean="0"/>
          </a:p>
          <a:p>
            <a:r>
              <a:rPr lang="es-CL" sz="2400" dirty="0" err="1" smtClean="0"/>
              <a:t>X</a:t>
            </a:r>
            <a:r>
              <a:rPr lang="es-CL" sz="2000" dirty="0" err="1" smtClean="0"/>
              <a:t>or</a:t>
            </a:r>
            <a:r>
              <a:rPr lang="es-CL" sz="2400" dirty="0" smtClean="0"/>
              <a:t>; KAlSi</a:t>
            </a:r>
            <a:r>
              <a:rPr lang="es-CL" sz="2000" dirty="0" smtClean="0"/>
              <a:t>3</a:t>
            </a:r>
            <a:r>
              <a:rPr lang="es-CL" sz="2400" dirty="0" smtClean="0"/>
              <a:t>O</a:t>
            </a:r>
            <a:r>
              <a:rPr lang="es-CL" sz="2000" dirty="0" smtClean="0"/>
              <a:t>8</a:t>
            </a:r>
            <a:endParaRPr lang="es-CL" sz="2400" dirty="0"/>
          </a:p>
          <a:p>
            <a:endParaRPr lang="es-CL" sz="2400" dirty="0" smtClean="0"/>
          </a:p>
          <a:p>
            <a:r>
              <a:rPr lang="es-CL" sz="2400" dirty="0" err="1" smtClean="0"/>
              <a:t>X</a:t>
            </a:r>
            <a:r>
              <a:rPr lang="es-CL" sz="2000" dirty="0" err="1" smtClean="0"/>
              <a:t>an</a:t>
            </a:r>
            <a:r>
              <a:rPr lang="es-CL" sz="2400" dirty="0" smtClean="0"/>
              <a:t>; CaAl</a:t>
            </a:r>
            <a:r>
              <a:rPr lang="es-CL" dirty="0" smtClean="0"/>
              <a:t>2</a:t>
            </a:r>
            <a:r>
              <a:rPr lang="es-CL" sz="2400" dirty="0" smtClean="0"/>
              <a:t>Si</a:t>
            </a:r>
            <a:r>
              <a:rPr lang="es-CL" dirty="0" smtClean="0"/>
              <a:t>2</a:t>
            </a:r>
            <a:r>
              <a:rPr lang="es-CL" sz="2400" dirty="0" smtClean="0"/>
              <a:t>O</a:t>
            </a:r>
            <a:r>
              <a:rPr lang="es-CL" dirty="0" smtClean="0"/>
              <a:t>8</a:t>
            </a:r>
            <a:endParaRPr lang="es-CL" sz="2400" dirty="0"/>
          </a:p>
        </p:txBody>
      </p:sp>
      <p:pic>
        <p:nvPicPr>
          <p:cNvPr id="224261" name="Picture 9" descr="http://gemologyproject.com/wiki/images/8/8e/Feldspar_comp_triang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32656"/>
            <a:ext cx="3729282" cy="3311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4262" name="Picture 7" descr="http://www.fossilwalks.com/dartmoortors1/images/Feldspar%20colou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817" y="2060848"/>
            <a:ext cx="4126895" cy="368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5292080" y="616530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err="1" smtClean="0"/>
              <a:t>X</a:t>
            </a:r>
            <a:r>
              <a:rPr lang="es-CL" sz="1600" dirty="0" err="1" smtClean="0"/>
              <a:t>ab</a:t>
            </a:r>
            <a:r>
              <a:rPr lang="es-CL" dirty="0" smtClean="0"/>
              <a:t> + </a:t>
            </a:r>
            <a:r>
              <a:rPr lang="es-CL" dirty="0" err="1" smtClean="0"/>
              <a:t>X</a:t>
            </a:r>
            <a:r>
              <a:rPr lang="es-CL" sz="1600" dirty="0" err="1" smtClean="0"/>
              <a:t>or</a:t>
            </a:r>
            <a:r>
              <a:rPr lang="es-CL" dirty="0" smtClean="0"/>
              <a:t> + </a:t>
            </a:r>
            <a:r>
              <a:rPr lang="es-CL" dirty="0" err="1" smtClean="0"/>
              <a:t>X</a:t>
            </a:r>
            <a:r>
              <a:rPr lang="es-CL" sz="1600" dirty="0" err="1" smtClean="0"/>
              <a:t>an</a:t>
            </a:r>
            <a:r>
              <a:rPr lang="es-CL" dirty="0" smtClean="0"/>
              <a:t> = </a:t>
            </a:r>
            <a:r>
              <a:rPr lang="es-CL" dirty="0" smtClean="0">
                <a:latin typeface="+mj-lt"/>
              </a:rPr>
              <a:t>1.0</a:t>
            </a:r>
            <a:endParaRPr lang="es-CL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2" name="Picture 2" descr="http://farm3.static.flickr.com/2308/1850214285_8a641c7410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716338"/>
            <a:ext cx="336073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283" name="Picture 4" descr="http://www.pitt.edu/~cejones/GeoImages/2IgneousRocks/IgneousCompositions/5Andesite/AndesiteHblPlagPorp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0"/>
            <a:ext cx="5003800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284" name="Picture 6" descr="http://www.ux1.eiu.edu/~cfjps/1300/a_basal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7338" y="3573463"/>
            <a:ext cx="5046662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285" name="5 CuadroTexto"/>
          <p:cNvSpPr txBox="1">
            <a:spLocks noChangeArrowheads="1"/>
          </p:cNvSpPr>
          <p:nvPr/>
        </p:nvSpPr>
        <p:spPr bwMode="auto">
          <a:xfrm>
            <a:off x="5435600" y="1052513"/>
            <a:ext cx="33845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800" dirty="0"/>
              <a:t>Plagioclasas en </a:t>
            </a:r>
            <a:r>
              <a:rPr lang="es-CL" sz="2800" dirty="0" smtClean="0"/>
              <a:t>basaltos</a:t>
            </a:r>
            <a:endParaRPr lang="es-CL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 txBox="1">
            <a:spLocks noGrp="1" noChangeArrowheads="1"/>
          </p:cNvSpPr>
          <p:nvPr>
            <p:ph type="title"/>
          </p:nvPr>
        </p:nvSpPr>
        <p:spPr>
          <a:xfrm>
            <a:off x="457200" y="1246924"/>
            <a:ext cx="8305800" cy="600164"/>
          </a:xfrm>
        </p:spPr>
        <p:txBody>
          <a:bodyPr>
            <a:spAutoFit/>
          </a:bodyPr>
          <a:lstStyle/>
          <a:p>
            <a:pPr>
              <a:defRPr/>
            </a:pPr>
            <a:r>
              <a:rPr lang="es-CL" sz="3600" dirty="0" err="1" smtClean="0"/>
              <a:t>Piroxenos</a:t>
            </a:r>
            <a:r>
              <a:rPr lang="es-CL" sz="3600" dirty="0" smtClean="0"/>
              <a:t>: (X,Y)</a:t>
            </a:r>
            <a:r>
              <a:rPr lang="es-CL" sz="2400" dirty="0" smtClean="0"/>
              <a:t>2</a:t>
            </a:r>
            <a:r>
              <a:rPr lang="es-CL" sz="3600" dirty="0" smtClean="0"/>
              <a:t>Z</a:t>
            </a:r>
            <a:r>
              <a:rPr lang="es-CL" sz="2400" dirty="0" smtClean="0"/>
              <a:t>2</a:t>
            </a:r>
            <a:r>
              <a:rPr lang="es-CL" sz="3600" dirty="0" smtClean="0"/>
              <a:t>O</a:t>
            </a:r>
            <a:r>
              <a:rPr lang="es-CL" sz="2400" dirty="0" smtClean="0"/>
              <a:t>6</a:t>
            </a:r>
            <a:endParaRPr lang="es-CL" sz="3600" dirty="0"/>
          </a:p>
        </p:txBody>
      </p:sp>
      <p:sp>
        <p:nvSpPr>
          <p:cNvPr id="217091" name="3 CuadroTexto"/>
          <p:cNvSpPr txBox="1">
            <a:spLocks noChangeArrowheads="1"/>
          </p:cNvSpPr>
          <p:nvPr/>
        </p:nvSpPr>
        <p:spPr bwMode="auto">
          <a:xfrm>
            <a:off x="1143000" y="2571750"/>
            <a:ext cx="702945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200"/>
              <a:t>X = Na, Ca, Mn, Fe(2+), Mg</a:t>
            </a:r>
          </a:p>
          <a:p>
            <a:endParaRPr lang="es-CL" sz="3200"/>
          </a:p>
          <a:p>
            <a:r>
              <a:rPr lang="es-CL" sz="3200"/>
              <a:t>Y = Mn, Fe, Mg, Fe(3+), Al, Ti</a:t>
            </a:r>
          </a:p>
          <a:p>
            <a:endParaRPr lang="es-CL" sz="3200"/>
          </a:p>
          <a:p>
            <a:r>
              <a:rPr lang="es-CL" sz="3200"/>
              <a:t>Z = Si, Al</a:t>
            </a:r>
          </a:p>
        </p:txBody>
      </p:sp>
      <p:pic>
        <p:nvPicPr>
          <p:cNvPr id="4" name="Picture 9" descr="http://ist-socrates.berkeley.edu/~eps2/wisc/jpeg/l15s1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6175" y="4292600"/>
            <a:ext cx="29178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http://z.about.com/d/geology/1/0/v/S/1/minpicaugi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4292600"/>
            <a:ext cx="30003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7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7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17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750" y="1916113"/>
            <a:ext cx="8142288" cy="18732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CL" dirty="0" smtClean="0"/>
              <a:t>¿Cuál es la diferencia entre un </a:t>
            </a:r>
            <a:r>
              <a:rPr lang="es-CL" dirty="0" err="1" smtClean="0"/>
              <a:t>ortopiroxeno</a:t>
            </a:r>
            <a:r>
              <a:rPr lang="es-CL" dirty="0" smtClean="0"/>
              <a:t> y un clinopiroxeno?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CL" dirty="0" smtClean="0"/>
              <a:t>Formas volcánicas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s-CL" dirty="0" smtClean="0"/>
              <a:t>Estrato-volcán</a:t>
            </a:r>
          </a:p>
          <a:p>
            <a:pPr>
              <a:defRPr/>
            </a:pPr>
            <a:r>
              <a:rPr lang="es-CL" dirty="0" smtClean="0"/>
              <a:t>Volcán escudo</a:t>
            </a:r>
          </a:p>
          <a:p>
            <a:pPr>
              <a:defRPr/>
            </a:pPr>
            <a:r>
              <a:rPr lang="es-CL" dirty="0" smtClean="0"/>
              <a:t>Domo</a:t>
            </a:r>
          </a:p>
          <a:p>
            <a:pPr>
              <a:defRPr/>
            </a:pPr>
            <a:r>
              <a:rPr lang="es-CL" dirty="0" smtClean="0"/>
              <a:t>Cono de </a:t>
            </a:r>
            <a:r>
              <a:rPr lang="es-CL" dirty="0" err="1" smtClean="0"/>
              <a:t>tefra</a:t>
            </a:r>
            <a:r>
              <a:rPr lang="es-CL" dirty="0" smtClean="0"/>
              <a:t>/ceniza/escoria</a:t>
            </a:r>
          </a:p>
          <a:p>
            <a:pPr>
              <a:defRPr/>
            </a:pPr>
            <a:r>
              <a:rPr lang="es-CL" dirty="0" err="1" smtClean="0"/>
              <a:t>Maar</a:t>
            </a:r>
            <a:r>
              <a:rPr lang="es-CL" dirty="0" smtClean="0"/>
              <a:t>/anillo de </a:t>
            </a:r>
            <a:r>
              <a:rPr lang="es-CL" dirty="0" err="1" smtClean="0"/>
              <a:t>tefra</a:t>
            </a:r>
            <a:endParaRPr lang="es-CL" dirty="0" smtClean="0"/>
          </a:p>
          <a:p>
            <a:pPr>
              <a:defRPr/>
            </a:pPr>
            <a:r>
              <a:rPr lang="es-CL" dirty="0" smtClean="0"/>
              <a:t>Caldera</a:t>
            </a:r>
          </a:p>
          <a:p>
            <a:pPr>
              <a:defRPr/>
            </a:pPr>
            <a:r>
              <a:rPr lang="es-CL" dirty="0" smtClean="0"/>
              <a:t>Mesetas basálticas</a:t>
            </a:r>
          </a:p>
          <a:p>
            <a:pPr>
              <a:defRPr/>
            </a:pP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2 CuadroTexto"/>
          <p:cNvSpPr txBox="1">
            <a:spLocks noChangeArrowheads="1"/>
          </p:cNvSpPr>
          <p:nvPr/>
        </p:nvSpPr>
        <p:spPr bwMode="auto">
          <a:xfrm>
            <a:off x="4214813" y="642938"/>
            <a:ext cx="49291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600"/>
              <a:t>Piroxenos: (X,Y)</a:t>
            </a:r>
            <a:r>
              <a:rPr lang="es-CL" sz="2800"/>
              <a:t>2</a:t>
            </a:r>
            <a:r>
              <a:rPr lang="es-CL" sz="3600"/>
              <a:t>Z</a:t>
            </a:r>
            <a:r>
              <a:rPr lang="es-CL" sz="2800"/>
              <a:t>2</a:t>
            </a:r>
            <a:r>
              <a:rPr lang="es-CL" sz="3600"/>
              <a:t>O</a:t>
            </a:r>
            <a:r>
              <a:rPr lang="es-CL" sz="2800"/>
              <a:t>6</a:t>
            </a:r>
            <a:endParaRPr lang="es-CL" sz="3600"/>
          </a:p>
        </p:txBody>
      </p:sp>
      <p:pic>
        <p:nvPicPr>
          <p:cNvPr id="228356" name="Picture 5" descr="http://www.geokem.com/images/scans/All_Pyroxenes-CF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20888"/>
            <a:ext cx="4137729" cy="241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357" name="Picture 8" descr="http://core.ecu.edu/geology/woods/IgnRockFormingMiner_files/image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6503" y="2132856"/>
            <a:ext cx="4087955" cy="3622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8358" name="5 CuadroTexto"/>
          <p:cNvSpPr txBox="1">
            <a:spLocks noChangeArrowheads="1"/>
          </p:cNvSpPr>
          <p:nvPr/>
        </p:nvSpPr>
        <p:spPr bwMode="auto">
          <a:xfrm>
            <a:off x="323850" y="549275"/>
            <a:ext cx="31686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400"/>
              <a:t>Piroxenos en basaltos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1550" y="1916113"/>
            <a:ext cx="7543800" cy="1431925"/>
          </a:xfrm>
        </p:spPr>
        <p:txBody>
          <a:bodyPr/>
          <a:lstStyle/>
          <a:p>
            <a:pPr>
              <a:defRPr/>
            </a:pPr>
            <a:r>
              <a:rPr lang="es-CL" dirty="0" smtClean="0"/>
              <a:t>Olivinos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2" descr="http://skywalker.cochise.edu/wellerr/mineral/olivine/6olivine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642938"/>
            <a:ext cx="41814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2451" name="2 CuadroTexto"/>
          <p:cNvSpPr txBox="1">
            <a:spLocks noChangeArrowheads="1"/>
          </p:cNvSpPr>
          <p:nvPr/>
        </p:nvSpPr>
        <p:spPr bwMode="auto">
          <a:xfrm>
            <a:off x="250825" y="620713"/>
            <a:ext cx="5400675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800"/>
              <a:t>Forsterita. Mg2SiO4</a:t>
            </a:r>
          </a:p>
          <a:p>
            <a:endParaRPr lang="es-CL" sz="2800"/>
          </a:p>
          <a:p>
            <a:r>
              <a:rPr lang="es-CL" sz="2800"/>
              <a:t>Fayalita: Fe2SiO4</a:t>
            </a:r>
          </a:p>
          <a:p>
            <a:endParaRPr lang="es-CL" sz="2800"/>
          </a:p>
          <a:p>
            <a:r>
              <a:rPr lang="es-CL" sz="2400"/>
              <a:t>Solución sólida: (Mg, Fe)2 SiO4</a:t>
            </a:r>
          </a:p>
        </p:txBody>
      </p:sp>
      <p:pic>
        <p:nvPicPr>
          <p:cNvPr id="232452" name="Picture 5" descr="http://www.geokem.com/images/scans/All_Olivines-MgO_v_Ox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5014913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2453" name="Picture 3" descr="Bcameroun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3B3B3B"/>
              </a:clrFrom>
              <a:clrTo>
                <a:srgbClr val="3B3B3B">
                  <a:alpha val="0"/>
                </a:srgbClr>
              </a:clrTo>
            </a:clrChange>
            <a:lum contrast="18000"/>
          </a:blip>
          <a:srcRect l="2632" t="4893" r="2632" b="3882"/>
          <a:stretch>
            <a:fillRect/>
          </a:stretch>
        </p:blipFill>
        <p:spPr bwMode="auto">
          <a:xfrm>
            <a:off x="4829175" y="3500438"/>
            <a:ext cx="4314825" cy="281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1916832"/>
            <a:ext cx="8064896" cy="1872208"/>
          </a:xfrm>
        </p:spPr>
        <p:txBody>
          <a:bodyPr>
            <a:normAutofit fontScale="90000"/>
          </a:bodyPr>
          <a:lstStyle/>
          <a:p>
            <a:r>
              <a:rPr lang="es-CL" dirty="0" smtClean="0"/>
              <a:t>                                                    </a:t>
            </a:r>
            <a:br>
              <a:rPr lang="es-CL" dirty="0" smtClean="0"/>
            </a:b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/>
              <a:t> 2MgSiO</a:t>
            </a:r>
            <a:r>
              <a:rPr lang="es-CL" sz="4000" dirty="0" smtClean="0"/>
              <a:t>3</a:t>
            </a:r>
            <a:r>
              <a:rPr lang="es-CL" dirty="0" smtClean="0"/>
              <a:t> = Mg</a:t>
            </a:r>
            <a:r>
              <a:rPr lang="es-CL" sz="4000" dirty="0" smtClean="0"/>
              <a:t>2</a:t>
            </a:r>
            <a:r>
              <a:rPr lang="es-CL" dirty="0" smtClean="0"/>
              <a:t>SiO</a:t>
            </a:r>
            <a:r>
              <a:rPr lang="es-CL" sz="4000" dirty="0" smtClean="0"/>
              <a:t>4</a:t>
            </a:r>
            <a:r>
              <a:rPr lang="es-CL" dirty="0" smtClean="0"/>
              <a:t> + SiO</a:t>
            </a:r>
            <a:r>
              <a:rPr lang="es-CL" sz="4000" dirty="0" smtClean="0"/>
              <a:t>2</a:t>
            </a: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/>
              <a:t>Enstatita      </a:t>
            </a:r>
            <a:r>
              <a:rPr lang="es-CL" dirty="0" err="1" smtClean="0"/>
              <a:t>Forsterita</a:t>
            </a:r>
            <a:r>
              <a:rPr lang="es-CL" dirty="0" smtClean="0"/>
              <a:t>  Cuarzo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0825" y="1412776"/>
            <a:ext cx="8893175" cy="1584325"/>
          </a:xfrm>
        </p:spPr>
        <p:txBody>
          <a:bodyPr/>
          <a:lstStyle/>
          <a:p>
            <a:pPr>
              <a:defRPr/>
            </a:pPr>
            <a:r>
              <a:rPr lang="es-CL" dirty="0" smtClean="0"/>
              <a:t>Óxidos de Fe y Ti: </a:t>
            </a:r>
            <a:br>
              <a:rPr lang="es-CL" dirty="0" smtClean="0"/>
            </a:br>
            <a:endParaRPr lang="es-CL" dirty="0"/>
          </a:p>
        </p:txBody>
      </p:sp>
      <p:sp>
        <p:nvSpPr>
          <p:cNvPr id="3" name="2 CuadroTexto"/>
          <p:cNvSpPr txBox="1">
            <a:spLocks noChangeArrowheads="1"/>
          </p:cNvSpPr>
          <p:nvPr/>
        </p:nvSpPr>
        <p:spPr bwMode="auto">
          <a:xfrm>
            <a:off x="755576" y="2564904"/>
            <a:ext cx="784860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200" dirty="0" smtClean="0"/>
              <a:t>Magnetita-</a:t>
            </a:r>
            <a:r>
              <a:rPr lang="es-CL" sz="3200" dirty="0" err="1" smtClean="0"/>
              <a:t>Ulvoespinela</a:t>
            </a:r>
            <a:r>
              <a:rPr lang="es-CL" sz="3200" dirty="0" smtClean="0"/>
              <a:t> (solución sólida): </a:t>
            </a:r>
            <a:r>
              <a:rPr lang="es-CL" sz="3200" dirty="0" err="1" smtClean="0"/>
              <a:t>Mt</a:t>
            </a:r>
            <a:r>
              <a:rPr lang="es-CL" sz="2400" dirty="0" err="1" smtClean="0"/>
              <a:t>ss</a:t>
            </a:r>
            <a:endParaRPr lang="es-CL" sz="3200" dirty="0" smtClean="0"/>
          </a:p>
          <a:p>
            <a:endParaRPr lang="es-CL" sz="3200" dirty="0" smtClean="0"/>
          </a:p>
          <a:p>
            <a:r>
              <a:rPr lang="es-CL" sz="3200" dirty="0" err="1" smtClean="0"/>
              <a:t>Hematita</a:t>
            </a:r>
            <a:r>
              <a:rPr lang="es-CL" sz="3200" dirty="0" smtClean="0"/>
              <a:t>-Ilmenita (solución sólida): </a:t>
            </a:r>
            <a:r>
              <a:rPr lang="es-CL" sz="3200" dirty="0" err="1"/>
              <a:t>Hm</a:t>
            </a:r>
            <a:r>
              <a:rPr lang="es-CL" sz="2400" dirty="0" err="1"/>
              <a:t>ss</a:t>
            </a:r>
            <a:endParaRPr lang="es-CL" sz="2400" dirty="0"/>
          </a:p>
          <a:p>
            <a:endParaRPr lang="es-CL" sz="2400" dirty="0"/>
          </a:p>
        </p:txBody>
      </p:sp>
      <p:sp>
        <p:nvSpPr>
          <p:cNvPr id="4" name="3 CuadroTexto"/>
          <p:cNvSpPr txBox="1">
            <a:spLocks noChangeArrowheads="1"/>
          </p:cNvSpPr>
          <p:nvPr/>
        </p:nvSpPr>
        <p:spPr bwMode="auto">
          <a:xfrm>
            <a:off x="971550" y="4868862"/>
            <a:ext cx="78489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2800" dirty="0" smtClean="0"/>
              <a:t>Mt: Fe3O4 (FeO-Fe2O3);     </a:t>
            </a:r>
            <a:r>
              <a:rPr lang="es-CL" sz="2800" dirty="0" err="1" smtClean="0"/>
              <a:t>Usp</a:t>
            </a:r>
            <a:r>
              <a:rPr lang="es-CL" sz="2800" dirty="0" smtClean="0"/>
              <a:t>: Fe2TiO4 </a:t>
            </a:r>
            <a:endParaRPr lang="es-CL" sz="2800" dirty="0"/>
          </a:p>
        </p:txBody>
      </p:sp>
      <p:sp>
        <p:nvSpPr>
          <p:cNvPr id="5" name="4 CuadroTexto"/>
          <p:cNvSpPr txBox="1">
            <a:spLocks noChangeArrowheads="1"/>
          </p:cNvSpPr>
          <p:nvPr/>
        </p:nvSpPr>
        <p:spPr bwMode="auto">
          <a:xfrm>
            <a:off x="971550" y="5589588"/>
            <a:ext cx="46085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2800" dirty="0"/>
              <a:t>Hm: </a:t>
            </a:r>
            <a:r>
              <a:rPr lang="es-CL" sz="2800" dirty="0" smtClean="0"/>
              <a:t>Fe2O3;     </a:t>
            </a:r>
            <a:r>
              <a:rPr lang="es-CL" sz="2800" dirty="0" err="1" smtClean="0"/>
              <a:t>Il</a:t>
            </a:r>
            <a:r>
              <a:rPr lang="es-CL" sz="2800" dirty="0" smtClean="0"/>
              <a:t>: FeTiO3 </a:t>
            </a:r>
            <a:endParaRPr lang="es-CL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3688" y="404813"/>
            <a:ext cx="6310312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03" name="Picture 4" descr="http://www.galleries.com/Minerals/OXIDES/ilmenite/ilmenit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92375"/>
            <a:ext cx="2214563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04" name="Picture 6" descr="File:Magnetite Russia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60350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0405" name="4 CuadroTexto"/>
          <p:cNvSpPr txBox="1">
            <a:spLocks noChangeArrowheads="1"/>
          </p:cNvSpPr>
          <p:nvPr/>
        </p:nvSpPr>
        <p:spPr bwMode="auto">
          <a:xfrm>
            <a:off x="0" y="4365104"/>
            <a:ext cx="324036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2000" dirty="0" err="1"/>
              <a:t>Il</a:t>
            </a:r>
            <a:r>
              <a:rPr lang="es-CL" sz="2000" dirty="0"/>
              <a:t>: </a:t>
            </a:r>
            <a:r>
              <a:rPr lang="es-CL" sz="2000" dirty="0" smtClean="0"/>
              <a:t>FeO-TiO2 = FeTiO3</a:t>
            </a:r>
            <a:endParaRPr lang="es-CL" sz="2000" dirty="0"/>
          </a:p>
          <a:p>
            <a:r>
              <a:rPr lang="es-CL" sz="2000" dirty="0"/>
              <a:t>Hm: Fe2O3</a:t>
            </a:r>
          </a:p>
          <a:p>
            <a:endParaRPr lang="es-CL" sz="2000" dirty="0"/>
          </a:p>
          <a:p>
            <a:r>
              <a:rPr lang="es-CL" sz="2000" dirty="0" err="1"/>
              <a:t>Usp</a:t>
            </a:r>
            <a:r>
              <a:rPr lang="es-CL" sz="2000" dirty="0"/>
              <a:t>: </a:t>
            </a:r>
            <a:r>
              <a:rPr lang="es-CL" sz="2000" dirty="0" smtClean="0"/>
              <a:t>2FeO-TiO2 = Fe2TiO4</a:t>
            </a:r>
            <a:endParaRPr lang="es-CL" sz="2000" dirty="0"/>
          </a:p>
          <a:p>
            <a:endParaRPr lang="es-CL" sz="2000" dirty="0" smtClean="0"/>
          </a:p>
          <a:p>
            <a:r>
              <a:rPr lang="es-CL" sz="2000" dirty="0" smtClean="0"/>
              <a:t>Mt</a:t>
            </a:r>
            <a:r>
              <a:rPr lang="es-CL" sz="2000" dirty="0"/>
              <a:t>: </a:t>
            </a:r>
            <a:r>
              <a:rPr lang="es-CL" sz="2000" dirty="0" smtClean="0"/>
              <a:t>FeO-Fe2O3 = Fe3O4</a:t>
            </a:r>
            <a:endParaRPr lang="es-CL" sz="2000" dirty="0"/>
          </a:p>
        </p:txBody>
      </p:sp>
      <p:sp>
        <p:nvSpPr>
          <p:cNvPr id="230406" name="5 CuadroTexto"/>
          <p:cNvSpPr txBox="1">
            <a:spLocks noChangeArrowheads="1"/>
          </p:cNvSpPr>
          <p:nvPr/>
        </p:nvSpPr>
        <p:spPr bwMode="auto">
          <a:xfrm>
            <a:off x="5651500" y="1196975"/>
            <a:ext cx="31321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800" dirty="0"/>
              <a:t>Óxidos de Fe y Ti</a:t>
            </a:r>
          </a:p>
        </p:txBody>
      </p:sp>
      <p:sp>
        <p:nvSpPr>
          <p:cNvPr id="230407" name="6 CuadroTexto"/>
          <p:cNvSpPr txBox="1">
            <a:spLocks noChangeArrowheads="1"/>
          </p:cNvSpPr>
          <p:nvPr/>
        </p:nvSpPr>
        <p:spPr bwMode="auto">
          <a:xfrm>
            <a:off x="0" y="332656"/>
            <a:ext cx="16557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b="1" dirty="0" err="1">
                <a:solidFill>
                  <a:srgbClr val="FFFF00"/>
                </a:solidFill>
              </a:rPr>
              <a:t>Mt</a:t>
            </a:r>
            <a:r>
              <a:rPr lang="es-CL" sz="1400" b="1" i="1" dirty="0" err="1">
                <a:solidFill>
                  <a:srgbClr val="FFFF00"/>
                </a:solidFill>
              </a:rPr>
              <a:t>ss</a:t>
            </a:r>
            <a:r>
              <a:rPr lang="es-CL" b="1" dirty="0">
                <a:solidFill>
                  <a:srgbClr val="FFFF00"/>
                </a:solidFill>
              </a:rPr>
              <a:t>: Cúbico</a:t>
            </a:r>
          </a:p>
        </p:txBody>
      </p:sp>
      <p:sp>
        <p:nvSpPr>
          <p:cNvPr id="230408" name="7 CuadroTexto"/>
          <p:cNvSpPr txBox="1">
            <a:spLocks noChangeArrowheads="1"/>
          </p:cNvSpPr>
          <p:nvPr/>
        </p:nvSpPr>
        <p:spPr bwMode="auto">
          <a:xfrm>
            <a:off x="0" y="2492896"/>
            <a:ext cx="20177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b="1" dirty="0" err="1">
                <a:solidFill>
                  <a:srgbClr val="FFFF00"/>
                </a:solidFill>
              </a:rPr>
              <a:t>Il</a:t>
            </a:r>
            <a:r>
              <a:rPr lang="es-CL" sz="1400" b="1" i="1" dirty="0" err="1">
                <a:solidFill>
                  <a:srgbClr val="FFFF00"/>
                </a:solidFill>
              </a:rPr>
              <a:t>ss</a:t>
            </a:r>
            <a:r>
              <a:rPr lang="es-CL" b="1" dirty="0">
                <a:solidFill>
                  <a:srgbClr val="FFFF00"/>
                </a:solidFill>
              </a:rPr>
              <a:t>: Hexagonal</a:t>
            </a:r>
          </a:p>
        </p:txBody>
      </p:sp>
      <p:sp>
        <p:nvSpPr>
          <p:cNvPr id="230409" name="8 CuadroTexto"/>
          <p:cNvSpPr txBox="1">
            <a:spLocks noChangeArrowheads="1"/>
          </p:cNvSpPr>
          <p:nvPr/>
        </p:nvSpPr>
        <p:spPr bwMode="auto">
          <a:xfrm>
            <a:off x="5724525" y="3716338"/>
            <a:ext cx="2808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dirty="0"/>
              <a:t>Ilmenita solución sólida</a:t>
            </a:r>
          </a:p>
        </p:txBody>
      </p:sp>
      <p:sp>
        <p:nvSpPr>
          <p:cNvPr id="230410" name="9 CuadroTexto"/>
          <p:cNvSpPr txBox="1">
            <a:spLocks noChangeArrowheads="1"/>
          </p:cNvSpPr>
          <p:nvPr/>
        </p:nvSpPr>
        <p:spPr bwMode="auto">
          <a:xfrm>
            <a:off x="5003800" y="4581525"/>
            <a:ext cx="28813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dirty="0"/>
              <a:t>Magnetita solución sólida</a:t>
            </a:r>
          </a:p>
        </p:txBody>
      </p:sp>
      <p:cxnSp>
        <p:nvCxnSpPr>
          <p:cNvPr id="12" name="11 Conector recto de flecha"/>
          <p:cNvCxnSpPr>
            <a:stCxn id="230409" idx="2"/>
          </p:cNvCxnSpPr>
          <p:nvPr/>
        </p:nvCxnSpPr>
        <p:spPr>
          <a:xfrm rot="5400000">
            <a:off x="6646863" y="3956050"/>
            <a:ext cx="350838" cy="6111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13 Conector recto de flecha"/>
          <p:cNvCxnSpPr>
            <a:stCxn id="230410" idx="2"/>
          </p:cNvCxnSpPr>
          <p:nvPr/>
        </p:nvCxnSpPr>
        <p:spPr>
          <a:xfrm rot="5400000">
            <a:off x="5799931" y="4514057"/>
            <a:ext cx="207963" cy="1079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CL" dirty="0" smtClean="0"/>
              <a:t>Mineralogía de las basanitas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s-CL" dirty="0" smtClean="0"/>
              <a:t>Nefelina: NaAlSiO4 (</a:t>
            </a:r>
            <a:r>
              <a:rPr lang="es-CL" dirty="0" err="1" smtClean="0"/>
              <a:t>Feldespatoide</a:t>
            </a:r>
            <a:r>
              <a:rPr lang="es-CL" dirty="0" smtClean="0"/>
              <a:t>)</a:t>
            </a:r>
          </a:p>
          <a:p>
            <a:pPr>
              <a:defRPr/>
            </a:pPr>
            <a:r>
              <a:rPr lang="es-CL" dirty="0" smtClean="0"/>
              <a:t>Leucita: KAlSi2O6 (</a:t>
            </a:r>
            <a:r>
              <a:rPr lang="es-CL" dirty="0" err="1" smtClean="0"/>
              <a:t>Feldespatoide</a:t>
            </a:r>
            <a:r>
              <a:rPr lang="es-CL" dirty="0" smtClean="0"/>
              <a:t>)</a:t>
            </a:r>
          </a:p>
          <a:p>
            <a:pPr>
              <a:defRPr/>
            </a:pPr>
            <a:r>
              <a:rPr lang="es-CL" dirty="0" smtClean="0"/>
              <a:t>Olivino (</a:t>
            </a:r>
            <a:r>
              <a:rPr lang="es-CL" dirty="0" err="1" smtClean="0"/>
              <a:t>Fo</a:t>
            </a:r>
            <a:r>
              <a:rPr lang="es-CL" dirty="0" smtClean="0"/>
              <a:t>)</a:t>
            </a:r>
          </a:p>
          <a:p>
            <a:pPr>
              <a:defRPr/>
            </a:pPr>
            <a:r>
              <a:rPr lang="es-CL" dirty="0" err="1" smtClean="0"/>
              <a:t>Ortopiroxeno</a:t>
            </a:r>
            <a:endParaRPr lang="es-CL" dirty="0" smtClean="0"/>
          </a:p>
          <a:p>
            <a:pPr algn="ctr">
              <a:buFont typeface="Wingdings" pitchFamily="2" charset="2"/>
              <a:buNone/>
              <a:defRPr/>
            </a:pPr>
            <a:endParaRPr lang="es-CL" dirty="0" smtClean="0"/>
          </a:p>
          <a:p>
            <a:pPr algn="ctr">
              <a:buFont typeface="Wingdings" pitchFamily="2" charset="2"/>
              <a:buNone/>
              <a:defRPr/>
            </a:pPr>
            <a:r>
              <a:rPr lang="es-CL" dirty="0" smtClean="0"/>
              <a:t>NaAlSiO</a:t>
            </a:r>
            <a:r>
              <a:rPr lang="es-CL" sz="2400" dirty="0" smtClean="0"/>
              <a:t>4</a:t>
            </a:r>
            <a:r>
              <a:rPr lang="es-CL" dirty="0" smtClean="0"/>
              <a:t> + 2SiO</a:t>
            </a:r>
            <a:r>
              <a:rPr lang="es-CL" sz="2400" dirty="0" smtClean="0"/>
              <a:t>2</a:t>
            </a:r>
            <a:r>
              <a:rPr lang="es-CL" dirty="0" smtClean="0"/>
              <a:t> = NaAlSi</a:t>
            </a:r>
            <a:r>
              <a:rPr lang="es-CL" sz="2400" dirty="0" smtClean="0"/>
              <a:t>3</a:t>
            </a:r>
            <a:r>
              <a:rPr lang="es-CL" dirty="0" smtClean="0"/>
              <a:t>O</a:t>
            </a:r>
            <a:r>
              <a:rPr lang="es-CL" sz="2400" dirty="0" smtClean="0"/>
              <a:t>8</a:t>
            </a:r>
            <a:endParaRPr lang="es-CL" dirty="0" smtClean="0"/>
          </a:p>
          <a:p>
            <a:pPr algn="ctr">
              <a:buFont typeface="Wingdings" pitchFamily="2" charset="2"/>
              <a:buNone/>
              <a:defRPr/>
            </a:pPr>
            <a:r>
              <a:rPr lang="es-CL" dirty="0" smtClean="0"/>
              <a:t>KAlSi</a:t>
            </a:r>
            <a:r>
              <a:rPr lang="es-CL" sz="2400" dirty="0" smtClean="0"/>
              <a:t>2</a:t>
            </a:r>
            <a:r>
              <a:rPr lang="es-CL" dirty="0" smtClean="0"/>
              <a:t>O</a:t>
            </a:r>
            <a:r>
              <a:rPr lang="es-CL" sz="2400" dirty="0" smtClean="0"/>
              <a:t>6</a:t>
            </a:r>
            <a:r>
              <a:rPr lang="es-CL" dirty="0" smtClean="0"/>
              <a:t> + SiO</a:t>
            </a:r>
            <a:r>
              <a:rPr lang="es-CL" sz="2400" dirty="0" smtClean="0"/>
              <a:t>2</a:t>
            </a:r>
            <a:r>
              <a:rPr lang="es-CL" dirty="0" smtClean="0"/>
              <a:t> = KAlSiO</a:t>
            </a:r>
            <a:r>
              <a:rPr lang="es-CL" sz="2400" dirty="0" smtClean="0"/>
              <a:t>3</a:t>
            </a:r>
            <a:r>
              <a:rPr lang="es-CL" dirty="0" smtClean="0"/>
              <a:t>O</a:t>
            </a:r>
            <a:r>
              <a:rPr lang="es-CL" sz="2400" dirty="0" smtClean="0"/>
              <a:t>8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214313"/>
            <a:ext cx="8229600" cy="1139825"/>
          </a:xfrm>
        </p:spPr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ED4946"/>
                </a:solidFill>
              </a:rPr>
              <a:t>Basaltos</a:t>
            </a:r>
            <a:endParaRPr lang="en-US" dirty="0"/>
          </a:p>
        </p:txBody>
      </p:sp>
      <p:pic>
        <p:nvPicPr>
          <p:cNvPr id="233475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71550" y="1557338"/>
            <a:ext cx="2808288" cy="4487862"/>
          </a:xfrm>
          <a:noFill/>
        </p:spPr>
      </p:pic>
      <p:pic>
        <p:nvPicPr>
          <p:cNvPr id="233476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500563" y="1628775"/>
            <a:ext cx="4341812" cy="2717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2" name="Picture 2" descr="basaltVac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3D3D3D"/>
              </a:clrFrom>
              <a:clrTo>
                <a:srgbClr val="3D3D3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65088"/>
            <a:ext cx="5334000" cy="439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23" name="Picture 3" descr="Bcamerou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3B3B3B"/>
              </a:clrFrom>
              <a:clrTo>
                <a:srgbClr val="3B3B3B">
                  <a:alpha val="0"/>
                </a:srgbClr>
              </a:clrTo>
            </a:clrChange>
            <a:lum contrast="18000"/>
          </a:blip>
          <a:srcRect l="2632" t="4893" r="2632" b="3882"/>
          <a:stretch>
            <a:fillRect/>
          </a:stretch>
        </p:blipFill>
        <p:spPr bwMode="auto">
          <a:xfrm>
            <a:off x="609600" y="3352800"/>
            <a:ext cx="5486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24" name="Text Box 4"/>
          <p:cNvSpPr txBox="1">
            <a:spLocks noChangeArrowheads="1"/>
          </p:cNvSpPr>
          <p:nvPr/>
        </p:nvSpPr>
        <p:spPr bwMode="auto">
          <a:xfrm>
            <a:off x="990600" y="1143000"/>
            <a:ext cx="2286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>
                <a:solidFill>
                  <a:schemeClr val="bg1"/>
                </a:solidFill>
                <a:latin typeface="Arial" charset="0"/>
              </a:rPr>
              <a:t>Muestras  de basaltos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25538"/>
          </a:xfrm>
        </p:spPr>
        <p:txBody>
          <a:bodyPr/>
          <a:lstStyle/>
          <a:p>
            <a:pPr>
              <a:defRPr/>
            </a:pPr>
            <a:r>
              <a:rPr lang="en-US" altLang="en-US" i="1"/>
              <a:t>	    </a:t>
            </a:r>
            <a:r>
              <a:rPr lang="en-US" altLang="en-US" sz="3600" i="1"/>
              <a:t> Escoria</a:t>
            </a:r>
            <a:r>
              <a:rPr lang="en-US" altLang="en-US" i="1"/>
              <a:t> </a:t>
            </a:r>
            <a:r>
              <a:rPr lang="en-US" altLang="en-US" sz="3600" i="1"/>
              <a:t>Basáltica vesicular</a:t>
            </a:r>
          </a:p>
        </p:txBody>
      </p:sp>
      <p:pic>
        <p:nvPicPr>
          <p:cNvPr id="234499" name="Picture 3" descr="scor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08088"/>
            <a:ext cx="9144000" cy="572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504825" y="0"/>
            <a:ext cx="8215313" cy="865188"/>
          </a:xfrm>
        </p:spPr>
        <p:txBody>
          <a:bodyPr/>
          <a:lstStyle/>
          <a:p>
            <a:pPr>
              <a:defRPr/>
            </a:pPr>
            <a:r>
              <a:rPr lang="en-US" dirty="0" err="1" smtClean="0"/>
              <a:t>Formas</a:t>
            </a:r>
            <a:r>
              <a:rPr lang="en-US" dirty="0" smtClean="0"/>
              <a:t> </a:t>
            </a:r>
            <a:r>
              <a:rPr lang="en-US" dirty="0" err="1" smtClean="0"/>
              <a:t>volcánicas</a:t>
            </a:r>
            <a:endParaRPr lang="en-US" dirty="0" smtClean="0"/>
          </a:p>
        </p:txBody>
      </p:sp>
      <p:sp>
        <p:nvSpPr>
          <p:cNvPr id="74755" name="Rectangle 1027"/>
          <p:cNvSpPr>
            <a:spLocks noGrp="1" noChangeArrowheads="1"/>
          </p:cNvSpPr>
          <p:nvPr>
            <p:ph type="subTitle" idx="1"/>
          </p:nvPr>
        </p:nvSpPr>
        <p:spPr>
          <a:xfrm>
            <a:off x="285750" y="4357688"/>
            <a:ext cx="4140200" cy="2252662"/>
          </a:xfrm>
        </p:spPr>
        <p:txBody>
          <a:bodyPr/>
          <a:lstStyle/>
          <a:p>
            <a:pPr>
              <a:defRPr/>
            </a:pPr>
            <a:r>
              <a:rPr lang="en-US" sz="1200" b="1" dirty="0" smtClean="0">
                <a:solidFill>
                  <a:schemeClr val="hlink"/>
                </a:solidFill>
                <a:effectLst/>
                <a:latin typeface="+mj-lt"/>
                <a:cs typeface="Times New Roman" pitchFamily="18" charset="0"/>
              </a:rPr>
              <a:t>Figure 4.3</a:t>
            </a:r>
            <a:r>
              <a:rPr lang="en-US" sz="1200" b="1" dirty="0" smtClean="0">
                <a:solidFill>
                  <a:srgbClr val="FF0000"/>
                </a:solidFill>
                <a:effectLst/>
                <a:latin typeface="+mj-lt"/>
                <a:cs typeface="Times New Roman" pitchFamily="18" charset="0"/>
              </a:rPr>
              <a:t>a.</a:t>
            </a:r>
            <a:r>
              <a:rPr lang="en-US" sz="1200" dirty="0" smtClean="0">
                <a:solidFill>
                  <a:schemeClr val="bg2"/>
                </a:solidFill>
                <a:effectLst/>
                <a:latin typeface="+mj-lt"/>
                <a:cs typeface="Times New Roman" pitchFamily="18" charset="0"/>
              </a:rPr>
              <a:t> </a:t>
            </a:r>
            <a:r>
              <a:rPr lang="en-US" sz="1200" dirty="0" smtClean="0">
                <a:effectLst/>
                <a:latin typeface="+mj-lt"/>
                <a:cs typeface="Times New Roman" pitchFamily="18" charset="0"/>
              </a:rPr>
              <a:t>Illustrative cross section of a </a:t>
            </a:r>
            <a:r>
              <a:rPr lang="en-US" sz="1200" b="1" dirty="0" smtClean="0">
                <a:effectLst/>
                <a:latin typeface="+mj-lt"/>
                <a:cs typeface="Times New Roman" pitchFamily="18" charset="0"/>
              </a:rPr>
              <a:t>stratovolcano</a:t>
            </a:r>
            <a:r>
              <a:rPr lang="en-US" sz="1200" dirty="0" smtClean="0">
                <a:effectLst/>
                <a:latin typeface="+mj-lt"/>
                <a:cs typeface="Times New Roman" pitchFamily="18" charset="0"/>
              </a:rPr>
              <a:t>. After Macdonald (1972), </a:t>
            </a:r>
            <a:r>
              <a:rPr lang="en-US" sz="1200" i="1" dirty="0" smtClean="0">
                <a:effectLst/>
                <a:latin typeface="+mj-lt"/>
                <a:cs typeface="Times New Roman" pitchFamily="18" charset="0"/>
              </a:rPr>
              <a:t>Volcanoes</a:t>
            </a:r>
            <a:r>
              <a:rPr lang="en-US" sz="1200" dirty="0" smtClean="0">
                <a:effectLst/>
                <a:latin typeface="+mj-lt"/>
                <a:cs typeface="Times New Roman" pitchFamily="18" charset="0"/>
              </a:rPr>
              <a:t>. Prentice-Hall, Inc., Englewood Cliffs, N. J., 1-150. </a:t>
            </a:r>
            <a:r>
              <a:rPr lang="en-US" sz="1200" b="1" dirty="0" smtClean="0">
                <a:effectLst/>
                <a:latin typeface="+mj-lt"/>
                <a:cs typeface="Times New Roman" pitchFamily="18" charset="0"/>
              </a:rPr>
              <a:t>b.</a:t>
            </a:r>
            <a:r>
              <a:rPr lang="en-US" sz="1200" dirty="0" smtClean="0">
                <a:effectLst/>
                <a:latin typeface="+mj-lt"/>
                <a:cs typeface="Times New Roman" pitchFamily="18" charset="0"/>
              </a:rPr>
              <a:t> Deeply glaciated north wall of Mt. Rainier, WA, a stratovolcano, showing layers of pyroclastics and lava flows. © John Winter and Prentice Hall.</a:t>
            </a:r>
          </a:p>
        </p:txBody>
      </p:sp>
      <p:pic>
        <p:nvPicPr>
          <p:cNvPr id="180228" name="Picture 1028"/>
          <p:cNvPicPr>
            <a:picLocks noChangeAspect="1" noChangeArrowheads="1"/>
          </p:cNvPicPr>
          <p:nvPr/>
        </p:nvPicPr>
        <p:blipFill>
          <a:blip r:embed="rId2" cstate="print"/>
          <a:srcRect t="1492" b="871"/>
          <a:stretch>
            <a:fillRect/>
          </a:stretch>
        </p:blipFill>
        <p:spPr bwMode="auto">
          <a:xfrm>
            <a:off x="0" y="1000125"/>
            <a:ext cx="6072188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0229" name="Picture 1029" descr="Fig 4-3b"/>
          <p:cNvPicPr>
            <a:picLocks noChangeAspect="1" noChangeArrowheads="1"/>
          </p:cNvPicPr>
          <p:nvPr/>
        </p:nvPicPr>
        <p:blipFill>
          <a:blip r:embed="rId3" cstate="print">
            <a:lum bright="18000"/>
          </a:blip>
          <a:srcRect/>
          <a:stretch>
            <a:fillRect/>
          </a:stretch>
        </p:blipFill>
        <p:spPr bwMode="auto">
          <a:xfrm>
            <a:off x="4429125" y="3643313"/>
            <a:ext cx="4462463" cy="297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30" name="5 CuadroTexto"/>
          <p:cNvSpPr txBox="1">
            <a:spLocks noChangeArrowheads="1"/>
          </p:cNvSpPr>
          <p:nvPr/>
        </p:nvSpPr>
        <p:spPr bwMode="auto">
          <a:xfrm>
            <a:off x="5219700" y="2133600"/>
            <a:ext cx="3384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200"/>
              <a:t>Estrato-volcán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5334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altLang="en-US" sz="4000" i="1"/>
              <a:t>	   Basalto afanítico</a:t>
            </a:r>
          </a:p>
        </p:txBody>
      </p:sp>
      <p:pic>
        <p:nvPicPr>
          <p:cNvPr id="236547" name="Picture 3" descr="aphanit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981200"/>
            <a:ext cx="6705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CL" dirty="0" smtClean="0"/>
              <a:t>Mineralogía de andesitas y andesitas basálticas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s-CL" dirty="0" err="1" smtClean="0"/>
              <a:t>Plagioclasa</a:t>
            </a:r>
            <a:r>
              <a:rPr lang="es-CL" dirty="0" smtClean="0"/>
              <a:t> (Andesina)</a:t>
            </a:r>
          </a:p>
          <a:p>
            <a:pPr>
              <a:defRPr/>
            </a:pPr>
            <a:r>
              <a:rPr lang="es-CL" dirty="0" smtClean="0"/>
              <a:t>Clinopiroxeno (Diópsido, Augita)</a:t>
            </a:r>
          </a:p>
          <a:p>
            <a:pPr>
              <a:defRPr/>
            </a:pPr>
            <a:r>
              <a:rPr lang="es-CL" dirty="0" smtClean="0"/>
              <a:t>Magnetita</a:t>
            </a:r>
          </a:p>
          <a:p>
            <a:pPr>
              <a:defRPr/>
            </a:pPr>
            <a:r>
              <a:rPr lang="es-CL" dirty="0" smtClean="0"/>
              <a:t>(</a:t>
            </a:r>
            <a:r>
              <a:rPr lang="es-CL" dirty="0" err="1" smtClean="0"/>
              <a:t>hornblenda</a:t>
            </a:r>
            <a:r>
              <a:rPr lang="es-CL" dirty="0" smtClean="0"/>
              <a:t>)</a:t>
            </a:r>
          </a:p>
          <a:p>
            <a:pPr>
              <a:defRPr/>
            </a:pPr>
            <a:r>
              <a:rPr lang="es-CL" dirty="0" smtClean="0"/>
              <a:t>Vidrio</a:t>
            </a:r>
            <a:endParaRPr lang="es-CL" dirty="0"/>
          </a:p>
        </p:txBody>
      </p:sp>
      <p:pic>
        <p:nvPicPr>
          <p:cNvPr id="4" name="Picture 9" descr="http://gemologyproject.com/wiki/images/8/8e/Feldspar_comp_triang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9059" y="3212976"/>
            <a:ext cx="3404941" cy="3023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://core.ecu.edu/geology/woods/IgnRockFormingMiner_files/image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501008"/>
            <a:ext cx="2880370" cy="2552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46063" y="-762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altLang="en-US" sz="4000" i="1"/>
              <a:t>	      Andesita porfírica</a:t>
            </a:r>
          </a:p>
        </p:txBody>
      </p:sp>
      <p:pic>
        <p:nvPicPr>
          <p:cNvPr id="238595" name="Picture 3" descr="andesi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125538"/>
            <a:ext cx="8991600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30" name="Picture 2" descr="Big Photo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071688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CL" dirty="0" err="1" smtClean="0"/>
              <a:t>Anfíbolas</a:t>
            </a:r>
            <a:endParaRPr lang="es-CL" dirty="0"/>
          </a:p>
        </p:txBody>
      </p:sp>
      <p:sp>
        <p:nvSpPr>
          <p:cNvPr id="227332" name="3 CuadroTexto"/>
          <p:cNvSpPr txBox="1">
            <a:spLocks noChangeArrowheads="1"/>
          </p:cNvSpPr>
          <p:nvPr/>
        </p:nvSpPr>
        <p:spPr bwMode="auto">
          <a:xfrm>
            <a:off x="3276600" y="1700213"/>
            <a:ext cx="4357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800"/>
              <a:t>W</a:t>
            </a:r>
            <a:r>
              <a:rPr lang="es-CL" sz="2000"/>
              <a:t>0-1</a:t>
            </a:r>
            <a:r>
              <a:rPr lang="es-CL" sz="2800"/>
              <a:t>X</a:t>
            </a:r>
            <a:r>
              <a:rPr lang="es-CL" sz="2000"/>
              <a:t>2</a:t>
            </a:r>
            <a:r>
              <a:rPr lang="es-CL" sz="2800"/>
              <a:t>Y</a:t>
            </a:r>
            <a:r>
              <a:rPr lang="es-CL" sz="2000"/>
              <a:t>5</a:t>
            </a:r>
            <a:r>
              <a:rPr lang="es-CL" sz="2800"/>
              <a:t>Z</a:t>
            </a:r>
            <a:r>
              <a:rPr lang="es-CL" sz="2000"/>
              <a:t>8</a:t>
            </a:r>
            <a:r>
              <a:rPr lang="es-CL" sz="2800"/>
              <a:t>O</a:t>
            </a:r>
            <a:r>
              <a:rPr lang="es-CL" sz="2000"/>
              <a:t>22</a:t>
            </a:r>
            <a:r>
              <a:rPr lang="es-CL" sz="2800"/>
              <a:t>(OH,F)</a:t>
            </a:r>
            <a:r>
              <a:rPr lang="es-CL" sz="2000"/>
              <a:t>2</a:t>
            </a:r>
            <a:endParaRPr lang="es-CL" sz="2800"/>
          </a:p>
        </p:txBody>
      </p:sp>
      <p:sp>
        <p:nvSpPr>
          <p:cNvPr id="227333" name="4 CuadroTexto"/>
          <p:cNvSpPr txBox="1">
            <a:spLocks noChangeArrowheads="1"/>
          </p:cNvSpPr>
          <p:nvPr/>
        </p:nvSpPr>
        <p:spPr bwMode="auto">
          <a:xfrm>
            <a:off x="3276600" y="2565400"/>
            <a:ext cx="431958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800"/>
              <a:t>W = Na, K, Ca</a:t>
            </a:r>
          </a:p>
          <a:p>
            <a:r>
              <a:rPr lang="es-CL" sz="2800"/>
              <a:t>X = Ca, Na, Mn, Fe, Mg</a:t>
            </a:r>
          </a:p>
          <a:p>
            <a:r>
              <a:rPr lang="es-CL" sz="2800"/>
              <a:t>Y = Mn, Fe, Mg, Al, Ti</a:t>
            </a:r>
          </a:p>
          <a:p>
            <a:r>
              <a:rPr lang="es-CL" sz="2800"/>
              <a:t>Z = Si, Al</a:t>
            </a:r>
          </a:p>
        </p:txBody>
      </p:sp>
      <p:sp>
        <p:nvSpPr>
          <p:cNvPr id="227334" name="5 CuadroTexto"/>
          <p:cNvSpPr txBox="1">
            <a:spLocks noChangeArrowheads="1"/>
          </p:cNvSpPr>
          <p:nvPr/>
        </p:nvSpPr>
        <p:spPr bwMode="auto">
          <a:xfrm>
            <a:off x="2857500" y="4643438"/>
            <a:ext cx="59293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400" dirty="0" err="1"/>
              <a:t>Hornblenda</a:t>
            </a:r>
            <a:r>
              <a:rPr lang="es-CL" sz="2400" dirty="0"/>
              <a:t>:</a:t>
            </a:r>
          </a:p>
          <a:p>
            <a:r>
              <a:rPr lang="es-CL" sz="2400" dirty="0"/>
              <a:t> </a:t>
            </a:r>
          </a:p>
          <a:p>
            <a:r>
              <a:rPr lang="es-CL" sz="2400" dirty="0"/>
              <a:t>(</a:t>
            </a:r>
            <a:r>
              <a:rPr lang="es-CL" sz="2400" dirty="0" err="1" smtClean="0"/>
              <a:t>Ca,Na</a:t>
            </a:r>
            <a:r>
              <a:rPr lang="es-CL" sz="2400" dirty="0" smtClean="0"/>
              <a:t>)</a:t>
            </a:r>
            <a:r>
              <a:rPr lang="es-CL" dirty="0" smtClean="0"/>
              <a:t>2</a:t>
            </a:r>
            <a:r>
              <a:rPr lang="es-CL" sz="2400" dirty="0" smtClean="0"/>
              <a:t>(</a:t>
            </a:r>
            <a:r>
              <a:rPr lang="es-CL" sz="2400" dirty="0" err="1" smtClean="0"/>
              <a:t>Mg,Fe,Al</a:t>
            </a:r>
            <a:r>
              <a:rPr lang="es-CL" sz="2400" dirty="0" smtClean="0"/>
              <a:t>)</a:t>
            </a:r>
            <a:r>
              <a:rPr lang="es-CL" dirty="0" smtClean="0"/>
              <a:t>5</a:t>
            </a:r>
            <a:r>
              <a:rPr lang="es-CL" sz="2400" dirty="0" smtClean="0"/>
              <a:t>(Si</a:t>
            </a:r>
            <a:r>
              <a:rPr lang="es-CL" dirty="0" smtClean="0"/>
              <a:t>7</a:t>
            </a:r>
            <a:r>
              <a:rPr lang="es-CL" sz="2400" dirty="0" smtClean="0"/>
              <a:t>Al)O</a:t>
            </a:r>
            <a:r>
              <a:rPr lang="es-CL" dirty="0" smtClean="0"/>
              <a:t>22</a:t>
            </a:r>
            <a:r>
              <a:rPr lang="es-CL" sz="2400" dirty="0" smtClean="0"/>
              <a:t>(OH,F)</a:t>
            </a:r>
            <a:r>
              <a:rPr lang="es-CL" dirty="0" smtClean="0"/>
              <a:t>2</a:t>
            </a:r>
            <a:endParaRPr lang="es-CL" sz="2400" dirty="0"/>
          </a:p>
        </p:txBody>
      </p:sp>
      <p:sp>
        <p:nvSpPr>
          <p:cNvPr id="8" name="7 Rectángulo"/>
          <p:cNvSpPr/>
          <p:nvPr/>
        </p:nvSpPr>
        <p:spPr>
          <a:xfrm>
            <a:off x="2714625" y="5500688"/>
            <a:ext cx="214313" cy="2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2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27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27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273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273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273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27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7332" grpId="0"/>
      <p:bldP spid="227334" grpId="0"/>
      <p:bldP spid="8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1 CuadroTexto"/>
          <p:cNvSpPr txBox="1">
            <a:spLocks noChangeArrowheads="1"/>
          </p:cNvSpPr>
          <p:nvPr/>
        </p:nvSpPr>
        <p:spPr bwMode="auto">
          <a:xfrm>
            <a:off x="1500188" y="2428875"/>
            <a:ext cx="66436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0"/>
              <a:t>Dacitas, Riolitas y Rocas Piroclásticas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2" descr="http://www.kabrna.com/cpgs/programme/images09_10/oraf_rhyoli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62500" cy="3571875"/>
          </a:xfrm>
          <a:prstGeom prst="rect">
            <a:avLst/>
          </a:prstGeom>
          <a:noFill/>
        </p:spPr>
      </p:pic>
      <p:pic>
        <p:nvPicPr>
          <p:cNvPr id="196612" name="Picture 4" descr="http://assets.bigthink.com/images/eruptions/ISS022-E-008285_lr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7457" y="1961456"/>
            <a:ext cx="4896543" cy="4896544"/>
          </a:xfrm>
          <a:prstGeom prst="rect">
            <a:avLst/>
          </a:prstGeom>
          <a:noFill/>
        </p:spPr>
      </p:pic>
      <p:pic>
        <p:nvPicPr>
          <p:cNvPr id="196616" name="Picture 8" descr="http://farm5.static.flickr.com/4003/4326242104_8d438f604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17032"/>
            <a:ext cx="4124297" cy="2664296"/>
          </a:xfrm>
          <a:prstGeom prst="rect">
            <a:avLst/>
          </a:prstGeom>
          <a:noFill/>
        </p:spPr>
      </p:pic>
      <p:sp>
        <p:nvSpPr>
          <p:cNvPr id="7" name="6 CuadroTexto"/>
          <p:cNvSpPr txBox="1"/>
          <p:nvPr/>
        </p:nvSpPr>
        <p:spPr>
          <a:xfrm>
            <a:off x="5292080" y="620688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4000" dirty="0" err="1" smtClean="0"/>
              <a:t>Riolitas</a:t>
            </a:r>
            <a:endParaRPr lang="es-CL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4" name="Picture 2" descr="http://volcano.oregonstate.edu/sites/default/files/Crea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980728"/>
            <a:ext cx="5981700" cy="4495800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1187624" y="5661248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Estructura de una lava-domo </a:t>
            </a:r>
            <a:r>
              <a:rPr lang="es-CL" sz="3200" dirty="0" err="1" smtClean="0"/>
              <a:t>riolítica</a:t>
            </a:r>
            <a:endParaRPr lang="es-CL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2" descr="http://volcano.oregonstate.edu/sites/default/files/LavaDo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6984166" cy="4365104"/>
          </a:xfrm>
          <a:prstGeom prst="rect">
            <a:avLst/>
          </a:prstGeom>
          <a:noFill/>
        </p:spPr>
      </p:pic>
      <p:pic>
        <p:nvPicPr>
          <p:cNvPr id="203780" name="Picture 4" descr="http://pubs.usgs.gov/gip/volc/fig1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7944" y="4797152"/>
            <a:ext cx="3387620" cy="1840608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395536" y="5229200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Domo </a:t>
            </a:r>
            <a:r>
              <a:rPr lang="es-CL" sz="3200" dirty="0" err="1" smtClean="0"/>
              <a:t>riolítico</a:t>
            </a:r>
            <a:endParaRPr lang="es-CL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634" name="Picture 2" descr="http://pubs.usgs.gov/of/2004/1007/images/holewall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4114800" cy="3086101"/>
          </a:xfrm>
          <a:prstGeom prst="rect">
            <a:avLst/>
          </a:prstGeom>
          <a:noFill/>
        </p:spPr>
      </p:pic>
      <p:pic>
        <p:nvPicPr>
          <p:cNvPr id="197636" name="Picture 4" descr="http://www.mnh.si.edu/earth/images/6_0_0_GeoGallery/specimen2055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700808"/>
            <a:ext cx="3838575" cy="2486026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395536" y="4653136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Rocas </a:t>
            </a:r>
            <a:r>
              <a:rPr lang="es-CL" sz="3200" dirty="0" err="1" smtClean="0"/>
              <a:t>piroclásticas</a:t>
            </a:r>
            <a:r>
              <a:rPr lang="es-CL" sz="3200" dirty="0" smtClean="0"/>
              <a:t> félsicas (</a:t>
            </a:r>
            <a:r>
              <a:rPr lang="es-CL" sz="3200" dirty="0" err="1" smtClean="0"/>
              <a:t>riolitas</a:t>
            </a:r>
            <a:r>
              <a:rPr lang="es-CL" sz="3200" dirty="0" smtClean="0"/>
              <a:t>, dacitas)</a:t>
            </a:r>
            <a:endParaRPr lang="es-CL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46063" y="457200"/>
            <a:ext cx="8669337" cy="1143000"/>
          </a:xfrm>
        </p:spPr>
        <p:txBody>
          <a:bodyPr/>
          <a:lstStyle/>
          <a:p>
            <a:pPr>
              <a:defRPr/>
            </a:pPr>
            <a:r>
              <a:rPr lang="en-US" altLang="en-US" sz="4800" i="1" dirty="0" err="1" smtClean="0"/>
              <a:t>Riolita</a:t>
            </a:r>
            <a:r>
              <a:rPr lang="en-US" altLang="en-US" sz="4800" i="1" dirty="0" smtClean="0"/>
              <a:t> y </a:t>
            </a:r>
            <a:r>
              <a:rPr lang="en-US" altLang="en-US" sz="4800" i="1" dirty="0" err="1" smtClean="0"/>
              <a:t>tobas</a:t>
            </a:r>
            <a:r>
              <a:rPr lang="en-US" altLang="en-US" sz="4800" i="1" dirty="0" smtClean="0"/>
              <a:t> </a:t>
            </a:r>
            <a:r>
              <a:rPr lang="en-US" altLang="en-US" sz="4800" i="1" dirty="0" err="1" smtClean="0"/>
              <a:t>riolíticas</a:t>
            </a:r>
            <a:r>
              <a:rPr lang="en-US" altLang="en-US" sz="4000" i="1" dirty="0"/>
              <a:t/>
            </a:r>
            <a:br>
              <a:rPr lang="en-US" altLang="en-US" sz="4000" i="1" dirty="0"/>
            </a:br>
            <a:endParaRPr lang="en-US" altLang="en-US" sz="2000" i="1" dirty="0"/>
          </a:p>
        </p:txBody>
      </p:sp>
      <p:pic>
        <p:nvPicPr>
          <p:cNvPr id="242691" name="Picture 3" descr="rhyoli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25"/>
            <a:ext cx="5867400" cy="38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269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2571750"/>
            <a:ext cx="351631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6012160" y="5229200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Toba </a:t>
            </a:r>
            <a:r>
              <a:rPr lang="es-CL" sz="3200" dirty="0" err="1" smtClean="0"/>
              <a:t>riolítica</a:t>
            </a:r>
            <a:endParaRPr lang="es-CL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2130019b-volc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140968"/>
            <a:ext cx="4392487" cy="3294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9444" name="Picture 4" descr="http://wapi.isu.edu/envgeo/EG6_volcano/images/stratovolcan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861048"/>
            <a:ext cx="3019425" cy="2257426"/>
          </a:xfrm>
          <a:prstGeom prst="rect">
            <a:avLst/>
          </a:prstGeom>
          <a:noFill/>
        </p:spPr>
      </p:pic>
      <p:pic>
        <p:nvPicPr>
          <p:cNvPr id="189446" name="Picture 6" descr="http://img.mota.ru/upload/wallpapers/2009/07/16/09/05/11804/mountains_198-previ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88640"/>
            <a:ext cx="4266828" cy="3200122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539552" y="1340768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Estratovolcanes</a:t>
            </a:r>
            <a:endParaRPr lang="es-CL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2" name="Picture 2" descr="http://geology.com/rocks/pictures/welded-tu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857499"/>
            <a:ext cx="5334000" cy="4000501"/>
          </a:xfrm>
          <a:prstGeom prst="rect">
            <a:avLst/>
          </a:prstGeom>
          <a:noFill/>
        </p:spPr>
      </p:pic>
      <p:pic>
        <p:nvPicPr>
          <p:cNvPr id="204804" name="Picture 4" descr="rhyoli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0"/>
            <a:ext cx="5334000" cy="4000501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5652120" y="6093296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/>
              <a:t>Toba lítica</a:t>
            </a:r>
            <a:endParaRPr lang="es-CL" sz="2800" dirty="0"/>
          </a:p>
        </p:txBody>
      </p:sp>
      <p:sp>
        <p:nvSpPr>
          <p:cNvPr id="6" name="5 CuadroTexto"/>
          <p:cNvSpPr txBox="1"/>
          <p:nvPr/>
        </p:nvSpPr>
        <p:spPr>
          <a:xfrm>
            <a:off x="2267744" y="836712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err="1" smtClean="0"/>
              <a:t>Riolita</a:t>
            </a:r>
            <a:endParaRPr lang="es-CL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6" name="Picture 2" descr="pumi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5334000" cy="4000501"/>
          </a:xfrm>
          <a:prstGeom prst="rect">
            <a:avLst/>
          </a:prstGeom>
          <a:noFill/>
        </p:spPr>
      </p:pic>
      <p:pic>
        <p:nvPicPr>
          <p:cNvPr id="205828" name="Picture 4" descr="scor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19010"/>
            <a:ext cx="4253880" cy="3190411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5724128" y="1052736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/>
              <a:t>Pómez</a:t>
            </a:r>
            <a:endParaRPr lang="es-CL" sz="2800" dirty="0"/>
          </a:p>
        </p:txBody>
      </p:sp>
      <p:sp>
        <p:nvSpPr>
          <p:cNvPr id="5" name="4 CuadroTexto"/>
          <p:cNvSpPr txBox="1"/>
          <p:nvPr/>
        </p:nvSpPr>
        <p:spPr>
          <a:xfrm>
            <a:off x="2699792" y="558924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/>
              <a:t>Escoria</a:t>
            </a:r>
            <a:endParaRPr lang="es-CL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s-CL" dirty="0" smtClean="0"/>
              <a:t>Mineralogía de Dacitas y </a:t>
            </a:r>
            <a:r>
              <a:rPr lang="es-CL" dirty="0" err="1" smtClean="0"/>
              <a:t>Riolitas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s-CL" dirty="0" smtClean="0"/>
              <a:t>Cuarzo y polimorfos</a:t>
            </a:r>
          </a:p>
          <a:p>
            <a:pPr>
              <a:defRPr/>
            </a:pPr>
            <a:r>
              <a:rPr lang="es-CL" dirty="0" err="1" smtClean="0"/>
              <a:t>Plagioclasa</a:t>
            </a:r>
            <a:r>
              <a:rPr lang="es-CL" dirty="0" smtClean="0"/>
              <a:t>  (Albita)</a:t>
            </a:r>
          </a:p>
          <a:p>
            <a:pPr>
              <a:defRPr/>
            </a:pPr>
            <a:r>
              <a:rPr lang="es-CL" dirty="0" smtClean="0"/>
              <a:t>Sanidina</a:t>
            </a:r>
          </a:p>
          <a:p>
            <a:pPr>
              <a:defRPr/>
            </a:pPr>
            <a:r>
              <a:rPr lang="es-CL" dirty="0" smtClean="0"/>
              <a:t>Biotita</a:t>
            </a:r>
          </a:p>
          <a:p>
            <a:pPr>
              <a:defRPr/>
            </a:pPr>
            <a:r>
              <a:rPr lang="es-CL" dirty="0" smtClean="0"/>
              <a:t>(</a:t>
            </a:r>
            <a:r>
              <a:rPr lang="es-CL" dirty="0" err="1" smtClean="0"/>
              <a:t>Hornblenda</a:t>
            </a:r>
            <a:r>
              <a:rPr lang="es-CL" dirty="0" smtClean="0"/>
              <a:t>)</a:t>
            </a:r>
          </a:p>
          <a:p>
            <a:pPr>
              <a:defRPr/>
            </a:pPr>
            <a:r>
              <a:rPr lang="es-CL" dirty="0" smtClean="0"/>
              <a:t>Magnetita</a:t>
            </a:r>
          </a:p>
          <a:p>
            <a:pPr>
              <a:defRPr/>
            </a:pPr>
            <a:r>
              <a:rPr lang="es-CL" dirty="0" smtClean="0"/>
              <a:t>Ilmenita</a:t>
            </a:r>
          </a:p>
          <a:p>
            <a:pPr>
              <a:defRPr/>
            </a:pPr>
            <a:r>
              <a:rPr lang="es-CL" dirty="0" smtClean="0"/>
              <a:t>Vidrio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s-CL" dirty="0" smtClean="0"/>
              <a:t>Sanidina KAlSiO</a:t>
            </a:r>
            <a:r>
              <a:rPr lang="es-CL" sz="4000" dirty="0" smtClean="0"/>
              <a:t>3</a:t>
            </a:r>
            <a:r>
              <a:rPr lang="es-CL" dirty="0" smtClean="0"/>
              <a:t>O</a:t>
            </a:r>
            <a:r>
              <a:rPr lang="es-CL" sz="4000" dirty="0" smtClean="0"/>
              <a:t>8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389120"/>
          </a:xfrm>
        </p:spPr>
        <p:txBody>
          <a:bodyPr/>
          <a:lstStyle/>
          <a:p>
            <a:r>
              <a:rPr lang="es-CL" dirty="0" smtClean="0"/>
              <a:t>Polimorfo de feldespato K de alta temperatura</a:t>
            </a:r>
          </a:p>
          <a:p>
            <a:r>
              <a:rPr lang="es-CL" dirty="0" smtClean="0"/>
              <a:t>Anortoclasa: solución sólida entre sanidina y albita de alta temperatura</a:t>
            </a:r>
          </a:p>
          <a:p>
            <a:r>
              <a:rPr lang="es-CL" dirty="0" err="1" smtClean="0"/>
              <a:t>Pertita</a:t>
            </a:r>
            <a:r>
              <a:rPr lang="es-CL" dirty="0" smtClean="0"/>
              <a:t>, </a:t>
            </a:r>
            <a:r>
              <a:rPr lang="es-CL" dirty="0" err="1" smtClean="0"/>
              <a:t>micropertita</a:t>
            </a:r>
            <a:r>
              <a:rPr lang="es-CL" dirty="0" smtClean="0"/>
              <a:t> y </a:t>
            </a:r>
            <a:r>
              <a:rPr lang="es-CL" dirty="0" err="1" smtClean="0"/>
              <a:t>criptopertita</a:t>
            </a:r>
            <a:r>
              <a:rPr lang="es-CL" dirty="0" smtClean="0"/>
              <a:t>: Textura de </a:t>
            </a:r>
            <a:r>
              <a:rPr lang="es-CL" dirty="0" err="1" smtClean="0"/>
              <a:t>exsolución</a:t>
            </a:r>
            <a:endParaRPr lang="es-CL" dirty="0"/>
          </a:p>
        </p:txBody>
      </p:sp>
      <p:pic>
        <p:nvPicPr>
          <p:cNvPr id="4" name="Picture 9" descr="http://gemologyproject.com/wiki/images/8/8e/Feldspar_comp_triang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8530" y="3212976"/>
            <a:ext cx="4104515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es-CL" dirty="0" smtClean="0"/>
              <a:t>Feldespato potásico: KAlSi</a:t>
            </a:r>
            <a:r>
              <a:rPr lang="es-CL" sz="4000" dirty="0" smtClean="0"/>
              <a:t>3</a:t>
            </a:r>
            <a:r>
              <a:rPr lang="es-CL" dirty="0" smtClean="0"/>
              <a:t>O</a:t>
            </a:r>
            <a:r>
              <a:rPr lang="es-CL" sz="4000" dirty="0" smtClean="0"/>
              <a:t>8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412776"/>
            <a:ext cx="8291264" cy="3509744"/>
          </a:xfrm>
        </p:spPr>
        <p:txBody>
          <a:bodyPr/>
          <a:lstStyle/>
          <a:p>
            <a:r>
              <a:rPr lang="es-CL" dirty="0" smtClean="0"/>
              <a:t>Sanidina: Alta T°: &gt;900°C. Distribución de </a:t>
            </a:r>
            <a:r>
              <a:rPr lang="es-CL" dirty="0" err="1" smtClean="0"/>
              <a:t>tetrahedros</a:t>
            </a:r>
            <a:r>
              <a:rPr lang="es-CL" dirty="0" smtClean="0"/>
              <a:t> con Al es aleatoria (monoclínica)</a:t>
            </a:r>
          </a:p>
          <a:p>
            <a:r>
              <a:rPr lang="es-CL" dirty="0" smtClean="0"/>
              <a:t>Ortoclasa: 500-900°C (monoclínica)</a:t>
            </a:r>
          </a:p>
          <a:p>
            <a:r>
              <a:rPr lang="es-CL" dirty="0" err="1" smtClean="0"/>
              <a:t>Microclina</a:t>
            </a:r>
            <a:r>
              <a:rPr lang="es-CL" dirty="0" smtClean="0"/>
              <a:t>: &lt;5oo°C. Distribución de </a:t>
            </a:r>
            <a:r>
              <a:rPr lang="es-CL" dirty="0" err="1" smtClean="0"/>
              <a:t>tetrahedros</a:t>
            </a:r>
            <a:r>
              <a:rPr lang="es-CL" dirty="0" smtClean="0"/>
              <a:t> con Al es ordenada</a:t>
            </a:r>
          </a:p>
          <a:p>
            <a:pPr>
              <a:buNone/>
            </a:pPr>
            <a:r>
              <a:rPr lang="es-CL" dirty="0" smtClean="0"/>
              <a:t>   (triclínica)</a:t>
            </a:r>
            <a:endParaRPr lang="es-CL" dirty="0"/>
          </a:p>
        </p:txBody>
      </p:sp>
      <p:pic>
        <p:nvPicPr>
          <p:cNvPr id="4" name="Picture 8" descr="http://www.gly.uga.edu/Schroeder/geol3010/sanidin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284984"/>
            <a:ext cx="5286976" cy="35616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ours.polymtl.ca/glq1100/mineraux/feldspath_K/sanid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0" y="0"/>
            <a:ext cx="4857750" cy="3714751"/>
          </a:xfrm>
          <a:prstGeom prst="rect">
            <a:avLst/>
          </a:prstGeom>
          <a:noFill/>
        </p:spPr>
      </p:pic>
      <p:pic>
        <p:nvPicPr>
          <p:cNvPr id="1028" name="Picture 4" descr="http://upload.wikimedia.org/wikipedia/commons/thumb/c/c6/Sanidine.jpg/290px-Sanid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3933056"/>
            <a:ext cx="2762250" cy="2390775"/>
          </a:xfrm>
          <a:prstGeom prst="rect">
            <a:avLst/>
          </a:prstGeom>
          <a:noFill/>
        </p:spPr>
      </p:pic>
      <p:pic>
        <p:nvPicPr>
          <p:cNvPr id="1030" name="Picture 6" descr="http://www.geo.auth.gr/106/8_silicates/tecto/sanidine_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36912"/>
            <a:ext cx="5275306" cy="3960440"/>
          </a:xfrm>
          <a:prstGeom prst="rect">
            <a:avLst/>
          </a:prstGeom>
          <a:noFill/>
        </p:spPr>
      </p:pic>
      <p:sp>
        <p:nvSpPr>
          <p:cNvPr id="8" name="7 CuadroTexto"/>
          <p:cNvSpPr txBox="1"/>
          <p:nvPr/>
        </p:nvSpPr>
        <p:spPr>
          <a:xfrm>
            <a:off x="251520" y="1268760"/>
            <a:ext cx="35283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4400" dirty="0" smtClean="0"/>
              <a:t>Sanidina</a:t>
            </a:r>
            <a:endParaRPr lang="es-CL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Polimorfos de SiO</a:t>
            </a:r>
            <a:r>
              <a:rPr lang="es-CL" sz="4000" dirty="0" smtClean="0"/>
              <a:t>2 en rocas ígneas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 smtClean="0"/>
              <a:t>Cuarzo </a:t>
            </a:r>
            <a:r>
              <a:rPr lang="el-GR" dirty="0" smtClean="0"/>
              <a:t>α</a:t>
            </a:r>
            <a:r>
              <a:rPr lang="es-CL" dirty="0" smtClean="0"/>
              <a:t> (baja T°)</a:t>
            </a:r>
          </a:p>
          <a:p>
            <a:endParaRPr lang="es-CL" dirty="0" smtClean="0"/>
          </a:p>
          <a:p>
            <a:r>
              <a:rPr lang="es-CL" dirty="0" smtClean="0"/>
              <a:t>Cuarzo </a:t>
            </a:r>
            <a:r>
              <a:rPr lang="el-GR" dirty="0" smtClean="0"/>
              <a:t>β</a:t>
            </a:r>
            <a:r>
              <a:rPr lang="es-CL" dirty="0" smtClean="0"/>
              <a:t> (alta T°)</a:t>
            </a:r>
          </a:p>
          <a:p>
            <a:endParaRPr lang="es-CL" dirty="0" smtClean="0"/>
          </a:p>
          <a:p>
            <a:r>
              <a:rPr lang="es-CL" dirty="0" err="1" smtClean="0"/>
              <a:t>Tridimita</a:t>
            </a:r>
            <a:endParaRPr lang="es-CL" dirty="0" smtClean="0"/>
          </a:p>
          <a:p>
            <a:endParaRPr lang="es-CL" dirty="0" smtClean="0"/>
          </a:p>
          <a:p>
            <a:r>
              <a:rPr lang="es-CL" dirty="0" smtClean="0"/>
              <a:t>Cristobalita</a:t>
            </a:r>
            <a:endParaRPr lang="es-CL" dirty="0"/>
          </a:p>
        </p:txBody>
      </p:sp>
      <p:pic>
        <p:nvPicPr>
          <p:cNvPr id="4" name="Picture 2" descr="http://www.uwgb.edu/dutchs/Graphics-Geol/ROCKMIN/MetPhaseDiagrams/SiO2Phas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132856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40" name="Picture 4" descr="http://images-mediawiki-sites.thefullwiki.org/09/2/6/0/183348120536296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0"/>
            <a:ext cx="2857500" cy="2867025"/>
          </a:xfrm>
          <a:prstGeom prst="rect">
            <a:avLst/>
          </a:prstGeom>
          <a:noFill/>
        </p:spPr>
      </p:pic>
      <p:pic>
        <p:nvPicPr>
          <p:cNvPr id="193542" name="Picture 6" descr="http://www.mineralsvillage.it/tridimite_vetral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52775"/>
            <a:ext cx="4762500" cy="3705225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5508104" y="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>
                <a:solidFill>
                  <a:schemeClr val="bg1"/>
                </a:solidFill>
              </a:rPr>
              <a:t>Cristobalita (tetragonal, cúbica)</a:t>
            </a:r>
            <a:endParaRPr lang="es-CL" dirty="0">
              <a:solidFill>
                <a:schemeClr val="bg1"/>
              </a:solidFill>
            </a:endParaRPr>
          </a:p>
        </p:txBody>
      </p:sp>
      <p:pic>
        <p:nvPicPr>
          <p:cNvPr id="7" name="Picture 4" descr="File:Tridymite tabulars - Ochtendung, Eifel, Germany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32656"/>
            <a:ext cx="4071937" cy="327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2780928"/>
            <a:ext cx="2664296" cy="400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539552" y="404665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err="1" smtClean="0">
                <a:solidFill>
                  <a:schemeClr val="bg1"/>
                </a:solidFill>
              </a:rPr>
              <a:t>Tridimita</a:t>
            </a:r>
            <a:r>
              <a:rPr lang="es-CL" sz="2800" dirty="0" smtClean="0">
                <a:solidFill>
                  <a:schemeClr val="bg1"/>
                </a:solidFill>
              </a:rPr>
              <a:t> (ortorrómbica)</a:t>
            </a:r>
            <a:endParaRPr lang="es-CL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auburn.edu/~hameswe/Quartzab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92488" cy="3053405"/>
          </a:xfrm>
          <a:prstGeom prst="rect">
            <a:avLst/>
          </a:prstGeom>
          <a:noFill/>
        </p:spPr>
      </p:pic>
      <p:pic>
        <p:nvPicPr>
          <p:cNvPr id="194562" name="Picture 2" descr="http://www.gnb.ca/0078/minerals/Images/1a_Beech_Hill_Porphy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1728" y="2912436"/>
            <a:ext cx="6152272" cy="3945564"/>
          </a:xfrm>
          <a:prstGeom prst="rect">
            <a:avLst/>
          </a:prstGeom>
          <a:noFill/>
        </p:spPr>
      </p:pic>
      <p:pic>
        <p:nvPicPr>
          <p:cNvPr id="194564" name="Picture 4" descr="http://www.physics.ox.ac.uk/Users/keend/Quartz%20Beta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0"/>
            <a:ext cx="2009775" cy="2400301"/>
          </a:xfrm>
          <a:prstGeom prst="rect">
            <a:avLst/>
          </a:prstGeom>
          <a:noFill/>
        </p:spPr>
      </p:pic>
      <p:pic>
        <p:nvPicPr>
          <p:cNvPr id="194566" name="Picture 6" descr="http://www.physics.ox.ac.uk/Users/keend/Quartz%20Alpha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0"/>
            <a:ext cx="1990725" cy="2400301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5004048" y="227687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Trigonal</a:t>
            </a:r>
            <a:endParaRPr lang="es-CL" dirty="0"/>
          </a:p>
        </p:txBody>
      </p:sp>
      <p:sp>
        <p:nvSpPr>
          <p:cNvPr id="7" name="6 CuadroTexto"/>
          <p:cNvSpPr txBox="1"/>
          <p:nvPr/>
        </p:nvSpPr>
        <p:spPr>
          <a:xfrm>
            <a:off x="7308304" y="227687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Hexagonal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rhyoli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6949975" cy="4582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2123728" y="836712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4000" dirty="0" smtClean="0"/>
              <a:t>Biotitas</a:t>
            </a:r>
            <a:endParaRPr lang="es-CL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4" descr="1953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6696744" cy="4056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2275" name="Text Box 5"/>
          <p:cNvSpPr txBox="1">
            <a:spLocks noChangeArrowheads="1"/>
          </p:cNvSpPr>
          <p:nvPr/>
        </p:nvSpPr>
        <p:spPr bwMode="auto">
          <a:xfrm>
            <a:off x="1384300" y="419100"/>
            <a:ext cx="22510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sp>
        <p:nvSpPr>
          <p:cNvPr id="182276" name="Text Box 6"/>
          <p:cNvSpPr txBox="1">
            <a:spLocks noChangeArrowheads="1"/>
          </p:cNvSpPr>
          <p:nvPr/>
        </p:nvSpPr>
        <p:spPr bwMode="auto">
          <a:xfrm>
            <a:off x="6588224" y="2276872"/>
            <a:ext cx="27363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2800" dirty="0"/>
              <a:t>Volcán escudo</a:t>
            </a:r>
            <a:endParaRPr lang="es-MX" sz="2800" dirty="0"/>
          </a:p>
        </p:txBody>
      </p:sp>
      <p:pic>
        <p:nvPicPr>
          <p:cNvPr id="182277" name="Picture 1029" descr="Fig 4-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149080"/>
            <a:ext cx="7572375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3 CuadroTexto"/>
          <p:cNvSpPr txBox="1">
            <a:spLocks noChangeArrowheads="1"/>
          </p:cNvSpPr>
          <p:nvPr/>
        </p:nvSpPr>
        <p:spPr bwMode="auto">
          <a:xfrm>
            <a:off x="683568" y="404664"/>
            <a:ext cx="82153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 sz="2800" dirty="0">
              <a:solidFill>
                <a:schemeClr val="bg1"/>
              </a:solidFill>
            </a:endParaRPr>
          </a:p>
          <a:p>
            <a:r>
              <a:rPr lang="es-CL" sz="2800" dirty="0">
                <a:solidFill>
                  <a:schemeClr val="bg1"/>
                </a:solidFill>
              </a:rPr>
              <a:t>X= Ca, Na, K    Y= Al, Ti, Fe, Mn, Mg    Z= Si, Al</a:t>
            </a:r>
          </a:p>
        </p:txBody>
      </p:sp>
      <p:pic>
        <p:nvPicPr>
          <p:cNvPr id="245763" name="Picture 7" descr="bioti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2428875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64" name="3 CuadroTexto"/>
          <p:cNvSpPr txBox="1">
            <a:spLocks noChangeArrowheads="1"/>
          </p:cNvSpPr>
          <p:nvPr/>
        </p:nvSpPr>
        <p:spPr bwMode="auto">
          <a:xfrm>
            <a:off x="899592" y="476672"/>
            <a:ext cx="8001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600" dirty="0"/>
              <a:t>Biotita: X</a:t>
            </a:r>
            <a:r>
              <a:rPr lang="es-CL" sz="2800" dirty="0"/>
              <a:t>2</a:t>
            </a:r>
            <a:r>
              <a:rPr lang="es-CL" sz="3600" dirty="0"/>
              <a:t>Y</a:t>
            </a:r>
            <a:r>
              <a:rPr lang="es-CL" sz="2000" dirty="0"/>
              <a:t>6</a:t>
            </a:r>
            <a:r>
              <a:rPr lang="es-CL" sz="3600" dirty="0"/>
              <a:t>Z</a:t>
            </a:r>
            <a:r>
              <a:rPr lang="es-CL" sz="2000" dirty="0"/>
              <a:t>8</a:t>
            </a:r>
            <a:r>
              <a:rPr lang="es-CL" sz="3600" dirty="0"/>
              <a:t>O</a:t>
            </a:r>
            <a:r>
              <a:rPr lang="es-CL" sz="2800" dirty="0"/>
              <a:t>20</a:t>
            </a:r>
            <a:r>
              <a:rPr lang="es-CL" sz="3600" dirty="0"/>
              <a:t>(OH)</a:t>
            </a:r>
            <a:r>
              <a:rPr lang="es-CL" sz="2800" dirty="0"/>
              <a:t>4</a:t>
            </a:r>
          </a:p>
          <a:p>
            <a:endParaRPr lang="es-CL" sz="2800" dirty="0"/>
          </a:p>
          <a:p>
            <a:r>
              <a:rPr lang="es-CL" sz="3600" dirty="0"/>
              <a:t>X</a:t>
            </a:r>
            <a:r>
              <a:rPr lang="es-CL" sz="2800" dirty="0"/>
              <a:t>: Ca, Na, K     </a:t>
            </a:r>
            <a:r>
              <a:rPr lang="es-CL" sz="3600" dirty="0"/>
              <a:t>Y</a:t>
            </a:r>
            <a:r>
              <a:rPr lang="es-CL" sz="2800" dirty="0"/>
              <a:t>: Al, Ti, Fe, Mn, Mg      </a:t>
            </a:r>
            <a:r>
              <a:rPr lang="es-CL" sz="3600" dirty="0"/>
              <a:t>Z</a:t>
            </a:r>
            <a:r>
              <a:rPr lang="es-CL" sz="2800" dirty="0"/>
              <a:t>: Si, Al</a:t>
            </a:r>
            <a:endParaRPr lang="es-CL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1 CuadroTexto"/>
          <p:cNvSpPr txBox="1">
            <a:spLocks noChangeArrowheads="1"/>
          </p:cNvSpPr>
          <p:nvPr/>
        </p:nvSpPr>
        <p:spPr bwMode="auto">
          <a:xfrm>
            <a:off x="357188" y="2143125"/>
            <a:ext cx="2928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dirty="0"/>
              <a:t>K</a:t>
            </a:r>
            <a:r>
              <a:rPr lang="es-CL" sz="1400" dirty="0"/>
              <a:t>2</a:t>
            </a:r>
            <a:r>
              <a:rPr lang="es-CL" dirty="0"/>
              <a:t>Mg</a:t>
            </a:r>
            <a:r>
              <a:rPr lang="es-CL" sz="1400" dirty="0"/>
              <a:t>5</a:t>
            </a:r>
            <a:r>
              <a:rPr lang="es-CL" dirty="0"/>
              <a:t>Al(Al</a:t>
            </a:r>
            <a:r>
              <a:rPr lang="es-CL" sz="1400" dirty="0"/>
              <a:t>3</a:t>
            </a:r>
            <a:r>
              <a:rPr lang="es-CL" dirty="0"/>
              <a:t>Si</a:t>
            </a:r>
            <a:r>
              <a:rPr lang="es-CL" sz="1400" dirty="0"/>
              <a:t>5</a:t>
            </a:r>
            <a:r>
              <a:rPr lang="es-CL" dirty="0"/>
              <a:t>)O</a:t>
            </a:r>
            <a:r>
              <a:rPr lang="es-CL" sz="1400" dirty="0"/>
              <a:t>20</a:t>
            </a:r>
            <a:r>
              <a:rPr lang="es-CL" dirty="0"/>
              <a:t>(OH)</a:t>
            </a:r>
            <a:r>
              <a:rPr lang="es-CL" sz="1400" dirty="0"/>
              <a:t>4</a:t>
            </a:r>
            <a:endParaRPr lang="es-CL" dirty="0"/>
          </a:p>
        </p:txBody>
      </p:sp>
      <p:sp>
        <p:nvSpPr>
          <p:cNvPr id="246787" name="3 CuadroTexto"/>
          <p:cNvSpPr txBox="1">
            <a:spLocks noChangeArrowheads="1"/>
          </p:cNvSpPr>
          <p:nvPr/>
        </p:nvSpPr>
        <p:spPr bwMode="auto">
          <a:xfrm>
            <a:off x="5143500" y="2143125"/>
            <a:ext cx="3214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/>
              <a:t>K</a:t>
            </a:r>
            <a:r>
              <a:rPr lang="es-CL" sz="1400"/>
              <a:t>2</a:t>
            </a:r>
            <a:r>
              <a:rPr lang="es-CL"/>
              <a:t>Fe</a:t>
            </a:r>
            <a:r>
              <a:rPr lang="es-CL" sz="1400"/>
              <a:t>5</a:t>
            </a:r>
            <a:r>
              <a:rPr lang="es-CL"/>
              <a:t>Al(Al</a:t>
            </a:r>
            <a:r>
              <a:rPr lang="es-CL" sz="1400"/>
              <a:t>3</a:t>
            </a:r>
            <a:r>
              <a:rPr lang="es-CL"/>
              <a:t>Si</a:t>
            </a:r>
            <a:r>
              <a:rPr lang="es-CL" sz="1400"/>
              <a:t>5</a:t>
            </a:r>
            <a:r>
              <a:rPr lang="es-CL"/>
              <a:t>)O</a:t>
            </a:r>
            <a:r>
              <a:rPr lang="es-CL" sz="1400"/>
              <a:t>20</a:t>
            </a:r>
            <a:r>
              <a:rPr lang="es-CL"/>
              <a:t>(OH)</a:t>
            </a:r>
            <a:r>
              <a:rPr lang="es-CL" sz="1400"/>
              <a:t>4</a:t>
            </a:r>
            <a:endParaRPr lang="es-CL"/>
          </a:p>
        </p:txBody>
      </p:sp>
      <p:sp>
        <p:nvSpPr>
          <p:cNvPr id="246788" name="4 CuadroTexto"/>
          <p:cNvSpPr txBox="1">
            <a:spLocks noChangeArrowheads="1"/>
          </p:cNvSpPr>
          <p:nvPr/>
        </p:nvSpPr>
        <p:spPr bwMode="auto">
          <a:xfrm>
            <a:off x="323850" y="4941888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/>
              <a:t>K</a:t>
            </a:r>
            <a:r>
              <a:rPr lang="es-CL" sz="1400"/>
              <a:t>2</a:t>
            </a:r>
            <a:r>
              <a:rPr lang="es-CL"/>
              <a:t>Mg</a:t>
            </a:r>
            <a:r>
              <a:rPr lang="es-CL" sz="1400"/>
              <a:t>6</a:t>
            </a:r>
            <a:r>
              <a:rPr lang="es-CL"/>
              <a:t>Al(Al</a:t>
            </a:r>
            <a:r>
              <a:rPr lang="es-CL" sz="1400"/>
              <a:t>2</a:t>
            </a:r>
            <a:r>
              <a:rPr lang="es-CL"/>
              <a:t>Si</a:t>
            </a:r>
            <a:r>
              <a:rPr lang="es-CL" sz="1400"/>
              <a:t>6</a:t>
            </a:r>
            <a:r>
              <a:rPr lang="es-CL"/>
              <a:t>)O</a:t>
            </a:r>
            <a:r>
              <a:rPr lang="es-CL" sz="1400"/>
              <a:t>20</a:t>
            </a:r>
            <a:r>
              <a:rPr lang="es-CL"/>
              <a:t>(OH)</a:t>
            </a:r>
            <a:r>
              <a:rPr lang="es-CL" sz="1400"/>
              <a:t>4</a:t>
            </a:r>
            <a:endParaRPr lang="es-CL"/>
          </a:p>
        </p:txBody>
      </p:sp>
      <p:sp>
        <p:nvSpPr>
          <p:cNvPr id="246789" name="5 CuadroTexto"/>
          <p:cNvSpPr txBox="1">
            <a:spLocks noChangeArrowheads="1"/>
          </p:cNvSpPr>
          <p:nvPr/>
        </p:nvSpPr>
        <p:spPr bwMode="auto">
          <a:xfrm>
            <a:off x="5357813" y="5000625"/>
            <a:ext cx="29289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/>
              <a:t>K</a:t>
            </a:r>
            <a:r>
              <a:rPr lang="es-CL" sz="1400"/>
              <a:t>2</a:t>
            </a:r>
            <a:r>
              <a:rPr lang="es-CL"/>
              <a:t>Fe</a:t>
            </a:r>
            <a:r>
              <a:rPr lang="es-CL" sz="1400"/>
              <a:t>6</a:t>
            </a:r>
            <a:r>
              <a:rPr lang="es-CL"/>
              <a:t>Al(Al</a:t>
            </a:r>
            <a:r>
              <a:rPr lang="es-CL" sz="1400"/>
              <a:t>2</a:t>
            </a:r>
            <a:r>
              <a:rPr lang="es-CL"/>
              <a:t>Si</a:t>
            </a:r>
            <a:r>
              <a:rPr lang="es-CL" sz="1400"/>
              <a:t>6</a:t>
            </a:r>
            <a:r>
              <a:rPr lang="es-CL"/>
              <a:t>)O</a:t>
            </a:r>
            <a:r>
              <a:rPr lang="es-CL" sz="1400"/>
              <a:t>20</a:t>
            </a:r>
            <a:r>
              <a:rPr lang="es-CL"/>
              <a:t>(OH)</a:t>
            </a:r>
            <a:r>
              <a:rPr lang="es-CL" sz="1400"/>
              <a:t>4</a:t>
            </a:r>
            <a:endParaRPr lang="es-CL"/>
          </a:p>
        </p:txBody>
      </p:sp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2887663" y="2755900"/>
          <a:ext cx="2612572" cy="1580606"/>
        </p:xfrm>
        <a:graphic>
          <a:graphicData uri="http://schemas.openxmlformats.org/drawingml/2006/table">
            <a:tbl>
              <a:tblPr firstCol="1"/>
              <a:tblGrid>
                <a:gridCol w="2612572"/>
              </a:tblGrid>
              <a:tr h="1580606">
                <a:tc>
                  <a:txBody>
                    <a:bodyPr/>
                    <a:lstStyle/>
                    <a:p>
                      <a:endParaRPr lang="es-CL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46796" name="8 CuadroTexto"/>
          <p:cNvSpPr txBox="1">
            <a:spLocks noChangeArrowheads="1"/>
          </p:cNvSpPr>
          <p:nvPr/>
        </p:nvSpPr>
        <p:spPr bwMode="auto">
          <a:xfrm>
            <a:off x="2428875" y="2643188"/>
            <a:ext cx="714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/>
              <a:t>3.0</a:t>
            </a:r>
          </a:p>
        </p:txBody>
      </p:sp>
      <p:sp>
        <p:nvSpPr>
          <p:cNvPr id="246797" name="9 CuadroTexto"/>
          <p:cNvSpPr txBox="1">
            <a:spLocks noChangeArrowheads="1"/>
          </p:cNvSpPr>
          <p:nvPr/>
        </p:nvSpPr>
        <p:spPr bwMode="auto">
          <a:xfrm>
            <a:off x="2428875" y="4143375"/>
            <a:ext cx="642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/>
              <a:t>2.0</a:t>
            </a:r>
          </a:p>
        </p:txBody>
      </p:sp>
      <p:sp>
        <p:nvSpPr>
          <p:cNvPr id="246798" name="10 CuadroTexto"/>
          <p:cNvSpPr txBox="1">
            <a:spLocks noChangeArrowheads="1"/>
          </p:cNvSpPr>
          <p:nvPr/>
        </p:nvSpPr>
        <p:spPr bwMode="auto">
          <a:xfrm>
            <a:off x="2786063" y="4500563"/>
            <a:ext cx="714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/>
              <a:t>0.0</a:t>
            </a:r>
          </a:p>
        </p:txBody>
      </p:sp>
      <p:sp>
        <p:nvSpPr>
          <p:cNvPr id="246799" name="11 CuadroTexto"/>
          <p:cNvSpPr txBox="1">
            <a:spLocks noChangeArrowheads="1"/>
          </p:cNvSpPr>
          <p:nvPr/>
        </p:nvSpPr>
        <p:spPr bwMode="auto">
          <a:xfrm>
            <a:off x="5143500" y="4500563"/>
            <a:ext cx="714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/>
              <a:t>1.0</a:t>
            </a:r>
          </a:p>
        </p:txBody>
      </p:sp>
      <p:sp>
        <p:nvSpPr>
          <p:cNvPr id="246800" name="12 CuadroTexto"/>
          <p:cNvSpPr txBox="1">
            <a:spLocks noChangeArrowheads="1"/>
          </p:cNvSpPr>
          <p:nvPr/>
        </p:nvSpPr>
        <p:spPr bwMode="auto">
          <a:xfrm>
            <a:off x="3500438" y="4786313"/>
            <a:ext cx="15001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/>
              <a:t>Fe/(Fe+Mg)</a:t>
            </a:r>
          </a:p>
        </p:txBody>
      </p:sp>
      <p:sp>
        <p:nvSpPr>
          <p:cNvPr id="246801" name="13 CuadroTexto"/>
          <p:cNvSpPr txBox="1">
            <a:spLocks noChangeArrowheads="1"/>
          </p:cNvSpPr>
          <p:nvPr/>
        </p:nvSpPr>
        <p:spPr bwMode="auto">
          <a:xfrm>
            <a:off x="1928813" y="3429000"/>
            <a:ext cx="857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/>
              <a:t>(Al)</a:t>
            </a:r>
            <a:r>
              <a:rPr lang="es-CL" sz="1200"/>
              <a:t>T</a:t>
            </a:r>
            <a:endParaRPr lang="es-CL"/>
          </a:p>
        </p:txBody>
      </p:sp>
      <p:sp>
        <p:nvSpPr>
          <p:cNvPr id="246802" name="14 CuadroTexto"/>
          <p:cNvSpPr txBox="1">
            <a:spLocks noChangeArrowheads="1"/>
          </p:cNvSpPr>
          <p:nvPr/>
        </p:nvSpPr>
        <p:spPr bwMode="auto">
          <a:xfrm>
            <a:off x="971600" y="4293096"/>
            <a:ext cx="1656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2400" b="1" dirty="0">
                <a:solidFill>
                  <a:srgbClr val="FF0000"/>
                </a:solidFill>
              </a:rPr>
              <a:t>Flogopita</a:t>
            </a:r>
          </a:p>
        </p:txBody>
      </p:sp>
      <p:sp>
        <p:nvSpPr>
          <p:cNvPr id="246803" name="15 CuadroTexto"/>
          <p:cNvSpPr txBox="1">
            <a:spLocks noChangeArrowheads="1"/>
          </p:cNvSpPr>
          <p:nvPr/>
        </p:nvSpPr>
        <p:spPr bwMode="auto">
          <a:xfrm>
            <a:off x="5652120" y="4293096"/>
            <a:ext cx="15113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400" b="1" dirty="0" err="1">
                <a:solidFill>
                  <a:srgbClr val="FF0000"/>
                </a:solidFill>
              </a:rPr>
              <a:t>Annita</a:t>
            </a:r>
            <a:endParaRPr lang="es-CL" sz="2400" b="1" dirty="0">
              <a:solidFill>
                <a:srgbClr val="FF0000"/>
              </a:solidFill>
            </a:endParaRPr>
          </a:p>
        </p:txBody>
      </p:sp>
      <p:sp>
        <p:nvSpPr>
          <p:cNvPr id="246804" name="16 CuadroTexto"/>
          <p:cNvSpPr txBox="1">
            <a:spLocks noChangeArrowheads="1"/>
          </p:cNvSpPr>
          <p:nvPr/>
        </p:nvSpPr>
        <p:spPr bwMode="auto">
          <a:xfrm>
            <a:off x="899592" y="2492896"/>
            <a:ext cx="16453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2400" b="1" dirty="0" err="1">
                <a:solidFill>
                  <a:srgbClr val="FF0000"/>
                </a:solidFill>
              </a:rPr>
              <a:t>Eastonita</a:t>
            </a:r>
            <a:endParaRPr lang="es-CL" sz="2400" b="1" dirty="0">
              <a:solidFill>
                <a:srgbClr val="FF0000"/>
              </a:solidFill>
            </a:endParaRPr>
          </a:p>
        </p:txBody>
      </p:sp>
      <p:sp>
        <p:nvSpPr>
          <p:cNvPr id="246805" name="17 CuadroTexto"/>
          <p:cNvSpPr txBox="1">
            <a:spLocks noChangeArrowheads="1"/>
          </p:cNvSpPr>
          <p:nvPr/>
        </p:nvSpPr>
        <p:spPr bwMode="auto">
          <a:xfrm>
            <a:off x="5652120" y="2636913"/>
            <a:ext cx="20162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2400" b="1" dirty="0" err="1">
                <a:solidFill>
                  <a:srgbClr val="FF0000"/>
                </a:solidFill>
              </a:rPr>
              <a:t>Siderofilita</a:t>
            </a:r>
            <a:endParaRPr lang="es-CL" sz="2400" b="1" dirty="0">
              <a:solidFill>
                <a:srgbClr val="FF0000"/>
              </a:solidFill>
            </a:endParaRPr>
          </a:p>
        </p:txBody>
      </p:sp>
      <p:sp>
        <p:nvSpPr>
          <p:cNvPr id="246806" name="18 CuadroTexto"/>
          <p:cNvSpPr txBox="1">
            <a:spLocks noChangeArrowheads="1"/>
          </p:cNvSpPr>
          <p:nvPr/>
        </p:nvSpPr>
        <p:spPr bwMode="auto">
          <a:xfrm>
            <a:off x="755576" y="714375"/>
            <a:ext cx="57452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3600" dirty="0"/>
              <a:t>Clasificación de las Biotitas</a:t>
            </a:r>
          </a:p>
        </p:txBody>
      </p:sp>
      <p:sp>
        <p:nvSpPr>
          <p:cNvPr id="18" name="17 Rectángulo"/>
          <p:cNvSpPr/>
          <p:nvPr/>
        </p:nvSpPr>
        <p:spPr>
          <a:xfrm>
            <a:off x="6444208" y="836712"/>
            <a:ext cx="23762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2000" dirty="0" smtClean="0"/>
              <a:t>X2Y</a:t>
            </a:r>
            <a:r>
              <a:rPr lang="es-CL" sz="1600" dirty="0" smtClean="0"/>
              <a:t>6</a:t>
            </a:r>
            <a:r>
              <a:rPr lang="es-CL" sz="2000" dirty="0" smtClean="0"/>
              <a:t>Z</a:t>
            </a:r>
            <a:r>
              <a:rPr lang="es-CL" sz="1600" dirty="0" smtClean="0"/>
              <a:t>8</a:t>
            </a:r>
            <a:r>
              <a:rPr lang="es-CL" sz="2000" dirty="0" smtClean="0"/>
              <a:t>O20(OH)4</a:t>
            </a:r>
            <a:endParaRPr lang="es-CL" sz="2000" dirty="0"/>
          </a:p>
        </p:txBody>
      </p:sp>
      <p:sp>
        <p:nvSpPr>
          <p:cNvPr id="19" name="18 CuadroTexto"/>
          <p:cNvSpPr txBox="1"/>
          <p:nvPr/>
        </p:nvSpPr>
        <p:spPr>
          <a:xfrm>
            <a:off x="539552" y="6021288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/>
              <a:t>(Al)</a:t>
            </a:r>
            <a:r>
              <a:rPr lang="es-CL" dirty="0" smtClean="0"/>
              <a:t>T</a:t>
            </a:r>
            <a:r>
              <a:rPr lang="es-CL" sz="2800" dirty="0" smtClean="0"/>
              <a:t> = aluminio </a:t>
            </a:r>
            <a:r>
              <a:rPr lang="es-CL" sz="2800" dirty="0" err="1" smtClean="0"/>
              <a:t>tetrahédrico</a:t>
            </a:r>
            <a:endParaRPr lang="es-CL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750" y="2205038"/>
            <a:ext cx="8604250" cy="15113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CL" dirty="0" smtClean="0"/>
              <a:t>Materiales, columna eruptiva, flujos y depósitos </a:t>
            </a:r>
            <a:r>
              <a:rPr lang="es-CL" dirty="0" err="1" smtClean="0"/>
              <a:t>piroclásticos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CL" dirty="0" smtClean="0"/>
              <a:t>Naturaleza de </a:t>
            </a:r>
            <a:r>
              <a:rPr lang="es-CL" dirty="0" err="1" smtClean="0"/>
              <a:t>Piroclastos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8313" y="1981200"/>
            <a:ext cx="8675687" cy="4327525"/>
          </a:xfrm>
        </p:spPr>
        <p:txBody>
          <a:bodyPr/>
          <a:lstStyle/>
          <a:p>
            <a:pPr>
              <a:defRPr/>
            </a:pPr>
            <a:r>
              <a:rPr lang="es-CL" dirty="0" smtClean="0"/>
              <a:t>Fragmentos juveniles (cristales, ceniza, lapilli, pómez, escoria, bombas)</a:t>
            </a:r>
          </a:p>
          <a:p>
            <a:pPr>
              <a:defRPr/>
            </a:pPr>
            <a:r>
              <a:rPr lang="es-CL" dirty="0" smtClean="0"/>
              <a:t>Fragmentos accesorios (líticos)</a:t>
            </a:r>
          </a:p>
          <a:p>
            <a:pPr>
              <a:defRPr/>
            </a:pPr>
            <a:r>
              <a:rPr lang="es-CL" dirty="0" smtClean="0"/>
              <a:t>Fragmentos accidentales (líticos)</a:t>
            </a:r>
            <a:endParaRPr lang="es-CL" dirty="0"/>
          </a:p>
        </p:txBody>
      </p:sp>
      <p:pic>
        <p:nvPicPr>
          <p:cNvPr id="245764" name="Picture 6" descr="04_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25" y="4286250"/>
            <a:ext cx="2489200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65" name="Picture 5" descr="04_11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4286250"/>
            <a:ext cx="2808287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13" y="4357688"/>
            <a:ext cx="2636837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45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45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45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30" name="Picture 2" descr="http://volcano.oregonstate.edu/sites/default/files/LC%20Lithic%20ignimbri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280920" cy="62106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CL" dirty="0" smtClean="0"/>
              <a:t>Tamaño de </a:t>
            </a:r>
            <a:r>
              <a:rPr lang="es-CL" dirty="0" err="1" smtClean="0"/>
              <a:t>piroclastos</a:t>
            </a:r>
            <a:endParaRPr lang="es-C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s-CL" dirty="0" smtClean="0"/>
              <a:t>Bombas y Bloques (&gt; 64 mm)</a:t>
            </a:r>
          </a:p>
          <a:p>
            <a:pPr>
              <a:defRPr/>
            </a:pPr>
            <a:r>
              <a:rPr lang="es-CL" dirty="0" smtClean="0"/>
              <a:t>Lapilli (2 – 64 mm)</a:t>
            </a:r>
          </a:p>
          <a:p>
            <a:pPr>
              <a:defRPr/>
            </a:pPr>
            <a:r>
              <a:rPr lang="es-CL" dirty="0" smtClean="0"/>
              <a:t>Cenizas (&lt; 2mm)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2" name="Picture 2" descr="http://recursos.cnice.mec.es/biosfera/alumno/2ESO/tierrin/imagenes/bomb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250"/>
            <a:ext cx="44196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0884" name="Picture 6" descr="http://4.bp.blogspot.com/_3E48TTz_wag/S54-blmdB9I/AAAAAAAAE7E/1I-kohxr7Ds/s320/DSC_01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573016"/>
            <a:ext cx="3373438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0885" name="Picture 8" descr="http://www.shelios.com/ima01a/expe/rgb500/106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3500438"/>
            <a:ext cx="47625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www.decadevolcano.net/photos/santorini/santorini_2005/santorini_539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3176" y="332656"/>
            <a:ext cx="514082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251520" y="6093296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 smtClean="0"/>
              <a:t>Bombas volcánicas</a:t>
            </a:r>
            <a:endParaRPr lang="es-CL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906" name="Picture 2" descr="http://volcanoes.usgs.gov/Imgs/Jpg/MSH/30410914-077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125538"/>
            <a:ext cx="66770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1907" name="3 CuadroTexto"/>
          <p:cNvSpPr txBox="1">
            <a:spLocks noChangeArrowheads="1"/>
          </p:cNvSpPr>
          <p:nvPr/>
        </p:nvSpPr>
        <p:spPr bwMode="auto">
          <a:xfrm>
            <a:off x="1116013" y="5516563"/>
            <a:ext cx="6985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3600"/>
              <a:t>Cenizas y lapilli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930" name="Picture 2" descr="http://upload.wikimedia.org/wikipedia/commons/8/8d/Ashsem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13" y="2143125"/>
            <a:ext cx="296386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2931" name="Picture 4" descr="http://pubs.usgs.gov/fs/2005/3024/images/fs2005-3024_fig_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143000"/>
            <a:ext cx="5524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2932" name="3 CuadroTexto"/>
          <p:cNvSpPr txBox="1">
            <a:spLocks noChangeArrowheads="1"/>
          </p:cNvSpPr>
          <p:nvPr/>
        </p:nvSpPr>
        <p:spPr bwMode="auto">
          <a:xfrm>
            <a:off x="2000250" y="5143500"/>
            <a:ext cx="3429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2800"/>
              <a:t>Ceniza volcánica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2" name="Picture 2" descr="http://www.open2.net/open2static/source/file/root/1/7/31/292821/ejecta_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04864"/>
            <a:ext cx="2664296" cy="3177502"/>
          </a:xfrm>
          <a:prstGeom prst="rect">
            <a:avLst/>
          </a:prstGeom>
          <a:noFill/>
        </p:spPr>
      </p:pic>
      <p:pic>
        <p:nvPicPr>
          <p:cNvPr id="199684" name="Picture 4" descr="http://photo2.si.edu/earthquakes/sakurajima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628800"/>
            <a:ext cx="2895600" cy="4448175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1835696" y="548680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3200" dirty="0" smtClean="0"/>
              <a:t>Columna eruptiva</a:t>
            </a:r>
            <a:endParaRPr lang="es-CL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3680</TotalTime>
  <Words>2018</Words>
  <Application>Microsoft Office PowerPoint</Application>
  <PresentationFormat>Presentación en pantalla (4:3)</PresentationFormat>
  <Paragraphs>436</Paragraphs>
  <Slides>146</Slides>
  <Notes>41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146</vt:i4>
      </vt:variant>
    </vt:vector>
  </HeadingPairs>
  <TitlesOfParts>
    <vt:vector size="147" baseType="lpstr">
      <vt:lpstr>Flujo</vt:lpstr>
      <vt:lpstr>Diapositiva 1</vt:lpstr>
      <vt:lpstr>Volcanismo en dorsales oceánica (MORB)</vt:lpstr>
      <vt:lpstr>Diapositiva 3</vt:lpstr>
      <vt:lpstr>Volcanismo intraplaca</vt:lpstr>
      <vt:lpstr>Diapositiva 5</vt:lpstr>
      <vt:lpstr>Formas volcánicas</vt:lpstr>
      <vt:lpstr>Formas volcánicas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Tipos de erupciones</vt:lpstr>
      <vt:lpstr>Diapositiva 18</vt:lpstr>
      <vt:lpstr>Diapositiva 19</vt:lpstr>
      <vt:lpstr>Diapositiva 20</vt:lpstr>
      <vt:lpstr>Diapositiva 21</vt:lpstr>
      <vt:lpstr>Erupciones volcánicas explosivas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Materiales volcánicos</vt:lpstr>
      <vt:lpstr>Tipos de lava y estructuras</vt:lpstr>
      <vt:lpstr>Productos volcánicos: Tipos de Lavas</vt:lpstr>
      <vt:lpstr>Flujo de lava poco viscosa</vt:lpstr>
      <vt:lpstr>Diapositiva 34</vt:lpstr>
      <vt:lpstr>Diapositiva 35</vt:lpstr>
      <vt:lpstr>Diapositiva 36</vt:lpstr>
      <vt:lpstr>Flujo de obsidiana; Muy viscosa</vt:lpstr>
      <vt:lpstr>Productos volcánicos: Lava domo</vt:lpstr>
      <vt:lpstr>Diapositiva 39</vt:lpstr>
      <vt:lpstr>Diapositiva 40</vt:lpstr>
      <vt:lpstr>Basaltos de almohadilla</vt:lpstr>
      <vt:lpstr>Diapositiva 42</vt:lpstr>
      <vt:lpstr>Tamaño de piroclastos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Depósitos de caída de piroclastos </vt:lpstr>
      <vt:lpstr>Diapositiva 51</vt:lpstr>
      <vt:lpstr>Diapositiva 52</vt:lpstr>
      <vt:lpstr>Diapositiva 53</vt:lpstr>
      <vt:lpstr>Mineralogía de basaltos</vt:lpstr>
      <vt:lpstr>Diapositiva 55</vt:lpstr>
      <vt:lpstr>Plagioclasas</vt:lpstr>
      <vt:lpstr>Diapositiva 57</vt:lpstr>
      <vt:lpstr>Piroxenos: (X,Y)2Z2O6</vt:lpstr>
      <vt:lpstr>¿Cuál es la diferencia entre un ortopiroxeno y un clinopiroxeno?</vt:lpstr>
      <vt:lpstr>Diapositiva 60</vt:lpstr>
      <vt:lpstr>Olivinos</vt:lpstr>
      <vt:lpstr>Diapositiva 62</vt:lpstr>
      <vt:lpstr>                                                        2MgSiO3 = Mg2SiO4 + SiO2 Enstatita      Forsterita  Cuarzo</vt:lpstr>
      <vt:lpstr>Óxidos de Fe y Ti:  </vt:lpstr>
      <vt:lpstr>Diapositiva 65</vt:lpstr>
      <vt:lpstr>Mineralogía de las basanitas</vt:lpstr>
      <vt:lpstr>Basaltos</vt:lpstr>
      <vt:lpstr>Diapositiva 68</vt:lpstr>
      <vt:lpstr>      Escoria Basáltica vesicular</vt:lpstr>
      <vt:lpstr>    Basalto afanítico</vt:lpstr>
      <vt:lpstr>Mineralogía de andesitas y andesitas basálticas</vt:lpstr>
      <vt:lpstr>       Andesita porfírica</vt:lpstr>
      <vt:lpstr>Anfíbolas</vt:lpstr>
      <vt:lpstr>Diapositiva 74</vt:lpstr>
      <vt:lpstr>Diapositiva 75</vt:lpstr>
      <vt:lpstr>Diapositiva 76</vt:lpstr>
      <vt:lpstr>Diapositiva 77</vt:lpstr>
      <vt:lpstr>Diapositiva 78</vt:lpstr>
      <vt:lpstr>Riolita y tobas riolíticas </vt:lpstr>
      <vt:lpstr>Diapositiva 80</vt:lpstr>
      <vt:lpstr>Diapositiva 81</vt:lpstr>
      <vt:lpstr>Mineralogía de Dacitas y Riolitas</vt:lpstr>
      <vt:lpstr>Sanidina KAlSiO3O8</vt:lpstr>
      <vt:lpstr>Feldespato potásico: KAlSi3O8</vt:lpstr>
      <vt:lpstr>Diapositiva 85</vt:lpstr>
      <vt:lpstr>Polimorfos de SiO2 en rocas ígneas</vt:lpstr>
      <vt:lpstr>Diapositiva 87</vt:lpstr>
      <vt:lpstr>Diapositiva 88</vt:lpstr>
      <vt:lpstr>Diapositiva 89</vt:lpstr>
      <vt:lpstr>Diapositiva 90</vt:lpstr>
      <vt:lpstr>Diapositiva 91</vt:lpstr>
      <vt:lpstr>Materiales, columna eruptiva, flujos y depósitos piroclásticos</vt:lpstr>
      <vt:lpstr>Naturaleza de Piroclastos</vt:lpstr>
      <vt:lpstr>Diapositiva 94</vt:lpstr>
      <vt:lpstr>Tamaño de piroclastos</vt:lpstr>
      <vt:lpstr>Diapositiva 96</vt:lpstr>
      <vt:lpstr>Diapositiva 97</vt:lpstr>
      <vt:lpstr>Diapositiva 98</vt:lpstr>
      <vt:lpstr>Diapositiva 99</vt:lpstr>
      <vt:lpstr>Diapositiva 100</vt:lpstr>
      <vt:lpstr>Columna eruptiva del Volcán Chaitén</vt:lpstr>
      <vt:lpstr>Diapositiva 102</vt:lpstr>
      <vt:lpstr>Diapositiva 103</vt:lpstr>
      <vt:lpstr>Diapositiva 104</vt:lpstr>
      <vt:lpstr>Diapositiva 105</vt:lpstr>
      <vt:lpstr>Diapositiva 106</vt:lpstr>
      <vt:lpstr>Diapositiva 107</vt:lpstr>
      <vt:lpstr>Diapositiva 108</vt:lpstr>
      <vt:lpstr>Diapositiva 109</vt:lpstr>
      <vt:lpstr>Diapositiva 110</vt:lpstr>
      <vt:lpstr>Colapso de la columna eruptiva: flujos piroclásticos</vt:lpstr>
      <vt:lpstr>Diapositiva 112</vt:lpstr>
      <vt:lpstr>Diapositiva 113</vt:lpstr>
      <vt:lpstr>Flujo Basal y sus depósitos</vt:lpstr>
      <vt:lpstr>Diapositiva 115</vt:lpstr>
      <vt:lpstr>Diapositiva 116</vt:lpstr>
      <vt:lpstr>Oleada piroclástica</vt:lpstr>
      <vt:lpstr>Diapositiva 118</vt:lpstr>
      <vt:lpstr>Diapositiva 119</vt:lpstr>
      <vt:lpstr>Diapositiva 120</vt:lpstr>
      <vt:lpstr>Diapositiva 121</vt:lpstr>
      <vt:lpstr>Sección de una ignimbrita típica</vt:lpstr>
      <vt:lpstr>Diapositiva 123</vt:lpstr>
      <vt:lpstr>¿Qué es una toba soldada?</vt:lpstr>
      <vt:lpstr>Diapositiva 125</vt:lpstr>
      <vt:lpstr>Diapositiva 126</vt:lpstr>
      <vt:lpstr>Erupciones  de ignimbritas y formación de calderas</vt:lpstr>
      <vt:lpstr>Caldera de explosión</vt:lpstr>
      <vt:lpstr>Diapositiva 129</vt:lpstr>
      <vt:lpstr>Diapositiva 130</vt:lpstr>
      <vt:lpstr>Diapositiva 131</vt:lpstr>
      <vt:lpstr>Diapositiva 132</vt:lpstr>
      <vt:lpstr>Caldera de colapso</vt:lpstr>
      <vt:lpstr>Diapositiva 134</vt:lpstr>
      <vt:lpstr>Diapositiva 135</vt:lpstr>
      <vt:lpstr>Clasificación de Rxs. Piroclásticas</vt:lpstr>
      <vt:lpstr>Riesgos asociados a la actividad volcánica</vt:lpstr>
      <vt:lpstr>Diapositiva 138</vt:lpstr>
      <vt:lpstr>Diapositiva 139</vt:lpstr>
      <vt:lpstr>Ciudad de Plymouth, Montserrat, Caribe</vt:lpstr>
      <vt:lpstr>Diapositiva 141</vt:lpstr>
      <vt:lpstr>Diapositiva 142</vt:lpstr>
      <vt:lpstr>Diapositiva 143</vt:lpstr>
      <vt:lpstr>Diapositiva 144</vt:lpstr>
      <vt:lpstr>Diapositiva 145</vt:lpstr>
      <vt:lpstr>Diapositiva 146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MAParada</dc:creator>
  <cp:lastModifiedBy>MAParada</cp:lastModifiedBy>
  <cp:revision>194</cp:revision>
  <dcterms:created xsi:type="dcterms:W3CDTF">2010-09-10T15:05:03Z</dcterms:created>
  <dcterms:modified xsi:type="dcterms:W3CDTF">2011-11-24T15:55:37Z</dcterms:modified>
</cp:coreProperties>
</file>