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Lst>
  <p:notesMasterIdLst>
    <p:notesMasterId r:id="rId114"/>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4" r:id="rId17"/>
    <p:sldId id="273" r:id="rId18"/>
    <p:sldId id="275" r:id="rId19"/>
    <p:sldId id="276" r:id="rId20"/>
    <p:sldId id="277" r:id="rId21"/>
    <p:sldId id="278" r:id="rId22"/>
    <p:sldId id="280" r:id="rId23"/>
    <p:sldId id="281" r:id="rId24"/>
    <p:sldId id="285" r:id="rId25"/>
    <p:sldId id="305" r:id="rId26"/>
    <p:sldId id="286" r:id="rId27"/>
    <p:sldId id="288" r:id="rId28"/>
    <p:sldId id="289" r:id="rId29"/>
    <p:sldId id="290" r:id="rId30"/>
    <p:sldId id="291" r:id="rId31"/>
    <p:sldId id="292" r:id="rId32"/>
    <p:sldId id="293" r:id="rId33"/>
    <p:sldId id="294" r:id="rId34"/>
    <p:sldId id="295" r:id="rId35"/>
    <p:sldId id="296" r:id="rId36"/>
    <p:sldId id="297" r:id="rId37"/>
    <p:sldId id="300" r:id="rId38"/>
    <p:sldId id="301" r:id="rId39"/>
    <p:sldId id="302" r:id="rId40"/>
    <p:sldId id="303" r:id="rId41"/>
    <p:sldId id="304" r:id="rId42"/>
    <p:sldId id="307" r:id="rId43"/>
    <p:sldId id="287"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86" r:id="rId63"/>
    <p:sldId id="384" r:id="rId64"/>
    <p:sldId id="385" r:id="rId65"/>
    <p:sldId id="328" r:id="rId66"/>
    <p:sldId id="330" r:id="rId67"/>
    <p:sldId id="331" r:id="rId68"/>
    <p:sldId id="332" r:id="rId69"/>
    <p:sldId id="333" r:id="rId70"/>
    <p:sldId id="334" r:id="rId71"/>
    <p:sldId id="335" r:id="rId72"/>
    <p:sldId id="336" r:id="rId73"/>
    <p:sldId id="391" r:id="rId74"/>
    <p:sldId id="337" r:id="rId75"/>
    <p:sldId id="338" r:id="rId76"/>
    <p:sldId id="339" r:id="rId77"/>
    <p:sldId id="340" r:id="rId78"/>
    <p:sldId id="341" r:id="rId79"/>
    <p:sldId id="342" r:id="rId80"/>
    <p:sldId id="343" r:id="rId81"/>
    <p:sldId id="344" r:id="rId82"/>
    <p:sldId id="345" r:id="rId83"/>
    <p:sldId id="346" r:id="rId84"/>
    <p:sldId id="347" r:id="rId85"/>
    <p:sldId id="349" r:id="rId86"/>
    <p:sldId id="350" r:id="rId87"/>
    <p:sldId id="351" r:id="rId88"/>
    <p:sldId id="352" r:id="rId89"/>
    <p:sldId id="353" r:id="rId90"/>
    <p:sldId id="354" r:id="rId91"/>
    <p:sldId id="355" r:id="rId92"/>
    <p:sldId id="356" r:id="rId93"/>
    <p:sldId id="357" r:id="rId94"/>
    <p:sldId id="389" r:id="rId95"/>
    <p:sldId id="387" r:id="rId96"/>
    <p:sldId id="368" r:id="rId97"/>
    <p:sldId id="369" r:id="rId98"/>
    <p:sldId id="370" r:id="rId99"/>
    <p:sldId id="371" r:id="rId100"/>
    <p:sldId id="372" r:id="rId101"/>
    <p:sldId id="358" r:id="rId102"/>
    <p:sldId id="359" r:id="rId103"/>
    <p:sldId id="373" r:id="rId104"/>
    <p:sldId id="361" r:id="rId105"/>
    <p:sldId id="362" r:id="rId106"/>
    <p:sldId id="374" r:id="rId107"/>
    <p:sldId id="375" r:id="rId108"/>
    <p:sldId id="393" r:id="rId109"/>
    <p:sldId id="381" r:id="rId110"/>
    <p:sldId id="376" r:id="rId111"/>
    <p:sldId id="380" r:id="rId112"/>
    <p:sldId id="388" r:id="rId113"/>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B2136A-153C-41F5-81A1-10C878E46012}" type="datetimeFigureOut">
              <a:rPr lang="es-CL" smtClean="0"/>
              <a:pPr/>
              <a:t>15-11-2011</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6ACF78-F8A2-4B47-84A8-D894264B983B}" type="slidenum">
              <a:rPr lang="es-CL" smtClean="0"/>
              <a:pPr/>
              <a:t>‹Nº›</a:t>
            </a:fld>
            <a:endParaRPr lang="es-C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D8244171-1F7A-46A0-B39F-7D563CB3579D}" type="slidenum">
              <a:rPr lang="es-MX" smtClean="0"/>
              <a:pPr/>
              <a:t>2</a:t>
            </a:fld>
            <a:endParaRPr lang="es-MX" smtClean="0"/>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pPr eaLnBrk="1" hangingPunct="1"/>
            <a:endParaRPr lang="es-CL"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p>
            <a:fld id="{FAAC5632-95A9-4B51-8104-B9D0E868E1B5}" type="slidenum">
              <a:rPr lang="es-MX" smtClean="0"/>
              <a:pPr/>
              <a:t>28</a:t>
            </a:fld>
            <a:endParaRPr lang="es-MX" smtClean="0"/>
          </a:p>
        </p:txBody>
      </p:sp>
      <p:sp>
        <p:nvSpPr>
          <p:cNvPr id="406531" name="Rectangle 2"/>
          <p:cNvSpPr>
            <a:spLocks noGrp="1" noRot="1" noChangeAspect="1" noChangeArrowheads="1" noTextEdit="1"/>
          </p:cNvSpPr>
          <p:nvPr>
            <p:ph type="sldImg"/>
          </p:nvPr>
        </p:nvSpPr>
        <p:spPr>
          <a:ln/>
        </p:spPr>
      </p:sp>
      <p:sp>
        <p:nvSpPr>
          <p:cNvPr id="406532" name="Rectangle 3"/>
          <p:cNvSpPr>
            <a:spLocks noGrp="1" noChangeArrowheads="1"/>
          </p:cNvSpPr>
          <p:nvPr>
            <p:ph type="body" idx="1"/>
          </p:nvPr>
        </p:nvSpPr>
        <p:spPr>
          <a:xfrm>
            <a:off x="914400" y="4343400"/>
            <a:ext cx="5029200" cy="4114800"/>
          </a:xfrm>
          <a:noFill/>
          <a:ln/>
        </p:spPr>
        <p:txBody>
          <a:bodyPr/>
          <a:lstStyle/>
          <a:p>
            <a:r>
              <a:rPr lang="en-US" smtClean="0"/>
              <a:t>Hess, Origin of Igneous Rocks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p>
            <a:fld id="{EC84BE57-EBB9-454A-8B95-7C3ED4E4A11C}" type="slidenum">
              <a:rPr lang="es-MX" smtClean="0"/>
              <a:pPr/>
              <a:t>33</a:t>
            </a:fld>
            <a:endParaRPr lang="es-MX" smtClean="0"/>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0ED1D823-0D8B-4467-922A-84E7F9009E6E}" type="slidenum">
              <a:rPr lang="es-MX" smtClean="0"/>
              <a:pPr/>
              <a:t>34</a:t>
            </a:fld>
            <a:endParaRPr lang="es-MX" smtClean="0"/>
          </a:p>
        </p:txBody>
      </p:sp>
      <p:sp>
        <p:nvSpPr>
          <p:cNvPr id="408579" name="Rectangle 2"/>
          <p:cNvSpPr>
            <a:spLocks noGrp="1" noRot="1" noChangeAspect="1" noChangeArrowheads="1" noTextEdit="1"/>
          </p:cNvSpPr>
          <p:nvPr>
            <p:ph type="sldImg"/>
          </p:nvPr>
        </p:nvSpPr>
        <p:spPr>
          <a:ln/>
        </p:spPr>
      </p:sp>
      <p:sp>
        <p:nvSpPr>
          <p:cNvPr id="408580" name="Rectangle 3"/>
          <p:cNvSpPr>
            <a:spLocks noGrp="1" noChangeArrowheads="1"/>
          </p:cNvSpPr>
          <p:nvPr>
            <p:ph type="body" idx="1"/>
          </p:nvPr>
        </p:nvSpPr>
        <p:spPr>
          <a:xfrm>
            <a:off x="914400" y="4343400"/>
            <a:ext cx="5029200" cy="4114800"/>
          </a:xfrm>
          <a:noFill/>
          <a:ln/>
        </p:spPr>
        <p:txBody>
          <a:bodyPr/>
          <a:lstStyle/>
          <a:p>
            <a:r>
              <a:rPr lang="en-US" smtClean="0">
                <a:solidFill>
                  <a:srgbClr val="000000"/>
                </a:solidFill>
                <a:latin typeface="Lucida Grande" charset="0"/>
              </a:rPr>
              <a:t>movie: </a:t>
            </a:r>
          </a:p>
          <a:p>
            <a:r>
              <a:rPr lang="en-US" smtClean="0">
                <a:solidFill>
                  <a:srgbClr val="000000"/>
                </a:solidFill>
                <a:latin typeface="Lucida Grande" charset="0"/>
              </a:rPr>
              <a:t>20020721-entrywide-srb.mov</a:t>
            </a:r>
          </a:p>
          <a:p>
            <a:r>
              <a:rPr lang="en-US" smtClean="0"/>
              <a:t>http://www.volcanogallery.com/volcano_videoclips.htm</a:t>
            </a:r>
            <a:endParaRPr lang="en-US" smtClean="0">
              <a:solidFill>
                <a:srgbClr val="000000"/>
              </a:solidFill>
              <a:latin typeface="Lucida Grande" charset="0"/>
            </a:endParaRPr>
          </a:p>
          <a:p>
            <a:r>
              <a:rPr lang="en-US" sz="1600" b="1" smtClean="0">
                <a:solidFill>
                  <a:srgbClr val="FFFFFF"/>
                </a:solidFill>
                <a:latin typeface="Times New Roman" pitchFamily="18" charset="0"/>
              </a:rPr>
              <a:t>July 21, 2002; 6:00 a.m.</a:t>
            </a:r>
            <a:r>
              <a:rPr lang="en-US" sz="1600" smtClean="0">
                <a:solidFill>
                  <a:srgbClr val="FFFFFF"/>
                </a:solidFill>
                <a:latin typeface="Times New Roman" pitchFamily="18" charset="0"/>
              </a:rPr>
              <a:t> Lava spills over Wilipe`a sea cliff and across boulders into the sea. </a:t>
            </a:r>
            <a:endParaRPr lang="en-US" smtClean="0">
              <a:solidFill>
                <a:srgbClr val="000000"/>
              </a:solidFill>
              <a:latin typeface="Lucida Grande" charset="0"/>
            </a:endParaRPr>
          </a:p>
          <a:p>
            <a:r>
              <a:rPr lang="en-US" smtClean="0">
                <a:solidFill>
                  <a:srgbClr val="000000"/>
                </a:solidFill>
                <a:latin typeface="Lucida Grande" charset="0"/>
              </a:rPr>
              <a:t>*************</a:t>
            </a:r>
          </a:p>
          <a:p>
            <a:r>
              <a:rPr lang="en-US" smtClean="0">
                <a:solidFill>
                  <a:srgbClr val="000000"/>
                </a:solidFill>
                <a:latin typeface="Lucida Grande" charset="0"/>
              </a:rPr>
              <a:t>photograph:</a:t>
            </a:r>
          </a:p>
          <a:p>
            <a:r>
              <a:rPr lang="en-US" smtClean="0"/>
              <a:t>http://volcanoes.usgs.gov/Products/Pglossary/effusive.html</a:t>
            </a:r>
          </a:p>
          <a:p>
            <a:r>
              <a:rPr lang="en-US" sz="1300" b="1" smtClean="0">
                <a:solidFill>
                  <a:srgbClr val="000000"/>
                </a:solidFill>
                <a:latin typeface="Times New Roman" pitchFamily="18" charset="0"/>
              </a:rPr>
              <a:t>Photograph by J.D. Griggs</a:t>
            </a:r>
          </a:p>
          <a:p>
            <a:r>
              <a:rPr lang="en-US" sz="1300" b="1" smtClean="0">
                <a:solidFill>
                  <a:srgbClr val="000000"/>
                </a:solidFill>
                <a:latin typeface="Times New Roman" pitchFamily="18" charset="0"/>
              </a:rPr>
              <a:t>on 31 January 1984</a:t>
            </a:r>
            <a:endParaRPr lang="en-US" sz="1600" smtClean="0">
              <a:solidFill>
                <a:srgbClr val="000000"/>
              </a:solidFill>
              <a:latin typeface="Times New Roman" pitchFamily="18" charset="0"/>
            </a:endParaRPr>
          </a:p>
          <a:p>
            <a:r>
              <a:rPr lang="en-US" sz="1600" smtClean="0">
                <a:solidFill>
                  <a:srgbClr val="000000"/>
                </a:solidFill>
                <a:latin typeface="Times New Roman" pitchFamily="18" charset="0"/>
              </a:rPr>
              <a:t>Basalt lava erupts from Pu`u `O`o spatter and cinder cone at Kilauea Volcano, Hawai`i. Lava spilling from the cone has formed a series of `a`a lava channels and flows.</a:t>
            </a:r>
          </a:p>
          <a:p>
            <a:endParaRPr lang="en-US" smtClean="0">
              <a:solidFill>
                <a:srgbClr val="000000"/>
              </a:solidFill>
              <a:latin typeface="Lucida Grande"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p>
            <a:fld id="{EECFFFDE-C732-445C-B660-6F0B93F59785}" type="slidenum">
              <a:rPr lang="es-MX" smtClean="0"/>
              <a:pPr/>
              <a:t>35</a:t>
            </a:fld>
            <a:endParaRPr lang="es-MX" smtClean="0"/>
          </a:p>
        </p:txBody>
      </p:sp>
      <p:sp>
        <p:nvSpPr>
          <p:cNvPr id="409603" name="Rectangle 2"/>
          <p:cNvSpPr>
            <a:spLocks noGrp="1" noRot="1" noChangeAspect="1" noChangeArrowheads="1" noTextEdit="1"/>
          </p:cNvSpPr>
          <p:nvPr>
            <p:ph type="sldImg"/>
          </p:nvPr>
        </p:nvSpPr>
        <p:spPr>
          <a:ln/>
        </p:spPr>
      </p:sp>
      <p:sp>
        <p:nvSpPr>
          <p:cNvPr id="409604" name="Rectangle 3"/>
          <p:cNvSpPr>
            <a:spLocks noGrp="1" noChangeArrowheads="1"/>
          </p:cNvSpPr>
          <p:nvPr>
            <p:ph type="body" idx="1"/>
          </p:nvPr>
        </p:nvSpPr>
        <p:spPr>
          <a:xfrm>
            <a:off x="914400" y="4343400"/>
            <a:ext cx="5029200" cy="4114800"/>
          </a:xfrm>
          <a:noFill/>
          <a:ln/>
        </p:spPr>
        <p:txBody>
          <a:bodyPr/>
          <a:lstStyle/>
          <a:p>
            <a:r>
              <a:rPr lang="en-US" smtClean="0"/>
              <a:t>http://lvo.wr.usgs.gov/gallery/30714277-001_caption.html</a:t>
            </a:r>
          </a:p>
          <a:p>
            <a:r>
              <a:rPr lang="en-US" sz="1300" b="1" smtClean="0">
                <a:solidFill>
                  <a:srgbClr val="000000"/>
                </a:solidFill>
                <a:latin typeface="Times New Roman" pitchFamily="18" charset="0"/>
              </a:rPr>
              <a:t>Panum Crater and lava dome</a:t>
            </a:r>
          </a:p>
          <a:p>
            <a:r>
              <a:rPr lang="en-US" smtClean="0"/>
              <a:t>try to add movie from the following site:  http://www.sci.sdsu.edu/volcano/</a:t>
            </a:r>
            <a:endParaRPr lang="en-US" sz="1300" b="1" smtClean="0">
              <a:solidFill>
                <a:srgbClr val="000000"/>
              </a:solidFill>
              <a:latin typeface="Times New Roman" pitchFamily="18" charset="0"/>
            </a:endParaRPr>
          </a:p>
          <a:p>
            <a:endParaRPr lang="en-US" sz="1600" smtClean="0">
              <a:solidFill>
                <a:srgbClr val="000000"/>
              </a:solidFill>
              <a:latin typeface="Times New Roman" pitchFamily="18" charset="0"/>
            </a:endParaRPr>
          </a:p>
          <a:p>
            <a:endParaRPr lang="en-US" sz="1600" smtClean="0">
              <a:solidFill>
                <a:srgbClr val="000000"/>
              </a:solidFill>
              <a:latin typeface="Times New Roman" pitchFamily="18" charset="0"/>
            </a:endParaRPr>
          </a:p>
          <a:p>
            <a:r>
              <a:rPr lang="en-US" sz="1600" smtClean="0">
                <a:solidFill>
                  <a:srgbClr val="000000"/>
                </a:solidFill>
                <a:latin typeface="Times New Roman" pitchFamily="18" charset="0"/>
              </a:rPr>
              <a:t>Aerial view of a lava dome nestled within Panum Crater, which was built by the explosive ejection of tephra. The explosive eruptions also generated three pyroclastic flows and a surge, and built the ring of tephra that surrounds the Crater. The dome was the last lava flow erupted during Mono eruptive episode between A.D. 1325-1365. </a:t>
            </a:r>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p>
            <a:fld id="{F2FECB68-1BBF-45D2-B50F-E756C1DF7B27}" type="slidenum">
              <a:rPr lang="es-MX" smtClean="0"/>
              <a:pPr/>
              <a:t>36</a:t>
            </a:fld>
            <a:endParaRPr lang="es-MX" smtClean="0"/>
          </a:p>
        </p:txBody>
      </p:sp>
      <p:sp>
        <p:nvSpPr>
          <p:cNvPr id="410627" name="Rectangle 2"/>
          <p:cNvSpPr>
            <a:spLocks noGrp="1" noRot="1" noChangeAspect="1" noChangeArrowheads="1" noTextEdit="1"/>
          </p:cNvSpPr>
          <p:nvPr>
            <p:ph type="sldImg"/>
          </p:nvPr>
        </p:nvSpPr>
        <p:spPr>
          <a:ln/>
        </p:spPr>
      </p:sp>
      <p:sp>
        <p:nvSpPr>
          <p:cNvPr id="41062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p:spPr>
        <p:txBody>
          <a:bodyPr/>
          <a:lstStyle/>
          <a:p>
            <a:fld id="{851FE16A-2AAE-41BF-88FA-387C26037B17}" type="slidenum">
              <a:rPr lang="es-MX" smtClean="0"/>
              <a:pPr/>
              <a:t>38</a:t>
            </a:fld>
            <a:endParaRPr lang="es-MX" smtClean="0"/>
          </a:p>
        </p:txBody>
      </p:sp>
      <p:sp>
        <p:nvSpPr>
          <p:cNvPr id="413699" name="Rectangle 2"/>
          <p:cNvSpPr>
            <a:spLocks noGrp="1" noRot="1" noChangeAspect="1" noChangeArrowheads="1" noTextEdit="1"/>
          </p:cNvSpPr>
          <p:nvPr>
            <p:ph type="sldImg"/>
          </p:nvPr>
        </p:nvSpPr>
        <p:spPr>
          <a:ln/>
        </p:spPr>
      </p:sp>
      <p:sp>
        <p:nvSpPr>
          <p:cNvPr id="413700" name="Rectangle 3"/>
          <p:cNvSpPr>
            <a:spLocks noGrp="1" noChangeArrowheads="1"/>
          </p:cNvSpPr>
          <p:nvPr>
            <p:ph type="body" idx="1"/>
          </p:nvPr>
        </p:nvSpPr>
        <p:spPr>
          <a:xfrm>
            <a:off x="914400" y="4343400"/>
            <a:ext cx="5029200" cy="4114800"/>
          </a:xfrm>
          <a:noFill/>
          <a:ln/>
        </p:spPr>
        <p:txBody>
          <a:bodyPr/>
          <a:lstStyle/>
          <a:p>
            <a:pPr eaLnBrk="1" hangingPunct="1"/>
            <a:r>
              <a:rPr lang="en-US" smtClean="0"/>
              <a:t>McBirney, Igneous Petrology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p:spPr>
        <p:txBody>
          <a:bodyPr/>
          <a:lstStyle/>
          <a:p>
            <a:fld id="{B4CD5B6B-F872-41B5-B140-B1D2DFEF9009}" type="slidenum">
              <a:rPr lang="es-MX" smtClean="0"/>
              <a:pPr/>
              <a:t>41</a:t>
            </a:fld>
            <a:endParaRPr lang="es-MX" smtClean="0"/>
          </a:p>
        </p:txBody>
      </p:sp>
      <p:sp>
        <p:nvSpPr>
          <p:cNvPr id="414723" name="Rectangle 2"/>
          <p:cNvSpPr>
            <a:spLocks noGrp="1" noRot="1" noChangeAspect="1" noChangeArrowheads="1" noTextEdit="1"/>
          </p:cNvSpPr>
          <p:nvPr>
            <p:ph type="sldImg"/>
          </p:nvPr>
        </p:nvSpPr>
        <p:spPr>
          <a:ln/>
        </p:spPr>
      </p:sp>
      <p:sp>
        <p:nvSpPr>
          <p:cNvPr id="41472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4321FB8A-C434-4A76-831A-C2EE106E041B}" type="slidenum">
              <a:rPr lang="en-US" smtClean="0"/>
              <a:pPr/>
              <a:t>47</a:t>
            </a:fld>
            <a:endParaRPr lang="en-US" smtClean="0"/>
          </a:p>
        </p:txBody>
      </p:sp>
      <p:sp>
        <p:nvSpPr>
          <p:cNvPr id="415747" name="Rectangle 2"/>
          <p:cNvSpPr>
            <a:spLocks noGrp="1" noRot="1" noChangeAspect="1" noChangeArrowheads="1" noTextEdit="1"/>
          </p:cNvSpPr>
          <p:nvPr>
            <p:ph type="sldImg"/>
          </p:nvPr>
        </p:nvSpPr>
        <p:spPr>
          <a:ln/>
        </p:spPr>
      </p:sp>
      <p:sp>
        <p:nvSpPr>
          <p:cNvPr id="41574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p>
            <a:fld id="{3AC661B6-03A3-46A2-92F9-E00BE8450AD6}" type="slidenum">
              <a:rPr lang="es-MX" smtClean="0"/>
              <a:pPr/>
              <a:t>49</a:t>
            </a:fld>
            <a:endParaRPr lang="es-MX" smtClean="0"/>
          </a:p>
        </p:txBody>
      </p:sp>
      <p:sp>
        <p:nvSpPr>
          <p:cNvPr id="416771" name="Rectangle 2"/>
          <p:cNvSpPr>
            <a:spLocks noGrp="1" noRot="1" noChangeAspect="1" noChangeArrowheads="1" noTextEdit="1"/>
          </p:cNvSpPr>
          <p:nvPr>
            <p:ph type="sldImg"/>
          </p:nvPr>
        </p:nvSpPr>
        <p:spPr>
          <a:ln/>
        </p:spPr>
      </p:sp>
      <p:sp>
        <p:nvSpPr>
          <p:cNvPr id="41677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p>
            <a:fld id="{10070C90-82F9-4457-BF4E-DC31F18C9FB4}" type="slidenum">
              <a:rPr lang="es-MX" smtClean="0"/>
              <a:pPr/>
              <a:t>53</a:t>
            </a:fld>
            <a:endParaRPr lang="es-MX" smtClean="0"/>
          </a:p>
        </p:txBody>
      </p:sp>
      <p:sp>
        <p:nvSpPr>
          <p:cNvPr id="417795" name="Rectangle 2"/>
          <p:cNvSpPr>
            <a:spLocks noGrp="1" noRot="1" noChangeAspect="1" noChangeArrowheads="1" noTextEdit="1"/>
          </p:cNvSpPr>
          <p:nvPr>
            <p:ph type="sldImg"/>
          </p:nvPr>
        </p:nvSpPr>
        <p:spPr>
          <a:ln/>
        </p:spPr>
      </p:sp>
      <p:sp>
        <p:nvSpPr>
          <p:cNvPr id="41779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8E90C86F-A1DD-48F8-A608-1B129994739D}" type="slidenum">
              <a:rPr lang="es-MX" smtClean="0"/>
              <a:pPr/>
              <a:t>5</a:t>
            </a:fld>
            <a:endParaRPr lang="es-MX" smtClean="0"/>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pPr eaLnBrk="1" hangingPunct="1"/>
            <a:endParaRPr lang="es-CL"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a:noFill/>
        </p:spPr>
        <p:txBody>
          <a:bodyPr/>
          <a:lstStyle/>
          <a:p>
            <a:fld id="{269BC079-D87B-433E-96A1-5E3F4D9EB09E}" type="slidenum">
              <a:rPr lang="es-MX" smtClean="0"/>
              <a:pPr/>
              <a:t>54</a:t>
            </a:fld>
            <a:endParaRPr lang="es-MX" smtClean="0"/>
          </a:p>
        </p:txBody>
      </p:sp>
      <p:sp>
        <p:nvSpPr>
          <p:cNvPr id="418819" name="Rectangle 2"/>
          <p:cNvSpPr>
            <a:spLocks noGrp="1" noRot="1" noChangeAspect="1" noChangeArrowheads="1" noTextEdit="1"/>
          </p:cNvSpPr>
          <p:nvPr>
            <p:ph type="sldImg"/>
          </p:nvPr>
        </p:nvSpPr>
        <p:spPr>
          <a:ln/>
        </p:spPr>
      </p:sp>
      <p:sp>
        <p:nvSpPr>
          <p:cNvPr id="41882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p>
            <a:fld id="{8805BCE1-B705-4D24-8910-97FE11DD761D}" type="slidenum">
              <a:rPr lang="es-MX" smtClean="0"/>
              <a:pPr/>
              <a:t>57</a:t>
            </a:fld>
            <a:endParaRPr lang="es-MX" smtClean="0"/>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p>
            <a:fld id="{0AFB03A0-82A3-49AD-BC04-FBF3841F65CB}" type="slidenum">
              <a:rPr lang="es-MX" smtClean="0"/>
              <a:pPr/>
              <a:t>61</a:t>
            </a:fld>
            <a:endParaRPr lang="es-MX" smtClean="0"/>
          </a:p>
        </p:txBody>
      </p:sp>
      <p:sp>
        <p:nvSpPr>
          <p:cNvPr id="420867" name="Rectangle 2"/>
          <p:cNvSpPr>
            <a:spLocks noGrp="1" noRot="1" noChangeAspect="1" noChangeArrowheads="1" noTextEdit="1"/>
          </p:cNvSpPr>
          <p:nvPr>
            <p:ph type="sldImg"/>
          </p:nvPr>
        </p:nvSpPr>
        <p:spPr>
          <a:ln/>
        </p:spPr>
      </p:sp>
      <p:sp>
        <p:nvSpPr>
          <p:cNvPr id="42086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p>
            <a:fld id="{824CB3BA-EE02-405E-AC0D-3D99837141CA}" type="slidenum">
              <a:rPr lang="es-MX" smtClean="0"/>
              <a:pPr/>
              <a:t>65</a:t>
            </a:fld>
            <a:endParaRPr lang="es-MX" smtClean="0"/>
          </a:p>
        </p:txBody>
      </p:sp>
      <p:sp>
        <p:nvSpPr>
          <p:cNvPr id="422915" name="Rectangle 2"/>
          <p:cNvSpPr>
            <a:spLocks noGrp="1" noRot="1" noChangeAspect="1" noChangeArrowheads="1" noTextEdit="1"/>
          </p:cNvSpPr>
          <p:nvPr>
            <p:ph type="sldImg"/>
          </p:nvPr>
        </p:nvSpPr>
        <p:spPr>
          <a:ln/>
        </p:spPr>
      </p:sp>
      <p:sp>
        <p:nvSpPr>
          <p:cNvPr id="42291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p>
            <a:fld id="{F15890A3-86AC-41EB-A877-0102BBCF7BD7}" type="slidenum">
              <a:rPr lang="es-MX" smtClean="0"/>
              <a:pPr/>
              <a:t>66</a:t>
            </a:fld>
            <a:endParaRPr lang="es-MX" smtClean="0"/>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p>
            <a:fld id="{86CAC68A-5FE7-4078-AF91-C440B8ADEFDA}" type="slidenum">
              <a:rPr lang="es-MX" smtClean="0"/>
              <a:pPr/>
              <a:t>69</a:t>
            </a:fld>
            <a:endParaRPr lang="es-MX" smtClean="0"/>
          </a:p>
        </p:txBody>
      </p:sp>
      <p:sp>
        <p:nvSpPr>
          <p:cNvPr id="425987" name="Rectangle 2"/>
          <p:cNvSpPr>
            <a:spLocks noGrp="1" noRot="1" noChangeAspect="1" noChangeArrowheads="1" noTextEdit="1"/>
          </p:cNvSpPr>
          <p:nvPr>
            <p:ph type="sldImg"/>
          </p:nvPr>
        </p:nvSpPr>
        <p:spPr>
          <a:ln/>
        </p:spPr>
      </p:sp>
      <p:sp>
        <p:nvSpPr>
          <p:cNvPr id="42598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p>
            <a:fld id="{9A0453C7-892B-4397-AA5A-CE783DAC9BA6}" type="slidenum">
              <a:rPr lang="es-MX" smtClean="0"/>
              <a:pPr/>
              <a:t>71</a:t>
            </a:fld>
            <a:endParaRPr lang="es-MX" smtClean="0"/>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p:spPr>
        <p:txBody>
          <a:bodyPr/>
          <a:lstStyle/>
          <a:p>
            <a:fld id="{9149DAA9-DC4D-4150-9F81-BDB90BCE63EE}" type="slidenum">
              <a:rPr lang="es-MX" smtClean="0"/>
              <a:pPr/>
              <a:t>77</a:t>
            </a:fld>
            <a:endParaRPr lang="es-MX" smtClean="0"/>
          </a:p>
        </p:txBody>
      </p:sp>
      <p:sp>
        <p:nvSpPr>
          <p:cNvPr id="428035" name="Rectangle 2"/>
          <p:cNvSpPr>
            <a:spLocks noGrp="1" noRot="1" noChangeAspect="1" noChangeArrowheads="1" noTextEdit="1"/>
          </p:cNvSpPr>
          <p:nvPr>
            <p:ph type="sldImg"/>
          </p:nvPr>
        </p:nvSpPr>
        <p:spPr>
          <a:ln/>
        </p:spPr>
      </p:sp>
      <p:sp>
        <p:nvSpPr>
          <p:cNvPr id="42803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7"/>
          <p:cNvSpPr>
            <a:spLocks noGrp="1" noChangeArrowheads="1"/>
          </p:cNvSpPr>
          <p:nvPr>
            <p:ph type="sldNum" sz="quarter" idx="5"/>
          </p:nvPr>
        </p:nvSpPr>
        <p:spPr>
          <a:noFill/>
        </p:spPr>
        <p:txBody>
          <a:bodyPr/>
          <a:lstStyle/>
          <a:p>
            <a:fld id="{F8E9A95D-6DB5-4E11-82C9-D439C2E90C4B}" type="slidenum">
              <a:rPr lang="es-MX" smtClean="0"/>
              <a:pPr/>
              <a:t>79</a:t>
            </a:fld>
            <a:endParaRPr lang="es-MX" smtClean="0"/>
          </a:p>
        </p:txBody>
      </p:sp>
      <p:sp>
        <p:nvSpPr>
          <p:cNvPr id="429059" name="Rectangle 2"/>
          <p:cNvSpPr>
            <a:spLocks noGrp="1" noRot="1" noChangeAspect="1" noChangeArrowheads="1" noTextEdit="1"/>
          </p:cNvSpPr>
          <p:nvPr>
            <p:ph type="sldImg"/>
          </p:nvPr>
        </p:nvSpPr>
        <p:spPr>
          <a:ln/>
        </p:spPr>
      </p:sp>
      <p:sp>
        <p:nvSpPr>
          <p:cNvPr id="42906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7"/>
          <p:cNvSpPr>
            <a:spLocks noGrp="1" noChangeArrowheads="1"/>
          </p:cNvSpPr>
          <p:nvPr>
            <p:ph type="sldNum" sz="quarter" idx="5"/>
          </p:nvPr>
        </p:nvSpPr>
        <p:spPr>
          <a:noFill/>
        </p:spPr>
        <p:txBody>
          <a:bodyPr/>
          <a:lstStyle/>
          <a:p>
            <a:fld id="{B46125AB-4715-4E36-A2BA-D3091BC0F485}" type="slidenum">
              <a:rPr lang="en-US" smtClean="0"/>
              <a:pPr/>
              <a:t>80</a:t>
            </a:fld>
            <a:endParaRPr lang="en-US" smtClean="0"/>
          </a:p>
        </p:txBody>
      </p:sp>
      <p:sp>
        <p:nvSpPr>
          <p:cNvPr id="430083" name="Rectangle 2"/>
          <p:cNvSpPr>
            <a:spLocks noGrp="1" noRot="1" noChangeAspect="1" noChangeArrowheads="1" noTextEdit="1"/>
          </p:cNvSpPr>
          <p:nvPr>
            <p:ph type="sldImg"/>
          </p:nvPr>
        </p:nvSpPr>
        <p:spPr>
          <a:ln/>
        </p:spPr>
      </p:sp>
      <p:sp>
        <p:nvSpPr>
          <p:cNvPr id="43008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8F6A31C4-9FF1-4292-B433-F017BC6BB440}" type="slidenum">
              <a:rPr lang="es-MX" smtClean="0"/>
              <a:pPr/>
              <a:t>6</a:t>
            </a:fld>
            <a:endParaRPr lang="es-MX" smtClean="0"/>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A48A1B57-2BA2-4BC4-B38B-51F38D65C3C2}" type="slidenum">
              <a:rPr lang="en-US" smtClean="0"/>
              <a:pPr/>
              <a:t>81</a:t>
            </a:fld>
            <a:endParaRPr lang="en-US" smtClean="0"/>
          </a:p>
        </p:txBody>
      </p:sp>
      <p:sp>
        <p:nvSpPr>
          <p:cNvPr id="431107" name="Rectangle 2"/>
          <p:cNvSpPr>
            <a:spLocks noGrp="1" noRot="1" noChangeAspect="1" noChangeArrowheads="1" noTextEdit="1"/>
          </p:cNvSpPr>
          <p:nvPr>
            <p:ph type="sldImg"/>
          </p:nvPr>
        </p:nvSpPr>
        <p:spPr>
          <a:ln/>
        </p:spPr>
      </p:sp>
      <p:sp>
        <p:nvSpPr>
          <p:cNvPr id="43110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a:noFill/>
        </p:spPr>
        <p:txBody>
          <a:bodyPr/>
          <a:lstStyle/>
          <a:p>
            <a:fld id="{7DDFC887-231F-49FF-A82A-B6FE2CD362FB}" type="slidenum">
              <a:rPr lang="en-US" smtClean="0"/>
              <a:pPr/>
              <a:t>83</a:t>
            </a:fld>
            <a:endParaRPr lang="en-US" smtClean="0"/>
          </a:p>
        </p:txBody>
      </p:sp>
      <p:sp>
        <p:nvSpPr>
          <p:cNvPr id="432131" name="Rectangle 2"/>
          <p:cNvSpPr>
            <a:spLocks noGrp="1" noRot="1" noChangeAspect="1" noChangeArrowheads="1" noTextEdit="1"/>
          </p:cNvSpPr>
          <p:nvPr>
            <p:ph type="sldImg"/>
          </p:nvPr>
        </p:nvSpPr>
        <p:spPr>
          <a:ln/>
        </p:spPr>
      </p:sp>
      <p:sp>
        <p:nvSpPr>
          <p:cNvPr id="43213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7"/>
          <p:cNvSpPr>
            <a:spLocks noGrp="1" noChangeArrowheads="1"/>
          </p:cNvSpPr>
          <p:nvPr>
            <p:ph type="sldNum" sz="quarter" idx="5"/>
          </p:nvPr>
        </p:nvSpPr>
        <p:spPr>
          <a:noFill/>
        </p:spPr>
        <p:txBody>
          <a:bodyPr/>
          <a:lstStyle/>
          <a:p>
            <a:fld id="{DC26DD31-58A6-4C33-9920-210EBD904170}" type="slidenum">
              <a:rPr lang="en-US" smtClean="0"/>
              <a:pPr/>
              <a:t>84</a:t>
            </a:fld>
            <a:endParaRPr lang="en-US" smtClean="0"/>
          </a:p>
        </p:txBody>
      </p:sp>
      <p:sp>
        <p:nvSpPr>
          <p:cNvPr id="433155" name="Rectangle 2"/>
          <p:cNvSpPr>
            <a:spLocks noGrp="1" noRot="1" noChangeAspect="1" noChangeArrowheads="1" noTextEdit="1"/>
          </p:cNvSpPr>
          <p:nvPr>
            <p:ph type="sldImg"/>
          </p:nvPr>
        </p:nvSpPr>
        <p:spPr>
          <a:ln/>
        </p:spPr>
      </p:sp>
      <p:sp>
        <p:nvSpPr>
          <p:cNvPr id="43315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7"/>
          <p:cNvSpPr>
            <a:spLocks noGrp="1" noChangeArrowheads="1"/>
          </p:cNvSpPr>
          <p:nvPr>
            <p:ph type="sldNum" sz="quarter" idx="5"/>
          </p:nvPr>
        </p:nvSpPr>
        <p:spPr>
          <a:noFill/>
        </p:spPr>
        <p:txBody>
          <a:bodyPr/>
          <a:lstStyle/>
          <a:p>
            <a:fld id="{C7EC7393-9EE6-4DF3-9C80-3163E4633BC7}" type="slidenum">
              <a:rPr lang="en-US" smtClean="0"/>
              <a:pPr/>
              <a:t>85</a:t>
            </a:fld>
            <a:endParaRPr lang="en-US" smtClean="0"/>
          </a:p>
        </p:txBody>
      </p:sp>
      <p:sp>
        <p:nvSpPr>
          <p:cNvPr id="434179" name="Rectangle 2"/>
          <p:cNvSpPr>
            <a:spLocks noGrp="1" noRot="1" noChangeAspect="1" noChangeArrowheads="1" noTextEdit="1"/>
          </p:cNvSpPr>
          <p:nvPr>
            <p:ph type="sldImg"/>
          </p:nvPr>
        </p:nvSpPr>
        <p:spPr>
          <a:ln/>
        </p:spPr>
      </p:sp>
      <p:sp>
        <p:nvSpPr>
          <p:cNvPr id="43418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B13514D6-19FB-4264-B550-2F03D92BF956}" type="slidenum">
              <a:rPr lang="es-MX" smtClean="0"/>
              <a:pPr/>
              <a:t>92</a:t>
            </a:fld>
            <a:endParaRPr lang="es-MX"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eaLnBrk="1" hangingPunct="1"/>
            <a:r>
              <a:rPr lang="en-US" sz="1000" smtClean="0"/>
              <a:t>Model settling velocities for spherical particles in Newtonian fluid (no yield stress)</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7"/>
          <p:cNvSpPr>
            <a:spLocks noGrp="1" noChangeArrowheads="1"/>
          </p:cNvSpPr>
          <p:nvPr>
            <p:ph type="sldNum" sz="quarter" idx="5"/>
          </p:nvPr>
        </p:nvSpPr>
        <p:spPr>
          <a:noFill/>
        </p:spPr>
        <p:txBody>
          <a:bodyPr/>
          <a:lstStyle/>
          <a:p>
            <a:fld id="{9EB28CB8-352C-46DB-9610-91B29E0A05D6}" type="slidenum">
              <a:rPr lang="es-MX" smtClean="0"/>
              <a:pPr/>
              <a:t>93</a:t>
            </a:fld>
            <a:endParaRPr lang="es-MX" smtClean="0"/>
          </a:p>
        </p:txBody>
      </p:sp>
      <p:sp>
        <p:nvSpPr>
          <p:cNvPr id="436227" name="Rectangle 2"/>
          <p:cNvSpPr>
            <a:spLocks noGrp="1" noRot="1" noChangeAspect="1" noChangeArrowheads="1" noTextEdit="1"/>
          </p:cNvSpPr>
          <p:nvPr>
            <p:ph type="sldImg"/>
          </p:nvPr>
        </p:nvSpPr>
        <p:spPr>
          <a:ln/>
        </p:spPr>
      </p:sp>
      <p:sp>
        <p:nvSpPr>
          <p:cNvPr id="43622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7"/>
          <p:cNvSpPr>
            <a:spLocks noGrp="1" noChangeArrowheads="1"/>
          </p:cNvSpPr>
          <p:nvPr>
            <p:ph type="sldNum" sz="quarter" idx="5"/>
          </p:nvPr>
        </p:nvSpPr>
        <p:spPr>
          <a:noFill/>
        </p:spPr>
        <p:txBody>
          <a:bodyPr/>
          <a:lstStyle/>
          <a:p>
            <a:fld id="{6FBB01C0-2AEB-4227-BE85-1A2D1BEA9C6E}" type="slidenum">
              <a:rPr lang="es-MX" smtClean="0"/>
              <a:pPr/>
              <a:t>95</a:t>
            </a:fld>
            <a:endParaRPr lang="es-MX" smtClean="0"/>
          </a:p>
        </p:txBody>
      </p:sp>
      <p:sp>
        <p:nvSpPr>
          <p:cNvPr id="437251" name="Rectangle 2"/>
          <p:cNvSpPr>
            <a:spLocks noGrp="1" noRot="1" noChangeAspect="1" noChangeArrowheads="1" noTextEdit="1"/>
          </p:cNvSpPr>
          <p:nvPr>
            <p:ph type="sldImg"/>
          </p:nvPr>
        </p:nvSpPr>
        <p:spPr>
          <a:ln/>
        </p:spPr>
      </p:sp>
      <p:sp>
        <p:nvSpPr>
          <p:cNvPr id="43725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7"/>
          <p:cNvSpPr>
            <a:spLocks noGrp="1" noChangeArrowheads="1"/>
          </p:cNvSpPr>
          <p:nvPr>
            <p:ph type="sldNum" sz="quarter" idx="5"/>
          </p:nvPr>
        </p:nvSpPr>
        <p:spPr>
          <a:noFill/>
        </p:spPr>
        <p:txBody>
          <a:bodyPr/>
          <a:lstStyle/>
          <a:p>
            <a:fld id="{C591E6A4-7C64-4559-BC72-A055AFE11FA5}" type="slidenum">
              <a:rPr lang="es-MX" smtClean="0"/>
              <a:pPr/>
              <a:t>96</a:t>
            </a:fld>
            <a:endParaRPr lang="es-MX" smtClean="0"/>
          </a:p>
        </p:txBody>
      </p:sp>
      <p:sp>
        <p:nvSpPr>
          <p:cNvPr id="438275" name="Rectangle 2"/>
          <p:cNvSpPr>
            <a:spLocks noGrp="1" noRot="1" noChangeAspect="1" noChangeArrowheads="1" noTextEdit="1"/>
          </p:cNvSpPr>
          <p:nvPr>
            <p:ph type="sldImg"/>
          </p:nvPr>
        </p:nvSpPr>
        <p:spPr>
          <a:ln/>
        </p:spPr>
      </p:sp>
      <p:sp>
        <p:nvSpPr>
          <p:cNvPr id="43827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7"/>
          <p:cNvSpPr>
            <a:spLocks noGrp="1" noChangeArrowheads="1"/>
          </p:cNvSpPr>
          <p:nvPr>
            <p:ph type="sldNum" sz="quarter" idx="5"/>
          </p:nvPr>
        </p:nvSpPr>
        <p:spPr>
          <a:noFill/>
        </p:spPr>
        <p:txBody>
          <a:bodyPr/>
          <a:lstStyle/>
          <a:p>
            <a:fld id="{D3A05720-705A-4569-9A63-FCAF15C30EF5}" type="slidenum">
              <a:rPr lang="es-MX" smtClean="0"/>
              <a:pPr/>
              <a:t>97</a:t>
            </a:fld>
            <a:endParaRPr lang="es-MX" smtClean="0"/>
          </a:p>
        </p:txBody>
      </p:sp>
      <p:sp>
        <p:nvSpPr>
          <p:cNvPr id="439299" name="Rectangle 2"/>
          <p:cNvSpPr>
            <a:spLocks noGrp="1" noRot="1" noChangeAspect="1" noChangeArrowheads="1" noTextEdit="1"/>
          </p:cNvSpPr>
          <p:nvPr>
            <p:ph type="sldImg"/>
          </p:nvPr>
        </p:nvSpPr>
        <p:spPr>
          <a:ln/>
        </p:spPr>
      </p:sp>
      <p:sp>
        <p:nvSpPr>
          <p:cNvPr id="43930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7"/>
          <p:cNvSpPr>
            <a:spLocks noGrp="1" noChangeArrowheads="1"/>
          </p:cNvSpPr>
          <p:nvPr>
            <p:ph type="sldNum" sz="quarter" idx="5"/>
          </p:nvPr>
        </p:nvSpPr>
        <p:spPr>
          <a:noFill/>
        </p:spPr>
        <p:txBody>
          <a:bodyPr/>
          <a:lstStyle/>
          <a:p>
            <a:fld id="{EF73929F-110B-471A-9A6D-1F6207FD7334}" type="slidenum">
              <a:rPr lang="es-MX" smtClean="0"/>
              <a:pPr/>
              <a:t>98</a:t>
            </a:fld>
            <a:endParaRPr lang="es-MX" smtClean="0"/>
          </a:p>
        </p:txBody>
      </p:sp>
      <p:sp>
        <p:nvSpPr>
          <p:cNvPr id="440323" name="Rectangle 2"/>
          <p:cNvSpPr>
            <a:spLocks noGrp="1" noRot="1" noChangeAspect="1" noChangeArrowheads="1" noTextEdit="1"/>
          </p:cNvSpPr>
          <p:nvPr>
            <p:ph type="sldImg"/>
          </p:nvPr>
        </p:nvSpPr>
        <p:spPr>
          <a:ln/>
        </p:spPr>
      </p:sp>
      <p:sp>
        <p:nvSpPr>
          <p:cNvPr id="44032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F151EF6C-3A5F-4092-B4C4-FA81FFAF96FB}" type="slidenum">
              <a:rPr lang="es-MX" smtClean="0"/>
              <a:pPr/>
              <a:t>7</a:t>
            </a:fld>
            <a:endParaRPr lang="es-MX" smtClean="0"/>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7"/>
          <p:cNvSpPr>
            <a:spLocks noGrp="1" noChangeArrowheads="1"/>
          </p:cNvSpPr>
          <p:nvPr>
            <p:ph type="sldNum" sz="quarter" idx="5"/>
          </p:nvPr>
        </p:nvSpPr>
        <p:spPr>
          <a:noFill/>
        </p:spPr>
        <p:txBody>
          <a:bodyPr/>
          <a:lstStyle/>
          <a:p>
            <a:fld id="{7CA11D4E-87E2-417B-9F0C-FDBD78A17C39}" type="slidenum">
              <a:rPr lang="es-MX" smtClean="0"/>
              <a:pPr/>
              <a:t>99</a:t>
            </a:fld>
            <a:endParaRPr lang="es-MX" smtClean="0"/>
          </a:p>
        </p:txBody>
      </p:sp>
      <p:sp>
        <p:nvSpPr>
          <p:cNvPr id="441347" name="Rectangle 2"/>
          <p:cNvSpPr>
            <a:spLocks noGrp="1" noRot="1" noChangeAspect="1" noChangeArrowheads="1" noTextEdit="1"/>
          </p:cNvSpPr>
          <p:nvPr>
            <p:ph type="sldImg"/>
          </p:nvPr>
        </p:nvSpPr>
        <p:spPr>
          <a:ln/>
        </p:spPr>
      </p:sp>
      <p:sp>
        <p:nvSpPr>
          <p:cNvPr id="44134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7"/>
          <p:cNvSpPr>
            <a:spLocks noGrp="1" noChangeArrowheads="1"/>
          </p:cNvSpPr>
          <p:nvPr>
            <p:ph type="sldNum" sz="quarter" idx="5"/>
          </p:nvPr>
        </p:nvSpPr>
        <p:spPr>
          <a:noFill/>
        </p:spPr>
        <p:txBody>
          <a:bodyPr/>
          <a:lstStyle/>
          <a:p>
            <a:fld id="{53591FC3-5FB9-4D8F-8204-5C91D0A30F38}" type="slidenum">
              <a:rPr lang="es-MX" smtClean="0"/>
              <a:pPr/>
              <a:t>100</a:t>
            </a:fld>
            <a:endParaRPr lang="es-MX" smtClean="0"/>
          </a:p>
        </p:txBody>
      </p:sp>
      <p:sp>
        <p:nvSpPr>
          <p:cNvPr id="442371" name="Rectangle 2"/>
          <p:cNvSpPr>
            <a:spLocks noGrp="1" noRot="1" noChangeAspect="1" noChangeArrowheads="1" noTextEdit="1"/>
          </p:cNvSpPr>
          <p:nvPr>
            <p:ph type="sldImg"/>
          </p:nvPr>
        </p:nvSpPr>
        <p:spPr>
          <a:ln/>
        </p:spPr>
      </p:sp>
      <p:sp>
        <p:nvSpPr>
          <p:cNvPr id="44237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7"/>
          <p:cNvSpPr>
            <a:spLocks noGrp="1" noChangeArrowheads="1"/>
          </p:cNvSpPr>
          <p:nvPr>
            <p:ph type="sldNum" sz="quarter" idx="5"/>
          </p:nvPr>
        </p:nvSpPr>
        <p:spPr>
          <a:noFill/>
        </p:spPr>
        <p:txBody>
          <a:bodyPr/>
          <a:lstStyle/>
          <a:p>
            <a:fld id="{FB508DF7-97A2-4BCC-9D65-67B07325049B}" type="slidenum">
              <a:rPr lang="es-MX" smtClean="0"/>
              <a:pPr/>
              <a:t>103</a:t>
            </a:fld>
            <a:endParaRPr lang="es-MX" smtClean="0"/>
          </a:p>
        </p:txBody>
      </p:sp>
      <p:sp>
        <p:nvSpPr>
          <p:cNvPr id="443395" name="Rectangle 2"/>
          <p:cNvSpPr>
            <a:spLocks noGrp="1" noRot="1" noChangeAspect="1" noChangeArrowheads="1" noTextEdit="1"/>
          </p:cNvSpPr>
          <p:nvPr>
            <p:ph type="sldImg"/>
          </p:nvPr>
        </p:nvSpPr>
        <p:spPr>
          <a:ln/>
        </p:spPr>
      </p:sp>
      <p:sp>
        <p:nvSpPr>
          <p:cNvPr id="443396" name="Rectangle 3"/>
          <p:cNvSpPr>
            <a:spLocks noGrp="1" noChangeArrowheads="1"/>
          </p:cNvSpPr>
          <p:nvPr>
            <p:ph type="body" idx="1"/>
          </p:nvPr>
        </p:nvSpPr>
        <p:spPr>
          <a:xfrm>
            <a:off x="914400" y="4343400"/>
            <a:ext cx="5029200" cy="4114800"/>
          </a:xfrm>
          <a:noFill/>
          <a:ln/>
        </p:spPr>
        <p:txBody>
          <a:bodyPr/>
          <a:lstStyle/>
          <a:p>
            <a:r>
              <a:rPr lang="en-US" sz="900" smtClean="0"/>
              <a:t>Thermal gradient at wall and cap </a:t>
            </a:r>
            <a:r>
              <a:rPr lang="en-US" sz="900" smtClean="0">
                <a:sym typeface="Symbol" pitchFamily="18" charset="2"/>
              </a:rPr>
              <a:t> variation in % crystallized </a:t>
            </a:r>
            <a:r>
              <a:rPr lang="en-US" sz="900" b="1" smtClean="0">
                <a:sym typeface="Symbol" pitchFamily="18" charset="2"/>
              </a:rPr>
              <a:t>from ~100% at margin to ~0% in the interior</a:t>
            </a:r>
          </a:p>
          <a:p>
            <a:r>
              <a:rPr lang="en-US" sz="900" b="1" smtClean="0">
                <a:sym typeface="Symbol" pitchFamily="18" charset="2"/>
              </a:rPr>
              <a:t>Compositional convection</a:t>
            </a:r>
            <a:r>
              <a:rPr lang="en-US" sz="900" smtClean="0">
                <a:sym typeface="Symbol" pitchFamily="18" charset="2"/>
              </a:rPr>
              <a:t> can introduce evolved magmas from boundary layer to cap (or mix into interior)</a:t>
            </a:r>
          </a:p>
          <a:p>
            <a:endParaRPr lang="en-US" sz="900" smtClean="0">
              <a:sym typeface="Symbol" pitchFamily="18" charset="2"/>
            </a:endParaRPr>
          </a:p>
          <a:p>
            <a:r>
              <a:rPr lang="en-US" sz="900" smtClean="0">
                <a:sym typeface="Symbol" pitchFamily="18" charset="2"/>
              </a:rPr>
              <a:t>This is  a lot like Hildreth’s model, but does not involve volatiles</a:t>
            </a:r>
            <a:endParaRPr lang="en-US" sz="900" smtClean="0"/>
          </a:p>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7"/>
          <p:cNvSpPr>
            <a:spLocks noGrp="1" noChangeArrowheads="1"/>
          </p:cNvSpPr>
          <p:nvPr>
            <p:ph type="sldNum" sz="quarter" idx="5"/>
          </p:nvPr>
        </p:nvSpPr>
        <p:spPr>
          <a:noFill/>
        </p:spPr>
        <p:txBody>
          <a:bodyPr/>
          <a:lstStyle/>
          <a:p>
            <a:fld id="{A2DE525F-109A-4074-808C-BF2CA6B67D86}" type="slidenum">
              <a:rPr lang="es-MX" smtClean="0"/>
              <a:pPr/>
              <a:t>106</a:t>
            </a:fld>
            <a:endParaRPr lang="es-MX" smtClean="0"/>
          </a:p>
        </p:txBody>
      </p:sp>
      <p:sp>
        <p:nvSpPr>
          <p:cNvPr id="444419" name="Rectangle 2"/>
          <p:cNvSpPr>
            <a:spLocks noGrp="1" noRot="1" noChangeAspect="1" noChangeArrowheads="1" noTextEdit="1"/>
          </p:cNvSpPr>
          <p:nvPr>
            <p:ph type="sldImg"/>
          </p:nvPr>
        </p:nvSpPr>
        <p:spPr>
          <a:ln/>
        </p:spPr>
      </p:sp>
      <p:sp>
        <p:nvSpPr>
          <p:cNvPr id="44442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7"/>
          <p:cNvSpPr>
            <a:spLocks noGrp="1" noChangeArrowheads="1"/>
          </p:cNvSpPr>
          <p:nvPr>
            <p:ph type="sldNum" sz="quarter" idx="5"/>
          </p:nvPr>
        </p:nvSpPr>
        <p:spPr>
          <a:noFill/>
        </p:spPr>
        <p:txBody>
          <a:bodyPr/>
          <a:lstStyle/>
          <a:p>
            <a:fld id="{97EB9E77-97D7-4051-9C9D-1EA83A6D5CD4}" type="slidenum">
              <a:rPr lang="es-MX" smtClean="0"/>
              <a:pPr/>
              <a:t>107</a:t>
            </a:fld>
            <a:endParaRPr lang="es-MX" smtClean="0"/>
          </a:p>
        </p:txBody>
      </p:sp>
      <p:sp>
        <p:nvSpPr>
          <p:cNvPr id="445443" name="Rectangle 2"/>
          <p:cNvSpPr>
            <a:spLocks noGrp="1" noRot="1" noChangeAspect="1" noChangeArrowheads="1" noTextEdit="1"/>
          </p:cNvSpPr>
          <p:nvPr>
            <p:ph type="sldImg"/>
          </p:nvPr>
        </p:nvSpPr>
        <p:spPr>
          <a:ln/>
        </p:spPr>
      </p:sp>
      <p:sp>
        <p:nvSpPr>
          <p:cNvPr id="44544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7"/>
          <p:cNvSpPr>
            <a:spLocks noGrp="1" noChangeArrowheads="1"/>
          </p:cNvSpPr>
          <p:nvPr>
            <p:ph type="sldNum" sz="quarter" idx="5"/>
          </p:nvPr>
        </p:nvSpPr>
        <p:spPr>
          <a:noFill/>
        </p:spPr>
        <p:txBody>
          <a:bodyPr/>
          <a:lstStyle/>
          <a:p>
            <a:fld id="{0387B630-8E51-4ACF-9B95-85B78B4D8CFB}" type="slidenum">
              <a:rPr lang="es-MX" smtClean="0"/>
              <a:pPr/>
              <a:t>109</a:t>
            </a:fld>
            <a:endParaRPr lang="es-MX" smtClean="0"/>
          </a:p>
        </p:txBody>
      </p:sp>
      <p:sp>
        <p:nvSpPr>
          <p:cNvPr id="451587" name="Rectangle 2"/>
          <p:cNvSpPr>
            <a:spLocks noGrp="1" noRot="1" noChangeAspect="1" noChangeArrowheads="1" noTextEdit="1"/>
          </p:cNvSpPr>
          <p:nvPr>
            <p:ph type="sldImg"/>
          </p:nvPr>
        </p:nvSpPr>
        <p:spPr>
          <a:ln/>
        </p:spPr>
      </p:sp>
      <p:sp>
        <p:nvSpPr>
          <p:cNvPr id="45158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7"/>
          <p:cNvSpPr>
            <a:spLocks noGrp="1" noChangeArrowheads="1"/>
          </p:cNvSpPr>
          <p:nvPr>
            <p:ph type="sldNum" sz="quarter" idx="5"/>
          </p:nvPr>
        </p:nvSpPr>
        <p:spPr>
          <a:noFill/>
        </p:spPr>
        <p:txBody>
          <a:bodyPr/>
          <a:lstStyle/>
          <a:p>
            <a:fld id="{80070D9C-F609-48BD-893D-41B325DA24ED}" type="slidenum">
              <a:rPr lang="es-MX" smtClean="0"/>
              <a:pPr/>
              <a:t>110</a:t>
            </a:fld>
            <a:endParaRPr lang="es-MX" smtClean="0"/>
          </a:p>
        </p:txBody>
      </p:sp>
      <p:sp>
        <p:nvSpPr>
          <p:cNvPr id="446467" name="Rectangle 2"/>
          <p:cNvSpPr>
            <a:spLocks noGrp="1" noRot="1" noChangeAspect="1" noChangeArrowheads="1" noTextEdit="1"/>
          </p:cNvSpPr>
          <p:nvPr>
            <p:ph type="sldImg"/>
          </p:nvPr>
        </p:nvSpPr>
        <p:spPr>
          <a:ln/>
        </p:spPr>
      </p:sp>
      <p:sp>
        <p:nvSpPr>
          <p:cNvPr id="44646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7"/>
          <p:cNvSpPr>
            <a:spLocks noGrp="1" noChangeArrowheads="1"/>
          </p:cNvSpPr>
          <p:nvPr>
            <p:ph type="sldNum" sz="quarter" idx="5"/>
          </p:nvPr>
        </p:nvSpPr>
        <p:spPr>
          <a:noFill/>
        </p:spPr>
        <p:txBody>
          <a:bodyPr/>
          <a:lstStyle/>
          <a:p>
            <a:fld id="{B89EBBE9-35A1-4489-9FFD-408422F639C8}" type="slidenum">
              <a:rPr lang="es-MX" smtClean="0"/>
              <a:pPr/>
              <a:t>111</a:t>
            </a:fld>
            <a:endParaRPr lang="es-MX" smtClean="0"/>
          </a:p>
        </p:txBody>
      </p:sp>
      <p:sp>
        <p:nvSpPr>
          <p:cNvPr id="450563" name="Rectangle 2"/>
          <p:cNvSpPr>
            <a:spLocks noGrp="1" noRot="1" noChangeAspect="1" noChangeArrowheads="1" noTextEdit="1"/>
          </p:cNvSpPr>
          <p:nvPr>
            <p:ph type="sldImg"/>
          </p:nvPr>
        </p:nvSpPr>
        <p:spPr>
          <a:ln/>
        </p:spPr>
      </p:sp>
      <p:sp>
        <p:nvSpPr>
          <p:cNvPr id="45056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226ACF78-F8A2-4B47-84A8-D894264B983B}" type="slidenum">
              <a:rPr lang="es-CL" smtClean="0"/>
              <a:pPr/>
              <a:t>112</a:t>
            </a:fld>
            <a:endParaRPr lang="es-C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7"/>
          <p:cNvSpPr>
            <a:spLocks noGrp="1" noChangeArrowheads="1"/>
          </p:cNvSpPr>
          <p:nvPr>
            <p:ph type="sldNum" sz="quarter" idx="5"/>
          </p:nvPr>
        </p:nvSpPr>
        <p:spPr>
          <a:noFill/>
        </p:spPr>
        <p:txBody>
          <a:bodyPr/>
          <a:lstStyle/>
          <a:p>
            <a:fld id="{CF7F0A71-5610-4D50-BE1F-4AD8250A29C1}" type="slidenum">
              <a:rPr lang="es-MX" smtClean="0"/>
              <a:pPr/>
              <a:t>12</a:t>
            </a:fld>
            <a:endParaRPr lang="es-MX" smtClean="0"/>
          </a:p>
        </p:txBody>
      </p:sp>
      <p:sp>
        <p:nvSpPr>
          <p:cNvPr id="400387" name="Rectangle 2"/>
          <p:cNvSpPr>
            <a:spLocks noGrp="1" noRot="1" noChangeAspect="1" noChangeArrowheads="1" noTextEdit="1"/>
          </p:cNvSpPr>
          <p:nvPr>
            <p:ph type="sldImg"/>
          </p:nvPr>
        </p:nvSpPr>
        <p:spPr>
          <a:ln/>
        </p:spPr>
      </p:sp>
      <p:sp>
        <p:nvSpPr>
          <p:cNvPr id="400388" name="Rectangle 3"/>
          <p:cNvSpPr>
            <a:spLocks noGrp="1" noChangeArrowheads="1"/>
          </p:cNvSpPr>
          <p:nvPr>
            <p:ph type="body" idx="1"/>
          </p:nvPr>
        </p:nvSpPr>
        <p:spPr>
          <a:noFill/>
          <a:ln/>
        </p:spPr>
        <p:txBody>
          <a:bodyPr/>
          <a:lstStyle/>
          <a:p>
            <a:pPr eaLnBrk="1" hangingPunct="1"/>
            <a:endParaRPr lang="es-CL"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991560D1-F428-4ED7-ABE0-5AC24394180A}" type="slidenum">
              <a:rPr lang="es-MX" smtClean="0"/>
              <a:pPr/>
              <a:t>13</a:t>
            </a:fld>
            <a:endParaRPr lang="es-MX" smtClean="0"/>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pPr eaLnBrk="1" hangingPunct="1"/>
            <a:endParaRPr lang="es-CL"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CBC5EEFF-AA11-48C2-8A00-05D407370C7D}" type="slidenum">
              <a:rPr lang="es-MX" smtClean="0"/>
              <a:pPr/>
              <a:t>14</a:t>
            </a:fld>
            <a:endParaRPr lang="es-MX" smtClean="0"/>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pPr eaLnBrk="1" hangingPunct="1"/>
            <a:endParaRPr lang="es-CL"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p>
            <a:fld id="{10DDD37D-21DC-451B-A201-9C745FA6C6D8}" type="slidenum">
              <a:rPr lang="es-MX" smtClean="0"/>
              <a:pPr/>
              <a:t>15</a:t>
            </a:fld>
            <a:endParaRPr lang="es-MX" smtClean="0"/>
          </a:p>
        </p:txBody>
      </p:sp>
      <p:sp>
        <p:nvSpPr>
          <p:cNvPr id="403459" name="Rectangle 2"/>
          <p:cNvSpPr>
            <a:spLocks noGrp="1" noRot="1" noChangeAspect="1" noChangeArrowheads="1" noTextEdit="1"/>
          </p:cNvSpPr>
          <p:nvPr>
            <p:ph type="sldImg"/>
          </p:nvPr>
        </p:nvSpPr>
        <p:spPr>
          <a:ln/>
        </p:spPr>
      </p:sp>
      <p:sp>
        <p:nvSpPr>
          <p:cNvPr id="403460" name="Rectangle 3"/>
          <p:cNvSpPr>
            <a:spLocks noGrp="1" noChangeArrowheads="1"/>
          </p:cNvSpPr>
          <p:nvPr>
            <p:ph type="body" idx="1"/>
          </p:nvPr>
        </p:nvSpPr>
        <p:spPr>
          <a:noFill/>
          <a:ln/>
        </p:spPr>
        <p:txBody>
          <a:bodyPr/>
          <a:lstStyle/>
          <a:p>
            <a:pPr eaLnBrk="1" hangingPunct="1"/>
            <a:endParaRPr lang="es-CL"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B3051CA0-22A2-450C-B127-CC48A9E0B032}" type="slidenum">
              <a:rPr lang="es-MX" smtClean="0"/>
              <a:pPr/>
              <a:t>17</a:t>
            </a:fld>
            <a:endParaRPr lang="es-MX" smtClean="0"/>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19" name="18 Marcador de pie de página"/>
          <p:cNvSpPr>
            <a:spLocks noGrp="1"/>
          </p:cNvSpPr>
          <p:nvPr>
            <p:ph type="ftr" sz="quarter" idx="11"/>
          </p:nvPr>
        </p:nvSpPr>
        <p:spPr/>
        <p:txBody>
          <a:bodyPr/>
          <a:lstStyle/>
          <a:p>
            <a:endParaRPr lang="es-CL"/>
          </a:p>
        </p:txBody>
      </p:sp>
      <p:sp>
        <p:nvSpPr>
          <p:cNvPr id="27" name="26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quarter" idx="2"/>
          </p:nvPr>
        </p:nvSpPr>
        <p:spPr>
          <a:xfrm>
            <a:off x="4648200" y="1600200"/>
            <a:ext cx="4038600" cy="21891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contenido"/>
          <p:cNvSpPr>
            <a:spLocks noGrp="1"/>
          </p:cNvSpPr>
          <p:nvPr>
            <p:ph sz="quarter" idx="3"/>
          </p:nvPr>
        </p:nvSpPr>
        <p:spPr>
          <a:xfrm>
            <a:off x="4648200" y="3941763"/>
            <a:ext cx="4038600" cy="21891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fecha"/>
          <p:cNvSpPr>
            <a:spLocks noGrp="1"/>
          </p:cNvSpPr>
          <p:nvPr>
            <p:ph type="dt" sz="half" idx="10"/>
          </p:nvPr>
        </p:nvSpPr>
        <p:spPr>
          <a:xfrm>
            <a:off x="457200" y="6243638"/>
            <a:ext cx="2133600" cy="457200"/>
          </a:xfrm>
        </p:spPr>
        <p:txBody>
          <a:bodyPr/>
          <a:lstStyle>
            <a:lvl1pPr>
              <a:defRPr/>
            </a:lvl1pPr>
          </a:lstStyle>
          <a:p>
            <a:pPr>
              <a:defRPr/>
            </a:pPr>
            <a:endParaRPr lang="es-MX"/>
          </a:p>
        </p:txBody>
      </p:sp>
      <p:sp>
        <p:nvSpPr>
          <p:cNvPr id="7" name="6 Marcador de pie de página"/>
          <p:cNvSpPr>
            <a:spLocks noGrp="1"/>
          </p:cNvSpPr>
          <p:nvPr>
            <p:ph type="ftr" sz="quarter" idx="11"/>
          </p:nvPr>
        </p:nvSpPr>
        <p:spPr>
          <a:xfrm>
            <a:off x="3124200" y="6248400"/>
            <a:ext cx="2895600" cy="457200"/>
          </a:xfrm>
        </p:spPr>
        <p:txBody>
          <a:bodyPr/>
          <a:lstStyle>
            <a:lvl1pPr>
              <a:defRPr/>
            </a:lvl1pPr>
          </a:lstStyle>
          <a:p>
            <a:pPr>
              <a:defRPr/>
            </a:pPr>
            <a:endParaRPr lang="es-MX"/>
          </a:p>
        </p:txBody>
      </p:sp>
      <p:sp>
        <p:nvSpPr>
          <p:cNvPr id="8" name="7 Marcador de número de diapositiva"/>
          <p:cNvSpPr>
            <a:spLocks noGrp="1"/>
          </p:cNvSpPr>
          <p:nvPr>
            <p:ph type="sldNum" sz="quarter" idx="12"/>
          </p:nvPr>
        </p:nvSpPr>
        <p:spPr>
          <a:xfrm>
            <a:off x="6553200" y="6243638"/>
            <a:ext cx="2133600" cy="457200"/>
          </a:xfrm>
        </p:spPr>
        <p:txBody>
          <a:bodyPr/>
          <a:lstStyle>
            <a:lvl1pPr>
              <a:defRPr/>
            </a:lvl1pPr>
          </a:lstStyle>
          <a:p>
            <a:pPr>
              <a:defRPr/>
            </a:pPr>
            <a:fld id="{198519CC-8CEA-49A7-985F-227D54909DDA}" type="slidenum">
              <a:rPr lang="es-MX"/>
              <a:pPr>
                <a:defRPr/>
              </a:pPr>
              <a:t>‹Nº›</a:t>
            </a:fld>
            <a:endParaRPr lang="es-MX"/>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p:spPr>
        <p:txBody>
          <a:bodyPr/>
          <a:lstStyle/>
          <a:p>
            <a:r>
              <a:rPr lang="es-ES" smtClean="0"/>
              <a:t>Haga clic para modificar el estilo de título del patrón</a:t>
            </a:r>
            <a:endParaRPr lang="es-CL"/>
          </a:p>
        </p:txBody>
      </p:sp>
      <p:sp>
        <p:nvSpPr>
          <p:cNvPr id="3" name="2 Marcador de texto"/>
          <p:cNvSpPr>
            <a:spLocks noGrp="1"/>
          </p:cNvSpPr>
          <p:nvPr>
            <p:ph type="body"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quarter" idx="2"/>
          </p:nvPr>
        </p:nvSpPr>
        <p:spPr>
          <a:xfrm>
            <a:off x="4648200" y="1600200"/>
            <a:ext cx="4038600" cy="21891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contenido"/>
          <p:cNvSpPr>
            <a:spLocks noGrp="1"/>
          </p:cNvSpPr>
          <p:nvPr>
            <p:ph sz="quarter" idx="3"/>
          </p:nvPr>
        </p:nvSpPr>
        <p:spPr>
          <a:xfrm>
            <a:off x="4648200" y="3941763"/>
            <a:ext cx="4038600" cy="21891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fecha"/>
          <p:cNvSpPr>
            <a:spLocks noGrp="1"/>
          </p:cNvSpPr>
          <p:nvPr>
            <p:ph type="dt" sz="half" idx="10"/>
          </p:nvPr>
        </p:nvSpPr>
        <p:spPr>
          <a:xfrm>
            <a:off x="457200" y="6243638"/>
            <a:ext cx="2133600" cy="457200"/>
          </a:xfrm>
        </p:spPr>
        <p:txBody>
          <a:bodyPr/>
          <a:lstStyle>
            <a:lvl1pPr>
              <a:defRPr/>
            </a:lvl1pPr>
          </a:lstStyle>
          <a:p>
            <a:pPr>
              <a:defRPr/>
            </a:pPr>
            <a:endParaRPr lang="es-MX"/>
          </a:p>
        </p:txBody>
      </p:sp>
      <p:sp>
        <p:nvSpPr>
          <p:cNvPr id="7" name="6 Marcador de pie de página"/>
          <p:cNvSpPr>
            <a:spLocks noGrp="1"/>
          </p:cNvSpPr>
          <p:nvPr>
            <p:ph type="ftr" sz="quarter" idx="11"/>
          </p:nvPr>
        </p:nvSpPr>
        <p:spPr>
          <a:xfrm>
            <a:off x="3124200" y="6248400"/>
            <a:ext cx="2895600" cy="457200"/>
          </a:xfrm>
        </p:spPr>
        <p:txBody>
          <a:bodyPr/>
          <a:lstStyle>
            <a:lvl1pPr>
              <a:defRPr/>
            </a:lvl1pPr>
          </a:lstStyle>
          <a:p>
            <a:pPr>
              <a:defRPr/>
            </a:pPr>
            <a:endParaRPr lang="es-MX"/>
          </a:p>
        </p:txBody>
      </p:sp>
      <p:sp>
        <p:nvSpPr>
          <p:cNvPr id="8" name="7 Marcador de número de diapositiva"/>
          <p:cNvSpPr>
            <a:spLocks noGrp="1"/>
          </p:cNvSpPr>
          <p:nvPr>
            <p:ph type="sldNum" sz="quarter" idx="12"/>
          </p:nvPr>
        </p:nvSpPr>
        <p:spPr>
          <a:xfrm>
            <a:off x="6553200" y="6243638"/>
            <a:ext cx="2133600" cy="457200"/>
          </a:xfrm>
        </p:spPr>
        <p:txBody>
          <a:bodyPr/>
          <a:lstStyle>
            <a:lvl1pPr>
              <a:defRPr/>
            </a:lvl1pPr>
          </a:lstStyle>
          <a:p>
            <a:pPr>
              <a:defRPr/>
            </a:pPr>
            <a:fld id="{79FB60C3-674C-43EC-9B9D-0C1B0DCD8E81}" type="slidenum">
              <a:rPr lang="es-MX"/>
              <a:pPr>
                <a:defRPr/>
              </a:pPr>
              <a:t>‹Nº›</a:t>
            </a:fld>
            <a:endParaRPr lang="es-MX"/>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p:spPr>
        <p:txBody>
          <a:bodyPr/>
          <a:lstStyle/>
          <a:p>
            <a:r>
              <a:rPr lang="es-ES" smtClean="0"/>
              <a:t>Haga clic para modificar el estilo de título del patrón</a:t>
            </a:r>
            <a:endParaRPr lang="es-CL"/>
          </a:p>
        </p:txBody>
      </p:sp>
      <p:sp>
        <p:nvSpPr>
          <p:cNvPr id="3" name="2 Marcador de texto"/>
          <p:cNvSpPr>
            <a:spLocks noGrp="1"/>
          </p:cNvSpPr>
          <p:nvPr>
            <p:ph type="body"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fecha"/>
          <p:cNvSpPr>
            <a:spLocks noGrp="1"/>
          </p:cNvSpPr>
          <p:nvPr>
            <p:ph type="dt" sz="half" idx="10"/>
          </p:nvPr>
        </p:nvSpPr>
        <p:spPr>
          <a:xfrm>
            <a:off x="457200" y="6243638"/>
            <a:ext cx="2133600" cy="457200"/>
          </a:xfrm>
        </p:spPr>
        <p:txBody>
          <a:bodyPr/>
          <a:lstStyle>
            <a:lvl1pPr>
              <a:defRPr/>
            </a:lvl1pPr>
          </a:lstStyle>
          <a:p>
            <a:pPr>
              <a:defRPr/>
            </a:pPr>
            <a:endParaRPr lang="es-MX"/>
          </a:p>
        </p:txBody>
      </p:sp>
      <p:sp>
        <p:nvSpPr>
          <p:cNvPr id="6" name="5 Marcador de pie de página"/>
          <p:cNvSpPr>
            <a:spLocks noGrp="1"/>
          </p:cNvSpPr>
          <p:nvPr>
            <p:ph type="ftr" sz="quarter" idx="11"/>
          </p:nvPr>
        </p:nvSpPr>
        <p:spPr>
          <a:xfrm>
            <a:off x="3124200" y="6248400"/>
            <a:ext cx="2895600" cy="457200"/>
          </a:xfrm>
        </p:spPr>
        <p:txBody>
          <a:bodyPr/>
          <a:lstStyle>
            <a:lvl1pPr>
              <a:defRPr/>
            </a:lvl1pPr>
          </a:lstStyle>
          <a:p>
            <a:pPr>
              <a:defRPr/>
            </a:pPr>
            <a:endParaRPr lang="es-MX"/>
          </a:p>
        </p:txBody>
      </p:sp>
      <p:sp>
        <p:nvSpPr>
          <p:cNvPr id="7" name="6 Marcador de número de diapositiva"/>
          <p:cNvSpPr>
            <a:spLocks noGrp="1"/>
          </p:cNvSpPr>
          <p:nvPr>
            <p:ph type="sldNum" sz="quarter" idx="12"/>
          </p:nvPr>
        </p:nvSpPr>
        <p:spPr>
          <a:xfrm>
            <a:off x="6553200" y="6243638"/>
            <a:ext cx="2133600" cy="457200"/>
          </a:xfrm>
        </p:spPr>
        <p:txBody>
          <a:bodyPr/>
          <a:lstStyle>
            <a:lvl1pPr>
              <a:defRPr/>
            </a:lvl1pPr>
          </a:lstStyle>
          <a:p>
            <a:pPr>
              <a:defRPr/>
            </a:pPr>
            <a:fld id="{F86111F3-8473-42FE-A5D2-AA5D10A44836}" type="slidenum">
              <a:rPr lang="es-MX"/>
              <a:pPr>
                <a:defRPr/>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8" name="7 Marcador de pie de página"/>
          <p:cNvSpPr>
            <a:spLocks noGrp="1"/>
          </p:cNvSpPr>
          <p:nvPr>
            <p:ph type="ftr" sz="quarter" idx="11"/>
          </p:nvPr>
        </p:nvSpPr>
        <p:spPr/>
        <p:txBody>
          <a:bodyPr/>
          <a:lstStyle/>
          <a:p>
            <a:endParaRPr lang="es-CL"/>
          </a:p>
        </p:txBody>
      </p:sp>
      <p:sp>
        <p:nvSpPr>
          <p:cNvPr id="9" name="8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4" name="3 Marcador de pie de página"/>
          <p:cNvSpPr>
            <a:spLocks noGrp="1"/>
          </p:cNvSpPr>
          <p:nvPr>
            <p:ph type="ftr" sz="quarter" idx="11"/>
          </p:nvPr>
        </p:nvSpPr>
        <p:spPr/>
        <p:txBody>
          <a:bodyPr/>
          <a:lstStyle/>
          <a:p>
            <a:endParaRPr lang="es-CL"/>
          </a:p>
        </p:txBody>
      </p:sp>
      <p:sp>
        <p:nvSpPr>
          <p:cNvPr id="5" name="4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3" name="2 Marcador de pie de página"/>
          <p:cNvSpPr>
            <a:spLocks noGrp="1"/>
          </p:cNvSpPr>
          <p:nvPr>
            <p:ph type="ftr" sz="quarter" idx="11"/>
          </p:nvPr>
        </p:nvSpPr>
        <p:spPr/>
        <p:txBody>
          <a:bodyPr/>
          <a:lstStyle/>
          <a:p>
            <a:endParaRPr lang="es-CL"/>
          </a:p>
        </p:txBody>
      </p:sp>
      <p:sp>
        <p:nvSpPr>
          <p:cNvPr id="4" name="3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053F9775-8406-4F9E-AFA2-BCA4A89F707C}" type="slidenum">
              <a:rPr lang="es-CL" smtClean="0"/>
              <a:pPr/>
              <a:t>‹Nº›</a:t>
            </a:fld>
            <a:endParaRPr lang="es-C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0135CBBC-1717-4A8C-8988-AC237747858E}" type="datetimeFigureOut">
              <a:rPr lang="es-CL" smtClean="0"/>
              <a:pPr/>
              <a:t>15-11-2011</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a:xfrm>
            <a:off x="8077200" y="6356350"/>
            <a:ext cx="609600" cy="365125"/>
          </a:xfrm>
        </p:spPr>
        <p:txBody>
          <a:bodyPr/>
          <a:lstStyle/>
          <a:p>
            <a:fld id="{053F9775-8406-4F9E-AFA2-BCA4A89F707C}" type="slidenum">
              <a:rPr lang="es-CL" smtClean="0"/>
              <a:pPr/>
              <a:t>‹Nº›</a:t>
            </a:fld>
            <a:endParaRPr lang="es-CL"/>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135CBBC-1717-4A8C-8988-AC237747858E}" type="datetimeFigureOut">
              <a:rPr lang="es-CL" smtClean="0"/>
              <a:pPr/>
              <a:t>15-11-2011</a:t>
            </a:fld>
            <a:endParaRPr lang="es-CL"/>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CL"/>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53F9775-8406-4F9E-AFA2-BCA4A89F707C}" type="slidenum">
              <a:rPr lang="es-CL" smtClean="0"/>
              <a:pPr/>
              <a:t>‹Nº›</a:t>
            </a:fld>
            <a:endParaRPr lang="es-CL"/>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4.jpeg"/><Relationship Id="rId7"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13.gif"/><Relationship Id="rId2" Type="http://schemas.openxmlformats.org/officeDocument/2006/relationships/image" Target="../media/image112.jpeg"/><Relationship Id="rId1" Type="http://schemas.openxmlformats.org/officeDocument/2006/relationships/slideLayout" Target="../slideLayouts/slideLayout7.xml"/><Relationship Id="rId5" Type="http://schemas.openxmlformats.org/officeDocument/2006/relationships/image" Target="../media/image115.jpeg"/><Relationship Id="rId4" Type="http://schemas.openxmlformats.org/officeDocument/2006/relationships/image" Target="../media/image114.jpe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17.jpeg"/><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111.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24.jpeg"/></Relationships>
</file>

<file path=ppt/slides/_rels/slide11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26.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6.jpeg"/><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3" Type="http://schemas.openxmlformats.org/officeDocument/2006/relationships/hyperlink" Target="http://upload.wikimedia.org/wikipedia/commons/c/c9/Solido_deformacion_tangencial.svg"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upload.wikimedia.org/wikipedia/commons/a/a5/Crystal_growth.PNG" TargetMode="Externa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gi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12PartialMelting.jpg%20%20%20%20%20%20%20%20%20%20%20%20%20%20%20%20%20%20%20%20%20%20%20%20%20%20%20%20%20%20%20%20%20%20%20%20%20%20%20%20%20%20%20%20%2000090D6B%06Mac%20HD%20%20%20%20%20%20%20%20%20%20%20%20%20%20%20%20%20%20%20%20%20%20%20%20%20B92B855F:"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creationscience.com/onlinebook/Trenches7.html#wp3768171" TargetMode="External"/><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73.jpeg"/><Relationship Id="rId4" Type="http://schemas.openxmlformats.org/officeDocument/2006/relationships/image" Target="../media/image72.jpeg"/></Relationships>
</file>

<file path=ppt/slides/_rels/slide6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7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7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7.xml"/><Relationship Id="rId4" Type="http://schemas.openxmlformats.org/officeDocument/2006/relationships/image" Target="../media/image87.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8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8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9.tiff"/><Relationship Id="rId2" Type="http://schemas.openxmlformats.org/officeDocument/2006/relationships/image" Target="../media/image98.gif"/><Relationship Id="rId1" Type="http://schemas.openxmlformats.org/officeDocument/2006/relationships/slideLayout" Target="../slideLayouts/slideLayout7.xml"/><Relationship Id="rId4" Type="http://schemas.openxmlformats.org/officeDocument/2006/relationships/image" Target="../media/image97.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9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103.jpeg"/></Relationships>
</file>

<file path=ppt/slides/_rels/slide9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L" dirty="0" smtClean="0"/>
              <a:t>Procesos Ígneos</a:t>
            </a:r>
            <a:endParaRPr lang="es-CL" dirty="0"/>
          </a:p>
        </p:txBody>
      </p:sp>
      <p:sp>
        <p:nvSpPr>
          <p:cNvPr id="3" name="2 Subtítulo"/>
          <p:cNvSpPr>
            <a:spLocks noGrp="1"/>
          </p:cNvSpPr>
          <p:nvPr>
            <p:ph type="subTitle" idx="1"/>
          </p:nvPr>
        </p:nvSpPr>
        <p:spPr/>
        <p:txBody>
          <a:bodyPr/>
          <a:lstStyle/>
          <a:p>
            <a:endParaRPr lang="es-CL"/>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5" name="Picture 5" descr="DSC02334"/>
          <p:cNvPicPr>
            <a:picLocks noChangeAspect="1" noChangeArrowheads="1"/>
          </p:cNvPicPr>
          <p:nvPr/>
        </p:nvPicPr>
        <p:blipFill>
          <a:blip r:embed="rId3" cstate="print"/>
          <a:srcRect/>
          <a:stretch>
            <a:fillRect/>
          </a:stretch>
        </p:blipFill>
        <p:spPr bwMode="auto">
          <a:xfrm>
            <a:off x="0" y="0"/>
            <a:ext cx="5292725" cy="3970338"/>
          </a:xfrm>
          <a:prstGeom prst="rect">
            <a:avLst/>
          </a:prstGeom>
          <a:noFill/>
        </p:spPr>
      </p:pic>
      <p:pic>
        <p:nvPicPr>
          <p:cNvPr id="148486" name="Picture 6" descr="DSC02352"/>
          <p:cNvPicPr>
            <a:picLocks noChangeAspect="1" noChangeArrowheads="1"/>
          </p:cNvPicPr>
          <p:nvPr/>
        </p:nvPicPr>
        <p:blipFill>
          <a:blip r:embed="rId4" cstate="print"/>
          <a:srcRect/>
          <a:stretch>
            <a:fillRect/>
          </a:stretch>
        </p:blipFill>
        <p:spPr bwMode="auto">
          <a:xfrm>
            <a:off x="0" y="3341688"/>
            <a:ext cx="2636838" cy="3516312"/>
          </a:xfrm>
          <a:prstGeom prst="rect">
            <a:avLst/>
          </a:prstGeom>
          <a:noFill/>
        </p:spPr>
      </p:pic>
      <p:pic>
        <p:nvPicPr>
          <p:cNvPr id="148487" name="Picture 7" descr="DSC02351"/>
          <p:cNvPicPr>
            <a:picLocks noChangeAspect="1" noChangeArrowheads="1"/>
          </p:cNvPicPr>
          <p:nvPr/>
        </p:nvPicPr>
        <p:blipFill>
          <a:blip r:embed="rId5" cstate="print"/>
          <a:srcRect/>
          <a:stretch>
            <a:fillRect/>
          </a:stretch>
        </p:blipFill>
        <p:spPr bwMode="auto">
          <a:xfrm>
            <a:off x="2627313" y="3341688"/>
            <a:ext cx="2636837" cy="3516312"/>
          </a:xfrm>
          <a:prstGeom prst="rect">
            <a:avLst/>
          </a:prstGeom>
          <a:noFill/>
        </p:spPr>
      </p:pic>
      <p:pic>
        <p:nvPicPr>
          <p:cNvPr id="148488" name="Picture 8" descr="DSC02355"/>
          <p:cNvPicPr>
            <a:picLocks noChangeAspect="1" noChangeArrowheads="1"/>
          </p:cNvPicPr>
          <p:nvPr/>
        </p:nvPicPr>
        <p:blipFill>
          <a:blip r:embed="rId6" cstate="print"/>
          <a:srcRect/>
          <a:stretch>
            <a:fillRect/>
          </a:stretch>
        </p:blipFill>
        <p:spPr bwMode="auto">
          <a:xfrm>
            <a:off x="5219700" y="0"/>
            <a:ext cx="3924300" cy="2944813"/>
          </a:xfrm>
          <a:prstGeom prst="rect">
            <a:avLst/>
          </a:prstGeom>
          <a:noFill/>
        </p:spPr>
      </p:pic>
      <p:sp>
        <p:nvSpPr>
          <p:cNvPr id="8" name="1 Título"/>
          <p:cNvSpPr>
            <a:spLocks noGrp="1"/>
          </p:cNvSpPr>
          <p:nvPr>
            <p:ph type="title"/>
          </p:nvPr>
        </p:nvSpPr>
        <p:spPr>
          <a:xfrm>
            <a:off x="914400" y="274638"/>
            <a:ext cx="7772400" cy="1143000"/>
          </a:xfrm>
        </p:spPr>
        <p:txBody>
          <a:bodyPr/>
          <a:lstStyle/>
          <a:p>
            <a:r>
              <a:rPr lang="es-CL" dirty="0" smtClean="0">
                <a:solidFill>
                  <a:schemeClr val="tx1"/>
                </a:solidFill>
              </a:rPr>
              <a:t>Planchón</a:t>
            </a:r>
            <a:endParaRPr lang="es-CL" dirty="0">
              <a:solidFill>
                <a:schemeClr val="tx1"/>
              </a:solidFill>
            </a:endParaRPr>
          </a:p>
        </p:txBody>
      </p:sp>
      <p:graphicFrame>
        <p:nvGraphicFramePr>
          <p:cNvPr id="148489" name="Object 9"/>
          <p:cNvGraphicFramePr>
            <a:graphicFrameLocks noChangeAspect="1"/>
          </p:cNvGraphicFramePr>
          <p:nvPr>
            <p:ph sz="half" idx="1"/>
          </p:nvPr>
        </p:nvGraphicFramePr>
        <p:xfrm>
          <a:off x="1381125" y="3165475"/>
          <a:ext cx="2189163" cy="1944688"/>
        </p:xfrm>
        <a:graphic>
          <a:graphicData uri="http://schemas.openxmlformats.org/presentationml/2006/ole">
            <p:oleObj spid="_x0000_s1026" name="Image" r:id="rId7" imgW="2189937" imgH="1945002" progId="">
              <p:embed/>
            </p:oleObj>
          </a:graphicData>
        </a:graphic>
      </p:graphicFrame>
      <p:graphicFrame>
        <p:nvGraphicFramePr>
          <p:cNvPr id="148491" name="Object 11"/>
          <p:cNvGraphicFramePr>
            <a:graphicFrameLocks noChangeAspect="1"/>
          </p:cNvGraphicFramePr>
          <p:nvPr>
            <p:ph sz="half" idx="2"/>
          </p:nvPr>
        </p:nvGraphicFramePr>
        <p:xfrm>
          <a:off x="4648200" y="2836863"/>
          <a:ext cx="4037013" cy="2601912"/>
        </p:xfrm>
        <a:graphic>
          <a:graphicData uri="http://schemas.openxmlformats.org/presentationml/2006/ole">
            <p:oleObj spid="_x0000_s1027" name="Image" r:id="rId8" imgW="6289736" imgH="4053713" progId="">
              <p:embed/>
            </p:oleObj>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nvGraphicFramePr>
        <p:xfrm>
          <a:off x="1187624" y="1484784"/>
          <a:ext cx="6912694" cy="5185959"/>
        </p:xfrm>
        <a:graphic>
          <a:graphicData uri="http://schemas.openxmlformats.org/presentationml/2006/ole">
            <p:oleObj spid="_x0000_s6146" name="Fotografía de Photo Editor" r:id="rId4" imgW="19504762" imgH="14628571" progId="">
              <p:embed/>
            </p:oleObj>
          </a:graphicData>
        </a:graphic>
      </p:graphicFrame>
      <p:sp>
        <p:nvSpPr>
          <p:cNvPr id="3" name="2 CuadroTexto"/>
          <p:cNvSpPr txBox="1"/>
          <p:nvPr/>
        </p:nvSpPr>
        <p:spPr>
          <a:xfrm>
            <a:off x="1547664" y="692696"/>
            <a:ext cx="5832648" cy="584775"/>
          </a:xfrm>
          <a:prstGeom prst="rect">
            <a:avLst/>
          </a:prstGeom>
          <a:noFill/>
        </p:spPr>
        <p:txBody>
          <a:bodyPr wrap="square" rtlCol="0">
            <a:spAutoFit/>
          </a:bodyPr>
          <a:lstStyle/>
          <a:p>
            <a:r>
              <a:rPr lang="es-CL" sz="3200" dirty="0" smtClean="0"/>
              <a:t>Intrusiones laminadas félsicas</a:t>
            </a:r>
            <a:endParaRPr lang="es-CL" sz="3200"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00125" y="642938"/>
            <a:ext cx="7858125" cy="2409825"/>
          </a:xfrm>
        </p:spPr>
        <p:txBody>
          <a:bodyPr/>
          <a:lstStyle/>
          <a:p>
            <a:pPr>
              <a:defRPr/>
            </a:pPr>
            <a:r>
              <a:rPr lang="es-CL" dirty="0" smtClean="0"/>
              <a:t>¿Cuáles son los parámetros que influyen en el fraccionamiento </a:t>
            </a:r>
            <a:r>
              <a:rPr lang="es-CL" dirty="0" err="1" smtClean="0"/>
              <a:t>convectivo</a:t>
            </a:r>
            <a:r>
              <a:rPr lang="es-CL" dirty="0" smtClean="0"/>
              <a:t>?</a:t>
            </a:r>
            <a:endParaRPr lang="es-CL" dirty="0"/>
          </a:p>
        </p:txBody>
      </p:sp>
      <p:sp>
        <p:nvSpPr>
          <p:cNvPr id="3" name="2 Marcador de contenido"/>
          <p:cNvSpPr>
            <a:spLocks noGrp="1"/>
          </p:cNvSpPr>
          <p:nvPr>
            <p:ph idx="1"/>
          </p:nvPr>
        </p:nvSpPr>
        <p:spPr>
          <a:xfrm>
            <a:off x="1000125" y="3643313"/>
            <a:ext cx="7253288" cy="2357437"/>
          </a:xfrm>
        </p:spPr>
        <p:txBody>
          <a:bodyPr/>
          <a:lstStyle/>
          <a:p>
            <a:pPr>
              <a:defRPr/>
            </a:pPr>
            <a:r>
              <a:rPr lang="es-CL" dirty="0" smtClean="0"/>
              <a:t>Cambio de Densidad</a:t>
            </a:r>
          </a:p>
          <a:p>
            <a:pPr>
              <a:defRPr/>
            </a:pPr>
            <a:r>
              <a:rPr lang="es-CL" dirty="0" smtClean="0"/>
              <a:t>Cambio de Viscosidad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4"/>
          <p:cNvPicPr>
            <a:picLocks noChangeAspect="1" noChangeArrowheads="1"/>
          </p:cNvPicPr>
          <p:nvPr/>
        </p:nvPicPr>
        <p:blipFill>
          <a:blip r:embed="rId2" cstate="print"/>
          <a:srcRect/>
          <a:stretch>
            <a:fillRect/>
          </a:stretch>
        </p:blipFill>
        <p:spPr bwMode="auto">
          <a:xfrm>
            <a:off x="323850" y="908050"/>
            <a:ext cx="4478338" cy="4092575"/>
          </a:xfrm>
          <a:prstGeom prst="rect">
            <a:avLst/>
          </a:prstGeom>
          <a:noFill/>
          <a:ln w="9525">
            <a:noFill/>
            <a:miter lim="800000"/>
            <a:headEnd/>
            <a:tailEnd/>
          </a:ln>
        </p:spPr>
      </p:pic>
      <p:sp>
        <p:nvSpPr>
          <p:cNvPr id="159747" name="3 CuadroTexto"/>
          <p:cNvSpPr txBox="1">
            <a:spLocks noChangeArrowheads="1"/>
          </p:cNvSpPr>
          <p:nvPr/>
        </p:nvSpPr>
        <p:spPr bwMode="auto">
          <a:xfrm>
            <a:off x="323850" y="5229225"/>
            <a:ext cx="5111750" cy="523875"/>
          </a:xfrm>
          <a:prstGeom prst="rect">
            <a:avLst/>
          </a:prstGeom>
          <a:noFill/>
          <a:ln w="9525">
            <a:noFill/>
            <a:miter lim="800000"/>
            <a:headEnd/>
            <a:tailEnd/>
          </a:ln>
        </p:spPr>
        <p:txBody>
          <a:bodyPr>
            <a:spAutoFit/>
          </a:bodyPr>
          <a:lstStyle/>
          <a:p>
            <a:r>
              <a:rPr lang="es-CL" sz="2800"/>
              <a:t>Densidad de distintos magmas</a:t>
            </a:r>
          </a:p>
        </p:txBody>
      </p:sp>
      <p:pic>
        <p:nvPicPr>
          <p:cNvPr id="159748" name="Picture 4" descr="http://petrology.oxfordjournals.org/content/vol41/issue5/images/small/egd030.f1.gif"/>
          <p:cNvPicPr>
            <a:picLocks noChangeAspect="1" noChangeArrowheads="1"/>
          </p:cNvPicPr>
          <p:nvPr/>
        </p:nvPicPr>
        <p:blipFill>
          <a:blip r:embed="rId3" cstate="print"/>
          <a:srcRect/>
          <a:stretch>
            <a:fillRect/>
          </a:stretch>
        </p:blipFill>
        <p:spPr bwMode="auto">
          <a:xfrm>
            <a:off x="5364088" y="1556792"/>
            <a:ext cx="2965450" cy="3729038"/>
          </a:xfrm>
          <a:prstGeom prst="rect">
            <a:avLst/>
          </a:prstGeom>
          <a:noFill/>
          <a:ln w="9525">
            <a:noFill/>
            <a:miter lim="800000"/>
            <a:headEnd/>
            <a:tailEnd/>
          </a:ln>
        </p:spPr>
      </p:pic>
      <p:sp>
        <p:nvSpPr>
          <p:cNvPr id="159749" name="5 CuadroTexto"/>
          <p:cNvSpPr txBox="1">
            <a:spLocks noChangeArrowheads="1"/>
          </p:cNvSpPr>
          <p:nvPr/>
        </p:nvSpPr>
        <p:spPr bwMode="auto">
          <a:xfrm>
            <a:off x="4968379" y="908720"/>
            <a:ext cx="4175621" cy="646331"/>
          </a:xfrm>
          <a:prstGeom prst="rect">
            <a:avLst/>
          </a:prstGeom>
          <a:noFill/>
          <a:ln w="9525">
            <a:noFill/>
            <a:miter lim="800000"/>
            <a:headEnd/>
            <a:tailEnd/>
          </a:ln>
        </p:spPr>
        <p:txBody>
          <a:bodyPr wrap="square">
            <a:spAutoFit/>
          </a:bodyPr>
          <a:lstStyle/>
          <a:p>
            <a:r>
              <a:rPr lang="es-CL" dirty="0"/>
              <a:t>Densidad </a:t>
            </a:r>
            <a:r>
              <a:rPr lang="es-CL" dirty="0" smtClean="0"/>
              <a:t>de fraccionamiento de minerales</a:t>
            </a:r>
            <a:endParaRPr lang="es-CL"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206375" y="244475"/>
            <a:ext cx="3213100" cy="5056188"/>
          </a:xfrm>
          <a:prstGeom prst="rect">
            <a:avLst/>
          </a:prstGeom>
          <a:noFill/>
          <a:ln w="9525">
            <a:noFill/>
            <a:miter lim="800000"/>
            <a:headEnd/>
            <a:tailEnd/>
          </a:ln>
          <a:effectLst/>
        </p:spPr>
        <p:txBody>
          <a:bodyPr/>
          <a:lstStyle/>
          <a:p>
            <a:pPr marL="342900" indent="-342900">
              <a:buClr>
                <a:schemeClr val="hlink"/>
              </a:buClr>
              <a:buSzPct val="60000"/>
              <a:buFont typeface="Wingdings" pitchFamily="2" charset="2"/>
              <a:buNone/>
              <a:defRPr/>
            </a:pPr>
            <a:r>
              <a:rPr lang="en-US" sz="3600" dirty="0">
                <a:solidFill>
                  <a:srgbClr val="FF0066"/>
                </a:solidFill>
                <a:effectLst>
                  <a:outerShdw blurRad="38100" dist="38100" dir="2700000" algn="tl">
                    <a:srgbClr val="000000"/>
                  </a:outerShdw>
                </a:effectLst>
              </a:rPr>
              <a:t>Langmuir Model</a:t>
            </a:r>
            <a:endParaRPr lang="en-US" sz="3200" dirty="0">
              <a:effectLst>
                <a:outerShdw blurRad="38100" dist="38100" dir="2700000" algn="tl">
                  <a:srgbClr val="000000"/>
                </a:outerShdw>
              </a:effectLst>
            </a:endParaRPr>
          </a:p>
          <a:p>
            <a:pPr marL="342900" indent="-342900">
              <a:spcBef>
                <a:spcPct val="20000"/>
              </a:spcBef>
              <a:buClr>
                <a:schemeClr val="hlink"/>
              </a:buClr>
              <a:buSzPct val="60000"/>
              <a:buFont typeface="Wingdings" pitchFamily="2" charset="2"/>
              <a:buChar char="n"/>
              <a:defRPr/>
            </a:pPr>
            <a:r>
              <a:rPr lang="en-US" sz="2400" dirty="0">
                <a:effectLst>
                  <a:outerShdw blurRad="38100" dist="38100" dir="2700000" algn="tl">
                    <a:srgbClr val="000000"/>
                  </a:outerShdw>
                </a:effectLst>
              </a:rPr>
              <a:t>Thermal gradient at wall and cap </a:t>
            </a:r>
            <a:r>
              <a:rPr lang="en-US" sz="2400" dirty="0">
                <a:effectLst>
                  <a:outerShdw blurRad="38100" dist="38100" dir="2700000" algn="tl">
                    <a:srgbClr val="000000"/>
                  </a:outerShdw>
                </a:effectLst>
                <a:sym typeface="Symbol" pitchFamily="18" charset="2"/>
              </a:rPr>
              <a:t> variation in % crystallized</a:t>
            </a:r>
          </a:p>
          <a:p>
            <a:pPr marL="342900" indent="-342900">
              <a:spcBef>
                <a:spcPct val="20000"/>
              </a:spcBef>
              <a:buClr>
                <a:schemeClr val="hlink"/>
              </a:buClr>
              <a:buSzPct val="60000"/>
              <a:buFont typeface="Wingdings" pitchFamily="2" charset="2"/>
              <a:buChar char="n"/>
              <a:defRPr/>
            </a:pPr>
            <a:r>
              <a:rPr lang="en-US" sz="2400" dirty="0">
                <a:effectLst>
                  <a:outerShdw blurRad="38100" dist="38100" dir="2700000" algn="tl">
                    <a:srgbClr val="000000"/>
                  </a:outerShdw>
                </a:effectLst>
                <a:sym typeface="Symbol" pitchFamily="18" charset="2"/>
              </a:rPr>
              <a:t>Compositional convection </a:t>
            </a:r>
            <a:r>
              <a:rPr lang="en-US" sz="2400" dirty="0">
                <a:effectLst>
                  <a:outerShdw blurRad="38100" dist="38100" dir="2700000" algn="tl">
                    <a:srgbClr val="000000"/>
                  </a:outerShdw>
                </a:effectLst>
                <a:latin typeface="Symbol" pitchFamily="18" charset="2"/>
                <a:sym typeface="Symbol" pitchFamily="18" charset="2"/>
              </a:rPr>
              <a:t>®</a:t>
            </a:r>
            <a:r>
              <a:rPr lang="en-US" sz="2400" dirty="0">
                <a:effectLst>
                  <a:outerShdw blurRad="38100" dist="38100" dir="2700000" algn="tl">
                    <a:srgbClr val="000000"/>
                  </a:outerShdw>
                </a:effectLst>
                <a:sym typeface="Symbol" pitchFamily="18" charset="2"/>
              </a:rPr>
              <a:t> evolved magmas from boundary layer to cap (or mix into interior</a:t>
            </a:r>
            <a:r>
              <a:rPr lang="en-US" sz="2800" dirty="0">
                <a:effectLst>
                  <a:outerShdw blurRad="38100" dist="38100" dir="2700000" algn="tl">
                    <a:srgbClr val="000000"/>
                  </a:outerShdw>
                </a:effectLst>
                <a:sym typeface="Symbol" pitchFamily="18" charset="2"/>
              </a:rPr>
              <a:t>)</a:t>
            </a:r>
            <a:endParaRPr lang="en-US" sz="2800" dirty="0">
              <a:effectLst>
                <a:outerShdw blurRad="38100" dist="38100" dir="2700000" algn="tl">
                  <a:srgbClr val="000000"/>
                </a:outerShdw>
              </a:effectLst>
            </a:endParaRPr>
          </a:p>
        </p:txBody>
      </p:sp>
      <p:pic>
        <p:nvPicPr>
          <p:cNvPr id="165891" name="Picture 3" descr="Fig 11-12a"/>
          <p:cNvPicPr>
            <a:picLocks noChangeAspect="1" noChangeArrowheads="1"/>
          </p:cNvPicPr>
          <p:nvPr/>
        </p:nvPicPr>
        <p:blipFill>
          <a:blip r:embed="rId3" cstate="print"/>
          <a:srcRect/>
          <a:stretch>
            <a:fillRect/>
          </a:stretch>
        </p:blipFill>
        <p:spPr bwMode="auto">
          <a:xfrm>
            <a:off x="3521075" y="852488"/>
            <a:ext cx="5622925" cy="6005512"/>
          </a:xfrm>
          <a:prstGeom prst="rect">
            <a:avLst/>
          </a:prstGeom>
          <a:noFill/>
          <a:ln w="9525">
            <a:noFill/>
            <a:miter lim="800000"/>
            <a:headEnd/>
            <a:tailEnd/>
          </a:ln>
        </p:spPr>
      </p:pic>
      <p:sp>
        <p:nvSpPr>
          <p:cNvPr id="79876" name="Text Box 4"/>
          <p:cNvSpPr txBox="1">
            <a:spLocks noChangeArrowheads="1"/>
          </p:cNvSpPr>
          <p:nvPr/>
        </p:nvSpPr>
        <p:spPr bwMode="auto">
          <a:xfrm>
            <a:off x="251520" y="5301208"/>
            <a:ext cx="3286125" cy="1384995"/>
          </a:xfrm>
          <a:prstGeom prst="rect">
            <a:avLst/>
          </a:prstGeom>
          <a:noFill/>
          <a:ln w="9525">
            <a:noFill/>
            <a:miter lim="800000"/>
            <a:headEnd/>
            <a:tailEnd/>
          </a:ln>
          <a:effectLst/>
        </p:spPr>
        <p:txBody>
          <a:bodyPr>
            <a:spAutoFit/>
          </a:bodyPr>
          <a:lstStyle/>
          <a:p>
            <a:pPr eaLnBrk="0" hangingPunct="0">
              <a:spcBef>
                <a:spcPct val="50000"/>
              </a:spcBef>
              <a:defRPr/>
            </a:pPr>
            <a:r>
              <a:rPr lang="en-US" sz="1400" b="1" dirty="0">
                <a:latin typeface="Arial" charset="0"/>
              </a:rPr>
              <a:t>Figure 11-12 Formation of boundary layers along the walls and top of a magma chamber. </a:t>
            </a:r>
            <a:r>
              <a:rPr lang="en-US" sz="1400" b="1" dirty="0">
                <a:latin typeface="Arial" charset="0"/>
                <a:cs typeface="Times New Roman" pitchFamily="18" charset="0"/>
              </a:rPr>
              <a:t>From Winter (2001) An Introduction to Igneous and Metamorphic Petrology. Prentice Hall</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Fig2MagmaFlow"/>
          <p:cNvPicPr>
            <a:picLocks noChangeAspect="1" noChangeArrowheads="1"/>
          </p:cNvPicPr>
          <p:nvPr/>
        </p:nvPicPr>
        <p:blipFill>
          <a:blip r:embed="rId2" cstate="print"/>
          <a:srcRect/>
          <a:stretch>
            <a:fillRect/>
          </a:stretch>
        </p:blipFill>
        <p:spPr bwMode="auto">
          <a:xfrm>
            <a:off x="3697287" y="377825"/>
            <a:ext cx="5446713" cy="6480175"/>
          </a:xfrm>
          <a:prstGeom prst="rect">
            <a:avLst/>
          </a:prstGeom>
          <a:noFill/>
          <a:ln w="9525">
            <a:noFill/>
            <a:miter lim="800000"/>
            <a:headEnd/>
            <a:tailEnd/>
          </a:ln>
        </p:spPr>
      </p:pic>
      <p:sp>
        <p:nvSpPr>
          <p:cNvPr id="3" name="2 CuadroTexto"/>
          <p:cNvSpPr txBox="1"/>
          <p:nvPr/>
        </p:nvSpPr>
        <p:spPr>
          <a:xfrm>
            <a:off x="0" y="1916832"/>
            <a:ext cx="3635896" cy="1815882"/>
          </a:xfrm>
          <a:prstGeom prst="rect">
            <a:avLst/>
          </a:prstGeom>
          <a:noFill/>
        </p:spPr>
        <p:txBody>
          <a:bodyPr wrap="square" rtlCol="0">
            <a:spAutoFit/>
          </a:bodyPr>
          <a:lstStyle/>
          <a:p>
            <a:r>
              <a:rPr lang="es-CL" sz="2800" dirty="0" smtClean="0"/>
              <a:t>Fraccionamiento de líquidos por cristalización y </a:t>
            </a:r>
            <a:r>
              <a:rPr lang="es-CL" sz="2800" dirty="0" err="1" smtClean="0"/>
              <a:t>exsolución</a:t>
            </a:r>
            <a:r>
              <a:rPr lang="es-CL" sz="2800" dirty="0" smtClean="0"/>
              <a:t> de volátiles</a:t>
            </a:r>
            <a:endParaRPr lang="es-CL" sz="2800"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igBubble"/>
          <p:cNvPicPr>
            <a:picLocks noChangeAspect="1" noChangeArrowheads="1"/>
          </p:cNvPicPr>
          <p:nvPr/>
        </p:nvPicPr>
        <p:blipFill>
          <a:blip r:embed="rId2" cstate="print"/>
          <a:srcRect/>
          <a:stretch>
            <a:fillRect/>
          </a:stretch>
        </p:blipFill>
        <p:spPr bwMode="auto">
          <a:xfrm>
            <a:off x="1403350" y="333375"/>
            <a:ext cx="5857875" cy="612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noChangeArrowheads="1"/>
          </p:cNvSpPr>
          <p:nvPr>
            <p:ph type="title"/>
          </p:nvPr>
        </p:nvSpPr>
        <p:spPr/>
        <p:txBody>
          <a:bodyPr>
            <a:normAutofit fontScale="90000"/>
          </a:bodyPr>
          <a:lstStyle/>
          <a:p>
            <a:pPr>
              <a:defRPr/>
            </a:pPr>
            <a:r>
              <a:rPr lang="es-CL" sz="4000"/>
              <a:t/>
            </a:r>
            <a:br>
              <a:rPr lang="es-CL" sz="4000"/>
            </a:br>
            <a:r>
              <a:rPr lang="es-CL" sz="4000"/>
              <a:t/>
            </a:r>
            <a:br>
              <a:rPr lang="es-CL" sz="4000"/>
            </a:br>
            <a:r>
              <a:rPr lang="es-CL" sz="4000"/>
              <a:t/>
            </a:r>
            <a:br>
              <a:rPr lang="es-CL" sz="4000"/>
            </a:br>
            <a:endParaRPr lang="es-CL" sz="4000"/>
          </a:p>
        </p:txBody>
      </p:sp>
      <p:sp>
        <p:nvSpPr>
          <p:cNvPr id="166915" name="Rectangle 5"/>
          <p:cNvSpPr>
            <a:spLocks noChangeArrowheads="1"/>
          </p:cNvSpPr>
          <p:nvPr/>
        </p:nvSpPr>
        <p:spPr bwMode="auto">
          <a:xfrm>
            <a:off x="900113" y="2492375"/>
            <a:ext cx="7920037" cy="762000"/>
          </a:xfrm>
          <a:prstGeom prst="rect">
            <a:avLst/>
          </a:prstGeom>
          <a:solidFill>
            <a:schemeClr val="accent1"/>
          </a:solidFill>
          <a:ln w="9525">
            <a:noFill/>
            <a:miter lim="800000"/>
            <a:headEnd/>
            <a:tailEnd/>
          </a:ln>
        </p:spPr>
        <p:txBody>
          <a:bodyPr>
            <a:spAutoFit/>
          </a:bodyPr>
          <a:lstStyle/>
          <a:p>
            <a:pPr algn="ctr"/>
            <a:r>
              <a:rPr lang="es-CL" sz="4400" dirty="0">
                <a:solidFill>
                  <a:schemeClr val="bg1"/>
                </a:solidFill>
                <a:latin typeface="Arial" charset="0"/>
              </a:rPr>
              <a:t>Mezcla de magmas</a:t>
            </a:r>
          </a:p>
        </p:txBody>
      </p:sp>
      <p:sp>
        <p:nvSpPr>
          <p:cNvPr id="4" name="3 CuadroTexto"/>
          <p:cNvSpPr txBox="1"/>
          <p:nvPr/>
        </p:nvSpPr>
        <p:spPr>
          <a:xfrm>
            <a:off x="467544" y="3645024"/>
            <a:ext cx="8460432" cy="1569660"/>
          </a:xfrm>
          <a:prstGeom prst="rect">
            <a:avLst/>
          </a:prstGeom>
          <a:noFill/>
        </p:spPr>
        <p:txBody>
          <a:bodyPr wrap="square" rtlCol="0">
            <a:spAutoFit/>
          </a:bodyPr>
          <a:lstStyle/>
          <a:p>
            <a:pPr>
              <a:buFont typeface="Arial" pitchFamily="34" charset="0"/>
              <a:buChar char="•"/>
            </a:pPr>
            <a:r>
              <a:rPr lang="es-CL" sz="2400" dirty="0" err="1" smtClean="0"/>
              <a:t>Mixing</a:t>
            </a:r>
            <a:r>
              <a:rPr lang="es-CL" sz="2400" dirty="0" smtClean="0"/>
              <a:t> versus </a:t>
            </a:r>
            <a:r>
              <a:rPr lang="es-CL" sz="2400" dirty="0" err="1" smtClean="0"/>
              <a:t>mingling</a:t>
            </a:r>
            <a:endParaRPr lang="es-CL" sz="2400" dirty="0" smtClean="0"/>
          </a:p>
          <a:p>
            <a:pPr>
              <a:buFont typeface="Arial" pitchFamily="34" charset="0"/>
              <a:buChar char="•"/>
            </a:pPr>
            <a:r>
              <a:rPr lang="es-CL" sz="2400" dirty="0" err="1" smtClean="0"/>
              <a:t>Mixing</a:t>
            </a:r>
            <a:r>
              <a:rPr lang="es-CL" sz="2400" dirty="0" smtClean="0"/>
              <a:t>/</a:t>
            </a:r>
            <a:r>
              <a:rPr lang="es-CL" sz="2400" dirty="0" err="1" smtClean="0"/>
              <a:t>mingling</a:t>
            </a:r>
            <a:r>
              <a:rPr lang="es-CL" sz="2400" dirty="0" smtClean="0"/>
              <a:t> entre pulsos de magmas de distinto origen</a:t>
            </a:r>
          </a:p>
          <a:p>
            <a:pPr>
              <a:buFont typeface="Arial" pitchFamily="34" charset="0"/>
              <a:buChar char="•"/>
            </a:pPr>
            <a:r>
              <a:rPr lang="es-CL" sz="2400" dirty="0" err="1" smtClean="0"/>
              <a:t>Mixing</a:t>
            </a:r>
            <a:r>
              <a:rPr lang="es-CL" sz="2400" dirty="0" smtClean="0"/>
              <a:t>/</a:t>
            </a:r>
            <a:r>
              <a:rPr lang="es-CL" sz="2400" dirty="0" err="1" smtClean="0"/>
              <a:t>mingling</a:t>
            </a:r>
            <a:r>
              <a:rPr lang="es-CL" sz="2400" dirty="0" smtClean="0"/>
              <a:t> entre pulsos de magma del mismo origen</a:t>
            </a:r>
          </a:p>
          <a:p>
            <a:pPr>
              <a:buFont typeface="Arial" pitchFamily="34" charset="0"/>
              <a:buChar char="•"/>
            </a:pPr>
            <a:r>
              <a:rPr lang="es-CL" sz="2400" dirty="0" err="1" smtClean="0"/>
              <a:t>Automezcla</a:t>
            </a:r>
            <a:r>
              <a:rPr lang="es-CL" sz="2400" dirty="0" smtClean="0"/>
              <a:t> (</a:t>
            </a:r>
            <a:r>
              <a:rPr lang="es-CL" sz="2400" dirty="0" err="1" smtClean="0"/>
              <a:t>self-mixing</a:t>
            </a:r>
            <a:r>
              <a:rPr lang="es-CL" sz="2400" dirty="0" smtClean="0"/>
              <a:t>/</a:t>
            </a:r>
            <a:r>
              <a:rPr lang="es-CL" sz="2400" dirty="0" err="1" smtClean="0"/>
              <a:t>self-mingling</a:t>
            </a:r>
            <a:r>
              <a:rPr lang="es-CL" sz="2400" dirty="0" smtClean="0"/>
              <a:t>)</a:t>
            </a:r>
            <a:endParaRPr lang="es-CL" sz="2400"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4" descr="Fig 11-8"/>
          <p:cNvPicPr>
            <a:picLocks noChangeAspect="1" noChangeArrowheads="1"/>
          </p:cNvPicPr>
          <p:nvPr/>
        </p:nvPicPr>
        <p:blipFill>
          <a:blip r:embed="rId3" cstate="print"/>
          <a:srcRect l="6903" t="4948" r="8429" b="7545"/>
          <a:stretch>
            <a:fillRect/>
          </a:stretch>
        </p:blipFill>
        <p:spPr bwMode="auto">
          <a:xfrm>
            <a:off x="395288" y="187325"/>
            <a:ext cx="8208962" cy="6607175"/>
          </a:xfrm>
          <a:prstGeom prst="rect">
            <a:avLst/>
          </a:prstGeom>
          <a:noFill/>
          <a:ln w="9525">
            <a:solidFill>
              <a:srgbClr val="FF6600"/>
            </a:solidFill>
            <a:miter lim="800000"/>
            <a:headEnd/>
            <a:tailEnd/>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042" name="Picture 2" descr="http://hays.outcrop.org/images/rocks/igneous/press4e/figure-05-06.jpg"/>
          <p:cNvPicPr>
            <a:picLocks noChangeAspect="1" noChangeArrowheads="1"/>
          </p:cNvPicPr>
          <p:nvPr/>
        </p:nvPicPr>
        <p:blipFill>
          <a:blip r:embed="rId2" cstate="print"/>
          <a:srcRect/>
          <a:stretch>
            <a:fillRect/>
          </a:stretch>
        </p:blipFill>
        <p:spPr bwMode="auto">
          <a:xfrm>
            <a:off x="0" y="620688"/>
            <a:ext cx="7639050" cy="3638551"/>
          </a:xfrm>
          <a:prstGeom prst="rect">
            <a:avLst/>
          </a:prstGeom>
          <a:noFill/>
        </p:spPr>
      </p:pic>
      <p:pic>
        <p:nvPicPr>
          <p:cNvPr id="343044" name="Picture 4" descr="http://minerals.cr.usgs.gov/gips/images/mtpimed.gif"/>
          <p:cNvPicPr>
            <a:picLocks noChangeAspect="1" noChangeArrowheads="1"/>
          </p:cNvPicPr>
          <p:nvPr/>
        </p:nvPicPr>
        <p:blipFill>
          <a:blip r:embed="rId3" cstate="print"/>
          <a:srcRect/>
          <a:stretch>
            <a:fillRect/>
          </a:stretch>
        </p:blipFill>
        <p:spPr bwMode="auto">
          <a:xfrm>
            <a:off x="6228184" y="3809999"/>
            <a:ext cx="2228850" cy="3048001"/>
          </a:xfrm>
          <a:prstGeom prst="rect">
            <a:avLst/>
          </a:prstGeom>
          <a:noFill/>
        </p:spPr>
      </p:pic>
      <p:pic>
        <p:nvPicPr>
          <p:cNvPr id="343046" name="Picture 6" descr="http://t1.gstatic.com/images?q=tbn:ANd9GcTsn0uWpJt1N9TukBtUkbM934EBCE54__ELHgzKzyEu_bRxoAAfA56hhOZf"/>
          <p:cNvPicPr>
            <a:picLocks noChangeAspect="1" noChangeArrowheads="1"/>
          </p:cNvPicPr>
          <p:nvPr/>
        </p:nvPicPr>
        <p:blipFill>
          <a:blip r:embed="rId4" cstate="print"/>
          <a:srcRect/>
          <a:stretch>
            <a:fillRect/>
          </a:stretch>
        </p:blipFill>
        <p:spPr bwMode="auto">
          <a:xfrm>
            <a:off x="755576" y="4293096"/>
            <a:ext cx="1952625" cy="2343151"/>
          </a:xfrm>
          <a:prstGeom prst="rect">
            <a:avLst/>
          </a:prstGeom>
          <a:noFill/>
        </p:spPr>
      </p:pic>
      <p:pic>
        <p:nvPicPr>
          <p:cNvPr id="343048" name="Picture 8" descr="http://www.dur.ac.uk/ed.llewellin/images/mingling2.jpg"/>
          <p:cNvPicPr>
            <a:picLocks noChangeAspect="1" noChangeArrowheads="1"/>
          </p:cNvPicPr>
          <p:nvPr/>
        </p:nvPicPr>
        <p:blipFill>
          <a:blip r:embed="rId5" cstate="print"/>
          <a:srcRect/>
          <a:stretch>
            <a:fillRect/>
          </a:stretch>
        </p:blipFill>
        <p:spPr bwMode="auto">
          <a:xfrm>
            <a:off x="2915816" y="4149080"/>
            <a:ext cx="3019425" cy="2124075"/>
          </a:xfrm>
          <a:prstGeom prst="rect">
            <a:avLst/>
          </a:prstGeom>
          <a:noFill/>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2018" name="Object 3"/>
          <p:cNvGraphicFramePr>
            <a:graphicFrameLocks noChangeAspect="1"/>
          </p:cNvGraphicFramePr>
          <p:nvPr/>
        </p:nvGraphicFramePr>
        <p:xfrm>
          <a:off x="539552" y="548680"/>
          <a:ext cx="3709113" cy="4943450"/>
        </p:xfrm>
        <a:graphic>
          <a:graphicData uri="http://schemas.openxmlformats.org/presentationml/2006/ole">
            <p:oleObj spid="_x0000_s342018" name="Fotografía de Photo Editor" r:id="rId4" imgW="14628571" imgH="19504762" progId="">
              <p:embed/>
            </p:oleObj>
          </a:graphicData>
        </a:graphic>
      </p:graphicFrame>
      <p:pic>
        <p:nvPicPr>
          <p:cNvPr id="342020" name="Picture 4" descr="http://cache2.artprintimages.com/p/LRG/38/3816/9HBYF00Z/art-print/marli-miller-mafic-dike-cutting-gneiss-death-valley-california-usa.jpg"/>
          <p:cNvPicPr>
            <a:picLocks noChangeAspect="1" noChangeArrowheads="1"/>
          </p:cNvPicPr>
          <p:nvPr/>
        </p:nvPicPr>
        <p:blipFill>
          <a:blip r:embed="rId5" cstate="print"/>
          <a:srcRect/>
          <a:stretch>
            <a:fillRect/>
          </a:stretch>
        </p:blipFill>
        <p:spPr bwMode="auto">
          <a:xfrm>
            <a:off x="4355976" y="620688"/>
            <a:ext cx="4242048" cy="3181536"/>
          </a:xfrm>
          <a:prstGeom prst="rect">
            <a:avLst/>
          </a:prstGeom>
          <a:noFill/>
        </p:spPr>
      </p:pic>
      <p:sp>
        <p:nvSpPr>
          <p:cNvPr id="5" name="4 CuadroTexto"/>
          <p:cNvSpPr txBox="1"/>
          <p:nvPr/>
        </p:nvSpPr>
        <p:spPr>
          <a:xfrm>
            <a:off x="755576" y="5805264"/>
            <a:ext cx="7488832" cy="523220"/>
          </a:xfrm>
          <a:prstGeom prst="rect">
            <a:avLst/>
          </a:prstGeom>
          <a:noFill/>
        </p:spPr>
        <p:txBody>
          <a:bodyPr wrap="square" rtlCol="0">
            <a:spAutoFit/>
          </a:bodyPr>
          <a:lstStyle/>
          <a:p>
            <a:r>
              <a:rPr lang="es-CL" sz="2800" dirty="0" smtClean="0"/>
              <a:t>Diques </a:t>
            </a:r>
            <a:r>
              <a:rPr lang="es-CL" sz="2800" dirty="0" err="1" smtClean="0"/>
              <a:t>synplutónicos</a:t>
            </a:r>
            <a:r>
              <a:rPr lang="es-CL" sz="2800" dirty="0" smtClean="0"/>
              <a:t> y diques </a:t>
            </a:r>
            <a:r>
              <a:rPr lang="es-CL" sz="2800" dirty="0" err="1" smtClean="0"/>
              <a:t>postplutónicos</a:t>
            </a:r>
            <a:endParaRPr lang="es-CL"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251520" y="692696"/>
            <a:ext cx="8445624" cy="2007096"/>
          </a:xfrm>
        </p:spPr>
        <p:txBody>
          <a:bodyPr>
            <a:normAutofit fontScale="90000"/>
          </a:bodyPr>
          <a:lstStyle/>
          <a:p>
            <a:pPr algn="ctr"/>
            <a:r>
              <a:rPr lang="es-CL" dirty="0" smtClean="0"/>
              <a:t>La cristalización/</a:t>
            </a:r>
            <a:r>
              <a:rPr lang="es-CL" dirty="0" err="1" smtClean="0"/>
              <a:t>exsolución</a:t>
            </a:r>
            <a:r>
              <a:rPr lang="es-CL" dirty="0" smtClean="0"/>
              <a:t> gaseosa como agente de cambios en el líquido </a:t>
            </a:r>
            <a:r>
              <a:rPr lang="es-CL" dirty="0" err="1" smtClean="0"/>
              <a:t>magmático</a:t>
            </a:r>
            <a:endParaRPr lang="es-CL" dirty="0"/>
          </a:p>
        </p:txBody>
      </p:sp>
      <p:sp>
        <p:nvSpPr>
          <p:cNvPr id="6" name="5 Marcador de contenido"/>
          <p:cNvSpPr>
            <a:spLocks noGrp="1"/>
          </p:cNvSpPr>
          <p:nvPr>
            <p:ph idx="1"/>
          </p:nvPr>
        </p:nvSpPr>
        <p:spPr>
          <a:xfrm>
            <a:off x="395536" y="3284984"/>
            <a:ext cx="8219256" cy="3077696"/>
          </a:xfrm>
        </p:spPr>
        <p:txBody>
          <a:bodyPr/>
          <a:lstStyle/>
          <a:p>
            <a:r>
              <a:rPr lang="es-CL" dirty="0" smtClean="0"/>
              <a:t>Cambios en la composición</a:t>
            </a:r>
          </a:p>
          <a:p>
            <a:r>
              <a:rPr lang="es-CL" dirty="0" smtClean="0"/>
              <a:t>Cambios en la densidad</a:t>
            </a:r>
          </a:p>
          <a:p>
            <a:r>
              <a:rPr lang="es-CL" dirty="0" smtClean="0"/>
              <a:t>Cambios en la temperatura</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2915816" y="1340334"/>
            <a:ext cx="6008960" cy="5329026"/>
            <a:chOff x="561" y="-249"/>
            <a:chExt cx="4647" cy="4095"/>
          </a:xfrm>
        </p:grpSpPr>
        <p:pic>
          <p:nvPicPr>
            <p:cNvPr id="168963" name="Picture 5" descr="SN-ESSAIM 3"/>
            <p:cNvPicPr>
              <a:picLocks noChangeAspect="1" noChangeArrowheads="1"/>
            </p:cNvPicPr>
            <p:nvPr/>
          </p:nvPicPr>
          <p:blipFill>
            <a:blip r:embed="rId3" cstate="print"/>
            <a:srcRect/>
            <a:stretch>
              <a:fillRect/>
            </a:stretch>
          </p:blipFill>
          <p:spPr bwMode="auto">
            <a:xfrm>
              <a:off x="3051" y="2411"/>
              <a:ext cx="2149" cy="1435"/>
            </a:xfrm>
            <a:prstGeom prst="rect">
              <a:avLst/>
            </a:prstGeom>
            <a:noFill/>
            <a:ln w="9525">
              <a:noFill/>
              <a:miter lim="800000"/>
              <a:headEnd/>
              <a:tailEnd/>
            </a:ln>
          </p:spPr>
        </p:pic>
        <p:pic>
          <p:nvPicPr>
            <p:cNvPr id="168964" name="Picture 6" descr="SN-ESSAIM 1"/>
            <p:cNvPicPr>
              <a:picLocks noChangeAspect="1" noChangeArrowheads="1"/>
            </p:cNvPicPr>
            <p:nvPr/>
          </p:nvPicPr>
          <p:blipFill>
            <a:blip r:embed="rId4" cstate="print">
              <a:lum bright="10000"/>
            </a:blip>
            <a:srcRect/>
            <a:stretch>
              <a:fillRect/>
            </a:stretch>
          </p:blipFill>
          <p:spPr bwMode="auto">
            <a:xfrm>
              <a:off x="3051" y="752"/>
              <a:ext cx="2157" cy="1429"/>
            </a:xfrm>
            <a:prstGeom prst="rect">
              <a:avLst/>
            </a:prstGeom>
            <a:noFill/>
            <a:ln w="9525">
              <a:noFill/>
              <a:miter lim="800000"/>
              <a:headEnd/>
              <a:tailEnd/>
            </a:ln>
          </p:spPr>
        </p:pic>
        <p:pic>
          <p:nvPicPr>
            <p:cNvPr id="168965" name="Picture 7" descr="SN-ESSAIM 2"/>
            <p:cNvPicPr>
              <a:picLocks noChangeAspect="1" noChangeArrowheads="1"/>
            </p:cNvPicPr>
            <p:nvPr/>
          </p:nvPicPr>
          <p:blipFill>
            <a:blip r:embed="rId5" cstate="print"/>
            <a:srcRect/>
            <a:stretch>
              <a:fillRect/>
            </a:stretch>
          </p:blipFill>
          <p:spPr bwMode="auto">
            <a:xfrm>
              <a:off x="561" y="2420"/>
              <a:ext cx="2149" cy="1426"/>
            </a:xfrm>
            <a:prstGeom prst="rect">
              <a:avLst/>
            </a:prstGeom>
            <a:noFill/>
            <a:ln w="9525">
              <a:noFill/>
              <a:miter lim="800000"/>
              <a:headEnd/>
              <a:tailEnd/>
            </a:ln>
          </p:spPr>
        </p:pic>
        <p:pic>
          <p:nvPicPr>
            <p:cNvPr id="168966" name="Picture 8" descr="SN-ESSAIM 6"/>
            <p:cNvPicPr>
              <a:picLocks noChangeAspect="1" noChangeArrowheads="1"/>
            </p:cNvPicPr>
            <p:nvPr/>
          </p:nvPicPr>
          <p:blipFill>
            <a:blip r:embed="rId6" cstate="print"/>
            <a:srcRect/>
            <a:stretch>
              <a:fillRect/>
            </a:stretch>
          </p:blipFill>
          <p:spPr bwMode="auto">
            <a:xfrm>
              <a:off x="561" y="766"/>
              <a:ext cx="2149" cy="1415"/>
            </a:xfrm>
            <a:prstGeom prst="rect">
              <a:avLst/>
            </a:prstGeom>
            <a:noFill/>
            <a:ln w="9525">
              <a:noFill/>
              <a:miter lim="800000"/>
              <a:headEnd/>
              <a:tailEnd/>
            </a:ln>
          </p:spPr>
        </p:pic>
        <p:sp>
          <p:nvSpPr>
            <p:cNvPr id="168967" name="Text Box 9"/>
            <p:cNvSpPr txBox="1">
              <a:spLocks noChangeArrowheads="1"/>
            </p:cNvSpPr>
            <p:nvPr/>
          </p:nvSpPr>
          <p:spPr bwMode="auto">
            <a:xfrm>
              <a:off x="1730" y="-249"/>
              <a:ext cx="2490" cy="828"/>
            </a:xfrm>
            <a:prstGeom prst="rect">
              <a:avLst/>
            </a:prstGeom>
            <a:noFill/>
            <a:ln w="9525">
              <a:solidFill>
                <a:schemeClr val="tx2"/>
              </a:solidFill>
              <a:miter lim="800000"/>
              <a:headEnd/>
              <a:tailEnd/>
            </a:ln>
          </p:spPr>
          <p:txBody>
            <a:bodyPr wrap="square">
              <a:spAutoFit/>
            </a:bodyPr>
            <a:lstStyle/>
            <a:p>
              <a:pPr algn="ctr"/>
              <a:r>
                <a:rPr lang="fr-FR" sz="3200" dirty="0" smtClean="0">
                  <a:latin typeface="Times New Roman" pitchFamily="18" charset="0"/>
                </a:rPr>
                <a:t>Enclaves </a:t>
              </a:r>
              <a:r>
                <a:rPr lang="fr-FR" sz="3200" dirty="0" err="1">
                  <a:latin typeface="Times New Roman" pitchFamily="18" charset="0"/>
                </a:rPr>
                <a:t>magmáticos</a:t>
              </a:r>
              <a:endParaRPr lang="fr-FR" sz="3200" dirty="0">
                <a:latin typeface="Times New Roman" pitchFamily="18" charset="0"/>
              </a:endParaRPr>
            </a:p>
          </p:txBody>
        </p:sp>
      </p:grpSp>
      <p:pic>
        <p:nvPicPr>
          <p:cNvPr id="361474" name="Picture 2" descr="http://www.geology.um.maine.edu/geodynamics/AnalogWebsite/Projects2004/Hooks/Magma%20Mixing_files/image002.jpg"/>
          <p:cNvPicPr>
            <a:picLocks noChangeAspect="1" noChangeArrowheads="1"/>
          </p:cNvPicPr>
          <p:nvPr/>
        </p:nvPicPr>
        <p:blipFill>
          <a:blip r:embed="rId7" cstate="print"/>
          <a:srcRect/>
          <a:stretch>
            <a:fillRect/>
          </a:stretch>
        </p:blipFill>
        <p:spPr bwMode="auto">
          <a:xfrm>
            <a:off x="0" y="1124744"/>
            <a:ext cx="3095625" cy="2886076"/>
          </a:xfrm>
          <a:prstGeom prst="rect">
            <a:avLst/>
          </a:prstGeom>
          <a:noFill/>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SN-DOUBLE MME 2 v"/>
          <p:cNvPicPr>
            <a:picLocks noChangeAspect="1" noChangeArrowheads="1"/>
          </p:cNvPicPr>
          <p:nvPr/>
        </p:nvPicPr>
        <p:blipFill>
          <a:blip r:embed="rId3" cstate="print">
            <a:lum bright="20000"/>
          </a:blip>
          <a:srcRect/>
          <a:stretch>
            <a:fillRect/>
          </a:stretch>
        </p:blipFill>
        <p:spPr bwMode="auto">
          <a:xfrm>
            <a:off x="6300192" y="1052736"/>
            <a:ext cx="2483768" cy="3917985"/>
          </a:xfrm>
          <a:prstGeom prst="rect">
            <a:avLst/>
          </a:prstGeom>
          <a:noFill/>
          <a:ln w="9525">
            <a:noFill/>
            <a:miter lim="800000"/>
            <a:headEnd/>
            <a:tailEnd/>
          </a:ln>
        </p:spPr>
      </p:pic>
      <p:pic>
        <p:nvPicPr>
          <p:cNvPr id="359426" name="Picture 2" descr="http://students.hamilton.edu/newfoundland/swansisland/SIpillow3bigpage.jpg"/>
          <p:cNvPicPr>
            <a:picLocks noChangeAspect="1" noChangeArrowheads="1"/>
          </p:cNvPicPr>
          <p:nvPr/>
        </p:nvPicPr>
        <p:blipFill>
          <a:blip r:embed="rId4" cstate="print"/>
          <a:srcRect/>
          <a:stretch>
            <a:fillRect/>
          </a:stretch>
        </p:blipFill>
        <p:spPr bwMode="auto">
          <a:xfrm>
            <a:off x="323528" y="908720"/>
            <a:ext cx="5600700" cy="4200526"/>
          </a:xfrm>
          <a:prstGeom prst="rect">
            <a:avLst/>
          </a:prstGeom>
          <a:noFill/>
        </p:spPr>
      </p:pic>
      <p:sp>
        <p:nvSpPr>
          <p:cNvPr id="5" name="4 CuadroTexto"/>
          <p:cNvSpPr txBox="1"/>
          <p:nvPr/>
        </p:nvSpPr>
        <p:spPr>
          <a:xfrm>
            <a:off x="395536" y="5589240"/>
            <a:ext cx="8532440" cy="523220"/>
          </a:xfrm>
          <a:prstGeom prst="rect">
            <a:avLst/>
          </a:prstGeom>
          <a:noFill/>
        </p:spPr>
        <p:txBody>
          <a:bodyPr wrap="square" rtlCol="0">
            <a:spAutoFit/>
          </a:bodyPr>
          <a:lstStyle/>
          <a:p>
            <a:r>
              <a:rPr lang="es-CL" sz="2800" dirty="0" err="1" smtClean="0"/>
              <a:t>Mingling</a:t>
            </a:r>
            <a:r>
              <a:rPr lang="es-CL" sz="2800" dirty="0" smtClean="0"/>
              <a:t>/</a:t>
            </a:r>
            <a:r>
              <a:rPr lang="es-CL" sz="2800" dirty="0" err="1" smtClean="0"/>
              <a:t>Mixing</a:t>
            </a:r>
            <a:r>
              <a:rPr lang="es-CL" sz="2800" dirty="0" smtClean="0"/>
              <a:t> con distintos grados de hibridación</a:t>
            </a:r>
            <a:endParaRPr lang="es-CL" sz="2800"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http://www.nature.com/nature/journal/v411/n6841/images/4111037ab.2.jpg"/>
          <p:cNvPicPr>
            <a:picLocks noChangeAspect="1" noChangeArrowheads="1"/>
          </p:cNvPicPr>
          <p:nvPr/>
        </p:nvPicPr>
        <p:blipFill>
          <a:blip r:embed="rId3" cstate="print"/>
          <a:srcRect/>
          <a:stretch>
            <a:fillRect/>
          </a:stretch>
        </p:blipFill>
        <p:spPr bwMode="auto">
          <a:xfrm>
            <a:off x="3707904" y="374178"/>
            <a:ext cx="5112080" cy="6483822"/>
          </a:xfrm>
          <a:prstGeom prst="rect">
            <a:avLst/>
          </a:prstGeom>
          <a:noFill/>
        </p:spPr>
      </p:pic>
      <p:sp>
        <p:nvSpPr>
          <p:cNvPr id="3" name="2 CuadroTexto"/>
          <p:cNvSpPr txBox="1"/>
          <p:nvPr/>
        </p:nvSpPr>
        <p:spPr>
          <a:xfrm>
            <a:off x="251520" y="5229200"/>
            <a:ext cx="3312368" cy="461665"/>
          </a:xfrm>
          <a:prstGeom prst="rect">
            <a:avLst/>
          </a:prstGeom>
          <a:noFill/>
        </p:spPr>
        <p:txBody>
          <a:bodyPr wrap="square" rtlCol="0">
            <a:spAutoFit/>
          </a:bodyPr>
          <a:lstStyle/>
          <a:p>
            <a:r>
              <a:rPr lang="es-CL" sz="2400" dirty="0" err="1" smtClean="0"/>
              <a:t>Automezcla</a:t>
            </a:r>
            <a:r>
              <a:rPr lang="es-CL" sz="2400" dirty="0" smtClean="0"/>
              <a:t> </a:t>
            </a:r>
            <a:r>
              <a:rPr lang="es-CL" sz="2400" dirty="0" err="1" smtClean="0"/>
              <a:t>convectiva</a:t>
            </a:r>
            <a:endParaRPr lang="es-CL" sz="2400" dirty="0"/>
          </a:p>
        </p:txBody>
      </p:sp>
      <p:pic>
        <p:nvPicPr>
          <p:cNvPr id="345090" name="Picture 2" descr="http://records.viu.ca/~earles/magma-convection2.gif"/>
          <p:cNvPicPr>
            <a:picLocks noChangeAspect="1" noChangeArrowheads="1"/>
          </p:cNvPicPr>
          <p:nvPr/>
        </p:nvPicPr>
        <p:blipFill>
          <a:blip r:embed="rId4" cstate="print"/>
          <a:srcRect/>
          <a:stretch>
            <a:fillRect/>
          </a:stretch>
        </p:blipFill>
        <p:spPr bwMode="auto">
          <a:xfrm>
            <a:off x="611560" y="404664"/>
            <a:ext cx="3114675" cy="420052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eaLnBrk="1" hangingPunct="1">
              <a:defRPr/>
            </a:pPr>
            <a:r>
              <a:rPr lang="es-ES_tradnl" dirty="0" smtClean="0"/>
              <a:t>Cristalización/</a:t>
            </a:r>
            <a:r>
              <a:rPr lang="es-ES_tradnl" dirty="0" err="1" smtClean="0"/>
              <a:t>Exsolución</a:t>
            </a:r>
            <a:endParaRPr lang="es-MX" dirty="0" smtClean="0"/>
          </a:p>
        </p:txBody>
      </p:sp>
      <p:sp>
        <p:nvSpPr>
          <p:cNvPr id="137219" name="Rectangle 3"/>
          <p:cNvSpPr>
            <a:spLocks noGrp="1" noChangeArrowheads="1"/>
          </p:cNvSpPr>
          <p:nvPr>
            <p:ph idx="1"/>
          </p:nvPr>
        </p:nvSpPr>
        <p:spPr/>
        <p:txBody>
          <a:bodyPr/>
          <a:lstStyle/>
          <a:p>
            <a:pPr eaLnBrk="1" hangingPunct="1">
              <a:defRPr/>
            </a:pPr>
            <a:r>
              <a:rPr lang="es-ES_tradnl" dirty="0" smtClean="0"/>
              <a:t>¿Qué sucede con la temperatura de la solución cuando cristaliza una fase mineral?</a:t>
            </a:r>
          </a:p>
          <a:p>
            <a:pPr eaLnBrk="1" hangingPunct="1">
              <a:defRPr/>
            </a:pPr>
            <a:endParaRPr lang="es-ES_tradnl" dirty="0" smtClean="0"/>
          </a:p>
          <a:p>
            <a:pPr eaLnBrk="1" hangingPunct="1">
              <a:defRPr/>
            </a:pPr>
            <a:r>
              <a:rPr lang="es-ES_tradnl" dirty="0" smtClean="0"/>
              <a:t>¿Qué sucede con la temperatura de la solución cuando se </a:t>
            </a:r>
            <a:r>
              <a:rPr lang="es-ES_tradnl" dirty="0" err="1" smtClean="0"/>
              <a:t>exsuelve</a:t>
            </a:r>
            <a:r>
              <a:rPr lang="es-ES_tradnl" dirty="0" smtClean="0"/>
              <a:t> de una fase gaseosa?</a:t>
            </a:r>
          </a:p>
          <a:p>
            <a:pPr eaLnBrk="1" hangingPunct="1">
              <a:defRPr/>
            </a:pPr>
            <a:endParaRPr lang="es-ES_tradnl" dirty="0" smtClean="0"/>
          </a:p>
          <a:p>
            <a:pPr eaLnBrk="1" hangingPunct="1">
              <a:defRPr/>
            </a:pPr>
            <a:r>
              <a:rPr lang="es-ES_tradnl" dirty="0" smtClean="0"/>
              <a:t>Calor latente</a:t>
            </a:r>
            <a:endParaRPr lang="es-MX"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box(in)">
                                      <p:cBhvr>
                                        <p:cTn id="7" dur="500"/>
                                        <p:tgtEl>
                                          <p:spTgt spid="1372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7219">
                                            <p:txEl>
                                              <p:pRg st="0" end="0"/>
                                            </p:txEl>
                                          </p:spTgt>
                                        </p:tgtEl>
                                        <p:attrNameLst>
                                          <p:attrName>style.visibility</p:attrName>
                                        </p:attrNameLst>
                                      </p:cBhvr>
                                      <p:to>
                                        <p:strVal val="visible"/>
                                      </p:to>
                                    </p:set>
                                    <p:animEffect transition="in" filter="box(in)">
                                      <p:cBhvr>
                                        <p:cTn id="12" dur="500"/>
                                        <p:tgtEl>
                                          <p:spTgt spid="1372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7219">
                                            <p:txEl>
                                              <p:pRg st="2" end="2"/>
                                            </p:txEl>
                                          </p:spTgt>
                                        </p:tgtEl>
                                        <p:attrNameLst>
                                          <p:attrName>style.visibility</p:attrName>
                                        </p:attrNameLst>
                                      </p:cBhvr>
                                      <p:to>
                                        <p:strVal val="visible"/>
                                      </p:to>
                                    </p:set>
                                    <p:animEffect transition="in" filter="box(in)">
                                      <p:cBhvr>
                                        <p:cTn id="17" dur="500"/>
                                        <p:tgtEl>
                                          <p:spTgt spid="1372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37219">
                                            <p:txEl>
                                              <p:pRg st="4" end="4"/>
                                            </p:txEl>
                                          </p:spTgt>
                                        </p:tgtEl>
                                        <p:attrNameLst>
                                          <p:attrName>style.visibility</p:attrName>
                                        </p:attrNameLst>
                                      </p:cBhvr>
                                      <p:to>
                                        <p:strVal val="visible"/>
                                      </p:to>
                                    </p:set>
                                    <p:animEffect transition="in" filter="box(in)">
                                      <p:cBhvr>
                                        <p:cTn id="22" dur="500"/>
                                        <p:tgtEl>
                                          <p:spTgt spid="137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a:spLocks noGrp="1" noChangeArrowheads="1"/>
          </p:cNvSpPr>
          <p:nvPr>
            <p:ph type="title"/>
          </p:nvPr>
        </p:nvSpPr>
        <p:spPr>
          <a:xfrm>
            <a:off x="1066800" y="304800"/>
            <a:ext cx="7466013" cy="1179513"/>
          </a:xfrm>
        </p:spPr>
        <p:txBody>
          <a:bodyPr/>
          <a:lstStyle/>
          <a:p>
            <a:pPr eaLnBrk="1" hangingPunct="1">
              <a:defRPr/>
            </a:pPr>
            <a:r>
              <a:rPr lang="es-ES_tradnl" smtClean="0"/>
              <a:t>Calor latente</a:t>
            </a:r>
            <a:endParaRPr lang="es-MX" smtClean="0"/>
          </a:p>
        </p:txBody>
      </p:sp>
      <p:sp>
        <p:nvSpPr>
          <p:cNvPr id="28679" name="Rectangle 7"/>
          <p:cNvSpPr>
            <a:spLocks noGrp="1" noChangeArrowheads="1"/>
          </p:cNvSpPr>
          <p:nvPr>
            <p:ph idx="1"/>
          </p:nvPr>
        </p:nvSpPr>
        <p:spPr>
          <a:xfrm>
            <a:off x="251520" y="1700808"/>
            <a:ext cx="8218487" cy="4752975"/>
          </a:xfrm>
        </p:spPr>
        <p:txBody>
          <a:bodyPr>
            <a:normAutofit lnSpcReduction="10000"/>
          </a:bodyPr>
          <a:lstStyle/>
          <a:p>
            <a:pPr eaLnBrk="1" hangingPunct="1">
              <a:lnSpc>
                <a:spcPct val="80000"/>
              </a:lnSpc>
              <a:defRPr/>
            </a:pPr>
            <a:r>
              <a:rPr lang="es-ES_tradnl" sz="2000" dirty="0" smtClean="0"/>
              <a:t>Durante una reacción de cristalización de un líquido </a:t>
            </a:r>
            <a:r>
              <a:rPr lang="es-ES_tradnl" sz="2000" dirty="0" err="1" smtClean="0"/>
              <a:t>magmático</a:t>
            </a:r>
            <a:r>
              <a:rPr lang="es-ES_tradnl" sz="2000" dirty="0" smtClean="0"/>
              <a:t> ocurre un cambio de entalpía </a:t>
            </a:r>
            <a:r>
              <a:rPr lang="es-ES_tradnl" sz="2000" i="1" dirty="0" err="1" smtClean="0"/>
              <a:t>d</a:t>
            </a:r>
            <a:r>
              <a:rPr lang="es-ES_tradnl" sz="2000" dirty="0" err="1" smtClean="0"/>
              <a:t>H</a:t>
            </a:r>
            <a:r>
              <a:rPr lang="es-ES_tradnl" sz="2000" dirty="0" smtClean="0"/>
              <a:t> que está dado por: </a:t>
            </a:r>
          </a:p>
          <a:p>
            <a:pPr eaLnBrk="1" hangingPunct="1">
              <a:lnSpc>
                <a:spcPct val="80000"/>
              </a:lnSpc>
              <a:buFont typeface="Wingdings" pitchFamily="2" charset="2"/>
              <a:buNone/>
              <a:defRPr/>
            </a:pPr>
            <a:r>
              <a:rPr lang="es-ES_tradnl" sz="2000" i="1" dirty="0" smtClean="0"/>
              <a:t>			</a:t>
            </a:r>
          </a:p>
          <a:p>
            <a:pPr eaLnBrk="1" hangingPunct="1">
              <a:lnSpc>
                <a:spcPct val="80000"/>
              </a:lnSpc>
              <a:buFont typeface="Wingdings" pitchFamily="2" charset="2"/>
              <a:buNone/>
              <a:defRPr/>
            </a:pPr>
            <a:r>
              <a:rPr lang="es-ES_tradnl" sz="2000" i="1" dirty="0" smtClean="0"/>
              <a:t>				</a:t>
            </a:r>
            <a:r>
              <a:rPr lang="es-ES_tradnl" sz="2000" i="1" dirty="0" err="1" smtClean="0"/>
              <a:t>d</a:t>
            </a:r>
            <a:r>
              <a:rPr lang="es-ES_tradnl" sz="2000" dirty="0" err="1" smtClean="0"/>
              <a:t>H</a:t>
            </a:r>
            <a:r>
              <a:rPr lang="es-ES_tradnl" sz="2000" dirty="0" smtClean="0"/>
              <a:t> = </a:t>
            </a:r>
            <a:r>
              <a:rPr lang="es-ES_tradnl" sz="2000" i="1" dirty="0" err="1" smtClean="0"/>
              <a:t>d</a:t>
            </a:r>
            <a:r>
              <a:rPr lang="es-ES_tradnl" sz="2000" dirty="0" err="1" smtClean="0"/>
              <a:t>Q</a:t>
            </a:r>
            <a:r>
              <a:rPr lang="es-ES_tradnl" sz="2000" dirty="0" smtClean="0"/>
              <a:t> + </a:t>
            </a:r>
            <a:r>
              <a:rPr lang="es-ES_tradnl" sz="2000" dirty="0" err="1" smtClean="0"/>
              <a:t>V</a:t>
            </a:r>
            <a:r>
              <a:rPr lang="es-ES_tradnl" sz="2000" i="1" dirty="0" err="1" smtClean="0"/>
              <a:t>d</a:t>
            </a:r>
            <a:r>
              <a:rPr lang="es-ES_tradnl" sz="2000" dirty="0" err="1" smtClean="0"/>
              <a:t>P</a:t>
            </a:r>
            <a:endParaRPr lang="es-ES_tradnl" sz="2000" dirty="0" smtClean="0"/>
          </a:p>
          <a:p>
            <a:pPr eaLnBrk="1" hangingPunct="1">
              <a:lnSpc>
                <a:spcPct val="80000"/>
              </a:lnSpc>
              <a:defRPr/>
            </a:pPr>
            <a:endParaRPr lang="es-ES_tradnl" sz="2000" dirty="0" smtClean="0"/>
          </a:p>
          <a:p>
            <a:pPr eaLnBrk="1" hangingPunct="1">
              <a:lnSpc>
                <a:spcPct val="80000"/>
              </a:lnSpc>
              <a:defRPr/>
            </a:pPr>
            <a:r>
              <a:rPr lang="es-ES_tradnl" sz="2000" dirty="0" smtClean="0"/>
              <a:t>Si la reacción es isobárica:</a:t>
            </a:r>
          </a:p>
          <a:p>
            <a:pPr eaLnBrk="1" hangingPunct="1">
              <a:lnSpc>
                <a:spcPct val="80000"/>
              </a:lnSpc>
              <a:buFont typeface="Wingdings" pitchFamily="2" charset="2"/>
              <a:buNone/>
              <a:defRPr/>
            </a:pPr>
            <a:endParaRPr lang="es-ES_tradnl" sz="2000" dirty="0" smtClean="0"/>
          </a:p>
          <a:p>
            <a:pPr eaLnBrk="1" hangingPunct="1">
              <a:lnSpc>
                <a:spcPct val="80000"/>
              </a:lnSpc>
              <a:buFont typeface="Wingdings" pitchFamily="2" charset="2"/>
              <a:buNone/>
              <a:defRPr/>
            </a:pPr>
            <a:r>
              <a:rPr lang="es-ES_tradnl" sz="2000" i="1" dirty="0" smtClean="0"/>
              <a:t>                               </a:t>
            </a:r>
            <a:r>
              <a:rPr lang="es-ES_tradnl" sz="2000" i="1" dirty="0" err="1" smtClean="0"/>
              <a:t>d</a:t>
            </a:r>
            <a:r>
              <a:rPr lang="es-ES_tradnl" sz="2000" dirty="0" err="1" smtClean="0"/>
              <a:t>H</a:t>
            </a:r>
            <a:r>
              <a:rPr lang="es-ES_tradnl" sz="2000" baseline="-25000" dirty="0" err="1" smtClean="0"/>
              <a:t>P</a:t>
            </a:r>
            <a:r>
              <a:rPr lang="es-ES_tradnl" sz="2000" baseline="-25000" dirty="0" smtClean="0"/>
              <a:t> </a:t>
            </a:r>
            <a:r>
              <a:rPr lang="es-ES_tradnl" sz="2000" i="1" dirty="0" smtClean="0"/>
              <a:t>= </a:t>
            </a:r>
            <a:r>
              <a:rPr lang="es-ES_tradnl" sz="2000" i="1" dirty="0" err="1" smtClean="0"/>
              <a:t>d</a:t>
            </a:r>
            <a:r>
              <a:rPr lang="es-ES_tradnl" sz="2000" dirty="0" err="1" smtClean="0"/>
              <a:t>Q</a:t>
            </a:r>
            <a:r>
              <a:rPr lang="es-ES_tradnl" sz="2000" baseline="-25000" dirty="0" err="1" smtClean="0"/>
              <a:t>P</a:t>
            </a:r>
            <a:endParaRPr lang="es-ES_tradnl" sz="2000" baseline="-25000" dirty="0" smtClean="0"/>
          </a:p>
          <a:p>
            <a:pPr eaLnBrk="1" hangingPunct="1">
              <a:lnSpc>
                <a:spcPct val="80000"/>
              </a:lnSpc>
              <a:buFont typeface="Wingdings" pitchFamily="2" charset="2"/>
              <a:buNone/>
              <a:defRPr/>
            </a:pPr>
            <a:endParaRPr lang="es-ES_tradnl" sz="2000" baseline="-25000" dirty="0" smtClean="0"/>
          </a:p>
          <a:p>
            <a:pPr eaLnBrk="1" hangingPunct="1">
              <a:lnSpc>
                <a:spcPct val="80000"/>
              </a:lnSpc>
              <a:buFont typeface="Wingdings" pitchFamily="2" charset="2"/>
              <a:buNone/>
              <a:defRPr/>
            </a:pPr>
            <a:r>
              <a:rPr lang="es-ES_tradnl" sz="2000" i="1" dirty="0" smtClean="0"/>
              <a:t>			</a:t>
            </a:r>
            <a:r>
              <a:rPr lang="es-ES_tradnl" sz="2000" i="1" dirty="0" err="1" smtClean="0"/>
              <a:t>d</a:t>
            </a:r>
            <a:r>
              <a:rPr lang="es-ES_tradnl" sz="2000" dirty="0" err="1" smtClean="0"/>
              <a:t>Q</a:t>
            </a:r>
            <a:r>
              <a:rPr lang="es-ES_tradnl" sz="2000" baseline="-25000" dirty="0" err="1" smtClean="0"/>
              <a:t>P</a:t>
            </a:r>
            <a:r>
              <a:rPr lang="es-ES_tradnl" sz="2000" dirty="0" smtClean="0"/>
              <a:t> = </a:t>
            </a:r>
            <a:r>
              <a:rPr lang="es-ES_tradnl" sz="2000" dirty="0" err="1" smtClean="0"/>
              <a:t>C</a:t>
            </a:r>
            <a:r>
              <a:rPr lang="es-ES_tradnl" sz="2000" baseline="-25000" dirty="0" err="1" smtClean="0"/>
              <a:t>p</a:t>
            </a:r>
            <a:r>
              <a:rPr lang="es-ES_tradnl" sz="2000" i="1" dirty="0" err="1" smtClean="0"/>
              <a:t>d</a:t>
            </a:r>
            <a:r>
              <a:rPr lang="es-ES_tradnl" sz="2000" dirty="0" err="1" smtClean="0"/>
              <a:t>T</a:t>
            </a:r>
            <a:endParaRPr lang="es-ES_tradnl" sz="2000" baseline="-25000" dirty="0" smtClean="0"/>
          </a:p>
          <a:p>
            <a:pPr eaLnBrk="1" hangingPunct="1">
              <a:lnSpc>
                <a:spcPct val="80000"/>
              </a:lnSpc>
              <a:buFont typeface="Wingdings" pitchFamily="2" charset="2"/>
              <a:buNone/>
              <a:defRPr/>
            </a:pPr>
            <a:endParaRPr lang="es-ES_tradnl" sz="2000" dirty="0" smtClean="0"/>
          </a:p>
          <a:p>
            <a:pPr eaLnBrk="1" hangingPunct="1">
              <a:lnSpc>
                <a:spcPct val="80000"/>
              </a:lnSpc>
              <a:buFont typeface="Wingdings" pitchFamily="2" charset="2"/>
              <a:buNone/>
              <a:defRPr/>
            </a:pPr>
            <a:r>
              <a:rPr lang="es-ES_tradnl" sz="2000" dirty="0" smtClean="0"/>
              <a:t>Donde </a:t>
            </a:r>
            <a:r>
              <a:rPr lang="es-ES_tradnl" sz="2000" i="1" dirty="0" err="1" smtClean="0"/>
              <a:t>d</a:t>
            </a:r>
            <a:r>
              <a:rPr lang="es-ES_tradnl" sz="2000" dirty="0" err="1" smtClean="0"/>
              <a:t>Q</a:t>
            </a:r>
            <a:r>
              <a:rPr lang="es-ES_tradnl" sz="2000" baseline="-25000" dirty="0" err="1" smtClean="0"/>
              <a:t>P</a:t>
            </a:r>
            <a:r>
              <a:rPr lang="es-ES_tradnl" sz="2000" dirty="0" smtClean="0"/>
              <a:t> = incremento de calor transferido a un cuerpo que produce un incremento proporcional de temperatura </a:t>
            </a:r>
            <a:r>
              <a:rPr lang="es-ES_tradnl" sz="2000" i="1" dirty="0" err="1" smtClean="0"/>
              <a:t>d</a:t>
            </a:r>
            <a:r>
              <a:rPr lang="es-ES_tradnl" sz="2000" dirty="0" err="1" smtClean="0"/>
              <a:t>T</a:t>
            </a:r>
            <a:endParaRPr lang="es-ES_tradnl" sz="2000" dirty="0" smtClean="0"/>
          </a:p>
          <a:p>
            <a:pPr eaLnBrk="1" hangingPunct="1">
              <a:lnSpc>
                <a:spcPct val="80000"/>
              </a:lnSpc>
              <a:buFont typeface="Wingdings" pitchFamily="2" charset="2"/>
              <a:buNone/>
              <a:defRPr/>
            </a:pPr>
            <a:endParaRPr lang="es-ES_tradnl" sz="2000" dirty="0" smtClean="0"/>
          </a:p>
          <a:p>
            <a:pPr eaLnBrk="1" hangingPunct="1">
              <a:lnSpc>
                <a:spcPct val="80000"/>
              </a:lnSpc>
              <a:buFont typeface="Wingdings" pitchFamily="2" charset="2"/>
              <a:buNone/>
              <a:defRPr/>
            </a:pPr>
            <a:r>
              <a:rPr lang="es-ES_tradnl" sz="2000" dirty="0" smtClean="0"/>
              <a:t>Por consiguiente:</a:t>
            </a:r>
          </a:p>
          <a:p>
            <a:pPr eaLnBrk="1" hangingPunct="1">
              <a:lnSpc>
                <a:spcPct val="80000"/>
              </a:lnSpc>
              <a:buFont typeface="Wingdings" pitchFamily="2" charset="2"/>
              <a:buNone/>
              <a:defRPr/>
            </a:pPr>
            <a:r>
              <a:rPr lang="es-ES_tradnl" sz="2000" i="1" dirty="0" smtClean="0"/>
              <a:t>			</a:t>
            </a:r>
          </a:p>
          <a:p>
            <a:pPr eaLnBrk="1" hangingPunct="1">
              <a:lnSpc>
                <a:spcPct val="80000"/>
              </a:lnSpc>
              <a:buFont typeface="Wingdings" pitchFamily="2" charset="2"/>
              <a:buNone/>
              <a:defRPr/>
            </a:pPr>
            <a:r>
              <a:rPr lang="es-ES_tradnl" sz="2000" i="1" dirty="0" smtClean="0"/>
              <a:t>			</a:t>
            </a:r>
            <a:r>
              <a:rPr lang="es-ES_tradnl" sz="2000" i="1" dirty="0" err="1" smtClean="0"/>
              <a:t>d</a:t>
            </a:r>
            <a:r>
              <a:rPr lang="es-ES_tradnl" sz="2000" dirty="0" err="1" smtClean="0"/>
              <a:t>H</a:t>
            </a:r>
            <a:r>
              <a:rPr lang="es-ES_tradnl" sz="2000" baseline="-25000" dirty="0" err="1" smtClean="0"/>
              <a:t>P</a:t>
            </a:r>
            <a:r>
              <a:rPr lang="es-ES_tradnl" sz="2000" baseline="-25000" dirty="0" smtClean="0"/>
              <a:t> </a:t>
            </a:r>
            <a:r>
              <a:rPr lang="es-ES_tradnl" sz="2000" i="1" dirty="0" smtClean="0"/>
              <a:t>= </a:t>
            </a:r>
            <a:r>
              <a:rPr lang="es-ES_tradnl" sz="2000" dirty="0" err="1" smtClean="0"/>
              <a:t>C</a:t>
            </a:r>
            <a:r>
              <a:rPr lang="es-ES_tradnl" sz="2000" baseline="-25000" dirty="0" err="1" smtClean="0"/>
              <a:t>p</a:t>
            </a:r>
            <a:r>
              <a:rPr lang="es-ES_tradnl" sz="2000" i="1" dirty="0" err="1" smtClean="0"/>
              <a:t>d</a:t>
            </a:r>
            <a:r>
              <a:rPr lang="es-ES_tradnl" sz="2000" dirty="0" err="1" smtClean="0"/>
              <a:t>T</a:t>
            </a:r>
            <a:r>
              <a:rPr lang="es-ES_tradnl" sz="2000" i="1" dirty="0" smtClean="0"/>
              <a:t>       </a:t>
            </a:r>
            <a:r>
              <a:rPr lang="es-ES_tradnl" sz="2000" dirty="0" err="1" smtClean="0"/>
              <a:t>C</a:t>
            </a:r>
            <a:r>
              <a:rPr lang="es-ES_tradnl" sz="2000" baseline="-25000" dirty="0" err="1" smtClean="0"/>
              <a:t>p</a:t>
            </a:r>
            <a:r>
              <a:rPr lang="es-ES_tradnl" sz="2000" dirty="0" smtClean="0"/>
              <a:t> = calor específico</a:t>
            </a:r>
            <a:endParaRPr lang="es-MX" sz="2000" i="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7200" y="319088"/>
            <a:ext cx="8229600" cy="1139825"/>
          </a:xfrm>
        </p:spPr>
        <p:txBody>
          <a:bodyPr/>
          <a:lstStyle/>
          <a:p>
            <a:pPr eaLnBrk="1" hangingPunct="1">
              <a:defRPr/>
            </a:pPr>
            <a:endParaRPr lang="es-CL" smtClean="0"/>
          </a:p>
        </p:txBody>
      </p:sp>
      <p:sp>
        <p:nvSpPr>
          <p:cNvPr id="139267" name="Rectangle 3"/>
          <p:cNvSpPr>
            <a:spLocks noGrp="1" noChangeArrowheads="1"/>
          </p:cNvSpPr>
          <p:nvPr>
            <p:ph idx="1"/>
          </p:nvPr>
        </p:nvSpPr>
        <p:spPr>
          <a:xfrm>
            <a:off x="251520" y="1628800"/>
            <a:ext cx="8229600" cy="4530725"/>
          </a:xfrm>
        </p:spPr>
        <p:txBody>
          <a:bodyPr/>
          <a:lstStyle/>
          <a:p>
            <a:pPr eaLnBrk="1" hangingPunct="1">
              <a:defRPr/>
            </a:pPr>
            <a:r>
              <a:rPr lang="es-ES_tradnl" dirty="0" smtClean="0"/>
              <a:t>¿Qué es el calor específico de una sustancia (</a:t>
            </a:r>
            <a:r>
              <a:rPr lang="es-ES_tradnl" dirty="0" err="1" smtClean="0"/>
              <a:t>C</a:t>
            </a:r>
            <a:r>
              <a:rPr lang="es-ES_tradnl" baseline="-25000" dirty="0" err="1" smtClean="0"/>
              <a:t>p</a:t>
            </a:r>
            <a:r>
              <a:rPr lang="es-ES_tradnl" dirty="0" smtClean="0"/>
              <a:t>)?</a:t>
            </a:r>
          </a:p>
          <a:p>
            <a:pPr eaLnBrk="1" hangingPunct="1">
              <a:buFont typeface="Wingdings" pitchFamily="2" charset="2"/>
              <a:buNone/>
              <a:defRPr/>
            </a:pPr>
            <a:r>
              <a:rPr lang="es-ES_tradnl" i="1" dirty="0" smtClean="0"/>
              <a:t>	</a:t>
            </a:r>
          </a:p>
          <a:p>
            <a:pPr eaLnBrk="1" hangingPunct="1">
              <a:buFont typeface="Wingdings" pitchFamily="2" charset="2"/>
              <a:buNone/>
              <a:defRPr/>
            </a:pPr>
            <a:r>
              <a:rPr lang="es-ES_tradnl" i="1" dirty="0" smtClean="0"/>
              <a:t>	Es la cantidad de energía que necesita  1 gr de la sustancia para aumentar su temperatura en 1 º C</a:t>
            </a:r>
            <a:endParaRPr lang="es-MX"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39267">
                                            <p:txEl>
                                              <p:pRg st="0" end="0"/>
                                            </p:txEl>
                                          </p:spTgt>
                                        </p:tgtEl>
                                        <p:attrNameLst>
                                          <p:attrName>style.visibility</p:attrName>
                                        </p:attrNameLst>
                                      </p:cBhvr>
                                      <p:to>
                                        <p:strVal val="visible"/>
                                      </p:to>
                                    </p:set>
                                    <p:animEffect transition="in" filter="box(in)">
                                      <p:cBhvr>
                                        <p:cTn id="7" dur="500"/>
                                        <p:tgtEl>
                                          <p:spTgt spid="13926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39267">
                                            <p:txEl>
                                              <p:pRg st="0" end="0"/>
                                            </p:txEl>
                                          </p:spTgt>
                                        </p:tgtEl>
                                        <p:attrNameLst>
                                          <p:attrName>style.visibility</p:attrName>
                                        </p:attrNameLst>
                                      </p:cBhvr>
                                      <p:to>
                                        <p:strVal val="visible"/>
                                      </p:to>
                                    </p:set>
                                    <p:animEffect transition="in" filter="box(in)">
                                      <p:cBhvr>
                                        <p:cTn id="10" dur="500"/>
                                        <p:tgtEl>
                                          <p:spTgt spid="13926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139267">
                                            <p:txEl>
                                              <p:pRg st="2" end="2"/>
                                            </p:txEl>
                                          </p:spTgt>
                                        </p:tgtEl>
                                        <p:attrNameLst>
                                          <p:attrName>style.visibility</p:attrName>
                                        </p:attrNameLst>
                                      </p:cBhvr>
                                      <p:to>
                                        <p:strVal val="visible"/>
                                      </p:to>
                                    </p:set>
                                    <p:animEffect transition="in" filter="box(in)">
                                      <p:cBhvr>
                                        <p:cTn id="15" dur="500"/>
                                        <p:tgtEl>
                                          <p:spTgt spid="139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4" name="Rectangle 10"/>
          <p:cNvSpPr>
            <a:spLocks noGrp="1" noChangeArrowheads="1"/>
          </p:cNvSpPr>
          <p:nvPr>
            <p:ph type="title"/>
          </p:nvPr>
        </p:nvSpPr>
        <p:spPr/>
        <p:txBody>
          <a:bodyPr/>
          <a:lstStyle/>
          <a:p>
            <a:pPr eaLnBrk="1" hangingPunct="1">
              <a:defRPr/>
            </a:pPr>
            <a:r>
              <a:rPr lang="es-ES_tradnl" dirty="0" smtClean="0"/>
              <a:t>Calor latente</a:t>
            </a:r>
            <a:endParaRPr lang="es-MX" dirty="0" smtClean="0"/>
          </a:p>
        </p:txBody>
      </p:sp>
      <p:pic>
        <p:nvPicPr>
          <p:cNvPr id="62471" name="Picture 7"/>
          <p:cNvPicPr>
            <a:picLocks noGrp="1" noChangeAspect="1" noChangeArrowheads="1"/>
          </p:cNvPicPr>
          <p:nvPr>
            <p:ph sz="half" idx="1"/>
          </p:nvPr>
        </p:nvPicPr>
        <p:blipFill>
          <a:blip r:embed="rId3" cstate="print"/>
          <a:stretch>
            <a:fillRect/>
          </a:stretch>
        </p:blipFill>
        <p:spPr>
          <a:xfrm>
            <a:off x="457200" y="2421470"/>
            <a:ext cx="4038600" cy="3432697"/>
          </a:xfrm>
          <a:noFill/>
        </p:spPr>
      </p:pic>
      <p:sp>
        <p:nvSpPr>
          <p:cNvPr id="62475" name="Rectangle 11"/>
          <p:cNvSpPr>
            <a:spLocks noGrp="1" noChangeArrowheads="1"/>
          </p:cNvSpPr>
          <p:nvPr>
            <p:ph sz="half" idx="2"/>
          </p:nvPr>
        </p:nvSpPr>
        <p:spPr>
          <a:xfrm>
            <a:off x="4788024" y="1988840"/>
            <a:ext cx="3702050" cy="4114800"/>
          </a:xfrm>
        </p:spPr>
        <p:txBody>
          <a:bodyPr/>
          <a:lstStyle/>
          <a:p>
            <a:pPr eaLnBrk="1" hangingPunct="1">
              <a:lnSpc>
                <a:spcPct val="90000"/>
              </a:lnSpc>
              <a:defRPr/>
            </a:pPr>
            <a:r>
              <a:rPr lang="es-ES_tradnl" dirty="0" smtClean="0"/>
              <a:t>El cristal absorbe calor. La Tº sube a una tasa igual a </a:t>
            </a:r>
            <a:r>
              <a:rPr lang="es-ES_tradnl" dirty="0" err="1" smtClean="0"/>
              <a:t>Cp</a:t>
            </a:r>
            <a:endParaRPr lang="es-ES_tradnl" dirty="0" smtClean="0"/>
          </a:p>
          <a:p>
            <a:pPr eaLnBrk="1" hangingPunct="1">
              <a:lnSpc>
                <a:spcPct val="90000"/>
              </a:lnSpc>
              <a:defRPr/>
            </a:pPr>
            <a:r>
              <a:rPr lang="es-ES_tradnl" dirty="0" smtClean="0"/>
              <a:t>Al llegar a la Tº de fusión el calor absorbido no aumenta la Tº del sistema</a:t>
            </a:r>
          </a:p>
          <a:p>
            <a:pPr eaLnBrk="1" hangingPunct="1">
              <a:lnSpc>
                <a:spcPct val="90000"/>
              </a:lnSpc>
              <a:defRPr/>
            </a:pPr>
            <a:r>
              <a:rPr lang="es-ES_tradnl" dirty="0" smtClean="0"/>
              <a:t>Este calor absorbido es el calor latente</a:t>
            </a:r>
            <a:endParaRPr lang="es-MX" dirty="0" smtClean="0"/>
          </a:p>
        </p:txBody>
      </p:sp>
      <p:sp>
        <p:nvSpPr>
          <p:cNvPr id="62476" name="Rectangle 12"/>
          <p:cNvSpPr>
            <a:spLocks noGrp="1" noChangeArrowheads="1"/>
          </p:cNvSpPr>
          <p:nvPr>
            <p:ph type="body" sz="half" idx="4294967295"/>
          </p:nvPr>
        </p:nvSpPr>
        <p:spPr>
          <a:xfrm>
            <a:off x="539552" y="1916832"/>
            <a:ext cx="3702050" cy="4114800"/>
          </a:xfrm>
        </p:spPr>
        <p:txBody>
          <a:bodyPr/>
          <a:lstStyle/>
          <a:p>
            <a:pPr eaLnBrk="1" hangingPunct="1">
              <a:lnSpc>
                <a:spcPct val="90000"/>
              </a:lnSpc>
              <a:buFont typeface="Wingdings" pitchFamily="2" charset="2"/>
              <a:buNone/>
              <a:defRPr/>
            </a:pPr>
            <a:r>
              <a:rPr lang="es-ES_tradnl" sz="1400" dirty="0" err="1" smtClean="0"/>
              <a:t>Best</a:t>
            </a:r>
            <a:r>
              <a:rPr lang="es-ES_tradnl" sz="1400" dirty="0" smtClean="0"/>
              <a:t> &amp; </a:t>
            </a:r>
            <a:r>
              <a:rPr lang="es-ES_tradnl" sz="1400" dirty="0" err="1" smtClean="0"/>
              <a:t>Christiansen</a:t>
            </a:r>
            <a:r>
              <a:rPr lang="es-ES_tradnl" sz="1400" dirty="0" smtClean="0"/>
              <a:t>, 2001</a:t>
            </a:r>
            <a:endParaRPr lang="es-MX" sz="1400" dirty="0" smtClean="0"/>
          </a:p>
        </p:txBody>
      </p:sp>
      <p:sp>
        <p:nvSpPr>
          <p:cNvPr id="62477" name="Rectangle 13"/>
          <p:cNvSpPr>
            <a:spLocks noChangeArrowheads="1"/>
          </p:cNvSpPr>
          <p:nvPr/>
        </p:nvSpPr>
        <p:spPr bwMode="auto">
          <a:xfrm>
            <a:off x="5940425" y="5876925"/>
            <a:ext cx="1379538" cy="366713"/>
          </a:xfrm>
          <a:prstGeom prst="rect">
            <a:avLst/>
          </a:prstGeom>
          <a:noFill/>
          <a:ln w="9525">
            <a:noFill/>
            <a:miter lim="800000"/>
            <a:headEnd/>
            <a:tailEnd/>
          </a:ln>
          <a:effectLst/>
        </p:spPr>
        <p:txBody>
          <a:bodyPr wrap="none">
            <a:spAutoFit/>
          </a:bodyPr>
          <a:lstStyle/>
          <a:p>
            <a:pPr eaLnBrk="0" hangingPunct="0">
              <a:defRPr/>
            </a:pPr>
            <a:r>
              <a:rPr lang="es-ES_tradnl" i="1" dirty="0" err="1">
                <a:effectLst>
                  <a:outerShdw blurRad="38100" dist="38100" dir="2700000" algn="tl">
                    <a:srgbClr val="000000"/>
                  </a:outerShdw>
                </a:effectLst>
                <a:latin typeface="Arial" charset="0"/>
              </a:rPr>
              <a:t>d</a:t>
            </a:r>
            <a:r>
              <a:rPr lang="es-ES_tradnl" dirty="0" err="1">
                <a:effectLst>
                  <a:outerShdw blurRad="38100" dist="38100" dir="2700000" algn="tl">
                    <a:srgbClr val="000000"/>
                  </a:outerShdw>
                </a:effectLst>
                <a:latin typeface="Arial" charset="0"/>
              </a:rPr>
              <a:t>H</a:t>
            </a:r>
            <a:r>
              <a:rPr lang="es-ES_tradnl" baseline="-25000" dirty="0" err="1">
                <a:effectLst>
                  <a:outerShdw blurRad="38100" dist="38100" dir="2700000" algn="tl">
                    <a:srgbClr val="000000"/>
                  </a:outerShdw>
                </a:effectLst>
                <a:latin typeface="Arial" charset="0"/>
              </a:rPr>
              <a:t>p</a:t>
            </a:r>
            <a:r>
              <a:rPr lang="es-ES_tradnl" dirty="0">
                <a:effectLst>
                  <a:outerShdw blurRad="38100" dist="38100" dir="2700000" algn="tl">
                    <a:srgbClr val="000000"/>
                  </a:outerShdw>
                </a:effectLst>
                <a:latin typeface="Arial" charset="0"/>
              </a:rPr>
              <a:t> </a:t>
            </a:r>
            <a:r>
              <a:rPr lang="es-ES_tradnl" i="1" dirty="0">
                <a:effectLst>
                  <a:outerShdw blurRad="38100" dist="38100" dir="2700000" algn="tl">
                    <a:srgbClr val="000000"/>
                  </a:outerShdw>
                </a:effectLst>
                <a:latin typeface="Arial" charset="0"/>
              </a:rPr>
              <a:t>= </a:t>
            </a:r>
            <a:r>
              <a:rPr lang="es-ES_tradnl" dirty="0" err="1">
                <a:effectLst>
                  <a:outerShdw blurRad="38100" dist="38100" dir="2700000" algn="tl">
                    <a:srgbClr val="000000"/>
                  </a:outerShdw>
                </a:effectLst>
                <a:latin typeface="Arial" charset="0"/>
              </a:rPr>
              <a:t>C</a:t>
            </a:r>
            <a:r>
              <a:rPr lang="es-ES_tradnl" sz="1400" dirty="0" err="1">
                <a:effectLst>
                  <a:outerShdw blurRad="38100" dist="38100" dir="2700000" algn="tl">
                    <a:srgbClr val="000000"/>
                  </a:outerShdw>
                </a:effectLst>
                <a:latin typeface="Arial" charset="0"/>
              </a:rPr>
              <a:t>p</a:t>
            </a:r>
            <a:r>
              <a:rPr lang="es-ES_tradnl" i="1" dirty="0" err="1">
                <a:effectLst>
                  <a:outerShdw blurRad="38100" dist="38100" dir="2700000" algn="tl">
                    <a:srgbClr val="000000"/>
                  </a:outerShdw>
                </a:effectLst>
                <a:latin typeface="Arial" charset="0"/>
              </a:rPr>
              <a:t>d</a:t>
            </a:r>
            <a:r>
              <a:rPr lang="es-ES_tradnl" dirty="0" err="1">
                <a:effectLst>
                  <a:outerShdw blurRad="38100" dist="38100" dir="2700000" algn="tl">
                    <a:srgbClr val="000000"/>
                  </a:outerShdw>
                </a:effectLst>
                <a:latin typeface="Arial" charset="0"/>
              </a:rPr>
              <a:t>T</a:t>
            </a:r>
            <a:endParaRPr lang="es-MX" dirty="0">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644008" y="3860330"/>
            <a:ext cx="3997819" cy="2997670"/>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a:stretch>
            <a:fillRect/>
          </a:stretch>
        </p:blipFill>
        <p:spPr bwMode="auto">
          <a:xfrm>
            <a:off x="323528" y="3645024"/>
            <a:ext cx="4284677" cy="3212976"/>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4499992" y="548680"/>
            <a:ext cx="4296524" cy="3221603"/>
          </a:xfrm>
          <a:prstGeom prst="rect">
            <a:avLst/>
          </a:prstGeom>
          <a:noFill/>
          <a:ln w="9525">
            <a:noFill/>
            <a:miter lim="800000"/>
            <a:headEnd/>
            <a:tailEnd/>
          </a:ln>
        </p:spPr>
      </p:pic>
      <p:pic>
        <p:nvPicPr>
          <p:cNvPr id="5" name="Picture 13" descr="04_11B"/>
          <p:cNvPicPr>
            <a:picLocks noChangeAspect="1" noChangeArrowheads="1"/>
          </p:cNvPicPr>
          <p:nvPr/>
        </p:nvPicPr>
        <p:blipFill>
          <a:blip r:embed="rId5" cstate="print"/>
          <a:srcRect/>
          <a:stretch>
            <a:fillRect/>
          </a:stretch>
        </p:blipFill>
        <p:spPr bwMode="auto">
          <a:xfrm>
            <a:off x="683568" y="692696"/>
            <a:ext cx="3619021" cy="2952328"/>
          </a:xfrm>
          <a:prstGeom prst="rect">
            <a:avLst/>
          </a:prstGeom>
          <a:noFill/>
          <a:ln w="9525">
            <a:noFill/>
            <a:miter lim="800000"/>
            <a:headEnd/>
            <a:tailEnd/>
          </a:ln>
        </p:spPr>
      </p:pic>
      <p:sp>
        <p:nvSpPr>
          <p:cNvPr id="6" name="5 CuadroTexto"/>
          <p:cNvSpPr txBox="1"/>
          <p:nvPr/>
        </p:nvSpPr>
        <p:spPr>
          <a:xfrm>
            <a:off x="395536" y="0"/>
            <a:ext cx="8496944" cy="646331"/>
          </a:xfrm>
          <a:prstGeom prst="rect">
            <a:avLst/>
          </a:prstGeom>
          <a:solidFill>
            <a:schemeClr val="accent2"/>
          </a:solidFill>
        </p:spPr>
        <p:txBody>
          <a:bodyPr wrap="square" rtlCol="0">
            <a:spAutoFit/>
          </a:bodyPr>
          <a:lstStyle/>
          <a:p>
            <a:pPr algn="ctr"/>
            <a:r>
              <a:rPr lang="es-CL" sz="3600" b="1" dirty="0" smtClean="0">
                <a:solidFill>
                  <a:srgbClr val="FFFF00"/>
                </a:solidFill>
              </a:rPr>
              <a:t>CRISTALIZACIÓN Y TEXTURAS</a:t>
            </a:r>
            <a:endParaRPr lang="es-CL" sz="3600" b="1"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defRPr/>
            </a:pPr>
            <a:r>
              <a:rPr lang="es-ES_tradnl" sz="3600" dirty="0"/>
              <a:t>Composición química de </a:t>
            </a:r>
            <a:r>
              <a:rPr lang="es-ES_tradnl" sz="3600" dirty="0" smtClean="0"/>
              <a:t>las rocas ígneas</a:t>
            </a:r>
            <a:endParaRPr lang="es-MX" sz="3600" dirty="0"/>
          </a:p>
        </p:txBody>
      </p:sp>
      <p:sp>
        <p:nvSpPr>
          <p:cNvPr id="34819" name="Rectangle 3"/>
          <p:cNvSpPr>
            <a:spLocks noGrp="1" noChangeArrowheads="1"/>
          </p:cNvSpPr>
          <p:nvPr>
            <p:ph idx="1"/>
          </p:nvPr>
        </p:nvSpPr>
        <p:spPr>
          <a:xfrm>
            <a:off x="0" y="1916832"/>
            <a:ext cx="8243887" cy="4392612"/>
          </a:xfrm>
        </p:spPr>
        <p:txBody>
          <a:bodyPr/>
          <a:lstStyle/>
          <a:p>
            <a:pPr>
              <a:defRPr/>
            </a:pPr>
            <a:r>
              <a:rPr lang="es-ES_tradnl" dirty="0" smtClean="0"/>
              <a:t>Elementos más abundantes de la corteza terrestre: O</a:t>
            </a:r>
            <a:r>
              <a:rPr lang="es-ES_tradnl" sz="2000" dirty="0" smtClean="0"/>
              <a:t>2</a:t>
            </a:r>
            <a:r>
              <a:rPr lang="es-ES_tradnl" dirty="0" smtClean="0"/>
              <a:t>: 46.6%;  Si: 27.7%; Al: 8.1%; Fe: 5.0%</a:t>
            </a:r>
          </a:p>
          <a:p>
            <a:pPr>
              <a:defRPr/>
            </a:pPr>
            <a:r>
              <a:rPr lang="es-ES_tradnl" dirty="0" smtClean="0"/>
              <a:t>¿Qué refleja la composición química de una roca?</a:t>
            </a:r>
          </a:p>
          <a:p>
            <a:pPr>
              <a:defRPr/>
            </a:pPr>
            <a:r>
              <a:rPr lang="es-ES_tradnl" dirty="0" smtClean="0"/>
              <a:t>¿Cómo se expresa la composición química de una roca?</a:t>
            </a:r>
          </a:p>
          <a:p>
            <a:pPr>
              <a:defRPr/>
            </a:pPr>
            <a:r>
              <a:rPr lang="es-ES_tradnl" dirty="0" smtClean="0"/>
              <a:t>Elementos mayoritarios y elementos trazas</a:t>
            </a:r>
          </a:p>
          <a:p>
            <a:pPr>
              <a:defRPr/>
            </a:pPr>
            <a:r>
              <a:rPr lang="es-ES_tradnl" dirty="0" smtClean="0"/>
              <a:t>Isotopía: razones isotópicas (</a:t>
            </a:r>
            <a:r>
              <a:rPr lang="es-ES_tradnl" dirty="0" err="1" smtClean="0"/>
              <a:t>e.g.</a:t>
            </a:r>
            <a:r>
              <a:rPr lang="es-ES_tradnl" dirty="0" smtClean="0"/>
              <a:t> </a:t>
            </a:r>
            <a:r>
              <a:rPr lang="es-CL" baseline="30000" dirty="0" smtClean="0"/>
              <a:t>87</a:t>
            </a:r>
            <a:r>
              <a:rPr lang="es-CL" dirty="0" smtClean="0"/>
              <a:t>Sr/</a:t>
            </a:r>
            <a:r>
              <a:rPr lang="es-CL" baseline="30000" dirty="0" smtClean="0"/>
              <a:t>86</a:t>
            </a:r>
            <a:r>
              <a:rPr lang="es-CL" dirty="0" smtClean="0"/>
              <a:t>Sr)</a:t>
            </a:r>
            <a:endParaRPr lang="es-ES_tradnl" dirty="0" smtClean="0"/>
          </a:p>
          <a:p>
            <a:pPr>
              <a:defRPr/>
            </a:pPr>
            <a:r>
              <a:rPr lang="es-ES_tradnl" dirty="0" smtClean="0"/>
              <a:t>Métodos analíticos: muestreo y representatividad</a:t>
            </a:r>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ox(in)">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4819">
                                            <p:txEl>
                                              <p:pRg st="0" end="0"/>
                                            </p:txEl>
                                          </p:spTgt>
                                        </p:tgtEl>
                                        <p:attrNameLst>
                                          <p:attrName>style.visibility</p:attrName>
                                        </p:attrNameLst>
                                      </p:cBhvr>
                                      <p:to>
                                        <p:strVal val="visible"/>
                                      </p:to>
                                    </p:set>
                                    <p:animEffect transition="in" filter="box(in)">
                                      <p:cBhvr>
                                        <p:cTn id="12" dur="500"/>
                                        <p:tgtEl>
                                          <p:spTgt spid="348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4819">
                                            <p:txEl>
                                              <p:pRg st="1" end="1"/>
                                            </p:txEl>
                                          </p:spTgt>
                                        </p:tgtEl>
                                        <p:attrNameLst>
                                          <p:attrName>style.visibility</p:attrName>
                                        </p:attrNameLst>
                                      </p:cBhvr>
                                      <p:to>
                                        <p:strVal val="visible"/>
                                      </p:to>
                                    </p:set>
                                    <p:animEffect transition="in" filter="box(in)">
                                      <p:cBhvr>
                                        <p:cTn id="17" dur="500"/>
                                        <p:tgtEl>
                                          <p:spTgt spid="348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4819">
                                            <p:txEl>
                                              <p:pRg st="2" end="2"/>
                                            </p:txEl>
                                          </p:spTgt>
                                        </p:tgtEl>
                                        <p:attrNameLst>
                                          <p:attrName>style.visibility</p:attrName>
                                        </p:attrNameLst>
                                      </p:cBhvr>
                                      <p:to>
                                        <p:strVal val="visible"/>
                                      </p:to>
                                    </p:set>
                                    <p:animEffect transition="in" filter="box(in)">
                                      <p:cBhvr>
                                        <p:cTn id="22" dur="500"/>
                                        <p:tgtEl>
                                          <p:spTgt spid="348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4819">
                                            <p:txEl>
                                              <p:pRg st="3" end="3"/>
                                            </p:txEl>
                                          </p:spTgt>
                                        </p:tgtEl>
                                        <p:attrNameLst>
                                          <p:attrName>style.visibility</p:attrName>
                                        </p:attrNameLst>
                                      </p:cBhvr>
                                      <p:to>
                                        <p:strVal val="visible"/>
                                      </p:to>
                                    </p:set>
                                    <p:animEffect transition="in" filter="box(in)">
                                      <p:cBhvr>
                                        <p:cTn id="27" dur="500"/>
                                        <p:tgtEl>
                                          <p:spTgt spid="348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4819">
                                            <p:txEl>
                                              <p:pRg st="4" end="4"/>
                                            </p:txEl>
                                          </p:spTgt>
                                        </p:tgtEl>
                                        <p:attrNameLst>
                                          <p:attrName>style.visibility</p:attrName>
                                        </p:attrNameLst>
                                      </p:cBhvr>
                                      <p:to>
                                        <p:strVal val="visible"/>
                                      </p:to>
                                    </p:set>
                                    <p:animEffect transition="in" filter="box(in)">
                                      <p:cBhvr>
                                        <p:cTn id="32" dur="500"/>
                                        <p:tgtEl>
                                          <p:spTgt spid="3481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4819">
                                            <p:txEl>
                                              <p:pRg st="5" end="5"/>
                                            </p:txEl>
                                          </p:spTgt>
                                        </p:tgtEl>
                                        <p:attrNameLst>
                                          <p:attrName>style.visibility</p:attrName>
                                        </p:attrNameLst>
                                      </p:cBhvr>
                                      <p:to>
                                        <p:strVal val="visible"/>
                                      </p:to>
                                    </p:set>
                                    <p:animEffect transition="in" filter="box(in)">
                                      <p:cBhvr>
                                        <p:cTn id="37" dur="5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r>
              <a:rPr lang="es-CL" dirty="0" smtClean="0"/>
              <a:t>Elementos mayoritarios</a:t>
            </a:r>
            <a:endParaRPr lang="es-CL" dirty="0"/>
          </a:p>
        </p:txBody>
      </p:sp>
      <p:sp>
        <p:nvSpPr>
          <p:cNvPr id="3" name="2 Marcador de contenido"/>
          <p:cNvSpPr>
            <a:spLocks noGrp="1"/>
          </p:cNvSpPr>
          <p:nvPr>
            <p:ph idx="1"/>
          </p:nvPr>
        </p:nvSpPr>
        <p:spPr/>
        <p:txBody>
          <a:bodyPr/>
          <a:lstStyle/>
          <a:p>
            <a:pPr>
              <a:defRPr/>
            </a:pPr>
            <a:r>
              <a:rPr lang="es-ES_tradnl" dirty="0" smtClean="0"/>
              <a:t>Componentes más importantes: SiO2 (45-75% peso) y Al2O3 (10-20% peso)</a:t>
            </a:r>
          </a:p>
          <a:p>
            <a:pPr>
              <a:defRPr/>
            </a:pPr>
            <a:r>
              <a:rPr lang="es-ES_tradnl" dirty="0" err="1" smtClean="0"/>
              <a:t>Ultrabásico</a:t>
            </a:r>
            <a:r>
              <a:rPr lang="es-ES_tradnl" dirty="0" smtClean="0"/>
              <a:t>: &lt; 48% </a:t>
            </a:r>
          </a:p>
          <a:p>
            <a:pPr>
              <a:defRPr/>
            </a:pPr>
            <a:r>
              <a:rPr lang="es-ES_tradnl" dirty="0" smtClean="0"/>
              <a:t>Básico: 48-53% SiO2</a:t>
            </a:r>
          </a:p>
          <a:p>
            <a:pPr>
              <a:defRPr/>
            </a:pPr>
            <a:r>
              <a:rPr lang="es-ES_tradnl" dirty="0" smtClean="0"/>
              <a:t>Intermedio: 53-63% SiO2</a:t>
            </a:r>
          </a:p>
          <a:p>
            <a:pPr>
              <a:defRPr/>
            </a:pPr>
            <a:r>
              <a:rPr lang="es-ES_tradnl" dirty="0" smtClean="0"/>
              <a:t>Intermedio-ácido: 63-68% SiO2</a:t>
            </a:r>
          </a:p>
          <a:p>
            <a:pPr>
              <a:defRPr/>
            </a:pPr>
            <a:r>
              <a:rPr lang="es-ES_tradnl" dirty="0" smtClean="0"/>
              <a:t>Ácido: &gt; 68% SiO2</a:t>
            </a:r>
            <a:endParaRPr lang="es-MX" dirty="0" smtClean="0"/>
          </a:p>
          <a:p>
            <a:pPr>
              <a:defRPr/>
            </a:pPr>
            <a:endParaRPr lang="es-C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ox(in)">
                                      <p:cBhvr>
                                        <p:cTn id="20" dur="500"/>
                                        <p:tgtEl>
                                          <p:spTgt spid="3">
                                            <p:txEl>
                                              <p:pRg st="2" end="2"/>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ox(in)">
                                      <p:cBhvr>
                                        <p:cTn id="23" dur="500"/>
                                        <p:tgtEl>
                                          <p:spTgt spid="3">
                                            <p:txEl>
                                              <p:pRg st="3" end="3"/>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ox(in)">
                                      <p:cBhvr>
                                        <p:cTn id="26" dur="500"/>
                                        <p:tgtEl>
                                          <p:spTgt spid="3">
                                            <p:txEl>
                                              <p:pRg st="4" end="4"/>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ox(in)">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http://thesis.geology-guy.com/images/image042.jpg"/>
          <p:cNvPicPr>
            <a:picLocks noChangeAspect="1" noChangeArrowheads="1"/>
          </p:cNvPicPr>
          <p:nvPr/>
        </p:nvPicPr>
        <p:blipFill>
          <a:blip r:embed="rId2" cstate="print"/>
          <a:srcRect/>
          <a:stretch>
            <a:fillRect/>
          </a:stretch>
        </p:blipFill>
        <p:spPr bwMode="auto">
          <a:xfrm>
            <a:off x="2051050" y="1412875"/>
            <a:ext cx="5630863" cy="5295900"/>
          </a:xfrm>
          <a:prstGeom prst="rect">
            <a:avLst/>
          </a:prstGeom>
          <a:noFill/>
          <a:ln w="9525">
            <a:noFill/>
            <a:miter lim="800000"/>
            <a:headEnd/>
            <a:tailEnd/>
          </a:ln>
        </p:spPr>
      </p:pic>
      <p:sp>
        <p:nvSpPr>
          <p:cNvPr id="86019" name="5 CuadroTexto"/>
          <p:cNvSpPr txBox="1">
            <a:spLocks noChangeArrowheads="1"/>
          </p:cNvSpPr>
          <p:nvPr/>
        </p:nvSpPr>
        <p:spPr bwMode="auto">
          <a:xfrm>
            <a:off x="611188" y="188913"/>
            <a:ext cx="8353425" cy="1079500"/>
          </a:xfrm>
          <a:prstGeom prst="rect">
            <a:avLst/>
          </a:prstGeom>
          <a:noFill/>
          <a:ln w="9525">
            <a:noFill/>
            <a:miter lim="800000"/>
            <a:headEnd/>
            <a:tailEnd/>
          </a:ln>
        </p:spPr>
        <p:txBody>
          <a:bodyPr>
            <a:spAutoFit/>
          </a:bodyPr>
          <a:lstStyle/>
          <a:p>
            <a:pPr algn="ctr"/>
            <a:r>
              <a:rPr lang="es-CL" sz="3200"/>
              <a:t>Composición química de los magmas: elementos mayoritarios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fontScale="90000"/>
          </a:bodyPr>
          <a:lstStyle/>
          <a:p>
            <a:pPr eaLnBrk="1" hangingPunct="1">
              <a:defRPr/>
            </a:pPr>
            <a:r>
              <a:rPr lang="es-ES_tradnl" sz="4000" smtClean="0"/>
              <a:t>Cristalización de minerales y exsolución gaseosa</a:t>
            </a:r>
            <a:endParaRPr lang="es-MX" sz="4000" smtClean="0"/>
          </a:p>
        </p:txBody>
      </p:sp>
      <p:sp>
        <p:nvSpPr>
          <p:cNvPr id="50179" name="Rectangle 3"/>
          <p:cNvSpPr>
            <a:spLocks noGrp="1" noChangeArrowheads="1"/>
          </p:cNvSpPr>
          <p:nvPr>
            <p:ph idx="1"/>
          </p:nvPr>
        </p:nvSpPr>
        <p:spPr/>
        <p:txBody>
          <a:bodyPr/>
          <a:lstStyle/>
          <a:p>
            <a:pPr eaLnBrk="1" hangingPunct="1">
              <a:defRPr/>
            </a:pPr>
            <a:endParaRPr lang="es-ES_tradnl" dirty="0" smtClean="0"/>
          </a:p>
          <a:p>
            <a:pPr eaLnBrk="1" hangingPunct="1">
              <a:defRPr/>
            </a:pPr>
            <a:r>
              <a:rPr lang="es-ES_tradnl" dirty="0" smtClean="0"/>
              <a:t>¿Cuál es la condición básica para que cristalice un mineral o se </a:t>
            </a:r>
            <a:r>
              <a:rPr lang="es-ES_tradnl" dirty="0" err="1" smtClean="0"/>
              <a:t>exsuelva</a:t>
            </a:r>
            <a:r>
              <a:rPr lang="es-ES_tradnl" dirty="0" smtClean="0"/>
              <a:t> un gas de un magma?</a:t>
            </a:r>
          </a:p>
          <a:p>
            <a:pPr eaLnBrk="1" hangingPunct="1">
              <a:defRPr/>
            </a:pPr>
            <a:endParaRPr lang="es-ES_tradnl" dirty="0" smtClean="0"/>
          </a:p>
          <a:p>
            <a:pPr eaLnBrk="1" hangingPunct="1">
              <a:defRPr/>
            </a:pPr>
            <a:r>
              <a:rPr lang="es-ES_tradnl" dirty="0" smtClean="0"/>
              <a:t>¿Cuáles son los factores que inciden en gatillar la cristalización y la </a:t>
            </a:r>
            <a:r>
              <a:rPr lang="es-ES_tradnl" dirty="0" err="1" smtClean="0"/>
              <a:t>exsolución</a:t>
            </a:r>
            <a:r>
              <a:rPr lang="es-ES_tradnl" dirty="0" smtClean="0"/>
              <a:t>?</a:t>
            </a:r>
            <a:endParaRPr lang="es-MX"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ox(in)">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box(in)">
                                      <p:cBhvr>
                                        <p:cTn id="12" dur="500"/>
                                        <p:tgtEl>
                                          <p:spTgt spid="50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animEffect transition="in" filter="box(in)">
                                      <p:cBhvr>
                                        <p:cTn id="17" dur="500"/>
                                        <p:tgtEl>
                                          <p:spTgt spid="50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8" descr="http://gsabulletin.gsapubs.org/content/112/10/1582/F4.small.gif"/>
          <p:cNvPicPr>
            <a:picLocks noChangeAspect="1" noChangeArrowheads="1"/>
          </p:cNvPicPr>
          <p:nvPr/>
        </p:nvPicPr>
        <p:blipFill>
          <a:blip r:embed="rId2" cstate="print"/>
          <a:srcRect/>
          <a:stretch>
            <a:fillRect/>
          </a:stretch>
        </p:blipFill>
        <p:spPr bwMode="auto">
          <a:xfrm>
            <a:off x="6156325" y="260350"/>
            <a:ext cx="2409825" cy="2336800"/>
          </a:xfrm>
          <a:prstGeom prst="rect">
            <a:avLst/>
          </a:prstGeom>
          <a:noFill/>
          <a:ln w="9525">
            <a:noFill/>
            <a:miter lim="800000"/>
            <a:headEnd/>
            <a:tailEnd/>
          </a:ln>
        </p:spPr>
      </p:pic>
      <p:pic>
        <p:nvPicPr>
          <p:cNvPr id="86019" name="Picture 10" descr="http://serc.carleton.edu/images/quantskills/methods/quantlit/calciumSierra.gif"/>
          <p:cNvPicPr>
            <a:picLocks noChangeAspect="1" noChangeArrowheads="1"/>
          </p:cNvPicPr>
          <p:nvPr/>
        </p:nvPicPr>
        <p:blipFill>
          <a:blip r:embed="rId3" cstate="print"/>
          <a:srcRect/>
          <a:stretch>
            <a:fillRect/>
          </a:stretch>
        </p:blipFill>
        <p:spPr bwMode="auto">
          <a:xfrm>
            <a:off x="0" y="2636912"/>
            <a:ext cx="6265863" cy="3938587"/>
          </a:xfrm>
          <a:prstGeom prst="rect">
            <a:avLst/>
          </a:prstGeom>
          <a:noFill/>
          <a:ln w="9525">
            <a:noFill/>
            <a:miter lim="800000"/>
            <a:headEnd/>
            <a:tailEnd/>
          </a:ln>
        </p:spPr>
      </p:pic>
      <p:pic>
        <p:nvPicPr>
          <p:cNvPr id="86020" name="Picture 12" descr="http://www.tulane.edu/~sanelson/images/peacockindex.gif"/>
          <p:cNvPicPr>
            <a:picLocks noChangeAspect="1" noChangeArrowheads="1"/>
          </p:cNvPicPr>
          <p:nvPr/>
        </p:nvPicPr>
        <p:blipFill>
          <a:blip r:embed="rId4" cstate="print"/>
          <a:srcRect/>
          <a:stretch>
            <a:fillRect/>
          </a:stretch>
        </p:blipFill>
        <p:spPr bwMode="auto">
          <a:xfrm>
            <a:off x="3276600" y="333375"/>
            <a:ext cx="2520950" cy="2214563"/>
          </a:xfrm>
          <a:prstGeom prst="rect">
            <a:avLst/>
          </a:prstGeom>
          <a:noFill/>
          <a:ln w="9525">
            <a:noFill/>
            <a:miter lim="800000"/>
            <a:headEnd/>
            <a:tailEnd/>
          </a:ln>
        </p:spPr>
      </p:pic>
      <p:sp>
        <p:nvSpPr>
          <p:cNvPr id="5" name="4 CuadroTexto"/>
          <p:cNvSpPr txBox="1">
            <a:spLocks noChangeArrowheads="1"/>
          </p:cNvSpPr>
          <p:nvPr/>
        </p:nvSpPr>
        <p:spPr bwMode="auto">
          <a:xfrm>
            <a:off x="179388" y="765175"/>
            <a:ext cx="3024187" cy="830263"/>
          </a:xfrm>
          <a:prstGeom prst="rect">
            <a:avLst/>
          </a:prstGeom>
          <a:noFill/>
          <a:ln w="9525">
            <a:noFill/>
            <a:miter lim="800000"/>
            <a:headEnd/>
            <a:tailEnd/>
          </a:ln>
        </p:spPr>
        <p:txBody>
          <a:bodyPr>
            <a:spAutoFit/>
          </a:bodyPr>
          <a:lstStyle/>
          <a:p>
            <a:r>
              <a:rPr lang="es-CL" sz="2400"/>
              <a:t>¿Cómo se utilizan los análisis químicos?</a:t>
            </a:r>
          </a:p>
        </p:txBody>
      </p:sp>
      <p:sp>
        <p:nvSpPr>
          <p:cNvPr id="6" name="5 CuadroTexto"/>
          <p:cNvSpPr txBox="1">
            <a:spLocks noChangeArrowheads="1"/>
          </p:cNvSpPr>
          <p:nvPr/>
        </p:nvSpPr>
        <p:spPr bwMode="auto">
          <a:xfrm>
            <a:off x="5868144" y="3645024"/>
            <a:ext cx="2700337" cy="368300"/>
          </a:xfrm>
          <a:prstGeom prst="rect">
            <a:avLst/>
          </a:prstGeom>
          <a:noFill/>
          <a:ln w="9525">
            <a:noFill/>
            <a:miter lim="800000"/>
            <a:headEnd/>
            <a:tailEnd/>
          </a:ln>
        </p:spPr>
        <p:txBody>
          <a:bodyPr>
            <a:spAutoFit/>
          </a:bodyPr>
          <a:lstStyle/>
          <a:p>
            <a:r>
              <a:rPr lang="es-CL" dirty="0"/>
              <a:t>Evolución </a:t>
            </a:r>
            <a:r>
              <a:rPr lang="es-CL" dirty="0" err="1"/>
              <a:t>magmática</a:t>
            </a:r>
            <a:endParaRPr lang="es-C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box(in)">
                                      <p:cBhvr>
                                        <p:cTn id="12" dur="500"/>
                                        <p:tgtEl>
                                          <p:spTgt spid="86020"/>
                                        </p:tgtEl>
                                      </p:cBhvr>
                                    </p:animEffect>
                                  </p:childTnLst>
                                </p:cTn>
                              </p:par>
                              <p:par>
                                <p:cTn id="13" presetID="4" presetClass="entr" presetSubtype="16" fill="hold" nodeType="withEffect">
                                  <p:stCondLst>
                                    <p:cond delay="0"/>
                                  </p:stCondLst>
                                  <p:childTnLst>
                                    <p:set>
                                      <p:cBhvr>
                                        <p:cTn id="14" dur="1" fill="hold">
                                          <p:stCondLst>
                                            <p:cond delay="0"/>
                                          </p:stCondLst>
                                        </p:cTn>
                                        <p:tgtEl>
                                          <p:spTgt spid="86018"/>
                                        </p:tgtEl>
                                        <p:attrNameLst>
                                          <p:attrName>style.visibility</p:attrName>
                                        </p:attrNameLst>
                                      </p:cBhvr>
                                      <p:to>
                                        <p:strVal val="visible"/>
                                      </p:to>
                                    </p:set>
                                    <p:animEffect transition="in" filter="box(in)">
                                      <p:cBhvr>
                                        <p:cTn id="15" dur="500"/>
                                        <p:tgtEl>
                                          <p:spTgt spid="86018"/>
                                        </p:tgtEl>
                                      </p:cBhvr>
                                    </p:animEffect>
                                  </p:childTnLst>
                                </p:cTn>
                              </p:par>
                              <p:par>
                                <p:cTn id="16" presetID="4" presetClass="entr" presetSubtype="16" fill="hold" nodeType="withEffect">
                                  <p:stCondLst>
                                    <p:cond delay="0"/>
                                  </p:stCondLst>
                                  <p:childTnLst>
                                    <p:set>
                                      <p:cBhvr>
                                        <p:cTn id="17" dur="1" fill="hold">
                                          <p:stCondLst>
                                            <p:cond delay="0"/>
                                          </p:stCondLst>
                                        </p:cTn>
                                        <p:tgtEl>
                                          <p:spTgt spid="86019"/>
                                        </p:tgtEl>
                                        <p:attrNameLst>
                                          <p:attrName>style.visibility</p:attrName>
                                        </p:attrNameLst>
                                      </p:cBhvr>
                                      <p:to>
                                        <p:strVal val="visible"/>
                                      </p:to>
                                    </p:set>
                                    <p:animEffect transition="in" filter="box(in)">
                                      <p:cBhvr>
                                        <p:cTn id="18" dur="500"/>
                                        <p:tgtEl>
                                          <p:spTgt spid="86019"/>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4" descr="http://www2.jpl.nasa.gov/snc/ss023.gif"/>
          <p:cNvPicPr>
            <a:picLocks noChangeAspect="1" noChangeArrowheads="1"/>
          </p:cNvPicPr>
          <p:nvPr/>
        </p:nvPicPr>
        <p:blipFill>
          <a:blip r:embed="rId2" cstate="print"/>
          <a:srcRect/>
          <a:stretch>
            <a:fillRect/>
          </a:stretch>
        </p:blipFill>
        <p:spPr bwMode="auto">
          <a:xfrm>
            <a:off x="1979712" y="1916832"/>
            <a:ext cx="4962525" cy="4229100"/>
          </a:xfrm>
          <a:prstGeom prst="rect">
            <a:avLst/>
          </a:prstGeom>
          <a:noFill/>
          <a:ln w="9525">
            <a:noFill/>
            <a:miter lim="800000"/>
            <a:headEnd/>
            <a:tailEnd/>
          </a:ln>
        </p:spPr>
      </p:pic>
      <p:sp>
        <p:nvSpPr>
          <p:cNvPr id="88067" name="2 CuadroTexto"/>
          <p:cNvSpPr txBox="1">
            <a:spLocks noChangeArrowheads="1"/>
          </p:cNvSpPr>
          <p:nvPr/>
        </p:nvSpPr>
        <p:spPr bwMode="auto">
          <a:xfrm>
            <a:off x="1691680" y="836712"/>
            <a:ext cx="5401344" cy="523220"/>
          </a:xfrm>
          <a:prstGeom prst="rect">
            <a:avLst/>
          </a:prstGeom>
          <a:noFill/>
          <a:ln w="9525">
            <a:noFill/>
            <a:miter lim="800000"/>
            <a:headEnd/>
            <a:tailEnd/>
          </a:ln>
        </p:spPr>
        <p:txBody>
          <a:bodyPr wrap="square">
            <a:spAutoFit/>
          </a:bodyPr>
          <a:lstStyle/>
          <a:p>
            <a:r>
              <a:rPr lang="es-CL" sz="2800" dirty="0"/>
              <a:t>Para clasificar las </a:t>
            </a:r>
            <a:r>
              <a:rPr lang="es-CL" sz="2800" dirty="0" smtClean="0"/>
              <a:t>rocas volcánicas</a:t>
            </a:r>
            <a:endParaRPr lang="es-CL"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Effect transition="in" filter="box(in)">
                                      <p:cBhvr>
                                        <p:cTn id="7" dur="500"/>
                                        <p:tgtEl>
                                          <p:spTgt spid="880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8066"/>
                                        </p:tgtEl>
                                        <p:attrNameLst>
                                          <p:attrName>style.visibility</p:attrName>
                                        </p:attrNameLst>
                                      </p:cBhvr>
                                      <p:to>
                                        <p:strVal val="visible"/>
                                      </p:to>
                                    </p:set>
                                    <p:animEffect transition="in" filter="box(in)">
                                      <p:cBhvr>
                                        <p:cTn id="12" dur="500"/>
                                        <p:tgtEl>
                                          <p:spTgt spid="88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404664"/>
            <a:ext cx="8215312" cy="2476500"/>
          </a:xfrm>
        </p:spPr>
        <p:txBody>
          <a:bodyPr/>
          <a:lstStyle/>
          <a:p>
            <a:pPr>
              <a:defRPr/>
            </a:pPr>
            <a:r>
              <a:rPr lang="es-CL" sz="3200" dirty="0" smtClean="0"/>
              <a:t>Clasificación de elementos trazas según comportamiento en la fusión de rocas o cristalización de líquidos </a:t>
            </a:r>
            <a:r>
              <a:rPr lang="es-CL" sz="3200" dirty="0" err="1" smtClean="0"/>
              <a:t>magmáticos</a:t>
            </a:r>
            <a:endParaRPr lang="es-CL" sz="3200" dirty="0"/>
          </a:p>
        </p:txBody>
      </p:sp>
      <p:sp>
        <p:nvSpPr>
          <p:cNvPr id="3" name="2 Marcador de contenido"/>
          <p:cNvSpPr>
            <a:spLocks noGrp="1"/>
          </p:cNvSpPr>
          <p:nvPr>
            <p:ph idx="1"/>
          </p:nvPr>
        </p:nvSpPr>
        <p:spPr>
          <a:xfrm>
            <a:off x="827584" y="3213100"/>
            <a:ext cx="7848872" cy="2808188"/>
          </a:xfrm>
        </p:spPr>
        <p:txBody>
          <a:bodyPr>
            <a:normAutofit/>
          </a:bodyPr>
          <a:lstStyle/>
          <a:p>
            <a:pPr>
              <a:defRPr/>
            </a:pPr>
            <a:r>
              <a:rPr lang="es-CL" dirty="0" smtClean="0">
                <a:latin typeface="Arial" pitchFamily="34" charset="0"/>
                <a:cs typeface="Arial" pitchFamily="34" charset="0"/>
              </a:rPr>
              <a:t>Coeficiente de partición: K = C</a:t>
            </a:r>
            <a:r>
              <a:rPr lang="es-CL" sz="2000" dirty="0" smtClean="0">
                <a:latin typeface="Arial" pitchFamily="34" charset="0"/>
                <a:cs typeface="Arial" pitchFamily="34" charset="0"/>
              </a:rPr>
              <a:t>s</a:t>
            </a:r>
            <a:r>
              <a:rPr lang="es-CL" dirty="0" smtClean="0">
                <a:latin typeface="Arial" pitchFamily="34" charset="0"/>
                <a:cs typeface="Arial" pitchFamily="34" charset="0"/>
              </a:rPr>
              <a:t>/C</a:t>
            </a:r>
            <a:r>
              <a:rPr lang="es-CL" sz="2000" dirty="0" smtClean="0">
                <a:latin typeface="Arial" pitchFamily="34" charset="0"/>
                <a:cs typeface="Arial" pitchFamily="34" charset="0"/>
              </a:rPr>
              <a:t>l</a:t>
            </a:r>
            <a:r>
              <a:rPr lang="es-CL" dirty="0" smtClean="0">
                <a:latin typeface="Arial" pitchFamily="34" charset="0"/>
                <a:cs typeface="Arial" pitchFamily="34" charset="0"/>
              </a:rPr>
              <a:t> </a:t>
            </a:r>
          </a:p>
          <a:p>
            <a:pPr>
              <a:defRPr/>
            </a:pPr>
            <a:r>
              <a:rPr lang="es-CL" dirty="0" smtClean="0">
                <a:latin typeface="Arial" pitchFamily="34" charset="0"/>
                <a:cs typeface="Arial" pitchFamily="34" charset="0"/>
              </a:rPr>
              <a:t>C</a:t>
            </a:r>
            <a:r>
              <a:rPr lang="es-CL" sz="2000" dirty="0" smtClean="0">
                <a:latin typeface="Arial" pitchFamily="34" charset="0"/>
                <a:cs typeface="Arial" pitchFamily="34" charset="0"/>
              </a:rPr>
              <a:t>s</a:t>
            </a:r>
            <a:r>
              <a:rPr lang="es-CL" dirty="0" smtClean="0">
                <a:latin typeface="Arial" pitchFamily="34" charset="0"/>
                <a:cs typeface="Arial" pitchFamily="34" charset="0"/>
              </a:rPr>
              <a:t>: concentración del elemento en el sólido</a:t>
            </a:r>
          </a:p>
          <a:p>
            <a:pPr>
              <a:defRPr/>
            </a:pPr>
            <a:r>
              <a:rPr lang="es-CL" dirty="0" smtClean="0">
                <a:latin typeface="Arial" pitchFamily="34" charset="0"/>
                <a:cs typeface="Arial" pitchFamily="34" charset="0"/>
              </a:rPr>
              <a:t>C</a:t>
            </a:r>
            <a:r>
              <a:rPr lang="es-CL" sz="2000" dirty="0" smtClean="0">
                <a:latin typeface="Arial" pitchFamily="34" charset="0"/>
                <a:cs typeface="Arial" pitchFamily="34" charset="0"/>
              </a:rPr>
              <a:t>l</a:t>
            </a:r>
            <a:r>
              <a:rPr lang="es-CL" dirty="0" smtClean="0">
                <a:latin typeface="Arial" pitchFamily="34" charset="0"/>
                <a:cs typeface="Arial" pitchFamily="34" charset="0"/>
              </a:rPr>
              <a:t>: concentración del elemento en el líquido</a:t>
            </a:r>
          </a:p>
          <a:p>
            <a:pPr>
              <a:defRPr/>
            </a:pPr>
            <a:r>
              <a:rPr lang="es-CL" dirty="0" smtClean="0">
                <a:latin typeface="Arial" pitchFamily="34" charset="0"/>
                <a:cs typeface="Arial" pitchFamily="34" charset="0"/>
              </a:rPr>
              <a:t>Elementos compatibles: K &gt;1.0</a:t>
            </a:r>
          </a:p>
          <a:p>
            <a:pPr>
              <a:defRPr/>
            </a:pPr>
            <a:r>
              <a:rPr lang="es-CL" dirty="0" smtClean="0">
                <a:latin typeface="Arial" pitchFamily="34" charset="0"/>
                <a:cs typeface="Arial" pitchFamily="34" charset="0"/>
              </a:rPr>
              <a:t>Elementos incompatibles: K &lt; 1.0</a:t>
            </a:r>
          </a:p>
          <a:p>
            <a:pPr>
              <a:defRPr/>
            </a:pPr>
            <a:endParaRPr lang="es-CL"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500"/>
                                        <p:tgtEl>
                                          <p:spTgt spid="3">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ox(in)">
                                      <p:cBhvr>
                                        <p:cTn id="18" dur="500"/>
                                        <p:tgtEl>
                                          <p:spTgt spid="3">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ox(in)">
                                      <p:cBhvr>
                                        <p:cTn id="21" dur="500"/>
                                        <p:tgtEl>
                                          <p:spTgt spid="3">
                                            <p:txEl>
                                              <p:pRg st="3" end="3"/>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ox(in)">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1196752"/>
            <a:ext cx="8229600" cy="1143000"/>
          </a:xfrm>
        </p:spPr>
        <p:txBody>
          <a:bodyPr>
            <a:normAutofit fontScale="90000"/>
          </a:bodyPr>
          <a:lstStyle/>
          <a:p>
            <a:r>
              <a:rPr lang="es-CL" dirty="0" smtClean="0"/>
              <a:t>¿De qué depende el valor de K de un elemento determinado?</a:t>
            </a:r>
            <a:endParaRPr lang="es-CL" dirty="0"/>
          </a:p>
        </p:txBody>
      </p:sp>
      <p:sp>
        <p:nvSpPr>
          <p:cNvPr id="3" name="2 Marcador de contenido"/>
          <p:cNvSpPr>
            <a:spLocks noGrp="1"/>
          </p:cNvSpPr>
          <p:nvPr>
            <p:ph idx="1"/>
          </p:nvPr>
        </p:nvSpPr>
        <p:spPr>
          <a:xfrm>
            <a:off x="467544" y="2708920"/>
            <a:ext cx="8219256" cy="2645648"/>
          </a:xfrm>
        </p:spPr>
        <p:txBody>
          <a:bodyPr/>
          <a:lstStyle/>
          <a:p>
            <a:r>
              <a:rPr lang="es-CL" dirty="0" smtClean="0"/>
              <a:t>Composición del líquido</a:t>
            </a:r>
          </a:p>
          <a:p>
            <a:r>
              <a:rPr lang="es-CL" dirty="0" smtClean="0"/>
              <a:t>Minerales que participan en la fusión</a:t>
            </a:r>
            <a:endParaRPr lang="es-C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ctrTitle"/>
          </p:nvPr>
        </p:nvSpPr>
        <p:spPr>
          <a:xfrm>
            <a:off x="928688" y="571500"/>
            <a:ext cx="7086600" cy="1431925"/>
          </a:xfrm>
        </p:spPr>
        <p:txBody>
          <a:bodyPr>
            <a:normAutofit fontScale="90000"/>
          </a:bodyPr>
          <a:lstStyle/>
          <a:p>
            <a:pPr algn="ctr">
              <a:defRPr/>
            </a:pPr>
            <a:r>
              <a:rPr lang="es-CL" dirty="0" smtClean="0"/>
              <a:t>Propiedades físicas de los magmas</a:t>
            </a:r>
            <a:endParaRPr lang="es-CL" dirty="0"/>
          </a:p>
        </p:txBody>
      </p:sp>
      <p:sp>
        <p:nvSpPr>
          <p:cNvPr id="6" name="5 Subtítulo"/>
          <p:cNvSpPr>
            <a:spLocks noGrp="1"/>
          </p:cNvSpPr>
          <p:nvPr>
            <p:ph type="subTitle" idx="1"/>
          </p:nvPr>
        </p:nvSpPr>
        <p:spPr>
          <a:xfrm>
            <a:off x="2843808" y="2564904"/>
            <a:ext cx="3744416" cy="1800200"/>
          </a:xfrm>
        </p:spPr>
        <p:txBody>
          <a:bodyPr/>
          <a:lstStyle/>
          <a:p>
            <a:pPr algn="l">
              <a:defRPr/>
            </a:pPr>
            <a:r>
              <a:rPr lang="es-CL" sz="2800" b="1" dirty="0" smtClean="0"/>
              <a:t>Temperatura</a:t>
            </a:r>
          </a:p>
          <a:p>
            <a:pPr algn="l">
              <a:defRPr/>
            </a:pPr>
            <a:r>
              <a:rPr lang="es-CL" sz="2800" b="1" dirty="0" smtClean="0"/>
              <a:t>Densidad</a:t>
            </a:r>
          </a:p>
          <a:p>
            <a:pPr algn="l">
              <a:defRPr/>
            </a:pPr>
            <a:r>
              <a:rPr lang="es-CL" sz="2800" b="1" dirty="0" smtClean="0"/>
              <a:t>Viscosidad</a:t>
            </a:r>
            <a:endParaRPr lang="es-CL"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ox(in)">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ox(in)">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ox(in)">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68313" y="1989138"/>
            <a:ext cx="8286750" cy="2087562"/>
          </a:xfrm>
        </p:spPr>
        <p:txBody>
          <a:bodyPr>
            <a:normAutofit fontScale="90000"/>
          </a:bodyPr>
          <a:lstStyle/>
          <a:p>
            <a:pPr>
              <a:defRPr/>
            </a:pPr>
            <a:r>
              <a:rPr lang="es-CL" dirty="0" smtClean="0"/>
              <a:t>¿Cómo varía la temperatura de fusión de una roca con la presión?</a:t>
            </a:r>
            <a:endParaRPr lang="es-CL" dirty="0"/>
          </a:p>
        </p:txBody>
      </p:sp>
      <p:sp>
        <p:nvSpPr>
          <p:cNvPr id="3" name="2 CuadroTexto"/>
          <p:cNvSpPr txBox="1"/>
          <p:nvPr/>
        </p:nvSpPr>
        <p:spPr>
          <a:xfrm>
            <a:off x="683568" y="908720"/>
            <a:ext cx="8064896" cy="646331"/>
          </a:xfrm>
          <a:prstGeom prst="rect">
            <a:avLst/>
          </a:prstGeom>
          <a:noFill/>
        </p:spPr>
        <p:txBody>
          <a:bodyPr wrap="square" rtlCol="0">
            <a:spAutoFit/>
          </a:bodyPr>
          <a:lstStyle/>
          <a:p>
            <a:r>
              <a:rPr lang="es-CL" sz="3600" dirty="0" smtClean="0"/>
              <a:t>¿Cómo se puede medir la temperatura?</a:t>
            </a:r>
            <a:endParaRPr lang="es-CL" sz="36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29600" cy="1143000"/>
          </a:xfrm>
        </p:spPr>
        <p:txBody>
          <a:bodyPr/>
          <a:lstStyle/>
          <a:p>
            <a:pPr>
              <a:defRPr/>
            </a:pPr>
            <a:r>
              <a:rPr lang="es-CL" dirty="0" smtClean="0"/>
              <a:t>Temperatura de los magmas</a:t>
            </a:r>
            <a:endParaRPr lang="es-CL" dirty="0"/>
          </a:p>
        </p:txBody>
      </p:sp>
      <p:sp>
        <p:nvSpPr>
          <p:cNvPr id="3" name="2 Marcador de contenido"/>
          <p:cNvSpPr>
            <a:spLocks noGrp="1"/>
          </p:cNvSpPr>
          <p:nvPr>
            <p:ph idx="1"/>
          </p:nvPr>
        </p:nvSpPr>
        <p:spPr>
          <a:xfrm>
            <a:off x="323528" y="1484784"/>
            <a:ext cx="3754760" cy="2429624"/>
          </a:xfrm>
        </p:spPr>
        <p:txBody>
          <a:bodyPr/>
          <a:lstStyle/>
          <a:p>
            <a:pPr>
              <a:defRPr/>
            </a:pPr>
            <a:endParaRPr lang="es-CL" dirty="0" smtClean="0"/>
          </a:p>
          <a:p>
            <a:pPr>
              <a:defRPr/>
            </a:pPr>
            <a:r>
              <a:rPr lang="es-CL" dirty="0" smtClean="0"/>
              <a:t>T </a:t>
            </a:r>
            <a:r>
              <a:rPr lang="es-CL" i="1" dirty="0" err="1" smtClean="0"/>
              <a:t>liquidus</a:t>
            </a:r>
            <a:r>
              <a:rPr lang="es-CL" i="1" dirty="0" smtClean="0"/>
              <a:t> (850-1200°C)</a:t>
            </a:r>
          </a:p>
          <a:p>
            <a:pPr>
              <a:defRPr/>
            </a:pPr>
            <a:endParaRPr lang="es-CL" dirty="0" smtClean="0"/>
          </a:p>
          <a:p>
            <a:pPr>
              <a:defRPr/>
            </a:pPr>
            <a:r>
              <a:rPr lang="es-CL" dirty="0" smtClean="0"/>
              <a:t>T </a:t>
            </a:r>
            <a:r>
              <a:rPr lang="es-CL" i="1" dirty="0" err="1" smtClean="0"/>
              <a:t>solidus</a:t>
            </a:r>
            <a:r>
              <a:rPr lang="es-CL" i="1" dirty="0" smtClean="0"/>
              <a:t> (700-900°C)</a:t>
            </a:r>
          </a:p>
          <a:p>
            <a:pPr>
              <a:defRPr/>
            </a:pPr>
            <a:endParaRPr lang="es-CL" dirty="0" smtClean="0"/>
          </a:p>
          <a:p>
            <a:pPr>
              <a:defRPr/>
            </a:pPr>
            <a:endParaRPr lang="es-CL" dirty="0" smtClean="0"/>
          </a:p>
        </p:txBody>
      </p:sp>
      <p:sp>
        <p:nvSpPr>
          <p:cNvPr id="5" name="Rectangle 6"/>
          <p:cNvSpPr txBox="1">
            <a:spLocks noChangeArrowheads="1"/>
          </p:cNvSpPr>
          <p:nvPr/>
        </p:nvSpPr>
        <p:spPr bwMode="auto">
          <a:xfrm>
            <a:off x="755650" y="6021388"/>
            <a:ext cx="4103688" cy="360362"/>
          </a:xfrm>
          <a:prstGeom prst="rect">
            <a:avLst/>
          </a:prstGeom>
          <a:noFill/>
          <a:ln w="9525">
            <a:noFill/>
            <a:miter lim="800000"/>
            <a:headEnd/>
            <a:tailEnd/>
          </a:ln>
          <a:effectLst/>
        </p:spPr>
        <p:txBody>
          <a:bodyPr anchor="ctr"/>
          <a:lstStyle/>
          <a:p>
            <a:pPr eaLnBrk="0" hangingPunct="0">
              <a:defRPr/>
            </a:pPr>
            <a:r>
              <a:rPr lang="da-DK" b="1" kern="0" dirty="0">
                <a:latin typeface="+mj-lt"/>
                <a:ea typeface="+mj-ea"/>
                <a:cs typeface="+mj-cs"/>
              </a:rPr>
              <a:t/>
            </a:r>
            <a:br>
              <a:rPr lang="da-DK" b="1" kern="0" dirty="0">
                <a:latin typeface="+mj-lt"/>
                <a:ea typeface="+mj-ea"/>
                <a:cs typeface="+mj-cs"/>
              </a:rPr>
            </a:br>
            <a:endParaRPr lang="es-MX" sz="4000" b="1" kern="0" dirty="0">
              <a:latin typeface="Garamond" pitchFamily="18" charset="0"/>
              <a:ea typeface="+mj-ea"/>
              <a:cs typeface="+mj-cs"/>
            </a:endParaRPr>
          </a:p>
        </p:txBody>
      </p:sp>
      <p:pic>
        <p:nvPicPr>
          <p:cNvPr id="6" name="Picture 2" descr="http://www.tulane.edu/~sanelson/images/dryrockmelt.gif"/>
          <p:cNvPicPr>
            <a:picLocks noChangeAspect="1" noChangeArrowheads="1"/>
          </p:cNvPicPr>
          <p:nvPr/>
        </p:nvPicPr>
        <p:blipFill>
          <a:blip r:embed="rId2" cstate="print"/>
          <a:srcRect/>
          <a:stretch>
            <a:fillRect/>
          </a:stretch>
        </p:blipFill>
        <p:spPr bwMode="auto">
          <a:xfrm>
            <a:off x="467544" y="3573016"/>
            <a:ext cx="3952875" cy="3057525"/>
          </a:xfrm>
          <a:prstGeom prst="rect">
            <a:avLst/>
          </a:prstGeom>
          <a:noFill/>
          <a:ln w="9525">
            <a:noFill/>
            <a:miter lim="800000"/>
            <a:headEnd/>
            <a:tailEnd/>
          </a:ln>
        </p:spPr>
      </p:pic>
      <p:grpSp>
        <p:nvGrpSpPr>
          <p:cNvPr id="7" name="Group 7"/>
          <p:cNvGrpSpPr>
            <a:grpSpLocks/>
          </p:cNvGrpSpPr>
          <p:nvPr/>
        </p:nvGrpSpPr>
        <p:grpSpPr bwMode="auto">
          <a:xfrm>
            <a:off x="4860032" y="2564904"/>
            <a:ext cx="2394744" cy="3765723"/>
            <a:chOff x="2800" y="559"/>
            <a:chExt cx="2960" cy="3761"/>
          </a:xfrm>
        </p:grpSpPr>
        <p:sp>
          <p:nvSpPr>
            <p:cNvPr id="8" name="Rectangle 8"/>
            <p:cNvSpPr>
              <a:spLocks noChangeArrowheads="1"/>
            </p:cNvSpPr>
            <p:nvPr/>
          </p:nvSpPr>
          <p:spPr bwMode="auto">
            <a:xfrm>
              <a:off x="2800" y="559"/>
              <a:ext cx="2960" cy="3761"/>
            </a:xfrm>
            <a:prstGeom prst="rect">
              <a:avLst/>
            </a:prstGeom>
            <a:solidFill>
              <a:srgbClr val="FFFFFF"/>
            </a:solidFill>
            <a:ln w="12700">
              <a:solidFill>
                <a:schemeClr val="tx1"/>
              </a:solidFill>
              <a:miter lim="800000"/>
              <a:headEnd type="none" w="sm" len="sm"/>
              <a:tailEnd type="none" w="sm" len="sm"/>
            </a:ln>
            <a:effectLst/>
          </p:spPr>
          <p:txBody>
            <a:bodyPr wrap="none" anchor="ctr"/>
            <a:lstStyle/>
            <a:p>
              <a:pPr>
                <a:defRPr/>
              </a:pPr>
              <a:endParaRPr lang="es-CL"/>
            </a:p>
          </p:txBody>
        </p:sp>
        <p:pic>
          <p:nvPicPr>
            <p:cNvPr id="9" name="Picture 9" descr="Fig 10-17a"/>
            <p:cNvPicPr>
              <a:picLocks noChangeAspect="1" noChangeArrowheads="1"/>
            </p:cNvPicPr>
            <p:nvPr/>
          </p:nvPicPr>
          <p:blipFill>
            <a:blip r:embed="rId3" cstate="print"/>
            <a:srcRect/>
            <a:stretch>
              <a:fillRect/>
            </a:stretch>
          </p:blipFill>
          <p:spPr bwMode="auto">
            <a:xfrm>
              <a:off x="2889" y="606"/>
              <a:ext cx="2758" cy="3714"/>
            </a:xfrm>
            <a:prstGeom prst="rect">
              <a:avLst/>
            </a:prstGeom>
            <a:noFill/>
            <a:ln w="9525">
              <a:noFill/>
              <a:miter lim="800000"/>
              <a:headEnd/>
              <a:tailEnd/>
            </a:ln>
          </p:spPr>
        </p:pic>
      </p:grpSp>
      <p:sp>
        <p:nvSpPr>
          <p:cNvPr id="10" name="9 CuadroTexto"/>
          <p:cNvSpPr txBox="1"/>
          <p:nvPr/>
        </p:nvSpPr>
        <p:spPr>
          <a:xfrm>
            <a:off x="7308304" y="3501008"/>
            <a:ext cx="1512168" cy="369332"/>
          </a:xfrm>
          <a:prstGeom prst="rect">
            <a:avLst/>
          </a:prstGeom>
          <a:noFill/>
        </p:spPr>
        <p:txBody>
          <a:bodyPr wrap="square" rtlCol="0">
            <a:spAutoFit/>
          </a:bodyPr>
          <a:lstStyle/>
          <a:p>
            <a:r>
              <a:rPr lang="es-CL" dirty="0" err="1" smtClean="0"/>
              <a:t>Liquidus</a:t>
            </a:r>
            <a:endParaRPr lang="es-CL" dirty="0"/>
          </a:p>
        </p:txBody>
      </p:sp>
      <p:cxnSp>
        <p:nvCxnSpPr>
          <p:cNvPr id="12" name="11 Conector recto de flecha"/>
          <p:cNvCxnSpPr/>
          <p:nvPr/>
        </p:nvCxnSpPr>
        <p:spPr>
          <a:xfrm flipH="1">
            <a:off x="6876256" y="3645024"/>
            <a:ext cx="504056" cy="21602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ox(in)">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1547813" y="1484313"/>
          <a:ext cx="5256583" cy="4934847"/>
        </p:xfrm>
        <a:graphic>
          <a:graphicData uri="http://schemas.openxmlformats.org/drawingml/2006/table">
            <a:tbl>
              <a:tblPr/>
              <a:tblGrid>
                <a:gridCol w="1491631"/>
                <a:gridCol w="1882476"/>
                <a:gridCol w="1882476"/>
              </a:tblGrid>
              <a:tr h="1080120">
                <a:tc>
                  <a:txBody>
                    <a:bodyPr/>
                    <a:lstStyle/>
                    <a:p>
                      <a:endParaRPr lang="es-CL" dirty="0"/>
                    </a:p>
                    <a:p>
                      <a:r>
                        <a:rPr lang="es-CL" dirty="0"/>
                        <a:t>Material</a:t>
                      </a:r>
                    </a:p>
                  </a:txBody>
                  <a:tcPr anchor="ctr">
                    <a:lnL>
                      <a:noFill/>
                    </a:lnL>
                    <a:lnR>
                      <a:noFill/>
                    </a:lnR>
                    <a:lnT>
                      <a:noFill/>
                    </a:lnT>
                    <a:lnB>
                      <a:noFill/>
                    </a:lnB>
                    <a:solidFill>
                      <a:schemeClr val="bg2"/>
                    </a:solidFill>
                  </a:tcPr>
                </a:tc>
                <a:tc>
                  <a:txBody>
                    <a:bodyPr/>
                    <a:lstStyle/>
                    <a:p>
                      <a:endParaRPr lang="es-CL"/>
                    </a:p>
                    <a:p>
                      <a:r>
                        <a:rPr lang="es-CL"/>
                        <a:t>Density (g/cm3)</a:t>
                      </a:r>
                    </a:p>
                  </a:txBody>
                  <a:tcPr anchor="ctr">
                    <a:lnL>
                      <a:noFill/>
                    </a:lnL>
                    <a:lnR>
                      <a:noFill/>
                    </a:lnR>
                    <a:lnT>
                      <a:noFill/>
                    </a:lnT>
                    <a:lnB>
                      <a:noFill/>
                    </a:lnB>
                    <a:solidFill>
                      <a:schemeClr val="bg2"/>
                    </a:solidFill>
                  </a:tcPr>
                </a:tc>
                <a:tc>
                  <a:txBody>
                    <a:bodyPr/>
                    <a:lstStyle/>
                    <a:p>
                      <a:endParaRPr lang="es-CL" dirty="0"/>
                    </a:p>
                    <a:p>
                      <a:r>
                        <a:rPr lang="es-CL" dirty="0" err="1"/>
                        <a:t>Density</a:t>
                      </a:r>
                      <a:r>
                        <a:rPr lang="es-CL" dirty="0"/>
                        <a:t> (kg/m3)</a:t>
                      </a:r>
                    </a:p>
                  </a:txBody>
                  <a:tcPr anchor="ctr">
                    <a:lnL>
                      <a:noFill/>
                    </a:lnL>
                    <a:lnR>
                      <a:noFill/>
                    </a:lnR>
                    <a:lnT>
                      <a:noFill/>
                    </a:lnT>
                    <a:lnB>
                      <a:noFill/>
                    </a:lnB>
                    <a:solidFill>
                      <a:schemeClr val="bg2"/>
                    </a:solidFill>
                  </a:tcPr>
                </a:tc>
              </a:tr>
              <a:tr h="729273">
                <a:tc>
                  <a:txBody>
                    <a:bodyPr/>
                    <a:lstStyle/>
                    <a:p>
                      <a:endParaRPr lang="es-CL" dirty="0"/>
                    </a:p>
                    <a:p>
                      <a:r>
                        <a:rPr lang="es-CL" dirty="0" err="1"/>
                        <a:t>Water</a:t>
                      </a:r>
                      <a:endParaRPr lang="es-CL" dirty="0"/>
                    </a:p>
                  </a:txBody>
                  <a:tcPr anchor="ctr">
                    <a:lnL>
                      <a:noFill/>
                    </a:lnL>
                    <a:lnR>
                      <a:noFill/>
                    </a:lnR>
                    <a:lnT>
                      <a:noFill/>
                    </a:lnT>
                    <a:lnB>
                      <a:noFill/>
                    </a:lnB>
                    <a:solidFill>
                      <a:schemeClr val="bg2"/>
                    </a:solidFill>
                  </a:tcPr>
                </a:tc>
                <a:tc>
                  <a:txBody>
                    <a:bodyPr/>
                    <a:lstStyle/>
                    <a:p>
                      <a:endParaRPr lang="es-CL"/>
                    </a:p>
                    <a:p>
                      <a:r>
                        <a:rPr lang="es-CL"/>
                        <a:t>1 </a:t>
                      </a:r>
                    </a:p>
                  </a:txBody>
                  <a:tcPr anchor="ctr">
                    <a:lnL>
                      <a:noFill/>
                    </a:lnL>
                    <a:lnR>
                      <a:noFill/>
                    </a:lnR>
                    <a:lnT>
                      <a:noFill/>
                    </a:lnT>
                    <a:lnB>
                      <a:noFill/>
                    </a:lnB>
                    <a:solidFill>
                      <a:schemeClr val="bg2"/>
                    </a:solidFill>
                  </a:tcPr>
                </a:tc>
                <a:tc>
                  <a:txBody>
                    <a:bodyPr/>
                    <a:lstStyle/>
                    <a:p>
                      <a:endParaRPr lang="es-CL" dirty="0"/>
                    </a:p>
                    <a:p>
                      <a:r>
                        <a:rPr lang="es-CL" dirty="0"/>
                        <a:t>1000</a:t>
                      </a:r>
                    </a:p>
                  </a:txBody>
                  <a:tcPr anchor="ctr">
                    <a:lnL>
                      <a:noFill/>
                    </a:lnL>
                    <a:lnR>
                      <a:noFill/>
                    </a:lnR>
                    <a:lnT>
                      <a:noFill/>
                    </a:lnT>
                    <a:lnB>
                      <a:noFill/>
                    </a:lnB>
                    <a:solidFill>
                      <a:schemeClr val="bg2"/>
                    </a:solidFill>
                  </a:tcPr>
                </a:tc>
              </a:tr>
              <a:tr h="1041818">
                <a:tc>
                  <a:txBody>
                    <a:bodyPr/>
                    <a:lstStyle/>
                    <a:p>
                      <a:endParaRPr lang="es-CL" dirty="0"/>
                    </a:p>
                    <a:p>
                      <a:r>
                        <a:rPr lang="es-CL" dirty="0" err="1"/>
                        <a:t>Average</a:t>
                      </a:r>
                      <a:r>
                        <a:rPr lang="es-CL" dirty="0"/>
                        <a:t> </a:t>
                      </a:r>
                      <a:r>
                        <a:rPr lang="es-CL" dirty="0" err="1"/>
                        <a:t>Earth</a:t>
                      </a:r>
                      <a:r>
                        <a:rPr lang="es-CL" dirty="0"/>
                        <a:t> </a:t>
                      </a:r>
                    </a:p>
                  </a:txBody>
                  <a:tcPr anchor="ctr">
                    <a:lnL>
                      <a:noFill/>
                    </a:lnL>
                    <a:lnR>
                      <a:noFill/>
                    </a:lnR>
                    <a:lnT>
                      <a:noFill/>
                    </a:lnT>
                    <a:lnB>
                      <a:noFill/>
                    </a:lnB>
                    <a:solidFill>
                      <a:schemeClr val="bg2"/>
                    </a:solidFill>
                  </a:tcPr>
                </a:tc>
                <a:tc>
                  <a:txBody>
                    <a:bodyPr/>
                    <a:lstStyle/>
                    <a:p>
                      <a:endParaRPr lang="es-CL" dirty="0"/>
                    </a:p>
                    <a:p>
                      <a:r>
                        <a:rPr lang="es-CL" dirty="0"/>
                        <a:t>5.52 </a:t>
                      </a:r>
                    </a:p>
                  </a:txBody>
                  <a:tcPr anchor="ctr">
                    <a:lnL>
                      <a:noFill/>
                    </a:lnL>
                    <a:lnR>
                      <a:noFill/>
                    </a:lnR>
                    <a:lnT>
                      <a:noFill/>
                    </a:lnT>
                    <a:lnB>
                      <a:noFill/>
                    </a:lnB>
                    <a:solidFill>
                      <a:schemeClr val="bg2"/>
                    </a:solidFill>
                  </a:tcPr>
                </a:tc>
                <a:tc>
                  <a:txBody>
                    <a:bodyPr/>
                    <a:lstStyle/>
                    <a:p>
                      <a:endParaRPr lang="es-CL" dirty="0"/>
                    </a:p>
                    <a:p>
                      <a:r>
                        <a:rPr lang="es-CL" dirty="0"/>
                        <a:t>5520</a:t>
                      </a:r>
                    </a:p>
                  </a:txBody>
                  <a:tcPr anchor="ctr">
                    <a:lnL>
                      <a:noFill/>
                    </a:lnL>
                    <a:lnR>
                      <a:noFill/>
                    </a:lnR>
                    <a:lnT>
                      <a:noFill/>
                    </a:lnT>
                    <a:lnB>
                      <a:noFill/>
                    </a:lnB>
                    <a:solidFill>
                      <a:schemeClr val="bg2"/>
                    </a:solidFill>
                  </a:tcPr>
                </a:tc>
              </a:tr>
              <a:tr h="1041818">
                <a:tc>
                  <a:txBody>
                    <a:bodyPr/>
                    <a:lstStyle/>
                    <a:p>
                      <a:endParaRPr lang="es-CL"/>
                    </a:p>
                    <a:p>
                      <a:r>
                        <a:rPr lang="es-CL"/>
                        <a:t>Typical Continent</a:t>
                      </a:r>
                    </a:p>
                  </a:txBody>
                  <a:tcPr anchor="ctr">
                    <a:lnL>
                      <a:noFill/>
                    </a:lnL>
                    <a:lnR>
                      <a:noFill/>
                    </a:lnR>
                    <a:lnT>
                      <a:noFill/>
                    </a:lnT>
                    <a:lnB>
                      <a:noFill/>
                    </a:lnB>
                    <a:solidFill>
                      <a:schemeClr val="bg2"/>
                    </a:solidFill>
                  </a:tcPr>
                </a:tc>
                <a:tc>
                  <a:txBody>
                    <a:bodyPr/>
                    <a:lstStyle/>
                    <a:p>
                      <a:r>
                        <a:rPr lang="es-CL" dirty="0" smtClean="0"/>
                        <a:t>2.67</a:t>
                      </a:r>
                      <a:endParaRPr lang="es-CL" dirty="0"/>
                    </a:p>
                  </a:txBody>
                  <a:tcPr anchor="ctr">
                    <a:lnL>
                      <a:noFill/>
                    </a:lnL>
                    <a:lnR>
                      <a:noFill/>
                    </a:lnR>
                    <a:lnT>
                      <a:noFill/>
                    </a:lnT>
                    <a:lnB>
                      <a:noFill/>
                    </a:lnB>
                    <a:solidFill>
                      <a:schemeClr val="bg2"/>
                    </a:solidFill>
                  </a:tcPr>
                </a:tc>
                <a:tc>
                  <a:txBody>
                    <a:bodyPr/>
                    <a:lstStyle/>
                    <a:p>
                      <a:endParaRPr lang="es-CL"/>
                    </a:p>
                    <a:p>
                      <a:r>
                        <a:rPr lang="es-CL"/>
                        <a:t>2670</a:t>
                      </a:r>
                    </a:p>
                  </a:txBody>
                  <a:tcPr anchor="ctr">
                    <a:lnL>
                      <a:noFill/>
                    </a:lnL>
                    <a:lnR>
                      <a:noFill/>
                    </a:lnR>
                    <a:lnT>
                      <a:noFill/>
                    </a:lnT>
                    <a:lnB>
                      <a:noFill/>
                    </a:lnB>
                    <a:solidFill>
                      <a:schemeClr val="bg2"/>
                    </a:solidFill>
                  </a:tcPr>
                </a:tc>
              </a:tr>
              <a:tr h="1041818">
                <a:tc>
                  <a:txBody>
                    <a:bodyPr/>
                    <a:lstStyle/>
                    <a:p>
                      <a:endParaRPr lang="es-CL" dirty="0"/>
                    </a:p>
                    <a:p>
                      <a:r>
                        <a:rPr lang="es-CL" dirty="0" err="1"/>
                        <a:t>Typical</a:t>
                      </a:r>
                      <a:r>
                        <a:rPr lang="es-CL" dirty="0"/>
                        <a:t> </a:t>
                      </a:r>
                      <a:r>
                        <a:rPr lang="es-CL" dirty="0" err="1"/>
                        <a:t>Mantle</a:t>
                      </a:r>
                      <a:endParaRPr lang="es-CL" dirty="0"/>
                    </a:p>
                  </a:txBody>
                  <a:tcPr anchor="ctr">
                    <a:lnL>
                      <a:noFill/>
                    </a:lnL>
                    <a:lnR>
                      <a:noFill/>
                    </a:lnR>
                    <a:lnT>
                      <a:noFill/>
                    </a:lnT>
                    <a:lnB>
                      <a:noFill/>
                    </a:lnB>
                    <a:solidFill>
                      <a:schemeClr val="bg2"/>
                    </a:solidFill>
                  </a:tcPr>
                </a:tc>
                <a:tc>
                  <a:txBody>
                    <a:bodyPr/>
                    <a:lstStyle/>
                    <a:p>
                      <a:endParaRPr lang="es-CL" dirty="0"/>
                    </a:p>
                    <a:p>
                      <a:r>
                        <a:rPr lang="es-CL" dirty="0"/>
                        <a:t>3.33</a:t>
                      </a:r>
                    </a:p>
                  </a:txBody>
                  <a:tcPr anchor="ctr">
                    <a:lnL>
                      <a:noFill/>
                    </a:lnL>
                    <a:lnR>
                      <a:noFill/>
                    </a:lnR>
                    <a:lnT>
                      <a:noFill/>
                    </a:lnT>
                    <a:lnB>
                      <a:noFill/>
                    </a:lnB>
                    <a:solidFill>
                      <a:schemeClr val="bg2"/>
                    </a:solidFill>
                  </a:tcPr>
                </a:tc>
                <a:tc>
                  <a:txBody>
                    <a:bodyPr/>
                    <a:lstStyle/>
                    <a:p>
                      <a:endParaRPr lang="es-CL" dirty="0"/>
                    </a:p>
                    <a:p>
                      <a:r>
                        <a:rPr lang="es-CL" dirty="0"/>
                        <a:t>3300</a:t>
                      </a:r>
                    </a:p>
                  </a:txBody>
                  <a:tcPr anchor="ctr">
                    <a:lnL>
                      <a:noFill/>
                    </a:lnL>
                    <a:lnR>
                      <a:noFill/>
                    </a:lnR>
                    <a:lnT>
                      <a:noFill/>
                    </a:lnT>
                    <a:lnB>
                      <a:noFill/>
                    </a:lnB>
                    <a:solidFill>
                      <a:schemeClr val="bg2"/>
                    </a:solidFill>
                  </a:tcPr>
                </a:tc>
              </a:tr>
            </a:tbl>
          </a:graphicData>
        </a:graphic>
      </p:graphicFrame>
      <p:sp>
        <p:nvSpPr>
          <p:cNvPr id="3" name="2 CuadroTexto"/>
          <p:cNvSpPr txBox="1">
            <a:spLocks noChangeArrowheads="1"/>
          </p:cNvSpPr>
          <p:nvPr/>
        </p:nvSpPr>
        <p:spPr bwMode="auto">
          <a:xfrm>
            <a:off x="2627313" y="476250"/>
            <a:ext cx="3889375" cy="769938"/>
          </a:xfrm>
          <a:prstGeom prst="rect">
            <a:avLst/>
          </a:prstGeom>
          <a:noFill/>
          <a:ln w="9525">
            <a:noFill/>
            <a:miter lim="800000"/>
            <a:headEnd/>
            <a:tailEnd/>
          </a:ln>
        </p:spPr>
        <p:txBody>
          <a:bodyPr>
            <a:spAutoFit/>
          </a:bodyPr>
          <a:lstStyle/>
          <a:p>
            <a:r>
              <a:rPr lang="es-CL" sz="4400"/>
              <a:t>Densidad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pPr>
              <a:defRPr/>
            </a:pPr>
            <a:r>
              <a:rPr lang="en-US">
                <a:solidFill>
                  <a:srgbClr val="ED4946"/>
                </a:solidFill>
              </a:rPr>
              <a:t>density varies significantly with melt composition</a:t>
            </a:r>
            <a:endParaRPr lang="en-US"/>
          </a:p>
        </p:txBody>
      </p:sp>
      <p:pic>
        <p:nvPicPr>
          <p:cNvPr id="96259" name="Picture 3"/>
          <p:cNvPicPr>
            <a:picLocks noGrp="1" noChangeAspect="1" noChangeArrowheads="1"/>
          </p:cNvPicPr>
          <p:nvPr>
            <p:ph idx="1"/>
          </p:nvPr>
        </p:nvPicPr>
        <p:blipFill>
          <a:blip r:embed="rId3" cstate="print"/>
          <a:stretch>
            <a:fillRect/>
          </a:stretch>
        </p:blipFill>
        <p:spPr>
          <a:xfrm>
            <a:off x="2170594" y="1935163"/>
            <a:ext cx="4802811" cy="4389437"/>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7040" y="0"/>
            <a:ext cx="9361040" cy="2276872"/>
          </a:xfrm>
        </p:spPr>
        <p:txBody>
          <a:bodyPr>
            <a:normAutofit/>
          </a:bodyPr>
          <a:lstStyle/>
          <a:p>
            <a:pPr algn="ctr">
              <a:defRPr/>
            </a:pPr>
            <a:r>
              <a:rPr lang="es-CL" sz="4400" dirty="0" smtClean="0"/>
              <a:t>¿Qué factores modifican la densidad de los líquidos </a:t>
            </a:r>
            <a:r>
              <a:rPr lang="es-CL" sz="4400" dirty="0" err="1" smtClean="0"/>
              <a:t>magmáticos</a:t>
            </a:r>
            <a:r>
              <a:rPr lang="es-CL" sz="4400" dirty="0" smtClean="0"/>
              <a:t>?</a:t>
            </a:r>
            <a:endParaRPr lang="es-CL" sz="4400" dirty="0"/>
          </a:p>
        </p:txBody>
      </p:sp>
      <p:sp>
        <p:nvSpPr>
          <p:cNvPr id="3" name="2 Marcador de contenido"/>
          <p:cNvSpPr>
            <a:spLocks noGrp="1"/>
          </p:cNvSpPr>
          <p:nvPr>
            <p:ph idx="1"/>
          </p:nvPr>
        </p:nvSpPr>
        <p:spPr>
          <a:xfrm>
            <a:off x="1115616" y="2852936"/>
            <a:ext cx="7250113" cy="2384425"/>
          </a:xfrm>
        </p:spPr>
        <p:txBody>
          <a:bodyPr/>
          <a:lstStyle/>
          <a:p>
            <a:pPr>
              <a:defRPr/>
            </a:pPr>
            <a:r>
              <a:rPr lang="es-CL" dirty="0" smtClean="0"/>
              <a:t>Temperatura</a:t>
            </a:r>
          </a:p>
          <a:p>
            <a:pPr>
              <a:defRPr/>
            </a:pPr>
            <a:r>
              <a:rPr lang="es-CL" dirty="0" smtClean="0"/>
              <a:t>Presión</a:t>
            </a:r>
          </a:p>
          <a:p>
            <a:pPr>
              <a:defRPr/>
            </a:pPr>
            <a:r>
              <a:rPr lang="es-CL" dirty="0" smtClean="0"/>
              <a:t>Contenido de volátiles</a:t>
            </a:r>
          </a:p>
          <a:p>
            <a:pPr>
              <a:defRPr/>
            </a:pPr>
            <a:r>
              <a:rPr lang="es-CL" dirty="0" smtClean="0"/>
              <a:t>Cristalización</a:t>
            </a:r>
            <a:endParaRPr lang="es-C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2" name="Picture 2" descr="http://www.specialchem4polymers.com/documents/indexables/contents/441/images/nucleation3.gif"/>
          <p:cNvPicPr>
            <a:picLocks noChangeAspect="1" noChangeArrowheads="1"/>
          </p:cNvPicPr>
          <p:nvPr/>
        </p:nvPicPr>
        <p:blipFill>
          <a:blip r:embed="rId2" cstate="print"/>
          <a:srcRect/>
          <a:stretch>
            <a:fillRect/>
          </a:stretch>
        </p:blipFill>
        <p:spPr bwMode="auto">
          <a:xfrm>
            <a:off x="4572000" y="980728"/>
            <a:ext cx="4000500" cy="2428875"/>
          </a:xfrm>
          <a:prstGeom prst="rect">
            <a:avLst/>
          </a:prstGeom>
          <a:noFill/>
        </p:spPr>
      </p:pic>
      <p:pic>
        <p:nvPicPr>
          <p:cNvPr id="455684" name="Picture 4" descr="http://blog.autochem.mt.com/wp-content/uploads/2011/03/Des1-300x194.jpg"/>
          <p:cNvPicPr>
            <a:picLocks noChangeAspect="1" noChangeArrowheads="1"/>
          </p:cNvPicPr>
          <p:nvPr/>
        </p:nvPicPr>
        <p:blipFill>
          <a:blip r:embed="rId3" cstate="print"/>
          <a:srcRect/>
          <a:stretch>
            <a:fillRect/>
          </a:stretch>
        </p:blipFill>
        <p:spPr bwMode="auto">
          <a:xfrm>
            <a:off x="467544" y="3140968"/>
            <a:ext cx="2857500" cy="1847851"/>
          </a:xfrm>
          <a:prstGeom prst="rect">
            <a:avLst/>
          </a:prstGeom>
          <a:noFill/>
        </p:spPr>
      </p:pic>
      <p:sp>
        <p:nvSpPr>
          <p:cNvPr id="5" name="4 CuadroTexto"/>
          <p:cNvSpPr txBox="1"/>
          <p:nvPr/>
        </p:nvSpPr>
        <p:spPr>
          <a:xfrm>
            <a:off x="467544" y="1484784"/>
            <a:ext cx="3384376" cy="646331"/>
          </a:xfrm>
          <a:prstGeom prst="rect">
            <a:avLst/>
          </a:prstGeom>
          <a:noFill/>
        </p:spPr>
        <p:txBody>
          <a:bodyPr wrap="square" rtlCol="0">
            <a:spAutoFit/>
          </a:bodyPr>
          <a:lstStyle/>
          <a:p>
            <a:r>
              <a:rPr lang="es-CL" sz="3600" dirty="0" err="1" smtClean="0"/>
              <a:t>Nucleación</a:t>
            </a:r>
            <a:endParaRPr lang="es-CL" sz="3600" dirty="0"/>
          </a:p>
        </p:txBody>
      </p:sp>
      <p:sp>
        <p:nvSpPr>
          <p:cNvPr id="6" name="5 CuadroTexto"/>
          <p:cNvSpPr txBox="1"/>
          <p:nvPr/>
        </p:nvSpPr>
        <p:spPr>
          <a:xfrm>
            <a:off x="1403648" y="5517232"/>
            <a:ext cx="6552728" cy="523220"/>
          </a:xfrm>
          <a:prstGeom prst="rect">
            <a:avLst/>
          </a:prstGeom>
          <a:noFill/>
        </p:spPr>
        <p:txBody>
          <a:bodyPr wrap="square" rtlCol="0">
            <a:spAutoFit/>
          </a:bodyPr>
          <a:lstStyle/>
          <a:p>
            <a:r>
              <a:rPr lang="es-CL" sz="2800" dirty="0" err="1" smtClean="0"/>
              <a:t>Nucleación</a:t>
            </a:r>
            <a:r>
              <a:rPr lang="es-CL" sz="2800" dirty="0" smtClean="0"/>
              <a:t> homogénea y heterogénea</a:t>
            </a:r>
            <a:endParaRPr lang="es-CL"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4" descr="\alpha=\frac{1}{V}\left(\frac{\partial V}{\partial T}\right)"/>
          <p:cNvPicPr>
            <a:picLocks noChangeAspect="1" noChangeArrowheads="1"/>
          </p:cNvPicPr>
          <p:nvPr/>
        </p:nvPicPr>
        <p:blipFill>
          <a:blip r:embed="rId2" cstate="print"/>
          <a:srcRect/>
          <a:stretch>
            <a:fillRect/>
          </a:stretch>
        </p:blipFill>
        <p:spPr bwMode="auto">
          <a:xfrm>
            <a:off x="611560" y="2060848"/>
            <a:ext cx="1965325" cy="863600"/>
          </a:xfrm>
          <a:prstGeom prst="rect">
            <a:avLst/>
          </a:prstGeom>
          <a:noFill/>
          <a:ln w="9525">
            <a:noFill/>
            <a:miter lim="800000"/>
            <a:headEnd/>
            <a:tailEnd/>
          </a:ln>
        </p:spPr>
      </p:pic>
      <p:sp>
        <p:nvSpPr>
          <p:cNvPr id="97283" name="4 Rectángulo"/>
          <p:cNvSpPr>
            <a:spLocks noChangeArrowheads="1"/>
          </p:cNvSpPr>
          <p:nvPr/>
        </p:nvSpPr>
        <p:spPr bwMode="auto">
          <a:xfrm>
            <a:off x="2771800" y="2060848"/>
            <a:ext cx="5040313" cy="1223963"/>
          </a:xfrm>
          <a:prstGeom prst="rect">
            <a:avLst/>
          </a:prstGeom>
          <a:noFill/>
          <a:ln w="9525">
            <a:noFill/>
            <a:miter lim="800000"/>
            <a:headEnd/>
            <a:tailEnd/>
          </a:ln>
        </p:spPr>
        <p:txBody>
          <a:bodyPr>
            <a:spAutoFit/>
          </a:bodyPr>
          <a:lstStyle/>
          <a:p>
            <a:r>
              <a:rPr lang="es-CL" dirty="0"/>
              <a:t>COEFICIENTE DE EXPANSIÓN TERMAL: Cambio proporcional de volumen por cada °C, a  P = cte.  3.0 x 10</a:t>
            </a:r>
            <a:r>
              <a:rPr lang="es-CL" baseline="30000" dirty="0"/>
              <a:t>-5</a:t>
            </a:r>
            <a:r>
              <a:rPr lang="es-CL" dirty="0"/>
              <a:t>  °C</a:t>
            </a:r>
            <a:r>
              <a:rPr lang="es-CL" baseline="30000" dirty="0"/>
              <a:t>-1</a:t>
            </a:r>
            <a:r>
              <a:rPr lang="es-CL" dirty="0"/>
              <a:t> </a:t>
            </a:r>
          </a:p>
          <a:p>
            <a:endParaRPr lang="es-CL" dirty="0"/>
          </a:p>
        </p:txBody>
      </p:sp>
      <p:pic>
        <p:nvPicPr>
          <p:cNvPr id="97284" name="Picture 2" descr="\beta=-\frac{1}{V}\left(\frac{\partial V}{\partial p}\right)"/>
          <p:cNvPicPr>
            <a:picLocks noChangeAspect="1" noChangeArrowheads="1"/>
          </p:cNvPicPr>
          <p:nvPr/>
        </p:nvPicPr>
        <p:blipFill>
          <a:blip r:embed="rId3" cstate="print"/>
          <a:srcRect/>
          <a:stretch>
            <a:fillRect/>
          </a:stretch>
        </p:blipFill>
        <p:spPr bwMode="auto">
          <a:xfrm>
            <a:off x="539552" y="3573016"/>
            <a:ext cx="2049463" cy="792162"/>
          </a:xfrm>
          <a:prstGeom prst="rect">
            <a:avLst/>
          </a:prstGeom>
          <a:noFill/>
          <a:ln w="9525">
            <a:noFill/>
            <a:miter lim="800000"/>
            <a:headEnd/>
            <a:tailEnd/>
          </a:ln>
        </p:spPr>
      </p:pic>
      <p:sp>
        <p:nvSpPr>
          <p:cNvPr id="97285" name="6 Rectángulo"/>
          <p:cNvSpPr>
            <a:spLocks noChangeArrowheads="1"/>
          </p:cNvSpPr>
          <p:nvPr/>
        </p:nvSpPr>
        <p:spPr bwMode="auto">
          <a:xfrm>
            <a:off x="2771800" y="3573016"/>
            <a:ext cx="5544121" cy="1477328"/>
          </a:xfrm>
          <a:prstGeom prst="rect">
            <a:avLst/>
          </a:prstGeom>
          <a:noFill/>
          <a:ln w="9525">
            <a:noFill/>
            <a:miter lim="800000"/>
            <a:headEnd/>
            <a:tailEnd/>
          </a:ln>
        </p:spPr>
        <p:txBody>
          <a:bodyPr wrap="square">
            <a:spAutoFit/>
          </a:bodyPr>
          <a:lstStyle/>
          <a:p>
            <a:r>
              <a:rPr lang="es-CL" dirty="0"/>
              <a:t>COEFICIENTE DE CONTRACCIÓN BAROMÉTRICA: Cambio proporcional de volumen por cada bar, a T = cte. 7.0 x 10</a:t>
            </a:r>
            <a:r>
              <a:rPr lang="es-CL" baseline="30000" dirty="0"/>
              <a:t>-6 </a:t>
            </a:r>
            <a:r>
              <a:rPr lang="es-CL" dirty="0"/>
              <a:t>bar</a:t>
            </a:r>
            <a:r>
              <a:rPr lang="es-CL" baseline="30000" dirty="0"/>
              <a:t>-1</a:t>
            </a:r>
            <a:endParaRPr lang="es-CL" dirty="0"/>
          </a:p>
          <a:p>
            <a:endParaRPr lang="es-CL" dirty="0"/>
          </a:p>
          <a:p>
            <a:endParaRPr lang="es-CL" dirty="0"/>
          </a:p>
        </p:txBody>
      </p:sp>
      <p:sp>
        <p:nvSpPr>
          <p:cNvPr id="97286" name="8 CuadroTexto"/>
          <p:cNvSpPr txBox="1">
            <a:spLocks noChangeArrowheads="1"/>
          </p:cNvSpPr>
          <p:nvPr/>
        </p:nvSpPr>
        <p:spPr bwMode="auto">
          <a:xfrm>
            <a:off x="1258888" y="5157788"/>
            <a:ext cx="5257800" cy="522287"/>
          </a:xfrm>
          <a:prstGeom prst="rect">
            <a:avLst/>
          </a:prstGeom>
          <a:noFill/>
          <a:ln w="9525">
            <a:noFill/>
            <a:miter lim="800000"/>
            <a:headEnd/>
            <a:tailEnd/>
          </a:ln>
        </p:spPr>
        <p:txBody>
          <a:bodyPr>
            <a:spAutoFit/>
          </a:bodyPr>
          <a:lstStyle/>
          <a:p>
            <a:r>
              <a:rPr lang="es-CL" sz="2800"/>
              <a:t>Alfa/Beta = 4.3</a:t>
            </a:r>
          </a:p>
        </p:txBody>
      </p:sp>
      <p:sp>
        <p:nvSpPr>
          <p:cNvPr id="7" name="6 CuadroTexto"/>
          <p:cNvSpPr txBox="1">
            <a:spLocks noChangeArrowheads="1"/>
          </p:cNvSpPr>
          <p:nvPr/>
        </p:nvSpPr>
        <p:spPr bwMode="auto">
          <a:xfrm>
            <a:off x="539552" y="548680"/>
            <a:ext cx="7632700" cy="954088"/>
          </a:xfrm>
          <a:prstGeom prst="rect">
            <a:avLst/>
          </a:prstGeom>
          <a:noFill/>
          <a:ln w="9525">
            <a:noFill/>
            <a:miter lim="800000"/>
            <a:headEnd/>
            <a:tailEnd/>
          </a:ln>
        </p:spPr>
        <p:txBody>
          <a:bodyPr>
            <a:spAutoFit/>
          </a:bodyPr>
          <a:lstStyle/>
          <a:p>
            <a:r>
              <a:rPr lang="es-CL" sz="2800" dirty="0"/>
              <a:t>¿Cómo afecta a la </a:t>
            </a:r>
            <a:r>
              <a:rPr lang="es-CL" sz="2800" dirty="0" smtClean="0"/>
              <a:t>densidad, </a:t>
            </a:r>
            <a:r>
              <a:rPr lang="es-CL" sz="2800" dirty="0"/>
              <a:t>la temperatura y la presión?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7282"/>
                                        </p:tgtEl>
                                        <p:attrNameLst>
                                          <p:attrName>style.visibility</p:attrName>
                                        </p:attrNameLst>
                                      </p:cBhvr>
                                      <p:to>
                                        <p:strVal val="visible"/>
                                      </p:to>
                                    </p:set>
                                    <p:animEffect transition="in" filter="box(in)">
                                      <p:cBhvr>
                                        <p:cTn id="12" dur="500"/>
                                        <p:tgtEl>
                                          <p:spTgt spid="97282"/>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97283"/>
                                        </p:tgtEl>
                                        <p:attrNameLst>
                                          <p:attrName>style.visibility</p:attrName>
                                        </p:attrNameLst>
                                      </p:cBhvr>
                                      <p:to>
                                        <p:strVal val="visible"/>
                                      </p:to>
                                    </p:set>
                                    <p:animEffect transition="in" filter="box(in)">
                                      <p:cBhvr>
                                        <p:cTn id="15" dur="500"/>
                                        <p:tgtEl>
                                          <p:spTgt spid="97283"/>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97284"/>
                                        </p:tgtEl>
                                        <p:attrNameLst>
                                          <p:attrName>style.visibility</p:attrName>
                                        </p:attrNameLst>
                                      </p:cBhvr>
                                      <p:to>
                                        <p:strVal val="visible"/>
                                      </p:to>
                                    </p:set>
                                    <p:animEffect transition="in" filter="box(in)">
                                      <p:cBhvr>
                                        <p:cTn id="20" dur="500"/>
                                        <p:tgtEl>
                                          <p:spTgt spid="97284"/>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97285"/>
                                        </p:tgtEl>
                                        <p:attrNameLst>
                                          <p:attrName>style.visibility</p:attrName>
                                        </p:attrNameLst>
                                      </p:cBhvr>
                                      <p:to>
                                        <p:strVal val="visible"/>
                                      </p:to>
                                    </p:set>
                                    <p:animEffect transition="in" filter="box(in)">
                                      <p:cBhvr>
                                        <p:cTn id="23" dur="500"/>
                                        <p:tgtEl>
                                          <p:spTgt spid="9728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97286"/>
                                        </p:tgtEl>
                                        <p:attrNameLst>
                                          <p:attrName>style.visibility</p:attrName>
                                        </p:attrNameLst>
                                      </p:cBhvr>
                                      <p:to>
                                        <p:strVal val="visible"/>
                                      </p:to>
                                    </p:set>
                                    <p:animEffect transition="in" filter="box(in)">
                                      <p:cBhvr>
                                        <p:cTn id="28" dur="500"/>
                                        <p:tgtEl>
                                          <p:spTgt spid="97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P spid="97285" grpId="0"/>
      <p:bldP spid="9728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http://staff.aist.go.jp/kazahaya-k/miyakegas/miyake-web/figs/fig11.gif"/>
          <p:cNvPicPr>
            <a:picLocks noChangeAspect="1" noChangeArrowheads="1"/>
          </p:cNvPicPr>
          <p:nvPr/>
        </p:nvPicPr>
        <p:blipFill>
          <a:blip r:embed="rId2" cstate="print"/>
          <a:srcRect/>
          <a:stretch>
            <a:fillRect/>
          </a:stretch>
        </p:blipFill>
        <p:spPr bwMode="auto">
          <a:xfrm>
            <a:off x="179512" y="692696"/>
            <a:ext cx="5272098" cy="4738734"/>
          </a:xfrm>
          <a:prstGeom prst="rect">
            <a:avLst/>
          </a:prstGeom>
          <a:noFill/>
          <a:ln w="9525">
            <a:noFill/>
            <a:miter lim="800000"/>
            <a:headEnd/>
            <a:tailEnd/>
          </a:ln>
        </p:spPr>
      </p:pic>
      <p:sp>
        <p:nvSpPr>
          <p:cNvPr id="99331" name="4 CuadroTexto"/>
          <p:cNvSpPr txBox="1">
            <a:spLocks noChangeArrowheads="1"/>
          </p:cNvSpPr>
          <p:nvPr/>
        </p:nvSpPr>
        <p:spPr bwMode="auto">
          <a:xfrm>
            <a:off x="395288" y="5516563"/>
            <a:ext cx="8748712" cy="954087"/>
          </a:xfrm>
          <a:prstGeom prst="rect">
            <a:avLst/>
          </a:prstGeom>
          <a:noFill/>
          <a:ln w="9525">
            <a:noFill/>
            <a:miter lim="800000"/>
            <a:headEnd/>
            <a:tailEnd/>
          </a:ln>
        </p:spPr>
        <p:txBody>
          <a:bodyPr>
            <a:spAutoFit/>
          </a:bodyPr>
          <a:lstStyle/>
          <a:p>
            <a:r>
              <a:rPr lang="es-CL" sz="2800"/>
              <a:t>Influencia de los volátiles en la densidad de los magmas</a:t>
            </a:r>
          </a:p>
        </p:txBody>
      </p:sp>
      <p:pic>
        <p:nvPicPr>
          <p:cNvPr id="4" name="Picture 3" descr="scoria"/>
          <p:cNvPicPr>
            <a:picLocks noChangeAspect="1" noChangeArrowheads="1"/>
          </p:cNvPicPr>
          <p:nvPr/>
        </p:nvPicPr>
        <p:blipFill>
          <a:blip r:embed="rId3" cstate="print"/>
          <a:srcRect/>
          <a:stretch>
            <a:fillRect/>
          </a:stretch>
        </p:blipFill>
        <p:spPr bwMode="auto">
          <a:xfrm>
            <a:off x="5350409" y="1052736"/>
            <a:ext cx="3793592" cy="2376264"/>
          </a:xfrm>
          <a:prstGeom prst="rect">
            <a:avLst/>
          </a:prstGeom>
          <a:noFill/>
          <a:ln w="9525">
            <a:noFill/>
            <a:miter lim="800000"/>
            <a:headEnd/>
            <a:tailEnd/>
          </a:ln>
        </p:spPr>
      </p:pic>
      <p:pic>
        <p:nvPicPr>
          <p:cNvPr id="5" name="Picture 13" descr="04_11B"/>
          <p:cNvPicPr>
            <a:picLocks noChangeAspect="1" noChangeArrowheads="1"/>
          </p:cNvPicPr>
          <p:nvPr/>
        </p:nvPicPr>
        <p:blipFill>
          <a:blip r:embed="rId4" cstate="print"/>
          <a:srcRect/>
          <a:stretch>
            <a:fillRect/>
          </a:stretch>
        </p:blipFill>
        <p:spPr bwMode="auto">
          <a:xfrm>
            <a:off x="5940152" y="3429000"/>
            <a:ext cx="2648064" cy="2160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348880"/>
            <a:ext cx="8305800" cy="1143000"/>
          </a:xfrm>
        </p:spPr>
        <p:txBody>
          <a:bodyPr>
            <a:normAutofit fontScale="90000"/>
          </a:bodyPr>
          <a:lstStyle/>
          <a:p>
            <a:r>
              <a:rPr lang="es-CL" dirty="0" smtClean="0"/>
              <a:t>¿De qué manera afecta la cristalización a la densidad de los líquidos </a:t>
            </a:r>
            <a:r>
              <a:rPr lang="es-CL" dirty="0" err="1" smtClean="0"/>
              <a:t>magmáticos</a:t>
            </a:r>
            <a:r>
              <a:rPr lang="es-CL" dirty="0" smtClean="0"/>
              <a:t>?</a:t>
            </a:r>
            <a:endParaRPr lang="es-CL"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6"/>
          <p:cNvSpPr>
            <a:spLocks noGrp="1" noChangeArrowheads="1"/>
          </p:cNvSpPr>
          <p:nvPr>
            <p:ph type="title"/>
          </p:nvPr>
        </p:nvSpPr>
        <p:spPr/>
        <p:txBody>
          <a:bodyPr/>
          <a:lstStyle/>
          <a:p>
            <a:pPr>
              <a:defRPr/>
            </a:pPr>
            <a:r>
              <a:rPr lang="es-ES_tradnl" dirty="0" smtClean="0"/>
              <a:t>¿Qué es la viscosidad?</a:t>
            </a:r>
            <a:endParaRPr lang="es-MX" dirty="0"/>
          </a:p>
        </p:txBody>
      </p:sp>
      <p:sp>
        <p:nvSpPr>
          <p:cNvPr id="6151" name="Rectangle 7"/>
          <p:cNvSpPr>
            <a:spLocks noGrp="1" noChangeArrowheads="1"/>
          </p:cNvSpPr>
          <p:nvPr>
            <p:ph idx="1"/>
          </p:nvPr>
        </p:nvSpPr>
        <p:spPr>
          <a:xfrm>
            <a:off x="467544" y="2492896"/>
            <a:ext cx="8219256" cy="3293720"/>
          </a:xfrm>
        </p:spPr>
        <p:txBody>
          <a:bodyPr/>
          <a:lstStyle/>
          <a:p>
            <a:pPr>
              <a:defRPr/>
            </a:pPr>
            <a:r>
              <a:rPr lang="es-ES_tradnl" dirty="0"/>
              <a:t>Sólo se manifiesta en fluidos en movimiento</a:t>
            </a:r>
          </a:p>
          <a:p>
            <a:pPr>
              <a:defRPr/>
            </a:pPr>
            <a:r>
              <a:rPr lang="es-ES_tradnl" dirty="0"/>
              <a:t>Mide la resistencia al movimiento de un fluido</a:t>
            </a:r>
          </a:p>
          <a:p>
            <a:pPr>
              <a:defRPr/>
            </a:pPr>
            <a:r>
              <a:rPr lang="es-ES_tradnl" dirty="0"/>
              <a:t>Lo inverso de la viscosidad es la fluidez</a:t>
            </a:r>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box(in)">
                                      <p:cBhvr>
                                        <p:cTn id="7" dur="500"/>
                                        <p:tgtEl>
                                          <p:spTgt spid="615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151">
                                            <p:txEl>
                                              <p:pRg st="0" end="0"/>
                                            </p:txEl>
                                          </p:spTgt>
                                        </p:tgtEl>
                                        <p:attrNameLst>
                                          <p:attrName>style.visibility</p:attrName>
                                        </p:attrNameLst>
                                      </p:cBhvr>
                                      <p:to>
                                        <p:strVal val="visible"/>
                                      </p:to>
                                    </p:set>
                                    <p:animEffect transition="in" filter="box(in)">
                                      <p:cBhvr>
                                        <p:cTn id="12" dur="500"/>
                                        <p:tgtEl>
                                          <p:spTgt spid="6151">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6151">
                                            <p:txEl>
                                              <p:pRg st="1" end="1"/>
                                            </p:txEl>
                                          </p:spTgt>
                                        </p:tgtEl>
                                        <p:attrNameLst>
                                          <p:attrName>style.visibility</p:attrName>
                                        </p:attrNameLst>
                                      </p:cBhvr>
                                      <p:to>
                                        <p:strVal val="visible"/>
                                      </p:to>
                                    </p:set>
                                    <p:animEffect transition="in" filter="box(in)">
                                      <p:cBhvr>
                                        <p:cTn id="15" dur="500"/>
                                        <p:tgtEl>
                                          <p:spTgt spid="6151">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6151">
                                            <p:txEl>
                                              <p:pRg st="2" end="2"/>
                                            </p:txEl>
                                          </p:spTgt>
                                        </p:tgtEl>
                                        <p:attrNameLst>
                                          <p:attrName>style.visibility</p:attrName>
                                        </p:attrNameLst>
                                      </p:cBhvr>
                                      <p:to>
                                        <p:strVal val="visible"/>
                                      </p:to>
                                    </p:set>
                                    <p:animEffect transition="in" filter="box(in)">
                                      <p:cBhvr>
                                        <p:cTn id="18" dur="500"/>
                                        <p:tgtEl>
                                          <p:spTgt spid="61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defRPr/>
            </a:pPr>
            <a:r>
              <a:rPr lang="en-US" dirty="0" err="1">
                <a:solidFill>
                  <a:srgbClr val="ED4946"/>
                </a:solidFill>
              </a:rPr>
              <a:t>Viscosidad</a:t>
            </a:r>
            <a:endParaRPr lang="en-US" dirty="0"/>
          </a:p>
        </p:txBody>
      </p:sp>
      <p:pic>
        <p:nvPicPr>
          <p:cNvPr id="101379" name="Picture 4"/>
          <p:cNvPicPr>
            <a:picLocks noGrp="1" noChangeAspect="1" noChangeArrowheads="1"/>
          </p:cNvPicPr>
          <p:nvPr>
            <p:ph sz="half" idx="1"/>
          </p:nvPr>
        </p:nvPicPr>
        <p:blipFill>
          <a:blip r:embed="rId3" cstate="print"/>
          <a:srcRect/>
          <a:stretch>
            <a:fillRect/>
          </a:stretch>
        </p:blipFill>
        <p:spPr>
          <a:xfrm>
            <a:off x="971550" y="1557338"/>
            <a:ext cx="2085975" cy="3333750"/>
          </a:xfrm>
          <a:noFill/>
        </p:spPr>
      </p:pic>
      <p:pic>
        <p:nvPicPr>
          <p:cNvPr id="101380" name="Picture 6"/>
          <p:cNvPicPr>
            <a:picLocks noGrp="1" noChangeAspect="1" noChangeArrowheads="1"/>
          </p:cNvPicPr>
          <p:nvPr>
            <p:ph sz="quarter" idx="2"/>
          </p:nvPr>
        </p:nvPicPr>
        <p:blipFill>
          <a:blip r:embed="rId4" cstate="print"/>
          <a:srcRect/>
          <a:stretch>
            <a:fillRect/>
          </a:stretch>
        </p:blipFill>
        <p:spPr>
          <a:xfrm>
            <a:off x="3348038" y="1557338"/>
            <a:ext cx="2027237" cy="3240087"/>
          </a:xfrm>
          <a:noFill/>
        </p:spPr>
      </p:pic>
      <p:pic>
        <p:nvPicPr>
          <p:cNvPr id="101381" name="Picture 8"/>
          <p:cNvPicPr>
            <a:picLocks noGrp="1" noChangeAspect="1" noChangeArrowheads="1"/>
          </p:cNvPicPr>
          <p:nvPr>
            <p:ph sz="quarter" idx="3"/>
          </p:nvPr>
        </p:nvPicPr>
        <p:blipFill>
          <a:blip r:embed="rId5" cstate="print"/>
          <a:srcRect/>
          <a:stretch>
            <a:fillRect/>
          </a:stretch>
        </p:blipFill>
        <p:spPr>
          <a:xfrm>
            <a:off x="5508625" y="1628775"/>
            <a:ext cx="3333750" cy="2085975"/>
          </a:xfrm>
          <a:noFill/>
        </p:spPr>
      </p:pic>
      <p:sp>
        <p:nvSpPr>
          <p:cNvPr id="101382" name="Text Box 5"/>
          <p:cNvSpPr txBox="1">
            <a:spLocks noChangeArrowheads="1"/>
          </p:cNvSpPr>
          <p:nvPr/>
        </p:nvSpPr>
        <p:spPr bwMode="auto">
          <a:xfrm>
            <a:off x="2051050" y="5300663"/>
            <a:ext cx="4818063" cy="822325"/>
          </a:xfrm>
          <a:prstGeom prst="rect">
            <a:avLst/>
          </a:prstGeom>
          <a:noFill/>
          <a:ln w="9525">
            <a:noFill/>
            <a:miter lim="800000"/>
            <a:headEnd/>
            <a:tailEnd/>
          </a:ln>
        </p:spPr>
        <p:txBody>
          <a:bodyPr>
            <a:spAutoFit/>
          </a:bodyPr>
          <a:lstStyle/>
          <a:p>
            <a:pPr eaLnBrk="0" hangingPunct="0"/>
            <a:r>
              <a:rPr lang="en-US" sz="2400">
                <a:latin typeface="Times" charset="0"/>
              </a:rPr>
              <a:t>Note la naturaleza altamente fluida de estas lavas de Hawaii (~50% SiO</a:t>
            </a:r>
            <a:r>
              <a:rPr lang="en-US" sz="2400" baseline="-25000">
                <a:latin typeface="Times" charset="0"/>
              </a:rPr>
              <a:t>2</a:t>
            </a:r>
            <a:r>
              <a:rPr lang="en-US" sz="2400">
                <a:latin typeface="Times" charset="0"/>
              </a:rPr>
              <a:t>)</a:t>
            </a:r>
          </a:p>
        </p:txBody>
      </p:sp>
      <p:sp>
        <p:nvSpPr>
          <p:cNvPr id="101383" name="6 CuadroTexto"/>
          <p:cNvSpPr txBox="1">
            <a:spLocks noChangeArrowheads="1"/>
          </p:cNvSpPr>
          <p:nvPr/>
        </p:nvSpPr>
        <p:spPr bwMode="auto">
          <a:xfrm>
            <a:off x="5580063" y="4149725"/>
            <a:ext cx="3313112" cy="460375"/>
          </a:xfrm>
          <a:prstGeom prst="rect">
            <a:avLst/>
          </a:prstGeom>
          <a:noFill/>
          <a:ln w="9525">
            <a:noFill/>
            <a:miter lim="800000"/>
            <a:headEnd/>
            <a:tailEnd/>
          </a:ln>
        </p:spPr>
        <p:txBody>
          <a:bodyPr>
            <a:spAutoFit/>
          </a:bodyPr>
          <a:lstStyle/>
          <a:p>
            <a:r>
              <a:rPr lang="es-CL" sz="2400"/>
              <a:t>Magmas poco viscosos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3"/>
          <p:cNvPicPr>
            <a:picLocks noGrp="1" noChangeAspect="1" noChangeArrowheads="1"/>
          </p:cNvPicPr>
          <p:nvPr>
            <p:ph sz="half" idx="4294967295"/>
          </p:nvPr>
        </p:nvPicPr>
        <p:blipFill>
          <a:blip r:embed="rId3" cstate="print"/>
          <a:srcRect/>
          <a:stretch>
            <a:fillRect/>
          </a:stretch>
        </p:blipFill>
        <p:spPr>
          <a:xfrm>
            <a:off x="0" y="333375"/>
            <a:ext cx="5184775" cy="3243263"/>
          </a:xfrm>
          <a:noFill/>
        </p:spPr>
      </p:pic>
      <p:sp>
        <p:nvSpPr>
          <p:cNvPr id="102403" name="Text Box 4"/>
          <p:cNvSpPr txBox="1">
            <a:spLocks noChangeArrowheads="1"/>
          </p:cNvSpPr>
          <p:nvPr/>
        </p:nvSpPr>
        <p:spPr bwMode="auto">
          <a:xfrm>
            <a:off x="1066800" y="5791200"/>
            <a:ext cx="7315200" cy="457200"/>
          </a:xfrm>
          <a:prstGeom prst="rect">
            <a:avLst/>
          </a:prstGeom>
          <a:noFill/>
          <a:ln w="9525">
            <a:noFill/>
            <a:miter lim="800000"/>
            <a:headEnd/>
            <a:tailEnd/>
          </a:ln>
        </p:spPr>
        <p:txBody>
          <a:bodyPr>
            <a:spAutoFit/>
          </a:bodyPr>
          <a:lstStyle/>
          <a:p>
            <a:pPr eaLnBrk="0" hangingPunct="0"/>
            <a:endParaRPr lang="en-US" sz="2400">
              <a:latin typeface="Times" charset="0"/>
            </a:endParaRPr>
          </a:p>
        </p:txBody>
      </p:sp>
      <p:pic>
        <p:nvPicPr>
          <p:cNvPr id="102404" name="Picture 7" descr="http://0.tqn.com/d/geology/1/0/G/J/1/cososugarloaf.jpg"/>
          <p:cNvPicPr>
            <a:picLocks noChangeAspect="1" noChangeArrowheads="1"/>
          </p:cNvPicPr>
          <p:nvPr/>
        </p:nvPicPr>
        <p:blipFill>
          <a:blip r:embed="rId4" cstate="print"/>
          <a:srcRect/>
          <a:stretch>
            <a:fillRect/>
          </a:stretch>
        </p:blipFill>
        <p:spPr bwMode="auto">
          <a:xfrm>
            <a:off x="4284663" y="2997200"/>
            <a:ext cx="4605337" cy="3527425"/>
          </a:xfrm>
          <a:prstGeom prst="rect">
            <a:avLst/>
          </a:prstGeom>
          <a:noFill/>
          <a:ln w="9525">
            <a:noFill/>
            <a:miter lim="800000"/>
            <a:headEnd/>
            <a:tailEnd/>
          </a:ln>
        </p:spPr>
      </p:pic>
      <p:sp>
        <p:nvSpPr>
          <p:cNvPr id="102405" name="7 CuadroTexto"/>
          <p:cNvSpPr txBox="1">
            <a:spLocks noChangeArrowheads="1"/>
          </p:cNvSpPr>
          <p:nvPr/>
        </p:nvSpPr>
        <p:spPr bwMode="auto">
          <a:xfrm>
            <a:off x="395288" y="4437063"/>
            <a:ext cx="3313112" cy="584200"/>
          </a:xfrm>
          <a:prstGeom prst="rect">
            <a:avLst/>
          </a:prstGeom>
          <a:noFill/>
          <a:ln w="9525">
            <a:noFill/>
            <a:miter lim="800000"/>
            <a:headEnd/>
            <a:tailEnd/>
          </a:ln>
        </p:spPr>
        <p:txBody>
          <a:bodyPr>
            <a:spAutoFit/>
          </a:bodyPr>
          <a:lstStyle/>
          <a:p>
            <a:r>
              <a:rPr lang="es-CL" sz="3200"/>
              <a:t>Domos riolíticos</a:t>
            </a:r>
          </a:p>
        </p:txBody>
      </p:sp>
      <p:sp>
        <p:nvSpPr>
          <p:cNvPr id="102406" name="5 CuadroTexto"/>
          <p:cNvSpPr txBox="1">
            <a:spLocks noChangeArrowheads="1"/>
          </p:cNvSpPr>
          <p:nvPr/>
        </p:nvSpPr>
        <p:spPr bwMode="auto">
          <a:xfrm>
            <a:off x="5580063" y="1052513"/>
            <a:ext cx="3384550" cy="461962"/>
          </a:xfrm>
          <a:prstGeom prst="rect">
            <a:avLst/>
          </a:prstGeom>
          <a:noFill/>
          <a:ln w="9525">
            <a:noFill/>
            <a:miter lim="800000"/>
            <a:headEnd/>
            <a:tailEnd/>
          </a:ln>
        </p:spPr>
        <p:txBody>
          <a:bodyPr>
            <a:spAutoFit/>
          </a:bodyPr>
          <a:lstStyle/>
          <a:p>
            <a:r>
              <a:rPr lang="es-CL" sz="2400"/>
              <a:t>Magmas muy viscosos</a:t>
            </a:r>
          </a:p>
        </p:txBody>
      </p:sp>
      <p:sp>
        <p:nvSpPr>
          <p:cNvPr id="102407" name="6 CuadroTexto"/>
          <p:cNvSpPr txBox="1">
            <a:spLocks noChangeArrowheads="1"/>
          </p:cNvSpPr>
          <p:nvPr/>
        </p:nvSpPr>
        <p:spPr bwMode="auto">
          <a:xfrm>
            <a:off x="611188" y="5373688"/>
            <a:ext cx="2808287" cy="461962"/>
          </a:xfrm>
          <a:prstGeom prst="rect">
            <a:avLst/>
          </a:prstGeom>
          <a:noFill/>
          <a:ln w="9525">
            <a:noFill/>
            <a:miter lim="800000"/>
            <a:headEnd/>
            <a:tailEnd/>
          </a:ln>
        </p:spPr>
        <p:txBody>
          <a:bodyPr>
            <a:spAutoFit/>
          </a:bodyPr>
          <a:lstStyle/>
          <a:p>
            <a:r>
              <a:rPr lang="es-CL" sz="2400"/>
              <a:t>70-75 % SiO</a:t>
            </a:r>
            <a:r>
              <a:rPr lang="es-CL"/>
              <a:t>2</a:t>
            </a:r>
            <a:endParaRPr lang="es-CL" sz="240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defRPr/>
            </a:pPr>
            <a:r>
              <a:rPr lang="es-ES_tradnl" dirty="0"/>
              <a:t>Viscosidad</a:t>
            </a:r>
            <a:endParaRPr lang="es-MX" dirty="0"/>
          </a:p>
        </p:txBody>
      </p:sp>
      <p:sp>
        <p:nvSpPr>
          <p:cNvPr id="39939" name="Rectangle 3"/>
          <p:cNvSpPr>
            <a:spLocks noGrp="1" noChangeArrowheads="1"/>
          </p:cNvSpPr>
          <p:nvPr>
            <p:ph type="body" sz="half" idx="1"/>
          </p:nvPr>
        </p:nvSpPr>
        <p:spPr/>
        <p:txBody>
          <a:bodyPr/>
          <a:lstStyle/>
          <a:p>
            <a:pPr>
              <a:defRPr/>
            </a:pPr>
            <a:r>
              <a:rPr lang="es-ES_tradnl" sz="2400" dirty="0"/>
              <a:t>Fuerza tangencial al área superficial del cuerpo de fluido: Stress de cizalle (</a:t>
            </a:r>
            <a:r>
              <a:rPr lang="el-GR" sz="2400" dirty="0"/>
              <a:t>σ</a:t>
            </a:r>
            <a:r>
              <a:rPr lang="es-ES_tradnl" sz="2400" dirty="0"/>
              <a:t>)</a:t>
            </a:r>
          </a:p>
          <a:p>
            <a:pPr>
              <a:defRPr/>
            </a:pPr>
            <a:r>
              <a:rPr lang="es-ES_tradnl" sz="2400" dirty="0"/>
              <a:t>El stress de cizalle (</a:t>
            </a:r>
            <a:r>
              <a:rPr lang="el-GR" sz="2400" dirty="0"/>
              <a:t>σ</a:t>
            </a:r>
            <a:r>
              <a:rPr lang="es-ES_tradnl" sz="2400" dirty="0"/>
              <a:t>) deforma al cuerpo de fluido de un modo tiempo-dependiente</a:t>
            </a:r>
          </a:p>
          <a:p>
            <a:pPr>
              <a:defRPr/>
            </a:pPr>
            <a:r>
              <a:rPr lang="es-ES_tradnl" sz="2400" dirty="0"/>
              <a:t>Esta deformación </a:t>
            </a:r>
            <a:r>
              <a:rPr lang="es-ES_tradnl" sz="2400" dirty="0" smtClean="0"/>
              <a:t>se mide como </a:t>
            </a:r>
            <a:r>
              <a:rPr lang="es-ES_tradnl" sz="2400" dirty="0"/>
              <a:t>un gradiente de velocidad </a:t>
            </a:r>
            <a:r>
              <a:rPr lang="es-ES_tradnl" sz="2400" i="1" dirty="0" err="1"/>
              <a:t>dv</a:t>
            </a:r>
            <a:r>
              <a:rPr lang="es-ES_tradnl" sz="2400" dirty="0"/>
              <a:t>/</a:t>
            </a:r>
            <a:r>
              <a:rPr lang="es-ES_tradnl" sz="2400" i="1" dirty="0" err="1"/>
              <a:t>d</a:t>
            </a:r>
            <a:r>
              <a:rPr lang="es-ES_tradnl" sz="2400" dirty="0" err="1"/>
              <a:t>z</a:t>
            </a:r>
            <a:endParaRPr lang="el-GR" sz="2400" dirty="0"/>
          </a:p>
        </p:txBody>
      </p:sp>
      <p:pic>
        <p:nvPicPr>
          <p:cNvPr id="72708" name="Picture 4" descr="Archivo:Solido deformacion tangencial.svg">
            <a:hlinkClick r:id="rId3"/>
          </p:cNvPr>
          <p:cNvPicPr>
            <a:picLocks noGrp="1" noChangeAspect="1" noChangeArrowheads="1"/>
          </p:cNvPicPr>
          <p:nvPr>
            <p:ph sz="quarter" idx="2"/>
          </p:nvPr>
        </p:nvPicPr>
        <p:blipFill>
          <a:blip r:embed="rId4" cstate="print"/>
          <a:stretch>
            <a:fillRect/>
          </a:stretch>
        </p:blipFill>
        <p:spPr>
          <a:xfrm>
            <a:off x="4648200" y="2320719"/>
            <a:ext cx="4038600" cy="748124"/>
          </a:xfrm>
          <a:solidFill>
            <a:schemeClr val="folHlink"/>
          </a:solidFill>
        </p:spPr>
      </p:pic>
      <p:pic>
        <p:nvPicPr>
          <p:cNvPr id="72709" name="Picture 7"/>
          <p:cNvPicPr>
            <a:picLocks noGrp="1" noChangeAspect="1" noChangeArrowheads="1"/>
          </p:cNvPicPr>
          <p:nvPr>
            <p:ph sz="quarter" idx="3"/>
          </p:nvPr>
        </p:nvPicPr>
        <p:blipFill>
          <a:blip r:embed="rId5" cstate="print"/>
          <a:srcRect l="2499" t="28311" r="5833" b="4675"/>
          <a:stretch>
            <a:fillRect/>
          </a:stretch>
        </p:blipFill>
        <p:spPr>
          <a:xfrm>
            <a:off x="4643438" y="3573463"/>
            <a:ext cx="4038600" cy="2160587"/>
          </a:xfrm>
          <a:noFill/>
        </p:spPr>
      </p:pic>
      <p:sp>
        <p:nvSpPr>
          <p:cNvPr id="72710" name="5 Rectángulo"/>
          <p:cNvSpPr>
            <a:spLocks noChangeArrowheads="1"/>
          </p:cNvSpPr>
          <p:nvPr/>
        </p:nvSpPr>
        <p:spPr bwMode="auto">
          <a:xfrm>
            <a:off x="4786313" y="5786438"/>
            <a:ext cx="3786187" cy="784225"/>
          </a:xfrm>
          <a:prstGeom prst="rect">
            <a:avLst/>
          </a:prstGeom>
          <a:noFill/>
          <a:ln w="9525">
            <a:noFill/>
            <a:miter lim="800000"/>
            <a:headEnd/>
            <a:tailEnd/>
          </a:ln>
        </p:spPr>
        <p:txBody>
          <a:bodyPr>
            <a:spAutoFit/>
          </a:bodyPr>
          <a:lstStyle/>
          <a:p>
            <a:pPr>
              <a:spcBef>
                <a:spcPct val="50000"/>
              </a:spcBef>
            </a:pPr>
            <a:r>
              <a:rPr lang="es-ES_tradnl"/>
              <a:t>1 Poise = 1 dyn x seg/cm</a:t>
            </a:r>
            <a:r>
              <a:rPr lang="es-ES_tradnl" baseline="30000"/>
              <a:t>2</a:t>
            </a:r>
            <a:endParaRPr lang="es-ES_tradnl"/>
          </a:p>
          <a:p>
            <a:pPr>
              <a:spcBef>
                <a:spcPct val="50000"/>
              </a:spcBef>
            </a:pPr>
            <a:r>
              <a:rPr lang="es-ES_tradnl"/>
              <a:t>           = 0.1 Pa s</a:t>
            </a:r>
            <a:endParaRPr lang="es-MX"/>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67544" y="836712"/>
            <a:ext cx="8229600" cy="1143000"/>
          </a:xfrm>
        </p:spPr>
        <p:txBody>
          <a:bodyPr>
            <a:noAutofit/>
          </a:bodyPr>
          <a:lstStyle/>
          <a:p>
            <a:r>
              <a:rPr lang="es-CL" sz="4000" dirty="0" smtClean="0"/>
              <a:t>¿Cuáles son los factores que influyen en la viscosidad de los magmas?</a:t>
            </a:r>
            <a:endParaRPr lang="es-CL" sz="4000" dirty="0"/>
          </a:p>
        </p:txBody>
      </p:sp>
      <p:sp>
        <p:nvSpPr>
          <p:cNvPr id="4" name="3 Marcador de contenido"/>
          <p:cNvSpPr>
            <a:spLocks noGrp="1"/>
          </p:cNvSpPr>
          <p:nvPr>
            <p:ph idx="1"/>
          </p:nvPr>
        </p:nvSpPr>
        <p:spPr>
          <a:xfrm>
            <a:off x="395536" y="2132856"/>
            <a:ext cx="8229600" cy="4389120"/>
          </a:xfrm>
        </p:spPr>
        <p:txBody>
          <a:bodyPr/>
          <a:lstStyle/>
          <a:p>
            <a:r>
              <a:rPr lang="es-CL" dirty="0" smtClean="0"/>
              <a:t>Composición de los magmas</a:t>
            </a:r>
          </a:p>
          <a:p>
            <a:r>
              <a:rPr lang="es-CL" dirty="0" smtClean="0"/>
              <a:t>Temperatura</a:t>
            </a:r>
          </a:p>
          <a:p>
            <a:r>
              <a:rPr lang="es-CL" dirty="0" smtClean="0"/>
              <a:t>Partículas sólidas en suspensión</a:t>
            </a:r>
            <a:endParaRPr lang="es-C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ox(in)">
                                      <p:cBhvr>
                                        <p:cTn id="12" dur="500"/>
                                        <p:tgtEl>
                                          <p:spTgt spid="4">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ox(in)">
                                      <p:cBhvr>
                                        <p:cTn id="15" dur="500"/>
                                        <p:tgtEl>
                                          <p:spTgt spid="4">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box(in)">
                                      <p:cBhvr>
                                        <p:cTn id="18"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pPr eaLnBrk="1" hangingPunct="1">
              <a:defRPr/>
            </a:pPr>
            <a:r>
              <a:rPr lang="en-US" sz="2800" smtClean="0">
                <a:solidFill>
                  <a:srgbClr val="ED4946"/>
                </a:solidFill>
              </a:rPr>
              <a:t>contrasting structures of melts rich in network-forming and network-modifying components</a:t>
            </a:r>
          </a:p>
        </p:txBody>
      </p:sp>
      <p:pic>
        <p:nvPicPr>
          <p:cNvPr id="107523" name="Picture 3"/>
          <p:cNvPicPr>
            <a:picLocks noGrp="1" noChangeAspect="1" noChangeArrowheads="1"/>
          </p:cNvPicPr>
          <p:nvPr>
            <p:ph idx="1"/>
          </p:nvPr>
        </p:nvPicPr>
        <p:blipFill>
          <a:blip r:embed="rId3" cstate="print"/>
          <a:stretch>
            <a:fillRect/>
          </a:stretch>
        </p:blipFill>
        <p:spPr>
          <a:xfrm>
            <a:off x="1778789" y="2450629"/>
            <a:ext cx="5586422" cy="3358504"/>
          </a:xfrm>
        </p:spPr>
      </p:pic>
      <p:sp>
        <p:nvSpPr>
          <p:cNvPr id="107524" name="Text Box 4"/>
          <p:cNvSpPr txBox="1">
            <a:spLocks noChangeArrowheads="1"/>
          </p:cNvSpPr>
          <p:nvPr/>
        </p:nvSpPr>
        <p:spPr bwMode="auto">
          <a:xfrm>
            <a:off x="809625" y="2378075"/>
            <a:ext cx="1708150" cy="822325"/>
          </a:xfrm>
          <a:prstGeom prst="rect">
            <a:avLst/>
          </a:prstGeom>
          <a:noFill/>
          <a:ln w="9525">
            <a:noFill/>
            <a:miter lim="800000"/>
            <a:headEnd/>
            <a:tailEnd/>
          </a:ln>
        </p:spPr>
        <p:txBody>
          <a:bodyPr wrap="none">
            <a:spAutoFit/>
          </a:bodyPr>
          <a:lstStyle/>
          <a:p>
            <a:pPr eaLnBrk="0" hangingPunct="0"/>
            <a:r>
              <a:rPr lang="en-US" sz="2400">
                <a:solidFill>
                  <a:schemeClr val="accent2"/>
                </a:solidFill>
                <a:latin typeface="Times" charset="0"/>
              </a:rPr>
              <a:t>fully</a:t>
            </a:r>
          </a:p>
          <a:p>
            <a:pPr eaLnBrk="0" hangingPunct="0"/>
            <a:r>
              <a:rPr lang="en-US" sz="2400">
                <a:solidFill>
                  <a:schemeClr val="accent2"/>
                </a:solidFill>
                <a:latin typeface="Times" charset="0"/>
              </a:rPr>
              <a:t>polymerized</a:t>
            </a:r>
          </a:p>
        </p:txBody>
      </p:sp>
      <p:sp>
        <p:nvSpPr>
          <p:cNvPr id="107525" name="Text Box 5"/>
          <p:cNvSpPr txBox="1">
            <a:spLocks noChangeArrowheads="1"/>
          </p:cNvSpPr>
          <p:nvPr/>
        </p:nvSpPr>
        <p:spPr bwMode="auto">
          <a:xfrm>
            <a:off x="6781800" y="5257800"/>
            <a:ext cx="1995488" cy="457200"/>
          </a:xfrm>
          <a:prstGeom prst="rect">
            <a:avLst/>
          </a:prstGeom>
          <a:noFill/>
          <a:ln w="9525">
            <a:noFill/>
            <a:miter lim="800000"/>
            <a:headEnd/>
            <a:tailEnd/>
          </a:ln>
        </p:spPr>
        <p:txBody>
          <a:bodyPr wrap="none">
            <a:spAutoFit/>
          </a:bodyPr>
          <a:lstStyle/>
          <a:p>
            <a:pPr eaLnBrk="0" hangingPunct="0"/>
            <a:r>
              <a:rPr lang="en-US" sz="2400">
                <a:solidFill>
                  <a:schemeClr val="accent2"/>
                </a:solidFill>
                <a:latin typeface="Times" charset="0"/>
              </a:rPr>
              <a:t>depolymerized</a:t>
            </a:r>
            <a:endParaRPr lang="en-US" sz="2400">
              <a:latin typeface="Times" charset="0"/>
            </a:endParaRPr>
          </a:p>
        </p:txBody>
      </p:sp>
      <p:sp>
        <p:nvSpPr>
          <p:cNvPr id="107526" name="Line 6"/>
          <p:cNvSpPr>
            <a:spLocks noChangeShapeType="1"/>
          </p:cNvSpPr>
          <p:nvPr/>
        </p:nvSpPr>
        <p:spPr bwMode="auto">
          <a:xfrm>
            <a:off x="1676400" y="2667000"/>
            <a:ext cx="1905000" cy="304800"/>
          </a:xfrm>
          <a:prstGeom prst="line">
            <a:avLst/>
          </a:prstGeom>
          <a:noFill/>
          <a:ln w="28575">
            <a:solidFill>
              <a:schemeClr val="accent2"/>
            </a:solidFill>
            <a:round/>
            <a:headEnd/>
            <a:tailEnd type="triangle" w="med" len="med"/>
          </a:ln>
        </p:spPr>
        <p:txBody>
          <a:bodyPr wrap="none" anchor="ctr"/>
          <a:lstStyle/>
          <a:p>
            <a:endParaRPr lang="es-CL"/>
          </a:p>
        </p:txBody>
      </p:sp>
      <p:sp>
        <p:nvSpPr>
          <p:cNvPr id="107527" name="Line 7"/>
          <p:cNvSpPr>
            <a:spLocks noChangeShapeType="1"/>
          </p:cNvSpPr>
          <p:nvPr/>
        </p:nvSpPr>
        <p:spPr bwMode="auto">
          <a:xfrm flipH="1" flipV="1">
            <a:off x="6858000" y="3657600"/>
            <a:ext cx="990600" cy="1524000"/>
          </a:xfrm>
          <a:prstGeom prst="line">
            <a:avLst/>
          </a:prstGeom>
          <a:noFill/>
          <a:ln w="28575">
            <a:solidFill>
              <a:schemeClr val="accent2"/>
            </a:solidFill>
            <a:round/>
            <a:headEnd/>
            <a:tailEnd type="triangle" w="med" len="med"/>
          </a:ln>
        </p:spPr>
        <p:txBody>
          <a:bodyPr wrap="none" anchor="ctr"/>
          <a:lstStyle/>
          <a:p>
            <a:endParaRPr lang="es-CL"/>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938" name="Picture 2" descr="http://www.acenet.edu/AM/Images/PrimaryNavigation/Programs_Services/GED/sampleQs/viscosity-curve.gif"/>
          <p:cNvPicPr>
            <a:picLocks noChangeAspect="1" noChangeArrowheads="1"/>
          </p:cNvPicPr>
          <p:nvPr/>
        </p:nvPicPr>
        <p:blipFill>
          <a:blip r:embed="rId2" cstate="print"/>
          <a:srcRect/>
          <a:stretch>
            <a:fillRect/>
          </a:stretch>
        </p:blipFill>
        <p:spPr bwMode="auto">
          <a:xfrm>
            <a:off x="395536" y="2132856"/>
            <a:ext cx="2997491" cy="3041899"/>
          </a:xfrm>
          <a:prstGeom prst="rect">
            <a:avLst/>
          </a:prstGeom>
          <a:noFill/>
        </p:spPr>
      </p:pic>
      <p:pic>
        <p:nvPicPr>
          <p:cNvPr id="423940" name="Picture 4" descr="http://upload.wikimedia.org/wikipedia/commons/thumb/e/e1/Viscosity_of_magma_EN.svg/744px-Viscosity_of_magma_EN.svg.png"/>
          <p:cNvPicPr>
            <a:picLocks noChangeAspect="1" noChangeArrowheads="1"/>
          </p:cNvPicPr>
          <p:nvPr/>
        </p:nvPicPr>
        <p:blipFill>
          <a:blip r:embed="rId3" cstate="print"/>
          <a:srcRect/>
          <a:stretch>
            <a:fillRect/>
          </a:stretch>
        </p:blipFill>
        <p:spPr bwMode="auto">
          <a:xfrm>
            <a:off x="3347864" y="1916832"/>
            <a:ext cx="4932072" cy="3312368"/>
          </a:xfrm>
          <a:prstGeom prst="rect">
            <a:avLst/>
          </a:prstGeom>
          <a:noFill/>
        </p:spPr>
      </p:pic>
      <p:sp>
        <p:nvSpPr>
          <p:cNvPr id="6" name="5 CuadroTexto"/>
          <p:cNvSpPr txBox="1"/>
          <p:nvPr/>
        </p:nvSpPr>
        <p:spPr>
          <a:xfrm>
            <a:off x="1259632" y="908721"/>
            <a:ext cx="6984776" cy="523220"/>
          </a:xfrm>
          <a:prstGeom prst="rect">
            <a:avLst/>
          </a:prstGeom>
          <a:noFill/>
        </p:spPr>
        <p:txBody>
          <a:bodyPr wrap="square" rtlCol="0">
            <a:spAutoFit/>
          </a:bodyPr>
          <a:lstStyle/>
          <a:p>
            <a:r>
              <a:rPr lang="es-CL" sz="2800" dirty="0" smtClean="0"/>
              <a:t>Variación de viscosidad con la Temperatura</a:t>
            </a:r>
            <a:endParaRPr lang="es-CL"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4178" name="Picture 2" descr="File:Crystal growth.PNG">
            <a:hlinkClick r:id="rId2"/>
          </p:cNvPr>
          <p:cNvPicPr>
            <a:picLocks noChangeAspect="1" noChangeArrowheads="1"/>
          </p:cNvPicPr>
          <p:nvPr/>
        </p:nvPicPr>
        <p:blipFill>
          <a:blip r:embed="rId3" cstate="print"/>
          <a:srcRect/>
          <a:stretch>
            <a:fillRect/>
          </a:stretch>
        </p:blipFill>
        <p:spPr bwMode="auto">
          <a:xfrm>
            <a:off x="4860032" y="1916832"/>
            <a:ext cx="2247900" cy="2409826"/>
          </a:xfrm>
          <a:prstGeom prst="rect">
            <a:avLst/>
          </a:prstGeom>
          <a:noFill/>
        </p:spPr>
      </p:pic>
      <p:sp>
        <p:nvSpPr>
          <p:cNvPr id="5" name="4 CuadroTexto"/>
          <p:cNvSpPr txBox="1"/>
          <p:nvPr/>
        </p:nvSpPr>
        <p:spPr>
          <a:xfrm>
            <a:off x="4860032" y="4725144"/>
            <a:ext cx="3384376" cy="1200329"/>
          </a:xfrm>
          <a:prstGeom prst="rect">
            <a:avLst/>
          </a:prstGeom>
          <a:noFill/>
        </p:spPr>
        <p:txBody>
          <a:bodyPr wrap="square" rtlCol="0">
            <a:spAutoFit/>
          </a:bodyPr>
          <a:lstStyle/>
          <a:p>
            <a:r>
              <a:rPr lang="es-CL" sz="2400" dirty="0" smtClean="0"/>
              <a:t>Cada color indica la misma masa de soluto cristalizado</a:t>
            </a:r>
            <a:endParaRPr lang="es-CL" sz="2400" dirty="0"/>
          </a:p>
        </p:txBody>
      </p:sp>
      <p:pic>
        <p:nvPicPr>
          <p:cNvPr id="434180" name="Picture 4" descr="http://www.cheresources.com/cryst2.gif"/>
          <p:cNvPicPr>
            <a:picLocks noChangeAspect="1" noChangeArrowheads="1"/>
          </p:cNvPicPr>
          <p:nvPr/>
        </p:nvPicPr>
        <p:blipFill>
          <a:blip r:embed="rId4" cstate="print"/>
          <a:srcRect/>
          <a:stretch>
            <a:fillRect/>
          </a:stretch>
        </p:blipFill>
        <p:spPr bwMode="auto">
          <a:xfrm>
            <a:off x="611560" y="2924944"/>
            <a:ext cx="3381375" cy="3543300"/>
          </a:xfrm>
          <a:prstGeom prst="rect">
            <a:avLst/>
          </a:prstGeom>
          <a:noFill/>
        </p:spPr>
      </p:pic>
      <p:pic>
        <p:nvPicPr>
          <p:cNvPr id="434182" name="Picture 6" descr="http://www.reciprocalnet.org/edumodules/crystallization/images/crystallization.jpg"/>
          <p:cNvPicPr>
            <a:picLocks noChangeAspect="1" noChangeArrowheads="1"/>
          </p:cNvPicPr>
          <p:nvPr/>
        </p:nvPicPr>
        <p:blipFill>
          <a:blip r:embed="rId5" cstate="print"/>
          <a:srcRect/>
          <a:stretch>
            <a:fillRect/>
          </a:stretch>
        </p:blipFill>
        <p:spPr bwMode="auto">
          <a:xfrm>
            <a:off x="611560" y="0"/>
            <a:ext cx="3421385" cy="2775028"/>
          </a:xfrm>
          <a:prstGeom prst="rect">
            <a:avLst/>
          </a:prstGeom>
          <a:noFill/>
        </p:spPr>
      </p:pic>
      <p:sp>
        <p:nvSpPr>
          <p:cNvPr id="8" name="7 CuadroTexto"/>
          <p:cNvSpPr txBox="1"/>
          <p:nvPr/>
        </p:nvSpPr>
        <p:spPr>
          <a:xfrm>
            <a:off x="4860032" y="908720"/>
            <a:ext cx="3240360" cy="584775"/>
          </a:xfrm>
          <a:prstGeom prst="rect">
            <a:avLst/>
          </a:prstGeom>
          <a:noFill/>
        </p:spPr>
        <p:txBody>
          <a:bodyPr wrap="square" rtlCol="0">
            <a:spAutoFit/>
          </a:bodyPr>
          <a:lstStyle/>
          <a:p>
            <a:r>
              <a:rPr lang="es-CL" sz="3200" dirty="0" smtClean="0"/>
              <a:t>Cristalización</a:t>
            </a:r>
            <a:endParaRPr lang="es-CL" sz="3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1124744"/>
            <a:ext cx="8640960" cy="1296144"/>
          </a:xfrm>
        </p:spPr>
        <p:txBody>
          <a:bodyPr>
            <a:normAutofit fontScale="90000"/>
          </a:bodyPr>
          <a:lstStyle/>
          <a:p>
            <a:pPr algn="ctr">
              <a:defRPr/>
            </a:pPr>
            <a:r>
              <a:rPr lang="es-CL" dirty="0" smtClean="0"/>
              <a:t>Efecto de los cristales en la viscosidad: Viscosidad efectiva</a:t>
            </a:r>
            <a:endParaRPr lang="es-CL" dirty="0"/>
          </a:p>
        </p:txBody>
      </p:sp>
      <p:sp>
        <p:nvSpPr>
          <p:cNvPr id="3" name="2 Marcador de contenido"/>
          <p:cNvSpPr>
            <a:spLocks noGrp="1"/>
          </p:cNvSpPr>
          <p:nvPr>
            <p:ph idx="1"/>
          </p:nvPr>
        </p:nvSpPr>
        <p:spPr>
          <a:xfrm>
            <a:off x="467544" y="3140968"/>
            <a:ext cx="8219256" cy="2573640"/>
          </a:xfrm>
        </p:spPr>
        <p:txBody>
          <a:bodyPr/>
          <a:lstStyle/>
          <a:p>
            <a:pPr>
              <a:defRPr/>
            </a:pPr>
            <a:r>
              <a:rPr lang="el-GR" dirty="0" smtClean="0"/>
              <a:t>η</a:t>
            </a:r>
            <a:r>
              <a:rPr lang="es-CL" sz="2000" dirty="0" err="1" smtClean="0"/>
              <a:t>ef</a:t>
            </a:r>
            <a:r>
              <a:rPr lang="es-CL" dirty="0" smtClean="0"/>
              <a:t> = </a:t>
            </a:r>
            <a:r>
              <a:rPr lang="el-GR" dirty="0" smtClean="0"/>
              <a:t>η</a:t>
            </a:r>
            <a:r>
              <a:rPr lang="es-CL" sz="2000" dirty="0" smtClean="0"/>
              <a:t>0</a:t>
            </a:r>
            <a:r>
              <a:rPr lang="es-CL" dirty="0" smtClean="0"/>
              <a:t>/(1 - 1.75</a:t>
            </a:r>
            <a:r>
              <a:rPr lang="el-GR" dirty="0" smtClean="0"/>
              <a:t>φ</a:t>
            </a:r>
            <a:r>
              <a:rPr lang="en-US" dirty="0" smtClean="0"/>
              <a:t>)</a:t>
            </a:r>
            <a:r>
              <a:rPr lang="en-US" baseline="30000" dirty="0" smtClean="0"/>
              <a:t>2.5</a:t>
            </a:r>
            <a:endParaRPr lang="es-CL" dirty="0" smtClean="0"/>
          </a:p>
          <a:p>
            <a:pPr>
              <a:defRPr/>
            </a:pPr>
            <a:r>
              <a:rPr lang="el-GR" dirty="0" smtClean="0"/>
              <a:t>φ</a:t>
            </a:r>
            <a:r>
              <a:rPr lang="es-CL" dirty="0" smtClean="0"/>
              <a:t> = Fracción de cristales en suspensión</a:t>
            </a:r>
          </a:p>
          <a:p>
            <a:pPr>
              <a:defRPr/>
            </a:pPr>
            <a:r>
              <a:rPr lang="es-CL" dirty="0" smtClean="0"/>
              <a:t>Si </a:t>
            </a:r>
            <a:r>
              <a:rPr lang="el-GR" dirty="0" smtClean="0"/>
              <a:t>φ</a:t>
            </a:r>
            <a:r>
              <a:rPr lang="es-CL" dirty="0" smtClean="0"/>
              <a:t> = 1/1.75, (o sea = 0.6), la </a:t>
            </a:r>
            <a:r>
              <a:rPr lang="el-GR" dirty="0" smtClean="0"/>
              <a:t>η</a:t>
            </a:r>
            <a:r>
              <a:rPr lang="es-CL" sz="2000" dirty="0" err="1" smtClean="0"/>
              <a:t>ef</a:t>
            </a:r>
            <a:r>
              <a:rPr lang="es-CL" dirty="0" smtClean="0"/>
              <a:t>  = </a:t>
            </a:r>
            <a:r>
              <a:rPr lang="es-CL" sz="3600" dirty="0" smtClean="0"/>
              <a:t>∞</a:t>
            </a:r>
            <a:endParaRPr lang="es-CL"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p:cNvSpPr>
            <a:spLocks noGrp="1" noChangeArrowheads="1"/>
          </p:cNvSpPr>
          <p:nvPr>
            <p:ph type="ctrTitle"/>
          </p:nvPr>
        </p:nvSpPr>
        <p:spPr>
          <a:xfrm>
            <a:off x="1071563" y="571500"/>
            <a:ext cx="7086600" cy="1431925"/>
          </a:xfrm>
        </p:spPr>
        <p:txBody>
          <a:bodyPr>
            <a:normAutofit fontScale="90000"/>
          </a:bodyPr>
          <a:lstStyle/>
          <a:p>
            <a:pPr algn="ctr">
              <a:defRPr/>
            </a:pPr>
            <a:r>
              <a:rPr lang="es-ES_tradnl" dirty="0">
                <a:solidFill>
                  <a:srgbClr val="FFFF00"/>
                </a:solidFill>
              </a:rPr>
              <a:t>GENERACIÓN DE MAGMAS</a:t>
            </a:r>
            <a:endParaRPr lang="es-MX" dirty="0">
              <a:solidFill>
                <a:srgbClr val="FFFF00"/>
              </a:solidFill>
            </a:endParaRPr>
          </a:p>
        </p:txBody>
      </p:sp>
      <p:sp>
        <p:nvSpPr>
          <p:cNvPr id="91141" name="Rectangle 5"/>
          <p:cNvSpPr>
            <a:spLocks noGrp="1" noChangeArrowheads="1"/>
          </p:cNvSpPr>
          <p:nvPr>
            <p:ph type="subTitle" idx="1"/>
          </p:nvPr>
        </p:nvSpPr>
        <p:spPr>
          <a:xfrm>
            <a:off x="500063" y="2214563"/>
            <a:ext cx="5786437" cy="928687"/>
          </a:xfrm>
        </p:spPr>
        <p:txBody>
          <a:bodyPr/>
          <a:lstStyle/>
          <a:p>
            <a:pPr>
              <a:defRPr/>
            </a:pPr>
            <a:r>
              <a:rPr lang="es-ES_tradnl" dirty="0" smtClean="0"/>
              <a:t>Fusión </a:t>
            </a:r>
            <a:r>
              <a:rPr lang="es-ES_tradnl" dirty="0"/>
              <a:t>total y fusión </a:t>
            </a:r>
            <a:r>
              <a:rPr lang="es-ES_tradnl" dirty="0" smtClean="0"/>
              <a:t>parcial</a:t>
            </a:r>
            <a:endParaRPr lang="es-MX" dirty="0"/>
          </a:p>
        </p:txBody>
      </p:sp>
      <p:pic>
        <p:nvPicPr>
          <p:cNvPr id="4" name="Picture 4" descr="PartialMelting.jpg                                             00090D6BMac HD                         B92B855F:"/>
          <p:cNvPicPr>
            <a:picLocks noChangeAspect="1" noChangeArrowheads="1"/>
          </p:cNvPicPr>
          <p:nvPr/>
        </p:nvPicPr>
        <p:blipFill>
          <a:blip r:embed="rId3" r:link="rId4" cstate="print"/>
          <a:srcRect/>
          <a:stretch>
            <a:fillRect/>
          </a:stretch>
        </p:blipFill>
        <p:spPr bwMode="auto">
          <a:xfrm>
            <a:off x="5214938" y="3143250"/>
            <a:ext cx="3500437" cy="3119438"/>
          </a:xfrm>
          <a:prstGeom prst="rect">
            <a:avLst/>
          </a:prstGeom>
          <a:noFill/>
          <a:ln w="9525">
            <a:noFill/>
            <a:miter lim="800000"/>
            <a:headEnd/>
            <a:tailEnd/>
          </a:ln>
        </p:spPr>
      </p:pic>
      <p:sp>
        <p:nvSpPr>
          <p:cNvPr id="5" name="4 CuadroTexto"/>
          <p:cNvSpPr txBox="1">
            <a:spLocks noChangeArrowheads="1"/>
          </p:cNvSpPr>
          <p:nvPr/>
        </p:nvSpPr>
        <p:spPr bwMode="auto">
          <a:xfrm>
            <a:off x="428625" y="3643313"/>
            <a:ext cx="4214813" cy="584200"/>
          </a:xfrm>
          <a:prstGeom prst="rect">
            <a:avLst/>
          </a:prstGeom>
          <a:noFill/>
          <a:ln w="9525">
            <a:noFill/>
            <a:miter lim="800000"/>
            <a:headEnd/>
            <a:tailEnd/>
          </a:ln>
        </p:spPr>
        <p:txBody>
          <a:bodyPr>
            <a:spAutoFit/>
          </a:bodyPr>
          <a:lstStyle/>
          <a:p>
            <a:r>
              <a:rPr lang="es-CL" sz="3200"/>
              <a:t>Mecanismos de fusión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91140"/>
                                        </p:tgtEl>
                                        <p:attrNameLst>
                                          <p:attrName>style.visibility</p:attrName>
                                        </p:attrNameLst>
                                      </p:cBhvr>
                                      <p:to>
                                        <p:strVal val="visible"/>
                                      </p:to>
                                    </p:set>
                                    <p:animEffect transition="in" filter="box(in)">
                                      <p:cBhvr>
                                        <p:cTn id="7" dur="500"/>
                                        <p:tgtEl>
                                          <p:spTgt spid="9114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1141">
                                            <p:txEl>
                                              <p:pRg st="0" end="0"/>
                                            </p:txEl>
                                          </p:spTgt>
                                        </p:tgtEl>
                                        <p:attrNameLst>
                                          <p:attrName>style.visibility</p:attrName>
                                        </p:attrNameLst>
                                      </p:cBhvr>
                                      <p:to>
                                        <p:strVal val="visible"/>
                                      </p:to>
                                    </p:set>
                                    <p:animEffect transition="in" filter="box(in)">
                                      <p:cBhvr>
                                        <p:cTn id="12" dur="500"/>
                                        <p:tgtEl>
                                          <p:spTgt spid="9114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p:bldP spid="91141" grpId="0" build="p"/>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3 Rectángulo"/>
          <p:cNvSpPr>
            <a:spLocks noChangeArrowheads="1"/>
          </p:cNvSpPr>
          <p:nvPr/>
        </p:nvSpPr>
        <p:spPr bwMode="auto">
          <a:xfrm>
            <a:off x="2286000" y="3105150"/>
            <a:ext cx="4572000" cy="369888"/>
          </a:xfrm>
          <a:prstGeom prst="rect">
            <a:avLst/>
          </a:prstGeom>
          <a:noFill/>
          <a:ln w="9525">
            <a:noFill/>
            <a:miter lim="800000"/>
            <a:headEnd/>
            <a:tailEnd/>
          </a:ln>
        </p:spPr>
        <p:txBody>
          <a:bodyPr>
            <a:spAutoFit/>
          </a:bodyPr>
          <a:lstStyle/>
          <a:p>
            <a:endParaRPr lang="es-CL"/>
          </a:p>
        </p:txBody>
      </p:sp>
      <p:sp>
        <p:nvSpPr>
          <p:cNvPr id="5" name="4 Título"/>
          <p:cNvSpPr>
            <a:spLocks noGrp="1"/>
          </p:cNvSpPr>
          <p:nvPr>
            <p:ph type="title"/>
          </p:nvPr>
        </p:nvSpPr>
        <p:spPr>
          <a:xfrm>
            <a:off x="971550" y="3933825"/>
            <a:ext cx="7632700" cy="2439988"/>
          </a:xfrm>
        </p:spPr>
        <p:txBody>
          <a:bodyPr>
            <a:normAutofit fontScale="90000"/>
          </a:bodyPr>
          <a:lstStyle/>
          <a:p>
            <a:pPr>
              <a:defRPr/>
            </a:pPr>
            <a:r>
              <a:rPr lang="es-CL" dirty="0" smtClean="0"/>
              <a:t>¿Qué puede disminuir las temperaturas </a:t>
            </a:r>
            <a:r>
              <a:rPr lang="es-CL" i="1" dirty="0" err="1" smtClean="0"/>
              <a:t>liquidus</a:t>
            </a:r>
            <a:r>
              <a:rPr lang="es-CL" dirty="0" smtClean="0"/>
              <a:t>  y </a:t>
            </a:r>
            <a:r>
              <a:rPr lang="es-CL" i="1" dirty="0" err="1" smtClean="0"/>
              <a:t>solidus</a:t>
            </a:r>
            <a:r>
              <a:rPr lang="es-CL" dirty="0" smtClean="0"/>
              <a:t> de un magma?</a:t>
            </a:r>
            <a:br>
              <a:rPr lang="es-CL" dirty="0" smtClean="0"/>
            </a:br>
            <a:endParaRPr lang="es-CL" dirty="0"/>
          </a:p>
        </p:txBody>
      </p:sp>
      <p:pic>
        <p:nvPicPr>
          <p:cNvPr id="6" name="Picture 2" descr="http://www.tulane.edu/~sanelson/images/dryrockmelt.gif"/>
          <p:cNvPicPr>
            <a:picLocks noChangeAspect="1" noChangeArrowheads="1"/>
          </p:cNvPicPr>
          <p:nvPr/>
        </p:nvPicPr>
        <p:blipFill>
          <a:blip r:embed="rId2" cstate="print"/>
          <a:srcRect/>
          <a:stretch>
            <a:fillRect/>
          </a:stretch>
        </p:blipFill>
        <p:spPr bwMode="auto">
          <a:xfrm>
            <a:off x="1115616" y="332656"/>
            <a:ext cx="4094162" cy="3168650"/>
          </a:xfrm>
          <a:prstGeom prst="rect">
            <a:avLst/>
          </a:prstGeom>
          <a:noFill/>
          <a:ln w="9525">
            <a:noFill/>
            <a:miter lim="800000"/>
            <a:headEnd/>
            <a:tailEnd/>
          </a:ln>
        </p:spPr>
      </p:pic>
      <p:sp>
        <p:nvSpPr>
          <p:cNvPr id="112645" name="6 CuadroTexto"/>
          <p:cNvSpPr txBox="1">
            <a:spLocks noChangeArrowheads="1"/>
          </p:cNvSpPr>
          <p:nvPr/>
        </p:nvSpPr>
        <p:spPr bwMode="auto">
          <a:xfrm>
            <a:off x="5724128" y="1052736"/>
            <a:ext cx="2233612" cy="461962"/>
          </a:xfrm>
          <a:prstGeom prst="rect">
            <a:avLst/>
          </a:prstGeom>
          <a:noFill/>
          <a:ln w="9525">
            <a:noFill/>
            <a:miter lim="800000"/>
            <a:headEnd/>
            <a:tailEnd/>
          </a:ln>
        </p:spPr>
        <p:txBody>
          <a:bodyPr>
            <a:spAutoFit/>
          </a:bodyPr>
          <a:lstStyle/>
          <a:p>
            <a:r>
              <a:rPr lang="es-CL" sz="2400" dirty="0"/>
              <a:t>Curva </a:t>
            </a:r>
            <a:r>
              <a:rPr lang="es-CL" sz="2400" dirty="0" err="1"/>
              <a:t>liquidus</a:t>
            </a:r>
            <a:endParaRPr lang="es-CL" sz="2400" dirty="0"/>
          </a:p>
        </p:txBody>
      </p:sp>
      <p:sp>
        <p:nvSpPr>
          <p:cNvPr id="112646" name="7 CuadroTexto"/>
          <p:cNvSpPr txBox="1">
            <a:spLocks noChangeArrowheads="1"/>
          </p:cNvSpPr>
          <p:nvPr/>
        </p:nvSpPr>
        <p:spPr bwMode="auto">
          <a:xfrm>
            <a:off x="5580112" y="2492896"/>
            <a:ext cx="2232025" cy="461963"/>
          </a:xfrm>
          <a:prstGeom prst="rect">
            <a:avLst/>
          </a:prstGeom>
          <a:noFill/>
          <a:ln w="9525">
            <a:noFill/>
            <a:miter lim="800000"/>
            <a:headEnd/>
            <a:tailEnd/>
          </a:ln>
        </p:spPr>
        <p:txBody>
          <a:bodyPr>
            <a:spAutoFit/>
          </a:bodyPr>
          <a:lstStyle/>
          <a:p>
            <a:r>
              <a:rPr lang="es-CL" sz="2400" dirty="0"/>
              <a:t>Curva </a:t>
            </a:r>
            <a:r>
              <a:rPr lang="es-CL" sz="2400" dirty="0" err="1"/>
              <a:t>solidus</a:t>
            </a:r>
            <a:endParaRPr lang="es-CL" sz="2400" dirty="0"/>
          </a:p>
        </p:txBody>
      </p:sp>
      <p:cxnSp>
        <p:nvCxnSpPr>
          <p:cNvPr id="10" name="9 Conector recto de flecha"/>
          <p:cNvCxnSpPr/>
          <p:nvPr/>
        </p:nvCxnSpPr>
        <p:spPr>
          <a:xfrm rot="10800000" flipV="1">
            <a:off x="4067944" y="1340768"/>
            <a:ext cx="1582738" cy="3460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11 Conector recto de flecha"/>
          <p:cNvCxnSpPr/>
          <p:nvPr/>
        </p:nvCxnSpPr>
        <p:spPr>
          <a:xfrm rot="10800000">
            <a:off x="3347864" y="2348880"/>
            <a:ext cx="2016125" cy="3746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4" name="Picture 4" descr="http://mtsu32.mtsu.edu:11407/magmalec2.jpg"/>
          <p:cNvPicPr>
            <a:picLocks noChangeAspect="1" noChangeArrowheads="1"/>
          </p:cNvPicPr>
          <p:nvPr/>
        </p:nvPicPr>
        <p:blipFill>
          <a:blip r:embed="rId2" cstate="print"/>
          <a:srcRect/>
          <a:stretch>
            <a:fillRect/>
          </a:stretch>
        </p:blipFill>
        <p:spPr bwMode="auto">
          <a:xfrm>
            <a:off x="2339752" y="2838450"/>
            <a:ext cx="4638675" cy="4019550"/>
          </a:xfrm>
          <a:prstGeom prst="rect">
            <a:avLst/>
          </a:prstGeom>
          <a:noFill/>
          <a:ln w="9525">
            <a:noFill/>
            <a:miter lim="800000"/>
            <a:headEnd/>
            <a:tailEnd/>
          </a:ln>
        </p:spPr>
      </p:pic>
      <p:sp>
        <p:nvSpPr>
          <p:cNvPr id="8" name="7 Rectángulo"/>
          <p:cNvSpPr/>
          <p:nvPr/>
        </p:nvSpPr>
        <p:spPr>
          <a:xfrm>
            <a:off x="1043608" y="1700808"/>
            <a:ext cx="6192688" cy="1384995"/>
          </a:xfrm>
          <a:prstGeom prst="rect">
            <a:avLst/>
          </a:prstGeom>
        </p:spPr>
        <p:txBody>
          <a:bodyPr wrap="square">
            <a:spAutoFit/>
          </a:bodyPr>
          <a:lstStyle/>
          <a:p>
            <a:pPr>
              <a:defRPr/>
            </a:pPr>
            <a:r>
              <a:rPr lang="da-DK" sz="2800" b="1" kern="0" dirty="0">
                <a:latin typeface="Garamond" pitchFamily="18" charset="0"/>
              </a:rPr>
              <a:t>dP/dT = ∆H/T∆V</a:t>
            </a:r>
            <a:br>
              <a:rPr lang="da-DK" sz="2800" b="1" kern="0" dirty="0">
                <a:latin typeface="Garamond" pitchFamily="18" charset="0"/>
              </a:rPr>
            </a:br>
            <a:r>
              <a:rPr lang="en-US" sz="2800" b="1" kern="0" dirty="0" err="1" smtClean="0">
                <a:latin typeface="Garamond" pitchFamily="18" charset="0"/>
              </a:rPr>
              <a:t>V</a:t>
            </a:r>
            <a:r>
              <a:rPr lang="en-US" sz="2400" b="1" kern="0" dirty="0" err="1" smtClean="0">
                <a:latin typeface="Garamond" pitchFamily="18" charset="0"/>
              </a:rPr>
              <a:t>líquido</a:t>
            </a:r>
            <a:r>
              <a:rPr lang="en-US" sz="2800" b="1" kern="0" dirty="0" smtClean="0">
                <a:latin typeface="Garamond" pitchFamily="18" charset="0"/>
              </a:rPr>
              <a:t> </a:t>
            </a:r>
            <a:r>
              <a:rPr lang="en-US" sz="2800" b="1" kern="0" dirty="0">
                <a:latin typeface="Garamond" pitchFamily="18" charset="0"/>
              </a:rPr>
              <a:t>– (</a:t>
            </a:r>
            <a:r>
              <a:rPr lang="en-US" sz="2800" b="1" kern="0" dirty="0" err="1">
                <a:latin typeface="Garamond" pitchFamily="18" charset="0"/>
              </a:rPr>
              <a:t>V</a:t>
            </a:r>
            <a:r>
              <a:rPr lang="en-US" sz="2400" b="1" kern="0" dirty="0" err="1">
                <a:latin typeface="Garamond" pitchFamily="18" charset="0"/>
              </a:rPr>
              <a:t>cristales</a:t>
            </a:r>
            <a:r>
              <a:rPr lang="en-US" sz="2800" b="1" kern="0" dirty="0">
                <a:latin typeface="Garamond" pitchFamily="18" charset="0"/>
              </a:rPr>
              <a:t> + </a:t>
            </a:r>
            <a:r>
              <a:rPr lang="en-US" sz="2800" b="1" kern="0" dirty="0" err="1">
                <a:latin typeface="Garamond" pitchFamily="18" charset="0"/>
              </a:rPr>
              <a:t>V</a:t>
            </a:r>
            <a:r>
              <a:rPr lang="en-US" sz="2400" b="1" kern="0" dirty="0" err="1">
                <a:latin typeface="Garamond" pitchFamily="18" charset="0"/>
              </a:rPr>
              <a:t>vapor</a:t>
            </a:r>
            <a:r>
              <a:rPr lang="en-US" sz="2800" b="1" kern="0" dirty="0">
                <a:latin typeface="Garamond" pitchFamily="18" charset="0"/>
              </a:rPr>
              <a:t>) &lt; 0</a:t>
            </a:r>
            <a:br>
              <a:rPr lang="en-US" sz="2800" b="1" kern="0" dirty="0">
                <a:latin typeface="Garamond" pitchFamily="18" charset="0"/>
              </a:rPr>
            </a:br>
            <a:endParaRPr lang="es-CL" sz="2800" dirty="0"/>
          </a:p>
        </p:txBody>
      </p:sp>
      <p:sp>
        <p:nvSpPr>
          <p:cNvPr id="4" name="3 CuadroTexto"/>
          <p:cNvSpPr txBox="1">
            <a:spLocks noChangeArrowheads="1"/>
          </p:cNvSpPr>
          <p:nvPr/>
        </p:nvSpPr>
        <p:spPr bwMode="auto">
          <a:xfrm>
            <a:off x="0" y="692696"/>
            <a:ext cx="8353425" cy="830262"/>
          </a:xfrm>
          <a:prstGeom prst="rect">
            <a:avLst/>
          </a:prstGeom>
          <a:noFill/>
          <a:ln w="9525">
            <a:noFill/>
            <a:miter lim="800000"/>
            <a:headEnd/>
            <a:tailEnd/>
          </a:ln>
        </p:spPr>
        <p:txBody>
          <a:bodyPr>
            <a:spAutoFit/>
          </a:bodyPr>
          <a:lstStyle/>
          <a:p>
            <a:r>
              <a:rPr lang="es-CL" sz="2400" dirty="0"/>
              <a:t>La T </a:t>
            </a:r>
            <a:r>
              <a:rPr lang="es-CL" sz="2400" dirty="0" err="1"/>
              <a:t>liquidus</a:t>
            </a:r>
            <a:r>
              <a:rPr lang="es-CL" sz="2400" dirty="0"/>
              <a:t> y </a:t>
            </a:r>
            <a:r>
              <a:rPr lang="es-CL" sz="2400" dirty="0" err="1"/>
              <a:t>solidus</a:t>
            </a:r>
            <a:r>
              <a:rPr lang="es-CL" sz="2400" dirty="0"/>
              <a:t> pueden cambiar con el contenido de </a:t>
            </a:r>
            <a:r>
              <a:rPr lang="es-CL" sz="2400" dirty="0" smtClean="0"/>
              <a:t>volátiles:   </a:t>
            </a:r>
            <a:r>
              <a:rPr lang="es-CL" sz="2400" b="1" dirty="0" smtClean="0"/>
              <a:t>Sólido + H2O (vapor) = Líquido (H2O disuelto)</a:t>
            </a:r>
            <a:endParaRPr lang="es-CL"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par>
                                <p:cTn id="13" presetID="4" presetClass="entr" presetSubtype="16" fill="hold" nodeType="withEffect">
                                  <p:stCondLst>
                                    <p:cond delay="0"/>
                                  </p:stCondLst>
                                  <p:childTnLst>
                                    <p:set>
                                      <p:cBhvr>
                                        <p:cTn id="14" dur="1" fill="hold">
                                          <p:stCondLst>
                                            <p:cond delay="0"/>
                                          </p:stCondLst>
                                        </p:cTn>
                                        <p:tgtEl>
                                          <p:spTgt spid="496644"/>
                                        </p:tgtEl>
                                        <p:attrNameLst>
                                          <p:attrName>style.visibility</p:attrName>
                                        </p:attrNameLst>
                                      </p:cBhvr>
                                      <p:to>
                                        <p:strVal val="visible"/>
                                      </p:to>
                                    </p:set>
                                    <p:animEffect transition="in" filter="box(in)">
                                      <p:cBhvr>
                                        <p:cTn id="15" dur="500"/>
                                        <p:tgtEl>
                                          <p:spTgt spid="496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8" descr="http://hays.outcrop.org/images/rocks/igneous/melting.jpg"/>
          <p:cNvPicPr>
            <a:picLocks noChangeAspect="1" noChangeArrowheads="1"/>
          </p:cNvPicPr>
          <p:nvPr/>
        </p:nvPicPr>
        <p:blipFill>
          <a:blip r:embed="rId2" cstate="print"/>
          <a:srcRect/>
          <a:stretch>
            <a:fillRect/>
          </a:stretch>
        </p:blipFill>
        <p:spPr bwMode="auto">
          <a:xfrm>
            <a:off x="5148263" y="1125538"/>
            <a:ext cx="3743325" cy="3944937"/>
          </a:xfrm>
          <a:prstGeom prst="rect">
            <a:avLst/>
          </a:prstGeom>
          <a:noFill/>
          <a:ln w="9525">
            <a:noFill/>
            <a:miter lim="800000"/>
            <a:headEnd/>
            <a:tailEnd/>
          </a:ln>
        </p:spPr>
      </p:pic>
      <p:pic>
        <p:nvPicPr>
          <p:cNvPr id="5" name="Picture 6" descr="http://mtsu32.mtsu.edu:11407/magmalec1.jpg"/>
          <p:cNvPicPr>
            <a:picLocks noChangeAspect="1" noChangeArrowheads="1"/>
          </p:cNvPicPr>
          <p:nvPr/>
        </p:nvPicPr>
        <p:blipFill>
          <a:blip r:embed="rId3" cstate="print"/>
          <a:srcRect/>
          <a:stretch>
            <a:fillRect/>
          </a:stretch>
        </p:blipFill>
        <p:spPr bwMode="auto">
          <a:xfrm>
            <a:off x="323850" y="333375"/>
            <a:ext cx="4610100" cy="4000500"/>
          </a:xfrm>
          <a:prstGeom prst="rect">
            <a:avLst/>
          </a:prstGeom>
          <a:noFill/>
          <a:ln w="9525">
            <a:noFill/>
            <a:miter lim="800000"/>
            <a:headEnd/>
            <a:tailEnd/>
          </a:ln>
        </p:spPr>
      </p:pic>
      <p:cxnSp>
        <p:nvCxnSpPr>
          <p:cNvPr id="6" name="5 Conector recto de flecha"/>
          <p:cNvCxnSpPr/>
          <p:nvPr/>
        </p:nvCxnSpPr>
        <p:spPr>
          <a:xfrm>
            <a:off x="3419475" y="1341438"/>
            <a:ext cx="1296988" cy="158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14693" name="7 CuadroTexto"/>
          <p:cNvSpPr txBox="1">
            <a:spLocks noChangeArrowheads="1"/>
          </p:cNvSpPr>
          <p:nvPr/>
        </p:nvSpPr>
        <p:spPr bwMode="auto">
          <a:xfrm>
            <a:off x="468313" y="5157788"/>
            <a:ext cx="4248150" cy="584200"/>
          </a:xfrm>
          <a:prstGeom prst="rect">
            <a:avLst/>
          </a:prstGeom>
          <a:noFill/>
          <a:ln w="9525">
            <a:noFill/>
            <a:miter lim="800000"/>
            <a:headEnd/>
            <a:tailEnd/>
          </a:ln>
        </p:spPr>
        <p:txBody>
          <a:bodyPr>
            <a:spAutoFit/>
          </a:bodyPr>
          <a:lstStyle/>
          <a:p>
            <a:r>
              <a:rPr lang="es-CL" sz="3200"/>
              <a:t>Mecanismos de fusión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par>
                                <p:cTn id="8" presetID="4"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288" y="2060575"/>
            <a:ext cx="8569325" cy="2376488"/>
          </a:xfrm>
        </p:spPr>
        <p:txBody>
          <a:bodyPr/>
          <a:lstStyle/>
          <a:p>
            <a:pPr>
              <a:defRPr/>
            </a:pPr>
            <a:r>
              <a:rPr lang="es-CL" b="1" dirty="0" smtClean="0"/>
              <a:t>¿Qué procesos geológicos se asocian a estos mecanismos?</a:t>
            </a:r>
            <a:endParaRPr lang="es-CL"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6"/>
          <p:cNvPicPr>
            <a:picLocks noGrp="1" noChangeAspect="1" noChangeArrowheads="1"/>
          </p:cNvPicPr>
          <p:nvPr>
            <p:ph idx="4294967295"/>
          </p:nvPr>
        </p:nvPicPr>
        <p:blipFill>
          <a:blip r:embed="rId2" cstate="print"/>
          <a:srcRect/>
          <a:stretch>
            <a:fillRect/>
          </a:stretch>
        </p:blipFill>
        <p:spPr>
          <a:xfrm>
            <a:off x="6580188" y="836613"/>
            <a:ext cx="2563812" cy="4940300"/>
          </a:xfrm>
          <a:noFill/>
        </p:spPr>
      </p:pic>
      <p:pic>
        <p:nvPicPr>
          <p:cNvPr id="116739" name="Picture 2"/>
          <p:cNvPicPr>
            <a:picLocks noChangeAspect="1" noChangeArrowheads="1"/>
          </p:cNvPicPr>
          <p:nvPr/>
        </p:nvPicPr>
        <p:blipFill>
          <a:blip r:embed="rId3" cstate="print"/>
          <a:srcRect/>
          <a:stretch>
            <a:fillRect/>
          </a:stretch>
        </p:blipFill>
        <p:spPr bwMode="auto">
          <a:xfrm>
            <a:off x="785813" y="1357313"/>
            <a:ext cx="4300537" cy="4371975"/>
          </a:xfrm>
          <a:prstGeom prst="rect">
            <a:avLst/>
          </a:prstGeom>
          <a:noFill/>
          <a:ln w="9525">
            <a:noFill/>
            <a:miter lim="800000"/>
            <a:headEnd/>
            <a:tailEnd/>
          </a:ln>
        </p:spPr>
      </p:pic>
      <p:sp>
        <p:nvSpPr>
          <p:cNvPr id="116740" name="4 CuadroTexto"/>
          <p:cNvSpPr txBox="1">
            <a:spLocks noChangeArrowheads="1"/>
          </p:cNvSpPr>
          <p:nvPr/>
        </p:nvSpPr>
        <p:spPr bwMode="auto">
          <a:xfrm>
            <a:off x="1763713" y="476250"/>
            <a:ext cx="4321175" cy="585788"/>
          </a:xfrm>
          <a:prstGeom prst="rect">
            <a:avLst/>
          </a:prstGeom>
          <a:noFill/>
          <a:ln w="9525">
            <a:noFill/>
            <a:miter lim="800000"/>
            <a:headEnd/>
            <a:tailEnd/>
          </a:ln>
        </p:spPr>
        <p:txBody>
          <a:bodyPr>
            <a:spAutoFit/>
          </a:bodyPr>
          <a:lstStyle/>
          <a:p>
            <a:r>
              <a:rPr lang="es-CL" sz="3200"/>
              <a:t>Descompresión</a:t>
            </a:r>
          </a:p>
        </p:txBody>
      </p:sp>
      <p:sp>
        <p:nvSpPr>
          <p:cNvPr id="116741" name="4 CuadroTexto"/>
          <p:cNvSpPr txBox="1">
            <a:spLocks noChangeArrowheads="1"/>
          </p:cNvSpPr>
          <p:nvPr/>
        </p:nvSpPr>
        <p:spPr bwMode="auto">
          <a:xfrm>
            <a:off x="827088" y="6092825"/>
            <a:ext cx="3600450" cy="523875"/>
          </a:xfrm>
          <a:prstGeom prst="rect">
            <a:avLst/>
          </a:prstGeom>
          <a:noFill/>
          <a:ln w="9525">
            <a:noFill/>
            <a:miter lim="800000"/>
            <a:headEnd/>
            <a:tailEnd/>
          </a:ln>
        </p:spPr>
        <p:txBody>
          <a:bodyPr>
            <a:spAutoFit/>
          </a:bodyPr>
          <a:lstStyle/>
          <a:p>
            <a:r>
              <a:rPr lang="es-CL" sz="2800"/>
              <a:t>Pluma mantélica</a:t>
            </a:r>
          </a:p>
        </p:txBody>
      </p:sp>
      <p:sp>
        <p:nvSpPr>
          <p:cNvPr id="116742" name="5 CuadroTexto"/>
          <p:cNvSpPr txBox="1">
            <a:spLocks noChangeArrowheads="1"/>
          </p:cNvSpPr>
          <p:nvPr/>
        </p:nvSpPr>
        <p:spPr bwMode="auto">
          <a:xfrm>
            <a:off x="6156325" y="6021388"/>
            <a:ext cx="2663825" cy="523875"/>
          </a:xfrm>
          <a:prstGeom prst="rect">
            <a:avLst/>
          </a:prstGeom>
          <a:noFill/>
          <a:ln w="9525">
            <a:noFill/>
            <a:miter lim="800000"/>
            <a:headEnd/>
            <a:tailEnd/>
          </a:ln>
        </p:spPr>
        <p:txBody>
          <a:bodyPr>
            <a:spAutoFit/>
          </a:bodyPr>
          <a:lstStyle/>
          <a:p>
            <a:r>
              <a:rPr lang="es-CL" sz="2800"/>
              <a:t>Dorsal oceánica</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3" cstate="print"/>
          <a:srcRect/>
          <a:stretch>
            <a:fillRect/>
          </a:stretch>
        </p:blipFill>
        <p:spPr bwMode="auto">
          <a:xfrm>
            <a:off x="2627313" y="849313"/>
            <a:ext cx="6516687" cy="5889625"/>
          </a:xfrm>
          <a:prstGeom prst="rect">
            <a:avLst/>
          </a:prstGeom>
          <a:noFill/>
          <a:ln w="9525">
            <a:noFill/>
            <a:miter lim="800000"/>
            <a:headEnd/>
            <a:tailEnd/>
          </a:ln>
        </p:spPr>
      </p:pic>
      <p:sp>
        <p:nvSpPr>
          <p:cNvPr id="117763" name="Text Box 5"/>
          <p:cNvSpPr txBox="1">
            <a:spLocks noChangeArrowheads="1"/>
          </p:cNvSpPr>
          <p:nvPr/>
        </p:nvSpPr>
        <p:spPr bwMode="auto">
          <a:xfrm>
            <a:off x="2627313" y="4076700"/>
            <a:ext cx="2792412" cy="369888"/>
          </a:xfrm>
          <a:prstGeom prst="rect">
            <a:avLst/>
          </a:prstGeom>
          <a:noFill/>
          <a:ln w="9525">
            <a:noFill/>
            <a:miter lim="800000"/>
            <a:headEnd/>
            <a:tailEnd/>
          </a:ln>
        </p:spPr>
        <p:txBody>
          <a:bodyPr>
            <a:spAutoFit/>
          </a:bodyPr>
          <a:lstStyle/>
          <a:p>
            <a:r>
              <a:rPr lang="en-US" b="1">
                <a:solidFill>
                  <a:srgbClr val="0000FF"/>
                </a:solidFill>
                <a:latin typeface="Times" charset="0"/>
              </a:rPr>
              <a:t>Convergent Plate Margins</a:t>
            </a:r>
            <a:endParaRPr lang="en-US">
              <a:latin typeface="Times" charset="0"/>
            </a:endParaRPr>
          </a:p>
        </p:txBody>
      </p:sp>
      <p:sp>
        <p:nvSpPr>
          <p:cNvPr id="117764" name="4 CuadroTexto"/>
          <p:cNvSpPr txBox="1">
            <a:spLocks noChangeArrowheads="1"/>
          </p:cNvSpPr>
          <p:nvPr/>
        </p:nvSpPr>
        <p:spPr bwMode="auto">
          <a:xfrm>
            <a:off x="323850" y="2636838"/>
            <a:ext cx="2303463" cy="954087"/>
          </a:xfrm>
          <a:prstGeom prst="rect">
            <a:avLst/>
          </a:prstGeom>
          <a:noFill/>
          <a:ln w="9525">
            <a:noFill/>
            <a:miter lim="800000"/>
            <a:headEnd/>
            <a:tailEnd/>
          </a:ln>
        </p:spPr>
        <p:txBody>
          <a:bodyPr>
            <a:spAutoFit/>
          </a:bodyPr>
          <a:lstStyle/>
          <a:p>
            <a:r>
              <a:rPr lang="es-CL" sz="2800"/>
              <a:t>Adición de volátiles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p:cNvPicPr>
            <a:picLocks noChangeAspect="1" noChangeArrowheads="1"/>
          </p:cNvPicPr>
          <p:nvPr/>
        </p:nvPicPr>
        <p:blipFill>
          <a:blip r:embed="rId2" cstate="print"/>
          <a:srcRect/>
          <a:stretch>
            <a:fillRect/>
          </a:stretch>
        </p:blipFill>
        <p:spPr bwMode="auto">
          <a:xfrm>
            <a:off x="0" y="1328738"/>
            <a:ext cx="9144000" cy="4198937"/>
          </a:xfrm>
          <a:prstGeom prst="rect">
            <a:avLst/>
          </a:prstGeom>
          <a:noFill/>
          <a:ln w="9525">
            <a:noFill/>
            <a:miter lim="800000"/>
            <a:headEnd/>
            <a:tailEnd/>
          </a:ln>
        </p:spPr>
      </p:pic>
      <p:sp>
        <p:nvSpPr>
          <p:cNvPr id="118787" name="2 CuadroTexto"/>
          <p:cNvSpPr txBox="1">
            <a:spLocks noChangeArrowheads="1"/>
          </p:cNvSpPr>
          <p:nvPr/>
        </p:nvSpPr>
        <p:spPr bwMode="auto">
          <a:xfrm>
            <a:off x="1547813" y="404813"/>
            <a:ext cx="4752975" cy="584200"/>
          </a:xfrm>
          <a:prstGeom prst="rect">
            <a:avLst/>
          </a:prstGeom>
          <a:noFill/>
          <a:ln w="9525">
            <a:noFill/>
            <a:miter lim="800000"/>
            <a:headEnd/>
            <a:tailEnd/>
          </a:ln>
        </p:spPr>
        <p:txBody>
          <a:bodyPr>
            <a:spAutoFit/>
          </a:bodyPr>
          <a:lstStyle/>
          <a:p>
            <a:r>
              <a:rPr lang="es-CL" sz="3200"/>
              <a:t>Aumento de temperatura</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71550" y="333375"/>
            <a:ext cx="7543800" cy="1431925"/>
          </a:xfrm>
        </p:spPr>
        <p:txBody>
          <a:bodyPr>
            <a:normAutofit fontScale="90000"/>
          </a:bodyPr>
          <a:lstStyle/>
          <a:p>
            <a:pPr>
              <a:defRPr/>
            </a:pPr>
            <a:r>
              <a:rPr lang="es-ES_tradnl" dirty="0"/>
              <a:t>Ascenso y emplazamiento de magmas</a:t>
            </a:r>
            <a:endParaRPr lang="es-MX" dirty="0"/>
          </a:p>
        </p:txBody>
      </p:sp>
      <p:pic>
        <p:nvPicPr>
          <p:cNvPr id="119811" name="Picture 2" descr="http://faculty.gg.uwyo.edu/cheadle/Tart_files/image051.gif"/>
          <p:cNvPicPr>
            <a:picLocks noChangeAspect="1" noChangeArrowheads="1"/>
          </p:cNvPicPr>
          <p:nvPr/>
        </p:nvPicPr>
        <p:blipFill>
          <a:blip r:embed="rId3" cstate="print"/>
          <a:srcRect/>
          <a:stretch>
            <a:fillRect/>
          </a:stretch>
        </p:blipFill>
        <p:spPr bwMode="auto">
          <a:xfrm>
            <a:off x="1692275" y="1916113"/>
            <a:ext cx="5162550" cy="428625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eaLnBrk="1" hangingPunct="1">
              <a:defRPr/>
            </a:pPr>
            <a:r>
              <a:rPr lang="es-ES_tradnl" smtClean="0"/>
              <a:t>Cristalización/Exsolución</a:t>
            </a:r>
            <a:endParaRPr lang="es-MX" smtClean="0"/>
          </a:p>
        </p:txBody>
      </p:sp>
      <p:sp>
        <p:nvSpPr>
          <p:cNvPr id="135171" name="Rectangle 3"/>
          <p:cNvSpPr>
            <a:spLocks noGrp="1" noChangeArrowheads="1"/>
          </p:cNvSpPr>
          <p:nvPr>
            <p:ph idx="1"/>
          </p:nvPr>
        </p:nvSpPr>
        <p:spPr/>
        <p:txBody>
          <a:bodyPr>
            <a:normAutofit fontScale="92500"/>
          </a:bodyPr>
          <a:lstStyle/>
          <a:p>
            <a:pPr eaLnBrk="1" hangingPunct="1">
              <a:defRPr/>
            </a:pPr>
            <a:r>
              <a:rPr lang="es-ES_tradnl" sz="2800" dirty="0" smtClean="0"/>
              <a:t>Saturación de los componentes de un mineral/volátil varía con la temperatura y la presión</a:t>
            </a:r>
          </a:p>
          <a:p>
            <a:pPr eaLnBrk="1" hangingPunct="1">
              <a:defRPr/>
            </a:pPr>
            <a:endParaRPr lang="es-ES_tradnl" sz="2800" dirty="0" smtClean="0"/>
          </a:p>
          <a:p>
            <a:pPr eaLnBrk="1" hangingPunct="1">
              <a:defRPr/>
            </a:pPr>
            <a:r>
              <a:rPr lang="es-ES_tradnl" sz="2800" dirty="0" smtClean="0"/>
              <a:t>Condiciones P,T de la cristalización</a:t>
            </a:r>
          </a:p>
          <a:p>
            <a:pPr eaLnBrk="1" hangingPunct="1">
              <a:defRPr/>
            </a:pPr>
            <a:endParaRPr lang="es-ES_tradnl" sz="2800" dirty="0" smtClean="0"/>
          </a:p>
          <a:p>
            <a:pPr eaLnBrk="1" hangingPunct="1">
              <a:defRPr/>
            </a:pPr>
            <a:r>
              <a:rPr lang="es-ES_tradnl" sz="2800" dirty="0" smtClean="0"/>
              <a:t>¿Cuáles son los principales volátiles en un magma?</a:t>
            </a:r>
          </a:p>
          <a:p>
            <a:pPr eaLnBrk="1" hangingPunct="1">
              <a:defRPr/>
            </a:pPr>
            <a:endParaRPr lang="es-ES_tradnl" sz="2800" dirty="0" smtClean="0"/>
          </a:p>
          <a:p>
            <a:pPr eaLnBrk="1" hangingPunct="1">
              <a:defRPr/>
            </a:pPr>
            <a:r>
              <a:rPr lang="es-ES_tradnl" sz="2800" dirty="0" smtClean="0"/>
              <a:t>¿Cómo varía la solubilidad de un volátil en el magma con la presión y la temperatura? </a:t>
            </a:r>
            <a:endParaRPr lang="es-MX" sz="2800" dirty="0" smtClean="0"/>
          </a:p>
          <a:p>
            <a:pPr eaLnBrk="1" hangingPunct="1">
              <a:buFont typeface="Wingdings" pitchFamily="2" charset="2"/>
              <a:buNone/>
              <a:defRPr/>
            </a:pPr>
            <a:endParaRPr lang="es-MX" sz="2800" i="1" baseline="-25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ox(in)">
                                      <p:cBhvr>
                                        <p:cTn id="7" dur="500"/>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2988" y="765175"/>
            <a:ext cx="7610475" cy="1755775"/>
          </a:xfrm>
        </p:spPr>
        <p:txBody>
          <a:bodyPr>
            <a:normAutofit fontScale="90000"/>
          </a:bodyPr>
          <a:lstStyle/>
          <a:p>
            <a:pPr>
              <a:defRPr/>
            </a:pPr>
            <a:r>
              <a:rPr lang="es-CL" dirty="0" smtClean="0"/>
              <a:t>¿Cuáles son los factores claves para el ascenso </a:t>
            </a:r>
            <a:r>
              <a:rPr lang="es-CL" dirty="0" err="1" smtClean="0"/>
              <a:t>magmático</a:t>
            </a:r>
            <a:r>
              <a:rPr lang="es-CL" dirty="0" smtClean="0"/>
              <a:t>?</a:t>
            </a:r>
            <a:endParaRPr lang="es-CL" dirty="0"/>
          </a:p>
        </p:txBody>
      </p:sp>
      <p:sp>
        <p:nvSpPr>
          <p:cNvPr id="5" name="4 Marcador de contenido"/>
          <p:cNvSpPr>
            <a:spLocks noGrp="1"/>
          </p:cNvSpPr>
          <p:nvPr>
            <p:ph idx="1"/>
          </p:nvPr>
        </p:nvSpPr>
        <p:spPr>
          <a:xfrm>
            <a:off x="1116013" y="3357563"/>
            <a:ext cx="7566025" cy="2303462"/>
          </a:xfrm>
        </p:spPr>
        <p:txBody>
          <a:bodyPr/>
          <a:lstStyle/>
          <a:p>
            <a:pPr>
              <a:defRPr/>
            </a:pPr>
            <a:r>
              <a:rPr lang="es-CL" sz="4000" dirty="0" smtClean="0"/>
              <a:t>Contraste de densidad</a:t>
            </a:r>
          </a:p>
          <a:p>
            <a:pPr>
              <a:defRPr/>
            </a:pPr>
            <a:r>
              <a:rPr lang="es-CL" sz="4000" dirty="0" smtClean="0"/>
              <a:t>Propagación de fracturas</a:t>
            </a:r>
            <a:endParaRPr lang="es-CL"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ox(in)">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http://www.creationscience.com/onlinebook/webpictures/Crossover%20depth.jpg"/>
          <p:cNvPicPr>
            <a:picLocks noChangeAspect="1" noChangeArrowheads="1"/>
          </p:cNvPicPr>
          <p:nvPr/>
        </p:nvPicPr>
        <p:blipFill>
          <a:blip r:embed="rId2" cstate="print"/>
          <a:srcRect/>
          <a:stretch>
            <a:fillRect/>
          </a:stretch>
        </p:blipFill>
        <p:spPr bwMode="auto">
          <a:xfrm>
            <a:off x="5831583" y="404664"/>
            <a:ext cx="3312417" cy="5124436"/>
          </a:xfrm>
          <a:prstGeom prst="rect">
            <a:avLst/>
          </a:prstGeom>
          <a:noFill/>
          <a:ln w="9525">
            <a:noFill/>
            <a:miter lim="800000"/>
            <a:headEnd/>
            <a:tailEnd/>
          </a:ln>
        </p:spPr>
      </p:pic>
      <p:sp>
        <p:nvSpPr>
          <p:cNvPr id="121859" name="3 Rectángulo"/>
          <p:cNvSpPr>
            <a:spLocks noChangeArrowheads="1"/>
          </p:cNvSpPr>
          <p:nvPr/>
        </p:nvSpPr>
        <p:spPr bwMode="auto">
          <a:xfrm>
            <a:off x="395536" y="188640"/>
            <a:ext cx="4572000" cy="6462712"/>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r>
              <a:rPr lang="en-US" dirty="0"/>
              <a:t>Magma’s Compressibility</a:t>
            </a:r>
            <a:r>
              <a:rPr lang="en-US" i="1" dirty="0"/>
              <a:t>. </a:t>
            </a:r>
            <a:r>
              <a:rPr lang="en-US" b="1" i="1" dirty="0">
                <a:solidFill>
                  <a:srgbClr val="FFFF00"/>
                </a:solidFill>
              </a:rPr>
              <a:t>Magma—melted rock inside the earth—is compressible under high pressure</a:t>
            </a:r>
            <a:r>
              <a:rPr lang="en-US" i="1" dirty="0"/>
              <a:t>.</a:t>
            </a:r>
            <a:r>
              <a:rPr lang="en-US" dirty="0"/>
              <a:t> Rock that melts under the extreme pressures near the center of the earth will contract and </a:t>
            </a:r>
            <a:r>
              <a:rPr lang="en-US" b="1" i="1" dirty="0">
                <a:solidFill>
                  <a:srgbClr val="FFFF00"/>
                </a:solidFill>
              </a:rPr>
              <a:t>occupy a smaller volume than it did before melting</a:t>
            </a:r>
            <a:r>
              <a:rPr lang="en-US" dirty="0"/>
              <a:t>! At intermediate pressures corresponding to those in the earth’s mantle, melted rock occupies nearly the same volume as the original solid rock. </a:t>
            </a:r>
            <a:r>
              <a:rPr lang="en-US" b="1" i="1" dirty="0">
                <a:solidFill>
                  <a:srgbClr val="FFFF00"/>
                </a:solidFill>
              </a:rPr>
              <a:t>At atmospheric pressure, rock expands by 7–17% when it is heated and melts. The density where the rock’s volume does not change as it melts is called the crossover density. </a:t>
            </a:r>
            <a:r>
              <a:rPr lang="en-US" dirty="0"/>
              <a:t>It occurs about 120–300 miles below the earth’s surface. The exact crossover depth depends on the minerals present. Because of magma’s compressibility, magma below this depth is too dense to rise, so magma cannot circulate inside the mantle,</a:t>
            </a:r>
            <a:r>
              <a:rPr lang="en-US" baseline="30000" dirty="0">
                <a:hlinkClick r:id="rId3" action="ppaction://hlinkfile"/>
              </a:rPr>
              <a:t>14</a:t>
            </a:r>
            <a:r>
              <a:rPr lang="en-US" dirty="0"/>
              <a:t> contrary to what has been taught for 50 years! </a:t>
            </a:r>
            <a:endParaRPr lang="es-CL" dirty="0"/>
          </a:p>
        </p:txBody>
      </p:sp>
      <p:sp>
        <p:nvSpPr>
          <p:cNvPr id="4" name="3 CuadroTexto"/>
          <p:cNvSpPr txBox="1"/>
          <p:nvPr/>
        </p:nvSpPr>
        <p:spPr>
          <a:xfrm>
            <a:off x="6156176" y="2996952"/>
            <a:ext cx="1512168" cy="369332"/>
          </a:xfrm>
          <a:prstGeom prst="rect">
            <a:avLst/>
          </a:prstGeom>
          <a:noFill/>
        </p:spPr>
        <p:txBody>
          <a:bodyPr wrap="square" rtlCol="0">
            <a:spAutoFit/>
          </a:bodyPr>
          <a:lstStyle/>
          <a:p>
            <a:r>
              <a:rPr lang="es-CL" dirty="0" smtClean="0"/>
              <a:t>200-500 km</a:t>
            </a:r>
            <a:endParaRPr lang="es-CL"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00125" y="857250"/>
            <a:ext cx="7610475" cy="3124200"/>
          </a:xfrm>
        </p:spPr>
        <p:txBody>
          <a:bodyPr/>
          <a:lstStyle/>
          <a:p>
            <a:pPr>
              <a:defRPr/>
            </a:pPr>
            <a:r>
              <a:rPr lang="es-CL" sz="3600" dirty="0" smtClean="0"/>
              <a:t>Ascenso </a:t>
            </a:r>
            <a:r>
              <a:rPr lang="es-CL" sz="3600" dirty="0" err="1" smtClean="0"/>
              <a:t>magmático</a:t>
            </a:r>
            <a:r>
              <a:rPr lang="es-CL" sz="3600" dirty="0" smtClean="0"/>
              <a:t>:</a:t>
            </a:r>
            <a:r>
              <a:rPr lang="es-CL" dirty="0" smtClean="0"/>
              <a:t/>
            </a:r>
            <a:br>
              <a:rPr lang="es-CL" dirty="0" smtClean="0"/>
            </a:br>
            <a:r>
              <a:rPr lang="es-CL" sz="4800" dirty="0" err="1" smtClean="0"/>
              <a:t>Dyking</a:t>
            </a:r>
            <a:r>
              <a:rPr lang="es-CL" sz="4800" dirty="0" smtClean="0"/>
              <a:t> </a:t>
            </a:r>
            <a:r>
              <a:rPr lang="es-CL" sz="4800" i="1" dirty="0" smtClean="0"/>
              <a:t>vs.</a:t>
            </a:r>
            <a:r>
              <a:rPr lang="es-CL" sz="4800" dirty="0" smtClean="0"/>
              <a:t> </a:t>
            </a:r>
            <a:r>
              <a:rPr lang="es-CL" sz="4800" dirty="0" err="1" smtClean="0"/>
              <a:t>Diapirismo</a:t>
            </a:r>
            <a:endParaRPr lang="es-CL" sz="48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3" cstate="print"/>
          <a:srcRect/>
          <a:stretch>
            <a:fillRect/>
          </a:stretch>
        </p:blipFill>
        <p:spPr bwMode="auto">
          <a:xfrm>
            <a:off x="250825" y="404813"/>
            <a:ext cx="3781425" cy="5040312"/>
          </a:xfrm>
          <a:prstGeom prst="rect">
            <a:avLst/>
          </a:prstGeom>
          <a:noFill/>
          <a:ln w="9525">
            <a:noFill/>
            <a:miter lim="800000"/>
            <a:headEnd/>
            <a:tailEnd/>
          </a:ln>
        </p:spPr>
      </p:pic>
      <p:pic>
        <p:nvPicPr>
          <p:cNvPr id="123907" name="Picture 3"/>
          <p:cNvPicPr>
            <a:picLocks noChangeAspect="1" noChangeArrowheads="1"/>
          </p:cNvPicPr>
          <p:nvPr/>
        </p:nvPicPr>
        <p:blipFill>
          <a:blip r:embed="rId4" cstate="print"/>
          <a:srcRect/>
          <a:stretch>
            <a:fillRect/>
          </a:stretch>
        </p:blipFill>
        <p:spPr bwMode="auto">
          <a:xfrm>
            <a:off x="4284663" y="1125538"/>
            <a:ext cx="4051300" cy="5400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3" cstate="print"/>
          <a:srcRect/>
          <a:stretch>
            <a:fillRect/>
          </a:stretch>
        </p:blipFill>
        <p:spPr bwMode="auto">
          <a:xfrm>
            <a:off x="395288" y="188913"/>
            <a:ext cx="5040312" cy="3781425"/>
          </a:xfrm>
          <a:prstGeom prst="rect">
            <a:avLst/>
          </a:prstGeom>
          <a:noFill/>
          <a:ln w="9525">
            <a:noFill/>
            <a:miter lim="800000"/>
            <a:headEnd/>
            <a:tailEnd/>
          </a:ln>
        </p:spPr>
      </p:pic>
      <p:pic>
        <p:nvPicPr>
          <p:cNvPr id="124931" name="Picture 3"/>
          <p:cNvPicPr>
            <a:picLocks noChangeAspect="1" noChangeArrowheads="1"/>
          </p:cNvPicPr>
          <p:nvPr/>
        </p:nvPicPr>
        <p:blipFill>
          <a:blip r:embed="rId4" cstate="print"/>
          <a:srcRect/>
          <a:stretch>
            <a:fillRect/>
          </a:stretch>
        </p:blipFill>
        <p:spPr bwMode="auto">
          <a:xfrm>
            <a:off x="4716463" y="3284538"/>
            <a:ext cx="4175125" cy="3132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ChangeAspect="1" noChangeArrowheads="1"/>
          </p:cNvPicPr>
          <p:nvPr/>
        </p:nvPicPr>
        <p:blipFill>
          <a:blip r:embed="rId2" cstate="print"/>
          <a:srcRect/>
          <a:stretch>
            <a:fillRect/>
          </a:stretch>
        </p:blipFill>
        <p:spPr bwMode="auto">
          <a:xfrm>
            <a:off x="642938" y="1490663"/>
            <a:ext cx="3000375" cy="3486150"/>
          </a:xfrm>
          <a:prstGeom prst="rect">
            <a:avLst/>
          </a:prstGeom>
          <a:noFill/>
          <a:ln w="9525">
            <a:noFill/>
            <a:miter lim="800000"/>
            <a:headEnd/>
            <a:tailEnd/>
          </a:ln>
        </p:spPr>
      </p:pic>
      <p:pic>
        <p:nvPicPr>
          <p:cNvPr id="125955" name="Picture 2"/>
          <p:cNvPicPr>
            <a:picLocks noChangeAspect="1" noChangeArrowheads="1"/>
          </p:cNvPicPr>
          <p:nvPr/>
        </p:nvPicPr>
        <p:blipFill>
          <a:blip r:embed="rId3" cstate="print"/>
          <a:srcRect/>
          <a:stretch>
            <a:fillRect/>
          </a:stretch>
        </p:blipFill>
        <p:spPr bwMode="auto">
          <a:xfrm>
            <a:off x="4214813" y="1552575"/>
            <a:ext cx="4357687" cy="285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0"/>
          <p:cNvPicPr>
            <a:picLocks noChangeAspect="1" noChangeArrowheads="1"/>
          </p:cNvPicPr>
          <p:nvPr/>
        </p:nvPicPr>
        <p:blipFill>
          <a:blip r:embed="rId2" cstate="print"/>
          <a:srcRect l="41379"/>
          <a:stretch>
            <a:fillRect/>
          </a:stretch>
        </p:blipFill>
        <p:spPr bwMode="auto">
          <a:xfrm>
            <a:off x="2643188" y="968375"/>
            <a:ext cx="3500437" cy="5146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3" cstate="print"/>
          <a:srcRect/>
          <a:stretch>
            <a:fillRect/>
          </a:stretch>
        </p:blipFill>
        <p:spPr bwMode="auto">
          <a:xfrm>
            <a:off x="139700" y="106363"/>
            <a:ext cx="8863013" cy="6637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4962" name="Picture 2" descr="http://www.colorado.edu/GeolSci/Resources/WUSTectonics/SierraBatholith/images/chen_fig1.jpg"/>
          <p:cNvPicPr>
            <a:picLocks noChangeAspect="1" noChangeArrowheads="1"/>
          </p:cNvPicPr>
          <p:nvPr/>
        </p:nvPicPr>
        <p:blipFill>
          <a:blip r:embed="rId2" cstate="print"/>
          <a:srcRect/>
          <a:stretch>
            <a:fillRect/>
          </a:stretch>
        </p:blipFill>
        <p:spPr bwMode="auto">
          <a:xfrm>
            <a:off x="0" y="0"/>
            <a:ext cx="3714750" cy="3371851"/>
          </a:xfrm>
          <a:prstGeom prst="rect">
            <a:avLst/>
          </a:prstGeom>
          <a:noFill/>
        </p:spPr>
      </p:pic>
      <p:pic>
        <p:nvPicPr>
          <p:cNvPr id="424964" name="Picture 4" descr="http://www.sdnhm.org/research/geology/images/lapostadist_200w.jpg"/>
          <p:cNvPicPr>
            <a:picLocks noChangeAspect="1" noChangeArrowheads="1"/>
          </p:cNvPicPr>
          <p:nvPr/>
        </p:nvPicPr>
        <p:blipFill>
          <a:blip r:embed="rId3" cstate="print"/>
          <a:srcRect/>
          <a:stretch>
            <a:fillRect/>
          </a:stretch>
        </p:blipFill>
        <p:spPr bwMode="auto">
          <a:xfrm>
            <a:off x="2195736" y="3356992"/>
            <a:ext cx="1905000" cy="3228975"/>
          </a:xfrm>
          <a:prstGeom prst="rect">
            <a:avLst/>
          </a:prstGeom>
          <a:noFill/>
        </p:spPr>
      </p:pic>
      <p:pic>
        <p:nvPicPr>
          <p:cNvPr id="424966" name="Picture 6" descr="http://pangea.stanford.edu/research/groups/structure/gfx/Landsat%20plutons.jpg"/>
          <p:cNvPicPr>
            <a:picLocks noChangeAspect="1" noChangeArrowheads="1"/>
          </p:cNvPicPr>
          <p:nvPr/>
        </p:nvPicPr>
        <p:blipFill>
          <a:blip r:embed="rId4" cstate="print"/>
          <a:srcRect/>
          <a:stretch>
            <a:fillRect/>
          </a:stretch>
        </p:blipFill>
        <p:spPr bwMode="auto">
          <a:xfrm>
            <a:off x="179512" y="3284984"/>
            <a:ext cx="5341327" cy="3384376"/>
          </a:xfrm>
          <a:prstGeom prst="rect">
            <a:avLst/>
          </a:prstGeom>
          <a:noFill/>
        </p:spPr>
      </p:pic>
      <p:pic>
        <p:nvPicPr>
          <p:cNvPr id="424968" name="Picture 8" descr="http://www.pesquisamineralcefetrn1.hpg.ig.com.br/skarna.jpg"/>
          <p:cNvPicPr>
            <a:picLocks noChangeAspect="1" noChangeArrowheads="1"/>
          </p:cNvPicPr>
          <p:nvPr/>
        </p:nvPicPr>
        <p:blipFill>
          <a:blip r:embed="rId5" cstate="print"/>
          <a:srcRect/>
          <a:stretch>
            <a:fillRect/>
          </a:stretch>
        </p:blipFill>
        <p:spPr bwMode="auto">
          <a:xfrm>
            <a:off x="5533553" y="3140968"/>
            <a:ext cx="3610447" cy="3528392"/>
          </a:xfrm>
          <a:prstGeom prst="rect">
            <a:avLst/>
          </a:prstGeom>
          <a:noFill/>
        </p:spPr>
      </p:pic>
      <p:sp>
        <p:nvSpPr>
          <p:cNvPr id="6" name="5 CuadroTexto"/>
          <p:cNvSpPr txBox="1"/>
          <p:nvPr/>
        </p:nvSpPr>
        <p:spPr>
          <a:xfrm>
            <a:off x="5796136" y="2276872"/>
            <a:ext cx="3131840" cy="523220"/>
          </a:xfrm>
          <a:prstGeom prst="rect">
            <a:avLst/>
          </a:prstGeom>
          <a:noFill/>
        </p:spPr>
        <p:txBody>
          <a:bodyPr wrap="square" rtlCol="0">
            <a:spAutoFit/>
          </a:bodyPr>
          <a:lstStyle/>
          <a:p>
            <a:r>
              <a:rPr lang="es-CL" sz="2800" dirty="0" smtClean="0"/>
              <a:t>Forma de </a:t>
            </a:r>
            <a:r>
              <a:rPr lang="es-CL" sz="2800" dirty="0" err="1" smtClean="0"/>
              <a:t>plutones</a:t>
            </a:r>
            <a:endParaRPr lang="es-CL" sz="2800" dirty="0"/>
          </a:p>
        </p:txBody>
      </p:sp>
      <p:pic>
        <p:nvPicPr>
          <p:cNvPr id="91138" name="Picture 2" descr="http://img.springerimages.com/Images/Springer/PUB=Springer-Verlag-Berlin-Heidelberg/JOU=00126/VOL=2003.38/ISU=7/ART=385/MediaObjects/WATER_s00126-003-0385-9fhc1.jpg"/>
          <p:cNvPicPr>
            <a:picLocks noChangeAspect="1" noChangeArrowheads="1"/>
          </p:cNvPicPr>
          <p:nvPr/>
        </p:nvPicPr>
        <p:blipFill>
          <a:blip r:embed="rId6" cstate="print"/>
          <a:srcRect/>
          <a:stretch>
            <a:fillRect/>
          </a:stretch>
        </p:blipFill>
        <p:spPr bwMode="auto">
          <a:xfrm>
            <a:off x="3779912" y="260648"/>
            <a:ext cx="2857500" cy="2009776"/>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2988" y="1844675"/>
            <a:ext cx="7639050" cy="3484563"/>
          </a:xfrm>
        </p:spPr>
        <p:txBody>
          <a:bodyPr>
            <a:normAutofit fontScale="90000"/>
          </a:bodyPr>
          <a:lstStyle/>
          <a:p>
            <a:pPr>
              <a:defRPr/>
            </a:pPr>
            <a:r>
              <a:rPr lang="es-CL" dirty="0" smtClean="0"/>
              <a:t>¿Qué requisito debe cumplir el flujo de magma a lo largo del dique, para que sea un mecanismo de ascenso eficiente?</a:t>
            </a:r>
            <a:endParaRPr lang="es-CL"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4"/>
          <p:cNvPicPr>
            <a:picLocks noChangeAspect="1" noChangeArrowheads="1"/>
          </p:cNvPicPr>
          <p:nvPr/>
        </p:nvPicPr>
        <p:blipFill>
          <a:blip r:embed="rId3" cstate="print"/>
          <a:srcRect/>
          <a:stretch>
            <a:fillRect/>
          </a:stretch>
        </p:blipFill>
        <p:spPr bwMode="auto">
          <a:xfrm>
            <a:off x="3203575" y="260350"/>
            <a:ext cx="5743575" cy="6191250"/>
          </a:xfrm>
          <a:prstGeom prst="rect">
            <a:avLst/>
          </a:prstGeom>
          <a:noFill/>
          <a:ln w="9525">
            <a:noFill/>
            <a:miter lim="800000"/>
            <a:headEnd/>
            <a:tailEnd/>
          </a:ln>
        </p:spPr>
      </p:pic>
      <p:sp>
        <p:nvSpPr>
          <p:cNvPr id="75779" name="2 CuadroTexto"/>
          <p:cNvSpPr txBox="1">
            <a:spLocks noChangeArrowheads="1"/>
          </p:cNvSpPr>
          <p:nvPr/>
        </p:nvSpPr>
        <p:spPr bwMode="auto">
          <a:xfrm>
            <a:off x="395288" y="404813"/>
            <a:ext cx="2663825" cy="369887"/>
          </a:xfrm>
          <a:prstGeom prst="rect">
            <a:avLst/>
          </a:prstGeom>
          <a:noFill/>
          <a:ln w="9525">
            <a:noFill/>
            <a:miter lim="800000"/>
            <a:headEnd/>
            <a:tailEnd/>
          </a:ln>
        </p:spPr>
        <p:txBody>
          <a:bodyPr>
            <a:spAutoFit/>
          </a:bodyPr>
          <a:lstStyle/>
          <a:p>
            <a:r>
              <a:rPr lang="es-CL"/>
              <a:t>Exsolución de volátiles</a:t>
            </a:r>
          </a:p>
        </p:txBody>
      </p:sp>
      <p:sp>
        <p:nvSpPr>
          <p:cNvPr id="75780" name="3 CuadroTexto"/>
          <p:cNvSpPr txBox="1">
            <a:spLocks noChangeArrowheads="1"/>
          </p:cNvSpPr>
          <p:nvPr/>
        </p:nvSpPr>
        <p:spPr bwMode="auto">
          <a:xfrm>
            <a:off x="251520" y="3068960"/>
            <a:ext cx="3096344" cy="2554545"/>
          </a:xfrm>
          <a:prstGeom prst="rect">
            <a:avLst/>
          </a:prstGeom>
          <a:noFill/>
          <a:ln w="9525">
            <a:noFill/>
            <a:miter lim="800000"/>
            <a:headEnd/>
            <a:tailEnd/>
          </a:ln>
        </p:spPr>
        <p:txBody>
          <a:bodyPr wrap="square">
            <a:spAutoFit/>
          </a:bodyPr>
          <a:lstStyle/>
          <a:p>
            <a:r>
              <a:rPr lang="es-CL" sz="3200" dirty="0" smtClean="0"/>
              <a:t>Variación de la solubilidad </a:t>
            </a:r>
            <a:r>
              <a:rPr lang="es-CL" sz="3200" dirty="0"/>
              <a:t>del H2O en el </a:t>
            </a:r>
            <a:r>
              <a:rPr lang="es-CL" sz="3200" dirty="0" smtClean="0"/>
              <a:t>magma con la presión</a:t>
            </a:r>
            <a:endParaRPr lang="es-CL" sz="32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468313" y="441325"/>
            <a:ext cx="7994650" cy="6093976"/>
          </a:xfrm>
          <a:prstGeom prst="rect">
            <a:avLst/>
          </a:prstGeom>
          <a:noFill/>
          <a:ln w="9525">
            <a:noFill/>
            <a:miter lim="800000"/>
            <a:headEnd/>
            <a:tailEnd/>
          </a:ln>
        </p:spPr>
        <p:txBody>
          <a:bodyPr>
            <a:spAutoFit/>
          </a:bodyPr>
          <a:lstStyle/>
          <a:p>
            <a:pPr algn="ctr">
              <a:spcBef>
                <a:spcPct val="50000"/>
              </a:spcBef>
            </a:pPr>
            <a:r>
              <a:rPr lang="es-ES_tradnl" sz="3200" b="1" dirty="0" err="1"/>
              <a:t>Dyking</a:t>
            </a:r>
            <a:endParaRPr lang="es-ES_tradnl" sz="3200" b="1" dirty="0"/>
          </a:p>
          <a:p>
            <a:pPr algn="ctr">
              <a:spcBef>
                <a:spcPct val="50000"/>
              </a:spcBef>
            </a:pPr>
            <a:endParaRPr lang="es-ES_tradnl" dirty="0"/>
          </a:p>
          <a:p>
            <a:pPr>
              <a:spcBef>
                <a:spcPct val="50000"/>
              </a:spcBef>
            </a:pPr>
            <a:r>
              <a:rPr lang="es-ES_tradnl" dirty="0"/>
              <a:t>	</a:t>
            </a:r>
            <a:endParaRPr lang="es-ES_tradnl" sz="3200" dirty="0" smtClean="0"/>
          </a:p>
          <a:p>
            <a:pPr>
              <a:spcBef>
                <a:spcPct val="50000"/>
              </a:spcBef>
            </a:pPr>
            <a:r>
              <a:rPr lang="es-ES_tradnl" sz="3200" dirty="0" smtClean="0"/>
              <a:t>	-espesor crítico del dique alimentador</a:t>
            </a:r>
          </a:p>
          <a:p>
            <a:pPr lvl="2">
              <a:spcBef>
                <a:spcPct val="50000"/>
              </a:spcBef>
            </a:pPr>
            <a:r>
              <a:rPr lang="es-ES_tradnl" sz="3200" dirty="0" smtClean="0"/>
              <a:t>-</a:t>
            </a:r>
            <a:r>
              <a:rPr lang="es-ES_tradnl" sz="3200" dirty="0"/>
              <a:t>velocidad de ascenso alta para                      impedir solidificación</a:t>
            </a:r>
          </a:p>
          <a:p>
            <a:pPr>
              <a:spcBef>
                <a:spcPct val="50000"/>
              </a:spcBef>
            </a:pPr>
            <a:r>
              <a:rPr lang="es-CL" sz="3200" i="1" dirty="0"/>
              <a:t>			V = </a:t>
            </a:r>
            <a:r>
              <a:rPr lang="es-CL" sz="3200" i="1" dirty="0">
                <a:sym typeface="Symbol" pitchFamily="18" charset="2"/>
              </a:rPr>
              <a:t></a:t>
            </a:r>
            <a:r>
              <a:rPr lang="es-CL" sz="3200" i="1" dirty="0"/>
              <a:t>gw</a:t>
            </a:r>
            <a:r>
              <a:rPr lang="es-CL" sz="3200" i="1" baseline="30000" dirty="0"/>
              <a:t>2</a:t>
            </a:r>
            <a:r>
              <a:rPr lang="es-CL" sz="3200" i="1" dirty="0"/>
              <a:t>/12</a:t>
            </a:r>
            <a:r>
              <a:rPr lang="es-CL" sz="3200" i="1" dirty="0">
                <a:sym typeface="Symbol" pitchFamily="18" charset="2"/>
              </a:rPr>
              <a:t></a:t>
            </a:r>
            <a:endParaRPr lang="es-CL" sz="3200" i="1" dirty="0"/>
          </a:p>
          <a:p>
            <a:pPr>
              <a:spcBef>
                <a:spcPct val="50000"/>
              </a:spcBef>
            </a:pPr>
            <a:r>
              <a:rPr lang="es-CL" sz="3200" i="1" dirty="0">
                <a:sym typeface="Symbol" pitchFamily="18" charset="2"/>
              </a:rPr>
              <a:t></a:t>
            </a:r>
            <a:r>
              <a:rPr lang="es-CL" sz="3200" i="1" dirty="0"/>
              <a:t> = contraste de densidad; w = espesor del dique; </a:t>
            </a:r>
            <a:r>
              <a:rPr lang="es-CL" sz="3200" i="1" dirty="0">
                <a:sym typeface="Symbol" pitchFamily="18" charset="2"/>
              </a:rPr>
              <a:t></a:t>
            </a:r>
            <a:r>
              <a:rPr lang="es-CL" sz="3200" i="1" dirty="0"/>
              <a:t> = viscosidad del magma</a:t>
            </a:r>
          </a:p>
          <a:p>
            <a:pPr>
              <a:spcBef>
                <a:spcPct val="50000"/>
              </a:spcBef>
            </a:pPr>
            <a:r>
              <a:rPr lang="es-CL" sz="3200" i="1" dirty="0"/>
              <a:t>			</a:t>
            </a:r>
            <a:endParaRPr lang="es-ES_tradnl" sz="3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defRPr/>
            </a:pPr>
            <a:r>
              <a:rPr lang="es-CL" dirty="0" err="1" smtClean="0"/>
              <a:t>Dyking</a:t>
            </a:r>
            <a:endParaRPr lang="es-CL" dirty="0"/>
          </a:p>
        </p:txBody>
      </p:sp>
      <p:sp>
        <p:nvSpPr>
          <p:cNvPr id="7171" name="Rectangle 3"/>
          <p:cNvSpPr>
            <a:spLocks noGrp="1" noChangeArrowheads="1"/>
          </p:cNvSpPr>
          <p:nvPr>
            <p:ph idx="1"/>
          </p:nvPr>
        </p:nvSpPr>
        <p:spPr/>
        <p:txBody>
          <a:bodyPr/>
          <a:lstStyle/>
          <a:p>
            <a:pPr>
              <a:defRPr/>
            </a:pPr>
            <a:r>
              <a:rPr lang="es-CL" dirty="0"/>
              <a:t>Un magma granítico puede ascender a una velocidad media: </a:t>
            </a:r>
            <a:endParaRPr lang="es-CL" dirty="0" smtClean="0"/>
          </a:p>
          <a:p>
            <a:pPr>
              <a:buFont typeface="Wingdings" pitchFamily="2" charset="2"/>
              <a:buNone/>
              <a:defRPr/>
            </a:pPr>
            <a:endParaRPr lang="es-CL" dirty="0"/>
          </a:p>
          <a:p>
            <a:pPr>
              <a:buFont typeface="Wingdings" pitchFamily="2" charset="2"/>
              <a:buNone/>
              <a:defRPr/>
            </a:pPr>
            <a:r>
              <a:rPr lang="es-CL" dirty="0"/>
              <a:t>			</a:t>
            </a:r>
            <a:r>
              <a:rPr lang="es-CL" i="1" dirty="0" smtClean="0"/>
              <a:t>V</a:t>
            </a:r>
            <a:r>
              <a:rPr lang="es-CL" i="1" dirty="0">
                <a:sym typeface="Symbol" pitchFamily="18" charset="2"/>
              </a:rPr>
              <a:t></a:t>
            </a:r>
            <a:r>
              <a:rPr lang="es-CL" i="1" dirty="0"/>
              <a:t> </a:t>
            </a:r>
            <a:r>
              <a:rPr lang="es-CL" i="1" dirty="0" smtClean="0"/>
              <a:t>0.002 </a:t>
            </a:r>
            <a:r>
              <a:rPr lang="es-CL" i="1" dirty="0"/>
              <a:t>– </a:t>
            </a:r>
            <a:r>
              <a:rPr lang="es-CL" i="1" dirty="0" smtClean="0"/>
              <a:t>0.01 m/s</a:t>
            </a:r>
            <a:endParaRPr lang="es-CL" i="1" dirty="0"/>
          </a:p>
          <a:p>
            <a:pPr>
              <a:buFont typeface="Wingdings" pitchFamily="2" charset="2"/>
              <a:buNone/>
              <a:defRPr/>
            </a:pPr>
            <a:r>
              <a:rPr lang="es-CL" i="1" dirty="0"/>
              <a:t>			</a:t>
            </a:r>
            <a:r>
              <a:rPr lang="es-CL" i="1" dirty="0" smtClean="0"/>
              <a:t> </a:t>
            </a:r>
            <a:r>
              <a:rPr lang="es-CL" i="1" dirty="0"/>
              <a:t>V </a:t>
            </a:r>
            <a:r>
              <a:rPr lang="es-CL" i="1" dirty="0">
                <a:sym typeface="Symbol" pitchFamily="18" charset="2"/>
              </a:rPr>
              <a:t></a:t>
            </a:r>
            <a:r>
              <a:rPr lang="es-CL" i="1" dirty="0"/>
              <a:t> 1 - 5 </a:t>
            </a:r>
            <a:r>
              <a:rPr lang="es-CL" i="1" dirty="0" smtClean="0"/>
              <a:t>km/año (2m de espesor aprox.)</a:t>
            </a:r>
            <a:endParaRPr lang="es-CL" i="1"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L" dirty="0" err="1" smtClean="0"/>
              <a:t>Diapirismo</a:t>
            </a:r>
            <a:endParaRPr lang="es-CL" dirty="0"/>
          </a:p>
        </p:txBody>
      </p:sp>
      <p:sp>
        <p:nvSpPr>
          <p:cNvPr id="3" name="2 Marcador de contenido"/>
          <p:cNvSpPr>
            <a:spLocks noGrp="1"/>
          </p:cNvSpPr>
          <p:nvPr>
            <p:ph idx="1"/>
          </p:nvPr>
        </p:nvSpPr>
        <p:spPr/>
        <p:txBody>
          <a:bodyPr/>
          <a:lstStyle/>
          <a:p>
            <a:endParaRPr lang="es-CL"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http://homepage.ufp.pt/biblioteca/GlossarySaltTectonics/PlatesJPG/Fig.A012-ApparentDiapirism.jpg"/>
          <p:cNvPicPr>
            <a:picLocks noChangeAspect="1" noChangeArrowheads="1"/>
          </p:cNvPicPr>
          <p:nvPr/>
        </p:nvPicPr>
        <p:blipFill>
          <a:blip r:embed="rId2" cstate="print"/>
          <a:srcRect/>
          <a:stretch>
            <a:fillRect/>
          </a:stretch>
        </p:blipFill>
        <p:spPr bwMode="auto">
          <a:xfrm>
            <a:off x="0" y="0"/>
            <a:ext cx="5090966" cy="4032448"/>
          </a:xfrm>
          <a:prstGeom prst="rect">
            <a:avLst/>
          </a:prstGeom>
          <a:noFill/>
        </p:spPr>
      </p:pic>
      <p:pic>
        <p:nvPicPr>
          <p:cNvPr id="176132" name="Picture 4" descr="Darab salt dome 2"/>
          <p:cNvPicPr>
            <a:picLocks noChangeAspect="1" noChangeArrowheads="1"/>
          </p:cNvPicPr>
          <p:nvPr/>
        </p:nvPicPr>
        <p:blipFill>
          <a:blip r:embed="rId3" cstate="print"/>
          <a:srcRect/>
          <a:stretch>
            <a:fillRect/>
          </a:stretch>
        </p:blipFill>
        <p:spPr bwMode="auto">
          <a:xfrm>
            <a:off x="4381500" y="3286124"/>
            <a:ext cx="4762500" cy="3571876"/>
          </a:xfrm>
          <a:prstGeom prst="rect">
            <a:avLst/>
          </a:prstGeom>
          <a:noFill/>
        </p:spPr>
      </p:pic>
      <p:sp>
        <p:nvSpPr>
          <p:cNvPr id="6" name="5 CuadroTexto"/>
          <p:cNvSpPr txBox="1"/>
          <p:nvPr/>
        </p:nvSpPr>
        <p:spPr>
          <a:xfrm>
            <a:off x="0" y="4725144"/>
            <a:ext cx="4355976" cy="461665"/>
          </a:xfrm>
          <a:prstGeom prst="rect">
            <a:avLst/>
          </a:prstGeom>
          <a:noFill/>
        </p:spPr>
        <p:txBody>
          <a:bodyPr wrap="square" rtlCol="0">
            <a:spAutoFit/>
          </a:bodyPr>
          <a:lstStyle/>
          <a:p>
            <a:r>
              <a:rPr lang="es-CL" sz="2400" dirty="0" smtClean="0"/>
              <a:t>Inspirado en los domos de sal</a:t>
            </a:r>
            <a:endParaRPr lang="es-CL" sz="2400" dirty="0"/>
          </a:p>
        </p:txBody>
      </p:sp>
      <p:sp>
        <p:nvSpPr>
          <p:cNvPr id="5" name="4 CuadroTexto"/>
          <p:cNvSpPr txBox="1"/>
          <p:nvPr/>
        </p:nvSpPr>
        <p:spPr>
          <a:xfrm>
            <a:off x="5364088" y="1124744"/>
            <a:ext cx="3779912" cy="523220"/>
          </a:xfrm>
          <a:prstGeom prst="rect">
            <a:avLst/>
          </a:prstGeom>
          <a:noFill/>
        </p:spPr>
        <p:txBody>
          <a:bodyPr wrap="square" rtlCol="0">
            <a:spAutoFit/>
          </a:bodyPr>
          <a:lstStyle/>
          <a:p>
            <a:r>
              <a:rPr lang="es-CL" sz="2800" dirty="0" err="1" smtClean="0"/>
              <a:t>Diapirismo</a:t>
            </a:r>
            <a:endParaRPr lang="es-CL" sz="28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http://www.geosci.usyd.edu.au/users/prey/Granite/WallEffect.JPG"/>
          <p:cNvPicPr>
            <a:picLocks noChangeAspect="1" noChangeArrowheads="1"/>
          </p:cNvPicPr>
          <p:nvPr/>
        </p:nvPicPr>
        <p:blipFill>
          <a:blip r:embed="rId2" cstate="print"/>
          <a:srcRect/>
          <a:stretch>
            <a:fillRect/>
          </a:stretch>
        </p:blipFill>
        <p:spPr bwMode="auto">
          <a:xfrm>
            <a:off x="755576" y="1340768"/>
            <a:ext cx="6905625" cy="4029075"/>
          </a:xfrm>
          <a:prstGeom prst="rect">
            <a:avLst/>
          </a:prstGeom>
          <a:noFill/>
        </p:spPr>
      </p:pic>
      <p:sp>
        <p:nvSpPr>
          <p:cNvPr id="3" name="2 CuadroTexto"/>
          <p:cNvSpPr txBox="1"/>
          <p:nvPr/>
        </p:nvSpPr>
        <p:spPr>
          <a:xfrm>
            <a:off x="899592" y="692696"/>
            <a:ext cx="3312368" cy="523220"/>
          </a:xfrm>
          <a:prstGeom prst="rect">
            <a:avLst/>
          </a:prstGeom>
          <a:noFill/>
        </p:spPr>
        <p:txBody>
          <a:bodyPr wrap="square" rtlCol="0">
            <a:spAutoFit/>
          </a:bodyPr>
          <a:lstStyle/>
          <a:p>
            <a:r>
              <a:rPr lang="es-CL" sz="2800" dirty="0" err="1" smtClean="0"/>
              <a:t>Diapirismo</a:t>
            </a:r>
            <a:endParaRPr lang="es-CL" sz="28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404664"/>
            <a:ext cx="8229600" cy="1143000"/>
          </a:xfrm>
        </p:spPr>
        <p:txBody>
          <a:bodyPr/>
          <a:lstStyle/>
          <a:p>
            <a:pPr>
              <a:defRPr/>
            </a:pPr>
            <a:r>
              <a:rPr lang="es-CL" dirty="0" err="1"/>
              <a:t>Diapirismo</a:t>
            </a:r>
            <a:endParaRPr lang="es-CL" dirty="0"/>
          </a:p>
        </p:txBody>
      </p:sp>
      <p:sp>
        <p:nvSpPr>
          <p:cNvPr id="3075" name="Rectangle 3"/>
          <p:cNvSpPr>
            <a:spLocks noGrp="1" noChangeArrowheads="1"/>
          </p:cNvSpPr>
          <p:nvPr>
            <p:ph idx="1"/>
          </p:nvPr>
        </p:nvSpPr>
        <p:spPr>
          <a:xfrm>
            <a:off x="179512" y="1628800"/>
            <a:ext cx="7239000" cy="4846320"/>
          </a:xfrm>
        </p:spPr>
        <p:txBody>
          <a:bodyPr/>
          <a:lstStyle/>
          <a:p>
            <a:pPr>
              <a:defRPr/>
            </a:pPr>
            <a:r>
              <a:rPr lang="es-CL" dirty="0"/>
              <a:t>Ascenso muy lento</a:t>
            </a:r>
          </a:p>
          <a:p>
            <a:pPr>
              <a:defRPr/>
            </a:pPr>
            <a:endParaRPr lang="es-CL" dirty="0"/>
          </a:p>
          <a:p>
            <a:pPr>
              <a:defRPr/>
            </a:pPr>
            <a:r>
              <a:rPr lang="es-CL" dirty="0"/>
              <a:t>Sigue la ley de </a:t>
            </a:r>
            <a:r>
              <a:rPr lang="es-CL" dirty="0" err="1" smtClean="0"/>
              <a:t>stoke</a:t>
            </a:r>
            <a:r>
              <a:rPr lang="es-CL" dirty="0" smtClean="0"/>
              <a:t>:</a:t>
            </a:r>
          </a:p>
          <a:p>
            <a:pPr lvl="4">
              <a:buFont typeface="Wingdings" pitchFamily="2" charset="2"/>
              <a:buNone/>
              <a:defRPr/>
            </a:pPr>
            <a:endParaRPr lang="es-CL" dirty="0" smtClean="0"/>
          </a:p>
          <a:p>
            <a:pPr lvl="4">
              <a:buFont typeface="Wingdings" pitchFamily="2" charset="2"/>
              <a:buNone/>
              <a:defRPr/>
            </a:pPr>
            <a:r>
              <a:rPr lang="es-CL" sz="2400" b="1" dirty="0" smtClean="0"/>
              <a:t>V = 2r</a:t>
            </a:r>
            <a:r>
              <a:rPr lang="es-CL" sz="2400" b="1" baseline="30000" dirty="0" smtClean="0"/>
              <a:t>2</a:t>
            </a:r>
            <a:r>
              <a:rPr lang="es-CL" sz="2400" b="1" dirty="0" smtClean="0"/>
              <a:t>g(</a:t>
            </a:r>
            <a:r>
              <a:rPr lang="el-GR" sz="2400" b="1" dirty="0" smtClean="0">
                <a:cs typeface="Arial" charset="0"/>
              </a:rPr>
              <a:t>ρ</a:t>
            </a:r>
            <a:r>
              <a:rPr lang="es-CL" sz="2400" b="1" baseline="-25000" dirty="0" smtClean="0">
                <a:cs typeface="Arial" charset="0"/>
              </a:rPr>
              <a:t>1</a:t>
            </a:r>
            <a:r>
              <a:rPr lang="es-CL" sz="2400" b="1" dirty="0" smtClean="0">
                <a:cs typeface="Arial" charset="0"/>
              </a:rPr>
              <a:t>-</a:t>
            </a:r>
            <a:r>
              <a:rPr lang="el-GR" sz="2400" b="1" dirty="0" smtClean="0">
                <a:cs typeface="Arial" charset="0"/>
              </a:rPr>
              <a:t>ρ</a:t>
            </a:r>
            <a:r>
              <a:rPr lang="es-CL" sz="2400" b="1" baseline="-25000" dirty="0" smtClean="0">
                <a:cs typeface="Arial" charset="0"/>
              </a:rPr>
              <a:t>2</a:t>
            </a:r>
            <a:r>
              <a:rPr lang="es-CL" sz="2400" b="1" dirty="0" smtClean="0">
                <a:cs typeface="Arial" charset="0"/>
              </a:rPr>
              <a:t>)/9</a:t>
            </a:r>
            <a:r>
              <a:rPr lang="el-GR" sz="2400" b="1" dirty="0" smtClean="0">
                <a:cs typeface="Arial" charset="0"/>
              </a:rPr>
              <a:t>η</a:t>
            </a:r>
            <a:endParaRPr lang="es-ES_tradnl" sz="2400" b="1" dirty="0" smtClean="0">
              <a:cs typeface="Arial" charset="0"/>
            </a:endParaRPr>
          </a:p>
          <a:p>
            <a:pPr lvl="4">
              <a:buFont typeface="Wingdings" pitchFamily="2" charset="2"/>
              <a:buNone/>
              <a:defRPr/>
            </a:pPr>
            <a:endParaRPr lang="el-GR" dirty="0">
              <a:cs typeface="Arial" charset="0"/>
            </a:endParaRPr>
          </a:p>
          <a:p>
            <a:pPr>
              <a:defRPr/>
            </a:pPr>
            <a:r>
              <a:rPr lang="es-CL" dirty="0"/>
              <a:t>Tasa de alzamiento </a:t>
            </a:r>
            <a:r>
              <a:rPr lang="es-CL" dirty="0" err="1"/>
              <a:t>diapírico</a:t>
            </a:r>
            <a:r>
              <a:rPr lang="es-CL" dirty="0"/>
              <a:t> es &lt; tasa de cristalización</a:t>
            </a:r>
          </a:p>
        </p:txBody>
      </p:sp>
      <p:pic>
        <p:nvPicPr>
          <p:cNvPr id="4" name="Picture 6" descr="http://pangea.stanford.edu/research/groups/structure/gfx/Landsat%20plutons.jpg"/>
          <p:cNvPicPr>
            <a:picLocks noChangeAspect="1" noChangeArrowheads="1"/>
          </p:cNvPicPr>
          <p:nvPr/>
        </p:nvPicPr>
        <p:blipFill>
          <a:blip r:embed="rId3" cstate="print"/>
          <a:srcRect/>
          <a:stretch>
            <a:fillRect/>
          </a:stretch>
        </p:blipFill>
        <p:spPr bwMode="auto">
          <a:xfrm>
            <a:off x="3707904" y="0"/>
            <a:ext cx="5227682" cy="3312368"/>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fontScale="90000"/>
          </a:bodyPr>
          <a:lstStyle/>
          <a:p>
            <a:pPr algn="ctr">
              <a:defRPr/>
            </a:pPr>
            <a:r>
              <a:rPr lang="es-ES_tradnl" sz="4000" dirty="0"/>
              <a:t>Mecanismos de emplazamiento </a:t>
            </a:r>
            <a:r>
              <a:rPr lang="es-ES_tradnl" sz="4000" dirty="0" err="1"/>
              <a:t>magmático</a:t>
            </a:r>
            <a:endParaRPr lang="es-MX" sz="4000" dirty="0"/>
          </a:p>
        </p:txBody>
      </p:sp>
      <p:sp>
        <p:nvSpPr>
          <p:cNvPr id="30723" name="Rectangle 3"/>
          <p:cNvSpPr>
            <a:spLocks noGrp="1" noChangeArrowheads="1"/>
          </p:cNvSpPr>
          <p:nvPr>
            <p:ph idx="1"/>
          </p:nvPr>
        </p:nvSpPr>
        <p:spPr/>
        <p:txBody>
          <a:bodyPr/>
          <a:lstStyle/>
          <a:p>
            <a:pPr>
              <a:defRPr/>
            </a:pPr>
            <a:r>
              <a:rPr lang="es-ES_tradnl" dirty="0" err="1"/>
              <a:t>Stoping</a:t>
            </a:r>
            <a:endParaRPr lang="es-ES_tradnl" dirty="0"/>
          </a:p>
          <a:p>
            <a:pPr>
              <a:defRPr/>
            </a:pPr>
            <a:r>
              <a:rPr lang="es-ES_tradnl" dirty="0" err="1"/>
              <a:t>Ballooning</a:t>
            </a:r>
            <a:endParaRPr lang="es-ES_tradnl" dirty="0"/>
          </a:p>
          <a:p>
            <a:pPr>
              <a:defRPr/>
            </a:pPr>
            <a:r>
              <a:rPr lang="es-ES_tradnl" dirty="0" smtClean="0"/>
              <a:t>Propagación lateral</a:t>
            </a:r>
          </a:p>
          <a:p>
            <a:pPr>
              <a:defRPr/>
            </a:pPr>
            <a:r>
              <a:rPr lang="es-ES_tradnl" dirty="0" smtClean="0"/>
              <a:t>Amalgamación</a:t>
            </a:r>
            <a:endParaRPr lang="es-ES_tradnl" dirty="0"/>
          </a:p>
          <a:p>
            <a:pPr>
              <a:defRPr/>
            </a:pPr>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ox(in)">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box(in)">
                                      <p:cBhvr>
                                        <p:cTn id="12" dur="500"/>
                                        <p:tgtEl>
                                          <p:spTgt spid="30723">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0723">
                                            <p:txEl>
                                              <p:pRg st="1" end="1"/>
                                            </p:txEl>
                                          </p:spTgt>
                                        </p:tgtEl>
                                        <p:attrNameLst>
                                          <p:attrName>style.visibility</p:attrName>
                                        </p:attrNameLst>
                                      </p:cBhvr>
                                      <p:to>
                                        <p:strVal val="visible"/>
                                      </p:to>
                                    </p:set>
                                    <p:animEffect transition="in" filter="box(in)">
                                      <p:cBhvr>
                                        <p:cTn id="15" dur="500"/>
                                        <p:tgtEl>
                                          <p:spTgt spid="30723">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0723">
                                            <p:txEl>
                                              <p:pRg st="2" end="2"/>
                                            </p:txEl>
                                          </p:spTgt>
                                        </p:tgtEl>
                                        <p:attrNameLst>
                                          <p:attrName>style.visibility</p:attrName>
                                        </p:attrNameLst>
                                      </p:cBhvr>
                                      <p:to>
                                        <p:strVal val="visible"/>
                                      </p:to>
                                    </p:set>
                                    <p:animEffect transition="in" filter="box(in)">
                                      <p:cBhvr>
                                        <p:cTn id="18" dur="500"/>
                                        <p:tgtEl>
                                          <p:spTgt spid="30723">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30723">
                                            <p:txEl>
                                              <p:pRg st="3" end="3"/>
                                            </p:txEl>
                                          </p:spTgt>
                                        </p:tgtEl>
                                        <p:attrNameLst>
                                          <p:attrName>style.visibility</p:attrName>
                                        </p:attrNameLst>
                                      </p:cBhvr>
                                      <p:to>
                                        <p:strVal val="visible"/>
                                      </p:to>
                                    </p:set>
                                    <p:animEffect transition="in" filter="box(in)">
                                      <p:cBhvr>
                                        <p:cTn id="21" dur="500"/>
                                        <p:tgtEl>
                                          <p:spTgt spid="30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3429000"/>
            <a:ext cx="3528392" cy="791791"/>
          </a:xfrm>
        </p:spPr>
        <p:txBody>
          <a:bodyPr>
            <a:normAutofit fontScale="90000"/>
          </a:bodyPr>
          <a:lstStyle/>
          <a:p>
            <a:pPr>
              <a:defRPr/>
            </a:pPr>
            <a:r>
              <a:rPr lang="es-CL" dirty="0" err="1" smtClean="0"/>
              <a:t>Stoping</a:t>
            </a:r>
            <a:endParaRPr lang="es-CL" dirty="0"/>
          </a:p>
        </p:txBody>
      </p:sp>
      <p:pic>
        <p:nvPicPr>
          <p:cNvPr id="135173" name="Picture 6"/>
          <p:cNvPicPr>
            <a:picLocks noGrp="1" noChangeAspect="1" noChangeArrowheads="1"/>
          </p:cNvPicPr>
          <p:nvPr>
            <p:ph idx="1"/>
          </p:nvPr>
        </p:nvPicPr>
        <p:blipFill>
          <a:blip r:embed="rId3" cstate="print"/>
          <a:srcRect/>
          <a:stretch>
            <a:fillRect/>
          </a:stretch>
        </p:blipFill>
        <p:spPr>
          <a:xfrm>
            <a:off x="539552" y="4437112"/>
            <a:ext cx="2786063" cy="2195512"/>
          </a:xfrm>
          <a:noFill/>
        </p:spPr>
      </p:pic>
      <p:pic>
        <p:nvPicPr>
          <p:cNvPr id="135171" name="Picture 6"/>
          <p:cNvPicPr>
            <a:picLocks noChangeAspect="1" noChangeArrowheads="1"/>
          </p:cNvPicPr>
          <p:nvPr/>
        </p:nvPicPr>
        <p:blipFill>
          <a:blip r:embed="rId4" cstate="print"/>
          <a:srcRect/>
          <a:stretch>
            <a:fillRect/>
          </a:stretch>
        </p:blipFill>
        <p:spPr bwMode="auto">
          <a:xfrm>
            <a:off x="857250" y="785813"/>
            <a:ext cx="3352800" cy="2816225"/>
          </a:xfrm>
          <a:prstGeom prst="rect">
            <a:avLst/>
          </a:prstGeom>
          <a:noFill/>
          <a:ln w="9525">
            <a:noFill/>
            <a:miter lim="800000"/>
            <a:headEnd/>
            <a:tailEnd/>
          </a:ln>
        </p:spPr>
      </p:pic>
      <p:pic>
        <p:nvPicPr>
          <p:cNvPr id="135172" name="Picture 8" descr="04"/>
          <p:cNvPicPr>
            <a:picLocks noChangeAspect="1" noChangeArrowheads="1"/>
          </p:cNvPicPr>
          <p:nvPr/>
        </p:nvPicPr>
        <p:blipFill>
          <a:blip r:embed="rId5" cstate="print"/>
          <a:srcRect/>
          <a:stretch>
            <a:fillRect/>
          </a:stretch>
        </p:blipFill>
        <p:spPr bwMode="auto">
          <a:xfrm>
            <a:off x="4786313" y="642938"/>
            <a:ext cx="3719512" cy="2714625"/>
          </a:xfrm>
          <a:prstGeom prst="rect">
            <a:avLst/>
          </a:prstGeom>
          <a:noFill/>
          <a:ln w="9525">
            <a:noFill/>
            <a:miter lim="800000"/>
            <a:headEnd/>
            <a:tailEnd/>
          </a:ln>
        </p:spPr>
      </p:pic>
      <p:graphicFrame>
        <p:nvGraphicFramePr>
          <p:cNvPr id="211969" name="Object 2"/>
          <p:cNvGraphicFramePr>
            <a:graphicFrameLocks noChangeAspect="1"/>
          </p:cNvGraphicFramePr>
          <p:nvPr/>
        </p:nvGraphicFramePr>
        <p:xfrm>
          <a:off x="3851920" y="3861048"/>
          <a:ext cx="4905536" cy="2736304"/>
        </p:xfrm>
        <a:graphic>
          <a:graphicData uri="http://schemas.openxmlformats.org/presentationml/2006/ole">
            <p:oleObj spid="_x0000_s211969" name="Fotografía de Photo Editor" r:id="rId6" imgW="3247619" imgH="1819529" progId="">
              <p:embed/>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8" descr="Diapir0"/>
          <p:cNvPicPr>
            <a:picLocks noChangeAspect="1" noChangeArrowheads="1"/>
          </p:cNvPicPr>
          <p:nvPr/>
        </p:nvPicPr>
        <p:blipFill>
          <a:blip r:embed="rId2" cstate="print"/>
          <a:srcRect/>
          <a:stretch>
            <a:fillRect/>
          </a:stretch>
        </p:blipFill>
        <p:spPr bwMode="auto">
          <a:xfrm>
            <a:off x="1835150" y="2060575"/>
            <a:ext cx="5000625" cy="3751263"/>
          </a:xfrm>
          <a:prstGeom prst="rect">
            <a:avLst/>
          </a:prstGeom>
          <a:noFill/>
          <a:ln w="9525">
            <a:noFill/>
            <a:miter lim="800000"/>
            <a:headEnd/>
            <a:tailEnd/>
          </a:ln>
        </p:spPr>
      </p:pic>
      <p:sp>
        <p:nvSpPr>
          <p:cNvPr id="136195" name="4 CuadroTexto"/>
          <p:cNvSpPr txBox="1">
            <a:spLocks noChangeArrowheads="1"/>
          </p:cNvSpPr>
          <p:nvPr/>
        </p:nvSpPr>
        <p:spPr bwMode="auto">
          <a:xfrm>
            <a:off x="2051050" y="1052513"/>
            <a:ext cx="3889375" cy="646112"/>
          </a:xfrm>
          <a:prstGeom prst="rect">
            <a:avLst/>
          </a:prstGeom>
          <a:noFill/>
          <a:ln w="9525">
            <a:noFill/>
            <a:miter lim="800000"/>
            <a:headEnd/>
            <a:tailEnd/>
          </a:ln>
        </p:spPr>
        <p:txBody>
          <a:bodyPr>
            <a:spAutoFit/>
          </a:bodyPr>
          <a:lstStyle/>
          <a:p>
            <a:r>
              <a:rPr lang="es-CL" sz="3600"/>
              <a:t>Ballooning</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5" descr="Figura2A"/>
          <p:cNvPicPr>
            <a:picLocks noChangeAspect="1" noChangeArrowheads="1"/>
          </p:cNvPicPr>
          <p:nvPr/>
        </p:nvPicPr>
        <p:blipFill>
          <a:blip r:embed="rId3" cstate="print"/>
          <a:srcRect/>
          <a:stretch>
            <a:fillRect/>
          </a:stretch>
        </p:blipFill>
        <p:spPr bwMode="auto">
          <a:xfrm>
            <a:off x="323850" y="620713"/>
            <a:ext cx="8316913" cy="4930775"/>
          </a:xfrm>
          <a:prstGeom prst="rect">
            <a:avLst/>
          </a:prstGeom>
          <a:noFill/>
          <a:ln w="9525">
            <a:noFill/>
            <a:miter lim="800000"/>
            <a:headEnd/>
            <a:tailEnd/>
          </a:ln>
        </p:spPr>
      </p:pic>
      <p:sp>
        <p:nvSpPr>
          <p:cNvPr id="137219" name="2 CuadroTexto"/>
          <p:cNvSpPr txBox="1">
            <a:spLocks noChangeArrowheads="1"/>
          </p:cNvSpPr>
          <p:nvPr/>
        </p:nvSpPr>
        <p:spPr bwMode="auto">
          <a:xfrm>
            <a:off x="1547813" y="5876925"/>
            <a:ext cx="6048375" cy="647700"/>
          </a:xfrm>
          <a:prstGeom prst="rect">
            <a:avLst/>
          </a:prstGeom>
          <a:noFill/>
          <a:ln w="9525">
            <a:noFill/>
            <a:miter lim="800000"/>
            <a:headEnd/>
            <a:tailEnd/>
          </a:ln>
        </p:spPr>
        <p:txBody>
          <a:bodyPr>
            <a:spAutoFit/>
          </a:bodyPr>
          <a:lstStyle/>
          <a:p>
            <a:r>
              <a:rPr lang="es-CL" sz="3600"/>
              <a:t>Propagación lateral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p:cNvPicPr>
            <a:picLocks noChangeAspect="1" noChangeArrowheads="1"/>
          </p:cNvPicPr>
          <p:nvPr/>
        </p:nvPicPr>
        <p:blipFill>
          <a:blip r:embed="rId3" cstate="print"/>
          <a:srcRect/>
          <a:stretch>
            <a:fillRect/>
          </a:stretch>
        </p:blipFill>
        <p:spPr bwMode="auto">
          <a:xfrm>
            <a:off x="755576" y="1052736"/>
            <a:ext cx="6769100" cy="5413375"/>
          </a:xfrm>
          <a:prstGeom prst="rect">
            <a:avLst/>
          </a:prstGeom>
          <a:noFill/>
          <a:ln w="9525">
            <a:noFill/>
            <a:miter lim="800000"/>
            <a:headEnd/>
            <a:tailEnd/>
          </a:ln>
        </p:spPr>
      </p:pic>
      <p:sp>
        <p:nvSpPr>
          <p:cNvPr id="3" name="2 CuadroTexto"/>
          <p:cNvSpPr txBox="1"/>
          <p:nvPr/>
        </p:nvSpPr>
        <p:spPr>
          <a:xfrm>
            <a:off x="179512" y="332656"/>
            <a:ext cx="7992888" cy="830997"/>
          </a:xfrm>
          <a:prstGeom prst="rect">
            <a:avLst/>
          </a:prstGeom>
          <a:noFill/>
        </p:spPr>
        <p:txBody>
          <a:bodyPr wrap="square" rtlCol="0">
            <a:spAutoFit/>
          </a:bodyPr>
          <a:lstStyle/>
          <a:p>
            <a:pPr algn="ctr"/>
            <a:r>
              <a:rPr lang="es-CL" sz="2400" dirty="0" smtClean="0"/>
              <a:t>¿Cómo varía la solubilidad de un volátil en un magma con la temperatura?</a:t>
            </a:r>
            <a:endParaRPr lang="es-CL"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6802"/>
                                        </p:tgtEl>
                                        <p:attrNameLst>
                                          <p:attrName>style.visibility</p:attrName>
                                        </p:attrNameLst>
                                      </p:cBhvr>
                                      <p:to>
                                        <p:strVal val="visible"/>
                                      </p:to>
                                    </p:set>
                                    <p:animEffect transition="in" filter="box(in)">
                                      <p:cBhvr>
                                        <p:cTn id="12" dur="500"/>
                                        <p:tgtEl>
                                          <p:spTgt spid="76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p:cNvPicPr>
            <a:picLocks noChangeAspect="1" noChangeArrowheads="1"/>
          </p:cNvPicPr>
          <p:nvPr/>
        </p:nvPicPr>
        <p:blipFill>
          <a:blip r:embed="rId2" cstate="print"/>
          <a:srcRect/>
          <a:stretch>
            <a:fillRect/>
          </a:stretch>
        </p:blipFill>
        <p:spPr bwMode="auto">
          <a:xfrm>
            <a:off x="4356100" y="260350"/>
            <a:ext cx="4049713" cy="6334125"/>
          </a:xfrm>
          <a:prstGeom prst="rect">
            <a:avLst/>
          </a:prstGeom>
          <a:noFill/>
          <a:ln w="9525">
            <a:noFill/>
            <a:miter lim="800000"/>
            <a:headEnd/>
            <a:tailEnd/>
          </a:ln>
        </p:spPr>
      </p:pic>
      <p:sp>
        <p:nvSpPr>
          <p:cNvPr id="138243" name="2 CuadroTexto"/>
          <p:cNvSpPr txBox="1">
            <a:spLocks noChangeArrowheads="1"/>
          </p:cNvSpPr>
          <p:nvPr/>
        </p:nvSpPr>
        <p:spPr bwMode="auto">
          <a:xfrm>
            <a:off x="468313" y="981075"/>
            <a:ext cx="3311525" cy="646113"/>
          </a:xfrm>
          <a:prstGeom prst="rect">
            <a:avLst/>
          </a:prstGeom>
          <a:noFill/>
          <a:ln w="9525">
            <a:noFill/>
            <a:miter lim="800000"/>
            <a:headEnd/>
            <a:tailEnd/>
          </a:ln>
        </p:spPr>
        <p:txBody>
          <a:bodyPr>
            <a:spAutoFit/>
          </a:bodyPr>
          <a:lstStyle/>
          <a:p>
            <a:r>
              <a:rPr lang="es-CL" sz="3600"/>
              <a:t>Amalgamación</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900113" y="304800"/>
            <a:ext cx="7743825" cy="963613"/>
          </a:xfrm>
        </p:spPr>
        <p:txBody>
          <a:bodyPr>
            <a:normAutofit/>
          </a:bodyPr>
          <a:lstStyle/>
          <a:p>
            <a:pPr>
              <a:defRPr/>
            </a:pPr>
            <a:r>
              <a:rPr lang="es-ES_tradnl" sz="3600" dirty="0" smtClean="0"/>
              <a:t>Cuerpos ígneos y nivel </a:t>
            </a:r>
            <a:r>
              <a:rPr lang="es-ES_tradnl" sz="3600" dirty="0"/>
              <a:t>de emplazamiento </a:t>
            </a:r>
            <a:endParaRPr lang="es-MX" sz="3600" dirty="0"/>
          </a:p>
        </p:txBody>
      </p:sp>
      <p:sp>
        <p:nvSpPr>
          <p:cNvPr id="32771" name="Rectangle 3"/>
          <p:cNvSpPr>
            <a:spLocks noGrp="1" noChangeArrowheads="1"/>
          </p:cNvSpPr>
          <p:nvPr>
            <p:ph idx="1"/>
          </p:nvPr>
        </p:nvSpPr>
        <p:spPr>
          <a:xfrm>
            <a:off x="428625" y="1928813"/>
            <a:ext cx="4143375" cy="2714625"/>
          </a:xfrm>
        </p:spPr>
        <p:txBody>
          <a:bodyPr/>
          <a:lstStyle/>
          <a:p>
            <a:pPr>
              <a:defRPr/>
            </a:pPr>
            <a:r>
              <a:rPr lang="es-ES_tradnl" sz="2400" b="1" dirty="0"/>
              <a:t>Rocas intrusivas</a:t>
            </a:r>
            <a:r>
              <a:rPr lang="es-ES_tradnl" sz="2400" dirty="0"/>
              <a:t>: rocas plutónicas (</a:t>
            </a:r>
            <a:r>
              <a:rPr lang="es-ES_tradnl" sz="2400" dirty="0" err="1"/>
              <a:t>plutón</a:t>
            </a:r>
            <a:r>
              <a:rPr lang="es-ES_tradnl" sz="2400" dirty="0"/>
              <a:t>) e </a:t>
            </a:r>
            <a:r>
              <a:rPr lang="es-ES_tradnl" sz="2400" dirty="0" err="1"/>
              <a:t>hipabisales</a:t>
            </a:r>
            <a:r>
              <a:rPr lang="es-ES_tradnl" sz="2400" dirty="0"/>
              <a:t> (diques, </a:t>
            </a:r>
            <a:r>
              <a:rPr lang="es-ES_tradnl" sz="2400" dirty="0" err="1"/>
              <a:t>sills</a:t>
            </a:r>
            <a:r>
              <a:rPr lang="es-ES_tradnl" sz="2400" dirty="0"/>
              <a:t>, </a:t>
            </a:r>
            <a:r>
              <a:rPr lang="es-ES_tradnl" sz="2400" dirty="0" err="1"/>
              <a:t>lacolitos</a:t>
            </a:r>
            <a:r>
              <a:rPr lang="es-ES_tradnl" sz="2400" dirty="0"/>
              <a:t>)</a:t>
            </a:r>
          </a:p>
          <a:p>
            <a:pPr>
              <a:buFont typeface="Wingdings" pitchFamily="2" charset="2"/>
              <a:buNone/>
              <a:defRPr/>
            </a:pPr>
            <a:endParaRPr lang="es-ES_tradnl" sz="2400" dirty="0"/>
          </a:p>
        </p:txBody>
      </p:sp>
      <p:pic>
        <p:nvPicPr>
          <p:cNvPr id="139268" name="Picture 13" descr="4_1"/>
          <p:cNvPicPr>
            <a:picLocks noChangeAspect="1" noChangeArrowheads="1"/>
          </p:cNvPicPr>
          <p:nvPr/>
        </p:nvPicPr>
        <p:blipFill>
          <a:blip r:embed="rId3" cstate="print"/>
          <a:srcRect/>
          <a:stretch>
            <a:fillRect/>
          </a:stretch>
        </p:blipFill>
        <p:spPr bwMode="auto">
          <a:xfrm>
            <a:off x="4572000" y="1500188"/>
            <a:ext cx="4214813" cy="4214812"/>
          </a:xfrm>
          <a:prstGeom prst="rect">
            <a:avLst/>
          </a:prstGeom>
          <a:noFill/>
          <a:ln w="9525">
            <a:noFill/>
            <a:miter lim="800000"/>
            <a:headEnd/>
            <a:tailEnd/>
          </a:ln>
        </p:spPr>
      </p:pic>
      <p:pic>
        <p:nvPicPr>
          <p:cNvPr id="139269" name="Picture 5"/>
          <p:cNvPicPr>
            <a:picLocks noChangeAspect="1" noChangeArrowheads="1"/>
          </p:cNvPicPr>
          <p:nvPr/>
        </p:nvPicPr>
        <p:blipFill>
          <a:blip r:embed="rId4" cstate="print"/>
          <a:srcRect/>
          <a:stretch>
            <a:fillRect/>
          </a:stretch>
        </p:blipFill>
        <p:spPr bwMode="auto">
          <a:xfrm>
            <a:off x="428625" y="3643313"/>
            <a:ext cx="3895725" cy="2876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ox(in)">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ox(in)">
                                      <p:cBhvr>
                                        <p:cTn id="12" dur="500"/>
                                        <p:tgtEl>
                                          <p:spTgt spid="327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9269"/>
                                        </p:tgtEl>
                                        <p:attrNameLst>
                                          <p:attrName>style.visibility</p:attrName>
                                        </p:attrNameLst>
                                      </p:cBhvr>
                                      <p:to>
                                        <p:strVal val="visible"/>
                                      </p:to>
                                    </p:set>
                                    <p:animEffect transition="in" filter="box(in)">
                                      <p:cBhvr>
                                        <p:cTn id="17" dur="500"/>
                                        <p:tgtEl>
                                          <p:spTgt spid="139269"/>
                                        </p:tgtEl>
                                      </p:cBhvr>
                                    </p:animEffect>
                                  </p:childTnLst>
                                </p:cTn>
                              </p:par>
                              <p:par>
                                <p:cTn id="18" presetID="4" presetClass="entr" presetSubtype="16" fill="hold" nodeType="withEffect">
                                  <p:stCondLst>
                                    <p:cond delay="0"/>
                                  </p:stCondLst>
                                  <p:childTnLst>
                                    <p:set>
                                      <p:cBhvr>
                                        <p:cTn id="19" dur="1" fill="hold">
                                          <p:stCondLst>
                                            <p:cond delay="0"/>
                                          </p:stCondLst>
                                        </p:cTn>
                                        <p:tgtEl>
                                          <p:spTgt spid="139268"/>
                                        </p:tgtEl>
                                        <p:attrNameLst>
                                          <p:attrName>style.visibility</p:attrName>
                                        </p:attrNameLst>
                                      </p:cBhvr>
                                      <p:to>
                                        <p:strVal val="visible"/>
                                      </p:to>
                                    </p:set>
                                    <p:animEffect transition="in" filter="box(in)">
                                      <p:cBhvr>
                                        <p:cTn id="20" dur="500"/>
                                        <p:tgtEl>
                                          <p:spTgt spid="139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010" name="Picture 2" descr="C:\Users\MAParada\Documents\CongresoBrasil\MaficDykeSwarm-valle elqui.jpg"/>
          <p:cNvPicPr>
            <a:picLocks noChangeAspect="1" noChangeArrowheads="1"/>
          </p:cNvPicPr>
          <p:nvPr/>
        </p:nvPicPr>
        <p:blipFill>
          <a:blip r:embed="rId2" cstate="print"/>
          <a:srcRect/>
          <a:stretch>
            <a:fillRect/>
          </a:stretch>
        </p:blipFill>
        <p:spPr bwMode="auto">
          <a:xfrm>
            <a:off x="1450848" y="1088136"/>
            <a:ext cx="6242304" cy="4681728"/>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0"/>
          <p:cNvPicPr>
            <a:picLocks noChangeAspect="1" noChangeArrowheads="1"/>
          </p:cNvPicPr>
          <p:nvPr/>
        </p:nvPicPr>
        <p:blipFill>
          <a:blip r:embed="rId2" cstate="print"/>
          <a:srcRect l="41379"/>
          <a:stretch>
            <a:fillRect/>
          </a:stretch>
        </p:blipFill>
        <p:spPr bwMode="auto">
          <a:xfrm>
            <a:off x="2643188" y="968375"/>
            <a:ext cx="3500437" cy="5146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06" name="Picture 2" descr="C:\EUDORA\Attach\DSC02609.JPG"/>
          <p:cNvPicPr>
            <a:picLocks noChangeAspect="1" noChangeArrowheads="1"/>
          </p:cNvPicPr>
          <p:nvPr/>
        </p:nvPicPr>
        <p:blipFill>
          <a:blip r:embed="rId2" cstate="print"/>
          <a:srcRect/>
          <a:stretch>
            <a:fillRect/>
          </a:stretch>
        </p:blipFill>
        <p:spPr bwMode="auto">
          <a:xfrm>
            <a:off x="2555776" y="188640"/>
            <a:ext cx="4803998" cy="6405331"/>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0" name="Picture 2" descr="C:\EUDORA\Attach\DSC02610.JPG"/>
          <p:cNvPicPr>
            <a:picLocks noChangeAspect="1" noChangeArrowheads="1"/>
          </p:cNvPicPr>
          <p:nvPr/>
        </p:nvPicPr>
        <p:blipFill>
          <a:blip r:embed="rId2" cstate="print"/>
          <a:srcRect/>
          <a:stretch>
            <a:fillRect/>
          </a:stretch>
        </p:blipFill>
        <p:spPr bwMode="auto">
          <a:xfrm>
            <a:off x="827584" y="332656"/>
            <a:ext cx="7836363" cy="5877272"/>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154" name="Picture 2" descr="C:\EUDORA\Attach\DSC02611.JPG"/>
          <p:cNvPicPr>
            <a:picLocks noChangeAspect="1" noChangeArrowheads="1"/>
          </p:cNvPicPr>
          <p:nvPr/>
        </p:nvPicPr>
        <p:blipFill>
          <a:blip r:embed="rId2" cstate="print"/>
          <a:srcRect/>
          <a:stretch>
            <a:fillRect/>
          </a:stretch>
        </p:blipFill>
        <p:spPr bwMode="auto">
          <a:xfrm>
            <a:off x="2123728" y="0"/>
            <a:ext cx="5020022" cy="6693363"/>
          </a:xfrm>
          <a:prstGeom prst="rect">
            <a:avLst/>
          </a:prstGeo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4" descr="195386"/>
          <p:cNvPicPr>
            <a:picLocks noChangeAspect="1" noChangeArrowheads="1"/>
          </p:cNvPicPr>
          <p:nvPr/>
        </p:nvPicPr>
        <p:blipFill>
          <a:blip r:embed="rId3" cstate="print"/>
          <a:srcRect/>
          <a:stretch>
            <a:fillRect/>
          </a:stretch>
        </p:blipFill>
        <p:spPr bwMode="auto">
          <a:xfrm>
            <a:off x="3500438" y="3214688"/>
            <a:ext cx="5303837" cy="3213100"/>
          </a:xfrm>
          <a:prstGeom prst="rect">
            <a:avLst/>
          </a:prstGeom>
          <a:noFill/>
          <a:ln w="9525">
            <a:noFill/>
            <a:miter lim="800000"/>
            <a:headEnd/>
            <a:tailEnd/>
          </a:ln>
        </p:spPr>
      </p:pic>
      <p:sp>
        <p:nvSpPr>
          <p:cNvPr id="140291" name="Text Box 5"/>
          <p:cNvSpPr txBox="1">
            <a:spLocks noChangeArrowheads="1"/>
          </p:cNvSpPr>
          <p:nvPr/>
        </p:nvSpPr>
        <p:spPr bwMode="auto">
          <a:xfrm>
            <a:off x="1384300" y="419100"/>
            <a:ext cx="2251075" cy="366713"/>
          </a:xfrm>
          <a:prstGeom prst="rect">
            <a:avLst/>
          </a:prstGeom>
          <a:noFill/>
          <a:ln w="9525">
            <a:noFill/>
            <a:miter lim="800000"/>
            <a:headEnd/>
            <a:tailEnd/>
          </a:ln>
        </p:spPr>
        <p:txBody>
          <a:bodyPr>
            <a:spAutoFit/>
          </a:bodyPr>
          <a:lstStyle/>
          <a:p>
            <a:endParaRPr lang="es-CL"/>
          </a:p>
        </p:txBody>
      </p:sp>
      <p:sp>
        <p:nvSpPr>
          <p:cNvPr id="131076" name="Text Box 6"/>
          <p:cNvSpPr txBox="1">
            <a:spLocks noChangeArrowheads="1"/>
          </p:cNvSpPr>
          <p:nvPr/>
        </p:nvSpPr>
        <p:spPr bwMode="auto">
          <a:xfrm>
            <a:off x="1714500" y="5857875"/>
            <a:ext cx="1714500" cy="369888"/>
          </a:xfrm>
          <a:prstGeom prst="rect">
            <a:avLst/>
          </a:prstGeom>
          <a:noFill/>
          <a:ln w="9525">
            <a:noFill/>
            <a:miter lim="800000"/>
            <a:headEnd/>
            <a:tailEnd/>
          </a:ln>
        </p:spPr>
        <p:txBody>
          <a:bodyPr>
            <a:spAutoFit/>
          </a:bodyPr>
          <a:lstStyle/>
          <a:p>
            <a:pPr>
              <a:spcBef>
                <a:spcPct val="50000"/>
              </a:spcBef>
            </a:pPr>
            <a:r>
              <a:rPr lang="es-ES_tradnl"/>
              <a:t>Volcán escudo</a:t>
            </a:r>
            <a:endParaRPr lang="es-MX"/>
          </a:p>
        </p:txBody>
      </p:sp>
      <p:pic>
        <p:nvPicPr>
          <p:cNvPr id="131077" name="Picture 4" descr="P2130019b-volcan"/>
          <p:cNvPicPr>
            <a:picLocks noChangeAspect="1" noChangeArrowheads="1"/>
          </p:cNvPicPr>
          <p:nvPr/>
        </p:nvPicPr>
        <p:blipFill>
          <a:blip r:embed="rId4" cstate="print"/>
          <a:srcRect/>
          <a:stretch>
            <a:fillRect/>
          </a:stretch>
        </p:blipFill>
        <p:spPr bwMode="auto">
          <a:xfrm>
            <a:off x="4929188" y="214313"/>
            <a:ext cx="3714750" cy="2786062"/>
          </a:xfrm>
          <a:prstGeom prst="rect">
            <a:avLst/>
          </a:prstGeom>
          <a:noFill/>
          <a:ln w="9525">
            <a:noFill/>
            <a:miter lim="800000"/>
            <a:headEnd/>
            <a:tailEnd/>
          </a:ln>
        </p:spPr>
      </p:pic>
      <p:sp>
        <p:nvSpPr>
          <p:cNvPr id="131078" name="5 CuadroTexto"/>
          <p:cNvSpPr txBox="1">
            <a:spLocks noChangeArrowheads="1"/>
          </p:cNvSpPr>
          <p:nvPr/>
        </p:nvSpPr>
        <p:spPr bwMode="auto">
          <a:xfrm>
            <a:off x="3286125" y="2428875"/>
            <a:ext cx="1571625" cy="369888"/>
          </a:xfrm>
          <a:prstGeom prst="rect">
            <a:avLst/>
          </a:prstGeom>
          <a:noFill/>
          <a:ln w="9525">
            <a:noFill/>
            <a:miter lim="800000"/>
            <a:headEnd/>
            <a:tailEnd/>
          </a:ln>
        </p:spPr>
        <p:txBody>
          <a:bodyPr>
            <a:spAutoFit/>
          </a:bodyPr>
          <a:lstStyle/>
          <a:p>
            <a:r>
              <a:rPr lang="es-CL"/>
              <a:t>Estratovolcán</a:t>
            </a:r>
          </a:p>
        </p:txBody>
      </p:sp>
      <p:sp>
        <p:nvSpPr>
          <p:cNvPr id="131079" name="6 Rectángulo"/>
          <p:cNvSpPr>
            <a:spLocks noChangeArrowheads="1"/>
          </p:cNvSpPr>
          <p:nvPr/>
        </p:nvSpPr>
        <p:spPr bwMode="auto">
          <a:xfrm>
            <a:off x="0" y="428625"/>
            <a:ext cx="4143375" cy="1938338"/>
          </a:xfrm>
          <a:prstGeom prst="rect">
            <a:avLst/>
          </a:prstGeom>
          <a:noFill/>
          <a:ln w="9525">
            <a:noFill/>
            <a:miter lim="800000"/>
            <a:headEnd/>
            <a:tailEnd/>
          </a:ln>
        </p:spPr>
        <p:txBody>
          <a:bodyPr>
            <a:spAutoFit/>
          </a:bodyPr>
          <a:lstStyle/>
          <a:p>
            <a:endParaRPr lang="es-ES_tradnl" sz="2400"/>
          </a:p>
          <a:p>
            <a:r>
              <a:rPr lang="es-ES_tradnl" sz="2400" b="1"/>
              <a:t>Rocas efusivas</a:t>
            </a:r>
            <a:r>
              <a:rPr lang="es-ES_tradnl" sz="2400"/>
              <a:t>: rocas volcánicas (estrato-volcán, volcán escudo, volcán monogenético)</a:t>
            </a:r>
            <a:endParaRPr lang="es-MX"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31079">
                                            <p:txEl>
                                              <p:pRg st="1" end="1"/>
                                            </p:txEl>
                                          </p:spTgt>
                                        </p:tgtEl>
                                        <p:attrNameLst>
                                          <p:attrName>style.visibility</p:attrName>
                                        </p:attrNameLst>
                                      </p:cBhvr>
                                      <p:to>
                                        <p:strVal val="visible"/>
                                      </p:to>
                                    </p:set>
                                    <p:animEffect transition="in" filter="box(in)">
                                      <p:cBhvr>
                                        <p:cTn id="7" dur="500"/>
                                        <p:tgtEl>
                                          <p:spTgt spid="1310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1078"/>
                                        </p:tgtEl>
                                        <p:attrNameLst>
                                          <p:attrName>style.visibility</p:attrName>
                                        </p:attrNameLst>
                                      </p:cBhvr>
                                      <p:to>
                                        <p:strVal val="visible"/>
                                      </p:to>
                                    </p:set>
                                    <p:animEffect transition="in" filter="box(in)">
                                      <p:cBhvr>
                                        <p:cTn id="12" dur="500"/>
                                        <p:tgtEl>
                                          <p:spTgt spid="131078"/>
                                        </p:tgtEl>
                                      </p:cBhvr>
                                    </p:animEffect>
                                  </p:childTnLst>
                                </p:cTn>
                              </p:par>
                              <p:par>
                                <p:cTn id="13" presetID="4" presetClass="entr" presetSubtype="16" fill="hold" nodeType="withEffect">
                                  <p:stCondLst>
                                    <p:cond delay="0"/>
                                  </p:stCondLst>
                                  <p:childTnLst>
                                    <p:set>
                                      <p:cBhvr>
                                        <p:cTn id="14" dur="1" fill="hold">
                                          <p:stCondLst>
                                            <p:cond delay="0"/>
                                          </p:stCondLst>
                                        </p:cTn>
                                        <p:tgtEl>
                                          <p:spTgt spid="131077"/>
                                        </p:tgtEl>
                                        <p:attrNameLst>
                                          <p:attrName>style.visibility</p:attrName>
                                        </p:attrNameLst>
                                      </p:cBhvr>
                                      <p:to>
                                        <p:strVal val="visible"/>
                                      </p:to>
                                    </p:set>
                                    <p:animEffect transition="in" filter="box(in)">
                                      <p:cBhvr>
                                        <p:cTn id="15" dur="500"/>
                                        <p:tgtEl>
                                          <p:spTgt spid="131077"/>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31076"/>
                                        </p:tgtEl>
                                        <p:attrNameLst>
                                          <p:attrName>style.visibility</p:attrName>
                                        </p:attrNameLst>
                                      </p:cBhvr>
                                      <p:to>
                                        <p:strVal val="visible"/>
                                      </p:to>
                                    </p:set>
                                    <p:animEffect transition="in" filter="box(in)">
                                      <p:cBhvr>
                                        <p:cTn id="20" dur="500"/>
                                        <p:tgtEl>
                                          <p:spTgt spid="131076"/>
                                        </p:tgtEl>
                                      </p:cBhvr>
                                    </p:animEffect>
                                  </p:childTnLst>
                                </p:cTn>
                              </p:par>
                              <p:par>
                                <p:cTn id="21" presetID="4" presetClass="entr" presetSubtype="16" fill="hold" nodeType="withEffect">
                                  <p:stCondLst>
                                    <p:cond delay="0"/>
                                  </p:stCondLst>
                                  <p:childTnLst>
                                    <p:set>
                                      <p:cBhvr>
                                        <p:cTn id="22" dur="1" fill="hold">
                                          <p:stCondLst>
                                            <p:cond delay="0"/>
                                          </p:stCondLst>
                                        </p:cTn>
                                        <p:tgtEl>
                                          <p:spTgt spid="131074"/>
                                        </p:tgtEl>
                                        <p:attrNameLst>
                                          <p:attrName>style.visibility</p:attrName>
                                        </p:attrNameLst>
                                      </p:cBhvr>
                                      <p:to>
                                        <p:strVal val="visible"/>
                                      </p:to>
                                    </p:set>
                                    <p:animEffect transition="in" filter="box(in)">
                                      <p:cBhvr>
                                        <p:cTn id="23" dur="500"/>
                                        <p:tgtEl>
                                          <p:spTgt spid="131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p:bldP spid="13107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4" descr="http://www.educ.uvic.ca/faculty/mroth/438/volcano/ccone1.gif"/>
          <p:cNvPicPr>
            <a:picLocks noChangeAspect="1" noChangeArrowheads="1"/>
          </p:cNvPicPr>
          <p:nvPr/>
        </p:nvPicPr>
        <p:blipFill>
          <a:blip r:embed="rId2" cstate="print"/>
          <a:srcRect/>
          <a:stretch>
            <a:fillRect/>
          </a:stretch>
        </p:blipFill>
        <p:spPr bwMode="auto">
          <a:xfrm>
            <a:off x="0" y="2133600"/>
            <a:ext cx="5295900" cy="3333750"/>
          </a:xfrm>
          <a:prstGeom prst="rect">
            <a:avLst/>
          </a:prstGeom>
          <a:noFill/>
          <a:ln w="9525">
            <a:noFill/>
            <a:miter lim="800000"/>
            <a:headEnd/>
            <a:tailEnd/>
          </a:ln>
        </p:spPr>
      </p:pic>
      <p:pic>
        <p:nvPicPr>
          <p:cNvPr id="141315" name="Picture 2" descr="http://www.explorevolcanoes.com/volcanoimages/cinder%20cone%20usgs.jpg"/>
          <p:cNvPicPr>
            <a:picLocks noChangeAspect="1" noChangeArrowheads="1"/>
          </p:cNvPicPr>
          <p:nvPr/>
        </p:nvPicPr>
        <p:blipFill>
          <a:blip r:embed="rId3" cstate="print"/>
          <a:srcRect/>
          <a:stretch>
            <a:fillRect/>
          </a:stretch>
        </p:blipFill>
        <p:spPr bwMode="auto">
          <a:xfrm>
            <a:off x="4284663" y="333375"/>
            <a:ext cx="4627562" cy="2895600"/>
          </a:xfrm>
          <a:prstGeom prst="rect">
            <a:avLst/>
          </a:prstGeom>
          <a:noFill/>
          <a:ln w="9525">
            <a:noFill/>
            <a:miter lim="800000"/>
            <a:headEnd/>
            <a:tailEnd/>
          </a:ln>
        </p:spPr>
      </p:pic>
      <p:pic>
        <p:nvPicPr>
          <p:cNvPr id="141316" name="Picture 6" descr="http://homework.syosset.k12.ny.us/teachers/mcallaha/Dynamic%20Earth/Volcano2/cinder%20cone.jpg"/>
          <p:cNvPicPr>
            <a:picLocks noChangeAspect="1" noChangeArrowheads="1"/>
          </p:cNvPicPr>
          <p:nvPr/>
        </p:nvPicPr>
        <p:blipFill>
          <a:blip r:embed="rId4" cstate="print"/>
          <a:srcRect/>
          <a:stretch>
            <a:fillRect/>
          </a:stretch>
        </p:blipFill>
        <p:spPr bwMode="auto">
          <a:xfrm>
            <a:off x="4789488" y="3213100"/>
            <a:ext cx="4354512" cy="3240088"/>
          </a:xfrm>
          <a:prstGeom prst="rect">
            <a:avLst/>
          </a:prstGeom>
          <a:noFill/>
          <a:ln w="9525">
            <a:noFill/>
            <a:miter lim="800000"/>
            <a:headEnd/>
            <a:tailEnd/>
          </a:ln>
        </p:spPr>
      </p:pic>
      <p:sp>
        <p:nvSpPr>
          <p:cNvPr id="141317" name="5 CuadroTexto"/>
          <p:cNvSpPr txBox="1">
            <a:spLocks noChangeArrowheads="1"/>
          </p:cNvSpPr>
          <p:nvPr/>
        </p:nvSpPr>
        <p:spPr bwMode="auto">
          <a:xfrm>
            <a:off x="395288" y="836613"/>
            <a:ext cx="3240087" cy="831850"/>
          </a:xfrm>
          <a:prstGeom prst="rect">
            <a:avLst/>
          </a:prstGeom>
          <a:noFill/>
          <a:ln w="9525">
            <a:noFill/>
            <a:miter lim="800000"/>
            <a:headEnd/>
            <a:tailEnd/>
          </a:ln>
        </p:spPr>
        <p:txBody>
          <a:bodyPr>
            <a:spAutoFit/>
          </a:bodyPr>
          <a:lstStyle/>
          <a:p>
            <a:r>
              <a:rPr lang="es-CL" sz="2400"/>
              <a:t>Conos monogenéticos</a:t>
            </a:r>
          </a:p>
          <a:p>
            <a:r>
              <a:rPr lang="es-CL" sz="2400"/>
              <a:t>Conos de piroclastos</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11188" y="304800"/>
            <a:ext cx="8532812" cy="1611313"/>
          </a:xfrm>
        </p:spPr>
        <p:txBody>
          <a:bodyPr/>
          <a:lstStyle/>
          <a:p>
            <a:pPr algn="ctr">
              <a:defRPr/>
            </a:pPr>
            <a:r>
              <a:rPr lang="es-ES_tradnl" sz="3600" dirty="0"/>
              <a:t>Texturas y nivel de </a:t>
            </a:r>
            <a:r>
              <a:rPr lang="es-ES_tradnl" sz="3600" dirty="0" smtClean="0"/>
              <a:t>emplazamiento (tasa de enfriamiento)</a:t>
            </a:r>
            <a:endParaRPr lang="es-MX" sz="3600" dirty="0"/>
          </a:p>
        </p:txBody>
      </p:sp>
      <p:sp>
        <p:nvSpPr>
          <p:cNvPr id="36867" name="Rectangle 3"/>
          <p:cNvSpPr>
            <a:spLocks noGrp="1" noChangeArrowheads="1"/>
          </p:cNvSpPr>
          <p:nvPr>
            <p:ph idx="1"/>
          </p:nvPr>
        </p:nvSpPr>
        <p:spPr>
          <a:xfrm>
            <a:off x="971550" y="2492375"/>
            <a:ext cx="7543800" cy="4114800"/>
          </a:xfrm>
        </p:spPr>
        <p:txBody>
          <a:bodyPr/>
          <a:lstStyle/>
          <a:p>
            <a:pPr>
              <a:defRPr/>
            </a:pPr>
            <a:r>
              <a:rPr lang="es-ES_tradnl" dirty="0" err="1" smtClean="0"/>
              <a:t>Granudas</a:t>
            </a:r>
            <a:r>
              <a:rPr lang="es-ES_tradnl" dirty="0" smtClean="0"/>
              <a:t> o </a:t>
            </a:r>
            <a:r>
              <a:rPr lang="es-ES_tradnl" dirty="0" err="1" smtClean="0"/>
              <a:t>faneríticas</a:t>
            </a:r>
            <a:endParaRPr lang="es-ES_tradnl" dirty="0"/>
          </a:p>
          <a:p>
            <a:pPr>
              <a:defRPr/>
            </a:pPr>
            <a:r>
              <a:rPr lang="es-ES_tradnl" dirty="0" smtClean="0"/>
              <a:t>Porfídicas y seriadas</a:t>
            </a:r>
            <a:endParaRPr lang="es-ES_tradnl" dirty="0"/>
          </a:p>
          <a:p>
            <a:pPr>
              <a:defRPr/>
            </a:pPr>
            <a:r>
              <a:rPr lang="es-ES_tradnl" dirty="0" err="1"/>
              <a:t>Afaníticas</a:t>
            </a:r>
            <a:endParaRPr lang="es-ES_tradnl" dirty="0"/>
          </a:p>
          <a:p>
            <a:pPr>
              <a:defRPr/>
            </a:pPr>
            <a:r>
              <a:rPr lang="es-ES_tradnl" dirty="0" smtClean="0"/>
              <a:t>Vítreas, hialinas</a:t>
            </a:r>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ox(in)">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box(in)">
                                      <p:cBhvr>
                                        <p:cTn id="12" dur="500"/>
                                        <p:tgtEl>
                                          <p:spTgt spid="368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box(in)">
                                      <p:cBhvr>
                                        <p:cTn id="17" dur="500"/>
                                        <p:tgtEl>
                                          <p:spTgt spid="368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box(in)">
                                      <p:cBhvr>
                                        <p:cTn id="22" dur="500"/>
                                        <p:tgtEl>
                                          <p:spTgt spid="3686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6867">
                                            <p:txEl>
                                              <p:pRg st="3" end="3"/>
                                            </p:txEl>
                                          </p:spTgt>
                                        </p:tgtEl>
                                        <p:attrNameLst>
                                          <p:attrName>style.visibility</p:attrName>
                                        </p:attrNameLst>
                                      </p:cBhvr>
                                      <p:to>
                                        <p:strVal val="visible"/>
                                      </p:to>
                                    </p:set>
                                    <p:animEffect transition="in" filter="box(in)">
                                      <p:cBhvr>
                                        <p:cTn id="27" dur="5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descr="scoria"/>
          <p:cNvPicPr>
            <a:picLocks noChangeAspect="1" noChangeArrowheads="1"/>
          </p:cNvPicPr>
          <p:nvPr/>
        </p:nvPicPr>
        <p:blipFill>
          <a:blip r:embed="rId2" cstate="print"/>
          <a:srcRect/>
          <a:stretch>
            <a:fillRect/>
          </a:stretch>
        </p:blipFill>
        <p:spPr bwMode="auto">
          <a:xfrm>
            <a:off x="0" y="1208088"/>
            <a:ext cx="9144000" cy="5727700"/>
          </a:xfrm>
          <a:prstGeom prst="rect">
            <a:avLst/>
          </a:prstGeom>
          <a:noFill/>
          <a:ln w="9525">
            <a:noFill/>
            <a:miter lim="800000"/>
            <a:headEnd/>
            <a:tailEnd/>
          </a:ln>
        </p:spPr>
      </p:pic>
      <p:sp>
        <p:nvSpPr>
          <p:cNvPr id="77827" name="2 CuadroTexto"/>
          <p:cNvSpPr txBox="1">
            <a:spLocks noChangeArrowheads="1"/>
          </p:cNvSpPr>
          <p:nvPr/>
        </p:nvSpPr>
        <p:spPr bwMode="auto">
          <a:xfrm>
            <a:off x="1042988" y="333375"/>
            <a:ext cx="4105275" cy="646113"/>
          </a:xfrm>
          <a:prstGeom prst="rect">
            <a:avLst/>
          </a:prstGeom>
          <a:noFill/>
          <a:ln w="9525">
            <a:noFill/>
            <a:miter lim="800000"/>
            <a:headEnd/>
            <a:tailEnd/>
          </a:ln>
        </p:spPr>
        <p:txBody>
          <a:bodyPr>
            <a:spAutoFit/>
          </a:bodyPr>
          <a:lstStyle/>
          <a:p>
            <a:r>
              <a:rPr lang="es-CL" sz="3600"/>
              <a:t>Vesículas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p:cNvPicPr>
            <a:picLocks noChangeAspect="1" noChangeArrowheads="1"/>
          </p:cNvPicPr>
          <p:nvPr/>
        </p:nvPicPr>
        <p:blipFill>
          <a:blip r:embed="rId3" cstate="print"/>
          <a:srcRect/>
          <a:stretch>
            <a:fillRect/>
          </a:stretch>
        </p:blipFill>
        <p:spPr bwMode="auto">
          <a:xfrm>
            <a:off x="0" y="0"/>
            <a:ext cx="9144000" cy="6856413"/>
          </a:xfrm>
          <a:prstGeom prst="rect">
            <a:avLst/>
          </a:prstGeom>
          <a:noFill/>
          <a:ln w="9525">
            <a:noFill/>
            <a:miter lim="800000"/>
            <a:headEnd/>
            <a:tailEnd/>
          </a:ln>
        </p:spPr>
      </p:pic>
      <p:sp>
        <p:nvSpPr>
          <p:cNvPr id="88068" name="Rectangle 4"/>
          <p:cNvSpPr>
            <a:spLocks noGrp="1" noChangeArrowheads="1"/>
          </p:cNvSpPr>
          <p:nvPr>
            <p:ph type="title" idx="4294967295"/>
          </p:nvPr>
        </p:nvSpPr>
        <p:spPr>
          <a:xfrm>
            <a:off x="3167063" y="5894388"/>
            <a:ext cx="5976937" cy="963612"/>
          </a:xfrm>
        </p:spPr>
        <p:txBody>
          <a:bodyPr/>
          <a:lstStyle/>
          <a:p>
            <a:pPr>
              <a:defRPr/>
            </a:pPr>
            <a:r>
              <a:rPr lang="en-US" sz="2800" dirty="0" err="1" smtClean="0">
                <a:solidFill>
                  <a:schemeClr val="bg1"/>
                </a:solidFill>
              </a:rPr>
              <a:t>Textura</a:t>
            </a:r>
            <a:r>
              <a:rPr lang="en-US" sz="2800" dirty="0" smtClean="0">
                <a:solidFill>
                  <a:schemeClr val="bg1"/>
                </a:solidFill>
              </a:rPr>
              <a:t> </a:t>
            </a:r>
            <a:r>
              <a:rPr lang="en-US" sz="2800" dirty="0" err="1" smtClean="0">
                <a:solidFill>
                  <a:schemeClr val="bg1"/>
                </a:solidFill>
              </a:rPr>
              <a:t>isótropa</a:t>
            </a:r>
            <a:r>
              <a:rPr lang="en-US" sz="2800" dirty="0" smtClean="0">
                <a:solidFill>
                  <a:schemeClr val="bg1"/>
                </a:solidFill>
              </a:rPr>
              <a:t>, </a:t>
            </a:r>
            <a:r>
              <a:rPr lang="en-US" sz="2800" dirty="0" err="1" smtClean="0">
                <a:solidFill>
                  <a:schemeClr val="bg1"/>
                </a:solidFill>
              </a:rPr>
              <a:t>nivel</a:t>
            </a:r>
            <a:r>
              <a:rPr lang="en-US" sz="2800" dirty="0" smtClean="0">
                <a:solidFill>
                  <a:schemeClr val="bg1"/>
                </a:solidFill>
              </a:rPr>
              <a:t> </a:t>
            </a:r>
            <a:r>
              <a:rPr lang="en-US" sz="2800" dirty="0" err="1" smtClean="0">
                <a:solidFill>
                  <a:schemeClr val="bg1"/>
                </a:solidFill>
              </a:rPr>
              <a:t>profundo</a:t>
            </a:r>
            <a:endParaRPr lang="en-US" sz="2800" dirty="0">
              <a:solidFill>
                <a:schemeClr val="bg1"/>
              </a:solidFill>
            </a:endParaRPr>
          </a:p>
        </p:txBody>
      </p:sp>
      <p:sp>
        <p:nvSpPr>
          <p:cNvPr id="143364" name="3 CuadroTexto"/>
          <p:cNvSpPr txBox="1">
            <a:spLocks noChangeArrowheads="1"/>
          </p:cNvSpPr>
          <p:nvPr/>
        </p:nvSpPr>
        <p:spPr bwMode="auto">
          <a:xfrm>
            <a:off x="6335713" y="188913"/>
            <a:ext cx="2808287" cy="522287"/>
          </a:xfrm>
          <a:prstGeom prst="rect">
            <a:avLst/>
          </a:prstGeom>
          <a:noFill/>
          <a:ln w="9525">
            <a:noFill/>
            <a:miter lim="800000"/>
            <a:headEnd/>
            <a:tailEnd/>
          </a:ln>
        </p:spPr>
        <p:txBody>
          <a:bodyPr>
            <a:spAutoFit/>
          </a:bodyPr>
          <a:lstStyle/>
          <a:p>
            <a:r>
              <a:rPr lang="es-CL" sz="2800">
                <a:solidFill>
                  <a:schemeClr val="bg1"/>
                </a:solidFill>
              </a:rPr>
              <a:t>Equigranular</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p:cNvPicPr>
            <a:picLocks noChangeAspect="1" noChangeArrowheads="1"/>
          </p:cNvPicPr>
          <p:nvPr/>
        </p:nvPicPr>
        <p:blipFill>
          <a:blip r:embed="rId3" cstate="print"/>
          <a:srcRect/>
          <a:stretch>
            <a:fillRect/>
          </a:stretch>
        </p:blipFill>
        <p:spPr bwMode="auto">
          <a:xfrm>
            <a:off x="0" y="0"/>
            <a:ext cx="9144000" cy="6856413"/>
          </a:xfrm>
          <a:prstGeom prst="rect">
            <a:avLst/>
          </a:prstGeom>
          <a:noFill/>
          <a:ln w="9525">
            <a:noFill/>
            <a:miter lim="800000"/>
            <a:headEnd/>
            <a:tailEnd/>
          </a:ln>
        </p:spPr>
      </p:pic>
      <p:sp>
        <p:nvSpPr>
          <p:cNvPr id="89091" name="Rectangle 3"/>
          <p:cNvSpPr>
            <a:spLocks noGrp="1" noChangeArrowheads="1"/>
          </p:cNvSpPr>
          <p:nvPr>
            <p:ph type="title" idx="4294967295"/>
          </p:nvPr>
        </p:nvSpPr>
        <p:spPr>
          <a:xfrm>
            <a:off x="179388" y="5732463"/>
            <a:ext cx="8964612" cy="1125537"/>
          </a:xfrm>
        </p:spPr>
        <p:txBody>
          <a:bodyPr/>
          <a:lstStyle/>
          <a:p>
            <a:pPr>
              <a:defRPr/>
            </a:pPr>
            <a:r>
              <a:rPr lang="en-US" sz="3600" b="0" dirty="0" err="1" smtClean="0">
                <a:solidFill>
                  <a:schemeClr val="bg1"/>
                </a:solidFill>
              </a:rPr>
              <a:t>Minerales</a:t>
            </a:r>
            <a:r>
              <a:rPr lang="en-US" sz="3600" b="0" dirty="0" smtClean="0">
                <a:solidFill>
                  <a:schemeClr val="bg1"/>
                </a:solidFill>
              </a:rPr>
              <a:t> </a:t>
            </a:r>
            <a:r>
              <a:rPr lang="en-US" sz="3600" b="0" dirty="0" err="1" smtClean="0">
                <a:solidFill>
                  <a:schemeClr val="bg1"/>
                </a:solidFill>
              </a:rPr>
              <a:t>máficos</a:t>
            </a:r>
            <a:r>
              <a:rPr lang="en-US" sz="3600" b="0" dirty="0" smtClean="0">
                <a:solidFill>
                  <a:schemeClr val="bg1"/>
                </a:solidFill>
              </a:rPr>
              <a:t> </a:t>
            </a:r>
            <a:r>
              <a:rPr lang="en-US" sz="3600" b="0" dirty="0" err="1" smtClean="0">
                <a:solidFill>
                  <a:schemeClr val="bg1"/>
                </a:solidFill>
              </a:rPr>
              <a:t>subhedrales</a:t>
            </a:r>
            <a:endParaRPr lang="en-US" sz="3600" b="0" dirty="0">
              <a:solidFill>
                <a:schemeClr val="bg1"/>
              </a:solidFill>
            </a:endParaRPr>
          </a:p>
        </p:txBody>
      </p:sp>
      <p:sp>
        <p:nvSpPr>
          <p:cNvPr id="144388" name="3 CuadroTexto"/>
          <p:cNvSpPr txBox="1">
            <a:spLocks noChangeArrowheads="1"/>
          </p:cNvSpPr>
          <p:nvPr/>
        </p:nvSpPr>
        <p:spPr bwMode="auto">
          <a:xfrm>
            <a:off x="5435600" y="836613"/>
            <a:ext cx="3097213" cy="954087"/>
          </a:xfrm>
          <a:prstGeom prst="rect">
            <a:avLst/>
          </a:prstGeom>
          <a:noFill/>
          <a:ln w="9525">
            <a:noFill/>
            <a:miter lim="800000"/>
            <a:headEnd/>
            <a:tailEnd/>
          </a:ln>
        </p:spPr>
        <p:txBody>
          <a:bodyPr>
            <a:spAutoFit/>
          </a:bodyPr>
          <a:lstStyle/>
          <a:p>
            <a:r>
              <a:rPr lang="es-CL" sz="2800" b="1">
                <a:solidFill>
                  <a:srgbClr val="FFFF00"/>
                </a:solidFill>
              </a:rPr>
              <a:t>Nivel profundo</a:t>
            </a:r>
          </a:p>
          <a:p>
            <a:r>
              <a:rPr lang="es-CL" sz="2800" b="1">
                <a:solidFill>
                  <a:srgbClr val="FFFF00"/>
                </a:solidFill>
              </a:rPr>
              <a:t>Equigranular</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http://uts.cc.utexas.edu/~rmr/images/loyalvalley.jpg"/>
          <p:cNvPicPr>
            <a:picLocks noChangeAspect="1" noChangeArrowheads="1"/>
          </p:cNvPicPr>
          <p:nvPr/>
        </p:nvPicPr>
        <p:blipFill>
          <a:blip r:embed="rId2" cstate="print"/>
          <a:srcRect/>
          <a:stretch>
            <a:fillRect/>
          </a:stretch>
        </p:blipFill>
        <p:spPr bwMode="auto">
          <a:xfrm>
            <a:off x="4067175" y="692150"/>
            <a:ext cx="3762375" cy="5572125"/>
          </a:xfrm>
          <a:prstGeom prst="rect">
            <a:avLst/>
          </a:prstGeom>
          <a:noFill/>
          <a:ln w="9525">
            <a:noFill/>
            <a:miter lim="800000"/>
            <a:headEnd/>
            <a:tailEnd/>
          </a:ln>
        </p:spPr>
      </p:pic>
      <p:sp>
        <p:nvSpPr>
          <p:cNvPr id="145411" name="2 CuadroTexto"/>
          <p:cNvSpPr txBox="1">
            <a:spLocks noChangeArrowheads="1"/>
          </p:cNvSpPr>
          <p:nvPr/>
        </p:nvSpPr>
        <p:spPr bwMode="auto">
          <a:xfrm>
            <a:off x="468313" y="2636838"/>
            <a:ext cx="3311525" cy="1200150"/>
          </a:xfrm>
          <a:prstGeom prst="rect">
            <a:avLst/>
          </a:prstGeom>
          <a:noFill/>
          <a:ln w="9525">
            <a:noFill/>
            <a:miter lim="800000"/>
            <a:headEnd/>
            <a:tailEnd/>
          </a:ln>
        </p:spPr>
        <p:txBody>
          <a:bodyPr>
            <a:spAutoFit/>
          </a:bodyPr>
          <a:lstStyle/>
          <a:p>
            <a:r>
              <a:rPr lang="es-CL" sz="2400"/>
              <a:t>Fanerítica, anisótropa</a:t>
            </a:r>
          </a:p>
          <a:p>
            <a:endParaRPr lang="es-CL" sz="2400"/>
          </a:p>
          <a:p>
            <a:r>
              <a:rPr lang="es-CL" sz="2400"/>
              <a:t>Lineación de minerales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p:cNvPicPr>
            <a:picLocks noChangeAspect="1" noChangeArrowheads="1"/>
          </p:cNvPicPr>
          <p:nvPr/>
        </p:nvPicPr>
        <p:blipFill>
          <a:blip r:embed="rId3" cstate="print"/>
          <a:srcRect/>
          <a:stretch>
            <a:fillRect/>
          </a:stretch>
        </p:blipFill>
        <p:spPr bwMode="auto">
          <a:xfrm>
            <a:off x="0" y="130175"/>
            <a:ext cx="8972550" cy="6727825"/>
          </a:xfrm>
          <a:prstGeom prst="rect">
            <a:avLst/>
          </a:prstGeom>
          <a:noFill/>
          <a:ln w="9525">
            <a:noFill/>
            <a:miter lim="800000"/>
            <a:headEnd/>
            <a:tailEnd/>
          </a:ln>
        </p:spPr>
      </p:pic>
      <p:sp>
        <p:nvSpPr>
          <p:cNvPr id="90115" name="Rectangle 3"/>
          <p:cNvSpPr>
            <a:spLocks noGrp="1" noChangeArrowheads="1"/>
          </p:cNvSpPr>
          <p:nvPr>
            <p:ph type="title" idx="4294967295"/>
          </p:nvPr>
        </p:nvSpPr>
        <p:spPr>
          <a:xfrm>
            <a:off x="251520" y="260648"/>
            <a:ext cx="8229600" cy="1143000"/>
          </a:xfrm>
        </p:spPr>
        <p:txBody>
          <a:bodyPr/>
          <a:lstStyle/>
          <a:p>
            <a:pPr>
              <a:defRPr/>
            </a:pPr>
            <a:r>
              <a:rPr lang="en-US" dirty="0" err="1" smtClean="0">
                <a:solidFill>
                  <a:schemeClr val="bg1"/>
                </a:solidFill>
              </a:rPr>
              <a:t>Fanerítica</a:t>
            </a:r>
            <a:r>
              <a:rPr lang="en-US" dirty="0" smtClean="0">
                <a:solidFill>
                  <a:schemeClr val="bg1"/>
                </a:solidFill>
              </a:rPr>
              <a:t> </a:t>
            </a:r>
            <a:r>
              <a:rPr lang="en-US" dirty="0" err="1" smtClean="0">
                <a:solidFill>
                  <a:schemeClr val="bg1"/>
                </a:solidFill>
              </a:rPr>
              <a:t>equigranular</a:t>
            </a:r>
            <a:endParaRPr lang="en-US" dirty="0">
              <a:solidFill>
                <a:schemeClr val="bg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p:cNvPicPr>
            <a:picLocks noChangeAspect="1" noChangeArrowheads="1"/>
          </p:cNvPicPr>
          <p:nvPr/>
        </p:nvPicPr>
        <p:blipFill>
          <a:blip r:embed="rId3" cstate="print"/>
          <a:srcRect/>
          <a:stretch>
            <a:fillRect/>
          </a:stretch>
        </p:blipFill>
        <p:spPr bwMode="auto">
          <a:xfrm>
            <a:off x="0" y="0"/>
            <a:ext cx="6397625" cy="4797425"/>
          </a:xfrm>
          <a:prstGeom prst="rect">
            <a:avLst/>
          </a:prstGeom>
          <a:noFill/>
          <a:ln w="9525">
            <a:noFill/>
            <a:miter lim="800000"/>
            <a:headEnd/>
            <a:tailEnd/>
          </a:ln>
        </p:spPr>
      </p:pic>
      <p:sp>
        <p:nvSpPr>
          <p:cNvPr id="92163" name="Rectangle 3"/>
          <p:cNvSpPr>
            <a:spLocks noGrp="1" noChangeArrowheads="1"/>
          </p:cNvSpPr>
          <p:nvPr>
            <p:ph type="title" idx="4294967295"/>
          </p:nvPr>
        </p:nvSpPr>
        <p:spPr>
          <a:xfrm>
            <a:off x="179512" y="0"/>
            <a:ext cx="4584700" cy="1108075"/>
          </a:xfrm>
        </p:spPr>
        <p:txBody>
          <a:bodyPr/>
          <a:lstStyle/>
          <a:p>
            <a:pPr>
              <a:defRPr/>
            </a:pPr>
            <a:r>
              <a:rPr lang="en-US" sz="3200" dirty="0" err="1" smtClean="0">
                <a:solidFill>
                  <a:schemeClr val="tx1"/>
                </a:solidFill>
              </a:rPr>
              <a:t>Porfíricas</a:t>
            </a:r>
            <a:r>
              <a:rPr lang="en-US" sz="3200" dirty="0" smtClean="0">
                <a:solidFill>
                  <a:schemeClr val="tx1"/>
                </a:solidFill>
              </a:rPr>
              <a:t> y </a:t>
            </a:r>
            <a:r>
              <a:rPr lang="en-US" sz="3200" dirty="0" err="1" smtClean="0">
                <a:solidFill>
                  <a:schemeClr val="tx1"/>
                </a:solidFill>
              </a:rPr>
              <a:t>seriadas</a:t>
            </a:r>
            <a:endParaRPr lang="en-US" sz="3200" dirty="0">
              <a:solidFill>
                <a:schemeClr val="tx1"/>
              </a:solidFill>
            </a:endParaRPr>
          </a:p>
        </p:txBody>
      </p:sp>
      <p:pic>
        <p:nvPicPr>
          <p:cNvPr id="147460" name="Picture 2" descr="C:\EUDORA\Attach\DSC_0310.jpg"/>
          <p:cNvPicPr>
            <a:picLocks noChangeAspect="1" noChangeArrowheads="1"/>
          </p:cNvPicPr>
          <p:nvPr/>
        </p:nvPicPr>
        <p:blipFill>
          <a:blip r:embed="rId4" cstate="print"/>
          <a:srcRect/>
          <a:stretch>
            <a:fillRect/>
          </a:stretch>
        </p:blipFill>
        <p:spPr bwMode="auto">
          <a:xfrm>
            <a:off x="4932363" y="4038600"/>
            <a:ext cx="4211637" cy="2819400"/>
          </a:xfrm>
          <a:prstGeom prst="rect">
            <a:avLst/>
          </a:prstGeom>
          <a:noFill/>
          <a:ln w="9525">
            <a:noFill/>
            <a:miter lim="800000"/>
            <a:headEnd/>
            <a:tailEnd/>
          </a:ln>
        </p:spPr>
      </p:pic>
      <p:sp>
        <p:nvSpPr>
          <p:cNvPr id="147461" name="4 CuadroTexto"/>
          <p:cNvSpPr txBox="1">
            <a:spLocks noChangeArrowheads="1"/>
          </p:cNvSpPr>
          <p:nvPr/>
        </p:nvSpPr>
        <p:spPr bwMode="auto">
          <a:xfrm>
            <a:off x="6516688" y="765175"/>
            <a:ext cx="1871662" cy="522288"/>
          </a:xfrm>
          <a:prstGeom prst="rect">
            <a:avLst/>
          </a:prstGeom>
          <a:noFill/>
          <a:ln w="9525">
            <a:noFill/>
            <a:miter lim="800000"/>
            <a:headEnd/>
            <a:tailEnd/>
          </a:ln>
        </p:spPr>
        <p:txBody>
          <a:bodyPr>
            <a:spAutoFit/>
          </a:bodyPr>
          <a:lstStyle/>
          <a:p>
            <a:r>
              <a:rPr lang="es-CL" sz="2800"/>
              <a:t>Porfírica</a:t>
            </a:r>
          </a:p>
        </p:txBody>
      </p:sp>
      <p:sp>
        <p:nvSpPr>
          <p:cNvPr id="147462" name="5 CuadroTexto"/>
          <p:cNvSpPr txBox="1">
            <a:spLocks noChangeArrowheads="1"/>
          </p:cNvSpPr>
          <p:nvPr/>
        </p:nvSpPr>
        <p:spPr bwMode="auto">
          <a:xfrm>
            <a:off x="3203575" y="5805488"/>
            <a:ext cx="1655763" cy="461962"/>
          </a:xfrm>
          <a:prstGeom prst="rect">
            <a:avLst/>
          </a:prstGeom>
          <a:noFill/>
          <a:ln w="9525">
            <a:noFill/>
            <a:miter lim="800000"/>
            <a:headEnd/>
            <a:tailEnd/>
          </a:ln>
        </p:spPr>
        <p:txBody>
          <a:bodyPr>
            <a:spAutoFit/>
          </a:bodyPr>
          <a:lstStyle/>
          <a:p>
            <a:r>
              <a:rPr lang="es-CL" sz="2400"/>
              <a:t>Seriada</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p:cNvPicPr>
            <a:picLocks noChangeAspect="1" noChangeArrowheads="1"/>
          </p:cNvPicPr>
          <p:nvPr/>
        </p:nvPicPr>
        <p:blipFill>
          <a:blip r:embed="rId3" cstate="print"/>
          <a:srcRect/>
          <a:stretch>
            <a:fillRect/>
          </a:stretch>
        </p:blipFill>
        <p:spPr bwMode="auto">
          <a:xfrm>
            <a:off x="468313" y="1484313"/>
            <a:ext cx="6478587" cy="4857750"/>
          </a:xfrm>
          <a:prstGeom prst="rect">
            <a:avLst/>
          </a:prstGeom>
          <a:noFill/>
          <a:ln w="9525">
            <a:noFill/>
            <a:miter lim="800000"/>
            <a:headEnd/>
            <a:tailEnd/>
          </a:ln>
        </p:spPr>
      </p:pic>
      <p:sp>
        <p:nvSpPr>
          <p:cNvPr id="93187" name="Rectangle 3"/>
          <p:cNvSpPr>
            <a:spLocks noGrp="1" noChangeArrowheads="1"/>
          </p:cNvSpPr>
          <p:nvPr>
            <p:ph type="title" idx="4294967295"/>
          </p:nvPr>
        </p:nvSpPr>
        <p:spPr>
          <a:xfrm>
            <a:off x="0" y="274638"/>
            <a:ext cx="8229600" cy="1143000"/>
          </a:xfrm>
        </p:spPr>
        <p:txBody>
          <a:bodyPr/>
          <a:lstStyle/>
          <a:p>
            <a:pPr>
              <a:defRPr/>
            </a:pPr>
            <a:r>
              <a:rPr lang="en-US" dirty="0" err="1" smtClean="0"/>
              <a:t>Afanítica</a:t>
            </a:r>
            <a:r>
              <a:rPr lang="en-US" dirty="0" smtClean="0"/>
              <a:t>, </a:t>
            </a:r>
            <a:r>
              <a:rPr lang="en-US" dirty="0" err="1" smtClean="0"/>
              <a:t>Nivel</a:t>
            </a:r>
            <a:r>
              <a:rPr lang="en-US" dirty="0" smtClean="0"/>
              <a:t> superficial</a:t>
            </a:r>
            <a:endParaRPr lang="en-US" dirty="0"/>
          </a:p>
        </p:txBody>
      </p:sp>
      <p:pic>
        <p:nvPicPr>
          <p:cNvPr id="149508" name="Picture 4"/>
          <p:cNvPicPr>
            <a:picLocks noChangeAspect="1" noChangeArrowheads="1"/>
          </p:cNvPicPr>
          <p:nvPr/>
        </p:nvPicPr>
        <p:blipFill>
          <a:blip r:embed="rId4" cstate="print"/>
          <a:srcRect/>
          <a:stretch>
            <a:fillRect/>
          </a:stretch>
        </p:blipFill>
        <p:spPr bwMode="auto">
          <a:xfrm>
            <a:off x="6286500" y="3835400"/>
            <a:ext cx="2214563" cy="2536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13" descr="04_11B"/>
          <p:cNvPicPr>
            <a:picLocks noChangeAspect="1" noChangeArrowheads="1"/>
          </p:cNvPicPr>
          <p:nvPr/>
        </p:nvPicPr>
        <p:blipFill>
          <a:blip r:embed="rId2" cstate="print"/>
          <a:srcRect/>
          <a:stretch>
            <a:fillRect/>
          </a:stretch>
        </p:blipFill>
        <p:spPr bwMode="auto">
          <a:xfrm>
            <a:off x="2195513" y="1916113"/>
            <a:ext cx="4929187" cy="4021137"/>
          </a:xfrm>
          <a:prstGeom prst="rect">
            <a:avLst/>
          </a:prstGeom>
          <a:noFill/>
          <a:ln w="9525">
            <a:noFill/>
            <a:miter lim="800000"/>
            <a:headEnd/>
            <a:tailEnd/>
          </a:ln>
        </p:spPr>
      </p:pic>
      <p:sp>
        <p:nvSpPr>
          <p:cNvPr id="3" name="2 Título"/>
          <p:cNvSpPr>
            <a:spLocks noGrp="1"/>
          </p:cNvSpPr>
          <p:nvPr>
            <p:ph type="title"/>
          </p:nvPr>
        </p:nvSpPr>
        <p:spPr/>
        <p:txBody>
          <a:bodyPr>
            <a:normAutofit fontScale="90000"/>
          </a:bodyPr>
          <a:lstStyle/>
          <a:p>
            <a:pPr>
              <a:defRPr/>
            </a:pPr>
            <a:r>
              <a:rPr lang="es-CL" dirty="0" smtClean="0"/>
              <a:t>Vítrea, </a:t>
            </a:r>
            <a:r>
              <a:rPr lang="es-CL" dirty="0" err="1" smtClean="0"/>
              <a:t>holohialina</a:t>
            </a:r>
            <a:r>
              <a:rPr lang="es-CL" dirty="0" smtClean="0"/>
              <a:t/>
            </a:r>
            <a:br>
              <a:rPr lang="es-CL" dirty="0" smtClean="0"/>
            </a:br>
            <a:r>
              <a:rPr lang="es-CL" dirty="0" smtClean="0"/>
              <a:t>Nivel superficial</a:t>
            </a:r>
            <a:endParaRPr lang="es-CL"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1 CuadroTexto"/>
          <p:cNvSpPr txBox="1">
            <a:spLocks noChangeArrowheads="1"/>
          </p:cNvSpPr>
          <p:nvPr/>
        </p:nvSpPr>
        <p:spPr bwMode="auto">
          <a:xfrm>
            <a:off x="827088" y="0"/>
            <a:ext cx="7358062" cy="1754188"/>
          </a:xfrm>
          <a:prstGeom prst="rect">
            <a:avLst/>
          </a:prstGeom>
          <a:noFill/>
          <a:ln w="9525">
            <a:noFill/>
            <a:miter lim="800000"/>
            <a:headEnd/>
            <a:tailEnd/>
          </a:ln>
        </p:spPr>
        <p:txBody>
          <a:bodyPr>
            <a:spAutoFit/>
          </a:bodyPr>
          <a:lstStyle/>
          <a:p>
            <a:r>
              <a:rPr lang="es-CL"/>
              <a:t>¿</a:t>
            </a:r>
            <a:r>
              <a:rPr lang="es-CL" sz="3600"/>
              <a:t>Por qué una roca ígnea puede tener más de una población de tamaño de cristales?</a:t>
            </a:r>
          </a:p>
        </p:txBody>
      </p:sp>
      <p:pic>
        <p:nvPicPr>
          <p:cNvPr id="151555" name="Picture 2" descr="C:\EUDORA\Attach\DSC_0310.jpg"/>
          <p:cNvPicPr>
            <a:picLocks noChangeAspect="1" noChangeArrowheads="1"/>
          </p:cNvPicPr>
          <p:nvPr/>
        </p:nvPicPr>
        <p:blipFill>
          <a:blip r:embed="rId2" cstate="print"/>
          <a:srcRect/>
          <a:stretch>
            <a:fillRect/>
          </a:stretch>
        </p:blipFill>
        <p:spPr bwMode="auto">
          <a:xfrm>
            <a:off x="900113" y="1844675"/>
            <a:ext cx="7272337" cy="4868863"/>
          </a:xfrm>
          <a:prstGeom prst="rect">
            <a:avLst/>
          </a:prstGeom>
          <a:noFill/>
          <a:ln w="9525">
            <a:noFill/>
            <a:miter lim="800000"/>
            <a:headEnd/>
            <a:tailEnd/>
          </a:ln>
        </p:spPr>
      </p:pic>
      <p:sp>
        <p:nvSpPr>
          <p:cNvPr id="151556" name="3 CuadroTexto"/>
          <p:cNvSpPr txBox="1">
            <a:spLocks noChangeArrowheads="1"/>
          </p:cNvSpPr>
          <p:nvPr/>
        </p:nvSpPr>
        <p:spPr bwMode="auto">
          <a:xfrm>
            <a:off x="6011863" y="6308725"/>
            <a:ext cx="2520950" cy="369888"/>
          </a:xfrm>
          <a:prstGeom prst="rect">
            <a:avLst/>
          </a:prstGeom>
          <a:noFill/>
          <a:ln w="9525">
            <a:noFill/>
            <a:miter lim="800000"/>
            <a:headEnd/>
            <a:tailEnd/>
          </a:ln>
        </p:spPr>
        <p:txBody>
          <a:bodyPr>
            <a:spAutoFit/>
          </a:bodyPr>
          <a:lstStyle/>
          <a:p>
            <a:r>
              <a:rPr lang="es-CL" b="1"/>
              <a:t>Textura seriada</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54" descr="Fig 3-1"/>
          <p:cNvPicPr>
            <a:picLocks noChangeAspect="1" noChangeArrowheads="1"/>
          </p:cNvPicPr>
          <p:nvPr/>
        </p:nvPicPr>
        <p:blipFill>
          <a:blip r:embed="rId2" cstate="print"/>
          <a:srcRect/>
          <a:stretch>
            <a:fillRect/>
          </a:stretch>
        </p:blipFill>
        <p:spPr bwMode="auto">
          <a:xfrm>
            <a:off x="2357438" y="285750"/>
            <a:ext cx="4000500" cy="4495800"/>
          </a:xfrm>
          <a:prstGeom prst="rect">
            <a:avLst/>
          </a:prstGeom>
          <a:noFill/>
          <a:ln w="9525">
            <a:noFill/>
            <a:miter lim="800000"/>
            <a:headEnd/>
            <a:tailEnd/>
          </a:ln>
        </p:spPr>
      </p:pic>
      <p:pic>
        <p:nvPicPr>
          <p:cNvPr id="153603" name="Picture 10"/>
          <p:cNvPicPr>
            <a:picLocks noChangeAspect="1" noChangeArrowheads="1"/>
          </p:cNvPicPr>
          <p:nvPr/>
        </p:nvPicPr>
        <p:blipFill>
          <a:blip r:embed="rId3" cstate="print"/>
          <a:srcRect/>
          <a:stretch>
            <a:fillRect/>
          </a:stretch>
        </p:blipFill>
        <p:spPr bwMode="auto">
          <a:xfrm>
            <a:off x="6011863" y="5157788"/>
            <a:ext cx="1371600" cy="1371600"/>
          </a:xfrm>
          <a:prstGeom prst="rect">
            <a:avLst/>
          </a:prstGeom>
          <a:noFill/>
          <a:ln w="9525">
            <a:noFill/>
            <a:miter lim="800000"/>
            <a:headEnd/>
            <a:tailEnd/>
          </a:ln>
        </p:spPr>
      </p:pic>
      <p:pic>
        <p:nvPicPr>
          <p:cNvPr id="153604" name="Picture 11"/>
          <p:cNvPicPr>
            <a:picLocks noChangeAspect="1" noChangeArrowheads="1"/>
          </p:cNvPicPr>
          <p:nvPr/>
        </p:nvPicPr>
        <p:blipFill>
          <a:blip r:embed="rId4" cstate="print"/>
          <a:srcRect/>
          <a:stretch>
            <a:fillRect/>
          </a:stretch>
        </p:blipFill>
        <p:spPr bwMode="auto">
          <a:xfrm>
            <a:off x="1979613" y="5229225"/>
            <a:ext cx="1428750" cy="1428750"/>
          </a:xfrm>
          <a:prstGeom prst="rect">
            <a:avLst/>
          </a:prstGeom>
          <a:noFill/>
          <a:ln w="9525">
            <a:noFill/>
            <a:miter lim="800000"/>
            <a:headEnd/>
            <a:tailEnd/>
          </a:ln>
        </p:spPr>
      </p:pic>
      <p:cxnSp>
        <p:nvCxnSpPr>
          <p:cNvPr id="7" name="6 Conector recto de flecha"/>
          <p:cNvCxnSpPr>
            <a:stCxn id="152579" idx="0"/>
          </p:cNvCxnSpPr>
          <p:nvPr/>
        </p:nvCxnSpPr>
        <p:spPr>
          <a:xfrm rot="16200000" flipV="1">
            <a:off x="5886450" y="4346575"/>
            <a:ext cx="649288" cy="9731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12 Conector recto de flecha"/>
          <p:cNvCxnSpPr>
            <a:stCxn id="152580" idx="0"/>
          </p:cNvCxnSpPr>
          <p:nvPr/>
        </p:nvCxnSpPr>
        <p:spPr>
          <a:xfrm rot="5400000" flipH="1" flipV="1">
            <a:off x="2552700" y="4649788"/>
            <a:ext cx="720725" cy="4381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8" name="7 CuadroTexto"/>
          <p:cNvSpPr txBox="1"/>
          <p:nvPr/>
        </p:nvSpPr>
        <p:spPr>
          <a:xfrm>
            <a:off x="0" y="1412776"/>
            <a:ext cx="2339752" cy="369332"/>
          </a:xfrm>
          <a:prstGeom prst="rect">
            <a:avLst/>
          </a:prstGeom>
          <a:noFill/>
        </p:spPr>
        <p:txBody>
          <a:bodyPr wrap="square" rtlCol="0">
            <a:spAutoFit/>
          </a:bodyPr>
          <a:lstStyle/>
          <a:p>
            <a:r>
              <a:rPr lang="es-CL" dirty="0" smtClean="0"/>
              <a:t>Ej. para un mineral</a:t>
            </a:r>
            <a:endParaRPr lang="es-CL"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a:spLocks noChangeArrowheads="1"/>
          </p:cNvSpPr>
          <p:nvPr/>
        </p:nvSpPr>
        <p:spPr bwMode="auto">
          <a:xfrm>
            <a:off x="214312" y="1412776"/>
            <a:ext cx="8929688" cy="1938992"/>
          </a:xfrm>
          <a:prstGeom prst="rect">
            <a:avLst/>
          </a:prstGeom>
          <a:noFill/>
          <a:ln w="9525">
            <a:noFill/>
            <a:miter lim="800000"/>
            <a:headEnd/>
            <a:tailEnd/>
          </a:ln>
        </p:spPr>
        <p:txBody>
          <a:bodyPr wrap="square">
            <a:spAutoFit/>
          </a:bodyPr>
          <a:lstStyle/>
          <a:p>
            <a:pPr algn="ctr"/>
            <a:r>
              <a:rPr lang="es-CL" sz="4000" dirty="0" smtClean="0"/>
              <a:t>Procesos de diferenciación: cambios composicionales de las cámaras </a:t>
            </a:r>
            <a:r>
              <a:rPr lang="es-CL" sz="4000" dirty="0" err="1" smtClean="0"/>
              <a:t>magmáticas</a:t>
            </a:r>
            <a:endParaRPr lang="es-CL" sz="4000" dirty="0"/>
          </a:p>
        </p:txBody>
      </p:sp>
      <p:sp>
        <p:nvSpPr>
          <p:cNvPr id="3" name="2 CuadroTexto"/>
          <p:cNvSpPr txBox="1">
            <a:spLocks noChangeArrowheads="1"/>
          </p:cNvSpPr>
          <p:nvPr/>
        </p:nvSpPr>
        <p:spPr bwMode="auto">
          <a:xfrm>
            <a:off x="1500188" y="3786188"/>
            <a:ext cx="5786437" cy="2246769"/>
          </a:xfrm>
          <a:prstGeom prst="rect">
            <a:avLst/>
          </a:prstGeom>
          <a:noFill/>
          <a:ln w="9525">
            <a:noFill/>
            <a:miter lim="800000"/>
            <a:headEnd/>
            <a:tailEnd/>
          </a:ln>
        </p:spPr>
        <p:txBody>
          <a:bodyPr>
            <a:spAutoFit/>
          </a:bodyPr>
          <a:lstStyle/>
          <a:p>
            <a:r>
              <a:rPr lang="es-CL" sz="2800" dirty="0" smtClean="0"/>
              <a:t>Cristalización en equilibrio</a:t>
            </a:r>
          </a:p>
          <a:p>
            <a:endParaRPr lang="es-CL" sz="2800" dirty="0" smtClean="0"/>
          </a:p>
          <a:p>
            <a:r>
              <a:rPr lang="es-CL" sz="2800" dirty="0" smtClean="0"/>
              <a:t>Fraccionamiento </a:t>
            </a:r>
            <a:r>
              <a:rPr lang="es-CL" sz="2800" dirty="0"/>
              <a:t>Gravitacional</a:t>
            </a:r>
          </a:p>
          <a:p>
            <a:endParaRPr lang="es-CL" sz="2800" dirty="0"/>
          </a:p>
          <a:p>
            <a:r>
              <a:rPr lang="es-CL" sz="2800" dirty="0"/>
              <a:t>Mezcla de Magmas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WhiteIsland"/>
          <p:cNvPicPr>
            <a:picLocks noChangeAspect="1" noChangeArrowheads="1"/>
          </p:cNvPicPr>
          <p:nvPr/>
        </p:nvPicPr>
        <p:blipFill>
          <a:blip r:embed="rId2" cstate="print"/>
          <a:srcRect/>
          <a:stretch>
            <a:fillRect/>
          </a:stretch>
        </p:blipFill>
        <p:spPr bwMode="auto">
          <a:xfrm>
            <a:off x="5232400" y="476250"/>
            <a:ext cx="3911600" cy="5791200"/>
          </a:xfrm>
          <a:prstGeom prst="rect">
            <a:avLst/>
          </a:prstGeom>
          <a:noFill/>
          <a:ln w="9525">
            <a:noFill/>
            <a:miter lim="800000"/>
            <a:headEnd/>
            <a:tailEnd/>
          </a:ln>
        </p:spPr>
      </p:pic>
      <p:pic>
        <p:nvPicPr>
          <p:cNvPr id="78851" name="Picture 3" descr="Masayared"/>
          <p:cNvPicPr>
            <a:picLocks noChangeAspect="1" noChangeArrowheads="1"/>
          </p:cNvPicPr>
          <p:nvPr/>
        </p:nvPicPr>
        <p:blipFill>
          <a:blip r:embed="rId3" cstate="print"/>
          <a:srcRect/>
          <a:stretch>
            <a:fillRect/>
          </a:stretch>
        </p:blipFill>
        <p:spPr bwMode="auto">
          <a:xfrm>
            <a:off x="0" y="0"/>
            <a:ext cx="5262563" cy="3789363"/>
          </a:xfrm>
          <a:prstGeom prst="rect">
            <a:avLst/>
          </a:prstGeom>
          <a:noFill/>
          <a:ln w="9525">
            <a:noFill/>
            <a:miter lim="800000"/>
            <a:headEnd/>
            <a:tailEnd/>
          </a:ln>
        </p:spPr>
      </p:pic>
      <p:sp>
        <p:nvSpPr>
          <p:cNvPr id="78852" name="7 CuadroTexto"/>
          <p:cNvSpPr txBox="1">
            <a:spLocks noChangeArrowheads="1"/>
          </p:cNvSpPr>
          <p:nvPr/>
        </p:nvSpPr>
        <p:spPr bwMode="auto">
          <a:xfrm>
            <a:off x="468313" y="4365625"/>
            <a:ext cx="4175125" cy="584200"/>
          </a:xfrm>
          <a:prstGeom prst="rect">
            <a:avLst/>
          </a:prstGeom>
          <a:noFill/>
          <a:ln w="9525">
            <a:noFill/>
            <a:miter lim="800000"/>
            <a:headEnd/>
            <a:tailEnd/>
          </a:ln>
        </p:spPr>
        <p:txBody>
          <a:bodyPr>
            <a:spAutoFit/>
          </a:bodyPr>
          <a:lstStyle/>
          <a:p>
            <a:r>
              <a:rPr lang="es-CL" sz="3200"/>
              <a:t>Gases volcánicos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1 CuadroTexto"/>
          <p:cNvSpPr txBox="1">
            <a:spLocks noChangeArrowheads="1"/>
          </p:cNvSpPr>
          <p:nvPr/>
        </p:nvSpPr>
        <p:spPr bwMode="auto">
          <a:xfrm>
            <a:off x="642938" y="2071688"/>
            <a:ext cx="8072437" cy="1200150"/>
          </a:xfrm>
          <a:prstGeom prst="rect">
            <a:avLst/>
          </a:prstGeom>
          <a:noFill/>
          <a:ln w="9525">
            <a:noFill/>
            <a:miter lim="800000"/>
            <a:headEnd/>
            <a:tailEnd/>
          </a:ln>
        </p:spPr>
        <p:txBody>
          <a:bodyPr>
            <a:spAutoFit/>
          </a:bodyPr>
          <a:lstStyle/>
          <a:p>
            <a:r>
              <a:rPr lang="es-CL" sz="3600"/>
              <a:t>¿Qué se entiende por cristalización en equilibrio?</a:t>
            </a:r>
          </a:p>
        </p:txBody>
      </p:sp>
      <p:sp>
        <p:nvSpPr>
          <p:cNvPr id="3" name="2 CuadroTexto"/>
          <p:cNvSpPr txBox="1">
            <a:spLocks noChangeArrowheads="1"/>
          </p:cNvSpPr>
          <p:nvPr/>
        </p:nvSpPr>
        <p:spPr bwMode="auto">
          <a:xfrm>
            <a:off x="468313" y="4292600"/>
            <a:ext cx="8675687" cy="461963"/>
          </a:xfrm>
          <a:prstGeom prst="rect">
            <a:avLst/>
          </a:prstGeom>
          <a:noFill/>
          <a:ln w="9525">
            <a:noFill/>
            <a:miter lim="800000"/>
            <a:headEnd/>
            <a:tailEnd/>
          </a:ln>
        </p:spPr>
        <p:txBody>
          <a:bodyPr>
            <a:spAutoFit/>
          </a:bodyPr>
          <a:lstStyle/>
          <a:p>
            <a:r>
              <a:rPr lang="es-CL" sz="2400"/>
              <a:t>Composición del líquido inicial = Composición del sólido final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box(in)">
                                      <p:cBhvr>
                                        <p:cTn id="7" dur="500"/>
                                        <p:tgtEl>
                                          <p:spTgt spid="1546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1628800"/>
            <a:ext cx="8305800" cy="1143000"/>
          </a:xfrm>
        </p:spPr>
        <p:txBody>
          <a:bodyPr>
            <a:normAutofit fontScale="90000"/>
          </a:bodyPr>
          <a:lstStyle/>
          <a:p>
            <a:pPr algn="ctr"/>
            <a:r>
              <a:rPr lang="es-CL" dirty="0" smtClean="0"/>
              <a:t>¿Qué se entiende por fraccionamiento gravitacional?</a:t>
            </a:r>
            <a:endParaRPr lang="es-CL" dirty="0"/>
          </a:p>
        </p:txBody>
      </p:sp>
      <p:pic>
        <p:nvPicPr>
          <p:cNvPr id="3" name="Picture 2" descr="http://www.mpch-mainz.mpg.de/~jesnow/Ozeanboden/2001/Lecture6/settling-320.gif"/>
          <p:cNvPicPr>
            <a:picLocks noChangeAspect="1" noChangeArrowheads="1"/>
          </p:cNvPicPr>
          <p:nvPr/>
        </p:nvPicPr>
        <p:blipFill>
          <a:blip r:embed="rId2" cstate="print"/>
          <a:srcRect/>
          <a:stretch>
            <a:fillRect/>
          </a:stretch>
        </p:blipFill>
        <p:spPr bwMode="auto">
          <a:xfrm>
            <a:off x="5436096" y="3861048"/>
            <a:ext cx="3048000" cy="2476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685800" y="0"/>
            <a:ext cx="7772400" cy="1214438"/>
          </a:xfrm>
        </p:spPr>
        <p:txBody>
          <a:bodyPr/>
          <a:lstStyle/>
          <a:p>
            <a:pPr eaLnBrk="1" hangingPunct="1">
              <a:defRPr/>
            </a:pPr>
            <a:r>
              <a:rPr lang="en-US" dirty="0" err="1" smtClean="0">
                <a:solidFill>
                  <a:schemeClr val="tx1"/>
                </a:solidFill>
              </a:rPr>
              <a:t>Ley</a:t>
            </a:r>
            <a:r>
              <a:rPr lang="en-US" dirty="0" smtClean="0">
                <a:solidFill>
                  <a:schemeClr val="tx1"/>
                </a:solidFill>
              </a:rPr>
              <a:t> de Stokes </a:t>
            </a:r>
          </a:p>
        </p:txBody>
      </p:sp>
      <p:sp>
        <p:nvSpPr>
          <p:cNvPr id="114691" name="Rectangle 3"/>
          <p:cNvSpPr>
            <a:spLocks noGrp="1" noChangeArrowheads="1"/>
          </p:cNvSpPr>
          <p:nvPr>
            <p:ph idx="1"/>
          </p:nvPr>
        </p:nvSpPr>
        <p:spPr>
          <a:xfrm>
            <a:off x="755650" y="2205038"/>
            <a:ext cx="7993063" cy="4164012"/>
          </a:xfrm>
        </p:spPr>
        <p:txBody>
          <a:bodyPr/>
          <a:lstStyle/>
          <a:p>
            <a:pPr eaLnBrk="1" hangingPunct="1">
              <a:lnSpc>
                <a:spcPct val="90000"/>
              </a:lnSpc>
              <a:buFont typeface="Wingdings" pitchFamily="2" charset="2"/>
              <a:buNone/>
              <a:defRPr/>
            </a:pPr>
            <a:endParaRPr lang="en-US" sz="2400" dirty="0" smtClean="0"/>
          </a:p>
          <a:p>
            <a:pPr eaLnBrk="1" hangingPunct="1">
              <a:lnSpc>
                <a:spcPct val="90000"/>
              </a:lnSpc>
              <a:buFont typeface="Wingdings" pitchFamily="2" charset="2"/>
              <a:buNone/>
              <a:defRPr/>
            </a:pPr>
            <a:endParaRPr lang="en-US" sz="2400" dirty="0" smtClean="0"/>
          </a:p>
          <a:p>
            <a:pPr eaLnBrk="1" hangingPunct="1">
              <a:lnSpc>
                <a:spcPct val="90000"/>
              </a:lnSpc>
              <a:spcBef>
                <a:spcPts val="600"/>
              </a:spcBef>
              <a:buFont typeface="Wingdings" pitchFamily="2" charset="2"/>
              <a:buNone/>
              <a:defRPr/>
            </a:pPr>
            <a:r>
              <a:rPr lang="en-US" sz="2400" dirty="0" smtClean="0"/>
              <a:t>V	=  </a:t>
            </a:r>
            <a:r>
              <a:rPr lang="en-US" sz="2400" dirty="0" err="1" smtClean="0"/>
              <a:t>velocidad</a:t>
            </a:r>
            <a:r>
              <a:rPr lang="en-US" sz="2400" dirty="0" smtClean="0"/>
              <a:t> de </a:t>
            </a:r>
            <a:r>
              <a:rPr lang="en-US" sz="2400" dirty="0" err="1" smtClean="0"/>
              <a:t>decantación</a:t>
            </a:r>
            <a:r>
              <a:rPr lang="en-US" sz="2400" dirty="0" smtClean="0"/>
              <a:t>/</a:t>
            </a:r>
            <a:r>
              <a:rPr lang="en-US" sz="2400" dirty="0" err="1" smtClean="0"/>
              <a:t>flotación</a:t>
            </a:r>
            <a:r>
              <a:rPr lang="en-US" sz="2400" dirty="0" smtClean="0"/>
              <a:t> (cm/sec)</a:t>
            </a:r>
          </a:p>
          <a:p>
            <a:pPr eaLnBrk="1" hangingPunct="1">
              <a:lnSpc>
                <a:spcPct val="90000"/>
              </a:lnSpc>
              <a:buFont typeface="Wingdings" pitchFamily="2" charset="2"/>
              <a:buNone/>
              <a:defRPr/>
            </a:pPr>
            <a:r>
              <a:rPr lang="en-US" sz="2400" dirty="0" smtClean="0"/>
              <a:t>g	=  </a:t>
            </a:r>
            <a:r>
              <a:rPr lang="en-US" sz="2400" dirty="0" err="1" smtClean="0"/>
              <a:t>aceleración</a:t>
            </a:r>
            <a:r>
              <a:rPr lang="en-US" sz="2400" dirty="0" smtClean="0"/>
              <a:t> de </a:t>
            </a:r>
            <a:r>
              <a:rPr lang="en-US" sz="2400" dirty="0" err="1" smtClean="0"/>
              <a:t>gravedad</a:t>
            </a:r>
            <a:r>
              <a:rPr lang="en-US" sz="2400" dirty="0" smtClean="0"/>
              <a:t> (980 cm/sec</a:t>
            </a:r>
            <a:r>
              <a:rPr lang="en-US" sz="2400" baseline="30000" dirty="0" smtClean="0"/>
              <a:t>2</a:t>
            </a:r>
            <a:r>
              <a:rPr lang="en-US" sz="2400" dirty="0" smtClean="0"/>
              <a:t>) </a:t>
            </a:r>
          </a:p>
          <a:p>
            <a:pPr eaLnBrk="1" hangingPunct="1">
              <a:lnSpc>
                <a:spcPct val="90000"/>
              </a:lnSpc>
              <a:buFont typeface="Wingdings" pitchFamily="2" charset="2"/>
              <a:buNone/>
              <a:defRPr/>
            </a:pPr>
            <a:r>
              <a:rPr lang="en-US" sz="2400" dirty="0" smtClean="0"/>
              <a:t>r 	= radio de </a:t>
            </a:r>
            <a:r>
              <a:rPr lang="en-US" sz="2400" dirty="0" err="1" smtClean="0"/>
              <a:t>una</a:t>
            </a:r>
            <a:r>
              <a:rPr lang="en-US" sz="2400" dirty="0" smtClean="0"/>
              <a:t> </a:t>
            </a:r>
            <a:r>
              <a:rPr lang="en-US" sz="2400" dirty="0" err="1" smtClean="0"/>
              <a:t>partícula</a:t>
            </a:r>
            <a:r>
              <a:rPr lang="en-US" sz="2400" dirty="0" smtClean="0"/>
              <a:t> </a:t>
            </a:r>
            <a:r>
              <a:rPr lang="en-US" sz="2400" dirty="0" err="1" smtClean="0"/>
              <a:t>sólida</a:t>
            </a:r>
            <a:r>
              <a:rPr lang="en-US" sz="2400" dirty="0" smtClean="0"/>
              <a:t> </a:t>
            </a:r>
            <a:r>
              <a:rPr lang="en-US" sz="2400" dirty="0" err="1" smtClean="0"/>
              <a:t>esférica</a:t>
            </a:r>
            <a:r>
              <a:rPr lang="en-US" sz="2400" dirty="0" smtClean="0"/>
              <a:t> (cm)</a:t>
            </a:r>
          </a:p>
          <a:p>
            <a:pPr eaLnBrk="1" hangingPunct="1">
              <a:lnSpc>
                <a:spcPct val="90000"/>
              </a:lnSpc>
              <a:buFont typeface="Wingdings" pitchFamily="2" charset="2"/>
              <a:buNone/>
              <a:defRPr/>
            </a:pPr>
            <a:r>
              <a:rPr lang="en-US" sz="2400" dirty="0" err="1" smtClean="0">
                <a:latin typeface="Symbol" pitchFamily="18" charset="2"/>
              </a:rPr>
              <a:t>r</a:t>
            </a:r>
            <a:r>
              <a:rPr lang="en-US" sz="2400" baseline="-25000" dirty="0" err="1" smtClean="0"/>
              <a:t>s</a:t>
            </a:r>
            <a:r>
              <a:rPr lang="en-US" sz="2400" baseline="-25000" dirty="0" smtClean="0"/>
              <a:t>	</a:t>
            </a:r>
            <a:r>
              <a:rPr lang="en-US" sz="2400" dirty="0" smtClean="0"/>
              <a:t>= </a:t>
            </a:r>
            <a:r>
              <a:rPr lang="en-US" sz="2400" dirty="0" err="1" smtClean="0"/>
              <a:t>densidad</a:t>
            </a:r>
            <a:r>
              <a:rPr lang="en-US" sz="2400" dirty="0" smtClean="0"/>
              <a:t> de la </a:t>
            </a:r>
            <a:r>
              <a:rPr lang="en-US" sz="2400" dirty="0" err="1" smtClean="0"/>
              <a:t>partícula</a:t>
            </a:r>
            <a:r>
              <a:rPr lang="en-US" sz="2400" dirty="0" smtClean="0"/>
              <a:t> </a:t>
            </a:r>
            <a:r>
              <a:rPr lang="en-US" sz="2400" dirty="0" err="1" smtClean="0"/>
              <a:t>sólida</a:t>
            </a:r>
            <a:r>
              <a:rPr lang="en-US" sz="2400" dirty="0" smtClean="0"/>
              <a:t> </a:t>
            </a:r>
            <a:r>
              <a:rPr lang="en-US" sz="2400" dirty="0" err="1" smtClean="0"/>
              <a:t>esférica</a:t>
            </a:r>
            <a:r>
              <a:rPr lang="en-US" sz="2400" dirty="0" smtClean="0"/>
              <a:t> (g/cm</a:t>
            </a:r>
            <a:r>
              <a:rPr lang="en-US" sz="2400" baseline="30000" dirty="0" smtClean="0"/>
              <a:t>3</a:t>
            </a:r>
            <a:r>
              <a:rPr lang="en-US" sz="2400" dirty="0" smtClean="0"/>
              <a:t>)</a:t>
            </a:r>
          </a:p>
          <a:p>
            <a:pPr eaLnBrk="1" hangingPunct="1">
              <a:lnSpc>
                <a:spcPct val="90000"/>
              </a:lnSpc>
              <a:buFont typeface="Wingdings" pitchFamily="2" charset="2"/>
              <a:buNone/>
              <a:defRPr/>
            </a:pPr>
            <a:r>
              <a:rPr lang="en-US" sz="2400" dirty="0" err="1" smtClean="0">
                <a:latin typeface="Symbol" pitchFamily="18" charset="2"/>
              </a:rPr>
              <a:t>r</a:t>
            </a:r>
            <a:r>
              <a:rPr lang="en-US" sz="2400" baseline="-25000" dirty="0" err="1" smtClean="0"/>
              <a:t>l</a:t>
            </a:r>
            <a:r>
              <a:rPr lang="en-US" sz="2400" dirty="0" smtClean="0"/>
              <a:t>	= </a:t>
            </a:r>
            <a:r>
              <a:rPr lang="en-US" sz="2400" dirty="0" err="1" smtClean="0"/>
              <a:t>densidad</a:t>
            </a:r>
            <a:r>
              <a:rPr lang="en-US" sz="2400" dirty="0" smtClean="0"/>
              <a:t> del </a:t>
            </a:r>
            <a:r>
              <a:rPr lang="en-US" sz="2400" dirty="0" err="1" smtClean="0"/>
              <a:t>líquido</a:t>
            </a:r>
            <a:r>
              <a:rPr lang="en-US" sz="2400" dirty="0" smtClean="0"/>
              <a:t> (g/cm</a:t>
            </a:r>
            <a:r>
              <a:rPr lang="en-US" sz="2400" baseline="30000" dirty="0" smtClean="0"/>
              <a:t>3</a:t>
            </a:r>
            <a:r>
              <a:rPr lang="en-US" sz="2400" dirty="0" smtClean="0"/>
              <a:t>)</a:t>
            </a:r>
          </a:p>
          <a:p>
            <a:pPr eaLnBrk="1" hangingPunct="1">
              <a:lnSpc>
                <a:spcPct val="90000"/>
              </a:lnSpc>
              <a:buFont typeface="Wingdings" pitchFamily="2" charset="2"/>
              <a:buNone/>
              <a:defRPr/>
            </a:pPr>
            <a:r>
              <a:rPr lang="en-US" sz="2400" dirty="0" smtClean="0">
                <a:latin typeface="Symbol" pitchFamily="18" charset="2"/>
              </a:rPr>
              <a:t>h</a:t>
            </a:r>
            <a:r>
              <a:rPr lang="en-US" sz="2400" dirty="0" smtClean="0"/>
              <a:t>	= </a:t>
            </a:r>
            <a:r>
              <a:rPr lang="en-US" sz="2400" dirty="0" err="1" smtClean="0"/>
              <a:t>viscosidad</a:t>
            </a:r>
            <a:r>
              <a:rPr lang="en-US" sz="2400" dirty="0" smtClean="0"/>
              <a:t> del </a:t>
            </a:r>
            <a:r>
              <a:rPr lang="en-US" sz="2400" dirty="0" err="1" smtClean="0"/>
              <a:t>líquido</a:t>
            </a:r>
            <a:r>
              <a:rPr lang="en-US" sz="2400" dirty="0" smtClean="0"/>
              <a:t> (Pa s)</a:t>
            </a:r>
          </a:p>
          <a:p>
            <a:pPr eaLnBrk="1" hangingPunct="1">
              <a:lnSpc>
                <a:spcPct val="90000"/>
              </a:lnSpc>
              <a:buFont typeface="Wingdings" pitchFamily="2" charset="2"/>
              <a:buNone/>
              <a:defRPr/>
            </a:pPr>
            <a:endParaRPr lang="en-US" sz="2400" dirty="0" smtClean="0">
              <a:solidFill>
                <a:srgbClr val="FFFF00"/>
              </a:solidFill>
            </a:endParaRPr>
          </a:p>
        </p:txBody>
      </p:sp>
      <p:grpSp>
        <p:nvGrpSpPr>
          <p:cNvPr id="2" name="Group 4"/>
          <p:cNvGrpSpPr>
            <a:grpSpLocks/>
          </p:cNvGrpSpPr>
          <p:nvPr/>
        </p:nvGrpSpPr>
        <p:grpSpPr bwMode="auto">
          <a:xfrm>
            <a:off x="2987675" y="1196975"/>
            <a:ext cx="2549525" cy="976313"/>
            <a:chOff x="1898" y="1533"/>
            <a:chExt cx="1606" cy="615"/>
          </a:xfrm>
        </p:grpSpPr>
        <p:sp>
          <p:nvSpPr>
            <p:cNvPr id="8197" name="Line 5"/>
            <p:cNvSpPr>
              <a:spLocks noChangeShapeType="1"/>
            </p:cNvSpPr>
            <p:nvPr/>
          </p:nvSpPr>
          <p:spPr bwMode="auto">
            <a:xfrm>
              <a:off x="2255" y="1847"/>
              <a:ext cx="1249" cy="1"/>
            </a:xfrm>
            <a:prstGeom prst="line">
              <a:avLst/>
            </a:prstGeom>
            <a:noFill/>
            <a:ln w="17463">
              <a:solidFill>
                <a:srgbClr val="FF3300"/>
              </a:solidFill>
              <a:round/>
              <a:headEnd/>
              <a:tailEnd/>
            </a:ln>
          </p:spPr>
          <p:txBody>
            <a:bodyPr/>
            <a:lstStyle/>
            <a:p>
              <a:endParaRPr lang="es-CL"/>
            </a:p>
          </p:txBody>
        </p:sp>
        <p:sp>
          <p:nvSpPr>
            <p:cNvPr id="114694" name="Rectangle 6"/>
            <p:cNvSpPr>
              <a:spLocks noChangeArrowheads="1"/>
            </p:cNvSpPr>
            <p:nvPr/>
          </p:nvSpPr>
          <p:spPr bwMode="auto">
            <a:xfrm>
              <a:off x="1898" y="1708"/>
              <a:ext cx="162"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Times New Roman" pitchFamily="18" charset="0"/>
                </a:rPr>
                <a:t>V</a:t>
              </a:r>
              <a:endParaRPr lang="en-US" sz="2400">
                <a:effectLst>
                  <a:outerShdw blurRad="38100" dist="38100" dir="2700000" algn="tl">
                    <a:srgbClr val="000000"/>
                  </a:outerShdw>
                </a:effectLst>
                <a:latin typeface="Times New Roman" pitchFamily="18" charset="0"/>
              </a:endParaRPr>
            </a:p>
          </p:txBody>
        </p:sp>
        <p:sp>
          <p:nvSpPr>
            <p:cNvPr id="114695" name="Rectangle 7"/>
            <p:cNvSpPr>
              <a:spLocks noChangeArrowheads="1"/>
            </p:cNvSpPr>
            <p:nvPr/>
          </p:nvSpPr>
          <p:spPr bwMode="auto">
            <a:xfrm>
              <a:off x="2270" y="1558"/>
              <a:ext cx="299"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Times New Roman" pitchFamily="18" charset="0"/>
                </a:rPr>
                <a:t>2gr</a:t>
              </a:r>
              <a:endParaRPr lang="en-US" sz="2400">
                <a:effectLst>
                  <a:outerShdw blurRad="38100" dist="38100" dir="2700000" algn="tl">
                    <a:srgbClr val="000000"/>
                  </a:outerShdw>
                </a:effectLst>
                <a:latin typeface="Times New Roman" pitchFamily="18" charset="0"/>
              </a:endParaRPr>
            </a:p>
          </p:txBody>
        </p:sp>
        <p:sp>
          <p:nvSpPr>
            <p:cNvPr id="114696" name="Rectangle 8"/>
            <p:cNvSpPr>
              <a:spLocks noChangeArrowheads="1"/>
            </p:cNvSpPr>
            <p:nvPr/>
          </p:nvSpPr>
          <p:spPr bwMode="auto">
            <a:xfrm>
              <a:off x="2693" y="1558"/>
              <a:ext cx="75"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Times New Roman" pitchFamily="18" charset="0"/>
                </a:rPr>
                <a:t>(</a:t>
              </a:r>
              <a:endParaRPr lang="en-US" sz="2400">
                <a:effectLst>
                  <a:outerShdw blurRad="38100" dist="38100" dir="2700000" algn="tl">
                    <a:srgbClr val="000000"/>
                  </a:outerShdw>
                </a:effectLst>
                <a:latin typeface="Times New Roman" pitchFamily="18" charset="0"/>
              </a:endParaRPr>
            </a:p>
          </p:txBody>
        </p:sp>
        <p:sp>
          <p:nvSpPr>
            <p:cNvPr id="114697" name="Rectangle 9"/>
            <p:cNvSpPr>
              <a:spLocks noChangeArrowheads="1"/>
            </p:cNvSpPr>
            <p:nvPr/>
          </p:nvSpPr>
          <p:spPr bwMode="auto">
            <a:xfrm>
              <a:off x="3412" y="1558"/>
              <a:ext cx="75"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Times New Roman" pitchFamily="18" charset="0"/>
                </a:rPr>
                <a:t>)</a:t>
              </a:r>
              <a:endParaRPr lang="en-US" sz="2400">
                <a:effectLst>
                  <a:outerShdw blurRad="38100" dist="38100" dir="2700000" algn="tl">
                    <a:srgbClr val="000000"/>
                  </a:outerShdw>
                </a:effectLst>
                <a:latin typeface="Times New Roman" pitchFamily="18" charset="0"/>
              </a:endParaRPr>
            </a:p>
          </p:txBody>
        </p:sp>
        <p:sp>
          <p:nvSpPr>
            <p:cNvPr id="114698" name="Rectangle 10"/>
            <p:cNvSpPr>
              <a:spLocks noChangeArrowheads="1"/>
            </p:cNvSpPr>
            <p:nvPr/>
          </p:nvSpPr>
          <p:spPr bwMode="auto">
            <a:xfrm>
              <a:off x="2757" y="1879"/>
              <a:ext cx="112"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Times New Roman" pitchFamily="18" charset="0"/>
                </a:rPr>
                <a:t>9</a:t>
              </a:r>
              <a:endParaRPr lang="en-US" sz="2400">
                <a:effectLst>
                  <a:outerShdw blurRad="38100" dist="38100" dir="2700000" algn="tl">
                    <a:srgbClr val="000000"/>
                  </a:outerShdw>
                </a:effectLst>
                <a:latin typeface="Times New Roman" pitchFamily="18" charset="0"/>
              </a:endParaRPr>
            </a:p>
          </p:txBody>
        </p:sp>
        <p:sp>
          <p:nvSpPr>
            <p:cNvPr id="114699" name="Rectangle 11"/>
            <p:cNvSpPr>
              <a:spLocks noChangeArrowheads="1"/>
            </p:cNvSpPr>
            <p:nvPr/>
          </p:nvSpPr>
          <p:spPr bwMode="auto">
            <a:xfrm>
              <a:off x="2591" y="1537"/>
              <a:ext cx="68" cy="163"/>
            </a:xfrm>
            <a:prstGeom prst="rect">
              <a:avLst/>
            </a:prstGeom>
            <a:noFill/>
            <a:ln w="9525">
              <a:noFill/>
              <a:miter lim="800000"/>
              <a:headEnd/>
              <a:tailEnd/>
            </a:ln>
          </p:spPr>
          <p:txBody>
            <a:bodyPr wrap="none" lIns="0" tIns="0" rIns="0" bIns="0">
              <a:spAutoFit/>
            </a:bodyPr>
            <a:lstStyle/>
            <a:p>
              <a:pPr eaLnBrk="0" hangingPunct="0">
                <a:defRPr/>
              </a:pPr>
              <a:r>
                <a:rPr lang="en-US" sz="1700">
                  <a:latin typeface="Times New Roman" pitchFamily="18" charset="0"/>
                </a:rPr>
                <a:t>2</a:t>
              </a:r>
              <a:endParaRPr lang="en-US" sz="2400">
                <a:effectLst>
                  <a:outerShdw blurRad="38100" dist="38100" dir="2700000" algn="tl">
                    <a:srgbClr val="000000"/>
                  </a:outerShdw>
                </a:effectLst>
                <a:latin typeface="Times New Roman" pitchFamily="18" charset="0"/>
              </a:endParaRPr>
            </a:p>
          </p:txBody>
        </p:sp>
        <p:sp>
          <p:nvSpPr>
            <p:cNvPr id="114700" name="Rectangle 12"/>
            <p:cNvSpPr>
              <a:spLocks noChangeArrowheads="1"/>
            </p:cNvSpPr>
            <p:nvPr/>
          </p:nvSpPr>
          <p:spPr bwMode="auto">
            <a:xfrm>
              <a:off x="2093" y="1683"/>
              <a:ext cx="123"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Symbol" pitchFamily="18" charset="2"/>
                </a:rPr>
                <a:t>=</a:t>
              </a:r>
              <a:endParaRPr lang="en-US" sz="2400">
                <a:effectLst>
                  <a:outerShdw blurRad="38100" dist="38100" dir="2700000" algn="tl">
                    <a:srgbClr val="000000"/>
                  </a:outerShdw>
                </a:effectLst>
                <a:latin typeface="Times New Roman" pitchFamily="18" charset="0"/>
              </a:endParaRPr>
            </a:p>
          </p:txBody>
        </p:sp>
        <p:sp>
          <p:nvSpPr>
            <p:cNvPr id="114701" name="Rectangle 13"/>
            <p:cNvSpPr>
              <a:spLocks noChangeArrowheads="1"/>
            </p:cNvSpPr>
            <p:nvPr/>
          </p:nvSpPr>
          <p:spPr bwMode="auto">
            <a:xfrm>
              <a:off x="3037" y="1533"/>
              <a:ext cx="123"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Symbol" pitchFamily="18" charset="2"/>
                </a:rPr>
                <a:t>-</a:t>
              </a:r>
              <a:endParaRPr lang="en-US" sz="2400">
                <a:effectLst>
                  <a:outerShdw blurRad="38100" dist="38100" dir="2700000" algn="tl">
                    <a:srgbClr val="000000"/>
                  </a:outerShdw>
                </a:effectLst>
                <a:latin typeface="Times New Roman" pitchFamily="18" charset="0"/>
              </a:endParaRPr>
            </a:p>
          </p:txBody>
        </p:sp>
        <p:sp>
          <p:nvSpPr>
            <p:cNvPr id="114702" name="Rectangle 14"/>
            <p:cNvSpPr>
              <a:spLocks noChangeArrowheads="1"/>
            </p:cNvSpPr>
            <p:nvPr/>
          </p:nvSpPr>
          <p:spPr bwMode="auto">
            <a:xfrm>
              <a:off x="2768" y="1533"/>
              <a:ext cx="123"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Symbol" pitchFamily="18" charset="2"/>
                </a:rPr>
                <a:t>r</a:t>
              </a:r>
              <a:endParaRPr lang="en-US" sz="2400">
                <a:effectLst>
                  <a:outerShdw blurRad="38100" dist="38100" dir="2700000" algn="tl">
                    <a:srgbClr val="000000"/>
                  </a:outerShdw>
                </a:effectLst>
                <a:latin typeface="Times New Roman" pitchFamily="18" charset="0"/>
              </a:endParaRPr>
            </a:p>
          </p:txBody>
        </p:sp>
        <p:sp>
          <p:nvSpPr>
            <p:cNvPr id="114703" name="Rectangle 15"/>
            <p:cNvSpPr>
              <a:spLocks noChangeArrowheads="1"/>
            </p:cNvSpPr>
            <p:nvPr/>
          </p:nvSpPr>
          <p:spPr bwMode="auto">
            <a:xfrm>
              <a:off x="3202" y="1533"/>
              <a:ext cx="123"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Symbol" pitchFamily="18" charset="2"/>
                </a:rPr>
                <a:t>r</a:t>
              </a:r>
              <a:endParaRPr lang="en-US" sz="2400">
                <a:effectLst>
                  <a:outerShdw blurRad="38100" dist="38100" dir="2700000" algn="tl">
                    <a:srgbClr val="000000"/>
                  </a:outerShdw>
                </a:effectLst>
                <a:latin typeface="Times New Roman" pitchFamily="18" charset="0"/>
              </a:endParaRPr>
            </a:p>
          </p:txBody>
        </p:sp>
        <p:sp>
          <p:nvSpPr>
            <p:cNvPr id="114704" name="Rectangle 16"/>
            <p:cNvSpPr>
              <a:spLocks noChangeArrowheads="1"/>
            </p:cNvSpPr>
            <p:nvPr/>
          </p:nvSpPr>
          <p:spPr bwMode="auto">
            <a:xfrm>
              <a:off x="2878" y="1854"/>
              <a:ext cx="135" cy="269"/>
            </a:xfrm>
            <a:prstGeom prst="rect">
              <a:avLst/>
            </a:prstGeom>
            <a:noFill/>
            <a:ln w="9525">
              <a:noFill/>
              <a:miter lim="800000"/>
              <a:headEnd/>
              <a:tailEnd/>
            </a:ln>
          </p:spPr>
          <p:txBody>
            <a:bodyPr wrap="none" lIns="0" tIns="0" rIns="0" bIns="0">
              <a:spAutoFit/>
            </a:bodyPr>
            <a:lstStyle/>
            <a:p>
              <a:pPr eaLnBrk="0" hangingPunct="0">
                <a:defRPr/>
              </a:pPr>
              <a:r>
                <a:rPr lang="en-US" sz="2800">
                  <a:latin typeface="Symbol" pitchFamily="18" charset="2"/>
                </a:rPr>
                <a:t>h</a:t>
              </a:r>
              <a:endParaRPr lang="en-US" sz="2400">
                <a:effectLst>
                  <a:outerShdw blurRad="38100" dist="38100" dir="2700000" algn="tl">
                    <a:srgbClr val="000000"/>
                  </a:outerShdw>
                </a:effectLst>
                <a:latin typeface="Times New Roman" pitchFamily="18" charset="0"/>
              </a:endParaRPr>
            </a:p>
          </p:txBody>
        </p:sp>
        <p:sp>
          <p:nvSpPr>
            <p:cNvPr id="114705" name="Rectangle 17"/>
            <p:cNvSpPr>
              <a:spLocks noChangeArrowheads="1"/>
            </p:cNvSpPr>
            <p:nvPr/>
          </p:nvSpPr>
          <p:spPr bwMode="auto">
            <a:xfrm>
              <a:off x="2905" y="1692"/>
              <a:ext cx="53" cy="163"/>
            </a:xfrm>
            <a:prstGeom prst="rect">
              <a:avLst/>
            </a:prstGeom>
            <a:noFill/>
            <a:ln w="9525">
              <a:noFill/>
              <a:miter lim="800000"/>
              <a:headEnd/>
              <a:tailEnd/>
            </a:ln>
          </p:spPr>
          <p:txBody>
            <a:bodyPr wrap="none" lIns="0" tIns="0" rIns="0" bIns="0">
              <a:spAutoFit/>
            </a:bodyPr>
            <a:lstStyle/>
            <a:p>
              <a:pPr eaLnBrk="0" hangingPunct="0">
                <a:defRPr/>
              </a:pPr>
              <a:r>
                <a:rPr lang="en-US" sz="1700" i="1">
                  <a:latin typeface="Times New Roman" pitchFamily="18" charset="0"/>
                </a:rPr>
                <a:t>s</a:t>
              </a:r>
              <a:endParaRPr lang="en-US" sz="2400">
                <a:effectLst>
                  <a:outerShdw blurRad="38100" dist="38100" dir="2700000" algn="tl">
                    <a:srgbClr val="000000"/>
                  </a:outerShdw>
                </a:effectLst>
                <a:latin typeface="Times New Roman" pitchFamily="18" charset="0"/>
              </a:endParaRPr>
            </a:p>
          </p:txBody>
        </p:sp>
        <p:sp>
          <p:nvSpPr>
            <p:cNvPr id="114706" name="Rectangle 18"/>
            <p:cNvSpPr>
              <a:spLocks noChangeArrowheads="1"/>
            </p:cNvSpPr>
            <p:nvPr/>
          </p:nvSpPr>
          <p:spPr bwMode="auto">
            <a:xfrm>
              <a:off x="3336" y="1692"/>
              <a:ext cx="38" cy="163"/>
            </a:xfrm>
            <a:prstGeom prst="rect">
              <a:avLst/>
            </a:prstGeom>
            <a:noFill/>
            <a:ln w="9525">
              <a:noFill/>
              <a:miter lim="800000"/>
              <a:headEnd/>
              <a:tailEnd/>
            </a:ln>
          </p:spPr>
          <p:txBody>
            <a:bodyPr wrap="none" lIns="0" tIns="0" rIns="0" bIns="0">
              <a:spAutoFit/>
            </a:bodyPr>
            <a:lstStyle/>
            <a:p>
              <a:pPr eaLnBrk="0" hangingPunct="0">
                <a:defRPr/>
              </a:pPr>
              <a:r>
                <a:rPr lang="en-US" sz="1700" i="1">
                  <a:latin typeface="Times New Roman" pitchFamily="18" charset="0"/>
                </a:rPr>
                <a:t>l</a:t>
              </a:r>
              <a:endParaRPr lang="en-US" sz="2400">
                <a:effectLst>
                  <a:outerShdw blurRad="38100" dist="38100" dir="2700000" algn="tl">
                    <a:srgbClr val="000000"/>
                  </a:outerShdw>
                </a:effectLst>
                <a:latin typeface="Times New Roman" pitchFamily="18" charset="0"/>
              </a:endParaRPr>
            </a:p>
          </p:txBody>
        </p:sp>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23851" y="304800"/>
            <a:ext cx="8820150" cy="1540024"/>
          </a:xfrm>
        </p:spPr>
        <p:txBody>
          <a:bodyPr>
            <a:normAutofit fontScale="90000"/>
          </a:bodyPr>
          <a:lstStyle/>
          <a:p>
            <a:pPr>
              <a:defRPr/>
            </a:pPr>
            <a:r>
              <a:rPr lang="es-ES_tradnl" dirty="0" smtClean="0"/>
              <a:t>Fraccionamiento gravitacional o </a:t>
            </a:r>
            <a:r>
              <a:rPr lang="es-ES_tradnl" dirty="0" err="1" smtClean="0"/>
              <a:t>convectivo</a:t>
            </a:r>
            <a:r>
              <a:rPr lang="es-ES_tradnl" dirty="0" smtClean="0"/>
              <a:t> (sistema cerrado)</a:t>
            </a:r>
            <a:endParaRPr lang="es-MX" dirty="0"/>
          </a:p>
        </p:txBody>
      </p:sp>
      <p:sp>
        <p:nvSpPr>
          <p:cNvPr id="106499" name="Rectangle 3"/>
          <p:cNvSpPr>
            <a:spLocks noGrp="1" noChangeArrowheads="1"/>
          </p:cNvSpPr>
          <p:nvPr>
            <p:ph idx="1"/>
          </p:nvPr>
        </p:nvSpPr>
        <p:spPr>
          <a:xfrm>
            <a:off x="251520" y="2060848"/>
            <a:ext cx="7543800" cy="4114800"/>
          </a:xfrm>
        </p:spPr>
        <p:txBody>
          <a:bodyPr/>
          <a:lstStyle/>
          <a:p>
            <a:pPr>
              <a:defRPr/>
            </a:pPr>
            <a:r>
              <a:rPr lang="es-ES_tradnl" dirty="0"/>
              <a:t>Cristalización </a:t>
            </a:r>
            <a:r>
              <a:rPr lang="es-ES_tradnl" dirty="0" smtClean="0"/>
              <a:t>fraccionada</a:t>
            </a:r>
          </a:p>
          <a:p>
            <a:pPr>
              <a:buFont typeface="Wingdings" pitchFamily="2" charset="2"/>
              <a:buNone/>
              <a:defRPr/>
            </a:pPr>
            <a:r>
              <a:rPr lang="es-ES_tradnl" b="1" dirty="0" smtClean="0"/>
              <a:t>		</a:t>
            </a:r>
            <a:r>
              <a:rPr lang="es-CL" b="1" dirty="0" smtClean="0"/>
              <a:t>V = 2r</a:t>
            </a:r>
            <a:r>
              <a:rPr lang="es-CL" b="1" baseline="30000" dirty="0" smtClean="0"/>
              <a:t>2</a:t>
            </a:r>
            <a:r>
              <a:rPr lang="es-CL" b="1" dirty="0" smtClean="0"/>
              <a:t>g(</a:t>
            </a:r>
            <a:r>
              <a:rPr lang="el-GR" b="1" dirty="0" smtClean="0">
                <a:cs typeface="Arial" charset="0"/>
              </a:rPr>
              <a:t>ρ</a:t>
            </a:r>
            <a:r>
              <a:rPr lang="es-CL" b="1" baseline="-25000" dirty="0" smtClean="0">
                <a:cs typeface="Arial" charset="0"/>
              </a:rPr>
              <a:t>1</a:t>
            </a:r>
            <a:r>
              <a:rPr lang="es-CL" b="1" dirty="0" smtClean="0">
                <a:cs typeface="Arial" charset="0"/>
              </a:rPr>
              <a:t>-</a:t>
            </a:r>
            <a:r>
              <a:rPr lang="el-GR" b="1" dirty="0" smtClean="0">
                <a:cs typeface="Arial" charset="0"/>
              </a:rPr>
              <a:t>ρ</a:t>
            </a:r>
            <a:r>
              <a:rPr lang="es-CL" b="1" baseline="-25000" dirty="0" smtClean="0">
                <a:cs typeface="Arial" charset="0"/>
              </a:rPr>
              <a:t>2</a:t>
            </a:r>
            <a:r>
              <a:rPr lang="es-CL" b="1" dirty="0" smtClean="0">
                <a:cs typeface="Arial" charset="0"/>
              </a:rPr>
              <a:t>)/9</a:t>
            </a:r>
            <a:r>
              <a:rPr lang="el-GR" b="1" dirty="0" smtClean="0">
                <a:cs typeface="Arial" charset="0"/>
              </a:rPr>
              <a:t>η</a:t>
            </a:r>
            <a:endParaRPr lang="es-ES_tradnl" b="1" dirty="0" smtClean="0">
              <a:cs typeface="Arial" charset="0"/>
            </a:endParaRPr>
          </a:p>
          <a:p>
            <a:pPr>
              <a:defRPr/>
            </a:pPr>
            <a:endParaRPr lang="es-ES_tradnl" dirty="0"/>
          </a:p>
          <a:p>
            <a:pPr>
              <a:defRPr/>
            </a:pPr>
            <a:r>
              <a:rPr lang="es-ES_tradnl" dirty="0" smtClean="0"/>
              <a:t>Fraccionamiento </a:t>
            </a:r>
            <a:r>
              <a:rPr lang="es-ES_tradnl" dirty="0" err="1" smtClean="0"/>
              <a:t>convectivo</a:t>
            </a:r>
            <a:r>
              <a:rPr lang="es-ES_tradnl" dirty="0" smtClean="0"/>
              <a:t>: fraccionamiento de sólidos, líquido y burbujas</a:t>
            </a:r>
            <a:endParaRPr lang="es-MX" dirty="0"/>
          </a:p>
        </p:txBody>
      </p:sp>
      <p:pic>
        <p:nvPicPr>
          <p:cNvPr id="156676" name="Picture 2" descr="http://www.mpch-mainz.mpg.de/~jesnow/Ozeanboden/2001/Lecture6/settling-320.gif"/>
          <p:cNvPicPr>
            <a:picLocks noChangeAspect="1" noChangeArrowheads="1"/>
          </p:cNvPicPr>
          <p:nvPr/>
        </p:nvPicPr>
        <p:blipFill>
          <a:blip r:embed="rId3" cstate="print"/>
          <a:srcRect/>
          <a:stretch>
            <a:fillRect/>
          </a:stretch>
        </p:blipFill>
        <p:spPr bwMode="auto">
          <a:xfrm>
            <a:off x="6096000" y="4005064"/>
            <a:ext cx="3048000" cy="2476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6499">
                                            <p:txEl>
                                              <p:pRg st="3" end="3"/>
                                            </p:txEl>
                                          </p:spTgt>
                                        </p:tgtEl>
                                        <p:attrNameLst>
                                          <p:attrName>style.visibility</p:attrName>
                                        </p:attrNameLst>
                                      </p:cBhvr>
                                      <p:to>
                                        <p:strVal val="visible"/>
                                      </p:to>
                                    </p:set>
                                    <p:animEffect transition="in" filter="box(in)">
                                      <p:cBhvr>
                                        <p:cTn id="7" dur="500"/>
                                        <p:tgtEl>
                                          <p:spTgt spid="1064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http://www.tulane.edu/~sanelson/images/convection.gif"/>
          <p:cNvPicPr>
            <a:picLocks noChangeAspect="1" noChangeArrowheads="1"/>
          </p:cNvPicPr>
          <p:nvPr/>
        </p:nvPicPr>
        <p:blipFill>
          <a:blip r:embed="rId2" cstate="print"/>
          <a:srcRect/>
          <a:stretch>
            <a:fillRect/>
          </a:stretch>
        </p:blipFill>
        <p:spPr bwMode="auto">
          <a:xfrm>
            <a:off x="5508104" y="980728"/>
            <a:ext cx="3209925" cy="2219326"/>
          </a:xfrm>
          <a:prstGeom prst="rect">
            <a:avLst/>
          </a:prstGeom>
          <a:noFill/>
        </p:spPr>
      </p:pic>
      <p:pic>
        <p:nvPicPr>
          <p:cNvPr id="195587" name="Picture 3" descr="C:\Users\MAParada\Documents\Papers mios\figure 8 T sections.tif"/>
          <p:cNvPicPr>
            <a:picLocks noChangeAspect="1" noChangeArrowheads="1"/>
          </p:cNvPicPr>
          <p:nvPr/>
        </p:nvPicPr>
        <p:blipFill>
          <a:blip r:embed="rId3" cstate="print"/>
          <a:srcRect/>
          <a:stretch>
            <a:fillRect/>
          </a:stretch>
        </p:blipFill>
        <p:spPr bwMode="auto">
          <a:xfrm>
            <a:off x="251520" y="764704"/>
            <a:ext cx="4857929" cy="5861917"/>
          </a:xfrm>
          <a:prstGeom prst="rect">
            <a:avLst/>
          </a:prstGeom>
          <a:noFill/>
        </p:spPr>
      </p:pic>
      <p:pic>
        <p:nvPicPr>
          <p:cNvPr id="6" name="Picture 2" descr="http://www.mpch-mainz.mpg.de/~jesnow/Ozeanboden/2001/Lecture6/settling-320.gif"/>
          <p:cNvPicPr>
            <a:picLocks noChangeAspect="1" noChangeArrowheads="1"/>
          </p:cNvPicPr>
          <p:nvPr/>
        </p:nvPicPr>
        <p:blipFill>
          <a:blip r:embed="rId4" cstate="print"/>
          <a:srcRect/>
          <a:stretch>
            <a:fillRect/>
          </a:stretch>
        </p:blipFill>
        <p:spPr bwMode="auto">
          <a:xfrm>
            <a:off x="5724128" y="3717032"/>
            <a:ext cx="3048000" cy="2476500"/>
          </a:xfrm>
          <a:prstGeom prst="rect">
            <a:avLst/>
          </a:prstGeom>
          <a:noFill/>
          <a:ln w="9525">
            <a:noFill/>
            <a:miter lim="800000"/>
            <a:headEnd/>
            <a:tailEnd/>
          </a:ln>
        </p:spPr>
      </p:pic>
      <p:sp>
        <p:nvSpPr>
          <p:cNvPr id="7" name="6 CuadroTexto"/>
          <p:cNvSpPr txBox="1"/>
          <p:nvPr/>
        </p:nvSpPr>
        <p:spPr>
          <a:xfrm>
            <a:off x="251520" y="0"/>
            <a:ext cx="8892480" cy="461665"/>
          </a:xfrm>
          <a:prstGeom prst="rect">
            <a:avLst/>
          </a:prstGeom>
          <a:noFill/>
        </p:spPr>
        <p:txBody>
          <a:bodyPr wrap="square" rtlCol="0">
            <a:spAutoFit/>
          </a:bodyPr>
          <a:lstStyle/>
          <a:p>
            <a:r>
              <a:rPr lang="es-CL" sz="2400" dirty="0" smtClean="0"/>
              <a:t>Mecanismos involucrados: separación de líquidos, cristales y gas</a:t>
            </a:r>
            <a:endParaRPr lang="es-CL" sz="2400"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539552" y="476672"/>
            <a:ext cx="8229600" cy="1143000"/>
          </a:xfrm>
        </p:spPr>
        <p:txBody>
          <a:bodyPr>
            <a:normAutofit fontScale="90000"/>
          </a:bodyPr>
          <a:lstStyle/>
          <a:p>
            <a:pPr>
              <a:defRPr/>
            </a:pPr>
            <a:r>
              <a:rPr lang="en-US" sz="4000" dirty="0" err="1">
                <a:solidFill>
                  <a:schemeClr val="tx1"/>
                </a:solidFill>
              </a:rPr>
              <a:t>Fraccionamiento</a:t>
            </a:r>
            <a:r>
              <a:rPr lang="en-US" sz="4000" dirty="0">
                <a:solidFill>
                  <a:schemeClr val="tx1"/>
                </a:solidFill>
              </a:rPr>
              <a:t> </a:t>
            </a:r>
            <a:r>
              <a:rPr lang="en-US" sz="4000" dirty="0" err="1">
                <a:solidFill>
                  <a:schemeClr val="tx1"/>
                </a:solidFill>
              </a:rPr>
              <a:t>Gravitacional</a:t>
            </a:r>
            <a:r>
              <a:rPr lang="en-US" sz="4000" dirty="0">
                <a:solidFill>
                  <a:schemeClr val="tx1"/>
                </a:solidFill>
              </a:rPr>
              <a:t> de </a:t>
            </a:r>
            <a:r>
              <a:rPr lang="en-US" sz="4000" dirty="0" err="1">
                <a:solidFill>
                  <a:schemeClr val="tx1"/>
                </a:solidFill>
              </a:rPr>
              <a:t>Cristales</a:t>
            </a:r>
            <a:endParaRPr lang="en-US" sz="4000" dirty="0">
              <a:solidFill>
                <a:schemeClr val="tx1"/>
              </a:solidFill>
            </a:endParaRPr>
          </a:p>
        </p:txBody>
      </p:sp>
      <p:graphicFrame>
        <p:nvGraphicFramePr>
          <p:cNvPr id="11266" name="Object 2"/>
          <p:cNvGraphicFramePr>
            <a:graphicFrameLocks noChangeAspect="1"/>
          </p:cNvGraphicFramePr>
          <p:nvPr>
            <p:ph idx="1"/>
          </p:nvPr>
        </p:nvGraphicFramePr>
        <p:xfrm>
          <a:off x="996950" y="1693863"/>
          <a:ext cx="7291388" cy="4148137"/>
        </p:xfrm>
        <a:graphic>
          <a:graphicData uri="http://schemas.openxmlformats.org/presentationml/2006/ole">
            <p:oleObj spid="_x0000_s172034" name="Image" r:id="rId4" imgW="8126984" imgH="4622222" progId="">
              <p:embed/>
            </p:oleObj>
          </a:graphicData>
        </a:graphic>
      </p:graphicFrame>
      <p:sp>
        <p:nvSpPr>
          <p:cNvPr id="11268" name="3 Rectángulo"/>
          <p:cNvSpPr>
            <a:spLocks noChangeArrowheads="1"/>
          </p:cNvSpPr>
          <p:nvPr/>
        </p:nvSpPr>
        <p:spPr bwMode="auto">
          <a:xfrm>
            <a:off x="3000375" y="5929313"/>
            <a:ext cx="3083793" cy="523220"/>
          </a:xfrm>
          <a:prstGeom prst="rect">
            <a:avLst/>
          </a:prstGeom>
          <a:noFill/>
          <a:ln w="9525">
            <a:noFill/>
            <a:miter lim="800000"/>
            <a:headEnd/>
            <a:tailEnd/>
          </a:ln>
        </p:spPr>
        <p:txBody>
          <a:bodyPr wrap="square">
            <a:spAutoFit/>
          </a:bodyPr>
          <a:lstStyle/>
          <a:p>
            <a:r>
              <a:rPr lang="es-CL" sz="2800" b="1" dirty="0"/>
              <a:t>V = 2r</a:t>
            </a:r>
            <a:r>
              <a:rPr lang="es-CL" sz="2800" b="1" baseline="30000" dirty="0"/>
              <a:t>2</a:t>
            </a:r>
            <a:r>
              <a:rPr lang="es-CL" sz="2800" b="1" dirty="0"/>
              <a:t>g(</a:t>
            </a:r>
            <a:r>
              <a:rPr lang="el-GR" sz="2800" b="1" dirty="0">
                <a:cs typeface="Arial" charset="0"/>
              </a:rPr>
              <a:t>ρ</a:t>
            </a:r>
            <a:r>
              <a:rPr lang="es-CL" sz="2800" b="1" baseline="-25000" dirty="0">
                <a:cs typeface="Arial" charset="0"/>
              </a:rPr>
              <a:t>1</a:t>
            </a:r>
            <a:r>
              <a:rPr lang="es-CL" sz="2800" b="1" dirty="0">
                <a:cs typeface="Arial" charset="0"/>
              </a:rPr>
              <a:t>-</a:t>
            </a:r>
            <a:r>
              <a:rPr lang="el-GR" sz="2800" b="1" dirty="0">
                <a:cs typeface="Arial" charset="0"/>
              </a:rPr>
              <a:t>ρ</a:t>
            </a:r>
            <a:r>
              <a:rPr lang="es-CL" sz="2800" b="1" baseline="-25000" dirty="0">
                <a:cs typeface="Arial" charset="0"/>
              </a:rPr>
              <a:t>2</a:t>
            </a:r>
            <a:r>
              <a:rPr lang="es-CL" sz="2800" b="1" dirty="0">
                <a:cs typeface="Arial" charset="0"/>
              </a:rPr>
              <a:t>)/9</a:t>
            </a:r>
            <a:r>
              <a:rPr lang="el-GR" sz="2800" b="1" dirty="0">
                <a:cs typeface="Arial" charset="0"/>
              </a:rPr>
              <a:t>η</a:t>
            </a:r>
            <a:endParaRPr lang="es-ES_tradnl" sz="2800" b="1" dirty="0">
              <a:cs typeface="Arial"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Fig 12-4"/>
          <p:cNvPicPr>
            <a:picLocks noChangeAspect="1" noChangeArrowheads="1"/>
          </p:cNvPicPr>
          <p:nvPr/>
        </p:nvPicPr>
        <p:blipFill>
          <a:blip r:embed="rId3" cstate="print"/>
          <a:srcRect/>
          <a:stretch>
            <a:fillRect/>
          </a:stretch>
        </p:blipFill>
        <p:spPr bwMode="auto">
          <a:xfrm>
            <a:off x="827584" y="1556792"/>
            <a:ext cx="7128148" cy="4895690"/>
          </a:xfrm>
          <a:prstGeom prst="rect">
            <a:avLst/>
          </a:prstGeom>
          <a:noFill/>
          <a:ln w="9525">
            <a:noFill/>
            <a:miter lim="800000"/>
            <a:headEnd/>
            <a:tailEnd/>
          </a:ln>
        </p:spPr>
      </p:pic>
      <p:sp>
        <p:nvSpPr>
          <p:cNvPr id="5" name="4 CuadroTexto"/>
          <p:cNvSpPr txBox="1"/>
          <p:nvPr/>
        </p:nvSpPr>
        <p:spPr>
          <a:xfrm>
            <a:off x="683568" y="260648"/>
            <a:ext cx="7632848" cy="1077218"/>
          </a:xfrm>
          <a:prstGeom prst="rect">
            <a:avLst/>
          </a:prstGeom>
          <a:noFill/>
        </p:spPr>
        <p:txBody>
          <a:bodyPr wrap="square" rtlCol="0">
            <a:spAutoFit/>
          </a:bodyPr>
          <a:lstStyle/>
          <a:p>
            <a:r>
              <a:rPr lang="es-CL" sz="3200" dirty="0" smtClean="0"/>
              <a:t>Ejemplos de fraccionamiento gravitacional: intrusiones laminadas</a:t>
            </a:r>
            <a:endParaRPr lang="es-CL" sz="3200"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defRPr/>
            </a:pPr>
            <a:r>
              <a:rPr lang="es-CL"/>
              <a:t>Intrusiones básicas laminadas</a:t>
            </a:r>
          </a:p>
        </p:txBody>
      </p:sp>
      <p:pic>
        <p:nvPicPr>
          <p:cNvPr id="163843" name="Picture 3" descr="Fig 12-2b"/>
          <p:cNvPicPr>
            <a:picLocks noGrp="1" noChangeAspect="1" noChangeArrowheads="1"/>
          </p:cNvPicPr>
          <p:nvPr>
            <p:ph sz="half" idx="2"/>
          </p:nvPr>
        </p:nvPicPr>
        <p:blipFill>
          <a:blip r:embed="rId3" cstate="print"/>
          <a:srcRect/>
          <a:stretch>
            <a:fillRect/>
          </a:stretch>
        </p:blipFill>
        <p:spPr>
          <a:xfrm>
            <a:off x="5003800" y="1989138"/>
            <a:ext cx="3067050" cy="4319587"/>
          </a:xfrm>
          <a:noFill/>
          <a:ln>
            <a:solidFill>
              <a:schemeClr val="accent2"/>
            </a:solidFill>
          </a:ln>
        </p:spPr>
      </p:pic>
      <p:pic>
        <p:nvPicPr>
          <p:cNvPr id="163844" name="Picture 4" descr="Fig 12-2a"/>
          <p:cNvPicPr>
            <a:picLocks noGrp="1" noChangeAspect="1" noChangeArrowheads="1"/>
          </p:cNvPicPr>
          <p:nvPr>
            <p:ph sz="half" idx="4294967295"/>
          </p:nvPr>
        </p:nvPicPr>
        <p:blipFill>
          <a:blip r:embed="rId4" cstate="print"/>
          <a:srcRect/>
          <a:stretch>
            <a:fillRect/>
          </a:stretch>
        </p:blipFill>
        <p:spPr>
          <a:xfrm>
            <a:off x="0" y="1989138"/>
            <a:ext cx="3195638" cy="4248150"/>
          </a:xfrm>
          <a:noFill/>
          <a:ln>
            <a:solidFill>
              <a:schemeClr val="accent2"/>
            </a:solidFill>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2" descr="Fig 12-3b"/>
          <p:cNvPicPr>
            <a:picLocks noChangeAspect="1" noChangeArrowheads="1"/>
          </p:cNvPicPr>
          <p:nvPr/>
        </p:nvPicPr>
        <p:blipFill>
          <a:blip r:embed="rId3" cstate="print"/>
          <a:srcRect/>
          <a:stretch>
            <a:fillRect/>
          </a:stretch>
        </p:blipFill>
        <p:spPr bwMode="auto">
          <a:xfrm>
            <a:off x="539750" y="692150"/>
            <a:ext cx="8228013" cy="5557838"/>
          </a:xfrm>
          <a:prstGeom prst="rect">
            <a:avLst/>
          </a:prstGeom>
          <a:noFill/>
          <a:ln w="9525">
            <a:solidFill>
              <a:schemeClr val="accent2"/>
            </a:solidFill>
            <a:miter lim="800000"/>
            <a:headEnd/>
            <a:tailEnd/>
          </a:ln>
        </p:spPr>
      </p:pic>
      <p:sp>
        <p:nvSpPr>
          <p:cNvPr id="83971" name="Rectangle 3"/>
          <p:cNvSpPr>
            <a:spLocks noGrp="1" noChangeArrowheads="1"/>
          </p:cNvSpPr>
          <p:nvPr>
            <p:ph type="title"/>
          </p:nvPr>
        </p:nvSpPr>
        <p:spPr>
          <a:xfrm>
            <a:off x="457200" y="404813"/>
            <a:ext cx="8229600" cy="720725"/>
          </a:xfrm>
        </p:spPr>
        <p:txBody>
          <a:bodyPr>
            <a:normAutofit fontScale="90000"/>
          </a:bodyPr>
          <a:lstStyle/>
          <a:p>
            <a:pPr>
              <a:defRPr/>
            </a:pPr>
            <a:r>
              <a:rPr lang="es-CL" sz="3200"/>
              <a:t/>
            </a:r>
            <a:br>
              <a:rPr lang="es-CL" sz="3200"/>
            </a:br>
            <a:r>
              <a:rPr lang="es-CL" sz="3200"/>
              <a:t>Intrusiones laminadas básicas</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2"/>
          <p:cNvGraphicFramePr>
            <a:graphicFrameLocks noChangeAspect="1"/>
          </p:cNvGraphicFramePr>
          <p:nvPr/>
        </p:nvGraphicFramePr>
        <p:xfrm>
          <a:off x="827584" y="1052736"/>
          <a:ext cx="7416179" cy="5562506"/>
        </p:xfrm>
        <a:graphic>
          <a:graphicData uri="http://schemas.openxmlformats.org/presentationml/2006/ole">
            <p:oleObj spid="_x0000_s5122" name="Fotografía de Photo Editor" r:id="rId4" imgW="19504762" imgH="14628571" progId="">
              <p:embed/>
            </p:oleObj>
          </a:graphicData>
        </a:graphic>
      </p:graphicFrame>
      <p:sp>
        <p:nvSpPr>
          <p:cNvPr id="3" name="2 CuadroTexto"/>
          <p:cNvSpPr txBox="1"/>
          <p:nvPr/>
        </p:nvSpPr>
        <p:spPr>
          <a:xfrm>
            <a:off x="1835696" y="404664"/>
            <a:ext cx="5544616" cy="584775"/>
          </a:xfrm>
          <a:prstGeom prst="rect">
            <a:avLst/>
          </a:prstGeom>
          <a:noFill/>
        </p:spPr>
        <p:txBody>
          <a:bodyPr wrap="square" rtlCol="0">
            <a:spAutoFit/>
          </a:bodyPr>
          <a:lstStyle/>
          <a:p>
            <a:r>
              <a:rPr lang="es-CL" sz="3200" dirty="0" smtClean="0"/>
              <a:t>Intrusiones laminadas félsicas</a:t>
            </a:r>
            <a:endParaRPr lang="es-CL" sz="32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1350</TotalTime>
  <Words>1877</Words>
  <Application>Microsoft Office PowerPoint</Application>
  <PresentationFormat>Presentación en pantalla (4:3)</PresentationFormat>
  <Paragraphs>395</Paragraphs>
  <Slides>112</Slides>
  <Notes>48</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112</vt:i4>
      </vt:variant>
    </vt:vector>
  </HeadingPairs>
  <TitlesOfParts>
    <vt:vector size="115" baseType="lpstr">
      <vt:lpstr>Flujo</vt:lpstr>
      <vt:lpstr>Image</vt:lpstr>
      <vt:lpstr>Fotografía de Photo Editor</vt:lpstr>
      <vt:lpstr>Procesos Ígneos</vt:lpstr>
      <vt:lpstr>Cristalización de minerales y exsolución gaseosa</vt:lpstr>
      <vt:lpstr>Diapositiva 3</vt:lpstr>
      <vt:lpstr>Diapositiva 4</vt:lpstr>
      <vt:lpstr>Cristalización/Exsolución</vt:lpstr>
      <vt:lpstr>Diapositiva 6</vt:lpstr>
      <vt:lpstr>Diapositiva 7</vt:lpstr>
      <vt:lpstr>Diapositiva 8</vt:lpstr>
      <vt:lpstr>Diapositiva 9</vt:lpstr>
      <vt:lpstr>Planchón</vt:lpstr>
      <vt:lpstr>La cristalización/exsolución gaseosa como agente de cambios en el líquido magmático</vt:lpstr>
      <vt:lpstr>Cristalización/Exsolución</vt:lpstr>
      <vt:lpstr>Calor latente</vt:lpstr>
      <vt:lpstr>Diapositiva 14</vt:lpstr>
      <vt:lpstr>Calor latente</vt:lpstr>
      <vt:lpstr>Diapositiva 16</vt:lpstr>
      <vt:lpstr>Composición química de las rocas ígneas</vt:lpstr>
      <vt:lpstr>Elementos mayoritarios</vt:lpstr>
      <vt:lpstr>Diapositiva 19</vt:lpstr>
      <vt:lpstr>Diapositiva 20</vt:lpstr>
      <vt:lpstr>Diapositiva 21</vt:lpstr>
      <vt:lpstr>Clasificación de elementos trazas según comportamiento en la fusión de rocas o cristalización de líquidos magmáticos</vt:lpstr>
      <vt:lpstr>¿De qué depende el valor de K de un elemento determinado?</vt:lpstr>
      <vt:lpstr>Propiedades físicas de los magmas</vt:lpstr>
      <vt:lpstr>¿Cómo varía la temperatura de fusión de una roca con la presión?</vt:lpstr>
      <vt:lpstr>Temperatura de los magmas</vt:lpstr>
      <vt:lpstr>Diapositiva 27</vt:lpstr>
      <vt:lpstr>density varies significantly with melt composition</vt:lpstr>
      <vt:lpstr>¿Qué factores modifican la densidad de los líquidos magmáticos?</vt:lpstr>
      <vt:lpstr>Diapositiva 30</vt:lpstr>
      <vt:lpstr>Diapositiva 31</vt:lpstr>
      <vt:lpstr>¿De qué manera afecta la cristalización a la densidad de los líquidos magmáticos?</vt:lpstr>
      <vt:lpstr>¿Qué es la viscosidad?</vt:lpstr>
      <vt:lpstr>Viscosidad</vt:lpstr>
      <vt:lpstr>Diapositiva 35</vt:lpstr>
      <vt:lpstr>Viscosidad</vt:lpstr>
      <vt:lpstr>¿Cuáles son los factores que influyen en la viscosidad de los magmas?</vt:lpstr>
      <vt:lpstr>contrasting structures of melts rich in network-forming and network-modifying components</vt:lpstr>
      <vt:lpstr>Diapositiva 39</vt:lpstr>
      <vt:lpstr>Efecto de los cristales en la viscosidad: Viscosidad efectiva</vt:lpstr>
      <vt:lpstr>GENERACIÓN DE MAGMAS</vt:lpstr>
      <vt:lpstr>¿Qué puede disminuir las temperaturas liquidus  y solidus de un magma? </vt:lpstr>
      <vt:lpstr>Diapositiva 43</vt:lpstr>
      <vt:lpstr>Diapositiva 44</vt:lpstr>
      <vt:lpstr>¿Qué procesos geológicos se asocian a estos mecanismos?</vt:lpstr>
      <vt:lpstr>Diapositiva 46</vt:lpstr>
      <vt:lpstr>Diapositiva 47</vt:lpstr>
      <vt:lpstr>Diapositiva 48</vt:lpstr>
      <vt:lpstr>Ascenso y emplazamiento de magmas</vt:lpstr>
      <vt:lpstr>¿Cuáles son los factores claves para el ascenso magmático?</vt:lpstr>
      <vt:lpstr>Diapositiva 51</vt:lpstr>
      <vt:lpstr>Ascenso magmático: Dyking vs. Diapirismo</vt:lpstr>
      <vt:lpstr>Diapositiva 53</vt:lpstr>
      <vt:lpstr>Diapositiva 54</vt:lpstr>
      <vt:lpstr>Diapositiva 55</vt:lpstr>
      <vt:lpstr>Diapositiva 56</vt:lpstr>
      <vt:lpstr>Diapositiva 57</vt:lpstr>
      <vt:lpstr>Diapositiva 58</vt:lpstr>
      <vt:lpstr>¿Qué requisito debe cumplir el flujo de magma a lo largo del dique, para que sea un mecanismo de ascenso eficiente?</vt:lpstr>
      <vt:lpstr>Diapositiva 60</vt:lpstr>
      <vt:lpstr>Dyking</vt:lpstr>
      <vt:lpstr>Diapirismo</vt:lpstr>
      <vt:lpstr>Diapositiva 63</vt:lpstr>
      <vt:lpstr>Diapositiva 64</vt:lpstr>
      <vt:lpstr>Diapirismo</vt:lpstr>
      <vt:lpstr>Mecanismos de emplazamiento magmático</vt:lpstr>
      <vt:lpstr>Stoping</vt:lpstr>
      <vt:lpstr>Diapositiva 68</vt:lpstr>
      <vt:lpstr>Diapositiva 69</vt:lpstr>
      <vt:lpstr>Diapositiva 70</vt:lpstr>
      <vt:lpstr>Cuerpos ígneos y nivel de emplazamiento </vt:lpstr>
      <vt:lpstr>Diapositiva 72</vt:lpstr>
      <vt:lpstr>Diapositiva 73</vt:lpstr>
      <vt:lpstr>Diapositiva 74</vt:lpstr>
      <vt:lpstr>Diapositiva 75</vt:lpstr>
      <vt:lpstr>Diapositiva 76</vt:lpstr>
      <vt:lpstr>Diapositiva 77</vt:lpstr>
      <vt:lpstr>Diapositiva 78</vt:lpstr>
      <vt:lpstr>Texturas y nivel de emplazamiento (tasa de enfriamiento)</vt:lpstr>
      <vt:lpstr>Textura isótropa, nivel profundo</vt:lpstr>
      <vt:lpstr>Minerales máficos subhedrales</vt:lpstr>
      <vt:lpstr>Diapositiva 82</vt:lpstr>
      <vt:lpstr>Fanerítica equigranular</vt:lpstr>
      <vt:lpstr>Porfíricas y seriadas</vt:lpstr>
      <vt:lpstr>Afanítica, Nivel superficial</vt:lpstr>
      <vt:lpstr>Vítrea, holohialina Nivel superficial</vt:lpstr>
      <vt:lpstr>Diapositiva 87</vt:lpstr>
      <vt:lpstr>Diapositiva 88</vt:lpstr>
      <vt:lpstr>Diapositiva 89</vt:lpstr>
      <vt:lpstr>Diapositiva 90</vt:lpstr>
      <vt:lpstr>¿Qué se entiende por fraccionamiento gravitacional?</vt:lpstr>
      <vt:lpstr>Ley de Stokes </vt:lpstr>
      <vt:lpstr>Fraccionamiento gravitacional o convectivo (sistema cerrado)</vt:lpstr>
      <vt:lpstr>Diapositiva 94</vt:lpstr>
      <vt:lpstr>Fraccionamiento Gravitacional de Cristales</vt:lpstr>
      <vt:lpstr>Diapositiva 96</vt:lpstr>
      <vt:lpstr>Intrusiones básicas laminadas</vt:lpstr>
      <vt:lpstr> Intrusiones laminadas básicas</vt:lpstr>
      <vt:lpstr>Diapositiva 99</vt:lpstr>
      <vt:lpstr>Diapositiva 100</vt:lpstr>
      <vt:lpstr>¿Cuáles son los parámetros que influyen en el fraccionamiento convectivo?</vt:lpstr>
      <vt:lpstr>Diapositiva 102</vt:lpstr>
      <vt:lpstr>Diapositiva 103</vt:lpstr>
      <vt:lpstr>Diapositiva 104</vt:lpstr>
      <vt:lpstr>Diapositiva 105</vt:lpstr>
      <vt:lpstr>   </vt:lpstr>
      <vt:lpstr>Diapositiva 107</vt:lpstr>
      <vt:lpstr>Diapositiva 108</vt:lpstr>
      <vt:lpstr>Diapositiva 109</vt:lpstr>
      <vt:lpstr>Diapositiva 110</vt:lpstr>
      <vt:lpstr>Diapositiva 111</vt:lpstr>
      <vt:lpstr>Diapositiva 112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Procesos Ígneos</dc:title>
  <dc:creator>MAParada</dc:creator>
  <cp:lastModifiedBy>MAParada</cp:lastModifiedBy>
  <cp:revision>82</cp:revision>
  <dcterms:created xsi:type="dcterms:W3CDTF">2011-10-25T12:54:21Z</dcterms:created>
  <dcterms:modified xsi:type="dcterms:W3CDTF">2011-11-15T12:34:01Z</dcterms:modified>
</cp:coreProperties>
</file>