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Default Extension="vml" ContentType="application/vnd.openxmlformats-officedocument.vmlDrawing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57"/>
  </p:notesMasterIdLst>
  <p:sldIdLst>
    <p:sldId id="257" r:id="rId2"/>
    <p:sldId id="416" r:id="rId3"/>
    <p:sldId id="447" r:id="rId4"/>
    <p:sldId id="415" r:id="rId5"/>
    <p:sldId id="413" r:id="rId6"/>
    <p:sldId id="414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70" r:id="rId19"/>
    <p:sldId id="271" r:id="rId20"/>
    <p:sldId id="269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png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image" Target="../media/image47.png"/><Relationship Id="rId4" Type="http://schemas.openxmlformats.org/officeDocument/2006/relationships/image" Target="../media/image50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image" Target="../media/image5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0299BC-FEDD-45B0-99D5-3193833E0D61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09988-F71E-4779-91C3-CE4E6FC723F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5AC723-43E2-4664-927A-3715F264BD41}" type="slidenum">
              <a:rPr lang="es-MX" smtClean="0"/>
              <a:pPr/>
              <a:t>8</a:t>
            </a:fld>
            <a:endParaRPr lang="es-MX" smtClean="0"/>
          </a:p>
        </p:txBody>
      </p:sp>
      <p:sp>
        <p:nvSpPr>
          <p:cNvPr id="3471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7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3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221AF2-0854-46B1-9933-C46208A6726A}" type="slidenum">
              <a:rPr lang="es-MX" smtClean="0"/>
              <a:pPr/>
              <a:t>17</a:t>
            </a:fld>
            <a:endParaRPr lang="es-MX" smtClean="0"/>
          </a:p>
        </p:txBody>
      </p:sp>
      <p:sp>
        <p:nvSpPr>
          <p:cNvPr id="356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63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4D9F4B-8A12-4E7D-A49A-E2D47C6046A0}" type="slidenum">
              <a:rPr lang="es-MX" smtClean="0"/>
              <a:pPr/>
              <a:t>18</a:t>
            </a:fld>
            <a:endParaRPr lang="es-MX" smtClean="0"/>
          </a:p>
        </p:txBody>
      </p:sp>
      <p:sp>
        <p:nvSpPr>
          <p:cNvPr id="3584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35349-737A-4F31-B9A4-A7C691E8EA19}" type="slidenum">
              <a:rPr lang="es-MX" smtClean="0"/>
              <a:pPr/>
              <a:t>19</a:t>
            </a:fld>
            <a:endParaRPr lang="es-MX" smtClean="0"/>
          </a:p>
        </p:txBody>
      </p:sp>
      <p:sp>
        <p:nvSpPr>
          <p:cNvPr id="3594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9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0767A6-239B-4E60-9960-0A7C5317B7E8}" type="slidenum">
              <a:rPr lang="es-MX" smtClean="0"/>
              <a:pPr/>
              <a:t>20</a:t>
            </a:fld>
            <a:endParaRPr lang="es-MX" smtClean="0"/>
          </a:p>
        </p:txBody>
      </p:sp>
      <p:sp>
        <p:nvSpPr>
          <p:cNvPr id="357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7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4F1E47-AF90-4A99-BDEF-B6EA1B56216D}" type="slidenum">
              <a:rPr lang="es-MX" smtClean="0"/>
              <a:pPr/>
              <a:t>21</a:t>
            </a:fld>
            <a:endParaRPr lang="es-MX" smtClean="0"/>
          </a:p>
        </p:txBody>
      </p:sp>
      <p:sp>
        <p:nvSpPr>
          <p:cNvPr id="3604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0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85442B-F134-4D57-8C9C-B30F078217C1}" type="slidenum">
              <a:rPr lang="es-MX" smtClean="0"/>
              <a:pPr/>
              <a:t>23</a:t>
            </a:fld>
            <a:endParaRPr lang="es-MX" smtClean="0"/>
          </a:p>
        </p:txBody>
      </p:sp>
      <p:sp>
        <p:nvSpPr>
          <p:cNvPr id="361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1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E5B181-2B24-4BA0-90B5-E48F552738F6}" type="slidenum">
              <a:rPr lang="es-MX" smtClean="0"/>
              <a:pPr/>
              <a:t>24</a:t>
            </a:fld>
            <a:endParaRPr lang="es-MX" smtClean="0"/>
          </a:p>
        </p:txBody>
      </p:sp>
      <p:sp>
        <p:nvSpPr>
          <p:cNvPr id="362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2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D44299-3D38-4CE9-9F4B-C9A80196DDF3}" type="slidenum">
              <a:rPr lang="es-MX" smtClean="0"/>
              <a:pPr/>
              <a:t>25</a:t>
            </a:fld>
            <a:endParaRPr lang="es-MX" smtClean="0"/>
          </a:p>
        </p:txBody>
      </p:sp>
      <p:sp>
        <p:nvSpPr>
          <p:cNvPr id="363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3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8833F0-3880-41DF-97E2-484224A53DBB}" type="slidenum">
              <a:rPr lang="es-MX" smtClean="0"/>
              <a:pPr/>
              <a:t>26</a:t>
            </a:fld>
            <a:endParaRPr lang="es-MX" smtClean="0"/>
          </a:p>
        </p:txBody>
      </p:sp>
      <p:sp>
        <p:nvSpPr>
          <p:cNvPr id="364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4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C244CB7-1435-4289-858B-0469C21A14C8}" type="slidenum">
              <a:rPr lang="es-MX" smtClean="0"/>
              <a:pPr/>
              <a:t>27</a:t>
            </a:fld>
            <a:endParaRPr lang="es-MX" smtClean="0"/>
          </a:p>
        </p:txBody>
      </p:sp>
      <p:sp>
        <p:nvSpPr>
          <p:cNvPr id="365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5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6A0510-A186-4F30-AB18-6A432D89CAAD}" type="slidenum">
              <a:rPr lang="es-MX" smtClean="0"/>
              <a:pPr/>
              <a:t>9</a:t>
            </a:fld>
            <a:endParaRPr lang="es-MX" smtClean="0"/>
          </a:p>
        </p:txBody>
      </p:sp>
      <p:sp>
        <p:nvSpPr>
          <p:cNvPr id="3481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0C300C-0348-4C46-AEE1-CF6AD121F269}" type="slidenum">
              <a:rPr lang="es-MX" smtClean="0"/>
              <a:pPr/>
              <a:t>28</a:t>
            </a:fld>
            <a:endParaRPr lang="es-MX" smtClean="0"/>
          </a:p>
        </p:txBody>
      </p:sp>
      <p:sp>
        <p:nvSpPr>
          <p:cNvPr id="366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6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2EE0836-F7E1-4D4B-B829-78FEEE6918F1}" type="slidenum">
              <a:rPr lang="es-MX" smtClean="0"/>
              <a:pPr/>
              <a:t>29</a:t>
            </a:fld>
            <a:endParaRPr lang="es-MX" smtClean="0"/>
          </a:p>
        </p:txBody>
      </p:sp>
      <p:sp>
        <p:nvSpPr>
          <p:cNvPr id="3676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7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17795E-0DC3-4D01-A23E-D470D8A334D0}" type="slidenum">
              <a:rPr lang="es-MX" smtClean="0"/>
              <a:pPr/>
              <a:t>30</a:t>
            </a:fld>
            <a:endParaRPr lang="es-MX" smtClean="0"/>
          </a:p>
        </p:txBody>
      </p:sp>
      <p:sp>
        <p:nvSpPr>
          <p:cNvPr id="3686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6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A23FDF-5C0F-4CC5-8F9B-E8FC2D4F319F}" type="slidenum">
              <a:rPr lang="es-MX" smtClean="0"/>
              <a:pPr/>
              <a:t>31</a:t>
            </a:fld>
            <a:endParaRPr lang="es-MX" smtClean="0"/>
          </a:p>
        </p:txBody>
      </p:sp>
      <p:sp>
        <p:nvSpPr>
          <p:cNvPr id="3696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96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831CA4-E9DF-4138-811E-A8C4AF80561E}" type="slidenum">
              <a:rPr lang="es-MX" smtClean="0"/>
              <a:pPr/>
              <a:t>32</a:t>
            </a:fld>
            <a:endParaRPr lang="es-MX" smtClean="0"/>
          </a:p>
        </p:txBody>
      </p:sp>
      <p:sp>
        <p:nvSpPr>
          <p:cNvPr id="3706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06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0388E15-5CAC-451A-A6B3-7AB8CC58A609}" type="slidenum">
              <a:rPr lang="es-MX" smtClean="0"/>
              <a:pPr/>
              <a:t>33</a:t>
            </a:fld>
            <a:endParaRPr lang="es-MX" smtClean="0"/>
          </a:p>
        </p:txBody>
      </p:sp>
      <p:sp>
        <p:nvSpPr>
          <p:cNvPr id="3717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17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071843-B834-4BA2-8156-F31D1AD89C5C}" type="slidenum">
              <a:rPr lang="es-MX" smtClean="0"/>
              <a:pPr/>
              <a:t>34</a:t>
            </a:fld>
            <a:endParaRPr lang="es-MX" smtClean="0"/>
          </a:p>
        </p:txBody>
      </p:sp>
      <p:sp>
        <p:nvSpPr>
          <p:cNvPr id="3727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2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6AFCF26-64E0-4D65-9006-B17BDD473A99}" type="slidenum">
              <a:rPr lang="es-MX" smtClean="0"/>
              <a:pPr/>
              <a:t>35</a:t>
            </a:fld>
            <a:endParaRPr lang="es-MX" smtClean="0"/>
          </a:p>
        </p:txBody>
      </p:sp>
      <p:sp>
        <p:nvSpPr>
          <p:cNvPr id="3737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3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1FD9C7-0750-45D9-BD28-E728431130A4}" type="slidenum">
              <a:rPr lang="es-MX" smtClean="0"/>
              <a:pPr/>
              <a:t>36</a:t>
            </a:fld>
            <a:endParaRPr lang="es-MX" smtClean="0"/>
          </a:p>
        </p:txBody>
      </p:sp>
      <p:sp>
        <p:nvSpPr>
          <p:cNvPr id="374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4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11DBF5-471B-41C7-98D6-589596FF518E}" type="slidenum">
              <a:rPr lang="es-MX" smtClean="0"/>
              <a:pPr/>
              <a:t>37</a:t>
            </a:fld>
            <a:endParaRPr lang="es-MX" smtClean="0"/>
          </a:p>
        </p:txBody>
      </p:sp>
      <p:sp>
        <p:nvSpPr>
          <p:cNvPr id="3758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5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42361E-3FF0-44E7-8934-64616039CAF1}" type="slidenum">
              <a:rPr lang="es-MX" smtClean="0"/>
              <a:pPr/>
              <a:t>10</a:t>
            </a:fld>
            <a:endParaRPr lang="es-MX" smtClean="0"/>
          </a:p>
        </p:txBody>
      </p:sp>
      <p:sp>
        <p:nvSpPr>
          <p:cNvPr id="3491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3A9C9-ECAB-4BE0-8CE2-53A19FAFE146}" type="slidenum">
              <a:rPr lang="es-MX" smtClean="0"/>
              <a:pPr/>
              <a:t>38</a:t>
            </a:fld>
            <a:endParaRPr lang="es-MX" smtClean="0"/>
          </a:p>
        </p:txBody>
      </p:sp>
      <p:sp>
        <p:nvSpPr>
          <p:cNvPr id="376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6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8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D2722D-F191-4308-A73E-087EBBC99931}" type="slidenum">
              <a:rPr lang="es-MX" smtClean="0"/>
              <a:pPr/>
              <a:t>39</a:t>
            </a:fld>
            <a:endParaRPr lang="es-MX" smtClean="0"/>
          </a:p>
        </p:txBody>
      </p:sp>
      <p:sp>
        <p:nvSpPr>
          <p:cNvPr id="3778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78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D8FEEF-0A0C-48BB-9D60-F9FB9C7A8D13}" type="slidenum">
              <a:rPr lang="es-MX" smtClean="0"/>
              <a:pPr/>
              <a:t>40</a:t>
            </a:fld>
            <a:endParaRPr lang="es-MX" smtClean="0"/>
          </a:p>
        </p:txBody>
      </p:sp>
      <p:sp>
        <p:nvSpPr>
          <p:cNvPr id="378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8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A8FE84-1ABF-4B14-84B6-E47B42AB708B}" type="slidenum">
              <a:rPr lang="es-MX" smtClean="0"/>
              <a:pPr/>
              <a:t>41</a:t>
            </a:fld>
            <a:endParaRPr lang="es-MX" smtClean="0"/>
          </a:p>
        </p:txBody>
      </p:sp>
      <p:sp>
        <p:nvSpPr>
          <p:cNvPr id="3799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9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D6A016-7560-49AD-878C-E56F422F08B9}" type="slidenum">
              <a:rPr lang="es-MX" smtClean="0"/>
              <a:pPr/>
              <a:t>42</a:t>
            </a:fld>
            <a:endParaRPr lang="es-MX" smtClean="0"/>
          </a:p>
        </p:txBody>
      </p:sp>
      <p:sp>
        <p:nvSpPr>
          <p:cNvPr id="3809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0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E0CA62F-422F-46B9-B324-CF98F04A7724}" type="slidenum">
              <a:rPr lang="es-MX" smtClean="0"/>
              <a:pPr/>
              <a:t>43</a:t>
            </a:fld>
            <a:endParaRPr lang="es-MX" smtClean="0"/>
          </a:p>
        </p:txBody>
      </p:sp>
      <p:sp>
        <p:nvSpPr>
          <p:cNvPr id="3819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1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637206-CB2B-49DF-8B65-B96EBBFCC316}" type="slidenum">
              <a:rPr lang="es-MX" smtClean="0"/>
              <a:pPr/>
              <a:t>44</a:t>
            </a:fld>
            <a:endParaRPr lang="es-MX" smtClean="0"/>
          </a:p>
        </p:txBody>
      </p:sp>
      <p:sp>
        <p:nvSpPr>
          <p:cNvPr id="3829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2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1C57A94-9CE9-4350-8B45-4661B77C6BC4}" type="slidenum">
              <a:rPr lang="es-MX" smtClean="0"/>
              <a:pPr/>
              <a:t>45</a:t>
            </a:fld>
            <a:endParaRPr lang="es-MX" smtClean="0"/>
          </a:p>
        </p:txBody>
      </p:sp>
      <p:sp>
        <p:nvSpPr>
          <p:cNvPr id="3840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40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E4EE0C-360B-44D2-86D3-1C843D672BC8}" type="slidenum">
              <a:rPr lang="es-MX" smtClean="0"/>
              <a:pPr/>
              <a:t>46</a:t>
            </a:fld>
            <a:endParaRPr lang="es-MX" smtClean="0"/>
          </a:p>
        </p:txBody>
      </p:sp>
      <p:sp>
        <p:nvSpPr>
          <p:cNvPr id="3850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50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8FFBDC-B36C-4C78-ABD9-7F0B61286042}" type="slidenum">
              <a:rPr lang="es-MX" smtClean="0"/>
              <a:pPr/>
              <a:t>47</a:t>
            </a:fld>
            <a:endParaRPr lang="es-MX" smtClean="0"/>
          </a:p>
        </p:txBody>
      </p:sp>
      <p:sp>
        <p:nvSpPr>
          <p:cNvPr id="3860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60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BB1F12-5AF0-4488-9CD8-D04AA944C2F0}" type="slidenum">
              <a:rPr lang="es-MX" smtClean="0"/>
              <a:pPr/>
              <a:t>11</a:t>
            </a:fld>
            <a:endParaRPr lang="es-MX" smtClean="0"/>
          </a:p>
        </p:txBody>
      </p:sp>
      <p:sp>
        <p:nvSpPr>
          <p:cNvPr id="3502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7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72651E-6237-49B3-81B6-7BDE667BC4F5}" type="slidenum">
              <a:rPr lang="es-MX" smtClean="0"/>
              <a:pPr/>
              <a:t>48</a:t>
            </a:fld>
            <a:endParaRPr lang="es-MX" smtClean="0"/>
          </a:p>
        </p:txBody>
      </p:sp>
      <p:sp>
        <p:nvSpPr>
          <p:cNvPr id="3870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7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1875325-2FB7-49ED-B593-49731ED09F98}" type="slidenum">
              <a:rPr lang="es-MX" smtClean="0"/>
              <a:pPr/>
              <a:t>49</a:t>
            </a:fld>
            <a:endParaRPr lang="es-MX" smtClean="0"/>
          </a:p>
        </p:txBody>
      </p:sp>
      <p:sp>
        <p:nvSpPr>
          <p:cNvPr id="388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8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4ADA5B-72D4-483B-999C-628CBB274CF9}" type="slidenum">
              <a:rPr lang="es-MX" smtClean="0"/>
              <a:pPr/>
              <a:t>50</a:t>
            </a:fld>
            <a:endParaRPr lang="es-MX" smtClean="0"/>
          </a:p>
        </p:txBody>
      </p:sp>
      <p:sp>
        <p:nvSpPr>
          <p:cNvPr id="389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161E2F-D885-4D82-AD44-59E180669787}" type="slidenum">
              <a:rPr lang="es-MX" smtClean="0"/>
              <a:pPr/>
              <a:t>51</a:t>
            </a:fld>
            <a:endParaRPr lang="es-MX" smtClean="0"/>
          </a:p>
        </p:txBody>
      </p:sp>
      <p:sp>
        <p:nvSpPr>
          <p:cNvPr id="390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0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B56FCB6-3056-4D1F-98B6-0D7CA42C33C4}" type="slidenum">
              <a:rPr lang="es-MX" smtClean="0"/>
              <a:pPr/>
              <a:t>52</a:t>
            </a:fld>
            <a:endParaRPr lang="es-MX" smtClean="0"/>
          </a:p>
        </p:txBody>
      </p:sp>
      <p:sp>
        <p:nvSpPr>
          <p:cNvPr id="391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1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69D6D9-D043-4F79-87B4-83C756BB9A32}" type="slidenum">
              <a:rPr lang="es-MX" smtClean="0"/>
              <a:pPr/>
              <a:t>53</a:t>
            </a:fld>
            <a:endParaRPr lang="es-MX" smtClean="0"/>
          </a:p>
        </p:txBody>
      </p:sp>
      <p:sp>
        <p:nvSpPr>
          <p:cNvPr id="392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21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891F25-F3DE-4D09-A083-F3CC98D8E098}" type="slidenum">
              <a:rPr lang="es-MX" smtClean="0"/>
              <a:pPr/>
              <a:t>54</a:t>
            </a:fld>
            <a:endParaRPr lang="es-MX" smtClean="0"/>
          </a:p>
        </p:txBody>
      </p:sp>
      <p:sp>
        <p:nvSpPr>
          <p:cNvPr id="393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3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56BC71-1463-482E-B665-E6907F960D2D}" type="slidenum">
              <a:rPr lang="es-MX" smtClean="0"/>
              <a:pPr/>
              <a:t>55</a:t>
            </a:fld>
            <a:endParaRPr lang="es-MX" smtClean="0"/>
          </a:p>
        </p:txBody>
      </p:sp>
      <p:sp>
        <p:nvSpPr>
          <p:cNvPr id="394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4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C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D5A251-81A6-4C36-83C1-3735147A39C8}" type="slidenum">
              <a:rPr lang="es-MX" smtClean="0"/>
              <a:pPr/>
              <a:t>12</a:t>
            </a:fld>
            <a:endParaRPr lang="es-MX" smtClean="0"/>
          </a:p>
        </p:txBody>
      </p:sp>
      <p:sp>
        <p:nvSpPr>
          <p:cNvPr id="351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5B466D-D697-492E-852D-10E5F9B1F589}" type="slidenum">
              <a:rPr lang="es-MX" smtClean="0"/>
              <a:pPr/>
              <a:t>13</a:t>
            </a:fld>
            <a:endParaRPr lang="es-MX" smtClean="0"/>
          </a:p>
        </p:txBody>
      </p:sp>
      <p:sp>
        <p:nvSpPr>
          <p:cNvPr id="352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2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7F7923-7435-4C22-B9B5-54A4AD31CB64}" type="slidenum">
              <a:rPr lang="es-MX" smtClean="0"/>
              <a:pPr/>
              <a:t>14</a:t>
            </a:fld>
            <a:endParaRPr lang="es-MX" smtClean="0"/>
          </a:p>
        </p:txBody>
      </p:sp>
      <p:sp>
        <p:nvSpPr>
          <p:cNvPr id="353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3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3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D58A1C-BE44-48E8-A878-29F15D983526}" type="slidenum">
              <a:rPr lang="es-MX" smtClean="0"/>
              <a:pPr/>
              <a:t>15</a:t>
            </a:fld>
            <a:endParaRPr lang="es-MX" smtClean="0"/>
          </a:p>
        </p:txBody>
      </p:sp>
      <p:sp>
        <p:nvSpPr>
          <p:cNvPr id="354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43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8AFCDF-7415-49DA-9CD5-C895252A691C}" type="slidenum">
              <a:rPr lang="es-MX" smtClean="0"/>
              <a:pPr/>
              <a:t>16</a:t>
            </a:fld>
            <a:endParaRPr lang="es-MX" smtClean="0"/>
          </a:p>
        </p:txBody>
      </p:sp>
      <p:sp>
        <p:nvSpPr>
          <p:cNvPr id="355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53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6111F3-8473-42FE-A5D2-AA5D10A44836}" type="slidenum">
              <a:rPr lang="es-MX"/>
              <a:pPr>
                <a:defRPr/>
              </a:pPr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37B7CD3-A176-4A28-8DA4-6111485AB1C3}" type="datetimeFigureOut">
              <a:rPr lang="es-CL" smtClean="0"/>
              <a:pPr/>
              <a:t>25-10-2011</a:t>
            </a:fld>
            <a:endParaRPr lang="es-CL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40F2FC-C37E-4FEE-9B24-D4425F6B2152}" type="slidenum">
              <a:rPr lang="es-CL" smtClean="0"/>
              <a:pPr/>
              <a:t>‹Nº›</a:t>
            </a:fld>
            <a:endParaRPr lang="es-CL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hyperlink" Target="http://es.wikipedia.org/wiki/Archivo:Pouring_liquid_mercury_bionerd.jpg" TargetMode="Externa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0/0a/Bragg_diffraction.png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volcanoes.usgs.gov/Imgs/Jpg/Tephra/SarnaSem_60-010_large.jpg" TargetMode="External"/><Relationship Id="rId5" Type="http://schemas.openxmlformats.org/officeDocument/2006/relationships/image" Target="../media/image24.jpeg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wmf"/><Relationship Id="rId4" Type="http://schemas.openxmlformats.org/officeDocument/2006/relationships/image" Target="../media/image28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pn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7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7.jpeg"/><Relationship Id="rId4" Type="http://schemas.openxmlformats.org/officeDocument/2006/relationships/oleObject" Target="../embeddings/oleObject2.bin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Relationship Id="rId9" Type="http://schemas.openxmlformats.org/officeDocument/2006/relationships/image" Target="../media/image4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38.jpeg"/><Relationship Id="rId4" Type="http://schemas.openxmlformats.org/officeDocument/2006/relationships/oleObject" Target="../embeddings/oleObject6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4.bin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s-CL" dirty="0" smtClean="0"/>
              <a:t>Fundamentos de Petrología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s-CL" dirty="0" smtClean="0"/>
              <a:t>Prof. Miguel Ángel Parada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4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1989138"/>
            <a:ext cx="8229600" cy="1139825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s-ES_tradnl" sz="4000" b="1" dirty="0" smtClean="0"/>
              <a:t>FUNDAMENTOS DE PETROLOGÍA: Parte ígnea</a:t>
            </a:r>
            <a:endParaRPr lang="es-MX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205038"/>
            <a:ext cx="8229600" cy="1223962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b="1" dirty="0" smtClean="0"/>
              <a:t>Principios básicos de mineralogía</a:t>
            </a:r>
            <a:endParaRPr lang="es-MX" sz="40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5181600" y="3048000"/>
            <a:ext cx="569387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 dirty="0">
                <a:latin typeface="Times New Roman" pitchFamily="18" charset="0"/>
              </a:rPr>
              <a:t>a</a:t>
            </a:r>
          </a:p>
        </p:txBody>
      </p:sp>
      <p:sp>
        <p:nvSpPr>
          <p:cNvPr id="35843" name="WordArt 3" descr="White marble"/>
          <p:cNvSpPr>
            <a:spLocks noChangeArrowheads="1" noChangeShapeType="1" noTextEdit="1"/>
          </p:cNvSpPr>
          <p:nvPr/>
        </p:nvSpPr>
        <p:spPr bwMode="auto">
          <a:xfrm>
            <a:off x="3429000" y="4114800"/>
            <a:ext cx="5257800" cy="2362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es-CL" sz="4800" b="1" kern="10" dirty="0">
                <a:ln w="9525">
                  <a:round/>
                  <a:headEnd/>
                  <a:tailEnd/>
                </a:ln>
                <a:solidFill>
                  <a:srgbClr val="FFFF00"/>
                </a:solidFill>
                <a:latin typeface="Times New Roman"/>
                <a:cs typeface="Times New Roman"/>
              </a:rPr>
              <a:t>Minerales</a:t>
            </a:r>
          </a:p>
        </p:txBody>
      </p:sp>
      <p:pic>
        <p:nvPicPr>
          <p:cNvPr id="35844" name="Picture 4" descr="at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85800"/>
            <a:ext cx="3546475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WordArt 5"/>
          <p:cNvSpPr>
            <a:spLocks noChangeArrowheads="1" noChangeShapeType="1" noTextEdit="1"/>
          </p:cNvSpPr>
          <p:nvPr/>
        </p:nvSpPr>
        <p:spPr bwMode="auto">
          <a:xfrm>
            <a:off x="428625" y="1214438"/>
            <a:ext cx="4572000" cy="2895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CL" sz="4800" b="1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/>
                <a:cs typeface="Times New Roman"/>
              </a:rPr>
              <a:t>Atomos</a:t>
            </a:r>
            <a:endParaRPr lang="es-CL" sz="48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pic>
        <p:nvPicPr>
          <p:cNvPr id="35846" name="Picture 6" descr="miner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13" y="357188"/>
            <a:ext cx="2949575" cy="3181350"/>
          </a:xfrm>
          <a:prstGeom prst="rect">
            <a:avLst/>
          </a:prstGeom>
          <a:solidFill>
            <a:srgbClr val="0000FF"/>
          </a:solidFill>
          <a:ln w="9525">
            <a:noFill/>
            <a:miter lim="800000"/>
            <a:headEnd/>
            <a:tailEnd/>
          </a:ln>
        </p:spPr>
      </p:pic>
      <p:sp>
        <p:nvSpPr>
          <p:cNvPr id="35847" name="6 Rectángulo"/>
          <p:cNvSpPr>
            <a:spLocks noChangeArrowheads="1"/>
          </p:cNvSpPr>
          <p:nvPr/>
        </p:nvSpPr>
        <p:spPr bwMode="auto">
          <a:xfrm>
            <a:off x="642938" y="285750"/>
            <a:ext cx="10715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6000" b="1" dirty="0">
                <a:latin typeface="Times New Roman" pitchFamily="18" charset="0"/>
              </a:rPr>
              <a:t>de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71500"/>
            <a:ext cx="8572500" cy="21431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0" dirty="0" err="1" smtClean="0"/>
              <a:t>Atomos</a:t>
            </a:r>
            <a:r>
              <a:rPr lang="en-US" b="0" dirty="0" smtClean="0"/>
              <a:t> con </a:t>
            </a:r>
            <a:r>
              <a:rPr lang="en-US" b="0" dirty="0" err="1" smtClean="0"/>
              <a:t>ciertas</a:t>
            </a:r>
            <a:r>
              <a:rPr lang="en-US" b="0" dirty="0" smtClean="0"/>
              <a:t> </a:t>
            </a:r>
            <a:r>
              <a:rPr lang="en-US" b="0" dirty="0" err="1" smtClean="0"/>
              <a:t>características</a:t>
            </a:r>
            <a:r>
              <a:rPr lang="en-US" b="0" dirty="0" smtClean="0"/>
              <a:t> </a:t>
            </a:r>
            <a:r>
              <a:rPr lang="en-US" b="0" dirty="0" err="1" smtClean="0"/>
              <a:t>consistentes</a:t>
            </a:r>
            <a:r>
              <a:rPr lang="en-US" b="0" dirty="0" smtClean="0"/>
              <a:t> se </a:t>
            </a:r>
            <a:r>
              <a:rPr lang="en-US" b="0" dirty="0" err="1" smtClean="0"/>
              <a:t>llaman</a:t>
            </a:r>
            <a:r>
              <a:rPr lang="en-US" b="0" dirty="0" smtClean="0"/>
              <a:t>….</a:t>
            </a:r>
          </a:p>
        </p:txBody>
      </p:sp>
      <p:sp>
        <p:nvSpPr>
          <p:cNvPr id="34819" name="WordArt 3"/>
          <p:cNvSpPr>
            <a:spLocks noChangeArrowheads="1" noChangeShapeType="1" noTextEdit="1"/>
          </p:cNvSpPr>
          <p:nvPr/>
        </p:nvSpPr>
        <p:spPr bwMode="auto">
          <a:xfrm>
            <a:off x="1676400" y="3076575"/>
            <a:ext cx="5181600" cy="2257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CL" sz="4800" b="1" kern="10" dirty="0">
                <a:ln w="3810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Times New Roman"/>
                <a:cs typeface="Times New Roman"/>
              </a:rPr>
              <a:t>Elementos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11560" y="5589241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L" sz="2800" dirty="0" smtClean="0"/>
              <a:t>Na, K, Eu, Cu, Au, Sn, Gd, Sm, Pb, Y, I, P, Mn, Cd, Lu, Ar, Ca, Sr, Rb</a:t>
            </a:r>
            <a:endParaRPr lang="es-CL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3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02" grpId="0"/>
      <p:bldP spid="34819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048000" y="609600"/>
            <a:ext cx="385445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9600" b="1">
                <a:latin typeface="Times New Roman" pitchFamily="18" charset="0"/>
              </a:rPr>
              <a:t>Pero!!!</a:t>
            </a: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609600" y="2362200"/>
            <a:ext cx="7524750" cy="286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 b="1">
                <a:latin typeface="Times New Roman" pitchFamily="18" charset="0"/>
              </a:rPr>
              <a:t>No todos los átomos de un mismo elemento son iguales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3568" y="620688"/>
            <a:ext cx="8460432" cy="2671713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0" dirty="0" err="1" smtClean="0"/>
              <a:t>Atomos</a:t>
            </a:r>
            <a:r>
              <a:rPr lang="en-US" b="0" dirty="0" smtClean="0"/>
              <a:t> de un </a:t>
            </a:r>
            <a:r>
              <a:rPr lang="en-US" b="0" dirty="0" err="1" smtClean="0"/>
              <a:t>mismo</a:t>
            </a:r>
            <a:r>
              <a:rPr lang="en-US" b="0" dirty="0" smtClean="0"/>
              <a:t> </a:t>
            </a:r>
            <a:r>
              <a:rPr lang="en-US" b="0" dirty="0" err="1" smtClean="0"/>
              <a:t>elemento</a:t>
            </a:r>
            <a:r>
              <a:rPr lang="en-US" b="0" dirty="0" smtClean="0"/>
              <a:t> </a:t>
            </a:r>
            <a:r>
              <a:rPr lang="en-US" b="0" dirty="0" err="1" smtClean="0"/>
              <a:t>que</a:t>
            </a:r>
            <a:r>
              <a:rPr lang="en-US" b="0" dirty="0" smtClean="0"/>
              <a:t> </a:t>
            </a:r>
            <a:r>
              <a:rPr lang="en-US" b="0" dirty="0" err="1" smtClean="0"/>
              <a:t>tienen</a:t>
            </a:r>
            <a:r>
              <a:rPr lang="en-US" b="0" dirty="0" smtClean="0"/>
              <a:t> </a:t>
            </a:r>
            <a:r>
              <a:rPr lang="en-US" b="0" dirty="0" err="1" smtClean="0"/>
              <a:t>diferentes</a:t>
            </a:r>
            <a:r>
              <a:rPr lang="en-US" b="0" dirty="0" smtClean="0"/>
              <a:t> </a:t>
            </a:r>
            <a:r>
              <a:rPr lang="en-US" b="0" dirty="0" err="1" smtClean="0"/>
              <a:t>números</a:t>
            </a:r>
            <a:r>
              <a:rPr lang="en-US" b="0" dirty="0" smtClean="0"/>
              <a:t>  de </a:t>
            </a:r>
            <a:r>
              <a:rPr lang="en-US" b="0" dirty="0" err="1" smtClean="0"/>
              <a:t>neutrones</a:t>
            </a:r>
            <a:r>
              <a:rPr lang="en-US" b="0" dirty="0" smtClean="0"/>
              <a:t> en </a:t>
            </a:r>
            <a:r>
              <a:rPr lang="en-US" b="0" dirty="0" err="1" smtClean="0"/>
              <a:t>sus</a:t>
            </a:r>
            <a:r>
              <a:rPr lang="en-US" b="0" dirty="0" smtClean="0"/>
              <a:t> </a:t>
            </a:r>
            <a:r>
              <a:rPr lang="en-US" b="0" dirty="0" err="1" smtClean="0"/>
              <a:t>núcleos</a:t>
            </a:r>
            <a:r>
              <a:rPr lang="en-US" b="0" dirty="0" smtClean="0"/>
              <a:t> se </a:t>
            </a:r>
            <a:r>
              <a:rPr lang="en-US" b="0" dirty="0" err="1" smtClean="0"/>
              <a:t>llaman</a:t>
            </a:r>
            <a:r>
              <a:rPr lang="en-US" b="0" dirty="0" smtClean="0"/>
              <a:t>….</a:t>
            </a:r>
            <a:r>
              <a:rPr lang="en-US" dirty="0" smtClean="0"/>
              <a:t> </a:t>
            </a:r>
          </a:p>
        </p:txBody>
      </p:sp>
      <p:sp>
        <p:nvSpPr>
          <p:cNvPr id="157699" name="WordArt 3"/>
          <p:cNvSpPr>
            <a:spLocks noChangeArrowheads="1" noChangeShapeType="1" noTextEdit="1"/>
          </p:cNvSpPr>
          <p:nvPr/>
        </p:nvSpPr>
        <p:spPr bwMode="auto">
          <a:xfrm>
            <a:off x="1835696" y="3573016"/>
            <a:ext cx="5334000" cy="2743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CL" sz="6000" b="1" kern="10" dirty="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/>
                <a:cs typeface="Times New Roman"/>
              </a:rPr>
              <a:t>Isótopos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57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57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7698" grpId="0"/>
      <p:bldP spid="15769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isotop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908050"/>
            <a:ext cx="76200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467544" y="5445224"/>
            <a:ext cx="80648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</a:t>
            </a:r>
            <a:r>
              <a:rPr kumimoji="0" lang="es-CL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13</a:t>
            </a:r>
            <a:r>
              <a:rPr kumimoji="0" lang="es-C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C</a:t>
            </a:r>
            <a:r>
              <a:rPr kumimoji="0" lang="es-CL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14</a:t>
            </a:r>
            <a:r>
              <a:rPr kumimoji="0" lang="es-C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Sr</a:t>
            </a:r>
            <a:r>
              <a:rPr kumimoji="0" lang="es-CL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87</a:t>
            </a:r>
            <a:r>
              <a:rPr kumimoji="0" lang="es-C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Sr</a:t>
            </a:r>
            <a:r>
              <a:rPr kumimoji="0" lang="es-CL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86</a:t>
            </a:r>
            <a:r>
              <a:rPr kumimoji="0" lang="es-C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U</a:t>
            </a:r>
            <a:r>
              <a:rPr kumimoji="0" lang="es-CL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234</a:t>
            </a:r>
            <a:r>
              <a:rPr kumimoji="0" lang="es-C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U</a:t>
            </a:r>
            <a:r>
              <a:rPr kumimoji="0" lang="es-CL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238</a:t>
            </a:r>
            <a:r>
              <a:rPr kumimoji="0" lang="es-C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Pb</a:t>
            </a:r>
            <a:r>
              <a:rPr kumimoji="0" lang="es-CL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206</a:t>
            </a:r>
            <a:r>
              <a:rPr kumimoji="0" lang="es-C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Pb</a:t>
            </a:r>
            <a:r>
              <a:rPr kumimoji="0" lang="es-CL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210</a:t>
            </a:r>
            <a:r>
              <a:rPr kumimoji="0" lang="es-CL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 Pb</a:t>
            </a:r>
            <a:r>
              <a:rPr kumimoji="0" lang="es-CL" sz="32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214</a:t>
            </a:r>
            <a:endParaRPr kumimoji="0" lang="es-CL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2843808" y="6165304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000" dirty="0" smtClean="0"/>
              <a:t>Radiactivos - </a:t>
            </a:r>
            <a:r>
              <a:rPr lang="es-CL" sz="2000" dirty="0" err="1" smtClean="0"/>
              <a:t>Radiogénicos</a:t>
            </a:r>
            <a:r>
              <a:rPr lang="es-CL" sz="2000" dirty="0" smtClean="0"/>
              <a:t> </a:t>
            </a:r>
            <a:endParaRPr lang="es-CL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285875" y="785813"/>
            <a:ext cx="7858125" cy="18573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b="0" dirty="0" smtClean="0"/>
              <a:t>La </a:t>
            </a:r>
            <a:r>
              <a:rPr lang="en-US" b="0" dirty="0" err="1" smtClean="0"/>
              <a:t>mayoría</a:t>
            </a:r>
            <a:r>
              <a:rPr lang="en-US" b="0" dirty="0" smtClean="0"/>
              <a:t> de </a:t>
            </a:r>
            <a:r>
              <a:rPr lang="en-US" b="0" dirty="0" err="1" smtClean="0"/>
              <a:t>las</a:t>
            </a:r>
            <a:r>
              <a:rPr lang="en-US" b="0" dirty="0" smtClean="0"/>
              <a:t> </a:t>
            </a:r>
            <a:r>
              <a:rPr lang="en-US" b="0" dirty="0" err="1" smtClean="0"/>
              <a:t>substancias</a:t>
            </a:r>
            <a:r>
              <a:rPr lang="en-US" b="0" dirty="0" smtClean="0"/>
              <a:t> en la Tierra no son </a:t>
            </a:r>
            <a:r>
              <a:rPr lang="en-US" b="0" dirty="0" err="1" smtClean="0"/>
              <a:t>elementos</a:t>
            </a:r>
            <a:r>
              <a:rPr lang="en-US" b="0" dirty="0" smtClean="0"/>
              <a:t> </a:t>
            </a:r>
            <a:r>
              <a:rPr lang="en-US" b="0" dirty="0" err="1" smtClean="0"/>
              <a:t>puros</a:t>
            </a:r>
            <a:r>
              <a:rPr lang="en-US" b="0" dirty="0" smtClean="0"/>
              <a:t> </a:t>
            </a:r>
            <a:r>
              <a:rPr lang="en-US" b="0" dirty="0" err="1" smtClean="0"/>
              <a:t>sino</a:t>
            </a:r>
            <a:r>
              <a:rPr lang="en-US" b="0" dirty="0" smtClean="0"/>
              <a:t> son….</a:t>
            </a:r>
            <a:r>
              <a:rPr lang="en-US" dirty="0" smtClean="0"/>
              <a:t>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3733800" y="2743200"/>
            <a:ext cx="13271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6000" b="1">
                <a:latin typeface="Times New Roman" pitchFamily="18" charset="0"/>
              </a:rPr>
              <a:t>???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2057400" y="3733800"/>
            <a:ext cx="4933950" cy="11620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CL" sz="8000" b="1" kern="10">
                <a:ln w="285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Times New Roman"/>
                <a:cs typeface="Times New Roman"/>
              </a:rPr>
              <a:t>Compuestos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1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4" grpId="0"/>
      <p:bldP spid="14339" grpId="0"/>
      <p:bldP spid="143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362200"/>
            <a:ext cx="8077200" cy="1600200"/>
          </a:xfr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pPr algn="ctr" eaLnBrk="1" hangingPunct="1">
              <a:defRPr/>
            </a:pPr>
            <a:r>
              <a:rPr lang="en-US" sz="5400" b="0" dirty="0" smtClean="0"/>
              <a:t>¿</a:t>
            </a:r>
            <a:r>
              <a:rPr lang="en-US" sz="5400" b="0" dirty="0" err="1" smtClean="0"/>
              <a:t>Qué</a:t>
            </a:r>
            <a:r>
              <a:rPr lang="en-US" sz="5400" b="0" dirty="0" smtClean="0"/>
              <a:t> </a:t>
            </a:r>
            <a:r>
              <a:rPr lang="en-US" sz="5400" b="0" dirty="0" err="1" smtClean="0"/>
              <a:t>es</a:t>
            </a:r>
            <a:r>
              <a:rPr lang="en-US" sz="5400" b="0" dirty="0" smtClean="0"/>
              <a:t> un </a:t>
            </a:r>
            <a:r>
              <a:rPr lang="en-US" sz="5400" b="0" dirty="0" err="1" smtClean="0"/>
              <a:t>compuesto</a:t>
            </a:r>
            <a:r>
              <a:rPr lang="en-US" sz="5400" b="0" dirty="0" smtClean="0"/>
              <a:t>?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907704" y="476672"/>
            <a:ext cx="5427663" cy="1343025"/>
          </a:xfrm>
        </p:spPr>
        <p:txBody>
          <a:bodyPr/>
          <a:lstStyle/>
          <a:p>
            <a:pPr eaLnBrk="1" hangingPunct="1">
              <a:defRPr/>
            </a:pPr>
            <a:r>
              <a:rPr lang="en-US" b="0" dirty="0" smtClean="0"/>
              <a:t>Un </a:t>
            </a:r>
            <a:r>
              <a:rPr lang="en-US" b="0" dirty="0" err="1" smtClean="0"/>
              <a:t>Compuesto</a:t>
            </a:r>
            <a:r>
              <a:rPr lang="en-US" b="0" dirty="0" smtClean="0"/>
              <a:t> </a:t>
            </a:r>
            <a:r>
              <a:rPr lang="en-US" b="0" dirty="0" err="1" smtClean="0"/>
              <a:t>es</a:t>
            </a:r>
            <a:r>
              <a:rPr lang="en-US" b="0" dirty="0" smtClean="0"/>
              <a:t>…..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1143000" y="2000250"/>
            <a:ext cx="6357938" cy="280035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400">
                <a:latin typeface="Times New Roman" pitchFamily="18" charset="0"/>
              </a:rPr>
              <a:t>Una substancia formada por dos o más elementos diferentes que han sido químicamente combinados.</a:t>
            </a:r>
            <a:r>
              <a:rPr lang="en-US" sz="2400">
                <a:latin typeface="Times New Roman" pitchFamily="18" charset="0"/>
              </a:rPr>
              <a:t> </a:t>
            </a:r>
          </a:p>
        </p:txBody>
      </p:sp>
      <p:pic>
        <p:nvPicPr>
          <p:cNvPr id="44036" name="Picture 4" descr="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5" descr="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29500" y="332656"/>
            <a:ext cx="17145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6" descr="c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88" y="5143500"/>
            <a:ext cx="26177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9" name="Picture 7" descr="d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15125" y="4929188"/>
            <a:ext cx="211455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251520" y="2420888"/>
            <a:ext cx="8712968" cy="1140736"/>
          </a:xfrm>
        </p:spPr>
        <p:txBody>
          <a:bodyPr/>
          <a:lstStyle/>
          <a:p>
            <a:r>
              <a:rPr lang="es-CL" dirty="0" smtClean="0"/>
              <a:t>¿Qué se entiende por petrología?</a:t>
            </a:r>
            <a:endParaRPr lang="es-CL" dirty="0"/>
          </a:p>
        </p:txBody>
      </p:sp>
      <p:sp>
        <p:nvSpPr>
          <p:cNvPr id="3" name="2 CuadroTexto"/>
          <p:cNvSpPr txBox="1"/>
          <p:nvPr/>
        </p:nvSpPr>
        <p:spPr>
          <a:xfrm>
            <a:off x="1763688" y="4077072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/>
              <a:t>Enfoques actualmente en uso</a:t>
            </a:r>
            <a:endParaRPr lang="es-CL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0" y="332656"/>
            <a:ext cx="6588224" cy="57534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dirty="0" smtClean="0"/>
              <a:t>…pero hay excepciones</a:t>
            </a:r>
            <a:endParaRPr lang="es-MX" dirty="0" smtClean="0"/>
          </a:p>
        </p:txBody>
      </p:sp>
      <p:pic>
        <p:nvPicPr>
          <p:cNvPr id="41987" name="Picture 4" descr="Silve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028253"/>
            <a:ext cx="2380008" cy="4039935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1988" name="Picture 5" descr="Gold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668213"/>
            <a:ext cx="2842918" cy="1903072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1989" name="Text Box 6"/>
          <p:cNvSpPr txBox="1">
            <a:spLocks noChangeArrowheads="1"/>
          </p:cNvSpPr>
          <p:nvPr/>
        </p:nvSpPr>
        <p:spPr bwMode="auto">
          <a:xfrm>
            <a:off x="3131840" y="1196752"/>
            <a:ext cx="230425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/>
              <a:t>Plata nativa</a:t>
            </a:r>
            <a:endParaRPr lang="es-MX" dirty="0"/>
          </a:p>
        </p:txBody>
      </p:sp>
      <p:sp>
        <p:nvSpPr>
          <p:cNvPr id="41990" name="Text Box 7"/>
          <p:cNvSpPr txBox="1">
            <a:spLocks noChangeArrowheads="1"/>
          </p:cNvSpPr>
          <p:nvPr/>
        </p:nvSpPr>
        <p:spPr bwMode="auto">
          <a:xfrm>
            <a:off x="6732240" y="2684437"/>
            <a:ext cx="13447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dirty="0"/>
              <a:t>Oro nativo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755576" y="5780782"/>
            <a:ext cx="24321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3200" dirty="0" smtClean="0"/>
              <a:t>Gases inertes</a:t>
            </a:r>
            <a:endParaRPr lang="es-CL" sz="3200" dirty="0"/>
          </a:p>
        </p:txBody>
      </p:sp>
      <p:pic>
        <p:nvPicPr>
          <p:cNvPr id="53250" name="Picture 2" descr="Pouring liquid mercury bionerd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116485"/>
            <a:ext cx="2431442" cy="2805510"/>
          </a:xfrm>
          <a:prstGeom prst="rect">
            <a:avLst/>
          </a:prstGeom>
          <a:noFill/>
        </p:spPr>
      </p:pic>
      <p:sp>
        <p:nvSpPr>
          <p:cNvPr id="9" name="8 CuadroTexto"/>
          <p:cNvSpPr txBox="1"/>
          <p:nvPr/>
        </p:nvSpPr>
        <p:spPr>
          <a:xfrm>
            <a:off x="6372200" y="6068813"/>
            <a:ext cx="1792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Mercurio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72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5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2034" grpId="0"/>
      <p:bldP spid="41989" grpId="0"/>
      <p:bldP spid="41990" grpId="0"/>
      <p:bldP spid="7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66800" y="533400"/>
            <a:ext cx="8077200" cy="1600200"/>
          </a:xfrm>
          <a:solidFill>
            <a:schemeClr val="bg2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b="1" dirty="0" err="1" smtClean="0">
                <a:solidFill>
                  <a:schemeClr val="tx1"/>
                </a:solidFill>
              </a:rPr>
              <a:t>Elementos</a:t>
            </a:r>
            <a:r>
              <a:rPr lang="en-US" sz="4000" b="1" dirty="0" smtClean="0">
                <a:solidFill>
                  <a:schemeClr val="tx1"/>
                </a:solidFill>
              </a:rPr>
              <a:t> y </a:t>
            </a:r>
            <a:r>
              <a:rPr lang="en-US" sz="4000" b="1" dirty="0" err="1" smtClean="0">
                <a:solidFill>
                  <a:schemeClr val="tx1"/>
                </a:solidFill>
              </a:rPr>
              <a:t>Compuestos</a:t>
            </a:r>
            <a:r>
              <a:rPr lang="en-US" sz="4000" b="1" dirty="0" smtClean="0">
                <a:solidFill>
                  <a:schemeClr val="tx1"/>
                </a:solidFill>
              </a:rPr>
              <a:t> en </a:t>
            </a:r>
            <a:r>
              <a:rPr lang="en-US" sz="4000" b="1" dirty="0" err="1" smtClean="0">
                <a:solidFill>
                  <a:schemeClr val="tx1"/>
                </a:solidFill>
              </a:rPr>
              <a:t>su</a:t>
            </a:r>
            <a:r>
              <a:rPr lang="en-US" sz="4000" b="1" dirty="0" smtClean="0">
                <a:solidFill>
                  <a:schemeClr val="tx1"/>
                </a:solidFill>
              </a:rPr>
              <a:t> forma </a:t>
            </a:r>
            <a:r>
              <a:rPr lang="en-US" sz="4000" b="1" dirty="0" err="1" smtClean="0">
                <a:solidFill>
                  <a:schemeClr val="tx1"/>
                </a:solidFill>
              </a:rPr>
              <a:t>sólida</a:t>
            </a:r>
            <a:r>
              <a:rPr lang="en-US" sz="4000" b="1" dirty="0" smtClean="0">
                <a:solidFill>
                  <a:schemeClr val="tx1"/>
                </a:solidFill>
              </a:rPr>
              <a:t> </a:t>
            </a:r>
            <a:r>
              <a:rPr lang="en-US" sz="4000" b="1" dirty="0" err="1" smtClean="0">
                <a:solidFill>
                  <a:schemeClr val="tx1"/>
                </a:solidFill>
              </a:rPr>
              <a:t>constituyen</a:t>
            </a:r>
            <a:r>
              <a:rPr lang="en-US" sz="4000" b="1" dirty="0" smtClean="0">
                <a:solidFill>
                  <a:schemeClr val="tx1"/>
                </a:solidFill>
              </a:rPr>
              <a:t>…</a:t>
            </a:r>
          </a:p>
        </p:txBody>
      </p:sp>
      <p:sp>
        <p:nvSpPr>
          <p:cNvPr id="18435" name="WordArt 3"/>
          <p:cNvSpPr>
            <a:spLocks noChangeArrowheads="1" noChangeShapeType="1" noTextEdit="1"/>
          </p:cNvSpPr>
          <p:nvPr/>
        </p:nvSpPr>
        <p:spPr bwMode="auto">
          <a:xfrm>
            <a:off x="1828800" y="2514600"/>
            <a:ext cx="5686425" cy="1724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s-CL" sz="9600" kern="10">
                <a:ln w="57150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Minerales</a:t>
            </a:r>
          </a:p>
        </p:txBody>
      </p:sp>
      <p:pic>
        <p:nvPicPr>
          <p:cNvPr id="18436" name="Picture 4" descr="280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5" y="4572000"/>
            <a:ext cx="1590675" cy="1782763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8437" name="Picture 5" descr="amethys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8" y="4500563"/>
            <a:ext cx="2667000" cy="200025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8438" name="Picture 5" descr="Gold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29313" y="4500563"/>
            <a:ext cx="2895600" cy="1938337"/>
          </a:xfrm>
          <a:prstGeom prst="rect">
            <a:avLst/>
          </a:prstGeom>
          <a:noFill/>
          <a:ln w="571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9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986" grpId="0" animBg="1"/>
      <p:bldP spid="1843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2492375"/>
            <a:ext cx="7543800" cy="1431925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CL" sz="6000" b="1" dirty="0" smtClean="0"/>
              <a:t>Mineral </a:t>
            </a:r>
            <a:r>
              <a:rPr lang="es-CL" sz="6000" b="1" i="1" dirty="0" smtClean="0"/>
              <a:t>versus</a:t>
            </a:r>
            <a:r>
              <a:rPr lang="es-CL" sz="6000" b="1" dirty="0" smtClean="0"/>
              <a:t> cristal</a:t>
            </a:r>
            <a:br>
              <a:rPr lang="es-CL" sz="6000" b="1" dirty="0" smtClean="0"/>
            </a:br>
            <a:r>
              <a:rPr lang="es-CL" b="1" dirty="0" smtClean="0"/>
              <a:t>(</a:t>
            </a:r>
            <a:r>
              <a:rPr lang="es-CL" b="1" dirty="0" err="1" smtClean="0"/>
              <a:t>Policristalinidad</a:t>
            </a:r>
            <a:r>
              <a:rPr lang="es-CL" b="1" dirty="0" smtClean="0"/>
              <a:t>)</a:t>
            </a:r>
            <a:endParaRPr lang="es-CL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smtClean="0"/>
              <a:t>Definición de mineral</a:t>
            </a:r>
            <a:endParaRPr lang="es-MX" dirty="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s-ES_tradnl" sz="3200" b="1" dirty="0" smtClean="0"/>
              <a:t>Es un sólido homogéneo, natural con una composición química definida (pero, generalmente variable) y una disposición atómica ordenada. Comúnmente se forma mediante un proceso inorgánico</a:t>
            </a:r>
            <a:endParaRPr lang="es-MX" sz="3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smtClean="0"/>
              <a:t>Definición de mineral (cont.)</a:t>
            </a:r>
            <a:endParaRPr lang="es-MX" dirty="0" smtClean="0"/>
          </a:p>
        </p:txBody>
      </p:sp>
      <p:sp>
        <p:nvSpPr>
          <p:cNvPr id="12294" name="Rectangle 6"/>
          <p:cNvSpPr>
            <a:spLocks noGrp="1" noChangeArrowheads="1"/>
          </p:cNvSpPr>
          <p:nvPr>
            <p:ph idx="1"/>
          </p:nvPr>
        </p:nvSpPr>
        <p:spPr>
          <a:xfrm>
            <a:off x="539552" y="1988840"/>
            <a:ext cx="8039100" cy="4310062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_tradnl" sz="3200" b="1" i="1" dirty="0" smtClean="0"/>
              <a:t>Sólido homogéneo</a:t>
            </a:r>
            <a:r>
              <a:rPr lang="es-ES_tradnl" sz="3200" dirty="0" smtClean="0"/>
              <a:t>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3200" dirty="0" smtClean="0"/>
              <a:t>	No puede ser subdividido físicamente en simples componentes químicos: ¿mercurio, hielo, aleaciones sustitutivas e intersticiales?</a:t>
            </a:r>
          </a:p>
          <a:p>
            <a:pPr eaLnBrk="1" hangingPunct="1">
              <a:defRPr/>
            </a:pPr>
            <a:r>
              <a:rPr lang="es-ES_tradnl" sz="3200" b="1" i="1" dirty="0" smtClean="0"/>
              <a:t>Natural</a:t>
            </a:r>
            <a:r>
              <a:rPr lang="es-ES_tradnl" sz="3200" dirty="0" smtClean="0"/>
              <a:t>: Generalmente no se incluyen los sintéticos</a:t>
            </a:r>
            <a:endParaRPr lang="es-MX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dirty="0" smtClean="0"/>
              <a:t>Definición de mineral (cont.)</a:t>
            </a:r>
            <a:endParaRPr lang="es-MX" dirty="0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755650" y="2060575"/>
            <a:ext cx="8077200" cy="41116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s-ES_tradnl" sz="3200" b="1" i="1" dirty="0" smtClean="0"/>
              <a:t>Composición química definida pero no necesariamente fija</a:t>
            </a:r>
            <a:r>
              <a:rPr lang="es-ES_tradnl" sz="3200" dirty="0" smtClean="0"/>
              <a:t>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3200" dirty="0" smtClean="0"/>
              <a:t>	Puede expresarse mediante una fórmula química específica</a:t>
            </a:r>
          </a:p>
          <a:p>
            <a:pPr eaLnBrk="1" hangingPunct="1">
              <a:defRPr/>
            </a:pPr>
            <a:r>
              <a:rPr lang="es-ES_tradnl" sz="3200" dirty="0" smtClean="0"/>
              <a:t>La mayoría de los minerales tiene una composición química variable: </a:t>
            </a:r>
            <a:r>
              <a:rPr lang="es-ES_tradnl" sz="3200" b="1" dirty="0" smtClean="0">
                <a:solidFill>
                  <a:srgbClr val="0070C0"/>
                </a:solidFill>
              </a:rPr>
              <a:t>Solución sólida</a:t>
            </a:r>
            <a:endParaRPr lang="es-MX" sz="3200" b="1" dirty="0" smtClean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392988" cy="110807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dirty="0" smtClean="0"/>
              <a:t>Definición de mineral (cont.)</a:t>
            </a:r>
            <a:endParaRPr lang="es-MX" sz="4000" dirty="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00213"/>
            <a:ext cx="8064500" cy="4608512"/>
          </a:xfrm>
        </p:spPr>
        <p:txBody>
          <a:bodyPr>
            <a:normAutofit fontScale="85000" lnSpcReduction="10000"/>
          </a:bodyPr>
          <a:lstStyle/>
          <a:p>
            <a:pPr>
              <a:defRPr/>
            </a:pPr>
            <a:r>
              <a:rPr lang="es-ES_tradnl" dirty="0" smtClean="0"/>
              <a:t>(</a:t>
            </a:r>
            <a:r>
              <a:rPr lang="es-ES_tradnl" dirty="0" err="1" smtClean="0"/>
              <a:t>Mg,Fe</a:t>
            </a:r>
            <a:r>
              <a:rPr lang="es-ES_tradnl" dirty="0" smtClean="0"/>
              <a:t>) SiO</a:t>
            </a:r>
            <a:r>
              <a:rPr lang="es-ES_tradnl" baseline="-25000" dirty="0" smtClean="0"/>
              <a:t>3    </a:t>
            </a:r>
            <a:r>
              <a:rPr lang="es-ES_tradnl" dirty="0" smtClean="0"/>
              <a:t>MgSiO</a:t>
            </a:r>
            <a:r>
              <a:rPr lang="es-ES_tradnl" baseline="-25000" dirty="0" smtClean="0"/>
              <a:t>3     </a:t>
            </a:r>
            <a:r>
              <a:rPr lang="es-ES_tradnl" dirty="0" smtClean="0"/>
              <a:t>FeSiO</a:t>
            </a:r>
            <a:r>
              <a:rPr lang="es-ES_tradnl" baseline="-25000" dirty="0" smtClean="0"/>
              <a:t>3</a:t>
            </a:r>
            <a:endParaRPr lang="es-ES_tradnl" dirty="0" smtClean="0"/>
          </a:p>
          <a:p>
            <a:pPr>
              <a:defRPr/>
            </a:pPr>
            <a:endParaRPr lang="es-ES_tradnl" dirty="0" smtClean="0"/>
          </a:p>
          <a:p>
            <a:pPr>
              <a:defRPr/>
            </a:pPr>
            <a:r>
              <a:rPr lang="es-ES_tradnl" dirty="0" smtClean="0"/>
              <a:t>MgSiO</a:t>
            </a:r>
            <a:r>
              <a:rPr lang="es-ES_tradnl" baseline="-25000" dirty="0" smtClean="0"/>
              <a:t>3 </a:t>
            </a:r>
            <a:r>
              <a:rPr lang="es-ES_tradnl" dirty="0" smtClean="0"/>
              <a:t>&lt;----&gt; FeSiO</a:t>
            </a:r>
            <a:r>
              <a:rPr lang="es-ES_tradnl" baseline="-25000" dirty="0" smtClean="0"/>
              <a:t>3</a:t>
            </a:r>
            <a:r>
              <a:rPr lang="es-ES_tradnl" dirty="0" smtClean="0"/>
              <a:t> = (</a:t>
            </a:r>
            <a:r>
              <a:rPr lang="es-ES_tradnl" dirty="0" err="1" smtClean="0"/>
              <a:t>Mg,Fe</a:t>
            </a:r>
            <a:r>
              <a:rPr lang="es-ES_tradnl" dirty="0" smtClean="0"/>
              <a:t>)SiO</a:t>
            </a:r>
            <a:r>
              <a:rPr lang="es-ES_tradnl" baseline="-25000" dirty="0" smtClean="0"/>
              <a:t>3</a:t>
            </a:r>
            <a:r>
              <a:rPr lang="es-ES_tradnl" dirty="0" smtClean="0"/>
              <a:t>     Solución sólida                       </a:t>
            </a:r>
            <a:r>
              <a:rPr lang="es-ES_tradnl" sz="2400" dirty="0" smtClean="0"/>
              <a:t>Enstatita	 </a:t>
            </a:r>
            <a:r>
              <a:rPr lang="es-ES_tradnl" sz="2400" dirty="0" err="1" smtClean="0"/>
              <a:t>Ferrosilita</a:t>
            </a:r>
            <a:r>
              <a:rPr lang="es-ES_tradnl" sz="2400" dirty="0" smtClean="0"/>
              <a:t>    Hiperstena</a:t>
            </a:r>
          </a:p>
          <a:p>
            <a:pPr eaLnBrk="1" hangingPunct="1">
              <a:defRPr/>
            </a:pPr>
            <a:endParaRPr lang="es-ES_tradnl" dirty="0" smtClean="0"/>
          </a:p>
          <a:p>
            <a:pPr>
              <a:defRPr/>
            </a:pPr>
            <a:r>
              <a:rPr lang="es-ES_tradnl" dirty="0" smtClean="0"/>
              <a:t>Ca(</a:t>
            </a:r>
            <a:r>
              <a:rPr lang="es-ES_tradnl" dirty="0" err="1" smtClean="0"/>
              <a:t>Mg,Fe</a:t>
            </a:r>
            <a:r>
              <a:rPr lang="es-ES_tradnl" dirty="0" smtClean="0"/>
              <a:t>)Si</a:t>
            </a:r>
            <a:r>
              <a:rPr lang="es-ES_tradnl" baseline="-25000" dirty="0" smtClean="0"/>
              <a:t>2</a:t>
            </a:r>
            <a:r>
              <a:rPr lang="es-ES_tradnl" dirty="0" smtClean="0"/>
              <a:t>O</a:t>
            </a:r>
            <a:r>
              <a:rPr lang="es-ES_tradnl" baseline="-25000" dirty="0" smtClean="0"/>
              <a:t>6</a:t>
            </a:r>
            <a:r>
              <a:rPr lang="es-ES_tradnl" dirty="0" smtClean="0"/>
              <a:t>     Solución sólida                                           </a:t>
            </a:r>
            <a:r>
              <a:rPr lang="es-ES_tradnl" sz="2400" dirty="0" smtClean="0"/>
              <a:t>Diópsido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_tradnl" dirty="0" smtClean="0"/>
          </a:p>
          <a:p>
            <a:pPr>
              <a:defRPr/>
            </a:pPr>
            <a:r>
              <a:rPr lang="es-ES_tradnl" dirty="0" smtClean="0"/>
              <a:t>CaCO</a:t>
            </a:r>
            <a:r>
              <a:rPr lang="es-ES_tradnl" baseline="-25000" dirty="0" smtClean="0"/>
              <a:t>3</a:t>
            </a:r>
            <a:r>
              <a:rPr lang="es-ES_tradnl" dirty="0" smtClean="0"/>
              <a:t> &lt;----&gt; MgCO</a:t>
            </a:r>
            <a:r>
              <a:rPr lang="es-ES_tradnl" baseline="-25000" dirty="0" smtClean="0"/>
              <a:t>3</a:t>
            </a:r>
            <a:r>
              <a:rPr lang="es-ES_tradnl" dirty="0" smtClean="0"/>
              <a:t> = (</a:t>
            </a:r>
            <a:r>
              <a:rPr lang="es-ES_tradnl" dirty="0" err="1" smtClean="0"/>
              <a:t>Ca,Mg</a:t>
            </a:r>
            <a:r>
              <a:rPr lang="es-ES_tradnl" dirty="0" smtClean="0"/>
              <a:t>)CO</a:t>
            </a:r>
            <a:r>
              <a:rPr lang="es-ES_tradnl" baseline="-25000" dirty="0" smtClean="0"/>
              <a:t>3</a:t>
            </a:r>
            <a:r>
              <a:rPr lang="es-ES_tradnl" dirty="0" smtClean="0"/>
              <a:t>    Solución sólida</a:t>
            </a:r>
          </a:p>
          <a:p>
            <a:pPr eaLnBrk="1" hangingPunct="1">
              <a:buNone/>
              <a:defRPr/>
            </a:pPr>
            <a:r>
              <a:rPr lang="es-ES_tradnl" sz="2400" dirty="0" smtClean="0"/>
              <a:t>    Calcita	Magnesita     </a:t>
            </a:r>
            <a:r>
              <a:rPr lang="es-ES_tradnl" sz="2400" dirty="0" err="1" smtClean="0"/>
              <a:t>Dolomita</a:t>
            </a:r>
            <a:endParaRPr lang="es-ES_tradnl" sz="2400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s-ES_tradnl" dirty="0" smtClean="0"/>
          </a:p>
          <a:p>
            <a:pPr>
              <a:defRPr/>
            </a:pPr>
            <a:r>
              <a:rPr lang="es-ES_tradnl" dirty="0" smtClean="0"/>
              <a:t>NaAlSi</a:t>
            </a:r>
            <a:r>
              <a:rPr lang="es-ES_tradnl" baseline="-25000" dirty="0" smtClean="0"/>
              <a:t>3</a:t>
            </a:r>
            <a:r>
              <a:rPr lang="es-ES_tradnl" dirty="0" smtClean="0"/>
              <a:t>O</a:t>
            </a:r>
            <a:r>
              <a:rPr lang="es-ES_tradnl" baseline="-25000" dirty="0" smtClean="0"/>
              <a:t>8 </a:t>
            </a:r>
            <a:r>
              <a:rPr lang="es-ES_tradnl" dirty="0" smtClean="0"/>
              <a:t>&lt;---&gt; KAlSi</a:t>
            </a:r>
            <a:r>
              <a:rPr lang="es-ES_tradnl" baseline="-25000" dirty="0" smtClean="0"/>
              <a:t>3</a:t>
            </a:r>
            <a:r>
              <a:rPr lang="es-ES_tradnl" dirty="0" smtClean="0"/>
              <a:t>O</a:t>
            </a:r>
            <a:r>
              <a:rPr lang="es-ES_tradnl" baseline="-25000" dirty="0" smtClean="0"/>
              <a:t>8</a:t>
            </a:r>
            <a:r>
              <a:rPr lang="es-ES_tradnl" dirty="0" smtClean="0"/>
              <a:t> =(</a:t>
            </a:r>
            <a:r>
              <a:rPr lang="es-ES_tradnl" dirty="0" err="1" smtClean="0"/>
              <a:t>Na,K</a:t>
            </a:r>
            <a:r>
              <a:rPr lang="es-ES_tradnl" dirty="0" smtClean="0"/>
              <a:t>)AlSi</a:t>
            </a:r>
            <a:r>
              <a:rPr lang="es-ES_tradnl" baseline="-25000" dirty="0" smtClean="0"/>
              <a:t>3</a:t>
            </a:r>
            <a:r>
              <a:rPr lang="es-ES_tradnl" dirty="0" smtClean="0"/>
              <a:t>O</a:t>
            </a:r>
            <a:r>
              <a:rPr lang="es-ES_tradnl" baseline="-25000" dirty="0" smtClean="0"/>
              <a:t>8    </a:t>
            </a:r>
            <a:r>
              <a:rPr lang="es-ES_tradnl" dirty="0" smtClean="0"/>
              <a:t>Solución sólida</a:t>
            </a:r>
            <a:endParaRPr lang="es-ES_tradnl" baseline="-25000" dirty="0" smtClean="0"/>
          </a:p>
          <a:p>
            <a:pPr eaLnBrk="1" hangingPunct="1">
              <a:buNone/>
              <a:defRPr/>
            </a:pPr>
            <a:r>
              <a:rPr lang="es-ES_tradnl" sz="2400" dirty="0" smtClean="0"/>
              <a:t>    Albita             Ortoclasa        </a:t>
            </a:r>
            <a:r>
              <a:rPr lang="es-ES_tradnl" sz="2400" dirty="0" err="1" smtClean="0"/>
              <a:t>Feld</a:t>
            </a:r>
            <a:r>
              <a:rPr lang="es-ES_tradnl" sz="2400" dirty="0" smtClean="0"/>
              <a:t> Alcalino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MX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84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84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184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84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Definición de mineral (cont.)</a:t>
            </a:r>
            <a:endParaRPr lang="es-MX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400" dirty="0" smtClean="0"/>
              <a:t>NaAlSi</a:t>
            </a:r>
            <a:r>
              <a:rPr lang="es-ES_tradnl" sz="2400" baseline="-25000" dirty="0" smtClean="0"/>
              <a:t>3</a:t>
            </a:r>
            <a:r>
              <a:rPr lang="es-ES_tradnl" sz="2400" dirty="0" smtClean="0"/>
              <a:t>O</a:t>
            </a:r>
            <a:r>
              <a:rPr lang="es-ES_tradnl" sz="2400" baseline="-25000" dirty="0" smtClean="0"/>
              <a:t>8 </a:t>
            </a:r>
            <a:r>
              <a:rPr lang="es-ES_tradnl" sz="2400" dirty="0" smtClean="0"/>
              <a:t>&lt;-</a:t>
            </a:r>
            <a:r>
              <a:rPr lang="es-ES_tradnl" sz="2400" dirty="0" smtClean="0">
                <a:sym typeface="Wingdings" pitchFamily="2" charset="2"/>
              </a:rPr>
              <a:t>--&gt;</a:t>
            </a:r>
            <a:r>
              <a:rPr lang="es-ES_tradnl" sz="2400" dirty="0" smtClean="0"/>
              <a:t> CaAl</a:t>
            </a:r>
            <a:r>
              <a:rPr lang="es-ES_tradnl" sz="2400" baseline="-25000" dirty="0" smtClean="0"/>
              <a:t>2</a:t>
            </a:r>
            <a:r>
              <a:rPr lang="es-ES_tradnl" sz="2400" dirty="0" smtClean="0"/>
              <a:t>Si</a:t>
            </a:r>
            <a:r>
              <a:rPr lang="es-ES_tradnl" sz="2400" baseline="-25000" dirty="0" smtClean="0"/>
              <a:t>2</a:t>
            </a:r>
            <a:r>
              <a:rPr lang="es-ES_tradnl" sz="2400" dirty="0" smtClean="0"/>
              <a:t>O</a:t>
            </a:r>
            <a:r>
              <a:rPr lang="es-ES_tradnl" sz="2400" baseline="-25000" dirty="0" smtClean="0"/>
              <a:t>8</a:t>
            </a:r>
            <a:r>
              <a:rPr lang="es-ES_tradnl" sz="2400" dirty="0" smtClean="0"/>
              <a:t> =  Na</a:t>
            </a:r>
            <a:r>
              <a:rPr lang="es-ES_tradnl" sz="2400" baseline="-25000" dirty="0" smtClean="0"/>
              <a:t>1-0</a:t>
            </a:r>
            <a:r>
              <a:rPr lang="es-ES_tradnl" sz="2400" dirty="0" smtClean="0"/>
              <a:t>Ca</a:t>
            </a:r>
            <a:r>
              <a:rPr lang="es-ES_tradnl" sz="2400" baseline="-25000" dirty="0" smtClean="0"/>
              <a:t>0-1</a:t>
            </a:r>
            <a:r>
              <a:rPr lang="es-ES_tradnl" sz="2400" dirty="0" smtClean="0"/>
              <a:t>Al</a:t>
            </a:r>
            <a:r>
              <a:rPr lang="es-ES_tradnl" sz="2400" baseline="-25000" dirty="0" smtClean="0"/>
              <a:t>1-2</a:t>
            </a:r>
            <a:r>
              <a:rPr lang="es-ES_tradnl" sz="2400" dirty="0" smtClean="0"/>
              <a:t>Si</a:t>
            </a:r>
            <a:r>
              <a:rPr lang="es-ES_tradnl" sz="2400" baseline="-25000" dirty="0" smtClean="0"/>
              <a:t>3-2</a:t>
            </a:r>
            <a:r>
              <a:rPr lang="es-ES_tradnl" sz="2400" dirty="0" smtClean="0"/>
              <a:t>O</a:t>
            </a:r>
            <a:r>
              <a:rPr lang="es-ES_tradnl" sz="2400" baseline="-25000" dirty="0" smtClean="0"/>
              <a:t>8</a:t>
            </a:r>
            <a:endParaRPr lang="es-ES_tradnl" sz="2400" dirty="0" smtClean="0"/>
          </a:p>
          <a:p>
            <a:pPr>
              <a:buNone/>
              <a:defRPr/>
            </a:pPr>
            <a:r>
              <a:rPr lang="es-ES_tradnl" sz="2400" dirty="0" smtClean="0"/>
              <a:t>    Albita              </a:t>
            </a:r>
            <a:r>
              <a:rPr lang="es-ES_tradnl" sz="2400" dirty="0" err="1" smtClean="0"/>
              <a:t>Anortita</a:t>
            </a:r>
            <a:r>
              <a:rPr lang="es-ES_tradnl" sz="2400" dirty="0" smtClean="0"/>
              <a:t>          </a:t>
            </a:r>
            <a:r>
              <a:rPr lang="es-ES_tradnl" sz="2400" dirty="0" err="1" smtClean="0"/>
              <a:t>Plagioclasa</a:t>
            </a:r>
            <a:r>
              <a:rPr lang="es-ES_tradnl" sz="2400" dirty="0" smtClean="0"/>
              <a:t> (Solución sólida)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s-ES_tradnl" sz="2400" dirty="0" smtClean="0"/>
          </a:p>
          <a:p>
            <a:pPr eaLnBrk="1" hangingPunct="1">
              <a:defRPr/>
            </a:pPr>
            <a:r>
              <a:rPr lang="es-ES_tradnl" sz="2400" dirty="0" smtClean="0"/>
              <a:t>¿Qué es la Fracción molar? </a:t>
            </a:r>
          </a:p>
          <a:p>
            <a:pPr eaLnBrk="1" hangingPunct="1">
              <a:defRPr/>
            </a:pPr>
            <a:r>
              <a:rPr lang="es-ES_tradnl" sz="2400" dirty="0" smtClean="0"/>
              <a:t>Es la manera de expresar la concentración de los distintos componentes de una solución sólida. Por ejemplo: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2400" dirty="0" smtClean="0"/>
              <a:t>       Na</a:t>
            </a:r>
            <a:r>
              <a:rPr lang="es-ES_tradnl" sz="2400" baseline="-25000" dirty="0" smtClean="0"/>
              <a:t>0.5</a:t>
            </a:r>
            <a:r>
              <a:rPr lang="es-ES_tradnl" sz="2400" dirty="0" smtClean="0"/>
              <a:t>Ca</a:t>
            </a:r>
            <a:r>
              <a:rPr lang="es-ES_tradnl" sz="2400" baseline="-25000" dirty="0" smtClean="0"/>
              <a:t>0.5</a:t>
            </a:r>
            <a:r>
              <a:rPr lang="es-ES_tradnl" sz="2400" dirty="0" smtClean="0"/>
              <a:t>Al</a:t>
            </a:r>
            <a:r>
              <a:rPr lang="es-ES_tradnl" sz="2400" baseline="-25000" dirty="0" smtClean="0"/>
              <a:t>1.5</a:t>
            </a:r>
            <a:r>
              <a:rPr lang="es-ES_tradnl" sz="2400" dirty="0" smtClean="0"/>
              <a:t>Si</a:t>
            </a:r>
            <a:r>
              <a:rPr lang="es-ES_tradnl" sz="2400" baseline="-25000" dirty="0" smtClean="0"/>
              <a:t>2.5</a:t>
            </a:r>
            <a:r>
              <a:rPr lang="es-ES_tradnl" sz="2400" dirty="0" smtClean="0"/>
              <a:t>O</a:t>
            </a:r>
            <a:r>
              <a:rPr lang="es-ES_tradnl" sz="2400" baseline="-25000" dirty="0" smtClean="0"/>
              <a:t>8</a:t>
            </a:r>
            <a:r>
              <a:rPr lang="es-ES_tradnl" sz="2400" dirty="0" smtClean="0"/>
              <a:t> ;  </a:t>
            </a:r>
            <a:r>
              <a:rPr lang="es-ES_tradnl" sz="2400" dirty="0" err="1" smtClean="0"/>
              <a:t>X</a:t>
            </a:r>
            <a:r>
              <a:rPr lang="es-ES_tradnl" sz="2400" baseline="-25000" dirty="0" err="1" smtClean="0"/>
              <a:t>An</a:t>
            </a:r>
            <a:r>
              <a:rPr lang="es-ES_tradnl" sz="2400" dirty="0" smtClean="0"/>
              <a:t>= 0.5</a:t>
            </a:r>
            <a:endParaRPr lang="es-MX" sz="2400" baseline="-25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mtClean="0"/>
              <a:t>Definición de mineral (cont.)</a:t>
            </a:r>
            <a:endParaRPr lang="es-MX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2800" b="1" i="1" dirty="0" smtClean="0"/>
              <a:t>Disposición atómica ordenada</a:t>
            </a:r>
            <a:r>
              <a:rPr lang="es-ES_tradnl" sz="2800" dirty="0" smtClean="0"/>
              <a:t>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2800" dirty="0" smtClean="0"/>
              <a:t>	Implica la existencia de un entramado de átomos ordenados según un modelo geométrico regular: </a:t>
            </a:r>
            <a:r>
              <a:rPr lang="es-ES_tradnl" sz="2800" b="1" dirty="0" smtClean="0">
                <a:solidFill>
                  <a:srgbClr val="0070C0"/>
                </a:solidFill>
              </a:rPr>
              <a:t>estructura cristalina, sustancias amorfas,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2800" b="1" dirty="0" smtClean="0"/>
              <a:t>	</a:t>
            </a:r>
            <a:r>
              <a:rPr lang="es-ES_tradnl" sz="2800" b="1" dirty="0" smtClean="0">
                <a:solidFill>
                  <a:srgbClr val="0070C0"/>
                </a:solidFill>
              </a:rPr>
              <a:t>polimorfismo</a:t>
            </a:r>
            <a:r>
              <a:rPr lang="es-ES_tradnl" sz="2800" b="1" dirty="0" smtClean="0"/>
              <a:t> </a:t>
            </a:r>
          </a:p>
          <a:p>
            <a:pPr eaLnBrk="1" hangingPunct="1">
              <a:defRPr/>
            </a:pPr>
            <a:r>
              <a:rPr lang="es-ES_tradnl" sz="2800" b="1" i="1" dirty="0" smtClean="0"/>
              <a:t>Procesos inorgánicos</a:t>
            </a:r>
            <a:r>
              <a:rPr lang="es-ES_tradnl" sz="2800" dirty="0" smtClean="0"/>
              <a:t>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s-ES_tradnl" sz="2800" dirty="0" smtClean="0"/>
              <a:t>	Minerales </a:t>
            </a:r>
            <a:r>
              <a:rPr lang="es-ES_tradnl" sz="2800" dirty="0" err="1" smtClean="0"/>
              <a:t>biogénicos</a:t>
            </a:r>
            <a:r>
              <a:rPr lang="es-ES_tradnl" sz="2800" dirty="0" smtClean="0"/>
              <a:t> son la excepción</a:t>
            </a:r>
            <a:endParaRPr lang="es-MX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ChangeArrowheads="1"/>
          </p:cNvSpPr>
          <p:nvPr/>
        </p:nvSpPr>
        <p:spPr bwMode="auto">
          <a:xfrm>
            <a:off x="611188" y="549275"/>
            <a:ext cx="80645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s-MX" sz="2400">
                <a:latin typeface="Arial" charset="0"/>
              </a:rPr>
              <a:t>Physical Properties</a:t>
            </a:r>
          </a:p>
          <a:p>
            <a:pPr algn="ctr" eaLnBrk="0" hangingPunct="0"/>
            <a:endParaRPr lang="es-MX" sz="2400">
              <a:latin typeface="Arial" charset="0"/>
            </a:endParaRPr>
          </a:p>
          <a:p>
            <a:pPr eaLnBrk="0" hangingPunct="0"/>
            <a:r>
              <a:rPr lang="es-MX" sz="2400">
                <a:latin typeface="Arial" charset="0"/>
              </a:rPr>
              <a:t>• Cleavage: tendency to break along smooth predictable planes,</a:t>
            </a:r>
          </a:p>
          <a:p>
            <a:pPr eaLnBrk="0" hangingPunct="0"/>
            <a:endParaRPr lang="es-MX" sz="2400">
              <a:latin typeface="Arial" charset="0"/>
            </a:endParaRPr>
          </a:p>
          <a:p>
            <a:pPr eaLnBrk="0" hangingPunct="0"/>
            <a:r>
              <a:rPr lang="es-MX" sz="2400">
                <a:latin typeface="Arial" charset="0"/>
              </a:rPr>
              <a:t>• Fracture: unpredictable breakage</a:t>
            </a:r>
          </a:p>
          <a:p>
            <a:pPr eaLnBrk="0" hangingPunct="0"/>
            <a:endParaRPr lang="es-MX" sz="2400">
              <a:latin typeface="Arial" charset="0"/>
            </a:endParaRPr>
          </a:p>
          <a:p>
            <a:pPr eaLnBrk="0" hangingPunct="0"/>
            <a:r>
              <a:rPr lang="es-MX" sz="2400">
                <a:latin typeface="Arial" charset="0"/>
              </a:rPr>
              <a:t>• Hardness: resistance to abrasion,controlled by strength of atomic bonds</a:t>
            </a:r>
          </a:p>
          <a:p>
            <a:pPr eaLnBrk="0" hangingPunct="0"/>
            <a:endParaRPr lang="es-MX" sz="2400">
              <a:latin typeface="Arial" charset="0"/>
            </a:endParaRPr>
          </a:p>
          <a:p>
            <a:pPr eaLnBrk="0" hangingPunct="0"/>
            <a:r>
              <a:rPr lang="es-MX" sz="2400">
                <a:latin typeface="Arial" charset="0"/>
              </a:rPr>
              <a:t>• Specific Gravity(density): weight of the substance compared to weight of equal volume of water</a:t>
            </a:r>
          </a:p>
          <a:p>
            <a:pPr eaLnBrk="0" hangingPunct="0"/>
            <a:endParaRPr lang="es-ES_tradnl" sz="240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s-ES_tradnl" sz="2400">
                <a:latin typeface="Arial" charset="0"/>
              </a:rPr>
              <a:t> Optical properties</a:t>
            </a:r>
          </a:p>
          <a:p>
            <a:pPr eaLnBrk="0" hangingPunct="0"/>
            <a:endParaRPr lang="es-ES_tradnl" sz="240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s-ES_tradnl" sz="2400">
                <a:latin typeface="Arial" charset="0"/>
              </a:rPr>
              <a:t> Magnetic properties</a:t>
            </a:r>
            <a:endParaRPr lang="es-MX" sz="240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L" dirty="0" smtClean="0"/>
              <a:t>Objetivos del curso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Comprender los procesos ígneos, metamórficos y sedimentarios mediante el estudio de sus productos</a:t>
            </a:r>
          </a:p>
          <a:p>
            <a:r>
              <a:rPr lang="es-CL" dirty="0" smtClean="0"/>
              <a:t>Descifrar las informaciones registradas en las rocas para su interpretación genética</a:t>
            </a:r>
          </a:p>
          <a:p>
            <a:r>
              <a:rPr lang="es-CL" dirty="0" smtClean="0"/>
              <a:t>Caracterizar la mineralogía, textura y composición de las rocas</a:t>
            </a:r>
          </a:p>
          <a:p>
            <a:r>
              <a:rPr lang="es-CL" dirty="0" smtClean="0"/>
              <a:t>Explicar las aplicaciones de los procesos petrológicos a las actividades que importan a la sociedad</a:t>
            </a:r>
            <a:endParaRPr lang="es-C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ChangeArrowheads="1"/>
          </p:cNvSpPr>
          <p:nvPr/>
        </p:nvSpPr>
        <p:spPr bwMode="auto">
          <a:xfrm>
            <a:off x="395288" y="981075"/>
            <a:ext cx="84978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s-MX" sz="2400" dirty="0" err="1">
                <a:latin typeface="Arial" charset="0"/>
              </a:rPr>
              <a:t>Crystal</a:t>
            </a:r>
            <a:r>
              <a:rPr lang="es-MX" sz="2400" dirty="0">
                <a:latin typeface="Arial" charset="0"/>
              </a:rPr>
              <a:t> </a:t>
            </a:r>
            <a:r>
              <a:rPr lang="es-MX" sz="2400" dirty="0" err="1">
                <a:latin typeface="Arial" charset="0"/>
              </a:rPr>
              <a:t>Shape</a:t>
            </a:r>
            <a:endParaRPr lang="es-MX" sz="2400" dirty="0">
              <a:latin typeface="Arial" charset="0"/>
            </a:endParaRPr>
          </a:p>
          <a:p>
            <a:pPr algn="ctr" eaLnBrk="0" hangingPunct="0">
              <a:defRPr/>
            </a:pPr>
            <a:endParaRPr lang="es-MX" sz="2400" dirty="0">
              <a:latin typeface="Arial" charset="0"/>
            </a:endParaRPr>
          </a:p>
          <a:p>
            <a:pPr eaLnBrk="0" hangingPunct="0">
              <a:defRPr/>
            </a:pPr>
            <a:endParaRPr lang="es-MX" sz="2400" dirty="0">
              <a:latin typeface="Arial" charset="0"/>
            </a:endParaRPr>
          </a:p>
          <a:p>
            <a:pPr eaLnBrk="0" hangingPunct="0">
              <a:defRPr/>
            </a:pPr>
            <a:r>
              <a:rPr lang="es-MX" sz="2400" dirty="0">
                <a:latin typeface="Arial" charset="0"/>
              </a:rPr>
              <a:t>• </a:t>
            </a:r>
            <a:r>
              <a:rPr lang="es-MX" sz="2400" dirty="0" err="1">
                <a:latin typeface="Arial" charset="0"/>
              </a:rPr>
              <a:t>Crystal</a:t>
            </a:r>
            <a:r>
              <a:rPr lang="es-MX" sz="2400" dirty="0">
                <a:latin typeface="Arial" charset="0"/>
              </a:rPr>
              <a:t> faces </a:t>
            </a:r>
            <a:r>
              <a:rPr lang="es-MX" sz="2400" dirty="0" err="1">
                <a:latin typeface="Arial" charset="0"/>
              </a:rPr>
              <a:t>will</a:t>
            </a:r>
            <a:r>
              <a:rPr lang="es-MX" sz="2400" dirty="0">
                <a:latin typeface="Arial" charset="0"/>
              </a:rPr>
              <a:t> </a:t>
            </a:r>
            <a:r>
              <a:rPr lang="es-MX" sz="2400" dirty="0" err="1">
                <a:latin typeface="Arial" charset="0"/>
              </a:rPr>
              <a:t>form</a:t>
            </a:r>
            <a:r>
              <a:rPr lang="es-MX" sz="2400" dirty="0">
                <a:latin typeface="Arial" charset="0"/>
              </a:rPr>
              <a:t> </a:t>
            </a:r>
            <a:r>
              <a:rPr lang="es-MX" sz="2400" dirty="0" err="1">
                <a:latin typeface="Arial" charset="0"/>
              </a:rPr>
              <a:t>if</a:t>
            </a:r>
            <a:r>
              <a:rPr lang="es-MX" sz="2400" dirty="0">
                <a:latin typeface="Arial" charset="0"/>
              </a:rPr>
              <a:t> </a:t>
            </a:r>
            <a:r>
              <a:rPr lang="es-MX" sz="2400" dirty="0" err="1">
                <a:latin typeface="Arial" charset="0"/>
              </a:rPr>
              <a:t>growth</a:t>
            </a:r>
            <a:r>
              <a:rPr lang="es-MX" sz="2400" dirty="0">
                <a:latin typeface="Arial" charset="0"/>
              </a:rPr>
              <a:t> </a:t>
            </a:r>
            <a:r>
              <a:rPr lang="es-MX" sz="2400" dirty="0" err="1">
                <a:latin typeface="Arial" charset="0"/>
              </a:rPr>
              <a:t>is</a:t>
            </a:r>
            <a:r>
              <a:rPr lang="es-MX" sz="2400" dirty="0">
                <a:latin typeface="Arial" charset="0"/>
              </a:rPr>
              <a:t> </a:t>
            </a:r>
            <a:r>
              <a:rPr lang="es-MX" sz="2400" dirty="0" err="1">
                <a:latin typeface="Arial" charset="0"/>
              </a:rPr>
              <a:t>not</a:t>
            </a:r>
            <a:endParaRPr lang="es-MX" sz="2400" dirty="0">
              <a:latin typeface="Arial" charset="0"/>
            </a:endParaRPr>
          </a:p>
          <a:p>
            <a:pPr eaLnBrk="0" hangingPunct="0">
              <a:defRPr/>
            </a:pPr>
            <a:r>
              <a:rPr lang="es-MX" sz="2400" dirty="0">
                <a:latin typeface="Arial" charset="0"/>
              </a:rPr>
              <a:t>  </a:t>
            </a:r>
            <a:r>
              <a:rPr lang="es-MX" sz="2400" dirty="0" err="1">
                <a:latin typeface="Arial" charset="0"/>
              </a:rPr>
              <a:t>obstructed</a:t>
            </a:r>
            <a:r>
              <a:rPr lang="es-MX" sz="2400" dirty="0">
                <a:latin typeface="Arial" charset="0"/>
              </a:rPr>
              <a:t>: </a:t>
            </a:r>
            <a:r>
              <a:rPr lang="es-MX" sz="2400" b="1" i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euhedral</a:t>
            </a:r>
            <a:r>
              <a:rPr lang="es-MX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</a:t>
            </a:r>
            <a:r>
              <a:rPr lang="es-MX" sz="2400" b="1" i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subhedral</a:t>
            </a:r>
            <a:r>
              <a:rPr lang="es-MX" sz="2400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, </a:t>
            </a:r>
            <a:r>
              <a:rPr lang="es-MX" sz="2400" b="1" i="1" dirty="0" err="1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anhedral</a:t>
            </a:r>
            <a:endParaRPr lang="es-MX" sz="2400" b="1" i="1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  <a:p>
            <a:pPr eaLnBrk="0" hangingPunct="0">
              <a:defRPr/>
            </a:pPr>
            <a:endParaRPr lang="es-MX" sz="2400" dirty="0">
              <a:latin typeface="Arial" charset="0"/>
            </a:endParaRPr>
          </a:p>
          <a:p>
            <a:pPr eaLnBrk="0" hangingPunct="0">
              <a:defRPr/>
            </a:pPr>
            <a:r>
              <a:rPr lang="es-MX" sz="2400" dirty="0">
                <a:latin typeface="Arial" charset="0"/>
              </a:rPr>
              <a:t>• </a:t>
            </a:r>
            <a:r>
              <a:rPr lang="es-MX" sz="2400" dirty="0" err="1">
                <a:latin typeface="Arial" charset="0"/>
              </a:rPr>
              <a:t>Seven</a:t>
            </a:r>
            <a:r>
              <a:rPr lang="es-MX" sz="2400" dirty="0">
                <a:latin typeface="Arial" charset="0"/>
              </a:rPr>
              <a:t> </a:t>
            </a:r>
            <a:r>
              <a:rPr lang="es-MX" sz="2400" dirty="0" err="1">
                <a:latin typeface="Arial" charset="0"/>
              </a:rPr>
              <a:t>crystal</a:t>
            </a:r>
            <a:r>
              <a:rPr lang="es-MX" sz="2400" dirty="0">
                <a:latin typeface="Arial" charset="0"/>
              </a:rPr>
              <a:t> </a:t>
            </a:r>
            <a:r>
              <a:rPr lang="es-MX" sz="2400" dirty="0" err="1">
                <a:latin typeface="Arial" charset="0"/>
              </a:rPr>
              <a:t>systems</a:t>
            </a:r>
            <a:r>
              <a:rPr lang="es-MX" sz="2400" dirty="0">
                <a:latin typeface="Arial" charset="0"/>
              </a:rPr>
              <a:t>:</a:t>
            </a:r>
          </a:p>
          <a:p>
            <a:pPr eaLnBrk="0" hangingPunct="0">
              <a:defRPr/>
            </a:pPr>
            <a:r>
              <a:rPr lang="es-MX" sz="2400" dirty="0">
                <a:latin typeface="Arial" charset="0"/>
              </a:rPr>
              <a:t>  </a:t>
            </a:r>
            <a:r>
              <a:rPr lang="es-MX" sz="2400" dirty="0" err="1">
                <a:latin typeface="Arial" charset="0"/>
              </a:rPr>
              <a:t>Isometric</a:t>
            </a:r>
            <a:r>
              <a:rPr lang="es-MX" sz="2400" dirty="0">
                <a:latin typeface="Arial" charset="0"/>
              </a:rPr>
              <a:t>, Hexagonal, Trigonal, Tetragonal, </a:t>
            </a:r>
            <a:r>
              <a:rPr lang="es-MX" sz="2400" dirty="0" err="1">
                <a:latin typeface="Arial" charset="0"/>
              </a:rPr>
              <a:t>Orthorhombic</a:t>
            </a:r>
            <a:r>
              <a:rPr lang="es-MX" sz="2400" dirty="0">
                <a:latin typeface="Arial" charset="0"/>
              </a:rPr>
              <a:t>,   </a:t>
            </a:r>
            <a:r>
              <a:rPr lang="es-MX" sz="2400" dirty="0" err="1">
                <a:latin typeface="Arial" charset="0"/>
              </a:rPr>
              <a:t>Monoclinic</a:t>
            </a:r>
            <a:r>
              <a:rPr lang="es-MX" sz="2400" dirty="0">
                <a:latin typeface="Arial" charset="0"/>
              </a:rPr>
              <a:t>, </a:t>
            </a:r>
            <a:r>
              <a:rPr lang="es-MX" sz="2400" dirty="0" err="1">
                <a:latin typeface="Arial" charset="0"/>
              </a:rPr>
              <a:t>Triclinic</a:t>
            </a:r>
            <a:endParaRPr lang="es-MX" sz="2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2420938"/>
            <a:ext cx="8229600" cy="113982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sz="4000" b="0" smtClean="0"/>
              <a:t>MÉTODOS DE ANÁLISIS MINERALÓGICOS</a:t>
            </a:r>
            <a:endParaRPr lang="es-MX" sz="4000" b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3200" b="0" dirty="0" smtClean="0"/>
              <a:t>Métodos de análisis mineralógicos</a:t>
            </a:r>
            <a:endParaRPr lang="es-MX" sz="3200" b="0" dirty="0" smtClean="0"/>
          </a:p>
        </p:txBody>
      </p:sp>
      <p:sp>
        <p:nvSpPr>
          <p:cNvPr id="107525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916832"/>
            <a:ext cx="8686800" cy="4565650"/>
          </a:xfrm>
        </p:spPr>
        <p:txBody>
          <a:bodyPr/>
          <a:lstStyle/>
          <a:p>
            <a:pPr eaLnBrk="1" hangingPunct="1">
              <a:defRPr/>
            </a:pPr>
            <a:r>
              <a:rPr lang="es-ES_tradnl" dirty="0" smtClean="0"/>
              <a:t>Microscopía  óptica</a:t>
            </a:r>
          </a:p>
          <a:p>
            <a:pPr eaLnBrk="1" hangingPunct="1">
              <a:defRPr/>
            </a:pPr>
            <a:r>
              <a:rPr lang="es-ES_tradnl" dirty="0" smtClean="0"/>
              <a:t>Difracción de rayos X</a:t>
            </a:r>
          </a:p>
          <a:p>
            <a:pPr eaLnBrk="1" hangingPunct="1">
              <a:defRPr/>
            </a:pPr>
            <a:r>
              <a:rPr lang="es-ES_tradnl" dirty="0" smtClean="0"/>
              <a:t>Microscopía  electrónica: </a:t>
            </a:r>
            <a:r>
              <a:rPr lang="es-ES_tradnl" dirty="0" err="1" smtClean="0"/>
              <a:t>Scanning</a:t>
            </a:r>
            <a:r>
              <a:rPr lang="es-ES_tradnl" dirty="0" smtClean="0"/>
              <a:t> </a:t>
            </a:r>
            <a:r>
              <a:rPr lang="es-ES_tradnl" dirty="0" err="1" smtClean="0"/>
              <a:t>Electron</a:t>
            </a:r>
            <a:r>
              <a:rPr lang="es-ES_tradnl" dirty="0" smtClean="0"/>
              <a:t> </a:t>
            </a:r>
            <a:r>
              <a:rPr lang="es-ES_tradnl" dirty="0" err="1" smtClean="0"/>
              <a:t>Microscope</a:t>
            </a:r>
            <a:r>
              <a:rPr lang="es-ES_tradnl" dirty="0" smtClean="0"/>
              <a:t> (SEM)</a:t>
            </a:r>
          </a:p>
          <a:p>
            <a:pPr eaLnBrk="1" hangingPunct="1">
              <a:defRPr/>
            </a:pPr>
            <a:r>
              <a:rPr lang="es-ES_tradnl" dirty="0" err="1" smtClean="0"/>
              <a:t>Microsonda</a:t>
            </a:r>
            <a:r>
              <a:rPr lang="es-ES_tradnl" dirty="0" smtClean="0"/>
              <a:t>  electrónica</a:t>
            </a:r>
          </a:p>
          <a:p>
            <a:pPr eaLnBrk="1" hangingPunct="1">
              <a:defRPr/>
            </a:pPr>
            <a:r>
              <a:rPr lang="es-ES_tradnl" dirty="0" smtClean="0"/>
              <a:t>Microscopio electrónico de transmisión (TEM; HR-TEM)</a:t>
            </a:r>
          </a:p>
          <a:p>
            <a:pPr eaLnBrk="1" hangingPunct="1">
              <a:defRPr/>
            </a:pPr>
            <a:endParaRPr lang="es-ES_tradnl" dirty="0" smtClean="0"/>
          </a:p>
          <a:p>
            <a:pPr eaLnBrk="1" hangingPunct="1">
              <a:defRPr/>
            </a:pPr>
            <a:endParaRPr lang="es-MX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75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75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75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75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075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/>
      <p:bldP spid="107525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5" descr="polarizedhea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5736" y="2133600"/>
            <a:ext cx="5688013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2 CuadroTexto"/>
          <p:cNvSpPr txBox="1">
            <a:spLocks noChangeArrowheads="1"/>
          </p:cNvSpPr>
          <p:nvPr/>
        </p:nvSpPr>
        <p:spPr bwMode="auto">
          <a:xfrm>
            <a:off x="214313" y="3286125"/>
            <a:ext cx="1857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400"/>
              <a:t>Microscopía</a:t>
            </a:r>
          </a:p>
        </p:txBody>
      </p:sp>
      <p:pic>
        <p:nvPicPr>
          <p:cNvPr id="4" name="Picture 5" descr="slid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436096" cy="2087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5" descr="slid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88913"/>
            <a:ext cx="714375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1" name="Picture 7" descr="dioritexp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313" y="3068638"/>
            <a:ext cx="407670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2" name="3 CuadroTexto"/>
          <p:cNvSpPr txBox="1">
            <a:spLocks noChangeArrowheads="1"/>
          </p:cNvSpPr>
          <p:nvPr/>
        </p:nvSpPr>
        <p:spPr bwMode="auto">
          <a:xfrm>
            <a:off x="642938" y="4714875"/>
            <a:ext cx="17859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Microscopía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5" descr="pag140-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713" y="1271588"/>
            <a:ext cx="6048375" cy="4027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5" descr="xr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484784"/>
            <a:ext cx="597535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8" name="Rectangle 6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467600" cy="1065213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200" smtClean="0"/>
              <a:t>Difracción de rayos X</a:t>
            </a:r>
            <a:endParaRPr lang="es-MX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2" name="Picture 5" descr="File:Bragg diffraction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2500" y="2708275"/>
            <a:ext cx="48387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3" name="Picture 7" descr="&#10;2d \sin \theta = n \lambda\!&#10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638" y="5949950"/>
            <a:ext cx="3240087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4" name="5 CuadroTexto"/>
          <p:cNvSpPr txBox="1">
            <a:spLocks noChangeArrowheads="1"/>
          </p:cNvSpPr>
          <p:nvPr/>
        </p:nvSpPr>
        <p:spPr bwMode="auto">
          <a:xfrm>
            <a:off x="1763713" y="5949950"/>
            <a:ext cx="2071687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400"/>
              <a:t>Ley de Bragg</a:t>
            </a:r>
          </a:p>
        </p:txBody>
      </p:sp>
      <p:pic>
        <p:nvPicPr>
          <p:cNvPr id="61445" name="Picture 6" descr="http://www.eserc.stonybrook.edu/ProjectJava/Bragg/SiC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388" y="188913"/>
            <a:ext cx="4240212" cy="280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5" descr="sempho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1557338"/>
            <a:ext cx="561657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8" name="Rectangle 6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_tradnl" smtClean="0"/>
              <a:t>Microscopio electrónico de barrido</a:t>
            </a:r>
            <a:endParaRPr lang="es-MX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5" descr="sempho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052513"/>
            <a:ext cx="27527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1" name="Picture 7" descr="diato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1196975"/>
            <a:ext cx="3009900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88" name="Rectangle 12"/>
          <p:cNvSpPr>
            <a:spLocks noGrp="1" noChangeArrowheads="1"/>
          </p:cNvSpPr>
          <p:nvPr>
            <p:ph type="title"/>
          </p:nvPr>
        </p:nvSpPr>
        <p:spPr>
          <a:xfrm>
            <a:off x="1066800" y="304800"/>
            <a:ext cx="7534275" cy="884238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smtClean="0"/>
              <a:t>Microscopio electrónico de barrido</a:t>
            </a:r>
            <a:endParaRPr lang="es-MX" sz="4000" smtClean="0"/>
          </a:p>
        </p:txBody>
      </p:sp>
      <p:pic>
        <p:nvPicPr>
          <p:cNvPr id="63493" name="Picture 8" descr="http://t0.gstatic.com/images?q=tbn:ANd9GcSNEKL_B5p4gQh9c6174esfc3sS0P_Ke_ynrU__oXUb2D50QuY&amp;t=1&amp;usg=___sr3SPmBN-xpTBxlHU4_0OhxZ0s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3429000"/>
            <a:ext cx="2970212" cy="297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4" name="Picture 5" descr="Photo: SEM image of a single ash grain erupted by Mount St. Helens on May 18,198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838" y="3573463"/>
            <a:ext cx="4832350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CL" dirty="0" smtClean="0"/>
              <a:t>La Petrología y el trabajo del geólogo?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b="1" dirty="0" smtClean="0"/>
              <a:t>La Petrología está en la esencia del trabajo del geólogo</a:t>
            </a:r>
          </a:p>
          <a:p>
            <a:r>
              <a:rPr lang="es-CL" b="1" dirty="0" smtClean="0"/>
              <a:t>Reconstrucción de procesos que ya ocurrieron</a:t>
            </a:r>
          </a:p>
          <a:p>
            <a:r>
              <a:rPr lang="es-CL" b="1" dirty="0" smtClean="0"/>
              <a:t>Predicción de procesos por ocurrir</a:t>
            </a:r>
          </a:p>
          <a:p>
            <a:r>
              <a:rPr lang="es-CL" b="1" dirty="0" smtClean="0"/>
              <a:t>Evaluación de recursos de la Tierra</a:t>
            </a:r>
          </a:p>
          <a:p>
            <a:r>
              <a:rPr lang="es-CL" b="1" dirty="0" smtClean="0"/>
              <a:t>Evaluación ambiental: naturaleza y hombre</a:t>
            </a:r>
          </a:p>
          <a:p>
            <a:r>
              <a:rPr lang="es-CL" b="1" dirty="0" smtClean="0"/>
              <a:t>Factibilidad de obras civiles y asentamientos humanos</a:t>
            </a:r>
          </a:p>
          <a:p>
            <a:r>
              <a:rPr lang="es-CL" b="1" dirty="0" smtClean="0"/>
              <a:t>Evaluación de riesgos</a:t>
            </a:r>
            <a:endParaRPr lang="es-CL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5" descr="electron microprob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268413"/>
            <a:ext cx="826770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6" name="Rectangle 6"/>
          <p:cNvSpPr>
            <a:spLocks noGrp="1" noChangeArrowheads="1"/>
          </p:cNvSpPr>
          <p:nvPr>
            <p:ph type="title"/>
          </p:nvPr>
        </p:nvSpPr>
        <p:spPr>
          <a:xfrm>
            <a:off x="1547813" y="0"/>
            <a:ext cx="5953125" cy="963613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600" dirty="0" err="1" smtClean="0"/>
              <a:t>Microsonda</a:t>
            </a:r>
            <a:r>
              <a:rPr lang="es-ES_tradnl" sz="3600" dirty="0" smtClean="0"/>
              <a:t> electrónica</a:t>
            </a:r>
            <a:endParaRPr lang="es-MX" sz="3600" dirty="0" smtClean="0"/>
          </a:p>
        </p:txBody>
      </p:sp>
      <p:pic>
        <p:nvPicPr>
          <p:cNvPr id="64516" name="Picture 5" descr="slid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113" y="5229225"/>
            <a:ext cx="3600450" cy="1382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5" descr="plagiocase_zoni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275" y="620713"/>
            <a:ext cx="4954588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39" name="Picture 5" descr="ImageForArticle_4598(3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260350"/>
            <a:ext cx="333375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554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825" y="4221163"/>
            <a:ext cx="8569325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4 CuadroTexto"/>
          <p:cNvSpPr txBox="1">
            <a:spLocks noChangeArrowheads="1"/>
          </p:cNvSpPr>
          <p:nvPr/>
        </p:nvSpPr>
        <p:spPr bwMode="auto">
          <a:xfrm>
            <a:off x="3995738" y="3429000"/>
            <a:ext cx="4968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200"/>
              <a:t>Microsonda electrónica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5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404813"/>
            <a:ext cx="40322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3" name="Picture 7" descr="hrtem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3357563"/>
            <a:ext cx="1952625" cy="288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4" name="Picture 9" descr="Part of a Nb2O5 nanocrystal.&#10; N. Pinna, M. Antonietti , M. Niederberger, Colloids and Surfaces A, 2004, 250, 2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825" y="3500438"/>
            <a:ext cx="3167063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65" name="Picture 11" descr="Part of a V2O3 nanocrystal.&#10; N. Pinna, M. Antonietti , M. Niederberger, Colloids and Surfaces A, 2004, 250, 2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19700" y="71438"/>
            <a:ext cx="3308350" cy="330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Silicatos</a:t>
            </a:r>
            <a:endParaRPr lang="es-MX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Estructura y fórmula general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684213" y="512763"/>
          <a:ext cx="7775575" cy="5832475"/>
        </p:xfrm>
        <a:graphic>
          <a:graphicData uri="http://schemas.openxmlformats.org/presentationml/2006/ole">
            <p:oleObj spid="_x0000_s1026" name="Fotografía de Photo Editor" r:id="rId4" imgW="6095238" imgH="45714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468313" y="333375"/>
          <a:ext cx="4464050" cy="3349625"/>
        </p:xfrm>
        <a:graphic>
          <a:graphicData uri="http://schemas.openxmlformats.org/presentationml/2006/ole">
            <p:oleObj spid="_x0000_s2050" name="Fotografía de Photo Editor" r:id="rId4" imgW="6095238" imgH="4571429" progId="">
              <p:embed/>
            </p:oleObj>
          </a:graphicData>
        </a:graphic>
      </p:graphicFrame>
      <p:pic>
        <p:nvPicPr>
          <p:cNvPr id="2052" name="Picture 5" descr="siO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725" y="677863"/>
            <a:ext cx="3600450" cy="2652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755650" y="3789363"/>
          <a:ext cx="3600450" cy="2700337"/>
        </p:xfrm>
        <a:graphic>
          <a:graphicData uri="http://schemas.openxmlformats.org/presentationml/2006/ole">
            <p:oleObj spid="_x0000_s2051" name="Fotografía de Photo Editor" r:id="rId6" imgW="6095238" imgH="4571429" progId="">
              <p:embed/>
            </p:oleObj>
          </a:graphicData>
        </a:graphic>
      </p:graphicFrame>
      <p:pic>
        <p:nvPicPr>
          <p:cNvPr id="2053" name="Picture 5" descr="silineso.jpg (6455 bytes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08625" y="3716338"/>
            <a:ext cx="17335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6 CuadroTexto"/>
          <p:cNvSpPr txBox="1">
            <a:spLocks noChangeArrowheads="1"/>
          </p:cNvSpPr>
          <p:nvPr/>
        </p:nvSpPr>
        <p:spPr bwMode="auto">
          <a:xfrm>
            <a:off x="4787900" y="5373216"/>
            <a:ext cx="417658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sz="2800" dirty="0" smtClean="0"/>
              <a:t>-Estructura </a:t>
            </a:r>
            <a:r>
              <a:rPr lang="es-CL" sz="2800" dirty="0" err="1" smtClean="0"/>
              <a:t>tetrahédrica</a:t>
            </a:r>
            <a:endParaRPr lang="es-CL" sz="2800" dirty="0" smtClean="0"/>
          </a:p>
          <a:p>
            <a:r>
              <a:rPr lang="es-CL" sz="2800" dirty="0" smtClean="0"/>
              <a:t>-Estructura básica de silicatos</a:t>
            </a:r>
            <a:endParaRPr lang="es-CL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827088" y="692150"/>
            <a:ext cx="7231062" cy="226853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s-ES_tradnl" sz="4000" dirty="0"/>
              <a:t>Estructura </a:t>
            </a:r>
            <a:r>
              <a:rPr lang="es-ES_tradnl" sz="4000" dirty="0" err="1"/>
              <a:t>polímera</a:t>
            </a:r>
            <a:r>
              <a:rPr lang="es-ES_tradnl" sz="4000" dirty="0"/>
              <a:t> de los </a:t>
            </a:r>
            <a:r>
              <a:rPr lang="es-ES_tradnl" sz="4000" dirty="0" smtClean="0"/>
              <a:t>silicatos</a:t>
            </a:r>
            <a:br>
              <a:rPr lang="es-ES_tradnl" sz="4000" dirty="0" smtClean="0"/>
            </a:br>
            <a:r>
              <a:rPr lang="es-ES_tradnl" sz="4000" dirty="0" smtClean="0"/>
              <a:t/>
            </a:r>
            <a:br>
              <a:rPr lang="es-ES_tradnl" sz="4000" dirty="0" smtClean="0"/>
            </a:br>
            <a:r>
              <a:rPr lang="es-ES_tradnl" sz="3200" dirty="0" smtClean="0"/>
              <a:t>¿Qué es un polímero?</a:t>
            </a:r>
            <a:endParaRPr lang="es-MX" sz="4000" dirty="0"/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886200"/>
            <a:ext cx="7897813" cy="2638425"/>
          </a:xfrm>
        </p:spPr>
        <p:txBody>
          <a:bodyPr/>
          <a:lstStyle/>
          <a:p>
            <a:pPr>
              <a:defRPr/>
            </a:pPr>
            <a:r>
              <a:rPr lang="es-ES_tradnl" dirty="0"/>
              <a:t>¿Cuántas combinaciones de </a:t>
            </a:r>
            <a:r>
              <a:rPr lang="es-ES_tradnl" dirty="0" err="1"/>
              <a:t>tetrahedros</a:t>
            </a:r>
            <a:r>
              <a:rPr lang="es-ES_tradnl" dirty="0"/>
              <a:t> se pueden hacer en la naturaleza compartiendo 1, 2, 3, o 4 oxígenos?</a:t>
            </a:r>
            <a:endParaRPr lang="es-MX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98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3" grpId="0"/>
      <p:bldP spid="119814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5" descr="silineso.jpg (6455 bytes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980728"/>
            <a:ext cx="173355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5" name="Picture 7" descr="silisoro.jpg (2410 bytes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268760"/>
            <a:ext cx="809625" cy="126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6" name="Picture 9" descr="silicyclo.jpg (6273 bytes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692696"/>
            <a:ext cx="1676400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7" name="Picture 11" descr="siliino1.jpg (4972 bytes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3663" y="981075"/>
            <a:ext cx="2087562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8" name="Picture 13" descr="siliino2.jpg (9453 bytes)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7713" y="3652838"/>
            <a:ext cx="188595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39" name="Picture 15" descr="siliphyllo.jpg (11209 bytes)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08400" y="3789363"/>
            <a:ext cx="2733675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0" name="Picture 17" descr="silitecto.jpg (7085 bytes)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092950" y="4005263"/>
            <a:ext cx="1676400" cy="159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1" name="Rectangle 18"/>
          <p:cNvSpPr>
            <a:spLocks noChangeArrowheads="1"/>
          </p:cNvSpPr>
          <p:nvPr/>
        </p:nvSpPr>
        <p:spPr bwMode="auto">
          <a:xfrm>
            <a:off x="755650" y="2565400"/>
            <a:ext cx="1109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MX" b="1"/>
              <a:t>(SiO</a:t>
            </a:r>
            <a:r>
              <a:rPr lang="es-MX" b="1" baseline="-25000"/>
              <a:t>4</a:t>
            </a:r>
            <a:r>
              <a:rPr lang="es-MX" b="1"/>
              <a:t>)</a:t>
            </a:r>
            <a:r>
              <a:rPr lang="es-MX" b="1" baseline="30000"/>
              <a:t>-4</a:t>
            </a:r>
            <a:r>
              <a:rPr lang="es-MX"/>
              <a:t> </a:t>
            </a:r>
          </a:p>
        </p:txBody>
      </p:sp>
      <p:sp>
        <p:nvSpPr>
          <p:cNvPr id="69642" name="Rectangle 19"/>
          <p:cNvSpPr>
            <a:spLocks noChangeArrowheads="1"/>
          </p:cNvSpPr>
          <p:nvPr/>
        </p:nvSpPr>
        <p:spPr bwMode="auto">
          <a:xfrm>
            <a:off x="2700338" y="2565400"/>
            <a:ext cx="1206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MX" b="1"/>
              <a:t>(Si</a:t>
            </a:r>
            <a:r>
              <a:rPr lang="es-MX" b="1" baseline="-25000"/>
              <a:t>2</a:t>
            </a:r>
            <a:r>
              <a:rPr lang="es-MX" b="1"/>
              <a:t>O</a:t>
            </a:r>
            <a:r>
              <a:rPr lang="es-MX" b="1" baseline="-25000"/>
              <a:t>7</a:t>
            </a:r>
            <a:r>
              <a:rPr lang="es-MX" b="1"/>
              <a:t>)</a:t>
            </a:r>
            <a:r>
              <a:rPr lang="es-MX" b="1" baseline="30000"/>
              <a:t>-6</a:t>
            </a:r>
            <a:r>
              <a:rPr lang="es-MX"/>
              <a:t> </a:t>
            </a:r>
          </a:p>
        </p:txBody>
      </p:sp>
      <p:sp>
        <p:nvSpPr>
          <p:cNvPr id="69643" name="Rectangle 20"/>
          <p:cNvSpPr>
            <a:spLocks noChangeArrowheads="1"/>
          </p:cNvSpPr>
          <p:nvPr/>
        </p:nvSpPr>
        <p:spPr bwMode="auto">
          <a:xfrm>
            <a:off x="4499992" y="2636912"/>
            <a:ext cx="1400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MX" b="1" dirty="0"/>
              <a:t>(Si</a:t>
            </a:r>
            <a:r>
              <a:rPr lang="es-MX" b="1" baseline="-25000" dirty="0"/>
              <a:t>6</a:t>
            </a:r>
            <a:r>
              <a:rPr lang="es-MX" b="1" dirty="0"/>
              <a:t>O</a:t>
            </a:r>
            <a:r>
              <a:rPr lang="es-MX" b="1" baseline="-25000" dirty="0"/>
              <a:t>18</a:t>
            </a:r>
            <a:r>
              <a:rPr lang="es-MX" b="1" dirty="0"/>
              <a:t>)</a:t>
            </a:r>
            <a:r>
              <a:rPr lang="es-MX" b="1" baseline="30000" dirty="0"/>
              <a:t>-12</a:t>
            </a:r>
            <a:r>
              <a:rPr lang="es-MX" dirty="0"/>
              <a:t> </a:t>
            </a:r>
          </a:p>
        </p:txBody>
      </p:sp>
      <p:sp>
        <p:nvSpPr>
          <p:cNvPr id="69644" name="Rectangle 21"/>
          <p:cNvSpPr>
            <a:spLocks noChangeArrowheads="1"/>
          </p:cNvSpPr>
          <p:nvPr/>
        </p:nvSpPr>
        <p:spPr bwMode="auto">
          <a:xfrm>
            <a:off x="6875463" y="2492375"/>
            <a:ext cx="1206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MX" b="1"/>
              <a:t>(Si</a:t>
            </a:r>
            <a:r>
              <a:rPr lang="es-MX" b="1" baseline="-25000"/>
              <a:t>2</a:t>
            </a:r>
            <a:r>
              <a:rPr lang="es-MX" b="1"/>
              <a:t>O</a:t>
            </a:r>
            <a:r>
              <a:rPr lang="es-MX" b="1" baseline="-25000"/>
              <a:t>6</a:t>
            </a:r>
            <a:r>
              <a:rPr lang="es-MX" b="1"/>
              <a:t>)</a:t>
            </a:r>
            <a:r>
              <a:rPr lang="es-MX" b="1" baseline="30000"/>
              <a:t>-4</a:t>
            </a:r>
            <a:r>
              <a:rPr lang="es-MX"/>
              <a:t> </a:t>
            </a:r>
          </a:p>
        </p:txBody>
      </p:sp>
      <p:sp>
        <p:nvSpPr>
          <p:cNvPr id="69645" name="Rectangle 22"/>
          <p:cNvSpPr>
            <a:spLocks noChangeArrowheads="1"/>
          </p:cNvSpPr>
          <p:nvPr/>
        </p:nvSpPr>
        <p:spPr bwMode="auto">
          <a:xfrm>
            <a:off x="1042988" y="6308725"/>
            <a:ext cx="13033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MX" b="1"/>
              <a:t>(Si</a:t>
            </a:r>
            <a:r>
              <a:rPr lang="es-MX" b="1" baseline="-25000"/>
              <a:t>4</a:t>
            </a:r>
            <a:r>
              <a:rPr lang="es-MX" b="1"/>
              <a:t>O</a:t>
            </a:r>
            <a:r>
              <a:rPr lang="es-MX" b="1" baseline="-25000"/>
              <a:t>11</a:t>
            </a:r>
            <a:r>
              <a:rPr lang="es-MX" b="1"/>
              <a:t>)</a:t>
            </a:r>
            <a:r>
              <a:rPr lang="es-MX" b="1" baseline="30000"/>
              <a:t>-6</a:t>
            </a:r>
            <a:r>
              <a:rPr lang="es-MX"/>
              <a:t> </a:t>
            </a:r>
          </a:p>
        </p:txBody>
      </p:sp>
      <p:sp>
        <p:nvSpPr>
          <p:cNvPr id="69646" name="Rectangle 23"/>
          <p:cNvSpPr>
            <a:spLocks noChangeArrowheads="1"/>
          </p:cNvSpPr>
          <p:nvPr/>
        </p:nvSpPr>
        <p:spPr bwMode="auto">
          <a:xfrm>
            <a:off x="4356100" y="6021388"/>
            <a:ext cx="1206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MX" b="1"/>
              <a:t>(Si</a:t>
            </a:r>
            <a:r>
              <a:rPr lang="es-MX" b="1" baseline="-25000"/>
              <a:t>2</a:t>
            </a:r>
            <a:r>
              <a:rPr lang="es-MX" b="1"/>
              <a:t>O</a:t>
            </a:r>
            <a:r>
              <a:rPr lang="es-MX" b="1" baseline="-25000"/>
              <a:t>5</a:t>
            </a:r>
            <a:r>
              <a:rPr lang="es-MX" b="1"/>
              <a:t>)</a:t>
            </a:r>
            <a:r>
              <a:rPr lang="es-MX" b="1" baseline="30000"/>
              <a:t>-2</a:t>
            </a:r>
            <a:r>
              <a:rPr lang="es-MX"/>
              <a:t> </a:t>
            </a:r>
          </a:p>
        </p:txBody>
      </p:sp>
      <p:sp>
        <p:nvSpPr>
          <p:cNvPr id="69647" name="Rectangle 24"/>
          <p:cNvSpPr>
            <a:spLocks noChangeArrowheads="1"/>
          </p:cNvSpPr>
          <p:nvPr/>
        </p:nvSpPr>
        <p:spPr bwMode="auto">
          <a:xfrm>
            <a:off x="7380288" y="5876925"/>
            <a:ext cx="9477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MX" b="1"/>
              <a:t>(SiO</a:t>
            </a:r>
            <a:r>
              <a:rPr lang="es-MX" b="1" baseline="-25000"/>
              <a:t>2</a:t>
            </a:r>
            <a:r>
              <a:rPr lang="es-MX" b="1"/>
              <a:t>)</a:t>
            </a:r>
            <a:r>
              <a:rPr lang="es-MX"/>
              <a:t> </a:t>
            </a:r>
          </a:p>
        </p:txBody>
      </p:sp>
      <p:sp>
        <p:nvSpPr>
          <p:cNvPr id="69648" name="15 CuadroTexto"/>
          <p:cNvSpPr txBox="1">
            <a:spLocks noChangeArrowheads="1"/>
          </p:cNvSpPr>
          <p:nvPr/>
        </p:nvSpPr>
        <p:spPr bwMode="auto">
          <a:xfrm>
            <a:off x="539552" y="620688"/>
            <a:ext cx="15841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CL" dirty="0" err="1" smtClean="0"/>
              <a:t>Nesosilicato</a:t>
            </a:r>
            <a:endParaRPr lang="es-CL" dirty="0"/>
          </a:p>
        </p:txBody>
      </p:sp>
      <p:sp>
        <p:nvSpPr>
          <p:cNvPr id="69649" name="16 CuadroTexto"/>
          <p:cNvSpPr txBox="1">
            <a:spLocks noChangeArrowheads="1"/>
          </p:cNvSpPr>
          <p:nvPr/>
        </p:nvSpPr>
        <p:spPr bwMode="auto">
          <a:xfrm>
            <a:off x="2555776" y="764704"/>
            <a:ext cx="12954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dirty="0" err="1"/>
              <a:t>Disilicato</a:t>
            </a:r>
            <a:endParaRPr lang="es-CL" dirty="0"/>
          </a:p>
        </p:txBody>
      </p:sp>
      <p:sp>
        <p:nvSpPr>
          <p:cNvPr id="69650" name="17 CuadroTexto"/>
          <p:cNvSpPr txBox="1">
            <a:spLocks noChangeArrowheads="1"/>
          </p:cNvSpPr>
          <p:nvPr/>
        </p:nvSpPr>
        <p:spPr bwMode="auto">
          <a:xfrm>
            <a:off x="4284663" y="188913"/>
            <a:ext cx="15113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Ciclosilicato</a:t>
            </a:r>
          </a:p>
        </p:txBody>
      </p:sp>
      <p:sp>
        <p:nvSpPr>
          <p:cNvPr id="69651" name="18 CuadroTexto"/>
          <p:cNvSpPr txBox="1">
            <a:spLocks noChangeArrowheads="1"/>
          </p:cNvSpPr>
          <p:nvPr/>
        </p:nvSpPr>
        <p:spPr bwMode="auto">
          <a:xfrm>
            <a:off x="6732588" y="333375"/>
            <a:ext cx="20875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Inosilicato simple</a:t>
            </a:r>
          </a:p>
        </p:txBody>
      </p:sp>
      <p:sp>
        <p:nvSpPr>
          <p:cNvPr id="69652" name="19 CuadroTexto"/>
          <p:cNvSpPr txBox="1">
            <a:spLocks noChangeArrowheads="1"/>
          </p:cNvSpPr>
          <p:nvPr/>
        </p:nvSpPr>
        <p:spPr bwMode="auto">
          <a:xfrm>
            <a:off x="468313" y="3284538"/>
            <a:ext cx="26638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Inosilicato doble</a:t>
            </a:r>
          </a:p>
        </p:txBody>
      </p:sp>
      <p:sp>
        <p:nvSpPr>
          <p:cNvPr id="69653" name="20 CuadroTexto"/>
          <p:cNvSpPr txBox="1">
            <a:spLocks noChangeArrowheads="1"/>
          </p:cNvSpPr>
          <p:nvPr/>
        </p:nvSpPr>
        <p:spPr bwMode="auto">
          <a:xfrm>
            <a:off x="3995738" y="3284538"/>
            <a:ext cx="20891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Filosilicato</a:t>
            </a:r>
          </a:p>
        </p:txBody>
      </p:sp>
      <p:sp>
        <p:nvSpPr>
          <p:cNvPr id="69654" name="21 CuadroTexto"/>
          <p:cNvSpPr txBox="1">
            <a:spLocks noChangeArrowheads="1"/>
          </p:cNvSpPr>
          <p:nvPr/>
        </p:nvSpPr>
        <p:spPr bwMode="auto">
          <a:xfrm>
            <a:off x="7019925" y="3429000"/>
            <a:ext cx="1800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Tectosilicato</a:t>
            </a:r>
          </a:p>
        </p:txBody>
      </p:sp>
      <p:cxnSp>
        <p:nvCxnSpPr>
          <p:cNvPr id="28" name="27 Conector recto"/>
          <p:cNvCxnSpPr/>
          <p:nvPr/>
        </p:nvCxnSpPr>
        <p:spPr>
          <a:xfrm rot="5400000">
            <a:off x="6588125" y="1628775"/>
            <a:ext cx="8636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rot="5400000">
            <a:off x="7560468" y="1593057"/>
            <a:ext cx="792163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5" name="34 Conector recto"/>
          <p:cNvCxnSpPr/>
          <p:nvPr/>
        </p:nvCxnSpPr>
        <p:spPr>
          <a:xfrm>
            <a:off x="7019925" y="1196975"/>
            <a:ext cx="93662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>
            <a:off x="7019925" y="2060575"/>
            <a:ext cx="93662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1" name="40 Conector recto"/>
          <p:cNvCxnSpPr/>
          <p:nvPr/>
        </p:nvCxnSpPr>
        <p:spPr>
          <a:xfrm>
            <a:off x="827088" y="4221163"/>
            <a:ext cx="187325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>
            <a:off x="827088" y="5157788"/>
            <a:ext cx="180022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9" name="28 CuadroTexto"/>
          <p:cNvSpPr txBox="1"/>
          <p:nvPr/>
        </p:nvSpPr>
        <p:spPr>
          <a:xfrm>
            <a:off x="179512" y="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chemeClr val="bg1"/>
                </a:solidFill>
              </a:rPr>
              <a:t>Clases de silicatos</a:t>
            </a:r>
            <a:endParaRPr lang="es-CL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611188" y="512763"/>
          <a:ext cx="7848600" cy="5888037"/>
        </p:xfrm>
        <a:graphic>
          <a:graphicData uri="http://schemas.openxmlformats.org/presentationml/2006/ole">
            <p:oleObj spid="_x0000_s3074" name="Fotografía de Photo Editor" r:id="rId4" imgW="6095238" imgH="45714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5" name="Rectangle 13"/>
          <p:cNvSpPr>
            <a:spLocks noGrp="1" noChangeArrowheads="1"/>
          </p:cNvSpPr>
          <p:nvPr>
            <p:ph type="title"/>
          </p:nvPr>
        </p:nvSpPr>
        <p:spPr>
          <a:xfrm>
            <a:off x="0" y="4071938"/>
            <a:ext cx="5321300" cy="1138237"/>
          </a:xfrm>
        </p:spPr>
        <p:txBody>
          <a:bodyPr/>
          <a:lstStyle/>
          <a:p>
            <a:pPr>
              <a:defRPr/>
            </a:pPr>
            <a:r>
              <a:rPr lang="es-ES_tradnl" sz="2800" dirty="0"/>
              <a:t>¿y </a:t>
            </a:r>
            <a:r>
              <a:rPr lang="es-ES_tradnl" sz="2800" dirty="0" smtClean="0"/>
              <a:t>los otros </a:t>
            </a:r>
            <a:r>
              <a:rPr lang="es-ES_tradnl" sz="2800" dirty="0"/>
              <a:t>cationes?</a:t>
            </a:r>
            <a:endParaRPr lang="es-MX" sz="2800" dirty="0"/>
          </a:p>
        </p:txBody>
      </p:sp>
      <p:graphicFrame>
        <p:nvGraphicFramePr>
          <p:cNvPr id="54278" name="Object 2"/>
          <p:cNvGraphicFramePr>
            <a:graphicFrameLocks noChangeAspect="1"/>
          </p:cNvGraphicFramePr>
          <p:nvPr>
            <p:ph sz="half" idx="4294967295"/>
          </p:nvPr>
        </p:nvGraphicFramePr>
        <p:xfrm>
          <a:off x="4764210" y="3789040"/>
          <a:ext cx="4092452" cy="3068960"/>
        </p:xfrm>
        <a:graphic>
          <a:graphicData uri="http://schemas.openxmlformats.org/presentationml/2006/ole">
            <p:oleObj spid="_x0000_s4098" name="Fotografía de Photo Editor" r:id="rId4" imgW="6095238" imgH="4571429" progId="">
              <p:embed/>
            </p:oleObj>
          </a:graphicData>
        </a:graphic>
      </p:graphicFrame>
      <p:sp>
        <p:nvSpPr>
          <p:cNvPr id="54277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32656"/>
            <a:ext cx="6227763" cy="3600450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es-ES_tradnl" sz="2400" dirty="0"/>
              <a:t>CLASES DE SILICATOS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s-ES_tradnl" sz="2000" dirty="0"/>
              <a:t>						Si/O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s-ES_tradnl" sz="2000" dirty="0" err="1"/>
              <a:t>Nesosilicatos</a:t>
            </a:r>
            <a:r>
              <a:rPr lang="es-ES_tradnl" sz="2000" dirty="0"/>
              <a:t>: (SiO</a:t>
            </a:r>
            <a:r>
              <a:rPr lang="es-ES_tradnl" sz="2400" baseline="-25000" dirty="0"/>
              <a:t>4</a:t>
            </a:r>
            <a:r>
              <a:rPr lang="es-ES_tradnl" sz="2000" dirty="0"/>
              <a:t>)</a:t>
            </a:r>
            <a:r>
              <a:rPr lang="es-ES_tradnl" sz="2000" baseline="30000" dirty="0"/>
              <a:t>4-</a:t>
            </a:r>
            <a:r>
              <a:rPr lang="es-ES_tradnl" sz="2000" dirty="0"/>
              <a:t>				0.25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s-ES_tradnl" sz="2000" dirty="0" err="1"/>
              <a:t>Disilicatos</a:t>
            </a:r>
            <a:r>
              <a:rPr lang="es-ES_tradnl" sz="2000" dirty="0"/>
              <a:t> (</a:t>
            </a:r>
            <a:r>
              <a:rPr lang="es-ES_tradnl" sz="2000" dirty="0" err="1"/>
              <a:t>Sorosilicatos</a:t>
            </a:r>
            <a:r>
              <a:rPr lang="es-ES_tradnl" sz="2000" dirty="0"/>
              <a:t>): (</a:t>
            </a:r>
            <a:r>
              <a:rPr lang="es-ES_tradnl" sz="2000" dirty="0" smtClean="0"/>
              <a:t>Si</a:t>
            </a:r>
            <a:r>
              <a:rPr lang="es-ES_tradnl" sz="2400" baseline="-25000" dirty="0" smtClean="0"/>
              <a:t>2</a:t>
            </a:r>
            <a:r>
              <a:rPr lang="es-ES_tradnl" sz="2000" dirty="0" smtClean="0"/>
              <a:t>O</a:t>
            </a:r>
            <a:r>
              <a:rPr lang="es-ES_tradnl" sz="2400" baseline="-25000" dirty="0" smtClean="0"/>
              <a:t>7</a:t>
            </a:r>
            <a:r>
              <a:rPr lang="es-ES_tradnl" sz="2000" dirty="0" smtClean="0"/>
              <a:t>)</a:t>
            </a:r>
            <a:r>
              <a:rPr lang="es-ES_tradnl" sz="2000" baseline="30000" dirty="0" smtClean="0"/>
              <a:t>6-</a:t>
            </a:r>
            <a:r>
              <a:rPr lang="es-ES_tradnl" sz="2000" dirty="0"/>
              <a:t>		0.29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s-ES_tradnl" sz="2000" dirty="0" err="1"/>
              <a:t>Ciclosilicatos</a:t>
            </a:r>
            <a:r>
              <a:rPr lang="es-ES_tradnl" sz="2000" dirty="0"/>
              <a:t> (Si</a:t>
            </a:r>
            <a:r>
              <a:rPr lang="es-ES_tradnl" sz="2400" baseline="-25000" dirty="0"/>
              <a:t>6</a:t>
            </a:r>
            <a:r>
              <a:rPr lang="es-ES_tradnl" sz="2000" dirty="0"/>
              <a:t>O</a:t>
            </a:r>
            <a:r>
              <a:rPr lang="es-ES_tradnl" sz="2400" baseline="-25000" dirty="0"/>
              <a:t>18</a:t>
            </a:r>
            <a:r>
              <a:rPr lang="es-ES_tradnl" sz="2000" dirty="0"/>
              <a:t>) </a:t>
            </a:r>
            <a:r>
              <a:rPr lang="es-ES_tradnl" sz="2000" baseline="30000" dirty="0"/>
              <a:t>12-</a:t>
            </a:r>
            <a:r>
              <a:rPr lang="es-ES_tradnl" sz="2000" dirty="0"/>
              <a:t>				0.33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s-ES_tradnl" sz="2000" dirty="0"/>
              <a:t>Inosilicatos simples: (Si</a:t>
            </a:r>
            <a:r>
              <a:rPr lang="es-ES_tradnl" sz="2400" baseline="-25000" dirty="0"/>
              <a:t>2</a:t>
            </a:r>
            <a:r>
              <a:rPr lang="es-ES_tradnl" sz="2000" dirty="0"/>
              <a:t>O</a:t>
            </a:r>
            <a:r>
              <a:rPr lang="es-ES_tradnl" sz="2400" baseline="-25000" dirty="0"/>
              <a:t>6</a:t>
            </a:r>
            <a:r>
              <a:rPr lang="es-ES_tradnl" sz="2000" dirty="0"/>
              <a:t>) </a:t>
            </a:r>
            <a:r>
              <a:rPr lang="es-ES_tradnl" sz="2000" baseline="30000" dirty="0"/>
              <a:t>2-</a:t>
            </a:r>
            <a:r>
              <a:rPr lang="es-ES_tradnl" sz="2000" dirty="0"/>
              <a:t>			0.33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s-ES_tradnl" sz="2000" dirty="0"/>
              <a:t>Inosilicatos dobles: (Si</a:t>
            </a:r>
            <a:r>
              <a:rPr lang="es-ES_tradnl" sz="2400" baseline="-25000" dirty="0"/>
              <a:t>4</a:t>
            </a:r>
            <a:r>
              <a:rPr lang="es-ES_tradnl" sz="2000" dirty="0"/>
              <a:t>O</a:t>
            </a:r>
            <a:r>
              <a:rPr lang="es-ES_tradnl" sz="2400" baseline="-25000" dirty="0"/>
              <a:t>11</a:t>
            </a:r>
            <a:r>
              <a:rPr lang="es-ES_tradnl" sz="2000" dirty="0"/>
              <a:t>) </a:t>
            </a:r>
            <a:r>
              <a:rPr lang="es-ES_tradnl" sz="2000" baseline="30000" dirty="0"/>
              <a:t>6-</a:t>
            </a:r>
            <a:r>
              <a:rPr lang="es-ES_tradnl" sz="2000" dirty="0"/>
              <a:t>			0.36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s-ES_tradnl" sz="2000" dirty="0"/>
              <a:t>Filosilicatos: (Si</a:t>
            </a:r>
            <a:r>
              <a:rPr lang="es-ES_tradnl" sz="2400" baseline="-25000" dirty="0"/>
              <a:t>2</a:t>
            </a:r>
            <a:r>
              <a:rPr lang="es-ES_tradnl" sz="2000" dirty="0"/>
              <a:t>O</a:t>
            </a:r>
            <a:r>
              <a:rPr lang="es-ES_tradnl" sz="2400" baseline="-25000" dirty="0"/>
              <a:t>5</a:t>
            </a:r>
            <a:r>
              <a:rPr lang="es-ES_tradnl" sz="2000" dirty="0"/>
              <a:t>) </a:t>
            </a:r>
            <a:r>
              <a:rPr lang="es-ES_tradnl" sz="2000" baseline="30000" dirty="0"/>
              <a:t>2-</a:t>
            </a:r>
            <a:r>
              <a:rPr lang="es-ES_tradnl" sz="2000" dirty="0"/>
              <a:t>				0.4</a:t>
            </a:r>
          </a:p>
          <a:p>
            <a:pPr marL="0" indent="0">
              <a:buFont typeface="Wingdings" pitchFamily="2" charset="2"/>
              <a:buNone/>
              <a:defRPr/>
            </a:pPr>
            <a:r>
              <a:rPr lang="es-ES_tradnl" sz="2000" dirty="0" err="1"/>
              <a:t>Tectosilicatos</a:t>
            </a:r>
            <a:r>
              <a:rPr lang="es-ES_tradnl" sz="2000" dirty="0"/>
              <a:t>: (SiO</a:t>
            </a:r>
            <a:r>
              <a:rPr lang="es-ES_tradnl" sz="2400" baseline="-25000" dirty="0"/>
              <a:t>2</a:t>
            </a:r>
            <a:r>
              <a:rPr lang="es-ES_tradnl" sz="2000" dirty="0"/>
              <a:t>) </a:t>
            </a:r>
            <a:r>
              <a:rPr lang="es-ES_tradnl" sz="2000" baseline="30000" dirty="0"/>
              <a:t>0</a:t>
            </a:r>
            <a:r>
              <a:rPr lang="es-ES_tradnl" sz="2000" dirty="0"/>
              <a:t>				0.5</a:t>
            </a: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42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427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542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5427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5427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5427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427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5" dur="500"/>
                                        <p:tgtEl>
                                          <p:spTgt spid="5427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476672"/>
            <a:ext cx="8748464" cy="1296144"/>
          </a:xfrm>
        </p:spPr>
        <p:txBody>
          <a:bodyPr>
            <a:normAutofit fontScale="90000"/>
          </a:bodyPr>
          <a:lstStyle/>
          <a:p>
            <a:pPr algn="ctr"/>
            <a:r>
              <a:rPr lang="es-CL" b="1" dirty="0" smtClean="0"/>
              <a:t>Como enfrentar un estudio petrológico</a:t>
            </a:r>
            <a:endParaRPr lang="es-C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988840"/>
            <a:ext cx="8496944" cy="4392488"/>
          </a:xfrm>
        </p:spPr>
        <p:txBody>
          <a:bodyPr>
            <a:normAutofit/>
          </a:bodyPr>
          <a:lstStyle/>
          <a:p>
            <a:r>
              <a:rPr lang="es-CL" sz="2800" b="1" dirty="0" smtClean="0"/>
              <a:t>Hipótesis múltiples: estrategia</a:t>
            </a:r>
          </a:p>
          <a:p>
            <a:endParaRPr lang="es-CL" sz="2800" b="1" dirty="0" smtClean="0"/>
          </a:p>
          <a:p>
            <a:r>
              <a:rPr lang="es-CL" sz="2800" b="1" dirty="0" smtClean="0"/>
              <a:t>Datos duros: terreno, analíticos, satelitales, etc.</a:t>
            </a:r>
          </a:p>
          <a:p>
            <a:endParaRPr lang="es-CL" sz="2800" b="1" dirty="0" smtClean="0"/>
          </a:p>
          <a:p>
            <a:r>
              <a:rPr lang="es-CL" sz="2800" b="1" dirty="0" smtClean="0"/>
              <a:t>Escala de trabajo: </a:t>
            </a:r>
            <a:r>
              <a:rPr lang="es-CL" sz="2800" b="1" dirty="0" err="1" smtClean="0"/>
              <a:t>submicroscópica</a:t>
            </a:r>
            <a:r>
              <a:rPr lang="es-CL" sz="2800" b="1" dirty="0" smtClean="0"/>
              <a:t> - planetaria</a:t>
            </a:r>
          </a:p>
          <a:p>
            <a:endParaRPr lang="es-CL" sz="2800" b="1" dirty="0" smtClean="0"/>
          </a:p>
          <a:p>
            <a:r>
              <a:rPr lang="es-CL" sz="2800" b="1" dirty="0" smtClean="0"/>
              <a:t>Actitud ética</a:t>
            </a:r>
            <a:endParaRPr lang="es-CL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04800"/>
            <a:ext cx="8215312" cy="1395413"/>
          </a:xfrm>
        </p:spPr>
        <p:txBody>
          <a:bodyPr/>
          <a:lstStyle/>
          <a:p>
            <a:pPr>
              <a:defRPr/>
            </a:pPr>
            <a:r>
              <a:rPr lang="es-ES_tradnl" sz="4000"/>
              <a:t>¿Qué es el Nº de coordinación?</a:t>
            </a:r>
            <a:endParaRPr lang="es-MX" sz="4000"/>
          </a:p>
        </p:txBody>
      </p:sp>
      <p:sp>
        <p:nvSpPr>
          <p:cNvPr id="1064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s-ES_tradnl"/>
              <a:t>Es el número máximo de aniones alrededor de un catión</a:t>
            </a:r>
          </a:p>
          <a:p>
            <a:pPr>
              <a:defRPr/>
            </a:pPr>
            <a:r>
              <a:rPr lang="es-ES_tradnl"/>
              <a:t>En los silicatos corresponde al número de oxígenos alrededor de un catión</a:t>
            </a:r>
          </a:p>
          <a:p>
            <a:pPr>
              <a:defRPr/>
            </a:pPr>
            <a:r>
              <a:rPr lang="es-ES_tradnl"/>
              <a:t>Coordinación cúbica (8), octahédrica (6) y tetrahédrica (4)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6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6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64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064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498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916238" y="1916113"/>
          <a:ext cx="6022975" cy="4519612"/>
        </p:xfrm>
        <a:graphic>
          <a:graphicData uri="http://schemas.openxmlformats.org/presentationml/2006/ole">
            <p:oleObj spid="_x0000_s5122" name="Fotografía de Photo Editor" r:id="rId4" imgW="6095238" imgH="4571429" progId="">
              <p:embed/>
            </p:oleObj>
          </a:graphicData>
        </a:graphic>
      </p:graphicFrame>
      <p:pic>
        <p:nvPicPr>
          <p:cNvPr id="5123" name="Picture 5" descr="silineso.jpg (6455 bytes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6075" y="188913"/>
            <a:ext cx="2466975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3 CuadroTexto"/>
          <p:cNvSpPr txBox="1">
            <a:spLocks noChangeArrowheads="1"/>
          </p:cNvSpPr>
          <p:nvPr/>
        </p:nvSpPr>
        <p:spPr bwMode="auto">
          <a:xfrm>
            <a:off x="2771800" y="764704"/>
            <a:ext cx="4321175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2800" dirty="0"/>
              <a:t>Coordinación </a:t>
            </a:r>
            <a:r>
              <a:rPr lang="es-CL" sz="2800" dirty="0" err="1"/>
              <a:t>Tetrahédrica</a:t>
            </a:r>
            <a:endParaRPr lang="es-CL" sz="2800" dirty="0"/>
          </a:p>
        </p:txBody>
      </p:sp>
      <p:sp>
        <p:nvSpPr>
          <p:cNvPr id="5125" name="4 Rectángulo"/>
          <p:cNvSpPr>
            <a:spLocks noChangeArrowheads="1"/>
          </p:cNvSpPr>
          <p:nvPr/>
        </p:nvSpPr>
        <p:spPr bwMode="auto">
          <a:xfrm>
            <a:off x="0" y="5300663"/>
            <a:ext cx="27797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Coordinación Octahédrica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2"/>
          <p:cNvGraphicFramePr>
            <a:graphicFrameLocks noChangeAspect="1"/>
          </p:cNvGraphicFramePr>
          <p:nvPr/>
        </p:nvGraphicFramePr>
        <p:xfrm>
          <a:off x="395288" y="404813"/>
          <a:ext cx="4032250" cy="3024187"/>
        </p:xfrm>
        <a:graphic>
          <a:graphicData uri="http://schemas.openxmlformats.org/presentationml/2006/ole">
            <p:oleObj spid="_x0000_s6146" name="Fotografía de Photo Editor" r:id="rId4" imgW="6095238" imgH="4571429" progId="">
              <p:embed/>
            </p:oleObj>
          </a:graphicData>
        </a:graphic>
      </p:graphicFrame>
      <p:graphicFrame>
        <p:nvGraphicFramePr>
          <p:cNvPr id="6147" name="Object 3"/>
          <p:cNvGraphicFramePr>
            <a:graphicFrameLocks noChangeAspect="1"/>
          </p:cNvGraphicFramePr>
          <p:nvPr/>
        </p:nvGraphicFramePr>
        <p:xfrm>
          <a:off x="4500563" y="260350"/>
          <a:ext cx="4392612" cy="3295650"/>
        </p:xfrm>
        <a:graphic>
          <a:graphicData uri="http://schemas.openxmlformats.org/presentationml/2006/ole">
            <p:oleObj spid="_x0000_s6147" name="Fotografía de Photo Editor" r:id="rId5" imgW="6095238" imgH="4571429" progId="">
              <p:embed/>
            </p:oleObj>
          </a:graphicData>
        </a:graphic>
      </p:graphicFrame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684213" y="3662363"/>
          <a:ext cx="3816350" cy="2862262"/>
        </p:xfrm>
        <a:graphic>
          <a:graphicData uri="http://schemas.openxmlformats.org/presentationml/2006/ole">
            <p:oleObj spid="_x0000_s6148" name="Fotografía de Photo Editor" r:id="rId6" imgW="6095238" imgH="4571429" progId="">
              <p:embed/>
            </p:oleObj>
          </a:graphicData>
        </a:graphic>
      </p:graphicFrame>
      <p:graphicFrame>
        <p:nvGraphicFramePr>
          <p:cNvPr id="6149" name="Object 5"/>
          <p:cNvGraphicFramePr>
            <a:graphicFrameLocks noChangeAspect="1"/>
          </p:cNvGraphicFramePr>
          <p:nvPr/>
        </p:nvGraphicFramePr>
        <p:xfrm>
          <a:off x="4787900" y="3716338"/>
          <a:ext cx="3889375" cy="2916237"/>
        </p:xfrm>
        <a:graphic>
          <a:graphicData uri="http://schemas.openxmlformats.org/presentationml/2006/ole">
            <p:oleObj spid="_x0000_s6149" name="Fotografía de Photo Editor" r:id="rId7" imgW="6095238" imgH="45714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2"/>
          <p:cNvGraphicFramePr>
            <a:graphicFrameLocks noChangeAspect="1"/>
          </p:cNvGraphicFramePr>
          <p:nvPr/>
        </p:nvGraphicFramePr>
        <p:xfrm>
          <a:off x="468313" y="404813"/>
          <a:ext cx="3959225" cy="2968625"/>
        </p:xfrm>
        <a:graphic>
          <a:graphicData uri="http://schemas.openxmlformats.org/presentationml/2006/ole">
            <p:oleObj spid="_x0000_s7170" name="Fotografía de Photo Editor" r:id="rId4" imgW="6095238" imgH="4571429" progId="">
              <p:embed/>
            </p:oleObj>
          </a:graphicData>
        </a:graphic>
      </p:graphicFrame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5087938" y="404813"/>
          <a:ext cx="4056062" cy="3043237"/>
        </p:xfrm>
        <a:graphic>
          <a:graphicData uri="http://schemas.openxmlformats.org/presentationml/2006/ole">
            <p:oleObj spid="_x0000_s7171" name="Fotografía de Photo Editor" r:id="rId5" imgW="6095238" imgH="4571429" progId="">
              <p:embed/>
            </p:oleObj>
          </a:graphicData>
        </a:graphic>
      </p:graphicFrame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2411413" y="3509963"/>
          <a:ext cx="4176712" cy="3132137"/>
        </p:xfrm>
        <a:graphic>
          <a:graphicData uri="http://schemas.openxmlformats.org/presentationml/2006/ole">
            <p:oleObj spid="_x0000_s7172" name="Fotografía de Photo Editor" r:id="rId6" imgW="6095238" imgH="45714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611188" y="566738"/>
          <a:ext cx="7777162" cy="5832475"/>
        </p:xfrm>
        <a:graphic>
          <a:graphicData uri="http://schemas.openxmlformats.org/presentationml/2006/ole">
            <p:oleObj spid="_x0000_s8194" name="Fotografía de Photo Editor" r:id="rId4" imgW="6095238" imgH="457142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-171400"/>
            <a:ext cx="7772400" cy="1736725"/>
          </a:xfrm>
        </p:spPr>
        <p:txBody>
          <a:bodyPr/>
          <a:lstStyle/>
          <a:p>
            <a:pPr algn="ctr">
              <a:defRPr/>
            </a:pPr>
            <a:r>
              <a:rPr lang="es-ES_tradnl" dirty="0"/>
              <a:t>Formula estructural de los silicatos</a:t>
            </a:r>
            <a:endParaRPr lang="es-MX" dirty="0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5536" y="1628800"/>
            <a:ext cx="8497639" cy="5040560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80000"/>
              </a:lnSpc>
              <a:defRPr/>
            </a:pPr>
            <a:r>
              <a:rPr lang="es-ES_tradnl" sz="3800" dirty="0" err="1"/>
              <a:t>X</a:t>
            </a:r>
            <a:r>
              <a:rPr lang="es-ES_tradnl" sz="3800" baseline="-25000" dirty="0" err="1"/>
              <a:t>m</a:t>
            </a:r>
            <a:r>
              <a:rPr lang="es-ES_tradnl" sz="3800" dirty="0" err="1"/>
              <a:t>Y</a:t>
            </a:r>
            <a:r>
              <a:rPr lang="es-ES_tradnl" sz="3800" baseline="-25000" dirty="0" err="1"/>
              <a:t>n</a:t>
            </a:r>
            <a:r>
              <a:rPr lang="es-ES_tradnl" sz="3800" dirty="0"/>
              <a:t> (</a:t>
            </a:r>
            <a:r>
              <a:rPr lang="es-ES_tradnl" sz="3800" dirty="0" err="1"/>
              <a:t>Z</a:t>
            </a:r>
            <a:r>
              <a:rPr lang="es-ES_tradnl" sz="3800" baseline="-25000" dirty="0" err="1"/>
              <a:t>p</a:t>
            </a:r>
            <a:r>
              <a:rPr lang="es-ES_tradnl" sz="3800" dirty="0" err="1"/>
              <a:t>O</a:t>
            </a:r>
            <a:r>
              <a:rPr lang="es-ES_tradnl" sz="3800" baseline="-25000" dirty="0" err="1"/>
              <a:t>q</a:t>
            </a:r>
            <a:r>
              <a:rPr lang="es-ES_tradnl" sz="3800" dirty="0"/>
              <a:t>)</a:t>
            </a:r>
            <a:r>
              <a:rPr lang="es-ES_tradnl" sz="3800" dirty="0" err="1"/>
              <a:t>W</a:t>
            </a:r>
            <a:r>
              <a:rPr lang="es-ES_tradnl" sz="3800" baseline="-25000" dirty="0" err="1"/>
              <a:t>r</a:t>
            </a:r>
            <a:endParaRPr lang="es-ES_tradnl" sz="3800" baseline="-25000" dirty="0"/>
          </a:p>
          <a:p>
            <a:pPr>
              <a:lnSpc>
                <a:spcPct val="80000"/>
              </a:lnSpc>
              <a:defRPr/>
            </a:pPr>
            <a:endParaRPr lang="es-ES_tradnl" sz="2800" dirty="0"/>
          </a:p>
          <a:p>
            <a:pPr algn="l">
              <a:lnSpc>
                <a:spcPct val="120000"/>
              </a:lnSpc>
              <a:buFont typeface="Wingdings" pitchFamily="2" charset="2"/>
              <a:buChar char="n"/>
              <a:defRPr/>
            </a:pPr>
            <a:r>
              <a:rPr lang="es-ES_tradnl" sz="2800" dirty="0"/>
              <a:t> X = cationes grandes (1.0-1.6 Aº) con carga débil en coordinación 8 o 6 con el </a:t>
            </a:r>
            <a:r>
              <a:rPr lang="es-ES_tradnl" sz="2800" dirty="0" smtClean="0"/>
              <a:t>oxígeno</a:t>
            </a:r>
            <a:r>
              <a:rPr lang="es-ES_tradnl" sz="2800" dirty="0"/>
              <a:t>: K, Na, Ca</a:t>
            </a:r>
          </a:p>
          <a:p>
            <a:pPr algn="l">
              <a:lnSpc>
                <a:spcPct val="120000"/>
              </a:lnSpc>
              <a:buFont typeface="Wingdings" pitchFamily="2" charset="2"/>
              <a:buChar char="n"/>
              <a:defRPr/>
            </a:pPr>
            <a:r>
              <a:rPr lang="es-ES_tradnl" sz="2800" dirty="0"/>
              <a:t> Y = cationes medianos (0.5-0.8 Aº) divalentes a tetravalentes en coordinación 6 (Fe, Mg, Mn, Ti, Al)</a:t>
            </a:r>
          </a:p>
          <a:p>
            <a:pPr algn="l">
              <a:lnSpc>
                <a:spcPct val="120000"/>
              </a:lnSpc>
              <a:buFont typeface="Wingdings" pitchFamily="2" charset="2"/>
              <a:buChar char="n"/>
              <a:defRPr/>
            </a:pPr>
            <a:r>
              <a:rPr lang="es-ES_tradnl" sz="2800" dirty="0"/>
              <a:t> Z = iones pequeños (0.26-0.39 Aº) con fuerte carga en coordinación 4 (Si, Al)</a:t>
            </a:r>
          </a:p>
          <a:p>
            <a:pPr algn="l">
              <a:lnSpc>
                <a:spcPct val="120000"/>
              </a:lnSpc>
              <a:buFont typeface="Wingdings" pitchFamily="2" charset="2"/>
              <a:buChar char="n"/>
              <a:defRPr/>
            </a:pPr>
            <a:r>
              <a:rPr lang="es-ES_tradnl" sz="2800" dirty="0"/>
              <a:t> O = Oxígeno</a:t>
            </a:r>
          </a:p>
          <a:p>
            <a:pPr algn="l">
              <a:lnSpc>
                <a:spcPct val="120000"/>
              </a:lnSpc>
              <a:buFont typeface="Wingdings" pitchFamily="2" charset="2"/>
              <a:buChar char="n"/>
              <a:defRPr/>
            </a:pPr>
            <a:r>
              <a:rPr lang="es-ES_tradnl" sz="2800" dirty="0"/>
              <a:t> W = Grupo de aniones adicionales : (OH)</a:t>
            </a:r>
            <a:r>
              <a:rPr lang="es-ES_tradnl" sz="2800" baseline="30000" dirty="0"/>
              <a:t>-</a:t>
            </a:r>
            <a:r>
              <a:rPr lang="es-ES_tradnl" sz="2800" dirty="0"/>
              <a:t>, Cl</a:t>
            </a:r>
            <a:r>
              <a:rPr lang="es-ES_tradnl" sz="2800" baseline="30000" dirty="0"/>
              <a:t>-</a:t>
            </a:r>
            <a:r>
              <a:rPr lang="es-ES_tradnl" sz="2800" dirty="0"/>
              <a:t>, F</a:t>
            </a:r>
            <a:r>
              <a:rPr lang="es-ES_tradnl" sz="2800" baseline="30000" dirty="0"/>
              <a:t>-</a:t>
            </a:r>
            <a:endParaRPr lang="es-ES_tradnl" sz="2800" dirty="0"/>
          </a:p>
          <a:p>
            <a:pPr algn="l">
              <a:lnSpc>
                <a:spcPct val="120000"/>
              </a:lnSpc>
              <a:buFont typeface="Wingdings" pitchFamily="2" charset="2"/>
              <a:buChar char="n"/>
              <a:defRPr/>
            </a:pPr>
            <a:r>
              <a:rPr lang="es-ES_tradnl" sz="2800" dirty="0"/>
              <a:t> p, q = dependen de la clase de silicatos</a:t>
            </a:r>
          </a:p>
          <a:p>
            <a:pPr algn="l">
              <a:lnSpc>
                <a:spcPct val="120000"/>
              </a:lnSpc>
              <a:buFont typeface="Wingdings" pitchFamily="2" charset="2"/>
              <a:buChar char="n"/>
              <a:defRPr/>
            </a:pPr>
            <a:r>
              <a:rPr lang="es-ES_tradnl" sz="2800" dirty="0"/>
              <a:t> m, n, r condición de neutralidad</a:t>
            </a:r>
          </a:p>
          <a:p>
            <a:pPr>
              <a:lnSpc>
                <a:spcPct val="80000"/>
              </a:lnSpc>
              <a:defRPr/>
            </a:pPr>
            <a:endParaRPr lang="es-MX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1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12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512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512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120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5120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120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528" y="332656"/>
            <a:ext cx="8820472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es-CL" b="1" dirty="0" smtClean="0"/>
              <a:t>Tipos de procesos que se abordan en petrología </a:t>
            </a:r>
            <a:endParaRPr lang="es-CL" b="1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sz="3200" b="1" dirty="0" smtClean="0"/>
              <a:t>Endógenos</a:t>
            </a:r>
          </a:p>
          <a:p>
            <a:endParaRPr lang="es-CL" sz="3200" b="1" dirty="0" smtClean="0"/>
          </a:p>
          <a:p>
            <a:r>
              <a:rPr lang="es-CL" sz="3200" b="1" dirty="0" smtClean="0"/>
              <a:t>Exógenos</a:t>
            </a:r>
          </a:p>
          <a:p>
            <a:endParaRPr lang="es-CL" sz="3200" b="1" dirty="0" smtClean="0"/>
          </a:p>
          <a:p>
            <a:r>
              <a:rPr lang="es-CL" sz="3200" b="1" dirty="0" smtClean="0"/>
              <a:t>Actuales/</a:t>
            </a:r>
            <a:r>
              <a:rPr lang="es-CL" sz="3200" b="1" dirty="0" err="1" smtClean="0"/>
              <a:t>Subactuales</a:t>
            </a:r>
            <a:endParaRPr lang="es-CL" sz="3200" b="1" dirty="0" smtClean="0"/>
          </a:p>
          <a:p>
            <a:endParaRPr lang="es-CL" sz="3200" b="1" dirty="0" smtClean="0"/>
          </a:p>
          <a:p>
            <a:r>
              <a:rPr lang="es-CL" sz="3200" b="1" dirty="0" smtClean="0"/>
              <a:t>Antiguos</a:t>
            </a:r>
            <a:endParaRPr lang="es-CL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8487" cy="487363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es-CL" sz="2800" b="1" dirty="0" smtClean="0"/>
              <a:t>Parte Ígnea</a:t>
            </a:r>
            <a:endParaRPr lang="es-CL" sz="2800" b="1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79512" y="980728"/>
            <a:ext cx="4114800" cy="5005387"/>
          </a:xfrm>
        </p:spPr>
        <p:txBody>
          <a:bodyPr>
            <a:normAutofit fontScale="92500" lnSpcReduction="10000"/>
          </a:bodyPr>
          <a:lstStyle/>
          <a:p>
            <a:pPr algn="ctr">
              <a:tabLst>
                <a:tab pos="228600" algn="l"/>
              </a:tabLst>
              <a:defRPr/>
            </a:pPr>
            <a:r>
              <a:rPr lang="es-ES_tradnl" sz="1400" b="1" u="sng" dirty="0" smtClean="0">
                <a:latin typeface="Arial" charset="0"/>
              </a:rPr>
              <a:t>INTRODUCCIÓN</a:t>
            </a:r>
            <a:endParaRPr lang="es-MX" sz="1400" b="1" u="sng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Definición de Petrología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Definición de Petrografía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Enfoques y métodos de estudio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Objetivos de curso</a:t>
            </a:r>
            <a:endParaRPr lang="es-MX" sz="1400" dirty="0" smtClean="0">
              <a:latin typeface="Arial" charset="0"/>
            </a:endParaRPr>
          </a:p>
          <a:p>
            <a:pPr algn="ctr">
              <a:tabLst>
                <a:tab pos="228600" algn="l"/>
              </a:tabLst>
              <a:defRPr/>
            </a:pPr>
            <a:r>
              <a:rPr lang="es-ES_tradnl" sz="1400" b="1" u="sng" dirty="0" smtClean="0">
                <a:latin typeface="Arial" charset="0"/>
              </a:rPr>
              <a:t>PRINCIPIOS BÁSICOS DE MINERALOGÍA DE SILICATOS</a:t>
            </a:r>
            <a:endParaRPr lang="es-MX" sz="1400" b="1" u="sng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Definición de mineral y métodos de análisis mineralógico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Silicatos: estructura y fórmula general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Cristalización y </a:t>
            </a:r>
            <a:r>
              <a:rPr lang="es-ES_tradnl" sz="1400" dirty="0" err="1" smtClean="0">
                <a:latin typeface="Arial" charset="0"/>
              </a:rPr>
              <a:t>exsolución</a:t>
            </a:r>
            <a:r>
              <a:rPr lang="es-ES_tradnl" sz="1400" dirty="0" smtClean="0">
                <a:latin typeface="Arial" charset="0"/>
              </a:rPr>
              <a:t> de volátiles </a:t>
            </a:r>
          </a:p>
          <a:p>
            <a:pPr algn="ctr">
              <a:tabLst>
                <a:tab pos="228600" algn="l"/>
              </a:tabLst>
              <a:defRPr/>
            </a:pPr>
            <a:r>
              <a:rPr lang="es-ES_tradnl" sz="1400" b="1" u="sng" dirty="0" smtClean="0">
                <a:latin typeface="Arial" charset="0"/>
              </a:rPr>
              <a:t>PROPIEDADES FÍSICAS Y QUÍMICAS DE LOS MAGMAS</a:t>
            </a: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effectLst/>
                <a:latin typeface="Arial" charset="0"/>
              </a:rPr>
              <a:t>Temperatura</a:t>
            </a: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effectLst/>
                <a:latin typeface="Arial" charset="0"/>
              </a:rPr>
              <a:t>Densidad</a:t>
            </a: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effectLst/>
                <a:latin typeface="Arial" charset="0"/>
              </a:rPr>
              <a:t>Viscosidad</a:t>
            </a: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Composición química</a:t>
            </a:r>
            <a:endParaRPr lang="es-ES_tradnl" sz="1400" dirty="0" smtClean="0">
              <a:effectLst/>
              <a:latin typeface="Arial" charset="0"/>
            </a:endParaRPr>
          </a:p>
          <a:p>
            <a:pPr algn="ctr">
              <a:tabLst>
                <a:tab pos="228600" algn="l"/>
              </a:tabLst>
              <a:defRPr/>
            </a:pPr>
            <a:r>
              <a:rPr lang="es-ES_tradnl" sz="1400" b="1" u="sng" dirty="0" smtClean="0">
                <a:latin typeface="Arial" charset="0"/>
              </a:rPr>
              <a:t>PROCESOS MAGMÁTICOS</a:t>
            </a:r>
            <a:endParaRPr lang="es-MX" sz="1400" b="1" u="sng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Generación de magmas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Ascenso </a:t>
            </a:r>
            <a:r>
              <a:rPr lang="es-ES_tradnl" sz="1400" dirty="0" err="1" smtClean="0">
                <a:latin typeface="Arial" charset="0"/>
              </a:rPr>
              <a:t>magmático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Emplazamiento </a:t>
            </a:r>
            <a:r>
              <a:rPr lang="es-ES_tradnl" sz="1400" dirty="0" err="1" smtClean="0">
                <a:latin typeface="Arial" charset="0"/>
              </a:rPr>
              <a:t>magmático</a:t>
            </a:r>
            <a:r>
              <a:rPr lang="es-ES_tradnl" sz="1400" dirty="0" smtClean="0">
                <a:latin typeface="Arial" charset="0"/>
              </a:rPr>
              <a:t>: Cámaras </a:t>
            </a:r>
            <a:r>
              <a:rPr lang="es-ES_tradnl" sz="1400" dirty="0" err="1" smtClean="0">
                <a:latin typeface="Arial" charset="0"/>
              </a:rPr>
              <a:t>magmáticas</a:t>
            </a:r>
            <a:endParaRPr lang="es-MX" sz="1400" dirty="0" smtClean="0">
              <a:latin typeface="Arial" charset="0"/>
            </a:endParaRPr>
          </a:p>
          <a:p>
            <a:pPr>
              <a:buFont typeface="Wingdings" pitchFamily="2" charset="2"/>
              <a:buNone/>
              <a:defRPr/>
            </a:pPr>
            <a:endParaRPr lang="es-CL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83968" y="692696"/>
            <a:ext cx="4535487" cy="5688012"/>
          </a:xfrm>
        </p:spPr>
        <p:txBody>
          <a:bodyPr>
            <a:normAutofit/>
          </a:bodyPr>
          <a:lstStyle/>
          <a:p>
            <a:pPr algn="ctr">
              <a:tabLst>
                <a:tab pos="228600" algn="l"/>
              </a:tabLst>
              <a:defRPr/>
            </a:pPr>
            <a:endParaRPr lang="es-ES_tradnl" sz="1200" b="1" u="sng" dirty="0" smtClean="0">
              <a:latin typeface="Arial" charset="0"/>
            </a:endParaRPr>
          </a:p>
          <a:p>
            <a:pPr algn="ctr">
              <a:tabLst>
                <a:tab pos="228600" algn="l"/>
              </a:tabLst>
              <a:defRPr/>
            </a:pPr>
            <a:r>
              <a:rPr lang="es-ES_tradnl" sz="1400" b="1" u="sng" dirty="0" smtClean="0">
                <a:latin typeface="Arial" charset="0"/>
              </a:rPr>
              <a:t>EVOLUCIÓN DE CÁMARAS MAGMÁTICAS</a:t>
            </a:r>
            <a:endParaRPr lang="es-MX" sz="1400" b="1" u="sng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Fraccionamiento gravitacional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Mezcla de magmas</a:t>
            </a:r>
            <a:endParaRPr lang="es-MX" sz="1400" dirty="0" smtClean="0">
              <a:latin typeface="Arial" charset="0"/>
            </a:endParaRPr>
          </a:p>
          <a:p>
            <a:pPr algn="ctr">
              <a:tabLst>
                <a:tab pos="228600" algn="l"/>
              </a:tabLst>
              <a:defRPr/>
            </a:pPr>
            <a:r>
              <a:rPr lang="es-ES_tradnl" sz="1400" b="1" u="sng" dirty="0" smtClean="0">
                <a:latin typeface="Arial" charset="0"/>
              </a:rPr>
              <a:t>BASALTOS Y ANDESITAS</a:t>
            </a:r>
            <a:endParaRPr lang="es-MX" sz="1400" b="1" u="sng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Formas volcánicas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Tipos de erupciones y de lavas</a:t>
            </a: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Mineralogía de basaltos , basanitas y andesitas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Ocurrencia y  origen</a:t>
            </a:r>
            <a:endParaRPr lang="es-MX" sz="1400" dirty="0" smtClean="0">
              <a:latin typeface="Arial" charset="0"/>
            </a:endParaRPr>
          </a:p>
          <a:p>
            <a:pPr algn="ctr">
              <a:tabLst>
                <a:tab pos="228600" algn="l"/>
              </a:tabLst>
              <a:defRPr/>
            </a:pPr>
            <a:r>
              <a:rPr lang="es-ES_tradnl" sz="1400" b="1" u="sng" dirty="0" smtClean="0">
                <a:latin typeface="Arial" charset="0"/>
              </a:rPr>
              <a:t>DACITAS, RIOLITAS Y ROCAS PIROCLÁSTICAS</a:t>
            </a:r>
            <a:endParaRPr lang="es-MX" sz="1400" b="1" u="sng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Mineralogía  de dacitas y </a:t>
            </a:r>
            <a:r>
              <a:rPr lang="es-ES_tradnl" sz="1400" dirty="0" err="1" smtClean="0">
                <a:latin typeface="Arial" charset="0"/>
              </a:rPr>
              <a:t>riolitas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MX" sz="1400" dirty="0" err="1" smtClean="0">
                <a:latin typeface="Arial" charset="0"/>
              </a:rPr>
              <a:t>Piroclastos</a:t>
            </a:r>
            <a:r>
              <a:rPr lang="es-MX" sz="1400" dirty="0" smtClean="0">
                <a:latin typeface="Arial" charset="0"/>
              </a:rPr>
              <a:t> y depósitos </a:t>
            </a:r>
            <a:r>
              <a:rPr lang="es-MX" sz="1400" dirty="0" err="1" smtClean="0">
                <a:latin typeface="Arial" charset="0"/>
              </a:rPr>
              <a:t>piroclásticos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Erupciones </a:t>
            </a:r>
            <a:r>
              <a:rPr lang="es-ES_tradnl" sz="1400" dirty="0" err="1" smtClean="0">
                <a:latin typeface="Arial" charset="0"/>
              </a:rPr>
              <a:t>plinianas</a:t>
            </a:r>
            <a:r>
              <a:rPr lang="es-ES_tradnl" sz="1400" dirty="0" smtClean="0">
                <a:latin typeface="Arial" charset="0"/>
              </a:rPr>
              <a:t>, calderas volcánicas</a:t>
            </a:r>
            <a:endParaRPr lang="es-MX" sz="1400" dirty="0" smtClean="0">
              <a:latin typeface="Arial" charset="0"/>
            </a:endParaRPr>
          </a:p>
          <a:p>
            <a:pPr algn="ctr">
              <a:tabLst>
                <a:tab pos="228600" algn="l"/>
              </a:tabLst>
              <a:defRPr/>
            </a:pPr>
            <a:r>
              <a:rPr lang="es-ES_tradnl" sz="1400" b="1" u="sng" dirty="0" smtClean="0">
                <a:latin typeface="Arial" charset="0"/>
              </a:rPr>
              <a:t>ROCAS PLUTÓNICAS</a:t>
            </a:r>
            <a:endParaRPr lang="es-MX" sz="1400" b="1" u="sng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Rocas </a:t>
            </a:r>
            <a:r>
              <a:rPr lang="es-ES_tradnl" sz="1400" dirty="0" err="1" smtClean="0">
                <a:latin typeface="Arial" charset="0"/>
              </a:rPr>
              <a:t>ultramáficas</a:t>
            </a:r>
            <a:r>
              <a:rPr lang="es-ES_tradnl" sz="1400" dirty="0" smtClean="0">
                <a:latin typeface="Arial" charset="0"/>
              </a:rPr>
              <a:t>: mineralogía, texturas y ocurrencia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Gabros: mineralogía, texturas y ocurrencias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err="1" smtClean="0">
                <a:latin typeface="Arial" charset="0"/>
              </a:rPr>
              <a:t>Granitoides</a:t>
            </a:r>
            <a:r>
              <a:rPr lang="es-ES_tradnl" sz="1400" dirty="0" smtClean="0">
                <a:latin typeface="Arial" charset="0"/>
              </a:rPr>
              <a:t>: Mineralogía, textura y ocurrencia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Estructuras internas en </a:t>
            </a:r>
            <a:r>
              <a:rPr lang="es-ES_tradnl" sz="1400" dirty="0" err="1" smtClean="0">
                <a:latin typeface="Arial" charset="0"/>
              </a:rPr>
              <a:t>granitoides</a:t>
            </a:r>
            <a:endParaRPr lang="es-MX" sz="1400" dirty="0" smtClean="0">
              <a:latin typeface="Arial" charset="0"/>
            </a:endParaRP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Cuerpos plutónicos y su anatomía</a:t>
            </a:r>
          </a:p>
          <a:p>
            <a:pPr lvl="1">
              <a:tabLst>
                <a:tab pos="228600" algn="l"/>
              </a:tabLst>
              <a:defRPr/>
            </a:pPr>
            <a:r>
              <a:rPr lang="es-ES_tradnl" sz="1400" dirty="0" smtClean="0">
                <a:latin typeface="Arial" charset="0"/>
              </a:rPr>
              <a:t>Alfabeto de </a:t>
            </a:r>
            <a:r>
              <a:rPr lang="es-ES_tradnl" sz="1400" dirty="0" err="1" smtClean="0">
                <a:latin typeface="Arial" charset="0"/>
              </a:rPr>
              <a:t>granitoides</a:t>
            </a:r>
            <a:endParaRPr lang="es-MX" sz="14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4" name="Rectangle 4"/>
          <p:cNvSpPr>
            <a:spLocks noChangeArrowheads="1"/>
          </p:cNvSpPr>
          <p:nvPr/>
        </p:nvSpPr>
        <p:spPr bwMode="auto">
          <a:xfrm>
            <a:off x="1116013" y="765175"/>
            <a:ext cx="727392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algn="ctr" eaLnBrk="0" hangingPunct="0"/>
            <a:r>
              <a:rPr lang="es-ES_tradnl" b="1" u="sng">
                <a:latin typeface="Arial" charset="0"/>
              </a:rPr>
              <a:t>PROCESOS METAMÓRFICOS</a:t>
            </a:r>
          </a:p>
          <a:p>
            <a:pPr lvl="1" eaLnBrk="0" hangingPunct="0"/>
            <a:r>
              <a:rPr lang="es-ES_tradnl">
                <a:latin typeface="Arial" charset="0"/>
              </a:rPr>
              <a:t>Condiciones físicas del metamorfismo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Concepto de grado de metamorfismo: equilibrio químico en el metamorfismo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Transformaciones metamórficas: texturales y mineralógicas 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Mineralogía y protolito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Variedades litológicas</a:t>
            </a:r>
            <a:endParaRPr lang="es-MX">
              <a:latin typeface="Arial" charset="0"/>
            </a:endParaRPr>
          </a:p>
          <a:p>
            <a:pPr algn="ctr" eaLnBrk="0" hangingPunct="0"/>
            <a:r>
              <a:rPr lang="es-ES_tradnl" b="1" u="sng">
                <a:latin typeface="Arial" charset="0"/>
              </a:rPr>
              <a:t>TIPOS DE METAMORFISMO</a:t>
            </a:r>
            <a:endParaRPr lang="es-MX" b="1" u="sng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Metamorfismo regional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Metamorfismo de contacto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Metamorfismo dinámico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Metamorfismo de muy bajo grado</a:t>
            </a:r>
            <a:endParaRPr lang="es-MX">
              <a:latin typeface="Arial" charset="0"/>
            </a:endParaRPr>
          </a:p>
          <a:p>
            <a:pPr algn="ctr" eaLnBrk="0" hangingPunct="0"/>
            <a:r>
              <a:rPr lang="es-ES_tradnl" b="1" u="sng">
                <a:latin typeface="Arial" charset="0"/>
              </a:rPr>
              <a:t>PROCESOS EXÓGENOS SEDIMENTARIOS</a:t>
            </a:r>
            <a:endParaRPr lang="es-MX" b="1" u="sng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Procesos erosivos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Procesos de transporte de sedimentos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Ambientes sedimentarios</a:t>
            </a:r>
            <a:endParaRPr lang="es-MX">
              <a:latin typeface="Arial" charset="0"/>
            </a:endParaRPr>
          </a:p>
          <a:p>
            <a:pPr algn="ctr" eaLnBrk="0" hangingPunct="0"/>
            <a:r>
              <a:rPr lang="es-ES_tradnl" b="1" u="sng">
                <a:latin typeface="Arial" charset="0"/>
              </a:rPr>
              <a:t>TIPOS DE ROCAS SEDIMENTARIAS</a:t>
            </a:r>
            <a:endParaRPr lang="es-MX" b="1" u="sng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Rocas sedimentarias terrígenas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Rocas carbonatadas o sedimentarias biogénicas</a:t>
            </a:r>
            <a:endParaRPr lang="es-MX">
              <a:latin typeface="Arial" charset="0"/>
            </a:endParaRPr>
          </a:p>
          <a:p>
            <a:pPr lvl="1" eaLnBrk="0" hangingPunct="0"/>
            <a:r>
              <a:rPr lang="es-ES_tradnl">
                <a:latin typeface="Arial" charset="0"/>
              </a:rPr>
              <a:t>Rocas sedimentarias químicas</a:t>
            </a:r>
            <a:endParaRPr lang="es-MX">
              <a:latin typeface="Arial" charset="0"/>
            </a:endParaRPr>
          </a:p>
        </p:txBody>
      </p:sp>
      <p:sp>
        <p:nvSpPr>
          <p:cNvPr id="31747" name="2 CuadroTexto"/>
          <p:cNvSpPr txBox="1">
            <a:spLocks noChangeArrowheads="1"/>
          </p:cNvSpPr>
          <p:nvPr/>
        </p:nvSpPr>
        <p:spPr bwMode="auto">
          <a:xfrm>
            <a:off x="611188" y="188913"/>
            <a:ext cx="82089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2800" b="1"/>
              <a:t>Parte Metamórfica y Sedimentaria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433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433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433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336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4336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4336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4336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14336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4336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4336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4" dur="500"/>
                                        <p:tgtEl>
                                          <p:spTgt spid="14336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14336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0" dur="500"/>
                                        <p:tgtEl>
                                          <p:spTgt spid="14336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4336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4336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4336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4" dur="500"/>
                                        <p:tgtEl>
                                          <p:spTgt spid="14336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6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500"/>
                                        <p:tgtEl>
                                          <p:spTgt spid="143364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755650" y="1111260"/>
            <a:ext cx="748823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s-CL" b="1" dirty="0">
                <a:latin typeface="Arial" charset="0"/>
              </a:rPr>
              <a:t>BIBLIOGRAFIA</a:t>
            </a:r>
            <a:endParaRPr lang="es-MX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n-US" dirty="0">
                <a:latin typeface="Arial" charset="0"/>
              </a:rPr>
              <a:t>Deer, W.A., </a:t>
            </a:r>
            <a:r>
              <a:rPr lang="en-US" dirty="0" err="1">
                <a:latin typeface="Arial" charset="0"/>
              </a:rPr>
              <a:t>Howie</a:t>
            </a:r>
            <a:r>
              <a:rPr lang="en-US" dirty="0">
                <a:latin typeface="Arial" charset="0"/>
              </a:rPr>
              <a:t>, R.A. and </a:t>
            </a:r>
            <a:r>
              <a:rPr lang="en-US" dirty="0" err="1">
                <a:latin typeface="Arial" charset="0"/>
              </a:rPr>
              <a:t>Zussman</a:t>
            </a:r>
            <a:r>
              <a:rPr lang="en-US" dirty="0">
                <a:latin typeface="Arial" charset="0"/>
              </a:rPr>
              <a:t>, J. 1992. An introduction to the rock forming minerals. Longman scientific &amp; Technical.</a:t>
            </a:r>
            <a:endParaRPr lang="es-MX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n-US" dirty="0">
                <a:latin typeface="Arial" charset="0"/>
              </a:rPr>
              <a:t>Klein, C. And </a:t>
            </a:r>
            <a:r>
              <a:rPr lang="en-US" dirty="0" err="1">
                <a:latin typeface="Arial" charset="0"/>
              </a:rPr>
              <a:t>Hurbut</a:t>
            </a:r>
            <a:r>
              <a:rPr lang="en-US" dirty="0">
                <a:latin typeface="Arial" charset="0"/>
              </a:rPr>
              <a:t>, C. 1988. Manual of mineralogy, 2nd edition. </a:t>
            </a:r>
            <a:r>
              <a:rPr lang="en-US" dirty="0" err="1">
                <a:latin typeface="Arial" charset="0"/>
              </a:rPr>
              <a:t>Fohn</a:t>
            </a:r>
            <a:r>
              <a:rPr lang="en-US" dirty="0">
                <a:latin typeface="Arial" charset="0"/>
              </a:rPr>
              <a:t> Wiley and Sons Editors.</a:t>
            </a:r>
            <a:endParaRPr lang="es-MX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n-US" dirty="0">
                <a:latin typeface="Arial" charset="0"/>
              </a:rPr>
              <a:t>Simpson, B. 1983. Rocks and minerals. </a:t>
            </a:r>
            <a:r>
              <a:rPr lang="en-US" dirty="0" err="1">
                <a:latin typeface="Arial" charset="0"/>
              </a:rPr>
              <a:t>Pergamon</a:t>
            </a:r>
            <a:r>
              <a:rPr lang="en-US" dirty="0">
                <a:latin typeface="Arial" charset="0"/>
              </a:rPr>
              <a:t> Press Editors.</a:t>
            </a:r>
            <a:endParaRPr lang="es-MX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n-US" dirty="0">
                <a:latin typeface="Arial" charset="0"/>
              </a:rPr>
              <a:t>Winkler, H. 1979. </a:t>
            </a:r>
            <a:r>
              <a:rPr lang="en-US" dirty="0" err="1">
                <a:latin typeface="Arial" charset="0"/>
              </a:rPr>
              <a:t>Petrogenesis</a:t>
            </a:r>
            <a:r>
              <a:rPr lang="en-US" dirty="0">
                <a:latin typeface="Arial" charset="0"/>
              </a:rPr>
              <a:t> of metamorphic rocks. Fifth edition. </a:t>
            </a:r>
            <a:r>
              <a:rPr lang="es-CL" dirty="0" err="1">
                <a:latin typeface="Arial" charset="0"/>
              </a:rPr>
              <a:t>Springer</a:t>
            </a:r>
            <a:r>
              <a:rPr lang="es-CL" dirty="0">
                <a:latin typeface="Arial" charset="0"/>
              </a:rPr>
              <a:t> </a:t>
            </a:r>
            <a:r>
              <a:rPr lang="es-CL" dirty="0" err="1">
                <a:latin typeface="Arial" charset="0"/>
              </a:rPr>
              <a:t>Verlag</a:t>
            </a:r>
            <a:r>
              <a:rPr lang="es-CL" dirty="0">
                <a:latin typeface="Arial" charset="0"/>
              </a:rPr>
              <a:t>.</a:t>
            </a:r>
            <a:endParaRPr lang="es-MX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n-US" dirty="0" smtClean="0">
                <a:latin typeface="Arial" charset="0"/>
              </a:rPr>
              <a:t>Tucker</a:t>
            </a:r>
            <a:r>
              <a:rPr lang="en-US" dirty="0">
                <a:latin typeface="Arial" charset="0"/>
              </a:rPr>
              <a:t>, M.E. 1991. Sedimentary petrology, an introduction to the origin of sedimentary rocks. </a:t>
            </a:r>
            <a:r>
              <a:rPr lang="es-ES_tradnl" dirty="0" err="1">
                <a:latin typeface="Arial" charset="0"/>
              </a:rPr>
              <a:t>Blackwell</a:t>
            </a:r>
            <a:r>
              <a:rPr lang="es-ES_tradnl" dirty="0">
                <a:latin typeface="Arial" charset="0"/>
              </a:rPr>
              <a:t> </a:t>
            </a:r>
            <a:r>
              <a:rPr lang="es-ES_tradnl" dirty="0" err="1">
                <a:latin typeface="Arial" charset="0"/>
              </a:rPr>
              <a:t>scientific</a:t>
            </a:r>
            <a:r>
              <a:rPr lang="es-ES_tradnl" dirty="0">
                <a:latin typeface="Arial" charset="0"/>
              </a:rPr>
              <a:t> </a:t>
            </a:r>
            <a:r>
              <a:rPr lang="es-ES_tradnl" dirty="0" err="1">
                <a:latin typeface="Arial" charset="0"/>
              </a:rPr>
              <a:t>publications</a:t>
            </a:r>
            <a:r>
              <a:rPr lang="es-ES_tradnl" dirty="0">
                <a:latin typeface="Arial" charset="0"/>
              </a:rPr>
              <a:t>, Oxford.</a:t>
            </a:r>
          </a:p>
          <a:p>
            <a:pPr eaLnBrk="0" hangingPunct="0">
              <a:buFontTx/>
              <a:buChar char="•"/>
            </a:pPr>
            <a:r>
              <a:rPr lang="es-ES_tradnl" dirty="0" err="1">
                <a:latin typeface="Arial" charset="0"/>
              </a:rPr>
              <a:t>Birkeland</a:t>
            </a:r>
            <a:r>
              <a:rPr lang="es-ES_tradnl" dirty="0">
                <a:latin typeface="Arial" charset="0"/>
              </a:rPr>
              <a:t> , P.W; E.E </a:t>
            </a:r>
            <a:r>
              <a:rPr lang="es-ES_tradnl" dirty="0" err="1">
                <a:latin typeface="Arial" charset="0"/>
              </a:rPr>
              <a:t>Larson</a:t>
            </a:r>
            <a:r>
              <a:rPr lang="es-ES_tradnl" dirty="0">
                <a:latin typeface="Arial" charset="0"/>
              </a:rPr>
              <a:t>, 1989. </a:t>
            </a:r>
            <a:r>
              <a:rPr lang="es-ES_tradnl" dirty="0" err="1">
                <a:latin typeface="Arial" charset="0"/>
              </a:rPr>
              <a:t>Putnam’s</a:t>
            </a:r>
            <a:r>
              <a:rPr lang="es-ES_tradnl" dirty="0">
                <a:latin typeface="Arial" charset="0"/>
              </a:rPr>
              <a:t> </a:t>
            </a:r>
            <a:r>
              <a:rPr lang="es-ES_tradnl" dirty="0" err="1">
                <a:latin typeface="Arial" charset="0"/>
              </a:rPr>
              <a:t>Geology</a:t>
            </a:r>
            <a:r>
              <a:rPr lang="es-ES_tradnl" dirty="0">
                <a:latin typeface="Arial" charset="0"/>
              </a:rPr>
              <a:t>. Oxford </a:t>
            </a:r>
            <a:r>
              <a:rPr lang="es-ES_tradnl" dirty="0" err="1">
                <a:latin typeface="Arial" charset="0"/>
              </a:rPr>
              <a:t>University</a:t>
            </a:r>
            <a:r>
              <a:rPr lang="es-ES_tradnl" dirty="0">
                <a:latin typeface="Arial" charset="0"/>
              </a:rPr>
              <a:t> </a:t>
            </a:r>
            <a:r>
              <a:rPr lang="es-ES_tradnl" dirty="0" err="1">
                <a:latin typeface="Arial" charset="0"/>
              </a:rPr>
              <a:t>Press</a:t>
            </a:r>
            <a:endParaRPr lang="es-ES_tradnl" dirty="0">
              <a:latin typeface="Arial" charset="0"/>
            </a:endParaRPr>
          </a:p>
          <a:p>
            <a:pPr eaLnBrk="0" hangingPunct="0">
              <a:buFontTx/>
              <a:buChar char="•"/>
            </a:pPr>
            <a:r>
              <a:rPr lang="es-ES_tradnl" dirty="0">
                <a:latin typeface="Arial" charset="0"/>
              </a:rPr>
              <a:t>W.K. </a:t>
            </a:r>
            <a:r>
              <a:rPr lang="es-ES_tradnl" dirty="0" err="1">
                <a:latin typeface="Arial" charset="0"/>
              </a:rPr>
              <a:t>Hamblin</a:t>
            </a:r>
            <a:r>
              <a:rPr lang="es-ES_tradnl" dirty="0">
                <a:latin typeface="Arial" charset="0"/>
              </a:rPr>
              <a:t>, 1985. </a:t>
            </a:r>
            <a:r>
              <a:rPr lang="es-ES_tradnl" dirty="0" err="1">
                <a:latin typeface="Arial" charset="0"/>
              </a:rPr>
              <a:t>The</a:t>
            </a:r>
            <a:r>
              <a:rPr lang="es-ES_tradnl" dirty="0">
                <a:latin typeface="Arial" charset="0"/>
              </a:rPr>
              <a:t> </a:t>
            </a:r>
            <a:r>
              <a:rPr lang="es-ES_tradnl" dirty="0" err="1">
                <a:latin typeface="Arial" charset="0"/>
              </a:rPr>
              <a:t>Earth’s</a:t>
            </a:r>
            <a:r>
              <a:rPr lang="es-ES_tradnl" dirty="0">
                <a:latin typeface="Arial" charset="0"/>
              </a:rPr>
              <a:t> </a:t>
            </a:r>
            <a:r>
              <a:rPr lang="es-ES_tradnl" dirty="0" err="1">
                <a:latin typeface="Arial" charset="0"/>
              </a:rPr>
              <a:t>dynamic</a:t>
            </a:r>
            <a:r>
              <a:rPr lang="es-ES_tradnl" dirty="0">
                <a:latin typeface="Arial" charset="0"/>
              </a:rPr>
              <a:t> </a:t>
            </a:r>
            <a:r>
              <a:rPr lang="es-ES_tradnl" dirty="0" err="1">
                <a:latin typeface="Arial" charset="0"/>
              </a:rPr>
              <a:t>systems</a:t>
            </a:r>
            <a:r>
              <a:rPr lang="es-ES_tradnl" dirty="0">
                <a:latin typeface="Arial" charset="0"/>
              </a:rPr>
              <a:t>. </a:t>
            </a:r>
            <a:r>
              <a:rPr lang="es-ES_tradnl" dirty="0" err="1">
                <a:latin typeface="Arial" charset="0"/>
              </a:rPr>
              <a:t>Burgess</a:t>
            </a:r>
            <a:r>
              <a:rPr lang="es-ES_tradnl" dirty="0">
                <a:latin typeface="Arial" charset="0"/>
              </a:rPr>
              <a:t> Publishing</a:t>
            </a:r>
          </a:p>
          <a:p>
            <a:pPr eaLnBrk="0" hangingPunct="0">
              <a:buFontTx/>
              <a:buChar char="•"/>
            </a:pPr>
            <a:r>
              <a:rPr lang="es-ES_tradnl" dirty="0">
                <a:latin typeface="Arial" charset="0"/>
              </a:rPr>
              <a:t>E,J. </a:t>
            </a:r>
            <a:r>
              <a:rPr lang="es-ES_tradnl" dirty="0" err="1">
                <a:latin typeface="Arial" charset="0"/>
              </a:rPr>
              <a:t>Tarbuck</a:t>
            </a:r>
            <a:r>
              <a:rPr lang="es-ES_tradnl" dirty="0">
                <a:latin typeface="Arial" charset="0"/>
              </a:rPr>
              <a:t>, F.K. </a:t>
            </a:r>
            <a:r>
              <a:rPr lang="es-ES_tradnl" dirty="0" err="1">
                <a:latin typeface="Arial" charset="0"/>
              </a:rPr>
              <a:t>Lutgens</a:t>
            </a:r>
            <a:r>
              <a:rPr lang="es-ES_tradnl" dirty="0">
                <a:latin typeface="Arial" charset="0"/>
              </a:rPr>
              <a:t>, 1999. Ciencias de la Tierra. </a:t>
            </a:r>
            <a:r>
              <a:rPr lang="es-ES_tradnl" dirty="0" err="1">
                <a:latin typeface="Arial" charset="0"/>
              </a:rPr>
              <a:t>Prentice</a:t>
            </a:r>
            <a:r>
              <a:rPr lang="es-ES_tradnl" dirty="0">
                <a:latin typeface="Arial" charset="0"/>
              </a:rPr>
              <a:t> Hall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2078</TotalTime>
  <Words>1302</Words>
  <Application>Microsoft Office PowerPoint</Application>
  <PresentationFormat>Presentación en pantalla (4:3)</PresentationFormat>
  <Paragraphs>295</Paragraphs>
  <Slides>55</Slides>
  <Notes>47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57" baseType="lpstr">
      <vt:lpstr>Flujo</vt:lpstr>
      <vt:lpstr>Fotografía de Photo Editor</vt:lpstr>
      <vt:lpstr>Fundamentos de Petrología</vt:lpstr>
      <vt:lpstr>¿Qué se entiende por petrología?</vt:lpstr>
      <vt:lpstr>Objetivos del curso</vt:lpstr>
      <vt:lpstr>La Petrología y el trabajo del geólogo?</vt:lpstr>
      <vt:lpstr>Como enfrentar un estudio petrológico</vt:lpstr>
      <vt:lpstr>Tipos de procesos que se abordan en petrología </vt:lpstr>
      <vt:lpstr>Parte Ígnea</vt:lpstr>
      <vt:lpstr>Diapositiva 8</vt:lpstr>
      <vt:lpstr>Diapositiva 9</vt:lpstr>
      <vt:lpstr>FUNDAMENTOS DE PETROLOGÍA: Parte ígnea</vt:lpstr>
      <vt:lpstr>Principios básicos de mineralogía</vt:lpstr>
      <vt:lpstr>Diapositiva 12</vt:lpstr>
      <vt:lpstr>Atomos con ciertas características consistentes se llaman….</vt:lpstr>
      <vt:lpstr>Diapositiva 14</vt:lpstr>
      <vt:lpstr>Atomos de un mismo elemento que tienen diferentes números  de neutrones en sus núcleos se llaman…. </vt:lpstr>
      <vt:lpstr>Diapositiva 16</vt:lpstr>
      <vt:lpstr>La mayoría de las substancias en la Tierra no son elementos puros sino son…. </vt:lpstr>
      <vt:lpstr>¿Qué es un compuesto? </vt:lpstr>
      <vt:lpstr>Un Compuesto es…..</vt:lpstr>
      <vt:lpstr>…pero hay excepciones</vt:lpstr>
      <vt:lpstr>Elementos y Compuestos en su forma sólida constituyen…</vt:lpstr>
      <vt:lpstr>Mineral versus cristal (Policristalinidad)</vt:lpstr>
      <vt:lpstr>Definición de mineral</vt:lpstr>
      <vt:lpstr>Definición de mineral (cont.)</vt:lpstr>
      <vt:lpstr>Definición de mineral (cont.)</vt:lpstr>
      <vt:lpstr>Definición de mineral (cont.)</vt:lpstr>
      <vt:lpstr>Definición de mineral (cont.)</vt:lpstr>
      <vt:lpstr>Definición de mineral (cont.)</vt:lpstr>
      <vt:lpstr>Diapositiva 29</vt:lpstr>
      <vt:lpstr>Diapositiva 30</vt:lpstr>
      <vt:lpstr>MÉTODOS DE ANÁLISIS MINERALÓGICOS</vt:lpstr>
      <vt:lpstr>Métodos de análisis mineralógicos</vt:lpstr>
      <vt:lpstr>Diapositiva 33</vt:lpstr>
      <vt:lpstr>Diapositiva 34</vt:lpstr>
      <vt:lpstr>Diapositiva 35</vt:lpstr>
      <vt:lpstr>Difracción de rayos X</vt:lpstr>
      <vt:lpstr>Diapositiva 37</vt:lpstr>
      <vt:lpstr>Microscopio electrónico de barrido</vt:lpstr>
      <vt:lpstr>Microscopio electrónico de barrido</vt:lpstr>
      <vt:lpstr>Microsonda electrónica</vt:lpstr>
      <vt:lpstr>Diapositiva 41</vt:lpstr>
      <vt:lpstr>Diapositiva 42</vt:lpstr>
      <vt:lpstr>Silicatos</vt:lpstr>
      <vt:lpstr>Diapositiva 44</vt:lpstr>
      <vt:lpstr>Diapositiva 45</vt:lpstr>
      <vt:lpstr>Estructura polímera de los silicatos  ¿Qué es un polímero?</vt:lpstr>
      <vt:lpstr>Diapositiva 47</vt:lpstr>
      <vt:lpstr>Diapositiva 48</vt:lpstr>
      <vt:lpstr>¿y los otros cationes?</vt:lpstr>
      <vt:lpstr>¿Qué es el Nº de coordinación?</vt:lpstr>
      <vt:lpstr>Diapositiva 51</vt:lpstr>
      <vt:lpstr>Diapositiva 52</vt:lpstr>
      <vt:lpstr>Diapositiva 53</vt:lpstr>
      <vt:lpstr>Diapositiva 54</vt:lpstr>
      <vt:lpstr>Formula estructural de los silicatos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de Petrología</dc:title>
  <dc:creator>MAParada</dc:creator>
  <cp:lastModifiedBy>MAParada</cp:lastModifiedBy>
  <cp:revision>168</cp:revision>
  <dcterms:created xsi:type="dcterms:W3CDTF">2010-09-10T15:23:14Z</dcterms:created>
  <dcterms:modified xsi:type="dcterms:W3CDTF">2011-10-25T13:38:51Z</dcterms:modified>
</cp:coreProperties>
</file>