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1" r:id="rId6"/>
    <p:sldId id="259" r:id="rId7"/>
    <p:sldId id="260" r:id="rId8"/>
    <p:sldId id="265" r:id="rId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14/01/2012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14/01/2012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14/01/2012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14/01/2012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14/01/2012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14/01/2012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14/01/2012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14/01/2012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14/01/2012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14/01/2012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14/01/2012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t>14/01/2012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 smtClean="0"/>
              <a:t>Geología Económica</a:t>
            </a:r>
            <a:endParaRPr lang="es-CL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L" dirty="0" smtClean="0"/>
              <a:t>GL3101 – Geología General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530713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Algunas definiciones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84576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s-CL" b="1" i="1" dirty="0" smtClean="0"/>
              <a:t>Geología Económica</a:t>
            </a:r>
            <a:r>
              <a:rPr lang="es-CL" dirty="0" smtClean="0"/>
              <a:t>: Aquella rama de la geología que estudia la distribución y formación de recursos minerales que se encuentran en o sobre la corteza terrestre, concentrados por procesos geológicos.</a:t>
            </a:r>
          </a:p>
          <a:p>
            <a:pPr algn="just"/>
            <a:r>
              <a:rPr lang="es-CL" b="1" i="1" dirty="0" smtClean="0"/>
              <a:t>Yacimiento</a:t>
            </a:r>
            <a:r>
              <a:rPr lang="es-CL" dirty="0" smtClean="0"/>
              <a:t>: Zona o cuerpo de concentración natural de recursos minerales.</a:t>
            </a:r>
          </a:p>
          <a:p>
            <a:pPr algn="just"/>
            <a:r>
              <a:rPr lang="es-CL" b="1" i="1" dirty="0" smtClean="0"/>
              <a:t>Mena</a:t>
            </a:r>
            <a:r>
              <a:rPr lang="es-CL" dirty="0" smtClean="0"/>
              <a:t>: Minerales de los cuales es posible la extracción de elementos metálicos con un beneficio económico.</a:t>
            </a:r>
          </a:p>
          <a:p>
            <a:pPr algn="just"/>
            <a:r>
              <a:rPr lang="es-CL" b="1" i="1" dirty="0"/>
              <a:t>Ganga</a:t>
            </a:r>
            <a:r>
              <a:rPr lang="es-CL" dirty="0"/>
              <a:t>: </a:t>
            </a:r>
            <a:r>
              <a:rPr lang="es-CL" dirty="0" smtClean="0"/>
              <a:t>Minerales </a:t>
            </a:r>
            <a:r>
              <a:rPr lang="es-CL" dirty="0"/>
              <a:t>de los cuales no es posible obtener un beneficio económico y que acompañan a los minerales de mena, en general presentes en una proporción mucho mayor</a:t>
            </a:r>
            <a:r>
              <a:rPr lang="es-CL" dirty="0" smtClean="0"/>
              <a:t>.</a:t>
            </a:r>
          </a:p>
          <a:p>
            <a:pPr algn="just"/>
            <a:r>
              <a:rPr lang="es-CL" b="1" i="1" dirty="0"/>
              <a:t>Ley</a:t>
            </a:r>
            <a:r>
              <a:rPr lang="es-CL" dirty="0"/>
              <a:t>: </a:t>
            </a:r>
            <a:r>
              <a:rPr lang="es-CL" dirty="0" smtClean="0"/>
              <a:t>Valor </a:t>
            </a:r>
            <a:r>
              <a:rPr lang="es-CL" dirty="0"/>
              <a:t>cuantitativo de un elemento en una roca con mineral de mena.</a:t>
            </a:r>
          </a:p>
        </p:txBody>
      </p:sp>
    </p:spTree>
    <p:extLst>
      <p:ext uri="{BB962C8B-B14F-4D97-AF65-F5344CB8AC3E}">
        <p14:creationId xmlns:p14="http://schemas.microsoft.com/office/powerpoint/2010/main" val="3415257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Principales menas de Cu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kumimoji="1" lang="en-GB" b="1" dirty="0" err="1" smtClean="0">
                <a:latin typeface="Tahoma" pitchFamily="34" charset="0"/>
              </a:rPr>
              <a:t>Calcopirita</a:t>
            </a:r>
            <a:r>
              <a:rPr kumimoji="1" lang="en-GB" dirty="0" smtClean="0">
                <a:latin typeface="Tahoma" pitchFamily="34" charset="0"/>
              </a:rPr>
              <a:t> </a:t>
            </a:r>
            <a:r>
              <a:rPr kumimoji="1" lang="en-GB" dirty="0">
                <a:latin typeface="Tahoma" pitchFamily="34" charset="0"/>
              </a:rPr>
              <a:t>(</a:t>
            </a:r>
            <a:r>
              <a:rPr kumimoji="1" lang="en-GB" dirty="0" smtClean="0">
                <a:latin typeface="Tahoma" pitchFamily="34" charset="0"/>
              </a:rPr>
              <a:t>CuFeS2)</a:t>
            </a:r>
          </a:p>
          <a:p>
            <a:r>
              <a:rPr kumimoji="1" lang="en-GB" b="1" dirty="0" err="1" smtClean="0">
                <a:latin typeface="Tahoma" pitchFamily="34" charset="0"/>
              </a:rPr>
              <a:t>Bornita</a:t>
            </a:r>
            <a:r>
              <a:rPr kumimoji="1" lang="en-GB" dirty="0" smtClean="0">
                <a:latin typeface="Tahoma" pitchFamily="34" charset="0"/>
              </a:rPr>
              <a:t> </a:t>
            </a:r>
            <a:r>
              <a:rPr kumimoji="1" lang="en-GB" dirty="0">
                <a:latin typeface="Tahoma" pitchFamily="34" charset="0"/>
              </a:rPr>
              <a:t>(</a:t>
            </a:r>
            <a:r>
              <a:rPr kumimoji="1" lang="en-GB" dirty="0" smtClean="0">
                <a:latin typeface="Tahoma" pitchFamily="34" charset="0"/>
              </a:rPr>
              <a:t>Cu5FeS4)</a:t>
            </a:r>
          </a:p>
          <a:p>
            <a:r>
              <a:rPr kumimoji="1" lang="en-GB" b="1" dirty="0" err="1" smtClean="0">
                <a:latin typeface="Tahoma" pitchFamily="34" charset="0"/>
              </a:rPr>
              <a:t>Covelina</a:t>
            </a:r>
            <a:r>
              <a:rPr kumimoji="1" lang="en-GB" dirty="0" smtClean="0">
                <a:latin typeface="Tahoma" pitchFamily="34" charset="0"/>
              </a:rPr>
              <a:t> (</a:t>
            </a:r>
            <a:r>
              <a:rPr kumimoji="1" lang="en-GB" dirty="0" err="1" smtClean="0">
                <a:latin typeface="Tahoma" pitchFamily="34" charset="0"/>
              </a:rPr>
              <a:t>CuS</a:t>
            </a:r>
            <a:r>
              <a:rPr kumimoji="1" lang="en-GB" dirty="0" smtClean="0">
                <a:latin typeface="Tahoma" pitchFamily="34" charset="0"/>
              </a:rPr>
              <a:t>)</a:t>
            </a:r>
          </a:p>
          <a:p>
            <a:r>
              <a:rPr kumimoji="1" lang="en-GB" b="1" dirty="0" err="1" smtClean="0">
                <a:latin typeface="Tahoma" pitchFamily="34" charset="0"/>
              </a:rPr>
              <a:t>Calcosina</a:t>
            </a:r>
            <a:r>
              <a:rPr kumimoji="1" lang="en-GB" dirty="0" smtClean="0">
                <a:latin typeface="Tahoma" pitchFamily="34" charset="0"/>
              </a:rPr>
              <a:t> </a:t>
            </a:r>
            <a:r>
              <a:rPr kumimoji="1" lang="en-GB" dirty="0">
                <a:latin typeface="Tahoma" pitchFamily="34" charset="0"/>
              </a:rPr>
              <a:t>(Cu2S)</a:t>
            </a:r>
            <a:endParaRPr lang="es-CL" dirty="0"/>
          </a:p>
        </p:txBody>
      </p:sp>
      <p:pic>
        <p:nvPicPr>
          <p:cNvPr id="1026" name="Picture 2" descr="http://lasmateriasprimas.com/wp-content/uploads/2011/03/Cobre_Terremoto_Jap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66096"/>
            <a:ext cx="2857500" cy="221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31790"/>
            <a:ext cx="3358224" cy="2518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://bligoo.com/media/users/0/45037/images/cobr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366096"/>
            <a:ext cx="4870392" cy="221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623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Tipos de yacimientos</a:t>
            </a:r>
            <a:endParaRPr lang="es-CL" dirty="0"/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s-ES_tradnl" dirty="0" smtClean="0"/>
              <a:t>Pórfidos Cupríferos</a:t>
            </a:r>
          </a:p>
          <a:p>
            <a:pPr eaLnBrk="1" hangingPunct="1"/>
            <a:r>
              <a:rPr lang="es-ES_tradnl" dirty="0" err="1" smtClean="0"/>
              <a:t>Estratoligados</a:t>
            </a:r>
            <a:endParaRPr lang="es-ES_tradnl" dirty="0"/>
          </a:p>
          <a:p>
            <a:pPr eaLnBrk="1" hangingPunct="1"/>
            <a:r>
              <a:rPr lang="es-ES_tradnl" dirty="0" err="1" smtClean="0"/>
              <a:t>Epitermales</a:t>
            </a:r>
            <a:endParaRPr lang="es-ES_tradnl" dirty="0"/>
          </a:p>
          <a:p>
            <a:pPr eaLnBrk="1" hangingPunct="1"/>
            <a:r>
              <a:rPr lang="es-ES_tradnl" dirty="0" err="1" smtClean="0"/>
              <a:t>Skarn</a:t>
            </a:r>
            <a:endParaRPr lang="es-ES_tradnl" dirty="0"/>
          </a:p>
          <a:p>
            <a:pPr eaLnBrk="1" hangingPunct="1"/>
            <a:r>
              <a:rPr lang="es-ES_tradnl" dirty="0" smtClean="0"/>
              <a:t>Sedimentarios</a:t>
            </a:r>
            <a:endParaRPr lang="es-ES_tradnl" dirty="0"/>
          </a:p>
          <a:p>
            <a:pPr eaLnBrk="1" hangingPunct="1"/>
            <a:r>
              <a:rPr lang="es-ES_tradnl" dirty="0" err="1" smtClean="0"/>
              <a:t>Volcano-Exhalativos</a:t>
            </a:r>
            <a:endParaRPr lang="es-ES_tradnl" dirty="0"/>
          </a:p>
          <a:p>
            <a:pPr eaLnBrk="1" hangingPunct="1"/>
            <a:r>
              <a:rPr lang="es-ES_tradnl" dirty="0" smtClean="0"/>
              <a:t>Metamórficos</a:t>
            </a:r>
          </a:p>
        </p:txBody>
      </p:sp>
    </p:spTree>
    <p:extLst>
      <p:ext uri="{BB962C8B-B14F-4D97-AF65-F5344CB8AC3E}">
        <p14:creationId xmlns:p14="http://schemas.microsoft.com/office/powerpoint/2010/main" val="398043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Yacimientos tipo pórfido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2474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s-CL" dirty="0"/>
              <a:t>Los depósitos del tipo pórfido cuprífero comprenden yacimientos de gran volumen de mineralización primaria de sulfuros de cobre-fierro y fierro, en general hospedados y directamente asociados a cuerpos intrusivos </a:t>
            </a:r>
            <a:r>
              <a:rPr lang="es-CL" dirty="0" smtClean="0"/>
              <a:t>porfídicos.</a:t>
            </a:r>
            <a:endParaRPr lang="es-CL" dirty="0"/>
          </a:p>
        </p:txBody>
      </p:sp>
      <p:pic>
        <p:nvPicPr>
          <p:cNvPr id="4" name="Picture 3" descr="Pórfido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40968"/>
            <a:ext cx="4779640" cy="3533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251520" y="3140968"/>
            <a:ext cx="374441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>
              <a:defRPr/>
            </a:pPr>
            <a:r>
              <a:rPr lang="es-ES_tradnl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Los pórfidos </a:t>
            </a:r>
          </a:p>
          <a:p>
            <a:pPr algn="ctr" eaLnBrk="0" hangingPunct="0">
              <a:defRPr/>
            </a:pPr>
            <a:r>
              <a:rPr lang="es-ES_tradnl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cupríferos </a:t>
            </a:r>
          </a:p>
          <a:p>
            <a:pPr algn="ctr" eaLnBrk="0" hangingPunct="0">
              <a:defRPr/>
            </a:pPr>
            <a:r>
              <a:rPr lang="es-ES_tradnl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son los</a:t>
            </a:r>
          </a:p>
          <a:p>
            <a:pPr algn="ctr" eaLnBrk="0" hangingPunct="0">
              <a:defRPr/>
            </a:pPr>
            <a:r>
              <a:rPr lang="es-ES_tradnl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depósitos</a:t>
            </a:r>
          </a:p>
          <a:p>
            <a:pPr algn="ctr" eaLnBrk="0" hangingPunct="0">
              <a:defRPr/>
            </a:pPr>
            <a:r>
              <a:rPr lang="es-ES_tradnl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minerales</a:t>
            </a:r>
          </a:p>
          <a:p>
            <a:pPr algn="ctr" eaLnBrk="0" hangingPunct="0">
              <a:defRPr/>
            </a:pPr>
            <a:r>
              <a:rPr lang="es-ES_tradnl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más </a:t>
            </a:r>
          </a:p>
          <a:p>
            <a:pPr algn="ctr" eaLnBrk="0" hangingPunct="0">
              <a:defRPr/>
            </a:pPr>
            <a:r>
              <a:rPr lang="es-ES_tradnl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importantes </a:t>
            </a:r>
          </a:p>
          <a:p>
            <a:pPr algn="ctr" eaLnBrk="0" hangingPunct="0">
              <a:defRPr/>
            </a:pPr>
            <a:r>
              <a:rPr lang="es-ES_tradnl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de Chile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17155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608512" y="1628800"/>
            <a:ext cx="457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s-CL" dirty="0">
                <a:solidFill>
                  <a:srgbClr val="FF3300"/>
                </a:solidFill>
                <a:latin typeface="Arial" pitchFamily="34" charset="0"/>
              </a:rPr>
              <a:t>Mineralización ligada a </a:t>
            </a:r>
          </a:p>
          <a:p>
            <a:pPr algn="ctr" eaLnBrk="1" hangingPunct="1">
              <a:defRPr/>
            </a:pPr>
            <a:r>
              <a:rPr lang="es-CL" dirty="0">
                <a:solidFill>
                  <a:srgbClr val="FF3300"/>
                </a:solidFill>
                <a:latin typeface="Arial" pitchFamily="34" charset="0"/>
              </a:rPr>
              <a:t>Metamorfismo de </a:t>
            </a:r>
            <a:r>
              <a:rPr lang="es-CL" dirty="0" smtClean="0">
                <a:solidFill>
                  <a:srgbClr val="FF3300"/>
                </a:solidFill>
                <a:latin typeface="Arial" pitchFamily="34" charset="0"/>
              </a:rPr>
              <a:t>contacto</a:t>
            </a:r>
            <a:endParaRPr lang="es-CL" sz="2000" dirty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Yacimiento tipo </a:t>
            </a:r>
            <a:r>
              <a:rPr lang="es-CL" dirty="0" err="1" smtClean="0"/>
              <a:t>Skarn</a:t>
            </a:r>
            <a:r>
              <a:rPr lang="es-CL" dirty="0" smtClean="0"/>
              <a:t/>
            </a:r>
            <a:br>
              <a:rPr lang="es-CL" dirty="0" smtClean="0"/>
            </a:br>
            <a:r>
              <a:rPr lang="es-CL" sz="2200" dirty="0" smtClean="0"/>
              <a:t>(Importante para la Tarea Recuperativa)</a:t>
            </a:r>
            <a:endParaRPr lang="es-CL" sz="2200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64904"/>
            <a:ext cx="4065712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9 CuadroTexto"/>
          <p:cNvSpPr txBox="1"/>
          <p:nvPr/>
        </p:nvSpPr>
        <p:spPr>
          <a:xfrm>
            <a:off x="395536" y="2436274"/>
            <a:ext cx="37421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2000" dirty="0" smtClean="0"/>
              <a:t>Reemplazo </a:t>
            </a:r>
            <a:r>
              <a:rPr lang="es-CL" sz="2000" dirty="0" err="1"/>
              <a:t>metasomático</a:t>
            </a:r>
            <a:r>
              <a:rPr lang="es-CL" sz="2000" dirty="0"/>
              <a:t> caracterizados por la presencia de minerales </a:t>
            </a:r>
            <a:r>
              <a:rPr lang="es-CL" sz="2000" dirty="0" err="1"/>
              <a:t>calcosilicatados</a:t>
            </a:r>
            <a:r>
              <a:rPr lang="es-CL" sz="2000" dirty="0"/>
              <a:t> </a:t>
            </a:r>
            <a:r>
              <a:rPr lang="es-CL" sz="2000" dirty="0" err="1"/>
              <a:t>faneríticos</a:t>
            </a:r>
            <a:r>
              <a:rPr lang="es-CL" sz="2000" dirty="0"/>
              <a:t> de grano grueso, de Ca, Fe, Mg y Mn. Reemplazan selectivamente a rocas </a:t>
            </a:r>
            <a:r>
              <a:rPr lang="es-CL" sz="2000" dirty="0" smtClean="0"/>
              <a:t>carbonatadas,</a:t>
            </a:r>
            <a:r>
              <a:rPr lang="en-US" sz="2000" dirty="0"/>
              <a:t> </a:t>
            </a:r>
            <a:r>
              <a:rPr lang="en-US" sz="2000" dirty="0" err="1"/>
              <a:t>típicamente</a:t>
            </a:r>
            <a:r>
              <a:rPr lang="en-US" sz="2000" dirty="0"/>
              <a:t> </a:t>
            </a:r>
            <a:r>
              <a:rPr lang="en-US" sz="2000" dirty="0" err="1"/>
              <a:t>calcárea</a:t>
            </a:r>
            <a:r>
              <a:rPr lang="en-US" sz="2000" dirty="0"/>
              <a:t>, </a:t>
            </a:r>
            <a:r>
              <a:rPr lang="en-US" sz="2000" dirty="0" err="1"/>
              <a:t>caliza</a:t>
            </a:r>
            <a:r>
              <a:rPr lang="en-US" sz="2000" dirty="0"/>
              <a:t>, </a:t>
            </a:r>
            <a:r>
              <a:rPr lang="en-US" sz="2000" dirty="0" err="1"/>
              <a:t>dolomita</a:t>
            </a:r>
            <a:r>
              <a:rPr lang="en-US" sz="2000" dirty="0"/>
              <a:t> o </a:t>
            </a:r>
            <a:r>
              <a:rPr lang="en-US" sz="2000" dirty="0" err="1"/>
              <a:t>rocas</a:t>
            </a:r>
            <a:r>
              <a:rPr lang="en-US" sz="2000" dirty="0"/>
              <a:t> </a:t>
            </a:r>
            <a:r>
              <a:rPr lang="en-US" sz="2000" dirty="0" err="1"/>
              <a:t>sedimentarias</a:t>
            </a:r>
            <a:r>
              <a:rPr lang="en-US" sz="2000" dirty="0"/>
              <a:t> </a:t>
            </a:r>
            <a:r>
              <a:rPr lang="en-US" sz="2000" dirty="0" err="1"/>
              <a:t>clásticas</a:t>
            </a:r>
            <a:r>
              <a:rPr lang="en-US" sz="2000" dirty="0"/>
              <a:t> </a:t>
            </a:r>
            <a:r>
              <a:rPr lang="en-US" sz="2000" dirty="0" err="1" smtClean="0"/>
              <a:t>calcáreas</a:t>
            </a:r>
            <a:r>
              <a:rPr lang="en-US" sz="2000" dirty="0" smtClean="0"/>
              <a:t>,</a:t>
            </a:r>
            <a:r>
              <a:rPr lang="es-CL" sz="2000" dirty="0" smtClean="0"/>
              <a:t>  </a:t>
            </a:r>
            <a:r>
              <a:rPr lang="es-CL" sz="2000" dirty="0"/>
              <a:t>y pueden asociarse con mineralización metálica de W, Cu, Zn, Pb, Sn, Fe-Ca y menor Au-Ag</a:t>
            </a:r>
            <a:r>
              <a:rPr lang="es-CL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786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Eocene-Oligoce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-3796"/>
            <a:ext cx="3694573" cy="6861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795" name="Rectangle 3"/>
          <p:cNvSpPr>
            <a:spLocks noChangeArrowheads="1"/>
          </p:cNvSpPr>
          <p:nvPr/>
        </p:nvSpPr>
        <p:spPr bwMode="auto">
          <a:xfrm>
            <a:off x="4643438" y="274638"/>
            <a:ext cx="43210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kumimoji="1" lang="es-MX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Eoceno Superior-Oligoceno Inferior</a:t>
            </a:r>
            <a:endParaRPr kumimoji="1" lang="es-ES" sz="20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4648200" y="1600200"/>
            <a:ext cx="4244280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75000"/>
              <a:buFont typeface="Monotype Sorts" pitchFamily="2" charset="2"/>
              <a:buChar char="n"/>
              <a:defRPr/>
            </a:pPr>
            <a:r>
              <a:rPr kumimoji="1" lang="es-MX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Pórfidos Cu-Mo</a:t>
            </a: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75000"/>
              <a:buFont typeface="Monotype Sorts" pitchFamily="2" charset="2"/>
              <a:buChar char="n"/>
              <a:defRPr/>
            </a:pPr>
            <a:r>
              <a:rPr kumimoji="1" lang="es-MX" sz="28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Epitermales</a:t>
            </a:r>
            <a:r>
              <a:rPr kumimoji="1" lang="es-MX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Au</a:t>
            </a: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75000"/>
              <a:buFont typeface="Monotype Sorts" pitchFamily="2" charset="2"/>
              <a:buChar char="n"/>
              <a:defRPr/>
            </a:pPr>
            <a:endParaRPr kumimoji="1" lang="es-MX" sz="2800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SzPct val="75000"/>
              <a:buFont typeface="Monotype Sorts" pitchFamily="2" charset="2"/>
              <a:buChar char="n"/>
              <a:defRPr/>
            </a:pPr>
            <a:r>
              <a:rPr kumimoji="1" lang="es-MX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F</a:t>
            </a:r>
            <a:r>
              <a:rPr kumimoji="1" lang="es-MX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aja </a:t>
            </a:r>
            <a:r>
              <a:rPr kumimoji="1" lang="es-MX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de yacimientos </a:t>
            </a:r>
            <a:r>
              <a:rPr kumimoji="1" lang="es-MX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con </a:t>
            </a:r>
            <a:r>
              <a:rPr kumimoji="1" lang="es-MX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la mayor concentración de Cu conocida en el </a:t>
            </a:r>
            <a:r>
              <a:rPr kumimoji="1" lang="es-MX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mundo</a:t>
            </a:r>
            <a:r>
              <a:rPr kumimoji="1" lang="es-MX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.</a:t>
            </a:r>
            <a:endParaRPr kumimoji="1" lang="es-ES" sz="2800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273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reservas Cu mundial USGS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497368"/>
            <a:ext cx="7744374" cy="5360632"/>
          </a:xfrm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Reservas de Cu</a:t>
            </a:r>
            <a:endParaRPr lang="es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497926" y="6333816"/>
            <a:ext cx="6169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Fuente: </a:t>
            </a:r>
            <a:r>
              <a:rPr lang="en-US" sz="1400" dirty="0" smtClean="0"/>
              <a:t>U.S. Geological Survey, Mineral Commodity Summaries, January 2010</a:t>
            </a:r>
            <a:endParaRPr lang="es-ES" sz="1400" dirty="0" smtClean="0"/>
          </a:p>
          <a:p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0" y="119675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 smtClean="0"/>
              <a:t>Chile posee el 30% de las reservas de Cu del mundo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1245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315</Words>
  <Application>Microsoft Office PowerPoint</Application>
  <PresentationFormat>Presentación en pantalla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Tema de Office</vt:lpstr>
      <vt:lpstr>Geología Económica</vt:lpstr>
      <vt:lpstr>Algunas definiciones</vt:lpstr>
      <vt:lpstr>Principales menas de Cu</vt:lpstr>
      <vt:lpstr>Tipos de yacimientos</vt:lpstr>
      <vt:lpstr>Yacimientos tipo pórfido</vt:lpstr>
      <vt:lpstr>Yacimiento tipo Skarn (Importante para la Tarea Recuperativa)</vt:lpstr>
      <vt:lpstr>Presentación de PowerPoint</vt:lpstr>
      <vt:lpstr>Reservas de Cu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Geología Económica</dc:title>
  <dc:creator>Oscar</dc:creator>
  <cp:lastModifiedBy>Usuario</cp:lastModifiedBy>
  <cp:revision>19</cp:revision>
  <dcterms:created xsi:type="dcterms:W3CDTF">2011-12-22T05:13:46Z</dcterms:created>
  <dcterms:modified xsi:type="dcterms:W3CDTF">2012-01-14T07:27:07Z</dcterms:modified>
</cp:coreProperties>
</file>