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F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>
        <p:scale>
          <a:sx n="80" d="100"/>
          <a:sy n="80" d="100"/>
        </p:scale>
        <p:origin x="-32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65895-1285-4EEA-BF17-4627D3E7D0CF}" type="datetimeFigureOut">
              <a:rPr lang="es-CL" smtClean="0"/>
              <a:t>03-01-2012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49DAE-3FF0-4348-98D3-1DD4C4D8299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73212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2FDBB8-ED72-4934-86EF-20BC63730610}" type="slidenum">
              <a:rPr lang="es-ES"/>
              <a:pPr/>
              <a:t>2</a:t>
            </a:fld>
            <a:endParaRPr lang="es-ES"/>
          </a:p>
        </p:txBody>
      </p:sp>
      <p:sp>
        <p:nvSpPr>
          <p:cNvPr id="65537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326ABDCA-8CB1-4824-AA36-54571DB522B0}" type="slidenum">
              <a:rPr lang="es-ES" sz="1200"/>
              <a:pPr algn="r">
                <a:buClrTx/>
                <a:buFontTx/>
                <a:buNone/>
              </a:pPr>
              <a:t>2</a:t>
            </a:fld>
            <a:endParaRPr lang="es-ES" sz="1200"/>
          </a:p>
        </p:txBody>
      </p:sp>
      <p:sp>
        <p:nvSpPr>
          <p:cNvPr id="65538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9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9FF0C7-5251-4F70-8996-439467C3E873}" type="slidenum">
              <a:rPr lang="es-ES"/>
              <a:pPr/>
              <a:t>16</a:t>
            </a:fld>
            <a:endParaRPr lang="es-ES"/>
          </a:p>
        </p:txBody>
      </p:sp>
      <p:sp>
        <p:nvSpPr>
          <p:cNvPr id="94209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41C7ADDB-5494-43C1-AB8A-4EDEE8E9C218}" type="slidenum">
              <a:rPr lang="es-ES" sz="1200"/>
              <a:pPr algn="r">
                <a:buClrTx/>
                <a:buFontTx/>
                <a:buNone/>
              </a:pPr>
              <a:t>16</a:t>
            </a:fld>
            <a:endParaRPr lang="es-ES" sz="1200"/>
          </a:p>
        </p:txBody>
      </p:sp>
      <p:sp>
        <p:nvSpPr>
          <p:cNvPr id="94210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1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1C6A80A-0C41-4792-B64B-209CD1E6F7EC}" type="slidenum">
              <a:rPr lang="es-ES"/>
              <a:pPr/>
              <a:t>17</a:t>
            </a:fld>
            <a:endParaRPr lang="es-ES"/>
          </a:p>
        </p:txBody>
      </p:sp>
      <p:sp>
        <p:nvSpPr>
          <p:cNvPr id="95233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26421A74-786F-4790-83A8-7D97C8220CBA}" type="slidenum">
              <a:rPr lang="es-ES" sz="1200"/>
              <a:pPr algn="r">
                <a:buClrTx/>
                <a:buFontTx/>
                <a:buNone/>
              </a:pPr>
              <a:t>17</a:t>
            </a:fld>
            <a:endParaRPr lang="es-ES" sz="1200"/>
          </a:p>
        </p:txBody>
      </p:sp>
      <p:sp>
        <p:nvSpPr>
          <p:cNvPr id="95234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5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2A15CD9-6476-4324-947D-DCC39C99290C}" type="slidenum">
              <a:rPr lang="es-ES"/>
              <a:pPr/>
              <a:t>18</a:t>
            </a:fld>
            <a:endParaRPr lang="es-ES"/>
          </a:p>
        </p:txBody>
      </p:sp>
      <p:sp>
        <p:nvSpPr>
          <p:cNvPr id="96257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8CE23EDF-F776-4789-AFDE-0CC5FEA10FA1}" type="slidenum">
              <a:rPr lang="es-ES" sz="1200"/>
              <a:pPr algn="r">
                <a:buClrTx/>
                <a:buFontTx/>
                <a:buNone/>
              </a:pPr>
              <a:t>18</a:t>
            </a:fld>
            <a:endParaRPr lang="es-ES" sz="1200"/>
          </a:p>
        </p:txBody>
      </p:sp>
      <p:sp>
        <p:nvSpPr>
          <p:cNvPr id="96258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9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2660940-AB78-4824-A4D4-4C5743EBB0EE}" type="slidenum">
              <a:rPr lang="es-ES"/>
              <a:pPr/>
              <a:t>3</a:t>
            </a:fld>
            <a:endParaRPr lang="es-ES"/>
          </a:p>
        </p:txBody>
      </p:sp>
      <p:sp>
        <p:nvSpPr>
          <p:cNvPr id="66561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8C532E44-417D-4069-925D-A464F591FD74}" type="slidenum">
              <a:rPr lang="es-ES" sz="1200"/>
              <a:pPr algn="r">
                <a:buClrTx/>
                <a:buFontTx/>
                <a:buNone/>
              </a:pPr>
              <a:t>3</a:t>
            </a:fld>
            <a:endParaRPr lang="es-ES" sz="1200"/>
          </a:p>
        </p:txBody>
      </p:sp>
      <p:sp>
        <p:nvSpPr>
          <p:cNvPr id="66562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3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3DD361-D5FD-423E-B28C-6B1B8C549582}" type="slidenum">
              <a:rPr lang="es-ES"/>
              <a:pPr/>
              <a:t>4</a:t>
            </a:fld>
            <a:endParaRPr lang="es-ES"/>
          </a:p>
        </p:txBody>
      </p:sp>
      <p:sp>
        <p:nvSpPr>
          <p:cNvPr id="99329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E4EA63C6-5E29-4737-99CD-7CC0127D46F2}" type="slidenum">
              <a:rPr lang="es-ES" sz="1200"/>
              <a:pPr algn="r">
                <a:buClrTx/>
                <a:buFontTx/>
                <a:buNone/>
              </a:pPr>
              <a:t>4</a:t>
            </a:fld>
            <a:endParaRPr lang="es-ES" sz="1200"/>
          </a:p>
        </p:txBody>
      </p:sp>
      <p:sp>
        <p:nvSpPr>
          <p:cNvPr id="99330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1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Rockwell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ockwell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ockwell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ockwell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ockwell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919367-9A66-431D-8C97-76EF9C48DBAD}" type="slidenum">
              <a:rPr lang="es-ES_tradnl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ES_tradnl">
              <a:latin typeface="Calibri" pitchFamily="34" charset="0"/>
            </a:endParaRPr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_trad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Rockwell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ockwell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ockwell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ockwell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ockwell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919367-9A66-431D-8C97-76EF9C48DBAD}" type="slidenum">
              <a:rPr lang="es-ES_tradnl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ES_tradnl">
              <a:latin typeface="Calibri" pitchFamily="34" charset="0"/>
            </a:endParaRPr>
          </a:p>
        </p:txBody>
      </p:sp>
      <p:sp>
        <p:nvSpPr>
          <p:cNvPr id="58371" name="Rectangle 2"/>
          <p:cNvSpPr>
            <a:spLocks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ES_trad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8228047-517E-4474-8777-59031D085B6C}" type="slidenum">
              <a:rPr lang="es-ES"/>
              <a:pPr/>
              <a:t>11</a:t>
            </a:fld>
            <a:endParaRPr lang="es-ES"/>
          </a:p>
        </p:txBody>
      </p:sp>
      <p:sp>
        <p:nvSpPr>
          <p:cNvPr id="108545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16962880-ED68-4F31-95D5-124F1A03DB41}" type="slidenum">
              <a:rPr lang="es-ES" sz="1200"/>
              <a:pPr algn="r">
                <a:buClrTx/>
                <a:buFontTx/>
                <a:buNone/>
              </a:pPr>
              <a:t>11</a:t>
            </a:fld>
            <a:endParaRPr lang="es-ES" sz="1200"/>
          </a:p>
        </p:txBody>
      </p:sp>
      <p:sp>
        <p:nvSpPr>
          <p:cNvPr id="108546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7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05B5167-DFCD-4B95-AF75-84449EC57B8C}" type="slidenum">
              <a:rPr lang="es-ES"/>
              <a:pPr/>
              <a:t>13</a:t>
            </a:fld>
            <a:endParaRPr lang="es-ES"/>
          </a:p>
        </p:txBody>
      </p:sp>
      <p:sp>
        <p:nvSpPr>
          <p:cNvPr id="91137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C05E82AF-B7DA-4735-9080-C19FD5630759}" type="slidenum">
              <a:rPr lang="es-ES" sz="1200"/>
              <a:pPr algn="r">
                <a:buClrTx/>
                <a:buFontTx/>
                <a:buNone/>
              </a:pPr>
              <a:t>13</a:t>
            </a:fld>
            <a:endParaRPr lang="es-ES" sz="1200"/>
          </a:p>
        </p:txBody>
      </p:sp>
      <p:sp>
        <p:nvSpPr>
          <p:cNvPr id="91138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9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5BFF36-DECA-4C73-87A0-AAD9C4E1155F}" type="slidenum">
              <a:rPr lang="es-ES"/>
              <a:pPr/>
              <a:t>14</a:t>
            </a:fld>
            <a:endParaRPr lang="es-ES"/>
          </a:p>
        </p:txBody>
      </p:sp>
      <p:sp>
        <p:nvSpPr>
          <p:cNvPr id="92161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075C679B-D8AD-4B45-9CCF-6236AFB7FBFE}" type="slidenum">
              <a:rPr lang="es-ES" sz="1200"/>
              <a:pPr algn="r">
                <a:buClrTx/>
                <a:buFontTx/>
                <a:buNone/>
              </a:pPr>
              <a:t>14</a:t>
            </a:fld>
            <a:endParaRPr lang="es-ES" sz="1200"/>
          </a:p>
        </p:txBody>
      </p:sp>
      <p:sp>
        <p:nvSpPr>
          <p:cNvPr id="92162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3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B9F6CFF-FF26-42D8-85F1-AC6673BB4A5B}" type="slidenum">
              <a:rPr lang="es-ES"/>
              <a:pPr/>
              <a:t>15</a:t>
            </a:fld>
            <a:endParaRPr lang="es-ES"/>
          </a:p>
        </p:txBody>
      </p:sp>
      <p:sp>
        <p:nvSpPr>
          <p:cNvPr id="93185" name="Text Box 1"/>
          <p:cNvSpPr txBox="1">
            <a:spLocks noChangeArrowheads="1"/>
          </p:cNvSpPr>
          <p:nvPr/>
        </p:nvSpPr>
        <p:spPr bwMode="auto">
          <a:xfrm>
            <a:off x="3885903" y="8687405"/>
            <a:ext cx="2972097" cy="45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601" tIns="45630" rIns="91601" bIns="4563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r">
              <a:buClrTx/>
              <a:buFontTx/>
              <a:buNone/>
            </a:pPr>
            <a:fld id="{7155C6F4-EAE8-4BE0-8A03-D6CF80B4F97E}" type="slidenum">
              <a:rPr lang="es-ES" sz="1200"/>
              <a:pPr algn="r">
                <a:buClrTx/>
                <a:buFontTx/>
                <a:buNone/>
              </a:pPr>
              <a:t>15</a:t>
            </a:fld>
            <a:endParaRPr lang="es-ES" sz="1200"/>
          </a:p>
        </p:txBody>
      </p:sp>
      <p:sp>
        <p:nvSpPr>
          <p:cNvPr id="93186" name="Rectangle 2"/>
          <p:cNvSpPr txBox="1">
            <a:spLocks noChangeArrowheads="1"/>
          </p:cNvSpPr>
          <p:nvPr>
            <p:ph type="sldImg"/>
          </p:nvPr>
        </p:nvSpPr>
        <p:spPr bwMode="auto">
          <a:xfrm>
            <a:off x="1178719" y="686405"/>
            <a:ext cx="4500563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7" name="Rectangle 3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ts val="426"/>
              </a:spcBef>
            </a:pPr>
            <a:endParaRPr lang="es-ES"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03/01/2012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bcdn-sphotos-a.akamaihd.net/hphotos-ak-snc7/312594_2358760939317_1559087130_2485405_24691558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824"/>
            <a:ext cx="9161097" cy="687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987604" y="4581128"/>
            <a:ext cx="729218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MAPAS Y PERFILES </a:t>
            </a:r>
          </a:p>
          <a:p>
            <a:pPr algn="ctr"/>
            <a:r>
              <a:rPr lang="es-ES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GEOLÓGICOS</a:t>
            </a:r>
            <a:endParaRPr lang="es-ES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59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5" descr="metodos2y3p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095375"/>
            <a:ext cx="9020175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7725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sz="2800" dirty="0" smtClean="0"/>
              <a:t>Cálculo de Rumbo y manteo en un mapa geológico</a:t>
            </a:r>
            <a:endParaRPr lang="es-ES_tradnl" sz="2800" dirty="0"/>
          </a:p>
        </p:txBody>
      </p:sp>
      <p:sp>
        <p:nvSpPr>
          <p:cNvPr id="37892" name="Freeform 8"/>
          <p:cNvSpPr>
            <a:spLocks/>
          </p:cNvSpPr>
          <p:nvPr/>
        </p:nvSpPr>
        <p:spPr bwMode="auto">
          <a:xfrm>
            <a:off x="5403850" y="2343150"/>
            <a:ext cx="3663950" cy="1422400"/>
          </a:xfrm>
          <a:custGeom>
            <a:avLst/>
            <a:gdLst>
              <a:gd name="T0" fmla="*/ 2308 w 2308"/>
              <a:gd name="T1" fmla="*/ 780 h 896"/>
              <a:gd name="T2" fmla="*/ 2220 w 2308"/>
              <a:gd name="T3" fmla="*/ 672 h 896"/>
              <a:gd name="T4" fmla="*/ 2140 w 2308"/>
              <a:gd name="T5" fmla="*/ 600 h 896"/>
              <a:gd name="T6" fmla="*/ 2064 w 2308"/>
              <a:gd name="T7" fmla="*/ 540 h 896"/>
              <a:gd name="T8" fmla="*/ 2028 w 2308"/>
              <a:gd name="T9" fmla="*/ 484 h 896"/>
              <a:gd name="T10" fmla="*/ 2016 w 2308"/>
              <a:gd name="T11" fmla="*/ 408 h 896"/>
              <a:gd name="T12" fmla="*/ 1988 w 2308"/>
              <a:gd name="T13" fmla="*/ 376 h 896"/>
              <a:gd name="T14" fmla="*/ 1800 w 2308"/>
              <a:gd name="T15" fmla="*/ 140 h 896"/>
              <a:gd name="T16" fmla="*/ 1696 w 2308"/>
              <a:gd name="T17" fmla="*/ 0 h 896"/>
              <a:gd name="T18" fmla="*/ 1592 w 2308"/>
              <a:gd name="T19" fmla="*/ 140 h 896"/>
              <a:gd name="T20" fmla="*/ 1552 w 2308"/>
              <a:gd name="T21" fmla="*/ 376 h 896"/>
              <a:gd name="T22" fmla="*/ 1444 w 2308"/>
              <a:gd name="T23" fmla="*/ 592 h 896"/>
              <a:gd name="T24" fmla="*/ 1268 w 2308"/>
              <a:gd name="T25" fmla="*/ 704 h 896"/>
              <a:gd name="T26" fmla="*/ 1232 w 2308"/>
              <a:gd name="T27" fmla="*/ 596 h 896"/>
              <a:gd name="T28" fmla="*/ 1252 w 2308"/>
              <a:gd name="T29" fmla="*/ 516 h 896"/>
              <a:gd name="T30" fmla="*/ 1260 w 2308"/>
              <a:gd name="T31" fmla="*/ 408 h 896"/>
              <a:gd name="T32" fmla="*/ 1248 w 2308"/>
              <a:gd name="T33" fmla="*/ 372 h 896"/>
              <a:gd name="T34" fmla="*/ 1184 w 2308"/>
              <a:gd name="T35" fmla="*/ 200 h 896"/>
              <a:gd name="T36" fmla="*/ 1132 w 2308"/>
              <a:gd name="T37" fmla="*/ 172 h 896"/>
              <a:gd name="T38" fmla="*/ 896 w 2308"/>
              <a:gd name="T39" fmla="*/ 372 h 896"/>
              <a:gd name="T40" fmla="*/ 828 w 2308"/>
              <a:gd name="T41" fmla="*/ 456 h 896"/>
              <a:gd name="T42" fmla="*/ 572 w 2308"/>
              <a:gd name="T43" fmla="*/ 604 h 896"/>
              <a:gd name="T44" fmla="*/ 500 w 2308"/>
              <a:gd name="T45" fmla="*/ 684 h 896"/>
              <a:gd name="T46" fmla="*/ 200 w 2308"/>
              <a:gd name="T47" fmla="*/ 808 h 896"/>
              <a:gd name="T48" fmla="*/ 0 w 2308"/>
              <a:gd name="T49" fmla="*/ 896 h 89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308"/>
              <a:gd name="T76" fmla="*/ 0 h 896"/>
              <a:gd name="T77" fmla="*/ 2308 w 2308"/>
              <a:gd name="T78" fmla="*/ 896 h 89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308" h="896">
                <a:moveTo>
                  <a:pt x="2308" y="780"/>
                </a:moveTo>
                <a:cubicBezTo>
                  <a:pt x="2278" y="741"/>
                  <a:pt x="2248" y="702"/>
                  <a:pt x="2220" y="672"/>
                </a:cubicBezTo>
                <a:cubicBezTo>
                  <a:pt x="2192" y="642"/>
                  <a:pt x="2166" y="622"/>
                  <a:pt x="2140" y="600"/>
                </a:cubicBezTo>
                <a:cubicBezTo>
                  <a:pt x="2114" y="578"/>
                  <a:pt x="2083" y="559"/>
                  <a:pt x="2064" y="540"/>
                </a:cubicBezTo>
                <a:cubicBezTo>
                  <a:pt x="2045" y="521"/>
                  <a:pt x="2036" y="506"/>
                  <a:pt x="2028" y="484"/>
                </a:cubicBezTo>
                <a:cubicBezTo>
                  <a:pt x="2020" y="462"/>
                  <a:pt x="2023" y="426"/>
                  <a:pt x="2016" y="408"/>
                </a:cubicBezTo>
                <a:cubicBezTo>
                  <a:pt x="2009" y="390"/>
                  <a:pt x="2024" y="421"/>
                  <a:pt x="1988" y="376"/>
                </a:cubicBezTo>
                <a:cubicBezTo>
                  <a:pt x="1952" y="331"/>
                  <a:pt x="1849" y="203"/>
                  <a:pt x="1800" y="140"/>
                </a:cubicBezTo>
                <a:cubicBezTo>
                  <a:pt x="1751" y="77"/>
                  <a:pt x="1731" y="0"/>
                  <a:pt x="1696" y="0"/>
                </a:cubicBezTo>
                <a:cubicBezTo>
                  <a:pt x="1661" y="0"/>
                  <a:pt x="1616" y="77"/>
                  <a:pt x="1592" y="140"/>
                </a:cubicBezTo>
                <a:cubicBezTo>
                  <a:pt x="1568" y="203"/>
                  <a:pt x="1577" y="301"/>
                  <a:pt x="1552" y="376"/>
                </a:cubicBezTo>
                <a:cubicBezTo>
                  <a:pt x="1527" y="451"/>
                  <a:pt x="1491" y="537"/>
                  <a:pt x="1444" y="592"/>
                </a:cubicBezTo>
                <a:cubicBezTo>
                  <a:pt x="1397" y="647"/>
                  <a:pt x="1303" y="703"/>
                  <a:pt x="1268" y="704"/>
                </a:cubicBezTo>
                <a:cubicBezTo>
                  <a:pt x="1233" y="705"/>
                  <a:pt x="1235" y="627"/>
                  <a:pt x="1232" y="596"/>
                </a:cubicBezTo>
                <a:cubicBezTo>
                  <a:pt x="1229" y="565"/>
                  <a:pt x="1247" y="547"/>
                  <a:pt x="1252" y="516"/>
                </a:cubicBezTo>
                <a:cubicBezTo>
                  <a:pt x="1257" y="485"/>
                  <a:pt x="1261" y="432"/>
                  <a:pt x="1260" y="408"/>
                </a:cubicBezTo>
                <a:cubicBezTo>
                  <a:pt x="1259" y="384"/>
                  <a:pt x="1261" y="407"/>
                  <a:pt x="1248" y="372"/>
                </a:cubicBezTo>
                <a:cubicBezTo>
                  <a:pt x="1235" y="337"/>
                  <a:pt x="1203" y="233"/>
                  <a:pt x="1184" y="200"/>
                </a:cubicBezTo>
                <a:cubicBezTo>
                  <a:pt x="1165" y="167"/>
                  <a:pt x="1180" y="143"/>
                  <a:pt x="1132" y="172"/>
                </a:cubicBezTo>
                <a:cubicBezTo>
                  <a:pt x="1084" y="201"/>
                  <a:pt x="947" y="325"/>
                  <a:pt x="896" y="372"/>
                </a:cubicBezTo>
                <a:cubicBezTo>
                  <a:pt x="845" y="419"/>
                  <a:pt x="882" y="417"/>
                  <a:pt x="828" y="456"/>
                </a:cubicBezTo>
                <a:cubicBezTo>
                  <a:pt x="774" y="495"/>
                  <a:pt x="627" y="566"/>
                  <a:pt x="572" y="604"/>
                </a:cubicBezTo>
                <a:cubicBezTo>
                  <a:pt x="517" y="642"/>
                  <a:pt x="562" y="650"/>
                  <a:pt x="500" y="684"/>
                </a:cubicBezTo>
                <a:cubicBezTo>
                  <a:pt x="438" y="718"/>
                  <a:pt x="283" y="773"/>
                  <a:pt x="200" y="808"/>
                </a:cubicBezTo>
                <a:cubicBezTo>
                  <a:pt x="117" y="843"/>
                  <a:pt x="17" y="861"/>
                  <a:pt x="0" y="896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 flipH="1" flipV="1">
            <a:off x="6305550" y="3295650"/>
            <a:ext cx="2476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7894" name="Line 10"/>
          <p:cNvSpPr>
            <a:spLocks noChangeShapeType="1"/>
          </p:cNvSpPr>
          <p:nvPr/>
        </p:nvSpPr>
        <p:spPr bwMode="auto">
          <a:xfrm flipH="1" flipV="1">
            <a:off x="2333625" y="2514600"/>
            <a:ext cx="19050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7921625" y="2565400"/>
            <a:ext cx="6350" cy="7270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 flipH="1">
            <a:off x="3486150" y="2663825"/>
            <a:ext cx="444500" cy="4508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3479800" y="2667000"/>
            <a:ext cx="450850" cy="450850"/>
            <a:chOff x="2192" y="1680"/>
            <a:chExt cx="284" cy="284"/>
          </a:xfrm>
        </p:grpSpPr>
        <p:sp>
          <p:nvSpPr>
            <p:cNvPr id="4" name="Line 12"/>
            <p:cNvSpPr>
              <a:spLocks noChangeShapeType="1"/>
            </p:cNvSpPr>
            <p:nvPr/>
          </p:nvSpPr>
          <p:spPr bwMode="auto">
            <a:xfrm>
              <a:off x="2476" y="1680"/>
              <a:ext cx="0" cy="13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" name="Line 13"/>
            <p:cNvSpPr>
              <a:spLocks noChangeShapeType="1"/>
            </p:cNvSpPr>
            <p:nvPr/>
          </p:nvSpPr>
          <p:spPr bwMode="auto">
            <a:xfrm flipV="1">
              <a:off x="2192" y="1804"/>
              <a:ext cx="284" cy="16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37909" name="Line 21"/>
          <p:cNvSpPr>
            <a:spLocks noChangeShapeType="1"/>
          </p:cNvSpPr>
          <p:nvPr/>
        </p:nvSpPr>
        <p:spPr bwMode="auto">
          <a:xfrm flipV="1">
            <a:off x="3429000" y="3048000"/>
            <a:ext cx="15240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3200400" y="3505200"/>
            <a:ext cx="60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Rockwell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Rockwell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Rockwell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Rockwell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Rockwell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Rockwell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s-ES_tradnl" sz="3200" b="1">
                <a:solidFill>
                  <a:srgbClr val="FF3300"/>
                </a:solidFill>
                <a:sym typeface="Symbol" pitchFamily="18" charset="2"/>
              </a:rPr>
              <a:t></a:t>
            </a:r>
            <a:r>
              <a:rPr lang="es-ES_tradnl" sz="3200" b="1" baseline="-25000">
                <a:solidFill>
                  <a:srgbClr val="FF3300"/>
                </a:solidFill>
                <a:sym typeface="Symbol" pitchFamily="18" charset="2"/>
              </a:rPr>
              <a:t>r</a:t>
            </a:r>
            <a:endParaRPr lang="es-ES_tradnl" sz="2400" i="1" baseline="-25000">
              <a:solidFill>
                <a:srgbClr val="FFFF99"/>
              </a:solidFill>
              <a:sym typeface="Symbol" pitchFamily="18" charset="2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304800" y="6172200"/>
            <a:ext cx="847725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2800" dirty="0" smtClean="0"/>
              <a:t>Método de los dos puntos</a:t>
            </a:r>
          </a:p>
        </p:txBody>
      </p:sp>
    </p:spTree>
    <p:extLst>
      <p:ext uri="{BB962C8B-B14F-4D97-AF65-F5344CB8AC3E}">
        <p14:creationId xmlns:p14="http://schemas.microsoft.com/office/powerpoint/2010/main" val="324693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animBg="1"/>
      <p:bldP spid="37899" grpId="0" animBg="1"/>
      <p:bldP spid="37909" grpId="0" animBg="1"/>
      <p:bldP spid="3791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/>
          <p:cNvSpPr txBox="1">
            <a:spLocks noChangeArrowheads="1"/>
          </p:cNvSpPr>
          <p:nvPr/>
        </p:nvSpPr>
        <p:spPr bwMode="auto">
          <a:xfrm>
            <a:off x="1403350" y="549275"/>
            <a:ext cx="64817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ctr">
              <a:spcBef>
                <a:spcPts val="2000"/>
              </a:spcBef>
              <a:buClrTx/>
              <a:buFontTx/>
              <a:buNone/>
            </a:pPr>
            <a:r>
              <a:rPr lang="es-CL" sz="3200" b="1">
                <a:latin typeface="Arial" charset="0"/>
              </a:rPr>
              <a:t>Método de los Tres Puntos</a:t>
            </a: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468313" y="1341438"/>
            <a:ext cx="8280400" cy="51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23" name="Line 3"/>
          <p:cNvSpPr>
            <a:spLocks noChangeShapeType="1"/>
          </p:cNvSpPr>
          <p:nvPr/>
        </p:nvSpPr>
        <p:spPr bwMode="auto">
          <a:xfrm flipV="1">
            <a:off x="2627313" y="2130425"/>
            <a:ext cx="3529012" cy="3389313"/>
          </a:xfrm>
          <a:prstGeom prst="line">
            <a:avLst/>
          </a:prstGeom>
          <a:noFill/>
          <a:ln w="936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V="1">
            <a:off x="1979613" y="4362450"/>
            <a:ext cx="3529012" cy="77788"/>
          </a:xfrm>
          <a:prstGeom prst="line">
            <a:avLst/>
          </a:prstGeom>
          <a:noFill/>
          <a:ln w="9360">
            <a:solidFill>
              <a:srgbClr val="00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971550" y="3644900"/>
            <a:ext cx="5400675" cy="2220913"/>
          </a:xfrm>
          <a:custGeom>
            <a:avLst/>
            <a:gdLst>
              <a:gd name="T0" fmla="*/ 2147483647 w 3402"/>
              <a:gd name="T1" fmla="*/ 2147483647 h 1399"/>
              <a:gd name="T2" fmla="*/ 2147483647 w 3402"/>
              <a:gd name="T3" fmla="*/ 2147483647 h 1399"/>
              <a:gd name="T4" fmla="*/ 2147483647 w 3402"/>
              <a:gd name="T5" fmla="*/ 2147483647 h 1399"/>
              <a:gd name="T6" fmla="*/ 2147483647 w 3402"/>
              <a:gd name="T7" fmla="*/ 2147483647 h 1399"/>
              <a:gd name="T8" fmla="*/ 2147483647 w 3402"/>
              <a:gd name="T9" fmla="*/ 2147483647 h 1399"/>
              <a:gd name="T10" fmla="*/ 2147483647 w 3402"/>
              <a:gd name="T11" fmla="*/ 2147483647 h 1399"/>
              <a:gd name="T12" fmla="*/ 2147483647 w 3402"/>
              <a:gd name="T13" fmla="*/ 2147483647 h 1399"/>
              <a:gd name="T14" fmla="*/ 2147483647 w 3402"/>
              <a:gd name="T15" fmla="*/ 2147483647 h 1399"/>
              <a:gd name="T16" fmla="*/ 2147483647 w 3402"/>
              <a:gd name="T17" fmla="*/ 2147483647 h 1399"/>
              <a:gd name="T18" fmla="*/ 0 w 3402"/>
              <a:gd name="T19" fmla="*/ 2147483647 h 1399"/>
              <a:gd name="T20" fmla="*/ 0 w 3402"/>
              <a:gd name="T21" fmla="*/ 0 h 1399"/>
              <a:gd name="T22" fmla="*/ 3402 w 3402"/>
              <a:gd name="T23" fmla="*/ 1399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3402" h="1399">
                <a:moveTo>
                  <a:pt x="3402" y="1361"/>
                </a:moveTo>
                <a:cubicBezTo>
                  <a:pt x="3228" y="1380"/>
                  <a:pt x="3054" y="1399"/>
                  <a:pt x="2857" y="1316"/>
                </a:cubicBezTo>
                <a:cubicBezTo>
                  <a:pt x="2660" y="1233"/>
                  <a:pt x="2365" y="1021"/>
                  <a:pt x="2222" y="862"/>
                </a:cubicBezTo>
                <a:cubicBezTo>
                  <a:pt x="2079" y="703"/>
                  <a:pt x="2071" y="499"/>
                  <a:pt x="1996" y="363"/>
                </a:cubicBezTo>
                <a:cubicBezTo>
                  <a:pt x="1921" y="227"/>
                  <a:pt x="1883" y="90"/>
                  <a:pt x="1769" y="45"/>
                </a:cubicBezTo>
                <a:cubicBezTo>
                  <a:pt x="1655" y="0"/>
                  <a:pt x="1443" y="53"/>
                  <a:pt x="1315" y="91"/>
                </a:cubicBezTo>
                <a:cubicBezTo>
                  <a:pt x="1187" y="129"/>
                  <a:pt x="1111" y="204"/>
                  <a:pt x="998" y="272"/>
                </a:cubicBezTo>
                <a:cubicBezTo>
                  <a:pt x="885" y="340"/>
                  <a:pt x="749" y="461"/>
                  <a:pt x="635" y="499"/>
                </a:cubicBezTo>
                <a:cubicBezTo>
                  <a:pt x="521" y="537"/>
                  <a:pt x="423" y="514"/>
                  <a:pt x="317" y="499"/>
                </a:cubicBezTo>
                <a:cubicBezTo>
                  <a:pt x="211" y="484"/>
                  <a:pt x="105" y="446"/>
                  <a:pt x="0" y="408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1258888" y="2228850"/>
            <a:ext cx="5184775" cy="2555875"/>
          </a:xfrm>
          <a:custGeom>
            <a:avLst/>
            <a:gdLst>
              <a:gd name="T0" fmla="*/ 2147483647 w 3266"/>
              <a:gd name="T1" fmla="*/ 2147483647 h 1610"/>
              <a:gd name="T2" fmla="*/ 2147483647 w 3266"/>
              <a:gd name="T3" fmla="*/ 2147483647 h 1610"/>
              <a:gd name="T4" fmla="*/ 2147483647 w 3266"/>
              <a:gd name="T5" fmla="*/ 2147483647 h 1610"/>
              <a:gd name="T6" fmla="*/ 2147483647 w 3266"/>
              <a:gd name="T7" fmla="*/ 2147483647 h 1610"/>
              <a:gd name="T8" fmla="*/ 2147483647 w 3266"/>
              <a:gd name="T9" fmla="*/ 2147483647 h 1610"/>
              <a:gd name="T10" fmla="*/ 2147483647 w 3266"/>
              <a:gd name="T11" fmla="*/ 2147483647 h 1610"/>
              <a:gd name="T12" fmla="*/ 2147483647 w 3266"/>
              <a:gd name="T13" fmla="*/ 2147483647 h 1610"/>
              <a:gd name="T14" fmla="*/ 2147483647 w 3266"/>
              <a:gd name="T15" fmla="*/ 2147483647 h 1610"/>
              <a:gd name="T16" fmla="*/ 2147483647 w 3266"/>
              <a:gd name="T17" fmla="*/ 2147483647 h 1610"/>
              <a:gd name="T18" fmla="*/ 2147483647 w 3266"/>
              <a:gd name="T19" fmla="*/ 2147483647 h 1610"/>
              <a:gd name="T20" fmla="*/ 2147483647 w 3266"/>
              <a:gd name="T21" fmla="*/ 2147483647 h 1610"/>
              <a:gd name="T22" fmla="*/ 2147483647 w 3266"/>
              <a:gd name="T23" fmla="*/ 2147483647 h 1610"/>
              <a:gd name="T24" fmla="*/ 2147483647 w 3266"/>
              <a:gd name="T25" fmla="*/ 2147483647 h 1610"/>
              <a:gd name="T26" fmla="*/ 0 w 3266"/>
              <a:gd name="T27" fmla="*/ 2147483647 h 1610"/>
              <a:gd name="T28" fmla="*/ 0 w 3266"/>
              <a:gd name="T29" fmla="*/ 0 h 1610"/>
              <a:gd name="T30" fmla="*/ 3266 w 3266"/>
              <a:gd name="T31" fmla="*/ 1610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3266" h="1610">
                <a:moveTo>
                  <a:pt x="3266" y="1572"/>
                </a:moveTo>
                <a:cubicBezTo>
                  <a:pt x="3156" y="1591"/>
                  <a:pt x="3047" y="1610"/>
                  <a:pt x="2949" y="1572"/>
                </a:cubicBezTo>
                <a:cubicBezTo>
                  <a:pt x="2851" y="1534"/>
                  <a:pt x="2730" y="1429"/>
                  <a:pt x="2677" y="1346"/>
                </a:cubicBezTo>
                <a:cubicBezTo>
                  <a:pt x="2624" y="1263"/>
                  <a:pt x="2639" y="1165"/>
                  <a:pt x="2631" y="1074"/>
                </a:cubicBezTo>
                <a:cubicBezTo>
                  <a:pt x="2623" y="983"/>
                  <a:pt x="2631" y="922"/>
                  <a:pt x="2631" y="801"/>
                </a:cubicBezTo>
                <a:cubicBezTo>
                  <a:pt x="2631" y="680"/>
                  <a:pt x="2669" y="461"/>
                  <a:pt x="2631" y="348"/>
                </a:cubicBezTo>
                <a:cubicBezTo>
                  <a:pt x="2593" y="235"/>
                  <a:pt x="2488" y="174"/>
                  <a:pt x="2405" y="121"/>
                </a:cubicBezTo>
                <a:cubicBezTo>
                  <a:pt x="2322" y="68"/>
                  <a:pt x="2230" y="37"/>
                  <a:pt x="2132" y="30"/>
                </a:cubicBezTo>
                <a:cubicBezTo>
                  <a:pt x="2034" y="23"/>
                  <a:pt x="1996" y="0"/>
                  <a:pt x="1815" y="76"/>
                </a:cubicBezTo>
                <a:cubicBezTo>
                  <a:pt x="1634" y="152"/>
                  <a:pt x="1248" y="371"/>
                  <a:pt x="1044" y="484"/>
                </a:cubicBezTo>
                <a:cubicBezTo>
                  <a:pt x="840" y="597"/>
                  <a:pt x="703" y="703"/>
                  <a:pt x="590" y="756"/>
                </a:cubicBezTo>
                <a:cubicBezTo>
                  <a:pt x="477" y="809"/>
                  <a:pt x="431" y="801"/>
                  <a:pt x="363" y="801"/>
                </a:cubicBezTo>
                <a:cubicBezTo>
                  <a:pt x="295" y="801"/>
                  <a:pt x="243" y="779"/>
                  <a:pt x="182" y="756"/>
                </a:cubicBezTo>
                <a:cubicBezTo>
                  <a:pt x="121" y="733"/>
                  <a:pt x="60" y="699"/>
                  <a:pt x="0" y="665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971550" y="2913063"/>
            <a:ext cx="5472113" cy="2387600"/>
          </a:xfrm>
          <a:custGeom>
            <a:avLst/>
            <a:gdLst>
              <a:gd name="T0" fmla="*/ 0 w 3447"/>
              <a:gd name="T1" fmla="*/ 2147483647 h 1504"/>
              <a:gd name="T2" fmla="*/ 2147483647 w 3447"/>
              <a:gd name="T3" fmla="*/ 2147483647 h 1504"/>
              <a:gd name="T4" fmla="*/ 2147483647 w 3447"/>
              <a:gd name="T5" fmla="*/ 2147483647 h 1504"/>
              <a:gd name="T6" fmla="*/ 2147483647 w 3447"/>
              <a:gd name="T7" fmla="*/ 2147483647 h 1504"/>
              <a:gd name="T8" fmla="*/ 2147483647 w 3447"/>
              <a:gd name="T9" fmla="*/ 2147483647 h 1504"/>
              <a:gd name="T10" fmla="*/ 2147483647 w 3447"/>
              <a:gd name="T11" fmla="*/ 2147483647 h 1504"/>
              <a:gd name="T12" fmla="*/ 2147483647 w 3447"/>
              <a:gd name="T13" fmla="*/ 2147483647 h 1504"/>
              <a:gd name="T14" fmla="*/ 2147483647 w 3447"/>
              <a:gd name="T15" fmla="*/ 2147483647 h 1504"/>
              <a:gd name="T16" fmla="*/ 2147483647 w 3447"/>
              <a:gd name="T17" fmla="*/ 2147483647 h 1504"/>
              <a:gd name="T18" fmla="*/ 2147483647 w 3447"/>
              <a:gd name="T19" fmla="*/ 2147483647 h 1504"/>
              <a:gd name="T20" fmla="*/ 2147483647 w 3447"/>
              <a:gd name="T21" fmla="*/ 2147483647 h 1504"/>
              <a:gd name="T22" fmla="*/ 2147483647 w 3447"/>
              <a:gd name="T23" fmla="*/ 2147483647 h 1504"/>
              <a:gd name="T24" fmla="*/ 2147483647 w 3447"/>
              <a:gd name="T25" fmla="*/ 2147483647 h 1504"/>
              <a:gd name="T26" fmla="*/ 2147483647 w 3447"/>
              <a:gd name="T27" fmla="*/ 2147483647 h 1504"/>
              <a:gd name="T28" fmla="*/ 2147483647 w 3447"/>
              <a:gd name="T29" fmla="*/ 2147483647 h 1504"/>
              <a:gd name="T30" fmla="*/ 0 w 3447"/>
              <a:gd name="T31" fmla="*/ 0 h 1504"/>
              <a:gd name="T32" fmla="*/ 3447 w 3447"/>
              <a:gd name="T33" fmla="*/ 1504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3447" h="1504">
                <a:moveTo>
                  <a:pt x="0" y="552"/>
                </a:moveTo>
                <a:cubicBezTo>
                  <a:pt x="106" y="594"/>
                  <a:pt x="212" y="636"/>
                  <a:pt x="318" y="643"/>
                </a:cubicBezTo>
                <a:cubicBezTo>
                  <a:pt x="424" y="650"/>
                  <a:pt x="514" y="642"/>
                  <a:pt x="635" y="597"/>
                </a:cubicBezTo>
                <a:cubicBezTo>
                  <a:pt x="756" y="552"/>
                  <a:pt x="922" y="430"/>
                  <a:pt x="1043" y="370"/>
                </a:cubicBezTo>
                <a:cubicBezTo>
                  <a:pt x="1164" y="310"/>
                  <a:pt x="1240" y="279"/>
                  <a:pt x="1361" y="234"/>
                </a:cubicBezTo>
                <a:cubicBezTo>
                  <a:pt x="1482" y="189"/>
                  <a:pt x="1641" y="136"/>
                  <a:pt x="1769" y="98"/>
                </a:cubicBezTo>
                <a:cubicBezTo>
                  <a:pt x="1897" y="60"/>
                  <a:pt x="2034" y="14"/>
                  <a:pt x="2132" y="7"/>
                </a:cubicBezTo>
                <a:cubicBezTo>
                  <a:pt x="2230" y="0"/>
                  <a:pt x="2284" y="15"/>
                  <a:pt x="2359" y="53"/>
                </a:cubicBezTo>
                <a:cubicBezTo>
                  <a:pt x="2434" y="91"/>
                  <a:pt x="2548" y="159"/>
                  <a:pt x="2586" y="234"/>
                </a:cubicBezTo>
                <a:cubicBezTo>
                  <a:pt x="2624" y="309"/>
                  <a:pt x="2594" y="415"/>
                  <a:pt x="2586" y="506"/>
                </a:cubicBezTo>
                <a:cubicBezTo>
                  <a:pt x="2578" y="597"/>
                  <a:pt x="2548" y="703"/>
                  <a:pt x="2540" y="779"/>
                </a:cubicBezTo>
                <a:cubicBezTo>
                  <a:pt x="2532" y="855"/>
                  <a:pt x="2517" y="885"/>
                  <a:pt x="2540" y="960"/>
                </a:cubicBezTo>
                <a:cubicBezTo>
                  <a:pt x="2563" y="1035"/>
                  <a:pt x="2616" y="1156"/>
                  <a:pt x="2676" y="1232"/>
                </a:cubicBezTo>
                <a:cubicBezTo>
                  <a:pt x="2736" y="1308"/>
                  <a:pt x="2775" y="1369"/>
                  <a:pt x="2903" y="1414"/>
                </a:cubicBezTo>
                <a:cubicBezTo>
                  <a:pt x="3031" y="1459"/>
                  <a:pt x="3239" y="1481"/>
                  <a:pt x="3447" y="1504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971550" y="3165475"/>
            <a:ext cx="5545138" cy="1439863"/>
          </a:xfrm>
          <a:custGeom>
            <a:avLst/>
            <a:gdLst>
              <a:gd name="T0" fmla="*/ 0 w 3493"/>
              <a:gd name="T1" fmla="*/ 2147483647 h 907"/>
              <a:gd name="T2" fmla="*/ 2147483647 w 3493"/>
              <a:gd name="T3" fmla="*/ 2147483647 h 907"/>
              <a:gd name="T4" fmla="*/ 2147483647 w 3493"/>
              <a:gd name="T5" fmla="*/ 2147483647 h 907"/>
              <a:gd name="T6" fmla="*/ 2147483647 w 3493"/>
              <a:gd name="T7" fmla="*/ 2147483647 h 907"/>
              <a:gd name="T8" fmla="*/ 2147483647 w 3493"/>
              <a:gd name="T9" fmla="*/ 2147483647 h 907"/>
              <a:gd name="T10" fmla="*/ 2147483647 w 3493"/>
              <a:gd name="T11" fmla="*/ 2147483647 h 907"/>
              <a:gd name="T12" fmla="*/ 2147483647 w 3493"/>
              <a:gd name="T13" fmla="*/ 2147483647 h 907"/>
              <a:gd name="T14" fmla="*/ 2147483647 w 3493"/>
              <a:gd name="T15" fmla="*/ 2147483647 h 907"/>
              <a:gd name="T16" fmla="*/ 2147483647 w 3493"/>
              <a:gd name="T17" fmla="*/ 2147483647 h 907"/>
              <a:gd name="T18" fmla="*/ 2147483647 w 3493"/>
              <a:gd name="T19" fmla="*/ 2147483647 h 907"/>
              <a:gd name="T20" fmla="*/ 2147483647 w 3493"/>
              <a:gd name="T21" fmla="*/ 2147483647 h 907"/>
              <a:gd name="T22" fmla="*/ 2147483647 w 3493"/>
              <a:gd name="T23" fmla="*/ 2147483647 h 907"/>
              <a:gd name="T24" fmla="*/ 2147483647 w 3493"/>
              <a:gd name="T25" fmla="*/ 2147483647 h 907"/>
              <a:gd name="T26" fmla="*/ 2147483647 w 3493"/>
              <a:gd name="T27" fmla="*/ 2147483647 h 907"/>
              <a:gd name="T28" fmla="*/ 2147483647 w 3493"/>
              <a:gd name="T29" fmla="*/ 2147483647 h 907"/>
              <a:gd name="T30" fmla="*/ 0 w 3493"/>
              <a:gd name="T31" fmla="*/ 0 h 907"/>
              <a:gd name="T32" fmla="*/ 3493 w 3493"/>
              <a:gd name="T33" fmla="*/ 907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3493" h="907">
                <a:moveTo>
                  <a:pt x="0" y="846"/>
                </a:moveTo>
                <a:cubicBezTo>
                  <a:pt x="79" y="865"/>
                  <a:pt x="159" y="884"/>
                  <a:pt x="227" y="892"/>
                </a:cubicBezTo>
                <a:cubicBezTo>
                  <a:pt x="295" y="900"/>
                  <a:pt x="340" y="907"/>
                  <a:pt x="408" y="892"/>
                </a:cubicBezTo>
                <a:cubicBezTo>
                  <a:pt x="476" y="877"/>
                  <a:pt x="529" y="869"/>
                  <a:pt x="635" y="801"/>
                </a:cubicBezTo>
                <a:cubicBezTo>
                  <a:pt x="741" y="733"/>
                  <a:pt x="930" y="567"/>
                  <a:pt x="1043" y="484"/>
                </a:cubicBezTo>
                <a:cubicBezTo>
                  <a:pt x="1156" y="401"/>
                  <a:pt x="1201" y="363"/>
                  <a:pt x="1315" y="302"/>
                </a:cubicBezTo>
                <a:cubicBezTo>
                  <a:pt x="1429" y="241"/>
                  <a:pt x="1595" y="166"/>
                  <a:pt x="1724" y="121"/>
                </a:cubicBezTo>
                <a:cubicBezTo>
                  <a:pt x="1853" y="76"/>
                  <a:pt x="1943" y="45"/>
                  <a:pt x="2087" y="30"/>
                </a:cubicBezTo>
                <a:cubicBezTo>
                  <a:pt x="2231" y="15"/>
                  <a:pt x="2488" y="0"/>
                  <a:pt x="2586" y="30"/>
                </a:cubicBezTo>
                <a:cubicBezTo>
                  <a:pt x="2684" y="60"/>
                  <a:pt x="2661" y="143"/>
                  <a:pt x="2676" y="211"/>
                </a:cubicBezTo>
                <a:cubicBezTo>
                  <a:pt x="2691" y="279"/>
                  <a:pt x="2668" y="362"/>
                  <a:pt x="2676" y="438"/>
                </a:cubicBezTo>
                <a:cubicBezTo>
                  <a:pt x="2684" y="514"/>
                  <a:pt x="2692" y="612"/>
                  <a:pt x="2722" y="665"/>
                </a:cubicBezTo>
                <a:cubicBezTo>
                  <a:pt x="2752" y="718"/>
                  <a:pt x="2767" y="733"/>
                  <a:pt x="2858" y="756"/>
                </a:cubicBezTo>
                <a:cubicBezTo>
                  <a:pt x="2949" y="779"/>
                  <a:pt x="3160" y="801"/>
                  <a:pt x="3266" y="801"/>
                </a:cubicBezTo>
                <a:cubicBezTo>
                  <a:pt x="3372" y="801"/>
                  <a:pt x="3432" y="778"/>
                  <a:pt x="3493" y="756"/>
                </a:cubicBezTo>
              </a:path>
            </a:pathLst>
          </a:custGeom>
          <a:noFill/>
          <a:ln w="936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443663" y="5661025"/>
            <a:ext cx="10080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CL">
                <a:latin typeface="Arial" charset="0"/>
              </a:rPr>
              <a:t>300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6443663" y="5157788"/>
            <a:ext cx="10080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CL">
                <a:latin typeface="Arial" charset="0"/>
              </a:rPr>
              <a:t>400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6443663" y="4581525"/>
            <a:ext cx="10080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CL">
                <a:latin typeface="Arial" charset="0"/>
              </a:rPr>
              <a:t>500</a:t>
            </a:r>
          </a:p>
        </p:txBody>
      </p:sp>
      <p:sp>
        <p:nvSpPr>
          <p:cNvPr id="56332" name="Line 12"/>
          <p:cNvSpPr>
            <a:spLocks noChangeShapeType="1"/>
          </p:cNvSpPr>
          <p:nvPr/>
        </p:nvSpPr>
        <p:spPr bwMode="auto">
          <a:xfrm>
            <a:off x="3779838" y="4149725"/>
            <a:ext cx="1587" cy="6477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6156325" y="1844675"/>
            <a:ext cx="9350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s-CL" sz="2400" b="1">
                <a:latin typeface="Symbol" pitchFamily="16" charset="2"/>
              </a:rPr>
              <a:t></a:t>
            </a:r>
          </a:p>
        </p:txBody>
      </p:sp>
      <p:sp>
        <p:nvSpPr>
          <p:cNvPr id="56334" name="AutoShape 14"/>
          <p:cNvSpPr>
            <a:spLocks noChangeArrowheads="1"/>
          </p:cNvSpPr>
          <p:nvPr/>
        </p:nvSpPr>
        <p:spPr bwMode="auto">
          <a:xfrm>
            <a:off x="6804025" y="2708275"/>
            <a:ext cx="1871663" cy="720725"/>
          </a:xfrm>
          <a:prstGeom prst="rtTriangl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451725" y="3429000"/>
            <a:ext cx="6477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CL">
                <a:latin typeface="Arial" charset="0"/>
              </a:rPr>
              <a:t>D</a:t>
            </a:r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6227763" y="2924175"/>
            <a:ext cx="100806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CL">
                <a:latin typeface="Arial" charset="0"/>
              </a:rPr>
              <a:t>100</a:t>
            </a:r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7729538" y="2276475"/>
            <a:ext cx="382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 sz="2400" b="1">
                <a:latin typeface="Symbol" pitchFamily="16" charset="2"/>
              </a:rPr>
              <a:t>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7956550" y="2708275"/>
            <a:ext cx="215900" cy="6492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39" name="AutoShape 19"/>
          <p:cNvSpPr>
            <a:spLocks noChangeArrowheads="1"/>
          </p:cNvSpPr>
          <p:nvPr/>
        </p:nvSpPr>
        <p:spPr bwMode="auto">
          <a:xfrm>
            <a:off x="7885113" y="3141663"/>
            <a:ext cx="82550" cy="287337"/>
          </a:xfrm>
          <a:custGeom>
            <a:avLst/>
            <a:gdLst>
              <a:gd name="T0" fmla="*/ 2147483647 w 52"/>
              <a:gd name="T1" fmla="*/ 2147483647 h 181"/>
              <a:gd name="T2" fmla="*/ 2147483647 w 52"/>
              <a:gd name="T3" fmla="*/ 2147483647 h 181"/>
              <a:gd name="T4" fmla="*/ 2147483647 w 52"/>
              <a:gd name="T5" fmla="*/ 0 h 181"/>
              <a:gd name="T6" fmla="*/ 0 w 52"/>
              <a:gd name="T7" fmla="*/ 0 h 181"/>
              <a:gd name="T8" fmla="*/ 52 w 52"/>
              <a:gd name="T9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52" h="181">
                <a:moveTo>
                  <a:pt x="7" y="181"/>
                </a:moveTo>
                <a:cubicBezTo>
                  <a:pt x="3" y="150"/>
                  <a:pt x="0" y="120"/>
                  <a:pt x="7" y="90"/>
                </a:cubicBezTo>
                <a:cubicBezTo>
                  <a:pt x="14" y="60"/>
                  <a:pt x="33" y="30"/>
                  <a:pt x="52" y="0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56340" name="Line 20"/>
          <p:cNvSpPr>
            <a:spLocks noChangeShapeType="1"/>
          </p:cNvSpPr>
          <p:nvPr/>
        </p:nvSpPr>
        <p:spPr bwMode="auto">
          <a:xfrm flipH="1" flipV="1">
            <a:off x="4713288" y="3497263"/>
            <a:ext cx="798512" cy="871537"/>
          </a:xfrm>
          <a:prstGeom prst="line">
            <a:avLst/>
          </a:prstGeom>
          <a:noFill/>
          <a:ln w="936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4718050" y="3716338"/>
            <a:ext cx="3444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>
                <a:latin typeface="Arial" charset="0"/>
              </a:rPr>
              <a:t>D</a:t>
            </a:r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 flipV="1">
            <a:off x="4787900" y="3497263"/>
            <a:ext cx="71438" cy="793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 flipH="1" flipV="1">
            <a:off x="4784725" y="3425825"/>
            <a:ext cx="77788" cy="777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576112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 animBg="1"/>
      <p:bldP spid="56332" grpId="0" animBg="1"/>
      <p:bldP spid="56334" grpId="0" animBg="1"/>
      <p:bldP spid="56338" grpId="0" animBg="1"/>
      <p:bldP spid="56339" grpId="0" animBg="1"/>
      <p:bldP spid="56340" grpId="0" animBg="1"/>
      <p:bldP spid="56342" grpId="0" animBg="1"/>
      <p:bldP spid="563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enesdebebes.com/i/bebe-gracioso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0"/>
          <a:stretch/>
        </p:blipFill>
        <p:spPr bwMode="auto">
          <a:xfrm>
            <a:off x="-1" y="3696"/>
            <a:ext cx="9218211" cy="685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Llamada rectangular redondeada"/>
          <p:cNvSpPr/>
          <p:nvPr/>
        </p:nvSpPr>
        <p:spPr>
          <a:xfrm>
            <a:off x="251520" y="404664"/>
            <a:ext cx="2664296" cy="2016224"/>
          </a:xfrm>
          <a:prstGeom prst="wedgeRoundRectCallout">
            <a:avLst>
              <a:gd name="adj1" fmla="val 42452"/>
              <a:gd name="adj2" fmla="val 9777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¿Y CUALITATIVAMENTE… PUEDO SABER CÓMO MANTEA UN ESTRATO?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79633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260"/>
            <a:ext cx="9159718" cy="598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73224" y="188640"/>
            <a:ext cx="8305800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 algn="ctr">
              <a:spcBef>
                <a:spcPts val="1750"/>
              </a:spcBef>
              <a:buClrTx/>
              <a:buFontTx/>
              <a:buNone/>
            </a:pPr>
            <a:r>
              <a:rPr lang="es-MX" sz="2800" b="1" dirty="0">
                <a:solidFill>
                  <a:srgbClr val="575F6D"/>
                </a:solidFill>
              </a:rPr>
              <a:t>Visión de los estratos cortados por la topografía.</a:t>
            </a:r>
          </a:p>
        </p:txBody>
      </p:sp>
    </p:spTree>
    <p:extLst>
      <p:ext uri="{BB962C8B-B14F-4D97-AF65-F5344CB8AC3E}">
        <p14:creationId xmlns:p14="http://schemas.microsoft.com/office/powerpoint/2010/main" val="3860946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REGLA DE LAS V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4653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69875" indent="-269875"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es-ES" sz="2800">
                <a:latin typeface="Century Schoolbook" pitchFamily="16" charset="0"/>
              </a:rPr>
              <a:t>Estratos Horizontales</a:t>
            </a: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5003800" y="2349500"/>
            <a:ext cx="3316288" cy="3957638"/>
            <a:chOff x="3152" y="1480"/>
            <a:chExt cx="2089" cy="2493"/>
          </a:xfrm>
        </p:grpSpPr>
        <p:pic>
          <p:nvPicPr>
            <p:cNvPr id="3994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1480"/>
              <a:ext cx="2090" cy="2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9941" name="Text Box 5"/>
            <p:cNvSpPr txBox="1">
              <a:spLocks noChangeArrowheads="1"/>
            </p:cNvSpPr>
            <p:nvPr/>
          </p:nvSpPr>
          <p:spPr bwMode="auto">
            <a:xfrm>
              <a:off x="3152" y="1480"/>
              <a:ext cx="2090" cy="2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L"/>
            </a:p>
          </p:txBody>
        </p:sp>
      </p:grpSp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36838"/>
            <a:ext cx="3960813" cy="359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9908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REGLA DE LAS V</a:t>
            </a: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4653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69875" indent="-269875"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es-ES" sz="2800">
                <a:latin typeface="Century Schoolbook" pitchFamily="16" charset="0"/>
              </a:rPr>
              <a:t>Estratos Verticales</a:t>
            </a:r>
          </a:p>
          <a:p>
            <a:pPr>
              <a:spcBef>
                <a:spcPts val="600"/>
              </a:spcBef>
              <a:buClrTx/>
              <a:buSzPct val="70000"/>
              <a:buFontTx/>
              <a:buNone/>
            </a:pPr>
            <a:endParaRPr lang="es-ES" sz="2800">
              <a:latin typeface="Century Schoolbook" pitchFamily="16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276475"/>
            <a:ext cx="3960812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76475"/>
            <a:ext cx="301783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2763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REGLA DE LAS V</a:t>
            </a:r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00258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69875" indent="-269875"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es-ES" sz="2800">
                <a:latin typeface="Century Schoolbook" pitchFamily="16" charset="0"/>
              </a:rPr>
              <a:t>Manteo contra la Pendiente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76475"/>
            <a:ext cx="3889375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276475"/>
            <a:ext cx="2954337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500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REGLA DE LAS V</a:t>
            </a: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793115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69875" indent="-269875"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es-ES" sz="2800">
                <a:latin typeface="Century Schoolbook" pitchFamily="16" charset="0"/>
              </a:rPr>
              <a:t>Manteo a favor de la Pendiente (ángulo menor que la pendiente)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565400"/>
            <a:ext cx="2892425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65400"/>
            <a:ext cx="3816350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4883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REGLA DE LAS V</a:t>
            </a:r>
          </a:p>
        </p:txBody>
      </p:sp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18488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269875" indent="-269875"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9875" algn="l"/>
                <a:tab pos="717550" algn="l"/>
                <a:tab pos="1166813" algn="l"/>
                <a:tab pos="1616075" algn="l"/>
                <a:tab pos="2065338" algn="l"/>
                <a:tab pos="2514600" algn="l"/>
                <a:tab pos="2963863" algn="l"/>
                <a:tab pos="3413125" algn="l"/>
                <a:tab pos="3862388" algn="l"/>
                <a:tab pos="4311650" algn="l"/>
                <a:tab pos="4760913" algn="l"/>
                <a:tab pos="5210175" algn="l"/>
                <a:tab pos="5659438" algn="l"/>
                <a:tab pos="6108700" algn="l"/>
                <a:tab pos="6557963" algn="l"/>
                <a:tab pos="7007225" algn="l"/>
                <a:tab pos="7456488" algn="l"/>
                <a:tab pos="7905750" algn="l"/>
                <a:tab pos="8355013" algn="l"/>
                <a:tab pos="8804275" algn="l"/>
                <a:tab pos="9253538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600"/>
              </a:spcBef>
              <a:buClr>
                <a:srgbClr val="FE8637"/>
              </a:buClr>
              <a:buSzPct val="70000"/>
              <a:buFont typeface="Wingdings" charset="2"/>
              <a:buChar char=""/>
            </a:pPr>
            <a:r>
              <a:rPr lang="es-ES" sz="2800">
                <a:latin typeface="Century Schoolbook" pitchFamily="16" charset="0"/>
              </a:rPr>
              <a:t>Manteo a favor de la pendiente (ángulo mayor que la pendiente)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565400"/>
            <a:ext cx="2894012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65400"/>
            <a:ext cx="3817937" cy="346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4240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00478"/>
            <a:ext cx="5494189" cy="384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189107"/>
            <a:ext cx="5760640" cy="1596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4669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448627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03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000">
                <a:solidFill>
                  <a:srgbClr val="575F6D"/>
                </a:solidFill>
                <a:latin typeface="Century Schoolbook" pitchFamily="16" charset="0"/>
              </a:rPr>
              <a:t>MAPA TOPOGRÁFICO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8207375" cy="400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6938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6011863" y="5876925"/>
            <a:ext cx="3132137" cy="981075"/>
          </a:xfrm>
          <a:prstGeom prst="ellipse">
            <a:avLst/>
          </a:prstGeom>
          <a:noFill/>
          <a:ln w="2844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4" name="3 Flecha abajo"/>
          <p:cNvSpPr/>
          <p:nvPr/>
        </p:nvSpPr>
        <p:spPr>
          <a:xfrm rot="10800000">
            <a:off x="4659052" y="764704"/>
            <a:ext cx="648072" cy="1728192"/>
          </a:xfrm>
          <a:prstGeom prst="downArrow">
            <a:avLst>
              <a:gd name="adj1" fmla="val 38242"/>
              <a:gd name="adj2" fmla="val 2126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4400" dirty="0" smtClean="0"/>
              <a:t>N</a:t>
            </a:r>
            <a:endParaRPr lang="es-CL" sz="4400" dirty="0"/>
          </a:p>
        </p:txBody>
      </p:sp>
    </p:spTree>
    <p:extLst>
      <p:ext uri="{BB962C8B-B14F-4D97-AF65-F5344CB8AC3E}">
        <p14:creationId xmlns:p14="http://schemas.microsoft.com/office/powerpoint/2010/main" val="37343560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095375"/>
            <a:ext cx="9020175" cy="5113338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04800" y="150813"/>
            <a:ext cx="7620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ES" sz="3600" dirty="0" smtClean="0">
                <a:solidFill>
                  <a:srgbClr val="575F6D"/>
                </a:solidFill>
                <a:latin typeface="Century Schoolbook" pitchFamily="16" charset="0"/>
              </a:rPr>
              <a:t>Cuchillas y Quebradas</a:t>
            </a:r>
            <a:endParaRPr lang="es-ES" sz="2700" dirty="0">
              <a:solidFill>
                <a:srgbClr val="575F6D"/>
              </a:solidFill>
              <a:latin typeface="Century Schoolbook" pitchFamily="16" charset="0"/>
            </a:endParaRPr>
          </a:p>
        </p:txBody>
      </p:sp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5403850" y="2343150"/>
            <a:ext cx="3663950" cy="1422400"/>
          </a:xfrm>
          <a:custGeom>
            <a:avLst/>
            <a:gdLst>
              <a:gd name="T0" fmla="*/ 2147483647 w 2308"/>
              <a:gd name="T1" fmla="*/ 2147483647 h 896"/>
              <a:gd name="T2" fmla="*/ 2147483647 w 2308"/>
              <a:gd name="T3" fmla="*/ 2147483647 h 896"/>
              <a:gd name="T4" fmla="*/ 2147483647 w 2308"/>
              <a:gd name="T5" fmla="*/ 2147483647 h 896"/>
              <a:gd name="T6" fmla="*/ 2147483647 w 2308"/>
              <a:gd name="T7" fmla="*/ 2147483647 h 896"/>
              <a:gd name="T8" fmla="*/ 2147483647 w 2308"/>
              <a:gd name="T9" fmla="*/ 2147483647 h 896"/>
              <a:gd name="T10" fmla="*/ 2147483647 w 2308"/>
              <a:gd name="T11" fmla="*/ 2147483647 h 896"/>
              <a:gd name="T12" fmla="*/ 2147483647 w 2308"/>
              <a:gd name="T13" fmla="*/ 2147483647 h 896"/>
              <a:gd name="T14" fmla="*/ 2147483647 w 2308"/>
              <a:gd name="T15" fmla="*/ 2147483647 h 896"/>
              <a:gd name="T16" fmla="*/ 2147483647 w 2308"/>
              <a:gd name="T17" fmla="*/ 0 h 896"/>
              <a:gd name="T18" fmla="*/ 2147483647 w 2308"/>
              <a:gd name="T19" fmla="*/ 2147483647 h 896"/>
              <a:gd name="T20" fmla="*/ 2147483647 w 2308"/>
              <a:gd name="T21" fmla="*/ 2147483647 h 896"/>
              <a:gd name="T22" fmla="*/ 2147483647 w 2308"/>
              <a:gd name="T23" fmla="*/ 2147483647 h 896"/>
              <a:gd name="T24" fmla="*/ 2147483647 w 2308"/>
              <a:gd name="T25" fmla="*/ 2147483647 h 896"/>
              <a:gd name="T26" fmla="*/ 2147483647 w 2308"/>
              <a:gd name="T27" fmla="*/ 2147483647 h 896"/>
              <a:gd name="T28" fmla="*/ 2147483647 w 2308"/>
              <a:gd name="T29" fmla="*/ 2147483647 h 896"/>
              <a:gd name="T30" fmla="*/ 2147483647 w 2308"/>
              <a:gd name="T31" fmla="*/ 2147483647 h 896"/>
              <a:gd name="T32" fmla="*/ 2147483647 w 2308"/>
              <a:gd name="T33" fmla="*/ 2147483647 h 896"/>
              <a:gd name="T34" fmla="*/ 2147483647 w 2308"/>
              <a:gd name="T35" fmla="*/ 2147483647 h 896"/>
              <a:gd name="T36" fmla="*/ 2147483647 w 2308"/>
              <a:gd name="T37" fmla="*/ 2147483647 h 896"/>
              <a:gd name="T38" fmla="*/ 2147483647 w 2308"/>
              <a:gd name="T39" fmla="*/ 2147483647 h 896"/>
              <a:gd name="T40" fmla="*/ 2147483647 w 2308"/>
              <a:gd name="T41" fmla="*/ 2147483647 h 896"/>
              <a:gd name="T42" fmla="*/ 2147483647 w 2308"/>
              <a:gd name="T43" fmla="*/ 2147483647 h 896"/>
              <a:gd name="T44" fmla="*/ 2147483647 w 2308"/>
              <a:gd name="T45" fmla="*/ 2147483647 h 896"/>
              <a:gd name="T46" fmla="*/ 2147483647 w 2308"/>
              <a:gd name="T47" fmla="*/ 2147483647 h 896"/>
              <a:gd name="T48" fmla="*/ 0 w 2308"/>
              <a:gd name="T49" fmla="*/ 2147483647 h 896"/>
              <a:gd name="T50" fmla="*/ 0 w 2308"/>
              <a:gd name="T51" fmla="*/ 0 h 896"/>
              <a:gd name="T52" fmla="*/ 2308 w 2308"/>
              <a:gd name="T53" fmla="*/ 89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2308" h="896">
                <a:moveTo>
                  <a:pt x="2308" y="780"/>
                </a:moveTo>
                <a:cubicBezTo>
                  <a:pt x="2278" y="741"/>
                  <a:pt x="2248" y="702"/>
                  <a:pt x="2220" y="672"/>
                </a:cubicBezTo>
                <a:cubicBezTo>
                  <a:pt x="2192" y="642"/>
                  <a:pt x="2166" y="622"/>
                  <a:pt x="2140" y="600"/>
                </a:cubicBezTo>
                <a:cubicBezTo>
                  <a:pt x="2114" y="578"/>
                  <a:pt x="2083" y="559"/>
                  <a:pt x="2064" y="540"/>
                </a:cubicBezTo>
                <a:cubicBezTo>
                  <a:pt x="2045" y="521"/>
                  <a:pt x="2036" y="506"/>
                  <a:pt x="2028" y="484"/>
                </a:cubicBezTo>
                <a:cubicBezTo>
                  <a:pt x="2020" y="462"/>
                  <a:pt x="2023" y="426"/>
                  <a:pt x="2016" y="408"/>
                </a:cubicBezTo>
                <a:cubicBezTo>
                  <a:pt x="2009" y="390"/>
                  <a:pt x="2024" y="421"/>
                  <a:pt x="1988" y="376"/>
                </a:cubicBezTo>
                <a:cubicBezTo>
                  <a:pt x="1952" y="331"/>
                  <a:pt x="1849" y="203"/>
                  <a:pt x="1800" y="140"/>
                </a:cubicBezTo>
                <a:cubicBezTo>
                  <a:pt x="1751" y="77"/>
                  <a:pt x="1731" y="0"/>
                  <a:pt x="1696" y="0"/>
                </a:cubicBezTo>
                <a:cubicBezTo>
                  <a:pt x="1661" y="0"/>
                  <a:pt x="1616" y="77"/>
                  <a:pt x="1592" y="140"/>
                </a:cubicBezTo>
                <a:cubicBezTo>
                  <a:pt x="1568" y="203"/>
                  <a:pt x="1577" y="301"/>
                  <a:pt x="1552" y="376"/>
                </a:cubicBezTo>
                <a:cubicBezTo>
                  <a:pt x="1527" y="451"/>
                  <a:pt x="1491" y="537"/>
                  <a:pt x="1444" y="592"/>
                </a:cubicBezTo>
                <a:cubicBezTo>
                  <a:pt x="1397" y="647"/>
                  <a:pt x="1303" y="703"/>
                  <a:pt x="1268" y="704"/>
                </a:cubicBezTo>
                <a:cubicBezTo>
                  <a:pt x="1233" y="705"/>
                  <a:pt x="1235" y="627"/>
                  <a:pt x="1232" y="596"/>
                </a:cubicBezTo>
                <a:cubicBezTo>
                  <a:pt x="1229" y="565"/>
                  <a:pt x="1247" y="547"/>
                  <a:pt x="1252" y="516"/>
                </a:cubicBezTo>
                <a:cubicBezTo>
                  <a:pt x="1257" y="485"/>
                  <a:pt x="1261" y="432"/>
                  <a:pt x="1260" y="408"/>
                </a:cubicBezTo>
                <a:cubicBezTo>
                  <a:pt x="1259" y="384"/>
                  <a:pt x="1261" y="407"/>
                  <a:pt x="1248" y="372"/>
                </a:cubicBezTo>
                <a:cubicBezTo>
                  <a:pt x="1235" y="337"/>
                  <a:pt x="1203" y="233"/>
                  <a:pt x="1184" y="200"/>
                </a:cubicBezTo>
                <a:cubicBezTo>
                  <a:pt x="1165" y="167"/>
                  <a:pt x="1180" y="143"/>
                  <a:pt x="1132" y="172"/>
                </a:cubicBezTo>
                <a:cubicBezTo>
                  <a:pt x="1084" y="201"/>
                  <a:pt x="947" y="325"/>
                  <a:pt x="896" y="372"/>
                </a:cubicBezTo>
                <a:cubicBezTo>
                  <a:pt x="845" y="419"/>
                  <a:pt x="882" y="417"/>
                  <a:pt x="828" y="456"/>
                </a:cubicBezTo>
                <a:cubicBezTo>
                  <a:pt x="774" y="495"/>
                  <a:pt x="627" y="566"/>
                  <a:pt x="572" y="604"/>
                </a:cubicBezTo>
                <a:cubicBezTo>
                  <a:pt x="517" y="642"/>
                  <a:pt x="562" y="650"/>
                  <a:pt x="500" y="684"/>
                </a:cubicBezTo>
                <a:cubicBezTo>
                  <a:pt x="438" y="718"/>
                  <a:pt x="283" y="773"/>
                  <a:pt x="200" y="808"/>
                </a:cubicBezTo>
                <a:cubicBezTo>
                  <a:pt x="117" y="843"/>
                  <a:pt x="17" y="861"/>
                  <a:pt x="0" y="896"/>
                </a:cubicBezTo>
              </a:path>
            </a:pathLst>
          </a:custGeom>
          <a:noFill/>
          <a:ln w="2844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grpSp>
        <p:nvGrpSpPr>
          <p:cNvPr id="6" name="5 Grupo"/>
          <p:cNvGrpSpPr/>
          <p:nvPr/>
        </p:nvGrpSpPr>
        <p:grpSpPr>
          <a:xfrm>
            <a:off x="304800" y="1556792"/>
            <a:ext cx="1674912" cy="1497558"/>
            <a:chOff x="304800" y="1556792"/>
            <a:chExt cx="1674912" cy="1497558"/>
          </a:xfrm>
        </p:grpSpPr>
        <p:sp>
          <p:nvSpPr>
            <p:cNvPr id="3" name="2 Rectángulo"/>
            <p:cNvSpPr/>
            <p:nvPr/>
          </p:nvSpPr>
          <p:spPr>
            <a:xfrm>
              <a:off x="304800" y="1556792"/>
              <a:ext cx="117085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/>
                <a:t>Cuchilla</a:t>
              </a:r>
              <a:endParaRPr lang="es-CL" dirty="0"/>
            </a:p>
          </p:txBody>
        </p:sp>
        <p:cxnSp>
          <p:nvCxnSpPr>
            <p:cNvPr id="5" name="4 Conector recto de flecha"/>
            <p:cNvCxnSpPr>
              <a:stCxn id="3" idx="2"/>
            </p:cNvCxnSpPr>
            <p:nvPr/>
          </p:nvCxnSpPr>
          <p:spPr>
            <a:xfrm>
              <a:off x="890228" y="2132856"/>
              <a:ext cx="1089484" cy="921494"/>
            </a:xfrm>
            <a:prstGeom prst="straightConnector1">
              <a:avLst/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18 Grupo"/>
          <p:cNvGrpSpPr/>
          <p:nvPr/>
        </p:nvGrpSpPr>
        <p:grpSpPr>
          <a:xfrm>
            <a:off x="5148064" y="1709192"/>
            <a:ext cx="1674912" cy="1497558"/>
            <a:chOff x="304800" y="1556792"/>
            <a:chExt cx="1674912" cy="1497558"/>
          </a:xfrm>
        </p:grpSpPr>
        <p:sp>
          <p:nvSpPr>
            <p:cNvPr id="20" name="19 Rectángulo"/>
            <p:cNvSpPr/>
            <p:nvPr/>
          </p:nvSpPr>
          <p:spPr>
            <a:xfrm>
              <a:off x="304800" y="1556792"/>
              <a:ext cx="117085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/>
                <a:t>Cuchilla</a:t>
              </a:r>
              <a:endParaRPr lang="es-CL" dirty="0"/>
            </a:p>
          </p:txBody>
        </p:sp>
        <p:cxnSp>
          <p:nvCxnSpPr>
            <p:cNvPr id="21" name="20 Conector recto de flecha"/>
            <p:cNvCxnSpPr>
              <a:stCxn id="20" idx="2"/>
            </p:cNvCxnSpPr>
            <p:nvPr/>
          </p:nvCxnSpPr>
          <p:spPr>
            <a:xfrm>
              <a:off x="890228" y="2132856"/>
              <a:ext cx="1089484" cy="921494"/>
            </a:xfrm>
            <a:prstGeom prst="straightConnector1">
              <a:avLst/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Forma libre"/>
          <p:cNvSpPr/>
          <p:nvPr/>
        </p:nvSpPr>
        <p:spPr>
          <a:xfrm>
            <a:off x="6588467" y="2628900"/>
            <a:ext cx="650533" cy="2349500"/>
          </a:xfrm>
          <a:custGeom>
            <a:avLst/>
            <a:gdLst>
              <a:gd name="connsiteX0" fmla="*/ 650533 w 650533"/>
              <a:gd name="connsiteY0" fmla="*/ 0 h 2349500"/>
              <a:gd name="connsiteX1" fmla="*/ 498133 w 650533"/>
              <a:gd name="connsiteY1" fmla="*/ 215900 h 2349500"/>
              <a:gd name="connsiteX2" fmla="*/ 66333 w 650533"/>
              <a:gd name="connsiteY2" fmla="*/ 863600 h 2349500"/>
              <a:gd name="connsiteX3" fmla="*/ 28233 w 650533"/>
              <a:gd name="connsiteY3" fmla="*/ 1231900 h 2349500"/>
              <a:gd name="connsiteX4" fmla="*/ 15533 w 650533"/>
              <a:gd name="connsiteY4" fmla="*/ 1384300 h 2349500"/>
              <a:gd name="connsiteX5" fmla="*/ 15533 w 650533"/>
              <a:gd name="connsiteY5" fmla="*/ 1905000 h 2349500"/>
              <a:gd name="connsiteX6" fmla="*/ 218733 w 650533"/>
              <a:gd name="connsiteY6" fmla="*/ 2349500 h 234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0533" h="2349500">
                <a:moveTo>
                  <a:pt x="650533" y="0"/>
                </a:moveTo>
                <a:cubicBezTo>
                  <a:pt x="623016" y="35983"/>
                  <a:pt x="595500" y="71967"/>
                  <a:pt x="498133" y="215900"/>
                </a:cubicBezTo>
                <a:cubicBezTo>
                  <a:pt x="400766" y="359833"/>
                  <a:pt x="144650" y="694267"/>
                  <a:pt x="66333" y="863600"/>
                </a:cubicBezTo>
                <a:cubicBezTo>
                  <a:pt x="-11984" y="1032933"/>
                  <a:pt x="36700" y="1145117"/>
                  <a:pt x="28233" y="1231900"/>
                </a:cubicBezTo>
                <a:cubicBezTo>
                  <a:pt x="19766" y="1318683"/>
                  <a:pt x="17650" y="1272117"/>
                  <a:pt x="15533" y="1384300"/>
                </a:cubicBezTo>
                <a:cubicBezTo>
                  <a:pt x="13416" y="1496483"/>
                  <a:pt x="-18334" y="1744133"/>
                  <a:pt x="15533" y="1905000"/>
                </a:cubicBezTo>
                <a:cubicBezTo>
                  <a:pt x="49400" y="2065867"/>
                  <a:pt x="134066" y="2207683"/>
                  <a:pt x="218733" y="2349500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FF0000"/>
              </a:solidFill>
            </a:endParaRPr>
          </a:p>
        </p:txBody>
      </p:sp>
      <p:grpSp>
        <p:nvGrpSpPr>
          <p:cNvPr id="14" name="13 Grupo"/>
          <p:cNvGrpSpPr/>
          <p:nvPr/>
        </p:nvGrpSpPr>
        <p:grpSpPr>
          <a:xfrm>
            <a:off x="2778820" y="1268760"/>
            <a:ext cx="1505148" cy="1893540"/>
            <a:chOff x="2778820" y="1268760"/>
            <a:chExt cx="1505148" cy="1893540"/>
          </a:xfrm>
        </p:grpSpPr>
        <p:sp>
          <p:nvSpPr>
            <p:cNvPr id="10" name="9 Rectángulo"/>
            <p:cNvSpPr/>
            <p:nvPr/>
          </p:nvSpPr>
          <p:spPr>
            <a:xfrm>
              <a:off x="2843808" y="1268760"/>
              <a:ext cx="1440160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/>
                <a:t>Quebrada</a:t>
              </a:r>
              <a:endParaRPr lang="es-CL" dirty="0"/>
            </a:p>
          </p:txBody>
        </p:sp>
        <p:cxnSp>
          <p:nvCxnSpPr>
            <p:cNvPr id="28" name="27 Conector recto de flecha"/>
            <p:cNvCxnSpPr>
              <a:stCxn id="10" idx="2"/>
            </p:cNvCxnSpPr>
            <p:nvPr/>
          </p:nvCxnSpPr>
          <p:spPr>
            <a:xfrm flipH="1">
              <a:off x="2778820" y="1844824"/>
              <a:ext cx="785068" cy="1317476"/>
            </a:xfrm>
            <a:prstGeom prst="straightConnector1">
              <a:avLst/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15 Forma libre"/>
          <p:cNvSpPr/>
          <p:nvPr/>
        </p:nvSpPr>
        <p:spPr>
          <a:xfrm>
            <a:off x="6934198" y="2628900"/>
            <a:ext cx="685802" cy="2425700"/>
          </a:xfrm>
          <a:custGeom>
            <a:avLst/>
            <a:gdLst>
              <a:gd name="connsiteX0" fmla="*/ 533402 w 685802"/>
              <a:gd name="connsiteY0" fmla="*/ 0 h 2425700"/>
              <a:gd name="connsiteX1" fmla="*/ 558802 w 685802"/>
              <a:gd name="connsiteY1" fmla="*/ 101600 h 2425700"/>
              <a:gd name="connsiteX2" fmla="*/ 584202 w 685802"/>
              <a:gd name="connsiteY2" fmla="*/ 139700 h 2425700"/>
              <a:gd name="connsiteX3" fmla="*/ 609602 w 685802"/>
              <a:gd name="connsiteY3" fmla="*/ 228600 h 2425700"/>
              <a:gd name="connsiteX4" fmla="*/ 635002 w 685802"/>
              <a:gd name="connsiteY4" fmla="*/ 304800 h 2425700"/>
              <a:gd name="connsiteX5" fmla="*/ 647702 w 685802"/>
              <a:gd name="connsiteY5" fmla="*/ 342900 h 2425700"/>
              <a:gd name="connsiteX6" fmla="*/ 673102 w 685802"/>
              <a:gd name="connsiteY6" fmla="*/ 431800 h 2425700"/>
              <a:gd name="connsiteX7" fmla="*/ 685802 w 685802"/>
              <a:gd name="connsiteY7" fmla="*/ 482600 h 2425700"/>
              <a:gd name="connsiteX8" fmla="*/ 647702 w 685802"/>
              <a:gd name="connsiteY8" fmla="*/ 622300 h 2425700"/>
              <a:gd name="connsiteX9" fmla="*/ 609602 w 685802"/>
              <a:gd name="connsiteY9" fmla="*/ 647700 h 2425700"/>
              <a:gd name="connsiteX10" fmla="*/ 558802 w 685802"/>
              <a:gd name="connsiteY10" fmla="*/ 736600 h 2425700"/>
              <a:gd name="connsiteX11" fmla="*/ 546102 w 685802"/>
              <a:gd name="connsiteY11" fmla="*/ 774700 h 2425700"/>
              <a:gd name="connsiteX12" fmla="*/ 520702 w 685802"/>
              <a:gd name="connsiteY12" fmla="*/ 812800 h 2425700"/>
              <a:gd name="connsiteX13" fmla="*/ 482602 w 685802"/>
              <a:gd name="connsiteY13" fmla="*/ 889000 h 2425700"/>
              <a:gd name="connsiteX14" fmla="*/ 469902 w 685802"/>
              <a:gd name="connsiteY14" fmla="*/ 1016000 h 2425700"/>
              <a:gd name="connsiteX15" fmla="*/ 431802 w 685802"/>
              <a:gd name="connsiteY15" fmla="*/ 1041400 h 2425700"/>
              <a:gd name="connsiteX16" fmla="*/ 419102 w 685802"/>
              <a:gd name="connsiteY16" fmla="*/ 1079500 h 2425700"/>
              <a:gd name="connsiteX17" fmla="*/ 381002 w 685802"/>
              <a:gd name="connsiteY17" fmla="*/ 1117600 h 2425700"/>
              <a:gd name="connsiteX18" fmla="*/ 342902 w 685802"/>
              <a:gd name="connsiteY18" fmla="*/ 1206500 h 2425700"/>
              <a:gd name="connsiteX19" fmla="*/ 317502 w 685802"/>
              <a:gd name="connsiteY19" fmla="*/ 1270000 h 2425700"/>
              <a:gd name="connsiteX20" fmla="*/ 304802 w 685802"/>
              <a:gd name="connsiteY20" fmla="*/ 1308100 h 2425700"/>
              <a:gd name="connsiteX21" fmla="*/ 279402 w 685802"/>
              <a:gd name="connsiteY21" fmla="*/ 1346200 h 2425700"/>
              <a:gd name="connsiteX22" fmla="*/ 292102 w 685802"/>
              <a:gd name="connsiteY22" fmla="*/ 1384300 h 2425700"/>
              <a:gd name="connsiteX23" fmla="*/ 317502 w 685802"/>
              <a:gd name="connsiteY23" fmla="*/ 1473200 h 2425700"/>
              <a:gd name="connsiteX24" fmla="*/ 342902 w 685802"/>
              <a:gd name="connsiteY24" fmla="*/ 1511300 h 2425700"/>
              <a:gd name="connsiteX25" fmla="*/ 368302 w 685802"/>
              <a:gd name="connsiteY25" fmla="*/ 1587500 h 2425700"/>
              <a:gd name="connsiteX26" fmla="*/ 393702 w 685802"/>
              <a:gd name="connsiteY26" fmla="*/ 1625600 h 2425700"/>
              <a:gd name="connsiteX27" fmla="*/ 406402 w 685802"/>
              <a:gd name="connsiteY27" fmla="*/ 1663700 h 2425700"/>
              <a:gd name="connsiteX28" fmla="*/ 469902 w 685802"/>
              <a:gd name="connsiteY28" fmla="*/ 1778000 h 2425700"/>
              <a:gd name="connsiteX29" fmla="*/ 457202 w 685802"/>
              <a:gd name="connsiteY29" fmla="*/ 1816100 h 2425700"/>
              <a:gd name="connsiteX30" fmla="*/ 419102 w 685802"/>
              <a:gd name="connsiteY30" fmla="*/ 1841500 h 2425700"/>
              <a:gd name="connsiteX31" fmla="*/ 266702 w 685802"/>
              <a:gd name="connsiteY31" fmla="*/ 1879600 h 2425700"/>
              <a:gd name="connsiteX32" fmla="*/ 190502 w 685802"/>
              <a:gd name="connsiteY32" fmla="*/ 1917700 h 2425700"/>
              <a:gd name="connsiteX33" fmla="*/ 152402 w 685802"/>
              <a:gd name="connsiteY33" fmla="*/ 1930400 h 2425700"/>
              <a:gd name="connsiteX34" fmla="*/ 139702 w 685802"/>
              <a:gd name="connsiteY34" fmla="*/ 1968500 h 2425700"/>
              <a:gd name="connsiteX35" fmla="*/ 63502 w 685802"/>
              <a:gd name="connsiteY35" fmla="*/ 2006600 h 2425700"/>
              <a:gd name="connsiteX36" fmla="*/ 38102 w 685802"/>
              <a:gd name="connsiteY36" fmla="*/ 2082800 h 2425700"/>
              <a:gd name="connsiteX37" fmla="*/ 12702 w 685802"/>
              <a:gd name="connsiteY37" fmla="*/ 2197100 h 2425700"/>
              <a:gd name="connsiteX38" fmla="*/ 2 w 685802"/>
              <a:gd name="connsiteY38" fmla="*/ 2425700 h 242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5802" h="2425700">
                <a:moveTo>
                  <a:pt x="533402" y="0"/>
                </a:moveTo>
                <a:cubicBezTo>
                  <a:pt x="538232" y="24152"/>
                  <a:pt x="545785" y="75565"/>
                  <a:pt x="558802" y="101600"/>
                </a:cubicBezTo>
                <a:cubicBezTo>
                  <a:pt x="565628" y="115252"/>
                  <a:pt x="577376" y="126048"/>
                  <a:pt x="584202" y="139700"/>
                </a:cubicBezTo>
                <a:cubicBezTo>
                  <a:pt x="594872" y="161040"/>
                  <a:pt x="603498" y="208255"/>
                  <a:pt x="609602" y="228600"/>
                </a:cubicBezTo>
                <a:cubicBezTo>
                  <a:pt x="617295" y="254245"/>
                  <a:pt x="626535" y="279400"/>
                  <a:pt x="635002" y="304800"/>
                </a:cubicBezTo>
                <a:cubicBezTo>
                  <a:pt x="639235" y="317500"/>
                  <a:pt x="644455" y="329913"/>
                  <a:pt x="647702" y="342900"/>
                </a:cubicBezTo>
                <a:cubicBezTo>
                  <a:pt x="687404" y="501709"/>
                  <a:pt x="636663" y="304263"/>
                  <a:pt x="673102" y="431800"/>
                </a:cubicBezTo>
                <a:cubicBezTo>
                  <a:pt x="677897" y="448583"/>
                  <a:pt x="681569" y="465667"/>
                  <a:pt x="685802" y="482600"/>
                </a:cubicBezTo>
                <a:cubicBezTo>
                  <a:pt x="678289" y="542700"/>
                  <a:pt x="688867" y="581135"/>
                  <a:pt x="647702" y="622300"/>
                </a:cubicBezTo>
                <a:cubicBezTo>
                  <a:pt x="636909" y="633093"/>
                  <a:pt x="622302" y="639233"/>
                  <a:pt x="609602" y="647700"/>
                </a:cubicBezTo>
                <a:cubicBezTo>
                  <a:pt x="584093" y="685964"/>
                  <a:pt x="578138" y="691484"/>
                  <a:pt x="558802" y="736600"/>
                </a:cubicBezTo>
                <a:cubicBezTo>
                  <a:pt x="553529" y="748905"/>
                  <a:pt x="552089" y="762726"/>
                  <a:pt x="546102" y="774700"/>
                </a:cubicBezTo>
                <a:cubicBezTo>
                  <a:pt x="539276" y="788352"/>
                  <a:pt x="527528" y="799148"/>
                  <a:pt x="520702" y="812800"/>
                </a:cubicBezTo>
                <a:cubicBezTo>
                  <a:pt x="468122" y="917960"/>
                  <a:pt x="555395" y="779811"/>
                  <a:pt x="482602" y="889000"/>
                </a:cubicBezTo>
                <a:cubicBezTo>
                  <a:pt x="478369" y="931333"/>
                  <a:pt x="483356" y="975639"/>
                  <a:pt x="469902" y="1016000"/>
                </a:cubicBezTo>
                <a:cubicBezTo>
                  <a:pt x="465075" y="1030480"/>
                  <a:pt x="441337" y="1029481"/>
                  <a:pt x="431802" y="1041400"/>
                </a:cubicBezTo>
                <a:cubicBezTo>
                  <a:pt x="423439" y="1051853"/>
                  <a:pt x="426528" y="1068361"/>
                  <a:pt x="419102" y="1079500"/>
                </a:cubicBezTo>
                <a:cubicBezTo>
                  <a:pt x="409139" y="1094444"/>
                  <a:pt x="393702" y="1104900"/>
                  <a:pt x="381002" y="1117600"/>
                </a:cubicBezTo>
                <a:cubicBezTo>
                  <a:pt x="354571" y="1223326"/>
                  <a:pt x="386755" y="1118795"/>
                  <a:pt x="342902" y="1206500"/>
                </a:cubicBezTo>
                <a:cubicBezTo>
                  <a:pt x="332707" y="1226890"/>
                  <a:pt x="325507" y="1248654"/>
                  <a:pt x="317502" y="1270000"/>
                </a:cubicBezTo>
                <a:cubicBezTo>
                  <a:pt x="312802" y="1282535"/>
                  <a:pt x="310789" y="1296126"/>
                  <a:pt x="304802" y="1308100"/>
                </a:cubicBezTo>
                <a:cubicBezTo>
                  <a:pt x="297976" y="1321752"/>
                  <a:pt x="287869" y="1333500"/>
                  <a:pt x="279402" y="1346200"/>
                </a:cubicBezTo>
                <a:cubicBezTo>
                  <a:pt x="283635" y="1358900"/>
                  <a:pt x="288424" y="1371428"/>
                  <a:pt x="292102" y="1384300"/>
                </a:cubicBezTo>
                <a:cubicBezTo>
                  <a:pt x="297527" y="1403289"/>
                  <a:pt x="307352" y="1452900"/>
                  <a:pt x="317502" y="1473200"/>
                </a:cubicBezTo>
                <a:cubicBezTo>
                  <a:pt x="324328" y="1486852"/>
                  <a:pt x="336703" y="1497352"/>
                  <a:pt x="342902" y="1511300"/>
                </a:cubicBezTo>
                <a:cubicBezTo>
                  <a:pt x="353776" y="1535766"/>
                  <a:pt x="353450" y="1565223"/>
                  <a:pt x="368302" y="1587500"/>
                </a:cubicBezTo>
                <a:cubicBezTo>
                  <a:pt x="376769" y="1600200"/>
                  <a:pt x="386876" y="1611948"/>
                  <a:pt x="393702" y="1625600"/>
                </a:cubicBezTo>
                <a:cubicBezTo>
                  <a:pt x="399689" y="1637574"/>
                  <a:pt x="399901" y="1651998"/>
                  <a:pt x="406402" y="1663700"/>
                </a:cubicBezTo>
                <a:cubicBezTo>
                  <a:pt x="479184" y="1794708"/>
                  <a:pt x="441165" y="1691789"/>
                  <a:pt x="469902" y="1778000"/>
                </a:cubicBezTo>
                <a:cubicBezTo>
                  <a:pt x="465669" y="1790700"/>
                  <a:pt x="465565" y="1805647"/>
                  <a:pt x="457202" y="1816100"/>
                </a:cubicBezTo>
                <a:cubicBezTo>
                  <a:pt x="447667" y="1828019"/>
                  <a:pt x="433050" y="1835301"/>
                  <a:pt x="419102" y="1841500"/>
                </a:cubicBezTo>
                <a:cubicBezTo>
                  <a:pt x="342115" y="1875716"/>
                  <a:pt x="346573" y="1861851"/>
                  <a:pt x="266702" y="1879600"/>
                </a:cubicBezTo>
                <a:cubicBezTo>
                  <a:pt x="209243" y="1892369"/>
                  <a:pt x="245304" y="1890299"/>
                  <a:pt x="190502" y="1917700"/>
                </a:cubicBezTo>
                <a:cubicBezTo>
                  <a:pt x="178528" y="1923687"/>
                  <a:pt x="165102" y="1926167"/>
                  <a:pt x="152402" y="1930400"/>
                </a:cubicBezTo>
                <a:cubicBezTo>
                  <a:pt x="148169" y="1943100"/>
                  <a:pt x="148065" y="1958047"/>
                  <a:pt x="139702" y="1968500"/>
                </a:cubicBezTo>
                <a:cubicBezTo>
                  <a:pt x="121797" y="1990881"/>
                  <a:pt x="88601" y="1998234"/>
                  <a:pt x="63502" y="2006600"/>
                </a:cubicBezTo>
                <a:cubicBezTo>
                  <a:pt x="55035" y="2032000"/>
                  <a:pt x="42504" y="2056390"/>
                  <a:pt x="38102" y="2082800"/>
                </a:cubicBezTo>
                <a:cubicBezTo>
                  <a:pt x="23201" y="2172205"/>
                  <a:pt x="33545" y="2134571"/>
                  <a:pt x="12702" y="2197100"/>
                </a:cubicBezTo>
                <a:cubicBezTo>
                  <a:pt x="-526" y="2408750"/>
                  <a:pt x="2" y="2332435"/>
                  <a:pt x="2" y="2425700"/>
                </a:cubicBezTo>
              </a:path>
            </a:pathLst>
          </a:custGeom>
          <a:ln w="50800">
            <a:solidFill>
              <a:srgbClr val="49F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33" name="32 Grupo"/>
          <p:cNvGrpSpPr/>
          <p:nvPr/>
        </p:nvGrpSpPr>
        <p:grpSpPr>
          <a:xfrm>
            <a:off x="7627640" y="1160810"/>
            <a:ext cx="1440160" cy="1764134"/>
            <a:chOff x="2843808" y="1268760"/>
            <a:chExt cx="1440160" cy="1764134"/>
          </a:xfrm>
        </p:grpSpPr>
        <p:sp>
          <p:nvSpPr>
            <p:cNvPr id="34" name="33 Rectángulo"/>
            <p:cNvSpPr/>
            <p:nvPr/>
          </p:nvSpPr>
          <p:spPr>
            <a:xfrm>
              <a:off x="2843808" y="1268760"/>
              <a:ext cx="1440160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L" dirty="0" smtClean="0"/>
                <a:t>Quebrada</a:t>
              </a:r>
              <a:endParaRPr lang="es-CL" dirty="0"/>
            </a:p>
          </p:txBody>
        </p:sp>
        <p:cxnSp>
          <p:nvCxnSpPr>
            <p:cNvPr id="35" name="34 Conector recto de flecha"/>
            <p:cNvCxnSpPr>
              <a:stCxn id="34" idx="2"/>
            </p:cNvCxnSpPr>
            <p:nvPr/>
          </p:nvCxnSpPr>
          <p:spPr>
            <a:xfrm flipH="1">
              <a:off x="2843808" y="1844824"/>
              <a:ext cx="720080" cy="1188070"/>
            </a:xfrm>
            <a:prstGeom prst="straightConnector1">
              <a:avLst/>
            </a:prstGeom>
            <a:ln w="508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53666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Construcción de un </a:t>
            </a:r>
            <a:r>
              <a:rPr lang="es-CL" dirty="0"/>
              <a:t>P</a:t>
            </a:r>
            <a:r>
              <a:rPr lang="es-CL" dirty="0" smtClean="0"/>
              <a:t>erfil Topográfico</a:t>
            </a:r>
            <a:endParaRPr lang="es-C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74" y="1340768"/>
            <a:ext cx="501967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828092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17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33_Pampa Un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354"/>
            <a:ext cx="9144000" cy="62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574214"/>
          </a:xfrm>
        </p:spPr>
        <p:txBody>
          <a:bodyPr>
            <a:normAutofit fontScale="90000"/>
          </a:bodyPr>
          <a:lstStyle/>
          <a:p>
            <a:pPr algn="l"/>
            <a:r>
              <a:rPr lang="es-CL" dirty="0" smtClean="0"/>
              <a:t>Mapa geológico</a:t>
            </a:r>
            <a:endParaRPr lang="es-CL" dirty="0"/>
          </a:p>
        </p:txBody>
      </p:sp>
      <p:sp>
        <p:nvSpPr>
          <p:cNvPr id="4" name="3 Elipse"/>
          <p:cNvSpPr/>
          <p:nvPr/>
        </p:nvSpPr>
        <p:spPr>
          <a:xfrm>
            <a:off x="3707904" y="260648"/>
            <a:ext cx="5328592" cy="39604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4 Elipse"/>
          <p:cNvSpPr/>
          <p:nvPr/>
        </p:nvSpPr>
        <p:spPr>
          <a:xfrm>
            <a:off x="5148064" y="3501008"/>
            <a:ext cx="1080120" cy="32403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3103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Perfiles Geológicos</a:t>
            </a:r>
            <a:endParaRPr lang="es-CL" dirty="0"/>
          </a:p>
        </p:txBody>
      </p:sp>
      <p:pic>
        <p:nvPicPr>
          <p:cNvPr id="3" name="Picture 4" descr="M33_Pampa Un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93" r="71344" b="10945"/>
          <a:stretch>
            <a:fillRect/>
          </a:stretch>
        </p:blipFill>
        <p:spPr bwMode="auto">
          <a:xfrm>
            <a:off x="23416" y="1628800"/>
            <a:ext cx="91440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M33_Pampa Un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9" t="78493" r="42686" b="10945"/>
          <a:stretch>
            <a:fillRect/>
          </a:stretch>
        </p:blipFill>
        <p:spPr bwMode="auto">
          <a:xfrm>
            <a:off x="23416" y="4510113"/>
            <a:ext cx="91440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Caracterización de un plano</a:t>
            </a:r>
            <a:endParaRPr lang="es-CL" dirty="0"/>
          </a:p>
        </p:txBody>
      </p:sp>
      <p:sp>
        <p:nvSpPr>
          <p:cNvPr id="5" name="4 CuadroTexto"/>
          <p:cNvSpPr txBox="1"/>
          <p:nvPr/>
        </p:nvSpPr>
        <p:spPr>
          <a:xfrm>
            <a:off x="755576" y="1890618"/>
            <a:ext cx="19285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3200" dirty="0" smtClean="0"/>
              <a:t>Rumbo: </a:t>
            </a:r>
            <a:r>
              <a:rPr lang="el-GR" sz="3200" dirty="0" smtClean="0"/>
              <a:t>ρ</a:t>
            </a:r>
            <a:endParaRPr lang="es-CL" sz="3200" dirty="0" smtClean="0"/>
          </a:p>
          <a:p>
            <a:r>
              <a:rPr lang="es-CL" sz="3200" dirty="0" smtClean="0"/>
              <a:t>Manteo: </a:t>
            </a:r>
            <a:r>
              <a:rPr lang="el-GR" sz="3200" dirty="0"/>
              <a:t>μ</a:t>
            </a:r>
            <a:endParaRPr lang="es-CL" sz="3200" dirty="0"/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 rot="19980000" flipH="1">
            <a:off x="4630738" y="2706688"/>
            <a:ext cx="4176712" cy="1593850"/>
          </a:xfrm>
          <a:prstGeom prst="parallelogram">
            <a:avLst>
              <a:gd name="adj" fmla="val 162339"/>
            </a:avLst>
          </a:prstGeom>
          <a:solidFill>
            <a:schemeClr val="tx2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20400000">
            <a:off x="5146675" y="2424113"/>
            <a:ext cx="2879725" cy="819150"/>
          </a:xfrm>
          <a:prstGeom prst="parallelogram">
            <a:avLst>
              <a:gd name="adj" fmla="val 193662"/>
            </a:avLst>
          </a:prstGeom>
          <a:solidFill>
            <a:srgbClr val="FFFF99">
              <a:alpha val="84999"/>
            </a:srgb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21" name="Line 5"/>
          <p:cNvSpPr>
            <a:spLocks noChangeShapeType="1"/>
          </p:cNvSpPr>
          <p:nvPr/>
        </p:nvSpPr>
        <p:spPr bwMode="auto">
          <a:xfrm flipV="1">
            <a:off x="4067175" y="2778125"/>
            <a:ext cx="3960813" cy="1374775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V="1">
            <a:off x="6154738" y="1985963"/>
            <a:ext cx="1296987" cy="1446212"/>
          </a:xfrm>
          <a:prstGeom prst="line">
            <a:avLst/>
          </a:prstGeom>
          <a:noFill/>
          <a:ln w="9360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3" name="Line 7"/>
          <p:cNvSpPr>
            <a:spLocks noChangeShapeType="1"/>
          </p:cNvSpPr>
          <p:nvPr/>
        </p:nvSpPr>
        <p:spPr bwMode="auto">
          <a:xfrm>
            <a:off x="6154738" y="3429000"/>
            <a:ext cx="1728787" cy="1444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 rot="240000">
            <a:off x="4937125" y="3859213"/>
            <a:ext cx="18526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 dirty="0">
                <a:latin typeface="Arial" charset="0"/>
              </a:rPr>
              <a:t>Plano Horizontal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 rot="18660000">
            <a:off x="5741194" y="2480469"/>
            <a:ext cx="76358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>
                <a:latin typeface="Arial" charset="0"/>
              </a:rPr>
              <a:t>Plano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 rot="20520000">
            <a:off x="3779838" y="4078288"/>
            <a:ext cx="914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>
                <a:latin typeface="Arial" charset="0"/>
              </a:rPr>
              <a:t>Rumbo</a:t>
            </a: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6565900" y="2997200"/>
            <a:ext cx="166688" cy="503238"/>
          </a:xfrm>
          <a:custGeom>
            <a:avLst/>
            <a:gdLst>
              <a:gd name="T0" fmla="*/ 2147483647 w 105"/>
              <a:gd name="T1" fmla="*/ 2147483647 h 317"/>
              <a:gd name="T2" fmla="*/ 2147483647 w 105"/>
              <a:gd name="T3" fmla="*/ 2147483647 h 317"/>
              <a:gd name="T4" fmla="*/ 0 w 105"/>
              <a:gd name="T5" fmla="*/ 0 h 317"/>
              <a:gd name="T6" fmla="*/ 0 w 105"/>
              <a:gd name="T7" fmla="*/ 0 h 317"/>
              <a:gd name="T8" fmla="*/ 105 w 105"/>
              <a:gd name="T9" fmla="*/ 31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05" h="317">
                <a:moveTo>
                  <a:pt x="90" y="317"/>
                </a:moveTo>
                <a:cubicBezTo>
                  <a:pt x="97" y="253"/>
                  <a:pt x="105" y="189"/>
                  <a:pt x="90" y="136"/>
                </a:cubicBezTo>
                <a:cubicBezTo>
                  <a:pt x="75" y="83"/>
                  <a:pt x="37" y="41"/>
                  <a:pt x="0" y="0"/>
                </a:cubicBezTo>
              </a:path>
            </a:pathLst>
          </a:custGeom>
          <a:noFill/>
          <a:ln w="936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5292725" y="2420938"/>
            <a:ext cx="1150938" cy="8651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4503738" y="1989138"/>
            <a:ext cx="14732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s-CL" dirty="0">
                <a:latin typeface="Arial" charset="0"/>
              </a:rPr>
              <a:t>Manteo Real</a:t>
            </a:r>
          </a:p>
        </p:txBody>
      </p:sp>
      <p:sp>
        <p:nvSpPr>
          <p:cNvPr id="31" name="Line 15"/>
          <p:cNvSpPr>
            <a:spLocks noChangeShapeType="1"/>
          </p:cNvSpPr>
          <p:nvPr/>
        </p:nvSpPr>
        <p:spPr bwMode="auto">
          <a:xfrm>
            <a:off x="6156325" y="3429000"/>
            <a:ext cx="863600" cy="1079500"/>
          </a:xfrm>
          <a:prstGeom prst="line">
            <a:avLst/>
          </a:prstGeom>
          <a:noFill/>
          <a:ln w="1908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6877050" y="4437063"/>
            <a:ext cx="5746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s-ES" b="1">
                <a:solidFill>
                  <a:srgbClr val="FF3300"/>
                </a:solidFill>
              </a:rPr>
              <a:t>N</a:t>
            </a: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6443663" y="3070401"/>
            <a:ext cx="3270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l-GR" dirty="0" smtClean="0">
                <a:cs typeface="Times New Roman" pitchFamily="16" charset="0"/>
              </a:rPr>
              <a:t>μ</a:t>
            </a:r>
            <a:endParaRPr lang="es-ES" dirty="0"/>
          </a:p>
        </p:txBody>
      </p:sp>
      <p:sp>
        <p:nvSpPr>
          <p:cNvPr id="34" name="33 Arco"/>
          <p:cNvSpPr/>
          <p:nvPr/>
        </p:nvSpPr>
        <p:spPr>
          <a:xfrm rot="9632038">
            <a:off x="5866025" y="3148424"/>
            <a:ext cx="509748" cy="578209"/>
          </a:xfrm>
          <a:prstGeom prst="arc">
            <a:avLst>
              <a:gd name="adj1" fmla="val 14744097"/>
              <a:gd name="adj2" fmla="val 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5957386" y="3342725"/>
            <a:ext cx="3270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9pPr>
          </a:lstStyle>
          <a:p>
            <a:pPr>
              <a:spcBef>
                <a:spcPts val="1125"/>
              </a:spcBef>
              <a:buClrTx/>
              <a:buFontTx/>
              <a:buNone/>
            </a:pPr>
            <a:r>
              <a:rPr lang="el-GR" dirty="0">
                <a:solidFill>
                  <a:srgbClr val="FF0000"/>
                </a:solidFill>
              </a:rPr>
              <a:t>ρ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51" name="50 CuadroTexto"/>
          <p:cNvSpPr txBox="1"/>
          <p:nvPr/>
        </p:nvSpPr>
        <p:spPr>
          <a:xfrm>
            <a:off x="755576" y="4031190"/>
            <a:ext cx="16049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2800" dirty="0" smtClean="0"/>
              <a:t>Ejemplo:</a:t>
            </a:r>
          </a:p>
          <a:p>
            <a:r>
              <a:rPr lang="el-GR" sz="2800" dirty="0" smtClean="0"/>
              <a:t>ρ</a:t>
            </a:r>
            <a:r>
              <a:rPr lang="es-CL" sz="2800" dirty="0" smtClean="0"/>
              <a:t> = N60°E</a:t>
            </a:r>
          </a:p>
          <a:p>
            <a:r>
              <a:rPr lang="el-GR" sz="2800" dirty="0" smtClean="0"/>
              <a:t>μ</a:t>
            </a:r>
            <a:r>
              <a:rPr lang="es-CL" sz="2800" dirty="0" smtClean="0"/>
              <a:t> = 30°S</a:t>
            </a:r>
            <a:endParaRPr lang="es-CL" sz="2800" dirty="0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 flipV="1">
            <a:off x="6170613" y="3335338"/>
            <a:ext cx="1728788" cy="77787"/>
          </a:xfrm>
          <a:prstGeom prst="line">
            <a:avLst/>
          </a:prstGeom>
          <a:noFill/>
          <a:ln w="9360">
            <a:solidFill>
              <a:srgbClr val="00B05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3" name="Line 13"/>
          <p:cNvSpPr>
            <a:spLocks noChangeShapeType="1"/>
          </p:cNvSpPr>
          <p:nvPr/>
        </p:nvSpPr>
        <p:spPr bwMode="auto">
          <a:xfrm flipV="1">
            <a:off x="6170613" y="2543175"/>
            <a:ext cx="1079500" cy="869950"/>
          </a:xfrm>
          <a:prstGeom prst="line">
            <a:avLst/>
          </a:prstGeom>
          <a:noFill/>
          <a:ln w="9360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5882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/>
      <p:bldP spid="26" grpId="0"/>
      <p:bldP spid="28" grpId="0" animBg="1"/>
      <p:bldP spid="29" grpId="0" animBg="1"/>
      <p:bldP spid="30" grpId="0"/>
      <p:bldP spid="31" grpId="0" animBg="1"/>
      <p:bldP spid="32" grpId="0"/>
      <p:bldP spid="33" grpId="0"/>
      <p:bldP spid="34" grpId="0" animBg="1"/>
      <p:bldP spid="50" grpId="0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5" descr="metodos2y3p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095375"/>
            <a:ext cx="9020175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77250" cy="6858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_tradnl" sz="2800" dirty="0" smtClean="0"/>
              <a:t>Cálculo de Rumbo y manteo en un mapa geológico</a:t>
            </a:r>
            <a:endParaRPr lang="es-ES_tradnl" sz="2800" dirty="0"/>
          </a:p>
        </p:txBody>
      </p:sp>
      <p:sp>
        <p:nvSpPr>
          <p:cNvPr id="37892" name="Freeform 8"/>
          <p:cNvSpPr>
            <a:spLocks/>
          </p:cNvSpPr>
          <p:nvPr/>
        </p:nvSpPr>
        <p:spPr bwMode="auto">
          <a:xfrm>
            <a:off x="5403850" y="2343150"/>
            <a:ext cx="3663950" cy="1422400"/>
          </a:xfrm>
          <a:custGeom>
            <a:avLst/>
            <a:gdLst>
              <a:gd name="T0" fmla="*/ 2308 w 2308"/>
              <a:gd name="T1" fmla="*/ 780 h 896"/>
              <a:gd name="T2" fmla="*/ 2220 w 2308"/>
              <a:gd name="T3" fmla="*/ 672 h 896"/>
              <a:gd name="T4" fmla="*/ 2140 w 2308"/>
              <a:gd name="T5" fmla="*/ 600 h 896"/>
              <a:gd name="T6" fmla="*/ 2064 w 2308"/>
              <a:gd name="T7" fmla="*/ 540 h 896"/>
              <a:gd name="T8" fmla="*/ 2028 w 2308"/>
              <a:gd name="T9" fmla="*/ 484 h 896"/>
              <a:gd name="T10" fmla="*/ 2016 w 2308"/>
              <a:gd name="T11" fmla="*/ 408 h 896"/>
              <a:gd name="T12" fmla="*/ 1988 w 2308"/>
              <a:gd name="T13" fmla="*/ 376 h 896"/>
              <a:gd name="T14" fmla="*/ 1800 w 2308"/>
              <a:gd name="T15" fmla="*/ 140 h 896"/>
              <a:gd name="T16" fmla="*/ 1696 w 2308"/>
              <a:gd name="T17" fmla="*/ 0 h 896"/>
              <a:gd name="T18" fmla="*/ 1592 w 2308"/>
              <a:gd name="T19" fmla="*/ 140 h 896"/>
              <a:gd name="T20" fmla="*/ 1552 w 2308"/>
              <a:gd name="T21" fmla="*/ 376 h 896"/>
              <a:gd name="T22" fmla="*/ 1444 w 2308"/>
              <a:gd name="T23" fmla="*/ 592 h 896"/>
              <a:gd name="T24" fmla="*/ 1268 w 2308"/>
              <a:gd name="T25" fmla="*/ 704 h 896"/>
              <a:gd name="T26" fmla="*/ 1232 w 2308"/>
              <a:gd name="T27" fmla="*/ 596 h 896"/>
              <a:gd name="T28" fmla="*/ 1252 w 2308"/>
              <a:gd name="T29" fmla="*/ 516 h 896"/>
              <a:gd name="T30" fmla="*/ 1260 w 2308"/>
              <a:gd name="T31" fmla="*/ 408 h 896"/>
              <a:gd name="T32" fmla="*/ 1248 w 2308"/>
              <a:gd name="T33" fmla="*/ 372 h 896"/>
              <a:gd name="T34" fmla="*/ 1184 w 2308"/>
              <a:gd name="T35" fmla="*/ 200 h 896"/>
              <a:gd name="T36" fmla="*/ 1132 w 2308"/>
              <a:gd name="T37" fmla="*/ 172 h 896"/>
              <a:gd name="T38" fmla="*/ 896 w 2308"/>
              <a:gd name="T39" fmla="*/ 372 h 896"/>
              <a:gd name="T40" fmla="*/ 828 w 2308"/>
              <a:gd name="T41" fmla="*/ 456 h 896"/>
              <a:gd name="T42" fmla="*/ 572 w 2308"/>
              <a:gd name="T43" fmla="*/ 604 h 896"/>
              <a:gd name="T44" fmla="*/ 500 w 2308"/>
              <a:gd name="T45" fmla="*/ 684 h 896"/>
              <a:gd name="T46" fmla="*/ 200 w 2308"/>
              <a:gd name="T47" fmla="*/ 808 h 896"/>
              <a:gd name="T48" fmla="*/ 0 w 2308"/>
              <a:gd name="T49" fmla="*/ 896 h 89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308"/>
              <a:gd name="T76" fmla="*/ 0 h 896"/>
              <a:gd name="T77" fmla="*/ 2308 w 2308"/>
              <a:gd name="T78" fmla="*/ 896 h 89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308" h="896">
                <a:moveTo>
                  <a:pt x="2308" y="780"/>
                </a:moveTo>
                <a:cubicBezTo>
                  <a:pt x="2278" y="741"/>
                  <a:pt x="2248" y="702"/>
                  <a:pt x="2220" y="672"/>
                </a:cubicBezTo>
                <a:cubicBezTo>
                  <a:pt x="2192" y="642"/>
                  <a:pt x="2166" y="622"/>
                  <a:pt x="2140" y="600"/>
                </a:cubicBezTo>
                <a:cubicBezTo>
                  <a:pt x="2114" y="578"/>
                  <a:pt x="2083" y="559"/>
                  <a:pt x="2064" y="540"/>
                </a:cubicBezTo>
                <a:cubicBezTo>
                  <a:pt x="2045" y="521"/>
                  <a:pt x="2036" y="506"/>
                  <a:pt x="2028" y="484"/>
                </a:cubicBezTo>
                <a:cubicBezTo>
                  <a:pt x="2020" y="462"/>
                  <a:pt x="2023" y="426"/>
                  <a:pt x="2016" y="408"/>
                </a:cubicBezTo>
                <a:cubicBezTo>
                  <a:pt x="2009" y="390"/>
                  <a:pt x="2024" y="421"/>
                  <a:pt x="1988" y="376"/>
                </a:cubicBezTo>
                <a:cubicBezTo>
                  <a:pt x="1952" y="331"/>
                  <a:pt x="1849" y="203"/>
                  <a:pt x="1800" y="140"/>
                </a:cubicBezTo>
                <a:cubicBezTo>
                  <a:pt x="1751" y="77"/>
                  <a:pt x="1731" y="0"/>
                  <a:pt x="1696" y="0"/>
                </a:cubicBezTo>
                <a:cubicBezTo>
                  <a:pt x="1661" y="0"/>
                  <a:pt x="1616" y="77"/>
                  <a:pt x="1592" y="140"/>
                </a:cubicBezTo>
                <a:cubicBezTo>
                  <a:pt x="1568" y="203"/>
                  <a:pt x="1577" y="301"/>
                  <a:pt x="1552" y="376"/>
                </a:cubicBezTo>
                <a:cubicBezTo>
                  <a:pt x="1527" y="451"/>
                  <a:pt x="1491" y="537"/>
                  <a:pt x="1444" y="592"/>
                </a:cubicBezTo>
                <a:cubicBezTo>
                  <a:pt x="1397" y="647"/>
                  <a:pt x="1303" y="703"/>
                  <a:pt x="1268" y="704"/>
                </a:cubicBezTo>
                <a:cubicBezTo>
                  <a:pt x="1233" y="705"/>
                  <a:pt x="1235" y="627"/>
                  <a:pt x="1232" y="596"/>
                </a:cubicBezTo>
                <a:cubicBezTo>
                  <a:pt x="1229" y="565"/>
                  <a:pt x="1247" y="547"/>
                  <a:pt x="1252" y="516"/>
                </a:cubicBezTo>
                <a:cubicBezTo>
                  <a:pt x="1257" y="485"/>
                  <a:pt x="1261" y="432"/>
                  <a:pt x="1260" y="408"/>
                </a:cubicBezTo>
                <a:cubicBezTo>
                  <a:pt x="1259" y="384"/>
                  <a:pt x="1261" y="407"/>
                  <a:pt x="1248" y="372"/>
                </a:cubicBezTo>
                <a:cubicBezTo>
                  <a:pt x="1235" y="337"/>
                  <a:pt x="1203" y="233"/>
                  <a:pt x="1184" y="200"/>
                </a:cubicBezTo>
                <a:cubicBezTo>
                  <a:pt x="1165" y="167"/>
                  <a:pt x="1180" y="143"/>
                  <a:pt x="1132" y="172"/>
                </a:cubicBezTo>
                <a:cubicBezTo>
                  <a:pt x="1084" y="201"/>
                  <a:pt x="947" y="325"/>
                  <a:pt x="896" y="372"/>
                </a:cubicBezTo>
                <a:cubicBezTo>
                  <a:pt x="845" y="419"/>
                  <a:pt x="882" y="417"/>
                  <a:pt x="828" y="456"/>
                </a:cubicBezTo>
                <a:cubicBezTo>
                  <a:pt x="774" y="495"/>
                  <a:pt x="627" y="566"/>
                  <a:pt x="572" y="604"/>
                </a:cubicBezTo>
                <a:cubicBezTo>
                  <a:pt x="517" y="642"/>
                  <a:pt x="562" y="650"/>
                  <a:pt x="500" y="684"/>
                </a:cubicBezTo>
                <a:cubicBezTo>
                  <a:pt x="438" y="718"/>
                  <a:pt x="283" y="773"/>
                  <a:pt x="200" y="808"/>
                </a:cubicBezTo>
                <a:cubicBezTo>
                  <a:pt x="117" y="843"/>
                  <a:pt x="17" y="861"/>
                  <a:pt x="0" y="896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L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304800" y="6172200"/>
            <a:ext cx="847725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2800" dirty="0" smtClean="0"/>
              <a:t>Método de los dos puntos</a:t>
            </a:r>
          </a:p>
        </p:txBody>
      </p:sp>
    </p:spTree>
    <p:extLst>
      <p:ext uri="{BB962C8B-B14F-4D97-AF65-F5344CB8AC3E}">
        <p14:creationId xmlns:p14="http://schemas.microsoft.com/office/powerpoint/2010/main" val="162312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189</Words>
  <Application>Microsoft Office PowerPoint</Application>
  <PresentationFormat>Presentación en pantalla (4:3)</PresentationFormat>
  <Paragraphs>76</Paragraphs>
  <Slides>19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Construcción de un Perfil Topográfico</vt:lpstr>
      <vt:lpstr>Mapa geológico</vt:lpstr>
      <vt:lpstr>Perfiles Geológicos</vt:lpstr>
      <vt:lpstr>Caracterización de un plano</vt:lpstr>
      <vt:lpstr>Cálculo de Rumbo y manteo en un mapa geológico</vt:lpstr>
      <vt:lpstr>Cálculo de Rumbo y manteo en un mapa geológico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Oscar</dc:creator>
  <cp:lastModifiedBy>Usuario</cp:lastModifiedBy>
  <cp:revision>16</cp:revision>
  <dcterms:created xsi:type="dcterms:W3CDTF">2012-01-04T02:06:47Z</dcterms:created>
  <dcterms:modified xsi:type="dcterms:W3CDTF">2012-01-04T04:49:32Z</dcterms:modified>
</cp:coreProperties>
</file>