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256" r:id="rId2"/>
    <p:sldId id="258" r:id="rId3"/>
    <p:sldId id="316" r:id="rId4"/>
    <p:sldId id="314" r:id="rId5"/>
    <p:sldId id="260" r:id="rId6"/>
    <p:sldId id="271" r:id="rId7"/>
    <p:sldId id="272" r:id="rId8"/>
    <p:sldId id="291" r:id="rId9"/>
    <p:sldId id="332" r:id="rId10"/>
    <p:sldId id="273" r:id="rId11"/>
    <p:sldId id="292" r:id="rId12"/>
    <p:sldId id="300" r:id="rId13"/>
    <p:sldId id="323" r:id="rId14"/>
    <p:sldId id="274" r:id="rId15"/>
    <p:sldId id="293" r:id="rId16"/>
    <p:sldId id="321" r:id="rId17"/>
    <p:sldId id="276" r:id="rId18"/>
    <p:sldId id="275" r:id="rId19"/>
    <p:sldId id="277" r:id="rId20"/>
    <p:sldId id="280" r:id="rId21"/>
    <p:sldId id="310" r:id="rId22"/>
    <p:sldId id="333" r:id="rId23"/>
    <p:sldId id="334" r:id="rId24"/>
    <p:sldId id="283" r:id="rId25"/>
    <p:sldId id="284" r:id="rId26"/>
    <p:sldId id="285" r:id="rId27"/>
    <p:sldId id="295" r:id="rId28"/>
    <p:sldId id="286" r:id="rId29"/>
    <p:sldId id="319" r:id="rId30"/>
    <p:sldId id="287" r:id="rId31"/>
    <p:sldId id="318" r:id="rId32"/>
    <p:sldId id="313" r:id="rId33"/>
    <p:sldId id="326" r:id="rId34"/>
    <p:sldId id="327" r:id="rId3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3200" b="1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3200" b="1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3200" b="1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3200" b="1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FF00"/>
    <a:srgbClr val="00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810"/>
    </p:cViewPr>
  </p:sorterViewPr>
  <p:notesViewPr>
    <p:cSldViewPr>
      <p:cViewPr varScale="1">
        <p:scale>
          <a:sx n="28" d="100"/>
          <a:sy n="28" d="100"/>
        </p:scale>
        <p:origin x="-1266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04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04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fld id="{BEBCC962-0E77-44FA-BE6D-4F576B3E0F92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6246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CL" noProof="0" smtClean="0"/>
              <a:t>Click to edit Master text styles</a:t>
            </a:r>
          </a:p>
          <a:p>
            <a:pPr lvl="1"/>
            <a:r>
              <a:rPr lang="es-CL" noProof="0" smtClean="0"/>
              <a:t>Second level</a:t>
            </a:r>
          </a:p>
          <a:p>
            <a:pPr lvl="2"/>
            <a:r>
              <a:rPr lang="es-CL" noProof="0" smtClean="0"/>
              <a:t>Third level</a:t>
            </a:r>
          </a:p>
          <a:p>
            <a:pPr lvl="3"/>
            <a:r>
              <a:rPr lang="es-CL" noProof="0" smtClean="0"/>
              <a:t>Fourth level</a:t>
            </a:r>
          </a:p>
          <a:p>
            <a:pPr lvl="4"/>
            <a:r>
              <a:rPr lang="es-CL" noProof="0" smtClean="0"/>
              <a:t>Fifth level</a:t>
            </a:r>
          </a:p>
        </p:txBody>
      </p:sp>
      <p:sp>
        <p:nvSpPr>
          <p:cNvPr id="593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593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fld id="{7B555FC9-4869-4C36-B495-EBC97F485C23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396151-A0D4-40B7-B188-9B638D2F95F4}" type="slidenum">
              <a:rPr lang="es-CL" smtClean="0"/>
              <a:pPr/>
              <a:t>1</a:t>
            </a:fld>
            <a:endParaRPr lang="es-CL" smtClean="0"/>
          </a:p>
        </p:txBody>
      </p:sp>
      <p:sp>
        <p:nvSpPr>
          <p:cNvPr id="634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DF34B66-A734-4297-A173-58D877CEC828}" type="slidenum">
              <a:rPr lang="es-CL" smtClean="0"/>
              <a:pPr/>
              <a:t>12</a:t>
            </a:fld>
            <a:endParaRPr lang="es-CL" smtClean="0"/>
          </a:p>
        </p:txBody>
      </p:sp>
      <p:sp>
        <p:nvSpPr>
          <p:cNvPr id="9011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F9690EF-6690-4B86-BCB3-12FA8606E20A}" type="slidenum">
              <a:rPr lang="es-CL" smtClean="0"/>
              <a:pPr/>
              <a:t>14</a:t>
            </a:fld>
            <a:endParaRPr lang="es-CL" smtClean="0"/>
          </a:p>
        </p:txBody>
      </p:sp>
      <p:sp>
        <p:nvSpPr>
          <p:cNvPr id="911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E38C1E1-4C1F-4FDA-91CC-3608D7DF4213}" type="slidenum">
              <a:rPr lang="es-CL" smtClean="0"/>
              <a:pPr/>
              <a:t>15</a:t>
            </a:fld>
            <a:endParaRPr lang="es-CL" smtClean="0"/>
          </a:p>
        </p:txBody>
      </p:sp>
      <p:sp>
        <p:nvSpPr>
          <p:cNvPr id="9216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BE787C7-6DF8-414B-800D-5E4C552AB155}" type="slidenum">
              <a:rPr lang="es-CL" smtClean="0"/>
              <a:pPr/>
              <a:t>17</a:t>
            </a:fld>
            <a:endParaRPr lang="es-CL" smtClean="0"/>
          </a:p>
        </p:txBody>
      </p:sp>
      <p:sp>
        <p:nvSpPr>
          <p:cNvPr id="931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A73EA8-DA79-4D7A-98A5-62D23B9CF527}" type="slidenum">
              <a:rPr lang="es-CL" smtClean="0"/>
              <a:pPr/>
              <a:t>18</a:t>
            </a:fld>
            <a:endParaRPr lang="es-CL" smtClean="0"/>
          </a:p>
        </p:txBody>
      </p:sp>
      <p:sp>
        <p:nvSpPr>
          <p:cNvPr id="9421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9CFC9D-6F41-4055-9E76-3E96CC538CBF}" type="slidenum">
              <a:rPr lang="es-CL" smtClean="0"/>
              <a:pPr/>
              <a:t>19</a:t>
            </a:fld>
            <a:endParaRPr lang="es-CL" smtClean="0"/>
          </a:p>
        </p:txBody>
      </p:sp>
      <p:sp>
        <p:nvSpPr>
          <p:cNvPr id="952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2724A6-EB47-4DDE-B652-6C1F0891D955}" type="slidenum">
              <a:rPr lang="es-CL" smtClean="0"/>
              <a:pPr/>
              <a:t>20</a:t>
            </a:fld>
            <a:endParaRPr lang="es-CL" smtClean="0"/>
          </a:p>
        </p:txBody>
      </p:sp>
      <p:sp>
        <p:nvSpPr>
          <p:cNvPr id="9625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C0C8861-4229-48E5-AAE7-76C5568C9EEB}" type="slidenum">
              <a:rPr lang="es-CL" smtClean="0"/>
              <a:pPr/>
              <a:t>21</a:t>
            </a:fld>
            <a:endParaRPr lang="es-CL" smtClean="0"/>
          </a:p>
        </p:txBody>
      </p:sp>
      <p:sp>
        <p:nvSpPr>
          <p:cNvPr id="993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661A03C-CFE3-445D-AB61-B612270B8277}" type="slidenum">
              <a:rPr lang="es-CL" smtClean="0"/>
              <a:pPr/>
              <a:t>24</a:t>
            </a:fld>
            <a:endParaRPr lang="es-CL" smtClean="0"/>
          </a:p>
        </p:txBody>
      </p:sp>
      <p:sp>
        <p:nvSpPr>
          <p:cNvPr id="10035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DC42536-8796-4FDC-A2EA-FFDE14355536}" type="slidenum">
              <a:rPr lang="es-CL" smtClean="0"/>
              <a:pPr/>
              <a:t>25</a:t>
            </a:fld>
            <a:endParaRPr lang="es-CL" smtClean="0"/>
          </a:p>
        </p:txBody>
      </p:sp>
      <p:sp>
        <p:nvSpPr>
          <p:cNvPr id="10137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69DC70-DA54-4BC1-8473-5FF890DD4F98}" type="slidenum">
              <a:rPr lang="es-CL" smtClean="0"/>
              <a:pPr/>
              <a:t>2</a:t>
            </a:fld>
            <a:endParaRPr lang="es-CL" smtClean="0"/>
          </a:p>
        </p:txBody>
      </p:sp>
      <p:sp>
        <p:nvSpPr>
          <p:cNvPr id="6451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BB5E3D0-A9E9-4CF4-81CC-D7267D682624}" type="slidenum">
              <a:rPr lang="es-CL" smtClean="0"/>
              <a:pPr/>
              <a:t>26</a:t>
            </a:fld>
            <a:endParaRPr lang="es-CL" smtClean="0"/>
          </a:p>
        </p:txBody>
      </p:sp>
      <p:sp>
        <p:nvSpPr>
          <p:cNvPr id="10240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FC8908-F48A-40CB-9FD3-9CD2B6456D99}" type="slidenum">
              <a:rPr lang="es-CL" smtClean="0"/>
              <a:pPr/>
              <a:t>27</a:t>
            </a:fld>
            <a:endParaRPr lang="es-CL" smtClean="0"/>
          </a:p>
        </p:txBody>
      </p:sp>
      <p:sp>
        <p:nvSpPr>
          <p:cNvPr id="10342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2FC7960-E0E3-4F3C-A850-9D07FCD1327C}" type="slidenum">
              <a:rPr lang="es-CL" smtClean="0"/>
              <a:pPr/>
              <a:t>28</a:t>
            </a:fld>
            <a:endParaRPr lang="es-CL" smtClean="0"/>
          </a:p>
        </p:txBody>
      </p:sp>
      <p:sp>
        <p:nvSpPr>
          <p:cNvPr id="10445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E910AF2-3252-4BBC-8ED1-F826A81D9EE7}" type="slidenum">
              <a:rPr lang="es-CL" smtClean="0"/>
              <a:pPr/>
              <a:t>30</a:t>
            </a:fld>
            <a:endParaRPr lang="es-CL" smtClean="0"/>
          </a:p>
        </p:txBody>
      </p:sp>
      <p:sp>
        <p:nvSpPr>
          <p:cNvPr id="10547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6E4434-1863-4854-8D5F-1C2CF04CD867}" type="slidenum">
              <a:rPr lang="es-CL" smtClean="0"/>
              <a:pPr/>
              <a:t>5</a:t>
            </a:fld>
            <a:endParaRPr lang="es-CL" smtClean="0"/>
          </a:p>
        </p:txBody>
      </p:sp>
      <p:sp>
        <p:nvSpPr>
          <p:cNvPr id="6656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0CCE0B-D98E-4A19-B7B6-10FD6C362467}" type="slidenum">
              <a:rPr lang="es-CL" smtClean="0"/>
              <a:pPr/>
              <a:t>6</a:t>
            </a:fld>
            <a:endParaRPr lang="es-CL" smtClean="0"/>
          </a:p>
        </p:txBody>
      </p:sp>
      <p:sp>
        <p:nvSpPr>
          <p:cNvPr id="8397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2E3C87-EA83-454E-94E2-9886FC916B8F}" type="slidenum">
              <a:rPr lang="es-CL" smtClean="0"/>
              <a:pPr/>
              <a:t>7</a:t>
            </a:fld>
            <a:endParaRPr lang="es-CL" smtClean="0"/>
          </a:p>
        </p:txBody>
      </p:sp>
      <p:sp>
        <p:nvSpPr>
          <p:cNvPr id="849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A8AEB1-71C3-4907-AF2A-49BC623979E3}" type="slidenum">
              <a:rPr lang="es-CL" smtClean="0"/>
              <a:pPr/>
              <a:t>8</a:t>
            </a:fld>
            <a:endParaRPr lang="es-CL" smtClean="0"/>
          </a:p>
        </p:txBody>
      </p:sp>
      <p:sp>
        <p:nvSpPr>
          <p:cNvPr id="8601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F22D902-C390-482B-BC37-3DA979B1245B}" type="slidenum">
              <a:rPr lang="es-CL" smtClean="0"/>
              <a:pPr/>
              <a:t>9</a:t>
            </a:fld>
            <a:endParaRPr lang="es-CL" smtClean="0"/>
          </a:p>
        </p:txBody>
      </p:sp>
      <p:sp>
        <p:nvSpPr>
          <p:cNvPr id="870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18F1A5-C9D0-4B79-B6F1-C82B315A3BC3}" type="slidenum">
              <a:rPr lang="es-CL" smtClean="0"/>
              <a:pPr/>
              <a:t>10</a:t>
            </a:fld>
            <a:endParaRPr lang="es-CL" smtClean="0"/>
          </a:p>
        </p:txBody>
      </p:sp>
      <p:sp>
        <p:nvSpPr>
          <p:cNvPr id="880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A83243-EDFB-4B8E-B3F8-33657E58998A}" type="slidenum">
              <a:rPr lang="es-CL" smtClean="0"/>
              <a:pPr/>
              <a:t>11</a:t>
            </a:fld>
            <a:endParaRPr lang="es-CL" smtClean="0"/>
          </a:p>
        </p:txBody>
      </p:sp>
      <p:sp>
        <p:nvSpPr>
          <p:cNvPr id="890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CL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9A639-F73F-4376-8B85-F9580428261A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F15B06-B84E-4942-8E61-CE7D10C83E77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39A3F5-165A-40EC-8700-0A491D2AA0C9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ítulo, texto y 2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contenido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16ADAF-AE5F-4050-820E-3C51CA7F7053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485DBA-3E78-43DE-A775-E18D2D2DB126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47EF5-EE2F-41E9-A823-89F93DA3FD66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8E87D7-28CC-47FA-8B1F-69237042D8A9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4D500A-B2C5-4F52-90A2-3C62A19C89B3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2B2983-887C-4A5F-9A77-B80DD6882745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DACFF1-A079-4DBD-93B3-8275BAC1CCF9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1DAD5B-2564-477D-A75E-7F801B06604B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CL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D23353-D6DD-4549-86C0-17A8C17BCB0B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2F"/>
            </a:gs>
            <a:gs pos="50000">
              <a:srgbClr val="000066"/>
            </a:gs>
            <a:gs pos="100000">
              <a:srgbClr val="00002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título del patrón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>
              <a:defRPr/>
            </a:pPr>
            <a:fld id="{EB047F1A-AA05-4F9C-A167-6FA38E9F0D0E}" type="slidenum">
              <a:rPr lang="en-US"/>
              <a:pPr>
                <a:defRPr/>
              </a:pPr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9" descr="DSC02098"/>
          <p:cNvPicPr>
            <a:picLocks noChangeAspect="1" noChangeArrowheads="1"/>
          </p:cNvPicPr>
          <p:nvPr/>
        </p:nvPicPr>
        <p:blipFill>
          <a:blip r:embed="rId3" cstate="print"/>
          <a:srcRect t="15094" r="6604" b="13208"/>
          <a:stretch>
            <a:fillRect/>
          </a:stretch>
        </p:blipFill>
        <p:spPr bwMode="auto">
          <a:xfrm>
            <a:off x="0" y="298450"/>
            <a:ext cx="9144000" cy="625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88620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es-ES_tradnl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GL3101 – </a:t>
            </a:r>
            <a:r>
              <a:rPr lang="es-ES_tradnl" sz="40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Aux</a:t>
            </a:r>
            <a:r>
              <a:rPr lang="es-ES_tradnl" sz="4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Geología General</a:t>
            </a:r>
            <a:endParaRPr lang="es-ES_tradnl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4343400"/>
            <a:ext cx="8153400" cy="1524000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  <a:defRPr/>
            </a:pPr>
            <a:r>
              <a:rPr lang="es-ES_tradnl" sz="2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</a:t>
            </a:r>
          </a:p>
          <a:p>
            <a:pPr algn="ctr">
              <a:lnSpc>
                <a:spcPct val="80000"/>
              </a:lnSpc>
              <a:buFontTx/>
              <a:buNone/>
              <a:defRPr/>
            </a:pPr>
            <a:endParaRPr lang="es-ES_tradnl" sz="2000" b="1" i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lnSpc>
                <a:spcPct val="80000"/>
              </a:lnSpc>
              <a:buFontTx/>
              <a:buNone/>
              <a:defRPr/>
            </a:pPr>
            <a:r>
              <a:rPr lang="es-ES_tradnl" sz="2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   </a:t>
            </a:r>
            <a:r>
              <a:rPr lang="es-ES_tradnl" sz="44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ESTRATIGRAFÍA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defRPr/>
            </a:pPr>
            <a:r>
              <a:rPr lang="es-ES_tradnl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2. Discordancia Angular</a:t>
            </a:r>
            <a:endParaRPr lang="es-ES_tradnl" smtClean="0">
              <a:solidFill>
                <a:srgbClr val="FFFF00"/>
              </a:solidFill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362200"/>
            <a:ext cx="7772400" cy="2438400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es-ES_tradnl" dirty="0" smtClean="0">
                <a:solidFill>
                  <a:srgbClr val="FFFF00"/>
                </a:solidFill>
              </a:rPr>
              <a:t>Es la </a:t>
            </a:r>
            <a:r>
              <a:rPr lang="es-ES_tradnl" b="1" dirty="0" smtClean="0">
                <a:solidFill>
                  <a:srgbClr val="FFFF00"/>
                </a:solidFill>
              </a:rPr>
              <a:t>superficie de separación</a:t>
            </a:r>
            <a:r>
              <a:rPr lang="es-ES_tradnl" dirty="0" smtClean="0">
                <a:solidFill>
                  <a:srgbClr val="FFFF00"/>
                </a:solidFill>
              </a:rPr>
              <a:t> entre rocas </a:t>
            </a:r>
          </a:p>
          <a:p>
            <a:pPr>
              <a:buFontTx/>
              <a:buNone/>
              <a:defRPr/>
            </a:pPr>
            <a:r>
              <a:rPr lang="es-ES_tradnl" dirty="0" smtClean="0">
                <a:solidFill>
                  <a:srgbClr val="FFFF00"/>
                </a:solidFill>
              </a:rPr>
              <a:t>estratificadas </a:t>
            </a:r>
            <a:r>
              <a:rPr lang="es-ES_tradnl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deformadas</a:t>
            </a:r>
            <a:r>
              <a:rPr lang="es-ES_tradnl" dirty="0" smtClean="0">
                <a:solidFill>
                  <a:srgbClr val="FFFF00"/>
                </a:solidFill>
              </a:rPr>
              <a:t> y posiblemente </a:t>
            </a:r>
          </a:p>
          <a:p>
            <a:pPr>
              <a:buFontTx/>
              <a:buNone/>
              <a:defRPr/>
            </a:pPr>
            <a:r>
              <a:rPr lang="es-ES_tradnl" dirty="0" err="1" smtClean="0">
                <a:solidFill>
                  <a:srgbClr val="FFFF00"/>
                </a:solidFill>
              </a:rPr>
              <a:t>erodadas</a:t>
            </a:r>
            <a:r>
              <a:rPr lang="es-ES_tradnl" dirty="0" smtClean="0">
                <a:solidFill>
                  <a:srgbClr val="FFFF00"/>
                </a:solidFill>
              </a:rPr>
              <a:t> con los depósitos horizontales que </a:t>
            </a:r>
          </a:p>
          <a:p>
            <a:pPr>
              <a:buFontTx/>
              <a:buNone/>
              <a:defRPr/>
            </a:pPr>
            <a:r>
              <a:rPr lang="es-ES_tradnl" dirty="0" smtClean="0">
                <a:solidFill>
                  <a:srgbClr val="FFFF00"/>
                </a:solidFill>
              </a:rPr>
              <a:t>las cubren.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3" descr="disconformidad angula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066800"/>
            <a:ext cx="8534400" cy="558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Text Box 5"/>
          <p:cNvSpPr txBox="1">
            <a:spLocks noChangeArrowheads="1"/>
          </p:cNvSpPr>
          <p:nvPr/>
        </p:nvSpPr>
        <p:spPr bwMode="auto">
          <a:xfrm>
            <a:off x="2286000" y="304800"/>
            <a:ext cx="4724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sz="2800">
                <a:solidFill>
                  <a:srgbClr val="FFFF00"/>
                </a:solidFill>
              </a:rPr>
              <a:t>Figura: discordancia angular</a:t>
            </a:r>
            <a:endParaRPr lang="es-ES" sz="280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CL" sz="4000" smtClean="0">
                <a:solidFill>
                  <a:srgbClr val="FFFF00"/>
                </a:solidFill>
              </a:rPr>
              <a:t>Discordancia Angular</a:t>
            </a:r>
            <a:r>
              <a:rPr lang="es-CL" sz="4000" smtClean="0">
                <a:solidFill>
                  <a:srgbClr val="FF3300"/>
                </a:solidFill>
              </a:rPr>
              <a:t/>
            </a:r>
            <a:br>
              <a:rPr lang="es-CL" sz="4000" smtClean="0">
                <a:solidFill>
                  <a:srgbClr val="FF3300"/>
                </a:solidFill>
              </a:rPr>
            </a:br>
            <a:endParaRPr lang="es-CL" sz="4000" smtClean="0">
              <a:solidFill>
                <a:srgbClr val="FF3300"/>
              </a:solidFill>
            </a:endParaRPr>
          </a:p>
        </p:txBody>
      </p:sp>
      <p:graphicFrame>
        <p:nvGraphicFramePr>
          <p:cNvPr id="2050" name="Object 6"/>
          <p:cNvGraphicFramePr>
            <a:graphicFrameLocks noChangeAspect="1"/>
          </p:cNvGraphicFramePr>
          <p:nvPr>
            <p:ph idx="1"/>
          </p:nvPr>
        </p:nvGraphicFramePr>
        <p:xfrm>
          <a:off x="457200" y="1219200"/>
          <a:ext cx="8305800" cy="5497513"/>
        </p:xfrm>
        <a:graphic>
          <a:graphicData uri="http://schemas.openxmlformats.org/presentationml/2006/ole">
            <p:oleObj spid="_x0000_s2050" name="Image" r:id="rId4" imgW="6057143" imgH="4009524" progId="Photoshop.Image.7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 descr="Discord%20Paipot1437g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5425"/>
            <a:ext cx="8686800" cy="652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defRPr/>
            </a:pPr>
            <a:r>
              <a:rPr lang="es-ES_tradnl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3. Disconformidad</a:t>
            </a:r>
            <a:endParaRPr lang="es-ES_tradnl" smtClean="0">
              <a:solidFill>
                <a:srgbClr val="FFFF00"/>
              </a:solidFill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514600"/>
            <a:ext cx="7772400" cy="4114800"/>
          </a:xfrm>
        </p:spPr>
        <p:txBody>
          <a:bodyPr/>
          <a:lstStyle/>
          <a:p>
            <a:pPr algn="just">
              <a:buFontTx/>
              <a:buNone/>
            </a:pPr>
            <a:r>
              <a:rPr lang="es-ES_tradnl" smtClean="0">
                <a:solidFill>
                  <a:srgbClr val="FFFF00"/>
                </a:solidFill>
              </a:rPr>
              <a:t>    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685800" y="2514600"/>
            <a:ext cx="8001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s-ES_tradnl" b="0">
                <a:solidFill>
                  <a:srgbClr val="FFFF00"/>
                </a:solidFill>
              </a:rPr>
              <a:t>Es una superficie </a:t>
            </a:r>
            <a:r>
              <a:rPr lang="es-ES_tradnl" i="1">
                <a:solidFill>
                  <a:srgbClr val="FFFF00"/>
                </a:solidFill>
              </a:rPr>
              <a:t>erosionada</a:t>
            </a:r>
            <a:r>
              <a:rPr lang="es-ES_tradnl" b="0">
                <a:solidFill>
                  <a:srgbClr val="FFFF00"/>
                </a:solidFill>
              </a:rPr>
              <a:t> que separa </a:t>
            </a:r>
          </a:p>
          <a:p>
            <a:pPr algn="ctr">
              <a:spcBef>
                <a:spcPct val="50000"/>
              </a:spcBef>
              <a:defRPr/>
            </a:pPr>
            <a:r>
              <a:rPr lang="es-ES_tradnl" i="1">
                <a:solidFill>
                  <a:srgbClr val="FFFF00"/>
                </a:solidFill>
              </a:rPr>
              <a:t>capas</a:t>
            </a:r>
            <a:r>
              <a:rPr lang="es-ES_tradnl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s-ES_tradnl" i="1">
                <a:solidFill>
                  <a:srgbClr val="FFFF00"/>
                </a:solidFill>
              </a:rPr>
              <a:t>paralelas</a:t>
            </a:r>
            <a:r>
              <a:rPr lang="es-ES_tradnl" b="0">
                <a:solidFill>
                  <a:srgbClr val="FFFF00"/>
                </a:solidFill>
              </a:rPr>
              <a:t> de rocas estratificadas.</a:t>
            </a:r>
            <a:endParaRPr lang="es-CL" b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6" descr="disconformidad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1114425"/>
            <a:ext cx="293370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7" descr="disconformidad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2851150"/>
            <a:ext cx="2943225" cy="263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9" descr="disconformidad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" y="2800350"/>
            <a:ext cx="297180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8" descr="disconformidad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71800" y="4371975"/>
            <a:ext cx="3114675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Text Box 10"/>
          <p:cNvSpPr txBox="1">
            <a:spLocks noChangeArrowheads="1"/>
          </p:cNvSpPr>
          <p:nvPr/>
        </p:nvSpPr>
        <p:spPr bwMode="auto">
          <a:xfrm>
            <a:off x="2514600" y="304800"/>
            <a:ext cx="4724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sz="2800">
                <a:solidFill>
                  <a:srgbClr val="FFFF00"/>
                </a:solidFill>
              </a:rPr>
              <a:t>Figura: disconformidad</a:t>
            </a:r>
            <a:endParaRPr lang="es-ES" sz="2800">
              <a:solidFill>
                <a:srgbClr val="FFFF00"/>
              </a:solidFill>
            </a:endParaRPr>
          </a:p>
        </p:txBody>
      </p:sp>
      <p:sp>
        <p:nvSpPr>
          <p:cNvPr id="36871" name="AutoShape 12"/>
          <p:cNvSpPr>
            <a:spLocks noChangeArrowheads="1"/>
          </p:cNvSpPr>
          <p:nvPr/>
        </p:nvSpPr>
        <p:spPr bwMode="auto">
          <a:xfrm rot="5400000" flipH="1" flipV="1">
            <a:off x="1905000" y="5638800"/>
            <a:ext cx="762000" cy="762000"/>
          </a:xfrm>
          <a:custGeom>
            <a:avLst/>
            <a:gdLst>
              <a:gd name="T0" fmla="*/ 18824648 w 21600"/>
              <a:gd name="T1" fmla="*/ 0 h 21600"/>
              <a:gd name="T2" fmla="*/ 18824648 w 21600"/>
              <a:gd name="T3" fmla="*/ 15130885 h 21600"/>
              <a:gd name="T4" fmla="*/ 4028510 w 21600"/>
              <a:gd name="T5" fmla="*/ 26881666 h 21600"/>
              <a:gd name="T6" fmla="*/ 26881666 w 21600"/>
              <a:gd name="T7" fmla="*/ 7565460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36872" name="AutoShape 13"/>
          <p:cNvSpPr>
            <a:spLocks noChangeArrowheads="1"/>
          </p:cNvSpPr>
          <p:nvPr/>
        </p:nvSpPr>
        <p:spPr bwMode="auto">
          <a:xfrm flipH="1" flipV="1">
            <a:off x="6248400" y="5638800"/>
            <a:ext cx="762000" cy="838200"/>
          </a:xfrm>
          <a:custGeom>
            <a:avLst/>
            <a:gdLst>
              <a:gd name="T0" fmla="*/ 18824648 w 21600"/>
              <a:gd name="T1" fmla="*/ 0 h 21600"/>
              <a:gd name="T2" fmla="*/ 18824648 w 21600"/>
              <a:gd name="T3" fmla="*/ 18308382 h 21600"/>
              <a:gd name="T4" fmla="*/ 4028510 w 21600"/>
              <a:gd name="T5" fmla="*/ 32526815 h 21600"/>
              <a:gd name="T6" fmla="*/ 26881666 w 21600"/>
              <a:gd name="T7" fmla="*/ 9154191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36873" name="AutoShape 14"/>
          <p:cNvSpPr>
            <a:spLocks noChangeArrowheads="1"/>
          </p:cNvSpPr>
          <p:nvPr/>
        </p:nvSpPr>
        <p:spPr bwMode="auto">
          <a:xfrm>
            <a:off x="2057400" y="1905000"/>
            <a:ext cx="838200" cy="762000"/>
          </a:xfrm>
          <a:custGeom>
            <a:avLst/>
            <a:gdLst>
              <a:gd name="T0" fmla="*/ 22777815 w 21600"/>
              <a:gd name="T1" fmla="*/ 0 h 21600"/>
              <a:gd name="T2" fmla="*/ 22777815 w 21600"/>
              <a:gd name="T3" fmla="*/ 15130885 h 21600"/>
              <a:gd name="T4" fmla="*/ 4874521 w 21600"/>
              <a:gd name="T5" fmla="*/ 26881666 h 21600"/>
              <a:gd name="T6" fmla="*/ 32526815 w 21600"/>
              <a:gd name="T7" fmla="*/ 7565460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36874" name="AutoShape 15"/>
          <p:cNvSpPr>
            <a:spLocks noChangeArrowheads="1"/>
          </p:cNvSpPr>
          <p:nvPr/>
        </p:nvSpPr>
        <p:spPr bwMode="auto">
          <a:xfrm rot="5400000">
            <a:off x="6286500" y="1943100"/>
            <a:ext cx="762000" cy="838200"/>
          </a:xfrm>
          <a:custGeom>
            <a:avLst/>
            <a:gdLst>
              <a:gd name="T0" fmla="*/ 18824648 w 21600"/>
              <a:gd name="T1" fmla="*/ 0 h 21600"/>
              <a:gd name="T2" fmla="*/ 18824648 w 21600"/>
              <a:gd name="T3" fmla="*/ 18308382 h 21600"/>
              <a:gd name="T4" fmla="*/ 4028510 w 21600"/>
              <a:gd name="T5" fmla="*/ 32526815 h 21600"/>
              <a:gd name="T6" fmla="*/ 26881666 w 21600"/>
              <a:gd name="T7" fmla="*/ 9154191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36875" name="Text Box 16"/>
          <p:cNvSpPr txBox="1">
            <a:spLocks noChangeArrowheads="1"/>
          </p:cNvSpPr>
          <p:nvPr/>
        </p:nvSpPr>
        <p:spPr bwMode="auto">
          <a:xfrm>
            <a:off x="0" y="5486400"/>
            <a:ext cx="1524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sz="1600" b="0">
                <a:solidFill>
                  <a:srgbClr val="FFFF00"/>
                </a:solidFill>
              </a:rPr>
              <a:t>disconformidad</a:t>
            </a:r>
            <a:endParaRPr lang="es-ES" sz="1600" b="0">
              <a:solidFill>
                <a:srgbClr val="FFFF00"/>
              </a:solidFill>
            </a:endParaRPr>
          </a:p>
        </p:txBody>
      </p:sp>
      <p:sp>
        <p:nvSpPr>
          <p:cNvPr id="36876" name="Line 18"/>
          <p:cNvSpPr>
            <a:spLocks noChangeShapeType="1"/>
          </p:cNvSpPr>
          <p:nvPr/>
        </p:nvSpPr>
        <p:spPr bwMode="auto">
          <a:xfrm flipH="1">
            <a:off x="381000" y="4876800"/>
            <a:ext cx="3048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CL"/>
          </a:p>
        </p:txBody>
      </p:sp>
      <p:sp>
        <p:nvSpPr>
          <p:cNvPr id="36877" name="Text Box 19"/>
          <p:cNvSpPr txBox="1">
            <a:spLocks noChangeArrowheads="1"/>
          </p:cNvSpPr>
          <p:nvPr/>
        </p:nvSpPr>
        <p:spPr bwMode="auto">
          <a:xfrm>
            <a:off x="6096000" y="1295400"/>
            <a:ext cx="838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>
                <a:solidFill>
                  <a:srgbClr val="FF3300"/>
                </a:solidFill>
              </a:rPr>
              <a:t>1</a:t>
            </a:r>
            <a:endParaRPr lang="es-ES">
              <a:solidFill>
                <a:srgbClr val="FF3300"/>
              </a:solidFill>
            </a:endParaRPr>
          </a:p>
        </p:txBody>
      </p:sp>
      <p:sp>
        <p:nvSpPr>
          <p:cNvPr id="36878" name="Text Box 20"/>
          <p:cNvSpPr txBox="1">
            <a:spLocks noChangeArrowheads="1"/>
          </p:cNvSpPr>
          <p:nvPr/>
        </p:nvSpPr>
        <p:spPr bwMode="auto">
          <a:xfrm>
            <a:off x="7848600" y="5486400"/>
            <a:ext cx="838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>
                <a:solidFill>
                  <a:srgbClr val="FF3300"/>
                </a:solidFill>
              </a:rPr>
              <a:t>2</a:t>
            </a:r>
            <a:endParaRPr lang="es-ES">
              <a:solidFill>
                <a:srgbClr val="FF3300"/>
              </a:solidFill>
            </a:endParaRPr>
          </a:p>
        </p:txBody>
      </p:sp>
      <p:sp>
        <p:nvSpPr>
          <p:cNvPr id="36879" name="Text Box 21"/>
          <p:cNvSpPr txBox="1">
            <a:spLocks noChangeArrowheads="1"/>
          </p:cNvSpPr>
          <p:nvPr/>
        </p:nvSpPr>
        <p:spPr bwMode="auto">
          <a:xfrm>
            <a:off x="5257800" y="6400800"/>
            <a:ext cx="838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>
                <a:solidFill>
                  <a:srgbClr val="FF3300"/>
                </a:solidFill>
              </a:rPr>
              <a:t>3</a:t>
            </a:r>
            <a:endParaRPr lang="es-ES">
              <a:solidFill>
                <a:srgbClr val="FF3300"/>
              </a:solidFill>
            </a:endParaRPr>
          </a:p>
        </p:txBody>
      </p:sp>
      <p:sp>
        <p:nvSpPr>
          <p:cNvPr id="36880" name="Text Box 22"/>
          <p:cNvSpPr txBox="1">
            <a:spLocks noChangeArrowheads="1"/>
          </p:cNvSpPr>
          <p:nvPr/>
        </p:nvSpPr>
        <p:spPr bwMode="auto">
          <a:xfrm>
            <a:off x="1889125" y="4743450"/>
            <a:ext cx="5492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>
                <a:solidFill>
                  <a:srgbClr val="FF3300"/>
                </a:solidFill>
              </a:rPr>
              <a:t>4</a:t>
            </a:r>
            <a:endParaRPr lang="es-ES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s-ES" b="1" smtClean="0">
                <a:solidFill>
                  <a:srgbClr val="FFFF00"/>
                </a:solidFill>
              </a:rPr>
              <a:t>4. Paraconcordancia</a:t>
            </a:r>
          </a:p>
        </p:txBody>
      </p:sp>
      <p:sp>
        <p:nvSpPr>
          <p:cNvPr id="37891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smtClean="0">
                <a:solidFill>
                  <a:srgbClr val="FFFF00"/>
                </a:solidFill>
              </a:rPr>
              <a:t>Es una falsa concordancia, dada, por la no depositación , o por la erosión de una capa, dejando a las capas infra y suprayacentes en un contacto nitido y paralelo.</a:t>
            </a:r>
          </a:p>
          <a:p>
            <a:r>
              <a:rPr lang="es-ES" smtClean="0">
                <a:solidFill>
                  <a:srgbClr val="FFFF00"/>
                </a:solidFill>
              </a:rPr>
              <a:t>Es dificil de detectar.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304800"/>
            <a:ext cx="7772400" cy="40386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  <a:defRPr/>
            </a:pPr>
            <a:r>
              <a:rPr lang="es-ES_tradnl" sz="4000" b="1" i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Unidad estratigráfica:</a:t>
            </a:r>
          </a:p>
          <a:p>
            <a:pPr algn="just">
              <a:lnSpc>
                <a:spcPct val="90000"/>
              </a:lnSpc>
              <a:defRPr/>
            </a:pPr>
            <a:r>
              <a:rPr lang="es-ES_tradnl" b="1" smtClean="0">
                <a:solidFill>
                  <a:srgbClr val="FFFF00"/>
                </a:solidFill>
              </a:rPr>
              <a:t>Estrato o conjunto de estratos</a:t>
            </a:r>
            <a:r>
              <a:rPr lang="es-ES_tradnl" smtClean="0">
                <a:solidFill>
                  <a:srgbClr val="FFFF00"/>
                </a:solidFill>
              </a:rPr>
              <a:t> adyacentes que se diferencia claramente de su entorno, pudiendo asociarse estos por muy variadas características.</a:t>
            </a:r>
          </a:p>
          <a:p>
            <a:pPr algn="just">
              <a:lnSpc>
                <a:spcPct val="90000"/>
              </a:lnSpc>
              <a:defRPr/>
            </a:pPr>
            <a:r>
              <a:rPr lang="es-ES_tradnl" smtClean="0">
                <a:solidFill>
                  <a:srgbClr val="FFFF00"/>
                </a:solidFill>
              </a:rPr>
              <a:t>En función de lo anterior pueden ser definidas:</a:t>
            </a:r>
          </a:p>
          <a:p>
            <a:pPr algn="just">
              <a:lnSpc>
                <a:spcPct val="90000"/>
              </a:lnSpc>
              <a:buFontTx/>
              <a:buNone/>
              <a:defRPr/>
            </a:pPr>
            <a:r>
              <a:rPr lang="es-ES_tradnl" smtClean="0">
                <a:solidFill>
                  <a:srgbClr val="FFFF00"/>
                </a:solidFill>
              </a:rPr>
              <a:t>    </a:t>
            </a:r>
          </a:p>
        </p:txBody>
      </p:sp>
      <p:sp>
        <p:nvSpPr>
          <p:cNvPr id="38915" name="Text Box 4"/>
          <p:cNvSpPr txBox="1">
            <a:spLocks noChangeArrowheads="1"/>
          </p:cNvSpPr>
          <p:nvPr/>
        </p:nvSpPr>
        <p:spPr bwMode="auto">
          <a:xfrm>
            <a:off x="685800" y="3810000"/>
            <a:ext cx="7924800" cy="297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80000"/>
              </a:lnSpc>
              <a:spcBef>
                <a:spcPct val="20000"/>
              </a:spcBef>
            </a:pPr>
            <a:r>
              <a:rPr lang="es-ES_tradnl" sz="2400" b="0">
                <a:solidFill>
                  <a:srgbClr val="FFFF00"/>
                </a:solidFill>
              </a:rPr>
              <a:t>Unidades </a:t>
            </a:r>
            <a:r>
              <a:rPr lang="es-ES_tradnl" sz="2400">
                <a:solidFill>
                  <a:srgbClr val="FFFF00"/>
                </a:solidFill>
              </a:rPr>
              <a:t>litoestratigráficas</a:t>
            </a:r>
            <a:r>
              <a:rPr lang="es-ES_tradnl" sz="2400" b="0">
                <a:solidFill>
                  <a:srgbClr val="FFFF00"/>
                </a:solidFill>
              </a:rPr>
              <a:t>                        </a:t>
            </a:r>
            <a:r>
              <a:rPr lang="es-ES_tradnl" sz="2000" b="0">
                <a:solidFill>
                  <a:srgbClr val="FFFF00"/>
                </a:solidFill>
              </a:rPr>
              <a:t>(tipo litológico)</a:t>
            </a:r>
          </a:p>
          <a:p>
            <a:pPr algn="just">
              <a:lnSpc>
                <a:spcPct val="80000"/>
              </a:lnSpc>
              <a:spcBef>
                <a:spcPct val="20000"/>
              </a:spcBef>
            </a:pPr>
            <a:r>
              <a:rPr lang="es-ES_tradnl" sz="2400" b="0">
                <a:solidFill>
                  <a:srgbClr val="FFFF00"/>
                </a:solidFill>
              </a:rPr>
              <a:t>Unidades </a:t>
            </a:r>
            <a:r>
              <a:rPr lang="es-ES_tradnl" sz="2400">
                <a:solidFill>
                  <a:srgbClr val="FFFF00"/>
                </a:solidFill>
              </a:rPr>
              <a:t>bioestratigráficas           </a:t>
            </a:r>
            <a:r>
              <a:rPr lang="es-ES_tradnl" sz="2400" b="0">
                <a:solidFill>
                  <a:srgbClr val="FFFF00"/>
                </a:solidFill>
              </a:rPr>
              <a:t> </a:t>
            </a:r>
            <a:r>
              <a:rPr lang="es-ES_tradnl" sz="2000" b="0">
                <a:solidFill>
                  <a:srgbClr val="FFFF00"/>
                </a:solidFill>
              </a:rPr>
              <a:t>(de acuerdo a su contenido fósil)</a:t>
            </a:r>
          </a:p>
          <a:p>
            <a:pPr algn="just">
              <a:lnSpc>
                <a:spcPct val="80000"/>
              </a:lnSpc>
              <a:spcBef>
                <a:spcPct val="20000"/>
              </a:spcBef>
            </a:pPr>
            <a:r>
              <a:rPr lang="es-ES_tradnl" sz="2400" b="0">
                <a:solidFill>
                  <a:srgbClr val="FFFF00"/>
                </a:solidFill>
              </a:rPr>
              <a:t>Unidades </a:t>
            </a:r>
            <a:r>
              <a:rPr lang="es-ES_tradnl" sz="2400">
                <a:solidFill>
                  <a:srgbClr val="FFFF00"/>
                </a:solidFill>
              </a:rPr>
              <a:t>cronoestratigráficas</a:t>
            </a:r>
            <a:r>
              <a:rPr lang="es-ES_tradnl" sz="2400" b="0">
                <a:solidFill>
                  <a:srgbClr val="FFFF00"/>
                </a:solidFill>
              </a:rPr>
              <a:t>     </a:t>
            </a:r>
            <a:r>
              <a:rPr lang="es-ES_tradnl" sz="2000" b="0">
                <a:solidFill>
                  <a:srgbClr val="FFFF00"/>
                </a:solidFill>
              </a:rPr>
              <a:t>(de acuerdo a su ubicación en la          					    escala de tiempo geológico</a:t>
            </a:r>
            <a:r>
              <a:rPr lang="es-ES_tradnl" sz="2400" b="0">
                <a:solidFill>
                  <a:srgbClr val="FFFF00"/>
                </a:solidFill>
              </a:rPr>
              <a:t>)</a:t>
            </a:r>
          </a:p>
          <a:p>
            <a:pPr algn="just">
              <a:lnSpc>
                <a:spcPct val="80000"/>
              </a:lnSpc>
              <a:spcBef>
                <a:spcPct val="20000"/>
              </a:spcBef>
            </a:pPr>
            <a:r>
              <a:rPr lang="es-ES_tradnl" sz="2400" b="0">
                <a:solidFill>
                  <a:srgbClr val="FFFF00"/>
                </a:solidFill>
              </a:rPr>
              <a:t>Es decir, cada geólogo se define su unidad estratigráfica de acuerdo a lo anterior.</a:t>
            </a:r>
          </a:p>
          <a:p>
            <a:pPr algn="just">
              <a:lnSpc>
                <a:spcPct val="80000"/>
              </a:lnSpc>
              <a:spcBef>
                <a:spcPct val="20000"/>
              </a:spcBef>
            </a:pPr>
            <a:r>
              <a:rPr lang="es-ES_tradnl" sz="2400" b="0">
                <a:solidFill>
                  <a:srgbClr val="FFFF00"/>
                </a:solidFill>
              </a:rPr>
              <a:t> </a:t>
            </a:r>
          </a:p>
          <a:p>
            <a:pPr>
              <a:spcBef>
                <a:spcPct val="50000"/>
              </a:spcBef>
            </a:pPr>
            <a:endParaRPr lang="es-CL" sz="2400" b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es-ES_tradnl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Unidades litoestratigráficas</a:t>
            </a:r>
            <a:endParaRPr lang="es-ES_tradnl" smtClean="0">
              <a:solidFill>
                <a:srgbClr val="FFFF00"/>
              </a:solidFill>
            </a:endParaRPr>
          </a:p>
        </p:txBody>
      </p:sp>
      <p:pic>
        <p:nvPicPr>
          <p:cNvPr id="39939" name="Picture 1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1295400"/>
            <a:ext cx="9144000" cy="51165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762000"/>
          </a:xfrm>
        </p:spPr>
        <p:txBody>
          <a:bodyPr/>
          <a:lstStyle/>
          <a:p>
            <a:r>
              <a:rPr lang="es-ES_tradnl" b="1" dirty="0" smtClean="0">
                <a:solidFill>
                  <a:srgbClr val="FFFF00"/>
                </a:solidFill>
              </a:rPr>
              <a:t>Formación</a:t>
            </a:r>
            <a:endParaRPr lang="es-ES_tradnl" dirty="0" smtClean="0">
              <a:solidFill>
                <a:srgbClr val="FFFF00"/>
              </a:solidFill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838200"/>
            <a:ext cx="9144000" cy="6019800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es-ES_tradnl" b="1" dirty="0" smtClean="0">
              <a:solidFill>
                <a:srgbClr val="FFFF00"/>
              </a:solidFill>
            </a:endParaRPr>
          </a:p>
          <a:p>
            <a:pPr>
              <a:lnSpc>
                <a:spcPct val="90000"/>
              </a:lnSpc>
            </a:pPr>
            <a:endParaRPr lang="es-ES_tradnl" b="1" dirty="0" smtClean="0">
              <a:solidFill>
                <a:srgbClr val="FFFF00"/>
              </a:solidFill>
            </a:endParaRPr>
          </a:p>
          <a:p>
            <a:pPr>
              <a:lnSpc>
                <a:spcPct val="90000"/>
              </a:lnSpc>
            </a:pPr>
            <a:r>
              <a:rPr lang="es-ES_tradnl" b="1" dirty="0" smtClean="0">
                <a:solidFill>
                  <a:srgbClr val="FFFF00"/>
                </a:solidFill>
              </a:rPr>
              <a:t>Conjunto </a:t>
            </a:r>
            <a:r>
              <a:rPr lang="es-ES_tradnl" b="1" dirty="0" smtClean="0">
                <a:solidFill>
                  <a:srgbClr val="FFFF00"/>
                </a:solidFill>
              </a:rPr>
              <a:t>de rocas que tienen similares características litológicas, que se han formado en un mismo ambiente y de edad similar (</a:t>
            </a:r>
            <a:r>
              <a:rPr lang="es-ES_tradnl" b="1" dirty="0" err="1" smtClean="0">
                <a:solidFill>
                  <a:srgbClr val="FFFF00"/>
                </a:solidFill>
              </a:rPr>
              <a:t>ie</a:t>
            </a:r>
            <a:r>
              <a:rPr lang="es-ES_tradnl" b="1" dirty="0" smtClean="0">
                <a:solidFill>
                  <a:srgbClr val="FFFF00"/>
                </a:solidFill>
              </a:rPr>
              <a:t>, igual origen</a:t>
            </a:r>
            <a:r>
              <a:rPr lang="es-ES_tradnl" b="1" dirty="0" smtClean="0">
                <a:solidFill>
                  <a:srgbClr val="FFFF00"/>
                </a:solidFill>
              </a:rPr>
              <a:t>)</a:t>
            </a:r>
            <a:endParaRPr lang="es-ES_tradnl" b="1" dirty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2F"/>
            </a:gs>
            <a:gs pos="50000">
              <a:srgbClr val="000066"/>
            </a:gs>
            <a:gs pos="100000">
              <a:srgbClr val="00002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533400" y="45720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es-ES_tradnl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¿Qué es un </a:t>
            </a:r>
            <a:r>
              <a:rPr lang="es-ES_tradnl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estrato</a:t>
            </a:r>
            <a:r>
              <a:rPr lang="es-ES_tradnl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?</a:t>
            </a:r>
            <a:endParaRPr lang="es-ES_tradnl" dirty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304800" y="1752600"/>
            <a:ext cx="8458200" cy="4800600"/>
          </a:xfrm>
        </p:spPr>
        <p:txBody>
          <a:bodyPr/>
          <a:lstStyle/>
          <a:p>
            <a:pPr marL="0" indent="0" algn="ctr">
              <a:lnSpc>
                <a:spcPct val="90000"/>
              </a:lnSpc>
              <a:buFontTx/>
              <a:buNone/>
              <a:defRPr/>
            </a:pPr>
            <a:r>
              <a:rPr lang="es-ES_tradnl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  <a:p>
            <a:pPr marL="0" indent="0" algn="ctr">
              <a:lnSpc>
                <a:spcPct val="90000"/>
              </a:lnSpc>
              <a:buFontTx/>
              <a:buNone/>
              <a:defRPr/>
            </a:pPr>
            <a:r>
              <a:rPr lang="es-ES_tradnl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es-ES_tradnl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STRATUM </a:t>
            </a:r>
            <a:r>
              <a:rPr lang="es-ES_tradnl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</a:t>
            </a:r>
            <a:r>
              <a:rPr lang="es-ES_tradnl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lat</a:t>
            </a:r>
            <a:r>
              <a:rPr lang="es-ES_tradnl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): Horizontal, capa o manta.</a:t>
            </a:r>
          </a:p>
          <a:p>
            <a:pPr marL="0" indent="0" algn="ctr">
              <a:lnSpc>
                <a:spcPct val="90000"/>
              </a:lnSpc>
              <a:buFontTx/>
              <a:buNone/>
              <a:defRPr/>
            </a:pPr>
            <a:r>
              <a:rPr lang="es-ES_tradnl" dirty="0" smtClean="0">
                <a:solidFill>
                  <a:srgbClr val="FFFF00"/>
                </a:solidFill>
              </a:rPr>
              <a:t>  </a:t>
            </a:r>
          </a:p>
          <a:p>
            <a:pPr marL="0" indent="0" algn="ctr">
              <a:lnSpc>
                <a:spcPct val="90000"/>
              </a:lnSpc>
              <a:buFontTx/>
              <a:buNone/>
              <a:defRPr/>
            </a:pPr>
            <a:r>
              <a:rPr lang="es-ES_tradnl" dirty="0" smtClean="0">
                <a:solidFill>
                  <a:srgbClr val="FFFF00"/>
                </a:solidFill>
              </a:rPr>
              <a:t>Es un cuerpo de roca, de forma tabular o de tipo manto, que  tiene origen en una </a:t>
            </a:r>
            <a:r>
              <a:rPr lang="es-ES_tradnl" dirty="0" err="1" smtClean="0">
                <a:solidFill>
                  <a:srgbClr val="FFFF00"/>
                </a:solidFill>
              </a:rPr>
              <a:t>depositación</a:t>
            </a:r>
            <a:r>
              <a:rPr lang="es-ES_tradnl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</a:t>
            </a:r>
            <a:endParaRPr lang="es-ES_tradnl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indent="0" algn="ctr">
              <a:lnSpc>
                <a:spcPct val="90000"/>
              </a:lnSpc>
              <a:buFontTx/>
              <a:buNone/>
              <a:defRPr/>
            </a:pPr>
            <a:endParaRPr lang="es-ES_tradnl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indent="0" algn="ctr">
              <a:lnSpc>
                <a:spcPct val="90000"/>
              </a:lnSpc>
              <a:buFontTx/>
              <a:buNone/>
              <a:defRPr/>
            </a:pPr>
            <a:r>
              <a:rPr lang="es-ES_tradnl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Este posee dos límites:    Base  (inferior)  </a:t>
            </a:r>
          </a:p>
          <a:p>
            <a:pPr marL="0" indent="0" algn="ctr">
              <a:lnSpc>
                <a:spcPct val="90000"/>
              </a:lnSpc>
              <a:buFontTx/>
              <a:buNone/>
              <a:defRPr/>
            </a:pPr>
            <a:r>
              <a:rPr lang="es-ES_tradnl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				        Techo (superior)</a:t>
            </a:r>
          </a:p>
          <a:p>
            <a:pPr marL="0" indent="0" algn="ctr">
              <a:lnSpc>
                <a:spcPct val="90000"/>
              </a:lnSpc>
              <a:buFontTx/>
              <a:buNone/>
              <a:defRPr/>
            </a:pPr>
            <a:endParaRPr lang="es-ES_tradnl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indent="0">
              <a:lnSpc>
                <a:spcPct val="90000"/>
              </a:lnSpc>
              <a:buFontTx/>
              <a:buNone/>
              <a:defRPr/>
            </a:pPr>
            <a:r>
              <a:rPr lang="es-ES_tradnl" dirty="0" smtClean="0">
                <a:solidFill>
                  <a:srgbClr val="FFFF00"/>
                </a:solidFill>
              </a:rPr>
              <a:t>   </a:t>
            </a:r>
            <a:endParaRPr lang="es-ES_tradnl" dirty="0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es-ES_tradnl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Miembro</a:t>
            </a:r>
            <a:endParaRPr lang="es-ES_tradnl" smtClean="0">
              <a:solidFill>
                <a:srgbClr val="FFFF00"/>
              </a:solidFill>
            </a:endParaRP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143000"/>
            <a:ext cx="7924800" cy="1828800"/>
          </a:xfrm>
        </p:spPr>
        <p:txBody>
          <a:bodyPr/>
          <a:lstStyle/>
          <a:p>
            <a:r>
              <a:rPr lang="es-ES_tradnl" sz="2400" smtClean="0">
                <a:solidFill>
                  <a:srgbClr val="FFFF00"/>
                </a:solidFill>
              </a:rPr>
              <a:t>Debe tener características que la distingan del resto de la formación (generalmente es una subdivisión de una Formación)</a:t>
            </a:r>
          </a:p>
          <a:p>
            <a:r>
              <a:rPr lang="es-ES_tradnl" sz="2400" smtClean="0">
                <a:solidFill>
                  <a:srgbClr val="FFFF00"/>
                </a:solidFill>
              </a:rPr>
              <a:t>Puede extenderse a otras formaciones.</a:t>
            </a:r>
          </a:p>
        </p:txBody>
      </p:sp>
      <p:sp>
        <p:nvSpPr>
          <p:cNvPr id="41988" name="Rectangle 13"/>
          <p:cNvSpPr>
            <a:spLocks noChangeArrowheads="1"/>
          </p:cNvSpPr>
          <p:nvPr/>
        </p:nvSpPr>
        <p:spPr bwMode="auto">
          <a:xfrm>
            <a:off x="1066800" y="3429000"/>
            <a:ext cx="7086600" cy="3200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pic>
        <p:nvPicPr>
          <p:cNvPr id="41989" name="Picture 9"/>
          <p:cNvPicPr>
            <a:picLocks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371600" y="3581400"/>
            <a:ext cx="6553200" cy="2870200"/>
          </a:xfr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5" descr="Percol1f"/>
          <p:cNvPicPr>
            <a:picLocks noChangeAspect="1" noChangeArrowheads="1"/>
          </p:cNvPicPr>
          <p:nvPr/>
        </p:nvPicPr>
        <p:blipFill>
          <a:blip r:embed="rId2" cstate="print"/>
          <a:srcRect b="60564"/>
          <a:stretch>
            <a:fillRect/>
          </a:stretch>
        </p:blipFill>
        <p:spPr bwMode="auto">
          <a:xfrm>
            <a:off x="0" y="838200"/>
            <a:ext cx="9144000" cy="557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7" name="Rectangle 6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7772400" cy="685800"/>
          </a:xfrm>
        </p:spPr>
        <p:txBody>
          <a:bodyPr/>
          <a:lstStyle/>
          <a:p>
            <a:r>
              <a:rPr lang="es-AR" sz="4000" smtClean="0">
                <a:solidFill>
                  <a:schemeClr val="bg1"/>
                </a:solidFill>
              </a:rPr>
              <a:t>Columna Estratigráfica</a:t>
            </a:r>
            <a:endParaRPr lang="es-ES" sz="400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4" descr="Percol1f"/>
          <p:cNvPicPr>
            <a:picLocks noChangeAspect="1" noChangeArrowheads="1"/>
          </p:cNvPicPr>
          <p:nvPr/>
        </p:nvPicPr>
        <p:blipFill>
          <a:blip r:embed="rId2" cstate="print"/>
          <a:srcRect t="39436"/>
          <a:stretch>
            <a:fillRect/>
          </a:stretch>
        </p:blipFill>
        <p:spPr bwMode="auto">
          <a:xfrm>
            <a:off x="381000" y="0"/>
            <a:ext cx="7239000" cy="678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s-ES_tradnl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Correlaciones estratigráficas</a:t>
            </a:r>
            <a:endParaRPr lang="es-ES_tradnl" smtClean="0">
              <a:solidFill>
                <a:srgbClr val="FFFF00"/>
              </a:solidFill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209800"/>
            <a:ext cx="8686800" cy="4114800"/>
          </a:xfrm>
        </p:spPr>
        <p:txBody>
          <a:bodyPr/>
          <a:lstStyle/>
          <a:p>
            <a:r>
              <a:rPr lang="es-ES_tradnl" smtClean="0">
                <a:solidFill>
                  <a:srgbClr val="FFFF00"/>
                </a:solidFill>
              </a:rPr>
              <a:t>Establece las relaciones entre dos o más columnas estratigráficas de zonas distantes.</a:t>
            </a:r>
          </a:p>
          <a:p>
            <a:endParaRPr lang="es-ES_tradnl" smtClean="0">
              <a:solidFill>
                <a:srgbClr val="FFFF00"/>
              </a:solidFill>
            </a:endParaRPr>
          </a:p>
          <a:p>
            <a:r>
              <a:rPr lang="es-ES_tradnl" smtClean="0">
                <a:solidFill>
                  <a:srgbClr val="FFFF00"/>
                </a:solidFill>
              </a:rPr>
              <a:t>Establece edades relativas y/o absolutas</a:t>
            </a:r>
          </a:p>
          <a:p>
            <a:pPr>
              <a:buFontTx/>
              <a:buNone/>
            </a:pPr>
            <a:endParaRPr lang="es-ES_tradnl" smtClean="0">
              <a:solidFill>
                <a:srgbClr val="FFFF00"/>
              </a:solidFill>
            </a:endParaRPr>
          </a:p>
          <a:p>
            <a:r>
              <a:rPr lang="es-ES_tradnl" b="1" smtClean="0">
                <a:solidFill>
                  <a:srgbClr val="FFFF00"/>
                </a:solidFill>
              </a:rPr>
              <a:t>Permite hacer reconstrucciones paleogeográficas.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>
                <a:solidFill>
                  <a:srgbClr val="FFFF00"/>
                </a:solidFill>
              </a:rPr>
              <a:t>Tipos de correlación: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_tradnl" smtClean="0">
              <a:solidFill>
                <a:srgbClr val="FFFF00"/>
              </a:solidFill>
            </a:endParaRPr>
          </a:p>
          <a:p>
            <a:r>
              <a:rPr lang="es-ES_tradnl" smtClean="0">
                <a:solidFill>
                  <a:srgbClr val="FFFF00"/>
                </a:solidFill>
              </a:rPr>
              <a:t>Litocorrelación</a:t>
            </a:r>
          </a:p>
          <a:p>
            <a:endParaRPr lang="es-ES_tradnl" smtClean="0">
              <a:solidFill>
                <a:srgbClr val="FFFF00"/>
              </a:solidFill>
            </a:endParaRPr>
          </a:p>
          <a:p>
            <a:r>
              <a:rPr lang="es-ES_tradnl" smtClean="0">
                <a:solidFill>
                  <a:srgbClr val="FFFF00"/>
                </a:solidFill>
              </a:rPr>
              <a:t>Biocorrelación</a:t>
            </a:r>
          </a:p>
          <a:p>
            <a:endParaRPr lang="es-ES_tradnl" smtClean="0">
              <a:solidFill>
                <a:srgbClr val="FFFF00"/>
              </a:solidFill>
            </a:endParaRPr>
          </a:p>
          <a:p>
            <a:r>
              <a:rPr lang="es-ES_tradnl" smtClean="0">
                <a:solidFill>
                  <a:srgbClr val="FFFF00"/>
                </a:solidFill>
              </a:rPr>
              <a:t>Cronocorrelación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s-ES_tradnl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Litocorrelación</a:t>
            </a:r>
            <a:endParaRPr lang="es-ES_tradnl" smtClean="0">
              <a:solidFill>
                <a:srgbClr val="FFFF00"/>
              </a:solidFill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24000"/>
            <a:ext cx="7772400" cy="4114800"/>
          </a:xfrm>
        </p:spPr>
        <p:txBody>
          <a:bodyPr/>
          <a:lstStyle/>
          <a:p>
            <a:pPr>
              <a:buFontTx/>
              <a:buNone/>
              <a:defRPr/>
            </a:pPr>
            <a:endParaRPr lang="es-ES_tradnl" smtClean="0"/>
          </a:p>
          <a:p>
            <a:pPr>
              <a:buFontTx/>
              <a:buNone/>
              <a:defRPr/>
            </a:pPr>
            <a:r>
              <a:rPr lang="es-ES_tradnl" smtClean="0">
                <a:solidFill>
                  <a:srgbClr val="FFFF00"/>
                </a:solidFill>
              </a:rPr>
              <a:t>Utiliza una </a:t>
            </a:r>
            <a:r>
              <a:rPr lang="es-ES_tradnl" b="1" i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capa guía</a:t>
            </a:r>
            <a:r>
              <a:rPr lang="es-ES_tradnl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 </a:t>
            </a:r>
            <a:r>
              <a:rPr lang="es-ES_tradnl" smtClean="0">
                <a:solidFill>
                  <a:srgbClr val="FFFF00"/>
                </a:solidFill>
              </a:rPr>
              <a:t>cuyos requisitos son:</a:t>
            </a:r>
          </a:p>
          <a:p>
            <a:pPr>
              <a:buFontTx/>
              <a:buNone/>
              <a:defRPr/>
            </a:pPr>
            <a:endParaRPr lang="es-ES_tradnl" smtClean="0">
              <a:solidFill>
                <a:srgbClr val="FFFF00"/>
              </a:solidFill>
            </a:endParaRPr>
          </a:p>
          <a:p>
            <a:pPr>
              <a:defRPr/>
            </a:pPr>
            <a:r>
              <a:rPr lang="es-ES_tradnl" smtClean="0">
                <a:solidFill>
                  <a:srgbClr val="FFFF00"/>
                </a:solidFill>
              </a:rPr>
              <a:t>espesor reducido</a:t>
            </a:r>
          </a:p>
          <a:p>
            <a:pPr>
              <a:defRPr/>
            </a:pPr>
            <a:r>
              <a:rPr lang="es-ES_tradnl" smtClean="0">
                <a:solidFill>
                  <a:srgbClr val="FFFF00"/>
                </a:solidFill>
              </a:rPr>
              <a:t>gran extensión areal</a:t>
            </a:r>
          </a:p>
          <a:p>
            <a:pPr>
              <a:defRPr/>
            </a:pPr>
            <a:r>
              <a:rPr lang="es-ES_tradnl" smtClean="0">
                <a:solidFill>
                  <a:srgbClr val="FFFF00"/>
                </a:solidFill>
              </a:rPr>
              <a:t>fácilmente reconocible</a:t>
            </a:r>
          </a:p>
          <a:p>
            <a:pPr>
              <a:defRPr/>
            </a:pPr>
            <a:r>
              <a:rPr lang="es-ES_tradnl" smtClean="0">
                <a:solidFill>
                  <a:srgbClr val="FFFF00"/>
                </a:solidFill>
              </a:rPr>
              <a:t>relativamente independiente del ambiente</a:t>
            </a:r>
          </a:p>
          <a:p>
            <a:pPr>
              <a:defRPr/>
            </a:pPr>
            <a:endParaRPr lang="es-ES_tradnl" b="1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buFontTx/>
              <a:buNone/>
              <a:defRPr/>
            </a:pPr>
            <a:endParaRPr lang="es-ES_tradnl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3" descr="correlaci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13" y="1755775"/>
            <a:ext cx="8991600" cy="405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5" name="Text Box 4"/>
          <p:cNvSpPr txBox="1">
            <a:spLocks noChangeArrowheads="1"/>
          </p:cNvSpPr>
          <p:nvPr/>
        </p:nvSpPr>
        <p:spPr bwMode="auto">
          <a:xfrm>
            <a:off x="2133600" y="762000"/>
            <a:ext cx="4724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MX" sz="2800">
                <a:solidFill>
                  <a:srgbClr val="FFFF00"/>
                </a:solidFill>
              </a:rPr>
              <a:t>Figura: litocorrelación</a:t>
            </a:r>
            <a:endParaRPr lang="es-ES" sz="280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s-ES_tradnl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Biocorrelación</a:t>
            </a:r>
            <a:endParaRPr lang="es-ES_tradnl" smtClean="0">
              <a:solidFill>
                <a:srgbClr val="FFFF00"/>
              </a:solidFill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  <a:defRPr/>
            </a:pPr>
            <a:r>
              <a:rPr lang="es-ES_tradnl" smtClean="0">
                <a:solidFill>
                  <a:srgbClr val="FFFF00"/>
                </a:solidFill>
              </a:rPr>
              <a:t>Utiliza un </a:t>
            </a:r>
            <a:r>
              <a:rPr lang="es-ES_tradnl" b="1" i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fósil guía</a:t>
            </a:r>
            <a:r>
              <a:rPr lang="es-ES_tradnl" smtClean="0">
                <a:solidFill>
                  <a:srgbClr val="FFFF00"/>
                </a:solidFill>
              </a:rPr>
              <a:t>, el que necesita:</a:t>
            </a:r>
          </a:p>
          <a:p>
            <a:pPr>
              <a:buFontTx/>
              <a:buNone/>
              <a:defRPr/>
            </a:pPr>
            <a:endParaRPr lang="es-ES_tradnl" smtClean="0">
              <a:solidFill>
                <a:srgbClr val="FFFF00"/>
              </a:solidFill>
            </a:endParaRPr>
          </a:p>
          <a:p>
            <a:pPr>
              <a:defRPr/>
            </a:pPr>
            <a:r>
              <a:rPr lang="es-ES_tradnl" smtClean="0">
                <a:solidFill>
                  <a:srgbClr val="FFFF00"/>
                </a:solidFill>
              </a:rPr>
              <a:t>Lapso de existencia corto.</a:t>
            </a:r>
          </a:p>
          <a:p>
            <a:pPr>
              <a:defRPr/>
            </a:pPr>
            <a:r>
              <a:rPr lang="es-ES_tradnl" smtClean="0">
                <a:solidFill>
                  <a:srgbClr val="FFFF00"/>
                </a:solidFill>
              </a:rPr>
              <a:t>Distribución geográfica amplia</a:t>
            </a:r>
          </a:p>
          <a:p>
            <a:pPr>
              <a:defRPr/>
            </a:pPr>
            <a:r>
              <a:rPr lang="es-ES_tradnl" smtClean="0">
                <a:solidFill>
                  <a:srgbClr val="FFFF00"/>
                </a:solidFill>
              </a:rPr>
              <a:t>Especie numerosa</a:t>
            </a:r>
          </a:p>
          <a:p>
            <a:pPr>
              <a:defRPr/>
            </a:pPr>
            <a:r>
              <a:rPr lang="es-ES_tradnl" smtClean="0">
                <a:solidFill>
                  <a:srgbClr val="FFFF00"/>
                </a:solidFill>
              </a:rPr>
              <a:t>Relativamente independiente del ambiente.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4" descr="Estrat01"/>
          <p:cNvPicPr>
            <a:picLocks noChangeAspect="1" noChangeArrowheads="1"/>
          </p:cNvPicPr>
          <p:nvPr/>
        </p:nvPicPr>
        <p:blipFill>
          <a:blip r:embed="rId2" cstate="print"/>
          <a:srcRect t="19247"/>
          <a:stretch>
            <a:fillRect/>
          </a:stretch>
        </p:blipFill>
        <p:spPr bwMode="auto">
          <a:xfrm>
            <a:off x="609600" y="457200"/>
            <a:ext cx="8229600" cy="563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stratigraphiccolumn"/>
          <p:cNvPicPr>
            <a:picLocks noChangeAspect="1" noChangeArrowheads="1"/>
          </p:cNvPicPr>
          <p:nvPr/>
        </p:nvPicPr>
        <p:blipFill>
          <a:blip r:embed="rId2" cstate="print"/>
          <a:srcRect t="3999" r="3999" b="25333"/>
          <a:stretch>
            <a:fillRect/>
          </a:stretch>
        </p:blipFill>
        <p:spPr bwMode="auto">
          <a:xfrm>
            <a:off x="0" y="2819400"/>
            <a:ext cx="73152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4" descr="aflora11"/>
          <p:cNvPicPr>
            <a:picLocks noChangeAspect="1" noChangeArrowheads="1"/>
          </p:cNvPicPr>
          <p:nvPr/>
        </p:nvPicPr>
        <p:blipFill>
          <a:blip r:embed="rId3" cstate="print"/>
          <a:srcRect l="12308" t="-728"/>
          <a:stretch>
            <a:fillRect/>
          </a:stretch>
        </p:blipFill>
        <p:spPr bwMode="auto">
          <a:xfrm>
            <a:off x="4800600" y="1371600"/>
            <a:ext cx="43434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7" descr="DSC02097"/>
          <p:cNvPicPr>
            <a:picLocks noChangeAspect="1" noChangeArrowheads="1"/>
          </p:cNvPicPr>
          <p:nvPr/>
        </p:nvPicPr>
        <p:blipFill>
          <a:blip r:embed="rId4" cstate="print"/>
          <a:srcRect t="18803" r="7692" b="17949"/>
          <a:stretch>
            <a:fillRect/>
          </a:stretch>
        </p:blipFill>
        <p:spPr bwMode="auto">
          <a:xfrm>
            <a:off x="762000" y="0"/>
            <a:ext cx="5486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2F"/>
            </a:gs>
            <a:gs pos="50000">
              <a:srgbClr val="000066"/>
            </a:gs>
            <a:gs pos="100000">
              <a:srgbClr val="00002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533400" y="457200"/>
            <a:ext cx="7772400" cy="1143000"/>
          </a:xfrm>
        </p:spPr>
        <p:txBody>
          <a:bodyPr/>
          <a:lstStyle/>
          <a:p>
            <a:r>
              <a:rPr lang="es-ES_tradnl" b="1" smtClean="0">
                <a:solidFill>
                  <a:srgbClr val="FFFF00"/>
                </a:solidFill>
              </a:rPr>
              <a:t>Cronocorrelación</a:t>
            </a:r>
            <a:endParaRPr lang="es-ES_tradnl" smtClean="0">
              <a:solidFill>
                <a:srgbClr val="FFFF00"/>
              </a:solidFill>
            </a:endParaRP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762000" y="2286000"/>
            <a:ext cx="8077200" cy="1752600"/>
          </a:xfrm>
        </p:spPr>
        <p:txBody>
          <a:bodyPr/>
          <a:lstStyle/>
          <a:p>
            <a:pPr marL="0" indent="0">
              <a:buFontTx/>
              <a:buNone/>
            </a:pPr>
            <a:endParaRPr lang="es-ES_tradnl" smtClean="0">
              <a:solidFill>
                <a:srgbClr val="FFFF00"/>
              </a:solidFill>
            </a:endParaRPr>
          </a:p>
          <a:p>
            <a:pPr marL="0" indent="0">
              <a:buFontTx/>
              <a:buNone/>
            </a:pPr>
            <a:r>
              <a:rPr lang="es-ES_tradnl" smtClean="0">
                <a:solidFill>
                  <a:srgbClr val="FFFF00"/>
                </a:solidFill>
              </a:rPr>
              <a:t>Radiometría: utiliza la abundancia relativa de   	 	    isótopos radioctivos/estables en  		    distintos sistemas. 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3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70000"/>
              </a:lnSpc>
            </a:pPr>
            <a:r>
              <a:rPr lang="es-ES" sz="2400" smtClean="0">
                <a:solidFill>
                  <a:schemeClr val="bg1"/>
                </a:solidFill>
              </a:rPr>
              <a:t>Propiedades de algunos isótopos radioactivos aplicados con frecuencia en la determinación absolutas de rocas</a:t>
            </a:r>
            <a:r>
              <a:rPr lang="es-ES" smtClean="0"/>
              <a:t> </a:t>
            </a:r>
          </a:p>
        </p:txBody>
      </p:sp>
      <p:graphicFrame>
        <p:nvGraphicFramePr>
          <p:cNvPr id="146501" name="Group 69"/>
          <p:cNvGraphicFramePr>
            <a:graphicFrameLocks noGrp="1"/>
          </p:cNvGraphicFramePr>
          <p:nvPr>
            <p:ph sz="half" idx="2"/>
          </p:nvPr>
        </p:nvGraphicFramePr>
        <p:xfrm>
          <a:off x="685800" y="2133600"/>
          <a:ext cx="7848600" cy="4053840"/>
        </p:xfrm>
        <a:graphic>
          <a:graphicData uri="http://schemas.openxmlformats.org/drawingml/2006/table">
            <a:tbl>
              <a:tblPr/>
              <a:tblGrid>
                <a:gridCol w="2616200"/>
                <a:gridCol w="2616200"/>
                <a:gridCol w="2616200"/>
              </a:tblGrid>
              <a:tr h="12954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Isótopo radioactivo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Período de semidesintegración en años(mediavida)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Producto de desintegración radioactiva = isótopo radiógeno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87</a:t>
                      </a:r>
                      <a:r>
                        <a:rPr kumimoji="0" lang="es-E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Rb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 48,6 x 10</a:t>
                      </a:r>
                      <a:r>
                        <a:rPr kumimoji="0" lang="es-E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87</a:t>
                      </a:r>
                      <a:r>
                        <a:rPr kumimoji="0" lang="es-E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Sr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232</a:t>
                      </a:r>
                      <a:r>
                        <a:rPr kumimoji="0" lang="es-E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Th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14,0 x10</a:t>
                      </a:r>
                      <a:r>
                        <a:rPr kumimoji="0" lang="es-E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208</a:t>
                      </a:r>
                      <a:r>
                        <a:rPr kumimoji="0" lang="es-E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Pb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40</a:t>
                      </a:r>
                      <a:r>
                        <a:rPr kumimoji="0" lang="es-E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K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1,3 x10</a:t>
                      </a:r>
                      <a:r>
                        <a:rPr kumimoji="0" lang="es-E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40</a:t>
                      </a:r>
                      <a:r>
                        <a:rPr kumimoji="0" lang="es-E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Ar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238</a:t>
                      </a:r>
                      <a:r>
                        <a:rPr kumimoji="0" lang="es-E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4,5 x10</a:t>
                      </a:r>
                      <a:r>
                        <a:rPr kumimoji="0" lang="es-E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206</a:t>
                      </a:r>
                      <a:r>
                        <a:rPr kumimoji="0" lang="es-E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Pb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235</a:t>
                      </a:r>
                      <a:r>
                        <a:rPr kumimoji="0" lang="es-E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U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 0,7 x10</a:t>
                      </a:r>
                      <a:r>
                        <a:rPr kumimoji="0" lang="es-E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207</a:t>
                      </a:r>
                      <a:r>
                        <a:rPr kumimoji="0" lang="es-E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Pb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r>
                        <a:rPr kumimoji="0" lang="es-E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r>
                        <a:rPr kumimoji="0" lang="es-E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3" descr="DSC023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96400" cy="704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1314" name="Text Box 2"/>
          <p:cNvSpPr txBox="1">
            <a:spLocks noChangeArrowheads="1"/>
          </p:cNvSpPr>
          <p:nvPr/>
        </p:nvSpPr>
        <p:spPr bwMode="auto">
          <a:xfrm>
            <a:off x="0" y="0"/>
            <a:ext cx="116681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4800" b="0">
                <a:solidFill>
                  <a:schemeClr val="bg1"/>
                </a:solidFill>
              </a:rPr>
              <a:t>FIN</a:t>
            </a:r>
            <a:endParaRPr lang="es-ES_tradnl" b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4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533400"/>
          </a:xfrm>
        </p:spPr>
        <p:txBody>
          <a:bodyPr/>
          <a:lstStyle/>
          <a:p>
            <a:r>
              <a:rPr lang="es-AR" sz="3200" smtClean="0">
                <a:solidFill>
                  <a:schemeClr val="bg1"/>
                </a:solidFill>
              </a:rPr>
              <a:t>Simbología.</a:t>
            </a:r>
            <a:endParaRPr lang="es-ES" sz="3200" smtClean="0">
              <a:solidFill>
                <a:schemeClr val="bg1"/>
              </a:solidFill>
            </a:endParaRPr>
          </a:p>
        </p:txBody>
      </p:sp>
      <p:pic>
        <p:nvPicPr>
          <p:cNvPr id="59395" name="Picture 5" descr="Simbo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685800"/>
            <a:ext cx="762000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6" name="Picture 6" descr="Simbo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429000"/>
            <a:ext cx="6172200" cy="324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5" descr="Simbo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685800"/>
            <a:ext cx="6858000" cy="334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9" name="Picture 6" descr="Simbo0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3749675"/>
            <a:ext cx="4495800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0" name="Rectangle 7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533400"/>
          </a:xfrm>
          <a:noFill/>
        </p:spPr>
        <p:txBody>
          <a:bodyPr/>
          <a:lstStyle/>
          <a:p>
            <a:r>
              <a:rPr lang="es-AR" sz="3200" smtClean="0">
                <a:solidFill>
                  <a:schemeClr val="bg1"/>
                </a:solidFill>
              </a:rPr>
              <a:t>Simbología.</a:t>
            </a:r>
            <a:endParaRPr lang="es-ES" sz="320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866900" y="-800100"/>
            <a:ext cx="54102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Freeform 5"/>
          <p:cNvSpPr>
            <a:spLocks/>
          </p:cNvSpPr>
          <p:nvPr/>
        </p:nvSpPr>
        <p:spPr bwMode="auto">
          <a:xfrm>
            <a:off x="457200" y="1905000"/>
            <a:ext cx="8153400" cy="1905000"/>
          </a:xfrm>
          <a:custGeom>
            <a:avLst/>
            <a:gdLst>
              <a:gd name="T0" fmla="*/ 0 w 5136"/>
              <a:gd name="T1" fmla="*/ 1905000 h 1200"/>
              <a:gd name="T2" fmla="*/ 228600 w 5136"/>
              <a:gd name="T3" fmla="*/ 1676400 h 1200"/>
              <a:gd name="T4" fmla="*/ 457200 w 5136"/>
              <a:gd name="T5" fmla="*/ 1524000 h 1200"/>
              <a:gd name="T6" fmla="*/ 762000 w 5136"/>
              <a:gd name="T7" fmla="*/ 1295400 h 1200"/>
              <a:gd name="T8" fmla="*/ 990600 w 5136"/>
              <a:gd name="T9" fmla="*/ 1143000 h 1200"/>
              <a:gd name="T10" fmla="*/ 1143000 w 5136"/>
              <a:gd name="T11" fmla="*/ 1066800 h 1200"/>
              <a:gd name="T12" fmla="*/ 1447800 w 5136"/>
              <a:gd name="T13" fmla="*/ 914400 h 1200"/>
              <a:gd name="T14" fmla="*/ 1752600 w 5136"/>
              <a:gd name="T15" fmla="*/ 762000 h 1200"/>
              <a:gd name="T16" fmla="*/ 1828800 w 5136"/>
              <a:gd name="T17" fmla="*/ 685800 h 1200"/>
              <a:gd name="T18" fmla="*/ 2006600 w 5136"/>
              <a:gd name="T19" fmla="*/ 622300 h 1200"/>
              <a:gd name="T20" fmla="*/ 2133600 w 5136"/>
              <a:gd name="T21" fmla="*/ 571500 h 1200"/>
              <a:gd name="T22" fmla="*/ 2286000 w 5136"/>
              <a:gd name="T23" fmla="*/ 533400 h 1200"/>
              <a:gd name="T24" fmla="*/ 2362200 w 5136"/>
              <a:gd name="T25" fmla="*/ 457200 h 1200"/>
              <a:gd name="T26" fmla="*/ 2590800 w 5136"/>
              <a:gd name="T27" fmla="*/ 381000 h 1200"/>
              <a:gd name="T28" fmla="*/ 2743200 w 5136"/>
              <a:gd name="T29" fmla="*/ 381000 h 1200"/>
              <a:gd name="T30" fmla="*/ 2895600 w 5136"/>
              <a:gd name="T31" fmla="*/ 381000 h 1200"/>
              <a:gd name="T32" fmla="*/ 3124200 w 5136"/>
              <a:gd name="T33" fmla="*/ 381000 h 1200"/>
              <a:gd name="T34" fmla="*/ 4267200 w 5136"/>
              <a:gd name="T35" fmla="*/ 457200 h 1200"/>
              <a:gd name="T36" fmla="*/ 4495800 w 5136"/>
              <a:gd name="T37" fmla="*/ 381000 h 1200"/>
              <a:gd name="T38" fmla="*/ 4800600 w 5136"/>
              <a:gd name="T39" fmla="*/ 304800 h 1200"/>
              <a:gd name="T40" fmla="*/ 5791199 w 5136"/>
              <a:gd name="T41" fmla="*/ 228600 h 1200"/>
              <a:gd name="T42" fmla="*/ 6553201 w 5136"/>
              <a:gd name="T43" fmla="*/ 76200 h 1200"/>
              <a:gd name="T44" fmla="*/ 6934200 w 5136"/>
              <a:gd name="T45" fmla="*/ 76200 h 1200"/>
              <a:gd name="T46" fmla="*/ 7086600 w 5136"/>
              <a:gd name="T47" fmla="*/ 0 h 1200"/>
              <a:gd name="T48" fmla="*/ 7162800 w 5136"/>
              <a:gd name="T49" fmla="*/ 0 h 1200"/>
              <a:gd name="T50" fmla="*/ 7391400 w 5136"/>
              <a:gd name="T51" fmla="*/ 76200 h 1200"/>
              <a:gd name="T52" fmla="*/ 7620000 w 5136"/>
              <a:gd name="T53" fmla="*/ 152400 h 1200"/>
              <a:gd name="T54" fmla="*/ 8153400 w 5136"/>
              <a:gd name="T55" fmla="*/ 533400 h 120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5136"/>
              <a:gd name="T85" fmla="*/ 0 h 1200"/>
              <a:gd name="T86" fmla="*/ 5136 w 5136"/>
              <a:gd name="T87" fmla="*/ 1200 h 1200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5136" h="1200">
                <a:moveTo>
                  <a:pt x="0" y="1200"/>
                </a:moveTo>
                <a:lnTo>
                  <a:pt x="144" y="1056"/>
                </a:lnTo>
                <a:lnTo>
                  <a:pt x="288" y="960"/>
                </a:lnTo>
                <a:lnTo>
                  <a:pt x="480" y="816"/>
                </a:lnTo>
                <a:lnTo>
                  <a:pt x="624" y="720"/>
                </a:lnTo>
                <a:lnTo>
                  <a:pt x="720" y="672"/>
                </a:lnTo>
                <a:lnTo>
                  <a:pt x="912" y="576"/>
                </a:lnTo>
                <a:lnTo>
                  <a:pt x="1104" y="480"/>
                </a:lnTo>
                <a:lnTo>
                  <a:pt x="1152" y="432"/>
                </a:lnTo>
                <a:lnTo>
                  <a:pt x="1264" y="392"/>
                </a:lnTo>
                <a:lnTo>
                  <a:pt x="1344" y="360"/>
                </a:lnTo>
                <a:lnTo>
                  <a:pt x="1440" y="336"/>
                </a:lnTo>
                <a:lnTo>
                  <a:pt x="1488" y="288"/>
                </a:lnTo>
                <a:lnTo>
                  <a:pt x="1632" y="240"/>
                </a:lnTo>
                <a:lnTo>
                  <a:pt x="1728" y="240"/>
                </a:lnTo>
                <a:lnTo>
                  <a:pt x="1824" y="240"/>
                </a:lnTo>
                <a:lnTo>
                  <a:pt x="1968" y="240"/>
                </a:lnTo>
                <a:lnTo>
                  <a:pt x="2688" y="288"/>
                </a:lnTo>
                <a:lnTo>
                  <a:pt x="2832" y="240"/>
                </a:lnTo>
                <a:lnTo>
                  <a:pt x="3024" y="192"/>
                </a:lnTo>
                <a:lnTo>
                  <a:pt x="3648" y="144"/>
                </a:lnTo>
                <a:lnTo>
                  <a:pt x="4128" y="48"/>
                </a:lnTo>
                <a:lnTo>
                  <a:pt x="4368" y="48"/>
                </a:lnTo>
                <a:lnTo>
                  <a:pt x="4464" y="0"/>
                </a:lnTo>
                <a:lnTo>
                  <a:pt x="4512" y="0"/>
                </a:lnTo>
                <a:lnTo>
                  <a:pt x="4656" y="48"/>
                </a:lnTo>
                <a:lnTo>
                  <a:pt x="4800" y="96"/>
                </a:lnTo>
                <a:lnTo>
                  <a:pt x="5136" y="336"/>
                </a:ln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s-CL"/>
          </a:p>
        </p:txBody>
      </p:sp>
      <p:grpSp>
        <p:nvGrpSpPr>
          <p:cNvPr id="8196" name="Group 9"/>
          <p:cNvGrpSpPr>
            <a:grpSpLocks/>
          </p:cNvGrpSpPr>
          <p:nvPr/>
        </p:nvGrpSpPr>
        <p:grpSpPr bwMode="auto">
          <a:xfrm>
            <a:off x="152400" y="1752600"/>
            <a:ext cx="8458200" cy="1676400"/>
            <a:chOff x="96" y="1104"/>
            <a:chExt cx="5328" cy="1056"/>
          </a:xfrm>
        </p:grpSpPr>
        <p:sp>
          <p:nvSpPr>
            <p:cNvPr id="8197" name="Freeform 6"/>
            <p:cNvSpPr>
              <a:spLocks/>
            </p:cNvSpPr>
            <p:nvPr/>
          </p:nvSpPr>
          <p:spPr bwMode="auto">
            <a:xfrm>
              <a:off x="96" y="1336"/>
              <a:ext cx="1880" cy="824"/>
            </a:xfrm>
            <a:custGeom>
              <a:avLst/>
              <a:gdLst>
                <a:gd name="T0" fmla="*/ 0 w 1880"/>
                <a:gd name="T1" fmla="*/ 824 h 824"/>
                <a:gd name="T2" fmla="*/ 192 w 1880"/>
                <a:gd name="T3" fmla="*/ 632 h 824"/>
                <a:gd name="T4" fmla="*/ 384 w 1880"/>
                <a:gd name="T5" fmla="*/ 536 h 824"/>
                <a:gd name="T6" fmla="*/ 720 w 1880"/>
                <a:gd name="T7" fmla="*/ 296 h 824"/>
                <a:gd name="T8" fmla="*/ 864 w 1880"/>
                <a:gd name="T9" fmla="*/ 200 h 824"/>
                <a:gd name="T10" fmla="*/ 1152 w 1880"/>
                <a:gd name="T11" fmla="*/ 104 h 824"/>
                <a:gd name="T12" fmla="*/ 1296 w 1880"/>
                <a:gd name="T13" fmla="*/ 56 h 824"/>
                <a:gd name="T14" fmla="*/ 1536 w 1880"/>
                <a:gd name="T15" fmla="*/ 8 h 824"/>
                <a:gd name="T16" fmla="*/ 1824 w 1880"/>
                <a:gd name="T17" fmla="*/ 8 h 824"/>
                <a:gd name="T18" fmla="*/ 1872 w 1880"/>
                <a:gd name="T19" fmla="*/ 8 h 82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80"/>
                <a:gd name="T31" fmla="*/ 0 h 824"/>
                <a:gd name="T32" fmla="*/ 1880 w 1880"/>
                <a:gd name="T33" fmla="*/ 824 h 82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80" h="824">
                  <a:moveTo>
                    <a:pt x="0" y="824"/>
                  </a:moveTo>
                  <a:cubicBezTo>
                    <a:pt x="64" y="752"/>
                    <a:pt x="128" y="680"/>
                    <a:pt x="192" y="632"/>
                  </a:cubicBezTo>
                  <a:cubicBezTo>
                    <a:pt x="256" y="584"/>
                    <a:pt x="296" y="592"/>
                    <a:pt x="384" y="536"/>
                  </a:cubicBezTo>
                  <a:cubicBezTo>
                    <a:pt x="472" y="480"/>
                    <a:pt x="640" y="352"/>
                    <a:pt x="720" y="296"/>
                  </a:cubicBezTo>
                  <a:cubicBezTo>
                    <a:pt x="800" y="240"/>
                    <a:pt x="792" y="232"/>
                    <a:pt x="864" y="200"/>
                  </a:cubicBezTo>
                  <a:cubicBezTo>
                    <a:pt x="936" y="168"/>
                    <a:pt x="1080" y="128"/>
                    <a:pt x="1152" y="104"/>
                  </a:cubicBezTo>
                  <a:cubicBezTo>
                    <a:pt x="1224" y="80"/>
                    <a:pt x="1232" y="72"/>
                    <a:pt x="1296" y="56"/>
                  </a:cubicBezTo>
                  <a:cubicBezTo>
                    <a:pt x="1360" y="40"/>
                    <a:pt x="1448" y="16"/>
                    <a:pt x="1536" y="8"/>
                  </a:cubicBezTo>
                  <a:cubicBezTo>
                    <a:pt x="1624" y="0"/>
                    <a:pt x="1768" y="8"/>
                    <a:pt x="1824" y="8"/>
                  </a:cubicBezTo>
                  <a:cubicBezTo>
                    <a:pt x="1880" y="8"/>
                    <a:pt x="1876" y="8"/>
                    <a:pt x="1872" y="8"/>
                  </a:cubicBezTo>
                </a:path>
              </a:pathLst>
            </a:cu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8198" name="Freeform 7"/>
            <p:cNvSpPr>
              <a:spLocks/>
            </p:cNvSpPr>
            <p:nvPr/>
          </p:nvSpPr>
          <p:spPr bwMode="auto">
            <a:xfrm>
              <a:off x="2016" y="1336"/>
              <a:ext cx="920" cy="64"/>
            </a:xfrm>
            <a:custGeom>
              <a:avLst/>
              <a:gdLst>
                <a:gd name="T0" fmla="*/ 0 w 920"/>
                <a:gd name="T1" fmla="*/ 8 h 64"/>
                <a:gd name="T2" fmla="*/ 96 w 920"/>
                <a:gd name="T3" fmla="*/ 8 h 64"/>
                <a:gd name="T4" fmla="*/ 384 w 920"/>
                <a:gd name="T5" fmla="*/ 56 h 64"/>
                <a:gd name="T6" fmla="*/ 432 w 920"/>
                <a:gd name="T7" fmla="*/ 56 h 64"/>
                <a:gd name="T8" fmla="*/ 624 w 920"/>
                <a:gd name="T9" fmla="*/ 56 h 64"/>
                <a:gd name="T10" fmla="*/ 720 w 920"/>
                <a:gd name="T11" fmla="*/ 56 h 64"/>
                <a:gd name="T12" fmla="*/ 920 w 920"/>
                <a:gd name="T13" fmla="*/ 64 h 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20"/>
                <a:gd name="T22" fmla="*/ 0 h 64"/>
                <a:gd name="T23" fmla="*/ 920 w 920"/>
                <a:gd name="T24" fmla="*/ 64 h 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20" h="64">
                  <a:moveTo>
                    <a:pt x="0" y="8"/>
                  </a:moveTo>
                  <a:cubicBezTo>
                    <a:pt x="16" y="4"/>
                    <a:pt x="32" y="0"/>
                    <a:pt x="96" y="8"/>
                  </a:cubicBezTo>
                  <a:cubicBezTo>
                    <a:pt x="160" y="16"/>
                    <a:pt x="328" y="48"/>
                    <a:pt x="384" y="56"/>
                  </a:cubicBezTo>
                  <a:cubicBezTo>
                    <a:pt x="440" y="64"/>
                    <a:pt x="392" y="56"/>
                    <a:pt x="432" y="56"/>
                  </a:cubicBezTo>
                  <a:cubicBezTo>
                    <a:pt x="472" y="56"/>
                    <a:pt x="576" y="56"/>
                    <a:pt x="624" y="56"/>
                  </a:cubicBezTo>
                  <a:cubicBezTo>
                    <a:pt x="672" y="56"/>
                    <a:pt x="671" y="55"/>
                    <a:pt x="720" y="56"/>
                  </a:cubicBezTo>
                  <a:cubicBezTo>
                    <a:pt x="769" y="57"/>
                    <a:pt x="878" y="62"/>
                    <a:pt x="920" y="64"/>
                  </a:cubicBezTo>
                </a:path>
              </a:pathLst>
            </a:custGeom>
            <a:noFill/>
            <a:ln w="25400" cap="flat">
              <a:solidFill>
                <a:srgbClr val="FF0000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8199" name="Freeform 8"/>
            <p:cNvSpPr>
              <a:spLocks/>
            </p:cNvSpPr>
            <p:nvPr/>
          </p:nvSpPr>
          <p:spPr bwMode="auto">
            <a:xfrm>
              <a:off x="2976" y="1104"/>
              <a:ext cx="2448" cy="336"/>
            </a:xfrm>
            <a:custGeom>
              <a:avLst/>
              <a:gdLst>
                <a:gd name="T0" fmla="*/ 0 w 2448"/>
                <a:gd name="T1" fmla="*/ 288 h 336"/>
                <a:gd name="T2" fmla="*/ 192 w 2448"/>
                <a:gd name="T3" fmla="*/ 240 h 336"/>
                <a:gd name="T4" fmla="*/ 384 w 2448"/>
                <a:gd name="T5" fmla="*/ 192 h 336"/>
                <a:gd name="T6" fmla="*/ 624 w 2448"/>
                <a:gd name="T7" fmla="*/ 144 h 336"/>
                <a:gd name="T8" fmla="*/ 816 w 2448"/>
                <a:gd name="T9" fmla="*/ 144 h 336"/>
                <a:gd name="T10" fmla="*/ 1008 w 2448"/>
                <a:gd name="T11" fmla="*/ 96 h 336"/>
                <a:gd name="T12" fmla="*/ 1248 w 2448"/>
                <a:gd name="T13" fmla="*/ 96 h 336"/>
                <a:gd name="T14" fmla="*/ 1344 w 2448"/>
                <a:gd name="T15" fmla="*/ 48 h 336"/>
                <a:gd name="T16" fmla="*/ 1536 w 2448"/>
                <a:gd name="T17" fmla="*/ 48 h 336"/>
                <a:gd name="T18" fmla="*/ 1728 w 2448"/>
                <a:gd name="T19" fmla="*/ 0 h 336"/>
                <a:gd name="T20" fmla="*/ 1872 w 2448"/>
                <a:gd name="T21" fmla="*/ 48 h 336"/>
                <a:gd name="T22" fmla="*/ 2016 w 2448"/>
                <a:gd name="T23" fmla="*/ 48 h 336"/>
                <a:gd name="T24" fmla="*/ 2448 w 2448"/>
                <a:gd name="T25" fmla="*/ 336 h 3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448"/>
                <a:gd name="T40" fmla="*/ 0 h 336"/>
                <a:gd name="T41" fmla="*/ 2448 w 2448"/>
                <a:gd name="T42" fmla="*/ 336 h 3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448" h="336">
                  <a:moveTo>
                    <a:pt x="0" y="288"/>
                  </a:moveTo>
                  <a:cubicBezTo>
                    <a:pt x="64" y="272"/>
                    <a:pt x="128" y="256"/>
                    <a:pt x="192" y="240"/>
                  </a:cubicBezTo>
                  <a:cubicBezTo>
                    <a:pt x="256" y="224"/>
                    <a:pt x="312" y="208"/>
                    <a:pt x="384" y="192"/>
                  </a:cubicBezTo>
                  <a:cubicBezTo>
                    <a:pt x="456" y="176"/>
                    <a:pt x="552" y="152"/>
                    <a:pt x="624" y="144"/>
                  </a:cubicBezTo>
                  <a:cubicBezTo>
                    <a:pt x="696" y="136"/>
                    <a:pt x="752" y="152"/>
                    <a:pt x="816" y="144"/>
                  </a:cubicBezTo>
                  <a:cubicBezTo>
                    <a:pt x="880" y="136"/>
                    <a:pt x="936" y="104"/>
                    <a:pt x="1008" y="96"/>
                  </a:cubicBezTo>
                  <a:cubicBezTo>
                    <a:pt x="1080" y="88"/>
                    <a:pt x="1192" y="104"/>
                    <a:pt x="1248" y="96"/>
                  </a:cubicBezTo>
                  <a:cubicBezTo>
                    <a:pt x="1304" y="88"/>
                    <a:pt x="1296" y="56"/>
                    <a:pt x="1344" y="48"/>
                  </a:cubicBezTo>
                  <a:cubicBezTo>
                    <a:pt x="1392" y="40"/>
                    <a:pt x="1472" y="56"/>
                    <a:pt x="1536" y="48"/>
                  </a:cubicBezTo>
                  <a:cubicBezTo>
                    <a:pt x="1600" y="40"/>
                    <a:pt x="1672" y="0"/>
                    <a:pt x="1728" y="0"/>
                  </a:cubicBezTo>
                  <a:cubicBezTo>
                    <a:pt x="1784" y="0"/>
                    <a:pt x="1824" y="40"/>
                    <a:pt x="1872" y="48"/>
                  </a:cubicBezTo>
                  <a:cubicBezTo>
                    <a:pt x="1920" y="56"/>
                    <a:pt x="1920" y="0"/>
                    <a:pt x="2016" y="48"/>
                  </a:cubicBezTo>
                  <a:cubicBezTo>
                    <a:pt x="2112" y="96"/>
                    <a:pt x="2280" y="216"/>
                    <a:pt x="2448" y="336"/>
                  </a:cubicBezTo>
                </a:path>
              </a:pathLst>
            </a:cu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381000"/>
            <a:ext cx="8382000" cy="5943600"/>
          </a:xfrm>
        </p:spPr>
        <p:txBody>
          <a:bodyPr/>
          <a:lstStyle/>
          <a:p>
            <a:pPr>
              <a:buFontTx/>
              <a:buNone/>
            </a:pPr>
            <a:r>
              <a:rPr lang="es-ES_tradnl" b="1" smtClean="0">
                <a:solidFill>
                  <a:srgbClr val="FFFF00"/>
                </a:solidFill>
              </a:rPr>
              <a:t>Un estrato se forma por:</a:t>
            </a:r>
          </a:p>
          <a:p>
            <a:pPr>
              <a:buFontTx/>
              <a:buNone/>
            </a:pPr>
            <a:endParaRPr lang="es-ES_tradnl" smtClean="0">
              <a:solidFill>
                <a:srgbClr val="FFFF00"/>
              </a:solidFill>
            </a:endParaRPr>
          </a:p>
          <a:p>
            <a:r>
              <a:rPr lang="es-ES_tradnl" smtClean="0">
                <a:solidFill>
                  <a:srgbClr val="FFFF00"/>
                </a:solidFill>
              </a:rPr>
              <a:t>Acumulación de sedimentos</a:t>
            </a:r>
          </a:p>
          <a:p>
            <a:r>
              <a:rPr lang="es-ES_tradnl" smtClean="0">
                <a:solidFill>
                  <a:srgbClr val="FFFF00"/>
                </a:solidFill>
              </a:rPr>
              <a:t>Coladas de lava y depósitos piroclásticos</a:t>
            </a:r>
          </a:p>
          <a:p>
            <a:pPr>
              <a:buFontTx/>
              <a:buNone/>
            </a:pPr>
            <a:endParaRPr lang="es-ES_tradnl" smtClean="0">
              <a:solidFill>
                <a:srgbClr val="FFFF00"/>
              </a:solidFill>
            </a:endParaRPr>
          </a:p>
          <a:p>
            <a:pPr>
              <a:buFontTx/>
              <a:buNone/>
            </a:pPr>
            <a:r>
              <a:rPr lang="es-ES_tradnl" smtClean="0">
                <a:solidFill>
                  <a:srgbClr val="FFFF00"/>
                </a:solidFill>
              </a:rPr>
              <a:t>	Sin embargo existen casos como Intrusivos: Filones o Sills (no son estratos, pero son estratiformes) o Rocas metamórficas con protolito estratificado.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685800"/>
            <a:ext cx="7772400" cy="1828800"/>
          </a:xfrm>
        </p:spPr>
        <p:txBody>
          <a:bodyPr/>
          <a:lstStyle/>
          <a:p>
            <a:pPr>
              <a:defRPr/>
            </a:pPr>
            <a:r>
              <a:rPr lang="es-ES_tradnl" sz="36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RELACIONES INTERESTRATOS</a:t>
            </a:r>
            <a:r>
              <a:rPr lang="es-ES_tradnl" sz="36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s-ES_tradnl" sz="36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s-ES_tradnl" smtClean="0">
                <a:solidFill>
                  <a:srgbClr val="FFFF00"/>
                </a:solidFill>
              </a:rPr>
              <a:t/>
            </a:r>
            <a:br>
              <a:rPr lang="es-ES_tradnl" smtClean="0">
                <a:solidFill>
                  <a:srgbClr val="FFFF00"/>
                </a:solidFill>
              </a:rPr>
            </a:br>
            <a:r>
              <a:rPr lang="es-ES_tradnl" sz="40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Discordancias</a:t>
            </a:r>
            <a:endParaRPr lang="es-ES_tradnl" sz="4000" b="1" smtClean="0">
              <a:solidFill>
                <a:srgbClr val="FFFF00"/>
              </a:solidFill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743200"/>
            <a:ext cx="7772400" cy="4114800"/>
          </a:xfrm>
        </p:spPr>
        <p:txBody>
          <a:bodyPr/>
          <a:lstStyle/>
          <a:p>
            <a:endParaRPr lang="es-ES_tradnl" smtClean="0">
              <a:solidFill>
                <a:srgbClr val="FFFF00"/>
              </a:solidFill>
            </a:endParaRPr>
          </a:p>
          <a:p>
            <a:r>
              <a:rPr lang="es-ES_tradnl" smtClean="0">
                <a:solidFill>
                  <a:srgbClr val="FFFF00"/>
                </a:solidFill>
              </a:rPr>
              <a:t>Son las superficies de separación entre estratos de distinta edad, los que típicamente implican </a:t>
            </a:r>
            <a:r>
              <a:rPr lang="es-ES_tradnl" b="1" smtClean="0">
                <a:solidFill>
                  <a:srgbClr val="FFFF00"/>
                </a:solidFill>
              </a:rPr>
              <a:t>vacíos en el registro rocoso (gaps)</a:t>
            </a:r>
          </a:p>
          <a:p>
            <a:r>
              <a:rPr lang="es-ES_tradnl" smtClean="0">
                <a:solidFill>
                  <a:srgbClr val="FFFF00"/>
                </a:solidFill>
              </a:rPr>
              <a:t>Se dividen en varios tipos: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>
              <a:defRPr/>
            </a:pPr>
            <a:r>
              <a:rPr lang="es-ES_tradnl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1. No concordancia</a:t>
            </a:r>
            <a:endParaRPr lang="es-ES_tradnl" smtClean="0">
              <a:solidFill>
                <a:srgbClr val="FFFF00"/>
              </a:solidFill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7772400" cy="4724400"/>
          </a:xfrm>
        </p:spPr>
        <p:txBody>
          <a:bodyPr/>
          <a:lstStyle/>
          <a:p>
            <a:endParaRPr lang="es-ES_tradnl" smtClean="0">
              <a:solidFill>
                <a:srgbClr val="FFFF00"/>
              </a:solidFill>
            </a:endParaRPr>
          </a:p>
          <a:p>
            <a:pPr>
              <a:buFontTx/>
              <a:buNone/>
            </a:pPr>
            <a:r>
              <a:rPr lang="es-ES_tradnl" smtClean="0">
                <a:solidFill>
                  <a:srgbClr val="FFFF00"/>
                </a:solidFill>
              </a:rPr>
              <a:t>	Es la superficie que separa un cuerpo rocoso no estratificado infrayacente (como rocas ígneas intrusivas) de las rocas estratificadas suprayacentes. </a:t>
            </a:r>
          </a:p>
          <a:p>
            <a:pPr>
              <a:buFontTx/>
              <a:buNone/>
            </a:pPr>
            <a:r>
              <a:rPr lang="es-ES_tradnl" b="1" smtClean="0">
                <a:solidFill>
                  <a:srgbClr val="FFFF00"/>
                </a:solidFill>
              </a:rPr>
              <a:t>	Las rocas  no estratificadas usualmente evidencian erosión desarrollada previamente a la depositación de las rocas suprayacentes.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4"/>
          <p:cNvSpPr txBox="1">
            <a:spLocks noChangeArrowheads="1"/>
          </p:cNvSpPr>
          <p:nvPr/>
        </p:nvSpPr>
        <p:spPr bwMode="auto">
          <a:xfrm>
            <a:off x="2209800" y="0"/>
            <a:ext cx="4724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sz="2800">
                <a:solidFill>
                  <a:srgbClr val="FFFF00"/>
                </a:solidFill>
              </a:rPr>
              <a:t>No concordancia</a:t>
            </a:r>
            <a:endParaRPr lang="es-ES" sz="2800">
              <a:solidFill>
                <a:srgbClr val="FFFF00"/>
              </a:solidFill>
            </a:endParaRPr>
          </a:p>
        </p:txBody>
      </p:sp>
      <p:pic>
        <p:nvPicPr>
          <p:cNvPr id="30723" name="Picture 5" descr="No_concordanci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7200"/>
            <a:ext cx="91440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2209800" y="0"/>
            <a:ext cx="4724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MX" sz="2800">
                <a:solidFill>
                  <a:srgbClr val="FFFF00"/>
                </a:solidFill>
              </a:rPr>
              <a:t>No concordancia</a:t>
            </a:r>
            <a:endParaRPr lang="es-ES" sz="2800">
              <a:solidFill>
                <a:srgbClr val="FFFF00"/>
              </a:solidFill>
            </a:endParaRPr>
          </a:p>
        </p:txBody>
      </p:sp>
      <p:pic>
        <p:nvPicPr>
          <p:cNvPr id="31747" name="Picture 4" descr="No_concordancia2"/>
          <p:cNvPicPr>
            <a:picLocks noChangeAspect="1" noChangeArrowheads="1"/>
          </p:cNvPicPr>
          <p:nvPr/>
        </p:nvPicPr>
        <p:blipFill>
          <a:blip r:embed="rId3" cstate="print"/>
          <a:srcRect t="24054" r="-159" b="10616"/>
          <a:stretch>
            <a:fillRect/>
          </a:stretch>
        </p:blipFill>
        <p:spPr bwMode="auto">
          <a:xfrm>
            <a:off x="304800" y="457200"/>
            <a:ext cx="8305800" cy="636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ción en blanco">
  <a:themeElements>
    <a:clrScheme name="Presentación en blanc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resentación en blanco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2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Presentación en blanc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resentación en blanco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Presentación en blanco 1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1837</TotalTime>
  <Words>498</Words>
  <Application>Microsoft Office PowerPoint</Application>
  <PresentationFormat>Presentación en pantalla (4:3)</PresentationFormat>
  <Paragraphs>148</Paragraphs>
  <Slides>34</Slides>
  <Notes>23</Notes>
  <HiddenSlides>0</HiddenSlides>
  <MMClips>0</MMClips>
  <ScaleCrop>false</ScaleCrop>
  <HeadingPairs>
    <vt:vector size="8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34</vt:i4>
      </vt:variant>
    </vt:vector>
  </HeadingPairs>
  <TitlesOfParts>
    <vt:vector size="38" baseType="lpstr">
      <vt:lpstr>Times New Roman</vt:lpstr>
      <vt:lpstr>Arial</vt:lpstr>
      <vt:lpstr>Presentación en blanco</vt:lpstr>
      <vt:lpstr>Adobe Photoshop Image</vt:lpstr>
      <vt:lpstr>GL3101 – Aux. Geología General</vt:lpstr>
      <vt:lpstr>¿Qué es un estrato?</vt:lpstr>
      <vt:lpstr>Diapositiva 3</vt:lpstr>
      <vt:lpstr>Diapositiva 4</vt:lpstr>
      <vt:lpstr>Diapositiva 5</vt:lpstr>
      <vt:lpstr>RELACIONES INTERESTRATOS  Discordancias</vt:lpstr>
      <vt:lpstr>1. No concordancia</vt:lpstr>
      <vt:lpstr>Diapositiva 8</vt:lpstr>
      <vt:lpstr>Diapositiva 9</vt:lpstr>
      <vt:lpstr>2. Discordancia Angular</vt:lpstr>
      <vt:lpstr>Diapositiva 11</vt:lpstr>
      <vt:lpstr>Discordancia Angular </vt:lpstr>
      <vt:lpstr>Diapositiva 13</vt:lpstr>
      <vt:lpstr>3. Disconformidad</vt:lpstr>
      <vt:lpstr>Diapositiva 15</vt:lpstr>
      <vt:lpstr>4. Paraconcordancia</vt:lpstr>
      <vt:lpstr>Diapositiva 17</vt:lpstr>
      <vt:lpstr>Unidades litoestratigráficas</vt:lpstr>
      <vt:lpstr>Formación</vt:lpstr>
      <vt:lpstr>Miembro</vt:lpstr>
      <vt:lpstr>Diapositiva 21</vt:lpstr>
      <vt:lpstr>Columna Estratigráfica</vt:lpstr>
      <vt:lpstr>Diapositiva 23</vt:lpstr>
      <vt:lpstr>Correlaciones estratigráficas</vt:lpstr>
      <vt:lpstr>Tipos de correlación:</vt:lpstr>
      <vt:lpstr>Litocorrelación</vt:lpstr>
      <vt:lpstr>Diapositiva 27</vt:lpstr>
      <vt:lpstr>Biocorrelación</vt:lpstr>
      <vt:lpstr>Diapositiva 29</vt:lpstr>
      <vt:lpstr>Cronocorrelación</vt:lpstr>
      <vt:lpstr>Propiedades de algunos isótopos radioactivos aplicados con frecuencia en la determinación absolutas de rocas </vt:lpstr>
      <vt:lpstr>Diapositiva 32</vt:lpstr>
      <vt:lpstr>Simbología.</vt:lpstr>
      <vt:lpstr>Simbología.</vt:lpstr>
    </vt:vector>
  </TitlesOfParts>
  <Company>Universidad de Chile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GL31A.- Geología General</dc:title>
  <dc:creator>socontre</dc:creator>
  <cp:lastModifiedBy>Aspire 4740</cp:lastModifiedBy>
  <cp:revision>45</cp:revision>
  <dcterms:created xsi:type="dcterms:W3CDTF">2000-10-12T23:05:34Z</dcterms:created>
  <dcterms:modified xsi:type="dcterms:W3CDTF">2011-12-14T05:32:55Z</dcterms:modified>
</cp:coreProperties>
</file>