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66" r:id="rId17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3028" autoAdjust="0"/>
  </p:normalViewPr>
  <p:slideViewPr>
    <p:cSldViewPr>
      <p:cViewPr varScale="1">
        <p:scale>
          <a:sx n="56" d="100"/>
          <a:sy n="56" d="100"/>
        </p:scale>
        <p:origin x="-23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0EC50-D3AE-47BB-B15A-64EC35825F9B}" type="datetimeFigureOut">
              <a:rPr lang="es-CL" smtClean="0"/>
              <a:t>14-06-2011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DE96C-5A6C-419B-A0F4-972E0238894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723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smtClean="0"/>
              <a:t>Temas</a:t>
            </a:r>
            <a:r>
              <a:rPr lang="es-CL" baseline="0" dirty="0" smtClean="0"/>
              <a:t> a explicar:</a:t>
            </a:r>
          </a:p>
          <a:p>
            <a:r>
              <a:rPr lang="es-CL" baseline="0" dirty="0" smtClean="0"/>
              <a:t>	Comunicación</a:t>
            </a:r>
          </a:p>
          <a:p>
            <a:r>
              <a:rPr lang="es-CL" baseline="0" dirty="0" smtClean="0"/>
              <a:t>	Programación</a:t>
            </a:r>
          </a:p>
          <a:p>
            <a:r>
              <a:rPr lang="es-CL" baseline="0" dirty="0" smtClean="0"/>
              <a:t>	Compilación</a:t>
            </a:r>
          </a:p>
          <a:p>
            <a:r>
              <a:rPr lang="es-CL" baseline="0" dirty="0" smtClean="0"/>
              <a:t>	Carga y descarga de programa</a:t>
            </a:r>
          </a:p>
          <a:p>
            <a:r>
              <a:rPr lang="es-CL" baseline="0" dirty="0" smtClean="0"/>
              <a:t>	Ver estado actual online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DE96C-5A6C-419B-A0F4-972E02388946}" type="slidenum">
              <a:rPr lang="es-CL" smtClean="0"/>
              <a:t>16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3601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2C161-6D0E-4415-9389-198322F21F4E}" type="datetimeFigureOut">
              <a:rPr lang="es-CL" smtClean="0"/>
              <a:t>13-06-2011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E8BD-8D8B-4F3B-A3E2-483A925A1FF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2C161-6D0E-4415-9389-198322F21F4E}" type="datetimeFigureOut">
              <a:rPr lang="es-CL" smtClean="0"/>
              <a:t>13-06-2011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E8BD-8D8B-4F3B-A3E2-483A925A1FF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2C161-6D0E-4415-9389-198322F21F4E}" type="datetimeFigureOut">
              <a:rPr lang="es-CL" smtClean="0"/>
              <a:t>13-06-2011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E8BD-8D8B-4F3B-A3E2-483A925A1FFF}" type="slidenum">
              <a:rPr lang="es-CL" smtClean="0"/>
              <a:t>‹Nº›</a:t>
            </a:fld>
            <a:endParaRPr lang="es-CL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2C161-6D0E-4415-9389-198322F21F4E}" type="datetimeFigureOut">
              <a:rPr lang="es-CL" smtClean="0"/>
              <a:t>13-06-2011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E8BD-8D8B-4F3B-A3E2-483A925A1FFF}" type="slidenum">
              <a:rPr lang="es-CL" smtClean="0"/>
              <a:t>‹Nº›</a:t>
            </a:fld>
            <a:endParaRPr lang="es-C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2C161-6D0E-4415-9389-198322F21F4E}" type="datetimeFigureOut">
              <a:rPr lang="es-CL" smtClean="0"/>
              <a:t>13-06-2011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E8BD-8D8B-4F3B-A3E2-483A925A1FF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2C161-6D0E-4415-9389-198322F21F4E}" type="datetimeFigureOut">
              <a:rPr lang="es-CL" smtClean="0"/>
              <a:t>13-06-2011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E8BD-8D8B-4F3B-A3E2-483A925A1FFF}" type="slidenum">
              <a:rPr lang="es-CL" smtClean="0"/>
              <a:t>‹Nº›</a:t>
            </a:fld>
            <a:endParaRPr lang="es-C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2C161-6D0E-4415-9389-198322F21F4E}" type="datetimeFigureOut">
              <a:rPr lang="es-CL" smtClean="0"/>
              <a:t>13-06-2011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E8BD-8D8B-4F3B-A3E2-483A925A1FF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2C161-6D0E-4415-9389-198322F21F4E}" type="datetimeFigureOut">
              <a:rPr lang="es-CL" smtClean="0"/>
              <a:t>13-06-2011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E8BD-8D8B-4F3B-A3E2-483A925A1FF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2C161-6D0E-4415-9389-198322F21F4E}" type="datetimeFigureOut">
              <a:rPr lang="es-CL" smtClean="0"/>
              <a:t>13-06-2011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E8BD-8D8B-4F3B-A3E2-483A925A1FF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2C161-6D0E-4415-9389-198322F21F4E}" type="datetimeFigureOut">
              <a:rPr lang="es-CL" smtClean="0"/>
              <a:t>13-06-2011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E8BD-8D8B-4F3B-A3E2-483A925A1FFF}" type="slidenum">
              <a:rPr lang="es-CL" smtClean="0"/>
              <a:t>‹Nº›</a:t>
            </a:fld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2C161-6D0E-4415-9389-198322F21F4E}" type="datetimeFigureOut">
              <a:rPr lang="es-CL" smtClean="0"/>
              <a:t>13-06-2011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9E8BD-8D8B-4F3B-A3E2-483A925A1FFF}" type="slidenum">
              <a:rPr lang="es-CL" smtClean="0"/>
              <a:t>‹Nº›</a:t>
            </a:fld>
            <a:endParaRPr lang="es-C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632C161-6D0E-4415-9389-198322F21F4E}" type="datetimeFigureOut">
              <a:rPr lang="es-CL" smtClean="0"/>
              <a:t>13-06-2011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2F9E8BD-8D8B-4F3B-A3E2-483A925A1FFF}" type="slidenum">
              <a:rPr lang="es-CL" smtClean="0"/>
              <a:t>‹Nº›</a:t>
            </a:fld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PLC </a:t>
            </a:r>
            <a:r>
              <a:rPr lang="es-CL" dirty="0" smtClean="0"/>
              <a:t>: </a:t>
            </a:r>
            <a:r>
              <a:rPr lang="en-US" dirty="0" smtClean="0"/>
              <a:t>Programmable Logic Controllers</a:t>
            </a:r>
            <a:endParaRPr lang="en-U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EL5205 – Laboratorio de Control Automático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85892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Direccionamiento</a:t>
            </a:r>
            <a:endParaRPr lang="es-C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202" y="2438400"/>
            <a:ext cx="6934200" cy="4074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7548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dirty="0" smtClean="0"/>
              <a:t>Contactos Cerrados y abiertos</a:t>
            </a:r>
          </a:p>
          <a:p>
            <a:r>
              <a:rPr lang="es-CL" dirty="0" smtClean="0"/>
              <a:t>Bobinas de salida</a:t>
            </a:r>
          </a:p>
          <a:p>
            <a:r>
              <a:rPr lang="es-CL" dirty="0" smtClean="0"/>
              <a:t>Temporizadores (</a:t>
            </a:r>
            <a:r>
              <a:rPr lang="es-CL" dirty="0" err="1" smtClean="0"/>
              <a:t>timers</a:t>
            </a:r>
            <a:r>
              <a:rPr lang="es-CL" dirty="0"/>
              <a:t>)</a:t>
            </a:r>
            <a:endParaRPr lang="es-CL" dirty="0" smtClean="0"/>
          </a:p>
          <a:p>
            <a:r>
              <a:rPr lang="es-CL" dirty="0" smtClean="0"/>
              <a:t>Subrutinas</a:t>
            </a:r>
          </a:p>
          <a:p>
            <a:r>
              <a:rPr lang="es-CL" dirty="0" smtClean="0"/>
              <a:t>Transferencia de datos</a:t>
            </a:r>
          </a:p>
          <a:p>
            <a:r>
              <a:rPr lang="es-CL" dirty="0" err="1"/>
              <a:t>Flip-Flops</a:t>
            </a:r>
            <a:r>
              <a:rPr lang="es-CL" dirty="0"/>
              <a:t> , </a:t>
            </a:r>
            <a:r>
              <a:rPr lang="es-CL" dirty="0" smtClean="0"/>
              <a:t>(SR)</a:t>
            </a:r>
            <a:endParaRPr lang="es-CL" dirty="0"/>
          </a:p>
          <a:p>
            <a:r>
              <a:rPr lang="es-CL" dirty="0" smtClean="0"/>
              <a:t>Comparadores</a:t>
            </a:r>
          </a:p>
          <a:p>
            <a:r>
              <a:rPr lang="es-CL" dirty="0" smtClean="0"/>
              <a:t>Set y </a:t>
            </a:r>
            <a:r>
              <a:rPr lang="es-CL" dirty="0" err="1" smtClean="0"/>
              <a:t>Reset</a:t>
            </a:r>
            <a:endParaRPr lang="es-CL" dirty="0" smtClean="0"/>
          </a:p>
          <a:p>
            <a:r>
              <a:rPr lang="es-CL" dirty="0" smtClean="0"/>
              <a:t>Operadores Matemáticos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Bloques Importantes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855620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Contactos</a:t>
            </a:r>
            <a:r>
              <a:rPr lang="en-US" dirty="0" smtClean="0"/>
              <a:t> NC y NA – </a:t>
            </a:r>
            <a:r>
              <a:rPr lang="en-US" dirty="0" err="1" smtClean="0"/>
              <a:t>bobinas</a:t>
            </a:r>
            <a:r>
              <a:rPr lang="en-US" dirty="0" smtClean="0"/>
              <a:t> de </a:t>
            </a:r>
            <a:r>
              <a:rPr lang="en-US" dirty="0" err="1" smtClean="0"/>
              <a:t>salida</a:t>
            </a:r>
            <a:endParaRPr lang="es-CL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438399"/>
            <a:ext cx="3276600" cy="3854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92276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Timers</a:t>
            </a:r>
            <a:endParaRPr lang="es-CL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02422"/>
            <a:ext cx="4572000" cy="3415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276600"/>
            <a:ext cx="378791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407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38200" y="2514600"/>
            <a:ext cx="7408333" cy="3450696"/>
          </a:xfrm>
        </p:spPr>
        <p:txBody>
          <a:bodyPr/>
          <a:lstStyle/>
          <a:p>
            <a:r>
              <a:rPr lang="es-CL" dirty="0" smtClean="0"/>
              <a:t>Existen un programa principal en el cual se realiza la programación general, sin embargo es posible llamar a subrutinas (programas secundarios) desde el programa principal. Al igual que en un lenguaje de programación como Java.</a:t>
            </a:r>
          </a:p>
          <a:p>
            <a:endParaRPr lang="es-CL" dirty="0" smtClean="0"/>
          </a:p>
          <a:p>
            <a:r>
              <a:rPr lang="es-CL" u="sng" dirty="0" smtClean="0"/>
              <a:t>Pueden tener variables de entrada , de salida y temporales.</a:t>
            </a:r>
            <a:endParaRPr lang="es-CL" u="sng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Subrutinas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7511796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Subrutinas</a:t>
            </a:r>
            <a:endParaRPr lang="es-C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33600"/>
            <a:ext cx="4513179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733800"/>
            <a:ext cx="5137413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5 Conector recto de flecha"/>
          <p:cNvCxnSpPr/>
          <p:nvPr/>
        </p:nvCxnSpPr>
        <p:spPr>
          <a:xfrm>
            <a:off x="2286000" y="2895600"/>
            <a:ext cx="1752600" cy="990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411296" y="1796401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PROGRAMA PRINCIPAL</a:t>
            </a:r>
            <a:endParaRPr lang="es-CL" dirty="0"/>
          </a:p>
        </p:txBody>
      </p:sp>
      <p:sp>
        <p:nvSpPr>
          <p:cNvPr id="9" name="8 CuadroTexto"/>
          <p:cNvSpPr txBox="1"/>
          <p:nvPr/>
        </p:nvSpPr>
        <p:spPr>
          <a:xfrm>
            <a:off x="5105400" y="3352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Subrutina 1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072725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90600" y="2133600"/>
            <a:ext cx="7408333" cy="457200"/>
          </a:xfrm>
        </p:spPr>
        <p:txBody>
          <a:bodyPr/>
          <a:lstStyle/>
          <a:p>
            <a:r>
              <a:rPr lang="es-CL" dirty="0" smtClean="0"/>
              <a:t>Software de programación de PLC</a:t>
            </a:r>
            <a:r>
              <a:rPr lang="en-US" dirty="0" smtClean="0"/>
              <a:t>’</a:t>
            </a:r>
            <a:r>
              <a:rPr lang="es-CL" dirty="0" smtClean="0"/>
              <a:t>s Siemens.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Step</a:t>
            </a:r>
            <a:r>
              <a:rPr lang="es-CL" dirty="0" smtClean="0"/>
              <a:t> 7 </a:t>
            </a:r>
            <a:r>
              <a:rPr lang="es-CL" dirty="0" err="1" smtClean="0"/>
              <a:t>MicroWIN</a:t>
            </a:r>
            <a:endParaRPr lang="es-C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90800"/>
            <a:ext cx="7162800" cy="4030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2233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2286000"/>
            <a:ext cx="4343400" cy="43434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ES" dirty="0"/>
              <a:t>Un controlador lógico programable (PLC), también conocido como controlador programable, es un tipo de </a:t>
            </a:r>
            <a:r>
              <a:rPr lang="es-ES" dirty="0" smtClean="0"/>
              <a:t>computador comúnmente usado en </a:t>
            </a:r>
            <a:r>
              <a:rPr lang="es-ES" dirty="0"/>
              <a:t>aplicaciones de control industrial y comercial</a:t>
            </a:r>
            <a:r>
              <a:rPr lang="es-ES" dirty="0" smtClean="0"/>
              <a:t>.</a:t>
            </a:r>
          </a:p>
          <a:p>
            <a:pPr marL="0" indent="0" algn="just">
              <a:buNone/>
            </a:pPr>
            <a:endParaRPr lang="es-ES" dirty="0" smtClean="0"/>
          </a:p>
          <a:p>
            <a:pPr algn="just"/>
            <a:r>
              <a:rPr lang="es-ES" dirty="0"/>
              <a:t>S</a:t>
            </a:r>
            <a:r>
              <a:rPr lang="es-ES" dirty="0" smtClean="0"/>
              <a:t>upervisar </a:t>
            </a:r>
            <a:r>
              <a:rPr lang="es-ES" dirty="0"/>
              <a:t>las entradas </a:t>
            </a:r>
            <a:r>
              <a:rPr lang="es-ES" dirty="0" smtClean="0"/>
              <a:t>y/o </a:t>
            </a:r>
            <a:r>
              <a:rPr lang="es-ES" dirty="0"/>
              <a:t>los valores de otra variable, </a:t>
            </a:r>
            <a:r>
              <a:rPr lang="es-ES" dirty="0" smtClean="0"/>
              <a:t>toman </a:t>
            </a:r>
            <a:r>
              <a:rPr lang="es-ES" dirty="0"/>
              <a:t>decisiones basadas en un programa almacenado, </a:t>
            </a:r>
            <a:r>
              <a:rPr lang="es-ES" dirty="0" smtClean="0"/>
              <a:t>y escriben </a:t>
            </a:r>
            <a:r>
              <a:rPr lang="es-ES" dirty="0"/>
              <a:t>salidas de </a:t>
            </a:r>
            <a:r>
              <a:rPr lang="es-ES" dirty="0" smtClean="0"/>
              <a:t>control.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Definición</a:t>
            </a:r>
            <a:endParaRPr lang="es-C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723469"/>
            <a:ext cx="4161984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3822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72067" y="2675467"/>
            <a:ext cx="7328958" cy="2429933"/>
          </a:xfrm>
        </p:spPr>
        <p:txBody>
          <a:bodyPr>
            <a:normAutofit fontScale="92500" lnSpcReduction="10000"/>
          </a:bodyPr>
          <a:lstStyle/>
          <a:p>
            <a:r>
              <a:rPr lang="es-ES" dirty="0"/>
              <a:t>Los sensores son dispositivos que convierten una condición física en una señal eléctrica para su uso por el PLC. Los sensores están conectados a la entrada de </a:t>
            </a:r>
            <a:r>
              <a:rPr lang="es-ES" dirty="0" smtClean="0"/>
              <a:t>un PLC</a:t>
            </a:r>
            <a:r>
              <a:rPr lang="es-ES" dirty="0"/>
              <a:t>. </a:t>
            </a:r>
            <a:br>
              <a:rPr lang="es-ES" dirty="0"/>
            </a:br>
            <a:r>
              <a:rPr lang="es-ES" dirty="0"/>
              <a:t>Los actuadores son dispositivos que convierten una señal eléctrica desde el PLC en una condición física. Los actuadores están conectados a las salidas del PLC. 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Entradas y Salidas</a:t>
            </a:r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853848"/>
            <a:ext cx="5754262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8137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143000" y="2514600"/>
            <a:ext cx="7408333" cy="2125133"/>
          </a:xfrm>
        </p:spPr>
        <p:txBody>
          <a:bodyPr>
            <a:normAutofit fontScale="92500" lnSpcReduction="10000"/>
          </a:bodyPr>
          <a:lstStyle/>
          <a:p>
            <a:r>
              <a:rPr lang="es-CL" dirty="0"/>
              <a:t>Una entrada analógica es una señal continua, variable. </a:t>
            </a:r>
            <a:r>
              <a:rPr lang="es-CL" dirty="0" smtClean="0"/>
              <a:t>Entradas analógicas típicas </a:t>
            </a:r>
            <a:r>
              <a:rPr lang="es-CL" dirty="0"/>
              <a:t>varían desde 0 hasta 20 </a:t>
            </a:r>
            <a:r>
              <a:rPr lang="es-CL" dirty="0" smtClean="0"/>
              <a:t>[</a:t>
            </a:r>
            <a:r>
              <a:rPr lang="es-CL" dirty="0" err="1" smtClean="0"/>
              <a:t>mA</a:t>
            </a:r>
            <a:r>
              <a:rPr lang="es-CL" dirty="0" smtClean="0"/>
              <a:t>], </a:t>
            </a:r>
            <a:r>
              <a:rPr lang="es-CL" dirty="0"/>
              <a:t>4-20 </a:t>
            </a:r>
            <a:r>
              <a:rPr lang="es-CL" dirty="0" smtClean="0"/>
              <a:t>[</a:t>
            </a:r>
            <a:r>
              <a:rPr lang="es-CL" dirty="0" err="1" smtClean="0"/>
              <a:t>mA</a:t>
            </a:r>
            <a:r>
              <a:rPr lang="es-CL" dirty="0" smtClean="0"/>
              <a:t>] </a:t>
            </a:r>
            <a:r>
              <a:rPr lang="es-CL" dirty="0"/>
              <a:t>o 0-10 </a:t>
            </a:r>
            <a:r>
              <a:rPr lang="es-CL" dirty="0" smtClean="0"/>
              <a:t>[V]. </a:t>
            </a:r>
          </a:p>
          <a:p>
            <a:r>
              <a:rPr lang="es-CL" dirty="0" smtClean="0"/>
              <a:t>Una </a:t>
            </a:r>
            <a:r>
              <a:rPr lang="es-CL" dirty="0"/>
              <a:t>salida analógica es una señal que varía continuamente dentro de un rango, por ejemplo 0-20 </a:t>
            </a:r>
            <a:r>
              <a:rPr lang="es-CL" dirty="0" smtClean="0"/>
              <a:t>[</a:t>
            </a:r>
            <a:r>
              <a:rPr lang="es-CL" dirty="0" err="1" smtClean="0"/>
              <a:t>mA</a:t>
            </a:r>
            <a:r>
              <a:rPr lang="es-CL" dirty="0" smtClean="0"/>
              <a:t>], </a:t>
            </a:r>
            <a:r>
              <a:rPr lang="es-CL" dirty="0"/>
              <a:t>4-20 </a:t>
            </a:r>
            <a:r>
              <a:rPr lang="es-CL" dirty="0" smtClean="0"/>
              <a:t>[</a:t>
            </a:r>
            <a:r>
              <a:rPr lang="es-CL" dirty="0" err="1" smtClean="0"/>
              <a:t>mA</a:t>
            </a:r>
            <a:r>
              <a:rPr lang="es-CL" dirty="0" smtClean="0"/>
              <a:t>] </a:t>
            </a:r>
            <a:r>
              <a:rPr lang="es-CL" dirty="0"/>
              <a:t>o 0-10 </a:t>
            </a:r>
            <a:r>
              <a:rPr lang="es-CL" dirty="0" smtClean="0"/>
              <a:t>[V].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Entradas y Salidas</a:t>
            </a:r>
            <a:endParaRPr lang="es-CL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205689"/>
            <a:ext cx="318135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" y="4572000"/>
            <a:ext cx="4714875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1137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14400" y="2514600"/>
            <a:ext cx="7408333" cy="2209800"/>
          </a:xfrm>
        </p:spPr>
        <p:txBody>
          <a:bodyPr>
            <a:normAutofit fontScale="92500" lnSpcReduction="20000"/>
          </a:bodyPr>
          <a:lstStyle/>
          <a:p>
            <a:r>
              <a:rPr lang="es-ES" dirty="0"/>
              <a:t>La </a:t>
            </a:r>
            <a:r>
              <a:rPr lang="es-ES" dirty="0" smtClean="0"/>
              <a:t>CPU es </a:t>
            </a:r>
            <a:r>
              <a:rPr lang="es-ES" dirty="0"/>
              <a:t>un sistema basado </a:t>
            </a:r>
            <a:r>
              <a:rPr lang="es-ES" dirty="0" smtClean="0"/>
              <a:t>en un </a:t>
            </a:r>
            <a:r>
              <a:rPr lang="es-ES" dirty="0"/>
              <a:t>microprocesador que contiene la memoria del sistema y es la unidad </a:t>
            </a:r>
            <a:r>
              <a:rPr lang="es-ES" dirty="0" smtClean="0"/>
              <a:t>que  toma las  </a:t>
            </a:r>
            <a:r>
              <a:rPr lang="es-ES" dirty="0"/>
              <a:t>decisiones del PLC</a:t>
            </a:r>
            <a:r>
              <a:rPr lang="es-ES" dirty="0" smtClean="0"/>
              <a:t>.</a:t>
            </a:r>
          </a:p>
          <a:p>
            <a:r>
              <a:rPr lang="es-ES" dirty="0"/>
              <a:t/>
            </a:r>
            <a:br>
              <a:rPr lang="es-ES" dirty="0"/>
            </a:br>
            <a:r>
              <a:rPr lang="es-ES" dirty="0"/>
              <a:t>La CPU controla las entradas, salidas y otras </a:t>
            </a:r>
            <a:r>
              <a:rPr lang="es-ES" dirty="0" smtClean="0"/>
              <a:t>variables internas </a:t>
            </a:r>
            <a:r>
              <a:rPr lang="es-ES" dirty="0"/>
              <a:t>y toma decisiones basándose en las instrucciones </a:t>
            </a:r>
            <a:r>
              <a:rPr lang="es-ES" dirty="0" smtClean="0"/>
              <a:t>(programa) ubicadas en </a:t>
            </a:r>
            <a:r>
              <a:rPr lang="es-ES" dirty="0"/>
              <a:t>la </a:t>
            </a:r>
            <a:r>
              <a:rPr lang="es-ES" dirty="0" smtClean="0"/>
              <a:t>memoria.</a:t>
            </a:r>
            <a:endParaRPr lang="en-U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Central </a:t>
            </a:r>
            <a:r>
              <a:rPr lang="es-CL" dirty="0" err="1"/>
              <a:t>P</a:t>
            </a:r>
            <a:r>
              <a:rPr lang="es-CL" dirty="0" err="1" smtClean="0"/>
              <a:t>rocessing</a:t>
            </a:r>
            <a:r>
              <a:rPr lang="es-CL" dirty="0" smtClean="0"/>
              <a:t> </a:t>
            </a:r>
            <a:r>
              <a:rPr lang="es-CL" dirty="0" err="1" smtClean="0"/>
              <a:t>Unit</a:t>
            </a:r>
            <a:r>
              <a:rPr lang="es-CL" dirty="0" smtClean="0"/>
              <a:t> (CPU)</a:t>
            </a:r>
            <a:endParaRPr lang="es-C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571999"/>
            <a:ext cx="356235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8209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CL" dirty="0"/>
              <a:t>Un programa consta de instrucciones que realizar tareas específicas. El grado de complejidad del programa PLC depende de la complejidad de la aplicación, el número y tipo de dispositivos de entrada y salida, y los tipos de instrucciones utilizadas</a:t>
            </a:r>
            <a:r>
              <a:rPr lang="es-CL" dirty="0" smtClean="0"/>
              <a:t>.</a:t>
            </a:r>
          </a:p>
          <a:p>
            <a:pPr algn="just"/>
            <a:endParaRPr lang="es-CL" dirty="0" smtClean="0"/>
          </a:p>
          <a:p>
            <a:pPr algn="just"/>
            <a:r>
              <a:rPr lang="es-CL" dirty="0" smtClean="0"/>
              <a:t>Existen 3 lenguajes de programación en PLC</a:t>
            </a:r>
            <a:r>
              <a:rPr lang="en-US" dirty="0" smtClean="0"/>
              <a:t>’s</a:t>
            </a:r>
          </a:p>
          <a:p>
            <a:pPr lvl="1" algn="just"/>
            <a:r>
              <a:rPr lang="en-US" dirty="0"/>
              <a:t>Statement List </a:t>
            </a:r>
            <a:r>
              <a:rPr lang="es-CL" dirty="0" smtClean="0"/>
              <a:t>(STL)</a:t>
            </a:r>
            <a:r>
              <a:rPr lang="en-US" dirty="0" smtClean="0"/>
              <a:t> </a:t>
            </a:r>
          </a:p>
          <a:p>
            <a:pPr lvl="1" algn="just"/>
            <a:r>
              <a:rPr lang="en-US" dirty="0" smtClean="0"/>
              <a:t>Function </a:t>
            </a:r>
            <a:r>
              <a:rPr lang="en-US" dirty="0"/>
              <a:t>Block </a:t>
            </a:r>
            <a:r>
              <a:rPr lang="en-US" dirty="0" smtClean="0"/>
              <a:t>Diagrams (FBD)</a:t>
            </a:r>
          </a:p>
          <a:p>
            <a:pPr lvl="1" algn="just"/>
            <a:r>
              <a:rPr lang="en-US" dirty="0" smtClean="0"/>
              <a:t>Ladder Logic (LAD)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Lenguajes de programación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214084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81000" y="2645304"/>
            <a:ext cx="3623733" cy="3450696"/>
          </a:xfrm>
        </p:spPr>
        <p:txBody>
          <a:bodyPr/>
          <a:lstStyle/>
          <a:p>
            <a:pPr algn="just"/>
            <a:r>
              <a:rPr lang="es-ES" dirty="0" err="1" smtClean="0"/>
              <a:t>Ladder</a:t>
            </a:r>
            <a:r>
              <a:rPr lang="es-ES" dirty="0" smtClean="0"/>
              <a:t> </a:t>
            </a:r>
            <a:r>
              <a:rPr lang="es-ES" dirty="0" err="1" smtClean="0"/>
              <a:t>logic</a:t>
            </a:r>
            <a:r>
              <a:rPr lang="es-ES" dirty="0" smtClean="0"/>
              <a:t> (LAD</a:t>
            </a:r>
            <a:r>
              <a:rPr lang="es-ES" dirty="0"/>
              <a:t>) </a:t>
            </a:r>
            <a:r>
              <a:rPr lang="es-ES" dirty="0" smtClean="0"/>
              <a:t>o  </a:t>
            </a:r>
            <a:r>
              <a:rPr lang="es-ES" dirty="0"/>
              <a:t>lógica de escalera incorpora las funciones de programación </a:t>
            </a:r>
            <a:r>
              <a:rPr lang="es-ES" dirty="0" smtClean="0"/>
              <a:t>de una forma gráfica y tiende a parecerse </a:t>
            </a:r>
            <a:r>
              <a:rPr lang="es-ES" dirty="0"/>
              <a:t>a los símbolos utilizados en los diagramas de control </a:t>
            </a:r>
            <a:r>
              <a:rPr lang="es-ES" dirty="0" err="1" smtClean="0"/>
              <a:t>hard-wired</a:t>
            </a:r>
            <a:r>
              <a:rPr lang="es-ES" dirty="0" smtClean="0"/>
              <a:t>.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Lenguaje </a:t>
            </a:r>
            <a:r>
              <a:rPr lang="es-CL" dirty="0" err="1" smtClean="0"/>
              <a:t>Ladder</a:t>
            </a:r>
            <a:r>
              <a:rPr lang="es-CL" dirty="0" smtClean="0"/>
              <a:t> </a:t>
            </a:r>
            <a:r>
              <a:rPr lang="es-CL" dirty="0" err="1" smtClean="0"/>
              <a:t>Logic</a:t>
            </a:r>
            <a:endParaRPr lang="es-C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788186"/>
            <a:ext cx="4461524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916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81000" y="2057400"/>
            <a:ext cx="4157133" cy="4495800"/>
          </a:xfrm>
        </p:spPr>
        <p:txBody>
          <a:bodyPr>
            <a:normAutofit fontScale="77500" lnSpcReduction="20000"/>
          </a:bodyPr>
          <a:lstStyle/>
          <a:p>
            <a:r>
              <a:rPr lang="es-CL" dirty="0" smtClean="0"/>
              <a:t>El ciclo comienza leyendo  </a:t>
            </a:r>
            <a:r>
              <a:rPr lang="es-CL" dirty="0"/>
              <a:t>el estado de las entradas. A continuación, </a:t>
            </a:r>
            <a:r>
              <a:rPr lang="es-CL" dirty="0" smtClean="0"/>
              <a:t>se ejecuta el programa .</a:t>
            </a:r>
          </a:p>
          <a:p>
            <a:endParaRPr lang="es-CL" dirty="0"/>
          </a:p>
          <a:p>
            <a:r>
              <a:rPr lang="es-CL" dirty="0"/>
              <a:t>Una vez que la ejecución del programa se completa, la CPU realiza tareas de diagnóstico interno y la comunicación. A continuación, el estado de </a:t>
            </a:r>
            <a:r>
              <a:rPr lang="es-CL" dirty="0" smtClean="0"/>
              <a:t>todas </a:t>
            </a:r>
            <a:r>
              <a:rPr lang="es-CL" dirty="0"/>
              <a:t>los </a:t>
            </a:r>
            <a:r>
              <a:rPr lang="es-CL" dirty="0" smtClean="0"/>
              <a:t>salidas </a:t>
            </a:r>
            <a:r>
              <a:rPr lang="es-CL" dirty="0"/>
              <a:t>se actualiza. </a:t>
            </a:r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El </a:t>
            </a:r>
            <a:r>
              <a:rPr lang="es-CL" dirty="0"/>
              <a:t>tiempo requerido para un análisis depende de la capacidad de la CPU, el tamaño del programa, el número de E / S, y la cantidad de comunicación requerida.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Ciclo de Procesamiento</a:t>
            </a:r>
            <a:endParaRPr lang="es-C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590800"/>
            <a:ext cx="3733800" cy="3545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8206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81000" y="2128043"/>
            <a:ext cx="4004733" cy="4068763"/>
          </a:xfrm>
        </p:spPr>
        <p:txBody>
          <a:bodyPr>
            <a:normAutofit fontScale="77500" lnSpcReduction="20000"/>
          </a:bodyPr>
          <a:lstStyle/>
          <a:p>
            <a:r>
              <a:rPr lang="es-CL" dirty="0"/>
              <a:t>Cada CPU S7-200 tiene un selector de modo con tres posiciones, RUN, STOP, y </a:t>
            </a:r>
            <a:r>
              <a:rPr lang="es-CL" dirty="0" smtClean="0"/>
              <a:t>TERM. </a:t>
            </a:r>
          </a:p>
          <a:p>
            <a:endParaRPr lang="es-CL" dirty="0" smtClean="0"/>
          </a:p>
          <a:p>
            <a:pPr lvl="1"/>
            <a:r>
              <a:rPr lang="es-CL" dirty="0" smtClean="0"/>
              <a:t>RUN</a:t>
            </a:r>
            <a:r>
              <a:rPr lang="es-CL" dirty="0"/>
              <a:t>, la CPU está en modo RUN y </a:t>
            </a:r>
            <a:r>
              <a:rPr lang="es-CL" dirty="0" smtClean="0"/>
              <a:t>se ejecuta </a:t>
            </a:r>
            <a:r>
              <a:rPr lang="es-CL" dirty="0"/>
              <a:t>del </a:t>
            </a:r>
            <a:r>
              <a:rPr lang="es-CL" dirty="0" smtClean="0"/>
              <a:t>programa continuamente, </a:t>
            </a:r>
            <a:r>
              <a:rPr lang="es-CL" dirty="0"/>
              <a:t>a menos </a:t>
            </a:r>
            <a:r>
              <a:rPr lang="es-CL" dirty="0" smtClean="0"/>
              <a:t>que se produzca una falla. </a:t>
            </a:r>
          </a:p>
          <a:p>
            <a:endParaRPr lang="es-CL" dirty="0" smtClean="0"/>
          </a:p>
          <a:p>
            <a:pPr lvl="1"/>
            <a:r>
              <a:rPr lang="es-CL" dirty="0" smtClean="0"/>
              <a:t>STOP</a:t>
            </a:r>
            <a:r>
              <a:rPr lang="es-CL" dirty="0"/>
              <a:t>, la CPU está en el modo STOP y </a:t>
            </a:r>
            <a:r>
              <a:rPr lang="es-CL" dirty="0" smtClean="0"/>
              <a:t>no se ejecuta </a:t>
            </a:r>
            <a:r>
              <a:rPr lang="es-CL" dirty="0"/>
              <a:t>el programa de usuario. </a:t>
            </a:r>
            <a:endParaRPr lang="es-CL" dirty="0" smtClean="0"/>
          </a:p>
          <a:p>
            <a:pPr lvl="1"/>
            <a:r>
              <a:rPr lang="es-CL" dirty="0" smtClean="0"/>
              <a:t>TERM</a:t>
            </a:r>
            <a:r>
              <a:rPr lang="es-CL" dirty="0"/>
              <a:t>, </a:t>
            </a:r>
            <a:r>
              <a:rPr lang="es-CL" dirty="0" smtClean="0"/>
              <a:t>el operador a través del dispositivo de programación puede </a:t>
            </a:r>
            <a:r>
              <a:rPr lang="es-CL" dirty="0"/>
              <a:t>seleccionar el modo de funcionamiento.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Modos de operación</a:t>
            </a:r>
            <a:endParaRPr lang="es-C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73262"/>
            <a:ext cx="3428999" cy="2564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988" y="2501662"/>
            <a:ext cx="158115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4 Conector recto de flecha"/>
          <p:cNvCxnSpPr/>
          <p:nvPr/>
        </p:nvCxnSpPr>
        <p:spPr>
          <a:xfrm flipH="1" flipV="1">
            <a:off x="5867400" y="3873262"/>
            <a:ext cx="152400" cy="5463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28309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998</TotalTime>
  <Words>577</Words>
  <Application>Microsoft Office PowerPoint</Application>
  <PresentationFormat>Presentación en pantalla (4:3)</PresentationFormat>
  <Paragraphs>65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Forma de onda</vt:lpstr>
      <vt:lpstr>PLC : Programmable Logic Controllers</vt:lpstr>
      <vt:lpstr>Definición</vt:lpstr>
      <vt:lpstr>Entradas y Salidas</vt:lpstr>
      <vt:lpstr>Entradas y Salidas</vt:lpstr>
      <vt:lpstr>Central Processing Unit (CPU)</vt:lpstr>
      <vt:lpstr>Lenguajes de programación</vt:lpstr>
      <vt:lpstr>Lenguaje Ladder Logic</vt:lpstr>
      <vt:lpstr>Ciclo de Procesamiento</vt:lpstr>
      <vt:lpstr>Modos de operación</vt:lpstr>
      <vt:lpstr>Direccionamiento</vt:lpstr>
      <vt:lpstr>Bloques Importantes</vt:lpstr>
      <vt:lpstr>Contactos NC y NA – bobinas de salida</vt:lpstr>
      <vt:lpstr>Timers</vt:lpstr>
      <vt:lpstr>Subrutinas</vt:lpstr>
      <vt:lpstr>Subrutinas</vt:lpstr>
      <vt:lpstr>Step 7 MicroWIN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PLC : Programmable Logic Controllers</dc:title>
  <dc:creator>Alleon</dc:creator>
  <cp:lastModifiedBy>Alleon</cp:lastModifiedBy>
  <cp:revision>10</cp:revision>
  <dcterms:created xsi:type="dcterms:W3CDTF">2011-06-14T02:16:37Z</dcterms:created>
  <dcterms:modified xsi:type="dcterms:W3CDTF">2011-06-14T18:54:44Z</dcterms:modified>
</cp:coreProperties>
</file>