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5" r:id="rId3"/>
    <p:sldId id="266" r:id="rId4"/>
    <p:sldId id="260" r:id="rId5"/>
    <p:sldId id="263" r:id="rId6"/>
    <p:sldId id="290" r:id="rId7"/>
    <p:sldId id="264" r:id="rId8"/>
    <p:sldId id="268" r:id="rId9"/>
    <p:sldId id="269" r:id="rId10"/>
    <p:sldId id="270" r:id="rId11"/>
    <p:sldId id="271" r:id="rId12"/>
    <p:sldId id="272" r:id="rId13"/>
    <p:sldId id="273" r:id="rId14"/>
    <p:sldId id="267" r:id="rId15"/>
    <p:sldId id="274" r:id="rId16"/>
    <p:sldId id="278" r:id="rId17"/>
    <p:sldId id="276" r:id="rId18"/>
    <p:sldId id="285" r:id="rId19"/>
    <p:sldId id="275" r:id="rId20"/>
    <p:sldId id="279" r:id="rId21"/>
    <p:sldId id="280" r:id="rId22"/>
    <p:sldId id="284" r:id="rId23"/>
    <p:sldId id="283" r:id="rId24"/>
    <p:sldId id="286" r:id="rId25"/>
    <p:sldId id="288" r:id="rId26"/>
    <p:sldId id="289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CCFF"/>
    <a:srgbClr val="0033CC"/>
    <a:srgbClr val="000099"/>
    <a:srgbClr val="0000FF"/>
    <a:srgbClr val="FF00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3000" autoAdjust="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402D6E-FDAE-43A5-9FAF-E0D11393BC30}" type="datetime1">
              <a:rPr lang="es-ES"/>
              <a:pPr>
                <a:defRPr/>
              </a:pPr>
              <a:t>07/11/2011</a:t>
            </a:fld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EI1B2 clase semana 11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9DF28D7-72A2-45EB-B78E-FA0921ADC4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0F4D9A-A7CD-460C-97FA-E59BAD7D5794}" type="datetime1">
              <a:rPr lang="es-ES"/>
              <a:pPr>
                <a:defRPr/>
              </a:pPr>
              <a:t>07/11/2011</a:t>
            </a:fld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EI1B2 clase semana 11</a:t>
            </a: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27BA9A-4122-45D7-9EB9-A86F0AE8A8F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E267700-F8E6-4C6D-9941-17759CF2C220}" type="datetime1">
              <a:rPr lang="es-ES" smtClean="0"/>
              <a:pPr/>
              <a:t>07/11/2011</a:t>
            </a:fld>
            <a:endParaRPr lang="en-US" smtClean="0"/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EI1B2 clase semana 11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2C93DE-BAB2-4E62-93F8-CCB82DC71DD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0BC26-F126-40B7-B24F-0712AB29E6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5D8B3-549D-4ECE-9F62-0933D0937D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29AF2-1510-4002-9CAB-4B73D40DF2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91E26-3701-443C-B3DA-A1B999675C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630E1-03B5-4615-94B4-F357A445A1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5571B-8825-4716-988D-30691A2A9B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C4FBF-13DF-4D43-8781-3359FEC2F2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B5C21-E3FC-4F50-8B59-32FD38D38E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D64E3-8A52-495B-813C-7D163B53BB5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27389-A737-40F2-A348-7CA0F21188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323C9-B665-4BBF-9E17-CC9C4BA55B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97A40-88DB-421F-AAE9-6A9052837B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3B304-09F8-4E1E-B617-E5247859E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6037FA-E9B3-4E72-BAF5-B01DD77DE0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ChangeArrowheads="1"/>
          </p:cNvSpPr>
          <p:nvPr/>
        </p:nvSpPr>
        <p:spPr bwMode="auto">
          <a:xfrm>
            <a:off x="684213" y="198913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4400" b="1">
                <a:solidFill>
                  <a:schemeClr val="tx2"/>
                </a:solidFill>
              </a:rPr>
              <a:t>EI1102 Introducción a la Ingeniería II</a:t>
            </a:r>
          </a:p>
        </p:txBody>
      </p:sp>
      <p:sp>
        <p:nvSpPr>
          <p:cNvPr id="2051" name="Rectangle 9"/>
          <p:cNvSpPr>
            <a:spLocks noChangeArrowheads="1"/>
          </p:cNvSpPr>
          <p:nvPr/>
        </p:nvSpPr>
        <p:spPr bwMode="auto">
          <a:xfrm>
            <a:off x="3819525" y="5516563"/>
            <a:ext cx="45688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s-ES" sz="3200" dirty="0" smtClean="0"/>
              <a:t>Sebastian Barrios J.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Linealidad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179388" y="1125538"/>
            <a:ext cx="85693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Relación de la variable que se desea medir, con la que efectivamente se mide, dependiendo del principio de funcionamiento.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611188" y="3716338"/>
            <a:ext cx="1727200" cy="2016125"/>
            <a:chOff x="295" y="1752"/>
            <a:chExt cx="1088" cy="1270"/>
          </a:xfrm>
        </p:grpSpPr>
        <p:sp>
          <p:nvSpPr>
            <p:cNvPr id="11275" name="Rectangle 16"/>
            <p:cNvSpPr>
              <a:spLocks noChangeArrowheads="1"/>
            </p:cNvSpPr>
            <p:nvPr/>
          </p:nvSpPr>
          <p:spPr bwMode="auto">
            <a:xfrm>
              <a:off x="793" y="2750"/>
              <a:ext cx="408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3600"/>
                <a:t>m</a:t>
              </a:r>
            </a:p>
          </p:txBody>
        </p:sp>
        <p:sp>
          <p:nvSpPr>
            <p:cNvPr id="11276" name="Line 17"/>
            <p:cNvSpPr>
              <a:spLocks noChangeShapeType="1"/>
            </p:cNvSpPr>
            <p:nvPr/>
          </p:nvSpPr>
          <p:spPr bwMode="auto">
            <a:xfrm>
              <a:off x="1021" y="184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77" name="Line 18"/>
            <p:cNvSpPr>
              <a:spLocks noChangeShapeType="1"/>
            </p:cNvSpPr>
            <p:nvPr/>
          </p:nvSpPr>
          <p:spPr bwMode="auto">
            <a:xfrm flipH="1">
              <a:off x="884" y="2024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78" name="Line 19"/>
            <p:cNvSpPr>
              <a:spLocks noChangeShapeType="1"/>
            </p:cNvSpPr>
            <p:nvPr/>
          </p:nvSpPr>
          <p:spPr bwMode="auto">
            <a:xfrm flipH="1" flipV="1">
              <a:off x="884" y="2115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79" name="Line 20"/>
            <p:cNvSpPr>
              <a:spLocks noChangeShapeType="1"/>
            </p:cNvSpPr>
            <p:nvPr/>
          </p:nvSpPr>
          <p:spPr bwMode="auto">
            <a:xfrm flipH="1">
              <a:off x="884" y="2205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0" name="Line 21"/>
            <p:cNvSpPr>
              <a:spLocks noChangeShapeType="1"/>
            </p:cNvSpPr>
            <p:nvPr/>
          </p:nvSpPr>
          <p:spPr bwMode="auto">
            <a:xfrm flipH="1" flipV="1">
              <a:off x="884" y="2296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1" name="Line 22"/>
            <p:cNvSpPr>
              <a:spLocks noChangeShapeType="1"/>
            </p:cNvSpPr>
            <p:nvPr/>
          </p:nvSpPr>
          <p:spPr bwMode="auto">
            <a:xfrm flipH="1">
              <a:off x="884" y="2386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2" name="Line 23"/>
            <p:cNvSpPr>
              <a:spLocks noChangeShapeType="1"/>
            </p:cNvSpPr>
            <p:nvPr/>
          </p:nvSpPr>
          <p:spPr bwMode="auto">
            <a:xfrm flipH="1" flipV="1">
              <a:off x="884" y="2477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3" name="Line 24"/>
            <p:cNvSpPr>
              <a:spLocks noChangeShapeType="1"/>
            </p:cNvSpPr>
            <p:nvPr/>
          </p:nvSpPr>
          <p:spPr bwMode="auto">
            <a:xfrm>
              <a:off x="1020" y="256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4" name="Text Box 31"/>
            <p:cNvSpPr txBox="1">
              <a:spLocks noChangeArrowheads="1"/>
            </p:cNvSpPr>
            <p:nvPr/>
          </p:nvSpPr>
          <p:spPr bwMode="auto">
            <a:xfrm>
              <a:off x="554" y="1987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3600"/>
                <a:t>k</a:t>
              </a:r>
            </a:p>
          </p:txBody>
        </p:sp>
        <p:sp>
          <p:nvSpPr>
            <p:cNvPr id="11285" name="Line 33"/>
            <p:cNvSpPr>
              <a:spLocks noChangeShapeType="1"/>
            </p:cNvSpPr>
            <p:nvPr/>
          </p:nvSpPr>
          <p:spPr bwMode="auto">
            <a:xfrm>
              <a:off x="385" y="1842"/>
              <a:ext cx="9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6" name="Line 34"/>
            <p:cNvSpPr>
              <a:spLocks noChangeShapeType="1"/>
            </p:cNvSpPr>
            <p:nvPr/>
          </p:nvSpPr>
          <p:spPr bwMode="auto">
            <a:xfrm flipH="1">
              <a:off x="385" y="175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7" name="Line 35"/>
            <p:cNvSpPr>
              <a:spLocks noChangeShapeType="1"/>
            </p:cNvSpPr>
            <p:nvPr/>
          </p:nvSpPr>
          <p:spPr bwMode="auto">
            <a:xfrm flipH="1">
              <a:off x="521" y="175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8" name="Line 36"/>
            <p:cNvSpPr>
              <a:spLocks noChangeShapeType="1"/>
            </p:cNvSpPr>
            <p:nvPr/>
          </p:nvSpPr>
          <p:spPr bwMode="auto">
            <a:xfrm flipH="1">
              <a:off x="657" y="175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89" name="Line 37"/>
            <p:cNvSpPr>
              <a:spLocks noChangeShapeType="1"/>
            </p:cNvSpPr>
            <p:nvPr/>
          </p:nvSpPr>
          <p:spPr bwMode="auto">
            <a:xfrm flipH="1">
              <a:off x="793" y="175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90" name="Line 38"/>
            <p:cNvSpPr>
              <a:spLocks noChangeShapeType="1"/>
            </p:cNvSpPr>
            <p:nvPr/>
          </p:nvSpPr>
          <p:spPr bwMode="auto">
            <a:xfrm flipH="1">
              <a:off x="930" y="175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91" name="Line 39"/>
            <p:cNvSpPr>
              <a:spLocks noChangeShapeType="1"/>
            </p:cNvSpPr>
            <p:nvPr/>
          </p:nvSpPr>
          <p:spPr bwMode="auto">
            <a:xfrm flipH="1">
              <a:off x="1066" y="175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92" name="Line 40"/>
            <p:cNvSpPr>
              <a:spLocks noChangeShapeType="1"/>
            </p:cNvSpPr>
            <p:nvPr/>
          </p:nvSpPr>
          <p:spPr bwMode="auto">
            <a:xfrm flipH="1">
              <a:off x="1202" y="1752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93" name="Line 43"/>
            <p:cNvSpPr>
              <a:spLocks noChangeShapeType="1"/>
            </p:cNvSpPr>
            <p:nvPr/>
          </p:nvSpPr>
          <p:spPr bwMode="auto">
            <a:xfrm>
              <a:off x="612" y="2523"/>
              <a:ext cx="0" cy="4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94" name="Line 44"/>
            <p:cNvSpPr>
              <a:spLocks noChangeShapeType="1"/>
            </p:cNvSpPr>
            <p:nvPr/>
          </p:nvSpPr>
          <p:spPr bwMode="auto">
            <a:xfrm flipH="1">
              <a:off x="566" y="2523"/>
              <a:ext cx="9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95" name="Text Box 45"/>
            <p:cNvSpPr txBox="1">
              <a:spLocks noChangeArrowheads="1"/>
            </p:cNvSpPr>
            <p:nvPr/>
          </p:nvSpPr>
          <p:spPr bwMode="auto">
            <a:xfrm>
              <a:off x="295" y="2296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3600"/>
                <a:t>x</a:t>
              </a:r>
            </a:p>
          </p:txBody>
        </p:sp>
      </p:grpSp>
      <p:pic>
        <p:nvPicPr>
          <p:cNvPr id="61487" name="Picture 4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19475" y="2492375"/>
            <a:ext cx="5505450" cy="4000500"/>
          </a:xfrm>
          <a:noFill/>
        </p:spPr>
      </p:pic>
      <p:sp>
        <p:nvSpPr>
          <p:cNvPr id="61489" name="AutoShape 49"/>
          <p:cNvSpPr>
            <a:spLocks/>
          </p:cNvSpPr>
          <p:nvPr/>
        </p:nvSpPr>
        <p:spPr bwMode="auto">
          <a:xfrm rot="2238715">
            <a:off x="4859338" y="3933825"/>
            <a:ext cx="346075" cy="2232025"/>
          </a:xfrm>
          <a:prstGeom prst="rightBrace">
            <a:avLst>
              <a:gd name="adj1" fmla="val 53746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1490" name="Text Box 50"/>
          <p:cNvSpPr txBox="1">
            <a:spLocks noChangeArrowheads="1"/>
          </p:cNvSpPr>
          <p:nvPr/>
        </p:nvSpPr>
        <p:spPr bwMode="auto">
          <a:xfrm>
            <a:off x="4932363" y="5229225"/>
            <a:ext cx="172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FF0000"/>
                </a:solidFill>
              </a:rPr>
              <a:t>Zona Lineal (elástica)</a:t>
            </a:r>
          </a:p>
        </p:txBody>
      </p:sp>
      <p:sp>
        <p:nvSpPr>
          <p:cNvPr id="61492" name="AutoShape 52"/>
          <p:cNvSpPr>
            <a:spLocks/>
          </p:cNvSpPr>
          <p:nvPr/>
        </p:nvSpPr>
        <p:spPr bwMode="auto">
          <a:xfrm rot="4855727">
            <a:off x="6984206" y="2386807"/>
            <a:ext cx="346075" cy="3024188"/>
          </a:xfrm>
          <a:prstGeom prst="rightBrace">
            <a:avLst>
              <a:gd name="adj1" fmla="val 72821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1493" name="Text Box 53"/>
          <p:cNvSpPr txBox="1">
            <a:spLocks noChangeArrowheads="1"/>
          </p:cNvSpPr>
          <p:nvPr/>
        </p:nvSpPr>
        <p:spPr bwMode="auto">
          <a:xfrm>
            <a:off x="6373813" y="4156075"/>
            <a:ext cx="2014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FF0000"/>
                </a:solidFill>
              </a:rPr>
              <a:t>Zona No Lineal (plástica)</a:t>
            </a:r>
          </a:p>
        </p:txBody>
      </p:sp>
      <p:sp>
        <p:nvSpPr>
          <p:cNvPr id="61494" name="Text Box 54"/>
          <p:cNvSpPr txBox="1">
            <a:spLocks noChangeArrowheads="1"/>
          </p:cNvSpPr>
          <p:nvPr/>
        </p:nvSpPr>
        <p:spPr bwMode="auto">
          <a:xfrm>
            <a:off x="323850" y="2636838"/>
            <a:ext cx="26638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FF0000"/>
                </a:solidFill>
              </a:rPr>
              <a:t>Ej. Medir masa con deformación de un resorte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9" grpId="0" animBg="1"/>
      <p:bldP spid="61490" grpId="0"/>
      <p:bldP spid="61492" grpId="0" animBg="1"/>
      <p:bldP spid="61493" grpId="0"/>
      <p:bldP spid="614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Rango de medición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323850" y="1484313"/>
            <a:ext cx="820896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Valores mínimo y máximo donde se asegura una buena medición.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Dependen de: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Principio de funcionamiento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Linealidad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Sensibilidad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323850" y="1484313"/>
            <a:ext cx="820896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Mínima medida posible.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</p:txBody>
      </p:sp>
      <p:pic>
        <p:nvPicPr>
          <p:cNvPr id="13316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2492375"/>
            <a:ext cx="3990975" cy="30289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Exactitud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323850" y="1484313"/>
            <a:ext cx="820896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Cercanía a valor real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323850" y="2420938"/>
            <a:ext cx="85693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Ej. Se puede medir distancia con una regla graduada en décimas de milímetro (muy sensible), pero con problemas en la ubicación del cero, lo que dará consistentemente medidas inexactas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Reproducibilidad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7859713" cy="4525962"/>
          </a:xfrm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Capacidad de obtener la misma medida, de un mismo valor, en condiciones o instantes distintos.</a:t>
            </a:r>
          </a:p>
          <a:p>
            <a:pPr eaLnBrk="1" hangingPunct="1"/>
            <a:endParaRPr lang="es-ES" sz="28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 eaLnBrk="1" hangingPunct="1"/>
            <a:endParaRPr lang="es-ES" sz="28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 eaLnBrk="1" hangingPunct="1"/>
            <a:endParaRPr lang="es-ES" sz="2800" b="1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pic>
        <p:nvPicPr>
          <p:cNvPr id="57354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275" y="2054225"/>
            <a:ext cx="4975225" cy="4470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Instrumentación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466725" y="3068638"/>
            <a:ext cx="82089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Resultado: mueren 70 personas (31 chilenos)</a:t>
            </a: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9750" y="1341438"/>
            <a:ext cx="82089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Falla puede ser muy grave: hasta la muerte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468313" y="2492375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Fecha: Octubre de 1996</a:t>
            </a:r>
          </a:p>
        </p:txBody>
      </p:sp>
      <p:sp>
        <p:nvSpPr>
          <p:cNvPr id="70666" name="Rectangle 10"/>
          <p:cNvSpPr>
            <a:spLocks noChangeArrowheads="1"/>
          </p:cNvSpPr>
          <p:nvPr/>
        </p:nvSpPr>
        <p:spPr bwMode="auto">
          <a:xfrm>
            <a:off x="466725" y="3644900"/>
            <a:ext cx="82089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Lugar: Lima, Perú</a:t>
            </a:r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468313" y="4221163"/>
            <a:ext cx="82089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Suceso: Accidente AeroPeru vuelo 603</a:t>
            </a:r>
          </a:p>
        </p:txBody>
      </p:sp>
      <p:sp>
        <p:nvSpPr>
          <p:cNvPr id="70668" name="Rectangle 12"/>
          <p:cNvSpPr>
            <a:spLocks noChangeArrowheads="1"/>
          </p:cNvSpPr>
          <p:nvPr/>
        </p:nvSpPr>
        <p:spPr bwMode="auto">
          <a:xfrm>
            <a:off x="468313" y="4797425"/>
            <a:ext cx="82089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Causa basal: Falla de un sensor del avión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664" grpId="0"/>
      <p:bldP spid="70665" grpId="0"/>
      <p:bldP spid="70666" grpId="0"/>
      <p:bldP spid="70667" grpId="0"/>
      <p:bldP spid="706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El Avión</a:t>
            </a:r>
          </a:p>
        </p:txBody>
      </p:sp>
      <p:pic>
        <p:nvPicPr>
          <p:cNvPr id="17411" name="Picture 5" descr="Avion 7572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75" y="1719263"/>
            <a:ext cx="50958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3132138" y="5373688"/>
            <a:ext cx="51117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latin typeface="Times New Roman" pitchFamily="18" charset="0"/>
              </a:rPr>
              <a:t>Boing 757-200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endParaRPr lang="es-ES" sz="4000" b="1" smtClean="0">
              <a:latin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070350" y="6524625"/>
            <a:ext cx="503872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sz="1200" b="1" i="1">
                <a:solidFill>
                  <a:schemeClr val="bg2"/>
                </a:solidFill>
              </a:rPr>
              <a:t>EI1B2- Introducción a la Ingeniería II</a:t>
            </a:r>
          </a:p>
        </p:txBody>
      </p:sp>
      <p:pic>
        <p:nvPicPr>
          <p:cNvPr id="18436" name="Picture 4" descr="Logo1_FCFM_apaisado_Oficial_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91250"/>
            <a:ext cx="20510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5" name="Picture 11" descr="28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889000"/>
            <a:ext cx="41402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5940425" y="3284538"/>
            <a:ext cx="248443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latin typeface="Times New Roman" pitchFamily="18" charset="0"/>
              </a:rPr>
              <a:t>(ver video)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Caja “negra”</a:t>
            </a:r>
          </a:p>
        </p:txBody>
      </p:sp>
      <p:pic>
        <p:nvPicPr>
          <p:cNvPr id="81925" name="Picture 5" descr="Caja Negra cvr2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484313"/>
            <a:ext cx="6408737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Serie de eventos desencadenantes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395288" y="3284538"/>
            <a:ext cx="842486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	- </a:t>
            </a: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Uso de material inadecuado. Se usó cinta color aluminio y     	debió usarse cinta color naranja fosforescente que dice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	“REMOVE BEFORE FLIGHT”</a:t>
            </a: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539750" y="1701800"/>
            <a:ext cx="86042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Diseño inadecuado que puede ser usado mal.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  (Después fue modificado colocando una tapa)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468313" y="2852738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Mantención realizada mal</a:t>
            </a:r>
          </a:p>
        </p:txBody>
      </p:sp>
      <p:sp>
        <p:nvSpPr>
          <p:cNvPr id="71692" name="Rectangle 12"/>
          <p:cNvSpPr>
            <a:spLocks noChangeArrowheads="1"/>
          </p:cNvSpPr>
          <p:nvPr/>
        </p:nvSpPr>
        <p:spPr bwMode="auto">
          <a:xfrm>
            <a:off x="395288" y="4292600"/>
            <a:ext cx="84248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	- </a:t>
            </a: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No se quitó la cinta</a:t>
            </a:r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395288" y="4724400"/>
            <a:ext cx="84248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	- </a:t>
            </a: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Entregar a operaciones con la cinta puesta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755650" y="5157788"/>
            <a:ext cx="8208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No seguir los procedimientos establecidos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/>
      <p:bldP spid="71686" grpId="0"/>
      <p:bldP spid="71687" grpId="0"/>
      <p:bldP spid="71692" grpId="0"/>
      <p:bldP spid="71693" grpId="0"/>
      <p:bldP spid="716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4" name="Object 6"/>
          <p:cNvGraphicFramePr>
            <a:graphicFrameLocks noChangeAspect="1"/>
          </p:cNvGraphicFramePr>
          <p:nvPr/>
        </p:nvGraphicFramePr>
        <p:xfrm>
          <a:off x="5865813" y="188913"/>
          <a:ext cx="3278187" cy="1912937"/>
        </p:xfrm>
        <a:graphic>
          <a:graphicData uri="http://schemas.openxmlformats.org/presentationml/2006/ole">
            <p:oleObj spid="_x0000_s3074" name="Imagen de mapa de bits" r:id="rId3" imgW="3134162" imgH="1828571" progId="PBrush">
              <p:embed/>
            </p:oleObj>
          </a:graphicData>
        </a:graphic>
      </p:graphicFrame>
      <p:graphicFrame>
        <p:nvGraphicFramePr>
          <p:cNvPr id="53255" name="Object 7"/>
          <p:cNvGraphicFramePr>
            <a:graphicFrameLocks noChangeAspect="1"/>
          </p:cNvGraphicFramePr>
          <p:nvPr/>
        </p:nvGraphicFramePr>
        <p:xfrm>
          <a:off x="7019925" y="3500438"/>
          <a:ext cx="2009775" cy="2638425"/>
        </p:xfrm>
        <a:graphic>
          <a:graphicData uri="http://schemas.openxmlformats.org/presentationml/2006/ole">
            <p:oleObj spid="_x0000_s3075" name="Imagen de mapa de bits" r:id="rId4" imgW="1733333" imgH="2276793" progId="PBrush">
              <p:embed/>
            </p:oleObj>
          </a:graphicData>
        </a:graphic>
      </p:graphicFrame>
      <p:pic>
        <p:nvPicPr>
          <p:cNvPr id="53256" name="Picture 8" descr="transbordador-discover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260350"/>
            <a:ext cx="17653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4076700"/>
            <a:ext cx="289877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2708275"/>
            <a:ext cx="8636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0" name="AutoShape 12"/>
          <p:cNvSpPr>
            <a:spLocks noChangeArrowheads="1"/>
          </p:cNvSpPr>
          <p:nvPr/>
        </p:nvSpPr>
        <p:spPr bwMode="auto">
          <a:xfrm rot="1288098">
            <a:off x="5724525" y="4149725"/>
            <a:ext cx="1008063" cy="360363"/>
          </a:xfrm>
          <a:prstGeom prst="leftRightArrow">
            <a:avLst>
              <a:gd name="adj1" fmla="val 50000"/>
              <a:gd name="adj2" fmla="val 559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3261" name="AutoShape 13"/>
          <p:cNvSpPr>
            <a:spLocks noChangeArrowheads="1"/>
          </p:cNvSpPr>
          <p:nvPr/>
        </p:nvSpPr>
        <p:spPr bwMode="auto">
          <a:xfrm rot="-2542580">
            <a:off x="4859338" y="1700213"/>
            <a:ext cx="1008062" cy="360362"/>
          </a:xfrm>
          <a:prstGeom prst="leftRightArrow">
            <a:avLst>
              <a:gd name="adj1" fmla="val 50000"/>
              <a:gd name="adj2" fmla="val 559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3262" name="AutoShape 14"/>
          <p:cNvSpPr>
            <a:spLocks noChangeArrowheads="1"/>
          </p:cNvSpPr>
          <p:nvPr/>
        </p:nvSpPr>
        <p:spPr bwMode="auto">
          <a:xfrm rot="-1765736">
            <a:off x="3203575" y="4292600"/>
            <a:ext cx="1008063" cy="360363"/>
          </a:xfrm>
          <a:prstGeom prst="leftRightArrow">
            <a:avLst>
              <a:gd name="adj1" fmla="val 50000"/>
              <a:gd name="adj2" fmla="val 559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3263" name="AutoShape 15"/>
          <p:cNvSpPr>
            <a:spLocks noChangeArrowheads="1"/>
          </p:cNvSpPr>
          <p:nvPr/>
        </p:nvSpPr>
        <p:spPr bwMode="auto">
          <a:xfrm rot="2666104">
            <a:off x="2771775" y="2276475"/>
            <a:ext cx="1008063" cy="360363"/>
          </a:xfrm>
          <a:prstGeom prst="leftRightArrow">
            <a:avLst>
              <a:gd name="adj1" fmla="val 50000"/>
              <a:gd name="adj2" fmla="val 559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2987675" y="2133600"/>
            <a:ext cx="57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5148263" y="1628775"/>
            <a:ext cx="576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>
            <a:off x="3419475" y="4217988"/>
            <a:ext cx="5762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3267" name="Text Box 19"/>
          <p:cNvSpPr txBox="1">
            <a:spLocks noChangeArrowheads="1"/>
          </p:cNvSpPr>
          <p:nvPr/>
        </p:nvSpPr>
        <p:spPr bwMode="auto">
          <a:xfrm>
            <a:off x="6011863" y="3929063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3059113" y="4724400"/>
            <a:ext cx="38893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FF0000"/>
                </a:solidFill>
              </a:rPr>
              <a:t>¿Cómo interactuamos con estos sistemas?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0" grpId="0" animBg="1"/>
      <p:bldP spid="53261" grpId="0" animBg="1"/>
      <p:bldP spid="53262" grpId="0" animBg="1"/>
      <p:bldP spid="53263" grpId="0" animBg="1"/>
      <p:bldP spid="53264" grpId="0"/>
      <p:bldP spid="53265" grpId="0"/>
      <p:bldP spid="53266" grpId="0"/>
      <p:bldP spid="53267" grpId="0"/>
      <p:bldP spid="53268" grpId="0"/>
      <p:bldP spid="5326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Serie de eventos desencadenantes</a:t>
            </a:r>
          </a:p>
        </p:txBody>
      </p:sp>
      <p:pic>
        <p:nvPicPr>
          <p:cNvPr id="21507" name="Picture 5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557338"/>
            <a:ext cx="6337300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Serie de eventos desencadenantes</a:t>
            </a:r>
          </a:p>
        </p:txBody>
      </p:sp>
      <p:pic>
        <p:nvPicPr>
          <p:cNvPr id="22531" name="Picture 5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557338"/>
            <a:ext cx="61722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Serie de eventos desencadenantes</a:t>
            </a:r>
          </a:p>
        </p:txBody>
      </p:sp>
      <p:pic>
        <p:nvPicPr>
          <p:cNvPr id="23555" name="Picture 5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484313"/>
            <a:ext cx="6408737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Serie de eventos desencadenantes</a:t>
            </a:r>
          </a:p>
        </p:txBody>
      </p:sp>
      <p:pic>
        <p:nvPicPr>
          <p:cNvPr id="24579" name="Picture 5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557338"/>
            <a:ext cx="65532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Serie de eventos desencadenantes</a:t>
            </a: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95288" y="3284538"/>
            <a:ext cx="842486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	  </a:t>
            </a: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Debió detectar que sucedía algo anormal cuando dá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   simultáneamente 2 alarmas que son contradictorias: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   velocidad excesiva y velocidad muy baja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468313" y="1701800"/>
            <a:ext cx="8604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-"/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Revisión inadecuada de la máquina antes del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	despegue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468313" y="2852738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Debilidad del sistema informático a bordo</a:t>
            </a:r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468313" y="4581525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No seguir los procedimientos establecidos</a:t>
            </a:r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323850" y="5013325"/>
            <a:ext cx="842486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	   </a:t>
            </a: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Se pudo haber desconectado la computadora de a bordo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  	   y haber volado con instrumentos análogos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  <p:bldP spid="82951" grpId="0"/>
      <p:bldP spid="82954" grpId="0"/>
      <p:bldP spid="829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Serie de eventos desencadenantes</a:t>
            </a: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468313" y="3860800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No haber trabajado en equipo</a:t>
            </a:r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468313" y="1557338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No aplicar el sentido común</a:t>
            </a:r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250825" y="1916113"/>
            <a:ext cx="82804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	   </a:t>
            </a: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Debió mantenerse la potencia e inclinación natural del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   avión de acuerdo a la forma acostumbrada de volar.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   Por ningún motivo apagar motores ni aplicar freno.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   Es preferible excederse en altura que volar demasiado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   bajo.</a:t>
            </a:r>
          </a:p>
        </p:txBody>
      </p:sp>
      <p:sp>
        <p:nvSpPr>
          <p:cNvPr id="85003" name="Rectangle 11"/>
          <p:cNvSpPr>
            <a:spLocks noChangeArrowheads="1"/>
          </p:cNvSpPr>
          <p:nvPr/>
        </p:nvSpPr>
        <p:spPr bwMode="auto">
          <a:xfrm>
            <a:off x="0" y="4221163"/>
            <a:ext cx="8675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El piloto y el copiloto tenían criterios dispares y no</a:t>
            </a:r>
          </a:p>
          <a:p>
            <a:r>
              <a:rPr lang="es-ES" sz="2400" b="1">
                <a:solidFill>
                  <a:srgbClr val="0033CC"/>
                </a:solidFill>
                <a:latin typeface="Times New Roman" pitchFamily="18" charset="0"/>
              </a:rPr>
              <a:t>	trabajaron en forma colaborativa.</a:t>
            </a:r>
            <a:endParaRPr lang="en-US" sz="2400" b="1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9" grpId="0"/>
      <p:bldP spid="85000" grpId="0"/>
      <p:bldP spid="85001" grpId="0"/>
      <p:bldP spid="850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Accidente AeroPeru 603</a:t>
            </a:r>
            <a:br>
              <a:rPr lang="es-ES" sz="4000" b="1" smtClean="0">
                <a:latin typeface="Times New Roman" pitchFamily="18" charset="0"/>
              </a:rPr>
            </a:br>
            <a:r>
              <a:rPr lang="es-ES" sz="4000" b="1" smtClean="0">
                <a:latin typeface="Times New Roman" pitchFamily="18" charset="0"/>
              </a:rPr>
              <a:t>Resumen de Errores</a:t>
            </a: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468313" y="2132013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Mantención</a:t>
            </a: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468313" y="1557338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Diseño</a:t>
            </a:r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468313" y="4437063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Trabajo en equipo</a:t>
            </a:r>
          </a:p>
        </p:txBody>
      </p:sp>
      <p:sp>
        <p:nvSpPr>
          <p:cNvPr id="86027" name="Rectangle 11"/>
          <p:cNvSpPr>
            <a:spLocks noChangeArrowheads="1"/>
          </p:cNvSpPr>
          <p:nvPr/>
        </p:nvSpPr>
        <p:spPr bwMode="auto">
          <a:xfrm>
            <a:off x="468313" y="3860800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Sentido Común</a:t>
            </a:r>
          </a:p>
        </p:txBody>
      </p:sp>
      <p:sp>
        <p:nvSpPr>
          <p:cNvPr id="86028" name="Rectangle 12"/>
          <p:cNvSpPr>
            <a:spLocks noChangeArrowheads="1"/>
          </p:cNvSpPr>
          <p:nvPr/>
        </p:nvSpPr>
        <p:spPr bwMode="auto">
          <a:xfrm>
            <a:off x="468313" y="3284538"/>
            <a:ext cx="8208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Procedimientos</a:t>
            </a:r>
          </a:p>
        </p:txBody>
      </p:sp>
      <p:sp>
        <p:nvSpPr>
          <p:cNvPr id="86029" name="Rectangle 13"/>
          <p:cNvSpPr>
            <a:spLocks noChangeArrowheads="1"/>
          </p:cNvSpPr>
          <p:nvPr/>
        </p:nvSpPr>
        <p:spPr bwMode="auto">
          <a:xfrm>
            <a:off x="466725" y="2708275"/>
            <a:ext cx="8208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- Programación</a:t>
            </a:r>
          </a:p>
        </p:txBody>
      </p:sp>
      <p:sp>
        <p:nvSpPr>
          <p:cNvPr id="86030" name="Rectangle 14"/>
          <p:cNvSpPr>
            <a:spLocks noChangeArrowheads="1"/>
          </p:cNvSpPr>
          <p:nvPr/>
        </p:nvSpPr>
        <p:spPr bwMode="auto">
          <a:xfrm>
            <a:off x="673100" y="48783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4000" b="1">
                <a:solidFill>
                  <a:schemeClr val="tx2"/>
                </a:solidFill>
                <a:latin typeface="Times New Roman" pitchFamily="18" charset="0"/>
              </a:rPr>
              <a:t>Resultado: </a:t>
            </a:r>
            <a:r>
              <a:rPr lang="es-ES" sz="4800" b="1">
                <a:solidFill>
                  <a:srgbClr val="FF0000"/>
                </a:solidFill>
                <a:latin typeface="Times New Roman" pitchFamily="18" charset="0"/>
              </a:rPr>
              <a:t>ACCIDENTE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  <p:bldP spid="86022" grpId="0"/>
      <p:bldP spid="86026" grpId="0"/>
      <p:bldP spid="86027" grpId="0"/>
      <p:bldP spid="86028" grpId="0"/>
      <p:bldP spid="86029" grpId="0"/>
      <p:bldP spid="860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4450"/>
            <a:ext cx="7772400" cy="1470025"/>
          </a:xfrm>
        </p:spPr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Instrumentación</a:t>
            </a:r>
          </a:p>
        </p:txBody>
      </p:sp>
      <p:pic>
        <p:nvPicPr>
          <p:cNvPr id="54278" name="Picture 6" descr="Imagen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33563"/>
            <a:ext cx="36623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Image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844675"/>
            <a:ext cx="3671888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2843213" y="1628775"/>
            <a:ext cx="1800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solidFill>
                  <a:srgbClr val="0000FF"/>
                </a:solidFill>
              </a:rPr>
              <a:t>Sensores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2339975" y="4149725"/>
            <a:ext cx="2449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solidFill>
                  <a:srgbClr val="0000FF"/>
                </a:solidFill>
              </a:rPr>
              <a:t>Actuadores</a:t>
            </a:r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 flipH="1">
            <a:off x="2700338" y="2133600"/>
            <a:ext cx="503237" cy="5746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 flipV="1">
            <a:off x="2700338" y="3571875"/>
            <a:ext cx="503237" cy="72072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pic>
        <p:nvPicPr>
          <p:cNvPr id="5428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4437063"/>
            <a:ext cx="4010025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5" name="Picture 13" descr="BS00580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2163" y="3065463"/>
            <a:ext cx="1143000" cy="962025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</p:pic>
      <p:sp>
        <p:nvSpPr>
          <p:cNvPr id="54286" name="Line 14"/>
          <p:cNvSpPr>
            <a:spLocks noChangeShapeType="1"/>
          </p:cNvSpPr>
          <p:nvPr/>
        </p:nvSpPr>
        <p:spPr bwMode="auto">
          <a:xfrm flipH="1" flipV="1">
            <a:off x="7904163" y="4056063"/>
            <a:ext cx="304800" cy="762000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5148263" y="4124325"/>
            <a:ext cx="2303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0000FF"/>
                </a:solidFill>
              </a:rPr>
              <a:t>Transmisión</a:t>
            </a: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>
            <a:off x="7019925" y="4508500"/>
            <a:ext cx="576263" cy="5746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0" grpId="0"/>
      <p:bldP spid="54281" grpId="0"/>
      <p:bldP spid="54282" grpId="0" animBg="1"/>
      <p:bldP spid="54283" grpId="0" animBg="1"/>
      <p:bldP spid="54286" grpId="0" animBg="1"/>
      <p:bldP spid="54287" grpId="0"/>
      <p:bldP spid="542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Sensores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213100"/>
            <a:ext cx="6443663" cy="2447925"/>
          </a:xfrm>
        </p:spPr>
        <p:txBody>
          <a:bodyPr/>
          <a:lstStyle/>
          <a:p>
            <a:pPr eaLnBrk="1" hangingPunct="1">
              <a:tabLst>
                <a:tab pos="5918200" algn="l"/>
              </a:tabLst>
            </a:pPr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Variable Análoga (p.ej. Termómetro) </a:t>
            </a:r>
          </a:p>
          <a:p>
            <a:pPr eaLnBrk="1" hangingPunct="1">
              <a:tabLst>
                <a:tab pos="5918200" algn="l"/>
              </a:tabLst>
            </a:pPr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De Estatus (luz piloto) (Nivel alto – Nivel Bajo) </a:t>
            </a:r>
          </a:p>
          <a:p>
            <a:pPr eaLnBrk="1" hangingPunct="1">
              <a:buFontTx/>
              <a:buNone/>
              <a:tabLst>
                <a:tab pos="5918200" algn="l"/>
              </a:tabLst>
            </a:pPr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   Interruptores (si toman acción)</a:t>
            </a:r>
          </a:p>
        </p:txBody>
      </p:sp>
      <p:pic>
        <p:nvPicPr>
          <p:cNvPr id="33800" name="Picture 8" descr="temperatur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51613" y="1674813"/>
            <a:ext cx="1836737" cy="2185987"/>
          </a:xfrm>
          <a:noFill/>
        </p:spPr>
      </p:pic>
      <p:pic>
        <p:nvPicPr>
          <p:cNvPr id="33802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8625" y="4071938"/>
            <a:ext cx="3673475" cy="2525712"/>
          </a:xfrm>
          <a:noFill/>
        </p:spPr>
      </p:pic>
      <p:sp>
        <p:nvSpPr>
          <p:cNvPr id="5126" name="Rectangle 12"/>
          <p:cNvSpPr>
            <a:spLocks noChangeArrowheads="1"/>
          </p:cNvSpPr>
          <p:nvPr/>
        </p:nvSpPr>
        <p:spPr bwMode="auto">
          <a:xfrm>
            <a:off x="250825" y="1341438"/>
            <a:ext cx="5689600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2075" indent="-92075"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Dispositivo que transforma variable física en información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Transmisores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3068638"/>
            <a:ext cx="7715250" cy="2305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b="1" smtClean="0">
                <a:solidFill>
                  <a:srgbClr val="0033CC"/>
                </a:solidFill>
                <a:latin typeface="Times New Roman" pitchFamily="18" charset="0"/>
              </a:rPr>
              <a:t>Hidráulicos</a:t>
            </a:r>
          </a:p>
          <a:p>
            <a:pPr eaLnBrk="1" hangingPunct="1">
              <a:lnSpc>
                <a:spcPct val="90000"/>
              </a:lnSpc>
            </a:pPr>
            <a:r>
              <a:rPr lang="es-ES" b="1" smtClean="0">
                <a:solidFill>
                  <a:srgbClr val="0033CC"/>
                </a:solidFill>
                <a:latin typeface="Times New Roman" pitchFamily="18" charset="0"/>
              </a:rPr>
              <a:t>Eléctricos (Corriente, Voltaje)</a:t>
            </a:r>
          </a:p>
          <a:p>
            <a:pPr eaLnBrk="1" hangingPunct="1">
              <a:lnSpc>
                <a:spcPct val="90000"/>
              </a:lnSpc>
            </a:pPr>
            <a:r>
              <a:rPr lang="es-ES" b="1" smtClean="0">
                <a:solidFill>
                  <a:srgbClr val="0033CC"/>
                </a:solidFill>
                <a:latin typeface="Times New Roman" pitchFamily="18" charset="0"/>
              </a:rPr>
              <a:t>Por comunicaciones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b="1" smtClean="0">
                <a:solidFill>
                  <a:srgbClr val="0033CC"/>
                </a:solidFill>
                <a:latin typeface="Times New Roman" pitchFamily="18" charset="0"/>
              </a:rPr>
              <a:t>	(Foundation Fielbus, Profibus, HART)</a:t>
            </a:r>
          </a:p>
          <a:p>
            <a:pPr eaLnBrk="1" hangingPunct="1">
              <a:lnSpc>
                <a:spcPct val="90000"/>
              </a:lnSpc>
            </a:pPr>
            <a:endParaRPr lang="es-ES" b="1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684213" y="1844675"/>
            <a:ext cx="771525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Envía información del sensor a indicador remoto o sistema de control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3200" b="1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Actuadores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213100"/>
            <a:ext cx="6443663" cy="2447925"/>
          </a:xfrm>
        </p:spPr>
        <p:txBody>
          <a:bodyPr/>
          <a:lstStyle/>
          <a:p>
            <a:pPr eaLnBrk="1" hangingPunct="1">
              <a:tabLst>
                <a:tab pos="5918200" algn="l"/>
              </a:tabLst>
            </a:pPr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Discreto ( Calefactor: prendido/apagado ) </a:t>
            </a:r>
          </a:p>
          <a:p>
            <a:pPr eaLnBrk="1" hangingPunct="1">
              <a:tabLst>
                <a:tab pos="5918200" algn="l"/>
              </a:tabLst>
            </a:pPr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Análogo ( Válvula: </a:t>
            </a:r>
            <a:r>
              <a:rPr lang="es-ES" sz="2800" b="1" i="1" smtClean="0">
                <a:solidFill>
                  <a:srgbClr val="0033CC"/>
                </a:solidFill>
                <a:latin typeface="Times New Roman" pitchFamily="18" charset="0"/>
              </a:rPr>
              <a:t>n</a:t>
            </a:r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% abierta)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250825" y="1341438"/>
            <a:ext cx="626586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2075" indent="-92075"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Dispositivo que permite provocar un efecto en el proceso</a:t>
            </a:r>
          </a:p>
        </p:txBody>
      </p:sp>
      <p:graphicFrame>
        <p:nvGraphicFramePr>
          <p:cNvPr id="94221" name="Object 1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343650" y="2924175"/>
          <a:ext cx="2765425" cy="3635375"/>
        </p:xfrm>
        <a:graphic>
          <a:graphicData uri="http://schemas.openxmlformats.org/presentationml/2006/ole">
            <p:oleObj spid="_x0000_s7173" name="Imagen de mapa de bits" r:id="rId3" imgW="1733333" imgH="2276793" progId="PBrush">
              <p:embed/>
            </p:oleObj>
          </a:graphicData>
        </a:graphic>
      </p:graphicFrame>
      <p:pic>
        <p:nvPicPr>
          <p:cNvPr id="94222" name="Picture 14" descr="Estuf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6450" y="123825"/>
            <a:ext cx="1808163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b="1" smtClean="0">
                <a:latin typeface="Times New Roman" pitchFamily="18" charset="0"/>
              </a:rPr>
              <a:t>Características de un instrumento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83450" cy="4525963"/>
          </a:xfrm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Principio de Funcionamiento</a:t>
            </a:r>
          </a:p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Respuesta Dinámica</a:t>
            </a:r>
          </a:p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Linealidad</a:t>
            </a:r>
          </a:p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Rango de medición</a:t>
            </a:r>
          </a:p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Sensibilidad</a:t>
            </a:r>
          </a:p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Exactitud</a:t>
            </a:r>
          </a:p>
          <a:p>
            <a:pPr eaLnBrk="1" hangingPunct="1"/>
            <a:r>
              <a:rPr lang="es-ES" sz="2800" b="1" smtClean="0">
                <a:solidFill>
                  <a:srgbClr val="0033CC"/>
                </a:solidFill>
                <a:latin typeface="Times New Roman" pitchFamily="18" charset="0"/>
              </a:rPr>
              <a:t>Reproducibilidad</a:t>
            </a:r>
          </a:p>
          <a:p>
            <a:pPr eaLnBrk="1" hangingPunct="1"/>
            <a:endParaRPr lang="es-ES" sz="2800" b="1" smtClean="0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Principio de Funcionamiento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2420938"/>
            <a:ext cx="7283450" cy="37449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2800" b="1" dirty="0" err="1" smtClean="0">
                <a:solidFill>
                  <a:srgbClr val="0033CC"/>
                </a:solidFill>
                <a:latin typeface="Times New Roman" pitchFamily="18" charset="0"/>
              </a:rPr>
              <a:t>Ej</a:t>
            </a: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: Sensores de nivel:</a:t>
            </a:r>
          </a:p>
          <a:p>
            <a:pPr>
              <a:lnSpc>
                <a:spcPct val="80000"/>
              </a:lnSpc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Magnéticos</a:t>
            </a:r>
          </a:p>
          <a:p>
            <a:pPr eaLnBrk="1" hangingPunct="1">
              <a:buFontTx/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Rotativos</a:t>
            </a:r>
            <a:endParaRPr lang="es-ES" sz="2800" b="1" dirty="0" smtClean="0">
              <a:solidFill>
                <a:srgbClr val="0033CC"/>
              </a:solidFill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Vibratorios</a:t>
            </a:r>
          </a:p>
          <a:p>
            <a:pPr eaLnBrk="1" hangingPunct="1">
              <a:buFontTx/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Boyas cable</a:t>
            </a:r>
          </a:p>
          <a:p>
            <a:pPr eaLnBrk="1" hangingPunct="1">
              <a:buFontTx/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Boyas </a:t>
            </a: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laterales</a:t>
            </a:r>
          </a:p>
          <a:p>
            <a:pPr eaLnBrk="1" hangingPunct="1"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Radar</a:t>
            </a:r>
            <a:endParaRPr lang="es-ES" sz="2800" b="1" dirty="0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4859338" y="3006725"/>
            <a:ext cx="3814762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Mecánicos</a:t>
            </a:r>
            <a:endParaRPr lang="es-ES" sz="2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800" b="1" dirty="0">
                <a:solidFill>
                  <a:srgbClr val="0033CC"/>
                </a:solidFill>
                <a:latin typeface="Times New Roman" pitchFamily="18" charset="0"/>
              </a:rPr>
              <a:t>Por presión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Ultrasónicos</a:t>
            </a:r>
          </a:p>
          <a:p>
            <a:pPr eaLnBrk="1" hangingPunct="1">
              <a:buFontTx/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Capacitivos</a:t>
            </a:r>
          </a:p>
          <a:p>
            <a:pPr eaLnBrk="1" hangingPunct="1">
              <a:buFontTx/>
              <a:buNone/>
            </a:pPr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Conductivos</a:t>
            </a:r>
          </a:p>
          <a:p>
            <a:r>
              <a:rPr lang="es-ES" sz="2800" b="1" dirty="0" err="1" smtClean="0">
                <a:solidFill>
                  <a:srgbClr val="0033CC"/>
                </a:solidFill>
                <a:latin typeface="Times New Roman" pitchFamily="18" charset="0"/>
              </a:rPr>
              <a:t>Miniflotadores</a:t>
            </a:r>
            <a:endParaRPr lang="es-ES" sz="2800" b="1" dirty="0" smtClean="0">
              <a:solidFill>
                <a:srgbClr val="0033CC"/>
              </a:solidFill>
              <a:latin typeface="Times New Roman" pitchFamily="18" charset="0"/>
            </a:endParaRPr>
          </a:p>
          <a:p>
            <a:r>
              <a:rPr lang="es-ES" sz="2800" b="1" dirty="0" smtClean="0">
                <a:solidFill>
                  <a:srgbClr val="0033CC"/>
                </a:solidFill>
                <a:latin typeface="Times New Roman" pitchFamily="18" charset="0"/>
              </a:rPr>
              <a:t>Neumáticos</a:t>
            </a:r>
          </a:p>
          <a:p>
            <a:endParaRPr lang="es-ES" sz="2800" b="1" dirty="0" smtClean="0">
              <a:solidFill>
                <a:srgbClr val="0033CC"/>
              </a:solidFill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endParaRPr lang="es-ES" sz="2800" b="1" dirty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395288" y="1268413"/>
            <a:ext cx="728345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Fenómeno físico, químico, eléctrico, etc. que permite medición.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837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latin typeface="Times New Roman" pitchFamily="18" charset="0"/>
              </a:rPr>
              <a:t>Respuesta dinámica</a:t>
            </a:r>
          </a:p>
        </p:txBody>
      </p: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323850" y="1484313"/>
            <a:ext cx="820896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3200" b="1">
                <a:solidFill>
                  <a:srgbClr val="0033CC"/>
                </a:solidFill>
                <a:latin typeface="Times New Roman" pitchFamily="18" charset="0"/>
              </a:rPr>
              <a:t>Forma en el tiempo de la respuesta.</a:t>
            </a:r>
          </a:p>
        </p:txBody>
      </p:sp>
      <p:pic>
        <p:nvPicPr>
          <p:cNvPr id="10244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2133600"/>
            <a:ext cx="5761037" cy="4187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D15A">
  <a:themeElements>
    <a:clrScheme name="1_SD15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D15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D15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D15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D15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D15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D15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D15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D15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D15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D15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D15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D15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D15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SD15A</Template>
  <TotalTime>3741</TotalTime>
  <Words>472</Words>
  <Application>Microsoft Office PowerPoint</Application>
  <PresentationFormat>Presentación en pantalla (4:3)</PresentationFormat>
  <Paragraphs>133</Paragraphs>
  <Slides>26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8" baseType="lpstr">
      <vt:lpstr>1_SD15A</vt:lpstr>
      <vt:lpstr>Imagen de mapa de bits</vt:lpstr>
      <vt:lpstr>Diapositiva 1</vt:lpstr>
      <vt:lpstr>Diapositiva 2</vt:lpstr>
      <vt:lpstr>Instrumentación</vt:lpstr>
      <vt:lpstr>Sensores</vt:lpstr>
      <vt:lpstr>Transmisores</vt:lpstr>
      <vt:lpstr>Actuadores</vt:lpstr>
      <vt:lpstr>Características de un instrumento</vt:lpstr>
      <vt:lpstr>Principio de Funcionamiento</vt:lpstr>
      <vt:lpstr>Respuesta dinámica</vt:lpstr>
      <vt:lpstr>Linealidad</vt:lpstr>
      <vt:lpstr>Rango de medición</vt:lpstr>
      <vt:lpstr>Sensibilidad</vt:lpstr>
      <vt:lpstr>Exactitud</vt:lpstr>
      <vt:lpstr>Reproducibilidad</vt:lpstr>
      <vt:lpstr>Instrumentación</vt:lpstr>
      <vt:lpstr>Accidente AeroPeru 603 El Avión</vt:lpstr>
      <vt:lpstr>Accidente AeroPeru 603 </vt:lpstr>
      <vt:lpstr>Accidente AeroPeru 603 Caja “negra”</vt:lpstr>
      <vt:lpstr>Accidente AeroPeru 603 Serie de eventos desencadenantes</vt:lpstr>
      <vt:lpstr>Accidente AeroPeru 603 Serie de eventos desencadenantes</vt:lpstr>
      <vt:lpstr>Accidente AeroPeru 603 Serie de eventos desencadenantes</vt:lpstr>
      <vt:lpstr>Accidente AeroPeru 603 Serie de eventos desencadenantes</vt:lpstr>
      <vt:lpstr>Accidente AeroPeru 603 Serie de eventos desencadenantes</vt:lpstr>
      <vt:lpstr>Accidente AeroPeru 603 Serie de eventos desencadenantes</vt:lpstr>
      <vt:lpstr>Accidente AeroPeru 603 Serie de eventos desencadenantes</vt:lpstr>
      <vt:lpstr>Accidente AeroPeru 603 Resumen de Errores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EI1B2 Introducción a la Ingeneiría II</dc:title>
  <dc:creator/>
  <cp:lastModifiedBy> SBJ</cp:lastModifiedBy>
  <cp:revision>63</cp:revision>
  <dcterms:created xsi:type="dcterms:W3CDTF">2006-08-04T16:52:24Z</dcterms:created>
  <dcterms:modified xsi:type="dcterms:W3CDTF">2011-11-07T12:07:54Z</dcterms:modified>
</cp:coreProperties>
</file>