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74"/>
  </p:notesMasterIdLst>
  <p:sldIdLst>
    <p:sldId id="256" r:id="rId2"/>
    <p:sldId id="276" r:id="rId3"/>
    <p:sldId id="294" r:id="rId4"/>
    <p:sldId id="285" r:id="rId5"/>
    <p:sldId id="286" r:id="rId6"/>
    <p:sldId id="287" r:id="rId7"/>
    <p:sldId id="288" r:id="rId8"/>
    <p:sldId id="289" r:id="rId9"/>
    <p:sldId id="290" r:id="rId10"/>
    <p:sldId id="291" r:id="rId11"/>
    <p:sldId id="292" r:id="rId12"/>
    <p:sldId id="293" r:id="rId13"/>
    <p:sldId id="296" r:id="rId14"/>
    <p:sldId id="297" r:id="rId15"/>
    <p:sldId id="298" r:id="rId16"/>
    <p:sldId id="299" r:id="rId17"/>
    <p:sldId id="318" r:id="rId18"/>
    <p:sldId id="300" r:id="rId19"/>
    <p:sldId id="324" r:id="rId20"/>
    <p:sldId id="277" r:id="rId21"/>
    <p:sldId id="284" r:id="rId22"/>
    <p:sldId id="319" r:id="rId23"/>
    <p:sldId id="320" r:id="rId24"/>
    <p:sldId id="321" r:id="rId25"/>
    <p:sldId id="322" r:id="rId26"/>
    <p:sldId id="323" r:id="rId27"/>
    <p:sldId id="326" r:id="rId28"/>
    <p:sldId id="344" r:id="rId29"/>
    <p:sldId id="346" r:id="rId30"/>
    <p:sldId id="347" r:id="rId31"/>
    <p:sldId id="338" r:id="rId32"/>
    <p:sldId id="302" r:id="rId33"/>
    <p:sldId id="301" r:id="rId34"/>
    <p:sldId id="303" r:id="rId35"/>
    <p:sldId id="304" r:id="rId36"/>
    <p:sldId id="325" r:id="rId37"/>
    <p:sldId id="305" r:id="rId38"/>
    <p:sldId id="306" r:id="rId39"/>
    <p:sldId id="307" r:id="rId40"/>
    <p:sldId id="308" r:id="rId41"/>
    <p:sldId id="309" r:id="rId42"/>
    <p:sldId id="310" r:id="rId43"/>
    <p:sldId id="311" r:id="rId44"/>
    <p:sldId id="312" r:id="rId45"/>
    <p:sldId id="313" r:id="rId46"/>
    <p:sldId id="314" r:id="rId47"/>
    <p:sldId id="279" r:id="rId48"/>
    <p:sldId id="353" r:id="rId49"/>
    <p:sldId id="354" r:id="rId50"/>
    <p:sldId id="355" r:id="rId51"/>
    <p:sldId id="356" r:id="rId52"/>
    <p:sldId id="357" r:id="rId53"/>
    <p:sldId id="359" r:id="rId54"/>
    <p:sldId id="280" r:id="rId55"/>
    <p:sldId id="358" r:id="rId56"/>
    <p:sldId id="350" r:id="rId57"/>
    <p:sldId id="316" r:id="rId58"/>
    <p:sldId id="345" r:id="rId59"/>
    <p:sldId id="329" r:id="rId60"/>
    <p:sldId id="330" r:id="rId61"/>
    <p:sldId id="333" r:id="rId62"/>
    <p:sldId id="331" r:id="rId63"/>
    <p:sldId id="334" r:id="rId64"/>
    <p:sldId id="351" r:id="rId65"/>
    <p:sldId id="332" r:id="rId66"/>
    <p:sldId id="336" r:id="rId67"/>
    <p:sldId id="337" r:id="rId68"/>
    <p:sldId id="335" r:id="rId69"/>
    <p:sldId id="352" r:id="rId70"/>
    <p:sldId id="281" r:id="rId71"/>
    <p:sldId id="282" r:id="rId72"/>
    <p:sldId id="283" r:id="rId7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826" y="1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microsoft.com/office/2006/relationships/legacyDocTextInfo" Target="legacyDocTextInfo.bin"/><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11" Type="http://schemas.microsoft.com/office/2006/relationships/legacyDiagramText" Target="legacyDiagramText11.bin"/><Relationship Id="rId5" Type="http://schemas.microsoft.com/office/2006/relationships/legacyDiagramText" Target="legacyDiagramText5.bin"/><Relationship Id="rId10" Type="http://schemas.microsoft.com/office/2006/relationships/legacyDiagramText" Target="legacyDiagramText10.bin"/><Relationship Id="rId4" Type="http://schemas.microsoft.com/office/2006/relationships/legacyDiagramText" Target="legacyDiagramText4.bin"/><Relationship Id="rId9" Type="http://schemas.microsoft.com/office/2006/relationships/legacyDiagramText" Target="legacyDiagramText9.bin"/></Relationships>
</file>

<file path=ppt/drawings/_rels/vmlDrawing2.vml.rels><?xml version="1.0" encoding="UTF-8" standalone="yes"?>
<Relationships xmlns="http://schemas.openxmlformats.org/package/2006/relationships"><Relationship Id="rId3" Type="http://schemas.microsoft.com/office/2006/relationships/legacyDiagramText" Target="legacyDiagramText14.bin"/><Relationship Id="rId2" Type="http://schemas.microsoft.com/office/2006/relationships/legacyDiagramText" Target="legacyDiagramText13.bin"/><Relationship Id="rId1" Type="http://schemas.microsoft.com/office/2006/relationships/legacyDiagramText" Target="legacyDiagramText12.bin"/><Relationship Id="rId4" Type="http://schemas.microsoft.com/office/2006/relationships/legacyDiagramText" Target="legacyDiagramText15.bin"/></Relationships>
</file>

<file path=ppt/drawings/_rels/vmlDrawing3.vml.rels><?xml version="1.0" encoding="UTF-8" standalone="yes"?>
<Relationships xmlns="http://schemas.openxmlformats.org/package/2006/relationships"><Relationship Id="rId3" Type="http://schemas.microsoft.com/office/2006/relationships/legacyDiagramText" Target="legacyDiagramText18.bin"/><Relationship Id="rId2" Type="http://schemas.microsoft.com/office/2006/relationships/legacyDiagramText" Target="legacyDiagramText17.bin"/><Relationship Id="rId1" Type="http://schemas.microsoft.com/office/2006/relationships/legacyDiagramText" Target="legacyDiagramText16.bin"/><Relationship Id="rId4" Type="http://schemas.microsoft.com/office/2006/relationships/legacyDiagramText" Target="legacyDiagramText19.bin"/></Relationships>
</file>

<file path=ppt/drawings/_rels/vmlDrawing4.vml.rels><?xml version="1.0" encoding="UTF-8" standalone="yes"?>
<Relationships xmlns="http://schemas.openxmlformats.org/package/2006/relationships"><Relationship Id="rId3" Type="http://schemas.microsoft.com/office/2006/relationships/legacyDiagramText" Target="legacyDiagramText22.bin"/><Relationship Id="rId2" Type="http://schemas.microsoft.com/office/2006/relationships/legacyDiagramText" Target="legacyDiagramText21.bin"/><Relationship Id="rId1" Type="http://schemas.microsoft.com/office/2006/relationships/legacyDiagramText" Target="legacyDiagramText20.bin"/><Relationship Id="rId4" Type="http://schemas.microsoft.com/office/2006/relationships/legacyDiagramText" Target="legacyDiagramText23.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B435F3-8EBA-4FED-8D65-DC6C9EE4AD1B}" type="datetimeFigureOut">
              <a:rPr lang="es-ES" smtClean="0"/>
              <a:pPr/>
              <a:t>27/10/2011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D05682-18B6-42A1-BDC4-B72122F0CECB}"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CB12D3-0F8C-4DD0-932E-8EBC7ABB32B1}" type="slidenum">
              <a:rPr lang="es-ES"/>
              <a:pPr/>
              <a:t>2</a:t>
            </a:fld>
            <a:endParaRPr lang="es-E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72A7E4-8281-4109-B971-91EA17936139}" type="slidenum">
              <a:rPr lang="es-ES"/>
              <a:pPr/>
              <a:t>38</a:t>
            </a:fld>
            <a:endParaRPr lang="es-E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F1F132-CB02-42C3-9D45-808F3030B7D7}" type="slidenum">
              <a:rPr lang="es-ES"/>
              <a:pPr/>
              <a:t>39</a:t>
            </a:fld>
            <a:endParaRPr lang="es-E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CD32EC-6855-461B-9356-703E06195048}" type="slidenum">
              <a:rPr lang="es-ES"/>
              <a:pPr/>
              <a:t>40</a:t>
            </a:fld>
            <a:endParaRPr lang="es-E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BC7DCE-FCA0-4023-BDC4-AEE01E5350E2}" type="slidenum">
              <a:rPr lang="es-ES"/>
              <a:pPr/>
              <a:t>41</a:t>
            </a:fld>
            <a:endParaRPr lang="es-E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C529BA-54A7-4AEC-90DF-EAC0843B7099}" type="slidenum">
              <a:rPr lang="es-ES"/>
              <a:pPr/>
              <a:t>42</a:t>
            </a:fld>
            <a:endParaRPr lang="es-E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9A8525-910D-4199-80B4-2A1E8AB16012}" type="slidenum">
              <a:rPr lang="es-ES"/>
              <a:pPr/>
              <a:t>43</a:t>
            </a:fld>
            <a:endParaRPr lang="es-ES"/>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343B4D-0D00-43D3-A264-1042FDD3577B}" type="slidenum">
              <a:rPr lang="es-ES"/>
              <a:pPr/>
              <a:t>44</a:t>
            </a:fld>
            <a:endParaRPr lang="es-E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33A1CB-8BF4-4C94-8A0E-E01A011DC1C9}" type="slidenum">
              <a:rPr lang="es-ES"/>
              <a:pPr/>
              <a:t>45</a:t>
            </a:fld>
            <a:endParaRPr lang="es-ES"/>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75D288-4A26-4FC2-8C0E-F4AAE1023202}" type="slidenum">
              <a:rPr lang="es-ES"/>
              <a:pPr/>
              <a:t>46</a:t>
            </a:fld>
            <a:endParaRPr lang="es-E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D4408D-5C28-4E71-BBFB-202B8A9EB3C5}" type="slidenum">
              <a:rPr lang="es-ES"/>
              <a:pPr/>
              <a:t>47</a:t>
            </a:fld>
            <a:endParaRPr lang="es-E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1BA8FB-B306-4510-8F56-7D981E5B34A6}" type="slidenum">
              <a:rPr lang="es-ES"/>
              <a:pPr/>
              <a:t>18</a:t>
            </a:fld>
            <a:endParaRPr lang="es-E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A86E3D-D1A9-453C-9F33-E4047DB63875}" type="slidenum">
              <a:rPr lang="es-ES"/>
              <a:pPr/>
              <a:t>54</a:t>
            </a:fld>
            <a:endParaRPr lang="es-E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23492-526B-4B4D-88A8-D0D30CF842C4}" type="slidenum">
              <a:rPr lang="es-ES"/>
              <a:pPr/>
              <a:t>70</a:t>
            </a:fld>
            <a:endParaRPr lang="es-E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83B99B-2D8A-443D-B98C-B148C4C211EE}" type="slidenum">
              <a:rPr lang="es-ES"/>
              <a:pPr/>
              <a:t>71</a:t>
            </a:fld>
            <a:endParaRPr lang="es-E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5E1D1F-7FCF-4CEC-A1AE-9CF8C196B52F}" type="slidenum">
              <a:rPr lang="es-ES"/>
              <a:pPr/>
              <a:t>72</a:t>
            </a:fld>
            <a:endParaRPr lang="es-E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806894-1148-429C-922C-36DD0D6116D6}" type="slidenum">
              <a:rPr lang="es-ES"/>
              <a:pPr/>
              <a:t>20</a:t>
            </a:fld>
            <a:endParaRPr lang="es-E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019B00-3512-4908-8FCE-B95FC5F75349}" type="slidenum">
              <a:rPr lang="es-ES"/>
              <a:pPr/>
              <a:t>32</a:t>
            </a:fld>
            <a:endParaRPr lang="es-E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E9FB2-1EF1-4333-B077-A7ABD6F6BBA1}" type="slidenum">
              <a:rPr lang="es-ES"/>
              <a:pPr/>
              <a:t>33</a:t>
            </a:fld>
            <a:endParaRPr lang="es-E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0EA223-71F3-4828-8FD8-85E7DF5AE0E7}" type="slidenum">
              <a:rPr lang="es-ES"/>
              <a:pPr/>
              <a:t>34</a:t>
            </a:fld>
            <a:endParaRPr lang="es-E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91C5F-B567-485C-B82B-E92C9AD46491}" type="slidenum">
              <a:rPr lang="es-ES"/>
              <a:pPr/>
              <a:t>35</a:t>
            </a:fld>
            <a:endParaRPr lang="es-E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38AF01-EE44-4773-9E80-D7873B363ECE}" type="slidenum">
              <a:rPr lang="es-ES"/>
              <a:pPr/>
              <a:t>36</a:t>
            </a:fld>
            <a:endParaRPr lang="es-E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1DF54C-0286-403B-981B-6746E3167E10}" type="slidenum">
              <a:rPr lang="es-ES"/>
              <a:pPr/>
              <a:t>37</a:t>
            </a:fld>
            <a:endParaRPr lang="es-E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SmartArt"/>
          <p:cNvSpPr>
            <a:spLocks noGrp="1"/>
          </p:cNvSpPr>
          <p:nvPr>
            <p:ph type="dgm" idx="1"/>
          </p:nvPr>
        </p:nvSpPr>
        <p:spPr>
          <a:xfrm>
            <a:off x="457200" y="1600200"/>
            <a:ext cx="8229600" cy="4525963"/>
          </a:xfrm>
        </p:spPr>
        <p:txBody>
          <a:bodyPr/>
          <a:lstStyle/>
          <a:p>
            <a:endParaRPr lang="es-ES"/>
          </a:p>
        </p:txBody>
      </p:sp>
      <p:sp>
        <p:nvSpPr>
          <p:cNvPr id="4" name="3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fld id="{FEAE10FB-C12E-443D-9623-B0B135FAD940}"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5225"/>
            <a:ext cx="2133600" cy="476250"/>
          </a:xfrm>
        </p:spPr>
        <p:txBody>
          <a:bodyPr/>
          <a:lstStyle>
            <a:lvl1pPr>
              <a:defRPr/>
            </a:lvl1pPr>
          </a:lstStyle>
          <a:p>
            <a:endParaRPr lang="es-CL"/>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CL"/>
          </a:p>
        </p:txBody>
      </p:sp>
      <p:sp>
        <p:nvSpPr>
          <p:cNvPr id="7" name="6 Marcador de número de diapositiva"/>
          <p:cNvSpPr>
            <a:spLocks noGrp="1"/>
          </p:cNvSpPr>
          <p:nvPr>
            <p:ph type="sldNum" sz="quarter" idx="12"/>
          </p:nvPr>
        </p:nvSpPr>
        <p:spPr>
          <a:xfrm>
            <a:off x="6553200" y="6245225"/>
            <a:ext cx="2133600" cy="476250"/>
          </a:xfrm>
        </p:spPr>
        <p:txBody>
          <a:bodyPr/>
          <a:lstStyle>
            <a:lvl1pPr>
              <a:defRPr/>
            </a:lvl1pPr>
          </a:lstStyle>
          <a:p>
            <a:fld id="{01DB35B4-1A2D-4C08-BCFE-52B956E7A8D4}" type="slidenum">
              <a:rPr lang="es-CL"/>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05362F-5658-4809-9C91-6EB57327503E}" type="datetimeFigureOut">
              <a:rPr lang="es-ES" smtClean="0"/>
              <a:pPr/>
              <a:t>27/10/2011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8323465-338D-4997-9101-D01FF575C710}"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05362F-5658-4809-9C91-6EB57327503E}" type="datetimeFigureOut">
              <a:rPr lang="es-ES" smtClean="0"/>
              <a:pPr/>
              <a:t>27/10/2011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323465-338D-4997-9101-D01FF575C710}"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3" Type="http://schemas.openxmlformats.org/officeDocument/2006/relationships/hyperlink" Target="http://es.wikipedia.org/wiki/Carlos_II_de_Espa%C3%B1a" TargetMode="External"/><Relationship Id="rId18" Type="http://schemas.openxmlformats.org/officeDocument/2006/relationships/hyperlink" Target="http://es.wikipedia.org/wiki/1746" TargetMode="External"/><Relationship Id="rId26" Type="http://schemas.openxmlformats.org/officeDocument/2006/relationships/hyperlink" Target="http://es.wikipedia.org/wiki/1813" TargetMode="External"/><Relationship Id="rId39" Type="http://schemas.openxmlformats.org/officeDocument/2006/relationships/hyperlink" Target="http://es.wikipedia.org/wiki/Nicol%C3%A1s_Salmer%C3%B3n" TargetMode="External"/><Relationship Id="rId3" Type="http://schemas.openxmlformats.org/officeDocument/2006/relationships/image" Target="../media/image14.jpeg"/><Relationship Id="rId21" Type="http://schemas.openxmlformats.org/officeDocument/2006/relationships/hyperlink" Target="http://es.wikipedia.org/wiki/Carlos_III_de_Espa%C3%B1a" TargetMode="External"/><Relationship Id="rId34" Type="http://schemas.openxmlformats.org/officeDocument/2006/relationships/hyperlink" Target="http://es.wikipedia.org/wiki/1873" TargetMode="External"/><Relationship Id="rId42" Type="http://schemas.openxmlformats.org/officeDocument/2006/relationships/hyperlink" Target="http://es.wikipedia.org/wiki/Alfonso_XII_de_Espa%C3%B1a" TargetMode="External"/><Relationship Id="rId47" Type="http://schemas.openxmlformats.org/officeDocument/2006/relationships/hyperlink" Target="http://es.wikipedia.org/wiki/Segunda_Rep%C3%BAblica_Espa%C3%B1ola" TargetMode="External"/><Relationship Id="rId50" Type="http://schemas.openxmlformats.org/officeDocument/2006/relationships/hyperlink" Target="http://es.wikipedia.org/wiki/Manuel_Aza%C3%B1a" TargetMode="External"/><Relationship Id="rId7" Type="http://schemas.openxmlformats.org/officeDocument/2006/relationships/hyperlink" Target="http://es.wikipedia.org/wiki/Felipe_II_de_Espa%C3%B1a" TargetMode="External"/><Relationship Id="rId12" Type="http://schemas.openxmlformats.org/officeDocument/2006/relationships/hyperlink" Target="http://es.wikipedia.org/wiki/1665" TargetMode="External"/><Relationship Id="rId17" Type="http://schemas.openxmlformats.org/officeDocument/2006/relationships/hyperlink" Target="http://es.wikipedia.org/wiki/Luis_I_de_Espa%C3%B1a" TargetMode="External"/><Relationship Id="rId25" Type="http://schemas.openxmlformats.org/officeDocument/2006/relationships/hyperlink" Target="http://es.wikipedia.org/wiki/Jos%C3%A9_I_de_Espa%C3%B1a" TargetMode="External"/><Relationship Id="rId33" Type="http://schemas.openxmlformats.org/officeDocument/2006/relationships/hyperlink" Target="http://es.wikipedia.org/wiki/Amadeo_I_de_Espa%C3%B1a" TargetMode="External"/><Relationship Id="rId38" Type="http://schemas.openxmlformats.org/officeDocument/2006/relationships/hyperlink" Target="http://es.wikipedia.org/wiki/Francisco_Pi_y_Margall" TargetMode="External"/><Relationship Id="rId46" Type="http://schemas.openxmlformats.org/officeDocument/2006/relationships/hyperlink" Target="http://es.wikipedia.org/wiki/1931" TargetMode="External"/><Relationship Id="rId2" Type="http://schemas.openxmlformats.org/officeDocument/2006/relationships/notesSlide" Target="../notesSlides/notesSlide8.xml"/><Relationship Id="rId16" Type="http://schemas.openxmlformats.org/officeDocument/2006/relationships/hyperlink" Target="http://es.wikipedia.org/wiki/1724" TargetMode="External"/><Relationship Id="rId20" Type="http://schemas.openxmlformats.org/officeDocument/2006/relationships/hyperlink" Target="http://es.wikipedia.org/wiki/1759" TargetMode="External"/><Relationship Id="rId29" Type="http://schemas.openxmlformats.org/officeDocument/2006/relationships/hyperlink" Target="http://es.wikipedia.org/wiki/Isabel_II_de_Espa%C3%B1a" TargetMode="External"/><Relationship Id="rId41" Type="http://schemas.openxmlformats.org/officeDocument/2006/relationships/hyperlink" Target="http://es.wikipedia.org/wiki/Francisco_Serrano_y_Dom%C3%ADnguez" TargetMode="External"/><Relationship Id="rId54" Type="http://schemas.openxmlformats.org/officeDocument/2006/relationships/hyperlink" Target="http://es.wikipedia.org/wiki/Juan_Carlos_I" TargetMode="External"/><Relationship Id="rId1" Type="http://schemas.openxmlformats.org/officeDocument/2006/relationships/slideLayout" Target="../slideLayouts/slideLayout2.xml"/><Relationship Id="rId6" Type="http://schemas.openxmlformats.org/officeDocument/2006/relationships/hyperlink" Target="http://es.wikipedia.org/wiki/1556" TargetMode="External"/><Relationship Id="rId11" Type="http://schemas.openxmlformats.org/officeDocument/2006/relationships/hyperlink" Target="http://es.wikipedia.org/wiki/Felipe_IV_de_Espa%C3%B1a" TargetMode="External"/><Relationship Id="rId24" Type="http://schemas.openxmlformats.org/officeDocument/2006/relationships/hyperlink" Target="http://es.wikipedia.org/wiki/1808" TargetMode="External"/><Relationship Id="rId32" Type="http://schemas.openxmlformats.org/officeDocument/2006/relationships/hyperlink" Target="http://es.wikipedia.org/wiki/1871" TargetMode="External"/><Relationship Id="rId37" Type="http://schemas.openxmlformats.org/officeDocument/2006/relationships/hyperlink" Target="http://es.wikipedia.org/wiki/Estanislao_Figueras" TargetMode="External"/><Relationship Id="rId40" Type="http://schemas.openxmlformats.org/officeDocument/2006/relationships/hyperlink" Target="http://es.wikipedia.org/wiki/Emilio_Castelar" TargetMode="External"/><Relationship Id="rId45" Type="http://schemas.openxmlformats.org/officeDocument/2006/relationships/hyperlink" Target="http://es.wikipedia.org/wiki/1886" TargetMode="External"/><Relationship Id="rId53" Type="http://schemas.openxmlformats.org/officeDocument/2006/relationships/hyperlink" Target="http://es.wikipedia.org/wiki/1975" TargetMode="External"/><Relationship Id="rId5" Type="http://schemas.openxmlformats.org/officeDocument/2006/relationships/hyperlink" Target="http://es.wikipedia.org/wiki/1516" TargetMode="External"/><Relationship Id="rId15" Type="http://schemas.openxmlformats.org/officeDocument/2006/relationships/hyperlink" Target="http://es.wikipedia.org/wiki/Felipe_V_de_Espa%C3%B1a" TargetMode="External"/><Relationship Id="rId23" Type="http://schemas.openxmlformats.org/officeDocument/2006/relationships/hyperlink" Target="http://es.wikipedia.org/wiki/Carlos_IV_de_Espa%C3%B1a" TargetMode="External"/><Relationship Id="rId28" Type="http://schemas.openxmlformats.org/officeDocument/2006/relationships/hyperlink" Target="http://es.wikipedia.org/wiki/1833" TargetMode="External"/><Relationship Id="rId36" Type="http://schemas.openxmlformats.org/officeDocument/2006/relationships/hyperlink" Target="http://es.wikipedia.org/wiki/1874" TargetMode="External"/><Relationship Id="rId49" Type="http://schemas.openxmlformats.org/officeDocument/2006/relationships/hyperlink" Target="http://es.wikipedia.org/wiki/Niceto_Alcal%C3%A1-Zamora" TargetMode="External"/><Relationship Id="rId10" Type="http://schemas.openxmlformats.org/officeDocument/2006/relationships/hyperlink" Target="http://es.wikipedia.org/wiki/1621" TargetMode="External"/><Relationship Id="rId19" Type="http://schemas.openxmlformats.org/officeDocument/2006/relationships/hyperlink" Target="http://es.wikipedia.org/wiki/Fernando_VI_de_Espa%C3%B1a" TargetMode="External"/><Relationship Id="rId31" Type="http://schemas.openxmlformats.org/officeDocument/2006/relationships/hyperlink" Target="http://es.wikipedia.org/wiki/Francisco_Serrano_Dom%C3%ADnguez" TargetMode="External"/><Relationship Id="rId44" Type="http://schemas.openxmlformats.org/officeDocument/2006/relationships/hyperlink" Target="http://es.wikipedia.org/wiki/Alfonso_XIII_de_Espa%C3%B1a" TargetMode="External"/><Relationship Id="rId52" Type="http://schemas.openxmlformats.org/officeDocument/2006/relationships/hyperlink" Target="http://es.wikipedia.org/wiki/Francisco_Franco" TargetMode="External"/><Relationship Id="rId4" Type="http://schemas.openxmlformats.org/officeDocument/2006/relationships/hyperlink" Target="http://es.wikipedia.org/wiki/Carlos_I_de_Espa%C3%B1a" TargetMode="External"/><Relationship Id="rId9" Type="http://schemas.openxmlformats.org/officeDocument/2006/relationships/hyperlink" Target="http://es.wikipedia.org/wiki/Felipe_III_de_Espa%C3%B1a" TargetMode="External"/><Relationship Id="rId14" Type="http://schemas.openxmlformats.org/officeDocument/2006/relationships/hyperlink" Target="http://es.wikipedia.org/wiki/1700" TargetMode="External"/><Relationship Id="rId22" Type="http://schemas.openxmlformats.org/officeDocument/2006/relationships/hyperlink" Target="http://es.wikipedia.org/wiki/1788" TargetMode="External"/><Relationship Id="rId27" Type="http://schemas.openxmlformats.org/officeDocument/2006/relationships/hyperlink" Target="http://es.wikipedia.org/wiki/Fernando_VII_de_Espa%C3%B1a" TargetMode="External"/><Relationship Id="rId30" Type="http://schemas.openxmlformats.org/officeDocument/2006/relationships/hyperlink" Target="http://es.wikipedia.org/wiki/1868" TargetMode="External"/><Relationship Id="rId35" Type="http://schemas.openxmlformats.org/officeDocument/2006/relationships/hyperlink" Target="http://es.wikipedia.org/wiki/Primera_Rep%C3%BAblica_Espa%C3%B1ola" TargetMode="External"/><Relationship Id="rId43" Type="http://schemas.openxmlformats.org/officeDocument/2006/relationships/hyperlink" Target="http://es.wikipedia.org/wiki/1885" TargetMode="External"/><Relationship Id="rId48" Type="http://schemas.openxmlformats.org/officeDocument/2006/relationships/hyperlink" Target="http://es.wikipedia.org/wiki/1939" TargetMode="External"/><Relationship Id="rId8" Type="http://schemas.openxmlformats.org/officeDocument/2006/relationships/hyperlink" Target="http://es.wikipedia.org/wiki/1598" TargetMode="External"/><Relationship Id="rId51" Type="http://schemas.openxmlformats.org/officeDocument/2006/relationships/hyperlink" Target="http://es.wikipedia.org/wiki/Dictadura"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25.jpeg"/><Relationship Id="rId4" Type="http://schemas.openxmlformats.org/officeDocument/2006/relationships/image" Target="../media/image2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2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29.jpeg"/></Relationships>
</file>

<file path=ppt/slides/_rels/slide7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image" Target="../media/image33.png"/><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HISTORIA DE EUROPA  y TEXTOS ESCOGIDOS.</a:t>
            </a:r>
            <a:endParaRPr lang="es-ES" dirty="0"/>
          </a:p>
        </p:txBody>
      </p:sp>
      <p:sp>
        <p:nvSpPr>
          <p:cNvPr id="3" name="2 Subtítulo"/>
          <p:cNvSpPr>
            <a:spLocks noGrp="1"/>
          </p:cNvSpPr>
          <p:nvPr>
            <p:ph type="subTitle" idx="1"/>
          </p:nvPr>
        </p:nvSpPr>
        <p:spPr/>
        <p:txBody>
          <a:bodyPr/>
          <a:lstStyle/>
          <a:p>
            <a:r>
              <a:rPr lang="es-ES" dirty="0" smtClean="0"/>
              <a:t>Sesión octubre de 2011</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pPr eaLnBrk="1" hangingPunct="1"/>
            <a:r>
              <a:rPr lang="es-ES" smtClean="0"/>
              <a:t>Análisis</a:t>
            </a:r>
          </a:p>
        </p:txBody>
      </p:sp>
      <p:sp>
        <p:nvSpPr>
          <p:cNvPr id="25603" name="2 Rectángulo"/>
          <p:cNvSpPr>
            <a:spLocks noChangeArrowheads="1"/>
          </p:cNvSpPr>
          <p:nvPr/>
        </p:nvSpPr>
        <p:spPr bwMode="auto">
          <a:xfrm>
            <a:off x="571500" y="1357313"/>
            <a:ext cx="7858125" cy="4967287"/>
          </a:xfrm>
          <a:prstGeom prst="rect">
            <a:avLst/>
          </a:prstGeom>
          <a:noFill/>
          <a:ln w="9525">
            <a:noFill/>
            <a:miter lim="800000"/>
            <a:headEnd/>
            <a:tailEnd/>
          </a:ln>
        </p:spPr>
        <p:txBody>
          <a:bodyPr>
            <a:spAutoFit/>
          </a:bodyPr>
          <a:lstStyle/>
          <a:p>
            <a:pPr>
              <a:lnSpc>
                <a:spcPct val="90000"/>
              </a:lnSpc>
              <a:buFont typeface="Arial" charset="0"/>
              <a:buChar char="•"/>
            </a:pPr>
            <a:r>
              <a:rPr lang="es-ES" sz="3200">
                <a:latin typeface="Calibri" pitchFamily="34" charset="0"/>
              </a:rPr>
              <a:t> El hombre no </a:t>
            </a:r>
            <a:r>
              <a:rPr lang="es-ES" sz="3200" i="1">
                <a:latin typeface="Calibri" pitchFamily="34" charset="0"/>
              </a:rPr>
              <a:t>posee</a:t>
            </a:r>
            <a:r>
              <a:rPr lang="es-ES" sz="3200">
                <a:latin typeface="Calibri" pitchFamily="34" charset="0"/>
              </a:rPr>
              <a:t> </a:t>
            </a:r>
            <a:r>
              <a:rPr lang="es-ES" sz="3200" i="1">
                <a:latin typeface="Calibri" pitchFamily="34" charset="0"/>
              </a:rPr>
              <a:t>lógos</a:t>
            </a:r>
            <a:r>
              <a:rPr lang="es-ES" sz="3200">
                <a:latin typeface="Calibri" pitchFamily="34" charset="0"/>
              </a:rPr>
              <a:t> como una facultad </a:t>
            </a:r>
            <a:r>
              <a:rPr lang="es-ES" sz="3200" i="1">
                <a:latin typeface="Calibri" pitchFamily="34" charset="0"/>
              </a:rPr>
              <a:t>natural</a:t>
            </a:r>
            <a:r>
              <a:rPr lang="es-ES" sz="3200">
                <a:latin typeface="Calibri" pitchFamily="34" charset="0"/>
              </a:rPr>
              <a:t> ni como un don, y su ser político tampoco le es simplemente otorgado y adquirido una vez por todas</a:t>
            </a:r>
          </a:p>
          <a:p>
            <a:pPr>
              <a:lnSpc>
                <a:spcPct val="90000"/>
              </a:lnSpc>
              <a:buFont typeface="Arial" charset="0"/>
              <a:buChar char="•"/>
            </a:pPr>
            <a:endParaRPr lang="es-ES" sz="3200">
              <a:latin typeface="Calibri" pitchFamily="34" charset="0"/>
            </a:endParaRPr>
          </a:p>
          <a:p>
            <a:pPr>
              <a:lnSpc>
                <a:spcPct val="90000"/>
              </a:lnSpc>
              <a:buFont typeface="Arial" charset="0"/>
              <a:buChar char="•"/>
            </a:pPr>
            <a:r>
              <a:rPr lang="es-ES" sz="3200">
                <a:latin typeface="Calibri" pitchFamily="34" charset="0"/>
              </a:rPr>
              <a:t> El hombre se enseñó a sí mismo -</a:t>
            </a:r>
            <a:r>
              <a:rPr lang="es-ES" sz="3200" b="1" i="1">
                <a:latin typeface="Calibri" pitchFamily="34" charset="0"/>
              </a:rPr>
              <a:t>creó- </a:t>
            </a:r>
            <a:r>
              <a:rPr lang="es-ES" sz="3200">
                <a:latin typeface="Calibri" pitchFamily="34" charset="0"/>
              </a:rPr>
              <a:t>la lengua (</a:t>
            </a:r>
            <a:r>
              <a:rPr lang="es-ES" sz="3200" i="1">
                <a:latin typeface="Calibri" pitchFamily="34" charset="0"/>
              </a:rPr>
              <a:t>phthégma</a:t>
            </a:r>
            <a:r>
              <a:rPr lang="es-ES" sz="3200">
                <a:latin typeface="Calibri" pitchFamily="34" charset="0"/>
              </a:rPr>
              <a:t>), el pensamiento (</a:t>
            </a:r>
            <a:r>
              <a:rPr lang="es-ES" sz="3200" i="1">
                <a:latin typeface="Calibri" pitchFamily="34" charset="0"/>
              </a:rPr>
              <a:t>phrónema</a:t>
            </a:r>
            <a:r>
              <a:rPr lang="es-ES" sz="3200">
                <a:latin typeface="Calibri" pitchFamily="34" charset="0"/>
              </a:rPr>
              <a:t>) y estos </a:t>
            </a:r>
            <a:r>
              <a:rPr lang="es-ES" sz="3200" i="1">
                <a:latin typeface="Calibri" pitchFamily="34" charset="0"/>
              </a:rPr>
              <a:t>astunómous orgás</a:t>
            </a:r>
            <a:r>
              <a:rPr lang="es-ES" sz="3200">
                <a:latin typeface="Calibri" pitchFamily="34" charset="0"/>
              </a:rPr>
              <a:t> (las pasiones, las disposiciones, las pulsiones que brindan leyes a las ciudades -que instituyen las ciudades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pPr eaLnBrk="1" hangingPunct="1"/>
            <a:r>
              <a:rPr lang="es-ES" smtClean="0"/>
              <a:t>Análisis</a:t>
            </a:r>
          </a:p>
        </p:txBody>
      </p:sp>
      <p:sp>
        <p:nvSpPr>
          <p:cNvPr id="26627" name="2 Rectángulo"/>
          <p:cNvSpPr>
            <a:spLocks noChangeArrowheads="1"/>
          </p:cNvSpPr>
          <p:nvPr/>
        </p:nvSpPr>
        <p:spPr bwMode="auto">
          <a:xfrm>
            <a:off x="714375" y="2260600"/>
            <a:ext cx="7643813" cy="3970338"/>
          </a:xfrm>
          <a:prstGeom prst="rect">
            <a:avLst/>
          </a:prstGeom>
          <a:noFill/>
          <a:ln w="9525">
            <a:noFill/>
            <a:miter lim="800000"/>
            <a:headEnd/>
            <a:tailEnd/>
          </a:ln>
        </p:spPr>
        <p:txBody>
          <a:bodyPr>
            <a:spAutoFit/>
          </a:bodyPr>
          <a:lstStyle/>
          <a:p>
            <a:pPr>
              <a:lnSpc>
                <a:spcPct val="90000"/>
              </a:lnSpc>
              <a:buFont typeface="Arial" charset="0"/>
              <a:buChar char="•"/>
            </a:pPr>
            <a:r>
              <a:rPr lang="es-ES" sz="2800">
                <a:latin typeface="Calibri" pitchFamily="34" charset="0"/>
              </a:rPr>
              <a:t> “pasiones instituyentes” es quizás una traducción apropiada para esta asombrosa idea de Sófocles, pues a menudo pensamos que la ley y la institución están radicalmente opuestas al furor y a las pasiones</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En la raíz de la institución primordial se encuentran una </a:t>
            </a:r>
            <a:r>
              <a:rPr lang="es-ES" sz="2800" i="1">
                <a:latin typeface="Calibri" pitchFamily="34" charset="0"/>
              </a:rPr>
              <a:t>voluntad</a:t>
            </a:r>
            <a:r>
              <a:rPr lang="es-ES" sz="2800">
                <a:latin typeface="Calibri" pitchFamily="34" charset="0"/>
              </a:rPr>
              <a:t> y una intención prelógicas, y las instituciones no pueden mantenerse sin pasión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500063" y="0"/>
            <a:ext cx="8229600" cy="1143000"/>
          </a:xfrm>
        </p:spPr>
        <p:txBody>
          <a:bodyPr/>
          <a:lstStyle/>
          <a:p>
            <a:pPr eaLnBrk="1" hangingPunct="1"/>
            <a:r>
              <a:rPr lang="es-ES" smtClean="0"/>
              <a:t>Análisis</a:t>
            </a:r>
          </a:p>
        </p:txBody>
      </p:sp>
      <p:sp>
        <p:nvSpPr>
          <p:cNvPr id="27651" name="2 Rectángulo"/>
          <p:cNvSpPr>
            <a:spLocks noChangeArrowheads="1"/>
          </p:cNvSpPr>
          <p:nvPr/>
        </p:nvSpPr>
        <p:spPr bwMode="auto">
          <a:xfrm>
            <a:off x="428625" y="928688"/>
            <a:ext cx="8358188" cy="5924550"/>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a:t>
            </a:r>
            <a:r>
              <a:rPr lang="es-ES" sz="2700">
                <a:latin typeface="Calibri" pitchFamily="34" charset="0"/>
              </a:rPr>
              <a:t>El poeta conoce un primer límite a esta </a:t>
            </a:r>
            <a:r>
              <a:rPr lang="es-ES" sz="2700" i="1">
                <a:latin typeface="Calibri" pitchFamily="34" charset="0"/>
              </a:rPr>
              <a:t>deinótes</a:t>
            </a:r>
            <a:r>
              <a:rPr lang="es-ES" sz="2700">
                <a:latin typeface="Calibri" pitchFamily="34" charset="0"/>
              </a:rPr>
              <a:t>, la muerte</a:t>
            </a:r>
          </a:p>
          <a:p>
            <a:pPr>
              <a:buFont typeface="Arial" charset="0"/>
              <a:buChar char="•"/>
            </a:pPr>
            <a:endParaRPr lang="es-ES" sz="2700">
              <a:latin typeface="Calibri" pitchFamily="34" charset="0"/>
            </a:endParaRPr>
          </a:p>
          <a:p>
            <a:pPr>
              <a:buFont typeface="Arial" charset="0"/>
              <a:buChar char="•"/>
            </a:pPr>
            <a:r>
              <a:rPr lang="es-ES" sz="2700" i="1">
                <a:latin typeface="Calibri" pitchFamily="34" charset="0"/>
              </a:rPr>
              <a:t> Háida mónon pheûxin ouk eráxetai</a:t>
            </a:r>
            <a:r>
              <a:rPr lang="es-ES" sz="2700">
                <a:latin typeface="Calibri" pitchFamily="34" charset="0"/>
              </a:rPr>
              <a:t>, “la única cosa que no encontrará es la manera de huir del Hades”</a:t>
            </a:r>
          </a:p>
          <a:p>
            <a:pPr>
              <a:buFont typeface="Arial" charset="0"/>
              <a:buChar char="•"/>
            </a:pPr>
            <a:endParaRPr lang="es-ES" sz="2700">
              <a:latin typeface="Calibri" pitchFamily="34" charset="0"/>
            </a:endParaRPr>
          </a:p>
          <a:p>
            <a:pPr>
              <a:buFont typeface="Arial" charset="0"/>
              <a:buChar char="•"/>
            </a:pPr>
            <a:r>
              <a:rPr lang="es-ES" sz="2700">
                <a:latin typeface="Calibri" pitchFamily="34" charset="0"/>
              </a:rPr>
              <a:t> Hades, lo definitivo, no aparece aquí solamente como recordatorio de la verdad última, sino también para subrayar la </a:t>
            </a:r>
            <a:r>
              <a:rPr lang="es-ES" sz="2700" i="1">
                <a:latin typeface="Calibri" pitchFamily="34" charset="0"/>
              </a:rPr>
              <a:t>deinótes</a:t>
            </a:r>
            <a:r>
              <a:rPr lang="es-ES" sz="2700">
                <a:latin typeface="Calibri" pitchFamily="34" charset="0"/>
              </a:rPr>
              <a:t> de este ser que, conociendo su mortalidad, sin embargo no cesa de “avanzar” (</a:t>
            </a:r>
            <a:r>
              <a:rPr lang="es-ES" sz="2700" i="1">
                <a:latin typeface="Calibri" pitchFamily="34" charset="0"/>
              </a:rPr>
              <a:t>choreî</a:t>
            </a:r>
            <a:r>
              <a:rPr lang="es-ES" sz="2700">
                <a:latin typeface="Calibri" pitchFamily="34" charset="0"/>
              </a:rPr>
              <a:t>), de “agotar [la tierra para su beneficio]” (</a:t>
            </a:r>
            <a:r>
              <a:rPr lang="es-ES" sz="2700" i="1">
                <a:latin typeface="Calibri" pitchFamily="34" charset="0"/>
              </a:rPr>
              <a:t>apotrúetai</a:t>
            </a:r>
            <a:r>
              <a:rPr lang="es-ES" sz="2700">
                <a:latin typeface="Calibri" pitchFamily="34" charset="0"/>
              </a:rPr>
              <a:t>), de “encarcelar [los pájaros]” (</a:t>
            </a:r>
            <a:r>
              <a:rPr lang="es-ES" sz="2700" i="1">
                <a:latin typeface="Calibri" pitchFamily="34" charset="0"/>
              </a:rPr>
              <a:t>ágei</a:t>
            </a:r>
            <a:r>
              <a:rPr lang="es-ES" sz="2700">
                <a:latin typeface="Calibri" pitchFamily="34" charset="0"/>
              </a:rPr>
              <a:t>), de “hacerse dueño [de las bestias salvajes]” (</a:t>
            </a:r>
            <a:r>
              <a:rPr lang="es-ES" sz="2700" i="1">
                <a:latin typeface="Calibri" pitchFamily="34" charset="0"/>
              </a:rPr>
              <a:t>krateî</a:t>
            </a:r>
            <a:r>
              <a:rPr lang="es-ES" sz="2700">
                <a:latin typeface="Calibri" pitchFamily="34" charset="0"/>
              </a:rPr>
              <a:t>) y de “enseñarse a sí mismo” (</a:t>
            </a:r>
            <a:r>
              <a:rPr lang="es-ES" sz="2700" i="1">
                <a:latin typeface="Calibri" pitchFamily="34" charset="0"/>
              </a:rPr>
              <a:t>didásketai</a:t>
            </a:r>
            <a:r>
              <a:rPr lang="es-ES" sz="2700">
                <a:latin typeface="Calibri" pitchFamily="34" charset="0"/>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pPr eaLnBrk="1" hangingPunct="1"/>
            <a:r>
              <a:rPr lang="es-ES" smtClean="0"/>
              <a:t>Análisis</a:t>
            </a:r>
          </a:p>
        </p:txBody>
      </p:sp>
      <p:sp>
        <p:nvSpPr>
          <p:cNvPr id="28675" name="2 Rectángulo"/>
          <p:cNvSpPr>
            <a:spLocks noChangeArrowheads="1"/>
          </p:cNvSpPr>
          <p:nvPr/>
        </p:nvSpPr>
        <p:spPr bwMode="auto">
          <a:xfrm>
            <a:off x="500063" y="1928813"/>
            <a:ext cx="7786687" cy="3970337"/>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Un segundo límite, “interior”, lo proporciona su doble naturaleza, que lo lleva a caminar algunas veces hacia el </a:t>
            </a:r>
            <a:r>
              <a:rPr lang="es-ES" sz="2800" i="1">
                <a:latin typeface="Calibri" pitchFamily="34" charset="0"/>
              </a:rPr>
              <a:t>mal</a:t>
            </a:r>
            <a:r>
              <a:rPr lang="es-ES" sz="2800">
                <a:latin typeface="Calibri" pitchFamily="34" charset="0"/>
              </a:rPr>
              <a:t>, otras hacia el </a:t>
            </a:r>
            <a:r>
              <a:rPr lang="es-ES" sz="2800" i="1">
                <a:latin typeface="Calibri" pitchFamily="34" charset="0"/>
              </a:rPr>
              <a:t>bien</a:t>
            </a:r>
          </a:p>
          <a:p>
            <a:pPr>
              <a:buFont typeface="Arial" charset="0"/>
              <a:buChar char="•"/>
            </a:pPr>
            <a:endParaRPr lang="es-ES" sz="2800" i="1">
              <a:latin typeface="Calibri" pitchFamily="34" charset="0"/>
            </a:endParaRPr>
          </a:p>
          <a:p>
            <a:pPr>
              <a:buFont typeface="Arial" charset="0"/>
              <a:buChar char="•"/>
            </a:pPr>
            <a:r>
              <a:rPr lang="es-ES" sz="2800">
                <a:latin typeface="Calibri" pitchFamily="34" charset="0"/>
              </a:rPr>
              <a:t> (no se trata de un progreso moral, ni de comportamiento individual)</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El bien y mal para Sófocles han acompañado siempre al hombre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pPr eaLnBrk="1" hangingPunct="1"/>
            <a:r>
              <a:rPr lang="es-ES" smtClean="0"/>
              <a:t>Análisis</a:t>
            </a:r>
          </a:p>
        </p:txBody>
      </p:sp>
      <p:sp>
        <p:nvSpPr>
          <p:cNvPr id="29699" name="2 Rectángulo"/>
          <p:cNvSpPr>
            <a:spLocks noChangeArrowheads="1"/>
          </p:cNvSpPr>
          <p:nvPr/>
        </p:nvSpPr>
        <p:spPr bwMode="auto">
          <a:xfrm>
            <a:off x="500063" y="2690813"/>
            <a:ext cx="8001000" cy="2676525"/>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Esta doble naturaleza no está considerada para el poeta como una fatalidad</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Sabe que el hombre puede llegar a ser </a:t>
            </a:r>
            <a:r>
              <a:rPr lang="es-ES" sz="2800" i="1">
                <a:latin typeface="Calibri" pitchFamily="34" charset="0"/>
              </a:rPr>
              <a:t>hupsípolis</a:t>
            </a:r>
            <a:r>
              <a:rPr lang="es-ES" sz="2800">
                <a:latin typeface="Calibri" pitchFamily="34" charset="0"/>
              </a:rPr>
              <a:t> tejiendo conjuntamente las leyes de su país y la justicia de los dioses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pPr eaLnBrk="1" hangingPunct="1"/>
            <a:r>
              <a:rPr lang="es-ES" smtClean="0"/>
              <a:t>Análisis</a:t>
            </a:r>
          </a:p>
        </p:txBody>
      </p:sp>
      <p:sp>
        <p:nvSpPr>
          <p:cNvPr id="30723" name="2 Rectángulo"/>
          <p:cNvSpPr>
            <a:spLocks noChangeArrowheads="1"/>
          </p:cNvSpPr>
          <p:nvPr/>
        </p:nvSpPr>
        <p:spPr bwMode="auto">
          <a:xfrm>
            <a:off x="428625" y="2136775"/>
            <a:ext cx="8215313" cy="3970338"/>
          </a:xfrm>
          <a:prstGeom prst="rect">
            <a:avLst/>
          </a:prstGeom>
          <a:noFill/>
          <a:ln w="9525">
            <a:noFill/>
            <a:miter lim="800000"/>
            <a:headEnd/>
            <a:tailEnd/>
          </a:ln>
        </p:spPr>
        <p:txBody>
          <a:bodyPr>
            <a:spAutoFit/>
          </a:bodyPr>
          <a:lstStyle/>
          <a:p>
            <a:pPr>
              <a:lnSpc>
                <a:spcPct val="90000"/>
              </a:lnSpc>
              <a:buFont typeface="Arial" charset="0"/>
              <a:buChar char="•"/>
            </a:pPr>
            <a:r>
              <a:rPr lang="es-ES" sz="2800">
                <a:latin typeface="Calibri" pitchFamily="34" charset="0"/>
              </a:rPr>
              <a:t> Esta justicia aparece como tercer límite, en relación con la actividad práctica </a:t>
            </a:r>
            <a:r>
              <a:rPr lang="es-ES" sz="2800" i="1">
                <a:latin typeface="Calibri" pitchFamily="34" charset="0"/>
              </a:rPr>
              <a:t>poiética</a:t>
            </a:r>
            <a:r>
              <a:rPr lang="es-ES" sz="2800">
                <a:latin typeface="Calibri" pitchFamily="34" charset="0"/>
              </a:rPr>
              <a:t> del hombre</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El hombre se enseña a sí mismo sus leyes, las plantea y las instituye</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Pero al lado de estas leyes existe la justicia de los dioses, que no podría ser suficiente (de lo contrario no serían necesarias las leyes de la ciudad), pero que en ningún caso podría no ser tenida en cuenta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428625" y="0"/>
            <a:ext cx="8229600" cy="1143000"/>
          </a:xfrm>
        </p:spPr>
        <p:txBody>
          <a:bodyPr/>
          <a:lstStyle/>
          <a:p>
            <a:pPr eaLnBrk="1" hangingPunct="1"/>
            <a:r>
              <a:rPr lang="es-ES" smtClean="0"/>
              <a:t>Análisis</a:t>
            </a:r>
          </a:p>
        </p:txBody>
      </p:sp>
      <p:sp>
        <p:nvSpPr>
          <p:cNvPr id="31747" name="2 Rectángulo"/>
          <p:cNvSpPr>
            <a:spLocks noChangeArrowheads="1"/>
          </p:cNvSpPr>
          <p:nvPr/>
        </p:nvSpPr>
        <p:spPr bwMode="auto">
          <a:xfrm>
            <a:off x="500063" y="1000125"/>
            <a:ext cx="8072437" cy="5694363"/>
          </a:xfrm>
          <a:prstGeom prst="rect">
            <a:avLst/>
          </a:prstGeom>
          <a:noFill/>
          <a:ln w="9525">
            <a:noFill/>
            <a:miter lim="800000"/>
            <a:headEnd/>
            <a:tailEnd/>
          </a:ln>
        </p:spPr>
        <p:txBody>
          <a:bodyPr>
            <a:spAutoFit/>
          </a:bodyPr>
          <a:lstStyle/>
          <a:p>
            <a:pPr>
              <a:buFont typeface="Arial" charset="0"/>
              <a:buChar char="•"/>
            </a:pPr>
            <a:r>
              <a:rPr lang="es-ES" sz="2400" dirty="0">
                <a:latin typeface="Calibri" pitchFamily="34" charset="0"/>
              </a:rPr>
              <a:t> </a:t>
            </a:r>
            <a:r>
              <a:rPr lang="es-ES" sz="2800" dirty="0">
                <a:latin typeface="Calibri" pitchFamily="34" charset="0"/>
              </a:rPr>
              <a:t>Pero </a:t>
            </a:r>
            <a:r>
              <a:rPr lang="es-ES" sz="2800" i="1" dirty="0">
                <a:latin typeface="Calibri" pitchFamily="34" charset="0"/>
              </a:rPr>
              <a:t>Antígona</a:t>
            </a:r>
            <a:r>
              <a:rPr lang="es-ES" sz="2800" dirty="0">
                <a:latin typeface="Calibri" pitchFamily="34" charset="0"/>
              </a:rPr>
              <a:t> nos permite afirmar una cosa sin vacilar: la justicia de los dioses no alcanza, como tampoco son suficientes las leyes de la tierra</a:t>
            </a:r>
          </a:p>
          <a:p>
            <a:pPr>
              <a:buFont typeface="Arial" charset="0"/>
              <a:buChar char="•"/>
            </a:pPr>
            <a:endParaRPr lang="es-ES" sz="2800" dirty="0">
              <a:latin typeface="Calibri" pitchFamily="34" charset="0"/>
            </a:endParaRPr>
          </a:p>
          <a:p>
            <a:pPr>
              <a:buFont typeface="Arial" charset="0"/>
              <a:buChar char="•"/>
            </a:pPr>
            <a:r>
              <a:rPr lang="es-ES" sz="2800" dirty="0">
                <a:latin typeface="Calibri" pitchFamily="34" charset="0"/>
              </a:rPr>
              <a:t> Debe existir al lado de la ley cada vez instituida -ley positiva y forzosamente limitada por factores espacio temporales, por ende, relativa- otro elemento que, sin anularla, ni dictar sus contenidos, necesita un tejido común con ella</a:t>
            </a:r>
          </a:p>
          <a:p>
            <a:pPr>
              <a:buFont typeface="Arial" charset="0"/>
              <a:buChar char="•"/>
            </a:pPr>
            <a:endParaRPr lang="es-ES" sz="2800" dirty="0">
              <a:latin typeface="Calibri" pitchFamily="34" charset="0"/>
            </a:endParaRPr>
          </a:p>
          <a:p>
            <a:pPr>
              <a:buFont typeface="Arial" charset="0"/>
              <a:buChar char="•"/>
            </a:pPr>
            <a:r>
              <a:rPr lang="es-ES" sz="2800" dirty="0">
                <a:latin typeface="Calibri" pitchFamily="34" charset="0"/>
              </a:rPr>
              <a:t> A este elemento, el poeta, con la lengua y representaciones de su época y de su ciudad, lo llama </a:t>
            </a:r>
            <a:r>
              <a:rPr lang="es-ES" sz="2800" i="1" dirty="0" err="1">
                <a:latin typeface="Calibri" pitchFamily="34" charset="0"/>
              </a:rPr>
              <a:t>theôn</a:t>
            </a:r>
            <a:r>
              <a:rPr lang="es-ES" sz="2800" i="1" dirty="0">
                <a:latin typeface="Calibri" pitchFamily="34" charset="0"/>
              </a:rPr>
              <a:t> </a:t>
            </a:r>
            <a:r>
              <a:rPr lang="es-ES" sz="2800" i="1" dirty="0" err="1">
                <a:latin typeface="Calibri" pitchFamily="34" charset="0"/>
              </a:rPr>
              <a:t>énorkon</a:t>
            </a:r>
            <a:r>
              <a:rPr lang="es-ES" sz="2800" i="1" dirty="0">
                <a:latin typeface="Calibri" pitchFamily="34" charset="0"/>
              </a:rPr>
              <a:t> </a:t>
            </a:r>
            <a:r>
              <a:rPr lang="es-ES" sz="2800" i="1" dirty="0" err="1">
                <a:latin typeface="Calibri" pitchFamily="34" charset="0"/>
              </a:rPr>
              <a:t>díkan</a:t>
            </a:r>
            <a:endParaRPr lang="es-ES" sz="2800" i="1" dirty="0">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332656"/>
            <a:ext cx="7772400" cy="1470025"/>
          </a:xfrm>
        </p:spPr>
        <p:txBody>
          <a:bodyPr/>
          <a:lstStyle/>
          <a:p>
            <a:r>
              <a:rPr lang="es-ES" dirty="0" smtClean="0"/>
              <a:t>Aristóteles.</a:t>
            </a:r>
            <a:endParaRPr lang="es-ES" dirty="0"/>
          </a:p>
        </p:txBody>
      </p:sp>
      <p:sp>
        <p:nvSpPr>
          <p:cNvPr id="3" name="2 Subtítulo"/>
          <p:cNvSpPr>
            <a:spLocks noGrp="1"/>
          </p:cNvSpPr>
          <p:nvPr>
            <p:ph type="subTitle" idx="1"/>
          </p:nvPr>
        </p:nvSpPr>
        <p:spPr/>
        <p:txBody>
          <a:bodyPr/>
          <a:lstStyle/>
          <a:p>
            <a:endParaRPr lang="es-ES" dirty="0"/>
          </a:p>
        </p:txBody>
      </p:sp>
      <p:pic>
        <p:nvPicPr>
          <p:cNvPr id="10242" name="Picture 2"/>
          <p:cNvPicPr>
            <a:picLocks noChangeAspect="1" noChangeArrowheads="1"/>
          </p:cNvPicPr>
          <p:nvPr/>
        </p:nvPicPr>
        <p:blipFill>
          <a:blip r:embed="rId2" cstate="print"/>
          <a:srcRect/>
          <a:stretch>
            <a:fillRect/>
          </a:stretch>
        </p:blipFill>
        <p:spPr bwMode="auto">
          <a:xfrm>
            <a:off x="1259632" y="1700808"/>
            <a:ext cx="6559550" cy="3885282"/>
          </a:xfrm>
          <a:prstGeom prst="rect">
            <a:avLst/>
          </a:prstGeom>
          <a:noFill/>
          <a:ln w="9525">
            <a:noFill/>
            <a:miter lim="800000"/>
            <a:headEnd/>
            <a:tailEnd/>
          </a:ln>
        </p:spPr>
      </p:pic>
      <p:pic>
        <p:nvPicPr>
          <p:cNvPr id="10244" name="Picture 4"/>
          <p:cNvPicPr>
            <a:picLocks noChangeAspect="1" noChangeArrowheads="1"/>
          </p:cNvPicPr>
          <p:nvPr/>
        </p:nvPicPr>
        <p:blipFill>
          <a:blip r:embed="rId3" cstate="print"/>
          <a:srcRect/>
          <a:stretch>
            <a:fillRect/>
          </a:stretch>
        </p:blipFill>
        <p:spPr bwMode="auto">
          <a:xfrm>
            <a:off x="1115616" y="5661248"/>
            <a:ext cx="7056784" cy="223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mmundhelG"/>
          <p:cNvPicPr>
            <a:picLocks noGrp="1" noChangeAspect="1" noChangeArrowheads="1"/>
          </p:cNvPicPr>
          <p:nvPr>
            <p:ph idx="1"/>
          </p:nvPr>
        </p:nvPicPr>
        <p:blipFill>
          <a:blip r:embed="rId3" cstate="print"/>
          <a:srcRect/>
          <a:stretch>
            <a:fillRect/>
          </a:stretch>
        </p:blipFill>
        <p:spPr>
          <a:xfrm>
            <a:off x="-73025" y="0"/>
            <a:ext cx="9217025" cy="6757988"/>
          </a:xfrm>
          <a:noFill/>
          <a:ln/>
        </p:spPr>
      </p:pic>
      <p:sp>
        <p:nvSpPr>
          <p:cNvPr id="3078" name="Rectangle 6"/>
          <p:cNvSpPr>
            <a:spLocks noGrp="1" noChangeArrowheads="1"/>
          </p:cNvSpPr>
          <p:nvPr>
            <p:ph type="title"/>
          </p:nvPr>
        </p:nvSpPr>
        <p:spPr>
          <a:xfrm>
            <a:off x="611188" y="7100888"/>
            <a:ext cx="8229600" cy="1143000"/>
          </a:xfrm>
        </p:spPr>
        <p:txBody>
          <a:bodyPr/>
          <a:lstStyle/>
          <a:p>
            <a:endParaRPr lang="es-ES"/>
          </a:p>
        </p:txBody>
      </p:sp>
      <p:sp>
        <p:nvSpPr>
          <p:cNvPr id="3079" name="Rectangle 7"/>
          <p:cNvSpPr>
            <a:spLocks noChangeArrowheads="1"/>
          </p:cNvSpPr>
          <p:nvPr/>
        </p:nvSpPr>
        <p:spPr bwMode="auto">
          <a:xfrm>
            <a:off x="914400" y="404813"/>
            <a:ext cx="8229600" cy="1143000"/>
          </a:xfrm>
          <a:prstGeom prst="rect">
            <a:avLst/>
          </a:prstGeom>
          <a:noFill/>
          <a:ln w="9525">
            <a:noFill/>
            <a:miter lim="800000"/>
            <a:headEnd/>
            <a:tailEnd/>
          </a:ln>
          <a:effectLst/>
        </p:spPr>
        <p:txBody>
          <a:bodyPr anchor="ctr"/>
          <a:lstStyle/>
          <a:p>
            <a:pPr algn="ctr"/>
            <a:r>
              <a:rPr lang="es-ES_tradnl" sz="4400" b="0">
                <a:solidFill>
                  <a:schemeClr val="tx2"/>
                </a:solidFill>
              </a:rPr>
              <a:t>IMPERIO ALEJOMAGNO</a:t>
            </a:r>
            <a:endParaRPr lang="es-CL" sz="4400" b="0">
              <a:solidFill>
                <a:schemeClr val="tx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0"/>
            <a:ext cx="7988424" cy="1037977"/>
          </a:xfrm>
        </p:spPr>
        <p:txBody>
          <a:bodyPr/>
          <a:lstStyle/>
          <a:p>
            <a:r>
              <a:rPr lang="es-ES" dirty="0" smtClean="0"/>
              <a:t>ROMA</a:t>
            </a:r>
            <a:endParaRPr lang="es-ES" dirty="0"/>
          </a:p>
        </p:txBody>
      </p:sp>
      <p:sp>
        <p:nvSpPr>
          <p:cNvPr id="3" name="2 Subtítulo"/>
          <p:cNvSpPr>
            <a:spLocks noGrp="1"/>
          </p:cNvSpPr>
          <p:nvPr>
            <p:ph type="subTitle" idx="1"/>
          </p:nvPr>
        </p:nvSpPr>
        <p:spPr>
          <a:xfrm>
            <a:off x="467544" y="3429000"/>
            <a:ext cx="8352928" cy="3888432"/>
          </a:xfrm>
        </p:spPr>
        <p:txBody>
          <a:bodyPr>
            <a:normAutofit fontScale="55000" lnSpcReduction="20000"/>
          </a:bodyPr>
          <a:lstStyle/>
          <a:p>
            <a:r>
              <a:rPr lang="es-ES" i="1" dirty="0"/>
              <a:t>“Cuando los diversas partes del organismo humano no se acordaban armónicamente como ahora, sino que cada miembro tenía su propio pensamiento y lenguaje, no tolerando las demás partes que su cuidado, trabajo y ministerio estuviesen al servicio del estómago, mientras que éste, muy tranquilo en medio del cuerpo, se limitaba a disfrutar de los placeres recibidos, tramaron una conjuración. Así fue como las manos no llevaron los alimentos a la boca, ni ésta los aceptaba ni los dientes los trituraban; y mientras en su resentimiento querían sojuzgar por hambre al estómago, todos los miembros y el cuerpo entero vinieron a dar en la mayor extenuación. Se vio entonces que el papel del estómago no era estar inerte, y que si era alimentado por los demás miembros, él también los alimentaba, enviando a todas partes del cuerpo la sangre que es fuente de nuestra vida y vigor, y repartiéndola por igual en las venas, después de haberla elaborado por medio de la digestión. Haciendo ver con este apólogo cuán semejante a la sedición intestina del cuerpo a la indignación de la plebe con los patricios, logró doblegar los ánimos de aquellos hombres</a:t>
            </a:r>
            <a:r>
              <a:rPr lang="es-ES" i="1" dirty="0" smtClean="0"/>
              <a:t>.</a:t>
            </a:r>
          </a:p>
          <a:p>
            <a:r>
              <a:rPr lang="es-ES" i="1" dirty="0" smtClean="0"/>
              <a:t>Cónsul Merino Agripa.</a:t>
            </a:r>
            <a:endParaRPr lang="es-ES" dirty="0"/>
          </a:p>
        </p:txBody>
      </p:sp>
      <p:sp>
        <p:nvSpPr>
          <p:cNvPr id="4" name="3 Flecha izquierda y derecha"/>
          <p:cNvSpPr/>
          <p:nvPr/>
        </p:nvSpPr>
        <p:spPr>
          <a:xfrm>
            <a:off x="467544" y="980728"/>
            <a:ext cx="8064896" cy="64807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           Monarquía                      República                   Imperio                  Edad Media</a:t>
            </a:r>
            <a:endParaRPr lang="es-ES" dirty="0"/>
          </a:p>
        </p:txBody>
      </p:sp>
      <p:sp>
        <p:nvSpPr>
          <p:cNvPr id="5" name="4 Flecha abajo"/>
          <p:cNvSpPr/>
          <p:nvPr/>
        </p:nvSpPr>
        <p:spPr>
          <a:xfrm>
            <a:off x="683568" y="1556792"/>
            <a:ext cx="144016"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Flecha abajo"/>
          <p:cNvSpPr/>
          <p:nvPr/>
        </p:nvSpPr>
        <p:spPr>
          <a:xfrm>
            <a:off x="2915816" y="1412776"/>
            <a:ext cx="72008"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Flecha abajo"/>
          <p:cNvSpPr/>
          <p:nvPr/>
        </p:nvSpPr>
        <p:spPr>
          <a:xfrm>
            <a:off x="4932040" y="1340768"/>
            <a:ext cx="72008"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Flecha abajo"/>
          <p:cNvSpPr/>
          <p:nvPr/>
        </p:nvSpPr>
        <p:spPr>
          <a:xfrm>
            <a:off x="6588224" y="1412776"/>
            <a:ext cx="14401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Rectángulo redondeado"/>
          <p:cNvSpPr/>
          <p:nvPr/>
        </p:nvSpPr>
        <p:spPr>
          <a:xfrm>
            <a:off x="467544" y="2420888"/>
            <a:ext cx="122413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Fundación Roma.</a:t>
            </a:r>
            <a:endParaRPr lang="es-ES" dirty="0"/>
          </a:p>
        </p:txBody>
      </p:sp>
      <p:sp>
        <p:nvSpPr>
          <p:cNvPr id="10" name="9 Rectángulo redondeado"/>
          <p:cNvSpPr/>
          <p:nvPr/>
        </p:nvSpPr>
        <p:spPr>
          <a:xfrm>
            <a:off x="2339752" y="2564904"/>
            <a:ext cx="122413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Rev. 509 </a:t>
            </a:r>
            <a:r>
              <a:rPr lang="es-ES" dirty="0" err="1" smtClean="0"/>
              <a:t>a.c.</a:t>
            </a:r>
            <a:endParaRPr lang="es-ES" dirty="0"/>
          </a:p>
        </p:txBody>
      </p:sp>
      <p:sp>
        <p:nvSpPr>
          <p:cNvPr id="11" name="10 Rectángulo redondeado"/>
          <p:cNvSpPr/>
          <p:nvPr/>
        </p:nvSpPr>
        <p:spPr>
          <a:xfrm>
            <a:off x="4283968" y="2636912"/>
            <a:ext cx="122413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Augusto.</a:t>
            </a:r>
            <a:endParaRPr lang="es-ES" dirty="0"/>
          </a:p>
        </p:txBody>
      </p:sp>
      <p:sp>
        <p:nvSpPr>
          <p:cNvPr id="12" name="11 Rectángulo redondeado"/>
          <p:cNvSpPr/>
          <p:nvPr/>
        </p:nvSpPr>
        <p:spPr>
          <a:xfrm>
            <a:off x="6084168" y="2636912"/>
            <a:ext cx="122413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Caída de Roma.</a:t>
            </a: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MX"/>
              <a:t>INTRODUCCIÓN</a:t>
            </a:r>
            <a:endParaRPr lang="es-ES"/>
          </a:p>
        </p:txBody>
      </p:sp>
      <p:sp>
        <p:nvSpPr>
          <p:cNvPr id="6148" name="Rectangle 4"/>
          <p:cNvSpPr>
            <a:spLocks noChangeArrowheads="1"/>
          </p:cNvSpPr>
          <p:nvPr/>
        </p:nvSpPr>
        <p:spPr bwMode="auto">
          <a:xfrm>
            <a:off x="468313" y="2565400"/>
            <a:ext cx="1511300" cy="503238"/>
          </a:xfrm>
          <a:prstGeom prst="rect">
            <a:avLst/>
          </a:prstGeom>
          <a:solidFill>
            <a:schemeClr val="accent1"/>
          </a:solidFill>
          <a:ln w="9525">
            <a:solidFill>
              <a:schemeClr val="tx1"/>
            </a:solidFill>
            <a:miter lim="800000"/>
            <a:headEnd/>
            <a:tailEnd/>
          </a:ln>
          <a:effectLst/>
        </p:spPr>
        <p:txBody>
          <a:bodyPr wrap="none" anchor="ctr"/>
          <a:lstStyle/>
          <a:p>
            <a:pPr algn="ctr"/>
            <a:r>
              <a:rPr lang="es-MX"/>
              <a:t>EXPLICAR</a:t>
            </a:r>
            <a:endParaRPr lang="es-ES"/>
          </a:p>
        </p:txBody>
      </p:sp>
      <p:sp>
        <p:nvSpPr>
          <p:cNvPr id="6149" name="Rectangle 5"/>
          <p:cNvSpPr>
            <a:spLocks noChangeArrowheads="1"/>
          </p:cNvSpPr>
          <p:nvPr/>
        </p:nvSpPr>
        <p:spPr bwMode="auto">
          <a:xfrm>
            <a:off x="2771775" y="2565400"/>
            <a:ext cx="1584325" cy="576263"/>
          </a:xfrm>
          <a:prstGeom prst="rect">
            <a:avLst/>
          </a:prstGeom>
          <a:solidFill>
            <a:schemeClr val="accent1"/>
          </a:solidFill>
          <a:ln w="9525">
            <a:solidFill>
              <a:schemeClr val="tx1"/>
            </a:solidFill>
            <a:miter lim="800000"/>
            <a:headEnd/>
            <a:tailEnd/>
          </a:ln>
          <a:effectLst/>
        </p:spPr>
        <p:txBody>
          <a:bodyPr wrap="none" anchor="ctr"/>
          <a:lstStyle/>
          <a:p>
            <a:pPr algn="ctr"/>
            <a:r>
              <a:rPr lang="es-MX"/>
              <a:t>¿POR QUÉ?</a:t>
            </a:r>
            <a:endParaRPr lang="es-ES"/>
          </a:p>
        </p:txBody>
      </p:sp>
      <p:sp>
        <p:nvSpPr>
          <p:cNvPr id="6150" name="Line 6"/>
          <p:cNvSpPr>
            <a:spLocks noChangeShapeType="1"/>
          </p:cNvSpPr>
          <p:nvPr/>
        </p:nvSpPr>
        <p:spPr bwMode="auto">
          <a:xfrm>
            <a:off x="3563938" y="3141663"/>
            <a:ext cx="0" cy="1008062"/>
          </a:xfrm>
          <a:prstGeom prst="line">
            <a:avLst/>
          </a:prstGeom>
          <a:noFill/>
          <a:ln w="9525">
            <a:solidFill>
              <a:schemeClr val="tx1"/>
            </a:solidFill>
            <a:round/>
            <a:headEnd/>
            <a:tailEnd type="triangle" w="med" len="med"/>
          </a:ln>
          <a:effectLst/>
        </p:spPr>
        <p:txBody>
          <a:bodyPr/>
          <a:lstStyle/>
          <a:p>
            <a:endParaRPr lang="es-ES"/>
          </a:p>
        </p:txBody>
      </p:sp>
      <p:sp>
        <p:nvSpPr>
          <p:cNvPr id="6151" name="Rectangle 7"/>
          <p:cNvSpPr>
            <a:spLocks noChangeArrowheads="1"/>
          </p:cNvSpPr>
          <p:nvPr/>
        </p:nvSpPr>
        <p:spPr bwMode="auto">
          <a:xfrm>
            <a:off x="2771775" y="4221163"/>
            <a:ext cx="1584325" cy="576262"/>
          </a:xfrm>
          <a:prstGeom prst="rect">
            <a:avLst/>
          </a:prstGeom>
          <a:solidFill>
            <a:schemeClr val="accent1"/>
          </a:solidFill>
          <a:ln w="9525">
            <a:solidFill>
              <a:schemeClr val="tx1"/>
            </a:solidFill>
            <a:miter lim="800000"/>
            <a:headEnd/>
            <a:tailEnd/>
          </a:ln>
          <a:effectLst/>
        </p:spPr>
        <p:txBody>
          <a:bodyPr wrap="none" anchor="ctr"/>
          <a:lstStyle/>
          <a:p>
            <a:pPr algn="ctr"/>
            <a:r>
              <a:rPr lang="es-MX" dirty="0"/>
              <a:t>PREDOMINIO</a:t>
            </a:r>
            <a:endParaRPr lang="es-ES" dirty="0"/>
          </a:p>
        </p:txBody>
      </p:sp>
      <p:sp>
        <p:nvSpPr>
          <p:cNvPr id="6152" name="Line 8"/>
          <p:cNvSpPr>
            <a:spLocks noChangeShapeType="1"/>
          </p:cNvSpPr>
          <p:nvPr/>
        </p:nvSpPr>
        <p:spPr bwMode="auto">
          <a:xfrm>
            <a:off x="1979613" y="2781300"/>
            <a:ext cx="647700" cy="0"/>
          </a:xfrm>
          <a:prstGeom prst="line">
            <a:avLst/>
          </a:prstGeom>
          <a:noFill/>
          <a:ln w="9525">
            <a:solidFill>
              <a:schemeClr val="tx1"/>
            </a:solidFill>
            <a:round/>
            <a:headEnd/>
            <a:tailEnd type="triangle" w="med" len="med"/>
          </a:ln>
          <a:effectLst/>
        </p:spPr>
        <p:txBody>
          <a:bodyPr/>
          <a:lstStyle/>
          <a:p>
            <a:endParaRPr lang="es-ES"/>
          </a:p>
        </p:txBody>
      </p:sp>
      <p:sp>
        <p:nvSpPr>
          <p:cNvPr id="6153" name="Line 9"/>
          <p:cNvSpPr>
            <a:spLocks noChangeShapeType="1"/>
          </p:cNvSpPr>
          <p:nvPr/>
        </p:nvSpPr>
        <p:spPr bwMode="auto">
          <a:xfrm flipV="1">
            <a:off x="4356100" y="1700213"/>
            <a:ext cx="1944688" cy="2736850"/>
          </a:xfrm>
          <a:prstGeom prst="line">
            <a:avLst/>
          </a:prstGeom>
          <a:noFill/>
          <a:ln w="9525">
            <a:solidFill>
              <a:schemeClr val="tx1"/>
            </a:solidFill>
            <a:round/>
            <a:headEnd/>
            <a:tailEnd type="triangle" w="med" len="med"/>
          </a:ln>
          <a:effectLst/>
        </p:spPr>
        <p:txBody>
          <a:bodyPr/>
          <a:lstStyle/>
          <a:p>
            <a:endParaRPr lang="es-ES"/>
          </a:p>
        </p:txBody>
      </p:sp>
      <p:sp>
        <p:nvSpPr>
          <p:cNvPr id="6154" name="Line 10"/>
          <p:cNvSpPr>
            <a:spLocks noChangeShapeType="1"/>
          </p:cNvSpPr>
          <p:nvPr/>
        </p:nvSpPr>
        <p:spPr bwMode="auto">
          <a:xfrm flipV="1">
            <a:off x="4356100" y="3141663"/>
            <a:ext cx="1944688" cy="1295400"/>
          </a:xfrm>
          <a:prstGeom prst="line">
            <a:avLst/>
          </a:prstGeom>
          <a:noFill/>
          <a:ln w="9525">
            <a:solidFill>
              <a:schemeClr val="tx1"/>
            </a:solidFill>
            <a:round/>
            <a:headEnd/>
            <a:tailEnd type="triangle" w="med" len="med"/>
          </a:ln>
          <a:effectLst/>
        </p:spPr>
        <p:txBody>
          <a:bodyPr/>
          <a:lstStyle/>
          <a:p>
            <a:endParaRPr lang="es-ES"/>
          </a:p>
        </p:txBody>
      </p:sp>
      <p:sp>
        <p:nvSpPr>
          <p:cNvPr id="6155" name="Line 11"/>
          <p:cNvSpPr>
            <a:spLocks noChangeShapeType="1"/>
          </p:cNvSpPr>
          <p:nvPr/>
        </p:nvSpPr>
        <p:spPr bwMode="auto">
          <a:xfrm flipV="1">
            <a:off x="4356100" y="4221163"/>
            <a:ext cx="1871663" cy="215900"/>
          </a:xfrm>
          <a:prstGeom prst="line">
            <a:avLst/>
          </a:prstGeom>
          <a:noFill/>
          <a:ln w="9525">
            <a:solidFill>
              <a:schemeClr val="tx1"/>
            </a:solidFill>
            <a:round/>
            <a:headEnd/>
            <a:tailEnd type="triangle" w="med" len="med"/>
          </a:ln>
          <a:effectLst/>
        </p:spPr>
        <p:txBody>
          <a:bodyPr/>
          <a:lstStyle/>
          <a:p>
            <a:endParaRPr lang="es-ES"/>
          </a:p>
        </p:txBody>
      </p:sp>
      <p:sp>
        <p:nvSpPr>
          <p:cNvPr id="6156" name="Line 12"/>
          <p:cNvSpPr>
            <a:spLocks noChangeShapeType="1"/>
          </p:cNvSpPr>
          <p:nvPr/>
        </p:nvSpPr>
        <p:spPr bwMode="auto">
          <a:xfrm>
            <a:off x="4356100" y="4437063"/>
            <a:ext cx="1800225" cy="1368425"/>
          </a:xfrm>
          <a:prstGeom prst="line">
            <a:avLst/>
          </a:prstGeom>
          <a:noFill/>
          <a:ln w="9525">
            <a:solidFill>
              <a:schemeClr val="tx1"/>
            </a:solidFill>
            <a:round/>
            <a:headEnd/>
            <a:tailEnd type="triangle" w="med" len="med"/>
          </a:ln>
          <a:effectLst/>
        </p:spPr>
        <p:txBody>
          <a:bodyPr/>
          <a:lstStyle/>
          <a:p>
            <a:endParaRPr lang="es-ES"/>
          </a:p>
        </p:txBody>
      </p:sp>
      <p:sp>
        <p:nvSpPr>
          <p:cNvPr id="6157" name="Rectangle 13"/>
          <p:cNvSpPr>
            <a:spLocks noChangeArrowheads="1"/>
          </p:cNvSpPr>
          <p:nvPr/>
        </p:nvSpPr>
        <p:spPr bwMode="auto">
          <a:xfrm>
            <a:off x="6516688" y="1412875"/>
            <a:ext cx="2087562" cy="503238"/>
          </a:xfrm>
          <a:prstGeom prst="rect">
            <a:avLst/>
          </a:prstGeom>
          <a:solidFill>
            <a:schemeClr val="accent1"/>
          </a:solidFill>
          <a:ln w="9525">
            <a:solidFill>
              <a:schemeClr val="tx1"/>
            </a:solidFill>
            <a:miter lim="800000"/>
            <a:headEnd/>
            <a:tailEnd/>
          </a:ln>
          <a:effectLst/>
        </p:spPr>
        <p:txBody>
          <a:bodyPr wrap="none" anchor="ctr"/>
          <a:lstStyle/>
          <a:p>
            <a:pPr algn="ctr"/>
            <a:r>
              <a:rPr lang="es-MX"/>
              <a:t>POLÍTICO</a:t>
            </a:r>
            <a:endParaRPr lang="es-ES"/>
          </a:p>
        </p:txBody>
      </p:sp>
      <p:sp>
        <p:nvSpPr>
          <p:cNvPr id="6158" name="Rectangle 14"/>
          <p:cNvSpPr>
            <a:spLocks noChangeArrowheads="1"/>
          </p:cNvSpPr>
          <p:nvPr/>
        </p:nvSpPr>
        <p:spPr bwMode="auto">
          <a:xfrm>
            <a:off x="6516688" y="2997200"/>
            <a:ext cx="2159000" cy="503238"/>
          </a:xfrm>
          <a:prstGeom prst="rect">
            <a:avLst/>
          </a:prstGeom>
          <a:solidFill>
            <a:schemeClr val="accent1"/>
          </a:solidFill>
          <a:ln w="9525">
            <a:solidFill>
              <a:schemeClr val="tx1"/>
            </a:solidFill>
            <a:miter lim="800000"/>
            <a:headEnd/>
            <a:tailEnd/>
          </a:ln>
          <a:effectLst/>
        </p:spPr>
        <p:txBody>
          <a:bodyPr wrap="none" anchor="ctr"/>
          <a:lstStyle/>
          <a:p>
            <a:pPr algn="ctr"/>
            <a:r>
              <a:rPr lang="es-MX"/>
              <a:t>CULTURAL</a:t>
            </a:r>
            <a:endParaRPr lang="es-ES"/>
          </a:p>
        </p:txBody>
      </p:sp>
      <p:sp>
        <p:nvSpPr>
          <p:cNvPr id="6159" name="Rectangle 15"/>
          <p:cNvSpPr>
            <a:spLocks noChangeArrowheads="1"/>
          </p:cNvSpPr>
          <p:nvPr/>
        </p:nvSpPr>
        <p:spPr bwMode="auto">
          <a:xfrm>
            <a:off x="6443663" y="4005263"/>
            <a:ext cx="2305050" cy="647700"/>
          </a:xfrm>
          <a:prstGeom prst="rect">
            <a:avLst/>
          </a:prstGeom>
          <a:solidFill>
            <a:schemeClr val="accent1"/>
          </a:solidFill>
          <a:ln w="9525">
            <a:solidFill>
              <a:schemeClr val="tx1"/>
            </a:solidFill>
            <a:miter lim="800000"/>
            <a:headEnd/>
            <a:tailEnd/>
          </a:ln>
          <a:effectLst/>
        </p:spPr>
        <p:txBody>
          <a:bodyPr wrap="none" anchor="ctr"/>
          <a:lstStyle/>
          <a:p>
            <a:pPr algn="ctr"/>
            <a:r>
              <a:rPr lang="es-MX"/>
              <a:t>ECONÓMICO</a:t>
            </a:r>
            <a:endParaRPr lang="es-ES"/>
          </a:p>
        </p:txBody>
      </p:sp>
      <p:sp>
        <p:nvSpPr>
          <p:cNvPr id="6160" name="Rectangle 16"/>
          <p:cNvSpPr>
            <a:spLocks noChangeArrowheads="1"/>
          </p:cNvSpPr>
          <p:nvPr/>
        </p:nvSpPr>
        <p:spPr bwMode="auto">
          <a:xfrm>
            <a:off x="6372225" y="5589588"/>
            <a:ext cx="2447925" cy="647700"/>
          </a:xfrm>
          <a:prstGeom prst="rect">
            <a:avLst/>
          </a:prstGeom>
          <a:solidFill>
            <a:schemeClr val="accent1"/>
          </a:solidFill>
          <a:ln w="9525">
            <a:solidFill>
              <a:schemeClr val="tx1"/>
            </a:solidFill>
            <a:miter lim="800000"/>
            <a:headEnd/>
            <a:tailEnd/>
          </a:ln>
          <a:effectLst/>
        </p:spPr>
        <p:txBody>
          <a:bodyPr wrap="none" anchor="ctr"/>
          <a:lstStyle/>
          <a:p>
            <a:pPr algn="ctr"/>
            <a:r>
              <a:rPr lang="es-MX"/>
              <a:t>RELIGIOSO</a:t>
            </a:r>
            <a:endParaRPr lang="es-ES"/>
          </a:p>
        </p:txBody>
      </p:sp>
      <p:sp>
        <p:nvSpPr>
          <p:cNvPr id="16" name="15 Rectángulo"/>
          <p:cNvSpPr/>
          <p:nvPr/>
        </p:nvSpPr>
        <p:spPr>
          <a:xfrm>
            <a:off x="1115616" y="5229200"/>
            <a:ext cx="316835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Concepción de Hombre.</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MX"/>
              <a:t>ROMA</a:t>
            </a:r>
            <a:endParaRPr lang="es-ES"/>
          </a:p>
        </p:txBody>
      </p:sp>
      <p:sp>
        <p:nvSpPr>
          <p:cNvPr id="7173" name="Rectangle 5"/>
          <p:cNvSpPr>
            <a:spLocks noChangeArrowheads="1"/>
          </p:cNvSpPr>
          <p:nvPr/>
        </p:nvSpPr>
        <p:spPr bwMode="auto">
          <a:xfrm>
            <a:off x="5435600" y="2492375"/>
            <a:ext cx="3384550" cy="1008063"/>
          </a:xfrm>
          <a:prstGeom prst="rect">
            <a:avLst/>
          </a:prstGeom>
          <a:solidFill>
            <a:schemeClr val="accent1"/>
          </a:solidFill>
          <a:ln w="9525">
            <a:solidFill>
              <a:schemeClr val="tx1"/>
            </a:solidFill>
            <a:miter lim="800000"/>
            <a:headEnd/>
            <a:tailEnd/>
          </a:ln>
          <a:effectLst/>
        </p:spPr>
        <p:txBody>
          <a:bodyPr wrap="none" anchor="ctr"/>
          <a:lstStyle/>
          <a:p>
            <a:pPr algn="ctr"/>
            <a:r>
              <a:rPr lang="es-ES" sz="1000"/>
              <a:t>"Tú, romano, recuerda tu misión: </a:t>
            </a:r>
          </a:p>
          <a:p>
            <a:pPr algn="ctr"/>
            <a:r>
              <a:rPr lang="es-ES" sz="1000"/>
              <a:t>ir rigiendo los pueblos con tu mando.</a:t>
            </a:r>
          </a:p>
          <a:p>
            <a:pPr algn="ctr"/>
            <a:r>
              <a:rPr lang="es-ES" sz="1000"/>
              <a:t> Estas serán tus artes:</a:t>
            </a:r>
          </a:p>
          <a:p>
            <a:pPr algn="ctr"/>
            <a:r>
              <a:rPr lang="es-ES" sz="1000"/>
              <a:t> imponer leyes de paz, conceder tu favor a los humildes</a:t>
            </a:r>
          </a:p>
          <a:p>
            <a:pPr algn="ctr"/>
            <a:r>
              <a:rPr lang="es-ES" sz="1000"/>
              <a:t> y abatir combatiendo a los soberbios". </a:t>
            </a:r>
          </a:p>
        </p:txBody>
      </p:sp>
      <p:sp>
        <p:nvSpPr>
          <p:cNvPr id="7174" name="Rectangle 6"/>
          <p:cNvSpPr>
            <a:spLocks noChangeArrowheads="1"/>
          </p:cNvSpPr>
          <p:nvPr/>
        </p:nvSpPr>
        <p:spPr bwMode="auto">
          <a:xfrm>
            <a:off x="611188" y="1341438"/>
            <a:ext cx="1800225" cy="503237"/>
          </a:xfrm>
          <a:prstGeom prst="rect">
            <a:avLst/>
          </a:prstGeom>
          <a:solidFill>
            <a:schemeClr val="accent1"/>
          </a:solidFill>
          <a:ln w="9525">
            <a:solidFill>
              <a:schemeClr val="tx1"/>
            </a:solidFill>
            <a:miter lim="800000"/>
            <a:headEnd/>
            <a:tailEnd/>
          </a:ln>
          <a:effectLst/>
        </p:spPr>
        <p:txBody>
          <a:bodyPr wrap="none" anchor="ctr"/>
          <a:lstStyle/>
          <a:p>
            <a:pPr algn="ctr"/>
            <a:r>
              <a:rPr lang="es-MX"/>
              <a:t>Éxitos</a:t>
            </a:r>
            <a:endParaRPr lang="es-ES"/>
          </a:p>
        </p:txBody>
      </p:sp>
      <p:sp>
        <p:nvSpPr>
          <p:cNvPr id="7175" name="Rectangle 7"/>
          <p:cNvSpPr>
            <a:spLocks noChangeArrowheads="1"/>
          </p:cNvSpPr>
          <p:nvPr/>
        </p:nvSpPr>
        <p:spPr bwMode="auto">
          <a:xfrm>
            <a:off x="3203575" y="1341438"/>
            <a:ext cx="2447925" cy="503237"/>
          </a:xfrm>
          <a:prstGeom prst="rect">
            <a:avLst/>
          </a:prstGeom>
          <a:solidFill>
            <a:schemeClr val="accent1"/>
          </a:solidFill>
          <a:ln w="9525">
            <a:solidFill>
              <a:schemeClr val="tx1"/>
            </a:solidFill>
            <a:miter lim="800000"/>
            <a:headEnd/>
            <a:tailEnd/>
          </a:ln>
          <a:effectLst/>
        </p:spPr>
        <p:txBody>
          <a:bodyPr wrap="none" anchor="ctr"/>
          <a:lstStyle/>
          <a:p>
            <a:pPr algn="ctr"/>
            <a:r>
              <a:rPr lang="es-MX"/>
              <a:t>Tratados de Paz </a:t>
            </a:r>
            <a:endParaRPr lang="es-ES"/>
          </a:p>
        </p:txBody>
      </p:sp>
      <p:sp>
        <p:nvSpPr>
          <p:cNvPr id="7176" name="Rectangle 8"/>
          <p:cNvSpPr>
            <a:spLocks noChangeArrowheads="1"/>
          </p:cNvSpPr>
          <p:nvPr/>
        </p:nvSpPr>
        <p:spPr bwMode="auto">
          <a:xfrm>
            <a:off x="3563938" y="2636838"/>
            <a:ext cx="1296987" cy="576262"/>
          </a:xfrm>
          <a:prstGeom prst="rect">
            <a:avLst/>
          </a:prstGeom>
          <a:solidFill>
            <a:schemeClr val="accent1"/>
          </a:solidFill>
          <a:ln w="9525">
            <a:solidFill>
              <a:schemeClr val="tx1"/>
            </a:solidFill>
            <a:miter lim="800000"/>
            <a:headEnd/>
            <a:tailEnd/>
          </a:ln>
          <a:effectLst/>
        </p:spPr>
        <p:txBody>
          <a:bodyPr wrap="none" anchor="ctr"/>
          <a:lstStyle/>
          <a:p>
            <a:pPr algn="ctr"/>
            <a:r>
              <a:rPr lang="es-MX"/>
              <a:t>Virgilio</a:t>
            </a:r>
          </a:p>
          <a:p>
            <a:pPr algn="ctr"/>
            <a:r>
              <a:rPr lang="es-MX" i="1"/>
              <a:t>“Eneida”</a:t>
            </a:r>
            <a:endParaRPr lang="es-ES" i="1"/>
          </a:p>
        </p:txBody>
      </p:sp>
      <p:sp>
        <p:nvSpPr>
          <p:cNvPr id="7177" name="Rectangle 9"/>
          <p:cNvSpPr>
            <a:spLocks noChangeArrowheads="1"/>
          </p:cNvSpPr>
          <p:nvPr/>
        </p:nvSpPr>
        <p:spPr bwMode="auto">
          <a:xfrm>
            <a:off x="6156325" y="1341438"/>
            <a:ext cx="2665413" cy="431800"/>
          </a:xfrm>
          <a:prstGeom prst="rect">
            <a:avLst/>
          </a:prstGeom>
          <a:solidFill>
            <a:schemeClr val="accent1"/>
          </a:solidFill>
          <a:ln w="9525">
            <a:solidFill>
              <a:schemeClr val="tx1"/>
            </a:solidFill>
            <a:miter lim="800000"/>
            <a:headEnd/>
            <a:tailEnd/>
          </a:ln>
          <a:effectLst/>
        </p:spPr>
        <p:txBody>
          <a:bodyPr wrap="none" anchor="ctr"/>
          <a:lstStyle/>
          <a:p>
            <a:pPr algn="ctr"/>
            <a:r>
              <a:rPr lang="es-ES" i="1"/>
              <a:t>Maiestas populi Romani</a:t>
            </a:r>
            <a:r>
              <a:rPr lang="es-ES"/>
              <a:t> </a:t>
            </a:r>
          </a:p>
        </p:txBody>
      </p:sp>
      <p:sp>
        <p:nvSpPr>
          <p:cNvPr id="7178" name="Line 10"/>
          <p:cNvSpPr>
            <a:spLocks noChangeShapeType="1"/>
          </p:cNvSpPr>
          <p:nvPr/>
        </p:nvSpPr>
        <p:spPr bwMode="auto">
          <a:xfrm>
            <a:off x="2411413" y="1557338"/>
            <a:ext cx="576262" cy="0"/>
          </a:xfrm>
          <a:prstGeom prst="line">
            <a:avLst/>
          </a:prstGeom>
          <a:noFill/>
          <a:ln w="9525">
            <a:solidFill>
              <a:schemeClr val="tx1"/>
            </a:solidFill>
            <a:round/>
            <a:headEnd/>
            <a:tailEnd type="triangle" w="med" len="med"/>
          </a:ln>
          <a:effectLst/>
        </p:spPr>
        <p:txBody>
          <a:bodyPr/>
          <a:lstStyle/>
          <a:p>
            <a:endParaRPr lang="es-ES"/>
          </a:p>
        </p:txBody>
      </p:sp>
      <p:sp>
        <p:nvSpPr>
          <p:cNvPr id="7179" name="Line 11"/>
          <p:cNvSpPr>
            <a:spLocks noChangeShapeType="1"/>
          </p:cNvSpPr>
          <p:nvPr/>
        </p:nvSpPr>
        <p:spPr bwMode="auto">
          <a:xfrm>
            <a:off x="5651500" y="1557338"/>
            <a:ext cx="433388" cy="0"/>
          </a:xfrm>
          <a:prstGeom prst="line">
            <a:avLst/>
          </a:prstGeom>
          <a:noFill/>
          <a:ln w="9525">
            <a:solidFill>
              <a:schemeClr val="tx1"/>
            </a:solidFill>
            <a:round/>
            <a:headEnd/>
            <a:tailEnd type="triangle" w="med" len="med"/>
          </a:ln>
          <a:effectLst/>
        </p:spPr>
        <p:txBody>
          <a:bodyPr/>
          <a:lstStyle/>
          <a:p>
            <a:endParaRPr lang="es-ES"/>
          </a:p>
        </p:txBody>
      </p:sp>
      <p:sp>
        <p:nvSpPr>
          <p:cNvPr id="7180" name="Line 12"/>
          <p:cNvSpPr>
            <a:spLocks noChangeShapeType="1"/>
          </p:cNvSpPr>
          <p:nvPr/>
        </p:nvSpPr>
        <p:spPr bwMode="auto">
          <a:xfrm>
            <a:off x="1476375" y="1844675"/>
            <a:ext cx="0" cy="576263"/>
          </a:xfrm>
          <a:prstGeom prst="line">
            <a:avLst/>
          </a:prstGeom>
          <a:noFill/>
          <a:ln w="9525">
            <a:solidFill>
              <a:schemeClr val="tx1"/>
            </a:solidFill>
            <a:round/>
            <a:headEnd/>
            <a:tailEnd type="triangle" w="med" len="med"/>
          </a:ln>
          <a:effectLst/>
        </p:spPr>
        <p:txBody>
          <a:bodyPr/>
          <a:lstStyle/>
          <a:p>
            <a:endParaRPr lang="es-ES"/>
          </a:p>
        </p:txBody>
      </p:sp>
      <p:sp>
        <p:nvSpPr>
          <p:cNvPr id="7181" name="Rectangle 13"/>
          <p:cNvSpPr>
            <a:spLocks noChangeArrowheads="1"/>
          </p:cNvSpPr>
          <p:nvPr/>
        </p:nvSpPr>
        <p:spPr bwMode="auto">
          <a:xfrm>
            <a:off x="755650" y="2565400"/>
            <a:ext cx="1728788" cy="647700"/>
          </a:xfrm>
          <a:prstGeom prst="rect">
            <a:avLst/>
          </a:prstGeom>
          <a:solidFill>
            <a:schemeClr val="accent1"/>
          </a:solidFill>
          <a:ln w="9525">
            <a:solidFill>
              <a:schemeClr val="tx1"/>
            </a:solidFill>
            <a:miter lim="800000"/>
            <a:headEnd/>
            <a:tailEnd/>
          </a:ln>
          <a:effectLst/>
        </p:spPr>
        <p:txBody>
          <a:bodyPr wrap="none" anchor="ctr"/>
          <a:lstStyle/>
          <a:p>
            <a:pPr algn="ctr"/>
            <a:r>
              <a:rPr lang="es-MX"/>
              <a:t>Idiosincrasia </a:t>
            </a:r>
            <a:endParaRPr lang="es-ES"/>
          </a:p>
        </p:txBody>
      </p:sp>
      <p:sp>
        <p:nvSpPr>
          <p:cNvPr id="7182" name="Line 14"/>
          <p:cNvSpPr>
            <a:spLocks noChangeShapeType="1"/>
          </p:cNvSpPr>
          <p:nvPr/>
        </p:nvSpPr>
        <p:spPr bwMode="auto">
          <a:xfrm>
            <a:off x="2484438" y="2852738"/>
            <a:ext cx="1008062" cy="0"/>
          </a:xfrm>
          <a:prstGeom prst="line">
            <a:avLst/>
          </a:prstGeom>
          <a:noFill/>
          <a:ln w="9525">
            <a:solidFill>
              <a:schemeClr val="tx1"/>
            </a:solidFill>
            <a:round/>
            <a:headEnd/>
            <a:tailEnd type="triangle" w="med" len="med"/>
          </a:ln>
          <a:effectLst/>
        </p:spPr>
        <p:txBody>
          <a:bodyPr/>
          <a:lstStyle/>
          <a:p>
            <a:endParaRPr lang="es-ES"/>
          </a:p>
        </p:txBody>
      </p:sp>
      <p:sp>
        <p:nvSpPr>
          <p:cNvPr id="7183" name="Line 15"/>
          <p:cNvSpPr>
            <a:spLocks noChangeShapeType="1"/>
          </p:cNvSpPr>
          <p:nvPr/>
        </p:nvSpPr>
        <p:spPr bwMode="auto">
          <a:xfrm>
            <a:off x="4859338" y="2924175"/>
            <a:ext cx="433387" cy="0"/>
          </a:xfrm>
          <a:prstGeom prst="line">
            <a:avLst/>
          </a:prstGeom>
          <a:noFill/>
          <a:ln w="9525">
            <a:solidFill>
              <a:schemeClr val="tx1"/>
            </a:solidFill>
            <a:round/>
            <a:headEnd/>
            <a:tailEnd type="triangle" w="med" len="med"/>
          </a:ln>
          <a:effectLst/>
        </p:spPr>
        <p:txBody>
          <a:bodyPr/>
          <a:lstStyle/>
          <a:p>
            <a:endParaRPr lang="es-ES"/>
          </a:p>
        </p:txBody>
      </p:sp>
      <p:sp>
        <p:nvSpPr>
          <p:cNvPr id="7184" name="Rectangle 16"/>
          <p:cNvSpPr>
            <a:spLocks noChangeArrowheads="1"/>
          </p:cNvSpPr>
          <p:nvPr/>
        </p:nvSpPr>
        <p:spPr bwMode="auto">
          <a:xfrm>
            <a:off x="684213" y="4005263"/>
            <a:ext cx="2735262" cy="433387"/>
          </a:xfrm>
          <a:prstGeom prst="rect">
            <a:avLst/>
          </a:prstGeom>
          <a:solidFill>
            <a:schemeClr val="accent1"/>
          </a:solidFill>
          <a:ln w="9525">
            <a:solidFill>
              <a:schemeClr val="tx1"/>
            </a:solidFill>
            <a:miter lim="800000"/>
            <a:headEnd/>
            <a:tailEnd/>
          </a:ln>
          <a:effectLst/>
        </p:spPr>
        <p:txBody>
          <a:bodyPr wrap="none" anchor="ctr"/>
          <a:lstStyle/>
          <a:p>
            <a:pPr algn="ctr"/>
            <a:r>
              <a:rPr lang="es-MX"/>
              <a:t>Si vis pacem, para bellum</a:t>
            </a:r>
            <a:endParaRPr lang="es-ES"/>
          </a:p>
        </p:txBody>
      </p:sp>
      <p:sp>
        <p:nvSpPr>
          <p:cNvPr id="7185" name="Rectangle 17"/>
          <p:cNvSpPr>
            <a:spLocks noChangeArrowheads="1"/>
          </p:cNvSpPr>
          <p:nvPr/>
        </p:nvSpPr>
        <p:spPr bwMode="auto">
          <a:xfrm>
            <a:off x="4500563" y="5157788"/>
            <a:ext cx="1944687" cy="360362"/>
          </a:xfrm>
          <a:prstGeom prst="rect">
            <a:avLst/>
          </a:prstGeom>
          <a:solidFill>
            <a:schemeClr val="accent1"/>
          </a:solidFill>
          <a:ln w="9525">
            <a:solidFill>
              <a:schemeClr val="tx1"/>
            </a:solidFill>
            <a:miter lim="800000"/>
            <a:headEnd/>
            <a:tailEnd/>
          </a:ln>
          <a:effectLst/>
        </p:spPr>
        <p:txBody>
          <a:bodyPr wrap="none" anchor="ctr"/>
          <a:lstStyle/>
          <a:p>
            <a:pPr algn="ctr"/>
            <a:r>
              <a:rPr lang="es-MX"/>
              <a:t>Bellum iustum</a:t>
            </a:r>
            <a:endParaRPr lang="es-ES"/>
          </a:p>
        </p:txBody>
      </p:sp>
      <p:sp>
        <p:nvSpPr>
          <p:cNvPr id="7186" name="Line 18"/>
          <p:cNvSpPr>
            <a:spLocks noChangeShapeType="1"/>
          </p:cNvSpPr>
          <p:nvPr/>
        </p:nvSpPr>
        <p:spPr bwMode="auto">
          <a:xfrm>
            <a:off x="1547813" y="3213100"/>
            <a:ext cx="0" cy="647700"/>
          </a:xfrm>
          <a:prstGeom prst="line">
            <a:avLst/>
          </a:prstGeom>
          <a:noFill/>
          <a:ln w="9525">
            <a:solidFill>
              <a:schemeClr val="tx1"/>
            </a:solidFill>
            <a:round/>
            <a:headEnd/>
            <a:tailEnd type="triangle" w="med" len="med"/>
          </a:ln>
          <a:effectLst/>
        </p:spPr>
        <p:txBody>
          <a:bodyPr/>
          <a:lstStyle/>
          <a:p>
            <a:endParaRPr lang="es-ES"/>
          </a:p>
        </p:txBody>
      </p:sp>
      <p:sp>
        <p:nvSpPr>
          <p:cNvPr id="7187" name="Rectangle 19"/>
          <p:cNvSpPr>
            <a:spLocks noChangeArrowheads="1"/>
          </p:cNvSpPr>
          <p:nvPr/>
        </p:nvSpPr>
        <p:spPr bwMode="auto">
          <a:xfrm>
            <a:off x="4356100" y="4005263"/>
            <a:ext cx="1511300"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Cicerón</a:t>
            </a:r>
            <a:endParaRPr lang="es-ES"/>
          </a:p>
        </p:txBody>
      </p:sp>
      <p:sp>
        <p:nvSpPr>
          <p:cNvPr id="7188" name="Line 20"/>
          <p:cNvSpPr>
            <a:spLocks noChangeShapeType="1"/>
          </p:cNvSpPr>
          <p:nvPr/>
        </p:nvSpPr>
        <p:spPr bwMode="auto">
          <a:xfrm>
            <a:off x="3419475" y="4221163"/>
            <a:ext cx="865188" cy="0"/>
          </a:xfrm>
          <a:prstGeom prst="line">
            <a:avLst/>
          </a:prstGeom>
          <a:noFill/>
          <a:ln w="9525">
            <a:solidFill>
              <a:schemeClr val="tx1"/>
            </a:solidFill>
            <a:round/>
            <a:headEnd/>
            <a:tailEnd type="triangle" w="med" len="med"/>
          </a:ln>
          <a:effectLst/>
        </p:spPr>
        <p:txBody>
          <a:bodyPr/>
          <a:lstStyle/>
          <a:p>
            <a:endParaRPr lang="es-ES"/>
          </a:p>
        </p:txBody>
      </p:sp>
      <p:sp>
        <p:nvSpPr>
          <p:cNvPr id="7189" name="Line 21"/>
          <p:cNvSpPr>
            <a:spLocks noChangeShapeType="1"/>
          </p:cNvSpPr>
          <p:nvPr/>
        </p:nvSpPr>
        <p:spPr bwMode="auto">
          <a:xfrm>
            <a:off x="5076825" y="4437063"/>
            <a:ext cx="0" cy="504825"/>
          </a:xfrm>
          <a:prstGeom prst="line">
            <a:avLst/>
          </a:prstGeom>
          <a:noFill/>
          <a:ln w="9525">
            <a:solidFill>
              <a:schemeClr val="tx1"/>
            </a:solidFill>
            <a:round/>
            <a:headEnd/>
            <a:tailEnd type="triangle" w="med" len="med"/>
          </a:ln>
          <a:effectLst/>
        </p:spPr>
        <p:txBody>
          <a:bodyPr/>
          <a:lstStyle/>
          <a:p>
            <a:endParaRPr lang="es-ES"/>
          </a:p>
        </p:txBody>
      </p:sp>
      <p:pic>
        <p:nvPicPr>
          <p:cNvPr id="7191" name="Picture 23" descr="CiceroBust"/>
          <p:cNvPicPr>
            <a:picLocks noChangeAspect="1" noChangeArrowheads="1"/>
          </p:cNvPicPr>
          <p:nvPr/>
        </p:nvPicPr>
        <p:blipFill>
          <a:blip r:embed="rId3" cstate="print"/>
          <a:srcRect/>
          <a:stretch>
            <a:fillRect/>
          </a:stretch>
        </p:blipFill>
        <p:spPr bwMode="auto">
          <a:xfrm>
            <a:off x="7019925" y="3789363"/>
            <a:ext cx="1087438" cy="1604962"/>
          </a:xfrm>
          <a:prstGeom prst="rect">
            <a:avLst/>
          </a:prstGeom>
          <a:noFill/>
        </p:spPr>
      </p:pic>
      <p:pic>
        <p:nvPicPr>
          <p:cNvPr id="7192" name="Picture 24" descr="Imperio-Romano"/>
          <p:cNvPicPr>
            <a:picLocks noChangeAspect="1" noChangeArrowheads="1"/>
          </p:cNvPicPr>
          <p:nvPr/>
        </p:nvPicPr>
        <p:blipFill>
          <a:blip r:embed="rId4" cstate="print"/>
          <a:srcRect/>
          <a:stretch>
            <a:fillRect/>
          </a:stretch>
        </p:blipFill>
        <p:spPr bwMode="auto">
          <a:xfrm>
            <a:off x="179388" y="4581525"/>
            <a:ext cx="3970337" cy="1990725"/>
          </a:xfrm>
          <a:prstGeom prst="rect">
            <a:avLst/>
          </a:prstGeom>
          <a:noFill/>
        </p:spPr>
      </p:pic>
      <p:sp>
        <p:nvSpPr>
          <p:cNvPr id="7193" name="Line 25"/>
          <p:cNvSpPr>
            <a:spLocks noChangeShapeType="1"/>
          </p:cNvSpPr>
          <p:nvPr/>
        </p:nvSpPr>
        <p:spPr bwMode="auto">
          <a:xfrm>
            <a:off x="1763713" y="5589588"/>
            <a:ext cx="215900" cy="71437"/>
          </a:xfrm>
          <a:prstGeom prst="line">
            <a:avLst/>
          </a:prstGeom>
          <a:noFill/>
          <a:ln w="9525">
            <a:solidFill>
              <a:schemeClr val="tx1"/>
            </a:solidFill>
            <a:round/>
            <a:headEnd/>
            <a:tailEnd type="triangle" w="med" len="med"/>
          </a:ln>
          <a:effectLst/>
        </p:spPr>
        <p:txBody>
          <a:bodyPr/>
          <a:lstStyle/>
          <a:p>
            <a:endParaRPr lang="es-ES"/>
          </a:p>
        </p:txBody>
      </p:sp>
      <p:sp>
        <p:nvSpPr>
          <p:cNvPr id="7194" name="Line 26"/>
          <p:cNvSpPr>
            <a:spLocks noChangeShapeType="1"/>
          </p:cNvSpPr>
          <p:nvPr/>
        </p:nvSpPr>
        <p:spPr bwMode="auto">
          <a:xfrm flipH="1" flipV="1">
            <a:off x="1476375" y="5300663"/>
            <a:ext cx="215900" cy="215900"/>
          </a:xfrm>
          <a:prstGeom prst="line">
            <a:avLst/>
          </a:prstGeom>
          <a:noFill/>
          <a:ln w="9525">
            <a:solidFill>
              <a:schemeClr val="tx1"/>
            </a:solidFill>
            <a:round/>
            <a:headEnd/>
            <a:tailEnd type="triangle" w="med" len="med"/>
          </a:ln>
          <a:effectLst/>
        </p:spPr>
        <p:txBody>
          <a:bodyPr/>
          <a:lstStyle/>
          <a:p>
            <a:endParaRPr lang="es-ES"/>
          </a:p>
        </p:txBody>
      </p:sp>
      <p:sp>
        <p:nvSpPr>
          <p:cNvPr id="7195" name="Line 27"/>
          <p:cNvSpPr>
            <a:spLocks noChangeShapeType="1"/>
          </p:cNvSpPr>
          <p:nvPr/>
        </p:nvSpPr>
        <p:spPr bwMode="auto">
          <a:xfrm flipH="1">
            <a:off x="1042988" y="5373688"/>
            <a:ext cx="360362" cy="71437"/>
          </a:xfrm>
          <a:prstGeom prst="line">
            <a:avLst/>
          </a:prstGeom>
          <a:noFill/>
          <a:ln w="9525">
            <a:solidFill>
              <a:schemeClr val="tx1"/>
            </a:solidFill>
            <a:round/>
            <a:headEnd/>
            <a:tailEnd type="triangle" w="med" len="med"/>
          </a:ln>
          <a:effectLst/>
        </p:spPr>
        <p:txBody>
          <a:bodyPr/>
          <a:lstStyle/>
          <a:p>
            <a:endParaRPr lang="es-ES"/>
          </a:p>
        </p:txBody>
      </p:sp>
      <p:sp>
        <p:nvSpPr>
          <p:cNvPr id="7196" name="Line 28"/>
          <p:cNvSpPr>
            <a:spLocks noChangeShapeType="1"/>
          </p:cNvSpPr>
          <p:nvPr/>
        </p:nvSpPr>
        <p:spPr bwMode="auto">
          <a:xfrm flipH="1">
            <a:off x="684213" y="5445125"/>
            <a:ext cx="287337" cy="288925"/>
          </a:xfrm>
          <a:prstGeom prst="line">
            <a:avLst/>
          </a:prstGeom>
          <a:noFill/>
          <a:ln w="9525">
            <a:solidFill>
              <a:schemeClr val="tx1"/>
            </a:solidFill>
            <a:round/>
            <a:headEnd/>
            <a:tailEnd type="triangle" w="med" len="med"/>
          </a:ln>
          <a:effectLst/>
        </p:spPr>
        <p:txBody>
          <a:bodyPr/>
          <a:lstStyle/>
          <a:p>
            <a:endParaRPr lang="es-ES"/>
          </a:p>
        </p:txBody>
      </p:sp>
      <p:sp>
        <p:nvSpPr>
          <p:cNvPr id="7197" name="Line 29"/>
          <p:cNvSpPr>
            <a:spLocks noChangeShapeType="1"/>
          </p:cNvSpPr>
          <p:nvPr/>
        </p:nvSpPr>
        <p:spPr bwMode="auto">
          <a:xfrm>
            <a:off x="684213" y="5949950"/>
            <a:ext cx="647700" cy="0"/>
          </a:xfrm>
          <a:prstGeom prst="line">
            <a:avLst/>
          </a:prstGeom>
          <a:noFill/>
          <a:ln w="9525">
            <a:solidFill>
              <a:schemeClr val="tx1"/>
            </a:solidFill>
            <a:round/>
            <a:headEnd/>
            <a:tailEnd type="triangle" w="med" len="med"/>
          </a:ln>
          <a:effectLst/>
        </p:spPr>
        <p:txBody>
          <a:bodyPr/>
          <a:lstStyle/>
          <a:p>
            <a:endParaRPr lang="es-ES"/>
          </a:p>
        </p:txBody>
      </p:sp>
      <p:sp>
        <p:nvSpPr>
          <p:cNvPr id="7198" name="Line 30"/>
          <p:cNvSpPr>
            <a:spLocks noChangeShapeType="1"/>
          </p:cNvSpPr>
          <p:nvPr/>
        </p:nvSpPr>
        <p:spPr bwMode="auto">
          <a:xfrm>
            <a:off x="1692275" y="5300663"/>
            <a:ext cx="358775" cy="144462"/>
          </a:xfrm>
          <a:prstGeom prst="line">
            <a:avLst/>
          </a:prstGeom>
          <a:noFill/>
          <a:ln w="9525">
            <a:solidFill>
              <a:schemeClr val="tx1"/>
            </a:solidFill>
            <a:round/>
            <a:headEnd/>
            <a:tailEnd type="triangle" w="med" len="med"/>
          </a:ln>
          <a:effectLst/>
        </p:spPr>
        <p:txBody>
          <a:bodyPr/>
          <a:lstStyle/>
          <a:p>
            <a:endParaRPr lang="es-ES"/>
          </a:p>
        </p:txBody>
      </p:sp>
      <p:sp>
        <p:nvSpPr>
          <p:cNvPr id="7199" name="Line 31"/>
          <p:cNvSpPr>
            <a:spLocks noChangeShapeType="1"/>
          </p:cNvSpPr>
          <p:nvPr/>
        </p:nvSpPr>
        <p:spPr bwMode="auto">
          <a:xfrm>
            <a:off x="2195513" y="5589588"/>
            <a:ext cx="215900" cy="144462"/>
          </a:xfrm>
          <a:prstGeom prst="line">
            <a:avLst/>
          </a:prstGeom>
          <a:noFill/>
          <a:ln w="9525">
            <a:solidFill>
              <a:schemeClr val="tx1"/>
            </a:solidFill>
            <a:round/>
            <a:headEnd/>
            <a:tailEnd type="triangle" w="med" len="med"/>
          </a:ln>
          <a:effectLst/>
        </p:spPr>
        <p:txBody>
          <a:bodyPr/>
          <a:lstStyle/>
          <a:p>
            <a:endParaRPr lang="es-ES"/>
          </a:p>
        </p:txBody>
      </p:sp>
      <p:sp>
        <p:nvSpPr>
          <p:cNvPr id="7200" name="Line 32"/>
          <p:cNvSpPr>
            <a:spLocks noChangeShapeType="1"/>
          </p:cNvSpPr>
          <p:nvPr/>
        </p:nvSpPr>
        <p:spPr bwMode="auto">
          <a:xfrm>
            <a:off x="2700338" y="5589588"/>
            <a:ext cx="503237" cy="71437"/>
          </a:xfrm>
          <a:prstGeom prst="line">
            <a:avLst/>
          </a:prstGeom>
          <a:noFill/>
          <a:ln w="9525">
            <a:solidFill>
              <a:schemeClr val="tx1"/>
            </a:solidFill>
            <a:round/>
            <a:headEnd/>
            <a:tailEnd type="triangle" w="med" len="med"/>
          </a:ln>
          <a:effectLst/>
        </p:spPr>
        <p:txBody>
          <a:bodyPr/>
          <a:lstStyle/>
          <a:p>
            <a:endParaRPr lang="es-ES"/>
          </a:p>
        </p:txBody>
      </p:sp>
      <p:sp>
        <p:nvSpPr>
          <p:cNvPr id="7201" name="Line 33"/>
          <p:cNvSpPr>
            <a:spLocks noChangeShapeType="1"/>
          </p:cNvSpPr>
          <p:nvPr/>
        </p:nvSpPr>
        <p:spPr bwMode="auto">
          <a:xfrm>
            <a:off x="2627313" y="5805488"/>
            <a:ext cx="360362" cy="215900"/>
          </a:xfrm>
          <a:prstGeom prst="line">
            <a:avLst/>
          </a:prstGeom>
          <a:noFill/>
          <a:ln w="9525">
            <a:solidFill>
              <a:schemeClr val="tx1"/>
            </a:solidFill>
            <a:round/>
            <a:headEnd/>
            <a:tailEnd type="triangle" w="med" len="med"/>
          </a:ln>
          <a:effectLst/>
        </p:spPr>
        <p:txBody>
          <a:bodyPr/>
          <a:lstStyle/>
          <a:p>
            <a:endParaRPr lang="es-ES"/>
          </a:p>
        </p:txBody>
      </p:sp>
      <p:sp>
        <p:nvSpPr>
          <p:cNvPr id="7202" name="Line 34"/>
          <p:cNvSpPr>
            <a:spLocks noChangeShapeType="1"/>
          </p:cNvSpPr>
          <p:nvPr/>
        </p:nvSpPr>
        <p:spPr bwMode="auto">
          <a:xfrm flipH="1" flipV="1">
            <a:off x="1116013" y="5084763"/>
            <a:ext cx="71437" cy="144462"/>
          </a:xfrm>
          <a:prstGeom prst="line">
            <a:avLst/>
          </a:prstGeom>
          <a:noFill/>
          <a:ln w="9525">
            <a:solidFill>
              <a:schemeClr val="tx1"/>
            </a:solidFill>
            <a:round/>
            <a:headEnd/>
            <a:tailEnd type="triangle" w="med" len="med"/>
          </a:ln>
          <a:effectLst/>
        </p:spPr>
        <p:txBody>
          <a:bodyPr/>
          <a:lstStyle/>
          <a:p>
            <a:endParaRPr lang="es-ES"/>
          </a:p>
        </p:txBody>
      </p:sp>
      <p:sp>
        <p:nvSpPr>
          <p:cNvPr id="7203" name="Line 35"/>
          <p:cNvSpPr>
            <a:spLocks noChangeShapeType="1"/>
          </p:cNvSpPr>
          <p:nvPr/>
        </p:nvSpPr>
        <p:spPr bwMode="auto">
          <a:xfrm flipV="1">
            <a:off x="971550" y="4797425"/>
            <a:ext cx="0" cy="215900"/>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332656"/>
            <a:ext cx="7772400" cy="1470025"/>
          </a:xfrm>
        </p:spPr>
        <p:txBody>
          <a:bodyPr/>
          <a:lstStyle/>
          <a:p>
            <a:r>
              <a:rPr lang="es-ES" dirty="0" smtClean="0"/>
              <a:t>San Agustín.</a:t>
            </a:r>
            <a:endParaRPr lang="es-ES" dirty="0"/>
          </a:p>
        </p:txBody>
      </p:sp>
      <p:sp>
        <p:nvSpPr>
          <p:cNvPr id="3" name="2 Subtítulo"/>
          <p:cNvSpPr>
            <a:spLocks noGrp="1"/>
          </p:cNvSpPr>
          <p:nvPr>
            <p:ph type="subTitle" idx="1"/>
          </p:nvPr>
        </p:nvSpPr>
        <p:spPr>
          <a:xfrm>
            <a:off x="1403648" y="1772816"/>
            <a:ext cx="6400800" cy="1752600"/>
          </a:xfrm>
        </p:spPr>
        <p:txBody>
          <a:bodyPr>
            <a:normAutofit fontScale="92500" lnSpcReduction="20000"/>
          </a:bodyPr>
          <a:lstStyle/>
          <a:p>
            <a:r>
              <a:rPr lang="es-ES" b="1" dirty="0" smtClean="0"/>
              <a:t>Confesiones. Libro X, Capítulo VI.</a:t>
            </a:r>
            <a:endParaRPr lang="es-ES" b="1" dirty="0"/>
          </a:p>
          <a:p>
            <a:r>
              <a:rPr lang="es-ES" dirty="0" smtClean="0"/>
              <a:t>Qué </a:t>
            </a:r>
            <a:r>
              <a:rPr lang="es-ES" dirty="0"/>
              <a:t>cosa es la que se ama cuando se ama a Dios; y cómo por las criaturas se llega a conocer al </a:t>
            </a:r>
            <a:r>
              <a:rPr lang="es-ES" dirty="0" smtClean="0"/>
              <a:t>Creador.</a:t>
            </a: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55000" lnSpcReduction="20000"/>
          </a:bodyPr>
          <a:lstStyle/>
          <a:p>
            <a:r>
              <a:rPr lang="es-ES" b="1" dirty="0"/>
              <a:t>8.</a:t>
            </a:r>
          </a:p>
          <a:p>
            <a:r>
              <a:rPr lang="es-ES" dirty="0"/>
              <a:t>Yo, Señor, sé con certeza que os amo y no tengo duda en ello. Heristeis mi corazón con vuestra palabra, y luego al punto os amé. Además de esto, también el cielo, la tierra y todas las criaturas que en ellos se contienen, por todas partes me están diciendo que os ame, y no cesan de decírselo a todos los hombres, de modo que no pueden tener excusa si lo omiten.</a:t>
            </a:r>
          </a:p>
          <a:p>
            <a:r>
              <a:rPr lang="es-ES" dirty="0"/>
              <a:t>Pero el más alto y seguro principio de ese amor, es que Vos usáis con ellos de vuestra misericordia, haciendo que os amen aquellos con quienes habéis determinado ser misericordioso. Concedéis por vuestra piedad que os tengan amor, los que por misericordia vuestra teníais escogidos para que os amaran; sin lo cual serían tan inútiles las voces con que el cielo y la tierra se explican incesantemente en vuestras alabanzas, como si las dijeran a los sordos.</a:t>
            </a:r>
          </a:p>
          <a:p>
            <a:r>
              <a:rPr lang="es-ES" dirty="0"/>
              <a:t>Pero </a:t>
            </a:r>
            <a:r>
              <a:rPr lang="es-ES" b="1" u="sng" dirty="0"/>
              <a:t>¿qué es lo que yo amo cuando os amo? </a:t>
            </a:r>
            <a:r>
              <a:rPr lang="es-ES" dirty="0"/>
              <a:t>No es hermosura corpórea ni bondad transitoria, ni luz material agradable a estos ojos; no suaves melodías de cualesquiera canciones; no la gustosa fragancia de los flores, ungüentos o aromas; no la dulzura del maná, o la miel, ni finalmente, deleite alguno, que pertenezca al tacto o a otros sentidos del cuerpo.</a:t>
            </a:r>
          </a:p>
          <a:p>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85000" lnSpcReduction="20000"/>
          </a:bodyPr>
          <a:lstStyle/>
          <a:p>
            <a:r>
              <a:rPr lang="es-ES" b="1" dirty="0" smtClean="0"/>
              <a:t>8.1</a:t>
            </a:r>
          </a:p>
          <a:p>
            <a:r>
              <a:rPr lang="es-ES" dirty="0" smtClean="0"/>
              <a:t>Nada de eso es lo que amo, cuando amo a mi Dios; y no obstante eso, amo una fragancia, un cierto manjar y un cierto deleite cuando amo a mi Dios, que es la luz, melodía, fragancia, alimento y deleite de mi alma. Resplandece entonces en mi alma </a:t>
            </a:r>
            <a:r>
              <a:rPr lang="es-ES" u="sng" dirty="0" smtClean="0"/>
              <a:t>una luz que no ocupa lugar; se percibe un sonido que no lo arrebata el tiempo; se siente una fragancia que no la esparce el aire; se recibe gusto de un manjar que no se consume Comiéndose</a:t>
            </a:r>
            <a:r>
              <a:rPr lang="es-ES" dirty="0" smtClean="0"/>
              <a:t>; se posee estrechamente un bien tan delicioso, que por más que se goce y se sacie el deseo, nunca puede dejarse por fastidio. Pues todo esto es lo que amo, cuando amo a mi Dios.</a:t>
            </a:r>
          </a:p>
          <a:p>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40000" lnSpcReduction="20000"/>
          </a:bodyPr>
          <a:lstStyle/>
          <a:p>
            <a:r>
              <a:rPr lang="es-ES" b="1" dirty="0" smtClean="0"/>
              <a:t>9.</a:t>
            </a:r>
          </a:p>
          <a:p>
            <a:r>
              <a:rPr lang="es-ES" dirty="0" smtClean="0"/>
              <a:t>Pero </a:t>
            </a:r>
            <a:r>
              <a:rPr lang="es-ES" u="sng" dirty="0" smtClean="0"/>
              <a:t>¿qué viene a ser esto? Yo pregunté a la tierra y respondió: No soy yo eso; y cuantas cosas se contienen en la tierra me respondieron lo mismo. </a:t>
            </a:r>
            <a:r>
              <a:rPr lang="es-ES" dirty="0" smtClean="0"/>
              <a:t>Pregunté al mar y a los abismos, y a todos los animales que viven en las aguas, y respondieron: No somos tu Dios; búscale más arriba de nosotros. Pregunté al aire que respiramos y respondió todo él con los que le habitan: </a:t>
            </a:r>
            <a:r>
              <a:rPr lang="es-ES" dirty="0" err="1" smtClean="0"/>
              <a:t>Anaxímenes</a:t>
            </a:r>
            <a:r>
              <a:rPr lang="es-ES" dirty="0" smtClean="0"/>
              <a:t> se engaña, porque no soy tu Dios. Pregunté al cielo, sol, luna y estrellas, y me dijeron: Tampoco somos nosotros ese Dios que buscáis. Entonces dije a todas las cosas que por todas partes rodean mis sentidos: Ya que todas vosotras me habéis dicho que no sois mi Dios, decidme por lo menos algo de él. Y con una gran voz clamaron todas: ÉL es el que nos ha hecho.</a:t>
            </a:r>
          </a:p>
          <a:p>
            <a:r>
              <a:rPr lang="es-ES" dirty="0" smtClean="0"/>
              <a:t>Estas preguntas que digo yo que hacía a todas las criaturas, era sólo mirarlas yo atentamente y contemplarlas; y las respuestas que digo me daban ellas, es sólo presentárseme todas con la hermosura y orden que tienen en sí mismas.</a:t>
            </a:r>
          </a:p>
          <a:p>
            <a:r>
              <a:rPr lang="es-ES" dirty="0" smtClean="0"/>
              <a:t>Después de esto, volviendo hacia mí la consideración, me pregunté a mí mismo: Tú ¿qué eres?, y me respondí: soy hombre. Y bien claramente conozco que soy un todo compuesto de dos partes, </a:t>
            </a:r>
            <a:r>
              <a:rPr lang="es-ES" b="1" u="sng" dirty="0" smtClean="0"/>
              <a:t>cuerpo y alma</a:t>
            </a:r>
            <a:r>
              <a:rPr lang="es-ES" dirty="0" smtClean="0"/>
              <a:t>, tina de las cuales es visible y exterior, y la otra invisible e interior. ¿Y de las dos es de las que debo valerme para buscar a mi Dios, después de haberle buscado recorriendo todas las criaturas corporales que hay desde la tierra al cielo, hasta donde pude enviar por mensajeros los rayos visuales de mis ojos? No hay duda en que la parte interior es la mejor y más principal, pues ella era a quien todos los sentidos corporales que habían ido por mensajeros, referían las respuestas que daban las criaturas, y la que como superior juzgaba de la que habían respondido cielo y tierra, y todas las cosas que hay en ellos diciendo</a:t>
            </a:r>
            <a:r>
              <a:rPr lang="es-ES" b="1" u="sng" dirty="0" smtClean="0"/>
              <a:t>: Nosotras no somos Dios, pero somos obra suya. El hombre interior que hay en mí, es el que recibió esta respuesta y conoció esta verdad, mediante el ministerio del hombre exterior.</a:t>
            </a:r>
            <a:r>
              <a:rPr lang="es-ES" dirty="0" smtClean="0"/>
              <a:t> Es decir, que yo considerado según la parte interior de que me compongo, yo mismo, en cuanto al alma, conocí estas cosas por medio de los sentidos de mi cuerpo. Pregunté por mi Dios a toda esta grande máquina del mundo y me respondió: Yo no soy Dios, pero soy hechura suya.</a:t>
            </a:r>
          </a:p>
          <a:p>
            <a:endParaRPr lang="es-E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55000" lnSpcReduction="20000"/>
          </a:bodyPr>
          <a:lstStyle/>
          <a:p>
            <a:r>
              <a:rPr lang="es-ES" b="1" dirty="0" smtClean="0"/>
              <a:t>10.</a:t>
            </a:r>
          </a:p>
          <a:p>
            <a:r>
              <a:rPr lang="es-ES" dirty="0" smtClean="0"/>
              <a:t>Esta hermosura y orden del universo ¿no se presenta igualmente a todos los que tienen cabales sus sentidos? Pues ¿cómo a todos no les responde eso mismo? Todos los animales, desde los más pequeños hasta los mayores, ven esta hermosa máquina del universo; pero no pueden hacerle aquellas preguntas, porque no tienen entendimiento, que como superior juzgue de las noticias y especies que traen los sentidos</a:t>
            </a:r>
            <a:r>
              <a:rPr lang="es-ES" b="1" u="sng" dirty="0" smtClean="0"/>
              <a:t>. Los hombres sí que pueden ejecutarlo, y por el conocimiento de estas criaturas visibles pueden subir a conocer las perfecciones invisibles de Dios</a:t>
            </a:r>
            <a:r>
              <a:rPr lang="es-ES" dirty="0" smtClean="0"/>
              <a:t>; aunque sucede que, llevados del amor de estas cosas visibles, se sujetan a ellas como esclavos; y así no pueden juzgar de las criaturas, pues para eso habían de ser superiores a ellas. Ni estas cosas visibles responden a los que solamente les preguntan, sino a los que al mismo tiempo que preguntan, saben juzgar de sus respuestas. Ni ellas mudan su voz, esto es, su natural hermosura, ni respecto de uno que no hace más que verlas, ni respecto de otro, que además de esto se detiene a preguntarles, no es que a aquél parezcan de un modo y a éste de otro, sino que presentándose a entrambos con igual hermosura, hablan con el uno y son mudas para con el otro, o por mejor decir, a entrambos y a todos hablan; pero solamente las entienden los que saben cotejar aquella voz que perciben por los sentidos exteriores, con la verdad que reside en su interior.</a:t>
            </a:r>
          </a:p>
          <a:p>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77500" lnSpcReduction="20000"/>
          </a:bodyPr>
          <a:lstStyle/>
          <a:p>
            <a:r>
              <a:rPr lang="es-ES" b="1" dirty="0" smtClean="0"/>
              <a:t>10.1</a:t>
            </a:r>
          </a:p>
          <a:p>
            <a:r>
              <a:rPr lang="es-ES" dirty="0" smtClean="0"/>
              <a:t>Esta verdad es la que me dice: No es tu Dios el cielo ni la tierra, ni todo lo demás que tiene cuerpo. La misma naturaleza de las cosas corporales, a cualquiera que tenga ojos para verlas, le está diciendo: Esto es una cantidad abultada; y ésta precisamente es menor en la parte que en el todo. </a:t>
            </a:r>
            <a:r>
              <a:rPr lang="es-ES" b="1" u="sng" dirty="0" smtClean="0"/>
              <a:t>De aquí se infiere, que tú, alma mía, eres mejor que todo lo corpóreo, porque tú animas esa abultada cantidad de tu cuerpo, y le das la vida que goza; lo que cuerpo ninguno puede hacer con otro cuerpo. Pero tu Dios está tan lejos de ser corpóreo, que aun respecto de ti, que eres vida del cuerpo, es Dios tu vida.</a:t>
            </a:r>
          </a:p>
          <a:p>
            <a:r>
              <a:rPr lang="es-ES" dirty="0" smtClean="0"/>
              <a:t>(San Agustín, Confesiones, Madrid, EDAF, 1969)</a:t>
            </a:r>
          </a:p>
          <a:p>
            <a:endParaRPr lang="es-E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0"/>
            <a:ext cx="8229600" cy="1143000"/>
          </a:xfrm>
        </p:spPr>
        <p:txBody>
          <a:bodyPr/>
          <a:lstStyle/>
          <a:p>
            <a:pPr algn="l"/>
            <a:r>
              <a:rPr lang="es-ES" dirty="0" smtClean="0"/>
              <a:t>Cronología Cristiana.</a:t>
            </a:r>
            <a:endParaRPr lang="es-ES" dirty="0"/>
          </a:p>
        </p:txBody>
      </p:sp>
      <p:graphicFrame>
        <p:nvGraphicFramePr>
          <p:cNvPr id="4" name="3 Marcador de contenido"/>
          <p:cNvGraphicFramePr>
            <a:graphicFrameLocks noGrp="1"/>
          </p:cNvGraphicFramePr>
          <p:nvPr>
            <p:ph idx="1"/>
          </p:nvPr>
        </p:nvGraphicFramePr>
        <p:xfrm>
          <a:off x="1259632" y="4606510"/>
          <a:ext cx="6840760" cy="2284826"/>
        </p:xfrm>
        <a:graphic>
          <a:graphicData uri="http://schemas.openxmlformats.org/drawingml/2006/table">
            <a:tbl>
              <a:tblPr/>
              <a:tblGrid>
                <a:gridCol w="864096"/>
                <a:gridCol w="5976664"/>
              </a:tblGrid>
              <a:tr h="0">
                <a:tc>
                  <a:txBody>
                    <a:bodyPr/>
                    <a:lstStyle/>
                    <a:p>
                      <a:pPr algn="ctr">
                        <a:lnSpc>
                          <a:spcPct val="115000"/>
                        </a:lnSpc>
                        <a:spcAft>
                          <a:spcPts val="0"/>
                        </a:spcAft>
                      </a:pPr>
                      <a:r>
                        <a:rPr lang="es-ES" sz="1000" dirty="0">
                          <a:latin typeface="Times New Roman"/>
                          <a:ea typeface="Times New Roman"/>
                          <a:cs typeface="Times New Roman"/>
                        </a:rPr>
                        <a:t>496</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Bautismo de Clodoveo, fundador del reino de los francos, queda vencido políticamente el arrianismo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68502">
                <a:tc>
                  <a:txBody>
                    <a:bodyPr/>
                    <a:lstStyle/>
                    <a:p>
                      <a:pPr algn="ctr">
                        <a:lnSpc>
                          <a:spcPct val="115000"/>
                        </a:lnSpc>
                        <a:spcAft>
                          <a:spcPts val="0"/>
                        </a:spcAft>
                      </a:pPr>
                      <a:r>
                        <a:rPr lang="es-ES" sz="1000" dirty="0">
                          <a:latin typeface="Times New Roman"/>
                          <a:ea typeface="Times New Roman"/>
                          <a:cs typeface="Times New Roman"/>
                        </a:rPr>
                        <a:t>587</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Agustín (de Canterbury) llega a Inglaterra, funda el monasterio de Kent y bautiza al rey </a:t>
                      </a:r>
                      <a:r>
                        <a:rPr lang="es-ES" sz="1000" dirty="0" err="1">
                          <a:latin typeface="Times New Roman"/>
                          <a:ea typeface="Times New Roman"/>
                          <a:cs typeface="Times New Roman"/>
                        </a:rPr>
                        <a:t>Etelberto</a:t>
                      </a:r>
                      <a:r>
                        <a:rPr lang="es-ES" sz="1000" dirty="0">
                          <a:latin typeface="Times New Roman"/>
                          <a:ea typeface="Times New Roman"/>
                          <a:cs typeface="Times New Roman"/>
                        </a:rPr>
                        <a:t> de Kent</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67723">
                <a:tc>
                  <a:txBody>
                    <a:bodyPr/>
                    <a:lstStyle/>
                    <a:p>
                      <a:pPr algn="ctr">
                        <a:lnSpc>
                          <a:spcPct val="115000"/>
                        </a:lnSpc>
                        <a:spcAft>
                          <a:spcPts val="0"/>
                        </a:spcAft>
                      </a:pPr>
                      <a:r>
                        <a:rPr lang="es-ES" sz="1000">
                          <a:latin typeface="Times New Roman"/>
                          <a:ea typeface="Times New Roman"/>
                          <a:cs typeface="Times New Roman"/>
                        </a:rPr>
                        <a:t>587</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Los visigodos de España se convierten al catolicismo.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8234">
                <a:tc>
                  <a:txBody>
                    <a:bodyPr/>
                    <a:lstStyle/>
                    <a:p>
                      <a:pPr algn="ctr">
                        <a:lnSpc>
                          <a:spcPct val="115000"/>
                        </a:lnSpc>
                        <a:spcAft>
                          <a:spcPts val="0"/>
                        </a:spcAft>
                      </a:pPr>
                      <a:r>
                        <a:rPr lang="es-ES" sz="1000" dirty="0">
                          <a:latin typeface="Times New Roman"/>
                          <a:ea typeface="Times New Roman"/>
                          <a:cs typeface="Times New Roman"/>
                        </a:rPr>
                        <a:t>589</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Los lombardos se convierten al catolicismo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91200">
                <a:tc>
                  <a:txBody>
                    <a:bodyPr/>
                    <a:lstStyle/>
                    <a:p>
                      <a:pPr algn="ctr">
                        <a:lnSpc>
                          <a:spcPct val="115000"/>
                        </a:lnSpc>
                        <a:spcAft>
                          <a:spcPts val="0"/>
                        </a:spcAft>
                      </a:pPr>
                      <a:r>
                        <a:rPr lang="es-ES" sz="1000">
                          <a:latin typeface="Times New Roman"/>
                          <a:ea typeface="Times New Roman"/>
                          <a:cs typeface="Times New Roman"/>
                        </a:rPr>
                        <a:t>597</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Gregorio I (Magno) envía misioneros a evangelizar a los anglosajones</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8234">
                <a:tc>
                  <a:txBody>
                    <a:bodyPr/>
                    <a:lstStyle/>
                    <a:p>
                      <a:pPr algn="ctr">
                        <a:lnSpc>
                          <a:spcPct val="115000"/>
                        </a:lnSpc>
                        <a:spcAft>
                          <a:spcPts val="0"/>
                        </a:spcAft>
                      </a:pPr>
                      <a:r>
                        <a:rPr lang="es-ES" sz="1000">
                          <a:latin typeface="Times New Roman"/>
                          <a:ea typeface="Times New Roman"/>
                          <a:cs typeface="Times New Roman"/>
                        </a:rPr>
                        <a:t>598</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Se establece la escuela de Canterbury</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410129">
                <a:tc>
                  <a:txBody>
                    <a:bodyPr/>
                    <a:lstStyle/>
                    <a:p>
                      <a:pPr algn="ctr">
                        <a:lnSpc>
                          <a:spcPct val="115000"/>
                        </a:lnSpc>
                        <a:spcAft>
                          <a:spcPts val="0"/>
                        </a:spcAft>
                      </a:pPr>
                      <a:r>
                        <a:rPr lang="es-ES" sz="1000">
                          <a:latin typeface="Times New Roman"/>
                          <a:ea typeface="Times New Roman"/>
                          <a:cs typeface="Times New Roman"/>
                        </a:rPr>
                        <a:t>600</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Se detienen las invasiones bárbaras en Europa oriental. Isidoro de Sevilla colecciona escritos clásicos. "</a:t>
                      </a:r>
                      <a:r>
                        <a:rPr lang="es-ES" sz="1000" dirty="0" err="1">
                          <a:latin typeface="Times New Roman"/>
                          <a:ea typeface="Times New Roman"/>
                          <a:cs typeface="Times New Roman"/>
                        </a:rPr>
                        <a:t>Antiphonarium</a:t>
                      </a:r>
                      <a:r>
                        <a:rPr lang="es-ES" sz="1000" dirty="0">
                          <a:latin typeface="Times New Roman"/>
                          <a:ea typeface="Times New Roman"/>
                          <a:cs typeface="Times New Roman"/>
                        </a:rPr>
                        <a:t>" de Gregorio y fundación de la "</a:t>
                      </a:r>
                      <a:r>
                        <a:rPr lang="es-ES" sz="1000" dirty="0" err="1">
                          <a:latin typeface="Times New Roman"/>
                          <a:ea typeface="Times New Roman"/>
                          <a:cs typeface="Times New Roman"/>
                        </a:rPr>
                        <a:t>Schola</a:t>
                      </a:r>
                      <a:r>
                        <a:rPr lang="es-ES" sz="1000" dirty="0">
                          <a:latin typeface="Times New Roman"/>
                          <a:ea typeface="Times New Roman"/>
                          <a:cs typeface="Times New Roman"/>
                        </a:rPr>
                        <a:t> </a:t>
                      </a:r>
                      <a:r>
                        <a:rPr lang="es-ES" sz="1000" dirty="0" err="1">
                          <a:latin typeface="Times New Roman"/>
                          <a:ea typeface="Times New Roman"/>
                          <a:cs typeface="Times New Roman"/>
                        </a:rPr>
                        <a:t>Cantorum</a:t>
                      </a:r>
                      <a:r>
                        <a:rPr lang="es-ES" sz="1000" dirty="0">
                          <a:latin typeface="Times New Roman"/>
                          <a:ea typeface="Times New Roman"/>
                          <a:cs typeface="Times New Roman"/>
                        </a:rPr>
                        <a:t>" en Roma; Canto Gregoriano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88032">
                <a:tc>
                  <a:txBody>
                    <a:bodyPr/>
                    <a:lstStyle/>
                    <a:p>
                      <a:pPr algn="ctr">
                        <a:lnSpc>
                          <a:spcPct val="115000"/>
                        </a:lnSpc>
                        <a:spcAft>
                          <a:spcPts val="0"/>
                        </a:spcAft>
                      </a:pPr>
                      <a:r>
                        <a:rPr lang="es-ES" sz="1000">
                          <a:latin typeface="Times New Roman"/>
                          <a:ea typeface="Times New Roman"/>
                          <a:cs typeface="Times New Roman"/>
                        </a:rPr>
                        <a:t>628</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Mahoma reconquista la Meca y comunica a los reyes del mundo los principios del Islam.</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16024">
                <a:tc>
                  <a:txBody>
                    <a:bodyPr/>
                    <a:lstStyle/>
                    <a:p>
                      <a:pPr algn="ctr">
                        <a:lnSpc>
                          <a:spcPct val="115000"/>
                        </a:lnSpc>
                        <a:spcAft>
                          <a:spcPts val="0"/>
                        </a:spcAft>
                      </a:pPr>
                      <a:r>
                        <a:rPr lang="es-ES" sz="1000" dirty="0">
                          <a:latin typeface="Times New Roman"/>
                          <a:ea typeface="Times New Roman"/>
                          <a:cs typeface="Times New Roman"/>
                        </a:rPr>
                        <a:t>637</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Los árabes conquistan Jerusalén</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bl>
          </a:graphicData>
        </a:graphic>
      </p:graphicFrame>
      <p:graphicFrame>
        <p:nvGraphicFramePr>
          <p:cNvPr id="5" name="4 Tabla"/>
          <p:cNvGraphicFramePr>
            <a:graphicFrameLocks noGrp="1"/>
          </p:cNvGraphicFramePr>
          <p:nvPr/>
        </p:nvGraphicFramePr>
        <p:xfrm>
          <a:off x="1259632" y="908720"/>
          <a:ext cx="6840760" cy="3582973"/>
        </p:xfrm>
        <a:graphic>
          <a:graphicData uri="http://schemas.openxmlformats.org/drawingml/2006/table">
            <a:tbl>
              <a:tblPr/>
              <a:tblGrid>
                <a:gridCol w="864096"/>
                <a:gridCol w="5976664"/>
              </a:tblGrid>
              <a:tr h="288032">
                <a:tc>
                  <a:txBody>
                    <a:bodyPr/>
                    <a:lstStyle/>
                    <a:p>
                      <a:pPr algn="ctr">
                        <a:lnSpc>
                          <a:spcPct val="115000"/>
                        </a:lnSpc>
                        <a:spcAft>
                          <a:spcPts val="0"/>
                        </a:spcAft>
                      </a:pPr>
                      <a:r>
                        <a:rPr lang="es-ES" sz="1000" dirty="0">
                          <a:latin typeface="Times New Roman"/>
                          <a:ea typeface="Times New Roman"/>
                          <a:cs typeface="Times New Roman"/>
                        </a:rPr>
                        <a:t>Año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Acontecimientos</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24835">
                <a:tc>
                  <a:txBody>
                    <a:bodyPr/>
                    <a:lstStyle/>
                    <a:p>
                      <a:pPr algn="ctr">
                        <a:lnSpc>
                          <a:spcPct val="115000"/>
                        </a:lnSpc>
                        <a:spcAft>
                          <a:spcPts val="0"/>
                        </a:spcAft>
                      </a:pPr>
                      <a:r>
                        <a:rPr lang="es-ES" sz="1000" dirty="0">
                          <a:latin typeface="Times New Roman"/>
                          <a:ea typeface="Times New Roman"/>
                          <a:cs typeface="Times New Roman"/>
                        </a:rPr>
                        <a:t>-63</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Pompeyo conquista Jerusalén. Nace Augusto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18305">
                <a:tc>
                  <a:txBody>
                    <a:bodyPr/>
                    <a:lstStyle/>
                    <a:p>
                      <a:pPr algn="ctr">
                        <a:lnSpc>
                          <a:spcPct val="115000"/>
                        </a:lnSpc>
                        <a:spcAft>
                          <a:spcPts val="0"/>
                        </a:spcAft>
                      </a:pPr>
                      <a:r>
                        <a:rPr lang="es-ES" sz="1000">
                          <a:latin typeface="Times New Roman"/>
                          <a:ea typeface="Times New Roman"/>
                          <a:cs typeface="Times New Roman"/>
                        </a:rPr>
                        <a:t>-6</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Nace Jesús el Cristo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24835">
                <a:tc>
                  <a:txBody>
                    <a:bodyPr/>
                    <a:lstStyle/>
                    <a:p>
                      <a:pPr algn="ctr">
                        <a:lnSpc>
                          <a:spcPct val="115000"/>
                        </a:lnSpc>
                        <a:spcAft>
                          <a:spcPts val="0"/>
                        </a:spcAft>
                      </a:pPr>
                      <a:r>
                        <a:rPr lang="es-ES" sz="1000">
                          <a:latin typeface="Times New Roman"/>
                          <a:ea typeface="Times New Roman"/>
                          <a:cs typeface="Times New Roman"/>
                        </a:rPr>
                        <a:t>30</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Crucifixión y Resurrección de Jesús. Pentecostés</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18305">
                <a:tc>
                  <a:txBody>
                    <a:bodyPr/>
                    <a:lstStyle/>
                    <a:p>
                      <a:pPr algn="ctr">
                        <a:lnSpc>
                          <a:spcPct val="115000"/>
                        </a:lnSpc>
                        <a:spcAft>
                          <a:spcPts val="0"/>
                        </a:spcAft>
                      </a:pPr>
                      <a:r>
                        <a:rPr lang="es-ES" sz="1000">
                          <a:latin typeface="Times New Roman"/>
                          <a:ea typeface="Times New Roman"/>
                          <a:cs typeface="Times New Roman"/>
                        </a:rPr>
                        <a:t>35</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Martirio de Esteban. Conversión de Pablo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18305">
                <a:tc>
                  <a:txBody>
                    <a:bodyPr/>
                    <a:lstStyle/>
                    <a:p>
                      <a:pPr algn="ctr">
                        <a:lnSpc>
                          <a:spcPct val="115000"/>
                        </a:lnSpc>
                        <a:spcAft>
                          <a:spcPts val="0"/>
                        </a:spcAft>
                      </a:pPr>
                      <a:r>
                        <a:rPr lang="es-ES" sz="1000">
                          <a:latin typeface="Times New Roman"/>
                          <a:ea typeface="Times New Roman"/>
                          <a:cs typeface="Times New Roman"/>
                        </a:rPr>
                        <a:t>48</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Concilio de Jerusalén</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18305">
                <a:tc>
                  <a:txBody>
                    <a:bodyPr/>
                    <a:lstStyle/>
                    <a:p>
                      <a:pPr algn="ctr">
                        <a:lnSpc>
                          <a:spcPct val="115000"/>
                        </a:lnSpc>
                        <a:spcAft>
                          <a:spcPts val="0"/>
                        </a:spcAft>
                      </a:pPr>
                      <a:r>
                        <a:rPr lang="es-ES" sz="1000">
                          <a:latin typeface="Times New Roman"/>
                          <a:ea typeface="Times New Roman"/>
                          <a:cs typeface="Times New Roman"/>
                        </a:rPr>
                        <a:t>64</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Persecución de Nerón</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18305">
                <a:tc>
                  <a:txBody>
                    <a:bodyPr/>
                    <a:lstStyle/>
                    <a:p>
                      <a:pPr algn="ctr">
                        <a:lnSpc>
                          <a:spcPct val="115000"/>
                        </a:lnSpc>
                        <a:spcAft>
                          <a:spcPts val="0"/>
                        </a:spcAft>
                      </a:pPr>
                      <a:r>
                        <a:rPr lang="es-ES" sz="1000">
                          <a:latin typeface="Times New Roman"/>
                          <a:ea typeface="Times New Roman"/>
                          <a:cs typeface="Times New Roman"/>
                        </a:rPr>
                        <a:t>115</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Anales de Tácito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18305">
                <a:tc>
                  <a:txBody>
                    <a:bodyPr/>
                    <a:lstStyle/>
                    <a:p>
                      <a:pPr algn="ctr">
                        <a:lnSpc>
                          <a:spcPct val="115000"/>
                        </a:lnSpc>
                        <a:spcAft>
                          <a:spcPts val="0"/>
                        </a:spcAft>
                      </a:pPr>
                      <a:r>
                        <a:rPr lang="es-ES" sz="1000">
                          <a:latin typeface="Times New Roman"/>
                          <a:ea typeface="Times New Roman"/>
                          <a:cs typeface="Times New Roman"/>
                        </a:rPr>
                        <a:t>313</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Edicto de Milán de tolerancia universal</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73582">
                <a:tc>
                  <a:txBody>
                    <a:bodyPr/>
                    <a:lstStyle/>
                    <a:p>
                      <a:pPr algn="ctr">
                        <a:lnSpc>
                          <a:spcPct val="115000"/>
                        </a:lnSpc>
                        <a:spcAft>
                          <a:spcPts val="0"/>
                        </a:spcAft>
                      </a:pPr>
                      <a:r>
                        <a:rPr lang="es-ES" sz="1000">
                          <a:latin typeface="Times New Roman"/>
                          <a:ea typeface="Times New Roman"/>
                          <a:cs typeface="Times New Roman"/>
                        </a:rPr>
                        <a:t>335</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La Tetrarquía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391654">
                <a:tc>
                  <a:txBody>
                    <a:bodyPr/>
                    <a:lstStyle/>
                    <a:p>
                      <a:pPr algn="ctr">
                        <a:lnSpc>
                          <a:spcPct val="115000"/>
                        </a:lnSpc>
                        <a:spcAft>
                          <a:spcPts val="0"/>
                        </a:spcAft>
                      </a:pPr>
                      <a:r>
                        <a:rPr lang="es-ES" sz="1000">
                          <a:latin typeface="Times New Roman"/>
                          <a:ea typeface="Times New Roman"/>
                          <a:cs typeface="Times New Roman"/>
                        </a:rPr>
                        <a:t>386-387</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"Confesiones" de Agustín de </a:t>
                      </a:r>
                      <a:r>
                        <a:rPr lang="es-ES" sz="1000" dirty="0" err="1">
                          <a:latin typeface="Times New Roman"/>
                          <a:ea typeface="Times New Roman"/>
                          <a:cs typeface="Times New Roman"/>
                        </a:rPr>
                        <a:t>Hipona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24835">
                <a:tc>
                  <a:txBody>
                    <a:bodyPr/>
                    <a:lstStyle/>
                    <a:p>
                      <a:pPr algn="ctr">
                        <a:lnSpc>
                          <a:spcPct val="115000"/>
                        </a:lnSpc>
                        <a:spcAft>
                          <a:spcPts val="0"/>
                        </a:spcAft>
                      </a:pPr>
                      <a:r>
                        <a:rPr lang="es-ES" sz="1000">
                          <a:latin typeface="Times New Roman"/>
                          <a:ea typeface="Times New Roman"/>
                          <a:cs typeface="Times New Roman"/>
                        </a:rPr>
                        <a:t>415</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Se proscribe a los paganos de la milicia y los puestos públicos</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18305">
                <a:tc>
                  <a:txBody>
                    <a:bodyPr/>
                    <a:lstStyle/>
                    <a:p>
                      <a:pPr algn="ctr">
                        <a:lnSpc>
                          <a:spcPct val="115000"/>
                        </a:lnSpc>
                        <a:spcAft>
                          <a:spcPts val="0"/>
                        </a:spcAft>
                      </a:pPr>
                      <a:r>
                        <a:rPr lang="es-ES" sz="1000">
                          <a:latin typeface="Times New Roman"/>
                          <a:ea typeface="Times New Roman"/>
                          <a:cs typeface="Times New Roman"/>
                        </a:rPr>
                        <a:t>432</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Misión de Patricio en Irlanda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331364">
                <a:tc>
                  <a:txBody>
                    <a:bodyPr/>
                    <a:lstStyle/>
                    <a:p>
                      <a:pPr algn="ctr">
                        <a:lnSpc>
                          <a:spcPct val="115000"/>
                        </a:lnSpc>
                        <a:spcAft>
                          <a:spcPts val="0"/>
                        </a:spcAft>
                      </a:pPr>
                      <a:r>
                        <a:rPr lang="es-ES" sz="1000">
                          <a:latin typeface="Times New Roman"/>
                          <a:ea typeface="Times New Roman"/>
                          <a:cs typeface="Times New Roman"/>
                        </a:rPr>
                        <a:t>451</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Concilio de Calcedonia. Constantinopla se propone como patriarcado en igualdad jerárquica con Roma (canon 28).</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331364">
                <a:tc>
                  <a:txBody>
                    <a:bodyPr/>
                    <a:lstStyle/>
                    <a:p>
                      <a:pPr algn="ctr">
                        <a:lnSpc>
                          <a:spcPct val="115000"/>
                        </a:lnSpc>
                        <a:spcAft>
                          <a:spcPts val="0"/>
                        </a:spcAft>
                      </a:pPr>
                      <a:r>
                        <a:rPr lang="es-ES" sz="1000" dirty="0">
                          <a:latin typeface="Times New Roman"/>
                          <a:ea typeface="Times New Roman"/>
                          <a:cs typeface="Times New Roman"/>
                        </a:rPr>
                        <a:t>476</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Rómulo </a:t>
                      </a:r>
                      <a:r>
                        <a:rPr lang="es-ES" sz="1000" dirty="0" err="1">
                          <a:latin typeface="Times New Roman"/>
                          <a:ea typeface="Times New Roman"/>
                          <a:cs typeface="Times New Roman"/>
                        </a:rPr>
                        <a:t>Augústulo</a:t>
                      </a:r>
                      <a:r>
                        <a:rPr lang="es-ES" sz="1000" dirty="0">
                          <a:latin typeface="Times New Roman"/>
                          <a:ea typeface="Times New Roman"/>
                          <a:cs typeface="Times New Roman"/>
                        </a:rPr>
                        <a:t> es depuesto, no se elige ningún emperador para sustituirlo. Fin del Imperio Romano de Occidente.</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dirty="0"/>
          </a:p>
        </p:txBody>
      </p:sp>
      <p:graphicFrame>
        <p:nvGraphicFramePr>
          <p:cNvPr id="4" name="3 Tabla"/>
          <p:cNvGraphicFramePr>
            <a:graphicFrameLocks noGrp="1"/>
          </p:cNvGraphicFramePr>
          <p:nvPr/>
        </p:nvGraphicFramePr>
        <p:xfrm>
          <a:off x="2267744" y="911234"/>
          <a:ext cx="5976664" cy="5110102"/>
        </p:xfrm>
        <a:graphic>
          <a:graphicData uri="http://schemas.openxmlformats.org/drawingml/2006/table">
            <a:tbl>
              <a:tblPr/>
              <a:tblGrid>
                <a:gridCol w="504056"/>
                <a:gridCol w="5472608"/>
              </a:tblGrid>
              <a:tr h="206927">
                <a:tc>
                  <a:txBody>
                    <a:bodyPr/>
                    <a:lstStyle/>
                    <a:p>
                      <a:pPr>
                        <a:lnSpc>
                          <a:spcPct val="115000"/>
                        </a:lnSpc>
                        <a:spcAft>
                          <a:spcPts val="0"/>
                        </a:spcAft>
                      </a:pPr>
                      <a:r>
                        <a:rPr lang="es-ES" sz="1000" dirty="0">
                          <a:latin typeface="Times New Roman"/>
                          <a:ea typeface="Times New Roman"/>
                          <a:cs typeface="Times New Roman"/>
                        </a:rPr>
                        <a:t>664</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Inglaterra se adhiere al catolicismo romano (sínodo de </a:t>
                      </a:r>
                      <a:r>
                        <a:rPr lang="es-ES" sz="1000" dirty="0" err="1">
                          <a:latin typeface="Times New Roman"/>
                          <a:ea typeface="Times New Roman"/>
                          <a:cs typeface="Times New Roman"/>
                        </a:rPr>
                        <a:t>Whitby</a:t>
                      </a:r>
                      <a:r>
                        <a:rPr lang="es-ES" sz="1000" dirty="0">
                          <a:latin typeface="Times New Roman"/>
                          <a:ea typeface="Times New Roman"/>
                          <a:cs typeface="Times New Roman"/>
                        </a:rPr>
                        <a:t>). Escuelas públicas en San Pablo y en York.</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691</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Clodoveo III rey de todos los francos</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06927">
                <a:tc>
                  <a:txBody>
                    <a:bodyPr/>
                    <a:lstStyle/>
                    <a:p>
                      <a:pPr>
                        <a:lnSpc>
                          <a:spcPct val="115000"/>
                        </a:lnSpc>
                        <a:spcAft>
                          <a:spcPts val="0"/>
                        </a:spcAft>
                      </a:pPr>
                      <a:r>
                        <a:rPr lang="es-ES" sz="1000">
                          <a:latin typeface="Times New Roman"/>
                          <a:ea typeface="Times New Roman"/>
                          <a:cs typeface="Times New Roman"/>
                        </a:rPr>
                        <a:t>711</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Tarik derrota a </a:t>
                      </a:r>
                      <a:r>
                        <a:rPr lang="es-ES" sz="1000" dirty="0" err="1">
                          <a:latin typeface="Times New Roman"/>
                          <a:ea typeface="Times New Roman"/>
                          <a:cs typeface="Times New Roman"/>
                        </a:rPr>
                        <a:t>Roderico</a:t>
                      </a:r>
                      <a:r>
                        <a:rPr lang="es-ES" sz="1000" dirty="0">
                          <a:latin typeface="Times New Roman"/>
                          <a:ea typeface="Times New Roman"/>
                          <a:cs typeface="Times New Roman"/>
                        </a:rPr>
                        <a:t> en </a:t>
                      </a:r>
                      <a:r>
                        <a:rPr lang="es-ES" sz="1000" dirty="0" err="1">
                          <a:latin typeface="Times New Roman"/>
                          <a:ea typeface="Times New Roman"/>
                          <a:cs typeface="Times New Roman"/>
                        </a:rPr>
                        <a:t>Xerez</a:t>
                      </a:r>
                      <a:r>
                        <a:rPr lang="es-ES" sz="1000" dirty="0">
                          <a:latin typeface="Times New Roman"/>
                          <a:ea typeface="Times New Roman"/>
                          <a:cs typeface="Times New Roman"/>
                        </a:rPr>
                        <a:t> de la Frontera: España es conquistada por los árabes (excepto Asturias)</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732</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Carlos Martel derrota a los árabes en Poitiers y contiene su avance en Europa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339977">
                <a:tc>
                  <a:txBody>
                    <a:bodyPr/>
                    <a:lstStyle/>
                    <a:p>
                      <a:pPr>
                        <a:lnSpc>
                          <a:spcPct val="115000"/>
                        </a:lnSpc>
                        <a:spcAft>
                          <a:spcPts val="0"/>
                        </a:spcAft>
                      </a:pPr>
                      <a:r>
                        <a:rPr lang="es-ES" sz="1000">
                          <a:latin typeface="Times New Roman"/>
                          <a:ea typeface="Times New Roman"/>
                          <a:cs typeface="Times New Roman"/>
                        </a:rPr>
                        <a:t>1054</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La sede pontificia permanece vacante durante un año. En Julio la Santa Sede excomulga a la Iglesia Oriental; este cisma es definitivo y no se zanja sino hasta 1965 en que la mutua excomunión será levantada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1059</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La elección del Papa se encomienda a los cardenales</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1073</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Gregorio VII, el Papa de la Gran Reforma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1076</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El concilio de </a:t>
                      </a:r>
                      <a:r>
                        <a:rPr lang="es-ES" sz="1000" dirty="0" err="1">
                          <a:latin typeface="Times New Roman"/>
                          <a:ea typeface="Times New Roman"/>
                          <a:cs typeface="Times New Roman"/>
                        </a:rPr>
                        <a:t>Worms</a:t>
                      </a:r>
                      <a:r>
                        <a:rPr lang="es-ES" sz="1000" dirty="0">
                          <a:latin typeface="Times New Roman"/>
                          <a:ea typeface="Times New Roman"/>
                          <a:cs typeface="Times New Roman"/>
                        </a:rPr>
                        <a:t> depone a Gregorio VII, éste depone y excomulga a Enrique IV</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1077</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Penitencia de Enrique IV en </a:t>
                      </a:r>
                      <a:r>
                        <a:rPr lang="es-ES" sz="1000" dirty="0" err="1">
                          <a:latin typeface="Times New Roman"/>
                          <a:ea typeface="Times New Roman"/>
                          <a:cs typeface="Times New Roman"/>
                        </a:rPr>
                        <a:t>Canossa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1080</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Segunda excomunión de Enrique IV. Clemente III, Papa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1095</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Urbano II predica la Cruzada en el Concilio de Clermont</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1187</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err="1">
                          <a:latin typeface="Times New Roman"/>
                          <a:ea typeface="Times New Roman"/>
                          <a:cs typeface="Times New Roman"/>
                        </a:rPr>
                        <a:t>Saladino</a:t>
                      </a:r>
                      <a:r>
                        <a:rPr lang="es-ES" sz="1000" dirty="0">
                          <a:latin typeface="Times New Roman"/>
                          <a:ea typeface="Times New Roman"/>
                          <a:cs typeface="Times New Roman"/>
                        </a:rPr>
                        <a:t> captura Jerusalén</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1189-92</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III Cruzada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1189</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Inocencio III, Papa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1217-21</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V Cruzada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1232</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Gregorio IX aprueba la Inquisición</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1244</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Pérdida final de Jerusalén</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1255</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Tomás de Aquino enseña en la Universidad de París</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1305</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Clemente V Papa, exilio a Aviñón</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3878">
                <a:tc>
                  <a:txBody>
                    <a:bodyPr/>
                    <a:lstStyle/>
                    <a:p>
                      <a:pPr>
                        <a:lnSpc>
                          <a:spcPct val="115000"/>
                        </a:lnSpc>
                        <a:spcAft>
                          <a:spcPts val="0"/>
                        </a:spcAft>
                      </a:pPr>
                      <a:r>
                        <a:rPr lang="es-ES" sz="1000">
                          <a:latin typeface="Times New Roman"/>
                          <a:ea typeface="Times New Roman"/>
                          <a:cs typeface="Times New Roman"/>
                        </a:rPr>
                        <a:t>1314</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Dante finaliza La Divina Comedia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1348-9</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La peste negra (muere casi el 50% de la población europea)</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1375</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err="1">
                          <a:latin typeface="Times New Roman"/>
                          <a:ea typeface="Times New Roman"/>
                          <a:cs typeface="Times New Roman"/>
                        </a:rPr>
                        <a:t>Wicleff</a:t>
                      </a:r>
                      <a:r>
                        <a:rPr lang="es-ES" sz="1000" dirty="0">
                          <a:latin typeface="Times New Roman"/>
                          <a:ea typeface="Times New Roman"/>
                          <a:cs typeface="Times New Roman"/>
                        </a:rPr>
                        <a:t> ataca las riquezas eclesiásticas, el </a:t>
                      </a:r>
                      <a:r>
                        <a:rPr lang="es-ES" sz="1000" dirty="0" err="1">
                          <a:latin typeface="Times New Roman"/>
                          <a:ea typeface="Times New Roman"/>
                          <a:cs typeface="Times New Roman"/>
                        </a:rPr>
                        <a:t>monasticismo</a:t>
                      </a:r>
                      <a:r>
                        <a:rPr lang="es-ES" sz="1000" dirty="0">
                          <a:latin typeface="Times New Roman"/>
                          <a:ea typeface="Times New Roman"/>
                          <a:cs typeface="Times New Roman"/>
                        </a:rPr>
                        <a:t> y la autoridad papal</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1378</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El gran cisma: dos papas (Urbano VI y Clemente VII)</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1413</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Juan </a:t>
                      </a:r>
                      <a:r>
                        <a:rPr lang="es-ES" sz="1000" dirty="0" err="1">
                          <a:latin typeface="Times New Roman"/>
                          <a:ea typeface="Times New Roman"/>
                          <a:cs typeface="Times New Roman"/>
                        </a:rPr>
                        <a:t>Hus</a:t>
                      </a:r>
                      <a:r>
                        <a:rPr lang="es-ES" sz="1000" dirty="0">
                          <a:latin typeface="Times New Roman"/>
                          <a:ea typeface="Times New Roman"/>
                          <a:cs typeface="Times New Roman"/>
                        </a:rPr>
                        <a:t> escribe su De </a:t>
                      </a:r>
                      <a:r>
                        <a:rPr lang="es-ES" sz="1000" dirty="0" err="1">
                          <a:latin typeface="Times New Roman"/>
                          <a:ea typeface="Times New Roman"/>
                          <a:cs typeface="Times New Roman"/>
                        </a:rPr>
                        <a:t>Eclessia</a:t>
                      </a:r>
                      <a:r>
                        <a:rPr lang="es-ES" sz="1000" dirty="0">
                          <a:latin typeface="Times New Roman"/>
                          <a:ea typeface="Times New Roman"/>
                          <a:cs typeface="Times New Roman"/>
                        </a:rPr>
                        <a:t>, para la reforma eclesiástica según líneas de </a:t>
                      </a:r>
                      <a:r>
                        <a:rPr lang="es-ES" sz="1000" dirty="0" err="1">
                          <a:latin typeface="Times New Roman"/>
                          <a:ea typeface="Times New Roman"/>
                          <a:cs typeface="Times New Roman"/>
                        </a:rPr>
                        <a:t>Wicleff</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273452">
                <a:tc>
                  <a:txBody>
                    <a:bodyPr/>
                    <a:lstStyle/>
                    <a:p>
                      <a:pPr>
                        <a:lnSpc>
                          <a:spcPct val="115000"/>
                        </a:lnSpc>
                        <a:spcAft>
                          <a:spcPts val="0"/>
                        </a:spcAft>
                      </a:pPr>
                      <a:r>
                        <a:rPr lang="es-ES" sz="1000">
                          <a:latin typeface="Times New Roman"/>
                          <a:ea typeface="Times New Roman"/>
                          <a:cs typeface="Times New Roman"/>
                        </a:rPr>
                        <a:t>1414-8</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Concilio de Constanza declara la supremacía del Concilio sobre el Papa, condena a </a:t>
                      </a:r>
                      <a:r>
                        <a:rPr lang="es-ES" sz="1000" dirty="0" err="1">
                          <a:latin typeface="Times New Roman"/>
                          <a:ea typeface="Times New Roman"/>
                          <a:cs typeface="Times New Roman"/>
                        </a:rPr>
                        <a:t>Hus</a:t>
                      </a:r>
                      <a:r>
                        <a:rPr lang="es-ES" sz="1000" dirty="0">
                          <a:latin typeface="Times New Roman"/>
                          <a:ea typeface="Times New Roman"/>
                          <a:cs typeface="Times New Roman"/>
                        </a:rPr>
                        <a:t> a la hoguera. Fin del cisma con la elección de Martín V</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140403">
                <a:tc>
                  <a:txBody>
                    <a:bodyPr/>
                    <a:lstStyle/>
                    <a:p>
                      <a:pPr>
                        <a:lnSpc>
                          <a:spcPct val="115000"/>
                        </a:lnSpc>
                        <a:spcAft>
                          <a:spcPts val="0"/>
                        </a:spcAft>
                      </a:pPr>
                      <a:r>
                        <a:rPr lang="es-ES" sz="1000">
                          <a:latin typeface="Times New Roman"/>
                          <a:ea typeface="Times New Roman"/>
                          <a:cs typeface="Times New Roman"/>
                        </a:rPr>
                        <a:t>1433</a:t>
                      </a:r>
                      <a:endParaRPr lang="es-ES" sz="100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Times New Roman"/>
                          <a:ea typeface="Times New Roman"/>
                          <a:cs typeface="Times New Roman"/>
                        </a:rPr>
                        <a:t>Programa de Nicolás de Cusa para reformar la Iglesia y el Imperio</a:t>
                      </a:r>
                      <a:endParaRPr lang="es-ES" sz="1000" dirty="0">
                        <a:latin typeface="Calibri"/>
                        <a:ea typeface="Calibri"/>
                        <a:cs typeface="Times New Roman"/>
                      </a:endParaRPr>
                    </a:p>
                  </a:txBody>
                  <a:tcPr marL="5813" marR="5813" marT="2906" marB="2906"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lstStyle/>
          <a:p>
            <a:r>
              <a:rPr lang="es-ES" dirty="0" smtClean="0"/>
              <a:t>Crisis Total</a:t>
            </a:r>
            <a:endParaRPr lang="es-ES" dirty="0"/>
          </a:p>
        </p:txBody>
      </p:sp>
      <p:sp>
        <p:nvSpPr>
          <p:cNvPr id="3" name="2 Marcador de contenido"/>
          <p:cNvSpPr>
            <a:spLocks noGrp="1"/>
          </p:cNvSpPr>
          <p:nvPr>
            <p:ph idx="1"/>
          </p:nvPr>
        </p:nvSpPr>
        <p:spPr/>
        <p:txBody>
          <a:bodyPr/>
          <a:lstStyle/>
          <a:p>
            <a:r>
              <a:rPr lang="es-ES" dirty="0" smtClean="0"/>
              <a:t>Peste, muerte, avance de los musulmanes, desunión, hambruna, feudalismo miserable…</a:t>
            </a:r>
          </a:p>
          <a:p>
            <a:endParaRPr lang="es-ES" dirty="0" smtClean="0"/>
          </a:p>
          <a:p>
            <a:r>
              <a:rPr lang="es-ES" dirty="0" smtClean="0"/>
              <a:t>¿Por qué estamos así?</a:t>
            </a:r>
            <a:endParaRPr lang="es-ES" dirty="0"/>
          </a:p>
        </p:txBody>
      </p:sp>
      <p:pic>
        <p:nvPicPr>
          <p:cNvPr id="109570" name="Picture 2" descr="C:\Users\Gonzalo\Desktop\michela5thefallfromgrace.jpg"/>
          <p:cNvPicPr>
            <a:picLocks noChangeAspect="1" noChangeArrowheads="1"/>
          </p:cNvPicPr>
          <p:nvPr/>
        </p:nvPicPr>
        <p:blipFill>
          <a:blip r:embed="rId2" cstate="print"/>
          <a:srcRect/>
          <a:stretch>
            <a:fillRect/>
          </a:stretch>
        </p:blipFill>
        <p:spPr bwMode="auto">
          <a:xfrm>
            <a:off x="5076056" y="2780928"/>
            <a:ext cx="3631927" cy="34563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09570"/>
                                        </p:tgtEl>
                                        <p:attrNameLst>
                                          <p:attrName>style.visibility</p:attrName>
                                        </p:attrNameLst>
                                      </p:cBhvr>
                                      <p:to>
                                        <p:strVal val="visible"/>
                                      </p:to>
                                    </p:set>
                                    <p:anim calcmode="lin" valueType="num">
                                      <p:cBhvr additive="base">
                                        <p:cTn id="22" dur="500" fill="hold"/>
                                        <p:tgtEl>
                                          <p:spTgt spid="109570"/>
                                        </p:tgtEl>
                                        <p:attrNameLst>
                                          <p:attrName>ppt_x</p:attrName>
                                        </p:attrNameLst>
                                      </p:cBhvr>
                                      <p:tavLst>
                                        <p:tav tm="0">
                                          <p:val>
                                            <p:strVal val="#ppt_x"/>
                                          </p:val>
                                        </p:tav>
                                        <p:tav tm="100000">
                                          <p:val>
                                            <p:strVal val="#ppt_x"/>
                                          </p:val>
                                        </p:tav>
                                      </p:tavLst>
                                    </p:anim>
                                    <p:anim calcmode="lin" valueType="num">
                                      <p:cBhvr additive="base">
                                        <p:cTn id="23" dur="500" fill="hold"/>
                                        <p:tgtEl>
                                          <p:spTgt spid="1095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Antígonas</a:t>
            </a:r>
            <a:r>
              <a:rPr lang="es-ES" dirty="0" smtClean="0"/>
              <a:t> de Sófocles.</a:t>
            </a:r>
            <a:endParaRPr lang="es-ES" dirty="0"/>
          </a:p>
        </p:txBody>
      </p:sp>
      <p:pic>
        <p:nvPicPr>
          <p:cNvPr id="9219" name="Picture 3"/>
          <p:cNvPicPr>
            <a:picLocks noChangeAspect="1" noChangeArrowheads="1"/>
          </p:cNvPicPr>
          <p:nvPr/>
        </p:nvPicPr>
        <p:blipFill>
          <a:blip r:embed="rId2" cstate="print"/>
          <a:srcRect/>
          <a:stretch>
            <a:fillRect/>
          </a:stretch>
        </p:blipFill>
        <p:spPr bwMode="auto">
          <a:xfrm>
            <a:off x="4499992" y="1268760"/>
            <a:ext cx="3456384" cy="3528392"/>
          </a:xfrm>
          <a:prstGeom prst="rect">
            <a:avLst/>
          </a:prstGeom>
          <a:noFill/>
          <a:ln w="9525">
            <a:noFill/>
            <a:miter lim="800000"/>
            <a:headEnd/>
            <a:tailEnd/>
          </a:ln>
        </p:spPr>
      </p:pic>
      <p:pic>
        <p:nvPicPr>
          <p:cNvPr id="9220" name="Picture 4"/>
          <p:cNvPicPr>
            <a:picLocks noGrp="1" noChangeAspect="1" noChangeArrowheads="1"/>
          </p:cNvPicPr>
          <p:nvPr>
            <p:ph idx="1"/>
          </p:nvPr>
        </p:nvPicPr>
        <p:blipFill>
          <a:blip r:embed="rId3" cstate="print"/>
          <a:srcRect/>
          <a:stretch>
            <a:fillRect/>
          </a:stretch>
        </p:blipFill>
        <p:spPr bwMode="auto">
          <a:xfrm>
            <a:off x="683568" y="1196752"/>
            <a:ext cx="4032808" cy="53285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48680"/>
            <a:ext cx="8229600" cy="4525963"/>
          </a:xfrm>
        </p:spPr>
        <p:txBody>
          <a:bodyPr>
            <a:noAutofit/>
          </a:bodyPr>
          <a:lstStyle/>
          <a:p>
            <a:r>
              <a:rPr lang="es-ES" sz="1200" dirty="0" smtClean="0"/>
              <a:t/>
            </a:r>
            <a:br>
              <a:rPr lang="es-ES" sz="1200" dirty="0" smtClean="0"/>
            </a:br>
            <a:r>
              <a:rPr lang="es-ES" sz="1200" dirty="0" smtClean="0"/>
              <a:t>La serpiente era el más astuto de todos los animales del campo que el Señor Dios había hecho, y dijo a la mujer: "¿Así que Dios les ordenó que no comieran de ningún árbol del jardín?".La mujer le respondió: "Podemos comer los frutos de todos los árboles del jardín. Pero respecto del árbol que está en medio del jardín, Dios nos ha dicho: ‘No coman de él ni lo toquen, porque de lo contrario quedarán sujetos a la muerte’". </a:t>
            </a:r>
          </a:p>
          <a:p>
            <a:r>
              <a:rPr lang="es-ES" sz="1200" dirty="0" smtClean="0"/>
              <a:t>La serpiente dijo a la mujer: "No, no morirán. Dios sabe muy bien que cuando ustedes coman de ese árbol, se les abrirán los ojos y serán como dioses, conocedores del bien y del mal". Cuando la mujer vio que el árbol era apetitoso para comer, agradable a la vista y deseable para adquirir discernimiento, tomó de su fruto y comió; luego se lo dio a su marido, que estaba con ella, y él también comió. Entonces se abrieron los ojos de los dos y descubrieron que estaban desnudos. Por eso se hicieron unos taparrabos, entretejiendo hojas de higuera. </a:t>
            </a:r>
          </a:p>
          <a:p>
            <a:r>
              <a:rPr lang="es-ES" sz="1200" dirty="0" smtClean="0"/>
              <a:t>Al oír la voz del Señor Dios que se paseaba por el jardín, a la hora en que sopla la brisa, se ocultaron de él, entre los árboles del jardín. Pero el Señor Dios llamó al hombre y le dijo: "¿Dónde estás?"."Oí tus pasos por el jardín, respondió él, y tuve miedo porque estaba desnudo. Por eso me escondí". Él replicó: "¿Y quién te dijo que estabas desnudo? ¿Acaso has comido del árbol que yo te prohibí?".El hombre respondió: "La mujer que pusiste a mi lado me dio el fruto y yo comí de él". El Señor Dios dijo a la mujer: "¿Cómo hiciste semejante cosa?". La mujer respondió: "La serpiente me sedujo y comí". Y el Señor Dios dijo a la serpiente: "Por haber hecho esto, maldita seas entre todos los animales domésticos y entre todos los animales del campo. Te arrastrarás sobre tu vientre, y comerás polvo todos los días de tu vida. Pondré enemistad entre ti y la mujer, entre tu linaje y el suyo. Él te aplastará la cabeza y tú le acecharás el talón". Y el Señor Dios dijo a la mujer: "Multiplicaré los sufrimientos de tus embarazos; darás a luz a tus hijos con dolor. Sentirás atracción por tu marido, y él te dominará". Y dijo al hombre: "Porque hiciste caso a tu mujer y comiste del árbol que yo te prohibí, maldito sea el suelo por tu culpa. Con fatiga sacarás de él tu alimento todos los días de tu vida. Él te producirá cardos y espinas y comerás la hierba del campo. Ganarás el pan con el sudor de tu frente, hasta que vuelvas a la tierra, de donde fuiste sacado. ¡Porque eres polvo y al polvo volverás!".El hombre dio a su mujer el nombre de Eva, por ser ella la madre de todos los vivientes. El Señor Dios hizo al hombre y a su mujer unas túnicas de pieles y los vistió. Después el Señor Dios dijo: "El hombre ha llegado a ser como uno de nosotros en el conocimiento del bien y del mal. No vaya a ser que ahora extienda su mano, tome también del árbol de la vida, coma y viva para siempre". Entonces expulsó al hombre del jardín de Edén, para que trabajara la tierra de la que había sido sacado. Y después de expulsar al hombre, puso al oriente del jardín de Edén a los querubines y la llama de la espada zigzagueante, para custodiar el acceso al árbol de la vida.</a:t>
            </a:r>
          </a:p>
        </p:txBody>
      </p:sp>
      <p:sp>
        <p:nvSpPr>
          <p:cNvPr id="4" name="3 CuadroTexto"/>
          <p:cNvSpPr txBox="1"/>
          <p:nvPr/>
        </p:nvSpPr>
        <p:spPr>
          <a:xfrm>
            <a:off x="4067944" y="188640"/>
            <a:ext cx="1085554" cy="369332"/>
          </a:xfrm>
          <a:prstGeom prst="rect">
            <a:avLst/>
          </a:prstGeom>
          <a:noFill/>
        </p:spPr>
        <p:txBody>
          <a:bodyPr wrap="none" rtlCol="0">
            <a:spAutoFit/>
          </a:bodyPr>
          <a:lstStyle/>
          <a:p>
            <a:r>
              <a:rPr lang="es-ES" dirty="0" smtClean="0"/>
              <a:t>Génesis 3</a:t>
            </a:r>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Calvino y Lutero.</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CALVINO, Juan. “Institución de la Religión Cristiana”, Nueva Creación, Buenos Aires-Gran Rapids, 1968, p, 165. Nos anota que: "</a:t>
            </a:r>
            <a:r>
              <a:rPr lang="es-ES" i="1" dirty="0" smtClean="0"/>
              <a:t>Así, pues, si la maldición de Dios lo llenó todo de arriba a abajo y se derramó por todas partes del mundo a causa del pecado de Adán, no hay por qué extrañarse de que se haya propagado también a su posteridad. Por ello, al borrarse en él la imagen celestial, no ha sufrido él solo este castigo, consistente en que a la sabiduría, poder, santidad, verdad, y justicia de que estaba revestido y dotado hayan sucedido la ceguera, la debilidad, la inmundicia, la vanidad y la injusticia, sino que toda la posteridad se ha visto envuelta y encenagada en estas miserias. Esta es la corrupción que por herencia nos viene, y que los antiguos llamaron pecado original, entendiendo por la palabra "pecado" la depravación de la naturaleza, que antes era buena y pura</a:t>
            </a:r>
            <a:r>
              <a:rPr lang="es-ES" dirty="0" smtClean="0"/>
              <a:t>"</a:t>
            </a:r>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0"/>
            <a:ext cx="8229600" cy="1143000"/>
          </a:xfrm>
        </p:spPr>
        <p:txBody>
          <a:bodyPr/>
          <a:lstStyle/>
          <a:p>
            <a:r>
              <a:rPr lang="es-ES_tradnl"/>
              <a:t>VIAJES DE MARCO POLO</a:t>
            </a:r>
            <a:endParaRPr lang="es-CL"/>
          </a:p>
        </p:txBody>
      </p:sp>
      <p:pic>
        <p:nvPicPr>
          <p:cNvPr id="5127" name="Picture 7" descr="Marco0"/>
          <p:cNvPicPr>
            <a:picLocks noGrp="1" noChangeAspect="1" noChangeArrowheads="1"/>
          </p:cNvPicPr>
          <p:nvPr>
            <p:ph sz="half" idx="1"/>
          </p:nvPr>
        </p:nvPicPr>
        <p:blipFill>
          <a:blip r:embed="rId3" cstate="print"/>
          <a:srcRect/>
          <a:stretch>
            <a:fillRect/>
          </a:stretch>
        </p:blipFill>
        <p:spPr>
          <a:xfrm>
            <a:off x="8129588" y="0"/>
            <a:ext cx="1014412" cy="981075"/>
          </a:xfrm>
          <a:noFill/>
          <a:ln/>
        </p:spPr>
      </p:pic>
      <p:pic>
        <p:nvPicPr>
          <p:cNvPr id="5129" name="Picture 9" descr="polomap"/>
          <p:cNvPicPr>
            <a:picLocks noGrp="1" noChangeAspect="1" noChangeArrowheads="1"/>
          </p:cNvPicPr>
          <p:nvPr>
            <p:ph sz="half" idx="2"/>
          </p:nvPr>
        </p:nvPicPr>
        <p:blipFill>
          <a:blip r:embed="rId4" cstate="print"/>
          <a:srcRect/>
          <a:stretch>
            <a:fillRect/>
          </a:stretch>
        </p:blipFill>
        <p:spPr>
          <a:xfrm>
            <a:off x="0" y="985838"/>
            <a:ext cx="9144000" cy="5872162"/>
          </a:xfrm>
          <a:noFill/>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p:txBody>
          <a:bodyPr/>
          <a:lstStyle/>
          <a:p>
            <a:endParaRPr lang="es-ES"/>
          </a:p>
        </p:txBody>
      </p:sp>
      <p:sp>
        <p:nvSpPr>
          <p:cNvPr id="4102" name="Rectangle 6"/>
          <p:cNvSpPr>
            <a:spLocks noGrp="1" noChangeArrowheads="1"/>
          </p:cNvSpPr>
          <p:nvPr>
            <p:ph type="title"/>
          </p:nvPr>
        </p:nvSpPr>
        <p:spPr>
          <a:xfrm>
            <a:off x="0" y="7173913"/>
            <a:ext cx="8229600" cy="1143000"/>
          </a:xfrm>
        </p:spPr>
        <p:txBody>
          <a:bodyPr/>
          <a:lstStyle/>
          <a:p>
            <a:endParaRPr lang="es-ES"/>
          </a:p>
        </p:txBody>
      </p:sp>
      <p:sp>
        <p:nvSpPr>
          <p:cNvPr id="4103" name="Rectangle 7"/>
          <p:cNvSpPr>
            <a:spLocks noChangeArrowheads="1"/>
          </p:cNvSpPr>
          <p:nvPr/>
        </p:nvSpPr>
        <p:spPr bwMode="auto">
          <a:xfrm>
            <a:off x="2268538" y="0"/>
            <a:ext cx="8229600" cy="1143000"/>
          </a:xfrm>
          <a:prstGeom prst="rect">
            <a:avLst/>
          </a:prstGeom>
          <a:noFill/>
          <a:ln w="9525">
            <a:noFill/>
            <a:miter lim="800000"/>
            <a:headEnd/>
            <a:tailEnd/>
          </a:ln>
          <a:effectLst/>
        </p:spPr>
        <p:txBody>
          <a:bodyPr anchor="ctr"/>
          <a:lstStyle/>
          <a:p>
            <a:pPr algn="ctr"/>
            <a:r>
              <a:rPr lang="es-ES_tradnl" sz="4400" b="0">
                <a:solidFill>
                  <a:schemeClr val="tx2"/>
                </a:solidFill>
              </a:rPr>
              <a:t>IMPERIO ROMANO</a:t>
            </a:r>
            <a:endParaRPr lang="es-CL" sz="4400" b="0">
              <a:solidFill>
                <a:schemeClr val="tx2"/>
              </a:solidFill>
            </a:endParaRPr>
          </a:p>
        </p:txBody>
      </p:sp>
      <p:pic>
        <p:nvPicPr>
          <p:cNvPr id="4105" name="Picture 9" descr="380px-Roman_Empire_Map"/>
          <p:cNvPicPr>
            <a:picLocks noChangeAspect="1" noChangeArrowheads="1"/>
          </p:cNvPicPr>
          <p:nvPr/>
        </p:nvPicPr>
        <p:blipFill>
          <a:blip r:embed="rId3" cstate="print"/>
          <a:srcRect/>
          <a:stretch>
            <a:fillRect/>
          </a:stretch>
        </p:blipFill>
        <p:spPr bwMode="auto">
          <a:xfrm>
            <a:off x="0" y="823913"/>
            <a:ext cx="8820150" cy="6034087"/>
          </a:xfrm>
          <a:prstGeom prst="rect">
            <a:avLst/>
          </a:prstGeom>
          <a:noFill/>
        </p:spPr>
      </p:pic>
      <p:sp>
        <p:nvSpPr>
          <p:cNvPr id="4106" name="Oval 10"/>
          <p:cNvSpPr>
            <a:spLocks noChangeArrowheads="1"/>
          </p:cNvSpPr>
          <p:nvPr/>
        </p:nvSpPr>
        <p:spPr bwMode="auto">
          <a:xfrm>
            <a:off x="5148263" y="1341438"/>
            <a:ext cx="3529012" cy="1225550"/>
          </a:xfrm>
          <a:prstGeom prst="ellipse">
            <a:avLst/>
          </a:prstGeom>
          <a:solidFill>
            <a:srgbClr val="FFFF00"/>
          </a:solidFill>
          <a:ln w="9525">
            <a:solidFill>
              <a:schemeClr val="tx1"/>
            </a:solidFill>
            <a:round/>
            <a:headEnd/>
            <a:tailEnd/>
          </a:ln>
          <a:effectLst/>
        </p:spPr>
        <p:txBody>
          <a:bodyPr wrap="none" anchor="ctr"/>
          <a:lstStyle/>
          <a:p>
            <a:pPr algn="ctr"/>
            <a:r>
              <a:rPr lang="es-ES_tradnl"/>
              <a:t>RELACIÓN COMERCIAL</a:t>
            </a:r>
            <a:endParaRPr lang="es-CL"/>
          </a:p>
        </p:txBody>
      </p:sp>
      <p:sp>
        <p:nvSpPr>
          <p:cNvPr id="4107" name="AutoShape 11"/>
          <p:cNvSpPr>
            <a:spLocks noChangeArrowheads="1"/>
          </p:cNvSpPr>
          <p:nvPr/>
        </p:nvSpPr>
        <p:spPr bwMode="auto">
          <a:xfrm>
            <a:off x="6443663" y="3860800"/>
            <a:ext cx="2016125" cy="1800225"/>
          </a:xfrm>
          <a:prstGeom prst="irregularSeal1">
            <a:avLst/>
          </a:prstGeom>
          <a:solidFill>
            <a:srgbClr val="FF0000"/>
          </a:solidFill>
          <a:ln w="9525">
            <a:solidFill>
              <a:schemeClr val="tx1"/>
            </a:solidFill>
            <a:miter lim="800000"/>
            <a:headEnd/>
            <a:tailEnd/>
          </a:ln>
          <a:effectLst/>
        </p:spPr>
        <p:txBody>
          <a:bodyPr wrap="none" anchor="ctr"/>
          <a:lstStyle/>
          <a:p>
            <a:pPr algn="ctr"/>
            <a:r>
              <a:rPr lang="es-ES_tradnl"/>
              <a:t>MUSULMÁN</a:t>
            </a:r>
            <a:endParaRPr lang="es-CL"/>
          </a:p>
        </p:txBody>
      </p:sp>
      <p:sp>
        <p:nvSpPr>
          <p:cNvPr id="4108" name="Line 12"/>
          <p:cNvSpPr>
            <a:spLocks noChangeShapeType="1"/>
          </p:cNvSpPr>
          <p:nvPr/>
        </p:nvSpPr>
        <p:spPr bwMode="auto">
          <a:xfrm>
            <a:off x="5867400" y="1484313"/>
            <a:ext cx="2233613" cy="935037"/>
          </a:xfrm>
          <a:prstGeom prst="line">
            <a:avLst/>
          </a:prstGeom>
          <a:noFill/>
          <a:ln w="9525">
            <a:solidFill>
              <a:schemeClr val="tx1"/>
            </a:solidFill>
            <a:round/>
            <a:headEnd/>
            <a:tailEnd/>
          </a:ln>
          <a:effectLst/>
        </p:spPr>
        <p:txBody>
          <a:bodyPr/>
          <a:lstStyle/>
          <a:p>
            <a:endParaRPr lang="es-ES"/>
          </a:p>
        </p:txBody>
      </p:sp>
      <p:sp>
        <p:nvSpPr>
          <p:cNvPr id="4109" name="Line 13"/>
          <p:cNvSpPr>
            <a:spLocks noChangeShapeType="1"/>
          </p:cNvSpPr>
          <p:nvPr/>
        </p:nvSpPr>
        <p:spPr bwMode="auto">
          <a:xfrm flipV="1">
            <a:off x="5508625" y="5229225"/>
            <a:ext cx="1727200" cy="1628775"/>
          </a:xfrm>
          <a:prstGeom prst="line">
            <a:avLst/>
          </a:prstGeom>
          <a:noFill/>
          <a:ln w="9525">
            <a:solidFill>
              <a:schemeClr val="tx1"/>
            </a:solidFill>
            <a:round/>
            <a:headEnd/>
            <a:tailEnd/>
          </a:ln>
          <a:effectLst/>
        </p:spPr>
        <p:txBody>
          <a:bodyPr/>
          <a:lstStyle/>
          <a:p>
            <a:endParaRPr lang="es-ES"/>
          </a:p>
        </p:txBody>
      </p:sp>
      <p:sp>
        <p:nvSpPr>
          <p:cNvPr id="4110" name="Line 14"/>
          <p:cNvSpPr>
            <a:spLocks noChangeShapeType="1"/>
          </p:cNvSpPr>
          <p:nvPr/>
        </p:nvSpPr>
        <p:spPr bwMode="auto">
          <a:xfrm flipV="1">
            <a:off x="7019925" y="2636838"/>
            <a:ext cx="1727200" cy="1628775"/>
          </a:xfrm>
          <a:prstGeom prst="line">
            <a:avLst/>
          </a:prstGeom>
          <a:noFill/>
          <a:ln w="9525">
            <a:solidFill>
              <a:schemeClr val="tx1"/>
            </a:solidFill>
            <a:round/>
            <a:headEnd/>
            <a:tailEnd/>
          </a:ln>
          <a:effectLst/>
        </p:spPr>
        <p:txBody>
          <a:bodyPr/>
          <a:lstStyle/>
          <a:p>
            <a:endParaRPr lang="es-ES"/>
          </a:p>
        </p:txBody>
      </p:sp>
      <p:sp>
        <p:nvSpPr>
          <p:cNvPr id="4111" name="Line 15"/>
          <p:cNvSpPr>
            <a:spLocks noChangeShapeType="1"/>
          </p:cNvSpPr>
          <p:nvPr/>
        </p:nvSpPr>
        <p:spPr bwMode="auto">
          <a:xfrm flipV="1">
            <a:off x="4787900" y="4652963"/>
            <a:ext cx="1727200" cy="1628775"/>
          </a:xfrm>
          <a:prstGeom prst="line">
            <a:avLst/>
          </a:prstGeom>
          <a:noFill/>
          <a:ln w="9525">
            <a:solidFill>
              <a:schemeClr val="tx1"/>
            </a:solidFill>
            <a:round/>
            <a:headEnd/>
            <a:tailEnd/>
          </a:ln>
          <a:effectLst/>
        </p:spPr>
        <p:txBody>
          <a:bodyPr/>
          <a:lstStyle/>
          <a:p>
            <a:endParaRPr lang="es-ES"/>
          </a:p>
        </p:txBody>
      </p:sp>
      <p:sp>
        <p:nvSpPr>
          <p:cNvPr id="4112" name="Line 16"/>
          <p:cNvSpPr>
            <a:spLocks noChangeShapeType="1"/>
          </p:cNvSpPr>
          <p:nvPr/>
        </p:nvSpPr>
        <p:spPr bwMode="auto">
          <a:xfrm flipV="1">
            <a:off x="5148263" y="5013325"/>
            <a:ext cx="1727200" cy="1628775"/>
          </a:xfrm>
          <a:prstGeom prst="line">
            <a:avLst/>
          </a:prstGeom>
          <a:noFill/>
          <a:ln w="9525">
            <a:solidFill>
              <a:schemeClr val="tx1"/>
            </a:solidFill>
            <a:round/>
            <a:headEnd/>
            <a:tailEnd/>
          </a:ln>
          <a:effectLst/>
        </p:spPr>
        <p:txBody>
          <a:bodyPr/>
          <a:lstStyle/>
          <a:p>
            <a:endParaRPr lang="es-ES"/>
          </a:p>
        </p:txBody>
      </p:sp>
      <p:sp>
        <p:nvSpPr>
          <p:cNvPr id="4113" name="Line 17"/>
          <p:cNvSpPr>
            <a:spLocks noChangeShapeType="1"/>
          </p:cNvSpPr>
          <p:nvPr/>
        </p:nvSpPr>
        <p:spPr bwMode="auto">
          <a:xfrm flipV="1">
            <a:off x="6300788" y="5229225"/>
            <a:ext cx="1727200" cy="1628775"/>
          </a:xfrm>
          <a:prstGeom prst="line">
            <a:avLst/>
          </a:prstGeom>
          <a:noFill/>
          <a:ln w="9525">
            <a:solidFill>
              <a:schemeClr val="tx1"/>
            </a:solidFill>
            <a:round/>
            <a:headEnd/>
            <a:tailEnd/>
          </a:ln>
          <a:effectLst/>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106"/>
                                        </p:tgtEl>
                                        <p:attrNameLst>
                                          <p:attrName>style.visibility</p:attrName>
                                        </p:attrNameLst>
                                      </p:cBhvr>
                                      <p:to>
                                        <p:strVal val="visible"/>
                                      </p:to>
                                    </p:set>
                                    <p:animEffect transition="in" filter="diamond(in)">
                                      <p:cBhvr>
                                        <p:cTn id="7" dur="2000"/>
                                        <p:tgtEl>
                                          <p:spTgt spid="410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07"/>
                                        </p:tgtEl>
                                        <p:attrNameLst>
                                          <p:attrName>style.visibility</p:attrName>
                                        </p:attrNameLst>
                                      </p:cBhvr>
                                      <p:to>
                                        <p:strVal val="visible"/>
                                      </p:to>
                                    </p:set>
                                    <p:animEffect transition="in" filter="blinds(horizontal)">
                                      <p:cBhvr>
                                        <p:cTn id="12" dur="500"/>
                                        <p:tgtEl>
                                          <p:spTgt spid="410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108"/>
                                        </p:tgtEl>
                                        <p:attrNameLst>
                                          <p:attrName>style.visibility</p:attrName>
                                        </p:attrNameLst>
                                      </p:cBhvr>
                                      <p:to>
                                        <p:strVal val="visible"/>
                                      </p:to>
                                    </p:set>
                                    <p:animEffect transition="in" filter="box(in)">
                                      <p:cBhvr>
                                        <p:cTn id="17" dur="500"/>
                                        <p:tgtEl>
                                          <p:spTgt spid="410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110"/>
                                        </p:tgtEl>
                                        <p:attrNameLst>
                                          <p:attrName>style.visibility</p:attrName>
                                        </p:attrNameLst>
                                      </p:cBhvr>
                                      <p:to>
                                        <p:strVal val="visible"/>
                                      </p:to>
                                    </p:set>
                                    <p:animEffect transition="in" filter="box(in)">
                                      <p:cBhvr>
                                        <p:cTn id="22" dur="500"/>
                                        <p:tgtEl>
                                          <p:spTgt spid="4110"/>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111"/>
                                        </p:tgtEl>
                                        <p:attrNameLst>
                                          <p:attrName>style.visibility</p:attrName>
                                        </p:attrNameLst>
                                      </p:cBhvr>
                                      <p:to>
                                        <p:strVal val="visible"/>
                                      </p:to>
                                    </p:set>
                                    <p:animEffect transition="in" filter="checkerboard(across)">
                                      <p:cBhvr>
                                        <p:cTn id="27" dur="500"/>
                                        <p:tgtEl>
                                          <p:spTgt spid="4111"/>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4112"/>
                                        </p:tgtEl>
                                        <p:attrNameLst>
                                          <p:attrName>style.visibility</p:attrName>
                                        </p:attrNameLst>
                                      </p:cBhvr>
                                      <p:to>
                                        <p:strVal val="visible"/>
                                      </p:to>
                                    </p:set>
                                    <p:animEffect transition="in" filter="checkerboard(across)">
                                      <p:cBhvr>
                                        <p:cTn id="32" dur="500"/>
                                        <p:tgtEl>
                                          <p:spTgt spid="411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109"/>
                                        </p:tgtEl>
                                        <p:attrNameLst>
                                          <p:attrName>style.visibility</p:attrName>
                                        </p:attrNameLst>
                                      </p:cBhvr>
                                      <p:to>
                                        <p:strVal val="visible"/>
                                      </p:to>
                                    </p:set>
                                    <p:animEffect transition="in" filter="blinds(horizontal)">
                                      <p:cBhvr>
                                        <p:cTn id="37" dur="500"/>
                                        <p:tgtEl>
                                          <p:spTgt spid="4109"/>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4113"/>
                                        </p:tgtEl>
                                        <p:attrNameLst>
                                          <p:attrName>style.visibility</p:attrName>
                                        </p:attrNameLst>
                                      </p:cBhvr>
                                      <p:to>
                                        <p:strVal val="visible"/>
                                      </p:to>
                                    </p:set>
                                    <p:animEffect transition="in" filter="box(in)">
                                      <p:cBhvr>
                                        <p:cTn id="42" dur="500"/>
                                        <p:tgtEl>
                                          <p:spTgt spid="4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 grpId="0" animBg="1"/>
      <p:bldP spid="4107" grpId="0" animBg="1"/>
      <p:bldP spid="4108" grpId="0" animBg="1"/>
      <p:bldP spid="4109" grpId="0" animBg="1"/>
      <p:bldP spid="4110" grpId="0" animBg="1"/>
      <p:bldP spid="4111" grpId="0" animBg="1"/>
      <p:bldP spid="4112" grpId="0" animBg="1"/>
      <p:bldP spid="41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s-ES"/>
          </a:p>
        </p:txBody>
      </p:sp>
      <p:sp>
        <p:nvSpPr>
          <p:cNvPr id="6147" name="Rectangle 3"/>
          <p:cNvSpPr>
            <a:spLocks noGrp="1" noChangeArrowheads="1"/>
          </p:cNvSpPr>
          <p:nvPr>
            <p:ph type="body" idx="1"/>
          </p:nvPr>
        </p:nvSpPr>
        <p:spPr/>
        <p:txBody>
          <a:bodyPr/>
          <a:lstStyle/>
          <a:p>
            <a:endParaRPr lang="es-ES"/>
          </a:p>
        </p:txBody>
      </p:sp>
      <p:pic>
        <p:nvPicPr>
          <p:cNvPr id="6149" name="Picture 5" descr="molucas2">
            <a:hlinkClick r:id="rId3" action="ppaction://hlinksldjump"/>
          </p:cNvPr>
          <p:cNvPicPr>
            <a:picLocks noChangeAspect="1" noChangeArrowheads="1"/>
          </p:cNvPicPr>
          <p:nvPr/>
        </p:nvPicPr>
        <p:blipFill>
          <a:blip r:embed="rId4" cstate="print"/>
          <a:srcRect/>
          <a:stretch>
            <a:fillRect/>
          </a:stretch>
        </p:blipFill>
        <p:spPr bwMode="auto">
          <a:xfrm>
            <a:off x="155575" y="46038"/>
            <a:ext cx="8988425" cy="6811962"/>
          </a:xfrm>
          <a:prstGeom prst="rect">
            <a:avLst/>
          </a:prstGeom>
          <a:noFill/>
        </p:spPr>
      </p:pic>
      <p:sp>
        <p:nvSpPr>
          <p:cNvPr id="6150" name="Rectangle 6"/>
          <p:cNvSpPr>
            <a:spLocks noChangeArrowheads="1"/>
          </p:cNvSpPr>
          <p:nvPr/>
        </p:nvSpPr>
        <p:spPr bwMode="auto">
          <a:xfrm>
            <a:off x="2411413" y="1989138"/>
            <a:ext cx="360362" cy="576262"/>
          </a:xfrm>
          <a:prstGeom prst="rect">
            <a:avLst/>
          </a:prstGeom>
          <a:noFill/>
          <a:ln w="9525">
            <a:solidFill>
              <a:schemeClr val="tx1"/>
            </a:solidFill>
            <a:miter lim="800000"/>
            <a:headEnd/>
            <a:tailEnd/>
          </a:ln>
          <a:effectLst/>
        </p:spPr>
        <p:txBody>
          <a:bodyPr wrap="none" anchor="ctr"/>
          <a:lstStyle/>
          <a:p>
            <a:endParaRPr lang="es-ES"/>
          </a:p>
        </p:txBody>
      </p:sp>
      <p:sp>
        <p:nvSpPr>
          <p:cNvPr id="6151" name="Rectangle 7"/>
          <p:cNvSpPr>
            <a:spLocks noChangeArrowheads="1"/>
          </p:cNvSpPr>
          <p:nvPr/>
        </p:nvSpPr>
        <p:spPr bwMode="auto">
          <a:xfrm>
            <a:off x="3563938" y="1125538"/>
            <a:ext cx="3024187" cy="790575"/>
          </a:xfrm>
          <a:prstGeom prst="rect">
            <a:avLst/>
          </a:prstGeom>
          <a:solidFill>
            <a:schemeClr val="accent1"/>
          </a:solidFill>
          <a:ln w="9525">
            <a:solidFill>
              <a:schemeClr val="tx1"/>
            </a:solidFill>
            <a:miter lim="800000"/>
            <a:headEnd/>
            <a:tailEnd/>
          </a:ln>
          <a:effectLst/>
        </p:spPr>
        <p:txBody>
          <a:bodyPr wrap="none" anchor="ctr"/>
          <a:lstStyle/>
          <a:p>
            <a:pPr algn="ctr"/>
            <a:r>
              <a:rPr lang="es-ES_tradnl"/>
              <a:t>ISLAS MOLUCAS O </a:t>
            </a:r>
          </a:p>
          <a:p>
            <a:pPr algn="ctr"/>
            <a:r>
              <a:rPr lang="es-ES_tradnl"/>
              <a:t>DE LAS ESPECIAS</a:t>
            </a:r>
            <a:endParaRPr lang="es-CL"/>
          </a:p>
        </p:txBody>
      </p:sp>
      <p:sp>
        <p:nvSpPr>
          <p:cNvPr id="6152" name="Line 8"/>
          <p:cNvSpPr>
            <a:spLocks noChangeShapeType="1"/>
          </p:cNvSpPr>
          <p:nvPr/>
        </p:nvSpPr>
        <p:spPr bwMode="auto">
          <a:xfrm flipV="1">
            <a:off x="2771775" y="1773238"/>
            <a:ext cx="647700" cy="358775"/>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5"/>
          <p:cNvSpPr>
            <a:spLocks noGrp="1" noChangeArrowheads="1"/>
          </p:cNvSpPr>
          <p:nvPr>
            <p:ph type="title"/>
          </p:nvPr>
        </p:nvSpPr>
        <p:spPr/>
        <p:txBody>
          <a:bodyPr/>
          <a:lstStyle/>
          <a:p>
            <a:endParaRPr lang="es-ES"/>
          </a:p>
        </p:txBody>
      </p:sp>
      <p:pic>
        <p:nvPicPr>
          <p:cNvPr id="7172" name="Picture 4" descr="halmahera"/>
          <p:cNvPicPr>
            <a:picLocks noGrp="1" noChangeAspect="1" noChangeArrowheads="1"/>
          </p:cNvPicPr>
          <p:nvPr>
            <p:ph idx="1"/>
          </p:nvPr>
        </p:nvPicPr>
        <p:blipFill>
          <a:blip r:embed="rId3" cstate="print"/>
          <a:srcRect/>
          <a:stretch>
            <a:fillRect/>
          </a:stretch>
        </p:blipFill>
        <p:spPr>
          <a:xfrm>
            <a:off x="0" y="0"/>
            <a:ext cx="6588125" cy="6858000"/>
          </a:xfrm>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MX">
                <a:solidFill>
                  <a:schemeClr val="bg1"/>
                </a:solidFill>
              </a:rPr>
              <a:t>CASO IBÉRICO</a:t>
            </a:r>
            <a:endParaRPr lang="es-ES">
              <a:solidFill>
                <a:schemeClr val="bg1"/>
              </a:solidFill>
            </a:endParaRPr>
          </a:p>
        </p:txBody>
      </p:sp>
      <p:pic>
        <p:nvPicPr>
          <p:cNvPr id="8198" name="Picture 6" descr="mapa%20espana"/>
          <p:cNvPicPr>
            <a:picLocks noChangeAspect="1" noChangeArrowheads="1"/>
          </p:cNvPicPr>
          <p:nvPr/>
        </p:nvPicPr>
        <p:blipFill>
          <a:blip r:embed="rId3" cstate="print"/>
          <a:srcRect/>
          <a:stretch>
            <a:fillRect/>
          </a:stretch>
        </p:blipFill>
        <p:spPr bwMode="auto">
          <a:xfrm>
            <a:off x="1979613" y="2708275"/>
            <a:ext cx="3987800" cy="3171825"/>
          </a:xfrm>
          <a:prstGeom prst="rect">
            <a:avLst/>
          </a:prstGeom>
          <a:noFill/>
        </p:spPr>
      </p:pic>
      <p:sp>
        <p:nvSpPr>
          <p:cNvPr id="8199" name="Line 7"/>
          <p:cNvSpPr>
            <a:spLocks noChangeShapeType="1"/>
          </p:cNvSpPr>
          <p:nvPr/>
        </p:nvSpPr>
        <p:spPr bwMode="auto">
          <a:xfrm flipV="1">
            <a:off x="4787900" y="981075"/>
            <a:ext cx="2089150" cy="2879725"/>
          </a:xfrm>
          <a:prstGeom prst="line">
            <a:avLst/>
          </a:prstGeom>
          <a:noFill/>
          <a:ln w="9525">
            <a:solidFill>
              <a:schemeClr val="bg1"/>
            </a:solidFill>
            <a:round/>
            <a:headEnd/>
            <a:tailEnd type="triangle" w="med" len="med"/>
          </a:ln>
          <a:effectLst/>
        </p:spPr>
        <p:txBody>
          <a:bodyPr/>
          <a:lstStyle/>
          <a:p>
            <a:endParaRPr lang="es-ES"/>
          </a:p>
        </p:txBody>
      </p:sp>
      <p:sp>
        <p:nvSpPr>
          <p:cNvPr id="8200" name="Rectangle 8"/>
          <p:cNvSpPr>
            <a:spLocks noChangeArrowheads="1"/>
          </p:cNvSpPr>
          <p:nvPr/>
        </p:nvSpPr>
        <p:spPr bwMode="auto">
          <a:xfrm>
            <a:off x="6948488" y="692150"/>
            <a:ext cx="2016125" cy="792163"/>
          </a:xfrm>
          <a:prstGeom prst="rect">
            <a:avLst/>
          </a:prstGeom>
          <a:solidFill>
            <a:schemeClr val="accent1"/>
          </a:solidFill>
          <a:ln w="9525">
            <a:solidFill>
              <a:schemeClr val="tx1"/>
            </a:solidFill>
            <a:miter lim="800000"/>
            <a:headEnd/>
            <a:tailEnd/>
          </a:ln>
          <a:effectLst/>
        </p:spPr>
        <p:txBody>
          <a:bodyPr wrap="none" anchor="ctr"/>
          <a:lstStyle/>
          <a:p>
            <a:pPr algn="ctr"/>
            <a:r>
              <a:rPr lang="es-MX" sz="1400"/>
              <a:t>Conquista Romana</a:t>
            </a:r>
          </a:p>
          <a:p>
            <a:pPr algn="ctr"/>
            <a:r>
              <a:rPr lang="es-MX" sz="1400"/>
              <a:t> por parte </a:t>
            </a:r>
          </a:p>
          <a:p>
            <a:pPr algn="ctr"/>
            <a:r>
              <a:rPr lang="es-MX" sz="1400"/>
              <a:t>de Escipión (211 ac)</a:t>
            </a:r>
            <a:endParaRPr lang="es-ES" sz="1400"/>
          </a:p>
        </p:txBody>
      </p:sp>
      <p:sp>
        <p:nvSpPr>
          <p:cNvPr id="8201" name="Line 9"/>
          <p:cNvSpPr>
            <a:spLocks noChangeShapeType="1"/>
          </p:cNvSpPr>
          <p:nvPr/>
        </p:nvSpPr>
        <p:spPr bwMode="auto">
          <a:xfrm flipV="1">
            <a:off x="3779838" y="2205038"/>
            <a:ext cx="3024187" cy="1584325"/>
          </a:xfrm>
          <a:prstGeom prst="line">
            <a:avLst/>
          </a:prstGeom>
          <a:noFill/>
          <a:ln w="9525">
            <a:solidFill>
              <a:schemeClr val="bg1"/>
            </a:solidFill>
            <a:round/>
            <a:headEnd/>
            <a:tailEnd type="triangle" w="med" len="med"/>
          </a:ln>
          <a:effectLst/>
        </p:spPr>
        <p:txBody>
          <a:bodyPr/>
          <a:lstStyle/>
          <a:p>
            <a:endParaRPr lang="es-ES"/>
          </a:p>
        </p:txBody>
      </p:sp>
      <p:sp>
        <p:nvSpPr>
          <p:cNvPr id="8202" name="Rectangle 10"/>
          <p:cNvSpPr>
            <a:spLocks noChangeArrowheads="1"/>
          </p:cNvSpPr>
          <p:nvPr/>
        </p:nvSpPr>
        <p:spPr bwMode="auto">
          <a:xfrm>
            <a:off x="6948488" y="1989138"/>
            <a:ext cx="2016125" cy="431800"/>
          </a:xfrm>
          <a:prstGeom prst="rect">
            <a:avLst/>
          </a:prstGeom>
          <a:solidFill>
            <a:schemeClr val="accent1"/>
          </a:solidFill>
          <a:ln w="9525">
            <a:solidFill>
              <a:schemeClr val="tx1"/>
            </a:solidFill>
            <a:miter lim="800000"/>
            <a:headEnd/>
            <a:tailEnd/>
          </a:ln>
          <a:effectLst/>
        </p:spPr>
        <p:txBody>
          <a:bodyPr wrap="none" anchor="ctr"/>
          <a:lstStyle/>
          <a:p>
            <a:pPr algn="ctr"/>
            <a:endParaRPr lang="es-MX" sz="1200"/>
          </a:p>
          <a:p>
            <a:pPr algn="ctr"/>
            <a:r>
              <a:rPr lang="es-MX" sz="1200"/>
              <a:t>Toledano: Reino Visigodo</a:t>
            </a:r>
          </a:p>
          <a:p>
            <a:pPr algn="ctr"/>
            <a:r>
              <a:rPr lang="es-MX" sz="1200"/>
              <a:t>410 dc</a:t>
            </a:r>
          </a:p>
          <a:p>
            <a:pPr algn="ctr"/>
            <a:endParaRPr lang="es-ES" sz="1200"/>
          </a:p>
        </p:txBody>
      </p:sp>
      <p:sp>
        <p:nvSpPr>
          <p:cNvPr id="8203" name="Line 11"/>
          <p:cNvSpPr>
            <a:spLocks noChangeShapeType="1"/>
          </p:cNvSpPr>
          <p:nvPr/>
        </p:nvSpPr>
        <p:spPr bwMode="auto">
          <a:xfrm flipV="1">
            <a:off x="3348038" y="3141663"/>
            <a:ext cx="3455987" cy="2159000"/>
          </a:xfrm>
          <a:prstGeom prst="line">
            <a:avLst/>
          </a:prstGeom>
          <a:noFill/>
          <a:ln w="9525">
            <a:solidFill>
              <a:schemeClr val="bg1"/>
            </a:solidFill>
            <a:round/>
            <a:headEnd/>
            <a:tailEnd type="triangle" w="med" len="med"/>
          </a:ln>
          <a:effectLst/>
        </p:spPr>
        <p:txBody>
          <a:bodyPr/>
          <a:lstStyle/>
          <a:p>
            <a:endParaRPr lang="es-ES"/>
          </a:p>
        </p:txBody>
      </p:sp>
      <p:sp>
        <p:nvSpPr>
          <p:cNvPr id="8204" name="Rectangle 12"/>
          <p:cNvSpPr>
            <a:spLocks noChangeArrowheads="1"/>
          </p:cNvSpPr>
          <p:nvPr/>
        </p:nvSpPr>
        <p:spPr bwMode="auto">
          <a:xfrm>
            <a:off x="6948488" y="2852738"/>
            <a:ext cx="1584325" cy="504825"/>
          </a:xfrm>
          <a:prstGeom prst="rect">
            <a:avLst/>
          </a:prstGeom>
          <a:solidFill>
            <a:schemeClr val="accent1"/>
          </a:solidFill>
          <a:ln w="9525">
            <a:solidFill>
              <a:schemeClr val="tx1"/>
            </a:solidFill>
            <a:miter lim="800000"/>
            <a:headEnd/>
            <a:tailEnd/>
          </a:ln>
          <a:effectLst/>
        </p:spPr>
        <p:txBody>
          <a:bodyPr wrap="none" anchor="ctr"/>
          <a:lstStyle/>
          <a:p>
            <a:pPr algn="ctr"/>
            <a:r>
              <a:rPr lang="es-MX" sz="1400"/>
              <a:t>Invasión Árabe</a:t>
            </a:r>
          </a:p>
          <a:p>
            <a:pPr algn="ctr"/>
            <a:r>
              <a:rPr lang="es-MX" sz="1400"/>
              <a:t>711dc</a:t>
            </a:r>
            <a:endParaRPr lang="es-ES" sz="1400"/>
          </a:p>
        </p:txBody>
      </p:sp>
      <p:sp>
        <p:nvSpPr>
          <p:cNvPr id="8206" name="Line 14"/>
          <p:cNvSpPr>
            <a:spLocks noChangeShapeType="1"/>
          </p:cNvSpPr>
          <p:nvPr/>
        </p:nvSpPr>
        <p:spPr bwMode="auto">
          <a:xfrm flipV="1">
            <a:off x="3851275" y="4292600"/>
            <a:ext cx="2808288" cy="865188"/>
          </a:xfrm>
          <a:prstGeom prst="line">
            <a:avLst/>
          </a:prstGeom>
          <a:noFill/>
          <a:ln w="9525">
            <a:solidFill>
              <a:schemeClr val="bg1"/>
            </a:solidFill>
            <a:round/>
            <a:headEnd/>
            <a:tailEnd type="triangle" w="med" len="med"/>
          </a:ln>
          <a:effectLst/>
        </p:spPr>
        <p:txBody>
          <a:bodyPr/>
          <a:lstStyle/>
          <a:p>
            <a:endParaRPr lang="es-ES"/>
          </a:p>
        </p:txBody>
      </p:sp>
      <p:sp>
        <p:nvSpPr>
          <p:cNvPr id="8207" name="Rectangle 15"/>
          <p:cNvSpPr>
            <a:spLocks noChangeArrowheads="1"/>
          </p:cNvSpPr>
          <p:nvPr/>
        </p:nvSpPr>
        <p:spPr bwMode="auto">
          <a:xfrm>
            <a:off x="6877050" y="4149725"/>
            <a:ext cx="2087563" cy="503238"/>
          </a:xfrm>
          <a:prstGeom prst="rect">
            <a:avLst/>
          </a:prstGeom>
          <a:solidFill>
            <a:schemeClr val="accent1"/>
          </a:solidFill>
          <a:ln w="9525">
            <a:solidFill>
              <a:schemeClr val="tx1"/>
            </a:solidFill>
            <a:miter lim="800000"/>
            <a:headEnd/>
            <a:tailEnd/>
          </a:ln>
          <a:effectLst/>
        </p:spPr>
        <p:txBody>
          <a:bodyPr wrap="none" anchor="ctr"/>
          <a:lstStyle/>
          <a:p>
            <a:pPr algn="ctr"/>
            <a:r>
              <a:rPr lang="es-MX" sz="1400"/>
              <a:t>Reconquista de Granada</a:t>
            </a:r>
          </a:p>
          <a:p>
            <a:pPr algn="ctr"/>
            <a:r>
              <a:rPr lang="es-MX" sz="1400"/>
              <a:t>1492 dc</a:t>
            </a:r>
            <a:endParaRPr lang="es-ES" sz="1400"/>
          </a:p>
        </p:txBody>
      </p:sp>
      <p:sp>
        <p:nvSpPr>
          <p:cNvPr id="8208" name="Line 16"/>
          <p:cNvSpPr>
            <a:spLocks noChangeShapeType="1"/>
          </p:cNvSpPr>
          <p:nvPr/>
        </p:nvSpPr>
        <p:spPr bwMode="auto">
          <a:xfrm flipV="1">
            <a:off x="2627313" y="2276475"/>
            <a:ext cx="0" cy="1152525"/>
          </a:xfrm>
          <a:prstGeom prst="line">
            <a:avLst/>
          </a:prstGeom>
          <a:noFill/>
          <a:ln w="9525">
            <a:solidFill>
              <a:schemeClr val="bg1"/>
            </a:solidFill>
            <a:round/>
            <a:headEnd/>
            <a:tailEnd type="triangle" w="med" len="med"/>
          </a:ln>
          <a:effectLst/>
        </p:spPr>
        <p:txBody>
          <a:bodyPr/>
          <a:lstStyle/>
          <a:p>
            <a:endParaRPr lang="es-ES"/>
          </a:p>
        </p:txBody>
      </p:sp>
      <p:sp>
        <p:nvSpPr>
          <p:cNvPr id="8209" name="Rectangle 17"/>
          <p:cNvSpPr>
            <a:spLocks noChangeArrowheads="1"/>
          </p:cNvSpPr>
          <p:nvPr/>
        </p:nvSpPr>
        <p:spPr bwMode="auto">
          <a:xfrm>
            <a:off x="1908175" y="1700213"/>
            <a:ext cx="2519363" cy="360362"/>
          </a:xfrm>
          <a:prstGeom prst="rect">
            <a:avLst/>
          </a:prstGeom>
          <a:solidFill>
            <a:schemeClr val="accent1"/>
          </a:solidFill>
          <a:ln w="9525">
            <a:solidFill>
              <a:schemeClr val="tx1"/>
            </a:solidFill>
            <a:miter lim="800000"/>
            <a:headEnd/>
            <a:tailEnd/>
          </a:ln>
          <a:effectLst/>
        </p:spPr>
        <p:txBody>
          <a:bodyPr wrap="none" anchor="ctr"/>
          <a:lstStyle/>
          <a:p>
            <a:pPr algn="ctr"/>
            <a:r>
              <a:rPr lang="es-MX"/>
              <a:t>Nace Portugal: siglo XI</a:t>
            </a:r>
            <a:endParaRPr lang="es-ES"/>
          </a:p>
        </p:txBody>
      </p:sp>
      <p:sp>
        <p:nvSpPr>
          <p:cNvPr id="8210" name="Line 18"/>
          <p:cNvSpPr>
            <a:spLocks noChangeShapeType="1"/>
          </p:cNvSpPr>
          <p:nvPr/>
        </p:nvSpPr>
        <p:spPr bwMode="auto">
          <a:xfrm>
            <a:off x="5148263" y="2924175"/>
            <a:ext cx="1511300" cy="2592388"/>
          </a:xfrm>
          <a:prstGeom prst="line">
            <a:avLst/>
          </a:prstGeom>
          <a:noFill/>
          <a:ln w="9525">
            <a:solidFill>
              <a:schemeClr val="bg1"/>
            </a:solidFill>
            <a:round/>
            <a:headEnd/>
            <a:tailEnd type="triangle" w="med" len="med"/>
          </a:ln>
          <a:effectLst/>
        </p:spPr>
        <p:txBody>
          <a:bodyPr/>
          <a:lstStyle/>
          <a:p>
            <a:endParaRPr lang="es-ES"/>
          </a:p>
        </p:txBody>
      </p:sp>
      <p:sp>
        <p:nvSpPr>
          <p:cNvPr id="8211" name="Rectangle 19"/>
          <p:cNvSpPr>
            <a:spLocks noChangeArrowheads="1"/>
          </p:cNvSpPr>
          <p:nvPr/>
        </p:nvSpPr>
        <p:spPr bwMode="auto">
          <a:xfrm>
            <a:off x="6732588" y="5445125"/>
            <a:ext cx="2087562"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sz="1400"/>
              <a:t>Comedia de Bayona</a:t>
            </a:r>
          </a:p>
          <a:p>
            <a:pPr algn="ctr"/>
            <a:r>
              <a:rPr lang="es-MX" sz="1400"/>
              <a:t>1808 dc</a:t>
            </a:r>
            <a:endParaRPr lang="es-ES" sz="1400"/>
          </a:p>
        </p:txBody>
      </p:sp>
      <p:sp>
        <p:nvSpPr>
          <p:cNvPr id="8212" name="Rectangle 20"/>
          <p:cNvSpPr>
            <a:spLocks noChangeArrowheads="1"/>
          </p:cNvSpPr>
          <p:nvPr/>
        </p:nvSpPr>
        <p:spPr bwMode="auto">
          <a:xfrm>
            <a:off x="0" y="333375"/>
            <a:ext cx="1835150"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Reinos Visigodos</a:t>
            </a:r>
            <a:endParaRPr lang="es-ES"/>
          </a:p>
        </p:txBody>
      </p:sp>
      <p:sp>
        <p:nvSpPr>
          <p:cNvPr id="8213" name="Rectangle 21"/>
          <p:cNvSpPr>
            <a:spLocks noChangeArrowheads="1"/>
          </p:cNvSpPr>
          <p:nvPr/>
        </p:nvSpPr>
        <p:spPr bwMode="auto">
          <a:xfrm>
            <a:off x="0" y="1052513"/>
            <a:ext cx="1835150"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Reinos Cristianos</a:t>
            </a:r>
            <a:endParaRPr lang="es-ES"/>
          </a:p>
        </p:txBody>
      </p:sp>
      <p:sp>
        <p:nvSpPr>
          <p:cNvPr id="8214" name="Line 22"/>
          <p:cNvSpPr>
            <a:spLocks noChangeShapeType="1"/>
          </p:cNvSpPr>
          <p:nvPr/>
        </p:nvSpPr>
        <p:spPr bwMode="auto">
          <a:xfrm>
            <a:off x="900113" y="1484313"/>
            <a:ext cx="0" cy="431800"/>
          </a:xfrm>
          <a:prstGeom prst="line">
            <a:avLst/>
          </a:prstGeom>
          <a:noFill/>
          <a:ln w="9525">
            <a:solidFill>
              <a:schemeClr val="bg1"/>
            </a:solidFill>
            <a:round/>
            <a:headEnd/>
            <a:tailEnd type="triangle" w="med" len="med"/>
          </a:ln>
          <a:effectLst/>
        </p:spPr>
        <p:txBody>
          <a:bodyPr/>
          <a:lstStyle/>
          <a:p>
            <a:endParaRPr lang="es-ES"/>
          </a:p>
        </p:txBody>
      </p:sp>
      <p:sp>
        <p:nvSpPr>
          <p:cNvPr id="8215" name="Rectangle 23"/>
          <p:cNvSpPr>
            <a:spLocks noChangeArrowheads="1"/>
          </p:cNvSpPr>
          <p:nvPr/>
        </p:nvSpPr>
        <p:spPr bwMode="auto">
          <a:xfrm>
            <a:off x="0" y="1916113"/>
            <a:ext cx="1908175" cy="4752975"/>
          </a:xfrm>
          <a:prstGeom prst="rect">
            <a:avLst/>
          </a:prstGeom>
          <a:solidFill>
            <a:schemeClr val="accent1"/>
          </a:solidFill>
          <a:ln w="9525">
            <a:solidFill>
              <a:schemeClr val="tx1"/>
            </a:solidFill>
            <a:miter lim="800000"/>
            <a:headEnd/>
            <a:tailEnd/>
          </a:ln>
          <a:effectLst/>
        </p:spPr>
        <p:txBody>
          <a:bodyPr wrap="none" anchor="ctr"/>
          <a:lstStyle/>
          <a:p>
            <a:pPr marL="342900" indent="-342900">
              <a:buFontTx/>
              <a:buChar char="•"/>
            </a:pPr>
            <a:r>
              <a:rPr lang="es-ES" sz="800">
                <a:hlinkClick r:id="rId4" tooltip="Carlos I de España"/>
              </a:rPr>
              <a:t>Carlos I</a:t>
            </a:r>
            <a:r>
              <a:rPr lang="es-ES" sz="800"/>
              <a:t> (</a:t>
            </a:r>
            <a:r>
              <a:rPr lang="es-ES" sz="800">
                <a:hlinkClick r:id="rId5" tooltip="1516"/>
              </a:rPr>
              <a:t>1516</a:t>
            </a:r>
            <a:r>
              <a:rPr lang="es-ES" sz="800"/>
              <a:t>-</a:t>
            </a:r>
            <a:r>
              <a:rPr lang="es-ES" sz="800">
                <a:hlinkClick r:id="rId6" tooltip="1556"/>
              </a:rPr>
              <a:t>1556</a:t>
            </a:r>
            <a:r>
              <a:rPr lang="es-ES" sz="800"/>
              <a:t>)</a:t>
            </a:r>
          </a:p>
          <a:p>
            <a:pPr marL="342900" indent="-342900">
              <a:buFontTx/>
              <a:buChar char="•"/>
            </a:pPr>
            <a:r>
              <a:rPr lang="es-ES" sz="800">
                <a:hlinkClick r:id="rId7" tooltip="Felipe II de España"/>
              </a:rPr>
              <a:t>Felipe II</a:t>
            </a:r>
            <a:r>
              <a:rPr lang="es-ES" sz="800"/>
              <a:t> (</a:t>
            </a:r>
            <a:r>
              <a:rPr lang="es-ES" sz="800">
                <a:hlinkClick r:id="rId6" tooltip="1556"/>
              </a:rPr>
              <a:t>1556</a:t>
            </a:r>
            <a:r>
              <a:rPr lang="es-ES" sz="800"/>
              <a:t>-</a:t>
            </a:r>
            <a:r>
              <a:rPr lang="es-ES" sz="800">
                <a:hlinkClick r:id="rId8" tooltip="1598"/>
              </a:rPr>
              <a:t>1598</a:t>
            </a:r>
            <a:r>
              <a:rPr lang="es-ES" sz="800"/>
              <a:t>)</a:t>
            </a:r>
          </a:p>
          <a:p>
            <a:pPr marL="342900" indent="-342900">
              <a:buFontTx/>
              <a:buChar char="•"/>
            </a:pPr>
            <a:r>
              <a:rPr lang="es-ES" sz="800">
                <a:hlinkClick r:id="rId9" tooltip="Felipe III de España"/>
              </a:rPr>
              <a:t>Felipe III</a:t>
            </a:r>
            <a:r>
              <a:rPr lang="es-ES" sz="800"/>
              <a:t> (</a:t>
            </a:r>
            <a:r>
              <a:rPr lang="es-ES" sz="800">
                <a:hlinkClick r:id="rId8" tooltip="1598"/>
              </a:rPr>
              <a:t>1598</a:t>
            </a:r>
            <a:r>
              <a:rPr lang="es-ES" sz="800"/>
              <a:t>-</a:t>
            </a:r>
            <a:r>
              <a:rPr lang="es-ES" sz="800">
                <a:hlinkClick r:id="rId10" tooltip="1621"/>
              </a:rPr>
              <a:t>1621</a:t>
            </a:r>
            <a:r>
              <a:rPr lang="es-ES" sz="800"/>
              <a:t>)</a:t>
            </a:r>
          </a:p>
          <a:p>
            <a:pPr marL="342900" indent="-342900">
              <a:buFontTx/>
              <a:buChar char="•"/>
            </a:pPr>
            <a:r>
              <a:rPr lang="es-ES" sz="800">
                <a:hlinkClick r:id="rId11" tooltip="Felipe IV de España"/>
              </a:rPr>
              <a:t>Felipe IV</a:t>
            </a:r>
            <a:r>
              <a:rPr lang="es-ES" sz="800"/>
              <a:t> (</a:t>
            </a:r>
            <a:r>
              <a:rPr lang="es-ES" sz="800">
                <a:hlinkClick r:id="rId10" tooltip="1621"/>
              </a:rPr>
              <a:t>1621</a:t>
            </a:r>
            <a:r>
              <a:rPr lang="es-ES" sz="800"/>
              <a:t>-</a:t>
            </a:r>
            <a:r>
              <a:rPr lang="es-ES" sz="800">
                <a:hlinkClick r:id="rId12" tooltip="1665"/>
              </a:rPr>
              <a:t>1665</a:t>
            </a:r>
            <a:r>
              <a:rPr lang="es-ES" sz="800"/>
              <a:t>)</a:t>
            </a:r>
          </a:p>
          <a:p>
            <a:pPr marL="342900" indent="-342900">
              <a:buFontTx/>
              <a:buChar char="•"/>
            </a:pPr>
            <a:r>
              <a:rPr lang="es-ES" sz="800">
                <a:hlinkClick r:id="rId13" tooltip="Carlos II de España"/>
              </a:rPr>
              <a:t>Carlos II</a:t>
            </a:r>
            <a:r>
              <a:rPr lang="es-ES" sz="800"/>
              <a:t> (</a:t>
            </a:r>
            <a:r>
              <a:rPr lang="es-ES" sz="800">
                <a:hlinkClick r:id="rId12" tooltip="1665"/>
              </a:rPr>
              <a:t>1665</a:t>
            </a:r>
            <a:r>
              <a:rPr lang="es-ES" sz="800"/>
              <a:t>-</a:t>
            </a:r>
            <a:r>
              <a:rPr lang="es-ES" sz="800">
                <a:hlinkClick r:id="rId14" tooltip="1700"/>
              </a:rPr>
              <a:t>1700</a:t>
            </a:r>
            <a:r>
              <a:rPr lang="es-ES" sz="800"/>
              <a:t>)</a:t>
            </a:r>
          </a:p>
          <a:p>
            <a:pPr marL="342900" indent="-342900">
              <a:buFontTx/>
              <a:buChar char="•"/>
            </a:pPr>
            <a:endParaRPr lang="es-ES" sz="800"/>
          </a:p>
          <a:p>
            <a:pPr marL="342900" indent="-342900">
              <a:buFontTx/>
              <a:buChar char="•"/>
            </a:pPr>
            <a:endParaRPr lang="es-ES" sz="800"/>
          </a:p>
          <a:p>
            <a:pPr marL="342900" indent="-342900">
              <a:buFontTx/>
              <a:buChar char="•"/>
            </a:pPr>
            <a:r>
              <a:rPr lang="es-ES" sz="800">
                <a:hlinkClick r:id="rId15" tooltip="Felipe V de España"/>
              </a:rPr>
              <a:t>Felipe V</a:t>
            </a:r>
            <a:r>
              <a:rPr lang="es-ES" sz="800"/>
              <a:t>(</a:t>
            </a:r>
            <a:r>
              <a:rPr lang="es-ES" sz="800">
                <a:hlinkClick r:id="rId14" tooltip="1700"/>
              </a:rPr>
              <a:t>1700</a:t>
            </a:r>
            <a:r>
              <a:rPr lang="es-ES" sz="800"/>
              <a:t>-</a:t>
            </a:r>
            <a:r>
              <a:rPr lang="es-ES" sz="800">
                <a:hlinkClick r:id="rId16" tooltip="1724"/>
              </a:rPr>
              <a:t>1724</a:t>
            </a:r>
            <a:r>
              <a:rPr lang="es-ES" sz="800"/>
              <a:t>)</a:t>
            </a:r>
          </a:p>
          <a:p>
            <a:pPr marL="342900" indent="-342900">
              <a:buFontTx/>
              <a:buChar char="•"/>
            </a:pPr>
            <a:r>
              <a:rPr lang="es-ES" sz="800">
                <a:hlinkClick r:id="rId17" tooltip="Luis I de España"/>
              </a:rPr>
              <a:t>Luis I</a:t>
            </a:r>
            <a:r>
              <a:rPr lang="es-ES" sz="800"/>
              <a:t> (</a:t>
            </a:r>
            <a:r>
              <a:rPr lang="es-ES" sz="800">
                <a:hlinkClick r:id="rId16" tooltip="1724"/>
              </a:rPr>
              <a:t>1724</a:t>
            </a:r>
            <a:r>
              <a:rPr lang="es-ES" sz="800"/>
              <a:t>)</a:t>
            </a:r>
          </a:p>
          <a:p>
            <a:pPr marL="342900" indent="-342900">
              <a:buFontTx/>
              <a:buChar char="•"/>
            </a:pPr>
            <a:r>
              <a:rPr lang="es-ES" sz="800">
                <a:hlinkClick r:id="rId15" tooltip="Felipe V de España"/>
              </a:rPr>
              <a:t>Felipe V</a:t>
            </a:r>
            <a:r>
              <a:rPr lang="es-ES" sz="800"/>
              <a:t> (</a:t>
            </a:r>
            <a:r>
              <a:rPr lang="es-ES" sz="800">
                <a:hlinkClick r:id="rId16" tooltip="1724"/>
              </a:rPr>
              <a:t>1724</a:t>
            </a:r>
            <a:r>
              <a:rPr lang="es-ES" sz="800"/>
              <a:t>-</a:t>
            </a:r>
            <a:r>
              <a:rPr lang="es-ES" sz="800">
                <a:hlinkClick r:id="rId18" tooltip="1746"/>
              </a:rPr>
              <a:t>1746</a:t>
            </a:r>
            <a:r>
              <a:rPr lang="es-ES" sz="800"/>
              <a:t>)</a:t>
            </a:r>
          </a:p>
          <a:p>
            <a:pPr marL="342900" indent="-342900">
              <a:buFontTx/>
              <a:buChar char="•"/>
            </a:pPr>
            <a:r>
              <a:rPr lang="es-ES" sz="800">
                <a:hlinkClick r:id="rId19" tooltip="Fernando VI de España"/>
              </a:rPr>
              <a:t>Fernando VI</a:t>
            </a:r>
            <a:r>
              <a:rPr lang="es-ES" sz="800"/>
              <a:t> (</a:t>
            </a:r>
            <a:r>
              <a:rPr lang="es-ES" sz="800">
                <a:hlinkClick r:id="rId18" tooltip="1746"/>
              </a:rPr>
              <a:t>1746</a:t>
            </a:r>
            <a:r>
              <a:rPr lang="es-ES" sz="800"/>
              <a:t>-</a:t>
            </a:r>
            <a:r>
              <a:rPr lang="es-ES" sz="800">
                <a:hlinkClick r:id="rId20" tooltip="1759"/>
              </a:rPr>
              <a:t>1759</a:t>
            </a:r>
            <a:r>
              <a:rPr lang="es-ES" sz="800"/>
              <a:t>)</a:t>
            </a:r>
          </a:p>
          <a:p>
            <a:pPr marL="342900" indent="-342900">
              <a:buFontTx/>
              <a:buChar char="•"/>
            </a:pPr>
            <a:r>
              <a:rPr lang="es-ES" sz="800">
                <a:hlinkClick r:id="rId21" tooltip="Carlos III de España"/>
              </a:rPr>
              <a:t>Carlos III</a:t>
            </a:r>
            <a:r>
              <a:rPr lang="es-ES" sz="800"/>
              <a:t> (</a:t>
            </a:r>
            <a:r>
              <a:rPr lang="es-ES" sz="800">
                <a:hlinkClick r:id="rId20" tooltip="1759"/>
              </a:rPr>
              <a:t>1759</a:t>
            </a:r>
            <a:r>
              <a:rPr lang="es-ES" sz="800"/>
              <a:t>-</a:t>
            </a:r>
            <a:r>
              <a:rPr lang="es-ES" sz="800">
                <a:hlinkClick r:id="rId22" tooltip="1788"/>
              </a:rPr>
              <a:t>1788</a:t>
            </a:r>
            <a:r>
              <a:rPr lang="es-ES" sz="800"/>
              <a:t>)</a:t>
            </a:r>
          </a:p>
          <a:p>
            <a:pPr marL="342900" indent="-342900">
              <a:buFontTx/>
              <a:buChar char="•"/>
            </a:pPr>
            <a:r>
              <a:rPr lang="es-ES" sz="800">
                <a:hlinkClick r:id="rId23" tooltip="Carlos IV de España"/>
              </a:rPr>
              <a:t>Carlos IV</a:t>
            </a:r>
            <a:r>
              <a:rPr lang="es-ES" sz="800"/>
              <a:t> (</a:t>
            </a:r>
            <a:r>
              <a:rPr lang="es-ES" sz="800">
                <a:hlinkClick r:id="rId22" tooltip="1788"/>
              </a:rPr>
              <a:t>1788</a:t>
            </a:r>
            <a:r>
              <a:rPr lang="es-ES" sz="800"/>
              <a:t>-</a:t>
            </a:r>
            <a:r>
              <a:rPr lang="es-ES" sz="800">
                <a:hlinkClick r:id="rId24" tooltip="1808"/>
              </a:rPr>
              <a:t>1808</a:t>
            </a:r>
            <a:r>
              <a:rPr lang="es-ES" sz="800"/>
              <a:t>)</a:t>
            </a:r>
          </a:p>
          <a:p>
            <a:pPr marL="342900" indent="-342900">
              <a:buFontTx/>
              <a:buChar char="•"/>
            </a:pPr>
            <a:r>
              <a:rPr lang="es-ES" sz="800">
                <a:hlinkClick r:id="rId25" tooltip="José I de España"/>
              </a:rPr>
              <a:t>José I</a:t>
            </a:r>
            <a:r>
              <a:rPr lang="es-ES" sz="800"/>
              <a:t> (</a:t>
            </a:r>
            <a:r>
              <a:rPr lang="es-ES" sz="800">
                <a:hlinkClick r:id="rId24" tooltip="1808"/>
              </a:rPr>
              <a:t>1808</a:t>
            </a:r>
            <a:r>
              <a:rPr lang="es-ES" sz="800"/>
              <a:t>-</a:t>
            </a:r>
            <a:r>
              <a:rPr lang="es-ES" sz="800">
                <a:hlinkClick r:id="rId26" tooltip="1813"/>
              </a:rPr>
              <a:t>1813</a:t>
            </a:r>
            <a:r>
              <a:rPr lang="es-ES" sz="800"/>
              <a:t>)</a:t>
            </a:r>
          </a:p>
          <a:p>
            <a:pPr marL="342900" indent="-342900">
              <a:buFontTx/>
              <a:buChar char="•"/>
            </a:pPr>
            <a:r>
              <a:rPr lang="es-ES" sz="800">
                <a:hlinkClick r:id="rId27" tooltip="Fernando VII de España"/>
              </a:rPr>
              <a:t>Fernando VII</a:t>
            </a:r>
            <a:r>
              <a:rPr lang="es-ES" sz="800"/>
              <a:t> (</a:t>
            </a:r>
            <a:r>
              <a:rPr lang="es-ES" sz="800">
                <a:hlinkClick r:id="rId26" tooltip="1813"/>
              </a:rPr>
              <a:t>1813</a:t>
            </a:r>
            <a:r>
              <a:rPr lang="es-ES" sz="800"/>
              <a:t>-</a:t>
            </a:r>
            <a:r>
              <a:rPr lang="es-ES" sz="800">
                <a:hlinkClick r:id="rId28" tooltip="1833"/>
              </a:rPr>
              <a:t>1833</a:t>
            </a:r>
            <a:r>
              <a:rPr lang="es-ES" sz="800"/>
              <a:t>)</a:t>
            </a:r>
          </a:p>
          <a:p>
            <a:pPr marL="342900" indent="-342900">
              <a:buFontTx/>
              <a:buChar char="•"/>
            </a:pPr>
            <a:r>
              <a:rPr lang="es-ES" sz="800">
                <a:hlinkClick r:id="rId29" tooltip="Isabel II de España"/>
              </a:rPr>
              <a:t>Isabel II</a:t>
            </a:r>
            <a:r>
              <a:rPr lang="es-ES" sz="800"/>
              <a:t> (</a:t>
            </a:r>
            <a:r>
              <a:rPr lang="es-ES" sz="800">
                <a:hlinkClick r:id="rId28" tooltip="1833"/>
              </a:rPr>
              <a:t>1833</a:t>
            </a:r>
            <a:r>
              <a:rPr lang="es-ES" sz="800"/>
              <a:t>-</a:t>
            </a:r>
            <a:r>
              <a:rPr lang="es-ES" sz="800">
                <a:hlinkClick r:id="rId30" tooltip="1868"/>
              </a:rPr>
              <a:t>1868</a:t>
            </a:r>
            <a:r>
              <a:rPr lang="es-ES" sz="800"/>
              <a:t>)</a:t>
            </a:r>
          </a:p>
          <a:p>
            <a:pPr marL="342900" indent="-342900">
              <a:buFontTx/>
              <a:buChar char="•"/>
            </a:pPr>
            <a:r>
              <a:rPr lang="es-ES" sz="800">
                <a:hlinkClick r:id="rId31" tooltip="Francisco Serrano Domínguez"/>
              </a:rPr>
              <a:t>Francisco Serrano</a:t>
            </a:r>
            <a:r>
              <a:rPr lang="es-ES" sz="800"/>
              <a:t> (</a:t>
            </a:r>
            <a:r>
              <a:rPr lang="es-ES" sz="800">
                <a:hlinkClick r:id="rId30" tooltip="1868"/>
              </a:rPr>
              <a:t>1868</a:t>
            </a:r>
            <a:r>
              <a:rPr lang="es-ES" sz="800"/>
              <a:t>-</a:t>
            </a:r>
            <a:r>
              <a:rPr lang="es-ES" sz="800">
                <a:hlinkClick r:id="rId32" tooltip="1871"/>
              </a:rPr>
              <a:t>1871</a:t>
            </a:r>
            <a:r>
              <a:rPr lang="es-ES" sz="800"/>
              <a:t>)</a:t>
            </a:r>
          </a:p>
          <a:p>
            <a:pPr marL="342900" indent="-342900">
              <a:buFontTx/>
              <a:buChar char="•"/>
            </a:pPr>
            <a:r>
              <a:rPr lang="es-ES" sz="800">
                <a:hlinkClick r:id="rId33" tooltip="Amadeo I de España"/>
              </a:rPr>
              <a:t>Amadeo I</a:t>
            </a:r>
            <a:r>
              <a:rPr lang="es-ES" sz="800"/>
              <a:t> (</a:t>
            </a:r>
            <a:r>
              <a:rPr lang="es-ES" sz="800">
                <a:hlinkClick r:id="rId32" tooltip="1871"/>
              </a:rPr>
              <a:t>1871</a:t>
            </a:r>
            <a:r>
              <a:rPr lang="es-ES" sz="800"/>
              <a:t>-</a:t>
            </a:r>
            <a:r>
              <a:rPr lang="es-ES" sz="800">
                <a:hlinkClick r:id="rId34" tooltip="1873"/>
              </a:rPr>
              <a:t>1873</a:t>
            </a:r>
            <a:r>
              <a:rPr lang="es-ES" sz="800"/>
              <a:t>)</a:t>
            </a:r>
          </a:p>
          <a:p>
            <a:pPr marL="342900" indent="-342900">
              <a:buFontTx/>
              <a:buChar char="•"/>
            </a:pPr>
            <a:r>
              <a:rPr lang="es-ES" sz="800">
                <a:hlinkClick r:id="rId35" tooltip="Primera República Española"/>
              </a:rPr>
              <a:t>1ª república</a:t>
            </a:r>
            <a:r>
              <a:rPr lang="es-ES" sz="800"/>
              <a:t> (</a:t>
            </a:r>
            <a:r>
              <a:rPr lang="es-ES" sz="800">
                <a:hlinkClick r:id="rId34" tooltip="1873"/>
              </a:rPr>
              <a:t>1873</a:t>
            </a:r>
            <a:r>
              <a:rPr lang="es-ES" sz="800"/>
              <a:t>-</a:t>
            </a:r>
            <a:r>
              <a:rPr lang="es-ES" sz="800">
                <a:hlinkClick r:id="rId36" tooltip="1874"/>
              </a:rPr>
              <a:t>1874</a:t>
            </a:r>
            <a:r>
              <a:rPr lang="es-ES" sz="800"/>
              <a:t>)</a:t>
            </a:r>
            <a:br>
              <a:rPr lang="es-ES" sz="800"/>
            </a:br>
            <a:r>
              <a:rPr lang="es-ES" sz="800">
                <a:hlinkClick r:id="rId37" tooltip="Estanislao Figueras"/>
              </a:rPr>
              <a:t>Estanislao Figueras</a:t>
            </a:r>
            <a:r>
              <a:rPr lang="es-ES" sz="800"/>
              <a:t/>
            </a:r>
            <a:br>
              <a:rPr lang="es-ES" sz="800"/>
            </a:br>
            <a:r>
              <a:rPr lang="es-ES" sz="800">
                <a:hlinkClick r:id="rId38" tooltip="Francisco Pi y Margall"/>
              </a:rPr>
              <a:t>Francisco Pi y Margall</a:t>
            </a:r>
            <a:r>
              <a:rPr lang="es-ES" sz="800"/>
              <a:t/>
            </a:r>
            <a:br>
              <a:rPr lang="es-ES" sz="800"/>
            </a:br>
            <a:r>
              <a:rPr lang="es-ES" sz="800">
                <a:hlinkClick r:id="rId39" tooltip="Nicolás Salmerón"/>
              </a:rPr>
              <a:t>Nicolás Salmerón</a:t>
            </a:r>
            <a:r>
              <a:rPr lang="es-ES" sz="800"/>
              <a:t/>
            </a:r>
            <a:br>
              <a:rPr lang="es-ES" sz="800"/>
            </a:br>
            <a:r>
              <a:rPr lang="es-ES" sz="800">
                <a:hlinkClick r:id="rId40" tooltip="Emilio Castelar"/>
              </a:rPr>
              <a:t>Emilio Castelar</a:t>
            </a:r>
            <a:r>
              <a:rPr lang="es-ES" sz="800"/>
              <a:t/>
            </a:r>
            <a:br>
              <a:rPr lang="es-ES" sz="800"/>
            </a:br>
            <a:r>
              <a:rPr lang="es-ES" sz="800">
                <a:hlinkClick r:id="rId41" tooltip="Francisco Serrano y Domínguez"/>
              </a:rPr>
              <a:t>Francisco Serrano y Domínguez</a:t>
            </a:r>
            <a:r>
              <a:rPr lang="es-ES" sz="800"/>
              <a:t/>
            </a:r>
            <a:br>
              <a:rPr lang="es-ES" sz="800"/>
            </a:br>
            <a:endParaRPr lang="es-ES" sz="800"/>
          </a:p>
          <a:p>
            <a:pPr marL="342900" indent="-342900">
              <a:buFontTx/>
              <a:buChar char="•"/>
            </a:pPr>
            <a:r>
              <a:rPr lang="es-ES" sz="800">
                <a:hlinkClick r:id="rId42" tooltip="Alfonso XII de España"/>
              </a:rPr>
              <a:t>Alfonso XII</a:t>
            </a:r>
            <a:r>
              <a:rPr lang="es-ES" sz="800"/>
              <a:t> (</a:t>
            </a:r>
            <a:r>
              <a:rPr lang="es-ES" sz="800">
                <a:hlinkClick r:id="rId36" tooltip="1874"/>
              </a:rPr>
              <a:t>1874</a:t>
            </a:r>
            <a:r>
              <a:rPr lang="es-ES" sz="800"/>
              <a:t>-</a:t>
            </a:r>
            <a:r>
              <a:rPr lang="es-ES" sz="800">
                <a:hlinkClick r:id="rId43" tooltip="1885"/>
              </a:rPr>
              <a:t>1885</a:t>
            </a:r>
            <a:r>
              <a:rPr lang="es-ES" sz="800"/>
              <a:t>)</a:t>
            </a:r>
          </a:p>
          <a:p>
            <a:pPr marL="342900" indent="-342900">
              <a:buFontTx/>
              <a:buChar char="•"/>
            </a:pPr>
            <a:r>
              <a:rPr lang="es-ES" sz="800">
                <a:hlinkClick r:id="rId44" tooltip="Alfonso XIII de España"/>
              </a:rPr>
              <a:t>Alfonso XIII</a:t>
            </a:r>
            <a:r>
              <a:rPr lang="es-ES" sz="800"/>
              <a:t> (</a:t>
            </a:r>
            <a:r>
              <a:rPr lang="es-ES" sz="800">
                <a:hlinkClick r:id="rId45" tooltip="1886"/>
              </a:rPr>
              <a:t>1886</a:t>
            </a:r>
            <a:r>
              <a:rPr lang="es-ES" sz="800"/>
              <a:t>-</a:t>
            </a:r>
            <a:r>
              <a:rPr lang="es-ES" sz="800">
                <a:hlinkClick r:id="rId46" tooltip="1931"/>
              </a:rPr>
              <a:t>1931</a:t>
            </a:r>
            <a:r>
              <a:rPr lang="es-ES" sz="800"/>
              <a:t>)</a:t>
            </a:r>
          </a:p>
          <a:p>
            <a:pPr marL="342900" indent="-342900">
              <a:buFontTx/>
              <a:buChar char="•"/>
            </a:pPr>
            <a:endParaRPr lang="es-ES" sz="800"/>
          </a:p>
          <a:p>
            <a:pPr marL="342900" indent="-342900">
              <a:buFontTx/>
              <a:buChar char="•"/>
            </a:pPr>
            <a:r>
              <a:rPr lang="es-ES" sz="800">
                <a:hlinkClick r:id="rId47" tooltip="Segunda República Española"/>
              </a:rPr>
              <a:t>2ª república</a:t>
            </a:r>
            <a:r>
              <a:rPr lang="es-ES" sz="800"/>
              <a:t> (</a:t>
            </a:r>
            <a:r>
              <a:rPr lang="es-ES" sz="800">
                <a:hlinkClick r:id="rId46" tooltip="1931"/>
              </a:rPr>
              <a:t>1931</a:t>
            </a:r>
            <a:r>
              <a:rPr lang="es-ES" sz="800"/>
              <a:t>-</a:t>
            </a:r>
            <a:r>
              <a:rPr lang="es-ES" sz="800">
                <a:hlinkClick r:id="rId48" tooltip="1939"/>
              </a:rPr>
              <a:t>1939</a:t>
            </a:r>
            <a:r>
              <a:rPr lang="es-ES" sz="800"/>
              <a:t>)</a:t>
            </a:r>
            <a:br>
              <a:rPr lang="es-ES" sz="800"/>
            </a:br>
            <a:r>
              <a:rPr lang="es-ES" sz="800">
                <a:hlinkClick r:id="rId49" tooltip="Niceto Alcalá-Zamora"/>
              </a:rPr>
              <a:t>Niceto Alcalá-Zamora</a:t>
            </a:r>
            <a:r>
              <a:rPr lang="es-ES" sz="800"/>
              <a:t/>
            </a:r>
            <a:br>
              <a:rPr lang="es-ES" sz="800"/>
            </a:br>
            <a:r>
              <a:rPr lang="es-ES" sz="800">
                <a:hlinkClick r:id="rId50" tooltip="Manuel Azaña"/>
              </a:rPr>
              <a:t>Manuel Azaña</a:t>
            </a:r>
            <a:r>
              <a:rPr lang="es-ES" sz="800"/>
              <a:t/>
            </a:r>
            <a:br>
              <a:rPr lang="es-ES" sz="800"/>
            </a:br>
            <a:endParaRPr lang="es-ES" sz="800"/>
          </a:p>
          <a:p>
            <a:pPr marL="342900" indent="-342900">
              <a:buFontTx/>
              <a:buChar char="•"/>
            </a:pPr>
            <a:r>
              <a:rPr lang="es-ES" sz="800">
                <a:hlinkClick r:id="rId51" tooltip="Dictadura"/>
              </a:rPr>
              <a:t>Dictadura</a:t>
            </a:r>
            <a:endParaRPr lang="es-ES" sz="800"/>
          </a:p>
          <a:p>
            <a:pPr marL="342900" indent="-342900">
              <a:buFontTx/>
              <a:buChar char="•"/>
            </a:pPr>
            <a:r>
              <a:rPr lang="es-ES" sz="800">
                <a:hlinkClick r:id="rId52" tooltip="Francisco Franco"/>
              </a:rPr>
              <a:t>Francisco Franco Bahamonde</a:t>
            </a:r>
            <a:r>
              <a:rPr lang="es-ES" sz="800"/>
              <a:t/>
            </a:r>
            <a:br>
              <a:rPr lang="es-ES" sz="800"/>
            </a:br>
            <a:r>
              <a:rPr lang="es-ES" sz="800"/>
              <a:t>(</a:t>
            </a:r>
            <a:r>
              <a:rPr lang="es-ES" sz="800">
                <a:hlinkClick r:id="rId48" tooltip="1939"/>
              </a:rPr>
              <a:t>1939</a:t>
            </a:r>
            <a:r>
              <a:rPr lang="es-ES" sz="800"/>
              <a:t>-</a:t>
            </a:r>
            <a:r>
              <a:rPr lang="es-ES" sz="800">
                <a:hlinkClick r:id="rId53" tooltip="1975"/>
              </a:rPr>
              <a:t>1975</a:t>
            </a:r>
            <a:r>
              <a:rPr lang="es-ES" sz="800"/>
              <a:t>)</a:t>
            </a:r>
          </a:p>
          <a:p>
            <a:pPr marL="342900" indent="-342900">
              <a:buFontTx/>
              <a:buChar char="•"/>
            </a:pPr>
            <a:endParaRPr lang="es-ES" sz="800"/>
          </a:p>
          <a:p>
            <a:pPr marL="342900" indent="-342900">
              <a:buFontTx/>
              <a:buChar char="•"/>
            </a:pPr>
            <a:r>
              <a:rPr lang="es-ES" sz="800">
                <a:hlinkClick r:id="rId54" tooltip="Juan Carlos I"/>
              </a:rPr>
              <a:t>Juan Carlos I</a:t>
            </a:r>
            <a:r>
              <a:rPr lang="es-ES" sz="800"/>
              <a:t> (</a:t>
            </a:r>
            <a:r>
              <a:rPr lang="es-ES" sz="800">
                <a:hlinkClick r:id="rId53" tooltip="1975"/>
              </a:rPr>
              <a:t>1975</a:t>
            </a:r>
            <a:r>
              <a:rPr lang="es-ES" sz="800"/>
              <a:t>-)</a:t>
            </a:r>
          </a:p>
        </p:txBody>
      </p:sp>
      <p:sp>
        <p:nvSpPr>
          <p:cNvPr id="8216" name="Line 24"/>
          <p:cNvSpPr>
            <a:spLocks noChangeShapeType="1"/>
          </p:cNvSpPr>
          <p:nvPr/>
        </p:nvSpPr>
        <p:spPr bwMode="auto">
          <a:xfrm>
            <a:off x="2700338" y="5589588"/>
            <a:ext cx="0" cy="576262"/>
          </a:xfrm>
          <a:prstGeom prst="line">
            <a:avLst/>
          </a:prstGeom>
          <a:noFill/>
          <a:ln w="9525">
            <a:solidFill>
              <a:schemeClr val="bg1"/>
            </a:solidFill>
            <a:round/>
            <a:headEnd/>
            <a:tailEnd type="triangle" w="med" len="med"/>
          </a:ln>
          <a:effectLst/>
        </p:spPr>
        <p:txBody>
          <a:bodyPr/>
          <a:lstStyle/>
          <a:p>
            <a:endParaRPr lang="es-ES"/>
          </a:p>
        </p:txBody>
      </p:sp>
      <p:sp>
        <p:nvSpPr>
          <p:cNvPr id="8217" name="Rectangle 25"/>
          <p:cNvSpPr>
            <a:spLocks noChangeArrowheads="1"/>
          </p:cNvSpPr>
          <p:nvPr/>
        </p:nvSpPr>
        <p:spPr bwMode="auto">
          <a:xfrm>
            <a:off x="2484438" y="6237288"/>
            <a:ext cx="2159000"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sz="1400"/>
              <a:t>Guerra Civil</a:t>
            </a:r>
          </a:p>
          <a:p>
            <a:pPr algn="ctr"/>
            <a:r>
              <a:rPr lang="es-MX" sz="1400"/>
              <a:t>1936-1939</a:t>
            </a:r>
            <a:endParaRPr lang="es-ES" sz="1400"/>
          </a:p>
        </p:txBody>
      </p:sp>
      <p:sp>
        <p:nvSpPr>
          <p:cNvPr id="8218" name="Line 26"/>
          <p:cNvSpPr>
            <a:spLocks noChangeShapeType="1"/>
          </p:cNvSpPr>
          <p:nvPr/>
        </p:nvSpPr>
        <p:spPr bwMode="auto">
          <a:xfrm>
            <a:off x="4643438" y="6381750"/>
            <a:ext cx="576262" cy="0"/>
          </a:xfrm>
          <a:prstGeom prst="line">
            <a:avLst/>
          </a:prstGeom>
          <a:noFill/>
          <a:ln w="9525">
            <a:solidFill>
              <a:schemeClr val="bg1"/>
            </a:solidFill>
            <a:round/>
            <a:headEnd/>
            <a:tailEnd type="triangle" w="med" len="med"/>
          </a:ln>
          <a:effectLst/>
        </p:spPr>
        <p:txBody>
          <a:bodyPr/>
          <a:lstStyle/>
          <a:p>
            <a:endParaRPr lang="es-ES"/>
          </a:p>
        </p:txBody>
      </p:sp>
      <p:sp>
        <p:nvSpPr>
          <p:cNvPr id="8219" name="Rectangle 27"/>
          <p:cNvSpPr>
            <a:spLocks noChangeArrowheads="1"/>
          </p:cNvSpPr>
          <p:nvPr/>
        </p:nvSpPr>
        <p:spPr bwMode="auto">
          <a:xfrm>
            <a:off x="5219700" y="6237288"/>
            <a:ext cx="1944688"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Franco 1939-1975</a:t>
            </a:r>
            <a:endParaRPr lang="es-ES"/>
          </a:p>
        </p:txBody>
      </p:sp>
      <p:sp>
        <p:nvSpPr>
          <p:cNvPr id="8220" name="Line 28"/>
          <p:cNvSpPr>
            <a:spLocks noChangeShapeType="1"/>
          </p:cNvSpPr>
          <p:nvPr/>
        </p:nvSpPr>
        <p:spPr bwMode="auto">
          <a:xfrm>
            <a:off x="7164388" y="6453188"/>
            <a:ext cx="287337" cy="0"/>
          </a:xfrm>
          <a:prstGeom prst="line">
            <a:avLst/>
          </a:prstGeom>
          <a:noFill/>
          <a:ln w="9525">
            <a:solidFill>
              <a:schemeClr val="bg1"/>
            </a:solidFill>
            <a:round/>
            <a:headEnd/>
            <a:tailEnd type="triangle" w="med" len="med"/>
          </a:ln>
          <a:effectLst/>
        </p:spPr>
        <p:txBody>
          <a:bodyPr/>
          <a:lstStyle/>
          <a:p>
            <a:endParaRPr lang="es-ES"/>
          </a:p>
        </p:txBody>
      </p:sp>
      <p:sp>
        <p:nvSpPr>
          <p:cNvPr id="8221" name="Rectangle 29"/>
          <p:cNvSpPr>
            <a:spLocks noChangeArrowheads="1"/>
          </p:cNvSpPr>
          <p:nvPr/>
        </p:nvSpPr>
        <p:spPr bwMode="auto">
          <a:xfrm>
            <a:off x="7486650" y="6165850"/>
            <a:ext cx="1657350" cy="504825"/>
          </a:xfrm>
          <a:prstGeom prst="rect">
            <a:avLst/>
          </a:prstGeom>
          <a:solidFill>
            <a:schemeClr val="accent1"/>
          </a:solidFill>
          <a:ln w="9525">
            <a:solidFill>
              <a:schemeClr val="tx1"/>
            </a:solidFill>
            <a:miter lim="800000"/>
            <a:headEnd/>
            <a:tailEnd/>
          </a:ln>
          <a:effectLst/>
        </p:spPr>
        <p:txBody>
          <a:bodyPr wrap="none" anchor="ctr"/>
          <a:lstStyle/>
          <a:p>
            <a:pPr algn="ctr"/>
            <a:r>
              <a:rPr lang="es-MX"/>
              <a:t>Democracia </a:t>
            </a:r>
          </a:p>
          <a:p>
            <a:pPr algn="ctr"/>
            <a:r>
              <a:rPr lang="es-MX"/>
              <a:t>desde 1978</a:t>
            </a:r>
            <a:endParaRPr lang="es-ES"/>
          </a:p>
        </p:txBody>
      </p:sp>
      <p:sp>
        <p:nvSpPr>
          <p:cNvPr id="8222" name="Text Box 30"/>
          <p:cNvSpPr txBox="1">
            <a:spLocks noChangeArrowheads="1"/>
          </p:cNvSpPr>
          <p:nvPr/>
        </p:nvSpPr>
        <p:spPr bwMode="auto">
          <a:xfrm rot="10800000">
            <a:off x="1476375" y="1989138"/>
            <a:ext cx="458788" cy="917575"/>
          </a:xfrm>
          <a:prstGeom prst="rect">
            <a:avLst/>
          </a:prstGeom>
          <a:noFill/>
          <a:ln w="9525">
            <a:noFill/>
            <a:miter lim="800000"/>
            <a:headEnd/>
            <a:tailEnd/>
          </a:ln>
          <a:effectLst/>
        </p:spPr>
        <p:txBody>
          <a:bodyPr rot="10800000" vert="eaVert" wrap="none">
            <a:spAutoFit/>
          </a:bodyPr>
          <a:lstStyle/>
          <a:p>
            <a:r>
              <a:rPr lang="es-MX"/>
              <a:t>Austrias</a:t>
            </a:r>
            <a:endParaRPr lang="es-ES"/>
          </a:p>
        </p:txBody>
      </p:sp>
      <p:sp>
        <p:nvSpPr>
          <p:cNvPr id="8223" name="Text Box 31"/>
          <p:cNvSpPr txBox="1">
            <a:spLocks noChangeArrowheads="1"/>
          </p:cNvSpPr>
          <p:nvPr/>
        </p:nvSpPr>
        <p:spPr bwMode="auto">
          <a:xfrm rot="10800000">
            <a:off x="1588" y="4292600"/>
            <a:ext cx="458787" cy="1069975"/>
          </a:xfrm>
          <a:prstGeom prst="rect">
            <a:avLst/>
          </a:prstGeom>
          <a:noFill/>
          <a:ln w="9525">
            <a:noFill/>
            <a:miter lim="800000"/>
            <a:headEnd/>
            <a:tailEnd/>
          </a:ln>
          <a:effectLst/>
        </p:spPr>
        <p:txBody>
          <a:bodyPr rot="10800000" vert="eaVert" wrap="none">
            <a:spAutoFit/>
          </a:bodyPr>
          <a:lstStyle/>
          <a:p>
            <a:r>
              <a:rPr lang="es-MX"/>
              <a:t>Borbones</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dissolve">
                                      <p:cBhvr>
                                        <p:cTn id="7" dur="500"/>
                                        <p:tgtEl>
                                          <p:spTgt spid="81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199"/>
                                        </p:tgtEl>
                                        <p:attrNameLst>
                                          <p:attrName>style.visibility</p:attrName>
                                        </p:attrNameLst>
                                      </p:cBhvr>
                                      <p:to>
                                        <p:strVal val="visible"/>
                                      </p:to>
                                    </p:set>
                                    <p:animEffect transition="in" filter="dissolve">
                                      <p:cBhvr>
                                        <p:cTn id="12" dur="500"/>
                                        <p:tgtEl>
                                          <p:spTgt spid="819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200"/>
                                        </p:tgtEl>
                                        <p:attrNameLst>
                                          <p:attrName>style.visibility</p:attrName>
                                        </p:attrNameLst>
                                      </p:cBhvr>
                                      <p:to>
                                        <p:strVal val="visible"/>
                                      </p:to>
                                    </p:set>
                                    <p:animEffect transition="in" filter="dissolve">
                                      <p:cBhvr>
                                        <p:cTn id="17" dur="500"/>
                                        <p:tgtEl>
                                          <p:spTgt spid="820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201"/>
                                        </p:tgtEl>
                                        <p:attrNameLst>
                                          <p:attrName>style.visibility</p:attrName>
                                        </p:attrNameLst>
                                      </p:cBhvr>
                                      <p:to>
                                        <p:strVal val="visible"/>
                                      </p:to>
                                    </p:set>
                                    <p:animEffect transition="in" filter="dissolve">
                                      <p:cBhvr>
                                        <p:cTn id="22" dur="500"/>
                                        <p:tgtEl>
                                          <p:spTgt spid="820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202"/>
                                        </p:tgtEl>
                                        <p:attrNameLst>
                                          <p:attrName>style.visibility</p:attrName>
                                        </p:attrNameLst>
                                      </p:cBhvr>
                                      <p:to>
                                        <p:strVal val="visible"/>
                                      </p:to>
                                    </p:set>
                                    <p:animEffect transition="in" filter="dissolve">
                                      <p:cBhvr>
                                        <p:cTn id="27" dur="500"/>
                                        <p:tgtEl>
                                          <p:spTgt spid="8202"/>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8203"/>
                                        </p:tgtEl>
                                        <p:attrNameLst>
                                          <p:attrName>style.visibility</p:attrName>
                                        </p:attrNameLst>
                                      </p:cBhvr>
                                      <p:to>
                                        <p:strVal val="visible"/>
                                      </p:to>
                                    </p:set>
                                    <p:animEffect transition="in" filter="dissolve">
                                      <p:cBhvr>
                                        <p:cTn id="32" dur="500"/>
                                        <p:tgtEl>
                                          <p:spTgt spid="8203"/>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8204"/>
                                        </p:tgtEl>
                                        <p:attrNameLst>
                                          <p:attrName>style.visibility</p:attrName>
                                        </p:attrNameLst>
                                      </p:cBhvr>
                                      <p:to>
                                        <p:strVal val="visible"/>
                                      </p:to>
                                    </p:set>
                                    <p:animEffect transition="in" filter="dissolve">
                                      <p:cBhvr>
                                        <p:cTn id="37" dur="500"/>
                                        <p:tgtEl>
                                          <p:spTgt spid="8204"/>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8206"/>
                                        </p:tgtEl>
                                        <p:attrNameLst>
                                          <p:attrName>style.visibility</p:attrName>
                                        </p:attrNameLst>
                                      </p:cBhvr>
                                      <p:to>
                                        <p:strVal val="visible"/>
                                      </p:to>
                                    </p:set>
                                    <p:animEffect transition="in" filter="dissolve">
                                      <p:cBhvr>
                                        <p:cTn id="42" dur="500"/>
                                        <p:tgtEl>
                                          <p:spTgt spid="8206"/>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8207"/>
                                        </p:tgtEl>
                                        <p:attrNameLst>
                                          <p:attrName>style.visibility</p:attrName>
                                        </p:attrNameLst>
                                      </p:cBhvr>
                                      <p:to>
                                        <p:strVal val="visible"/>
                                      </p:to>
                                    </p:set>
                                    <p:animEffect transition="in" filter="dissolve">
                                      <p:cBhvr>
                                        <p:cTn id="47" dur="500"/>
                                        <p:tgtEl>
                                          <p:spTgt spid="8207"/>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8208"/>
                                        </p:tgtEl>
                                        <p:attrNameLst>
                                          <p:attrName>style.visibility</p:attrName>
                                        </p:attrNameLst>
                                      </p:cBhvr>
                                      <p:to>
                                        <p:strVal val="visible"/>
                                      </p:to>
                                    </p:set>
                                    <p:animEffect transition="in" filter="dissolve">
                                      <p:cBhvr>
                                        <p:cTn id="52" dur="500"/>
                                        <p:tgtEl>
                                          <p:spTgt spid="8208"/>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8209"/>
                                        </p:tgtEl>
                                        <p:attrNameLst>
                                          <p:attrName>style.visibility</p:attrName>
                                        </p:attrNameLst>
                                      </p:cBhvr>
                                      <p:to>
                                        <p:strVal val="visible"/>
                                      </p:to>
                                    </p:set>
                                    <p:animEffect transition="in" filter="dissolve">
                                      <p:cBhvr>
                                        <p:cTn id="57" dur="500"/>
                                        <p:tgtEl>
                                          <p:spTgt spid="8209"/>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8210"/>
                                        </p:tgtEl>
                                        <p:attrNameLst>
                                          <p:attrName>style.visibility</p:attrName>
                                        </p:attrNameLst>
                                      </p:cBhvr>
                                      <p:to>
                                        <p:strVal val="visible"/>
                                      </p:to>
                                    </p:set>
                                    <p:animEffect transition="in" filter="dissolve">
                                      <p:cBhvr>
                                        <p:cTn id="62" dur="500"/>
                                        <p:tgtEl>
                                          <p:spTgt spid="8210"/>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8211"/>
                                        </p:tgtEl>
                                        <p:attrNameLst>
                                          <p:attrName>style.visibility</p:attrName>
                                        </p:attrNameLst>
                                      </p:cBhvr>
                                      <p:to>
                                        <p:strVal val="visible"/>
                                      </p:to>
                                    </p:set>
                                    <p:animEffect transition="in" filter="dissolve">
                                      <p:cBhvr>
                                        <p:cTn id="67" dur="500"/>
                                        <p:tgtEl>
                                          <p:spTgt spid="8211"/>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8212"/>
                                        </p:tgtEl>
                                        <p:attrNameLst>
                                          <p:attrName>style.visibility</p:attrName>
                                        </p:attrNameLst>
                                      </p:cBhvr>
                                      <p:to>
                                        <p:strVal val="visible"/>
                                      </p:to>
                                    </p:set>
                                    <p:animEffect transition="in" filter="dissolve">
                                      <p:cBhvr>
                                        <p:cTn id="72" dur="500"/>
                                        <p:tgtEl>
                                          <p:spTgt spid="8212"/>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8213"/>
                                        </p:tgtEl>
                                        <p:attrNameLst>
                                          <p:attrName>style.visibility</p:attrName>
                                        </p:attrNameLst>
                                      </p:cBhvr>
                                      <p:to>
                                        <p:strVal val="visible"/>
                                      </p:to>
                                    </p:set>
                                    <p:animEffect transition="in" filter="dissolve">
                                      <p:cBhvr>
                                        <p:cTn id="77" dur="500"/>
                                        <p:tgtEl>
                                          <p:spTgt spid="8213"/>
                                        </p:tgtEl>
                                      </p:cBhvr>
                                    </p:animEffect>
                                  </p:childTnLst>
                                </p:cTn>
                              </p:par>
                            </p:childTnLst>
                          </p:cTn>
                        </p:par>
                      </p:childTnLst>
                    </p:cTn>
                  </p:par>
                  <p:par>
                    <p:cTn id="78" fill="hold">
                      <p:stCondLst>
                        <p:cond delay="indefinite"/>
                      </p:stCondLst>
                      <p:childTnLst>
                        <p:par>
                          <p:cTn id="79" fill="hold">
                            <p:stCondLst>
                              <p:cond delay="0"/>
                            </p:stCondLst>
                            <p:childTnLst>
                              <p:par>
                                <p:cTn id="80" presetID="9" presetClass="entr" presetSubtype="0" fill="hold" grpId="0" nodeType="clickEffect">
                                  <p:stCondLst>
                                    <p:cond delay="0"/>
                                  </p:stCondLst>
                                  <p:childTnLst>
                                    <p:set>
                                      <p:cBhvr>
                                        <p:cTn id="81" dur="1" fill="hold">
                                          <p:stCondLst>
                                            <p:cond delay="0"/>
                                          </p:stCondLst>
                                        </p:cTn>
                                        <p:tgtEl>
                                          <p:spTgt spid="8214"/>
                                        </p:tgtEl>
                                        <p:attrNameLst>
                                          <p:attrName>style.visibility</p:attrName>
                                        </p:attrNameLst>
                                      </p:cBhvr>
                                      <p:to>
                                        <p:strVal val="visible"/>
                                      </p:to>
                                    </p:set>
                                    <p:animEffect transition="in" filter="dissolve">
                                      <p:cBhvr>
                                        <p:cTn id="82" dur="500"/>
                                        <p:tgtEl>
                                          <p:spTgt spid="8214"/>
                                        </p:tgtEl>
                                      </p:cBhvr>
                                    </p:animEffect>
                                  </p:childTnLst>
                                </p:cTn>
                              </p:par>
                            </p:childTnLst>
                          </p:cTn>
                        </p:par>
                      </p:childTnLst>
                    </p:cTn>
                  </p:par>
                  <p:par>
                    <p:cTn id="83" fill="hold">
                      <p:stCondLst>
                        <p:cond delay="indefinite"/>
                      </p:stCondLst>
                      <p:childTnLst>
                        <p:par>
                          <p:cTn id="84" fill="hold">
                            <p:stCondLst>
                              <p:cond delay="0"/>
                            </p:stCondLst>
                            <p:childTnLst>
                              <p:par>
                                <p:cTn id="85" presetID="9" presetClass="entr" presetSubtype="0" fill="hold" grpId="0" nodeType="clickEffect">
                                  <p:stCondLst>
                                    <p:cond delay="0"/>
                                  </p:stCondLst>
                                  <p:childTnLst>
                                    <p:set>
                                      <p:cBhvr>
                                        <p:cTn id="86" dur="1" fill="hold">
                                          <p:stCondLst>
                                            <p:cond delay="0"/>
                                          </p:stCondLst>
                                        </p:cTn>
                                        <p:tgtEl>
                                          <p:spTgt spid="8215"/>
                                        </p:tgtEl>
                                        <p:attrNameLst>
                                          <p:attrName>style.visibility</p:attrName>
                                        </p:attrNameLst>
                                      </p:cBhvr>
                                      <p:to>
                                        <p:strVal val="visible"/>
                                      </p:to>
                                    </p:set>
                                    <p:animEffect transition="in" filter="dissolve">
                                      <p:cBhvr>
                                        <p:cTn id="87" dur="500"/>
                                        <p:tgtEl>
                                          <p:spTgt spid="8215"/>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ntr" presetSubtype="0" fill="hold" grpId="0" nodeType="clickEffect">
                                  <p:stCondLst>
                                    <p:cond delay="0"/>
                                  </p:stCondLst>
                                  <p:childTnLst>
                                    <p:set>
                                      <p:cBhvr>
                                        <p:cTn id="91" dur="1" fill="hold">
                                          <p:stCondLst>
                                            <p:cond delay="0"/>
                                          </p:stCondLst>
                                        </p:cTn>
                                        <p:tgtEl>
                                          <p:spTgt spid="8216"/>
                                        </p:tgtEl>
                                        <p:attrNameLst>
                                          <p:attrName>style.visibility</p:attrName>
                                        </p:attrNameLst>
                                      </p:cBhvr>
                                      <p:to>
                                        <p:strVal val="visible"/>
                                      </p:to>
                                    </p:set>
                                    <p:animEffect transition="in" filter="dissolve">
                                      <p:cBhvr>
                                        <p:cTn id="92" dur="500"/>
                                        <p:tgtEl>
                                          <p:spTgt spid="8216"/>
                                        </p:tgtEl>
                                      </p:cBhvr>
                                    </p:animEffect>
                                  </p:childTnLst>
                                </p:cTn>
                              </p:par>
                            </p:childTnLst>
                          </p:cTn>
                        </p:par>
                      </p:childTnLst>
                    </p:cTn>
                  </p:par>
                  <p:par>
                    <p:cTn id="93" fill="hold">
                      <p:stCondLst>
                        <p:cond delay="indefinite"/>
                      </p:stCondLst>
                      <p:childTnLst>
                        <p:par>
                          <p:cTn id="94" fill="hold">
                            <p:stCondLst>
                              <p:cond delay="0"/>
                            </p:stCondLst>
                            <p:childTnLst>
                              <p:par>
                                <p:cTn id="95" presetID="9" presetClass="entr" presetSubtype="0" fill="hold" grpId="0" nodeType="clickEffect">
                                  <p:stCondLst>
                                    <p:cond delay="0"/>
                                  </p:stCondLst>
                                  <p:childTnLst>
                                    <p:set>
                                      <p:cBhvr>
                                        <p:cTn id="96" dur="1" fill="hold">
                                          <p:stCondLst>
                                            <p:cond delay="0"/>
                                          </p:stCondLst>
                                        </p:cTn>
                                        <p:tgtEl>
                                          <p:spTgt spid="8217"/>
                                        </p:tgtEl>
                                        <p:attrNameLst>
                                          <p:attrName>style.visibility</p:attrName>
                                        </p:attrNameLst>
                                      </p:cBhvr>
                                      <p:to>
                                        <p:strVal val="visible"/>
                                      </p:to>
                                    </p:set>
                                    <p:animEffect transition="in" filter="dissolve">
                                      <p:cBhvr>
                                        <p:cTn id="97" dur="500"/>
                                        <p:tgtEl>
                                          <p:spTgt spid="8217"/>
                                        </p:tgtEl>
                                      </p:cBhvr>
                                    </p:animEffect>
                                  </p:childTnLst>
                                </p:cTn>
                              </p:par>
                            </p:childTnLst>
                          </p:cTn>
                        </p:par>
                      </p:childTnLst>
                    </p:cTn>
                  </p:par>
                  <p:par>
                    <p:cTn id="98" fill="hold">
                      <p:stCondLst>
                        <p:cond delay="indefinite"/>
                      </p:stCondLst>
                      <p:childTnLst>
                        <p:par>
                          <p:cTn id="99" fill="hold">
                            <p:stCondLst>
                              <p:cond delay="0"/>
                            </p:stCondLst>
                            <p:childTnLst>
                              <p:par>
                                <p:cTn id="100" presetID="9" presetClass="entr" presetSubtype="0" fill="hold" grpId="0" nodeType="clickEffect">
                                  <p:stCondLst>
                                    <p:cond delay="0"/>
                                  </p:stCondLst>
                                  <p:childTnLst>
                                    <p:set>
                                      <p:cBhvr>
                                        <p:cTn id="101" dur="1" fill="hold">
                                          <p:stCondLst>
                                            <p:cond delay="0"/>
                                          </p:stCondLst>
                                        </p:cTn>
                                        <p:tgtEl>
                                          <p:spTgt spid="8218"/>
                                        </p:tgtEl>
                                        <p:attrNameLst>
                                          <p:attrName>style.visibility</p:attrName>
                                        </p:attrNameLst>
                                      </p:cBhvr>
                                      <p:to>
                                        <p:strVal val="visible"/>
                                      </p:to>
                                    </p:set>
                                    <p:animEffect transition="in" filter="dissolve">
                                      <p:cBhvr>
                                        <p:cTn id="102" dur="500"/>
                                        <p:tgtEl>
                                          <p:spTgt spid="8218"/>
                                        </p:tgtEl>
                                      </p:cBhvr>
                                    </p:animEffect>
                                  </p:childTnLst>
                                </p:cTn>
                              </p:par>
                            </p:childTnLst>
                          </p:cTn>
                        </p:par>
                      </p:childTnLst>
                    </p:cTn>
                  </p:par>
                  <p:par>
                    <p:cTn id="103" fill="hold">
                      <p:stCondLst>
                        <p:cond delay="indefinite"/>
                      </p:stCondLst>
                      <p:childTnLst>
                        <p:par>
                          <p:cTn id="104" fill="hold">
                            <p:stCondLst>
                              <p:cond delay="0"/>
                            </p:stCondLst>
                            <p:childTnLst>
                              <p:par>
                                <p:cTn id="105" presetID="9" presetClass="entr" presetSubtype="0" fill="hold" grpId="0" nodeType="clickEffect">
                                  <p:stCondLst>
                                    <p:cond delay="0"/>
                                  </p:stCondLst>
                                  <p:childTnLst>
                                    <p:set>
                                      <p:cBhvr>
                                        <p:cTn id="106" dur="1" fill="hold">
                                          <p:stCondLst>
                                            <p:cond delay="0"/>
                                          </p:stCondLst>
                                        </p:cTn>
                                        <p:tgtEl>
                                          <p:spTgt spid="8219"/>
                                        </p:tgtEl>
                                        <p:attrNameLst>
                                          <p:attrName>style.visibility</p:attrName>
                                        </p:attrNameLst>
                                      </p:cBhvr>
                                      <p:to>
                                        <p:strVal val="visible"/>
                                      </p:to>
                                    </p:set>
                                    <p:animEffect transition="in" filter="dissolve">
                                      <p:cBhvr>
                                        <p:cTn id="107" dur="500"/>
                                        <p:tgtEl>
                                          <p:spTgt spid="8219"/>
                                        </p:tgtEl>
                                      </p:cBhvr>
                                    </p:animEffect>
                                  </p:childTnLst>
                                </p:cTn>
                              </p:par>
                            </p:childTnLst>
                          </p:cTn>
                        </p:par>
                      </p:childTnLst>
                    </p:cTn>
                  </p:par>
                  <p:par>
                    <p:cTn id="108" fill="hold">
                      <p:stCondLst>
                        <p:cond delay="indefinite"/>
                      </p:stCondLst>
                      <p:childTnLst>
                        <p:par>
                          <p:cTn id="109" fill="hold">
                            <p:stCondLst>
                              <p:cond delay="0"/>
                            </p:stCondLst>
                            <p:childTnLst>
                              <p:par>
                                <p:cTn id="110" presetID="9" presetClass="entr" presetSubtype="0" fill="hold" grpId="0" nodeType="clickEffect">
                                  <p:stCondLst>
                                    <p:cond delay="0"/>
                                  </p:stCondLst>
                                  <p:childTnLst>
                                    <p:set>
                                      <p:cBhvr>
                                        <p:cTn id="111" dur="1" fill="hold">
                                          <p:stCondLst>
                                            <p:cond delay="0"/>
                                          </p:stCondLst>
                                        </p:cTn>
                                        <p:tgtEl>
                                          <p:spTgt spid="8220"/>
                                        </p:tgtEl>
                                        <p:attrNameLst>
                                          <p:attrName>style.visibility</p:attrName>
                                        </p:attrNameLst>
                                      </p:cBhvr>
                                      <p:to>
                                        <p:strVal val="visible"/>
                                      </p:to>
                                    </p:set>
                                    <p:animEffect transition="in" filter="dissolve">
                                      <p:cBhvr>
                                        <p:cTn id="112" dur="500"/>
                                        <p:tgtEl>
                                          <p:spTgt spid="8220"/>
                                        </p:tgtEl>
                                      </p:cBhvr>
                                    </p:animEffect>
                                  </p:childTnLst>
                                </p:cTn>
                              </p:par>
                            </p:childTnLst>
                          </p:cTn>
                        </p:par>
                      </p:childTnLst>
                    </p:cTn>
                  </p:par>
                  <p:par>
                    <p:cTn id="113" fill="hold">
                      <p:stCondLst>
                        <p:cond delay="indefinite"/>
                      </p:stCondLst>
                      <p:childTnLst>
                        <p:par>
                          <p:cTn id="114" fill="hold">
                            <p:stCondLst>
                              <p:cond delay="0"/>
                            </p:stCondLst>
                            <p:childTnLst>
                              <p:par>
                                <p:cTn id="115" presetID="9" presetClass="entr" presetSubtype="0" fill="hold" grpId="0" nodeType="clickEffect">
                                  <p:stCondLst>
                                    <p:cond delay="0"/>
                                  </p:stCondLst>
                                  <p:childTnLst>
                                    <p:set>
                                      <p:cBhvr>
                                        <p:cTn id="116" dur="1" fill="hold">
                                          <p:stCondLst>
                                            <p:cond delay="0"/>
                                          </p:stCondLst>
                                        </p:cTn>
                                        <p:tgtEl>
                                          <p:spTgt spid="8221"/>
                                        </p:tgtEl>
                                        <p:attrNameLst>
                                          <p:attrName>style.visibility</p:attrName>
                                        </p:attrNameLst>
                                      </p:cBhvr>
                                      <p:to>
                                        <p:strVal val="visible"/>
                                      </p:to>
                                    </p:set>
                                    <p:animEffect transition="in" filter="dissolve">
                                      <p:cBhvr>
                                        <p:cTn id="117" dur="500"/>
                                        <p:tgtEl>
                                          <p:spTgt spid="8221"/>
                                        </p:tgtEl>
                                      </p:cBhvr>
                                    </p:animEffect>
                                  </p:childTnLst>
                                </p:cTn>
                              </p:par>
                            </p:childTnLst>
                          </p:cTn>
                        </p:par>
                      </p:childTnLst>
                    </p:cTn>
                  </p:par>
                  <p:par>
                    <p:cTn id="118" fill="hold">
                      <p:stCondLst>
                        <p:cond delay="indefinite"/>
                      </p:stCondLst>
                      <p:childTnLst>
                        <p:par>
                          <p:cTn id="119" fill="hold">
                            <p:stCondLst>
                              <p:cond delay="0"/>
                            </p:stCondLst>
                            <p:childTnLst>
                              <p:par>
                                <p:cTn id="120" presetID="27" presetClass="entr" presetSubtype="0" fill="hold" grpId="0" nodeType="clickEffect">
                                  <p:stCondLst>
                                    <p:cond delay="0"/>
                                  </p:stCondLst>
                                  <p:iterate type="lt">
                                    <p:tmPct val="50000"/>
                                  </p:iterate>
                                  <p:childTnLst>
                                    <p:set>
                                      <p:cBhvr>
                                        <p:cTn id="121" dur="1" fill="hold">
                                          <p:stCondLst>
                                            <p:cond delay="0"/>
                                          </p:stCondLst>
                                        </p:cTn>
                                        <p:tgtEl>
                                          <p:spTgt spid="8222"/>
                                        </p:tgtEl>
                                        <p:attrNameLst>
                                          <p:attrName>style.visibility</p:attrName>
                                        </p:attrNameLst>
                                      </p:cBhvr>
                                      <p:to>
                                        <p:strVal val="visible"/>
                                      </p:to>
                                    </p:set>
                                    <p:anim calcmode="discrete" valueType="clr">
                                      <p:cBhvr override="childStyle">
                                        <p:cTn id="122" dur="80"/>
                                        <p:tgtEl>
                                          <p:spTgt spid="8222"/>
                                        </p:tgtEl>
                                        <p:attrNameLst>
                                          <p:attrName>style.color</p:attrName>
                                        </p:attrNameLst>
                                      </p:cBhvr>
                                      <p:tavLst>
                                        <p:tav tm="0">
                                          <p:val>
                                            <p:clrVal>
                                              <a:schemeClr val="accent2"/>
                                            </p:clrVal>
                                          </p:val>
                                        </p:tav>
                                        <p:tav tm="50000">
                                          <p:val>
                                            <p:clrVal>
                                              <a:schemeClr val="hlink"/>
                                            </p:clrVal>
                                          </p:val>
                                        </p:tav>
                                      </p:tavLst>
                                    </p:anim>
                                    <p:anim calcmode="discrete" valueType="clr">
                                      <p:cBhvr>
                                        <p:cTn id="123" dur="80"/>
                                        <p:tgtEl>
                                          <p:spTgt spid="8222"/>
                                        </p:tgtEl>
                                        <p:attrNameLst>
                                          <p:attrName>fillcolor</p:attrName>
                                        </p:attrNameLst>
                                      </p:cBhvr>
                                      <p:tavLst>
                                        <p:tav tm="0">
                                          <p:val>
                                            <p:clrVal>
                                              <a:schemeClr val="accent2"/>
                                            </p:clrVal>
                                          </p:val>
                                        </p:tav>
                                        <p:tav tm="50000">
                                          <p:val>
                                            <p:clrVal>
                                              <a:schemeClr val="hlink"/>
                                            </p:clrVal>
                                          </p:val>
                                        </p:tav>
                                      </p:tavLst>
                                    </p:anim>
                                    <p:set>
                                      <p:cBhvr>
                                        <p:cTn id="124" dur="80"/>
                                        <p:tgtEl>
                                          <p:spTgt spid="8222"/>
                                        </p:tgtEl>
                                        <p:attrNameLst>
                                          <p:attrName>fill.type</p:attrName>
                                        </p:attrNameLst>
                                      </p:cBhvr>
                                      <p:to>
                                        <p:strVal val="solid"/>
                                      </p:to>
                                    </p:set>
                                  </p:childTnLst>
                                </p:cTn>
                              </p:par>
                            </p:childTnLst>
                          </p:cTn>
                        </p:par>
                      </p:childTnLst>
                    </p:cTn>
                  </p:par>
                  <p:par>
                    <p:cTn id="125" fill="hold">
                      <p:stCondLst>
                        <p:cond delay="indefinite"/>
                      </p:stCondLst>
                      <p:childTnLst>
                        <p:par>
                          <p:cTn id="126" fill="hold">
                            <p:stCondLst>
                              <p:cond delay="0"/>
                            </p:stCondLst>
                            <p:childTnLst>
                              <p:par>
                                <p:cTn id="127" presetID="27" presetClass="entr" presetSubtype="0" fill="hold" grpId="0" nodeType="clickEffect">
                                  <p:stCondLst>
                                    <p:cond delay="0"/>
                                  </p:stCondLst>
                                  <p:iterate type="lt">
                                    <p:tmPct val="50000"/>
                                  </p:iterate>
                                  <p:childTnLst>
                                    <p:set>
                                      <p:cBhvr>
                                        <p:cTn id="128" dur="1" fill="hold">
                                          <p:stCondLst>
                                            <p:cond delay="0"/>
                                          </p:stCondLst>
                                        </p:cTn>
                                        <p:tgtEl>
                                          <p:spTgt spid="8223"/>
                                        </p:tgtEl>
                                        <p:attrNameLst>
                                          <p:attrName>style.visibility</p:attrName>
                                        </p:attrNameLst>
                                      </p:cBhvr>
                                      <p:to>
                                        <p:strVal val="visible"/>
                                      </p:to>
                                    </p:set>
                                    <p:anim calcmode="discrete" valueType="clr">
                                      <p:cBhvr override="childStyle">
                                        <p:cTn id="129" dur="80"/>
                                        <p:tgtEl>
                                          <p:spTgt spid="8223"/>
                                        </p:tgtEl>
                                        <p:attrNameLst>
                                          <p:attrName>style.color</p:attrName>
                                        </p:attrNameLst>
                                      </p:cBhvr>
                                      <p:tavLst>
                                        <p:tav tm="0">
                                          <p:val>
                                            <p:clrVal>
                                              <a:schemeClr val="accent2"/>
                                            </p:clrVal>
                                          </p:val>
                                        </p:tav>
                                        <p:tav tm="50000">
                                          <p:val>
                                            <p:clrVal>
                                              <a:schemeClr val="hlink"/>
                                            </p:clrVal>
                                          </p:val>
                                        </p:tav>
                                      </p:tavLst>
                                    </p:anim>
                                    <p:anim calcmode="discrete" valueType="clr">
                                      <p:cBhvr>
                                        <p:cTn id="130" dur="80"/>
                                        <p:tgtEl>
                                          <p:spTgt spid="8223"/>
                                        </p:tgtEl>
                                        <p:attrNameLst>
                                          <p:attrName>fillcolor</p:attrName>
                                        </p:attrNameLst>
                                      </p:cBhvr>
                                      <p:tavLst>
                                        <p:tav tm="0">
                                          <p:val>
                                            <p:clrVal>
                                              <a:schemeClr val="accent2"/>
                                            </p:clrVal>
                                          </p:val>
                                        </p:tav>
                                        <p:tav tm="50000">
                                          <p:val>
                                            <p:clrVal>
                                              <a:schemeClr val="hlink"/>
                                            </p:clrVal>
                                          </p:val>
                                        </p:tav>
                                      </p:tavLst>
                                    </p:anim>
                                    <p:set>
                                      <p:cBhvr>
                                        <p:cTn id="131" dur="80"/>
                                        <p:tgtEl>
                                          <p:spTgt spid="822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animBg="1"/>
      <p:bldP spid="8200" grpId="0" animBg="1"/>
      <p:bldP spid="8201" grpId="0" animBg="1"/>
      <p:bldP spid="8202" grpId="0" animBg="1"/>
      <p:bldP spid="8203" grpId="0" animBg="1"/>
      <p:bldP spid="8204" grpId="0" animBg="1"/>
      <p:bldP spid="8206" grpId="0" animBg="1"/>
      <p:bldP spid="8207" grpId="0" animBg="1"/>
      <p:bldP spid="8208" grpId="0" animBg="1"/>
      <p:bldP spid="8209" grpId="0" animBg="1"/>
      <p:bldP spid="8210" grpId="0" animBg="1"/>
      <p:bldP spid="8211" grpId="0" animBg="1"/>
      <p:bldP spid="8212" grpId="0" animBg="1"/>
      <p:bldP spid="8213" grpId="0" animBg="1"/>
      <p:bldP spid="8214" grpId="0" animBg="1"/>
      <p:bldP spid="8215" grpId="0" animBg="1"/>
      <p:bldP spid="8216" grpId="0" animBg="1"/>
      <p:bldP spid="8217" grpId="0" animBg="1"/>
      <p:bldP spid="8218" grpId="0" animBg="1"/>
      <p:bldP spid="8219" grpId="0" animBg="1"/>
      <p:bldP spid="8220" grpId="0" animBg="1"/>
      <p:bldP spid="8221" grpId="0" animBg="1"/>
      <p:bldP spid="8222" grpId="0"/>
      <p:bldP spid="822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endParaRPr lang="es-ES"/>
          </a:p>
        </p:txBody>
      </p:sp>
      <p:sp>
        <p:nvSpPr>
          <p:cNvPr id="8195" name="Rectangle 3"/>
          <p:cNvSpPr>
            <a:spLocks noGrp="1" noChangeArrowheads="1"/>
          </p:cNvSpPr>
          <p:nvPr>
            <p:ph type="body" idx="1"/>
          </p:nvPr>
        </p:nvSpPr>
        <p:spPr/>
        <p:txBody>
          <a:bodyPr/>
          <a:lstStyle/>
          <a:p>
            <a:endParaRPr lang="es-ES"/>
          </a:p>
        </p:txBody>
      </p:sp>
      <p:pic>
        <p:nvPicPr>
          <p:cNvPr id="8197" name="Picture 5" descr="carte_cabo_sv_extr"/>
          <p:cNvPicPr>
            <a:picLocks noChangeAspect="1" noChangeArrowheads="1"/>
          </p:cNvPicPr>
          <p:nvPr/>
        </p:nvPicPr>
        <p:blipFill>
          <a:blip r:embed="rId3" cstate="print"/>
          <a:srcRect/>
          <a:stretch>
            <a:fillRect/>
          </a:stretch>
        </p:blipFill>
        <p:spPr bwMode="auto">
          <a:xfrm>
            <a:off x="155575" y="46038"/>
            <a:ext cx="3457575" cy="1314450"/>
          </a:xfrm>
          <a:prstGeom prst="rect">
            <a:avLst/>
          </a:prstGeom>
          <a:noFill/>
        </p:spPr>
      </p:pic>
      <p:pic>
        <p:nvPicPr>
          <p:cNvPr id="8199" name="Picture 7" descr="port_islands_400"/>
          <p:cNvPicPr>
            <a:picLocks noChangeAspect="1" noChangeArrowheads="1"/>
          </p:cNvPicPr>
          <p:nvPr/>
        </p:nvPicPr>
        <p:blipFill>
          <a:blip r:embed="rId4" cstate="print"/>
          <a:srcRect/>
          <a:stretch>
            <a:fillRect/>
          </a:stretch>
        </p:blipFill>
        <p:spPr bwMode="auto">
          <a:xfrm>
            <a:off x="250825" y="1384300"/>
            <a:ext cx="5473700" cy="5473700"/>
          </a:xfrm>
          <a:prstGeom prst="rect">
            <a:avLst/>
          </a:prstGeom>
          <a:noFill/>
          <a:ln w="9525">
            <a:solidFill>
              <a:schemeClr val="tx1"/>
            </a:solidFill>
            <a:miter lim="800000"/>
            <a:headEnd/>
            <a:tailEnd/>
          </a:ln>
        </p:spPr>
      </p:pic>
      <p:sp>
        <p:nvSpPr>
          <p:cNvPr id="8200" name="Line 8"/>
          <p:cNvSpPr>
            <a:spLocks noChangeShapeType="1"/>
          </p:cNvSpPr>
          <p:nvPr/>
        </p:nvSpPr>
        <p:spPr bwMode="auto">
          <a:xfrm flipH="1">
            <a:off x="1692275" y="908050"/>
            <a:ext cx="358775" cy="1296988"/>
          </a:xfrm>
          <a:prstGeom prst="line">
            <a:avLst/>
          </a:prstGeom>
          <a:noFill/>
          <a:ln w="9525">
            <a:solidFill>
              <a:schemeClr val="tx1"/>
            </a:solidFill>
            <a:round/>
            <a:headEnd/>
            <a:tailEnd type="triangle" w="med" len="med"/>
          </a:ln>
          <a:effectLst/>
        </p:spPr>
        <p:txBody>
          <a:bodyPr/>
          <a:lstStyle/>
          <a:p>
            <a:endParaRPr lang="es-ES"/>
          </a:p>
        </p:txBody>
      </p:sp>
      <p:sp>
        <p:nvSpPr>
          <p:cNvPr id="8201" name="Oval 9"/>
          <p:cNvSpPr>
            <a:spLocks noChangeArrowheads="1"/>
          </p:cNvSpPr>
          <p:nvPr/>
        </p:nvSpPr>
        <p:spPr bwMode="auto">
          <a:xfrm>
            <a:off x="468313" y="4365625"/>
            <a:ext cx="1150937" cy="360363"/>
          </a:xfrm>
          <a:prstGeom prst="ellipse">
            <a:avLst/>
          </a:prstGeom>
          <a:solidFill>
            <a:schemeClr val="accent1"/>
          </a:solidFill>
          <a:ln w="9525">
            <a:solidFill>
              <a:schemeClr val="tx1"/>
            </a:solidFill>
            <a:round/>
            <a:headEnd/>
            <a:tailEnd/>
          </a:ln>
          <a:effectLst/>
        </p:spPr>
        <p:txBody>
          <a:bodyPr wrap="none" anchor="ctr"/>
          <a:lstStyle/>
          <a:p>
            <a:pPr algn="ctr"/>
            <a:r>
              <a:rPr lang="es-ES_tradnl"/>
              <a:t>España</a:t>
            </a:r>
            <a:endParaRPr lang="es-CL"/>
          </a:p>
        </p:txBody>
      </p:sp>
      <p:sp>
        <p:nvSpPr>
          <p:cNvPr id="8202" name="Text Box 10"/>
          <p:cNvSpPr txBox="1">
            <a:spLocks noChangeArrowheads="1"/>
          </p:cNvSpPr>
          <p:nvPr/>
        </p:nvSpPr>
        <p:spPr bwMode="auto">
          <a:xfrm>
            <a:off x="1908175" y="4365625"/>
            <a:ext cx="1682750" cy="366713"/>
          </a:xfrm>
          <a:prstGeom prst="rect">
            <a:avLst/>
          </a:prstGeom>
          <a:noFill/>
          <a:ln w="9525">
            <a:noFill/>
            <a:miter lim="800000"/>
            <a:headEnd/>
            <a:tailEnd/>
          </a:ln>
          <a:effectLst/>
        </p:spPr>
        <p:txBody>
          <a:bodyPr wrap="none">
            <a:spAutoFit/>
          </a:bodyPr>
          <a:lstStyle/>
          <a:p>
            <a:r>
              <a:rPr lang="es-ES_tradnl"/>
              <a:t>Cabo Bojador</a:t>
            </a:r>
            <a:endParaRPr lang="es-CL"/>
          </a:p>
        </p:txBody>
      </p:sp>
      <p:sp>
        <p:nvSpPr>
          <p:cNvPr id="8203" name="Line 11"/>
          <p:cNvSpPr>
            <a:spLocks noChangeShapeType="1"/>
          </p:cNvSpPr>
          <p:nvPr/>
        </p:nvSpPr>
        <p:spPr bwMode="auto">
          <a:xfrm>
            <a:off x="2555875" y="4005263"/>
            <a:ext cx="71438" cy="215900"/>
          </a:xfrm>
          <a:prstGeom prst="line">
            <a:avLst/>
          </a:prstGeom>
          <a:noFill/>
          <a:ln w="9525">
            <a:solidFill>
              <a:schemeClr val="tx1"/>
            </a:solidFill>
            <a:round/>
            <a:headEnd/>
            <a:tailEnd type="triangle" w="med" len="med"/>
          </a:ln>
          <a:effectLst/>
        </p:spPr>
        <p:txBody>
          <a:bodyPr/>
          <a:lstStyle/>
          <a:p>
            <a:endParaRPr lang="es-ES"/>
          </a:p>
        </p:txBody>
      </p:sp>
      <p:sp>
        <p:nvSpPr>
          <p:cNvPr id="8204" name="Oval 12"/>
          <p:cNvSpPr>
            <a:spLocks noChangeArrowheads="1"/>
          </p:cNvSpPr>
          <p:nvPr/>
        </p:nvSpPr>
        <p:spPr bwMode="auto">
          <a:xfrm>
            <a:off x="6300788" y="1628775"/>
            <a:ext cx="2159000" cy="936625"/>
          </a:xfrm>
          <a:prstGeom prst="ellipse">
            <a:avLst/>
          </a:prstGeom>
          <a:solidFill>
            <a:schemeClr val="accent1"/>
          </a:solidFill>
          <a:ln w="9525">
            <a:solidFill>
              <a:schemeClr val="tx1"/>
            </a:solidFill>
            <a:round/>
            <a:headEnd/>
            <a:tailEnd/>
          </a:ln>
          <a:effectLst/>
        </p:spPr>
        <p:txBody>
          <a:bodyPr wrap="none" anchor="ctr"/>
          <a:lstStyle/>
          <a:p>
            <a:pPr algn="ctr"/>
            <a:r>
              <a:rPr lang="es-ES_tradnl"/>
              <a:t>Gil Enaes</a:t>
            </a:r>
            <a:endParaRPr lang="es-CL"/>
          </a:p>
        </p:txBody>
      </p:sp>
      <p:sp>
        <p:nvSpPr>
          <p:cNvPr id="8205" name="Oval 13"/>
          <p:cNvSpPr>
            <a:spLocks noChangeArrowheads="1"/>
          </p:cNvSpPr>
          <p:nvPr/>
        </p:nvSpPr>
        <p:spPr bwMode="auto">
          <a:xfrm>
            <a:off x="3635375" y="188913"/>
            <a:ext cx="2665413" cy="863600"/>
          </a:xfrm>
          <a:prstGeom prst="ellipse">
            <a:avLst/>
          </a:prstGeom>
          <a:solidFill>
            <a:schemeClr val="accent1"/>
          </a:solidFill>
          <a:ln w="9525">
            <a:solidFill>
              <a:schemeClr val="tx1"/>
            </a:solidFill>
            <a:round/>
            <a:headEnd/>
            <a:tailEnd/>
          </a:ln>
          <a:effectLst/>
        </p:spPr>
        <p:txBody>
          <a:bodyPr wrap="none" anchor="ctr"/>
          <a:lstStyle/>
          <a:p>
            <a:pPr algn="ctr"/>
            <a:r>
              <a:rPr lang="es-ES_tradnl"/>
              <a:t>Enrique El Navegante</a:t>
            </a:r>
            <a:endParaRPr lang="es-CL"/>
          </a:p>
        </p:txBody>
      </p:sp>
      <p:sp>
        <p:nvSpPr>
          <p:cNvPr id="8206" name="Line 14"/>
          <p:cNvSpPr>
            <a:spLocks noChangeShapeType="1"/>
          </p:cNvSpPr>
          <p:nvPr/>
        </p:nvSpPr>
        <p:spPr bwMode="auto">
          <a:xfrm>
            <a:off x="6011863" y="908050"/>
            <a:ext cx="647700" cy="649288"/>
          </a:xfrm>
          <a:prstGeom prst="line">
            <a:avLst/>
          </a:prstGeom>
          <a:noFill/>
          <a:ln w="9525">
            <a:solidFill>
              <a:schemeClr val="tx1"/>
            </a:solidFill>
            <a:round/>
            <a:headEnd/>
            <a:tailEnd type="triangle" w="med" len="med"/>
          </a:ln>
          <a:effectLst/>
        </p:spPr>
        <p:txBody>
          <a:bodyPr/>
          <a:lstStyle/>
          <a:p>
            <a:endParaRPr lang="es-ES"/>
          </a:p>
        </p:txBody>
      </p:sp>
      <p:sp>
        <p:nvSpPr>
          <p:cNvPr id="8207" name="Oval 15"/>
          <p:cNvSpPr>
            <a:spLocks noChangeArrowheads="1"/>
          </p:cNvSpPr>
          <p:nvPr/>
        </p:nvSpPr>
        <p:spPr bwMode="auto">
          <a:xfrm>
            <a:off x="6156325" y="3500438"/>
            <a:ext cx="2592388" cy="1584325"/>
          </a:xfrm>
          <a:prstGeom prst="ellipse">
            <a:avLst/>
          </a:prstGeom>
          <a:solidFill>
            <a:schemeClr val="accent1"/>
          </a:solidFill>
          <a:ln w="9525">
            <a:solidFill>
              <a:schemeClr val="tx1"/>
            </a:solidFill>
            <a:round/>
            <a:headEnd/>
            <a:tailEnd/>
          </a:ln>
          <a:effectLst/>
        </p:spPr>
        <p:txBody>
          <a:bodyPr wrap="none" anchor="ctr"/>
          <a:lstStyle/>
          <a:p>
            <a:pPr algn="ctr"/>
            <a:r>
              <a:rPr lang="es-MX"/>
              <a:t>Tratado de </a:t>
            </a:r>
          </a:p>
          <a:p>
            <a:pPr algn="ctr"/>
            <a:r>
              <a:rPr lang="es-MX"/>
              <a:t>Alcacovas</a:t>
            </a:r>
            <a:endParaRPr lang="es-E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es-ES"/>
          </a:p>
        </p:txBody>
      </p:sp>
      <p:sp>
        <p:nvSpPr>
          <p:cNvPr id="9219" name="Rectangle 3"/>
          <p:cNvSpPr>
            <a:spLocks noGrp="1" noChangeArrowheads="1"/>
          </p:cNvSpPr>
          <p:nvPr>
            <p:ph type="body" idx="1"/>
          </p:nvPr>
        </p:nvSpPr>
        <p:spPr/>
        <p:txBody>
          <a:bodyPr/>
          <a:lstStyle/>
          <a:p>
            <a:endParaRPr lang="es-ES"/>
          </a:p>
        </p:txBody>
      </p:sp>
      <p:pic>
        <p:nvPicPr>
          <p:cNvPr id="9223" name="Picture 7" descr="gamah"/>
          <p:cNvPicPr>
            <a:picLocks noChangeAspect="1" noChangeArrowheads="1"/>
          </p:cNvPicPr>
          <p:nvPr/>
        </p:nvPicPr>
        <p:blipFill>
          <a:blip r:embed="rId3" cstate="print"/>
          <a:srcRect/>
          <a:stretch>
            <a:fillRect/>
          </a:stretch>
        </p:blipFill>
        <p:spPr bwMode="auto">
          <a:xfrm>
            <a:off x="0" y="765175"/>
            <a:ext cx="8988425" cy="6092825"/>
          </a:xfrm>
          <a:prstGeom prst="rect">
            <a:avLst/>
          </a:prstGeom>
          <a:noFill/>
        </p:spPr>
      </p:pic>
      <p:sp>
        <p:nvSpPr>
          <p:cNvPr id="9224" name="Oval 8"/>
          <p:cNvSpPr>
            <a:spLocks noChangeArrowheads="1"/>
          </p:cNvSpPr>
          <p:nvPr/>
        </p:nvSpPr>
        <p:spPr bwMode="auto">
          <a:xfrm>
            <a:off x="250825" y="0"/>
            <a:ext cx="2305050" cy="765175"/>
          </a:xfrm>
          <a:prstGeom prst="ellipse">
            <a:avLst/>
          </a:prstGeom>
          <a:solidFill>
            <a:schemeClr val="accent1"/>
          </a:solidFill>
          <a:ln w="9525">
            <a:solidFill>
              <a:schemeClr val="tx1"/>
            </a:solidFill>
            <a:round/>
            <a:headEnd/>
            <a:tailEnd/>
          </a:ln>
          <a:effectLst/>
        </p:spPr>
        <p:txBody>
          <a:bodyPr wrap="none" anchor="ctr"/>
          <a:lstStyle/>
          <a:p>
            <a:pPr algn="ctr"/>
            <a:r>
              <a:rPr lang="es-ES_tradnl"/>
              <a:t>Juan II</a:t>
            </a:r>
            <a:endParaRPr lang="es-CL"/>
          </a:p>
        </p:txBody>
      </p:sp>
      <p:sp>
        <p:nvSpPr>
          <p:cNvPr id="9225" name="Oval 9"/>
          <p:cNvSpPr>
            <a:spLocks noChangeArrowheads="1"/>
          </p:cNvSpPr>
          <p:nvPr/>
        </p:nvSpPr>
        <p:spPr bwMode="auto">
          <a:xfrm>
            <a:off x="6659563" y="0"/>
            <a:ext cx="2087562" cy="765175"/>
          </a:xfrm>
          <a:prstGeom prst="ellipse">
            <a:avLst/>
          </a:prstGeom>
          <a:solidFill>
            <a:schemeClr val="accent1"/>
          </a:solidFill>
          <a:ln w="9525">
            <a:solidFill>
              <a:schemeClr val="tx1"/>
            </a:solidFill>
            <a:round/>
            <a:headEnd/>
            <a:tailEnd/>
          </a:ln>
          <a:effectLst/>
        </p:spPr>
        <p:txBody>
          <a:bodyPr wrap="none" anchor="ctr"/>
          <a:lstStyle/>
          <a:p>
            <a:pPr algn="ctr"/>
            <a:r>
              <a:rPr lang="es-ES_tradnl"/>
              <a:t>Manuel I</a:t>
            </a:r>
            <a:endParaRPr lang="es-CL"/>
          </a:p>
        </p:txBody>
      </p:sp>
      <p:sp>
        <p:nvSpPr>
          <p:cNvPr id="9226" name="Oval 10"/>
          <p:cNvSpPr>
            <a:spLocks noChangeArrowheads="1"/>
          </p:cNvSpPr>
          <p:nvPr/>
        </p:nvSpPr>
        <p:spPr bwMode="auto">
          <a:xfrm>
            <a:off x="6516688" y="2276475"/>
            <a:ext cx="2195512" cy="936625"/>
          </a:xfrm>
          <a:prstGeom prst="ellipse">
            <a:avLst/>
          </a:prstGeom>
          <a:solidFill>
            <a:schemeClr val="accent1"/>
          </a:solidFill>
          <a:ln w="9525">
            <a:solidFill>
              <a:schemeClr val="tx1"/>
            </a:solidFill>
            <a:round/>
            <a:headEnd/>
            <a:tailEnd/>
          </a:ln>
          <a:effectLst/>
        </p:spPr>
        <p:txBody>
          <a:bodyPr wrap="none" anchor="ctr"/>
          <a:lstStyle/>
          <a:p>
            <a:pPr algn="ctr"/>
            <a:r>
              <a:rPr lang="es-ES_tradnl"/>
              <a:t>Vasco Da Gama</a:t>
            </a:r>
            <a:endParaRPr lang="es-CL"/>
          </a:p>
        </p:txBody>
      </p:sp>
      <p:sp>
        <p:nvSpPr>
          <p:cNvPr id="9227" name="Line 11"/>
          <p:cNvSpPr>
            <a:spLocks noChangeShapeType="1"/>
          </p:cNvSpPr>
          <p:nvPr/>
        </p:nvSpPr>
        <p:spPr bwMode="auto">
          <a:xfrm>
            <a:off x="7812088" y="765175"/>
            <a:ext cx="0" cy="1366838"/>
          </a:xfrm>
          <a:prstGeom prst="line">
            <a:avLst/>
          </a:prstGeom>
          <a:noFill/>
          <a:ln w="9525">
            <a:solidFill>
              <a:schemeClr val="tx1"/>
            </a:solidFill>
            <a:round/>
            <a:headEnd/>
            <a:tailEnd type="triangle" w="med" len="med"/>
          </a:ln>
          <a:effectLst/>
        </p:spPr>
        <p:txBody>
          <a:bodyPr/>
          <a:lstStyle/>
          <a:p>
            <a:endParaRPr lang="es-ES"/>
          </a:p>
        </p:txBody>
      </p:sp>
      <p:sp>
        <p:nvSpPr>
          <p:cNvPr id="9228" name="Oval 12"/>
          <p:cNvSpPr>
            <a:spLocks noChangeArrowheads="1"/>
          </p:cNvSpPr>
          <p:nvPr/>
        </p:nvSpPr>
        <p:spPr bwMode="auto">
          <a:xfrm>
            <a:off x="684213" y="4508500"/>
            <a:ext cx="2303462" cy="720725"/>
          </a:xfrm>
          <a:prstGeom prst="ellipse">
            <a:avLst/>
          </a:prstGeom>
          <a:solidFill>
            <a:schemeClr val="accent1"/>
          </a:solidFill>
          <a:ln w="9525">
            <a:solidFill>
              <a:schemeClr val="tx1"/>
            </a:solidFill>
            <a:round/>
            <a:headEnd/>
            <a:tailEnd/>
          </a:ln>
          <a:effectLst/>
        </p:spPr>
        <p:txBody>
          <a:bodyPr wrap="none" anchor="ctr"/>
          <a:lstStyle/>
          <a:p>
            <a:pPr algn="ctr"/>
            <a:r>
              <a:rPr lang="es-ES_tradnl"/>
              <a:t>Diogo de Cao</a:t>
            </a:r>
            <a:endParaRPr lang="es-CL"/>
          </a:p>
        </p:txBody>
      </p:sp>
      <p:sp>
        <p:nvSpPr>
          <p:cNvPr id="9229" name="Oval 13"/>
          <p:cNvSpPr>
            <a:spLocks noChangeArrowheads="1"/>
          </p:cNvSpPr>
          <p:nvPr/>
        </p:nvSpPr>
        <p:spPr bwMode="auto">
          <a:xfrm>
            <a:off x="2411413" y="5589588"/>
            <a:ext cx="2017712" cy="620712"/>
          </a:xfrm>
          <a:prstGeom prst="ellipse">
            <a:avLst/>
          </a:prstGeom>
          <a:solidFill>
            <a:schemeClr val="accent1"/>
          </a:solidFill>
          <a:ln w="9525">
            <a:solidFill>
              <a:schemeClr val="tx1"/>
            </a:solidFill>
            <a:round/>
            <a:headEnd/>
            <a:tailEnd/>
          </a:ln>
          <a:effectLst/>
        </p:spPr>
        <p:txBody>
          <a:bodyPr wrap="none" anchor="ctr"/>
          <a:lstStyle/>
          <a:p>
            <a:pPr algn="ctr"/>
            <a:r>
              <a:rPr lang="es-ES_tradnl"/>
              <a:t>Bartolomé Díaz</a:t>
            </a:r>
            <a:endParaRPr lang="es-CL"/>
          </a:p>
        </p:txBody>
      </p:sp>
      <p:sp>
        <p:nvSpPr>
          <p:cNvPr id="9230" name="Line 14"/>
          <p:cNvSpPr>
            <a:spLocks noChangeShapeType="1"/>
          </p:cNvSpPr>
          <p:nvPr/>
        </p:nvSpPr>
        <p:spPr bwMode="auto">
          <a:xfrm flipH="1">
            <a:off x="1258888" y="836613"/>
            <a:ext cx="73025" cy="3600450"/>
          </a:xfrm>
          <a:prstGeom prst="line">
            <a:avLst/>
          </a:prstGeom>
          <a:noFill/>
          <a:ln w="9525">
            <a:solidFill>
              <a:schemeClr val="tx1"/>
            </a:solidFill>
            <a:round/>
            <a:headEnd/>
            <a:tailEnd type="triangle" w="med" len="med"/>
          </a:ln>
          <a:effectLst/>
        </p:spPr>
        <p:txBody>
          <a:bodyPr/>
          <a:lstStyle/>
          <a:p>
            <a:endParaRPr lang="es-ES"/>
          </a:p>
        </p:txBody>
      </p:sp>
      <p:sp>
        <p:nvSpPr>
          <p:cNvPr id="9231" name="Line 15"/>
          <p:cNvSpPr>
            <a:spLocks noChangeShapeType="1"/>
          </p:cNvSpPr>
          <p:nvPr/>
        </p:nvSpPr>
        <p:spPr bwMode="auto">
          <a:xfrm>
            <a:off x="2411413" y="5373688"/>
            <a:ext cx="431800" cy="142875"/>
          </a:xfrm>
          <a:prstGeom prst="line">
            <a:avLst/>
          </a:prstGeom>
          <a:noFill/>
          <a:ln w="9525">
            <a:solidFill>
              <a:schemeClr val="tx1"/>
            </a:solidFill>
            <a:round/>
            <a:headEnd/>
            <a:tailEnd type="triangle" w="med" len="med"/>
          </a:ln>
          <a:effectLst/>
        </p:spPr>
        <p:txBody>
          <a:bodyPr/>
          <a:lstStyle/>
          <a:p>
            <a:endParaRPr lang="es-ES"/>
          </a:p>
        </p:txBody>
      </p:sp>
      <p:sp>
        <p:nvSpPr>
          <p:cNvPr id="9232" name="Line 16"/>
          <p:cNvSpPr>
            <a:spLocks noChangeShapeType="1"/>
          </p:cNvSpPr>
          <p:nvPr/>
        </p:nvSpPr>
        <p:spPr bwMode="auto">
          <a:xfrm flipV="1">
            <a:off x="4427538" y="3357563"/>
            <a:ext cx="2665412" cy="2303462"/>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nodePh="1">
                                  <p:stCondLst>
                                    <p:cond delay="0"/>
                                  </p:stCondLst>
                                  <p:endCondLst>
                                    <p:cond evt="begin" delay="0">
                                      <p:tn val="5"/>
                                    </p:cond>
                                  </p:endCondLst>
                                  <p:childTnLst>
                                    <p:set>
                                      <p:cBhvr>
                                        <p:cTn id="6" dur="1" fill="hold">
                                          <p:stCondLst>
                                            <p:cond delay="0"/>
                                          </p:stCondLst>
                                        </p:cTn>
                                        <p:tgtEl>
                                          <p:spTgt spid="9218"/>
                                        </p:tgtEl>
                                        <p:attrNameLst>
                                          <p:attrName>style.visibility</p:attrName>
                                        </p:attrNameLst>
                                      </p:cBhvr>
                                      <p:to>
                                        <p:strVal val="visible"/>
                                      </p:to>
                                    </p:set>
                                    <p:animEffect transition="in" filter="box(in)">
                                      <p:cBhvr>
                                        <p:cTn id="7" dur="500"/>
                                        <p:tgtEl>
                                          <p:spTgt spid="9218"/>
                                        </p:tgtEl>
                                      </p:cBhvr>
                                    </p:animEffect>
                                  </p:childTnLst>
                                </p:cTn>
                              </p:par>
                              <p:par>
                                <p:cTn id="8" presetID="4" presetClass="entr" presetSubtype="16" fill="hold" grpId="0" nodeType="withEffect" nodePh="1">
                                  <p:stCondLst>
                                    <p:cond delay="0"/>
                                  </p:stCondLst>
                                  <p:endCondLst>
                                    <p:cond evt="begin" delay="0">
                                      <p:tn val="8"/>
                                    </p:cond>
                                  </p:endCondLst>
                                  <p:childTnLst>
                                    <p:set>
                                      <p:cBhvr>
                                        <p:cTn id="9" dur="1" fill="hold">
                                          <p:stCondLst>
                                            <p:cond delay="0"/>
                                          </p:stCondLst>
                                        </p:cTn>
                                        <p:tgtEl>
                                          <p:spTgt spid="9219">
                                            <p:txEl>
                                              <p:pRg st="0" end="0"/>
                                            </p:txEl>
                                          </p:spTgt>
                                        </p:tgtEl>
                                        <p:attrNameLst>
                                          <p:attrName>style.visibility</p:attrName>
                                        </p:attrNameLst>
                                      </p:cBhvr>
                                      <p:to>
                                        <p:strVal val="visible"/>
                                      </p:to>
                                    </p:set>
                                    <p:animEffect transition="in" filter="box(in)">
                                      <p:cBhvr>
                                        <p:cTn id="10" dur="500"/>
                                        <p:tgtEl>
                                          <p:spTgt spid="9219">
                                            <p:txEl>
                                              <p:pRg st="0" end="0"/>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9223"/>
                                        </p:tgtEl>
                                        <p:attrNameLst>
                                          <p:attrName>style.visibility</p:attrName>
                                        </p:attrNameLst>
                                      </p:cBhvr>
                                      <p:to>
                                        <p:strVal val="visible"/>
                                      </p:to>
                                    </p:set>
                                    <p:animEffect transition="in" filter="box(in)">
                                      <p:cBhvr>
                                        <p:cTn id="13" dur="500"/>
                                        <p:tgtEl>
                                          <p:spTgt spid="9223"/>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9224"/>
                                        </p:tgtEl>
                                        <p:attrNameLst>
                                          <p:attrName>style.visibility</p:attrName>
                                        </p:attrNameLst>
                                      </p:cBhvr>
                                      <p:to>
                                        <p:strVal val="visible"/>
                                      </p:to>
                                    </p:set>
                                    <p:animEffect transition="in" filter="box(in)">
                                      <p:cBhvr>
                                        <p:cTn id="16" dur="500"/>
                                        <p:tgtEl>
                                          <p:spTgt spid="9224"/>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9225"/>
                                        </p:tgtEl>
                                        <p:attrNameLst>
                                          <p:attrName>style.visibility</p:attrName>
                                        </p:attrNameLst>
                                      </p:cBhvr>
                                      <p:to>
                                        <p:strVal val="visible"/>
                                      </p:to>
                                    </p:set>
                                    <p:animEffect transition="in" filter="box(in)">
                                      <p:cBhvr>
                                        <p:cTn id="19" dur="500"/>
                                        <p:tgtEl>
                                          <p:spTgt spid="9225"/>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9226"/>
                                        </p:tgtEl>
                                        <p:attrNameLst>
                                          <p:attrName>style.visibility</p:attrName>
                                        </p:attrNameLst>
                                      </p:cBhvr>
                                      <p:to>
                                        <p:strVal val="visible"/>
                                      </p:to>
                                    </p:set>
                                    <p:animEffect transition="in" filter="box(in)">
                                      <p:cBhvr>
                                        <p:cTn id="22" dur="500"/>
                                        <p:tgtEl>
                                          <p:spTgt spid="9226"/>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9227"/>
                                        </p:tgtEl>
                                        <p:attrNameLst>
                                          <p:attrName>style.visibility</p:attrName>
                                        </p:attrNameLst>
                                      </p:cBhvr>
                                      <p:to>
                                        <p:strVal val="visible"/>
                                      </p:to>
                                    </p:set>
                                    <p:animEffect transition="in" filter="box(in)">
                                      <p:cBhvr>
                                        <p:cTn id="25" dur="500"/>
                                        <p:tgtEl>
                                          <p:spTgt spid="9227"/>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9228"/>
                                        </p:tgtEl>
                                        <p:attrNameLst>
                                          <p:attrName>style.visibility</p:attrName>
                                        </p:attrNameLst>
                                      </p:cBhvr>
                                      <p:to>
                                        <p:strVal val="visible"/>
                                      </p:to>
                                    </p:set>
                                    <p:animEffect transition="in" filter="box(in)">
                                      <p:cBhvr>
                                        <p:cTn id="28" dur="500"/>
                                        <p:tgtEl>
                                          <p:spTgt spid="9228"/>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9229"/>
                                        </p:tgtEl>
                                        <p:attrNameLst>
                                          <p:attrName>style.visibility</p:attrName>
                                        </p:attrNameLst>
                                      </p:cBhvr>
                                      <p:to>
                                        <p:strVal val="visible"/>
                                      </p:to>
                                    </p:set>
                                    <p:animEffect transition="in" filter="box(in)">
                                      <p:cBhvr>
                                        <p:cTn id="31" dur="500"/>
                                        <p:tgtEl>
                                          <p:spTgt spid="9229"/>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9230"/>
                                        </p:tgtEl>
                                        <p:attrNameLst>
                                          <p:attrName>style.visibility</p:attrName>
                                        </p:attrNameLst>
                                      </p:cBhvr>
                                      <p:to>
                                        <p:strVal val="visible"/>
                                      </p:to>
                                    </p:set>
                                    <p:animEffect transition="in" filter="box(in)">
                                      <p:cBhvr>
                                        <p:cTn id="34" dur="500"/>
                                        <p:tgtEl>
                                          <p:spTgt spid="9230"/>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9231"/>
                                        </p:tgtEl>
                                        <p:attrNameLst>
                                          <p:attrName>style.visibility</p:attrName>
                                        </p:attrNameLst>
                                      </p:cBhvr>
                                      <p:to>
                                        <p:strVal val="visible"/>
                                      </p:to>
                                    </p:set>
                                    <p:animEffect transition="in" filter="box(in)">
                                      <p:cBhvr>
                                        <p:cTn id="37" dur="500"/>
                                        <p:tgtEl>
                                          <p:spTgt spid="9231"/>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9232"/>
                                        </p:tgtEl>
                                        <p:attrNameLst>
                                          <p:attrName>style.visibility</p:attrName>
                                        </p:attrNameLst>
                                      </p:cBhvr>
                                      <p:to>
                                        <p:strVal val="visible"/>
                                      </p:to>
                                    </p:set>
                                    <p:animEffect transition="in" filter="box(in)">
                                      <p:cBhvr>
                                        <p:cTn id="40" dur="500"/>
                                        <p:tgtEl>
                                          <p:spTgt spid="9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P spid="9224" grpId="0" animBg="1"/>
      <p:bldP spid="9225" grpId="0" animBg="1"/>
      <p:bldP spid="9226" grpId="0" animBg="1"/>
      <p:bldP spid="9227" grpId="0" animBg="1"/>
      <p:bldP spid="9228" grpId="0" animBg="1"/>
      <p:bldP spid="9229" grpId="0" animBg="1"/>
      <p:bldP spid="9230" grpId="0" animBg="1"/>
      <p:bldP spid="9231" grpId="0" animBg="1"/>
      <p:bldP spid="923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_tradnl"/>
              <a:t>Primer viaje Colón</a:t>
            </a:r>
            <a:endParaRPr lang="es-CL"/>
          </a:p>
        </p:txBody>
      </p:sp>
      <p:sp>
        <p:nvSpPr>
          <p:cNvPr id="10243" name="Rectangle 3"/>
          <p:cNvSpPr>
            <a:spLocks noGrp="1" noChangeArrowheads="1"/>
          </p:cNvSpPr>
          <p:nvPr>
            <p:ph type="body" idx="1"/>
          </p:nvPr>
        </p:nvSpPr>
        <p:spPr/>
        <p:txBody>
          <a:bodyPr/>
          <a:lstStyle/>
          <a:p>
            <a:endParaRPr lang="es-ES"/>
          </a:p>
        </p:txBody>
      </p:sp>
      <p:pic>
        <p:nvPicPr>
          <p:cNvPr id="10245" name="Picture 5" descr="viaje1"/>
          <p:cNvPicPr>
            <a:picLocks noChangeAspect="1" noChangeArrowheads="1"/>
          </p:cNvPicPr>
          <p:nvPr/>
        </p:nvPicPr>
        <p:blipFill>
          <a:blip r:embed="rId3" cstate="print"/>
          <a:srcRect/>
          <a:stretch>
            <a:fillRect/>
          </a:stretch>
        </p:blipFill>
        <p:spPr bwMode="auto">
          <a:xfrm>
            <a:off x="1258888" y="1989138"/>
            <a:ext cx="7200900" cy="391953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eaLnBrk="1" hangingPunct="1"/>
            <a:r>
              <a:rPr lang="es-ES" i="1" smtClean="0"/>
              <a:t>Antígona</a:t>
            </a:r>
            <a:endParaRPr lang="es-ES" smtClean="0"/>
          </a:p>
        </p:txBody>
      </p:sp>
      <p:sp>
        <p:nvSpPr>
          <p:cNvPr id="7171" name="2 CuadroTexto"/>
          <p:cNvSpPr txBox="1">
            <a:spLocks noChangeArrowheads="1"/>
          </p:cNvSpPr>
          <p:nvPr/>
        </p:nvSpPr>
        <p:spPr bwMode="auto">
          <a:xfrm>
            <a:off x="928688" y="2643188"/>
            <a:ext cx="7572375" cy="2308225"/>
          </a:xfrm>
          <a:prstGeom prst="rect">
            <a:avLst/>
          </a:prstGeom>
          <a:noFill/>
          <a:ln w="9525">
            <a:noFill/>
            <a:miter lim="800000"/>
            <a:headEnd/>
            <a:tailEnd/>
          </a:ln>
        </p:spPr>
        <p:txBody>
          <a:bodyPr>
            <a:spAutoFit/>
          </a:bodyPr>
          <a:lstStyle/>
          <a:p>
            <a:r>
              <a:rPr lang="es-ES" sz="2400" i="1" dirty="0">
                <a:latin typeface="Calibri" pitchFamily="34" charset="0"/>
              </a:rPr>
              <a:t>Así parte el </a:t>
            </a:r>
            <a:r>
              <a:rPr lang="es-ES" sz="2400" i="1" dirty="0" err="1">
                <a:latin typeface="Calibri" pitchFamily="34" charset="0"/>
              </a:rPr>
              <a:t>estásimo</a:t>
            </a:r>
            <a:r>
              <a:rPr lang="es-ES" sz="2400" i="1" dirty="0">
                <a:latin typeface="Calibri" pitchFamily="34" charset="0"/>
              </a:rPr>
              <a:t>:</a:t>
            </a:r>
          </a:p>
          <a:p>
            <a:pPr algn="ctr"/>
            <a:r>
              <a:rPr lang="es-ES" sz="2400" dirty="0" err="1">
                <a:latin typeface="Calibri" pitchFamily="34" charset="0"/>
              </a:rPr>
              <a:t>πολλὰ</a:t>
            </a:r>
            <a:r>
              <a:rPr lang="es-ES" sz="2400" dirty="0">
                <a:latin typeface="Calibri" pitchFamily="34" charset="0"/>
              </a:rPr>
              <a:t> </a:t>
            </a:r>
            <a:r>
              <a:rPr lang="es-ES" sz="2400" dirty="0" err="1">
                <a:latin typeface="Calibri" pitchFamily="34" charset="0"/>
              </a:rPr>
              <a:t>τὰ</a:t>
            </a:r>
            <a:r>
              <a:rPr lang="es-ES" sz="2400" dirty="0">
                <a:latin typeface="Calibri" pitchFamily="34" charset="0"/>
              </a:rPr>
              <a:t> </a:t>
            </a:r>
            <a:r>
              <a:rPr lang="es-ES" sz="2400" dirty="0" err="1">
                <a:latin typeface="Calibri" pitchFamily="34" charset="0"/>
              </a:rPr>
              <a:t>δεινὰ</a:t>
            </a:r>
            <a:r>
              <a:rPr lang="es-ES" sz="2400" dirty="0">
                <a:latin typeface="Calibri" pitchFamily="34" charset="0"/>
              </a:rPr>
              <a:t> </a:t>
            </a:r>
            <a:r>
              <a:rPr lang="es-ES" sz="2400" dirty="0" err="1">
                <a:latin typeface="Calibri" pitchFamily="34" charset="0"/>
              </a:rPr>
              <a:t>κοὐδὲν</a:t>
            </a:r>
            <a:r>
              <a:rPr lang="es-ES" sz="2400" dirty="0">
                <a:latin typeface="Calibri" pitchFamily="34" charset="0"/>
              </a:rPr>
              <a:t> </a:t>
            </a:r>
            <a:r>
              <a:rPr lang="es-ES" sz="2400" dirty="0" err="1">
                <a:latin typeface="Calibri" pitchFamily="34" charset="0"/>
              </a:rPr>
              <a:t>ἀνθρώπου</a:t>
            </a:r>
            <a:r>
              <a:rPr lang="es-ES" sz="2400" dirty="0">
                <a:latin typeface="Calibri" pitchFamily="34" charset="0"/>
              </a:rPr>
              <a:t> </a:t>
            </a:r>
            <a:r>
              <a:rPr lang="es-ES" sz="2400" dirty="0" err="1">
                <a:latin typeface="Calibri" pitchFamily="34" charset="0"/>
              </a:rPr>
              <a:t>δεινότερον</a:t>
            </a:r>
            <a:r>
              <a:rPr lang="es-ES" sz="2400" dirty="0">
                <a:latin typeface="Calibri" pitchFamily="34" charset="0"/>
              </a:rPr>
              <a:t> </a:t>
            </a:r>
            <a:r>
              <a:rPr lang="es-ES" sz="2400" dirty="0" err="1">
                <a:latin typeface="Calibri" pitchFamily="34" charset="0"/>
              </a:rPr>
              <a:t>πέλει</a:t>
            </a:r>
            <a:endParaRPr lang="es-ES" sz="2400" i="1" dirty="0">
              <a:latin typeface="Calibri" pitchFamily="34" charset="0"/>
            </a:endParaRPr>
          </a:p>
          <a:p>
            <a:pPr algn="ctr"/>
            <a:r>
              <a:rPr lang="es-ES" sz="2400" i="1" dirty="0">
                <a:latin typeface="Calibri" pitchFamily="34" charset="0"/>
              </a:rPr>
              <a:t>(</a:t>
            </a:r>
            <a:r>
              <a:rPr lang="es-ES" sz="2400" dirty="0" err="1">
                <a:latin typeface="Calibri" pitchFamily="34" charset="0"/>
              </a:rPr>
              <a:t>pollà</a:t>
            </a:r>
            <a:r>
              <a:rPr lang="es-ES" sz="2400" dirty="0">
                <a:latin typeface="Calibri" pitchFamily="34" charset="0"/>
              </a:rPr>
              <a:t> </a:t>
            </a:r>
            <a:r>
              <a:rPr lang="es-ES" sz="2400" dirty="0" err="1">
                <a:latin typeface="Calibri" pitchFamily="34" charset="0"/>
              </a:rPr>
              <a:t>tà</a:t>
            </a:r>
            <a:r>
              <a:rPr lang="es-ES" sz="2400" dirty="0">
                <a:latin typeface="Calibri" pitchFamily="34" charset="0"/>
              </a:rPr>
              <a:t> </a:t>
            </a:r>
            <a:r>
              <a:rPr lang="es-ES" sz="2400" dirty="0" err="1">
                <a:latin typeface="Calibri" pitchFamily="34" charset="0"/>
              </a:rPr>
              <a:t>deinà</a:t>
            </a:r>
            <a:r>
              <a:rPr lang="es-ES" sz="2400" dirty="0">
                <a:latin typeface="Calibri" pitchFamily="34" charset="0"/>
              </a:rPr>
              <a:t> </a:t>
            </a:r>
            <a:r>
              <a:rPr lang="es-ES" sz="2400" dirty="0" err="1">
                <a:latin typeface="Calibri" pitchFamily="34" charset="0"/>
              </a:rPr>
              <a:t>koùdèn</a:t>
            </a:r>
            <a:r>
              <a:rPr lang="es-ES" sz="2400" dirty="0">
                <a:latin typeface="Calibri" pitchFamily="34" charset="0"/>
              </a:rPr>
              <a:t> </a:t>
            </a:r>
            <a:r>
              <a:rPr lang="es-ES" sz="2400" dirty="0" err="1">
                <a:latin typeface="Calibri" pitchFamily="34" charset="0"/>
              </a:rPr>
              <a:t>anthropou</a:t>
            </a:r>
            <a:r>
              <a:rPr lang="es-ES" sz="2400" dirty="0">
                <a:latin typeface="Calibri" pitchFamily="34" charset="0"/>
              </a:rPr>
              <a:t> </a:t>
            </a:r>
            <a:r>
              <a:rPr lang="es-ES" sz="2400" dirty="0" err="1">
                <a:latin typeface="Calibri" pitchFamily="34" charset="0"/>
              </a:rPr>
              <a:t>deinóteron</a:t>
            </a:r>
            <a:r>
              <a:rPr lang="es-ES" sz="2400" dirty="0">
                <a:latin typeface="Calibri" pitchFamily="34" charset="0"/>
              </a:rPr>
              <a:t> </a:t>
            </a:r>
            <a:r>
              <a:rPr lang="es-ES" sz="2400" dirty="0" err="1">
                <a:latin typeface="Calibri" pitchFamily="34" charset="0"/>
              </a:rPr>
              <a:t>pélei</a:t>
            </a:r>
            <a:r>
              <a:rPr lang="es-ES" sz="2400" i="1" dirty="0">
                <a:latin typeface="Calibri" pitchFamily="34" charset="0"/>
              </a:rPr>
              <a:t>)</a:t>
            </a:r>
          </a:p>
          <a:p>
            <a:endParaRPr lang="es-ES" sz="2400" dirty="0">
              <a:latin typeface="Calibri" pitchFamily="34" charset="0"/>
            </a:endParaRPr>
          </a:p>
          <a:p>
            <a:r>
              <a:rPr lang="es-ES" sz="2400" dirty="0">
                <a:latin typeface="Calibri" pitchFamily="34" charset="0"/>
              </a:rPr>
              <a:t>“Muchas cosas terribles hay; y, con todo, nada más </a:t>
            </a:r>
            <a:r>
              <a:rPr lang="es-ES" sz="2400" dirty="0" smtClean="0">
                <a:latin typeface="Calibri" pitchFamily="34" charset="0"/>
              </a:rPr>
              <a:t>terrible (admirable) </a:t>
            </a:r>
            <a:r>
              <a:rPr lang="es-ES" sz="2400" dirty="0">
                <a:latin typeface="Calibri" pitchFamily="34" charset="0"/>
              </a:rPr>
              <a:t>que el </a:t>
            </a:r>
            <a:r>
              <a:rPr lang="es-ES" sz="2400" dirty="0" smtClean="0">
                <a:latin typeface="Calibri" pitchFamily="34" charset="0"/>
              </a:rPr>
              <a:t>hombre”</a:t>
            </a:r>
            <a:endParaRPr lang="es-ES" sz="2400" dirty="0">
              <a:latin typeface="Calibri"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_tradnl"/>
              <a:t>Segundo Viaje Colón</a:t>
            </a:r>
            <a:endParaRPr lang="es-CL"/>
          </a:p>
        </p:txBody>
      </p:sp>
      <p:sp>
        <p:nvSpPr>
          <p:cNvPr id="11267" name="Rectangle 3"/>
          <p:cNvSpPr>
            <a:spLocks noGrp="1" noChangeArrowheads="1"/>
          </p:cNvSpPr>
          <p:nvPr>
            <p:ph type="body" idx="1"/>
          </p:nvPr>
        </p:nvSpPr>
        <p:spPr/>
        <p:txBody>
          <a:bodyPr/>
          <a:lstStyle/>
          <a:p>
            <a:endParaRPr lang="es-ES"/>
          </a:p>
        </p:txBody>
      </p:sp>
      <p:pic>
        <p:nvPicPr>
          <p:cNvPr id="11271" name="Picture 7" descr="2doviaje"/>
          <p:cNvPicPr>
            <a:picLocks noChangeAspect="1" noChangeArrowheads="1"/>
          </p:cNvPicPr>
          <p:nvPr/>
        </p:nvPicPr>
        <p:blipFill>
          <a:blip r:embed="rId3" cstate="print"/>
          <a:srcRect/>
          <a:stretch>
            <a:fillRect/>
          </a:stretch>
        </p:blipFill>
        <p:spPr bwMode="auto">
          <a:xfrm>
            <a:off x="0" y="1557338"/>
            <a:ext cx="9144000" cy="5300662"/>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_tradnl"/>
              <a:t>Tercer Viaje Colón</a:t>
            </a:r>
            <a:endParaRPr lang="es-CL"/>
          </a:p>
        </p:txBody>
      </p:sp>
      <p:sp>
        <p:nvSpPr>
          <p:cNvPr id="16387" name="Rectangle 3"/>
          <p:cNvSpPr>
            <a:spLocks noGrp="1" noChangeArrowheads="1"/>
          </p:cNvSpPr>
          <p:nvPr>
            <p:ph type="body" idx="1"/>
          </p:nvPr>
        </p:nvSpPr>
        <p:spPr/>
        <p:txBody>
          <a:bodyPr/>
          <a:lstStyle/>
          <a:p>
            <a:endParaRPr lang="es-ES"/>
          </a:p>
        </p:txBody>
      </p:sp>
      <p:pic>
        <p:nvPicPr>
          <p:cNvPr id="16389" name="Picture 5" descr="vcolon3h"/>
          <p:cNvPicPr>
            <a:picLocks noChangeAspect="1" noChangeArrowheads="1"/>
          </p:cNvPicPr>
          <p:nvPr/>
        </p:nvPicPr>
        <p:blipFill>
          <a:blip r:embed="rId3" cstate="print"/>
          <a:srcRect/>
          <a:stretch>
            <a:fillRect/>
          </a:stretch>
        </p:blipFill>
        <p:spPr bwMode="auto">
          <a:xfrm>
            <a:off x="468313" y="1628775"/>
            <a:ext cx="8280400" cy="4894263"/>
          </a:xfrm>
          <a:prstGeom prst="rect">
            <a:avLst/>
          </a:prstGeom>
          <a:noFill/>
        </p:spPr>
      </p:pic>
      <p:sp>
        <p:nvSpPr>
          <p:cNvPr id="16390" name="Text Box 6"/>
          <p:cNvSpPr txBox="1">
            <a:spLocks noChangeArrowheads="1"/>
          </p:cNvSpPr>
          <p:nvPr/>
        </p:nvSpPr>
        <p:spPr bwMode="auto">
          <a:xfrm>
            <a:off x="2411413" y="6165850"/>
            <a:ext cx="1060450" cy="366713"/>
          </a:xfrm>
          <a:prstGeom prst="rect">
            <a:avLst/>
          </a:prstGeom>
          <a:noFill/>
          <a:ln w="9525">
            <a:noFill/>
            <a:miter lim="800000"/>
            <a:headEnd/>
            <a:tailEnd/>
          </a:ln>
          <a:effectLst/>
        </p:spPr>
        <p:txBody>
          <a:bodyPr wrap="none">
            <a:spAutoFit/>
          </a:bodyPr>
          <a:lstStyle/>
          <a:p>
            <a:r>
              <a:rPr lang="es-ES_tradnl"/>
              <a:t>Orinoco</a:t>
            </a:r>
            <a:endParaRPr lang="es-CL"/>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_tradnl"/>
              <a:t>Cuarto Viaje</a:t>
            </a:r>
            <a:endParaRPr lang="es-CL"/>
          </a:p>
        </p:txBody>
      </p:sp>
      <p:sp>
        <p:nvSpPr>
          <p:cNvPr id="17411" name="Rectangle 3"/>
          <p:cNvSpPr>
            <a:spLocks noGrp="1" noChangeArrowheads="1"/>
          </p:cNvSpPr>
          <p:nvPr>
            <p:ph type="body" idx="1"/>
          </p:nvPr>
        </p:nvSpPr>
        <p:spPr/>
        <p:txBody>
          <a:bodyPr/>
          <a:lstStyle/>
          <a:p>
            <a:endParaRPr lang="es-ES"/>
          </a:p>
        </p:txBody>
      </p:sp>
      <p:pic>
        <p:nvPicPr>
          <p:cNvPr id="17413" name="Picture 5" descr="4toviaje"/>
          <p:cNvPicPr>
            <a:picLocks noChangeAspect="1" noChangeArrowheads="1"/>
          </p:cNvPicPr>
          <p:nvPr/>
        </p:nvPicPr>
        <p:blipFill>
          <a:blip r:embed="rId3" cstate="print"/>
          <a:srcRect/>
          <a:stretch>
            <a:fillRect/>
          </a:stretch>
        </p:blipFill>
        <p:spPr bwMode="auto">
          <a:xfrm>
            <a:off x="0" y="1920875"/>
            <a:ext cx="9144000" cy="4937125"/>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_tradnl"/>
              <a:t>Viaje Magallanes- Elcano</a:t>
            </a:r>
            <a:endParaRPr lang="es-CL"/>
          </a:p>
        </p:txBody>
      </p:sp>
      <p:sp>
        <p:nvSpPr>
          <p:cNvPr id="18435" name="Rectangle 3"/>
          <p:cNvSpPr>
            <a:spLocks noGrp="1" noChangeArrowheads="1"/>
          </p:cNvSpPr>
          <p:nvPr>
            <p:ph type="body" idx="1"/>
          </p:nvPr>
        </p:nvSpPr>
        <p:spPr/>
        <p:txBody>
          <a:bodyPr/>
          <a:lstStyle/>
          <a:p>
            <a:pPr>
              <a:buFontTx/>
              <a:buNone/>
            </a:pPr>
            <a:r>
              <a:rPr lang="es-CL"/>
              <a:t>  </a:t>
            </a:r>
          </a:p>
          <a:p>
            <a:r>
              <a:rPr lang="es-CL" sz="2400" u="sng"/>
              <a:t>Recorrido en su viaje</a:t>
            </a:r>
            <a:endParaRPr lang="es-CL" sz="2400"/>
          </a:p>
          <a:p>
            <a:r>
              <a:rPr lang="es-CL" sz="2400" b="1"/>
              <a:t>I</a:t>
            </a:r>
            <a:r>
              <a:rPr lang="es-CL" sz="2400"/>
              <a:t>. Magallanes y Elcano salen de Sevilla. </a:t>
            </a:r>
            <a:br>
              <a:rPr lang="es-CL" sz="2400"/>
            </a:br>
            <a:r>
              <a:rPr lang="es-CL" sz="2400" b="1"/>
              <a:t>II</a:t>
            </a:r>
            <a:r>
              <a:rPr lang="es-CL" sz="2400"/>
              <a:t>. Se detienen durante X semanas debido a la tormenta. </a:t>
            </a:r>
            <a:br>
              <a:rPr lang="es-CL" sz="2400"/>
            </a:br>
            <a:r>
              <a:rPr lang="es-CL" sz="2400" b="1"/>
              <a:t>III</a:t>
            </a:r>
            <a:r>
              <a:rPr lang="es-CL" sz="2400"/>
              <a:t>. Vuelven a zarpar, en busca de un paso en el sur. </a:t>
            </a:r>
            <a:br>
              <a:rPr lang="es-CL" sz="2400"/>
            </a:br>
            <a:r>
              <a:rPr lang="es-CL" sz="2400" b="1"/>
              <a:t>IV</a:t>
            </a:r>
            <a:r>
              <a:rPr lang="es-CL" sz="2400"/>
              <a:t>. Cruzan por el ahora llamado Estrecho de Magallanes. </a:t>
            </a:r>
            <a:br>
              <a:rPr lang="es-CL" sz="2400"/>
            </a:br>
            <a:r>
              <a:rPr lang="es-CL" sz="2400" b="1"/>
              <a:t>V</a:t>
            </a:r>
            <a:r>
              <a:rPr lang="es-CL" sz="2400"/>
              <a:t>. Muere Magallanes (Filipinas). Toma el mando Elcano. </a:t>
            </a:r>
            <a:br>
              <a:rPr lang="es-CL" sz="2400"/>
            </a:br>
            <a:r>
              <a:rPr lang="es-CL" sz="2400" b="1"/>
              <a:t>VI</a:t>
            </a:r>
            <a:r>
              <a:rPr lang="es-CL" sz="2400"/>
              <a:t>. Elcano inicia el retorno, cargado de especias. </a:t>
            </a:r>
            <a:br>
              <a:rPr lang="es-CL" sz="2400"/>
            </a:br>
            <a:r>
              <a:rPr lang="es-CL" sz="2400" b="1"/>
              <a:t>VII</a:t>
            </a:r>
            <a:r>
              <a:rPr lang="es-CL" sz="2400"/>
              <a:t>. Elcano dobla el Cabo de Buena Esperanza.  </a:t>
            </a:r>
            <a:br>
              <a:rPr lang="es-CL" sz="2400"/>
            </a:br>
            <a:r>
              <a:rPr lang="es-CL" sz="2400" b="1"/>
              <a:t>VIII</a:t>
            </a:r>
            <a:r>
              <a:rPr lang="es-CL" sz="2400"/>
              <a:t>. Llegada a Sevilla.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12775" y="404813"/>
            <a:ext cx="4643438" cy="1143000"/>
          </a:xfrm>
        </p:spPr>
        <p:txBody>
          <a:bodyPr>
            <a:normAutofit fontScale="90000"/>
          </a:bodyPr>
          <a:lstStyle/>
          <a:p>
            <a:r>
              <a:rPr lang="es-ES_tradnl" sz="4000"/>
              <a:t>Viaje</a:t>
            </a:r>
            <a:br>
              <a:rPr lang="es-ES_tradnl" sz="4000"/>
            </a:br>
            <a:r>
              <a:rPr lang="es-ES_tradnl" sz="4000"/>
              <a:t>Magallanes- Elcano</a:t>
            </a:r>
            <a:endParaRPr lang="es-CL" sz="4000"/>
          </a:p>
        </p:txBody>
      </p:sp>
      <p:sp>
        <p:nvSpPr>
          <p:cNvPr id="22531" name="Rectangle 3"/>
          <p:cNvSpPr>
            <a:spLocks noGrp="1" noChangeArrowheads="1"/>
          </p:cNvSpPr>
          <p:nvPr>
            <p:ph type="body" sz="half" idx="1"/>
          </p:nvPr>
        </p:nvSpPr>
        <p:spPr/>
        <p:txBody>
          <a:bodyPr/>
          <a:lstStyle/>
          <a:p>
            <a:r>
              <a:rPr lang="es-CL" sz="2800"/>
              <a:t/>
            </a:r>
            <a:br>
              <a:rPr lang="es-CL" sz="2800"/>
            </a:br>
            <a:r>
              <a:rPr lang="es-CL" sz="2800"/>
              <a:t>  </a:t>
            </a:r>
          </a:p>
        </p:txBody>
      </p:sp>
      <p:pic>
        <p:nvPicPr>
          <p:cNvPr id="22532" name="Picture 4" descr="viaje"/>
          <p:cNvPicPr>
            <a:picLocks noGrp="1" noChangeAspect="1" noChangeArrowheads="1"/>
          </p:cNvPicPr>
          <p:nvPr>
            <p:ph sz="half" idx="2"/>
          </p:nvPr>
        </p:nvPicPr>
        <p:blipFill>
          <a:blip r:embed="rId3" cstate="print"/>
          <a:srcRect/>
          <a:stretch>
            <a:fillRect/>
          </a:stretch>
        </p:blipFill>
        <p:spPr>
          <a:xfrm>
            <a:off x="0" y="2133600"/>
            <a:ext cx="9144000" cy="4724400"/>
          </a:xfrm>
          <a:noFill/>
          <a:ln/>
        </p:spPr>
      </p:pic>
      <p:sp>
        <p:nvSpPr>
          <p:cNvPr id="22534" name="Rectangle 6"/>
          <p:cNvSpPr>
            <a:spLocks noChangeArrowheads="1"/>
          </p:cNvSpPr>
          <p:nvPr/>
        </p:nvSpPr>
        <p:spPr bwMode="auto">
          <a:xfrm>
            <a:off x="3419475" y="0"/>
            <a:ext cx="8748713" cy="2322513"/>
          </a:xfrm>
          <a:prstGeom prst="rect">
            <a:avLst/>
          </a:prstGeom>
          <a:noFill/>
          <a:ln w="9525">
            <a:noFill/>
            <a:miter lim="800000"/>
            <a:headEnd/>
            <a:tailEnd/>
          </a:ln>
          <a:effectLst/>
        </p:spPr>
        <p:txBody>
          <a:bodyPr>
            <a:spAutoFit/>
          </a:bodyPr>
          <a:lstStyle/>
          <a:p>
            <a:r>
              <a:rPr lang="es-CL" sz="1600" b="0" u="sng"/>
              <a:t>Recorrido en su viaje</a:t>
            </a:r>
            <a:endParaRPr lang="es-CL" sz="1600" b="0"/>
          </a:p>
          <a:p>
            <a:r>
              <a:rPr lang="es-CL" sz="1600"/>
              <a:t>I</a:t>
            </a:r>
            <a:r>
              <a:rPr lang="es-CL" sz="1600" b="0"/>
              <a:t>. Magallanes y Elcano salen de Sevilla. </a:t>
            </a:r>
            <a:br>
              <a:rPr lang="es-CL" sz="1600" b="0"/>
            </a:br>
            <a:r>
              <a:rPr lang="es-CL" sz="1600"/>
              <a:t>II</a:t>
            </a:r>
            <a:r>
              <a:rPr lang="es-CL" sz="1600" b="0"/>
              <a:t>. Se detienen durante X semanas debido a la tormenta. </a:t>
            </a:r>
            <a:br>
              <a:rPr lang="es-CL" sz="1600" b="0"/>
            </a:br>
            <a:r>
              <a:rPr lang="es-CL" sz="1600"/>
              <a:t>III</a:t>
            </a:r>
            <a:r>
              <a:rPr lang="es-CL" sz="1600" b="0"/>
              <a:t>. Vuelven a zarpar, en busca de un paso en el sur. </a:t>
            </a:r>
            <a:br>
              <a:rPr lang="es-CL" sz="1600" b="0"/>
            </a:br>
            <a:r>
              <a:rPr lang="es-CL" sz="1600"/>
              <a:t>IV</a:t>
            </a:r>
            <a:r>
              <a:rPr lang="es-CL" sz="1600" b="0"/>
              <a:t>. Cruzan por el ahora llamado Estrecho de Magallanes. </a:t>
            </a:r>
            <a:br>
              <a:rPr lang="es-CL" sz="1600" b="0"/>
            </a:br>
            <a:r>
              <a:rPr lang="es-CL" sz="1600"/>
              <a:t>V</a:t>
            </a:r>
            <a:r>
              <a:rPr lang="es-CL" sz="1600" b="0"/>
              <a:t>. Muere Magallanes (Filipinas). Toma el mando Elcano. </a:t>
            </a:r>
            <a:br>
              <a:rPr lang="es-CL" sz="1600" b="0"/>
            </a:br>
            <a:r>
              <a:rPr lang="es-CL" sz="1600"/>
              <a:t>VI</a:t>
            </a:r>
            <a:r>
              <a:rPr lang="es-CL" sz="1600" b="0"/>
              <a:t>. Elcano inicia el retorno, cargado de especias. </a:t>
            </a:r>
            <a:br>
              <a:rPr lang="es-CL" sz="1600" b="0"/>
            </a:br>
            <a:r>
              <a:rPr lang="es-CL" sz="1600"/>
              <a:t>VII</a:t>
            </a:r>
            <a:r>
              <a:rPr lang="es-CL" sz="1600" b="0"/>
              <a:t>. Elcano dobla el Cabo de Buena Esperanza.  </a:t>
            </a:r>
            <a:br>
              <a:rPr lang="es-CL" sz="1600" b="0"/>
            </a:br>
            <a:r>
              <a:rPr lang="es-CL" sz="1600"/>
              <a:t>VIII</a:t>
            </a:r>
            <a:r>
              <a:rPr lang="es-CL" sz="1600" b="0"/>
              <a:t>. Llegada a Sevilla.</a:t>
            </a:r>
            <a:r>
              <a:rPr lang="es-CL"/>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555875" y="404813"/>
            <a:ext cx="8229600" cy="1143000"/>
          </a:xfrm>
        </p:spPr>
        <p:txBody>
          <a:bodyPr>
            <a:normAutofit fontScale="90000"/>
          </a:bodyPr>
          <a:lstStyle/>
          <a:p>
            <a:r>
              <a:rPr lang="es-ES_tradnl" sz="4000"/>
              <a:t> En América </a:t>
            </a:r>
            <a:br>
              <a:rPr lang="es-ES_tradnl" sz="4000"/>
            </a:br>
            <a:r>
              <a:rPr lang="es-ES_tradnl" sz="4000"/>
              <a:t>              Continental</a:t>
            </a:r>
            <a:endParaRPr lang="es-CL" sz="4000"/>
          </a:p>
        </p:txBody>
      </p:sp>
      <p:sp>
        <p:nvSpPr>
          <p:cNvPr id="19459" name="Rectangle 3"/>
          <p:cNvSpPr>
            <a:spLocks noGrp="1" noChangeArrowheads="1"/>
          </p:cNvSpPr>
          <p:nvPr>
            <p:ph type="body" idx="1"/>
          </p:nvPr>
        </p:nvSpPr>
        <p:spPr/>
        <p:txBody>
          <a:bodyPr/>
          <a:lstStyle/>
          <a:p>
            <a:endParaRPr lang="es-ES"/>
          </a:p>
        </p:txBody>
      </p:sp>
      <p:pic>
        <p:nvPicPr>
          <p:cNvPr id="19461" name="Picture 5" descr="america"/>
          <p:cNvPicPr>
            <a:picLocks noChangeAspect="1" noChangeArrowheads="1"/>
          </p:cNvPicPr>
          <p:nvPr/>
        </p:nvPicPr>
        <p:blipFill>
          <a:blip r:embed="rId3" cstate="print"/>
          <a:srcRect/>
          <a:stretch>
            <a:fillRect/>
          </a:stretch>
        </p:blipFill>
        <p:spPr bwMode="auto">
          <a:xfrm>
            <a:off x="0" y="0"/>
            <a:ext cx="6076950" cy="6858000"/>
          </a:xfrm>
          <a:prstGeom prst="rect">
            <a:avLst/>
          </a:prstGeom>
          <a:noFill/>
        </p:spPr>
      </p:pic>
      <p:sp>
        <p:nvSpPr>
          <p:cNvPr id="19462" name="Text Box 6"/>
          <p:cNvSpPr txBox="1">
            <a:spLocks noChangeArrowheads="1"/>
          </p:cNvSpPr>
          <p:nvPr/>
        </p:nvSpPr>
        <p:spPr bwMode="auto">
          <a:xfrm>
            <a:off x="1311275" y="2824163"/>
            <a:ext cx="827088" cy="336550"/>
          </a:xfrm>
          <a:prstGeom prst="rect">
            <a:avLst/>
          </a:prstGeom>
          <a:noFill/>
          <a:ln w="9525">
            <a:noFill/>
            <a:miter lim="800000"/>
            <a:headEnd/>
            <a:tailEnd/>
          </a:ln>
          <a:effectLst/>
        </p:spPr>
        <p:txBody>
          <a:bodyPr wrap="none">
            <a:spAutoFit/>
          </a:bodyPr>
          <a:lstStyle/>
          <a:p>
            <a:r>
              <a:rPr lang="es-ES_tradnl" sz="1600"/>
              <a:t>Cortes</a:t>
            </a:r>
            <a:endParaRPr lang="es-CL" sz="1600"/>
          </a:p>
        </p:txBody>
      </p:sp>
      <p:sp>
        <p:nvSpPr>
          <p:cNvPr id="19463" name="Text Box 7"/>
          <p:cNvSpPr txBox="1">
            <a:spLocks noChangeArrowheads="1"/>
          </p:cNvSpPr>
          <p:nvPr/>
        </p:nvSpPr>
        <p:spPr bwMode="auto">
          <a:xfrm>
            <a:off x="4427538" y="5734050"/>
            <a:ext cx="1438275" cy="336550"/>
          </a:xfrm>
          <a:prstGeom prst="rect">
            <a:avLst/>
          </a:prstGeom>
          <a:noFill/>
          <a:ln w="9525">
            <a:noFill/>
            <a:miter lim="800000"/>
            <a:headEnd/>
            <a:tailEnd/>
          </a:ln>
          <a:effectLst/>
        </p:spPr>
        <p:txBody>
          <a:bodyPr wrap="none">
            <a:spAutoFit/>
          </a:bodyPr>
          <a:lstStyle/>
          <a:p>
            <a:r>
              <a:rPr lang="es-ES_tradnl" sz="1600"/>
              <a:t>Díaz de Solís</a:t>
            </a:r>
            <a:endParaRPr lang="es-CL" sz="1600"/>
          </a:p>
        </p:txBody>
      </p:sp>
      <p:sp>
        <p:nvSpPr>
          <p:cNvPr id="19464" name="Text Box 8"/>
          <p:cNvSpPr txBox="1">
            <a:spLocks noChangeArrowheads="1"/>
          </p:cNvSpPr>
          <p:nvPr/>
        </p:nvSpPr>
        <p:spPr bwMode="auto">
          <a:xfrm>
            <a:off x="3203575" y="2205038"/>
            <a:ext cx="950913" cy="336550"/>
          </a:xfrm>
          <a:prstGeom prst="rect">
            <a:avLst/>
          </a:prstGeom>
          <a:noFill/>
          <a:ln w="9525">
            <a:noFill/>
            <a:miter lim="800000"/>
            <a:headEnd/>
            <a:tailEnd/>
          </a:ln>
          <a:effectLst/>
        </p:spPr>
        <p:txBody>
          <a:bodyPr wrap="none">
            <a:spAutoFit/>
          </a:bodyPr>
          <a:lstStyle/>
          <a:p>
            <a:r>
              <a:rPr lang="es-ES_tradnl" sz="1600"/>
              <a:t>Cabotto</a:t>
            </a:r>
            <a:endParaRPr lang="es-CL" sz="1600"/>
          </a:p>
        </p:txBody>
      </p:sp>
      <p:sp>
        <p:nvSpPr>
          <p:cNvPr id="19465" name="Text Box 9"/>
          <p:cNvSpPr txBox="1">
            <a:spLocks noChangeArrowheads="1"/>
          </p:cNvSpPr>
          <p:nvPr/>
        </p:nvSpPr>
        <p:spPr bwMode="auto">
          <a:xfrm>
            <a:off x="2987675" y="3357563"/>
            <a:ext cx="1819275" cy="336550"/>
          </a:xfrm>
          <a:prstGeom prst="rect">
            <a:avLst/>
          </a:prstGeom>
          <a:noFill/>
          <a:ln w="9525">
            <a:noFill/>
            <a:miter lim="800000"/>
            <a:headEnd/>
            <a:tailEnd/>
          </a:ln>
          <a:effectLst/>
        </p:spPr>
        <p:txBody>
          <a:bodyPr wrap="none">
            <a:spAutoFit/>
          </a:bodyPr>
          <a:lstStyle/>
          <a:p>
            <a:r>
              <a:rPr lang="es-ES_tradnl" sz="1600"/>
              <a:t>Núñez de Balboa</a:t>
            </a:r>
            <a:endParaRPr lang="es-CL" sz="1600"/>
          </a:p>
        </p:txBody>
      </p:sp>
      <p:sp>
        <p:nvSpPr>
          <p:cNvPr id="19466" name="Text Box 10"/>
          <p:cNvSpPr txBox="1">
            <a:spLocks noChangeArrowheads="1"/>
          </p:cNvSpPr>
          <p:nvPr/>
        </p:nvSpPr>
        <p:spPr bwMode="auto">
          <a:xfrm>
            <a:off x="5003800" y="4365625"/>
            <a:ext cx="1595438" cy="336550"/>
          </a:xfrm>
          <a:prstGeom prst="rect">
            <a:avLst/>
          </a:prstGeom>
          <a:noFill/>
          <a:ln w="9525">
            <a:noFill/>
            <a:miter lim="800000"/>
            <a:headEnd/>
            <a:tailEnd/>
          </a:ln>
          <a:effectLst/>
        </p:spPr>
        <p:txBody>
          <a:bodyPr wrap="none">
            <a:spAutoFit/>
          </a:bodyPr>
          <a:lstStyle/>
          <a:p>
            <a:r>
              <a:rPr lang="es-ES_tradnl" sz="1600"/>
              <a:t>Álvarez Cabral</a:t>
            </a:r>
            <a:endParaRPr lang="es-CL" sz="1600"/>
          </a:p>
        </p:txBody>
      </p:sp>
      <p:sp>
        <p:nvSpPr>
          <p:cNvPr id="19467" name="Text Box 11"/>
          <p:cNvSpPr txBox="1">
            <a:spLocks noChangeArrowheads="1"/>
          </p:cNvSpPr>
          <p:nvPr/>
        </p:nvSpPr>
        <p:spPr bwMode="auto">
          <a:xfrm>
            <a:off x="2916238" y="5445125"/>
            <a:ext cx="1008062" cy="336550"/>
          </a:xfrm>
          <a:prstGeom prst="rect">
            <a:avLst/>
          </a:prstGeom>
          <a:noFill/>
          <a:ln w="9525">
            <a:noFill/>
            <a:miter lim="800000"/>
            <a:headEnd/>
            <a:tailEnd/>
          </a:ln>
          <a:effectLst/>
        </p:spPr>
        <p:txBody>
          <a:bodyPr wrap="none">
            <a:spAutoFit/>
          </a:bodyPr>
          <a:lstStyle/>
          <a:p>
            <a:r>
              <a:rPr lang="es-ES_tradnl" sz="1600"/>
              <a:t>Almagro</a:t>
            </a:r>
            <a:endParaRPr lang="es-CL" sz="1600"/>
          </a:p>
        </p:txBody>
      </p:sp>
      <p:sp>
        <p:nvSpPr>
          <p:cNvPr id="19468" name="Text Box 12"/>
          <p:cNvSpPr txBox="1">
            <a:spLocks noChangeArrowheads="1"/>
          </p:cNvSpPr>
          <p:nvPr/>
        </p:nvSpPr>
        <p:spPr bwMode="auto">
          <a:xfrm>
            <a:off x="2700338" y="4581525"/>
            <a:ext cx="873125" cy="336550"/>
          </a:xfrm>
          <a:prstGeom prst="rect">
            <a:avLst/>
          </a:prstGeom>
          <a:noFill/>
          <a:ln w="9525">
            <a:noFill/>
            <a:miter lim="800000"/>
            <a:headEnd/>
            <a:tailEnd/>
          </a:ln>
          <a:effectLst/>
        </p:spPr>
        <p:txBody>
          <a:bodyPr wrap="none">
            <a:spAutoFit/>
          </a:bodyPr>
          <a:lstStyle/>
          <a:p>
            <a:r>
              <a:rPr lang="es-ES_tradnl" sz="1600"/>
              <a:t>Pizarro</a:t>
            </a:r>
            <a:endParaRPr lang="es-CL" sz="16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subTitle" idx="1"/>
          </p:nvPr>
        </p:nvSpPr>
        <p:spPr/>
        <p:txBody>
          <a:bodyPr/>
          <a:lstStyle/>
          <a:p>
            <a:endParaRPr lang="es-ES"/>
          </a:p>
        </p:txBody>
      </p:sp>
      <p:pic>
        <p:nvPicPr>
          <p:cNvPr id="41987" name="Picture 3" descr="Physical_world"/>
          <p:cNvPicPr>
            <a:picLocks noChangeAspect="1" noChangeArrowheads="1"/>
          </p:cNvPicPr>
          <p:nvPr/>
        </p:nvPicPr>
        <p:blipFill>
          <a:blip r:embed="rId3" cstate="print"/>
          <a:srcRect/>
          <a:stretch>
            <a:fillRect/>
          </a:stretch>
        </p:blipFill>
        <p:spPr bwMode="auto">
          <a:xfrm>
            <a:off x="0" y="0"/>
            <a:ext cx="9144000" cy="7677150"/>
          </a:xfrm>
          <a:prstGeom prst="rect">
            <a:avLst/>
          </a:prstGeom>
          <a:noFill/>
        </p:spPr>
      </p:pic>
      <p:sp>
        <p:nvSpPr>
          <p:cNvPr id="41988" name="Rectangle 4"/>
          <p:cNvSpPr>
            <a:spLocks noChangeArrowheads="1"/>
          </p:cNvSpPr>
          <p:nvPr/>
        </p:nvSpPr>
        <p:spPr bwMode="auto">
          <a:xfrm>
            <a:off x="827088" y="0"/>
            <a:ext cx="7772400" cy="503238"/>
          </a:xfrm>
          <a:prstGeom prst="rect">
            <a:avLst/>
          </a:prstGeom>
          <a:noFill/>
          <a:ln w="9525">
            <a:noFill/>
            <a:miter lim="800000"/>
            <a:headEnd/>
            <a:tailEnd/>
          </a:ln>
          <a:effectLst/>
        </p:spPr>
        <p:txBody>
          <a:bodyPr anchor="ctr"/>
          <a:lstStyle/>
          <a:p>
            <a:pPr algn="ctr"/>
            <a:r>
              <a:rPr lang="es-MX" sz="2400" b="0">
                <a:solidFill>
                  <a:schemeClr val="tx2"/>
                </a:solidFill>
              </a:rPr>
              <a:t>Tratados y Bulas</a:t>
            </a:r>
            <a:endParaRPr lang="es-ES" sz="2400" b="0">
              <a:solidFill>
                <a:schemeClr val="tx2"/>
              </a:solidFill>
            </a:endParaRPr>
          </a:p>
        </p:txBody>
      </p:sp>
      <p:sp>
        <p:nvSpPr>
          <p:cNvPr id="41989" name="Line 5"/>
          <p:cNvSpPr>
            <a:spLocks noChangeShapeType="1"/>
          </p:cNvSpPr>
          <p:nvPr/>
        </p:nvSpPr>
        <p:spPr bwMode="auto">
          <a:xfrm>
            <a:off x="3851275" y="620713"/>
            <a:ext cx="0" cy="6553200"/>
          </a:xfrm>
          <a:prstGeom prst="line">
            <a:avLst/>
          </a:prstGeom>
          <a:noFill/>
          <a:ln w="31750">
            <a:solidFill>
              <a:srgbClr val="FF0000"/>
            </a:solidFill>
            <a:round/>
            <a:headEnd/>
            <a:tailEnd/>
          </a:ln>
          <a:effectLst/>
        </p:spPr>
        <p:txBody>
          <a:bodyPr/>
          <a:lstStyle/>
          <a:p>
            <a:endParaRPr lang="es-ES"/>
          </a:p>
        </p:txBody>
      </p:sp>
      <p:sp>
        <p:nvSpPr>
          <p:cNvPr id="41990" name="Rectangle 6"/>
          <p:cNvSpPr>
            <a:spLocks noChangeArrowheads="1"/>
          </p:cNvSpPr>
          <p:nvPr/>
        </p:nvSpPr>
        <p:spPr bwMode="auto">
          <a:xfrm>
            <a:off x="3059113" y="6308725"/>
            <a:ext cx="2160587" cy="549275"/>
          </a:xfrm>
          <a:prstGeom prst="rect">
            <a:avLst/>
          </a:prstGeom>
          <a:solidFill>
            <a:schemeClr val="accent1"/>
          </a:solidFill>
          <a:ln w="9525">
            <a:solidFill>
              <a:schemeClr val="tx1"/>
            </a:solidFill>
            <a:miter lim="800000"/>
            <a:headEnd/>
            <a:tailEnd/>
          </a:ln>
          <a:effectLst/>
        </p:spPr>
        <p:txBody>
          <a:bodyPr wrap="none" anchor="ctr"/>
          <a:lstStyle/>
          <a:p>
            <a:pPr algn="ctr"/>
            <a:r>
              <a:rPr lang="es-MX" sz="1600" b="0"/>
              <a:t>Bula Intercaetera II y III</a:t>
            </a:r>
            <a:endParaRPr lang="es-ES" sz="1600" b="0"/>
          </a:p>
        </p:txBody>
      </p:sp>
      <p:sp>
        <p:nvSpPr>
          <p:cNvPr id="41991" name="Line 7"/>
          <p:cNvSpPr>
            <a:spLocks noChangeShapeType="1"/>
          </p:cNvSpPr>
          <p:nvPr/>
        </p:nvSpPr>
        <p:spPr bwMode="auto">
          <a:xfrm flipV="1">
            <a:off x="3276600" y="620713"/>
            <a:ext cx="0" cy="6048375"/>
          </a:xfrm>
          <a:prstGeom prst="line">
            <a:avLst/>
          </a:prstGeom>
          <a:noFill/>
          <a:ln w="31750">
            <a:solidFill>
              <a:srgbClr val="00FF00"/>
            </a:solidFill>
            <a:round/>
            <a:headEnd/>
            <a:tailEnd/>
          </a:ln>
          <a:effectLst/>
        </p:spPr>
        <p:txBody>
          <a:bodyPr/>
          <a:lstStyle/>
          <a:p>
            <a:endParaRPr lang="es-ES"/>
          </a:p>
        </p:txBody>
      </p:sp>
      <p:sp>
        <p:nvSpPr>
          <p:cNvPr id="41992" name="Line 8"/>
          <p:cNvSpPr>
            <a:spLocks noChangeShapeType="1"/>
          </p:cNvSpPr>
          <p:nvPr/>
        </p:nvSpPr>
        <p:spPr bwMode="auto">
          <a:xfrm flipH="1">
            <a:off x="3419475" y="6092825"/>
            <a:ext cx="431800" cy="0"/>
          </a:xfrm>
          <a:prstGeom prst="line">
            <a:avLst/>
          </a:prstGeom>
          <a:noFill/>
          <a:ln w="9525">
            <a:solidFill>
              <a:schemeClr val="bg1"/>
            </a:solidFill>
            <a:round/>
            <a:headEnd/>
            <a:tailEnd type="triangle" w="med" len="med"/>
          </a:ln>
          <a:effectLst/>
        </p:spPr>
        <p:txBody>
          <a:bodyPr/>
          <a:lstStyle/>
          <a:p>
            <a:endParaRPr lang="es-ES"/>
          </a:p>
        </p:txBody>
      </p:sp>
      <p:sp>
        <p:nvSpPr>
          <p:cNvPr id="41993" name="Rectangle 9"/>
          <p:cNvSpPr>
            <a:spLocks noChangeArrowheads="1"/>
          </p:cNvSpPr>
          <p:nvPr/>
        </p:nvSpPr>
        <p:spPr bwMode="auto">
          <a:xfrm>
            <a:off x="1619250" y="692150"/>
            <a:ext cx="2305050" cy="504825"/>
          </a:xfrm>
          <a:prstGeom prst="rect">
            <a:avLst/>
          </a:prstGeom>
          <a:solidFill>
            <a:schemeClr val="accent1"/>
          </a:solidFill>
          <a:ln w="9525">
            <a:solidFill>
              <a:schemeClr val="tx1"/>
            </a:solidFill>
            <a:miter lim="800000"/>
            <a:headEnd/>
            <a:tailEnd/>
          </a:ln>
          <a:effectLst/>
        </p:spPr>
        <p:txBody>
          <a:bodyPr wrap="none" anchor="ctr"/>
          <a:lstStyle/>
          <a:p>
            <a:pPr algn="ctr"/>
            <a:r>
              <a:rPr lang="es-MX" sz="1600" b="0"/>
              <a:t>Tratado de Tordesillas</a:t>
            </a:r>
            <a:endParaRPr lang="es-ES" sz="1600" b="0"/>
          </a:p>
        </p:txBody>
      </p:sp>
      <p:sp>
        <p:nvSpPr>
          <p:cNvPr id="41994" name="Rectangle 10"/>
          <p:cNvSpPr>
            <a:spLocks noChangeArrowheads="1"/>
          </p:cNvSpPr>
          <p:nvPr/>
        </p:nvSpPr>
        <p:spPr bwMode="auto">
          <a:xfrm>
            <a:off x="2916238" y="2205038"/>
            <a:ext cx="1152525"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sz="1600" b="0"/>
              <a:t>T. Alcacovas</a:t>
            </a:r>
            <a:endParaRPr lang="es-ES" sz="1600" b="0"/>
          </a:p>
        </p:txBody>
      </p:sp>
      <p:sp>
        <p:nvSpPr>
          <p:cNvPr id="41995" name="Oval 11"/>
          <p:cNvSpPr>
            <a:spLocks noChangeArrowheads="1"/>
          </p:cNvSpPr>
          <p:nvPr/>
        </p:nvSpPr>
        <p:spPr bwMode="auto">
          <a:xfrm>
            <a:off x="3419475" y="2708275"/>
            <a:ext cx="504825" cy="865188"/>
          </a:xfrm>
          <a:prstGeom prst="ellipse">
            <a:avLst/>
          </a:prstGeom>
          <a:noFill/>
          <a:ln w="25400">
            <a:solidFill>
              <a:srgbClr val="FF00FF"/>
            </a:solidFill>
            <a:round/>
            <a:headEnd/>
            <a:tailEnd/>
          </a:ln>
          <a:effectLst/>
        </p:spPr>
        <p:txBody>
          <a:bodyPr wrap="none" anchor="ctr"/>
          <a:lstStyle/>
          <a:p>
            <a:endParaRPr lang="es-ES"/>
          </a:p>
        </p:txBody>
      </p:sp>
      <p:sp>
        <p:nvSpPr>
          <p:cNvPr id="41996" name="Line 12"/>
          <p:cNvSpPr>
            <a:spLocks noChangeShapeType="1"/>
          </p:cNvSpPr>
          <p:nvPr/>
        </p:nvSpPr>
        <p:spPr bwMode="auto">
          <a:xfrm>
            <a:off x="7667625" y="692150"/>
            <a:ext cx="0" cy="6553200"/>
          </a:xfrm>
          <a:prstGeom prst="line">
            <a:avLst/>
          </a:prstGeom>
          <a:noFill/>
          <a:ln w="31750">
            <a:solidFill>
              <a:srgbClr val="FFFF00"/>
            </a:solidFill>
            <a:round/>
            <a:headEnd/>
            <a:tailEnd/>
          </a:ln>
          <a:effectLst/>
        </p:spPr>
        <p:txBody>
          <a:bodyPr/>
          <a:lstStyle/>
          <a:p>
            <a:endParaRPr lang="es-ES"/>
          </a:p>
        </p:txBody>
      </p:sp>
      <p:sp>
        <p:nvSpPr>
          <p:cNvPr id="41997" name="Rectangle 13"/>
          <p:cNvSpPr>
            <a:spLocks noChangeArrowheads="1"/>
          </p:cNvSpPr>
          <p:nvPr/>
        </p:nvSpPr>
        <p:spPr bwMode="auto">
          <a:xfrm>
            <a:off x="6659563" y="5949950"/>
            <a:ext cx="1512887" cy="503238"/>
          </a:xfrm>
          <a:prstGeom prst="rect">
            <a:avLst/>
          </a:prstGeom>
          <a:solidFill>
            <a:schemeClr val="accent1"/>
          </a:solidFill>
          <a:ln w="9525">
            <a:solidFill>
              <a:schemeClr val="tx1"/>
            </a:solidFill>
            <a:miter lim="800000"/>
            <a:headEnd/>
            <a:tailEnd/>
          </a:ln>
          <a:effectLst/>
        </p:spPr>
        <p:txBody>
          <a:bodyPr wrap="none" anchor="ctr"/>
          <a:lstStyle/>
          <a:p>
            <a:pPr algn="ctr"/>
            <a:r>
              <a:rPr lang="es-MX" sz="1600" b="0"/>
              <a:t>T. Zaragoza</a:t>
            </a:r>
            <a:endParaRPr lang="es-ES" sz="1600" b="0"/>
          </a:p>
        </p:txBody>
      </p:sp>
      <p:sp>
        <p:nvSpPr>
          <p:cNvPr id="41998" name="Rectangle 14"/>
          <p:cNvSpPr>
            <a:spLocks noChangeArrowheads="1"/>
          </p:cNvSpPr>
          <p:nvPr/>
        </p:nvSpPr>
        <p:spPr bwMode="auto">
          <a:xfrm>
            <a:off x="4356100" y="3213100"/>
            <a:ext cx="2016125" cy="503238"/>
          </a:xfrm>
          <a:prstGeom prst="rect">
            <a:avLst/>
          </a:prstGeom>
          <a:solidFill>
            <a:schemeClr val="accent1"/>
          </a:solidFill>
          <a:ln w="9525">
            <a:solidFill>
              <a:schemeClr val="tx1"/>
            </a:solidFill>
            <a:miter lim="800000"/>
            <a:headEnd/>
            <a:tailEnd/>
          </a:ln>
          <a:effectLst/>
        </p:spPr>
        <p:txBody>
          <a:bodyPr wrap="none" anchor="ctr"/>
          <a:lstStyle/>
          <a:p>
            <a:pPr algn="ctr"/>
            <a:r>
              <a:rPr lang="es-MX" sz="1600" b="0"/>
              <a:t>B. Romanus Pontifex</a:t>
            </a:r>
            <a:endParaRPr lang="es-ES" sz="1600" b="0"/>
          </a:p>
        </p:txBody>
      </p:sp>
      <p:sp>
        <p:nvSpPr>
          <p:cNvPr id="41999" name="Line 15"/>
          <p:cNvSpPr>
            <a:spLocks noChangeShapeType="1"/>
          </p:cNvSpPr>
          <p:nvPr/>
        </p:nvSpPr>
        <p:spPr bwMode="auto">
          <a:xfrm>
            <a:off x="3995738" y="3357563"/>
            <a:ext cx="288925" cy="215900"/>
          </a:xfrm>
          <a:prstGeom prst="line">
            <a:avLst/>
          </a:prstGeom>
          <a:noFill/>
          <a:ln w="25400">
            <a:solidFill>
              <a:srgbClr val="FF6600"/>
            </a:solidFill>
            <a:round/>
            <a:headEnd/>
            <a:tailEnd type="stealth" w="med" len="med"/>
          </a:ln>
          <a:effectLst/>
        </p:spPr>
        <p:txBody>
          <a:bodyPr/>
          <a:lstStyle/>
          <a:p>
            <a:endParaRPr lang="es-ES"/>
          </a:p>
        </p:txBody>
      </p:sp>
      <p:sp>
        <p:nvSpPr>
          <p:cNvPr id="42000" name="Line 16"/>
          <p:cNvSpPr>
            <a:spLocks noChangeShapeType="1"/>
          </p:cNvSpPr>
          <p:nvPr/>
        </p:nvSpPr>
        <p:spPr bwMode="auto">
          <a:xfrm>
            <a:off x="3924300" y="3357563"/>
            <a:ext cx="431800" cy="0"/>
          </a:xfrm>
          <a:prstGeom prst="line">
            <a:avLst/>
          </a:prstGeom>
          <a:noFill/>
          <a:ln w="25400">
            <a:solidFill>
              <a:srgbClr val="FF6600"/>
            </a:solidFill>
            <a:round/>
            <a:headEnd/>
            <a:tailEnd/>
          </a:ln>
          <a:effectLst/>
        </p:spPr>
        <p:txBody>
          <a:bodyPr/>
          <a:lstStyle/>
          <a:p>
            <a:endParaRPr lang="es-ES"/>
          </a:p>
        </p:txBody>
      </p:sp>
      <p:sp>
        <p:nvSpPr>
          <p:cNvPr id="42001" name="Line 17"/>
          <p:cNvSpPr>
            <a:spLocks noChangeShapeType="1"/>
          </p:cNvSpPr>
          <p:nvPr/>
        </p:nvSpPr>
        <p:spPr bwMode="auto">
          <a:xfrm>
            <a:off x="4067175" y="2349500"/>
            <a:ext cx="144463" cy="0"/>
          </a:xfrm>
          <a:prstGeom prst="line">
            <a:avLst/>
          </a:prstGeom>
          <a:noFill/>
          <a:ln w="25400">
            <a:solidFill>
              <a:schemeClr val="tx1"/>
            </a:solidFill>
            <a:round/>
            <a:headEnd/>
            <a:tailEnd/>
          </a:ln>
          <a:effectLst/>
        </p:spPr>
        <p:txBody>
          <a:bodyPr/>
          <a:lstStyle/>
          <a:p>
            <a:endParaRPr lang="es-ES"/>
          </a:p>
        </p:txBody>
      </p:sp>
      <p:sp>
        <p:nvSpPr>
          <p:cNvPr id="42002" name="Rectangle 18"/>
          <p:cNvSpPr>
            <a:spLocks noChangeArrowheads="1"/>
          </p:cNvSpPr>
          <p:nvPr/>
        </p:nvSpPr>
        <p:spPr bwMode="auto">
          <a:xfrm>
            <a:off x="4211638" y="2276475"/>
            <a:ext cx="1584325"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sz="1400" b="0"/>
              <a:t>B. Aeternis Regis</a:t>
            </a:r>
            <a:endParaRPr lang="es-ES" sz="1400" b="0"/>
          </a:p>
        </p:txBody>
      </p:sp>
      <p:sp>
        <p:nvSpPr>
          <p:cNvPr id="42003" name="Rectangle 19"/>
          <p:cNvSpPr>
            <a:spLocks noChangeArrowheads="1"/>
          </p:cNvSpPr>
          <p:nvPr/>
        </p:nvSpPr>
        <p:spPr bwMode="auto">
          <a:xfrm>
            <a:off x="4067175" y="1773238"/>
            <a:ext cx="1512888"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sz="1400" b="0"/>
              <a:t>B. Dum Diversas</a:t>
            </a:r>
            <a:endParaRPr lang="es-ES" sz="1400" b="0"/>
          </a:p>
        </p:txBody>
      </p:sp>
      <p:sp>
        <p:nvSpPr>
          <p:cNvPr id="42004" name="Rectangle 20"/>
          <p:cNvSpPr>
            <a:spLocks noChangeArrowheads="1"/>
          </p:cNvSpPr>
          <p:nvPr/>
        </p:nvSpPr>
        <p:spPr bwMode="auto">
          <a:xfrm>
            <a:off x="755650" y="4868863"/>
            <a:ext cx="1223963"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sz="1400" b="0"/>
              <a:t>B.Sublimus Dei</a:t>
            </a:r>
            <a:endParaRPr lang="es-ES" sz="1400" b="0"/>
          </a:p>
        </p:txBody>
      </p:sp>
      <p:sp>
        <p:nvSpPr>
          <p:cNvPr id="42005" name="Rectangle 21"/>
          <p:cNvSpPr>
            <a:spLocks noChangeArrowheads="1"/>
          </p:cNvSpPr>
          <p:nvPr/>
        </p:nvSpPr>
        <p:spPr bwMode="auto">
          <a:xfrm>
            <a:off x="827088" y="5516563"/>
            <a:ext cx="1152525" cy="433387"/>
          </a:xfrm>
          <a:prstGeom prst="rect">
            <a:avLst/>
          </a:prstGeom>
          <a:solidFill>
            <a:schemeClr val="accent1"/>
          </a:solidFill>
          <a:ln w="9525">
            <a:solidFill>
              <a:schemeClr val="tx1"/>
            </a:solidFill>
            <a:miter lim="800000"/>
            <a:headEnd/>
            <a:tailEnd/>
          </a:ln>
          <a:effectLst/>
        </p:spPr>
        <p:txBody>
          <a:bodyPr wrap="none" anchor="ctr"/>
          <a:lstStyle/>
          <a:p>
            <a:pPr algn="ctr"/>
            <a:r>
              <a:rPr lang="es-MX" sz="1400" b="0"/>
              <a:t>B.Piis Fidelium</a:t>
            </a:r>
            <a:endParaRPr lang="es-ES" sz="1400" b="0"/>
          </a:p>
        </p:txBody>
      </p:sp>
      <p:sp>
        <p:nvSpPr>
          <p:cNvPr id="42006" name="Text Box 22"/>
          <p:cNvSpPr txBox="1">
            <a:spLocks noChangeArrowheads="1"/>
          </p:cNvSpPr>
          <p:nvPr/>
        </p:nvSpPr>
        <p:spPr bwMode="auto">
          <a:xfrm>
            <a:off x="755650" y="5084763"/>
            <a:ext cx="1298575" cy="244475"/>
          </a:xfrm>
          <a:prstGeom prst="rect">
            <a:avLst/>
          </a:prstGeom>
          <a:noFill/>
          <a:ln w="9525">
            <a:noFill/>
            <a:miter lim="800000"/>
            <a:headEnd/>
            <a:tailEnd/>
          </a:ln>
          <a:effectLst/>
        </p:spPr>
        <p:txBody>
          <a:bodyPr wrap="none">
            <a:spAutoFit/>
          </a:bodyPr>
          <a:lstStyle/>
          <a:p>
            <a:r>
              <a:rPr lang="es-MX" sz="1000" b="0"/>
              <a:t>Indigena es hombre</a:t>
            </a:r>
            <a:endParaRPr lang="es-ES" sz="1000" b="0"/>
          </a:p>
        </p:txBody>
      </p:sp>
      <p:sp>
        <p:nvSpPr>
          <p:cNvPr id="42007" name="Text Box 23"/>
          <p:cNvSpPr txBox="1">
            <a:spLocks noChangeArrowheads="1"/>
          </p:cNvSpPr>
          <p:nvPr/>
        </p:nvSpPr>
        <p:spPr bwMode="auto">
          <a:xfrm>
            <a:off x="4140200" y="1989138"/>
            <a:ext cx="1490663" cy="244475"/>
          </a:xfrm>
          <a:prstGeom prst="rect">
            <a:avLst/>
          </a:prstGeom>
          <a:noFill/>
          <a:ln w="9525">
            <a:noFill/>
            <a:miter lim="800000"/>
            <a:headEnd/>
            <a:tailEnd/>
          </a:ln>
          <a:effectLst/>
        </p:spPr>
        <p:txBody>
          <a:bodyPr wrap="none">
            <a:spAutoFit/>
          </a:bodyPr>
          <a:lstStyle/>
          <a:p>
            <a:r>
              <a:rPr lang="es-MX" sz="1000" b="0"/>
              <a:t>Esclavitud a los infieles</a:t>
            </a:r>
            <a:endParaRPr lang="es-ES" sz="1000" b="0"/>
          </a:p>
        </p:txBody>
      </p:sp>
      <p:sp>
        <p:nvSpPr>
          <p:cNvPr id="42008" name="Text Box 24"/>
          <p:cNvSpPr txBox="1">
            <a:spLocks noChangeArrowheads="1"/>
          </p:cNvSpPr>
          <p:nvPr/>
        </p:nvSpPr>
        <p:spPr bwMode="auto">
          <a:xfrm>
            <a:off x="4284663" y="2492375"/>
            <a:ext cx="1309687" cy="244475"/>
          </a:xfrm>
          <a:prstGeom prst="rect">
            <a:avLst/>
          </a:prstGeom>
          <a:noFill/>
          <a:ln w="9525">
            <a:noFill/>
            <a:miter lim="800000"/>
            <a:headEnd/>
            <a:tailEnd/>
          </a:ln>
          <a:effectLst/>
        </p:spPr>
        <p:txBody>
          <a:bodyPr wrap="none">
            <a:spAutoFit/>
          </a:bodyPr>
          <a:lstStyle/>
          <a:p>
            <a:r>
              <a:rPr lang="es-MX" sz="1000" b="0"/>
              <a:t>Confirma Alcacovas</a:t>
            </a:r>
            <a:endParaRPr lang="es-ES" sz="1000" b="0"/>
          </a:p>
        </p:txBody>
      </p:sp>
      <p:sp>
        <p:nvSpPr>
          <p:cNvPr id="42009" name="Text Box 25"/>
          <p:cNvSpPr txBox="1">
            <a:spLocks noChangeArrowheads="1"/>
          </p:cNvSpPr>
          <p:nvPr/>
        </p:nvSpPr>
        <p:spPr bwMode="auto">
          <a:xfrm>
            <a:off x="2843213" y="2420938"/>
            <a:ext cx="1300162" cy="244475"/>
          </a:xfrm>
          <a:prstGeom prst="rect">
            <a:avLst/>
          </a:prstGeom>
          <a:noFill/>
          <a:ln w="9525">
            <a:noFill/>
            <a:miter lim="800000"/>
            <a:headEnd/>
            <a:tailEnd/>
          </a:ln>
          <a:effectLst/>
        </p:spPr>
        <p:txBody>
          <a:bodyPr wrap="none">
            <a:spAutoFit/>
          </a:bodyPr>
          <a:lstStyle/>
          <a:p>
            <a:r>
              <a:rPr lang="es-MX" sz="1000" b="0"/>
              <a:t>Canarias españolas</a:t>
            </a:r>
            <a:endParaRPr lang="es-ES" sz="1000" b="0"/>
          </a:p>
        </p:txBody>
      </p:sp>
      <p:sp>
        <p:nvSpPr>
          <p:cNvPr id="42010" name="Text Box 26"/>
          <p:cNvSpPr txBox="1">
            <a:spLocks noChangeArrowheads="1"/>
          </p:cNvSpPr>
          <p:nvPr/>
        </p:nvSpPr>
        <p:spPr bwMode="auto">
          <a:xfrm>
            <a:off x="4787900" y="3500438"/>
            <a:ext cx="1187450" cy="244475"/>
          </a:xfrm>
          <a:prstGeom prst="rect">
            <a:avLst/>
          </a:prstGeom>
          <a:noFill/>
          <a:ln w="9525">
            <a:noFill/>
            <a:miter lim="800000"/>
            <a:headEnd/>
            <a:tailEnd/>
          </a:ln>
          <a:effectLst/>
        </p:spPr>
        <p:txBody>
          <a:bodyPr wrap="none">
            <a:spAutoFit/>
          </a:bodyPr>
          <a:lstStyle/>
          <a:p>
            <a:r>
              <a:rPr lang="es-MX" sz="1000" b="0"/>
              <a:t>Sur Cabo Bojador</a:t>
            </a:r>
            <a:endParaRPr lang="es-ES" sz="1000" b="0"/>
          </a:p>
        </p:txBody>
      </p:sp>
      <p:sp>
        <p:nvSpPr>
          <p:cNvPr id="42011" name="Text Box 27"/>
          <p:cNvSpPr txBox="1">
            <a:spLocks noChangeArrowheads="1"/>
          </p:cNvSpPr>
          <p:nvPr/>
        </p:nvSpPr>
        <p:spPr bwMode="auto">
          <a:xfrm>
            <a:off x="3276600" y="6613525"/>
            <a:ext cx="1862138" cy="244475"/>
          </a:xfrm>
          <a:prstGeom prst="rect">
            <a:avLst/>
          </a:prstGeom>
          <a:noFill/>
          <a:ln w="9525">
            <a:noFill/>
            <a:miter lim="800000"/>
            <a:headEnd/>
            <a:tailEnd/>
          </a:ln>
          <a:effectLst/>
        </p:spPr>
        <p:txBody>
          <a:bodyPr wrap="none">
            <a:spAutoFit/>
          </a:bodyPr>
          <a:lstStyle/>
          <a:p>
            <a:r>
              <a:rPr lang="es-MX" sz="1000" b="0"/>
              <a:t>Dudum Siquidem Cabo Verde</a:t>
            </a:r>
            <a:endParaRPr lang="es-ES" sz="1000" b="0"/>
          </a:p>
        </p:txBody>
      </p:sp>
      <p:sp>
        <p:nvSpPr>
          <p:cNvPr id="42012" name="Text Box 28"/>
          <p:cNvSpPr txBox="1">
            <a:spLocks noChangeArrowheads="1"/>
          </p:cNvSpPr>
          <p:nvPr/>
        </p:nvSpPr>
        <p:spPr bwMode="auto">
          <a:xfrm>
            <a:off x="755650" y="5734050"/>
            <a:ext cx="1289050" cy="244475"/>
          </a:xfrm>
          <a:prstGeom prst="rect">
            <a:avLst/>
          </a:prstGeom>
          <a:noFill/>
          <a:ln w="9525">
            <a:noFill/>
            <a:miter lim="800000"/>
            <a:headEnd/>
            <a:tailEnd/>
          </a:ln>
          <a:effectLst/>
        </p:spPr>
        <p:txBody>
          <a:bodyPr wrap="none">
            <a:spAutoFit/>
          </a:bodyPr>
          <a:lstStyle/>
          <a:p>
            <a:r>
              <a:rPr lang="es-MX" sz="1000" b="0"/>
              <a:t>Misiones a América</a:t>
            </a:r>
            <a:endParaRPr lang="es-ES" sz="1000" b="0"/>
          </a:p>
        </p:txBody>
      </p:sp>
      <p:sp>
        <p:nvSpPr>
          <p:cNvPr id="42013" name="Text Box 29"/>
          <p:cNvSpPr txBox="1">
            <a:spLocks noChangeArrowheads="1"/>
          </p:cNvSpPr>
          <p:nvPr/>
        </p:nvSpPr>
        <p:spPr bwMode="auto">
          <a:xfrm>
            <a:off x="1692275" y="981075"/>
            <a:ext cx="2163763" cy="244475"/>
          </a:xfrm>
          <a:prstGeom prst="rect">
            <a:avLst/>
          </a:prstGeom>
          <a:noFill/>
          <a:ln w="9525">
            <a:noFill/>
            <a:miter lim="800000"/>
            <a:headEnd/>
            <a:tailEnd/>
          </a:ln>
          <a:effectLst/>
        </p:spPr>
        <p:txBody>
          <a:bodyPr wrap="none">
            <a:spAutoFit/>
          </a:bodyPr>
          <a:lstStyle/>
          <a:p>
            <a:r>
              <a:rPr lang="es-MX" sz="1000" b="0"/>
              <a:t>D.S. 200 millas al occidente de C.B</a:t>
            </a:r>
            <a:endParaRPr lang="es-ES" sz="1000" b="0"/>
          </a:p>
        </p:txBody>
      </p:sp>
      <p:sp>
        <p:nvSpPr>
          <p:cNvPr id="42014" name="Text Box 30"/>
          <p:cNvSpPr txBox="1">
            <a:spLocks noChangeArrowheads="1"/>
          </p:cNvSpPr>
          <p:nvPr/>
        </p:nvSpPr>
        <p:spPr bwMode="auto">
          <a:xfrm>
            <a:off x="6659563" y="6237288"/>
            <a:ext cx="1655762" cy="244475"/>
          </a:xfrm>
          <a:prstGeom prst="rect">
            <a:avLst/>
          </a:prstGeom>
          <a:noFill/>
          <a:ln w="9525">
            <a:noFill/>
            <a:miter lim="800000"/>
            <a:headEnd/>
            <a:tailEnd/>
          </a:ln>
          <a:effectLst/>
        </p:spPr>
        <p:txBody>
          <a:bodyPr>
            <a:spAutoFit/>
          </a:bodyPr>
          <a:lstStyle/>
          <a:p>
            <a:r>
              <a:rPr lang="es-MX" sz="1000" b="0"/>
              <a:t>297 Leguas al E Molucas</a:t>
            </a:r>
            <a:endParaRPr lang="es-ES" sz="1000" b="0"/>
          </a:p>
        </p:txBody>
      </p:sp>
      <p:sp>
        <p:nvSpPr>
          <p:cNvPr id="42015" name="Line 31"/>
          <p:cNvSpPr>
            <a:spLocks noChangeShapeType="1"/>
          </p:cNvSpPr>
          <p:nvPr/>
        </p:nvSpPr>
        <p:spPr bwMode="auto">
          <a:xfrm flipH="1">
            <a:off x="7956550" y="3933825"/>
            <a:ext cx="1008063" cy="0"/>
          </a:xfrm>
          <a:prstGeom prst="line">
            <a:avLst/>
          </a:prstGeom>
          <a:noFill/>
          <a:ln w="9525">
            <a:solidFill>
              <a:schemeClr val="bg1"/>
            </a:solidFill>
            <a:round/>
            <a:headEnd/>
            <a:tailEnd type="triangle" w="med" len="med"/>
          </a:ln>
          <a:effectLst/>
        </p:spPr>
        <p:txBody>
          <a:bodyPr/>
          <a:lstStyle/>
          <a:p>
            <a:endParaRPr lang="es-ES"/>
          </a:p>
        </p:txBody>
      </p:sp>
      <p:pic>
        <p:nvPicPr>
          <p:cNvPr id="42016" name="Picture 32" descr="portugal__55627"/>
          <p:cNvPicPr>
            <a:picLocks noChangeAspect="1" noChangeArrowheads="1"/>
          </p:cNvPicPr>
          <p:nvPr/>
        </p:nvPicPr>
        <p:blipFill>
          <a:blip r:embed="rId4" cstate="print"/>
          <a:srcRect/>
          <a:stretch>
            <a:fillRect/>
          </a:stretch>
        </p:blipFill>
        <p:spPr bwMode="auto">
          <a:xfrm>
            <a:off x="5148263" y="5084763"/>
            <a:ext cx="925512" cy="1200150"/>
          </a:xfrm>
          <a:prstGeom prst="rect">
            <a:avLst/>
          </a:prstGeom>
          <a:noFill/>
        </p:spPr>
      </p:pic>
      <p:pic>
        <p:nvPicPr>
          <p:cNvPr id="42017" name="Picture 33" descr="escudoespanol"/>
          <p:cNvPicPr>
            <a:picLocks noChangeAspect="1" noChangeArrowheads="1"/>
          </p:cNvPicPr>
          <p:nvPr/>
        </p:nvPicPr>
        <p:blipFill>
          <a:blip r:embed="rId5" cstate="print"/>
          <a:srcRect/>
          <a:stretch>
            <a:fillRect/>
          </a:stretch>
        </p:blipFill>
        <p:spPr bwMode="auto">
          <a:xfrm>
            <a:off x="684213" y="2997200"/>
            <a:ext cx="1181100" cy="1244600"/>
          </a:xfrm>
          <a:prstGeom prst="rect">
            <a:avLst/>
          </a:prstGeom>
          <a:noFill/>
        </p:spPr>
      </p:pic>
      <p:pic>
        <p:nvPicPr>
          <p:cNvPr id="42018" name="Picture 34" descr="escudoespanol"/>
          <p:cNvPicPr>
            <a:picLocks noChangeAspect="1" noChangeArrowheads="1"/>
          </p:cNvPicPr>
          <p:nvPr/>
        </p:nvPicPr>
        <p:blipFill>
          <a:blip r:embed="rId5" cstate="print"/>
          <a:srcRect/>
          <a:stretch>
            <a:fillRect/>
          </a:stretch>
        </p:blipFill>
        <p:spPr bwMode="auto">
          <a:xfrm>
            <a:off x="8101013" y="2852738"/>
            <a:ext cx="703262" cy="74136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1987"/>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41988"/>
                                        </p:tgtEl>
                                        <p:attrNameLst>
                                          <p:attrName>style.visibility</p:attrName>
                                        </p:attrNameLst>
                                      </p:cBhvr>
                                      <p:to>
                                        <p:strVal val="visible"/>
                                      </p:to>
                                    </p:set>
                                    <p:animEffect transition="in" filter="box(in)">
                                      <p:cBhvr>
                                        <p:cTn id="11" dur="500"/>
                                        <p:tgtEl>
                                          <p:spTgt spid="41988"/>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42003"/>
                                        </p:tgtEl>
                                        <p:attrNameLst>
                                          <p:attrName>style.visibility</p:attrName>
                                        </p:attrNameLst>
                                      </p:cBhvr>
                                      <p:to>
                                        <p:strVal val="visible"/>
                                      </p:to>
                                    </p:set>
                                    <p:animEffect transition="in" filter="checkerboard(across)">
                                      <p:cBhvr>
                                        <p:cTn id="16" dur="500"/>
                                        <p:tgtEl>
                                          <p:spTgt spid="42003"/>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42007"/>
                                        </p:tgtEl>
                                        <p:attrNameLst>
                                          <p:attrName>style.visibility</p:attrName>
                                        </p:attrNameLst>
                                      </p:cBhvr>
                                      <p:to>
                                        <p:strVal val="visible"/>
                                      </p:to>
                                    </p:set>
                                    <p:animEffect transition="in" filter="checkerboard(across)">
                                      <p:cBhvr>
                                        <p:cTn id="21" dur="500"/>
                                        <p:tgtEl>
                                          <p:spTgt spid="42007"/>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42000"/>
                                        </p:tgtEl>
                                        <p:attrNameLst>
                                          <p:attrName>style.visibility</p:attrName>
                                        </p:attrNameLst>
                                      </p:cBhvr>
                                      <p:to>
                                        <p:strVal val="visible"/>
                                      </p:to>
                                    </p:set>
                                    <p:anim calcmode="lin" valueType="num">
                                      <p:cBhvr additive="base">
                                        <p:cTn id="26" dur="500" fill="hold"/>
                                        <p:tgtEl>
                                          <p:spTgt spid="42000"/>
                                        </p:tgtEl>
                                        <p:attrNameLst>
                                          <p:attrName>ppt_x</p:attrName>
                                        </p:attrNameLst>
                                      </p:cBhvr>
                                      <p:tavLst>
                                        <p:tav tm="0">
                                          <p:val>
                                            <p:strVal val="#ppt_x"/>
                                          </p:val>
                                        </p:tav>
                                        <p:tav tm="100000">
                                          <p:val>
                                            <p:strVal val="#ppt_x"/>
                                          </p:val>
                                        </p:tav>
                                      </p:tavLst>
                                    </p:anim>
                                    <p:anim calcmode="lin" valueType="num">
                                      <p:cBhvr additive="base">
                                        <p:cTn id="27" dur="500" fill="hold"/>
                                        <p:tgtEl>
                                          <p:spTgt spid="4200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1999"/>
                                        </p:tgtEl>
                                        <p:attrNameLst>
                                          <p:attrName>style.visibility</p:attrName>
                                        </p:attrNameLst>
                                      </p:cBhvr>
                                      <p:to>
                                        <p:strVal val="visible"/>
                                      </p:to>
                                    </p:set>
                                    <p:animEffect transition="in" filter="blinds(horizontal)">
                                      <p:cBhvr>
                                        <p:cTn id="32" dur="500"/>
                                        <p:tgtEl>
                                          <p:spTgt spid="41999"/>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41998"/>
                                        </p:tgtEl>
                                        <p:attrNameLst>
                                          <p:attrName>style.visibility</p:attrName>
                                        </p:attrNameLst>
                                      </p:cBhvr>
                                      <p:to>
                                        <p:strVal val="visible"/>
                                      </p:to>
                                    </p:set>
                                    <p:animEffect transition="in" filter="checkerboard(across)">
                                      <p:cBhvr>
                                        <p:cTn id="37" dur="500"/>
                                        <p:tgtEl>
                                          <p:spTgt spid="41998"/>
                                        </p:tgtEl>
                                      </p:cBhvr>
                                    </p:animEffec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grpId="0" nodeType="clickEffect">
                                  <p:stCondLst>
                                    <p:cond delay="0"/>
                                  </p:stCondLst>
                                  <p:iterate type="lt">
                                    <p:tmPct val="50000"/>
                                  </p:iterate>
                                  <p:childTnLst>
                                    <p:set>
                                      <p:cBhvr>
                                        <p:cTn id="41" dur="1" fill="hold">
                                          <p:stCondLst>
                                            <p:cond delay="0"/>
                                          </p:stCondLst>
                                        </p:cTn>
                                        <p:tgtEl>
                                          <p:spTgt spid="42010"/>
                                        </p:tgtEl>
                                        <p:attrNameLst>
                                          <p:attrName>style.visibility</p:attrName>
                                        </p:attrNameLst>
                                      </p:cBhvr>
                                      <p:to>
                                        <p:strVal val="visible"/>
                                      </p:to>
                                    </p:set>
                                    <p:anim calcmode="discrete" valueType="clr">
                                      <p:cBhvr override="childStyle">
                                        <p:cTn id="42" dur="80"/>
                                        <p:tgtEl>
                                          <p:spTgt spid="42010"/>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42010"/>
                                        </p:tgtEl>
                                        <p:attrNameLst>
                                          <p:attrName>fillcolor</p:attrName>
                                        </p:attrNameLst>
                                      </p:cBhvr>
                                      <p:tavLst>
                                        <p:tav tm="0">
                                          <p:val>
                                            <p:clrVal>
                                              <a:schemeClr val="accent2"/>
                                            </p:clrVal>
                                          </p:val>
                                        </p:tav>
                                        <p:tav tm="50000">
                                          <p:val>
                                            <p:clrVal>
                                              <a:schemeClr val="hlink"/>
                                            </p:clrVal>
                                          </p:val>
                                        </p:tav>
                                      </p:tavLst>
                                    </p:anim>
                                    <p:set>
                                      <p:cBhvr>
                                        <p:cTn id="44" dur="80"/>
                                        <p:tgtEl>
                                          <p:spTgt spid="42010"/>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41995"/>
                                        </p:tgtEl>
                                        <p:attrNameLst>
                                          <p:attrName>style.visibility</p:attrName>
                                        </p:attrNameLst>
                                      </p:cBhvr>
                                      <p:to>
                                        <p:strVal val="visible"/>
                                      </p:to>
                                    </p:set>
                                    <p:animEffect transition="in" filter="checkerboard(across)">
                                      <p:cBhvr>
                                        <p:cTn id="49" dur="500"/>
                                        <p:tgtEl>
                                          <p:spTgt spid="41995"/>
                                        </p:tgtEl>
                                      </p:cBhvr>
                                    </p:animEffect>
                                  </p:childTnLst>
                                </p:cTn>
                              </p:par>
                            </p:childTnLst>
                          </p:cTn>
                        </p:par>
                      </p:childTnLst>
                    </p:cTn>
                  </p:par>
                  <p:par>
                    <p:cTn id="50" fill="hold">
                      <p:stCondLst>
                        <p:cond delay="indefinite"/>
                      </p:stCondLst>
                      <p:childTnLst>
                        <p:par>
                          <p:cTn id="51" fill="hold">
                            <p:stCondLst>
                              <p:cond delay="0"/>
                            </p:stCondLst>
                            <p:childTnLst>
                              <p:par>
                                <p:cTn id="52" presetID="27" presetClass="entr" presetSubtype="0" fill="hold" grpId="0" nodeType="clickEffect">
                                  <p:stCondLst>
                                    <p:cond delay="0"/>
                                  </p:stCondLst>
                                  <p:iterate type="lt">
                                    <p:tmPct val="50000"/>
                                  </p:iterate>
                                  <p:childTnLst>
                                    <p:set>
                                      <p:cBhvr>
                                        <p:cTn id="53" dur="1" fill="hold">
                                          <p:stCondLst>
                                            <p:cond delay="0"/>
                                          </p:stCondLst>
                                        </p:cTn>
                                        <p:tgtEl>
                                          <p:spTgt spid="41994"/>
                                        </p:tgtEl>
                                        <p:attrNameLst>
                                          <p:attrName>style.visibility</p:attrName>
                                        </p:attrNameLst>
                                      </p:cBhvr>
                                      <p:to>
                                        <p:strVal val="visible"/>
                                      </p:to>
                                    </p:set>
                                    <p:anim calcmode="discrete" valueType="clr">
                                      <p:cBhvr override="childStyle">
                                        <p:cTn id="54" dur="80"/>
                                        <p:tgtEl>
                                          <p:spTgt spid="41994"/>
                                        </p:tgtEl>
                                        <p:attrNameLst>
                                          <p:attrName>style.color</p:attrName>
                                        </p:attrNameLst>
                                      </p:cBhvr>
                                      <p:tavLst>
                                        <p:tav tm="0">
                                          <p:val>
                                            <p:clrVal>
                                              <a:schemeClr val="accent2"/>
                                            </p:clrVal>
                                          </p:val>
                                        </p:tav>
                                        <p:tav tm="50000">
                                          <p:val>
                                            <p:clrVal>
                                              <a:schemeClr val="hlink"/>
                                            </p:clrVal>
                                          </p:val>
                                        </p:tav>
                                      </p:tavLst>
                                    </p:anim>
                                    <p:anim calcmode="discrete" valueType="clr">
                                      <p:cBhvr>
                                        <p:cTn id="55" dur="80"/>
                                        <p:tgtEl>
                                          <p:spTgt spid="41994"/>
                                        </p:tgtEl>
                                        <p:attrNameLst>
                                          <p:attrName>fillcolor</p:attrName>
                                        </p:attrNameLst>
                                      </p:cBhvr>
                                      <p:tavLst>
                                        <p:tav tm="0">
                                          <p:val>
                                            <p:clrVal>
                                              <a:schemeClr val="accent2"/>
                                            </p:clrVal>
                                          </p:val>
                                        </p:tav>
                                        <p:tav tm="50000">
                                          <p:val>
                                            <p:clrVal>
                                              <a:schemeClr val="hlink"/>
                                            </p:clrVal>
                                          </p:val>
                                        </p:tav>
                                      </p:tavLst>
                                    </p:anim>
                                    <p:set>
                                      <p:cBhvr>
                                        <p:cTn id="56" dur="80"/>
                                        <p:tgtEl>
                                          <p:spTgt spid="41994"/>
                                        </p:tgtEl>
                                        <p:attrNameLst>
                                          <p:attrName>fill.type</p:attrName>
                                        </p:attrNameLst>
                                      </p:cBhvr>
                                      <p:to>
                                        <p:strVal val="solid"/>
                                      </p:to>
                                    </p:set>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42009"/>
                                        </p:tgtEl>
                                        <p:attrNameLst>
                                          <p:attrName>style.visibility</p:attrName>
                                        </p:attrNameLst>
                                      </p:cBhvr>
                                      <p:to>
                                        <p:strVal val="visible"/>
                                      </p:to>
                                    </p:set>
                                    <p:animEffect transition="in" filter="dissolve">
                                      <p:cBhvr>
                                        <p:cTn id="61" dur="500"/>
                                        <p:tgtEl>
                                          <p:spTgt spid="42009"/>
                                        </p:tgtEl>
                                      </p:cBhvr>
                                    </p:animEffect>
                                  </p:childTnLst>
                                </p:cTn>
                              </p:par>
                            </p:childTnLst>
                          </p:cTn>
                        </p:par>
                      </p:childTnLst>
                    </p:cTn>
                  </p:par>
                  <p:par>
                    <p:cTn id="62" fill="hold">
                      <p:stCondLst>
                        <p:cond delay="indefinite"/>
                      </p:stCondLst>
                      <p:childTnLst>
                        <p:par>
                          <p:cTn id="63" fill="hold">
                            <p:stCondLst>
                              <p:cond delay="0"/>
                            </p:stCondLst>
                            <p:childTnLst>
                              <p:par>
                                <p:cTn id="64" presetID="5" presetClass="entr" presetSubtype="10" fill="hold" grpId="0" nodeType="clickEffect">
                                  <p:stCondLst>
                                    <p:cond delay="0"/>
                                  </p:stCondLst>
                                  <p:childTnLst>
                                    <p:set>
                                      <p:cBhvr>
                                        <p:cTn id="65" dur="1" fill="hold">
                                          <p:stCondLst>
                                            <p:cond delay="0"/>
                                          </p:stCondLst>
                                        </p:cTn>
                                        <p:tgtEl>
                                          <p:spTgt spid="42001"/>
                                        </p:tgtEl>
                                        <p:attrNameLst>
                                          <p:attrName>style.visibility</p:attrName>
                                        </p:attrNameLst>
                                      </p:cBhvr>
                                      <p:to>
                                        <p:strVal val="visible"/>
                                      </p:to>
                                    </p:set>
                                    <p:animEffect transition="in" filter="checkerboard(across)">
                                      <p:cBhvr>
                                        <p:cTn id="66" dur="500"/>
                                        <p:tgtEl>
                                          <p:spTgt spid="42001"/>
                                        </p:tgtEl>
                                      </p:cBhvr>
                                    </p:animEffect>
                                  </p:childTnLst>
                                </p:cTn>
                              </p:par>
                            </p:childTnLst>
                          </p:cTn>
                        </p:par>
                      </p:childTnLst>
                    </p:cTn>
                  </p:par>
                  <p:par>
                    <p:cTn id="67" fill="hold">
                      <p:stCondLst>
                        <p:cond delay="indefinite"/>
                      </p:stCondLst>
                      <p:childTnLst>
                        <p:par>
                          <p:cTn id="68" fill="hold">
                            <p:stCondLst>
                              <p:cond delay="0"/>
                            </p:stCondLst>
                            <p:childTnLst>
                              <p:par>
                                <p:cTn id="69" presetID="27" presetClass="entr" presetSubtype="0" fill="hold" grpId="0" nodeType="clickEffect">
                                  <p:stCondLst>
                                    <p:cond delay="0"/>
                                  </p:stCondLst>
                                  <p:iterate type="lt">
                                    <p:tmPct val="50000"/>
                                  </p:iterate>
                                  <p:childTnLst>
                                    <p:set>
                                      <p:cBhvr>
                                        <p:cTn id="70" dur="1" fill="hold">
                                          <p:stCondLst>
                                            <p:cond delay="0"/>
                                          </p:stCondLst>
                                        </p:cTn>
                                        <p:tgtEl>
                                          <p:spTgt spid="42002"/>
                                        </p:tgtEl>
                                        <p:attrNameLst>
                                          <p:attrName>style.visibility</p:attrName>
                                        </p:attrNameLst>
                                      </p:cBhvr>
                                      <p:to>
                                        <p:strVal val="visible"/>
                                      </p:to>
                                    </p:set>
                                    <p:anim calcmode="discrete" valueType="clr">
                                      <p:cBhvr override="childStyle">
                                        <p:cTn id="71" dur="80"/>
                                        <p:tgtEl>
                                          <p:spTgt spid="42002"/>
                                        </p:tgtEl>
                                        <p:attrNameLst>
                                          <p:attrName>style.color</p:attrName>
                                        </p:attrNameLst>
                                      </p:cBhvr>
                                      <p:tavLst>
                                        <p:tav tm="0">
                                          <p:val>
                                            <p:clrVal>
                                              <a:schemeClr val="accent2"/>
                                            </p:clrVal>
                                          </p:val>
                                        </p:tav>
                                        <p:tav tm="50000">
                                          <p:val>
                                            <p:clrVal>
                                              <a:schemeClr val="hlink"/>
                                            </p:clrVal>
                                          </p:val>
                                        </p:tav>
                                      </p:tavLst>
                                    </p:anim>
                                    <p:anim calcmode="discrete" valueType="clr">
                                      <p:cBhvr>
                                        <p:cTn id="72" dur="80"/>
                                        <p:tgtEl>
                                          <p:spTgt spid="42002"/>
                                        </p:tgtEl>
                                        <p:attrNameLst>
                                          <p:attrName>fillcolor</p:attrName>
                                        </p:attrNameLst>
                                      </p:cBhvr>
                                      <p:tavLst>
                                        <p:tav tm="0">
                                          <p:val>
                                            <p:clrVal>
                                              <a:schemeClr val="accent2"/>
                                            </p:clrVal>
                                          </p:val>
                                        </p:tav>
                                        <p:tav tm="50000">
                                          <p:val>
                                            <p:clrVal>
                                              <a:schemeClr val="hlink"/>
                                            </p:clrVal>
                                          </p:val>
                                        </p:tav>
                                      </p:tavLst>
                                    </p:anim>
                                    <p:set>
                                      <p:cBhvr>
                                        <p:cTn id="73" dur="80"/>
                                        <p:tgtEl>
                                          <p:spTgt spid="42002"/>
                                        </p:tgtEl>
                                        <p:attrNameLst>
                                          <p:attrName>fill.type</p:attrName>
                                        </p:attrNameLst>
                                      </p:cBhvr>
                                      <p:to>
                                        <p:strVal val="solid"/>
                                      </p:to>
                                    </p:se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42008"/>
                                        </p:tgtEl>
                                        <p:attrNameLst>
                                          <p:attrName>style.visibility</p:attrName>
                                        </p:attrNameLst>
                                      </p:cBhvr>
                                      <p:to>
                                        <p:strVal val="visible"/>
                                      </p:to>
                                    </p:set>
                                    <p:anim calcmode="lin" valueType="num">
                                      <p:cBhvr additive="base">
                                        <p:cTn id="78" dur="500" fill="hold"/>
                                        <p:tgtEl>
                                          <p:spTgt spid="42008"/>
                                        </p:tgtEl>
                                        <p:attrNameLst>
                                          <p:attrName>ppt_x</p:attrName>
                                        </p:attrNameLst>
                                      </p:cBhvr>
                                      <p:tavLst>
                                        <p:tav tm="0">
                                          <p:val>
                                            <p:strVal val="#ppt_x"/>
                                          </p:val>
                                        </p:tav>
                                        <p:tav tm="100000">
                                          <p:val>
                                            <p:strVal val="#ppt_x"/>
                                          </p:val>
                                        </p:tav>
                                      </p:tavLst>
                                    </p:anim>
                                    <p:anim calcmode="lin" valueType="num">
                                      <p:cBhvr additive="base">
                                        <p:cTn id="79" dur="500" fill="hold"/>
                                        <p:tgtEl>
                                          <p:spTgt spid="42008"/>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8" presetClass="entr" presetSubtype="16" fill="hold" grpId="0" nodeType="clickEffect">
                                  <p:stCondLst>
                                    <p:cond delay="0"/>
                                  </p:stCondLst>
                                  <p:childTnLst>
                                    <p:set>
                                      <p:cBhvr>
                                        <p:cTn id="83" dur="1" fill="hold">
                                          <p:stCondLst>
                                            <p:cond delay="0"/>
                                          </p:stCondLst>
                                        </p:cTn>
                                        <p:tgtEl>
                                          <p:spTgt spid="41989"/>
                                        </p:tgtEl>
                                        <p:attrNameLst>
                                          <p:attrName>style.visibility</p:attrName>
                                        </p:attrNameLst>
                                      </p:cBhvr>
                                      <p:to>
                                        <p:strVal val="visible"/>
                                      </p:to>
                                    </p:set>
                                    <p:animEffect transition="in" filter="diamond(in)">
                                      <p:cBhvr>
                                        <p:cTn id="84" dur="2000"/>
                                        <p:tgtEl>
                                          <p:spTgt spid="41989"/>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41990"/>
                                        </p:tgtEl>
                                        <p:attrNameLst>
                                          <p:attrName>style.visibility</p:attrName>
                                        </p:attrNameLst>
                                      </p:cBhvr>
                                      <p:to>
                                        <p:strVal val="visible"/>
                                      </p:to>
                                    </p:set>
                                    <p:anim calcmode="lin" valueType="num">
                                      <p:cBhvr additive="base">
                                        <p:cTn id="89" dur="500" fill="hold"/>
                                        <p:tgtEl>
                                          <p:spTgt spid="41990"/>
                                        </p:tgtEl>
                                        <p:attrNameLst>
                                          <p:attrName>ppt_x</p:attrName>
                                        </p:attrNameLst>
                                      </p:cBhvr>
                                      <p:tavLst>
                                        <p:tav tm="0">
                                          <p:val>
                                            <p:strVal val="#ppt_x"/>
                                          </p:val>
                                        </p:tav>
                                        <p:tav tm="100000">
                                          <p:val>
                                            <p:strVal val="#ppt_x"/>
                                          </p:val>
                                        </p:tav>
                                      </p:tavLst>
                                    </p:anim>
                                    <p:anim calcmode="lin" valueType="num">
                                      <p:cBhvr additive="base">
                                        <p:cTn id="90" dur="500" fill="hold"/>
                                        <p:tgtEl>
                                          <p:spTgt spid="41990"/>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42011"/>
                                        </p:tgtEl>
                                        <p:attrNameLst>
                                          <p:attrName>style.visibility</p:attrName>
                                        </p:attrNameLst>
                                      </p:cBhvr>
                                      <p:to>
                                        <p:strVal val="visible"/>
                                      </p:to>
                                    </p:set>
                                    <p:anim calcmode="lin" valueType="num">
                                      <p:cBhvr additive="base">
                                        <p:cTn id="95" dur="500" fill="hold"/>
                                        <p:tgtEl>
                                          <p:spTgt spid="42011"/>
                                        </p:tgtEl>
                                        <p:attrNameLst>
                                          <p:attrName>ppt_x</p:attrName>
                                        </p:attrNameLst>
                                      </p:cBhvr>
                                      <p:tavLst>
                                        <p:tav tm="0">
                                          <p:val>
                                            <p:strVal val="#ppt_x"/>
                                          </p:val>
                                        </p:tav>
                                        <p:tav tm="100000">
                                          <p:val>
                                            <p:strVal val="#ppt_x"/>
                                          </p:val>
                                        </p:tav>
                                      </p:tavLst>
                                    </p:anim>
                                    <p:anim calcmode="lin" valueType="num">
                                      <p:cBhvr additive="base">
                                        <p:cTn id="96" dur="500" fill="hold"/>
                                        <p:tgtEl>
                                          <p:spTgt spid="42011"/>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5" presetClass="entr" presetSubtype="10" fill="hold" grpId="0" nodeType="clickEffect">
                                  <p:stCondLst>
                                    <p:cond delay="0"/>
                                  </p:stCondLst>
                                  <p:childTnLst>
                                    <p:set>
                                      <p:cBhvr>
                                        <p:cTn id="100" dur="1" fill="hold">
                                          <p:stCondLst>
                                            <p:cond delay="0"/>
                                          </p:stCondLst>
                                        </p:cTn>
                                        <p:tgtEl>
                                          <p:spTgt spid="41992"/>
                                        </p:tgtEl>
                                        <p:attrNameLst>
                                          <p:attrName>style.visibility</p:attrName>
                                        </p:attrNameLst>
                                      </p:cBhvr>
                                      <p:to>
                                        <p:strVal val="visible"/>
                                      </p:to>
                                    </p:set>
                                    <p:animEffect transition="in" filter="checkerboard(across)">
                                      <p:cBhvr>
                                        <p:cTn id="101" dur="500"/>
                                        <p:tgtEl>
                                          <p:spTgt spid="41992"/>
                                        </p:tgtEl>
                                      </p:cBhvr>
                                    </p:animEffect>
                                  </p:childTnLst>
                                </p:cTn>
                              </p:par>
                            </p:childTnLst>
                          </p:cTn>
                        </p:par>
                      </p:childTnLst>
                    </p:cTn>
                  </p:par>
                  <p:par>
                    <p:cTn id="102" fill="hold">
                      <p:stCondLst>
                        <p:cond delay="indefinite"/>
                      </p:stCondLst>
                      <p:childTnLst>
                        <p:par>
                          <p:cTn id="103" fill="hold">
                            <p:stCondLst>
                              <p:cond delay="0"/>
                            </p:stCondLst>
                            <p:childTnLst>
                              <p:par>
                                <p:cTn id="104" presetID="8" presetClass="entr" presetSubtype="16" fill="hold" grpId="0" nodeType="clickEffect">
                                  <p:stCondLst>
                                    <p:cond delay="0"/>
                                  </p:stCondLst>
                                  <p:childTnLst>
                                    <p:set>
                                      <p:cBhvr>
                                        <p:cTn id="105" dur="1" fill="hold">
                                          <p:stCondLst>
                                            <p:cond delay="0"/>
                                          </p:stCondLst>
                                        </p:cTn>
                                        <p:tgtEl>
                                          <p:spTgt spid="41991"/>
                                        </p:tgtEl>
                                        <p:attrNameLst>
                                          <p:attrName>style.visibility</p:attrName>
                                        </p:attrNameLst>
                                      </p:cBhvr>
                                      <p:to>
                                        <p:strVal val="visible"/>
                                      </p:to>
                                    </p:set>
                                    <p:animEffect transition="in" filter="diamond(in)">
                                      <p:cBhvr>
                                        <p:cTn id="106" dur="2000"/>
                                        <p:tgtEl>
                                          <p:spTgt spid="41991"/>
                                        </p:tgtEl>
                                      </p:cBhvr>
                                    </p:animEffect>
                                  </p:childTnLst>
                                </p:cTn>
                              </p:par>
                            </p:childTnLst>
                          </p:cTn>
                        </p:par>
                      </p:childTnLst>
                    </p:cTn>
                  </p:par>
                  <p:par>
                    <p:cTn id="107" fill="hold">
                      <p:stCondLst>
                        <p:cond delay="indefinite"/>
                      </p:stCondLst>
                      <p:childTnLst>
                        <p:par>
                          <p:cTn id="108" fill="hold">
                            <p:stCondLst>
                              <p:cond delay="0"/>
                            </p:stCondLst>
                            <p:childTnLst>
                              <p:par>
                                <p:cTn id="109" presetID="5" presetClass="entr" presetSubtype="10" fill="hold" grpId="0" nodeType="clickEffect">
                                  <p:stCondLst>
                                    <p:cond delay="0"/>
                                  </p:stCondLst>
                                  <p:childTnLst>
                                    <p:set>
                                      <p:cBhvr>
                                        <p:cTn id="110" dur="1" fill="hold">
                                          <p:stCondLst>
                                            <p:cond delay="0"/>
                                          </p:stCondLst>
                                        </p:cTn>
                                        <p:tgtEl>
                                          <p:spTgt spid="41993"/>
                                        </p:tgtEl>
                                        <p:attrNameLst>
                                          <p:attrName>style.visibility</p:attrName>
                                        </p:attrNameLst>
                                      </p:cBhvr>
                                      <p:to>
                                        <p:strVal val="visible"/>
                                      </p:to>
                                    </p:set>
                                    <p:animEffect transition="in" filter="checkerboard(across)">
                                      <p:cBhvr>
                                        <p:cTn id="111" dur="500"/>
                                        <p:tgtEl>
                                          <p:spTgt spid="41993"/>
                                        </p:tgtEl>
                                      </p:cBhvr>
                                    </p:animEffect>
                                  </p:childTnLst>
                                </p:cTn>
                              </p:par>
                            </p:childTnLst>
                          </p:cTn>
                        </p:par>
                      </p:childTnLst>
                    </p:cTn>
                  </p:par>
                  <p:par>
                    <p:cTn id="112" fill="hold">
                      <p:stCondLst>
                        <p:cond delay="indefinite"/>
                      </p:stCondLst>
                      <p:childTnLst>
                        <p:par>
                          <p:cTn id="113" fill="hold">
                            <p:stCondLst>
                              <p:cond delay="0"/>
                            </p:stCondLst>
                            <p:childTnLst>
                              <p:par>
                                <p:cTn id="114" presetID="2" presetClass="entr" presetSubtype="4" fill="hold" grpId="0" nodeType="clickEffect">
                                  <p:stCondLst>
                                    <p:cond delay="0"/>
                                  </p:stCondLst>
                                  <p:childTnLst>
                                    <p:set>
                                      <p:cBhvr>
                                        <p:cTn id="115" dur="1" fill="hold">
                                          <p:stCondLst>
                                            <p:cond delay="0"/>
                                          </p:stCondLst>
                                        </p:cTn>
                                        <p:tgtEl>
                                          <p:spTgt spid="42013"/>
                                        </p:tgtEl>
                                        <p:attrNameLst>
                                          <p:attrName>style.visibility</p:attrName>
                                        </p:attrNameLst>
                                      </p:cBhvr>
                                      <p:to>
                                        <p:strVal val="visible"/>
                                      </p:to>
                                    </p:set>
                                    <p:anim calcmode="lin" valueType="num">
                                      <p:cBhvr additive="base">
                                        <p:cTn id="116" dur="500" fill="hold"/>
                                        <p:tgtEl>
                                          <p:spTgt spid="42013"/>
                                        </p:tgtEl>
                                        <p:attrNameLst>
                                          <p:attrName>ppt_x</p:attrName>
                                        </p:attrNameLst>
                                      </p:cBhvr>
                                      <p:tavLst>
                                        <p:tav tm="0">
                                          <p:val>
                                            <p:strVal val="#ppt_x"/>
                                          </p:val>
                                        </p:tav>
                                        <p:tav tm="100000">
                                          <p:val>
                                            <p:strVal val="#ppt_x"/>
                                          </p:val>
                                        </p:tav>
                                      </p:tavLst>
                                    </p:anim>
                                    <p:anim calcmode="lin" valueType="num">
                                      <p:cBhvr additive="base">
                                        <p:cTn id="117" dur="500" fill="hold"/>
                                        <p:tgtEl>
                                          <p:spTgt spid="42013"/>
                                        </p:tgtEl>
                                        <p:attrNameLst>
                                          <p:attrName>ppt_y</p:attrName>
                                        </p:attrNameLst>
                                      </p:cBhvr>
                                      <p:tavLst>
                                        <p:tav tm="0">
                                          <p:val>
                                            <p:strVal val="1+#ppt_h/2"/>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53" presetClass="entr" presetSubtype="0" fill="hold" grpId="0" nodeType="clickEffect">
                                  <p:stCondLst>
                                    <p:cond delay="0"/>
                                  </p:stCondLst>
                                  <p:childTnLst>
                                    <p:set>
                                      <p:cBhvr>
                                        <p:cTn id="121" dur="1" fill="hold">
                                          <p:stCondLst>
                                            <p:cond delay="0"/>
                                          </p:stCondLst>
                                        </p:cTn>
                                        <p:tgtEl>
                                          <p:spTgt spid="42015"/>
                                        </p:tgtEl>
                                        <p:attrNameLst>
                                          <p:attrName>style.visibility</p:attrName>
                                        </p:attrNameLst>
                                      </p:cBhvr>
                                      <p:to>
                                        <p:strVal val="visible"/>
                                      </p:to>
                                    </p:set>
                                    <p:anim calcmode="lin" valueType="num">
                                      <p:cBhvr>
                                        <p:cTn id="122" dur="500" fill="hold"/>
                                        <p:tgtEl>
                                          <p:spTgt spid="42015"/>
                                        </p:tgtEl>
                                        <p:attrNameLst>
                                          <p:attrName>ppt_w</p:attrName>
                                        </p:attrNameLst>
                                      </p:cBhvr>
                                      <p:tavLst>
                                        <p:tav tm="0">
                                          <p:val>
                                            <p:fltVal val="0"/>
                                          </p:val>
                                        </p:tav>
                                        <p:tav tm="100000">
                                          <p:val>
                                            <p:strVal val="#ppt_w"/>
                                          </p:val>
                                        </p:tav>
                                      </p:tavLst>
                                    </p:anim>
                                    <p:anim calcmode="lin" valueType="num">
                                      <p:cBhvr>
                                        <p:cTn id="123" dur="500" fill="hold"/>
                                        <p:tgtEl>
                                          <p:spTgt spid="42015"/>
                                        </p:tgtEl>
                                        <p:attrNameLst>
                                          <p:attrName>ppt_h</p:attrName>
                                        </p:attrNameLst>
                                      </p:cBhvr>
                                      <p:tavLst>
                                        <p:tav tm="0">
                                          <p:val>
                                            <p:fltVal val="0"/>
                                          </p:val>
                                        </p:tav>
                                        <p:tav tm="100000">
                                          <p:val>
                                            <p:strVal val="#ppt_h"/>
                                          </p:val>
                                        </p:tav>
                                      </p:tavLst>
                                    </p:anim>
                                    <p:animEffect transition="in" filter="fade">
                                      <p:cBhvr>
                                        <p:cTn id="124" dur="500"/>
                                        <p:tgtEl>
                                          <p:spTgt spid="42015"/>
                                        </p:tgtEl>
                                      </p:cBhvr>
                                    </p:animEffect>
                                  </p:childTnLst>
                                </p:cTn>
                              </p:par>
                            </p:childTnLst>
                          </p:cTn>
                        </p:par>
                      </p:childTnLst>
                    </p:cTn>
                  </p:par>
                  <p:par>
                    <p:cTn id="125" fill="hold">
                      <p:stCondLst>
                        <p:cond delay="indefinite"/>
                      </p:stCondLst>
                      <p:childTnLst>
                        <p:par>
                          <p:cTn id="126" fill="hold">
                            <p:stCondLst>
                              <p:cond delay="0"/>
                            </p:stCondLst>
                            <p:childTnLst>
                              <p:par>
                                <p:cTn id="127" presetID="8" presetClass="entr" presetSubtype="16" fill="hold" grpId="0" nodeType="clickEffect">
                                  <p:stCondLst>
                                    <p:cond delay="0"/>
                                  </p:stCondLst>
                                  <p:childTnLst>
                                    <p:set>
                                      <p:cBhvr>
                                        <p:cTn id="128" dur="1" fill="hold">
                                          <p:stCondLst>
                                            <p:cond delay="0"/>
                                          </p:stCondLst>
                                        </p:cTn>
                                        <p:tgtEl>
                                          <p:spTgt spid="41996"/>
                                        </p:tgtEl>
                                        <p:attrNameLst>
                                          <p:attrName>style.visibility</p:attrName>
                                        </p:attrNameLst>
                                      </p:cBhvr>
                                      <p:to>
                                        <p:strVal val="visible"/>
                                      </p:to>
                                    </p:set>
                                    <p:animEffect transition="in" filter="diamond(in)">
                                      <p:cBhvr>
                                        <p:cTn id="129" dur="2000"/>
                                        <p:tgtEl>
                                          <p:spTgt spid="41996"/>
                                        </p:tgtEl>
                                      </p:cBhvr>
                                    </p:animEffect>
                                  </p:childTnLst>
                                </p:cTn>
                              </p:par>
                            </p:childTnLst>
                          </p:cTn>
                        </p:par>
                      </p:childTnLst>
                    </p:cTn>
                  </p:par>
                  <p:par>
                    <p:cTn id="130" fill="hold">
                      <p:stCondLst>
                        <p:cond delay="indefinite"/>
                      </p:stCondLst>
                      <p:childTnLst>
                        <p:par>
                          <p:cTn id="131" fill="hold">
                            <p:stCondLst>
                              <p:cond delay="0"/>
                            </p:stCondLst>
                            <p:childTnLst>
                              <p:par>
                                <p:cTn id="132" presetID="27" presetClass="entr" presetSubtype="0" fill="hold" grpId="0" nodeType="clickEffect">
                                  <p:stCondLst>
                                    <p:cond delay="0"/>
                                  </p:stCondLst>
                                  <p:iterate type="lt">
                                    <p:tmPct val="50000"/>
                                  </p:iterate>
                                  <p:childTnLst>
                                    <p:set>
                                      <p:cBhvr>
                                        <p:cTn id="133" dur="1" fill="hold">
                                          <p:stCondLst>
                                            <p:cond delay="0"/>
                                          </p:stCondLst>
                                        </p:cTn>
                                        <p:tgtEl>
                                          <p:spTgt spid="41997"/>
                                        </p:tgtEl>
                                        <p:attrNameLst>
                                          <p:attrName>style.visibility</p:attrName>
                                        </p:attrNameLst>
                                      </p:cBhvr>
                                      <p:to>
                                        <p:strVal val="visible"/>
                                      </p:to>
                                    </p:set>
                                    <p:anim calcmode="discrete" valueType="clr">
                                      <p:cBhvr override="childStyle">
                                        <p:cTn id="134" dur="80"/>
                                        <p:tgtEl>
                                          <p:spTgt spid="41997"/>
                                        </p:tgtEl>
                                        <p:attrNameLst>
                                          <p:attrName>style.color</p:attrName>
                                        </p:attrNameLst>
                                      </p:cBhvr>
                                      <p:tavLst>
                                        <p:tav tm="0">
                                          <p:val>
                                            <p:clrVal>
                                              <a:schemeClr val="accent2"/>
                                            </p:clrVal>
                                          </p:val>
                                        </p:tav>
                                        <p:tav tm="50000">
                                          <p:val>
                                            <p:clrVal>
                                              <a:schemeClr val="hlink"/>
                                            </p:clrVal>
                                          </p:val>
                                        </p:tav>
                                      </p:tavLst>
                                    </p:anim>
                                    <p:anim calcmode="discrete" valueType="clr">
                                      <p:cBhvr>
                                        <p:cTn id="135" dur="80"/>
                                        <p:tgtEl>
                                          <p:spTgt spid="41997"/>
                                        </p:tgtEl>
                                        <p:attrNameLst>
                                          <p:attrName>fillcolor</p:attrName>
                                        </p:attrNameLst>
                                      </p:cBhvr>
                                      <p:tavLst>
                                        <p:tav tm="0">
                                          <p:val>
                                            <p:clrVal>
                                              <a:schemeClr val="accent2"/>
                                            </p:clrVal>
                                          </p:val>
                                        </p:tav>
                                        <p:tav tm="50000">
                                          <p:val>
                                            <p:clrVal>
                                              <a:schemeClr val="hlink"/>
                                            </p:clrVal>
                                          </p:val>
                                        </p:tav>
                                      </p:tavLst>
                                    </p:anim>
                                    <p:set>
                                      <p:cBhvr>
                                        <p:cTn id="136" dur="80"/>
                                        <p:tgtEl>
                                          <p:spTgt spid="41997"/>
                                        </p:tgtEl>
                                        <p:attrNameLst>
                                          <p:attrName>fill.type</p:attrName>
                                        </p:attrNameLst>
                                      </p:cBhvr>
                                      <p:to>
                                        <p:strVal val="solid"/>
                                      </p:to>
                                    </p:set>
                                  </p:childTnLst>
                                </p:cTn>
                              </p:par>
                            </p:childTnLst>
                          </p:cTn>
                        </p:par>
                      </p:childTnLst>
                    </p:cTn>
                  </p:par>
                  <p:par>
                    <p:cTn id="137" fill="hold">
                      <p:stCondLst>
                        <p:cond delay="indefinite"/>
                      </p:stCondLst>
                      <p:childTnLst>
                        <p:par>
                          <p:cTn id="138" fill="hold">
                            <p:stCondLst>
                              <p:cond delay="0"/>
                            </p:stCondLst>
                            <p:childTnLst>
                              <p:par>
                                <p:cTn id="139" presetID="3" presetClass="entr" presetSubtype="10" fill="hold" grpId="0" nodeType="clickEffect">
                                  <p:stCondLst>
                                    <p:cond delay="0"/>
                                  </p:stCondLst>
                                  <p:childTnLst>
                                    <p:set>
                                      <p:cBhvr>
                                        <p:cTn id="140" dur="1" fill="hold">
                                          <p:stCondLst>
                                            <p:cond delay="0"/>
                                          </p:stCondLst>
                                        </p:cTn>
                                        <p:tgtEl>
                                          <p:spTgt spid="42014"/>
                                        </p:tgtEl>
                                        <p:attrNameLst>
                                          <p:attrName>style.visibility</p:attrName>
                                        </p:attrNameLst>
                                      </p:cBhvr>
                                      <p:to>
                                        <p:strVal val="visible"/>
                                      </p:to>
                                    </p:set>
                                    <p:animEffect transition="in" filter="blinds(horizontal)">
                                      <p:cBhvr>
                                        <p:cTn id="141" dur="500"/>
                                        <p:tgtEl>
                                          <p:spTgt spid="42014"/>
                                        </p:tgtEl>
                                      </p:cBhvr>
                                    </p:animEffect>
                                  </p:childTnLst>
                                </p:cTn>
                              </p:par>
                            </p:childTnLst>
                          </p:cTn>
                        </p:par>
                      </p:childTnLst>
                    </p:cTn>
                  </p:par>
                  <p:par>
                    <p:cTn id="142" fill="hold">
                      <p:stCondLst>
                        <p:cond delay="indefinite"/>
                      </p:stCondLst>
                      <p:childTnLst>
                        <p:par>
                          <p:cTn id="143" fill="hold">
                            <p:stCondLst>
                              <p:cond delay="0"/>
                            </p:stCondLst>
                            <p:childTnLst>
                              <p:par>
                                <p:cTn id="144" presetID="2" presetClass="entr" presetSubtype="4" fill="hold" nodeType="clickEffect">
                                  <p:stCondLst>
                                    <p:cond delay="0"/>
                                  </p:stCondLst>
                                  <p:childTnLst>
                                    <p:set>
                                      <p:cBhvr>
                                        <p:cTn id="145" dur="1" fill="hold">
                                          <p:stCondLst>
                                            <p:cond delay="0"/>
                                          </p:stCondLst>
                                        </p:cTn>
                                        <p:tgtEl>
                                          <p:spTgt spid="42016"/>
                                        </p:tgtEl>
                                        <p:attrNameLst>
                                          <p:attrName>style.visibility</p:attrName>
                                        </p:attrNameLst>
                                      </p:cBhvr>
                                      <p:to>
                                        <p:strVal val="visible"/>
                                      </p:to>
                                    </p:set>
                                    <p:anim calcmode="lin" valueType="num">
                                      <p:cBhvr additive="base">
                                        <p:cTn id="146" dur="500" fill="hold"/>
                                        <p:tgtEl>
                                          <p:spTgt spid="42016"/>
                                        </p:tgtEl>
                                        <p:attrNameLst>
                                          <p:attrName>ppt_x</p:attrName>
                                        </p:attrNameLst>
                                      </p:cBhvr>
                                      <p:tavLst>
                                        <p:tav tm="0">
                                          <p:val>
                                            <p:strVal val="#ppt_x"/>
                                          </p:val>
                                        </p:tav>
                                        <p:tav tm="100000">
                                          <p:val>
                                            <p:strVal val="#ppt_x"/>
                                          </p:val>
                                        </p:tav>
                                      </p:tavLst>
                                    </p:anim>
                                    <p:anim calcmode="lin" valueType="num">
                                      <p:cBhvr additive="base">
                                        <p:cTn id="147" dur="500" fill="hold"/>
                                        <p:tgtEl>
                                          <p:spTgt spid="42016"/>
                                        </p:tgtEl>
                                        <p:attrNameLst>
                                          <p:attrName>ppt_y</p:attrName>
                                        </p:attrNameLst>
                                      </p:cBhvr>
                                      <p:tavLst>
                                        <p:tav tm="0">
                                          <p:val>
                                            <p:strVal val="1+#ppt_h/2"/>
                                          </p:val>
                                        </p:tav>
                                        <p:tav tm="100000">
                                          <p:val>
                                            <p:strVal val="#ppt_y"/>
                                          </p:val>
                                        </p:tav>
                                      </p:tavLst>
                                    </p:anim>
                                  </p:childTnLst>
                                </p:cTn>
                              </p:par>
                            </p:childTnLst>
                          </p:cTn>
                        </p:par>
                      </p:childTnLst>
                    </p:cTn>
                  </p:par>
                  <p:par>
                    <p:cTn id="148" fill="hold">
                      <p:stCondLst>
                        <p:cond delay="indefinite"/>
                      </p:stCondLst>
                      <p:childTnLst>
                        <p:par>
                          <p:cTn id="149" fill="hold">
                            <p:stCondLst>
                              <p:cond delay="0"/>
                            </p:stCondLst>
                            <p:childTnLst>
                              <p:par>
                                <p:cTn id="150" presetID="9" presetClass="entr" presetSubtype="0" fill="hold" nodeType="clickEffect">
                                  <p:stCondLst>
                                    <p:cond delay="0"/>
                                  </p:stCondLst>
                                  <p:childTnLst>
                                    <p:set>
                                      <p:cBhvr>
                                        <p:cTn id="151" dur="1" fill="hold">
                                          <p:stCondLst>
                                            <p:cond delay="0"/>
                                          </p:stCondLst>
                                        </p:cTn>
                                        <p:tgtEl>
                                          <p:spTgt spid="42018"/>
                                        </p:tgtEl>
                                        <p:attrNameLst>
                                          <p:attrName>style.visibility</p:attrName>
                                        </p:attrNameLst>
                                      </p:cBhvr>
                                      <p:to>
                                        <p:strVal val="visible"/>
                                      </p:to>
                                    </p:set>
                                    <p:animEffect transition="in" filter="dissolve">
                                      <p:cBhvr>
                                        <p:cTn id="152" dur="500"/>
                                        <p:tgtEl>
                                          <p:spTgt spid="42018"/>
                                        </p:tgtEl>
                                      </p:cBhvr>
                                    </p:animEffect>
                                  </p:childTnLst>
                                </p:cTn>
                              </p:par>
                            </p:childTnLst>
                          </p:cTn>
                        </p:par>
                      </p:childTnLst>
                    </p:cTn>
                  </p:par>
                  <p:par>
                    <p:cTn id="153" fill="hold">
                      <p:stCondLst>
                        <p:cond delay="indefinite"/>
                      </p:stCondLst>
                      <p:childTnLst>
                        <p:par>
                          <p:cTn id="154" fill="hold">
                            <p:stCondLst>
                              <p:cond delay="0"/>
                            </p:stCondLst>
                            <p:childTnLst>
                              <p:par>
                                <p:cTn id="155" presetID="8" presetClass="entr" presetSubtype="16" fill="hold" nodeType="clickEffect">
                                  <p:stCondLst>
                                    <p:cond delay="0"/>
                                  </p:stCondLst>
                                  <p:childTnLst>
                                    <p:set>
                                      <p:cBhvr>
                                        <p:cTn id="156" dur="1" fill="hold">
                                          <p:stCondLst>
                                            <p:cond delay="0"/>
                                          </p:stCondLst>
                                        </p:cTn>
                                        <p:tgtEl>
                                          <p:spTgt spid="42017"/>
                                        </p:tgtEl>
                                        <p:attrNameLst>
                                          <p:attrName>style.visibility</p:attrName>
                                        </p:attrNameLst>
                                      </p:cBhvr>
                                      <p:to>
                                        <p:strVal val="visible"/>
                                      </p:to>
                                    </p:set>
                                    <p:animEffect transition="in" filter="diamond(in)">
                                      <p:cBhvr>
                                        <p:cTn id="157" dur="2000"/>
                                        <p:tgtEl>
                                          <p:spTgt spid="42017"/>
                                        </p:tgtEl>
                                      </p:cBhvr>
                                    </p:animEffect>
                                  </p:childTnLst>
                                </p:cTn>
                              </p:par>
                            </p:childTnLst>
                          </p:cTn>
                        </p:par>
                      </p:childTnLst>
                    </p:cTn>
                  </p:par>
                  <p:par>
                    <p:cTn id="158" fill="hold">
                      <p:stCondLst>
                        <p:cond delay="indefinite"/>
                      </p:stCondLst>
                      <p:childTnLst>
                        <p:par>
                          <p:cTn id="159" fill="hold">
                            <p:stCondLst>
                              <p:cond delay="0"/>
                            </p:stCondLst>
                            <p:childTnLst>
                              <p:par>
                                <p:cTn id="160" presetID="2" presetClass="entr" presetSubtype="4" fill="hold" grpId="0" nodeType="clickEffect">
                                  <p:stCondLst>
                                    <p:cond delay="0"/>
                                  </p:stCondLst>
                                  <p:childTnLst>
                                    <p:set>
                                      <p:cBhvr>
                                        <p:cTn id="161" dur="1" fill="hold">
                                          <p:stCondLst>
                                            <p:cond delay="0"/>
                                          </p:stCondLst>
                                        </p:cTn>
                                        <p:tgtEl>
                                          <p:spTgt spid="42004"/>
                                        </p:tgtEl>
                                        <p:attrNameLst>
                                          <p:attrName>style.visibility</p:attrName>
                                        </p:attrNameLst>
                                      </p:cBhvr>
                                      <p:to>
                                        <p:strVal val="visible"/>
                                      </p:to>
                                    </p:set>
                                    <p:anim calcmode="lin" valueType="num">
                                      <p:cBhvr additive="base">
                                        <p:cTn id="162" dur="500" fill="hold"/>
                                        <p:tgtEl>
                                          <p:spTgt spid="42004"/>
                                        </p:tgtEl>
                                        <p:attrNameLst>
                                          <p:attrName>ppt_x</p:attrName>
                                        </p:attrNameLst>
                                      </p:cBhvr>
                                      <p:tavLst>
                                        <p:tav tm="0">
                                          <p:val>
                                            <p:strVal val="#ppt_x"/>
                                          </p:val>
                                        </p:tav>
                                        <p:tav tm="100000">
                                          <p:val>
                                            <p:strVal val="#ppt_x"/>
                                          </p:val>
                                        </p:tav>
                                      </p:tavLst>
                                    </p:anim>
                                    <p:anim calcmode="lin" valueType="num">
                                      <p:cBhvr additive="base">
                                        <p:cTn id="163" dur="500" fill="hold"/>
                                        <p:tgtEl>
                                          <p:spTgt spid="42004"/>
                                        </p:tgtEl>
                                        <p:attrNameLst>
                                          <p:attrName>ppt_y</p:attrName>
                                        </p:attrNameLst>
                                      </p:cBhvr>
                                      <p:tavLst>
                                        <p:tav tm="0">
                                          <p:val>
                                            <p:strVal val="1+#ppt_h/2"/>
                                          </p:val>
                                        </p:tav>
                                        <p:tav tm="100000">
                                          <p:val>
                                            <p:strVal val="#ppt_y"/>
                                          </p:val>
                                        </p:tav>
                                      </p:tavLst>
                                    </p:anim>
                                  </p:childTnLst>
                                </p:cTn>
                              </p:par>
                            </p:childTnLst>
                          </p:cTn>
                        </p:par>
                      </p:childTnLst>
                    </p:cTn>
                  </p:par>
                  <p:par>
                    <p:cTn id="164" fill="hold">
                      <p:stCondLst>
                        <p:cond delay="indefinite"/>
                      </p:stCondLst>
                      <p:childTnLst>
                        <p:par>
                          <p:cTn id="165" fill="hold">
                            <p:stCondLst>
                              <p:cond delay="0"/>
                            </p:stCondLst>
                            <p:childTnLst>
                              <p:par>
                                <p:cTn id="166" presetID="2" presetClass="entr" presetSubtype="4" fill="hold" grpId="0" nodeType="clickEffect">
                                  <p:stCondLst>
                                    <p:cond delay="0"/>
                                  </p:stCondLst>
                                  <p:childTnLst>
                                    <p:set>
                                      <p:cBhvr>
                                        <p:cTn id="167" dur="1" fill="hold">
                                          <p:stCondLst>
                                            <p:cond delay="0"/>
                                          </p:stCondLst>
                                        </p:cTn>
                                        <p:tgtEl>
                                          <p:spTgt spid="42006"/>
                                        </p:tgtEl>
                                        <p:attrNameLst>
                                          <p:attrName>style.visibility</p:attrName>
                                        </p:attrNameLst>
                                      </p:cBhvr>
                                      <p:to>
                                        <p:strVal val="visible"/>
                                      </p:to>
                                    </p:set>
                                    <p:anim calcmode="lin" valueType="num">
                                      <p:cBhvr additive="base">
                                        <p:cTn id="168" dur="500" fill="hold"/>
                                        <p:tgtEl>
                                          <p:spTgt spid="42006"/>
                                        </p:tgtEl>
                                        <p:attrNameLst>
                                          <p:attrName>ppt_x</p:attrName>
                                        </p:attrNameLst>
                                      </p:cBhvr>
                                      <p:tavLst>
                                        <p:tav tm="0">
                                          <p:val>
                                            <p:strVal val="#ppt_x"/>
                                          </p:val>
                                        </p:tav>
                                        <p:tav tm="100000">
                                          <p:val>
                                            <p:strVal val="#ppt_x"/>
                                          </p:val>
                                        </p:tav>
                                      </p:tavLst>
                                    </p:anim>
                                    <p:anim calcmode="lin" valueType="num">
                                      <p:cBhvr additive="base">
                                        <p:cTn id="169" dur="500" fill="hold"/>
                                        <p:tgtEl>
                                          <p:spTgt spid="42006"/>
                                        </p:tgtEl>
                                        <p:attrNameLst>
                                          <p:attrName>ppt_y</p:attrName>
                                        </p:attrNameLst>
                                      </p:cBhvr>
                                      <p:tavLst>
                                        <p:tav tm="0">
                                          <p:val>
                                            <p:strVal val="1+#ppt_h/2"/>
                                          </p:val>
                                        </p:tav>
                                        <p:tav tm="100000">
                                          <p:val>
                                            <p:strVal val="#ppt_y"/>
                                          </p:val>
                                        </p:tav>
                                      </p:tavLst>
                                    </p:anim>
                                  </p:childTnLst>
                                </p:cTn>
                              </p:par>
                            </p:childTnLst>
                          </p:cTn>
                        </p:par>
                      </p:childTnLst>
                    </p:cTn>
                  </p:par>
                  <p:par>
                    <p:cTn id="170" fill="hold">
                      <p:stCondLst>
                        <p:cond delay="indefinite"/>
                      </p:stCondLst>
                      <p:childTnLst>
                        <p:par>
                          <p:cTn id="171" fill="hold">
                            <p:stCondLst>
                              <p:cond delay="0"/>
                            </p:stCondLst>
                            <p:childTnLst>
                              <p:par>
                                <p:cTn id="172" presetID="2" presetClass="entr" presetSubtype="4" fill="hold" grpId="0" nodeType="clickEffect">
                                  <p:stCondLst>
                                    <p:cond delay="0"/>
                                  </p:stCondLst>
                                  <p:childTnLst>
                                    <p:set>
                                      <p:cBhvr>
                                        <p:cTn id="173" dur="1" fill="hold">
                                          <p:stCondLst>
                                            <p:cond delay="0"/>
                                          </p:stCondLst>
                                        </p:cTn>
                                        <p:tgtEl>
                                          <p:spTgt spid="42005"/>
                                        </p:tgtEl>
                                        <p:attrNameLst>
                                          <p:attrName>style.visibility</p:attrName>
                                        </p:attrNameLst>
                                      </p:cBhvr>
                                      <p:to>
                                        <p:strVal val="visible"/>
                                      </p:to>
                                    </p:set>
                                    <p:anim calcmode="lin" valueType="num">
                                      <p:cBhvr additive="base">
                                        <p:cTn id="174" dur="500" fill="hold"/>
                                        <p:tgtEl>
                                          <p:spTgt spid="42005"/>
                                        </p:tgtEl>
                                        <p:attrNameLst>
                                          <p:attrName>ppt_x</p:attrName>
                                        </p:attrNameLst>
                                      </p:cBhvr>
                                      <p:tavLst>
                                        <p:tav tm="0">
                                          <p:val>
                                            <p:strVal val="#ppt_x"/>
                                          </p:val>
                                        </p:tav>
                                        <p:tav tm="100000">
                                          <p:val>
                                            <p:strVal val="#ppt_x"/>
                                          </p:val>
                                        </p:tav>
                                      </p:tavLst>
                                    </p:anim>
                                    <p:anim calcmode="lin" valueType="num">
                                      <p:cBhvr additive="base">
                                        <p:cTn id="175" dur="500" fill="hold"/>
                                        <p:tgtEl>
                                          <p:spTgt spid="42005"/>
                                        </p:tgtEl>
                                        <p:attrNameLst>
                                          <p:attrName>ppt_y</p:attrName>
                                        </p:attrNameLst>
                                      </p:cBhvr>
                                      <p:tavLst>
                                        <p:tav tm="0">
                                          <p:val>
                                            <p:strVal val="1+#ppt_h/2"/>
                                          </p:val>
                                        </p:tav>
                                        <p:tav tm="100000">
                                          <p:val>
                                            <p:strVal val="#ppt_y"/>
                                          </p:val>
                                        </p:tav>
                                      </p:tavLst>
                                    </p:anim>
                                  </p:childTnLst>
                                </p:cTn>
                              </p:par>
                            </p:childTnLst>
                          </p:cTn>
                        </p:par>
                      </p:childTnLst>
                    </p:cTn>
                  </p:par>
                  <p:par>
                    <p:cTn id="176" fill="hold">
                      <p:stCondLst>
                        <p:cond delay="indefinite"/>
                      </p:stCondLst>
                      <p:childTnLst>
                        <p:par>
                          <p:cTn id="177" fill="hold">
                            <p:stCondLst>
                              <p:cond delay="0"/>
                            </p:stCondLst>
                            <p:childTnLst>
                              <p:par>
                                <p:cTn id="178" presetID="2" presetClass="entr" presetSubtype="4" fill="hold" grpId="0" nodeType="clickEffect">
                                  <p:stCondLst>
                                    <p:cond delay="0"/>
                                  </p:stCondLst>
                                  <p:childTnLst>
                                    <p:set>
                                      <p:cBhvr>
                                        <p:cTn id="179" dur="1" fill="hold">
                                          <p:stCondLst>
                                            <p:cond delay="0"/>
                                          </p:stCondLst>
                                        </p:cTn>
                                        <p:tgtEl>
                                          <p:spTgt spid="42012"/>
                                        </p:tgtEl>
                                        <p:attrNameLst>
                                          <p:attrName>style.visibility</p:attrName>
                                        </p:attrNameLst>
                                      </p:cBhvr>
                                      <p:to>
                                        <p:strVal val="visible"/>
                                      </p:to>
                                    </p:set>
                                    <p:anim calcmode="lin" valueType="num">
                                      <p:cBhvr additive="base">
                                        <p:cTn id="180" dur="500" fill="hold"/>
                                        <p:tgtEl>
                                          <p:spTgt spid="42012"/>
                                        </p:tgtEl>
                                        <p:attrNameLst>
                                          <p:attrName>ppt_x</p:attrName>
                                        </p:attrNameLst>
                                      </p:cBhvr>
                                      <p:tavLst>
                                        <p:tav tm="0">
                                          <p:val>
                                            <p:strVal val="#ppt_x"/>
                                          </p:val>
                                        </p:tav>
                                        <p:tav tm="100000">
                                          <p:val>
                                            <p:strVal val="#ppt_x"/>
                                          </p:val>
                                        </p:tav>
                                      </p:tavLst>
                                    </p:anim>
                                    <p:anim calcmode="lin" valueType="num">
                                      <p:cBhvr additive="base">
                                        <p:cTn id="181" dur="500" fill="hold"/>
                                        <p:tgtEl>
                                          <p:spTgt spid="420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p:bldP spid="41989" grpId="0" animBg="1"/>
      <p:bldP spid="41990" grpId="0" animBg="1"/>
      <p:bldP spid="41991" grpId="0" animBg="1"/>
      <p:bldP spid="41992" grpId="0" animBg="1"/>
      <p:bldP spid="41993" grpId="0" animBg="1"/>
      <p:bldP spid="41994" grpId="0" animBg="1"/>
      <p:bldP spid="41995" grpId="0" animBg="1"/>
      <p:bldP spid="41996" grpId="0" animBg="1"/>
      <p:bldP spid="41997" grpId="0" animBg="1"/>
      <p:bldP spid="41998" grpId="0" animBg="1"/>
      <p:bldP spid="41999" grpId="0" animBg="1"/>
      <p:bldP spid="42000" grpId="0" animBg="1"/>
      <p:bldP spid="42001" grpId="0" animBg="1"/>
      <p:bldP spid="42002" grpId="0" animBg="1"/>
      <p:bldP spid="42003" grpId="0" animBg="1"/>
      <p:bldP spid="42004" grpId="0" animBg="1"/>
      <p:bldP spid="42005" grpId="0" animBg="1"/>
      <p:bldP spid="42006" grpId="0"/>
      <p:bldP spid="42007" grpId="0"/>
      <p:bldP spid="42008" grpId="0"/>
      <p:bldP spid="42009" grpId="0"/>
      <p:bldP spid="42010" grpId="0"/>
      <p:bldP spid="42011" grpId="0"/>
      <p:bldP spid="42012" grpId="0"/>
      <p:bldP spid="42013" grpId="0"/>
      <p:bldP spid="42014" grpId="0"/>
      <p:bldP spid="4201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MX"/>
              <a:t>Primer Período: Misional</a:t>
            </a:r>
            <a:endParaRPr lang="es-ES"/>
          </a:p>
        </p:txBody>
      </p:sp>
      <p:graphicFrame>
        <p:nvGraphicFramePr>
          <p:cNvPr id="9263" name="Diagram 47"/>
          <p:cNvGraphicFramePr>
            <a:graphicFrameLocks/>
          </p:cNvGraphicFramePr>
          <p:nvPr>
            <p:ph sz="half" idx="1"/>
          </p:nvPr>
        </p:nvGraphicFramePr>
        <p:xfrm>
          <a:off x="-541338" y="1844675"/>
          <a:ext cx="4038601" cy="4525963"/>
        </p:xfrm>
        <a:graphic>
          <a:graphicData uri="http://schemas.openxmlformats.org/drawingml/2006/compatibility">
            <com:legacyDrawing xmlns:com="http://schemas.openxmlformats.org/drawingml/2006/compatibility" spid="_x0000_s1026"/>
          </a:graphicData>
        </a:graphic>
      </p:graphicFrame>
      <p:sp>
        <p:nvSpPr>
          <p:cNvPr id="9220" name="Rectangle 4"/>
          <p:cNvSpPr>
            <a:spLocks noChangeArrowheads="1"/>
          </p:cNvSpPr>
          <p:nvPr/>
        </p:nvSpPr>
        <p:spPr bwMode="auto">
          <a:xfrm>
            <a:off x="539750" y="1341438"/>
            <a:ext cx="1008063" cy="215900"/>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España</a:t>
            </a:r>
            <a:endParaRPr lang="es-ES" sz="1000"/>
          </a:p>
        </p:txBody>
      </p:sp>
      <p:sp>
        <p:nvSpPr>
          <p:cNvPr id="9222" name="Rectangle 6"/>
          <p:cNvSpPr>
            <a:spLocks noChangeArrowheads="1"/>
          </p:cNvSpPr>
          <p:nvPr/>
        </p:nvSpPr>
        <p:spPr bwMode="auto">
          <a:xfrm>
            <a:off x="1908175" y="1341438"/>
            <a:ext cx="1008063" cy="215900"/>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Portugal</a:t>
            </a:r>
            <a:endParaRPr lang="es-ES" sz="1000"/>
          </a:p>
        </p:txBody>
      </p:sp>
      <p:sp>
        <p:nvSpPr>
          <p:cNvPr id="9223" name="Rectangle 7"/>
          <p:cNvSpPr>
            <a:spLocks noChangeArrowheads="1"/>
          </p:cNvSpPr>
          <p:nvPr/>
        </p:nvSpPr>
        <p:spPr bwMode="auto">
          <a:xfrm>
            <a:off x="6948488" y="1412875"/>
            <a:ext cx="1008062" cy="215900"/>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Utrumque Ius</a:t>
            </a:r>
            <a:endParaRPr lang="es-ES" sz="1000"/>
          </a:p>
        </p:txBody>
      </p:sp>
      <p:sp>
        <p:nvSpPr>
          <p:cNvPr id="9224" name="Rectangle 8"/>
          <p:cNvSpPr>
            <a:spLocks noChangeArrowheads="1"/>
          </p:cNvSpPr>
          <p:nvPr/>
        </p:nvSpPr>
        <p:spPr bwMode="auto">
          <a:xfrm>
            <a:off x="5940425" y="1989138"/>
            <a:ext cx="1008063" cy="215900"/>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Emperador</a:t>
            </a:r>
            <a:endParaRPr lang="es-ES" sz="1000"/>
          </a:p>
        </p:txBody>
      </p:sp>
      <p:sp>
        <p:nvSpPr>
          <p:cNvPr id="9225" name="Rectangle 9"/>
          <p:cNvSpPr>
            <a:spLocks noChangeArrowheads="1"/>
          </p:cNvSpPr>
          <p:nvPr/>
        </p:nvSpPr>
        <p:spPr bwMode="auto">
          <a:xfrm>
            <a:off x="7451725" y="1989138"/>
            <a:ext cx="1008063" cy="215900"/>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Papa</a:t>
            </a:r>
            <a:endParaRPr lang="es-ES" sz="1000"/>
          </a:p>
        </p:txBody>
      </p:sp>
      <p:sp>
        <p:nvSpPr>
          <p:cNvPr id="9226" name="Rectangle 10"/>
          <p:cNvSpPr>
            <a:spLocks noChangeArrowheads="1"/>
          </p:cNvSpPr>
          <p:nvPr/>
        </p:nvSpPr>
        <p:spPr bwMode="auto">
          <a:xfrm>
            <a:off x="5940425" y="2565400"/>
            <a:ext cx="1008063" cy="215900"/>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D° Romano</a:t>
            </a:r>
            <a:endParaRPr lang="es-ES" sz="1000"/>
          </a:p>
        </p:txBody>
      </p:sp>
      <p:sp>
        <p:nvSpPr>
          <p:cNvPr id="9227" name="Rectangle 11"/>
          <p:cNvSpPr>
            <a:spLocks noChangeArrowheads="1"/>
          </p:cNvSpPr>
          <p:nvPr/>
        </p:nvSpPr>
        <p:spPr bwMode="auto">
          <a:xfrm>
            <a:off x="7451725" y="2565400"/>
            <a:ext cx="1008063" cy="215900"/>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D° Canónico</a:t>
            </a:r>
            <a:endParaRPr lang="es-ES" sz="1000"/>
          </a:p>
        </p:txBody>
      </p:sp>
      <p:sp>
        <p:nvSpPr>
          <p:cNvPr id="9228" name="Rectangle 12"/>
          <p:cNvSpPr>
            <a:spLocks noChangeArrowheads="1"/>
          </p:cNvSpPr>
          <p:nvPr/>
        </p:nvSpPr>
        <p:spPr bwMode="auto">
          <a:xfrm>
            <a:off x="1187450" y="2060575"/>
            <a:ext cx="1296988" cy="144463"/>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Principales Potencias</a:t>
            </a:r>
            <a:endParaRPr lang="es-ES" sz="1000"/>
          </a:p>
        </p:txBody>
      </p:sp>
      <p:sp>
        <p:nvSpPr>
          <p:cNvPr id="9243" name="Rectangle 27"/>
          <p:cNvSpPr>
            <a:spLocks noChangeArrowheads="1"/>
          </p:cNvSpPr>
          <p:nvPr/>
        </p:nvSpPr>
        <p:spPr bwMode="auto">
          <a:xfrm>
            <a:off x="684213" y="6092825"/>
            <a:ext cx="1008062" cy="215900"/>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Fines</a:t>
            </a:r>
            <a:endParaRPr lang="es-ES" sz="1000"/>
          </a:p>
        </p:txBody>
      </p:sp>
      <p:sp>
        <p:nvSpPr>
          <p:cNvPr id="9244" name="Rectangle 28"/>
          <p:cNvSpPr>
            <a:spLocks noChangeArrowheads="1"/>
          </p:cNvSpPr>
          <p:nvPr/>
        </p:nvSpPr>
        <p:spPr bwMode="auto">
          <a:xfrm>
            <a:off x="2484438" y="6021388"/>
            <a:ext cx="2663825" cy="287337"/>
          </a:xfrm>
          <a:prstGeom prst="rect">
            <a:avLst/>
          </a:prstGeom>
          <a:solidFill>
            <a:schemeClr val="accent1"/>
          </a:solidFill>
          <a:ln w="9525">
            <a:solidFill>
              <a:schemeClr val="tx1"/>
            </a:solidFill>
            <a:miter lim="800000"/>
            <a:headEnd/>
            <a:tailEnd/>
          </a:ln>
          <a:effectLst/>
        </p:spPr>
        <p:txBody>
          <a:bodyPr wrap="none" anchor="ctr"/>
          <a:lstStyle/>
          <a:p>
            <a:pPr algn="ctr"/>
            <a:r>
              <a:rPr lang="es-MX" sz="1000"/>
              <a:t>Tierras para la corona y almas para Dios</a:t>
            </a:r>
            <a:endParaRPr lang="es-ES" sz="1000"/>
          </a:p>
        </p:txBody>
      </p:sp>
      <p:sp>
        <p:nvSpPr>
          <p:cNvPr id="9245" name="Rectangle 29"/>
          <p:cNvSpPr>
            <a:spLocks noChangeArrowheads="1"/>
          </p:cNvSpPr>
          <p:nvPr/>
        </p:nvSpPr>
        <p:spPr bwMode="auto">
          <a:xfrm>
            <a:off x="5651500" y="6092825"/>
            <a:ext cx="2665413" cy="360363"/>
          </a:xfrm>
          <a:prstGeom prst="rect">
            <a:avLst/>
          </a:prstGeom>
          <a:solidFill>
            <a:schemeClr val="accent1"/>
          </a:solidFill>
          <a:ln w="9525">
            <a:solidFill>
              <a:schemeClr val="tx1"/>
            </a:solidFill>
            <a:miter lim="800000"/>
            <a:headEnd/>
            <a:tailEnd/>
          </a:ln>
          <a:effectLst/>
        </p:spPr>
        <p:txBody>
          <a:bodyPr wrap="none" anchor="ctr"/>
          <a:lstStyle/>
          <a:p>
            <a:pPr algn="ctr"/>
            <a:r>
              <a:rPr lang="es-MX" sz="1400"/>
              <a:t>Estado Misional Indiano</a:t>
            </a:r>
            <a:endParaRPr lang="es-ES" sz="1400"/>
          </a:p>
        </p:txBody>
      </p:sp>
      <p:sp>
        <p:nvSpPr>
          <p:cNvPr id="9246" name="Line 30"/>
          <p:cNvSpPr>
            <a:spLocks noChangeShapeType="1"/>
          </p:cNvSpPr>
          <p:nvPr/>
        </p:nvSpPr>
        <p:spPr bwMode="auto">
          <a:xfrm flipH="1">
            <a:off x="6732588" y="1628775"/>
            <a:ext cx="719137" cy="287338"/>
          </a:xfrm>
          <a:prstGeom prst="line">
            <a:avLst/>
          </a:prstGeom>
          <a:noFill/>
          <a:ln w="9525">
            <a:solidFill>
              <a:schemeClr val="tx1"/>
            </a:solidFill>
            <a:round/>
            <a:headEnd/>
            <a:tailEnd type="triangle" w="med" len="med"/>
          </a:ln>
          <a:effectLst/>
        </p:spPr>
        <p:txBody>
          <a:bodyPr/>
          <a:lstStyle/>
          <a:p>
            <a:endParaRPr lang="es-ES"/>
          </a:p>
        </p:txBody>
      </p:sp>
      <p:sp>
        <p:nvSpPr>
          <p:cNvPr id="9247" name="Line 31"/>
          <p:cNvSpPr>
            <a:spLocks noChangeShapeType="1"/>
          </p:cNvSpPr>
          <p:nvPr/>
        </p:nvSpPr>
        <p:spPr bwMode="auto">
          <a:xfrm>
            <a:off x="7451725" y="1628775"/>
            <a:ext cx="504825" cy="287338"/>
          </a:xfrm>
          <a:prstGeom prst="line">
            <a:avLst/>
          </a:prstGeom>
          <a:noFill/>
          <a:ln w="9525">
            <a:solidFill>
              <a:schemeClr val="tx1"/>
            </a:solidFill>
            <a:round/>
            <a:headEnd/>
            <a:tailEnd type="triangle" w="med" len="med"/>
          </a:ln>
          <a:effectLst/>
        </p:spPr>
        <p:txBody>
          <a:bodyPr/>
          <a:lstStyle/>
          <a:p>
            <a:endParaRPr lang="es-ES"/>
          </a:p>
        </p:txBody>
      </p:sp>
      <p:sp>
        <p:nvSpPr>
          <p:cNvPr id="9248" name="Line 32"/>
          <p:cNvSpPr>
            <a:spLocks noChangeShapeType="1"/>
          </p:cNvSpPr>
          <p:nvPr/>
        </p:nvSpPr>
        <p:spPr bwMode="auto">
          <a:xfrm>
            <a:off x="6443663" y="2205038"/>
            <a:ext cx="0" cy="360362"/>
          </a:xfrm>
          <a:prstGeom prst="line">
            <a:avLst/>
          </a:prstGeom>
          <a:noFill/>
          <a:ln w="9525">
            <a:solidFill>
              <a:schemeClr val="tx1"/>
            </a:solidFill>
            <a:round/>
            <a:headEnd/>
            <a:tailEnd/>
          </a:ln>
          <a:effectLst/>
        </p:spPr>
        <p:txBody>
          <a:bodyPr/>
          <a:lstStyle/>
          <a:p>
            <a:endParaRPr lang="es-ES"/>
          </a:p>
        </p:txBody>
      </p:sp>
      <p:sp>
        <p:nvSpPr>
          <p:cNvPr id="9249" name="Line 33"/>
          <p:cNvSpPr>
            <a:spLocks noChangeShapeType="1"/>
          </p:cNvSpPr>
          <p:nvPr/>
        </p:nvSpPr>
        <p:spPr bwMode="auto">
          <a:xfrm>
            <a:off x="7956550" y="2205038"/>
            <a:ext cx="0" cy="360362"/>
          </a:xfrm>
          <a:prstGeom prst="line">
            <a:avLst/>
          </a:prstGeom>
          <a:noFill/>
          <a:ln w="9525">
            <a:solidFill>
              <a:schemeClr val="tx1"/>
            </a:solidFill>
            <a:round/>
            <a:headEnd/>
            <a:tailEnd/>
          </a:ln>
          <a:effectLst/>
        </p:spPr>
        <p:txBody>
          <a:bodyPr/>
          <a:lstStyle/>
          <a:p>
            <a:endParaRPr lang="es-ES"/>
          </a:p>
        </p:txBody>
      </p:sp>
      <p:sp>
        <p:nvSpPr>
          <p:cNvPr id="9250" name="Line 34"/>
          <p:cNvSpPr>
            <a:spLocks noChangeShapeType="1"/>
          </p:cNvSpPr>
          <p:nvPr/>
        </p:nvSpPr>
        <p:spPr bwMode="auto">
          <a:xfrm>
            <a:off x="1692275" y="1484313"/>
            <a:ext cx="0" cy="576262"/>
          </a:xfrm>
          <a:prstGeom prst="line">
            <a:avLst/>
          </a:prstGeom>
          <a:noFill/>
          <a:ln w="9525">
            <a:solidFill>
              <a:schemeClr val="tx1"/>
            </a:solidFill>
            <a:round/>
            <a:headEnd/>
            <a:tailEnd type="triangle" w="med" len="med"/>
          </a:ln>
          <a:effectLst/>
        </p:spPr>
        <p:txBody>
          <a:bodyPr/>
          <a:lstStyle/>
          <a:p>
            <a:endParaRPr lang="es-ES"/>
          </a:p>
        </p:txBody>
      </p:sp>
      <p:sp>
        <p:nvSpPr>
          <p:cNvPr id="9251" name="Line 35"/>
          <p:cNvSpPr>
            <a:spLocks noChangeShapeType="1"/>
          </p:cNvSpPr>
          <p:nvPr/>
        </p:nvSpPr>
        <p:spPr bwMode="auto">
          <a:xfrm>
            <a:off x="1547813" y="1484313"/>
            <a:ext cx="360362" cy="0"/>
          </a:xfrm>
          <a:prstGeom prst="line">
            <a:avLst/>
          </a:prstGeom>
          <a:noFill/>
          <a:ln w="9525">
            <a:solidFill>
              <a:schemeClr val="tx1"/>
            </a:solidFill>
            <a:round/>
            <a:headEnd/>
            <a:tailEnd/>
          </a:ln>
          <a:effectLst/>
        </p:spPr>
        <p:txBody>
          <a:bodyPr/>
          <a:lstStyle/>
          <a:p>
            <a:endParaRPr lang="es-ES"/>
          </a:p>
        </p:txBody>
      </p:sp>
      <p:sp>
        <p:nvSpPr>
          <p:cNvPr id="9252" name="Line 36"/>
          <p:cNvSpPr>
            <a:spLocks noChangeShapeType="1"/>
          </p:cNvSpPr>
          <p:nvPr/>
        </p:nvSpPr>
        <p:spPr bwMode="auto">
          <a:xfrm flipH="1">
            <a:off x="7092950" y="2781300"/>
            <a:ext cx="574675" cy="719138"/>
          </a:xfrm>
          <a:prstGeom prst="line">
            <a:avLst/>
          </a:prstGeom>
          <a:noFill/>
          <a:ln w="9525">
            <a:solidFill>
              <a:schemeClr val="tx1"/>
            </a:solidFill>
            <a:round/>
            <a:headEnd/>
            <a:tailEnd type="triangle" w="med" len="med"/>
          </a:ln>
          <a:effectLst/>
        </p:spPr>
        <p:txBody>
          <a:bodyPr/>
          <a:lstStyle/>
          <a:p>
            <a:endParaRPr lang="es-ES"/>
          </a:p>
        </p:txBody>
      </p:sp>
      <p:sp>
        <p:nvSpPr>
          <p:cNvPr id="9253" name="Line 37"/>
          <p:cNvSpPr>
            <a:spLocks noChangeShapeType="1"/>
          </p:cNvSpPr>
          <p:nvPr/>
        </p:nvSpPr>
        <p:spPr bwMode="auto">
          <a:xfrm flipH="1" flipV="1">
            <a:off x="2987675" y="1484313"/>
            <a:ext cx="2808288" cy="1152525"/>
          </a:xfrm>
          <a:prstGeom prst="line">
            <a:avLst/>
          </a:prstGeom>
          <a:noFill/>
          <a:ln w="9525">
            <a:solidFill>
              <a:schemeClr val="tx1"/>
            </a:solidFill>
            <a:round/>
            <a:headEnd/>
            <a:tailEnd type="triangle" w="med" len="med"/>
          </a:ln>
          <a:effectLst/>
        </p:spPr>
        <p:txBody>
          <a:bodyPr/>
          <a:lstStyle/>
          <a:p>
            <a:endParaRPr lang="es-ES"/>
          </a:p>
        </p:txBody>
      </p:sp>
      <p:sp>
        <p:nvSpPr>
          <p:cNvPr id="9254" name="Line 38"/>
          <p:cNvSpPr>
            <a:spLocks noChangeShapeType="1"/>
          </p:cNvSpPr>
          <p:nvPr/>
        </p:nvSpPr>
        <p:spPr bwMode="auto">
          <a:xfrm flipH="1">
            <a:off x="1547813" y="2205038"/>
            <a:ext cx="0" cy="360362"/>
          </a:xfrm>
          <a:prstGeom prst="line">
            <a:avLst/>
          </a:prstGeom>
          <a:noFill/>
          <a:ln w="9525">
            <a:solidFill>
              <a:schemeClr val="tx1"/>
            </a:solidFill>
            <a:round/>
            <a:headEnd/>
            <a:tailEnd type="triangle" w="med" len="med"/>
          </a:ln>
          <a:effectLst/>
        </p:spPr>
        <p:txBody>
          <a:bodyPr/>
          <a:lstStyle/>
          <a:p>
            <a:endParaRPr lang="es-ES"/>
          </a:p>
        </p:txBody>
      </p:sp>
      <p:sp>
        <p:nvSpPr>
          <p:cNvPr id="9255" name="AutoShape 39"/>
          <p:cNvSpPr>
            <a:spLocks/>
          </p:cNvSpPr>
          <p:nvPr/>
        </p:nvSpPr>
        <p:spPr bwMode="auto">
          <a:xfrm rot="5400000">
            <a:off x="3852070" y="1485106"/>
            <a:ext cx="1008062" cy="7921625"/>
          </a:xfrm>
          <a:prstGeom prst="leftBrace">
            <a:avLst>
              <a:gd name="adj1" fmla="val 99138"/>
              <a:gd name="adj2" fmla="val 50000"/>
            </a:avLst>
          </a:prstGeom>
          <a:noFill/>
          <a:ln w="9525">
            <a:solidFill>
              <a:schemeClr val="tx1"/>
            </a:solidFill>
            <a:round/>
            <a:headEnd/>
            <a:tailEnd/>
          </a:ln>
          <a:effectLst/>
        </p:spPr>
        <p:txBody>
          <a:bodyPr wrap="none" anchor="ctr"/>
          <a:lstStyle/>
          <a:p>
            <a:endParaRPr lang="es-ES"/>
          </a:p>
        </p:txBody>
      </p:sp>
      <p:sp>
        <p:nvSpPr>
          <p:cNvPr id="9256" name="Line 40"/>
          <p:cNvSpPr>
            <a:spLocks noChangeShapeType="1"/>
          </p:cNvSpPr>
          <p:nvPr/>
        </p:nvSpPr>
        <p:spPr bwMode="auto">
          <a:xfrm>
            <a:off x="1692275" y="6165850"/>
            <a:ext cx="576263" cy="0"/>
          </a:xfrm>
          <a:prstGeom prst="line">
            <a:avLst/>
          </a:prstGeom>
          <a:noFill/>
          <a:ln w="9525">
            <a:solidFill>
              <a:schemeClr val="tx1"/>
            </a:solidFill>
            <a:round/>
            <a:headEnd/>
            <a:tailEnd type="triangle" w="med" len="med"/>
          </a:ln>
          <a:effectLst/>
        </p:spPr>
        <p:txBody>
          <a:bodyPr/>
          <a:lstStyle/>
          <a:p>
            <a:endParaRPr lang="es-ES"/>
          </a:p>
        </p:txBody>
      </p:sp>
      <p:sp>
        <p:nvSpPr>
          <p:cNvPr id="9257" name="Line 41"/>
          <p:cNvSpPr>
            <a:spLocks noChangeShapeType="1"/>
          </p:cNvSpPr>
          <p:nvPr/>
        </p:nvSpPr>
        <p:spPr bwMode="auto">
          <a:xfrm>
            <a:off x="5148263" y="6165850"/>
            <a:ext cx="431800" cy="0"/>
          </a:xfrm>
          <a:prstGeom prst="line">
            <a:avLst/>
          </a:prstGeom>
          <a:noFill/>
          <a:ln w="9525">
            <a:solidFill>
              <a:schemeClr val="tx1"/>
            </a:solidFill>
            <a:round/>
            <a:headEnd/>
            <a:tailEnd type="triangle" w="med" len="med"/>
          </a:ln>
          <a:effectLst/>
        </p:spPr>
        <p:txBody>
          <a:bodyPr/>
          <a:lstStyle/>
          <a:p>
            <a:endParaRPr lang="es-ES"/>
          </a:p>
        </p:txBody>
      </p:sp>
      <p:sp>
        <p:nvSpPr>
          <p:cNvPr id="9258" name="Oval 42"/>
          <p:cNvSpPr>
            <a:spLocks noChangeArrowheads="1"/>
          </p:cNvSpPr>
          <p:nvPr/>
        </p:nvSpPr>
        <p:spPr bwMode="auto">
          <a:xfrm>
            <a:off x="1979613" y="2420938"/>
            <a:ext cx="1296987" cy="576262"/>
          </a:xfrm>
          <a:prstGeom prst="ellipse">
            <a:avLst/>
          </a:prstGeom>
          <a:solidFill>
            <a:schemeClr val="accent1"/>
          </a:solidFill>
          <a:ln w="9525">
            <a:solidFill>
              <a:schemeClr val="tx1"/>
            </a:solidFill>
            <a:round/>
            <a:headEnd/>
            <a:tailEnd/>
          </a:ln>
          <a:effectLst/>
        </p:spPr>
        <p:txBody>
          <a:bodyPr wrap="none" anchor="ctr"/>
          <a:lstStyle/>
          <a:p>
            <a:pPr algn="ctr"/>
            <a:r>
              <a:rPr lang="es-MX"/>
              <a:t>Corona</a:t>
            </a:r>
            <a:endParaRPr lang="es-ES"/>
          </a:p>
        </p:txBody>
      </p:sp>
      <p:sp>
        <p:nvSpPr>
          <p:cNvPr id="9259" name="Oval 43"/>
          <p:cNvSpPr>
            <a:spLocks noChangeArrowheads="1"/>
          </p:cNvSpPr>
          <p:nvPr/>
        </p:nvSpPr>
        <p:spPr bwMode="auto">
          <a:xfrm>
            <a:off x="7812088" y="3141663"/>
            <a:ext cx="1008062" cy="720725"/>
          </a:xfrm>
          <a:prstGeom prst="ellipse">
            <a:avLst/>
          </a:prstGeom>
          <a:solidFill>
            <a:schemeClr val="accent1"/>
          </a:solidFill>
          <a:ln w="9525">
            <a:solidFill>
              <a:schemeClr val="tx1"/>
            </a:solidFill>
            <a:round/>
            <a:headEnd/>
            <a:tailEnd/>
          </a:ln>
          <a:effectLst/>
        </p:spPr>
        <p:txBody>
          <a:bodyPr wrap="none" anchor="ctr"/>
          <a:lstStyle/>
          <a:p>
            <a:pPr algn="ctr"/>
            <a:r>
              <a:rPr lang="es-MX"/>
              <a:t>iglesia</a:t>
            </a:r>
            <a:endParaRPr lang="es-ES"/>
          </a:p>
        </p:txBody>
      </p:sp>
      <p:sp>
        <p:nvSpPr>
          <p:cNvPr id="9260" name="Oval 44"/>
          <p:cNvSpPr>
            <a:spLocks noChangeArrowheads="1"/>
          </p:cNvSpPr>
          <p:nvPr/>
        </p:nvSpPr>
        <p:spPr bwMode="auto">
          <a:xfrm>
            <a:off x="2555875" y="3284538"/>
            <a:ext cx="1296988" cy="647700"/>
          </a:xfrm>
          <a:prstGeom prst="ellipse">
            <a:avLst/>
          </a:prstGeom>
          <a:solidFill>
            <a:schemeClr val="accent1"/>
          </a:solidFill>
          <a:ln w="9525">
            <a:solidFill>
              <a:schemeClr val="tx1"/>
            </a:solidFill>
            <a:round/>
            <a:headEnd/>
            <a:tailEnd/>
          </a:ln>
          <a:effectLst/>
        </p:spPr>
        <p:txBody>
          <a:bodyPr wrap="none" anchor="ctr"/>
          <a:lstStyle/>
          <a:p>
            <a:pPr algn="ctr"/>
            <a:r>
              <a:rPr lang="es-MX"/>
              <a:t>Poder</a:t>
            </a:r>
            <a:endParaRPr lang="es-ES"/>
          </a:p>
        </p:txBody>
      </p:sp>
      <p:sp>
        <p:nvSpPr>
          <p:cNvPr id="9261" name="Oval 45"/>
          <p:cNvSpPr>
            <a:spLocks noChangeArrowheads="1"/>
          </p:cNvSpPr>
          <p:nvPr/>
        </p:nvSpPr>
        <p:spPr bwMode="auto">
          <a:xfrm>
            <a:off x="7885113" y="4149725"/>
            <a:ext cx="1008062" cy="720725"/>
          </a:xfrm>
          <a:prstGeom prst="ellipse">
            <a:avLst/>
          </a:prstGeom>
          <a:solidFill>
            <a:schemeClr val="accent1"/>
          </a:solidFill>
          <a:ln w="9525">
            <a:solidFill>
              <a:schemeClr val="tx1"/>
            </a:solidFill>
            <a:round/>
            <a:headEnd/>
            <a:tailEnd/>
          </a:ln>
          <a:effectLst/>
        </p:spPr>
        <p:txBody>
          <a:bodyPr wrap="none" anchor="ctr"/>
          <a:lstStyle/>
          <a:p>
            <a:pPr algn="ctr"/>
            <a:r>
              <a:rPr lang="es-MX"/>
              <a:t>Autoridad</a:t>
            </a:r>
            <a:endParaRPr lang="es-ES"/>
          </a:p>
        </p:txBody>
      </p:sp>
      <p:graphicFrame>
        <p:nvGraphicFramePr>
          <p:cNvPr id="9273" name="Diagram 57"/>
          <p:cNvGraphicFramePr>
            <a:graphicFrameLocks/>
          </p:cNvGraphicFramePr>
          <p:nvPr>
            <p:ph sz="half" idx="2"/>
          </p:nvPr>
        </p:nvGraphicFramePr>
        <p:xfrm>
          <a:off x="3779838" y="2852738"/>
          <a:ext cx="3457575" cy="2365375"/>
        </p:xfrm>
        <a:graphic>
          <a:graphicData uri="http://schemas.openxmlformats.org/drawingml/2006/compatibility">
            <com:legacyDrawing xmlns:com="http://schemas.openxmlformats.org/drawingml/2006/compatibility" spid="_x0000_s1035"/>
          </a:graphicData>
        </a:graphic>
      </p:graphicFrame>
      <p:pic>
        <p:nvPicPr>
          <p:cNvPr id="9289" name="Picture 73" descr="escudoespanol"/>
          <p:cNvPicPr>
            <a:picLocks noChangeAspect="1" noChangeArrowheads="1"/>
          </p:cNvPicPr>
          <p:nvPr/>
        </p:nvPicPr>
        <p:blipFill>
          <a:blip r:embed="rId4" cstate="print"/>
          <a:srcRect/>
          <a:stretch>
            <a:fillRect/>
          </a:stretch>
        </p:blipFill>
        <p:spPr bwMode="auto">
          <a:xfrm>
            <a:off x="0" y="0"/>
            <a:ext cx="1181100" cy="1244600"/>
          </a:xfrm>
          <a:prstGeom prst="rect">
            <a:avLst/>
          </a:prstGeom>
          <a:noFill/>
        </p:spPr>
      </p:pic>
      <p:pic>
        <p:nvPicPr>
          <p:cNvPr id="9291" name="Picture 75" descr="portugal__55627"/>
          <p:cNvPicPr>
            <a:picLocks noChangeAspect="1" noChangeArrowheads="1"/>
          </p:cNvPicPr>
          <p:nvPr/>
        </p:nvPicPr>
        <p:blipFill>
          <a:blip r:embed="rId5" cstate="print"/>
          <a:srcRect/>
          <a:stretch>
            <a:fillRect/>
          </a:stretch>
        </p:blipFill>
        <p:spPr bwMode="auto">
          <a:xfrm>
            <a:off x="8027988" y="188913"/>
            <a:ext cx="925512" cy="120015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Chile: no fue colonia.</a:t>
            </a:r>
            <a:endParaRPr lang="es-ES" dirty="0"/>
          </a:p>
        </p:txBody>
      </p:sp>
      <p:sp>
        <p:nvSpPr>
          <p:cNvPr id="3" name="2 Marcador de contenido"/>
          <p:cNvSpPr>
            <a:spLocks noGrp="1"/>
          </p:cNvSpPr>
          <p:nvPr>
            <p:ph sz="half" idx="1"/>
          </p:nvPr>
        </p:nvSpPr>
        <p:spPr>
          <a:xfrm>
            <a:off x="457200" y="1600200"/>
            <a:ext cx="8003232" cy="4525963"/>
          </a:xfrm>
        </p:spPr>
        <p:txBody>
          <a:bodyPr>
            <a:normAutofit/>
          </a:bodyPr>
          <a:lstStyle/>
          <a:p>
            <a:r>
              <a:rPr lang="es-ES" dirty="0" smtClean="0"/>
              <a:t>Concepto de colonia: “conjunto de personas procedentes de un territorio, que van a otro para establecerse en él.” o; “</a:t>
            </a:r>
            <a:r>
              <a:rPr lang="es-ES" dirty="0" err="1" smtClean="0"/>
              <a:t>Terrotorio</a:t>
            </a:r>
            <a:r>
              <a:rPr lang="es-ES" dirty="0" smtClean="0"/>
              <a:t> o lugar donde se establecen estas personas” o; “Factoría, establecimiento de carácter económico.”</a:t>
            </a:r>
          </a:p>
          <a:p>
            <a:r>
              <a:rPr lang="es-ES" dirty="0" smtClean="0"/>
              <a:t>De este concepto se deduce que hay ausencia de instituciones públicas o si las hay, se trata de empresas o compañías que buscan -transitoriamente- recursos, con objetivos comerciales netamente.</a:t>
            </a:r>
          </a:p>
          <a:p>
            <a:endParaRPr lang="es-ES" dirty="0" smtClean="0"/>
          </a:p>
          <a:p>
            <a:endParaRPr lang="es-E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Chile: no fue colonia.</a:t>
            </a:r>
            <a:endParaRPr lang="es-ES" dirty="0"/>
          </a:p>
        </p:txBody>
      </p:sp>
      <p:sp>
        <p:nvSpPr>
          <p:cNvPr id="3" name="2 Marcador de contenido"/>
          <p:cNvSpPr>
            <a:spLocks noGrp="1"/>
          </p:cNvSpPr>
          <p:nvPr>
            <p:ph sz="half" idx="1"/>
          </p:nvPr>
        </p:nvSpPr>
        <p:spPr>
          <a:xfrm>
            <a:off x="457200" y="1600200"/>
            <a:ext cx="8003232" cy="4525963"/>
          </a:xfrm>
        </p:spPr>
        <p:txBody>
          <a:bodyPr>
            <a:normAutofit fontScale="85000" lnSpcReduction="20000"/>
          </a:bodyPr>
          <a:lstStyle/>
          <a:p>
            <a:r>
              <a:rPr lang="es-ES" dirty="0" smtClean="0"/>
              <a:t>Colonia de encuadramiento: Se daría, por ejemplo, en los casos de la presencia inglesa, francesa y holandesa en Norteamérica. Tiene un fin principal: “establecerse en un lugar donde hay riquezas económicas con el objeto de explotarlas hasta que se agoten.” </a:t>
            </a:r>
          </a:p>
          <a:p>
            <a:r>
              <a:rPr lang="es-ES" dirty="0" smtClean="0"/>
              <a:t>Se basa en compañías (empresas con fines de lucro) y no en instituciones públicas.</a:t>
            </a:r>
          </a:p>
          <a:p>
            <a:r>
              <a:rPr lang="es-ES" dirty="0" smtClean="0"/>
              <a:t>No hay mayor convivencia con el aborigen, salvo para fines comerciales; más bien se le expulsa o elimina cuando vive en tierras que se quieren explotar de una manera expedita.</a:t>
            </a:r>
          </a:p>
          <a:p>
            <a:r>
              <a:rPr lang="es-ES" dirty="0" smtClean="0"/>
              <a:t>De este concepto se deduce que hay ausencia de instituciones públicas o si las hay, se trata de empresas o compañías que buscan -transitoriamente- recursos, con objetivos comerciales netamente.</a:t>
            </a:r>
          </a:p>
          <a:p>
            <a:endParaRPr lang="es-ES" dirty="0" smtClean="0"/>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hangingPunct="1"/>
            <a:r>
              <a:rPr lang="es-ES" smtClean="0"/>
              <a:t>Análisis</a:t>
            </a:r>
          </a:p>
        </p:txBody>
      </p:sp>
      <p:sp>
        <p:nvSpPr>
          <p:cNvPr id="10243" name="2 Rectángulo"/>
          <p:cNvSpPr>
            <a:spLocks noChangeArrowheads="1"/>
          </p:cNvSpPr>
          <p:nvPr/>
        </p:nvSpPr>
        <p:spPr bwMode="auto">
          <a:xfrm>
            <a:off x="1000125" y="2690813"/>
            <a:ext cx="7215188" cy="2676525"/>
          </a:xfrm>
          <a:prstGeom prst="rect">
            <a:avLst/>
          </a:prstGeom>
          <a:noFill/>
          <a:ln w="9525">
            <a:noFill/>
            <a:miter lim="800000"/>
            <a:headEnd/>
            <a:tailEnd/>
          </a:ln>
        </p:spPr>
        <p:txBody>
          <a:bodyPr>
            <a:spAutoFit/>
          </a:bodyPr>
          <a:lstStyle/>
          <a:p>
            <a:r>
              <a:rPr lang="es-ES" sz="2800">
                <a:latin typeface="Calibri" pitchFamily="34" charset="0"/>
              </a:rPr>
              <a:t>* ¿por qué “asombroso”, “admirable”?</a:t>
            </a:r>
          </a:p>
          <a:p>
            <a:endParaRPr lang="es-ES" sz="2800">
              <a:latin typeface="Calibri" pitchFamily="34" charset="0"/>
            </a:endParaRPr>
          </a:p>
          <a:p>
            <a:r>
              <a:rPr lang="es-ES" sz="2800">
                <a:latin typeface="Calibri" pitchFamily="34" charset="0"/>
              </a:rPr>
              <a:t>* Por ser capaz en el más alto grado, hábil, sabio, maestro artesano, el que encuentra siempre la solución, el que nunca está desprovisto de medios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Chile: no fue colonia.</a:t>
            </a:r>
            <a:endParaRPr lang="es-ES" dirty="0"/>
          </a:p>
        </p:txBody>
      </p:sp>
      <p:sp>
        <p:nvSpPr>
          <p:cNvPr id="3" name="2 Marcador de contenido"/>
          <p:cNvSpPr>
            <a:spLocks noGrp="1"/>
          </p:cNvSpPr>
          <p:nvPr>
            <p:ph sz="half" idx="1"/>
          </p:nvPr>
        </p:nvSpPr>
        <p:spPr>
          <a:xfrm>
            <a:off x="457200" y="1600200"/>
            <a:ext cx="8003232" cy="4525963"/>
          </a:xfrm>
        </p:spPr>
        <p:txBody>
          <a:bodyPr>
            <a:normAutofit lnSpcReduction="10000"/>
          </a:bodyPr>
          <a:lstStyle/>
          <a:p>
            <a:r>
              <a:rPr lang="es-ES" dirty="0" smtClean="0"/>
              <a:t>Colonia de posición: Se trata de establecimientos más próximos a los lugares de origen de los colonizadores. El fin no es tanto explotar riquezas económicas, sino, más bien, ubicarse en lugares geopolíticamente estratégicos; por ejemplo, en islas, estrechos, lugares fronterizos, etc. Tienen como finalidad, por ejemplo, controlar el tráfico comercial de un determinado espacio geográfico. Además, los habitantes de estos lugares se van rotando, precisamente para no sentirse comprometidos con las nuevas tierras y aborígenes.</a:t>
            </a:r>
          </a:p>
          <a:p>
            <a:endParaRPr lang="es-E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Chile: no fue colonia.</a:t>
            </a:r>
            <a:endParaRPr lang="es-ES" dirty="0"/>
          </a:p>
        </p:txBody>
      </p:sp>
      <p:sp>
        <p:nvSpPr>
          <p:cNvPr id="3" name="2 Marcador de contenido"/>
          <p:cNvSpPr>
            <a:spLocks noGrp="1"/>
          </p:cNvSpPr>
          <p:nvPr>
            <p:ph sz="half" idx="1"/>
          </p:nvPr>
        </p:nvSpPr>
        <p:spPr>
          <a:xfrm>
            <a:off x="457200" y="1600200"/>
            <a:ext cx="8003232" cy="5257800"/>
          </a:xfrm>
        </p:spPr>
        <p:txBody>
          <a:bodyPr>
            <a:normAutofit fontScale="77500" lnSpcReduction="20000"/>
          </a:bodyPr>
          <a:lstStyle/>
          <a:p>
            <a:r>
              <a:rPr lang="es-ES" sz="2500" b="1" dirty="0" smtClean="0"/>
              <a:t>Colonia de arraigamiento: Cabe distinguir tres tipos esenciales:</a:t>
            </a:r>
          </a:p>
          <a:p>
            <a:pPr lvl="1"/>
            <a:r>
              <a:rPr lang="es-ES" sz="2500" dirty="0" smtClean="0"/>
              <a:t>Por sustitución: Se dio, por ejemplo, en el caso de Las Antillas ante una baja ostensible de la población indígena. Tal decrecimiento es sustituido por extranjeros. En el caso de La Española, se calcula que la población habría disminuido en un 90 %: en 1494, la población de dicha isla ascendía a alrededor de 377.559 habitantes y en 1510, habría llegado a 33.523. La historiografía está conteste en cuanto a que el descenso población de América  (no sólo de La Española) se debe, principalmente, a factores biológicos. A este respecto, Marianne </a:t>
            </a:r>
            <a:r>
              <a:rPr lang="es-ES" sz="2500" dirty="0" err="1" smtClean="0"/>
              <a:t>Mahn</a:t>
            </a:r>
            <a:r>
              <a:rPr lang="es-ES" sz="2500" dirty="0" smtClean="0"/>
              <a:t>-Lot señala:“Hubo en las Antillas, en México, en Perú, etc., numerosas oleadas de epidemias que mataron las tres cuartas partes de los indígenas pero perdonaron a los españoles. Así una variante de viruela estalló en México, en 1522, después de la retirada de los hombres de Cortés. Otras enfermedades: el </a:t>
            </a:r>
            <a:r>
              <a:rPr lang="es-ES" sz="2500" dirty="0" err="1" smtClean="0"/>
              <a:t>matlazahuatl</a:t>
            </a:r>
            <a:r>
              <a:rPr lang="es-ES" sz="2500" dirty="0" smtClean="0"/>
              <a:t>, especie de tifus que diezmó Nueva España en 1545 y alcanzó Perú en 1546. En 1558, la epidemia de viruela que hizo estragos durante un año en Perú. En 1585, una epidemia análoga en Nueva España, que duró cuatro años y fue catastrófica”</a:t>
            </a:r>
          </a:p>
          <a:p>
            <a:pPr lvl="1"/>
            <a:r>
              <a:rPr lang="es-ES" sz="2600" dirty="0" smtClean="0"/>
              <a:t>Por repoblación: Se dio en el mismo caso de Las Antillas en la medida en que fueron repobladas con esclavos negros. También se presenta en el caso de islas deshabitadas; v. gr. ingleses en Australia.</a:t>
            </a:r>
          </a:p>
          <a:p>
            <a:pPr>
              <a:buNone/>
            </a:pPr>
            <a:endParaRPr lang="es-ES" dirty="0" smtClean="0"/>
          </a:p>
          <a:p>
            <a:endParaRPr lang="es-E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Chile: no fue colonia.</a:t>
            </a:r>
            <a:endParaRPr lang="es-ES" dirty="0"/>
          </a:p>
        </p:txBody>
      </p:sp>
      <p:sp>
        <p:nvSpPr>
          <p:cNvPr id="3" name="2 Marcador de contenido"/>
          <p:cNvSpPr>
            <a:spLocks noGrp="1"/>
          </p:cNvSpPr>
          <p:nvPr>
            <p:ph sz="half" idx="1"/>
          </p:nvPr>
        </p:nvSpPr>
        <p:spPr>
          <a:xfrm>
            <a:off x="467544" y="1196752"/>
            <a:ext cx="8003232" cy="4997152"/>
          </a:xfrm>
        </p:spPr>
        <p:txBody>
          <a:bodyPr>
            <a:normAutofit fontScale="70000" lnSpcReduction="20000"/>
          </a:bodyPr>
          <a:lstStyle/>
          <a:p>
            <a:r>
              <a:rPr lang="es-ES" sz="2500" b="1" dirty="0" smtClean="0"/>
              <a:t>Colonia de arraigamiento: Cabe distinguir tres tipos esenciales:</a:t>
            </a:r>
          </a:p>
          <a:p>
            <a:pPr lvl="1"/>
            <a:r>
              <a:rPr lang="es-ES" dirty="0" smtClean="0"/>
              <a:t>Por asociación: Corresponde a la expansión española en América. Hay una intervención del Estado en orden promover la integración con la población aborigen. Se ha dicho que esta asociación no es voluntaria para los indios, sino que impuesta como una obligación. Sin embargo, normalmente, los naturales la terminan aceptando; en parte por beneficiarse de nuevos productos materiales (herramientas, animales, alimentos, bebidas y demás). El término asociación se refiere al mestizaje, tanto de orden biológico como cultural. Obviamente, la integración no eliminó las diferencias enormes entre indígenas y españoles, pero estableció  entre ambos una ligazón, una base de entendimiento mutuo. Y ello fue posible, gracias al fundamento religioso o sentido misional de la expansión española.</a:t>
            </a:r>
            <a:endParaRPr lang="es-ES" sz="7200" dirty="0" smtClean="0"/>
          </a:p>
          <a:p>
            <a:pPr lvl="1">
              <a:buNone/>
            </a:pPr>
            <a:r>
              <a:rPr lang="es-ES" dirty="0" smtClean="0"/>
              <a:t>        Consideramos interesante y valida la distinción anterior, pero en vez del sustantivo colonia creemos que ha de hablarse de expansión. Por esta palabra el Diccionario de la RAE entiende la “Acción y efecto de extenderse o dilatarse”. Y, en efecto, el fondo del asunto es que determinados pueblos se expanden a otras zonas geográficas, diferenciándose en el carácter y motivos. En suma, pensamos que la palabra colonia más que como sustantivo ha de entenderse como adjetivo. ¿Por qué? Porque más que significar una simple expansión (cualquiera que sea) alude a un tipo concreto de ella; la basada, principalmente, en intereses económicos. En tal sentido, reiteremos que la llamada colonia de encuadramiento corresponde al concepto de colonia propiamente dicho; la que, en nuestros términos, debería llamarse expansión colonial o de encuadramiento.</a:t>
            </a:r>
            <a:endParaRPr lang="es-ES" sz="6800" dirty="0" smtClean="0"/>
          </a:p>
          <a:p>
            <a:pPr lvl="1"/>
            <a:endParaRPr lang="es-ES" sz="2500" dirty="0" smtClean="0"/>
          </a:p>
          <a:p>
            <a:pPr>
              <a:buNone/>
            </a:pPr>
            <a:endParaRPr lang="es-ES" sz="7200" dirty="0" smtClean="0"/>
          </a:p>
          <a:p>
            <a:pPr lvl="1"/>
            <a:endParaRPr lang="es-ES" b="1" dirty="0" smtClean="0"/>
          </a:p>
          <a:p>
            <a:endParaRPr lang="es-ES" dirty="0" smtClean="0"/>
          </a:p>
          <a:p>
            <a:endParaRPr lang="es-E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Entonces: ¿Qué fue Chile?</a:t>
            </a:r>
            <a:endParaRPr lang="es-ES" dirty="0"/>
          </a:p>
        </p:txBody>
      </p:sp>
      <p:sp>
        <p:nvSpPr>
          <p:cNvPr id="3" name="2 Marcador de contenido"/>
          <p:cNvSpPr>
            <a:spLocks noGrp="1"/>
          </p:cNvSpPr>
          <p:nvPr>
            <p:ph sz="half" idx="1"/>
          </p:nvPr>
        </p:nvSpPr>
        <p:spPr>
          <a:xfrm>
            <a:off x="457200" y="1600200"/>
            <a:ext cx="8147248" cy="4525963"/>
          </a:xfrm>
        </p:spPr>
        <p:txBody>
          <a:bodyPr>
            <a:normAutofit fontScale="92500"/>
          </a:bodyPr>
          <a:lstStyle/>
          <a:p>
            <a:r>
              <a:rPr lang="es-ES" dirty="0" smtClean="0"/>
              <a:t>Una Capitanía General dependiente del virreinato del Perú. Empero luego de las reformas borbónicas, un Reino con mayor independencia.</a:t>
            </a:r>
          </a:p>
          <a:p>
            <a:r>
              <a:rPr lang="es-ES" dirty="0" smtClean="0"/>
              <a:t>Los chilenos nunca pertenecieron a España:</a:t>
            </a:r>
          </a:p>
          <a:p>
            <a:pPr marL="914400" lvl="1" indent="-457200">
              <a:buFont typeface="+mj-lt"/>
              <a:buAutoNum type="alphaLcPeriod"/>
            </a:pPr>
            <a:r>
              <a:rPr lang="es-ES" dirty="0" smtClean="0"/>
              <a:t>Porque España no existía (no había constitución de Cádiz).</a:t>
            </a:r>
          </a:p>
          <a:p>
            <a:pPr marL="914400" lvl="1" indent="-457200">
              <a:buFont typeface="+mj-lt"/>
              <a:buAutoNum type="alphaLcPeriod"/>
            </a:pPr>
            <a:r>
              <a:rPr lang="es-ES" dirty="0" smtClean="0"/>
              <a:t>Había igualdad jurídica entre chilenos y españoles.</a:t>
            </a:r>
          </a:p>
          <a:p>
            <a:pPr marL="914400" lvl="1" indent="-457200">
              <a:buFont typeface="+mj-lt"/>
              <a:buAutoNum type="alphaLcPeriod"/>
            </a:pPr>
            <a:r>
              <a:rPr lang="es-ES" dirty="0" smtClean="0"/>
              <a:t>Existían un régimen de protección al indígena.</a:t>
            </a:r>
          </a:p>
          <a:p>
            <a:pPr marL="914400" lvl="1" indent="-457200">
              <a:buFont typeface="+mj-lt"/>
              <a:buAutoNum type="alphaLcPeriod"/>
            </a:pPr>
            <a:r>
              <a:rPr lang="es-ES" dirty="0" smtClean="0"/>
              <a:t>Se pertenecía a la corona de Castilla, en la cabeza del Rey de turno. De ahí que cuando fue apresado en Bayona, no se reconocieron a las Cortes de Cádiz como soberanas de este territorio, y comenzaron las Juntas en los Cabildos.</a:t>
            </a:r>
          </a:p>
          <a:p>
            <a:pPr marL="914400" lvl="1" indent="-457200">
              <a:buFont typeface="+mj-lt"/>
              <a:buAutoNum type="alphaLcPeriod"/>
            </a:pPr>
            <a:endParaRPr lang="es-ES" dirty="0" smtClean="0"/>
          </a:p>
          <a:p>
            <a:pPr marL="914400" lvl="1" indent="-457200">
              <a:buFont typeface="+mj-lt"/>
              <a:buAutoNum type="alphaLcPeriod"/>
            </a:pPr>
            <a:endParaRPr lang="es-E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MX"/>
              <a:t>Segundo Período: Cultural</a:t>
            </a:r>
            <a:endParaRPr lang="es-ES"/>
          </a:p>
        </p:txBody>
      </p:sp>
      <p:graphicFrame>
        <p:nvGraphicFramePr>
          <p:cNvPr id="10245" name="Organization Chart 5"/>
          <p:cNvGraphicFramePr>
            <a:graphicFrameLocks/>
          </p:cNvGraphicFramePr>
          <p:nvPr>
            <p:ph idx="1"/>
          </p:nvPr>
        </p:nvGraphicFramePr>
        <p:xfrm>
          <a:off x="2627313" y="1341438"/>
          <a:ext cx="4978400" cy="2738437"/>
        </p:xfrm>
        <a:graphic>
          <a:graphicData uri="http://schemas.openxmlformats.org/drawingml/2006/compatibility">
            <com:legacyDrawing xmlns:com="http://schemas.openxmlformats.org/drawingml/2006/compatibility" spid="_x0000_s2050"/>
          </a:graphicData>
        </a:graphic>
      </p:graphicFrame>
      <p:sp>
        <p:nvSpPr>
          <p:cNvPr id="10254" name="AutoShape 14"/>
          <p:cNvSpPr>
            <a:spLocks/>
          </p:cNvSpPr>
          <p:nvPr/>
        </p:nvSpPr>
        <p:spPr bwMode="auto">
          <a:xfrm rot="5400000">
            <a:off x="4139407" y="405606"/>
            <a:ext cx="433388" cy="7921625"/>
          </a:xfrm>
          <a:prstGeom prst="leftBrace">
            <a:avLst>
              <a:gd name="adj1" fmla="val 230595"/>
              <a:gd name="adj2" fmla="val 50000"/>
            </a:avLst>
          </a:prstGeom>
          <a:noFill/>
          <a:ln w="9525">
            <a:solidFill>
              <a:schemeClr val="tx1"/>
            </a:solidFill>
            <a:round/>
            <a:headEnd/>
            <a:tailEnd/>
          </a:ln>
          <a:effectLst/>
        </p:spPr>
        <p:txBody>
          <a:bodyPr rot="10800000" vert="eaVert" wrap="none" anchor="ctr"/>
          <a:lstStyle/>
          <a:p>
            <a:pPr algn="ctr"/>
            <a:endParaRPr lang="es-ES"/>
          </a:p>
        </p:txBody>
      </p:sp>
      <p:sp>
        <p:nvSpPr>
          <p:cNvPr id="10256" name="Rectangle 16"/>
          <p:cNvSpPr>
            <a:spLocks noChangeArrowheads="1"/>
          </p:cNvSpPr>
          <p:nvPr/>
        </p:nvSpPr>
        <p:spPr bwMode="auto">
          <a:xfrm>
            <a:off x="539750" y="4581525"/>
            <a:ext cx="1296988"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Colonias</a:t>
            </a:r>
            <a:endParaRPr lang="es-ES"/>
          </a:p>
        </p:txBody>
      </p:sp>
      <p:sp>
        <p:nvSpPr>
          <p:cNvPr id="10262" name="Rectangle 22"/>
          <p:cNvSpPr>
            <a:spLocks noChangeArrowheads="1"/>
          </p:cNvSpPr>
          <p:nvPr/>
        </p:nvSpPr>
        <p:spPr bwMode="auto">
          <a:xfrm>
            <a:off x="1763713" y="5589588"/>
            <a:ext cx="1296987"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Metrópolis</a:t>
            </a:r>
            <a:endParaRPr lang="es-ES"/>
          </a:p>
        </p:txBody>
      </p:sp>
      <p:sp>
        <p:nvSpPr>
          <p:cNvPr id="10263" name="Rectangle 23"/>
          <p:cNvSpPr>
            <a:spLocks noChangeArrowheads="1"/>
          </p:cNvSpPr>
          <p:nvPr/>
        </p:nvSpPr>
        <p:spPr bwMode="auto">
          <a:xfrm>
            <a:off x="4356100" y="5734050"/>
            <a:ext cx="2233613"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Hombres Superiores</a:t>
            </a:r>
            <a:endParaRPr lang="es-ES"/>
          </a:p>
        </p:txBody>
      </p:sp>
      <p:sp>
        <p:nvSpPr>
          <p:cNvPr id="10264" name="Rectangle 24"/>
          <p:cNvSpPr>
            <a:spLocks noChangeArrowheads="1"/>
          </p:cNvSpPr>
          <p:nvPr/>
        </p:nvSpPr>
        <p:spPr bwMode="auto">
          <a:xfrm>
            <a:off x="6443663" y="4797425"/>
            <a:ext cx="1296987"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Riquezas</a:t>
            </a:r>
            <a:endParaRPr lang="es-ES"/>
          </a:p>
        </p:txBody>
      </p:sp>
      <p:sp>
        <p:nvSpPr>
          <p:cNvPr id="10265" name="Rectangle 25"/>
          <p:cNvSpPr>
            <a:spLocks noChangeArrowheads="1"/>
          </p:cNvSpPr>
          <p:nvPr/>
        </p:nvSpPr>
        <p:spPr bwMode="auto">
          <a:xfrm>
            <a:off x="2627313" y="4868863"/>
            <a:ext cx="1655762"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Protestantismo</a:t>
            </a:r>
            <a:endParaRPr lang="es-ES"/>
          </a:p>
        </p:txBody>
      </p:sp>
      <p:sp>
        <p:nvSpPr>
          <p:cNvPr id="10266" name="Rectangle 26"/>
          <p:cNvSpPr>
            <a:spLocks noChangeArrowheads="1"/>
          </p:cNvSpPr>
          <p:nvPr/>
        </p:nvSpPr>
        <p:spPr bwMode="auto">
          <a:xfrm>
            <a:off x="4572000" y="4652963"/>
            <a:ext cx="1296988"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Bárbaros</a:t>
            </a:r>
            <a:endParaRPr lang="es-ES"/>
          </a:p>
        </p:txBody>
      </p:sp>
      <p:pic>
        <p:nvPicPr>
          <p:cNvPr id="10274" name="Picture 34" descr="Carte-commonwealth"/>
          <p:cNvPicPr>
            <a:picLocks noChangeAspect="1" noChangeArrowheads="1"/>
          </p:cNvPicPr>
          <p:nvPr/>
        </p:nvPicPr>
        <p:blipFill>
          <a:blip r:embed="rId4" cstate="print"/>
          <a:srcRect/>
          <a:stretch>
            <a:fillRect/>
          </a:stretch>
        </p:blipFill>
        <p:spPr bwMode="auto">
          <a:xfrm>
            <a:off x="0" y="1268413"/>
            <a:ext cx="2592388" cy="2808287"/>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204864"/>
            <a:ext cx="8229600" cy="1143000"/>
          </a:xfrm>
        </p:spPr>
        <p:txBody>
          <a:bodyPr>
            <a:noAutofit/>
          </a:bodyPr>
          <a:lstStyle/>
          <a:p>
            <a:r>
              <a:rPr lang="es-ES" sz="2400" dirty="0" smtClean="0"/>
              <a:t>“Un hombre podía convertirse en accionista de dos maneras: una, invirtiendo dinero mediante la compra de acciones. La acción estaba valorada en 12.10 libras, que era el costo en que se estimaba el establecimiento de un colono. También podía llegar a ser accionista ‘colocando’ su persona, emigrando por su cuenta a Virginia con su familia y criados. Un individuo equivalía a una acción. Después de un período inicial de trabajo común, la tierra debía ser repartida entre los accionistas, fuesen o no emigrantes, proporcionalmente a su inversión. Los accionistas emigrantes se convertían en colonos o labradores libres, pagando únicamente una pequeña renta fija a la compañía”…</a:t>
            </a:r>
            <a:br>
              <a:rPr lang="es-ES" sz="2400" dirty="0" smtClean="0"/>
            </a:br>
            <a:r>
              <a:rPr lang="es-ES" sz="2400" dirty="0" smtClean="0"/>
              <a:t>“Los puritanos nunca fueron misioneros entusiastas; en su mayoría creían que los indios se hallaban más allá de toda esperanza”</a:t>
            </a:r>
            <a:endParaRPr lang="es-ES" sz="2400" dirty="0"/>
          </a:p>
        </p:txBody>
      </p:sp>
      <p:sp>
        <p:nvSpPr>
          <p:cNvPr id="4" name="3 CuadroTexto"/>
          <p:cNvSpPr txBox="1"/>
          <p:nvPr/>
        </p:nvSpPr>
        <p:spPr>
          <a:xfrm>
            <a:off x="971600" y="5373216"/>
            <a:ext cx="7126887" cy="646331"/>
          </a:xfrm>
          <a:prstGeom prst="rect">
            <a:avLst/>
          </a:prstGeom>
          <a:noFill/>
        </p:spPr>
        <p:txBody>
          <a:bodyPr wrap="none" rtlCol="0">
            <a:spAutoFit/>
          </a:bodyPr>
          <a:lstStyle/>
          <a:p>
            <a:r>
              <a:rPr lang="es-ES" dirty="0" smtClean="0"/>
              <a:t>PARRY, John H., Europa y la expansión del mundo 1415-1715, </a:t>
            </a:r>
          </a:p>
          <a:p>
            <a:r>
              <a:rPr lang="es-ES" dirty="0" smtClean="0"/>
              <a:t>Fondo de Cultura Económica, México, 2003 (1ª edición en inglés de 1949).</a:t>
            </a:r>
            <a:endParaRPr lang="es-E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Ingleses.</a:t>
            </a:r>
            <a:endParaRPr lang="es-ES" dirty="0"/>
          </a:p>
        </p:txBody>
      </p:sp>
      <p:sp>
        <p:nvSpPr>
          <p:cNvPr id="3" name="2 Marcador de SmartArt"/>
          <p:cNvSpPr>
            <a:spLocks noGrp="1"/>
          </p:cNvSpPr>
          <p:nvPr>
            <p:ph type="dgm" idx="1"/>
          </p:nvPr>
        </p:nvSpPr>
        <p:spPr>
          <a:xfrm>
            <a:off x="539552" y="1412776"/>
            <a:ext cx="8229600" cy="4525963"/>
          </a:xfrm>
        </p:spPr>
        <p:style>
          <a:lnRef idx="2">
            <a:schemeClr val="dk1"/>
          </a:lnRef>
          <a:fillRef idx="1">
            <a:schemeClr val="lt1"/>
          </a:fillRef>
          <a:effectRef idx="0">
            <a:schemeClr val="dk1"/>
          </a:effectRef>
          <a:fontRef idx="minor">
            <a:schemeClr val="dk1"/>
          </a:fontRef>
        </p:style>
      </p:sp>
      <p:sp>
        <p:nvSpPr>
          <p:cNvPr id="10" name="9 CuadroTexto"/>
          <p:cNvSpPr txBox="1"/>
          <p:nvPr/>
        </p:nvSpPr>
        <p:spPr>
          <a:xfrm>
            <a:off x="395536" y="1779687"/>
            <a:ext cx="8316415" cy="5078313"/>
          </a:xfrm>
          <a:prstGeom prst="rect">
            <a:avLst/>
          </a:prstGeom>
          <a:noFill/>
        </p:spPr>
        <p:txBody>
          <a:bodyPr wrap="square" rtlCol="0">
            <a:spAutoFit/>
          </a:bodyPr>
          <a:lstStyle/>
          <a:p>
            <a:pPr algn="just"/>
            <a:r>
              <a:rPr lang="es-ES" i="1" dirty="0" smtClean="0"/>
              <a:t>“Es ya un lugar común afirmar que la virtud característica de los ingleses es su capacidad para llevar a cabo una actividad práctica continuada, y su defecto característico, una falta de disposición para probar la calidad de esa actividad refiriéndola a unos principios. Los ingleses son indiferentes a la teoría, dan por supuesto los fundamentos, y les interesa más el estado de las carreteras que su ubicación en el mapa. Y puede argüirse con razón, que en épocas normales esa combinación de mansedumbre intelectual y energía práctica es suficiente para explicar, sino para justificar, la ecuanimidad con que los que la poseen aceptan crítica de naciones mentalmente más osadas. Es el estado de ánimo de quienes han llegado a un acuerdo con el destino y se contentan con tomar lo que este les ofrece sin revisarlo. Esta distinción deja la mente libre para concentrarse, sin estorbo, en actividades provechosas, porque no la distrae ninguna inclinación por otras especulaciones…  Las anteojeras que llevan los ingleses les permiten trotar por el camino trillado aún con mayor constancia, sin sentirse perturbados por la curiosidad respecto a su destino.”</a:t>
            </a:r>
            <a:r>
              <a:rPr lang="es-ES" dirty="0" smtClean="0"/>
              <a:t>  </a:t>
            </a:r>
          </a:p>
          <a:p>
            <a:pPr algn="just"/>
            <a:endParaRPr lang="es-ES" dirty="0" smtClean="0"/>
          </a:p>
          <a:p>
            <a:pPr algn="just"/>
            <a:endParaRPr lang="es-ES" dirty="0" smtClean="0"/>
          </a:p>
          <a:p>
            <a:pPr algn="just"/>
            <a:r>
              <a:rPr lang="es-ES" dirty="0" err="1" smtClean="0"/>
              <a:t>Tawney</a:t>
            </a:r>
            <a:r>
              <a:rPr lang="es-ES" dirty="0" smtClean="0"/>
              <a:t>, R.H. “La Sociedad Adquisitiva”. Alianza Editorial. P. 7-8.</a:t>
            </a:r>
          </a:p>
          <a:p>
            <a:endParaRPr lang="es-E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0"/>
            <a:ext cx="7772400" cy="1470025"/>
          </a:xfrm>
        </p:spPr>
        <p:txBody>
          <a:bodyPr/>
          <a:lstStyle/>
          <a:p>
            <a:r>
              <a:rPr lang="es-ES" dirty="0" smtClean="0"/>
              <a:t>Inglaterra.</a:t>
            </a:r>
            <a:endParaRPr lang="es-ES" dirty="0"/>
          </a:p>
        </p:txBody>
      </p:sp>
      <p:sp>
        <p:nvSpPr>
          <p:cNvPr id="3" name="2 Subtítulo"/>
          <p:cNvSpPr>
            <a:spLocks noGrp="1"/>
          </p:cNvSpPr>
          <p:nvPr>
            <p:ph type="subTitle" idx="1"/>
          </p:nvPr>
        </p:nvSpPr>
        <p:spPr>
          <a:xfrm>
            <a:off x="1259632" y="1484784"/>
            <a:ext cx="6400800" cy="1968624"/>
          </a:xfrm>
        </p:spPr>
        <p:txBody>
          <a:bodyPr>
            <a:noAutofit/>
          </a:bodyPr>
          <a:lstStyle/>
          <a:p>
            <a:pPr algn="just">
              <a:buFont typeface="Arial" pitchFamily="34" charset="0"/>
              <a:buChar char="•"/>
            </a:pPr>
            <a:r>
              <a:rPr lang="es-ES" sz="1600" b="1" dirty="0" smtClean="0"/>
              <a:t>Rey </a:t>
            </a:r>
            <a:r>
              <a:rPr lang="es-ES" sz="1600" b="1" dirty="0"/>
              <a:t>de Inglaterra de 1413 a 1422: Enrique V, 1387-1422.</a:t>
            </a:r>
            <a:br>
              <a:rPr lang="es-ES" sz="1600" b="1" dirty="0"/>
            </a:br>
            <a:r>
              <a:rPr lang="es-ES" sz="1600" b="1" dirty="0"/>
              <a:t> 14 de Agosto 1415</a:t>
            </a:r>
            <a:r>
              <a:rPr lang="es-ES" sz="1600" dirty="0"/>
              <a:t>: </a:t>
            </a:r>
            <a:r>
              <a:rPr lang="es-ES" sz="1600" b="1" dirty="0"/>
              <a:t>Los ingleses invadieron Francia</a:t>
            </a:r>
            <a:r>
              <a:rPr lang="es-ES" sz="1600" dirty="0"/>
              <a:t>, permaneciendo hasta 1450, fecha en que fueron expulsados, gracias a la intervención de Juana de Arco</a:t>
            </a:r>
            <a:r>
              <a:rPr lang="es-ES" sz="1600" dirty="0" smtClean="0"/>
              <a:t>.</a:t>
            </a:r>
          </a:p>
          <a:p>
            <a:pPr algn="just">
              <a:buFont typeface="Arial" pitchFamily="34" charset="0"/>
              <a:buChar char="•"/>
            </a:pPr>
            <a:r>
              <a:rPr lang="es-ES" sz="1600" b="1" dirty="0"/>
              <a:t> Rey de Inglaterra de 1485 a 1509: Enrique VII, Conde de </a:t>
            </a:r>
            <a:r>
              <a:rPr lang="es-ES" sz="1600" b="1" dirty="0" err="1"/>
              <a:t>Pembroke</a:t>
            </a:r>
            <a:r>
              <a:rPr lang="es-ES" sz="1600" b="1" dirty="0"/>
              <a:t>, </a:t>
            </a:r>
            <a:r>
              <a:rPr lang="es-ES" sz="1600" b="1" dirty="0" smtClean="0"/>
              <a:t>1457-1509</a:t>
            </a:r>
          </a:p>
          <a:p>
            <a:pPr algn="just">
              <a:buFont typeface="Arial" pitchFamily="34" charset="0"/>
              <a:buChar char="•"/>
            </a:pPr>
            <a:r>
              <a:rPr lang="es-ES" sz="1600" b="1" dirty="0"/>
              <a:t> 22 de Agosto 1485</a:t>
            </a:r>
            <a:r>
              <a:rPr lang="es-ES" sz="1600" dirty="0"/>
              <a:t>: </a:t>
            </a:r>
            <a:r>
              <a:rPr lang="es-ES" sz="1600" b="1" dirty="0"/>
              <a:t>Se libró la batalla de "</a:t>
            </a:r>
            <a:r>
              <a:rPr lang="es-ES" sz="1600" b="1" dirty="0" err="1"/>
              <a:t>Bosworth</a:t>
            </a:r>
            <a:r>
              <a:rPr lang="es-ES" sz="1600" b="1" dirty="0"/>
              <a:t>"</a:t>
            </a:r>
            <a:r>
              <a:rPr lang="es-ES" sz="1600" dirty="0"/>
              <a:t> en el condado de </a:t>
            </a:r>
            <a:r>
              <a:rPr lang="es-ES" sz="1600" dirty="0" err="1"/>
              <a:t>Leicester</a:t>
            </a:r>
            <a:r>
              <a:rPr lang="es-ES" sz="1600" dirty="0"/>
              <a:t>, en la que </a:t>
            </a:r>
            <a:r>
              <a:rPr lang="es-ES" sz="1600" b="1" dirty="0"/>
              <a:t>murió Ricardo III de Inglaterra</a:t>
            </a:r>
            <a:r>
              <a:rPr lang="es-ES" sz="1600" dirty="0"/>
              <a:t>, a los 33 años, último soberano de la casa York, con lo que terminó la "Guerra de las dos Rosas". Al morir su hermano mayor Eduardo IV, Ricardo había ocupado la regencia durante la minoría de edad de su sobrino Eduardo V, a quien encerró en la Torre de Londres, asesinándolo a los pocos meses. Este hecho permitió que Ricardo fuera proclamado rey en 1483, pero debió enfrentarse a la nobleza, siendo derrotado por Enrique Tudor en esta batalla, quien a su vez, fue proclamado rey como Enrique VII, padre de Enrique VIII. El nombre de esta guerra, que se prolongó de 1455 a esa fecha, se debe a que los Lancaster portaban una rosa roja en su emblema heráldico y los York una rosa blanca</a:t>
            </a:r>
            <a:r>
              <a:rPr lang="es-ES" sz="1600" dirty="0" smtClean="0"/>
              <a:t>.</a:t>
            </a:r>
          </a:p>
          <a:p>
            <a:pPr algn="just"/>
            <a:r>
              <a:rPr lang="es-ES" sz="1600" dirty="0"/>
              <a:t/>
            </a:r>
            <a:br>
              <a:rPr lang="es-ES" sz="1600" dirty="0"/>
            </a:br>
            <a:endParaRPr lang="es-ES" sz="1600"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idx="1"/>
          </p:nvPr>
        </p:nvGraphicFramePr>
        <p:xfrm>
          <a:off x="899592" y="332656"/>
          <a:ext cx="7344816" cy="6343602"/>
        </p:xfrm>
        <a:graphic>
          <a:graphicData uri="http://schemas.openxmlformats.org/drawingml/2006/table">
            <a:tbl>
              <a:tblPr/>
              <a:tblGrid>
                <a:gridCol w="648072"/>
                <a:gridCol w="6696744"/>
              </a:tblGrid>
              <a:tr h="195159">
                <a:tc>
                  <a:txBody>
                    <a:bodyPr/>
                    <a:lstStyle/>
                    <a:p>
                      <a:pPr>
                        <a:lnSpc>
                          <a:spcPct val="115000"/>
                        </a:lnSpc>
                        <a:spcAft>
                          <a:spcPts val="0"/>
                        </a:spcAft>
                      </a:pPr>
                      <a:r>
                        <a:rPr lang="es-ES" sz="1200" dirty="0">
                          <a:latin typeface="Times New Roman"/>
                          <a:ea typeface="Times New Roman"/>
                          <a:cs typeface="Times New Roman"/>
                        </a:rPr>
                        <a:t>1521</a:t>
                      </a:r>
                      <a:endParaRPr lang="es-ES" sz="1200" dirty="0">
                        <a:latin typeface="Calibri"/>
                        <a:ea typeface="Calibri"/>
                        <a:cs typeface="Times New Roman"/>
                      </a:endParaRPr>
                    </a:p>
                  </a:txBody>
                  <a:tcPr marL="2634" marR="2634" marT="1317" marB="1317" anchor="ctr">
                    <a:lnL>
                      <a:noFill/>
                    </a:lnL>
                    <a:lnR>
                      <a:noFill/>
                    </a:lnR>
                    <a:lnT>
                      <a:noFill/>
                    </a:lnT>
                    <a:lnB>
                      <a:noFill/>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nSpc>
                          <a:spcPct val="115000"/>
                        </a:lnSpc>
                        <a:spcAft>
                          <a:spcPts val="0"/>
                        </a:spcAft>
                      </a:pPr>
                      <a:r>
                        <a:rPr lang="es-ES" sz="1200" dirty="0">
                          <a:latin typeface="Times New Roman"/>
                          <a:ea typeface="Times New Roman"/>
                          <a:cs typeface="Times New Roman"/>
                        </a:rPr>
                        <a:t>León X nombra a Enrique VIII de Inglaterra "Defensor de la Fe". Lutero es excomulgado mediante la bula </a:t>
                      </a:r>
                      <a:r>
                        <a:rPr lang="es-ES" sz="1200" dirty="0" err="1">
                          <a:latin typeface="Times New Roman"/>
                          <a:ea typeface="Times New Roman"/>
                          <a:cs typeface="Times New Roman"/>
                        </a:rPr>
                        <a:t>Decet</a:t>
                      </a:r>
                      <a:r>
                        <a:rPr lang="es-ES" sz="1200" dirty="0">
                          <a:latin typeface="Times New Roman"/>
                          <a:ea typeface="Times New Roman"/>
                          <a:cs typeface="Times New Roman"/>
                        </a:rPr>
                        <a:t> </a:t>
                      </a:r>
                      <a:r>
                        <a:rPr lang="es-ES" sz="1200" dirty="0" err="1">
                          <a:latin typeface="Times New Roman"/>
                          <a:ea typeface="Times New Roman"/>
                          <a:cs typeface="Times New Roman"/>
                        </a:rPr>
                        <a:t>Romanum</a:t>
                      </a:r>
                      <a:r>
                        <a:rPr lang="es-ES" sz="1200" dirty="0">
                          <a:latin typeface="Times New Roman"/>
                          <a:ea typeface="Times New Roman"/>
                          <a:cs typeface="Times New Roman"/>
                        </a:rPr>
                        <a:t> </a:t>
                      </a:r>
                      <a:r>
                        <a:rPr lang="es-ES" sz="1200" dirty="0" err="1">
                          <a:latin typeface="Times New Roman"/>
                          <a:ea typeface="Times New Roman"/>
                          <a:cs typeface="Times New Roman"/>
                        </a:rPr>
                        <a:t>Pontificem</a:t>
                      </a:r>
                      <a:r>
                        <a:rPr lang="es-ES" sz="1200" dirty="0">
                          <a:latin typeface="Times New Roman"/>
                          <a:ea typeface="Times New Roman"/>
                          <a:cs typeface="Times New Roman"/>
                        </a:rPr>
                        <a:t> de 3 de enero de 1521. Lutero es expulsado del Imperio por la Dieta de </a:t>
                      </a:r>
                      <a:r>
                        <a:rPr lang="es-ES" sz="1200" dirty="0" err="1">
                          <a:latin typeface="Times New Roman"/>
                          <a:ea typeface="Times New Roman"/>
                          <a:cs typeface="Times New Roman"/>
                        </a:rPr>
                        <a:t>Worms</a:t>
                      </a:r>
                      <a:r>
                        <a:rPr lang="es-ES" sz="1200" dirty="0">
                          <a:latin typeface="Times New Roman"/>
                          <a:ea typeface="Times New Roman"/>
                          <a:cs typeface="Times New Roman"/>
                        </a:rPr>
                        <a:t>, se refugia en </a:t>
                      </a:r>
                      <a:r>
                        <a:rPr lang="es-ES" sz="1200" dirty="0" err="1">
                          <a:latin typeface="Times New Roman"/>
                          <a:ea typeface="Times New Roman"/>
                          <a:cs typeface="Times New Roman"/>
                        </a:rPr>
                        <a:t>Wartburgo</a:t>
                      </a:r>
                      <a:r>
                        <a:rPr lang="es-ES" sz="1200" dirty="0">
                          <a:latin typeface="Times New Roman"/>
                          <a:ea typeface="Times New Roman"/>
                          <a:cs typeface="Times New Roman"/>
                        </a:rPr>
                        <a:t> y comienza la traducción de la Biblia al alemán. Ignacio de Loyola comienza a escribir sus "Ejercicios Espirituales"</a:t>
                      </a:r>
                      <a:endParaRPr lang="es-ES" sz="1200" dirty="0">
                        <a:latin typeface="Calibri"/>
                        <a:ea typeface="Calibri"/>
                        <a:cs typeface="Times New Roman"/>
                      </a:endParaRPr>
                    </a:p>
                  </a:txBody>
                  <a:tcPr marL="2634" marR="2634" marT="1317" marB="1317" anchor="ctr">
                    <a:lnL>
                      <a:noFill/>
                    </a:lnL>
                    <a:lnR>
                      <a:noFill/>
                    </a:lnR>
                    <a:lnT>
                      <a:noFill/>
                    </a:lnT>
                    <a:lnB>
                      <a:noFill/>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147095">
                <a:tc>
                  <a:txBody>
                    <a:bodyPr/>
                    <a:lstStyle/>
                    <a:p>
                      <a:pPr>
                        <a:lnSpc>
                          <a:spcPct val="115000"/>
                        </a:lnSpc>
                        <a:spcAft>
                          <a:spcPts val="0"/>
                        </a:spcAft>
                      </a:pPr>
                      <a:r>
                        <a:rPr lang="es-ES" sz="1200" dirty="0">
                          <a:latin typeface="Times New Roman"/>
                          <a:ea typeface="Times New Roman"/>
                          <a:cs typeface="Times New Roman"/>
                        </a:rPr>
                        <a:t>1528</a:t>
                      </a:r>
                      <a:endParaRPr lang="es-ES" sz="1200" dirty="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Enrique VIII explica a los nobles londinenses las razones para pedir la anulación de su matrimonio con Catalina. </a:t>
                      </a:r>
                      <a:r>
                        <a:rPr lang="es-ES" sz="1200" dirty="0" err="1">
                          <a:latin typeface="Times New Roman"/>
                          <a:ea typeface="Times New Roman"/>
                          <a:cs typeface="Times New Roman"/>
                        </a:rPr>
                        <a:t>Melanchton</a:t>
                      </a:r>
                      <a:r>
                        <a:rPr lang="es-ES" sz="1200" dirty="0">
                          <a:latin typeface="Times New Roman"/>
                          <a:ea typeface="Times New Roman"/>
                          <a:cs typeface="Times New Roman"/>
                        </a:rPr>
                        <a:t> sugiere una reforma de la educación alemana. Comienza la reforma en Escocia, la reforma se adopta en Berna</a:t>
                      </a:r>
                      <a:endParaRPr lang="es-ES" sz="1200" dirty="0">
                        <a:latin typeface="Calibri"/>
                        <a:ea typeface="Calibri"/>
                        <a:cs typeface="Times New Roman"/>
                      </a:endParaRPr>
                    </a:p>
                  </a:txBody>
                  <a:tcPr marL="2634" marR="2634" marT="1317" marB="1317" anchor="ctr">
                    <a:lnL>
                      <a:noFill/>
                    </a:lnL>
                    <a:lnR>
                      <a:noFill/>
                    </a:lnR>
                    <a:lnT>
                      <a:noFill/>
                    </a:lnT>
                    <a:lnB>
                      <a:noFill/>
                    </a:lnB>
                  </a:tcPr>
                </a:tc>
              </a:tr>
              <a:tr h="195159">
                <a:tc>
                  <a:txBody>
                    <a:bodyPr/>
                    <a:lstStyle/>
                    <a:p>
                      <a:pPr>
                        <a:lnSpc>
                          <a:spcPct val="115000"/>
                        </a:lnSpc>
                        <a:spcAft>
                          <a:spcPts val="0"/>
                        </a:spcAft>
                      </a:pPr>
                      <a:r>
                        <a:rPr lang="es-ES" sz="1200">
                          <a:latin typeface="Times New Roman"/>
                          <a:ea typeface="Times New Roman"/>
                          <a:cs typeface="Times New Roman"/>
                        </a:rPr>
                        <a:t>1531</a:t>
                      </a:r>
                      <a:endParaRPr lang="es-ES" sz="1200">
                        <a:latin typeface="Calibri"/>
                        <a:ea typeface="Calibri"/>
                        <a:cs typeface="Times New Roman"/>
                      </a:endParaRPr>
                    </a:p>
                  </a:txBody>
                  <a:tcPr marL="2634" marR="2634" marT="1317" marB="1317" anchor="ctr">
                    <a:lnL>
                      <a:noFill/>
                    </a:lnL>
                    <a:lnR>
                      <a:noFill/>
                    </a:lnR>
                    <a:lnT>
                      <a:noFill/>
                    </a:lnT>
                    <a:lnB>
                      <a:noFill/>
                    </a:lnB>
                    <a:solidFill>
                      <a:srgbClr val="FFC000"/>
                    </a:solidFill>
                  </a:tcPr>
                </a:tc>
                <a:tc>
                  <a:txBody>
                    <a:bodyPr/>
                    <a:lstStyle/>
                    <a:p>
                      <a:pPr>
                        <a:lnSpc>
                          <a:spcPct val="115000"/>
                        </a:lnSpc>
                        <a:spcAft>
                          <a:spcPts val="0"/>
                        </a:spcAft>
                      </a:pPr>
                      <a:r>
                        <a:rPr lang="es-ES" sz="1200" dirty="0">
                          <a:latin typeface="Times New Roman"/>
                          <a:ea typeface="Times New Roman"/>
                          <a:cs typeface="Times New Roman"/>
                        </a:rPr>
                        <a:t>Enrique VIII es reconocido como cabeza suprema de la Iglesia anglicana. Guerra entre protestantes y católicos en Suiza, </a:t>
                      </a:r>
                      <a:r>
                        <a:rPr lang="es-ES" sz="1200" dirty="0" err="1">
                          <a:latin typeface="Times New Roman"/>
                          <a:ea typeface="Times New Roman"/>
                          <a:cs typeface="Times New Roman"/>
                        </a:rPr>
                        <a:t>Zwinglio</a:t>
                      </a:r>
                      <a:r>
                        <a:rPr lang="es-ES" sz="1200" dirty="0">
                          <a:latin typeface="Times New Roman"/>
                          <a:ea typeface="Times New Roman"/>
                          <a:cs typeface="Times New Roman"/>
                        </a:rPr>
                        <a:t> muere en la batalla de </a:t>
                      </a:r>
                      <a:r>
                        <a:rPr lang="es-ES" sz="1200" dirty="0" err="1">
                          <a:latin typeface="Times New Roman"/>
                          <a:ea typeface="Times New Roman"/>
                          <a:cs typeface="Times New Roman"/>
                        </a:rPr>
                        <a:t>Kappel</a:t>
                      </a:r>
                      <a:r>
                        <a:rPr lang="es-ES" sz="1200" dirty="0">
                          <a:latin typeface="Times New Roman"/>
                          <a:ea typeface="Times New Roman"/>
                          <a:cs typeface="Times New Roman"/>
                        </a:rPr>
                        <a:t>. Primera edición completa de las obras de Aristóteles, por obra de Erasmo. Se establece la Inquisición en Portugal, se crea el obispado de Nicaragua. Aparición de la Virgen de Guadalupe.</a:t>
                      </a:r>
                      <a:endParaRPr lang="es-ES" sz="1200" dirty="0">
                        <a:latin typeface="Calibri"/>
                        <a:ea typeface="Calibri"/>
                        <a:cs typeface="Times New Roman"/>
                      </a:endParaRPr>
                    </a:p>
                  </a:txBody>
                  <a:tcPr marL="2634" marR="2634" marT="1317" marB="1317" anchor="ctr">
                    <a:lnL>
                      <a:noFill/>
                    </a:lnL>
                    <a:lnR>
                      <a:noFill/>
                    </a:lnR>
                    <a:lnT>
                      <a:noFill/>
                    </a:lnT>
                    <a:lnB>
                      <a:noFill/>
                    </a:lnB>
                    <a:solidFill>
                      <a:srgbClr val="FFC000"/>
                    </a:solidFill>
                  </a:tcPr>
                </a:tc>
              </a:tr>
              <a:tr h="99031">
                <a:tc>
                  <a:txBody>
                    <a:bodyPr/>
                    <a:lstStyle/>
                    <a:p>
                      <a:pPr>
                        <a:lnSpc>
                          <a:spcPct val="115000"/>
                        </a:lnSpc>
                        <a:spcAft>
                          <a:spcPts val="0"/>
                        </a:spcAft>
                      </a:pPr>
                      <a:r>
                        <a:rPr lang="es-ES" sz="1200">
                          <a:latin typeface="Times New Roman"/>
                          <a:ea typeface="Times New Roman"/>
                          <a:cs typeface="Times New Roman"/>
                        </a:rPr>
                        <a:t>1532</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El clero inglés acepta como cabeza al Rey. Publicación (póstuma) de El Príncipe de Maquiavelo (escrita en 1513). Calvino establece la reforma en Francia</a:t>
                      </a:r>
                      <a:endParaRPr lang="es-ES" sz="1200" dirty="0">
                        <a:latin typeface="Calibri"/>
                        <a:ea typeface="Calibri"/>
                        <a:cs typeface="Times New Roman"/>
                      </a:endParaRPr>
                    </a:p>
                  </a:txBody>
                  <a:tcPr marL="2634" marR="2634" marT="1317" marB="1317" anchor="ctr">
                    <a:lnL>
                      <a:noFill/>
                    </a:lnL>
                    <a:lnR>
                      <a:noFill/>
                    </a:lnR>
                    <a:lnT>
                      <a:noFill/>
                    </a:lnT>
                    <a:lnB>
                      <a:noFill/>
                    </a:lnB>
                  </a:tcPr>
                </a:tc>
              </a:tr>
              <a:tr h="99031">
                <a:tc>
                  <a:txBody>
                    <a:bodyPr/>
                    <a:lstStyle/>
                    <a:p>
                      <a:pPr>
                        <a:lnSpc>
                          <a:spcPct val="115000"/>
                        </a:lnSpc>
                        <a:spcAft>
                          <a:spcPts val="0"/>
                        </a:spcAft>
                      </a:pPr>
                      <a:r>
                        <a:rPr lang="es-ES" sz="1200">
                          <a:latin typeface="Times New Roman"/>
                          <a:ea typeface="Times New Roman"/>
                          <a:cs typeface="Times New Roman"/>
                        </a:rPr>
                        <a:t>1533</a:t>
                      </a:r>
                      <a:endParaRPr lang="es-ES" sz="1200">
                        <a:latin typeface="Calibri"/>
                        <a:ea typeface="Calibri"/>
                        <a:cs typeface="Times New Roman"/>
                      </a:endParaRPr>
                    </a:p>
                  </a:txBody>
                  <a:tcPr marL="2634" marR="2634" marT="1317" marB="1317" anchor="ctr">
                    <a:lnL>
                      <a:noFill/>
                    </a:lnL>
                    <a:lnR>
                      <a:noFill/>
                    </a:lnR>
                    <a:lnT>
                      <a:noFill/>
                    </a:lnT>
                    <a:lnB>
                      <a:noFill/>
                    </a:lnB>
                    <a:solidFill>
                      <a:schemeClr val="bg2">
                        <a:lumMod val="50000"/>
                      </a:schemeClr>
                    </a:solidFill>
                  </a:tcPr>
                </a:tc>
                <a:tc>
                  <a:txBody>
                    <a:bodyPr/>
                    <a:lstStyle/>
                    <a:p>
                      <a:pPr>
                        <a:lnSpc>
                          <a:spcPct val="115000"/>
                        </a:lnSpc>
                        <a:spcAft>
                          <a:spcPts val="0"/>
                        </a:spcAft>
                      </a:pPr>
                      <a:r>
                        <a:rPr lang="es-ES" sz="1200" dirty="0" err="1">
                          <a:latin typeface="Times New Roman"/>
                          <a:ea typeface="Times New Roman"/>
                          <a:cs typeface="Times New Roman"/>
                        </a:rPr>
                        <a:t>Cranmer</a:t>
                      </a:r>
                      <a:r>
                        <a:rPr lang="es-ES" sz="1200" dirty="0">
                          <a:latin typeface="Times New Roman"/>
                          <a:ea typeface="Times New Roman"/>
                          <a:cs typeface="Times New Roman"/>
                        </a:rPr>
                        <a:t>, arzobispo de Canterbury, declara nulo el matrimonio de Enrique VIII y legales las nupcias con Ana </a:t>
                      </a:r>
                      <a:r>
                        <a:rPr lang="es-ES" sz="1200" dirty="0" err="1">
                          <a:latin typeface="Times New Roman"/>
                          <a:ea typeface="Times New Roman"/>
                          <a:cs typeface="Times New Roman"/>
                        </a:rPr>
                        <a:t>Bolena</a:t>
                      </a:r>
                      <a:r>
                        <a:rPr lang="es-ES" sz="1200" dirty="0">
                          <a:latin typeface="Times New Roman"/>
                          <a:ea typeface="Times New Roman"/>
                          <a:cs typeface="Times New Roman"/>
                        </a:rPr>
                        <a:t>; el Papa excomulga al rey. Nace la futura Isabel I de Inglaterra</a:t>
                      </a:r>
                      <a:endParaRPr lang="es-ES" sz="1200" dirty="0">
                        <a:latin typeface="Calibri"/>
                        <a:ea typeface="Calibri"/>
                        <a:cs typeface="Times New Roman"/>
                      </a:endParaRPr>
                    </a:p>
                  </a:txBody>
                  <a:tcPr marL="2634" marR="2634" marT="1317" marB="1317" anchor="ctr">
                    <a:lnL>
                      <a:noFill/>
                    </a:lnL>
                    <a:lnR>
                      <a:noFill/>
                    </a:lnR>
                    <a:lnT>
                      <a:noFill/>
                    </a:lnT>
                    <a:lnB>
                      <a:noFill/>
                    </a:lnB>
                    <a:solidFill>
                      <a:schemeClr val="bg2">
                        <a:lumMod val="50000"/>
                      </a:schemeClr>
                    </a:solidFill>
                  </a:tcPr>
                </a:tc>
              </a:tr>
              <a:tr h="171126">
                <a:tc>
                  <a:txBody>
                    <a:bodyPr/>
                    <a:lstStyle/>
                    <a:p>
                      <a:pPr>
                        <a:lnSpc>
                          <a:spcPct val="115000"/>
                        </a:lnSpc>
                        <a:spcAft>
                          <a:spcPts val="0"/>
                        </a:spcAft>
                      </a:pPr>
                      <a:r>
                        <a:rPr lang="es-ES" sz="1200" dirty="0">
                          <a:latin typeface="Times New Roman"/>
                          <a:ea typeface="Times New Roman"/>
                          <a:cs typeface="Times New Roman"/>
                        </a:rPr>
                        <a:t>1536</a:t>
                      </a:r>
                      <a:endParaRPr lang="es-ES" sz="1200" dirty="0">
                        <a:latin typeface="Calibri"/>
                        <a:ea typeface="Calibri"/>
                        <a:cs typeface="Times New Roman"/>
                      </a:endParaRPr>
                    </a:p>
                  </a:txBody>
                  <a:tcPr marL="2634" marR="2634" marT="1317" marB="1317" anchor="ctr">
                    <a:lnL>
                      <a:noFill/>
                    </a:lnL>
                    <a:lnR>
                      <a:noFill/>
                    </a:lnR>
                    <a:lnT>
                      <a:noFill/>
                    </a:lnT>
                    <a:lnB>
                      <a:noFill/>
                    </a:lnB>
                    <a:solidFill>
                      <a:schemeClr val="bg2">
                        <a:lumMod val="90000"/>
                        <a:alpha val="0"/>
                      </a:schemeClr>
                    </a:solidFill>
                  </a:tcPr>
                </a:tc>
                <a:tc>
                  <a:txBody>
                    <a:bodyPr/>
                    <a:lstStyle/>
                    <a:p>
                      <a:pPr>
                        <a:lnSpc>
                          <a:spcPct val="115000"/>
                        </a:lnSpc>
                        <a:spcAft>
                          <a:spcPts val="0"/>
                        </a:spcAft>
                      </a:pPr>
                      <a:r>
                        <a:rPr lang="es-ES" sz="1200" dirty="0">
                          <a:latin typeface="Times New Roman"/>
                          <a:ea typeface="Times New Roman"/>
                          <a:cs typeface="Times New Roman"/>
                        </a:rPr>
                        <a:t>Muere Catalina de Aragón, Ana </a:t>
                      </a:r>
                      <a:r>
                        <a:rPr lang="es-ES" sz="1200" dirty="0" err="1">
                          <a:latin typeface="Times New Roman"/>
                          <a:ea typeface="Times New Roman"/>
                          <a:cs typeface="Times New Roman"/>
                        </a:rPr>
                        <a:t>Bolena</a:t>
                      </a:r>
                      <a:r>
                        <a:rPr lang="es-ES" sz="1200" dirty="0">
                          <a:latin typeface="Times New Roman"/>
                          <a:ea typeface="Times New Roman"/>
                          <a:cs typeface="Times New Roman"/>
                        </a:rPr>
                        <a:t> es ejecutada, Enrique VIII toma por esposa a Jane Seymour. Se declara nula la autoridad del Papa en Inglaterra, por el Parlamento inglés. Calvino publica sus "Instituciones Cristianas". Muere Erasmo de Rotterdam. En Inglaterra se disuelven, por decreto real, 376 casas religiosas</a:t>
                      </a:r>
                      <a:endParaRPr lang="es-ES" sz="1200" dirty="0">
                        <a:latin typeface="Calibri"/>
                        <a:ea typeface="Calibri"/>
                        <a:cs typeface="Times New Roman"/>
                      </a:endParaRPr>
                    </a:p>
                  </a:txBody>
                  <a:tcPr marL="2634" marR="2634" marT="1317" marB="1317" anchor="ctr">
                    <a:lnL>
                      <a:noFill/>
                    </a:lnL>
                    <a:lnR>
                      <a:noFill/>
                    </a:lnR>
                    <a:lnT>
                      <a:noFill/>
                    </a:lnT>
                    <a:lnB>
                      <a:noFill/>
                    </a:lnB>
                  </a:tcPr>
                </a:tc>
              </a:tr>
              <a:tr h="99031">
                <a:tc>
                  <a:txBody>
                    <a:bodyPr/>
                    <a:lstStyle/>
                    <a:p>
                      <a:pPr>
                        <a:lnSpc>
                          <a:spcPct val="115000"/>
                        </a:lnSpc>
                        <a:spcAft>
                          <a:spcPts val="0"/>
                        </a:spcAft>
                      </a:pPr>
                      <a:r>
                        <a:rPr lang="es-ES" sz="1200">
                          <a:latin typeface="Times New Roman"/>
                          <a:ea typeface="Times New Roman"/>
                          <a:cs typeface="Times New Roman"/>
                        </a:rPr>
                        <a:t>1537</a:t>
                      </a:r>
                      <a:endParaRPr lang="es-ES" sz="1200">
                        <a:latin typeface="Calibri"/>
                        <a:ea typeface="Calibri"/>
                        <a:cs typeface="Times New Roman"/>
                      </a:endParaRPr>
                    </a:p>
                  </a:txBody>
                  <a:tcPr marL="2634" marR="2634" marT="1317" marB="1317" anchor="ctr">
                    <a:lnL>
                      <a:noFill/>
                    </a:lnL>
                    <a:lnR>
                      <a:noFill/>
                    </a:lnR>
                    <a:lnT>
                      <a:noFill/>
                    </a:lnT>
                    <a:lnB>
                      <a:noFill/>
                    </a:lnB>
                    <a:solidFill>
                      <a:schemeClr val="accent5"/>
                    </a:solidFill>
                  </a:tcPr>
                </a:tc>
                <a:tc>
                  <a:txBody>
                    <a:bodyPr/>
                    <a:lstStyle/>
                    <a:p>
                      <a:pPr>
                        <a:lnSpc>
                          <a:spcPct val="115000"/>
                        </a:lnSpc>
                        <a:spcAft>
                          <a:spcPts val="0"/>
                        </a:spcAft>
                      </a:pPr>
                      <a:r>
                        <a:rPr lang="es-ES" sz="1200" dirty="0">
                          <a:latin typeface="Times New Roman"/>
                          <a:ea typeface="Times New Roman"/>
                          <a:cs typeface="Times New Roman"/>
                        </a:rPr>
                        <a:t>Muere Jane Seymour después de dar a luz al futuro Eduardo VII. El papa Pablo III declara que los indios americanos tienen derecho a la libertad y a la propiedad</a:t>
                      </a:r>
                      <a:endParaRPr lang="es-ES" sz="1200" dirty="0">
                        <a:latin typeface="Calibri"/>
                        <a:ea typeface="Calibri"/>
                        <a:cs typeface="Times New Roman"/>
                      </a:endParaRPr>
                    </a:p>
                  </a:txBody>
                  <a:tcPr marL="2634" marR="2634" marT="1317" marB="1317" anchor="ctr">
                    <a:lnL>
                      <a:noFill/>
                    </a:lnL>
                    <a:lnR>
                      <a:noFill/>
                    </a:lnR>
                    <a:lnT>
                      <a:noFill/>
                    </a:lnT>
                    <a:lnB>
                      <a:noFill/>
                    </a:lnB>
                    <a:solidFill>
                      <a:schemeClr val="accent5"/>
                    </a:solidFill>
                  </a:tcPr>
                </a:tc>
              </a:tr>
              <a:tr h="99031">
                <a:tc>
                  <a:txBody>
                    <a:bodyPr/>
                    <a:lstStyle/>
                    <a:p>
                      <a:pPr>
                        <a:lnSpc>
                          <a:spcPct val="115000"/>
                        </a:lnSpc>
                        <a:spcAft>
                          <a:spcPts val="0"/>
                        </a:spcAft>
                      </a:pPr>
                      <a:r>
                        <a:rPr lang="es-ES" sz="1200">
                          <a:latin typeface="Times New Roman"/>
                          <a:ea typeface="Times New Roman"/>
                          <a:cs typeface="Times New Roman"/>
                        </a:rPr>
                        <a:t>1539</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Enrique VIII publica la Gran Biblia en inglés (sigue en mucho la traducción de </a:t>
                      </a:r>
                      <a:r>
                        <a:rPr lang="es-ES" sz="1200" dirty="0" err="1">
                          <a:latin typeface="Times New Roman"/>
                          <a:ea typeface="Times New Roman"/>
                          <a:cs typeface="Times New Roman"/>
                        </a:rPr>
                        <a:t>Tyndale</a:t>
                      </a:r>
                      <a:r>
                        <a:rPr lang="es-ES" sz="1200" dirty="0">
                          <a:latin typeface="Times New Roman"/>
                          <a:ea typeface="Times New Roman"/>
                          <a:cs typeface="Times New Roman"/>
                        </a:rPr>
                        <a:t> de 1525). Primera imprenta en América, en la Ciudad de México</a:t>
                      </a:r>
                      <a:endParaRPr lang="es-ES" sz="1200" dirty="0">
                        <a:latin typeface="Calibri"/>
                        <a:ea typeface="Calibri"/>
                        <a:cs typeface="Times New Roman"/>
                      </a:endParaRPr>
                    </a:p>
                  </a:txBody>
                  <a:tcPr marL="2634" marR="2634" marT="1317" marB="1317" anchor="ctr">
                    <a:lnL>
                      <a:noFill/>
                    </a:lnL>
                    <a:lnR>
                      <a:noFill/>
                    </a:lnR>
                    <a:lnT>
                      <a:noFill/>
                    </a:lnT>
                    <a:lnB>
                      <a:noFill/>
                    </a:lnB>
                  </a:tcPr>
                </a:tc>
              </a:tr>
              <a:tr h="99031">
                <a:tc>
                  <a:txBody>
                    <a:bodyPr/>
                    <a:lstStyle/>
                    <a:p>
                      <a:pPr>
                        <a:lnSpc>
                          <a:spcPct val="115000"/>
                        </a:lnSpc>
                        <a:spcAft>
                          <a:spcPts val="0"/>
                        </a:spcAft>
                      </a:pPr>
                      <a:r>
                        <a:rPr lang="es-ES" sz="1200">
                          <a:latin typeface="Times New Roman"/>
                          <a:ea typeface="Times New Roman"/>
                          <a:cs typeface="Times New Roman"/>
                        </a:rPr>
                        <a:t>1540</a:t>
                      </a:r>
                      <a:endParaRPr lang="es-ES" sz="1200">
                        <a:latin typeface="Calibri"/>
                        <a:ea typeface="Calibri"/>
                        <a:cs typeface="Times New Roman"/>
                      </a:endParaRPr>
                    </a:p>
                  </a:txBody>
                  <a:tcPr marL="2634" marR="2634" marT="1317" marB="1317" anchor="ctr">
                    <a:lnL>
                      <a:noFill/>
                    </a:lnL>
                    <a:lnR>
                      <a:noFill/>
                    </a:lnR>
                    <a:lnT>
                      <a:noFill/>
                    </a:lnT>
                    <a:lnB>
                      <a:noFill/>
                    </a:lnB>
                    <a:solidFill>
                      <a:schemeClr val="accent3">
                        <a:lumMod val="50000"/>
                      </a:schemeClr>
                    </a:solidFill>
                  </a:tcPr>
                </a:tc>
                <a:tc>
                  <a:txBody>
                    <a:bodyPr/>
                    <a:lstStyle/>
                    <a:p>
                      <a:pPr>
                        <a:lnSpc>
                          <a:spcPct val="115000"/>
                        </a:lnSpc>
                        <a:spcAft>
                          <a:spcPts val="0"/>
                        </a:spcAft>
                      </a:pPr>
                      <a:r>
                        <a:rPr lang="es-ES" sz="1200" dirty="0">
                          <a:latin typeface="Times New Roman"/>
                          <a:ea typeface="Times New Roman"/>
                          <a:cs typeface="Times New Roman"/>
                        </a:rPr>
                        <a:t>Enrique VIII desposa a Ana de Cleves, posteriormente el matrimonio es anulado y Enrique desposa a su quinta mujer, Catalina Howard</a:t>
                      </a:r>
                      <a:endParaRPr lang="es-ES" sz="1200" dirty="0">
                        <a:latin typeface="Calibri"/>
                        <a:ea typeface="Calibri"/>
                        <a:cs typeface="Times New Roman"/>
                      </a:endParaRPr>
                    </a:p>
                  </a:txBody>
                  <a:tcPr marL="2634" marR="2634" marT="1317" marB="1317" anchor="ctr">
                    <a:lnL>
                      <a:noFill/>
                    </a:lnL>
                    <a:lnR>
                      <a:noFill/>
                    </a:lnR>
                    <a:lnT>
                      <a:noFill/>
                    </a:lnT>
                    <a:lnB>
                      <a:noFill/>
                    </a:lnB>
                    <a:solidFill>
                      <a:schemeClr val="accent3">
                        <a:lumMod val="50000"/>
                      </a:schemeClr>
                    </a:solidFill>
                  </a:tcPr>
                </a:tc>
              </a:tr>
              <a:tr h="74999">
                <a:tc>
                  <a:txBody>
                    <a:bodyPr/>
                    <a:lstStyle/>
                    <a:p>
                      <a:pPr>
                        <a:lnSpc>
                          <a:spcPct val="115000"/>
                        </a:lnSpc>
                        <a:spcAft>
                          <a:spcPts val="0"/>
                        </a:spcAft>
                      </a:pPr>
                      <a:r>
                        <a:rPr lang="es-ES" sz="1200">
                          <a:latin typeface="Times New Roman"/>
                          <a:ea typeface="Times New Roman"/>
                          <a:cs typeface="Times New Roman"/>
                        </a:rPr>
                        <a:t>1541</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Juan Knox </a:t>
                      </a:r>
                      <a:r>
                        <a:rPr lang="es-ES" sz="1200" dirty="0" err="1">
                          <a:latin typeface="Times New Roman"/>
                          <a:ea typeface="Times New Roman"/>
                          <a:cs typeface="Times New Roman"/>
                        </a:rPr>
                        <a:t>liderea</a:t>
                      </a:r>
                      <a:r>
                        <a:rPr lang="es-ES" sz="1200" dirty="0">
                          <a:latin typeface="Times New Roman"/>
                          <a:ea typeface="Times New Roman"/>
                          <a:cs typeface="Times New Roman"/>
                        </a:rPr>
                        <a:t> la reforma calvinista en Escocia (en 1547 será desterrado y regresará en 1560)</a:t>
                      </a:r>
                      <a:endParaRPr lang="es-ES" sz="1200" dirty="0">
                        <a:latin typeface="Calibri"/>
                        <a:ea typeface="Calibri"/>
                        <a:cs typeface="Times New Roman"/>
                      </a:endParaRPr>
                    </a:p>
                  </a:txBody>
                  <a:tcPr marL="2634" marR="2634" marT="1317" marB="1317" anchor="ctr">
                    <a:lnL>
                      <a:noFill/>
                    </a:lnL>
                    <a:lnR>
                      <a:noFill/>
                    </a:lnR>
                    <a:lnT>
                      <a:noFill/>
                    </a:lnT>
                    <a:lnB>
                      <a:noFill/>
                    </a:lnB>
                  </a:tcPr>
                </a:tc>
              </a:tr>
              <a:tr h="50967">
                <a:tc>
                  <a:txBody>
                    <a:bodyPr/>
                    <a:lstStyle/>
                    <a:p>
                      <a:pPr>
                        <a:lnSpc>
                          <a:spcPct val="115000"/>
                        </a:lnSpc>
                        <a:spcAft>
                          <a:spcPts val="0"/>
                        </a:spcAft>
                      </a:pPr>
                      <a:r>
                        <a:rPr lang="es-ES" sz="1200">
                          <a:latin typeface="Times New Roman"/>
                          <a:ea typeface="Times New Roman"/>
                          <a:cs typeface="Times New Roman"/>
                        </a:rPr>
                        <a:t>1542</a:t>
                      </a:r>
                      <a:endParaRPr lang="es-ES" sz="1200">
                        <a:latin typeface="Calibri"/>
                        <a:ea typeface="Calibri"/>
                        <a:cs typeface="Times New Roman"/>
                      </a:endParaRPr>
                    </a:p>
                  </a:txBody>
                  <a:tcPr marL="2634" marR="2634" marT="1317" marB="1317" anchor="ctr">
                    <a:lnL>
                      <a:noFill/>
                    </a:lnL>
                    <a:lnR>
                      <a:noFill/>
                    </a:lnR>
                    <a:lnT>
                      <a:noFill/>
                    </a:lnT>
                    <a:lnB>
                      <a:noFill/>
                    </a:lnB>
                    <a:solidFill>
                      <a:schemeClr val="accent1">
                        <a:lumMod val="60000"/>
                        <a:lumOff val="40000"/>
                      </a:schemeClr>
                    </a:solidFill>
                  </a:tcPr>
                </a:tc>
                <a:tc>
                  <a:txBody>
                    <a:bodyPr/>
                    <a:lstStyle/>
                    <a:p>
                      <a:pPr>
                        <a:lnSpc>
                          <a:spcPct val="115000"/>
                        </a:lnSpc>
                        <a:spcAft>
                          <a:spcPts val="0"/>
                        </a:spcAft>
                      </a:pPr>
                      <a:r>
                        <a:rPr lang="es-ES" sz="1200" dirty="0">
                          <a:latin typeface="Times New Roman"/>
                          <a:ea typeface="Times New Roman"/>
                          <a:cs typeface="Times New Roman"/>
                        </a:rPr>
                        <a:t>La reina Catalina Howard es ejecutada. El papa Pablo III establece la Inquisición en Roma. </a:t>
                      </a:r>
                      <a:endParaRPr lang="es-ES" sz="1200" dirty="0">
                        <a:latin typeface="Calibri"/>
                        <a:ea typeface="Calibri"/>
                        <a:cs typeface="Times New Roman"/>
                      </a:endParaRPr>
                    </a:p>
                  </a:txBody>
                  <a:tcPr marL="2634" marR="2634" marT="1317" marB="1317" anchor="ctr">
                    <a:lnL>
                      <a:noFill/>
                    </a:lnL>
                    <a:lnR>
                      <a:noFill/>
                    </a:lnR>
                    <a:lnT>
                      <a:noFill/>
                    </a:lnT>
                    <a:lnB>
                      <a:noFill/>
                    </a:lnB>
                    <a:solidFill>
                      <a:schemeClr val="accent1">
                        <a:lumMod val="60000"/>
                        <a:lumOff val="40000"/>
                      </a:schemeClr>
                    </a:solidFill>
                  </a:tcPr>
                </a:tc>
              </a:tr>
              <a:tr h="74999">
                <a:tc>
                  <a:txBody>
                    <a:bodyPr/>
                    <a:lstStyle/>
                    <a:p>
                      <a:pPr>
                        <a:lnSpc>
                          <a:spcPct val="115000"/>
                        </a:lnSpc>
                        <a:spcAft>
                          <a:spcPts val="0"/>
                        </a:spcAft>
                      </a:pPr>
                      <a:r>
                        <a:rPr lang="es-ES" sz="1200">
                          <a:latin typeface="Times New Roman"/>
                          <a:ea typeface="Times New Roman"/>
                          <a:cs typeface="Times New Roman"/>
                        </a:rPr>
                        <a:t>1543</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Enrique VIII se casa con Catalina </a:t>
                      </a:r>
                      <a:r>
                        <a:rPr lang="es-ES" sz="1200" dirty="0" err="1">
                          <a:latin typeface="Times New Roman"/>
                          <a:ea typeface="Times New Roman"/>
                          <a:cs typeface="Times New Roman"/>
                        </a:rPr>
                        <a:t>Parr</a:t>
                      </a:r>
                      <a:r>
                        <a:rPr lang="es-ES" sz="1200" dirty="0">
                          <a:latin typeface="Times New Roman"/>
                          <a:ea typeface="Times New Roman"/>
                          <a:cs typeface="Times New Roman"/>
                        </a:rPr>
                        <a:t>, su sexta y última esposa. El papa Pablo III publica el </a:t>
                      </a:r>
                      <a:r>
                        <a:rPr lang="es-ES" sz="1200" dirty="0" err="1">
                          <a:latin typeface="Times New Roman"/>
                          <a:ea typeface="Times New Roman"/>
                          <a:cs typeface="Times New Roman"/>
                        </a:rPr>
                        <a:t>Index</a:t>
                      </a:r>
                      <a:r>
                        <a:rPr lang="es-ES" sz="1200" dirty="0">
                          <a:latin typeface="Times New Roman"/>
                          <a:ea typeface="Times New Roman"/>
                          <a:cs typeface="Times New Roman"/>
                        </a:rPr>
                        <a:t> </a:t>
                      </a:r>
                      <a:r>
                        <a:rPr lang="es-ES" sz="1200" dirty="0" err="1">
                          <a:latin typeface="Times New Roman"/>
                          <a:ea typeface="Times New Roman"/>
                          <a:cs typeface="Times New Roman"/>
                        </a:rPr>
                        <a:t>librorum</a:t>
                      </a:r>
                      <a:r>
                        <a:rPr lang="es-ES" sz="1200" dirty="0">
                          <a:latin typeface="Times New Roman"/>
                          <a:ea typeface="Times New Roman"/>
                          <a:cs typeface="Times New Roman"/>
                        </a:rPr>
                        <a:t> </a:t>
                      </a:r>
                      <a:r>
                        <a:rPr lang="es-ES" sz="1200" dirty="0" err="1">
                          <a:latin typeface="Times New Roman"/>
                          <a:ea typeface="Times New Roman"/>
                          <a:cs typeface="Times New Roman"/>
                        </a:rPr>
                        <a:t>prohibitorum</a:t>
                      </a:r>
                      <a:endParaRPr lang="es-ES" sz="1200" dirty="0">
                        <a:latin typeface="Calibri"/>
                        <a:ea typeface="Calibri"/>
                        <a:cs typeface="Times New Roman"/>
                      </a:endParaRPr>
                    </a:p>
                  </a:txBody>
                  <a:tcPr marL="2634" marR="2634" marT="1317" marB="1317" anchor="ctr">
                    <a:lnL>
                      <a:noFill/>
                    </a:lnL>
                    <a:lnR>
                      <a:noFill/>
                    </a:lnR>
                    <a:lnT>
                      <a:noFill/>
                    </a:lnT>
                    <a:lnB>
                      <a:noFill/>
                    </a:lnB>
                  </a:tcPr>
                </a:tc>
              </a:tr>
              <a:tr h="99031">
                <a:tc>
                  <a:txBody>
                    <a:bodyPr/>
                    <a:lstStyle/>
                    <a:p>
                      <a:pPr>
                        <a:lnSpc>
                          <a:spcPct val="115000"/>
                        </a:lnSpc>
                        <a:spcAft>
                          <a:spcPts val="0"/>
                        </a:spcAft>
                      </a:pPr>
                      <a:r>
                        <a:rPr lang="es-ES" sz="1200">
                          <a:latin typeface="Times New Roman"/>
                          <a:ea typeface="Times New Roman"/>
                          <a:cs typeface="Times New Roman"/>
                        </a:rPr>
                        <a:t>1545-63</a:t>
                      </a:r>
                      <a:endParaRPr lang="es-ES" sz="1200">
                        <a:latin typeface="Calibri"/>
                        <a:ea typeface="Calibri"/>
                        <a:cs typeface="Times New Roman"/>
                      </a:endParaRPr>
                    </a:p>
                  </a:txBody>
                  <a:tcPr marL="2634" marR="2634" marT="1317" marB="1317" anchor="ctr">
                    <a:lnL>
                      <a:noFill/>
                    </a:lnL>
                    <a:lnR>
                      <a:noFill/>
                    </a:lnR>
                    <a:lnT>
                      <a:noFill/>
                    </a:lnT>
                    <a:lnB>
                      <a:noFill/>
                    </a:lnB>
                    <a:solidFill>
                      <a:schemeClr val="accent2">
                        <a:lumMod val="60000"/>
                        <a:lumOff val="40000"/>
                      </a:schemeClr>
                    </a:solidFill>
                  </a:tcPr>
                </a:tc>
                <a:tc>
                  <a:txBody>
                    <a:bodyPr/>
                    <a:lstStyle/>
                    <a:p>
                      <a:pPr>
                        <a:lnSpc>
                          <a:spcPct val="115000"/>
                        </a:lnSpc>
                        <a:spcAft>
                          <a:spcPts val="0"/>
                        </a:spcAft>
                      </a:pPr>
                      <a:r>
                        <a:rPr lang="es-ES" sz="1200" dirty="0">
                          <a:latin typeface="Times New Roman"/>
                          <a:ea typeface="Times New Roman"/>
                          <a:cs typeface="Times New Roman"/>
                        </a:rPr>
                        <a:t>Comienza el Concilio de Trento (se suspende en 1547, reinicia en 1551, se suspende en 1552, reinicia en el 1562 y termina en diciembre de 1563)</a:t>
                      </a:r>
                      <a:endParaRPr lang="es-ES" sz="1200" dirty="0">
                        <a:latin typeface="Calibri"/>
                        <a:ea typeface="Calibri"/>
                        <a:cs typeface="Times New Roman"/>
                      </a:endParaRPr>
                    </a:p>
                  </a:txBody>
                  <a:tcPr marL="2634" marR="2634" marT="1317" marB="1317" anchor="ctr">
                    <a:lnL>
                      <a:noFill/>
                    </a:lnL>
                    <a:lnR>
                      <a:noFill/>
                    </a:lnR>
                    <a:lnT>
                      <a:noFill/>
                    </a:lnT>
                    <a:lnB>
                      <a:noFill/>
                    </a:lnB>
                    <a:solidFill>
                      <a:schemeClr val="accent2">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graphicFrame>
        <p:nvGraphicFramePr>
          <p:cNvPr id="7" name="6 Marcador de contenido"/>
          <p:cNvGraphicFramePr>
            <a:graphicFrameLocks noGrp="1"/>
          </p:cNvGraphicFramePr>
          <p:nvPr>
            <p:ph idx="1"/>
          </p:nvPr>
        </p:nvGraphicFramePr>
        <p:xfrm>
          <a:off x="899592" y="330119"/>
          <a:ext cx="7344816" cy="6780030"/>
        </p:xfrm>
        <a:graphic>
          <a:graphicData uri="http://schemas.openxmlformats.org/drawingml/2006/table">
            <a:tbl>
              <a:tblPr/>
              <a:tblGrid>
                <a:gridCol w="648072"/>
                <a:gridCol w="6696744"/>
              </a:tblGrid>
              <a:tr h="30886">
                <a:tc>
                  <a:txBody>
                    <a:bodyPr/>
                    <a:lstStyle/>
                    <a:p>
                      <a:pPr>
                        <a:lnSpc>
                          <a:spcPct val="115000"/>
                        </a:lnSpc>
                        <a:spcAft>
                          <a:spcPts val="0"/>
                        </a:spcAft>
                      </a:pPr>
                      <a:r>
                        <a:rPr lang="es-ES" sz="1200" dirty="0">
                          <a:latin typeface="Times New Roman"/>
                          <a:ea typeface="Times New Roman"/>
                          <a:cs typeface="Times New Roman"/>
                        </a:rPr>
                        <a:t>1547</a:t>
                      </a:r>
                      <a:endParaRPr lang="es-ES" sz="1200" dirty="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Asciende Eduardo VI al trono inglés. </a:t>
                      </a:r>
                      <a:endParaRPr lang="es-ES" sz="1200" dirty="0">
                        <a:latin typeface="Calibri"/>
                        <a:ea typeface="Calibri"/>
                        <a:cs typeface="Times New Roman"/>
                      </a:endParaRPr>
                    </a:p>
                  </a:txBody>
                  <a:tcPr marL="2634" marR="2634" marT="1317" marB="1317" anchor="ctr">
                    <a:lnL>
                      <a:noFill/>
                    </a:lnL>
                    <a:lnR>
                      <a:noFill/>
                    </a:lnR>
                    <a:lnT>
                      <a:noFill/>
                    </a:lnT>
                    <a:lnB>
                      <a:noFill/>
                    </a:lnB>
                  </a:tcPr>
                </a:tc>
              </a:tr>
              <a:tr h="99031">
                <a:tc>
                  <a:txBody>
                    <a:bodyPr/>
                    <a:lstStyle/>
                    <a:p>
                      <a:pPr>
                        <a:lnSpc>
                          <a:spcPct val="115000"/>
                        </a:lnSpc>
                        <a:spcAft>
                          <a:spcPts val="0"/>
                        </a:spcAft>
                      </a:pPr>
                      <a:r>
                        <a:rPr lang="es-ES" sz="1200" dirty="0">
                          <a:latin typeface="Times New Roman"/>
                          <a:ea typeface="Times New Roman"/>
                          <a:cs typeface="Times New Roman"/>
                        </a:rPr>
                        <a:t>1553-8</a:t>
                      </a:r>
                      <a:endParaRPr lang="es-ES" sz="1200" dirty="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Reacción católica en Inglaterra, bajo María Tudor (en 1554 se unirá en matrimonio con Felipe, hijo de Carlos V y futuro Felipe II de España; la reina morirá en 1558)</a:t>
                      </a:r>
                      <a:endParaRPr lang="es-ES" sz="1200" dirty="0">
                        <a:latin typeface="Calibri"/>
                        <a:ea typeface="Calibri"/>
                        <a:cs typeface="Times New Roman"/>
                      </a:endParaRPr>
                    </a:p>
                  </a:txBody>
                  <a:tcPr marL="2634" marR="2634" marT="1317" marB="1317" anchor="ctr">
                    <a:lnL>
                      <a:noFill/>
                    </a:lnL>
                    <a:lnR>
                      <a:noFill/>
                    </a:lnR>
                    <a:lnT>
                      <a:noFill/>
                    </a:lnT>
                    <a:lnB>
                      <a:noFill/>
                    </a:lnB>
                  </a:tcPr>
                </a:tc>
              </a:tr>
              <a:tr h="147095">
                <a:tc>
                  <a:txBody>
                    <a:bodyPr/>
                    <a:lstStyle/>
                    <a:p>
                      <a:pPr>
                        <a:lnSpc>
                          <a:spcPct val="115000"/>
                        </a:lnSpc>
                        <a:spcAft>
                          <a:spcPts val="0"/>
                        </a:spcAft>
                      </a:pPr>
                      <a:r>
                        <a:rPr lang="es-ES" sz="1200">
                          <a:latin typeface="Times New Roman"/>
                          <a:ea typeface="Times New Roman"/>
                          <a:cs typeface="Times New Roman"/>
                        </a:rPr>
                        <a:t>1555</a:t>
                      </a:r>
                      <a:endParaRPr lang="es-ES" sz="1200">
                        <a:latin typeface="Calibri"/>
                        <a:ea typeface="Calibri"/>
                        <a:cs typeface="Times New Roman"/>
                      </a:endParaRPr>
                    </a:p>
                  </a:txBody>
                  <a:tcPr marL="2634" marR="2634" marT="1317" marB="1317" anchor="ctr">
                    <a:lnL>
                      <a:noFill/>
                    </a:lnL>
                    <a:lnR>
                      <a:noFill/>
                    </a:lnR>
                    <a:lnT>
                      <a:noFill/>
                    </a:lnT>
                    <a:lnB>
                      <a:noFill/>
                    </a:lnB>
                    <a:solidFill>
                      <a:schemeClr val="bg2">
                        <a:lumMod val="75000"/>
                      </a:schemeClr>
                    </a:solidFill>
                  </a:tcPr>
                </a:tc>
                <a:tc>
                  <a:txBody>
                    <a:bodyPr/>
                    <a:lstStyle/>
                    <a:p>
                      <a:pPr>
                        <a:lnSpc>
                          <a:spcPct val="115000"/>
                        </a:lnSpc>
                        <a:spcAft>
                          <a:spcPts val="0"/>
                        </a:spcAft>
                      </a:pPr>
                      <a:r>
                        <a:rPr lang="es-ES" sz="1200" dirty="0">
                          <a:latin typeface="Times New Roman"/>
                          <a:ea typeface="Times New Roman"/>
                          <a:cs typeface="Times New Roman"/>
                        </a:rPr>
                        <a:t>Paz de Augsburgo. Carlos V abdica el gobierno de Holanda en su hijo Felipe II. Los obispos anglicanos </a:t>
                      </a:r>
                      <a:r>
                        <a:rPr lang="es-ES" sz="1200" dirty="0" err="1">
                          <a:latin typeface="Times New Roman"/>
                          <a:ea typeface="Times New Roman"/>
                          <a:cs typeface="Times New Roman"/>
                        </a:rPr>
                        <a:t>Latimer</a:t>
                      </a:r>
                      <a:r>
                        <a:rPr lang="es-ES" sz="1200" dirty="0">
                          <a:latin typeface="Times New Roman"/>
                          <a:ea typeface="Times New Roman"/>
                          <a:cs typeface="Times New Roman"/>
                        </a:rPr>
                        <a:t> y </a:t>
                      </a:r>
                      <a:r>
                        <a:rPr lang="es-ES" sz="1200" dirty="0" err="1">
                          <a:latin typeface="Times New Roman"/>
                          <a:ea typeface="Times New Roman"/>
                          <a:cs typeface="Times New Roman"/>
                        </a:rPr>
                        <a:t>Ridley</a:t>
                      </a:r>
                      <a:r>
                        <a:rPr lang="es-ES" sz="1200" dirty="0">
                          <a:latin typeface="Times New Roman"/>
                          <a:ea typeface="Times New Roman"/>
                          <a:cs typeface="Times New Roman"/>
                        </a:rPr>
                        <a:t> son quemados en la hoguera por María I ("</a:t>
                      </a:r>
                      <a:r>
                        <a:rPr lang="es-ES" sz="1200" dirty="0" err="1">
                          <a:latin typeface="Times New Roman"/>
                          <a:ea typeface="Times New Roman"/>
                          <a:cs typeface="Times New Roman"/>
                        </a:rPr>
                        <a:t>Bloody</a:t>
                      </a:r>
                      <a:r>
                        <a:rPr lang="es-ES" sz="1200" dirty="0">
                          <a:latin typeface="Times New Roman"/>
                          <a:ea typeface="Times New Roman"/>
                          <a:cs typeface="Times New Roman"/>
                        </a:rPr>
                        <a:t> Mary") de Inglaterra, quien ha restablecido el catolicismo en Inglaterra. </a:t>
                      </a:r>
                      <a:endParaRPr lang="es-ES" sz="1200" dirty="0">
                        <a:latin typeface="Calibri"/>
                        <a:ea typeface="Calibri"/>
                        <a:cs typeface="Times New Roman"/>
                      </a:endParaRPr>
                    </a:p>
                  </a:txBody>
                  <a:tcPr marL="2634" marR="2634" marT="1317" marB="1317" anchor="ctr">
                    <a:lnL>
                      <a:noFill/>
                    </a:lnL>
                    <a:lnR>
                      <a:noFill/>
                    </a:lnR>
                    <a:lnT>
                      <a:noFill/>
                    </a:lnT>
                    <a:lnB>
                      <a:noFill/>
                    </a:lnB>
                    <a:solidFill>
                      <a:schemeClr val="bg2">
                        <a:lumMod val="75000"/>
                      </a:schemeClr>
                    </a:solidFill>
                  </a:tcPr>
                </a:tc>
              </a:tr>
              <a:tr h="99031">
                <a:tc>
                  <a:txBody>
                    <a:bodyPr/>
                    <a:lstStyle/>
                    <a:p>
                      <a:pPr>
                        <a:lnSpc>
                          <a:spcPct val="115000"/>
                        </a:lnSpc>
                        <a:spcAft>
                          <a:spcPts val="0"/>
                        </a:spcAft>
                      </a:pPr>
                      <a:r>
                        <a:rPr lang="es-ES" sz="1200">
                          <a:latin typeface="Times New Roman"/>
                          <a:ea typeface="Times New Roman"/>
                          <a:cs typeface="Times New Roman"/>
                        </a:rPr>
                        <a:t>1556</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El arzobispo </a:t>
                      </a:r>
                      <a:r>
                        <a:rPr lang="es-ES" sz="1200" dirty="0" err="1">
                          <a:latin typeface="Times New Roman"/>
                          <a:ea typeface="Times New Roman"/>
                          <a:cs typeface="Times New Roman"/>
                        </a:rPr>
                        <a:t>Cranmer</a:t>
                      </a:r>
                      <a:r>
                        <a:rPr lang="es-ES" sz="1200" dirty="0">
                          <a:latin typeface="Times New Roman"/>
                          <a:ea typeface="Times New Roman"/>
                          <a:cs typeface="Times New Roman"/>
                        </a:rPr>
                        <a:t> es quemado en Inglaterra. Muere Ignacio de Loyola. Abdicación de Carlos V: España pasa a manos de su hijo Felipe II y el Imperio a las de su hermano Fernando I</a:t>
                      </a:r>
                      <a:endParaRPr lang="es-ES" sz="1200" dirty="0">
                        <a:latin typeface="Calibri"/>
                        <a:ea typeface="Calibri"/>
                        <a:cs typeface="Times New Roman"/>
                      </a:endParaRPr>
                    </a:p>
                  </a:txBody>
                  <a:tcPr marL="2634" marR="2634" marT="1317" marB="1317" anchor="ctr">
                    <a:lnL>
                      <a:noFill/>
                    </a:lnL>
                    <a:lnR>
                      <a:noFill/>
                    </a:lnR>
                    <a:lnT>
                      <a:noFill/>
                    </a:lnT>
                    <a:lnB>
                      <a:noFill/>
                    </a:lnB>
                  </a:tcPr>
                </a:tc>
              </a:tr>
              <a:tr h="50967">
                <a:tc>
                  <a:txBody>
                    <a:bodyPr/>
                    <a:lstStyle/>
                    <a:p>
                      <a:pPr>
                        <a:lnSpc>
                          <a:spcPct val="115000"/>
                        </a:lnSpc>
                        <a:spcAft>
                          <a:spcPts val="0"/>
                        </a:spcAft>
                      </a:pPr>
                      <a:r>
                        <a:rPr lang="es-ES" sz="1200">
                          <a:latin typeface="Times New Roman"/>
                          <a:ea typeface="Times New Roman"/>
                          <a:cs typeface="Times New Roman"/>
                        </a:rPr>
                        <a:t>1558</a:t>
                      </a:r>
                      <a:endParaRPr lang="es-ES" sz="1200">
                        <a:latin typeface="Calibri"/>
                        <a:ea typeface="Calibri"/>
                        <a:cs typeface="Times New Roman"/>
                      </a:endParaRPr>
                    </a:p>
                  </a:txBody>
                  <a:tcPr marL="2634" marR="2634" marT="1317" marB="1317" anchor="ctr">
                    <a:lnL>
                      <a:noFill/>
                    </a:lnL>
                    <a:lnR>
                      <a:noFill/>
                    </a:lnR>
                    <a:lnT>
                      <a:noFill/>
                    </a:lnT>
                    <a:lnB>
                      <a:noFill/>
                    </a:lnB>
                    <a:solidFill>
                      <a:schemeClr val="accent1">
                        <a:lumMod val="60000"/>
                        <a:lumOff val="40000"/>
                      </a:schemeClr>
                    </a:solidFill>
                  </a:tcPr>
                </a:tc>
                <a:tc>
                  <a:txBody>
                    <a:bodyPr/>
                    <a:lstStyle/>
                    <a:p>
                      <a:pPr>
                        <a:lnSpc>
                          <a:spcPct val="115000"/>
                        </a:lnSpc>
                        <a:spcAft>
                          <a:spcPts val="0"/>
                        </a:spcAft>
                      </a:pPr>
                      <a:r>
                        <a:rPr lang="es-ES" sz="1200" dirty="0">
                          <a:latin typeface="Times New Roman"/>
                          <a:ea typeface="Times New Roman"/>
                          <a:cs typeface="Times New Roman"/>
                        </a:rPr>
                        <a:t>Muere María I de Inglaterra e Isabel I la sustituye (será coronada en 1559).</a:t>
                      </a:r>
                      <a:endParaRPr lang="es-ES" sz="1200" dirty="0">
                        <a:latin typeface="Calibri"/>
                        <a:ea typeface="Calibri"/>
                        <a:cs typeface="Times New Roman"/>
                      </a:endParaRPr>
                    </a:p>
                  </a:txBody>
                  <a:tcPr marL="2634" marR="2634" marT="1317" marB="1317" anchor="ctr">
                    <a:lnL>
                      <a:noFill/>
                    </a:lnL>
                    <a:lnR>
                      <a:noFill/>
                    </a:lnR>
                    <a:lnT>
                      <a:noFill/>
                    </a:lnT>
                    <a:lnB>
                      <a:noFill/>
                    </a:lnB>
                    <a:solidFill>
                      <a:schemeClr val="accent1">
                        <a:lumMod val="60000"/>
                        <a:lumOff val="40000"/>
                      </a:schemeClr>
                    </a:solidFill>
                  </a:tcPr>
                </a:tc>
              </a:tr>
              <a:tr h="50967">
                <a:tc>
                  <a:txBody>
                    <a:bodyPr/>
                    <a:lstStyle/>
                    <a:p>
                      <a:pPr>
                        <a:lnSpc>
                          <a:spcPct val="115000"/>
                        </a:lnSpc>
                        <a:spcAft>
                          <a:spcPts val="0"/>
                        </a:spcAft>
                      </a:pPr>
                      <a:r>
                        <a:rPr lang="es-ES" sz="1200">
                          <a:latin typeface="Times New Roman"/>
                          <a:ea typeface="Times New Roman"/>
                          <a:cs typeface="Times New Roman"/>
                        </a:rPr>
                        <a:t>1559</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Reforma anglicana de Isabel I de Inglaterra. Se funda la Universidad de Ginebra (calvinista).</a:t>
                      </a:r>
                      <a:endParaRPr lang="es-ES" sz="1200" dirty="0">
                        <a:latin typeface="Calibri"/>
                        <a:ea typeface="Calibri"/>
                        <a:cs typeface="Times New Roman"/>
                      </a:endParaRPr>
                    </a:p>
                  </a:txBody>
                  <a:tcPr marL="2634" marR="2634" marT="1317" marB="1317" anchor="ctr">
                    <a:lnL>
                      <a:noFill/>
                    </a:lnL>
                    <a:lnR>
                      <a:noFill/>
                    </a:lnR>
                    <a:lnT>
                      <a:noFill/>
                    </a:lnT>
                    <a:lnB>
                      <a:noFill/>
                    </a:lnB>
                  </a:tcPr>
                </a:tc>
              </a:tr>
              <a:tr h="50967">
                <a:tc>
                  <a:txBody>
                    <a:bodyPr/>
                    <a:lstStyle/>
                    <a:p>
                      <a:pPr>
                        <a:lnSpc>
                          <a:spcPct val="115000"/>
                        </a:lnSpc>
                        <a:spcAft>
                          <a:spcPts val="0"/>
                        </a:spcAft>
                      </a:pPr>
                      <a:r>
                        <a:rPr lang="es-ES" sz="1200">
                          <a:latin typeface="Times New Roman"/>
                          <a:ea typeface="Times New Roman"/>
                          <a:cs typeface="Times New Roman"/>
                        </a:rPr>
                        <a:t>1560</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John Knox establece una iglesia reformada (calvinista) en Escocia.</a:t>
                      </a:r>
                      <a:endParaRPr lang="es-ES" sz="1200" dirty="0">
                        <a:latin typeface="Calibri"/>
                        <a:ea typeface="Calibri"/>
                        <a:cs typeface="Times New Roman"/>
                      </a:endParaRPr>
                    </a:p>
                  </a:txBody>
                  <a:tcPr marL="2634" marR="2634" marT="1317" marB="1317" anchor="ctr">
                    <a:lnL>
                      <a:noFill/>
                    </a:lnL>
                    <a:lnR>
                      <a:noFill/>
                    </a:lnR>
                    <a:lnT>
                      <a:noFill/>
                    </a:lnT>
                    <a:lnB>
                      <a:noFill/>
                    </a:lnB>
                  </a:tcPr>
                </a:tc>
              </a:tr>
              <a:tr h="147095">
                <a:tc>
                  <a:txBody>
                    <a:bodyPr/>
                    <a:lstStyle/>
                    <a:p>
                      <a:pPr>
                        <a:lnSpc>
                          <a:spcPct val="115000"/>
                        </a:lnSpc>
                        <a:spcAft>
                          <a:spcPts val="0"/>
                        </a:spcAft>
                      </a:pPr>
                      <a:r>
                        <a:rPr lang="es-ES" sz="1200">
                          <a:latin typeface="Times New Roman"/>
                          <a:ea typeface="Times New Roman"/>
                          <a:cs typeface="Times New Roman"/>
                        </a:rPr>
                        <a:t>1562</a:t>
                      </a:r>
                      <a:endParaRPr lang="es-ES" sz="1200">
                        <a:latin typeface="Calibri"/>
                        <a:ea typeface="Calibri"/>
                        <a:cs typeface="Times New Roman"/>
                      </a:endParaRPr>
                    </a:p>
                  </a:txBody>
                  <a:tcPr marL="2634" marR="2634" marT="1317" marB="1317" anchor="ctr">
                    <a:lnL>
                      <a:noFill/>
                    </a:lnL>
                    <a:lnR>
                      <a:noFill/>
                    </a:lnR>
                    <a:lnT>
                      <a:noFill/>
                    </a:lnT>
                    <a:lnB>
                      <a:noFill/>
                    </a:lnB>
                    <a:solidFill>
                      <a:srgbClr val="FF0000"/>
                    </a:solidFill>
                  </a:tcPr>
                </a:tc>
                <a:tc>
                  <a:txBody>
                    <a:bodyPr/>
                    <a:lstStyle/>
                    <a:p>
                      <a:pPr>
                        <a:lnSpc>
                          <a:spcPct val="115000"/>
                        </a:lnSpc>
                        <a:spcAft>
                          <a:spcPts val="0"/>
                        </a:spcAft>
                      </a:pPr>
                      <a:r>
                        <a:rPr lang="es-ES" sz="1200" dirty="0">
                          <a:latin typeface="Times New Roman"/>
                          <a:ea typeface="Times New Roman"/>
                          <a:cs typeface="Times New Roman"/>
                        </a:rPr>
                        <a:t>Catecismo de Heidelberg (calvinista-luterano). España conquista Filipinas. Masacre de los hugonotes en </a:t>
                      </a:r>
                      <a:r>
                        <a:rPr lang="es-ES" sz="1200" dirty="0" err="1">
                          <a:latin typeface="Times New Roman"/>
                          <a:ea typeface="Times New Roman"/>
                          <a:cs typeface="Times New Roman"/>
                        </a:rPr>
                        <a:t>Vassy</a:t>
                      </a:r>
                      <a:r>
                        <a:rPr lang="es-ES" sz="1200" dirty="0">
                          <a:latin typeface="Times New Roman"/>
                          <a:ea typeface="Times New Roman"/>
                          <a:cs typeface="Times New Roman"/>
                        </a:rPr>
                        <a:t>, comienza las guerras de religión en Francia. John Hawkins trafica esclavos entre Guinea y las Indias Occidentales (compitiendo con los portugueses).</a:t>
                      </a:r>
                      <a:endParaRPr lang="es-ES" sz="1200" dirty="0">
                        <a:latin typeface="Calibri"/>
                        <a:ea typeface="Calibri"/>
                        <a:cs typeface="Times New Roman"/>
                      </a:endParaRPr>
                    </a:p>
                  </a:txBody>
                  <a:tcPr marL="2634" marR="2634" marT="1317" marB="1317" anchor="ctr">
                    <a:lnL>
                      <a:noFill/>
                    </a:lnL>
                    <a:lnR>
                      <a:noFill/>
                    </a:lnR>
                    <a:lnT>
                      <a:noFill/>
                    </a:lnT>
                    <a:lnB>
                      <a:noFill/>
                    </a:lnB>
                    <a:solidFill>
                      <a:srgbClr val="FF0000"/>
                    </a:solidFill>
                  </a:tcPr>
                </a:tc>
              </a:tr>
              <a:tr h="123062">
                <a:tc>
                  <a:txBody>
                    <a:bodyPr/>
                    <a:lstStyle/>
                    <a:p>
                      <a:pPr>
                        <a:lnSpc>
                          <a:spcPct val="115000"/>
                        </a:lnSpc>
                        <a:spcAft>
                          <a:spcPts val="0"/>
                        </a:spcAft>
                      </a:pPr>
                      <a:r>
                        <a:rPr lang="es-ES" sz="1200">
                          <a:latin typeface="Times New Roman"/>
                          <a:ea typeface="Times New Roman"/>
                          <a:cs typeface="Times New Roman"/>
                        </a:rPr>
                        <a:t>1563</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Florecimiento de la poesía mística española (Teresa de Jesús, Juan de la Cruz, Luis de Granada y Luis de León). Finaliza el Concilio de Trento. Comienzo de la Contrarreforma en Baviera.</a:t>
                      </a:r>
                      <a:endParaRPr lang="es-ES" sz="1200" dirty="0">
                        <a:latin typeface="Calibri"/>
                        <a:ea typeface="Calibri"/>
                        <a:cs typeface="Times New Roman"/>
                      </a:endParaRPr>
                    </a:p>
                  </a:txBody>
                  <a:tcPr marL="2634" marR="2634" marT="1317" marB="1317" anchor="ctr">
                    <a:lnL>
                      <a:noFill/>
                    </a:lnL>
                    <a:lnR>
                      <a:noFill/>
                    </a:lnR>
                    <a:lnT>
                      <a:noFill/>
                    </a:lnT>
                    <a:lnB>
                      <a:noFill/>
                    </a:lnB>
                  </a:tcPr>
                </a:tc>
              </a:tr>
              <a:tr h="50967">
                <a:tc>
                  <a:txBody>
                    <a:bodyPr/>
                    <a:lstStyle/>
                    <a:p>
                      <a:pPr>
                        <a:lnSpc>
                          <a:spcPct val="115000"/>
                        </a:lnSpc>
                        <a:spcAft>
                          <a:spcPts val="0"/>
                        </a:spcAft>
                      </a:pPr>
                      <a:r>
                        <a:rPr lang="es-ES" sz="1200">
                          <a:latin typeface="Times New Roman"/>
                          <a:ea typeface="Times New Roman"/>
                          <a:cs typeface="Times New Roman"/>
                        </a:rPr>
                        <a:t>1564</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Pío IV confirma y promulga los Decretos del Concilio de Trento. Muere Juan Calvino.</a:t>
                      </a:r>
                      <a:endParaRPr lang="es-ES" sz="1200" dirty="0">
                        <a:latin typeface="Calibri"/>
                        <a:ea typeface="Calibri"/>
                        <a:cs typeface="Times New Roman"/>
                      </a:endParaRPr>
                    </a:p>
                  </a:txBody>
                  <a:tcPr marL="2634" marR="2634" marT="1317" marB="1317" anchor="ctr">
                    <a:lnL>
                      <a:noFill/>
                    </a:lnL>
                    <a:lnR>
                      <a:noFill/>
                    </a:lnR>
                    <a:lnT>
                      <a:noFill/>
                    </a:lnT>
                    <a:lnB>
                      <a:noFill/>
                    </a:lnB>
                  </a:tcPr>
                </a:tc>
              </a:tr>
              <a:tr h="74999">
                <a:tc>
                  <a:txBody>
                    <a:bodyPr/>
                    <a:lstStyle/>
                    <a:p>
                      <a:pPr>
                        <a:lnSpc>
                          <a:spcPct val="115000"/>
                        </a:lnSpc>
                        <a:spcAft>
                          <a:spcPts val="0"/>
                        </a:spcAft>
                      </a:pPr>
                      <a:r>
                        <a:rPr lang="es-ES" sz="1200">
                          <a:latin typeface="Times New Roman"/>
                          <a:ea typeface="Times New Roman"/>
                          <a:cs typeface="Times New Roman"/>
                        </a:rPr>
                        <a:t>1571</a:t>
                      </a:r>
                      <a:endParaRPr lang="es-ES" sz="1200">
                        <a:latin typeface="Calibri"/>
                        <a:ea typeface="Calibri"/>
                        <a:cs typeface="Times New Roman"/>
                      </a:endParaRPr>
                    </a:p>
                  </a:txBody>
                  <a:tcPr marL="2634" marR="2634" marT="1317" marB="1317" anchor="ctr">
                    <a:lnL>
                      <a:noFill/>
                    </a:lnL>
                    <a:lnR>
                      <a:noFill/>
                    </a:lnR>
                    <a:lnT>
                      <a:noFill/>
                    </a:lnT>
                    <a:lnB>
                      <a:noFill/>
                    </a:lnB>
                    <a:solidFill>
                      <a:srgbClr val="7030A0"/>
                    </a:solidFill>
                  </a:tcPr>
                </a:tc>
                <a:tc>
                  <a:txBody>
                    <a:bodyPr/>
                    <a:lstStyle/>
                    <a:p>
                      <a:pPr>
                        <a:lnSpc>
                          <a:spcPct val="115000"/>
                        </a:lnSpc>
                        <a:spcAft>
                          <a:spcPts val="0"/>
                        </a:spcAft>
                      </a:pPr>
                      <a:r>
                        <a:rPr lang="es-ES" sz="1200" dirty="0">
                          <a:latin typeface="Times New Roman"/>
                          <a:ea typeface="Times New Roman"/>
                          <a:cs typeface="Times New Roman"/>
                        </a:rPr>
                        <a:t>Los clérigos ingleses son obligados a aceptar los 39 Artículos de observancia anglicana. Don Juan de Austria vence a la flota turca en Lepanto.</a:t>
                      </a:r>
                      <a:endParaRPr lang="es-ES" sz="1200" dirty="0">
                        <a:latin typeface="Calibri"/>
                        <a:ea typeface="Calibri"/>
                        <a:cs typeface="Times New Roman"/>
                      </a:endParaRPr>
                    </a:p>
                  </a:txBody>
                  <a:tcPr marL="2634" marR="2634" marT="1317" marB="1317" anchor="ctr">
                    <a:lnL>
                      <a:noFill/>
                    </a:lnL>
                    <a:lnR>
                      <a:noFill/>
                    </a:lnR>
                    <a:lnT>
                      <a:noFill/>
                    </a:lnT>
                    <a:lnB>
                      <a:noFill/>
                    </a:lnB>
                    <a:solidFill>
                      <a:srgbClr val="7030A0"/>
                    </a:solidFill>
                  </a:tcPr>
                </a:tc>
              </a:tr>
              <a:tr h="50967">
                <a:tc>
                  <a:txBody>
                    <a:bodyPr/>
                    <a:lstStyle/>
                    <a:p>
                      <a:pPr>
                        <a:lnSpc>
                          <a:spcPct val="115000"/>
                        </a:lnSpc>
                        <a:spcAft>
                          <a:spcPts val="0"/>
                        </a:spcAft>
                      </a:pPr>
                      <a:r>
                        <a:rPr lang="es-ES" sz="1200">
                          <a:latin typeface="Times New Roman"/>
                          <a:ea typeface="Times New Roman"/>
                          <a:cs typeface="Times New Roman"/>
                        </a:rPr>
                        <a:t>1572</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Masacre de hugonotes en París (la noche de San Bartolomé).</a:t>
                      </a:r>
                      <a:endParaRPr lang="es-ES" sz="1200" dirty="0">
                        <a:latin typeface="Calibri"/>
                        <a:ea typeface="Calibri"/>
                        <a:cs typeface="Times New Roman"/>
                      </a:endParaRPr>
                    </a:p>
                  </a:txBody>
                  <a:tcPr marL="2634" marR="2634" marT="1317" marB="1317" anchor="ctr">
                    <a:lnL>
                      <a:noFill/>
                    </a:lnL>
                    <a:lnR>
                      <a:noFill/>
                    </a:lnR>
                    <a:lnT>
                      <a:noFill/>
                    </a:lnT>
                    <a:lnB>
                      <a:noFill/>
                    </a:lnB>
                  </a:tcPr>
                </a:tc>
              </a:tr>
              <a:tr h="99031">
                <a:tc>
                  <a:txBody>
                    <a:bodyPr/>
                    <a:lstStyle/>
                    <a:p>
                      <a:pPr>
                        <a:lnSpc>
                          <a:spcPct val="115000"/>
                        </a:lnSpc>
                        <a:spcAft>
                          <a:spcPts val="0"/>
                        </a:spcAft>
                      </a:pPr>
                      <a:r>
                        <a:rPr lang="es-ES" sz="1200">
                          <a:latin typeface="Times New Roman"/>
                          <a:ea typeface="Times New Roman"/>
                          <a:cs typeface="Times New Roman"/>
                        </a:rPr>
                        <a:t>1573</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Polonia establece la igualdad de cultos en su constitución. Aumenta la emigración judía a Polonia (más de la mitad de los judíos de Europa vivirán en Polonia hacia el 1800).</a:t>
                      </a:r>
                      <a:endParaRPr lang="es-ES" sz="1200" dirty="0">
                        <a:latin typeface="Calibri"/>
                        <a:ea typeface="Calibri"/>
                        <a:cs typeface="Times New Roman"/>
                      </a:endParaRPr>
                    </a:p>
                  </a:txBody>
                  <a:tcPr marL="2634" marR="2634" marT="1317" marB="1317" anchor="ctr">
                    <a:lnL>
                      <a:noFill/>
                    </a:lnL>
                    <a:lnR>
                      <a:noFill/>
                    </a:lnR>
                    <a:lnT>
                      <a:noFill/>
                    </a:lnT>
                    <a:lnB>
                      <a:noFill/>
                    </a:lnB>
                  </a:tcPr>
                </a:tc>
              </a:tr>
              <a:tr h="147095">
                <a:tc>
                  <a:txBody>
                    <a:bodyPr/>
                    <a:lstStyle/>
                    <a:p>
                      <a:pPr>
                        <a:lnSpc>
                          <a:spcPct val="115000"/>
                        </a:lnSpc>
                        <a:spcAft>
                          <a:spcPts val="0"/>
                        </a:spcAft>
                      </a:pPr>
                      <a:r>
                        <a:rPr lang="es-ES" sz="1200">
                          <a:latin typeface="Times New Roman"/>
                          <a:ea typeface="Times New Roman"/>
                          <a:cs typeface="Times New Roman"/>
                        </a:rPr>
                        <a:t>1588</a:t>
                      </a:r>
                      <a:endParaRPr lang="es-ES" sz="1200">
                        <a:latin typeface="Calibri"/>
                        <a:ea typeface="Calibri"/>
                        <a:cs typeface="Times New Roman"/>
                      </a:endParaRPr>
                    </a:p>
                  </a:txBody>
                  <a:tcPr marL="2634" marR="2634" marT="1317" marB="1317" anchor="ctr">
                    <a:lnL>
                      <a:noFill/>
                    </a:lnL>
                    <a:lnR>
                      <a:noFill/>
                    </a:lnR>
                    <a:lnT>
                      <a:noFill/>
                    </a:lnT>
                    <a:lnB>
                      <a:noFill/>
                    </a:lnB>
                    <a:solidFill>
                      <a:srgbClr val="FFFF00"/>
                    </a:solidFill>
                  </a:tcPr>
                </a:tc>
                <a:tc>
                  <a:txBody>
                    <a:bodyPr/>
                    <a:lstStyle/>
                    <a:p>
                      <a:pPr>
                        <a:lnSpc>
                          <a:spcPct val="115000"/>
                        </a:lnSpc>
                        <a:spcAft>
                          <a:spcPts val="0"/>
                        </a:spcAft>
                      </a:pPr>
                      <a:r>
                        <a:rPr lang="es-ES" sz="1200" dirty="0">
                          <a:latin typeface="Times New Roman"/>
                          <a:ea typeface="Times New Roman"/>
                          <a:cs typeface="Times New Roman"/>
                        </a:rPr>
                        <a:t>La Armada Invencible española es vencida. El jesuita español Luis Molina (1535-1600) defiende el libre albedrío y la no predestinación (molinismo). Traducción de la Biblia al gaélico. Se inaugura la Biblioteca Vaticana. Traducción del Nuevo Testamento al checo.</a:t>
                      </a:r>
                      <a:endParaRPr lang="es-ES" sz="1200" dirty="0">
                        <a:latin typeface="Calibri"/>
                        <a:ea typeface="Calibri"/>
                        <a:cs typeface="Times New Roman"/>
                      </a:endParaRPr>
                    </a:p>
                  </a:txBody>
                  <a:tcPr marL="2634" marR="2634" marT="1317" marB="1317" anchor="ctr">
                    <a:lnL>
                      <a:noFill/>
                    </a:lnL>
                    <a:lnR>
                      <a:noFill/>
                    </a:lnR>
                    <a:lnT>
                      <a:noFill/>
                    </a:lnT>
                    <a:lnB>
                      <a:noFill/>
                    </a:lnB>
                    <a:solidFill>
                      <a:srgbClr val="FFFF00"/>
                    </a:solidFill>
                  </a:tcPr>
                </a:tc>
              </a:tr>
              <a:tr h="123062">
                <a:tc>
                  <a:txBody>
                    <a:bodyPr/>
                    <a:lstStyle/>
                    <a:p>
                      <a:pPr>
                        <a:lnSpc>
                          <a:spcPct val="115000"/>
                        </a:lnSpc>
                        <a:spcAft>
                          <a:spcPts val="0"/>
                        </a:spcAft>
                      </a:pPr>
                      <a:r>
                        <a:rPr lang="es-ES" sz="1200">
                          <a:latin typeface="Times New Roman"/>
                          <a:ea typeface="Times New Roman"/>
                          <a:cs typeface="Times New Roman"/>
                        </a:rPr>
                        <a:t>1593</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Enrique IV se convierte al catolicismo ("París bien vale una misa"): fin de las guerras de religión en Francia. Suecia adopta la confesión luterana de Augsburgo y establece el luteranismo como religión nacional. </a:t>
                      </a:r>
                      <a:endParaRPr lang="es-ES" sz="1200" dirty="0">
                        <a:latin typeface="Calibri"/>
                        <a:ea typeface="Calibri"/>
                        <a:cs typeface="Times New Roman"/>
                      </a:endParaRPr>
                    </a:p>
                  </a:txBody>
                  <a:tcPr marL="2634" marR="2634" marT="1317" marB="1317" anchor="ctr">
                    <a:lnL>
                      <a:noFill/>
                    </a:lnL>
                    <a:lnR>
                      <a:noFill/>
                    </a:lnR>
                    <a:lnT>
                      <a:noFill/>
                    </a:lnT>
                    <a:lnB>
                      <a:noFill/>
                    </a:lnB>
                  </a:tcPr>
                </a:tc>
              </a:tr>
              <a:tr h="74999">
                <a:tc>
                  <a:txBody>
                    <a:bodyPr/>
                    <a:lstStyle/>
                    <a:p>
                      <a:pPr>
                        <a:lnSpc>
                          <a:spcPct val="115000"/>
                        </a:lnSpc>
                        <a:spcAft>
                          <a:spcPts val="0"/>
                        </a:spcAft>
                      </a:pPr>
                      <a:r>
                        <a:rPr lang="es-ES" sz="1200">
                          <a:latin typeface="Times New Roman"/>
                          <a:ea typeface="Times New Roman"/>
                          <a:cs typeface="Times New Roman"/>
                        </a:rPr>
                        <a:t>1598</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Edicto de Nantes: Garantías de culto para los hugonotes (revocado en 1685 y restablecido en 1787).</a:t>
                      </a:r>
                      <a:endParaRPr lang="es-ES" sz="1200" dirty="0">
                        <a:latin typeface="Calibri"/>
                        <a:ea typeface="Calibri"/>
                        <a:cs typeface="Times New Roman"/>
                      </a:endParaRPr>
                    </a:p>
                  </a:txBody>
                  <a:tcPr marL="2634" marR="2634" marT="1317" marB="1317" anchor="ctr">
                    <a:lnL>
                      <a:noFill/>
                    </a:lnL>
                    <a:lnR>
                      <a:noFill/>
                    </a:lnR>
                    <a:lnT>
                      <a:noFill/>
                    </a:lnT>
                    <a:lnB>
                      <a:noFill/>
                    </a:lnB>
                  </a:tcPr>
                </a:tc>
              </a:tr>
              <a:tr h="50967">
                <a:tc>
                  <a:txBody>
                    <a:bodyPr/>
                    <a:lstStyle/>
                    <a:p>
                      <a:pPr>
                        <a:lnSpc>
                          <a:spcPct val="115000"/>
                        </a:lnSpc>
                        <a:spcAft>
                          <a:spcPts val="0"/>
                        </a:spcAft>
                      </a:pPr>
                      <a:r>
                        <a:rPr lang="es-ES" sz="1200">
                          <a:latin typeface="Times New Roman"/>
                          <a:ea typeface="Times New Roman"/>
                          <a:cs typeface="Times New Roman"/>
                        </a:rPr>
                        <a:t>1600</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Giordano Bruno es quemado en la hoguera en Roma. Los católicos son perseguidos en Suecia.</a:t>
                      </a:r>
                      <a:endParaRPr lang="es-ES" sz="1200" dirty="0">
                        <a:latin typeface="Calibri"/>
                        <a:ea typeface="Calibri"/>
                        <a:cs typeface="Times New Roman"/>
                      </a:endParaRPr>
                    </a:p>
                  </a:txBody>
                  <a:tcPr marL="2634" marR="2634" marT="1317" marB="1317" anchor="ctr">
                    <a:lnL>
                      <a:noFill/>
                    </a:lnL>
                    <a:lnR>
                      <a:noFill/>
                    </a:lnR>
                    <a:lnT>
                      <a:noFill/>
                    </a:lnT>
                    <a:lnB>
                      <a:noFill/>
                    </a:lnB>
                  </a:tcPr>
                </a:tc>
              </a:tr>
              <a:tr h="30886">
                <a:tc>
                  <a:txBody>
                    <a:bodyPr/>
                    <a:lstStyle/>
                    <a:p>
                      <a:pPr>
                        <a:lnSpc>
                          <a:spcPct val="115000"/>
                        </a:lnSpc>
                        <a:spcAft>
                          <a:spcPts val="0"/>
                        </a:spcAft>
                      </a:pPr>
                      <a:r>
                        <a:rPr lang="es-ES" sz="1200">
                          <a:latin typeface="Times New Roman"/>
                          <a:ea typeface="Times New Roman"/>
                          <a:cs typeface="Times New Roman"/>
                        </a:rPr>
                        <a:t>1609</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err="1">
                          <a:latin typeface="Times New Roman"/>
                          <a:ea typeface="Times New Roman"/>
                          <a:cs typeface="Times New Roman"/>
                        </a:rPr>
                        <a:t>Kepler</a:t>
                      </a:r>
                      <a:r>
                        <a:rPr lang="es-ES" sz="1200" dirty="0">
                          <a:latin typeface="Times New Roman"/>
                          <a:ea typeface="Times New Roman"/>
                          <a:cs typeface="Times New Roman"/>
                        </a:rPr>
                        <a:t> publica su "</a:t>
                      </a:r>
                      <a:r>
                        <a:rPr lang="es-ES" sz="1200" dirty="0" err="1">
                          <a:latin typeface="Times New Roman"/>
                          <a:ea typeface="Times New Roman"/>
                          <a:cs typeface="Times New Roman"/>
                        </a:rPr>
                        <a:t>Astronomia</a:t>
                      </a:r>
                      <a:r>
                        <a:rPr lang="es-ES" sz="1200" dirty="0">
                          <a:latin typeface="Times New Roman"/>
                          <a:ea typeface="Times New Roman"/>
                          <a:cs typeface="Times New Roman"/>
                        </a:rPr>
                        <a:t> Nova".</a:t>
                      </a:r>
                      <a:endParaRPr lang="es-ES" sz="1200" dirty="0">
                        <a:latin typeface="Calibri"/>
                        <a:ea typeface="Calibri"/>
                        <a:cs typeface="Times New Roman"/>
                      </a:endParaRPr>
                    </a:p>
                  </a:txBody>
                  <a:tcPr marL="2634" marR="2634" marT="1317" marB="1317" anchor="ctr">
                    <a:lnL>
                      <a:noFill/>
                    </a:lnL>
                    <a:lnR>
                      <a:noFill/>
                    </a:lnR>
                    <a:lnT>
                      <a:noFill/>
                    </a:lnT>
                    <a:lnB>
                      <a:noFill/>
                    </a:lnB>
                  </a:tcPr>
                </a:tc>
              </a:tr>
              <a:tr h="74999">
                <a:tc>
                  <a:txBody>
                    <a:bodyPr/>
                    <a:lstStyle/>
                    <a:p>
                      <a:pPr>
                        <a:lnSpc>
                          <a:spcPct val="115000"/>
                        </a:lnSpc>
                        <a:spcAft>
                          <a:spcPts val="0"/>
                        </a:spcAft>
                      </a:pPr>
                      <a:r>
                        <a:rPr lang="es-ES" sz="1200">
                          <a:latin typeface="Times New Roman"/>
                          <a:ea typeface="Times New Roman"/>
                          <a:cs typeface="Times New Roman"/>
                        </a:rPr>
                        <a:t>1615</a:t>
                      </a:r>
                      <a:endParaRPr lang="es-ES" sz="12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200" dirty="0">
                          <a:latin typeface="Times New Roman"/>
                          <a:ea typeface="Times New Roman"/>
                          <a:cs typeface="Times New Roman"/>
                        </a:rPr>
                        <a:t>La Compañía de Jesús está organizada en 32 provincias, con 13,112 miembros. La Inquisición llama a juicio a Galileo.</a:t>
                      </a:r>
                      <a:endParaRPr lang="es-ES" sz="1200" dirty="0">
                        <a:latin typeface="Calibri"/>
                        <a:ea typeface="Calibri"/>
                        <a:cs typeface="Times New Roman"/>
                      </a:endParaRPr>
                    </a:p>
                  </a:txBody>
                  <a:tcPr marL="2634" marR="2634" marT="1317" marB="1317"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eaLnBrk="1" hangingPunct="1"/>
            <a:r>
              <a:rPr lang="es-ES" smtClean="0"/>
              <a:t>Análisis</a:t>
            </a:r>
          </a:p>
        </p:txBody>
      </p:sp>
      <p:sp>
        <p:nvSpPr>
          <p:cNvPr id="12291" name="2 Rectángulo"/>
          <p:cNvSpPr>
            <a:spLocks noChangeArrowheads="1"/>
          </p:cNvSpPr>
          <p:nvPr/>
        </p:nvSpPr>
        <p:spPr bwMode="auto">
          <a:xfrm>
            <a:off x="714375" y="2690813"/>
            <a:ext cx="7929563" cy="3108325"/>
          </a:xfrm>
          <a:prstGeom prst="rect">
            <a:avLst/>
          </a:prstGeom>
          <a:noFill/>
          <a:ln w="9525">
            <a:noFill/>
            <a:miter lim="800000"/>
            <a:headEnd/>
            <a:tailEnd/>
          </a:ln>
        </p:spPr>
        <p:txBody>
          <a:bodyPr>
            <a:spAutoFit/>
          </a:bodyPr>
          <a:lstStyle/>
          <a:p>
            <a:r>
              <a:rPr lang="es-ES" sz="2800" i="1">
                <a:latin typeface="Calibri" pitchFamily="34" charset="0"/>
              </a:rPr>
              <a:t>“Ouden antrhrópou deinóteron”</a:t>
            </a:r>
          </a:p>
          <a:p>
            <a:endParaRPr lang="es-ES" sz="2800" i="1">
              <a:latin typeface="Calibri" pitchFamily="34" charset="0"/>
            </a:endParaRPr>
          </a:p>
          <a:p>
            <a:pPr>
              <a:buFont typeface="Arial" charset="0"/>
              <a:buChar char="•"/>
            </a:pPr>
            <a:r>
              <a:rPr lang="es-ES" sz="2800">
                <a:latin typeface="Calibri" pitchFamily="34" charset="0"/>
              </a:rPr>
              <a:t>= nada más terrible, asombroso, capaz-realizador, que el hombre</a:t>
            </a:r>
          </a:p>
          <a:p>
            <a:pPr>
              <a:buFont typeface="Arial" charset="0"/>
              <a:buChar char="•"/>
            </a:pPr>
            <a:endParaRPr lang="es-ES" sz="2800">
              <a:latin typeface="Calibri" pitchFamily="34" charset="0"/>
            </a:endParaRPr>
          </a:p>
          <a:p>
            <a:r>
              <a:rPr lang="es-ES" sz="2800">
                <a:latin typeface="Calibri" pitchFamily="34" charset="0"/>
              </a:rPr>
              <a:t>* Y nada es nada; Sófocles es el maestro de la exactitud y de la pertinencia de las palabras: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5" name="4 Marcador de contenido"/>
          <p:cNvGraphicFramePr>
            <a:graphicFrameLocks noGrp="1"/>
          </p:cNvGraphicFramePr>
          <p:nvPr>
            <p:ph idx="1"/>
          </p:nvPr>
        </p:nvGraphicFramePr>
        <p:xfrm>
          <a:off x="0" y="0"/>
          <a:ext cx="8964488" cy="6866575"/>
        </p:xfrm>
        <a:graphic>
          <a:graphicData uri="http://schemas.openxmlformats.org/drawingml/2006/table">
            <a:tbl>
              <a:tblPr/>
              <a:tblGrid>
                <a:gridCol w="790984"/>
                <a:gridCol w="8173504"/>
              </a:tblGrid>
              <a:tr h="206095">
                <a:tc>
                  <a:txBody>
                    <a:bodyPr/>
                    <a:lstStyle/>
                    <a:p>
                      <a:pPr>
                        <a:lnSpc>
                          <a:spcPct val="115000"/>
                        </a:lnSpc>
                        <a:spcAft>
                          <a:spcPts val="0"/>
                        </a:spcAft>
                      </a:pPr>
                      <a:r>
                        <a:rPr lang="es-ES" sz="1000" dirty="0">
                          <a:latin typeface="Times New Roman"/>
                          <a:ea typeface="Times New Roman"/>
                          <a:cs typeface="Times New Roman"/>
                        </a:rPr>
                        <a:t>1619</a:t>
                      </a:r>
                      <a:endParaRPr lang="es-ES" sz="1000" dirty="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dirty="0">
                          <a:latin typeface="Times New Roman"/>
                          <a:ea typeface="Times New Roman"/>
                          <a:cs typeface="Times New Roman"/>
                        </a:rPr>
                        <a:t>Primeros esclavos negros en América del Norte (Virginia).</a:t>
                      </a:r>
                      <a:endParaRPr lang="es-ES" sz="1000" dirty="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1620</a:t>
                      </a:r>
                      <a:endParaRPr lang="es-ES" sz="1000">
                        <a:latin typeface="Calibri"/>
                        <a:ea typeface="Calibri"/>
                        <a:cs typeface="Times New Roman"/>
                      </a:endParaRPr>
                    </a:p>
                  </a:txBody>
                  <a:tcPr marL="2634" marR="2634" marT="1317" marB="1317" anchor="ctr">
                    <a:lnL>
                      <a:noFill/>
                    </a:lnL>
                    <a:lnR>
                      <a:noFill/>
                    </a:lnR>
                    <a:lnT>
                      <a:noFill/>
                    </a:lnT>
                    <a:lnB>
                      <a:noFill/>
                    </a:lnB>
                    <a:solidFill>
                      <a:srgbClr val="92D050"/>
                    </a:solidFill>
                  </a:tcPr>
                </a:tc>
                <a:tc>
                  <a:txBody>
                    <a:bodyPr/>
                    <a:lstStyle/>
                    <a:p>
                      <a:pPr>
                        <a:lnSpc>
                          <a:spcPct val="115000"/>
                        </a:lnSpc>
                        <a:spcAft>
                          <a:spcPts val="0"/>
                        </a:spcAft>
                      </a:pPr>
                      <a:r>
                        <a:rPr lang="es-ES" sz="1000" dirty="0">
                          <a:latin typeface="Times New Roman"/>
                          <a:ea typeface="Times New Roman"/>
                          <a:cs typeface="Times New Roman"/>
                        </a:rPr>
                        <a:t>El "</a:t>
                      </a:r>
                      <a:r>
                        <a:rPr lang="es-ES" sz="1000" dirty="0" err="1">
                          <a:latin typeface="Times New Roman"/>
                          <a:ea typeface="Times New Roman"/>
                          <a:cs typeface="Times New Roman"/>
                        </a:rPr>
                        <a:t>Mayflower</a:t>
                      </a:r>
                      <a:r>
                        <a:rPr lang="es-ES" sz="1000" dirty="0">
                          <a:latin typeface="Times New Roman"/>
                          <a:ea typeface="Times New Roman"/>
                          <a:cs typeface="Times New Roman"/>
                        </a:rPr>
                        <a:t>" parte de Holanda con exiliados ingleses para colonizar América del Norte.</a:t>
                      </a:r>
                      <a:endParaRPr lang="es-ES" sz="1000" dirty="0">
                        <a:latin typeface="Calibri"/>
                        <a:ea typeface="Calibri"/>
                        <a:cs typeface="Times New Roman"/>
                      </a:endParaRPr>
                    </a:p>
                  </a:txBody>
                  <a:tcPr marL="2634" marR="2634" marT="1317" marB="1317" anchor="ctr">
                    <a:lnL>
                      <a:noFill/>
                    </a:lnL>
                    <a:lnR>
                      <a:noFill/>
                    </a:lnR>
                    <a:lnT>
                      <a:noFill/>
                    </a:lnT>
                    <a:lnB>
                      <a:noFill/>
                    </a:lnB>
                    <a:solidFill>
                      <a:srgbClr val="92D050"/>
                    </a:solidFill>
                  </a:tcPr>
                </a:tc>
              </a:tr>
              <a:tr h="640242">
                <a:tc>
                  <a:txBody>
                    <a:bodyPr/>
                    <a:lstStyle/>
                    <a:p>
                      <a:pPr>
                        <a:lnSpc>
                          <a:spcPct val="115000"/>
                        </a:lnSpc>
                        <a:spcAft>
                          <a:spcPts val="0"/>
                        </a:spcAft>
                      </a:pPr>
                      <a:r>
                        <a:rPr lang="es-ES" sz="1000" dirty="0">
                          <a:latin typeface="Times New Roman"/>
                          <a:ea typeface="Times New Roman"/>
                          <a:cs typeface="Times New Roman"/>
                        </a:rPr>
                        <a:t> </a:t>
                      </a:r>
                      <a:endParaRPr lang="es-ES" sz="1000" dirty="0">
                        <a:latin typeface="Calibri"/>
                        <a:ea typeface="Calibri"/>
                        <a:cs typeface="Times New Roman"/>
                      </a:endParaRPr>
                    </a:p>
                  </a:txBody>
                  <a:tcPr marL="2634" marR="2634" marT="1317" marB="1317" anchor="ctr">
                    <a:lnL>
                      <a:noFill/>
                    </a:lnL>
                    <a:lnR>
                      <a:noFill/>
                    </a:lnR>
                    <a:lnT>
                      <a:noFill/>
                    </a:lnT>
                    <a:lnB>
                      <a:noFill/>
                    </a:lnB>
                    <a:solidFill>
                      <a:srgbClr val="92D050"/>
                    </a:solidFill>
                  </a:tcPr>
                </a:tc>
                <a:tc>
                  <a:txBody>
                    <a:bodyPr/>
                    <a:lstStyle/>
                    <a:p>
                      <a:pPr>
                        <a:lnSpc>
                          <a:spcPct val="115000"/>
                        </a:lnSpc>
                        <a:spcAft>
                          <a:spcPts val="0"/>
                        </a:spcAft>
                      </a:pPr>
                      <a:r>
                        <a:rPr lang="es-ES" sz="1000" dirty="0">
                          <a:latin typeface="Times New Roman"/>
                          <a:ea typeface="Times New Roman"/>
                          <a:cs typeface="Times New Roman"/>
                        </a:rPr>
                        <a:t>Francisco </a:t>
                      </a:r>
                      <a:r>
                        <a:rPr lang="es-ES" sz="1000" dirty="0" err="1">
                          <a:latin typeface="Times New Roman"/>
                          <a:ea typeface="Times New Roman"/>
                          <a:cs typeface="Times New Roman"/>
                        </a:rPr>
                        <a:t>Bacon</a:t>
                      </a:r>
                      <a:r>
                        <a:rPr lang="es-ES" sz="1000" dirty="0">
                          <a:latin typeface="Times New Roman"/>
                          <a:ea typeface="Times New Roman"/>
                          <a:cs typeface="Times New Roman"/>
                        </a:rPr>
                        <a:t> publica el "</a:t>
                      </a:r>
                      <a:r>
                        <a:rPr lang="es-ES" sz="1000" dirty="0" err="1">
                          <a:latin typeface="Times New Roman"/>
                          <a:ea typeface="Times New Roman"/>
                          <a:cs typeface="Times New Roman"/>
                        </a:rPr>
                        <a:t>Novum</a:t>
                      </a:r>
                      <a:r>
                        <a:rPr lang="es-ES" sz="1000" dirty="0">
                          <a:latin typeface="Times New Roman"/>
                          <a:ea typeface="Times New Roman"/>
                          <a:cs typeface="Times New Roman"/>
                        </a:rPr>
                        <a:t> </a:t>
                      </a:r>
                      <a:r>
                        <a:rPr lang="es-ES" sz="1000" dirty="0" err="1">
                          <a:latin typeface="Times New Roman"/>
                          <a:ea typeface="Times New Roman"/>
                          <a:cs typeface="Times New Roman"/>
                        </a:rPr>
                        <a:t>Organum</a:t>
                      </a:r>
                      <a:r>
                        <a:rPr lang="es-ES" sz="1000" dirty="0">
                          <a:latin typeface="Times New Roman"/>
                          <a:ea typeface="Times New Roman"/>
                          <a:cs typeface="Times New Roman"/>
                        </a:rPr>
                        <a:t>" que antepone el método inductivo sobre el deductivo. Batalla de la Montaña Blanca, cerca de Praga: la Liga Católica vence a los protestantes; la clerecía protestante es exiliada y los líderes ejecutados.</a:t>
                      </a:r>
                      <a:endParaRPr lang="es-ES" sz="1000" dirty="0">
                        <a:latin typeface="Calibri"/>
                        <a:ea typeface="Calibri"/>
                        <a:cs typeface="Times New Roman"/>
                      </a:endParaRPr>
                    </a:p>
                  </a:txBody>
                  <a:tcPr marL="2634" marR="2634" marT="1317" marB="1317" anchor="ctr">
                    <a:lnL>
                      <a:noFill/>
                    </a:lnL>
                    <a:lnR>
                      <a:noFill/>
                    </a:lnR>
                    <a:lnT>
                      <a:noFill/>
                    </a:lnT>
                    <a:lnB>
                      <a:noFill/>
                    </a:lnB>
                    <a:solidFill>
                      <a:srgbClr val="92D050"/>
                    </a:solidFill>
                  </a:tcPr>
                </a:tc>
              </a:tr>
              <a:tr h="206095">
                <a:tc>
                  <a:txBody>
                    <a:bodyPr/>
                    <a:lstStyle/>
                    <a:p>
                      <a:pPr>
                        <a:lnSpc>
                          <a:spcPct val="115000"/>
                        </a:lnSpc>
                        <a:spcAft>
                          <a:spcPts val="0"/>
                        </a:spcAft>
                      </a:pPr>
                      <a:r>
                        <a:rPr lang="es-ES" sz="1000">
                          <a:latin typeface="Times New Roman"/>
                          <a:ea typeface="Times New Roman"/>
                          <a:cs typeface="Times New Roman"/>
                        </a:rPr>
                        <a:t>1624</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dirty="0">
                          <a:latin typeface="Times New Roman"/>
                          <a:ea typeface="Times New Roman"/>
                          <a:cs typeface="Times New Roman"/>
                        </a:rPr>
                        <a:t>Los holandeses se establecen en Nueva </a:t>
                      </a:r>
                      <a:r>
                        <a:rPr lang="es-ES" sz="1000" dirty="0" err="1">
                          <a:latin typeface="Times New Roman"/>
                          <a:ea typeface="Times New Roman"/>
                          <a:cs typeface="Times New Roman"/>
                        </a:rPr>
                        <a:t>Amsterdam</a:t>
                      </a:r>
                      <a:r>
                        <a:rPr lang="es-ES" sz="1000" dirty="0">
                          <a:latin typeface="Times New Roman"/>
                          <a:ea typeface="Times New Roman"/>
                          <a:cs typeface="Times New Roman"/>
                        </a:rPr>
                        <a:t> (hoy Nueva York).</a:t>
                      </a:r>
                      <a:endParaRPr lang="es-ES" sz="1000" dirty="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1630</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dirty="0">
                          <a:latin typeface="Times New Roman"/>
                          <a:ea typeface="Times New Roman"/>
                          <a:cs typeface="Times New Roman"/>
                        </a:rPr>
                        <a:t>Expedición puritana inglesa parte a Massachusetts y funda Boston. </a:t>
                      </a:r>
                      <a:endParaRPr lang="es-ES" sz="1000" dirty="0">
                        <a:latin typeface="Calibri"/>
                        <a:ea typeface="Calibri"/>
                        <a:cs typeface="Times New Roman"/>
                      </a:endParaRPr>
                    </a:p>
                  </a:txBody>
                  <a:tcPr marL="2634" marR="2634" marT="1317" marB="1317" anchor="ctr">
                    <a:lnL>
                      <a:noFill/>
                    </a:lnL>
                    <a:lnR>
                      <a:noFill/>
                    </a:lnR>
                    <a:lnT>
                      <a:noFill/>
                    </a:lnT>
                    <a:lnB>
                      <a:noFill/>
                    </a:lnB>
                  </a:tcPr>
                </a:tc>
              </a:tr>
              <a:tr h="423168">
                <a:tc>
                  <a:txBody>
                    <a:bodyPr/>
                    <a:lstStyle/>
                    <a:p>
                      <a:pPr>
                        <a:lnSpc>
                          <a:spcPct val="115000"/>
                        </a:lnSpc>
                        <a:spcAft>
                          <a:spcPts val="0"/>
                        </a:spcAft>
                      </a:pPr>
                      <a:r>
                        <a:rPr lang="es-ES" sz="1000">
                          <a:latin typeface="Times New Roman"/>
                          <a:ea typeface="Times New Roman"/>
                          <a:cs typeface="Times New Roman"/>
                        </a:rPr>
                        <a:t>1633</a:t>
                      </a:r>
                      <a:endParaRPr lang="es-ES" sz="1000">
                        <a:latin typeface="Calibri"/>
                        <a:ea typeface="Calibri"/>
                        <a:cs typeface="Times New Roman"/>
                      </a:endParaRPr>
                    </a:p>
                  </a:txBody>
                  <a:tcPr marL="2634" marR="2634" marT="1317" marB="1317" anchor="ctr">
                    <a:lnL>
                      <a:noFill/>
                    </a:lnL>
                    <a:lnR>
                      <a:noFill/>
                    </a:lnR>
                    <a:lnT>
                      <a:noFill/>
                    </a:lnT>
                    <a:lnB>
                      <a:noFill/>
                    </a:lnB>
                    <a:solidFill>
                      <a:srgbClr val="FFFF00"/>
                    </a:solidFill>
                  </a:tcPr>
                </a:tc>
                <a:tc>
                  <a:txBody>
                    <a:bodyPr/>
                    <a:lstStyle/>
                    <a:p>
                      <a:pPr>
                        <a:lnSpc>
                          <a:spcPct val="115000"/>
                        </a:lnSpc>
                        <a:spcAft>
                          <a:spcPts val="0"/>
                        </a:spcAft>
                      </a:pPr>
                      <a:r>
                        <a:rPr lang="es-ES" sz="1000" dirty="0">
                          <a:latin typeface="Times New Roman"/>
                          <a:ea typeface="Times New Roman"/>
                          <a:cs typeface="Times New Roman"/>
                        </a:rPr>
                        <a:t>La Inquisición obliga a Galileo a abjurar de las teorías de Copérnico. En </a:t>
                      </a:r>
                      <a:r>
                        <a:rPr lang="es-ES" sz="1000" dirty="0" err="1">
                          <a:latin typeface="Times New Roman"/>
                          <a:ea typeface="Times New Roman"/>
                          <a:cs typeface="Times New Roman"/>
                        </a:rPr>
                        <a:t>Obberammergau</a:t>
                      </a:r>
                      <a:r>
                        <a:rPr lang="es-ES" sz="1000" dirty="0">
                          <a:latin typeface="Times New Roman"/>
                          <a:ea typeface="Times New Roman"/>
                          <a:cs typeface="Times New Roman"/>
                        </a:rPr>
                        <a:t> (Baviera), para interceder contra la peste, se representará, a partir de 1634, La Pasión, cada 10 años (hasta hoy).</a:t>
                      </a:r>
                      <a:endParaRPr lang="es-ES" sz="1000" dirty="0">
                        <a:latin typeface="Calibri"/>
                        <a:ea typeface="Calibri"/>
                        <a:cs typeface="Times New Roman"/>
                      </a:endParaRPr>
                    </a:p>
                  </a:txBody>
                  <a:tcPr marL="2634" marR="2634" marT="1317" marB="1317" anchor="ctr">
                    <a:lnL>
                      <a:noFill/>
                    </a:lnL>
                    <a:lnR>
                      <a:noFill/>
                    </a:lnR>
                    <a:lnT>
                      <a:noFill/>
                    </a:lnT>
                    <a:lnB>
                      <a:noFill/>
                    </a:lnB>
                    <a:solidFill>
                      <a:srgbClr val="FFFF00"/>
                    </a:solidFill>
                  </a:tcPr>
                </a:tc>
              </a:tr>
              <a:tr h="206095">
                <a:tc>
                  <a:txBody>
                    <a:bodyPr/>
                    <a:lstStyle/>
                    <a:p>
                      <a:pPr>
                        <a:lnSpc>
                          <a:spcPct val="115000"/>
                        </a:lnSpc>
                        <a:spcAft>
                          <a:spcPts val="0"/>
                        </a:spcAft>
                      </a:pPr>
                      <a:r>
                        <a:rPr lang="es-ES" sz="1000" dirty="0">
                          <a:latin typeface="Times New Roman"/>
                          <a:ea typeface="Times New Roman"/>
                          <a:cs typeface="Times New Roman"/>
                        </a:rPr>
                        <a:t>1638</a:t>
                      </a:r>
                      <a:endParaRPr lang="es-ES" sz="1000" dirty="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a:latin typeface="Times New Roman"/>
                          <a:ea typeface="Times New Roman"/>
                          <a:cs typeface="Times New Roman"/>
                        </a:rPr>
                        <a:t>En Escocia, los presbiterianos se oponen a la liturgia anglicana e inicia una guerra civil.</a:t>
                      </a:r>
                      <a:endParaRPr lang="es-ES" sz="100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1642</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a:latin typeface="Times New Roman"/>
                          <a:ea typeface="Times New Roman"/>
                          <a:cs typeface="Times New Roman"/>
                        </a:rPr>
                        <a:t>Guerra Civil Inglesa: triunfo de los puritanos (se cierran todos los teatros hasta 1660).</a:t>
                      </a:r>
                      <a:endParaRPr lang="es-ES" sz="100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1643</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a:latin typeface="Times New Roman"/>
                          <a:ea typeface="Times New Roman"/>
                          <a:cs typeface="Times New Roman"/>
                        </a:rPr>
                        <a:t> Roger Williams proclama la separación de la Iglesia y el Estado.</a:t>
                      </a:r>
                      <a:endParaRPr lang="es-ES" sz="100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1645</a:t>
                      </a:r>
                      <a:endParaRPr lang="es-ES" sz="1000">
                        <a:latin typeface="Calibri"/>
                        <a:ea typeface="Calibri"/>
                        <a:cs typeface="Times New Roman"/>
                      </a:endParaRPr>
                    </a:p>
                  </a:txBody>
                  <a:tcPr marL="2634" marR="2634" marT="1317" marB="1317" anchor="ctr">
                    <a:lnL>
                      <a:noFill/>
                    </a:lnL>
                    <a:lnR>
                      <a:noFill/>
                    </a:lnR>
                    <a:lnT>
                      <a:noFill/>
                    </a:lnT>
                    <a:lnB>
                      <a:noFill/>
                    </a:lnB>
                    <a:solidFill>
                      <a:schemeClr val="accent1"/>
                    </a:solidFill>
                  </a:tcPr>
                </a:tc>
                <a:tc>
                  <a:txBody>
                    <a:bodyPr/>
                    <a:lstStyle/>
                    <a:p>
                      <a:pPr>
                        <a:lnSpc>
                          <a:spcPct val="115000"/>
                        </a:lnSpc>
                        <a:spcAft>
                          <a:spcPts val="0"/>
                        </a:spcAft>
                      </a:pPr>
                      <a:r>
                        <a:rPr lang="es-ES" sz="1000" dirty="0">
                          <a:latin typeface="Times New Roman"/>
                          <a:ea typeface="Times New Roman"/>
                          <a:cs typeface="Times New Roman"/>
                        </a:rPr>
                        <a:t>Reunión preliminar de científicos londinenses para establecer la Royal </a:t>
                      </a:r>
                      <a:r>
                        <a:rPr lang="es-ES" sz="1000" dirty="0" err="1">
                          <a:latin typeface="Times New Roman"/>
                          <a:ea typeface="Times New Roman"/>
                          <a:cs typeface="Times New Roman"/>
                        </a:rPr>
                        <a:t>Society</a:t>
                      </a:r>
                      <a:r>
                        <a:rPr lang="es-ES" sz="1000" dirty="0">
                          <a:latin typeface="Times New Roman"/>
                          <a:ea typeface="Times New Roman"/>
                          <a:cs typeface="Times New Roman"/>
                        </a:rPr>
                        <a:t>.</a:t>
                      </a:r>
                      <a:endParaRPr lang="es-ES" sz="1000" dirty="0">
                        <a:latin typeface="Calibri"/>
                        <a:ea typeface="Calibri"/>
                        <a:cs typeface="Times New Roman"/>
                      </a:endParaRPr>
                    </a:p>
                  </a:txBody>
                  <a:tcPr marL="2634" marR="2634" marT="1317" marB="1317" anchor="ctr">
                    <a:lnL>
                      <a:noFill/>
                    </a:lnL>
                    <a:lnR>
                      <a:noFill/>
                    </a:lnR>
                    <a:lnT>
                      <a:noFill/>
                    </a:lnT>
                    <a:lnB>
                      <a:noFill/>
                    </a:lnB>
                    <a:solidFill>
                      <a:schemeClr val="accent1"/>
                    </a:solidFill>
                  </a:tcPr>
                </a:tc>
              </a:tr>
              <a:tr h="291484">
                <a:tc>
                  <a:txBody>
                    <a:bodyPr/>
                    <a:lstStyle/>
                    <a:p>
                      <a:pPr>
                        <a:lnSpc>
                          <a:spcPct val="115000"/>
                        </a:lnSpc>
                        <a:spcAft>
                          <a:spcPts val="0"/>
                        </a:spcAft>
                      </a:pPr>
                      <a:r>
                        <a:rPr lang="es-ES" sz="1000">
                          <a:latin typeface="Times New Roman"/>
                          <a:ea typeface="Times New Roman"/>
                          <a:cs typeface="Times New Roman"/>
                        </a:rPr>
                        <a:t>1649</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a:latin typeface="Times New Roman"/>
                          <a:ea typeface="Times New Roman"/>
                          <a:cs typeface="Times New Roman"/>
                        </a:rPr>
                        <a:t>Decapitación de Carlos I en Inglaterra. Cromwell invade Irlanda. Inglés y no latín, como idioma legal en Inglaterra.</a:t>
                      </a:r>
                      <a:endParaRPr lang="es-ES" sz="100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dirty="0">
                          <a:latin typeface="Times New Roman"/>
                          <a:ea typeface="Times New Roman"/>
                          <a:cs typeface="Times New Roman"/>
                        </a:rPr>
                        <a:t>1651</a:t>
                      </a:r>
                      <a:endParaRPr lang="es-ES" sz="1000" dirty="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dirty="0" err="1">
                          <a:latin typeface="Times New Roman"/>
                          <a:ea typeface="Times New Roman"/>
                          <a:cs typeface="Times New Roman"/>
                        </a:rPr>
                        <a:t>Hobbes</a:t>
                      </a:r>
                      <a:r>
                        <a:rPr lang="es-ES" sz="1000" dirty="0">
                          <a:latin typeface="Times New Roman"/>
                          <a:ea typeface="Times New Roman"/>
                          <a:cs typeface="Times New Roman"/>
                        </a:rPr>
                        <a:t> publica </a:t>
                      </a:r>
                      <a:r>
                        <a:rPr lang="es-ES" sz="1000" dirty="0" err="1">
                          <a:latin typeface="Times New Roman"/>
                          <a:ea typeface="Times New Roman"/>
                          <a:cs typeface="Times New Roman"/>
                        </a:rPr>
                        <a:t>Leviathan</a:t>
                      </a:r>
                      <a:r>
                        <a:rPr lang="es-ES" sz="1000" dirty="0">
                          <a:latin typeface="Times New Roman"/>
                          <a:ea typeface="Times New Roman"/>
                          <a:cs typeface="Times New Roman"/>
                        </a:rPr>
                        <a:t>.</a:t>
                      </a:r>
                      <a:endParaRPr lang="es-ES" sz="1000" dirty="0">
                        <a:latin typeface="Calibri"/>
                        <a:ea typeface="Calibri"/>
                        <a:cs typeface="Times New Roman"/>
                      </a:endParaRPr>
                    </a:p>
                  </a:txBody>
                  <a:tcPr marL="2634" marR="2634" marT="1317" marB="1317" anchor="ctr">
                    <a:lnL>
                      <a:noFill/>
                    </a:lnL>
                    <a:lnR>
                      <a:noFill/>
                    </a:lnR>
                    <a:lnT>
                      <a:noFill/>
                    </a:lnT>
                    <a:lnB>
                      <a:noFill/>
                    </a:lnB>
                  </a:tcPr>
                </a:tc>
              </a:tr>
              <a:tr h="423168">
                <a:tc>
                  <a:txBody>
                    <a:bodyPr/>
                    <a:lstStyle/>
                    <a:p>
                      <a:pPr>
                        <a:lnSpc>
                          <a:spcPct val="115000"/>
                        </a:lnSpc>
                        <a:spcAft>
                          <a:spcPts val="0"/>
                        </a:spcAft>
                      </a:pPr>
                      <a:r>
                        <a:rPr lang="es-ES" sz="1000">
                          <a:latin typeface="Times New Roman"/>
                          <a:ea typeface="Times New Roman"/>
                          <a:cs typeface="Times New Roman"/>
                        </a:rPr>
                        <a:t>1655</a:t>
                      </a:r>
                      <a:endParaRPr lang="es-ES" sz="1000">
                        <a:latin typeface="Calibri"/>
                        <a:ea typeface="Calibri"/>
                        <a:cs typeface="Times New Roman"/>
                      </a:endParaRPr>
                    </a:p>
                  </a:txBody>
                  <a:tcPr marL="2634" marR="2634" marT="1317" marB="1317" anchor="ctr">
                    <a:lnL>
                      <a:noFill/>
                    </a:lnL>
                    <a:lnR>
                      <a:noFill/>
                    </a:lnR>
                    <a:lnT>
                      <a:noFill/>
                    </a:lnT>
                    <a:lnB>
                      <a:noFill/>
                    </a:lnB>
                    <a:solidFill>
                      <a:schemeClr val="bg2">
                        <a:lumMod val="50000"/>
                      </a:schemeClr>
                    </a:solidFill>
                  </a:tcPr>
                </a:tc>
                <a:tc>
                  <a:txBody>
                    <a:bodyPr/>
                    <a:lstStyle/>
                    <a:p>
                      <a:pPr>
                        <a:lnSpc>
                          <a:spcPct val="115000"/>
                        </a:lnSpc>
                        <a:spcAft>
                          <a:spcPts val="0"/>
                        </a:spcAft>
                      </a:pPr>
                      <a:r>
                        <a:rPr lang="es-ES" sz="1000" dirty="0" err="1">
                          <a:latin typeface="Times New Roman"/>
                          <a:ea typeface="Times New Roman"/>
                          <a:cs typeface="Times New Roman"/>
                        </a:rPr>
                        <a:t>Cromwell</a:t>
                      </a:r>
                      <a:r>
                        <a:rPr lang="es-ES" sz="1000" dirty="0">
                          <a:latin typeface="Times New Roman"/>
                          <a:ea typeface="Times New Roman"/>
                          <a:cs typeface="Times New Roman"/>
                        </a:rPr>
                        <a:t> readmite a los judíos en Inglaterra; </a:t>
                      </a:r>
                      <a:r>
                        <a:rPr lang="es-ES" sz="1000" dirty="0" err="1">
                          <a:latin typeface="Times New Roman"/>
                          <a:ea typeface="Times New Roman"/>
                          <a:cs typeface="Times New Roman"/>
                        </a:rPr>
                        <a:t>Cromwell</a:t>
                      </a:r>
                      <a:r>
                        <a:rPr lang="es-ES" sz="1000" dirty="0">
                          <a:latin typeface="Times New Roman"/>
                          <a:ea typeface="Times New Roman"/>
                          <a:cs typeface="Times New Roman"/>
                        </a:rPr>
                        <a:t> disuelve el Parlamento y </a:t>
                      </a:r>
                      <a:r>
                        <a:rPr lang="es-ES" sz="1000" dirty="0" err="1">
                          <a:latin typeface="Times New Roman"/>
                          <a:ea typeface="Times New Roman"/>
                          <a:cs typeface="Times New Roman"/>
                        </a:rPr>
                        <a:t>prohibe</a:t>
                      </a:r>
                      <a:r>
                        <a:rPr lang="es-ES" sz="1000" dirty="0">
                          <a:latin typeface="Times New Roman"/>
                          <a:ea typeface="Times New Roman"/>
                          <a:cs typeface="Times New Roman"/>
                        </a:rPr>
                        <a:t> el culto anglicano en Inglaterra</a:t>
                      </a:r>
                      <a:endParaRPr lang="es-ES" sz="1000" dirty="0">
                        <a:latin typeface="Calibri"/>
                        <a:ea typeface="Calibri"/>
                        <a:cs typeface="Times New Roman"/>
                      </a:endParaRPr>
                    </a:p>
                  </a:txBody>
                  <a:tcPr marL="2634" marR="2634" marT="1317" marB="1317" anchor="ctr">
                    <a:lnL>
                      <a:noFill/>
                    </a:lnL>
                    <a:lnR>
                      <a:noFill/>
                    </a:lnR>
                    <a:lnT>
                      <a:noFill/>
                    </a:lnT>
                    <a:lnB>
                      <a:noFill/>
                    </a:lnB>
                    <a:solidFill>
                      <a:schemeClr val="bg2">
                        <a:lumMod val="50000"/>
                      </a:schemeClr>
                    </a:solidFill>
                  </a:tcPr>
                </a:tc>
              </a:tr>
              <a:tr h="206095">
                <a:tc>
                  <a:txBody>
                    <a:bodyPr/>
                    <a:lstStyle/>
                    <a:p>
                      <a:pPr>
                        <a:lnSpc>
                          <a:spcPct val="115000"/>
                        </a:lnSpc>
                        <a:spcAft>
                          <a:spcPts val="0"/>
                        </a:spcAft>
                      </a:pPr>
                      <a:r>
                        <a:rPr lang="es-ES" sz="1000">
                          <a:latin typeface="Times New Roman"/>
                          <a:ea typeface="Times New Roman"/>
                          <a:cs typeface="Times New Roman"/>
                        </a:rPr>
                        <a:t>1660</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a:latin typeface="Times New Roman"/>
                          <a:ea typeface="Times New Roman"/>
                          <a:cs typeface="Times New Roman"/>
                        </a:rPr>
                        <a:t>Restauración de Carlos II y de los anglicanos en Inglaterra</a:t>
                      </a:r>
                      <a:endParaRPr lang="es-ES" sz="100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1667</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dirty="0">
                          <a:latin typeface="Times New Roman"/>
                          <a:ea typeface="Times New Roman"/>
                          <a:cs typeface="Times New Roman"/>
                        </a:rPr>
                        <a:t>"El Paraíso Perdido" de Milton. </a:t>
                      </a:r>
                      <a:endParaRPr lang="es-ES" sz="1000" dirty="0">
                        <a:latin typeface="Calibri"/>
                        <a:ea typeface="Calibri"/>
                        <a:cs typeface="Times New Roman"/>
                      </a:endParaRPr>
                    </a:p>
                  </a:txBody>
                  <a:tcPr marL="2634" marR="2634" marT="1317" marB="1317" anchor="ctr">
                    <a:lnL>
                      <a:noFill/>
                    </a:lnL>
                    <a:lnR>
                      <a:noFill/>
                    </a:lnR>
                    <a:lnT>
                      <a:noFill/>
                    </a:lnT>
                    <a:lnB>
                      <a:noFill/>
                    </a:lnB>
                  </a:tcPr>
                </a:tc>
              </a:tr>
              <a:tr h="423168">
                <a:tc>
                  <a:txBody>
                    <a:bodyPr/>
                    <a:lstStyle/>
                    <a:p>
                      <a:pPr>
                        <a:lnSpc>
                          <a:spcPct val="115000"/>
                        </a:lnSpc>
                        <a:spcAft>
                          <a:spcPts val="0"/>
                        </a:spcAft>
                      </a:pPr>
                      <a:r>
                        <a:rPr lang="es-ES" sz="1000" dirty="0">
                          <a:latin typeface="Times New Roman"/>
                          <a:ea typeface="Times New Roman"/>
                          <a:cs typeface="Times New Roman"/>
                        </a:rPr>
                        <a:t>1673</a:t>
                      </a:r>
                      <a:endParaRPr lang="es-ES" sz="1000" dirty="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dirty="0">
                          <a:latin typeface="Times New Roman"/>
                          <a:ea typeface="Times New Roman"/>
                          <a:cs typeface="Times New Roman"/>
                        </a:rPr>
                        <a:t>El Parlamento inglés pasa la Test </a:t>
                      </a:r>
                      <a:r>
                        <a:rPr lang="es-ES" sz="1000" dirty="0" err="1">
                          <a:latin typeface="Times New Roman"/>
                          <a:ea typeface="Times New Roman"/>
                          <a:cs typeface="Times New Roman"/>
                        </a:rPr>
                        <a:t>Act</a:t>
                      </a:r>
                      <a:r>
                        <a:rPr lang="es-ES" sz="1000" dirty="0">
                          <a:latin typeface="Times New Roman"/>
                          <a:ea typeface="Times New Roman"/>
                          <a:cs typeface="Times New Roman"/>
                        </a:rPr>
                        <a:t> que excluye de los cargos públicos a los católicos, la que regirá hasta 1829</a:t>
                      </a:r>
                      <a:endParaRPr lang="es-ES" sz="1000" dirty="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1685</a:t>
                      </a:r>
                      <a:endParaRPr lang="es-ES" sz="1000">
                        <a:latin typeface="Calibri"/>
                        <a:ea typeface="Calibri"/>
                        <a:cs typeface="Times New Roman"/>
                      </a:endParaRPr>
                    </a:p>
                  </a:txBody>
                  <a:tcPr marL="2634" marR="2634" marT="1317" marB="1317" anchor="ctr">
                    <a:lnL>
                      <a:noFill/>
                    </a:lnL>
                    <a:lnR>
                      <a:noFill/>
                    </a:lnR>
                    <a:lnT>
                      <a:noFill/>
                    </a:lnT>
                    <a:lnB>
                      <a:noFill/>
                    </a:lnB>
                    <a:solidFill>
                      <a:schemeClr val="accent2"/>
                    </a:solidFill>
                  </a:tcPr>
                </a:tc>
                <a:tc>
                  <a:txBody>
                    <a:bodyPr/>
                    <a:lstStyle/>
                    <a:p>
                      <a:pPr>
                        <a:lnSpc>
                          <a:spcPct val="115000"/>
                        </a:lnSpc>
                        <a:spcAft>
                          <a:spcPts val="0"/>
                        </a:spcAft>
                      </a:pPr>
                      <a:r>
                        <a:rPr lang="es-ES" sz="1000" dirty="0">
                          <a:latin typeface="Times New Roman"/>
                          <a:ea typeface="Times New Roman"/>
                          <a:cs typeface="Times New Roman"/>
                        </a:rPr>
                        <a:t>Luis XIV revoca el edicto de Nantes y exilia a miles de protestantes</a:t>
                      </a:r>
                      <a:endParaRPr lang="es-ES" sz="1000" dirty="0">
                        <a:latin typeface="Calibri"/>
                        <a:ea typeface="Calibri"/>
                        <a:cs typeface="Times New Roman"/>
                      </a:endParaRPr>
                    </a:p>
                  </a:txBody>
                  <a:tcPr marL="2634" marR="2634" marT="1317" marB="1317" anchor="ctr">
                    <a:lnL>
                      <a:noFill/>
                    </a:lnL>
                    <a:lnR>
                      <a:noFill/>
                    </a:lnR>
                    <a:lnT>
                      <a:noFill/>
                    </a:lnT>
                    <a:lnB>
                      <a:noFill/>
                    </a:lnB>
                    <a:solidFill>
                      <a:schemeClr val="accent2"/>
                    </a:solidFill>
                  </a:tcPr>
                </a:tc>
              </a:tr>
              <a:tr h="423168">
                <a:tc>
                  <a:txBody>
                    <a:bodyPr/>
                    <a:lstStyle/>
                    <a:p>
                      <a:pPr>
                        <a:lnSpc>
                          <a:spcPct val="115000"/>
                        </a:lnSpc>
                        <a:spcAft>
                          <a:spcPts val="0"/>
                        </a:spcAft>
                      </a:pPr>
                      <a:r>
                        <a:rPr lang="es-ES" sz="1000">
                          <a:latin typeface="Times New Roman"/>
                          <a:ea typeface="Times New Roman"/>
                          <a:cs typeface="Times New Roman"/>
                        </a:rPr>
                        <a:t>1689</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a:latin typeface="Times New Roman"/>
                          <a:ea typeface="Times New Roman"/>
                          <a:cs typeface="Times New Roman"/>
                        </a:rPr>
                        <a:t>Acta de Tolerancia en Inglaterra (excepto para católicos y unitarios). Locke publica sus "Letters Concerning Toleration"</a:t>
                      </a:r>
                      <a:endParaRPr lang="es-ES" sz="100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1690</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a:latin typeface="Times New Roman"/>
                          <a:ea typeface="Times New Roman"/>
                          <a:cs typeface="Times New Roman"/>
                        </a:rPr>
                        <a:t>Locke publica Un Ensayo Sobre el Entendimiento Humano</a:t>
                      </a:r>
                      <a:endParaRPr lang="es-ES" sz="100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1707</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a:latin typeface="Times New Roman"/>
                          <a:ea typeface="Times New Roman"/>
                          <a:cs typeface="Times New Roman"/>
                        </a:rPr>
                        <a:t>Unión de Inglaterra y Escocia crea la Gran Bretaña</a:t>
                      </a:r>
                      <a:endParaRPr lang="es-ES" sz="100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a:latin typeface="Times New Roman"/>
                          <a:ea typeface="Times New Roman"/>
                          <a:cs typeface="Times New Roman"/>
                        </a:rPr>
                        <a:t>1714</a:t>
                      </a:r>
                      <a:endParaRPr lang="es-ES" sz="1000">
                        <a:latin typeface="Calibri"/>
                        <a:ea typeface="Calibri"/>
                        <a:cs typeface="Times New Roman"/>
                      </a:endParaRPr>
                    </a:p>
                  </a:txBody>
                  <a:tcPr marL="2634" marR="2634" marT="1317" marB="1317" anchor="ctr">
                    <a:lnL>
                      <a:noFill/>
                    </a:lnL>
                    <a:lnR>
                      <a:noFill/>
                    </a:lnR>
                    <a:lnT>
                      <a:noFill/>
                    </a:lnT>
                    <a:lnB>
                      <a:noFill/>
                    </a:lnB>
                    <a:solidFill>
                      <a:schemeClr val="accent1"/>
                    </a:solidFill>
                  </a:tcPr>
                </a:tc>
                <a:tc>
                  <a:txBody>
                    <a:bodyPr/>
                    <a:lstStyle/>
                    <a:p>
                      <a:pPr>
                        <a:lnSpc>
                          <a:spcPct val="115000"/>
                        </a:lnSpc>
                        <a:spcAft>
                          <a:spcPts val="0"/>
                        </a:spcAft>
                      </a:pPr>
                      <a:r>
                        <a:rPr lang="es-ES" sz="1000" dirty="0">
                          <a:latin typeface="Times New Roman"/>
                          <a:ea typeface="Times New Roman"/>
                          <a:cs typeface="Times New Roman"/>
                        </a:rPr>
                        <a:t>Abolición de la persecución de la brujería en Prusia</a:t>
                      </a:r>
                      <a:endParaRPr lang="es-ES" sz="1000" dirty="0">
                        <a:latin typeface="Calibri"/>
                        <a:ea typeface="Calibri"/>
                        <a:cs typeface="Times New Roman"/>
                      </a:endParaRPr>
                    </a:p>
                  </a:txBody>
                  <a:tcPr marL="2634" marR="2634" marT="1317" marB="1317" anchor="ctr">
                    <a:lnL>
                      <a:noFill/>
                    </a:lnL>
                    <a:lnR>
                      <a:noFill/>
                    </a:lnR>
                    <a:lnT>
                      <a:noFill/>
                    </a:lnT>
                    <a:lnB>
                      <a:noFill/>
                    </a:lnB>
                    <a:solidFill>
                      <a:schemeClr val="accent1"/>
                    </a:solidFill>
                  </a:tcPr>
                </a:tc>
              </a:tr>
              <a:tr h="233457">
                <a:tc>
                  <a:txBody>
                    <a:bodyPr/>
                    <a:lstStyle/>
                    <a:p>
                      <a:pPr>
                        <a:lnSpc>
                          <a:spcPct val="115000"/>
                        </a:lnSpc>
                        <a:spcAft>
                          <a:spcPts val="0"/>
                        </a:spcAft>
                      </a:pPr>
                      <a:r>
                        <a:rPr lang="es-ES" sz="1000">
                          <a:latin typeface="Times New Roman"/>
                          <a:ea typeface="Times New Roman"/>
                          <a:cs typeface="Times New Roman"/>
                        </a:rPr>
                        <a:t>1748</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a:latin typeface="Times New Roman"/>
                          <a:ea typeface="Times New Roman"/>
                          <a:cs typeface="Times New Roman"/>
                        </a:rPr>
                        <a:t>Ensayos Filosóficos Sobre el Entendimiento Humano de David Hume</a:t>
                      </a:r>
                      <a:endParaRPr lang="es-ES" sz="1000">
                        <a:latin typeface="Calibri"/>
                        <a:ea typeface="Calibri"/>
                        <a:cs typeface="Times New Roman"/>
                      </a:endParaRPr>
                    </a:p>
                  </a:txBody>
                  <a:tcPr marL="2634" marR="2634" marT="1317" marB="1317" anchor="ctr">
                    <a:lnL>
                      <a:noFill/>
                    </a:lnL>
                    <a:lnR>
                      <a:noFill/>
                    </a:lnR>
                    <a:lnT>
                      <a:noFill/>
                    </a:lnT>
                    <a:lnB>
                      <a:noFill/>
                    </a:lnB>
                  </a:tcPr>
                </a:tc>
              </a:tr>
              <a:tr h="288032">
                <a:tc>
                  <a:txBody>
                    <a:bodyPr/>
                    <a:lstStyle/>
                    <a:p>
                      <a:pPr>
                        <a:lnSpc>
                          <a:spcPct val="115000"/>
                        </a:lnSpc>
                        <a:spcAft>
                          <a:spcPts val="0"/>
                        </a:spcAft>
                      </a:pPr>
                      <a:r>
                        <a:rPr lang="es-ES" sz="1000">
                          <a:latin typeface="Times New Roman"/>
                          <a:ea typeface="Times New Roman"/>
                          <a:cs typeface="Times New Roman"/>
                        </a:rPr>
                        <a:t>1752</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dirty="0">
                          <a:latin typeface="Times New Roman"/>
                          <a:ea typeface="Times New Roman"/>
                          <a:cs typeface="Times New Roman"/>
                        </a:rPr>
                        <a:t>El concordato entre Roma y España hace virtualmente independiente de Roma a la Iglesia española. Inglaterra adopta el calendario gregoriano.</a:t>
                      </a:r>
                      <a:endParaRPr lang="es-ES" sz="1000" dirty="0">
                        <a:latin typeface="Calibri"/>
                        <a:ea typeface="Calibri"/>
                        <a:cs typeface="Times New Roman"/>
                      </a:endParaRPr>
                    </a:p>
                  </a:txBody>
                  <a:tcPr marL="2634" marR="2634" marT="1317" marB="1317" anchor="ctr">
                    <a:lnL>
                      <a:noFill/>
                    </a:lnL>
                    <a:lnR>
                      <a:noFill/>
                    </a:lnR>
                    <a:lnT>
                      <a:noFill/>
                    </a:lnT>
                    <a:lnB>
                      <a:noFill/>
                    </a:lnB>
                  </a:tcPr>
                </a:tc>
              </a:tr>
              <a:tr h="206095">
                <a:tc>
                  <a:txBody>
                    <a:bodyPr/>
                    <a:lstStyle/>
                    <a:p>
                      <a:pPr>
                        <a:lnSpc>
                          <a:spcPct val="115000"/>
                        </a:lnSpc>
                        <a:spcAft>
                          <a:spcPts val="0"/>
                        </a:spcAft>
                      </a:pPr>
                      <a:r>
                        <a:rPr lang="es-ES" sz="1000" dirty="0">
                          <a:latin typeface="Times New Roman"/>
                          <a:ea typeface="Times New Roman"/>
                          <a:cs typeface="Times New Roman"/>
                        </a:rPr>
                        <a:t>1776</a:t>
                      </a:r>
                      <a:endParaRPr lang="es-ES" sz="1000" dirty="0">
                        <a:latin typeface="Calibri"/>
                        <a:ea typeface="Calibri"/>
                        <a:cs typeface="Times New Roman"/>
                      </a:endParaRPr>
                    </a:p>
                  </a:txBody>
                  <a:tcPr marL="2634" marR="2634" marT="1317" marB="1317" anchor="ctr">
                    <a:lnL>
                      <a:noFill/>
                    </a:lnL>
                    <a:lnR>
                      <a:noFill/>
                    </a:lnR>
                    <a:lnT>
                      <a:noFill/>
                    </a:lnT>
                    <a:lnB>
                      <a:noFill/>
                    </a:lnB>
                    <a:solidFill>
                      <a:srgbClr val="FF0000"/>
                    </a:solidFill>
                  </a:tcPr>
                </a:tc>
                <a:tc>
                  <a:txBody>
                    <a:bodyPr/>
                    <a:lstStyle/>
                    <a:p>
                      <a:pPr>
                        <a:lnSpc>
                          <a:spcPct val="115000"/>
                        </a:lnSpc>
                        <a:spcAft>
                          <a:spcPts val="0"/>
                        </a:spcAft>
                      </a:pPr>
                      <a:r>
                        <a:rPr lang="es-ES" sz="1000" dirty="0">
                          <a:latin typeface="Times New Roman"/>
                          <a:ea typeface="Times New Roman"/>
                          <a:cs typeface="Times New Roman"/>
                        </a:rPr>
                        <a:t>Adam Smith publica su “Investigación sobre la naturaleza y causas de la riqueza de las naciones” </a:t>
                      </a:r>
                      <a:endParaRPr lang="es-ES" sz="1000" dirty="0">
                        <a:latin typeface="Calibri"/>
                        <a:ea typeface="Calibri"/>
                        <a:cs typeface="Times New Roman"/>
                      </a:endParaRPr>
                    </a:p>
                  </a:txBody>
                  <a:tcPr marL="2634" marR="2634" marT="1317" marB="1317" anchor="ctr">
                    <a:lnL>
                      <a:noFill/>
                    </a:lnL>
                    <a:lnR>
                      <a:noFill/>
                    </a:lnR>
                    <a:lnT>
                      <a:noFill/>
                    </a:lnT>
                    <a:lnB>
                      <a:noFill/>
                    </a:lnB>
                    <a:solidFill>
                      <a:srgbClr val="FF0000"/>
                    </a:solidFill>
                  </a:tcPr>
                </a:tc>
              </a:tr>
              <a:tr h="423168">
                <a:tc>
                  <a:txBody>
                    <a:bodyPr/>
                    <a:lstStyle/>
                    <a:p>
                      <a:pPr>
                        <a:lnSpc>
                          <a:spcPct val="115000"/>
                        </a:lnSpc>
                        <a:spcAft>
                          <a:spcPts val="0"/>
                        </a:spcAft>
                      </a:pPr>
                      <a:r>
                        <a:rPr lang="es-ES" sz="1000">
                          <a:latin typeface="Times New Roman"/>
                          <a:ea typeface="Times New Roman"/>
                          <a:cs typeface="Times New Roman"/>
                        </a:rPr>
                        <a:t>1789</a:t>
                      </a:r>
                      <a:endParaRPr lang="es-ES" sz="1000">
                        <a:latin typeface="Calibri"/>
                        <a:ea typeface="Calibri"/>
                        <a:cs typeface="Times New Roman"/>
                      </a:endParaRPr>
                    </a:p>
                  </a:txBody>
                  <a:tcPr marL="2634" marR="2634" marT="1317" marB="1317" anchor="ctr">
                    <a:lnL>
                      <a:noFill/>
                    </a:lnL>
                    <a:lnR>
                      <a:noFill/>
                    </a:lnR>
                    <a:lnT>
                      <a:noFill/>
                    </a:lnT>
                    <a:lnB>
                      <a:noFill/>
                    </a:lnB>
                  </a:tcPr>
                </a:tc>
                <a:tc>
                  <a:txBody>
                    <a:bodyPr/>
                    <a:lstStyle/>
                    <a:p>
                      <a:pPr>
                        <a:lnSpc>
                          <a:spcPct val="115000"/>
                        </a:lnSpc>
                        <a:spcAft>
                          <a:spcPts val="0"/>
                        </a:spcAft>
                      </a:pPr>
                      <a:r>
                        <a:rPr lang="es-ES" sz="1000" dirty="0">
                          <a:latin typeface="Times New Roman"/>
                          <a:ea typeface="Times New Roman"/>
                          <a:cs typeface="Times New Roman"/>
                        </a:rPr>
                        <a:t>Estados generales en Francia, las propiedades eclesiásticas deberán ser vendidas. Revolución Francesa, fin del Antiguo Régimen, Declaración de los Derechos del Hombre.</a:t>
                      </a:r>
                      <a:endParaRPr lang="es-ES" sz="1000" dirty="0">
                        <a:latin typeface="Calibri"/>
                        <a:ea typeface="Calibri"/>
                        <a:cs typeface="Times New Roman"/>
                      </a:endParaRPr>
                    </a:p>
                  </a:txBody>
                  <a:tcPr marL="2634" marR="2634" marT="1317" marB="1317"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Hobbes</a:t>
            </a:r>
            <a:r>
              <a:rPr lang="es-ES" dirty="0" smtClean="0"/>
              <a:t>.</a:t>
            </a:r>
            <a:endParaRPr lang="es-ES" dirty="0"/>
          </a:p>
        </p:txBody>
      </p:sp>
      <p:sp>
        <p:nvSpPr>
          <p:cNvPr id="3" name="2 Marcador de contenido"/>
          <p:cNvSpPr>
            <a:spLocks noGrp="1"/>
          </p:cNvSpPr>
          <p:nvPr>
            <p:ph idx="1"/>
          </p:nvPr>
        </p:nvSpPr>
        <p:spPr/>
        <p:txBody>
          <a:bodyPr/>
          <a:lstStyle/>
          <a:p>
            <a:r>
              <a:rPr lang="es-ES" dirty="0" smtClean="0"/>
              <a:t>Lo veremos en detalle en próximas clases.</a:t>
            </a:r>
            <a:endParaRPr lang="es-E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Newton.</a:t>
            </a:r>
            <a:endParaRPr lang="es-ES" dirty="0"/>
          </a:p>
        </p:txBody>
      </p:sp>
      <p:sp>
        <p:nvSpPr>
          <p:cNvPr id="3" name="2 Marcador de contenido"/>
          <p:cNvSpPr>
            <a:spLocks noGrp="1"/>
          </p:cNvSpPr>
          <p:nvPr>
            <p:ph idx="1"/>
          </p:nvPr>
        </p:nvSpPr>
        <p:spPr/>
        <p:txBody>
          <a:bodyPr/>
          <a:lstStyle/>
          <a:p>
            <a:endParaRPr lang="es-ES" dirty="0"/>
          </a:p>
        </p:txBody>
      </p:sp>
      <p:pic>
        <p:nvPicPr>
          <p:cNvPr id="89089" name="Picture 1"/>
          <p:cNvPicPr>
            <a:picLocks noChangeAspect="1" noChangeArrowheads="1"/>
          </p:cNvPicPr>
          <p:nvPr/>
        </p:nvPicPr>
        <p:blipFill>
          <a:blip r:embed="rId2" cstate="print"/>
          <a:srcRect/>
          <a:stretch>
            <a:fillRect/>
          </a:stretch>
        </p:blipFill>
        <p:spPr bwMode="auto">
          <a:xfrm>
            <a:off x="1763688" y="1187542"/>
            <a:ext cx="5904656" cy="5602140"/>
          </a:xfrm>
          <a:prstGeom prst="rect">
            <a:avLst/>
          </a:prstGeom>
          <a:noFill/>
          <a:ln w="9525">
            <a:noFill/>
            <a:miter lim="800000"/>
            <a:headEnd/>
            <a:tailEnd/>
          </a:ln>
        </p:spPr>
      </p:pic>
      <p:sp>
        <p:nvSpPr>
          <p:cNvPr id="5" name="4 Rectángulo"/>
          <p:cNvSpPr/>
          <p:nvPr/>
        </p:nvSpPr>
        <p:spPr>
          <a:xfrm>
            <a:off x="1835696" y="1268760"/>
            <a:ext cx="1872208"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Rectángulo"/>
          <p:cNvSpPr/>
          <p:nvPr/>
        </p:nvSpPr>
        <p:spPr>
          <a:xfrm>
            <a:off x="4788024" y="6597352"/>
            <a:ext cx="2880320"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ES" dirty="0" smtClean="0"/>
              <a:t>Berkeley</a:t>
            </a:r>
            <a:endParaRPr lang="es-ES" dirty="0"/>
          </a:p>
        </p:txBody>
      </p:sp>
      <p:sp>
        <p:nvSpPr>
          <p:cNvPr id="3" name="2 Marcador de contenido"/>
          <p:cNvSpPr>
            <a:spLocks noGrp="1"/>
          </p:cNvSpPr>
          <p:nvPr>
            <p:ph idx="1"/>
          </p:nvPr>
        </p:nvSpPr>
        <p:spPr>
          <a:xfrm>
            <a:off x="395536" y="1196752"/>
            <a:ext cx="8496944" cy="4525963"/>
          </a:xfrm>
        </p:spPr>
        <p:txBody>
          <a:bodyPr>
            <a:noAutofit/>
          </a:bodyPr>
          <a:lstStyle/>
          <a:p>
            <a:r>
              <a:rPr lang="es-ES" sz="1800" dirty="0"/>
              <a:t>“La filosofía no es más que el estudio de la sabiduría y de la verdad, de ahí que pueda esperarse con razón que aquellos que le han dedicado mucho tiempo y fatigas gocen de una mayor calma y serenidad de espíritu, de una mayor claridad y evidencia de conocimiento y estén menos perturbados por dudas y dificultades que los otros hombres pernos, sin embargo, a la masa inculta de la humanidad que sigue el camino del sentido común y que está gobernada por los dictados de la naturaleza,  permanecer en su mayor parte exenta de inquietudes y de preocupaciones. Nada que sea familiar les parecerá extraño o difícil de comprender. No se quejan de la falta de evidencia de los datos de los sentidos y no corren ningún peligro de caer en el escepticismo. Pero tan pronto como nos apartamos de los sentidos y del instinto para seguir la luz de un principio superior, para razonar, meditar y reflexionar sobre la naturaleza de las cosas,  miles de dudas surgen en nuestros espíritus sobre aquellas cosas que antes creíamos entender completamente. En todas partes se descubren a nuestra vista prejuicios y errores de los sentidos y al esforzarnos para corregirlos por medio de la razón, somos insensiblemente arrastrados a extrañas paradojas, dificultades e inconsistencias que se multiplican y crecen a medida que avanzamos en la especulación, hasta que, al fin, después de haber vagado a través de muchos intrincados laberintos, nos encontramos nuevamente donde estábamos, o, lo que es peor; envueltos en un desconsolado escepticismo</a:t>
            </a:r>
            <a:r>
              <a:rPr lang="es-ES" sz="1800" dirty="0" smtClean="0"/>
              <a:t>.”</a:t>
            </a:r>
            <a:r>
              <a:rPr lang="es-ES" sz="1800" dirty="0"/>
              <a:t>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Berkeley.</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“Porque, después de todo, lo que merece el primer lugar en nuestros estudios es la consideración de Dios y de nuestro deber. Promover a ello fue el designio y curso principal de mis trabajos, y los consideraré inútiles e ineficaces si con lo dicho no logro inspirar en mis lectores un piadoso sentimiento de la presencia de Dios y — después de haber mostrado la vanidad y falsedad de las áridas especulaciones que constituyen la ocupación principal de los hombres instruidos — disponerlos mejor a reverenciar y abrazar las saludables verdades del Evangelio, cuya práctica y conocimiento son la más alta perfección de la naturaleza humana.”</a:t>
            </a:r>
            <a:endParaRPr lang="es-E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Locke</a:t>
            </a:r>
            <a:r>
              <a:rPr lang="es-ES" dirty="0" smtClean="0"/>
              <a:t>.</a:t>
            </a:r>
            <a:endParaRPr lang="es-ES" dirty="0"/>
          </a:p>
        </p:txBody>
      </p:sp>
      <p:sp>
        <p:nvSpPr>
          <p:cNvPr id="3" name="2 Marcador de contenido"/>
          <p:cNvSpPr>
            <a:spLocks noGrp="1"/>
          </p:cNvSpPr>
          <p:nvPr>
            <p:ph idx="1"/>
          </p:nvPr>
        </p:nvSpPr>
        <p:spPr>
          <a:xfrm>
            <a:off x="457200" y="1196752"/>
            <a:ext cx="8229600" cy="4929411"/>
          </a:xfrm>
        </p:spPr>
        <p:txBody>
          <a:bodyPr numCol="1">
            <a:noAutofit/>
          </a:bodyPr>
          <a:lstStyle/>
          <a:p>
            <a:pPr algn="just"/>
            <a:r>
              <a:rPr lang="es-ES" sz="1400" dirty="0">
                <a:latin typeface="Arial Narrow" pitchFamily="34" charset="0"/>
              </a:rPr>
              <a:t>4. La utilidad de conocer el alcance de nuestra </a:t>
            </a:r>
            <a:r>
              <a:rPr lang="es-ES" sz="1400" dirty="0" smtClean="0">
                <a:latin typeface="Arial Narrow" pitchFamily="34" charset="0"/>
              </a:rPr>
              <a:t>comprensión.</a:t>
            </a:r>
          </a:p>
          <a:p>
            <a:pPr algn="just">
              <a:buNone/>
            </a:pPr>
            <a:r>
              <a:rPr lang="es-ES" sz="1400" dirty="0">
                <a:latin typeface="Arial Narrow" pitchFamily="34" charset="0"/>
              </a:rPr>
              <a:t/>
            </a:r>
            <a:br>
              <a:rPr lang="es-ES" sz="1400" dirty="0">
                <a:latin typeface="Arial Narrow" pitchFamily="34" charset="0"/>
              </a:rPr>
            </a:br>
            <a:r>
              <a:rPr lang="es-ES" sz="1400" dirty="0">
                <a:latin typeface="Arial Narrow" pitchFamily="34" charset="0"/>
              </a:rPr>
              <a:t>Si por esta investigación sobre la naturaleza del entendimiento humano logro descubrir sus</a:t>
            </a:r>
            <a:br>
              <a:rPr lang="es-ES" sz="1400" dirty="0">
                <a:latin typeface="Arial Narrow" pitchFamily="34" charset="0"/>
              </a:rPr>
            </a:br>
            <a:r>
              <a:rPr lang="es-ES" sz="1400" dirty="0">
                <a:latin typeface="Arial Narrow" pitchFamily="34" charset="0"/>
              </a:rPr>
              <a:t>potencias; hasta dónde llegan; respecto a qué cosas están en algún grado en proporción y dónde</a:t>
            </a:r>
            <a:br>
              <a:rPr lang="es-ES" sz="1400" dirty="0">
                <a:latin typeface="Arial Narrow" pitchFamily="34" charset="0"/>
              </a:rPr>
            </a:br>
            <a:r>
              <a:rPr lang="es-ES" sz="1400" dirty="0">
                <a:latin typeface="Arial Narrow" pitchFamily="34" charset="0"/>
              </a:rPr>
              <a:t>nos traicionan, creo que será útil que prevalezca en la ocupada mente de los hombres la</a:t>
            </a:r>
            <a:br>
              <a:rPr lang="es-ES" sz="1400" dirty="0">
                <a:latin typeface="Arial Narrow" pitchFamily="34" charset="0"/>
              </a:rPr>
            </a:br>
            <a:r>
              <a:rPr lang="es-ES" sz="1400" dirty="0">
                <a:latin typeface="Arial Narrow" pitchFamily="34" charset="0"/>
              </a:rPr>
              <a:t>conveniencia de que es necesario ser más cuidadoso al. tratar de cosas que sobrepasan su</a:t>
            </a:r>
            <a:br>
              <a:rPr lang="es-ES" sz="1400" dirty="0">
                <a:latin typeface="Arial Narrow" pitchFamily="34" charset="0"/>
              </a:rPr>
            </a:br>
            <a:r>
              <a:rPr lang="es-ES" sz="1400" dirty="0">
                <a:latin typeface="Arial Narrow" pitchFamily="34" charset="0"/>
              </a:rPr>
              <a:t>comprensión, de detenerse cuando ha llegado al último limite de sus posibilidades, y situarse en</a:t>
            </a:r>
            <a:br>
              <a:rPr lang="es-ES" sz="1400" dirty="0">
                <a:latin typeface="Arial Narrow" pitchFamily="34" charset="0"/>
              </a:rPr>
            </a:br>
            <a:r>
              <a:rPr lang="es-ES" sz="1400" dirty="0">
                <a:latin typeface="Arial Narrow" pitchFamily="34" charset="0"/>
              </a:rPr>
              <a:t>reposada ignorancia sobre aquellas cosas que, una vez examinadas, muestran que están más allá</a:t>
            </a:r>
            <a:br>
              <a:rPr lang="es-ES" sz="1400" dirty="0">
                <a:latin typeface="Arial Narrow" pitchFamily="34" charset="0"/>
              </a:rPr>
            </a:br>
            <a:r>
              <a:rPr lang="es-ES" sz="1400" dirty="0">
                <a:latin typeface="Arial Narrow" pitchFamily="34" charset="0"/>
              </a:rPr>
              <a:t>del alcance de nuestra capacidad. Tal vez, entonces, no seamos tan osados, al presumir de un</a:t>
            </a:r>
            <a:br>
              <a:rPr lang="es-ES" sz="1400" dirty="0">
                <a:latin typeface="Arial Narrow" pitchFamily="34" charset="0"/>
              </a:rPr>
            </a:br>
            <a:r>
              <a:rPr lang="es-ES" sz="1400" dirty="0">
                <a:latin typeface="Arial Narrow" pitchFamily="34" charset="0"/>
              </a:rPr>
              <a:t>conocimiento universal, como para suscitar cuestiones y para sumirnos y asumir a otros en</a:t>
            </a:r>
            <a:br>
              <a:rPr lang="es-ES" sz="1400" dirty="0">
                <a:latin typeface="Arial Narrow" pitchFamily="34" charset="0"/>
              </a:rPr>
            </a:br>
            <a:r>
              <a:rPr lang="es-ES" sz="1400" dirty="0">
                <a:latin typeface="Arial Narrow" pitchFamily="34" charset="0"/>
              </a:rPr>
              <a:t>perplejidades en torno a algunas cuestiones para las que nuestro entendimiento no esta adecuado,</a:t>
            </a:r>
            <a:br>
              <a:rPr lang="es-ES" sz="1400" dirty="0">
                <a:latin typeface="Arial Narrow" pitchFamily="34" charset="0"/>
              </a:rPr>
            </a:br>
            <a:r>
              <a:rPr lang="es-ES" sz="1400" dirty="0">
                <a:latin typeface="Arial Narrow" pitchFamily="34" charset="0"/>
              </a:rPr>
              <a:t>y de las que no podemos tener en nuestras mentes ninguna percepción clara y distinta, o de las </a:t>
            </a:r>
            <a:r>
              <a:rPr lang="es-ES" sz="1400" dirty="0" smtClean="0">
                <a:latin typeface="Arial Narrow" pitchFamily="34" charset="0"/>
              </a:rPr>
              <a:t>que ( </a:t>
            </a:r>
            <a:r>
              <a:rPr lang="es-ES" sz="1400" dirty="0">
                <a:latin typeface="Arial Narrow" pitchFamily="34" charset="0"/>
              </a:rPr>
              <a:t>como sucede, quizá, con demasiada frecuencia ) carecemos completamente de noción. Si</a:t>
            </a:r>
            <a:br>
              <a:rPr lang="es-ES" sz="1400" dirty="0">
                <a:latin typeface="Arial Narrow" pitchFamily="34" charset="0"/>
              </a:rPr>
            </a:br>
            <a:r>
              <a:rPr lang="es-ES" sz="1400" dirty="0">
                <a:latin typeface="Arial Narrow" pitchFamily="34" charset="0"/>
              </a:rPr>
              <a:t>logramos averiguar hasta qué punto puede llegar la mirada del entendimiento; hasta qué punto</a:t>
            </a:r>
            <a:br>
              <a:rPr lang="es-ES" sz="1400" dirty="0">
                <a:latin typeface="Arial Narrow" pitchFamily="34" charset="0"/>
              </a:rPr>
            </a:br>
            <a:r>
              <a:rPr lang="es-ES" sz="1400" dirty="0">
                <a:latin typeface="Arial Narrow" pitchFamily="34" charset="0"/>
              </a:rPr>
              <a:t>tiene facultades para alcanzar la certeza, y en qué punto tiene facultades para alcanzar la certeza,</a:t>
            </a:r>
            <a:br>
              <a:rPr lang="es-ES" sz="1400" dirty="0">
                <a:latin typeface="Arial Narrow" pitchFamily="34" charset="0"/>
              </a:rPr>
            </a:br>
            <a:r>
              <a:rPr lang="es-ES" sz="1400" dirty="0">
                <a:latin typeface="Arial Narrow" pitchFamily="34" charset="0"/>
              </a:rPr>
              <a:t>y en qué casos sólo puede juzgar y adivinar, quizá aprendamos a conformarnos con lo que nos es</a:t>
            </a:r>
            <a:br>
              <a:rPr lang="es-ES" sz="1400" dirty="0">
                <a:latin typeface="Arial Narrow" pitchFamily="34" charset="0"/>
              </a:rPr>
            </a:br>
            <a:r>
              <a:rPr lang="es-ES" sz="1400" dirty="0">
                <a:latin typeface="Arial Narrow" pitchFamily="34" charset="0"/>
              </a:rPr>
              <a:t>asequible en </a:t>
            </a:r>
            <a:r>
              <a:rPr lang="es-ES" sz="1400" b="1" u="sng" dirty="0">
                <a:latin typeface="Arial Narrow" pitchFamily="34" charset="0"/>
              </a:rPr>
              <a:t>nuestra situación presente</a:t>
            </a:r>
            <a:r>
              <a:rPr lang="es-ES" sz="1400" dirty="0" smtClean="0">
                <a:latin typeface="Arial Narrow" pitchFamily="34" charset="0"/>
              </a:rPr>
              <a:t>.</a:t>
            </a:r>
          </a:p>
          <a:p>
            <a:pPr algn="just">
              <a:buNone/>
            </a:pPr>
            <a:endParaRPr lang="es-ES" sz="1400" dirty="0" smtClean="0">
              <a:latin typeface="Arial Narrow" pitchFamily="3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43408"/>
            <a:ext cx="8229600" cy="1143000"/>
          </a:xfrm>
        </p:spPr>
        <p:txBody>
          <a:bodyPr/>
          <a:lstStyle/>
          <a:p>
            <a:r>
              <a:rPr lang="es-ES" dirty="0" err="1" smtClean="0"/>
              <a:t>Locke</a:t>
            </a:r>
            <a:r>
              <a:rPr lang="es-ES" dirty="0" smtClean="0"/>
              <a:t>.</a:t>
            </a:r>
            <a:endParaRPr lang="es-ES" dirty="0"/>
          </a:p>
        </p:txBody>
      </p:sp>
      <p:sp>
        <p:nvSpPr>
          <p:cNvPr id="3" name="2 Marcador de contenido"/>
          <p:cNvSpPr>
            <a:spLocks noGrp="1"/>
          </p:cNvSpPr>
          <p:nvPr>
            <p:ph idx="1"/>
          </p:nvPr>
        </p:nvSpPr>
        <p:spPr>
          <a:xfrm>
            <a:off x="467544" y="620688"/>
            <a:ext cx="8229600" cy="4525963"/>
          </a:xfrm>
        </p:spPr>
        <p:txBody>
          <a:bodyPr>
            <a:noAutofit/>
          </a:bodyPr>
          <a:lstStyle/>
          <a:p>
            <a:pPr algn="just"/>
            <a:r>
              <a:rPr lang="es-ES" sz="1300" dirty="0" smtClean="0">
                <a:latin typeface="Arial Narrow" pitchFamily="34" charset="0"/>
              </a:rPr>
              <a:t>5. Nuestras capacidades son las adecuadas a nuestro estado y a nuestros intereses</a:t>
            </a:r>
            <a:br>
              <a:rPr lang="es-ES" sz="1300" dirty="0" smtClean="0">
                <a:latin typeface="Arial Narrow" pitchFamily="34" charset="0"/>
              </a:rPr>
            </a:br>
            <a:r>
              <a:rPr lang="es-ES" sz="1300" dirty="0" smtClean="0">
                <a:latin typeface="Arial Narrow" pitchFamily="34" charset="0"/>
              </a:rPr>
              <a:t>Porque, aunque la comprensión de nuestros entendimientos se quede muy corta respecto a la vasta extensión de las cosas, tendremos motivos suficientes para alabar al generoso autor de nuestro  ser por aquella porción y grado de conocimiento que nos ha concedido, tan por encima de todos los</a:t>
            </a:r>
            <a:br>
              <a:rPr lang="es-ES" sz="1300" dirty="0" smtClean="0">
                <a:latin typeface="Arial Narrow" pitchFamily="34" charset="0"/>
              </a:rPr>
            </a:br>
            <a:r>
              <a:rPr lang="es-ES" sz="1300" dirty="0" smtClean="0">
                <a:latin typeface="Arial Narrow" pitchFamily="34" charset="0"/>
              </a:rPr>
              <a:t>demás habitantes de nuestra morada. Los hombres tienen una buena razón para estar satisfechos</a:t>
            </a:r>
            <a:br>
              <a:rPr lang="es-ES" sz="1300" dirty="0" smtClean="0">
                <a:latin typeface="Arial Narrow" pitchFamily="34" charset="0"/>
              </a:rPr>
            </a:br>
            <a:r>
              <a:rPr lang="es-ES" sz="1300" dirty="0" smtClean="0">
                <a:latin typeface="Arial Narrow" pitchFamily="34" charset="0"/>
              </a:rPr>
              <a:t>con lo que Dios ha creído que les conviene, puesto que les ha dado ( como dice San Pedro: Todas</a:t>
            </a:r>
            <a:br>
              <a:rPr lang="es-ES" sz="1300" dirty="0" smtClean="0">
                <a:latin typeface="Arial Narrow" pitchFamily="34" charset="0"/>
              </a:rPr>
            </a:br>
            <a:r>
              <a:rPr lang="es-ES" sz="1300" dirty="0" smtClean="0">
                <a:latin typeface="Arial Narrow" pitchFamily="34" charset="0"/>
              </a:rPr>
              <a:t>las cosas que pertenecen a la vida y a la piedad; II, Pedro, c. I, v. ) cuanto es necesario para la comodidad en la vida y para el conocimiento de la virtud, ya que ha puesto al alcance de sus</a:t>
            </a:r>
            <a:br>
              <a:rPr lang="es-ES" sz="1300" dirty="0" smtClean="0">
                <a:latin typeface="Arial Narrow" pitchFamily="34" charset="0"/>
              </a:rPr>
            </a:br>
            <a:r>
              <a:rPr lang="es-ES" sz="1300" dirty="0" smtClean="0">
                <a:latin typeface="Arial Narrow" pitchFamily="34" charset="0"/>
              </a:rPr>
              <a:t>descubrimientos las previsiones de un bienestar en esta vida y les ha mostrado el camino que</a:t>
            </a:r>
            <a:br>
              <a:rPr lang="es-ES" sz="1300" dirty="0" smtClean="0">
                <a:latin typeface="Arial Narrow" pitchFamily="34" charset="0"/>
              </a:rPr>
            </a:br>
            <a:r>
              <a:rPr lang="es-ES" sz="1300" dirty="0" smtClean="0">
                <a:latin typeface="Arial Narrow" pitchFamily="34" charset="0"/>
              </a:rPr>
              <a:t>conduce a otra mejor. Por cortos que sean sus conocimientos respecto a una comprensión</a:t>
            </a:r>
            <a:br>
              <a:rPr lang="es-ES" sz="1300" dirty="0" smtClean="0">
                <a:latin typeface="Arial Narrow" pitchFamily="34" charset="0"/>
              </a:rPr>
            </a:br>
            <a:r>
              <a:rPr lang="es-ES" sz="1300" dirty="0" smtClean="0">
                <a:latin typeface="Arial Narrow" pitchFamily="34" charset="0"/>
              </a:rPr>
              <a:t>universal o perfecta de lo que existe, asegura, no obstante, que su gran interés tendrá luz suficiente</a:t>
            </a:r>
            <a:br>
              <a:rPr lang="es-ES" sz="1300" dirty="0" smtClean="0">
                <a:latin typeface="Arial Narrow" pitchFamily="34" charset="0"/>
              </a:rPr>
            </a:br>
            <a:r>
              <a:rPr lang="es-ES" sz="1300" dirty="0" smtClean="0">
                <a:latin typeface="Arial Narrow" pitchFamily="34" charset="0"/>
              </a:rPr>
              <a:t>para conducirlos al conocimiento de su Hacedor, y para mostrarles cuales son sus deberes. Los</a:t>
            </a:r>
            <a:br>
              <a:rPr lang="es-ES" sz="1300" dirty="0" smtClean="0">
                <a:latin typeface="Arial Narrow" pitchFamily="34" charset="0"/>
              </a:rPr>
            </a:br>
            <a:r>
              <a:rPr lang="es-ES" sz="1300" dirty="0" smtClean="0">
                <a:latin typeface="Arial Narrow" pitchFamily="34" charset="0"/>
              </a:rPr>
              <a:t>hombres encontrarían materia suficiente para ocupar sus mentes y para emplear sus manos con</a:t>
            </a:r>
            <a:br>
              <a:rPr lang="es-ES" sz="1300" dirty="0" smtClean="0">
                <a:latin typeface="Arial Narrow" pitchFamily="34" charset="0"/>
              </a:rPr>
            </a:br>
            <a:r>
              <a:rPr lang="es-ES" sz="1300" dirty="0" smtClean="0">
                <a:latin typeface="Arial Narrow" pitchFamily="34" charset="0"/>
              </a:rPr>
              <a:t>variedad, gusto y satisfacción, si no se pusieran en osado conflicto con su propia constitución y</a:t>
            </a:r>
            <a:br>
              <a:rPr lang="es-ES" sz="1300" dirty="0" smtClean="0">
                <a:latin typeface="Arial Narrow" pitchFamily="34" charset="0"/>
              </a:rPr>
            </a:br>
            <a:r>
              <a:rPr lang="es-ES" sz="1300" dirty="0" smtClean="0">
                <a:latin typeface="Arial Narrow" pitchFamily="34" charset="0"/>
              </a:rPr>
              <a:t>desperdiciaran los beneficios que tienen en sus manos cuando éstas no sean lo bastante grandes</a:t>
            </a:r>
            <a:br>
              <a:rPr lang="es-ES" sz="1300" dirty="0" smtClean="0">
                <a:latin typeface="Arial Narrow" pitchFamily="34" charset="0"/>
              </a:rPr>
            </a:br>
            <a:r>
              <a:rPr lang="es-ES" sz="1300" dirty="0" smtClean="0">
                <a:latin typeface="Arial Narrow" pitchFamily="34" charset="0"/>
              </a:rPr>
              <a:t>para abarcarlo todo. No tendríamos motivo para lamentarnos de la pequeñez de nuestras mentes</a:t>
            </a:r>
            <a:br>
              <a:rPr lang="es-ES" sz="1300" dirty="0" smtClean="0">
                <a:latin typeface="Arial Narrow" pitchFamily="34" charset="0"/>
              </a:rPr>
            </a:br>
            <a:r>
              <a:rPr lang="es-ES" sz="1300" dirty="0" smtClean="0">
                <a:latin typeface="Arial Narrow" pitchFamily="34" charset="0"/>
              </a:rPr>
              <a:t>si las dedicáramos a aquello que pueda sernos útil, porque de ello son absolutamente capaces. Y</a:t>
            </a:r>
            <a:br>
              <a:rPr lang="es-ES" sz="1300" dirty="0" smtClean="0">
                <a:latin typeface="Arial Narrow" pitchFamily="34" charset="0"/>
              </a:rPr>
            </a:br>
            <a:r>
              <a:rPr lang="es-ES" sz="1300" dirty="0" smtClean="0">
                <a:latin typeface="Arial Narrow" pitchFamily="34" charset="0"/>
              </a:rPr>
              <a:t>sería una displicencia imperdonable, al mismo tiempo que pueril, si desestimáramos las ventajas</a:t>
            </a:r>
            <a:br>
              <a:rPr lang="es-ES" sz="1300" dirty="0" smtClean="0">
                <a:latin typeface="Arial Narrow" pitchFamily="34" charset="0"/>
              </a:rPr>
            </a:br>
            <a:r>
              <a:rPr lang="es-ES" sz="1300" dirty="0" smtClean="0">
                <a:latin typeface="Arial Narrow" pitchFamily="34" charset="0"/>
              </a:rPr>
              <a:t>que nos ofrece nuestro conocimiento y si nos descuidáramos en mejorarlo con vistas a los fines</a:t>
            </a:r>
            <a:br>
              <a:rPr lang="es-ES" sz="1300" dirty="0" smtClean="0">
                <a:latin typeface="Arial Narrow" pitchFamily="34" charset="0"/>
              </a:rPr>
            </a:br>
            <a:r>
              <a:rPr lang="es-ES" sz="1300" dirty="0" smtClean="0">
                <a:latin typeface="Arial Narrow" pitchFamily="34" charset="0"/>
              </a:rPr>
              <a:t>para los que nos fue dado, sólo porque hay algunas cosas que están fuera de su alcance. No sería</a:t>
            </a:r>
            <a:br>
              <a:rPr lang="es-ES" sz="1300" dirty="0" smtClean="0">
                <a:latin typeface="Arial Narrow" pitchFamily="34" charset="0"/>
              </a:rPr>
            </a:br>
            <a:r>
              <a:rPr lang="es-ES" sz="1300" dirty="0" smtClean="0">
                <a:latin typeface="Arial Narrow" pitchFamily="34" charset="0"/>
              </a:rPr>
              <a:t>una buena excusa la de un criado perezoso y terco, alegar que le hacía falta la luz del sol para</a:t>
            </a:r>
            <a:br>
              <a:rPr lang="es-ES" sz="1300" dirty="0" smtClean="0">
                <a:latin typeface="Arial Narrow" pitchFamily="34" charset="0"/>
              </a:rPr>
            </a:br>
            <a:r>
              <a:rPr lang="es-ES" sz="1300" dirty="0" smtClean="0">
                <a:latin typeface="Arial Narrow" pitchFamily="34" charset="0"/>
              </a:rPr>
              <a:t>negarse a cumplir su oficio a la luz de un candil. El candil que nos alumbra brilla lo suficiente</a:t>
            </a:r>
            <a:br>
              <a:rPr lang="es-ES" sz="1300" dirty="0" smtClean="0">
                <a:latin typeface="Arial Narrow" pitchFamily="34" charset="0"/>
              </a:rPr>
            </a:br>
            <a:r>
              <a:rPr lang="es-ES" sz="1300" dirty="0" smtClean="0">
                <a:latin typeface="Arial Narrow" pitchFamily="34" charset="0"/>
              </a:rPr>
              <a:t>para todos nuestros menesteres. Los descubrimientos que su luz nos permite deben satisfacernos, y</a:t>
            </a:r>
            <a:br>
              <a:rPr lang="es-ES" sz="1300" dirty="0" smtClean="0">
                <a:latin typeface="Arial Narrow" pitchFamily="34" charset="0"/>
              </a:rPr>
            </a:br>
            <a:r>
              <a:rPr lang="es-ES" sz="1300" dirty="0" smtClean="0">
                <a:latin typeface="Arial Narrow" pitchFamily="34" charset="0"/>
              </a:rPr>
              <a:t>sabremos emplear de buena manera nuestros entendimientos cuando nos ocupemos de todos los</a:t>
            </a:r>
            <a:br>
              <a:rPr lang="es-ES" sz="1300" dirty="0" smtClean="0">
                <a:latin typeface="Arial Narrow" pitchFamily="34" charset="0"/>
              </a:rPr>
            </a:br>
            <a:r>
              <a:rPr lang="es-ES" sz="1300" dirty="0" smtClean="0">
                <a:latin typeface="Arial Narrow" pitchFamily="34" charset="0"/>
              </a:rPr>
              <a:t>objetos en la manera y proporción en que se adapten a nuestras facultades y que sobre tales bases</a:t>
            </a:r>
            <a:br>
              <a:rPr lang="es-ES" sz="1300" dirty="0" smtClean="0">
                <a:latin typeface="Arial Narrow" pitchFamily="34" charset="0"/>
              </a:rPr>
            </a:br>
            <a:r>
              <a:rPr lang="es-ES" sz="1300" dirty="0" smtClean="0">
                <a:latin typeface="Arial Narrow" pitchFamily="34" charset="0"/>
              </a:rPr>
              <a:t>sean capaces de proponérsenos, sin requerir perentoria o destempladamente una demostración, ni</a:t>
            </a:r>
            <a:br>
              <a:rPr lang="es-ES" sz="1300" dirty="0" smtClean="0">
                <a:latin typeface="Arial Narrow" pitchFamily="34" charset="0"/>
              </a:rPr>
            </a:br>
            <a:r>
              <a:rPr lang="es-ES" sz="1300" dirty="0" smtClean="0">
                <a:latin typeface="Arial Narrow" pitchFamily="34" charset="0"/>
              </a:rPr>
              <a:t>exigir certeza allí donde sólo debemos aspirar a probabilidad, y esto es bastante para regir todas</a:t>
            </a:r>
            <a:br>
              <a:rPr lang="es-ES" sz="1300" dirty="0" smtClean="0">
                <a:latin typeface="Arial Narrow" pitchFamily="34" charset="0"/>
              </a:rPr>
            </a:br>
            <a:r>
              <a:rPr lang="es-ES" sz="1300" dirty="0" smtClean="0">
                <a:latin typeface="Arial Narrow" pitchFamily="34" charset="0"/>
              </a:rPr>
              <a:t>nuestras preocupaciones. Si vamos a descreerlo todo, sólo porque no podemos conocer todo con</a:t>
            </a:r>
            <a:br>
              <a:rPr lang="es-ES" sz="1300" dirty="0" smtClean="0">
                <a:latin typeface="Arial Narrow" pitchFamily="34" charset="0"/>
              </a:rPr>
            </a:br>
            <a:r>
              <a:rPr lang="es-ES" sz="1300" dirty="0" smtClean="0">
                <a:latin typeface="Arial Narrow" pitchFamily="34" charset="0"/>
              </a:rPr>
              <a:t>certeza, obraremos tan necesariamente como un hombre que no quisiera usar sus piernas y</a:t>
            </a:r>
            <a:br>
              <a:rPr lang="es-ES" sz="1300" dirty="0" smtClean="0">
                <a:latin typeface="Arial Narrow" pitchFamily="34" charset="0"/>
              </a:rPr>
            </a:br>
            <a:r>
              <a:rPr lang="es-ES" sz="1300" dirty="0" smtClean="0">
                <a:latin typeface="Arial Narrow" pitchFamily="34" charset="0"/>
              </a:rPr>
              <a:t>pereciera por permanecer sentado, sólo porque carece de alas para volar.</a:t>
            </a:r>
            <a:br>
              <a:rPr lang="es-ES" sz="1300" dirty="0" smtClean="0">
                <a:latin typeface="Arial Narrow" pitchFamily="34" charset="0"/>
              </a:rPr>
            </a:br>
            <a:endParaRPr lang="es-ES" sz="1300" dirty="0" smtClean="0">
              <a:latin typeface="Arial Narrow" pitchFamily="34" charset="0"/>
            </a:endParaRPr>
          </a:p>
          <a:p>
            <a:endParaRPr lang="es-ES" sz="13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0"/>
            <a:ext cx="7772400" cy="1470025"/>
          </a:xfrm>
        </p:spPr>
        <p:txBody>
          <a:bodyPr/>
          <a:lstStyle/>
          <a:p>
            <a:r>
              <a:rPr lang="es-ES" dirty="0" err="1" smtClean="0"/>
              <a:t>Locke</a:t>
            </a:r>
            <a:r>
              <a:rPr lang="es-ES" dirty="0" smtClean="0"/>
              <a:t>.</a:t>
            </a:r>
            <a:endParaRPr lang="es-ES" dirty="0"/>
          </a:p>
        </p:txBody>
      </p:sp>
      <p:sp>
        <p:nvSpPr>
          <p:cNvPr id="3" name="2 Subtítulo"/>
          <p:cNvSpPr>
            <a:spLocks noGrp="1"/>
          </p:cNvSpPr>
          <p:nvPr>
            <p:ph type="subTitle" idx="1"/>
          </p:nvPr>
        </p:nvSpPr>
        <p:spPr>
          <a:xfrm>
            <a:off x="1331640" y="1340768"/>
            <a:ext cx="6400800" cy="1752600"/>
          </a:xfrm>
        </p:spPr>
        <p:txBody>
          <a:bodyPr>
            <a:noAutofit/>
          </a:bodyPr>
          <a:lstStyle/>
          <a:p>
            <a:pPr algn="just"/>
            <a:r>
              <a:rPr lang="es-ES" sz="1600" b="1" dirty="0" smtClean="0">
                <a:latin typeface="Arial Narrow" pitchFamily="34" charset="0"/>
              </a:rPr>
              <a:t>6. Conocer el alcance de nuestras capacidades cura el escepticismo y la pereza Cuando conocemos nuestras fuerzas, sabemos mejor qué cosas emprender para salir adelante; y cuando hemos medido bien el poder de nuestras mentes y calculado lo que podemos esperar de él, no caeremos en la tentación de estarnos quietos y abstenernos de todo trabajo por desesperación de no llegar a saber nada, ni, por otra parte, de poner en duda cualquier conocimiento sólo porque algunas cosas no puedan entenderse. Al marino le es de gran utilidad saber el alcance de la sonda, aunque con ella no pueda medir todas las profundidades del océano; le es suficiente con saber que es lo necesariamente larga para alcanzar el fondo de aquellos lugares por los que va dirigir su viaje y, de esta forma, prevenir el peligro de navegar contra escollos que pudieran proporcionarle la ruina. Nuestro propósito aquí no es conocer todas las cosas, sino aquellas que afectan a nuestra conducta. Si conseguimos averiguar las reglas mediante las cuales un ser racional, puesto en el estado en que el hombre está en este mundo, puede y debe gobernar sus opiniones y los actos que de ellas dependan, ya no es necesario preocuparnos porque otras cosas trasciendan nuestro conocimiento.</a:t>
            </a:r>
          </a:p>
          <a:p>
            <a:endParaRPr lang="es-ES" sz="1600" b="1"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Smith.</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a:t>
            </a:r>
            <a:r>
              <a:rPr lang="es-ES" i="1" dirty="0" smtClean="0"/>
              <a:t>Esta división del trabajo, que tantas ventajas reporta, </a:t>
            </a:r>
            <a:r>
              <a:rPr lang="es-ES" b="1" i="1" dirty="0" smtClean="0"/>
              <a:t>no es en su origen efecto de la sabiduría humana </a:t>
            </a:r>
            <a:r>
              <a:rPr lang="es-ES" b="1" dirty="0" smtClean="0"/>
              <a:t>(la razón)… </a:t>
            </a:r>
            <a:r>
              <a:rPr lang="es-ES" i="1" dirty="0" smtClean="0"/>
              <a:t>Es la consecuencia gradual, necesaria aunque lenta, de una cierta propensión de la naturaleza humana que no aspira a una utilidad tan grande: la propensión a permutar, cambiar y negociar una cosa por otra.</a:t>
            </a:r>
            <a:r>
              <a:rPr lang="es-ES" dirty="0" smtClean="0"/>
              <a:t>”</a:t>
            </a:r>
          </a:p>
          <a:p>
            <a:pPr hangingPunct="0"/>
            <a:r>
              <a:rPr lang="es-ES" dirty="0" smtClean="0"/>
              <a:t>“</a:t>
            </a:r>
            <a:r>
              <a:rPr lang="es-ES" i="1" dirty="0" smtClean="0"/>
              <a:t>Es común a todos los hombres y no se encuentra en otras especies de animales esta clase de avenencias</a:t>
            </a:r>
            <a:r>
              <a:rPr lang="es-ES" dirty="0" smtClean="0"/>
              <a:t> (la capacidad de comerciar)”</a:t>
            </a:r>
          </a:p>
          <a:p>
            <a:pPr hangingPunct="0"/>
            <a:r>
              <a:rPr lang="es-ES" dirty="0" smtClean="0"/>
              <a:t>Se deja de lado la amistad cívica del </a:t>
            </a:r>
            <a:r>
              <a:rPr lang="es-ES" dirty="0" err="1" smtClean="0"/>
              <a:t>polites</a:t>
            </a:r>
            <a:r>
              <a:rPr lang="es-ES" dirty="0" smtClean="0"/>
              <a:t>, y se pasa al </a:t>
            </a:r>
            <a:r>
              <a:rPr lang="es-ES" dirty="0" err="1" smtClean="0"/>
              <a:t>idiotes</a:t>
            </a:r>
            <a:r>
              <a:rPr lang="es-ES" dirty="0" smtClean="0"/>
              <a:t> del </a:t>
            </a:r>
            <a:r>
              <a:rPr lang="es-ES" dirty="0" err="1" smtClean="0"/>
              <a:t>homus</a:t>
            </a:r>
            <a:r>
              <a:rPr lang="es-ES" dirty="0" smtClean="0"/>
              <a:t> </a:t>
            </a:r>
            <a:r>
              <a:rPr lang="es-ES" dirty="0" err="1" smtClean="0"/>
              <a:t>economicus</a:t>
            </a:r>
            <a:r>
              <a:rPr lang="es-ES" dirty="0" smtClean="0"/>
              <a:t>.</a:t>
            </a:r>
          </a:p>
          <a:p>
            <a:pPr hangingPunct="0"/>
            <a:endParaRPr lang="es-ES" dirty="0" smtClean="0"/>
          </a:p>
          <a:p>
            <a:endParaRPr lang="es-E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Smith</a:t>
            </a:r>
            <a:endParaRPr lang="es-ES" dirty="0"/>
          </a:p>
        </p:txBody>
      </p:sp>
      <p:sp>
        <p:nvSpPr>
          <p:cNvPr id="3" name="2 Marcador de contenido"/>
          <p:cNvSpPr>
            <a:spLocks noGrp="1"/>
          </p:cNvSpPr>
          <p:nvPr>
            <p:ph idx="1"/>
          </p:nvPr>
        </p:nvSpPr>
        <p:spPr/>
        <p:txBody>
          <a:bodyPr/>
          <a:lstStyle/>
          <a:p>
            <a:r>
              <a:rPr lang="es-ES" dirty="0" smtClean="0"/>
              <a:t>“</a:t>
            </a:r>
            <a:r>
              <a:rPr lang="es-ES" i="1" dirty="0" smtClean="0"/>
              <a:t>No es la benevolencia del carnicero, del cervecero o del panadero la que nos procura el alimento, sino la consideración de su propio interés. No invocamos sus sentimientos humanitarios sino su egoísmo: ni les hablamos de nuestras necesidades sino de sus ventajas.</a:t>
            </a:r>
            <a:r>
              <a:rPr lang="es-ES" dirty="0" smtClean="0"/>
              <a:t>”</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eaLnBrk="1" hangingPunct="1"/>
            <a:r>
              <a:rPr lang="es-ES" smtClean="0"/>
              <a:t>Análisis</a:t>
            </a:r>
          </a:p>
        </p:txBody>
      </p:sp>
      <p:sp>
        <p:nvSpPr>
          <p:cNvPr id="13315" name="2 Rectángulo"/>
          <p:cNvSpPr>
            <a:spLocks noChangeArrowheads="1"/>
          </p:cNvSpPr>
          <p:nvPr/>
        </p:nvSpPr>
        <p:spPr bwMode="auto">
          <a:xfrm>
            <a:off x="571500" y="2413000"/>
            <a:ext cx="8072438" cy="3108325"/>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Nada:</a:t>
            </a:r>
          </a:p>
          <a:p>
            <a:pPr>
              <a:buFont typeface="Arial" charset="0"/>
              <a:buChar char="•"/>
            </a:pPr>
            <a:r>
              <a:rPr lang="es-ES" sz="2800">
                <a:latin typeface="Calibri" pitchFamily="34" charset="0"/>
              </a:rPr>
              <a:t> Ni “el mar grisáceo” (</a:t>
            </a:r>
            <a:r>
              <a:rPr lang="es-ES" sz="2800" i="1">
                <a:latin typeface="Calibri" pitchFamily="34" charset="0"/>
              </a:rPr>
              <a:t>poliós póntos</a:t>
            </a:r>
            <a:r>
              <a:rPr lang="es-ES" sz="2800">
                <a:latin typeface="Calibri" pitchFamily="34" charset="0"/>
              </a:rPr>
              <a:t>)</a:t>
            </a:r>
          </a:p>
          <a:p>
            <a:pPr>
              <a:buFont typeface="Arial" charset="0"/>
              <a:buChar char="•"/>
            </a:pPr>
            <a:r>
              <a:rPr lang="es-ES" sz="2800">
                <a:latin typeface="Calibri" pitchFamily="34" charset="0"/>
              </a:rPr>
              <a:t> Ni “el viento del sur que sopla durante el invierno” (</a:t>
            </a:r>
            <a:r>
              <a:rPr lang="es-ES" sz="2800" i="1">
                <a:latin typeface="Calibri" pitchFamily="34" charset="0"/>
              </a:rPr>
              <a:t>cheimérios nótos</a:t>
            </a:r>
            <a:r>
              <a:rPr lang="es-ES" sz="2800">
                <a:latin typeface="Calibri" pitchFamily="34" charset="0"/>
              </a:rPr>
              <a:t>)</a:t>
            </a:r>
          </a:p>
          <a:p>
            <a:pPr>
              <a:buFont typeface="Arial" charset="0"/>
              <a:buChar char="•"/>
            </a:pPr>
            <a:r>
              <a:rPr lang="es-ES" sz="2800">
                <a:latin typeface="Calibri" pitchFamily="34" charset="0"/>
              </a:rPr>
              <a:t> Ni “las razas de los animales salvajes” (</a:t>
            </a:r>
            <a:r>
              <a:rPr lang="es-ES" sz="2800" i="1">
                <a:latin typeface="Calibri" pitchFamily="34" charset="0"/>
              </a:rPr>
              <a:t>therôn agríon éthne</a:t>
            </a:r>
            <a:r>
              <a:rPr lang="es-ES" sz="2800">
                <a:latin typeface="Calibri" pitchFamily="34" charset="0"/>
              </a:rPr>
              <a:t>)</a:t>
            </a:r>
          </a:p>
          <a:p>
            <a:pPr>
              <a:buFont typeface="Arial" charset="0"/>
              <a:buChar char="•"/>
            </a:pPr>
            <a:r>
              <a:rPr lang="es-ES" sz="2800">
                <a:latin typeface="Calibri" pitchFamily="34" charset="0"/>
              </a:rPr>
              <a:t> Nada que provenga de la naturaleza</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MX"/>
              <a:t>Tercer Período: Técnico</a:t>
            </a:r>
            <a:endParaRPr lang="es-ES"/>
          </a:p>
        </p:txBody>
      </p:sp>
      <p:sp>
        <p:nvSpPr>
          <p:cNvPr id="11268" name="Rectangle 4"/>
          <p:cNvSpPr>
            <a:spLocks noChangeArrowheads="1"/>
          </p:cNvSpPr>
          <p:nvPr/>
        </p:nvSpPr>
        <p:spPr bwMode="auto">
          <a:xfrm>
            <a:off x="395288" y="1125538"/>
            <a:ext cx="1296987" cy="914400"/>
          </a:xfrm>
          <a:prstGeom prst="rect">
            <a:avLst/>
          </a:prstGeom>
          <a:solidFill>
            <a:schemeClr val="accent1"/>
          </a:solidFill>
          <a:ln w="9525">
            <a:solidFill>
              <a:schemeClr val="tx1"/>
            </a:solidFill>
            <a:miter lim="800000"/>
            <a:headEnd/>
            <a:tailEnd/>
          </a:ln>
          <a:effectLst/>
        </p:spPr>
        <p:txBody>
          <a:bodyPr wrap="none" anchor="ctr"/>
          <a:lstStyle/>
          <a:p>
            <a:pPr algn="ctr"/>
            <a:r>
              <a:rPr lang="es-MX"/>
              <a:t>Revolución</a:t>
            </a:r>
          </a:p>
          <a:p>
            <a:pPr algn="ctr"/>
            <a:r>
              <a:rPr lang="es-MX"/>
              <a:t> Industrial</a:t>
            </a:r>
            <a:endParaRPr lang="es-ES"/>
          </a:p>
        </p:txBody>
      </p:sp>
      <p:sp>
        <p:nvSpPr>
          <p:cNvPr id="11269" name="Line 5"/>
          <p:cNvSpPr>
            <a:spLocks noChangeShapeType="1"/>
          </p:cNvSpPr>
          <p:nvPr/>
        </p:nvSpPr>
        <p:spPr bwMode="auto">
          <a:xfrm>
            <a:off x="1692275" y="1484313"/>
            <a:ext cx="647700" cy="0"/>
          </a:xfrm>
          <a:prstGeom prst="line">
            <a:avLst/>
          </a:prstGeom>
          <a:noFill/>
          <a:ln w="9525">
            <a:solidFill>
              <a:schemeClr val="tx1"/>
            </a:solidFill>
            <a:round/>
            <a:headEnd/>
            <a:tailEnd type="triangle" w="med" len="med"/>
          </a:ln>
          <a:effectLst/>
        </p:spPr>
        <p:txBody>
          <a:bodyPr/>
          <a:lstStyle/>
          <a:p>
            <a:endParaRPr lang="es-ES"/>
          </a:p>
        </p:txBody>
      </p:sp>
      <p:sp>
        <p:nvSpPr>
          <p:cNvPr id="11270" name="Rectangle 6"/>
          <p:cNvSpPr>
            <a:spLocks noChangeArrowheads="1"/>
          </p:cNvSpPr>
          <p:nvPr/>
        </p:nvSpPr>
        <p:spPr bwMode="auto">
          <a:xfrm>
            <a:off x="2484438" y="1268413"/>
            <a:ext cx="2592387" cy="504825"/>
          </a:xfrm>
          <a:prstGeom prst="rect">
            <a:avLst/>
          </a:prstGeom>
          <a:solidFill>
            <a:schemeClr val="accent1"/>
          </a:solidFill>
          <a:ln w="9525">
            <a:solidFill>
              <a:schemeClr val="tx1"/>
            </a:solidFill>
            <a:miter lim="800000"/>
            <a:headEnd/>
            <a:tailEnd/>
          </a:ln>
          <a:effectLst/>
        </p:spPr>
        <p:txBody>
          <a:bodyPr wrap="none" anchor="ctr"/>
          <a:lstStyle/>
          <a:p>
            <a:pPr algn="ctr"/>
            <a:r>
              <a:rPr lang="es-MX"/>
              <a:t>Hacer Producir, Explotar</a:t>
            </a:r>
            <a:endParaRPr lang="es-ES"/>
          </a:p>
        </p:txBody>
      </p:sp>
      <p:sp>
        <p:nvSpPr>
          <p:cNvPr id="11271" name="Line 7"/>
          <p:cNvSpPr>
            <a:spLocks noChangeShapeType="1"/>
          </p:cNvSpPr>
          <p:nvPr/>
        </p:nvSpPr>
        <p:spPr bwMode="auto">
          <a:xfrm>
            <a:off x="5076825" y="1484313"/>
            <a:ext cx="863600" cy="0"/>
          </a:xfrm>
          <a:prstGeom prst="line">
            <a:avLst/>
          </a:prstGeom>
          <a:noFill/>
          <a:ln w="9525">
            <a:solidFill>
              <a:schemeClr val="tx1"/>
            </a:solidFill>
            <a:round/>
            <a:headEnd/>
            <a:tailEnd type="triangle" w="med" len="med"/>
          </a:ln>
          <a:effectLst/>
        </p:spPr>
        <p:txBody>
          <a:bodyPr/>
          <a:lstStyle/>
          <a:p>
            <a:endParaRPr lang="es-ES"/>
          </a:p>
        </p:txBody>
      </p:sp>
      <p:sp>
        <p:nvSpPr>
          <p:cNvPr id="11272" name="Rectangle 8"/>
          <p:cNvSpPr>
            <a:spLocks noChangeArrowheads="1"/>
          </p:cNvSpPr>
          <p:nvPr/>
        </p:nvSpPr>
        <p:spPr bwMode="auto">
          <a:xfrm>
            <a:off x="6084888" y="1341438"/>
            <a:ext cx="2303462" cy="574675"/>
          </a:xfrm>
          <a:prstGeom prst="rect">
            <a:avLst/>
          </a:prstGeom>
          <a:solidFill>
            <a:schemeClr val="accent1"/>
          </a:solidFill>
          <a:ln w="9525">
            <a:solidFill>
              <a:schemeClr val="tx1"/>
            </a:solidFill>
            <a:miter lim="800000"/>
            <a:headEnd/>
            <a:tailEnd/>
          </a:ln>
          <a:effectLst/>
        </p:spPr>
        <p:txBody>
          <a:bodyPr wrap="none" anchor="ctr"/>
          <a:lstStyle/>
          <a:p>
            <a:pPr algn="ctr"/>
            <a:r>
              <a:rPr lang="es-MX"/>
              <a:t>Tercer mundo</a:t>
            </a:r>
            <a:endParaRPr lang="es-ES"/>
          </a:p>
        </p:txBody>
      </p:sp>
      <p:graphicFrame>
        <p:nvGraphicFramePr>
          <p:cNvPr id="11273" name="Organization Chart 9"/>
          <p:cNvGraphicFramePr>
            <a:graphicFrameLocks/>
          </p:cNvGraphicFramePr>
          <p:nvPr>
            <p:ph idx="1"/>
          </p:nvPr>
        </p:nvGraphicFramePr>
        <p:xfrm>
          <a:off x="395288" y="2276475"/>
          <a:ext cx="4249737" cy="2336800"/>
        </p:xfrm>
        <a:graphic>
          <a:graphicData uri="http://schemas.openxmlformats.org/drawingml/2006/compatibility">
            <com:legacyDrawing xmlns:com="http://schemas.openxmlformats.org/drawingml/2006/compatibility" spid="_x0000_s3074"/>
          </a:graphicData>
        </a:graphic>
      </p:graphicFrame>
      <p:sp>
        <p:nvSpPr>
          <p:cNvPr id="11283" name="Line 19"/>
          <p:cNvSpPr>
            <a:spLocks noChangeShapeType="1"/>
          </p:cNvSpPr>
          <p:nvPr/>
        </p:nvSpPr>
        <p:spPr bwMode="auto">
          <a:xfrm flipH="1">
            <a:off x="1979613" y="4652963"/>
            <a:ext cx="144462" cy="649287"/>
          </a:xfrm>
          <a:prstGeom prst="line">
            <a:avLst/>
          </a:prstGeom>
          <a:noFill/>
          <a:ln w="9525">
            <a:solidFill>
              <a:schemeClr val="tx1"/>
            </a:solidFill>
            <a:round/>
            <a:headEnd/>
            <a:tailEnd type="triangle" w="med" len="med"/>
          </a:ln>
          <a:effectLst/>
        </p:spPr>
        <p:txBody>
          <a:bodyPr/>
          <a:lstStyle/>
          <a:p>
            <a:endParaRPr lang="es-ES"/>
          </a:p>
        </p:txBody>
      </p:sp>
      <p:sp>
        <p:nvSpPr>
          <p:cNvPr id="11284" name="Rectangle 20"/>
          <p:cNvSpPr>
            <a:spLocks noChangeArrowheads="1"/>
          </p:cNvSpPr>
          <p:nvPr/>
        </p:nvSpPr>
        <p:spPr bwMode="auto">
          <a:xfrm>
            <a:off x="468313" y="5445125"/>
            <a:ext cx="2735262" cy="936625"/>
          </a:xfrm>
          <a:prstGeom prst="rect">
            <a:avLst/>
          </a:prstGeom>
          <a:solidFill>
            <a:schemeClr val="accent1"/>
          </a:solidFill>
          <a:ln w="9525">
            <a:solidFill>
              <a:schemeClr val="tx1"/>
            </a:solidFill>
            <a:miter lim="800000"/>
            <a:headEnd/>
            <a:tailEnd/>
          </a:ln>
          <a:effectLst/>
        </p:spPr>
        <p:txBody>
          <a:bodyPr wrap="none" anchor="ctr"/>
          <a:lstStyle/>
          <a:p>
            <a:pPr algn="ctr"/>
            <a:r>
              <a:rPr lang="es-MX"/>
              <a:t>Llegan Tarde</a:t>
            </a:r>
            <a:endParaRPr lang="es-ES"/>
          </a:p>
        </p:txBody>
      </p:sp>
      <p:sp>
        <p:nvSpPr>
          <p:cNvPr id="11285" name="Line 21"/>
          <p:cNvSpPr>
            <a:spLocks noChangeShapeType="1"/>
          </p:cNvSpPr>
          <p:nvPr/>
        </p:nvSpPr>
        <p:spPr bwMode="auto">
          <a:xfrm>
            <a:off x="3203575" y="5849938"/>
            <a:ext cx="647700" cy="26987"/>
          </a:xfrm>
          <a:prstGeom prst="line">
            <a:avLst/>
          </a:prstGeom>
          <a:noFill/>
          <a:ln w="9525">
            <a:solidFill>
              <a:schemeClr val="tx1"/>
            </a:solidFill>
            <a:round/>
            <a:headEnd/>
            <a:tailEnd type="triangle" w="med" len="med"/>
          </a:ln>
          <a:effectLst/>
        </p:spPr>
        <p:txBody>
          <a:bodyPr/>
          <a:lstStyle/>
          <a:p>
            <a:endParaRPr lang="es-ES"/>
          </a:p>
        </p:txBody>
      </p:sp>
      <p:sp>
        <p:nvSpPr>
          <p:cNvPr id="11286" name="Rectangle 22"/>
          <p:cNvSpPr>
            <a:spLocks noChangeArrowheads="1"/>
          </p:cNvSpPr>
          <p:nvPr/>
        </p:nvSpPr>
        <p:spPr bwMode="auto">
          <a:xfrm>
            <a:off x="3995738" y="5516563"/>
            <a:ext cx="1871662" cy="647700"/>
          </a:xfrm>
          <a:prstGeom prst="rect">
            <a:avLst/>
          </a:prstGeom>
          <a:solidFill>
            <a:schemeClr val="accent1"/>
          </a:solidFill>
          <a:ln w="9525">
            <a:solidFill>
              <a:schemeClr val="tx1"/>
            </a:solidFill>
            <a:miter lim="800000"/>
            <a:headEnd/>
            <a:tailEnd/>
          </a:ln>
          <a:effectLst/>
        </p:spPr>
        <p:txBody>
          <a:bodyPr wrap="none" anchor="ctr"/>
          <a:lstStyle/>
          <a:p>
            <a:pPr algn="ctr"/>
            <a:r>
              <a:rPr lang="es-MX"/>
              <a:t>Problema</a:t>
            </a:r>
            <a:endParaRPr lang="es-ES"/>
          </a:p>
        </p:txBody>
      </p:sp>
      <p:pic>
        <p:nvPicPr>
          <p:cNvPr id="11288" name="Picture 24" descr="disgregaciondelimperioaleman"/>
          <p:cNvPicPr>
            <a:picLocks noChangeAspect="1" noChangeArrowheads="1"/>
          </p:cNvPicPr>
          <p:nvPr/>
        </p:nvPicPr>
        <p:blipFill>
          <a:blip r:embed="rId4" cstate="print"/>
          <a:srcRect/>
          <a:stretch>
            <a:fillRect/>
          </a:stretch>
        </p:blipFill>
        <p:spPr bwMode="auto">
          <a:xfrm>
            <a:off x="6084888" y="1989138"/>
            <a:ext cx="2867025" cy="4321175"/>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0"/>
            <a:ext cx="8229600" cy="1143000"/>
          </a:xfrm>
        </p:spPr>
        <p:txBody>
          <a:bodyPr/>
          <a:lstStyle/>
          <a:p>
            <a:r>
              <a:rPr lang="es-MX"/>
              <a:t>Fin del Predominio Europeo</a:t>
            </a:r>
            <a:endParaRPr lang="es-ES"/>
          </a:p>
        </p:txBody>
      </p:sp>
      <p:sp>
        <p:nvSpPr>
          <p:cNvPr id="12292" name="Rectangle 4"/>
          <p:cNvSpPr>
            <a:spLocks noChangeArrowheads="1"/>
          </p:cNvSpPr>
          <p:nvPr/>
        </p:nvSpPr>
        <p:spPr bwMode="auto">
          <a:xfrm>
            <a:off x="971550" y="1412875"/>
            <a:ext cx="1871663" cy="431800"/>
          </a:xfrm>
          <a:prstGeom prst="rect">
            <a:avLst/>
          </a:prstGeom>
          <a:solidFill>
            <a:schemeClr val="accent1"/>
          </a:solidFill>
          <a:ln w="9525">
            <a:solidFill>
              <a:schemeClr val="tx1"/>
            </a:solidFill>
            <a:miter lim="800000"/>
            <a:headEnd/>
            <a:tailEnd/>
          </a:ln>
          <a:effectLst/>
        </p:spPr>
        <p:txBody>
          <a:bodyPr wrap="none" anchor="ctr"/>
          <a:lstStyle/>
          <a:p>
            <a:pPr algn="ctr"/>
            <a:r>
              <a:rPr lang="es-MX"/>
              <a:t>Caída de España </a:t>
            </a:r>
            <a:endParaRPr lang="es-ES"/>
          </a:p>
        </p:txBody>
      </p:sp>
      <p:sp>
        <p:nvSpPr>
          <p:cNvPr id="12293" name="Line 5"/>
          <p:cNvSpPr>
            <a:spLocks noChangeShapeType="1"/>
          </p:cNvSpPr>
          <p:nvPr/>
        </p:nvSpPr>
        <p:spPr bwMode="auto">
          <a:xfrm flipV="1">
            <a:off x="2843213" y="1628775"/>
            <a:ext cx="433387" cy="0"/>
          </a:xfrm>
          <a:prstGeom prst="line">
            <a:avLst/>
          </a:prstGeom>
          <a:noFill/>
          <a:ln w="9525">
            <a:solidFill>
              <a:schemeClr val="tx1"/>
            </a:solidFill>
            <a:round/>
            <a:headEnd/>
            <a:tailEnd type="triangle" w="med" len="med"/>
          </a:ln>
          <a:effectLst/>
        </p:spPr>
        <p:txBody>
          <a:bodyPr/>
          <a:lstStyle/>
          <a:p>
            <a:endParaRPr lang="es-ES"/>
          </a:p>
        </p:txBody>
      </p:sp>
      <p:sp>
        <p:nvSpPr>
          <p:cNvPr id="12294" name="Rectangle 6"/>
          <p:cNvSpPr>
            <a:spLocks noChangeArrowheads="1"/>
          </p:cNvSpPr>
          <p:nvPr/>
        </p:nvSpPr>
        <p:spPr bwMode="auto">
          <a:xfrm>
            <a:off x="3419475" y="1341438"/>
            <a:ext cx="2305050" cy="503237"/>
          </a:xfrm>
          <a:prstGeom prst="rect">
            <a:avLst/>
          </a:prstGeom>
          <a:solidFill>
            <a:schemeClr val="accent1"/>
          </a:solidFill>
          <a:ln w="9525">
            <a:solidFill>
              <a:schemeClr val="tx1"/>
            </a:solidFill>
            <a:miter lim="800000"/>
            <a:headEnd/>
            <a:tailEnd/>
          </a:ln>
          <a:effectLst/>
        </p:spPr>
        <p:txBody>
          <a:bodyPr wrap="none" anchor="ctr"/>
          <a:lstStyle/>
          <a:p>
            <a:pPr algn="ctr"/>
            <a:r>
              <a:rPr lang="es-MX" dirty="0"/>
              <a:t>Guerra de Cuba </a:t>
            </a:r>
            <a:r>
              <a:rPr lang="es-MX" dirty="0" smtClean="0"/>
              <a:t>1898</a:t>
            </a:r>
            <a:endParaRPr lang="es-ES" dirty="0"/>
          </a:p>
        </p:txBody>
      </p:sp>
      <p:sp>
        <p:nvSpPr>
          <p:cNvPr id="12295" name="Line 7"/>
          <p:cNvSpPr>
            <a:spLocks noChangeShapeType="1"/>
          </p:cNvSpPr>
          <p:nvPr/>
        </p:nvSpPr>
        <p:spPr bwMode="auto">
          <a:xfrm>
            <a:off x="5724525" y="1628775"/>
            <a:ext cx="360363" cy="0"/>
          </a:xfrm>
          <a:prstGeom prst="line">
            <a:avLst/>
          </a:prstGeom>
          <a:noFill/>
          <a:ln w="9525">
            <a:solidFill>
              <a:schemeClr val="tx1"/>
            </a:solidFill>
            <a:round/>
            <a:headEnd/>
            <a:tailEnd type="triangle" w="med" len="med"/>
          </a:ln>
          <a:effectLst/>
        </p:spPr>
        <p:txBody>
          <a:bodyPr/>
          <a:lstStyle/>
          <a:p>
            <a:endParaRPr lang="es-ES"/>
          </a:p>
        </p:txBody>
      </p:sp>
      <p:sp>
        <p:nvSpPr>
          <p:cNvPr id="12296" name="Rectangle 8"/>
          <p:cNvSpPr>
            <a:spLocks noChangeArrowheads="1"/>
          </p:cNvSpPr>
          <p:nvPr/>
        </p:nvSpPr>
        <p:spPr bwMode="auto">
          <a:xfrm>
            <a:off x="6156325" y="1341438"/>
            <a:ext cx="2232025" cy="647700"/>
          </a:xfrm>
          <a:prstGeom prst="rect">
            <a:avLst/>
          </a:prstGeom>
          <a:solidFill>
            <a:schemeClr val="accent1"/>
          </a:solidFill>
          <a:ln w="9525">
            <a:solidFill>
              <a:schemeClr val="tx1"/>
            </a:solidFill>
            <a:miter lim="800000"/>
            <a:headEnd/>
            <a:tailEnd/>
          </a:ln>
          <a:effectLst/>
        </p:spPr>
        <p:txBody>
          <a:bodyPr wrap="none" anchor="ctr"/>
          <a:lstStyle/>
          <a:p>
            <a:pPr algn="ctr"/>
            <a:r>
              <a:rPr lang="es-MX"/>
              <a:t>Doctrina Monroe</a:t>
            </a:r>
            <a:endParaRPr lang="es-ES"/>
          </a:p>
        </p:txBody>
      </p:sp>
      <p:sp>
        <p:nvSpPr>
          <p:cNvPr id="12297" name="Rectangle 9"/>
          <p:cNvSpPr>
            <a:spLocks noChangeArrowheads="1"/>
          </p:cNvSpPr>
          <p:nvPr/>
        </p:nvSpPr>
        <p:spPr bwMode="auto">
          <a:xfrm>
            <a:off x="971550" y="2492375"/>
            <a:ext cx="1871663" cy="504825"/>
          </a:xfrm>
          <a:prstGeom prst="rect">
            <a:avLst/>
          </a:prstGeom>
          <a:solidFill>
            <a:schemeClr val="accent1"/>
          </a:solidFill>
          <a:ln w="9525">
            <a:solidFill>
              <a:schemeClr val="tx1"/>
            </a:solidFill>
            <a:miter lim="800000"/>
            <a:headEnd/>
            <a:tailEnd/>
          </a:ln>
          <a:effectLst/>
        </p:spPr>
        <p:txBody>
          <a:bodyPr wrap="none" anchor="ctr"/>
          <a:lstStyle/>
          <a:p>
            <a:pPr algn="ctr"/>
            <a:r>
              <a:rPr lang="es-MX"/>
              <a:t>Primera Guerra</a:t>
            </a:r>
            <a:endParaRPr lang="es-ES"/>
          </a:p>
        </p:txBody>
      </p:sp>
      <p:sp>
        <p:nvSpPr>
          <p:cNvPr id="12298" name="Line 10"/>
          <p:cNvSpPr>
            <a:spLocks noChangeShapeType="1"/>
          </p:cNvSpPr>
          <p:nvPr/>
        </p:nvSpPr>
        <p:spPr bwMode="auto">
          <a:xfrm>
            <a:off x="1692275" y="2997200"/>
            <a:ext cx="0" cy="431800"/>
          </a:xfrm>
          <a:prstGeom prst="line">
            <a:avLst/>
          </a:prstGeom>
          <a:noFill/>
          <a:ln w="9525">
            <a:solidFill>
              <a:schemeClr val="tx1"/>
            </a:solidFill>
            <a:round/>
            <a:headEnd/>
            <a:tailEnd type="triangle" w="med" len="med"/>
          </a:ln>
          <a:effectLst/>
        </p:spPr>
        <p:txBody>
          <a:bodyPr/>
          <a:lstStyle/>
          <a:p>
            <a:endParaRPr lang="es-ES"/>
          </a:p>
        </p:txBody>
      </p:sp>
      <p:sp>
        <p:nvSpPr>
          <p:cNvPr id="12299" name="Rectangle 11"/>
          <p:cNvSpPr>
            <a:spLocks noChangeArrowheads="1"/>
          </p:cNvSpPr>
          <p:nvPr/>
        </p:nvSpPr>
        <p:spPr bwMode="auto">
          <a:xfrm>
            <a:off x="900113" y="3500438"/>
            <a:ext cx="1943100" cy="433387"/>
          </a:xfrm>
          <a:prstGeom prst="rect">
            <a:avLst/>
          </a:prstGeom>
          <a:solidFill>
            <a:schemeClr val="accent1"/>
          </a:solidFill>
          <a:ln w="9525">
            <a:solidFill>
              <a:schemeClr val="tx1"/>
            </a:solidFill>
            <a:miter lim="800000"/>
            <a:headEnd/>
            <a:tailEnd/>
          </a:ln>
          <a:effectLst/>
        </p:spPr>
        <p:txBody>
          <a:bodyPr wrap="none" anchor="ctr"/>
          <a:lstStyle/>
          <a:p>
            <a:pPr algn="ctr"/>
            <a:r>
              <a:rPr lang="es-MX"/>
              <a:t>Surge EEUU</a:t>
            </a:r>
            <a:endParaRPr lang="es-ES"/>
          </a:p>
        </p:txBody>
      </p:sp>
      <p:sp>
        <p:nvSpPr>
          <p:cNvPr id="12300" name="Rectangle 12"/>
          <p:cNvSpPr>
            <a:spLocks noChangeArrowheads="1"/>
          </p:cNvSpPr>
          <p:nvPr/>
        </p:nvSpPr>
        <p:spPr bwMode="auto">
          <a:xfrm>
            <a:off x="3203575" y="2420938"/>
            <a:ext cx="2159000" cy="574675"/>
          </a:xfrm>
          <a:prstGeom prst="rect">
            <a:avLst/>
          </a:prstGeom>
          <a:solidFill>
            <a:schemeClr val="accent1"/>
          </a:solidFill>
          <a:ln w="9525">
            <a:solidFill>
              <a:schemeClr val="tx1"/>
            </a:solidFill>
            <a:miter lim="800000"/>
            <a:headEnd/>
            <a:tailEnd/>
          </a:ln>
          <a:effectLst/>
        </p:spPr>
        <p:txBody>
          <a:bodyPr wrap="none" anchor="ctr"/>
          <a:lstStyle/>
          <a:p>
            <a:pPr algn="ctr"/>
            <a:r>
              <a:rPr lang="es-MX"/>
              <a:t>Entreguerras</a:t>
            </a:r>
            <a:endParaRPr lang="es-ES"/>
          </a:p>
        </p:txBody>
      </p:sp>
      <p:sp>
        <p:nvSpPr>
          <p:cNvPr id="12301" name="Line 13"/>
          <p:cNvSpPr>
            <a:spLocks noChangeShapeType="1"/>
          </p:cNvSpPr>
          <p:nvPr/>
        </p:nvSpPr>
        <p:spPr bwMode="auto">
          <a:xfrm>
            <a:off x="4284663" y="2997200"/>
            <a:ext cx="0" cy="504825"/>
          </a:xfrm>
          <a:prstGeom prst="line">
            <a:avLst/>
          </a:prstGeom>
          <a:noFill/>
          <a:ln w="9525">
            <a:solidFill>
              <a:schemeClr val="tx1"/>
            </a:solidFill>
            <a:round/>
            <a:headEnd/>
            <a:tailEnd type="triangle" w="med" len="med"/>
          </a:ln>
          <a:effectLst/>
        </p:spPr>
        <p:txBody>
          <a:bodyPr/>
          <a:lstStyle/>
          <a:p>
            <a:endParaRPr lang="es-ES"/>
          </a:p>
        </p:txBody>
      </p:sp>
      <p:sp>
        <p:nvSpPr>
          <p:cNvPr id="12302" name="Rectangle 14"/>
          <p:cNvSpPr>
            <a:spLocks noChangeArrowheads="1"/>
          </p:cNvSpPr>
          <p:nvPr/>
        </p:nvSpPr>
        <p:spPr bwMode="auto">
          <a:xfrm>
            <a:off x="3203575" y="3573463"/>
            <a:ext cx="2303463" cy="1655762"/>
          </a:xfrm>
          <a:prstGeom prst="rect">
            <a:avLst/>
          </a:prstGeom>
          <a:solidFill>
            <a:schemeClr val="accent1"/>
          </a:solidFill>
          <a:ln w="9525">
            <a:solidFill>
              <a:schemeClr val="tx1"/>
            </a:solidFill>
            <a:miter lim="800000"/>
            <a:headEnd/>
            <a:tailEnd/>
          </a:ln>
          <a:effectLst/>
        </p:spPr>
        <p:txBody>
          <a:bodyPr wrap="none" anchor="ctr"/>
          <a:lstStyle/>
          <a:p>
            <a:pPr>
              <a:buFontTx/>
              <a:buChar char="•"/>
            </a:pPr>
            <a:r>
              <a:rPr lang="es-MX"/>
              <a:t>Tratado de Versalles</a:t>
            </a:r>
          </a:p>
          <a:p>
            <a:pPr>
              <a:buFontTx/>
              <a:buChar char="•"/>
            </a:pPr>
            <a:r>
              <a:rPr lang="es-MX"/>
              <a:t>Caída de La bolsa</a:t>
            </a:r>
          </a:p>
          <a:p>
            <a:pPr>
              <a:buFontTx/>
              <a:buChar char="•"/>
            </a:pPr>
            <a:r>
              <a:rPr lang="es-MX"/>
              <a:t>Nacionalismos</a:t>
            </a:r>
          </a:p>
          <a:p>
            <a:pPr>
              <a:buFontTx/>
              <a:buChar char="•"/>
            </a:pPr>
            <a:r>
              <a:rPr lang="es-MX"/>
              <a:t>Revolución Rusa</a:t>
            </a:r>
          </a:p>
          <a:p>
            <a:pPr>
              <a:buFontTx/>
              <a:buChar char="•"/>
            </a:pPr>
            <a:r>
              <a:rPr lang="es-MX"/>
              <a:t>URSS</a:t>
            </a:r>
          </a:p>
          <a:p>
            <a:pPr>
              <a:buFontTx/>
              <a:buChar char="•"/>
            </a:pPr>
            <a:endParaRPr lang="es-ES"/>
          </a:p>
        </p:txBody>
      </p:sp>
      <p:sp>
        <p:nvSpPr>
          <p:cNvPr id="12303" name="Rectangle 15"/>
          <p:cNvSpPr>
            <a:spLocks noChangeArrowheads="1"/>
          </p:cNvSpPr>
          <p:nvPr/>
        </p:nvSpPr>
        <p:spPr bwMode="auto">
          <a:xfrm>
            <a:off x="6084888" y="2349500"/>
            <a:ext cx="2735262" cy="627063"/>
          </a:xfrm>
          <a:prstGeom prst="rect">
            <a:avLst/>
          </a:prstGeom>
          <a:solidFill>
            <a:schemeClr val="accent1"/>
          </a:solidFill>
          <a:ln w="9525">
            <a:solidFill>
              <a:schemeClr val="tx1"/>
            </a:solidFill>
            <a:miter lim="800000"/>
            <a:headEnd/>
            <a:tailEnd/>
          </a:ln>
          <a:effectLst/>
        </p:spPr>
        <p:txBody>
          <a:bodyPr wrap="none" anchor="ctr"/>
          <a:lstStyle/>
          <a:p>
            <a:pPr algn="ctr"/>
            <a:r>
              <a:rPr lang="es-MX"/>
              <a:t>Segunda Guerra Mundial</a:t>
            </a:r>
            <a:endParaRPr lang="es-ES"/>
          </a:p>
        </p:txBody>
      </p:sp>
      <p:sp>
        <p:nvSpPr>
          <p:cNvPr id="12304" name="Line 16"/>
          <p:cNvSpPr>
            <a:spLocks noChangeShapeType="1"/>
          </p:cNvSpPr>
          <p:nvPr/>
        </p:nvSpPr>
        <p:spPr bwMode="auto">
          <a:xfrm>
            <a:off x="7524750" y="2997200"/>
            <a:ext cx="0" cy="503238"/>
          </a:xfrm>
          <a:prstGeom prst="line">
            <a:avLst/>
          </a:prstGeom>
          <a:noFill/>
          <a:ln w="9525">
            <a:solidFill>
              <a:schemeClr val="tx1"/>
            </a:solidFill>
            <a:round/>
            <a:headEnd/>
            <a:tailEnd type="triangle" w="med" len="med"/>
          </a:ln>
          <a:effectLst/>
        </p:spPr>
        <p:txBody>
          <a:bodyPr/>
          <a:lstStyle/>
          <a:p>
            <a:endParaRPr lang="es-ES"/>
          </a:p>
        </p:txBody>
      </p:sp>
      <p:sp>
        <p:nvSpPr>
          <p:cNvPr id="12305" name="Rectangle 17"/>
          <p:cNvSpPr>
            <a:spLocks noChangeArrowheads="1"/>
          </p:cNvSpPr>
          <p:nvPr/>
        </p:nvSpPr>
        <p:spPr bwMode="auto">
          <a:xfrm>
            <a:off x="5580063" y="3644900"/>
            <a:ext cx="3419475" cy="504825"/>
          </a:xfrm>
          <a:prstGeom prst="rect">
            <a:avLst/>
          </a:prstGeom>
          <a:solidFill>
            <a:schemeClr val="accent1"/>
          </a:solidFill>
          <a:ln w="9525">
            <a:solidFill>
              <a:schemeClr val="tx1"/>
            </a:solidFill>
            <a:miter lim="800000"/>
            <a:headEnd/>
            <a:tailEnd/>
          </a:ln>
          <a:effectLst/>
        </p:spPr>
        <p:txBody>
          <a:bodyPr wrap="none" anchor="ctr"/>
          <a:lstStyle/>
          <a:p>
            <a:pPr algn="ctr"/>
            <a:r>
              <a:rPr lang="es-MX"/>
              <a:t>Destrucción completa de Europa</a:t>
            </a:r>
            <a:endParaRPr lang="es-ES"/>
          </a:p>
        </p:txBody>
      </p:sp>
      <p:sp>
        <p:nvSpPr>
          <p:cNvPr id="12306" name="Line 18"/>
          <p:cNvSpPr>
            <a:spLocks noChangeShapeType="1"/>
          </p:cNvSpPr>
          <p:nvPr/>
        </p:nvSpPr>
        <p:spPr bwMode="auto">
          <a:xfrm>
            <a:off x="7524750" y="4149725"/>
            <a:ext cx="0" cy="503238"/>
          </a:xfrm>
          <a:prstGeom prst="line">
            <a:avLst/>
          </a:prstGeom>
          <a:noFill/>
          <a:ln w="9525">
            <a:solidFill>
              <a:schemeClr val="tx1"/>
            </a:solidFill>
            <a:round/>
            <a:headEnd/>
            <a:tailEnd type="triangle" w="med" len="med"/>
          </a:ln>
          <a:effectLst/>
        </p:spPr>
        <p:txBody>
          <a:bodyPr/>
          <a:lstStyle/>
          <a:p>
            <a:endParaRPr lang="es-ES"/>
          </a:p>
        </p:txBody>
      </p:sp>
      <p:sp>
        <p:nvSpPr>
          <p:cNvPr id="12307" name="Rectangle 19"/>
          <p:cNvSpPr>
            <a:spLocks noChangeArrowheads="1"/>
          </p:cNvSpPr>
          <p:nvPr/>
        </p:nvSpPr>
        <p:spPr bwMode="auto">
          <a:xfrm>
            <a:off x="5867400" y="4797425"/>
            <a:ext cx="3025775" cy="719138"/>
          </a:xfrm>
          <a:prstGeom prst="rect">
            <a:avLst/>
          </a:prstGeom>
          <a:solidFill>
            <a:schemeClr val="accent1"/>
          </a:solidFill>
          <a:ln w="9525">
            <a:solidFill>
              <a:schemeClr val="tx1"/>
            </a:solidFill>
            <a:miter lim="800000"/>
            <a:headEnd/>
            <a:tailEnd/>
          </a:ln>
          <a:effectLst/>
        </p:spPr>
        <p:txBody>
          <a:bodyPr wrap="none" anchor="ctr"/>
          <a:lstStyle/>
          <a:p>
            <a:pPr algn="ctr"/>
            <a:r>
              <a:rPr lang="es-MX"/>
              <a:t>Tratado de Yalta</a:t>
            </a:r>
            <a:endParaRPr lang="es-ES"/>
          </a:p>
        </p:txBody>
      </p:sp>
      <p:pic>
        <p:nvPicPr>
          <p:cNvPr id="12309" name="Picture 21" descr="HongoAtomico"/>
          <p:cNvPicPr>
            <a:picLocks noChangeAspect="1" noChangeArrowheads="1"/>
          </p:cNvPicPr>
          <p:nvPr/>
        </p:nvPicPr>
        <p:blipFill>
          <a:blip r:embed="rId3" cstate="print"/>
          <a:srcRect/>
          <a:stretch>
            <a:fillRect/>
          </a:stretch>
        </p:blipFill>
        <p:spPr bwMode="auto">
          <a:xfrm>
            <a:off x="900113" y="4005263"/>
            <a:ext cx="1905000" cy="2590800"/>
          </a:xfrm>
          <a:prstGeom prst="rect">
            <a:avLst/>
          </a:prstGeom>
          <a:noFill/>
        </p:spPr>
      </p:pic>
      <p:pic>
        <p:nvPicPr>
          <p:cNvPr id="12311" name="Picture 23" descr="Kunst%20Hitler"/>
          <p:cNvPicPr>
            <a:picLocks noChangeAspect="1" noChangeArrowheads="1"/>
          </p:cNvPicPr>
          <p:nvPr/>
        </p:nvPicPr>
        <p:blipFill>
          <a:blip r:embed="rId4" cstate="print"/>
          <a:srcRect/>
          <a:stretch>
            <a:fillRect/>
          </a:stretch>
        </p:blipFill>
        <p:spPr bwMode="auto">
          <a:xfrm>
            <a:off x="4643438" y="5300663"/>
            <a:ext cx="1122362" cy="1412875"/>
          </a:xfrm>
          <a:prstGeom prst="rect">
            <a:avLst/>
          </a:prstGeo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147050" cy="777875"/>
          </a:xfrm>
        </p:spPr>
        <p:txBody>
          <a:bodyPr/>
          <a:lstStyle/>
          <a:p>
            <a:r>
              <a:rPr lang="es-MX"/>
              <a:t>Conclusiones</a:t>
            </a:r>
            <a:endParaRPr lang="es-ES"/>
          </a:p>
        </p:txBody>
      </p:sp>
      <p:graphicFrame>
        <p:nvGraphicFramePr>
          <p:cNvPr id="13323" name="Organization Chart 11"/>
          <p:cNvGraphicFramePr>
            <a:graphicFrameLocks/>
          </p:cNvGraphicFramePr>
          <p:nvPr>
            <p:ph idx="1"/>
          </p:nvPr>
        </p:nvGraphicFramePr>
        <p:xfrm>
          <a:off x="2627313" y="1484313"/>
          <a:ext cx="6130925" cy="3371850"/>
        </p:xfrm>
        <a:graphic>
          <a:graphicData uri="http://schemas.openxmlformats.org/drawingml/2006/compatibility">
            <com:legacyDrawing xmlns:com="http://schemas.openxmlformats.org/drawingml/2006/compatibility" spid="_x0000_s4098"/>
          </a:graphicData>
        </a:graphic>
      </p:graphicFrame>
      <p:sp>
        <p:nvSpPr>
          <p:cNvPr id="13332" name="Line 20"/>
          <p:cNvSpPr>
            <a:spLocks noChangeShapeType="1"/>
          </p:cNvSpPr>
          <p:nvPr/>
        </p:nvSpPr>
        <p:spPr bwMode="auto">
          <a:xfrm>
            <a:off x="3419475" y="4868863"/>
            <a:ext cx="1223963" cy="720725"/>
          </a:xfrm>
          <a:prstGeom prst="line">
            <a:avLst/>
          </a:prstGeom>
          <a:noFill/>
          <a:ln w="9525">
            <a:solidFill>
              <a:schemeClr val="tx1"/>
            </a:solidFill>
            <a:round/>
            <a:headEnd/>
            <a:tailEnd type="triangle" w="med" len="med"/>
          </a:ln>
          <a:effectLst/>
        </p:spPr>
        <p:txBody>
          <a:bodyPr/>
          <a:lstStyle/>
          <a:p>
            <a:endParaRPr lang="es-ES"/>
          </a:p>
        </p:txBody>
      </p:sp>
      <p:sp>
        <p:nvSpPr>
          <p:cNvPr id="13333" name="Line 21"/>
          <p:cNvSpPr>
            <a:spLocks noChangeShapeType="1"/>
          </p:cNvSpPr>
          <p:nvPr/>
        </p:nvSpPr>
        <p:spPr bwMode="auto">
          <a:xfrm flipH="1">
            <a:off x="6732588" y="4868863"/>
            <a:ext cx="1368425" cy="720725"/>
          </a:xfrm>
          <a:prstGeom prst="line">
            <a:avLst/>
          </a:prstGeom>
          <a:noFill/>
          <a:ln w="9525">
            <a:solidFill>
              <a:schemeClr val="tx1"/>
            </a:solidFill>
            <a:round/>
            <a:headEnd/>
            <a:tailEnd type="triangle" w="med" len="med"/>
          </a:ln>
          <a:effectLst/>
        </p:spPr>
        <p:txBody>
          <a:bodyPr/>
          <a:lstStyle/>
          <a:p>
            <a:endParaRPr lang="es-ES"/>
          </a:p>
        </p:txBody>
      </p:sp>
      <p:sp>
        <p:nvSpPr>
          <p:cNvPr id="13334" name="Rectangle 22"/>
          <p:cNvSpPr>
            <a:spLocks noChangeArrowheads="1"/>
          </p:cNvSpPr>
          <p:nvPr/>
        </p:nvSpPr>
        <p:spPr bwMode="auto">
          <a:xfrm>
            <a:off x="4859338" y="5661025"/>
            <a:ext cx="1584325" cy="504825"/>
          </a:xfrm>
          <a:prstGeom prst="rect">
            <a:avLst/>
          </a:prstGeom>
          <a:solidFill>
            <a:schemeClr val="accent1"/>
          </a:solidFill>
          <a:ln w="9525">
            <a:solidFill>
              <a:schemeClr val="tx1"/>
            </a:solidFill>
            <a:miter lim="800000"/>
            <a:headEnd/>
            <a:tailEnd/>
          </a:ln>
          <a:effectLst/>
        </p:spPr>
        <p:txBody>
          <a:bodyPr wrap="none" anchor="ctr"/>
          <a:lstStyle/>
          <a:p>
            <a:pPr algn="ctr"/>
            <a:r>
              <a:rPr lang="es-MX"/>
              <a:t>Guerra Fría</a:t>
            </a:r>
            <a:endParaRPr lang="es-ES"/>
          </a:p>
        </p:txBody>
      </p:sp>
      <p:pic>
        <p:nvPicPr>
          <p:cNvPr id="13336" name="Picture 24" descr="Meeting%20at%20Yalta%201945"/>
          <p:cNvPicPr>
            <a:picLocks noChangeAspect="1" noChangeArrowheads="1"/>
          </p:cNvPicPr>
          <p:nvPr/>
        </p:nvPicPr>
        <p:blipFill>
          <a:blip r:embed="rId4" cstate="print"/>
          <a:srcRect/>
          <a:stretch>
            <a:fillRect/>
          </a:stretch>
        </p:blipFill>
        <p:spPr bwMode="auto">
          <a:xfrm>
            <a:off x="179388" y="1052513"/>
            <a:ext cx="4032250" cy="2011362"/>
          </a:xfrm>
          <a:prstGeom prst="rect">
            <a:avLst/>
          </a:prstGeom>
          <a:noFill/>
        </p:spPr>
      </p:pic>
      <p:pic>
        <p:nvPicPr>
          <p:cNvPr id="13338" name="Picture 26" descr="Besatzungszonen_ohne_text"/>
          <p:cNvPicPr>
            <a:picLocks noChangeAspect="1" noChangeArrowheads="1"/>
          </p:cNvPicPr>
          <p:nvPr/>
        </p:nvPicPr>
        <p:blipFill>
          <a:blip r:embed="rId5" cstate="print"/>
          <a:srcRect/>
          <a:stretch>
            <a:fillRect/>
          </a:stretch>
        </p:blipFill>
        <p:spPr bwMode="auto">
          <a:xfrm>
            <a:off x="0" y="3284538"/>
            <a:ext cx="2625725" cy="32131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pPr eaLnBrk="1" hangingPunct="1"/>
            <a:r>
              <a:rPr lang="es-ES" smtClean="0"/>
              <a:t>Análisis</a:t>
            </a:r>
          </a:p>
        </p:txBody>
      </p:sp>
      <p:sp>
        <p:nvSpPr>
          <p:cNvPr id="23555" name="2 Rectángulo"/>
          <p:cNvSpPr>
            <a:spLocks noChangeArrowheads="1"/>
          </p:cNvSpPr>
          <p:nvPr/>
        </p:nvSpPr>
        <p:spPr bwMode="auto">
          <a:xfrm>
            <a:off x="571500" y="3008313"/>
            <a:ext cx="7786688" cy="2419350"/>
          </a:xfrm>
          <a:prstGeom prst="rect">
            <a:avLst/>
          </a:prstGeom>
          <a:noFill/>
          <a:ln w="9525">
            <a:noFill/>
            <a:miter lim="800000"/>
            <a:headEnd/>
            <a:tailEnd/>
          </a:ln>
        </p:spPr>
        <p:txBody>
          <a:bodyPr>
            <a:spAutoFit/>
          </a:bodyPr>
          <a:lstStyle/>
          <a:p>
            <a:pPr>
              <a:lnSpc>
                <a:spcPct val="90000"/>
              </a:lnSpc>
              <a:buFont typeface="Arial" charset="0"/>
              <a:buChar char="•"/>
            </a:pPr>
            <a:r>
              <a:rPr lang="es-ES" sz="2800">
                <a:latin typeface="Calibri" pitchFamily="34" charset="0"/>
              </a:rPr>
              <a:t> “Se ha enseñado a sí mismo la palabra y el pensamiento que es como el viento, y las pasiones instituyentes” (versos 352-356)</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a:t>
            </a:r>
            <a:r>
              <a:rPr lang="es-ES" sz="2800" i="1">
                <a:latin typeface="Calibri" pitchFamily="34" charset="0"/>
              </a:rPr>
              <a:t>kaì phthégma kaì anemóen phrónema kaì astunómous orgàs edidáxato…</a:t>
            </a:r>
            <a:r>
              <a:rPr lang="es-ES" sz="2800">
                <a:latin typeface="Calibri" pitchFamily="34" charset="0"/>
              </a:rPr>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pPr eaLnBrk="1" hangingPunct="1"/>
            <a:r>
              <a:rPr lang="es-ES" smtClean="0"/>
              <a:t>Análisis</a:t>
            </a:r>
          </a:p>
        </p:txBody>
      </p:sp>
      <p:sp>
        <p:nvSpPr>
          <p:cNvPr id="24579" name="2 Rectángulo"/>
          <p:cNvSpPr>
            <a:spLocks noChangeArrowheads="1"/>
          </p:cNvSpPr>
          <p:nvPr/>
        </p:nvSpPr>
        <p:spPr bwMode="auto">
          <a:xfrm>
            <a:off x="571500" y="2413000"/>
            <a:ext cx="7929563" cy="3108325"/>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Un siglo más tarde, Aristóteles definirá al hombre como </a:t>
            </a:r>
            <a:r>
              <a:rPr lang="es-ES" sz="2800" i="1">
                <a:latin typeface="Calibri" pitchFamily="34" charset="0"/>
              </a:rPr>
              <a:t>zôion lógon échon</a:t>
            </a:r>
            <a:r>
              <a:rPr lang="es-ES" sz="2800">
                <a:latin typeface="Calibri" pitchFamily="34" charset="0"/>
              </a:rPr>
              <a:t> y </a:t>
            </a:r>
            <a:r>
              <a:rPr lang="es-ES" sz="2800" i="1">
                <a:latin typeface="Calibri" pitchFamily="34" charset="0"/>
              </a:rPr>
              <a:t>zôion politikón</a:t>
            </a:r>
            <a:r>
              <a:rPr lang="es-ES" sz="2800">
                <a:latin typeface="Calibri" pitchFamily="34" charset="0"/>
              </a:rPr>
              <a:t> (“ser viviente provisto de </a:t>
            </a:r>
            <a:r>
              <a:rPr lang="es-ES" sz="2800" i="1">
                <a:latin typeface="Calibri" pitchFamily="34" charset="0"/>
              </a:rPr>
              <a:t>lógos</a:t>
            </a:r>
            <a:r>
              <a:rPr lang="es-ES" sz="2800">
                <a:latin typeface="Calibri" pitchFamily="34" charset="0"/>
              </a:rPr>
              <a:t>” y “ser viviente político”)</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Podemos atrevernos a decir que en este punto el poeta es más profundo, porque es más radical que el muy profundo filósofo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1152</TotalTime>
  <Words>6672</Words>
  <Application>Microsoft Office PowerPoint</Application>
  <PresentationFormat>Presentación en pantalla (4:3)</PresentationFormat>
  <Paragraphs>612</Paragraphs>
  <Slides>72</Slides>
  <Notes>23</Notes>
  <HiddenSlides>0</HiddenSlides>
  <MMClips>0</MMClips>
  <ScaleCrop>false</ScaleCrop>
  <HeadingPairs>
    <vt:vector size="4" baseType="variant">
      <vt:variant>
        <vt:lpstr>Tema</vt:lpstr>
      </vt:variant>
      <vt:variant>
        <vt:i4>1</vt:i4>
      </vt:variant>
      <vt:variant>
        <vt:lpstr>Títulos de diapositiva</vt:lpstr>
      </vt:variant>
      <vt:variant>
        <vt:i4>72</vt:i4>
      </vt:variant>
    </vt:vector>
  </HeadingPairs>
  <TitlesOfParts>
    <vt:vector size="73" baseType="lpstr">
      <vt:lpstr>Tema de Office</vt:lpstr>
      <vt:lpstr>HISTORIA DE EUROPA  y TEXTOS ESCOGIDOS.</vt:lpstr>
      <vt:lpstr>INTRODUCCIÓN</vt:lpstr>
      <vt:lpstr>Antígonas de Sófocles.</vt:lpstr>
      <vt:lpstr>Antígona</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Aristóteles.</vt:lpstr>
      <vt:lpstr>Diapositiva 18</vt:lpstr>
      <vt:lpstr>ROMA</vt:lpstr>
      <vt:lpstr>ROMA</vt:lpstr>
      <vt:lpstr>San Agustín.</vt:lpstr>
      <vt:lpstr>Diapositiva 22</vt:lpstr>
      <vt:lpstr>Diapositiva 23</vt:lpstr>
      <vt:lpstr>Diapositiva 24</vt:lpstr>
      <vt:lpstr>Diapositiva 25</vt:lpstr>
      <vt:lpstr>Diapositiva 26</vt:lpstr>
      <vt:lpstr>Cronología Cristiana.</vt:lpstr>
      <vt:lpstr>Diapositiva 28</vt:lpstr>
      <vt:lpstr>Crisis Total</vt:lpstr>
      <vt:lpstr>Diapositiva 30</vt:lpstr>
      <vt:lpstr>Calvino y Lutero.</vt:lpstr>
      <vt:lpstr>VIAJES DE MARCO POLO</vt:lpstr>
      <vt:lpstr>Diapositiva 33</vt:lpstr>
      <vt:lpstr>Diapositiva 34</vt:lpstr>
      <vt:lpstr>Diapositiva 35</vt:lpstr>
      <vt:lpstr>CASO IBÉRICO</vt:lpstr>
      <vt:lpstr>Diapositiva 37</vt:lpstr>
      <vt:lpstr>Diapositiva 38</vt:lpstr>
      <vt:lpstr>Primer viaje Colón</vt:lpstr>
      <vt:lpstr>Segundo Viaje Colón</vt:lpstr>
      <vt:lpstr>Tercer Viaje Colón</vt:lpstr>
      <vt:lpstr>Cuarto Viaje</vt:lpstr>
      <vt:lpstr>Viaje Magallanes- Elcano</vt:lpstr>
      <vt:lpstr>Viaje Magallanes- Elcano</vt:lpstr>
      <vt:lpstr> En América                Continental</vt:lpstr>
      <vt:lpstr>Diapositiva 46</vt:lpstr>
      <vt:lpstr>Primer Período: Misional</vt:lpstr>
      <vt:lpstr>Chile: no fue colonia.</vt:lpstr>
      <vt:lpstr>Chile: no fue colonia.</vt:lpstr>
      <vt:lpstr>Chile: no fue colonia.</vt:lpstr>
      <vt:lpstr>Chile: no fue colonia.</vt:lpstr>
      <vt:lpstr>Chile: no fue colonia.</vt:lpstr>
      <vt:lpstr>Entonces: ¿Qué fue Chile?</vt:lpstr>
      <vt:lpstr>Segundo Período: Cultural</vt:lpstr>
      <vt:lpstr>“Un hombre podía convertirse en accionista de dos maneras: una, invirtiendo dinero mediante la compra de acciones. La acción estaba valorada en 12.10 libras, que era el costo en que se estimaba el establecimiento de un colono. También podía llegar a ser accionista ‘colocando’ su persona, emigrando por su cuenta a Virginia con su familia y criados. Un individuo equivalía a una acción. Después de un período inicial de trabajo común, la tierra debía ser repartida entre los accionistas, fuesen o no emigrantes, proporcionalmente a su inversión. Los accionistas emigrantes se convertían en colonos o labradores libres, pagando únicamente una pequeña renta fija a la compañía”… “Los puritanos nunca fueron misioneros entusiastas; en su mayoría creían que los indios se hallaban más allá de toda esperanza”</vt:lpstr>
      <vt:lpstr>Ingleses.</vt:lpstr>
      <vt:lpstr>Inglaterra.</vt:lpstr>
      <vt:lpstr>Diapositiva 58</vt:lpstr>
      <vt:lpstr>Diapositiva 59</vt:lpstr>
      <vt:lpstr>Diapositiva 60</vt:lpstr>
      <vt:lpstr>Hobbes.</vt:lpstr>
      <vt:lpstr>Newton.</vt:lpstr>
      <vt:lpstr>Berkeley</vt:lpstr>
      <vt:lpstr>Berkeley.</vt:lpstr>
      <vt:lpstr>Locke.</vt:lpstr>
      <vt:lpstr>Locke.</vt:lpstr>
      <vt:lpstr>Locke.</vt:lpstr>
      <vt:lpstr>Smith.</vt:lpstr>
      <vt:lpstr>Smith</vt:lpstr>
      <vt:lpstr>Tercer Período: Técnico</vt:lpstr>
      <vt:lpstr>Fin del Predominio Europeo</vt:lpstr>
      <vt:lpstr>Conclusiones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TEXTOS ESCOGIDOS</dc:title>
  <dc:creator>Gonzalo Vidueira Mociño</dc:creator>
  <cp:lastModifiedBy>Gonzalo Vidueira Mociño</cp:lastModifiedBy>
  <cp:revision>118</cp:revision>
  <dcterms:created xsi:type="dcterms:W3CDTF">2011-05-04T04:26:05Z</dcterms:created>
  <dcterms:modified xsi:type="dcterms:W3CDTF">2011-10-27T07:51:29Z</dcterms:modified>
</cp:coreProperties>
</file>