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18"/>
  </p:handoutMasterIdLst>
  <p:sldIdLst>
    <p:sldId id="257" r:id="rId2"/>
    <p:sldId id="274" r:id="rId3"/>
    <p:sldId id="275" r:id="rId4"/>
    <p:sldId id="277" r:id="rId5"/>
    <p:sldId id="271" r:id="rId6"/>
    <p:sldId id="270" r:id="rId7"/>
    <p:sldId id="260" r:id="rId8"/>
    <p:sldId id="267" r:id="rId9"/>
    <p:sldId id="261" r:id="rId10"/>
    <p:sldId id="266" r:id="rId11"/>
    <p:sldId id="262" r:id="rId12"/>
    <p:sldId id="263" r:id="rId13"/>
    <p:sldId id="264" r:id="rId14"/>
    <p:sldId id="265" r:id="rId15"/>
    <p:sldId id="269" r:id="rId16"/>
    <p:sldId id="273" r:id="rId17"/>
  </p:sldIdLst>
  <p:sldSz cx="9144000" cy="6858000" type="screen4x3"/>
  <p:notesSz cx="6858000" cy="9117013"/>
  <p:defaultTextStyle>
    <a:defPPr>
      <a:defRPr lang="es-C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6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34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59813"/>
            <a:ext cx="2971800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34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59813"/>
            <a:ext cx="2971800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9E6CEE34-AC62-4D1B-9734-82AB321392D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17587250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es-CL"/>
              <a:t>Haga clic para cambiar el estilo de título	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s-CL"/>
              <a:t>Haga clic para modificar el estilo de subtítulo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352A1C2C-8A27-451E-BC9B-B7F4C4C5BFF9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xmlns="" val="30086743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1067081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621665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621665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1775748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46164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6164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33628948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2604339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xmlns="" val="14953773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616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616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5822600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14477941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24226444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9654464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xmlns="" val="17831330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xmlns="" val="9362510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CL" smtClean="0"/>
              <a:t>Haga clic para cambiar el estilo de título	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61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L" smtClean="0"/>
              <a:t>Haga clic para modificar el estilo de texto del patrón</a:t>
            </a:r>
          </a:p>
          <a:p>
            <a:pPr lvl="1"/>
            <a:r>
              <a:rPr lang="es-CL" smtClean="0"/>
              <a:t>Segundo nivel</a:t>
            </a:r>
          </a:p>
          <a:p>
            <a:pPr lvl="2"/>
            <a:r>
              <a:rPr lang="es-CL" smtClean="0"/>
              <a:t>Tercer nivel</a:t>
            </a:r>
          </a:p>
          <a:p>
            <a:pPr lvl="3"/>
            <a:r>
              <a:rPr lang="es-CL" smtClean="0"/>
              <a:t>Cuarto nivel</a:t>
            </a:r>
          </a:p>
          <a:p>
            <a:pPr lvl="4"/>
            <a:r>
              <a:rPr lang="es-CL" smtClean="0"/>
              <a:t>Quinto nivel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7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1.xls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2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oft.es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_tradnl" smtClean="0"/>
              <a:t>CI 52A</a:t>
            </a:r>
            <a:br>
              <a:rPr lang="es-ES_tradnl" smtClean="0"/>
            </a:br>
            <a:r>
              <a:rPr lang="es-ES_tradnl" smtClean="0"/>
              <a:t>Métodos Constructivos</a:t>
            </a:r>
            <a:endParaRPr lang="es-CL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_tradnl" smtClean="0"/>
              <a:t>Presupuestos y</a:t>
            </a:r>
          </a:p>
          <a:p>
            <a:pPr eaLnBrk="1" hangingPunct="1">
              <a:defRPr/>
            </a:pPr>
            <a:r>
              <a:rPr lang="es-ES_tradnl" dirty="0" smtClean="0"/>
              <a:t>Costos Indirectos</a:t>
            </a:r>
            <a:endParaRPr lang="es-CL" dirty="0" smtClean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_tradnl" smtClean="0"/>
              <a:t>COSTOS INDIRECTOS</a:t>
            </a:r>
            <a:endParaRPr lang="es-CL" smtClean="0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_tradnl" sz="2800" smtClean="0"/>
              <a:t>Instalaciones provisorias </a:t>
            </a:r>
          </a:p>
          <a:p>
            <a:pPr lvl="1" eaLnBrk="1" hangingPunct="1">
              <a:defRPr/>
            </a:pPr>
            <a:r>
              <a:rPr lang="es-ES_tradnl" sz="2400" smtClean="0"/>
              <a:t>Empalmes e instalaciones provisorias de agua, alcantarillado, electricidad, comunicaciones y gas.</a:t>
            </a:r>
          </a:p>
          <a:p>
            <a:pPr lvl="1" eaLnBrk="1" hangingPunct="1">
              <a:defRPr/>
            </a:pPr>
            <a:r>
              <a:rPr lang="es-ES_tradnl" sz="2400" smtClean="0"/>
              <a:t>Construcciones provisorias (oficinas, bodegas, talleres, etc.)</a:t>
            </a:r>
          </a:p>
          <a:p>
            <a:pPr lvl="1" eaLnBrk="1" hangingPunct="1">
              <a:defRPr/>
            </a:pPr>
            <a:r>
              <a:rPr lang="es-ES_tradnl" sz="2400" smtClean="0"/>
              <a:t>Consumos (agua, electricidad, teléfono, petróleo, gas, …)</a:t>
            </a:r>
          </a:p>
          <a:p>
            <a:pPr lvl="1" eaLnBrk="1" hangingPunct="1">
              <a:defRPr/>
            </a:pPr>
            <a:r>
              <a:rPr lang="es-ES_tradnl" sz="2400" smtClean="0"/>
              <a:t>Algunas son reutilizables, por lo que suele cobrarse sólo un porcentajes de las construcciones e instalaciones provisorias.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_tradnl" smtClean="0"/>
              <a:t>COSTOS INDIRECTOS</a:t>
            </a:r>
            <a:endParaRPr lang="es-CL" smtClean="0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_tradnl" sz="2800" dirty="0" smtClean="0"/>
              <a:t>Maquinarias y equipos (NO asociados a ninguna partida en particular).</a:t>
            </a:r>
          </a:p>
          <a:p>
            <a:pPr lvl="1" eaLnBrk="1" hangingPunct="1">
              <a:defRPr/>
            </a:pPr>
            <a:r>
              <a:rPr lang="es-ES_tradnl" sz="2400" dirty="0" smtClean="0"/>
              <a:t>Grúa, elevadores de plataforma, tractores, bomba de </a:t>
            </a:r>
            <a:r>
              <a:rPr lang="es-ES_tradnl" sz="2400" dirty="0" smtClean="0"/>
              <a:t>hormigón (*).</a:t>
            </a:r>
            <a:endParaRPr lang="es-ES_tradnl" sz="2400" dirty="0" smtClean="0"/>
          </a:p>
          <a:p>
            <a:pPr lvl="1" eaLnBrk="1" hangingPunct="1">
              <a:defRPr/>
            </a:pPr>
            <a:r>
              <a:rPr lang="es-ES_tradnl" sz="2400" dirty="0" smtClean="0"/>
              <a:t>Andamios y tablones.</a:t>
            </a:r>
          </a:p>
          <a:p>
            <a:pPr lvl="1" eaLnBrk="1" hangingPunct="1">
              <a:defRPr/>
            </a:pPr>
            <a:r>
              <a:rPr lang="es-ES_tradnl" sz="2400" dirty="0" smtClean="0"/>
              <a:t>Herramientas menores: esmeriles, taladros, fragua, etc.</a:t>
            </a:r>
          </a:p>
          <a:p>
            <a:pPr eaLnBrk="1" hangingPunct="1">
              <a:defRPr/>
            </a:pPr>
            <a:r>
              <a:rPr lang="es-ES_tradnl" sz="2800" dirty="0" smtClean="0"/>
              <a:t>Costos financieros y legales</a:t>
            </a:r>
          </a:p>
          <a:p>
            <a:pPr lvl="1" eaLnBrk="1" hangingPunct="1">
              <a:defRPr/>
            </a:pPr>
            <a:r>
              <a:rPr lang="es-ES_tradnl" sz="2400" dirty="0" smtClean="0"/>
              <a:t>Notaría, intereses de la boletas de garantía, primas de los seguros, intereses del financiamiento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_tradnl" smtClean="0"/>
              <a:t>COSTOS INDIRECTOS</a:t>
            </a:r>
            <a:endParaRPr lang="es-CL" smtClean="0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_tradnl" sz="2800" dirty="0" smtClean="0"/>
              <a:t>Fletes</a:t>
            </a:r>
          </a:p>
          <a:p>
            <a:pPr lvl="1" eaLnBrk="1" hangingPunct="1">
              <a:defRPr/>
            </a:pPr>
            <a:r>
              <a:rPr lang="es-ES_tradnl" dirty="0" smtClean="0"/>
              <a:t>Fletes para transporte de instalación de faenas, equipos principales, retiro de escombros (a veces se cotiza explícitamente en el costo directo</a:t>
            </a:r>
            <a:r>
              <a:rPr lang="es-ES_tradnl" dirty="0" smtClean="0"/>
              <a:t>) </a:t>
            </a:r>
            <a:r>
              <a:rPr lang="es-ES_tradnl" sz="2000" dirty="0" smtClean="0"/>
              <a:t>(aprox. </a:t>
            </a:r>
            <a:r>
              <a:rPr lang="es-ES_tradnl" sz="2000" dirty="0" smtClean="0"/>
              <a:t>0,2m</a:t>
            </a:r>
            <a:r>
              <a:rPr lang="es-ES_tradnl" sz="2000" baseline="30000" dirty="0" smtClean="0"/>
              <a:t>3</a:t>
            </a:r>
            <a:r>
              <a:rPr lang="es-ES_tradnl" sz="2000" dirty="0" smtClean="0"/>
              <a:t>/m</a:t>
            </a:r>
            <a:r>
              <a:rPr lang="es-ES_tradnl" sz="2000" baseline="30000" dirty="0" smtClean="0"/>
              <a:t>2</a:t>
            </a:r>
            <a:r>
              <a:rPr lang="es-ES_tradnl" sz="2000" dirty="0" smtClean="0"/>
              <a:t>)</a:t>
            </a:r>
            <a:r>
              <a:rPr lang="es-ES_tradnl" dirty="0" smtClean="0"/>
              <a:t>.</a:t>
            </a:r>
            <a:endParaRPr lang="es-ES_tradnl" dirty="0" smtClean="0"/>
          </a:p>
          <a:p>
            <a:pPr eaLnBrk="1" hangingPunct="1">
              <a:defRPr/>
            </a:pPr>
            <a:r>
              <a:rPr lang="es-ES_tradnl" sz="2800" dirty="0" smtClean="0"/>
              <a:t>Materiales, consumos y equipamiento de oficinas</a:t>
            </a:r>
          </a:p>
          <a:p>
            <a:pPr lvl="1" eaLnBrk="1" hangingPunct="1">
              <a:defRPr/>
            </a:pPr>
            <a:r>
              <a:rPr lang="es-ES_tradnl" dirty="0" smtClean="0"/>
              <a:t>Copias y </a:t>
            </a:r>
            <a:r>
              <a:rPr lang="es-ES_tradnl" dirty="0" err="1" smtClean="0"/>
              <a:t>ploteo</a:t>
            </a:r>
            <a:r>
              <a:rPr lang="es-ES_tradnl" dirty="0" smtClean="0"/>
              <a:t> de planos, fotocopias, papelería</a:t>
            </a:r>
          </a:p>
          <a:p>
            <a:pPr lvl="1" eaLnBrk="1" hangingPunct="1">
              <a:defRPr/>
            </a:pPr>
            <a:r>
              <a:rPr lang="es-ES_tradnl" dirty="0" smtClean="0"/>
              <a:t>Computadores, fax, impresoras, plotter</a:t>
            </a:r>
          </a:p>
          <a:p>
            <a:pPr lvl="1" eaLnBrk="1" hangingPunct="1">
              <a:defRPr/>
            </a:pPr>
            <a:r>
              <a:rPr lang="es-ES_tradnl" dirty="0" smtClean="0"/>
              <a:t>Caja chica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_tradnl" smtClean="0"/>
              <a:t>COSTOS INDIRECTOS</a:t>
            </a:r>
            <a:endParaRPr lang="es-CL" smtClean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_tradnl" dirty="0" smtClean="0"/>
              <a:t>Elementos de seguridad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dirty="0" smtClean="0"/>
              <a:t>Elementos </a:t>
            </a:r>
            <a:r>
              <a:rPr lang="es-ES_tradnl" dirty="0" smtClean="0"/>
              <a:t>no contemplados entre los elementos de protección personal (EPP).</a:t>
            </a:r>
            <a:endParaRPr lang="es-ES_tradnl" dirty="0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dirty="0" smtClean="0"/>
              <a:t>Si los EPP no fueron considerados en las </a:t>
            </a:r>
            <a:r>
              <a:rPr lang="es-ES_tradnl" sz="3200" u="sng" dirty="0" smtClean="0"/>
              <a:t>Leyes Sociales</a:t>
            </a:r>
            <a:r>
              <a:rPr lang="es-ES_tradnl" dirty="0" smtClean="0"/>
              <a:t> suelen incluirse en los Gastos Generales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dirty="0" smtClean="0"/>
              <a:t>Vehículos y pasajes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dirty="0" smtClean="0"/>
              <a:t>Camionetas y camiones, con combustible y mantención.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dirty="0" smtClean="0"/>
              <a:t>Pasajes para descanso del personal superior y obreros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_tradnl" smtClean="0"/>
              <a:t>COSTOS INDIRECTOS</a:t>
            </a:r>
            <a:endParaRPr lang="es-CL" smtClean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_tradnl" smtClean="0"/>
              <a:t>Laboratorio y ensayes</a:t>
            </a:r>
          </a:p>
          <a:p>
            <a:pPr lvl="1" eaLnBrk="1" hangingPunct="1">
              <a:defRPr/>
            </a:pPr>
            <a:r>
              <a:rPr lang="es-ES_tradnl" smtClean="0"/>
              <a:t>Densidad de suelos, radiografías de soldaduras, resistencia de hormigones, etc.</a:t>
            </a:r>
          </a:p>
          <a:p>
            <a:pPr eaLnBrk="1" hangingPunct="1">
              <a:defRPr/>
            </a:pPr>
            <a:r>
              <a:rPr lang="es-ES_tradnl" smtClean="0"/>
              <a:t>Permisos</a:t>
            </a:r>
          </a:p>
          <a:p>
            <a:pPr lvl="1" eaLnBrk="1" hangingPunct="1">
              <a:defRPr/>
            </a:pPr>
            <a:r>
              <a:rPr lang="es-ES_tradnl" smtClean="0"/>
              <a:t>De construcción, instalación de grúa, uso de veredas, etc.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_tradnl" smtClean="0"/>
              <a:t>COSTOS INDIRECTOS</a:t>
            </a:r>
            <a:endParaRPr lang="es-CL" smtClean="0"/>
          </a:p>
        </p:txBody>
      </p:sp>
      <p:graphicFrame>
        <p:nvGraphicFramePr>
          <p:cNvPr id="1026" name="Object 376"/>
          <p:cNvGraphicFramePr>
            <a:graphicFrameLocks noChangeAspect="1"/>
          </p:cNvGraphicFramePr>
          <p:nvPr>
            <p:ph sz="half" idx="2"/>
          </p:nvPr>
        </p:nvGraphicFramePr>
        <p:xfrm>
          <a:off x="1258888" y="1439863"/>
          <a:ext cx="6913562" cy="5395912"/>
        </p:xfrm>
        <a:graphic>
          <a:graphicData uri="http://schemas.openxmlformats.org/presentationml/2006/ole">
            <p:oleObj spid="_x0000_s1030" name="Hoja de cálculo" r:id="rId3" imgW="4905451" imgH="3829202" progId="Excel.Sheet.8">
              <p:embed/>
            </p:oleObj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_tradnl" smtClean="0"/>
              <a:t>COSTOS INDIRECTOS</a:t>
            </a:r>
            <a:endParaRPr lang="es-CL" smtClean="0"/>
          </a:p>
        </p:txBody>
      </p:sp>
      <p:graphicFrame>
        <p:nvGraphicFramePr>
          <p:cNvPr id="2050" name="Object 6"/>
          <p:cNvGraphicFramePr>
            <a:graphicFrameLocks noChangeAspect="1"/>
          </p:cNvGraphicFramePr>
          <p:nvPr>
            <p:ph idx="1"/>
          </p:nvPr>
        </p:nvGraphicFramePr>
        <p:xfrm>
          <a:off x="323850" y="1773238"/>
          <a:ext cx="8550275" cy="2378075"/>
        </p:xfrm>
        <a:graphic>
          <a:graphicData uri="http://schemas.openxmlformats.org/presentationml/2006/ole">
            <p:oleObj spid="_x0000_s2056" name="Hoja de cálculo" r:id="rId3" imgW="5410200" imgH="1505102" progId="Excel.Sheet.8">
              <p:embed/>
            </p:oleObj>
          </a:graphicData>
        </a:graphic>
      </p:graphicFrame>
      <p:sp>
        <p:nvSpPr>
          <p:cNvPr id="2052" name="Text Box 8"/>
          <p:cNvSpPr txBox="1">
            <a:spLocks noChangeArrowheads="1"/>
          </p:cNvSpPr>
          <p:nvPr/>
        </p:nvSpPr>
        <p:spPr bwMode="auto">
          <a:xfrm>
            <a:off x="323850" y="4221163"/>
            <a:ext cx="8496300" cy="187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/>
              <a:t>Dependiendo de la naturaleza de las obras los gastos generales pueden representar diversos porcentajes respecto del costo directo</a:t>
            </a:r>
          </a:p>
          <a:p>
            <a:pPr lvl="1" eaLnBrk="1" hangingPunct="1">
              <a:spcBef>
                <a:spcPct val="50000"/>
              </a:spcBef>
            </a:pPr>
            <a:r>
              <a:rPr lang="es-ES_tradnl"/>
              <a:t>Obras habitacionales, educacionales 	12% - 20%</a:t>
            </a:r>
          </a:p>
          <a:p>
            <a:pPr lvl="1" eaLnBrk="1" hangingPunct="1">
              <a:spcBef>
                <a:spcPct val="50000"/>
              </a:spcBef>
            </a:pPr>
            <a:r>
              <a:rPr lang="es-ES_tradnl"/>
              <a:t>Obras civiles				15% - 40%</a:t>
            </a:r>
          </a:p>
          <a:p>
            <a:pPr lvl="1" eaLnBrk="1" hangingPunct="1">
              <a:spcBef>
                <a:spcPct val="50000"/>
              </a:spcBef>
            </a:pPr>
            <a:r>
              <a:rPr lang="es-ES_tradnl"/>
              <a:t>Obras especiales			 50% o más</a:t>
            </a:r>
            <a:endParaRPr lang="es-ES"/>
          </a:p>
        </p:txBody>
      </p:sp>
      <p:sp>
        <p:nvSpPr>
          <p:cNvPr id="2053" name="Oval 9"/>
          <p:cNvSpPr>
            <a:spLocks noChangeArrowheads="1"/>
          </p:cNvSpPr>
          <p:nvPr/>
        </p:nvSpPr>
        <p:spPr bwMode="auto">
          <a:xfrm>
            <a:off x="5564188" y="2520950"/>
            <a:ext cx="865187" cy="373063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repeatCount="300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_tradnl" smtClean="0"/>
              <a:t>PREPARACIÓN</a:t>
            </a:r>
            <a:endParaRPr lang="es-CL" smtClean="0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_tradnl" smtClean="0"/>
              <a:t>Información disponible para presupuestar y hacer la planificación inicial: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mtClean="0"/>
              <a:t>Planos de detalle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mtClean="0"/>
              <a:t>Especificaciones técnicas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mtClean="0"/>
              <a:t>Bases Administrativas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mtClean="0"/>
              <a:t>Consultas y aclaraciones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mtClean="0"/>
              <a:t>Visita a terreno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b="1" smtClean="0"/>
              <a:t>Experiencia (Documentada)</a:t>
            </a:r>
            <a:endParaRPr lang="es-ES" b="1" smtClean="0"/>
          </a:p>
        </p:txBody>
      </p:sp>
      <p:grpSp>
        <p:nvGrpSpPr>
          <p:cNvPr id="6148" name="Group 9"/>
          <p:cNvGrpSpPr>
            <a:grpSpLocks noChangeAspect="1"/>
          </p:cNvGrpSpPr>
          <p:nvPr/>
        </p:nvGrpSpPr>
        <p:grpSpPr bwMode="auto">
          <a:xfrm>
            <a:off x="7380288" y="3933825"/>
            <a:ext cx="1406525" cy="2305050"/>
            <a:chOff x="4967" y="119"/>
            <a:chExt cx="693" cy="1137"/>
          </a:xfrm>
        </p:grpSpPr>
        <p:sp>
          <p:nvSpPr>
            <p:cNvPr id="6149" name="AutoShape 8"/>
            <p:cNvSpPr>
              <a:spLocks noChangeAspect="1" noChangeArrowheads="1" noTextEdit="1"/>
            </p:cNvSpPr>
            <p:nvPr/>
          </p:nvSpPr>
          <p:spPr bwMode="auto">
            <a:xfrm>
              <a:off x="4967" y="119"/>
              <a:ext cx="693" cy="1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CL"/>
            </a:p>
          </p:txBody>
        </p:sp>
        <p:sp>
          <p:nvSpPr>
            <p:cNvPr id="6150" name="Freeform 10"/>
            <p:cNvSpPr>
              <a:spLocks/>
            </p:cNvSpPr>
            <p:nvPr/>
          </p:nvSpPr>
          <p:spPr bwMode="auto">
            <a:xfrm>
              <a:off x="4967" y="217"/>
              <a:ext cx="501" cy="501"/>
            </a:xfrm>
            <a:custGeom>
              <a:avLst/>
              <a:gdLst>
                <a:gd name="T0" fmla="*/ 276 w 1001"/>
                <a:gd name="T1" fmla="*/ 1 h 1002"/>
                <a:gd name="T2" fmla="*/ 325 w 1001"/>
                <a:gd name="T3" fmla="*/ 12 h 1002"/>
                <a:gd name="T4" fmla="*/ 370 w 1001"/>
                <a:gd name="T5" fmla="*/ 31 h 1002"/>
                <a:gd name="T6" fmla="*/ 410 w 1001"/>
                <a:gd name="T7" fmla="*/ 57 h 1002"/>
                <a:gd name="T8" fmla="*/ 444 w 1001"/>
                <a:gd name="T9" fmla="*/ 91 h 1002"/>
                <a:gd name="T10" fmla="*/ 470 w 1001"/>
                <a:gd name="T11" fmla="*/ 131 h 1002"/>
                <a:gd name="T12" fmla="*/ 489 w 1001"/>
                <a:gd name="T13" fmla="*/ 176 h 1002"/>
                <a:gd name="T14" fmla="*/ 500 w 1001"/>
                <a:gd name="T15" fmla="*/ 225 h 1002"/>
                <a:gd name="T16" fmla="*/ 500 w 1001"/>
                <a:gd name="T17" fmla="*/ 276 h 1002"/>
                <a:gd name="T18" fmla="*/ 489 w 1001"/>
                <a:gd name="T19" fmla="*/ 325 h 1002"/>
                <a:gd name="T20" fmla="*/ 470 w 1001"/>
                <a:gd name="T21" fmla="*/ 370 h 1002"/>
                <a:gd name="T22" fmla="*/ 444 w 1001"/>
                <a:gd name="T23" fmla="*/ 410 h 1002"/>
                <a:gd name="T24" fmla="*/ 410 w 1001"/>
                <a:gd name="T25" fmla="*/ 444 h 1002"/>
                <a:gd name="T26" fmla="*/ 370 w 1001"/>
                <a:gd name="T27" fmla="*/ 471 h 1002"/>
                <a:gd name="T28" fmla="*/ 325 w 1001"/>
                <a:gd name="T29" fmla="*/ 490 h 1002"/>
                <a:gd name="T30" fmla="*/ 276 w 1001"/>
                <a:gd name="T31" fmla="*/ 500 h 1002"/>
                <a:gd name="T32" fmla="*/ 225 w 1001"/>
                <a:gd name="T33" fmla="*/ 500 h 1002"/>
                <a:gd name="T34" fmla="*/ 176 w 1001"/>
                <a:gd name="T35" fmla="*/ 490 h 1002"/>
                <a:gd name="T36" fmla="*/ 131 w 1001"/>
                <a:gd name="T37" fmla="*/ 471 h 1002"/>
                <a:gd name="T38" fmla="*/ 91 w 1001"/>
                <a:gd name="T39" fmla="*/ 444 h 1002"/>
                <a:gd name="T40" fmla="*/ 57 w 1001"/>
                <a:gd name="T41" fmla="*/ 410 h 1002"/>
                <a:gd name="T42" fmla="*/ 30 w 1001"/>
                <a:gd name="T43" fmla="*/ 370 h 1002"/>
                <a:gd name="T44" fmla="*/ 11 w 1001"/>
                <a:gd name="T45" fmla="*/ 325 h 1002"/>
                <a:gd name="T46" fmla="*/ 1 w 1001"/>
                <a:gd name="T47" fmla="*/ 276 h 1002"/>
                <a:gd name="T48" fmla="*/ 1 w 1001"/>
                <a:gd name="T49" fmla="*/ 225 h 1002"/>
                <a:gd name="T50" fmla="*/ 11 w 1001"/>
                <a:gd name="T51" fmla="*/ 176 h 1002"/>
                <a:gd name="T52" fmla="*/ 30 w 1001"/>
                <a:gd name="T53" fmla="*/ 131 h 1002"/>
                <a:gd name="T54" fmla="*/ 57 w 1001"/>
                <a:gd name="T55" fmla="*/ 91 h 1002"/>
                <a:gd name="T56" fmla="*/ 91 w 1001"/>
                <a:gd name="T57" fmla="*/ 57 h 1002"/>
                <a:gd name="T58" fmla="*/ 131 w 1001"/>
                <a:gd name="T59" fmla="*/ 31 h 1002"/>
                <a:gd name="T60" fmla="*/ 176 w 1001"/>
                <a:gd name="T61" fmla="*/ 12 h 1002"/>
                <a:gd name="T62" fmla="*/ 225 w 1001"/>
                <a:gd name="T63" fmla="*/ 1 h 100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001"/>
                <a:gd name="T97" fmla="*/ 0 h 1002"/>
                <a:gd name="T98" fmla="*/ 1001 w 1001"/>
                <a:gd name="T99" fmla="*/ 1002 h 1002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001" h="1002">
                  <a:moveTo>
                    <a:pt x="500" y="0"/>
                  </a:moveTo>
                  <a:lnTo>
                    <a:pt x="551" y="2"/>
                  </a:lnTo>
                  <a:lnTo>
                    <a:pt x="601" y="10"/>
                  </a:lnTo>
                  <a:lnTo>
                    <a:pt x="649" y="23"/>
                  </a:lnTo>
                  <a:lnTo>
                    <a:pt x="695" y="39"/>
                  </a:lnTo>
                  <a:lnTo>
                    <a:pt x="739" y="61"/>
                  </a:lnTo>
                  <a:lnTo>
                    <a:pt x="780" y="85"/>
                  </a:lnTo>
                  <a:lnTo>
                    <a:pt x="819" y="114"/>
                  </a:lnTo>
                  <a:lnTo>
                    <a:pt x="855" y="146"/>
                  </a:lnTo>
                  <a:lnTo>
                    <a:pt x="887" y="182"/>
                  </a:lnTo>
                  <a:lnTo>
                    <a:pt x="916" y="221"/>
                  </a:lnTo>
                  <a:lnTo>
                    <a:pt x="940" y="262"/>
                  </a:lnTo>
                  <a:lnTo>
                    <a:pt x="962" y="306"/>
                  </a:lnTo>
                  <a:lnTo>
                    <a:pt x="978" y="352"/>
                  </a:lnTo>
                  <a:lnTo>
                    <a:pt x="991" y="400"/>
                  </a:lnTo>
                  <a:lnTo>
                    <a:pt x="999" y="450"/>
                  </a:lnTo>
                  <a:lnTo>
                    <a:pt x="1001" y="501"/>
                  </a:lnTo>
                  <a:lnTo>
                    <a:pt x="999" y="552"/>
                  </a:lnTo>
                  <a:lnTo>
                    <a:pt x="991" y="602"/>
                  </a:lnTo>
                  <a:lnTo>
                    <a:pt x="978" y="650"/>
                  </a:lnTo>
                  <a:lnTo>
                    <a:pt x="962" y="696"/>
                  </a:lnTo>
                  <a:lnTo>
                    <a:pt x="940" y="739"/>
                  </a:lnTo>
                  <a:lnTo>
                    <a:pt x="916" y="781"/>
                  </a:lnTo>
                  <a:lnTo>
                    <a:pt x="887" y="820"/>
                  </a:lnTo>
                  <a:lnTo>
                    <a:pt x="855" y="855"/>
                  </a:lnTo>
                  <a:lnTo>
                    <a:pt x="819" y="888"/>
                  </a:lnTo>
                  <a:lnTo>
                    <a:pt x="780" y="917"/>
                  </a:lnTo>
                  <a:lnTo>
                    <a:pt x="739" y="941"/>
                  </a:lnTo>
                  <a:lnTo>
                    <a:pt x="695" y="963"/>
                  </a:lnTo>
                  <a:lnTo>
                    <a:pt x="649" y="979"/>
                  </a:lnTo>
                  <a:lnTo>
                    <a:pt x="601" y="992"/>
                  </a:lnTo>
                  <a:lnTo>
                    <a:pt x="551" y="1000"/>
                  </a:lnTo>
                  <a:lnTo>
                    <a:pt x="500" y="1002"/>
                  </a:lnTo>
                  <a:lnTo>
                    <a:pt x="449" y="1000"/>
                  </a:lnTo>
                  <a:lnTo>
                    <a:pt x="399" y="992"/>
                  </a:lnTo>
                  <a:lnTo>
                    <a:pt x="351" y="979"/>
                  </a:lnTo>
                  <a:lnTo>
                    <a:pt x="305" y="963"/>
                  </a:lnTo>
                  <a:lnTo>
                    <a:pt x="262" y="941"/>
                  </a:lnTo>
                  <a:lnTo>
                    <a:pt x="220" y="917"/>
                  </a:lnTo>
                  <a:lnTo>
                    <a:pt x="182" y="888"/>
                  </a:lnTo>
                  <a:lnTo>
                    <a:pt x="146" y="855"/>
                  </a:lnTo>
                  <a:lnTo>
                    <a:pt x="114" y="820"/>
                  </a:lnTo>
                  <a:lnTo>
                    <a:pt x="85" y="781"/>
                  </a:lnTo>
                  <a:lnTo>
                    <a:pt x="60" y="739"/>
                  </a:lnTo>
                  <a:lnTo>
                    <a:pt x="39" y="696"/>
                  </a:lnTo>
                  <a:lnTo>
                    <a:pt x="22" y="650"/>
                  </a:lnTo>
                  <a:lnTo>
                    <a:pt x="10" y="602"/>
                  </a:lnTo>
                  <a:lnTo>
                    <a:pt x="2" y="552"/>
                  </a:lnTo>
                  <a:lnTo>
                    <a:pt x="0" y="501"/>
                  </a:lnTo>
                  <a:lnTo>
                    <a:pt x="2" y="450"/>
                  </a:lnTo>
                  <a:lnTo>
                    <a:pt x="10" y="400"/>
                  </a:lnTo>
                  <a:lnTo>
                    <a:pt x="22" y="352"/>
                  </a:lnTo>
                  <a:lnTo>
                    <a:pt x="39" y="306"/>
                  </a:lnTo>
                  <a:lnTo>
                    <a:pt x="60" y="262"/>
                  </a:lnTo>
                  <a:lnTo>
                    <a:pt x="85" y="221"/>
                  </a:lnTo>
                  <a:lnTo>
                    <a:pt x="114" y="182"/>
                  </a:lnTo>
                  <a:lnTo>
                    <a:pt x="146" y="146"/>
                  </a:lnTo>
                  <a:lnTo>
                    <a:pt x="182" y="114"/>
                  </a:lnTo>
                  <a:lnTo>
                    <a:pt x="220" y="85"/>
                  </a:lnTo>
                  <a:lnTo>
                    <a:pt x="262" y="61"/>
                  </a:lnTo>
                  <a:lnTo>
                    <a:pt x="305" y="39"/>
                  </a:lnTo>
                  <a:lnTo>
                    <a:pt x="351" y="23"/>
                  </a:lnTo>
                  <a:lnTo>
                    <a:pt x="399" y="10"/>
                  </a:lnTo>
                  <a:lnTo>
                    <a:pt x="449" y="2"/>
                  </a:lnTo>
                  <a:lnTo>
                    <a:pt x="500" y="0"/>
                  </a:lnTo>
                  <a:close/>
                </a:path>
              </a:pathLst>
            </a:custGeom>
            <a:solidFill>
              <a:srgbClr val="DDDD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6151" name="Freeform 11"/>
            <p:cNvSpPr>
              <a:spLocks/>
            </p:cNvSpPr>
            <p:nvPr/>
          </p:nvSpPr>
          <p:spPr bwMode="auto">
            <a:xfrm>
              <a:off x="5159" y="756"/>
              <a:ext cx="501" cy="500"/>
            </a:xfrm>
            <a:custGeom>
              <a:avLst/>
              <a:gdLst>
                <a:gd name="T0" fmla="*/ 276 w 1002"/>
                <a:gd name="T1" fmla="*/ 1 h 1000"/>
                <a:gd name="T2" fmla="*/ 325 w 1002"/>
                <a:gd name="T3" fmla="*/ 11 h 1000"/>
                <a:gd name="T4" fmla="*/ 370 w 1002"/>
                <a:gd name="T5" fmla="*/ 30 h 1000"/>
                <a:gd name="T6" fmla="*/ 410 w 1002"/>
                <a:gd name="T7" fmla="*/ 57 h 1000"/>
                <a:gd name="T8" fmla="*/ 444 w 1002"/>
                <a:gd name="T9" fmla="*/ 91 h 1000"/>
                <a:gd name="T10" fmla="*/ 471 w 1002"/>
                <a:gd name="T11" fmla="*/ 131 h 1000"/>
                <a:gd name="T12" fmla="*/ 490 w 1002"/>
                <a:gd name="T13" fmla="*/ 175 h 1000"/>
                <a:gd name="T14" fmla="*/ 500 w 1002"/>
                <a:gd name="T15" fmla="*/ 224 h 1000"/>
                <a:gd name="T16" fmla="*/ 500 w 1002"/>
                <a:gd name="T17" fmla="*/ 276 h 1000"/>
                <a:gd name="T18" fmla="*/ 490 w 1002"/>
                <a:gd name="T19" fmla="*/ 325 h 1000"/>
                <a:gd name="T20" fmla="*/ 471 w 1002"/>
                <a:gd name="T21" fmla="*/ 370 h 1000"/>
                <a:gd name="T22" fmla="*/ 444 w 1002"/>
                <a:gd name="T23" fmla="*/ 409 h 1000"/>
                <a:gd name="T24" fmla="*/ 410 w 1002"/>
                <a:gd name="T25" fmla="*/ 443 h 1000"/>
                <a:gd name="T26" fmla="*/ 370 w 1002"/>
                <a:gd name="T27" fmla="*/ 470 h 1000"/>
                <a:gd name="T28" fmla="*/ 325 w 1002"/>
                <a:gd name="T29" fmla="*/ 489 h 1000"/>
                <a:gd name="T30" fmla="*/ 276 w 1002"/>
                <a:gd name="T31" fmla="*/ 499 h 1000"/>
                <a:gd name="T32" fmla="*/ 225 w 1002"/>
                <a:gd name="T33" fmla="*/ 499 h 1000"/>
                <a:gd name="T34" fmla="*/ 176 w 1002"/>
                <a:gd name="T35" fmla="*/ 489 h 1000"/>
                <a:gd name="T36" fmla="*/ 131 w 1002"/>
                <a:gd name="T37" fmla="*/ 470 h 1000"/>
                <a:gd name="T38" fmla="*/ 91 w 1002"/>
                <a:gd name="T39" fmla="*/ 443 h 1000"/>
                <a:gd name="T40" fmla="*/ 57 w 1002"/>
                <a:gd name="T41" fmla="*/ 409 h 1000"/>
                <a:gd name="T42" fmla="*/ 31 w 1002"/>
                <a:gd name="T43" fmla="*/ 370 h 1000"/>
                <a:gd name="T44" fmla="*/ 12 w 1002"/>
                <a:gd name="T45" fmla="*/ 325 h 1000"/>
                <a:gd name="T46" fmla="*/ 1 w 1002"/>
                <a:gd name="T47" fmla="*/ 276 h 1000"/>
                <a:gd name="T48" fmla="*/ 1 w 1002"/>
                <a:gd name="T49" fmla="*/ 224 h 1000"/>
                <a:gd name="T50" fmla="*/ 12 w 1002"/>
                <a:gd name="T51" fmla="*/ 175 h 1000"/>
                <a:gd name="T52" fmla="*/ 31 w 1002"/>
                <a:gd name="T53" fmla="*/ 131 h 1000"/>
                <a:gd name="T54" fmla="*/ 57 w 1002"/>
                <a:gd name="T55" fmla="*/ 91 h 1000"/>
                <a:gd name="T56" fmla="*/ 91 w 1002"/>
                <a:gd name="T57" fmla="*/ 57 h 1000"/>
                <a:gd name="T58" fmla="*/ 131 w 1002"/>
                <a:gd name="T59" fmla="*/ 30 h 1000"/>
                <a:gd name="T60" fmla="*/ 176 w 1002"/>
                <a:gd name="T61" fmla="*/ 11 h 1000"/>
                <a:gd name="T62" fmla="*/ 225 w 1002"/>
                <a:gd name="T63" fmla="*/ 1 h 100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002"/>
                <a:gd name="T97" fmla="*/ 0 h 1000"/>
                <a:gd name="T98" fmla="*/ 1002 w 1002"/>
                <a:gd name="T99" fmla="*/ 1000 h 1000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002" h="1000">
                  <a:moveTo>
                    <a:pt x="501" y="0"/>
                  </a:moveTo>
                  <a:lnTo>
                    <a:pt x="552" y="2"/>
                  </a:lnTo>
                  <a:lnTo>
                    <a:pt x="602" y="10"/>
                  </a:lnTo>
                  <a:lnTo>
                    <a:pt x="649" y="22"/>
                  </a:lnTo>
                  <a:lnTo>
                    <a:pt x="696" y="39"/>
                  </a:lnTo>
                  <a:lnTo>
                    <a:pt x="739" y="60"/>
                  </a:lnTo>
                  <a:lnTo>
                    <a:pt x="781" y="85"/>
                  </a:lnTo>
                  <a:lnTo>
                    <a:pt x="820" y="114"/>
                  </a:lnTo>
                  <a:lnTo>
                    <a:pt x="856" y="146"/>
                  </a:lnTo>
                  <a:lnTo>
                    <a:pt x="888" y="182"/>
                  </a:lnTo>
                  <a:lnTo>
                    <a:pt x="917" y="220"/>
                  </a:lnTo>
                  <a:lnTo>
                    <a:pt x="941" y="262"/>
                  </a:lnTo>
                  <a:lnTo>
                    <a:pt x="963" y="305"/>
                  </a:lnTo>
                  <a:lnTo>
                    <a:pt x="979" y="350"/>
                  </a:lnTo>
                  <a:lnTo>
                    <a:pt x="992" y="399"/>
                  </a:lnTo>
                  <a:lnTo>
                    <a:pt x="1000" y="448"/>
                  </a:lnTo>
                  <a:lnTo>
                    <a:pt x="1002" y="499"/>
                  </a:lnTo>
                  <a:lnTo>
                    <a:pt x="1000" y="551"/>
                  </a:lnTo>
                  <a:lnTo>
                    <a:pt x="992" y="600"/>
                  </a:lnTo>
                  <a:lnTo>
                    <a:pt x="979" y="649"/>
                  </a:lnTo>
                  <a:lnTo>
                    <a:pt x="963" y="695"/>
                  </a:lnTo>
                  <a:lnTo>
                    <a:pt x="941" y="739"/>
                  </a:lnTo>
                  <a:lnTo>
                    <a:pt x="917" y="780"/>
                  </a:lnTo>
                  <a:lnTo>
                    <a:pt x="888" y="818"/>
                  </a:lnTo>
                  <a:lnTo>
                    <a:pt x="856" y="854"/>
                  </a:lnTo>
                  <a:lnTo>
                    <a:pt x="820" y="886"/>
                  </a:lnTo>
                  <a:lnTo>
                    <a:pt x="781" y="915"/>
                  </a:lnTo>
                  <a:lnTo>
                    <a:pt x="739" y="940"/>
                  </a:lnTo>
                  <a:lnTo>
                    <a:pt x="696" y="961"/>
                  </a:lnTo>
                  <a:lnTo>
                    <a:pt x="649" y="978"/>
                  </a:lnTo>
                  <a:lnTo>
                    <a:pt x="602" y="990"/>
                  </a:lnTo>
                  <a:lnTo>
                    <a:pt x="552" y="998"/>
                  </a:lnTo>
                  <a:lnTo>
                    <a:pt x="501" y="1000"/>
                  </a:lnTo>
                  <a:lnTo>
                    <a:pt x="450" y="998"/>
                  </a:lnTo>
                  <a:lnTo>
                    <a:pt x="399" y="990"/>
                  </a:lnTo>
                  <a:lnTo>
                    <a:pt x="352" y="978"/>
                  </a:lnTo>
                  <a:lnTo>
                    <a:pt x="306" y="961"/>
                  </a:lnTo>
                  <a:lnTo>
                    <a:pt x="262" y="940"/>
                  </a:lnTo>
                  <a:lnTo>
                    <a:pt x="221" y="915"/>
                  </a:lnTo>
                  <a:lnTo>
                    <a:pt x="182" y="886"/>
                  </a:lnTo>
                  <a:lnTo>
                    <a:pt x="147" y="854"/>
                  </a:lnTo>
                  <a:lnTo>
                    <a:pt x="114" y="818"/>
                  </a:lnTo>
                  <a:lnTo>
                    <a:pt x="85" y="780"/>
                  </a:lnTo>
                  <a:lnTo>
                    <a:pt x="61" y="739"/>
                  </a:lnTo>
                  <a:lnTo>
                    <a:pt x="39" y="695"/>
                  </a:lnTo>
                  <a:lnTo>
                    <a:pt x="23" y="649"/>
                  </a:lnTo>
                  <a:lnTo>
                    <a:pt x="10" y="600"/>
                  </a:lnTo>
                  <a:lnTo>
                    <a:pt x="2" y="551"/>
                  </a:lnTo>
                  <a:lnTo>
                    <a:pt x="0" y="499"/>
                  </a:lnTo>
                  <a:lnTo>
                    <a:pt x="2" y="448"/>
                  </a:lnTo>
                  <a:lnTo>
                    <a:pt x="10" y="399"/>
                  </a:lnTo>
                  <a:lnTo>
                    <a:pt x="23" y="350"/>
                  </a:lnTo>
                  <a:lnTo>
                    <a:pt x="39" y="305"/>
                  </a:lnTo>
                  <a:lnTo>
                    <a:pt x="61" y="262"/>
                  </a:lnTo>
                  <a:lnTo>
                    <a:pt x="85" y="220"/>
                  </a:lnTo>
                  <a:lnTo>
                    <a:pt x="114" y="182"/>
                  </a:lnTo>
                  <a:lnTo>
                    <a:pt x="147" y="146"/>
                  </a:lnTo>
                  <a:lnTo>
                    <a:pt x="182" y="114"/>
                  </a:lnTo>
                  <a:lnTo>
                    <a:pt x="221" y="85"/>
                  </a:lnTo>
                  <a:lnTo>
                    <a:pt x="262" y="60"/>
                  </a:lnTo>
                  <a:lnTo>
                    <a:pt x="306" y="39"/>
                  </a:lnTo>
                  <a:lnTo>
                    <a:pt x="352" y="22"/>
                  </a:lnTo>
                  <a:lnTo>
                    <a:pt x="399" y="10"/>
                  </a:lnTo>
                  <a:lnTo>
                    <a:pt x="450" y="2"/>
                  </a:lnTo>
                  <a:lnTo>
                    <a:pt x="501" y="0"/>
                  </a:lnTo>
                  <a:close/>
                </a:path>
              </a:pathLst>
            </a:custGeom>
            <a:solidFill>
              <a:srgbClr val="BF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6152" name="Freeform 12"/>
            <p:cNvSpPr>
              <a:spLocks/>
            </p:cNvSpPr>
            <p:nvPr/>
          </p:nvSpPr>
          <p:spPr bwMode="auto">
            <a:xfrm>
              <a:off x="5132" y="679"/>
              <a:ext cx="374" cy="496"/>
            </a:xfrm>
            <a:custGeom>
              <a:avLst/>
              <a:gdLst>
                <a:gd name="T0" fmla="*/ 166 w 746"/>
                <a:gd name="T1" fmla="*/ 70 h 992"/>
                <a:gd name="T2" fmla="*/ 158 w 746"/>
                <a:gd name="T3" fmla="*/ 72 h 992"/>
                <a:gd name="T4" fmla="*/ 152 w 746"/>
                <a:gd name="T5" fmla="*/ 76 h 992"/>
                <a:gd name="T6" fmla="*/ 147 w 746"/>
                <a:gd name="T7" fmla="*/ 83 h 992"/>
                <a:gd name="T8" fmla="*/ 145 w 746"/>
                <a:gd name="T9" fmla="*/ 91 h 992"/>
                <a:gd name="T10" fmla="*/ 146 w 746"/>
                <a:gd name="T11" fmla="*/ 99 h 992"/>
                <a:gd name="T12" fmla="*/ 150 w 746"/>
                <a:gd name="T13" fmla="*/ 105 h 992"/>
                <a:gd name="T14" fmla="*/ 157 w 746"/>
                <a:gd name="T15" fmla="*/ 110 h 992"/>
                <a:gd name="T16" fmla="*/ 178 w 746"/>
                <a:gd name="T17" fmla="*/ 116 h 992"/>
                <a:gd name="T18" fmla="*/ 211 w 746"/>
                <a:gd name="T19" fmla="*/ 129 h 992"/>
                <a:gd name="T20" fmla="*/ 240 w 746"/>
                <a:gd name="T21" fmla="*/ 146 h 992"/>
                <a:gd name="T22" fmla="*/ 266 w 746"/>
                <a:gd name="T23" fmla="*/ 168 h 992"/>
                <a:gd name="T24" fmla="*/ 288 w 746"/>
                <a:gd name="T25" fmla="*/ 193 h 992"/>
                <a:gd name="T26" fmla="*/ 306 w 746"/>
                <a:gd name="T27" fmla="*/ 221 h 992"/>
                <a:gd name="T28" fmla="*/ 320 w 746"/>
                <a:gd name="T29" fmla="*/ 252 h 992"/>
                <a:gd name="T30" fmla="*/ 329 w 746"/>
                <a:gd name="T31" fmla="*/ 285 h 992"/>
                <a:gd name="T32" fmla="*/ 256 w 746"/>
                <a:gd name="T33" fmla="*/ 303 h 992"/>
                <a:gd name="T34" fmla="*/ 244 w 746"/>
                <a:gd name="T35" fmla="*/ 380 h 992"/>
                <a:gd name="T36" fmla="*/ 222 w 746"/>
                <a:gd name="T37" fmla="*/ 372 h 992"/>
                <a:gd name="T38" fmla="*/ 203 w 746"/>
                <a:gd name="T39" fmla="*/ 360 h 992"/>
                <a:gd name="T40" fmla="*/ 187 w 746"/>
                <a:gd name="T41" fmla="*/ 342 h 992"/>
                <a:gd name="T42" fmla="*/ 179 w 746"/>
                <a:gd name="T43" fmla="*/ 328 h 992"/>
                <a:gd name="T44" fmla="*/ 173 w 746"/>
                <a:gd name="T45" fmla="*/ 323 h 992"/>
                <a:gd name="T46" fmla="*/ 165 w 746"/>
                <a:gd name="T47" fmla="*/ 320 h 992"/>
                <a:gd name="T48" fmla="*/ 157 w 746"/>
                <a:gd name="T49" fmla="*/ 321 h 992"/>
                <a:gd name="T50" fmla="*/ 147 w 746"/>
                <a:gd name="T51" fmla="*/ 327 h 992"/>
                <a:gd name="T52" fmla="*/ 142 w 746"/>
                <a:gd name="T53" fmla="*/ 342 h 992"/>
                <a:gd name="T54" fmla="*/ 144 w 746"/>
                <a:gd name="T55" fmla="*/ 350 h 992"/>
                <a:gd name="T56" fmla="*/ 153 w 746"/>
                <a:gd name="T57" fmla="*/ 365 h 992"/>
                <a:gd name="T58" fmla="*/ 164 w 746"/>
                <a:gd name="T59" fmla="*/ 379 h 992"/>
                <a:gd name="T60" fmla="*/ 176 w 746"/>
                <a:gd name="T61" fmla="*/ 392 h 992"/>
                <a:gd name="T62" fmla="*/ 190 w 746"/>
                <a:gd name="T63" fmla="*/ 402 h 992"/>
                <a:gd name="T64" fmla="*/ 205 w 746"/>
                <a:gd name="T65" fmla="*/ 410 h 992"/>
                <a:gd name="T66" fmla="*/ 221 w 746"/>
                <a:gd name="T67" fmla="*/ 417 h 992"/>
                <a:gd name="T68" fmla="*/ 238 w 746"/>
                <a:gd name="T69" fmla="*/ 421 h 992"/>
                <a:gd name="T70" fmla="*/ 256 w 746"/>
                <a:gd name="T71" fmla="*/ 423 h 992"/>
                <a:gd name="T72" fmla="*/ 42 w 746"/>
                <a:gd name="T73" fmla="*/ 455 h 992"/>
                <a:gd name="T74" fmla="*/ 109 w 746"/>
                <a:gd name="T75" fmla="*/ 106 h 992"/>
                <a:gd name="T76" fmla="*/ 67 w 746"/>
                <a:gd name="T77" fmla="*/ 9 h 992"/>
                <a:gd name="T78" fmla="*/ 62 w 746"/>
                <a:gd name="T79" fmla="*/ 4 h 992"/>
                <a:gd name="T80" fmla="*/ 55 w 746"/>
                <a:gd name="T81" fmla="*/ 1 h 992"/>
                <a:gd name="T82" fmla="*/ 47 w 746"/>
                <a:gd name="T83" fmla="*/ 1 h 992"/>
                <a:gd name="T84" fmla="*/ 36 w 746"/>
                <a:gd name="T85" fmla="*/ 7 h 992"/>
                <a:gd name="T86" fmla="*/ 30 w 746"/>
                <a:gd name="T87" fmla="*/ 21 h 992"/>
                <a:gd name="T88" fmla="*/ 32 w 746"/>
                <a:gd name="T89" fmla="*/ 29 h 992"/>
                <a:gd name="T90" fmla="*/ 0 w 746"/>
                <a:gd name="T91" fmla="*/ 65 h 992"/>
                <a:gd name="T92" fmla="*/ 297 w 746"/>
                <a:gd name="T93" fmla="*/ 496 h 992"/>
                <a:gd name="T94" fmla="*/ 374 w 746"/>
                <a:gd name="T95" fmla="*/ 344 h 992"/>
                <a:gd name="T96" fmla="*/ 373 w 746"/>
                <a:gd name="T97" fmla="*/ 301 h 992"/>
                <a:gd name="T98" fmla="*/ 365 w 746"/>
                <a:gd name="T99" fmla="*/ 258 h 992"/>
                <a:gd name="T100" fmla="*/ 350 w 746"/>
                <a:gd name="T101" fmla="*/ 217 h 992"/>
                <a:gd name="T102" fmla="*/ 329 w 746"/>
                <a:gd name="T103" fmla="*/ 179 h 992"/>
                <a:gd name="T104" fmla="*/ 302 w 746"/>
                <a:gd name="T105" fmla="*/ 145 h 992"/>
                <a:gd name="T106" fmla="*/ 270 w 746"/>
                <a:gd name="T107" fmla="*/ 117 h 992"/>
                <a:gd name="T108" fmla="*/ 233 w 746"/>
                <a:gd name="T109" fmla="*/ 93 h 992"/>
                <a:gd name="T110" fmla="*/ 192 w 746"/>
                <a:gd name="T111" fmla="*/ 76 h 992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746"/>
                <a:gd name="T169" fmla="*/ 0 h 992"/>
                <a:gd name="T170" fmla="*/ 746 w 746"/>
                <a:gd name="T171" fmla="*/ 992 h 992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746" h="992">
                  <a:moveTo>
                    <a:pt x="340" y="140"/>
                  </a:moveTo>
                  <a:lnTo>
                    <a:pt x="331" y="139"/>
                  </a:lnTo>
                  <a:lnTo>
                    <a:pt x="323" y="140"/>
                  </a:lnTo>
                  <a:lnTo>
                    <a:pt x="315" y="143"/>
                  </a:lnTo>
                  <a:lnTo>
                    <a:pt x="308" y="146"/>
                  </a:lnTo>
                  <a:lnTo>
                    <a:pt x="303" y="151"/>
                  </a:lnTo>
                  <a:lnTo>
                    <a:pt x="297" y="158"/>
                  </a:lnTo>
                  <a:lnTo>
                    <a:pt x="293" y="165"/>
                  </a:lnTo>
                  <a:lnTo>
                    <a:pt x="290" y="173"/>
                  </a:lnTo>
                  <a:lnTo>
                    <a:pt x="289" y="181"/>
                  </a:lnTo>
                  <a:lnTo>
                    <a:pt x="290" y="189"/>
                  </a:lnTo>
                  <a:lnTo>
                    <a:pt x="292" y="197"/>
                  </a:lnTo>
                  <a:lnTo>
                    <a:pt x="296" y="204"/>
                  </a:lnTo>
                  <a:lnTo>
                    <a:pt x="300" y="210"/>
                  </a:lnTo>
                  <a:lnTo>
                    <a:pt x="307" y="215"/>
                  </a:lnTo>
                  <a:lnTo>
                    <a:pt x="314" y="219"/>
                  </a:lnTo>
                  <a:lnTo>
                    <a:pt x="322" y="222"/>
                  </a:lnTo>
                  <a:lnTo>
                    <a:pt x="356" y="231"/>
                  </a:lnTo>
                  <a:lnTo>
                    <a:pt x="389" y="243"/>
                  </a:lnTo>
                  <a:lnTo>
                    <a:pt x="420" y="257"/>
                  </a:lnTo>
                  <a:lnTo>
                    <a:pt x="450" y="273"/>
                  </a:lnTo>
                  <a:lnTo>
                    <a:pt x="478" y="291"/>
                  </a:lnTo>
                  <a:lnTo>
                    <a:pt x="505" y="312"/>
                  </a:lnTo>
                  <a:lnTo>
                    <a:pt x="530" y="335"/>
                  </a:lnTo>
                  <a:lnTo>
                    <a:pt x="554" y="359"/>
                  </a:lnTo>
                  <a:lnTo>
                    <a:pt x="575" y="386"/>
                  </a:lnTo>
                  <a:lnTo>
                    <a:pt x="594" y="413"/>
                  </a:lnTo>
                  <a:lnTo>
                    <a:pt x="611" y="442"/>
                  </a:lnTo>
                  <a:lnTo>
                    <a:pt x="626" y="473"/>
                  </a:lnTo>
                  <a:lnTo>
                    <a:pt x="639" y="504"/>
                  </a:lnTo>
                  <a:lnTo>
                    <a:pt x="648" y="537"/>
                  </a:lnTo>
                  <a:lnTo>
                    <a:pt x="656" y="570"/>
                  </a:lnTo>
                  <a:lnTo>
                    <a:pt x="661" y="605"/>
                  </a:lnTo>
                  <a:lnTo>
                    <a:pt x="510" y="605"/>
                  </a:lnTo>
                  <a:lnTo>
                    <a:pt x="510" y="762"/>
                  </a:lnTo>
                  <a:lnTo>
                    <a:pt x="486" y="759"/>
                  </a:lnTo>
                  <a:lnTo>
                    <a:pt x="464" y="753"/>
                  </a:lnTo>
                  <a:lnTo>
                    <a:pt x="442" y="744"/>
                  </a:lnTo>
                  <a:lnTo>
                    <a:pt x="422" y="733"/>
                  </a:lnTo>
                  <a:lnTo>
                    <a:pt x="404" y="719"/>
                  </a:lnTo>
                  <a:lnTo>
                    <a:pt x="388" y="703"/>
                  </a:lnTo>
                  <a:lnTo>
                    <a:pt x="373" y="684"/>
                  </a:lnTo>
                  <a:lnTo>
                    <a:pt x="361" y="663"/>
                  </a:lnTo>
                  <a:lnTo>
                    <a:pt x="357" y="656"/>
                  </a:lnTo>
                  <a:lnTo>
                    <a:pt x="351" y="651"/>
                  </a:lnTo>
                  <a:lnTo>
                    <a:pt x="345" y="646"/>
                  </a:lnTo>
                  <a:lnTo>
                    <a:pt x="337" y="643"/>
                  </a:lnTo>
                  <a:lnTo>
                    <a:pt x="330" y="640"/>
                  </a:lnTo>
                  <a:lnTo>
                    <a:pt x="322" y="640"/>
                  </a:lnTo>
                  <a:lnTo>
                    <a:pt x="314" y="642"/>
                  </a:lnTo>
                  <a:lnTo>
                    <a:pt x="306" y="644"/>
                  </a:lnTo>
                  <a:lnTo>
                    <a:pt x="293" y="654"/>
                  </a:lnTo>
                  <a:lnTo>
                    <a:pt x="285" y="668"/>
                  </a:lnTo>
                  <a:lnTo>
                    <a:pt x="283" y="684"/>
                  </a:lnTo>
                  <a:lnTo>
                    <a:pt x="288" y="699"/>
                  </a:lnTo>
                  <a:lnTo>
                    <a:pt x="296" y="715"/>
                  </a:lnTo>
                  <a:lnTo>
                    <a:pt x="305" y="730"/>
                  </a:lnTo>
                  <a:lnTo>
                    <a:pt x="315" y="745"/>
                  </a:lnTo>
                  <a:lnTo>
                    <a:pt x="327" y="758"/>
                  </a:lnTo>
                  <a:lnTo>
                    <a:pt x="338" y="771"/>
                  </a:lnTo>
                  <a:lnTo>
                    <a:pt x="351" y="783"/>
                  </a:lnTo>
                  <a:lnTo>
                    <a:pt x="365" y="794"/>
                  </a:lnTo>
                  <a:lnTo>
                    <a:pt x="379" y="803"/>
                  </a:lnTo>
                  <a:lnTo>
                    <a:pt x="394" y="812"/>
                  </a:lnTo>
                  <a:lnTo>
                    <a:pt x="409" y="820"/>
                  </a:lnTo>
                  <a:lnTo>
                    <a:pt x="425" y="827"/>
                  </a:lnTo>
                  <a:lnTo>
                    <a:pt x="441" y="833"/>
                  </a:lnTo>
                  <a:lnTo>
                    <a:pt x="457" y="837"/>
                  </a:lnTo>
                  <a:lnTo>
                    <a:pt x="474" y="842"/>
                  </a:lnTo>
                  <a:lnTo>
                    <a:pt x="493" y="844"/>
                  </a:lnTo>
                  <a:lnTo>
                    <a:pt x="510" y="845"/>
                  </a:lnTo>
                  <a:lnTo>
                    <a:pt x="510" y="909"/>
                  </a:lnTo>
                  <a:lnTo>
                    <a:pt x="83" y="909"/>
                  </a:lnTo>
                  <a:lnTo>
                    <a:pt x="83" y="212"/>
                  </a:lnTo>
                  <a:lnTo>
                    <a:pt x="217" y="212"/>
                  </a:lnTo>
                  <a:lnTo>
                    <a:pt x="139" y="25"/>
                  </a:lnTo>
                  <a:lnTo>
                    <a:pt x="134" y="18"/>
                  </a:lnTo>
                  <a:lnTo>
                    <a:pt x="130" y="11"/>
                  </a:lnTo>
                  <a:lnTo>
                    <a:pt x="123" y="7"/>
                  </a:lnTo>
                  <a:lnTo>
                    <a:pt x="116" y="3"/>
                  </a:lnTo>
                  <a:lnTo>
                    <a:pt x="109" y="1"/>
                  </a:lnTo>
                  <a:lnTo>
                    <a:pt x="101" y="0"/>
                  </a:lnTo>
                  <a:lnTo>
                    <a:pt x="93" y="1"/>
                  </a:lnTo>
                  <a:lnTo>
                    <a:pt x="85" y="3"/>
                  </a:lnTo>
                  <a:lnTo>
                    <a:pt x="71" y="13"/>
                  </a:lnTo>
                  <a:lnTo>
                    <a:pt x="63" y="26"/>
                  </a:lnTo>
                  <a:lnTo>
                    <a:pt x="60" y="41"/>
                  </a:lnTo>
                  <a:lnTo>
                    <a:pt x="63" y="57"/>
                  </a:lnTo>
                  <a:lnTo>
                    <a:pt x="93" y="129"/>
                  </a:lnTo>
                  <a:lnTo>
                    <a:pt x="0" y="129"/>
                  </a:lnTo>
                  <a:lnTo>
                    <a:pt x="0" y="992"/>
                  </a:lnTo>
                  <a:lnTo>
                    <a:pt x="593" y="991"/>
                  </a:lnTo>
                  <a:lnTo>
                    <a:pt x="593" y="688"/>
                  </a:lnTo>
                  <a:lnTo>
                    <a:pt x="746" y="688"/>
                  </a:lnTo>
                  <a:lnTo>
                    <a:pt x="746" y="646"/>
                  </a:lnTo>
                  <a:lnTo>
                    <a:pt x="744" y="601"/>
                  </a:lnTo>
                  <a:lnTo>
                    <a:pt x="738" y="557"/>
                  </a:lnTo>
                  <a:lnTo>
                    <a:pt x="729" y="515"/>
                  </a:lnTo>
                  <a:lnTo>
                    <a:pt x="716" y="473"/>
                  </a:lnTo>
                  <a:lnTo>
                    <a:pt x="699" y="433"/>
                  </a:lnTo>
                  <a:lnTo>
                    <a:pt x="679" y="394"/>
                  </a:lnTo>
                  <a:lnTo>
                    <a:pt x="656" y="358"/>
                  </a:lnTo>
                  <a:lnTo>
                    <a:pt x="631" y="322"/>
                  </a:lnTo>
                  <a:lnTo>
                    <a:pt x="602" y="290"/>
                  </a:lnTo>
                  <a:lnTo>
                    <a:pt x="571" y="260"/>
                  </a:lnTo>
                  <a:lnTo>
                    <a:pt x="538" y="233"/>
                  </a:lnTo>
                  <a:lnTo>
                    <a:pt x="502" y="208"/>
                  </a:lnTo>
                  <a:lnTo>
                    <a:pt x="464" y="186"/>
                  </a:lnTo>
                  <a:lnTo>
                    <a:pt x="425" y="167"/>
                  </a:lnTo>
                  <a:lnTo>
                    <a:pt x="383" y="152"/>
                  </a:lnTo>
                  <a:lnTo>
                    <a:pt x="340" y="1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6153" name="Rectangle 13"/>
            <p:cNvSpPr>
              <a:spLocks noChangeArrowheads="1"/>
            </p:cNvSpPr>
            <p:nvPr/>
          </p:nvSpPr>
          <p:spPr bwMode="auto">
            <a:xfrm>
              <a:off x="5243" y="558"/>
              <a:ext cx="33" cy="3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6154" name="Freeform 14"/>
            <p:cNvSpPr>
              <a:spLocks/>
            </p:cNvSpPr>
            <p:nvPr/>
          </p:nvSpPr>
          <p:spPr bwMode="auto">
            <a:xfrm>
              <a:off x="5197" y="620"/>
              <a:ext cx="125" cy="101"/>
            </a:xfrm>
            <a:custGeom>
              <a:avLst/>
              <a:gdLst>
                <a:gd name="T0" fmla="*/ 46 w 250"/>
                <a:gd name="T1" fmla="*/ 33 h 204"/>
                <a:gd name="T2" fmla="*/ 0 w 250"/>
                <a:gd name="T3" fmla="*/ 33 h 204"/>
                <a:gd name="T4" fmla="*/ 63 w 250"/>
                <a:gd name="T5" fmla="*/ 101 h 204"/>
                <a:gd name="T6" fmla="*/ 125 w 250"/>
                <a:gd name="T7" fmla="*/ 33 h 204"/>
                <a:gd name="T8" fmla="*/ 80 w 250"/>
                <a:gd name="T9" fmla="*/ 33 h 204"/>
                <a:gd name="T10" fmla="*/ 80 w 250"/>
                <a:gd name="T11" fmla="*/ 0 h 204"/>
                <a:gd name="T12" fmla="*/ 46 w 250"/>
                <a:gd name="T13" fmla="*/ 0 h 204"/>
                <a:gd name="T14" fmla="*/ 46 w 250"/>
                <a:gd name="T15" fmla="*/ 33 h 20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50"/>
                <a:gd name="T25" fmla="*/ 0 h 204"/>
                <a:gd name="T26" fmla="*/ 250 w 250"/>
                <a:gd name="T27" fmla="*/ 204 h 20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50" h="204">
                  <a:moveTo>
                    <a:pt x="92" y="66"/>
                  </a:moveTo>
                  <a:lnTo>
                    <a:pt x="0" y="66"/>
                  </a:lnTo>
                  <a:lnTo>
                    <a:pt x="125" y="204"/>
                  </a:lnTo>
                  <a:lnTo>
                    <a:pt x="250" y="66"/>
                  </a:lnTo>
                  <a:lnTo>
                    <a:pt x="159" y="66"/>
                  </a:lnTo>
                  <a:lnTo>
                    <a:pt x="159" y="0"/>
                  </a:lnTo>
                  <a:lnTo>
                    <a:pt x="92" y="0"/>
                  </a:lnTo>
                  <a:lnTo>
                    <a:pt x="92" y="6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6155" name="Freeform 15"/>
            <p:cNvSpPr>
              <a:spLocks/>
            </p:cNvSpPr>
            <p:nvPr/>
          </p:nvSpPr>
          <p:spPr bwMode="auto">
            <a:xfrm>
              <a:off x="5067" y="298"/>
              <a:ext cx="160" cy="58"/>
            </a:xfrm>
            <a:custGeom>
              <a:avLst/>
              <a:gdLst>
                <a:gd name="T0" fmla="*/ 156 w 321"/>
                <a:gd name="T1" fmla="*/ 40 h 115"/>
                <a:gd name="T2" fmla="*/ 156 w 321"/>
                <a:gd name="T3" fmla="*/ 40 h 115"/>
                <a:gd name="T4" fmla="*/ 148 w 321"/>
                <a:gd name="T5" fmla="*/ 35 h 115"/>
                <a:gd name="T6" fmla="*/ 141 w 321"/>
                <a:gd name="T7" fmla="*/ 30 h 115"/>
                <a:gd name="T8" fmla="*/ 132 w 321"/>
                <a:gd name="T9" fmla="*/ 26 h 115"/>
                <a:gd name="T10" fmla="*/ 124 w 321"/>
                <a:gd name="T11" fmla="*/ 23 h 115"/>
                <a:gd name="T12" fmla="*/ 116 w 321"/>
                <a:gd name="T13" fmla="*/ 19 h 115"/>
                <a:gd name="T14" fmla="*/ 107 w 321"/>
                <a:gd name="T15" fmla="*/ 16 h 115"/>
                <a:gd name="T16" fmla="*/ 98 w 321"/>
                <a:gd name="T17" fmla="*/ 13 h 115"/>
                <a:gd name="T18" fmla="*/ 89 w 321"/>
                <a:gd name="T19" fmla="*/ 10 h 115"/>
                <a:gd name="T20" fmla="*/ 79 w 321"/>
                <a:gd name="T21" fmla="*/ 8 h 115"/>
                <a:gd name="T22" fmla="*/ 70 w 321"/>
                <a:gd name="T23" fmla="*/ 6 h 115"/>
                <a:gd name="T24" fmla="*/ 60 w 321"/>
                <a:gd name="T25" fmla="*/ 4 h 115"/>
                <a:gd name="T26" fmla="*/ 51 w 321"/>
                <a:gd name="T27" fmla="*/ 3 h 115"/>
                <a:gd name="T28" fmla="*/ 41 w 321"/>
                <a:gd name="T29" fmla="*/ 2 h 115"/>
                <a:gd name="T30" fmla="*/ 31 w 321"/>
                <a:gd name="T31" fmla="*/ 1 h 115"/>
                <a:gd name="T32" fmla="*/ 21 w 321"/>
                <a:gd name="T33" fmla="*/ 0 h 115"/>
                <a:gd name="T34" fmla="*/ 10 w 321"/>
                <a:gd name="T35" fmla="*/ 0 h 115"/>
                <a:gd name="T36" fmla="*/ 6 w 321"/>
                <a:gd name="T37" fmla="*/ 1 h 115"/>
                <a:gd name="T38" fmla="*/ 3 w 321"/>
                <a:gd name="T39" fmla="*/ 3 h 115"/>
                <a:gd name="T40" fmla="*/ 1 w 321"/>
                <a:gd name="T41" fmla="*/ 7 h 115"/>
                <a:gd name="T42" fmla="*/ 0 w 321"/>
                <a:gd name="T43" fmla="*/ 11 h 115"/>
                <a:gd name="T44" fmla="*/ 1 w 321"/>
                <a:gd name="T45" fmla="*/ 15 h 115"/>
                <a:gd name="T46" fmla="*/ 3 w 321"/>
                <a:gd name="T47" fmla="*/ 18 h 115"/>
                <a:gd name="T48" fmla="*/ 6 w 321"/>
                <a:gd name="T49" fmla="*/ 21 h 115"/>
                <a:gd name="T50" fmla="*/ 10 w 321"/>
                <a:gd name="T51" fmla="*/ 21 h 115"/>
                <a:gd name="T52" fmla="*/ 20 w 321"/>
                <a:gd name="T53" fmla="*/ 21 h 115"/>
                <a:gd name="T54" fmla="*/ 29 w 321"/>
                <a:gd name="T55" fmla="*/ 22 h 115"/>
                <a:gd name="T56" fmla="*/ 39 w 321"/>
                <a:gd name="T57" fmla="*/ 22 h 115"/>
                <a:gd name="T58" fmla="*/ 48 w 321"/>
                <a:gd name="T59" fmla="*/ 23 h 115"/>
                <a:gd name="T60" fmla="*/ 56 w 321"/>
                <a:gd name="T61" fmla="*/ 25 h 115"/>
                <a:gd name="T62" fmla="*/ 66 w 321"/>
                <a:gd name="T63" fmla="*/ 26 h 115"/>
                <a:gd name="T64" fmla="*/ 74 w 321"/>
                <a:gd name="T65" fmla="*/ 29 h 115"/>
                <a:gd name="T66" fmla="*/ 83 w 321"/>
                <a:gd name="T67" fmla="*/ 30 h 115"/>
                <a:gd name="T68" fmla="*/ 92 w 321"/>
                <a:gd name="T69" fmla="*/ 33 h 115"/>
                <a:gd name="T70" fmla="*/ 100 w 321"/>
                <a:gd name="T71" fmla="*/ 36 h 115"/>
                <a:gd name="T72" fmla="*/ 108 w 321"/>
                <a:gd name="T73" fmla="*/ 38 h 115"/>
                <a:gd name="T74" fmla="*/ 116 w 321"/>
                <a:gd name="T75" fmla="*/ 42 h 115"/>
                <a:gd name="T76" fmla="*/ 123 w 321"/>
                <a:gd name="T77" fmla="*/ 45 h 115"/>
                <a:gd name="T78" fmla="*/ 131 w 321"/>
                <a:gd name="T79" fmla="*/ 49 h 115"/>
                <a:gd name="T80" fmla="*/ 138 w 321"/>
                <a:gd name="T81" fmla="*/ 53 h 115"/>
                <a:gd name="T82" fmla="*/ 145 w 321"/>
                <a:gd name="T83" fmla="*/ 57 h 115"/>
                <a:gd name="T84" fmla="*/ 148 w 321"/>
                <a:gd name="T85" fmla="*/ 58 h 115"/>
                <a:gd name="T86" fmla="*/ 152 w 321"/>
                <a:gd name="T87" fmla="*/ 58 h 115"/>
                <a:gd name="T88" fmla="*/ 156 w 321"/>
                <a:gd name="T89" fmla="*/ 57 h 115"/>
                <a:gd name="T90" fmla="*/ 158 w 321"/>
                <a:gd name="T91" fmla="*/ 54 h 115"/>
                <a:gd name="T92" fmla="*/ 160 w 321"/>
                <a:gd name="T93" fmla="*/ 50 h 115"/>
                <a:gd name="T94" fmla="*/ 160 w 321"/>
                <a:gd name="T95" fmla="*/ 46 h 115"/>
                <a:gd name="T96" fmla="*/ 158 w 321"/>
                <a:gd name="T97" fmla="*/ 42 h 115"/>
                <a:gd name="T98" fmla="*/ 156 w 321"/>
                <a:gd name="T99" fmla="*/ 40 h 11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321"/>
                <a:gd name="T151" fmla="*/ 0 h 115"/>
                <a:gd name="T152" fmla="*/ 321 w 321"/>
                <a:gd name="T153" fmla="*/ 115 h 115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321" h="115">
                  <a:moveTo>
                    <a:pt x="312" y="79"/>
                  </a:moveTo>
                  <a:lnTo>
                    <a:pt x="312" y="79"/>
                  </a:lnTo>
                  <a:lnTo>
                    <a:pt x="297" y="69"/>
                  </a:lnTo>
                  <a:lnTo>
                    <a:pt x="282" y="60"/>
                  </a:lnTo>
                  <a:lnTo>
                    <a:pt x="265" y="52"/>
                  </a:lnTo>
                  <a:lnTo>
                    <a:pt x="249" y="45"/>
                  </a:lnTo>
                  <a:lnTo>
                    <a:pt x="232" y="38"/>
                  </a:lnTo>
                  <a:lnTo>
                    <a:pt x="215" y="31"/>
                  </a:lnTo>
                  <a:lnTo>
                    <a:pt x="196" y="26"/>
                  </a:lnTo>
                  <a:lnTo>
                    <a:pt x="179" y="20"/>
                  </a:lnTo>
                  <a:lnTo>
                    <a:pt x="159" y="15"/>
                  </a:lnTo>
                  <a:lnTo>
                    <a:pt x="141" y="12"/>
                  </a:lnTo>
                  <a:lnTo>
                    <a:pt x="121" y="8"/>
                  </a:lnTo>
                  <a:lnTo>
                    <a:pt x="102" y="5"/>
                  </a:lnTo>
                  <a:lnTo>
                    <a:pt x="82" y="4"/>
                  </a:lnTo>
                  <a:lnTo>
                    <a:pt x="62" y="1"/>
                  </a:lnTo>
                  <a:lnTo>
                    <a:pt x="42" y="0"/>
                  </a:lnTo>
                  <a:lnTo>
                    <a:pt x="21" y="0"/>
                  </a:lnTo>
                  <a:lnTo>
                    <a:pt x="13" y="1"/>
                  </a:lnTo>
                  <a:lnTo>
                    <a:pt x="6" y="6"/>
                  </a:lnTo>
                  <a:lnTo>
                    <a:pt x="2" y="13"/>
                  </a:lnTo>
                  <a:lnTo>
                    <a:pt x="0" y="21"/>
                  </a:lnTo>
                  <a:lnTo>
                    <a:pt x="2" y="29"/>
                  </a:lnTo>
                  <a:lnTo>
                    <a:pt x="6" y="36"/>
                  </a:lnTo>
                  <a:lnTo>
                    <a:pt x="13" y="41"/>
                  </a:lnTo>
                  <a:lnTo>
                    <a:pt x="21" y="42"/>
                  </a:lnTo>
                  <a:lnTo>
                    <a:pt x="40" y="42"/>
                  </a:lnTo>
                  <a:lnTo>
                    <a:pt x="58" y="43"/>
                  </a:lnTo>
                  <a:lnTo>
                    <a:pt x="78" y="44"/>
                  </a:lnTo>
                  <a:lnTo>
                    <a:pt x="96" y="46"/>
                  </a:lnTo>
                  <a:lnTo>
                    <a:pt x="113" y="50"/>
                  </a:lnTo>
                  <a:lnTo>
                    <a:pt x="132" y="52"/>
                  </a:lnTo>
                  <a:lnTo>
                    <a:pt x="149" y="57"/>
                  </a:lnTo>
                  <a:lnTo>
                    <a:pt x="166" y="60"/>
                  </a:lnTo>
                  <a:lnTo>
                    <a:pt x="184" y="66"/>
                  </a:lnTo>
                  <a:lnTo>
                    <a:pt x="200" y="71"/>
                  </a:lnTo>
                  <a:lnTo>
                    <a:pt x="216" y="76"/>
                  </a:lnTo>
                  <a:lnTo>
                    <a:pt x="232" y="83"/>
                  </a:lnTo>
                  <a:lnTo>
                    <a:pt x="247" y="90"/>
                  </a:lnTo>
                  <a:lnTo>
                    <a:pt x="262" y="97"/>
                  </a:lnTo>
                  <a:lnTo>
                    <a:pt x="276" y="105"/>
                  </a:lnTo>
                  <a:lnTo>
                    <a:pt x="290" y="113"/>
                  </a:lnTo>
                  <a:lnTo>
                    <a:pt x="297" y="115"/>
                  </a:lnTo>
                  <a:lnTo>
                    <a:pt x="305" y="115"/>
                  </a:lnTo>
                  <a:lnTo>
                    <a:pt x="312" y="113"/>
                  </a:lnTo>
                  <a:lnTo>
                    <a:pt x="317" y="107"/>
                  </a:lnTo>
                  <a:lnTo>
                    <a:pt x="321" y="99"/>
                  </a:lnTo>
                  <a:lnTo>
                    <a:pt x="321" y="91"/>
                  </a:lnTo>
                  <a:lnTo>
                    <a:pt x="317" y="84"/>
                  </a:lnTo>
                  <a:lnTo>
                    <a:pt x="312" y="7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6156" name="Freeform 16"/>
            <p:cNvSpPr>
              <a:spLocks/>
            </p:cNvSpPr>
            <p:nvPr/>
          </p:nvSpPr>
          <p:spPr bwMode="auto">
            <a:xfrm>
              <a:off x="5287" y="225"/>
              <a:ext cx="163" cy="59"/>
            </a:xfrm>
            <a:custGeom>
              <a:avLst/>
              <a:gdLst>
                <a:gd name="T0" fmla="*/ 16 w 326"/>
                <a:gd name="T1" fmla="*/ 57 h 119"/>
                <a:gd name="T2" fmla="*/ 16 w 326"/>
                <a:gd name="T3" fmla="*/ 57 h 119"/>
                <a:gd name="T4" fmla="*/ 23 w 326"/>
                <a:gd name="T5" fmla="*/ 53 h 119"/>
                <a:gd name="T6" fmla="*/ 29 w 326"/>
                <a:gd name="T7" fmla="*/ 49 h 119"/>
                <a:gd name="T8" fmla="*/ 37 w 326"/>
                <a:gd name="T9" fmla="*/ 45 h 119"/>
                <a:gd name="T10" fmla="*/ 44 w 326"/>
                <a:gd name="T11" fmla="*/ 42 h 119"/>
                <a:gd name="T12" fmla="*/ 52 w 326"/>
                <a:gd name="T13" fmla="*/ 38 h 119"/>
                <a:gd name="T14" fmla="*/ 61 w 326"/>
                <a:gd name="T15" fmla="*/ 35 h 119"/>
                <a:gd name="T16" fmla="*/ 69 w 326"/>
                <a:gd name="T17" fmla="*/ 33 h 119"/>
                <a:gd name="T18" fmla="*/ 78 w 326"/>
                <a:gd name="T19" fmla="*/ 30 h 119"/>
                <a:gd name="T20" fmla="*/ 87 w 326"/>
                <a:gd name="T21" fmla="*/ 28 h 119"/>
                <a:gd name="T22" fmla="*/ 95 w 326"/>
                <a:gd name="T23" fmla="*/ 26 h 119"/>
                <a:gd name="T24" fmla="*/ 104 w 326"/>
                <a:gd name="T25" fmla="*/ 24 h 119"/>
                <a:gd name="T26" fmla="*/ 114 w 326"/>
                <a:gd name="T27" fmla="*/ 23 h 119"/>
                <a:gd name="T28" fmla="*/ 123 w 326"/>
                <a:gd name="T29" fmla="*/ 22 h 119"/>
                <a:gd name="T30" fmla="*/ 133 w 326"/>
                <a:gd name="T31" fmla="*/ 21 h 119"/>
                <a:gd name="T32" fmla="*/ 143 w 326"/>
                <a:gd name="T33" fmla="*/ 20 h 119"/>
                <a:gd name="T34" fmla="*/ 153 w 326"/>
                <a:gd name="T35" fmla="*/ 20 h 119"/>
                <a:gd name="T36" fmla="*/ 157 w 326"/>
                <a:gd name="T37" fmla="*/ 20 h 119"/>
                <a:gd name="T38" fmla="*/ 160 w 326"/>
                <a:gd name="T39" fmla="*/ 18 h 119"/>
                <a:gd name="T40" fmla="*/ 162 w 326"/>
                <a:gd name="T41" fmla="*/ 14 h 119"/>
                <a:gd name="T42" fmla="*/ 163 w 326"/>
                <a:gd name="T43" fmla="*/ 10 h 119"/>
                <a:gd name="T44" fmla="*/ 162 w 326"/>
                <a:gd name="T45" fmla="*/ 6 h 119"/>
                <a:gd name="T46" fmla="*/ 160 w 326"/>
                <a:gd name="T47" fmla="*/ 3 h 119"/>
                <a:gd name="T48" fmla="*/ 157 w 326"/>
                <a:gd name="T49" fmla="*/ 0 h 119"/>
                <a:gd name="T50" fmla="*/ 153 w 326"/>
                <a:gd name="T51" fmla="*/ 0 h 119"/>
                <a:gd name="T52" fmla="*/ 142 w 326"/>
                <a:gd name="T53" fmla="*/ 0 h 119"/>
                <a:gd name="T54" fmla="*/ 132 w 326"/>
                <a:gd name="T55" fmla="*/ 0 h 119"/>
                <a:gd name="T56" fmla="*/ 121 w 326"/>
                <a:gd name="T57" fmla="*/ 1 h 119"/>
                <a:gd name="T58" fmla="*/ 111 w 326"/>
                <a:gd name="T59" fmla="*/ 3 h 119"/>
                <a:gd name="T60" fmla="*/ 101 w 326"/>
                <a:gd name="T61" fmla="*/ 4 h 119"/>
                <a:gd name="T62" fmla="*/ 91 w 326"/>
                <a:gd name="T63" fmla="*/ 6 h 119"/>
                <a:gd name="T64" fmla="*/ 81 w 326"/>
                <a:gd name="T65" fmla="*/ 8 h 119"/>
                <a:gd name="T66" fmla="*/ 72 w 326"/>
                <a:gd name="T67" fmla="*/ 11 h 119"/>
                <a:gd name="T68" fmla="*/ 62 w 326"/>
                <a:gd name="T69" fmla="*/ 13 h 119"/>
                <a:gd name="T70" fmla="*/ 53 w 326"/>
                <a:gd name="T71" fmla="*/ 16 h 119"/>
                <a:gd name="T72" fmla="*/ 44 w 326"/>
                <a:gd name="T73" fmla="*/ 20 h 119"/>
                <a:gd name="T74" fmla="*/ 36 w 326"/>
                <a:gd name="T75" fmla="*/ 23 h 119"/>
                <a:gd name="T76" fmla="*/ 27 w 326"/>
                <a:gd name="T77" fmla="*/ 27 h 119"/>
                <a:gd name="T78" fmla="*/ 19 w 326"/>
                <a:gd name="T79" fmla="*/ 31 h 119"/>
                <a:gd name="T80" fmla="*/ 11 w 326"/>
                <a:gd name="T81" fmla="*/ 36 h 119"/>
                <a:gd name="T82" fmla="*/ 4 w 326"/>
                <a:gd name="T83" fmla="*/ 41 h 119"/>
                <a:gd name="T84" fmla="*/ 1 w 326"/>
                <a:gd name="T85" fmla="*/ 44 h 119"/>
                <a:gd name="T86" fmla="*/ 0 w 326"/>
                <a:gd name="T87" fmla="*/ 47 h 119"/>
                <a:gd name="T88" fmla="*/ 0 w 326"/>
                <a:gd name="T89" fmla="*/ 51 h 119"/>
                <a:gd name="T90" fmla="*/ 1 w 326"/>
                <a:gd name="T91" fmla="*/ 55 h 119"/>
                <a:gd name="T92" fmla="*/ 5 w 326"/>
                <a:gd name="T93" fmla="*/ 58 h 119"/>
                <a:gd name="T94" fmla="*/ 8 w 326"/>
                <a:gd name="T95" fmla="*/ 59 h 119"/>
                <a:gd name="T96" fmla="*/ 12 w 326"/>
                <a:gd name="T97" fmla="*/ 59 h 119"/>
                <a:gd name="T98" fmla="*/ 16 w 326"/>
                <a:gd name="T99" fmla="*/ 57 h 11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326"/>
                <a:gd name="T151" fmla="*/ 0 h 119"/>
                <a:gd name="T152" fmla="*/ 326 w 326"/>
                <a:gd name="T153" fmla="*/ 119 h 119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326" h="119">
                  <a:moveTo>
                    <a:pt x="32" y="115"/>
                  </a:moveTo>
                  <a:lnTo>
                    <a:pt x="32" y="115"/>
                  </a:lnTo>
                  <a:lnTo>
                    <a:pt x="46" y="107"/>
                  </a:lnTo>
                  <a:lnTo>
                    <a:pt x="59" y="98"/>
                  </a:lnTo>
                  <a:lnTo>
                    <a:pt x="73" y="91"/>
                  </a:lnTo>
                  <a:lnTo>
                    <a:pt x="89" y="84"/>
                  </a:lnTo>
                  <a:lnTo>
                    <a:pt x="104" y="77"/>
                  </a:lnTo>
                  <a:lnTo>
                    <a:pt x="122" y="71"/>
                  </a:lnTo>
                  <a:lnTo>
                    <a:pt x="138" y="66"/>
                  </a:lnTo>
                  <a:lnTo>
                    <a:pt x="155" y="61"/>
                  </a:lnTo>
                  <a:lnTo>
                    <a:pt x="174" y="56"/>
                  </a:lnTo>
                  <a:lnTo>
                    <a:pt x="191" y="52"/>
                  </a:lnTo>
                  <a:lnTo>
                    <a:pt x="209" y="49"/>
                  </a:lnTo>
                  <a:lnTo>
                    <a:pt x="228" y="46"/>
                  </a:lnTo>
                  <a:lnTo>
                    <a:pt x="247" y="44"/>
                  </a:lnTo>
                  <a:lnTo>
                    <a:pt x="266" y="43"/>
                  </a:lnTo>
                  <a:lnTo>
                    <a:pt x="285" y="41"/>
                  </a:lnTo>
                  <a:lnTo>
                    <a:pt x="305" y="41"/>
                  </a:lnTo>
                  <a:lnTo>
                    <a:pt x="313" y="40"/>
                  </a:lnTo>
                  <a:lnTo>
                    <a:pt x="320" y="36"/>
                  </a:lnTo>
                  <a:lnTo>
                    <a:pt x="324" y="29"/>
                  </a:lnTo>
                  <a:lnTo>
                    <a:pt x="326" y="21"/>
                  </a:lnTo>
                  <a:lnTo>
                    <a:pt x="324" y="13"/>
                  </a:lnTo>
                  <a:lnTo>
                    <a:pt x="320" y="6"/>
                  </a:lnTo>
                  <a:lnTo>
                    <a:pt x="313" y="1"/>
                  </a:lnTo>
                  <a:lnTo>
                    <a:pt x="305" y="0"/>
                  </a:lnTo>
                  <a:lnTo>
                    <a:pt x="284" y="0"/>
                  </a:lnTo>
                  <a:lnTo>
                    <a:pt x="263" y="1"/>
                  </a:lnTo>
                  <a:lnTo>
                    <a:pt x="243" y="3"/>
                  </a:lnTo>
                  <a:lnTo>
                    <a:pt x="222" y="6"/>
                  </a:lnTo>
                  <a:lnTo>
                    <a:pt x="202" y="8"/>
                  </a:lnTo>
                  <a:lnTo>
                    <a:pt x="182" y="13"/>
                  </a:lnTo>
                  <a:lnTo>
                    <a:pt x="162" y="16"/>
                  </a:lnTo>
                  <a:lnTo>
                    <a:pt x="144" y="22"/>
                  </a:lnTo>
                  <a:lnTo>
                    <a:pt x="124" y="26"/>
                  </a:lnTo>
                  <a:lnTo>
                    <a:pt x="107" y="33"/>
                  </a:lnTo>
                  <a:lnTo>
                    <a:pt x="88" y="40"/>
                  </a:lnTo>
                  <a:lnTo>
                    <a:pt x="71" y="47"/>
                  </a:lnTo>
                  <a:lnTo>
                    <a:pt x="54" y="55"/>
                  </a:lnTo>
                  <a:lnTo>
                    <a:pt x="38" y="63"/>
                  </a:lnTo>
                  <a:lnTo>
                    <a:pt x="23" y="73"/>
                  </a:lnTo>
                  <a:lnTo>
                    <a:pt x="8" y="82"/>
                  </a:lnTo>
                  <a:lnTo>
                    <a:pt x="2" y="88"/>
                  </a:lnTo>
                  <a:lnTo>
                    <a:pt x="0" y="94"/>
                  </a:lnTo>
                  <a:lnTo>
                    <a:pt x="0" y="102"/>
                  </a:lnTo>
                  <a:lnTo>
                    <a:pt x="3" y="111"/>
                  </a:lnTo>
                  <a:lnTo>
                    <a:pt x="9" y="116"/>
                  </a:lnTo>
                  <a:lnTo>
                    <a:pt x="16" y="119"/>
                  </a:lnTo>
                  <a:lnTo>
                    <a:pt x="24" y="119"/>
                  </a:lnTo>
                  <a:lnTo>
                    <a:pt x="32" y="1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6157" name="Freeform 17"/>
            <p:cNvSpPr>
              <a:spLocks/>
            </p:cNvSpPr>
            <p:nvPr/>
          </p:nvSpPr>
          <p:spPr bwMode="auto">
            <a:xfrm>
              <a:off x="5290" y="298"/>
              <a:ext cx="160" cy="58"/>
            </a:xfrm>
            <a:custGeom>
              <a:avLst/>
              <a:gdLst>
                <a:gd name="T0" fmla="*/ 150 w 321"/>
                <a:gd name="T1" fmla="*/ 0 h 115"/>
                <a:gd name="T2" fmla="*/ 139 w 321"/>
                <a:gd name="T3" fmla="*/ 0 h 115"/>
                <a:gd name="T4" fmla="*/ 129 w 321"/>
                <a:gd name="T5" fmla="*/ 1 h 115"/>
                <a:gd name="T6" fmla="*/ 119 w 321"/>
                <a:gd name="T7" fmla="*/ 2 h 115"/>
                <a:gd name="T8" fmla="*/ 109 w 321"/>
                <a:gd name="T9" fmla="*/ 3 h 115"/>
                <a:gd name="T10" fmla="*/ 100 w 321"/>
                <a:gd name="T11" fmla="*/ 4 h 115"/>
                <a:gd name="T12" fmla="*/ 90 w 321"/>
                <a:gd name="T13" fmla="*/ 6 h 115"/>
                <a:gd name="T14" fmla="*/ 80 w 321"/>
                <a:gd name="T15" fmla="*/ 8 h 115"/>
                <a:gd name="T16" fmla="*/ 71 w 321"/>
                <a:gd name="T17" fmla="*/ 10 h 115"/>
                <a:gd name="T18" fmla="*/ 62 w 321"/>
                <a:gd name="T19" fmla="*/ 13 h 115"/>
                <a:gd name="T20" fmla="*/ 53 w 321"/>
                <a:gd name="T21" fmla="*/ 16 h 115"/>
                <a:gd name="T22" fmla="*/ 44 w 321"/>
                <a:gd name="T23" fmla="*/ 19 h 115"/>
                <a:gd name="T24" fmla="*/ 36 w 321"/>
                <a:gd name="T25" fmla="*/ 23 h 115"/>
                <a:gd name="T26" fmla="*/ 28 w 321"/>
                <a:gd name="T27" fmla="*/ 26 h 115"/>
                <a:gd name="T28" fmla="*/ 20 w 321"/>
                <a:gd name="T29" fmla="*/ 30 h 115"/>
                <a:gd name="T30" fmla="*/ 12 w 321"/>
                <a:gd name="T31" fmla="*/ 35 h 115"/>
                <a:gd name="T32" fmla="*/ 5 w 321"/>
                <a:gd name="T33" fmla="*/ 40 h 115"/>
                <a:gd name="T34" fmla="*/ 5 w 321"/>
                <a:gd name="T35" fmla="*/ 40 h 115"/>
                <a:gd name="T36" fmla="*/ 2 w 321"/>
                <a:gd name="T37" fmla="*/ 42 h 115"/>
                <a:gd name="T38" fmla="*/ 0 w 321"/>
                <a:gd name="T39" fmla="*/ 46 h 115"/>
                <a:gd name="T40" fmla="*/ 0 w 321"/>
                <a:gd name="T41" fmla="*/ 50 h 115"/>
                <a:gd name="T42" fmla="*/ 1 w 321"/>
                <a:gd name="T43" fmla="*/ 54 h 115"/>
                <a:gd name="T44" fmla="*/ 4 w 321"/>
                <a:gd name="T45" fmla="*/ 57 h 115"/>
                <a:gd name="T46" fmla="*/ 8 w 321"/>
                <a:gd name="T47" fmla="*/ 58 h 115"/>
                <a:gd name="T48" fmla="*/ 12 w 321"/>
                <a:gd name="T49" fmla="*/ 58 h 115"/>
                <a:gd name="T50" fmla="*/ 15 w 321"/>
                <a:gd name="T51" fmla="*/ 57 h 115"/>
                <a:gd name="T52" fmla="*/ 22 w 321"/>
                <a:gd name="T53" fmla="*/ 53 h 115"/>
                <a:gd name="T54" fmla="*/ 29 w 321"/>
                <a:gd name="T55" fmla="*/ 49 h 115"/>
                <a:gd name="T56" fmla="*/ 37 w 321"/>
                <a:gd name="T57" fmla="*/ 45 h 115"/>
                <a:gd name="T58" fmla="*/ 44 w 321"/>
                <a:gd name="T59" fmla="*/ 42 h 115"/>
                <a:gd name="T60" fmla="*/ 52 w 321"/>
                <a:gd name="T61" fmla="*/ 38 h 115"/>
                <a:gd name="T62" fmla="*/ 60 w 321"/>
                <a:gd name="T63" fmla="*/ 36 h 115"/>
                <a:gd name="T64" fmla="*/ 68 w 321"/>
                <a:gd name="T65" fmla="*/ 33 h 115"/>
                <a:gd name="T66" fmla="*/ 77 w 321"/>
                <a:gd name="T67" fmla="*/ 30 h 115"/>
                <a:gd name="T68" fmla="*/ 86 w 321"/>
                <a:gd name="T69" fmla="*/ 29 h 115"/>
                <a:gd name="T70" fmla="*/ 94 w 321"/>
                <a:gd name="T71" fmla="*/ 26 h 115"/>
                <a:gd name="T72" fmla="*/ 104 w 321"/>
                <a:gd name="T73" fmla="*/ 25 h 115"/>
                <a:gd name="T74" fmla="*/ 112 w 321"/>
                <a:gd name="T75" fmla="*/ 23 h 115"/>
                <a:gd name="T76" fmla="*/ 121 w 321"/>
                <a:gd name="T77" fmla="*/ 22 h 115"/>
                <a:gd name="T78" fmla="*/ 131 w 321"/>
                <a:gd name="T79" fmla="*/ 22 h 115"/>
                <a:gd name="T80" fmla="*/ 140 w 321"/>
                <a:gd name="T81" fmla="*/ 21 h 115"/>
                <a:gd name="T82" fmla="*/ 150 w 321"/>
                <a:gd name="T83" fmla="*/ 21 h 115"/>
                <a:gd name="T84" fmla="*/ 154 w 321"/>
                <a:gd name="T85" fmla="*/ 21 h 115"/>
                <a:gd name="T86" fmla="*/ 157 w 321"/>
                <a:gd name="T87" fmla="*/ 18 h 115"/>
                <a:gd name="T88" fmla="*/ 159 w 321"/>
                <a:gd name="T89" fmla="*/ 15 h 115"/>
                <a:gd name="T90" fmla="*/ 160 w 321"/>
                <a:gd name="T91" fmla="*/ 11 h 115"/>
                <a:gd name="T92" fmla="*/ 159 w 321"/>
                <a:gd name="T93" fmla="*/ 7 h 115"/>
                <a:gd name="T94" fmla="*/ 157 w 321"/>
                <a:gd name="T95" fmla="*/ 3 h 115"/>
                <a:gd name="T96" fmla="*/ 154 w 321"/>
                <a:gd name="T97" fmla="*/ 1 h 115"/>
                <a:gd name="T98" fmla="*/ 150 w 321"/>
                <a:gd name="T99" fmla="*/ 0 h 11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321"/>
                <a:gd name="T151" fmla="*/ 0 h 115"/>
                <a:gd name="T152" fmla="*/ 321 w 321"/>
                <a:gd name="T153" fmla="*/ 115 h 115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321" h="115">
                  <a:moveTo>
                    <a:pt x="300" y="0"/>
                  </a:moveTo>
                  <a:lnTo>
                    <a:pt x="279" y="0"/>
                  </a:lnTo>
                  <a:lnTo>
                    <a:pt x="258" y="1"/>
                  </a:lnTo>
                  <a:lnTo>
                    <a:pt x="239" y="4"/>
                  </a:lnTo>
                  <a:lnTo>
                    <a:pt x="219" y="5"/>
                  </a:lnTo>
                  <a:lnTo>
                    <a:pt x="200" y="8"/>
                  </a:lnTo>
                  <a:lnTo>
                    <a:pt x="180" y="12"/>
                  </a:lnTo>
                  <a:lnTo>
                    <a:pt x="160" y="15"/>
                  </a:lnTo>
                  <a:lnTo>
                    <a:pt x="142" y="20"/>
                  </a:lnTo>
                  <a:lnTo>
                    <a:pt x="124" y="26"/>
                  </a:lnTo>
                  <a:lnTo>
                    <a:pt x="106" y="31"/>
                  </a:lnTo>
                  <a:lnTo>
                    <a:pt x="89" y="38"/>
                  </a:lnTo>
                  <a:lnTo>
                    <a:pt x="72" y="45"/>
                  </a:lnTo>
                  <a:lnTo>
                    <a:pt x="56" y="52"/>
                  </a:lnTo>
                  <a:lnTo>
                    <a:pt x="40" y="60"/>
                  </a:lnTo>
                  <a:lnTo>
                    <a:pt x="25" y="69"/>
                  </a:lnTo>
                  <a:lnTo>
                    <a:pt x="10" y="79"/>
                  </a:lnTo>
                  <a:lnTo>
                    <a:pt x="4" y="84"/>
                  </a:lnTo>
                  <a:lnTo>
                    <a:pt x="0" y="91"/>
                  </a:lnTo>
                  <a:lnTo>
                    <a:pt x="0" y="99"/>
                  </a:lnTo>
                  <a:lnTo>
                    <a:pt x="3" y="107"/>
                  </a:lnTo>
                  <a:lnTo>
                    <a:pt x="8" y="113"/>
                  </a:lnTo>
                  <a:lnTo>
                    <a:pt x="16" y="115"/>
                  </a:lnTo>
                  <a:lnTo>
                    <a:pt x="25" y="115"/>
                  </a:lnTo>
                  <a:lnTo>
                    <a:pt x="31" y="113"/>
                  </a:lnTo>
                  <a:lnTo>
                    <a:pt x="45" y="105"/>
                  </a:lnTo>
                  <a:lnTo>
                    <a:pt x="59" y="97"/>
                  </a:lnTo>
                  <a:lnTo>
                    <a:pt x="74" y="90"/>
                  </a:lnTo>
                  <a:lnTo>
                    <a:pt x="89" y="83"/>
                  </a:lnTo>
                  <a:lnTo>
                    <a:pt x="105" y="76"/>
                  </a:lnTo>
                  <a:lnTo>
                    <a:pt x="121" y="71"/>
                  </a:lnTo>
                  <a:lnTo>
                    <a:pt x="137" y="66"/>
                  </a:lnTo>
                  <a:lnTo>
                    <a:pt x="155" y="60"/>
                  </a:lnTo>
                  <a:lnTo>
                    <a:pt x="172" y="57"/>
                  </a:lnTo>
                  <a:lnTo>
                    <a:pt x="189" y="52"/>
                  </a:lnTo>
                  <a:lnTo>
                    <a:pt x="208" y="50"/>
                  </a:lnTo>
                  <a:lnTo>
                    <a:pt x="225" y="46"/>
                  </a:lnTo>
                  <a:lnTo>
                    <a:pt x="243" y="44"/>
                  </a:lnTo>
                  <a:lnTo>
                    <a:pt x="263" y="43"/>
                  </a:lnTo>
                  <a:lnTo>
                    <a:pt x="281" y="42"/>
                  </a:lnTo>
                  <a:lnTo>
                    <a:pt x="300" y="42"/>
                  </a:lnTo>
                  <a:lnTo>
                    <a:pt x="308" y="41"/>
                  </a:lnTo>
                  <a:lnTo>
                    <a:pt x="315" y="36"/>
                  </a:lnTo>
                  <a:lnTo>
                    <a:pt x="319" y="29"/>
                  </a:lnTo>
                  <a:lnTo>
                    <a:pt x="321" y="21"/>
                  </a:lnTo>
                  <a:lnTo>
                    <a:pt x="319" y="13"/>
                  </a:lnTo>
                  <a:lnTo>
                    <a:pt x="315" y="6"/>
                  </a:lnTo>
                  <a:lnTo>
                    <a:pt x="308" y="1"/>
                  </a:lnTo>
                  <a:lnTo>
                    <a:pt x="30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6158" name="Freeform 18"/>
            <p:cNvSpPr>
              <a:spLocks/>
            </p:cNvSpPr>
            <p:nvPr/>
          </p:nvSpPr>
          <p:spPr bwMode="auto">
            <a:xfrm>
              <a:off x="5067" y="225"/>
              <a:ext cx="163" cy="59"/>
            </a:xfrm>
            <a:custGeom>
              <a:avLst/>
              <a:gdLst>
                <a:gd name="T0" fmla="*/ 10 w 327"/>
                <a:gd name="T1" fmla="*/ 20 h 119"/>
                <a:gd name="T2" fmla="*/ 20 w 327"/>
                <a:gd name="T3" fmla="*/ 20 h 119"/>
                <a:gd name="T4" fmla="*/ 30 w 327"/>
                <a:gd name="T5" fmla="*/ 21 h 119"/>
                <a:gd name="T6" fmla="*/ 39 w 327"/>
                <a:gd name="T7" fmla="*/ 22 h 119"/>
                <a:gd name="T8" fmla="*/ 48 w 327"/>
                <a:gd name="T9" fmla="*/ 23 h 119"/>
                <a:gd name="T10" fmla="*/ 58 w 327"/>
                <a:gd name="T11" fmla="*/ 24 h 119"/>
                <a:gd name="T12" fmla="*/ 67 w 327"/>
                <a:gd name="T13" fmla="*/ 26 h 119"/>
                <a:gd name="T14" fmla="*/ 76 w 327"/>
                <a:gd name="T15" fmla="*/ 28 h 119"/>
                <a:gd name="T16" fmla="*/ 85 w 327"/>
                <a:gd name="T17" fmla="*/ 30 h 119"/>
                <a:gd name="T18" fmla="*/ 93 w 327"/>
                <a:gd name="T19" fmla="*/ 33 h 119"/>
                <a:gd name="T20" fmla="*/ 102 w 327"/>
                <a:gd name="T21" fmla="*/ 35 h 119"/>
                <a:gd name="T22" fmla="*/ 110 w 327"/>
                <a:gd name="T23" fmla="*/ 38 h 119"/>
                <a:gd name="T24" fmla="*/ 118 w 327"/>
                <a:gd name="T25" fmla="*/ 42 h 119"/>
                <a:gd name="T26" fmla="*/ 126 w 327"/>
                <a:gd name="T27" fmla="*/ 45 h 119"/>
                <a:gd name="T28" fmla="*/ 133 w 327"/>
                <a:gd name="T29" fmla="*/ 49 h 119"/>
                <a:gd name="T30" fmla="*/ 140 w 327"/>
                <a:gd name="T31" fmla="*/ 53 h 119"/>
                <a:gd name="T32" fmla="*/ 147 w 327"/>
                <a:gd name="T33" fmla="*/ 57 h 119"/>
                <a:gd name="T34" fmla="*/ 151 w 327"/>
                <a:gd name="T35" fmla="*/ 59 h 119"/>
                <a:gd name="T36" fmla="*/ 155 w 327"/>
                <a:gd name="T37" fmla="*/ 59 h 119"/>
                <a:gd name="T38" fmla="*/ 158 w 327"/>
                <a:gd name="T39" fmla="*/ 58 h 119"/>
                <a:gd name="T40" fmla="*/ 161 w 327"/>
                <a:gd name="T41" fmla="*/ 55 h 119"/>
                <a:gd name="T42" fmla="*/ 163 w 327"/>
                <a:gd name="T43" fmla="*/ 51 h 119"/>
                <a:gd name="T44" fmla="*/ 163 w 327"/>
                <a:gd name="T45" fmla="*/ 47 h 119"/>
                <a:gd name="T46" fmla="*/ 161 w 327"/>
                <a:gd name="T47" fmla="*/ 44 h 119"/>
                <a:gd name="T48" fmla="*/ 158 w 327"/>
                <a:gd name="T49" fmla="*/ 41 h 119"/>
                <a:gd name="T50" fmla="*/ 151 w 327"/>
                <a:gd name="T51" fmla="*/ 36 h 119"/>
                <a:gd name="T52" fmla="*/ 143 w 327"/>
                <a:gd name="T53" fmla="*/ 31 h 119"/>
                <a:gd name="T54" fmla="*/ 135 w 327"/>
                <a:gd name="T55" fmla="*/ 27 h 119"/>
                <a:gd name="T56" fmla="*/ 127 w 327"/>
                <a:gd name="T57" fmla="*/ 23 h 119"/>
                <a:gd name="T58" fmla="*/ 119 w 327"/>
                <a:gd name="T59" fmla="*/ 20 h 119"/>
                <a:gd name="T60" fmla="*/ 109 w 327"/>
                <a:gd name="T61" fmla="*/ 16 h 119"/>
                <a:gd name="T62" fmla="*/ 100 w 327"/>
                <a:gd name="T63" fmla="*/ 13 h 119"/>
                <a:gd name="T64" fmla="*/ 91 w 327"/>
                <a:gd name="T65" fmla="*/ 11 h 119"/>
                <a:gd name="T66" fmla="*/ 81 w 327"/>
                <a:gd name="T67" fmla="*/ 8 h 119"/>
                <a:gd name="T68" fmla="*/ 72 w 327"/>
                <a:gd name="T69" fmla="*/ 6 h 119"/>
                <a:gd name="T70" fmla="*/ 62 w 327"/>
                <a:gd name="T71" fmla="*/ 4 h 119"/>
                <a:gd name="T72" fmla="*/ 52 w 327"/>
                <a:gd name="T73" fmla="*/ 3 h 119"/>
                <a:gd name="T74" fmla="*/ 41 w 327"/>
                <a:gd name="T75" fmla="*/ 1 h 119"/>
                <a:gd name="T76" fmla="*/ 31 w 327"/>
                <a:gd name="T77" fmla="*/ 0 h 119"/>
                <a:gd name="T78" fmla="*/ 21 w 327"/>
                <a:gd name="T79" fmla="*/ 0 h 119"/>
                <a:gd name="T80" fmla="*/ 10 w 327"/>
                <a:gd name="T81" fmla="*/ 0 h 119"/>
                <a:gd name="T82" fmla="*/ 6 w 327"/>
                <a:gd name="T83" fmla="*/ 0 h 119"/>
                <a:gd name="T84" fmla="*/ 3 w 327"/>
                <a:gd name="T85" fmla="*/ 3 h 119"/>
                <a:gd name="T86" fmla="*/ 1 w 327"/>
                <a:gd name="T87" fmla="*/ 6 h 119"/>
                <a:gd name="T88" fmla="*/ 0 w 327"/>
                <a:gd name="T89" fmla="*/ 10 h 119"/>
                <a:gd name="T90" fmla="*/ 1 w 327"/>
                <a:gd name="T91" fmla="*/ 14 h 119"/>
                <a:gd name="T92" fmla="*/ 3 w 327"/>
                <a:gd name="T93" fmla="*/ 18 h 119"/>
                <a:gd name="T94" fmla="*/ 6 w 327"/>
                <a:gd name="T95" fmla="*/ 20 h 119"/>
                <a:gd name="T96" fmla="*/ 10 w 327"/>
                <a:gd name="T97" fmla="*/ 20 h 119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327"/>
                <a:gd name="T148" fmla="*/ 0 h 119"/>
                <a:gd name="T149" fmla="*/ 327 w 327"/>
                <a:gd name="T150" fmla="*/ 119 h 119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327" h="119">
                  <a:moveTo>
                    <a:pt x="21" y="41"/>
                  </a:moveTo>
                  <a:lnTo>
                    <a:pt x="41" y="41"/>
                  </a:lnTo>
                  <a:lnTo>
                    <a:pt x="60" y="43"/>
                  </a:lnTo>
                  <a:lnTo>
                    <a:pt x="79" y="44"/>
                  </a:lnTo>
                  <a:lnTo>
                    <a:pt x="97" y="46"/>
                  </a:lnTo>
                  <a:lnTo>
                    <a:pt x="117" y="49"/>
                  </a:lnTo>
                  <a:lnTo>
                    <a:pt x="134" y="52"/>
                  </a:lnTo>
                  <a:lnTo>
                    <a:pt x="153" y="56"/>
                  </a:lnTo>
                  <a:lnTo>
                    <a:pt x="170" y="61"/>
                  </a:lnTo>
                  <a:lnTo>
                    <a:pt x="187" y="66"/>
                  </a:lnTo>
                  <a:lnTo>
                    <a:pt x="204" y="71"/>
                  </a:lnTo>
                  <a:lnTo>
                    <a:pt x="221" y="77"/>
                  </a:lnTo>
                  <a:lnTo>
                    <a:pt x="237" y="84"/>
                  </a:lnTo>
                  <a:lnTo>
                    <a:pt x="252" y="91"/>
                  </a:lnTo>
                  <a:lnTo>
                    <a:pt x="267" y="98"/>
                  </a:lnTo>
                  <a:lnTo>
                    <a:pt x="280" y="107"/>
                  </a:lnTo>
                  <a:lnTo>
                    <a:pt x="294" y="115"/>
                  </a:lnTo>
                  <a:lnTo>
                    <a:pt x="302" y="119"/>
                  </a:lnTo>
                  <a:lnTo>
                    <a:pt x="310" y="119"/>
                  </a:lnTo>
                  <a:lnTo>
                    <a:pt x="317" y="116"/>
                  </a:lnTo>
                  <a:lnTo>
                    <a:pt x="323" y="111"/>
                  </a:lnTo>
                  <a:lnTo>
                    <a:pt x="327" y="102"/>
                  </a:lnTo>
                  <a:lnTo>
                    <a:pt x="327" y="94"/>
                  </a:lnTo>
                  <a:lnTo>
                    <a:pt x="323" y="88"/>
                  </a:lnTo>
                  <a:lnTo>
                    <a:pt x="317" y="82"/>
                  </a:lnTo>
                  <a:lnTo>
                    <a:pt x="302" y="73"/>
                  </a:lnTo>
                  <a:lnTo>
                    <a:pt x="287" y="63"/>
                  </a:lnTo>
                  <a:lnTo>
                    <a:pt x="271" y="55"/>
                  </a:lnTo>
                  <a:lnTo>
                    <a:pt x="255" y="47"/>
                  </a:lnTo>
                  <a:lnTo>
                    <a:pt x="238" y="40"/>
                  </a:lnTo>
                  <a:lnTo>
                    <a:pt x="219" y="33"/>
                  </a:lnTo>
                  <a:lnTo>
                    <a:pt x="201" y="26"/>
                  </a:lnTo>
                  <a:lnTo>
                    <a:pt x="183" y="22"/>
                  </a:lnTo>
                  <a:lnTo>
                    <a:pt x="163" y="16"/>
                  </a:lnTo>
                  <a:lnTo>
                    <a:pt x="144" y="13"/>
                  </a:lnTo>
                  <a:lnTo>
                    <a:pt x="124" y="8"/>
                  </a:lnTo>
                  <a:lnTo>
                    <a:pt x="104" y="6"/>
                  </a:lnTo>
                  <a:lnTo>
                    <a:pt x="83" y="3"/>
                  </a:lnTo>
                  <a:lnTo>
                    <a:pt x="63" y="1"/>
                  </a:lnTo>
                  <a:lnTo>
                    <a:pt x="42" y="0"/>
                  </a:lnTo>
                  <a:lnTo>
                    <a:pt x="21" y="0"/>
                  </a:lnTo>
                  <a:lnTo>
                    <a:pt x="13" y="1"/>
                  </a:lnTo>
                  <a:lnTo>
                    <a:pt x="6" y="6"/>
                  </a:lnTo>
                  <a:lnTo>
                    <a:pt x="2" y="13"/>
                  </a:lnTo>
                  <a:lnTo>
                    <a:pt x="0" y="21"/>
                  </a:lnTo>
                  <a:lnTo>
                    <a:pt x="2" y="29"/>
                  </a:lnTo>
                  <a:lnTo>
                    <a:pt x="6" y="36"/>
                  </a:lnTo>
                  <a:lnTo>
                    <a:pt x="13" y="40"/>
                  </a:lnTo>
                  <a:lnTo>
                    <a:pt x="21" y="4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6159" name="Freeform 19"/>
            <p:cNvSpPr>
              <a:spLocks/>
            </p:cNvSpPr>
            <p:nvPr/>
          </p:nvSpPr>
          <p:spPr bwMode="auto">
            <a:xfrm>
              <a:off x="5386" y="383"/>
              <a:ext cx="31" cy="41"/>
            </a:xfrm>
            <a:custGeom>
              <a:avLst/>
              <a:gdLst>
                <a:gd name="T0" fmla="*/ 12 w 62"/>
                <a:gd name="T1" fmla="*/ 41 h 83"/>
                <a:gd name="T2" fmla="*/ 14 w 62"/>
                <a:gd name="T3" fmla="*/ 40 h 83"/>
                <a:gd name="T4" fmla="*/ 17 w 62"/>
                <a:gd name="T5" fmla="*/ 40 h 83"/>
                <a:gd name="T6" fmla="*/ 19 w 62"/>
                <a:gd name="T7" fmla="*/ 40 h 83"/>
                <a:gd name="T8" fmla="*/ 22 w 62"/>
                <a:gd name="T9" fmla="*/ 39 h 83"/>
                <a:gd name="T10" fmla="*/ 24 w 62"/>
                <a:gd name="T11" fmla="*/ 39 h 83"/>
                <a:gd name="T12" fmla="*/ 27 w 62"/>
                <a:gd name="T13" fmla="*/ 39 h 83"/>
                <a:gd name="T14" fmla="*/ 29 w 62"/>
                <a:gd name="T15" fmla="*/ 38 h 83"/>
                <a:gd name="T16" fmla="*/ 31 w 62"/>
                <a:gd name="T17" fmla="*/ 38 h 83"/>
                <a:gd name="T18" fmla="*/ 28 w 62"/>
                <a:gd name="T19" fmla="*/ 33 h 83"/>
                <a:gd name="T20" fmla="*/ 25 w 62"/>
                <a:gd name="T21" fmla="*/ 28 h 83"/>
                <a:gd name="T22" fmla="*/ 22 w 62"/>
                <a:gd name="T23" fmla="*/ 23 h 83"/>
                <a:gd name="T24" fmla="*/ 19 w 62"/>
                <a:gd name="T25" fmla="*/ 17 h 83"/>
                <a:gd name="T26" fmla="*/ 16 w 62"/>
                <a:gd name="T27" fmla="*/ 13 h 83"/>
                <a:gd name="T28" fmla="*/ 13 w 62"/>
                <a:gd name="T29" fmla="*/ 8 h 83"/>
                <a:gd name="T30" fmla="*/ 11 w 62"/>
                <a:gd name="T31" fmla="*/ 4 h 83"/>
                <a:gd name="T32" fmla="*/ 8 w 62"/>
                <a:gd name="T33" fmla="*/ 0 h 83"/>
                <a:gd name="T34" fmla="*/ 6 w 62"/>
                <a:gd name="T35" fmla="*/ 0 h 83"/>
                <a:gd name="T36" fmla="*/ 4 w 62"/>
                <a:gd name="T37" fmla="*/ 0 h 83"/>
                <a:gd name="T38" fmla="*/ 2 w 62"/>
                <a:gd name="T39" fmla="*/ 0 h 83"/>
                <a:gd name="T40" fmla="*/ 0 w 62"/>
                <a:gd name="T41" fmla="*/ 1 h 83"/>
                <a:gd name="T42" fmla="*/ 12 w 62"/>
                <a:gd name="T43" fmla="*/ 41 h 83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62"/>
                <a:gd name="T67" fmla="*/ 0 h 83"/>
                <a:gd name="T68" fmla="*/ 62 w 62"/>
                <a:gd name="T69" fmla="*/ 83 h 83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62" h="83">
                  <a:moveTo>
                    <a:pt x="24" y="83"/>
                  </a:moveTo>
                  <a:lnTo>
                    <a:pt x="28" y="81"/>
                  </a:lnTo>
                  <a:lnTo>
                    <a:pt x="33" y="81"/>
                  </a:lnTo>
                  <a:lnTo>
                    <a:pt x="38" y="80"/>
                  </a:lnTo>
                  <a:lnTo>
                    <a:pt x="43" y="79"/>
                  </a:lnTo>
                  <a:lnTo>
                    <a:pt x="48" y="78"/>
                  </a:lnTo>
                  <a:lnTo>
                    <a:pt x="53" y="78"/>
                  </a:lnTo>
                  <a:lnTo>
                    <a:pt x="57" y="77"/>
                  </a:lnTo>
                  <a:lnTo>
                    <a:pt x="62" y="77"/>
                  </a:lnTo>
                  <a:lnTo>
                    <a:pt x="55" y="66"/>
                  </a:lnTo>
                  <a:lnTo>
                    <a:pt x="49" y="56"/>
                  </a:lnTo>
                  <a:lnTo>
                    <a:pt x="43" y="46"/>
                  </a:lnTo>
                  <a:lnTo>
                    <a:pt x="38" y="35"/>
                  </a:lnTo>
                  <a:lnTo>
                    <a:pt x="32" y="26"/>
                  </a:lnTo>
                  <a:lnTo>
                    <a:pt x="26" y="17"/>
                  </a:lnTo>
                  <a:lnTo>
                    <a:pt x="21" y="8"/>
                  </a:lnTo>
                  <a:lnTo>
                    <a:pt x="16" y="0"/>
                  </a:lnTo>
                  <a:lnTo>
                    <a:pt x="12" y="1"/>
                  </a:lnTo>
                  <a:lnTo>
                    <a:pt x="8" y="1"/>
                  </a:lnTo>
                  <a:lnTo>
                    <a:pt x="4" y="1"/>
                  </a:lnTo>
                  <a:lnTo>
                    <a:pt x="0" y="2"/>
                  </a:lnTo>
                  <a:lnTo>
                    <a:pt x="24" y="8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6160" name="Freeform 20"/>
            <p:cNvSpPr>
              <a:spLocks/>
            </p:cNvSpPr>
            <p:nvPr/>
          </p:nvSpPr>
          <p:spPr bwMode="auto">
            <a:xfrm>
              <a:off x="5077" y="379"/>
              <a:ext cx="30" cy="42"/>
            </a:xfrm>
            <a:custGeom>
              <a:avLst/>
              <a:gdLst>
                <a:gd name="T0" fmla="*/ 30 w 60"/>
                <a:gd name="T1" fmla="*/ 42 h 84"/>
                <a:gd name="T2" fmla="*/ 27 w 60"/>
                <a:gd name="T3" fmla="*/ 1 h 84"/>
                <a:gd name="T4" fmla="*/ 24 w 60"/>
                <a:gd name="T5" fmla="*/ 0 h 84"/>
                <a:gd name="T6" fmla="*/ 22 w 60"/>
                <a:gd name="T7" fmla="*/ 0 h 84"/>
                <a:gd name="T8" fmla="*/ 19 w 60"/>
                <a:gd name="T9" fmla="*/ 0 h 84"/>
                <a:gd name="T10" fmla="*/ 16 w 60"/>
                <a:gd name="T11" fmla="*/ 0 h 84"/>
                <a:gd name="T12" fmla="*/ 0 w 60"/>
                <a:gd name="T13" fmla="*/ 41 h 84"/>
                <a:gd name="T14" fmla="*/ 0 w 60"/>
                <a:gd name="T15" fmla="*/ 41 h 84"/>
                <a:gd name="T16" fmla="*/ 1 w 60"/>
                <a:gd name="T17" fmla="*/ 41 h 84"/>
                <a:gd name="T18" fmla="*/ 1 w 60"/>
                <a:gd name="T19" fmla="*/ 41 h 84"/>
                <a:gd name="T20" fmla="*/ 1 w 60"/>
                <a:gd name="T21" fmla="*/ 41 h 84"/>
                <a:gd name="T22" fmla="*/ 4 w 60"/>
                <a:gd name="T23" fmla="*/ 41 h 84"/>
                <a:gd name="T24" fmla="*/ 8 w 60"/>
                <a:gd name="T25" fmla="*/ 41 h 84"/>
                <a:gd name="T26" fmla="*/ 12 w 60"/>
                <a:gd name="T27" fmla="*/ 41 h 84"/>
                <a:gd name="T28" fmla="*/ 15 w 60"/>
                <a:gd name="T29" fmla="*/ 42 h 84"/>
                <a:gd name="T30" fmla="*/ 19 w 60"/>
                <a:gd name="T31" fmla="*/ 42 h 84"/>
                <a:gd name="T32" fmla="*/ 23 w 60"/>
                <a:gd name="T33" fmla="*/ 42 h 84"/>
                <a:gd name="T34" fmla="*/ 27 w 60"/>
                <a:gd name="T35" fmla="*/ 42 h 84"/>
                <a:gd name="T36" fmla="*/ 30 w 60"/>
                <a:gd name="T37" fmla="*/ 42 h 8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0"/>
                <a:gd name="T58" fmla="*/ 0 h 84"/>
                <a:gd name="T59" fmla="*/ 60 w 60"/>
                <a:gd name="T60" fmla="*/ 84 h 8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0" h="84">
                  <a:moveTo>
                    <a:pt x="60" y="84"/>
                  </a:moveTo>
                  <a:lnTo>
                    <a:pt x="54" y="1"/>
                  </a:lnTo>
                  <a:lnTo>
                    <a:pt x="48" y="0"/>
                  </a:lnTo>
                  <a:lnTo>
                    <a:pt x="44" y="0"/>
                  </a:lnTo>
                  <a:lnTo>
                    <a:pt x="38" y="0"/>
                  </a:lnTo>
                  <a:lnTo>
                    <a:pt x="32" y="0"/>
                  </a:lnTo>
                  <a:lnTo>
                    <a:pt x="0" y="81"/>
                  </a:lnTo>
                  <a:lnTo>
                    <a:pt x="1" y="81"/>
                  </a:lnTo>
                  <a:lnTo>
                    <a:pt x="8" y="81"/>
                  </a:lnTo>
                  <a:lnTo>
                    <a:pt x="16" y="81"/>
                  </a:lnTo>
                  <a:lnTo>
                    <a:pt x="23" y="81"/>
                  </a:lnTo>
                  <a:lnTo>
                    <a:pt x="31" y="83"/>
                  </a:lnTo>
                  <a:lnTo>
                    <a:pt x="38" y="83"/>
                  </a:lnTo>
                  <a:lnTo>
                    <a:pt x="45" y="83"/>
                  </a:lnTo>
                  <a:lnTo>
                    <a:pt x="53" y="84"/>
                  </a:lnTo>
                  <a:lnTo>
                    <a:pt x="60" y="8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6161" name="Freeform 21"/>
            <p:cNvSpPr>
              <a:spLocks/>
            </p:cNvSpPr>
            <p:nvPr/>
          </p:nvSpPr>
          <p:spPr bwMode="auto">
            <a:xfrm>
              <a:off x="5001" y="119"/>
              <a:ext cx="521" cy="370"/>
            </a:xfrm>
            <a:custGeom>
              <a:avLst/>
              <a:gdLst>
                <a:gd name="T0" fmla="*/ 482 w 1041"/>
                <a:gd name="T1" fmla="*/ 2 h 741"/>
                <a:gd name="T2" fmla="*/ 451 w 1041"/>
                <a:gd name="T3" fmla="*/ 0 h 741"/>
                <a:gd name="T4" fmla="*/ 402 w 1041"/>
                <a:gd name="T5" fmla="*/ 3 h 741"/>
                <a:gd name="T6" fmla="*/ 350 w 1041"/>
                <a:gd name="T7" fmla="*/ 14 h 741"/>
                <a:gd name="T8" fmla="*/ 304 w 1041"/>
                <a:gd name="T9" fmla="*/ 34 h 741"/>
                <a:gd name="T10" fmla="*/ 268 w 1041"/>
                <a:gd name="T11" fmla="*/ 60 h 741"/>
                <a:gd name="T12" fmla="*/ 235 w 1041"/>
                <a:gd name="T13" fmla="*/ 46 h 741"/>
                <a:gd name="T14" fmla="*/ 194 w 1041"/>
                <a:gd name="T15" fmla="*/ 23 h 741"/>
                <a:gd name="T16" fmla="*/ 145 w 1041"/>
                <a:gd name="T17" fmla="*/ 7 h 741"/>
                <a:gd name="T18" fmla="*/ 91 w 1041"/>
                <a:gd name="T19" fmla="*/ 0 h 741"/>
                <a:gd name="T20" fmla="*/ 54 w 1041"/>
                <a:gd name="T21" fmla="*/ 0 h 741"/>
                <a:gd name="T22" fmla="*/ 24 w 1041"/>
                <a:gd name="T23" fmla="*/ 4 h 741"/>
                <a:gd name="T24" fmla="*/ 0 w 1041"/>
                <a:gd name="T25" fmla="*/ 281 h 741"/>
                <a:gd name="T26" fmla="*/ 32 w 1041"/>
                <a:gd name="T27" fmla="*/ 364 h 741"/>
                <a:gd name="T28" fmla="*/ 46 w 1041"/>
                <a:gd name="T29" fmla="*/ 362 h 741"/>
                <a:gd name="T30" fmla="*/ 66 w 1041"/>
                <a:gd name="T31" fmla="*/ 319 h 741"/>
                <a:gd name="T32" fmla="*/ 52 w 1041"/>
                <a:gd name="T33" fmla="*/ 320 h 741"/>
                <a:gd name="T34" fmla="*/ 42 w 1041"/>
                <a:gd name="T35" fmla="*/ 303 h 741"/>
                <a:gd name="T36" fmla="*/ 58 w 1041"/>
                <a:gd name="T37" fmla="*/ 302 h 741"/>
                <a:gd name="T38" fmla="*/ 76 w 1041"/>
                <a:gd name="T39" fmla="*/ 301 h 741"/>
                <a:gd name="T40" fmla="*/ 73 w 1041"/>
                <a:gd name="T41" fmla="*/ 260 h 741"/>
                <a:gd name="T42" fmla="*/ 48 w 1041"/>
                <a:gd name="T43" fmla="*/ 261 h 741"/>
                <a:gd name="T44" fmla="*/ 50 w 1041"/>
                <a:gd name="T45" fmla="*/ 42 h 741"/>
                <a:gd name="T46" fmla="*/ 68 w 1041"/>
                <a:gd name="T47" fmla="*/ 41 h 741"/>
                <a:gd name="T48" fmla="*/ 105 w 1041"/>
                <a:gd name="T49" fmla="*/ 42 h 741"/>
                <a:gd name="T50" fmla="*/ 156 w 1041"/>
                <a:gd name="T51" fmla="*/ 53 h 741"/>
                <a:gd name="T52" fmla="*/ 200 w 1041"/>
                <a:gd name="T53" fmla="*/ 71 h 741"/>
                <a:gd name="T54" fmla="*/ 231 w 1041"/>
                <a:gd name="T55" fmla="*/ 97 h 741"/>
                <a:gd name="T56" fmla="*/ 278 w 1041"/>
                <a:gd name="T57" fmla="*/ 112 h 741"/>
                <a:gd name="T58" fmla="*/ 304 w 1041"/>
                <a:gd name="T59" fmla="*/ 83 h 741"/>
                <a:gd name="T60" fmla="*/ 342 w 1041"/>
                <a:gd name="T61" fmla="*/ 61 h 741"/>
                <a:gd name="T62" fmla="*/ 390 w 1041"/>
                <a:gd name="T63" fmla="*/ 46 h 741"/>
                <a:gd name="T64" fmla="*/ 443 w 1041"/>
                <a:gd name="T65" fmla="*/ 41 h 741"/>
                <a:gd name="T66" fmla="*/ 462 w 1041"/>
                <a:gd name="T67" fmla="*/ 42 h 741"/>
                <a:gd name="T68" fmla="*/ 480 w 1041"/>
                <a:gd name="T69" fmla="*/ 44 h 741"/>
                <a:gd name="T70" fmla="*/ 466 w 1041"/>
                <a:gd name="T71" fmla="*/ 260 h 741"/>
                <a:gd name="T72" fmla="*/ 448 w 1041"/>
                <a:gd name="T73" fmla="*/ 260 h 741"/>
                <a:gd name="T74" fmla="*/ 424 w 1041"/>
                <a:gd name="T75" fmla="*/ 260 h 741"/>
                <a:gd name="T76" fmla="*/ 399 w 1041"/>
                <a:gd name="T77" fmla="*/ 262 h 741"/>
                <a:gd name="T78" fmla="*/ 401 w 1041"/>
                <a:gd name="T79" fmla="*/ 277 h 741"/>
                <a:gd name="T80" fmla="*/ 413 w 1041"/>
                <a:gd name="T81" fmla="*/ 297 h 741"/>
                <a:gd name="T82" fmla="*/ 440 w 1041"/>
                <a:gd name="T83" fmla="*/ 301 h 741"/>
                <a:gd name="T84" fmla="*/ 471 w 1041"/>
                <a:gd name="T85" fmla="*/ 302 h 741"/>
                <a:gd name="T86" fmla="*/ 471 w 1041"/>
                <a:gd name="T87" fmla="*/ 320 h 741"/>
                <a:gd name="T88" fmla="*/ 452 w 1041"/>
                <a:gd name="T89" fmla="*/ 319 h 741"/>
                <a:gd name="T90" fmla="*/ 435 w 1041"/>
                <a:gd name="T91" fmla="*/ 319 h 741"/>
                <a:gd name="T92" fmla="*/ 433 w 1041"/>
                <a:gd name="T93" fmla="*/ 330 h 741"/>
                <a:gd name="T94" fmla="*/ 445 w 1041"/>
                <a:gd name="T95" fmla="*/ 351 h 741"/>
                <a:gd name="T96" fmla="*/ 462 w 1041"/>
                <a:gd name="T97" fmla="*/ 361 h 741"/>
                <a:gd name="T98" fmla="*/ 485 w 1041"/>
                <a:gd name="T99" fmla="*/ 363 h 741"/>
                <a:gd name="T100" fmla="*/ 521 w 1041"/>
                <a:gd name="T101" fmla="*/ 9 h 741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1041"/>
                <a:gd name="T154" fmla="*/ 0 h 741"/>
                <a:gd name="T155" fmla="*/ 1041 w 1041"/>
                <a:gd name="T156" fmla="*/ 741 h 741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1041" h="741">
                  <a:moveTo>
                    <a:pt x="1008" y="12"/>
                  </a:moveTo>
                  <a:lnTo>
                    <a:pt x="993" y="9"/>
                  </a:lnTo>
                  <a:lnTo>
                    <a:pt x="978" y="6"/>
                  </a:lnTo>
                  <a:lnTo>
                    <a:pt x="963" y="5"/>
                  </a:lnTo>
                  <a:lnTo>
                    <a:pt x="948" y="2"/>
                  </a:lnTo>
                  <a:lnTo>
                    <a:pt x="932" y="1"/>
                  </a:lnTo>
                  <a:lnTo>
                    <a:pt x="917" y="1"/>
                  </a:lnTo>
                  <a:lnTo>
                    <a:pt x="901" y="0"/>
                  </a:lnTo>
                  <a:lnTo>
                    <a:pt x="886" y="0"/>
                  </a:lnTo>
                  <a:lnTo>
                    <a:pt x="858" y="1"/>
                  </a:lnTo>
                  <a:lnTo>
                    <a:pt x="830" y="2"/>
                  </a:lnTo>
                  <a:lnTo>
                    <a:pt x="803" y="6"/>
                  </a:lnTo>
                  <a:lnTo>
                    <a:pt x="775" y="9"/>
                  </a:lnTo>
                  <a:lnTo>
                    <a:pt x="750" y="15"/>
                  </a:lnTo>
                  <a:lnTo>
                    <a:pt x="724" y="21"/>
                  </a:lnTo>
                  <a:lnTo>
                    <a:pt x="699" y="29"/>
                  </a:lnTo>
                  <a:lnTo>
                    <a:pt x="675" y="37"/>
                  </a:lnTo>
                  <a:lnTo>
                    <a:pt x="652" y="46"/>
                  </a:lnTo>
                  <a:lnTo>
                    <a:pt x="630" y="56"/>
                  </a:lnTo>
                  <a:lnTo>
                    <a:pt x="608" y="68"/>
                  </a:lnTo>
                  <a:lnTo>
                    <a:pt x="589" y="79"/>
                  </a:lnTo>
                  <a:lnTo>
                    <a:pt x="569" y="92"/>
                  </a:lnTo>
                  <a:lnTo>
                    <a:pt x="552" y="106"/>
                  </a:lnTo>
                  <a:lnTo>
                    <a:pt x="535" y="121"/>
                  </a:lnTo>
                  <a:lnTo>
                    <a:pt x="520" y="136"/>
                  </a:lnTo>
                  <a:lnTo>
                    <a:pt x="505" y="121"/>
                  </a:lnTo>
                  <a:lnTo>
                    <a:pt x="488" y="106"/>
                  </a:lnTo>
                  <a:lnTo>
                    <a:pt x="470" y="92"/>
                  </a:lnTo>
                  <a:lnTo>
                    <a:pt x="452" y="79"/>
                  </a:lnTo>
                  <a:lnTo>
                    <a:pt x="432" y="68"/>
                  </a:lnTo>
                  <a:lnTo>
                    <a:pt x="410" y="56"/>
                  </a:lnTo>
                  <a:lnTo>
                    <a:pt x="388" y="46"/>
                  </a:lnTo>
                  <a:lnTo>
                    <a:pt x="365" y="37"/>
                  </a:lnTo>
                  <a:lnTo>
                    <a:pt x="341" y="29"/>
                  </a:lnTo>
                  <a:lnTo>
                    <a:pt x="316" y="21"/>
                  </a:lnTo>
                  <a:lnTo>
                    <a:pt x="290" y="15"/>
                  </a:lnTo>
                  <a:lnTo>
                    <a:pt x="264" y="9"/>
                  </a:lnTo>
                  <a:lnTo>
                    <a:pt x="237" y="6"/>
                  </a:lnTo>
                  <a:lnTo>
                    <a:pt x="210" y="2"/>
                  </a:lnTo>
                  <a:lnTo>
                    <a:pt x="182" y="1"/>
                  </a:lnTo>
                  <a:lnTo>
                    <a:pt x="153" y="0"/>
                  </a:lnTo>
                  <a:lnTo>
                    <a:pt x="138" y="0"/>
                  </a:lnTo>
                  <a:lnTo>
                    <a:pt x="122" y="1"/>
                  </a:lnTo>
                  <a:lnTo>
                    <a:pt x="107" y="1"/>
                  </a:lnTo>
                  <a:lnTo>
                    <a:pt x="92" y="2"/>
                  </a:lnTo>
                  <a:lnTo>
                    <a:pt x="77" y="5"/>
                  </a:lnTo>
                  <a:lnTo>
                    <a:pt x="63" y="6"/>
                  </a:lnTo>
                  <a:lnTo>
                    <a:pt x="48" y="9"/>
                  </a:lnTo>
                  <a:lnTo>
                    <a:pt x="33" y="12"/>
                  </a:lnTo>
                  <a:lnTo>
                    <a:pt x="0" y="18"/>
                  </a:lnTo>
                  <a:lnTo>
                    <a:pt x="0" y="563"/>
                  </a:lnTo>
                  <a:lnTo>
                    <a:pt x="0" y="741"/>
                  </a:lnTo>
                  <a:lnTo>
                    <a:pt x="50" y="730"/>
                  </a:lnTo>
                  <a:lnTo>
                    <a:pt x="56" y="729"/>
                  </a:lnTo>
                  <a:lnTo>
                    <a:pt x="63" y="728"/>
                  </a:lnTo>
                  <a:lnTo>
                    <a:pt x="70" y="727"/>
                  </a:lnTo>
                  <a:lnTo>
                    <a:pt x="77" y="726"/>
                  </a:lnTo>
                  <a:lnTo>
                    <a:pt x="84" y="726"/>
                  </a:lnTo>
                  <a:lnTo>
                    <a:pt x="91" y="725"/>
                  </a:lnTo>
                  <a:lnTo>
                    <a:pt x="98" y="723"/>
                  </a:lnTo>
                  <a:lnTo>
                    <a:pt x="105" y="723"/>
                  </a:lnTo>
                  <a:lnTo>
                    <a:pt x="138" y="638"/>
                  </a:lnTo>
                  <a:lnTo>
                    <a:pt x="131" y="638"/>
                  </a:lnTo>
                  <a:lnTo>
                    <a:pt x="123" y="639"/>
                  </a:lnTo>
                  <a:lnTo>
                    <a:pt x="116" y="639"/>
                  </a:lnTo>
                  <a:lnTo>
                    <a:pt x="109" y="639"/>
                  </a:lnTo>
                  <a:lnTo>
                    <a:pt x="103" y="640"/>
                  </a:lnTo>
                  <a:lnTo>
                    <a:pt x="96" y="640"/>
                  </a:lnTo>
                  <a:lnTo>
                    <a:pt x="90" y="642"/>
                  </a:lnTo>
                  <a:lnTo>
                    <a:pt x="83" y="642"/>
                  </a:lnTo>
                  <a:lnTo>
                    <a:pt x="83" y="607"/>
                  </a:lnTo>
                  <a:lnTo>
                    <a:pt x="91" y="606"/>
                  </a:lnTo>
                  <a:lnTo>
                    <a:pt x="99" y="605"/>
                  </a:lnTo>
                  <a:lnTo>
                    <a:pt x="108" y="604"/>
                  </a:lnTo>
                  <a:lnTo>
                    <a:pt x="116" y="604"/>
                  </a:lnTo>
                  <a:lnTo>
                    <a:pt x="126" y="602"/>
                  </a:lnTo>
                  <a:lnTo>
                    <a:pt x="134" y="602"/>
                  </a:lnTo>
                  <a:lnTo>
                    <a:pt x="143" y="602"/>
                  </a:lnTo>
                  <a:lnTo>
                    <a:pt x="152" y="602"/>
                  </a:lnTo>
                  <a:lnTo>
                    <a:pt x="184" y="521"/>
                  </a:lnTo>
                  <a:lnTo>
                    <a:pt x="172" y="520"/>
                  </a:lnTo>
                  <a:lnTo>
                    <a:pt x="159" y="520"/>
                  </a:lnTo>
                  <a:lnTo>
                    <a:pt x="145" y="520"/>
                  </a:lnTo>
                  <a:lnTo>
                    <a:pt x="132" y="520"/>
                  </a:lnTo>
                  <a:lnTo>
                    <a:pt x="120" y="521"/>
                  </a:lnTo>
                  <a:lnTo>
                    <a:pt x="107" y="522"/>
                  </a:lnTo>
                  <a:lnTo>
                    <a:pt x="96" y="523"/>
                  </a:lnTo>
                  <a:lnTo>
                    <a:pt x="83" y="524"/>
                  </a:lnTo>
                  <a:lnTo>
                    <a:pt x="83" y="88"/>
                  </a:lnTo>
                  <a:lnTo>
                    <a:pt x="91" y="86"/>
                  </a:lnTo>
                  <a:lnTo>
                    <a:pt x="100" y="85"/>
                  </a:lnTo>
                  <a:lnTo>
                    <a:pt x="108" y="84"/>
                  </a:lnTo>
                  <a:lnTo>
                    <a:pt x="117" y="84"/>
                  </a:lnTo>
                  <a:lnTo>
                    <a:pt x="126" y="83"/>
                  </a:lnTo>
                  <a:lnTo>
                    <a:pt x="135" y="83"/>
                  </a:lnTo>
                  <a:lnTo>
                    <a:pt x="144" y="83"/>
                  </a:lnTo>
                  <a:lnTo>
                    <a:pt x="153" y="83"/>
                  </a:lnTo>
                  <a:lnTo>
                    <a:pt x="181" y="84"/>
                  </a:lnTo>
                  <a:lnTo>
                    <a:pt x="209" y="85"/>
                  </a:lnTo>
                  <a:lnTo>
                    <a:pt x="235" y="89"/>
                  </a:lnTo>
                  <a:lnTo>
                    <a:pt x="262" y="93"/>
                  </a:lnTo>
                  <a:lnTo>
                    <a:pt x="287" y="99"/>
                  </a:lnTo>
                  <a:lnTo>
                    <a:pt x="311" y="106"/>
                  </a:lnTo>
                  <a:lnTo>
                    <a:pt x="334" y="113"/>
                  </a:lnTo>
                  <a:lnTo>
                    <a:pt x="357" y="122"/>
                  </a:lnTo>
                  <a:lnTo>
                    <a:pt x="378" y="132"/>
                  </a:lnTo>
                  <a:lnTo>
                    <a:pt x="399" y="143"/>
                  </a:lnTo>
                  <a:lnTo>
                    <a:pt x="417" y="154"/>
                  </a:lnTo>
                  <a:lnTo>
                    <a:pt x="433" y="167"/>
                  </a:lnTo>
                  <a:lnTo>
                    <a:pt x="449" y="181"/>
                  </a:lnTo>
                  <a:lnTo>
                    <a:pt x="462" y="195"/>
                  </a:lnTo>
                  <a:lnTo>
                    <a:pt x="475" y="210"/>
                  </a:lnTo>
                  <a:lnTo>
                    <a:pt x="484" y="225"/>
                  </a:lnTo>
                  <a:lnTo>
                    <a:pt x="520" y="290"/>
                  </a:lnTo>
                  <a:lnTo>
                    <a:pt x="556" y="225"/>
                  </a:lnTo>
                  <a:lnTo>
                    <a:pt x="566" y="210"/>
                  </a:lnTo>
                  <a:lnTo>
                    <a:pt x="578" y="195"/>
                  </a:lnTo>
                  <a:lnTo>
                    <a:pt x="591" y="181"/>
                  </a:lnTo>
                  <a:lnTo>
                    <a:pt x="607" y="167"/>
                  </a:lnTo>
                  <a:lnTo>
                    <a:pt x="623" y="154"/>
                  </a:lnTo>
                  <a:lnTo>
                    <a:pt x="642" y="143"/>
                  </a:lnTo>
                  <a:lnTo>
                    <a:pt x="662" y="132"/>
                  </a:lnTo>
                  <a:lnTo>
                    <a:pt x="683" y="122"/>
                  </a:lnTo>
                  <a:lnTo>
                    <a:pt x="705" y="113"/>
                  </a:lnTo>
                  <a:lnTo>
                    <a:pt x="729" y="106"/>
                  </a:lnTo>
                  <a:lnTo>
                    <a:pt x="753" y="99"/>
                  </a:lnTo>
                  <a:lnTo>
                    <a:pt x="779" y="93"/>
                  </a:lnTo>
                  <a:lnTo>
                    <a:pt x="805" y="89"/>
                  </a:lnTo>
                  <a:lnTo>
                    <a:pt x="832" y="85"/>
                  </a:lnTo>
                  <a:lnTo>
                    <a:pt x="858" y="84"/>
                  </a:lnTo>
                  <a:lnTo>
                    <a:pt x="886" y="83"/>
                  </a:lnTo>
                  <a:lnTo>
                    <a:pt x="895" y="83"/>
                  </a:lnTo>
                  <a:lnTo>
                    <a:pt x="904" y="83"/>
                  </a:lnTo>
                  <a:lnTo>
                    <a:pt x="914" y="83"/>
                  </a:lnTo>
                  <a:lnTo>
                    <a:pt x="923" y="84"/>
                  </a:lnTo>
                  <a:lnTo>
                    <a:pt x="932" y="84"/>
                  </a:lnTo>
                  <a:lnTo>
                    <a:pt x="941" y="85"/>
                  </a:lnTo>
                  <a:lnTo>
                    <a:pt x="949" y="86"/>
                  </a:lnTo>
                  <a:lnTo>
                    <a:pt x="959" y="88"/>
                  </a:lnTo>
                  <a:lnTo>
                    <a:pt x="959" y="524"/>
                  </a:lnTo>
                  <a:lnTo>
                    <a:pt x="949" y="523"/>
                  </a:lnTo>
                  <a:lnTo>
                    <a:pt x="941" y="522"/>
                  </a:lnTo>
                  <a:lnTo>
                    <a:pt x="932" y="521"/>
                  </a:lnTo>
                  <a:lnTo>
                    <a:pt x="923" y="521"/>
                  </a:lnTo>
                  <a:lnTo>
                    <a:pt x="914" y="520"/>
                  </a:lnTo>
                  <a:lnTo>
                    <a:pt x="904" y="520"/>
                  </a:lnTo>
                  <a:lnTo>
                    <a:pt x="895" y="520"/>
                  </a:lnTo>
                  <a:lnTo>
                    <a:pt x="886" y="520"/>
                  </a:lnTo>
                  <a:lnTo>
                    <a:pt x="873" y="520"/>
                  </a:lnTo>
                  <a:lnTo>
                    <a:pt x="861" y="520"/>
                  </a:lnTo>
                  <a:lnTo>
                    <a:pt x="848" y="521"/>
                  </a:lnTo>
                  <a:lnTo>
                    <a:pt x="835" y="522"/>
                  </a:lnTo>
                  <a:lnTo>
                    <a:pt x="823" y="523"/>
                  </a:lnTo>
                  <a:lnTo>
                    <a:pt x="810" y="524"/>
                  </a:lnTo>
                  <a:lnTo>
                    <a:pt x="798" y="525"/>
                  </a:lnTo>
                  <a:lnTo>
                    <a:pt x="786" y="528"/>
                  </a:lnTo>
                  <a:lnTo>
                    <a:pt x="791" y="536"/>
                  </a:lnTo>
                  <a:lnTo>
                    <a:pt x="796" y="545"/>
                  </a:lnTo>
                  <a:lnTo>
                    <a:pt x="802" y="554"/>
                  </a:lnTo>
                  <a:lnTo>
                    <a:pt x="808" y="563"/>
                  </a:lnTo>
                  <a:lnTo>
                    <a:pt x="813" y="574"/>
                  </a:lnTo>
                  <a:lnTo>
                    <a:pt x="819" y="584"/>
                  </a:lnTo>
                  <a:lnTo>
                    <a:pt x="825" y="594"/>
                  </a:lnTo>
                  <a:lnTo>
                    <a:pt x="832" y="605"/>
                  </a:lnTo>
                  <a:lnTo>
                    <a:pt x="848" y="604"/>
                  </a:lnTo>
                  <a:lnTo>
                    <a:pt x="863" y="602"/>
                  </a:lnTo>
                  <a:lnTo>
                    <a:pt x="879" y="602"/>
                  </a:lnTo>
                  <a:lnTo>
                    <a:pt x="895" y="602"/>
                  </a:lnTo>
                  <a:lnTo>
                    <a:pt x="911" y="602"/>
                  </a:lnTo>
                  <a:lnTo>
                    <a:pt x="927" y="604"/>
                  </a:lnTo>
                  <a:lnTo>
                    <a:pt x="942" y="605"/>
                  </a:lnTo>
                  <a:lnTo>
                    <a:pt x="959" y="607"/>
                  </a:lnTo>
                  <a:lnTo>
                    <a:pt x="959" y="642"/>
                  </a:lnTo>
                  <a:lnTo>
                    <a:pt x="949" y="640"/>
                  </a:lnTo>
                  <a:lnTo>
                    <a:pt x="941" y="640"/>
                  </a:lnTo>
                  <a:lnTo>
                    <a:pt x="932" y="639"/>
                  </a:lnTo>
                  <a:lnTo>
                    <a:pt x="923" y="639"/>
                  </a:lnTo>
                  <a:lnTo>
                    <a:pt x="914" y="638"/>
                  </a:lnTo>
                  <a:lnTo>
                    <a:pt x="904" y="638"/>
                  </a:lnTo>
                  <a:lnTo>
                    <a:pt x="895" y="638"/>
                  </a:lnTo>
                  <a:lnTo>
                    <a:pt x="886" y="638"/>
                  </a:lnTo>
                  <a:lnTo>
                    <a:pt x="878" y="638"/>
                  </a:lnTo>
                  <a:lnTo>
                    <a:pt x="870" y="638"/>
                  </a:lnTo>
                  <a:lnTo>
                    <a:pt x="861" y="638"/>
                  </a:lnTo>
                  <a:lnTo>
                    <a:pt x="853" y="639"/>
                  </a:lnTo>
                  <a:lnTo>
                    <a:pt x="858" y="650"/>
                  </a:lnTo>
                  <a:lnTo>
                    <a:pt x="865" y="660"/>
                  </a:lnTo>
                  <a:lnTo>
                    <a:pt x="871" y="670"/>
                  </a:lnTo>
                  <a:lnTo>
                    <a:pt x="877" y="681"/>
                  </a:lnTo>
                  <a:lnTo>
                    <a:pt x="882" y="691"/>
                  </a:lnTo>
                  <a:lnTo>
                    <a:pt x="889" y="702"/>
                  </a:lnTo>
                  <a:lnTo>
                    <a:pt x="895" y="711"/>
                  </a:lnTo>
                  <a:lnTo>
                    <a:pt x="901" y="721"/>
                  </a:lnTo>
                  <a:lnTo>
                    <a:pt x="912" y="721"/>
                  </a:lnTo>
                  <a:lnTo>
                    <a:pt x="924" y="722"/>
                  </a:lnTo>
                  <a:lnTo>
                    <a:pt x="935" y="723"/>
                  </a:lnTo>
                  <a:lnTo>
                    <a:pt x="947" y="723"/>
                  </a:lnTo>
                  <a:lnTo>
                    <a:pt x="959" y="726"/>
                  </a:lnTo>
                  <a:lnTo>
                    <a:pt x="970" y="727"/>
                  </a:lnTo>
                  <a:lnTo>
                    <a:pt x="982" y="728"/>
                  </a:lnTo>
                  <a:lnTo>
                    <a:pt x="992" y="730"/>
                  </a:lnTo>
                  <a:lnTo>
                    <a:pt x="1041" y="741"/>
                  </a:lnTo>
                  <a:lnTo>
                    <a:pt x="1041" y="18"/>
                  </a:lnTo>
                  <a:lnTo>
                    <a:pt x="1008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6162" name="Freeform 22"/>
            <p:cNvSpPr>
              <a:spLocks/>
            </p:cNvSpPr>
            <p:nvPr/>
          </p:nvSpPr>
          <p:spPr bwMode="auto">
            <a:xfrm>
              <a:off x="5053" y="438"/>
              <a:ext cx="57" cy="43"/>
            </a:xfrm>
            <a:custGeom>
              <a:avLst/>
              <a:gdLst>
                <a:gd name="T0" fmla="*/ 17 w 114"/>
                <a:gd name="T1" fmla="*/ 0 h 87"/>
                <a:gd name="T2" fmla="*/ 0 w 114"/>
                <a:gd name="T3" fmla="*/ 42 h 87"/>
                <a:gd name="T4" fmla="*/ 7 w 114"/>
                <a:gd name="T5" fmla="*/ 42 h 87"/>
                <a:gd name="T6" fmla="*/ 14 w 114"/>
                <a:gd name="T7" fmla="*/ 41 h 87"/>
                <a:gd name="T8" fmla="*/ 21 w 114"/>
                <a:gd name="T9" fmla="*/ 41 h 87"/>
                <a:gd name="T10" fmla="*/ 29 w 114"/>
                <a:gd name="T11" fmla="*/ 41 h 87"/>
                <a:gd name="T12" fmla="*/ 36 w 114"/>
                <a:gd name="T13" fmla="*/ 41 h 87"/>
                <a:gd name="T14" fmla="*/ 43 w 114"/>
                <a:gd name="T15" fmla="*/ 42 h 87"/>
                <a:gd name="T16" fmla="*/ 50 w 114"/>
                <a:gd name="T17" fmla="*/ 42 h 87"/>
                <a:gd name="T18" fmla="*/ 57 w 114"/>
                <a:gd name="T19" fmla="*/ 43 h 87"/>
                <a:gd name="T20" fmla="*/ 54 w 114"/>
                <a:gd name="T21" fmla="*/ 2 h 87"/>
                <a:gd name="T22" fmla="*/ 50 w 114"/>
                <a:gd name="T23" fmla="*/ 1 h 87"/>
                <a:gd name="T24" fmla="*/ 45 w 114"/>
                <a:gd name="T25" fmla="*/ 1 h 87"/>
                <a:gd name="T26" fmla="*/ 40 w 114"/>
                <a:gd name="T27" fmla="*/ 0 h 87"/>
                <a:gd name="T28" fmla="*/ 36 w 114"/>
                <a:gd name="T29" fmla="*/ 0 h 87"/>
                <a:gd name="T30" fmla="*/ 31 w 114"/>
                <a:gd name="T31" fmla="*/ 0 h 87"/>
                <a:gd name="T32" fmla="*/ 26 w 114"/>
                <a:gd name="T33" fmla="*/ 0 h 87"/>
                <a:gd name="T34" fmla="*/ 21 w 114"/>
                <a:gd name="T35" fmla="*/ 0 h 87"/>
                <a:gd name="T36" fmla="*/ 17 w 114"/>
                <a:gd name="T37" fmla="*/ 0 h 8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14"/>
                <a:gd name="T58" fmla="*/ 0 h 87"/>
                <a:gd name="T59" fmla="*/ 114 w 114"/>
                <a:gd name="T60" fmla="*/ 87 h 8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14" h="87">
                  <a:moveTo>
                    <a:pt x="33" y="0"/>
                  </a:moveTo>
                  <a:lnTo>
                    <a:pt x="0" y="85"/>
                  </a:lnTo>
                  <a:lnTo>
                    <a:pt x="14" y="84"/>
                  </a:lnTo>
                  <a:lnTo>
                    <a:pt x="29" y="83"/>
                  </a:lnTo>
                  <a:lnTo>
                    <a:pt x="42" y="83"/>
                  </a:lnTo>
                  <a:lnTo>
                    <a:pt x="57" y="83"/>
                  </a:lnTo>
                  <a:lnTo>
                    <a:pt x="71" y="83"/>
                  </a:lnTo>
                  <a:lnTo>
                    <a:pt x="86" y="84"/>
                  </a:lnTo>
                  <a:lnTo>
                    <a:pt x="100" y="85"/>
                  </a:lnTo>
                  <a:lnTo>
                    <a:pt x="114" y="87"/>
                  </a:lnTo>
                  <a:lnTo>
                    <a:pt x="108" y="4"/>
                  </a:lnTo>
                  <a:lnTo>
                    <a:pt x="99" y="2"/>
                  </a:lnTo>
                  <a:lnTo>
                    <a:pt x="90" y="2"/>
                  </a:lnTo>
                  <a:lnTo>
                    <a:pt x="80" y="1"/>
                  </a:lnTo>
                  <a:lnTo>
                    <a:pt x="71" y="1"/>
                  </a:lnTo>
                  <a:lnTo>
                    <a:pt x="62" y="0"/>
                  </a:lnTo>
                  <a:lnTo>
                    <a:pt x="52" y="0"/>
                  </a:lnTo>
                  <a:lnTo>
                    <a:pt x="42" y="0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6163" name="Freeform 23"/>
            <p:cNvSpPr>
              <a:spLocks/>
            </p:cNvSpPr>
            <p:nvPr/>
          </p:nvSpPr>
          <p:spPr bwMode="auto">
            <a:xfrm>
              <a:off x="5403" y="439"/>
              <a:ext cx="48" cy="42"/>
            </a:xfrm>
            <a:custGeom>
              <a:avLst/>
              <a:gdLst>
                <a:gd name="T0" fmla="*/ 0 w 97"/>
                <a:gd name="T1" fmla="*/ 3 h 84"/>
                <a:gd name="T2" fmla="*/ 12 w 97"/>
                <a:gd name="T3" fmla="*/ 42 h 84"/>
                <a:gd name="T4" fmla="*/ 17 w 97"/>
                <a:gd name="T5" fmla="*/ 42 h 84"/>
                <a:gd name="T6" fmla="*/ 21 w 97"/>
                <a:gd name="T7" fmla="*/ 42 h 84"/>
                <a:gd name="T8" fmla="*/ 26 w 97"/>
                <a:gd name="T9" fmla="*/ 41 h 84"/>
                <a:gd name="T10" fmla="*/ 30 w 97"/>
                <a:gd name="T11" fmla="*/ 41 h 84"/>
                <a:gd name="T12" fmla="*/ 34 w 97"/>
                <a:gd name="T13" fmla="*/ 41 h 84"/>
                <a:gd name="T14" fmla="*/ 39 w 97"/>
                <a:gd name="T15" fmla="*/ 41 h 84"/>
                <a:gd name="T16" fmla="*/ 44 w 97"/>
                <a:gd name="T17" fmla="*/ 41 h 84"/>
                <a:gd name="T18" fmla="*/ 48 w 97"/>
                <a:gd name="T19" fmla="*/ 41 h 84"/>
                <a:gd name="T20" fmla="*/ 45 w 97"/>
                <a:gd name="T21" fmla="*/ 36 h 84"/>
                <a:gd name="T22" fmla="*/ 42 w 97"/>
                <a:gd name="T23" fmla="*/ 31 h 84"/>
                <a:gd name="T24" fmla="*/ 39 w 97"/>
                <a:gd name="T25" fmla="*/ 26 h 84"/>
                <a:gd name="T26" fmla="*/ 36 w 97"/>
                <a:gd name="T27" fmla="*/ 21 h 84"/>
                <a:gd name="T28" fmla="*/ 33 w 97"/>
                <a:gd name="T29" fmla="*/ 15 h 84"/>
                <a:gd name="T30" fmla="*/ 30 w 97"/>
                <a:gd name="T31" fmla="*/ 11 h 84"/>
                <a:gd name="T32" fmla="*/ 27 w 97"/>
                <a:gd name="T33" fmla="*/ 5 h 84"/>
                <a:gd name="T34" fmla="*/ 24 w 97"/>
                <a:gd name="T35" fmla="*/ 0 h 84"/>
                <a:gd name="T36" fmla="*/ 21 w 97"/>
                <a:gd name="T37" fmla="*/ 0 h 84"/>
                <a:gd name="T38" fmla="*/ 18 w 97"/>
                <a:gd name="T39" fmla="*/ 1 h 84"/>
                <a:gd name="T40" fmla="*/ 15 w 97"/>
                <a:gd name="T41" fmla="*/ 1 h 84"/>
                <a:gd name="T42" fmla="*/ 12 w 97"/>
                <a:gd name="T43" fmla="*/ 1 h 84"/>
                <a:gd name="T44" fmla="*/ 9 w 97"/>
                <a:gd name="T45" fmla="*/ 1 h 84"/>
                <a:gd name="T46" fmla="*/ 6 w 97"/>
                <a:gd name="T47" fmla="*/ 2 h 84"/>
                <a:gd name="T48" fmla="*/ 3 w 97"/>
                <a:gd name="T49" fmla="*/ 2 h 84"/>
                <a:gd name="T50" fmla="*/ 0 w 97"/>
                <a:gd name="T51" fmla="*/ 3 h 84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97"/>
                <a:gd name="T79" fmla="*/ 0 h 84"/>
                <a:gd name="T80" fmla="*/ 97 w 97"/>
                <a:gd name="T81" fmla="*/ 84 h 84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97" h="84">
                  <a:moveTo>
                    <a:pt x="0" y="5"/>
                  </a:moveTo>
                  <a:lnTo>
                    <a:pt x="24" y="84"/>
                  </a:lnTo>
                  <a:lnTo>
                    <a:pt x="34" y="83"/>
                  </a:lnTo>
                  <a:lnTo>
                    <a:pt x="43" y="83"/>
                  </a:lnTo>
                  <a:lnTo>
                    <a:pt x="52" y="82"/>
                  </a:lnTo>
                  <a:lnTo>
                    <a:pt x="61" y="82"/>
                  </a:lnTo>
                  <a:lnTo>
                    <a:pt x="69" y="82"/>
                  </a:lnTo>
                  <a:lnTo>
                    <a:pt x="78" y="82"/>
                  </a:lnTo>
                  <a:lnTo>
                    <a:pt x="88" y="82"/>
                  </a:lnTo>
                  <a:lnTo>
                    <a:pt x="97" y="82"/>
                  </a:lnTo>
                  <a:lnTo>
                    <a:pt x="91" y="72"/>
                  </a:lnTo>
                  <a:lnTo>
                    <a:pt x="85" y="63"/>
                  </a:lnTo>
                  <a:lnTo>
                    <a:pt x="78" y="52"/>
                  </a:lnTo>
                  <a:lnTo>
                    <a:pt x="73" y="42"/>
                  </a:lnTo>
                  <a:lnTo>
                    <a:pt x="67" y="31"/>
                  </a:lnTo>
                  <a:lnTo>
                    <a:pt x="61" y="21"/>
                  </a:lnTo>
                  <a:lnTo>
                    <a:pt x="54" y="11"/>
                  </a:lnTo>
                  <a:lnTo>
                    <a:pt x="49" y="0"/>
                  </a:lnTo>
                  <a:lnTo>
                    <a:pt x="43" y="0"/>
                  </a:lnTo>
                  <a:lnTo>
                    <a:pt x="37" y="1"/>
                  </a:lnTo>
                  <a:lnTo>
                    <a:pt x="30" y="1"/>
                  </a:lnTo>
                  <a:lnTo>
                    <a:pt x="24" y="3"/>
                  </a:lnTo>
                  <a:lnTo>
                    <a:pt x="19" y="3"/>
                  </a:lnTo>
                  <a:lnTo>
                    <a:pt x="13" y="4"/>
                  </a:lnTo>
                  <a:lnTo>
                    <a:pt x="6" y="4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6164" name="Freeform 24"/>
            <p:cNvSpPr>
              <a:spLocks/>
            </p:cNvSpPr>
            <p:nvPr/>
          </p:nvSpPr>
          <p:spPr bwMode="auto">
            <a:xfrm>
              <a:off x="5104" y="380"/>
              <a:ext cx="311" cy="155"/>
            </a:xfrm>
            <a:custGeom>
              <a:avLst/>
              <a:gdLst>
                <a:gd name="T0" fmla="*/ 186 w 622"/>
                <a:gd name="T1" fmla="*/ 96 h 311"/>
                <a:gd name="T2" fmla="*/ 203 w 622"/>
                <a:gd name="T3" fmla="*/ 81 h 311"/>
                <a:gd name="T4" fmla="*/ 223 w 622"/>
                <a:gd name="T5" fmla="*/ 67 h 311"/>
                <a:gd name="T6" fmla="*/ 248 w 622"/>
                <a:gd name="T7" fmla="*/ 56 h 311"/>
                <a:gd name="T8" fmla="*/ 275 w 622"/>
                <a:gd name="T9" fmla="*/ 48 h 311"/>
                <a:gd name="T10" fmla="*/ 282 w 622"/>
                <a:gd name="T11" fmla="*/ 4 h 311"/>
                <a:gd name="T12" fmla="*/ 253 w 622"/>
                <a:gd name="T13" fmla="*/ 11 h 311"/>
                <a:gd name="T14" fmla="*/ 227 w 622"/>
                <a:gd name="T15" fmla="*/ 20 h 311"/>
                <a:gd name="T16" fmla="*/ 203 w 622"/>
                <a:gd name="T17" fmla="*/ 31 h 311"/>
                <a:gd name="T18" fmla="*/ 181 w 622"/>
                <a:gd name="T19" fmla="*/ 45 h 311"/>
                <a:gd name="T20" fmla="*/ 162 w 622"/>
                <a:gd name="T21" fmla="*/ 61 h 311"/>
                <a:gd name="T22" fmla="*/ 143 w 622"/>
                <a:gd name="T23" fmla="*/ 53 h 311"/>
                <a:gd name="T24" fmla="*/ 119 w 622"/>
                <a:gd name="T25" fmla="*/ 36 h 311"/>
                <a:gd name="T26" fmla="*/ 90 w 622"/>
                <a:gd name="T27" fmla="*/ 21 h 311"/>
                <a:gd name="T28" fmla="*/ 58 w 622"/>
                <a:gd name="T29" fmla="*/ 10 h 311"/>
                <a:gd name="T30" fmla="*/ 24 w 622"/>
                <a:gd name="T31" fmla="*/ 3 h 311"/>
                <a:gd name="T32" fmla="*/ 3 w 622"/>
                <a:gd name="T33" fmla="*/ 41 h 311"/>
                <a:gd name="T34" fmla="*/ 36 w 622"/>
                <a:gd name="T35" fmla="*/ 47 h 311"/>
                <a:gd name="T36" fmla="*/ 66 w 622"/>
                <a:gd name="T37" fmla="*/ 56 h 311"/>
                <a:gd name="T38" fmla="*/ 92 w 622"/>
                <a:gd name="T39" fmla="*/ 68 h 311"/>
                <a:gd name="T40" fmla="*/ 114 w 622"/>
                <a:gd name="T41" fmla="*/ 83 h 311"/>
                <a:gd name="T42" fmla="*/ 132 w 622"/>
                <a:gd name="T43" fmla="*/ 101 h 311"/>
                <a:gd name="T44" fmla="*/ 123 w 622"/>
                <a:gd name="T45" fmla="*/ 98 h 311"/>
                <a:gd name="T46" fmla="*/ 101 w 622"/>
                <a:gd name="T47" fmla="*/ 85 h 311"/>
                <a:gd name="T48" fmla="*/ 78 w 622"/>
                <a:gd name="T49" fmla="*/ 76 h 311"/>
                <a:gd name="T50" fmla="*/ 51 w 622"/>
                <a:gd name="T51" fmla="*/ 68 h 311"/>
                <a:gd name="T52" fmla="*/ 23 w 622"/>
                <a:gd name="T53" fmla="*/ 62 h 311"/>
                <a:gd name="T54" fmla="*/ 6 w 622"/>
                <a:gd name="T55" fmla="*/ 101 h 311"/>
                <a:gd name="T56" fmla="*/ 35 w 622"/>
                <a:gd name="T57" fmla="*/ 106 h 311"/>
                <a:gd name="T58" fmla="*/ 61 w 622"/>
                <a:gd name="T59" fmla="*/ 114 h 311"/>
                <a:gd name="T60" fmla="*/ 85 w 622"/>
                <a:gd name="T61" fmla="*/ 124 h 311"/>
                <a:gd name="T62" fmla="*/ 106 w 622"/>
                <a:gd name="T63" fmla="*/ 136 h 311"/>
                <a:gd name="T64" fmla="*/ 123 w 622"/>
                <a:gd name="T65" fmla="*/ 150 h 311"/>
                <a:gd name="T66" fmla="*/ 191 w 622"/>
                <a:gd name="T67" fmla="*/ 150 h 311"/>
                <a:gd name="T68" fmla="*/ 208 w 622"/>
                <a:gd name="T69" fmla="*/ 135 h 311"/>
                <a:gd name="T70" fmla="*/ 230 w 622"/>
                <a:gd name="T71" fmla="*/ 123 h 311"/>
                <a:gd name="T72" fmla="*/ 254 w 622"/>
                <a:gd name="T73" fmla="*/ 113 h 311"/>
                <a:gd name="T74" fmla="*/ 282 w 622"/>
                <a:gd name="T75" fmla="*/ 105 h 311"/>
                <a:gd name="T76" fmla="*/ 311 w 622"/>
                <a:gd name="T77" fmla="*/ 100 h 311"/>
                <a:gd name="T78" fmla="*/ 282 w 622"/>
                <a:gd name="T79" fmla="*/ 64 h 311"/>
                <a:gd name="T80" fmla="*/ 257 w 622"/>
                <a:gd name="T81" fmla="*/ 69 h 311"/>
                <a:gd name="T82" fmla="*/ 232 w 622"/>
                <a:gd name="T83" fmla="*/ 77 h 311"/>
                <a:gd name="T84" fmla="*/ 210 w 622"/>
                <a:gd name="T85" fmla="*/ 87 h 311"/>
                <a:gd name="T86" fmla="*/ 189 w 622"/>
                <a:gd name="T87" fmla="*/ 99 h 311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622"/>
                <a:gd name="T133" fmla="*/ 0 h 311"/>
                <a:gd name="T134" fmla="*/ 622 w 622"/>
                <a:gd name="T135" fmla="*/ 311 h 311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622" h="311">
                  <a:moveTo>
                    <a:pt x="355" y="215"/>
                  </a:moveTo>
                  <a:lnTo>
                    <a:pt x="363" y="204"/>
                  </a:lnTo>
                  <a:lnTo>
                    <a:pt x="372" y="192"/>
                  </a:lnTo>
                  <a:lnTo>
                    <a:pt x="382" y="182"/>
                  </a:lnTo>
                  <a:lnTo>
                    <a:pt x="393" y="171"/>
                  </a:lnTo>
                  <a:lnTo>
                    <a:pt x="406" y="162"/>
                  </a:lnTo>
                  <a:lnTo>
                    <a:pt x="418" y="152"/>
                  </a:lnTo>
                  <a:lnTo>
                    <a:pt x="432" y="144"/>
                  </a:lnTo>
                  <a:lnTo>
                    <a:pt x="447" y="135"/>
                  </a:lnTo>
                  <a:lnTo>
                    <a:pt x="462" y="128"/>
                  </a:lnTo>
                  <a:lnTo>
                    <a:pt x="478" y="120"/>
                  </a:lnTo>
                  <a:lnTo>
                    <a:pt x="496" y="113"/>
                  </a:lnTo>
                  <a:lnTo>
                    <a:pt x="513" y="107"/>
                  </a:lnTo>
                  <a:lnTo>
                    <a:pt x="530" y="101"/>
                  </a:lnTo>
                  <a:lnTo>
                    <a:pt x="550" y="97"/>
                  </a:lnTo>
                  <a:lnTo>
                    <a:pt x="568" y="92"/>
                  </a:lnTo>
                  <a:lnTo>
                    <a:pt x="588" y="89"/>
                  </a:lnTo>
                  <a:lnTo>
                    <a:pt x="564" y="8"/>
                  </a:lnTo>
                  <a:lnTo>
                    <a:pt x="544" y="11"/>
                  </a:lnTo>
                  <a:lnTo>
                    <a:pt x="526" y="16"/>
                  </a:lnTo>
                  <a:lnTo>
                    <a:pt x="507" y="22"/>
                  </a:lnTo>
                  <a:lnTo>
                    <a:pt x="489" y="27"/>
                  </a:lnTo>
                  <a:lnTo>
                    <a:pt x="471" y="33"/>
                  </a:lnTo>
                  <a:lnTo>
                    <a:pt x="454" y="40"/>
                  </a:lnTo>
                  <a:lnTo>
                    <a:pt x="437" y="47"/>
                  </a:lnTo>
                  <a:lnTo>
                    <a:pt x="421" y="55"/>
                  </a:lnTo>
                  <a:lnTo>
                    <a:pt x="406" y="63"/>
                  </a:lnTo>
                  <a:lnTo>
                    <a:pt x="390" y="72"/>
                  </a:lnTo>
                  <a:lnTo>
                    <a:pt x="376" y="82"/>
                  </a:lnTo>
                  <a:lnTo>
                    <a:pt x="362" y="91"/>
                  </a:lnTo>
                  <a:lnTo>
                    <a:pt x="349" y="101"/>
                  </a:lnTo>
                  <a:lnTo>
                    <a:pt x="337" y="112"/>
                  </a:lnTo>
                  <a:lnTo>
                    <a:pt x="325" y="122"/>
                  </a:lnTo>
                  <a:lnTo>
                    <a:pt x="314" y="133"/>
                  </a:lnTo>
                  <a:lnTo>
                    <a:pt x="301" y="120"/>
                  </a:lnTo>
                  <a:lnTo>
                    <a:pt x="286" y="107"/>
                  </a:lnTo>
                  <a:lnTo>
                    <a:pt x="271" y="94"/>
                  </a:lnTo>
                  <a:lnTo>
                    <a:pt x="255" y="83"/>
                  </a:lnTo>
                  <a:lnTo>
                    <a:pt x="238" y="72"/>
                  </a:lnTo>
                  <a:lnTo>
                    <a:pt x="219" y="62"/>
                  </a:lnTo>
                  <a:lnTo>
                    <a:pt x="201" y="52"/>
                  </a:lnTo>
                  <a:lnTo>
                    <a:pt x="181" y="42"/>
                  </a:lnTo>
                  <a:lnTo>
                    <a:pt x="160" y="34"/>
                  </a:lnTo>
                  <a:lnTo>
                    <a:pt x="138" y="27"/>
                  </a:lnTo>
                  <a:lnTo>
                    <a:pt x="117" y="21"/>
                  </a:lnTo>
                  <a:lnTo>
                    <a:pt x="95" y="15"/>
                  </a:lnTo>
                  <a:lnTo>
                    <a:pt x="72" y="10"/>
                  </a:lnTo>
                  <a:lnTo>
                    <a:pt x="49" y="6"/>
                  </a:lnTo>
                  <a:lnTo>
                    <a:pt x="24" y="2"/>
                  </a:lnTo>
                  <a:lnTo>
                    <a:pt x="0" y="0"/>
                  </a:lnTo>
                  <a:lnTo>
                    <a:pt x="6" y="83"/>
                  </a:lnTo>
                  <a:lnTo>
                    <a:pt x="28" y="85"/>
                  </a:lnTo>
                  <a:lnTo>
                    <a:pt x="50" y="90"/>
                  </a:lnTo>
                  <a:lnTo>
                    <a:pt x="72" y="94"/>
                  </a:lnTo>
                  <a:lnTo>
                    <a:pt x="92" y="99"/>
                  </a:lnTo>
                  <a:lnTo>
                    <a:pt x="112" y="105"/>
                  </a:lnTo>
                  <a:lnTo>
                    <a:pt x="132" y="112"/>
                  </a:lnTo>
                  <a:lnTo>
                    <a:pt x="150" y="120"/>
                  </a:lnTo>
                  <a:lnTo>
                    <a:pt x="168" y="128"/>
                  </a:lnTo>
                  <a:lnTo>
                    <a:pt x="185" y="137"/>
                  </a:lnTo>
                  <a:lnTo>
                    <a:pt x="201" y="146"/>
                  </a:lnTo>
                  <a:lnTo>
                    <a:pt x="216" y="157"/>
                  </a:lnTo>
                  <a:lnTo>
                    <a:pt x="229" y="167"/>
                  </a:lnTo>
                  <a:lnTo>
                    <a:pt x="242" y="178"/>
                  </a:lnTo>
                  <a:lnTo>
                    <a:pt x="254" y="190"/>
                  </a:lnTo>
                  <a:lnTo>
                    <a:pt x="264" y="203"/>
                  </a:lnTo>
                  <a:lnTo>
                    <a:pt x="273" y="215"/>
                  </a:lnTo>
                  <a:lnTo>
                    <a:pt x="261" y="206"/>
                  </a:lnTo>
                  <a:lnTo>
                    <a:pt x="247" y="197"/>
                  </a:lnTo>
                  <a:lnTo>
                    <a:pt x="233" y="188"/>
                  </a:lnTo>
                  <a:lnTo>
                    <a:pt x="218" y="180"/>
                  </a:lnTo>
                  <a:lnTo>
                    <a:pt x="203" y="171"/>
                  </a:lnTo>
                  <a:lnTo>
                    <a:pt x="187" y="165"/>
                  </a:lnTo>
                  <a:lnTo>
                    <a:pt x="171" y="158"/>
                  </a:lnTo>
                  <a:lnTo>
                    <a:pt x="155" y="152"/>
                  </a:lnTo>
                  <a:lnTo>
                    <a:pt x="137" y="146"/>
                  </a:lnTo>
                  <a:lnTo>
                    <a:pt x="120" y="140"/>
                  </a:lnTo>
                  <a:lnTo>
                    <a:pt x="102" y="136"/>
                  </a:lnTo>
                  <a:lnTo>
                    <a:pt x="83" y="131"/>
                  </a:lnTo>
                  <a:lnTo>
                    <a:pt x="65" y="128"/>
                  </a:lnTo>
                  <a:lnTo>
                    <a:pt x="46" y="124"/>
                  </a:lnTo>
                  <a:lnTo>
                    <a:pt x="27" y="122"/>
                  </a:lnTo>
                  <a:lnTo>
                    <a:pt x="7" y="120"/>
                  </a:lnTo>
                  <a:lnTo>
                    <a:pt x="13" y="203"/>
                  </a:lnTo>
                  <a:lnTo>
                    <a:pt x="32" y="205"/>
                  </a:lnTo>
                  <a:lnTo>
                    <a:pt x="51" y="208"/>
                  </a:lnTo>
                  <a:lnTo>
                    <a:pt x="69" y="213"/>
                  </a:lnTo>
                  <a:lnTo>
                    <a:pt x="88" y="216"/>
                  </a:lnTo>
                  <a:lnTo>
                    <a:pt x="105" y="222"/>
                  </a:lnTo>
                  <a:lnTo>
                    <a:pt x="122" y="228"/>
                  </a:lnTo>
                  <a:lnTo>
                    <a:pt x="140" y="234"/>
                  </a:lnTo>
                  <a:lnTo>
                    <a:pt x="156" y="241"/>
                  </a:lnTo>
                  <a:lnTo>
                    <a:pt x="171" y="248"/>
                  </a:lnTo>
                  <a:lnTo>
                    <a:pt x="186" y="256"/>
                  </a:lnTo>
                  <a:lnTo>
                    <a:pt x="200" y="264"/>
                  </a:lnTo>
                  <a:lnTo>
                    <a:pt x="212" y="272"/>
                  </a:lnTo>
                  <a:lnTo>
                    <a:pt x="225" y="281"/>
                  </a:lnTo>
                  <a:lnTo>
                    <a:pt x="236" y="290"/>
                  </a:lnTo>
                  <a:lnTo>
                    <a:pt x="247" y="301"/>
                  </a:lnTo>
                  <a:lnTo>
                    <a:pt x="256" y="311"/>
                  </a:lnTo>
                  <a:lnTo>
                    <a:pt x="372" y="311"/>
                  </a:lnTo>
                  <a:lnTo>
                    <a:pt x="383" y="301"/>
                  </a:lnTo>
                  <a:lnTo>
                    <a:pt x="393" y="290"/>
                  </a:lnTo>
                  <a:lnTo>
                    <a:pt x="405" y="281"/>
                  </a:lnTo>
                  <a:lnTo>
                    <a:pt x="417" y="271"/>
                  </a:lnTo>
                  <a:lnTo>
                    <a:pt x="431" y="262"/>
                  </a:lnTo>
                  <a:lnTo>
                    <a:pt x="445" y="254"/>
                  </a:lnTo>
                  <a:lnTo>
                    <a:pt x="460" y="246"/>
                  </a:lnTo>
                  <a:lnTo>
                    <a:pt x="476" y="238"/>
                  </a:lnTo>
                  <a:lnTo>
                    <a:pt x="492" y="233"/>
                  </a:lnTo>
                  <a:lnTo>
                    <a:pt x="509" y="226"/>
                  </a:lnTo>
                  <a:lnTo>
                    <a:pt x="528" y="220"/>
                  </a:lnTo>
                  <a:lnTo>
                    <a:pt x="545" y="215"/>
                  </a:lnTo>
                  <a:lnTo>
                    <a:pt x="564" y="211"/>
                  </a:lnTo>
                  <a:lnTo>
                    <a:pt x="583" y="207"/>
                  </a:lnTo>
                  <a:lnTo>
                    <a:pt x="603" y="204"/>
                  </a:lnTo>
                  <a:lnTo>
                    <a:pt x="622" y="201"/>
                  </a:lnTo>
                  <a:lnTo>
                    <a:pt x="598" y="122"/>
                  </a:lnTo>
                  <a:lnTo>
                    <a:pt x="581" y="124"/>
                  </a:lnTo>
                  <a:lnTo>
                    <a:pt x="564" y="128"/>
                  </a:lnTo>
                  <a:lnTo>
                    <a:pt x="546" y="131"/>
                  </a:lnTo>
                  <a:lnTo>
                    <a:pt x="529" y="135"/>
                  </a:lnTo>
                  <a:lnTo>
                    <a:pt x="513" y="139"/>
                  </a:lnTo>
                  <a:lnTo>
                    <a:pt x="496" y="144"/>
                  </a:lnTo>
                  <a:lnTo>
                    <a:pt x="481" y="150"/>
                  </a:lnTo>
                  <a:lnTo>
                    <a:pt x="465" y="154"/>
                  </a:lnTo>
                  <a:lnTo>
                    <a:pt x="450" y="161"/>
                  </a:lnTo>
                  <a:lnTo>
                    <a:pt x="435" y="168"/>
                  </a:lnTo>
                  <a:lnTo>
                    <a:pt x="420" y="175"/>
                  </a:lnTo>
                  <a:lnTo>
                    <a:pt x="406" y="182"/>
                  </a:lnTo>
                  <a:lnTo>
                    <a:pt x="392" y="190"/>
                  </a:lnTo>
                  <a:lnTo>
                    <a:pt x="379" y="198"/>
                  </a:lnTo>
                  <a:lnTo>
                    <a:pt x="367" y="206"/>
                  </a:lnTo>
                  <a:lnTo>
                    <a:pt x="355" y="21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6165" name="Freeform 25"/>
            <p:cNvSpPr>
              <a:spLocks/>
            </p:cNvSpPr>
            <p:nvPr/>
          </p:nvSpPr>
          <p:spPr bwMode="auto">
            <a:xfrm>
              <a:off x="5396" y="781"/>
              <a:ext cx="181" cy="181"/>
            </a:xfrm>
            <a:custGeom>
              <a:avLst/>
              <a:gdLst>
                <a:gd name="T0" fmla="*/ 91 w 362"/>
                <a:gd name="T1" fmla="*/ 181 h 361"/>
                <a:gd name="T2" fmla="*/ 100 w 362"/>
                <a:gd name="T3" fmla="*/ 180 h 361"/>
                <a:gd name="T4" fmla="*/ 108 w 362"/>
                <a:gd name="T5" fmla="*/ 179 h 361"/>
                <a:gd name="T6" fmla="*/ 117 w 362"/>
                <a:gd name="T7" fmla="*/ 177 h 361"/>
                <a:gd name="T8" fmla="*/ 125 w 362"/>
                <a:gd name="T9" fmla="*/ 174 h 361"/>
                <a:gd name="T10" fmla="*/ 133 w 362"/>
                <a:gd name="T11" fmla="*/ 171 h 361"/>
                <a:gd name="T12" fmla="*/ 141 w 362"/>
                <a:gd name="T13" fmla="*/ 166 h 361"/>
                <a:gd name="T14" fmla="*/ 148 w 362"/>
                <a:gd name="T15" fmla="*/ 161 h 361"/>
                <a:gd name="T16" fmla="*/ 155 w 362"/>
                <a:gd name="T17" fmla="*/ 155 h 361"/>
                <a:gd name="T18" fmla="*/ 161 w 362"/>
                <a:gd name="T19" fmla="*/ 148 h 361"/>
                <a:gd name="T20" fmla="*/ 166 w 362"/>
                <a:gd name="T21" fmla="*/ 141 h 361"/>
                <a:gd name="T22" fmla="*/ 171 w 362"/>
                <a:gd name="T23" fmla="*/ 133 h 361"/>
                <a:gd name="T24" fmla="*/ 174 w 362"/>
                <a:gd name="T25" fmla="*/ 125 h 361"/>
                <a:gd name="T26" fmla="*/ 177 w 362"/>
                <a:gd name="T27" fmla="*/ 117 h 361"/>
                <a:gd name="T28" fmla="*/ 180 w 362"/>
                <a:gd name="T29" fmla="*/ 108 h 361"/>
                <a:gd name="T30" fmla="*/ 181 w 362"/>
                <a:gd name="T31" fmla="*/ 100 h 361"/>
                <a:gd name="T32" fmla="*/ 181 w 362"/>
                <a:gd name="T33" fmla="*/ 91 h 361"/>
                <a:gd name="T34" fmla="*/ 181 w 362"/>
                <a:gd name="T35" fmla="*/ 81 h 361"/>
                <a:gd name="T36" fmla="*/ 180 w 362"/>
                <a:gd name="T37" fmla="*/ 73 h 361"/>
                <a:gd name="T38" fmla="*/ 177 w 362"/>
                <a:gd name="T39" fmla="*/ 64 h 361"/>
                <a:gd name="T40" fmla="*/ 174 w 362"/>
                <a:gd name="T41" fmla="*/ 56 h 361"/>
                <a:gd name="T42" fmla="*/ 171 w 362"/>
                <a:gd name="T43" fmla="*/ 48 h 361"/>
                <a:gd name="T44" fmla="*/ 166 w 362"/>
                <a:gd name="T45" fmla="*/ 40 h 361"/>
                <a:gd name="T46" fmla="*/ 161 w 362"/>
                <a:gd name="T47" fmla="*/ 34 h 361"/>
                <a:gd name="T48" fmla="*/ 155 w 362"/>
                <a:gd name="T49" fmla="*/ 27 h 361"/>
                <a:gd name="T50" fmla="*/ 148 w 362"/>
                <a:gd name="T51" fmla="*/ 21 h 361"/>
                <a:gd name="T52" fmla="*/ 141 w 362"/>
                <a:gd name="T53" fmla="*/ 16 h 361"/>
                <a:gd name="T54" fmla="*/ 133 w 362"/>
                <a:gd name="T55" fmla="*/ 11 h 361"/>
                <a:gd name="T56" fmla="*/ 125 w 362"/>
                <a:gd name="T57" fmla="*/ 7 h 361"/>
                <a:gd name="T58" fmla="*/ 117 w 362"/>
                <a:gd name="T59" fmla="*/ 4 h 361"/>
                <a:gd name="T60" fmla="*/ 108 w 362"/>
                <a:gd name="T61" fmla="*/ 2 h 361"/>
                <a:gd name="T62" fmla="*/ 100 w 362"/>
                <a:gd name="T63" fmla="*/ 1 h 361"/>
                <a:gd name="T64" fmla="*/ 91 w 362"/>
                <a:gd name="T65" fmla="*/ 0 h 361"/>
                <a:gd name="T66" fmla="*/ 72 w 362"/>
                <a:gd name="T67" fmla="*/ 2 h 361"/>
                <a:gd name="T68" fmla="*/ 55 w 362"/>
                <a:gd name="T69" fmla="*/ 7 h 361"/>
                <a:gd name="T70" fmla="*/ 40 w 362"/>
                <a:gd name="T71" fmla="*/ 16 h 361"/>
                <a:gd name="T72" fmla="*/ 26 w 362"/>
                <a:gd name="T73" fmla="*/ 27 h 361"/>
                <a:gd name="T74" fmla="*/ 15 w 362"/>
                <a:gd name="T75" fmla="*/ 40 h 361"/>
                <a:gd name="T76" fmla="*/ 7 w 362"/>
                <a:gd name="T77" fmla="*/ 55 h 361"/>
                <a:gd name="T78" fmla="*/ 2 w 362"/>
                <a:gd name="T79" fmla="*/ 73 h 361"/>
                <a:gd name="T80" fmla="*/ 0 w 362"/>
                <a:gd name="T81" fmla="*/ 91 h 361"/>
                <a:gd name="T82" fmla="*/ 1 w 362"/>
                <a:gd name="T83" fmla="*/ 100 h 361"/>
                <a:gd name="T84" fmla="*/ 2 w 362"/>
                <a:gd name="T85" fmla="*/ 108 h 361"/>
                <a:gd name="T86" fmla="*/ 4 w 362"/>
                <a:gd name="T87" fmla="*/ 117 h 361"/>
                <a:gd name="T88" fmla="*/ 7 w 362"/>
                <a:gd name="T89" fmla="*/ 125 h 361"/>
                <a:gd name="T90" fmla="*/ 11 w 362"/>
                <a:gd name="T91" fmla="*/ 133 h 361"/>
                <a:gd name="T92" fmla="*/ 15 w 362"/>
                <a:gd name="T93" fmla="*/ 141 h 361"/>
                <a:gd name="T94" fmla="*/ 21 w 362"/>
                <a:gd name="T95" fmla="*/ 148 h 361"/>
                <a:gd name="T96" fmla="*/ 26 w 362"/>
                <a:gd name="T97" fmla="*/ 155 h 361"/>
                <a:gd name="T98" fmla="*/ 34 w 362"/>
                <a:gd name="T99" fmla="*/ 161 h 361"/>
                <a:gd name="T100" fmla="*/ 41 w 362"/>
                <a:gd name="T101" fmla="*/ 166 h 361"/>
                <a:gd name="T102" fmla="*/ 48 w 362"/>
                <a:gd name="T103" fmla="*/ 171 h 361"/>
                <a:gd name="T104" fmla="*/ 56 w 362"/>
                <a:gd name="T105" fmla="*/ 174 h 361"/>
                <a:gd name="T106" fmla="*/ 64 w 362"/>
                <a:gd name="T107" fmla="*/ 177 h 361"/>
                <a:gd name="T108" fmla="*/ 73 w 362"/>
                <a:gd name="T109" fmla="*/ 179 h 361"/>
                <a:gd name="T110" fmla="*/ 82 w 362"/>
                <a:gd name="T111" fmla="*/ 180 h 361"/>
                <a:gd name="T112" fmla="*/ 91 w 362"/>
                <a:gd name="T113" fmla="*/ 181 h 361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362"/>
                <a:gd name="T172" fmla="*/ 0 h 361"/>
                <a:gd name="T173" fmla="*/ 362 w 362"/>
                <a:gd name="T174" fmla="*/ 361 h 361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362" h="361">
                  <a:moveTo>
                    <a:pt x="181" y="361"/>
                  </a:moveTo>
                  <a:lnTo>
                    <a:pt x="200" y="360"/>
                  </a:lnTo>
                  <a:lnTo>
                    <a:pt x="217" y="358"/>
                  </a:lnTo>
                  <a:lnTo>
                    <a:pt x="234" y="353"/>
                  </a:lnTo>
                  <a:lnTo>
                    <a:pt x="250" y="348"/>
                  </a:lnTo>
                  <a:lnTo>
                    <a:pt x="266" y="341"/>
                  </a:lnTo>
                  <a:lnTo>
                    <a:pt x="281" y="332"/>
                  </a:lnTo>
                  <a:lnTo>
                    <a:pt x="295" y="321"/>
                  </a:lnTo>
                  <a:lnTo>
                    <a:pt x="309" y="309"/>
                  </a:lnTo>
                  <a:lnTo>
                    <a:pt x="322" y="296"/>
                  </a:lnTo>
                  <a:lnTo>
                    <a:pt x="332" y="281"/>
                  </a:lnTo>
                  <a:lnTo>
                    <a:pt x="341" y="266"/>
                  </a:lnTo>
                  <a:lnTo>
                    <a:pt x="348" y="250"/>
                  </a:lnTo>
                  <a:lnTo>
                    <a:pt x="354" y="234"/>
                  </a:lnTo>
                  <a:lnTo>
                    <a:pt x="359" y="216"/>
                  </a:lnTo>
                  <a:lnTo>
                    <a:pt x="361" y="199"/>
                  </a:lnTo>
                  <a:lnTo>
                    <a:pt x="362" y="181"/>
                  </a:lnTo>
                  <a:lnTo>
                    <a:pt x="361" y="162"/>
                  </a:lnTo>
                  <a:lnTo>
                    <a:pt x="359" y="145"/>
                  </a:lnTo>
                  <a:lnTo>
                    <a:pt x="354" y="128"/>
                  </a:lnTo>
                  <a:lnTo>
                    <a:pt x="348" y="112"/>
                  </a:lnTo>
                  <a:lnTo>
                    <a:pt x="341" y="95"/>
                  </a:lnTo>
                  <a:lnTo>
                    <a:pt x="332" y="80"/>
                  </a:lnTo>
                  <a:lnTo>
                    <a:pt x="322" y="67"/>
                  </a:lnTo>
                  <a:lnTo>
                    <a:pt x="309" y="53"/>
                  </a:lnTo>
                  <a:lnTo>
                    <a:pt x="295" y="41"/>
                  </a:lnTo>
                  <a:lnTo>
                    <a:pt x="281" y="31"/>
                  </a:lnTo>
                  <a:lnTo>
                    <a:pt x="266" y="22"/>
                  </a:lnTo>
                  <a:lnTo>
                    <a:pt x="250" y="14"/>
                  </a:lnTo>
                  <a:lnTo>
                    <a:pt x="234" y="8"/>
                  </a:lnTo>
                  <a:lnTo>
                    <a:pt x="217" y="3"/>
                  </a:lnTo>
                  <a:lnTo>
                    <a:pt x="200" y="1"/>
                  </a:lnTo>
                  <a:lnTo>
                    <a:pt x="181" y="0"/>
                  </a:lnTo>
                  <a:lnTo>
                    <a:pt x="144" y="3"/>
                  </a:lnTo>
                  <a:lnTo>
                    <a:pt x="111" y="14"/>
                  </a:lnTo>
                  <a:lnTo>
                    <a:pt x="80" y="31"/>
                  </a:lnTo>
                  <a:lnTo>
                    <a:pt x="53" y="53"/>
                  </a:lnTo>
                  <a:lnTo>
                    <a:pt x="31" y="80"/>
                  </a:lnTo>
                  <a:lnTo>
                    <a:pt x="14" y="110"/>
                  </a:lnTo>
                  <a:lnTo>
                    <a:pt x="4" y="145"/>
                  </a:lnTo>
                  <a:lnTo>
                    <a:pt x="0" y="181"/>
                  </a:lnTo>
                  <a:lnTo>
                    <a:pt x="1" y="199"/>
                  </a:lnTo>
                  <a:lnTo>
                    <a:pt x="4" y="216"/>
                  </a:lnTo>
                  <a:lnTo>
                    <a:pt x="8" y="234"/>
                  </a:lnTo>
                  <a:lnTo>
                    <a:pt x="14" y="250"/>
                  </a:lnTo>
                  <a:lnTo>
                    <a:pt x="21" y="266"/>
                  </a:lnTo>
                  <a:lnTo>
                    <a:pt x="30" y="281"/>
                  </a:lnTo>
                  <a:lnTo>
                    <a:pt x="41" y="296"/>
                  </a:lnTo>
                  <a:lnTo>
                    <a:pt x="53" y="309"/>
                  </a:lnTo>
                  <a:lnTo>
                    <a:pt x="67" y="321"/>
                  </a:lnTo>
                  <a:lnTo>
                    <a:pt x="81" y="332"/>
                  </a:lnTo>
                  <a:lnTo>
                    <a:pt x="96" y="341"/>
                  </a:lnTo>
                  <a:lnTo>
                    <a:pt x="112" y="348"/>
                  </a:lnTo>
                  <a:lnTo>
                    <a:pt x="128" y="353"/>
                  </a:lnTo>
                  <a:lnTo>
                    <a:pt x="145" y="358"/>
                  </a:lnTo>
                  <a:lnTo>
                    <a:pt x="163" y="360"/>
                  </a:lnTo>
                  <a:lnTo>
                    <a:pt x="181" y="36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6166" name="Freeform 26"/>
            <p:cNvSpPr>
              <a:spLocks/>
            </p:cNvSpPr>
            <p:nvPr/>
          </p:nvSpPr>
          <p:spPr bwMode="auto">
            <a:xfrm>
              <a:off x="5443" y="828"/>
              <a:ext cx="87" cy="88"/>
            </a:xfrm>
            <a:custGeom>
              <a:avLst/>
              <a:gdLst>
                <a:gd name="T0" fmla="*/ 0 w 175"/>
                <a:gd name="T1" fmla="*/ 44 h 175"/>
                <a:gd name="T2" fmla="*/ 0 w 175"/>
                <a:gd name="T3" fmla="*/ 35 h 175"/>
                <a:gd name="T4" fmla="*/ 3 w 175"/>
                <a:gd name="T5" fmla="*/ 27 h 175"/>
                <a:gd name="T6" fmla="*/ 7 w 175"/>
                <a:gd name="T7" fmla="*/ 20 h 175"/>
                <a:gd name="T8" fmla="*/ 12 w 175"/>
                <a:gd name="T9" fmla="*/ 14 h 175"/>
                <a:gd name="T10" fmla="*/ 16 w 175"/>
                <a:gd name="T11" fmla="*/ 11 h 175"/>
                <a:gd name="T12" fmla="*/ 19 w 175"/>
                <a:gd name="T13" fmla="*/ 8 h 175"/>
                <a:gd name="T14" fmla="*/ 23 w 175"/>
                <a:gd name="T15" fmla="*/ 5 h 175"/>
                <a:gd name="T16" fmla="*/ 27 w 175"/>
                <a:gd name="T17" fmla="*/ 4 h 175"/>
                <a:gd name="T18" fmla="*/ 31 w 175"/>
                <a:gd name="T19" fmla="*/ 2 h 175"/>
                <a:gd name="T20" fmla="*/ 35 w 175"/>
                <a:gd name="T21" fmla="*/ 1 h 175"/>
                <a:gd name="T22" fmla="*/ 39 w 175"/>
                <a:gd name="T23" fmla="*/ 0 h 175"/>
                <a:gd name="T24" fmla="*/ 43 w 175"/>
                <a:gd name="T25" fmla="*/ 0 h 175"/>
                <a:gd name="T26" fmla="*/ 47 w 175"/>
                <a:gd name="T27" fmla="*/ 0 h 175"/>
                <a:gd name="T28" fmla="*/ 52 w 175"/>
                <a:gd name="T29" fmla="*/ 1 h 175"/>
                <a:gd name="T30" fmla="*/ 56 w 175"/>
                <a:gd name="T31" fmla="*/ 2 h 175"/>
                <a:gd name="T32" fmla="*/ 60 w 175"/>
                <a:gd name="T33" fmla="*/ 4 h 175"/>
                <a:gd name="T34" fmla="*/ 64 w 175"/>
                <a:gd name="T35" fmla="*/ 5 h 175"/>
                <a:gd name="T36" fmla="*/ 68 w 175"/>
                <a:gd name="T37" fmla="*/ 8 h 175"/>
                <a:gd name="T38" fmla="*/ 71 w 175"/>
                <a:gd name="T39" fmla="*/ 11 h 175"/>
                <a:gd name="T40" fmla="*/ 74 w 175"/>
                <a:gd name="T41" fmla="*/ 14 h 175"/>
                <a:gd name="T42" fmla="*/ 80 w 175"/>
                <a:gd name="T43" fmla="*/ 20 h 175"/>
                <a:gd name="T44" fmla="*/ 84 w 175"/>
                <a:gd name="T45" fmla="*/ 27 h 175"/>
                <a:gd name="T46" fmla="*/ 87 w 175"/>
                <a:gd name="T47" fmla="*/ 35 h 175"/>
                <a:gd name="T48" fmla="*/ 87 w 175"/>
                <a:gd name="T49" fmla="*/ 44 h 175"/>
                <a:gd name="T50" fmla="*/ 86 w 175"/>
                <a:gd name="T51" fmla="*/ 53 h 175"/>
                <a:gd name="T52" fmla="*/ 84 w 175"/>
                <a:gd name="T53" fmla="*/ 61 h 175"/>
                <a:gd name="T54" fmla="*/ 80 w 175"/>
                <a:gd name="T55" fmla="*/ 69 h 175"/>
                <a:gd name="T56" fmla="*/ 74 w 175"/>
                <a:gd name="T57" fmla="*/ 75 h 175"/>
                <a:gd name="T58" fmla="*/ 68 w 175"/>
                <a:gd name="T59" fmla="*/ 80 h 175"/>
                <a:gd name="T60" fmla="*/ 61 w 175"/>
                <a:gd name="T61" fmla="*/ 84 h 175"/>
                <a:gd name="T62" fmla="*/ 52 w 175"/>
                <a:gd name="T63" fmla="*/ 87 h 175"/>
                <a:gd name="T64" fmla="*/ 43 w 175"/>
                <a:gd name="T65" fmla="*/ 88 h 175"/>
                <a:gd name="T66" fmla="*/ 39 w 175"/>
                <a:gd name="T67" fmla="*/ 88 h 175"/>
                <a:gd name="T68" fmla="*/ 35 w 175"/>
                <a:gd name="T69" fmla="*/ 87 h 175"/>
                <a:gd name="T70" fmla="*/ 31 w 175"/>
                <a:gd name="T71" fmla="*/ 86 h 175"/>
                <a:gd name="T72" fmla="*/ 27 w 175"/>
                <a:gd name="T73" fmla="*/ 85 h 175"/>
                <a:gd name="T74" fmla="*/ 23 w 175"/>
                <a:gd name="T75" fmla="*/ 83 h 175"/>
                <a:gd name="T76" fmla="*/ 19 w 175"/>
                <a:gd name="T77" fmla="*/ 81 h 175"/>
                <a:gd name="T78" fmla="*/ 16 w 175"/>
                <a:gd name="T79" fmla="*/ 78 h 175"/>
                <a:gd name="T80" fmla="*/ 12 w 175"/>
                <a:gd name="T81" fmla="*/ 75 h 175"/>
                <a:gd name="T82" fmla="*/ 7 w 175"/>
                <a:gd name="T83" fmla="*/ 69 h 175"/>
                <a:gd name="T84" fmla="*/ 3 w 175"/>
                <a:gd name="T85" fmla="*/ 61 h 175"/>
                <a:gd name="T86" fmla="*/ 0 w 175"/>
                <a:gd name="T87" fmla="*/ 53 h 175"/>
                <a:gd name="T88" fmla="*/ 0 w 175"/>
                <a:gd name="T89" fmla="*/ 44 h 175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75"/>
                <a:gd name="T136" fmla="*/ 0 h 175"/>
                <a:gd name="T137" fmla="*/ 175 w 175"/>
                <a:gd name="T138" fmla="*/ 175 h 175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75" h="175">
                  <a:moveTo>
                    <a:pt x="0" y="88"/>
                  </a:moveTo>
                  <a:lnTo>
                    <a:pt x="1" y="70"/>
                  </a:lnTo>
                  <a:lnTo>
                    <a:pt x="7" y="54"/>
                  </a:lnTo>
                  <a:lnTo>
                    <a:pt x="15" y="39"/>
                  </a:lnTo>
                  <a:lnTo>
                    <a:pt x="25" y="27"/>
                  </a:lnTo>
                  <a:lnTo>
                    <a:pt x="32" y="21"/>
                  </a:lnTo>
                  <a:lnTo>
                    <a:pt x="39" y="15"/>
                  </a:lnTo>
                  <a:lnTo>
                    <a:pt x="46" y="10"/>
                  </a:lnTo>
                  <a:lnTo>
                    <a:pt x="54" y="7"/>
                  </a:lnTo>
                  <a:lnTo>
                    <a:pt x="62" y="4"/>
                  </a:lnTo>
                  <a:lnTo>
                    <a:pt x="70" y="1"/>
                  </a:lnTo>
                  <a:lnTo>
                    <a:pt x="79" y="0"/>
                  </a:lnTo>
                  <a:lnTo>
                    <a:pt x="87" y="0"/>
                  </a:lnTo>
                  <a:lnTo>
                    <a:pt x="95" y="0"/>
                  </a:lnTo>
                  <a:lnTo>
                    <a:pt x="104" y="1"/>
                  </a:lnTo>
                  <a:lnTo>
                    <a:pt x="113" y="4"/>
                  </a:lnTo>
                  <a:lnTo>
                    <a:pt x="121" y="7"/>
                  </a:lnTo>
                  <a:lnTo>
                    <a:pt x="129" y="10"/>
                  </a:lnTo>
                  <a:lnTo>
                    <a:pt x="136" y="15"/>
                  </a:lnTo>
                  <a:lnTo>
                    <a:pt x="143" y="21"/>
                  </a:lnTo>
                  <a:lnTo>
                    <a:pt x="149" y="27"/>
                  </a:lnTo>
                  <a:lnTo>
                    <a:pt x="160" y="39"/>
                  </a:lnTo>
                  <a:lnTo>
                    <a:pt x="168" y="54"/>
                  </a:lnTo>
                  <a:lnTo>
                    <a:pt x="174" y="70"/>
                  </a:lnTo>
                  <a:lnTo>
                    <a:pt x="175" y="88"/>
                  </a:lnTo>
                  <a:lnTo>
                    <a:pt x="172" y="105"/>
                  </a:lnTo>
                  <a:lnTo>
                    <a:pt x="168" y="122"/>
                  </a:lnTo>
                  <a:lnTo>
                    <a:pt x="160" y="137"/>
                  </a:lnTo>
                  <a:lnTo>
                    <a:pt x="149" y="150"/>
                  </a:lnTo>
                  <a:lnTo>
                    <a:pt x="137" y="160"/>
                  </a:lnTo>
                  <a:lnTo>
                    <a:pt x="122" y="168"/>
                  </a:lnTo>
                  <a:lnTo>
                    <a:pt x="104" y="173"/>
                  </a:lnTo>
                  <a:lnTo>
                    <a:pt x="87" y="175"/>
                  </a:lnTo>
                  <a:lnTo>
                    <a:pt x="79" y="175"/>
                  </a:lnTo>
                  <a:lnTo>
                    <a:pt x="70" y="174"/>
                  </a:lnTo>
                  <a:lnTo>
                    <a:pt x="62" y="172"/>
                  </a:lnTo>
                  <a:lnTo>
                    <a:pt x="54" y="169"/>
                  </a:lnTo>
                  <a:lnTo>
                    <a:pt x="46" y="166"/>
                  </a:lnTo>
                  <a:lnTo>
                    <a:pt x="39" y="161"/>
                  </a:lnTo>
                  <a:lnTo>
                    <a:pt x="32" y="156"/>
                  </a:lnTo>
                  <a:lnTo>
                    <a:pt x="25" y="150"/>
                  </a:lnTo>
                  <a:lnTo>
                    <a:pt x="15" y="137"/>
                  </a:lnTo>
                  <a:lnTo>
                    <a:pt x="7" y="122"/>
                  </a:lnTo>
                  <a:lnTo>
                    <a:pt x="1" y="105"/>
                  </a:lnTo>
                  <a:lnTo>
                    <a:pt x="0" y="8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6167" name="Freeform 27"/>
            <p:cNvSpPr>
              <a:spLocks/>
            </p:cNvSpPr>
            <p:nvPr/>
          </p:nvSpPr>
          <p:spPr bwMode="auto">
            <a:xfrm>
              <a:off x="5253" y="781"/>
              <a:ext cx="181" cy="181"/>
            </a:xfrm>
            <a:custGeom>
              <a:avLst/>
              <a:gdLst>
                <a:gd name="T0" fmla="*/ 91 w 362"/>
                <a:gd name="T1" fmla="*/ 181 h 361"/>
                <a:gd name="T2" fmla="*/ 100 w 362"/>
                <a:gd name="T3" fmla="*/ 180 h 361"/>
                <a:gd name="T4" fmla="*/ 108 w 362"/>
                <a:gd name="T5" fmla="*/ 179 h 361"/>
                <a:gd name="T6" fmla="*/ 117 w 362"/>
                <a:gd name="T7" fmla="*/ 177 h 361"/>
                <a:gd name="T8" fmla="*/ 125 w 362"/>
                <a:gd name="T9" fmla="*/ 174 h 361"/>
                <a:gd name="T10" fmla="*/ 134 w 362"/>
                <a:gd name="T11" fmla="*/ 171 h 361"/>
                <a:gd name="T12" fmla="*/ 141 w 362"/>
                <a:gd name="T13" fmla="*/ 166 h 361"/>
                <a:gd name="T14" fmla="*/ 149 w 362"/>
                <a:gd name="T15" fmla="*/ 161 h 361"/>
                <a:gd name="T16" fmla="*/ 155 w 362"/>
                <a:gd name="T17" fmla="*/ 155 h 361"/>
                <a:gd name="T18" fmla="*/ 161 w 362"/>
                <a:gd name="T19" fmla="*/ 148 h 361"/>
                <a:gd name="T20" fmla="*/ 166 w 362"/>
                <a:gd name="T21" fmla="*/ 141 h 361"/>
                <a:gd name="T22" fmla="*/ 171 w 362"/>
                <a:gd name="T23" fmla="*/ 133 h 361"/>
                <a:gd name="T24" fmla="*/ 174 w 362"/>
                <a:gd name="T25" fmla="*/ 125 h 361"/>
                <a:gd name="T26" fmla="*/ 177 w 362"/>
                <a:gd name="T27" fmla="*/ 117 h 361"/>
                <a:gd name="T28" fmla="*/ 180 w 362"/>
                <a:gd name="T29" fmla="*/ 108 h 361"/>
                <a:gd name="T30" fmla="*/ 181 w 362"/>
                <a:gd name="T31" fmla="*/ 100 h 361"/>
                <a:gd name="T32" fmla="*/ 181 w 362"/>
                <a:gd name="T33" fmla="*/ 91 h 361"/>
                <a:gd name="T34" fmla="*/ 181 w 362"/>
                <a:gd name="T35" fmla="*/ 81 h 361"/>
                <a:gd name="T36" fmla="*/ 180 w 362"/>
                <a:gd name="T37" fmla="*/ 73 h 361"/>
                <a:gd name="T38" fmla="*/ 177 w 362"/>
                <a:gd name="T39" fmla="*/ 64 h 361"/>
                <a:gd name="T40" fmla="*/ 174 w 362"/>
                <a:gd name="T41" fmla="*/ 56 h 361"/>
                <a:gd name="T42" fmla="*/ 171 w 362"/>
                <a:gd name="T43" fmla="*/ 48 h 361"/>
                <a:gd name="T44" fmla="*/ 166 w 362"/>
                <a:gd name="T45" fmla="*/ 40 h 361"/>
                <a:gd name="T46" fmla="*/ 161 w 362"/>
                <a:gd name="T47" fmla="*/ 34 h 361"/>
                <a:gd name="T48" fmla="*/ 155 w 362"/>
                <a:gd name="T49" fmla="*/ 27 h 361"/>
                <a:gd name="T50" fmla="*/ 149 w 362"/>
                <a:gd name="T51" fmla="*/ 21 h 361"/>
                <a:gd name="T52" fmla="*/ 141 w 362"/>
                <a:gd name="T53" fmla="*/ 16 h 361"/>
                <a:gd name="T54" fmla="*/ 134 w 362"/>
                <a:gd name="T55" fmla="*/ 11 h 361"/>
                <a:gd name="T56" fmla="*/ 125 w 362"/>
                <a:gd name="T57" fmla="*/ 7 h 361"/>
                <a:gd name="T58" fmla="*/ 117 w 362"/>
                <a:gd name="T59" fmla="*/ 4 h 361"/>
                <a:gd name="T60" fmla="*/ 108 w 362"/>
                <a:gd name="T61" fmla="*/ 2 h 361"/>
                <a:gd name="T62" fmla="*/ 100 w 362"/>
                <a:gd name="T63" fmla="*/ 1 h 361"/>
                <a:gd name="T64" fmla="*/ 91 w 362"/>
                <a:gd name="T65" fmla="*/ 0 h 361"/>
                <a:gd name="T66" fmla="*/ 73 w 362"/>
                <a:gd name="T67" fmla="*/ 2 h 361"/>
                <a:gd name="T68" fmla="*/ 55 w 362"/>
                <a:gd name="T69" fmla="*/ 7 h 361"/>
                <a:gd name="T70" fmla="*/ 41 w 362"/>
                <a:gd name="T71" fmla="*/ 16 h 361"/>
                <a:gd name="T72" fmla="*/ 26 w 362"/>
                <a:gd name="T73" fmla="*/ 27 h 361"/>
                <a:gd name="T74" fmla="*/ 16 w 362"/>
                <a:gd name="T75" fmla="*/ 40 h 361"/>
                <a:gd name="T76" fmla="*/ 7 w 362"/>
                <a:gd name="T77" fmla="*/ 55 h 361"/>
                <a:gd name="T78" fmla="*/ 2 w 362"/>
                <a:gd name="T79" fmla="*/ 73 h 361"/>
                <a:gd name="T80" fmla="*/ 0 w 362"/>
                <a:gd name="T81" fmla="*/ 91 h 361"/>
                <a:gd name="T82" fmla="*/ 1 w 362"/>
                <a:gd name="T83" fmla="*/ 100 h 361"/>
                <a:gd name="T84" fmla="*/ 2 w 362"/>
                <a:gd name="T85" fmla="*/ 108 h 361"/>
                <a:gd name="T86" fmla="*/ 5 w 362"/>
                <a:gd name="T87" fmla="*/ 117 h 361"/>
                <a:gd name="T88" fmla="*/ 7 w 362"/>
                <a:gd name="T89" fmla="*/ 125 h 361"/>
                <a:gd name="T90" fmla="*/ 11 w 362"/>
                <a:gd name="T91" fmla="*/ 133 h 361"/>
                <a:gd name="T92" fmla="*/ 15 w 362"/>
                <a:gd name="T93" fmla="*/ 141 h 361"/>
                <a:gd name="T94" fmla="*/ 21 w 362"/>
                <a:gd name="T95" fmla="*/ 148 h 361"/>
                <a:gd name="T96" fmla="*/ 26 w 362"/>
                <a:gd name="T97" fmla="*/ 155 h 361"/>
                <a:gd name="T98" fmla="*/ 34 w 362"/>
                <a:gd name="T99" fmla="*/ 161 h 361"/>
                <a:gd name="T100" fmla="*/ 41 w 362"/>
                <a:gd name="T101" fmla="*/ 166 h 361"/>
                <a:gd name="T102" fmla="*/ 48 w 362"/>
                <a:gd name="T103" fmla="*/ 171 h 361"/>
                <a:gd name="T104" fmla="*/ 56 w 362"/>
                <a:gd name="T105" fmla="*/ 174 h 361"/>
                <a:gd name="T106" fmla="*/ 64 w 362"/>
                <a:gd name="T107" fmla="*/ 177 h 361"/>
                <a:gd name="T108" fmla="*/ 73 w 362"/>
                <a:gd name="T109" fmla="*/ 179 h 361"/>
                <a:gd name="T110" fmla="*/ 82 w 362"/>
                <a:gd name="T111" fmla="*/ 180 h 361"/>
                <a:gd name="T112" fmla="*/ 91 w 362"/>
                <a:gd name="T113" fmla="*/ 181 h 361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362"/>
                <a:gd name="T172" fmla="*/ 0 h 361"/>
                <a:gd name="T173" fmla="*/ 362 w 362"/>
                <a:gd name="T174" fmla="*/ 361 h 361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362" h="361">
                  <a:moveTo>
                    <a:pt x="181" y="361"/>
                  </a:moveTo>
                  <a:lnTo>
                    <a:pt x="200" y="360"/>
                  </a:lnTo>
                  <a:lnTo>
                    <a:pt x="217" y="358"/>
                  </a:lnTo>
                  <a:lnTo>
                    <a:pt x="234" y="353"/>
                  </a:lnTo>
                  <a:lnTo>
                    <a:pt x="250" y="348"/>
                  </a:lnTo>
                  <a:lnTo>
                    <a:pt x="267" y="341"/>
                  </a:lnTo>
                  <a:lnTo>
                    <a:pt x="282" y="332"/>
                  </a:lnTo>
                  <a:lnTo>
                    <a:pt x="297" y="321"/>
                  </a:lnTo>
                  <a:lnTo>
                    <a:pt x="309" y="309"/>
                  </a:lnTo>
                  <a:lnTo>
                    <a:pt x="322" y="296"/>
                  </a:lnTo>
                  <a:lnTo>
                    <a:pt x="332" y="281"/>
                  </a:lnTo>
                  <a:lnTo>
                    <a:pt x="341" y="266"/>
                  </a:lnTo>
                  <a:lnTo>
                    <a:pt x="348" y="250"/>
                  </a:lnTo>
                  <a:lnTo>
                    <a:pt x="354" y="234"/>
                  </a:lnTo>
                  <a:lnTo>
                    <a:pt x="359" y="216"/>
                  </a:lnTo>
                  <a:lnTo>
                    <a:pt x="361" y="199"/>
                  </a:lnTo>
                  <a:lnTo>
                    <a:pt x="362" y="181"/>
                  </a:lnTo>
                  <a:lnTo>
                    <a:pt x="361" y="162"/>
                  </a:lnTo>
                  <a:lnTo>
                    <a:pt x="359" y="145"/>
                  </a:lnTo>
                  <a:lnTo>
                    <a:pt x="354" y="128"/>
                  </a:lnTo>
                  <a:lnTo>
                    <a:pt x="348" y="112"/>
                  </a:lnTo>
                  <a:lnTo>
                    <a:pt x="341" y="95"/>
                  </a:lnTo>
                  <a:lnTo>
                    <a:pt x="332" y="80"/>
                  </a:lnTo>
                  <a:lnTo>
                    <a:pt x="322" y="67"/>
                  </a:lnTo>
                  <a:lnTo>
                    <a:pt x="309" y="53"/>
                  </a:lnTo>
                  <a:lnTo>
                    <a:pt x="297" y="41"/>
                  </a:lnTo>
                  <a:lnTo>
                    <a:pt x="282" y="31"/>
                  </a:lnTo>
                  <a:lnTo>
                    <a:pt x="267" y="22"/>
                  </a:lnTo>
                  <a:lnTo>
                    <a:pt x="250" y="14"/>
                  </a:lnTo>
                  <a:lnTo>
                    <a:pt x="234" y="8"/>
                  </a:lnTo>
                  <a:lnTo>
                    <a:pt x="217" y="3"/>
                  </a:lnTo>
                  <a:lnTo>
                    <a:pt x="200" y="1"/>
                  </a:lnTo>
                  <a:lnTo>
                    <a:pt x="181" y="0"/>
                  </a:lnTo>
                  <a:lnTo>
                    <a:pt x="146" y="3"/>
                  </a:lnTo>
                  <a:lnTo>
                    <a:pt x="111" y="14"/>
                  </a:lnTo>
                  <a:lnTo>
                    <a:pt x="81" y="31"/>
                  </a:lnTo>
                  <a:lnTo>
                    <a:pt x="53" y="53"/>
                  </a:lnTo>
                  <a:lnTo>
                    <a:pt x="32" y="80"/>
                  </a:lnTo>
                  <a:lnTo>
                    <a:pt x="14" y="110"/>
                  </a:lnTo>
                  <a:lnTo>
                    <a:pt x="4" y="145"/>
                  </a:lnTo>
                  <a:lnTo>
                    <a:pt x="0" y="181"/>
                  </a:lnTo>
                  <a:lnTo>
                    <a:pt x="2" y="199"/>
                  </a:lnTo>
                  <a:lnTo>
                    <a:pt x="4" y="216"/>
                  </a:lnTo>
                  <a:lnTo>
                    <a:pt x="9" y="234"/>
                  </a:lnTo>
                  <a:lnTo>
                    <a:pt x="14" y="250"/>
                  </a:lnTo>
                  <a:lnTo>
                    <a:pt x="21" y="266"/>
                  </a:lnTo>
                  <a:lnTo>
                    <a:pt x="30" y="281"/>
                  </a:lnTo>
                  <a:lnTo>
                    <a:pt x="41" y="296"/>
                  </a:lnTo>
                  <a:lnTo>
                    <a:pt x="53" y="309"/>
                  </a:lnTo>
                  <a:lnTo>
                    <a:pt x="67" y="321"/>
                  </a:lnTo>
                  <a:lnTo>
                    <a:pt x="81" y="332"/>
                  </a:lnTo>
                  <a:lnTo>
                    <a:pt x="96" y="341"/>
                  </a:lnTo>
                  <a:lnTo>
                    <a:pt x="112" y="348"/>
                  </a:lnTo>
                  <a:lnTo>
                    <a:pt x="128" y="353"/>
                  </a:lnTo>
                  <a:lnTo>
                    <a:pt x="146" y="358"/>
                  </a:lnTo>
                  <a:lnTo>
                    <a:pt x="163" y="360"/>
                  </a:lnTo>
                  <a:lnTo>
                    <a:pt x="181" y="36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6168" name="Freeform 28"/>
            <p:cNvSpPr>
              <a:spLocks/>
            </p:cNvSpPr>
            <p:nvPr/>
          </p:nvSpPr>
          <p:spPr bwMode="auto">
            <a:xfrm>
              <a:off x="5299" y="828"/>
              <a:ext cx="88" cy="88"/>
            </a:xfrm>
            <a:custGeom>
              <a:avLst/>
              <a:gdLst>
                <a:gd name="T0" fmla="*/ 0 w 175"/>
                <a:gd name="T1" fmla="*/ 44 h 175"/>
                <a:gd name="T2" fmla="*/ 1 w 175"/>
                <a:gd name="T3" fmla="*/ 35 h 175"/>
                <a:gd name="T4" fmla="*/ 4 w 175"/>
                <a:gd name="T5" fmla="*/ 27 h 175"/>
                <a:gd name="T6" fmla="*/ 8 w 175"/>
                <a:gd name="T7" fmla="*/ 20 h 175"/>
                <a:gd name="T8" fmla="*/ 13 w 175"/>
                <a:gd name="T9" fmla="*/ 14 h 175"/>
                <a:gd name="T10" fmla="*/ 16 w 175"/>
                <a:gd name="T11" fmla="*/ 11 h 175"/>
                <a:gd name="T12" fmla="*/ 20 w 175"/>
                <a:gd name="T13" fmla="*/ 8 h 175"/>
                <a:gd name="T14" fmla="*/ 23 w 175"/>
                <a:gd name="T15" fmla="*/ 5 h 175"/>
                <a:gd name="T16" fmla="*/ 27 w 175"/>
                <a:gd name="T17" fmla="*/ 4 h 175"/>
                <a:gd name="T18" fmla="*/ 31 w 175"/>
                <a:gd name="T19" fmla="*/ 2 h 175"/>
                <a:gd name="T20" fmla="*/ 35 w 175"/>
                <a:gd name="T21" fmla="*/ 1 h 175"/>
                <a:gd name="T22" fmla="*/ 40 w 175"/>
                <a:gd name="T23" fmla="*/ 0 h 175"/>
                <a:gd name="T24" fmla="*/ 44 w 175"/>
                <a:gd name="T25" fmla="*/ 0 h 175"/>
                <a:gd name="T26" fmla="*/ 48 w 175"/>
                <a:gd name="T27" fmla="*/ 0 h 175"/>
                <a:gd name="T28" fmla="*/ 53 w 175"/>
                <a:gd name="T29" fmla="*/ 1 h 175"/>
                <a:gd name="T30" fmla="*/ 57 w 175"/>
                <a:gd name="T31" fmla="*/ 2 h 175"/>
                <a:gd name="T32" fmla="*/ 61 w 175"/>
                <a:gd name="T33" fmla="*/ 4 h 175"/>
                <a:gd name="T34" fmla="*/ 65 w 175"/>
                <a:gd name="T35" fmla="*/ 5 h 175"/>
                <a:gd name="T36" fmla="*/ 68 w 175"/>
                <a:gd name="T37" fmla="*/ 8 h 175"/>
                <a:gd name="T38" fmla="*/ 72 w 175"/>
                <a:gd name="T39" fmla="*/ 11 h 175"/>
                <a:gd name="T40" fmla="*/ 75 w 175"/>
                <a:gd name="T41" fmla="*/ 14 h 175"/>
                <a:gd name="T42" fmla="*/ 80 w 175"/>
                <a:gd name="T43" fmla="*/ 20 h 175"/>
                <a:gd name="T44" fmla="*/ 84 w 175"/>
                <a:gd name="T45" fmla="*/ 27 h 175"/>
                <a:gd name="T46" fmla="*/ 87 w 175"/>
                <a:gd name="T47" fmla="*/ 35 h 175"/>
                <a:gd name="T48" fmla="*/ 88 w 175"/>
                <a:gd name="T49" fmla="*/ 44 h 175"/>
                <a:gd name="T50" fmla="*/ 87 w 175"/>
                <a:gd name="T51" fmla="*/ 53 h 175"/>
                <a:gd name="T52" fmla="*/ 84 w 175"/>
                <a:gd name="T53" fmla="*/ 61 h 175"/>
                <a:gd name="T54" fmla="*/ 80 w 175"/>
                <a:gd name="T55" fmla="*/ 69 h 175"/>
                <a:gd name="T56" fmla="*/ 75 w 175"/>
                <a:gd name="T57" fmla="*/ 75 h 175"/>
                <a:gd name="T58" fmla="*/ 69 w 175"/>
                <a:gd name="T59" fmla="*/ 80 h 175"/>
                <a:gd name="T60" fmla="*/ 61 w 175"/>
                <a:gd name="T61" fmla="*/ 84 h 175"/>
                <a:gd name="T62" fmla="*/ 53 w 175"/>
                <a:gd name="T63" fmla="*/ 87 h 175"/>
                <a:gd name="T64" fmla="*/ 44 w 175"/>
                <a:gd name="T65" fmla="*/ 88 h 175"/>
                <a:gd name="T66" fmla="*/ 40 w 175"/>
                <a:gd name="T67" fmla="*/ 88 h 175"/>
                <a:gd name="T68" fmla="*/ 35 w 175"/>
                <a:gd name="T69" fmla="*/ 87 h 175"/>
                <a:gd name="T70" fmla="*/ 31 w 175"/>
                <a:gd name="T71" fmla="*/ 86 h 175"/>
                <a:gd name="T72" fmla="*/ 27 w 175"/>
                <a:gd name="T73" fmla="*/ 85 h 175"/>
                <a:gd name="T74" fmla="*/ 23 w 175"/>
                <a:gd name="T75" fmla="*/ 83 h 175"/>
                <a:gd name="T76" fmla="*/ 20 w 175"/>
                <a:gd name="T77" fmla="*/ 81 h 175"/>
                <a:gd name="T78" fmla="*/ 16 w 175"/>
                <a:gd name="T79" fmla="*/ 78 h 175"/>
                <a:gd name="T80" fmla="*/ 13 w 175"/>
                <a:gd name="T81" fmla="*/ 75 h 175"/>
                <a:gd name="T82" fmla="*/ 8 w 175"/>
                <a:gd name="T83" fmla="*/ 69 h 175"/>
                <a:gd name="T84" fmla="*/ 4 w 175"/>
                <a:gd name="T85" fmla="*/ 61 h 175"/>
                <a:gd name="T86" fmla="*/ 1 w 175"/>
                <a:gd name="T87" fmla="*/ 53 h 175"/>
                <a:gd name="T88" fmla="*/ 0 w 175"/>
                <a:gd name="T89" fmla="*/ 44 h 175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75"/>
                <a:gd name="T136" fmla="*/ 0 h 175"/>
                <a:gd name="T137" fmla="*/ 175 w 175"/>
                <a:gd name="T138" fmla="*/ 175 h 175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75" h="175">
                  <a:moveTo>
                    <a:pt x="0" y="88"/>
                  </a:moveTo>
                  <a:lnTo>
                    <a:pt x="1" y="70"/>
                  </a:lnTo>
                  <a:lnTo>
                    <a:pt x="7" y="54"/>
                  </a:lnTo>
                  <a:lnTo>
                    <a:pt x="15" y="39"/>
                  </a:lnTo>
                  <a:lnTo>
                    <a:pt x="25" y="27"/>
                  </a:lnTo>
                  <a:lnTo>
                    <a:pt x="32" y="21"/>
                  </a:lnTo>
                  <a:lnTo>
                    <a:pt x="39" y="15"/>
                  </a:lnTo>
                  <a:lnTo>
                    <a:pt x="46" y="10"/>
                  </a:lnTo>
                  <a:lnTo>
                    <a:pt x="54" y="7"/>
                  </a:lnTo>
                  <a:lnTo>
                    <a:pt x="62" y="4"/>
                  </a:lnTo>
                  <a:lnTo>
                    <a:pt x="70" y="1"/>
                  </a:lnTo>
                  <a:lnTo>
                    <a:pt x="79" y="0"/>
                  </a:lnTo>
                  <a:lnTo>
                    <a:pt x="87" y="0"/>
                  </a:lnTo>
                  <a:lnTo>
                    <a:pt x="95" y="0"/>
                  </a:lnTo>
                  <a:lnTo>
                    <a:pt x="105" y="1"/>
                  </a:lnTo>
                  <a:lnTo>
                    <a:pt x="113" y="4"/>
                  </a:lnTo>
                  <a:lnTo>
                    <a:pt x="121" y="7"/>
                  </a:lnTo>
                  <a:lnTo>
                    <a:pt x="129" y="10"/>
                  </a:lnTo>
                  <a:lnTo>
                    <a:pt x="136" y="15"/>
                  </a:lnTo>
                  <a:lnTo>
                    <a:pt x="143" y="21"/>
                  </a:lnTo>
                  <a:lnTo>
                    <a:pt x="150" y="27"/>
                  </a:lnTo>
                  <a:lnTo>
                    <a:pt x="160" y="39"/>
                  </a:lnTo>
                  <a:lnTo>
                    <a:pt x="168" y="54"/>
                  </a:lnTo>
                  <a:lnTo>
                    <a:pt x="174" y="70"/>
                  </a:lnTo>
                  <a:lnTo>
                    <a:pt x="175" y="88"/>
                  </a:lnTo>
                  <a:lnTo>
                    <a:pt x="173" y="105"/>
                  </a:lnTo>
                  <a:lnTo>
                    <a:pt x="168" y="122"/>
                  </a:lnTo>
                  <a:lnTo>
                    <a:pt x="160" y="137"/>
                  </a:lnTo>
                  <a:lnTo>
                    <a:pt x="150" y="150"/>
                  </a:lnTo>
                  <a:lnTo>
                    <a:pt x="137" y="160"/>
                  </a:lnTo>
                  <a:lnTo>
                    <a:pt x="122" y="168"/>
                  </a:lnTo>
                  <a:lnTo>
                    <a:pt x="105" y="173"/>
                  </a:lnTo>
                  <a:lnTo>
                    <a:pt x="87" y="175"/>
                  </a:lnTo>
                  <a:lnTo>
                    <a:pt x="79" y="175"/>
                  </a:lnTo>
                  <a:lnTo>
                    <a:pt x="70" y="174"/>
                  </a:lnTo>
                  <a:lnTo>
                    <a:pt x="62" y="172"/>
                  </a:lnTo>
                  <a:lnTo>
                    <a:pt x="54" y="169"/>
                  </a:lnTo>
                  <a:lnTo>
                    <a:pt x="46" y="166"/>
                  </a:lnTo>
                  <a:lnTo>
                    <a:pt x="39" y="161"/>
                  </a:lnTo>
                  <a:lnTo>
                    <a:pt x="32" y="156"/>
                  </a:lnTo>
                  <a:lnTo>
                    <a:pt x="25" y="150"/>
                  </a:lnTo>
                  <a:lnTo>
                    <a:pt x="15" y="137"/>
                  </a:lnTo>
                  <a:lnTo>
                    <a:pt x="7" y="122"/>
                  </a:lnTo>
                  <a:lnTo>
                    <a:pt x="1" y="105"/>
                  </a:lnTo>
                  <a:lnTo>
                    <a:pt x="0" y="8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6169" name="Freeform 29"/>
            <p:cNvSpPr>
              <a:spLocks/>
            </p:cNvSpPr>
            <p:nvPr/>
          </p:nvSpPr>
          <p:spPr bwMode="auto">
            <a:xfrm>
              <a:off x="5475" y="860"/>
              <a:ext cx="24" cy="24"/>
            </a:xfrm>
            <a:custGeom>
              <a:avLst/>
              <a:gdLst>
                <a:gd name="T0" fmla="*/ 12 w 48"/>
                <a:gd name="T1" fmla="*/ 24 h 47"/>
                <a:gd name="T2" fmla="*/ 17 w 48"/>
                <a:gd name="T3" fmla="*/ 23 h 47"/>
                <a:gd name="T4" fmla="*/ 21 w 48"/>
                <a:gd name="T5" fmla="*/ 20 h 47"/>
                <a:gd name="T6" fmla="*/ 23 w 48"/>
                <a:gd name="T7" fmla="*/ 16 h 47"/>
                <a:gd name="T8" fmla="*/ 24 w 48"/>
                <a:gd name="T9" fmla="*/ 12 h 47"/>
                <a:gd name="T10" fmla="*/ 23 w 48"/>
                <a:gd name="T11" fmla="*/ 7 h 47"/>
                <a:gd name="T12" fmla="*/ 21 w 48"/>
                <a:gd name="T13" fmla="*/ 4 h 47"/>
                <a:gd name="T14" fmla="*/ 17 w 48"/>
                <a:gd name="T15" fmla="*/ 1 h 47"/>
                <a:gd name="T16" fmla="*/ 12 w 48"/>
                <a:gd name="T17" fmla="*/ 0 h 47"/>
                <a:gd name="T18" fmla="*/ 7 w 48"/>
                <a:gd name="T19" fmla="*/ 1 h 47"/>
                <a:gd name="T20" fmla="*/ 3 w 48"/>
                <a:gd name="T21" fmla="*/ 4 h 47"/>
                <a:gd name="T22" fmla="*/ 1 w 48"/>
                <a:gd name="T23" fmla="*/ 7 h 47"/>
                <a:gd name="T24" fmla="*/ 0 w 48"/>
                <a:gd name="T25" fmla="*/ 12 h 47"/>
                <a:gd name="T26" fmla="*/ 1 w 48"/>
                <a:gd name="T27" fmla="*/ 16 h 47"/>
                <a:gd name="T28" fmla="*/ 3 w 48"/>
                <a:gd name="T29" fmla="*/ 20 h 47"/>
                <a:gd name="T30" fmla="*/ 7 w 48"/>
                <a:gd name="T31" fmla="*/ 23 h 47"/>
                <a:gd name="T32" fmla="*/ 12 w 48"/>
                <a:gd name="T33" fmla="*/ 24 h 4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"/>
                <a:gd name="T52" fmla="*/ 0 h 47"/>
                <a:gd name="T53" fmla="*/ 48 w 48"/>
                <a:gd name="T54" fmla="*/ 47 h 4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" h="47">
                  <a:moveTo>
                    <a:pt x="24" y="47"/>
                  </a:moveTo>
                  <a:lnTo>
                    <a:pt x="33" y="45"/>
                  </a:lnTo>
                  <a:lnTo>
                    <a:pt x="41" y="40"/>
                  </a:lnTo>
                  <a:lnTo>
                    <a:pt x="46" y="32"/>
                  </a:lnTo>
                  <a:lnTo>
                    <a:pt x="48" y="23"/>
                  </a:lnTo>
                  <a:lnTo>
                    <a:pt x="46" y="13"/>
                  </a:lnTo>
                  <a:lnTo>
                    <a:pt x="41" y="7"/>
                  </a:lnTo>
                  <a:lnTo>
                    <a:pt x="33" y="2"/>
                  </a:lnTo>
                  <a:lnTo>
                    <a:pt x="24" y="0"/>
                  </a:lnTo>
                  <a:lnTo>
                    <a:pt x="15" y="2"/>
                  </a:lnTo>
                  <a:lnTo>
                    <a:pt x="7" y="7"/>
                  </a:lnTo>
                  <a:lnTo>
                    <a:pt x="2" y="13"/>
                  </a:lnTo>
                  <a:lnTo>
                    <a:pt x="0" y="23"/>
                  </a:lnTo>
                  <a:lnTo>
                    <a:pt x="2" y="32"/>
                  </a:lnTo>
                  <a:lnTo>
                    <a:pt x="7" y="40"/>
                  </a:lnTo>
                  <a:lnTo>
                    <a:pt x="15" y="45"/>
                  </a:lnTo>
                  <a:lnTo>
                    <a:pt x="24" y="4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6170" name="Freeform 30"/>
            <p:cNvSpPr>
              <a:spLocks/>
            </p:cNvSpPr>
            <p:nvPr/>
          </p:nvSpPr>
          <p:spPr bwMode="auto">
            <a:xfrm>
              <a:off x="5331" y="860"/>
              <a:ext cx="24" cy="24"/>
            </a:xfrm>
            <a:custGeom>
              <a:avLst/>
              <a:gdLst>
                <a:gd name="T0" fmla="*/ 12 w 49"/>
                <a:gd name="T1" fmla="*/ 24 h 47"/>
                <a:gd name="T2" fmla="*/ 17 w 49"/>
                <a:gd name="T3" fmla="*/ 23 h 47"/>
                <a:gd name="T4" fmla="*/ 21 w 49"/>
                <a:gd name="T5" fmla="*/ 20 h 47"/>
                <a:gd name="T6" fmla="*/ 23 w 49"/>
                <a:gd name="T7" fmla="*/ 16 h 47"/>
                <a:gd name="T8" fmla="*/ 24 w 49"/>
                <a:gd name="T9" fmla="*/ 12 h 47"/>
                <a:gd name="T10" fmla="*/ 23 w 49"/>
                <a:gd name="T11" fmla="*/ 7 h 47"/>
                <a:gd name="T12" fmla="*/ 21 w 49"/>
                <a:gd name="T13" fmla="*/ 4 h 47"/>
                <a:gd name="T14" fmla="*/ 17 w 49"/>
                <a:gd name="T15" fmla="*/ 1 h 47"/>
                <a:gd name="T16" fmla="*/ 12 w 49"/>
                <a:gd name="T17" fmla="*/ 0 h 47"/>
                <a:gd name="T18" fmla="*/ 7 w 49"/>
                <a:gd name="T19" fmla="*/ 1 h 47"/>
                <a:gd name="T20" fmla="*/ 3 w 49"/>
                <a:gd name="T21" fmla="*/ 4 h 47"/>
                <a:gd name="T22" fmla="*/ 1 w 49"/>
                <a:gd name="T23" fmla="*/ 7 h 47"/>
                <a:gd name="T24" fmla="*/ 0 w 49"/>
                <a:gd name="T25" fmla="*/ 12 h 47"/>
                <a:gd name="T26" fmla="*/ 1 w 49"/>
                <a:gd name="T27" fmla="*/ 16 h 47"/>
                <a:gd name="T28" fmla="*/ 3 w 49"/>
                <a:gd name="T29" fmla="*/ 20 h 47"/>
                <a:gd name="T30" fmla="*/ 7 w 49"/>
                <a:gd name="T31" fmla="*/ 23 h 47"/>
                <a:gd name="T32" fmla="*/ 12 w 49"/>
                <a:gd name="T33" fmla="*/ 24 h 4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9"/>
                <a:gd name="T52" fmla="*/ 0 h 47"/>
                <a:gd name="T53" fmla="*/ 49 w 49"/>
                <a:gd name="T54" fmla="*/ 47 h 4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9" h="47">
                  <a:moveTo>
                    <a:pt x="24" y="47"/>
                  </a:moveTo>
                  <a:lnTo>
                    <a:pt x="34" y="45"/>
                  </a:lnTo>
                  <a:lnTo>
                    <a:pt x="42" y="40"/>
                  </a:lnTo>
                  <a:lnTo>
                    <a:pt x="46" y="32"/>
                  </a:lnTo>
                  <a:lnTo>
                    <a:pt x="49" y="23"/>
                  </a:lnTo>
                  <a:lnTo>
                    <a:pt x="46" y="13"/>
                  </a:lnTo>
                  <a:lnTo>
                    <a:pt x="42" y="7"/>
                  </a:lnTo>
                  <a:lnTo>
                    <a:pt x="34" y="2"/>
                  </a:lnTo>
                  <a:lnTo>
                    <a:pt x="24" y="0"/>
                  </a:lnTo>
                  <a:lnTo>
                    <a:pt x="15" y="2"/>
                  </a:lnTo>
                  <a:lnTo>
                    <a:pt x="7" y="7"/>
                  </a:lnTo>
                  <a:lnTo>
                    <a:pt x="2" y="13"/>
                  </a:lnTo>
                  <a:lnTo>
                    <a:pt x="0" y="23"/>
                  </a:lnTo>
                  <a:lnTo>
                    <a:pt x="2" y="32"/>
                  </a:lnTo>
                  <a:lnTo>
                    <a:pt x="7" y="40"/>
                  </a:lnTo>
                  <a:lnTo>
                    <a:pt x="15" y="45"/>
                  </a:lnTo>
                  <a:lnTo>
                    <a:pt x="24" y="4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s-E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_tradnl" smtClean="0"/>
              <a:t>PREPARACIÓN</a:t>
            </a:r>
            <a:endParaRPr lang="es-CL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229600" cy="45434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_tradnl" dirty="0" smtClean="0"/>
              <a:t>Con dicha información se debe determinar: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dirty="0" smtClean="0"/>
              <a:t>Volúmenes de trabajo: cantidades de materiales, necesidades de mano de obra y maquinarias.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dirty="0" smtClean="0"/>
              <a:t>Precios de los insumos: cotizar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dirty="0" smtClean="0"/>
              <a:t>Costos indirectos: </a:t>
            </a:r>
            <a:r>
              <a:rPr lang="es-ES_tradnl" dirty="0" smtClean="0"/>
              <a:t>administración, </a:t>
            </a:r>
            <a:r>
              <a:rPr lang="es-ES_tradnl" dirty="0" smtClean="0"/>
              <a:t>seguros, notaría, financiamiento, etc.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dirty="0" smtClean="0"/>
              <a:t>Plazo de construcción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b="1" dirty="0" smtClean="0"/>
              <a:t>Seleccionar metodología</a:t>
            </a:r>
          </a:p>
        </p:txBody>
      </p:sp>
      <p:pic>
        <p:nvPicPr>
          <p:cNvPr id="7172" name="Picture 4" descr="j023301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69125" y="188913"/>
            <a:ext cx="1914525" cy="1944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_tradnl" smtClean="0"/>
              <a:t>PREPARACIÓN</a:t>
            </a:r>
            <a:endParaRPr lang="es-ES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_tradnl" dirty="0" smtClean="0"/>
              <a:t>Presentación de la </a:t>
            </a:r>
            <a:r>
              <a:rPr lang="es-ES_tradnl" dirty="0" smtClean="0"/>
              <a:t>propuesta </a:t>
            </a:r>
            <a:r>
              <a:rPr lang="es-ES_tradnl" sz="1800" dirty="0" smtClean="0"/>
              <a:t>(según Bases Administrativas)</a:t>
            </a:r>
            <a:endParaRPr lang="es-ES_tradnl" dirty="0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b="1" dirty="0" smtClean="0"/>
              <a:t>Oferta económica:</a:t>
            </a:r>
            <a:r>
              <a:rPr lang="es-ES_tradnl" dirty="0" smtClean="0"/>
              <a:t> Presupuesto y análisis de precios unitarios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b="1" dirty="0" smtClean="0"/>
              <a:t>Oferta Técnica:</a:t>
            </a:r>
            <a:r>
              <a:rPr lang="es-ES_tradnl" dirty="0" smtClean="0"/>
              <a:t> programa de trabajo, medidas de calidad, seguridad medioambiente, planes de contingencia, personal profesional, equipos y maquinarias …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b="1" dirty="0" smtClean="0"/>
              <a:t>Otros:</a:t>
            </a:r>
            <a:r>
              <a:rPr lang="es-ES_tradnl" dirty="0" smtClean="0"/>
              <a:t> garantía de seriedad, balance, certificados de inscripción, vigencia …</a:t>
            </a:r>
          </a:p>
          <a:p>
            <a:pPr eaLnBrk="1" hangingPunct="1">
              <a:lnSpc>
                <a:spcPct val="90000"/>
              </a:lnSpc>
              <a:defRPr/>
            </a:pPr>
            <a:endParaRPr lang="es-ES" dirty="0" smtClean="0"/>
          </a:p>
        </p:txBody>
      </p:sp>
      <p:pic>
        <p:nvPicPr>
          <p:cNvPr id="9220" name="Picture 4" descr="j030295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04407" y="188913"/>
            <a:ext cx="1437981" cy="2015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_tradnl" smtClean="0"/>
              <a:t>PRESUPUESTOS</a:t>
            </a:r>
            <a:endParaRPr lang="es-ES" smtClean="0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_tradnl" smtClean="0"/>
              <a:t>Estructura de un presupuesto</a:t>
            </a:r>
          </a:p>
          <a:p>
            <a:pPr lvl="1" eaLnBrk="1" hangingPunct="1">
              <a:defRPr/>
            </a:pPr>
            <a:r>
              <a:rPr lang="es-ES_tradnl" smtClean="0"/>
              <a:t>Costo directo</a:t>
            </a:r>
          </a:p>
          <a:p>
            <a:pPr lvl="1" eaLnBrk="1" hangingPunct="1">
              <a:defRPr/>
            </a:pPr>
            <a:r>
              <a:rPr lang="es-ES_tradnl" smtClean="0"/>
              <a:t>Costos indirectos</a:t>
            </a:r>
          </a:p>
          <a:p>
            <a:pPr lvl="1" eaLnBrk="1" hangingPunct="1">
              <a:defRPr/>
            </a:pPr>
            <a:r>
              <a:rPr lang="es-ES_tradnl" smtClean="0"/>
              <a:t>Utilidad</a:t>
            </a:r>
          </a:p>
          <a:p>
            <a:pPr lvl="1" eaLnBrk="1" hangingPunct="1">
              <a:defRPr/>
            </a:pPr>
            <a:r>
              <a:rPr lang="es-ES_tradnl" smtClean="0"/>
              <a:t>Impuestos</a:t>
            </a:r>
          </a:p>
        </p:txBody>
      </p:sp>
      <p:sp>
        <p:nvSpPr>
          <p:cNvPr id="10244" name="AutoShape 4"/>
          <p:cNvSpPr>
            <a:spLocks/>
          </p:cNvSpPr>
          <p:nvPr/>
        </p:nvSpPr>
        <p:spPr bwMode="auto">
          <a:xfrm>
            <a:off x="4140200" y="2636838"/>
            <a:ext cx="360363" cy="936625"/>
          </a:xfrm>
          <a:prstGeom prst="rightBrace">
            <a:avLst>
              <a:gd name="adj1" fmla="val 21659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4572000" y="2781300"/>
            <a:ext cx="3671888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sz="2800"/>
              <a:t>Costo de construcción</a:t>
            </a:r>
            <a:endParaRPr lang="es-ES" sz="28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_tradnl" smtClean="0"/>
              <a:t>PRESUPUESTOS</a:t>
            </a:r>
            <a:endParaRPr lang="es-ES" smtClean="0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1772816"/>
            <a:ext cx="8229600" cy="46164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_tradnl" dirty="0" smtClean="0"/>
              <a:t>Concepto clásico del </a:t>
            </a:r>
            <a:r>
              <a:rPr lang="es-ES_tradnl" dirty="0" smtClean="0"/>
              <a:t>WBS (</a:t>
            </a:r>
            <a:r>
              <a:rPr lang="es-ES_tradnl" dirty="0" err="1" smtClean="0"/>
              <a:t>W</a:t>
            </a:r>
            <a:r>
              <a:rPr lang="es-ES_tradnl" i="1" dirty="0" err="1" smtClean="0"/>
              <a:t>ork</a:t>
            </a:r>
            <a:r>
              <a:rPr lang="es-ES_tradnl" i="1" dirty="0" smtClean="0"/>
              <a:t> </a:t>
            </a:r>
            <a:r>
              <a:rPr lang="es-ES_tradnl" i="1" dirty="0" err="1" smtClean="0"/>
              <a:t>Breakdown</a:t>
            </a:r>
            <a:r>
              <a:rPr lang="es-ES_tradnl" i="1" dirty="0" smtClean="0"/>
              <a:t> </a:t>
            </a:r>
            <a:r>
              <a:rPr lang="es-ES_tradnl" i="1" dirty="0" err="1" smtClean="0"/>
              <a:t>Structure</a:t>
            </a:r>
            <a:r>
              <a:rPr lang="es-ES_tradnl" i="1" dirty="0" smtClean="0"/>
              <a:t>) </a:t>
            </a:r>
            <a:r>
              <a:rPr lang="es-ES_tradnl" dirty="0" smtClean="0"/>
              <a:t>, </a:t>
            </a:r>
            <a:r>
              <a:rPr lang="es-ES_tradnl" i="1" dirty="0" smtClean="0"/>
              <a:t>Top Down</a:t>
            </a:r>
            <a:r>
              <a:rPr lang="es-ES_tradnl" dirty="0" smtClean="0"/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dirty="0" smtClean="0"/>
              <a:t>Paso del </a:t>
            </a:r>
            <a:r>
              <a:rPr lang="es-ES_tradnl" sz="3600" i="1" dirty="0" smtClean="0"/>
              <a:t>qué</a:t>
            </a:r>
            <a:r>
              <a:rPr lang="es-ES_tradnl" dirty="0" smtClean="0"/>
              <a:t> al </a:t>
            </a:r>
            <a:r>
              <a:rPr lang="es-ES_tradnl" sz="3600" i="1" dirty="0" smtClean="0"/>
              <a:t>cómo.</a:t>
            </a:r>
            <a:endParaRPr lang="es-ES_tradnl" sz="3600" i="1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s-ES_tradnl" dirty="0" smtClean="0"/>
              <a:t>Estructura tipo árbol del </a:t>
            </a:r>
            <a:r>
              <a:rPr lang="es-ES_tradnl" sz="3600" i="1" dirty="0" smtClean="0"/>
              <a:t>costo directo</a:t>
            </a:r>
            <a:r>
              <a:rPr lang="es-ES_tradnl" dirty="0" smtClean="0"/>
              <a:t>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dirty="0" smtClean="0"/>
              <a:t>Capítulos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dirty="0" err="1" smtClean="0"/>
              <a:t>Subcapítulos</a:t>
            </a:r>
            <a:endParaRPr lang="es-ES_tradnl" sz="2400" dirty="0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dirty="0" smtClean="0"/>
              <a:t>Partidas (Análisis de Precios Unitarios)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dirty="0" smtClean="0"/>
              <a:t>Insumos (materiales, mano de obra, maquinarias y subcontratos)</a:t>
            </a:r>
            <a:endParaRPr lang="es-ES" sz="2400" dirty="0" smtClean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6156176" y="5661248"/>
            <a:ext cx="2736304" cy="1079972"/>
          </a:xfrm>
          <a:prstGeom prst="round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r>
              <a:rPr lang="es-CL" sz="1600" dirty="0" smtClean="0"/>
              <a:t>EJEMPLOS SOFTWARE:</a:t>
            </a:r>
          </a:p>
          <a:p>
            <a:pPr>
              <a:buFontTx/>
              <a:buChar char="-"/>
            </a:pPr>
            <a:r>
              <a:rPr lang="es-CL" sz="1600" dirty="0" smtClean="0"/>
              <a:t> Presto </a:t>
            </a:r>
            <a:r>
              <a:rPr lang="es-CL" sz="1600" dirty="0" smtClean="0"/>
              <a:t>(</a:t>
            </a:r>
            <a:r>
              <a:rPr lang="es-CL" sz="1600" dirty="0" smtClean="0">
                <a:hlinkClick r:id="rId2"/>
              </a:rPr>
              <a:t>www.soft.es</a:t>
            </a:r>
            <a:r>
              <a:rPr lang="es-CL" sz="1600" dirty="0" smtClean="0"/>
              <a:t>)</a:t>
            </a:r>
          </a:p>
          <a:p>
            <a:pPr>
              <a:buFontTx/>
              <a:buChar char="-"/>
            </a:pPr>
            <a:r>
              <a:rPr lang="es-CL" sz="1600" dirty="0" smtClean="0"/>
              <a:t> </a:t>
            </a:r>
            <a:r>
              <a:rPr lang="es-CL" sz="1600" dirty="0" err="1" smtClean="0"/>
              <a:t>Notrasnoches</a:t>
            </a:r>
            <a:endParaRPr lang="es-CL" sz="1600" dirty="0" smtClean="0"/>
          </a:p>
          <a:p>
            <a:pPr>
              <a:buFontTx/>
              <a:buChar char="-"/>
            </a:pPr>
            <a:r>
              <a:rPr lang="es-CL" sz="1600" dirty="0" smtClean="0"/>
              <a:t> </a:t>
            </a:r>
            <a:r>
              <a:rPr lang="es-CL" sz="1600" dirty="0" smtClean="0"/>
              <a:t>Opus Olé</a:t>
            </a:r>
            <a:endParaRPr lang="es-ES" sz="16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_tradnl" smtClean="0"/>
              <a:t>COSTOS INDIRECTOS</a:t>
            </a:r>
            <a:endParaRPr lang="es-CL" smtClean="0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_tradnl" sz="2800" smtClean="0"/>
              <a:t>También conocidos como “Gastos Generales”.</a:t>
            </a:r>
          </a:p>
          <a:p>
            <a:pPr eaLnBrk="1" hangingPunct="1">
              <a:defRPr/>
            </a:pPr>
            <a:r>
              <a:rPr lang="es-ES_tradnl" sz="2800" smtClean="0"/>
              <a:t>Comprenden todos aquellos costos que NO se pueden asociar a alguna partida de obra en particular.</a:t>
            </a:r>
          </a:p>
          <a:p>
            <a:pPr eaLnBrk="1" hangingPunct="1">
              <a:defRPr/>
            </a:pPr>
            <a:r>
              <a:rPr lang="es-ES_tradnl" sz="2800" smtClean="0"/>
              <a:t>Suelen incorporarse al presupuesto como un porcentaje sobre el costo directo.</a:t>
            </a:r>
          </a:p>
          <a:p>
            <a:pPr eaLnBrk="1" hangingPunct="1">
              <a:defRPr/>
            </a:pPr>
            <a:r>
              <a:rPr lang="es-ES_tradnl" sz="2800" smtClean="0"/>
              <a:t>Generalmente se pagan en forma proporcional al avance de la obra, aunque en realidad tienen otra distribución en el tiempo.</a:t>
            </a:r>
            <a:endParaRPr lang="es-CL" sz="2800" smtClean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_tradnl" smtClean="0"/>
              <a:t>COSTOS INDIRECTOS</a:t>
            </a:r>
            <a:endParaRPr lang="es-CL" smtClean="0"/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229600" cy="815975"/>
          </a:xfrm>
        </p:spPr>
        <p:txBody>
          <a:bodyPr/>
          <a:lstStyle/>
          <a:p>
            <a:pPr eaLnBrk="1" hangingPunct="1">
              <a:defRPr/>
            </a:pPr>
            <a:r>
              <a:rPr lang="es-ES_tradnl" smtClean="0"/>
              <a:t>Distribución temporal</a:t>
            </a:r>
            <a:endParaRPr lang="es-CL" smtClean="0"/>
          </a:p>
        </p:txBody>
      </p:sp>
      <p:sp>
        <p:nvSpPr>
          <p:cNvPr id="13316" name="Line 5"/>
          <p:cNvSpPr>
            <a:spLocks noChangeShapeType="1"/>
          </p:cNvSpPr>
          <p:nvPr/>
        </p:nvSpPr>
        <p:spPr bwMode="auto">
          <a:xfrm flipV="1">
            <a:off x="827088" y="6092825"/>
            <a:ext cx="7561262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s-CL"/>
          </a:p>
        </p:txBody>
      </p:sp>
      <p:sp>
        <p:nvSpPr>
          <p:cNvPr id="13317" name="Line 6"/>
          <p:cNvSpPr>
            <a:spLocks noChangeShapeType="1"/>
          </p:cNvSpPr>
          <p:nvPr/>
        </p:nvSpPr>
        <p:spPr bwMode="auto">
          <a:xfrm flipV="1">
            <a:off x="827088" y="2997200"/>
            <a:ext cx="0" cy="30956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s-CL"/>
          </a:p>
        </p:txBody>
      </p:sp>
      <p:sp>
        <p:nvSpPr>
          <p:cNvPr id="13318" name="Rectangle 7"/>
          <p:cNvSpPr>
            <a:spLocks noChangeArrowheads="1"/>
          </p:cNvSpPr>
          <p:nvPr/>
        </p:nvSpPr>
        <p:spPr bwMode="auto">
          <a:xfrm>
            <a:off x="1116013" y="3573463"/>
            <a:ext cx="503237" cy="2519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3319" name="Rectangle 8"/>
          <p:cNvSpPr>
            <a:spLocks noChangeArrowheads="1"/>
          </p:cNvSpPr>
          <p:nvPr/>
        </p:nvSpPr>
        <p:spPr bwMode="auto">
          <a:xfrm>
            <a:off x="2051050" y="4941888"/>
            <a:ext cx="503238" cy="11509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3320" name="Rectangle 9"/>
          <p:cNvSpPr>
            <a:spLocks noChangeArrowheads="1"/>
          </p:cNvSpPr>
          <p:nvPr/>
        </p:nvSpPr>
        <p:spPr bwMode="auto">
          <a:xfrm>
            <a:off x="2843213" y="4941888"/>
            <a:ext cx="503237" cy="11509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3321" name="Rectangle 10"/>
          <p:cNvSpPr>
            <a:spLocks noChangeArrowheads="1"/>
          </p:cNvSpPr>
          <p:nvPr/>
        </p:nvSpPr>
        <p:spPr bwMode="auto">
          <a:xfrm>
            <a:off x="3635375" y="4941888"/>
            <a:ext cx="503238" cy="11509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3322" name="Oval 11"/>
          <p:cNvSpPr>
            <a:spLocks noChangeArrowheads="1"/>
          </p:cNvSpPr>
          <p:nvPr/>
        </p:nvSpPr>
        <p:spPr bwMode="auto">
          <a:xfrm>
            <a:off x="4643438" y="5373688"/>
            <a:ext cx="144462" cy="1428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3323" name="Oval 12"/>
          <p:cNvSpPr>
            <a:spLocks noChangeArrowheads="1"/>
          </p:cNvSpPr>
          <p:nvPr/>
        </p:nvSpPr>
        <p:spPr bwMode="auto">
          <a:xfrm>
            <a:off x="4932363" y="5373688"/>
            <a:ext cx="144462" cy="1428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3324" name="Oval 13"/>
          <p:cNvSpPr>
            <a:spLocks noChangeArrowheads="1"/>
          </p:cNvSpPr>
          <p:nvPr/>
        </p:nvSpPr>
        <p:spPr bwMode="auto">
          <a:xfrm>
            <a:off x="5219700" y="5373688"/>
            <a:ext cx="144463" cy="1428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3325" name="Rectangle 14"/>
          <p:cNvSpPr>
            <a:spLocks noChangeArrowheads="1"/>
          </p:cNvSpPr>
          <p:nvPr/>
        </p:nvSpPr>
        <p:spPr bwMode="auto">
          <a:xfrm>
            <a:off x="5651500" y="4941888"/>
            <a:ext cx="503238" cy="11509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3326" name="Rectangle 15"/>
          <p:cNvSpPr>
            <a:spLocks noChangeArrowheads="1"/>
          </p:cNvSpPr>
          <p:nvPr/>
        </p:nvSpPr>
        <p:spPr bwMode="auto">
          <a:xfrm>
            <a:off x="6443663" y="4941888"/>
            <a:ext cx="503237" cy="11509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3327" name="Rectangle 16"/>
          <p:cNvSpPr>
            <a:spLocks noChangeArrowheads="1"/>
          </p:cNvSpPr>
          <p:nvPr/>
        </p:nvSpPr>
        <p:spPr bwMode="auto">
          <a:xfrm>
            <a:off x="7308850" y="3933825"/>
            <a:ext cx="503238" cy="2159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3328" name="AutoShape 17"/>
          <p:cNvSpPr>
            <a:spLocks/>
          </p:cNvSpPr>
          <p:nvPr/>
        </p:nvSpPr>
        <p:spPr bwMode="auto">
          <a:xfrm rot="5400000">
            <a:off x="4103687" y="1736726"/>
            <a:ext cx="792163" cy="5040312"/>
          </a:xfrm>
          <a:prstGeom prst="leftBrace">
            <a:avLst>
              <a:gd name="adj1" fmla="val 5302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3329" name="Text Box 18"/>
          <p:cNvSpPr txBox="1">
            <a:spLocks noChangeArrowheads="1"/>
          </p:cNvSpPr>
          <p:nvPr/>
        </p:nvSpPr>
        <p:spPr bwMode="auto">
          <a:xfrm>
            <a:off x="1908175" y="2997200"/>
            <a:ext cx="5256213" cy="77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s-ES_tradnl"/>
              <a:t>Aproximadamente constante</a:t>
            </a:r>
          </a:p>
          <a:p>
            <a:pPr algn="ctr" eaLnBrk="1" hangingPunct="1">
              <a:spcBef>
                <a:spcPct val="50000"/>
              </a:spcBef>
            </a:pPr>
            <a:r>
              <a:rPr lang="es-ES_tradnl"/>
              <a:t>Personal y consumos mayoritariamente</a:t>
            </a:r>
            <a:endParaRPr lang="es-CL"/>
          </a:p>
        </p:txBody>
      </p:sp>
      <p:sp>
        <p:nvSpPr>
          <p:cNvPr id="13330" name="Text Box 19"/>
          <p:cNvSpPr txBox="1">
            <a:spLocks noChangeArrowheads="1"/>
          </p:cNvSpPr>
          <p:nvPr/>
        </p:nvSpPr>
        <p:spPr bwMode="auto">
          <a:xfrm>
            <a:off x="250825" y="3141663"/>
            <a:ext cx="36036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/>
              <a:t>$</a:t>
            </a:r>
            <a:endParaRPr lang="es-ES"/>
          </a:p>
        </p:txBody>
      </p:sp>
      <p:sp>
        <p:nvSpPr>
          <p:cNvPr id="13331" name="Text Box 20"/>
          <p:cNvSpPr txBox="1">
            <a:spLocks noChangeArrowheads="1"/>
          </p:cNvSpPr>
          <p:nvPr/>
        </p:nvSpPr>
        <p:spPr bwMode="auto">
          <a:xfrm>
            <a:off x="6372225" y="6237288"/>
            <a:ext cx="18002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s-ES_tradnl"/>
              <a:t>tiempo</a:t>
            </a:r>
            <a:endParaRPr lang="es-E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_tradnl" smtClean="0"/>
              <a:t>COSTOS INDIRECTOS</a:t>
            </a:r>
            <a:endParaRPr lang="es-CL" smtClean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_tradnl" smtClean="0"/>
              <a:t>Personal de dirección, supervisión y otros fijos.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mtClean="0"/>
              <a:t>Ingenieros, jefe de obra, capataces, bodeguero, alistador (administrativo), portero, mecánico, operadores, ayudantes varios, etc.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mtClean="0"/>
              <a:t>Además en caso de obras apartadas hay que incluir viáticos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mtClean="0"/>
              <a:t>Constituyen la mayor parte de los Gastos Generales, hasta el 80% en algunos casos.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xtura">
  <a:themeElements>
    <a:clrScheme name="Textura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Textura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xtura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a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a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a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a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a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a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ura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Textured</Template>
  <TotalTime>2290</TotalTime>
  <Words>644</Words>
  <Application>Microsoft Office PowerPoint</Application>
  <PresentationFormat>Presentación en pantalla (4:3)</PresentationFormat>
  <Paragraphs>96</Paragraphs>
  <Slides>16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18" baseType="lpstr">
      <vt:lpstr>Textura</vt:lpstr>
      <vt:lpstr>Hoja de cálculo</vt:lpstr>
      <vt:lpstr>CI 52A Métodos Constructivos</vt:lpstr>
      <vt:lpstr>PREPARACIÓN</vt:lpstr>
      <vt:lpstr>PREPARACIÓN</vt:lpstr>
      <vt:lpstr>PREPARACIÓN</vt:lpstr>
      <vt:lpstr>PRESUPUESTOS</vt:lpstr>
      <vt:lpstr>PRESUPUESTOS</vt:lpstr>
      <vt:lpstr>COSTOS INDIRECTOS</vt:lpstr>
      <vt:lpstr>COSTOS INDIRECTOS</vt:lpstr>
      <vt:lpstr>COSTOS INDIRECTOS</vt:lpstr>
      <vt:lpstr>COSTOS INDIRECTOS</vt:lpstr>
      <vt:lpstr>COSTOS INDIRECTOS</vt:lpstr>
      <vt:lpstr>COSTOS INDIRECTOS</vt:lpstr>
      <vt:lpstr>COSTOS INDIRECTOS</vt:lpstr>
      <vt:lpstr>COSTOS INDIRECTOS</vt:lpstr>
      <vt:lpstr>COSTOS INDIRECTOS</vt:lpstr>
      <vt:lpstr>COSTOS INDIRECTOS</vt:lpstr>
    </vt:vector>
  </TitlesOfParts>
  <Company>Particular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William Wragg L.</dc:creator>
  <cp:lastModifiedBy>William Wragg</cp:lastModifiedBy>
  <cp:revision>31</cp:revision>
  <dcterms:created xsi:type="dcterms:W3CDTF">2003-08-03T22:37:57Z</dcterms:created>
  <dcterms:modified xsi:type="dcterms:W3CDTF">2010-10-22T18:35:11Z</dcterms:modified>
</cp:coreProperties>
</file>