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C5BF3-09E2-40AB-B9BE-B48DF3E04BB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6676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83B6D-7762-47C8-B827-0E1C1058781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634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4325B-8E54-4A89-BF20-562FDA7326C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42022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pPr lvl="0"/>
            <a:endParaRPr lang="es-CL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C48B0-0305-44AD-BA36-41AEC806FBD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3351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185429-8966-4967-B8C4-AF97C1454F0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4646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60B98-A5B4-4C7A-A3E3-F6D5550D891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4856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DFA53B-540D-43C6-A217-5B88B8D7255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29063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AB4EE3-C34C-4D03-A81D-DF36494AE4D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9494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A9FFE-58AB-4B27-A5C2-250057460EB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8727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8A00D-CFFF-4621-887B-DC50653722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6567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18A05-586E-45ED-8737-133A0C53B58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171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68BB0-E56B-44BC-84CE-1BACA8777693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479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A36F1-A99A-4B5B-AC5B-91C1E4C2543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2197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825E3787-6D2F-46AA-A606-2FC5CF38883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CI 52A</a:t>
            </a:r>
            <a:br>
              <a:rPr lang="es-ES_tradnl" smtClean="0"/>
            </a:br>
            <a:r>
              <a:rPr lang="es-ES_tradnl" smtClean="0"/>
              <a:t>Métodos Constructivos</a:t>
            </a:r>
            <a:endParaRPr lang="es-CL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457200" lvl="1" indent="0" algn="ctr" eaLnBrk="1" hangingPunct="1">
              <a:buFont typeface="Wingdings" pitchFamily="2" charset="2"/>
              <a:buNone/>
              <a:defRPr/>
            </a:pPr>
            <a:r>
              <a:rPr lang="es-ES_tradnl" smtClean="0"/>
              <a:t>Tipos de contratos</a:t>
            </a:r>
            <a:endParaRPr lang="es-CL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4000" smtClean="0"/>
              <a:t>TIPOS DE CONTRATOS</a:t>
            </a:r>
            <a:endParaRPr lang="es-CL" sz="400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SUMA ALZADA</a:t>
            </a:r>
          </a:p>
          <a:p>
            <a:pPr lvl="1" eaLnBrk="1" hangingPunct="1">
              <a:defRPr/>
            </a:pPr>
            <a:r>
              <a:rPr lang="es-ES_tradnl" smtClean="0"/>
              <a:t>Precio fijo por la obra terminada, incluyendo todo lo indicado en los documentos del proyecto (Planos, EETT y Bases Administrativas, etc.)</a:t>
            </a:r>
          </a:p>
          <a:p>
            <a:pPr lvl="1" eaLnBrk="1" hangingPunct="1">
              <a:defRPr/>
            </a:pPr>
            <a:r>
              <a:rPr lang="es-ES_tradnl" smtClean="0"/>
              <a:t>Con o sin reajustabilidad (típico UF)</a:t>
            </a:r>
          </a:p>
          <a:p>
            <a:pPr lvl="1" eaLnBrk="1" hangingPunct="1">
              <a:defRPr/>
            </a:pPr>
            <a:r>
              <a:rPr lang="es-ES_tradnl" smtClean="0"/>
              <a:t>Con o sin anticipo (normalmente hay anticipos entre 10% y 25%)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4000" smtClean="0"/>
              <a:t>TIPOS DE CONTRATOS</a:t>
            </a:r>
            <a:endParaRPr lang="es-CL" sz="400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De todas formas la Constructora entrega presupuesto detallado y desglose de P.U. por posibles variaciones de contrato.</a:t>
            </a:r>
            <a:endParaRPr lang="es-CL" sz="28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s-ES_tradnl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VARIACIONES DE UNA SUMA ALZADA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Cambios en las bases del contrato, proyectos o especificaciones.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Nuevas obras no consideradas en el contrato.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Variación de cantidades de obra más allá del límite establecido en el contrato.</a:t>
            </a:r>
            <a:endParaRPr lang="es-CL" sz="24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4000" smtClean="0"/>
              <a:t>TIPOS DE CONTRATOS</a:t>
            </a:r>
            <a:endParaRPr lang="es-CL" sz="400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40055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CONSECUENCIAS DE LAS VARIACIONES DE UNA SUMA ALZADA</a:t>
            </a:r>
          </a:p>
          <a:p>
            <a:pPr lvl="1" eaLnBrk="1" hangingPunct="1">
              <a:defRPr/>
            </a:pPr>
            <a:r>
              <a:rPr lang="es-ES_tradnl" smtClean="0"/>
              <a:t>Aumento de plazos</a:t>
            </a:r>
          </a:p>
          <a:p>
            <a:pPr lvl="1" eaLnBrk="1" hangingPunct="1">
              <a:defRPr/>
            </a:pPr>
            <a:r>
              <a:rPr lang="es-ES_tradnl" smtClean="0"/>
              <a:t>Aumento de gastos generales (cuando se sobrepasa cierto límite de variación)</a:t>
            </a:r>
          </a:p>
          <a:p>
            <a:pPr lvl="1" eaLnBrk="1" hangingPunct="1">
              <a:defRPr/>
            </a:pPr>
            <a:r>
              <a:rPr lang="es-ES_tradnl" smtClean="0"/>
              <a:t>Aumento de utilidades de la Constructora (cuando se sobrepasa cierto límite de variación)</a:t>
            </a:r>
          </a:p>
          <a:p>
            <a:pPr lvl="1" eaLnBrk="1" hangingPunct="1">
              <a:defRPr/>
            </a:pPr>
            <a:r>
              <a:rPr lang="es-ES_tradnl" smtClean="0"/>
              <a:t>Cargos por aceleración de obras</a:t>
            </a:r>
            <a:endParaRPr lang="es-CL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4000" dirty="0" smtClean="0"/>
              <a:t>TIPOS DE CONTRATOS</a:t>
            </a:r>
            <a:br>
              <a:rPr lang="es-ES_tradnl" sz="4000" dirty="0" smtClean="0"/>
            </a:br>
            <a:r>
              <a:rPr lang="es-ES_tradnl" sz="4000" dirty="0" smtClean="0"/>
              <a:t>RESUMEN</a:t>
            </a:r>
            <a:endParaRPr lang="es-CL" sz="4000" dirty="0" smtClean="0"/>
          </a:p>
        </p:txBody>
      </p:sp>
      <p:graphicFrame>
        <p:nvGraphicFramePr>
          <p:cNvPr id="15363" name="Group 3"/>
          <p:cNvGraphicFramePr>
            <a:graphicFrameLocks noGrp="1"/>
          </p:cNvGraphicFramePr>
          <p:nvPr>
            <p:ph idx="1"/>
          </p:nvPr>
        </p:nvGraphicFramePr>
        <p:xfrm>
          <a:off x="179388" y="1989138"/>
          <a:ext cx="8785225" cy="4114800"/>
        </p:xfrm>
        <a:graphic>
          <a:graphicData uri="http://schemas.openxmlformats.org/drawingml/2006/table">
            <a:tbl>
              <a:tblPr/>
              <a:tblGrid>
                <a:gridCol w="2536825"/>
                <a:gridCol w="2071687"/>
                <a:gridCol w="1981200"/>
                <a:gridCol w="2195513"/>
              </a:tblGrid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TIPO</a:t>
                      </a:r>
                      <a:endParaRPr kumimoji="0" lang="es-C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Riesgo</a:t>
                      </a:r>
                      <a:b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Cantidades</a:t>
                      </a:r>
                      <a:endParaRPr kumimoji="0" lang="es-C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Riesgo Precios</a:t>
                      </a:r>
                      <a:endParaRPr kumimoji="0" lang="es-C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Reajuste Típico</a:t>
                      </a:r>
                      <a:endParaRPr kumimoji="0" lang="es-C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ADMINISTRACIÓN DELEGADA</a:t>
                      </a:r>
                      <a:endParaRPr kumimoji="0" lang="es-C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Mandante</a:t>
                      </a:r>
                      <a:endParaRPr kumimoji="0" lang="es-C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Mandante</a:t>
                      </a:r>
                      <a:endParaRPr kumimoji="0" lang="es-C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Directo</a:t>
                      </a:r>
                      <a:endParaRPr kumimoji="0" lang="es-C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SERIE DE PRECIOS UNITARIOS</a:t>
                      </a:r>
                      <a:endParaRPr kumimoji="0" lang="es-C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Mandante</a:t>
                      </a:r>
                      <a:endParaRPr kumimoji="0" lang="es-C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Constructora</a:t>
                      </a:r>
                      <a:endParaRPr kumimoji="0" lang="es-C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Cubos ajustables</a:t>
                      </a:r>
                      <a:endParaRPr kumimoji="0" lang="es-C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SUMA ALZADA</a:t>
                      </a:r>
                      <a:endParaRPr kumimoji="0" lang="es-C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Constructora</a:t>
                      </a:r>
                      <a:endParaRPr kumimoji="0" lang="es-C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Constructora</a:t>
                      </a:r>
                      <a:endParaRPr kumimoji="0" lang="es-C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UF, IPC, Polinomio</a:t>
                      </a:r>
                      <a:endParaRPr kumimoji="0" lang="es-C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4000" smtClean="0"/>
              <a:t>TIPOS DE CONTRATOS</a:t>
            </a:r>
            <a:endParaRPr lang="es-CL" sz="40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733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dirty="0" smtClean="0"/>
              <a:t>El costo puede variar por: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dirty="0" smtClean="0"/>
              <a:t>Características propias de la obra (por ejemplo, geología incierta)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dirty="0" smtClean="0"/>
              <a:t>Proyecto incompleto (definiciones incompletas, planos inconclusos o malos, </a:t>
            </a:r>
            <a:r>
              <a:rPr lang="es-ES_tradnl" sz="2400" i="1" dirty="0" smtClean="0"/>
              <a:t>interpretación de los documentos</a:t>
            </a:r>
            <a:r>
              <a:rPr lang="es-ES_tradnl" sz="2400" dirty="0" smtClean="0"/>
              <a:t>, etc.)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dirty="0" err="1" smtClean="0"/>
              <a:t>Externalidades</a:t>
            </a:r>
            <a:r>
              <a:rPr lang="es-ES_tradnl" sz="2400" dirty="0" smtClean="0"/>
              <a:t> (UF, dólar, euro, cobre, acero). Efecto del </a:t>
            </a:r>
            <a:r>
              <a:rPr lang="es-ES_tradnl" sz="2400" i="1" dirty="0" smtClean="0"/>
              <a:t>reajuste</a:t>
            </a:r>
            <a:r>
              <a:rPr lang="es-ES_tradnl" sz="2400" dirty="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dirty="0" smtClean="0"/>
              <a:t>Causa mayor (terremoto, inundaciones, etc.) 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s-ES_tradnl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dirty="0" smtClean="0"/>
              <a:t>¿Quién asume el riesgo (y el costo) por las variaciones durante la construcción?</a:t>
            </a:r>
            <a:endParaRPr lang="es-CL" sz="28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4000" smtClean="0"/>
              <a:t>TIPOS DE CONTRATOS</a:t>
            </a:r>
            <a:endParaRPr lang="es-CL" sz="4000" smtClean="0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s-ES_tradnl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TRES MODALIDADES PRINCIPALES</a:t>
            </a:r>
          </a:p>
          <a:p>
            <a:pPr marL="742950" lvl="1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Administración delegada</a:t>
            </a:r>
          </a:p>
          <a:p>
            <a:pPr marL="742950" lvl="1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Serie de Precios unitarios</a:t>
            </a:r>
          </a:p>
          <a:p>
            <a:pPr marL="742950" lvl="1" indent="-285750">
              <a:spcBef>
                <a:spcPct val="20000"/>
              </a:spcBef>
              <a:buClr>
                <a:schemeClr val="folHlink"/>
              </a:buClr>
              <a:buSzPct val="65000"/>
              <a:buFont typeface="Wingdings" pitchFamily="2" charset="2"/>
              <a:buChar char="n"/>
              <a:defRPr/>
            </a:pPr>
            <a:r>
              <a:rPr lang="es-ES_tradnl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Suma alzada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es-ES_tradnl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También existen contratos que combinan estas tres modalidades según el estado de desarrollo de los proyectos en las distintas áreas de la obra.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4000" smtClean="0"/>
              <a:t>TIPOS DE CONTRATOS</a:t>
            </a:r>
            <a:endParaRPr lang="es-CL" sz="40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dirty="0" smtClean="0"/>
              <a:t>ADMINISTRACIÓN DELEGADA</a:t>
            </a:r>
          </a:p>
          <a:p>
            <a:pPr lvl="1" eaLnBrk="1" hangingPunct="1">
              <a:defRPr/>
            </a:pPr>
            <a:r>
              <a:rPr lang="es-ES_tradnl" dirty="0" smtClean="0"/>
              <a:t>Se utiliza principalmente en el caso de que la construcción se inicie sin tener terminada totalmente la Ingeniería de Detalle.</a:t>
            </a:r>
          </a:p>
          <a:p>
            <a:pPr lvl="1" eaLnBrk="1" hangingPunct="1">
              <a:defRPr/>
            </a:pPr>
            <a:r>
              <a:rPr lang="es-ES_tradnl" dirty="0" smtClean="0"/>
              <a:t>También se usa en caso de emergencias.</a:t>
            </a:r>
          </a:p>
          <a:p>
            <a:pPr lvl="1" eaLnBrk="1" hangingPunct="1">
              <a:defRPr/>
            </a:pPr>
            <a:r>
              <a:rPr lang="es-ES_tradnl" dirty="0" smtClean="0"/>
              <a:t>La Constructora administra la obra y el mandante le reembolsa los gastos.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4000" smtClean="0"/>
              <a:t>TIPOS DE CONTRATOS</a:t>
            </a:r>
            <a:endParaRPr lang="es-CL" sz="40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ADMINISTRACIÓN DELEGADA</a:t>
            </a:r>
          </a:p>
          <a:p>
            <a:pPr lvl="1" eaLnBrk="1" hangingPunct="1">
              <a:defRPr/>
            </a:pPr>
            <a:r>
              <a:rPr lang="es-ES_tradnl" smtClean="0"/>
              <a:t>La constructora recibe un % por sobre los costos o un valor preestablecido a modo de utilidad.</a:t>
            </a:r>
          </a:p>
          <a:p>
            <a:pPr lvl="1" eaLnBrk="1" hangingPunct="1">
              <a:defRPr/>
            </a:pPr>
            <a:r>
              <a:rPr lang="es-ES_tradnl" smtClean="0"/>
              <a:t>No se necesita un mecanismo de reajuste, puesto que se pagan los costos reales.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4000" smtClean="0"/>
              <a:t>TIPOS DE CONTRATOS</a:t>
            </a:r>
            <a:endParaRPr lang="es-CL" sz="40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ADMINISTRACIÓN DELEGADA</a:t>
            </a:r>
          </a:p>
          <a:p>
            <a:pPr lvl="1" eaLnBrk="1" hangingPunct="1">
              <a:defRPr/>
            </a:pPr>
            <a:r>
              <a:rPr lang="es-ES_tradnl" smtClean="0"/>
              <a:t>Ejemplos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s-ES_tradnl" u="sng" smtClean="0"/>
              <a:t>Proyectos FAST TRACK</a:t>
            </a:r>
            <a:r>
              <a:rPr lang="es-ES_tradnl" smtClean="0"/>
              <a:t> en los cuales la oportunidad es determinante para el éxito del proyecto.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s-ES_tradnl" u="sng" smtClean="0"/>
              <a:t>Emergencias</a:t>
            </a:r>
            <a:r>
              <a:rPr lang="es-ES_tradnl" smtClean="0"/>
              <a:t>. La premura no permite el desarrollo de proyectos detallados.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s-ES_tradnl" u="sng" smtClean="0"/>
              <a:t>Remodelaciones</a:t>
            </a:r>
            <a:r>
              <a:rPr lang="es-ES_tradnl" smtClean="0"/>
              <a:t>. No hay suficiente información como para que la Constructora se comprometa a un valor fijo.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4000" smtClean="0"/>
              <a:t>TIPOS DE CONTRATOS</a:t>
            </a:r>
            <a:endParaRPr lang="es-CL" sz="40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SERIE DE PRECIOS UNITARIOS</a:t>
            </a:r>
          </a:p>
          <a:p>
            <a:pPr lvl="1" eaLnBrk="1" hangingPunct="1">
              <a:defRPr/>
            </a:pPr>
            <a:r>
              <a:rPr lang="es-ES_tradnl" smtClean="0"/>
              <a:t>La cantidad de obra es informada por el Mandante, pero no constituye compromiso de que esas cantidades sean las definitivas.</a:t>
            </a:r>
          </a:p>
          <a:p>
            <a:pPr lvl="1" eaLnBrk="1" hangingPunct="1">
              <a:defRPr/>
            </a:pPr>
            <a:r>
              <a:rPr lang="es-ES_tradnl" smtClean="0"/>
              <a:t>La Constructora pone un </a:t>
            </a:r>
            <a:r>
              <a:rPr lang="es-ES_tradnl" u="sng" smtClean="0"/>
              <a:t>Precio Unitario</a:t>
            </a:r>
            <a:r>
              <a:rPr lang="es-ES_tradnl" smtClean="0"/>
              <a:t> a cada una de la </a:t>
            </a:r>
            <a:r>
              <a:rPr lang="es-ES_tradnl" u="sng" smtClean="0"/>
              <a:t>partidas</a:t>
            </a:r>
            <a:r>
              <a:rPr lang="es-ES_tradnl" smtClean="0"/>
              <a:t> solicitadas por el Mandante.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4000" dirty="0" smtClean="0"/>
              <a:t>TIPOS DE CONTRATOS</a:t>
            </a:r>
            <a:endParaRPr lang="es-CL" sz="4000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8229600" cy="4687888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dirty="0" smtClean="0"/>
              <a:t>SERIE DE PRECIOS UNITARIOS</a:t>
            </a:r>
          </a:p>
          <a:p>
            <a:pPr lvl="1" eaLnBrk="1" hangingPunct="1">
              <a:defRPr/>
            </a:pPr>
            <a:r>
              <a:rPr lang="es-ES_tradnl" sz="2400" dirty="0" smtClean="0"/>
              <a:t>Las variaciones de volumen son de responsabilidad del Mandante.</a:t>
            </a:r>
          </a:p>
          <a:p>
            <a:pPr lvl="1" eaLnBrk="1" hangingPunct="1">
              <a:defRPr/>
            </a:pPr>
            <a:r>
              <a:rPr lang="es-ES_tradnl" sz="2400" dirty="0" smtClean="0"/>
              <a:t>Las variaciones de precios son responsabilidad de la constructora</a:t>
            </a:r>
          </a:p>
          <a:p>
            <a:pPr lvl="1" eaLnBrk="1" hangingPunct="1">
              <a:defRPr/>
            </a:pPr>
            <a:r>
              <a:rPr lang="es-ES_tradnl" sz="2400" dirty="0" smtClean="0"/>
              <a:t>Las </a:t>
            </a:r>
            <a:r>
              <a:rPr lang="es-ES_tradnl" sz="2400" dirty="0"/>
              <a:t>cantidades informadas sirven para evaluar la incidencia de los costos indirectos de construcción e incluirlas como % dentro de los Precios Unitarios</a:t>
            </a:r>
            <a:r>
              <a:rPr lang="es-ES_tradnl" sz="2400" dirty="0" smtClean="0"/>
              <a:t>.</a:t>
            </a:r>
          </a:p>
          <a:p>
            <a:pPr lvl="1" eaLnBrk="1" hangingPunct="1">
              <a:defRPr/>
            </a:pPr>
            <a:r>
              <a:rPr lang="es-ES_tradnl" sz="2400" dirty="0"/>
              <a:t>Como forma de reajuste suele usarse el mecanismo de los </a:t>
            </a:r>
            <a:r>
              <a:rPr lang="es-ES_tradnl" sz="2400" dirty="0">
                <a:solidFill>
                  <a:srgbClr val="FF0000"/>
                </a:solidFill>
              </a:rPr>
              <a:t>“cubos ajustables</a:t>
            </a:r>
            <a:r>
              <a:rPr lang="es-ES_tradnl" sz="2400" dirty="0" smtClean="0">
                <a:solidFill>
                  <a:srgbClr val="FF0000"/>
                </a:solidFill>
              </a:rPr>
              <a:t>”</a:t>
            </a:r>
            <a:endParaRPr lang="es-ES_tradnl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4000" smtClean="0"/>
              <a:t>TIPOS DE CONTRATOS</a:t>
            </a:r>
            <a:endParaRPr lang="es-CL" sz="40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8291513" cy="2239963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“Cubos ajustables”</a:t>
            </a:r>
          </a:p>
          <a:p>
            <a:pPr lvl="1" eaLnBrk="1" hangingPunct="1">
              <a:defRPr/>
            </a:pPr>
            <a:r>
              <a:rPr lang="es-ES_tradnl" sz="2400" smtClean="0"/>
              <a:t>En lugar de variar el precio se hace una variación ficticia de la cantidad de obra para que el producto de precio por cantidad corresponda al total reajustado.</a:t>
            </a:r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2484438" y="3789363"/>
          <a:ext cx="4038600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" name="Ecuación" r:id="rId3" imgW="1905000" imgH="228600" progId="Equation.3">
                  <p:embed/>
                </p:oleObj>
              </mc:Choice>
              <mc:Fallback>
                <p:oleObj name="Ecuación" r:id="rId3" imgW="190500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3789363"/>
                        <a:ext cx="4038600" cy="48418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5" name="Object 5"/>
          <p:cNvGraphicFramePr>
            <a:graphicFrameLocks noChangeAspect="1"/>
          </p:cNvGraphicFramePr>
          <p:nvPr/>
        </p:nvGraphicFramePr>
        <p:xfrm>
          <a:off x="1619250" y="4583113"/>
          <a:ext cx="5735638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4" name="Ecuación" r:id="rId5" imgW="2705100" imgH="431800" progId="Equation.3">
                  <p:embed/>
                </p:oleObj>
              </mc:Choice>
              <mc:Fallback>
                <p:oleObj name="Ecuación" r:id="rId5" imgW="2705100" imgH="431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4583113"/>
                        <a:ext cx="5735638" cy="9144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6" name="Object 6"/>
          <p:cNvGraphicFramePr>
            <a:graphicFrameLocks noChangeAspect="1"/>
          </p:cNvGraphicFramePr>
          <p:nvPr/>
        </p:nvGraphicFramePr>
        <p:xfrm>
          <a:off x="2139950" y="5878513"/>
          <a:ext cx="4872038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5" name="Ecuación" r:id="rId7" imgW="2298700" imgH="228600" progId="Equation.3">
                  <p:embed/>
                </p:oleObj>
              </mc:Choice>
              <mc:Fallback>
                <p:oleObj name="Ecuación" r:id="rId7" imgW="2298700" imgH="2286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9950" y="5878513"/>
                        <a:ext cx="4872038" cy="48418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a">
  <a:themeElements>
    <a:clrScheme name="Textura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a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a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177</TotalTime>
  <Words>599</Words>
  <Application>Microsoft Office PowerPoint</Application>
  <PresentationFormat>On-screen Show (4:3)</PresentationFormat>
  <Paragraphs>79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Tahoma</vt:lpstr>
      <vt:lpstr>Arial</vt:lpstr>
      <vt:lpstr>Wingdings</vt:lpstr>
      <vt:lpstr>Calibri</vt:lpstr>
      <vt:lpstr>Textura</vt:lpstr>
      <vt:lpstr>Microsoft Editor de ecuaciones 3.0</vt:lpstr>
      <vt:lpstr>CI 52A Métodos Constructivos</vt:lpstr>
      <vt:lpstr>TIPOS DE CONTRATOS</vt:lpstr>
      <vt:lpstr>TIPOS DE CONTRATOS</vt:lpstr>
      <vt:lpstr>TIPOS DE CONTRATOS</vt:lpstr>
      <vt:lpstr>TIPOS DE CONTRATOS</vt:lpstr>
      <vt:lpstr>TIPOS DE CONTRATOS</vt:lpstr>
      <vt:lpstr>TIPOS DE CONTRATOS</vt:lpstr>
      <vt:lpstr>TIPOS DE CONTRATOS</vt:lpstr>
      <vt:lpstr>TIPOS DE CONTRATOS</vt:lpstr>
      <vt:lpstr>TIPOS DE CONTRATOS</vt:lpstr>
      <vt:lpstr>TIPOS DE CONTRATOS</vt:lpstr>
      <vt:lpstr>TIPOS DE CONTRATOS</vt:lpstr>
      <vt:lpstr>TIPOS DE CONTRATOS RESUMEN</vt:lpstr>
    </vt:vector>
  </TitlesOfParts>
  <Company>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 52A Métodos Constructivos</dc:title>
  <dc:creator>William</dc:creator>
  <cp:lastModifiedBy>William Wragg</cp:lastModifiedBy>
  <cp:revision>8</cp:revision>
  <dcterms:created xsi:type="dcterms:W3CDTF">2007-03-23T16:11:16Z</dcterms:created>
  <dcterms:modified xsi:type="dcterms:W3CDTF">2010-07-06T13:40:16Z</dcterms:modified>
</cp:coreProperties>
</file>