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42"/>
  </p:notesMasterIdLst>
  <p:handoutMasterIdLst>
    <p:handoutMasterId r:id="rId43"/>
  </p:handoutMasterIdLst>
  <p:sldIdLst>
    <p:sldId id="417" r:id="rId2"/>
    <p:sldId id="844" r:id="rId3"/>
    <p:sldId id="834" r:id="rId4"/>
    <p:sldId id="835" r:id="rId5"/>
    <p:sldId id="836" r:id="rId6"/>
    <p:sldId id="837" r:id="rId7"/>
    <p:sldId id="841" r:id="rId8"/>
    <p:sldId id="845" r:id="rId9"/>
    <p:sldId id="842" r:id="rId10"/>
    <p:sldId id="843" r:id="rId11"/>
    <p:sldId id="838" r:id="rId12"/>
    <p:sldId id="839" r:id="rId13"/>
    <p:sldId id="840" r:id="rId14"/>
    <p:sldId id="800" r:id="rId15"/>
    <p:sldId id="801" r:id="rId16"/>
    <p:sldId id="805" r:id="rId17"/>
    <p:sldId id="806" r:id="rId18"/>
    <p:sldId id="854" r:id="rId19"/>
    <p:sldId id="853" r:id="rId20"/>
    <p:sldId id="861" r:id="rId21"/>
    <p:sldId id="860" r:id="rId22"/>
    <p:sldId id="862" r:id="rId23"/>
    <p:sldId id="859" r:id="rId24"/>
    <p:sldId id="858" r:id="rId25"/>
    <p:sldId id="863" r:id="rId26"/>
    <p:sldId id="857" r:id="rId27"/>
    <p:sldId id="856" r:id="rId28"/>
    <p:sldId id="868" r:id="rId29"/>
    <p:sldId id="867" r:id="rId30"/>
    <p:sldId id="866" r:id="rId31"/>
    <p:sldId id="865" r:id="rId32"/>
    <p:sldId id="864" r:id="rId33"/>
    <p:sldId id="869" r:id="rId34"/>
    <p:sldId id="870" r:id="rId35"/>
    <p:sldId id="871" r:id="rId36"/>
    <p:sldId id="872" r:id="rId37"/>
    <p:sldId id="873" r:id="rId38"/>
    <p:sldId id="875" r:id="rId39"/>
    <p:sldId id="877" r:id="rId40"/>
    <p:sldId id="878" r:id="rId41"/>
  </p:sldIdLst>
  <p:sldSz cx="9144000" cy="6858000" type="screen4x3"/>
  <p:notesSz cx="7315200" cy="9601200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FFFF"/>
    <a:srgbClr val="FFFFE3"/>
    <a:srgbClr val="0000FF"/>
    <a:srgbClr val="00FFFF"/>
    <a:srgbClr val="66FF33"/>
    <a:srgbClr val="FFFF00"/>
    <a:srgbClr val="0099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6" autoAdjust="0"/>
    <p:restoredTop sz="92401" autoAdjust="0"/>
  </p:normalViewPr>
  <p:slideViewPr>
    <p:cSldViewPr snapToGrid="0">
      <p:cViewPr>
        <p:scale>
          <a:sx n="75" d="100"/>
          <a:sy n="75" d="100"/>
        </p:scale>
        <p:origin x="-372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38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206" tIns="49604" rIns="99206" bIns="49604" numCol="1" anchor="t" anchorCtr="0" compatLnSpc="1">
            <a:prstTxWarp prst="textNoShape">
              <a:avLst/>
            </a:prstTxWarp>
          </a:bodyPr>
          <a:lstStyle>
            <a:lvl1pPr defTabSz="992188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6550" y="0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206" tIns="49604" rIns="99206" bIns="49604" numCol="1" anchor="t" anchorCtr="0" compatLnSpc="1">
            <a:prstTxWarp prst="textNoShape">
              <a:avLst/>
            </a:prstTxWarp>
          </a:bodyPr>
          <a:lstStyle>
            <a:lvl1pPr algn="r" defTabSz="992188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206" tIns="49604" rIns="99206" bIns="49604" numCol="1" anchor="b" anchorCtr="0" compatLnSpc="1">
            <a:prstTxWarp prst="textNoShape">
              <a:avLst/>
            </a:prstTxWarp>
          </a:bodyPr>
          <a:lstStyle>
            <a:lvl1pPr defTabSz="992188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6550" y="9121775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206" tIns="49604" rIns="99206" bIns="49604" numCol="1" anchor="b" anchorCtr="0" compatLnSpc="1">
            <a:prstTxWarp prst="textNoShape">
              <a:avLst/>
            </a:prstTxWarp>
          </a:bodyPr>
          <a:lstStyle>
            <a:lvl1pPr algn="r" defTabSz="992188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61CAE5B6-143D-4070-9BD5-B74CA364F115}" type="slidenum">
              <a:rPr lang="en-AU"/>
              <a:pPr>
                <a:defRPr/>
              </a:pPr>
              <a:t>‹Nº›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1627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206" tIns="49604" rIns="99206" bIns="49604" numCol="1" anchor="t" anchorCtr="0" compatLnSpc="1">
            <a:prstTxWarp prst="textNoShape">
              <a:avLst/>
            </a:prstTxWarp>
          </a:bodyPr>
          <a:lstStyle>
            <a:lvl1pPr defTabSz="992188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6550" y="0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206" tIns="49604" rIns="99206" bIns="49604" numCol="1" anchor="t" anchorCtr="0" compatLnSpc="1">
            <a:prstTxWarp prst="textNoShape">
              <a:avLst/>
            </a:prstTxWarp>
          </a:bodyPr>
          <a:lstStyle>
            <a:lvl1pPr algn="r" defTabSz="992188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206" tIns="49604" rIns="99206" bIns="496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206" tIns="49604" rIns="99206" bIns="49604" numCol="1" anchor="b" anchorCtr="0" compatLnSpc="1">
            <a:prstTxWarp prst="textNoShape">
              <a:avLst/>
            </a:prstTxWarp>
          </a:bodyPr>
          <a:lstStyle>
            <a:lvl1pPr defTabSz="992188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6550" y="9121775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206" tIns="49604" rIns="99206" bIns="49604" numCol="1" anchor="b" anchorCtr="0" compatLnSpc="1">
            <a:prstTxWarp prst="textNoShape">
              <a:avLst/>
            </a:prstTxWarp>
          </a:bodyPr>
          <a:lstStyle>
            <a:lvl1pPr algn="r" defTabSz="992188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B57BFC9-D02C-4DAF-8A90-BAFF3DA073AA}" type="slidenum">
              <a:rPr lang="en-AU"/>
              <a:pPr>
                <a:defRPr/>
              </a:pPr>
              <a:t>‹Nº›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89355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83C3DF-2469-4ACD-8E31-27E0A8CE3773}" type="slidenum">
              <a:rPr lang="en-AU"/>
              <a:pPr/>
              <a:t>1</a:t>
            </a:fld>
            <a:endParaRPr lang="en-AU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3112" cy="4321175"/>
          </a:xfrm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AC7A89-0622-40C2-8CB5-B86DC1B4C518}" type="slidenum">
              <a:rPr lang="en-AU"/>
              <a:pPr/>
              <a:t>18</a:t>
            </a:fld>
            <a:endParaRPr lang="en-AU"/>
          </a:p>
        </p:txBody>
      </p:sp>
      <p:sp>
        <p:nvSpPr>
          <p:cNvPr id="473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3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4B9794-0C1A-4FF8-85D6-84929867FB19}" type="slidenum">
              <a:rPr lang="en-AU"/>
              <a:pPr/>
              <a:t>19</a:t>
            </a:fld>
            <a:endParaRPr lang="en-AU"/>
          </a:p>
        </p:txBody>
      </p:sp>
      <p:sp>
        <p:nvSpPr>
          <p:cNvPr id="479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9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D489BD-EA26-45BA-B1E4-46BC7999A008}" type="slidenum">
              <a:rPr lang="en-AU"/>
              <a:pPr/>
              <a:t>20</a:t>
            </a:fld>
            <a:endParaRPr lang="en-AU"/>
          </a:p>
        </p:txBody>
      </p:sp>
      <p:sp>
        <p:nvSpPr>
          <p:cNvPr id="360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24280F-CAC7-487F-A576-DB41E8DEC3CE}" type="slidenum">
              <a:rPr lang="en-AU"/>
              <a:pPr/>
              <a:t>21</a:t>
            </a:fld>
            <a:endParaRPr lang="en-AU"/>
          </a:p>
        </p:txBody>
      </p:sp>
      <p:sp>
        <p:nvSpPr>
          <p:cNvPr id="362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A63D14-05E6-474A-AC2D-BF651ED23318}" type="slidenum">
              <a:rPr lang="en-AU"/>
              <a:pPr/>
              <a:t>22</a:t>
            </a:fld>
            <a:endParaRPr lang="en-AU"/>
          </a:p>
        </p:txBody>
      </p:sp>
      <p:sp>
        <p:nvSpPr>
          <p:cNvPr id="359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9683A7-4CB8-464B-93EA-DDA0F543EE4C}" type="slidenum">
              <a:rPr lang="en-AU"/>
              <a:pPr/>
              <a:t>23</a:t>
            </a:fld>
            <a:endParaRPr lang="en-AU"/>
          </a:p>
        </p:txBody>
      </p:sp>
      <p:sp>
        <p:nvSpPr>
          <p:cNvPr id="363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691D35-8832-409B-8A6E-C4454DE4E997}" type="slidenum">
              <a:rPr lang="en-AU"/>
              <a:pPr/>
              <a:t>24</a:t>
            </a:fld>
            <a:endParaRPr lang="en-AU"/>
          </a:p>
        </p:txBody>
      </p:sp>
      <p:sp>
        <p:nvSpPr>
          <p:cNvPr id="365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E4EB4A-5EE7-46BD-B76D-4389391AFB48}" type="slidenum">
              <a:rPr lang="en-AU"/>
              <a:pPr/>
              <a:t>25</a:t>
            </a:fld>
            <a:endParaRPr lang="en-AU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AE336C-00CA-4BFF-82E5-2283B492F732}" type="slidenum">
              <a:rPr lang="en-AU"/>
              <a:pPr/>
              <a:t>26</a:t>
            </a:fld>
            <a:endParaRPr lang="en-AU"/>
          </a:p>
        </p:txBody>
      </p:sp>
      <p:sp>
        <p:nvSpPr>
          <p:cNvPr id="368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79D1BB-D3E5-496F-9FCF-DD6C258AD8D2}" type="slidenum">
              <a:rPr lang="en-AU"/>
              <a:pPr/>
              <a:t>27</a:t>
            </a:fld>
            <a:endParaRPr lang="en-AU"/>
          </a:p>
        </p:txBody>
      </p:sp>
      <p:sp>
        <p:nvSpPr>
          <p:cNvPr id="369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E608B6-FB65-4386-A4BB-B5519A049B86}" type="slidenum">
              <a:rPr lang="en-AU"/>
              <a:pPr/>
              <a:t>28</a:t>
            </a:fld>
            <a:endParaRPr lang="en-AU"/>
          </a:p>
        </p:txBody>
      </p:sp>
      <p:sp>
        <p:nvSpPr>
          <p:cNvPr id="348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071D61-DF27-4884-913B-A893722B675E}" type="slidenum">
              <a:rPr lang="en-AU"/>
              <a:pPr/>
              <a:t>29</a:t>
            </a:fld>
            <a:endParaRPr lang="en-AU"/>
          </a:p>
        </p:txBody>
      </p:sp>
      <p:sp>
        <p:nvSpPr>
          <p:cNvPr id="349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BF5411-98F4-41E4-AFBB-089176079C54}" type="slidenum">
              <a:rPr lang="en-AU"/>
              <a:pPr/>
              <a:t>30</a:t>
            </a:fld>
            <a:endParaRPr lang="en-AU"/>
          </a:p>
        </p:txBody>
      </p:sp>
      <p:sp>
        <p:nvSpPr>
          <p:cNvPr id="352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EFA934-E06F-477F-A1F3-52AB40E0F39D}" type="slidenum">
              <a:rPr lang="en-AU"/>
              <a:pPr/>
              <a:t>31</a:t>
            </a:fld>
            <a:endParaRPr lang="en-AU"/>
          </a:p>
        </p:txBody>
      </p:sp>
      <p:sp>
        <p:nvSpPr>
          <p:cNvPr id="353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279F04-69EA-4D1E-89D6-86BD210823D4}" type="slidenum">
              <a:rPr lang="en-AU"/>
              <a:pPr/>
              <a:t>32</a:t>
            </a:fld>
            <a:endParaRPr lang="en-AU"/>
          </a:p>
        </p:txBody>
      </p:sp>
      <p:sp>
        <p:nvSpPr>
          <p:cNvPr id="355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158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AU"/>
              <a:t>Haga clic para cambiar el estilo de título	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429000"/>
            <a:ext cx="6019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AU"/>
              <a:t>Haga clic para modificar el estilo de subtítulo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257175" y="6248400"/>
            <a:ext cx="162242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388F18E6-4806-4698-A6BB-7D2A05C53E0C}" type="datetime1">
              <a:rPr lang="es-ES"/>
              <a:pPr>
                <a:defRPr/>
              </a:pPr>
              <a:t>12/01/2012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108200" y="6248400"/>
            <a:ext cx="299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5F330-6EB2-47CF-AC0F-74701789BA54}" type="slidenum">
              <a:rPr lang="en-AU"/>
              <a:pPr>
                <a:defRPr/>
              </a:pPr>
              <a:t>‹Nº›</a:t>
            </a:fld>
            <a:endParaRPr lang="en-A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85950" cy="57753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5505450" cy="57753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B2754-D263-4B4D-940F-947ABDA772C3}" type="slidenum">
              <a:rPr lang="en-AU"/>
              <a:pPr>
                <a:defRPr/>
              </a:pPr>
              <a:t>‹Nº›</a:t>
            </a:fld>
            <a:endParaRPr lang="en-AU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320675"/>
            <a:ext cx="7467600" cy="14319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228600" y="1981200"/>
            <a:ext cx="7543800" cy="4114800"/>
          </a:xfrm>
        </p:spPr>
        <p:txBody>
          <a:bodyPr/>
          <a:lstStyle/>
          <a:p>
            <a:pPr lvl="0"/>
            <a:endParaRPr lang="es-CL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F52A9-A5D8-47DA-8953-DF106543B47D}" type="slidenum">
              <a:rPr lang="en-AU"/>
              <a:pPr>
                <a:defRPr/>
              </a:pPr>
              <a:t>‹Nº›</a:t>
            </a:fld>
            <a:endParaRPr lang="en-AU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65634-0BB4-49F8-AECA-B1747BBC9092}" type="slidenum">
              <a:rPr lang="en-AU"/>
              <a:pPr>
                <a:defRPr/>
              </a:pPr>
              <a:t>‹Nº›</a:t>
            </a:fld>
            <a:endParaRPr lang="en-AU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320675"/>
            <a:ext cx="7467600" cy="14319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228600" y="1981200"/>
            <a:ext cx="36957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076700" y="1981200"/>
            <a:ext cx="3695700" cy="4114800"/>
          </a:xfrm>
        </p:spPr>
        <p:txBody>
          <a:bodyPr/>
          <a:lstStyle/>
          <a:p>
            <a:pPr lvl="0"/>
            <a:endParaRPr lang="es-CL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8400A-1B31-46FD-B6A7-513485989C8B}" type="slidenum">
              <a:rPr lang="en-AU"/>
              <a:pPr>
                <a:defRPr/>
              </a:pPr>
              <a:t>‹Nº›</a:t>
            </a:fld>
            <a:endParaRPr lang="en-AU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320675"/>
            <a:ext cx="7467600" cy="14319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228600" y="1981200"/>
            <a:ext cx="36957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076700" y="1981200"/>
            <a:ext cx="36957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076700" y="4114800"/>
            <a:ext cx="36957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FA657-4AD2-40C1-A4CC-B3F4DF4BD5AB}" type="slidenum">
              <a:rPr lang="en-AU"/>
              <a:pPr>
                <a:defRPr/>
              </a:pPr>
              <a:t>‹Nº›</a:t>
            </a:fld>
            <a:endParaRPr lang="en-AU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320675"/>
            <a:ext cx="7467600" cy="14319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228600" y="1981200"/>
            <a:ext cx="36957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076700" y="1981200"/>
            <a:ext cx="36957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8D92E-F469-496F-B12A-B24DA87EBB85}" type="slidenum">
              <a:rPr lang="en-AU"/>
              <a:pPr>
                <a:defRPr/>
              </a:pPr>
              <a:t>‹Nº›</a:t>
            </a:fld>
            <a:endParaRPr lang="en-A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E5CC9-7D77-4C07-B6F5-82ECE7BAA809}" type="slidenum">
              <a:rPr lang="en-AU"/>
              <a:pPr>
                <a:defRPr/>
              </a:pPr>
              <a:t>‹Nº›</a:t>
            </a:fld>
            <a:endParaRPr lang="en-A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DA344-D1A1-4BD2-9D25-7504536769C6}" type="slidenum">
              <a:rPr lang="en-AU"/>
              <a:pPr>
                <a:defRPr/>
              </a:pPr>
              <a:t>‹Nº›</a:t>
            </a:fld>
            <a:endParaRPr lang="en-A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0767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612CF-E6CC-4179-A819-45741EC6D55A}" type="slidenum">
              <a:rPr lang="en-AU"/>
              <a:pPr>
                <a:defRPr/>
              </a:pPr>
              <a:t>‹Nº›</a:t>
            </a:fld>
            <a:endParaRPr lang="en-A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87D6F-9DDB-4FD1-BAF6-E34E6583F21F}" type="slidenum">
              <a:rPr lang="en-AU"/>
              <a:pPr>
                <a:defRPr/>
              </a:pPr>
              <a:t>‹Nº›</a:t>
            </a:fld>
            <a:endParaRPr lang="en-A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FCA91-C52A-47EA-A62E-1E29879BF671}" type="slidenum">
              <a:rPr lang="en-AU"/>
              <a:pPr>
                <a:defRPr/>
              </a:pPr>
              <a:t>‹Nº›</a:t>
            </a:fld>
            <a:endParaRPr lang="en-A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84BDC-210D-42D5-B6A3-B0B21C1306A3}" type="slidenum">
              <a:rPr lang="en-AU"/>
              <a:pPr>
                <a:defRPr/>
              </a:pPr>
              <a:t>‹Nº›</a:t>
            </a:fld>
            <a:endParaRPr lang="en-A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D1102-2524-4AC6-B43F-5B0D7BF013F1}" type="slidenum">
              <a:rPr lang="en-AU"/>
              <a:pPr>
                <a:defRPr/>
              </a:pPr>
              <a:t>‹Nº›</a:t>
            </a:fld>
            <a:endParaRPr lang="en-A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1EF8F-2878-46CB-B4B4-006D0421301E}" type="slidenum">
              <a:rPr lang="en-AU"/>
              <a:pPr>
                <a:defRPr/>
              </a:pPr>
              <a:t>‹Nº›</a:t>
            </a:fld>
            <a:endParaRPr lang="en-A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20675"/>
            <a:ext cx="74676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Haga clic para modificar el estilo de texto del patrón</a:t>
            </a:r>
          </a:p>
          <a:p>
            <a:pPr lvl="1"/>
            <a:r>
              <a:rPr lang="en-AU" smtClean="0"/>
              <a:t>Segundo nivel</a:t>
            </a:r>
          </a:p>
          <a:p>
            <a:pPr lvl="2"/>
            <a:r>
              <a:rPr lang="en-AU" smtClean="0"/>
              <a:t>Tercer nivel</a:t>
            </a:r>
          </a:p>
          <a:p>
            <a:pPr lvl="3"/>
            <a:r>
              <a:rPr lang="en-AU" smtClean="0"/>
              <a:t>Cuarto nivel</a:t>
            </a:r>
          </a:p>
          <a:p>
            <a:pPr lvl="4"/>
            <a:r>
              <a:rPr lang="en-AU" smtClean="0"/>
              <a:t>Quinto nivel</a:t>
            </a:r>
          </a:p>
        </p:txBody>
      </p:sp>
      <p:sp>
        <p:nvSpPr>
          <p:cNvPr id="4126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098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126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484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F68FCC13-E945-49D1-AB72-981FD0170A5A}" type="slidenum">
              <a:rPr lang="en-AU"/>
              <a:pPr>
                <a:defRPr/>
              </a:pPr>
              <a:t>‹Nº›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0" r:id="rId2"/>
    <p:sldLayoutId id="2147483719" r:id="rId3"/>
    <p:sldLayoutId id="2147483718" r:id="rId4"/>
    <p:sldLayoutId id="2147483717" r:id="rId5"/>
    <p:sldLayoutId id="2147483716" r:id="rId6"/>
    <p:sldLayoutId id="2147483715" r:id="rId7"/>
    <p:sldLayoutId id="2147483714" r:id="rId8"/>
    <p:sldLayoutId id="2147483713" r:id="rId9"/>
    <p:sldLayoutId id="2147483712" r:id="rId10"/>
    <p:sldLayoutId id="2147483711" r:id="rId11"/>
    <p:sldLayoutId id="2147483710" r:id="rId12"/>
    <p:sldLayoutId id="2147483709" r:id="rId13"/>
    <p:sldLayoutId id="2147483708" r:id="rId14"/>
    <p:sldLayoutId id="2147483707" r:id="rId15"/>
    <p:sldLayoutId id="2147483706" r:id="rId16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­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­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C:\Documents%20and%20Settings\nalin\My%20Documents\SPT.mpg" TargetMode="External"/><Relationship Id="rId1" Type="http://schemas.microsoft.com/office/2007/relationships/media" Target="file:///C:\Documents%20and%20Settings\nalin\My%20Documents\SPT.mpg" TargetMode="External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6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4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806450"/>
            <a:ext cx="7772400" cy="1066800"/>
          </a:xfrm>
        </p:spPr>
        <p:txBody>
          <a:bodyPr/>
          <a:lstStyle/>
          <a:p>
            <a:pPr eaLnBrk="1" hangingPunct="1"/>
            <a:r>
              <a:rPr lang="es-CL" sz="3200" smtClean="0"/>
              <a:t>CI4402</a:t>
            </a:r>
            <a:br>
              <a:rPr lang="es-CL" sz="3200" smtClean="0"/>
            </a:br>
            <a:r>
              <a:rPr lang="es-CL" sz="3200" smtClean="0"/>
              <a:t>GEOMECANICA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1989138"/>
            <a:ext cx="7416800" cy="1968500"/>
          </a:xfrm>
        </p:spPr>
        <p:txBody>
          <a:bodyPr/>
          <a:lstStyle/>
          <a:p>
            <a:pPr eaLnBrk="1" hangingPunct="1"/>
            <a:r>
              <a:rPr lang="es-ES" sz="2400" smtClean="0">
                <a:solidFill>
                  <a:schemeClr val="tx2"/>
                </a:solidFill>
              </a:rPr>
              <a:t>UNIVERSIDAD DE CHILE</a:t>
            </a:r>
            <a:br>
              <a:rPr lang="es-ES" sz="2400" smtClean="0">
                <a:solidFill>
                  <a:schemeClr val="tx2"/>
                </a:solidFill>
              </a:rPr>
            </a:br>
            <a:r>
              <a:rPr lang="es-ES" sz="2400" smtClean="0">
                <a:solidFill>
                  <a:schemeClr val="tx2"/>
                </a:solidFill>
              </a:rPr>
              <a:t>FACULTAD DE CIENCIAS FÍSICAS Y MATEMÁTICAS</a:t>
            </a:r>
            <a:br>
              <a:rPr lang="es-ES" sz="2400" smtClean="0">
                <a:solidFill>
                  <a:schemeClr val="tx2"/>
                </a:solidFill>
              </a:rPr>
            </a:br>
            <a:r>
              <a:rPr lang="es-ES" sz="2400" smtClean="0">
                <a:solidFill>
                  <a:schemeClr val="tx2"/>
                </a:solidFill>
              </a:rPr>
              <a:t>DEPARTAMENTO DE INGENIERÍA CIVIL</a:t>
            </a:r>
          </a:p>
          <a:p>
            <a:pPr eaLnBrk="1" hangingPunct="1"/>
            <a:endParaRPr lang="es-ES" sz="2400" smtClean="0">
              <a:solidFill>
                <a:schemeClr val="tx2"/>
              </a:solidFill>
            </a:endParaRPr>
          </a:p>
          <a:p>
            <a:pPr eaLnBrk="1" hangingPunct="1"/>
            <a:endParaRPr lang="es-CL" sz="2400" smtClean="0"/>
          </a:p>
          <a:p>
            <a:pPr eaLnBrk="1" hangingPunct="1"/>
            <a:r>
              <a:rPr lang="es-CL" sz="2000" smtClean="0"/>
              <a:t>Prof. Luis Paredes</a:t>
            </a:r>
          </a:p>
          <a:p>
            <a:pPr eaLnBrk="1" hangingPunct="1"/>
            <a:endParaRPr lang="es-CL" sz="2000" smtClean="0"/>
          </a:p>
          <a:p>
            <a:pPr eaLnBrk="1" hangingPunct="1"/>
            <a:r>
              <a:rPr lang="es-CL" sz="1600" smtClean="0"/>
              <a:t>NOVIEMBRE 2010</a:t>
            </a:r>
          </a:p>
          <a:p>
            <a:pPr eaLnBrk="1" hangingPunct="1"/>
            <a:endParaRPr lang="es-CL" sz="1600" smtClean="0"/>
          </a:p>
          <a:p>
            <a:pPr eaLnBrk="1" hangingPunct="1"/>
            <a:endParaRPr lang="es-CL" sz="1600" smtClean="0"/>
          </a:p>
        </p:txBody>
      </p:sp>
      <p:pic>
        <p:nvPicPr>
          <p:cNvPr id="3076" name="Picture 4" descr="uchile3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04813"/>
            <a:ext cx="7429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387350"/>
            <a:ext cx="7467600" cy="946150"/>
          </a:xfrm>
        </p:spPr>
        <p:txBody>
          <a:bodyPr/>
          <a:lstStyle/>
          <a:p>
            <a:r>
              <a:rPr lang="es-ES" sz="2800" smtClean="0"/>
              <a:t>Profundidad mínima a alcanzar en cada punto de exploración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84300"/>
            <a:ext cx="8470900" cy="47117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" smtClean="0"/>
              <a:t>   Se entiende como profundidad mínima de exploración aquella dentro de la cual se produce la interacción suelo-estructura de la obra en proyecto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25450"/>
            <a:ext cx="7467600" cy="946150"/>
          </a:xfrm>
        </p:spPr>
        <p:txBody>
          <a:bodyPr/>
          <a:lstStyle/>
          <a:p>
            <a:r>
              <a:rPr lang="es-ES" sz="2800" smtClean="0"/>
              <a:t>Profundidad mínima a alcanzar en cada punto de exploración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2209800"/>
            <a:ext cx="7543800" cy="3352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000" smtClean="0"/>
              <a:t>Fundaciones superficiales</a:t>
            </a:r>
          </a:p>
          <a:p>
            <a:pPr>
              <a:lnSpc>
                <a:spcPct val="90000"/>
              </a:lnSpc>
            </a:pPr>
            <a:r>
              <a:rPr lang="es-ES" sz="2000" smtClean="0"/>
              <a:t>Edificación sin subterráneo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000" smtClean="0"/>
              <a:t>                     Zp = Df + z</a:t>
            </a:r>
          </a:p>
          <a:p>
            <a:pPr>
              <a:lnSpc>
                <a:spcPct val="90000"/>
              </a:lnSpc>
            </a:pPr>
            <a:r>
              <a:rPr lang="es-ES" sz="2000" smtClean="0"/>
              <a:t>Edificaciones con subterráneo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000" smtClean="0"/>
              <a:t>                   Zp = h + Df + z</a:t>
            </a:r>
          </a:p>
          <a:p>
            <a:pPr>
              <a:lnSpc>
                <a:spcPct val="90000"/>
              </a:lnSpc>
            </a:pPr>
            <a:endParaRPr lang="es-ES" sz="200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000" smtClean="0"/>
              <a:t>En ambos casos z= 1,5 B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000" smtClean="0"/>
              <a:t>y  B el ancho menor de fundación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000" smtClean="0"/>
              <a:t>Df profundidad de fundación distancia  desde terreno a sello de fundación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457200"/>
            <a:ext cx="7467600" cy="762000"/>
          </a:xfrm>
        </p:spPr>
        <p:txBody>
          <a:bodyPr/>
          <a:lstStyle/>
          <a:p>
            <a:r>
              <a:rPr lang="es-ES" sz="2800" smtClean="0"/>
              <a:t>Profundidad de</a:t>
            </a:r>
            <a:r>
              <a:rPr lang="es-ES" smtClean="0"/>
              <a:t> </a:t>
            </a:r>
            <a:r>
              <a:rPr lang="es-ES" sz="2800" smtClean="0"/>
              <a:t>exploración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2286000"/>
            <a:ext cx="7543800" cy="1892300"/>
          </a:xfrm>
        </p:spPr>
        <p:txBody>
          <a:bodyPr/>
          <a:lstStyle/>
          <a:p>
            <a:r>
              <a:rPr lang="es-ES" smtClean="0"/>
              <a:t>z puede tener el valor de B, con un mínimo de 2 m</a:t>
            </a:r>
          </a:p>
          <a:p>
            <a:r>
              <a:rPr lang="es-ES" smtClean="0"/>
              <a:t>Zp no puede ser menor a 2,5 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433388"/>
            <a:ext cx="7467600" cy="519112"/>
          </a:xfrm>
        </p:spPr>
        <p:txBody>
          <a:bodyPr/>
          <a:lstStyle/>
          <a:p>
            <a:r>
              <a:rPr lang="es-ES" sz="2800" smtClean="0">
                <a:latin typeface="Arial" charset="0"/>
              </a:rPr>
              <a:t>Fundaciones profundas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4700" y="1765300"/>
            <a:ext cx="7543800" cy="4114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800" smtClean="0"/>
              <a:t>                     Zp = h + Df + z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80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800" smtClean="0"/>
              <a:t>Con Df el extremo de la fundación profunda pilote, pilas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80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800" smtClean="0"/>
              <a:t>Debe profundizarse un mínimo de 3 m por debajo de su punta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800" smtClean="0"/>
              <a:t>En caso de cepas o estribos de puentes, un mínimo de 7 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723900" y="489803"/>
            <a:ext cx="7467600" cy="830997"/>
          </a:xfrm>
        </p:spPr>
        <p:txBody>
          <a:bodyPr/>
          <a:lstStyle/>
          <a:p>
            <a:r>
              <a:rPr lang="es-CL" sz="2400" dirty="0" smtClean="0"/>
              <a:t>EXPLORACION Y ESTABILIDAD DE TALUDES</a:t>
            </a:r>
          </a:p>
        </p:txBody>
      </p:sp>
      <p:pic>
        <p:nvPicPr>
          <p:cNvPr id="7173" name="Picture 5" descr="dwg1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1950" y="2128838"/>
            <a:ext cx="8420100" cy="3209925"/>
          </a:xfrm>
          <a:prstGeom prst="rect">
            <a:avLst/>
          </a:prstGeom>
          <a:noFill/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68300" y="2438400"/>
            <a:ext cx="2070100" cy="3667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COMPUESTA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5562600" y="2654300"/>
            <a:ext cx="3187700" cy="18780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La superficie de falla consiste en dos secciones curvas y el plano basal.</a:t>
            </a:r>
          </a:p>
          <a:p>
            <a:pPr>
              <a:spcBef>
                <a:spcPct val="50000"/>
              </a:spcBef>
            </a:pPr>
            <a:r>
              <a:rPr lang="es-CL"/>
              <a:t>Ocurren cuando los horizontes subyacentes son profundos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1 Título"/>
          <p:cNvSpPr>
            <a:spLocks noGrp="1"/>
          </p:cNvSpPr>
          <p:nvPr>
            <p:ph type="title" idx="4294967295"/>
          </p:nvPr>
        </p:nvSpPr>
        <p:spPr>
          <a:xfrm>
            <a:off x="711200" y="159603"/>
            <a:ext cx="7467600" cy="830997"/>
          </a:xfrm>
          <a:noFill/>
        </p:spPr>
        <p:txBody>
          <a:bodyPr/>
          <a:lstStyle/>
          <a:p>
            <a:r>
              <a:rPr lang="es-CL" sz="2400" dirty="0" smtClean="0"/>
              <a:t>EXPLORACION Y ESTABILIDAD DE TALUDES</a:t>
            </a:r>
          </a:p>
        </p:txBody>
      </p:sp>
      <p:pic>
        <p:nvPicPr>
          <p:cNvPr id="8198" name="Picture 6" descr="dwg2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0" y="1250950"/>
            <a:ext cx="8264525" cy="4318000"/>
          </a:xfrm>
          <a:prstGeom prst="rect">
            <a:avLst/>
          </a:prstGeom>
          <a:noFill/>
        </p:spPr>
      </p:pic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066800" y="1295400"/>
            <a:ext cx="7404100" cy="64135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Diversas superficies de falla circulares  con radios variables desde un solo centro de rotación 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1028700" y="2349500"/>
            <a:ext cx="2070100" cy="3667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Centro de rotación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6362700" y="2438400"/>
            <a:ext cx="2489200" cy="3667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Sup. de falla crítica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>
          <a:xfrm>
            <a:off x="736600" y="134203"/>
            <a:ext cx="7467600" cy="830997"/>
          </a:xfrm>
        </p:spPr>
        <p:txBody>
          <a:bodyPr/>
          <a:lstStyle/>
          <a:p>
            <a:r>
              <a:rPr lang="es-CL" sz="2400" dirty="0" smtClean="0"/>
              <a:t>EXPLORACION Y ESTABILIDAD DE TALUDES</a:t>
            </a:r>
          </a:p>
        </p:txBody>
      </p:sp>
      <p:pic>
        <p:nvPicPr>
          <p:cNvPr id="12293" name="Picture 5" descr="dwg2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1800" y="1216025"/>
            <a:ext cx="8113713" cy="4337050"/>
          </a:xfrm>
          <a:prstGeom prst="rect">
            <a:avLst/>
          </a:prstGeom>
          <a:noFill/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54000" y="1117600"/>
            <a:ext cx="7277100" cy="3667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Fallas globales y locales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733800" y="5435600"/>
            <a:ext cx="1460500" cy="3667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Falla global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>
          <a:xfrm>
            <a:off x="647700" y="-43597"/>
            <a:ext cx="7467600" cy="830997"/>
          </a:xfrm>
        </p:spPr>
        <p:txBody>
          <a:bodyPr/>
          <a:lstStyle/>
          <a:p>
            <a:r>
              <a:rPr lang="es-CL" sz="2400" dirty="0" smtClean="0"/>
              <a:t>EXPLORACION Y ESTABILIDAD DE TALUDES</a:t>
            </a:r>
          </a:p>
        </p:txBody>
      </p:sp>
      <p:pic>
        <p:nvPicPr>
          <p:cNvPr id="13318" name="Picture 6" descr="dwg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" y="2914650"/>
            <a:ext cx="7626350" cy="2665413"/>
          </a:xfrm>
          <a:prstGeom prst="rect">
            <a:avLst/>
          </a:prstGeom>
          <a:noFill/>
        </p:spPr>
      </p:pic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20700" y="2755900"/>
            <a:ext cx="6172200" cy="3667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Talud en suelo granular sobre arcilla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393700" y="4038600"/>
            <a:ext cx="2844800" cy="3667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Relleno granular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508000" y="5194300"/>
            <a:ext cx="1346200" cy="3667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Arcilla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72068" name="Picture 4" descr="explor cort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1074738"/>
            <a:ext cx="7977188" cy="498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474412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8212" name="Picture 4" descr="rehab tal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" y="1350963"/>
            <a:ext cx="8375650" cy="523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7231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423863"/>
            <a:ext cx="7467600" cy="579437"/>
          </a:xfrm>
        </p:spPr>
        <p:txBody>
          <a:bodyPr/>
          <a:lstStyle/>
          <a:p>
            <a:r>
              <a:rPr lang="es-ES" sz="3200" smtClean="0">
                <a:solidFill>
                  <a:srgbClr val="0000FF"/>
                </a:solidFill>
              </a:rPr>
              <a:t>EXPLORACION GEOTECNICA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800" y="1104900"/>
            <a:ext cx="75438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" sz="2800" smtClean="0"/>
              <a:t>(o prospección Geotécnica):</a:t>
            </a:r>
          </a:p>
          <a:p>
            <a:pPr>
              <a:buFont typeface="Wingdings" pitchFamily="2" charset="2"/>
              <a:buNone/>
            </a:pPr>
            <a:r>
              <a:rPr lang="es-ES" sz="2800" smtClean="0"/>
              <a:t> </a:t>
            </a:r>
          </a:p>
          <a:p>
            <a:r>
              <a:rPr lang="es-ES" sz="2800" smtClean="0"/>
              <a:t>Investigación mediante métodos invasivos, que pueden ser complementarios con métodos no invasivos, del subsuelo con fines geotécnicos.</a:t>
            </a:r>
          </a:p>
          <a:p>
            <a:r>
              <a:rPr lang="es-ES" sz="2800" smtClean="0"/>
              <a:t>Habitualmente incluye la obtención de muestras del subsuelo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242888" y="193675"/>
            <a:ext cx="82280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en-US" sz="2800" b="1">
                <a:solidFill>
                  <a:srgbClr val="0000FF"/>
                </a:solidFill>
                <a:cs typeface="Arial" charset="0"/>
              </a:rPr>
              <a:t>Swedish Fall Cone </a:t>
            </a:r>
            <a:r>
              <a:rPr lang="en-US" sz="2400">
                <a:solidFill>
                  <a:schemeClr val="hlink"/>
                </a:solidFill>
                <a:cs typeface="Arial" charset="0"/>
              </a:rPr>
              <a:t>(suitable for very soft to soft clays)</a:t>
            </a:r>
            <a:endParaRPr lang="en-AU" sz="2400">
              <a:solidFill>
                <a:schemeClr val="hlink"/>
              </a:solidFill>
              <a:cs typeface="Arial" charset="0"/>
            </a:endParaRPr>
          </a:p>
        </p:txBody>
      </p:sp>
      <p:sp>
        <p:nvSpPr>
          <p:cNvPr id="219140" name="Text Box 4"/>
          <p:cNvSpPr txBox="1">
            <a:spLocks noChangeArrowheads="1"/>
          </p:cNvSpPr>
          <p:nvPr/>
        </p:nvSpPr>
        <p:spPr bwMode="auto">
          <a:xfrm>
            <a:off x="742950" y="5843588"/>
            <a:ext cx="40005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en-US" sz="2400">
                <a:solidFill>
                  <a:srgbClr val="0000FF"/>
                </a:solidFill>
                <a:cs typeface="Arial" charset="0"/>
              </a:rPr>
              <a:t>The test must be calibrated</a:t>
            </a:r>
            <a:endParaRPr lang="en-US" sz="2400" baseline="-25000">
              <a:solidFill>
                <a:srgbClr val="0000FF"/>
              </a:solidFill>
              <a:cs typeface="Arial" charset="0"/>
            </a:endParaRPr>
          </a:p>
        </p:txBody>
      </p:sp>
      <p:grpSp>
        <p:nvGrpSpPr>
          <p:cNvPr id="219144" name="Group 8"/>
          <p:cNvGrpSpPr>
            <a:grpSpLocks/>
          </p:cNvGrpSpPr>
          <p:nvPr/>
        </p:nvGrpSpPr>
        <p:grpSpPr bwMode="auto">
          <a:xfrm>
            <a:off x="1057275" y="3200400"/>
            <a:ext cx="1870075" cy="2095500"/>
            <a:chOff x="864" y="1845"/>
            <a:chExt cx="1178" cy="1320"/>
          </a:xfrm>
        </p:grpSpPr>
        <p:sp>
          <p:nvSpPr>
            <p:cNvPr id="219141" name="Rectangle 5" descr="Stationery"/>
            <p:cNvSpPr>
              <a:spLocks noChangeArrowheads="1"/>
            </p:cNvSpPr>
            <p:nvPr/>
          </p:nvSpPr>
          <p:spPr bwMode="auto">
            <a:xfrm>
              <a:off x="918" y="1845"/>
              <a:ext cx="1062" cy="1314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19142" name="Rectangle 6" descr="Granite"/>
            <p:cNvSpPr>
              <a:spLocks noChangeArrowheads="1"/>
            </p:cNvSpPr>
            <p:nvPr/>
          </p:nvSpPr>
          <p:spPr bwMode="auto">
            <a:xfrm>
              <a:off x="864" y="1845"/>
              <a:ext cx="56" cy="1314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19143" name="Rectangle 7" descr="Granite"/>
            <p:cNvSpPr>
              <a:spLocks noChangeArrowheads="1"/>
            </p:cNvSpPr>
            <p:nvPr/>
          </p:nvSpPr>
          <p:spPr bwMode="auto">
            <a:xfrm>
              <a:off x="1986" y="1851"/>
              <a:ext cx="56" cy="1314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219145" name="Text Box 9"/>
          <p:cNvSpPr txBox="1">
            <a:spLocks noChangeArrowheads="1"/>
          </p:cNvSpPr>
          <p:nvPr/>
        </p:nvSpPr>
        <p:spPr bwMode="auto">
          <a:xfrm>
            <a:off x="1257300" y="4357688"/>
            <a:ext cx="17002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solidFill>
                  <a:srgbClr val="0000FF"/>
                </a:solidFill>
                <a:cs typeface="Arial" charset="0"/>
              </a:rPr>
              <a:t>Soil sample</a:t>
            </a:r>
          </a:p>
        </p:txBody>
      </p:sp>
      <p:grpSp>
        <p:nvGrpSpPr>
          <p:cNvPr id="219164" name="Group 28"/>
          <p:cNvGrpSpPr>
            <a:grpSpLocks/>
          </p:cNvGrpSpPr>
          <p:nvPr/>
        </p:nvGrpSpPr>
        <p:grpSpPr bwMode="auto">
          <a:xfrm>
            <a:off x="1554163" y="1350963"/>
            <a:ext cx="889000" cy="1835150"/>
            <a:chOff x="979" y="851"/>
            <a:chExt cx="560" cy="1156"/>
          </a:xfrm>
        </p:grpSpPr>
        <p:sp>
          <p:nvSpPr>
            <p:cNvPr id="219146" name="AutoShape 10"/>
            <p:cNvSpPr>
              <a:spLocks noChangeArrowheads="1"/>
            </p:cNvSpPr>
            <p:nvPr/>
          </p:nvSpPr>
          <p:spPr bwMode="auto">
            <a:xfrm rot="10800000">
              <a:off x="1017" y="1485"/>
              <a:ext cx="522" cy="522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19147" name="Line 11"/>
            <p:cNvSpPr>
              <a:spLocks noChangeShapeType="1"/>
            </p:cNvSpPr>
            <p:nvPr/>
          </p:nvSpPr>
          <p:spPr bwMode="auto">
            <a:xfrm flipV="1">
              <a:off x="1278" y="864"/>
              <a:ext cx="0" cy="612"/>
            </a:xfrm>
            <a:prstGeom prst="line">
              <a:avLst/>
            </a:prstGeom>
            <a:noFill/>
            <a:ln w="889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9148" name="AutoShape 12"/>
            <p:cNvSpPr>
              <a:spLocks noChangeArrowheads="1"/>
            </p:cNvSpPr>
            <p:nvPr/>
          </p:nvSpPr>
          <p:spPr bwMode="auto">
            <a:xfrm rot="10668541">
              <a:off x="979" y="851"/>
              <a:ext cx="317" cy="61"/>
            </a:xfrm>
            <a:prstGeom prst="rtTriangle">
              <a:avLst/>
            </a:prstGeom>
            <a:solidFill>
              <a:schemeClr val="hlink"/>
            </a:solidFill>
            <a:ln w="9525" algn="ctr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219163" name="Group 27"/>
          <p:cNvGrpSpPr>
            <a:grpSpLocks/>
          </p:cNvGrpSpPr>
          <p:nvPr/>
        </p:nvGrpSpPr>
        <p:grpSpPr bwMode="auto">
          <a:xfrm>
            <a:off x="1071563" y="1143000"/>
            <a:ext cx="442912" cy="814388"/>
            <a:chOff x="675" y="441"/>
            <a:chExt cx="279" cy="513"/>
          </a:xfrm>
        </p:grpSpPr>
        <p:sp>
          <p:nvSpPr>
            <p:cNvPr id="219149" name="Rectangle 13"/>
            <p:cNvSpPr>
              <a:spLocks noChangeArrowheads="1"/>
            </p:cNvSpPr>
            <p:nvPr/>
          </p:nvSpPr>
          <p:spPr bwMode="auto">
            <a:xfrm>
              <a:off x="675" y="441"/>
              <a:ext cx="279" cy="51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19150" name="Line 14"/>
            <p:cNvSpPr>
              <a:spLocks noChangeShapeType="1"/>
            </p:cNvSpPr>
            <p:nvPr/>
          </p:nvSpPr>
          <p:spPr bwMode="auto">
            <a:xfrm flipV="1">
              <a:off x="747" y="531"/>
              <a:ext cx="2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9151" name="Line 15"/>
            <p:cNvSpPr>
              <a:spLocks noChangeShapeType="1"/>
            </p:cNvSpPr>
            <p:nvPr/>
          </p:nvSpPr>
          <p:spPr bwMode="auto">
            <a:xfrm flipV="1">
              <a:off x="744" y="699"/>
              <a:ext cx="2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9152" name="Line 16"/>
            <p:cNvSpPr>
              <a:spLocks noChangeShapeType="1"/>
            </p:cNvSpPr>
            <p:nvPr/>
          </p:nvSpPr>
          <p:spPr bwMode="auto">
            <a:xfrm flipV="1">
              <a:off x="744" y="861"/>
              <a:ext cx="2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9153" name="Line 17"/>
            <p:cNvSpPr>
              <a:spLocks noChangeShapeType="1"/>
            </p:cNvSpPr>
            <p:nvPr/>
          </p:nvSpPr>
          <p:spPr bwMode="auto">
            <a:xfrm flipH="1">
              <a:off x="846" y="558"/>
              <a:ext cx="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9154" name="Line 18"/>
            <p:cNvSpPr>
              <a:spLocks noChangeShapeType="1"/>
            </p:cNvSpPr>
            <p:nvPr/>
          </p:nvSpPr>
          <p:spPr bwMode="auto">
            <a:xfrm flipH="1">
              <a:off x="852" y="600"/>
              <a:ext cx="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9155" name="Line 19"/>
            <p:cNvSpPr>
              <a:spLocks noChangeShapeType="1"/>
            </p:cNvSpPr>
            <p:nvPr/>
          </p:nvSpPr>
          <p:spPr bwMode="auto">
            <a:xfrm flipH="1">
              <a:off x="846" y="630"/>
              <a:ext cx="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9156" name="Line 20"/>
            <p:cNvSpPr>
              <a:spLocks noChangeShapeType="1"/>
            </p:cNvSpPr>
            <p:nvPr/>
          </p:nvSpPr>
          <p:spPr bwMode="auto">
            <a:xfrm flipH="1">
              <a:off x="846" y="666"/>
              <a:ext cx="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9159" name="Line 23"/>
            <p:cNvSpPr>
              <a:spLocks noChangeShapeType="1"/>
            </p:cNvSpPr>
            <p:nvPr/>
          </p:nvSpPr>
          <p:spPr bwMode="auto">
            <a:xfrm flipH="1">
              <a:off x="852" y="726"/>
              <a:ext cx="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9160" name="Line 24"/>
            <p:cNvSpPr>
              <a:spLocks noChangeShapeType="1"/>
            </p:cNvSpPr>
            <p:nvPr/>
          </p:nvSpPr>
          <p:spPr bwMode="auto">
            <a:xfrm flipH="1">
              <a:off x="849" y="759"/>
              <a:ext cx="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9161" name="Line 25"/>
            <p:cNvSpPr>
              <a:spLocks noChangeShapeType="1"/>
            </p:cNvSpPr>
            <p:nvPr/>
          </p:nvSpPr>
          <p:spPr bwMode="auto">
            <a:xfrm flipH="1">
              <a:off x="852" y="798"/>
              <a:ext cx="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9162" name="Line 26"/>
            <p:cNvSpPr>
              <a:spLocks noChangeShapeType="1"/>
            </p:cNvSpPr>
            <p:nvPr/>
          </p:nvSpPr>
          <p:spPr bwMode="auto">
            <a:xfrm flipH="1">
              <a:off x="852" y="834"/>
              <a:ext cx="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219165" name="Text Box 29"/>
          <p:cNvSpPr txBox="1">
            <a:spLocks noChangeArrowheads="1"/>
          </p:cNvSpPr>
          <p:nvPr/>
        </p:nvSpPr>
        <p:spPr bwMode="auto">
          <a:xfrm>
            <a:off x="4343400" y="1200150"/>
            <a:ext cx="4100513" cy="13112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 b="1">
                <a:solidFill>
                  <a:schemeClr val="hlink"/>
                </a:solidFill>
                <a:cs typeface="Arial" charset="0"/>
              </a:rPr>
              <a:t>C</a:t>
            </a:r>
            <a:r>
              <a:rPr lang="en-US" sz="2800" b="1" baseline="-25000">
                <a:solidFill>
                  <a:schemeClr val="hlink"/>
                </a:solidFill>
                <a:cs typeface="Arial" charset="0"/>
              </a:rPr>
              <a:t>u </a:t>
            </a:r>
            <a:r>
              <a:rPr lang="en-US" sz="3200" b="1">
                <a:solidFill>
                  <a:schemeClr val="hlink"/>
                </a:solidFill>
                <a:cs typeface="Arial" charset="0"/>
              </a:rPr>
              <a:t>∞</a:t>
            </a:r>
            <a:r>
              <a:rPr lang="en-US" sz="2800" b="1">
                <a:solidFill>
                  <a:schemeClr val="hlink"/>
                </a:solidFill>
                <a:cs typeface="Arial" charset="0"/>
              </a:rPr>
              <a:t> Mass of the cone</a:t>
            </a:r>
          </a:p>
          <a:p>
            <a:pPr eaLnBrk="1" hangingPunct="1">
              <a:spcBef>
                <a:spcPct val="50000"/>
              </a:spcBef>
            </a:pPr>
            <a:r>
              <a:rPr lang="en-US" sz="2800" b="1">
                <a:solidFill>
                  <a:schemeClr val="hlink"/>
                </a:solidFill>
                <a:cs typeface="Arial" charset="0"/>
              </a:rPr>
              <a:t>     </a:t>
            </a:r>
            <a:r>
              <a:rPr lang="en-US" sz="3200" b="1">
                <a:solidFill>
                  <a:schemeClr val="hlink"/>
                </a:solidFill>
                <a:cs typeface="Arial" charset="0"/>
              </a:rPr>
              <a:t>∞</a:t>
            </a:r>
            <a:r>
              <a:rPr lang="en-US" sz="2800" b="1">
                <a:solidFill>
                  <a:schemeClr val="hlink"/>
                </a:solidFill>
                <a:cs typeface="Arial" charset="0"/>
              </a:rPr>
              <a:t> 1/(penetration)</a:t>
            </a:r>
            <a:r>
              <a:rPr lang="en-US" sz="2800" b="1" baseline="30000">
                <a:solidFill>
                  <a:schemeClr val="hlink"/>
                </a:solidFill>
                <a:cs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332761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96296E-6 L 3.61111E-6 0.0479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9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0" grpId="0" animBg="1"/>
      <p:bldP spid="21916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ChangeArrowheads="1"/>
          </p:cNvSpPr>
          <p:nvPr/>
        </p:nvSpPr>
        <p:spPr bwMode="auto">
          <a:xfrm>
            <a:off x="242888" y="193675"/>
            <a:ext cx="33416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en-US" sz="2800" b="1">
                <a:solidFill>
                  <a:srgbClr val="0000FF"/>
                </a:solidFill>
                <a:cs typeface="Arial" charset="0"/>
              </a:rPr>
              <a:t>Presiómetro</a:t>
            </a:r>
            <a:endParaRPr lang="en-AU" sz="2800" b="1">
              <a:solidFill>
                <a:srgbClr val="0000FF"/>
              </a:solidFill>
              <a:cs typeface="Arial" charset="0"/>
            </a:endParaRPr>
          </a:p>
        </p:txBody>
      </p:sp>
      <p:pic>
        <p:nvPicPr>
          <p:cNvPr id="221211" name="Picture 27" descr="menard-pressure-meter-3894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725" y="852488"/>
            <a:ext cx="3403600" cy="544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15457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6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675" y="1862138"/>
            <a:ext cx="5157788" cy="490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7638" name="Rectangle 6"/>
          <p:cNvSpPr>
            <a:spLocks noChangeArrowheads="1"/>
          </p:cNvSpPr>
          <p:nvPr/>
        </p:nvSpPr>
        <p:spPr bwMode="auto">
          <a:xfrm>
            <a:off x="271463" y="250825"/>
            <a:ext cx="39989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en-US" sz="2800" b="1">
                <a:solidFill>
                  <a:srgbClr val="0000FF"/>
                </a:solidFill>
                <a:cs typeface="Arial" charset="0"/>
              </a:rPr>
              <a:t>Penetrometro</a:t>
            </a:r>
            <a:endParaRPr lang="en-AU" sz="2800" b="1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97639" name="Text Box 7"/>
          <p:cNvSpPr txBox="1">
            <a:spLocks noChangeArrowheads="1"/>
          </p:cNvSpPr>
          <p:nvPr/>
        </p:nvSpPr>
        <p:spPr bwMode="auto">
          <a:xfrm>
            <a:off x="328613" y="957263"/>
            <a:ext cx="8229600" cy="8223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en-US" sz="2400">
                <a:solidFill>
                  <a:srgbClr val="0000FF"/>
                </a:solidFill>
                <a:cs typeface="Arial" charset="0"/>
              </a:rPr>
              <a:t>Entrega resistencia a compresión no confinada (q</a:t>
            </a:r>
            <a:r>
              <a:rPr lang="en-US" sz="2400" baseline="-25000">
                <a:solidFill>
                  <a:srgbClr val="0000FF"/>
                </a:solidFill>
                <a:cs typeface="Arial" charset="0"/>
              </a:rPr>
              <a:t>u</a:t>
            </a:r>
            <a:r>
              <a:rPr lang="en-US" sz="2400">
                <a:solidFill>
                  <a:srgbClr val="0000FF"/>
                </a:solidFill>
                <a:cs typeface="Arial" charset="0"/>
              </a:rPr>
              <a:t>) por medio de resorte calibrado.</a:t>
            </a:r>
            <a:endParaRPr lang="en-US" sz="2400" baseline="-25000">
              <a:solidFill>
                <a:srgbClr val="0000FF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3941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ChangeArrowheads="1"/>
          </p:cNvSpPr>
          <p:nvPr/>
        </p:nvSpPr>
        <p:spPr bwMode="auto">
          <a:xfrm>
            <a:off x="242888" y="193675"/>
            <a:ext cx="45608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en-US" sz="2800" b="1">
                <a:solidFill>
                  <a:srgbClr val="0000FF"/>
                </a:solidFill>
                <a:cs typeface="Arial" charset="0"/>
              </a:rPr>
              <a:t>Presiometro  (Menard)</a:t>
            </a:r>
            <a:endParaRPr lang="en-AU" sz="2800" b="1">
              <a:solidFill>
                <a:srgbClr val="0000FF"/>
              </a:solidFill>
              <a:cs typeface="Arial" charset="0"/>
            </a:endParaRPr>
          </a:p>
        </p:txBody>
      </p:sp>
      <p:grpSp>
        <p:nvGrpSpPr>
          <p:cNvPr id="223236" name="Group 4"/>
          <p:cNvGrpSpPr>
            <a:grpSpLocks/>
          </p:cNvGrpSpPr>
          <p:nvPr/>
        </p:nvGrpSpPr>
        <p:grpSpPr bwMode="auto">
          <a:xfrm>
            <a:off x="85725" y="2819400"/>
            <a:ext cx="5029200" cy="3576638"/>
            <a:chOff x="189" y="1776"/>
            <a:chExt cx="3168" cy="2253"/>
          </a:xfrm>
        </p:grpSpPr>
        <p:sp>
          <p:nvSpPr>
            <p:cNvPr id="223237" name="Line 5"/>
            <p:cNvSpPr>
              <a:spLocks noChangeShapeType="1"/>
            </p:cNvSpPr>
            <p:nvPr/>
          </p:nvSpPr>
          <p:spPr bwMode="auto">
            <a:xfrm>
              <a:off x="279" y="1782"/>
              <a:ext cx="9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38" name="Line 6"/>
            <p:cNvSpPr>
              <a:spLocks noChangeShapeType="1"/>
            </p:cNvSpPr>
            <p:nvPr/>
          </p:nvSpPr>
          <p:spPr bwMode="auto">
            <a:xfrm>
              <a:off x="1224" y="1782"/>
              <a:ext cx="0" cy="21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39" name="Line 7"/>
            <p:cNvSpPr>
              <a:spLocks noChangeShapeType="1"/>
            </p:cNvSpPr>
            <p:nvPr/>
          </p:nvSpPr>
          <p:spPr bwMode="auto">
            <a:xfrm flipV="1">
              <a:off x="1665" y="1791"/>
              <a:ext cx="0" cy="21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40" name="Line 8"/>
            <p:cNvSpPr>
              <a:spLocks noChangeShapeType="1"/>
            </p:cNvSpPr>
            <p:nvPr/>
          </p:nvSpPr>
          <p:spPr bwMode="auto">
            <a:xfrm>
              <a:off x="1671" y="1788"/>
              <a:ext cx="9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41" name="Freeform 9"/>
            <p:cNvSpPr>
              <a:spLocks/>
            </p:cNvSpPr>
            <p:nvPr/>
          </p:nvSpPr>
          <p:spPr bwMode="auto">
            <a:xfrm>
              <a:off x="1224" y="3841"/>
              <a:ext cx="450" cy="188"/>
            </a:xfrm>
            <a:custGeom>
              <a:avLst/>
              <a:gdLst>
                <a:gd name="T0" fmla="*/ 0 w 450"/>
                <a:gd name="T1" fmla="*/ 92 h 188"/>
                <a:gd name="T2" fmla="*/ 243 w 450"/>
                <a:gd name="T3" fmla="*/ 11 h 188"/>
                <a:gd name="T4" fmla="*/ 243 w 450"/>
                <a:gd name="T5" fmla="*/ 173 h 188"/>
                <a:gd name="T6" fmla="*/ 252 w 450"/>
                <a:gd name="T7" fmla="*/ 128 h 188"/>
                <a:gd name="T8" fmla="*/ 279 w 450"/>
                <a:gd name="T9" fmla="*/ 110 h 188"/>
                <a:gd name="T10" fmla="*/ 297 w 450"/>
                <a:gd name="T11" fmla="*/ 83 h 188"/>
                <a:gd name="T12" fmla="*/ 450 w 450"/>
                <a:gd name="T13" fmla="*/ 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188">
                  <a:moveTo>
                    <a:pt x="0" y="92"/>
                  </a:moveTo>
                  <a:cubicBezTo>
                    <a:pt x="182" y="84"/>
                    <a:pt x="184" y="128"/>
                    <a:pt x="243" y="11"/>
                  </a:cubicBezTo>
                  <a:cubicBezTo>
                    <a:pt x="268" y="87"/>
                    <a:pt x="243" y="0"/>
                    <a:pt x="243" y="173"/>
                  </a:cubicBezTo>
                  <a:cubicBezTo>
                    <a:pt x="243" y="188"/>
                    <a:pt x="244" y="141"/>
                    <a:pt x="252" y="128"/>
                  </a:cubicBezTo>
                  <a:cubicBezTo>
                    <a:pt x="257" y="119"/>
                    <a:pt x="270" y="116"/>
                    <a:pt x="279" y="110"/>
                  </a:cubicBezTo>
                  <a:cubicBezTo>
                    <a:pt x="285" y="101"/>
                    <a:pt x="286" y="85"/>
                    <a:pt x="297" y="83"/>
                  </a:cubicBezTo>
                  <a:cubicBezTo>
                    <a:pt x="347" y="72"/>
                    <a:pt x="450" y="74"/>
                    <a:pt x="450" y="7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42" name="Line 10"/>
            <p:cNvSpPr>
              <a:spLocks noChangeShapeType="1"/>
            </p:cNvSpPr>
            <p:nvPr/>
          </p:nvSpPr>
          <p:spPr bwMode="auto">
            <a:xfrm flipH="1">
              <a:off x="189" y="1782"/>
              <a:ext cx="153" cy="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43" name="Line 11"/>
            <p:cNvSpPr>
              <a:spLocks noChangeShapeType="1"/>
            </p:cNvSpPr>
            <p:nvPr/>
          </p:nvSpPr>
          <p:spPr bwMode="auto">
            <a:xfrm flipH="1">
              <a:off x="270" y="1791"/>
              <a:ext cx="180" cy="1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44" name="Line 12"/>
            <p:cNvSpPr>
              <a:spLocks noChangeShapeType="1"/>
            </p:cNvSpPr>
            <p:nvPr/>
          </p:nvSpPr>
          <p:spPr bwMode="auto">
            <a:xfrm>
              <a:off x="441" y="1782"/>
              <a:ext cx="144" cy="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45" name="Line 13"/>
            <p:cNvSpPr>
              <a:spLocks noChangeShapeType="1"/>
            </p:cNvSpPr>
            <p:nvPr/>
          </p:nvSpPr>
          <p:spPr bwMode="auto">
            <a:xfrm>
              <a:off x="324" y="1782"/>
              <a:ext cx="189" cy="1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46" name="Line 14"/>
            <p:cNvSpPr>
              <a:spLocks noChangeShapeType="1"/>
            </p:cNvSpPr>
            <p:nvPr/>
          </p:nvSpPr>
          <p:spPr bwMode="auto">
            <a:xfrm flipH="1">
              <a:off x="420" y="1779"/>
              <a:ext cx="153" cy="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47" name="Line 15"/>
            <p:cNvSpPr>
              <a:spLocks noChangeShapeType="1"/>
            </p:cNvSpPr>
            <p:nvPr/>
          </p:nvSpPr>
          <p:spPr bwMode="auto">
            <a:xfrm flipH="1">
              <a:off x="501" y="1788"/>
              <a:ext cx="180" cy="1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48" name="Line 16"/>
            <p:cNvSpPr>
              <a:spLocks noChangeShapeType="1"/>
            </p:cNvSpPr>
            <p:nvPr/>
          </p:nvSpPr>
          <p:spPr bwMode="auto">
            <a:xfrm>
              <a:off x="672" y="1779"/>
              <a:ext cx="144" cy="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49" name="Line 17"/>
            <p:cNvSpPr>
              <a:spLocks noChangeShapeType="1"/>
            </p:cNvSpPr>
            <p:nvPr/>
          </p:nvSpPr>
          <p:spPr bwMode="auto">
            <a:xfrm>
              <a:off x="555" y="1779"/>
              <a:ext cx="189" cy="1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50" name="Line 18"/>
            <p:cNvSpPr>
              <a:spLocks noChangeShapeType="1"/>
            </p:cNvSpPr>
            <p:nvPr/>
          </p:nvSpPr>
          <p:spPr bwMode="auto">
            <a:xfrm flipH="1">
              <a:off x="645" y="1779"/>
              <a:ext cx="153" cy="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51" name="Line 19"/>
            <p:cNvSpPr>
              <a:spLocks noChangeShapeType="1"/>
            </p:cNvSpPr>
            <p:nvPr/>
          </p:nvSpPr>
          <p:spPr bwMode="auto">
            <a:xfrm flipH="1">
              <a:off x="726" y="1788"/>
              <a:ext cx="180" cy="1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52" name="Line 20"/>
            <p:cNvSpPr>
              <a:spLocks noChangeShapeType="1"/>
            </p:cNvSpPr>
            <p:nvPr/>
          </p:nvSpPr>
          <p:spPr bwMode="auto">
            <a:xfrm>
              <a:off x="897" y="1779"/>
              <a:ext cx="144" cy="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53" name="Line 21"/>
            <p:cNvSpPr>
              <a:spLocks noChangeShapeType="1"/>
            </p:cNvSpPr>
            <p:nvPr/>
          </p:nvSpPr>
          <p:spPr bwMode="auto">
            <a:xfrm>
              <a:off x="780" y="1779"/>
              <a:ext cx="189" cy="1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54" name="Line 22"/>
            <p:cNvSpPr>
              <a:spLocks noChangeShapeType="1"/>
            </p:cNvSpPr>
            <p:nvPr/>
          </p:nvSpPr>
          <p:spPr bwMode="auto">
            <a:xfrm flipH="1">
              <a:off x="1743" y="1779"/>
              <a:ext cx="153" cy="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55" name="Line 23"/>
            <p:cNvSpPr>
              <a:spLocks noChangeShapeType="1"/>
            </p:cNvSpPr>
            <p:nvPr/>
          </p:nvSpPr>
          <p:spPr bwMode="auto">
            <a:xfrm flipH="1">
              <a:off x="1824" y="1788"/>
              <a:ext cx="180" cy="1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56" name="Line 24"/>
            <p:cNvSpPr>
              <a:spLocks noChangeShapeType="1"/>
            </p:cNvSpPr>
            <p:nvPr/>
          </p:nvSpPr>
          <p:spPr bwMode="auto">
            <a:xfrm>
              <a:off x="1995" y="1779"/>
              <a:ext cx="144" cy="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57" name="Line 25"/>
            <p:cNvSpPr>
              <a:spLocks noChangeShapeType="1"/>
            </p:cNvSpPr>
            <p:nvPr/>
          </p:nvSpPr>
          <p:spPr bwMode="auto">
            <a:xfrm>
              <a:off x="1878" y="1779"/>
              <a:ext cx="189" cy="1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58" name="Line 26"/>
            <p:cNvSpPr>
              <a:spLocks noChangeShapeType="1"/>
            </p:cNvSpPr>
            <p:nvPr/>
          </p:nvSpPr>
          <p:spPr bwMode="auto">
            <a:xfrm flipH="1">
              <a:off x="1974" y="1776"/>
              <a:ext cx="153" cy="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59" name="Line 27"/>
            <p:cNvSpPr>
              <a:spLocks noChangeShapeType="1"/>
            </p:cNvSpPr>
            <p:nvPr/>
          </p:nvSpPr>
          <p:spPr bwMode="auto">
            <a:xfrm flipH="1">
              <a:off x="2055" y="1785"/>
              <a:ext cx="180" cy="1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60" name="Line 28"/>
            <p:cNvSpPr>
              <a:spLocks noChangeShapeType="1"/>
            </p:cNvSpPr>
            <p:nvPr/>
          </p:nvSpPr>
          <p:spPr bwMode="auto">
            <a:xfrm>
              <a:off x="2226" y="1776"/>
              <a:ext cx="144" cy="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61" name="Line 29"/>
            <p:cNvSpPr>
              <a:spLocks noChangeShapeType="1"/>
            </p:cNvSpPr>
            <p:nvPr/>
          </p:nvSpPr>
          <p:spPr bwMode="auto">
            <a:xfrm>
              <a:off x="2109" y="1776"/>
              <a:ext cx="189" cy="1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62" name="Line 30"/>
            <p:cNvSpPr>
              <a:spLocks noChangeShapeType="1"/>
            </p:cNvSpPr>
            <p:nvPr/>
          </p:nvSpPr>
          <p:spPr bwMode="auto">
            <a:xfrm flipH="1">
              <a:off x="2199" y="1776"/>
              <a:ext cx="153" cy="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63" name="Line 31"/>
            <p:cNvSpPr>
              <a:spLocks noChangeShapeType="1"/>
            </p:cNvSpPr>
            <p:nvPr/>
          </p:nvSpPr>
          <p:spPr bwMode="auto">
            <a:xfrm flipH="1">
              <a:off x="2280" y="1785"/>
              <a:ext cx="180" cy="1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64" name="Line 32"/>
            <p:cNvSpPr>
              <a:spLocks noChangeShapeType="1"/>
            </p:cNvSpPr>
            <p:nvPr/>
          </p:nvSpPr>
          <p:spPr bwMode="auto">
            <a:xfrm>
              <a:off x="2451" y="1776"/>
              <a:ext cx="144" cy="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65" name="Line 33"/>
            <p:cNvSpPr>
              <a:spLocks noChangeShapeType="1"/>
            </p:cNvSpPr>
            <p:nvPr/>
          </p:nvSpPr>
          <p:spPr bwMode="auto">
            <a:xfrm>
              <a:off x="2334" y="1776"/>
              <a:ext cx="189" cy="1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66" name="Text Box 34"/>
            <p:cNvSpPr txBox="1">
              <a:spLocks noChangeArrowheads="1"/>
            </p:cNvSpPr>
            <p:nvPr/>
          </p:nvSpPr>
          <p:spPr bwMode="auto">
            <a:xfrm>
              <a:off x="2088" y="2043"/>
              <a:ext cx="1269" cy="23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b="1">
                  <a:solidFill>
                    <a:srgbClr val="0000FF"/>
                  </a:solidFill>
                  <a:cs typeface="Arial" charset="0"/>
                </a:rPr>
                <a:t>Pozo</a:t>
              </a:r>
            </a:p>
          </p:txBody>
        </p:sp>
        <p:sp>
          <p:nvSpPr>
            <p:cNvPr id="223267" name="Line 35"/>
            <p:cNvSpPr>
              <a:spLocks noChangeShapeType="1"/>
            </p:cNvSpPr>
            <p:nvPr/>
          </p:nvSpPr>
          <p:spPr bwMode="auto">
            <a:xfrm flipH="1" flipV="1">
              <a:off x="1674" y="2133"/>
              <a:ext cx="405" cy="9"/>
            </a:xfrm>
            <a:prstGeom prst="line">
              <a:avLst/>
            </a:prstGeom>
            <a:noFill/>
            <a:ln w="635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23268" name="Group 36"/>
          <p:cNvGrpSpPr>
            <a:grpSpLocks/>
          </p:cNvGrpSpPr>
          <p:nvPr/>
        </p:nvGrpSpPr>
        <p:grpSpPr bwMode="auto">
          <a:xfrm>
            <a:off x="1814513" y="3643313"/>
            <a:ext cx="528637" cy="2028825"/>
            <a:chOff x="1296" y="2295"/>
            <a:chExt cx="297" cy="1278"/>
          </a:xfrm>
        </p:grpSpPr>
        <p:sp>
          <p:nvSpPr>
            <p:cNvPr id="223269" name="Rectangle 37" descr="10%"/>
            <p:cNvSpPr>
              <a:spLocks noChangeArrowheads="1"/>
            </p:cNvSpPr>
            <p:nvPr/>
          </p:nvSpPr>
          <p:spPr bwMode="auto">
            <a:xfrm>
              <a:off x="1299" y="2295"/>
              <a:ext cx="294" cy="1278"/>
            </a:xfrm>
            <a:prstGeom prst="rect">
              <a:avLst/>
            </a:prstGeom>
            <a:pattFill prst="pct10">
              <a:fgClr>
                <a:schemeClr val="hlink"/>
              </a:fgClr>
              <a:bgClr>
                <a:schemeClr val="bg1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3270" name="Rectangle 38" descr="Zig zag"/>
            <p:cNvSpPr>
              <a:spLocks noChangeArrowheads="1"/>
            </p:cNvSpPr>
            <p:nvPr/>
          </p:nvSpPr>
          <p:spPr bwMode="auto">
            <a:xfrm>
              <a:off x="1296" y="2592"/>
              <a:ext cx="297" cy="630"/>
            </a:xfrm>
            <a:prstGeom prst="rect">
              <a:avLst/>
            </a:prstGeom>
            <a:pattFill prst="zigZag">
              <a:fgClr>
                <a:srgbClr val="0000FF"/>
              </a:fgClr>
              <a:bgClr>
                <a:schemeClr val="bg1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223271" name="Group 39"/>
          <p:cNvGrpSpPr>
            <a:grpSpLocks/>
          </p:cNvGrpSpPr>
          <p:nvPr/>
        </p:nvGrpSpPr>
        <p:grpSpPr bwMode="auto">
          <a:xfrm>
            <a:off x="2190750" y="3838575"/>
            <a:ext cx="2743200" cy="1633538"/>
            <a:chOff x="1515" y="2418"/>
            <a:chExt cx="1728" cy="1029"/>
          </a:xfrm>
        </p:grpSpPr>
        <p:sp>
          <p:nvSpPr>
            <p:cNvPr id="223272" name="Text Box 40"/>
            <p:cNvSpPr txBox="1">
              <a:spLocks noChangeArrowheads="1"/>
            </p:cNvSpPr>
            <p:nvPr/>
          </p:nvSpPr>
          <p:spPr bwMode="auto">
            <a:xfrm>
              <a:off x="2112" y="2535"/>
              <a:ext cx="828" cy="23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b="1">
                  <a:solidFill>
                    <a:srgbClr val="0000FF"/>
                  </a:solidFill>
                  <a:cs typeface="Arial" charset="0"/>
                </a:rPr>
                <a:t>Celda</a:t>
              </a:r>
            </a:p>
          </p:txBody>
        </p:sp>
        <p:sp>
          <p:nvSpPr>
            <p:cNvPr id="223273" name="Line 41"/>
            <p:cNvSpPr>
              <a:spLocks noChangeShapeType="1"/>
            </p:cNvSpPr>
            <p:nvPr/>
          </p:nvSpPr>
          <p:spPr bwMode="auto">
            <a:xfrm flipH="1" flipV="1">
              <a:off x="1554" y="2418"/>
              <a:ext cx="558" cy="162"/>
            </a:xfrm>
            <a:prstGeom prst="line">
              <a:avLst/>
            </a:prstGeom>
            <a:noFill/>
            <a:ln w="635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74" name="Text Box 42"/>
            <p:cNvSpPr txBox="1">
              <a:spLocks noChangeArrowheads="1"/>
            </p:cNvSpPr>
            <p:nvPr/>
          </p:nvSpPr>
          <p:spPr bwMode="auto">
            <a:xfrm>
              <a:off x="2127" y="2865"/>
              <a:ext cx="1116" cy="21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600" b="1">
                  <a:solidFill>
                    <a:srgbClr val="0000FF"/>
                  </a:solidFill>
                  <a:cs typeface="Arial" charset="0"/>
                </a:rPr>
                <a:t>Celda medición</a:t>
              </a:r>
            </a:p>
          </p:txBody>
        </p:sp>
        <p:sp>
          <p:nvSpPr>
            <p:cNvPr id="223275" name="Line 43"/>
            <p:cNvSpPr>
              <a:spLocks noChangeShapeType="1"/>
            </p:cNvSpPr>
            <p:nvPr/>
          </p:nvSpPr>
          <p:spPr bwMode="auto">
            <a:xfrm flipH="1">
              <a:off x="1533" y="2910"/>
              <a:ext cx="594" cy="18"/>
            </a:xfrm>
            <a:prstGeom prst="line">
              <a:avLst/>
            </a:prstGeom>
            <a:noFill/>
            <a:ln w="635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76" name="Text Box 44"/>
            <p:cNvSpPr txBox="1">
              <a:spLocks noChangeArrowheads="1"/>
            </p:cNvSpPr>
            <p:nvPr/>
          </p:nvSpPr>
          <p:spPr bwMode="auto">
            <a:xfrm>
              <a:off x="2127" y="3216"/>
              <a:ext cx="828" cy="23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b="1">
                  <a:solidFill>
                    <a:srgbClr val="0000FF"/>
                  </a:solidFill>
                  <a:cs typeface="Arial" charset="0"/>
                </a:rPr>
                <a:t>Celda</a:t>
              </a:r>
            </a:p>
          </p:txBody>
        </p:sp>
        <p:sp>
          <p:nvSpPr>
            <p:cNvPr id="223277" name="Line 45"/>
            <p:cNvSpPr>
              <a:spLocks noChangeShapeType="1"/>
            </p:cNvSpPr>
            <p:nvPr/>
          </p:nvSpPr>
          <p:spPr bwMode="auto">
            <a:xfrm flipH="1">
              <a:off x="1515" y="3306"/>
              <a:ext cx="621" cy="36"/>
            </a:xfrm>
            <a:prstGeom prst="line">
              <a:avLst/>
            </a:prstGeom>
            <a:noFill/>
            <a:ln w="635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23278" name="Group 46"/>
          <p:cNvGrpSpPr>
            <a:grpSpLocks/>
          </p:cNvGrpSpPr>
          <p:nvPr/>
        </p:nvGrpSpPr>
        <p:grpSpPr bwMode="auto">
          <a:xfrm>
            <a:off x="433388" y="1019175"/>
            <a:ext cx="4229100" cy="3395663"/>
            <a:chOff x="408" y="642"/>
            <a:chExt cx="2664" cy="2139"/>
          </a:xfrm>
        </p:grpSpPr>
        <p:sp>
          <p:nvSpPr>
            <p:cNvPr id="223279" name="Rectangle 47"/>
            <p:cNvSpPr>
              <a:spLocks noChangeArrowheads="1"/>
            </p:cNvSpPr>
            <p:nvPr/>
          </p:nvSpPr>
          <p:spPr bwMode="auto">
            <a:xfrm>
              <a:off x="1386" y="1251"/>
              <a:ext cx="99" cy="1053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3280" name="Text Box 48"/>
            <p:cNvSpPr txBox="1">
              <a:spLocks noChangeArrowheads="1"/>
            </p:cNvSpPr>
            <p:nvPr/>
          </p:nvSpPr>
          <p:spPr bwMode="auto">
            <a:xfrm>
              <a:off x="2100" y="1173"/>
              <a:ext cx="972" cy="40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b="1">
                  <a:solidFill>
                    <a:srgbClr val="0000FF"/>
                  </a:solidFill>
                  <a:cs typeface="Arial" charset="0"/>
                </a:rPr>
                <a:t>Tubo coaxial</a:t>
              </a:r>
            </a:p>
          </p:txBody>
        </p:sp>
        <p:sp>
          <p:nvSpPr>
            <p:cNvPr id="223281" name="Line 49"/>
            <p:cNvSpPr>
              <a:spLocks noChangeShapeType="1"/>
            </p:cNvSpPr>
            <p:nvPr/>
          </p:nvSpPr>
          <p:spPr bwMode="auto">
            <a:xfrm flipH="1">
              <a:off x="1506" y="1290"/>
              <a:ext cx="612" cy="225"/>
            </a:xfrm>
            <a:prstGeom prst="line">
              <a:avLst/>
            </a:prstGeom>
            <a:noFill/>
            <a:ln w="635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grpSp>
          <p:nvGrpSpPr>
            <p:cNvPr id="223282" name="Group 50"/>
            <p:cNvGrpSpPr>
              <a:grpSpLocks/>
            </p:cNvGrpSpPr>
            <p:nvPr/>
          </p:nvGrpSpPr>
          <p:grpSpPr bwMode="auto">
            <a:xfrm>
              <a:off x="918" y="1130"/>
              <a:ext cx="576" cy="1651"/>
              <a:chOff x="918" y="1130"/>
              <a:chExt cx="576" cy="1651"/>
            </a:xfrm>
          </p:grpSpPr>
          <p:sp>
            <p:nvSpPr>
              <p:cNvPr id="223283" name="Freeform 51"/>
              <p:cNvSpPr>
                <a:spLocks/>
              </p:cNvSpPr>
              <p:nvPr/>
            </p:nvSpPr>
            <p:spPr bwMode="auto">
              <a:xfrm>
                <a:off x="1026" y="1179"/>
                <a:ext cx="432" cy="1602"/>
              </a:xfrm>
              <a:custGeom>
                <a:avLst/>
                <a:gdLst>
                  <a:gd name="T0" fmla="*/ 396 w 432"/>
                  <a:gd name="T1" fmla="*/ 1602 h 1602"/>
                  <a:gd name="T2" fmla="*/ 432 w 432"/>
                  <a:gd name="T3" fmla="*/ 747 h 1602"/>
                  <a:gd name="T4" fmla="*/ 423 w 432"/>
                  <a:gd name="T5" fmla="*/ 216 h 1602"/>
                  <a:gd name="T6" fmla="*/ 378 w 432"/>
                  <a:gd name="T7" fmla="*/ 153 h 1602"/>
                  <a:gd name="T8" fmla="*/ 288 w 432"/>
                  <a:gd name="T9" fmla="*/ 72 h 1602"/>
                  <a:gd name="T10" fmla="*/ 0 w 432"/>
                  <a:gd name="T11" fmla="*/ 0 h 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2" h="1602">
                    <a:moveTo>
                      <a:pt x="396" y="1602"/>
                    </a:moveTo>
                    <a:cubicBezTo>
                      <a:pt x="403" y="1316"/>
                      <a:pt x="413" y="1032"/>
                      <a:pt x="432" y="747"/>
                    </a:cubicBezTo>
                    <a:cubicBezTo>
                      <a:pt x="429" y="570"/>
                      <a:pt x="431" y="393"/>
                      <a:pt x="423" y="216"/>
                    </a:cubicBezTo>
                    <a:cubicBezTo>
                      <a:pt x="420" y="159"/>
                      <a:pt x="414" y="165"/>
                      <a:pt x="378" y="153"/>
                    </a:cubicBezTo>
                    <a:cubicBezTo>
                      <a:pt x="363" y="109"/>
                      <a:pt x="325" y="97"/>
                      <a:pt x="288" y="72"/>
                    </a:cubicBezTo>
                    <a:cubicBezTo>
                      <a:pt x="207" y="18"/>
                      <a:pt x="95" y="0"/>
                      <a:pt x="0" y="0"/>
                    </a:cubicBezTo>
                  </a:path>
                </a:pathLst>
              </a:custGeom>
              <a:noFill/>
              <a:ln w="3810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23284" name="Line 52"/>
              <p:cNvSpPr>
                <a:spLocks noChangeShapeType="1"/>
              </p:cNvSpPr>
              <p:nvPr/>
            </p:nvSpPr>
            <p:spPr bwMode="auto">
              <a:xfrm flipV="1">
                <a:off x="1404" y="1404"/>
                <a:ext cx="9" cy="9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23285" name="Line 53"/>
              <p:cNvSpPr>
                <a:spLocks noChangeShapeType="1"/>
              </p:cNvSpPr>
              <p:nvPr/>
            </p:nvSpPr>
            <p:spPr bwMode="auto">
              <a:xfrm flipV="1">
                <a:off x="1494" y="1350"/>
                <a:ext cx="0" cy="9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23286" name="Freeform 54"/>
              <p:cNvSpPr>
                <a:spLocks/>
              </p:cNvSpPr>
              <p:nvPr/>
            </p:nvSpPr>
            <p:spPr bwMode="auto">
              <a:xfrm>
                <a:off x="927" y="1220"/>
                <a:ext cx="477" cy="184"/>
              </a:xfrm>
              <a:custGeom>
                <a:avLst/>
                <a:gdLst>
                  <a:gd name="T0" fmla="*/ 477 w 477"/>
                  <a:gd name="T1" fmla="*/ 184 h 184"/>
                  <a:gd name="T2" fmla="*/ 387 w 477"/>
                  <a:gd name="T3" fmla="*/ 85 h 184"/>
                  <a:gd name="T4" fmla="*/ 234 w 477"/>
                  <a:gd name="T5" fmla="*/ 13 h 184"/>
                  <a:gd name="T6" fmla="*/ 90 w 477"/>
                  <a:gd name="T7" fmla="*/ 4 h 184"/>
                  <a:gd name="T8" fmla="*/ 0 w 477"/>
                  <a:gd name="T9" fmla="*/ 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7" h="184">
                    <a:moveTo>
                      <a:pt x="477" y="184"/>
                    </a:moveTo>
                    <a:cubicBezTo>
                      <a:pt x="452" y="148"/>
                      <a:pt x="427" y="113"/>
                      <a:pt x="387" y="85"/>
                    </a:cubicBezTo>
                    <a:cubicBezTo>
                      <a:pt x="347" y="57"/>
                      <a:pt x="283" y="26"/>
                      <a:pt x="234" y="13"/>
                    </a:cubicBezTo>
                    <a:cubicBezTo>
                      <a:pt x="185" y="0"/>
                      <a:pt x="129" y="5"/>
                      <a:pt x="90" y="4"/>
                    </a:cubicBezTo>
                    <a:cubicBezTo>
                      <a:pt x="51" y="3"/>
                      <a:pt x="6" y="5"/>
                      <a:pt x="0" y="4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23287" name="Freeform 55"/>
              <p:cNvSpPr>
                <a:spLocks/>
              </p:cNvSpPr>
              <p:nvPr/>
            </p:nvSpPr>
            <p:spPr bwMode="auto">
              <a:xfrm>
                <a:off x="918" y="1130"/>
                <a:ext cx="576" cy="220"/>
              </a:xfrm>
              <a:custGeom>
                <a:avLst/>
                <a:gdLst>
                  <a:gd name="T0" fmla="*/ 576 w 576"/>
                  <a:gd name="T1" fmla="*/ 220 h 220"/>
                  <a:gd name="T2" fmla="*/ 477 w 576"/>
                  <a:gd name="T3" fmla="*/ 112 h 220"/>
                  <a:gd name="T4" fmla="*/ 324 w 576"/>
                  <a:gd name="T5" fmla="*/ 31 h 220"/>
                  <a:gd name="T6" fmla="*/ 135 w 576"/>
                  <a:gd name="T7" fmla="*/ 4 h 220"/>
                  <a:gd name="T8" fmla="*/ 0 w 576"/>
                  <a:gd name="T9" fmla="*/ 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220">
                    <a:moveTo>
                      <a:pt x="576" y="220"/>
                    </a:moveTo>
                    <a:cubicBezTo>
                      <a:pt x="547" y="181"/>
                      <a:pt x="519" y="143"/>
                      <a:pt x="477" y="112"/>
                    </a:cubicBezTo>
                    <a:cubicBezTo>
                      <a:pt x="435" y="81"/>
                      <a:pt x="381" y="49"/>
                      <a:pt x="324" y="31"/>
                    </a:cubicBezTo>
                    <a:cubicBezTo>
                      <a:pt x="267" y="13"/>
                      <a:pt x="189" y="8"/>
                      <a:pt x="135" y="4"/>
                    </a:cubicBezTo>
                    <a:cubicBezTo>
                      <a:pt x="81" y="0"/>
                      <a:pt x="15" y="9"/>
                      <a:pt x="0" y="4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</p:grpSp>
        <p:sp>
          <p:nvSpPr>
            <p:cNvPr id="223288" name="Text Box 56"/>
            <p:cNvSpPr txBox="1">
              <a:spLocks noChangeArrowheads="1"/>
            </p:cNvSpPr>
            <p:nvPr/>
          </p:nvSpPr>
          <p:spPr bwMode="auto">
            <a:xfrm>
              <a:off x="408" y="1479"/>
              <a:ext cx="540" cy="23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b="1">
                  <a:solidFill>
                    <a:srgbClr val="0000FF"/>
                  </a:solidFill>
                  <a:cs typeface="Arial" charset="0"/>
                </a:rPr>
                <a:t>Agua</a:t>
              </a:r>
            </a:p>
          </p:txBody>
        </p:sp>
        <p:sp>
          <p:nvSpPr>
            <p:cNvPr id="223289" name="Line 57"/>
            <p:cNvSpPr>
              <a:spLocks noChangeShapeType="1"/>
            </p:cNvSpPr>
            <p:nvPr/>
          </p:nvSpPr>
          <p:spPr bwMode="auto">
            <a:xfrm flipV="1">
              <a:off x="921" y="1272"/>
              <a:ext cx="414" cy="279"/>
            </a:xfrm>
            <a:prstGeom prst="line">
              <a:avLst/>
            </a:prstGeom>
            <a:noFill/>
            <a:ln w="635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90" name="Text Box 58"/>
            <p:cNvSpPr txBox="1">
              <a:spLocks noChangeArrowheads="1"/>
            </p:cNvSpPr>
            <p:nvPr/>
          </p:nvSpPr>
          <p:spPr bwMode="auto">
            <a:xfrm>
              <a:off x="894" y="642"/>
              <a:ext cx="333" cy="173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 b="1">
                  <a:solidFill>
                    <a:schemeClr val="hlink"/>
                  </a:solidFill>
                  <a:cs typeface="Arial" charset="0"/>
                </a:rPr>
                <a:t>Aire</a:t>
              </a:r>
            </a:p>
          </p:txBody>
        </p:sp>
        <p:sp>
          <p:nvSpPr>
            <p:cNvPr id="223291" name="Line 59"/>
            <p:cNvSpPr>
              <a:spLocks noChangeShapeType="1"/>
            </p:cNvSpPr>
            <p:nvPr/>
          </p:nvSpPr>
          <p:spPr bwMode="auto">
            <a:xfrm>
              <a:off x="975" y="840"/>
              <a:ext cx="9" cy="306"/>
            </a:xfrm>
            <a:prstGeom prst="line">
              <a:avLst/>
            </a:prstGeom>
            <a:noFill/>
            <a:ln w="635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23306" name="Group 74"/>
          <p:cNvGrpSpPr>
            <a:grpSpLocks/>
          </p:cNvGrpSpPr>
          <p:nvPr/>
        </p:nvGrpSpPr>
        <p:grpSpPr bwMode="auto">
          <a:xfrm>
            <a:off x="5672138" y="376238"/>
            <a:ext cx="2605087" cy="1295400"/>
            <a:chOff x="3330" y="318"/>
            <a:chExt cx="1641" cy="816"/>
          </a:xfrm>
        </p:grpSpPr>
        <p:sp>
          <p:nvSpPr>
            <p:cNvPr id="223294" name="Line 62"/>
            <p:cNvSpPr>
              <a:spLocks noChangeShapeType="1"/>
            </p:cNvSpPr>
            <p:nvPr/>
          </p:nvSpPr>
          <p:spPr bwMode="auto">
            <a:xfrm>
              <a:off x="3330" y="1125"/>
              <a:ext cx="279" cy="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96" name="Line 64"/>
            <p:cNvSpPr>
              <a:spLocks noChangeShapeType="1"/>
            </p:cNvSpPr>
            <p:nvPr/>
          </p:nvSpPr>
          <p:spPr bwMode="auto">
            <a:xfrm>
              <a:off x="3609" y="972"/>
              <a:ext cx="270" cy="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97" name="Line 65"/>
            <p:cNvSpPr>
              <a:spLocks noChangeShapeType="1"/>
            </p:cNvSpPr>
            <p:nvPr/>
          </p:nvSpPr>
          <p:spPr bwMode="auto">
            <a:xfrm>
              <a:off x="3876" y="798"/>
              <a:ext cx="279" cy="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98" name="Line 66"/>
            <p:cNvSpPr>
              <a:spLocks noChangeShapeType="1"/>
            </p:cNvSpPr>
            <p:nvPr/>
          </p:nvSpPr>
          <p:spPr bwMode="auto">
            <a:xfrm flipV="1">
              <a:off x="4155" y="636"/>
              <a:ext cx="0" cy="171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99" name="Line 67"/>
            <p:cNvSpPr>
              <a:spLocks noChangeShapeType="1"/>
            </p:cNvSpPr>
            <p:nvPr/>
          </p:nvSpPr>
          <p:spPr bwMode="auto">
            <a:xfrm>
              <a:off x="4155" y="645"/>
              <a:ext cx="270" cy="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300" name="Line 68"/>
            <p:cNvSpPr>
              <a:spLocks noChangeShapeType="1"/>
            </p:cNvSpPr>
            <p:nvPr/>
          </p:nvSpPr>
          <p:spPr bwMode="auto">
            <a:xfrm flipV="1">
              <a:off x="3609" y="963"/>
              <a:ext cx="0" cy="171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301" name="Line 69"/>
            <p:cNvSpPr>
              <a:spLocks noChangeShapeType="1"/>
            </p:cNvSpPr>
            <p:nvPr/>
          </p:nvSpPr>
          <p:spPr bwMode="auto">
            <a:xfrm flipV="1">
              <a:off x="3867" y="798"/>
              <a:ext cx="0" cy="171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302" name="Line 70"/>
            <p:cNvSpPr>
              <a:spLocks noChangeShapeType="1"/>
            </p:cNvSpPr>
            <p:nvPr/>
          </p:nvSpPr>
          <p:spPr bwMode="auto">
            <a:xfrm>
              <a:off x="4422" y="480"/>
              <a:ext cx="279" cy="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303" name="Line 71"/>
            <p:cNvSpPr>
              <a:spLocks noChangeShapeType="1"/>
            </p:cNvSpPr>
            <p:nvPr/>
          </p:nvSpPr>
          <p:spPr bwMode="auto">
            <a:xfrm flipV="1">
              <a:off x="4701" y="318"/>
              <a:ext cx="0" cy="171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304" name="Line 72"/>
            <p:cNvSpPr>
              <a:spLocks noChangeShapeType="1"/>
            </p:cNvSpPr>
            <p:nvPr/>
          </p:nvSpPr>
          <p:spPr bwMode="auto">
            <a:xfrm>
              <a:off x="4701" y="327"/>
              <a:ext cx="270" cy="0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305" name="Line 73"/>
            <p:cNvSpPr>
              <a:spLocks noChangeShapeType="1"/>
            </p:cNvSpPr>
            <p:nvPr/>
          </p:nvSpPr>
          <p:spPr bwMode="auto">
            <a:xfrm flipV="1">
              <a:off x="4413" y="480"/>
              <a:ext cx="0" cy="171"/>
            </a:xfrm>
            <a:prstGeom prst="line">
              <a:avLst/>
            </a:prstGeom>
            <a:noFill/>
            <a:ln w="508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223308" name="Freeform 76"/>
          <p:cNvSpPr>
            <a:spLocks/>
          </p:cNvSpPr>
          <p:nvPr/>
        </p:nvSpPr>
        <p:spPr bwMode="auto">
          <a:xfrm>
            <a:off x="5672138" y="1928813"/>
            <a:ext cx="2700337" cy="1643062"/>
          </a:xfrm>
          <a:custGeom>
            <a:avLst/>
            <a:gdLst>
              <a:gd name="T0" fmla="*/ 0 w 1701"/>
              <a:gd name="T1" fmla="*/ 0 h 1035"/>
              <a:gd name="T2" fmla="*/ 360 w 1701"/>
              <a:gd name="T3" fmla="*/ 81 h 1035"/>
              <a:gd name="T4" fmla="*/ 585 w 1701"/>
              <a:gd name="T5" fmla="*/ 171 h 1035"/>
              <a:gd name="T6" fmla="*/ 864 w 1701"/>
              <a:gd name="T7" fmla="*/ 306 h 1035"/>
              <a:gd name="T8" fmla="*/ 1161 w 1701"/>
              <a:gd name="T9" fmla="*/ 513 h 1035"/>
              <a:gd name="T10" fmla="*/ 1458 w 1701"/>
              <a:gd name="T11" fmla="*/ 747 h 1035"/>
              <a:gd name="T12" fmla="*/ 1701 w 1701"/>
              <a:gd name="T13" fmla="*/ 1035 h 1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1" h="1035">
                <a:moveTo>
                  <a:pt x="0" y="0"/>
                </a:moveTo>
                <a:cubicBezTo>
                  <a:pt x="131" y="26"/>
                  <a:pt x="263" y="53"/>
                  <a:pt x="360" y="81"/>
                </a:cubicBezTo>
                <a:cubicBezTo>
                  <a:pt x="457" y="109"/>
                  <a:pt x="501" y="134"/>
                  <a:pt x="585" y="171"/>
                </a:cubicBezTo>
                <a:cubicBezTo>
                  <a:pt x="669" y="208"/>
                  <a:pt x="768" y="249"/>
                  <a:pt x="864" y="306"/>
                </a:cubicBezTo>
                <a:cubicBezTo>
                  <a:pt x="960" y="363"/>
                  <a:pt x="1062" y="440"/>
                  <a:pt x="1161" y="513"/>
                </a:cubicBezTo>
                <a:cubicBezTo>
                  <a:pt x="1260" y="586"/>
                  <a:pt x="1368" y="660"/>
                  <a:pt x="1458" y="747"/>
                </a:cubicBezTo>
                <a:cubicBezTo>
                  <a:pt x="1548" y="834"/>
                  <a:pt x="1661" y="992"/>
                  <a:pt x="1701" y="1035"/>
                </a:cubicBezTo>
              </a:path>
            </a:pathLst>
          </a:custGeom>
          <a:noFill/>
          <a:ln w="50800" cap="flat" cmpd="sng">
            <a:solidFill>
              <a:srgbClr val="0000FF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grpSp>
        <p:nvGrpSpPr>
          <p:cNvPr id="223312" name="Group 80"/>
          <p:cNvGrpSpPr>
            <a:grpSpLocks/>
          </p:cNvGrpSpPr>
          <p:nvPr/>
        </p:nvGrpSpPr>
        <p:grpSpPr bwMode="auto">
          <a:xfrm>
            <a:off x="5253038" y="31750"/>
            <a:ext cx="3748087" cy="4275138"/>
            <a:chOff x="3309" y="101"/>
            <a:chExt cx="2361" cy="2693"/>
          </a:xfrm>
        </p:grpSpPr>
        <p:sp>
          <p:nvSpPr>
            <p:cNvPr id="223292" name="Line 60"/>
            <p:cNvSpPr>
              <a:spLocks noChangeShapeType="1"/>
            </p:cNvSpPr>
            <p:nvPr/>
          </p:nvSpPr>
          <p:spPr bwMode="auto">
            <a:xfrm>
              <a:off x="3573" y="243"/>
              <a:ext cx="0" cy="216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293" name="Line 61"/>
            <p:cNvSpPr>
              <a:spLocks noChangeShapeType="1"/>
            </p:cNvSpPr>
            <p:nvPr/>
          </p:nvSpPr>
          <p:spPr bwMode="auto">
            <a:xfrm>
              <a:off x="3555" y="1296"/>
              <a:ext cx="204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309" name="Text Box 77"/>
            <p:cNvSpPr txBox="1">
              <a:spLocks noChangeArrowheads="1"/>
            </p:cNvSpPr>
            <p:nvPr/>
          </p:nvSpPr>
          <p:spPr bwMode="auto">
            <a:xfrm rot="16200000">
              <a:off x="3004" y="406"/>
              <a:ext cx="80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400" b="1">
                  <a:cs typeface="Arial" charset="0"/>
                </a:rPr>
                <a:t>Presión</a:t>
              </a:r>
            </a:p>
          </p:txBody>
        </p:sp>
        <p:sp>
          <p:nvSpPr>
            <p:cNvPr id="223310" name="Text Box 78"/>
            <p:cNvSpPr txBox="1">
              <a:spLocks noChangeArrowheads="1"/>
            </p:cNvSpPr>
            <p:nvPr/>
          </p:nvSpPr>
          <p:spPr bwMode="auto">
            <a:xfrm rot="16200000">
              <a:off x="2678" y="1937"/>
              <a:ext cx="150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600" b="1">
                  <a:cs typeface="Arial" charset="0"/>
                </a:rPr>
                <a:t>Expansión volumen</a:t>
              </a:r>
            </a:p>
          </p:txBody>
        </p:sp>
        <p:sp>
          <p:nvSpPr>
            <p:cNvPr id="223311" name="Text Box 79"/>
            <p:cNvSpPr txBox="1">
              <a:spLocks noChangeArrowheads="1"/>
            </p:cNvSpPr>
            <p:nvPr/>
          </p:nvSpPr>
          <p:spPr bwMode="auto">
            <a:xfrm>
              <a:off x="5166" y="1305"/>
              <a:ext cx="50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 b="1">
                  <a:cs typeface="Arial" charset="0"/>
                </a:rPr>
                <a:t>Tiempo</a:t>
              </a:r>
            </a:p>
          </p:txBody>
        </p:sp>
      </p:grpSp>
      <p:grpSp>
        <p:nvGrpSpPr>
          <p:cNvPr id="223336" name="Group 104"/>
          <p:cNvGrpSpPr>
            <a:grpSpLocks/>
          </p:cNvGrpSpPr>
          <p:nvPr/>
        </p:nvGrpSpPr>
        <p:grpSpPr bwMode="auto">
          <a:xfrm>
            <a:off x="5300663" y="4202113"/>
            <a:ext cx="3695700" cy="2422525"/>
            <a:chOff x="3339" y="2728"/>
            <a:chExt cx="2328" cy="1526"/>
          </a:xfrm>
        </p:grpSpPr>
        <p:sp>
          <p:nvSpPr>
            <p:cNvPr id="223314" name="Line 82"/>
            <p:cNvSpPr>
              <a:spLocks noChangeShapeType="1"/>
            </p:cNvSpPr>
            <p:nvPr/>
          </p:nvSpPr>
          <p:spPr bwMode="auto">
            <a:xfrm>
              <a:off x="3588" y="2778"/>
              <a:ext cx="0" cy="14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315" name="Line 83"/>
            <p:cNvSpPr>
              <a:spLocks noChangeShapeType="1"/>
            </p:cNvSpPr>
            <p:nvPr/>
          </p:nvSpPr>
          <p:spPr bwMode="auto">
            <a:xfrm>
              <a:off x="3570" y="4245"/>
              <a:ext cx="204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3316" name="Text Box 84"/>
            <p:cNvSpPr txBox="1">
              <a:spLocks noChangeArrowheads="1"/>
            </p:cNvSpPr>
            <p:nvPr/>
          </p:nvSpPr>
          <p:spPr bwMode="auto">
            <a:xfrm>
              <a:off x="4866" y="3984"/>
              <a:ext cx="80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600" b="1">
                  <a:cs typeface="Arial" charset="0"/>
                </a:rPr>
                <a:t>Presión</a:t>
              </a:r>
            </a:p>
          </p:txBody>
        </p:sp>
        <p:sp>
          <p:nvSpPr>
            <p:cNvPr id="223317" name="Text Box 85"/>
            <p:cNvSpPr txBox="1">
              <a:spLocks noChangeArrowheads="1"/>
            </p:cNvSpPr>
            <p:nvPr/>
          </p:nvSpPr>
          <p:spPr bwMode="auto">
            <a:xfrm rot="16200000">
              <a:off x="2693" y="3374"/>
              <a:ext cx="150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600" b="1">
                  <a:cs typeface="Arial" charset="0"/>
                </a:rPr>
                <a:t>Expansión Volumen</a:t>
              </a:r>
            </a:p>
          </p:txBody>
        </p:sp>
      </p:grpSp>
      <p:grpSp>
        <p:nvGrpSpPr>
          <p:cNvPr id="223335" name="Group 103"/>
          <p:cNvGrpSpPr>
            <a:grpSpLocks/>
          </p:cNvGrpSpPr>
          <p:nvPr/>
        </p:nvGrpSpPr>
        <p:grpSpPr bwMode="auto">
          <a:xfrm>
            <a:off x="5686425" y="4900613"/>
            <a:ext cx="1185863" cy="1685925"/>
            <a:chOff x="3582" y="3168"/>
            <a:chExt cx="747" cy="1062"/>
          </a:xfrm>
        </p:grpSpPr>
        <p:sp>
          <p:nvSpPr>
            <p:cNvPr id="223322" name="Text Box 90"/>
            <p:cNvSpPr txBox="1">
              <a:spLocks noChangeArrowheads="1"/>
            </p:cNvSpPr>
            <p:nvPr/>
          </p:nvSpPr>
          <p:spPr bwMode="auto">
            <a:xfrm>
              <a:off x="3636" y="3168"/>
              <a:ext cx="693" cy="5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0800" algn="ctr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600" b="1">
                  <a:solidFill>
                    <a:schemeClr val="hlink"/>
                  </a:solidFill>
                  <a:cs typeface="Arial" charset="0"/>
                </a:rPr>
                <a:t>Fase Pseudo- elastica</a:t>
              </a:r>
            </a:p>
          </p:txBody>
        </p:sp>
        <p:sp>
          <p:nvSpPr>
            <p:cNvPr id="223325" name="Freeform 93"/>
            <p:cNvSpPr>
              <a:spLocks/>
            </p:cNvSpPr>
            <p:nvPr/>
          </p:nvSpPr>
          <p:spPr bwMode="auto">
            <a:xfrm>
              <a:off x="3582" y="3842"/>
              <a:ext cx="684" cy="388"/>
            </a:xfrm>
            <a:custGeom>
              <a:avLst/>
              <a:gdLst>
                <a:gd name="T0" fmla="*/ 0 w 684"/>
                <a:gd name="T1" fmla="*/ 388 h 388"/>
                <a:gd name="T2" fmla="*/ 288 w 684"/>
                <a:gd name="T3" fmla="*/ 64 h 388"/>
                <a:gd name="T4" fmla="*/ 684 w 684"/>
                <a:gd name="T5" fmla="*/ 1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4" h="388">
                  <a:moveTo>
                    <a:pt x="0" y="388"/>
                  </a:moveTo>
                  <a:cubicBezTo>
                    <a:pt x="87" y="258"/>
                    <a:pt x="174" y="128"/>
                    <a:pt x="288" y="64"/>
                  </a:cubicBezTo>
                  <a:cubicBezTo>
                    <a:pt x="402" y="0"/>
                    <a:pt x="543" y="0"/>
                    <a:pt x="684" y="1"/>
                  </a:cubicBezTo>
                </a:path>
              </a:pathLst>
            </a:custGeom>
            <a:noFill/>
            <a:ln w="50800" cap="flat" cmpd="sng">
              <a:solidFill>
                <a:schemeClr val="hlink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23337" name="Group 105"/>
          <p:cNvGrpSpPr>
            <a:grpSpLocks/>
          </p:cNvGrpSpPr>
          <p:nvPr/>
        </p:nvGrpSpPr>
        <p:grpSpPr bwMode="auto">
          <a:xfrm>
            <a:off x="6757988" y="3243263"/>
            <a:ext cx="1619250" cy="2728912"/>
            <a:chOff x="4257" y="2124"/>
            <a:chExt cx="1020" cy="1719"/>
          </a:xfrm>
        </p:grpSpPr>
        <p:sp>
          <p:nvSpPr>
            <p:cNvPr id="223323" name="Text Box 91"/>
            <p:cNvSpPr txBox="1">
              <a:spLocks noChangeArrowheads="1"/>
            </p:cNvSpPr>
            <p:nvPr/>
          </p:nvSpPr>
          <p:spPr bwMode="auto">
            <a:xfrm>
              <a:off x="4299" y="3165"/>
              <a:ext cx="693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b="1">
                  <a:solidFill>
                    <a:srgbClr val="0000FF"/>
                  </a:solidFill>
                  <a:cs typeface="Arial" charset="0"/>
                </a:rPr>
                <a:t>Fase elsstica</a:t>
              </a:r>
            </a:p>
          </p:txBody>
        </p:sp>
        <p:sp>
          <p:nvSpPr>
            <p:cNvPr id="223333" name="Arc 101"/>
            <p:cNvSpPr>
              <a:spLocks/>
            </p:cNvSpPr>
            <p:nvPr/>
          </p:nvSpPr>
          <p:spPr bwMode="auto">
            <a:xfrm flipV="1">
              <a:off x="4257" y="2124"/>
              <a:ext cx="1020" cy="1719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17227"/>
                <a:gd name="T1" fmla="*/ 0 h 21600"/>
                <a:gd name="T2" fmla="*/ 17227 w 17227"/>
                <a:gd name="T3" fmla="*/ 8569 h 21600"/>
                <a:gd name="T4" fmla="*/ 0 w 1722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227" h="21600" fill="none" extrusionOk="0">
                  <a:moveTo>
                    <a:pt x="-1" y="0"/>
                  </a:moveTo>
                  <a:cubicBezTo>
                    <a:pt x="6767" y="0"/>
                    <a:pt x="13143" y="3171"/>
                    <a:pt x="17226" y="8569"/>
                  </a:cubicBezTo>
                </a:path>
                <a:path w="17227" h="21600" stroke="0" extrusionOk="0">
                  <a:moveTo>
                    <a:pt x="-1" y="0"/>
                  </a:moveTo>
                  <a:cubicBezTo>
                    <a:pt x="6767" y="0"/>
                    <a:pt x="13143" y="3171"/>
                    <a:pt x="17226" y="8569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508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3334" name="Line 102"/>
            <p:cNvSpPr>
              <a:spLocks noChangeShapeType="1"/>
            </p:cNvSpPr>
            <p:nvPr/>
          </p:nvSpPr>
          <p:spPr bwMode="auto">
            <a:xfrm>
              <a:off x="4266" y="3051"/>
              <a:ext cx="0" cy="7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val="41074915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223268"/>
                                        </p:tgtEl>
                                      </p:cBhvr>
                                      <p:by x="185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223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223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22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22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30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30" name="Group 50"/>
          <p:cNvGrpSpPr>
            <a:grpSpLocks/>
          </p:cNvGrpSpPr>
          <p:nvPr/>
        </p:nvGrpSpPr>
        <p:grpSpPr bwMode="auto">
          <a:xfrm>
            <a:off x="3186113" y="3986213"/>
            <a:ext cx="728662" cy="1628775"/>
            <a:chOff x="639" y="2601"/>
            <a:chExt cx="459" cy="1026"/>
          </a:xfrm>
        </p:grpSpPr>
        <p:sp>
          <p:nvSpPr>
            <p:cNvPr id="225308" name="AutoShape 28" descr="Dark upward diagonal"/>
            <p:cNvSpPr>
              <a:spLocks noChangeArrowheads="1"/>
            </p:cNvSpPr>
            <p:nvPr/>
          </p:nvSpPr>
          <p:spPr bwMode="auto">
            <a:xfrm rot="10800000">
              <a:off x="639" y="3285"/>
              <a:ext cx="450" cy="342"/>
            </a:xfrm>
            <a:prstGeom prst="triangle">
              <a:avLst>
                <a:gd name="adj" fmla="val 50000"/>
              </a:avLst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309" name="Rectangle 29" descr="Dark upward diagonal"/>
            <p:cNvSpPr>
              <a:spLocks noChangeArrowheads="1"/>
            </p:cNvSpPr>
            <p:nvPr/>
          </p:nvSpPr>
          <p:spPr bwMode="auto">
            <a:xfrm>
              <a:off x="639" y="2601"/>
              <a:ext cx="459" cy="684"/>
            </a:xfrm>
            <a:prstGeom prst="rect">
              <a:avLst/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318" name="Rectangle 38"/>
            <p:cNvSpPr>
              <a:spLocks noChangeArrowheads="1"/>
            </p:cNvSpPr>
            <p:nvPr/>
          </p:nvSpPr>
          <p:spPr bwMode="auto">
            <a:xfrm>
              <a:off x="702" y="2601"/>
              <a:ext cx="324" cy="6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319" name="Rectangle 39" descr="Dark upward diagonal"/>
            <p:cNvSpPr>
              <a:spLocks noChangeArrowheads="1"/>
            </p:cNvSpPr>
            <p:nvPr/>
          </p:nvSpPr>
          <p:spPr bwMode="auto">
            <a:xfrm>
              <a:off x="702" y="2601"/>
              <a:ext cx="56" cy="171"/>
            </a:xfrm>
            <a:prstGeom prst="rect">
              <a:avLst/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320" name="Rectangle 40" descr="Dark upward diagonal"/>
            <p:cNvSpPr>
              <a:spLocks noChangeArrowheads="1"/>
            </p:cNvSpPr>
            <p:nvPr/>
          </p:nvSpPr>
          <p:spPr bwMode="auto">
            <a:xfrm>
              <a:off x="987" y="2607"/>
              <a:ext cx="65" cy="171"/>
            </a:xfrm>
            <a:prstGeom prst="rect">
              <a:avLst/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225307" name="Rectangle 27"/>
          <p:cNvSpPr>
            <a:spLocks noChangeArrowheads="1"/>
          </p:cNvSpPr>
          <p:nvPr/>
        </p:nvSpPr>
        <p:spPr bwMode="auto">
          <a:xfrm>
            <a:off x="261938" y="193675"/>
            <a:ext cx="25781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sz="2800" b="1">
                <a:solidFill>
                  <a:srgbClr val="0000FF"/>
                </a:solidFill>
                <a:cs typeface="Arial" charset="0"/>
              </a:rPr>
              <a:t>Penetrometro estatico de cono</a:t>
            </a:r>
          </a:p>
        </p:txBody>
      </p:sp>
      <p:grpSp>
        <p:nvGrpSpPr>
          <p:cNvPr id="225328" name="Group 48"/>
          <p:cNvGrpSpPr>
            <a:grpSpLocks/>
          </p:cNvGrpSpPr>
          <p:nvPr/>
        </p:nvGrpSpPr>
        <p:grpSpPr bwMode="auto">
          <a:xfrm>
            <a:off x="3271838" y="2414588"/>
            <a:ext cx="557212" cy="2681287"/>
            <a:chOff x="693" y="1611"/>
            <a:chExt cx="351" cy="1824"/>
          </a:xfrm>
        </p:grpSpPr>
        <p:sp>
          <p:nvSpPr>
            <p:cNvPr id="225313" name="Rectangle 33" descr="Dark downward diagonal"/>
            <p:cNvSpPr>
              <a:spLocks noChangeArrowheads="1"/>
            </p:cNvSpPr>
            <p:nvPr/>
          </p:nvSpPr>
          <p:spPr bwMode="auto">
            <a:xfrm>
              <a:off x="693" y="1611"/>
              <a:ext cx="351" cy="729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grpSp>
          <p:nvGrpSpPr>
            <p:cNvPr id="225324" name="Group 44"/>
            <p:cNvGrpSpPr>
              <a:grpSpLocks/>
            </p:cNvGrpSpPr>
            <p:nvPr/>
          </p:nvGrpSpPr>
          <p:grpSpPr bwMode="auto">
            <a:xfrm>
              <a:off x="717" y="2646"/>
              <a:ext cx="293" cy="789"/>
              <a:chOff x="717" y="2628"/>
              <a:chExt cx="293" cy="789"/>
            </a:xfrm>
          </p:grpSpPr>
          <p:sp>
            <p:nvSpPr>
              <p:cNvPr id="225311" name="Rectangle 31" descr="Dark downward diagonal"/>
              <p:cNvSpPr>
                <a:spLocks noChangeArrowheads="1"/>
              </p:cNvSpPr>
              <p:nvPr/>
            </p:nvSpPr>
            <p:spPr bwMode="auto">
              <a:xfrm>
                <a:off x="765" y="2628"/>
                <a:ext cx="198" cy="783"/>
              </a:xfrm>
              <a:prstGeom prst="rect">
                <a:avLst/>
              </a:prstGeom>
              <a:pattFill prst="dkDnDiag">
                <a:fgClr>
                  <a:srgbClr val="0000FF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225322" name="Rectangle 42" descr="Dark downward diagonal"/>
              <p:cNvSpPr>
                <a:spLocks noChangeArrowheads="1"/>
              </p:cNvSpPr>
              <p:nvPr/>
            </p:nvSpPr>
            <p:spPr bwMode="auto">
              <a:xfrm>
                <a:off x="954" y="3267"/>
                <a:ext cx="56" cy="144"/>
              </a:xfrm>
              <a:prstGeom prst="rect">
                <a:avLst/>
              </a:prstGeom>
              <a:pattFill prst="dkDnDiag">
                <a:fgClr>
                  <a:srgbClr val="0000FF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225323" name="Rectangle 43" descr="Dark downward diagonal"/>
              <p:cNvSpPr>
                <a:spLocks noChangeArrowheads="1"/>
              </p:cNvSpPr>
              <p:nvPr/>
            </p:nvSpPr>
            <p:spPr bwMode="auto">
              <a:xfrm>
                <a:off x="717" y="3273"/>
                <a:ext cx="56" cy="144"/>
              </a:xfrm>
              <a:prstGeom prst="rect">
                <a:avLst/>
              </a:prstGeom>
              <a:pattFill prst="dkDnDiag">
                <a:fgClr>
                  <a:srgbClr val="0000FF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sp>
          <p:nvSpPr>
            <p:cNvPr id="225312" name="AutoShape 32" descr="Dark downward diagonal"/>
            <p:cNvSpPr>
              <a:spLocks noChangeArrowheads="1"/>
            </p:cNvSpPr>
            <p:nvPr/>
          </p:nvSpPr>
          <p:spPr bwMode="auto">
            <a:xfrm>
              <a:off x="693" y="2340"/>
              <a:ext cx="351" cy="306"/>
            </a:xfrm>
            <a:custGeom>
              <a:avLst/>
              <a:gdLst>
                <a:gd name="G0" fmla="+- 4891 0 0"/>
                <a:gd name="G1" fmla="+- 21600 0 4891"/>
                <a:gd name="G2" fmla="*/ 4891 1 2"/>
                <a:gd name="G3" fmla="+- 21600 0 G2"/>
                <a:gd name="G4" fmla="+/ 4891 21600 2"/>
                <a:gd name="G5" fmla="+/ G1 0 2"/>
                <a:gd name="G6" fmla="*/ 21600 21600 4891"/>
                <a:gd name="G7" fmla="*/ G6 1 2"/>
                <a:gd name="G8" fmla="+- 21600 0 G7"/>
                <a:gd name="G9" fmla="*/ 21600 1 2"/>
                <a:gd name="G10" fmla="+- 4891 0 G9"/>
                <a:gd name="G11" fmla="?: G10 G8 0"/>
                <a:gd name="G12" fmla="?: G10 G7 21600"/>
                <a:gd name="T0" fmla="*/ 19154 w 21600"/>
                <a:gd name="T1" fmla="*/ 10800 h 21600"/>
                <a:gd name="T2" fmla="*/ 10800 w 21600"/>
                <a:gd name="T3" fmla="*/ 21600 h 21600"/>
                <a:gd name="T4" fmla="*/ 2446 w 21600"/>
                <a:gd name="T5" fmla="*/ 10800 h 21600"/>
                <a:gd name="T6" fmla="*/ 10800 w 21600"/>
                <a:gd name="T7" fmla="*/ 0 h 21600"/>
                <a:gd name="T8" fmla="*/ 4246 w 21600"/>
                <a:gd name="T9" fmla="*/ 4246 h 21600"/>
                <a:gd name="T10" fmla="*/ 17354 w 21600"/>
                <a:gd name="T11" fmla="*/ 1735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891" y="21600"/>
                  </a:lnTo>
                  <a:lnTo>
                    <a:pt x="16709" y="21600"/>
                  </a:lnTo>
                  <a:lnTo>
                    <a:pt x="21600" y="0"/>
                  </a:lnTo>
                  <a:close/>
                </a:path>
              </a:pathLst>
            </a:custGeom>
            <a:pattFill prst="dkDnDiag">
              <a:fgClr>
                <a:srgbClr val="0000FF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225329" name="Group 49"/>
          <p:cNvGrpSpPr>
            <a:grpSpLocks/>
          </p:cNvGrpSpPr>
          <p:nvPr/>
        </p:nvGrpSpPr>
        <p:grpSpPr bwMode="auto">
          <a:xfrm>
            <a:off x="3295650" y="1500188"/>
            <a:ext cx="485775" cy="2000250"/>
            <a:chOff x="699" y="1035"/>
            <a:chExt cx="306" cy="1260"/>
          </a:xfrm>
        </p:grpSpPr>
        <p:sp>
          <p:nvSpPr>
            <p:cNvPr id="225314" name="Rectangle 34" descr="60%"/>
            <p:cNvSpPr>
              <a:spLocks noChangeArrowheads="1"/>
            </p:cNvSpPr>
            <p:nvPr/>
          </p:nvSpPr>
          <p:spPr bwMode="auto">
            <a:xfrm>
              <a:off x="747" y="1521"/>
              <a:ext cx="216" cy="774"/>
            </a:xfrm>
            <a:prstGeom prst="rect">
              <a:avLst/>
            </a:prstGeom>
            <a:pattFill prst="pct60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315" name="AutoShape 35" descr="60%"/>
            <p:cNvSpPr>
              <a:spLocks noChangeArrowheads="1"/>
            </p:cNvSpPr>
            <p:nvPr/>
          </p:nvSpPr>
          <p:spPr bwMode="auto">
            <a:xfrm>
              <a:off x="699" y="1221"/>
              <a:ext cx="306" cy="306"/>
            </a:xfrm>
            <a:custGeom>
              <a:avLst/>
              <a:gdLst>
                <a:gd name="G0" fmla="+- 3147 0 0"/>
                <a:gd name="G1" fmla="+- 21600 0 3147"/>
                <a:gd name="G2" fmla="*/ 3147 1 2"/>
                <a:gd name="G3" fmla="+- 21600 0 G2"/>
                <a:gd name="G4" fmla="+/ 3147 21600 2"/>
                <a:gd name="G5" fmla="+/ G1 0 2"/>
                <a:gd name="G6" fmla="*/ 21600 21600 3147"/>
                <a:gd name="G7" fmla="*/ G6 1 2"/>
                <a:gd name="G8" fmla="+- 21600 0 G7"/>
                <a:gd name="G9" fmla="*/ 21600 1 2"/>
                <a:gd name="G10" fmla="+- 3147 0 G9"/>
                <a:gd name="G11" fmla="?: G10 G8 0"/>
                <a:gd name="G12" fmla="?: G10 G7 21600"/>
                <a:gd name="T0" fmla="*/ 20026 w 21600"/>
                <a:gd name="T1" fmla="*/ 10800 h 21600"/>
                <a:gd name="T2" fmla="*/ 10800 w 21600"/>
                <a:gd name="T3" fmla="*/ 21600 h 21600"/>
                <a:gd name="T4" fmla="*/ 1574 w 21600"/>
                <a:gd name="T5" fmla="*/ 10800 h 21600"/>
                <a:gd name="T6" fmla="*/ 10800 w 21600"/>
                <a:gd name="T7" fmla="*/ 0 h 21600"/>
                <a:gd name="T8" fmla="*/ 3374 w 21600"/>
                <a:gd name="T9" fmla="*/ 3374 h 21600"/>
                <a:gd name="T10" fmla="*/ 18226 w 21600"/>
                <a:gd name="T11" fmla="*/ 1822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147" y="21600"/>
                  </a:lnTo>
                  <a:lnTo>
                    <a:pt x="18453" y="21600"/>
                  </a:lnTo>
                  <a:lnTo>
                    <a:pt x="21600" y="0"/>
                  </a:lnTo>
                  <a:close/>
                </a:path>
              </a:pathLst>
            </a:custGeom>
            <a:pattFill prst="pct60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317" name="Rectangle 37" descr="60%"/>
            <p:cNvSpPr>
              <a:spLocks noChangeArrowheads="1"/>
            </p:cNvSpPr>
            <p:nvPr/>
          </p:nvSpPr>
          <p:spPr bwMode="auto">
            <a:xfrm>
              <a:off x="756" y="1035"/>
              <a:ext cx="198" cy="189"/>
            </a:xfrm>
            <a:prstGeom prst="rect">
              <a:avLst/>
            </a:prstGeom>
            <a:pattFill prst="pct60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225351" name="Group 71"/>
          <p:cNvGrpSpPr>
            <a:grpSpLocks/>
          </p:cNvGrpSpPr>
          <p:nvPr/>
        </p:nvGrpSpPr>
        <p:grpSpPr bwMode="auto">
          <a:xfrm>
            <a:off x="3386138" y="0"/>
            <a:ext cx="314325" cy="5086350"/>
            <a:chOff x="765" y="378"/>
            <a:chExt cx="198" cy="2916"/>
          </a:xfrm>
        </p:grpSpPr>
        <p:sp>
          <p:nvSpPr>
            <p:cNvPr id="225325" name="Rectangle 45" descr="Dark upward diagonal"/>
            <p:cNvSpPr>
              <a:spLocks noChangeArrowheads="1"/>
            </p:cNvSpPr>
            <p:nvPr/>
          </p:nvSpPr>
          <p:spPr bwMode="auto">
            <a:xfrm>
              <a:off x="765" y="378"/>
              <a:ext cx="198" cy="171"/>
            </a:xfrm>
            <a:prstGeom prst="rect">
              <a:avLst/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310" name="Rectangle 30" descr="Dark upward diagonal"/>
            <p:cNvSpPr>
              <a:spLocks noChangeArrowheads="1"/>
            </p:cNvSpPr>
            <p:nvPr/>
          </p:nvSpPr>
          <p:spPr bwMode="auto">
            <a:xfrm>
              <a:off x="810" y="432"/>
              <a:ext cx="108" cy="2862"/>
            </a:xfrm>
            <a:prstGeom prst="rect">
              <a:avLst/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225374" name="Group 94"/>
          <p:cNvGrpSpPr>
            <a:grpSpLocks/>
          </p:cNvGrpSpPr>
          <p:nvPr/>
        </p:nvGrpSpPr>
        <p:grpSpPr bwMode="auto">
          <a:xfrm>
            <a:off x="4552950" y="4595813"/>
            <a:ext cx="728663" cy="1628775"/>
            <a:chOff x="639" y="2601"/>
            <a:chExt cx="459" cy="1026"/>
          </a:xfrm>
        </p:grpSpPr>
        <p:sp>
          <p:nvSpPr>
            <p:cNvPr id="225375" name="AutoShape 95" descr="Dark upward diagonal"/>
            <p:cNvSpPr>
              <a:spLocks noChangeArrowheads="1"/>
            </p:cNvSpPr>
            <p:nvPr/>
          </p:nvSpPr>
          <p:spPr bwMode="auto">
            <a:xfrm rot="10800000">
              <a:off x="639" y="3285"/>
              <a:ext cx="450" cy="342"/>
            </a:xfrm>
            <a:prstGeom prst="triangle">
              <a:avLst>
                <a:gd name="adj" fmla="val 50000"/>
              </a:avLst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376" name="Rectangle 96" descr="Dark upward diagonal"/>
            <p:cNvSpPr>
              <a:spLocks noChangeArrowheads="1"/>
            </p:cNvSpPr>
            <p:nvPr/>
          </p:nvSpPr>
          <p:spPr bwMode="auto">
            <a:xfrm>
              <a:off x="639" y="2601"/>
              <a:ext cx="459" cy="684"/>
            </a:xfrm>
            <a:prstGeom prst="rect">
              <a:avLst/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377" name="Rectangle 97"/>
            <p:cNvSpPr>
              <a:spLocks noChangeArrowheads="1"/>
            </p:cNvSpPr>
            <p:nvPr/>
          </p:nvSpPr>
          <p:spPr bwMode="auto">
            <a:xfrm>
              <a:off x="702" y="2601"/>
              <a:ext cx="324" cy="6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378" name="Rectangle 98" descr="Dark upward diagonal"/>
            <p:cNvSpPr>
              <a:spLocks noChangeArrowheads="1"/>
            </p:cNvSpPr>
            <p:nvPr/>
          </p:nvSpPr>
          <p:spPr bwMode="auto">
            <a:xfrm>
              <a:off x="702" y="2601"/>
              <a:ext cx="56" cy="171"/>
            </a:xfrm>
            <a:prstGeom prst="rect">
              <a:avLst/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379" name="Rectangle 99" descr="Dark upward diagonal"/>
            <p:cNvSpPr>
              <a:spLocks noChangeArrowheads="1"/>
            </p:cNvSpPr>
            <p:nvPr/>
          </p:nvSpPr>
          <p:spPr bwMode="auto">
            <a:xfrm>
              <a:off x="987" y="2607"/>
              <a:ext cx="65" cy="171"/>
            </a:xfrm>
            <a:prstGeom prst="rect">
              <a:avLst/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225396" name="Group 116"/>
          <p:cNvGrpSpPr>
            <a:grpSpLocks/>
          </p:cNvGrpSpPr>
          <p:nvPr/>
        </p:nvGrpSpPr>
        <p:grpSpPr bwMode="auto">
          <a:xfrm>
            <a:off x="4652963" y="2424113"/>
            <a:ext cx="557212" cy="2681287"/>
            <a:chOff x="1563" y="1545"/>
            <a:chExt cx="351" cy="1689"/>
          </a:xfrm>
        </p:grpSpPr>
        <p:grpSp>
          <p:nvGrpSpPr>
            <p:cNvPr id="225380" name="Group 100"/>
            <p:cNvGrpSpPr>
              <a:grpSpLocks/>
            </p:cNvGrpSpPr>
            <p:nvPr/>
          </p:nvGrpSpPr>
          <p:grpSpPr bwMode="auto">
            <a:xfrm>
              <a:off x="1563" y="1545"/>
              <a:ext cx="351" cy="1689"/>
              <a:chOff x="693" y="1611"/>
              <a:chExt cx="351" cy="1824"/>
            </a:xfrm>
          </p:grpSpPr>
          <p:sp>
            <p:nvSpPr>
              <p:cNvPr id="225381" name="Rectangle 101" descr="Dark downward diagonal"/>
              <p:cNvSpPr>
                <a:spLocks noChangeArrowheads="1"/>
              </p:cNvSpPr>
              <p:nvPr/>
            </p:nvSpPr>
            <p:spPr bwMode="auto">
              <a:xfrm>
                <a:off x="693" y="1611"/>
                <a:ext cx="351" cy="729"/>
              </a:xfrm>
              <a:prstGeom prst="rect">
                <a:avLst/>
              </a:prstGeom>
              <a:pattFill prst="dkDnDiag">
                <a:fgClr>
                  <a:srgbClr val="0000FF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grpSp>
            <p:nvGrpSpPr>
              <p:cNvPr id="225382" name="Group 102"/>
              <p:cNvGrpSpPr>
                <a:grpSpLocks/>
              </p:cNvGrpSpPr>
              <p:nvPr/>
            </p:nvGrpSpPr>
            <p:grpSpPr bwMode="auto">
              <a:xfrm>
                <a:off x="717" y="2646"/>
                <a:ext cx="293" cy="789"/>
                <a:chOff x="717" y="2628"/>
                <a:chExt cx="293" cy="789"/>
              </a:xfrm>
            </p:grpSpPr>
            <p:sp>
              <p:nvSpPr>
                <p:cNvPr id="225383" name="Rectangle 103" descr="Dark downward diagonal"/>
                <p:cNvSpPr>
                  <a:spLocks noChangeArrowheads="1"/>
                </p:cNvSpPr>
                <p:nvPr/>
              </p:nvSpPr>
              <p:spPr bwMode="auto">
                <a:xfrm>
                  <a:off x="765" y="2628"/>
                  <a:ext cx="198" cy="783"/>
                </a:xfrm>
                <a:prstGeom prst="rect">
                  <a:avLst/>
                </a:prstGeom>
                <a:pattFill prst="dkDnDiag">
                  <a:fgClr>
                    <a:srgbClr val="0000FF"/>
                  </a:fgClr>
                  <a:bgClr>
                    <a:schemeClr val="bg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225384" name="Rectangle 104" descr="Dark downward diagonal"/>
                <p:cNvSpPr>
                  <a:spLocks noChangeArrowheads="1"/>
                </p:cNvSpPr>
                <p:nvPr/>
              </p:nvSpPr>
              <p:spPr bwMode="auto">
                <a:xfrm>
                  <a:off x="954" y="3267"/>
                  <a:ext cx="56" cy="144"/>
                </a:xfrm>
                <a:prstGeom prst="rect">
                  <a:avLst/>
                </a:prstGeom>
                <a:pattFill prst="dkDnDiag">
                  <a:fgClr>
                    <a:srgbClr val="0000FF"/>
                  </a:fgClr>
                  <a:bgClr>
                    <a:schemeClr val="bg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225385" name="Rectangle 105" descr="Dark downward diagonal"/>
                <p:cNvSpPr>
                  <a:spLocks noChangeArrowheads="1"/>
                </p:cNvSpPr>
                <p:nvPr/>
              </p:nvSpPr>
              <p:spPr bwMode="auto">
                <a:xfrm>
                  <a:off x="717" y="3273"/>
                  <a:ext cx="56" cy="144"/>
                </a:xfrm>
                <a:prstGeom prst="rect">
                  <a:avLst/>
                </a:prstGeom>
                <a:pattFill prst="dkDnDiag">
                  <a:fgClr>
                    <a:srgbClr val="0000FF"/>
                  </a:fgClr>
                  <a:bgClr>
                    <a:schemeClr val="bg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</p:grpSp>
          <p:sp>
            <p:nvSpPr>
              <p:cNvPr id="225386" name="AutoShape 106" descr="Dark downward diagonal"/>
              <p:cNvSpPr>
                <a:spLocks noChangeArrowheads="1"/>
              </p:cNvSpPr>
              <p:nvPr/>
            </p:nvSpPr>
            <p:spPr bwMode="auto">
              <a:xfrm>
                <a:off x="693" y="2340"/>
                <a:ext cx="351" cy="306"/>
              </a:xfrm>
              <a:custGeom>
                <a:avLst/>
                <a:gdLst>
                  <a:gd name="G0" fmla="+- 4891 0 0"/>
                  <a:gd name="G1" fmla="+- 21600 0 4891"/>
                  <a:gd name="G2" fmla="*/ 4891 1 2"/>
                  <a:gd name="G3" fmla="+- 21600 0 G2"/>
                  <a:gd name="G4" fmla="+/ 4891 21600 2"/>
                  <a:gd name="G5" fmla="+/ G1 0 2"/>
                  <a:gd name="G6" fmla="*/ 21600 21600 4891"/>
                  <a:gd name="G7" fmla="*/ G6 1 2"/>
                  <a:gd name="G8" fmla="+- 21600 0 G7"/>
                  <a:gd name="G9" fmla="*/ 21600 1 2"/>
                  <a:gd name="G10" fmla="+- 4891 0 G9"/>
                  <a:gd name="G11" fmla="?: G10 G8 0"/>
                  <a:gd name="G12" fmla="?: G10 G7 21600"/>
                  <a:gd name="T0" fmla="*/ 19154 w 21600"/>
                  <a:gd name="T1" fmla="*/ 10800 h 21600"/>
                  <a:gd name="T2" fmla="*/ 10800 w 21600"/>
                  <a:gd name="T3" fmla="*/ 21600 h 21600"/>
                  <a:gd name="T4" fmla="*/ 2446 w 21600"/>
                  <a:gd name="T5" fmla="*/ 10800 h 21600"/>
                  <a:gd name="T6" fmla="*/ 10800 w 21600"/>
                  <a:gd name="T7" fmla="*/ 0 h 21600"/>
                  <a:gd name="T8" fmla="*/ 4246 w 21600"/>
                  <a:gd name="T9" fmla="*/ 4246 h 21600"/>
                  <a:gd name="T10" fmla="*/ 17354 w 21600"/>
                  <a:gd name="T11" fmla="*/ 1735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891" y="21600"/>
                    </a:lnTo>
                    <a:lnTo>
                      <a:pt x="1670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dkDnDiag">
                <a:fgClr>
                  <a:srgbClr val="0000FF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sp>
          <p:nvSpPr>
            <p:cNvPr id="225395" name="Rectangle 115"/>
            <p:cNvSpPr>
              <a:spLocks noChangeArrowheads="1"/>
            </p:cNvSpPr>
            <p:nvPr/>
          </p:nvSpPr>
          <p:spPr bwMode="auto">
            <a:xfrm>
              <a:off x="1620" y="1548"/>
              <a:ext cx="207" cy="6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225387" name="Group 107"/>
          <p:cNvGrpSpPr>
            <a:grpSpLocks/>
          </p:cNvGrpSpPr>
          <p:nvPr/>
        </p:nvGrpSpPr>
        <p:grpSpPr bwMode="auto">
          <a:xfrm>
            <a:off x="4676775" y="1509713"/>
            <a:ext cx="485775" cy="2000250"/>
            <a:chOff x="699" y="1035"/>
            <a:chExt cx="306" cy="1260"/>
          </a:xfrm>
        </p:grpSpPr>
        <p:sp>
          <p:nvSpPr>
            <p:cNvPr id="225388" name="Rectangle 108" descr="60%"/>
            <p:cNvSpPr>
              <a:spLocks noChangeArrowheads="1"/>
            </p:cNvSpPr>
            <p:nvPr/>
          </p:nvSpPr>
          <p:spPr bwMode="auto">
            <a:xfrm>
              <a:off x="747" y="1521"/>
              <a:ext cx="216" cy="774"/>
            </a:xfrm>
            <a:prstGeom prst="rect">
              <a:avLst/>
            </a:prstGeom>
            <a:pattFill prst="pct60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389" name="AutoShape 109" descr="60%"/>
            <p:cNvSpPr>
              <a:spLocks noChangeArrowheads="1"/>
            </p:cNvSpPr>
            <p:nvPr/>
          </p:nvSpPr>
          <p:spPr bwMode="auto">
            <a:xfrm>
              <a:off x="699" y="1221"/>
              <a:ext cx="306" cy="306"/>
            </a:xfrm>
            <a:custGeom>
              <a:avLst/>
              <a:gdLst>
                <a:gd name="G0" fmla="+- 3147 0 0"/>
                <a:gd name="G1" fmla="+- 21600 0 3147"/>
                <a:gd name="G2" fmla="*/ 3147 1 2"/>
                <a:gd name="G3" fmla="+- 21600 0 G2"/>
                <a:gd name="G4" fmla="+/ 3147 21600 2"/>
                <a:gd name="G5" fmla="+/ G1 0 2"/>
                <a:gd name="G6" fmla="*/ 21600 21600 3147"/>
                <a:gd name="G7" fmla="*/ G6 1 2"/>
                <a:gd name="G8" fmla="+- 21600 0 G7"/>
                <a:gd name="G9" fmla="*/ 21600 1 2"/>
                <a:gd name="G10" fmla="+- 3147 0 G9"/>
                <a:gd name="G11" fmla="?: G10 G8 0"/>
                <a:gd name="G12" fmla="?: G10 G7 21600"/>
                <a:gd name="T0" fmla="*/ 20026 w 21600"/>
                <a:gd name="T1" fmla="*/ 10800 h 21600"/>
                <a:gd name="T2" fmla="*/ 10800 w 21600"/>
                <a:gd name="T3" fmla="*/ 21600 h 21600"/>
                <a:gd name="T4" fmla="*/ 1574 w 21600"/>
                <a:gd name="T5" fmla="*/ 10800 h 21600"/>
                <a:gd name="T6" fmla="*/ 10800 w 21600"/>
                <a:gd name="T7" fmla="*/ 0 h 21600"/>
                <a:gd name="T8" fmla="*/ 3374 w 21600"/>
                <a:gd name="T9" fmla="*/ 3374 h 21600"/>
                <a:gd name="T10" fmla="*/ 18226 w 21600"/>
                <a:gd name="T11" fmla="*/ 1822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147" y="21600"/>
                  </a:lnTo>
                  <a:lnTo>
                    <a:pt x="18453" y="21600"/>
                  </a:lnTo>
                  <a:lnTo>
                    <a:pt x="21600" y="0"/>
                  </a:lnTo>
                  <a:close/>
                </a:path>
              </a:pathLst>
            </a:custGeom>
            <a:pattFill prst="pct60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390" name="Rectangle 110" descr="60%"/>
            <p:cNvSpPr>
              <a:spLocks noChangeArrowheads="1"/>
            </p:cNvSpPr>
            <p:nvPr/>
          </p:nvSpPr>
          <p:spPr bwMode="auto">
            <a:xfrm>
              <a:off x="756" y="1035"/>
              <a:ext cx="198" cy="189"/>
            </a:xfrm>
            <a:prstGeom prst="rect">
              <a:avLst/>
            </a:prstGeom>
            <a:pattFill prst="pct60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225391" name="Group 111"/>
          <p:cNvGrpSpPr>
            <a:grpSpLocks/>
          </p:cNvGrpSpPr>
          <p:nvPr/>
        </p:nvGrpSpPr>
        <p:grpSpPr bwMode="auto">
          <a:xfrm>
            <a:off x="4767263" y="623888"/>
            <a:ext cx="314325" cy="5086350"/>
            <a:chOff x="765" y="378"/>
            <a:chExt cx="198" cy="2916"/>
          </a:xfrm>
        </p:grpSpPr>
        <p:sp>
          <p:nvSpPr>
            <p:cNvPr id="225392" name="Rectangle 112" descr="Dark upward diagonal"/>
            <p:cNvSpPr>
              <a:spLocks noChangeArrowheads="1"/>
            </p:cNvSpPr>
            <p:nvPr/>
          </p:nvSpPr>
          <p:spPr bwMode="auto">
            <a:xfrm>
              <a:off x="765" y="378"/>
              <a:ext cx="198" cy="171"/>
            </a:xfrm>
            <a:prstGeom prst="rect">
              <a:avLst/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393" name="Rectangle 113" descr="Dark upward diagonal"/>
            <p:cNvSpPr>
              <a:spLocks noChangeArrowheads="1"/>
            </p:cNvSpPr>
            <p:nvPr/>
          </p:nvSpPr>
          <p:spPr bwMode="auto">
            <a:xfrm>
              <a:off x="810" y="432"/>
              <a:ext cx="108" cy="2862"/>
            </a:xfrm>
            <a:prstGeom prst="rect">
              <a:avLst/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225397" name="Group 117"/>
          <p:cNvGrpSpPr>
            <a:grpSpLocks/>
          </p:cNvGrpSpPr>
          <p:nvPr/>
        </p:nvGrpSpPr>
        <p:grpSpPr bwMode="auto">
          <a:xfrm>
            <a:off x="6091238" y="5191125"/>
            <a:ext cx="728662" cy="1628775"/>
            <a:chOff x="639" y="2601"/>
            <a:chExt cx="459" cy="1026"/>
          </a:xfrm>
        </p:grpSpPr>
        <p:sp>
          <p:nvSpPr>
            <p:cNvPr id="225398" name="AutoShape 118" descr="Dark upward diagonal"/>
            <p:cNvSpPr>
              <a:spLocks noChangeArrowheads="1"/>
            </p:cNvSpPr>
            <p:nvPr/>
          </p:nvSpPr>
          <p:spPr bwMode="auto">
            <a:xfrm rot="10800000">
              <a:off x="639" y="3285"/>
              <a:ext cx="450" cy="342"/>
            </a:xfrm>
            <a:prstGeom prst="triangle">
              <a:avLst>
                <a:gd name="adj" fmla="val 50000"/>
              </a:avLst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399" name="Rectangle 119" descr="Dark upward diagonal"/>
            <p:cNvSpPr>
              <a:spLocks noChangeArrowheads="1"/>
            </p:cNvSpPr>
            <p:nvPr/>
          </p:nvSpPr>
          <p:spPr bwMode="auto">
            <a:xfrm>
              <a:off x="639" y="2601"/>
              <a:ext cx="459" cy="684"/>
            </a:xfrm>
            <a:prstGeom prst="rect">
              <a:avLst/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400" name="Rectangle 120"/>
            <p:cNvSpPr>
              <a:spLocks noChangeArrowheads="1"/>
            </p:cNvSpPr>
            <p:nvPr/>
          </p:nvSpPr>
          <p:spPr bwMode="auto">
            <a:xfrm>
              <a:off x="702" y="2601"/>
              <a:ext cx="324" cy="6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401" name="Rectangle 121" descr="Dark upward diagonal"/>
            <p:cNvSpPr>
              <a:spLocks noChangeArrowheads="1"/>
            </p:cNvSpPr>
            <p:nvPr/>
          </p:nvSpPr>
          <p:spPr bwMode="auto">
            <a:xfrm>
              <a:off x="702" y="2601"/>
              <a:ext cx="56" cy="171"/>
            </a:xfrm>
            <a:prstGeom prst="rect">
              <a:avLst/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402" name="Rectangle 122" descr="Dark upward diagonal"/>
            <p:cNvSpPr>
              <a:spLocks noChangeArrowheads="1"/>
            </p:cNvSpPr>
            <p:nvPr/>
          </p:nvSpPr>
          <p:spPr bwMode="auto">
            <a:xfrm>
              <a:off x="987" y="2607"/>
              <a:ext cx="65" cy="171"/>
            </a:xfrm>
            <a:prstGeom prst="rect">
              <a:avLst/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225403" name="Group 123"/>
          <p:cNvGrpSpPr>
            <a:grpSpLocks/>
          </p:cNvGrpSpPr>
          <p:nvPr/>
        </p:nvGrpSpPr>
        <p:grpSpPr bwMode="auto">
          <a:xfrm>
            <a:off x="6191250" y="3005138"/>
            <a:ext cx="557213" cy="2681287"/>
            <a:chOff x="1563" y="1545"/>
            <a:chExt cx="351" cy="1689"/>
          </a:xfrm>
        </p:grpSpPr>
        <p:grpSp>
          <p:nvGrpSpPr>
            <p:cNvPr id="225404" name="Group 124"/>
            <p:cNvGrpSpPr>
              <a:grpSpLocks/>
            </p:cNvGrpSpPr>
            <p:nvPr/>
          </p:nvGrpSpPr>
          <p:grpSpPr bwMode="auto">
            <a:xfrm>
              <a:off x="1563" y="1545"/>
              <a:ext cx="351" cy="1689"/>
              <a:chOff x="693" y="1611"/>
              <a:chExt cx="351" cy="1824"/>
            </a:xfrm>
          </p:grpSpPr>
          <p:sp>
            <p:nvSpPr>
              <p:cNvPr id="225405" name="Rectangle 125" descr="Dark downward diagonal"/>
              <p:cNvSpPr>
                <a:spLocks noChangeArrowheads="1"/>
              </p:cNvSpPr>
              <p:nvPr/>
            </p:nvSpPr>
            <p:spPr bwMode="auto">
              <a:xfrm>
                <a:off x="693" y="1611"/>
                <a:ext cx="351" cy="729"/>
              </a:xfrm>
              <a:prstGeom prst="rect">
                <a:avLst/>
              </a:prstGeom>
              <a:pattFill prst="dkDnDiag">
                <a:fgClr>
                  <a:srgbClr val="0000FF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grpSp>
            <p:nvGrpSpPr>
              <p:cNvPr id="225406" name="Group 126"/>
              <p:cNvGrpSpPr>
                <a:grpSpLocks/>
              </p:cNvGrpSpPr>
              <p:nvPr/>
            </p:nvGrpSpPr>
            <p:grpSpPr bwMode="auto">
              <a:xfrm>
                <a:off x="717" y="2646"/>
                <a:ext cx="293" cy="789"/>
                <a:chOff x="717" y="2628"/>
                <a:chExt cx="293" cy="789"/>
              </a:xfrm>
            </p:grpSpPr>
            <p:sp>
              <p:nvSpPr>
                <p:cNvPr id="225407" name="Rectangle 127" descr="Dark downward diagonal"/>
                <p:cNvSpPr>
                  <a:spLocks noChangeArrowheads="1"/>
                </p:cNvSpPr>
                <p:nvPr/>
              </p:nvSpPr>
              <p:spPr bwMode="auto">
                <a:xfrm>
                  <a:off x="765" y="2628"/>
                  <a:ext cx="198" cy="783"/>
                </a:xfrm>
                <a:prstGeom prst="rect">
                  <a:avLst/>
                </a:prstGeom>
                <a:pattFill prst="dkDnDiag">
                  <a:fgClr>
                    <a:srgbClr val="0000FF"/>
                  </a:fgClr>
                  <a:bgClr>
                    <a:schemeClr val="bg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225408" name="Rectangle 128" descr="Dark downward diagonal"/>
                <p:cNvSpPr>
                  <a:spLocks noChangeArrowheads="1"/>
                </p:cNvSpPr>
                <p:nvPr/>
              </p:nvSpPr>
              <p:spPr bwMode="auto">
                <a:xfrm>
                  <a:off x="954" y="3267"/>
                  <a:ext cx="56" cy="144"/>
                </a:xfrm>
                <a:prstGeom prst="rect">
                  <a:avLst/>
                </a:prstGeom>
                <a:pattFill prst="dkDnDiag">
                  <a:fgClr>
                    <a:srgbClr val="0000FF"/>
                  </a:fgClr>
                  <a:bgClr>
                    <a:schemeClr val="bg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225409" name="Rectangle 129" descr="Dark downward diagonal"/>
                <p:cNvSpPr>
                  <a:spLocks noChangeArrowheads="1"/>
                </p:cNvSpPr>
                <p:nvPr/>
              </p:nvSpPr>
              <p:spPr bwMode="auto">
                <a:xfrm>
                  <a:off x="717" y="3273"/>
                  <a:ext cx="56" cy="144"/>
                </a:xfrm>
                <a:prstGeom prst="rect">
                  <a:avLst/>
                </a:prstGeom>
                <a:pattFill prst="dkDnDiag">
                  <a:fgClr>
                    <a:srgbClr val="0000FF"/>
                  </a:fgClr>
                  <a:bgClr>
                    <a:schemeClr val="bg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</p:grpSp>
          <p:sp>
            <p:nvSpPr>
              <p:cNvPr id="225410" name="AutoShape 130" descr="Dark downward diagonal"/>
              <p:cNvSpPr>
                <a:spLocks noChangeArrowheads="1"/>
              </p:cNvSpPr>
              <p:nvPr/>
            </p:nvSpPr>
            <p:spPr bwMode="auto">
              <a:xfrm>
                <a:off x="693" y="2340"/>
                <a:ext cx="351" cy="306"/>
              </a:xfrm>
              <a:custGeom>
                <a:avLst/>
                <a:gdLst>
                  <a:gd name="G0" fmla="+- 4891 0 0"/>
                  <a:gd name="G1" fmla="+- 21600 0 4891"/>
                  <a:gd name="G2" fmla="*/ 4891 1 2"/>
                  <a:gd name="G3" fmla="+- 21600 0 G2"/>
                  <a:gd name="G4" fmla="+/ 4891 21600 2"/>
                  <a:gd name="G5" fmla="+/ G1 0 2"/>
                  <a:gd name="G6" fmla="*/ 21600 21600 4891"/>
                  <a:gd name="G7" fmla="*/ G6 1 2"/>
                  <a:gd name="G8" fmla="+- 21600 0 G7"/>
                  <a:gd name="G9" fmla="*/ 21600 1 2"/>
                  <a:gd name="G10" fmla="+- 4891 0 G9"/>
                  <a:gd name="G11" fmla="?: G10 G8 0"/>
                  <a:gd name="G12" fmla="?: G10 G7 21600"/>
                  <a:gd name="T0" fmla="*/ 19154 w 21600"/>
                  <a:gd name="T1" fmla="*/ 10800 h 21600"/>
                  <a:gd name="T2" fmla="*/ 10800 w 21600"/>
                  <a:gd name="T3" fmla="*/ 21600 h 21600"/>
                  <a:gd name="T4" fmla="*/ 2446 w 21600"/>
                  <a:gd name="T5" fmla="*/ 10800 h 21600"/>
                  <a:gd name="T6" fmla="*/ 10800 w 21600"/>
                  <a:gd name="T7" fmla="*/ 0 h 21600"/>
                  <a:gd name="T8" fmla="*/ 4246 w 21600"/>
                  <a:gd name="T9" fmla="*/ 4246 h 21600"/>
                  <a:gd name="T10" fmla="*/ 17354 w 21600"/>
                  <a:gd name="T11" fmla="*/ 1735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891" y="21600"/>
                    </a:lnTo>
                    <a:lnTo>
                      <a:pt x="1670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dkDnDiag">
                <a:fgClr>
                  <a:srgbClr val="0000FF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sp>
          <p:nvSpPr>
            <p:cNvPr id="225411" name="Rectangle 131"/>
            <p:cNvSpPr>
              <a:spLocks noChangeArrowheads="1"/>
            </p:cNvSpPr>
            <p:nvPr/>
          </p:nvSpPr>
          <p:spPr bwMode="auto">
            <a:xfrm>
              <a:off x="1620" y="1548"/>
              <a:ext cx="207" cy="6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225412" name="Group 132"/>
          <p:cNvGrpSpPr>
            <a:grpSpLocks/>
          </p:cNvGrpSpPr>
          <p:nvPr/>
        </p:nvGrpSpPr>
        <p:grpSpPr bwMode="auto">
          <a:xfrm>
            <a:off x="6215063" y="1533525"/>
            <a:ext cx="485775" cy="2000250"/>
            <a:chOff x="699" y="1035"/>
            <a:chExt cx="306" cy="1260"/>
          </a:xfrm>
        </p:grpSpPr>
        <p:sp>
          <p:nvSpPr>
            <p:cNvPr id="225413" name="Rectangle 133" descr="60%"/>
            <p:cNvSpPr>
              <a:spLocks noChangeArrowheads="1"/>
            </p:cNvSpPr>
            <p:nvPr/>
          </p:nvSpPr>
          <p:spPr bwMode="auto">
            <a:xfrm>
              <a:off x="747" y="1521"/>
              <a:ext cx="216" cy="774"/>
            </a:xfrm>
            <a:prstGeom prst="rect">
              <a:avLst/>
            </a:prstGeom>
            <a:pattFill prst="pct60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414" name="AutoShape 134" descr="60%"/>
            <p:cNvSpPr>
              <a:spLocks noChangeArrowheads="1"/>
            </p:cNvSpPr>
            <p:nvPr/>
          </p:nvSpPr>
          <p:spPr bwMode="auto">
            <a:xfrm>
              <a:off x="699" y="1221"/>
              <a:ext cx="306" cy="306"/>
            </a:xfrm>
            <a:custGeom>
              <a:avLst/>
              <a:gdLst>
                <a:gd name="G0" fmla="+- 3147 0 0"/>
                <a:gd name="G1" fmla="+- 21600 0 3147"/>
                <a:gd name="G2" fmla="*/ 3147 1 2"/>
                <a:gd name="G3" fmla="+- 21600 0 G2"/>
                <a:gd name="G4" fmla="+/ 3147 21600 2"/>
                <a:gd name="G5" fmla="+/ G1 0 2"/>
                <a:gd name="G6" fmla="*/ 21600 21600 3147"/>
                <a:gd name="G7" fmla="*/ G6 1 2"/>
                <a:gd name="G8" fmla="+- 21600 0 G7"/>
                <a:gd name="G9" fmla="*/ 21600 1 2"/>
                <a:gd name="G10" fmla="+- 3147 0 G9"/>
                <a:gd name="G11" fmla="?: G10 G8 0"/>
                <a:gd name="G12" fmla="?: G10 G7 21600"/>
                <a:gd name="T0" fmla="*/ 20026 w 21600"/>
                <a:gd name="T1" fmla="*/ 10800 h 21600"/>
                <a:gd name="T2" fmla="*/ 10800 w 21600"/>
                <a:gd name="T3" fmla="*/ 21600 h 21600"/>
                <a:gd name="T4" fmla="*/ 1574 w 21600"/>
                <a:gd name="T5" fmla="*/ 10800 h 21600"/>
                <a:gd name="T6" fmla="*/ 10800 w 21600"/>
                <a:gd name="T7" fmla="*/ 0 h 21600"/>
                <a:gd name="T8" fmla="*/ 3374 w 21600"/>
                <a:gd name="T9" fmla="*/ 3374 h 21600"/>
                <a:gd name="T10" fmla="*/ 18226 w 21600"/>
                <a:gd name="T11" fmla="*/ 1822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147" y="21600"/>
                  </a:lnTo>
                  <a:lnTo>
                    <a:pt x="18453" y="21600"/>
                  </a:lnTo>
                  <a:lnTo>
                    <a:pt x="21600" y="0"/>
                  </a:lnTo>
                  <a:close/>
                </a:path>
              </a:pathLst>
            </a:custGeom>
            <a:pattFill prst="pct60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415" name="Rectangle 135" descr="60%"/>
            <p:cNvSpPr>
              <a:spLocks noChangeArrowheads="1"/>
            </p:cNvSpPr>
            <p:nvPr/>
          </p:nvSpPr>
          <p:spPr bwMode="auto">
            <a:xfrm>
              <a:off x="756" y="1035"/>
              <a:ext cx="198" cy="189"/>
            </a:xfrm>
            <a:prstGeom prst="rect">
              <a:avLst/>
            </a:prstGeom>
            <a:pattFill prst="pct60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225416" name="Group 136"/>
          <p:cNvGrpSpPr>
            <a:grpSpLocks/>
          </p:cNvGrpSpPr>
          <p:nvPr/>
        </p:nvGrpSpPr>
        <p:grpSpPr bwMode="auto">
          <a:xfrm>
            <a:off x="6305550" y="1219200"/>
            <a:ext cx="314325" cy="5086350"/>
            <a:chOff x="765" y="378"/>
            <a:chExt cx="198" cy="2916"/>
          </a:xfrm>
        </p:grpSpPr>
        <p:sp>
          <p:nvSpPr>
            <p:cNvPr id="225417" name="Rectangle 137" descr="Dark upward diagonal"/>
            <p:cNvSpPr>
              <a:spLocks noChangeArrowheads="1"/>
            </p:cNvSpPr>
            <p:nvPr/>
          </p:nvSpPr>
          <p:spPr bwMode="auto">
            <a:xfrm>
              <a:off x="765" y="378"/>
              <a:ext cx="198" cy="171"/>
            </a:xfrm>
            <a:prstGeom prst="rect">
              <a:avLst/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418" name="Rectangle 138" descr="Dark upward diagonal"/>
            <p:cNvSpPr>
              <a:spLocks noChangeArrowheads="1"/>
            </p:cNvSpPr>
            <p:nvPr/>
          </p:nvSpPr>
          <p:spPr bwMode="auto">
            <a:xfrm>
              <a:off x="810" y="432"/>
              <a:ext cx="108" cy="2862"/>
            </a:xfrm>
            <a:prstGeom prst="rect">
              <a:avLst/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225419" name="Group 139"/>
          <p:cNvGrpSpPr>
            <a:grpSpLocks/>
          </p:cNvGrpSpPr>
          <p:nvPr/>
        </p:nvGrpSpPr>
        <p:grpSpPr bwMode="auto">
          <a:xfrm>
            <a:off x="7615238" y="5186363"/>
            <a:ext cx="728662" cy="1628775"/>
            <a:chOff x="639" y="2601"/>
            <a:chExt cx="459" cy="1026"/>
          </a:xfrm>
        </p:grpSpPr>
        <p:sp>
          <p:nvSpPr>
            <p:cNvPr id="225420" name="AutoShape 140" descr="Dark upward diagonal"/>
            <p:cNvSpPr>
              <a:spLocks noChangeArrowheads="1"/>
            </p:cNvSpPr>
            <p:nvPr/>
          </p:nvSpPr>
          <p:spPr bwMode="auto">
            <a:xfrm rot="10800000">
              <a:off x="639" y="3285"/>
              <a:ext cx="450" cy="342"/>
            </a:xfrm>
            <a:prstGeom prst="triangle">
              <a:avLst>
                <a:gd name="adj" fmla="val 50000"/>
              </a:avLst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421" name="Rectangle 141" descr="Dark upward diagonal"/>
            <p:cNvSpPr>
              <a:spLocks noChangeArrowheads="1"/>
            </p:cNvSpPr>
            <p:nvPr/>
          </p:nvSpPr>
          <p:spPr bwMode="auto">
            <a:xfrm>
              <a:off x="639" y="2601"/>
              <a:ext cx="459" cy="684"/>
            </a:xfrm>
            <a:prstGeom prst="rect">
              <a:avLst/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422" name="Rectangle 142"/>
            <p:cNvSpPr>
              <a:spLocks noChangeArrowheads="1"/>
            </p:cNvSpPr>
            <p:nvPr/>
          </p:nvSpPr>
          <p:spPr bwMode="auto">
            <a:xfrm>
              <a:off x="702" y="2601"/>
              <a:ext cx="324" cy="6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423" name="Rectangle 143" descr="Dark upward diagonal"/>
            <p:cNvSpPr>
              <a:spLocks noChangeArrowheads="1"/>
            </p:cNvSpPr>
            <p:nvPr/>
          </p:nvSpPr>
          <p:spPr bwMode="auto">
            <a:xfrm>
              <a:off x="702" y="2601"/>
              <a:ext cx="56" cy="171"/>
            </a:xfrm>
            <a:prstGeom prst="rect">
              <a:avLst/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424" name="Rectangle 144" descr="Dark upward diagonal"/>
            <p:cNvSpPr>
              <a:spLocks noChangeArrowheads="1"/>
            </p:cNvSpPr>
            <p:nvPr/>
          </p:nvSpPr>
          <p:spPr bwMode="auto">
            <a:xfrm>
              <a:off x="987" y="2607"/>
              <a:ext cx="65" cy="171"/>
            </a:xfrm>
            <a:prstGeom prst="rect">
              <a:avLst/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225425" name="Group 145"/>
          <p:cNvGrpSpPr>
            <a:grpSpLocks/>
          </p:cNvGrpSpPr>
          <p:nvPr/>
        </p:nvGrpSpPr>
        <p:grpSpPr bwMode="auto">
          <a:xfrm>
            <a:off x="7715250" y="3000375"/>
            <a:ext cx="557213" cy="2681288"/>
            <a:chOff x="1563" y="1545"/>
            <a:chExt cx="351" cy="1689"/>
          </a:xfrm>
        </p:grpSpPr>
        <p:grpSp>
          <p:nvGrpSpPr>
            <p:cNvPr id="225426" name="Group 146"/>
            <p:cNvGrpSpPr>
              <a:grpSpLocks/>
            </p:cNvGrpSpPr>
            <p:nvPr/>
          </p:nvGrpSpPr>
          <p:grpSpPr bwMode="auto">
            <a:xfrm>
              <a:off x="1563" y="1545"/>
              <a:ext cx="351" cy="1689"/>
              <a:chOff x="693" y="1611"/>
              <a:chExt cx="351" cy="1824"/>
            </a:xfrm>
          </p:grpSpPr>
          <p:sp>
            <p:nvSpPr>
              <p:cNvPr id="225427" name="Rectangle 147" descr="Dark downward diagonal"/>
              <p:cNvSpPr>
                <a:spLocks noChangeArrowheads="1"/>
              </p:cNvSpPr>
              <p:nvPr/>
            </p:nvSpPr>
            <p:spPr bwMode="auto">
              <a:xfrm>
                <a:off x="693" y="1611"/>
                <a:ext cx="351" cy="729"/>
              </a:xfrm>
              <a:prstGeom prst="rect">
                <a:avLst/>
              </a:prstGeom>
              <a:pattFill prst="dkDnDiag">
                <a:fgClr>
                  <a:srgbClr val="0000FF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grpSp>
            <p:nvGrpSpPr>
              <p:cNvPr id="225428" name="Group 148"/>
              <p:cNvGrpSpPr>
                <a:grpSpLocks/>
              </p:cNvGrpSpPr>
              <p:nvPr/>
            </p:nvGrpSpPr>
            <p:grpSpPr bwMode="auto">
              <a:xfrm>
                <a:off x="717" y="2646"/>
                <a:ext cx="293" cy="789"/>
                <a:chOff x="717" y="2628"/>
                <a:chExt cx="293" cy="789"/>
              </a:xfrm>
            </p:grpSpPr>
            <p:sp>
              <p:nvSpPr>
                <p:cNvPr id="225429" name="Rectangle 149" descr="Dark downward diagonal"/>
                <p:cNvSpPr>
                  <a:spLocks noChangeArrowheads="1"/>
                </p:cNvSpPr>
                <p:nvPr/>
              </p:nvSpPr>
              <p:spPr bwMode="auto">
                <a:xfrm>
                  <a:off x="765" y="2628"/>
                  <a:ext cx="198" cy="783"/>
                </a:xfrm>
                <a:prstGeom prst="rect">
                  <a:avLst/>
                </a:prstGeom>
                <a:pattFill prst="dkDnDiag">
                  <a:fgClr>
                    <a:srgbClr val="0000FF"/>
                  </a:fgClr>
                  <a:bgClr>
                    <a:schemeClr val="bg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225430" name="Rectangle 150" descr="Dark downward diagonal"/>
                <p:cNvSpPr>
                  <a:spLocks noChangeArrowheads="1"/>
                </p:cNvSpPr>
                <p:nvPr/>
              </p:nvSpPr>
              <p:spPr bwMode="auto">
                <a:xfrm>
                  <a:off x="954" y="3267"/>
                  <a:ext cx="56" cy="144"/>
                </a:xfrm>
                <a:prstGeom prst="rect">
                  <a:avLst/>
                </a:prstGeom>
                <a:pattFill prst="dkDnDiag">
                  <a:fgClr>
                    <a:srgbClr val="0000FF"/>
                  </a:fgClr>
                  <a:bgClr>
                    <a:schemeClr val="bg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225431" name="Rectangle 151" descr="Dark downward diagonal"/>
                <p:cNvSpPr>
                  <a:spLocks noChangeArrowheads="1"/>
                </p:cNvSpPr>
                <p:nvPr/>
              </p:nvSpPr>
              <p:spPr bwMode="auto">
                <a:xfrm>
                  <a:off x="717" y="3273"/>
                  <a:ext cx="56" cy="144"/>
                </a:xfrm>
                <a:prstGeom prst="rect">
                  <a:avLst/>
                </a:prstGeom>
                <a:pattFill prst="dkDnDiag">
                  <a:fgClr>
                    <a:srgbClr val="0000FF"/>
                  </a:fgClr>
                  <a:bgClr>
                    <a:schemeClr val="bg1"/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</p:grpSp>
          <p:sp>
            <p:nvSpPr>
              <p:cNvPr id="225432" name="AutoShape 152" descr="Dark downward diagonal"/>
              <p:cNvSpPr>
                <a:spLocks noChangeArrowheads="1"/>
              </p:cNvSpPr>
              <p:nvPr/>
            </p:nvSpPr>
            <p:spPr bwMode="auto">
              <a:xfrm>
                <a:off x="693" y="2340"/>
                <a:ext cx="351" cy="306"/>
              </a:xfrm>
              <a:custGeom>
                <a:avLst/>
                <a:gdLst>
                  <a:gd name="G0" fmla="+- 4891 0 0"/>
                  <a:gd name="G1" fmla="+- 21600 0 4891"/>
                  <a:gd name="G2" fmla="*/ 4891 1 2"/>
                  <a:gd name="G3" fmla="+- 21600 0 G2"/>
                  <a:gd name="G4" fmla="+/ 4891 21600 2"/>
                  <a:gd name="G5" fmla="+/ G1 0 2"/>
                  <a:gd name="G6" fmla="*/ 21600 21600 4891"/>
                  <a:gd name="G7" fmla="*/ G6 1 2"/>
                  <a:gd name="G8" fmla="+- 21600 0 G7"/>
                  <a:gd name="G9" fmla="*/ 21600 1 2"/>
                  <a:gd name="G10" fmla="+- 4891 0 G9"/>
                  <a:gd name="G11" fmla="?: G10 G8 0"/>
                  <a:gd name="G12" fmla="?: G10 G7 21600"/>
                  <a:gd name="T0" fmla="*/ 19154 w 21600"/>
                  <a:gd name="T1" fmla="*/ 10800 h 21600"/>
                  <a:gd name="T2" fmla="*/ 10800 w 21600"/>
                  <a:gd name="T3" fmla="*/ 21600 h 21600"/>
                  <a:gd name="T4" fmla="*/ 2446 w 21600"/>
                  <a:gd name="T5" fmla="*/ 10800 h 21600"/>
                  <a:gd name="T6" fmla="*/ 10800 w 21600"/>
                  <a:gd name="T7" fmla="*/ 0 h 21600"/>
                  <a:gd name="T8" fmla="*/ 4246 w 21600"/>
                  <a:gd name="T9" fmla="*/ 4246 h 21600"/>
                  <a:gd name="T10" fmla="*/ 17354 w 21600"/>
                  <a:gd name="T11" fmla="*/ 1735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891" y="21600"/>
                    </a:lnTo>
                    <a:lnTo>
                      <a:pt x="1670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dkDnDiag">
                <a:fgClr>
                  <a:srgbClr val="0000FF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sp>
          <p:nvSpPr>
            <p:cNvPr id="225433" name="Rectangle 153"/>
            <p:cNvSpPr>
              <a:spLocks noChangeArrowheads="1"/>
            </p:cNvSpPr>
            <p:nvPr/>
          </p:nvSpPr>
          <p:spPr bwMode="auto">
            <a:xfrm>
              <a:off x="1620" y="1548"/>
              <a:ext cx="207" cy="6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225434" name="Group 154"/>
          <p:cNvGrpSpPr>
            <a:grpSpLocks/>
          </p:cNvGrpSpPr>
          <p:nvPr/>
        </p:nvGrpSpPr>
        <p:grpSpPr bwMode="auto">
          <a:xfrm>
            <a:off x="7739063" y="2057400"/>
            <a:ext cx="485775" cy="2000250"/>
            <a:chOff x="699" y="1035"/>
            <a:chExt cx="306" cy="1260"/>
          </a:xfrm>
        </p:grpSpPr>
        <p:sp>
          <p:nvSpPr>
            <p:cNvPr id="225435" name="Rectangle 155" descr="60%"/>
            <p:cNvSpPr>
              <a:spLocks noChangeArrowheads="1"/>
            </p:cNvSpPr>
            <p:nvPr/>
          </p:nvSpPr>
          <p:spPr bwMode="auto">
            <a:xfrm>
              <a:off x="747" y="1521"/>
              <a:ext cx="216" cy="774"/>
            </a:xfrm>
            <a:prstGeom prst="rect">
              <a:avLst/>
            </a:prstGeom>
            <a:pattFill prst="pct60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436" name="AutoShape 156" descr="60%"/>
            <p:cNvSpPr>
              <a:spLocks noChangeArrowheads="1"/>
            </p:cNvSpPr>
            <p:nvPr/>
          </p:nvSpPr>
          <p:spPr bwMode="auto">
            <a:xfrm>
              <a:off x="699" y="1221"/>
              <a:ext cx="306" cy="306"/>
            </a:xfrm>
            <a:custGeom>
              <a:avLst/>
              <a:gdLst>
                <a:gd name="G0" fmla="+- 3147 0 0"/>
                <a:gd name="G1" fmla="+- 21600 0 3147"/>
                <a:gd name="G2" fmla="*/ 3147 1 2"/>
                <a:gd name="G3" fmla="+- 21600 0 G2"/>
                <a:gd name="G4" fmla="+/ 3147 21600 2"/>
                <a:gd name="G5" fmla="+/ G1 0 2"/>
                <a:gd name="G6" fmla="*/ 21600 21600 3147"/>
                <a:gd name="G7" fmla="*/ G6 1 2"/>
                <a:gd name="G8" fmla="+- 21600 0 G7"/>
                <a:gd name="G9" fmla="*/ 21600 1 2"/>
                <a:gd name="G10" fmla="+- 3147 0 G9"/>
                <a:gd name="G11" fmla="?: G10 G8 0"/>
                <a:gd name="G12" fmla="?: G10 G7 21600"/>
                <a:gd name="T0" fmla="*/ 20026 w 21600"/>
                <a:gd name="T1" fmla="*/ 10800 h 21600"/>
                <a:gd name="T2" fmla="*/ 10800 w 21600"/>
                <a:gd name="T3" fmla="*/ 21600 h 21600"/>
                <a:gd name="T4" fmla="*/ 1574 w 21600"/>
                <a:gd name="T5" fmla="*/ 10800 h 21600"/>
                <a:gd name="T6" fmla="*/ 10800 w 21600"/>
                <a:gd name="T7" fmla="*/ 0 h 21600"/>
                <a:gd name="T8" fmla="*/ 3374 w 21600"/>
                <a:gd name="T9" fmla="*/ 3374 h 21600"/>
                <a:gd name="T10" fmla="*/ 18226 w 21600"/>
                <a:gd name="T11" fmla="*/ 1822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147" y="21600"/>
                  </a:lnTo>
                  <a:lnTo>
                    <a:pt x="18453" y="21600"/>
                  </a:lnTo>
                  <a:lnTo>
                    <a:pt x="21600" y="0"/>
                  </a:lnTo>
                  <a:close/>
                </a:path>
              </a:pathLst>
            </a:custGeom>
            <a:pattFill prst="pct60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437" name="Rectangle 157" descr="60%"/>
            <p:cNvSpPr>
              <a:spLocks noChangeArrowheads="1"/>
            </p:cNvSpPr>
            <p:nvPr/>
          </p:nvSpPr>
          <p:spPr bwMode="auto">
            <a:xfrm>
              <a:off x="756" y="1035"/>
              <a:ext cx="198" cy="189"/>
            </a:xfrm>
            <a:prstGeom prst="rect">
              <a:avLst/>
            </a:prstGeom>
            <a:pattFill prst="pct60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225438" name="Group 158"/>
          <p:cNvGrpSpPr>
            <a:grpSpLocks/>
          </p:cNvGrpSpPr>
          <p:nvPr/>
        </p:nvGrpSpPr>
        <p:grpSpPr bwMode="auto">
          <a:xfrm>
            <a:off x="7829550" y="1214438"/>
            <a:ext cx="314325" cy="5086350"/>
            <a:chOff x="765" y="378"/>
            <a:chExt cx="198" cy="2916"/>
          </a:xfrm>
        </p:grpSpPr>
        <p:sp>
          <p:nvSpPr>
            <p:cNvPr id="225439" name="Rectangle 159" descr="Dark upward diagonal"/>
            <p:cNvSpPr>
              <a:spLocks noChangeArrowheads="1"/>
            </p:cNvSpPr>
            <p:nvPr/>
          </p:nvSpPr>
          <p:spPr bwMode="auto">
            <a:xfrm>
              <a:off x="765" y="378"/>
              <a:ext cx="198" cy="171"/>
            </a:xfrm>
            <a:prstGeom prst="rect">
              <a:avLst/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5440" name="Rectangle 160" descr="Dark upward diagonal"/>
            <p:cNvSpPr>
              <a:spLocks noChangeArrowheads="1"/>
            </p:cNvSpPr>
            <p:nvPr/>
          </p:nvSpPr>
          <p:spPr bwMode="auto">
            <a:xfrm>
              <a:off x="810" y="432"/>
              <a:ext cx="108" cy="2862"/>
            </a:xfrm>
            <a:prstGeom prst="rect">
              <a:avLst/>
            </a:prstGeom>
            <a:pattFill prst="dkUpDiag">
              <a:fgClr>
                <a:schemeClr val="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225441" name="Text Box 161"/>
          <p:cNvSpPr txBox="1">
            <a:spLocks noChangeArrowheads="1"/>
          </p:cNvSpPr>
          <p:nvPr/>
        </p:nvSpPr>
        <p:spPr bwMode="auto">
          <a:xfrm>
            <a:off x="157163" y="4943475"/>
            <a:ext cx="2828925" cy="13112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en-US" sz="2000">
                <a:solidFill>
                  <a:srgbClr val="0000FF"/>
                </a:solidFill>
                <a:cs typeface="Arial" charset="0"/>
              </a:rPr>
              <a:t>Aquellos que pueden medir presiones de poros se les llama piezoconos</a:t>
            </a:r>
          </a:p>
        </p:txBody>
      </p:sp>
      <p:grpSp>
        <p:nvGrpSpPr>
          <p:cNvPr id="225444" name="Group 164"/>
          <p:cNvGrpSpPr>
            <a:grpSpLocks/>
          </p:cNvGrpSpPr>
          <p:nvPr/>
        </p:nvGrpSpPr>
        <p:grpSpPr bwMode="auto">
          <a:xfrm>
            <a:off x="3843338" y="0"/>
            <a:ext cx="1057275" cy="671513"/>
            <a:chOff x="2511" y="0"/>
            <a:chExt cx="666" cy="423"/>
          </a:xfrm>
        </p:grpSpPr>
        <p:sp>
          <p:nvSpPr>
            <p:cNvPr id="225442" name="Line 162"/>
            <p:cNvSpPr>
              <a:spLocks noChangeShapeType="1"/>
            </p:cNvSpPr>
            <p:nvPr/>
          </p:nvSpPr>
          <p:spPr bwMode="auto">
            <a:xfrm>
              <a:off x="2520" y="0"/>
              <a:ext cx="0" cy="42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5443" name="Text Box 163"/>
            <p:cNvSpPr txBox="1">
              <a:spLocks noChangeArrowheads="1"/>
            </p:cNvSpPr>
            <p:nvPr/>
          </p:nvSpPr>
          <p:spPr bwMode="auto">
            <a:xfrm>
              <a:off x="2511" y="72"/>
              <a:ext cx="66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cs typeface="Arial" charset="0"/>
                </a:rPr>
                <a:t>40 mm</a:t>
              </a:r>
            </a:p>
          </p:txBody>
        </p:sp>
      </p:grpSp>
      <p:grpSp>
        <p:nvGrpSpPr>
          <p:cNvPr id="225454" name="Group 174"/>
          <p:cNvGrpSpPr>
            <a:grpSpLocks/>
          </p:cNvGrpSpPr>
          <p:nvPr/>
        </p:nvGrpSpPr>
        <p:grpSpPr bwMode="auto">
          <a:xfrm>
            <a:off x="5238750" y="609600"/>
            <a:ext cx="1057275" cy="585788"/>
            <a:chOff x="3300" y="384"/>
            <a:chExt cx="666" cy="369"/>
          </a:xfrm>
        </p:grpSpPr>
        <p:sp>
          <p:nvSpPr>
            <p:cNvPr id="225446" name="Line 166"/>
            <p:cNvSpPr>
              <a:spLocks noChangeShapeType="1"/>
            </p:cNvSpPr>
            <p:nvPr/>
          </p:nvSpPr>
          <p:spPr bwMode="auto">
            <a:xfrm>
              <a:off x="3309" y="384"/>
              <a:ext cx="0" cy="36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5447" name="Text Box 167"/>
            <p:cNvSpPr txBox="1">
              <a:spLocks noChangeArrowheads="1"/>
            </p:cNvSpPr>
            <p:nvPr/>
          </p:nvSpPr>
          <p:spPr bwMode="auto">
            <a:xfrm>
              <a:off x="3300" y="456"/>
              <a:ext cx="66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cs typeface="Arial" charset="0"/>
                </a:rPr>
                <a:t>40 mm</a:t>
              </a:r>
            </a:p>
          </p:txBody>
        </p:sp>
      </p:grpSp>
      <p:grpSp>
        <p:nvGrpSpPr>
          <p:cNvPr id="225455" name="Group 175"/>
          <p:cNvGrpSpPr>
            <a:grpSpLocks/>
          </p:cNvGrpSpPr>
          <p:nvPr/>
        </p:nvGrpSpPr>
        <p:grpSpPr bwMode="auto">
          <a:xfrm>
            <a:off x="6753225" y="1538288"/>
            <a:ext cx="1057275" cy="585787"/>
            <a:chOff x="4254" y="969"/>
            <a:chExt cx="666" cy="369"/>
          </a:xfrm>
        </p:grpSpPr>
        <p:sp>
          <p:nvSpPr>
            <p:cNvPr id="225449" name="Line 169"/>
            <p:cNvSpPr>
              <a:spLocks noChangeShapeType="1"/>
            </p:cNvSpPr>
            <p:nvPr/>
          </p:nvSpPr>
          <p:spPr bwMode="auto">
            <a:xfrm>
              <a:off x="4263" y="969"/>
              <a:ext cx="0" cy="36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5450" name="Text Box 170"/>
            <p:cNvSpPr txBox="1">
              <a:spLocks noChangeArrowheads="1"/>
            </p:cNvSpPr>
            <p:nvPr/>
          </p:nvSpPr>
          <p:spPr bwMode="auto">
            <a:xfrm>
              <a:off x="4254" y="1041"/>
              <a:ext cx="66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cs typeface="Arial" charset="0"/>
                </a:rPr>
                <a:t>40 mm</a:t>
              </a:r>
            </a:p>
          </p:txBody>
        </p:sp>
      </p:grpSp>
      <p:grpSp>
        <p:nvGrpSpPr>
          <p:cNvPr id="225451" name="Group 171"/>
          <p:cNvGrpSpPr>
            <a:grpSpLocks/>
          </p:cNvGrpSpPr>
          <p:nvPr/>
        </p:nvGrpSpPr>
        <p:grpSpPr bwMode="auto">
          <a:xfrm>
            <a:off x="8301038" y="2024063"/>
            <a:ext cx="1057275" cy="671512"/>
            <a:chOff x="2511" y="0"/>
            <a:chExt cx="666" cy="423"/>
          </a:xfrm>
        </p:grpSpPr>
        <p:sp>
          <p:nvSpPr>
            <p:cNvPr id="225452" name="Line 172"/>
            <p:cNvSpPr>
              <a:spLocks noChangeShapeType="1"/>
            </p:cNvSpPr>
            <p:nvPr/>
          </p:nvSpPr>
          <p:spPr bwMode="auto">
            <a:xfrm>
              <a:off x="2520" y="0"/>
              <a:ext cx="0" cy="42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5453" name="Text Box 173"/>
            <p:cNvSpPr txBox="1">
              <a:spLocks noChangeArrowheads="1"/>
            </p:cNvSpPr>
            <p:nvPr/>
          </p:nvSpPr>
          <p:spPr bwMode="auto">
            <a:xfrm>
              <a:off x="2511" y="72"/>
              <a:ext cx="66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b="1">
                  <a:cs typeface="Arial" charset="0"/>
                </a:rPr>
                <a:t>40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90370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33333E-6 L -4.44444E-6 0.0895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53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6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5.55112E-17 L 2.77556E-17 0.0916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25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58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4444E-6 L -3.61111E-6 0.087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25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37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-1.66667E-6 0.0812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253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5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7.40741E-7 L 3.88889E-6 0.087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253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375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4.44444E-6 L 0.0 0.07709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254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84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7 L -1.94444E-6 0.08958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254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68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-1.66667E-6 0.09584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25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792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6" name="Picture 6" descr="h-4212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25" y="1711325"/>
            <a:ext cx="7386638" cy="443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567" name="Rectangle 7"/>
          <p:cNvSpPr>
            <a:spLocks noChangeArrowheads="1"/>
          </p:cNvSpPr>
          <p:nvPr/>
        </p:nvSpPr>
        <p:spPr bwMode="auto">
          <a:xfrm>
            <a:off x="271463" y="165100"/>
            <a:ext cx="17700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en-US" sz="2800" b="1">
                <a:solidFill>
                  <a:srgbClr val="0000FF"/>
                </a:solidFill>
                <a:cs typeface="Arial" charset="0"/>
              </a:rPr>
              <a:t>Torvena</a:t>
            </a:r>
            <a:endParaRPr lang="en-AU" sz="2800" b="1">
              <a:solidFill>
                <a:srgbClr val="0000FF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261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432" name="Group 104"/>
          <p:cNvGrpSpPr>
            <a:grpSpLocks/>
          </p:cNvGrpSpPr>
          <p:nvPr/>
        </p:nvGrpSpPr>
        <p:grpSpPr bwMode="auto">
          <a:xfrm>
            <a:off x="1814513" y="4572000"/>
            <a:ext cx="471487" cy="2128838"/>
            <a:chOff x="999" y="2988"/>
            <a:chExt cx="297" cy="1341"/>
          </a:xfrm>
        </p:grpSpPr>
        <p:grpSp>
          <p:nvGrpSpPr>
            <p:cNvPr id="227430" name="Group 102"/>
            <p:cNvGrpSpPr>
              <a:grpSpLocks/>
            </p:cNvGrpSpPr>
            <p:nvPr/>
          </p:nvGrpSpPr>
          <p:grpSpPr bwMode="auto">
            <a:xfrm>
              <a:off x="999" y="2988"/>
              <a:ext cx="297" cy="1332"/>
              <a:chOff x="999" y="2988"/>
              <a:chExt cx="297" cy="1332"/>
            </a:xfrm>
          </p:grpSpPr>
          <p:sp>
            <p:nvSpPr>
              <p:cNvPr id="227428" name="Rectangle 100" descr="Dark upward diagonal"/>
              <p:cNvSpPr>
                <a:spLocks noChangeArrowheads="1"/>
              </p:cNvSpPr>
              <p:nvPr/>
            </p:nvSpPr>
            <p:spPr bwMode="auto">
              <a:xfrm>
                <a:off x="999" y="2988"/>
                <a:ext cx="297" cy="207"/>
              </a:xfrm>
              <a:prstGeom prst="rect">
                <a:avLst/>
              </a:prstGeom>
              <a:pattFill prst="dkUpDiag">
                <a:fgClr>
                  <a:schemeClr val="hlink"/>
                </a:fgClr>
                <a:bgClr>
                  <a:schemeClr val="bg1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227429" name="Rectangle 101" descr="Dark upward diagonal"/>
              <p:cNvSpPr>
                <a:spLocks noChangeArrowheads="1"/>
              </p:cNvSpPr>
              <p:nvPr/>
            </p:nvSpPr>
            <p:spPr bwMode="auto">
              <a:xfrm>
                <a:off x="1035" y="3204"/>
                <a:ext cx="234" cy="1116"/>
              </a:xfrm>
              <a:prstGeom prst="rect">
                <a:avLst/>
              </a:prstGeom>
              <a:pattFill prst="dkUpDiag">
                <a:fgClr>
                  <a:schemeClr val="hlink"/>
                </a:fgClr>
                <a:bgClr>
                  <a:schemeClr val="bg1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sp>
          <p:nvSpPr>
            <p:cNvPr id="227431" name="Rectangle 103"/>
            <p:cNvSpPr>
              <a:spLocks noChangeArrowheads="1"/>
            </p:cNvSpPr>
            <p:nvPr/>
          </p:nvSpPr>
          <p:spPr bwMode="auto">
            <a:xfrm>
              <a:off x="1089" y="2988"/>
              <a:ext cx="108" cy="1341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227330" name="Rectangle 2"/>
          <p:cNvSpPr>
            <a:spLocks noChangeArrowheads="1"/>
          </p:cNvSpPr>
          <p:nvPr/>
        </p:nvSpPr>
        <p:spPr bwMode="auto">
          <a:xfrm>
            <a:off x="242888" y="193675"/>
            <a:ext cx="569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en-US" sz="2800" b="1">
                <a:solidFill>
                  <a:srgbClr val="0000FF"/>
                </a:solidFill>
                <a:cs typeface="Arial" charset="0"/>
              </a:rPr>
              <a:t>Standard Penetration Test, </a:t>
            </a:r>
            <a:r>
              <a:rPr lang="en-US" sz="2800" b="1">
                <a:solidFill>
                  <a:schemeClr val="hlink"/>
                </a:solidFill>
                <a:cs typeface="Arial" charset="0"/>
              </a:rPr>
              <a:t>SPT</a:t>
            </a:r>
            <a:endParaRPr lang="en-AU" sz="2800" b="1">
              <a:solidFill>
                <a:schemeClr val="hlink"/>
              </a:solidFill>
              <a:cs typeface="Arial" charset="0"/>
            </a:endParaRPr>
          </a:p>
        </p:txBody>
      </p:sp>
      <p:grpSp>
        <p:nvGrpSpPr>
          <p:cNvPr id="227433" name="Group 105"/>
          <p:cNvGrpSpPr>
            <a:grpSpLocks/>
          </p:cNvGrpSpPr>
          <p:nvPr/>
        </p:nvGrpSpPr>
        <p:grpSpPr bwMode="auto">
          <a:xfrm>
            <a:off x="1357313" y="2014538"/>
            <a:ext cx="1371600" cy="3771900"/>
            <a:chOff x="711" y="1269"/>
            <a:chExt cx="864" cy="2376"/>
          </a:xfrm>
        </p:grpSpPr>
        <p:sp>
          <p:nvSpPr>
            <p:cNvPr id="227424" name="Rectangle 96" descr="Dark downward diagonal"/>
            <p:cNvSpPr>
              <a:spLocks noChangeArrowheads="1"/>
            </p:cNvSpPr>
            <p:nvPr/>
          </p:nvSpPr>
          <p:spPr bwMode="auto">
            <a:xfrm>
              <a:off x="711" y="1269"/>
              <a:ext cx="864" cy="729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7426" name="Rectangle 98" descr="Dark downward diagonal"/>
            <p:cNvSpPr>
              <a:spLocks noChangeArrowheads="1"/>
            </p:cNvSpPr>
            <p:nvPr/>
          </p:nvSpPr>
          <p:spPr bwMode="auto">
            <a:xfrm>
              <a:off x="1116" y="1998"/>
              <a:ext cx="56" cy="1647"/>
            </a:xfrm>
            <a:prstGeom prst="rect">
              <a:avLst/>
            </a:prstGeom>
            <a:pattFill prst="dkDnDiag">
              <a:fgClr>
                <a:srgbClr val="0000FF"/>
              </a:fgClr>
              <a:bgClr>
                <a:srgbClr val="FFFF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7425" name="Text Box 97"/>
            <p:cNvSpPr txBox="1">
              <a:spLocks noChangeArrowheads="1"/>
            </p:cNvSpPr>
            <p:nvPr/>
          </p:nvSpPr>
          <p:spPr bwMode="auto">
            <a:xfrm>
              <a:off x="819" y="1449"/>
              <a:ext cx="666" cy="2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cs typeface="Arial" charset="0"/>
                </a:rPr>
                <a:t>63.5 kg</a:t>
              </a:r>
            </a:p>
          </p:txBody>
        </p:sp>
      </p:grpSp>
      <p:grpSp>
        <p:nvGrpSpPr>
          <p:cNvPr id="227436" name="Group 108"/>
          <p:cNvGrpSpPr>
            <a:grpSpLocks/>
          </p:cNvGrpSpPr>
          <p:nvPr/>
        </p:nvGrpSpPr>
        <p:grpSpPr bwMode="auto">
          <a:xfrm>
            <a:off x="2814638" y="3171825"/>
            <a:ext cx="1028700" cy="1414463"/>
            <a:chOff x="1629" y="1998"/>
            <a:chExt cx="648" cy="990"/>
          </a:xfrm>
        </p:grpSpPr>
        <p:sp>
          <p:nvSpPr>
            <p:cNvPr id="227434" name="Line 106"/>
            <p:cNvSpPr>
              <a:spLocks noChangeShapeType="1"/>
            </p:cNvSpPr>
            <p:nvPr/>
          </p:nvSpPr>
          <p:spPr bwMode="auto">
            <a:xfrm>
              <a:off x="1638" y="1998"/>
              <a:ext cx="0" cy="9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7435" name="Text Box 107"/>
            <p:cNvSpPr txBox="1">
              <a:spLocks noChangeArrowheads="1"/>
            </p:cNvSpPr>
            <p:nvPr/>
          </p:nvSpPr>
          <p:spPr bwMode="auto">
            <a:xfrm>
              <a:off x="1629" y="2340"/>
              <a:ext cx="648" cy="2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cs typeface="Arial" charset="0"/>
                </a:rPr>
                <a:t>0.76 m</a:t>
              </a:r>
            </a:p>
          </p:txBody>
        </p:sp>
      </p:grpSp>
      <p:grpSp>
        <p:nvGrpSpPr>
          <p:cNvPr id="227440" name="Group 112"/>
          <p:cNvGrpSpPr>
            <a:grpSpLocks/>
          </p:cNvGrpSpPr>
          <p:nvPr/>
        </p:nvGrpSpPr>
        <p:grpSpPr bwMode="auto">
          <a:xfrm>
            <a:off x="100013" y="4786313"/>
            <a:ext cx="1800225" cy="701675"/>
            <a:chOff x="180" y="3015"/>
            <a:chExt cx="1134" cy="442"/>
          </a:xfrm>
        </p:grpSpPr>
        <p:sp>
          <p:nvSpPr>
            <p:cNvPr id="227437" name="Text Box 109"/>
            <p:cNvSpPr txBox="1">
              <a:spLocks noChangeArrowheads="1"/>
            </p:cNvSpPr>
            <p:nvPr/>
          </p:nvSpPr>
          <p:spPr bwMode="auto">
            <a:xfrm>
              <a:off x="180" y="3015"/>
              <a:ext cx="747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solidFill>
                    <a:srgbClr val="0000FF"/>
                  </a:solidFill>
                  <a:cs typeface="Arial" charset="0"/>
                </a:rPr>
                <a:t>Barra de perf</a:t>
              </a:r>
            </a:p>
          </p:txBody>
        </p:sp>
        <p:sp>
          <p:nvSpPr>
            <p:cNvPr id="227438" name="Line 110"/>
            <p:cNvSpPr>
              <a:spLocks noChangeShapeType="1"/>
            </p:cNvSpPr>
            <p:nvPr/>
          </p:nvSpPr>
          <p:spPr bwMode="auto">
            <a:xfrm>
              <a:off x="900" y="3195"/>
              <a:ext cx="414" cy="207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27455" name="Group 127"/>
          <p:cNvGrpSpPr>
            <a:grpSpLocks/>
          </p:cNvGrpSpPr>
          <p:nvPr/>
        </p:nvGrpSpPr>
        <p:grpSpPr bwMode="auto">
          <a:xfrm>
            <a:off x="2447925" y="4516438"/>
            <a:ext cx="4286250" cy="984250"/>
            <a:chOff x="1542" y="2845"/>
            <a:chExt cx="2700" cy="620"/>
          </a:xfrm>
        </p:grpSpPr>
        <p:sp>
          <p:nvSpPr>
            <p:cNvPr id="227442" name="Line 114"/>
            <p:cNvSpPr>
              <a:spLocks noChangeShapeType="1"/>
            </p:cNvSpPr>
            <p:nvPr/>
          </p:nvSpPr>
          <p:spPr bwMode="auto">
            <a:xfrm>
              <a:off x="1545" y="2886"/>
              <a:ext cx="0" cy="180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7443" name="Text Box 115"/>
            <p:cNvSpPr txBox="1">
              <a:spLocks noChangeArrowheads="1"/>
            </p:cNvSpPr>
            <p:nvPr/>
          </p:nvSpPr>
          <p:spPr bwMode="auto">
            <a:xfrm>
              <a:off x="1554" y="2845"/>
              <a:ext cx="64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b="1">
                  <a:solidFill>
                    <a:schemeClr val="hlink"/>
                  </a:solidFill>
                  <a:cs typeface="Arial" charset="0"/>
                </a:rPr>
                <a:t>0.15 m</a:t>
              </a:r>
            </a:p>
          </p:txBody>
        </p:sp>
        <p:sp>
          <p:nvSpPr>
            <p:cNvPr id="227445" name="Line 117"/>
            <p:cNvSpPr>
              <a:spLocks noChangeShapeType="1"/>
            </p:cNvSpPr>
            <p:nvPr/>
          </p:nvSpPr>
          <p:spPr bwMode="auto">
            <a:xfrm>
              <a:off x="1542" y="3054"/>
              <a:ext cx="0" cy="18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7446" name="Line 118"/>
            <p:cNvSpPr>
              <a:spLocks noChangeShapeType="1"/>
            </p:cNvSpPr>
            <p:nvPr/>
          </p:nvSpPr>
          <p:spPr bwMode="auto">
            <a:xfrm>
              <a:off x="1542" y="3225"/>
              <a:ext cx="0" cy="18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7447" name="Text Box 119"/>
            <p:cNvSpPr txBox="1">
              <a:spLocks noChangeArrowheads="1"/>
            </p:cNvSpPr>
            <p:nvPr/>
          </p:nvSpPr>
          <p:spPr bwMode="auto">
            <a:xfrm>
              <a:off x="1551" y="3031"/>
              <a:ext cx="64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b="1">
                  <a:solidFill>
                    <a:srgbClr val="0000FF"/>
                  </a:solidFill>
                  <a:cs typeface="Arial" charset="0"/>
                </a:rPr>
                <a:t>0.15 m</a:t>
              </a:r>
            </a:p>
          </p:txBody>
        </p:sp>
        <p:sp>
          <p:nvSpPr>
            <p:cNvPr id="227448" name="Text Box 120"/>
            <p:cNvSpPr txBox="1">
              <a:spLocks noChangeArrowheads="1"/>
            </p:cNvSpPr>
            <p:nvPr/>
          </p:nvSpPr>
          <p:spPr bwMode="auto">
            <a:xfrm>
              <a:off x="1551" y="3202"/>
              <a:ext cx="64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b="1">
                  <a:solidFill>
                    <a:srgbClr val="0000FF"/>
                  </a:solidFill>
                  <a:cs typeface="Arial" charset="0"/>
                </a:rPr>
                <a:t>0.15 m</a:t>
              </a:r>
            </a:p>
          </p:txBody>
        </p:sp>
        <p:sp>
          <p:nvSpPr>
            <p:cNvPr id="227449" name="Text Box 121"/>
            <p:cNvSpPr txBox="1">
              <a:spLocks noChangeArrowheads="1"/>
            </p:cNvSpPr>
            <p:nvPr/>
          </p:nvSpPr>
          <p:spPr bwMode="auto">
            <a:xfrm>
              <a:off x="2412" y="2853"/>
              <a:ext cx="182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b="1">
                  <a:solidFill>
                    <a:schemeClr val="hlink"/>
                  </a:solidFill>
                  <a:cs typeface="Arial" charset="0"/>
                </a:rPr>
                <a:t>Numero de golpes = N</a:t>
              </a:r>
              <a:r>
                <a:rPr lang="en-US" b="1" baseline="-25000">
                  <a:solidFill>
                    <a:schemeClr val="hlink"/>
                  </a:solidFill>
                  <a:cs typeface="Arial" charset="0"/>
                </a:rPr>
                <a:t>1</a:t>
              </a:r>
            </a:p>
          </p:txBody>
        </p:sp>
        <p:sp>
          <p:nvSpPr>
            <p:cNvPr id="227450" name="Line 122"/>
            <p:cNvSpPr>
              <a:spLocks noChangeShapeType="1"/>
            </p:cNvSpPr>
            <p:nvPr/>
          </p:nvSpPr>
          <p:spPr bwMode="auto">
            <a:xfrm>
              <a:off x="2106" y="2961"/>
              <a:ext cx="297" cy="0"/>
            </a:xfrm>
            <a:prstGeom prst="line">
              <a:avLst/>
            </a:prstGeom>
            <a:noFill/>
            <a:ln w="635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7451" name="Text Box 123"/>
            <p:cNvSpPr txBox="1">
              <a:spLocks noChangeArrowheads="1"/>
            </p:cNvSpPr>
            <p:nvPr/>
          </p:nvSpPr>
          <p:spPr bwMode="auto">
            <a:xfrm>
              <a:off x="2409" y="3048"/>
              <a:ext cx="182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b="1">
                  <a:solidFill>
                    <a:srgbClr val="0000FF"/>
                  </a:solidFill>
                  <a:cs typeface="Arial" charset="0"/>
                </a:rPr>
                <a:t>Numero de golpes = N</a:t>
              </a:r>
              <a:r>
                <a:rPr lang="en-US" b="1" baseline="-25000">
                  <a:solidFill>
                    <a:srgbClr val="0000FF"/>
                  </a:solidFill>
                  <a:cs typeface="Arial" charset="0"/>
                </a:rPr>
                <a:t>2</a:t>
              </a:r>
            </a:p>
          </p:txBody>
        </p:sp>
        <p:sp>
          <p:nvSpPr>
            <p:cNvPr id="227452" name="Line 124"/>
            <p:cNvSpPr>
              <a:spLocks noChangeShapeType="1"/>
            </p:cNvSpPr>
            <p:nvPr/>
          </p:nvSpPr>
          <p:spPr bwMode="auto">
            <a:xfrm>
              <a:off x="2103" y="3156"/>
              <a:ext cx="297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27453" name="Text Box 125"/>
            <p:cNvSpPr txBox="1">
              <a:spLocks noChangeArrowheads="1"/>
            </p:cNvSpPr>
            <p:nvPr/>
          </p:nvSpPr>
          <p:spPr bwMode="auto">
            <a:xfrm>
              <a:off x="2415" y="3234"/>
              <a:ext cx="182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b="1">
                  <a:solidFill>
                    <a:srgbClr val="0000FF"/>
                  </a:solidFill>
                  <a:cs typeface="Arial" charset="0"/>
                </a:rPr>
                <a:t>Numero de golpes = N</a:t>
              </a:r>
              <a:r>
                <a:rPr lang="en-US" b="1" baseline="-25000">
                  <a:solidFill>
                    <a:srgbClr val="0000FF"/>
                  </a:solidFill>
                  <a:cs typeface="Arial" charset="0"/>
                </a:rPr>
                <a:t>3</a:t>
              </a:r>
            </a:p>
          </p:txBody>
        </p:sp>
        <p:sp>
          <p:nvSpPr>
            <p:cNvPr id="227454" name="Line 126"/>
            <p:cNvSpPr>
              <a:spLocks noChangeShapeType="1"/>
            </p:cNvSpPr>
            <p:nvPr/>
          </p:nvSpPr>
          <p:spPr bwMode="auto">
            <a:xfrm>
              <a:off x="2109" y="3342"/>
              <a:ext cx="297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227456" name="Text Box 128"/>
          <p:cNvSpPr txBox="1">
            <a:spLocks noChangeArrowheads="1"/>
          </p:cNvSpPr>
          <p:nvPr/>
        </p:nvSpPr>
        <p:spPr bwMode="auto">
          <a:xfrm>
            <a:off x="2657475" y="5972175"/>
            <a:ext cx="6200775" cy="36671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FF00"/>
                </a:solidFill>
                <a:cs typeface="Arial" charset="0"/>
              </a:rPr>
              <a:t>Resistencia a penetración Standard  (SPT N) = N</a:t>
            </a:r>
            <a:r>
              <a:rPr lang="en-US" b="1" baseline="-25000">
                <a:solidFill>
                  <a:srgbClr val="FFFF00"/>
                </a:solidFill>
                <a:cs typeface="Arial" charset="0"/>
              </a:rPr>
              <a:t>2</a:t>
            </a:r>
            <a:r>
              <a:rPr lang="en-US" b="1">
                <a:solidFill>
                  <a:srgbClr val="FFFF00"/>
                </a:solidFill>
                <a:cs typeface="Arial" charset="0"/>
              </a:rPr>
              <a:t> + N</a:t>
            </a:r>
            <a:r>
              <a:rPr lang="en-US" b="1" baseline="-25000">
                <a:solidFill>
                  <a:srgbClr val="FFFF00"/>
                </a:solidFill>
                <a:cs typeface="Arial" charset="0"/>
              </a:rPr>
              <a:t>3</a:t>
            </a:r>
          </a:p>
        </p:txBody>
      </p:sp>
      <p:sp>
        <p:nvSpPr>
          <p:cNvPr id="227458" name="Text Box 130"/>
          <p:cNvSpPr txBox="1">
            <a:spLocks noChangeArrowheads="1"/>
          </p:cNvSpPr>
          <p:nvPr/>
        </p:nvSpPr>
        <p:spPr bwMode="auto">
          <a:xfrm>
            <a:off x="4195763" y="3452813"/>
            <a:ext cx="4743450" cy="3968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en-US" sz="2000">
                <a:solidFill>
                  <a:srgbClr val="0000FF"/>
                </a:solidFill>
                <a:cs typeface="Arial" charset="0"/>
              </a:rPr>
              <a:t>Puede aplicarse cada 1 m</a:t>
            </a:r>
          </a:p>
        </p:txBody>
      </p:sp>
      <p:sp>
        <p:nvSpPr>
          <p:cNvPr id="227459" name="Text Box 131"/>
          <p:cNvSpPr txBox="1">
            <a:spLocks noChangeArrowheads="1"/>
          </p:cNvSpPr>
          <p:nvPr/>
        </p:nvSpPr>
        <p:spPr bwMode="auto">
          <a:xfrm>
            <a:off x="412750" y="1214438"/>
            <a:ext cx="8243888" cy="336550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en-US" sz="1600">
                <a:solidFill>
                  <a:schemeClr val="hlink"/>
                </a:solidFill>
                <a:cs typeface="Arial" charset="0"/>
              </a:rPr>
              <a:t>Existen diversas coreelaciones (c, </a:t>
            </a:r>
            <a:r>
              <a:rPr lang="en-US" sz="1600">
                <a:solidFill>
                  <a:schemeClr val="hlink"/>
                </a:solidFill>
                <a:latin typeface="Symbol" pitchFamily="18" charset="2"/>
                <a:cs typeface="Arial" charset="0"/>
              </a:rPr>
              <a:t>f, </a:t>
            </a:r>
            <a:r>
              <a:rPr lang="en-US" sz="1600">
                <a:solidFill>
                  <a:schemeClr val="hlink"/>
                </a:solidFill>
                <a:cs typeface="Arial" charset="0"/>
              </a:rPr>
              <a:t>ect) para </a:t>
            </a:r>
            <a:r>
              <a:rPr lang="en-US" sz="1600" i="1">
                <a:solidFill>
                  <a:schemeClr val="hlink"/>
                </a:solidFill>
                <a:cs typeface="Arial" charset="0"/>
              </a:rPr>
              <a:t>N</a:t>
            </a:r>
            <a:endParaRPr lang="en-US" sz="1600" i="1" baseline="-25000">
              <a:solidFill>
                <a:schemeClr val="hlin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3082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1.11022E-16 L -0.00156 0.21296 L -0.00104 1.11022E-16 L -0.00104 0.21296 L -0.00052 1.11022E-16 L -0.00052 0.2419 L 2.5E-6 1.11022E-16 L 2.5E-6 0.26412 L 0.00052 1.11022E-16 L 0.00069 0.27708 L 0.00104 1.11022E-16 L 0.00121 0.2919 L 0.00156 1.11022E-16 L 0.00191 0.31412 L 0.00208 1.11022E-16 L 0.0026 0.32708 L 0.00312 1.11022E-16 " pathEditMode="relative" rAng="0" ptsTypes="FFFFFFFFFFFFFFFFF">
                                      <p:cBhvr>
                                        <p:cTn id="16" dur="5000" fill="hold"/>
                                        <p:tgtEl>
                                          <p:spTgt spid="2274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1634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7.40741E-7 L -1.94444E-6 0.12407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2274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2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0"/>
                                        <p:tgtEl>
                                          <p:spTgt spid="227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27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456" grpId="0" animBg="1"/>
      <p:bldP spid="227458" grpId="0" animBg="1"/>
      <p:bldP spid="22745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9" name="Rectangle 7"/>
          <p:cNvSpPr>
            <a:spLocks noChangeArrowheads="1"/>
          </p:cNvSpPr>
          <p:nvPr/>
        </p:nvSpPr>
        <p:spPr bwMode="auto">
          <a:xfrm>
            <a:off x="242888" y="193675"/>
            <a:ext cx="569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en-US" sz="2800" b="1">
                <a:solidFill>
                  <a:srgbClr val="0000FF"/>
                </a:solidFill>
                <a:cs typeface="Arial" charset="0"/>
              </a:rPr>
              <a:t>Standard Penetration Test, </a:t>
            </a:r>
            <a:r>
              <a:rPr lang="en-US" sz="2800" b="1">
                <a:solidFill>
                  <a:schemeClr val="hlink"/>
                </a:solidFill>
                <a:cs typeface="Arial" charset="0"/>
              </a:rPr>
              <a:t>SPT</a:t>
            </a:r>
            <a:endParaRPr lang="en-AU" sz="2800" b="1">
              <a:solidFill>
                <a:schemeClr val="hlink"/>
              </a:solidFill>
              <a:cs typeface="Arial" charset="0"/>
            </a:endParaRPr>
          </a:p>
        </p:txBody>
      </p:sp>
      <p:pic>
        <p:nvPicPr>
          <p:cNvPr id="228361" name="SPT.mpg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88" y="1057275"/>
            <a:ext cx="5367337" cy="438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8372" name="Text Box 20"/>
          <p:cNvSpPr txBox="1">
            <a:spLocks noChangeArrowheads="1"/>
          </p:cNvSpPr>
          <p:nvPr/>
        </p:nvSpPr>
        <p:spPr bwMode="auto">
          <a:xfrm>
            <a:off x="2843213" y="6057900"/>
            <a:ext cx="3328987" cy="3968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0000FF"/>
                </a:solidFill>
                <a:cs typeface="Arial" charset="0"/>
              </a:rPr>
              <a:t>SPT (Manual operation)</a:t>
            </a:r>
          </a:p>
        </p:txBody>
      </p:sp>
    </p:spTree>
    <p:extLst>
      <p:ext uri="{BB962C8B-B14F-4D97-AF65-F5344CB8AC3E}">
        <p14:creationId xmlns:p14="http://schemas.microsoft.com/office/powerpoint/2010/main" val="7213707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83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283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836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28361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963" name="Group 67"/>
          <p:cNvGrpSpPr>
            <a:grpSpLocks/>
          </p:cNvGrpSpPr>
          <p:nvPr/>
        </p:nvGrpSpPr>
        <p:grpSpPr bwMode="auto">
          <a:xfrm>
            <a:off x="5514975" y="1800225"/>
            <a:ext cx="3314700" cy="3640138"/>
            <a:chOff x="3474" y="1719"/>
            <a:chExt cx="2088" cy="2293"/>
          </a:xfrm>
        </p:grpSpPr>
        <p:sp>
          <p:nvSpPr>
            <p:cNvPr id="208948" name="Rectangle 52" descr="Stationery"/>
            <p:cNvSpPr>
              <a:spLocks noChangeArrowheads="1"/>
            </p:cNvSpPr>
            <p:nvPr/>
          </p:nvSpPr>
          <p:spPr bwMode="auto">
            <a:xfrm>
              <a:off x="3474" y="1719"/>
              <a:ext cx="2088" cy="1971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08959" name="Text Box 63"/>
            <p:cNvSpPr txBox="1">
              <a:spLocks noChangeArrowheads="1"/>
            </p:cNvSpPr>
            <p:nvPr/>
          </p:nvSpPr>
          <p:spPr bwMode="auto">
            <a:xfrm>
              <a:off x="4005" y="3762"/>
              <a:ext cx="103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cs typeface="Arial" charset="0"/>
                </a:rPr>
                <a:t>PLANTA</a:t>
              </a:r>
            </a:p>
          </p:txBody>
        </p:sp>
      </p:grpSp>
      <p:sp>
        <p:nvSpPr>
          <p:cNvPr id="208957" name="Oval 61"/>
          <p:cNvSpPr>
            <a:spLocks noChangeArrowheads="1"/>
          </p:cNvSpPr>
          <p:nvPr/>
        </p:nvSpPr>
        <p:spPr bwMode="auto">
          <a:xfrm>
            <a:off x="6657975" y="2786063"/>
            <a:ext cx="1128713" cy="1157287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  <p:sp>
        <p:nvSpPr>
          <p:cNvPr id="208918" name="Rectangle 22" descr="Stationery"/>
          <p:cNvSpPr>
            <a:spLocks noChangeArrowheads="1"/>
          </p:cNvSpPr>
          <p:nvPr/>
        </p:nvSpPr>
        <p:spPr bwMode="auto">
          <a:xfrm>
            <a:off x="171450" y="2271713"/>
            <a:ext cx="3357563" cy="437197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  <p:sp>
        <p:nvSpPr>
          <p:cNvPr id="208900" name="Rectangle 4"/>
          <p:cNvSpPr>
            <a:spLocks noChangeArrowheads="1"/>
          </p:cNvSpPr>
          <p:nvPr/>
        </p:nvSpPr>
        <p:spPr bwMode="auto">
          <a:xfrm>
            <a:off x="271463" y="107950"/>
            <a:ext cx="29273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en-US" sz="2800" b="1">
                <a:solidFill>
                  <a:srgbClr val="0000FF"/>
                </a:solidFill>
                <a:cs typeface="Arial" charset="0"/>
              </a:rPr>
              <a:t>Veleta</a:t>
            </a:r>
            <a:endParaRPr lang="en-AU" sz="2800" b="1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208901" name="Text Box 5"/>
          <p:cNvSpPr txBox="1">
            <a:spLocks noChangeArrowheads="1"/>
          </p:cNvSpPr>
          <p:nvPr/>
        </p:nvSpPr>
        <p:spPr bwMode="auto">
          <a:xfrm>
            <a:off x="342900" y="742950"/>
            <a:ext cx="8229600" cy="7016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en-US" sz="2000">
                <a:solidFill>
                  <a:schemeClr val="hlink"/>
                </a:solidFill>
                <a:cs typeface="Arial" charset="0"/>
              </a:rPr>
              <a:t>Para  resistencia al corte no drenada (C</a:t>
            </a:r>
            <a:r>
              <a:rPr lang="en-US" sz="2000" baseline="-25000">
                <a:solidFill>
                  <a:schemeClr val="hlink"/>
                </a:solidFill>
                <a:cs typeface="Arial" charset="0"/>
              </a:rPr>
              <a:t>u</a:t>
            </a:r>
            <a:r>
              <a:rPr lang="en-US" sz="2000">
                <a:solidFill>
                  <a:schemeClr val="hlink"/>
                </a:solidFill>
                <a:cs typeface="Arial" charset="0"/>
              </a:rPr>
              <a:t>) y sensibilidad de arcillas blandas</a:t>
            </a:r>
          </a:p>
        </p:txBody>
      </p:sp>
      <p:grpSp>
        <p:nvGrpSpPr>
          <p:cNvPr id="208940" name="Group 44"/>
          <p:cNvGrpSpPr>
            <a:grpSpLocks/>
          </p:cNvGrpSpPr>
          <p:nvPr/>
        </p:nvGrpSpPr>
        <p:grpSpPr bwMode="auto">
          <a:xfrm>
            <a:off x="1071563" y="2271713"/>
            <a:ext cx="4181475" cy="1130300"/>
            <a:chOff x="675" y="1494"/>
            <a:chExt cx="2634" cy="712"/>
          </a:xfrm>
        </p:grpSpPr>
        <p:sp>
          <p:nvSpPr>
            <p:cNvPr id="208932" name="Rectangle 36"/>
            <p:cNvSpPr>
              <a:spLocks noChangeArrowheads="1"/>
            </p:cNvSpPr>
            <p:nvPr/>
          </p:nvSpPr>
          <p:spPr bwMode="auto">
            <a:xfrm>
              <a:off x="675" y="1494"/>
              <a:ext cx="999" cy="504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08933" name="Text Box 37"/>
            <p:cNvSpPr txBox="1">
              <a:spLocks noChangeArrowheads="1"/>
            </p:cNvSpPr>
            <p:nvPr/>
          </p:nvSpPr>
          <p:spPr bwMode="auto">
            <a:xfrm>
              <a:off x="2013" y="1572"/>
              <a:ext cx="1296" cy="63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solidFill>
                    <a:srgbClr val="0000FF"/>
                  </a:solidFill>
                  <a:cs typeface="Arial" charset="0"/>
                </a:rPr>
                <a:t>Diametro perforación (diametro = D</a:t>
              </a:r>
              <a:r>
                <a:rPr lang="en-US" sz="2000" b="1" baseline="-25000">
                  <a:solidFill>
                    <a:srgbClr val="0000FF"/>
                  </a:solidFill>
                  <a:cs typeface="Arial" charset="0"/>
                </a:rPr>
                <a:t>B</a:t>
              </a:r>
              <a:r>
                <a:rPr lang="en-US" sz="2000" b="1">
                  <a:solidFill>
                    <a:srgbClr val="0000FF"/>
                  </a:solidFill>
                  <a:cs typeface="Arial" charset="0"/>
                </a:rPr>
                <a:t>)</a:t>
              </a:r>
            </a:p>
          </p:txBody>
        </p:sp>
        <p:sp>
          <p:nvSpPr>
            <p:cNvPr id="208934" name="Line 38"/>
            <p:cNvSpPr>
              <a:spLocks noChangeShapeType="1"/>
            </p:cNvSpPr>
            <p:nvPr/>
          </p:nvSpPr>
          <p:spPr bwMode="auto">
            <a:xfrm flipH="1">
              <a:off x="1440" y="1701"/>
              <a:ext cx="585" cy="1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08942" name="Group 46"/>
          <p:cNvGrpSpPr>
            <a:grpSpLocks/>
          </p:cNvGrpSpPr>
          <p:nvPr/>
        </p:nvGrpSpPr>
        <p:grpSpPr bwMode="auto">
          <a:xfrm>
            <a:off x="2700338" y="3081338"/>
            <a:ext cx="1504950" cy="962025"/>
            <a:chOff x="1701" y="2004"/>
            <a:chExt cx="948" cy="606"/>
          </a:xfrm>
        </p:grpSpPr>
        <p:sp>
          <p:nvSpPr>
            <p:cNvPr id="208935" name="Text Box 39"/>
            <p:cNvSpPr txBox="1">
              <a:spLocks noChangeArrowheads="1"/>
            </p:cNvSpPr>
            <p:nvPr/>
          </p:nvSpPr>
          <p:spPr bwMode="auto">
            <a:xfrm>
              <a:off x="1857" y="2190"/>
              <a:ext cx="792" cy="2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solidFill>
                    <a:srgbClr val="0000FF"/>
                  </a:solidFill>
                  <a:cs typeface="Arial" charset="0"/>
                </a:rPr>
                <a:t>h &gt; 3D</a:t>
              </a:r>
              <a:r>
                <a:rPr lang="en-US" sz="2000" b="1" baseline="-25000">
                  <a:solidFill>
                    <a:srgbClr val="0000FF"/>
                  </a:solidFill>
                  <a:cs typeface="Arial" charset="0"/>
                </a:rPr>
                <a:t>B</a:t>
              </a:r>
              <a:r>
                <a:rPr lang="en-US" sz="2000" b="1">
                  <a:solidFill>
                    <a:srgbClr val="0000FF"/>
                  </a:solidFill>
                  <a:cs typeface="Arial" charset="0"/>
                </a:rPr>
                <a:t>)</a:t>
              </a:r>
            </a:p>
          </p:txBody>
        </p:sp>
        <p:sp>
          <p:nvSpPr>
            <p:cNvPr id="208936" name="Line 40"/>
            <p:cNvSpPr>
              <a:spLocks noChangeShapeType="1"/>
            </p:cNvSpPr>
            <p:nvPr/>
          </p:nvSpPr>
          <p:spPr bwMode="auto">
            <a:xfrm>
              <a:off x="1809" y="2007"/>
              <a:ext cx="0" cy="60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08937" name="Line 41"/>
            <p:cNvSpPr>
              <a:spLocks noChangeShapeType="1"/>
            </p:cNvSpPr>
            <p:nvPr/>
          </p:nvSpPr>
          <p:spPr bwMode="auto">
            <a:xfrm>
              <a:off x="1701" y="2601"/>
              <a:ext cx="1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08938" name="Line 42"/>
            <p:cNvSpPr>
              <a:spLocks noChangeShapeType="1"/>
            </p:cNvSpPr>
            <p:nvPr/>
          </p:nvSpPr>
          <p:spPr bwMode="auto">
            <a:xfrm>
              <a:off x="1707" y="2004"/>
              <a:ext cx="1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08941" name="Group 45"/>
          <p:cNvGrpSpPr>
            <a:grpSpLocks/>
          </p:cNvGrpSpPr>
          <p:nvPr/>
        </p:nvGrpSpPr>
        <p:grpSpPr bwMode="auto">
          <a:xfrm>
            <a:off x="638175" y="1881188"/>
            <a:ext cx="3219450" cy="4587875"/>
            <a:chOff x="402" y="1248"/>
            <a:chExt cx="2028" cy="2890"/>
          </a:xfrm>
        </p:grpSpPr>
        <p:sp>
          <p:nvSpPr>
            <p:cNvPr id="208902" name="AutoShape 6"/>
            <p:cNvSpPr>
              <a:spLocks noChangeArrowheads="1"/>
            </p:cNvSpPr>
            <p:nvPr/>
          </p:nvSpPr>
          <p:spPr bwMode="auto">
            <a:xfrm rot="5400000">
              <a:off x="433" y="2825"/>
              <a:ext cx="1152" cy="369"/>
            </a:xfrm>
            <a:prstGeom prst="parallelogram">
              <a:avLst>
                <a:gd name="adj" fmla="val 36972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08903" name="AutoShape 7"/>
            <p:cNvSpPr>
              <a:spLocks noChangeArrowheads="1"/>
            </p:cNvSpPr>
            <p:nvPr/>
          </p:nvSpPr>
          <p:spPr bwMode="auto">
            <a:xfrm rot="16200000" flipH="1">
              <a:off x="542" y="2746"/>
              <a:ext cx="1323" cy="639"/>
            </a:xfrm>
            <a:prstGeom prst="parallelogram">
              <a:avLst>
                <a:gd name="adj" fmla="val 51761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08904" name="AutoShape 8"/>
            <p:cNvSpPr>
              <a:spLocks noChangeArrowheads="1"/>
            </p:cNvSpPr>
            <p:nvPr/>
          </p:nvSpPr>
          <p:spPr bwMode="auto">
            <a:xfrm rot="5400000">
              <a:off x="826" y="2975"/>
              <a:ext cx="1098" cy="369"/>
            </a:xfrm>
            <a:prstGeom prst="parallelogram">
              <a:avLst>
                <a:gd name="adj" fmla="val 35239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grpSp>
          <p:nvGrpSpPr>
            <p:cNvPr id="208914" name="Group 18"/>
            <p:cNvGrpSpPr>
              <a:grpSpLocks/>
            </p:cNvGrpSpPr>
            <p:nvPr/>
          </p:nvGrpSpPr>
          <p:grpSpPr bwMode="auto">
            <a:xfrm>
              <a:off x="954" y="2142"/>
              <a:ext cx="450" cy="153"/>
              <a:chOff x="981" y="1908"/>
              <a:chExt cx="450" cy="153"/>
            </a:xfrm>
          </p:grpSpPr>
          <p:sp>
            <p:nvSpPr>
              <p:cNvPr id="208909" name="Line 13"/>
              <p:cNvSpPr>
                <a:spLocks noChangeShapeType="1"/>
              </p:cNvSpPr>
              <p:nvPr/>
            </p:nvSpPr>
            <p:spPr bwMode="auto">
              <a:xfrm>
                <a:off x="1215" y="1908"/>
                <a:ext cx="0" cy="1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08910" name="Line 14"/>
              <p:cNvSpPr>
                <a:spLocks noChangeShapeType="1"/>
              </p:cNvSpPr>
              <p:nvPr/>
            </p:nvSpPr>
            <p:spPr bwMode="auto">
              <a:xfrm flipV="1">
                <a:off x="1224" y="1926"/>
                <a:ext cx="54" cy="11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grpSp>
            <p:nvGrpSpPr>
              <p:cNvPr id="208912" name="Group 16"/>
              <p:cNvGrpSpPr>
                <a:grpSpLocks/>
              </p:cNvGrpSpPr>
              <p:nvPr/>
            </p:nvGrpSpPr>
            <p:grpSpPr bwMode="auto">
              <a:xfrm>
                <a:off x="981" y="1926"/>
                <a:ext cx="450" cy="108"/>
                <a:chOff x="981" y="2016"/>
                <a:chExt cx="450" cy="108"/>
              </a:xfrm>
            </p:grpSpPr>
            <p:sp>
              <p:nvSpPr>
                <p:cNvPr id="208907" name="Line 11"/>
                <p:cNvSpPr>
                  <a:spLocks noChangeShapeType="1"/>
                </p:cNvSpPr>
                <p:nvPr/>
              </p:nvSpPr>
              <p:spPr bwMode="auto">
                <a:xfrm>
                  <a:off x="981" y="2124"/>
                  <a:ext cx="1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CL"/>
                </a:p>
              </p:txBody>
            </p:sp>
            <p:sp>
              <p:nvSpPr>
                <p:cNvPr id="208908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1161" y="2016"/>
                  <a:ext cx="54" cy="10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CL"/>
                </a:p>
              </p:txBody>
            </p:sp>
            <p:sp>
              <p:nvSpPr>
                <p:cNvPr id="208911" name="Line 15"/>
                <p:cNvSpPr>
                  <a:spLocks noChangeShapeType="1"/>
                </p:cNvSpPr>
                <p:nvPr/>
              </p:nvSpPr>
              <p:spPr bwMode="auto">
                <a:xfrm>
                  <a:off x="1260" y="2097"/>
                  <a:ext cx="1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sp>
            <p:nvSpPr>
              <p:cNvPr id="208913" name="Line 17"/>
              <p:cNvSpPr>
                <a:spLocks noChangeShapeType="1"/>
              </p:cNvSpPr>
              <p:nvPr/>
            </p:nvSpPr>
            <p:spPr bwMode="auto">
              <a:xfrm flipH="1">
                <a:off x="1260" y="1935"/>
                <a:ext cx="18" cy="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</p:grpSp>
        <p:sp>
          <p:nvSpPr>
            <p:cNvPr id="208906" name="Line 10"/>
            <p:cNvSpPr>
              <a:spLocks noChangeShapeType="1"/>
            </p:cNvSpPr>
            <p:nvPr/>
          </p:nvSpPr>
          <p:spPr bwMode="auto">
            <a:xfrm>
              <a:off x="1188" y="2169"/>
              <a:ext cx="0" cy="450"/>
            </a:xfrm>
            <a:prstGeom prst="line">
              <a:avLst/>
            </a:prstGeom>
            <a:noFill/>
            <a:ln w="1270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08915" name="Line 19"/>
            <p:cNvSpPr>
              <a:spLocks noChangeShapeType="1"/>
            </p:cNvSpPr>
            <p:nvPr/>
          </p:nvSpPr>
          <p:spPr bwMode="auto">
            <a:xfrm>
              <a:off x="1185" y="1248"/>
              <a:ext cx="9" cy="846"/>
            </a:xfrm>
            <a:prstGeom prst="line">
              <a:avLst/>
            </a:prstGeom>
            <a:noFill/>
            <a:ln w="1270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08922" name="Text Box 26"/>
            <p:cNvSpPr txBox="1">
              <a:spLocks noChangeArrowheads="1"/>
            </p:cNvSpPr>
            <p:nvPr/>
          </p:nvSpPr>
          <p:spPr bwMode="auto">
            <a:xfrm>
              <a:off x="1872" y="2736"/>
              <a:ext cx="558" cy="21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600">
                  <a:solidFill>
                    <a:srgbClr val="0000FF"/>
                  </a:solidFill>
                  <a:cs typeface="Arial" charset="0"/>
                </a:rPr>
                <a:t>Veleta</a:t>
              </a:r>
            </a:p>
          </p:txBody>
        </p:sp>
        <p:sp>
          <p:nvSpPr>
            <p:cNvPr id="208923" name="Line 27"/>
            <p:cNvSpPr>
              <a:spLocks noChangeShapeType="1"/>
            </p:cNvSpPr>
            <p:nvPr/>
          </p:nvSpPr>
          <p:spPr bwMode="auto">
            <a:xfrm flipH="1">
              <a:off x="1566" y="2871"/>
              <a:ext cx="315" cy="1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08924" name="Line 28"/>
            <p:cNvSpPr>
              <a:spLocks noChangeShapeType="1"/>
            </p:cNvSpPr>
            <p:nvPr/>
          </p:nvSpPr>
          <p:spPr bwMode="auto">
            <a:xfrm>
              <a:off x="801" y="3771"/>
              <a:ext cx="738" cy="26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08925" name="Text Box 29"/>
            <p:cNvSpPr txBox="1">
              <a:spLocks noChangeArrowheads="1"/>
            </p:cNvSpPr>
            <p:nvPr/>
          </p:nvSpPr>
          <p:spPr bwMode="auto">
            <a:xfrm>
              <a:off x="1017" y="3888"/>
              <a:ext cx="31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cs typeface="Arial" charset="0"/>
                </a:rPr>
                <a:t>D</a:t>
              </a:r>
            </a:p>
          </p:txBody>
        </p:sp>
        <p:sp>
          <p:nvSpPr>
            <p:cNvPr id="208926" name="Line 30"/>
            <p:cNvSpPr>
              <a:spLocks noChangeShapeType="1"/>
            </p:cNvSpPr>
            <p:nvPr/>
          </p:nvSpPr>
          <p:spPr bwMode="auto">
            <a:xfrm>
              <a:off x="1539" y="3906"/>
              <a:ext cx="0" cy="2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08927" name="Line 31"/>
            <p:cNvSpPr>
              <a:spLocks noChangeShapeType="1"/>
            </p:cNvSpPr>
            <p:nvPr/>
          </p:nvSpPr>
          <p:spPr bwMode="auto">
            <a:xfrm>
              <a:off x="807" y="3669"/>
              <a:ext cx="0" cy="2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08928" name="Line 32"/>
            <p:cNvSpPr>
              <a:spLocks noChangeShapeType="1"/>
            </p:cNvSpPr>
            <p:nvPr/>
          </p:nvSpPr>
          <p:spPr bwMode="auto">
            <a:xfrm>
              <a:off x="621" y="2439"/>
              <a:ext cx="0" cy="99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08929" name="Line 33"/>
            <p:cNvSpPr>
              <a:spLocks noChangeShapeType="1"/>
            </p:cNvSpPr>
            <p:nvPr/>
          </p:nvSpPr>
          <p:spPr bwMode="auto">
            <a:xfrm>
              <a:off x="522" y="2430"/>
              <a:ext cx="1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08930" name="Line 34"/>
            <p:cNvSpPr>
              <a:spLocks noChangeShapeType="1"/>
            </p:cNvSpPr>
            <p:nvPr/>
          </p:nvSpPr>
          <p:spPr bwMode="auto">
            <a:xfrm>
              <a:off x="519" y="3444"/>
              <a:ext cx="1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08931" name="Text Box 35"/>
            <p:cNvSpPr txBox="1">
              <a:spLocks noChangeArrowheads="1"/>
            </p:cNvSpPr>
            <p:nvPr/>
          </p:nvSpPr>
          <p:spPr bwMode="auto">
            <a:xfrm>
              <a:off x="402" y="2796"/>
              <a:ext cx="31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cs typeface="Arial" charset="0"/>
                </a:rPr>
                <a:t>H</a:t>
              </a:r>
            </a:p>
          </p:txBody>
        </p:sp>
      </p:grpSp>
      <p:grpSp>
        <p:nvGrpSpPr>
          <p:cNvPr id="208943" name="Group 47"/>
          <p:cNvGrpSpPr>
            <a:grpSpLocks/>
          </p:cNvGrpSpPr>
          <p:nvPr/>
        </p:nvGrpSpPr>
        <p:grpSpPr bwMode="auto">
          <a:xfrm>
            <a:off x="1435100" y="1514475"/>
            <a:ext cx="2422525" cy="644525"/>
            <a:chOff x="904" y="1017"/>
            <a:chExt cx="1526" cy="406"/>
          </a:xfrm>
        </p:grpSpPr>
        <p:sp>
          <p:nvSpPr>
            <p:cNvPr id="208920" name="Arc 24"/>
            <p:cNvSpPr>
              <a:spLocks/>
            </p:cNvSpPr>
            <p:nvPr/>
          </p:nvSpPr>
          <p:spPr bwMode="auto">
            <a:xfrm>
              <a:off x="904" y="1157"/>
              <a:ext cx="513" cy="266"/>
            </a:xfrm>
            <a:custGeom>
              <a:avLst/>
              <a:gdLst>
                <a:gd name="G0" fmla="+- 21600 0 0"/>
                <a:gd name="G1" fmla="+- 18252 0 0"/>
                <a:gd name="G2" fmla="+- 21600 0 0"/>
                <a:gd name="T0" fmla="*/ 33472 w 43200"/>
                <a:gd name="T1" fmla="*/ 207 h 39852"/>
                <a:gd name="T2" fmla="*/ 10048 w 43200"/>
                <a:gd name="T3" fmla="*/ 0 h 39852"/>
                <a:gd name="T4" fmla="*/ 21600 w 43200"/>
                <a:gd name="T5" fmla="*/ 18252 h 39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852" fill="none" extrusionOk="0">
                  <a:moveTo>
                    <a:pt x="33471" y="207"/>
                  </a:moveTo>
                  <a:cubicBezTo>
                    <a:pt x="39544" y="4202"/>
                    <a:pt x="43200" y="10983"/>
                    <a:pt x="43200" y="18252"/>
                  </a:cubicBezTo>
                  <a:cubicBezTo>
                    <a:pt x="43200" y="30181"/>
                    <a:pt x="33529" y="39852"/>
                    <a:pt x="21600" y="39852"/>
                  </a:cubicBezTo>
                  <a:cubicBezTo>
                    <a:pt x="9670" y="39852"/>
                    <a:pt x="0" y="30181"/>
                    <a:pt x="0" y="18252"/>
                  </a:cubicBezTo>
                  <a:cubicBezTo>
                    <a:pt x="-1" y="10848"/>
                    <a:pt x="3792" y="3960"/>
                    <a:pt x="10048" y="0"/>
                  </a:cubicBezTo>
                </a:path>
                <a:path w="43200" h="39852" stroke="0" extrusionOk="0">
                  <a:moveTo>
                    <a:pt x="33471" y="207"/>
                  </a:moveTo>
                  <a:cubicBezTo>
                    <a:pt x="39544" y="4202"/>
                    <a:pt x="43200" y="10983"/>
                    <a:pt x="43200" y="18252"/>
                  </a:cubicBezTo>
                  <a:cubicBezTo>
                    <a:pt x="43200" y="30181"/>
                    <a:pt x="33529" y="39852"/>
                    <a:pt x="21600" y="39852"/>
                  </a:cubicBezTo>
                  <a:cubicBezTo>
                    <a:pt x="9670" y="39852"/>
                    <a:pt x="0" y="30181"/>
                    <a:pt x="0" y="18252"/>
                  </a:cubicBezTo>
                  <a:cubicBezTo>
                    <a:pt x="-1" y="10848"/>
                    <a:pt x="3792" y="3960"/>
                    <a:pt x="10048" y="0"/>
                  </a:cubicBezTo>
                  <a:lnTo>
                    <a:pt x="21600" y="18252"/>
                  </a:lnTo>
                  <a:close/>
                </a:path>
              </a:pathLst>
            </a:custGeom>
            <a:noFill/>
            <a:ln w="5080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08921" name="Text Box 25"/>
            <p:cNvSpPr txBox="1">
              <a:spLocks noChangeArrowheads="1"/>
            </p:cNvSpPr>
            <p:nvPr/>
          </p:nvSpPr>
          <p:spPr bwMode="auto">
            <a:xfrm>
              <a:off x="1530" y="1017"/>
              <a:ext cx="90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solidFill>
                    <a:srgbClr val="0000FF"/>
                  </a:solidFill>
                  <a:cs typeface="Arial" charset="0"/>
                </a:rPr>
                <a:t>Torque, T</a:t>
              </a:r>
            </a:p>
          </p:txBody>
        </p:sp>
      </p:grpSp>
      <p:grpSp>
        <p:nvGrpSpPr>
          <p:cNvPr id="208954" name="Group 58"/>
          <p:cNvGrpSpPr>
            <a:grpSpLocks/>
          </p:cNvGrpSpPr>
          <p:nvPr/>
        </p:nvGrpSpPr>
        <p:grpSpPr bwMode="auto">
          <a:xfrm>
            <a:off x="6438900" y="2570163"/>
            <a:ext cx="1562100" cy="1562100"/>
            <a:chOff x="4011" y="2159"/>
            <a:chExt cx="984" cy="984"/>
          </a:xfrm>
        </p:grpSpPr>
        <p:grpSp>
          <p:nvGrpSpPr>
            <p:cNvPr id="208949" name="Group 53"/>
            <p:cNvGrpSpPr>
              <a:grpSpLocks/>
            </p:cNvGrpSpPr>
            <p:nvPr/>
          </p:nvGrpSpPr>
          <p:grpSpPr bwMode="auto">
            <a:xfrm rot="1757482">
              <a:off x="4011" y="2607"/>
              <a:ext cx="984" cy="93"/>
              <a:chOff x="4011" y="2607"/>
              <a:chExt cx="984" cy="93"/>
            </a:xfrm>
          </p:grpSpPr>
          <p:sp>
            <p:nvSpPr>
              <p:cNvPr id="208944" name="AutoShape 48"/>
              <p:cNvSpPr>
                <a:spLocks noChangeArrowheads="1"/>
              </p:cNvSpPr>
              <p:nvPr/>
            </p:nvSpPr>
            <p:spPr bwMode="auto">
              <a:xfrm>
                <a:off x="4509" y="2610"/>
                <a:ext cx="486" cy="90"/>
              </a:xfrm>
              <a:prstGeom prst="homePlate">
                <a:avLst>
                  <a:gd name="adj" fmla="val 181100"/>
                </a:avLst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208947" name="AutoShape 51"/>
              <p:cNvSpPr>
                <a:spLocks noChangeArrowheads="1"/>
              </p:cNvSpPr>
              <p:nvPr/>
            </p:nvSpPr>
            <p:spPr bwMode="auto">
              <a:xfrm rot="10800000">
                <a:off x="4011" y="2607"/>
                <a:ext cx="486" cy="90"/>
              </a:xfrm>
              <a:prstGeom prst="homePlate">
                <a:avLst>
                  <a:gd name="adj" fmla="val 181100"/>
                </a:avLst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grpSp>
          <p:nvGrpSpPr>
            <p:cNvPr id="208950" name="Group 54"/>
            <p:cNvGrpSpPr>
              <a:grpSpLocks/>
            </p:cNvGrpSpPr>
            <p:nvPr/>
          </p:nvGrpSpPr>
          <p:grpSpPr bwMode="auto">
            <a:xfrm rot="7076590">
              <a:off x="4017" y="2604"/>
              <a:ext cx="984" cy="93"/>
              <a:chOff x="4011" y="2607"/>
              <a:chExt cx="984" cy="93"/>
            </a:xfrm>
          </p:grpSpPr>
          <p:sp>
            <p:nvSpPr>
              <p:cNvPr id="208951" name="AutoShape 55"/>
              <p:cNvSpPr>
                <a:spLocks noChangeArrowheads="1"/>
              </p:cNvSpPr>
              <p:nvPr/>
            </p:nvSpPr>
            <p:spPr bwMode="auto">
              <a:xfrm>
                <a:off x="4509" y="2610"/>
                <a:ext cx="486" cy="90"/>
              </a:xfrm>
              <a:prstGeom prst="homePlate">
                <a:avLst>
                  <a:gd name="adj" fmla="val 181100"/>
                </a:avLst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208952" name="AutoShape 56"/>
              <p:cNvSpPr>
                <a:spLocks noChangeArrowheads="1"/>
              </p:cNvSpPr>
              <p:nvPr/>
            </p:nvSpPr>
            <p:spPr bwMode="auto">
              <a:xfrm rot="10800000">
                <a:off x="4011" y="2607"/>
                <a:ext cx="486" cy="90"/>
              </a:xfrm>
              <a:prstGeom prst="homePlate">
                <a:avLst>
                  <a:gd name="adj" fmla="val 181100"/>
                </a:avLst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sp>
          <p:nvSpPr>
            <p:cNvPr id="208953" name="Oval 57"/>
            <p:cNvSpPr>
              <a:spLocks noChangeArrowheads="1"/>
            </p:cNvSpPr>
            <p:nvPr/>
          </p:nvSpPr>
          <p:spPr bwMode="auto">
            <a:xfrm>
              <a:off x="4455" y="2610"/>
              <a:ext cx="90" cy="9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208958" name="Group 62"/>
          <p:cNvGrpSpPr>
            <a:grpSpLocks/>
          </p:cNvGrpSpPr>
          <p:nvPr/>
        </p:nvGrpSpPr>
        <p:grpSpPr bwMode="auto">
          <a:xfrm>
            <a:off x="5143500" y="3186113"/>
            <a:ext cx="1643063" cy="936625"/>
            <a:chOff x="3240" y="2592"/>
            <a:chExt cx="1035" cy="590"/>
          </a:xfrm>
        </p:grpSpPr>
        <p:sp>
          <p:nvSpPr>
            <p:cNvPr id="208955" name="Text Box 59"/>
            <p:cNvSpPr txBox="1">
              <a:spLocks noChangeArrowheads="1"/>
            </p:cNvSpPr>
            <p:nvPr/>
          </p:nvSpPr>
          <p:spPr bwMode="auto">
            <a:xfrm>
              <a:off x="3240" y="2970"/>
              <a:ext cx="513" cy="21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600" b="1">
                  <a:solidFill>
                    <a:srgbClr val="0000FF"/>
                  </a:solidFill>
                  <a:cs typeface="Arial" charset="0"/>
                </a:rPr>
                <a:t>Veleta</a:t>
              </a:r>
            </a:p>
          </p:txBody>
        </p:sp>
        <p:sp>
          <p:nvSpPr>
            <p:cNvPr id="208956" name="Line 60"/>
            <p:cNvSpPr>
              <a:spLocks noChangeShapeType="1"/>
            </p:cNvSpPr>
            <p:nvPr/>
          </p:nvSpPr>
          <p:spPr bwMode="auto">
            <a:xfrm flipV="1">
              <a:off x="3780" y="2592"/>
              <a:ext cx="495" cy="44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08962" name="Group 66"/>
          <p:cNvGrpSpPr>
            <a:grpSpLocks/>
          </p:cNvGrpSpPr>
          <p:nvPr/>
        </p:nvGrpSpPr>
        <p:grpSpPr bwMode="auto">
          <a:xfrm>
            <a:off x="6545263" y="3502025"/>
            <a:ext cx="1812925" cy="655638"/>
            <a:chOff x="4123" y="2791"/>
            <a:chExt cx="1142" cy="413"/>
          </a:xfrm>
        </p:grpSpPr>
        <p:sp>
          <p:nvSpPr>
            <p:cNvPr id="208960" name="Arc 64"/>
            <p:cNvSpPr>
              <a:spLocks/>
            </p:cNvSpPr>
            <p:nvPr/>
          </p:nvSpPr>
          <p:spPr bwMode="auto">
            <a:xfrm rot="-265759" flipH="1" flipV="1">
              <a:off x="4123" y="2791"/>
              <a:ext cx="907" cy="387"/>
            </a:xfrm>
            <a:custGeom>
              <a:avLst/>
              <a:gdLst>
                <a:gd name="G0" fmla="+- 21073 0 0"/>
                <a:gd name="G1" fmla="+- 21600 0 0"/>
                <a:gd name="G2" fmla="+- 21600 0 0"/>
                <a:gd name="T0" fmla="*/ 0 w 42257"/>
                <a:gd name="T1" fmla="*/ 16856 h 21600"/>
                <a:gd name="T2" fmla="*/ 42257 w 42257"/>
                <a:gd name="T3" fmla="*/ 17380 h 21600"/>
                <a:gd name="T4" fmla="*/ 21073 w 4225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257" h="21600" fill="none" extrusionOk="0">
                  <a:moveTo>
                    <a:pt x="0" y="16856"/>
                  </a:moveTo>
                  <a:cubicBezTo>
                    <a:pt x="2218" y="7001"/>
                    <a:pt x="10971" y="-1"/>
                    <a:pt x="21073" y="0"/>
                  </a:cubicBezTo>
                  <a:cubicBezTo>
                    <a:pt x="31375" y="0"/>
                    <a:pt x="40243" y="7276"/>
                    <a:pt x="42256" y="17380"/>
                  </a:cubicBezTo>
                </a:path>
                <a:path w="42257" h="21600" stroke="0" extrusionOk="0">
                  <a:moveTo>
                    <a:pt x="0" y="16856"/>
                  </a:moveTo>
                  <a:cubicBezTo>
                    <a:pt x="2218" y="7001"/>
                    <a:pt x="10971" y="-1"/>
                    <a:pt x="21073" y="0"/>
                  </a:cubicBezTo>
                  <a:cubicBezTo>
                    <a:pt x="31375" y="0"/>
                    <a:pt x="40243" y="7276"/>
                    <a:pt x="42256" y="17380"/>
                  </a:cubicBezTo>
                  <a:lnTo>
                    <a:pt x="21073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08961" name="Text Box 65"/>
            <p:cNvSpPr txBox="1">
              <a:spLocks noChangeArrowheads="1"/>
            </p:cNvSpPr>
            <p:nvPr/>
          </p:nvSpPr>
          <p:spPr bwMode="auto">
            <a:xfrm>
              <a:off x="4968" y="2916"/>
              <a:ext cx="29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400" b="1">
                  <a:solidFill>
                    <a:srgbClr val="0000FF"/>
                  </a:solidFill>
                  <a:cs typeface="Arial" charset="0"/>
                </a:rPr>
                <a:t>T</a:t>
              </a:r>
            </a:p>
          </p:txBody>
        </p:sp>
      </p:grpSp>
      <p:grpSp>
        <p:nvGrpSpPr>
          <p:cNvPr id="208969" name="Group 73"/>
          <p:cNvGrpSpPr>
            <a:grpSpLocks/>
          </p:cNvGrpSpPr>
          <p:nvPr/>
        </p:nvGrpSpPr>
        <p:grpSpPr bwMode="auto">
          <a:xfrm>
            <a:off x="7615238" y="1843088"/>
            <a:ext cx="1100137" cy="1157287"/>
            <a:chOff x="4797" y="1746"/>
            <a:chExt cx="693" cy="729"/>
          </a:xfrm>
        </p:grpSpPr>
        <p:sp>
          <p:nvSpPr>
            <p:cNvPr id="208964" name="Text Box 68"/>
            <p:cNvSpPr txBox="1">
              <a:spLocks noChangeArrowheads="1"/>
            </p:cNvSpPr>
            <p:nvPr/>
          </p:nvSpPr>
          <p:spPr bwMode="auto">
            <a:xfrm>
              <a:off x="4797" y="1746"/>
              <a:ext cx="693" cy="5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600">
                  <a:solidFill>
                    <a:srgbClr val="0000FF"/>
                  </a:solidFill>
                  <a:cs typeface="Arial" charset="0"/>
                </a:rPr>
                <a:t>Superficie de ruptura</a:t>
              </a:r>
            </a:p>
          </p:txBody>
        </p:sp>
        <p:sp>
          <p:nvSpPr>
            <p:cNvPr id="208965" name="Line 69"/>
            <p:cNvSpPr>
              <a:spLocks noChangeShapeType="1"/>
            </p:cNvSpPr>
            <p:nvPr/>
          </p:nvSpPr>
          <p:spPr bwMode="auto">
            <a:xfrm flipH="1">
              <a:off x="4833" y="2178"/>
              <a:ext cx="225" cy="297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08968" name="Group 72"/>
          <p:cNvGrpSpPr>
            <a:grpSpLocks/>
          </p:cNvGrpSpPr>
          <p:nvPr/>
        </p:nvGrpSpPr>
        <p:grpSpPr bwMode="auto">
          <a:xfrm>
            <a:off x="5638800" y="1881188"/>
            <a:ext cx="1271588" cy="1057275"/>
            <a:chOff x="3552" y="1770"/>
            <a:chExt cx="801" cy="666"/>
          </a:xfrm>
        </p:grpSpPr>
        <p:sp>
          <p:nvSpPr>
            <p:cNvPr id="208966" name="Text Box 70"/>
            <p:cNvSpPr txBox="1">
              <a:spLocks noChangeArrowheads="1"/>
            </p:cNvSpPr>
            <p:nvPr/>
          </p:nvSpPr>
          <p:spPr bwMode="auto">
            <a:xfrm>
              <a:off x="3552" y="1770"/>
              <a:ext cx="801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600">
                  <a:solidFill>
                    <a:srgbClr val="0000FF"/>
                  </a:solidFill>
                  <a:cs typeface="Arial" charset="0"/>
                </a:rPr>
                <a:t>Suelo  no perturbado</a:t>
              </a:r>
            </a:p>
          </p:txBody>
        </p:sp>
        <p:sp>
          <p:nvSpPr>
            <p:cNvPr id="208967" name="Line 71"/>
            <p:cNvSpPr>
              <a:spLocks noChangeShapeType="1"/>
            </p:cNvSpPr>
            <p:nvPr/>
          </p:nvSpPr>
          <p:spPr bwMode="auto">
            <a:xfrm>
              <a:off x="3894" y="2139"/>
              <a:ext cx="279" cy="297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208970" name="Text Box 74"/>
          <p:cNvSpPr txBox="1">
            <a:spLocks noChangeArrowheads="1"/>
          </p:cNvSpPr>
          <p:nvPr/>
        </p:nvSpPr>
        <p:spPr bwMode="auto">
          <a:xfrm>
            <a:off x="4343400" y="5543550"/>
            <a:ext cx="4529138" cy="94773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en-US" sz="1600" b="1">
                <a:solidFill>
                  <a:schemeClr val="hlink"/>
                </a:solidFill>
                <a:cs typeface="Arial" charset="0"/>
              </a:rPr>
              <a:t>Velocidad de rotación : 6</a:t>
            </a:r>
            <a:r>
              <a:rPr lang="en-US" sz="1600" b="1" baseline="30000">
                <a:solidFill>
                  <a:schemeClr val="hlink"/>
                </a:solidFill>
                <a:cs typeface="Arial" charset="0"/>
              </a:rPr>
              <a:t>0 </a:t>
            </a:r>
            <a:r>
              <a:rPr lang="en-US" sz="1600" b="1">
                <a:solidFill>
                  <a:schemeClr val="hlink"/>
                </a:solidFill>
                <a:cs typeface="Arial" charset="0"/>
              </a:rPr>
              <a:t>– 12</a:t>
            </a:r>
            <a:r>
              <a:rPr lang="en-US" sz="1600" b="1" baseline="30000">
                <a:solidFill>
                  <a:schemeClr val="hlink"/>
                </a:solidFill>
                <a:cs typeface="Arial" charset="0"/>
              </a:rPr>
              <a:t>0 </a:t>
            </a:r>
            <a:r>
              <a:rPr lang="en-US" sz="1600" b="1">
                <a:solidFill>
                  <a:schemeClr val="hlink"/>
                </a:solidFill>
                <a:cs typeface="Arial" charset="0"/>
              </a:rPr>
              <a:t>por minuto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sz="1600" b="1">
                <a:solidFill>
                  <a:schemeClr val="hlink"/>
                </a:solidFill>
                <a:cs typeface="Arial" charset="0"/>
              </a:rPr>
              <a:t>El ensaye puede efectuarse cada  0.5 m verticales</a:t>
            </a:r>
          </a:p>
        </p:txBody>
      </p:sp>
    </p:spTree>
    <p:extLst>
      <p:ext uri="{BB962C8B-B14F-4D97-AF65-F5344CB8AC3E}">
        <p14:creationId xmlns:p14="http://schemas.microsoft.com/office/powerpoint/2010/main" val="121859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08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8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8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08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208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1" dur="3000" fill="hold"/>
                                        <p:tgtEl>
                                          <p:spTgt spid="2089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4" dur="2000"/>
                                        <p:tgtEl>
                                          <p:spTgt spid="208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57" grpId="0" animBg="1"/>
      <p:bldP spid="20897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060" name="Group 140"/>
          <p:cNvGrpSpPr>
            <a:grpSpLocks/>
          </p:cNvGrpSpPr>
          <p:nvPr/>
        </p:nvGrpSpPr>
        <p:grpSpPr bwMode="auto">
          <a:xfrm>
            <a:off x="752475" y="3819525"/>
            <a:ext cx="995363" cy="404813"/>
            <a:chOff x="378" y="825"/>
            <a:chExt cx="627" cy="255"/>
          </a:xfrm>
        </p:grpSpPr>
        <p:sp>
          <p:nvSpPr>
            <p:cNvPr id="210061" name="Line 141"/>
            <p:cNvSpPr>
              <a:spLocks noChangeShapeType="1"/>
            </p:cNvSpPr>
            <p:nvPr/>
          </p:nvSpPr>
          <p:spPr bwMode="auto">
            <a:xfrm flipH="1" flipV="1">
              <a:off x="378" y="972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62" name="Line 142"/>
            <p:cNvSpPr>
              <a:spLocks noChangeShapeType="1"/>
            </p:cNvSpPr>
            <p:nvPr/>
          </p:nvSpPr>
          <p:spPr bwMode="auto">
            <a:xfrm flipH="1" flipV="1">
              <a:off x="519" y="897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63" name="Line 143"/>
            <p:cNvSpPr>
              <a:spLocks noChangeShapeType="1"/>
            </p:cNvSpPr>
            <p:nvPr/>
          </p:nvSpPr>
          <p:spPr bwMode="auto">
            <a:xfrm flipH="1" flipV="1">
              <a:off x="663" y="825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0027" name="Group 107"/>
          <p:cNvGrpSpPr>
            <a:grpSpLocks/>
          </p:cNvGrpSpPr>
          <p:nvPr/>
        </p:nvGrpSpPr>
        <p:grpSpPr bwMode="auto">
          <a:xfrm rot="10800000">
            <a:off x="2386013" y="1333500"/>
            <a:ext cx="552450" cy="2409825"/>
            <a:chOff x="273" y="1059"/>
            <a:chExt cx="348" cy="1518"/>
          </a:xfrm>
        </p:grpSpPr>
        <p:sp>
          <p:nvSpPr>
            <p:cNvPr id="210028" name="Line 108"/>
            <p:cNvSpPr>
              <a:spLocks noChangeShapeType="1"/>
            </p:cNvSpPr>
            <p:nvPr/>
          </p:nvSpPr>
          <p:spPr bwMode="auto">
            <a:xfrm flipH="1" flipV="1">
              <a:off x="276" y="1059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29" name="Line 109"/>
            <p:cNvSpPr>
              <a:spLocks noChangeShapeType="1"/>
            </p:cNvSpPr>
            <p:nvPr/>
          </p:nvSpPr>
          <p:spPr bwMode="auto">
            <a:xfrm flipH="1" flipV="1">
              <a:off x="291" y="1236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30" name="Line 110"/>
            <p:cNvSpPr>
              <a:spLocks noChangeShapeType="1"/>
            </p:cNvSpPr>
            <p:nvPr/>
          </p:nvSpPr>
          <p:spPr bwMode="auto">
            <a:xfrm flipH="1" flipV="1">
              <a:off x="282" y="1407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31" name="Line 111"/>
            <p:cNvSpPr>
              <a:spLocks noChangeShapeType="1"/>
            </p:cNvSpPr>
            <p:nvPr/>
          </p:nvSpPr>
          <p:spPr bwMode="auto">
            <a:xfrm flipH="1" flipV="1">
              <a:off x="279" y="1593"/>
              <a:ext cx="342" cy="8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32" name="Line 112"/>
            <p:cNvSpPr>
              <a:spLocks noChangeShapeType="1"/>
            </p:cNvSpPr>
            <p:nvPr/>
          </p:nvSpPr>
          <p:spPr bwMode="auto">
            <a:xfrm flipH="1" flipV="1">
              <a:off x="291" y="1758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33" name="Line 113"/>
            <p:cNvSpPr>
              <a:spLocks noChangeShapeType="1"/>
            </p:cNvSpPr>
            <p:nvPr/>
          </p:nvSpPr>
          <p:spPr bwMode="auto">
            <a:xfrm flipH="1" flipV="1">
              <a:off x="288" y="1935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34" name="Line 114"/>
            <p:cNvSpPr>
              <a:spLocks noChangeShapeType="1"/>
            </p:cNvSpPr>
            <p:nvPr/>
          </p:nvSpPr>
          <p:spPr bwMode="auto">
            <a:xfrm flipH="1" flipV="1">
              <a:off x="279" y="2106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35" name="Line 115"/>
            <p:cNvSpPr>
              <a:spLocks noChangeShapeType="1"/>
            </p:cNvSpPr>
            <p:nvPr/>
          </p:nvSpPr>
          <p:spPr bwMode="auto">
            <a:xfrm flipH="1" flipV="1">
              <a:off x="276" y="2292"/>
              <a:ext cx="342" cy="8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36" name="Line 116"/>
            <p:cNvSpPr>
              <a:spLocks noChangeShapeType="1"/>
            </p:cNvSpPr>
            <p:nvPr/>
          </p:nvSpPr>
          <p:spPr bwMode="auto">
            <a:xfrm flipH="1" flipV="1">
              <a:off x="273" y="2496"/>
              <a:ext cx="342" cy="8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0016" name="Group 96"/>
          <p:cNvGrpSpPr>
            <a:grpSpLocks/>
          </p:cNvGrpSpPr>
          <p:nvPr/>
        </p:nvGrpSpPr>
        <p:grpSpPr bwMode="auto">
          <a:xfrm rot="10800000">
            <a:off x="709613" y="1095375"/>
            <a:ext cx="519112" cy="2543175"/>
            <a:chOff x="1476" y="1062"/>
            <a:chExt cx="327" cy="1602"/>
          </a:xfrm>
        </p:grpSpPr>
        <p:sp>
          <p:nvSpPr>
            <p:cNvPr id="210017" name="Line 97"/>
            <p:cNvSpPr>
              <a:spLocks noChangeShapeType="1"/>
            </p:cNvSpPr>
            <p:nvPr/>
          </p:nvSpPr>
          <p:spPr bwMode="auto">
            <a:xfrm flipH="1">
              <a:off x="1476" y="1062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18" name="Line 98"/>
            <p:cNvSpPr>
              <a:spLocks noChangeShapeType="1"/>
            </p:cNvSpPr>
            <p:nvPr/>
          </p:nvSpPr>
          <p:spPr bwMode="auto">
            <a:xfrm flipH="1">
              <a:off x="1491" y="1221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19" name="Line 99"/>
            <p:cNvSpPr>
              <a:spLocks noChangeShapeType="1"/>
            </p:cNvSpPr>
            <p:nvPr/>
          </p:nvSpPr>
          <p:spPr bwMode="auto">
            <a:xfrm flipH="1">
              <a:off x="1491" y="1401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20" name="Line 100"/>
            <p:cNvSpPr>
              <a:spLocks noChangeShapeType="1"/>
            </p:cNvSpPr>
            <p:nvPr/>
          </p:nvSpPr>
          <p:spPr bwMode="auto">
            <a:xfrm flipH="1">
              <a:off x="1506" y="1560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21" name="Line 101"/>
            <p:cNvSpPr>
              <a:spLocks noChangeShapeType="1"/>
            </p:cNvSpPr>
            <p:nvPr/>
          </p:nvSpPr>
          <p:spPr bwMode="auto">
            <a:xfrm flipH="1">
              <a:off x="1482" y="1752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22" name="Line 102"/>
            <p:cNvSpPr>
              <a:spLocks noChangeShapeType="1"/>
            </p:cNvSpPr>
            <p:nvPr/>
          </p:nvSpPr>
          <p:spPr bwMode="auto">
            <a:xfrm flipH="1">
              <a:off x="1497" y="1929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23" name="Line 103"/>
            <p:cNvSpPr>
              <a:spLocks noChangeShapeType="1"/>
            </p:cNvSpPr>
            <p:nvPr/>
          </p:nvSpPr>
          <p:spPr bwMode="auto">
            <a:xfrm flipH="1">
              <a:off x="1482" y="2121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24" name="Line 104"/>
            <p:cNvSpPr>
              <a:spLocks noChangeShapeType="1"/>
            </p:cNvSpPr>
            <p:nvPr/>
          </p:nvSpPr>
          <p:spPr bwMode="auto">
            <a:xfrm flipH="1">
              <a:off x="1497" y="2289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25" name="Line 105"/>
            <p:cNvSpPr>
              <a:spLocks noChangeShapeType="1"/>
            </p:cNvSpPr>
            <p:nvPr/>
          </p:nvSpPr>
          <p:spPr bwMode="auto">
            <a:xfrm flipH="1">
              <a:off x="1485" y="2493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209927" name="Rectangle 7"/>
          <p:cNvSpPr>
            <a:spLocks noChangeArrowheads="1"/>
          </p:cNvSpPr>
          <p:nvPr/>
        </p:nvSpPr>
        <p:spPr bwMode="auto">
          <a:xfrm>
            <a:off x="271463" y="165100"/>
            <a:ext cx="29273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en-US" sz="2800" b="1">
                <a:solidFill>
                  <a:srgbClr val="0000FF"/>
                </a:solidFill>
                <a:cs typeface="Arial" charset="0"/>
              </a:rPr>
              <a:t>Veleta</a:t>
            </a:r>
            <a:endParaRPr lang="en-AU" sz="2800" b="1">
              <a:solidFill>
                <a:srgbClr val="0000FF"/>
              </a:solidFill>
              <a:cs typeface="Arial" charset="0"/>
            </a:endParaRPr>
          </a:p>
        </p:txBody>
      </p:sp>
      <p:grpSp>
        <p:nvGrpSpPr>
          <p:cNvPr id="209996" name="Group 76"/>
          <p:cNvGrpSpPr>
            <a:grpSpLocks/>
          </p:cNvGrpSpPr>
          <p:nvPr/>
        </p:nvGrpSpPr>
        <p:grpSpPr bwMode="auto">
          <a:xfrm>
            <a:off x="741363" y="1316038"/>
            <a:ext cx="2090737" cy="3071812"/>
            <a:chOff x="467" y="658"/>
            <a:chExt cx="1317" cy="1935"/>
          </a:xfrm>
        </p:grpSpPr>
        <p:sp>
          <p:nvSpPr>
            <p:cNvPr id="209986" name="AutoShape 66"/>
            <p:cNvSpPr>
              <a:spLocks noChangeArrowheads="1"/>
            </p:cNvSpPr>
            <p:nvPr/>
          </p:nvSpPr>
          <p:spPr bwMode="auto">
            <a:xfrm rot="5400000">
              <a:off x="-28" y="1168"/>
              <a:ext cx="1647" cy="657"/>
            </a:xfrm>
            <a:prstGeom prst="parallelogram">
              <a:avLst>
                <a:gd name="adj" fmla="val 29688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09940" name="AutoShape 20"/>
            <p:cNvSpPr>
              <a:spLocks noChangeArrowheads="1"/>
            </p:cNvSpPr>
            <p:nvPr/>
          </p:nvSpPr>
          <p:spPr bwMode="auto">
            <a:xfrm rot="16200000" flipH="1">
              <a:off x="101" y="1171"/>
              <a:ext cx="1935" cy="909"/>
            </a:xfrm>
            <a:prstGeom prst="parallelogram">
              <a:avLst>
                <a:gd name="adj" fmla="val 53218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09941" name="AutoShape 21"/>
            <p:cNvSpPr>
              <a:spLocks noChangeArrowheads="1"/>
            </p:cNvSpPr>
            <p:nvPr/>
          </p:nvSpPr>
          <p:spPr bwMode="auto">
            <a:xfrm rot="5400000">
              <a:off x="632" y="1360"/>
              <a:ext cx="1647" cy="657"/>
            </a:xfrm>
            <a:prstGeom prst="parallelogram">
              <a:avLst>
                <a:gd name="adj" fmla="val 29688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209997" name="Group 77"/>
          <p:cNvGrpSpPr>
            <a:grpSpLocks/>
          </p:cNvGrpSpPr>
          <p:nvPr/>
        </p:nvGrpSpPr>
        <p:grpSpPr bwMode="auto">
          <a:xfrm>
            <a:off x="2343150" y="1957388"/>
            <a:ext cx="519113" cy="2543175"/>
            <a:chOff x="1476" y="1062"/>
            <a:chExt cx="327" cy="1602"/>
          </a:xfrm>
        </p:grpSpPr>
        <p:sp>
          <p:nvSpPr>
            <p:cNvPr id="209987" name="Line 67"/>
            <p:cNvSpPr>
              <a:spLocks noChangeShapeType="1"/>
            </p:cNvSpPr>
            <p:nvPr/>
          </p:nvSpPr>
          <p:spPr bwMode="auto">
            <a:xfrm flipH="1">
              <a:off x="1476" y="1062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09988" name="Line 68"/>
            <p:cNvSpPr>
              <a:spLocks noChangeShapeType="1"/>
            </p:cNvSpPr>
            <p:nvPr/>
          </p:nvSpPr>
          <p:spPr bwMode="auto">
            <a:xfrm flipH="1">
              <a:off x="1491" y="1221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09989" name="Line 69"/>
            <p:cNvSpPr>
              <a:spLocks noChangeShapeType="1"/>
            </p:cNvSpPr>
            <p:nvPr/>
          </p:nvSpPr>
          <p:spPr bwMode="auto">
            <a:xfrm flipH="1">
              <a:off x="1491" y="1401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09990" name="Line 70"/>
            <p:cNvSpPr>
              <a:spLocks noChangeShapeType="1"/>
            </p:cNvSpPr>
            <p:nvPr/>
          </p:nvSpPr>
          <p:spPr bwMode="auto">
            <a:xfrm flipH="1">
              <a:off x="1506" y="1560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09991" name="Line 71"/>
            <p:cNvSpPr>
              <a:spLocks noChangeShapeType="1"/>
            </p:cNvSpPr>
            <p:nvPr/>
          </p:nvSpPr>
          <p:spPr bwMode="auto">
            <a:xfrm flipH="1">
              <a:off x="1482" y="1752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09992" name="Line 72"/>
            <p:cNvSpPr>
              <a:spLocks noChangeShapeType="1"/>
            </p:cNvSpPr>
            <p:nvPr/>
          </p:nvSpPr>
          <p:spPr bwMode="auto">
            <a:xfrm flipH="1">
              <a:off x="1497" y="1929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09993" name="Line 73"/>
            <p:cNvSpPr>
              <a:spLocks noChangeShapeType="1"/>
            </p:cNvSpPr>
            <p:nvPr/>
          </p:nvSpPr>
          <p:spPr bwMode="auto">
            <a:xfrm flipH="1">
              <a:off x="1482" y="2121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09994" name="Line 74"/>
            <p:cNvSpPr>
              <a:spLocks noChangeShapeType="1"/>
            </p:cNvSpPr>
            <p:nvPr/>
          </p:nvSpPr>
          <p:spPr bwMode="auto">
            <a:xfrm flipH="1">
              <a:off x="1497" y="2289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09995" name="Line 75"/>
            <p:cNvSpPr>
              <a:spLocks noChangeShapeType="1"/>
            </p:cNvSpPr>
            <p:nvPr/>
          </p:nvSpPr>
          <p:spPr bwMode="auto">
            <a:xfrm flipH="1">
              <a:off x="1485" y="2493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0026" name="Group 106"/>
          <p:cNvGrpSpPr>
            <a:grpSpLocks/>
          </p:cNvGrpSpPr>
          <p:nvPr/>
        </p:nvGrpSpPr>
        <p:grpSpPr bwMode="auto">
          <a:xfrm>
            <a:off x="433388" y="1952625"/>
            <a:ext cx="552450" cy="2409825"/>
            <a:chOff x="273" y="1059"/>
            <a:chExt cx="348" cy="1518"/>
          </a:xfrm>
        </p:grpSpPr>
        <p:sp>
          <p:nvSpPr>
            <p:cNvPr id="209999" name="Line 79"/>
            <p:cNvSpPr>
              <a:spLocks noChangeShapeType="1"/>
            </p:cNvSpPr>
            <p:nvPr/>
          </p:nvSpPr>
          <p:spPr bwMode="auto">
            <a:xfrm flipH="1" flipV="1">
              <a:off x="276" y="1059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08" name="Line 88"/>
            <p:cNvSpPr>
              <a:spLocks noChangeShapeType="1"/>
            </p:cNvSpPr>
            <p:nvPr/>
          </p:nvSpPr>
          <p:spPr bwMode="auto">
            <a:xfrm flipH="1" flipV="1">
              <a:off x="291" y="1236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09" name="Line 89"/>
            <p:cNvSpPr>
              <a:spLocks noChangeShapeType="1"/>
            </p:cNvSpPr>
            <p:nvPr/>
          </p:nvSpPr>
          <p:spPr bwMode="auto">
            <a:xfrm flipH="1" flipV="1">
              <a:off x="282" y="1407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10" name="Line 90"/>
            <p:cNvSpPr>
              <a:spLocks noChangeShapeType="1"/>
            </p:cNvSpPr>
            <p:nvPr/>
          </p:nvSpPr>
          <p:spPr bwMode="auto">
            <a:xfrm flipH="1" flipV="1">
              <a:off x="279" y="1593"/>
              <a:ext cx="342" cy="8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11" name="Line 91"/>
            <p:cNvSpPr>
              <a:spLocks noChangeShapeType="1"/>
            </p:cNvSpPr>
            <p:nvPr/>
          </p:nvSpPr>
          <p:spPr bwMode="auto">
            <a:xfrm flipH="1" flipV="1">
              <a:off x="291" y="1758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12" name="Line 92"/>
            <p:cNvSpPr>
              <a:spLocks noChangeShapeType="1"/>
            </p:cNvSpPr>
            <p:nvPr/>
          </p:nvSpPr>
          <p:spPr bwMode="auto">
            <a:xfrm flipH="1" flipV="1">
              <a:off x="288" y="1935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13" name="Line 93"/>
            <p:cNvSpPr>
              <a:spLocks noChangeShapeType="1"/>
            </p:cNvSpPr>
            <p:nvPr/>
          </p:nvSpPr>
          <p:spPr bwMode="auto">
            <a:xfrm flipH="1" flipV="1">
              <a:off x="279" y="2106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14" name="Line 94"/>
            <p:cNvSpPr>
              <a:spLocks noChangeShapeType="1"/>
            </p:cNvSpPr>
            <p:nvPr/>
          </p:nvSpPr>
          <p:spPr bwMode="auto">
            <a:xfrm flipH="1" flipV="1">
              <a:off x="276" y="2292"/>
              <a:ext cx="342" cy="8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15" name="Line 95"/>
            <p:cNvSpPr>
              <a:spLocks noChangeShapeType="1"/>
            </p:cNvSpPr>
            <p:nvPr/>
          </p:nvSpPr>
          <p:spPr bwMode="auto">
            <a:xfrm flipH="1" flipV="1">
              <a:off x="273" y="2496"/>
              <a:ext cx="342" cy="8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0041" name="Group 121"/>
          <p:cNvGrpSpPr>
            <a:grpSpLocks/>
          </p:cNvGrpSpPr>
          <p:nvPr/>
        </p:nvGrpSpPr>
        <p:grpSpPr bwMode="auto">
          <a:xfrm>
            <a:off x="1543050" y="1700213"/>
            <a:ext cx="1104900" cy="404812"/>
            <a:chOff x="972" y="900"/>
            <a:chExt cx="696" cy="255"/>
          </a:xfrm>
        </p:grpSpPr>
        <p:sp>
          <p:nvSpPr>
            <p:cNvPr id="210037" name="Line 117"/>
            <p:cNvSpPr>
              <a:spLocks noChangeShapeType="1"/>
            </p:cNvSpPr>
            <p:nvPr/>
          </p:nvSpPr>
          <p:spPr bwMode="auto">
            <a:xfrm flipH="1">
              <a:off x="972" y="900"/>
              <a:ext cx="252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38" name="Line 118"/>
            <p:cNvSpPr>
              <a:spLocks noChangeShapeType="1"/>
            </p:cNvSpPr>
            <p:nvPr/>
          </p:nvSpPr>
          <p:spPr bwMode="auto">
            <a:xfrm flipH="1">
              <a:off x="1113" y="933"/>
              <a:ext cx="252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39" name="Line 119"/>
            <p:cNvSpPr>
              <a:spLocks noChangeShapeType="1"/>
            </p:cNvSpPr>
            <p:nvPr/>
          </p:nvSpPr>
          <p:spPr bwMode="auto">
            <a:xfrm flipH="1">
              <a:off x="1257" y="978"/>
              <a:ext cx="270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40" name="Line 120"/>
            <p:cNvSpPr>
              <a:spLocks noChangeShapeType="1"/>
            </p:cNvSpPr>
            <p:nvPr/>
          </p:nvSpPr>
          <p:spPr bwMode="auto">
            <a:xfrm flipH="1">
              <a:off x="1398" y="1011"/>
              <a:ext cx="270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0042" name="Group 122"/>
          <p:cNvGrpSpPr>
            <a:grpSpLocks/>
          </p:cNvGrpSpPr>
          <p:nvPr/>
        </p:nvGrpSpPr>
        <p:grpSpPr bwMode="auto">
          <a:xfrm rot="10800000">
            <a:off x="938213" y="1195388"/>
            <a:ext cx="1104900" cy="404812"/>
            <a:chOff x="972" y="900"/>
            <a:chExt cx="696" cy="255"/>
          </a:xfrm>
        </p:grpSpPr>
        <p:sp>
          <p:nvSpPr>
            <p:cNvPr id="210043" name="Line 123"/>
            <p:cNvSpPr>
              <a:spLocks noChangeShapeType="1"/>
            </p:cNvSpPr>
            <p:nvPr/>
          </p:nvSpPr>
          <p:spPr bwMode="auto">
            <a:xfrm flipH="1">
              <a:off x="972" y="900"/>
              <a:ext cx="252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44" name="Line 124"/>
            <p:cNvSpPr>
              <a:spLocks noChangeShapeType="1"/>
            </p:cNvSpPr>
            <p:nvPr/>
          </p:nvSpPr>
          <p:spPr bwMode="auto">
            <a:xfrm flipH="1">
              <a:off x="1113" y="933"/>
              <a:ext cx="252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45" name="Line 125"/>
            <p:cNvSpPr>
              <a:spLocks noChangeShapeType="1"/>
            </p:cNvSpPr>
            <p:nvPr/>
          </p:nvSpPr>
          <p:spPr bwMode="auto">
            <a:xfrm flipH="1">
              <a:off x="1257" y="978"/>
              <a:ext cx="270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46" name="Line 126"/>
            <p:cNvSpPr>
              <a:spLocks noChangeShapeType="1"/>
            </p:cNvSpPr>
            <p:nvPr/>
          </p:nvSpPr>
          <p:spPr bwMode="auto">
            <a:xfrm flipH="1">
              <a:off x="1398" y="1011"/>
              <a:ext cx="270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0059" name="Group 139"/>
          <p:cNvGrpSpPr>
            <a:grpSpLocks/>
          </p:cNvGrpSpPr>
          <p:nvPr/>
        </p:nvGrpSpPr>
        <p:grpSpPr bwMode="auto">
          <a:xfrm>
            <a:off x="600075" y="1581150"/>
            <a:ext cx="995363" cy="404813"/>
            <a:chOff x="378" y="825"/>
            <a:chExt cx="627" cy="255"/>
          </a:xfrm>
        </p:grpSpPr>
        <p:sp>
          <p:nvSpPr>
            <p:cNvPr id="210052" name="Line 132"/>
            <p:cNvSpPr>
              <a:spLocks noChangeShapeType="1"/>
            </p:cNvSpPr>
            <p:nvPr/>
          </p:nvSpPr>
          <p:spPr bwMode="auto">
            <a:xfrm flipH="1" flipV="1">
              <a:off x="378" y="972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53" name="Line 133"/>
            <p:cNvSpPr>
              <a:spLocks noChangeShapeType="1"/>
            </p:cNvSpPr>
            <p:nvPr/>
          </p:nvSpPr>
          <p:spPr bwMode="auto">
            <a:xfrm flipH="1" flipV="1">
              <a:off x="519" y="897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54" name="Line 134"/>
            <p:cNvSpPr>
              <a:spLocks noChangeShapeType="1"/>
            </p:cNvSpPr>
            <p:nvPr/>
          </p:nvSpPr>
          <p:spPr bwMode="auto">
            <a:xfrm flipH="1" flipV="1">
              <a:off x="663" y="825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0070" name="Group 150"/>
          <p:cNvGrpSpPr>
            <a:grpSpLocks/>
          </p:cNvGrpSpPr>
          <p:nvPr/>
        </p:nvGrpSpPr>
        <p:grpSpPr bwMode="auto">
          <a:xfrm>
            <a:off x="1997075" y="1404938"/>
            <a:ext cx="766763" cy="292100"/>
            <a:chOff x="1258" y="714"/>
            <a:chExt cx="483" cy="184"/>
          </a:xfrm>
        </p:grpSpPr>
        <p:sp>
          <p:nvSpPr>
            <p:cNvPr id="210055" name="Line 135"/>
            <p:cNvSpPr>
              <a:spLocks noChangeShapeType="1"/>
            </p:cNvSpPr>
            <p:nvPr/>
          </p:nvSpPr>
          <p:spPr bwMode="auto">
            <a:xfrm rot="10800000" flipH="1" flipV="1">
              <a:off x="1399" y="714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56" name="Line 136"/>
            <p:cNvSpPr>
              <a:spLocks noChangeShapeType="1"/>
            </p:cNvSpPr>
            <p:nvPr/>
          </p:nvSpPr>
          <p:spPr bwMode="auto">
            <a:xfrm rot="10800000" flipH="1" flipV="1">
              <a:off x="1258" y="790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0064" name="Group 144"/>
          <p:cNvGrpSpPr>
            <a:grpSpLocks/>
          </p:cNvGrpSpPr>
          <p:nvPr/>
        </p:nvGrpSpPr>
        <p:grpSpPr bwMode="auto">
          <a:xfrm>
            <a:off x="1538288" y="3995738"/>
            <a:ext cx="1104900" cy="404812"/>
            <a:chOff x="972" y="900"/>
            <a:chExt cx="696" cy="255"/>
          </a:xfrm>
        </p:grpSpPr>
        <p:sp>
          <p:nvSpPr>
            <p:cNvPr id="210065" name="Line 145"/>
            <p:cNvSpPr>
              <a:spLocks noChangeShapeType="1"/>
            </p:cNvSpPr>
            <p:nvPr/>
          </p:nvSpPr>
          <p:spPr bwMode="auto">
            <a:xfrm flipH="1">
              <a:off x="972" y="900"/>
              <a:ext cx="252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66" name="Line 146"/>
            <p:cNvSpPr>
              <a:spLocks noChangeShapeType="1"/>
            </p:cNvSpPr>
            <p:nvPr/>
          </p:nvSpPr>
          <p:spPr bwMode="auto">
            <a:xfrm flipH="1">
              <a:off x="1113" y="933"/>
              <a:ext cx="252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67" name="Line 147"/>
            <p:cNvSpPr>
              <a:spLocks noChangeShapeType="1"/>
            </p:cNvSpPr>
            <p:nvPr/>
          </p:nvSpPr>
          <p:spPr bwMode="auto">
            <a:xfrm flipH="1">
              <a:off x="1257" y="978"/>
              <a:ext cx="270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68" name="Line 148"/>
            <p:cNvSpPr>
              <a:spLocks noChangeShapeType="1"/>
            </p:cNvSpPr>
            <p:nvPr/>
          </p:nvSpPr>
          <p:spPr bwMode="auto">
            <a:xfrm flipH="1">
              <a:off x="1398" y="1011"/>
              <a:ext cx="270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210076" name="Text Box 156"/>
          <p:cNvSpPr txBox="1">
            <a:spLocks noChangeArrowheads="1"/>
          </p:cNvSpPr>
          <p:nvPr/>
        </p:nvSpPr>
        <p:spPr bwMode="auto">
          <a:xfrm>
            <a:off x="400050" y="5043488"/>
            <a:ext cx="37290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US" sz="2000" b="1">
              <a:cs typeface="Arial" charset="0"/>
            </a:endParaRPr>
          </a:p>
        </p:txBody>
      </p:sp>
      <p:sp>
        <p:nvSpPr>
          <p:cNvPr id="210077" name="Text Box 157"/>
          <p:cNvSpPr txBox="1">
            <a:spLocks noChangeArrowheads="1"/>
          </p:cNvSpPr>
          <p:nvPr/>
        </p:nvSpPr>
        <p:spPr bwMode="auto">
          <a:xfrm>
            <a:off x="314325" y="5229225"/>
            <a:ext cx="3386138" cy="10064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en-US" sz="2000">
                <a:solidFill>
                  <a:srgbClr val="0000FF"/>
                </a:solidFill>
                <a:cs typeface="Arial" charset="0"/>
              </a:rPr>
              <a:t>Como el ensaye es rápido se espera una condición  no drenada(UU)</a:t>
            </a:r>
          </a:p>
        </p:txBody>
      </p:sp>
      <p:grpSp>
        <p:nvGrpSpPr>
          <p:cNvPr id="210080" name="Group 160"/>
          <p:cNvGrpSpPr>
            <a:grpSpLocks/>
          </p:cNvGrpSpPr>
          <p:nvPr/>
        </p:nvGrpSpPr>
        <p:grpSpPr bwMode="auto">
          <a:xfrm>
            <a:off x="1524000" y="2700338"/>
            <a:ext cx="947738" cy="2128837"/>
            <a:chOff x="960" y="1701"/>
            <a:chExt cx="597" cy="1341"/>
          </a:xfrm>
        </p:grpSpPr>
        <p:sp>
          <p:nvSpPr>
            <p:cNvPr id="210078" name="Text Box 158"/>
            <p:cNvSpPr txBox="1">
              <a:spLocks noChangeArrowheads="1"/>
            </p:cNvSpPr>
            <p:nvPr/>
          </p:nvSpPr>
          <p:spPr bwMode="auto">
            <a:xfrm>
              <a:off x="1161" y="1701"/>
              <a:ext cx="39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800" b="1">
                  <a:solidFill>
                    <a:srgbClr val="0000FF"/>
                  </a:solidFill>
                  <a:cs typeface="Arial" charset="0"/>
                </a:rPr>
                <a:t>C</a:t>
              </a:r>
              <a:r>
                <a:rPr lang="en-US" sz="2800" b="1" baseline="-25000">
                  <a:solidFill>
                    <a:srgbClr val="0000FF"/>
                  </a:solidFill>
                  <a:cs typeface="Arial" charset="0"/>
                </a:rPr>
                <a:t>u</a:t>
              </a:r>
            </a:p>
          </p:txBody>
        </p:sp>
        <p:sp>
          <p:nvSpPr>
            <p:cNvPr id="210079" name="Text Box 159"/>
            <p:cNvSpPr txBox="1">
              <a:spLocks noChangeArrowheads="1"/>
            </p:cNvSpPr>
            <p:nvPr/>
          </p:nvSpPr>
          <p:spPr bwMode="auto">
            <a:xfrm>
              <a:off x="960" y="2715"/>
              <a:ext cx="39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800" b="1">
                  <a:solidFill>
                    <a:schemeClr val="hlink"/>
                  </a:solidFill>
                  <a:cs typeface="Arial" charset="0"/>
                </a:rPr>
                <a:t>C</a:t>
              </a:r>
              <a:r>
                <a:rPr lang="en-US" sz="2800" b="1" baseline="-25000">
                  <a:solidFill>
                    <a:schemeClr val="hlink"/>
                  </a:solidFill>
                  <a:cs typeface="Arial" charset="0"/>
                </a:rPr>
                <a:t>u</a:t>
              </a:r>
            </a:p>
          </p:txBody>
        </p:sp>
      </p:grpSp>
      <p:sp>
        <p:nvSpPr>
          <p:cNvPr id="210081" name="Text Box 161"/>
          <p:cNvSpPr txBox="1">
            <a:spLocks noChangeArrowheads="1"/>
          </p:cNvSpPr>
          <p:nvPr/>
        </p:nvSpPr>
        <p:spPr bwMode="auto">
          <a:xfrm>
            <a:off x="4129088" y="200025"/>
            <a:ext cx="4143375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b="1" i="1">
                <a:cs typeface="Arial" charset="0"/>
              </a:rPr>
              <a:t>T = </a:t>
            </a:r>
            <a:r>
              <a:rPr lang="en-US" sz="2400" b="1" i="1">
                <a:solidFill>
                  <a:srgbClr val="0000FF"/>
                </a:solidFill>
                <a:cs typeface="Arial" charset="0"/>
              </a:rPr>
              <a:t>M</a:t>
            </a:r>
            <a:r>
              <a:rPr lang="en-US" sz="2400" b="1" i="1" baseline="-25000">
                <a:solidFill>
                  <a:srgbClr val="0000FF"/>
                </a:solidFill>
                <a:cs typeface="Arial" charset="0"/>
              </a:rPr>
              <a:t>s</a:t>
            </a:r>
            <a:r>
              <a:rPr lang="en-US" sz="2400" b="1" i="1">
                <a:cs typeface="Arial" charset="0"/>
              </a:rPr>
              <a:t> + </a:t>
            </a:r>
            <a:r>
              <a:rPr lang="en-US" sz="2400" b="1" i="1">
                <a:solidFill>
                  <a:schemeClr val="hlink"/>
                </a:solidFill>
                <a:cs typeface="Arial" charset="0"/>
              </a:rPr>
              <a:t>M</a:t>
            </a:r>
            <a:r>
              <a:rPr lang="en-US" sz="2400" b="1" i="1" baseline="-25000">
                <a:solidFill>
                  <a:schemeClr val="hlink"/>
                </a:solidFill>
                <a:cs typeface="Arial" charset="0"/>
              </a:rPr>
              <a:t>e</a:t>
            </a:r>
            <a:r>
              <a:rPr lang="en-US" sz="2400" b="1" i="1">
                <a:solidFill>
                  <a:schemeClr val="hlink"/>
                </a:solidFill>
                <a:cs typeface="Arial" charset="0"/>
              </a:rPr>
              <a:t> + M</a:t>
            </a:r>
            <a:r>
              <a:rPr lang="en-US" sz="2400" b="1" i="1" baseline="-25000">
                <a:solidFill>
                  <a:schemeClr val="hlink"/>
                </a:solidFill>
                <a:cs typeface="Arial" charset="0"/>
              </a:rPr>
              <a:t>e</a:t>
            </a:r>
            <a:r>
              <a:rPr lang="en-US" sz="2400" b="1" i="1" baseline="-25000">
                <a:cs typeface="Arial" charset="0"/>
              </a:rPr>
              <a:t> </a:t>
            </a:r>
            <a:r>
              <a:rPr lang="en-US" sz="2400" b="1" i="1">
                <a:cs typeface="Arial" charset="0"/>
              </a:rPr>
              <a:t>= </a:t>
            </a:r>
            <a:r>
              <a:rPr lang="en-US" sz="2400" b="1" i="1">
                <a:solidFill>
                  <a:srgbClr val="0000FF"/>
                </a:solidFill>
                <a:cs typeface="Arial" charset="0"/>
              </a:rPr>
              <a:t>M</a:t>
            </a:r>
            <a:r>
              <a:rPr lang="en-US" sz="2400" b="1" i="1" baseline="-25000">
                <a:solidFill>
                  <a:srgbClr val="0000FF"/>
                </a:solidFill>
                <a:cs typeface="Arial" charset="0"/>
              </a:rPr>
              <a:t>s</a:t>
            </a:r>
            <a:r>
              <a:rPr lang="en-US" sz="2400" b="1" i="1">
                <a:cs typeface="Arial" charset="0"/>
              </a:rPr>
              <a:t> + </a:t>
            </a:r>
            <a:r>
              <a:rPr lang="en-US" sz="2400" b="1" i="1">
                <a:solidFill>
                  <a:schemeClr val="hlink"/>
                </a:solidFill>
                <a:cs typeface="Arial" charset="0"/>
              </a:rPr>
              <a:t>2M</a:t>
            </a:r>
            <a:r>
              <a:rPr lang="en-US" sz="2400" b="1" i="1" baseline="-25000">
                <a:solidFill>
                  <a:schemeClr val="hlink"/>
                </a:solidFill>
                <a:cs typeface="Arial" charset="0"/>
              </a:rPr>
              <a:t>e</a:t>
            </a:r>
            <a:r>
              <a:rPr lang="en-US" sz="2400" b="1" i="1">
                <a:solidFill>
                  <a:schemeClr val="hlink"/>
                </a:solidFill>
                <a:cs typeface="Arial" charset="0"/>
              </a:rPr>
              <a:t> </a:t>
            </a:r>
          </a:p>
        </p:txBody>
      </p:sp>
      <p:sp>
        <p:nvSpPr>
          <p:cNvPr id="210082" name="Text Box 162"/>
          <p:cNvSpPr txBox="1">
            <a:spLocks noChangeArrowheads="1"/>
          </p:cNvSpPr>
          <p:nvPr/>
        </p:nvSpPr>
        <p:spPr bwMode="auto">
          <a:xfrm>
            <a:off x="4167188" y="766763"/>
            <a:ext cx="3971925" cy="5810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71500" indent="-57150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en-US" sz="1600" i="1">
                <a:solidFill>
                  <a:schemeClr val="hlink"/>
                </a:solidFill>
                <a:latin typeface="Arial" charset="0"/>
                <a:cs typeface="Arial" charset="0"/>
              </a:rPr>
              <a:t>M</a:t>
            </a:r>
            <a:r>
              <a:rPr kumimoji="0" lang="en-US" sz="1600" i="1" baseline="-25000">
                <a:solidFill>
                  <a:schemeClr val="hlink"/>
                </a:solidFill>
                <a:latin typeface="Arial" charset="0"/>
                <a:cs typeface="Arial" charset="0"/>
              </a:rPr>
              <a:t>e </a:t>
            </a:r>
            <a:r>
              <a:rPr kumimoji="0" lang="en-US" sz="1600" i="1">
                <a:solidFill>
                  <a:schemeClr val="hlink"/>
                </a:solidFill>
                <a:latin typeface="Arial" charset="0"/>
                <a:cs typeface="Arial" charset="0"/>
              </a:rPr>
              <a:t>– Asumiendo una distribución uniforme de resistencia al corte</a:t>
            </a:r>
          </a:p>
        </p:txBody>
      </p:sp>
      <p:graphicFrame>
        <p:nvGraphicFramePr>
          <p:cNvPr id="210084" name="Object 164"/>
          <p:cNvGraphicFramePr>
            <a:graphicFrameLocks noChangeAspect="1"/>
          </p:cNvGraphicFramePr>
          <p:nvPr/>
        </p:nvGraphicFramePr>
        <p:xfrm>
          <a:off x="4211638" y="3022600"/>
          <a:ext cx="2992437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cuación" r:id="rId4" imgW="1206360" imgH="583920" progId="Equation.3">
                  <p:embed/>
                </p:oleObj>
              </mc:Choice>
              <mc:Fallback>
                <p:oleObj name="Ecuación" r:id="rId4" imgW="1206360" imgH="583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3022600"/>
                        <a:ext cx="2992437" cy="12065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0085" name="Object 165"/>
          <p:cNvGraphicFramePr>
            <a:graphicFrameLocks noChangeAspect="1"/>
          </p:cNvGraphicFramePr>
          <p:nvPr/>
        </p:nvGraphicFramePr>
        <p:xfrm>
          <a:off x="4187825" y="4303713"/>
          <a:ext cx="4756150" cy="123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cuación" r:id="rId6" imgW="1917360" imgH="583920" progId="Equation.3">
                  <p:embed/>
                </p:oleObj>
              </mc:Choice>
              <mc:Fallback>
                <p:oleObj name="Ecuación" r:id="rId6" imgW="1917360" imgH="583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7825" y="4303713"/>
                        <a:ext cx="4756150" cy="12350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0086" name="Object 166"/>
          <p:cNvGraphicFramePr>
            <a:graphicFrameLocks noChangeAspect="1"/>
          </p:cNvGraphicFramePr>
          <p:nvPr/>
        </p:nvGraphicFramePr>
        <p:xfrm>
          <a:off x="4186238" y="5624513"/>
          <a:ext cx="4064000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Ecuación" r:id="rId8" imgW="1638000" imgH="482400" progId="Equation.3">
                  <p:embed/>
                </p:oleObj>
              </mc:Choice>
              <mc:Fallback>
                <p:oleObj name="Ecuación" r:id="rId8" imgW="16380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6238" y="5624513"/>
                        <a:ext cx="4064000" cy="11112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0095" name="Group 175"/>
          <p:cNvGrpSpPr>
            <a:grpSpLocks/>
          </p:cNvGrpSpPr>
          <p:nvPr/>
        </p:nvGrpSpPr>
        <p:grpSpPr bwMode="auto">
          <a:xfrm>
            <a:off x="4038600" y="1528763"/>
            <a:ext cx="3576638" cy="1492250"/>
            <a:chOff x="2544" y="963"/>
            <a:chExt cx="2253" cy="940"/>
          </a:xfrm>
        </p:grpSpPr>
        <p:sp>
          <p:nvSpPr>
            <p:cNvPr id="210090" name="Line 170"/>
            <p:cNvSpPr>
              <a:spLocks noChangeShapeType="1"/>
            </p:cNvSpPr>
            <p:nvPr/>
          </p:nvSpPr>
          <p:spPr bwMode="auto">
            <a:xfrm>
              <a:off x="3807" y="1773"/>
              <a:ext cx="98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89" name="Text Box 169"/>
            <p:cNvSpPr txBox="1">
              <a:spLocks noChangeArrowheads="1"/>
            </p:cNvSpPr>
            <p:nvPr/>
          </p:nvSpPr>
          <p:spPr bwMode="auto">
            <a:xfrm>
              <a:off x="4149" y="1647"/>
              <a:ext cx="360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cs typeface="Arial" charset="0"/>
                </a:rPr>
                <a:t>d/2</a:t>
              </a:r>
            </a:p>
          </p:txBody>
        </p:sp>
        <p:sp>
          <p:nvSpPr>
            <p:cNvPr id="210091" name="Line 171"/>
            <p:cNvSpPr>
              <a:spLocks noChangeShapeType="1"/>
            </p:cNvSpPr>
            <p:nvPr/>
          </p:nvSpPr>
          <p:spPr bwMode="auto">
            <a:xfrm>
              <a:off x="2832" y="1779"/>
              <a:ext cx="98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92" name="Text Box 172"/>
            <p:cNvSpPr txBox="1">
              <a:spLocks noChangeArrowheads="1"/>
            </p:cNvSpPr>
            <p:nvPr/>
          </p:nvSpPr>
          <p:spPr bwMode="auto">
            <a:xfrm>
              <a:off x="3147" y="1653"/>
              <a:ext cx="360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cs typeface="Arial" charset="0"/>
                </a:rPr>
                <a:t>d/2</a:t>
              </a:r>
            </a:p>
          </p:txBody>
        </p:sp>
        <p:sp>
          <p:nvSpPr>
            <p:cNvPr id="210093" name="Line 173"/>
            <p:cNvSpPr>
              <a:spLocks noChangeShapeType="1"/>
            </p:cNvSpPr>
            <p:nvPr/>
          </p:nvSpPr>
          <p:spPr bwMode="auto">
            <a:xfrm>
              <a:off x="2706" y="969"/>
              <a:ext cx="0" cy="71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94" name="Text Box 174"/>
            <p:cNvSpPr txBox="1">
              <a:spLocks noChangeArrowheads="1"/>
            </p:cNvSpPr>
            <p:nvPr/>
          </p:nvSpPr>
          <p:spPr bwMode="auto">
            <a:xfrm>
              <a:off x="2544" y="1176"/>
              <a:ext cx="297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cs typeface="Arial" charset="0"/>
                </a:rPr>
                <a:t>C</a:t>
              </a:r>
              <a:r>
                <a:rPr lang="en-US" sz="2000" b="1" baseline="-25000">
                  <a:cs typeface="Arial" charset="0"/>
                </a:rPr>
                <a:t>u</a:t>
              </a:r>
            </a:p>
          </p:txBody>
        </p:sp>
        <p:sp>
          <p:nvSpPr>
            <p:cNvPr id="210087" name="Rectangle 167" descr="Light vertical"/>
            <p:cNvSpPr>
              <a:spLocks noChangeArrowheads="1"/>
            </p:cNvSpPr>
            <p:nvPr/>
          </p:nvSpPr>
          <p:spPr bwMode="auto">
            <a:xfrm>
              <a:off x="2826" y="972"/>
              <a:ext cx="1971" cy="702"/>
            </a:xfrm>
            <a:prstGeom prst="rect">
              <a:avLst/>
            </a:prstGeom>
            <a:pattFill prst="ltVert">
              <a:fgClr>
                <a:schemeClr val="hlink"/>
              </a:fgClr>
              <a:bgClr>
                <a:schemeClr val="bg1"/>
              </a:bgClr>
            </a:pattFill>
            <a:ln w="9525" algn="ctr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10088" name="Line 168"/>
            <p:cNvSpPr>
              <a:spLocks noChangeShapeType="1"/>
            </p:cNvSpPr>
            <p:nvPr/>
          </p:nvSpPr>
          <p:spPr bwMode="auto">
            <a:xfrm flipH="1">
              <a:off x="3798" y="963"/>
              <a:ext cx="0" cy="72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0100" name="Group 180"/>
          <p:cNvGrpSpPr>
            <a:grpSpLocks/>
          </p:cNvGrpSpPr>
          <p:nvPr/>
        </p:nvGrpSpPr>
        <p:grpSpPr bwMode="auto">
          <a:xfrm>
            <a:off x="2957513" y="1971675"/>
            <a:ext cx="471487" cy="2314575"/>
            <a:chOff x="1863" y="1242"/>
            <a:chExt cx="297" cy="1458"/>
          </a:xfrm>
        </p:grpSpPr>
        <p:sp>
          <p:nvSpPr>
            <p:cNvPr id="210096" name="Text Box 176"/>
            <p:cNvSpPr txBox="1">
              <a:spLocks noChangeArrowheads="1"/>
            </p:cNvSpPr>
            <p:nvPr/>
          </p:nvSpPr>
          <p:spPr bwMode="auto">
            <a:xfrm>
              <a:off x="1953" y="1809"/>
              <a:ext cx="20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cs typeface="Arial" charset="0"/>
                </a:rPr>
                <a:t>h</a:t>
              </a:r>
            </a:p>
          </p:txBody>
        </p:sp>
        <p:sp>
          <p:nvSpPr>
            <p:cNvPr id="210097" name="Line 177"/>
            <p:cNvSpPr>
              <a:spLocks noChangeShapeType="1"/>
            </p:cNvSpPr>
            <p:nvPr/>
          </p:nvSpPr>
          <p:spPr bwMode="auto">
            <a:xfrm>
              <a:off x="1953" y="1242"/>
              <a:ext cx="0" cy="145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98" name="Line 178"/>
            <p:cNvSpPr>
              <a:spLocks noChangeShapeType="1"/>
            </p:cNvSpPr>
            <p:nvPr/>
          </p:nvSpPr>
          <p:spPr bwMode="auto">
            <a:xfrm>
              <a:off x="1872" y="270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0099" name="Line 179"/>
            <p:cNvSpPr>
              <a:spLocks noChangeShapeType="1"/>
            </p:cNvSpPr>
            <p:nvPr/>
          </p:nvSpPr>
          <p:spPr bwMode="auto">
            <a:xfrm>
              <a:off x="1863" y="1242"/>
              <a:ext cx="1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val="14492624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209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2000"/>
                                        <p:tgtEl>
                                          <p:spTgt spid="210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210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210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210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2000"/>
                                        <p:tgtEl>
                                          <p:spTgt spid="210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210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210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000"/>
                                        <p:tgtEl>
                                          <p:spTgt spid="210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2000"/>
                                        <p:tgtEl>
                                          <p:spTgt spid="210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210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077" grpId="0" animBg="1"/>
      <p:bldP spid="210081" grpId="0" animBg="1"/>
      <p:bldP spid="21008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85800"/>
            <a:ext cx="7467600" cy="1066800"/>
          </a:xfrm>
        </p:spPr>
        <p:txBody>
          <a:bodyPr/>
          <a:lstStyle/>
          <a:p>
            <a:r>
              <a:rPr lang="es-ES" sz="3200" smtClean="0"/>
              <a:t>EXPLORACION DE SUELOS (GEOTECNICA)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800" smtClean="0"/>
              <a:t>Objetivo principal: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800" smtClean="0"/>
              <a:t>   Detectar, reconocer e identificar los materiales geomecánicos y profundidades de napas y roca basal en sector de emplazamiento (o trazado) de obras de ingeniería que se proyectan ( a profundidades influenciadas por ella -bulbo de presión), en el area en que pueden influenciarla (taludes adyacentes) o en profundidades donde se requiera prevenir efectos en aguas subterraneas   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2994" name="Group 2"/>
          <p:cNvGrpSpPr>
            <a:grpSpLocks/>
          </p:cNvGrpSpPr>
          <p:nvPr/>
        </p:nvGrpSpPr>
        <p:grpSpPr bwMode="auto">
          <a:xfrm>
            <a:off x="752475" y="3819525"/>
            <a:ext cx="995363" cy="404813"/>
            <a:chOff x="378" y="825"/>
            <a:chExt cx="627" cy="255"/>
          </a:xfrm>
        </p:grpSpPr>
        <p:sp>
          <p:nvSpPr>
            <p:cNvPr id="212995" name="Line 3"/>
            <p:cNvSpPr>
              <a:spLocks noChangeShapeType="1"/>
            </p:cNvSpPr>
            <p:nvPr/>
          </p:nvSpPr>
          <p:spPr bwMode="auto">
            <a:xfrm flipH="1" flipV="1">
              <a:off x="378" y="972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2996" name="Line 4"/>
            <p:cNvSpPr>
              <a:spLocks noChangeShapeType="1"/>
            </p:cNvSpPr>
            <p:nvPr/>
          </p:nvSpPr>
          <p:spPr bwMode="auto">
            <a:xfrm flipH="1" flipV="1">
              <a:off x="519" y="897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2997" name="Line 5"/>
            <p:cNvSpPr>
              <a:spLocks noChangeShapeType="1"/>
            </p:cNvSpPr>
            <p:nvPr/>
          </p:nvSpPr>
          <p:spPr bwMode="auto">
            <a:xfrm flipH="1" flipV="1">
              <a:off x="663" y="825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2998" name="Group 6"/>
          <p:cNvGrpSpPr>
            <a:grpSpLocks/>
          </p:cNvGrpSpPr>
          <p:nvPr/>
        </p:nvGrpSpPr>
        <p:grpSpPr bwMode="auto">
          <a:xfrm rot="10800000">
            <a:off x="2386013" y="1333500"/>
            <a:ext cx="552450" cy="2409825"/>
            <a:chOff x="273" y="1059"/>
            <a:chExt cx="348" cy="1518"/>
          </a:xfrm>
        </p:grpSpPr>
        <p:sp>
          <p:nvSpPr>
            <p:cNvPr id="212999" name="Line 7"/>
            <p:cNvSpPr>
              <a:spLocks noChangeShapeType="1"/>
            </p:cNvSpPr>
            <p:nvPr/>
          </p:nvSpPr>
          <p:spPr bwMode="auto">
            <a:xfrm flipH="1" flipV="1">
              <a:off x="276" y="1059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00" name="Line 8"/>
            <p:cNvSpPr>
              <a:spLocks noChangeShapeType="1"/>
            </p:cNvSpPr>
            <p:nvPr/>
          </p:nvSpPr>
          <p:spPr bwMode="auto">
            <a:xfrm flipH="1" flipV="1">
              <a:off x="291" y="1236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01" name="Line 9"/>
            <p:cNvSpPr>
              <a:spLocks noChangeShapeType="1"/>
            </p:cNvSpPr>
            <p:nvPr/>
          </p:nvSpPr>
          <p:spPr bwMode="auto">
            <a:xfrm flipH="1" flipV="1">
              <a:off x="282" y="1407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02" name="Line 10"/>
            <p:cNvSpPr>
              <a:spLocks noChangeShapeType="1"/>
            </p:cNvSpPr>
            <p:nvPr/>
          </p:nvSpPr>
          <p:spPr bwMode="auto">
            <a:xfrm flipH="1" flipV="1">
              <a:off x="279" y="1593"/>
              <a:ext cx="342" cy="8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03" name="Line 11"/>
            <p:cNvSpPr>
              <a:spLocks noChangeShapeType="1"/>
            </p:cNvSpPr>
            <p:nvPr/>
          </p:nvSpPr>
          <p:spPr bwMode="auto">
            <a:xfrm flipH="1" flipV="1">
              <a:off x="291" y="1758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04" name="Line 12"/>
            <p:cNvSpPr>
              <a:spLocks noChangeShapeType="1"/>
            </p:cNvSpPr>
            <p:nvPr/>
          </p:nvSpPr>
          <p:spPr bwMode="auto">
            <a:xfrm flipH="1" flipV="1">
              <a:off x="288" y="1935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05" name="Line 13"/>
            <p:cNvSpPr>
              <a:spLocks noChangeShapeType="1"/>
            </p:cNvSpPr>
            <p:nvPr/>
          </p:nvSpPr>
          <p:spPr bwMode="auto">
            <a:xfrm flipH="1" flipV="1">
              <a:off x="279" y="2106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06" name="Line 14"/>
            <p:cNvSpPr>
              <a:spLocks noChangeShapeType="1"/>
            </p:cNvSpPr>
            <p:nvPr/>
          </p:nvSpPr>
          <p:spPr bwMode="auto">
            <a:xfrm flipH="1" flipV="1">
              <a:off x="276" y="2292"/>
              <a:ext cx="342" cy="8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07" name="Line 15"/>
            <p:cNvSpPr>
              <a:spLocks noChangeShapeType="1"/>
            </p:cNvSpPr>
            <p:nvPr/>
          </p:nvSpPr>
          <p:spPr bwMode="auto">
            <a:xfrm flipH="1" flipV="1">
              <a:off x="273" y="2496"/>
              <a:ext cx="342" cy="8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3008" name="Group 16"/>
          <p:cNvGrpSpPr>
            <a:grpSpLocks/>
          </p:cNvGrpSpPr>
          <p:nvPr/>
        </p:nvGrpSpPr>
        <p:grpSpPr bwMode="auto">
          <a:xfrm rot="10800000">
            <a:off x="709613" y="1095375"/>
            <a:ext cx="519112" cy="2543175"/>
            <a:chOff x="1476" y="1062"/>
            <a:chExt cx="327" cy="1602"/>
          </a:xfrm>
        </p:grpSpPr>
        <p:sp>
          <p:nvSpPr>
            <p:cNvPr id="213009" name="Line 17"/>
            <p:cNvSpPr>
              <a:spLocks noChangeShapeType="1"/>
            </p:cNvSpPr>
            <p:nvPr/>
          </p:nvSpPr>
          <p:spPr bwMode="auto">
            <a:xfrm flipH="1">
              <a:off x="1476" y="1062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10" name="Line 18"/>
            <p:cNvSpPr>
              <a:spLocks noChangeShapeType="1"/>
            </p:cNvSpPr>
            <p:nvPr/>
          </p:nvSpPr>
          <p:spPr bwMode="auto">
            <a:xfrm flipH="1">
              <a:off x="1491" y="1221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11" name="Line 19"/>
            <p:cNvSpPr>
              <a:spLocks noChangeShapeType="1"/>
            </p:cNvSpPr>
            <p:nvPr/>
          </p:nvSpPr>
          <p:spPr bwMode="auto">
            <a:xfrm flipH="1">
              <a:off x="1491" y="1401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12" name="Line 20"/>
            <p:cNvSpPr>
              <a:spLocks noChangeShapeType="1"/>
            </p:cNvSpPr>
            <p:nvPr/>
          </p:nvSpPr>
          <p:spPr bwMode="auto">
            <a:xfrm flipH="1">
              <a:off x="1506" y="1560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13" name="Line 21"/>
            <p:cNvSpPr>
              <a:spLocks noChangeShapeType="1"/>
            </p:cNvSpPr>
            <p:nvPr/>
          </p:nvSpPr>
          <p:spPr bwMode="auto">
            <a:xfrm flipH="1">
              <a:off x="1482" y="1752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14" name="Line 22"/>
            <p:cNvSpPr>
              <a:spLocks noChangeShapeType="1"/>
            </p:cNvSpPr>
            <p:nvPr/>
          </p:nvSpPr>
          <p:spPr bwMode="auto">
            <a:xfrm flipH="1">
              <a:off x="1497" y="1929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15" name="Line 23"/>
            <p:cNvSpPr>
              <a:spLocks noChangeShapeType="1"/>
            </p:cNvSpPr>
            <p:nvPr/>
          </p:nvSpPr>
          <p:spPr bwMode="auto">
            <a:xfrm flipH="1">
              <a:off x="1482" y="2121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16" name="Line 24"/>
            <p:cNvSpPr>
              <a:spLocks noChangeShapeType="1"/>
            </p:cNvSpPr>
            <p:nvPr/>
          </p:nvSpPr>
          <p:spPr bwMode="auto">
            <a:xfrm flipH="1">
              <a:off x="1497" y="2289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17" name="Line 25"/>
            <p:cNvSpPr>
              <a:spLocks noChangeShapeType="1"/>
            </p:cNvSpPr>
            <p:nvPr/>
          </p:nvSpPr>
          <p:spPr bwMode="auto">
            <a:xfrm flipH="1">
              <a:off x="1485" y="2493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213018" name="Rectangle 26"/>
          <p:cNvSpPr>
            <a:spLocks noChangeArrowheads="1"/>
          </p:cNvSpPr>
          <p:nvPr/>
        </p:nvSpPr>
        <p:spPr bwMode="auto">
          <a:xfrm>
            <a:off x="271463" y="165100"/>
            <a:ext cx="29273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en-US" sz="2800" b="1">
                <a:solidFill>
                  <a:srgbClr val="0000FF"/>
                </a:solidFill>
                <a:cs typeface="Arial" charset="0"/>
              </a:rPr>
              <a:t>Veleta</a:t>
            </a:r>
            <a:endParaRPr lang="en-AU" sz="2800" b="1">
              <a:solidFill>
                <a:srgbClr val="0000FF"/>
              </a:solidFill>
              <a:cs typeface="Arial" charset="0"/>
            </a:endParaRPr>
          </a:p>
        </p:txBody>
      </p:sp>
      <p:grpSp>
        <p:nvGrpSpPr>
          <p:cNvPr id="213019" name="Group 27"/>
          <p:cNvGrpSpPr>
            <a:grpSpLocks/>
          </p:cNvGrpSpPr>
          <p:nvPr/>
        </p:nvGrpSpPr>
        <p:grpSpPr bwMode="auto">
          <a:xfrm>
            <a:off x="741363" y="1316038"/>
            <a:ext cx="2090737" cy="3071812"/>
            <a:chOff x="467" y="658"/>
            <a:chExt cx="1317" cy="1935"/>
          </a:xfrm>
        </p:grpSpPr>
        <p:sp>
          <p:nvSpPr>
            <p:cNvPr id="213020" name="AutoShape 28"/>
            <p:cNvSpPr>
              <a:spLocks noChangeArrowheads="1"/>
            </p:cNvSpPr>
            <p:nvPr/>
          </p:nvSpPr>
          <p:spPr bwMode="auto">
            <a:xfrm rot="5400000">
              <a:off x="-28" y="1168"/>
              <a:ext cx="1647" cy="657"/>
            </a:xfrm>
            <a:prstGeom prst="parallelogram">
              <a:avLst>
                <a:gd name="adj" fmla="val 29688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13021" name="AutoShape 29"/>
            <p:cNvSpPr>
              <a:spLocks noChangeArrowheads="1"/>
            </p:cNvSpPr>
            <p:nvPr/>
          </p:nvSpPr>
          <p:spPr bwMode="auto">
            <a:xfrm rot="16200000" flipH="1">
              <a:off x="101" y="1171"/>
              <a:ext cx="1935" cy="909"/>
            </a:xfrm>
            <a:prstGeom prst="parallelogram">
              <a:avLst>
                <a:gd name="adj" fmla="val 53218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13022" name="AutoShape 30"/>
            <p:cNvSpPr>
              <a:spLocks noChangeArrowheads="1"/>
            </p:cNvSpPr>
            <p:nvPr/>
          </p:nvSpPr>
          <p:spPr bwMode="auto">
            <a:xfrm rot="5400000">
              <a:off x="632" y="1360"/>
              <a:ext cx="1647" cy="657"/>
            </a:xfrm>
            <a:prstGeom prst="parallelogram">
              <a:avLst>
                <a:gd name="adj" fmla="val 29688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213023" name="Group 31"/>
          <p:cNvGrpSpPr>
            <a:grpSpLocks/>
          </p:cNvGrpSpPr>
          <p:nvPr/>
        </p:nvGrpSpPr>
        <p:grpSpPr bwMode="auto">
          <a:xfrm>
            <a:off x="2343150" y="1957388"/>
            <a:ext cx="519113" cy="2543175"/>
            <a:chOff x="1476" y="1062"/>
            <a:chExt cx="327" cy="1602"/>
          </a:xfrm>
        </p:grpSpPr>
        <p:sp>
          <p:nvSpPr>
            <p:cNvPr id="213024" name="Line 32"/>
            <p:cNvSpPr>
              <a:spLocks noChangeShapeType="1"/>
            </p:cNvSpPr>
            <p:nvPr/>
          </p:nvSpPr>
          <p:spPr bwMode="auto">
            <a:xfrm flipH="1">
              <a:off x="1476" y="1062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25" name="Line 33"/>
            <p:cNvSpPr>
              <a:spLocks noChangeShapeType="1"/>
            </p:cNvSpPr>
            <p:nvPr/>
          </p:nvSpPr>
          <p:spPr bwMode="auto">
            <a:xfrm flipH="1">
              <a:off x="1491" y="1221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26" name="Line 34"/>
            <p:cNvSpPr>
              <a:spLocks noChangeShapeType="1"/>
            </p:cNvSpPr>
            <p:nvPr/>
          </p:nvSpPr>
          <p:spPr bwMode="auto">
            <a:xfrm flipH="1">
              <a:off x="1491" y="1401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27" name="Line 35"/>
            <p:cNvSpPr>
              <a:spLocks noChangeShapeType="1"/>
            </p:cNvSpPr>
            <p:nvPr/>
          </p:nvSpPr>
          <p:spPr bwMode="auto">
            <a:xfrm flipH="1">
              <a:off x="1506" y="1560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28" name="Line 36"/>
            <p:cNvSpPr>
              <a:spLocks noChangeShapeType="1"/>
            </p:cNvSpPr>
            <p:nvPr/>
          </p:nvSpPr>
          <p:spPr bwMode="auto">
            <a:xfrm flipH="1">
              <a:off x="1482" y="1752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29" name="Line 37"/>
            <p:cNvSpPr>
              <a:spLocks noChangeShapeType="1"/>
            </p:cNvSpPr>
            <p:nvPr/>
          </p:nvSpPr>
          <p:spPr bwMode="auto">
            <a:xfrm flipH="1">
              <a:off x="1497" y="1929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30" name="Line 38"/>
            <p:cNvSpPr>
              <a:spLocks noChangeShapeType="1"/>
            </p:cNvSpPr>
            <p:nvPr/>
          </p:nvSpPr>
          <p:spPr bwMode="auto">
            <a:xfrm flipH="1">
              <a:off x="1482" y="2121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31" name="Line 39"/>
            <p:cNvSpPr>
              <a:spLocks noChangeShapeType="1"/>
            </p:cNvSpPr>
            <p:nvPr/>
          </p:nvSpPr>
          <p:spPr bwMode="auto">
            <a:xfrm flipH="1">
              <a:off x="1497" y="2289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32" name="Line 40"/>
            <p:cNvSpPr>
              <a:spLocks noChangeShapeType="1"/>
            </p:cNvSpPr>
            <p:nvPr/>
          </p:nvSpPr>
          <p:spPr bwMode="auto">
            <a:xfrm flipH="1">
              <a:off x="1485" y="2493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3033" name="Group 41"/>
          <p:cNvGrpSpPr>
            <a:grpSpLocks/>
          </p:cNvGrpSpPr>
          <p:nvPr/>
        </p:nvGrpSpPr>
        <p:grpSpPr bwMode="auto">
          <a:xfrm>
            <a:off x="433388" y="1952625"/>
            <a:ext cx="552450" cy="2409825"/>
            <a:chOff x="273" y="1059"/>
            <a:chExt cx="348" cy="1518"/>
          </a:xfrm>
        </p:grpSpPr>
        <p:sp>
          <p:nvSpPr>
            <p:cNvPr id="213034" name="Line 42"/>
            <p:cNvSpPr>
              <a:spLocks noChangeShapeType="1"/>
            </p:cNvSpPr>
            <p:nvPr/>
          </p:nvSpPr>
          <p:spPr bwMode="auto">
            <a:xfrm flipH="1" flipV="1">
              <a:off x="276" y="1059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35" name="Line 43"/>
            <p:cNvSpPr>
              <a:spLocks noChangeShapeType="1"/>
            </p:cNvSpPr>
            <p:nvPr/>
          </p:nvSpPr>
          <p:spPr bwMode="auto">
            <a:xfrm flipH="1" flipV="1">
              <a:off x="291" y="1236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36" name="Line 44"/>
            <p:cNvSpPr>
              <a:spLocks noChangeShapeType="1"/>
            </p:cNvSpPr>
            <p:nvPr/>
          </p:nvSpPr>
          <p:spPr bwMode="auto">
            <a:xfrm flipH="1" flipV="1">
              <a:off x="282" y="1407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37" name="Line 45"/>
            <p:cNvSpPr>
              <a:spLocks noChangeShapeType="1"/>
            </p:cNvSpPr>
            <p:nvPr/>
          </p:nvSpPr>
          <p:spPr bwMode="auto">
            <a:xfrm flipH="1" flipV="1">
              <a:off x="279" y="1593"/>
              <a:ext cx="342" cy="8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38" name="Line 46"/>
            <p:cNvSpPr>
              <a:spLocks noChangeShapeType="1"/>
            </p:cNvSpPr>
            <p:nvPr/>
          </p:nvSpPr>
          <p:spPr bwMode="auto">
            <a:xfrm flipH="1" flipV="1">
              <a:off x="291" y="1758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39" name="Line 47"/>
            <p:cNvSpPr>
              <a:spLocks noChangeShapeType="1"/>
            </p:cNvSpPr>
            <p:nvPr/>
          </p:nvSpPr>
          <p:spPr bwMode="auto">
            <a:xfrm flipH="1" flipV="1">
              <a:off x="288" y="1935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40" name="Line 48"/>
            <p:cNvSpPr>
              <a:spLocks noChangeShapeType="1"/>
            </p:cNvSpPr>
            <p:nvPr/>
          </p:nvSpPr>
          <p:spPr bwMode="auto">
            <a:xfrm flipH="1" flipV="1">
              <a:off x="279" y="2106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41" name="Line 49"/>
            <p:cNvSpPr>
              <a:spLocks noChangeShapeType="1"/>
            </p:cNvSpPr>
            <p:nvPr/>
          </p:nvSpPr>
          <p:spPr bwMode="auto">
            <a:xfrm flipH="1" flipV="1">
              <a:off x="276" y="2292"/>
              <a:ext cx="342" cy="8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42" name="Line 50"/>
            <p:cNvSpPr>
              <a:spLocks noChangeShapeType="1"/>
            </p:cNvSpPr>
            <p:nvPr/>
          </p:nvSpPr>
          <p:spPr bwMode="auto">
            <a:xfrm flipH="1" flipV="1">
              <a:off x="273" y="2496"/>
              <a:ext cx="342" cy="8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3043" name="Group 51"/>
          <p:cNvGrpSpPr>
            <a:grpSpLocks/>
          </p:cNvGrpSpPr>
          <p:nvPr/>
        </p:nvGrpSpPr>
        <p:grpSpPr bwMode="auto">
          <a:xfrm>
            <a:off x="1543050" y="1700213"/>
            <a:ext cx="1104900" cy="404812"/>
            <a:chOff x="972" y="900"/>
            <a:chExt cx="696" cy="255"/>
          </a:xfrm>
        </p:grpSpPr>
        <p:sp>
          <p:nvSpPr>
            <p:cNvPr id="213044" name="Line 52"/>
            <p:cNvSpPr>
              <a:spLocks noChangeShapeType="1"/>
            </p:cNvSpPr>
            <p:nvPr/>
          </p:nvSpPr>
          <p:spPr bwMode="auto">
            <a:xfrm flipH="1">
              <a:off x="972" y="900"/>
              <a:ext cx="252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45" name="Line 53"/>
            <p:cNvSpPr>
              <a:spLocks noChangeShapeType="1"/>
            </p:cNvSpPr>
            <p:nvPr/>
          </p:nvSpPr>
          <p:spPr bwMode="auto">
            <a:xfrm flipH="1">
              <a:off x="1113" y="933"/>
              <a:ext cx="252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46" name="Line 54"/>
            <p:cNvSpPr>
              <a:spLocks noChangeShapeType="1"/>
            </p:cNvSpPr>
            <p:nvPr/>
          </p:nvSpPr>
          <p:spPr bwMode="auto">
            <a:xfrm flipH="1">
              <a:off x="1257" y="978"/>
              <a:ext cx="270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47" name="Line 55"/>
            <p:cNvSpPr>
              <a:spLocks noChangeShapeType="1"/>
            </p:cNvSpPr>
            <p:nvPr/>
          </p:nvSpPr>
          <p:spPr bwMode="auto">
            <a:xfrm flipH="1">
              <a:off x="1398" y="1011"/>
              <a:ext cx="270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3048" name="Group 56"/>
          <p:cNvGrpSpPr>
            <a:grpSpLocks/>
          </p:cNvGrpSpPr>
          <p:nvPr/>
        </p:nvGrpSpPr>
        <p:grpSpPr bwMode="auto">
          <a:xfrm rot="10800000">
            <a:off x="938213" y="1195388"/>
            <a:ext cx="1104900" cy="404812"/>
            <a:chOff x="972" y="900"/>
            <a:chExt cx="696" cy="255"/>
          </a:xfrm>
        </p:grpSpPr>
        <p:sp>
          <p:nvSpPr>
            <p:cNvPr id="213049" name="Line 57"/>
            <p:cNvSpPr>
              <a:spLocks noChangeShapeType="1"/>
            </p:cNvSpPr>
            <p:nvPr/>
          </p:nvSpPr>
          <p:spPr bwMode="auto">
            <a:xfrm flipH="1">
              <a:off x="972" y="900"/>
              <a:ext cx="252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50" name="Line 58"/>
            <p:cNvSpPr>
              <a:spLocks noChangeShapeType="1"/>
            </p:cNvSpPr>
            <p:nvPr/>
          </p:nvSpPr>
          <p:spPr bwMode="auto">
            <a:xfrm flipH="1">
              <a:off x="1113" y="933"/>
              <a:ext cx="252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51" name="Line 59"/>
            <p:cNvSpPr>
              <a:spLocks noChangeShapeType="1"/>
            </p:cNvSpPr>
            <p:nvPr/>
          </p:nvSpPr>
          <p:spPr bwMode="auto">
            <a:xfrm flipH="1">
              <a:off x="1257" y="978"/>
              <a:ext cx="270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52" name="Line 60"/>
            <p:cNvSpPr>
              <a:spLocks noChangeShapeType="1"/>
            </p:cNvSpPr>
            <p:nvPr/>
          </p:nvSpPr>
          <p:spPr bwMode="auto">
            <a:xfrm flipH="1">
              <a:off x="1398" y="1011"/>
              <a:ext cx="270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3053" name="Group 61"/>
          <p:cNvGrpSpPr>
            <a:grpSpLocks/>
          </p:cNvGrpSpPr>
          <p:nvPr/>
        </p:nvGrpSpPr>
        <p:grpSpPr bwMode="auto">
          <a:xfrm>
            <a:off x="600075" y="1581150"/>
            <a:ext cx="995363" cy="404813"/>
            <a:chOff x="378" y="825"/>
            <a:chExt cx="627" cy="255"/>
          </a:xfrm>
        </p:grpSpPr>
        <p:sp>
          <p:nvSpPr>
            <p:cNvPr id="213054" name="Line 62"/>
            <p:cNvSpPr>
              <a:spLocks noChangeShapeType="1"/>
            </p:cNvSpPr>
            <p:nvPr/>
          </p:nvSpPr>
          <p:spPr bwMode="auto">
            <a:xfrm flipH="1" flipV="1">
              <a:off x="378" y="972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55" name="Line 63"/>
            <p:cNvSpPr>
              <a:spLocks noChangeShapeType="1"/>
            </p:cNvSpPr>
            <p:nvPr/>
          </p:nvSpPr>
          <p:spPr bwMode="auto">
            <a:xfrm flipH="1" flipV="1">
              <a:off x="519" y="897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56" name="Line 64"/>
            <p:cNvSpPr>
              <a:spLocks noChangeShapeType="1"/>
            </p:cNvSpPr>
            <p:nvPr/>
          </p:nvSpPr>
          <p:spPr bwMode="auto">
            <a:xfrm flipH="1" flipV="1">
              <a:off x="663" y="825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3057" name="Group 65"/>
          <p:cNvGrpSpPr>
            <a:grpSpLocks/>
          </p:cNvGrpSpPr>
          <p:nvPr/>
        </p:nvGrpSpPr>
        <p:grpSpPr bwMode="auto">
          <a:xfrm>
            <a:off x="1997075" y="1404938"/>
            <a:ext cx="766763" cy="292100"/>
            <a:chOff x="1258" y="714"/>
            <a:chExt cx="483" cy="184"/>
          </a:xfrm>
        </p:grpSpPr>
        <p:sp>
          <p:nvSpPr>
            <p:cNvPr id="213058" name="Line 66"/>
            <p:cNvSpPr>
              <a:spLocks noChangeShapeType="1"/>
            </p:cNvSpPr>
            <p:nvPr/>
          </p:nvSpPr>
          <p:spPr bwMode="auto">
            <a:xfrm rot="10800000" flipH="1" flipV="1">
              <a:off x="1399" y="714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59" name="Line 67"/>
            <p:cNvSpPr>
              <a:spLocks noChangeShapeType="1"/>
            </p:cNvSpPr>
            <p:nvPr/>
          </p:nvSpPr>
          <p:spPr bwMode="auto">
            <a:xfrm rot="10800000" flipH="1" flipV="1">
              <a:off x="1258" y="790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3060" name="Group 68"/>
          <p:cNvGrpSpPr>
            <a:grpSpLocks/>
          </p:cNvGrpSpPr>
          <p:nvPr/>
        </p:nvGrpSpPr>
        <p:grpSpPr bwMode="auto">
          <a:xfrm>
            <a:off x="1538288" y="3995738"/>
            <a:ext cx="1104900" cy="404812"/>
            <a:chOff x="972" y="900"/>
            <a:chExt cx="696" cy="255"/>
          </a:xfrm>
        </p:grpSpPr>
        <p:sp>
          <p:nvSpPr>
            <p:cNvPr id="213061" name="Line 69"/>
            <p:cNvSpPr>
              <a:spLocks noChangeShapeType="1"/>
            </p:cNvSpPr>
            <p:nvPr/>
          </p:nvSpPr>
          <p:spPr bwMode="auto">
            <a:xfrm flipH="1">
              <a:off x="972" y="900"/>
              <a:ext cx="252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62" name="Line 70"/>
            <p:cNvSpPr>
              <a:spLocks noChangeShapeType="1"/>
            </p:cNvSpPr>
            <p:nvPr/>
          </p:nvSpPr>
          <p:spPr bwMode="auto">
            <a:xfrm flipH="1">
              <a:off x="1113" y="933"/>
              <a:ext cx="252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63" name="Line 71"/>
            <p:cNvSpPr>
              <a:spLocks noChangeShapeType="1"/>
            </p:cNvSpPr>
            <p:nvPr/>
          </p:nvSpPr>
          <p:spPr bwMode="auto">
            <a:xfrm flipH="1">
              <a:off x="1257" y="978"/>
              <a:ext cx="270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64" name="Line 72"/>
            <p:cNvSpPr>
              <a:spLocks noChangeShapeType="1"/>
            </p:cNvSpPr>
            <p:nvPr/>
          </p:nvSpPr>
          <p:spPr bwMode="auto">
            <a:xfrm flipH="1">
              <a:off x="1398" y="1011"/>
              <a:ext cx="270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213065" name="Text Box 73"/>
          <p:cNvSpPr txBox="1">
            <a:spLocks noChangeArrowheads="1"/>
          </p:cNvSpPr>
          <p:nvPr/>
        </p:nvSpPr>
        <p:spPr bwMode="auto">
          <a:xfrm>
            <a:off x="400050" y="5043488"/>
            <a:ext cx="37290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US" sz="2000" b="1">
              <a:cs typeface="Arial" charset="0"/>
            </a:endParaRPr>
          </a:p>
        </p:txBody>
      </p:sp>
      <p:grpSp>
        <p:nvGrpSpPr>
          <p:cNvPr id="213067" name="Group 75"/>
          <p:cNvGrpSpPr>
            <a:grpSpLocks/>
          </p:cNvGrpSpPr>
          <p:nvPr/>
        </p:nvGrpSpPr>
        <p:grpSpPr bwMode="auto">
          <a:xfrm>
            <a:off x="1524000" y="2700338"/>
            <a:ext cx="947738" cy="2128837"/>
            <a:chOff x="960" y="1701"/>
            <a:chExt cx="597" cy="1341"/>
          </a:xfrm>
        </p:grpSpPr>
        <p:sp>
          <p:nvSpPr>
            <p:cNvPr id="213068" name="Text Box 76"/>
            <p:cNvSpPr txBox="1">
              <a:spLocks noChangeArrowheads="1"/>
            </p:cNvSpPr>
            <p:nvPr/>
          </p:nvSpPr>
          <p:spPr bwMode="auto">
            <a:xfrm>
              <a:off x="1161" y="1701"/>
              <a:ext cx="39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800" b="1">
                  <a:solidFill>
                    <a:srgbClr val="0000FF"/>
                  </a:solidFill>
                  <a:cs typeface="Arial" charset="0"/>
                </a:rPr>
                <a:t>C</a:t>
              </a:r>
              <a:r>
                <a:rPr lang="en-US" sz="2800" b="1" baseline="-25000">
                  <a:solidFill>
                    <a:srgbClr val="0000FF"/>
                  </a:solidFill>
                  <a:cs typeface="Arial" charset="0"/>
                </a:rPr>
                <a:t>u</a:t>
              </a:r>
            </a:p>
          </p:txBody>
        </p:sp>
        <p:sp>
          <p:nvSpPr>
            <p:cNvPr id="213069" name="Text Box 77"/>
            <p:cNvSpPr txBox="1">
              <a:spLocks noChangeArrowheads="1"/>
            </p:cNvSpPr>
            <p:nvPr/>
          </p:nvSpPr>
          <p:spPr bwMode="auto">
            <a:xfrm>
              <a:off x="960" y="2715"/>
              <a:ext cx="39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800" b="1">
                  <a:solidFill>
                    <a:schemeClr val="hlink"/>
                  </a:solidFill>
                  <a:cs typeface="Arial" charset="0"/>
                </a:rPr>
                <a:t>C</a:t>
              </a:r>
              <a:r>
                <a:rPr lang="en-US" sz="2800" b="1" baseline="-25000">
                  <a:solidFill>
                    <a:schemeClr val="hlink"/>
                  </a:solidFill>
                  <a:cs typeface="Arial" charset="0"/>
                </a:rPr>
                <a:t>u</a:t>
              </a:r>
            </a:p>
          </p:txBody>
        </p:sp>
      </p:grpSp>
      <p:sp>
        <p:nvSpPr>
          <p:cNvPr id="213070" name="Text Box 78"/>
          <p:cNvSpPr txBox="1">
            <a:spLocks noChangeArrowheads="1"/>
          </p:cNvSpPr>
          <p:nvPr/>
        </p:nvSpPr>
        <p:spPr bwMode="auto">
          <a:xfrm>
            <a:off x="4129088" y="200025"/>
            <a:ext cx="4143375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b="1" i="1">
                <a:cs typeface="Arial" charset="0"/>
              </a:rPr>
              <a:t>T = </a:t>
            </a:r>
            <a:r>
              <a:rPr lang="en-US" sz="2400" b="1" i="1">
                <a:solidFill>
                  <a:srgbClr val="0000FF"/>
                </a:solidFill>
                <a:cs typeface="Arial" charset="0"/>
              </a:rPr>
              <a:t>M</a:t>
            </a:r>
            <a:r>
              <a:rPr lang="en-US" sz="2400" b="1" i="1" baseline="-25000">
                <a:solidFill>
                  <a:srgbClr val="0000FF"/>
                </a:solidFill>
                <a:cs typeface="Arial" charset="0"/>
              </a:rPr>
              <a:t>s</a:t>
            </a:r>
            <a:r>
              <a:rPr lang="en-US" sz="2400" b="1" i="1">
                <a:cs typeface="Arial" charset="0"/>
              </a:rPr>
              <a:t> + </a:t>
            </a:r>
            <a:r>
              <a:rPr lang="en-US" sz="2400" b="1" i="1">
                <a:solidFill>
                  <a:schemeClr val="hlink"/>
                </a:solidFill>
                <a:cs typeface="Arial" charset="0"/>
              </a:rPr>
              <a:t>M</a:t>
            </a:r>
            <a:r>
              <a:rPr lang="en-US" sz="2400" b="1" i="1" baseline="-25000">
                <a:solidFill>
                  <a:schemeClr val="hlink"/>
                </a:solidFill>
                <a:cs typeface="Arial" charset="0"/>
              </a:rPr>
              <a:t>e</a:t>
            </a:r>
            <a:r>
              <a:rPr lang="en-US" sz="2400" b="1" i="1">
                <a:solidFill>
                  <a:schemeClr val="hlink"/>
                </a:solidFill>
                <a:cs typeface="Arial" charset="0"/>
              </a:rPr>
              <a:t> + M</a:t>
            </a:r>
            <a:r>
              <a:rPr lang="en-US" sz="2400" b="1" i="1" baseline="-25000">
                <a:solidFill>
                  <a:schemeClr val="hlink"/>
                </a:solidFill>
                <a:cs typeface="Arial" charset="0"/>
              </a:rPr>
              <a:t>e</a:t>
            </a:r>
            <a:r>
              <a:rPr lang="en-US" sz="2400" b="1" i="1" baseline="-25000">
                <a:cs typeface="Arial" charset="0"/>
              </a:rPr>
              <a:t> </a:t>
            </a:r>
            <a:r>
              <a:rPr lang="en-US" sz="2400" b="1" i="1">
                <a:cs typeface="Arial" charset="0"/>
              </a:rPr>
              <a:t>= </a:t>
            </a:r>
            <a:r>
              <a:rPr lang="en-US" sz="2400" b="1" i="1">
                <a:solidFill>
                  <a:srgbClr val="0000FF"/>
                </a:solidFill>
                <a:cs typeface="Arial" charset="0"/>
              </a:rPr>
              <a:t>M</a:t>
            </a:r>
            <a:r>
              <a:rPr lang="en-US" sz="2400" b="1" i="1" baseline="-25000">
                <a:solidFill>
                  <a:srgbClr val="0000FF"/>
                </a:solidFill>
                <a:cs typeface="Arial" charset="0"/>
              </a:rPr>
              <a:t>s</a:t>
            </a:r>
            <a:r>
              <a:rPr lang="en-US" sz="2400" b="1" i="1">
                <a:cs typeface="Arial" charset="0"/>
              </a:rPr>
              <a:t> + </a:t>
            </a:r>
            <a:r>
              <a:rPr lang="en-US" sz="2400" b="1" i="1">
                <a:solidFill>
                  <a:schemeClr val="hlink"/>
                </a:solidFill>
                <a:cs typeface="Arial" charset="0"/>
              </a:rPr>
              <a:t>2M</a:t>
            </a:r>
            <a:r>
              <a:rPr lang="en-US" sz="2400" b="1" i="1" baseline="-25000">
                <a:solidFill>
                  <a:schemeClr val="hlink"/>
                </a:solidFill>
                <a:cs typeface="Arial" charset="0"/>
              </a:rPr>
              <a:t>e</a:t>
            </a:r>
            <a:r>
              <a:rPr lang="en-US" sz="2400" b="1" i="1">
                <a:solidFill>
                  <a:schemeClr val="hlink"/>
                </a:solidFill>
                <a:cs typeface="Arial" charset="0"/>
              </a:rPr>
              <a:t> </a:t>
            </a:r>
          </a:p>
        </p:txBody>
      </p:sp>
      <p:grpSp>
        <p:nvGrpSpPr>
          <p:cNvPr id="213072" name="Group 80"/>
          <p:cNvGrpSpPr>
            <a:grpSpLocks/>
          </p:cNvGrpSpPr>
          <p:nvPr/>
        </p:nvGrpSpPr>
        <p:grpSpPr bwMode="auto">
          <a:xfrm>
            <a:off x="2957513" y="1971675"/>
            <a:ext cx="471487" cy="2314575"/>
            <a:chOff x="1863" y="1242"/>
            <a:chExt cx="297" cy="1458"/>
          </a:xfrm>
        </p:grpSpPr>
        <p:sp>
          <p:nvSpPr>
            <p:cNvPr id="213073" name="Text Box 81"/>
            <p:cNvSpPr txBox="1">
              <a:spLocks noChangeArrowheads="1"/>
            </p:cNvSpPr>
            <p:nvPr/>
          </p:nvSpPr>
          <p:spPr bwMode="auto">
            <a:xfrm>
              <a:off x="1953" y="1809"/>
              <a:ext cx="20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cs typeface="Arial" charset="0"/>
                </a:rPr>
                <a:t>h</a:t>
              </a:r>
            </a:p>
          </p:txBody>
        </p:sp>
        <p:sp>
          <p:nvSpPr>
            <p:cNvPr id="213074" name="Line 82"/>
            <p:cNvSpPr>
              <a:spLocks noChangeShapeType="1"/>
            </p:cNvSpPr>
            <p:nvPr/>
          </p:nvSpPr>
          <p:spPr bwMode="auto">
            <a:xfrm>
              <a:off x="1953" y="1242"/>
              <a:ext cx="0" cy="145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75" name="Line 83"/>
            <p:cNvSpPr>
              <a:spLocks noChangeShapeType="1"/>
            </p:cNvSpPr>
            <p:nvPr/>
          </p:nvSpPr>
          <p:spPr bwMode="auto">
            <a:xfrm>
              <a:off x="1872" y="270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76" name="Line 84"/>
            <p:cNvSpPr>
              <a:spLocks noChangeShapeType="1"/>
            </p:cNvSpPr>
            <p:nvPr/>
          </p:nvSpPr>
          <p:spPr bwMode="auto">
            <a:xfrm>
              <a:off x="1863" y="1242"/>
              <a:ext cx="1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aphicFrame>
        <p:nvGraphicFramePr>
          <p:cNvPr id="213087" name="Object 95"/>
          <p:cNvGraphicFramePr>
            <a:graphicFrameLocks noChangeAspect="1"/>
          </p:cNvGraphicFramePr>
          <p:nvPr/>
        </p:nvGraphicFramePr>
        <p:xfrm>
          <a:off x="4318000" y="3779838"/>
          <a:ext cx="3149600" cy="149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cuación" r:id="rId4" imgW="1269720" imgH="660240" progId="Equation.3">
                  <p:embed/>
                </p:oleObj>
              </mc:Choice>
              <mc:Fallback>
                <p:oleObj name="Ecuación" r:id="rId4" imgW="126972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8000" y="3779838"/>
                        <a:ext cx="3149600" cy="1495425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3093" name="Group 101"/>
          <p:cNvGrpSpPr>
            <a:grpSpLocks/>
          </p:cNvGrpSpPr>
          <p:nvPr/>
        </p:nvGrpSpPr>
        <p:grpSpPr bwMode="auto">
          <a:xfrm>
            <a:off x="4038600" y="2000250"/>
            <a:ext cx="3605213" cy="1492250"/>
            <a:chOff x="2544" y="1359"/>
            <a:chExt cx="2271" cy="940"/>
          </a:xfrm>
        </p:grpSpPr>
        <p:sp>
          <p:nvSpPr>
            <p:cNvPr id="213078" name="Line 86"/>
            <p:cNvSpPr>
              <a:spLocks noChangeShapeType="1"/>
            </p:cNvSpPr>
            <p:nvPr/>
          </p:nvSpPr>
          <p:spPr bwMode="auto">
            <a:xfrm>
              <a:off x="3807" y="2169"/>
              <a:ext cx="98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79" name="Text Box 87"/>
            <p:cNvSpPr txBox="1">
              <a:spLocks noChangeArrowheads="1"/>
            </p:cNvSpPr>
            <p:nvPr/>
          </p:nvSpPr>
          <p:spPr bwMode="auto">
            <a:xfrm>
              <a:off x="4149" y="2043"/>
              <a:ext cx="360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cs typeface="Arial" charset="0"/>
                </a:rPr>
                <a:t>d/2</a:t>
              </a:r>
            </a:p>
          </p:txBody>
        </p:sp>
        <p:sp>
          <p:nvSpPr>
            <p:cNvPr id="213080" name="Line 88"/>
            <p:cNvSpPr>
              <a:spLocks noChangeShapeType="1"/>
            </p:cNvSpPr>
            <p:nvPr/>
          </p:nvSpPr>
          <p:spPr bwMode="auto">
            <a:xfrm>
              <a:off x="2832" y="2175"/>
              <a:ext cx="98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81" name="Text Box 89"/>
            <p:cNvSpPr txBox="1">
              <a:spLocks noChangeArrowheads="1"/>
            </p:cNvSpPr>
            <p:nvPr/>
          </p:nvSpPr>
          <p:spPr bwMode="auto">
            <a:xfrm>
              <a:off x="3147" y="2049"/>
              <a:ext cx="360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cs typeface="Arial" charset="0"/>
                </a:rPr>
                <a:t>d/2</a:t>
              </a:r>
            </a:p>
          </p:txBody>
        </p:sp>
        <p:sp>
          <p:nvSpPr>
            <p:cNvPr id="213082" name="Line 90"/>
            <p:cNvSpPr>
              <a:spLocks noChangeShapeType="1"/>
            </p:cNvSpPr>
            <p:nvPr/>
          </p:nvSpPr>
          <p:spPr bwMode="auto">
            <a:xfrm>
              <a:off x="2706" y="1365"/>
              <a:ext cx="0" cy="71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83" name="Text Box 91"/>
            <p:cNvSpPr txBox="1">
              <a:spLocks noChangeArrowheads="1"/>
            </p:cNvSpPr>
            <p:nvPr/>
          </p:nvSpPr>
          <p:spPr bwMode="auto">
            <a:xfrm>
              <a:off x="2544" y="1572"/>
              <a:ext cx="297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cs typeface="Arial" charset="0"/>
                </a:rPr>
                <a:t>C</a:t>
              </a:r>
              <a:r>
                <a:rPr lang="en-US" sz="2000" b="1" baseline="-25000">
                  <a:cs typeface="Arial" charset="0"/>
                </a:rPr>
                <a:t>u</a:t>
              </a:r>
            </a:p>
          </p:txBody>
        </p:sp>
        <p:sp>
          <p:nvSpPr>
            <p:cNvPr id="213084" name="Line 92"/>
            <p:cNvSpPr>
              <a:spLocks noChangeShapeType="1"/>
            </p:cNvSpPr>
            <p:nvPr/>
          </p:nvSpPr>
          <p:spPr bwMode="auto">
            <a:xfrm flipH="1">
              <a:off x="3798" y="1359"/>
              <a:ext cx="0" cy="72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3090" name="Arc 98" descr="Light vertical"/>
            <p:cNvSpPr>
              <a:spLocks/>
            </p:cNvSpPr>
            <p:nvPr/>
          </p:nvSpPr>
          <p:spPr bwMode="auto">
            <a:xfrm>
              <a:off x="2826" y="1368"/>
              <a:ext cx="963" cy="71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pattFill prst="ltVert">
              <a:fgClr>
                <a:schemeClr val="hlink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13092" name="Arc 100" descr="Light vertical"/>
            <p:cNvSpPr>
              <a:spLocks/>
            </p:cNvSpPr>
            <p:nvPr/>
          </p:nvSpPr>
          <p:spPr bwMode="auto">
            <a:xfrm flipH="1">
              <a:off x="3798" y="1359"/>
              <a:ext cx="1017" cy="71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pattFill prst="ltVert">
              <a:fgClr>
                <a:schemeClr val="hlink"/>
              </a:fgClr>
              <a:bgClr>
                <a:schemeClr val="bg1"/>
              </a:bgClr>
            </a:pattFill>
            <a:ln w="9525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val="1908008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018" name="Group 2"/>
          <p:cNvGrpSpPr>
            <a:grpSpLocks/>
          </p:cNvGrpSpPr>
          <p:nvPr/>
        </p:nvGrpSpPr>
        <p:grpSpPr bwMode="auto">
          <a:xfrm>
            <a:off x="752475" y="3819525"/>
            <a:ext cx="995363" cy="404813"/>
            <a:chOff x="378" y="825"/>
            <a:chExt cx="627" cy="255"/>
          </a:xfrm>
        </p:grpSpPr>
        <p:sp>
          <p:nvSpPr>
            <p:cNvPr id="214019" name="Line 3"/>
            <p:cNvSpPr>
              <a:spLocks noChangeShapeType="1"/>
            </p:cNvSpPr>
            <p:nvPr/>
          </p:nvSpPr>
          <p:spPr bwMode="auto">
            <a:xfrm flipH="1" flipV="1">
              <a:off x="378" y="972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20" name="Line 4"/>
            <p:cNvSpPr>
              <a:spLocks noChangeShapeType="1"/>
            </p:cNvSpPr>
            <p:nvPr/>
          </p:nvSpPr>
          <p:spPr bwMode="auto">
            <a:xfrm flipH="1" flipV="1">
              <a:off x="519" y="897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21" name="Line 5"/>
            <p:cNvSpPr>
              <a:spLocks noChangeShapeType="1"/>
            </p:cNvSpPr>
            <p:nvPr/>
          </p:nvSpPr>
          <p:spPr bwMode="auto">
            <a:xfrm flipH="1" flipV="1">
              <a:off x="663" y="825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4022" name="Group 6"/>
          <p:cNvGrpSpPr>
            <a:grpSpLocks/>
          </p:cNvGrpSpPr>
          <p:nvPr/>
        </p:nvGrpSpPr>
        <p:grpSpPr bwMode="auto">
          <a:xfrm rot="10800000">
            <a:off x="2386013" y="1333500"/>
            <a:ext cx="552450" cy="2409825"/>
            <a:chOff x="273" y="1059"/>
            <a:chExt cx="348" cy="1518"/>
          </a:xfrm>
        </p:grpSpPr>
        <p:sp>
          <p:nvSpPr>
            <p:cNvPr id="214023" name="Line 7"/>
            <p:cNvSpPr>
              <a:spLocks noChangeShapeType="1"/>
            </p:cNvSpPr>
            <p:nvPr/>
          </p:nvSpPr>
          <p:spPr bwMode="auto">
            <a:xfrm flipH="1" flipV="1">
              <a:off x="276" y="1059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24" name="Line 8"/>
            <p:cNvSpPr>
              <a:spLocks noChangeShapeType="1"/>
            </p:cNvSpPr>
            <p:nvPr/>
          </p:nvSpPr>
          <p:spPr bwMode="auto">
            <a:xfrm flipH="1" flipV="1">
              <a:off x="291" y="1236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25" name="Line 9"/>
            <p:cNvSpPr>
              <a:spLocks noChangeShapeType="1"/>
            </p:cNvSpPr>
            <p:nvPr/>
          </p:nvSpPr>
          <p:spPr bwMode="auto">
            <a:xfrm flipH="1" flipV="1">
              <a:off x="282" y="1407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26" name="Line 10"/>
            <p:cNvSpPr>
              <a:spLocks noChangeShapeType="1"/>
            </p:cNvSpPr>
            <p:nvPr/>
          </p:nvSpPr>
          <p:spPr bwMode="auto">
            <a:xfrm flipH="1" flipV="1">
              <a:off x="279" y="1593"/>
              <a:ext cx="342" cy="8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27" name="Line 11"/>
            <p:cNvSpPr>
              <a:spLocks noChangeShapeType="1"/>
            </p:cNvSpPr>
            <p:nvPr/>
          </p:nvSpPr>
          <p:spPr bwMode="auto">
            <a:xfrm flipH="1" flipV="1">
              <a:off x="291" y="1758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28" name="Line 12"/>
            <p:cNvSpPr>
              <a:spLocks noChangeShapeType="1"/>
            </p:cNvSpPr>
            <p:nvPr/>
          </p:nvSpPr>
          <p:spPr bwMode="auto">
            <a:xfrm flipH="1" flipV="1">
              <a:off x="288" y="1935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29" name="Line 13"/>
            <p:cNvSpPr>
              <a:spLocks noChangeShapeType="1"/>
            </p:cNvSpPr>
            <p:nvPr/>
          </p:nvSpPr>
          <p:spPr bwMode="auto">
            <a:xfrm flipH="1" flipV="1">
              <a:off x="279" y="2106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30" name="Line 14"/>
            <p:cNvSpPr>
              <a:spLocks noChangeShapeType="1"/>
            </p:cNvSpPr>
            <p:nvPr/>
          </p:nvSpPr>
          <p:spPr bwMode="auto">
            <a:xfrm flipH="1" flipV="1">
              <a:off x="276" y="2292"/>
              <a:ext cx="342" cy="8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31" name="Line 15"/>
            <p:cNvSpPr>
              <a:spLocks noChangeShapeType="1"/>
            </p:cNvSpPr>
            <p:nvPr/>
          </p:nvSpPr>
          <p:spPr bwMode="auto">
            <a:xfrm flipH="1" flipV="1">
              <a:off x="273" y="2496"/>
              <a:ext cx="342" cy="8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4032" name="Group 16"/>
          <p:cNvGrpSpPr>
            <a:grpSpLocks/>
          </p:cNvGrpSpPr>
          <p:nvPr/>
        </p:nvGrpSpPr>
        <p:grpSpPr bwMode="auto">
          <a:xfrm rot="10800000">
            <a:off x="709613" y="1095375"/>
            <a:ext cx="519112" cy="2543175"/>
            <a:chOff x="1476" y="1062"/>
            <a:chExt cx="327" cy="1602"/>
          </a:xfrm>
        </p:grpSpPr>
        <p:sp>
          <p:nvSpPr>
            <p:cNvPr id="214033" name="Line 17"/>
            <p:cNvSpPr>
              <a:spLocks noChangeShapeType="1"/>
            </p:cNvSpPr>
            <p:nvPr/>
          </p:nvSpPr>
          <p:spPr bwMode="auto">
            <a:xfrm flipH="1">
              <a:off x="1476" y="1062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34" name="Line 18"/>
            <p:cNvSpPr>
              <a:spLocks noChangeShapeType="1"/>
            </p:cNvSpPr>
            <p:nvPr/>
          </p:nvSpPr>
          <p:spPr bwMode="auto">
            <a:xfrm flipH="1">
              <a:off x="1491" y="1221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35" name="Line 19"/>
            <p:cNvSpPr>
              <a:spLocks noChangeShapeType="1"/>
            </p:cNvSpPr>
            <p:nvPr/>
          </p:nvSpPr>
          <p:spPr bwMode="auto">
            <a:xfrm flipH="1">
              <a:off x="1491" y="1401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36" name="Line 20"/>
            <p:cNvSpPr>
              <a:spLocks noChangeShapeType="1"/>
            </p:cNvSpPr>
            <p:nvPr/>
          </p:nvSpPr>
          <p:spPr bwMode="auto">
            <a:xfrm flipH="1">
              <a:off x="1506" y="1560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37" name="Line 21"/>
            <p:cNvSpPr>
              <a:spLocks noChangeShapeType="1"/>
            </p:cNvSpPr>
            <p:nvPr/>
          </p:nvSpPr>
          <p:spPr bwMode="auto">
            <a:xfrm flipH="1">
              <a:off x="1482" y="1752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38" name="Line 22"/>
            <p:cNvSpPr>
              <a:spLocks noChangeShapeType="1"/>
            </p:cNvSpPr>
            <p:nvPr/>
          </p:nvSpPr>
          <p:spPr bwMode="auto">
            <a:xfrm flipH="1">
              <a:off x="1497" y="1929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39" name="Line 23"/>
            <p:cNvSpPr>
              <a:spLocks noChangeShapeType="1"/>
            </p:cNvSpPr>
            <p:nvPr/>
          </p:nvSpPr>
          <p:spPr bwMode="auto">
            <a:xfrm flipH="1">
              <a:off x="1482" y="2121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40" name="Line 24"/>
            <p:cNvSpPr>
              <a:spLocks noChangeShapeType="1"/>
            </p:cNvSpPr>
            <p:nvPr/>
          </p:nvSpPr>
          <p:spPr bwMode="auto">
            <a:xfrm flipH="1">
              <a:off x="1497" y="2289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41" name="Line 25"/>
            <p:cNvSpPr>
              <a:spLocks noChangeShapeType="1"/>
            </p:cNvSpPr>
            <p:nvPr/>
          </p:nvSpPr>
          <p:spPr bwMode="auto">
            <a:xfrm flipH="1">
              <a:off x="1485" y="2493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214042" name="Rectangle 26"/>
          <p:cNvSpPr>
            <a:spLocks noChangeArrowheads="1"/>
          </p:cNvSpPr>
          <p:nvPr/>
        </p:nvSpPr>
        <p:spPr bwMode="auto">
          <a:xfrm>
            <a:off x="271463" y="165100"/>
            <a:ext cx="29273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en-US" sz="2800" b="1">
                <a:solidFill>
                  <a:srgbClr val="0000FF"/>
                </a:solidFill>
                <a:cs typeface="Arial" charset="0"/>
              </a:rPr>
              <a:t>Veleta</a:t>
            </a:r>
            <a:endParaRPr lang="en-AU" sz="2800" b="1">
              <a:solidFill>
                <a:srgbClr val="0000FF"/>
              </a:solidFill>
              <a:cs typeface="Arial" charset="0"/>
            </a:endParaRPr>
          </a:p>
        </p:txBody>
      </p:sp>
      <p:grpSp>
        <p:nvGrpSpPr>
          <p:cNvPr id="214043" name="Group 27"/>
          <p:cNvGrpSpPr>
            <a:grpSpLocks/>
          </p:cNvGrpSpPr>
          <p:nvPr/>
        </p:nvGrpSpPr>
        <p:grpSpPr bwMode="auto">
          <a:xfrm>
            <a:off x="741363" y="1316038"/>
            <a:ext cx="2090737" cy="3071812"/>
            <a:chOff x="467" y="658"/>
            <a:chExt cx="1317" cy="1935"/>
          </a:xfrm>
        </p:grpSpPr>
        <p:sp>
          <p:nvSpPr>
            <p:cNvPr id="214044" name="AutoShape 28"/>
            <p:cNvSpPr>
              <a:spLocks noChangeArrowheads="1"/>
            </p:cNvSpPr>
            <p:nvPr/>
          </p:nvSpPr>
          <p:spPr bwMode="auto">
            <a:xfrm rot="5400000">
              <a:off x="-28" y="1168"/>
              <a:ext cx="1647" cy="657"/>
            </a:xfrm>
            <a:prstGeom prst="parallelogram">
              <a:avLst>
                <a:gd name="adj" fmla="val 29688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14045" name="AutoShape 29"/>
            <p:cNvSpPr>
              <a:spLocks noChangeArrowheads="1"/>
            </p:cNvSpPr>
            <p:nvPr/>
          </p:nvSpPr>
          <p:spPr bwMode="auto">
            <a:xfrm rot="16200000" flipH="1">
              <a:off x="101" y="1171"/>
              <a:ext cx="1935" cy="909"/>
            </a:xfrm>
            <a:prstGeom prst="parallelogram">
              <a:avLst>
                <a:gd name="adj" fmla="val 53218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14046" name="AutoShape 30"/>
            <p:cNvSpPr>
              <a:spLocks noChangeArrowheads="1"/>
            </p:cNvSpPr>
            <p:nvPr/>
          </p:nvSpPr>
          <p:spPr bwMode="auto">
            <a:xfrm rot="5400000">
              <a:off x="632" y="1360"/>
              <a:ext cx="1647" cy="657"/>
            </a:xfrm>
            <a:prstGeom prst="parallelogram">
              <a:avLst>
                <a:gd name="adj" fmla="val 29688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214047" name="Group 31"/>
          <p:cNvGrpSpPr>
            <a:grpSpLocks/>
          </p:cNvGrpSpPr>
          <p:nvPr/>
        </p:nvGrpSpPr>
        <p:grpSpPr bwMode="auto">
          <a:xfrm>
            <a:off x="2343150" y="1957388"/>
            <a:ext cx="519113" cy="2543175"/>
            <a:chOff x="1476" y="1062"/>
            <a:chExt cx="327" cy="1602"/>
          </a:xfrm>
        </p:grpSpPr>
        <p:sp>
          <p:nvSpPr>
            <p:cNvPr id="214048" name="Line 32"/>
            <p:cNvSpPr>
              <a:spLocks noChangeShapeType="1"/>
            </p:cNvSpPr>
            <p:nvPr/>
          </p:nvSpPr>
          <p:spPr bwMode="auto">
            <a:xfrm flipH="1">
              <a:off x="1476" y="1062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49" name="Line 33"/>
            <p:cNvSpPr>
              <a:spLocks noChangeShapeType="1"/>
            </p:cNvSpPr>
            <p:nvPr/>
          </p:nvSpPr>
          <p:spPr bwMode="auto">
            <a:xfrm flipH="1">
              <a:off x="1491" y="1221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50" name="Line 34"/>
            <p:cNvSpPr>
              <a:spLocks noChangeShapeType="1"/>
            </p:cNvSpPr>
            <p:nvPr/>
          </p:nvSpPr>
          <p:spPr bwMode="auto">
            <a:xfrm flipH="1">
              <a:off x="1491" y="1401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51" name="Line 35"/>
            <p:cNvSpPr>
              <a:spLocks noChangeShapeType="1"/>
            </p:cNvSpPr>
            <p:nvPr/>
          </p:nvSpPr>
          <p:spPr bwMode="auto">
            <a:xfrm flipH="1">
              <a:off x="1506" y="1560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52" name="Line 36"/>
            <p:cNvSpPr>
              <a:spLocks noChangeShapeType="1"/>
            </p:cNvSpPr>
            <p:nvPr/>
          </p:nvSpPr>
          <p:spPr bwMode="auto">
            <a:xfrm flipH="1">
              <a:off x="1482" y="1752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53" name="Line 37"/>
            <p:cNvSpPr>
              <a:spLocks noChangeShapeType="1"/>
            </p:cNvSpPr>
            <p:nvPr/>
          </p:nvSpPr>
          <p:spPr bwMode="auto">
            <a:xfrm flipH="1">
              <a:off x="1497" y="1929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54" name="Line 38"/>
            <p:cNvSpPr>
              <a:spLocks noChangeShapeType="1"/>
            </p:cNvSpPr>
            <p:nvPr/>
          </p:nvSpPr>
          <p:spPr bwMode="auto">
            <a:xfrm flipH="1">
              <a:off x="1482" y="2121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55" name="Line 39"/>
            <p:cNvSpPr>
              <a:spLocks noChangeShapeType="1"/>
            </p:cNvSpPr>
            <p:nvPr/>
          </p:nvSpPr>
          <p:spPr bwMode="auto">
            <a:xfrm flipH="1">
              <a:off x="1497" y="2289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56" name="Line 40"/>
            <p:cNvSpPr>
              <a:spLocks noChangeShapeType="1"/>
            </p:cNvSpPr>
            <p:nvPr/>
          </p:nvSpPr>
          <p:spPr bwMode="auto">
            <a:xfrm flipH="1">
              <a:off x="1485" y="2493"/>
              <a:ext cx="297" cy="17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4057" name="Group 41"/>
          <p:cNvGrpSpPr>
            <a:grpSpLocks/>
          </p:cNvGrpSpPr>
          <p:nvPr/>
        </p:nvGrpSpPr>
        <p:grpSpPr bwMode="auto">
          <a:xfrm>
            <a:off x="433388" y="1952625"/>
            <a:ext cx="552450" cy="2409825"/>
            <a:chOff x="273" y="1059"/>
            <a:chExt cx="348" cy="1518"/>
          </a:xfrm>
        </p:grpSpPr>
        <p:sp>
          <p:nvSpPr>
            <p:cNvPr id="214058" name="Line 42"/>
            <p:cNvSpPr>
              <a:spLocks noChangeShapeType="1"/>
            </p:cNvSpPr>
            <p:nvPr/>
          </p:nvSpPr>
          <p:spPr bwMode="auto">
            <a:xfrm flipH="1" flipV="1">
              <a:off x="276" y="1059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59" name="Line 43"/>
            <p:cNvSpPr>
              <a:spLocks noChangeShapeType="1"/>
            </p:cNvSpPr>
            <p:nvPr/>
          </p:nvSpPr>
          <p:spPr bwMode="auto">
            <a:xfrm flipH="1" flipV="1">
              <a:off x="291" y="1236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60" name="Line 44"/>
            <p:cNvSpPr>
              <a:spLocks noChangeShapeType="1"/>
            </p:cNvSpPr>
            <p:nvPr/>
          </p:nvSpPr>
          <p:spPr bwMode="auto">
            <a:xfrm flipH="1" flipV="1">
              <a:off x="282" y="1407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61" name="Line 45"/>
            <p:cNvSpPr>
              <a:spLocks noChangeShapeType="1"/>
            </p:cNvSpPr>
            <p:nvPr/>
          </p:nvSpPr>
          <p:spPr bwMode="auto">
            <a:xfrm flipH="1" flipV="1">
              <a:off x="279" y="1593"/>
              <a:ext cx="342" cy="8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62" name="Line 46"/>
            <p:cNvSpPr>
              <a:spLocks noChangeShapeType="1"/>
            </p:cNvSpPr>
            <p:nvPr/>
          </p:nvSpPr>
          <p:spPr bwMode="auto">
            <a:xfrm flipH="1" flipV="1">
              <a:off x="291" y="1758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63" name="Line 47"/>
            <p:cNvSpPr>
              <a:spLocks noChangeShapeType="1"/>
            </p:cNvSpPr>
            <p:nvPr/>
          </p:nvSpPr>
          <p:spPr bwMode="auto">
            <a:xfrm flipH="1" flipV="1">
              <a:off x="288" y="1935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64" name="Line 48"/>
            <p:cNvSpPr>
              <a:spLocks noChangeShapeType="1"/>
            </p:cNvSpPr>
            <p:nvPr/>
          </p:nvSpPr>
          <p:spPr bwMode="auto">
            <a:xfrm flipH="1" flipV="1">
              <a:off x="279" y="2106"/>
              <a:ext cx="324" cy="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65" name="Line 49"/>
            <p:cNvSpPr>
              <a:spLocks noChangeShapeType="1"/>
            </p:cNvSpPr>
            <p:nvPr/>
          </p:nvSpPr>
          <p:spPr bwMode="auto">
            <a:xfrm flipH="1" flipV="1">
              <a:off x="276" y="2292"/>
              <a:ext cx="342" cy="8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66" name="Line 50"/>
            <p:cNvSpPr>
              <a:spLocks noChangeShapeType="1"/>
            </p:cNvSpPr>
            <p:nvPr/>
          </p:nvSpPr>
          <p:spPr bwMode="auto">
            <a:xfrm flipH="1" flipV="1">
              <a:off x="273" y="2496"/>
              <a:ext cx="342" cy="8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4067" name="Group 51"/>
          <p:cNvGrpSpPr>
            <a:grpSpLocks/>
          </p:cNvGrpSpPr>
          <p:nvPr/>
        </p:nvGrpSpPr>
        <p:grpSpPr bwMode="auto">
          <a:xfrm>
            <a:off x="1543050" y="1700213"/>
            <a:ext cx="1104900" cy="404812"/>
            <a:chOff x="972" y="900"/>
            <a:chExt cx="696" cy="255"/>
          </a:xfrm>
        </p:grpSpPr>
        <p:sp>
          <p:nvSpPr>
            <p:cNvPr id="214068" name="Line 52"/>
            <p:cNvSpPr>
              <a:spLocks noChangeShapeType="1"/>
            </p:cNvSpPr>
            <p:nvPr/>
          </p:nvSpPr>
          <p:spPr bwMode="auto">
            <a:xfrm flipH="1">
              <a:off x="972" y="900"/>
              <a:ext cx="252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69" name="Line 53"/>
            <p:cNvSpPr>
              <a:spLocks noChangeShapeType="1"/>
            </p:cNvSpPr>
            <p:nvPr/>
          </p:nvSpPr>
          <p:spPr bwMode="auto">
            <a:xfrm flipH="1">
              <a:off x="1113" y="933"/>
              <a:ext cx="252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70" name="Line 54"/>
            <p:cNvSpPr>
              <a:spLocks noChangeShapeType="1"/>
            </p:cNvSpPr>
            <p:nvPr/>
          </p:nvSpPr>
          <p:spPr bwMode="auto">
            <a:xfrm flipH="1">
              <a:off x="1257" y="978"/>
              <a:ext cx="270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71" name="Line 55"/>
            <p:cNvSpPr>
              <a:spLocks noChangeShapeType="1"/>
            </p:cNvSpPr>
            <p:nvPr/>
          </p:nvSpPr>
          <p:spPr bwMode="auto">
            <a:xfrm flipH="1">
              <a:off x="1398" y="1011"/>
              <a:ext cx="270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4072" name="Group 56"/>
          <p:cNvGrpSpPr>
            <a:grpSpLocks/>
          </p:cNvGrpSpPr>
          <p:nvPr/>
        </p:nvGrpSpPr>
        <p:grpSpPr bwMode="auto">
          <a:xfrm rot="10800000">
            <a:off x="938213" y="1195388"/>
            <a:ext cx="1104900" cy="404812"/>
            <a:chOff x="972" y="900"/>
            <a:chExt cx="696" cy="255"/>
          </a:xfrm>
        </p:grpSpPr>
        <p:sp>
          <p:nvSpPr>
            <p:cNvPr id="214073" name="Line 57"/>
            <p:cNvSpPr>
              <a:spLocks noChangeShapeType="1"/>
            </p:cNvSpPr>
            <p:nvPr/>
          </p:nvSpPr>
          <p:spPr bwMode="auto">
            <a:xfrm flipH="1">
              <a:off x="972" y="900"/>
              <a:ext cx="252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74" name="Line 58"/>
            <p:cNvSpPr>
              <a:spLocks noChangeShapeType="1"/>
            </p:cNvSpPr>
            <p:nvPr/>
          </p:nvSpPr>
          <p:spPr bwMode="auto">
            <a:xfrm flipH="1">
              <a:off x="1113" y="933"/>
              <a:ext cx="252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75" name="Line 59"/>
            <p:cNvSpPr>
              <a:spLocks noChangeShapeType="1"/>
            </p:cNvSpPr>
            <p:nvPr/>
          </p:nvSpPr>
          <p:spPr bwMode="auto">
            <a:xfrm flipH="1">
              <a:off x="1257" y="978"/>
              <a:ext cx="270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76" name="Line 60"/>
            <p:cNvSpPr>
              <a:spLocks noChangeShapeType="1"/>
            </p:cNvSpPr>
            <p:nvPr/>
          </p:nvSpPr>
          <p:spPr bwMode="auto">
            <a:xfrm flipH="1">
              <a:off x="1398" y="1011"/>
              <a:ext cx="270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4077" name="Group 61"/>
          <p:cNvGrpSpPr>
            <a:grpSpLocks/>
          </p:cNvGrpSpPr>
          <p:nvPr/>
        </p:nvGrpSpPr>
        <p:grpSpPr bwMode="auto">
          <a:xfrm>
            <a:off x="600075" y="1581150"/>
            <a:ext cx="995363" cy="404813"/>
            <a:chOff x="378" y="825"/>
            <a:chExt cx="627" cy="255"/>
          </a:xfrm>
        </p:grpSpPr>
        <p:sp>
          <p:nvSpPr>
            <p:cNvPr id="214078" name="Line 62"/>
            <p:cNvSpPr>
              <a:spLocks noChangeShapeType="1"/>
            </p:cNvSpPr>
            <p:nvPr/>
          </p:nvSpPr>
          <p:spPr bwMode="auto">
            <a:xfrm flipH="1" flipV="1">
              <a:off x="378" y="972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79" name="Line 63"/>
            <p:cNvSpPr>
              <a:spLocks noChangeShapeType="1"/>
            </p:cNvSpPr>
            <p:nvPr/>
          </p:nvSpPr>
          <p:spPr bwMode="auto">
            <a:xfrm flipH="1" flipV="1">
              <a:off x="519" y="897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80" name="Line 64"/>
            <p:cNvSpPr>
              <a:spLocks noChangeShapeType="1"/>
            </p:cNvSpPr>
            <p:nvPr/>
          </p:nvSpPr>
          <p:spPr bwMode="auto">
            <a:xfrm flipH="1" flipV="1">
              <a:off x="663" y="825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4081" name="Group 65"/>
          <p:cNvGrpSpPr>
            <a:grpSpLocks/>
          </p:cNvGrpSpPr>
          <p:nvPr/>
        </p:nvGrpSpPr>
        <p:grpSpPr bwMode="auto">
          <a:xfrm>
            <a:off x="1997075" y="1404938"/>
            <a:ext cx="766763" cy="292100"/>
            <a:chOff x="1258" y="714"/>
            <a:chExt cx="483" cy="184"/>
          </a:xfrm>
        </p:grpSpPr>
        <p:sp>
          <p:nvSpPr>
            <p:cNvPr id="214082" name="Line 66"/>
            <p:cNvSpPr>
              <a:spLocks noChangeShapeType="1"/>
            </p:cNvSpPr>
            <p:nvPr/>
          </p:nvSpPr>
          <p:spPr bwMode="auto">
            <a:xfrm rot="10800000" flipH="1" flipV="1">
              <a:off x="1399" y="714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83" name="Line 67"/>
            <p:cNvSpPr>
              <a:spLocks noChangeShapeType="1"/>
            </p:cNvSpPr>
            <p:nvPr/>
          </p:nvSpPr>
          <p:spPr bwMode="auto">
            <a:xfrm rot="10800000" flipH="1" flipV="1">
              <a:off x="1258" y="790"/>
              <a:ext cx="342" cy="10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4084" name="Group 68"/>
          <p:cNvGrpSpPr>
            <a:grpSpLocks/>
          </p:cNvGrpSpPr>
          <p:nvPr/>
        </p:nvGrpSpPr>
        <p:grpSpPr bwMode="auto">
          <a:xfrm>
            <a:off x="1538288" y="3995738"/>
            <a:ext cx="1104900" cy="404812"/>
            <a:chOff x="972" y="900"/>
            <a:chExt cx="696" cy="255"/>
          </a:xfrm>
        </p:grpSpPr>
        <p:sp>
          <p:nvSpPr>
            <p:cNvPr id="214085" name="Line 69"/>
            <p:cNvSpPr>
              <a:spLocks noChangeShapeType="1"/>
            </p:cNvSpPr>
            <p:nvPr/>
          </p:nvSpPr>
          <p:spPr bwMode="auto">
            <a:xfrm flipH="1">
              <a:off x="972" y="900"/>
              <a:ext cx="252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86" name="Line 70"/>
            <p:cNvSpPr>
              <a:spLocks noChangeShapeType="1"/>
            </p:cNvSpPr>
            <p:nvPr/>
          </p:nvSpPr>
          <p:spPr bwMode="auto">
            <a:xfrm flipH="1">
              <a:off x="1113" y="933"/>
              <a:ext cx="252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87" name="Line 71"/>
            <p:cNvSpPr>
              <a:spLocks noChangeShapeType="1"/>
            </p:cNvSpPr>
            <p:nvPr/>
          </p:nvSpPr>
          <p:spPr bwMode="auto">
            <a:xfrm flipH="1">
              <a:off x="1257" y="978"/>
              <a:ext cx="270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88" name="Line 72"/>
            <p:cNvSpPr>
              <a:spLocks noChangeShapeType="1"/>
            </p:cNvSpPr>
            <p:nvPr/>
          </p:nvSpPr>
          <p:spPr bwMode="auto">
            <a:xfrm flipH="1">
              <a:off x="1398" y="1011"/>
              <a:ext cx="270" cy="144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214089" name="Text Box 73"/>
          <p:cNvSpPr txBox="1">
            <a:spLocks noChangeArrowheads="1"/>
          </p:cNvSpPr>
          <p:nvPr/>
        </p:nvSpPr>
        <p:spPr bwMode="auto">
          <a:xfrm>
            <a:off x="400050" y="5043488"/>
            <a:ext cx="37290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US" sz="2000" b="1">
              <a:cs typeface="Arial" charset="0"/>
            </a:endParaRPr>
          </a:p>
        </p:txBody>
      </p:sp>
      <p:grpSp>
        <p:nvGrpSpPr>
          <p:cNvPr id="214091" name="Group 75"/>
          <p:cNvGrpSpPr>
            <a:grpSpLocks/>
          </p:cNvGrpSpPr>
          <p:nvPr/>
        </p:nvGrpSpPr>
        <p:grpSpPr bwMode="auto">
          <a:xfrm>
            <a:off x="1524000" y="2700338"/>
            <a:ext cx="947738" cy="2128837"/>
            <a:chOff x="960" y="1701"/>
            <a:chExt cx="597" cy="1341"/>
          </a:xfrm>
        </p:grpSpPr>
        <p:sp>
          <p:nvSpPr>
            <p:cNvPr id="214092" name="Text Box 76"/>
            <p:cNvSpPr txBox="1">
              <a:spLocks noChangeArrowheads="1"/>
            </p:cNvSpPr>
            <p:nvPr/>
          </p:nvSpPr>
          <p:spPr bwMode="auto">
            <a:xfrm>
              <a:off x="1161" y="1701"/>
              <a:ext cx="39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800" b="1">
                  <a:solidFill>
                    <a:srgbClr val="0000FF"/>
                  </a:solidFill>
                  <a:cs typeface="Arial" charset="0"/>
                </a:rPr>
                <a:t>C</a:t>
              </a:r>
              <a:r>
                <a:rPr lang="en-US" sz="2800" b="1" baseline="-25000">
                  <a:solidFill>
                    <a:srgbClr val="0000FF"/>
                  </a:solidFill>
                  <a:cs typeface="Arial" charset="0"/>
                </a:rPr>
                <a:t>u</a:t>
              </a:r>
            </a:p>
          </p:txBody>
        </p:sp>
        <p:sp>
          <p:nvSpPr>
            <p:cNvPr id="214093" name="Text Box 77"/>
            <p:cNvSpPr txBox="1">
              <a:spLocks noChangeArrowheads="1"/>
            </p:cNvSpPr>
            <p:nvPr/>
          </p:nvSpPr>
          <p:spPr bwMode="auto">
            <a:xfrm>
              <a:off x="960" y="2715"/>
              <a:ext cx="39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800" b="1">
                  <a:solidFill>
                    <a:schemeClr val="hlink"/>
                  </a:solidFill>
                  <a:cs typeface="Arial" charset="0"/>
                </a:rPr>
                <a:t>C</a:t>
              </a:r>
              <a:r>
                <a:rPr lang="en-US" sz="2800" b="1" baseline="-25000">
                  <a:solidFill>
                    <a:schemeClr val="hlink"/>
                  </a:solidFill>
                  <a:cs typeface="Arial" charset="0"/>
                </a:rPr>
                <a:t>u</a:t>
              </a:r>
            </a:p>
          </p:txBody>
        </p:sp>
      </p:grpSp>
      <p:grpSp>
        <p:nvGrpSpPr>
          <p:cNvPr id="214096" name="Group 80"/>
          <p:cNvGrpSpPr>
            <a:grpSpLocks/>
          </p:cNvGrpSpPr>
          <p:nvPr/>
        </p:nvGrpSpPr>
        <p:grpSpPr bwMode="auto">
          <a:xfrm>
            <a:off x="2957513" y="1971675"/>
            <a:ext cx="471487" cy="2314575"/>
            <a:chOff x="1863" y="1242"/>
            <a:chExt cx="297" cy="1458"/>
          </a:xfrm>
        </p:grpSpPr>
        <p:sp>
          <p:nvSpPr>
            <p:cNvPr id="214097" name="Text Box 81"/>
            <p:cNvSpPr txBox="1">
              <a:spLocks noChangeArrowheads="1"/>
            </p:cNvSpPr>
            <p:nvPr/>
          </p:nvSpPr>
          <p:spPr bwMode="auto">
            <a:xfrm>
              <a:off x="1953" y="1809"/>
              <a:ext cx="20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cs typeface="Arial" charset="0"/>
                </a:rPr>
                <a:t>h</a:t>
              </a:r>
            </a:p>
          </p:txBody>
        </p:sp>
        <p:sp>
          <p:nvSpPr>
            <p:cNvPr id="214098" name="Line 82"/>
            <p:cNvSpPr>
              <a:spLocks noChangeShapeType="1"/>
            </p:cNvSpPr>
            <p:nvPr/>
          </p:nvSpPr>
          <p:spPr bwMode="auto">
            <a:xfrm>
              <a:off x="1953" y="1242"/>
              <a:ext cx="0" cy="145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099" name="Line 83"/>
            <p:cNvSpPr>
              <a:spLocks noChangeShapeType="1"/>
            </p:cNvSpPr>
            <p:nvPr/>
          </p:nvSpPr>
          <p:spPr bwMode="auto">
            <a:xfrm>
              <a:off x="1872" y="270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214100" name="Line 84"/>
            <p:cNvSpPr>
              <a:spLocks noChangeShapeType="1"/>
            </p:cNvSpPr>
            <p:nvPr/>
          </p:nvSpPr>
          <p:spPr bwMode="auto">
            <a:xfrm>
              <a:off x="1863" y="1242"/>
              <a:ext cx="1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214124" name="Group 108"/>
          <p:cNvGrpSpPr>
            <a:grpSpLocks/>
          </p:cNvGrpSpPr>
          <p:nvPr/>
        </p:nvGrpSpPr>
        <p:grpSpPr bwMode="auto">
          <a:xfrm>
            <a:off x="4029075" y="1871663"/>
            <a:ext cx="5086350" cy="3344862"/>
            <a:chOff x="2538" y="1179"/>
            <a:chExt cx="3204" cy="2107"/>
          </a:xfrm>
        </p:grpSpPr>
        <p:grpSp>
          <p:nvGrpSpPr>
            <p:cNvPr id="214121" name="Group 105"/>
            <p:cNvGrpSpPr>
              <a:grpSpLocks/>
            </p:cNvGrpSpPr>
            <p:nvPr/>
          </p:nvGrpSpPr>
          <p:grpSpPr bwMode="auto">
            <a:xfrm>
              <a:off x="2778" y="1305"/>
              <a:ext cx="2964" cy="1539"/>
              <a:chOff x="2778" y="1305"/>
              <a:chExt cx="2964" cy="1539"/>
            </a:xfrm>
          </p:grpSpPr>
          <p:sp>
            <p:nvSpPr>
              <p:cNvPr id="214114" name="Line 98"/>
              <p:cNvSpPr>
                <a:spLocks noChangeShapeType="1"/>
              </p:cNvSpPr>
              <p:nvPr/>
            </p:nvSpPr>
            <p:spPr bwMode="auto">
              <a:xfrm>
                <a:off x="2790" y="1305"/>
                <a:ext cx="0" cy="1539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14115" name="Line 99"/>
              <p:cNvSpPr>
                <a:spLocks noChangeShapeType="1"/>
              </p:cNvSpPr>
              <p:nvPr/>
            </p:nvSpPr>
            <p:spPr bwMode="auto">
              <a:xfrm flipH="1">
                <a:off x="2778" y="2832"/>
                <a:ext cx="264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14116" name="Freeform 100"/>
              <p:cNvSpPr>
                <a:spLocks/>
              </p:cNvSpPr>
              <p:nvPr/>
            </p:nvSpPr>
            <p:spPr bwMode="auto">
              <a:xfrm>
                <a:off x="2790" y="1432"/>
                <a:ext cx="2367" cy="1394"/>
              </a:xfrm>
              <a:custGeom>
                <a:avLst/>
                <a:gdLst>
                  <a:gd name="T0" fmla="*/ 0 w 2367"/>
                  <a:gd name="T1" fmla="*/ 1394 h 1394"/>
                  <a:gd name="T2" fmla="*/ 603 w 2367"/>
                  <a:gd name="T3" fmla="*/ 143 h 1394"/>
                  <a:gd name="T4" fmla="*/ 1305 w 2367"/>
                  <a:gd name="T5" fmla="*/ 539 h 1394"/>
                  <a:gd name="T6" fmla="*/ 2367 w 2367"/>
                  <a:gd name="T7" fmla="*/ 611 h 1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7" h="1394">
                    <a:moveTo>
                      <a:pt x="0" y="1394"/>
                    </a:moveTo>
                    <a:cubicBezTo>
                      <a:pt x="193" y="840"/>
                      <a:pt x="386" y="286"/>
                      <a:pt x="603" y="143"/>
                    </a:cubicBezTo>
                    <a:cubicBezTo>
                      <a:pt x="820" y="0"/>
                      <a:pt x="1011" y="461"/>
                      <a:pt x="1305" y="539"/>
                    </a:cubicBezTo>
                    <a:cubicBezTo>
                      <a:pt x="1599" y="617"/>
                      <a:pt x="1983" y="614"/>
                      <a:pt x="2367" y="611"/>
                    </a:cubicBezTo>
                  </a:path>
                </a:pathLst>
              </a:custGeom>
              <a:noFill/>
              <a:ln w="3810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14117" name="Line 101"/>
              <p:cNvSpPr>
                <a:spLocks noChangeShapeType="1"/>
              </p:cNvSpPr>
              <p:nvPr/>
            </p:nvSpPr>
            <p:spPr bwMode="auto">
              <a:xfrm>
                <a:off x="3474" y="1557"/>
                <a:ext cx="0" cy="1278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prstDash val="sysDot"/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14118" name="Text Box 102"/>
              <p:cNvSpPr txBox="1">
                <a:spLocks noChangeArrowheads="1"/>
              </p:cNvSpPr>
              <p:nvPr/>
            </p:nvSpPr>
            <p:spPr bwMode="auto">
              <a:xfrm>
                <a:off x="3465" y="2079"/>
                <a:ext cx="567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2800" b="1">
                    <a:latin typeface="Symbol" pitchFamily="18" charset="2"/>
                    <a:cs typeface="Arial" charset="0"/>
                  </a:rPr>
                  <a:t>t</a:t>
                </a:r>
                <a:r>
                  <a:rPr lang="en-US" sz="2800" b="1" baseline="-25000">
                    <a:cs typeface="Arial" charset="0"/>
                  </a:rPr>
                  <a:t>peak</a:t>
                </a:r>
              </a:p>
            </p:txBody>
          </p:sp>
          <p:sp>
            <p:nvSpPr>
              <p:cNvPr id="214119" name="Line 103"/>
              <p:cNvSpPr>
                <a:spLocks noChangeShapeType="1"/>
              </p:cNvSpPr>
              <p:nvPr/>
            </p:nvSpPr>
            <p:spPr bwMode="auto">
              <a:xfrm>
                <a:off x="4938" y="2067"/>
                <a:ext cx="0" cy="765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prstDash val="sysDot"/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14120" name="Text Box 104"/>
              <p:cNvSpPr txBox="1">
                <a:spLocks noChangeArrowheads="1"/>
              </p:cNvSpPr>
              <p:nvPr/>
            </p:nvSpPr>
            <p:spPr bwMode="auto">
              <a:xfrm>
                <a:off x="4929" y="2238"/>
                <a:ext cx="813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2800" b="1">
                    <a:latin typeface="Symbol" pitchFamily="18" charset="2"/>
                    <a:cs typeface="Arial" charset="0"/>
                  </a:rPr>
                  <a:t>t</a:t>
                </a:r>
                <a:r>
                  <a:rPr lang="en-US" sz="2800" b="1" baseline="-25000">
                    <a:cs typeface="Arial" charset="0"/>
                  </a:rPr>
                  <a:t>ultima</a:t>
                </a:r>
              </a:p>
            </p:txBody>
          </p:sp>
        </p:grpSp>
        <p:sp>
          <p:nvSpPr>
            <p:cNvPr id="214122" name="Text Box 106"/>
            <p:cNvSpPr txBox="1">
              <a:spLocks noChangeArrowheads="1"/>
            </p:cNvSpPr>
            <p:nvPr/>
          </p:nvSpPr>
          <p:spPr bwMode="auto">
            <a:xfrm>
              <a:off x="2538" y="1179"/>
              <a:ext cx="23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800" b="1">
                  <a:latin typeface="Symbol" pitchFamily="18" charset="2"/>
                  <a:cs typeface="Arial" charset="0"/>
                </a:rPr>
                <a:t>t</a:t>
              </a:r>
            </a:p>
          </p:txBody>
        </p:sp>
        <p:sp>
          <p:nvSpPr>
            <p:cNvPr id="214123" name="Text Box 107"/>
            <p:cNvSpPr txBox="1">
              <a:spLocks noChangeArrowheads="1"/>
            </p:cNvSpPr>
            <p:nvPr/>
          </p:nvSpPr>
          <p:spPr bwMode="auto">
            <a:xfrm>
              <a:off x="4032" y="2844"/>
              <a:ext cx="1647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cs typeface="Arial" charset="0"/>
                </a:rPr>
                <a:t>Desplazamiento de corte</a:t>
              </a:r>
            </a:p>
          </p:txBody>
        </p:sp>
      </p:grpSp>
      <p:sp>
        <p:nvSpPr>
          <p:cNvPr id="214127" name="Text Box 111"/>
          <p:cNvSpPr txBox="1">
            <a:spLocks noChangeArrowheads="1"/>
          </p:cNvSpPr>
          <p:nvPr/>
        </p:nvSpPr>
        <p:spPr bwMode="auto">
          <a:xfrm>
            <a:off x="728663" y="5233988"/>
            <a:ext cx="2571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Sensibilidad= resist peak/resist última</a:t>
            </a:r>
          </a:p>
        </p:txBody>
      </p:sp>
    </p:spTree>
    <p:extLst>
      <p:ext uri="{BB962C8B-B14F-4D97-AF65-F5344CB8AC3E}">
        <p14:creationId xmlns:p14="http://schemas.microsoft.com/office/powerpoint/2010/main" val="16410786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1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90" name="Rectangle 26"/>
          <p:cNvSpPr>
            <a:spLocks noChangeArrowheads="1"/>
          </p:cNvSpPr>
          <p:nvPr/>
        </p:nvSpPr>
        <p:spPr bwMode="auto">
          <a:xfrm>
            <a:off x="271463" y="608013"/>
            <a:ext cx="84566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en-US" sz="2800" b="1">
                <a:solidFill>
                  <a:schemeClr val="hlink"/>
                </a:solidFill>
                <a:cs typeface="Arial" charset="0"/>
              </a:rPr>
              <a:t>Corrección de resistencia al corte de veleta</a:t>
            </a:r>
            <a:endParaRPr lang="en-AU" sz="2800" b="1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216137" name="Text Box 73"/>
          <p:cNvSpPr txBox="1">
            <a:spLocks noChangeArrowheads="1"/>
          </p:cNvSpPr>
          <p:nvPr/>
        </p:nvSpPr>
        <p:spPr bwMode="auto">
          <a:xfrm>
            <a:off x="427038" y="5043488"/>
            <a:ext cx="37290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US" sz="2000" b="1">
              <a:cs typeface="Arial" charset="0"/>
            </a:endParaRPr>
          </a:p>
        </p:txBody>
      </p:sp>
      <p:sp>
        <p:nvSpPr>
          <p:cNvPr id="216138" name="Text Box 74"/>
          <p:cNvSpPr txBox="1">
            <a:spLocks noChangeArrowheads="1"/>
          </p:cNvSpPr>
          <p:nvPr/>
        </p:nvSpPr>
        <p:spPr bwMode="auto">
          <a:xfrm>
            <a:off x="457200" y="1443038"/>
            <a:ext cx="8172450" cy="8223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en-US" sz="2400">
                <a:solidFill>
                  <a:srgbClr val="0000FF"/>
                </a:solidFill>
                <a:cs typeface="Arial" charset="0"/>
              </a:rPr>
              <a:t>Bjerrum (1974) propuso corregir los valores de terreno, C</a:t>
            </a:r>
            <a:r>
              <a:rPr lang="en-US" sz="2400" baseline="-25000">
                <a:solidFill>
                  <a:srgbClr val="0000FF"/>
                </a:solidFill>
                <a:cs typeface="Arial" charset="0"/>
              </a:rPr>
              <a:t>u </a:t>
            </a:r>
            <a:r>
              <a:rPr lang="en-US" sz="2400">
                <a:solidFill>
                  <a:srgbClr val="0000FF"/>
                </a:solidFill>
                <a:cs typeface="Arial" charset="0"/>
              </a:rPr>
              <a:t>en aras de la seguridad de los diseños.</a:t>
            </a:r>
            <a:endParaRPr lang="en-US" sz="2400" baseline="-2500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216160" name="Text Box 96"/>
          <p:cNvSpPr txBox="1">
            <a:spLocks noChangeArrowheads="1"/>
          </p:cNvSpPr>
          <p:nvPr/>
        </p:nvSpPr>
        <p:spPr bwMode="auto">
          <a:xfrm>
            <a:off x="1957388" y="3657600"/>
            <a:ext cx="4386262" cy="57943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 b="1">
                <a:solidFill>
                  <a:schemeClr val="hlink"/>
                </a:solidFill>
                <a:cs typeface="Arial" charset="0"/>
              </a:rPr>
              <a:t>C</a:t>
            </a:r>
            <a:r>
              <a:rPr lang="en-US" sz="3200" b="1" baseline="-25000">
                <a:solidFill>
                  <a:schemeClr val="hlink"/>
                </a:solidFill>
                <a:cs typeface="Arial" charset="0"/>
              </a:rPr>
              <a:t>u(diseño) </a:t>
            </a:r>
            <a:r>
              <a:rPr lang="en-US" sz="3200" b="1">
                <a:solidFill>
                  <a:schemeClr val="hlink"/>
                </a:solidFill>
                <a:cs typeface="Arial" charset="0"/>
              </a:rPr>
              <a:t>= </a:t>
            </a:r>
            <a:r>
              <a:rPr lang="en-US" sz="3200" b="1">
                <a:solidFill>
                  <a:schemeClr val="hlink"/>
                </a:solidFill>
                <a:latin typeface="Symbol" pitchFamily="18" charset="2"/>
                <a:cs typeface="Arial" charset="0"/>
              </a:rPr>
              <a:t>l</a:t>
            </a:r>
            <a:r>
              <a:rPr lang="en-US" sz="3200" b="1">
                <a:solidFill>
                  <a:schemeClr val="hlink"/>
                </a:solidFill>
                <a:cs typeface="Arial" charset="0"/>
              </a:rPr>
              <a:t>C</a:t>
            </a:r>
            <a:r>
              <a:rPr lang="en-US" sz="3200" b="1" baseline="-25000">
                <a:solidFill>
                  <a:schemeClr val="hlink"/>
                </a:solidFill>
                <a:cs typeface="Arial" charset="0"/>
              </a:rPr>
              <a:t>u(veleta) </a:t>
            </a:r>
          </a:p>
        </p:txBody>
      </p:sp>
      <p:sp>
        <p:nvSpPr>
          <p:cNvPr id="216161" name="Text Box 97"/>
          <p:cNvSpPr txBox="1">
            <a:spLocks noChangeArrowheads="1"/>
          </p:cNvSpPr>
          <p:nvPr/>
        </p:nvSpPr>
        <p:spPr bwMode="auto">
          <a:xfrm>
            <a:off x="1514475" y="4814888"/>
            <a:ext cx="7059613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 b="1">
                <a:cs typeface="Arial" charset="0"/>
              </a:rPr>
              <a:t>Con, </a:t>
            </a:r>
            <a:r>
              <a:rPr lang="en-US" sz="2000" b="1">
                <a:solidFill>
                  <a:schemeClr val="hlink"/>
                </a:solidFill>
                <a:latin typeface="Symbol" pitchFamily="18" charset="2"/>
                <a:cs typeface="Arial" charset="0"/>
              </a:rPr>
              <a:t>l</a:t>
            </a:r>
            <a:r>
              <a:rPr lang="en-US" sz="2000" b="1">
                <a:solidFill>
                  <a:schemeClr val="hlink"/>
                </a:solidFill>
                <a:cs typeface="Arial" charset="0"/>
              </a:rPr>
              <a:t> = factor de correccion  = 1.7 – 0.54 log (IP)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chemeClr val="hlink"/>
                </a:solidFill>
                <a:cs typeface="Arial" charset="0"/>
              </a:rPr>
              <a:t>IP = Indice plasticidad</a:t>
            </a:r>
          </a:p>
        </p:txBody>
      </p:sp>
    </p:spTree>
    <p:extLst>
      <p:ext uri="{BB962C8B-B14F-4D97-AF65-F5344CB8AC3E}">
        <p14:creationId xmlns:p14="http://schemas.microsoft.com/office/powerpoint/2010/main" val="8107034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138" grpId="0" animBg="1"/>
      <p:bldP spid="216160" grpId="0" animBg="1"/>
      <p:bldP spid="21616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920" y="0"/>
            <a:ext cx="57521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3259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851" y="812800"/>
            <a:ext cx="6715149" cy="4962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5020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956" y="977900"/>
            <a:ext cx="6482044" cy="4626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4795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00" y="1640290"/>
            <a:ext cx="8191500" cy="370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2582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89426"/>
            <a:ext cx="8255000" cy="584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386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98508"/>
            <a:ext cx="4633664" cy="616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7579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778" y="2142407"/>
            <a:ext cx="4714444" cy="2573186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778" y="2158489"/>
            <a:ext cx="4714444" cy="2541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1178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596900" y="563563"/>
            <a:ext cx="7467600" cy="579437"/>
          </a:xfrm>
        </p:spPr>
        <p:txBody>
          <a:bodyPr/>
          <a:lstStyle/>
          <a:p>
            <a:r>
              <a:rPr lang="es-ES" sz="3200" smtClean="0"/>
              <a:t>EXPLORACION GEOTECNICA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mtClean="0"/>
              <a:t>   Identificar horizontes o estratos de suelos </a:t>
            </a:r>
            <a:r>
              <a:rPr lang="es-ES" smtClean="0">
                <a:solidFill>
                  <a:srgbClr val="B2B2B2"/>
                </a:solidFill>
              </a:rPr>
              <a:t>=&gt; Descripción estratigráfica</a:t>
            </a:r>
          </a:p>
          <a:p>
            <a:pPr>
              <a:lnSpc>
                <a:spcPct val="90000"/>
              </a:lnSpc>
            </a:pPr>
            <a:r>
              <a:rPr lang="es-ES" smtClean="0"/>
              <a:t>   Definir posible secuencia estratigráfica </a:t>
            </a:r>
            <a:r>
              <a:rPr lang="es-ES" smtClean="0">
                <a:solidFill>
                  <a:srgbClr val="B2B2B2"/>
                </a:solidFill>
              </a:rPr>
              <a:t>=&gt; Programar campaña en extensión</a:t>
            </a:r>
            <a:r>
              <a:rPr lang="es-ES" smtClean="0"/>
              <a:t> </a:t>
            </a:r>
          </a:p>
          <a:p>
            <a:pPr>
              <a:lnSpc>
                <a:spcPct val="90000"/>
              </a:lnSpc>
            </a:pPr>
            <a:r>
              <a:rPr lang="es-ES" smtClean="0"/>
              <a:t>   Efectuar trabajos de terreno que permitan caracterizar los materiales representativos de los horizontes</a:t>
            </a:r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9491"/>
            <a:ext cx="9144000" cy="639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0476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22300" y="673100"/>
            <a:ext cx="7467600" cy="762000"/>
          </a:xfrm>
        </p:spPr>
        <p:txBody>
          <a:bodyPr/>
          <a:lstStyle/>
          <a:p>
            <a:r>
              <a:rPr lang="es-ES" smtClean="0"/>
              <a:t>Exploración geotécnica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ES" smtClean="0"/>
              <a:t>Procedimientos</a:t>
            </a:r>
          </a:p>
          <a:p>
            <a:pPr>
              <a:buFont typeface="Wingdings" pitchFamily="2" charset="2"/>
              <a:buNone/>
            </a:pPr>
            <a:endParaRPr lang="es-ES" smtClean="0"/>
          </a:p>
          <a:p>
            <a:pPr>
              <a:buFont typeface="Wingdings" pitchFamily="2" charset="2"/>
              <a:buNone/>
            </a:pPr>
            <a:r>
              <a:rPr lang="es-ES" smtClean="0"/>
              <a:t>Excavación de calicatas</a:t>
            </a:r>
          </a:p>
          <a:p>
            <a:pPr>
              <a:buFont typeface="Wingdings" pitchFamily="2" charset="2"/>
              <a:buNone/>
            </a:pPr>
            <a:r>
              <a:rPr lang="es-ES" smtClean="0"/>
              <a:t>Excavación de zanjas</a:t>
            </a:r>
          </a:p>
          <a:p>
            <a:pPr>
              <a:buFont typeface="Wingdings" pitchFamily="2" charset="2"/>
              <a:buNone/>
            </a:pPr>
            <a:r>
              <a:rPr lang="es-ES" smtClean="0"/>
              <a:t>Perforación de sondajes</a:t>
            </a:r>
          </a:p>
          <a:p>
            <a:pPr>
              <a:buFont typeface="Wingdings" pitchFamily="2" charset="2"/>
              <a:buNone/>
            </a:pPr>
            <a:r>
              <a:rPr lang="es-ES" smtClean="0"/>
              <a:t>Desarrollo de procedimientos geofísicos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55700"/>
            <a:ext cx="7543800" cy="49403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" smtClean="0"/>
              <a:t>Programa</a:t>
            </a:r>
          </a:p>
          <a:p>
            <a:r>
              <a:rPr lang="es-ES" smtClean="0"/>
              <a:t>Se debe definir mediante:</a:t>
            </a:r>
          </a:p>
          <a:p>
            <a:r>
              <a:rPr lang="es-ES" smtClean="0"/>
              <a:t>Cantidad de puntos a investigar</a:t>
            </a:r>
          </a:p>
          <a:p>
            <a:r>
              <a:rPr lang="es-ES" smtClean="0"/>
              <a:t>Profundidad a alcanzar en cada punto</a:t>
            </a:r>
          </a:p>
          <a:p>
            <a:r>
              <a:rPr lang="es-ES" smtClean="0"/>
              <a:t>Distribución de los puntos en la superficie del terreno</a:t>
            </a:r>
          </a:p>
          <a:p>
            <a:r>
              <a:rPr lang="es-ES" smtClean="0"/>
              <a:t>Numero y tipo de muestras a extraer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7467600" cy="762000"/>
          </a:xfrm>
        </p:spPr>
        <p:txBody>
          <a:bodyPr/>
          <a:lstStyle/>
          <a:p>
            <a:r>
              <a:rPr lang="es-ES" smtClean="0"/>
              <a:t>Prospección Geofísica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mtClean="0"/>
              <a:t>Sísmica de refracción</a:t>
            </a:r>
          </a:p>
          <a:p>
            <a:r>
              <a:rPr lang="es-ES" smtClean="0"/>
              <a:t>Propagación de ondas en sondajes</a:t>
            </a:r>
          </a:p>
          <a:p>
            <a:r>
              <a:rPr lang="es-ES" smtClean="0"/>
              <a:t>Resistividad electrica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234950"/>
            <a:ext cx="7467600" cy="946150"/>
          </a:xfrm>
        </p:spPr>
        <p:txBody>
          <a:bodyPr/>
          <a:lstStyle/>
          <a:p>
            <a:r>
              <a:rPr lang="es-ES" sz="2800" smtClean="0">
                <a:latin typeface="Arial" charset="0"/>
              </a:rPr>
              <a:t>Numero mínimo de calicatas de investigación para profundidades de entre 4 y 8 m</a:t>
            </a:r>
          </a:p>
        </p:txBody>
      </p:sp>
      <p:graphicFrame>
        <p:nvGraphicFramePr>
          <p:cNvPr id="130081" name="Group 33"/>
          <p:cNvGraphicFramePr>
            <a:graphicFrameLocks noGrp="1"/>
          </p:cNvGraphicFramePr>
          <p:nvPr>
            <p:ph idx="1"/>
          </p:nvPr>
        </p:nvGraphicFramePr>
        <p:xfrm>
          <a:off x="495300" y="1333500"/>
          <a:ext cx="7810500" cy="4771201"/>
        </p:xfrm>
        <a:graphic>
          <a:graphicData uri="http://schemas.openxmlformats.org/drawingml/2006/table">
            <a:tbl>
              <a:tblPr/>
              <a:tblGrid>
                <a:gridCol w="3905250"/>
                <a:gridCol w="3905250"/>
              </a:tblGrid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Superficie a explorar (m2)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Cantidad de puntos de exploración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Hasta 1000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De 1001 a 4000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De 4001 a 10000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Mas de 10000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Según lo indicado por el ing. Geotécnico con un minimo de 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4" name="Rectangle 34"/>
          <p:cNvSpPr>
            <a:spLocks noGrp="1" noChangeArrowheads="1"/>
          </p:cNvSpPr>
          <p:nvPr>
            <p:ph type="title"/>
          </p:nvPr>
        </p:nvSpPr>
        <p:spPr>
          <a:xfrm>
            <a:off x="584200" y="234950"/>
            <a:ext cx="7467600" cy="946150"/>
          </a:xfrm>
        </p:spPr>
        <p:txBody>
          <a:bodyPr/>
          <a:lstStyle/>
          <a:p>
            <a:r>
              <a:rPr lang="es-ES" sz="2800" smtClean="0">
                <a:latin typeface="Arial" charset="0"/>
              </a:rPr>
              <a:t>Numero mínimo de calicatas de investigación para profundidades de hasta 4 m</a:t>
            </a:r>
          </a:p>
        </p:txBody>
      </p:sp>
      <p:graphicFrame>
        <p:nvGraphicFramePr>
          <p:cNvPr id="122920" name="Group 40"/>
          <p:cNvGraphicFramePr>
            <a:graphicFrameLocks noGrp="1"/>
          </p:cNvGraphicFramePr>
          <p:nvPr>
            <p:ph idx="1"/>
          </p:nvPr>
        </p:nvGraphicFramePr>
        <p:xfrm>
          <a:off x="495300" y="1333500"/>
          <a:ext cx="7810500" cy="4460877"/>
        </p:xfrm>
        <a:graphic>
          <a:graphicData uri="http://schemas.openxmlformats.org/drawingml/2006/table">
            <a:tbl>
              <a:tblPr/>
              <a:tblGrid>
                <a:gridCol w="3905250"/>
                <a:gridCol w="3905250"/>
              </a:tblGrid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Superficie a explorar (m2)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Cantidad de puntos de exploración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Hasta 500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De 501 a 1000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De 1001 a 2000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De 2001 a 5000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De 5001 a 10000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Mas de 10000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Según lo indicado por el ing. Geotécnico con un minimo de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14427</TotalTime>
  <Words>932</Words>
  <Application>Microsoft Office PowerPoint</Application>
  <PresentationFormat>Presentación en pantalla (4:3)</PresentationFormat>
  <Paragraphs>207</Paragraphs>
  <Slides>40</Slides>
  <Notes>32</Notes>
  <HiddenSlides>0</HiddenSlides>
  <MMClips>1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2" baseType="lpstr">
      <vt:lpstr>Bamboo</vt:lpstr>
      <vt:lpstr>Ecuación</vt:lpstr>
      <vt:lpstr>CI4402 GEOMECANICA</vt:lpstr>
      <vt:lpstr>EXPLORACION GEOTECNICA</vt:lpstr>
      <vt:lpstr>EXPLORACION DE SUELOS (GEOTECNICA)</vt:lpstr>
      <vt:lpstr>EXPLORACION GEOTECNICA</vt:lpstr>
      <vt:lpstr>Exploración geotécnica</vt:lpstr>
      <vt:lpstr>Presentación de PowerPoint</vt:lpstr>
      <vt:lpstr>Prospección Geofísica</vt:lpstr>
      <vt:lpstr>Numero mínimo de calicatas de investigación para profundidades de entre 4 y 8 m</vt:lpstr>
      <vt:lpstr>Numero mínimo de calicatas de investigación para profundidades de hasta 4 m</vt:lpstr>
      <vt:lpstr>Profundidad mínima a alcanzar en cada punto de exploración</vt:lpstr>
      <vt:lpstr>Profundidad mínima a alcanzar en cada punto de exploración</vt:lpstr>
      <vt:lpstr>Profundidad de exploración</vt:lpstr>
      <vt:lpstr>Fundaciones profundas</vt:lpstr>
      <vt:lpstr>EXPLORACION Y ESTABILIDAD DE TALUDES</vt:lpstr>
      <vt:lpstr>EXPLORACION Y ESTABILIDAD DE TALUDES</vt:lpstr>
      <vt:lpstr>EXPLORACION Y ESTABILIDAD DE TALUDES</vt:lpstr>
      <vt:lpstr>EXPLORACION Y ESTABILIDAD DE TALUDES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</dc:creator>
  <cp:lastModifiedBy>Eugenia</cp:lastModifiedBy>
  <cp:revision>1591</cp:revision>
  <cp:lastPrinted>1601-01-01T00:00:00Z</cp:lastPrinted>
  <dcterms:created xsi:type="dcterms:W3CDTF">1601-01-01T00:00:00Z</dcterms:created>
  <dcterms:modified xsi:type="dcterms:W3CDTF">2012-01-12T15:19:54Z</dcterms:modified>
</cp:coreProperties>
</file>