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66" r:id="rId4"/>
    <p:sldId id="264" r:id="rId5"/>
    <p:sldId id="258" r:id="rId6"/>
    <p:sldId id="259" r:id="rId7"/>
    <p:sldId id="260" r:id="rId8"/>
    <p:sldId id="261" r:id="rId9"/>
    <p:sldId id="265" r:id="rId10"/>
    <p:sldId id="267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80" r:id="rId19"/>
    <p:sldId id="281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2" r:id="rId29"/>
    <p:sldId id="262" r:id="rId30"/>
    <p:sldId id="291" r:id="rId3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C253F-355D-4907-BF4E-D0353CCC7684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F56DD-9808-45B5-B0EB-D4DF1FC30FB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116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5A76C-42FF-4BA0-9765-BFC705A8B1E2}" type="slidenum">
              <a:rPr lang="es-CL"/>
              <a:pPr/>
              <a:t>18</a:t>
            </a:fld>
            <a:endParaRPr lang="es-CL"/>
          </a:p>
        </p:txBody>
      </p:sp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FB1AD92-451B-4DC0-BDB7-E776C6DD2F6F}" type="slidenum">
              <a:rPr lang="es-ES" sz="1200"/>
              <a:pPr algn="r"/>
              <a:t>18</a:t>
            </a:fld>
            <a:endParaRPr lang="es-ES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781A0-2868-4F2B-8610-09D3A353EDA1}" type="slidenum">
              <a:rPr lang="es-CL"/>
              <a:pPr/>
              <a:t>19</a:t>
            </a:fld>
            <a:endParaRPr lang="es-CL"/>
          </a:p>
        </p:txBody>
      </p:sp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1ADE0F8-B8B3-4598-8843-686D7187D063}" type="slidenum">
              <a:rPr lang="es-ES" sz="1200"/>
              <a:pPr algn="r"/>
              <a:t>19</a:t>
            </a:fld>
            <a:endParaRPr lang="es-ES" sz="120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67EDD8-6D3A-4A55-8A1C-5B5AF96455EC}" type="slidenum">
              <a:rPr lang="es-CL"/>
              <a:pPr/>
              <a:t>20</a:t>
            </a:fld>
            <a:endParaRPr lang="es-CL"/>
          </a:p>
        </p:txBody>
      </p:sp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351949-4791-4F43-97B3-0A0F3AF9DACF}" type="slidenum">
              <a:rPr lang="es-ES" sz="1200"/>
              <a:pPr algn="r"/>
              <a:t>20</a:t>
            </a:fld>
            <a:endParaRPr lang="es-ES" sz="12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137DCE-36CA-406F-BC6B-8A4135193A34}" type="slidenum">
              <a:rPr lang="es-CL"/>
              <a:pPr/>
              <a:t>21</a:t>
            </a:fld>
            <a:endParaRPr lang="es-CL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L"/>
              <a:t>Esto se traduce en una pérdida de resistencia de la masa de suelo y debilita la cohesión entre discontinuidades</a:t>
            </a:r>
          </a:p>
          <a:p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2C0E58-5204-4612-AF5B-12F83295480C}" type="slidenum">
              <a:rPr lang="es-CL"/>
              <a:pPr/>
              <a:t>22</a:t>
            </a:fld>
            <a:endParaRPr lang="es-CL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L"/>
              <a:t>El corte aumenta la pendiente, y la disposición de rellenos sin ángulo de talud seguro o la construcción de muros de contención adecuados. Disposición de rellenos mal asentados como base de construcciones</a:t>
            </a:r>
          </a:p>
          <a:p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 bright="19000" contrast="9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ECAF6-89F0-44A3-8352-E15E73A4387F}" type="datetimeFigureOut">
              <a:rPr lang="es-ES" smtClean="0"/>
              <a:pPr/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DDE0E-00B9-4661-8210-5508D1A6CE0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8000"/>
            <a:lum bright="19000" contrast="9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L" sz="6000" dirty="0" smtClean="0"/>
              <a:t>TALUDES</a:t>
            </a:r>
            <a:endParaRPr lang="es-CL" sz="6000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/>
          <a:lstStyle/>
          <a:p>
            <a:r>
              <a:rPr lang="es-CL" b="1" dirty="0" smtClean="0">
                <a:solidFill>
                  <a:schemeClr val="tx1"/>
                </a:solidFill>
              </a:rPr>
              <a:t>Auxiliar: Eugenia Tapia B.</a:t>
            </a:r>
            <a:endParaRPr lang="es-CL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Algunos Casos Especiales</a:t>
            </a:r>
            <a:br>
              <a:rPr lang="es-CL" dirty="0" smtClean="0"/>
            </a:br>
            <a:r>
              <a:rPr lang="es-CL" dirty="0" smtClean="0"/>
              <a:t>Caso 1: Suelos Residuales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pPr algn="just"/>
            <a:r>
              <a:rPr lang="es-ES" dirty="0" smtClean="0"/>
              <a:t>Grado de meteorización varía en profundidad y espacialmente, dependiendo del tipo de roca, estructuras, clima, topografía.</a:t>
            </a:r>
          </a:p>
          <a:p>
            <a:pPr algn="just"/>
            <a:r>
              <a:rPr lang="es-ES" dirty="0" smtClean="0"/>
              <a:t>Texturas y estructuras remanentes de roca madre pueden variar grandemente en distancias pequeñas.</a:t>
            </a:r>
          </a:p>
          <a:p>
            <a:pPr algn="just">
              <a:buNone/>
            </a:pPr>
            <a:r>
              <a:rPr lang="es-ES" dirty="0" smtClean="0"/>
              <a:t>=&gt; Variaciones en resistencia y permeabilidad.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1433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es-CL" sz="4000" dirty="0"/>
              <a:t>Comportamiento de los Suelos Residuales V y VIII Región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05038"/>
            <a:ext cx="8229600" cy="3733800"/>
          </a:xfrm>
        </p:spPr>
        <p:txBody>
          <a:bodyPr/>
          <a:lstStyle/>
          <a:p>
            <a:r>
              <a:rPr lang="es-CL" dirty="0"/>
              <a:t>Deslizamientos en Maicillo, V Región</a:t>
            </a:r>
          </a:p>
          <a:p>
            <a:r>
              <a:rPr lang="es-CL" dirty="0" smtClean="0"/>
              <a:t>Deslizamientos </a:t>
            </a:r>
            <a:r>
              <a:rPr lang="es-CL" dirty="0"/>
              <a:t>en Areniscas meteorizadas, VIII Región</a:t>
            </a:r>
          </a:p>
          <a:p>
            <a:endParaRPr lang="es-C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42888"/>
            <a:ext cx="9144000" cy="1143001"/>
          </a:xfrm>
        </p:spPr>
        <p:txBody>
          <a:bodyPr/>
          <a:lstStyle/>
          <a:p>
            <a:r>
              <a:rPr lang="es-CL" sz="2600"/>
              <a:t>Remociones en Masa, Sector de Valparaíso y Viña del Mar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0775" y="549275"/>
            <a:ext cx="5997575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1773238"/>
            <a:ext cx="18002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causó la muerte de dos personas, destruyó una vivienda y dejó una segunda dañada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>
            <a:lum contrast="-2000"/>
          </a:blip>
          <a:srcRect/>
          <a:stretch>
            <a:fillRect/>
          </a:stretch>
        </p:blipFill>
        <p:spPr bwMode="auto">
          <a:xfrm>
            <a:off x="1403350" y="971550"/>
            <a:ext cx="68421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051050" y="6340475"/>
            <a:ext cx="55451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i="1" dirty="0">
                <a:latin typeface="Times New Roman" pitchFamily="18" charset="0"/>
              </a:rPr>
              <a:t>Foto 3.5: Grietas de tracción (observadas en azul).</a:t>
            </a:r>
          </a:p>
          <a:p>
            <a:pPr algn="ctr"/>
            <a:r>
              <a:rPr lang="es-CL" sz="1400" i="1" dirty="0">
                <a:latin typeface="Times New Roman" pitchFamily="18" charset="0"/>
              </a:rPr>
              <a:t>Producidas por la descompresión debido al desmonte al construir el talud.</a:t>
            </a: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  <a:noFill/>
          <a:ln/>
        </p:spPr>
        <p:txBody>
          <a:bodyPr/>
          <a:lstStyle/>
          <a:p>
            <a:r>
              <a:rPr lang="es-CL" sz="4800" dirty="0"/>
              <a:t>Ruta 68, </a:t>
            </a:r>
            <a:r>
              <a:rPr lang="es-CL" sz="4800" dirty="0" smtClean="0"/>
              <a:t>V Región</a:t>
            </a:r>
            <a:endParaRPr lang="es-CL" sz="4800" dirty="0"/>
          </a:p>
        </p:txBody>
      </p:sp>
      <p:sp>
        <p:nvSpPr>
          <p:cNvPr id="19464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333375"/>
            <a:ext cx="358775" cy="358775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6713"/>
            <a:ext cx="914400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5146675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i="1">
                <a:latin typeface="Times New Roman" pitchFamily="18" charset="0"/>
              </a:rPr>
              <a:t>Foto 3.7: Deslizamiento por plano de despegue dado por dique.</a:t>
            </a:r>
          </a:p>
          <a:p>
            <a:pPr algn="ctr"/>
            <a:r>
              <a:rPr lang="es-CL" sz="1400" i="1">
                <a:latin typeface="Times New Roman" pitchFamily="18" charset="0"/>
              </a:rPr>
              <a:t>Corresponde al sector norte del talud; se destaca en blanco la mayor aparición de éste. A la izquierda,</a:t>
            </a:r>
          </a:p>
          <a:p>
            <a:pPr algn="ctr"/>
            <a:r>
              <a:rPr lang="es-CL" sz="1400" i="1">
                <a:latin typeface="Times New Roman" pitchFamily="18" charset="0"/>
              </a:rPr>
              <a:t>imagen aumentada del dique, cuya orientación es 36/335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41288"/>
            <a:ext cx="4149725" cy="551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23850" y="5740400"/>
            <a:ext cx="8496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i="1">
                <a:latin typeface="Times New Roman" pitchFamily="18" charset="0"/>
              </a:rPr>
              <a:t>Foto 3.8: Deslizamiento a través del plano generado por veta de cuarzo.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 l="1256" t="5212" r="17012" b="4179"/>
          <a:stretch>
            <a:fillRect/>
          </a:stretch>
        </p:blipFill>
        <p:spPr bwMode="auto">
          <a:xfrm rot="5400000">
            <a:off x="2212182" y="388143"/>
            <a:ext cx="5080000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835150" y="6364288"/>
            <a:ext cx="5545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i="1">
                <a:latin typeface="Times New Roman" pitchFamily="18" charset="0"/>
              </a:rPr>
              <a:t>Foto 3.8: “KM 100.800 detalle de las diaclasas en el talud”.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-100013"/>
            <a:ext cx="8229600" cy="1143001"/>
          </a:xfrm>
          <a:noFill/>
          <a:ln/>
        </p:spPr>
        <p:txBody>
          <a:bodyPr/>
          <a:lstStyle/>
          <a:p>
            <a:r>
              <a:rPr lang="es-CL" dirty="0"/>
              <a:t>Ruta 68, </a:t>
            </a:r>
            <a:r>
              <a:rPr lang="es-CL" dirty="0" smtClean="0"/>
              <a:t>V Región</a:t>
            </a:r>
            <a:endParaRPr lang="es-C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2" cstate="print"/>
          <a:srcRect l="8897" t="3310" r="10536" b="10608"/>
          <a:stretch>
            <a:fillRect/>
          </a:stretch>
        </p:blipFill>
        <p:spPr bwMode="auto">
          <a:xfrm>
            <a:off x="1042988" y="1052513"/>
            <a:ext cx="7129462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1835150" y="6508750"/>
            <a:ext cx="5545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i="1">
                <a:latin typeface="Times New Roman" pitchFamily="18" charset="0"/>
              </a:rPr>
              <a:t>Foto 4.0: “Km 105.400 detalle de diaclasas y falla en este kilometraje”.</a:t>
            </a:r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>
          <a:xfrm>
            <a:off x="457200" y="-100013"/>
            <a:ext cx="8229600" cy="1143001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Ruta 68, V Región</a:t>
            </a:r>
            <a:endParaRPr kumimoji="0" lang="es-CL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DSCN0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052513"/>
            <a:ext cx="741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11225"/>
          </a:xfrm>
        </p:spPr>
        <p:txBody>
          <a:bodyPr>
            <a:normAutofit fontScale="90000"/>
          </a:bodyPr>
          <a:lstStyle/>
          <a:p>
            <a:r>
              <a:rPr lang="es-ES" sz="4000" dirty="0"/>
              <a:t>Fallas en Taludes Sector Lo </a:t>
            </a:r>
            <a:r>
              <a:rPr lang="es-ES" sz="4000" dirty="0" smtClean="0"/>
              <a:t>Galindo, VIII Región</a:t>
            </a:r>
            <a:endParaRPr lang="es-E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DSCN0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063" y="1052513"/>
            <a:ext cx="4214812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5" descr="DSCN0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1052513"/>
            <a:ext cx="4214813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0" y="0"/>
            <a:ext cx="9144000" cy="911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Fallas en Taludes Sector Lo Galindo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080119"/>
          </a:xfrm>
        </p:spPr>
        <p:txBody>
          <a:bodyPr/>
          <a:lstStyle/>
          <a:p>
            <a:r>
              <a:rPr lang="es-ES" dirty="0" smtClean="0"/>
              <a:t>Tipo de falla en taludes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3568" y="1412776"/>
            <a:ext cx="7776864" cy="4968552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164372" cy="543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132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DSCN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049588"/>
            <a:ext cx="5076825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 descr="DSCN00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513"/>
            <a:ext cx="4787900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0" y="0"/>
            <a:ext cx="9144000" cy="911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Fallas en Taludes Sector Lo Galindo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s-CL" sz="4000" dirty="0"/>
              <a:t>Causas de los </a:t>
            </a:r>
            <a:r>
              <a:rPr lang="es-CL" sz="4000" dirty="0" smtClean="0"/>
              <a:t>Derrumbes</a:t>
            </a:r>
            <a:endParaRPr lang="es-CL" sz="4000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340768"/>
            <a:ext cx="8229600" cy="5256584"/>
          </a:xfrm>
        </p:spPr>
        <p:txBody>
          <a:bodyPr>
            <a:normAutofit/>
          </a:bodyPr>
          <a:lstStyle/>
          <a:p>
            <a:pPr algn="just"/>
            <a:r>
              <a:rPr lang="es-CL" sz="2800" dirty="0"/>
              <a:t>Existen deslizamientos asociados a estructuras pertenecientes a los sets principales</a:t>
            </a:r>
          </a:p>
          <a:p>
            <a:pPr algn="just"/>
            <a:r>
              <a:rPr lang="es-CL" sz="2800" dirty="0"/>
              <a:t>Caídas de bloques generados por sets de diaclasas</a:t>
            </a:r>
          </a:p>
          <a:p>
            <a:pPr marL="0" indent="0" algn="just">
              <a:buNone/>
            </a:pPr>
            <a:r>
              <a:rPr lang="es-CL" sz="2800" dirty="0"/>
              <a:t>	</a:t>
            </a:r>
            <a:r>
              <a:rPr lang="es-CL" sz="2800" dirty="0" smtClean="0"/>
              <a:t>- En </a:t>
            </a:r>
            <a:r>
              <a:rPr lang="es-CL" sz="2800" dirty="0"/>
              <a:t>los planos de diques</a:t>
            </a:r>
          </a:p>
          <a:p>
            <a:pPr marL="0" indent="0" algn="just">
              <a:buNone/>
            </a:pPr>
            <a:r>
              <a:rPr lang="es-CL" sz="2800" dirty="0" smtClean="0"/>
              <a:t>	- En </a:t>
            </a:r>
            <a:r>
              <a:rPr lang="es-CL" sz="2800" dirty="0"/>
              <a:t>vetas de </a:t>
            </a:r>
            <a:r>
              <a:rPr lang="es-CL" sz="2800" dirty="0" smtClean="0"/>
              <a:t>cuarzo</a:t>
            </a:r>
          </a:p>
          <a:p>
            <a:pPr algn="just"/>
            <a:r>
              <a:rPr lang="es-CL" sz="2800" dirty="0" smtClean="0"/>
              <a:t>Conjugación de la presencia de maicillo  con variables como la lluvia y acciones </a:t>
            </a:r>
            <a:r>
              <a:rPr lang="es-CL" sz="2800" dirty="0" smtClean="0"/>
              <a:t>antrópicas. Las </a:t>
            </a:r>
            <a:r>
              <a:rPr lang="es-CL" sz="2800" dirty="0" smtClean="0"/>
              <a:t>lluvias intensas y prolongadas, al infiltrar el agua aumenta la masa y la presión de poros del </a:t>
            </a:r>
            <a:r>
              <a:rPr lang="es-CL" sz="2800" dirty="0" smtClean="0"/>
              <a:t>terreno</a:t>
            </a:r>
            <a:r>
              <a:rPr lang="es-CL" sz="2800" dirty="0" smtClean="0"/>
              <a:t>, lo que hace disminuir su resistencia.</a:t>
            </a:r>
            <a:endParaRPr lang="es-CL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s-CL" sz="4000" dirty="0"/>
              <a:t>Causas de los Derrumbes </a:t>
            </a:r>
            <a:r>
              <a:rPr lang="es-CL" sz="4000" dirty="0" smtClean="0"/>
              <a:t>(Cont.)</a:t>
            </a:r>
            <a:endParaRPr lang="es-CL" sz="4000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algn="just"/>
            <a:r>
              <a:rPr lang="es-CL" dirty="0"/>
              <a:t>Acentuadas pendientes</a:t>
            </a:r>
          </a:p>
          <a:p>
            <a:pPr algn="just"/>
            <a:r>
              <a:rPr lang="es-CL" dirty="0"/>
              <a:t>Diseño inadecuado de obras de contención y de estabilidad de </a:t>
            </a:r>
            <a:r>
              <a:rPr lang="es-CL" dirty="0" smtClean="0"/>
              <a:t>taludes </a:t>
            </a:r>
            <a:endParaRPr lang="es-CL" dirty="0"/>
          </a:p>
          <a:p>
            <a:pPr algn="just"/>
            <a:r>
              <a:rPr lang="es-CL" dirty="0"/>
              <a:t>Tuberías o cámaras de alcantarillado que presentan filtraciones </a:t>
            </a:r>
          </a:p>
          <a:p>
            <a:pPr algn="just"/>
            <a:r>
              <a:rPr lang="es-CL" dirty="0"/>
              <a:t>Factores de inestabilidad de origen </a:t>
            </a:r>
            <a:r>
              <a:rPr lang="es-CL" dirty="0" err="1"/>
              <a:t>antrópico</a:t>
            </a:r>
            <a:r>
              <a:rPr lang="es-CL" dirty="0"/>
              <a:t> como cortes y rellenos para la construcción de vías y viviendas.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Algunos Casos Especiales</a:t>
            </a:r>
            <a:br>
              <a:rPr lang="es-CL" dirty="0" smtClean="0"/>
            </a:br>
            <a:r>
              <a:rPr lang="es-CL" dirty="0" smtClean="0"/>
              <a:t>Caso 2: </a:t>
            </a:r>
            <a:r>
              <a:rPr lang="es-CL" dirty="0" err="1" smtClean="0"/>
              <a:t>Coluvios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dirty="0" smtClean="0"/>
              <a:t>Material suelto, heterogéneo, sin coherencia interna, usualmente permeable.</a:t>
            </a:r>
          </a:p>
          <a:p>
            <a:pPr algn="just"/>
            <a:r>
              <a:rPr lang="es-ES" dirty="0" smtClean="0"/>
              <a:t>Pueden generar deslizamientos superficiales que muchas veces se convierten en flujos.</a:t>
            </a:r>
          </a:p>
          <a:p>
            <a:pPr algn="just"/>
            <a:r>
              <a:rPr lang="es-ES" dirty="0" smtClean="0"/>
              <a:t>Factor </a:t>
            </a:r>
            <a:r>
              <a:rPr lang="es-ES" dirty="0" err="1" smtClean="0"/>
              <a:t>gatillante</a:t>
            </a:r>
            <a:r>
              <a:rPr lang="es-ES" dirty="0" smtClean="0"/>
              <a:t> más común son lluvias intensas. Alta percolación del agua crea una tabla de agua temporal y filtración ladera abajo creando un exceso de presión de poros.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Algunos Casos Especiales</a:t>
            </a:r>
            <a:br>
              <a:rPr lang="es-CL" dirty="0" smtClean="0"/>
            </a:br>
            <a:r>
              <a:rPr lang="es-CL" dirty="0" smtClean="0"/>
              <a:t>Caso 3: Arcillas sensitivas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ES" dirty="0" err="1" smtClean="0"/>
              <a:t>Sensitividad</a:t>
            </a:r>
            <a:r>
              <a:rPr lang="es-ES" dirty="0" smtClean="0"/>
              <a:t>: Pérdida de resistencia con </a:t>
            </a:r>
            <a:r>
              <a:rPr lang="es-ES" dirty="0" err="1" smtClean="0"/>
              <a:t>remoldeamiento</a:t>
            </a:r>
            <a:r>
              <a:rPr lang="es-ES" dirty="0" smtClean="0"/>
              <a:t>. Común en algunos depósitos marinos post-glaciales, ahora sobre el nivel del mar.</a:t>
            </a:r>
          </a:p>
          <a:p>
            <a:pPr algn="just"/>
            <a:r>
              <a:rPr lang="es-ES" dirty="0" smtClean="0"/>
              <a:t>Si hay un deslizamiento inicial, el movimiento </a:t>
            </a:r>
            <a:r>
              <a:rPr lang="es-ES" dirty="0" err="1" smtClean="0"/>
              <a:t>remoldea</a:t>
            </a:r>
            <a:r>
              <a:rPr lang="es-ES" dirty="0" smtClean="0"/>
              <a:t> las arcillas, las que se </a:t>
            </a:r>
            <a:r>
              <a:rPr lang="es-ES" dirty="0" err="1" smtClean="0"/>
              <a:t>fluidizan</a:t>
            </a:r>
            <a:r>
              <a:rPr lang="es-ES" dirty="0" smtClean="0"/>
              <a:t>. Pérdida de la masa deslizada al pie de la ladera crea nuevas inestabilidades y eventos se repiten con falla </a:t>
            </a:r>
            <a:r>
              <a:rPr lang="es-ES" dirty="0" err="1" smtClean="0"/>
              <a:t>retrogresiva</a:t>
            </a:r>
            <a:r>
              <a:rPr lang="es-ES" dirty="0" smtClean="0"/>
              <a:t> de la ladera.</a:t>
            </a:r>
          </a:p>
          <a:p>
            <a:pPr algn="just"/>
            <a:r>
              <a:rPr lang="es-ES" dirty="0" smtClean="0"/>
              <a:t>Arcillas altamente sensitivas: “Quick </a:t>
            </a:r>
            <a:r>
              <a:rPr lang="es-ES" dirty="0" err="1" smtClean="0"/>
              <a:t>Clays</a:t>
            </a:r>
            <a:r>
              <a:rPr lang="es-ES" dirty="0" smtClean="0"/>
              <a:t>”</a:t>
            </a:r>
          </a:p>
          <a:p>
            <a:pPr algn="just"/>
            <a:r>
              <a:rPr lang="es-ES" dirty="0" smtClean="0"/>
              <a:t>Resistencia depende del grado de salinidad.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514846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4862314" cy="361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136904" cy="612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Algunos Casos Especiales 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FLUJOS </a:t>
            </a:r>
            <a:r>
              <a:rPr lang="es-CL" dirty="0"/>
              <a:t>DE DETRITOS Y BARRO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525963"/>
          </a:xfrm>
        </p:spPr>
        <p:txBody>
          <a:bodyPr/>
          <a:lstStyle/>
          <a:p>
            <a:pPr algn="just"/>
            <a:r>
              <a:rPr lang="es-CL" dirty="0" smtClean="0"/>
              <a:t>Origen: </a:t>
            </a:r>
          </a:p>
          <a:p>
            <a:pPr marL="0" indent="0" algn="just">
              <a:buNone/>
            </a:pPr>
            <a:r>
              <a:rPr lang="es-CL" dirty="0" smtClean="0"/>
              <a:t>	-Deslizamientos </a:t>
            </a:r>
            <a:r>
              <a:rPr lang="es-CL" dirty="0"/>
              <a:t>de suelo en laderas que derivan en flujos.</a:t>
            </a:r>
          </a:p>
          <a:p>
            <a:pPr marL="0" indent="0" algn="just">
              <a:buNone/>
            </a:pPr>
            <a:r>
              <a:rPr lang="es-CL" dirty="0" smtClean="0"/>
              <a:t>	-Movilización </a:t>
            </a:r>
            <a:r>
              <a:rPr lang="es-CL" dirty="0"/>
              <a:t>directa de material depositado en quebradas o canales. </a:t>
            </a:r>
            <a:endParaRPr lang="es-CL" dirty="0" smtClean="0"/>
          </a:p>
          <a:p>
            <a:pPr marL="0" indent="0" algn="just">
              <a:buNone/>
            </a:pPr>
            <a:endParaRPr lang="es-CL" dirty="0"/>
          </a:p>
          <a:p>
            <a:pPr marL="0" indent="0" algn="just">
              <a:buNone/>
            </a:pPr>
            <a:r>
              <a:rPr lang="es-ES" dirty="0"/>
              <a:t>http://www.youtube.com/watch?v=R2uTKyK1c9k</a:t>
            </a:r>
          </a:p>
          <a:p>
            <a:pPr marL="0" indent="0" algn="just">
              <a:buNone/>
            </a:pPr>
            <a:endParaRPr lang="es-CL" dirty="0" smtClean="0"/>
          </a:p>
          <a:p>
            <a:pPr marL="0" indent="0" algn="just">
              <a:buNone/>
            </a:pPr>
            <a:endParaRPr lang="es-CL" dirty="0"/>
          </a:p>
          <a:p>
            <a:pPr marL="0" indent="0" algn="just">
              <a:buNone/>
            </a:pP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05296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Métodos para analizar la estabilidad de taludes</a:t>
            </a:r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91" y="1713608"/>
            <a:ext cx="8953500" cy="428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r>
              <a:rPr lang="es-CL" dirty="0" smtClean="0"/>
              <a:t>Deslizamientos Rotacionales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3600400"/>
          </a:xfrm>
        </p:spPr>
        <p:txBody>
          <a:bodyPr>
            <a:normAutofit/>
          </a:bodyPr>
          <a:lstStyle/>
          <a:p>
            <a:pPr algn="just"/>
            <a:r>
              <a:rPr lang="es-ES" sz="2400" dirty="0" smtClean="0"/>
              <a:t>Diferentes métodos de equilibrio límite         Métodos de las dovelas.</a:t>
            </a:r>
          </a:p>
          <a:p>
            <a:pPr algn="just"/>
            <a:r>
              <a:rPr lang="es-ES" sz="2400" dirty="0" smtClean="0"/>
              <a:t>Superficie de ruptura se asume como arco de círculo.</a:t>
            </a:r>
          </a:p>
          <a:p>
            <a:pPr algn="just"/>
            <a:r>
              <a:rPr lang="es-ES" sz="2400" dirty="0" smtClean="0"/>
              <a:t>Se busca la superficie de menor FS</a:t>
            </a:r>
          </a:p>
          <a:p>
            <a:pPr algn="just"/>
            <a:r>
              <a:rPr lang="es-ES" sz="2400" dirty="0" smtClean="0"/>
              <a:t>Es recomendable usar más de un método para chequear y comparar.</a:t>
            </a:r>
          </a:p>
          <a:p>
            <a:pPr algn="just"/>
            <a:r>
              <a:rPr lang="es-ES" sz="2400" dirty="0" smtClean="0"/>
              <a:t>Uso de software hace fácil la ejecución de análisis con varios métodos y buen número de tajadas.</a:t>
            </a:r>
          </a:p>
          <a:p>
            <a:pPr algn="just"/>
            <a:endParaRPr lang="es-ES" sz="2800" dirty="0" smtClean="0"/>
          </a:p>
          <a:p>
            <a:endParaRPr lang="es-ES" dirty="0"/>
          </a:p>
        </p:txBody>
      </p:sp>
      <p:sp>
        <p:nvSpPr>
          <p:cNvPr id="4" name="3 Flecha derecha"/>
          <p:cNvSpPr/>
          <p:nvPr/>
        </p:nvSpPr>
        <p:spPr>
          <a:xfrm>
            <a:off x="6084168" y="1052736"/>
            <a:ext cx="3600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9944" y="4098783"/>
            <a:ext cx="4932040" cy="262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683568" y="4941168"/>
            <a:ext cx="33123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Decisión de cual FS usar es a criterio del ingeniero.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Autofit/>
          </a:bodyPr>
          <a:lstStyle/>
          <a:p>
            <a:r>
              <a:rPr lang="es-CL" sz="4800" smtClean="0"/>
              <a:t>FIN</a:t>
            </a:r>
            <a:endParaRPr lang="es-E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55911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420888"/>
            <a:ext cx="543877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585073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492896"/>
            <a:ext cx="63436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700808"/>
            <a:ext cx="461427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Subtítulo"/>
          <p:cNvSpPr>
            <a:spLocks noGrp="1"/>
          </p:cNvSpPr>
          <p:nvPr>
            <p:ph sz="half" idx="2"/>
          </p:nvPr>
        </p:nvSpPr>
        <p:spPr>
          <a:xfrm>
            <a:off x="4499992" y="1097360"/>
            <a:ext cx="4464496" cy="5760640"/>
          </a:xfrm>
        </p:spPr>
        <p:txBody>
          <a:bodyPr>
            <a:noAutofit/>
          </a:bodyPr>
          <a:lstStyle/>
          <a:p>
            <a:pPr algn="just"/>
            <a:r>
              <a:rPr lang="es-ES" sz="2100" dirty="0" smtClean="0"/>
              <a:t>Si la profundidad de la superficie de deslizamiento es suficientemente pequeña en comparación al tamaño de la ladera</a:t>
            </a:r>
          </a:p>
          <a:p>
            <a:pPr algn="just"/>
            <a:r>
              <a:rPr lang="es-ES" sz="2100" dirty="0" smtClean="0"/>
              <a:t>En taludes de suelos no cohesivos, donde se tiende a producir deslizamiento superficial paralelo a la ladera o en taludes de delgadas capas de suelo sobre roca, donde el contacto suelo-roca actúa como superficie de falla.</a:t>
            </a:r>
          </a:p>
          <a:p>
            <a:pPr algn="just"/>
            <a:r>
              <a:rPr lang="es-ES" sz="2000" dirty="0" smtClean="0"/>
              <a:t>Se asume que la superficie de deslizamiento y tabla de agua son de extensión infinita, planas y paralelas a la ladera.</a:t>
            </a:r>
          </a:p>
          <a:p>
            <a:pPr algn="just"/>
            <a:r>
              <a:rPr lang="es-ES" sz="2000" dirty="0" smtClean="0"/>
              <a:t>La masa deslizada se asume rígida.</a:t>
            </a:r>
          </a:p>
          <a:p>
            <a:pPr algn="just"/>
            <a:endParaRPr lang="es-ES" sz="2100" dirty="0" smtClean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179512" y="0"/>
            <a:ext cx="8784976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Talud infinito – Deslizamientos </a:t>
            </a:r>
            <a:r>
              <a:rPr kumimoji="0" lang="es-CL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traslacionales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032448" cy="538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08720"/>
            <a:ext cx="3949107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88123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Autofit/>
          </a:bodyPr>
          <a:lstStyle/>
          <a:p>
            <a:r>
              <a:rPr lang="es-CL" sz="4800" dirty="0" smtClean="0"/>
              <a:t>Inestabilidad de taludes en suelo</a:t>
            </a:r>
            <a:endParaRPr lang="es-E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696</Words>
  <Application>Microsoft Office PowerPoint</Application>
  <PresentationFormat>Presentación en pantalla (4:3)</PresentationFormat>
  <Paragraphs>79</Paragraphs>
  <Slides>30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1" baseType="lpstr">
      <vt:lpstr>Tema de Office</vt:lpstr>
      <vt:lpstr>TALUDES</vt:lpstr>
      <vt:lpstr>Tipo de falla en taludes</vt:lpstr>
      <vt:lpstr>Deslizamientos Rotacionales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Inestabilidad de taludes en suelo</vt:lpstr>
      <vt:lpstr>Algunos Casos Especiales Caso 1: Suelos Residuales</vt:lpstr>
      <vt:lpstr>Comportamiento de los Suelos Residuales V y VIII Región</vt:lpstr>
      <vt:lpstr>Remociones en Masa, Sector de Valparaíso y Viña del Mar</vt:lpstr>
      <vt:lpstr>Ruta 68, V Región</vt:lpstr>
      <vt:lpstr>Presentación de PowerPoint</vt:lpstr>
      <vt:lpstr>Presentación de PowerPoint</vt:lpstr>
      <vt:lpstr>Ruta 68, V Región</vt:lpstr>
      <vt:lpstr>Presentación de PowerPoint</vt:lpstr>
      <vt:lpstr>Fallas en Taludes Sector Lo Galindo, VIII Región</vt:lpstr>
      <vt:lpstr>Presentación de PowerPoint</vt:lpstr>
      <vt:lpstr>Presentación de PowerPoint</vt:lpstr>
      <vt:lpstr>Causas de los Derrumbes</vt:lpstr>
      <vt:lpstr>Causas de los Derrumbes (Cont.)</vt:lpstr>
      <vt:lpstr>Algunos Casos Especiales Caso 2: Coluvios</vt:lpstr>
      <vt:lpstr>Presentación de PowerPoint</vt:lpstr>
      <vt:lpstr>Algunos Casos Especiales Caso 3: Arcillas sensitivas</vt:lpstr>
      <vt:lpstr>Presentación de PowerPoint</vt:lpstr>
      <vt:lpstr>Presentación de PowerPoint</vt:lpstr>
      <vt:lpstr>Algunos Casos Especiales  FLUJOS DE DETRITOS Y BARRO</vt:lpstr>
      <vt:lpstr>Métodos para analizar la estabilidad de taludes</vt:lpstr>
      <vt:lpstr>FIN</vt:lpstr>
    </vt:vector>
  </TitlesOfParts>
  <Company>FEES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Eugenia Tapia</dc:creator>
  <cp:lastModifiedBy>Eugenia</cp:lastModifiedBy>
  <cp:revision>25</cp:revision>
  <dcterms:created xsi:type="dcterms:W3CDTF">2012-01-11T23:56:27Z</dcterms:created>
  <dcterms:modified xsi:type="dcterms:W3CDTF">2012-01-12T15:31:15Z</dcterms:modified>
</cp:coreProperties>
</file>