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0" r:id="rId1"/>
  </p:sldMasterIdLst>
  <p:notesMasterIdLst>
    <p:notesMasterId r:id="rId16"/>
  </p:notesMasterIdLst>
  <p:sldIdLst>
    <p:sldId id="305" r:id="rId2"/>
    <p:sldId id="313" r:id="rId3"/>
    <p:sldId id="312" r:id="rId4"/>
    <p:sldId id="314" r:id="rId5"/>
    <p:sldId id="315" r:id="rId6"/>
    <p:sldId id="316" r:id="rId7"/>
    <p:sldId id="317" r:id="rId8"/>
    <p:sldId id="318" r:id="rId9"/>
    <p:sldId id="306" r:id="rId10"/>
    <p:sldId id="308" r:id="rId11"/>
    <p:sldId id="307" r:id="rId12"/>
    <p:sldId id="311" r:id="rId13"/>
    <p:sldId id="309" r:id="rId14"/>
    <p:sldId id="310" r:id="rId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0000"/>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p:scale>
          <a:sx n="75" d="100"/>
          <a:sy n="75" d="100"/>
        </p:scale>
        <p:origin x="-33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s-E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s-ES"/>
          </a:p>
        </p:txBody>
      </p:sp>
      <p:sp>
        <p:nvSpPr>
          <p:cNvPr id="624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s-E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0EC6D169-E8B4-400B-BBBB-7BD60C0BF355}" type="slidenum">
              <a:rPr lang="es-ES"/>
              <a:pPr>
                <a:defRPr/>
              </a:pPr>
              <a:t>‹Nº›</a:t>
            </a:fld>
            <a:endParaRPr lang="es-ES"/>
          </a:p>
        </p:txBody>
      </p:sp>
    </p:spTree>
    <p:extLst>
      <p:ext uri="{BB962C8B-B14F-4D97-AF65-F5344CB8AC3E}">
        <p14:creationId xmlns:p14="http://schemas.microsoft.com/office/powerpoint/2010/main" val="38665232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smtClean="0"/>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78C64B1C-514A-4AC3-BAB5-D0810D448CC3}"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66427E73-FDDC-493C-8982-ABBA90D3B99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A23CC1F7-9961-4B30-A870-0C91B3915B17}"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12312B8D-5D76-45A0-9083-28E426C49CB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8C48E03F-9484-4FBE-A6A1-44406628BBDB}"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D494CA94-A52D-42FC-93CA-F36009CF29D7}"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3D4AAF25-87DC-485B-B08E-04BF1F4998E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0E9813BC-1D21-43AA-8DF8-43BFB08E7AF3}"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7DFC309B-8D6E-45A3-80CD-429C06DD56AE}"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B8F52164-B6DF-452F-8E65-701B29AB3348}"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787FB0BF-5E4A-4473-ACC1-24709D227E3A}"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CB01716D-BF4B-45CF-B09E-6BEBDFB05500}"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795"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iming>
    <p:tnLst>
      <p:par>
        <p:cTn id="1" dur="indefinite" restart="never" nodeType="tmRoot"/>
      </p:par>
    </p:tnLst>
  </p:timing>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0" y="381000"/>
            <a:ext cx="8229600" cy="1371600"/>
          </a:xfrm>
        </p:spPr>
        <p:txBody>
          <a:bodyPr/>
          <a:lstStyle/>
          <a:p>
            <a:r>
              <a:rPr lang="es-MX" sz="4000" dirty="0" smtClean="0">
                <a:solidFill>
                  <a:srgbClr val="820000"/>
                </a:solidFill>
              </a:rPr>
              <a:t>Aplicación de métodos geofísicos</a:t>
            </a:r>
            <a:endParaRPr lang="es-ES" sz="4000" dirty="0" smtClean="0">
              <a:solidFill>
                <a:srgbClr val="820000"/>
              </a:solidFill>
            </a:endParaRPr>
          </a:p>
        </p:txBody>
      </p:sp>
      <p:sp>
        <p:nvSpPr>
          <p:cNvPr id="53251" name="Rectangle 3"/>
          <p:cNvSpPr>
            <a:spLocks noGrp="1" noChangeArrowheads="1"/>
          </p:cNvSpPr>
          <p:nvPr>
            <p:ph type="body" idx="4294967295"/>
          </p:nvPr>
        </p:nvSpPr>
        <p:spPr>
          <a:xfrm>
            <a:off x="0" y="1981200"/>
            <a:ext cx="8229600" cy="2743200"/>
          </a:xfrm>
        </p:spPr>
        <p:txBody>
          <a:bodyPr/>
          <a:lstStyle/>
          <a:p>
            <a:r>
              <a:rPr lang="es-MX" smtClean="0">
                <a:latin typeface="Arial" charset="0"/>
                <a:cs typeface="Arial" charset="0"/>
              </a:rPr>
              <a:t>Medición de conductividad eléctrica  mediante el uso de campos magnéticos  de frecuencia variable</a:t>
            </a:r>
          </a:p>
          <a:p>
            <a:r>
              <a:rPr lang="es-MX" smtClean="0">
                <a:latin typeface="Arial" charset="0"/>
                <a:cs typeface="Arial" charset="0"/>
              </a:rPr>
              <a:t>Uso de métodos electromagnéticos de fuente artificial.  </a:t>
            </a:r>
            <a:endParaRPr lang="es-ES" smtClean="0">
              <a:latin typeface="Arial" charset="0"/>
              <a:cs typeface="Arial"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idx="4294967295"/>
          </p:nvPr>
        </p:nvSpPr>
        <p:spPr>
          <a:xfrm>
            <a:off x="914400" y="188913"/>
            <a:ext cx="8229600" cy="771525"/>
          </a:xfrm>
        </p:spPr>
        <p:txBody>
          <a:bodyPr/>
          <a:lstStyle/>
          <a:p>
            <a:r>
              <a:rPr lang="es-MX" sz="2400" smtClean="0"/>
              <a:t>Resultado de aplicación de Método Electromagnético GEM2</a:t>
            </a:r>
            <a:r>
              <a:rPr lang="es-MX" sz="4000" smtClean="0"/>
              <a:t> </a:t>
            </a:r>
            <a:endParaRPr lang="es-ES" sz="4000" smtClean="0"/>
          </a:p>
        </p:txBody>
      </p:sp>
      <p:pic>
        <p:nvPicPr>
          <p:cNvPr id="55299" name="Picture 4" descr="gem2"/>
          <p:cNvPicPr>
            <a:picLocks noChangeAspect="1" noChangeArrowheads="1"/>
          </p:cNvPicPr>
          <p:nvPr/>
        </p:nvPicPr>
        <p:blipFill>
          <a:blip r:embed="rId2" cstate="print"/>
          <a:srcRect/>
          <a:stretch>
            <a:fillRect/>
          </a:stretch>
        </p:blipFill>
        <p:spPr bwMode="auto">
          <a:xfrm>
            <a:off x="250825" y="1196975"/>
            <a:ext cx="8504238" cy="542925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body" idx="4294967295"/>
          </p:nvPr>
        </p:nvSpPr>
        <p:spPr>
          <a:xfrm>
            <a:off x="0" y="476250"/>
            <a:ext cx="8229600" cy="4248150"/>
          </a:xfrm>
        </p:spPr>
        <p:txBody>
          <a:bodyPr/>
          <a:lstStyle/>
          <a:p>
            <a:pPr algn="ctr">
              <a:buFont typeface="Wingdings" pitchFamily="2" charset="2"/>
              <a:buNone/>
            </a:pPr>
            <a:r>
              <a:rPr lang="es-MX" smtClean="0">
                <a:latin typeface="Arial" charset="0"/>
                <a:cs typeface="Arial" charset="0"/>
              </a:rPr>
              <a:t>Uso de métodos electromagnéticos de fuente artificial.  </a:t>
            </a:r>
            <a:endParaRPr lang="es-ES" smtClean="0">
              <a:latin typeface="Arial" charset="0"/>
              <a:cs typeface="Arial" charset="0"/>
            </a:endParaRPr>
          </a:p>
        </p:txBody>
      </p:sp>
      <p:sp>
        <p:nvSpPr>
          <p:cNvPr id="56323" name="Text Box 3"/>
          <p:cNvSpPr txBox="1">
            <a:spLocks noChangeArrowheads="1"/>
          </p:cNvSpPr>
          <p:nvPr/>
        </p:nvSpPr>
        <p:spPr bwMode="auto">
          <a:xfrm>
            <a:off x="179388" y="1989138"/>
            <a:ext cx="8496300" cy="3743325"/>
          </a:xfrm>
          <a:prstGeom prst="rect">
            <a:avLst/>
          </a:prstGeom>
          <a:noFill/>
          <a:ln w="9525">
            <a:noFill/>
            <a:miter lim="800000"/>
            <a:headEnd/>
            <a:tailEnd/>
          </a:ln>
        </p:spPr>
        <p:txBody>
          <a:bodyPr>
            <a:spAutoFit/>
          </a:bodyPr>
          <a:lstStyle/>
          <a:p>
            <a:pPr>
              <a:spcBef>
                <a:spcPct val="50000"/>
              </a:spcBef>
            </a:pPr>
            <a:r>
              <a:rPr lang="es-MX" sz="2400"/>
              <a:t>Se aplica una corriente eléctrica variable a una espira de cobre aislado desplegada sobre el terreno con una forma generalmente cuadrada. Así se genera por inducción un campo magnético principal que induce corrientes de conducción en el subsuelo. Luego se interrumpe la corriente y se mide el campo magnético secundario inducido por las corrientes de  conducción, el cual posee una respuesta transiente. Esta respuesta dependiente del tiempo, se mide mediante la detección del voltaje que se induce en una bobina receptora. </a:t>
            </a:r>
            <a:endParaRPr lang="es-ES"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idx="4294967295"/>
          </p:nvPr>
        </p:nvSpPr>
        <p:spPr>
          <a:xfrm>
            <a:off x="0" y="381000"/>
            <a:ext cx="8229600" cy="960438"/>
          </a:xfrm>
        </p:spPr>
        <p:txBody>
          <a:bodyPr rtlCol="0">
            <a:normAutofit fontScale="90000"/>
          </a:bodyPr>
          <a:lstStyle/>
          <a:p>
            <a:pPr fontAlgn="auto">
              <a:spcAft>
                <a:spcPts val="0"/>
              </a:spcAft>
              <a:defRPr/>
            </a:pPr>
            <a:r>
              <a:rPr lang="es-MX" sz="4000" dirty="0">
                <a:solidFill>
                  <a:srgbClr val="820000"/>
                </a:solidFill>
              </a:rPr>
              <a:t>Métodos electromagnéticos de fuente artificial</a:t>
            </a:r>
            <a:endParaRPr lang="es-ES" sz="4000" dirty="0">
              <a:solidFill>
                <a:srgbClr val="820000"/>
              </a:solidFill>
            </a:endParaRPr>
          </a:p>
        </p:txBody>
      </p:sp>
      <p:sp>
        <p:nvSpPr>
          <p:cNvPr id="57347" name="Rectangle 3"/>
          <p:cNvSpPr>
            <a:spLocks noGrp="1" noChangeArrowheads="1"/>
          </p:cNvSpPr>
          <p:nvPr>
            <p:ph type="body" idx="4294967295"/>
          </p:nvPr>
        </p:nvSpPr>
        <p:spPr>
          <a:xfrm>
            <a:off x="0" y="1981200"/>
            <a:ext cx="8229600" cy="4114800"/>
          </a:xfrm>
        </p:spPr>
        <p:txBody>
          <a:bodyPr/>
          <a:lstStyle/>
          <a:p>
            <a:pPr>
              <a:lnSpc>
                <a:spcPct val="80000"/>
              </a:lnSpc>
              <a:buFont typeface="Wingdings" pitchFamily="2" charset="2"/>
              <a:buNone/>
            </a:pPr>
            <a:r>
              <a:rPr lang="es-MX" sz="2400" smtClean="0">
                <a:solidFill>
                  <a:schemeClr val="folHlink"/>
                </a:solidFill>
                <a:latin typeface="Arial" charset="0"/>
                <a:cs typeface="Arial" charset="0"/>
              </a:rPr>
              <a:t>Ventajas</a:t>
            </a:r>
          </a:p>
          <a:p>
            <a:pPr>
              <a:lnSpc>
                <a:spcPct val="80000"/>
              </a:lnSpc>
            </a:pPr>
            <a:r>
              <a:rPr lang="es-MX" sz="2400" smtClean="0">
                <a:latin typeface="Arial" charset="0"/>
                <a:cs typeface="Arial" charset="0"/>
              </a:rPr>
              <a:t>Entrega información con la precisión que se requiera dentro de sus limitaciones</a:t>
            </a:r>
          </a:p>
          <a:p>
            <a:pPr>
              <a:lnSpc>
                <a:spcPct val="80000"/>
              </a:lnSpc>
            </a:pPr>
            <a:r>
              <a:rPr lang="es-MX" sz="2400" smtClean="0">
                <a:latin typeface="Arial" charset="0"/>
                <a:cs typeface="Arial" charset="0"/>
              </a:rPr>
              <a:t>Aplicable a rellenos y estructuras ya construidas y operadas</a:t>
            </a:r>
          </a:p>
          <a:p>
            <a:pPr>
              <a:lnSpc>
                <a:spcPct val="80000"/>
              </a:lnSpc>
              <a:buFont typeface="Wingdings" pitchFamily="2" charset="2"/>
              <a:buNone/>
            </a:pPr>
            <a:endParaRPr lang="es-MX" sz="2400" smtClean="0">
              <a:latin typeface="Arial" charset="0"/>
              <a:cs typeface="Arial" charset="0"/>
            </a:endParaRPr>
          </a:p>
          <a:p>
            <a:pPr>
              <a:lnSpc>
                <a:spcPct val="80000"/>
              </a:lnSpc>
              <a:buFont typeface="Wingdings" pitchFamily="2" charset="2"/>
              <a:buNone/>
            </a:pPr>
            <a:r>
              <a:rPr lang="es-MX" sz="2400" smtClean="0">
                <a:solidFill>
                  <a:schemeClr val="folHlink"/>
                </a:solidFill>
                <a:latin typeface="Arial" charset="0"/>
                <a:cs typeface="Arial" charset="0"/>
              </a:rPr>
              <a:t>Desventajas</a:t>
            </a:r>
          </a:p>
          <a:p>
            <a:pPr>
              <a:lnSpc>
                <a:spcPct val="80000"/>
              </a:lnSpc>
            </a:pPr>
            <a:r>
              <a:rPr lang="es-MX" sz="2400" smtClean="0">
                <a:latin typeface="Arial" charset="0"/>
                <a:cs typeface="Arial" charset="0"/>
              </a:rPr>
              <a:t>Método interpretativo, sujeto a la calibración mediante calicatas y sondajes </a:t>
            </a:r>
          </a:p>
          <a:p>
            <a:pPr>
              <a:lnSpc>
                <a:spcPct val="80000"/>
              </a:lnSpc>
            </a:pPr>
            <a:r>
              <a:rPr lang="es-MX" sz="2400" smtClean="0">
                <a:latin typeface="Arial" charset="0"/>
                <a:cs typeface="Arial" charset="0"/>
              </a:rPr>
              <a:t>Entrega resultados en forma de planos con medidas de conductividad relativa</a:t>
            </a:r>
          </a:p>
          <a:p>
            <a:pPr>
              <a:lnSpc>
                <a:spcPct val="80000"/>
              </a:lnSpc>
            </a:pPr>
            <a:r>
              <a:rPr lang="es-MX" sz="2400" smtClean="0">
                <a:latin typeface="Arial" charset="0"/>
                <a:cs typeface="Arial" charset="0"/>
              </a:rPr>
              <a:t>Profundidad limitada</a:t>
            </a:r>
            <a:endParaRPr lang="es-ES" sz="2400" smtClean="0">
              <a:latin typeface="Arial" charset="0"/>
              <a:cs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idx="4294967295"/>
          </p:nvPr>
        </p:nvSpPr>
        <p:spPr>
          <a:xfrm>
            <a:off x="0" y="188913"/>
            <a:ext cx="8229600" cy="1295400"/>
          </a:xfrm>
        </p:spPr>
        <p:txBody>
          <a:bodyPr rtlCol="0">
            <a:normAutofit fontScale="90000"/>
          </a:bodyPr>
          <a:lstStyle/>
          <a:p>
            <a:pPr fontAlgn="auto">
              <a:spcAft>
                <a:spcPts val="0"/>
              </a:spcAft>
              <a:defRPr/>
            </a:pPr>
            <a:r>
              <a:rPr lang="es-MX" dirty="0">
                <a:solidFill>
                  <a:srgbClr val="820000"/>
                </a:solidFill>
              </a:rPr>
              <a:t>Resultado de aplicación </a:t>
            </a:r>
            <a:r>
              <a:rPr lang="es-MX" dirty="0" err="1">
                <a:solidFill>
                  <a:srgbClr val="820000"/>
                </a:solidFill>
              </a:rPr>
              <a:t>Metodo</a:t>
            </a:r>
            <a:r>
              <a:rPr lang="es-MX" dirty="0">
                <a:solidFill>
                  <a:srgbClr val="820000"/>
                </a:solidFill>
              </a:rPr>
              <a:t> </a:t>
            </a:r>
            <a:r>
              <a:rPr lang="es-MX" dirty="0" err="1">
                <a:solidFill>
                  <a:srgbClr val="820000"/>
                </a:solidFill>
              </a:rPr>
              <a:t>Transiente</a:t>
            </a:r>
            <a:r>
              <a:rPr lang="es-MX" dirty="0">
                <a:solidFill>
                  <a:srgbClr val="820000"/>
                </a:solidFill>
              </a:rPr>
              <a:t> Electromagnético TEM</a:t>
            </a:r>
            <a:endParaRPr lang="es-ES" dirty="0">
              <a:solidFill>
                <a:srgbClr val="820000"/>
              </a:solidFill>
            </a:endParaRPr>
          </a:p>
        </p:txBody>
      </p:sp>
      <p:pic>
        <p:nvPicPr>
          <p:cNvPr id="58371" name="Picture 4" descr="NANOTEM"/>
          <p:cNvPicPr>
            <a:picLocks noChangeAspect="1" noChangeArrowheads="1"/>
          </p:cNvPicPr>
          <p:nvPr/>
        </p:nvPicPr>
        <p:blipFill>
          <a:blip r:embed="rId2" cstate="print"/>
          <a:srcRect/>
          <a:stretch>
            <a:fillRect/>
          </a:stretch>
        </p:blipFill>
        <p:spPr bwMode="auto">
          <a:xfrm>
            <a:off x="0" y="1557338"/>
            <a:ext cx="8893175" cy="511175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idx="4294967295"/>
          </p:nvPr>
        </p:nvSpPr>
        <p:spPr>
          <a:xfrm>
            <a:off x="0" y="381000"/>
            <a:ext cx="8229600" cy="1031875"/>
          </a:xfrm>
        </p:spPr>
        <p:txBody>
          <a:bodyPr rtlCol="0">
            <a:normAutofit fontScale="90000"/>
          </a:bodyPr>
          <a:lstStyle/>
          <a:p>
            <a:pPr fontAlgn="auto">
              <a:spcAft>
                <a:spcPts val="0"/>
              </a:spcAft>
              <a:defRPr/>
            </a:pPr>
            <a:r>
              <a:rPr lang="es-MX" sz="4000" dirty="0">
                <a:solidFill>
                  <a:srgbClr val="820000"/>
                </a:solidFill>
              </a:rPr>
              <a:t>Método de </a:t>
            </a:r>
            <a:r>
              <a:rPr lang="es-MX" sz="4000" dirty="0" err="1">
                <a:solidFill>
                  <a:srgbClr val="820000"/>
                </a:solidFill>
              </a:rPr>
              <a:t>Transiente</a:t>
            </a:r>
            <a:r>
              <a:rPr lang="es-MX" sz="4000" dirty="0">
                <a:solidFill>
                  <a:srgbClr val="820000"/>
                </a:solidFill>
              </a:rPr>
              <a:t> Electromagnético TEM</a:t>
            </a:r>
            <a:endParaRPr lang="es-ES" sz="4000" dirty="0">
              <a:solidFill>
                <a:srgbClr val="820000"/>
              </a:solidFill>
            </a:endParaRPr>
          </a:p>
        </p:txBody>
      </p:sp>
      <p:sp>
        <p:nvSpPr>
          <p:cNvPr id="59395" name="Rectangle 3"/>
          <p:cNvSpPr>
            <a:spLocks noGrp="1" noChangeArrowheads="1"/>
          </p:cNvSpPr>
          <p:nvPr>
            <p:ph type="body" idx="4294967295"/>
          </p:nvPr>
        </p:nvSpPr>
        <p:spPr>
          <a:xfrm>
            <a:off x="0" y="1981200"/>
            <a:ext cx="8229600" cy="4114800"/>
          </a:xfrm>
        </p:spPr>
        <p:txBody>
          <a:bodyPr/>
          <a:lstStyle/>
          <a:p>
            <a:pPr>
              <a:lnSpc>
                <a:spcPct val="80000"/>
              </a:lnSpc>
              <a:buFont typeface="Wingdings" pitchFamily="2" charset="2"/>
              <a:buNone/>
            </a:pPr>
            <a:r>
              <a:rPr lang="es-MX" sz="2400" smtClean="0">
                <a:solidFill>
                  <a:schemeClr val="folHlink"/>
                </a:solidFill>
                <a:latin typeface="Arial" charset="0"/>
                <a:cs typeface="Arial" charset="0"/>
              </a:rPr>
              <a:t>Ventajas</a:t>
            </a:r>
          </a:p>
          <a:p>
            <a:pPr>
              <a:lnSpc>
                <a:spcPct val="80000"/>
              </a:lnSpc>
            </a:pPr>
            <a:r>
              <a:rPr lang="es-MX" sz="2400" smtClean="0">
                <a:latin typeface="Arial" charset="0"/>
                <a:cs typeface="Arial" charset="0"/>
              </a:rPr>
              <a:t>Entrega perfiles con la precisión que se requiera.</a:t>
            </a:r>
          </a:p>
          <a:p>
            <a:pPr>
              <a:lnSpc>
                <a:spcPct val="80000"/>
              </a:lnSpc>
            </a:pPr>
            <a:r>
              <a:rPr lang="es-MX" sz="2400" smtClean="0">
                <a:latin typeface="Arial" charset="0"/>
                <a:cs typeface="Arial" charset="0"/>
              </a:rPr>
              <a:t>Aplicable a proyectos en operación</a:t>
            </a:r>
          </a:p>
          <a:p>
            <a:pPr>
              <a:lnSpc>
                <a:spcPct val="80000"/>
              </a:lnSpc>
              <a:buFont typeface="Wingdings" pitchFamily="2" charset="2"/>
              <a:buNone/>
            </a:pPr>
            <a:r>
              <a:rPr lang="es-MX" sz="2400" smtClean="0">
                <a:latin typeface="Arial" charset="0"/>
                <a:cs typeface="Arial" charset="0"/>
              </a:rPr>
              <a:t> </a:t>
            </a:r>
          </a:p>
          <a:p>
            <a:pPr>
              <a:lnSpc>
                <a:spcPct val="80000"/>
              </a:lnSpc>
              <a:buFont typeface="Wingdings" pitchFamily="2" charset="2"/>
              <a:buNone/>
            </a:pPr>
            <a:r>
              <a:rPr lang="es-MX" sz="2400" smtClean="0">
                <a:solidFill>
                  <a:schemeClr val="folHlink"/>
                </a:solidFill>
                <a:latin typeface="Arial" charset="0"/>
                <a:cs typeface="Arial" charset="0"/>
              </a:rPr>
              <a:t>Desventajas</a:t>
            </a:r>
            <a:r>
              <a:rPr lang="es-MX" sz="2400" smtClean="0">
                <a:latin typeface="Arial" charset="0"/>
                <a:cs typeface="Arial" charset="0"/>
              </a:rPr>
              <a:t> </a:t>
            </a:r>
          </a:p>
          <a:p>
            <a:pPr>
              <a:lnSpc>
                <a:spcPct val="80000"/>
              </a:lnSpc>
            </a:pPr>
            <a:r>
              <a:rPr lang="es-MX" sz="2400" smtClean="0">
                <a:latin typeface="Arial" charset="0"/>
                <a:cs typeface="Arial" charset="0"/>
              </a:rPr>
              <a:t>Detecta variaciones relativas de resistividades. Debe calibrarse con calicatas y/o pozos de monitoreo  o sondajes.</a:t>
            </a:r>
          </a:p>
          <a:p>
            <a:pPr>
              <a:lnSpc>
                <a:spcPct val="80000"/>
              </a:lnSpc>
            </a:pPr>
            <a:r>
              <a:rPr lang="es-MX" sz="2400" smtClean="0">
                <a:latin typeface="Arial" charset="0"/>
                <a:cs typeface="Arial" charset="0"/>
              </a:rPr>
              <a:t>En zonas de bajas resistividades la disipación de las corrientes es lenta</a:t>
            </a:r>
          </a:p>
          <a:p>
            <a:pPr>
              <a:lnSpc>
                <a:spcPct val="80000"/>
              </a:lnSpc>
            </a:pPr>
            <a:r>
              <a:rPr lang="es-MX" sz="2400" smtClean="0">
                <a:latin typeface="Arial" charset="0"/>
                <a:cs typeface="Arial" charset="0"/>
              </a:rPr>
              <a:t>Requiere equipos complejos y software que modele y visualice  los resultados </a:t>
            </a:r>
            <a:endParaRPr lang="es-ES" sz="2400" smtClean="0">
              <a:latin typeface="Arial"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836712"/>
            <a:ext cx="7704856" cy="5355312"/>
          </a:xfrm>
          <a:prstGeom prst="rect">
            <a:avLst/>
          </a:prstGeom>
          <a:noFill/>
        </p:spPr>
        <p:txBody>
          <a:bodyPr wrap="square" rtlCol="0">
            <a:spAutoFit/>
          </a:bodyPr>
          <a:lstStyle/>
          <a:p>
            <a:r>
              <a:rPr lang="en-US" dirty="0" smtClean="0"/>
              <a:t>Las </a:t>
            </a:r>
            <a:r>
              <a:rPr lang="en-US" dirty="0" err="1" smtClean="0"/>
              <a:t>técnicas</a:t>
            </a:r>
            <a:r>
              <a:rPr lang="en-US" dirty="0" smtClean="0"/>
              <a:t> </a:t>
            </a:r>
            <a:r>
              <a:rPr lang="en-US" dirty="0" err="1" smtClean="0"/>
              <a:t>geofísicas</a:t>
            </a:r>
            <a:r>
              <a:rPr lang="en-US" dirty="0" smtClean="0"/>
              <a:t> </a:t>
            </a:r>
            <a:r>
              <a:rPr lang="en-US" dirty="0" err="1" smtClean="0"/>
              <a:t>han</a:t>
            </a:r>
            <a:r>
              <a:rPr lang="en-US" dirty="0" smtClean="0"/>
              <a:t> </a:t>
            </a:r>
            <a:r>
              <a:rPr lang="en-US" dirty="0" err="1" smtClean="0"/>
              <a:t>sido</a:t>
            </a:r>
            <a:r>
              <a:rPr lang="en-US" dirty="0" smtClean="0"/>
              <a:t> </a:t>
            </a:r>
            <a:r>
              <a:rPr lang="en-US" dirty="0" err="1" smtClean="0"/>
              <a:t>empleadas</a:t>
            </a:r>
            <a:r>
              <a:rPr lang="en-US" dirty="0" smtClean="0"/>
              <a:t> en </a:t>
            </a:r>
            <a:r>
              <a:rPr lang="en-US" dirty="0" err="1" smtClean="0"/>
              <a:t>prospección</a:t>
            </a:r>
            <a:r>
              <a:rPr lang="en-US" dirty="0" smtClean="0"/>
              <a:t> de </a:t>
            </a:r>
            <a:r>
              <a:rPr lang="en-US" dirty="0" err="1" smtClean="0"/>
              <a:t>minerales</a:t>
            </a:r>
            <a:r>
              <a:rPr lang="en-US" dirty="0" smtClean="0"/>
              <a:t> </a:t>
            </a:r>
            <a:r>
              <a:rPr lang="en-US" dirty="0" err="1" smtClean="0"/>
              <a:t>desde</a:t>
            </a:r>
            <a:r>
              <a:rPr lang="en-US" dirty="0" smtClean="0"/>
              <a:t> </a:t>
            </a:r>
            <a:r>
              <a:rPr lang="en-US" dirty="0" err="1" smtClean="0"/>
              <a:t>hace</a:t>
            </a:r>
            <a:r>
              <a:rPr lang="en-US" dirty="0" smtClean="0"/>
              <a:t> 300 </a:t>
            </a:r>
            <a:r>
              <a:rPr lang="en-US" dirty="0" err="1" smtClean="0"/>
              <a:t>años</a:t>
            </a:r>
            <a:r>
              <a:rPr lang="en-US" dirty="0" smtClean="0"/>
              <a:t>, </a:t>
            </a:r>
            <a:r>
              <a:rPr lang="en-US" dirty="0" err="1" smtClean="0"/>
              <a:t>desde</a:t>
            </a:r>
            <a:r>
              <a:rPr lang="en-US" dirty="0" smtClean="0"/>
              <a:t> 1640 en </a:t>
            </a:r>
            <a:r>
              <a:rPr lang="en-US" dirty="0" err="1" smtClean="0"/>
              <a:t>que</a:t>
            </a:r>
            <a:r>
              <a:rPr lang="en-US" dirty="0" smtClean="0"/>
              <a:t> </a:t>
            </a:r>
            <a:r>
              <a:rPr lang="en-US" dirty="0" err="1" smtClean="0"/>
              <a:t>fueron</a:t>
            </a:r>
            <a:r>
              <a:rPr lang="en-US" dirty="0" smtClean="0"/>
              <a:t> </a:t>
            </a:r>
            <a:r>
              <a:rPr lang="en-US" dirty="0" err="1" smtClean="0"/>
              <a:t>utilizados</a:t>
            </a:r>
            <a:r>
              <a:rPr lang="en-US" dirty="0" smtClean="0"/>
              <a:t> </a:t>
            </a:r>
            <a:r>
              <a:rPr lang="en-US" dirty="0" err="1" smtClean="0"/>
              <a:t>compases</a:t>
            </a:r>
            <a:r>
              <a:rPr lang="en-US" dirty="0" smtClean="0"/>
              <a:t> </a:t>
            </a:r>
            <a:r>
              <a:rPr lang="en-US" dirty="0" err="1" smtClean="0"/>
              <a:t>magnéticos</a:t>
            </a:r>
            <a:r>
              <a:rPr lang="en-US" dirty="0" smtClean="0"/>
              <a:t> </a:t>
            </a:r>
            <a:r>
              <a:rPr lang="en-US" dirty="0" err="1" smtClean="0"/>
              <a:t>para</a:t>
            </a:r>
            <a:r>
              <a:rPr lang="en-US" dirty="0" smtClean="0"/>
              <a:t> </a:t>
            </a:r>
            <a:r>
              <a:rPr lang="en-US" dirty="0" err="1" smtClean="0"/>
              <a:t>detección</a:t>
            </a:r>
            <a:r>
              <a:rPr lang="en-US" dirty="0" smtClean="0"/>
              <a:t> de </a:t>
            </a:r>
            <a:r>
              <a:rPr lang="en-US" dirty="0" err="1" smtClean="0"/>
              <a:t>minerales</a:t>
            </a:r>
            <a:r>
              <a:rPr lang="en-US" dirty="0" smtClean="0"/>
              <a:t> de </a:t>
            </a:r>
            <a:r>
              <a:rPr lang="en-US" dirty="0" err="1" smtClean="0"/>
              <a:t>hierro</a:t>
            </a:r>
            <a:r>
              <a:rPr lang="en-US" dirty="0" smtClean="0"/>
              <a:t> en </a:t>
            </a:r>
            <a:r>
              <a:rPr lang="en-US" dirty="0" err="1" smtClean="0"/>
              <a:t>Suecia</a:t>
            </a:r>
            <a:r>
              <a:rPr lang="en-US" dirty="0" smtClean="0"/>
              <a:t>. A </a:t>
            </a:r>
            <a:r>
              <a:rPr lang="en-US" dirty="0" err="1" smtClean="0"/>
              <a:t>comienzos</a:t>
            </a:r>
            <a:r>
              <a:rPr lang="en-US" dirty="0" smtClean="0"/>
              <a:t> de los 1900 los </a:t>
            </a:r>
            <a:r>
              <a:rPr lang="en-US" dirty="0" err="1" smtClean="0"/>
              <a:t>hermanos</a:t>
            </a:r>
            <a:r>
              <a:rPr lang="en-US" dirty="0" smtClean="0"/>
              <a:t> Schlumberger </a:t>
            </a:r>
            <a:r>
              <a:rPr lang="en-US" dirty="0" err="1" smtClean="0"/>
              <a:t>fueron</a:t>
            </a:r>
            <a:r>
              <a:rPr lang="en-US" dirty="0" smtClean="0"/>
              <a:t> </a:t>
            </a:r>
            <a:r>
              <a:rPr lang="en-US" dirty="0" err="1" smtClean="0"/>
              <a:t>exitosos</a:t>
            </a:r>
            <a:r>
              <a:rPr lang="en-US" dirty="0" smtClean="0"/>
              <a:t> </a:t>
            </a:r>
            <a:r>
              <a:rPr lang="en-US" dirty="0" err="1" smtClean="0"/>
              <a:t>usando</a:t>
            </a:r>
            <a:r>
              <a:rPr lang="en-US" dirty="0" smtClean="0"/>
              <a:t> </a:t>
            </a:r>
            <a:r>
              <a:rPr lang="en-US" dirty="0" err="1" smtClean="0"/>
              <a:t>autopotencial</a:t>
            </a:r>
            <a:r>
              <a:rPr lang="en-US" dirty="0" smtClean="0"/>
              <a:t> (</a:t>
            </a:r>
            <a:r>
              <a:rPr lang="en-US" dirty="0"/>
              <a:t>SP) </a:t>
            </a:r>
            <a:r>
              <a:rPr lang="en-US" dirty="0" smtClean="0"/>
              <a:t>y </a:t>
            </a:r>
            <a:r>
              <a:rPr lang="en-US" dirty="0" err="1" smtClean="0"/>
              <a:t>resistividad</a:t>
            </a:r>
            <a:r>
              <a:rPr lang="en-US" dirty="0" smtClean="0"/>
              <a:t> </a:t>
            </a:r>
            <a:r>
              <a:rPr lang="en-US" dirty="0" err="1" smtClean="0"/>
              <a:t>para</a:t>
            </a:r>
            <a:r>
              <a:rPr lang="en-US" dirty="0" smtClean="0"/>
              <a:t> </a:t>
            </a:r>
            <a:r>
              <a:rPr lang="en-US" dirty="0" err="1" smtClean="0"/>
              <a:t>detectar</a:t>
            </a:r>
            <a:r>
              <a:rPr lang="en-US" dirty="0" smtClean="0"/>
              <a:t> </a:t>
            </a:r>
            <a:r>
              <a:rPr lang="en-US" dirty="0" err="1" smtClean="0"/>
              <a:t>cuerpos</a:t>
            </a:r>
            <a:r>
              <a:rPr lang="en-US" dirty="0" smtClean="0"/>
              <a:t> </a:t>
            </a:r>
            <a:r>
              <a:rPr lang="en-US" dirty="0" err="1" smtClean="0"/>
              <a:t>minerales</a:t>
            </a:r>
            <a:r>
              <a:rPr lang="en-US" dirty="0" smtClean="0"/>
              <a:t>. </a:t>
            </a:r>
            <a:r>
              <a:rPr lang="en-US" dirty="0" err="1" smtClean="0"/>
              <a:t>Hacia</a:t>
            </a:r>
            <a:r>
              <a:rPr lang="en-US" dirty="0" smtClean="0"/>
              <a:t> el 1912 </a:t>
            </a:r>
            <a:r>
              <a:rPr lang="en-US" dirty="0"/>
              <a:t>Conrad Schlumberger </a:t>
            </a:r>
            <a:r>
              <a:rPr lang="en-US" dirty="0" err="1" smtClean="0"/>
              <a:t>patentó</a:t>
            </a:r>
            <a:r>
              <a:rPr lang="en-US" dirty="0" smtClean="0"/>
              <a:t> el </a:t>
            </a:r>
            <a:r>
              <a:rPr lang="en-US" dirty="0" err="1" smtClean="0"/>
              <a:t>método</a:t>
            </a:r>
            <a:r>
              <a:rPr lang="en-US" dirty="0" smtClean="0"/>
              <a:t> de </a:t>
            </a:r>
            <a:r>
              <a:rPr lang="en-US" dirty="0" err="1" smtClean="0"/>
              <a:t>polarización</a:t>
            </a:r>
            <a:r>
              <a:rPr lang="en-US" dirty="0" smtClean="0"/>
              <a:t> </a:t>
            </a:r>
            <a:r>
              <a:rPr lang="en-US" dirty="0" err="1" smtClean="0"/>
              <a:t>inducida</a:t>
            </a:r>
            <a:r>
              <a:rPr lang="en-US" dirty="0" smtClean="0"/>
              <a:t> </a:t>
            </a:r>
            <a:r>
              <a:rPr lang="en-US" dirty="0"/>
              <a:t>(IP</a:t>
            </a:r>
            <a:r>
              <a:rPr lang="en-US" dirty="0" smtClean="0"/>
              <a:t>), </a:t>
            </a:r>
            <a:r>
              <a:rPr lang="en-US" dirty="0" err="1" smtClean="0"/>
              <a:t>que</a:t>
            </a:r>
            <a:r>
              <a:rPr lang="en-US" dirty="0" smtClean="0"/>
              <a:t> se </a:t>
            </a:r>
            <a:r>
              <a:rPr lang="en-US" dirty="0" err="1" smtClean="0"/>
              <a:t>empleó</a:t>
            </a:r>
            <a:r>
              <a:rPr lang="en-US" dirty="0" smtClean="0"/>
              <a:t> </a:t>
            </a:r>
            <a:r>
              <a:rPr lang="en-US" dirty="0" err="1" smtClean="0"/>
              <a:t>para</a:t>
            </a:r>
            <a:r>
              <a:rPr lang="en-US" dirty="0" smtClean="0"/>
              <a:t> </a:t>
            </a:r>
            <a:r>
              <a:rPr lang="en-US" dirty="0" err="1" smtClean="0"/>
              <a:t>encontrar</a:t>
            </a:r>
            <a:r>
              <a:rPr lang="en-US" dirty="0" smtClean="0"/>
              <a:t> </a:t>
            </a:r>
            <a:r>
              <a:rPr lang="en-US" dirty="0" err="1" smtClean="0"/>
              <a:t>depósitos</a:t>
            </a:r>
            <a:r>
              <a:rPr lang="en-US" dirty="0" smtClean="0"/>
              <a:t> de </a:t>
            </a:r>
            <a:r>
              <a:rPr lang="en-US" dirty="0" err="1" smtClean="0"/>
              <a:t>sulfuros</a:t>
            </a:r>
            <a:r>
              <a:rPr lang="en-US" dirty="0" smtClean="0"/>
              <a:t> </a:t>
            </a:r>
            <a:r>
              <a:rPr lang="en-US" dirty="0" err="1" smtClean="0"/>
              <a:t>económicamente</a:t>
            </a:r>
            <a:r>
              <a:rPr lang="en-US" dirty="0" smtClean="0"/>
              <a:t> </a:t>
            </a:r>
            <a:r>
              <a:rPr lang="en-US" dirty="0" err="1" smtClean="0"/>
              <a:t>explotables</a:t>
            </a:r>
            <a:r>
              <a:rPr lang="en-US" dirty="0" smtClean="0"/>
              <a:t>. </a:t>
            </a:r>
          </a:p>
          <a:p>
            <a:r>
              <a:rPr lang="en-US" dirty="0" smtClean="0"/>
              <a:t>La </a:t>
            </a:r>
            <a:r>
              <a:rPr lang="en-US" dirty="0" err="1" smtClean="0"/>
              <a:t>aplicación</a:t>
            </a:r>
            <a:r>
              <a:rPr lang="en-US" dirty="0" smtClean="0"/>
              <a:t> de </a:t>
            </a:r>
            <a:r>
              <a:rPr lang="en-US" dirty="0" err="1" smtClean="0"/>
              <a:t>geofísica</a:t>
            </a:r>
            <a:r>
              <a:rPr lang="en-US" dirty="0" smtClean="0"/>
              <a:t> </a:t>
            </a:r>
            <a:r>
              <a:rPr lang="en-US" dirty="0" err="1" smtClean="0"/>
              <a:t>tal</a:t>
            </a:r>
            <a:r>
              <a:rPr lang="en-US" dirty="0" smtClean="0"/>
              <a:t> </a:t>
            </a:r>
            <a:r>
              <a:rPr lang="en-US" dirty="0" err="1" smtClean="0"/>
              <a:t>como</a:t>
            </a:r>
            <a:r>
              <a:rPr lang="en-US" dirty="0" smtClean="0"/>
              <a:t> se </a:t>
            </a:r>
            <a:r>
              <a:rPr lang="en-US" dirty="0" err="1" smtClean="0"/>
              <a:t>conoce</a:t>
            </a:r>
            <a:r>
              <a:rPr lang="en-US" dirty="0" smtClean="0"/>
              <a:t> </a:t>
            </a:r>
            <a:r>
              <a:rPr lang="en-US" dirty="0" err="1" smtClean="0"/>
              <a:t>actualmente</a:t>
            </a:r>
            <a:r>
              <a:rPr lang="en-US" dirty="0" smtClean="0"/>
              <a:t> en </a:t>
            </a:r>
            <a:r>
              <a:rPr lang="en-US" dirty="0" err="1" smtClean="0"/>
              <a:t>minerales</a:t>
            </a:r>
            <a:r>
              <a:rPr lang="en-US" dirty="0" smtClean="0"/>
              <a:t> y </a:t>
            </a:r>
            <a:r>
              <a:rPr lang="en-US" dirty="0" err="1" smtClean="0"/>
              <a:t>petroleo</a:t>
            </a:r>
            <a:r>
              <a:rPr lang="en-US" dirty="0" smtClean="0"/>
              <a:t> data  de los </a:t>
            </a:r>
            <a:r>
              <a:rPr lang="en-US" dirty="0" err="1" smtClean="0"/>
              <a:t>años</a:t>
            </a:r>
            <a:r>
              <a:rPr lang="en-US" dirty="0" smtClean="0"/>
              <a:t> 50, con el </a:t>
            </a:r>
            <a:r>
              <a:rPr lang="en-US" dirty="0" err="1" smtClean="0"/>
              <a:t>advenimiento</a:t>
            </a:r>
            <a:r>
              <a:rPr lang="en-US" dirty="0" smtClean="0"/>
              <a:t> de los </a:t>
            </a:r>
            <a:r>
              <a:rPr lang="en-US" dirty="0" err="1" smtClean="0"/>
              <a:t>magnetómetros</a:t>
            </a:r>
            <a:r>
              <a:rPr lang="en-US" dirty="0" smtClean="0"/>
              <a:t> </a:t>
            </a:r>
            <a:r>
              <a:rPr lang="en-US" dirty="0" err="1" smtClean="0"/>
              <a:t>sensitivos</a:t>
            </a:r>
            <a:r>
              <a:rPr lang="en-US" dirty="0" smtClean="0"/>
              <a:t>, </a:t>
            </a:r>
            <a:r>
              <a:rPr lang="en-US" dirty="0" err="1" smtClean="0"/>
              <a:t>medidores</a:t>
            </a:r>
            <a:r>
              <a:rPr lang="en-US" dirty="0" smtClean="0"/>
              <a:t> </a:t>
            </a:r>
            <a:r>
              <a:rPr lang="en-US" dirty="0" err="1" smtClean="0"/>
              <a:t>gravimetricos</a:t>
            </a:r>
            <a:r>
              <a:rPr lang="en-US" dirty="0" smtClean="0"/>
              <a:t>, </a:t>
            </a:r>
            <a:r>
              <a:rPr lang="en-US" dirty="0" err="1" smtClean="0"/>
              <a:t>equipos</a:t>
            </a:r>
            <a:r>
              <a:rPr lang="en-US" dirty="0" smtClean="0"/>
              <a:t> </a:t>
            </a:r>
            <a:r>
              <a:rPr lang="en-US" dirty="0" err="1" smtClean="0"/>
              <a:t>electrónicos</a:t>
            </a:r>
            <a:r>
              <a:rPr lang="en-US" dirty="0" smtClean="0"/>
              <a:t> a </a:t>
            </a:r>
            <a:r>
              <a:rPr lang="en-US" dirty="0" err="1" smtClean="0"/>
              <a:t>batería</a:t>
            </a:r>
            <a:r>
              <a:rPr lang="en-US" dirty="0" smtClean="0"/>
              <a:t> y la </a:t>
            </a:r>
            <a:r>
              <a:rPr lang="en-US" dirty="0" err="1" smtClean="0"/>
              <a:t>aplicación</a:t>
            </a:r>
            <a:r>
              <a:rPr lang="en-US" dirty="0" smtClean="0"/>
              <a:t> de </a:t>
            </a:r>
            <a:r>
              <a:rPr lang="en-US" dirty="0" err="1" smtClean="0"/>
              <a:t>teoría</a:t>
            </a:r>
            <a:r>
              <a:rPr lang="en-US" dirty="0" smtClean="0"/>
              <a:t> de </a:t>
            </a:r>
            <a:r>
              <a:rPr lang="en-US" dirty="0" err="1" smtClean="0"/>
              <a:t>información</a:t>
            </a:r>
            <a:r>
              <a:rPr lang="en-US" dirty="0" smtClean="0"/>
              <a:t>  y </a:t>
            </a:r>
            <a:r>
              <a:rPr lang="en-US" dirty="0" err="1" smtClean="0"/>
              <a:t>manejo</a:t>
            </a:r>
            <a:r>
              <a:rPr lang="en-US" dirty="0" smtClean="0"/>
              <a:t> de </a:t>
            </a:r>
            <a:r>
              <a:rPr lang="en-US" dirty="0" err="1" smtClean="0"/>
              <a:t>datos</a:t>
            </a:r>
            <a:r>
              <a:rPr lang="en-US" dirty="0" smtClean="0"/>
              <a:t> </a:t>
            </a:r>
            <a:r>
              <a:rPr lang="en-US" dirty="0" err="1" smtClean="0"/>
              <a:t>computacionales</a:t>
            </a:r>
            <a:r>
              <a:rPr lang="en-US" dirty="0" smtClean="0"/>
              <a:t> a la </a:t>
            </a:r>
            <a:r>
              <a:rPr lang="en-US" dirty="0" err="1" smtClean="0"/>
              <a:t>adquisición</a:t>
            </a:r>
            <a:r>
              <a:rPr lang="en-US" dirty="0" smtClean="0"/>
              <a:t> de </a:t>
            </a:r>
            <a:r>
              <a:rPr lang="en-US" dirty="0" err="1" smtClean="0"/>
              <a:t>datos</a:t>
            </a:r>
            <a:r>
              <a:rPr lang="en-US" dirty="0" smtClean="0"/>
              <a:t> </a:t>
            </a:r>
            <a:r>
              <a:rPr lang="en-US" dirty="0" err="1" smtClean="0"/>
              <a:t>sísmicos</a:t>
            </a:r>
            <a:r>
              <a:rPr lang="en-US" dirty="0" smtClean="0"/>
              <a:t>.</a:t>
            </a:r>
            <a:endParaRPr lang="en-US" dirty="0"/>
          </a:p>
          <a:p>
            <a:r>
              <a:rPr lang="en-US" dirty="0" err="1" smtClean="0"/>
              <a:t>Desde</a:t>
            </a:r>
            <a:r>
              <a:rPr lang="en-US" dirty="0" smtClean="0"/>
              <a:t> </a:t>
            </a:r>
            <a:r>
              <a:rPr lang="en-US" dirty="0" err="1" smtClean="0"/>
              <a:t>entonces</a:t>
            </a:r>
            <a:r>
              <a:rPr lang="en-US" dirty="0" smtClean="0"/>
              <a:t>, </a:t>
            </a:r>
            <a:r>
              <a:rPr lang="en-US" dirty="0" err="1" smtClean="0"/>
              <a:t>nuevos</a:t>
            </a:r>
            <a:r>
              <a:rPr lang="en-US" dirty="0" smtClean="0"/>
              <a:t> </a:t>
            </a:r>
            <a:r>
              <a:rPr lang="en-US" dirty="0" err="1" smtClean="0"/>
              <a:t>sistemas</a:t>
            </a:r>
            <a:r>
              <a:rPr lang="en-US" dirty="0" smtClean="0"/>
              <a:t> </a:t>
            </a:r>
            <a:r>
              <a:rPr lang="en-US" dirty="0" err="1" smtClean="0"/>
              <a:t>electromagnéticos</a:t>
            </a:r>
            <a:r>
              <a:rPr lang="en-US" dirty="0" smtClean="0"/>
              <a:t> con </a:t>
            </a:r>
            <a:r>
              <a:rPr lang="en-US" dirty="0" err="1" smtClean="0"/>
              <a:t>variación</a:t>
            </a:r>
            <a:r>
              <a:rPr lang="en-US" dirty="0" smtClean="0"/>
              <a:t> de </a:t>
            </a:r>
            <a:r>
              <a:rPr lang="en-US" dirty="0" err="1" smtClean="0"/>
              <a:t>frecuencia</a:t>
            </a:r>
            <a:r>
              <a:rPr lang="en-US" dirty="0" smtClean="0"/>
              <a:t>  </a:t>
            </a:r>
            <a:r>
              <a:rPr lang="en-US" dirty="0"/>
              <a:t>(FEM </a:t>
            </a:r>
            <a:r>
              <a:rPr lang="en-US" dirty="0" smtClean="0"/>
              <a:t>y TEM</a:t>
            </a:r>
            <a:r>
              <a:rPr lang="en-US" dirty="0"/>
              <a:t>) </a:t>
            </a:r>
            <a:r>
              <a:rPr lang="en-US" dirty="0" err="1" smtClean="0"/>
              <a:t>han</a:t>
            </a:r>
            <a:r>
              <a:rPr lang="en-US" dirty="0" smtClean="0"/>
              <a:t> </a:t>
            </a:r>
            <a:r>
              <a:rPr lang="en-US" dirty="0" err="1" smtClean="0"/>
              <a:t>sido</a:t>
            </a:r>
            <a:r>
              <a:rPr lang="en-US" dirty="0" smtClean="0"/>
              <a:t> </a:t>
            </a:r>
            <a:r>
              <a:rPr lang="en-US" dirty="0" err="1" smtClean="0"/>
              <a:t>desarrollados</a:t>
            </a:r>
            <a:r>
              <a:rPr lang="en-US" dirty="0" smtClean="0"/>
              <a:t>  </a:t>
            </a:r>
            <a:r>
              <a:rPr lang="en-US" dirty="0" err="1" smtClean="0"/>
              <a:t>para</a:t>
            </a:r>
            <a:r>
              <a:rPr lang="en-US" dirty="0" smtClean="0"/>
              <a:t> </a:t>
            </a:r>
            <a:r>
              <a:rPr lang="en-US" dirty="0" err="1" smtClean="0"/>
              <a:t>mapear</a:t>
            </a:r>
            <a:r>
              <a:rPr lang="en-US" dirty="0" smtClean="0"/>
              <a:t> </a:t>
            </a:r>
            <a:r>
              <a:rPr lang="en-US" dirty="0" err="1" smtClean="0"/>
              <a:t>materiales</a:t>
            </a:r>
            <a:r>
              <a:rPr lang="en-US" dirty="0" smtClean="0"/>
              <a:t> </a:t>
            </a:r>
            <a:r>
              <a:rPr lang="en-US" dirty="0" err="1" smtClean="0"/>
              <a:t>según</a:t>
            </a:r>
            <a:r>
              <a:rPr lang="en-US" dirty="0" smtClean="0"/>
              <a:t> </a:t>
            </a:r>
            <a:r>
              <a:rPr lang="en-US" dirty="0" err="1" smtClean="0"/>
              <a:t>su</a:t>
            </a:r>
            <a:r>
              <a:rPr lang="en-US" dirty="0" smtClean="0"/>
              <a:t> </a:t>
            </a:r>
            <a:r>
              <a:rPr lang="en-US" dirty="0" err="1" smtClean="0"/>
              <a:t>resistividad</a:t>
            </a:r>
            <a:r>
              <a:rPr lang="en-US" dirty="0" smtClean="0"/>
              <a:t>. </a:t>
            </a:r>
            <a:r>
              <a:rPr lang="en-US" dirty="0" err="1" smtClean="0"/>
              <a:t>Muchos</a:t>
            </a:r>
            <a:r>
              <a:rPr lang="en-US" dirty="0" smtClean="0"/>
              <a:t> </a:t>
            </a:r>
            <a:r>
              <a:rPr lang="en-US" dirty="0" err="1" smtClean="0"/>
              <a:t>sistemas</a:t>
            </a:r>
            <a:r>
              <a:rPr lang="en-US" dirty="0" smtClean="0"/>
              <a:t> </a:t>
            </a:r>
            <a:r>
              <a:rPr lang="en-US" dirty="0" err="1" smtClean="0"/>
              <a:t>fueron</a:t>
            </a:r>
            <a:r>
              <a:rPr lang="en-US" dirty="0" smtClean="0"/>
              <a:t> </a:t>
            </a:r>
            <a:r>
              <a:rPr lang="en-US" dirty="0" err="1" smtClean="0"/>
              <a:t>desarrollados</a:t>
            </a:r>
            <a:r>
              <a:rPr lang="en-US" dirty="0" smtClean="0"/>
              <a:t> en Canada, </a:t>
            </a:r>
            <a:r>
              <a:rPr lang="en-US" dirty="0" err="1" smtClean="0"/>
              <a:t>aunque</a:t>
            </a:r>
            <a:r>
              <a:rPr lang="en-US" dirty="0" smtClean="0"/>
              <a:t> el primer </a:t>
            </a:r>
            <a:r>
              <a:rPr lang="en-US" dirty="0" err="1" smtClean="0"/>
              <a:t>sistema</a:t>
            </a:r>
            <a:r>
              <a:rPr lang="en-US" dirty="0" smtClean="0"/>
              <a:t> TEM </a:t>
            </a:r>
            <a:r>
              <a:rPr lang="en-US" dirty="0" err="1" smtClean="0"/>
              <a:t>fue</a:t>
            </a:r>
            <a:r>
              <a:rPr lang="en-US" dirty="0" smtClean="0"/>
              <a:t> </a:t>
            </a:r>
            <a:r>
              <a:rPr lang="en-US" dirty="0" err="1" smtClean="0"/>
              <a:t>desarrollado</a:t>
            </a:r>
            <a:r>
              <a:rPr lang="en-US" dirty="0" smtClean="0"/>
              <a:t> y </a:t>
            </a:r>
            <a:r>
              <a:rPr lang="en-US" dirty="0" err="1" smtClean="0"/>
              <a:t>exportado</a:t>
            </a:r>
            <a:r>
              <a:rPr lang="en-US" dirty="0" smtClean="0"/>
              <a:t> </a:t>
            </a:r>
            <a:r>
              <a:rPr lang="en-US" dirty="0" err="1" smtClean="0"/>
              <a:t>por</a:t>
            </a:r>
            <a:r>
              <a:rPr lang="en-US" dirty="0" smtClean="0"/>
              <a:t> Russia en los 50’s</a:t>
            </a:r>
            <a:r>
              <a:rPr lang="en-US" dirty="0"/>
              <a: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08720"/>
            <a:ext cx="7344816" cy="5078313"/>
          </a:xfrm>
          <a:prstGeom prst="rect">
            <a:avLst/>
          </a:prstGeom>
          <a:noFill/>
        </p:spPr>
        <p:txBody>
          <a:bodyPr wrap="square" rtlCol="0">
            <a:spAutoFit/>
          </a:bodyPr>
          <a:lstStyle/>
          <a:p>
            <a:r>
              <a:rPr lang="en-US" dirty="0" smtClean="0"/>
              <a:t>La </a:t>
            </a:r>
            <a:r>
              <a:rPr lang="en-US" dirty="0" err="1" smtClean="0"/>
              <a:t>geofísica</a:t>
            </a:r>
            <a:r>
              <a:rPr lang="en-US" dirty="0" smtClean="0"/>
              <a:t> </a:t>
            </a:r>
            <a:r>
              <a:rPr lang="en-US" dirty="0" err="1" smtClean="0"/>
              <a:t>es</a:t>
            </a:r>
            <a:r>
              <a:rPr lang="en-US" dirty="0" smtClean="0"/>
              <a:t> </a:t>
            </a:r>
            <a:r>
              <a:rPr lang="en-US" dirty="0" err="1" smtClean="0"/>
              <a:t>frecuentemente</a:t>
            </a:r>
            <a:r>
              <a:rPr lang="en-US" dirty="0" smtClean="0"/>
              <a:t> </a:t>
            </a:r>
            <a:r>
              <a:rPr lang="en-US" dirty="0" err="1" smtClean="0"/>
              <a:t>empleada</a:t>
            </a:r>
            <a:r>
              <a:rPr lang="en-US" dirty="0" smtClean="0"/>
              <a:t> en </a:t>
            </a:r>
            <a:r>
              <a:rPr lang="en-US" dirty="0" err="1" smtClean="0"/>
              <a:t>exploración</a:t>
            </a:r>
            <a:r>
              <a:rPr lang="en-US" dirty="0" smtClean="0"/>
              <a:t> </a:t>
            </a:r>
            <a:r>
              <a:rPr lang="en-US" dirty="0" err="1" smtClean="0"/>
              <a:t>para</a:t>
            </a:r>
            <a:r>
              <a:rPr lang="en-US" dirty="0" smtClean="0"/>
              <a:t> </a:t>
            </a:r>
            <a:r>
              <a:rPr lang="en-US" dirty="0" err="1" smtClean="0"/>
              <a:t>brindar</a:t>
            </a:r>
            <a:r>
              <a:rPr lang="en-US" dirty="0" smtClean="0"/>
              <a:t> </a:t>
            </a:r>
            <a:r>
              <a:rPr lang="en-US" dirty="0" err="1" smtClean="0"/>
              <a:t>información</a:t>
            </a:r>
            <a:r>
              <a:rPr lang="en-US" dirty="0" smtClean="0"/>
              <a:t> de </a:t>
            </a:r>
            <a:r>
              <a:rPr lang="en-US" dirty="0" err="1" smtClean="0"/>
              <a:t>apoyo</a:t>
            </a:r>
            <a:r>
              <a:rPr lang="en-US" dirty="0" smtClean="0"/>
              <a:t> a </a:t>
            </a:r>
            <a:r>
              <a:rPr lang="en-US" dirty="0" err="1" smtClean="0"/>
              <a:t>geólogos</a:t>
            </a:r>
            <a:r>
              <a:rPr lang="en-US" dirty="0" smtClean="0"/>
              <a:t> e </a:t>
            </a:r>
            <a:r>
              <a:rPr lang="en-US" dirty="0" err="1" smtClean="0"/>
              <a:t>ingenieros</a:t>
            </a:r>
            <a:r>
              <a:rPr lang="en-US" dirty="0" smtClean="0"/>
              <a:t> </a:t>
            </a:r>
            <a:r>
              <a:rPr lang="en-US" dirty="0" err="1" smtClean="0"/>
              <a:t>geotécnicos</a:t>
            </a:r>
            <a:r>
              <a:rPr lang="en-US" dirty="0" smtClean="0"/>
              <a:t> </a:t>
            </a:r>
            <a:r>
              <a:rPr lang="en-US" dirty="0" err="1" smtClean="0"/>
              <a:t>para</a:t>
            </a:r>
            <a:r>
              <a:rPr lang="en-US" dirty="0" smtClean="0"/>
              <a:t> </a:t>
            </a:r>
            <a:r>
              <a:rPr lang="en-US" dirty="0" err="1" smtClean="0"/>
              <a:t>confirmar</a:t>
            </a:r>
            <a:r>
              <a:rPr lang="en-US" dirty="0" smtClean="0"/>
              <a:t> </a:t>
            </a:r>
            <a:r>
              <a:rPr lang="en-US" dirty="0" err="1" smtClean="0"/>
              <a:t>zonas</a:t>
            </a:r>
            <a:r>
              <a:rPr lang="en-US" dirty="0" smtClean="0"/>
              <a:t> </a:t>
            </a:r>
            <a:r>
              <a:rPr lang="en-US" dirty="0" err="1" smtClean="0"/>
              <a:t>favorables</a:t>
            </a:r>
            <a:r>
              <a:rPr lang="en-US" dirty="0" smtClean="0"/>
              <a:t> </a:t>
            </a:r>
            <a:r>
              <a:rPr lang="en-US" dirty="0" err="1" smtClean="0"/>
              <a:t>para</a:t>
            </a:r>
            <a:r>
              <a:rPr lang="en-US" dirty="0" smtClean="0"/>
              <a:t> los </a:t>
            </a:r>
            <a:r>
              <a:rPr lang="en-US" dirty="0" err="1" smtClean="0"/>
              <a:t>objetivos</a:t>
            </a:r>
            <a:r>
              <a:rPr lang="en-US" dirty="0" smtClean="0"/>
              <a:t> de </a:t>
            </a:r>
            <a:r>
              <a:rPr lang="en-US" dirty="0" err="1" smtClean="0"/>
              <a:t>emplazar</a:t>
            </a:r>
            <a:r>
              <a:rPr lang="en-US" dirty="0" smtClean="0"/>
              <a:t> </a:t>
            </a:r>
            <a:r>
              <a:rPr lang="en-US" dirty="0" err="1" smtClean="0"/>
              <a:t>proyectos</a:t>
            </a:r>
            <a:r>
              <a:rPr lang="en-US" dirty="0" smtClean="0"/>
              <a:t>.</a:t>
            </a:r>
          </a:p>
          <a:p>
            <a:endParaRPr lang="en-US" dirty="0"/>
          </a:p>
          <a:p>
            <a:r>
              <a:rPr lang="en-US" dirty="0" smtClean="0"/>
              <a:t>Las </a:t>
            </a:r>
            <a:r>
              <a:rPr lang="en-US" dirty="0" err="1" smtClean="0"/>
              <a:t>técnicas</a:t>
            </a:r>
            <a:r>
              <a:rPr lang="en-US" dirty="0" smtClean="0"/>
              <a:t> </a:t>
            </a:r>
            <a:r>
              <a:rPr lang="en-US" dirty="0" err="1" smtClean="0"/>
              <a:t>geofísicas</a:t>
            </a:r>
            <a:r>
              <a:rPr lang="en-US" dirty="0" smtClean="0"/>
              <a:t> </a:t>
            </a:r>
            <a:r>
              <a:rPr lang="en-US" dirty="0" err="1" smtClean="0"/>
              <a:t>pueden</a:t>
            </a:r>
            <a:r>
              <a:rPr lang="en-US" dirty="0" smtClean="0"/>
              <a:t> </a:t>
            </a:r>
            <a:r>
              <a:rPr lang="en-US" dirty="0" err="1" smtClean="0"/>
              <a:t>entregar</a:t>
            </a:r>
            <a:r>
              <a:rPr lang="en-US" dirty="0" smtClean="0"/>
              <a:t> </a:t>
            </a:r>
            <a:r>
              <a:rPr lang="en-US" dirty="0" err="1" smtClean="0"/>
              <a:t>información</a:t>
            </a:r>
            <a:r>
              <a:rPr lang="en-US" dirty="0" smtClean="0"/>
              <a:t> de </a:t>
            </a:r>
            <a:r>
              <a:rPr lang="en-US" dirty="0" err="1" smtClean="0"/>
              <a:t>materiales</a:t>
            </a:r>
            <a:r>
              <a:rPr lang="en-US" dirty="0" smtClean="0"/>
              <a:t> </a:t>
            </a:r>
            <a:r>
              <a:rPr lang="en-US" dirty="0" err="1" smtClean="0"/>
              <a:t>subyacentes</a:t>
            </a:r>
            <a:r>
              <a:rPr lang="en-US" dirty="0" smtClean="0"/>
              <a:t> a </a:t>
            </a:r>
            <a:r>
              <a:rPr lang="en-US" dirty="0" err="1" smtClean="0"/>
              <a:t>cubiertas</a:t>
            </a:r>
            <a:r>
              <a:rPr lang="en-US" dirty="0" smtClean="0"/>
              <a:t> </a:t>
            </a:r>
            <a:r>
              <a:rPr lang="en-US" dirty="0" err="1" smtClean="0"/>
              <a:t>aluviales</a:t>
            </a:r>
            <a:r>
              <a:rPr lang="en-US" dirty="0" smtClean="0"/>
              <a:t>. </a:t>
            </a:r>
            <a:r>
              <a:rPr lang="en-US" dirty="0" err="1" smtClean="0"/>
              <a:t>Tambien</a:t>
            </a:r>
            <a:r>
              <a:rPr lang="en-US" dirty="0" smtClean="0"/>
              <a:t> </a:t>
            </a:r>
            <a:r>
              <a:rPr lang="en-US" dirty="0" err="1" smtClean="0"/>
              <a:t>pueden</a:t>
            </a:r>
            <a:r>
              <a:rPr lang="en-US" dirty="0" smtClean="0"/>
              <a:t> </a:t>
            </a:r>
            <a:r>
              <a:rPr lang="en-US" dirty="0" err="1" smtClean="0"/>
              <a:t>detectar</a:t>
            </a:r>
            <a:r>
              <a:rPr lang="en-US" dirty="0" smtClean="0"/>
              <a:t> </a:t>
            </a:r>
            <a:r>
              <a:rPr lang="en-US" dirty="0" err="1" smtClean="0"/>
              <a:t>directamente</a:t>
            </a:r>
            <a:r>
              <a:rPr lang="en-US" dirty="0" smtClean="0"/>
              <a:t> </a:t>
            </a:r>
            <a:r>
              <a:rPr lang="en-US" dirty="0" err="1" smtClean="0"/>
              <a:t>algunos</a:t>
            </a:r>
            <a:r>
              <a:rPr lang="en-US" dirty="0" smtClean="0"/>
              <a:t> </a:t>
            </a:r>
            <a:r>
              <a:rPr lang="en-US" dirty="0" err="1" smtClean="0"/>
              <a:t>minerales</a:t>
            </a:r>
            <a:r>
              <a:rPr lang="en-US" dirty="0" smtClean="0"/>
              <a:t> y </a:t>
            </a:r>
            <a:r>
              <a:rPr lang="en-US" dirty="0" err="1" smtClean="0"/>
              <a:t>otros</a:t>
            </a:r>
            <a:r>
              <a:rPr lang="en-US" dirty="0" smtClean="0"/>
              <a:t> </a:t>
            </a:r>
            <a:r>
              <a:rPr lang="en-US" dirty="0" err="1" smtClean="0"/>
              <a:t>indirectamente</a:t>
            </a:r>
            <a:r>
              <a:rPr lang="en-US" dirty="0" smtClean="0"/>
              <a:t>, </a:t>
            </a:r>
            <a:r>
              <a:rPr lang="en-US" dirty="0" err="1" smtClean="0"/>
              <a:t>asi</a:t>
            </a:r>
            <a:r>
              <a:rPr lang="en-US" dirty="0" smtClean="0"/>
              <a:t> </a:t>
            </a:r>
            <a:r>
              <a:rPr lang="en-US" dirty="0" err="1" smtClean="0"/>
              <a:t>como</a:t>
            </a:r>
            <a:r>
              <a:rPr lang="en-US" dirty="0" smtClean="0"/>
              <a:t> </a:t>
            </a:r>
            <a:r>
              <a:rPr lang="en-US" dirty="0" err="1" smtClean="0"/>
              <a:t>mapear</a:t>
            </a:r>
            <a:r>
              <a:rPr lang="en-US" dirty="0" smtClean="0"/>
              <a:t> </a:t>
            </a:r>
            <a:r>
              <a:rPr lang="en-US" dirty="0" err="1" smtClean="0"/>
              <a:t>estructuras</a:t>
            </a:r>
            <a:r>
              <a:rPr lang="en-US" dirty="0" smtClean="0"/>
              <a:t> </a:t>
            </a:r>
            <a:r>
              <a:rPr lang="en-US" dirty="0" err="1" smtClean="0"/>
              <a:t>geológicas</a:t>
            </a:r>
            <a:r>
              <a:rPr lang="en-US" dirty="0" smtClean="0"/>
              <a:t>.</a:t>
            </a:r>
            <a:endParaRPr lang="en-US" dirty="0"/>
          </a:p>
          <a:p>
            <a:endParaRPr lang="en-US" dirty="0" smtClean="0"/>
          </a:p>
          <a:p>
            <a:r>
              <a:rPr lang="en-US" dirty="0" smtClean="0"/>
              <a:t>La </a:t>
            </a:r>
            <a:r>
              <a:rPr lang="en-US" dirty="0" err="1" smtClean="0"/>
              <a:t>detección</a:t>
            </a:r>
            <a:r>
              <a:rPr lang="en-US" dirty="0" smtClean="0"/>
              <a:t> </a:t>
            </a:r>
            <a:r>
              <a:rPr lang="en-US" dirty="0" err="1" smtClean="0"/>
              <a:t>directa</a:t>
            </a:r>
            <a:r>
              <a:rPr lang="en-US" dirty="0" smtClean="0"/>
              <a:t> se </a:t>
            </a:r>
            <a:r>
              <a:rPr lang="en-US" dirty="0" err="1" smtClean="0"/>
              <a:t>logra</a:t>
            </a:r>
            <a:r>
              <a:rPr lang="en-US" dirty="0" smtClean="0"/>
              <a:t> </a:t>
            </a:r>
            <a:r>
              <a:rPr lang="en-US" dirty="0" err="1" smtClean="0"/>
              <a:t>usando</a:t>
            </a:r>
            <a:r>
              <a:rPr lang="en-US" dirty="0" smtClean="0"/>
              <a:t> </a:t>
            </a:r>
            <a:r>
              <a:rPr lang="en-US" dirty="0" err="1" smtClean="0"/>
              <a:t>polarización</a:t>
            </a:r>
            <a:r>
              <a:rPr lang="en-US" dirty="0" smtClean="0"/>
              <a:t> </a:t>
            </a:r>
            <a:r>
              <a:rPr lang="en-US" dirty="0" err="1" smtClean="0"/>
              <a:t>inducida</a:t>
            </a:r>
            <a:r>
              <a:rPr lang="en-US" dirty="0" smtClean="0"/>
              <a:t> (IP</a:t>
            </a:r>
            <a:r>
              <a:rPr lang="en-US" dirty="0"/>
              <a:t>) </a:t>
            </a:r>
            <a:r>
              <a:rPr lang="en-US" dirty="0" err="1" smtClean="0"/>
              <a:t>para</a:t>
            </a:r>
            <a:r>
              <a:rPr lang="en-US" dirty="0" smtClean="0"/>
              <a:t> </a:t>
            </a:r>
            <a:r>
              <a:rPr lang="en-US" dirty="0" err="1" smtClean="0"/>
              <a:t>encontrar</a:t>
            </a:r>
            <a:r>
              <a:rPr lang="en-US" dirty="0" smtClean="0"/>
              <a:t> </a:t>
            </a:r>
            <a:r>
              <a:rPr lang="en-US" dirty="0" err="1" smtClean="0"/>
              <a:t>sulfuros</a:t>
            </a:r>
            <a:r>
              <a:rPr lang="en-US" dirty="0" smtClean="0"/>
              <a:t> </a:t>
            </a:r>
            <a:r>
              <a:rPr lang="en-US" dirty="0" err="1" smtClean="0"/>
              <a:t>diseminados</a:t>
            </a:r>
            <a:r>
              <a:rPr lang="en-US" dirty="0" smtClean="0"/>
              <a:t>; </a:t>
            </a:r>
            <a:r>
              <a:rPr lang="en-US" dirty="0" err="1" smtClean="0"/>
              <a:t>magnetometría</a:t>
            </a:r>
            <a:r>
              <a:rPr lang="en-US" dirty="0" smtClean="0"/>
              <a:t> </a:t>
            </a:r>
            <a:r>
              <a:rPr lang="en-US" dirty="0" err="1" smtClean="0"/>
              <a:t>para</a:t>
            </a:r>
            <a:r>
              <a:rPr lang="en-US" dirty="0" smtClean="0"/>
              <a:t> </a:t>
            </a:r>
            <a:r>
              <a:rPr lang="en-US" dirty="0" err="1" smtClean="0"/>
              <a:t>delinear</a:t>
            </a:r>
            <a:r>
              <a:rPr lang="en-US" dirty="0" smtClean="0"/>
              <a:t> </a:t>
            </a:r>
            <a:r>
              <a:rPr lang="en-US" dirty="0" err="1" smtClean="0"/>
              <a:t>roca</a:t>
            </a:r>
            <a:r>
              <a:rPr lang="en-US" dirty="0" smtClean="0"/>
              <a:t> </a:t>
            </a:r>
            <a:r>
              <a:rPr lang="en-US" dirty="0" err="1" smtClean="0"/>
              <a:t>madre</a:t>
            </a:r>
            <a:r>
              <a:rPr lang="en-US" dirty="0" smtClean="0"/>
              <a:t> y </a:t>
            </a:r>
            <a:r>
              <a:rPr lang="en-US" dirty="0" err="1" smtClean="0"/>
              <a:t>gravimetría</a:t>
            </a:r>
            <a:r>
              <a:rPr lang="en-US" dirty="0" smtClean="0"/>
              <a:t>/</a:t>
            </a:r>
            <a:r>
              <a:rPr lang="en-US" dirty="0" err="1" smtClean="0"/>
              <a:t>técnicas</a:t>
            </a:r>
            <a:r>
              <a:rPr lang="en-US" dirty="0" smtClean="0"/>
              <a:t> </a:t>
            </a:r>
            <a:r>
              <a:rPr lang="en-US" dirty="0" err="1" smtClean="0"/>
              <a:t>eléctricas</a:t>
            </a:r>
            <a:r>
              <a:rPr lang="en-US" dirty="0" smtClean="0"/>
              <a:t> </a:t>
            </a:r>
            <a:r>
              <a:rPr lang="en-US" dirty="0" err="1" smtClean="0"/>
              <a:t>para</a:t>
            </a:r>
            <a:r>
              <a:rPr lang="en-US" dirty="0" smtClean="0"/>
              <a:t> </a:t>
            </a:r>
            <a:r>
              <a:rPr lang="en-US" dirty="0" err="1" smtClean="0"/>
              <a:t>detectar</a:t>
            </a:r>
            <a:r>
              <a:rPr lang="en-US" dirty="0" smtClean="0"/>
              <a:t> </a:t>
            </a:r>
            <a:r>
              <a:rPr lang="en-US" dirty="0" err="1" smtClean="0"/>
              <a:t>sulfuros</a:t>
            </a:r>
            <a:r>
              <a:rPr lang="en-US" dirty="0" smtClean="0"/>
              <a:t> </a:t>
            </a:r>
            <a:r>
              <a:rPr lang="en-US" dirty="0" err="1" smtClean="0"/>
              <a:t>masivos</a:t>
            </a:r>
            <a:r>
              <a:rPr lang="en-US" dirty="0" smtClean="0"/>
              <a:t>.</a:t>
            </a:r>
          </a:p>
          <a:p>
            <a:r>
              <a:rPr lang="en-US" dirty="0" smtClean="0"/>
              <a:t>De </a:t>
            </a:r>
            <a:r>
              <a:rPr lang="en-US" dirty="0" err="1" smtClean="0"/>
              <a:t>allí</a:t>
            </a:r>
            <a:r>
              <a:rPr lang="en-US" dirty="0" smtClean="0"/>
              <a:t> </a:t>
            </a:r>
            <a:r>
              <a:rPr lang="en-US" dirty="0" err="1" smtClean="0"/>
              <a:t>que</a:t>
            </a:r>
            <a:r>
              <a:rPr lang="en-US" dirty="0" smtClean="0"/>
              <a:t> </a:t>
            </a:r>
            <a:r>
              <a:rPr lang="en-US" dirty="0" err="1" smtClean="0"/>
              <a:t>este</a:t>
            </a:r>
            <a:r>
              <a:rPr lang="en-US" dirty="0" smtClean="0"/>
              <a:t> </a:t>
            </a:r>
            <a:r>
              <a:rPr lang="en-US" dirty="0" err="1" smtClean="0"/>
              <a:t>tipo</a:t>
            </a:r>
            <a:r>
              <a:rPr lang="en-US" dirty="0" smtClean="0"/>
              <a:t> de </a:t>
            </a:r>
            <a:r>
              <a:rPr lang="en-US" dirty="0" err="1" smtClean="0"/>
              <a:t>tecnicas</a:t>
            </a:r>
            <a:r>
              <a:rPr lang="en-US" dirty="0" smtClean="0"/>
              <a:t> son </a:t>
            </a:r>
            <a:r>
              <a:rPr lang="en-US" dirty="0" err="1" smtClean="0"/>
              <a:t>muy</a:t>
            </a:r>
            <a:r>
              <a:rPr lang="en-US" dirty="0" smtClean="0"/>
              <a:t> </a:t>
            </a:r>
            <a:r>
              <a:rPr lang="en-US" dirty="0" err="1" smtClean="0"/>
              <a:t>empleadas</a:t>
            </a:r>
            <a:r>
              <a:rPr lang="en-US" dirty="0" smtClean="0"/>
              <a:t> </a:t>
            </a:r>
            <a:r>
              <a:rPr lang="en-US" dirty="0" err="1" smtClean="0"/>
              <a:t>por</a:t>
            </a:r>
            <a:r>
              <a:rPr lang="en-US" dirty="0" smtClean="0"/>
              <a:t> la </a:t>
            </a:r>
            <a:r>
              <a:rPr lang="en-US" dirty="0" err="1" smtClean="0"/>
              <a:t>geologia</a:t>
            </a:r>
            <a:r>
              <a:rPr lang="en-US" dirty="0" smtClean="0"/>
              <a:t> de </a:t>
            </a:r>
            <a:r>
              <a:rPr lang="en-US" dirty="0" err="1" smtClean="0"/>
              <a:t>exploración</a:t>
            </a:r>
            <a:r>
              <a:rPr lang="en-US" dirty="0" smtClean="0"/>
              <a:t> de </a:t>
            </a:r>
            <a:r>
              <a:rPr lang="en-US" dirty="0" err="1" smtClean="0"/>
              <a:t>recursos</a:t>
            </a:r>
            <a:r>
              <a:rPr lang="en-US" dirty="0" smtClean="0"/>
              <a:t>. </a:t>
            </a:r>
          </a:p>
          <a:p>
            <a:endParaRPr lang="en-US" dirty="0" smtClean="0"/>
          </a:p>
          <a:p>
            <a:r>
              <a:rPr lang="en-US" dirty="0" err="1" smtClean="0"/>
              <a:t>Desde</a:t>
            </a:r>
            <a:r>
              <a:rPr lang="en-US" dirty="0" smtClean="0"/>
              <a:t> el </a:t>
            </a:r>
            <a:r>
              <a:rPr lang="en-US" dirty="0" err="1" smtClean="0"/>
              <a:t>punto</a:t>
            </a:r>
            <a:r>
              <a:rPr lang="en-US" dirty="0" smtClean="0"/>
              <a:t> de vista </a:t>
            </a:r>
            <a:r>
              <a:rPr lang="en-US" dirty="0" err="1" smtClean="0"/>
              <a:t>geotécnico</a:t>
            </a:r>
            <a:r>
              <a:rPr lang="en-US" dirty="0" smtClean="0"/>
              <a:t>, </a:t>
            </a:r>
            <a:r>
              <a:rPr lang="en-US" dirty="0" err="1" smtClean="0"/>
              <a:t>éstas</a:t>
            </a:r>
            <a:r>
              <a:rPr lang="en-US" dirty="0" smtClean="0"/>
              <a:t> </a:t>
            </a:r>
            <a:r>
              <a:rPr lang="en-US" dirty="0" err="1" smtClean="0"/>
              <a:t>técnicas</a:t>
            </a:r>
            <a:r>
              <a:rPr lang="en-US" dirty="0" smtClean="0"/>
              <a:t> </a:t>
            </a:r>
            <a:r>
              <a:rPr lang="en-US" dirty="0" err="1" smtClean="0"/>
              <a:t>permiten</a:t>
            </a:r>
            <a:r>
              <a:rPr lang="en-US" dirty="0" smtClean="0"/>
              <a:t> </a:t>
            </a:r>
            <a:r>
              <a:rPr lang="en-US" dirty="0" err="1" smtClean="0"/>
              <a:t>detectar</a:t>
            </a:r>
            <a:r>
              <a:rPr lang="en-US" dirty="0" smtClean="0"/>
              <a:t> </a:t>
            </a:r>
            <a:r>
              <a:rPr lang="en-US" dirty="0" err="1" smtClean="0"/>
              <a:t>paleocanales</a:t>
            </a:r>
            <a:r>
              <a:rPr lang="en-US" dirty="0" smtClean="0"/>
              <a:t> , </a:t>
            </a:r>
            <a:r>
              <a:rPr lang="en-US" dirty="0" err="1" smtClean="0"/>
              <a:t>corrientes</a:t>
            </a:r>
            <a:r>
              <a:rPr lang="en-US" dirty="0" smtClean="0"/>
              <a:t> en el </a:t>
            </a:r>
            <a:r>
              <a:rPr lang="en-US" dirty="0" err="1" smtClean="0"/>
              <a:t>subsuelo</a:t>
            </a:r>
            <a:r>
              <a:rPr lang="en-US" dirty="0" smtClean="0"/>
              <a:t>,  </a:t>
            </a:r>
            <a:r>
              <a:rPr lang="en-US" dirty="0" err="1" smtClean="0"/>
              <a:t>fallas</a:t>
            </a:r>
            <a:r>
              <a:rPr lang="en-US" dirty="0" smtClean="0"/>
              <a:t>, </a:t>
            </a:r>
            <a:r>
              <a:rPr lang="en-US" dirty="0" err="1" smtClean="0"/>
              <a:t>profundidades</a:t>
            </a:r>
            <a:r>
              <a:rPr lang="en-US" dirty="0" smtClean="0"/>
              <a:t>   de </a:t>
            </a:r>
            <a:r>
              <a:rPr lang="en-US" dirty="0" err="1" smtClean="0"/>
              <a:t>roca</a:t>
            </a:r>
            <a:r>
              <a:rPr lang="en-US" dirty="0" smtClean="0"/>
              <a:t> y </a:t>
            </a:r>
            <a:r>
              <a:rPr lang="en-US" dirty="0" err="1" smtClean="0"/>
              <a:t>tipos</a:t>
            </a:r>
            <a:r>
              <a:rPr lang="en-US" dirty="0" smtClean="0"/>
              <a:t> de </a:t>
            </a:r>
            <a:r>
              <a:rPr lang="en-US" dirty="0" err="1" smtClean="0"/>
              <a:t>roca</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980728"/>
            <a:ext cx="7344816" cy="3970318"/>
          </a:xfrm>
          <a:prstGeom prst="rect">
            <a:avLst/>
          </a:prstGeom>
          <a:noFill/>
        </p:spPr>
        <p:txBody>
          <a:bodyPr wrap="square" rtlCol="0">
            <a:spAutoFit/>
          </a:bodyPr>
          <a:lstStyle/>
          <a:p>
            <a:r>
              <a:rPr lang="es-CL" dirty="0" smtClean="0"/>
              <a:t>Geología             Geofísica                  Método geofísico aplicable</a:t>
            </a:r>
          </a:p>
          <a:p>
            <a:endParaRPr lang="es-CL" dirty="0" smtClean="0"/>
          </a:p>
          <a:p>
            <a:r>
              <a:rPr lang="es-CL" dirty="0" smtClean="0"/>
              <a:t>Permeabilidad      Resistividad              </a:t>
            </a:r>
            <a:r>
              <a:rPr lang="es-CL" dirty="0" err="1" smtClean="0"/>
              <a:t>Resistividad</a:t>
            </a:r>
            <a:endParaRPr lang="es-CL" dirty="0" smtClean="0"/>
          </a:p>
          <a:p>
            <a:r>
              <a:rPr lang="es-CL" dirty="0" smtClean="0"/>
              <a:t>Porosidad            Densidad                  Sísmica, gravimetría</a:t>
            </a:r>
          </a:p>
          <a:p>
            <a:endParaRPr lang="es-CL" dirty="0" smtClean="0"/>
          </a:p>
          <a:p>
            <a:r>
              <a:rPr lang="es-CL" dirty="0" smtClean="0"/>
              <a:t>Foliación              Anisotropía               Resistividad, sísmica</a:t>
            </a:r>
          </a:p>
          <a:p>
            <a:r>
              <a:rPr lang="es-CL" dirty="0" smtClean="0"/>
              <a:t>Sustrato rocoso                                   CSAMT, IP, CR</a:t>
            </a:r>
          </a:p>
          <a:p>
            <a:endParaRPr lang="es-CL" dirty="0" smtClean="0"/>
          </a:p>
          <a:p>
            <a:r>
              <a:rPr lang="es-CL" dirty="0" smtClean="0"/>
              <a:t>Fallas y fracturas   Cambios abruptos     Resistividad, sísmica</a:t>
            </a:r>
          </a:p>
          <a:p>
            <a:r>
              <a:rPr lang="es-CL" dirty="0" smtClean="0"/>
              <a:t>                             en resistividad        Gravimetría, magnetometría,</a:t>
            </a:r>
          </a:p>
          <a:p>
            <a:r>
              <a:rPr lang="es-CL" dirty="0"/>
              <a:t> </a:t>
            </a:r>
            <a:r>
              <a:rPr lang="es-CL" dirty="0" smtClean="0"/>
              <a:t>                            y densidad             CSAMT,TEM, FEM</a:t>
            </a:r>
          </a:p>
          <a:p>
            <a:endParaRPr lang="es-CL" dirty="0"/>
          </a:p>
          <a:p>
            <a:r>
              <a:rPr lang="es-CL" dirty="0" smtClean="0"/>
              <a:t>Alteración	Baja resistividad          </a:t>
            </a:r>
            <a:r>
              <a:rPr lang="es-CL" dirty="0" err="1" smtClean="0"/>
              <a:t>Resistividad</a:t>
            </a:r>
            <a:r>
              <a:rPr lang="es-CL" dirty="0" smtClean="0"/>
              <a:t>, Magnetometría,</a:t>
            </a:r>
          </a:p>
          <a:p>
            <a:r>
              <a:rPr lang="es-CL" dirty="0" smtClean="0"/>
              <a:t>Hidrotermal         </a:t>
            </a:r>
            <a:r>
              <a:rPr lang="es-CL" dirty="0" err="1" smtClean="0"/>
              <a:t>Debil</a:t>
            </a:r>
            <a:r>
              <a:rPr lang="es-CL" dirty="0" smtClean="0"/>
              <a:t> magnetometría    sísmica, IP,CR</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1600" y="2132856"/>
            <a:ext cx="7344816" cy="1754326"/>
          </a:xfrm>
          <a:prstGeom prst="rect">
            <a:avLst/>
          </a:prstGeom>
          <a:noFill/>
        </p:spPr>
        <p:txBody>
          <a:bodyPr wrap="square" rtlCol="0">
            <a:spAutoFit/>
          </a:bodyPr>
          <a:lstStyle/>
          <a:p>
            <a:r>
              <a:rPr lang="es-CL" dirty="0" smtClean="0"/>
              <a:t>Degradación           Baja luego de alta     Resistividad, magnetometría </a:t>
            </a:r>
          </a:p>
          <a:p>
            <a:r>
              <a:rPr lang="es-CL" dirty="0"/>
              <a:t> </a:t>
            </a:r>
            <a:r>
              <a:rPr lang="es-CL" dirty="0" smtClean="0"/>
              <a:t>                            resistividad               CSAMT,TEM, FEM, </a:t>
            </a:r>
            <a:r>
              <a:rPr lang="es-CL" dirty="0" err="1" smtClean="0"/>
              <a:t>sismica</a:t>
            </a:r>
            <a:r>
              <a:rPr lang="es-CL" dirty="0" smtClean="0"/>
              <a:t>,</a:t>
            </a:r>
          </a:p>
          <a:p>
            <a:r>
              <a:rPr lang="es-CL" dirty="0"/>
              <a:t> </a:t>
            </a:r>
            <a:r>
              <a:rPr lang="es-CL" dirty="0" smtClean="0"/>
              <a:t>                                                           CR, radiometría</a:t>
            </a:r>
          </a:p>
          <a:p>
            <a:r>
              <a:rPr lang="es-CL" dirty="0" smtClean="0"/>
              <a:t>Paleocanales           cambios resistividad  </a:t>
            </a:r>
            <a:r>
              <a:rPr lang="es-CL" dirty="0" err="1" smtClean="0"/>
              <a:t>Resistividad</a:t>
            </a:r>
            <a:r>
              <a:rPr lang="es-CL" dirty="0" smtClean="0"/>
              <a:t>, </a:t>
            </a:r>
            <a:r>
              <a:rPr lang="es-CL" dirty="0" err="1" smtClean="0"/>
              <a:t>NanoTEM</a:t>
            </a:r>
            <a:r>
              <a:rPr lang="es-CL" dirty="0" smtClean="0"/>
              <a:t>, </a:t>
            </a:r>
          </a:p>
          <a:p>
            <a:r>
              <a:rPr lang="es-CL" dirty="0"/>
              <a:t> </a:t>
            </a:r>
            <a:r>
              <a:rPr lang="es-CL" dirty="0" smtClean="0"/>
              <a:t>                            arenas </a:t>
            </a:r>
            <a:r>
              <a:rPr lang="es-CL" dirty="0" err="1" smtClean="0"/>
              <a:t>magneticas</a:t>
            </a:r>
            <a:r>
              <a:rPr lang="es-CL" dirty="0" smtClean="0"/>
              <a:t>    </a:t>
            </a:r>
            <a:r>
              <a:rPr lang="es-CL" dirty="0" err="1" smtClean="0"/>
              <a:t>Magnetometria</a:t>
            </a:r>
            <a:r>
              <a:rPr lang="es-CL" dirty="0" smtClean="0"/>
              <a:t>, </a:t>
            </a:r>
            <a:r>
              <a:rPr lang="es-CL" dirty="0" err="1" smtClean="0"/>
              <a:t>sismica</a:t>
            </a:r>
            <a:endParaRPr lang="es-CL" dirty="0" smtClean="0"/>
          </a:p>
          <a:p>
            <a:r>
              <a:rPr lang="es-CL" dirty="0"/>
              <a:t> </a:t>
            </a:r>
            <a:r>
              <a:rPr lang="es-CL" dirty="0" smtClean="0"/>
              <a:t>                            cambios densidad     (TEM,CASMT)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404664"/>
            <a:ext cx="7416824" cy="5632311"/>
          </a:xfrm>
          <a:prstGeom prst="rect">
            <a:avLst/>
          </a:prstGeom>
          <a:noFill/>
        </p:spPr>
        <p:txBody>
          <a:bodyPr wrap="square" rtlCol="0">
            <a:spAutoFit/>
          </a:bodyPr>
          <a:lstStyle/>
          <a:p>
            <a:r>
              <a:rPr lang="en-US" sz="2000" i="1" dirty="0" err="1" smtClean="0"/>
              <a:t>Glosario</a:t>
            </a:r>
            <a:r>
              <a:rPr lang="en-US" sz="2000" i="1" dirty="0" smtClean="0"/>
              <a:t>:</a:t>
            </a:r>
            <a:endParaRPr lang="en-US" sz="2000" i="1" dirty="0"/>
          </a:p>
          <a:p>
            <a:endParaRPr lang="en-US" b="1" dirty="0" smtClean="0"/>
          </a:p>
          <a:p>
            <a:r>
              <a:rPr lang="en-US" b="1" dirty="0" err="1" smtClean="0"/>
              <a:t>Resistividad</a:t>
            </a:r>
            <a:r>
              <a:rPr lang="en-US" b="1" dirty="0" smtClean="0"/>
              <a:t>: </a:t>
            </a:r>
            <a:r>
              <a:rPr lang="en-US" dirty="0" err="1" smtClean="0"/>
              <a:t>Cualquier</a:t>
            </a:r>
            <a:r>
              <a:rPr lang="en-US" dirty="0" smtClean="0"/>
              <a:t> </a:t>
            </a:r>
            <a:r>
              <a:rPr lang="en-US" dirty="0" err="1" smtClean="0"/>
              <a:t>tecnica</a:t>
            </a:r>
            <a:r>
              <a:rPr lang="en-US" dirty="0" smtClean="0"/>
              <a:t> (</a:t>
            </a:r>
            <a:r>
              <a:rPr lang="en-US" dirty="0" err="1" smtClean="0"/>
              <a:t>incluyendo</a:t>
            </a:r>
            <a:r>
              <a:rPr lang="en-US" dirty="0" smtClean="0"/>
              <a:t> </a:t>
            </a:r>
            <a:r>
              <a:rPr lang="en-US" dirty="0"/>
              <a:t>IP) </a:t>
            </a:r>
            <a:r>
              <a:rPr lang="en-US" dirty="0" err="1" smtClean="0"/>
              <a:t>que</a:t>
            </a:r>
            <a:r>
              <a:rPr lang="en-US" dirty="0" smtClean="0"/>
              <a:t> use </a:t>
            </a:r>
            <a:r>
              <a:rPr lang="en-US" dirty="0" err="1" smtClean="0"/>
              <a:t>electrodos</a:t>
            </a:r>
            <a:r>
              <a:rPr lang="en-US" dirty="0" smtClean="0"/>
              <a:t> </a:t>
            </a:r>
            <a:r>
              <a:rPr lang="en-US" dirty="0" err="1" smtClean="0"/>
              <a:t>transmisores</a:t>
            </a:r>
            <a:r>
              <a:rPr lang="en-US" dirty="0" smtClean="0"/>
              <a:t> y </a:t>
            </a:r>
            <a:r>
              <a:rPr lang="en-US" dirty="0" err="1" smtClean="0"/>
              <a:t>receptores</a:t>
            </a:r>
            <a:r>
              <a:rPr lang="en-US" dirty="0" smtClean="0"/>
              <a:t> </a:t>
            </a:r>
            <a:r>
              <a:rPr lang="en-US" dirty="0" err="1" smtClean="0"/>
              <a:t>donde</a:t>
            </a:r>
            <a:r>
              <a:rPr lang="en-US" dirty="0" smtClean="0"/>
              <a:t> la </a:t>
            </a:r>
            <a:r>
              <a:rPr lang="en-US" dirty="0" err="1" smtClean="0"/>
              <a:t>profundidad</a:t>
            </a:r>
            <a:r>
              <a:rPr lang="en-US" dirty="0" smtClean="0"/>
              <a:t> de </a:t>
            </a:r>
            <a:r>
              <a:rPr lang="en-US" dirty="0" err="1" smtClean="0"/>
              <a:t>exploración</a:t>
            </a:r>
            <a:r>
              <a:rPr lang="en-US" dirty="0" smtClean="0"/>
              <a:t> </a:t>
            </a:r>
            <a:r>
              <a:rPr lang="en-US" dirty="0" err="1" smtClean="0"/>
              <a:t>este</a:t>
            </a:r>
            <a:r>
              <a:rPr lang="en-US" dirty="0" smtClean="0"/>
              <a:t> </a:t>
            </a:r>
            <a:r>
              <a:rPr lang="en-US" dirty="0" err="1" smtClean="0"/>
              <a:t>basada</a:t>
            </a:r>
            <a:r>
              <a:rPr lang="en-US" dirty="0" smtClean="0"/>
              <a:t> en la </a:t>
            </a:r>
            <a:r>
              <a:rPr lang="en-US" dirty="0" err="1" smtClean="0"/>
              <a:t>geometría</a:t>
            </a:r>
            <a:r>
              <a:rPr lang="en-US" dirty="0" smtClean="0"/>
              <a:t> del </a:t>
            </a:r>
            <a:r>
              <a:rPr lang="en-US" dirty="0" err="1" smtClean="0"/>
              <a:t>arreglo</a:t>
            </a:r>
            <a:r>
              <a:rPr lang="en-US" dirty="0" smtClean="0"/>
              <a:t>.</a:t>
            </a:r>
            <a:endParaRPr lang="en-US" dirty="0"/>
          </a:p>
          <a:p>
            <a:r>
              <a:rPr lang="en-US" dirty="0"/>
              <a:t>Schlumberger, </a:t>
            </a:r>
            <a:r>
              <a:rPr lang="en-US" dirty="0" err="1"/>
              <a:t>Wenner</a:t>
            </a:r>
            <a:r>
              <a:rPr lang="en-US" dirty="0"/>
              <a:t>, dipole-dipole, pole-dipole </a:t>
            </a:r>
            <a:r>
              <a:rPr lang="en-US" dirty="0" smtClean="0"/>
              <a:t>son </a:t>
            </a:r>
            <a:r>
              <a:rPr lang="en-US" dirty="0" err="1" smtClean="0"/>
              <a:t>ejemplos</a:t>
            </a:r>
            <a:r>
              <a:rPr lang="en-US" dirty="0" smtClean="0"/>
              <a:t> de los </a:t>
            </a:r>
            <a:r>
              <a:rPr lang="en-US" dirty="0" err="1" smtClean="0"/>
              <a:t>tipos</a:t>
            </a:r>
            <a:r>
              <a:rPr lang="en-US" dirty="0" smtClean="0"/>
              <a:t> de </a:t>
            </a:r>
            <a:r>
              <a:rPr lang="en-US" dirty="0" err="1" smtClean="0"/>
              <a:t>arreglo</a:t>
            </a:r>
            <a:r>
              <a:rPr lang="en-US" dirty="0" smtClean="0"/>
              <a:t> </a:t>
            </a:r>
            <a:r>
              <a:rPr lang="en-US" dirty="0" err="1" smtClean="0"/>
              <a:t>usados</a:t>
            </a:r>
            <a:r>
              <a:rPr lang="en-US" dirty="0" smtClean="0"/>
              <a:t> </a:t>
            </a:r>
            <a:r>
              <a:rPr lang="en-US" dirty="0" err="1" smtClean="0"/>
              <a:t>para</a:t>
            </a:r>
            <a:r>
              <a:rPr lang="en-US" dirty="0" smtClean="0"/>
              <a:t> </a:t>
            </a:r>
            <a:r>
              <a:rPr lang="en-US" dirty="0" err="1" smtClean="0"/>
              <a:t>medir</a:t>
            </a:r>
            <a:r>
              <a:rPr lang="en-US" dirty="0" smtClean="0"/>
              <a:t> y </a:t>
            </a:r>
            <a:r>
              <a:rPr lang="en-US" dirty="0" err="1" smtClean="0"/>
              <a:t>calcular</a:t>
            </a:r>
            <a:r>
              <a:rPr lang="en-US" dirty="0" smtClean="0"/>
              <a:t> </a:t>
            </a:r>
            <a:r>
              <a:rPr lang="en-US" dirty="0" err="1" smtClean="0"/>
              <a:t>resistividad</a:t>
            </a:r>
            <a:r>
              <a:rPr lang="en-US" dirty="0" smtClean="0"/>
              <a:t>  </a:t>
            </a:r>
            <a:r>
              <a:rPr lang="en-US" dirty="0" err="1"/>
              <a:t>vs</a:t>
            </a:r>
            <a:r>
              <a:rPr lang="en-US" dirty="0"/>
              <a:t> </a:t>
            </a:r>
            <a:r>
              <a:rPr lang="en-US" dirty="0" err="1" smtClean="0"/>
              <a:t>profundidad</a:t>
            </a:r>
            <a:r>
              <a:rPr lang="en-US" dirty="0" smtClean="0"/>
              <a:t> de </a:t>
            </a:r>
            <a:r>
              <a:rPr lang="en-US" dirty="0" err="1" smtClean="0"/>
              <a:t>perfiles</a:t>
            </a:r>
            <a:r>
              <a:rPr lang="en-US" dirty="0" smtClean="0"/>
              <a:t> </a:t>
            </a:r>
            <a:endParaRPr lang="en-US" dirty="0"/>
          </a:p>
          <a:p>
            <a:r>
              <a:rPr lang="en-US" dirty="0" err="1" smtClean="0"/>
              <a:t>Unidades</a:t>
            </a:r>
            <a:r>
              <a:rPr lang="en-US" dirty="0" smtClean="0"/>
              <a:t> de </a:t>
            </a:r>
            <a:r>
              <a:rPr lang="en-US" dirty="0" err="1" smtClean="0"/>
              <a:t>Resistividad</a:t>
            </a:r>
            <a:r>
              <a:rPr lang="en-US" dirty="0" smtClean="0"/>
              <a:t>: ohm-metros.</a:t>
            </a:r>
            <a:endParaRPr lang="en-US" dirty="0"/>
          </a:p>
          <a:p>
            <a:r>
              <a:rPr lang="en-US" b="1" dirty="0" err="1" smtClean="0"/>
              <a:t>Magnetometría</a:t>
            </a:r>
            <a:r>
              <a:rPr lang="en-US" b="1" dirty="0" smtClean="0"/>
              <a:t>: </a:t>
            </a:r>
            <a:r>
              <a:rPr lang="en-US" dirty="0" err="1" smtClean="0"/>
              <a:t>Medición</a:t>
            </a:r>
            <a:r>
              <a:rPr lang="en-US" dirty="0" smtClean="0"/>
              <a:t> del </a:t>
            </a:r>
            <a:r>
              <a:rPr lang="en-US" dirty="0" err="1" smtClean="0"/>
              <a:t>magnetismo</a:t>
            </a:r>
            <a:r>
              <a:rPr lang="en-US" dirty="0" smtClean="0"/>
              <a:t> total o </a:t>
            </a:r>
            <a:r>
              <a:rPr lang="en-US" dirty="0" err="1" smtClean="0"/>
              <a:t>gradiente</a:t>
            </a:r>
            <a:r>
              <a:rPr lang="en-US" dirty="0" smtClean="0"/>
              <a:t> del </a:t>
            </a:r>
            <a:r>
              <a:rPr lang="en-US" dirty="0" err="1" smtClean="0"/>
              <a:t>terreno</a:t>
            </a:r>
            <a:r>
              <a:rPr lang="en-US" dirty="0" smtClean="0"/>
              <a:t>.</a:t>
            </a:r>
            <a:endParaRPr lang="en-US" dirty="0"/>
          </a:p>
          <a:p>
            <a:r>
              <a:rPr lang="en-US" dirty="0" err="1" smtClean="0"/>
              <a:t>Unidades</a:t>
            </a:r>
            <a:r>
              <a:rPr lang="en-US" dirty="0" smtClean="0"/>
              <a:t>: </a:t>
            </a:r>
            <a:r>
              <a:rPr lang="en-US" dirty="0"/>
              <a:t>gammas </a:t>
            </a:r>
            <a:r>
              <a:rPr lang="en-US" dirty="0" smtClean="0"/>
              <a:t>o </a:t>
            </a:r>
            <a:r>
              <a:rPr lang="en-US" dirty="0" err="1"/>
              <a:t>nano-Teslas</a:t>
            </a:r>
            <a:r>
              <a:rPr lang="en-US" dirty="0"/>
              <a:t>.</a:t>
            </a:r>
          </a:p>
          <a:p>
            <a:r>
              <a:rPr lang="en-US" b="1" dirty="0" err="1" smtClean="0"/>
              <a:t>Gravimetría</a:t>
            </a:r>
            <a:r>
              <a:rPr lang="en-US" b="1" dirty="0" smtClean="0"/>
              <a:t>: </a:t>
            </a:r>
            <a:r>
              <a:rPr lang="en-US" dirty="0" err="1" smtClean="0"/>
              <a:t>medición</a:t>
            </a:r>
            <a:r>
              <a:rPr lang="en-US" dirty="0" smtClean="0"/>
              <a:t> de la </a:t>
            </a:r>
            <a:r>
              <a:rPr lang="en-US" dirty="0" err="1" smtClean="0"/>
              <a:t>aceleración</a:t>
            </a:r>
            <a:r>
              <a:rPr lang="en-US" dirty="0" smtClean="0"/>
              <a:t> de </a:t>
            </a:r>
            <a:r>
              <a:rPr lang="en-US" dirty="0" err="1" smtClean="0"/>
              <a:t>gravedad</a:t>
            </a:r>
            <a:r>
              <a:rPr lang="en-US" dirty="0" smtClean="0"/>
              <a:t>. </a:t>
            </a:r>
          </a:p>
          <a:p>
            <a:r>
              <a:rPr lang="en-US" dirty="0" err="1" smtClean="0"/>
              <a:t>Unidades</a:t>
            </a:r>
            <a:r>
              <a:rPr lang="en-US" dirty="0" smtClean="0"/>
              <a:t>: </a:t>
            </a:r>
            <a:r>
              <a:rPr lang="en-US" dirty="0"/>
              <a:t>gals, </a:t>
            </a:r>
            <a:r>
              <a:rPr lang="en-US" dirty="0" err="1"/>
              <a:t>milligals</a:t>
            </a:r>
            <a:r>
              <a:rPr lang="en-US" dirty="0"/>
              <a:t>.</a:t>
            </a:r>
          </a:p>
          <a:p>
            <a:r>
              <a:rPr lang="en-US" b="1" dirty="0" err="1" smtClean="0"/>
              <a:t>Sísmica</a:t>
            </a:r>
            <a:r>
              <a:rPr lang="en-US" b="1" dirty="0" smtClean="0"/>
              <a:t>: </a:t>
            </a:r>
            <a:r>
              <a:rPr lang="en-US" b="1" dirty="0" err="1" smtClean="0"/>
              <a:t>Refraccion</a:t>
            </a:r>
            <a:r>
              <a:rPr lang="en-US" b="1" dirty="0" smtClean="0"/>
              <a:t> o </a:t>
            </a:r>
            <a:r>
              <a:rPr lang="en-US" b="1" dirty="0" err="1" smtClean="0"/>
              <a:t>refleccion</a:t>
            </a:r>
            <a:r>
              <a:rPr lang="en-US" b="1" dirty="0"/>
              <a:t>. </a:t>
            </a:r>
            <a:r>
              <a:rPr lang="en-US" dirty="0" smtClean="0"/>
              <a:t>La </a:t>
            </a:r>
            <a:r>
              <a:rPr lang="en-US" dirty="0" err="1" smtClean="0"/>
              <a:t>profundidad</a:t>
            </a:r>
            <a:r>
              <a:rPr lang="en-US" dirty="0" smtClean="0"/>
              <a:t> de </a:t>
            </a:r>
            <a:r>
              <a:rPr lang="en-US" dirty="0" err="1" smtClean="0"/>
              <a:t>exploración</a:t>
            </a:r>
            <a:r>
              <a:rPr lang="en-US" dirty="0" smtClean="0"/>
              <a:t> </a:t>
            </a:r>
            <a:r>
              <a:rPr lang="en-US" dirty="0" err="1" smtClean="0"/>
              <a:t>es</a:t>
            </a:r>
            <a:r>
              <a:rPr lang="en-US" dirty="0" smtClean="0"/>
              <a:t> </a:t>
            </a:r>
            <a:r>
              <a:rPr lang="en-US" dirty="0" err="1" smtClean="0"/>
              <a:t>función</a:t>
            </a:r>
            <a:r>
              <a:rPr lang="en-US" dirty="0" smtClean="0"/>
              <a:t> del </a:t>
            </a:r>
            <a:r>
              <a:rPr lang="en-US" dirty="0" err="1" smtClean="0"/>
              <a:t>tiempo</a:t>
            </a:r>
            <a:r>
              <a:rPr lang="en-US" b="1" dirty="0" smtClean="0"/>
              <a:t>.</a:t>
            </a:r>
            <a:endParaRPr lang="en-US" b="1" dirty="0"/>
          </a:p>
          <a:p>
            <a:r>
              <a:rPr lang="en-US" dirty="0" err="1" smtClean="0"/>
              <a:t>Unidades</a:t>
            </a:r>
            <a:r>
              <a:rPr lang="en-US" dirty="0"/>
              <a:t>: </a:t>
            </a:r>
            <a:r>
              <a:rPr lang="en-US" dirty="0" err="1" smtClean="0"/>
              <a:t>milisegundos</a:t>
            </a:r>
            <a:r>
              <a:rPr lang="en-US" dirty="0" smtClean="0"/>
              <a:t> </a:t>
            </a:r>
            <a:r>
              <a:rPr lang="en-US" dirty="0" err="1"/>
              <a:t>vs</a:t>
            </a:r>
            <a:r>
              <a:rPr lang="en-US" dirty="0"/>
              <a:t> </a:t>
            </a:r>
            <a:r>
              <a:rPr lang="en-US" dirty="0" err="1" smtClean="0"/>
              <a:t>distancia</a:t>
            </a:r>
            <a:r>
              <a:rPr lang="en-US" dirty="0" smtClean="0"/>
              <a:t> </a:t>
            </a:r>
            <a:r>
              <a:rPr lang="en-US" dirty="0" err="1" smtClean="0"/>
              <a:t>para</a:t>
            </a:r>
            <a:r>
              <a:rPr lang="en-US" dirty="0" smtClean="0"/>
              <a:t> </a:t>
            </a:r>
            <a:r>
              <a:rPr lang="en-US" dirty="0" err="1" smtClean="0"/>
              <a:t>refraccion</a:t>
            </a:r>
            <a:r>
              <a:rPr lang="en-US" dirty="0"/>
              <a:t>, </a:t>
            </a:r>
            <a:r>
              <a:rPr lang="en-US" dirty="0" err="1" smtClean="0"/>
              <a:t>milisegundos</a:t>
            </a:r>
            <a:r>
              <a:rPr lang="en-US" dirty="0" smtClean="0"/>
              <a:t> y pies </a:t>
            </a:r>
            <a:r>
              <a:rPr lang="en-US" dirty="0" err="1" smtClean="0"/>
              <a:t>por</a:t>
            </a:r>
            <a:r>
              <a:rPr lang="en-US" dirty="0" smtClean="0"/>
              <a:t> </a:t>
            </a:r>
            <a:r>
              <a:rPr lang="en-US" dirty="0" err="1" smtClean="0"/>
              <a:t>segundo</a:t>
            </a:r>
            <a:r>
              <a:rPr lang="en-US" dirty="0" smtClean="0"/>
              <a:t>, pies </a:t>
            </a:r>
            <a:r>
              <a:rPr lang="en-US" dirty="0" err="1" smtClean="0"/>
              <a:t>por</a:t>
            </a:r>
            <a:r>
              <a:rPr lang="en-US" dirty="0" smtClean="0"/>
              <a:t> </a:t>
            </a:r>
            <a:r>
              <a:rPr lang="fr-FR" dirty="0" err="1" smtClean="0"/>
              <a:t>milisegundo</a:t>
            </a:r>
            <a:r>
              <a:rPr lang="fr-FR" dirty="0" smtClean="0"/>
              <a:t>, para </a:t>
            </a:r>
            <a:r>
              <a:rPr lang="fr-FR" dirty="0" err="1" smtClean="0"/>
              <a:t>refleccion</a:t>
            </a:r>
            <a:r>
              <a:rPr lang="fr-FR" dirty="0" smtClean="0"/>
              <a:t> </a:t>
            </a:r>
            <a:r>
              <a:rPr lang="fr-FR" dirty="0" err="1" smtClean="0"/>
              <a:t>sismica</a:t>
            </a:r>
            <a:r>
              <a:rPr lang="fr-FR" dirty="0" smtClean="0"/>
              <a:t>.</a:t>
            </a:r>
            <a:endParaRPr lang="fr-FR" dirty="0"/>
          </a:p>
          <a:p>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764704"/>
            <a:ext cx="7704856" cy="5632311"/>
          </a:xfrm>
          <a:prstGeom prst="rect">
            <a:avLst/>
          </a:prstGeom>
          <a:noFill/>
        </p:spPr>
        <p:txBody>
          <a:bodyPr wrap="square" rtlCol="0">
            <a:spAutoFit/>
          </a:bodyPr>
          <a:lstStyle/>
          <a:p>
            <a:r>
              <a:rPr lang="en-US" b="1" dirty="0" smtClean="0"/>
              <a:t>IP: Induced polarization. </a:t>
            </a:r>
            <a:r>
              <a:rPr lang="en-US" b="1" dirty="0" err="1" smtClean="0"/>
              <a:t>Polarización</a:t>
            </a:r>
            <a:r>
              <a:rPr lang="en-US" b="1" dirty="0" smtClean="0"/>
              <a:t> </a:t>
            </a:r>
            <a:r>
              <a:rPr lang="en-US" b="1" dirty="0" err="1" smtClean="0"/>
              <a:t>inducida</a:t>
            </a:r>
            <a:r>
              <a:rPr lang="en-US" b="1" dirty="0" smtClean="0"/>
              <a:t>. </a:t>
            </a:r>
            <a:r>
              <a:rPr lang="en-US" dirty="0" smtClean="0"/>
              <a:t>La </a:t>
            </a:r>
            <a:r>
              <a:rPr lang="en-US" dirty="0" err="1" smtClean="0"/>
              <a:t>misma</a:t>
            </a:r>
            <a:r>
              <a:rPr lang="en-US" dirty="0" smtClean="0"/>
              <a:t> </a:t>
            </a:r>
            <a:r>
              <a:rPr lang="en-US" dirty="0" err="1" smtClean="0"/>
              <a:t>penetración</a:t>
            </a:r>
            <a:r>
              <a:rPr lang="en-US" dirty="0" smtClean="0"/>
              <a:t> </a:t>
            </a:r>
            <a:r>
              <a:rPr lang="en-US" dirty="0" err="1" smtClean="0"/>
              <a:t>que</a:t>
            </a:r>
            <a:r>
              <a:rPr lang="en-US" dirty="0" smtClean="0"/>
              <a:t> la </a:t>
            </a:r>
            <a:r>
              <a:rPr lang="en-US" dirty="0" err="1" smtClean="0"/>
              <a:t>resitividad</a:t>
            </a:r>
            <a:r>
              <a:rPr lang="en-US" dirty="0" smtClean="0"/>
              <a:t>.</a:t>
            </a:r>
          </a:p>
          <a:p>
            <a:r>
              <a:rPr lang="en-US" dirty="0" err="1" smtClean="0"/>
              <a:t>Unidades</a:t>
            </a:r>
            <a:r>
              <a:rPr lang="en-US" dirty="0" smtClean="0"/>
              <a:t>: </a:t>
            </a:r>
            <a:r>
              <a:rPr lang="en-US" dirty="0" err="1" smtClean="0"/>
              <a:t>milisegundos</a:t>
            </a:r>
            <a:r>
              <a:rPr lang="en-US" dirty="0" smtClean="0"/>
              <a:t> en </a:t>
            </a:r>
            <a:r>
              <a:rPr lang="en-US" dirty="0" err="1" smtClean="0"/>
              <a:t>dominio</a:t>
            </a:r>
            <a:r>
              <a:rPr lang="en-US" dirty="0" smtClean="0"/>
              <a:t> de </a:t>
            </a:r>
            <a:r>
              <a:rPr lang="en-US" dirty="0" err="1" smtClean="0"/>
              <a:t>tiempo</a:t>
            </a:r>
            <a:r>
              <a:rPr lang="en-US" dirty="0" smtClean="0"/>
              <a:t>, </a:t>
            </a:r>
            <a:r>
              <a:rPr lang="en-US" dirty="0" err="1" smtClean="0"/>
              <a:t>miliradianes</a:t>
            </a:r>
            <a:r>
              <a:rPr lang="en-US" dirty="0" smtClean="0"/>
              <a:t>; en </a:t>
            </a:r>
            <a:r>
              <a:rPr lang="en-US" dirty="0" err="1" smtClean="0"/>
              <a:t>dominio</a:t>
            </a:r>
            <a:r>
              <a:rPr lang="en-US" dirty="0" smtClean="0"/>
              <a:t> de </a:t>
            </a:r>
            <a:r>
              <a:rPr lang="en-US" dirty="0" err="1" smtClean="0"/>
              <a:t>frecuencia</a:t>
            </a:r>
            <a:r>
              <a:rPr lang="en-US" dirty="0" smtClean="0"/>
              <a:t>, ohm-metros </a:t>
            </a:r>
            <a:r>
              <a:rPr lang="en-US" dirty="0" err="1" smtClean="0"/>
              <a:t>para</a:t>
            </a:r>
            <a:r>
              <a:rPr lang="en-US" dirty="0" smtClean="0"/>
              <a:t> resistivity.</a:t>
            </a:r>
          </a:p>
          <a:p>
            <a:r>
              <a:rPr lang="en-US" b="1" dirty="0" smtClean="0"/>
              <a:t>CR: </a:t>
            </a:r>
            <a:r>
              <a:rPr lang="en-US" b="1" dirty="0" err="1" smtClean="0"/>
              <a:t>Una</a:t>
            </a:r>
            <a:r>
              <a:rPr lang="en-US" b="1" dirty="0" smtClean="0"/>
              <a:t> </a:t>
            </a:r>
            <a:r>
              <a:rPr lang="en-US" b="1" dirty="0" err="1" smtClean="0"/>
              <a:t>generalización</a:t>
            </a:r>
            <a:r>
              <a:rPr lang="en-US" b="1" dirty="0" smtClean="0"/>
              <a:t> de </a:t>
            </a:r>
            <a:r>
              <a:rPr lang="en-US" b="1" dirty="0" err="1" smtClean="0"/>
              <a:t>multifrecuencia</a:t>
            </a:r>
            <a:r>
              <a:rPr lang="en-US" b="1" dirty="0" smtClean="0"/>
              <a:t> de IP. </a:t>
            </a:r>
          </a:p>
          <a:p>
            <a:r>
              <a:rPr lang="en-US" dirty="0" err="1" smtClean="0"/>
              <a:t>Unidades</a:t>
            </a:r>
            <a:r>
              <a:rPr lang="en-US" dirty="0" smtClean="0"/>
              <a:t>: </a:t>
            </a:r>
            <a:r>
              <a:rPr lang="en-US" dirty="0" err="1" smtClean="0"/>
              <a:t>miliradianes</a:t>
            </a:r>
            <a:r>
              <a:rPr lang="en-US" dirty="0" smtClean="0"/>
              <a:t> </a:t>
            </a:r>
            <a:r>
              <a:rPr lang="en-US" dirty="0" err="1" smtClean="0"/>
              <a:t>para</a:t>
            </a:r>
            <a:r>
              <a:rPr lang="en-US" dirty="0" smtClean="0"/>
              <a:t> </a:t>
            </a:r>
            <a:r>
              <a:rPr lang="en-US" dirty="0" err="1" smtClean="0"/>
              <a:t>fase</a:t>
            </a:r>
            <a:r>
              <a:rPr lang="en-US" dirty="0" smtClean="0"/>
              <a:t> y ohm-metro </a:t>
            </a:r>
            <a:r>
              <a:rPr lang="en-US" dirty="0" err="1" smtClean="0"/>
              <a:t>para</a:t>
            </a:r>
            <a:r>
              <a:rPr lang="en-US" dirty="0" smtClean="0"/>
              <a:t> </a:t>
            </a:r>
            <a:r>
              <a:rPr lang="en-US" dirty="0" err="1" smtClean="0"/>
              <a:t>resistividad</a:t>
            </a:r>
            <a:r>
              <a:rPr lang="en-US" dirty="0" smtClean="0"/>
              <a:t>.</a:t>
            </a:r>
          </a:p>
          <a:p>
            <a:r>
              <a:rPr lang="en-US" b="1" dirty="0" smtClean="0"/>
              <a:t>CSAMT: Controlled source audio-frequency </a:t>
            </a:r>
            <a:r>
              <a:rPr lang="en-US" b="1" dirty="0" err="1" smtClean="0"/>
              <a:t>magnetotellurics</a:t>
            </a:r>
            <a:r>
              <a:rPr lang="en-US" b="1" dirty="0" smtClean="0"/>
              <a:t>. </a:t>
            </a:r>
            <a:r>
              <a:rPr lang="en-US" dirty="0" err="1" smtClean="0"/>
              <a:t>Profundidad</a:t>
            </a:r>
            <a:r>
              <a:rPr lang="en-US" dirty="0" smtClean="0"/>
              <a:t> de </a:t>
            </a:r>
            <a:r>
              <a:rPr lang="en-US" dirty="0" err="1" smtClean="0"/>
              <a:t>exploración</a:t>
            </a:r>
            <a:r>
              <a:rPr lang="en-US" dirty="0" smtClean="0"/>
              <a:t> </a:t>
            </a:r>
            <a:r>
              <a:rPr lang="en-US" b="1" dirty="0" err="1" smtClean="0"/>
              <a:t>es</a:t>
            </a:r>
            <a:r>
              <a:rPr lang="en-US" b="1" dirty="0" smtClean="0"/>
              <a:t> </a:t>
            </a:r>
            <a:r>
              <a:rPr lang="en-US" dirty="0" err="1" smtClean="0"/>
              <a:t>controlada</a:t>
            </a:r>
            <a:r>
              <a:rPr lang="en-US" dirty="0" smtClean="0"/>
              <a:t> </a:t>
            </a:r>
            <a:r>
              <a:rPr lang="en-US" dirty="0" err="1" smtClean="0"/>
              <a:t>por</a:t>
            </a:r>
            <a:r>
              <a:rPr lang="en-US" dirty="0" smtClean="0"/>
              <a:t> </a:t>
            </a:r>
            <a:r>
              <a:rPr lang="en-US" dirty="0" err="1" smtClean="0"/>
              <a:t>frecuencia</a:t>
            </a:r>
            <a:r>
              <a:rPr lang="en-US" dirty="0" smtClean="0"/>
              <a:t> y </a:t>
            </a:r>
            <a:r>
              <a:rPr lang="en-US" dirty="0" err="1" smtClean="0"/>
              <a:t>resistividad</a:t>
            </a:r>
            <a:r>
              <a:rPr lang="en-US" dirty="0" smtClean="0"/>
              <a:t> del </a:t>
            </a:r>
            <a:r>
              <a:rPr lang="en-US" dirty="0" err="1" smtClean="0"/>
              <a:t>suelo</a:t>
            </a:r>
            <a:r>
              <a:rPr lang="en-US" dirty="0" smtClean="0"/>
              <a:t>.</a:t>
            </a:r>
          </a:p>
          <a:p>
            <a:r>
              <a:rPr lang="en-US" dirty="0" err="1" smtClean="0"/>
              <a:t>Unidades</a:t>
            </a:r>
            <a:r>
              <a:rPr lang="en-US" dirty="0" smtClean="0"/>
              <a:t>: ohm-metro </a:t>
            </a:r>
            <a:r>
              <a:rPr lang="en-US" dirty="0" err="1" smtClean="0"/>
              <a:t>para</a:t>
            </a:r>
            <a:r>
              <a:rPr lang="en-US" dirty="0" smtClean="0"/>
              <a:t> </a:t>
            </a:r>
            <a:r>
              <a:rPr lang="en-US" dirty="0" err="1" smtClean="0"/>
              <a:t>resistividad</a:t>
            </a:r>
            <a:r>
              <a:rPr lang="en-US" dirty="0" smtClean="0"/>
              <a:t>, </a:t>
            </a:r>
            <a:r>
              <a:rPr lang="en-US" dirty="0" err="1" smtClean="0"/>
              <a:t>miliradianes</a:t>
            </a:r>
            <a:r>
              <a:rPr lang="en-US" dirty="0" smtClean="0"/>
              <a:t> </a:t>
            </a:r>
            <a:r>
              <a:rPr lang="en-US" dirty="0" err="1" smtClean="0"/>
              <a:t>para</a:t>
            </a:r>
            <a:r>
              <a:rPr lang="en-US" dirty="0" smtClean="0"/>
              <a:t> </a:t>
            </a:r>
            <a:r>
              <a:rPr lang="en-US" dirty="0" err="1" smtClean="0"/>
              <a:t>fase</a:t>
            </a:r>
            <a:r>
              <a:rPr lang="en-US" dirty="0" smtClean="0"/>
              <a:t>.</a:t>
            </a:r>
          </a:p>
          <a:p>
            <a:r>
              <a:rPr lang="en-US" b="1" dirty="0" smtClean="0"/>
              <a:t>FEM: Frequency domain </a:t>
            </a:r>
            <a:r>
              <a:rPr lang="en-US" b="1" dirty="0" err="1" smtClean="0"/>
              <a:t>electromagnetics</a:t>
            </a:r>
            <a:r>
              <a:rPr lang="en-US" b="1" dirty="0" smtClean="0"/>
              <a:t>. </a:t>
            </a:r>
            <a:r>
              <a:rPr lang="en-US" dirty="0" err="1" smtClean="0"/>
              <a:t>Profundidad</a:t>
            </a:r>
            <a:r>
              <a:rPr lang="en-US" dirty="0" smtClean="0"/>
              <a:t> </a:t>
            </a:r>
            <a:r>
              <a:rPr lang="en-US" dirty="0" err="1" smtClean="0"/>
              <a:t>es</a:t>
            </a:r>
            <a:r>
              <a:rPr lang="en-US" dirty="0" smtClean="0"/>
              <a:t> </a:t>
            </a:r>
            <a:r>
              <a:rPr lang="en-US" dirty="0" err="1" smtClean="0"/>
              <a:t>controlada</a:t>
            </a:r>
            <a:r>
              <a:rPr lang="en-US" dirty="0" smtClean="0"/>
              <a:t>  </a:t>
            </a:r>
            <a:r>
              <a:rPr lang="en-US" dirty="0" err="1" smtClean="0"/>
              <a:t>por</a:t>
            </a:r>
            <a:r>
              <a:rPr lang="en-US" dirty="0" smtClean="0"/>
              <a:t> </a:t>
            </a:r>
            <a:r>
              <a:rPr lang="en-US" dirty="0" err="1" smtClean="0"/>
              <a:t>frecuencia</a:t>
            </a:r>
            <a:r>
              <a:rPr lang="en-US" dirty="0" smtClean="0"/>
              <a:t> , </a:t>
            </a:r>
            <a:r>
              <a:rPr lang="en-US" dirty="0" err="1" smtClean="0"/>
              <a:t>resistividad</a:t>
            </a:r>
            <a:r>
              <a:rPr lang="en-US" dirty="0" smtClean="0"/>
              <a:t>  y </a:t>
            </a:r>
            <a:r>
              <a:rPr lang="en-US" dirty="0" err="1" smtClean="0"/>
              <a:t>separación</a:t>
            </a:r>
            <a:r>
              <a:rPr lang="en-US" dirty="0" smtClean="0"/>
              <a:t> receptor/</a:t>
            </a:r>
            <a:r>
              <a:rPr lang="en-US" dirty="0" err="1" smtClean="0"/>
              <a:t>transmisor</a:t>
            </a:r>
            <a:r>
              <a:rPr lang="en-US" dirty="0" smtClean="0"/>
              <a:t> </a:t>
            </a:r>
          </a:p>
          <a:p>
            <a:r>
              <a:rPr lang="en-US" dirty="0" err="1" smtClean="0"/>
              <a:t>Unidades</a:t>
            </a:r>
            <a:r>
              <a:rPr lang="en-US" dirty="0" smtClean="0"/>
              <a:t>: % </a:t>
            </a:r>
            <a:r>
              <a:rPr lang="en-US" dirty="0" err="1" smtClean="0"/>
              <a:t>para</a:t>
            </a:r>
            <a:r>
              <a:rPr lang="en-US" dirty="0" smtClean="0"/>
              <a:t> </a:t>
            </a:r>
            <a:r>
              <a:rPr lang="en-US" dirty="0" err="1" smtClean="0"/>
              <a:t>cuadratura</a:t>
            </a:r>
            <a:r>
              <a:rPr lang="en-US" dirty="0" smtClean="0"/>
              <a:t> y </a:t>
            </a:r>
            <a:r>
              <a:rPr lang="en-US" dirty="0" err="1" smtClean="0"/>
              <a:t>componentes</a:t>
            </a:r>
            <a:r>
              <a:rPr lang="en-US" dirty="0" smtClean="0"/>
              <a:t> en </a:t>
            </a:r>
            <a:r>
              <a:rPr lang="en-US" dirty="0" err="1" smtClean="0"/>
              <a:t>fase</a:t>
            </a:r>
            <a:r>
              <a:rPr lang="en-US" dirty="0" smtClean="0"/>
              <a:t>, </a:t>
            </a:r>
            <a:r>
              <a:rPr lang="en-US" dirty="0" err="1" smtClean="0"/>
              <a:t>ppm</a:t>
            </a:r>
            <a:r>
              <a:rPr lang="en-US" dirty="0" smtClean="0"/>
              <a:t> u </a:t>
            </a:r>
            <a:r>
              <a:rPr lang="en-US" dirty="0" err="1" smtClean="0"/>
              <a:t>otras</a:t>
            </a:r>
            <a:r>
              <a:rPr lang="en-US" dirty="0" smtClean="0"/>
              <a:t> </a:t>
            </a:r>
            <a:r>
              <a:rPr lang="en-US" dirty="0" err="1" smtClean="0"/>
              <a:t>indicadas</a:t>
            </a:r>
            <a:r>
              <a:rPr lang="en-US" dirty="0" smtClean="0"/>
              <a:t> en laminas </a:t>
            </a:r>
            <a:r>
              <a:rPr lang="en-US" dirty="0" err="1" smtClean="0"/>
              <a:t>siguientes</a:t>
            </a:r>
            <a:r>
              <a:rPr lang="en-US" dirty="0" smtClean="0"/>
              <a:t>.</a:t>
            </a:r>
          </a:p>
          <a:p>
            <a:r>
              <a:rPr lang="en-US" b="1" dirty="0" smtClean="0"/>
              <a:t>TEM: Transient or time-domain </a:t>
            </a:r>
            <a:r>
              <a:rPr lang="en-US" b="1" dirty="0" err="1" smtClean="0"/>
              <a:t>electromagnetics</a:t>
            </a:r>
            <a:r>
              <a:rPr lang="en-US" b="1" dirty="0" smtClean="0"/>
              <a:t>. </a:t>
            </a:r>
            <a:r>
              <a:rPr lang="en-US" dirty="0" err="1" smtClean="0"/>
              <a:t>Profundidad</a:t>
            </a:r>
            <a:r>
              <a:rPr lang="en-US" dirty="0" smtClean="0"/>
              <a:t> de </a:t>
            </a:r>
            <a:r>
              <a:rPr lang="en-US" dirty="0" err="1" smtClean="0"/>
              <a:t>exploración</a:t>
            </a:r>
            <a:r>
              <a:rPr lang="en-US" dirty="0" smtClean="0"/>
              <a:t> </a:t>
            </a:r>
            <a:r>
              <a:rPr lang="en-US" dirty="0" err="1" smtClean="0"/>
              <a:t>esta</a:t>
            </a:r>
            <a:r>
              <a:rPr lang="en-US" dirty="0" smtClean="0"/>
              <a:t> dada </a:t>
            </a:r>
            <a:r>
              <a:rPr lang="en-US" dirty="0" err="1" smtClean="0"/>
              <a:t>por</a:t>
            </a:r>
            <a:r>
              <a:rPr lang="en-US" dirty="0" smtClean="0"/>
              <a:t> el </a:t>
            </a:r>
            <a:r>
              <a:rPr lang="en-US" dirty="0" err="1" smtClean="0"/>
              <a:t>tamaño</a:t>
            </a:r>
            <a:r>
              <a:rPr lang="en-US" dirty="0" smtClean="0"/>
              <a:t> de la </a:t>
            </a:r>
            <a:r>
              <a:rPr lang="en-US" dirty="0" err="1" smtClean="0"/>
              <a:t>bobina</a:t>
            </a:r>
            <a:r>
              <a:rPr lang="en-US" dirty="0" smtClean="0"/>
              <a:t> de </a:t>
            </a:r>
            <a:r>
              <a:rPr lang="en-US" dirty="0" err="1" smtClean="0"/>
              <a:t>emisión</a:t>
            </a:r>
            <a:r>
              <a:rPr lang="en-US" dirty="0" smtClean="0"/>
              <a:t>, </a:t>
            </a:r>
            <a:r>
              <a:rPr lang="en-US" dirty="0" err="1" smtClean="0"/>
              <a:t>resistividad</a:t>
            </a:r>
            <a:r>
              <a:rPr lang="en-US" dirty="0" smtClean="0"/>
              <a:t> del </a:t>
            </a:r>
            <a:r>
              <a:rPr lang="en-US" dirty="0" err="1" smtClean="0"/>
              <a:t>suelo</a:t>
            </a:r>
            <a:r>
              <a:rPr lang="en-US" dirty="0" smtClean="0"/>
              <a:t> y </a:t>
            </a:r>
            <a:r>
              <a:rPr lang="en-US" dirty="0" err="1" smtClean="0"/>
              <a:t>tiempo</a:t>
            </a:r>
            <a:r>
              <a:rPr lang="en-US" dirty="0" smtClean="0"/>
              <a:t> de </a:t>
            </a:r>
            <a:r>
              <a:rPr lang="en-US" dirty="0" err="1" smtClean="0"/>
              <a:t>reducción</a:t>
            </a:r>
            <a:r>
              <a:rPr lang="en-US" dirty="0" smtClean="0"/>
              <a:t> del campo.</a:t>
            </a:r>
          </a:p>
          <a:p>
            <a:r>
              <a:rPr lang="en-US" dirty="0" err="1" smtClean="0"/>
              <a:t>Unidades</a:t>
            </a:r>
            <a:r>
              <a:rPr lang="en-US" dirty="0" smtClean="0"/>
              <a:t>: </a:t>
            </a:r>
            <a:r>
              <a:rPr lang="en-US" dirty="0" err="1" smtClean="0"/>
              <a:t>milisegunds</a:t>
            </a:r>
            <a:r>
              <a:rPr lang="en-US" dirty="0" smtClean="0"/>
              <a:t> </a:t>
            </a:r>
            <a:r>
              <a:rPr lang="en-US" dirty="0" err="1" smtClean="0"/>
              <a:t>para</a:t>
            </a:r>
            <a:r>
              <a:rPr lang="en-US" dirty="0" smtClean="0"/>
              <a:t>  </a:t>
            </a:r>
            <a:r>
              <a:rPr lang="en-US" dirty="0" err="1" smtClean="0"/>
              <a:t>graficos</a:t>
            </a:r>
            <a:r>
              <a:rPr lang="en-US" dirty="0" smtClean="0"/>
              <a:t> </a:t>
            </a:r>
            <a:r>
              <a:rPr lang="en-US" dirty="0" err="1" smtClean="0"/>
              <a:t>tiempo</a:t>
            </a:r>
            <a:r>
              <a:rPr lang="en-US" dirty="0" smtClean="0"/>
              <a:t>–decay plots, ohm-metros </a:t>
            </a:r>
            <a:r>
              <a:rPr lang="en-US" dirty="0" err="1" smtClean="0"/>
              <a:t>para</a:t>
            </a:r>
            <a:r>
              <a:rPr lang="en-US" dirty="0" smtClean="0"/>
              <a:t> </a:t>
            </a:r>
            <a:r>
              <a:rPr lang="en-US" dirty="0" err="1" smtClean="0"/>
              <a:t>resistividades</a:t>
            </a:r>
            <a:r>
              <a:rPr lang="en-US" dirty="0" smtClean="0"/>
              <a:t> </a:t>
            </a:r>
            <a:r>
              <a:rPr lang="en-US" dirty="0" err="1" smtClean="0"/>
              <a:t>calculadas</a:t>
            </a:r>
            <a:r>
              <a:rPr lang="en-US" dirty="0" smtClean="0"/>
              <a:t>.</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592" y="2060848"/>
            <a:ext cx="7128792" cy="1754326"/>
          </a:xfrm>
          <a:prstGeom prst="rect">
            <a:avLst/>
          </a:prstGeom>
          <a:noFill/>
        </p:spPr>
        <p:txBody>
          <a:bodyPr wrap="square" rtlCol="0">
            <a:spAutoFit/>
          </a:bodyPr>
          <a:lstStyle/>
          <a:p>
            <a:r>
              <a:rPr lang="en-US" b="1" dirty="0" err="1" smtClean="0"/>
              <a:t>NanoTEM</a:t>
            </a:r>
            <a:r>
              <a:rPr lang="en-US" b="1" dirty="0" smtClean="0"/>
              <a:t>:  </a:t>
            </a:r>
            <a:r>
              <a:rPr lang="en-US" dirty="0" err="1" smtClean="0"/>
              <a:t>Sistema</a:t>
            </a:r>
            <a:r>
              <a:rPr lang="en-US" dirty="0" smtClean="0"/>
              <a:t> TEM </a:t>
            </a:r>
            <a:r>
              <a:rPr lang="en-US" dirty="0" err="1" smtClean="0"/>
              <a:t>más</a:t>
            </a:r>
            <a:r>
              <a:rPr lang="en-US" dirty="0" smtClean="0"/>
              <a:t> simple y superficial.  </a:t>
            </a:r>
            <a:r>
              <a:rPr lang="en-US" dirty="0" err="1" smtClean="0"/>
              <a:t>Análogo</a:t>
            </a:r>
            <a:r>
              <a:rPr lang="en-US" dirty="0" smtClean="0"/>
              <a:t> al TEM en forma de </a:t>
            </a:r>
            <a:r>
              <a:rPr lang="en-US" dirty="0" err="1" smtClean="0"/>
              <a:t>controlar</a:t>
            </a:r>
            <a:r>
              <a:rPr lang="en-US" dirty="0" smtClean="0"/>
              <a:t> </a:t>
            </a:r>
            <a:r>
              <a:rPr lang="en-US" dirty="0" err="1" smtClean="0"/>
              <a:t>profundidad</a:t>
            </a:r>
            <a:endParaRPr lang="en-US" dirty="0" smtClean="0"/>
          </a:p>
          <a:p>
            <a:r>
              <a:rPr lang="en-US" dirty="0" err="1" smtClean="0"/>
              <a:t>Unidades</a:t>
            </a:r>
            <a:r>
              <a:rPr lang="en-US" dirty="0" smtClean="0"/>
              <a:t>: </a:t>
            </a:r>
            <a:r>
              <a:rPr lang="en-US" dirty="0" err="1" smtClean="0"/>
              <a:t>microsegundos</a:t>
            </a:r>
            <a:r>
              <a:rPr lang="en-US" dirty="0" smtClean="0"/>
              <a:t> y </a:t>
            </a:r>
            <a:r>
              <a:rPr lang="en-US" dirty="0" err="1" smtClean="0"/>
              <a:t>milisegudos</a:t>
            </a:r>
            <a:r>
              <a:rPr lang="en-US" dirty="0" smtClean="0"/>
              <a:t> </a:t>
            </a:r>
            <a:r>
              <a:rPr lang="en-US" dirty="0" err="1" smtClean="0"/>
              <a:t>para</a:t>
            </a:r>
            <a:r>
              <a:rPr lang="en-US" dirty="0" smtClean="0"/>
              <a:t> </a:t>
            </a:r>
            <a:r>
              <a:rPr lang="en-US" dirty="0" err="1" smtClean="0"/>
              <a:t>graficos</a:t>
            </a:r>
            <a:r>
              <a:rPr lang="en-US" dirty="0" smtClean="0"/>
              <a:t> time-decay, y ohm-metros </a:t>
            </a:r>
            <a:r>
              <a:rPr lang="en-US" dirty="0" err="1" smtClean="0"/>
              <a:t>pra</a:t>
            </a:r>
            <a:r>
              <a:rPr lang="en-US" dirty="0" smtClean="0"/>
              <a:t> </a:t>
            </a:r>
            <a:r>
              <a:rPr lang="en-US" dirty="0" err="1" smtClean="0"/>
              <a:t>calculo</a:t>
            </a:r>
            <a:r>
              <a:rPr lang="en-US" dirty="0" smtClean="0"/>
              <a:t> de </a:t>
            </a:r>
            <a:r>
              <a:rPr lang="en-US" dirty="0" err="1" smtClean="0"/>
              <a:t>resistividades</a:t>
            </a:r>
            <a:r>
              <a:rPr lang="en-US" dirty="0" smtClean="0"/>
              <a:t>.</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type="body" idx="4294967295"/>
          </p:nvPr>
        </p:nvSpPr>
        <p:spPr>
          <a:xfrm>
            <a:off x="0" y="2205038"/>
            <a:ext cx="8229600" cy="5473700"/>
          </a:xfrm>
        </p:spPr>
        <p:txBody>
          <a:bodyPr/>
          <a:lstStyle/>
          <a:p>
            <a:pPr>
              <a:lnSpc>
                <a:spcPct val="90000"/>
              </a:lnSpc>
              <a:buFont typeface="Wingdings" pitchFamily="2" charset="2"/>
              <a:buNone/>
            </a:pPr>
            <a:r>
              <a:rPr lang="es-MX" sz="2400" smtClean="0">
                <a:latin typeface="Arial" charset="0"/>
                <a:cs typeface="Arial" charset="0"/>
              </a:rPr>
              <a:t>	Se emplean tres bobinas colocadas en superficie del terreno (de la pila, por ejemplo). Una es el transmisor que genera una onda electromagnética compuesta, de frecuencias programables (300 hz a 50khz); otra bobina captadora, que registra la señal inducida y separa los componentes según frecuencia. La tercera bobina obtiene los parámetros de intensidad de la señal inducida y las componentes fase y cuadratura, siendo un sistema de calibración.</a:t>
            </a:r>
          </a:p>
          <a:p>
            <a:pPr>
              <a:lnSpc>
                <a:spcPct val="90000"/>
              </a:lnSpc>
              <a:buFont typeface="Wingdings" pitchFamily="2" charset="2"/>
              <a:buNone/>
            </a:pPr>
            <a:endParaRPr lang="es-MX" sz="2400" smtClean="0">
              <a:latin typeface="Arial" charset="0"/>
              <a:cs typeface="Arial" charset="0"/>
            </a:endParaRPr>
          </a:p>
          <a:p>
            <a:pPr>
              <a:lnSpc>
                <a:spcPct val="90000"/>
              </a:lnSpc>
              <a:buFont typeface="Wingdings" pitchFamily="2" charset="2"/>
              <a:buNone/>
            </a:pPr>
            <a:r>
              <a:rPr lang="es-MX" sz="2400" smtClean="0">
                <a:latin typeface="Arial" charset="0"/>
                <a:cs typeface="Arial" charset="0"/>
              </a:rPr>
              <a:t>	Se mide un conjunto de líneas paralelas y se obtiene una estimación de la conductividad del suelo a distintas profundidades hasta una profundidad de 30 m  </a:t>
            </a:r>
            <a:endParaRPr lang="es-ES" sz="2400" smtClean="0">
              <a:latin typeface="Arial" charset="0"/>
              <a:cs typeface="Arial" charset="0"/>
            </a:endParaRPr>
          </a:p>
        </p:txBody>
      </p:sp>
      <p:sp>
        <p:nvSpPr>
          <p:cNvPr id="101382" name="Text Box 6"/>
          <p:cNvSpPr txBox="1">
            <a:spLocks noChangeArrowheads="1"/>
          </p:cNvSpPr>
          <p:nvPr/>
        </p:nvSpPr>
        <p:spPr bwMode="auto">
          <a:xfrm>
            <a:off x="250825" y="333375"/>
            <a:ext cx="8713788" cy="1373188"/>
          </a:xfrm>
          <a:prstGeom prst="rect">
            <a:avLst/>
          </a:prstGeom>
          <a:noFill/>
          <a:ln w="9525">
            <a:noFill/>
            <a:miter lim="800000"/>
            <a:headEnd/>
            <a:tailEnd/>
          </a:ln>
          <a:effectLst/>
        </p:spPr>
        <p:txBody>
          <a:bodyPr>
            <a:spAutoFit/>
          </a:bodyPr>
          <a:lstStyle/>
          <a:p>
            <a:pPr>
              <a:spcBef>
                <a:spcPct val="50000"/>
              </a:spcBef>
              <a:defRPr/>
            </a:pPr>
            <a:r>
              <a:rPr lang="es-MX" sz="2800">
                <a:effectLst>
                  <a:outerShdw blurRad="38100" dist="38100" dir="2700000" algn="tl">
                    <a:srgbClr val="000000"/>
                  </a:outerShdw>
                </a:effectLst>
              </a:rPr>
              <a:t>Medición de conductividad eléctrica mediante el uso de campos magnéticos  de frecuencia variable. Método electromagnético - GEM2</a:t>
            </a:r>
            <a:endParaRPr lang="es-ES" sz="2800">
              <a:effectLst>
                <a:outerShdw blurRad="38100" dist="38100" dir="2700000" algn="tl">
                  <a:srgbClr val="000000"/>
                </a:outerShdw>
              </a:effectLst>
            </a:endParaRPr>
          </a:p>
        </p:txBody>
      </p:sp>
    </p:spTree>
  </p:cSld>
  <p:clrMapOvr>
    <a:masterClrMapping/>
  </p:clrMapOvr>
</p:sld>
</file>

<file path=ppt/theme/theme1.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1133</TotalTime>
  <Words>984</Words>
  <Application>Microsoft Office PowerPoint</Application>
  <PresentationFormat>Presentación en pantalla (4:3)</PresentationFormat>
  <Paragraphs>83</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1_Tema de Office</vt:lpstr>
      <vt:lpstr>Aplicación de métodos geofísicos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Resultado de aplicación de Método Electromagnético GEM2 </vt:lpstr>
      <vt:lpstr>Presentación de PowerPoint</vt:lpstr>
      <vt:lpstr>Métodos electromagnéticos de fuente artificial</vt:lpstr>
      <vt:lpstr>Resultado de aplicación Metodo Transiente Electromagnético TEM</vt:lpstr>
      <vt:lpstr>Método de Transiente Electromagnético TEM</vt:lpstr>
    </vt:vector>
  </TitlesOfParts>
  <Company>vector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SISTEMAS DE DETECCION DE FILTRACIONES EN PILAS DE LIXIVIACION  Y PISICNAS</dc:title>
  <dc:creator>Luis Paredes</dc:creator>
  <cp:lastModifiedBy>Eugenia</cp:lastModifiedBy>
  <cp:revision>69</cp:revision>
  <dcterms:created xsi:type="dcterms:W3CDTF">2010-03-09T03:12:21Z</dcterms:created>
  <dcterms:modified xsi:type="dcterms:W3CDTF">2012-01-12T15:18:47Z</dcterms:modified>
</cp:coreProperties>
</file>