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4" r:id="rId4"/>
  </p:sldMasterIdLst>
  <p:notesMasterIdLst>
    <p:notesMasterId r:id="rId18"/>
  </p:notesMasterIdLst>
  <p:sldIdLst>
    <p:sldId id="256" r:id="rId5"/>
    <p:sldId id="258" r:id="rId6"/>
    <p:sldId id="259" r:id="rId7"/>
    <p:sldId id="260" r:id="rId8"/>
    <p:sldId id="263" r:id="rId9"/>
    <p:sldId id="265" r:id="rId10"/>
    <p:sldId id="268" r:id="rId11"/>
    <p:sldId id="269" r:id="rId12"/>
    <p:sldId id="270" r:id="rId13"/>
    <p:sldId id="271" r:id="rId14"/>
    <p:sldId id="272" r:id="rId15"/>
    <p:sldId id="266" r:id="rId16"/>
    <p:sldId id="267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>
        <p:scale>
          <a:sx n="70" d="100"/>
          <a:sy n="70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</a:lstStyle>
          <a:p>
            <a:fld id="{2447E72A-D913-4DC2-9E0A-E520CE8FCC86}" type="datetimeFigureOut">
              <a:rPr/>
              <a:pPr/>
              <a:t>12/9/2006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</a:lstStyle>
          <a:p>
            <a:fld id="{A5D78FC6-CE17-4259-A63C-DDFC12E048FC}" type="slidenum">
              <a:rPr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92202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s-ES" smtClean="0"/>
              <a:pPr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D78FC6-CE17-4259-A63C-DDFC12E048FC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 latinLnBrk="0">
              <a:defRPr lang="es-ES" cap="all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 latinLnBrk="0">
              <a:buNone/>
              <a:defRPr lang="es-ES" sz="26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 latinLnBrk="0">
              <a:defRPr lang="es-ES" sz="20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 algn="ctr"/>
            <a:fld id="{743653DA-8BF4-4869-96FE-9BCF43372D46}" type="datetime8">
              <a:rPr/>
              <a:pPr algn="ctr"/>
              <a:t>12/9/2006 8:40 a.m.</a:t>
            </a:fld>
            <a:endParaRPr lang="es-ES" sz="200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 latinLnBrk="0">
              <a:defRPr lang="es-ES">
                <a:solidFill>
                  <a:schemeClr val="tx2"/>
                </a:solidFill>
              </a:defRPr>
            </a:lvl1pPr>
          </a:lstStyle>
          <a:p>
            <a:pPr algn="r"/>
            <a:endParaRPr lang="es-ES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 latinLnBrk="0">
              <a:defRPr lang="es-ES">
                <a:solidFill>
                  <a:schemeClr val="tx2"/>
                </a:solidFill>
              </a:defRPr>
            </a:lvl1pPr>
          </a:lstStyle>
          <a:p>
            <a:fld id="{72AC53DF-4216-466D-99A7-94400E6C2A25}" type="slidenum">
              <a:rPr/>
              <a:pPr/>
              <a:t>‹Nº›</a:t>
            </a:fld>
            <a:endParaRPr lang="es-ES">
              <a:solidFill>
                <a:schemeClr val="tx2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816DF-213E-421B-92D3-C068DBB023D6}" type="datetime8">
              <a:rPr lang="es-ES">
                <a:solidFill>
                  <a:schemeClr val="tx2"/>
                </a:solidFill>
              </a:rPr>
              <a:pPr/>
              <a:t>31/08/2010 14:14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AC53DF-4216-466D-99A7-94400E6C2A25}" type="slidenum">
              <a:rPr lang="es-ES" sz="1200">
                <a:solidFill>
                  <a:schemeClr val="tx2"/>
                </a:solidFill>
              </a:rPr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exto y título vertical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D3816DF-213E-421B-92D3-C068DBB023D6}" type="datetime8">
              <a:rPr lang="es-ES">
                <a:solidFill>
                  <a:schemeClr val="tx2"/>
                </a:solidFill>
              </a:rPr>
              <a:pPr/>
              <a:t>31/08/2010 14:14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AC53DF-4216-466D-99A7-94400E6C2A25}" type="slidenum">
              <a:rPr lang="es-ES" sz="1200">
                <a:solidFill>
                  <a:schemeClr val="tx2"/>
                </a:solidFill>
              </a:rPr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29108-AC8D-4212-9283-60D9E99BF07A}" type="datetime8">
              <a:rPr/>
              <a:pPr/>
              <a:t>12/9/2006 8:40 a.m.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1AD93096-5B34-4342-9326-69289CEAE4C2}" type="slidenum">
              <a:rPr/>
              <a:pPr/>
              <a:t>‹Nº›</a:t>
            </a:fld>
            <a:endParaRPr lang="es-ES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latinLnBrk="0">
              <a:buNone/>
              <a:defRPr lang="es-ES" sz="2800">
                <a:solidFill>
                  <a:schemeClr val="tx2"/>
                </a:solidFill>
              </a:defRPr>
            </a:lvl1pPr>
            <a:lvl2pPr>
              <a:buNone/>
              <a:defRPr lang="es-ES"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lang="es-ES"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lang="es-ES"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 latinLnBrk="0">
              <a:buNone/>
              <a:defRPr lang="es-ES" sz="4400" b="0" cap="none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ED3D3-6235-4F4C-B439-DF277FB555A7}" type="datetime8">
              <a:rPr/>
              <a:pPr/>
              <a:t>12/9/2006 8:40 a.m.</a:t>
            </a:fld>
            <a:endParaRPr lang="es-E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 latinLnBrk="0">
              <a:defRPr lang="es-ES" sz="24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 algn="ctr"/>
            <a:fld id="{1AD93096-5B34-4342-9326-69289CEAE4C2}" type="slidenum">
              <a:rPr/>
              <a:pPr algn="ctr"/>
              <a:t>‹Nº›</a:t>
            </a:fld>
            <a:endParaRPr lang="es-ES" sz="240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ido 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B5F1E3E-4B2F-4895-B65E-28B2E64F39F6}" type="datetime8">
              <a:rPr/>
              <a:pPr/>
              <a:t>12/9/2006 8:40 a.m.</a:t>
            </a:fld>
            <a:endParaRPr lang="es-E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/>
              <a:pPr algn="ctr"/>
              <a:t>‹Nº›</a:t>
            </a:fld>
            <a:endParaRPr lang="es-E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 latinLnBrk="0">
              <a:defRPr lang="es-ES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63085435-8225-4333-BFFA-0096413F0D76}" type="datetime8">
              <a:rPr/>
              <a:pPr/>
              <a:t>12/9/2006 8:40 a.m.</a:t>
            </a:fld>
            <a:endParaRPr lang="es-E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pPr algn="ctr"/>
            <a:fld id="{1AD93096-5B34-4342-9326-69289CEAE4C2}" type="slidenum">
              <a:rPr/>
              <a:pPr algn="ctr"/>
              <a:t>‹Nº›</a:t>
            </a:fld>
            <a:endParaRPr lang="es-E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s-E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 latinLnBrk="0">
              <a:buFontTx/>
              <a:buNone/>
              <a:defRPr lang="es-ES" sz="20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 latinLnBrk="0">
              <a:buFontTx/>
              <a:buNone/>
              <a:defRPr lang="es-ES" sz="20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3C494-2A87-468C-A21B-CB14FB9ABB00}" type="datetime8">
              <a:rPr/>
              <a:pPr/>
              <a:t>12/9/2006 8:40 a.m.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1AD93096-5B34-4342-9326-69289CEAE4C2}" type="slidenum">
              <a:rPr/>
              <a:pPr/>
              <a:t>‹Nº›</a:t>
            </a:fld>
            <a:endParaRPr lang="es-ES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180FA0-5B31-4864-A2BB-719EA5A679C6}" type="datetime8">
              <a:rPr/>
              <a:pPr/>
              <a:t>12/9/2006 8:40 a.m.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 latinLnBrk="0">
              <a:defRPr lang="es-ES">
                <a:solidFill>
                  <a:schemeClr val="tx2"/>
                </a:solidFill>
              </a:defRPr>
            </a:lvl1pPr>
          </a:lstStyle>
          <a:p>
            <a:fld id="{1AD93096-5B34-4342-9326-69289CEAE4C2}" type="slidenum">
              <a:rPr/>
              <a:pPr/>
              <a:t>‹Nº›</a:t>
            </a:fld>
            <a:endParaRPr lang="es-ES">
              <a:solidFill>
                <a:schemeClr val="tx2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 latinLnBrk="0">
              <a:buNone/>
              <a:defRPr lang="es-ES" sz="4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CC0C8-36B8-442A-833D-B6AACE86BB77}" type="datetime8">
              <a:rPr/>
              <a:pPr/>
              <a:t>12/9/2006 8:40 a.m.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latinLnBrk="0">
              <a:defRPr lang="es-ES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fld id="{1AD93096-5B34-4342-9326-69289CEAE4C2}" type="slidenum">
              <a:rPr/>
              <a:pPr/>
              <a:t>‹Nº›</a:t>
            </a:fld>
            <a:endParaRPr lang="es-ES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 latinLnBrk="0">
              <a:spcAft>
                <a:spcPts val="1000"/>
              </a:spcAft>
              <a:buNone/>
              <a:defRPr lang="es-ES" sz="1800"/>
            </a:lvl1pPr>
            <a:lvl2pPr>
              <a:buNone/>
              <a:defRPr lang="es-ES" sz="1200"/>
            </a:lvl2pPr>
            <a:lvl3pPr>
              <a:buNone/>
              <a:defRPr lang="es-ES" sz="1000"/>
            </a:lvl3pPr>
            <a:lvl4pPr>
              <a:buNone/>
              <a:defRPr lang="es-ES" sz="900"/>
            </a:lvl4pPr>
            <a:lvl5pPr>
              <a:buNone/>
              <a:defRPr lang="es-ES"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 latinLnBrk="0">
              <a:buFontTx/>
              <a:buNone/>
              <a:defRPr lang="es-ES" sz="1700"/>
            </a:lvl1pPr>
            <a:lvl2pPr>
              <a:buFontTx/>
              <a:buNone/>
              <a:defRPr lang="es-ES" sz="1200"/>
            </a:lvl2pPr>
            <a:lvl3pPr>
              <a:buFontTx/>
              <a:buNone/>
              <a:defRPr lang="es-ES" sz="1000"/>
            </a:lvl3pPr>
            <a:lvl4pPr>
              <a:buFontTx/>
              <a:buNone/>
              <a:defRPr lang="es-ES" sz="900"/>
            </a:lvl4pPr>
            <a:lvl5pPr>
              <a:buFontTx/>
              <a:buNone/>
              <a:defRPr lang="es-ES" sz="900"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 latinLnBrk="0">
              <a:buNone/>
              <a:defRPr lang="es-ES" sz="2800" b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1E20EC5-AC53-4169-941E-EDF10CD23748}" type="datetime8">
              <a:rPr/>
              <a:pPr/>
              <a:t>12/9/2006 8:40 a.m.</a:t>
            </a:fld>
            <a:endParaRPr lang="es-E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 latinLnBrk="0">
              <a:defRPr lang="es-ES" sz="2800"/>
            </a:lvl1pPr>
          </a:lstStyle>
          <a:p>
            <a:pPr algn="ctr"/>
            <a:fld id="{1AD93096-5B34-4342-9326-69289CEAE4C2}" type="slidenum">
              <a:rPr/>
              <a:pPr algn="ctr"/>
              <a:t>‹Nº›</a:t>
            </a:fld>
            <a:endParaRPr lang="es-ES" sz="280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 latinLnBrk="0">
              <a:buNone/>
              <a:defRPr lang="es-ES" sz="3200"/>
            </a:lvl1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  <a:p>
            <a:pPr lvl="5"/>
            <a:r>
              <a:rPr lang="es-ES"/>
              <a:t>Sexto nivel</a:t>
            </a:r>
          </a:p>
          <a:p>
            <a:pPr lvl="6"/>
            <a:r>
              <a:rPr lang="es-ES"/>
              <a:t>Séptimo nivel</a:t>
            </a:r>
          </a:p>
          <a:p>
            <a:pPr lvl="7"/>
            <a:r>
              <a:rPr lang="es-ES"/>
              <a:t>Octavo nivel</a:t>
            </a:r>
          </a:p>
          <a:p>
            <a:pPr lvl="8"/>
            <a:r>
              <a:rPr lang="es-ES"/>
              <a:t>Noveno nivel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latinLnBrk="0">
              <a:defRPr lang="es-ES" sz="1400">
                <a:solidFill>
                  <a:schemeClr val="tx2"/>
                </a:solidFill>
              </a:defRPr>
            </a:lvl1pPr>
          </a:lstStyle>
          <a:p>
            <a:fld id="{8D3816DF-213E-421B-92D3-C068DBB023D6}" type="datetime8">
              <a:rPr lang="es-ES">
                <a:solidFill>
                  <a:schemeClr val="tx2"/>
                </a:solidFill>
              </a:rPr>
              <a:pPr/>
              <a:t>31/08/2010 14:14</a:t>
            </a:fld>
            <a:endParaRPr lang="es-ES" sz="140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latinLnBrk="0">
              <a:defRPr lang="es-ES" sz="1400">
                <a:solidFill>
                  <a:schemeClr val="tx2"/>
                </a:solidFill>
              </a:defRPr>
            </a:lvl1pPr>
          </a:lstStyle>
          <a:p>
            <a:pPr algn="r"/>
            <a:endParaRPr lang="es-ES" sz="140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s-E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latinLnBrk="0">
              <a:defRPr lang="es-ES" sz="1400" b="1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 algn="ctr"/>
            <a:fld id="{72AC53DF-4216-466D-99A7-94400E6C2A25}" type="slidenum">
              <a:rPr lang="es-ES" sz="1200">
                <a:solidFill>
                  <a:schemeClr val="tx2"/>
                </a:solidFill>
              </a:rPr>
              <a:pPr algn="ctr"/>
              <a:t>‹Nº›</a:t>
            </a:fld>
            <a:endParaRPr lang="es-ES" sz="1400" b="1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eaLnBrk="1" latinLnBrk="0" hangingPunct="1">
        <a:spcBef>
          <a:spcPct val="0"/>
        </a:spcBef>
        <a:buNone/>
        <a:defRPr lang="es-ES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lang="es-ES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lang="es-ES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lang="es-ES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lang="es-ES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lang="es-ES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lang="es-ES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Llamada rectangular redondeada"/>
          <p:cNvSpPr/>
          <p:nvPr/>
        </p:nvSpPr>
        <p:spPr>
          <a:xfrm>
            <a:off x="1403648" y="3573016"/>
            <a:ext cx="7488832" cy="2016224"/>
          </a:xfrm>
          <a:prstGeom prst="wedgeRoundRectCallout">
            <a:avLst>
              <a:gd name="adj1" fmla="val -37781"/>
              <a:gd name="adj2" fmla="val -68818"/>
              <a:gd name="adj3" fmla="val 1666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1528936" y="3573016"/>
            <a:ext cx="7651576" cy="2294384"/>
          </a:xfrm>
        </p:spPr>
        <p:txBody>
          <a:bodyPr>
            <a:normAutofit/>
          </a:bodyPr>
          <a:lstStyle/>
          <a:p>
            <a:r>
              <a:rPr lang="es-ES" sz="2400" dirty="0" smtClean="0">
                <a:solidFill>
                  <a:schemeClr val="tx1"/>
                </a:solidFill>
              </a:rPr>
              <a:t>por que </a:t>
            </a:r>
            <a:r>
              <a:rPr lang="es-ES" sz="3200" b="1" dirty="0" smtClean="0">
                <a:solidFill>
                  <a:schemeClr val="tx1"/>
                </a:solidFill>
              </a:rPr>
              <a:t>Todos</a:t>
            </a:r>
            <a:r>
              <a:rPr lang="es-ES" sz="2400" dirty="0" smtClean="0">
                <a:solidFill>
                  <a:schemeClr val="tx1"/>
                </a:solidFill>
              </a:rPr>
              <a:t> tienen una </a:t>
            </a:r>
            <a:r>
              <a:rPr lang="es-ES" sz="3200" b="1" dirty="0" smtClean="0">
                <a:solidFill>
                  <a:schemeClr val="tx1"/>
                </a:solidFill>
              </a:rPr>
              <a:t>opinión</a:t>
            </a:r>
            <a:r>
              <a:rPr lang="es-ES" sz="3200" dirty="0" smtClean="0">
                <a:solidFill>
                  <a:schemeClr val="tx1"/>
                </a:solidFill>
              </a:rPr>
              <a:t/>
            </a:r>
            <a:br>
              <a:rPr lang="es-ES" sz="3200" dirty="0" smtClean="0">
                <a:solidFill>
                  <a:schemeClr val="tx1"/>
                </a:solidFill>
              </a:rPr>
            </a:br>
            <a:r>
              <a:rPr lang="es-ES" sz="3200" dirty="0">
                <a:solidFill>
                  <a:schemeClr val="tx1"/>
                </a:solidFill>
              </a:rPr>
              <a:t> </a:t>
            </a:r>
            <a:r>
              <a:rPr lang="es-ES" sz="3200" dirty="0" smtClean="0">
                <a:solidFill>
                  <a:schemeClr val="tx1"/>
                </a:solidFill>
              </a:rPr>
              <a:t> </a:t>
            </a:r>
            <a:r>
              <a:rPr lang="es-ES" sz="2400" dirty="0" smtClean="0">
                <a:solidFill>
                  <a:schemeClr val="tx1"/>
                </a:solidFill>
              </a:rPr>
              <a:t>y donde esta la </a:t>
            </a:r>
            <a:r>
              <a:rPr lang="es-ES" sz="3200" b="1" dirty="0" smtClean="0">
                <a:solidFill>
                  <a:schemeClr val="tx1"/>
                </a:solidFill>
              </a:rPr>
              <a:t>información</a:t>
            </a:r>
            <a:r>
              <a:rPr lang="es-ES" sz="2800" dirty="0" smtClean="0">
                <a:solidFill>
                  <a:schemeClr val="tx1"/>
                </a:solidFill>
              </a:rPr>
              <a:t> </a:t>
            </a:r>
            <a:r>
              <a:rPr lang="es-ES" sz="2000" strike="sngStrike" dirty="0" smtClean="0">
                <a:solidFill>
                  <a:schemeClr val="tx1"/>
                </a:solidFill>
              </a:rPr>
              <a:t>puede</a:t>
            </a:r>
            <a:r>
              <a:rPr lang="es-ES" sz="2400" dirty="0" smtClean="0">
                <a:solidFill>
                  <a:schemeClr val="tx1"/>
                </a:solidFill>
              </a:rPr>
              <a:t>                debe estar la </a:t>
            </a:r>
            <a:r>
              <a:rPr lang="es-ES" sz="3200" b="1" dirty="0" smtClean="0">
                <a:solidFill>
                  <a:schemeClr val="tx1"/>
                </a:solidFill>
              </a:rPr>
              <a:t>opinión</a:t>
            </a:r>
            <a:r>
              <a:rPr lang="es-ES" sz="4000" dirty="0" smtClean="0"/>
              <a:t/>
            </a:r>
            <a:br>
              <a:rPr lang="es-ES" sz="4000" dirty="0" smtClean="0"/>
            </a:br>
            <a:endParaRPr lang="es-E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Alexis Henríquez  &amp; Matías Acuña</a:t>
            </a:r>
            <a:endParaRPr lang="es-ES" dirty="0"/>
          </a:p>
          <a:p>
            <a:r>
              <a:rPr lang="es-ES" dirty="0" smtClean="0"/>
              <a:t>Computación Social</a:t>
            </a:r>
            <a:endParaRPr lang="es-ES" dirty="0"/>
          </a:p>
        </p:txBody>
      </p:sp>
      <p:sp>
        <p:nvSpPr>
          <p:cNvPr id="4" name="3 Rectángulo"/>
          <p:cNvSpPr/>
          <p:nvPr/>
        </p:nvSpPr>
        <p:spPr>
          <a:xfrm>
            <a:off x="539552" y="2413337"/>
            <a:ext cx="709040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48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2000" dir="5400000" algn="tl">
                    <a:srgbClr xmlns:mc="http://schemas.openxmlformats.org/markup-compatibility/2006" xmlns:a14="http://schemas.microsoft.com/office/drawing/2010/main" val="000000" mc:Ignorable="">
                      <a:alpha val="30000"/>
                    </a:srgbClr>
                  </a:outerShdw>
                </a:effectLst>
              </a:rPr>
              <a:t>WEB </a:t>
            </a:r>
            <a:r>
              <a:rPr lang="es-ES" sz="3200" strike="sngStrike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2000" dir="5400000" algn="tl">
                    <a:srgbClr xmlns:mc="http://schemas.openxmlformats.org/markup-compatibility/2006" xmlns:a14="http://schemas.microsoft.com/office/drawing/2010/main" val="000000" mc:Ignorable="">
                      <a:alpha val="30000"/>
                    </a:srgbClr>
                  </a:outerShdw>
                </a:effectLst>
              </a:rPr>
              <a:t>COMMENT</a:t>
            </a:r>
            <a:r>
              <a:rPr lang="es-ES" sz="48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2000" dir="5400000" algn="tl">
                    <a:srgbClr xmlns:mc="http://schemas.openxmlformats.org/markup-compatibility/2006" xmlns:a14="http://schemas.microsoft.com/office/drawing/2010/main" val="000000" mc:Ignorable="">
                      <a:alpha val="30000"/>
                    </a:srgbClr>
                  </a:outerShdw>
                </a:effectLst>
              </a:rPr>
              <a:t> CONNECT</a:t>
            </a:r>
            <a:endParaRPr lang="es-ES" sz="4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Tamaño de la comunidad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/>
              <a:t>Se tratará de una comunidad en constante crecimiento, </a:t>
            </a:r>
            <a:r>
              <a:rPr lang="es-CL" dirty="0" smtClean="0"/>
              <a:t>con potencial </a:t>
            </a:r>
            <a:r>
              <a:rPr lang="es-CL" dirty="0"/>
              <a:t>para llegar a tener una gran cantidad de usuarios</a:t>
            </a:r>
            <a:r>
              <a:rPr lang="es-CL" dirty="0" smtClean="0"/>
              <a:t>.</a:t>
            </a:r>
          </a:p>
          <a:p>
            <a:endParaRPr lang="es-CL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868458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Motivación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/>
              <a:t>La motivación es un tema fundamental en este proyecto, pues junto con entregar una </a:t>
            </a:r>
            <a:r>
              <a:rPr lang="es-CL" dirty="0" smtClean="0"/>
              <a:t>herramienta, </a:t>
            </a:r>
            <a:r>
              <a:rPr lang="es-CL" dirty="0"/>
              <a:t>plantea una necesidad: </a:t>
            </a:r>
            <a:r>
              <a:rPr lang="es-CL" dirty="0" smtClean="0"/>
              <a:t>	</a:t>
            </a:r>
            <a:r>
              <a:rPr lang="es-CL" i="1" dirty="0" smtClean="0"/>
              <a:t>«comunicar </a:t>
            </a:r>
            <a:r>
              <a:rPr lang="es-CL" i="1" dirty="0"/>
              <a:t>ideas sobre el contenido de un </a:t>
            </a:r>
            <a:r>
              <a:rPr lang="es-CL" i="1" dirty="0" smtClean="0"/>
              <a:t>	sitio </a:t>
            </a:r>
            <a:r>
              <a:rPr lang="es-CL" i="1" dirty="0"/>
              <a:t>sobre el mismo </a:t>
            </a:r>
            <a:r>
              <a:rPr lang="es-CL" i="1" dirty="0" smtClean="0"/>
              <a:t>sitio.»</a:t>
            </a:r>
            <a:endParaRPr lang="es-CL" i="1" dirty="0"/>
          </a:p>
          <a:p>
            <a:r>
              <a:rPr lang="es-CL" dirty="0"/>
              <a:t>En este sentido, los esfuerzos se centrarán en mostrar lo útil que puede llegar a ser </a:t>
            </a:r>
            <a:r>
              <a:rPr lang="es-CL" dirty="0" smtClean="0"/>
              <a:t>esta herramienta </a:t>
            </a:r>
            <a:r>
              <a:rPr lang="es-CL" dirty="0"/>
              <a:t>para el usuario.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7010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Ruegos y preguntas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Ejemplo</a:t>
            </a:r>
            <a:endParaRPr lang="es-ES" dirty="0"/>
          </a:p>
        </p:txBody>
      </p:sp>
      <p:pic>
        <p:nvPicPr>
          <p:cNvPr id="1026" name="Imagen 2" descr="C:\Users\macuna\Desktop\Sin títul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56792"/>
            <a:ext cx="7901136" cy="4629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3" name="2 Llamada rectangular redondeada"/>
          <p:cNvSpPr/>
          <p:nvPr/>
        </p:nvSpPr>
        <p:spPr>
          <a:xfrm>
            <a:off x="4139952" y="1772816"/>
            <a:ext cx="2448272" cy="1368152"/>
          </a:xfrm>
          <a:prstGeom prst="wedgeRoundRectCallout">
            <a:avLst>
              <a:gd name="adj1" fmla="val -38114"/>
              <a:gd name="adj2" fmla="val 72475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Esta mas barato en </a:t>
            </a:r>
            <a:r>
              <a:rPr lang="es-ES" dirty="0" err="1" smtClean="0"/>
              <a:t>ripley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77229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Problema a resolver</a:t>
            </a:r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/>
              <a:t>Se plantea la necesidad de compartir información de forma contextual sobre internet, agregando la posibilidad de comunicar directamente ideas a través de una capa social sobre el contenido que se esté visualizando, independiente de quien lo </a:t>
            </a:r>
            <a:r>
              <a:rPr lang="es-ES" dirty="0" smtClean="0"/>
              <a:t>publique.</a:t>
            </a:r>
          </a:p>
          <a:p>
            <a:endParaRPr lang="es-ES" dirty="0"/>
          </a:p>
          <a:p>
            <a:r>
              <a:rPr lang="es-ES" dirty="0" smtClean="0"/>
              <a:t>Esto </a:t>
            </a:r>
            <a:r>
              <a:rPr lang="es-ES" dirty="0"/>
              <a:t>permitirá, por ejemplo, que alguien al ver un anuncio, diario, u otro tipo de información, pueda comentarlo directamente con otras personas en su mismo contexto.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/>
              <a:t>Población destinataria de usuarios</a:t>
            </a:r>
            <a:endParaRPr lang="es-E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 smtClean="0"/>
              <a:t>Descripción Cualitativa</a:t>
            </a:r>
          </a:p>
          <a:p>
            <a:pPr lvl="1"/>
            <a:r>
              <a:rPr lang="es-ES" dirty="0" smtClean="0"/>
              <a:t>Personas que sientan la necesidad de comunicar y/o recibir ideas sobre el contenido de algún sitio web dentro de su mismo contexto.</a:t>
            </a:r>
          </a:p>
          <a:p>
            <a:endParaRPr lang="es-ES" dirty="0"/>
          </a:p>
          <a:p>
            <a:r>
              <a:rPr lang="es-ES" dirty="0" smtClean="0"/>
              <a:t>Descripción Técnica</a:t>
            </a:r>
          </a:p>
          <a:p>
            <a:pPr lvl="1"/>
            <a:r>
              <a:rPr lang="es-ES" dirty="0" smtClean="0"/>
              <a:t>Personas </a:t>
            </a:r>
            <a:r>
              <a:rPr lang="es-ES" dirty="0"/>
              <a:t>con un nivel de conocimientos computacionales </a:t>
            </a:r>
            <a:r>
              <a:rPr lang="es-ES" dirty="0" smtClean="0"/>
              <a:t>básico-mediano.</a:t>
            </a:r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Beneficios </a:t>
            </a:r>
            <a:r>
              <a:rPr lang="es-ES" b="1" dirty="0" smtClean="0"/>
              <a:t>y </a:t>
            </a:r>
            <a:r>
              <a:rPr lang="es-ES" b="1" dirty="0"/>
              <a:t>beneficiarios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Que la comunidad de cibernautas pueda </a:t>
            </a:r>
            <a:r>
              <a:rPr lang="es-ES" dirty="0" err="1"/>
              <a:t>retroalimentarze</a:t>
            </a:r>
            <a:r>
              <a:rPr lang="es-ES" dirty="0"/>
              <a:t> de sus propias </a:t>
            </a:r>
            <a:r>
              <a:rPr lang="es-ES" dirty="0" smtClean="0"/>
              <a:t>opiniones </a:t>
            </a:r>
            <a:r>
              <a:rPr lang="es-ES" dirty="0"/>
              <a:t>con respecto a lo que aparece en diversas paginas de internet, de manera contextual.</a:t>
            </a:r>
          </a:p>
          <a:p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b="1" dirty="0"/>
              <a:t>Idea inicial de algo concreto para lograr los objetivos planteados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ES" dirty="0"/>
              <a:t>Plantear un sistema básico que permita visualizar de forma cómoda la información comentada (meta-información) junto con la propia de un sitio web.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smtClean="0"/>
              <a:t>Desafíos </a:t>
            </a:r>
            <a:r>
              <a:rPr lang="es-ES" b="1" dirty="0"/>
              <a:t>a abordar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fontAlgn="base"/>
            <a:r>
              <a:rPr lang="es-ES" dirty="0" smtClean="0"/>
              <a:t>Alcance</a:t>
            </a:r>
          </a:p>
          <a:p>
            <a:pPr fontAlgn="base"/>
            <a:r>
              <a:rPr lang="es-ES" dirty="0" smtClean="0"/>
              <a:t>Técnicos</a:t>
            </a:r>
            <a:endParaRPr lang="es-ES" dirty="0"/>
          </a:p>
          <a:p>
            <a:pPr fontAlgn="base"/>
            <a:r>
              <a:rPr lang="es-ES" dirty="0"/>
              <a:t>Sociales auto-regulable.</a:t>
            </a:r>
          </a:p>
          <a:p>
            <a:pPr fontAlgn="base"/>
            <a:r>
              <a:rPr lang="es-ES" dirty="0"/>
              <a:t>Interfaz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Propuesta Inicial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/>
              <a:t>El software tendrá dos versiones, una aplicación </a:t>
            </a:r>
            <a:r>
              <a:rPr lang="es-CL" dirty="0" smtClean="0"/>
              <a:t>web (Demo) </a:t>
            </a:r>
            <a:r>
              <a:rPr lang="es-CL" dirty="0"/>
              <a:t>y otra que funcionará como un </a:t>
            </a:r>
            <a:r>
              <a:rPr lang="es-CL" dirty="0" err="1" smtClean="0"/>
              <a:t>plug</a:t>
            </a:r>
            <a:r>
              <a:rPr lang="es-CL" dirty="0" smtClean="0"/>
              <a:t>-in </a:t>
            </a:r>
            <a:r>
              <a:rPr lang="es-CL" dirty="0"/>
              <a:t>para el </a:t>
            </a:r>
            <a:r>
              <a:rPr lang="es-CL" dirty="0" smtClean="0"/>
              <a:t>navegador (Full).</a:t>
            </a:r>
            <a:endParaRPr lang="es-CL" dirty="0"/>
          </a:p>
          <a:p>
            <a:r>
              <a:rPr lang="es-CL" dirty="0"/>
              <a:t>Sin importar la versión de la aplicación, ésta se conectará a una misma base de datos central.</a:t>
            </a:r>
          </a:p>
          <a:p>
            <a:r>
              <a:rPr lang="es-CL" dirty="0"/>
              <a:t>Se almacenará un identificador del elemento comentado dentro de la página, junto con la </a:t>
            </a:r>
            <a:r>
              <a:rPr lang="es-CL" dirty="0" smtClean="0"/>
              <a:t>URL </a:t>
            </a:r>
            <a:r>
              <a:rPr lang="es-CL" dirty="0"/>
              <a:t>de la misma.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310370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Funcionamiento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/>
              <a:t>El usuario de esta herramienta tendrá la posibilidad de identificarse (previo registro) o utilizarla de forma anónima.</a:t>
            </a:r>
          </a:p>
          <a:p>
            <a:r>
              <a:rPr lang="es-CL" dirty="0"/>
              <a:t>Podrá agregar comentarios contextuales sobre el contenido de cada sitio que visite.</a:t>
            </a:r>
          </a:p>
          <a:p>
            <a:r>
              <a:rPr lang="es-CL" dirty="0"/>
              <a:t>Todo el contenido generado en la nueva “capa social” tendrá atributos que permitirán que este sea filtrado (fecha, usuario, votos, etc</a:t>
            </a:r>
            <a:r>
              <a:rPr lang="es-CL" dirty="0" smtClean="0"/>
              <a:t>.).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41486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Regulación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s-CL" dirty="0"/>
              <a:t>La regulación estará dada por los propios usuarios mediante 2 mecanismos:</a:t>
            </a:r>
          </a:p>
          <a:p>
            <a:pPr lvl="1"/>
            <a:r>
              <a:rPr lang="es-CL" dirty="0"/>
              <a:t>Votación regulada (para evitar abusos) de los usuarios al contenido generado, ocultando aquellos comentarios con menos aceptación (pero no censurándolos, es decir si el usuario quiere podrá verlos igualmente)</a:t>
            </a:r>
          </a:p>
          <a:p>
            <a:pPr lvl="1"/>
            <a:r>
              <a:rPr lang="es-CL" dirty="0"/>
              <a:t>Filtros definidos por el usuario (es decir, ver sólo comentarios de gente de su país, comentarios del día, comentarios más votados, etc.)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352661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dStudPres">
  <a:themeElements>
    <a:clrScheme name="Median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775F55" mc:Ignorable=""/>
      </a:dk2>
      <a:lt2>
        <a:srgbClr xmlns:mc="http://schemas.openxmlformats.org/markup-compatibility/2006" xmlns:a14="http://schemas.microsoft.com/office/drawing/2010/main" val="EBDDC3" mc:Ignorable=""/>
      </a:lt2>
      <a:accent1>
        <a:srgbClr xmlns:mc="http://schemas.openxmlformats.org/markup-compatibility/2006" xmlns:a14="http://schemas.microsoft.com/office/drawing/2010/main" val="94B6D2" mc:Ignorable=""/>
      </a:accent1>
      <a:accent2>
        <a:srgbClr xmlns:mc="http://schemas.openxmlformats.org/markup-compatibility/2006" xmlns:a14="http://schemas.microsoft.com/office/drawing/2010/main" val="DD8047" mc:Ignorable=""/>
      </a:accent2>
      <a:accent3>
        <a:srgbClr xmlns:mc="http://schemas.openxmlformats.org/markup-compatibility/2006" xmlns:a14="http://schemas.microsoft.com/office/drawing/2010/main" val="A5AB81" mc:Ignorable=""/>
      </a:accent3>
      <a:accent4>
        <a:srgbClr xmlns:mc="http://schemas.openxmlformats.org/markup-compatibility/2006" xmlns:a14="http://schemas.microsoft.com/office/drawing/2010/main" val="D8B25C" mc:Ignorable=""/>
      </a:accent4>
      <a:accent5>
        <a:srgbClr xmlns:mc="http://schemas.openxmlformats.org/markup-compatibility/2006" xmlns:a14="http://schemas.microsoft.com/office/drawing/2010/main" val="7BA79D" mc:Ignorable=""/>
      </a:accent5>
      <a:accent6>
        <a:srgbClr xmlns:mc="http://schemas.openxmlformats.org/markup-compatibility/2006" xmlns:a14="http://schemas.microsoft.com/office/drawing/2010/main" val="968C8C" mc:Ignorable=""/>
      </a:accent6>
      <a:hlink>
        <a:srgbClr xmlns:mc="http://schemas.openxmlformats.org/markup-compatibility/2006" xmlns:a14="http://schemas.microsoft.com/office/drawing/2010/main" val="F7B615" mc:Ignorable=""/>
      </a:hlink>
      <a:folHlink>
        <a:srgbClr xmlns:mc="http://schemas.openxmlformats.org/markup-compatibility/2006" xmlns:a14="http://schemas.microsoft.com/office/drawing/2010/main" val="704404" mc:Ignorable="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xmlns:mc="http://schemas.openxmlformats.org/markup-compatibility/2006" xmlns:a14="http://schemas.microsoft.com/office/drawing/2010/main" val="000000" mc:Ignorable="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DE95A0C693CEB341887D38A4A2B58B45040072C752107C5A7B47AA91A1EE638E6F1F" ma:contentTypeVersion="28" ma:contentTypeDescription="Create a new document." ma:contentTypeScope="" ma:versionID="5eea76452d7eb073b41e4ecbec7235c0"/>
</file>

<file path=customXml/itemProps1.xml><?xml version="1.0" encoding="utf-8"?>
<ds:datastoreItem xmlns:ds="http://schemas.openxmlformats.org/officeDocument/2006/customXml" ds:itemID="{AB4217F9-B727-48C8-BB7E-D61F787E3D49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14336D8-6FB3-4C5C-A05E-517B0BBB0D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CA83B5-DB53-438A-91FA-95B686ED2EC5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EdStudPres</Template>
  <TotalTime>0</TotalTime>
  <Words>472</Words>
  <Application>Microsoft Office PowerPoint</Application>
  <PresentationFormat>Presentación en pantalla (4:3)</PresentationFormat>
  <Paragraphs>50</Paragraphs>
  <Slides>13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13</vt:i4>
      </vt:variant>
    </vt:vector>
  </HeadingPairs>
  <TitlesOfParts>
    <vt:vector size="14" baseType="lpstr">
      <vt:lpstr>EdStudPres</vt:lpstr>
      <vt:lpstr>por que Todos tienen una opinión   y donde esta la información puede                debe estar la opinión </vt:lpstr>
      <vt:lpstr>Problema a resolver</vt:lpstr>
      <vt:lpstr>Población destinataria de usuarios</vt:lpstr>
      <vt:lpstr>Beneficios y beneficiarios</vt:lpstr>
      <vt:lpstr>Idea inicial de algo concreto para lograr los objetivos planteados</vt:lpstr>
      <vt:lpstr>Desafíos a abordar</vt:lpstr>
      <vt:lpstr>Propuesta Inicial</vt:lpstr>
      <vt:lpstr>Funcionamiento</vt:lpstr>
      <vt:lpstr>Regulación</vt:lpstr>
      <vt:lpstr>Tamaño de la comunidad</vt:lpstr>
      <vt:lpstr>Motivación</vt:lpstr>
      <vt:lpstr>Ruegos y preguntas</vt:lpstr>
      <vt:lpstr>Ejemplo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2010-08-24T18:40:52Z</dcterms:created>
  <dcterms:modified xsi:type="dcterms:W3CDTF">2010-08-31T19:27:46Z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TC101671259990</vt:lpwstr>
  </property>
</Properties>
</file>