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7" r:id="rId2"/>
    <p:sldId id="328" r:id="rId3"/>
    <p:sldId id="302" r:id="rId4"/>
    <p:sldId id="301" r:id="rId5"/>
    <p:sldId id="304" r:id="rId6"/>
    <p:sldId id="305" r:id="rId7"/>
    <p:sldId id="303" r:id="rId8"/>
    <p:sldId id="306" r:id="rId9"/>
    <p:sldId id="310" r:id="rId10"/>
    <p:sldId id="311" r:id="rId11"/>
    <p:sldId id="307" r:id="rId12"/>
    <p:sldId id="300" r:id="rId13"/>
    <p:sldId id="315" r:id="rId14"/>
    <p:sldId id="329" r:id="rId15"/>
    <p:sldId id="316" r:id="rId16"/>
    <p:sldId id="325" r:id="rId17"/>
    <p:sldId id="317" r:id="rId18"/>
    <p:sldId id="318" r:id="rId19"/>
    <p:sldId id="319" r:id="rId20"/>
    <p:sldId id="320" r:id="rId21"/>
    <p:sldId id="321" r:id="rId22"/>
    <p:sldId id="322" r:id="rId23"/>
    <p:sldId id="324" r:id="rId24"/>
    <p:sldId id="312" r:id="rId25"/>
    <p:sldId id="330" r:id="rId26"/>
    <p:sldId id="313" r:id="rId27"/>
    <p:sldId id="326" r:id="rId28"/>
    <p:sldId id="327" r:id="rId29"/>
    <p:sldId id="333" r:id="rId30"/>
    <p:sldId id="336" r:id="rId31"/>
    <p:sldId id="337" r:id="rId32"/>
    <p:sldId id="335" r:id="rId33"/>
    <p:sldId id="334" r:id="rId34"/>
    <p:sldId id="331" r:id="rId35"/>
    <p:sldId id="332" r:id="rId36"/>
    <p:sldId id="308" r:id="rId3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96" autoAdjust="0"/>
    <p:restoredTop sz="94595" autoAdjust="0"/>
  </p:normalViewPr>
  <p:slideViewPr>
    <p:cSldViewPr>
      <p:cViewPr varScale="1">
        <p:scale>
          <a:sx n="74" d="100"/>
          <a:sy n="74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505F8B-C8B2-404F-A38E-1107EE957719}" type="doc">
      <dgm:prSet loTypeId="urn:microsoft.com/office/officeart/2005/8/layout/vList2" loCatId="list" qsTypeId="urn:microsoft.com/office/officeart/2005/8/quickstyle/simple1#1" qsCatId="simple" csTypeId="urn:microsoft.com/office/officeart/2005/8/colors/accent1_2#2" csCatId="accent1" phldr="1"/>
      <dgm:spPr/>
      <dgm:t>
        <a:bodyPr/>
        <a:lstStyle/>
        <a:p>
          <a:endParaRPr lang="es-ES"/>
        </a:p>
      </dgm:t>
    </dgm:pt>
    <dgm:pt modelId="{F650782D-B0F8-4EA9-A422-59C62C8F3B11}">
      <dgm:prSet phldrT="[Texto]"/>
      <dgm:spPr>
        <a:solidFill>
          <a:srgbClr val="FF0000"/>
        </a:solidFill>
      </dgm:spPr>
      <dgm:t>
        <a:bodyPr/>
        <a:lstStyle/>
        <a:p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Descripción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del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Curso</a:t>
          </a:r>
          <a:endParaRPr lang="en-US" noProof="0" dirty="0">
            <a:solidFill>
              <a:schemeClr val="tx1"/>
            </a:solidFill>
          </a:endParaRPr>
        </a:p>
      </dgm:t>
    </dgm:pt>
    <dgm:pt modelId="{EFC278EC-7DE0-4AE4-B47C-5DA01930D3D2}" type="parTrans" cxnId="{B19E6FA5-8F9B-4C9B-8F9A-07B35EAAA4E5}">
      <dgm:prSet/>
      <dgm:spPr/>
      <dgm:t>
        <a:bodyPr/>
        <a:lstStyle/>
        <a:p>
          <a:endParaRPr lang="es-ES"/>
        </a:p>
      </dgm:t>
    </dgm:pt>
    <dgm:pt modelId="{A0F04DE4-227D-4CA5-A35E-D766E0FAF61D}" type="sibTrans" cxnId="{B19E6FA5-8F9B-4C9B-8F9A-07B35EAAA4E5}">
      <dgm:prSet/>
      <dgm:spPr/>
      <dgm:t>
        <a:bodyPr/>
        <a:lstStyle/>
        <a:p>
          <a:endParaRPr lang="es-ES"/>
        </a:p>
      </dgm:t>
    </dgm:pt>
    <dgm:pt modelId="{D469F311-EB69-456D-ACF9-E86495B21F15}">
      <dgm:prSet phldrT="[Texto]"/>
      <dgm:spPr>
        <a:solidFill>
          <a:srgbClr val="00B0F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¿Por qué energía Renovables?</a:t>
          </a:r>
          <a:endParaRPr lang="en-US" noProof="0" dirty="0">
            <a:solidFill>
              <a:schemeClr val="tx1"/>
            </a:solidFill>
          </a:endParaRPr>
        </a:p>
      </dgm:t>
    </dgm:pt>
    <dgm:pt modelId="{EF075D3C-D0E0-4595-B472-84A9FDAEDBB5}" type="parTrans" cxnId="{2114F0D5-8719-44D2-8622-4EC5208FB6E7}">
      <dgm:prSet/>
      <dgm:spPr/>
      <dgm:t>
        <a:bodyPr/>
        <a:lstStyle/>
        <a:p>
          <a:endParaRPr lang="es-ES"/>
        </a:p>
      </dgm:t>
    </dgm:pt>
    <dgm:pt modelId="{DD4AE312-4895-40FF-BE0A-78003CA09793}" type="sibTrans" cxnId="{2114F0D5-8719-44D2-8622-4EC5208FB6E7}">
      <dgm:prSet/>
      <dgm:spPr/>
      <dgm:t>
        <a:bodyPr/>
        <a:lstStyle/>
        <a:p>
          <a:endParaRPr lang="es-ES"/>
        </a:p>
      </dgm:t>
    </dgm:pt>
    <dgm:pt modelId="{0514850B-58E7-48F0-978A-41BE1A5392BE}">
      <dgm:prSet phldrT="[Texto]"/>
      <dgm:spPr>
        <a:solidFill>
          <a:srgbClr val="002060"/>
        </a:solidFill>
      </dgm:spPr>
      <dgm:t>
        <a:bodyPr/>
        <a:lstStyle/>
        <a:p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¿ </a:t>
          </a:r>
          <a:r>
            <a:rPr lang="es-CL" b="1" dirty="0" smtClean="0">
              <a:solidFill>
                <a:schemeClr val="bg1"/>
              </a:solidFill>
              <a:ea typeface="굴림"/>
              <a:cs typeface="굴림"/>
            </a:rPr>
            <a:t>Por qué la biomasa como fuente de energía?</a:t>
          </a:r>
        </a:p>
      </dgm:t>
    </dgm:pt>
    <dgm:pt modelId="{C4DD137D-3617-48E2-B4E5-E15CB22161B2}" type="parTrans" cxnId="{5BF707EA-462B-4E21-936C-2C394ACD55F0}">
      <dgm:prSet/>
      <dgm:spPr/>
      <dgm:t>
        <a:bodyPr/>
        <a:lstStyle/>
        <a:p>
          <a:endParaRPr lang="es-ES"/>
        </a:p>
      </dgm:t>
    </dgm:pt>
    <dgm:pt modelId="{09A4D891-D928-4ED2-9EF8-60A961F19899}" type="sibTrans" cxnId="{5BF707EA-462B-4E21-936C-2C394ACD55F0}">
      <dgm:prSet/>
      <dgm:spPr/>
      <dgm:t>
        <a:bodyPr/>
        <a:lstStyle/>
        <a:p>
          <a:endParaRPr lang="es-ES"/>
        </a:p>
      </dgm:t>
    </dgm:pt>
    <dgm:pt modelId="{5D449071-BD22-47DE-A65A-EF0CC23226AA}">
      <dgm:prSet phldrT="[Texto]"/>
      <dgm:spPr>
        <a:solidFill>
          <a:srgbClr val="FF0000"/>
        </a:solidFill>
      </dgm:spPr>
      <dgm:t>
        <a:bodyPr/>
        <a:lstStyle/>
        <a:p>
          <a:r>
            <a:rPr lang="es-ES" b="1" dirty="0" smtClean="0">
              <a:solidFill>
                <a:schemeClr val="accent2"/>
              </a:solidFill>
              <a:ea typeface="굴림"/>
              <a:cs typeface="굴림"/>
            </a:rPr>
            <a:t>Demanda de biomasa para energía</a:t>
          </a:r>
          <a:endParaRPr lang="en-US" noProof="0" dirty="0">
            <a:solidFill>
              <a:schemeClr val="tx1"/>
            </a:solidFill>
          </a:endParaRPr>
        </a:p>
      </dgm:t>
    </dgm:pt>
    <dgm:pt modelId="{400F5D63-8F08-496F-B7DF-531B1DBB510D}" type="parTrans" cxnId="{F3B8A834-14FC-4567-B88F-055CA9B6994B}">
      <dgm:prSet/>
      <dgm:spPr/>
      <dgm:t>
        <a:bodyPr/>
        <a:lstStyle/>
        <a:p>
          <a:endParaRPr lang="es-ES"/>
        </a:p>
      </dgm:t>
    </dgm:pt>
    <dgm:pt modelId="{B4281A16-121F-45AD-AE2B-16373091F730}" type="sibTrans" cxnId="{F3B8A834-14FC-4567-B88F-055CA9B6994B}">
      <dgm:prSet/>
      <dgm:spPr/>
      <dgm:t>
        <a:bodyPr/>
        <a:lstStyle/>
        <a:p>
          <a:endParaRPr lang="es-ES"/>
        </a:p>
      </dgm:t>
    </dgm:pt>
    <dgm:pt modelId="{026B73B3-939E-48CF-804C-6431175EE3AF}">
      <dgm:prSet phldrT="[Texto]"/>
      <dgm:spPr>
        <a:solidFill>
          <a:srgbClr val="00B011"/>
        </a:solidFill>
      </dgm:spPr>
      <dgm:t>
        <a:bodyPr/>
        <a:lstStyle/>
        <a:p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¿ Qué es Biomasa ?</a:t>
          </a:r>
          <a:endParaRPr lang="en-US" noProof="0" dirty="0">
            <a:solidFill>
              <a:schemeClr val="tx1"/>
            </a:solidFill>
          </a:endParaRPr>
        </a:p>
      </dgm:t>
    </dgm:pt>
    <dgm:pt modelId="{275F4C73-1382-45E6-9C78-988DE58FED36}" type="parTrans" cxnId="{88811A01-EFFB-4F94-8D07-B84E878EC8C8}">
      <dgm:prSet/>
      <dgm:spPr/>
      <dgm:t>
        <a:bodyPr/>
        <a:lstStyle/>
        <a:p>
          <a:endParaRPr lang="es-ES"/>
        </a:p>
      </dgm:t>
    </dgm:pt>
    <dgm:pt modelId="{21417DE8-74E2-4502-AC8F-890C6CDF1850}" type="sibTrans" cxnId="{88811A01-EFFB-4F94-8D07-B84E878EC8C8}">
      <dgm:prSet/>
      <dgm:spPr/>
      <dgm:t>
        <a:bodyPr/>
        <a:lstStyle/>
        <a:p>
          <a:endParaRPr lang="es-ES"/>
        </a:p>
      </dgm:t>
    </dgm:pt>
    <dgm:pt modelId="{B8DD1CD0-CD06-4CF6-A77B-2479868B6D28}" type="pres">
      <dgm:prSet presAssocID="{A6505F8B-C8B2-404F-A38E-1107EE9577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747EEB-5660-4A57-A7BF-31D79C53D063}" type="pres">
      <dgm:prSet presAssocID="{F650782D-B0F8-4EA9-A422-59C62C8F3B1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C6C0B1-623C-4C9A-91A4-9D472CA29611}" type="pres">
      <dgm:prSet presAssocID="{A0F04DE4-227D-4CA5-A35E-D766E0FAF61D}" presName="spacer" presStyleCnt="0"/>
      <dgm:spPr/>
    </dgm:pt>
    <dgm:pt modelId="{A9F0F7B3-63E8-4B18-BBC2-9C21125DFDC7}" type="pres">
      <dgm:prSet presAssocID="{D469F311-EB69-456D-ACF9-E86495B21F1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35C14-7BB2-4E72-B8E9-09B667879938}" type="pres">
      <dgm:prSet presAssocID="{DD4AE312-4895-40FF-BE0A-78003CA09793}" presName="spacer" presStyleCnt="0"/>
      <dgm:spPr/>
    </dgm:pt>
    <dgm:pt modelId="{C7086956-FF13-42B8-85EC-72810E3D16F4}" type="pres">
      <dgm:prSet presAssocID="{0514850B-58E7-48F0-978A-41BE1A5392B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BEC3EE-8825-4ADF-83D2-DC3D7C1C84D8}" type="pres">
      <dgm:prSet presAssocID="{09A4D891-D928-4ED2-9EF8-60A961F19899}" presName="spacer" presStyleCnt="0"/>
      <dgm:spPr/>
    </dgm:pt>
    <dgm:pt modelId="{17422045-E3CA-43FE-9857-285FC8924878}" type="pres">
      <dgm:prSet presAssocID="{5D449071-BD22-47DE-A65A-EF0CC23226A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6BB27D-56F9-4340-9A3A-901A88E8C7ED}" type="pres">
      <dgm:prSet presAssocID="{B4281A16-121F-45AD-AE2B-16373091F730}" presName="spacer" presStyleCnt="0"/>
      <dgm:spPr/>
    </dgm:pt>
    <dgm:pt modelId="{248EFC68-D0EB-4557-A2A1-162AD1C3CB4C}" type="pres">
      <dgm:prSet presAssocID="{026B73B3-939E-48CF-804C-6431175EE3A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14F0D5-8719-44D2-8622-4EC5208FB6E7}" srcId="{A6505F8B-C8B2-404F-A38E-1107EE957719}" destId="{D469F311-EB69-456D-ACF9-E86495B21F15}" srcOrd="1" destOrd="0" parTransId="{EF075D3C-D0E0-4595-B472-84A9FDAEDBB5}" sibTransId="{DD4AE312-4895-40FF-BE0A-78003CA09793}"/>
    <dgm:cxn modelId="{B19E6FA5-8F9B-4C9B-8F9A-07B35EAAA4E5}" srcId="{A6505F8B-C8B2-404F-A38E-1107EE957719}" destId="{F650782D-B0F8-4EA9-A422-59C62C8F3B11}" srcOrd="0" destOrd="0" parTransId="{EFC278EC-7DE0-4AE4-B47C-5DA01930D3D2}" sibTransId="{A0F04DE4-227D-4CA5-A35E-D766E0FAF61D}"/>
    <dgm:cxn modelId="{16ACAA2E-F35E-4985-A39D-96AA3739C0BF}" type="presOf" srcId="{026B73B3-939E-48CF-804C-6431175EE3AF}" destId="{248EFC68-D0EB-4557-A2A1-162AD1C3CB4C}" srcOrd="0" destOrd="0" presId="urn:microsoft.com/office/officeart/2005/8/layout/vList2"/>
    <dgm:cxn modelId="{D26ED378-999E-40C6-846B-AB4F4911DE16}" type="presOf" srcId="{A6505F8B-C8B2-404F-A38E-1107EE957719}" destId="{B8DD1CD0-CD06-4CF6-A77B-2479868B6D28}" srcOrd="0" destOrd="0" presId="urn:microsoft.com/office/officeart/2005/8/layout/vList2"/>
    <dgm:cxn modelId="{6BFC1173-7951-4C32-9625-47FD175F063B}" type="presOf" srcId="{5D449071-BD22-47DE-A65A-EF0CC23226AA}" destId="{17422045-E3CA-43FE-9857-285FC8924878}" srcOrd="0" destOrd="0" presId="urn:microsoft.com/office/officeart/2005/8/layout/vList2"/>
    <dgm:cxn modelId="{F3B8A834-14FC-4567-B88F-055CA9B6994B}" srcId="{A6505F8B-C8B2-404F-A38E-1107EE957719}" destId="{5D449071-BD22-47DE-A65A-EF0CC23226AA}" srcOrd="3" destOrd="0" parTransId="{400F5D63-8F08-496F-B7DF-531B1DBB510D}" sibTransId="{B4281A16-121F-45AD-AE2B-16373091F730}"/>
    <dgm:cxn modelId="{65380C50-9326-459F-B5FB-950E6079D4E6}" type="presOf" srcId="{D469F311-EB69-456D-ACF9-E86495B21F15}" destId="{A9F0F7B3-63E8-4B18-BBC2-9C21125DFDC7}" srcOrd="0" destOrd="0" presId="urn:microsoft.com/office/officeart/2005/8/layout/vList2"/>
    <dgm:cxn modelId="{5BF707EA-462B-4E21-936C-2C394ACD55F0}" srcId="{A6505F8B-C8B2-404F-A38E-1107EE957719}" destId="{0514850B-58E7-48F0-978A-41BE1A5392BE}" srcOrd="2" destOrd="0" parTransId="{C4DD137D-3617-48E2-B4E5-E15CB22161B2}" sibTransId="{09A4D891-D928-4ED2-9EF8-60A961F19899}"/>
    <dgm:cxn modelId="{88811A01-EFFB-4F94-8D07-B84E878EC8C8}" srcId="{A6505F8B-C8B2-404F-A38E-1107EE957719}" destId="{026B73B3-939E-48CF-804C-6431175EE3AF}" srcOrd="4" destOrd="0" parTransId="{275F4C73-1382-45E6-9C78-988DE58FED36}" sibTransId="{21417DE8-74E2-4502-AC8F-890C6CDF1850}"/>
    <dgm:cxn modelId="{A7B61456-6F4A-4891-8FE0-DA885EE2A3C3}" type="presOf" srcId="{F650782D-B0F8-4EA9-A422-59C62C8F3B11}" destId="{1B747EEB-5660-4A57-A7BF-31D79C53D063}" srcOrd="0" destOrd="0" presId="urn:microsoft.com/office/officeart/2005/8/layout/vList2"/>
    <dgm:cxn modelId="{40EA7B32-C772-4803-A530-74B2FBF39969}" type="presOf" srcId="{0514850B-58E7-48F0-978A-41BE1A5392BE}" destId="{C7086956-FF13-42B8-85EC-72810E3D16F4}" srcOrd="0" destOrd="0" presId="urn:microsoft.com/office/officeart/2005/8/layout/vList2"/>
    <dgm:cxn modelId="{0BDDF2ED-D48C-403C-8A2A-7FE019678511}" type="presParOf" srcId="{B8DD1CD0-CD06-4CF6-A77B-2479868B6D28}" destId="{1B747EEB-5660-4A57-A7BF-31D79C53D063}" srcOrd="0" destOrd="0" presId="urn:microsoft.com/office/officeart/2005/8/layout/vList2"/>
    <dgm:cxn modelId="{1390928F-C18D-4520-B721-09BB532AB398}" type="presParOf" srcId="{B8DD1CD0-CD06-4CF6-A77B-2479868B6D28}" destId="{ECC6C0B1-623C-4C9A-91A4-9D472CA29611}" srcOrd="1" destOrd="0" presId="urn:microsoft.com/office/officeart/2005/8/layout/vList2"/>
    <dgm:cxn modelId="{35027E2E-B47C-476A-8737-0DA5DD6BA964}" type="presParOf" srcId="{B8DD1CD0-CD06-4CF6-A77B-2479868B6D28}" destId="{A9F0F7B3-63E8-4B18-BBC2-9C21125DFDC7}" srcOrd="2" destOrd="0" presId="urn:microsoft.com/office/officeart/2005/8/layout/vList2"/>
    <dgm:cxn modelId="{736DA7AF-C88D-4DDA-BDE7-09F41F03D3B0}" type="presParOf" srcId="{B8DD1CD0-CD06-4CF6-A77B-2479868B6D28}" destId="{F1C35C14-7BB2-4E72-B8E9-09B667879938}" srcOrd="3" destOrd="0" presId="urn:microsoft.com/office/officeart/2005/8/layout/vList2"/>
    <dgm:cxn modelId="{CB439C21-D7F9-4014-B288-0C2D9603B0DC}" type="presParOf" srcId="{B8DD1CD0-CD06-4CF6-A77B-2479868B6D28}" destId="{C7086956-FF13-42B8-85EC-72810E3D16F4}" srcOrd="4" destOrd="0" presId="urn:microsoft.com/office/officeart/2005/8/layout/vList2"/>
    <dgm:cxn modelId="{77BAFE94-00DC-4393-94FB-E48FE251B40D}" type="presParOf" srcId="{B8DD1CD0-CD06-4CF6-A77B-2479868B6D28}" destId="{C1BEC3EE-8825-4ADF-83D2-DC3D7C1C84D8}" srcOrd="5" destOrd="0" presId="urn:microsoft.com/office/officeart/2005/8/layout/vList2"/>
    <dgm:cxn modelId="{676B758B-9484-40AA-B622-576D59F0F812}" type="presParOf" srcId="{B8DD1CD0-CD06-4CF6-A77B-2479868B6D28}" destId="{17422045-E3CA-43FE-9857-285FC8924878}" srcOrd="6" destOrd="0" presId="urn:microsoft.com/office/officeart/2005/8/layout/vList2"/>
    <dgm:cxn modelId="{A5A91AA7-5831-4433-AE34-2437F42B0147}" type="presParOf" srcId="{B8DD1CD0-CD06-4CF6-A77B-2479868B6D28}" destId="{A76BB27D-56F9-4340-9A3A-901A88E8C7ED}" srcOrd="7" destOrd="0" presId="urn:microsoft.com/office/officeart/2005/8/layout/vList2"/>
    <dgm:cxn modelId="{81CE416B-BFB5-4F7C-B195-E24FC8950608}" type="presParOf" srcId="{B8DD1CD0-CD06-4CF6-A77B-2479868B6D28}" destId="{248EFC68-D0EB-4557-A2A1-162AD1C3CB4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s-MX" sz="2400" b="1" dirty="0" smtClean="0">
              <a:solidFill>
                <a:schemeClr val="bg1"/>
              </a:solidFill>
              <a:ea typeface="굴림"/>
              <a:cs typeface="굴림"/>
            </a:rPr>
            <a:t>Los combustibles fósiles son limitados y los consumos enérgicos aumentan, luego hay que buscar fuentes alternativas </a:t>
          </a:r>
          <a:r>
            <a:rPr lang="es-MX" sz="3600" b="1" dirty="0" smtClean="0">
              <a:solidFill>
                <a:schemeClr val="bg1"/>
              </a:solidFill>
              <a:ea typeface="굴림"/>
              <a:cs typeface="굴림"/>
            </a:rPr>
            <a:t>y renovables.</a:t>
          </a:r>
          <a:endParaRPr lang="en-US" sz="3600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Biomasa: Materia orgánica que se puede utilizar como fuente de energía.</a:t>
          </a:r>
          <a:endParaRPr lang="en-US" dirty="0">
            <a:solidFill>
              <a:schemeClr val="bg1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87D7D8DA-6920-4D1B-BBA7-7C62DFCE923F}">
      <dgm:prSet phldrT="[Texto]"/>
      <dgm:spPr>
        <a:solidFill>
          <a:srgbClr val="FF0000"/>
        </a:solidFill>
      </dgm:spPr>
      <dgm:t>
        <a:bodyPr/>
        <a:lstStyle/>
        <a:p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Como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funciona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el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curso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: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Cátedras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,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Charla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de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expertos</a:t>
          </a:r>
          <a:endParaRPr lang="en-US" b="1" dirty="0" smtClean="0">
            <a:solidFill>
              <a:schemeClr val="bg1"/>
            </a:solidFill>
            <a:ea typeface="굴림"/>
            <a:cs typeface="굴림"/>
          </a:endParaRPr>
        </a:p>
        <a:p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Hay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evaluaciones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con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controles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,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tareas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y un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proyecto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084D805C-8117-4FBE-BBDF-19E018D4AC68}" type="parTrans" cxnId="{8580F26D-FE37-4859-ADC6-01C8A2481566}">
      <dgm:prSet/>
      <dgm:spPr/>
    </dgm:pt>
    <dgm:pt modelId="{9CA9ADBC-9414-48B4-9D2B-43F853B97798}" type="sibTrans" cxnId="{8580F26D-FE37-4859-ADC6-01C8A2481566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2D2947-5D8A-44A1-9DFB-C68FA3B05091}" type="pres">
      <dgm:prSet presAssocID="{87D7D8DA-6920-4D1B-BBA7-7C62DFCE923F}" presName="parentLin" presStyleCnt="0"/>
      <dgm:spPr/>
    </dgm:pt>
    <dgm:pt modelId="{3F3C78ED-6CB4-45FE-810A-F875BFFE7206}" type="pres">
      <dgm:prSet presAssocID="{87D7D8DA-6920-4D1B-BBA7-7C62DFCE923F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B0AF4C31-F58F-48F8-B08C-01BE18E19D6C}" type="pres">
      <dgm:prSet presAssocID="{87D7D8DA-6920-4D1B-BBA7-7C62DFCE923F}" presName="parentText" presStyleLbl="node1" presStyleIdx="0" presStyleCnt="3" custScaleX="142857" custScaleY="20968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41A64E-E4E4-4AEE-9F6D-B0DF5C9B7123}" type="pres">
      <dgm:prSet presAssocID="{87D7D8DA-6920-4D1B-BBA7-7C62DFCE923F}" presName="negativeSpace" presStyleCnt="0"/>
      <dgm:spPr/>
    </dgm:pt>
    <dgm:pt modelId="{DE8B534D-0D12-43A5-93B3-B740D7C0F4A4}" type="pres">
      <dgm:prSet presAssocID="{87D7D8DA-6920-4D1B-BBA7-7C62DFCE923F}" presName="childText" presStyleLbl="conFgAcc1" presStyleIdx="0" presStyleCnt="3">
        <dgm:presLayoutVars>
          <dgm:bulletEnabled val="1"/>
        </dgm:presLayoutVars>
      </dgm:prSet>
      <dgm:spPr/>
    </dgm:pt>
    <dgm:pt modelId="{C56B3CF7-8B0B-40F1-B3F8-B9662F8EFB1D}" type="pres">
      <dgm:prSet presAssocID="{9CA9ADBC-9414-48B4-9D2B-43F853B97798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3" custScaleX="142857" custScaleY="251631" custLinFactNeighborX="-3952" custLinFactNeighborY="-91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3" custScaleX="142857" custScaleY="17073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EBC1DE-8ABA-4C6E-814B-89C566C2C155}" type="presOf" srcId="{7661B3CE-5A9D-482E-B3FD-37BF1E708469}" destId="{56307164-DC3E-4A02-94C1-23CB99397A17}" srcOrd="0" destOrd="0" presId="urn:microsoft.com/office/officeart/2005/8/layout/list1"/>
    <dgm:cxn modelId="{35ECD8F0-EE92-435D-835F-86CFEE9CBF78}" type="presOf" srcId="{7661B3CE-5A9D-482E-B3FD-37BF1E708469}" destId="{0893E421-0749-4DD0-925D-88B0362FD542}" srcOrd="1" destOrd="0" presId="urn:microsoft.com/office/officeart/2005/8/layout/list1"/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8580F26D-FE37-4859-ADC6-01C8A2481566}" srcId="{482EE62F-7750-42A8-8674-8A77405848CA}" destId="{87D7D8DA-6920-4D1B-BBA7-7C62DFCE923F}" srcOrd="0" destOrd="0" parTransId="{084D805C-8117-4FBE-BBDF-19E018D4AC68}" sibTransId="{9CA9ADBC-9414-48B4-9D2B-43F853B97798}"/>
    <dgm:cxn modelId="{A102EF0E-BF60-4898-87A0-95FB3B026704}" type="presOf" srcId="{985038F1-91AC-418E-85E5-C1B78F1B20B1}" destId="{8C0C9D8F-5C5F-49E9-A64E-B3516BF99316}" srcOrd="1" destOrd="0" presId="urn:microsoft.com/office/officeart/2005/8/layout/list1"/>
    <dgm:cxn modelId="{07767F6B-41DB-4718-9661-1852D9A5A65B}" type="presOf" srcId="{482EE62F-7750-42A8-8674-8A77405848CA}" destId="{0596F00E-2A48-44DE-98EB-0A723D874D0A}" srcOrd="0" destOrd="0" presId="urn:microsoft.com/office/officeart/2005/8/layout/list1"/>
    <dgm:cxn modelId="{F708BB60-3F5F-42AC-A7D8-823FD4E0038D}" type="presOf" srcId="{87D7D8DA-6920-4D1B-BBA7-7C62DFCE923F}" destId="{3F3C78ED-6CB4-45FE-810A-F875BFFE7206}" srcOrd="0" destOrd="0" presId="urn:microsoft.com/office/officeart/2005/8/layout/list1"/>
    <dgm:cxn modelId="{8FE6366D-990E-4F89-886A-BAE8ED8076AF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C21A1CE9-49F7-49E6-8933-C6BF0B1E137E}" type="presOf" srcId="{87D7D8DA-6920-4D1B-BBA7-7C62DFCE923F}" destId="{B0AF4C31-F58F-48F8-B08C-01BE18E19D6C}" srcOrd="1" destOrd="0" presId="urn:microsoft.com/office/officeart/2005/8/layout/list1"/>
    <dgm:cxn modelId="{5DBEB2E2-894B-43BE-8C6C-57B80BD1371B}" type="presParOf" srcId="{0596F00E-2A48-44DE-98EB-0A723D874D0A}" destId="{A62D2947-5D8A-44A1-9DFB-C68FA3B05091}" srcOrd="0" destOrd="0" presId="urn:microsoft.com/office/officeart/2005/8/layout/list1"/>
    <dgm:cxn modelId="{99BA23EF-53ED-4E95-AAAB-2EE90CBFEA26}" type="presParOf" srcId="{A62D2947-5D8A-44A1-9DFB-C68FA3B05091}" destId="{3F3C78ED-6CB4-45FE-810A-F875BFFE7206}" srcOrd="0" destOrd="0" presId="urn:microsoft.com/office/officeart/2005/8/layout/list1"/>
    <dgm:cxn modelId="{6A72E485-C66A-4BD7-A82E-929F2FF8A04E}" type="presParOf" srcId="{A62D2947-5D8A-44A1-9DFB-C68FA3B05091}" destId="{B0AF4C31-F58F-48F8-B08C-01BE18E19D6C}" srcOrd="1" destOrd="0" presId="urn:microsoft.com/office/officeart/2005/8/layout/list1"/>
    <dgm:cxn modelId="{B2A67C76-5189-4FD5-B3AC-28D5ACDD46C4}" type="presParOf" srcId="{0596F00E-2A48-44DE-98EB-0A723D874D0A}" destId="{5041A64E-E4E4-4AEE-9F6D-B0DF5C9B7123}" srcOrd="1" destOrd="0" presId="urn:microsoft.com/office/officeart/2005/8/layout/list1"/>
    <dgm:cxn modelId="{B41363D2-D92B-4C26-9961-3A39D7A4C939}" type="presParOf" srcId="{0596F00E-2A48-44DE-98EB-0A723D874D0A}" destId="{DE8B534D-0D12-43A5-93B3-B740D7C0F4A4}" srcOrd="2" destOrd="0" presId="urn:microsoft.com/office/officeart/2005/8/layout/list1"/>
    <dgm:cxn modelId="{5B067210-2F15-4D69-8890-4FF12BDE962E}" type="presParOf" srcId="{0596F00E-2A48-44DE-98EB-0A723D874D0A}" destId="{C56B3CF7-8B0B-40F1-B3F8-B9662F8EFB1D}" srcOrd="3" destOrd="0" presId="urn:microsoft.com/office/officeart/2005/8/layout/list1"/>
    <dgm:cxn modelId="{EC807B11-9074-413E-B9B3-38281712096C}" type="presParOf" srcId="{0596F00E-2A48-44DE-98EB-0A723D874D0A}" destId="{D99D3F45-0FF6-47D1-A43B-076397C8B382}" srcOrd="4" destOrd="0" presId="urn:microsoft.com/office/officeart/2005/8/layout/list1"/>
    <dgm:cxn modelId="{577763B8-9E71-4E57-84BA-5CFAEC59B0DF}" type="presParOf" srcId="{D99D3F45-0FF6-47D1-A43B-076397C8B382}" destId="{B5460F4B-7654-46CC-B024-88894442C2C7}" srcOrd="0" destOrd="0" presId="urn:microsoft.com/office/officeart/2005/8/layout/list1"/>
    <dgm:cxn modelId="{188D8F89-3B26-44DD-82D9-D60BAF67ABD3}" type="presParOf" srcId="{D99D3F45-0FF6-47D1-A43B-076397C8B382}" destId="{8C0C9D8F-5C5F-49E9-A64E-B3516BF99316}" srcOrd="1" destOrd="0" presId="urn:microsoft.com/office/officeart/2005/8/layout/list1"/>
    <dgm:cxn modelId="{8D5B0E1D-AD22-4930-ADA8-0A26D8197303}" type="presParOf" srcId="{0596F00E-2A48-44DE-98EB-0A723D874D0A}" destId="{B6CBAAFD-2D1A-4BF0-8724-7887DB83FE83}" srcOrd="5" destOrd="0" presId="urn:microsoft.com/office/officeart/2005/8/layout/list1"/>
    <dgm:cxn modelId="{88E969E3-B624-4F23-9AE6-B9F39B0BB119}" type="presParOf" srcId="{0596F00E-2A48-44DE-98EB-0A723D874D0A}" destId="{2A95DB59-74B0-4B0F-AC73-06D29DC0B973}" srcOrd="6" destOrd="0" presId="urn:microsoft.com/office/officeart/2005/8/layout/list1"/>
    <dgm:cxn modelId="{BA74388B-342D-4FE4-973D-4D32C8B986C7}" type="presParOf" srcId="{0596F00E-2A48-44DE-98EB-0A723D874D0A}" destId="{19686284-5374-4D33-9A37-17903D06164F}" srcOrd="7" destOrd="0" presId="urn:microsoft.com/office/officeart/2005/8/layout/list1"/>
    <dgm:cxn modelId="{26B8534F-624E-4D05-8051-555DB0583061}" type="presParOf" srcId="{0596F00E-2A48-44DE-98EB-0A723D874D0A}" destId="{44F43D77-A598-4500-B265-ACE39282EEE6}" srcOrd="8" destOrd="0" presId="urn:microsoft.com/office/officeart/2005/8/layout/list1"/>
    <dgm:cxn modelId="{206A448D-B43A-480E-96B6-FA58BB456E53}" type="presParOf" srcId="{44F43D77-A598-4500-B265-ACE39282EEE6}" destId="{56307164-DC3E-4A02-94C1-23CB99397A17}" srcOrd="0" destOrd="0" presId="urn:microsoft.com/office/officeart/2005/8/layout/list1"/>
    <dgm:cxn modelId="{AEC870DE-934B-47B6-8B0A-0BE4B933749B}" type="presParOf" srcId="{44F43D77-A598-4500-B265-ACE39282EEE6}" destId="{0893E421-0749-4DD0-925D-88B0362FD542}" srcOrd="1" destOrd="0" presId="urn:microsoft.com/office/officeart/2005/8/layout/list1"/>
    <dgm:cxn modelId="{449A6C8D-D057-4E18-B114-55128B2181CF}" type="presParOf" srcId="{0596F00E-2A48-44DE-98EB-0A723D874D0A}" destId="{B788DC23-BD02-4A44-9229-D50AAE2C8E2B}" srcOrd="9" destOrd="0" presId="urn:microsoft.com/office/officeart/2005/8/layout/list1"/>
    <dgm:cxn modelId="{C7DF71B6-9F35-4E62-A712-9FD63E38B8DA}" type="presParOf" srcId="{0596F00E-2A48-44DE-98EB-0A723D874D0A}" destId="{0E896D5D-A3E9-4B3D-A486-48EBD23886E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747EEB-5660-4A57-A7BF-31D79C53D063}">
      <dsp:nvSpPr>
        <dsp:cNvPr id="0" name=""/>
        <dsp:cNvSpPr/>
      </dsp:nvSpPr>
      <dsp:spPr>
        <a:xfrm>
          <a:off x="0" y="772487"/>
          <a:ext cx="8229600" cy="65520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>
              <a:solidFill>
                <a:schemeClr val="bg1"/>
              </a:solidFill>
              <a:ea typeface="굴림"/>
              <a:cs typeface="굴림"/>
            </a:rPr>
            <a:t>Descripción</a:t>
          </a:r>
          <a:r>
            <a:rPr lang="en-US" sz="2800" b="1" kern="1200" dirty="0" smtClean="0">
              <a:solidFill>
                <a:schemeClr val="bg1"/>
              </a:solidFill>
              <a:ea typeface="굴림"/>
              <a:cs typeface="굴림"/>
            </a:rPr>
            <a:t> del </a:t>
          </a:r>
          <a:r>
            <a:rPr lang="en-US" sz="2800" b="1" kern="1200" dirty="0" err="1" smtClean="0">
              <a:solidFill>
                <a:schemeClr val="bg1"/>
              </a:solidFill>
              <a:ea typeface="굴림"/>
              <a:cs typeface="굴림"/>
            </a:rPr>
            <a:t>Curso</a:t>
          </a:r>
          <a:endParaRPr lang="en-US" sz="2800" kern="1200" noProof="0" dirty="0">
            <a:solidFill>
              <a:schemeClr val="tx1"/>
            </a:solidFill>
          </a:endParaRPr>
        </a:p>
      </dsp:txBody>
      <dsp:txXfrm>
        <a:off x="0" y="772487"/>
        <a:ext cx="8229600" cy="655200"/>
      </dsp:txXfrm>
    </dsp:sp>
    <dsp:sp modelId="{A9F0F7B3-63E8-4B18-BBC2-9C21125DFDC7}">
      <dsp:nvSpPr>
        <dsp:cNvPr id="0" name=""/>
        <dsp:cNvSpPr/>
      </dsp:nvSpPr>
      <dsp:spPr>
        <a:xfrm>
          <a:off x="0" y="1508327"/>
          <a:ext cx="8229600" cy="65520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bg1"/>
              </a:solidFill>
              <a:ea typeface="굴림"/>
              <a:cs typeface="굴림"/>
            </a:rPr>
            <a:t>¿Por qué energía Renovables?</a:t>
          </a:r>
          <a:endParaRPr lang="en-US" sz="2800" kern="1200" noProof="0" dirty="0">
            <a:solidFill>
              <a:schemeClr val="tx1"/>
            </a:solidFill>
          </a:endParaRPr>
        </a:p>
      </dsp:txBody>
      <dsp:txXfrm>
        <a:off x="0" y="1508327"/>
        <a:ext cx="8229600" cy="655200"/>
      </dsp:txXfrm>
    </dsp:sp>
    <dsp:sp modelId="{C7086956-FF13-42B8-85EC-72810E3D16F4}">
      <dsp:nvSpPr>
        <dsp:cNvPr id="0" name=""/>
        <dsp:cNvSpPr/>
      </dsp:nvSpPr>
      <dsp:spPr>
        <a:xfrm>
          <a:off x="0" y="2244167"/>
          <a:ext cx="8229600" cy="655200"/>
        </a:xfrm>
        <a:prstGeom prst="roundRect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chemeClr val="bg1"/>
              </a:solidFill>
              <a:ea typeface="굴림"/>
              <a:cs typeface="굴림"/>
            </a:rPr>
            <a:t>¿ </a:t>
          </a:r>
          <a:r>
            <a:rPr lang="es-CL" sz="2800" b="1" kern="1200" dirty="0" smtClean="0">
              <a:solidFill>
                <a:schemeClr val="bg1"/>
              </a:solidFill>
              <a:ea typeface="굴림"/>
              <a:cs typeface="굴림"/>
            </a:rPr>
            <a:t>Por qué la biomasa como fuente de energía?</a:t>
          </a:r>
        </a:p>
      </dsp:txBody>
      <dsp:txXfrm>
        <a:off x="0" y="2244167"/>
        <a:ext cx="8229600" cy="655200"/>
      </dsp:txXfrm>
    </dsp:sp>
    <dsp:sp modelId="{17422045-E3CA-43FE-9857-285FC8924878}">
      <dsp:nvSpPr>
        <dsp:cNvPr id="0" name=""/>
        <dsp:cNvSpPr/>
      </dsp:nvSpPr>
      <dsp:spPr>
        <a:xfrm>
          <a:off x="0" y="2980007"/>
          <a:ext cx="8229600" cy="65520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chemeClr val="accent2"/>
              </a:solidFill>
              <a:ea typeface="굴림"/>
              <a:cs typeface="굴림"/>
            </a:rPr>
            <a:t>Demanda de biomasa para energía</a:t>
          </a:r>
          <a:endParaRPr lang="en-US" sz="2800" kern="1200" noProof="0" dirty="0">
            <a:solidFill>
              <a:schemeClr val="tx1"/>
            </a:solidFill>
          </a:endParaRPr>
        </a:p>
      </dsp:txBody>
      <dsp:txXfrm>
        <a:off x="0" y="2980007"/>
        <a:ext cx="8229600" cy="655200"/>
      </dsp:txXfrm>
    </dsp:sp>
    <dsp:sp modelId="{248EFC68-D0EB-4557-A2A1-162AD1C3CB4C}">
      <dsp:nvSpPr>
        <dsp:cNvPr id="0" name=""/>
        <dsp:cNvSpPr/>
      </dsp:nvSpPr>
      <dsp:spPr>
        <a:xfrm>
          <a:off x="0" y="3715847"/>
          <a:ext cx="8229600" cy="655200"/>
        </a:xfrm>
        <a:prstGeom prst="roundRect">
          <a:avLst/>
        </a:prstGeom>
        <a:solidFill>
          <a:srgbClr val="00B01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chemeClr val="bg1"/>
              </a:solidFill>
              <a:ea typeface="굴림"/>
              <a:cs typeface="굴림"/>
            </a:rPr>
            <a:t>¿ Qué es Biomasa ?</a:t>
          </a:r>
          <a:endParaRPr lang="en-US" sz="2800" kern="1200" noProof="0" dirty="0">
            <a:solidFill>
              <a:schemeClr val="tx1"/>
            </a:solidFill>
          </a:endParaRPr>
        </a:p>
      </dsp:txBody>
      <dsp:txXfrm>
        <a:off x="0" y="3715847"/>
        <a:ext cx="8229600" cy="6552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8B534D-0D12-43A5-93B3-B740D7C0F4A4}">
      <dsp:nvSpPr>
        <dsp:cNvPr id="0" name=""/>
        <dsp:cNvSpPr/>
      </dsp:nvSpPr>
      <dsp:spPr>
        <a:xfrm>
          <a:off x="0" y="1164547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AF4C31-F58F-48F8-B08C-01BE18E19D6C}">
      <dsp:nvSpPr>
        <dsp:cNvPr id="0" name=""/>
        <dsp:cNvSpPr/>
      </dsp:nvSpPr>
      <dsp:spPr>
        <a:xfrm>
          <a:off x="396552" y="127508"/>
          <a:ext cx="7931047" cy="1361758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bg1"/>
              </a:solidFill>
              <a:ea typeface="굴림"/>
              <a:cs typeface="굴림"/>
            </a:rPr>
            <a:t>Como </a:t>
          </a:r>
          <a:r>
            <a:rPr lang="en-US" sz="2200" b="1" kern="1200" dirty="0" err="1" smtClean="0">
              <a:solidFill>
                <a:schemeClr val="bg1"/>
              </a:solidFill>
              <a:ea typeface="굴림"/>
              <a:cs typeface="굴림"/>
            </a:rPr>
            <a:t>funciona</a:t>
          </a:r>
          <a:r>
            <a:rPr lang="en-US" sz="2200" b="1" kern="1200" dirty="0" smtClean="0">
              <a:solidFill>
                <a:schemeClr val="bg1"/>
              </a:solidFill>
              <a:ea typeface="굴림"/>
              <a:cs typeface="굴림"/>
            </a:rPr>
            <a:t> el </a:t>
          </a:r>
          <a:r>
            <a:rPr lang="en-US" sz="2200" b="1" kern="1200" dirty="0" err="1" smtClean="0">
              <a:solidFill>
                <a:schemeClr val="bg1"/>
              </a:solidFill>
              <a:ea typeface="굴림"/>
              <a:cs typeface="굴림"/>
            </a:rPr>
            <a:t>curso</a:t>
          </a:r>
          <a:r>
            <a:rPr lang="en-US" sz="2200" b="1" kern="1200" dirty="0" smtClean="0">
              <a:solidFill>
                <a:schemeClr val="bg1"/>
              </a:solidFill>
              <a:ea typeface="굴림"/>
              <a:cs typeface="굴림"/>
            </a:rPr>
            <a:t>: </a:t>
          </a:r>
          <a:r>
            <a:rPr lang="en-US" sz="2200" b="1" kern="1200" dirty="0" err="1" smtClean="0">
              <a:solidFill>
                <a:schemeClr val="bg1"/>
              </a:solidFill>
              <a:ea typeface="굴림"/>
              <a:cs typeface="굴림"/>
            </a:rPr>
            <a:t>Cátedras</a:t>
          </a:r>
          <a:r>
            <a:rPr lang="en-US" sz="2200" b="1" kern="1200" dirty="0" smtClean="0">
              <a:solidFill>
                <a:schemeClr val="bg1"/>
              </a:solidFill>
              <a:ea typeface="굴림"/>
              <a:cs typeface="굴림"/>
            </a:rPr>
            <a:t>, </a:t>
          </a:r>
          <a:r>
            <a:rPr lang="en-US" sz="2200" b="1" kern="1200" dirty="0" err="1" smtClean="0">
              <a:solidFill>
                <a:schemeClr val="bg1"/>
              </a:solidFill>
              <a:ea typeface="굴림"/>
              <a:cs typeface="굴림"/>
            </a:rPr>
            <a:t>Charla</a:t>
          </a:r>
          <a:r>
            <a:rPr lang="en-US" sz="2200" b="1" kern="1200" dirty="0" smtClean="0">
              <a:solidFill>
                <a:schemeClr val="bg1"/>
              </a:solidFill>
              <a:ea typeface="굴림"/>
              <a:cs typeface="굴림"/>
            </a:rPr>
            <a:t> de </a:t>
          </a:r>
          <a:r>
            <a:rPr lang="en-US" sz="2200" b="1" kern="1200" dirty="0" err="1" smtClean="0">
              <a:solidFill>
                <a:schemeClr val="bg1"/>
              </a:solidFill>
              <a:ea typeface="굴림"/>
              <a:cs typeface="굴림"/>
            </a:rPr>
            <a:t>expertos</a:t>
          </a:r>
          <a:endParaRPr lang="en-US" sz="2200" b="1" kern="1200" dirty="0" smtClean="0">
            <a:solidFill>
              <a:schemeClr val="bg1"/>
            </a:solidFill>
            <a:ea typeface="굴림"/>
            <a:cs typeface="굴림"/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bg1"/>
              </a:solidFill>
              <a:ea typeface="굴림"/>
              <a:cs typeface="굴림"/>
            </a:rPr>
            <a:t>Hay </a:t>
          </a:r>
          <a:r>
            <a:rPr lang="en-US" sz="2200" b="1" kern="1200" dirty="0" err="1" smtClean="0">
              <a:solidFill>
                <a:schemeClr val="bg1"/>
              </a:solidFill>
              <a:ea typeface="굴림"/>
              <a:cs typeface="굴림"/>
            </a:rPr>
            <a:t>evaluaciones</a:t>
          </a:r>
          <a:r>
            <a:rPr lang="en-US" sz="2200" b="1" kern="1200" dirty="0" smtClean="0">
              <a:solidFill>
                <a:schemeClr val="bg1"/>
              </a:solidFill>
              <a:ea typeface="굴림"/>
              <a:cs typeface="굴림"/>
            </a:rPr>
            <a:t> con </a:t>
          </a:r>
          <a:r>
            <a:rPr lang="en-US" sz="2200" b="1" kern="1200" dirty="0" err="1" smtClean="0">
              <a:solidFill>
                <a:schemeClr val="bg1"/>
              </a:solidFill>
              <a:ea typeface="굴림"/>
              <a:cs typeface="굴림"/>
            </a:rPr>
            <a:t>controles</a:t>
          </a:r>
          <a:r>
            <a:rPr lang="en-US" sz="2200" b="1" kern="1200" dirty="0" smtClean="0">
              <a:solidFill>
                <a:schemeClr val="bg1"/>
              </a:solidFill>
              <a:ea typeface="굴림"/>
              <a:cs typeface="굴림"/>
            </a:rPr>
            <a:t>, </a:t>
          </a:r>
          <a:r>
            <a:rPr lang="en-US" sz="2200" b="1" kern="1200" dirty="0" err="1" smtClean="0">
              <a:solidFill>
                <a:schemeClr val="bg1"/>
              </a:solidFill>
              <a:ea typeface="굴림"/>
              <a:cs typeface="굴림"/>
            </a:rPr>
            <a:t>tareas</a:t>
          </a:r>
          <a:r>
            <a:rPr lang="en-US" sz="2200" b="1" kern="1200" dirty="0" smtClean="0">
              <a:solidFill>
                <a:schemeClr val="bg1"/>
              </a:solidFill>
              <a:ea typeface="굴림"/>
              <a:cs typeface="굴림"/>
            </a:rPr>
            <a:t> y un </a:t>
          </a:r>
          <a:r>
            <a:rPr lang="en-US" sz="2200" b="1" kern="1200" dirty="0" err="1" smtClean="0">
              <a:solidFill>
                <a:schemeClr val="bg1"/>
              </a:solidFill>
              <a:ea typeface="굴림"/>
              <a:cs typeface="굴림"/>
            </a:rPr>
            <a:t>proyecto</a:t>
          </a:r>
          <a:endParaRPr lang="en-US" sz="22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396552" y="127508"/>
        <a:ext cx="7931047" cy="1361758"/>
      </dsp:txXfrm>
    </dsp:sp>
    <dsp:sp modelId="{2A95DB59-74B0-4B0F-AC73-06D29DC0B973}">
      <dsp:nvSpPr>
        <dsp:cNvPr id="0" name=""/>
        <dsp:cNvSpPr/>
      </dsp:nvSpPr>
      <dsp:spPr>
        <a:xfrm>
          <a:off x="0" y="3147220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380881" y="1778434"/>
          <a:ext cx="7931047" cy="1634192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bg1"/>
              </a:solidFill>
              <a:ea typeface="굴림"/>
              <a:cs typeface="굴림"/>
            </a:rPr>
            <a:t>Los combustibles fósiles son limitados y los consumos enérgicos aumentan, luego hay que buscar fuentes alternativas </a:t>
          </a:r>
          <a:r>
            <a:rPr lang="es-MX" sz="3600" b="1" kern="1200" dirty="0" smtClean="0">
              <a:solidFill>
                <a:schemeClr val="bg1"/>
              </a:solidFill>
              <a:ea typeface="굴림"/>
              <a:cs typeface="굴림"/>
            </a:rPr>
            <a:t>y renovables.</a:t>
          </a:r>
          <a:endParaRPr lang="en-US" sz="36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380881" y="1778434"/>
        <a:ext cx="7931047" cy="1634192"/>
      </dsp:txXfrm>
    </dsp:sp>
    <dsp:sp modelId="{0E896D5D-A3E9-4B3D-A486-48EBD23886E1}">
      <dsp:nvSpPr>
        <dsp:cNvPr id="0" name=""/>
        <dsp:cNvSpPr/>
      </dsp:nvSpPr>
      <dsp:spPr>
        <a:xfrm>
          <a:off x="0" y="4604502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396552" y="3820420"/>
          <a:ext cx="7931047" cy="1108801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bg1"/>
              </a:solidFill>
              <a:ea typeface="굴림"/>
              <a:cs typeface="굴림"/>
            </a:rPr>
            <a:t>Biomasa: Materia orgánica que se puede utilizar como fuente de energía.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396552" y="3820420"/>
        <a:ext cx="7931047" cy="11088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4FC04-4D5D-4CD3-A049-230C363FD4A0}" type="datetimeFigureOut">
              <a:rPr lang="es-ES" smtClean="0"/>
              <a:pPr/>
              <a:t>11/10/2011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4E5170-BE3F-437A-B9B7-C482998FB4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F5EDAC8-966C-45DF-B5FB-C31CCD0337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672709-1B33-494C-B91B-39D6FF152E30}" type="slidenum">
              <a:rPr lang="es-ES"/>
              <a:pPr/>
              <a:t>1</a:t>
            </a:fld>
            <a:endParaRPr lang="es-ES"/>
          </a:p>
        </p:txBody>
      </p:sp>
      <p:sp>
        <p:nvSpPr>
          <p:cNvPr id="3789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44BAD-4D75-4B84-A67B-5C37A0B98CE0}" type="slidenum">
              <a:rPr lang="es-ES"/>
              <a:pPr/>
              <a:t>27</a:t>
            </a:fld>
            <a:endParaRPr lang="es-ES"/>
          </a:p>
        </p:txBody>
      </p:sp>
      <p:sp>
        <p:nvSpPr>
          <p:cNvPr id="3993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44BAD-4D75-4B84-A67B-5C37A0B98CE0}" type="slidenum">
              <a:rPr lang="es-ES"/>
              <a:pPr/>
              <a:t>28</a:t>
            </a:fld>
            <a:endParaRPr lang="es-ES"/>
          </a:p>
        </p:txBody>
      </p:sp>
      <p:sp>
        <p:nvSpPr>
          <p:cNvPr id="3993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4CCFC-D018-4321-9917-D94D57DDE5CB}" type="slidenum">
              <a:rPr lang="es-ES"/>
              <a:pPr/>
              <a:t>29</a:t>
            </a:fld>
            <a:endParaRPr lang="es-ES"/>
          </a:p>
        </p:txBody>
      </p:sp>
      <p:sp>
        <p:nvSpPr>
          <p:cNvPr id="3891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4CCFC-D018-4321-9917-D94D57DDE5CB}" type="slidenum">
              <a:rPr lang="es-ES"/>
              <a:pPr/>
              <a:t>30</a:t>
            </a:fld>
            <a:endParaRPr lang="es-ES"/>
          </a:p>
        </p:txBody>
      </p:sp>
      <p:sp>
        <p:nvSpPr>
          <p:cNvPr id="3891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4CCFC-D018-4321-9917-D94D57DDE5CB}" type="slidenum">
              <a:rPr lang="es-ES"/>
              <a:pPr/>
              <a:t>31</a:t>
            </a:fld>
            <a:endParaRPr lang="es-ES"/>
          </a:p>
        </p:txBody>
      </p:sp>
      <p:sp>
        <p:nvSpPr>
          <p:cNvPr id="3891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4CCFC-D018-4321-9917-D94D57DDE5CB}" type="slidenum">
              <a:rPr lang="es-ES"/>
              <a:pPr/>
              <a:t>32</a:t>
            </a:fld>
            <a:endParaRPr lang="es-ES"/>
          </a:p>
        </p:txBody>
      </p:sp>
      <p:sp>
        <p:nvSpPr>
          <p:cNvPr id="3891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4CCFC-D018-4321-9917-D94D57DDE5CB}" type="slidenum">
              <a:rPr lang="es-ES"/>
              <a:pPr/>
              <a:t>33</a:t>
            </a:fld>
            <a:endParaRPr lang="es-ES"/>
          </a:p>
        </p:txBody>
      </p:sp>
      <p:sp>
        <p:nvSpPr>
          <p:cNvPr id="3891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4CCFC-D018-4321-9917-D94D57DDE5CB}" type="slidenum">
              <a:rPr lang="es-ES"/>
              <a:pPr/>
              <a:t>34</a:t>
            </a:fld>
            <a:endParaRPr lang="es-ES"/>
          </a:p>
        </p:txBody>
      </p:sp>
      <p:sp>
        <p:nvSpPr>
          <p:cNvPr id="3891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4CCFC-D018-4321-9917-D94D57DDE5CB}" type="slidenum">
              <a:rPr lang="es-ES"/>
              <a:pPr/>
              <a:t>35</a:t>
            </a:fld>
            <a:endParaRPr lang="es-ES"/>
          </a:p>
        </p:txBody>
      </p:sp>
      <p:sp>
        <p:nvSpPr>
          <p:cNvPr id="3891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44BAD-4D75-4B84-A67B-5C37A0B98CE0}" type="slidenum">
              <a:rPr lang="es-ES"/>
              <a:pPr/>
              <a:t>3</a:t>
            </a:fld>
            <a:endParaRPr lang="es-ES"/>
          </a:p>
        </p:txBody>
      </p:sp>
      <p:sp>
        <p:nvSpPr>
          <p:cNvPr id="3993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44BAD-4D75-4B84-A67B-5C37A0B98CE0}" type="slidenum">
              <a:rPr lang="es-ES"/>
              <a:pPr/>
              <a:t>12</a:t>
            </a:fld>
            <a:endParaRPr lang="es-ES"/>
          </a:p>
        </p:txBody>
      </p:sp>
      <p:sp>
        <p:nvSpPr>
          <p:cNvPr id="3993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 smtClean="0"/>
              <a:t>Duda</a:t>
            </a:r>
            <a:r>
              <a:rPr lang="en-US" dirty="0" smtClean="0"/>
              <a:t>: </a:t>
            </a:r>
            <a:r>
              <a:rPr lang="en-US" dirty="0" err="1" smtClean="0"/>
              <a:t>Colocar</a:t>
            </a:r>
            <a:r>
              <a:rPr lang="en-US" dirty="0" smtClean="0"/>
              <a:t> en la </a:t>
            </a:r>
            <a:r>
              <a:rPr lang="en-US" dirty="0" err="1" smtClean="0"/>
              <a:t>metodología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etapas</a:t>
            </a:r>
            <a:r>
              <a:rPr lang="en-US" dirty="0" smtClean="0"/>
              <a:t> </a:t>
            </a:r>
            <a:r>
              <a:rPr lang="en-US" dirty="0" err="1" smtClean="0"/>
              <a:t>involucradas</a:t>
            </a:r>
            <a:r>
              <a:rPr lang="en-US" dirty="0" smtClean="0"/>
              <a:t>, o </a:t>
            </a:r>
            <a:r>
              <a:rPr lang="en-US" dirty="0" err="1" smtClean="0"/>
              <a:t>colocar</a:t>
            </a:r>
            <a:r>
              <a:rPr lang="en-US" dirty="0" smtClean="0"/>
              <a:t> antes en la intro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sirva</a:t>
            </a:r>
            <a:r>
              <a:rPr lang="en-US" dirty="0" smtClean="0"/>
              <a:t> de </a:t>
            </a:r>
            <a:r>
              <a:rPr lang="en-US" dirty="0" err="1" smtClean="0"/>
              <a:t>guía</a:t>
            </a:r>
            <a:r>
              <a:rPr lang="en-US" dirty="0" smtClean="0"/>
              <a:t>. Se </a:t>
            </a:r>
            <a:r>
              <a:rPr lang="en-US" dirty="0" err="1" smtClean="0"/>
              <a:t>podría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explícito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cámbio</a:t>
            </a:r>
            <a:r>
              <a:rPr lang="en-US" dirty="0" smtClean="0"/>
              <a:t> en la </a:t>
            </a:r>
            <a:r>
              <a:rPr lang="en-US" dirty="0" err="1" smtClean="0"/>
              <a:t>presentación</a:t>
            </a:r>
            <a:r>
              <a:rPr lang="en-US" dirty="0" smtClean="0"/>
              <a:t>, y </a:t>
            </a:r>
            <a:r>
              <a:rPr lang="en-US" dirty="0" err="1" smtClean="0"/>
              <a:t>que</a:t>
            </a:r>
            <a:r>
              <a:rPr lang="en-US" dirty="0" smtClean="0"/>
              <a:t> sea con </a:t>
            </a:r>
            <a:r>
              <a:rPr lang="en-US" dirty="0" err="1" smtClean="0"/>
              <a:t>motivos</a:t>
            </a:r>
            <a:r>
              <a:rPr lang="en-US" dirty="0" smtClean="0"/>
              <a:t> </a:t>
            </a:r>
            <a:r>
              <a:rPr lang="en-US" dirty="0" err="1" smtClean="0"/>
              <a:t>netamente</a:t>
            </a:r>
            <a:r>
              <a:rPr lang="en-US" dirty="0" smtClean="0"/>
              <a:t> </a:t>
            </a:r>
            <a:r>
              <a:rPr lang="en-US" dirty="0" err="1" smtClean="0"/>
              <a:t>didácticos</a:t>
            </a:r>
            <a:r>
              <a:rPr lang="en-US" dirty="0" smtClean="0"/>
              <a:t>. O </a:t>
            </a:r>
            <a:r>
              <a:rPr lang="en-US" dirty="0" err="1" smtClean="0"/>
              <a:t>olvidar</a:t>
            </a:r>
            <a:r>
              <a:rPr lang="en-US" dirty="0" smtClean="0"/>
              <a:t> el </a:t>
            </a:r>
            <a:r>
              <a:rPr lang="en-US" dirty="0" err="1" smtClean="0"/>
              <a:t>esquema</a:t>
            </a:r>
            <a:r>
              <a:rPr lang="en-US" dirty="0" smtClean="0"/>
              <a:t> del </a:t>
            </a:r>
            <a:r>
              <a:rPr lang="en-US" dirty="0" err="1" smtClean="0"/>
              <a:t>materiales</a:t>
            </a:r>
            <a:r>
              <a:rPr lang="en-US" dirty="0" smtClean="0"/>
              <a:t> y </a:t>
            </a:r>
            <a:r>
              <a:rPr lang="en-US" dirty="0" err="1" smtClean="0"/>
              <a:t>método</a:t>
            </a:r>
            <a:r>
              <a:rPr lang="en-US" dirty="0" smtClean="0"/>
              <a:t> y </a:t>
            </a:r>
            <a:r>
              <a:rPr lang="en-US" dirty="0" err="1" smtClean="0"/>
              <a:t>presentar</a:t>
            </a:r>
            <a:r>
              <a:rPr lang="en-US" dirty="0" smtClean="0"/>
              <a:t> el </a:t>
            </a:r>
            <a:r>
              <a:rPr lang="en-US" dirty="0" err="1" smtClean="0"/>
              <a:t>esquema</a:t>
            </a:r>
            <a:r>
              <a:rPr lang="en-US" dirty="0" smtClean="0"/>
              <a:t> general de los </a:t>
            </a:r>
            <a:r>
              <a:rPr lang="en-US" dirty="0" err="1" smtClean="0"/>
              <a:t>procesos</a:t>
            </a:r>
            <a:r>
              <a:rPr lang="en-US" dirty="0" smtClean="0"/>
              <a:t>.</a:t>
            </a:r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1E81F0-35E1-4B88-91AD-C0BDF1EF31C6}" type="slidenum">
              <a:rPr lang="es-CL" smtClean="0"/>
              <a:pPr/>
              <a:t>13</a:t>
            </a:fld>
            <a:endParaRPr lang="es-C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 smtClean="0"/>
              <a:t>Duda</a:t>
            </a:r>
            <a:r>
              <a:rPr lang="en-US" dirty="0" smtClean="0"/>
              <a:t>: </a:t>
            </a:r>
            <a:r>
              <a:rPr lang="en-US" dirty="0" err="1" smtClean="0"/>
              <a:t>Colocar</a:t>
            </a:r>
            <a:r>
              <a:rPr lang="en-US" dirty="0" smtClean="0"/>
              <a:t> en la </a:t>
            </a:r>
            <a:r>
              <a:rPr lang="en-US" dirty="0" err="1" smtClean="0"/>
              <a:t>metodología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etapas</a:t>
            </a:r>
            <a:r>
              <a:rPr lang="en-US" dirty="0" smtClean="0"/>
              <a:t> </a:t>
            </a:r>
            <a:r>
              <a:rPr lang="en-US" dirty="0" err="1" smtClean="0"/>
              <a:t>involucradas</a:t>
            </a:r>
            <a:r>
              <a:rPr lang="en-US" dirty="0" smtClean="0"/>
              <a:t>, o </a:t>
            </a:r>
            <a:r>
              <a:rPr lang="en-US" dirty="0" err="1" smtClean="0"/>
              <a:t>colocar</a:t>
            </a:r>
            <a:r>
              <a:rPr lang="en-US" dirty="0" smtClean="0"/>
              <a:t> antes en la intro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sirva</a:t>
            </a:r>
            <a:r>
              <a:rPr lang="en-US" dirty="0" smtClean="0"/>
              <a:t> de </a:t>
            </a:r>
            <a:r>
              <a:rPr lang="en-US" dirty="0" err="1" smtClean="0"/>
              <a:t>guía</a:t>
            </a:r>
            <a:r>
              <a:rPr lang="en-US" dirty="0" smtClean="0"/>
              <a:t>. Se </a:t>
            </a:r>
            <a:r>
              <a:rPr lang="en-US" dirty="0" err="1" smtClean="0"/>
              <a:t>podría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explícito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cámbio</a:t>
            </a:r>
            <a:r>
              <a:rPr lang="en-US" dirty="0" smtClean="0"/>
              <a:t> en la </a:t>
            </a:r>
            <a:r>
              <a:rPr lang="en-US" dirty="0" err="1" smtClean="0"/>
              <a:t>presentación</a:t>
            </a:r>
            <a:r>
              <a:rPr lang="en-US" dirty="0" smtClean="0"/>
              <a:t>, y </a:t>
            </a:r>
            <a:r>
              <a:rPr lang="en-US" dirty="0" err="1" smtClean="0"/>
              <a:t>que</a:t>
            </a:r>
            <a:r>
              <a:rPr lang="en-US" dirty="0" smtClean="0"/>
              <a:t> sea con </a:t>
            </a:r>
            <a:r>
              <a:rPr lang="en-US" dirty="0" err="1" smtClean="0"/>
              <a:t>motivos</a:t>
            </a:r>
            <a:r>
              <a:rPr lang="en-US" dirty="0" smtClean="0"/>
              <a:t> </a:t>
            </a:r>
            <a:r>
              <a:rPr lang="en-US" dirty="0" err="1" smtClean="0"/>
              <a:t>netamente</a:t>
            </a:r>
            <a:r>
              <a:rPr lang="en-US" dirty="0" smtClean="0"/>
              <a:t> </a:t>
            </a:r>
            <a:r>
              <a:rPr lang="en-US" dirty="0" err="1" smtClean="0"/>
              <a:t>didácticos</a:t>
            </a:r>
            <a:r>
              <a:rPr lang="en-US" dirty="0" smtClean="0"/>
              <a:t>. O </a:t>
            </a:r>
            <a:r>
              <a:rPr lang="en-US" dirty="0" err="1" smtClean="0"/>
              <a:t>olvidar</a:t>
            </a:r>
            <a:r>
              <a:rPr lang="en-US" dirty="0" smtClean="0"/>
              <a:t> el </a:t>
            </a:r>
            <a:r>
              <a:rPr lang="en-US" dirty="0" err="1" smtClean="0"/>
              <a:t>esquema</a:t>
            </a:r>
            <a:r>
              <a:rPr lang="en-US" dirty="0" smtClean="0"/>
              <a:t> del </a:t>
            </a:r>
            <a:r>
              <a:rPr lang="en-US" dirty="0" err="1" smtClean="0"/>
              <a:t>materiales</a:t>
            </a:r>
            <a:r>
              <a:rPr lang="en-US" dirty="0" smtClean="0"/>
              <a:t> y </a:t>
            </a:r>
            <a:r>
              <a:rPr lang="en-US" dirty="0" err="1" smtClean="0"/>
              <a:t>método</a:t>
            </a:r>
            <a:r>
              <a:rPr lang="en-US" dirty="0" smtClean="0"/>
              <a:t> y </a:t>
            </a:r>
            <a:r>
              <a:rPr lang="en-US" dirty="0" err="1" smtClean="0"/>
              <a:t>presentar</a:t>
            </a:r>
            <a:r>
              <a:rPr lang="en-US" dirty="0" smtClean="0"/>
              <a:t> el </a:t>
            </a:r>
            <a:r>
              <a:rPr lang="en-US" dirty="0" err="1" smtClean="0"/>
              <a:t>esquema</a:t>
            </a:r>
            <a:r>
              <a:rPr lang="en-US" dirty="0" smtClean="0"/>
              <a:t> general de los </a:t>
            </a:r>
            <a:r>
              <a:rPr lang="en-US" dirty="0" err="1" smtClean="0"/>
              <a:t>procesos</a:t>
            </a:r>
            <a:r>
              <a:rPr lang="en-US" dirty="0" smtClean="0"/>
              <a:t>.</a:t>
            </a:r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1E81F0-35E1-4B88-91AD-C0BDF1EF31C6}" type="slidenum">
              <a:rPr lang="es-CL" smtClean="0"/>
              <a:pPr/>
              <a:t>14</a:t>
            </a:fld>
            <a:endParaRPr lang="es-C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 smtClean="0"/>
              <a:t>Duda</a:t>
            </a:r>
            <a:r>
              <a:rPr lang="en-US" dirty="0" smtClean="0"/>
              <a:t>: </a:t>
            </a:r>
            <a:r>
              <a:rPr lang="en-US" dirty="0" err="1" smtClean="0"/>
              <a:t>Colocar</a:t>
            </a:r>
            <a:r>
              <a:rPr lang="en-US" dirty="0" smtClean="0"/>
              <a:t> en la </a:t>
            </a:r>
            <a:r>
              <a:rPr lang="en-US" dirty="0" err="1" smtClean="0"/>
              <a:t>metodología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etapas</a:t>
            </a:r>
            <a:r>
              <a:rPr lang="en-US" dirty="0" smtClean="0"/>
              <a:t> </a:t>
            </a:r>
            <a:r>
              <a:rPr lang="en-US" dirty="0" err="1" smtClean="0"/>
              <a:t>involucradas</a:t>
            </a:r>
            <a:r>
              <a:rPr lang="en-US" dirty="0" smtClean="0"/>
              <a:t>, o </a:t>
            </a:r>
            <a:r>
              <a:rPr lang="en-US" dirty="0" err="1" smtClean="0"/>
              <a:t>colocar</a:t>
            </a:r>
            <a:r>
              <a:rPr lang="en-US" dirty="0" smtClean="0"/>
              <a:t> antes en la intro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sirva</a:t>
            </a:r>
            <a:r>
              <a:rPr lang="en-US" dirty="0" smtClean="0"/>
              <a:t> de </a:t>
            </a:r>
            <a:r>
              <a:rPr lang="en-US" dirty="0" err="1" smtClean="0"/>
              <a:t>guía</a:t>
            </a:r>
            <a:r>
              <a:rPr lang="en-US" dirty="0" smtClean="0"/>
              <a:t>. Se </a:t>
            </a:r>
            <a:r>
              <a:rPr lang="en-US" dirty="0" err="1" smtClean="0"/>
              <a:t>podría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explícito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cámbio</a:t>
            </a:r>
            <a:r>
              <a:rPr lang="en-US" dirty="0" smtClean="0"/>
              <a:t> en la </a:t>
            </a:r>
            <a:r>
              <a:rPr lang="en-US" dirty="0" err="1" smtClean="0"/>
              <a:t>presentación</a:t>
            </a:r>
            <a:r>
              <a:rPr lang="en-US" dirty="0" smtClean="0"/>
              <a:t>, y </a:t>
            </a:r>
            <a:r>
              <a:rPr lang="en-US" dirty="0" err="1" smtClean="0"/>
              <a:t>que</a:t>
            </a:r>
            <a:r>
              <a:rPr lang="en-US" dirty="0" smtClean="0"/>
              <a:t> sea con </a:t>
            </a:r>
            <a:r>
              <a:rPr lang="en-US" dirty="0" err="1" smtClean="0"/>
              <a:t>motivos</a:t>
            </a:r>
            <a:r>
              <a:rPr lang="en-US" dirty="0" smtClean="0"/>
              <a:t> </a:t>
            </a:r>
            <a:r>
              <a:rPr lang="en-US" dirty="0" err="1" smtClean="0"/>
              <a:t>netamente</a:t>
            </a:r>
            <a:r>
              <a:rPr lang="en-US" dirty="0" smtClean="0"/>
              <a:t> </a:t>
            </a:r>
            <a:r>
              <a:rPr lang="en-US" dirty="0" err="1" smtClean="0"/>
              <a:t>didácticos</a:t>
            </a:r>
            <a:r>
              <a:rPr lang="en-US" dirty="0" smtClean="0"/>
              <a:t>. O </a:t>
            </a:r>
            <a:r>
              <a:rPr lang="en-US" dirty="0" err="1" smtClean="0"/>
              <a:t>olvidar</a:t>
            </a:r>
            <a:r>
              <a:rPr lang="en-US" dirty="0" smtClean="0"/>
              <a:t> el </a:t>
            </a:r>
            <a:r>
              <a:rPr lang="en-US" dirty="0" err="1" smtClean="0"/>
              <a:t>esquema</a:t>
            </a:r>
            <a:r>
              <a:rPr lang="en-US" dirty="0" smtClean="0"/>
              <a:t> del </a:t>
            </a:r>
            <a:r>
              <a:rPr lang="en-US" dirty="0" err="1" smtClean="0"/>
              <a:t>materiales</a:t>
            </a:r>
            <a:r>
              <a:rPr lang="en-US" dirty="0" smtClean="0"/>
              <a:t> y </a:t>
            </a:r>
            <a:r>
              <a:rPr lang="en-US" dirty="0" err="1" smtClean="0"/>
              <a:t>método</a:t>
            </a:r>
            <a:r>
              <a:rPr lang="en-US" dirty="0" smtClean="0"/>
              <a:t> y </a:t>
            </a:r>
            <a:r>
              <a:rPr lang="en-US" dirty="0" err="1" smtClean="0"/>
              <a:t>presentar</a:t>
            </a:r>
            <a:r>
              <a:rPr lang="en-US" dirty="0" smtClean="0"/>
              <a:t> el </a:t>
            </a:r>
            <a:r>
              <a:rPr lang="en-US" dirty="0" err="1" smtClean="0"/>
              <a:t>esquema</a:t>
            </a:r>
            <a:r>
              <a:rPr lang="en-US" dirty="0" smtClean="0"/>
              <a:t> general de los </a:t>
            </a:r>
            <a:r>
              <a:rPr lang="en-US" dirty="0" err="1" smtClean="0"/>
              <a:t>procesos</a:t>
            </a:r>
            <a:r>
              <a:rPr lang="en-US" dirty="0" smtClean="0"/>
              <a:t>.</a:t>
            </a:r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1E81F0-35E1-4B88-91AD-C0BDF1EF31C6}" type="slidenum">
              <a:rPr lang="es-CL" smtClean="0"/>
              <a:pPr/>
              <a:t>15</a:t>
            </a:fld>
            <a:endParaRPr lang="es-C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44BAD-4D75-4B84-A67B-5C37A0B98CE0}" type="slidenum">
              <a:rPr lang="es-ES"/>
              <a:pPr/>
              <a:t>16</a:t>
            </a:fld>
            <a:endParaRPr lang="es-ES"/>
          </a:p>
        </p:txBody>
      </p:sp>
      <p:sp>
        <p:nvSpPr>
          <p:cNvPr id="3993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899BC4-1BE2-4646-9DC7-D9665F553178}" type="slidenum">
              <a:rPr lang="en-US" altLang="ja-JP"/>
              <a:pPr/>
              <a:t>22</a:t>
            </a:fld>
            <a:endParaRPr lang="en-US" altLang="ja-JP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7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41813"/>
            <a:ext cx="5026025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557" tIns="43279" rIns="86557" bIns="43279"/>
          <a:lstStyle/>
          <a:p>
            <a:endParaRPr lang="th-T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9625AD-9BF5-4898-90CF-FF8A95E24004}" type="slidenum">
              <a:rPr lang="es-ES"/>
              <a:pPr/>
              <a:t>24</a:t>
            </a:fld>
            <a:endParaRPr lang="es-ES"/>
          </a:p>
        </p:txBody>
      </p:sp>
      <p:sp>
        <p:nvSpPr>
          <p:cNvPr id="4403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8D88A-B2A6-4B85-A850-CC99A15716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57FAB-463B-49D9-8FCB-800DA59ADD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A4B36-A337-4108-88C8-FC7D814173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DA4F962-8DCC-4461-BAA4-DE850ACC42F8}" type="slidenum">
              <a:rPr lang="en-US" altLang="ja-JP"/>
              <a:pPr/>
              <a:t>‹Nº›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09EFD-B5A7-4876-97E3-84F5549C02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15EEA-FF78-4FB2-A66F-AAA6BA6AA4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74A2F-BD50-4DB0-A8DC-83E138A9267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9FAED-53A8-46AF-B69B-2B86409075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2F29A-63B9-4094-B9BA-2C4391D6FD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CDCD3-EE7D-4D12-ABC3-64C8EBB5A0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2512D-815A-40D3-8BE8-699A599194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4F1AB-2476-44D5-B5C4-23784164A9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65204AA-FCBF-4A26-B23F-4F5EEB57AA1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mlienque@ing.uchile.c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oteca.santafe-conicet.gov.ar/sysweb/biblioteca/consulta/public/mbaut_new.pl?nroaut=3493&amp;nomaut=FORD,%20K.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biblioteca.santafe-conicet.gov.ar/sysweb/biblioteca/consulta/public/mbaut_new.pl?nroaut=4635&amp;nomaut=HENRY,%20J.F." TargetMode="External"/><Relationship Id="rId4" Type="http://schemas.openxmlformats.org/officeDocument/2006/relationships/hyperlink" Target="http://biblioteca.santafe-conicet.gov.ar/sysweb/biblioteca/consulta/public/mbaut_new.pl?nroaut=10292&amp;nomaut=TALIB,%20A.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750" y="22764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s-E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Energía Renovable a partir de Biomasa</a:t>
            </a:r>
            <a:br>
              <a:rPr lang="es-E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BT 4451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500034" y="4625975"/>
            <a:ext cx="8064500" cy="223202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000" dirty="0" smtClean="0">
                <a:solidFill>
                  <a:schemeClr val="tx2"/>
                </a:solidFill>
              </a:rPr>
              <a:t>María Elena </a:t>
            </a:r>
            <a:r>
              <a:rPr lang="es-ES" sz="2000" dirty="0" err="1" smtClean="0">
                <a:solidFill>
                  <a:schemeClr val="tx2"/>
                </a:solidFill>
              </a:rPr>
              <a:t>Lienqueo</a:t>
            </a:r>
            <a:r>
              <a:rPr lang="es-ES" sz="2000" dirty="0" smtClean="0">
                <a:solidFill>
                  <a:schemeClr val="tx2"/>
                </a:solidFill>
              </a:rPr>
              <a:t>, Oriana Salazar, Francisco Gracia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000" dirty="0" smtClean="0">
                <a:solidFill>
                  <a:schemeClr val="tx2"/>
                </a:solidFill>
              </a:rPr>
              <a:t>Departamento de Ingeniería Química y Biotecnología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600" dirty="0" smtClean="0">
                <a:solidFill>
                  <a:schemeClr val="tx2"/>
                </a:solidFill>
              </a:rPr>
              <a:t>Facultad de </a:t>
            </a:r>
            <a:r>
              <a:rPr lang="es-ES" sz="1600" dirty="0" err="1" smtClean="0">
                <a:solidFill>
                  <a:schemeClr val="tx2"/>
                </a:solidFill>
              </a:rPr>
              <a:t>Cs.</a:t>
            </a:r>
            <a:r>
              <a:rPr lang="es-ES" sz="1600" dirty="0" smtClean="0">
                <a:solidFill>
                  <a:schemeClr val="tx2"/>
                </a:solidFill>
              </a:rPr>
              <a:t> Físicas y Matemáticas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600" dirty="0" smtClean="0">
                <a:solidFill>
                  <a:schemeClr val="tx2"/>
                </a:solidFill>
              </a:rPr>
              <a:t>Universidad de Chile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600" dirty="0" smtClean="0">
                <a:solidFill>
                  <a:schemeClr val="tx2"/>
                </a:solidFill>
              </a:rPr>
              <a:t>E-mail: mlienque@ing.uchile.cl</a:t>
            </a:r>
          </a:p>
        </p:txBody>
      </p:sp>
      <p:grpSp>
        <p:nvGrpSpPr>
          <p:cNvPr id="5124" name="12 Grupo"/>
          <p:cNvGrpSpPr>
            <a:grpSpLocks/>
          </p:cNvGrpSpPr>
          <p:nvPr/>
        </p:nvGrpSpPr>
        <p:grpSpPr bwMode="auto">
          <a:xfrm>
            <a:off x="3714744" y="214290"/>
            <a:ext cx="1739896" cy="857256"/>
            <a:chOff x="3189612" y="0"/>
            <a:chExt cx="2382520" cy="1740204"/>
          </a:xfrm>
        </p:grpSpPr>
        <p:pic>
          <p:nvPicPr>
            <p:cNvPr id="5125" name="6 Imagen" descr="Logo-Trans-01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76683" y="0"/>
              <a:ext cx="779526" cy="1504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6" name="11 Imagen" descr="UChile.jpg"/>
            <p:cNvPicPr>
              <a:picLocks noChangeAspect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3189612" y="1500174"/>
              <a:ext cx="2382520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Asistencia a Seminarios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>
              <a:buNone/>
            </a:pPr>
            <a:r>
              <a:rPr lang="es-ES" sz="2400" dirty="0" smtClean="0"/>
              <a:t>Seminarios</a:t>
            </a:r>
          </a:p>
          <a:p>
            <a:r>
              <a:rPr lang="es-ES" sz="1400" dirty="0" smtClean="0"/>
              <a:t>Seminario ICBD:  </a:t>
            </a:r>
            <a:r>
              <a:rPr lang="es-ES" sz="1400" b="1" dirty="0" smtClean="0"/>
              <a:t>TRATAMIENTOS DE MATERIALES LIGNOCELULOSICOS PARA PRODUCCION DE BIOETANOL DE SEGUNDA GENERACION </a:t>
            </a:r>
            <a:endParaRPr lang="es-ES" sz="1400" dirty="0" smtClean="0"/>
          </a:p>
          <a:p>
            <a:pPr lvl="1"/>
            <a:r>
              <a:rPr lang="es-ES" sz="1000" b="1" dirty="0" smtClean="0"/>
              <a:t>Viernes 15 de Octubre 2011 DESDE 16.00-17.00</a:t>
            </a:r>
            <a:endParaRPr lang="es-ES" sz="1000" dirty="0" smtClean="0"/>
          </a:p>
          <a:p>
            <a:pPr lvl="1"/>
            <a:r>
              <a:rPr lang="es-ES" sz="1000" b="1" dirty="0" smtClean="0"/>
              <a:t>Lugar: </a:t>
            </a:r>
            <a:r>
              <a:rPr lang="es-ES" sz="1000" dirty="0" smtClean="0"/>
              <a:t>Sala Seminarios Ingenier</a:t>
            </a:r>
            <a:r>
              <a:rPr lang="es-ES" sz="1000" dirty="0" smtClean="0"/>
              <a:t>ía Eléctrica 4 piso </a:t>
            </a:r>
            <a:r>
              <a:rPr lang="es-ES" sz="1000" dirty="0" smtClean="0"/>
              <a:t>(contacto</a:t>
            </a:r>
            <a:r>
              <a:rPr lang="es-ES" sz="1000" dirty="0" smtClean="0"/>
              <a:t>: </a:t>
            </a:r>
            <a:r>
              <a:rPr lang="es-ES" sz="1000" dirty="0" smtClean="0">
                <a:hlinkClick r:id="rId2"/>
              </a:rPr>
              <a:t>mlienque@ing.uchile.cl</a:t>
            </a:r>
            <a:r>
              <a:rPr lang="es-ES" sz="1000" dirty="0" smtClean="0"/>
              <a:t>)</a:t>
            </a:r>
          </a:p>
          <a:p>
            <a:pPr lvl="1"/>
            <a:endParaRPr lang="es-ES" sz="1000" dirty="0" smtClean="0"/>
          </a:p>
          <a:p>
            <a:pPr lvl="1"/>
            <a:endParaRPr lang="es-ES" sz="1000" dirty="0" smtClean="0"/>
          </a:p>
          <a:p>
            <a:r>
              <a:rPr lang="es-ES" sz="1400" b="1" dirty="0" smtClean="0"/>
              <a:t>I Seminario Internacional Chile-Canadá</a:t>
            </a:r>
          </a:p>
          <a:p>
            <a:pPr lvl="1"/>
            <a:r>
              <a:rPr lang="es-ES" sz="1000" dirty="0" smtClean="0"/>
              <a:t>1 de noviembre 2011</a:t>
            </a:r>
          </a:p>
          <a:p>
            <a:pPr lvl="1"/>
            <a:r>
              <a:rPr lang="es-ES" sz="1000" dirty="0" smtClean="0"/>
              <a:t>Lugar: Sala Seminarios Ingeniería Eléctrica 4 piso </a:t>
            </a:r>
            <a:endParaRPr lang="es-ES" sz="1000" dirty="0" smtClean="0"/>
          </a:p>
          <a:p>
            <a:endParaRPr lang="es-ES" sz="1400" dirty="0" smtClean="0"/>
          </a:p>
          <a:p>
            <a:r>
              <a:rPr lang="es-CL" sz="1400" b="1" dirty="0" smtClean="0"/>
              <a:t>7° seminario Internacional, “Hacia dónde va la matriz energética en Chile y el mundo”</a:t>
            </a:r>
          </a:p>
          <a:p>
            <a:pPr lvl="1"/>
            <a:r>
              <a:rPr lang="es-CL" sz="1000" dirty="0" smtClean="0"/>
              <a:t>9 de noviembre de 2011, en el </a:t>
            </a:r>
          </a:p>
          <a:p>
            <a:pPr lvl="1"/>
            <a:r>
              <a:rPr lang="es-CL" sz="1000" dirty="0" smtClean="0"/>
              <a:t>Lugar: Centro de eventos </a:t>
            </a:r>
            <a:r>
              <a:rPr lang="es-CL" sz="1000" dirty="0" err="1" smtClean="0"/>
              <a:t>CasaPiedra</a:t>
            </a:r>
            <a:r>
              <a:rPr lang="es-CL" sz="1000" dirty="0" smtClean="0"/>
              <a:t>.</a:t>
            </a:r>
          </a:p>
          <a:p>
            <a:pPr lvl="1"/>
            <a:endParaRPr lang="es-CL" sz="1000" dirty="0" smtClean="0"/>
          </a:p>
          <a:p>
            <a:pPr lvl="1"/>
            <a:endParaRPr lang="es-CL" sz="1000" dirty="0" smtClean="0"/>
          </a:p>
          <a:p>
            <a:r>
              <a:rPr lang="es-ES" sz="1400" b="1" dirty="0" smtClean="0"/>
              <a:t>II Seminario Internacional Chile-Canadá</a:t>
            </a:r>
          </a:p>
          <a:p>
            <a:pPr lvl="1"/>
            <a:r>
              <a:rPr lang="es-ES" sz="1000" dirty="0" smtClean="0"/>
              <a:t>29 de noviembre 2011</a:t>
            </a:r>
          </a:p>
          <a:p>
            <a:pPr lvl="1"/>
            <a:r>
              <a:rPr lang="es-ES" sz="1000" dirty="0" smtClean="0"/>
              <a:t>Lugar: </a:t>
            </a:r>
            <a:r>
              <a:rPr lang="es-ES" sz="1000" dirty="0" smtClean="0"/>
              <a:t>Sala Seminarios Ingeniería Eléctrica 4 piso </a:t>
            </a:r>
            <a:endParaRPr lang="es-ES" sz="1000" dirty="0" smtClean="0"/>
          </a:p>
          <a:p>
            <a:pPr lvl="1"/>
            <a:endParaRPr lang="es-ES" sz="1000" dirty="0" smtClean="0"/>
          </a:p>
          <a:p>
            <a:pPr>
              <a:buNone/>
            </a:pPr>
            <a:endParaRPr lang="es-ES" sz="20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Proyecto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 lvl="0">
              <a:buNone/>
            </a:pPr>
            <a:endParaRPr lang="es-ES" sz="2400" dirty="0" smtClean="0"/>
          </a:p>
          <a:p>
            <a:pPr lvl="0">
              <a:buNone/>
            </a:pPr>
            <a:r>
              <a:rPr lang="es-ES" sz="2400" dirty="0" smtClean="0"/>
              <a:t>Grupos de 3-4 personas (</a:t>
            </a:r>
            <a:r>
              <a:rPr lang="es-ES" sz="2400" b="1" dirty="0" smtClean="0">
                <a:solidFill>
                  <a:srgbClr val="FF0000"/>
                </a:solidFill>
              </a:rPr>
              <a:t>elegidos por los alumnos</a:t>
            </a:r>
            <a:r>
              <a:rPr lang="es-ES" sz="2400" dirty="0" smtClean="0"/>
              <a:t>)</a:t>
            </a:r>
          </a:p>
          <a:p>
            <a:pPr algn="just">
              <a:buFontTx/>
              <a:buChar char="-"/>
            </a:pPr>
            <a:r>
              <a:rPr lang="es-ES" sz="2400" dirty="0" smtClean="0"/>
              <a:t>Estimar </a:t>
            </a:r>
            <a:r>
              <a:rPr lang="es-ES" sz="2400" dirty="0" smtClean="0"/>
              <a:t>la cantidad de energía renovable que se puede generar a partir algún tipo de biomasa disponible en Chile, usando una ruta termoquímica, fisicoquímica o bioquímica o mezcla de ellas, realizando un diseño conceptual del proceso. </a:t>
            </a:r>
            <a:endParaRPr lang="es-ES" sz="2400" dirty="0" smtClean="0"/>
          </a:p>
          <a:p>
            <a:pPr algn="just">
              <a:buNone/>
            </a:pPr>
            <a:r>
              <a:rPr lang="es-ES" sz="2400" dirty="0" smtClean="0"/>
              <a:t>	</a:t>
            </a:r>
            <a:r>
              <a:rPr lang="es-ES" sz="2400" dirty="0" smtClean="0"/>
              <a:t>Entrega y presentación semana 13</a:t>
            </a:r>
            <a:endParaRPr lang="es-ES" sz="2400" dirty="0" smtClean="0">
              <a:latin typeface="Comic Sans MS" pitchFamily="66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D640A9-B21D-4562-9F38-EF5E2BFB5C7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7171" name="2 Rectángulo"/>
          <p:cNvSpPr>
            <a:spLocks noChangeArrowheads="1"/>
          </p:cNvSpPr>
          <p:nvPr/>
        </p:nvSpPr>
        <p:spPr bwMode="auto">
          <a:xfrm>
            <a:off x="642910" y="2571744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dirty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¿ </a:t>
            </a:r>
            <a:r>
              <a:rPr lang="es-ES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Por qué Energías Renovables?</a:t>
            </a:r>
            <a:endParaRPr lang="es-ES" sz="4400" dirty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149225" y="1357313"/>
            <a:ext cx="8280400" cy="444500"/>
          </a:xfrm>
        </p:spPr>
        <p:txBody>
          <a:bodyPr/>
          <a:lstStyle/>
          <a:p>
            <a:pPr marL="273050" indent="-273050" eaLnBrk="1" hangingPunct="1">
              <a:lnSpc>
                <a:spcPct val="80000"/>
              </a:lnSpc>
              <a:buClr>
                <a:srgbClr val="00CCFF"/>
              </a:buClr>
              <a:buSzPct val="95000"/>
              <a:buFont typeface="Wingdings 2" pitchFamily="18" charset="2"/>
              <a:buChar char=""/>
            </a:pPr>
            <a:r>
              <a:rPr lang="es-CL" sz="2200" smtClean="0">
                <a:latin typeface="Constantia" pitchFamily="18" charset="0"/>
              </a:rPr>
              <a:t>Crisis energética y medioambiental</a:t>
            </a:r>
          </a:p>
          <a:p>
            <a:pPr marL="273050" indent="-273050" eaLnBrk="1" hangingPunct="1">
              <a:lnSpc>
                <a:spcPct val="80000"/>
              </a:lnSpc>
              <a:buClr>
                <a:srgbClr val="00CCFF"/>
              </a:buClr>
              <a:buSzPct val="95000"/>
              <a:buFontTx/>
              <a:buNone/>
            </a:pPr>
            <a:endParaRPr lang="es-CL" sz="2200" smtClean="0">
              <a:latin typeface="Constantia" pitchFamily="18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0" y="1125538"/>
            <a:ext cx="8785225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28625" y="1785938"/>
            <a:ext cx="378618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r>
              <a:rPr lang="es-CL" kern="0" dirty="0">
                <a:latin typeface="Constantia" pitchFamily="18" charset="0"/>
                <a:cs typeface="+mn-cs"/>
              </a:rPr>
              <a:t>Agotamiento del petróleo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endParaRPr lang="es-CL" sz="2200" kern="0" dirty="0">
              <a:latin typeface="Constantia" pitchFamily="18" charset="0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714876" y="1785926"/>
            <a:ext cx="378618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r>
              <a:rPr lang="es-CL" kern="0" dirty="0" smtClean="0">
                <a:latin typeface="Constantia" pitchFamily="18" charset="0"/>
                <a:cs typeface="+mn-cs"/>
              </a:rPr>
              <a:t>Comparación entre extracción y descubrimientos</a:t>
            </a:r>
            <a:endParaRPr lang="es-CL" kern="0" dirty="0">
              <a:latin typeface="Constantia" pitchFamily="18" charset="0"/>
              <a:cs typeface="+mn-cs"/>
            </a:endParaRP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endParaRPr lang="es-CL" sz="2200" kern="0" dirty="0">
              <a:latin typeface="Constantia" pitchFamily="18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143125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4855" y="2285992"/>
            <a:ext cx="4529145" cy="298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149225" y="1357313"/>
            <a:ext cx="8280400" cy="444500"/>
          </a:xfrm>
        </p:spPr>
        <p:txBody>
          <a:bodyPr/>
          <a:lstStyle/>
          <a:p>
            <a:pPr marL="273050" indent="-273050" eaLnBrk="1" hangingPunct="1">
              <a:lnSpc>
                <a:spcPct val="80000"/>
              </a:lnSpc>
              <a:buClr>
                <a:srgbClr val="00CCFF"/>
              </a:buClr>
              <a:buSzPct val="95000"/>
              <a:buFont typeface="Wingdings 2" pitchFamily="18" charset="2"/>
              <a:buChar char=""/>
            </a:pPr>
            <a:r>
              <a:rPr lang="es-CL" sz="2200" smtClean="0">
                <a:latin typeface="Constantia" pitchFamily="18" charset="0"/>
              </a:rPr>
              <a:t>Crisis energética y medioambiental</a:t>
            </a:r>
          </a:p>
          <a:p>
            <a:pPr marL="273050" indent="-273050" eaLnBrk="1" hangingPunct="1">
              <a:lnSpc>
                <a:spcPct val="80000"/>
              </a:lnSpc>
              <a:buClr>
                <a:srgbClr val="00CCFF"/>
              </a:buClr>
              <a:buSzPct val="95000"/>
              <a:buFontTx/>
              <a:buNone/>
            </a:pPr>
            <a:endParaRPr lang="es-CL" sz="2200" smtClean="0">
              <a:latin typeface="Constantia" pitchFamily="18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0" y="1125538"/>
            <a:ext cx="8785225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857224" y="1643050"/>
            <a:ext cx="378618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r>
              <a:rPr lang="es-CL" kern="0" dirty="0">
                <a:latin typeface="Constantia" pitchFamily="18" charset="0"/>
                <a:cs typeface="+mn-cs"/>
              </a:rPr>
              <a:t>Acumulación de dióxido de carbono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endParaRPr lang="es-CL" sz="2200" kern="0" dirty="0">
              <a:latin typeface="Constantia" pitchFamily="18" charset="0"/>
              <a:cs typeface="+mn-cs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43116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882650"/>
          </a:xfrm>
        </p:spPr>
        <p:txBody>
          <a:bodyPr lIns="0" rIns="0" bIns="0" anchor="b"/>
          <a:lstStyle/>
          <a:p>
            <a:pPr algn="l" eaLnBrk="1" hangingPunct="1"/>
            <a:r>
              <a:rPr lang="es-CL" sz="3200" b="1" dirty="0" smtClean="0">
                <a:solidFill>
                  <a:srgbClr val="04617B"/>
                </a:solidFill>
                <a:latin typeface="Constantia" pitchFamily="18" charset="0"/>
              </a:rPr>
              <a:t>Marco Legal</a:t>
            </a:r>
            <a:endParaRPr lang="es-CL" sz="3200" dirty="0" smtClean="0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0" y="1125538"/>
            <a:ext cx="8785225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42875" y="2714625"/>
            <a:ext cx="828040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buFont typeface="Wingdings 2" pitchFamily="18" charset="2"/>
              <a:buChar char=""/>
              <a:defRPr/>
            </a:pPr>
            <a:endParaRPr lang="es-CL" sz="2200" kern="0" dirty="0">
              <a:latin typeface="Constantia" pitchFamily="18" charset="0"/>
              <a:cs typeface="+mn-cs"/>
            </a:endParaRP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95000"/>
              <a:defRPr/>
            </a:pPr>
            <a:endParaRPr lang="es-CL" sz="2200" kern="0" dirty="0">
              <a:latin typeface="Constantia" pitchFamily="18" charset="0"/>
              <a:cs typeface="+mn-cs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500034" y="1928802"/>
            <a:ext cx="7358114" cy="2293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lnSpc>
                <a:spcPct val="150000"/>
              </a:lnSpc>
              <a:spcBef>
                <a:spcPct val="20000"/>
              </a:spcBef>
              <a:buClr>
                <a:srgbClr val="00CCFF"/>
              </a:buClr>
              <a:buSzPct val="95000"/>
              <a:buFontTx/>
              <a:buBlip>
                <a:blip r:embed="rId3"/>
              </a:buBlip>
              <a:defRPr/>
            </a:pPr>
            <a:r>
              <a:rPr lang="es-CL" kern="0" dirty="0">
                <a:latin typeface="Constantia" pitchFamily="18" charset="0"/>
              </a:rPr>
              <a:t>El año 2008 el Ministerio de Economía estableció las Normas Generales para el uso de Biocombustibles.</a:t>
            </a:r>
          </a:p>
          <a:p>
            <a:pPr marL="273050" indent="-273050">
              <a:lnSpc>
                <a:spcPct val="150000"/>
              </a:lnSpc>
              <a:spcBef>
                <a:spcPct val="20000"/>
              </a:spcBef>
              <a:buClr>
                <a:srgbClr val="00CCFF"/>
              </a:buClr>
              <a:buSzPct val="95000"/>
              <a:buFontTx/>
              <a:buBlip>
                <a:blip r:embed="rId3"/>
              </a:buBlip>
              <a:defRPr/>
            </a:pPr>
            <a:r>
              <a:rPr lang="es-CL" kern="0" dirty="0">
                <a:latin typeface="Constantia" pitchFamily="18" charset="0"/>
              </a:rPr>
              <a:t>No están afectos a la ley de impuestos N° 18.502.</a:t>
            </a:r>
          </a:p>
          <a:p>
            <a:pPr marL="273050" indent="-273050">
              <a:lnSpc>
                <a:spcPct val="150000"/>
              </a:lnSpc>
              <a:spcBef>
                <a:spcPct val="20000"/>
              </a:spcBef>
              <a:buClr>
                <a:srgbClr val="00CCFF"/>
              </a:buClr>
              <a:buSzPct val="95000"/>
              <a:buFontTx/>
              <a:buBlip>
                <a:blip r:embed="rId3"/>
              </a:buBlip>
              <a:defRPr/>
            </a:pPr>
            <a:r>
              <a:rPr lang="es-CL" kern="0" dirty="0">
                <a:latin typeface="Constantia" pitchFamily="18" charset="0"/>
              </a:rPr>
              <a:t>Se les aplica el Impuesto al Valor Agregado (IVA).</a:t>
            </a:r>
          </a:p>
          <a:p>
            <a:pPr marL="273050" indent="-273050">
              <a:lnSpc>
                <a:spcPct val="150000"/>
              </a:lnSpc>
              <a:spcBef>
                <a:spcPct val="20000"/>
              </a:spcBef>
              <a:buClr>
                <a:srgbClr val="00CCFF"/>
              </a:buClr>
              <a:buSzPct val="95000"/>
              <a:buFontTx/>
              <a:buBlip>
                <a:blip r:embed="rId3"/>
              </a:buBlip>
              <a:defRPr/>
            </a:pPr>
            <a:r>
              <a:rPr lang="es-CL" kern="0" dirty="0">
                <a:latin typeface="Constantia" pitchFamily="18" charset="0"/>
              </a:rPr>
              <a:t>Porcentajes del 2% y 5% son autorizados.</a:t>
            </a: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D640A9-B21D-4562-9F38-EF5E2BFB5C7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7171" name="2 Rectángulo"/>
          <p:cNvSpPr>
            <a:spLocks noChangeArrowheads="1"/>
          </p:cNvSpPr>
          <p:nvPr/>
        </p:nvSpPr>
        <p:spPr bwMode="auto">
          <a:xfrm>
            <a:off x="642910" y="2571744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dirty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¿ </a:t>
            </a:r>
            <a:r>
              <a:rPr lang="es-CL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Por qué la biomasa como fuente de energía?</a:t>
            </a:r>
            <a:endParaRPr lang="es-ES" sz="4400" dirty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dirty="0" smtClean="0"/>
              <a:t>¿Por qué la biomasa como fuente de energía?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CA" sz="3200" dirty="0" smtClean="0"/>
              <a:t>La </a:t>
            </a:r>
            <a:r>
              <a:rPr lang="en-CA" sz="3200" dirty="0" err="1" smtClean="0"/>
              <a:t>biomasa</a:t>
            </a:r>
            <a:r>
              <a:rPr lang="en-CA" sz="3200" dirty="0" smtClean="0"/>
              <a:t> </a:t>
            </a:r>
            <a:r>
              <a:rPr lang="en-CA" sz="3200" dirty="0" err="1" smtClean="0"/>
              <a:t>es</a:t>
            </a:r>
            <a:r>
              <a:rPr lang="en-CA" sz="3200" dirty="0" smtClean="0"/>
              <a:t> </a:t>
            </a:r>
            <a:r>
              <a:rPr lang="en-CA" sz="3200" dirty="0" err="1" smtClean="0"/>
              <a:t>Renovable</a:t>
            </a:r>
            <a:endParaRPr lang="fr-CA" sz="32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CA" sz="3200" dirty="0" err="1" smtClean="0"/>
              <a:t>Fotosíntesis</a:t>
            </a:r>
            <a:endParaRPr lang="en-CA" sz="32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CA" sz="2800" dirty="0"/>
              <a:t>El </a:t>
            </a:r>
            <a:r>
              <a:rPr lang="en-CA" sz="2800" i="1" dirty="0"/>
              <a:t>CO</a:t>
            </a:r>
            <a:r>
              <a:rPr lang="en-CA" sz="2800" i="1" baseline="-25000" dirty="0"/>
              <a:t>2</a:t>
            </a:r>
            <a:r>
              <a:rPr lang="en-CA" sz="2800" dirty="0"/>
              <a:t> </a:t>
            </a:r>
            <a:r>
              <a:rPr lang="en-CA" sz="2800" dirty="0" err="1"/>
              <a:t>creado</a:t>
            </a:r>
            <a:r>
              <a:rPr lang="en-CA" sz="2800" dirty="0"/>
              <a:t> </a:t>
            </a:r>
            <a:r>
              <a:rPr lang="en-CA" sz="2800" dirty="0" err="1"/>
              <a:t>por</a:t>
            </a:r>
            <a:r>
              <a:rPr lang="en-CA" sz="2800" dirty="0"/>
              <a:t> </a:t>
            </a:r>
            <a:r>
              <a:rPr lang="en-CA" sz="2800" dirty="0" err="1"/>
              <a:t>combustión</a:t>
            </a:r>
            <a:r>
              <a:rPr lang="en-CA" sz="2800" dirty="0"/>
              <a:t> </a:t>
            </a:r>
            <a:r>
              <a:rPr lang="en-CA" sz="2800" dirty="0" err="1"/>
              <a:t>es</a:t>
            </a:r>
            <a:r>
              <a:rPr lang="en-CA" sz="2800" dirty="0"/>
              <a:t> </a:t>
            </a:r>
            <a:r>
              <a:rPr lang="en-CA" sz="2800" dirty="0" err="1"/>
              <a:t>fijado</a:t>
            </a:r>
            <a:r>
              <a:rPr lang="en-CA" sz="2800" dirty="0"/>
              <a:t> </a:t>
            </a:r>
            <a:r>
              <a:rPr lang="en-CA" sz="2800" dirty="0" err="1"/>
              <a:t>por</a:t>
            </a:r>
            <a:r>
              <a:rPr lang="en-CA" sz="2800" dirty="0"/>
              <a:t> la </a:t>
            </a:r>
            <a:r>
              <a:rPr lang="en-CA" sz="2800" dirty="0" err="1"/>
              <a:t>biomasa</a:t>
            </a:r>
            <a:r>
              <a:rPr lang="en-CA" sz="2800" dirty="0"/>
              <a:t> al </a:t>
            </a:r>
            <a:r>
              <a:rPr lang="en-CA" sz="2800" dirty="0" err="1"/>
              <a:t>crecer</a:t>
            </a:r>
            <a:r>
              <a:rPr lang="en-CA" sz="2800" dirty="0"/>
              <a:t>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CA" sz="2800" dirty="0"/>
              <a:t>La </a:t>
            </a:r>
            <a:r>
              <a:rPr lang="en-CA" sz="2800" dirty="0" err="1"/>
              <a:t>emisión</a:t>
            </a:r>
            <a:r>
              <a:rPr lang="en-CA" sz="2800" dirty="0"/>
              <a:t> </a:t>
            </a:r>
            <a:r>
              <a:rPr lang="en-CA" sz="2800" dirty="0" err="1"/>
              <a:t>neta</a:t>
            </a:r>
            <a:r>
              <a:rPr lang="en-CA" sz="2800" dirty="0"/>
              <a:t> de </a:t>
            </a:r>
            <a:r>
              <a:rPr lang="en-CA" sz="2800" i="1" dirty="0"/>
              <a:t>CO</a:t>
            </a:r>
            <a:r>
              <a:rPr lang="en-CA" sz="2800" i="1" baseline="-25000" dirty="0"/>
              <a:t>2</a:t>
            </a:r>
            <a:r>
              <a:rPr lang="en-CA" sz="2800" dirty="0"/>
              <a:t> </a:t>
            </a:r>
            <a:r>
              <a:rPr lang="en-CA" sz="2800" dirty="0" err="1"/>
              <a:t>es</a:t>
            </a:r>
            <a:r>
              <a:rPr lang="en-CA" sz="2800" dirty="0"/>
              <a:t> </a:t>
            </a:r>
            <a:r>
              <a:rPr lang="en-CA" sz="2800" dirty="0" err="1" smtClean="0"/>
              <a:t>aproximadamente</a:t>
            </a:r>
            <a:r>
              <a:rPr lang="en-CA" sz="2800" dirty="0" smtClean="0"/>
              <a:t> </a:t>
            </a:r>
            <a:r>
              <a:rPr lang="en-CA" sz="2800" dirty="0" err="1" smtClean="0"/>
              <a:t>nula</a:t>
            </a:r>
            <a:r>
              <a:rPr lang="en-CA" sz="2800" dirty="0" smtClean="0"/>
              <a:t>.</a:t>
            </a:r>
            <a:endParaRPr lang="en-CA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42F29A-63B9-4094-B9BA-2C4391D6FDE3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214313" y="0"/>
            <a:ext cx="8443912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Ciclo de la biomasa en la generación de energía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757BCE-0631-4283-B63D-754195FE170B}" type="slidenum">
              <a:rPr lang="es-CL"/>
              <a:pPr>
                <a:defRPr/>
              </a:pPr>
              <a:t>18</a:t>
            </a:fld>
            <a:endParaRPr lang="es-CL"/>
          </a:p>
        </p:txBody>
      </p:sp>
      <p:pic>
        <p:nvPicPr>
          <p:cNvPr id="2150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294625"/>
            <a:ext cx="8215339" cy="48505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Ventajas de la Biomasa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686675" cy="4525963"/>
          </a:xfrm>
        </p:spPr>
        <p:txBody>
          <a:bodyPr/>
          <a:lstStyle/>
          <a:p>
            <a:pPr algn="just" eaLnBrk="1" hangingPunct="1">
              <a:lnSpc>
                <a:spcPts val="3360"/>
              </a:lnSpc>
            </a:pPr>
            <a:r>
              <a:rPr lang="es-CL" sz="2800" dirty="0" smtClean="0"/>
              <a:t>Permite eliminar residuos orgánicos e inorgánicos, dándoles una utilidad. </a:t>
            </a:r>
          </a:p>
          <a:p>
            <a:pPr algn="just" eaLnBrk="1" hangingPunct="1">
              <a:lnSpc>
                <a:spcPts val="3360"/>
              </a:lnSpc>
            </a:pPr>
            <a:endParaRPr lang="es-CL" sz="2800" dirty="0" smtClean="0"/>
          </a:p>
          <a:p>
            <a:pPr algn="just" eaLnBrk="1" hangingPunct="1">
              <a:lnSpc>
                <a:spcPts val="3360"/>
              </a:lnSpc>
            </a:pPr>
            <a:r>
              <a:rPr lang="es-CL" sz="2800" dirty="0" smtClean="0"/>
              <a:t>No emite contaminantes sulfurados o nitrogenados, ni pocas partículas sólidas. </a:t>
            </a:r>
          </a:p>
          <a:p>
            <a:pPr algn="just" eaLnBrk="1" hangingPunct="1">
              <a:lnSpc>
                <a:spcPts val="3360"/>
              </a:lnSpc>
            </a:pPr>
            <a:endParaRPr lang="es-CL" sz="2800" dirty="0" smtClean="0"/>
          </a:p>
          <a:p>
            <a:pPr algn="just" eaLnBrk="1" hangingPunct="1">
              <a:lnSpc>
                <a:spcPts val="3360"/>
              </a:lnSpc>
            </a:pPr>
            <a:r>
              <a:rPr lang="es-CL" sz="2800" dirty="0" smtClean="0"/>
              <a:t>Permite el reciclaje y disminución de residuos. Canaliza, por tanto, los excedentes agrícolas alimentarios, permitiendo el aprovechamiento de las tierras.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5143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 bwMode="auto">
          <a:xfrm>
            <a:off x="285720" y="571480"/>
            <a:ext cx="478634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err="1" smtClean="0">
                <a:solidFill>
                  <a:schemeClr val="tx1"/>
                </a:solidFill>
              </a:rPr>
              <a:t>Contenidos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Ventajas de la Biomasa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s-CL" sz="2800" dirty="0" smtClean="0"/>
              <a:t>Los cultivos energéticos sustituirán a cultivos que son excedentes en el mercado de alimentos. Eso puede ofrecer una nueva oportunidad al sector agrícola. </a:t>
            </a:r>
          </a:p>
          <a:p>
            <a:pPr algn="just" eaLnBrk="1" hangingPunct="1">
              <a:lnSpc>
                <a:spcPct val="80000"/>
              </a:lnSpc>
            </a:pPr>
            <a:endParaRPr lang="es-CL" sz="2800" dirty="0" smtClean="0"/>
          </a:p>
          <a:p>
            <a:pPr algn="just" eaLnBrk="1" hangingPunct="1">
              <a:lnSpc>
                <a:spcPct val="80000"/>
              </a:lnSpc>
            </a:pPr>
            <a:r>
              <a:rPr lang="es-CL" sz="2800" dirty="0" smtClean="0"/>
              <a:t>Puede provocar un aumento económico en el medio rural. </a:t>
            </a:r>
          </a:p>
          <a:p>
            <a:pPr algn="just" eaLnBrk="1" hangingPunct="1">
              <a:lnSpc>
                <a:spcPct val="80000"/>
              </a:lnSpc>
            </a:pPr>
            <a:endParaRPr lang="es-CL" sz="2800" dirty="0" smtClean="0"/>
          </a:p>
          <a:p>
            <a:pPr algn="just" eaLnBrk="1" hangingPunct="1">
              <a:lnSpc>
                <a:spcPct val="80000"/>
              </a:lnSpc>
            </a:pPr>
            <a:r>
              <a:rPr lang="es-CL" sz="2800" dirty="0" smtClean="0"/>
              <a:t>Disminuye la dependencia externa del abastecimiento de combustibles.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dirty="0" smtClean="0"/>
              <a:t>Desventajas de la Biomasa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571472" y="1357298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s-CL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s-CL" sz="2800" dirty="0" smtClean="0">
                <a:latin typeface="+mn-lt"/>
              </a:rPr>
              <a:t>Los rendimientos de las calderas de biomasa son algo inferiores a los a que usan un combustible fósil liquido o gaseoso.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CL" sz="2800" dirty="0" smtClean="0">
                <a:latin typeface="+mn-lt"/>
              </a:rPr>
              <a:t/>
            </a:r>
            <a:br>
              <a:rPr lang="es-CL" sz="2800" dirty="0" smtClean="0">
                <a:latin typeface="+mn-lt"/>
              </a:rPr>
            </a:br>
            <a:endParaRPr lang="es-CL" sz="2800" dirty="0" smtClean="0">
              <a:latin typeface="+mn-lt"/>
            </a:endParaRPr>
          </a:p>
          <a:p>
            <a:pPr marL="342900" marR="0" lvl="0" indent="-342900" algn="just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s-CL" sz="2800" dirty="0" smtClean="0">
                <a:latin typeface="+mn-lt"/>
              </a:rPr>
              <a:t>La biomasa posee menor densidad energética, o lo que es lo mismo para conseguir la misma cantidad de energía es necesario utilizar más cantidad del recurso. Esto hace que los sistemas de almacenamiento sean, en general, mayores.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s-CL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533400"/>
          </a:xfrm>
        </p:spPr>
        <p:txBody>
          <a:bodyPr/>
          <a:lstStyle/>
          <a:p>
            <a:r>
              <a:rPr lang="en-US" altLang="ja-JP" sz="2800" dirty="0" err="1" smtClean="0">
                <a:solidFill>
                  <a:schemeClr val="tx1"/>
                </a:solidFill>
              </a:rPr>
              <a:t>Densidades</a:t>
            </a:r>
            <a:r>
              <a:rPr lang="en-US" altLang="ja-JP" sz="2800" dirty="0" smtClean="0">
                <a:solidFill>
                  <a:schemeClr val="tx1"/>
                </a:solidFill>
              </a:rPr>
              <a:t> </a:t>
            </a:r>
            <a:r>
              <a:rPr lang="en-US" altLang="ja-JP" sz="2800" dirty="0" err="1" smtClean="0">
                <a:solidFill>
                  <a:schemeClr val="tx1"/>
                </a:solidFill>
              </a:rPr>
              <a:t>energéticas</a:t>
            </a:r>
            <a:r>
              <a:rPr lang="en-US" altLang="ja-JP" sz="2800" dirty="0" smtClean="0">
                <a:solidFill>
                  <a:schemeClr val="tx1"/>
                </a:solidFill>
              </a:rPr>
              <a:t> </a:t>
            </a:r>
            <a:r>
              <a:rPr lang="en-US" altLang="ja-JP" sz="2800" dirty="0" err="1" smtClean="0">
                <a:solidFill>
                  <a:schemeClr val="tx1"/>
                </a:solidFill>
              </a:rPr>
              <a:t>como</a:t>
            </a:r>
            <a:r>
              <a:rPr lang="en-US" altLang="ja-JP" sz="2800" dirty="0" smtClean="0">
                <a:solidFill>
                  <a:schemeClr val="tx1"/>
                </a:solidFill>
              </a:rPr>
              <a:t> combustibles</a:t>
            </a:r>
            <a:endParaRPr lang="en-US" altLang="ja-JP" sz="2800" dirty="0">
              <a:solidFill>
                <a:schemeClr val="tx1"/>
              </a:solidFill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571472" y="1214422"/>
          <a:ext cx="4286280" cy="4714908"/>
        </p:xfrm>
        <a:graphic>
          <a:graphicData uri="http://schemas.openxmlformats.org/presentationml/2006/ole">
            <p:oleObj spid="_x0000_s1026" name="グラフ" r:id="rId4" imgW="7772490" imgH="4114935" progId="MSGraph.Chart.8">
              <p:embed followColorScheme="full"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857752" y="1285860"/>
          <a:ext cx="3846527" cy="4643470"/>
        </p:xfrm>
        <a:graphic>
          <a:graphicData uri="http://schemas.openxmlformats.org/presentationml/2006/ole">
            <p:oleObj spid="_x0000_s1027" name="グラフ" r:id="rId5" imgW="8658129" imgH="5943555" progId="MSGraph.Chart.8">
              <p:embed followColorScheme="full"/>
            </p:oleObj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F962-8DCC-4461-BAA4-DE850ACC42F8}" type="slidenum">
              <a:rPr lang="en-US" altLang="ja-JP" smtClean="0"/>
              <a:pPr/>
              <a:t>22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dirty="0" smtClean="0"/>
              <a:t>Desventajas de la Biomasa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571472" y="1357298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s-CL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s-CL" sz="2800" dirty="0" smtClean="0">
                <a:latin typeface="+mn-lt"/>
              </a:rPr>
              <a:t>Los sistemas de alimentación de combustible y eliminación de cenizas son más complejos y requieren mayores costos de operación y mantenimiento, no obstante cada vez existen en el mercado sistemas mas automatizados que van minimizando este inconveniente.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s-CL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8F41731-3266-43F7-BD3B-611478C784E3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4339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DEMANDA DE BIOMASA PARA ENERGÍA</a:t>
            </a:r>
            <a:endParaRPr lang="es-ES" sz="4400" dirty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357166"/>
            <a:ext cx="857256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Elipse"/>
          <p:cNvSpPr/>
          <p:nvPr/>
        </p:nvSpPr>
        <p:spPr>
          <a:xfrm>
            <a:off x="2143108" y="1571612"/>
            <a:ext cx="1857388" cy="1857388"/>
          </a:xfrm>
          <a:prstGeom prst="ellipse">
            <a:avLst/>
          </a:prstGeom>
          <a:noFill/>
          <a:ln w="603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8045257" cy="6152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Elipse"/>
          <p:cNvSpPr/>
          <p:nvPr/>
        </p:nvSpPr>
        <p:spPr>
          <a:xfrm>
            <a:off x="2214546" y="3643314"/>
            <a:ext cx="1857388" cy="1857388"/>
          </a:xfrm>
          <a:prstGeom prst="ellipse">
            <a:avLst/>
          </a:prstGeom>
          <a:noFill/>
          <a:ln w="603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D640A9-B21D-4562-9F38-EF5E2BFB5C7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7171" name="2 Rectángulo"/>
          <p:cNvSpPr>
            <a:spLocks noChangeArrowheads="1"/>
          </p:cNvSpPr>
          <p:nvPr/>
        </p:nvSpPr>
        <p:spPr bwMode="auto">
          <a:xfrm>
            <a:off x="642910" y="2571744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dirty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¿ QUE ES LA BIOMASA ?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D640A9-B21D-4562-9F38-EF5E2BFB5C7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28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7171" name="2 Rectángulo"/>
          <p:cNvSpPr>
            <a:spLocks noChangeArrowheads="1"/>
          </p:cNvSpPr>
          <p:nvPr/>
        </p:nvSpPr>
        <p:spPr bwMode="auto">
          <a:xfrm>
            <a:off x="714375" y="357188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/>
                <a:cs typeface="굴림"/>
              </a:rPr>
              <a:t>¿ QUE ES LA BIOMASA ?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42910" y="2214554"/>
            <a:ext cx="82867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400" dirty="0" smtClean="0"/>
              <a:t>Materia orgánica originada en un proceso </a:t>
            </a:r>
            <a:r>
              <a:rPr lang="es-CL" sz="2400" dirty="0" smtClean="0"/>
              <a:t>biológico </a:t>
            </a:r>
            <a:r>
              <a:rPr lang="es-CL" sz="2400" b="1" u="sng" dirty="0" smtClean="0">
                <a:solidFill>
                  <a:srgbClr val="FF0000"/>
                </a:solidFill>
              </a:rPr>
              <a:t>sustentable</a:t>
            </a:r>
            <a:r>
              <a:rPr lang="es-CL" sz="2400" dirty="0" smtClean="0"/>
              <a:t>, </a:t>
            </a:r>
            <a:r>
              <a:rPr lang="es-CL" sz="2400" dirty="0" smtClean="0"/>
              <a:t>espontáneo o provocado, utilizable como fuente de energía. </a:t>
            </a:r>
            <a:endParaRPr lang="es-CL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206911C-9162-4DE3-8508-1718BCE7666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29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</a:t>
            </a:r>
            <a:endParaRPr lang="es-CL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642910" y="571480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/>
                <a:cs typeface="굴림"/>
              </a:rPr>
              <a:t>Tarea </a:t>
            </a:r>
            <a:r>
              <a:rPr lang="es-ES" sz="4400" b="1" dirty="0" smtClean="0">
                <a:solidFill>
                  <a:schemeClr val="accent2"/>
                </a:solidFill>
                <a:ea typeface="굴림"/>
                <a:cs typeface="굴림"/>
              </a:rPr>
              <a:t>1</a:t>
            </a:r>
            <a:endParaRPr lang="es-ES" sz="4400" b="1" dirty="0">
              <a:solidFill>
                <a:schemeClr val="accent2"/>
              </a:solidFill>
              <a:ea typeface="굴림"/>
              <a:cs typeface="굴림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67544" y="1268760"/>
            <a:ext cx="828675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400" dirty="0" smtClean="0"/>
              <a:t>Estimación </a:t>
            </a:r>
            <a:r>
              <a:rPr lang="es-CL" sz="2400" dirty="0" smtClean="0"/>
              <a:t>de cantidad de biomasa disponible en Chile por regiones</a:t>
            </a:r>
            <a:br>
              <a:rPr lang="es-CL" sz="2400" dirty="0" smtClean="0"/>
            </a:br>
            <a:r>
              <a:rPr lang="es-CL" sz="2400" dirty="0" smtClean="0"/>
              <a:t/>
            </a:r>
            <a:br>
              <a:rPr lang="es-CL" sz="2400" dirty="0" smtClean="0"/>
            </a:br>
            <a:r>
              <a:rPr lang="es-CL" sz="2400" dirty="0" smtClean="0"/>
              <a:t>Fecha de entrega miércoles 2 de noviembres </a:t>
            </a:r>
            <a:r>
              <a:rPr lang="es-CL" sz="2400" dirty="0" smtClean="0"/>
              <a:t>2011.</a:t>
            </a:r>
            <a:r>
              <a:rPr lang="es-CL" sz="2400" dirty="0" smtClean="0"/>
              <a:t/>
            </a:r>
            <a:br>
              <a:rPr lang="es-CL" sz="2400" dirty="0" smtClean="0"/>
            </a:br>
            <a:r>
              <a:rPr lang="es-CL" sz="2400" dirty="0" smtClean="0"/>
              <a:t/>
            </a:r>
            <a:br>
              <a:rPr lang="es-CL" sz="2400" dirty="0" smtClean="0"/>
            </a:br>
            <a:r>
              <a:rPr lang="es-CL" sz="2400" dirty="0" smtClean="0"/>
              <a:t>Cada grupo de trabajo deberá presentar una breve investigación sobre la disponibilidad de biomasa y potencial utilización energética de ésta en alguna zona de Chile .</a:t>
            </a:r>
            <a:br>
              <a:rPr lang="es-CL" sz="2400" dirty="0" smtClean="0"/>
            </a:br>
            <a:r>
              <a:rPr lang="es-CL" sz="2400" dirty="0" smtClean="0"/>
              <a:t/>
            </a:r>
            <a:br>
              <a:rPr lang="es-CL" sz="2400" dirty="0" smtClean="0"/>
            </a:br>
            <a:r>
              <a:rPr lang="es-CL" sz="2400" dirty="0" smtClean="0"/>
              <a:t>Este documento deberá tener a lo más 6 páginas (tamaño carta) y contener lo siguiente:</a:t>
            </a:r>
            <a:br>
              <a:rPr lang="es-CL" sz="2400" dirty="0" smtClean="0"/>
            </a:br>
            <a:r>
              <a:rPr lang="es-CL" sz="2400" dirty="0" smtClean="0"/>
              <a:t/>
            </a:r>
            <a:br>
              <a:rPr lang="es-CL" sz="2400" dirty="0" smtClean="0"/>
            </a:br>
            <a:endParaRPr lang="es-CL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D640A9-B21D-4562-9F38-EF5E2BFB5C7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7171" name="2 Rectángulo"/>
          <p:cNvSpPr>
            <a:spLocks noChangeArrowheads="1"/>
          </p:cNvSpPr>
          <p:nvPr/>
        </p:nvSpPr>
        <p:spPr bwMode="auto">
          <a:xfrm>
            <a:off x="642910" y="2571744"/>
            <a:ext cx="75723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Descripción del Curso</a:t>
            </a:r>
            <a:endParaRPr lang="es-ES" sz="4400" dirty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206911C-9162-4DE3-8508-1718BCE7666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30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</a:t>
            </a:r>
            <a:endParaRPr lang="es-CL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611560" y="0"/>
            <a:ext cx="7572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 dirty="0" smtClean="0">
                <a:solidFill>
                  <a:schemeClr val="accent2"/>
                </a:solidFill>
                <a:ea typeface="굴림"/>
                <a:cs typeface="굴림"/>
              </a:rPr>
              <a:t>Tarea </a:t>
            </a:r>
            <a:r>
              <a:rPr lang="es-ES" sz="2800" b="1" dirty="0" smtClean="0">
                <a:solidFill>
                  <a:schemeClr val="accent2"/>
                </a:solidFill>
                <a:ea typeface="굴림"/>
                <a:cs typeface="굴림"/>
              </a:rPr>
              <a:t>1</a:t>
            </a:r>
            <a:endParaRPr lang="es-ES" sz="2800" b="1" dirty="0">
              <a:solidFill>
                <a:schemeClr val="accent2"/>
              </a:solidFill>
              <a:ea typeface="굴림"/>
              <a:cs typeface="굴림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67544" y="548680"/>
            <a:ext cx="8286750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400" dirty="0" smtClean="0"/>
              <a:t>1</a:t>
            </a:r>
            <a:r>
              <a:rPr lang="es-CL" sz="2400" dirty="0" smtClean="0"/>
              <a:t>. Título</a:t>
            </a:r>
            <a:br>
              <a:rPr lang="es-CL" sz="2400" dirty="0" smtClean="0"/>
            </a:br>
            <a:r>
              <a:rPr lang="es-CL" sz="2400" dirty="0" smtClean="0"/>
              <a:t>2. Identificación de los tipos de biomasas generadas en la zona.</a:t>
            </a:r>
            <a:br>
              <a:rPr lang="es-CL" sz="2400" dirty="0" smtClean="0"/>
            </a:br>
            <a:r>
              <a:rPr lang="es-CL" sz="2400" dirty="0" smtClean="0"/>
              <a:t>3. Caracterización (a los menos de una de las biomasas) según Humedad (H),Volátiles (V), Carbono fijo (C), Cenizas (Z)</a:t>
            </a:r>
            <a:br>
              <a:rPr lang="es-CL" sz="2400" dirty="0" smtClean="0"/>
            </a:br>
            <a:r>
              <a:rPr lang="es-CL" sz="2400" dirty="0" smtClean="0"/>
              <a:t>4. Determinar:</a:t>
            </a:r>
            <a:br>
              <a:rPr lang="es-CL" sz="2400" dirty="0" smtClean="0"/>
            </a:br>
            <a:r>
              <a:rPr lang="es-CL" sz="2400" dirty="0" smtClean="0"/>
              <a:t>a. Biomasa potencial (Todos los existentes en una zona sin tener en cuenta otros usos de los mismos)</a:t>
            </a:r>
            <a:br>
              <a:rPr lang="es-CL" sz="2400" dirty="0" smtClean="0"/>
            </a:br>
            <a:r>
              <a:rPr lang="es-CL" sz="2400" dirty="0" smtClean="0"/>
              <a:t>b. Biomasa disponible para fines energéticos (Los resultantes de sustraer a la biomasa potencial aquella destinada a usos previamente establecidos y aquella que por diversas razones (propiedad, medioambientales, etc.) no pueden ser utilizada.</a:t>
            </a:r>
            <a:br>
              <a:rPr lang="es-CL" sz="2400" dirty="0" smtClean="0"/>
            </a:br>
            <a:r>
              <a:rPr lang="es-CL" sz="2400" dirty="0" smtClean="0"/>
              <a:t>5. Conclusiones</a:t>
            </a:r>
            <a:br>
              <a:rPr lang="es-CL" sz="2400" dirty="0" smtClean="0"/>
            </a:br>
            <a:r>
              <a:rPr lang="es-CL" sz="2400" dirty="0" smtClean="0"/>
              <a:t>6. Bibliografía.</a:t>
            </a:r>
            <a:br>
              <a:rPr lang="es-CL" sz="2400" dirty="0" smtClean="0"/>
            </a:br>
            <a:r>
              <a:rPr lang="es-CL" sz="2400" dirty="0" smtClean="0"/>
              <a:t/>
            </a:r>
            <a:br>
              <a:rPr lang="es-CL" sz="2400" dirty="0" smtClean="0"/>
            </a:br>
            <a:r>
              <a:rPr lang="es-CL" sz="2400" dirty="0" smtClean="0"/>
              <a:t/>
            </a:r>
            <a:br>
              <a:rPr lang="es-CL" sz="2400" dirty="0" smtClean="0"/>
            </a:br>
            <a:r>
              <a:rPr lang="es-CL" sz="2400" dirty="0" smtClean="0"/>
              <a:t/>
            </a:r>
            <a:br>
              <a:rPr lang="es-CL" sz="2400" dirty="0" smtClean="0"/>
            </a:br>
            <a:endParaRPr lang="es-CL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206911C-9162-4DE3-8508-1718BCE7666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31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</a:t>
            </a:r>
            <a:endParaRPr lang="es-CL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611560" y="0"/>
            <a:ext cx="7572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 dirty="0" smtClean="0">
                <a:solidFill>
                  <a:schemeClr val="accent2"/>
                </a:solidFill>
                <a:ea typeface="굴림"/>
                <a:cs typeface="굴림"/>
              </a:rPr>
              <a:t>Tarea </a:t>
            </a:r>
            <a:r>
              <a:rPr lang="es-ES" sz="2800" b="1" dirty="0" smtClean="0">
                <a:solidFill>
                  <a:schemeClr val="accent2"/>
                </a:solidFill>
                <a:ea typeface="굴림"/>
                <a:cs typeface="굴림"/>
              </a:rPr>
              <a:t>1</a:t>
            </a:r>
            <a:endParaRPr lang="es-ES" sz="2800" b="1" dirty="0">
              <a:solidFill>
                <a:schemeClr val="accent2"/>
              </a:solidFill>
              <a:ea typeface="굴림"/>
              <a:cs typeface="굴림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67544" y="548680"/>
            <a:ext cx="828675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400" dirty="0" smtClean="0"/>
              <a:t>Zonas </a:t>
            </a:r>
            <a:r>
              <a:rPr lang="es-CL" sz="2400" dirty="0" smtClean="0"/>
              <a:t>a evaluar:</a:t>
            </a:r>
            <a:br>
              <a:rPr lang="es-CL" sz="2400" dirty="0" smtClean="0"/>
            </a:br>
            <a:r>
              <a:rPr lang="es-CL" sz="2400" dirty="0" smtClean="0"/>
              <a:t>Grupo 1y 8 : Norte Grande</a:t>
            </a:r>
            <a:br>
              <a:rPr lang="es-CL" sz="2400" dirty="0" smtClean="0"/>
            </a:br>
            <a:r>
              <a:rPr lang="es-CL" sz="2400" dirty="0" smtClean="0"/>
              <a:t>Grupo 2 y 9: Norte Chico</a:t>
            </a:r>
            <a:br>
              <a:rPr lang="es-CL" sz="2400" dirty="0" smtClean="0"/>
            </a:br>
            <a:r>
              <a:rPr lang="es-CL" sz="2400" dirty="0" smtClean="0"/>
              <a:t>Grupo 3 y 10: Región Metropolitana</a:t>
            </a:r>
            <a:br>
              <a:rPr lang="es-CL" sz="2400" dirty="0" smtClean="0"/>
            </a:br>
            <a:r>
              <a:rPr lang="es-CL" sz="2400" dirty="0" smtClean="0"/>
              <a:t>Grupo 4 y 11: Zona Centro (V región y litoral central)</a:t>
            </a:r>
            <a:br>
              <a:rPr lang="es-CL" sz="2400" dirty="0" smtClean="0"/>
            </a:br>
            <a:r>
              <a:rPr lang="es-CL" sz="2400" dirty="0" smtClean="0"/>
              <a:t>Grupo 5 y 12 : Zona Centro-Sur (VI y VII regiones)</a:t>
            </a:r>
            <a:br>
              <a:rPr lang="es-CL" sz="2400" dirty="0" smtClean="0"/>
            </a:br>
            <a:r>
              <a:rPr lang="es-CL" sz="2400" dirty="0" smtClean="0"/>
              <a:t>Grupo 6 y 13: Zona Sur (VIII, IX y X regiones)</a:t>
            </a:r>
            <a:br>
              <a:rPr lang="es-CL" sz="2400" dirty="0" smtClean="0"/>
            </a:br>
            <a:r>
              <a:rPr lang="es-CL" sz="2400" dirty="0" smtClean="0"/>
              <a:t>Grupo 7 y 14: Patagonia Norte y Sur</a:t>
            </a:r>
            <a:br>
              <a:rPr lang="es-CL" sz="2400" dirty="0" smtClean="0"/>
            </a:br>
            <a:r>
              <a:rPr lang="es-CL" sz="2400" dirty="0" smtClean="0"/>
              <a:t/>
            </a:r>
            <a:br>
              <a:rPr lang="es-CL" sz="2400" dirty="0" smtClean="0"/>
            </a:br>
            <a:r>
              <a:rPr lang="es-CL" sz="2400" dirty="0" smtClean="0"/>
              <a:t>La investigación se presentará en forma escrita y en forma oral, los días 2 y 4 Noviembre </a:t>
            </a:r>
            <a:r>
              <a:rPr lang="es-CL" sz="2400" dirty="0" smtClean="0"/>
              <a:t>2011.</a:t>
            </a:r>
          </a:p>
          <a:p>
            <a:pPr>
              <a:spcBef>
                <a:spcPct val="50000"/>
              </a:spcBef>
            </a:pPr>
            <a:r>
              <a:rPr lang="es-CL" sz="2400" dirty="0" smtClean="0"/>
              <a:t/>
            </a:r>
            <a:br>
              <a:rPr lang="es-CL" sz="2400" dirty="0" smtClean="0"/>
            </a:br>
            <a:r>
              <a:rPr lang="es-CL" sz="2400" dirty="0" smtClean="0"/>
              <a:t>Presentación Oral no más de 10 minutos.</a:t>
            </a:r>
            <a:br>
              <a:rPr lang="es-CL" sz="2400" dirty="0" smtClean="0"/>
            </a:br>
            <a:r>
              <a:rPr lang="es-CL" sz="2400" dirty="0" smtClean="0"/>
              <a:t>Los grupos serán designados.</a:t>
            </a:r>
            <a:endParaRPr lang="es-CL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31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206911C-9162-4DE3-8508-1718BCE7666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32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</a:t>
            </a:r>
            <a:endParaRPr lang="es-CL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642910" y="571480"/>
            <a:ext cx="7572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800" dirty="0" err="1" smtClean="0"/>
              <a:t>Designacion</a:t>
            </a:r>
            <a:r>
              <a:rPr lang="es-CL" sz="2800" dirty="0" smtClean="0"/>
              <a:t> de Grupos Tarea </a:t>
            </a:r>
            <a:r>
              <a:rPr lang="es-CL" sz="2800" dirty="0" smtClean="0"/>
              <a:t>1</a:t>
            </a:r>
            <a:endParaRPr lang="es-CL" sz="2800" dirty="0" smtClean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4392488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L" sz="1600" dirty="0" smtClean="0"/>
              <a:t>Grupo </a:t>
            </a:r>
            <a:r>
              <a:rPr lang="es-CL" sz="1600" dirty="0" smtClean="0"/>
              <a:t>1 Alonso Vergara, Roxana </a:t>
            </a:r>
            <a:r>
              <a:rPr lang="es-CL" sz="1600" dirty="0" smtClean="0"/>
              <a:t>Macarena</a:t>
            </a:r>
          </a:p>
          <a:p>
            <a:r>
              <a:rPr lang="es-CL" sz="1600" dirty="0" smtClean="0"/>
              <a:t>Grupo 1 Aracena </a:t>
            </a:r>
            <a:r>
              <a:rPr lang="es-CL" sz="1600" dirty="0" err="1" smtClean="0"/>
              <a:t>Perez</a:t>
            </a:r>
            <a:r>
              <a:rPr lang="es-CL" sz="1600" dirty="0" smtClean="0"/>
              <a:t>, Waldo </a:t>
            </a:r>
            <a:r>
              <a:rPr lang="es-CL" sz="1600" dirty="0" err="1" smtClean="0"/>
              <a:t>Sebastian</a:t>
            </a:r>
            <a:endParaRPr lang="es-CL" sz="1600" dirty="0" smtClean="0"/>
          </a:p>
          <a:p>
            <a:r>
              <a:rPr lang="es-CL" sz="1600" dirty="0" smtClean="0"/>
              <a:t>Grupo 1 Armijo </a:t>
            </a:r>
            <a:r>
              <a:rPr lang="es-CL" sz="1600" dirty="0" err="1" smtClean="0"/>
              <a:t>Guzman</a:t>
            </a:r>
            <a:r>
              <a:rPr lang="es-CL" sz="1600" dirty="0" smtClean="0"/>
              <a:t>, Ricardo Francisco</a:t>
            </a:r>
          </a:p>
          <a:p>
            <a:r>
              <a:rPr lang="es-CL" sz="1600" dirty="0" smtClean="0"/>
              <a:t>Grupo 1 Cornejo Saavedra, Martín </a:t>
            </a:r>
            <a:r>
              <a:rPr lang="es-CL" sz="1600" dirty="0" err="1" smtClean="0"/>
              <a:t>Manue</a:t>
            </a:r>
            <a:endParaRPr lang="es-CL" sz="1600" dirty="0" smtClean="0"/>
          </a:p>
          <a:p>
            <a:endParaRPr lang="pt-BR" sz="1600" dirty="0" smtClean="0"/>
          </a:p>
          <a:p>
            <a:r>
              <a:rPr lang="pt-BR" sz="1600" dirty="0" smtClean="0"/>
              <a:t>Grupo </a:t>
            </a:r>
            <a:r>
              <a:rPr lang="pt-BR" sz="1600" dirty="0" smtClean="0"/>
              <a:t>2 Cortes </a:t>
            </a:r>
            <a:r>
              <a:rPr lang="pt-BR" sz="1600" dirty="0" err="1" smtClean="0"/>
              <a:t>Quezada</a:t>
            </a:r>
            <a:r>
              <a:rPr lang="pt-BR" sz="1600" dirty="0" smtClean="0"/>
              <a:t>, Elizabeth Zaira</a:t>
            </a:r>
          </a:p>
          <a:p>
            <a:r>
              <a:rPr lang="es-CL" sz="1600" dirty="0" smtClean="0"/>
              <a:t>Grupo 2 Cortes Sordo, Trinidad De la Luz</a:t>
            </a:r>
          </a:p>
          <a:p>
            <a:r>
              <a:rPr lang="es-CL" sz="1600" dirty="0" smtClean="0"/>
              <a:t>Grupo 2 De la Barra Carrasco, </a:t>
            </a:r>
            <a:r>
              <a:rPr lang="es-CL" sz="1600" dirty="0" smtClean="0"/>
              <a:t>Mauricio</a:t>
            </a:r>
            <a:endParaRPr lang="es-CL" sz="1600" dirty="0" smtClean="0"/>
          </a:p>
          <a:p>
            <a:r>
              <a:rPr lang="pt-BR" sz="1600" dirty="0" smtClean="0"/>
              <a:t>Grupo 2 Diaz Abarca, </a:t>
            </a:r>
            <a:r>
              <a:rPr lang="pt-BR" sz="1600" dirty="0" err="1" smtClean="0"/>
              <a:t>Pamela</a:t>
            </a:r>
            <a:r>
              <a:rPr lang="pt-BR" sz="1600" dirty="0" smtClean="0"/>
              <a:t> Andrea</a:t>
            </a:r>
          </a:p>
          <a:p>
            <a:endParaRPr lang="es-CL" sz="1600" dirty="0" smtClean="0"/>
          </a:p>
          <a:p>
            <a:r>
              <a:rPr lang="es-CL" sz="1600" dirty="0" smtClean="0"/>
              <a:t>Grupo </a:t>
            </a:r>
            <a:r>
              <a:rPr lang="es-CL" sz="1600" dirty="0" smtClean="0"/>
              <a:t>3 Garrido </a:t>
            </a:r>
            <a:r>
              <a:rPr lang="es-CL" sz="1600" dirty="0" err="1" smtClean="0"/>
              <a:t>Szegedi</a:t>
            </a:r>
            <a:r>
              <a:rPr lang="es-CL" sz="1600" dirty="0" smtClean="0"/>
              <a:t>, Pablo Javier</a:t>
            </a:r>
          </a:p>
          <a:p>
            <a:r>
              <a:rPr lang="es-CL" sz="1600" dirty="0" smtClean="0"/>
              <a:t>Grupo 3 Gatica </a:t>
            </a:r>
            <a:r>
              <a:rPr lang="es-CL" sz="1600" dirty="0" err="1" smtClean="0"/>
              <a:t>Farran</a:t>
            </a:r>
            <a:r>
              <a:rPr lang="es-CL" sz="1600" dirty="0" smtClean="0"/>
              <a:t>, </a:t>
            </a:r>
            <a:r>
              <a:rPr lang="es-CL" sz="1600" dirty="0" err="1" smtClean="0"/>
              <a:t>Javiera</a:t>
            </a:r>
            <a:r>
              <a:rPr lang="es-CL" sz="1600" dirty="0" smtClean="0"/>
              <a:t> </a:t>
            </a:r>
            <a:r>
              <a:rPr lang="es-CL" sz="1600" dirty="0" err="1" smtClean="0"/>
              <a:t>Nayibe</a:t>
            </a:r>
            <a:endParaRPr lang="es-CL" sz="1600" dirty="0" smtClean="0"/>
          </a:p>
          <a:p>
            <a:r>
              <a:rPr lang="es-CL" sz="1600" dirty="0" smtClean="0"/>
              <a:t>Grupo 3 </a:t>
            </a:r>
            <a:r>
              <a:rPr lang="es-CL" sz="1600" dirty="0" err="1" smtClean="0"/>
              <a:t>Gonzalez</a:t>
            </a:r>
            <a:r>
              <a:rPr lang="es-CL" sz="1600" dirty="0" smtClean="0"/>
              <a:t> Castillo, Gustavo </a:t>
            </a:r>
            <a:r>
              <a:rPr lang="es-CL" sz="1600" dirty="0" err="1" smtClean="0"/>
              <a:t>Andres</a:t>
            </a:r>
            <a:endParaRPr lang="es-CL" sz="1600" dirty="0" smtClean="0"/>
          </a:p>
          <a:p>
            <a:r>
              <a:rPr lang="es-CL" sz="1600" dirty="0" smtClean="0"/>
              <a:t>Grupo 3 Guajardo Escalona, Carlos </a:t>
            </a:r>
            <a:r>
              <a:rPr lang="es-CL" sz="1600" dirty="0" smtClean="0"/>
              <a:t>Cesar</a:t>
            </a:r>
            <a:endParaRPr lang="es-CL" sz="1600" dirty="0" smtClean="0"/>
          </a:p>
          <a:p>
            <a:endParaRPr lang="es-CL" sz="1600" dirty="0" smtClean="0"/>
          </a:p>
          <a:p>
            <a:r>
              <a:rPr lang="es-CL" sz="1600" dirty="0" smtClean="0"/>
              <a:t>Grupo </a:t>
            </a:r>
            <a:r>
              <a:rPr lang="es-CL" sz="1600" dirty="0" smtClean="0"/>
              <a:t>4 </a:t>
            </a:r>
            <a:r>
              <a:rPr lang="es-CL" sz="1600" dirty="0" err="1" smtClean="0"/>
              <a:t>Haas</a:t>
            </a:r>
            <a:r>
              <a:rPr lang="es-CL" sz="1600" dirty="0" smtClean="0"/>
              <a:t> ., </a:t>
            </a:r>
            <a:r>
              <a:rPr lang="es-CL" sz="1600" dirty="0" err="1" smtClean="0"/>
              <a:t>Jannik</a:t>
            </a:r>
            <a:endParaRPr lang="es-CL" sz="1600" dirty="0" smtClean="0"/>
          </a:p>
          <a:p>
            <a:r>
              <a:rPr lang="es-CL" sz="1600" dirty="0" smtClean="0"/>
              <a:t>Grupo 4 Jara Aguilera, Julio </a:t>
            </a:r>
            <a:r>
              <a:rPr lang="es-CL" sz="1600" dirty="0" err="1" smtClean="0"/>
              <a:t>Hernan</a:t>
            </a:r>
            <a:endParaRPr lang="es-CL" sz="1600" dirty="0" smtClean="0"/>
          </a:p>
          <a:p>
            <a:r>
              <a:rPr lang="es-CL" sz="1600" dirty="0" smtClean="0"/>
              <a:t>Grupo 4 Manzano </a:t>
            </a:r>
            <a:r>
              <a:rPr lang="es-CL" sz="1600" dirty="0" err="1" smtClean="0"/>
              <a:t>Chavez</a:t>
            </a:r>
            <a:r>
              <a:rPr lang="es-CL" sz="1600" dirty="0" smtClean="0"/>
              <a:t>, </a:t>
            </a:r>
            <a:r>
              <a:rPr lang="es-CL" sz="1600" dirty="0" err="1" smtClean="0"/>
              <a:t>Lisset</a:t>
            </a:r>
            <a:r>
              <a:rPr lang="es-CL" sz="1600" dirty="0" smtClean="0"/>
              <a:t> </a:t>
            </a:r>
            <a:r>
              <a:rPr lang="es-CL" sz="1600" dirty="0" err="1" smtClean="0"/>
              <a:t>Renee</a:t>
            </a:r>
            <a:endParaRPr lang="es-CL" sz="1600" dirty="0" smtClean="0"/>
          </a:p>
          <a:p>
            <a:r>
              <a:rPr lang="es-CL" sz="1600" dirty="0" smtClean="0"/>
              <a:t>Grupo 4 Morales Caro, Raúl </a:t>
            </a:r>
            <a:r>
              <a:rPr lang="es-CL" sz="1600" dirty="0" smtClean="0"/>
              <a:t>Adolfo</a:t>
            </a:r>
            <a:endParaRPr lang="es-CL" sz="1600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32</a:t>
            </a:fld>
            <a:endParaRPr lang="es-E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860032" y="1196752"/>
            <a:ext cx="396044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L" sz="1600" dirty="0" smtClean="0"/>
              <a:t>Grupo </a:t>
            </a:r>
            <a:r>
              <a:rPr lang="es-CL" sz="1600" dirty="0" smtClean="0"/>
              <a:t>5 Moreno </a:t>
            </a:r>
            <a:r>
              <a:rPr lang="es-CL" sz="1600" dirty="0" err="1" smtClean="0"/>
              <a:t>Yaeger</a:t>
            </a:r>
            <a:r>
              <a:rPr lang="es-CL" sz="1600" dirty="0" smtClean="0"/>
              <a:t>, Pablo Humberto</a:t>
            </a:r>
          </a:p>
          <a:p>
            <a:r>
              <a:rPr lang="es-CL" sz="1600" dirty="0" smtClean="0"/>
              <a:t>Grupo 5 Ogden Araya, Tomas </a:t>
            </a:r>
            <a:r>
              <a:rPr lang="es-CL" sz="1600" dirty="0" err="1" smtClean="0"/>
              <a:t>Andres</a:t>
            </a:r>
            <a:endParaRPr lang="es-CL" sz="1600" dirty="0" smtClean="0"/>
          </a:p>
          <a:p>
            <a:r>
              <a:rPr lang="es-CL" sz="1600" dirty="0" smtClean="0"/>
              <a:t>Grupo 5 </a:t>
            </a:r>
            <a:r>
              <a:rPr lang="es-CL" sz="1600" dirty="0" err="1" smtClean="0"/>
              <a:t>Poblete</a:t>
            </a:r>
            <a:r>
              <a:rPr lang="es-CL" sz="1600" dirty="0" smtClean="0"/>
              <a:t> Olivares, </a:t>
            </a:r>
            <a:r>
              <a:rPr lang="es-CL" sz="1600" dirty="0" smtClean="0"/>
              <a:t>Esteban</a:t>
            </a:r>
            <a:endParaRPr lang="es-CL" sz="1600" dirty="0" smtClean="0"/>
          </a:p>
          <a:p>
            <a:r>
              <a:rPr lang="es-CL" sz="1600" dirty="0" smtClean="0"/>
              <a:t>Grupo 5 Reyes Wagner, Paula Isidora</a:t>
            </a:r>
          </a:p>
          <a:p>
            <a:endParaRPr lang="es-CL" sz="1600" dirty="0" smtClean="0"/>
          </a:p>
          <a:p>
            <a:r>
              <a:rPr lang="es-CL" sz="1600" dirty="0" smtClean="0"/>
              <a:t>Grupo </a:t>
            </a:r>
            <a:r>
              <a:rPr lang="es-CL" sz="1600" dirty="0" smtClean="0"/>
              <a:t>6 </a:t>
            </a:r>
            <a:r>
              <a:rPr lang="es-CL" sz="1600" dirty="0" err="1" smtClean="0"/>
              <a:t>Riarte</a:t>
            </a:r>
            <a:r>
              <a:rPr lang="es-CL" sz="1600" dirty="0" smtClean="0"/>
              <a:t> </a:t>
            </a:r>
            <a:r>
              <a:rPr lang="es-CL" sz="1600" dirty="0" err="1" smtClean="0"/>
              <a:t>Campillay</a:t>
            </a:r>
            <a:r>
              <a:rPr lang="es-CL" sz="1600" dirty="0" smtClean="0"/>
              <a:t>, </a:t>
            </a:r>
            <a:r>
              <a:rPr lang="es-CL" sz="1600" dirty="0" err="1" smtClean="0"/>
              <a:t>Italo</a:t>
            </a:r>
            <a:r>
              <a:rPr lang="es-CL" sz="1600" dirty="0" smtClean="0"/>
              <a:t> Tomas</a:t>
            </a:r>
          </a:p>
          <a:p>
            <a:r>
              <a:rPr lang="es-CL" sz="1600" dirty="0" smtClean="0"/>
              <a:t>Grupo 6 </a:t>
            </a:r>
            <a:r>
              <a:rPr lang="es-CL" sz="1600" dirty="0" err="1" smtClean="0"/>
              <a:t>Riobo</a:t>
            </a:r>
            <a:r>
              <a:rPr lang="es-CL" sz="1600" dirty="0" smtClean="0"/>
              <a:t> </a:t>
            </a:r>
            <a:r>
              <a:rPr lang="es-CL" sz="1600" dirty="0" err="1" smtClean="0"/>
              <a:t>Pezoa</a:t>
            </a:r>
            <a:r>
              <a:rPr lang="es-CL" sz="1600" dirty="0" smtClean="0"/>
              <a:t>, Carolina</a:t>
            </a:r>
          </a:p>
          <a:p>
            <a:r>
              <a:rPr lang="es-CL" sz="1600" dirty="0" smtClean="0"/>
              <a:t>Grupo 6 </a:t>
            </a:r>
            <a:r>
              <a:rPr lang="es-CL" sz="1600" dirty="0" err="1" smtClean="0"/>
              <a:t>Rodriguez</a:t>
            </a:r>
            <a:r>
              <a:rPr lang="es-CL" sz="1600" dirty="0" smtClean="0"/>
              <a:t> Gallardo, </a:t>
            </a:r>
            <a:r>
              <a:rPr lang="es-CL" sz="1600" dirty="0" smtClean="0"/>
              <a:t>Javier</a:t>
            </a:r>
            <a:endParaRPr lang="es-CL" sz="1600" dirty="0" smtClean="0"/>
          </a:p>
          <a:p>
            <a:r>
              <a:rPr lang="es-CL" sz="1600" dirty="0" smtClean="0"/>
              <a:t>Grupo 6 </a:t>
            </a:r>
            <a:r>
              <a:rPr lang="es-CL" sz="1600" dirty="0" err="1" smtClean="0"/>
              <a:t>Rodriguez</a:t>
            </a:r>
            <a:r>
              <a:rPr lang="es-CL" sz="1600" dirty="0" smtClean="0"/>
              <a:t> Merino, </a:t>
            </a:r>
            <a:r>
              <a:rPr lang="es-CL" sz="1600" dirty="0" smtClean="0"/>
              <a:t>Rodrigo</a:t>
            </a:r>
            <a:endParaRPr lang="es-CL" sz="1600" dirty="0" smtClean="0"/>
          </a:p>
          <a:p>
            <a:endParaRPr lang="es-CL" sz="1600" dirty="0" smtClean="0"/>
          </a:p>
          <a:p>
            <a:r>
              <a:rPr lang="es-CL" sz="1600" dirty="0" smtClean="0"/>
              <a:t>Grupo </a:t>
            </a:r>
            <a:r>
              <a:rPr lang="es-CL" sz="1600" dirty="0" smtClean="0"/>
              <a:t>7 Salinas Lara, José Matías</a:t>
            </a:r>
          </a:p>
          <a:p>
            <a:r>
              <a:rPr lang="it-IT" sz="1600" dirty="0" smtClean="0"/>
              <a:t>Grupo 7 Scholz Luzio, Christian Bernardo</a:t>
            </a:r>
          </a:p>
          <a:p>
            <a:r>
              <a:rPr lang="pt-BR" sz="1600" dirty="0" smtClean="0"/>
              <a:t>Grupo 7 </a:t>
            </a:r>
            <a:r>
              <a:rPr lang="pt-BR" sz="1600" dirty="0" err="1" smtClean="0"/>
              <a:t>Tapia</a:t>
            </a:r>
            <a:r>
              <a:rPr lang="pt-BR" sz="1600" dirty="0" smtClean="0"/>
              <a:t> Von </a:t>
            </a:r>
            <a:r>
              <a:rPr lang="pt-BR" sz="1600" dirty="0" err="1" smtClean="0"/>
              <a:t>Schultzendorff</a:t>
            </a:r>
            <a:r>
              <a:rPr lang="pt-BR" sz="1600" dirty="0" smtClean="0"/>
              <a:t>, Matias </a:t>
            </a:r>
            <a:r>
              <a:rPr lang="es-CL" sz="1600" dirty="0" smtClean="0"/>
              <a:t>Grupo </a:t>
            </a:r>
            <a:r>
              <a:rPr lang="es-CL" sz="1600" dirty="0" smtClean="0"/>
              <a:t>7 Villarroel Bustamante, </a:t>
            </a:r>
            <a:r>
              <a:rPr lang="es-CL" sz="1600" dirty="0" err="1" smtClean="0"/>
              <a:t>Sebastian</a:t>
            </a:r>
            <a:endParaRPr lang="es-CL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206911C-9162-4DE3-8508-1718BCE7666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33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</a:t>
            </a:r>
            <a:endParaRPr lang="es-CL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642910" y="571480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/>
                <a:cs typeface="굴림"/>
              </a:rPr>
              <a:t>Tarea </a:t>
            </a:r>
            <a:r>
              <a:rPr lang="es-ES" sz="4400" b="1" dirty="0" smtClean="0">
                <a:solidFill>
                  <a:schemeClr val="accent2"/>
                </a:solidFill>
                <a:ea typeface="굴림"/>
                <a:cs typeface="굴림"/>
              </a:rPr>
              <a:t>1</a:t>
            </a:r>
            <a:endParaRPr lang="es-ES" sz="4400" b="1" dirty="0">
              <a:solidFill>
                <a:schemeClr val="accent2"/>
              </a:solidFill>
              <a:ea typeface="굴림"/>
              <a:cs typeface="굴림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42910" y="2071678"/>
            <a:ext cx="82867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400" dirty="0" smtClean="0"/>
              <a:t>TRAER EJEMPLOS DE BIOMASA</a:t>
            </a:r>
          </a:p>
          <a:p>
            <a:pPr algn="ctr">
              <a:spcBef>
                <a:spcPct val="50000"/>
              </a:spcBef>
            </a:pPr>
            <a:r>
              <a:rPr lang="es-CL" sz="2400" dirty="0" smtClean="0"/>
              <a:t>(MUESTRAS FISICAS)</a:t>
            </a:r>
            <a:endParaRPr lang="es-CL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33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206911C-9162-4DE3-8508-1718BCE7666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34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</a:t>
            </a:r>
            <a:endParaRPr lang="es-CL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642910" y="571480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/>
                <a:cs typeface="굴림"/>
              </a:rPr>
              <a:t>Tarea para el </a:t>
            </a:r>
            <a:r>
              <a:rPr lang="es-ES" sz="4400" b="1" dirty="0" smtClean="0">
                <a:solidFill>
                  <a:schemeClr val="accent2"/>
                </a:solidFill>
                <a:ea typeface="굴림"/>
                <a:cs typeface="굴림"/>
              </a:rPr>
              <a:t>Martes</a:t>
            </a:r>
            <a:endParaRPr lang="es-ES" sz="4400" b="1" dirty="0">
              <a:solidFill>
                <a:schemeClr val="accent2"/>
              </a:solidFill>
              <a:ea typeface="굴림"/>
              <a:cs typeface="굴림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42910" y="2071678"/>
            <a:ext cx="82867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400" dirty="0" smtClean="0"/>
              <a:t>TRAER EJEMPLOS DE BIOMASA</a:t>
            </a:r>
          </a:p>
          <a:p>
            <a:pPr algn="ctr">
              <a:spcBef>
                <a:spcPct val="50000"/>
              </a:spcBef>
            </a:pPr>
            <a:r>
              <a:rPr lang="es-CL" sz="2400" dirty="0" smtClean="0"/>
              <a:t>(MUESTRAS FISICAS)</a:t>
            </a:r>
            <a:endParaRPr lang="es-CL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34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206911C-9162-4DE3-8508-1718BCE76665}" type="slidenum">
              <a:rPr lang="es-CL" sz="120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35</a:t>
            </a:fld>
            <a:r>
              <a:rPr lang="es-CL" sz="12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/</a:t>
            </a:r>
            <a:endParaRPr lang="es-CL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147" name="2 Rectángulo"/>
          <p:cNvSpPr>
            <a:spLocks noChangeArrowheads="1"/>
          </p:cNvSpPr>
          <p:nvPr/>
        </p:nvSpPr>
        <p:spPr bwMode="auto">
          <a:xfrm>
            <a:off x="642910" y="571480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/>
                <a:cs typeface="굴림"/>
              </a:rPr>
              <a:t>Bibliografía</a:t>
            </a:r>
            <a:endParaRPr lang="es-ES" sz="4400" b="1" dirty="0">
              <a:solidFill>
                <a:schemeClr val="accent2"/>
              </a:solidFill>
              <a:ea typeface="굴림"/>
              <a:cs typeface="굴림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39552" y="1225689"/>
            <a:ext cx="828675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en-US" sz="2000" dirty="0" smtClean="0"/>
              <a:t>Cheng J. (2008) “Biomass to Renewable Energy Processes” CRC Press.pp.505.</a:t>
            </a:r>
            <a:endParaRPr lang="es-CL" sz="2000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dirty="0" err="1" smtClean="0"/>
              <a:t>Mousdale</a:t>
            </a:r>
            <a:r>
              <a:rPr lang="en-US" sz="2000" dirty="0" smtClean="0"/>
              <a:t> DM. (2008) “</a:t>
            </a:r>
            <a:r>
              <a:rPr lang="en-US" sz="2000" dirty="0" err="1" smtClean="0"/>
              <a:t>Biofuels</a:t>
            </a:r>
            <a:r>
              <a:rPr lang="en-US" sz="2000" dirty="0" smtClean="0"/>
              <a:t>: Biotechnology, Chemistry, and Sustainable Development” CRC Press.pp404.</a:t>
            </a:r>
            <a:endParaRPr lang="es-CL" sz="2000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dirty="0" smtClean="0">
                <a:hlinkClick r:id="rId3"/>
              </a:rPr>
              <a:t>Ford </a:t>
            </a:r>
            <a:r>
              <a:rPr lang="en-US" sz="2000" dirty="0" smtClean="0"/>
              <a:t>K, </a:t>
            </a:r>
            <a:r>
              <a:rPr lang="en-US" sz="2000" dirty="0" err="1" smtClean="0">
                <a:hlinkClick r:id="rId4"/>
              </a:rPr>
              <a:t>Talib</a:t>
            </a:r>
            <a:r>
              <a:rPr lang="en-US" sz="2000" dirty="0" smtClean="0">
                <a:hlinkClick r:id="rId4"/>
              </a:rPr>
              <a:t> A </a:t>
            </a:r>
            <a:r>
              <a:rPr lang="en-US" sz="2000" dirty="0" smtClean="0"/>
              <a:t>, </a:t>
            </a:r>
            <a:r>
              <a:rPr lang="en-US" sz="2000" dirty="0" smtClean="0">
                <a:hlinkClick r:id="rId5"/>
              </a:rPr>
              <a:t>Henry JF. </a:t>
            </a:r>
            <a:r>
              <a:rPr lang="en-US" sz="2000" dirty="0" smtClean="0"/>
              <a:t>(1984)  Handbook of biomass conversion technologies for developing countries, UNIDO,pp139.</a:t>
            </a:r>
            <a:endParaRPr lang="es-CL" sz="2000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dirty="0" smtClean="0"/>
              <a:t>Nelson, D.L., Cox, M.M. (2001) </a:t>
            </a:r>
            <a:r>
              <a:rPr lang="en-US" sz="2000" dirty="0" err="1" smtClean="0"/>
              <a:t>Lehninger</a:t>
            </a:r>
            <a:r>
              <a:rPr lang="en-US" sz="2000" dirty="0" smtClean="0"/>
              <a:t> Principles of Biochemistry.</a:t>
            </a:r>
            <a:endParaRPr lang="es-CL" sz="2000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dirty="0" smtClean="0"/>
              <a:t>Watson JD, Gilman M, </a:t>
            </a:r>
            <a:r>
              <a:rPr lang="en-US" sz="2000" dirty="0" err="1" smtClean="0"/>
              <a:t>Witkowski</a:t>
            </a:r>
            <a:r>
              <a:rPr lang="en-US" sz="2000" dirty="0" smtClean="0"/>
              <a:t> J, </a:t>
            </a:r>
            <a:r>
              <a:rPr lang="en-US" sz="2000" dirty="0" err="1" smtClean="0"/>
              <a:t>Zoller</a:t>
            </a:r>
            <a:r>
              <a:rPr lang="en-US" sz="2000" dirty="0" smtClean="0"/>
              <a:t> M. 1992. Recombinant DNA: A Short Course. </a:t>
            </a:r>
            <a:r>
              <a:rPr lang="en-US" sz="2000" dirty="0" err="1" smtClean="0"/>
              <a:t>W.H.Freeman</a:t>
            </a:r>
            <a:r>
              <a:rPr lang="en-US" sz="2000" dirty="0" smtClean="0"/>
              <a:t> &amp; Co Ltd; 2nd edition.</a:t>
            </a:r>
            <a:endParaRPr lang="es-CL" sz="20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err="1" smtClean="0"/>
              <a:t>Bibliografía</a:t>
            </a:r>
            <a:r>
              <a:rPr lang="en-US" sz="2000" dirty="0" smtClean="0"/>
              <a:t> </a:t>
            </a:r>
            <a:r>
              <a:rPr lang="en-US" sz="2000" dirty="0" err="1" smtClean="0"/>
              <a:t>Complemetaria</a:t>
            </a:r>
            <a:endParaRPr lang="es-CL" sz="20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/>
              <a:t> </a:t>
            </a:r>
            <a:r>
              <a:rPr lang="en-US" sz="2000" dirty="0" err="1" smtClean="0"/>
              <a:t>Hou</a:t>
            </a:r>
            <a:r>
              <a:rPr lang="en-US" sz="2000" dirty="0" smtClean="0"/>
              <a:t> CH., Shaw J-F (2008) </a:t>
            </a:r>
            <a:r>
              <a:rPr lang="en-US" sz="2000" dirty="0" err="1" smtClean="0"/>
              <a:t>Biocatalysis</a:t>
            </a:r>
            <a:r>
              <a:rPr lang="en-US" sz="2000" dirty="0" smtClean="0"/>
              <a:t> and </a:t>
            </a:r>
            <a:r>
              <a:rPr lang="en-US" sz="2000" dirty="0" err="1" smtClean="0"/>
              <a:t>Bioenergy</a:t>
            </a:r>
            <a:r>
              <a:rPr lang="en-US" sz="2000" dirty="0" smtClean="0"/>
              <a:t>. Wiley, pp 607</a:t>
            </a:r>
            <a:r>
              <a:rPr lang="en-US" sz="2400" b="1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400" b="1" dirty="0" smtClean="0"/>
          </a:p>
          <a:p>
            <a:pPr marL="457200" indent="-457200" algn="just">
              <a:buFont typeface="+mj-lt"/>
              <a:buAutoNum type="arabicPeriod"/>
            </a:pPr>
            <a:endParaRPr lang="en-US" sz="2400" b="1" dirty="0" smtClean="0"/>
          </a:p>
          <a:p>
            <a:pPr marL="457200" indent="-457200" algn="ctr"/>
            <a:r>
              <a:rPr lang="en-US" sz="3200" b="1" dirty="0" err="1" smtClean="0"/>
              <a:t>Facebook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Domeyko_Energia</a:t>
            </a:r>
            <a:endParaRPr lang="es-CL" sz="32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CDCD3-EE7D-4D12-ABC3-64C8EBB5A048}" type="slidenum">
              <a:rPr lang="es-ES" smtClean="0"/>
              <a:pPr>
                <a:defRPr/>
              </a:pPr>
              <a:t>35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329642" cy="5286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6429420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Que se debió aprender en esta clase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36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Clases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85860"/>
            <a:ext cx="8352928" cy="4970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CATEDRA: </a:t>
            </a:r>
            <a:r>
              <a:rPr lang="es-CL" sz="2400" dirty="0" smtClean="0"/>
              <a:t>Martes </a:t>
            </a:r>
            <a:r>
              <a:rPr lang="es-CL" sz="2400" dirty="0" smtClean="0"/>
              <a:t>15:30 - 16:45, Viernes 17:00 - 18:15</a:t>
            </a:r>
            <a:endParaRPr lang="es-ES" sz="24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Clases expositiva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Charlas de expertos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AUXILIAR: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Visitas a Terreno y/o Asistencia a Seminarios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Trabajo en el proyecto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Controles (2)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	</a:t>
            </a:r>
            <a:r>
              <a:rPr lang="es-ES" sz="2400" dirty="0" smtClean="0">
                <a:latin typeface="Comic Sans MS" pitchFamily="66" charset="0"/>
              </a:rPr>
              <a:t>Miércoles: </a:t>
            </a:r>
            <a:r>
              <a:rPr lang="es-CL" sz="2400" dirty="0" smtClean="0"/>
              <a:t>15:30 </a:t>
            </a:r>
            <a:r>
              <a:rPr lang="es-CL" sz="2400" dirty="0" smtClean="0"/>
              <a:t>- 16:45</a:t>
            </a:r>
            <a:endParaRPr lang="es-ES" sz="2400" dirty="0" smtClean="0">
              <a:latin typeface="Comic Sans MS" pitchFamily="66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Objetivo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6357982" cy="4970462"/>
          </a:xfrm>
        </p:spPr>
        <p:txBody>
          <a:bodyPr/>
          <a:lstStyle/>
          <a:p>
            <a:r>
              <a:rPr lang="es-ES" sz="2400" dirty="0" smtClean="0"/>
              <a:t>Al final del curso se espera que el estudiante demuestre que:</a:t>
            </a:r>
          </a:p>
          <a:p>
            <a:pPr lvl="1" algn="just"/>
            <a:r>
              <a:rPr lang="es-ES" sz="2000" dirty="0" smtClean="0"/>
              <a:t>Comprende el concepto de biomasa. </a:t>
            </a:r>
          </a:p>
          <a:p>
            <a:pPr lvl="1" algn="just"/>
            <a:r>
              <a:rPr lang="es-ES" sz="2000" dirty="0" smtClean="0"/>
              <a:t>Comprende los principios básicos de la generación de energías renovables a partir se biomasa.</a:t>
            </a:r>
          </a:p>
          <a:p>
            <a:pPr lvl="1" algn="just"/>
            <a:r>
              <a:rPr lang="es-ES" sz="2000" dirty="0" smtClean="0"/>
              <a:t>Es capaz de estimar la cantidad de energía renovable que se puede generar a partir diferentes tipos de biomasa disponible, a través de rutas termoquímicas, fisicoquímicas y/o bioquímicas.</a:t>
            </a:r>
            <a:endParaRPr lang="es-ES" sz="2000" dirty="0" smtClean="0">
              <a:latin typeface="Comic Sans MS" pitchFamily="66" charset="0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1428728" y="2143116"/>
            <a:ext cx="5929354" cy="12858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7572396" y="2285992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Cátedras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1357290" y="3500438"/>
            <a:ext cx="5929354" cy="164307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7643834" y="414338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Proyecto</a:t>
            </a:r>
            <a:endParaRPr lang="es-E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Contenidos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r>
              <a:rPr lang="es-ES" sz="2400" dirty="0" smtClean="0">
                <a:latin typeface="Comic Sans MS" pitchFamily="66" charset="0"/>
              </a:rPr>
              <a:t>Conceptos Básicos de Biomasa y Energía (</a:t>
            </a:r>
            <a:r>
              <a:rPr lang="es-ES" sz="2000" dirty="0" smtClean="0">
                <a:latin typeface="Comic Sans MS" pitchFamily="66" charset="0"/>
              </a:rPr>
              <a:t>3 semanas)</a:t>
            </a:r>
          </a:p>
          <a:p>
            <a:endParaRPr lang="es-ES" sz="2400" dirty="0" smtClean="0">
              <a:latin typeface="Comic Sans MS" pitchFamily="66" charset="0"/>
            </a:endParaRPr>
          </a:p>
          <a:p>
            <a:r>
              <a:rPr lang="es-ES" sz="2400" dirty="0" smtClean="0">
                <a:latin typeface="Comic Sans MS" pitchFamily="66" charset="0"/>
              </a:rPr>
              <a:t>Transformaciones Termoquímicas (4 semanas)</a:t>
            </a:r>
          </a:p>
          <a:p>
            <a:endParaRPr lang="es-ES" sz="2400" dirty="0" smtClean="0">
              <a:latin typeface="Comic Sans MS" pitchFamily="66" charset="0"/>
            </a:endParaRPr>
          </a:p>
          <a:p>
            <a:r>
              <a:rPr lang="es-ES" sz="2400" dirty="0" smtClean="0">
                <a:latin typeface="Comic Sans MS" pitchFamily="66" charset="0"/>
              </a:rPr>
              <a:t>Transformaciones Fisicoquímicas (3 semanas)</a:t>
            </a:r>
          </a:p>
          <a:p>
            <a:endParaRPr lang="es-ES" sz="2400" dirty="0" smtClean="0">
              <a:latin typeface="Comic Sans MS" pitchFamily="66" charset="0"/>
            </a:endParaRPr>
          </a:p>
          <a:p>
            <a:r>
              <a:rPr lang="es-ES" sz="2400" dirty="0" smtClean="0">
                <a:latin typeface="Comic Sans MS" pitchFamily="66" charset="0"/>
              </a:rPr>
              <a:t>Transformaciones Bioquímicas y Biorefinería </a:t>
            </a:r>
            <a:r>
              <a:rPr lang="es-ES" sz="1200" dirty="0" smtClean="0">
                <a:latin typeface="Comic Sans MS" pitchFamily="66" charset="0"/>
              </a:rPr>
              <a:t>(4 semanas)</a:t>
            </a:r>
            <a:endParaRPr lang="es-ES" sz="2400" dirty="0" smtClean="0">
              <a:latin typeface="Comic Sans MS" pitchFamily="66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65118"/>
            <a:ext cx="2133600" cy="476250"/>
          </a:xfrm>
        </p:spPr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Evaluación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>
              <a:buNone/>
            </a:pPr>
            <a:r>
              <a:rPr lang="es-ES" sz="2400" dirty="0" smtClean="0"/>
              <a:t>2 Controles + Examen (NC)</a:t>
            </a:r>
          </a:p>
          <a:p>
            <a:pPr lvl="0">
              <a:buNone/>
            </a:pPr>
            <a:r>
              <a:rPr lang="es-ES" sz="2400" dirty="0" smtClean="0"/>
              <a:t>3 Tareas (NT)</a:t>
            </a:r>
          </a:p>
          <a:p>
            <a:pPr lvl="0">
              <a:buNone/>
            </a:pPr>
            <a:r>
              <a:rPr lang="es-ES" sz="2400" dirty="0" smtClean="0"/>
              <a:t>1 Proyecto que se presentará en forma escrita y oral. (15% Informe escrito +5% Presentación Oral)</a:t>
            </a:r>
          </a:p>
          <a:p>
            <a:pPr>
              <a:buNone/>
            </a:pPr>
            <a:r>
              <a:rPr lang="es-ES" sz="2400" dirty="0" smtClean="0"/>
              <a:t> </a:t>
            </a:r>
          </a:p>
          <a:p>
            <a:pPr>
              <a:buNone/>
            </a:pPr>
            <a:r>
              <a:rPr lang="es-ES" sz="2400" dirty="0" smtClean="0"/>
              <a:t>NF = 50% NC+30% NT+20% NP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s-ES" sz="2400" dirty="0" smtClean="0">
                <a:latin typeface="Comic Sans MS" pitchFamily="66" charset="0"/>
              </a:rPr>
              <a:t>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FECHA DE CONTROLES: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CONTROL 1: (5s)  </a:t>
            </a:r>
            <a:r>
              <a:rPr lang="es-ES" sz="2400" dirty="0" smtClean="0">
                <a:latin typeface="Comic Sans MS" pitchFamily="66" charset="0"/>
              </a:rPr>
              <a:t>Miércoles: 9/11/2011</a:t>
            </a:r>
            <a:endParaRPr lang="es-ES" sz="24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CONTROL 2: (</a:t>
            </a:r>
            <a:r>
              <a:rPr lang="es-ES" sz="2400" dirty="0" smtClean="0">
                <a:latin typeface="Comic Sans MS" pitchFamily="66" charset="0"/>
              </a:rPr>
              <a:t>11s)Miércoles: 14/12/2011</a:t>
            </a:r>
            <a:endParaRPr lang="es-ES" sz="2400" dirty="0" smtClean="0">
              <a:latin typeface="Comic Sans MS" pitchFamily="66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Tareas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 lvl="0">
              <a:buNone/>
            </a:pPr>
            <a:endParaRPr lang="es-ES" sz="2400" dirty="0" smtClean="0"/>
          </a:p>
          <a:p>
            <a:pPr lvl="0">
              <a:buNone/>
            </a:pPr>
            <a:r>
              <a:rPr lang="es-ES" sz="2400" dirty="0" smtClean="0"/>
              <a:t>Grupos de 3 personas (</a:t>
            </a:r>
            <a:r>
              <a:rPr lang="es-ES" sz="2800" b="1" dirty="0" smtClean="0">
                <a:solidFill>
                  <a:srgbClr val="FF0000"/>
                </a:solidFill>
              </a:rPr>
              <a:t>designados y con roles</a:t>
            </a:r>
            <a:r>
              <a:rPr lang="es-ES" sz="2400" dirty="0" smtClean="0"/>
              <a:t>)</a:t>
            </a:r>
          </a:p>
          <a:p>
            <a:pPr lvl="0">
              <a:buNone/>
            </a:pPr>
            <a:r>
              <a:rPr lang="es-ES" sz="2400" dirty="0" smtClean="0"/>
              <a:t>Tareas </a:t>
            </a:r>
            <a:endParaRPr lang="es-ES" sz="2400" dirty="0" smtClean="0"/>
          </a:p>
          <a:p>
            <a:pPr lvl="0">
              <a:buNone/>
            </a:pPr>
            <a:r>
              <a:rPr lang="es-ES" sz="2400" dirty="0" smtClean="0"/>
              <a:t>1.-</a:t>
            </a:r>
            <a:r>
              <a:rPr lang="es-ES" sz="2400" dirty="0" smtClean="0"/>
              <a:t>Estimación de cantidad de biomasa disponible en </a:t>
            </a:r>
            <a:r>
              <a:rPr lang="es-ES" sz="2400" dirty="0" smtClean="0"/>
              <a:t>Chile</a:t>
            </a:r>
            <a:r>
              <a:rPr lang="es-ES" sz="2400" dirty="0" smtClean="0"/>
              <a:t> </a:t>
            </a:r>
            <a:r>
              <a:rPr lang="es-ES" sz="2400" dirty="0" smtClean="0"/>
              <a:t>por regiones.</a:t>
            </a:r>
            <a:endParaRPr lang="es-ES" sz="2400" dirty="0" smtClean="0"/>
          </a:p>
          <a:p>
            <a:pPr lvl="0">
              <a:buNone/>
            </a:pPr>
            <a:r>
              <a:rPr lang="es-ES" sz="2400" dirty="0" smtClean="0"/>
              <a:t>	</a:t>
            </a:r>
            <a:r>
              <a:rPr lang="es-ES" sz="2400" dirty="0" smtClean="0"/>
              <a:t>Entrega y presentación: </a:t>
            </a:r>
            <a:r>
              <a:rPr lang="es-ES" sz="2400" dirty="0" smtClean="0"/>
              <a:t>4 semana de </a:t>
            </a:r>
            <a:r>
              <a:rPr lang="es-ES" sz="2400" dirty="0" smtClean="0"/>
              <a:t>clases</a:t>
            </a:r>
            <a:r>
              <a:rPr lang="es-ES" sz="2400" dirty="0" smtClean="0"/>
              <a:t>.</a:t>
            </a:r>
            <a:r>
              <a:rPr lang="es-ES" sz="2400" dirty="0" smtClean="0"/>
              <a:t> </a:t>
            </a:r>
            <a:endParaRPr lang="es-ES" sz="2400" dirty="0" smtClean="0"/>
          </a:p>
          <a:p>
            <a:pPr lvl="0">
              <a:buNone/>
            </a:pPr>
            <a:r>
              <a:rPr lang="es-ES" sz="2400" dirty="0" smtClean="0"/>
              <a:t>2</a:t>
            </a:r>
            <a:r>
              <a:rPr lang="es-ES" sz="2400" dirty="0" smtClean="0"/>
              <a:t>.- Demanda energética en Chile por diversos tipos de energía. </a:t>
            </a:r>
            <a:endParaRPr lang="es-ES" sz="2400" dirty="0" smtClean="0"/>
          </a:p>
          <a:p>
            <a:pPr lvl="0">
              <a:buNone/>
            </a:pPr>
            <a:r>
              <a:rPr lang="es-ES" sz="2400" dirty="0" smtClean="0"/>
              <a:t>	Entrega </a:t>
            </a:r>
            <a:r>
              <a:rPr lang="es-ES" sz="2400" dirty="0" smtClean="0"/>
              <a:t>y presentación: 8 </a:t>
            </a:r>
            <a:r>
              <a:rPr lang="es-ES" sz="2400" dirty="0" smtClean="0"/>
              <a:t>semana de </a:t>
            </a:r>
            <a:r>
              <a:rPr lang="es-ES" sz="2400" dirty="0" smtClean="0"/>
              <a:t>clases</a:t>
            </a:r>
          </a:p>
          <a:p>
            <a:pPr lvl="0">
              <a:buNone/>
            </a:pPr>
            <a:r>
              <a:rPr lang="es-ES" sz="2400" dirty="0" smtClean="0"/>
              <a:t>3</a:t>
            </a:r>
            <a:r>
              <a:rPr lang="es-ES" sz="2400" dirty="0" smtClean="0"/>
              <a:t>.- Visita a terreno (Laboratorio o Planta) o Asistencia a Seminarios/Congresos/Talleres</a:t>
            </a:r>
          </a:p>
          <a:p>
            <a:pPr>
              <a:buNone/>
            </a:pPr>
            <a:r>
              <a:rPr lang="es-ES" sz="2400" dirty="0" smtClean="0"/>
              <a:t> </a:t>
            </a:r>
            <a:r>
              <a:rPr lang="es-ES" sz="2400" dirty="0" smtClean="0">
                <a:latin typeface="Comic Sans MS" pitchFamily="66" charset="0"/>
              </a:rPr>
              <a:t>		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Visita a terreno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 lvl="0">
              <a:buNone/>
            </a:pPr>
            <a:endParaRPr lang="es-ES" sz="2400" dirty="0" smtClean="0"/>
          </a:p>
          <a:p>
            <a:pPr lvl="0">
              <a:buNone/>
            </a:pPr>
            <a:r>
              <a:rPr lang="es-ES" sz="2400" dirty="0" smtClean="0"/>
              <a:t>Visitas</a:t>
            </a:r>
          </a:p>
          <a:p>
            <a:pPr>
              <a:buNone/>
            </a:pPr>
            <a:r>
              <a:rPr lang="es-ES" sz="2400" dirty="0" smtClean="0"/>
              <a:t>-Planta de Biogás: </a:t>
            </a:r>
            <a:r>
              <a:rPr lang="es-ES" sz="2400" dirty="0" err="1" smtClean="0"/>
              <a:t>Agrosuper</a:t>
            </a:r>
            <a:r>
              <a:rPr lang="es-ES" sz="2400" dirty="0" smtClean="0"/>
              <a:t> o La </a:t>
            </a:r>
            <a:r>
              <a:rPr lang="es-ES" sz="2400" dirty="0" err="1" smtClean="0"/>
              <a:t>Farfana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-Planta Biodiesel Municipalidad de La </a:t>
            </a:r>
            <a:r>
              <a:rPr lang="es-ES" sz="2400" dirty="0" err="1" smtClean="0"/>
              <a:t>Pintana</a:t>
            </a:r>
            <a:endParaRPr lang="es-ES" sz="2400" dirty="0" smtClean="0"/>
          </a:p>
          <a:p>
            <a:pPr>
              <a:buNone/>
            </a:pP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Laboratorios</a:t>
            </a:r>
          </a:p>
          <a:p>
            <a:pPr>
              <a:buNone/>
            </a:pPr>
            <a:r>
              <a:rPr lang="es-ES" sz="2400" dirty="0" smtClean="0"/>
              <a:t>-Producción Bioetanol CIBYB</a:t>
            </a:r>
          </a:p>
          <a:p>
            <a:pPr>
              <a:buNone/>
            </a:pPr>
            <a:r>
              <a:rPr lang="es-ES" sz="2400" dirty="0" smtClean="0"/>
              <a:t>-Producción Biogás </a:t>
            </a:r>
            <a:r>
              <a:rPr lang="es-ES" sz="2400" dirty="0" err="1" smtClean="0"/>
              <a:t>Lab.Prof</a:t>
            </a:r>
            <a:r>
              <a:rPr lang="es-ES" sz="2400" dirty="0" smtClean="0"/>
              <a:t>. Herrera</a:t>
            </a:r>
          </a:p>
          <a:p>
            <a:pPr>
              <a:buNone/>
            </a:pPr>
            <a:r>
              <a:rPr lang="es-ES" sz="2400" dirty="0" smtClean="0">
                <a:latin typeface="Comic Sans MS" pitchFamily="66" charset="0"/>
              </a:rPr>
              <a:t>	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09EFD-B5A7-4876-97E3-84F5549C021C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1446</Words>
  <Application>Microsoft Office PowerPoint</Application>
  <PresentationFormat>Presentación en pantalla (4:3)</PresentationFormat>
  <Paragraphs>270</Paragraphs>
  <Slides>36</Slides>
  <Notes>18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8" baseType="lpstr">
      <vt:lpstr>Diseño predeterminado</vt:lpstr>
      <vt:lpstr>グラフ</vt:lpstr>
      <vt:lpstr>Energía Renovable a partir de Biomasa  BT 4451</vt:lpstr>
      <vt:lpstr>Diapositiva 2</vt:lpstr>
      <vt:lpstr>Diapositiva 3</vt:lpstr>
      <vt:lpstr>Clases</vt:lpstr>
      <vt:lpstr>Objetivo</vt:lpstr>
      <vt:lpstr>Contenidos</vt:lpstr>
      <vt:lpstr>Evaluación</vt:lpstr>
      <vt:lpstr>Tareas</vt:lpstr>
      <vt:lpstr>Visita a terreno</vt:lpstr>
      <vt:lpstr>Asistencia a Seminarios</vt:lpstr>
      <vt:lpstr>Proyecto</vt:lpstr>
      <vt:lpstr>Diapositiva 12</vt:lpstr>
      <vt:lpstr>Diapositiva 13</vt:lpstr>
      <vt:lpstr>Diapositiva 14</vt:lpstr>
      <vt:lpstr>Marco Legal</vt:lpstr>
      <vt:lpstr>Diapositiva 16</vt:lpstr>
      <vt:lpstr>¿Por qué la biomasa como fuente de energía?</vt:lpstr>
      <vt:lpstr>Ciclo de la biomasa en la generación de energía</vt:lpstr>
      <vt:lpstr>Ventajas de la Biomasa</vt:lpstr>
      <vt:lpstr>Ventajas de la Biomasa</vt:lpstr>
      <vt:lpstr>Desventajas de la Biomasa</vt:lpstr>
      <vt:lpstr>Densidades energéticas como combustibles</vt:lpstr>
      <vt:lpstr>Desventajas de la Biomasa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</vt:vector>
  </TitlesOfParts>
  <Company>FCFM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Energía a partir de Biomasa</dc:title>
  <dc:creator>Ing Quimica</dc:creator>
  <cp:lastModifiedBy>Maria Elena Lienqueo</cp:lastModifiedBy>
  <cp:revision>83</cp:revision>
  <dcterms:created xsi:type="dcterms:W3CDTF">2010-06-15T22:49:42Z</dcterms:created>
  <dcterms:modified xsi:type="dcterms:W3CDTF">2011-10-11T20:33:50Z</dcterms:modified>
</cp:coreProperties>
</file>