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7" r:id="rId2"/>
    <p:sldId id="293" r:id="rId3"/>
    <p:sldId id="294" r:id="rId4"/>
    <p:sldId id="258" r:id="rId5"/>
    <p:sldId id="289" r:id="rId6"/>
    <p:sldId id="259" r:id="rId7"/>
    <p:sldId id="260" r:id="rId8"/>
    <p:sldId id="375" r:id="rId9"/>
    <p:sldId id="262" r:id="rId10"/>
    <p:sldId id="300" r:id="rId11"/>
    <p:sldId id="389" r:id="rId12"/>
    <p:sldId id="263" r:id="rId13"/>
    <p:sldId id="290" r:id="rId14"/>
    <p:sldId id="311" r:id="rId15"/>
    <p:sldId id="312" r:id="rId16"/>
    <p:sldId id="315" r:id="rId17"/>
    <p:sldId id="313" r:id="rId18"/>
    <p:sldId id="391" r:id="rId19"/>
    <p:sldId id="393" r:id="rId20"/>
    <p:sldId id="392" r:id="rId21"/>
    <p:sldId id="394" r:id="rId22"/>
    <p:sldId id="395" r:id="rId23"/>
    <p:sldId id="396" r:id="rId24"/>
    <p:sldId id="397" r:id="rId25"/>
    <p:sldId id="398" r:id="rId26"/>
    <p:sldId id="399" r:id="rId27"/>
    <p:sldId id="400" r:id="rId28"/>
    <p:sldId id="401" r:id="rId29"/>
    <p:sldId id="402" r:id="rId30"/>
    <p:sldId id="383" r:id="rId31"/>
    <p:sldId id="378" r:id="rId32"/>
    <p:sldId id="266" r:id="rId33"/>
    <p:sldId id="267" r:id="rId34"/>
    <p:sldId id="385" r:id="rId35"/>
    <p:sldId id="384" r:id="rId36"/>
    <p:sldId id="268" r:id="rId37"/>
    <p:sldId id="386" r:id="rId38"/>
    <p:sldId id="269" r:id="rId39"/>
    <p:sldId id="387" r:id="rId40"/>
    <p:sldId id="382" r:id="rId41"/>
    <p:sldId id="388" r:id="rId42"/>
    <p:sldId id="270" r:id="rId43"/>
    <p:sldId id="272" r:id="rId44"/>
    <p:sldId id="390" r:id="rId45"/>
    <p:sldId id="296" r:id="rId46"/>
    <p:sldId id="273" r:id="rId47"/>
    <p:sldId id="291" r:id="rId48"/>
    <p:sldId id="298" r:id="rId4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21513" autoAdjust="0"/>
    <p:restoredTop sz="94750" autoAdjust="0"/>
  </p:normalViewPr>
  <p:slideViewPr>
    <p:cSldViewPr>
      <p:cViewPr varScale="1">
        <p:scale>
          <a:sx n="47" d="100"/>
          <a:sy n="47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16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E%20Bt\Mercado\etano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I:\E%20Bt\Mercado\etano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view3D>
      <c:rAngAx val="1"/>
    </c:view3D>
    <c:plotArea>
      <c:layout>
        <c:manualLayout>
          <c:layoutTarget val="inner"/>
          <c:xMode val="edge"/>
          <c:yMode val="edge"/>
          <c:x val="9.8571741032371027E-2"/>
          <c:y val="5.1400554097404488E-2"/>
          <c:w val="0.68379068241471441"/>
          <c:h val="0.79822506561679785"/>
        </c:manualLayout>
      </c:layout>
      <c:bar3DChart>
        <c:barDir val="col"/>
        <c:grouping val="stacked"/>
        <c:ser>
          <c:idx val="0"/>
          <c:order val="0"/>
          <c:tx>
            <c:v>Importado</c:v>
          </c:tx>
          <c:spPr>
            <a:solidFill>
              <a:srgbClr val="0000FF"/>
            </a:solidFill>
          </c:spPr>
          <c:cat>
            <c:strRef>
              <c:f>'en chile'!$B$20:$B$22</c:f>
              <c:strCache>
                <c:ptCount val="3"/>
                <c:pt idx="0">
                  <c:v>Gas Natural</c:v>
                </c:pt>
                <c:pt idx="1">
                  <c:v>Petóleo</c:v>
                </c:pt>
                <c:pt idx="2">
                  <c:v>Carbón</c:v>
                </c:pt>
              </c:strCache>
            </c:strRef>
          </c:cat>
          <c:val>
            <c:numRef>
              <c:f>'en chile'!$C$20:$C$22</c:f>
              <c:numCache>
                <c:formatCode>General</c:formatCode>
                <c:ptCount val="3"/>
                <c:pt idx="0">
                  <c:v>74</c:v>
                </c:pt>
                <c:pt idx="1">
                  <c:v>98</c:v>
                </c:pt>
                <c:pt idx="2">
                  <c:v>92</c:v>
                </c:pt>
              </c:numCache>
            </c:numRef>
          </c:val>
        </c:ser>
        <c:ser>
          <c:idx val="1"/>
          <c:order val="1"/>
          <c:tx>
            <c:v>Producción Nacional</c:v>
          </c:tx>
          <c:spPr>
            <a:solidFill>
              <a:srgbClr val="92D050"/>
            </a:solidFill>
          </c:spPr>
          <c:cat>
            <c:strRef>
              <c:f>'en chile'!$B$20:$B$22</c:f>
              <c:strCache>
                <c:ptCount val="3"/>
                <c:pt idx="0">
                  <c:v>Gas Natural</c:v>
                </c:pt>
                <c:pt idx="1">
                  <c:v>Petóleo</c:v>
                </c:pt>
                <c:pt idx="2">
                  <c:v>Carbón</c:v>
                </c:pt>
              </c:strCache>
            </c:strRef>
          </c:cat>
          <c:val>
            <c:numRef>
              <c:f>'en chile'!$D$20:$D$22</c:f>
              <c:numCache>
                <c:formatCode>General</c:formatCode>
                <c:ptCount val="3"/>
                <c:pt idx="0">
                  <c:v>26</c:v>
                </c:pt>
                <c:pt idx="1">
                  <c:v>2</c:v>
                </c:pt>
                <c:pt idx="2">
                  <c:v>8</c:v>
                </c:pt>
              </c:numCache>
            </c:numRef>
          </c:val>
        </c:ser>
        <c:shape val="box"/>
        <c:axId val="60946304"/>
        <c:axId val="61195008"/>
        <c:axId val="0"/>
      </c:bar3DChart>
      <c:catAx>
        <c:axId val="60946304"/>
        <c:scaling>
          <c:orientation val="minMax"/>
        </c:scaling>
        <c:delete val="1"/>
        <c:axPos val="b"/>
        <c:tickLblPos val="none"/>
        <c:crossAx val="61195008"/>
        <c:crosses val="autoZero"/>
        <c:auto val="1"/>
        <c:lblAlgn val="ctr"/>
        <c:lblOffset val="100"/>
      </c:catAx>
      <c:valAx>
        <c:axId val="6119500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s-ES" sz="1050"/>
            </a:pPr>
            <a:endParaRPr lang="es-ES"/>
          </a:p>
        </c:txPr>
        <c:crossAx val="609463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0497680453600223"/>
          <c:y val="0"/>
          <c:w val="0.5900461539373032"/>
          <c:h val="8.61893411582728E-2"/>
        </c:manualLayout>
      </c:layout>
      <c:txPr>
        <a:bodyPr/>
        <a:lstStyle/>
        <a:p>
          <a:pPr>
            <a:defRPr lang="es-ES" sz="1100"/>
          </a:pPr>
          <a:endParaRPr lang="es-E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0811795584376341E-3"/>
          <c:y val="5.0752136159192496E-2"/>
          <c:w val="0.59334136174153829"/>
          <c:h val="0.90436944280643328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rgbClr val="0000FF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6.3401698317122127E-2"/>
                  <c:y val="-4.1005006532773697E-2"/>
                </c:manualLayout>
              </c:layout>
              <c:showPercent val="1"/>
            </c:dLbl>
            <c:dLbl>
              <c:idx val="1"/>
              <c:layout>
                <c:manualLayout>
                  <c:x val="-1.6341145592095183E-2"/>
                  <c:y val="4.1673315064691775E-2"/>
                </c:manualLayout>
              </c:layout>
              <c:showPercent val="1"/>
            </c:dLbl>
            <c:dLbl>
              <c:idx val="2"/>
              <c:layout>
                <c:manualLayout>
                  <c:x val="-5.7378168905357407E-2"/>
                  <c:y val="3.3663787621261002E-2"/>
                </c:manualLayout>
              </c:layout>
              <c:showPercent val="1"/>
            </c:dLbl>
            <c:dLbl>
              <c:idx val="3"/>
              <c:layout>
                <c:manualLayout>
                  <c:x val="5.9572518141114722E-2"/>
                  <c:y val="6.6048307838172213E-2"/>
                </c:manualLayout>
              </c:layout>
              <c:showPercent val="1"/>
            </c:dLbl>
            <c:dLbl>
              <c:idx val="4"/>
              <c:layout>
                <c:manualLayout>
                  <c:x val="7.5763347228655339E-2"/>
                  <c:y val="-9.2716824493854766E-3"/>
                </c:manualLayout>
              </c:layout>
              <c:showPercent val="1"/>
            </c:dLbl>
            <c:txPr>
              <a:bodyPr/>
              <a:lstStyle/>
              <a:p>
                <a:pPr>
                  <a:defRPr lang="es-ES" sz="1100"/>
                </a:pPr>
                <a:endParaRPr lang="es-ES"/>
              </a:p>
            </c:txPr>
            <c:showPercent val="1"/>
          </c:dLbls>
          <c:cat>
            <c:strRef>
              <c:f>'en chile'!$B$5:$B$9</c:f>
              <c:strCache>
                <c:ptCount val="5"/>
                <c:pt idx="0">
                  <c:v>Gas Natural </c:v>
                </c:pt>
                <c:pt idx="1">
                  <c:v>Carbón</c:v>
                </c:pt>
                <c:pt idx="2">
                  <c:v>Hidroelectricidad</c:v>
                </c:pt>
                <c:pt idx="3">
                  <c:v>Petróleo</c:v>
                </c:pt>
                <c:pt idx="4">
                  <c:v>Leña</c:v>
                </c:pt>
              </c:strCache>
            </c:strRef>
          </c:cat>
          <c:val>
            <c:numRef>
              <c:f>'en chile'!$C$5:$C$9</c:f>
              <c:numCache>
                <c:formatCode>General</c:formatCode>
                <c:ptCount val="5"/>
                <c:pt idx="0">
                  <c:v>24</c:v>
                </c:pt>
                <c:pt idx="1">
                  <c:v>12</c:v>
                </c:pt>
                <c:pt idx="2">
                  <c:v>8</c:v>
                </c:pt>
                <c:pt idx="3">
                  <c:v>40</c:v>
                </c:pt>
                <c:pt idx="4">
                  <c:v>16</c:v>
                </c:pt>
              </c:numCache>
            </c:numRef>
          </c:val>
        </c:ser>
        <c:dLbls>
          <c:showPercent val="1"/>
        </c:dLbls>
      </c:pie3DChart>
    </c:plotArea>
    <c:legend>
      <c:legendPos val="b"/>
      <c:layout>
        <c:manualLayout>
          <c:xMode val="edge"/>
          <c:yMode val="edge"/>
          <c:x val="3.431366373320982E-2"/>
          <c:y val="0.78415378899714805"/>
          <c:w val="0.67098026864289195"/>
          <c:h val="0.18701758394918896"/>
        </c:manualLayout>
      </c:layout>
      <c:txPr>
        <a:bodyPr/>
        <a:lstStyle/>
        <a:p>
          <a:pPr>
            <a:defRPr lang="es-ES" sz="1100"/>
          </a:pPr>
          <a:endParaRPr lang="es-ES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 Qué es la biomasa ?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Caracterización de la Biomasa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2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2" custScaleX="142857" custLinFactNeighborX="-3952" custLinFactNeighborY="-91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773D10-3766-4A84-8E08-CA2F5B9A62E7}" type="presOf" srcId="{985038F1-91AC-418E-85E5-C1B78F1B20B1}" destId="{B5460F4B-7654-46CC-B024-88894442C2C7}" srcOrd="0" destOrd="0" presId="urn:microsoft.com/office/officeart/2005/8/layout/list1"/>
    <dgm:cxn modelId="{C3EB8E84-6215-4182-82BE-44C12C33B815}" type="presOf" srcId="{482EE62F-7750-42A8-8674-8A77405848CA}" destId="{0596F00E-2A48-44DE-98EB-0A723D874D0A}" srcOrd="0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351957A3-0641-4FCA-8475-C406D25D45FE}" type="presOf" srcId="{5FAEECA9-EB04-426F-ADBA-A8F0FFE14CCC}" destId="{79C83E4F-8043-4924-8F8B-51F17B3569CA}" srcOrd="0" destOrd="0" presId="urn:microsoft.com/office/officeart/2005/8/layout/list1"/>
    <dgm:cxn modelId="{A92E0388-E4B6-4D05-95C7-C1BC730AA512}" type="presOf" srcId="{5FAEECA9-EB04-426F-ADBA-A8F0FFE14CCC}" destId="{B50B94C8-CC2E-4F0C-BABF-96BD4F95C4F8}" srcOrd="1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BE35233A-9930-4F31-BCD6-92B83A393CE9}" type="presOf" srcId="{985038F1-91AC-418E-85E5-C1B78F1B20B1}" destId="{8C0C9D8F-5C5F-49E9-A64E-B3516BF99316}" srcOrd="1" destOrd="0" presId="urn:microsoft.com/office/officeart/2005/8/layout/list1"/>
    <dgm:cxn modelId="{D6542041-B627-4BD0-8EE4-AC5F1C1ADEA7}" type="presParOf" srcId="{0596F00E-2A48-44DE-98EB-0A723D874D0A}" destId="{7B3A7450-D912-48FD-B435-457155C84D11}" srcOrd="0" destOrd="0" presId="urn:microsoft.com/office/officeart/2005/8/layout/list1"/>
    <dgm:cxn modelId="{7EEFC373-A6FB-4263-B609-6B62CE98AB10}" type="presParOf" srcId="{7B3A7450-D912-48FD-B435-457155C84D11}" destId="{79C83E4F-8043-4924-8F8B-51F17B3569CA}" srcOrd="0" destOrd="0" presId="urn:microsoft.com/office/officeart/2005/8/layout/list1"/>
    <dgm:cxn modelId="{5106166D-6AA8-4093-B019-167DF7DDCC5A}" type="presParOf" srcId="{7B3A7450-D912-48FD-B435-457155C84D11}" destId="{B50B94C8-CC2E-4F0C-BABF-96BD4F95C4F8}" srcOrd="1" destOrd="0" presId="urn:microsoft.com/office/officeart/2005/8/layout/list1"/>
    <dgm:cxn modelId="{711C95CB-1CE2-450B-99C5-A7633CFAD764}" type="presParOf" srcId="{0596F00E-2A48-44DE-98EB-0A723D874D0A}" destId="{CD04B0FD-1E70-4BFD-B4DD-7E099719A2F6}" srcOrd="1" destOrd="0" presId="urn:microsoft.com/office/officeart/2005/8/layout/list1"/>
    <dgm:cxn modelId="{DB4BD566-E045-4A23-8E62-B9C3FCF1E3FB}" type="presParOf" srcId="{0596F00E-2A48-44DE-98EB-0A723D874D0A}" destId="{E93C7938-1995-4611-A050-091AF9CD50AD}" srcOrd="2" destOrd="0" presId="urn:microsoft.com/office/officeart/2005/8/layout/list1"/>
    <dgm:cxn modelId="{443A01FF-CF5A-45C5-BC31-6E47A7615F05}" type="presParOf" srcId="{0596F00E-2A48-44DE-98EB-0A723D874D0A}" destId="{9114B799-3CDF-4C97-ABA6-20A2FC175A71}" srcOrd="3" destOrd="0" presId="urn:microsoft.com/office/officeart/2005/8/layout/list1"/>
    <dgm:cxn modelId="{6A60BF92-C827-43CF-93CE-09A915857E0F}" type="presParOf" srcId="{0596F00E-2A48-44DE-98EB-0A723D874D0A}" destId="{D99D3F45-0FF6-47D1-A43B-076397C8B382}" srcOrd="4" destOrd="0" presId="urn:microsoft.com/office/officeart/2005/8/layout/list1"/>
    <dgm:cxn modelId="{3942E1F1-37B6-40FF-91A4-DDCA3EA0A899}" type="presParOf" srcId="{D99D3F45-0FF6-47D1-A43B-076397C8B382}" destId="{B5460F4B-7654-46CC-B024-88894442C2C7}" srcOrd="0" destOrd="0" presId="urn:microsoft.com/office/officeart/2005/8/layout/list1"/>
    <dgm:cxn modelId="{F786F782-1307-48F8-A4A4-44B9D3B1C583}" type="presParOf" srcId="{D99D3F45-0FF6-47D1-A43B-076397C8B382}" destId="{8C0C9D8F-5C5F-49E9-A64E-B3516BF99316}" srcOrd="1" destOrd="0" presId="urn:microsoft.com/office/officeart/2005/8/layout/list1"/>
    <dgm:cxn modelId="{81898105-92B0-4E10-A362-30A2927D3E7E}" type="presParOf" srcId="{0596F00E-2A48-44DE-98EB-0A723D874D0A}" destId="{B6CBAAFD-2D1A-4BF0-8724-7887DB83FE83}" srcOrd="5" destOrd="0" presId="urn:microsoft.com/office/officeart/2005/8/layout/list1"/>
    <dgm:cxn modelId="{A115B58B-8660-4721-AED2-74504B550129}" type="presParOf" srcId="{0596F00E-2A48-44DE-98EB-0A723D874D0A}" destId="{2A95DB59-74B0-4B0F-AC73-06D29DC0B973}" srcOrd="6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 Qué es la biomasa ?: </a:t>
          </a:r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Materia orgánica que se puede utilizar como fuente de energía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, renovable, variada, de alta disponibilidad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Caracterización de la Biomasa </a:t>
          </a:r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Lignocelulósicas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: Celulosa, </a:t>
          </a:r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hemicelulosa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 y lignina, muy interrelacionadas.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pPr algn="just"/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Procesamientos de la biomasa para producir energía : </a:t>
          </a:r>
          <a:r>
            <a:rPr lang="es-ES" b="1" dirty="0" err="1" smtClean="0">
              <a:solidFill>
                <a:schemeClr val="bg1"/>
              </a:solidFill>
              <a:ea typeface="굴림"/>
              <a:cs typeface="굴림"/>
            </a:rPr>
            <a:t>Combustion</a:t>
          </a:r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 Directa, Termoquímicos, Fisicoquímicos y Bioquímicos</a:t>
          </a:r>
          <a:endParaRPr lang="en-US" dirty="0">
            <a:solidFill>
              <a:schemeClr val="bg1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3" custScaleX="142857" custScaleY="18174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3" custScaleX="142857" custScaleY="236516" custLinFactNeighborX="-3952" custLinFactNeighborY="-91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3" custScaleX="142997" custScaleY="28396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C7088D-CF0B-4C7E-A2A5-2135C72B6E1D}" type="presOf" srcId="{482EE62F-7750-42A8-8674-8A77405848CA}" destId="{0596F00E-2A48-44DE-98EB-0A723D874D0A}" srcOrd="0" destOrd="0" presId="urn:microsoft.com/office/officeart/2005/8/layout/list1"/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BC61F1E4-58F9-47A6-93C9-D95708539C48}" type="presOf" srcId="{5FAEECA9-EB04-426F-ADBA-A8F0FFE14CCC}" destId="{B50B94C8-CC2E-4F0C-BABF-96BD4F95C4F8}" srcOrd="1" destOrd="0" presId="urn:microsoft.com/office/officeart/2005/8/layout/list1"/>
    <dgm:cxn modelId="{BECE9D91-B143-422B-80F5-538650155EF3}" type="presOf" srcId="{7661B3CE-5A9D-482E-B3FD-37BF1E708469}" destId="{56307164-DC3E-4A02-94C1-23CB99397A17}" srcOrd="0" destOrd="0" presId="urn:microsoft.com/office/officeart/2005/8/layout/list1"/>
    <dgm:cxn modelId="{56B177D3-1CCC-46D4-B915-F08D41312806}" type="presOf" srcId="{5FAEECA9-EB04-426F-ADBA-A8F0FFE14CCC}" destId="{79C83E4F-8043-4924-8F8B-51F17B3569CA}" srcOrd="0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E55DAE23-125C-4CBE-AECE-7E2518656936}" type="presOf" srcId="{985038F1-91AC-418E-85E5-C1B78F1B20B1}" destId="{B5460F4B-7654-46CC-B024-88894442C2C7}" srcOrd="0" destOrd="0" presId="urn:microsoft.com/office/officeart/2005/8/layout/list1"/>
    <dgm:cxn modelId="{740A8AD9-877F-4C48-BE92-396279354042}" type="presOf" srcId="{7661B3CE-5A9D-482E-B3FD-37BF1E708469}" destId="{0893E421-0749-4DD0-925D-88B0362FD542}" srcOrd="1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A77995FB-1145-4586-89DC-4FEC600EE97F}" type="presOf" srcId="{985038F1-91AC-418E-85E5-C1B78F1B20B1}" destId="{8C0C9D8F-5C5F-49E9-A64E-B3516BF99316}" srcOrd="1" destOrd="0" presId="urn:microsoft.com/office/officeart/2005/8/layout/list1"/>
    <dgm:cxn modelId="{3B7B7A00-C75C-46E3-8E2C-B9ED7FC2D163}" type="presParOf" srcId="{0596F00E-2A48-44DE-98EB-0A723D874D0A}" destId="{7B3A7450-D912-48FD-B435-457155C84D11}" srcOrd="0" destOrd="0" presId="urn:microsoft.com/office/officeart/2005/8/layout/list1"/>
    <dgm:cxn modelId="{88A5F7BF-46C7-49A2-BC2C-F359AFFAE7F0}" type="presParOf" srcId="{7B3A7450-D912-48FD-B435-457155C84D11}" destId="{79C83E4F-8043-4924-8F8B-51F17B3569CA}" srcOrd="0" destOrd="0" presId="urn:microsoft.com/office/officeart/2005/8/layout/list1"/>
    <dgm:cxn modelId="{0682FA49-D83B-4E83-B061-7822820A6A94}" type="presParOf" srcId="{7B3A7450-D912-48FD-B435-457155C84D11}" destId="{B50B94C8-CC2E-4F0C-BABF-96BD4F95C4F8}" srcOrd="1" destOrd="0" presId="urn:microsoft.com/office/officeart/2005/8/layout/list1"/>
    <dgm:cxn modelId="{DC607ACE-C073-4547-845D-9F52CD147171}" type="presParOf" srcId="{0596F00E-2A48-44DE-98EB-0A723D874D0A}" destId="{CD04B0FD-1E70-4BFD-B4DD-7E099719A2F6}" srcOrd="1" destOrd="0" presId="urn:microsoft.com/office/officeart/2005/8/layout/list1"/>
    <dgm:cxn modelId="{5E9FCF36-0C12-4A58-91E5-10385B552AF9}" type="presParOf" srcId="{0596F00E-2A48-44DE-98EB-0A723D874D0A}" destId="{E93C7938-1995-4611-A050-091AF9CD50AD}" srcOrd="2" destOrd="0" presId="urn:microsoft.com/office/officeart/2005/8/layout/list1"/>
    <dgm:cxn modelId="{2935376D-C7CD-4FF8-9D69-F6991A782D28}" type="presParOf" srcId="{0596F00E-2A48-44DE-98EB-0A723D874D0A}" destId="{9114B799-3CDF-4C97-ABA6-20A2FC175A71}" srcOrd="3" destOrd="0" presId="urn:microsoft.com/office/officeart/2005/8/layout/list1"/>
    <dgm:cxn modelId="{FD163C3A-2520-4907-B5CF-79A265921DDD}" type="presParOf" srcId="{0596F00E-2A48-44DE-98EB-0A723D874D0A}" destId="{D99D3F45-0FF6-47D1-A43B-076397C8B382}" srcOrd="4" destOrd="0" presId="urn:microsoft.com/office/officeart/2005/8/layout/list1"/>
    <dgm:cxn modelId="{9C443948-DBB3-4C19-B24E-F2908D45DC35}" type="presParOf" srcId="{D99D3F45-0FF6-47D1-A43B-076397C8B382}" destId="{B5460F4B-7654-46CC-B024-88894442C2C7}" srcOrd="0" destOrd="0" presId="urn:microsoft.com/office/officeart/2005/8/layout/list1"/>
    <dgm:cxn modelId="{DD02D456-CDEF-472C-82E3-347A9B24AC36}" type="presParOf" srcId="{D99D3F45-0FF6-47D1-A43B-076397C8B382}" destId="{8C0C9D8F-5C5F-49E9-A64E-B3516BF99316}" srcOrd="1" destOrd="0" presId="urn:microsoft.com/office/officeart/2005/8/layout/list1"/>
    <dgm:cxn modelId="{27B6CB7B-AD06-431E-AEEA-A3AD06B54BA4}" type="presParOf" srcId="{0596F00E-2A48-44DE-98EB-0A723D874D0A}" destId="{B6CBAAFD-2D1A-4BF0-8724-7887DB83FE83}" srcOrd="5" destOrd="0" presId="urn:microsoft.com/office/officeart/2005/8/layout/list1"/>
    <dgm:cxn modelId="{A09DCF8C-889D-475A-8FA1-43A2590649F2}" type="presParOf" srcId="{0596F00E-2A48-44DE-98EB-0A723D874D0A}" destId="{2A95DB59-74B0-4B0F-AC73-06D29DC0B973}" srcOrd="6" destOrd="0" presId="urn:microsoft.com/office/officeart/2005/8/layout/list1"/>
    <dgm:cxn modelId="{3797A094-0728-4AC2-BC17-1797296BD953}" type="presParOf" srcId="{0596F00E-2A48-44DE-98EB-0A723D874D0A}" destId="{19686284-5374-4D33-9A37-17903D06164F}" srcOrd="7" destOrd="0" presId="urn:microsoft.com/office/officeart/2005/8/layout/list1"/>
    <dgm:cxn modelId="{F86F418E-DBA7-44B8-AB22-82A564F24A4B}" type="presParOf" srcId="{0596F00E-2A48-44DE-98EB-0A723D874D0A}" destId="{44F43D77-A598-4500-B265-ACE39282EEE6}" srcOrd="8" destOrd="0" presId="urn:microsoft.com/office/officeart/2005/8/layout/list1"/>
    <dgm:cxn modelId="{195DC8AD-B4AA-4734-A2DB-82F0B0721552}" type="presParOf" srcId="{44F43D77-A598-4500-B265-ACE39282EEE6}" destId="{56307164-DC3E-4A02-94C1-23CB99397A17}" srcOrd="0" destOrd="0" presId="urn:microsoft.com/office/officeart/2005/8/layout/list1"/>
    <dgm:cxn modelId="{0D9CBC6E-D1F6-4FA7-9247-9FEAB1B8D2A7}" type="presParOf" srcId="{44F43D77-A598-4500-B265-ACE39282EEE6}" destId="{0893E421-0749-4DD0-925D-88B0362FD542}" srcOrd="1" destOrd="0" presId="urn:microsoft.com/office/officeart/2005/8/layout/list1"/>
    <dgm:cxn modelId="{B22BCCA7-5255-431C-A300-CAC73A0C06CB}" type="presParOf" srcId="{0596F00E-2A48-44DE-98EB-0A723D874D0A}" destId="{B788DC23-BD02-4A44-9229-D50AAE2C8E2B}" srcOrd="9" destOrd="0" presId="urn:microsoft.com/office/officeart/2005/8/layout/list1"/>
    <dgm:cxn modelId="{AC877579-7AFC-497E-9C16-D14740563FA3}" type="presParOf" srcId="{0596F00E-2A48-44DE-98EB-0A723D874D0A}" destId="{0E896D5D-A3E9-4B3D-A486-48EBD23886E1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3C7938-1995-4611-A050-091AF9CD50AD}">
      <dsp:nvSpPr>
        <dsp:cNvPr id="0" name=""/>
        <dsp:cNvSpPr/>
      </dsp:nvSpPr>
      <dsp:spPr>
        <a:xfrm>
          <a:off x="0" y="38964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64929"/>
          <a:ext cx="5830749" cy="64944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¿ Qué es la biomasa ?</a:t>
          </a:r>
          <a:endParaRPr lang="en-US" sz="22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416482" y="64929"/>
        <a:ext cx="5830749" cy="649440"/>
      </dsp:txXfrm>
    </dsp:sp>
    <dsp:sp modelId="{2A95DB59-74B0-4B0F-AC73-06D29DC0B973}">
      <dsp:nvSpPr>
        <dsp:cNvPr id="0" name=""/>
        <dsp:cNvSpPr/>
      </dsp:nvSpPr>
      <dsp:spPr>
        <a:xfrm>
          <a:off x="0" y="138756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00022" y="1003536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Caracterización de la Biomasa</a:t>
          </a:r>
          <a:endParaRPr lang="en-US" sz="22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400022" y="1003536"/>
        <a:ext cx="5830749" cy="649440"/>
      </dsp:txXfrm>
    </dsp:sp>
    <dsp:sp modelId="{0E896D5D-A3E9-4B3D-A486-48EBD23886E1}">
      <dsp:nvSpPr>
        <dsp:cNvPr id="0" name=""/>
        <dsp:cNvSpPr/>
      </dsp:nvSpPr>
      <dsp:spPr>
        <a:xfrm>
          <a:off x="0" y="238548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206076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bg1"/>
              </a:solidFill>
              <a:ea typeface="굴림"/>
              <a:cs typeface="굴림"/>
            </a:rPr>
            <a:t>Procesamientos de la biomasa para producir energía 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416482" y="2060769"/>
        <a:ext cx="5830749" cy="649440"/>
      </dsp:txXfrm>
    </dsp:sp>
    <dsp:sp modelId="{7A2EAD7D-434F-4672-8BCB-6939AF0CDAF0}">
      <dsp:nvSpPr>
        <dsp:cNvPr id="0" name=""/>
        <dsp:cNvSpPr/>
      </dsp:nvSpPr>
      <dsp:spPr>
        <a:xfrm>
          <a:off x="0" y="338340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AA368-12F9-4DD6-BE49-EA7FEA2B0AFF}">
      <dsp:nvSpPr>
        <dsp:cNvPr id="0" name=""/>
        <dsp:cNvSpPr/>
      </dsp:nvSpPr>
      <dsp:spPr>
        <a:xfrm>
          <a:off x="416482" y="3058689"/>
          <a:ext cx="5830749" cy="649440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200" kern="1200" dirty="0">
            <a:solidFill>
              <a:schemeClr val="tx1"/>
            </a:solidFill>
          </a:endParaRPr>
        </a:p>
      </dsp:txBody>
      <dsp:txXfrm>
        <a:off x="416482" y="3058689"/>
        <a:ext cx="5830749" cy="649440"/>
      </dsp:txXfrm>
    </dsp:sp>
    <dsp:sp modelId="{CB9E9B6F-21FA-423F-87E6-F8721086BD6E}">
      <dsp:nvSpPr>
        <dsp:cNvPr id="0" name=""/>
        <dsp:cNvSpPr/>
      </dsp:nvSpPr>
      <dsp:spPr>
        <a:xfrm>
          <a:off x="0" y="438132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77F30A-94FC-438D-90BD-D4608198EB8F}">
      <dsp:nvSpPr>
        <dsp:cNvPr id="0" name=""/>
        <dsp:cNvSpPr/>
      </dsp:nvSpPr>
      <dsp:spPr>
        <a:xfrm>
          <a:off x="416482" y="4056609"/>
          <a:ext cx="5830749" cy="649440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416482" y="4056609"/>
        <a:ext cx="5830749" cy="649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3C7938-1995-4611-A050-091AF9CD50AD}">
      <dsp:nvSpPr>
        <dsp:cNvPr id="0" name=""/>
        <dsp:cNvSpPr/>
      </dsp:nvSpPr>
      <dsp:spPr>
        <a:xfrm>
          <a:off x="0" y="664755"/>
          <a:ext cx="832964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396552" y="120284"/>
          <a:ext cx="7931047" cy="751111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ea typeface="굴림"/>
              <a:cs typeface="굴림"/>
            </a:rPr>
            <a:t>¿ Qué es la biomasa ?: Fuente de energía, renovable, variada, de alta disponibilidad</a:t>
          </a:r>
          <a:endParaRPr lang="en-US" sz="14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396552" y="120284"/>
        <a:ext cx="7931047" cy="751111"/>
      </dsp:txXfrm>
    </dsp:sp>
    <dsp:sp modelId="{2A95DB59-74B0-4B0F-AC73-06D29DC0B973}">
      <dsp:nvSpPr>
        <dsp:cNvPr id="0" name=""/>
        <dsp:cNvSpPr/>
      </dsp:nvSpPr>
      <dsp:spPr>
        <a:xfrm>
          <a:off x="0" y="1210832"/>
          <a:ext cx="832964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380881" y="1055410"/>
          <a:ext cx="7931047" cy="324317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ea typeface="굴림"/>
              <a:cs typeface="굴림"/>
            </a:rPr>
            <a:t>Caracterización de la Biomasa: Celulosa, </a:t>
          </a:r>
          <a:r>
            <a:rPr lang="es-MX" sz="1400" b="1" kern="1200" dirty="0" err="1" smtClean="0">
              <a:solidFill>
                <a:schemeClr val="bg1"/>
              </a:solidFill>
              <a:ea typeface="굴림"/>
              <a:cs typeface="굴림"/>
            </a:rPr>
            <a:t>hemicelulosa</a:t>
          </a:r>
          <a:r>
            <a:rPr lang="es-MX" sz="1400" b="1" kern="1200" dirty="0" smtClean="0">
              <a:solidFill>
                <a:schemeClr val="bg1"/>
              </a:solidFill>
              <a:ea typeface="굴림"/>
              <a:cs typeface="굴림"/>
            </a:rPr>
            <a:t> y lignina.</a:t>
          </a:r>
          <a:endParaRPr lang="en-US" sz="14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380881" y="1055410"/>
        <a:ext cx="7931047" cy="324317"/>
      </dsp:txXfrm>
    </dsp:sp>
    <dsp:sp modelId="{0E896D5D-A3E9-4B3D-A486-48EBD23886E1}">
      <dsp:nvSpPr>
        <dsp:cNvPr id="0" name=""/>
        <dsp:cNvSpPr/>
      </dsp:nvSpPr>
      <dsp:spPr>
        <a:xfrm>
          <a:off x="0" y="2606146"/>
          <a:ext cx="832964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396146" y="1639232"/>
          <a:ext cx="7930677" cy="1173554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bg1"/>
              </a:solidFill>
              <a:ea typeface="굴림"/>
              <a:cs typeface="굴림"/>
            </a:rPr>
            <a:t>Procesamientos de la biomasa para producir energía : </a:t>
          </a:r>
          <a:r>
            <a:rPr lang="es-ES" sz="1400" b="1" kern="1200" dirty="0" err="1" smtClean="0">
              <a:solidFill>
                <a:schemeClr val="bg1"/>
              </a:solidFill>
              <a:ea typeface="굴림"/>
              <a:cs typeface="굴림"/>
            </a:rPr>
            <a:t>Combustion</a:t>
          </a:r>
          <a:r>
            <a:rPr lang="es-ES" sz="1400" b="1" kern="1200" dirty="0" smtClean="0">
              <a:solidFill>
                <a:schemeClr val="bg1"/>
              </a:solidFill>
              <a:ea typeface="굴림"/>
              <a:cs typeface="굴림"/>
            </a:rPr>
            <a:t> Directa, </a:t>
          </a:r>
          <a:r>
            <a:rPr lang="es-ES" sz="1400" b="1" kern="1200" dirty="0" err="1" smtClean="0">
              <a:solidFill>
                <a:schemeClr val="bg1"/>
              </a:solidFill>
              <a:ea typeface="굴림"/>
              <a:cs typeface="굴림"/>
            </a:rPr>
            <a:t>Termoquimicos</a:t>
          </a:r>
          <a:r>
            <a:rPr lang="es-ES" sz="1400" b="1" kern="1200" dirty="0" smtClean="0">
              <a:solidFill>
                <a:schemeClr val="bg1"/>
              </a:solidFill>
              <a:ea typeface="굴림"/>
              <a:cs typeface="굴림"/>
            </a:rPr>
            <a:t>, Fisicoquímicos y Bioquímicos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396146" y="1639232"/>
        <a:ext cx="7930677" cy="1173554"/>
      </dsp:txXfrm>
    </dsp:sp>
    <dsp:sp modelId="{B1A82E43-1D09-4297-9C57-951E2DD63B2D}">
      <dsp:nvSpPr>
        <dsp:cNvPr id="0" name=""/>
        <dsp:cNvSpPr/>
      </dsp:nvSpPr>
      <dsp:spPr>
        <a:xfrm>
          <a:off x="0" y="3614787"/>
          <a:ext cx="832964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A48A1E-3220-4909-8A65-F7423922EABB}">
      <dsp:nvSpPr>
        <dsp:cNvPr id="0" name=""/>
        <dsp:cNvSpPr/>
      </dsp:nvSpPr>
      <dsp:spPr>
        <a:xfrm>
          <a:off x="398594" y="3056483"/>
          <a:ext cx="7931047" cy="78688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</a:rPr>
            <a:t>Combustion </a:t>
          </a:r>
          <a:r>
            <a:rPr lang="en-US" sz="1400" b="1" kern="1200" dirty="0" err="1" smtClean="0">
              <a:solidFill>
                <a:schemeClr val="bg1"/>
              </a:solidFill>
            </a:rPr>
            <a:t>directa</a:t>
          </a:r>
          <a:r>
            <a:rPr lang="en-US" sz="1400" b="1" kern="1200" dirty="0" smtClean="0">
              <a:solidFill>
                <a:schemeClr val="bg1"/>
              </a:solidFill>
            </a:rPr>
            <a:t>: </a:t>
          </a:r>
          <a:r>
            <a:rPr lang="en-US" sz="1400" b="1" kern="1200" dirty="0" err="1" smtClean="0">
              <a:solidFill>
                <a:schemeClr val="bg1"/>
              </a:solidFill>
            </a:rPr>
            <a:t>Masivo</a:t>
          </a:r>
          <a:r>
            <a:rPr lang="en-US" sz="1400" b="1" kern="1200" dirty="0" smtClean="0">
              <a:solidFill>
                <a:schemeClr val="bg1"/>
              </a:solidFill>
            </a:rPr>
            <a:t> </a:t>
          </a:r>
          <a:r>
            <a:rPr lang="en-US" sz="1400" b="1" kern="1200" dirty="0" err="1" smtClean="0">
              <a:solidFill>
                <a:schemeClr val="bg1"/>
              </a:solidFill>
            </a:rPr>
            <a:t>uso</a:t>
          </a:r>
          <a:r>
            <a:rPr lang="en-US" sz="1400" b="1" kern="1200" dirty="0" smtClean="0">
              <a:solidFill>
                <a:schemeClr val="bg1"/>
              </a:solidFill>
            </a:rPr>
            <a:t> en Chile y </a:t>
          </a:r>
          <a:r>
            <a:rPr lang="en-US" sz="1400" b="1" kern="1200" dirty="0" err="1" smtClean="0">
              <a:solidFill>
                <a:schemeClr val="bg1"/>
              </a:solidFill>
            </a:rPr>
            <a:t>sus</a:t>
          </a:r>
          <a:r>
            <a:rPr lang="en-US" sz="1400" b="1" kern="1200" dirty="0" smtClean="0">
              <a:solidFill>
                <a:schemeClr val="bg1"/>
              </a:solidFill>
            </a:rPr>
            <a:t> </a:t>
          </a:r>
          <a:r>
            <a:rPr lang="en-US" sz="1400" b="1" kern="1200" dirty="0" err="1" smtClean="0">
              <a:solidFill>
                <a:schemeClr val="bg1"/>
              </a:solidFill>
            </a:rPr>
            <a:t>posibilidades</a:t>
          </a:r>
          <a:r>
            <a:rPr lang="en-US" sz="1400" b="1" kern="1200" dirty="0" smtClean="0">
              <a:solidFill>
                <a:schemeClr val="bg1"/>
              </a:solidFill>
            </a:rPr>
            <a:t> de </a:t>
          </a:r>
          <a:r>
            <a:rPr lang="en-US" sz="1400" b="1" kern="1200" dirty="0" err="1" smtClean="0">
              <a:solidFill>
                <a:schemeClr val="bg1"/>
              </a:solidFill>
            </a:rPr>
            <a:t>mejoras</a:t>
          </a:r>
          <a:r>
            <a:rPr lang="en-US" sz="1400" b="1" kern="1200" dirty="0" smtClean="0">
              <a:solidFill>
                <a:schemeClr val="bg1"/>
              </a:solidFill>
            </a:rPr>
            <a:t>.</a:t>
          </a:r>
          <a:endParaRPr lang="en-US" sz="1400" b="1" kern="1200" dirty="0">
            <a:solidFill>
              <a:schemeClr val="bg1"/>
            </a:solidFill>
          </a:endParaRPr>
        </a:p>
      </dsp:txBody>
      <dsp:txXfrm>
        <a:off x="398594" y="3056483"/>
        <a:ext cx="7931047" cy="786880"/>
      </dsp:txXfrm>
    </dsp:sp>
    <dsp:sp modelId="{7A2EAD7D-434F-4672-8BCB-6939AF0CDAF0}">
      <dsp:nvSpPr>
        <dsp:cNvPr id="0" name=""/>
        <dsp:cNvSpPr/>
      </dsp:nvSpPr>
      <dsp:spPr>
        <a:xfrm>
          <a:off x="0" y="4813326"/>
          <a:ext cx="832964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AA368-12F9-4DD6-BE49-EA7FEA2B0AFF}">
      <dsp:nvSpPr>
        <dsp:cNvPr id="0" name=""/>
        <dsp:cNvSpPr/>
      </dsp:nvSpPr>
      <dsp:spPr>
        <a:xfrm>
          <a:off x="396552" y="4043187"/>
          <a:ext cx="7931047" cy="976779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400" b="1" kern="1200" dirty="0" smtClean="0">
              <a:solidFill>
                <a:schemeClr val="accent2"/>
              </a:solidFill>
              <a:ea typeface="굴림"/>
              <a:cs typeface="굴림"/>
            </a:rPr>
            <a:t>Transformaciones termoquímicas: Gasificación, Pirolisis (Carbonización).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396552" y="4043187"/>
        <a:ext cx="7931047" cy="9767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08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F9112F9-5FCC-4C60-A0BC-0873C8FEF6E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7F0DB0-B905-4833-A38C-A2FD77A79A35}" type="slidenum">
              <a:rPr lang="es-ES" smtClean="0">
                <a:latin typeface="Arial" charset="0"/>
              </a:rPr>
              <a:pPr/>
              <a:t>1</a:t>
            </a:fld>
            <a:endParaRPr lang="es-ES" smtClean="0">
              <a:latin typeface="Arial" charset="0"/>
            </a:endParaRPr>
          </a:p>
        </p:txBody>
      </p:sp>
      <p:sp>
        <p:nvSpPr>
          <p:cNvPr id="12185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F164E3-64B0-4F78-9E3A-DBF525E0F7E3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CD39EF-9D07-477F-947C-F988E38B24D9}" type="slidenum">
              <a:rPr lang="es-ES" smtClean="0">
                <a:latin typeface="Arial" charset="0"/>
              </a:rPr>
              <a:pPr/>
              <a:t>19</a:t>
            </a:fld>
            <a:endParaRPr lang="es-ES" smtClean="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CD39EF-9D07-477F-947C-F988E38B24D9}" type="slidenum">
              <a:rPr lang="es-ES" smtClean="0">
                <a:latin typeface="Arial" charset="0"/>
              </a:rPr>
              <a:pPr/>
              <a:t>22</a:t>
            </a:fld>
            <a:endParaRPr lang="es-ES" smtClean="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994215-C930-4FB6-B3E9-E4A350900023}" type="slidenum">
              <a:rPr lang="es-ES" smtClean="0">
                <a:latin typeface="Arial" charset="0"/>
              </a:rPr>
              <a:pPr/>
              <a:t>23</a:t>
            </a:fld>
            <a:endParaRPr lang="es-ES" smtClean="0">
              <a:latin typeface="Arial" charset="0"/>
            </a:endParaRPr>
          </a:p>
        </p:txBody>
      </p:sp>
      <p:sp>
        <p:nvSpPr>
          <p:cNvPr id="13209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CD39EF-9D07-477F-947C-F988E38B24D9}" type="slidenum">
              <a:rPr lang="es-ES" smtClean="0">
                <a:latin typeface="Arial" charset="0"/>
              </a:rPr>
              <a:pPr/>
              <a:t>27</a:t>
            </a:fld>
            <a:endParaRPr lang="es-ES" smtClean="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CD39EF-9D07-477F-947C-F988E38B24D9}" type="slidenum">
              <a:rPr lang="es-ES" smtClean="0">
                <a:latin typeface="Arial" charset="0"/>
              </a:rPr>
              <a:pPr/>
              <a:t>29</a:t>
            </a:fld>
            <a:endParaRPr lang="es-ES" smtClean="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2242A-5226-4E0F-B28A-63B0FC947CCB}" type="slidenum">
              <a:rPr lang="es-ES" smtClean="0">
                <a:latin typeface="Arial" charset="0"/>
              </a:rPr>
              <a:pPr/>
              <a:t>32</a:t>
            </a:fld>
            <a:endParaRPr lang="es-ES" smtClean="0">
              <a:latin typeface="Arial" charset="0"/>
            </a:endParaRPr>
          </a:p>
        </p:txBody>
      </p:sp>
      <p:sp>
        <p:nvSpPr>
          <p:cNvPr id="133123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F17A2-D8C3-4F97-A78F-A2130BE66340}" type="slidenum">
              <a:rPr lang="es-ES" smtClean="0">
                <a:latin typeface="Arial" charset="0"/>
              </a:rPr>
              <a:pPr/>
              <a:t>33</a:t>
            </a:fld>
            <a:endParaRPr lang="es-ES" smtClean="0">
              <a:latin typeface="Arial" charset="0"/>
            </a:endParaRPr>
          </a:p>
        </p:txBody>
      </p:sp>
      <p:sp>
        <p:nvSpPr>
          <p:cNvPr id="1341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F17A2-D8C3-4F97-A78F-A2130BE66340}" type="slidenum">
              <a:rPr lang="es-ES" smtClean="0">
                <a:latin typeface="Arial" charset="0"/>
              </a:rPr>
              <a:pPr/>
              <a:t>34</a:t>
            </a:fld>
            <a:endParaRPr lang="es-ES" smtClean="0">
              <a:latin typeface="Arial" charset="0"/>
            </a:endParaRPr>
          </a:p>
        </p:txBody>
      </p:sp>
      <p:sp>
        <p:nvSpPr>
          <p:cNvPr id="1341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F17A2-D8C3-4F97-A78F-A2130BE66340}" type="slidenum">
              <a:rPr lang="es-ES" smtClean="0">
                <a:latin typeface="Arial" charset="0"/>
              </a:rPr>
              <a:pPr/>
              <a:t>35</a:t>
            </a:fld>
            <a:endParaRPr lang="es-ES" smtClean="0">
              <a:latin typeface="Arial" charset="0"/>
            </a:endParaRPr>
          </a:p>
        </p:txBody>
      </p:sp>
      <p:sp>
        <p:nvSpPr>
          <p:cNvPr id="1341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BF55BA-73AD-4566-A1A8-35B391DFB135}" type="slidenum">
              <a:rPr lang="es-ES" smtClean="0">
                <a:latin typeface="Arial" charset="0"/>
              </a:rPr>
              <a:pPr/>
              <a:t>3</a:t>
            </a:fld>
            <a:endParaRPr lang="es-ES" smtClean="0">
              <a:latin typeface="Arial" charset="0"/>
            </a:endParaRPr>
          </a:p>
        </p:txBody>
      </p:sp>
      <p:sp>
        <p:nvSpPr>
          <p:cNvPr id="12390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2FCDC-3767-4CEC-87A2-4D6F80D9298D}" type="slidenum">
              <a:rPr lang="es-ES" smtClean="0">
                <a:latin typeface="Arial" charset="0"/>
              </a:rPr>
              <a:pPr/>
              <a:t>36</a:t>
            </a:fld>
            <a:endParaRPr lang="es-ES" smtClean="0">
              <a:latin typeface="Arial" charset="0"/>
            </a:endParaRPr>
          </a:p>
        </p:txBody>
      </p:sp>
      <p:sp>
        <p:nvSpPr>
          <p:cNvPr id="13517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2FCDC-3767-4CEC-87A2-4D6F80D9298D}" type="slidenum">
              <a:rPr lang="es-ES" smtClean="0">
                <a:latin typeface="Arial" charset="0"/>
              </a:rPr>
              <a:pPr/>
              <a:t>37</a:t>
            </a:fld>
            <a:endParaRPr lang="es-ES" smtClean="0">
              <a:latin typeface="Arial" charset="0"/>
            </a:endParaRPr>
          </a:p>
        </p:txBody>
      </p:sp>
      <p:sp>
        <p:nvSpPr>
          <p:cNvPr id="13517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6CD111-9C17-473D-9A9D-EEF69AF1487F}" type="slidenum">
              <a:rPr lang="es-ES" smtClean="0">
                <a:latin typeface="Arial" charset="0"/>
              </a:rPr>
              <a:pPr/>
              <a:t>38</a:t>
            </a:fld>
            <a:endParaRPr lang="es-ES" smtClean="0">
              <a:latin typeface="Arial" charset="0"/>
            </a:endParaRPr>
          </a:p>
        </p:txBody>
      </p:sp>
      <p:sp>
        <p:nvSpPr>
          <p:cNvPr id="13619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6CD111-9C17-473D-9A9D-EEF69AF1487F}" type="slidenum">
              <a:rPr lang="es-ES" smtClean="0">
                <a:latin typeface="Arial" charset="0"/>
              </a:rPr>
              <a:pPr/>
              <a:t>39</a:t>
            </a:fld>
            <a:endParaRPr lang="es-ES" smtClean="0">
              <a:latin typeface="Arial" charset="0"/>
            </a:endParaRPr>
          </a:p>
        </p:txBody>
      </p:sp>
      <p:sp>
        <p:nvSpPr>
          <p:cNvPr id="13619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A49CB0-7F95-4DEE-9CDC-F9264450C415}" type="slidenum">
              <a:rPr lang="es-ES" smtClean="0">
                <a:latin typeface="Arial" charset="0"/>
              </a:rPr>
              <a:pPr/>
              <a:t>42</a:t>
            </a:fld>
            <a:endParaRPr lang="es-ES" smtClean="0">
              <a:latin typeface="Arial" charset="0"/>
            </a:endParaRPr>
          </a:p>
        </p:txBody>
      </p:sp>
      <p:sp>
        <p:nvSpPr>
          <p:cNvPr id="13721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8EC2D8-2ADA-4319-9AE6-3DAE9D7B9CF3}" type="slidenum">
              <a:rPr lang="es-ES" smtClean="0">
                <a:latin typeface="Arial" charset="0"/>
              </a:rPr>
              <a:pPr/>
              <a:t>43</a:t>
            </a:fld>
            <a:endParaRPr lang="es-ES" smtClean="0">
              <a:latin typeface="Arial" charset="0"/>
            </a:endParaRPr>
          </a:p>
        </p:txBody>
      </p:sp>
      <p:sp>
        <p:nvSpPr>
          <p:cNvPr id="13926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FAD80-011C-4CF1-A70E-32EE7CE4B056}" type="slidenum">
              <a:rPr lang="es-ES" smtClean="0">
                <a:latin typeface="Arial" charset="0"/>
              </a:rPr>
              <a:pPr/>
              <a:t>44</a:t>
            </a:fld>
            <a:endParaRPr lang="es-ES" smtClean="0">
              <a:latin typeface="Arial" charset="0"/>
            </a:endParaRPr>
          </a:p>
        </p:txBody>
      </p:sp>
      <p:sp>
        <p:nvSpPr>
          <p:cNvPr id="13005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7A11DC-329C-4A51-B733-C675337F5750}" type="slidenum">
              <a:rPr lang="es-ES" smtClean="0">
                <a:latin typeface="Arial" charset="0"/>
              </a:rPr>
              <a:pPr/>
              <a:t>46</a:t>
            </a:fld>
            <a:endParaRPr lang="es-ES" smtClean="0">
              <a:latin typeface="Arial" charset="0"/>
            </a:endParaRPr>
          </a:p>
        </p:txBody>
      </p:sp>
      <p:sp>
        <p:nvSpPr>
          <p:cNvPr id="14029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62D85C-24F1-48ED-9461-C037F535B911}" type="slidenum">
              <a:rPr lang="es-ES" smtClean="0">
                <a:latin typeface="Arial" charset="0"/>
              </a:rPr>
              <a:pPr/>
              <a:t>4</a:t>
            </a:fld>
            <a:endParaRPr lang="es-ES" smtClean="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120FBC-D93F-4998-A5A9-66E56845D588}" type="slidenum">
              <a:rPr lang="es-ES" smtClean="0">
                <a:latin typeface="Arial" charset="0"/>
              </a:rPr>
              <a:pPr/>
              <a:t>5</a:t>
            </a:fld>
            <a:endParaRPr lang="es-ES" smtClean="0">
              <a:latin typeface="Arial" charset="0"/>
            </a:endParaRPr>
          </a:p>
        </p:txBody>
      </p:sp>
      <p:sp>
        <p:nvSpPr>
          <p:cNvPr id="12595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B9445B-B461-4204-9704-DA98FD8BC38C}" type="slidenum">
              <a:rPr lang="es-ES" smtClean="0">
                <a:latin typeface="Arial" charset="0"/>
              </a:rPr>
              <a:pPr/>
              <a:t>6</a:t>
            </a:fld>
            <a:endParaRPr lang="es-ES" smtClean="0">
              <a:latin typeface="Arial" charset="0"/>
            </a:endParaRPr>
          </a:p>
        </p:txBody>
      </p:sp>
      <p:sp>
        <p:nvSpPr>
          <p:cNvPr id="12697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4DC868-A3A7-4D1F-8025-FA32C7D039D9}" type="slidenum">
              <a:rPr lang="es-ES" smtClean="0">
                <a:latin typeface="Arial" charset="0"/>
              </a:rPr>
              <a:pPr/>
              <a:t>7</a:t>
            </a:fld>
            <a:endParaRPr lang="es-ES" smtClean="0">
              <a:latin typeface="Arial" charset="0"/>
            </a:endParaRPr>
          </a:p>
        </p:txBody>
      </p:sp>
      <p:sp>
        <p:nvSpPr>
          <p:cNvPr id="128003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BF55BA-73AD-4566-A1A8-35B391DFB135}" type="slidenum">
              <a:rPr lang="es-ES" smtClean="0">
                <a:latin typeface="Arial" charset="0"/>
              </a:rPr>
              <a:pPr/>
              <a:t>8</a:t>
            </a:fld>
            <a:endParaRPr lang="es-ES" smtClean="0">
              <a:latin typeface="Arial" charset="0"/>
            </a:endParaRPr>
          </a:p>
        </p:txBody>
      </p:sp>
      <p:sp>
        <p:nvSpPr>
          <p:cNvPr id="12390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BF55BA-73AD-4566-A1A8-35B391DFB135}" type="slidenum">
              <a:rPr lang="es-ES" smtClean="0">
                <a:latin typeface="Arial" charset="0"/>
              </a:rPr>
              <a:pPr/>
              <a:t>11</a:t>
            </a:fld>
            <a:endParaRPr lang="es-ES" smtClean="0">
              <a:latin typeface="Arial" charset="0"/>
            </a:endParaRPr>
          </a:p>
        </p:txBody>
      </p:sp>
      <p:sp>
        <p:nvSpPr>
          <p:cNvPr id="12390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FAD80-011C-4CF1-A70E-32EE7CE4B056}" type="slidenum">
              <a:rPr lang="es-ES" smtClean="0">
                <a:latin typeface="Arial" charset="0"/>
              </a:rPr>
              <a:pPr/>
              <a:t>16</a:t>
            </a:fld>
            <a:endParaRPr lang="es-ES" smtClean="0">
              <a:latin typeface="Arial" charset="0"/>
            </a:endParaRPr>
          </a:p>
        </p:txBody>
      </p:sp>
      <p:sp>
        <p:nvSpPr>
          <p:cNvPr id="13005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BEE3F-01A8-4B4D-B9ED-CB4239C9306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92B1E-88F8-43BF-A365-EEBB7CC0B8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52F96-A6B0-4FE7-A541-C63CFAC2B9B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4DDE-91E1-4DDE-BAA8-21CA6655C8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146D8-BFAB-4F2B-BC4F-DECCB5C3862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7304F-D021-4329-98B0-BF01C9E0D4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857CB-C62A-42B0-AC2E-FF4289611E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1D8F4-0EBF-4B33-94B9-14F7D97E9A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6D705-AD5F-4E09-A4E6-E17B0E2033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9EC9F-0BD5-4C59-94B8-0A1F8E8951A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3DE07-B078-48EB-9498-845BAFC8030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45A275EC-A5CD-4CA1-B86C-CFC5C98B17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750" y="2276475"/>
            <a:ext cx="7772400" cy="1470025"/>
          </a:xfrm>
        </p:spPr>
        <p:txBody>
          <a:bodyPr/>
          <a:lstStyle/>
          <a:p>
            <a:pPr lvl="0" eaLnBrk="1" hangingPunct="1">
              <a:defRPr/>
            </a:pPr>
            <a:r>
              <a:rPr lang="es-E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MX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Caracterización de la Biomasa</a:t>
            </a:r>
            <a:r>
              <a:rPr lang="en-US" sz="4800" b="1" dirty="0" smtClean="0">
                <a:solidFill>
                  <a:schemeClr val="bg1"/>
                </a:solidFill>
                <a:ea typeface="굴림"/>
                <a:cs typeface="굴림"/>
              </a:rPr>
              <a:t/>
            </a:r>
            <a:br>
              <a:rPr lang="en-US" sz="4800" b="1" dirty="0" smtClean="0">
                <a:solidFill>
                  <a:schemeClr val="bg1"/>
                </a:solidFill>
                <a:ea typeface="굴림"/>
                <a:cs typeface="굴림"/>
              </a:rPr>
            </a:br>
            <a:endParaRPr lang="es-ES" sz="4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4292600"/>
            <a:ext cx="8064500" cy="223202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800" dirty="0" err="1" smtClean="0">
                <a:solidFill>
                  <a:schemeClr val="tx2"/>
                </a:solidFill>
              </a:rPr>
              <a:t>Maria</a:t>
            </a:r>
            <a:r>
              <a:rPr lang="es-ES" sz="1800" dirty="0" smtClean="0">
                <a:solidFill>
                  <a:schemeClr val="tx2"/>
                </a:solidFill>
              </a:rPr>
              <a:t> Elena </a:t>
            </a:r>
            <a:r>
              <a:rPr lang="es-ES" sz="1800" dirty="0" err="1" smtClean="0">
                <a:solidFill>
                  <a:schemeClr val="tx2"/>
                </a:solidFill>
              </a:rPr>
              <a:t>Lienqueo</a:t>
            </a:r>
            <a:r>
              <a:rPr lang="es-ES" sz="1800" dirty="0" smtClean="0">
                <a:solidFill>
                  <a:schemeClr val="tx2"/>
                </a:solidFill>
              </a:rPr>
              <a:t> C.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800" dirty="0" smtClean="0">
                <a:solidFill>
                  <a:schemeClr val="tx2"/>
                </a:solidFill>
              </a:rPr>
              <a:t>Departamento de Ingeniería Química y Biotecnología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800" dirty="0" smtClean="0">
                <a:solidFill>
                  <a:schemeClr val="tx2"/>
                </a:solidFill>
              </a:rPr>
              <a:t>Instituto de Dinámica Celular y Biotecnología (ICDB)</a:t>
            </a:r>
            <a:br>
              <a:rPr lang="es-ES" sz="1800" dirty="0" smtClean="0">
                <a:solidFill>
                  <a:schemeClr val="tx2"/>
                </a:solidFill>
              </a:rPr>
            </a:br>
            <a:r>
              <a:rPr lang="es-ES" sz="1800" dirty="0" smtClean="0">
                <a:solidFill>
                  <a:schemeClr val="tx2"/>
                </a:solidFill>
              </a:rPr>
              <a:t>Facultad de </a:t>
            </a:r>
            <a:r>
              <a:rPr lang="es-ES" sz="1800" dirty="0" err="1" smtClean="0">
                <a:solidFill>
                  <a:schemeClr val="tx2"/>
                </a:solidFill>
              </a:rPr>
              <a:t>Cs.</a:t>
            </a:r>
            <a:r>
              <a:rPr lang="es-ES" sz="1800" dirty="0" smtClean="0">
                <a:solidFill>
                  <a:schemeClr val="tx2"/>
                </a:solidFill>
              </a:rPr>
              <a:t> Físicas y Matemáticas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800" dirty="0" smtClean="0">
                <a:solidFill>
                  <a:schemeClr val="tx2"/>
                </a:solidFill>
              </a:rPr>
              <a:t>Universidad de Chile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800" dirty="0" smtClean="0">
                <a:solidFill>
                  <a:schemeClr val="tx2"/>
                </a:solidFill>
              </a:rPr>
              <a:t>E-mail: mlienque@ing.uchile.cl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dirty="0" smtClean="0">
              <a:solidFill>
                <a:schemeClr val="tx2"/>
              </a:solidFill>
            </a:endParaRPr>
          </a:p>
        </p:txBody>
      </p:sp>
      <p:grpSp>
        <p:nvGrpSpPr>
          <p:cNvPr id="26628" name="12 Grupo"/>
          <p:cNvGrpSpPr>
            <a:grpSpLocks/>
          </p:cNvGrpSpPr>
          <p:nvPr/>
        </p:nvGrpSpPr>
        <p:grpSpPr bwMode="auto">
          <a:xfrm>
            <a:off x="3203575" y="188913"/>
            <a:ext cx="2382838" cy="1739900"/>
            <a:chOff x="3189612" y="0"/>
            <a:chExt cx="2382520" cy="1740204"/>
          </a:xfrm>
        </p:grpSpPr>
        <p:pic>
          <p:nvPicPr>
            <p:cNvPr id="26629" name="6 Imagen" descr="Logo-Trans-01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76683" y="0"/>
              <a:ext cx="779526" cy="1504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0" name="11 Imagen" descr="UChile.jpg"/>
            <p:cNvPicPr>
              <a:picLocks noChangeAspect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3189612" y="1500174"/>
              <a:ext cx="2382520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Energía Renovable a partir de Biomasa-BT4451-2011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Título"/>
          <p:cNvSpPr>
            <a:spLocks noGrp="1"/>
          </p:cNvSpPr>
          <p:nvPr>
            <p:ph type="title"/>
          </p:nvPr>
        </p:nvSpPr>
        <p:spPr>
          <a:xfrm>
            <a:off x="214313" y="0"/>
            <a:ext cx="8443912" cy="1143000"/>
          </a:xfrm>
        </p:spPr>
        <p:txBody>
          <a:bodyPr/>
          <a:lstStyle/>
          <a:p>
            <a:pPr eaLnBrk="1" hangingPunct="1"/>
            <a:r>
              <a:rPr lang="es-ES" smtClean="0"/>
              <a:t>Ciclo de la biomasa en la generación de energía</a:t>
            </a:r>
          </a:p>
        </p:txBody>
      </p:sp>
      <p:pic>
        <p:nvPicPr>
          <p:cNvPr id="3584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295400"/>
            <a:ext cx="8215312" cy="4849813"/>
          </a:xfrm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ED9AE93-3319-4D4B-94AC-0DF8C3BA7459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29699" name="2 Rectángulo"/>
          <p:cNvSpPr>
            <a:spLocks noChangeArrowheads="1"/>
          </p:cNvSpPr>
          <p:nvPr/>
        </p:nvSpPr>
        <p:spPr bwMode="auto">
          <a:xfrm>
            <a:off x="642938" y="2571750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 pitchFamily="34" charset="-127"/>
              </a:rPr>
              <a:t>VENTAJAS Y DESVENTAJAS</a:t>
            </a:r>
            <a:endParaRPr lang="es-E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Ventajas de la Biomasa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686675" cy="4525963"/>
          </a:xfrm>
        </p:spPr>
        <p:txBody>
          <a:bodyPr/>
          <a:lstStyle/>
          <a:p>
            <a:pPr algn="just" eaLnBrk="1" hangingPunct="1">
              <a:spcBef>
                <a:spcPts val="1200"/>
              </a:spcBef>
            </a:pPr>
            <a:r>
              <a:rPr lang="es-CL" sz="2800" dirty="0" smtClean="0"/>
              <a:t>No emite contaminantes sulfurados o nitrogenados, ni pocas partículas sólidas. </a:t>
            </a:r>
          </a:p>
          <a:p>
            <a:pPr algn="just" eaLnBrk="1" hangingPunct="1">
              <a:spcBef>
                <a:spcPts val="1200"/>
              </a:spcBef>
            </a:pPr>
            <a:endParaRPr lang="es-CL" sz="2800" dirty="0" smtClean="0"/>
          </a:p>
          <a:p>
            <a:pPr algn="just" eaLnBrk="1" hangingPunct="1">
              <a:spcBef>
                <a:spcPts val="1200"/>
              </a:spcBef>
            </a:pPr>
            <a:r>
              <a:rPr lang="es-CL" sz="2800" dirty="0" smtClean="0"/>
              <a:t>Permite el reciclaje y disminución de residuos. Canaliza, por tanto, los excedentes agrícolas alimentarios, permitiendo el aprovechamiento de las tierras.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Ventajas de la Biomasa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s-CL" sz="2800" smtClean="0"/>
              <a:t>Los cultivos energéticos sustituirán a cultivos que son excedentes en el mercado de alimentos. Eso puede ofrecer una nueva oportunidad al sector agrícola. </a:t>
            </a:r>
          </a:p>
          <a:p>
            <a:pPr algn="just" eaLnBrk="1" hangingPunct="1">
              <a:lnSpc>
                <a:spcPct val="80000"/>
              </a:lnSpc>
            </a:pPr>
            <a:endParaRPr lang="es-CL" sz="2800" smtClean="0"/>
          </a:p>
          <a:p>
            <a:pPr algn="just" eaLnBrk="1" hangingPunct="1">
              <a:lnSpc>
                <a:spcPct val="80000"/>
              </a:lnSpc>
            </a:pPr>
            <a:r>
              <a:rPr lang="es-CL" sz="2800" smtClean="0"/>
              <a:t>Puede provocar un aumento económico en el medio rural. </a:t>
            </a:r>
          </a:p>
          <a:p>
            <a:pPr algn="just" eaLnBrk="1" hangingPunct="1">
              <a:lnSpc>
                <a:spcPct val="80000"/>
              </a:lnSpc>
            </a:pPr>
            <a:endParaRPr lang="es-CL" sz="2800" smtClean="0"/>
          </a:p>
          <a:p>
            <a:pPr algn="just" eaLnBrk="1" hangingPunct="1">
              <a:lnSpc>
                <a:spcPct val="80000"/>
              </a:lnSpc>
            </a:pPr>
            <a:r>
              <a:rPr lang="es-CL" sz="2800" smtClean="0"/>
              <a:t>Disminuye la dependencia externa del abastecimiento de combustibles.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Desventajas de la Biomasa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571500" y="13573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s-CL" kern="0" dirty="0" smtClean="0">
              <a:latin typeface="+mn-lt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es-CL" sz="2800" dirty="0" smtClean="0">
                <a:latin typeface="+mn-lt"/>
              </a:rPr>
              <a:t>La </a:t>
            </a:r>
            <a:r>
              <a:rPr lang="es-CL" sz="2800" dirty="0">
                <a:latin typeface="+mn-lt"/>
              </a:rPr>
              <a:t>biomasa posee menor densidad energética, o lo que es lo mismo para conseguir la misma cantidad de energía es necesario utilizar más cantidad del recurso. Esto hace que los sistemas de almacenamiento sean, en general, mayores.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s-CL" kern="0" dirty="0">
              <a:latin typeface="+mn-lt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Desventajas de la Biomasa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571500" y="13573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s-CL" kern="0" dirty="0">
              <a:latin typeface="+mn-lt"/>
            </a:endParaRPr>
          </a:p>
          <a:p>
            <a:pPr marL="342900" indent="-342900" algn="just">
              <a:spcBef>
                <a:spcPts val="1200"/>
              </a:spcBef>
              <a:buFontTx/>
              <a:buChar char="•"/>
              <a:defRPr/>
            </a:pPr>
            <a:r>
              <a:rPr lang="es-CL" sz="2800" dirty="0" smtClean="0"/>
              <a:t>Los rendimientos de las calderas de biomasa son algo inferiores a los a que usan un combustible fósil liquido o gaseoso.</a:t>
            </a:r>
          </a:p>
          <a:p>
            <a:pPr marL="342900" indent="-342900" algn="just">
              <a:spcBef>
                <a:spcPts val="1200"/>
              </a:spcBef>
              <a:buFontTx/>
              <a:buChar char="•"/>
              <a:defRPr/>
            </a:pPr>
            <a:r>
              <a:rPr lang="es-CL" sz="2800" dirty="0" smtClean="0">
                <a:latin typeface="+mn-lt"/>
              </a:rPr>
              <a:t>Los </a:t>
            </a:r>
            <a:r>
              <a:rPr lang="es-CL" sz="2800" dirty="0">
                <a:latin typeface="+mn-lt"/>
              </a:rPr>
              <a:t>sistemas de alimentación de combustible y eliminación de cenizas son </a:t>
            </a:r>
            <a:r>
              <a:rPr lang="es-CL" sz="2800" dirty="0" smtClean="0">
                <a:latin typeface="+mn-lt"/>
              </a:rPr>
              <a:t>más </a:t>
            </a:r>
            <a:r>
              <a:rPr lang="es-CL" sz="2800" dirty="0">
                <a:latin typeface="+mn-lt"/>
              </a:rPr>
              <a:t>complejos y requieren mayores costos de operación y mantenimiento, no obstante cada vez existen en el mercado sistemas mas automatizados que van minimizando este inconveniente.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s-CL" kern="0" dirty="0">
              <a:latin typeface="+mn-lt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F61A3B9-2215-4BF6-9DC8-7DDA248EC248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0963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DEMANDA DE BIOMASA PARA ENERGÍA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428625"/>
            <a:ext cx="8045450" cy="615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Elipse"/>
          <p:cNvSpPr/>
          <p:nvPr/>
        </p:nvSpPr>
        <p:spPr>
          <a:xfrm>
            <a:off x="2214563" y="3643313"/>
            <a:ext cx="1857375" cy="1857375"/>
          </a:xfrm>
          <a:prstGeom prst="ellipse">
            <a:avLst/>
          </a:prstGeom>
          <a:noFill/>
          <a:ln w="603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313" y="214313"/>
            <a:ext cx="6929437" cy="1692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2800" b="1" dirty="0">
                <a:solidFill>
                  <a:schemeClr val="tx1">
                    <a:lumMod val="75000"/>
                  </a:schemeClr>
                </a:solidFill>
              </a:rPr>
              <a:t>Introducción</a:t>
            </a:r>
          </a:p>
          <a:p>
            <a:pPr>
              <a:defRPr/>
            </a:pPr>
            <a:r>
              <a:rPr lang="es-ES" sz="2000" b="1" dirty="0">
                <a:solidFill>
                  <a:schemeClr val="tx1">
                    <a:lumMod val="75000"/>
                  </a:schemeClr>
                </a:solidFill>
              </a:rPr>
              <a:t>Matriz Energética Chilena y su origen</a:t>
            </a:r>
          </a:p>
          <a:p>
            <a:pPr>
              <a:defRPr/>
            </a:pPr>
            <a:endParaRPr lang="es-ES" sz="2800" b="1" dirty="0">
              <a:solidFill>
                <a:schemeClr val="tx1">
                  <a:lumMod val="75000"/>
                </a:schemeClr>
              </a:solidFill>
            </a:endParaRPr>
          </a:p>
          <a:p>
            <a:pPr>
              <a:defRPr/>
            </a:pPr>
            <a:endParaRPr lang="es-ES" sz="2800" b="1" dirty="0"/>
          </a:p>
        </p:txBody>
      </p:sp>
      <p:sp>
        <p:nvSpPr>
          <p:cNvPr id="21507" name="8 Rectángulo"/>
          <p:cNvSpPr>
            <a:spLocks noChangeArrowheads="1"/>
          </p:cNvSpPr>
          <p:nvPr/>
        </p:nvSpPr>
        <p:spPr bwMode="auto">
          <a:xfrm>
            <a:off x="2714625" y="5857875"/>
            <a:ext cx="24574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Fuente A.E. García et al. / Energy (2010) 1-8</a:t>
            </a:r>
          </a:p>
        </p:txBody>
      </p:sp>
      <p:graphicFrame>
        <p:nvGraphicFramePr>
          <p:cNvPr id="10" name="9 Gráfico"/>
          <p:cNvGraphicFramePr/>
          <p:nvPr/>
        </p:nvGraphicFramePr>
        <p:xfrm>
          <a:off x="3929058" y="1643050"/>
          <a:ext cx="4929222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509" name="Text Box 1"/>
          <p:cNvSpPr txBox="1">
            <a:spLocks noChangeArrowheads="1"/>
          </p:cNvSpPr>
          <p:nvPr/>
        </p:nvSpPr>
        <p:spPr bwMode="auto">
          <a:xfrm>
            <a:off x="4643438" y="4427538"/>
            <a:ext cx="2768600" cy="26035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es-ES" sz="1100">
                <a:latin typeface="Calibri" pitchFamily="34" charset="0"/>
              </a:rPr>
              <a:t> Gas Natural           Petróleo              Carbón</a:t>
            </a:r>
            <a:endParaRPr lang="es-ES"/>
          </a:p>
        </p:txBody>
      </p:sp>
      <p:graphicFrame>
        <p:nvGraphicFramePr>
          <p:cNvPr id="11" name="10 Gráfico"/>
          <p:cNvGraphicFramePr/>
          <p:nvPr/>
        </p:nvGraphicFramePr>
        <p:xfrm>
          <a:off x="642910" y="1785926"/>
          <a:ext cx="3714776" cy="307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85BB2BC-FB86-4F15-B4D7-D41249FB7CF5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4035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 pitchFamily="34" charset="-127"/>
              </a:rPr>
              <a:t>DISPONIBILIDAD DE</a:t>
            </a:r>
            <a:endParaRPr lang="es-ES" sz="4400" b="1" dirty="0">
              <a:solidFill>
                <a:schemeClr val="accent2"/>
              </a:solidFill>
              <a:ea typeface="굴림" pitchFamily="34" charset="-127"/>
            </a:endParaRPr>
          </a:p>
          <a:p>
            <a:pPr algn="ctr">
              <a:spcBef>
                <a:spcPct val="50000"/>
              </a:spcBef>
            </a:pPr>
            <a:r>
              <a:rPr lang="es-ES" sz="4400" b="1" dirty="0">
                <a:solidFill>
                  <a:schemeClr val="accent2"/>
                </a:solidFill>
                <a:ea typeface="굴림" pitchFamily="34" charset="-127"/>
              </a:rPr>
              <a:t>BIOMASA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827584" y="404664"/>
            <a:ext cx="2376264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5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endParaRPr lang="es-CL" sz="40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CL" sz="47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CL" sz="47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Agenda</a:t>
            </a:r>
            <a:endParaRPr lang="es-ES" sz="47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s-ES" dirty="0" smtClean="0"/>
              <a:t>En números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Recurso energético abundante ➾ </a:t>
            </a:r>
          </a:p>
          <a:p>
            <a:pPr>
              <a:buNone/>
            </a:pP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Producción total de biomasa en la biósfera</a:t>
            </a:r>
          </a:p>
          <a:p>
            <a:pPr algn="ctr">
              <a:buNone/>
            </a:pPr>
            <a:r>
              <a:rPr lang="es-ES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140x10</a:t>
            </a:r>
            <a:r>
              <a:rPr lang="es-ES" baseline="300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9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toneladas/año </a:t>
            </a:r>
          </a:p>
          <a:p>
            <a:pPr algn="ctr">
              <a:buNone/>
            </a:pPr>
            <a:r>
              <a:rPr lang="es-ES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➾ 2,4 x 10</a:t>
            </a:r>
            <a:r>
              <a:rPr lang="es-ES" baseline="30000" dirty="0" smtClean="0">
                <a:solidFill>
                  <a:schemeClr val="accent3">
                    <a:lumMod val="50000"/>
                  </a:schemeClr>
                </a:solidFill>
              </a:rPr>
              <a:t>18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S" dirty="0" err="1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kJ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/año  </a:t>
            </a:r>
          </a:p>
          <a:p>
            <a:pPr algn="ctr">
              <a:buNone/>
            </a:pP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= 6,6x10</a:t>
            </a:r>
            <a:r>
              <a:rPr lang="es-ES" baseline="30000" dirty="0" smtClean="0">
                <a:solidFill>
                  <a:schemeClr val="accent3">
                    <a:lumMod val="50000"/>
                  </a:schemeClr>
                </a:solidFill>
              </a:rPr>
              <a:t>5 </a:t>
            </a:r>
            <a:r>
              <a:rPr lang="es-ES" dirty="0" err="1" smtClean="0">
                <a:solidFill>
                  <a:schemeClr val="accent3">
                    <a:lumMod val="50000"/>
                  </a:schemeClr>
                </a:solidFill>
              </a:rPr>
              <a:t>TWh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/año</a:t>
            </a:r>
          </a:p>
          <a:p>
            <a:pPr algn="ctr">
              <a:buNone/>
            </a:pPr>
            <a:endParaRPr lang="es-ES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es-ES" dirty="0" smtClean="0">
                <a:solidFill>
                  <a:schemeClr val="tx2"/>
                </a:solidFill>
              </a:rPr>
              <a:t>Consumo mundial de energía eléctrica anual:</a:t>
            </a:r>
          </a:p>
          <a:p>
            <a:pPr algn="ctr">
              <a:buNone/>
            </a:pPr>
            <a:r>
              <a:rPr lang="es-ES" dirty="0" smtClean="0">
                <a:solidFill>
                  <a:schemeClr val="tx2"/>
                </a:solidFill>
              </a:rPr>
              <a:t>2,3 </a:t>
            </a:r>
            <a:r>
              <a:rPr lang="es-ES" dirty="0" err="1" smtClean="0">
                <a:solidFill>
                  <a:schemeClr val="tx2"/>
                </a:solidFill>
              </a:rPr>
              <a:t>TWh</a:t>
            </a:r>
            <a:r>
              <a:rPr lang="es-ES" dirty="0" smtClean="0">
                <a:solidFill>
                  <a:schemeClr val="tx2"/>
                </a:solidFill>
              </a:rPr>
              <a:t>/año</a:t>
            </a:r>
          </a:p>
          <a:p>
            <a:pPr algn="ctr">
              <a:buNone/>
            </a:pPr>
            <a:endParaRPr lang="es-ES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s-ES" sz="4200" dirty="0" smtClean="0">
                <a:solidFill>
                  <a:srgbClr val="FF0000"/>
                </a:solidFill>
              </a:rPr>
              <a:t>3000 veces más energía</a:t>
            </a:r>
            <a:endParaRPr lang="es-ES" sz="4200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879" y="857232"/>
            <a:ext cx="8501121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85720" y="285729"/>
            <a:ext cx="8358246" cy="4616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 dirty="0" smtClean="0">
                <a:solidFill>
                  <a:schemeClr val="tx2"/>
                </a:solidFill>
                <a:ea typeface="굴림"/>
                <a:cs typeface="굴림"/>
              </a:rPr>
              <a:t>Uso de biomasa como fuente de energía eléctrica</a:t>
            </a:r>
            <a:r>
              <a:rPr lang="es-ES" sz="1400" dirty="0">
                <a:latin typeface="Calibri" pitchFamily="34" charset="0"/>
              </a:rPr>
              <a:t>	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42910" y="6215082"/>
            <a:ext cx="79930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s-ES" sz="1600" dirty="0" smtClean="0"/>
              <a:t>Fuente: </a:t>
            </a:r>
            <a:r>
              <a:rPr lang="es-ES" sz="1600" dirty="0" err="1" smtClean="0"/>
              <a:t>Patrickson</a:t>
            </a:r>
            <a:r>
              <a:rPr lang="es-ES" sz="1600" dirty="0" smtClean="0"/>
              <a:t> C , 2008 ,Arauco</a:t>
            </a:r>
            <a:r>
              <a:rPr lang="es-ES" sz="1400" dirty="0">
                <a:latin typeface="Calibri" pitchFamily="34" charset="0"/>
              </a:rPr>
              <a:t>	</a:t>
            </a:r>
          </a:p>
        </p:txBody>
      </p:sp>
      <p:sp>
        <p:nvSpPr>
          <p:cNvPr id="5" name="4 Elipse"/>
          <p:cNvSpPr/>
          <p:nvPr/>
        </p:nvSpPr>
        <p:spPr>
          <a:xfrm>
            <a:off x="4357686" y="3429000"/>
            <a:ext cx="4786314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43380"/>
            <a:ext cx="4362455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CuadroTexto"/>
          <p:cNvSpPr txBox="1"/>
          <p:nvPr/>
        </p:nvSpPr>
        <p:spPr>
          <a:xfrm>
            <a:off x="0" y="3786190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Distribución de bosques en el mundo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85BB2BC-FB86-4F15-B4D7-D41249FB7CF5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4035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CARACTERIZACIÓN DE LA </a:t>
            </a:r>
          </a:p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BIOMASA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Energía Renovable a partir de Biomasa-BT4451-2010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428596" y="857232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COMPOSICIÓN QUÍMICA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116013" y="1916113"/>
          <a:ext cx="7058025" cy="2363789"/>
        </p:xfrm>
        <a:graphic>
          <a:graphicData uri="http://schemas.openxmlformats.org/drawingml/2006/table">
            <a:tbl>
              <a:tblPr/>
              <a:tblGrid>
                <a:gridCol w="3529012"/>
                <a:gridCol w="3529013"/>
              </a:tblGrid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</a:rPr>
                        <a:t>Compuesto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</a:rPr>
                        <a:t>Porcentaje promedios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Carbono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Oxígeno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43%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Hidrógeno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Nitrógeno, Azufre, 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Energía Renovable a partir de Biomasa-BT4451-2010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04813"/>
            <a:ext cx="8929718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"/>
            <a:ext cx="89297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85BB2BC-FB86-4F15-B4D7-D41249FB7CF5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4035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 b="1" dirty="0">
                <a:solidFill>
                  <a:schemeClr val="accent2"/>
                </a:solidFill>
                <a:ea typeface="굴림" pitchFamily="34" charset="-127"/>
              </a:rPr>
              <a:t>CARACTERIZACIÓN DE LA </a:t>
            </a:r>
            <a:r>
              <a:rPr lang="es-ES" sz="3600" b="1" dirty="0" smtClean="0">
                <a:solidFill>
                  <a:schemeClr val="accent2"/>
                </a:solidFill>
                <a:ea typeface="굴림" pitchFamily="34" charset="-127"/>
              </a:rPr>
              <a:t>BIOMASA</a:t>
            </a:r>
          </a:p>
          <a:p>
            <a:pPr algn="ctr">
              <a:spcBef>
                <a:spcPct val="50000"/>
              </a:spcBef>
            </a:pPr>
            <a:endParaRPr lang="es-ES" sz="3600" b="1" dirty="0" smtClean="0">
              <a:solidFill>
                <a:schemeClr val="accent2"/>
              </a:solidFill>
              <a:ea typeface="굴림" pitchFamily="34" charset="-127"/>
            </a:endParaRPr>
          </a:p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 pitchFamily="34" charset="-127"/>
              </a:rPr>
              <a:t>ANÁLISIS POR COMPONENTES</a:t>
            </a:r>
            <a:endParaRPr lang="es-E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Energía Renovable a partir de Biomasa-BT4451-2010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6675"/>
            <a:ext cx="8643998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785786" y="2071678"/>
            <a:ext cx="5143536" cy="1000132"/>
          </a:xfrm>
          <a:prstGeom prst="rect">
            <a:avLst/>
          </a:prstGeom>
          <a:noFill/>
          <a:ln w="41275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85BB2BC-FB86-4F15-B4D7-D41249FB7CF5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29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4035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600" b="1" dirty="0">
                <a:solidFill>
                  <a:schemeClr val="accent2"/>
                </a:solidFill>
                <a:ea typeface="굴림" pitchFamily="34" charset="-127"/>
              </a:rPr>
              <a:t>CARACTERIZACIÓN DE LA </a:t>
            </a:r>
            <a:r>
              <a:rPr lang="es-ES" sz="3600" b="1" dirty="0" smtClean="0">
                <a:solidFill>
                  <a:schemeClr val="accent2"/>
                </a:solidFill>
                <a:ea typeface="굴림" pitchFamily="34" charset="-127"/>
              </a:rPr>
              <a:t>BIOMASA</a:t>
            </a:r>
          </a:p>
          <a:p>
            <a:pPr algn="ctr">
              <a:spcBef>
                <a:spcPct val="50000"/>
              </a:spcBef>
            </a:pPr>
            <a:endParaRPr lang="es-ES" sz="3600" b="1" dirty="0" smtClean="0">
              <a:solidFill>
                <a:schemeClr val="accent2"/>
              </a:solidFill>
              <a:ea typeface="굴림" pitchFamily="34" charset="-127"/>
            </a:endParaRPr>
          </a:p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 pitchFamily="34" charset="-127"/>
              </a:rPr>
              <a:t>BIOMASA LIGNOCELULOSICA</a:t>
            </a:r>
            <a:endParaRPr lang="es-E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ED9AE93-3319-4D4B-94AC-0DF8C3BA7459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29699" name="2 Rectángulo"/>
          <p:cNvSpPr>
            <a:spLocks noChangeArrowheads="1"/>
          </p:cNvSpPr>
          <p:nvPr/>
        </p:nvSpPr>
        <p:spPr bwMode="auto">
          <a:xfrm>
            <a:off x="642938" y="2571750"/>
            <a:ext cx="7572375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>
                <a:solidFill>
                  <a:schemeClr val="accent2"/>
                </a:solidFill>
                <a:ea typeface="굴림" pitchFamily="34" charset="-127"/>
              </a:rPr>
              <a:t>¿ QUE ES LA BIOMASA </a:t>
            </a:r>
            <a:r>
              <a:rPr lang="es-ES" sz="4400" b="1" dirty="0" smtClean="0">
                <a:solidFill>
                  <a:schemeClr val="accent2"/>
                </a:solidFill>
                <a:ea typeface="굴림" pitchFamily="34" charset="-127"/>
              </a:rPr>
              <a:t>?</a:t>
            </a:r>
          </a:p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 pitchFamily="34" charset="-127"/>
              </a:rPr>
              <a:t>Ejemplos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00063" y="260648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COMPOSICIÓN  ESTRUCTURAL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79512" y="1340768"/>
            <a:ext cx="1971675" cy="3856037"/>
            <a:chOff x="158" y="0"/>
            <a:chExt cx="1242" cy="2429"/>
          </a:xfrm>
          <a:solidFill>
            <a:schemeClr val="bg1"/>
          </a:solidFill>
        </p:grpSpPr>
        <p:pic>
          <p:nvPicPr>
            <p:cNvPr id="6" name="Picture 6" descr="55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48" y="0"/>
              <a:ext cx="652" cy="17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7" descr="55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4" y="210"/>
              <a:ext cx="566" cy="122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9" descr="56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8" y="1389"/>
              <a:ext cx="652" cy="104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221088"/>
            <a:ext cx="864096" cy="667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984532"/>
            <a:ext cx="5929354" cy="475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11 CuadroTexto"/>
          <p:cNvSpPr txBox="1"/>
          <p:nvPr/>
        </p:nvSpPr>
        <p:spPr>
          <a:xfrm>
            <a:off x="1785918" y="5786454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Componentes de los materiales </a:t>
            </a:r>
            <a:r>
              <a:rPr lang="es-ES" dirty="0" err="1" smtClean="0"/>
              <a:t>lignocelulósicos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85794"/>
            <a:ext cx="8027485" cy="503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00063" y="260648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COMPOSICIÓN  ESTRUCTURAL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285852" y="4572008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 err="1" smtClean="0"/>
              <a:t>Hemicelulosa</a:t>
            </a:r>
            <a:endParaRPr lang="es-ES" sz="1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908175" y="731490"/>
          <a:ext cx="6856413" cy="4857750"/>
        </p:xfrm>
        <a:graphic>
          <a:graphicData uri="http://schemas.openxmlformats.org/presentationml/2006/ole">
            <p:oleObj spid="_x0000_s3074" name="Fotografía de Photo Editor" r:id="rId4" imgW="6857143" imgH="4858428" progId="">
              <p:embed/>
            </p:oleObj>
          </a:graphicData>
        </a:graphic>
      </p:graphicFrame>
      <p:sp>
        <p:nvSpPr>
          <p:cNvPr id="3076" name="8 CuadroTexto"/>
          <p:cNvSpPr txBox="1">
            <a:spLocks noChangeArrowheads="1"/>
          </p:cNvSpPr>
          <p:nvPr/>
        </p:nvSpPr>
        <p:spPr bwMode="auto">
          <a:xfrm>
            <a:off x="7358063" y="2643188"/>
            <a:ext cx="1571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Hemicelulosa</a:t>
            </a:r>
          </a:p>
          <a:p>
            <a:r>
              <a:rPr lang="es-ES">
                <a:latin typeface="Calibri" pitchFamily="34" charset="0"/>
              </a:rPr>
              <a:t>  (15-25%)</a:t>
            </a:r>
          </a:p>
        </p:txBody>
      </p:sp>
      <p:sp>
        <p:nvSpPr>
          <p:cNvPr id="3077" name="9 CuadroTexto"/>
          <p:cNvSpPr txBox="1">
            <a:spLocks noChangeArrowheads="1"/>
          </p:cNvSpPr>
          <p:nvPr/>
        </p:nvSpPr>
        <p:spPr bwMode="auto">
          <a:xfrm>
            <a:off x="6715125" y="4214813"/>
            <a:ext cx="2071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Celulosa (45-50%)</a:t>
            </a:r>
          </a:p>
        </p:txBody>
      </p:sp>
      <p:sp>
        <p:nvSpPr>
          <p:cNvPr id="3078" name="10 CuadroTexto"/>
          <p:cNvSpPr txBox="1">
            <a:spLocks noChangeArrowheads="1"/>
          </p:cNvSpPr>
          <p:nvPr/>
        </p:nvSpPr>
        <p:spPr bwMode="auto">
          <a:xfrm>
            <a:off x="4643438" y="2357438"/>
            <a:ext cx="1928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Lignina (15-30%)</a:t>
            </a:r>
          </a:p>
        </p:txBody>
      </p:sp>
      <p:sp>
        <p:nvSpPr>
          <p:cNvPr id="3079" name="11 CuadroTexto"/>
          <p:cNvSpPr txBox="1">
            <a:spLocks noChangeArrowheads="1"/>
          </p:cNvSpPr>
          <p:nvPr/>
        </p:nvSpPr>
        <p:spPr bwMode="auto">
          <a:xfrm>
            <a:off x="285750" y="5380038"/>
            <a:ext cx="85010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 dirty="0">
                <a:latin typeface="Calibri" pitchFamily="34" charset="0"/>
              </a:rPr>
              <a:t>No Estructurales:</a:t>
            </a:r>
          </a:p>
          <a:p>
            <a:endParaRPr lang="es-ES" dirty="0">
              <a:latin typeface="Calibri" pitchFamily="34" charset="0"/>
            </a:endParaRPr>
          </a:p>
          <a:p>
            <a:r>
              <a:rPr lang="es-ES" dirty="0">
                <a:latin typeface="Calibri" pitchFamily="34" charset="0"/>
              </a:rPr>
              <a:t>Los </a:t>
            </a:r>
            <a:r>
              <a:rPr lang="es-ES" b="1" i="1" dirty="0">
                <a:latin typeface="Calibri" pitchFamily="34" charset="0"/>
              </a:rPr>
              <a:t>Extraíbles </a:t>
            </a:r>
            <a:r>
              <a:rPr lang="es-ES" i="1" dirty="0">
                <a:latin typeface="Calibri" pitchFamily="34" charset="0"/>
              </a:rPr>
              <a:t> </a:t>
            </a:r>
            <a:r>
              <a:rPr lang="es-ES" dirty="0">
                <a:latin typeface="Calibri" pitchFamily="34" charset="0"/>
              </a:rPr>
              <a:t>(Fenoles, terpenos, azúcares y otros), ≤ 5 -10%.</a:t>
            </a:r>
          </a:p>
          <a:p>
            <a:r>
              <a:rPr lang="es-ES" dirty="0">
                <a:latin typeface="Calibri" pitchFamily="34" charset="0"/>
              </a:rPr>
              <a:t>Las </a:t>
            </a:r>
            <a:r>
              <a:rPr lang="es-ES" b="1" i="1" dirty="0">
                <a:latin typeface="Calibri" pitchFamily="34" charset="0"/>
              </a:rPr>
              <a:t>compuestos inorgánicos o cenizas </a:t>
            </a:r>
            <a:r>
              <a:rPr lang="es-ES" dirty="0">
                <a:latin typeface="Calibri" pitchFamily="34" charset="0"/>
              </a:rPr>
              <a:t>( carbonatos, silicatos, oxalatos fosfatos) ≤1%</a:t>
            </a:r>
          </a:p>
        </p:txBody>
      </p:sp>
      <p:sp>
        <p:nvSpPr>
          <p:cNvPr id="3080" name="12 CuadroTexto"/>
          <p:cNvSpPr txBox="1">
            <a:spLocks noChangeArrowheads="1"/>
          </p:cNvSpPr>
          <p:nvPr/>
        </p:nvSpPr>
        <p:spPr bwMode="auto">
          <a:xfrm>
            <a:off x="2428875" y="785813"/>
            <a:ext cx="1928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 dirty="0">
                <a:latin typeface="Calibri" pitchFamily="34" charset="0"/>
              </a:rPr>
              <a:t>Estructurales</a:t>
            </a:r>
          </a:p>
        </p:txBody>
      </p:sp>
      <p:sp>
        <p:nvSpPr>
          <p:cNvPr id="3082" name="Text Box 6"/>
          <p:cNvSpPr txBox="1">
            <a:spLocks noChangeArrowheads="1"/>
          </p:cNvSpPr>
          <p:nvPr/>
        </p:nvSpPr>
        <p:spPr bwMode="auto">
          <a:xfrm>
            <a:off x="500063" y="260648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COMPOSICIÓN  ESTRUCTURAL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2 Rectángulo"/>
          <p:cNvSpPr>
            <a:spLocks noChangeArrowheads="1"/>
          </p:cNvSpPr>
          <p:nvPr/>
        </p:nvSpPr>
        <p:spPr bwMode="auto">
          <a:xfrm>
            <a:off x="500063" y="1285875"/>
            <a:ext cx="792956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400" b="1" dirty="0" smtClean="0">
                <a:latin typeface="Calibri" pitchFamily="34" charset="0"/>
              </a:rPr>
              <a:t>Polímero más abundante en plantas y en la naturaleza.</a:t>
            </a:r>
          </a:p>
          <a:p>
            <a:pPr algn="just"/>
            <a:endParaRPr lang="es-ES" sz="2400" b="1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Forman entre 45-50% de los materiales </a:t>
            </a:r>
            <a:r>
              <a:rPr lang="es-ES" sz="2400" dirty="0" err="1" smtClean="0">
                <a:latin typeface="Calibri" pitchFamily="34" charset="0"/>
              </a:rPr>
              <a:t>lignocelulósicos</a:t>
            </a:r>
            <a:r>
              <a:rPr lang="es-ES" sz="2400" dirty="0" smtClean="0">
                <a:latin typeface="Calibri" pitchFamily="34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Polímero </a:t>
            </a:r>
            <a:r>
              <a:rPr lang="es-ES" sz="2400" dirty="0">
                <a:latin typeface="Calibri" pitchFamily="34" charset="0"/>
              </a:rPr>
              <a:t>lineal de anhidro-</a:t>
            </a:r>
            <a:r>
              <a:rPr lang="es-ES" sz="2400" dirty="0" err="1">
                <a:latin typeface="Calibri" pitchFamily="34" charset="0"/>
              </a:rPr>
              <a:t>glucopiranosas</a:t>
            </a:r>
            <a:r>
              <a:rPr lang="es-ES" sz="2400" dirty="0">
                <a:latin typeface="Calibri" pitchFamily="34" charset="0"/>
              </a:rPr>
              <a:t>, unidas por enlaces β 1- </a:t>
            </a:r>
            <a:r>
              <a:rPr lang="es-ES" sz="2400" dirty="0" smtClean="0">
                <a:latin typeface="Calibri" pitchFamily="34" charset="0"/>
              </a:rPr>
              <a:t>4.</a:t>
            </a:r>
          </a:p>
          <a:p>
            <a:pPr algn="just"/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/>
            <a:endParaRPr lang="es-ES" sz="2400" dirty="0"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500063" y="540544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 smtClean="0">
                <a:solidFill>
                  <a:schemeClr val="tx2"/>
                </a:solidFill>
                <a:ea typeface="굴림" pitchFamily="34" charset="-127"/>
              </a:rPr>
              <a:t>CELULOSA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8289434" cy="204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2 Rectángulo"/>
          <p:cNvSpPr>
            <a:spLocks noChangeArrowheads="1"/>
          </p:cNvSpPr>
          <p:nvPr/>
        </p:nvSpPr>
        <p:spPr bwMode="auto">
          <a:xfrm>
            <a:off x="500063" y="764705"/>
            <a:ext cx="7929562" cy="621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 Alto </a:t>
            </a:r>
            <a:r>
              <a:rPr lang="es-ES" sz="2400" dirty="0">
                <a:latin typeface="Calibri" pitchFamily="34" charset="0"/>
              </a:rPr>
              <a:t>P.M. (10.000), asociados en estructuras supramoleculares (fibrillas), altamente ordenadas y unidas por puentes de hidrógeno formando zonas cristalinas y amorfas</a:t>
            </a:r>
            <a:r>
              <a:rPr lang="es-ES" sz="2400" dirty="0" smtClean="0">
                <a:latin typeface="Calibri" pitchFamily="34" charset="0"/>
              </a:rPr>
              <a:t>.</a:t>
            </a:r>
          </a:p>
          <a:p>
            <a:pPr algn="just"/>
            <a:r>
              <a:rPr lang="es-ES" sz="2400" dirty="0" smtClean="0">
                <a:latin typeface="Calibri" pitchFamily="34" charset="0"/>
              </a:rPr>
              <a:t>  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Insoluble</a:t>
            </a:r>
          </a:p>
          <a:p>
            <a:pPr algn="just"/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/>
            <a:endParaRPr lang="es-ES" sz="2400" dirty="0"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467544" y="0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 smtClean="0">
                <a:solidFill>
                  <a:schemeClr val="tx2"/>
                </a:solidFill>
                <a:ea typeface="굴림" pitchFamily="34" charset="-127"/>
              </a:rPr>
              <a:t>CELULOSA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708919"/>
            <a:ext cx="5976664" cy="402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5 Conector recto de flecha"/>
          <p:cNvCxnSpPr/>
          <p:nvPr/>
        </p:nvCxnSpPr>
        <p:spPr>
          <a:xfrm>
            <a:off x="1907704" y="4077072"/>
            <a:ext cx="2736304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179512" y="386104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Puentes de hidrógeno</a:t>
            </a:r>
            <a:endParaRPr lang="es-CL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2 Rectángulo"/>
          <p:cNvSpPr>
            <a:spLocks noChangeArrowheads="1"/>
          </p:cNvSpPr>
          <p:nvPr/>
        </p:nvSpPr>
        <p:spPr bwMode="auto">
          <a:xfrm>
            <a:off x="500063" y="1285875"/>
            <a:ext cx="792956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400" dirty="0" smtClean="0">
                <a:latin typeface="Calibri" pitchFamily="34" charset="0"/>
              </a:rPr>
              <a:t>Al romperse los enlaces β 1- 4 se generan moléculas de glucosa y </a:t>
            </a:r>
            <a:r>
              <a:rPr lang="es-ES" sz="2400" dirty="0" err="1" smtClean="0">
                <a:latin typeface="Calibri" pitchFamily="34" charset="0"/>
              </a:rPr>
              <a:t>celobiosa</a:t>
            </a:r>
            <a:r>
              <a:rPr lang="es-ES" sz="2400" dirty="0" smtClean="0">
                <a:latin typeface="Calibri" pitchFamily="34" charset="0"/>
              </a:rPr>
              <a:t> .</a:t>
            </a:r>
            <a:endParaRPr lang="es-ES" sz="2400" dirty="0"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100" name="4 CuadroTexto"/>
          <p:cNvSpPr txBox="1">
            <a:spLocks noChangeArrowheads="1"/>
          </p:cNvSpPr>
          <p:nvPr/>
        </p:nvSpPr>
        <p:spPr bwMode="auto">
          <a:xfrm>
            <a:off x="2714612" y="5143512"/>
            <a:ext cx="3643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latin typeface="Calibri" pitchFamily="34" charset="0"/>
              </a:rPr>
              <a:t>Celulosa = n glucosas</a:t>
            </a: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500063" y="428625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CELULOSAS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539552" y="3068960"/>
          <a:ext cx="8064500" cy="1536700"/>
        </p:xfrm>
        <a:graphic>
          <a:graphicData uri="http://schemas.openxmlformats.org/presentationml/2006/ole">
            <p:oleObj spid="_x0000_s180226" name="Fotografía de Photo Editor" r:id="rId4" imgW="5152381" imgH="980952" progId="">
              <p:embed/>
            </p:oleObj>
          </a:graphicData>
        </a:graphic>
      </p:graphicFrame>
      <p:grpSp>
        <p:nvGrpSpPr>
          <p:cNvPr id="2" name="9 Grupo"/>
          <p:cNvGrpSpPr>
            <a:grpSpLocks/>
          </p:cNvGrpSpPr>
          <p:nvPr/>
        </p:nvGrpSpPr>
        <p:grpSpPr bwMode="auto">
          <a:xfrm>
            <a:off x="0" y="2924944"/>
            <a:ext cx="3643313" cy="2298700"/>
            <a:chOff x="142844" y="3643314"/>
            <a:chExt cx="3643313" cy="2298713"/>
          </a:xfrm>
        </p:grpSpPr>
        <p:sp>
          <p:nvSpPr>
            <p:cNvPr id="6" name="5 Elipse"/>
            <p:cNvSpPr/>
            <p:nvPr/>
          </p:nvSpPr>
          <p:spPr>
            <a:xfrm>
              <a:off x="428594" y="3643314"/>
              <a:ext cx="2428875" cy="18573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4107" name="4 CuadroTexto"/>
            <p:cNvSpPr txBox="1">
              <a:spLocks noChangeArrowheads="1"/>
            </p:cNvSpPr>
            <p:nvPr/>
          </p:nvSpPr>
          <p:spPr bwMode="auto">
            <a:xfrm>
              <a:off x="142844" y="5572140"/>
              <a:ext cx="364331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Calibri" pitchFamily="34" charset="0"/>
                </a:rPr>
                <a:t>Glucosa</a:t>
              </a:r>
            </a:p>
          </p:txBody>
        </p:sp>
      </p:grpSp>
      <p:grpSp>
        <p:nvGrpSpPr>
          <p:cNvPr id="3" name="10 Grupo"/>
          <p:cNvGrpSpPr>
            <a:grpSpLocks/>
          </p:cNvGrpSpPr>
          <p:nvPr/>
        </p:nvGrpSpPr>
        <p:grpSpPr bwMode="auto">
          <a:xfrm>
            <a:off x="4572000" y="2852936"/>
            <a:ext cx="4071937" cy="2227262"/>
            <a:chOff x="4643438" y="3643314"/>
            <a:chExt cx="4071941" cy="2227275"/>
          </a:xfrm>
        </p:grpSpPr>
        <p:sp>
          <p:nvSpPr>
            <p:cNvPr id="8" name="7 Elipse"/>
            <p:cNvSpPr/>
            <p:nvPr/>
          </p:nvSpPr>
          <p:spPr>
            <a:xfrm>
              <a:off x="4643438" y="3643314"/>
              <a:ext cx="3929066" cy="18573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4105" name="4 CuadroTexto"/>
            <p:cNvSpPr txBox="1">
              <a:spLocks noChangeArrowheads="1"/>
            </p:cNvSpPr>
            <p:nvPr/>
          </p:nvSpPr>
          <p:spPr bwMode="auto">
            <a:xfrm>
              <a:off x="5072066" y="5500702"/>
              <a:ext cx="364331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Calibri" pitchFamily="34" charset="0"/>
                </a:rPr>
                <a:t>Celobiosa = 2 Glucosas</a:t>
              </a:r>
            </a:p>
          </p:txBody>
        </p:sp>
      </p:grpSp>
      <p:sp>
        <p:nvSpPr>
          <p:cNvPr id="12" name="1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6"/>
          <p:cNvSpPr txBox="1">
            <a:spLocks noChangeArrowheads="1"/>
          </p:cNvSpPr>
          <p:nvPr/>
        </p:nvSpPr>
        <p:spPr bwMode="auto">
          <a:xfrm>
            <a:off x="468313" y="549275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chemeClr val="tx2"/>
                </a:solidFill>
                <a:ea typeface="굴림" pitchFamily="34" charset="-127"/>
              </a:rPr>
              <a:t>HEMICELULOSAS</a:t>
            </a:r>
            <a:r>
              <a:rPr lang="es-ES">
                <a:latin typeface="Calibri" pitchFamily="34" charset="0"/>
              </a:rPr>
              <a:t>	</a:t>
            </a:r>
          </a:p>
        </p:txBody>
      </p:sp>
      <p:sp>
        <p:nvSpPr>
          <p:cNvPr id="46083" name="2 Rectángulo"/>
          <p:cNvSpPr>
            <a:spLocks noChangeArrowheads="1"/>
          </p:cNvSpPr>
          <p:nvPr/>
        </p:nvSpPr>
        <p:spPr bwMode="auto">
          <a:xfrm>
            <a:off x="500063" y="1285875"/>
            <a:ext cx="79295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Segundo más abundante en las plantas (15-25%)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i="1" dirty="0" smtClean="0">
                <a:latin typeface="Calibri" pitchFamily="34" charset="0"/>
              </a:rPr>
              <a:t>Están </a:t>
            </a:r>
            <a:r>
              <a:rPr lang="es-ES" sz="2400" i="1" dirty="0">
                <a:latin typeface="Calibri" pitchFamily="34" charset="0"/>
              </a:rPr>
              <a:t>compuestas por otros azúcares </a:t>
            </a:r>
            <a:r>
              <a:rPr lang="es-ES" sz="2400" dirty="0">
                <a:latin typeface="Calibri" pitchFamily="34" charset="0"/>
              </a:rPr>
              <a:t>además de glucosa (xilosa, galactosa, </a:t>
            </a:r>
            <a:r>
              <a:rPr lang="es-ES" sz="2400" dirty="0" err="1">
                <a:latin typeface="Calibri" pitchFamily="34" charset="0"/>
              </a:rPr>
              <a:t>manosa</a:t>
            </a:r>
            <a:r>
              <a:rPr lang="es-ES" sz="2400" dirty="0">
                <a:latin typeface="Calibri" pitchFamily="34" charset="0"/>
              </a:rPr>
              <a:t>, </a:t>
            </a:r>
            <a:r>
              <a:rPr lang="es-ES" sz="2400" dirty="0" smtClean="0">
                <a:latin typeface="Calibri" pitchFamily="34" charset="0"/>
              </a:rPr>
              <a:t>arabinosa y </a:t>
            </a:r>
            <a:r>
              <a:rPr lang="es-ES" sz="2400" dirty="0">
                <a:latin typeface="Calibri" pitchFamily="34" charset="0"/>
              </a:rPr>
              <a:t>ácidos </a:t>
            </a:r>
            <a:r>
              <a:rPr lang="es-ES" sz="2400" dirty="0" err="1">
                <a:latin typeface="Calibri" pitchFamily="34" charset="0"/>
              </a:rPr>
              <a:t>urónicos</a:t>
            </a:r>
            <a:r>
              <a:rPr lang="es-ES" sz="2400" dirty="0">
                <a:latin typeface="Calibri" pitchFamily="34" charset="0"/>
              </a:rPr>
              <a:t> y grupos acetilo </a:t>
            </a:r>
            <a:r>
              <a:rPr lang="es-ES" sz="2400" dirty="0" smtClean="0">
                <a:latin typeface="Calibri" pitchFamily="34" charset="0"/>
              </a:rPr>
              <a:t>principalmente)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Son </a:t>
            </a:r>
            <a:r>
              <a:rPr lang="es-ES" sz="2400" dirty="0">
                <a:latin typeface="Calibri" pitchFamily="34" charset="0"/>
              </a:rPr>
              <a:t>de menor  </a:t>
            </a:r>
            <a:r>
              <a:rPr lang="es-ES" sz="2400" dirty="0" smtClean="0">
                <a:latin typeface="Calibri" pitchFamily="34" charset="0"/>
              </a:rPr>
              <a:t>PM </a:t>
            </a:r>
            <a:r>
              <a:rPr lang="es-ES" sz="2400" dirty="0">
                <a:latin typeface="Calibri" pitchFamily="34" charset="0"/>
              </a:rPr>
              <a:t>(60 </a:t>
            </a:r>
            <a:r>
              <a:rPr lang="es-ES" sz="2400" dirty="0" smtClean="0">
                <a:latin typeface="Calibri" pitchFamily="34" charset="0"/>
              </a:rPr>
              <a:t>- 200) 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Son ramificadas</a:t>
            </a:r>
            <a:r>
              <a:rPr lang="es-ES" sz="2400" dirty="0">
                <a:latin typeface="Calibri" pitchFamily="34" charset="0"/>
              </a:rPr>
              <a:t>. </a:t>
            </a: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Forman </a:t>
            </a:r>
            <a:r>
              <a:rPr lang="es-ES" sz="2400" dirty="0">
                <a:latin typeface="Calibri" pitchFamily="34" charset="0"/>
              </a:rPr>
              <a:t>entre 15 – 25 %.</a:t>
            </a: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852936"/>
            <a:ext cx="427328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6"/>
          <p:cNvSpPr txBox="1">
            <a:spLocks noChangeArrowheads="1"/>
          </p:cNvSpPr>
          <p:nvPr/>
        </p:nvSpPr>
        <p:spPr bwMode="auto">
          <a:xfrm>
            <a:off x="468313" y="549275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chemeClr val="tx2"/>
                </a:solidFill>
                <a:ea typeface="굴림" pitchFamily="34" charset="-127"/>
              </a:rPr>
              <a:t>HEMICELULOSAS</a:t>
            </a:r>
            <a:r>
              <a:rPr lang="es-ES">
                <a:latin typeface="Calibri" pitchFamily="34" charset="0"/>
              </a:rPr>
              <a:t>	</a:t>
            </a: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916832"/>
            <a:ext cx="5741988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5 Grupo"/>
          <p:cNvGrpSpPr>
            <a:grpSpLocks/>
          </p:cNvGrpSpPr>
          <p:nvPr/>
        </p:nvGrpSpPr>
        <p:grpSpPr bwMode="auto">
          <a:xfrm>
            <a:off x="971600" y="2420888"/>
            <a:ext cx="3643313" cy="2298700"/>
            <a:chOff x="142844" y="3643314"/>
            <a:chExt cx="3643313" cy="2298713"/>
          </a:xfrm>
        </p:grpSpPr>
        <p:sp>
          <p:nvSpPr>
            <p:cNvPr id="7" name="6 Elipse"/>
            <p:cNvSpPr/>
            <p:nvPr/>
          </p:nvSpPr>
          <p:spPr>
            <a:xfrm>
              <a:off x="428594" y="3643314"/>
              <a:ext cx="2428875" cy="18573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46091" name="4 CuadroTexto"/>
            <p:cNvSpPr txBox="1">
              <a:spLocks noChangeArrowheads="1"/>
            </p:cNvSpPr>
            <p:nvPr/>
          </p:nvSpPr>
          <p:spPr bwMode="auto">
            <a:xfrm>
              <a:off x="142844" y="5572140"/>
              <a:ext cx="364331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Calibri" pitchFamily="34" charset="0"/>
                </a:rPr>
                <a:t>Glucosa</a:t>
              </a:r>
            </a:p>
          </p:txBody>
        </p:sp>
      </p:grpSp>
      <p:grpSp>
        <p:nvGrpSpPr>
          <p:cNvPr id="3" name="8 Grupo"/>
          <p:cNvGrpSpPr>
            <a:grpSpLocks/>
          </p:cNvGrpSpPr>
          <p:nvPr/>
        </p:nvGrpSpPr>
        <p:grpSpPr bwMode="auto">
          <a:xfrm>
            <a:off x="4067944" y="3573016"/>
            <a:ext cx="2224087" cy="1406525"/>
            <a:chOff x="142844" y="3643314"/>
            <a:chExt cx="3643313" cy="2615338"/>
          </a:xfrm>
        </p:grpSpPr>
        <p:sp>
          <p:nvSpPr>
            <p:cNvPr id="10" name="9 Elipse"/>
            <p:cNvSpPr/>
            <p:nvPr/>
          </p:nvSpPr>
          <p:spPr>
            <a:xfrm>
              <a:off x="428900" y="3643314"/>
              <a:ext cx="2428876" cy="1856712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46089" name="4 CuadroTexto"/>
            <p:cNvSpPr txBox="1">
              <a:spLocks noChangeArrowheads="1"/>
            </p:cNvSpPr>
            <p:nvPr/>
          </p:nvSpPr>
          <p:spPr bwMode="auto">
            <a:xfrm>
              <a:off x="142844" y="5572139"/>
              <a:ext cx="3643313" cy="686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Calibri" pitchFamily="34" charset="0"/>
                </a:rPr>
                <a:t>Pentosa</a:t>
              </a:r>
            </a:p>
          </p:txBody>
        </p:sp>
      </p:grp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2 Rectángulo"/>
          <p:cNvSpPr>
            <a:spLocks noChangeArrowheads="1"/>
          </p:cNvSpPr>
          <p:nvPr/>
        </p:nvSpPr>
        <p:spPr bwMode="auto">
          <a:xfrm>
            <a:off x="500063" y="928688"/>
            <a:ext cx="842962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400" b="1" dirty="0" smtClean="0">
                <a:latin typeface="Calibri" pitchFamily="34" charset="0"/>
              </a:rPr>
              <a:t>Tercer material orgánico de mayor presencia en plantas (15-30%)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Polímero </a:t>
            </a:r>
            <a:r>
              <a:rPr lang="es-ES" sz="2400" dirty="0" err="1">
                <a:latin typeface="Calibri" pitchFamily="34" charset="0"/>
              </a:rPr>
              <a:t>fenólico</a:t>
            </a:r>
            <a:r>
              <a:rPr lang="es-ES" sz="2400" dirty="0">
                <a:latin typeface="Calibri" pitchFamily="34" charset="0"/>
              </a:rPr>
              <a:t> tridimensional, </a:t>
            </a:r>
            <a:r>
              <a:rPr lang="es-ES" sz="2400" dirty="0" smtClean="0">
                <a:latin typeface="Calibri" pitchFamily="34" charset="0"/>
              </a:rPr>
              <a:t>amorfo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Muy </a:t>
            </a:r>
            <a:r>
              <a:rPr lang="es-ES" sz="2400" dirty="0">
                <a:latin typeface="Calibri" pitchFamily="34" charset="0"/>
              </a:rPr>
              <a:t>alto </a:t>
            </a:r>
            <a:r>
              <a:rPr lang="es-ES" sz="2400" dirty="0" smtClean="0">
                <a:latin typeface="Calibri" pitchFamily="34" charset="0"/>
              </a:rPr>
              <a:t>P.M.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 </a:t>
            </a:r>
            <a:r>
              <a:rPr lang="es-ES" sz="2400" dirty="0" err="1" smtClean="0">
                <a:latin typeface="Calibri" pitchFamily="34" charset="0"/>
              </a:rPr>
              <a:t>Constituído</a:t>
            </a:r>
            <a:r>
              <a:rPr lang="es-ES" sz="2400" dirty="0" smtClean="0">
                <a:latin typeface="Calibri" pitchFamily="34" charset="0"/>
              </a:rPr>
              <a:t> </a:t>
            </a:r>
            <a:r>
              <a:rPr lang="es-ES" sz="2400" dirty="0">
                <a:latin typeface="Calibri" pitchFamily="34" charset="0"/>
              </a:rPr>
              <a:t>en proporciones variables por tres unidades básicas </a:t>
            </a:r>
            <a:r>
              <a:rPr lang="es-ES" sz="2400" dirty="0" err="1">
                <a:latin typeface="Calibri" pitchFamily="34" charset="0"/>
              </a:rPr>
              <a:t>fenil-propanoides</a:t>
            </a:r>
            <a:r>
              <a:rPr lang="es-ES" sz="2400" dirty="0">
                <a:latin typeface="Calibri" pitchFamily="34" charset="0"/>
              </a:rPr>
              <a:t> </a:t>
            </a:r>
            <a:endParaRPr lang="es-ES" sz="2400" dirty="0" smtClean="0">
              <a:latin typeface="Calibri" pitchFamily="34" charset="0"/>
            </a:endParaRPr>
          </a:p>
          <a:p>
            <a:pPr algn="just"/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/>
            <a:endParaRPr lang="es-ES" sz="2400" dirty="0" smtClean="0">
              <a:latin typeface="Calibri" pitchFamily="34" charset="0"/>
            </a:endParaRP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428625" y="285750"/>
            <a:ext cx="7993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chemeClr val="tx2"/>
                </a:solidFill>
                <a:ea typeface="굴림" pitchFamily="34" charset="-127"/>
              </a:rPr>
              <a:t>LIGNINA</a:t>
            </a:r>
            <a:r>
              <a:rPr lang="es-ES">
                <a:latin typeface="Calibri" pitchFamily="34" charset="0"/>
              </a:rPr>
              <a:t>	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429000"/>
            <a:ext cx="5662389" cy="317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2 Rectángulo"/>
          <p:cNvSpPr>
            <a:spLocks noChangeArrowheads="1"/>
          </p:cNvSpPr>
          <p:nvPr/>
        </p:nvSpPr>
        <p:spPr bwMode="auto">
          <a:xfrm>
            <a:off x="500063" y="928688"/>
            <a:ext cx="84296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400" dirty="0" smtClean="0">
                <a:latin typeface="Calibri" pitchFamily="34" charset="0"/>
              </a:rPr>
              <a:t>Polímero </a:t>
            </a:r>
            <a:r>
              <a:rPr lang="es-ES" sz="2400" dirty="0" err="1">
                <a:latin typeface="Calibri" pitchFamily="34" charset="0"/>
              </a:rPr>
              <a:t>fenólico</a:t>
            </a:r>
            <a:r>
              <a:rPr lang="es-ES" sz="2400" dirty="0">
                <a:latin typeface="Calibri" pitchFamily="34" charset="0"/>
              </a:rPr>
              <a:t> tridimensional, </a:t>
            </a:r>
            <a:r>
              <a:rPr lang="es-ES" sz="2400" dirty="0" smtClean="0">
                <a:latin typeface="Calibri" pitchFamily="34" charset="0"/>
              </a:rPr>
              <a:t>amorfo</a:t>
            </a:r>
            <a:endParaRPr lang="es-ES" sz="2400" dirty="0">
              <a:latin typeface="Calibri" pitchFamily="34" charset="0"/>
            </a:endParaRP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428625" y="285750"/>
            <a:ext cx="7993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LIGNINA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1547664" y="1700808"/>
          <a:ext cx="3435350" cy="4365625"/>
        </p:xfrm>
        <a:graphic>
          <a:graphicData uri="http://schemas.openxmlformats.org/presentationml/2006/ole">
            <p:oleObj spid="_x0000_s182274" name="Fotografía de Photo Editor" r:id="rId4" imgW="2742857" imgH="3486637" progId="">
              <p:embed/>
            </p:oleObj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97761A9-2BE9-4984-B36A-0063A1F9F705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</a:t>
            </a:r>
          </a:p>
        </p:txBody>
      </p:sp>
      <p:sp>
        <p:nvSpPr>
          <p:cNvPr id="30723" name="2 Rectángulo"/>
          <p:cNvSpPr>
            <a:spLocks noChangeArrowheads="1"/>
          </p:cNvSpPr>
          <p:nvPr/>
        </p:nvSpPr>
        <p:spPr bwMode="auto">
          <a:xfrm>
            <a:off x="714375" y="357188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¿ QUE ES LA BIOMASA ?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00063" y="5000625"/>
            <a:ext cx="8286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400" dirty="0"/>
              <a:t>Materia orgánica originada en un proceso </a:t>
            </a:r>
            <a:r>
              <a:rPr lang="es-CL" sz="2400" dirty="0" smtClean="0"/>
              <a:t>biológico sustentable, </a:t>
            </a:r>
            <a:r>
              <a:rPr lang="es-CL" sz="2400" dirty="0"/>
              <a:t>espontáneo o provocado, utilizable como fuente de energía. </a:t>
            </a:r>
          </a:p>
        </p:txBody>
      </p:sp>
      <p:pic>
        <p:nvPicPr>
          <p:cNvPr id="5" name="3 Imagen" descr="biomasa_sec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1214438"/>
            <a:ext cx="767715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43225"/>
            <a:ext cx="755332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467544" y="476672"/>
            <a:ext cx="7848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/>
              <a:t>En la pared celular la lignina siempre está asociada a carbohidratos (</a:t>
            </a:r>
            <a:r>
              <a:rPr lang="es-CL" sz="2400" dirty="0" err="1" smtClean="0"/>
              <a:t>hemicelulosas</a:t>
            </a:r>
            <a:r>
              <a:rPr lang="es-CL" sz="2400" dirty="0" smtClean="0"/>
              <a:t>), mediante intermediarios  (ácido p-</a:t>
            </a:r>
            <a:r>
              <a:rPr lang="es-CL" sz="2400" dirty="0" err="1" smtClean="0"/>
              <a:t>cumárico</a:t>
            </a:r>
            <a:r>
              <a:rPr lang="es-CL" sz="2400" dirty="0" smtClean="0"/>
              <a:t> o </a:t>
            </a:r>
            <a:r>
              <a:rPr lang="es-CL" sz="2400" dirty="0" err="1" smtClean="0"/>
              <a:t>ferúlico</a:t>
            </a:r>
            <a:r>
              <a:rPr lang="es-CL" sz="2400" dirty="0" smtClean="0"/>
              <a:t>) a través de enlaces de tipo </a:t>
            </a:r>
            <a:r>
              <a:rPr lang="es-CL" sz="2400" dirty="0" err="1" smtClean="0"/>
              <a:t>éster</a:t>
            </a:r>
            <a:r>
              <a:rPr lang="es-CL" sz="2400" dirty="0" smtClean="0"/>
              <a:t> y éter, forman estructuras llamadas carbohidratos-</a:t>
            </a:r>
            <a:r>
              <a:rPr lang="es-CL" sz="2400" dirty="0" err="1" smtClean="0"/>
              <a:t>lignino</a:t>
            </a:r>
            <a:r>
              <a:rPr lang="es-CL" sz="2400" dirty="0" smtClean="0"/>
              <a:t>-</a:t>
            </a:r>
            <a:r>
              <a:rPr lang="es-CL" sz="2400" dirty="0" err="1" smtClean="0"/>
              <a:t>fenólicos</a:t>
            </a:r>
            <a:r>
              <a:rPr lang="es-CL" sz="2400" dirty="0" smtClean="0"/>
              <a:t>. </a:t>
            </a:r>
          </a:p>
          <a:p>
            <a:pPr algn="just"/>
            <a:r>
              <a:rPr lang="es-CL" sz="2400" dirty="0" smtClean="0"/>
              <a:t> Este tipo de enlaces es el que dificulta la posibilidad de extraer los azúcares desde el material vegetal. </a:t>
            </a:r>
            <a:endParaRPr lang="es-CL" sz="24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3"/>
            <a:ext cx="741045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42844" y="214290"/>
            <a:ext cx="85725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400" dirty="0" smtClean="0"/>
              <a:t>Principales Relaciones Estructurales Entre Estos Componentes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pic>
        <p:nvPicPr>
          <p:cNvPr id="3092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929066"/>
            <a:ext cx="37433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428596" y="392906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Esquemáticamente</a:t>
            </a:r>
            <a:endParaRPr lang="es-E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286380" y="4000504"/>
            <a:ext cx="36433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CL" b="1" dirty="0"/>
              <a:t>La estructura cristalina de celulosa resiste la entrada de agua. </a:t>
            </a:r>
          </a:p>
          <a:p>
            <a:pPr algn="just"/>
            <a:r>
              <a:rPr lang="es-CL" b="1" dirty="0"/>
              <a:t>Por lo tanto, el desarme de esta estructura es muy difícil, ya que las enzimas y otros catalizadores están en solución.</a:t>
            </a:r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2 Rectángulo"/>
          <p:cNvSpPr>
            <a:spLocks noChangeArrowheads="1"/>
          </p:cNvSpPr>
          <p:nvPr/>
        </p:nvSpPr>
        <p:spPr bwMode="auto">
          <a:xfrm>
            <a:off x="500063" y="500063"/>
            <a:ext cx="8429625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 dirty="0">
                <a:latin typeface="Calibri" pitchFamily="34" charset="0"/>
              </a:rPr>
              <a:t>No Estructurales:</a:t>
            </a:r>
          </a:p>
          <a:p>
            <a:endParaRPr lang="es-ES" sz="2400" dirty="0">
              <a:latin typeface="Calibri" pitchFamily="34" charset="0"/>
            </a:endParaRPr>
          </a:p>
          <a:p>
            <a:pPr algn="just"/>
            <a:r>
              <a:rPr lang="es-ES" sz="2400" dirty="0">
                <a:latin typeface="Calibri" pitchFamily="34" charset="0"/>
              </a:rPr>
              <a:t>Los </a:t>
            </a:r>
            <a:r>
              <a:rPr lang="es-ES" sz="2400" b="1" i="1" dirty="0">
                <a:latin typeface="Calibri" pitchFamily="34" charset="0"/>
              </a:rPr>
              <a:t>Extraíbles </a:t>
            </a:r>
            <a:r>
              <a:rPr lang="es-ES" sz="2400" i="1" dirty="0">
                <a:latin typeface="Calibri" pitchFamily="34" charset="0"/>
              </a:rPr>
              <a:t>corresponden a una amplia gama de productos orgánicos </a:t>
            </a:r>
            <a:r>
              <a:rPr lang="es-ES" sz="2400" dirty="0">
                <a:latin typeface="Calibri" pitchFamily="34" charset="0"/>
              </a:rPr>
              <a:t>(Fenoles, terpenos, azúcares y otros), presentes en el </a:t>
            </a:r>
            <a:r>
              <a:rPr lang="es-ES" sz="2400" dirty="0" err="1">
                <a:latin typeface="Calibri" pitchFamily="34" charset="0"/>
              </a:rPr>
              <a:t>lúmen</a:t>
            </a:r>
            <a:r>
              <a:rPr lang="es-ES" sz="2400" dirty="0">
                <a:latin typeface="Calibri" pitchFamily="34" charset="0"/>
              </a:rPr>
              <a:t> de las células y que pueden ser removido por solventes neutros. Cumplen variadas funciones  protección, reserva entre otras. </a:t>
            </a:r>
            <a:endParaRPr lang="es-ES" sz="2400" dirty="0" smtClean="0">
              <a:latin typeface="Calibri" pitchFamily="34" charset="0"/>
            </a:endParaRPr>
          </a:p>
          <a:p>
            <a:r>
              <a:rPr lang="es-ES" sz="2400" dirty="0" smtClean="0">
                <a:latin typeface="Calibri" pitchFamily="34" charset="0"/>
              </a:rPr>
              <a:t>Forman </a:t>
            </a:r>
            <a:r>
              <a:rPr lang="es-ES" sz="2400" dirty="0">
                <a:latin typeface="Calibri" pitchFamily="34" charset="0"/>
              </a:rPr>
              <a:t>≤ 5 -10%.</a:t>
            </a:r>
          </a:p>
          <a:p>
            <a:endParaRPr lang="es-ES" sz="2400" b="1" dirty="0">
              <a:latin typeface="Calibri" pitchFamily="34" charset="0"/>
            </a:endParaRPr>
          </a:p>
          <a:p>
            <a:pPr algn="just"/>
            <a:r>
              <a:rPr lang="es-ES" sz="2400" dirty="0">
                <a:latin typeface="Calibri" pitchFamily="34" charset="0"/>
              </a:rPr>
              <a:t>Las </a:t>
            </a:r>
            <a:r>
              <a:rPr lang="es-ES" sz="2400" b="1" i="1" dirty="0">
                <a:latin typeface="Calibri" pitchFamily="34" charset="0"/>
              </a:rPr>
              <a:t>compuestos inorgánicos o cenizas </a:t>
            </a:r>
            <a:r>
              <a:rPr lang="es-ES" sz="2400" i="1" dirty="0">
                <a:latin typeface="Calibri" pitchFamily="34" charset="0"/>
              </a:rPr>
              <a:t>son el residuo de óxidos de sales </a:t>
            </a:r>
            <a:r>
              <a:rPr lang="es-ES" sz="2400" dirty="0">
                <a:latin typeface="Calibri" pitchFamily="34" charset="0"/>
              </a:rPr>
              <a:t>metálicas ( carbonatos, silicatos, oxalatos fosfatos), que queda después de la calcinación de la madera. </a:t>
            </a:r>
            <a:endParaRPr lang="es-ES" sz="2400" dirty="0" smtClean="0">
              <a:latin typeface="Calibri" pitchFamily="34" charset="0"/>
            </a:endParaRPr>
          </a:p>
          <a:p>
            <a:r>
              <a:rPr lang="es-ES" sz="2400" dirty="0" smtClean="0">
                <a:latin typeface="Calibri" pitchFamily="34" charset="0"/>
              </a:rPr>
              <a:t>Forman  </a:t>
            </a:r>
            <a:r>
              <a:rPr lang="es-ES" sz="2400" dirty="0">
                <a:latin typeface="Calibri" pitchFamily="34" charset="0"/>
              </a:rPr>
              <a:t>≤1%</a:t>
            </a:r>
          </a:p>
          <a:p>
            <a:pPr algn="just"/>
            <a:endParaRPr lang="es-ES" sz="2400" dirty="0"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C9404D7-896B-4943-8DF1-FB2CF699AB94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43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1438"/>
            <a:ext cx="88773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134143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CL" sz="2800" b="1" smtClean="0"/>
              <a:t>Contenido de celulosa, hemicelulosa y lignina en diferentes residuos agrícolas y desechos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F61A3B9-2215-4BF6-9DC8-7DDA248EC248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44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0963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 pitchFamily="34" charset="-127"/>
              </a:rPr>
              <a:t>DISPONIBILIDAD DE BIOMASA EN CHILE</a:t>
            </a:r>
            <a:endParaRPr lang="es-E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Título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642937"/>
          </a:xfrm>
        </p:spPr>
        <p:txBody>
          <a:bodyPr/>
          <a:lstStyle/>
          <a:p>
            <a:r>
              <a:rPr lang="es-ES" sz="4000" dirty="0" smtClean="0"/>
              <a:t>Disponibilidad de biomasa en Chile</a:t>
            </a:r>
            <a:br>
              <a:rPr lang="es-ES" sz="4000" dirty="0" smtClean="0"/>
            </a:br>
            <a:r>
              <a:rPr lang="es-ES" sz="4000" dirty="0" smtClean="0"/>
              <a:t>Recurso Forestal</a:t>
            </a: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214438"/>
            <a:ext cx="8929687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5657279-8E7D-40F4-BF3B-7D5D8CCD1A94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46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2227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PROCESAMIENTOS DE LA</a:t>
            </a:r>
          </a:p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BIOMASA PARA</a:t>
            </a:r>
          </a:p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 PRODUCIR ENERGIA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7700"/>
            <a:ext cx="9144000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L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굴림"/>
                <a:cs typeface="굴림"/>
              </a:rPr>
              <a:t>Alternativas de Procesamiento de Biomasa para producir Energía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329642" cy="5286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6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Resumiendo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88F1BC2-3F3C-4038-8875-C7F2FD937918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31747" name="2 Rectángulo"/>
          <p:cNvSpPr>
            <a:spLocks noChangeArrowheads="1"/>
          </p:cNvSpPr>
          <p:nvPr/>
        </p:nvSpPr>
        <p:spPr bwMode="auto">
          <a:xfrm>
            <a:off x="714375" y="357188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¿ QUE ES LA BIOMASA ?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00063" y="1214438"/>
            <a:ext cx="828675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400"/>
              <a:t>Toda aquella materia orgánica disponible en forma sostenible, incluyéndose a:</a:t>
            </a:r>
          </a:p>
          <a:p>
            <a:pPr lvl="1" algn="just"/>
            <a:r>
              <a:rPr lang="es-ES" sz="2400"/>
              <a:t>• Los cultivos con fines energéticos de árboles, arbustos y pastos.</a:t>
            </a:r>
          </a:p>
          <a:p>
            <a:pPr lvl="1" algn="just"/>
            <a:r>
              <a:rPr lang="es-ES" sz="2400"/>
              <a:t>• Plantas y microorganismos acuáticos (incluidas macroalgas y microalgas).</a:t>
            </a:r>
          </a:p>
          <a:p>
            <a:pPr lvl="1" algn="just"/>
            <a:r>
              <a:rPr lang="es-ES" sz="2400"/>
              <a:t>• Cultivos oleaginosos que no tengan fines alimentarios y cultivos de especies ricas en hidratos de carbono.</a:t>
            </a:r>
          </a:p>
          <a:p>
            <a:pPr lvl="1" algn="just"/>
            <a:r>
              <a:rPr lang="es-ES" sz="2400"/>
              <a:t>•Desechos agrícolas, agroindustriales, forestales, madereros y animales.</a:t>
            </a:r>
          </a:p>
          <a:p>
            <a:pPr lvl="1" algn="just"/>
            <a:r>
              <a:rPr lang="es-ES" sz="2400"/>
              <a:t>• Residuos sólidos urbanos.</a:t>
            </a:r>
          </a:p>
          <a:p>
            <a:pPr lvl="1" algn="just"/>
            <a:r>
              <a:rPr lang="pt-BR" sz="2400"/>
              <a:t>• Residuos provenientes de aguas servidas, domésticas e </a:t>
            </a:r>
            <a:r>
              <a:rPr lang="es-ES" sz="2400"/>
              <a:t>Industriales.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CL" smtClean="0"/>
              <a:t>Tipos de Biomasa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E53C7BB-579B-4527-AA79-694F99BF8CB6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277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" y="1157288"/>
            <a:ext cx="805815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8 Grupo"/>
          <p:cNvGrpSpPr>
            <a:grpSpLocks/>
          </p:cNvGrpSpPr>
          <p:nvPr/>
        </p:nvGrpSpPr>
        <p:grpSpPr bwMode="auto">
          <a:xfrm>
            <a:off x="214313" y="3714750"/>
            <a:ext cx="6805612" cy="1500188"/>
            <a:chOff x="214282" y="3714753"/>
            <a:chExt cx="6805643" cy="1500197"/>
          </a:xfrm>
        </p:grpSpPr>
        <p:sp>
          <p:nvSpPr>
            <p:cNvPr id="32774" name="Oval 7"/>
            <p:cNvSpPr>
              <a:spLocks noChangeArrowheads="1"/>
            </p:cNvSpPr>
            <p:nvPr/>
          </p:nvSpPr>
          <p:spPr bwMode="auto">
            <a:xfrm>
              <a:off x="214282" y="3714753"/>
              <a:ext cx="2519363" cy="64294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CL">
                <a:latin typeface="Calibri" pitchFamily="34" charset="0"/>
              </a:endParaRPr>
            </a:p>
          </p:txBody>
        </p:sp>
        <p:sp>
          <p:nvSpPr>
            <p:cNvPr id="32775" name="Oval 7"/>
            <p:cNvSpPr>
              <a:spLocks noChangeArrowheads="1"/>
            </p:cNvSpPr>
            <p:nvPr/>
          </p:nvSpPr>
          <p:spPr bwMode="auto">
            <a:xfrm>
              <a:off x="214282" y="4572008"/>
              <a:ext cx="2519363" cy="64294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CL">
                <a:latin typeface="Calibri" pitchFamily="34" charset="0"/>
              </a:endParaRPr>
            </a:p>
          </p:txBody>
        </p:sp>
        <p:sp>
          <p:nvSpPr>
            <p:cNvPr id="32776" name="Oval 7"/>
            <p:cNvSpPr>
              <a:spLocks noChangeArrowheads="1"/>
            </p:cNvSpPr>
            <p:nvPr/>
          </p:nvSpPr>
          <p:spPr bwMode="auto">
            <a:xfrm>
              <a:off x="2071670" y="3929066"/>
              <a:ext cx="2519363" cy="64294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CL">
                <a:latin typeface="Calibri" pitchFamily="34" charset="0"/>
              </a:endParaRPr>
            </a:p>
          </p:txBody>
        </p:sp>
        <p:sp>
          <p:nvSpPr>
            <p:cNvPr id="32777" name="Oval 7"/>
            <p:cNvSpPr>
              <a:spLocks noChangeArrowheads="1"/>
            </p:cNvSpPr>
            <p:nvPr/>
          </p:nvSpPr>
          <p:spPr bwMode="auto">
            <a:xfrm>
              <a:off x="4500562" y="4286256"/>
              <a:ext cx="2519363" cy="64294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CL">
                <a:latin typeface="Calibri" pitchFamily="34" charset="0"/>
              </a:endParaRPr>
            </a:p>
          </p:txBody>
        </p:sp>
      </p:grp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31526BC-0EFC-48D5-9156-286950DFD678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379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85750"/>
            <a:ext cx="850582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ED9AE93-3319-4D4B-94AC-0DF8C3BA7459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29699" name="2 Rectángulo"/>
          <p:cNvSpPr>
            <a:spLocks noChangeArrowheads="1"/>
          </p:cNvSpPr>
          <p:nvPr/>
        </p:nvSpPr>
        <p:spPr bwMode="auto">
          <a:xfrm>
            <a:off x="642938" y="2571750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>
                <a:solidFill>
                  <a:schemeClr val="accent2"/>
                </a:solidFill>
                <a:ea typeface="굴림" pitchFamily="34" charset="-127"/>
              </a:rPr>
              <a:t>¿ </a:t>
            </a:r>
            <a:r>
              <a:rPr lang="es-CL" sz="4400" b="1" dirty="0" smtClean="0">
                <a:solidFill>
                  <a:schemeClr val="accent2"/>
                </a:solidFill>
                <a:ea typeface="굴림" pitchFamily="34" charset="-127"/>
              </a:rPr>
              <a:t>Por </a:t>
            </a:r>
            <a:r>
              <a:rPr lang="es-CL" sz="4400" b="1" dirty="0">
                <a:solidFill>
                  <a:schemeClr val="accent2"/>
                </a:solidFill>
                <a:ea typeface="굴림" pitchFamily="34" charset="-127"/>
              </a:rPr>
              <a:t>qué la biomasa como fuente de energía?</a:t>
            </a:r>
            <a:endParaRPr lang="es-E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dirty="0" smtClean="0"/>
              <a:t>¿Por qué la biomasa como fuente de energía?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sz="3200" dirty="0" smtClean="0"/>
              <a:t> </a:t>
            </a:r>
            <a:r>
              <a:rPr lang="en-CA" sz="3200" dirty="0" err="1" smtClean="0"/>
              <a:t>Agotamiento</a:t>
            </a:r>
            <a:r>
              <a:rPr lang="en-CA" sz="3200" dirty="0" smtClean="0"/>
              <a:t> </a:t>
            </a:r>
            <a:r>
              <a:rPr lang="en-CA" sz="3200" dirty="0"/>
              <a:t>de combustibles </a:t>
            </a:r>
            <a:r>
              <a:rPr lang="en-CA" sz="3200" dirty="0" err="1" smtClean="0"/>
              <a:t>fósiles</a:t>
            </a:r>
            <a:endParaRPr lang="es-MX" dirty="0" smtClean="0">
              <a:sym typeface="Wingdings" pitchFamily="2" charset="2"/>
            </a:endParaRPr>
          </a:p>
          <a:p>
            <a:pPr lvl="2"/>
            <a:r>
              <a:rPr lang="es-MX" sz="2000" dirty="0" smtClean="0">
                <a:sym typeface="Wingdings" pitchFamily="2" charset="2"/>
              </a:rPr>
              <a:t>Petróleo 	 40 años</a:t>
            </a:r>
          </a:p>
          <a:p>
            <a:pPr lvl="2"/>
            <a:r>
              <a:rPr lang="es-MX" sz="2000" dirty="0" smtClean="0">
                <a:sym typeface="Wingdings" pitchFamily="2" charset="2"/>
              </a:rPr>
              <a:t>Gas natural	 70 años</a:t>
            </a:r>
          </a:p>
          <a:p>
            <a:pPr lvl="2"/>
            <a:r>
              <a:rPr lang="es-MX" sz="2000" dirty="0" smtClean="0">
                <a:sym typeface="Wingdings" pitchFamily="2" charset="2"/>
              </a:rPr>
              <a:t>Carbón		 170 años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CA" sz="3200" dirty="0" smtClean="0"/>
              <a:t>La </a:t>
            </a:r>
            <a:r>
              <a:rPr lang="en-CA" sz="3200" dirty="0" err="1"/>
              <a:t>biomasa</a:t>
            </a:r>
            <a:r>
              <a:rPr lang="en-CA" sz="3200" dirty="0"/>
              <a:t> </a:t>
            </a:r>
            <a:r>
              <a:rPr lang="en-CA" sz="3200" dirty="0" err="1"/>
              <a:t>es</a:t>
            </a:r>
            <a:r>
              <a:rPr lang="en-CA" sz="3200" dirty="0"/>
              <a:t> </a:t>
            </a:r>
            <a:r>
              <a:rPr lang="en-CA" sz="3200" dirty="0" err="1"/>
              <a:t>Renovable</a:t>
            </a:r>
            <a:endParaRPr lang="fr-CA" sz="32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CA" sz="3200" dirty="0" err="1"/>
              <a:t>Fotosíntesis</a:t>
            </a:r>
            <a:endParaRPr lang="en-CA" sz="32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CA" sz="2800" dirty="0"/>
              <a:t>El </a:t>
            </a:r>
            <a:r>
              <a:rPr lang="en-CA" sz="2800" i="1" dirty="0"/>
              <a:t>CO</a:t>
            </a:r>
            <a:r>
              <a:rPr lang="en-CA" sz="2800" i="1" baseline="-25000" dirty="0"/>
              <a:t>2</a:t>
            </a:r>
            <a:r>
              <a:rPr lang="en-CA" sz="2800" dirty="0"/>
              <a:t> </a:t>
            </a:r>
            <a:r>
              <a:rPr lang="en-CA" sz="2800" dirty="0" err="1"/>
              <a:t>creado</a:t>
            </a:r>
            <a:r>
              <a:rPr lang="en-CA" sz="2800" dirty="0"/>
              <a:t> </a:t>
            </a:r>
            <a:r>
              <a:rPr lang="en-CA" sz="2800" dirty="0" err="1"/>
              <a:t>por</a:t>
            </a:r>
            <a:r>
              <a:rPr lang="en-CA" sz="2800" dirty="0"/>
              <a:t> </a:t>
            </a:r>
            <a:r>
              <a:rPr lang="en-CA" sz="2800" dirty="0" err="1"/>
              <a:t>combustión</a:t>
            </a:r>
            <a:r>
              <a:rPr lang="en-CA" sz="2800" dirty="0"/>
              <a:t> </a:t>
            </a:r>
            <a:r>
              <a:rPr lang="en-CA" sz="2800" dirty="0" err="1"/>
              <a:t>es</a:t>
            </a:r>
            <a:r>
              <a:rPr lang="en-CA" sz="2800" dirty="0"/>
              <a:t> </a:t>
            </a:r>
            <a:r>
              <a:rPr lang="en-CA" sz="2800" dirty="0" err="1"/>
              <a:t>fijado</a:t>
            </a:r>
            <a:r>
              <a:rPr lang="en-CA" sz="2800" dirty="0"/>
              <a:t> </a:t>
            </a:r>
            <a:r>
              <a:rPr lang="en-CA" sz="2800" dirty="0" err="1"/>
              <a:t>por</a:t>
            </a:r>
            <a:r>
              <a:rPr lang="en-CA" sz="2800" dirty="0"/>
              <a:t> la </a:t>
            </a:r>
            <a:r>
              <a:rPr lang="en-CA" sz="2800" dirty="0" err="1"/>
              <a:t>biomasa</a:t>
            </a:r>
            <a:r>
              <a:rPr lang="en-CA" sz="2800" dirty="0"/>
              <a:t> al </a:t>
            </a:r>
            <a:r>
              <a:rPr lang="en-CA" sz="2800" dirty="0" err="1"/>
              <a:t>crecer</a:t>
            </a:r>
            <a:r>
              <a:rPr lang="en-CA" sz="2800" dirty="0"/>
              <a:t>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CA" sz="2800" dirty="0"/>
              <a:t>La </a:t>
            </a:r>
            <a:r>
              <a:rPr lang="en-CA" sz="2800" dirty="0" err="1"/>
              <a:t>emisión</a:t>
            </a:r>
            <a:r>
              <a:rPr lang="en-CA" sz="2800" dirty="0"/>
              <a:t> </a:t>
            </a:r>
            <a:r>
              <a:rPr lang="en-CA" sz="2800" dirty="0" err="1"/>
              <a:t>neta</a:t>
            </a:r>
            <a:r>
              <a:rPr lang="en-CA" sz="2800" dirty="0"/>
              <a:t> de </a:t>
            </a:r>
            <a:r>
              <a:rPr lang="en-CA" sz="2800" i="1" dirty="0"/>
              <a:t>CO</a:t>
            </a:r>
            <a:r>
              <a:rPr lang="en-CA" sz="2800" i="1" baseline="-25000" dirty="0"/>
              <a:t>2</a:t>
            </a:r>
            <a:r>
              <a:rPr lang="en-CA" sz="2800" dirty="0"/>
              <a:t> </a:t>
            </a:r>
            <a:r>
              <a:rPr lang="en-CA" sz="2800" dirty="0" err="1"/>
              <a:t>es</a:t>
            </a:r>
            <a:r>
              <a:rPr lang="en-CA" sz="2800" dirty="0"/>
              <a:t> </a:t>
            </a:r>
            <a:r>
              <a:rPr lang="en-CA" sz="2800" dirty="0" err="1"/>
              <a:t>aproximadamente</a:t>
            </a:r>
            <a:r>
              <a:rPr lang="en-CA" sz="2800" dirty="0"/>
              <a:t> </a:t>
            </a:r>
            <a:r>
              <a:rPr lang="en-CA" sz="2800" dirty="0" err="1"/>
              <a:t>nula</a:t>
            </a:r>
            <a:r>
              <a:rPr lang="en-CA" sz="2800" dirty="0"/>
              <a:t>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1295</Words>
  <Application>Microsoft Office PowerPoint</Application>
  <PresentationFormat>Presentación en pantalla (4:3)</PresentationFormat>
  <Paragraphs>275</Paragraphs>
  <Slides>48</Slides>
  <Notes>27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0" baseType="lpstr">
      <vt:lpstr>Diseño predeterminado</vt:lpstr>
      <vt:lpstr>Fotografía de Photo Editor</vt:lpstr>
      <vt:lpstr> Caracterización de la Biomasa </vt:lpstr>
      <vt:lpstr>Diapositiva 2</vt:lpstr>
      <vt:lpstr>Diapositiva 3</vt:lpstr>
      <vt:lpstr>Diapositiva 4</vt:lpstr>
      <vt:lpstr>Diapositiva 5</vt:lpstr>
      <vt:lpstr>Tipos de Biomasa</vt:lpstr>
      <vt:lpstr>Diapositiva 7</vt:lpstr>
      <vt:lpstr>Diapositiva 8</vt:lpstr>
      <vt:lpstr>¿Por qué la biomasa como fuente de energía?</vt:lpstr>
      <vt:lpstr>Ciclo de la biomasa en la generación de energía</vt:lpstr>
      <vt:lpstr>Diapositiva 11</vt:lpstr>
      <vt:lpstr>Ventajas de la Biomasa</vt:lpstr>
      <vt:lpstr>Ventajas de la Biomasa</vt:lpstr>
      <vt:lpstr>Desventajas de la Biomasa</vt:lpstr>
      <vt:lpstr>Desventajas de la Biomasa</vt:lpstr>
      <vt:lpstr>Diapositiva 16</vt:lpstr>
      <vt:lpstr>Diapositiva 17</vt:lpstr>
      <vt:lpstr>Diapositiva 18</vt:lpstr>
      <vt:lpstr>Diapositiva 19</vt:lpstr>
      <vt:lpstr>En números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Contenido de celulosa, hemicelulosa y lignina en diferentes residuos agrícolas y desechos</vt:lpstr>
      <vt:lpstr>Diapositiva 44</vt:lpstr>
      <vt:lpstr>Disponibilidad de biomasa en Chile Recurso Forestal</vt:lpstr>
      <vt:lpstr>Diapositiva 46</vt:lpstr>
      <vt:lpstr>Diapositiva 47</vt:lpstr>
      <vt:lpstr>Diapositiva 48</vt:lpstr>
    </vt:vector>
  </TitlesOfParts>
  <Company>FCFM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Energía a partir de Biomasa</dc:title>
  <dc:creator>Ing Quimica</dc:creator>
  <cp:lastModifiedBy>marilen</cp:lastModifiedBy>
  <cp:revision>53</cp:revision>
  <dcterms:created xsi:type="dcterms:W3CDTF">2010-06-15T22:49:42Z</dcterms:created>
  <dcterms:modified xsi:type="dcterms:W3CDTF">2011-10-18T15:25:20Z</dcterms:modified>
</cp:coreProperties>
</file>