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9" r:id="rId1"/>
  </p:sldMasterIdLst>
  <p:notesMasterIdLst>
    <p:notesMasterId r:id="rId34"/>
  </p:notesMasterIdLst>
  <p:handoutMasterIdLst>
    <p:handoutMasterId r:id="rId35"/>
  </p:handoutMasterIdLst>
  <p:sldIdLst>
    <p:sldId id="256" r:id="rId2"/>
    <p:sldId id="447" r:id="rId3"/>
    <p:sldId id="451" r:id="rId4"/>
    <p:sldId id="452" r:id="rId5"/>
    <p:sldId id="453" r:id="rId6"/>
    <p:sldId id="455" r:id="rId7"/>
    <p:sldId id="454" r:id="rId8"/>
    <p:sldId id="456" r:id="rId9"/>
    <p:sldId id="457" r:id="rId10"/>
    <p:sldId id="459" r:id="rId11"/>
    <p:sldId id="460" r:id="rId12"/>
    <p:sldId id="461" r:id="rId13"/>
    <p:sldId id="462" r:id="rId14"/>
    <p:sldId id="463" r:id="rId15"/>
    <p:sldId id="464" r:id="rId16"/>
    <p:sldId id="468" r:id="rId17"/>
    <p:sldId id="469" r:id="rId18"/>
    <p:sldId id="476" r:id="rId19"/>
    <p:sldId id="477" r:id="rId20"/>
    <p:sldId id="478" r:id="rId21"/>
    <p:sldId id="479" r:id="rId22"/>
    <p:sldId id="465" r:id="rId23"/>
    <p:sldId id="466" r:id="rId24"/>
    <p:sldId id="467" r:id="rId25"/>
    <p:sldId id="475" r:id="rId26"/>
    <p:sldId id="450" r:id="rId27"/>
    <p:sldId id="449" r:id="rId28"/>
    <p:sldId id="471" r:id="rId29"/>
    <p:sldId id="472" r:id="rId30"/>
    <p:sldId id="474" r:id="rId31"/>
    <p:sldId id="473" r:id="rId32"/>
    <p:sldId id="480" r:id="rId33"/>
  </p:sldIdLst>
  <p:sldSz cx="9144000" cy="6858000" type="screen4x3"/>
  <p:notesSz cx="6858000" cy="91440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1" autoAdjust="0"/>
    <p:restoredTop sz="93656" autoAdjust="0"/>
  </p:normalViewPr>
  <p:slideViewPr>
    <p:cSldViewPr>
      <p:cViewPr>
        <p:scale>
          <a:sx n="73" d="100"/>
          <a:sy n="73" d="100"/>
        </p:scale>
        <p:origin x="-9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56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s-CL"/>
              <a:t>MI51A - Pirometalurgia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4F2E29FE-BC6D-48B3-BC7B-AC605B530E91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L" noProof="0" smtClean="0"/>
              <a:t>Haga clic para modificar el estilo de texto del patrón</a:t>
            </a:r>
          </a:p>
          <a:p>
            <a:pPr lvl="1"/>
            <a:r>
              <a:rPr lang="es-CL" noProof="0" smtClean="0"/>
              <a:t>Segundo nivel</a:t>
            </a:r>
          </a:p>
          <a:p>
            <a:pPr lvl="2"/>
            <a:r>
              <a:rPr lang="es-CL" noProof="0" smtClean="0"/>
              <a:t>Tercer nivel</a:t>
            </a:r>
          </a:p>
          <a:p>
            <a:pPr lvl="3"/>
            <a:r>
              <a:rPr lang="es-CL" noProof="0" smtClean="0"/>
              <a:t>Cuarto nivel</a:t>
            </a:r>
          </a:p>
          <a:p>
            <a:pPr lvl="4"/>
            <a:r>
              <a:rPr lang="es-CL" noProof="0" smtClean="0"/>
              <a:t>Quinto nivel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s-CL"/>
              <a:t>MI51A - Pirometalurgia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</a:defRPr>
            </a:lvl1pPr>
          </a:lstStyle>
          <a:p>
            <a:pPr>
              <a:defRPr/>
            </a:pPr>
            <a:fld id="{20B4C740-BF54-4BAC-B6FC-8C9234DFEDE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12</a:t>
            </a:fld>
            <a:endParaRPr lang="es-C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13</a:t>
            </a:fld>
            <a:endParaRPr lang="es-C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14</a:t>
            </a:fld>
            <a:endParaRPr lang="es-C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15</a:t>
            </a:fld>
            <a:endParaRPr lang="es-C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16</a:t>
            </a:fld>
            <a:endParaRPr lang="es-C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17</a:t>
            </a:fld>
            <a:endParaRPr lang="es-C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18</a:t>
            </a:fld>
            <a:endParaRPr lang="es-C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19</a:t>
            </a:fld>
            <a:endParaRPr lang="es-C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20</a:t>
            </a:fld>
            <a:endParaRPr lang="es-C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21</a:t>
            </a:fld>
            <a:endParaRPr lang="es-C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4</a:t>
            </a:fld>
            <a:endParaRPr lang="es-C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22</a:t>
            </a:fld>
            <a:endParaRPr lang="es-C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23</a:t>
            </a:fld>
            <a:endParaRPr lang="es-C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24</a:t>
            </a:fld>
            <a:endParaRPr lang="es-C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25</a:t>
            </a:fld>
            <a:endParaRPr lang="es-C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30</a:t>
            </a:fld>
            <a:endParaRPr lang="es-C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5</a:t>
            </a:fld>
            <a:endParaRPr lang="es-C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6</a:t>
            </a:fld>
            <a:endParaRPr lang="es-C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7</a:t>
            </a:fld>
            <a:endParaRPr lang="es-C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8</a:t>
            </a:fld>
            <a:endParaRPr lang="es-C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9</a:t>
            </a:fld>
            <a:endParaRPr lang="es-C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10</a:t>
            </a:fld>
            <a:endParaRPr lang="es-C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B4C740-BF54-4BAC-B6FC-8C9234DFEDE5}" type="slidenum">
              <a:rPr lang="es-CL" smtClean="0"/>
              <a:pPr>
                <a:defRPr/>
              </a:pPr>
              <a:t>11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0205-B745-4C6C-BDDC-51F28DE2619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9F9FB-96CA-4C13-A2D1-BF2449C3ED4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7F1E-D873-4786-B1F4-20164576B9FA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5A3D-0154-47E2-B991-E9BF15B490A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B16EB-6123-4B13-8C89-A332CA307376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F8E0-13CA-44ED-9714-6D7952482875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C72AA-BF46-4A9F-BB36-3178B53B193C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5C458-A7FC-49BE-A087-A8FB556F7B1F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22C48-4C99-442B-AE6C-8454F1194B3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D927F-2C8F-4D42-94EC-AC0E2475D5FB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4 Marcador de fecha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8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53F29-02A3-4C45-921E-2023D6793549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125B35D2-E2B9-4C71-805C-E639B9E7CEA3}" type="slidenum">
              <a:rPr lang="es-CL"/>
              <a:pPr>
                <a:defRPr/>
              </a:pPr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5" r:id="rId2"/>
    <p:sldLayoutId id="2147483821" r:id="rId3"/>
    <p:sldLayoutId id="2147483816" r:id="rId4"/>
    <p:sldLayoutId id="2147483817" r:id="rId5"/>
    <p:sldLayoutId id="2147483818" r:id="rId6"/>
    <p:sldLayoutId id="2147483822" r:id="rId7"/>
    <p:sldLayoutId id="2147483823" r:id="rId8"/>
    <p:sldLayoutId id="2147483824" r:id="rId9"/>
    <p:sldLayoutId id="2147483819" r:id="rId10"/>
    <p:sldLayoutId id="214748382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cipres.cec.uchile.cl/~cam/main/images/logo2.gif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1428736"/>
            <a:ext cx="7959753" cy="143827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sz="40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Clase Auxiliar N°4</a:t>
            </a:r>
            <a:r>
              <a:rPr lang="es-CL" sz="40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s-CL" sz="40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CL" sz="4000" dirty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 </a:t>
            </a:r>
            <a:r>
              <a:rPr lang="es-CL" sz="40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4110 – Físico Química Metalúrgica</a:t>
            </a:r>
            <a:br>
              <a:rPr lang="es-CL" sz="40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CL" sz="40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br>
              <a:rPr lang="es-CL" sz="40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CL" sz="40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 Diagramas de Fases Binarios</a:t>
            </a:r>
            <a:br>
              <a:rPr lang="es-CL" sz="40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CL" sz="4000" dirty="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endParaRPr lang="es-CL" sz="40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4714875"/>
            <a:ext cx="6400800" cy="1704975"/>
          </a:xfrm>
        </p:spPr>
        <p:txBody>
          <a:bodyPr/>
          <a:lstStyle/>
          <a:p>
            <a:pPr eaLnBrk="1" hangingPunct="1"/>
            <a:r>
              <a:rPr lang="es-CL" sz="1800" b="1" dirty="0" smtClean="0"/>
              <a:t>Profesor Auxiliar: Julio Díaz M.</a:t>
            </a:r>
          </a:p>
          <a:p>
            <a:pPr eaLnBrk="1" hangingPunct="1"/>
            <a:endParaRPr lang="es-CL" sz="1800" b="1" dirty="0" smtClean="0"/>
          </a:p>
          <a:p>
            <a:pPr eaLnBrk="1" hangingPunct="1"/>
            <a:r>
              <a:rPr lang="es-CL" sz="1800" b="1" dirty="0" smtClean="0"/>
              <a:t>Semestre Otoño 2010</a:t>
            </a:r>
          </a:p>
        </p:txBody>
      </p:sp>
      <p:pic>
        <p:nvPicPr>
          <p:cNvPr id="8196" name="Picture 5" descr="http://cipres.cec.uchile.cl/~cam/main/images/logo2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7451725" y="333375"/>
            <a:ext cx="1325563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Aplicaciones</a:t>
            </a:r>
            <a:endParaRPr lang="es-CL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 lvl="1" algn="just">
              <a:buNone/>
            </a:pPr>
            <a:endParaRPr lang="es-CL" sz="2000" dirty="0" smtClean="0"/>
          </a:p>
          <a:p>
            <a:pPr lvl="1" algn="just">
              <a:buNone/>
            </a:pPr>
            <a:r>
              <a:rPr lang="es-CL" sz="2000" b="1" dirty="0" smtClean="0"/>
              <a:t>2. Composición de cada fase</a:t>
            </a:r>
          </a:p>
          <a:p>
            <a:pPr lvl="1" algn="just"/>
            <a:r>
              <a:rPr lang="es-CL" sz="2000" dirty="0" smtClean="0"/>
              <a:t>Localizar el punto temperatura-composición en el diagrama</a:t>
            </a:r>
          </a:p>
          <a:p>
            <a:pPr lvl="1" algn="just">
              <a:buNone/>
            </a:pPr>
            <a:endParaRPr lang="es-CL" sz="2000" dirty="0" smtClean="0"/>
          </a:p>
          <a:p>
            <a:pPr lvl="1" algn="just"/>
            <a:r>
              <a:rPr lang="es-CL" sz="2000" dirty="0" smtClean="0"/>
              <a:t>Para los campos monofásicos, la composición de la fase coincide con la composición de la aleación.</a:t>
            </a:r>
          </a:p>
          <a:p>
            <a:pPr lvl="1" algn="just">
              <a:buNone/>
            </a:pPr>
            <a:endParaRPr lang="es-CL" sz="2000" dirty="0" smtClean="0"/>
          </a:p>
          <a:p>
            <a:pPr lvl="1" algn="just"/>
            <a:r>
              <a:rPr lang="es-CL" sz="2000" dirty="0" smtClean="0"/>
              <a:t>Para campos bifásicos se sigue el siguiente procedimiento:</a:t>
            </a:r>
          </a:p>
          <a:p>
            <a:pPr lvl="1" algn="just">
              <a:buNone/>
            </a:pPr>
            <a:endParaRPr lang="es-CL" sz="2000" dirty="0" smtClean="0"/>
          </a:p>
          <a:p>
            <a:pPr lvl="2" algn="just"/>
            <a:r>
              <a:rPr lang="es-CL" sz="1600" dirty="0" smtClean="0"/>
              <a:t>Se traza una recta de reparto a través de la región bifásica a la temperatura de la aleación</a:t>
            </a:r>
          </a:p>
          <a:p>
            <a:pPr lvl="2" algn="just"/>
            <a:r>
              <a:rPr lang="es-CL" sz="1600" dirty="0" smtClean="0"/>
              <a:t>Se anotan las intersecciones de la recta de reparto con los dos límites de fase de los extremos</a:t>
            </a:r>
          </a:p>
          <a:p>
            <a:pPr lvl="2" algn="just"/>
            <a:r>
              <a:rPr lang="es-CL" sz="1600" dirty="0" smtClean="0"/>
              <a:t>A partir de estas intersecciones, se trazan perpendiculares hasta cortar el eje horizontal de las composiciones y estas últimas intersecciones corresponden a las composiciones de las fases presentes</a:t>
            </a:r>
          </a:p>
          <a:p>
            <a:pPr lvl="1" algn="just"/>
            <a:endParaRPr lang="es-CL" sz="2000" dirty="0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Aplicaciones</a:t>
            </a:r>
            <a:endParaRPr lang="es-CL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 lvl="1" algn="just">
              <a:buNone/>
            </a:pPr>
            <a:endParaRPr lang="es-CL" sz="2000" dirty="0" smtClean="0"/>
          </a:p>
          <a:p>
            <a:pPr lvl="1" algn="just">
              <a:buNone/>
            </a:pPr>
            <a:r>
              <a:rPr lang="es-CL" sz="2000" b="1" dirty="0" smtClean="0"/>
              <a:t>2. Composición de cada fase</a:t>
            </a:r>
            <a:endParaRPr lang="es-CL" sz="2000" dirty="0" smtClean="0"/>
          </a:p>
          <a:p>
            <a:pPr lvl="1" algn="just">
              <a:buNone/>
            </a:pPr>
            <a:r>
              <a:rPr lang="es-CL" sz="2000" b="1" dirty="0" smtClean="0"/>
              <a:t>EJEMPLO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357430"/>
            <a:ext cx="3857652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4143372" y="2643182"/>
            <a:ext cx="50006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/>
                <a:latin typeface="+mn-lt"/>
              </a:rPr>
              <a:t>Para una aleación 35% Ni 65%Cu a 1250°C:</a:t>
            </a:r>
          </a:p>
          <a:p>
            <a:endParaRPr lang="es-CL" sz="2000" b="1" dirty="0" smtClean="0">
              <a:effectLst/>
              <a:latin typeface="+mn-lt"/>
            </a:endParaRPr>
          </a:p>
          <a:p>
            <a:pPr algn="ctr"/>
            <a:r>
              <a:rPr lang="es-CL" sz="2000" b="1" dirty="0" smtClean="0">
                <a:effectLst/>
                <a:latin typeface="+mn-lt"/>
              </a:rPr>
              <a:t>Composición Líquido</a:t>
            </a:r>
          </a:p>
          <a:p>
            <a:pPr algn="ctr"/>
            <a:r>
              <a:rPr lang="es-CL" sz="2000" b="1" dirty="0" smtClean="0">
                <a:effectLst/>
                <a:latin typeface="+mn-lt"/>
              </a:rPr>
              <a:t>C</a:t>
            </a:r>
            <a:r>
              <a:rPr lang="es-CL" sz="2000" b="1" baseline="-25000" dirty="0" smtClean="0">
                <a:effectLst/>
                <a:latin typeface="+mn-lt"/>
              </a:rPr>
              <a:t>L</a:t>
            </a:r>
            <a:r>
              <a:rPr lang="es-CL" sz="2000" b="1" dirty="0" smtClean="0">
                <a:effectLst/>
                <a:latin typeface="+mn-lt"/>
              </a:rPr>
              <a:t> = 32%Ni 68%Cu</a:t>
            </a:r>
          </a:p>
          <a:p>
            <a:pPr algn="ctr"/>
            <a:endParaRPr lang="es-CL" sz="2000" b="1" dirty="0" smtClean="0">
              <a:effectLst/>
              <a:latin typeface="+mn-lt"/>
            </a:endParaRPr>
          </a:p>
          <a:p>
            <a:pPr algn="ctr"/>
            <a:r>
              <a:rPr lang="es-CL" sz="2000" b="1" dirty="0" smtClean="0">
                <a:effectLst/>
                <a:latin typeface="+mn-lt"/>
              </a:rPr>
              <a:t>Composición Sólido</a:t>
            </a:r>
          </a:p>
          <a:p>
            <a:pPr algn="ctr"/>
            <a:r>
              <a:rPr lang="es-CL" sz="2000" b="1" dirty="0" smtClean="0">
                <a:effectLst/>
                <a:latin typeface="+mn-lt"/>
              </a:rPr>
              <a:t>C</a:t>
            </a:r>
            <a:r>
              <a:rPr lang="es-CL" sz="2000" b="1" baseline="-25000" dirty="0" smtClean="0">
                <a:effectLst/>
                <a:latin typeface="Symbol" pitchFamily="18" charset="2"/>
              </a:rPr>
              <a:t>a</a:t>
            </a:r>
            <a:r>
              <a:rPr lang="es-CL" sz="2000" b="1" dirty="0" smtClean="0">
                <a:effectLst/>
                <a:latin typeface="+mn-lt"/>
              </a:rPr>
              <a:t> = 43%Ni 57%Cu</a:t>
            </a:r>
          </a:p>
          <a:p>
            <a:pPr algn="ctr"/>
            <a:endParaRPr lang="es-CL" sz="2000" b="1" dirty="0" smtClean="0">
              <a:effectLst/>
              <a:latin typeface="+mn-lt"/>
            </a:endParaRPr>
          </a:p>
          <a:p>
            <a:pPr algn="ctr"/>
            <a:endParaRPr lang="es-CL" sz="2000" dirty="0" smtClean="0">
              <a:effectLst/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s-CL" sz="2000" dirty="0" smtClean="0">
              <a:effectLst/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s-CL" sz="200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Aplicaciones</a:t>
            </a:r>
            <a:endParaRPr lang="es-CL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 lvl="1" algn="just">
              <a:buNone/>
            </a:pPr>
            <a:endParaRPr lang="es-CL" sz="2000" dirty="0" smtClean="0"/>
          </a:p>
          <a:p>
            <a:pPr lvl="1" algn="just">
              <a:buNone/>
            </a:pPr>
            <a:r>
              <a:rPr lang="es-CL" sz="2000" b="1" dirty="0" smtClean="0"/>
              <a:t>3. Fracción o porcentaje de cada fase</a:t>
            </a:r>
          </a:p>
          <a:p>
            <a:pPr lvl="1" algn="just"/>
            <a:r>
              <a:rPr lang="es-CL" sz="2000" dirty="0" smtClean="0"/>
              <a:t>Localizar el punto temperatura-composición en el diagrama</a:t>
            </a:r>
          </a:p>
          <a:p>
            <a:pPr lvl="1" algn="just">
              <a:buNone/>
            </a:pPr>
            <a:endParaRPr lang="es-CL" sz="2000" dirty="0" smtClean="0"/>
          </a:p>
          <a:p>
            <a:pPr lvl="1" algn="just"/>
            <a:r>
              <a:rPr lang="es-CL" sz="2000" dirty="0" smtClean="0"/>
              <a:t>Para una región monofásica, la fracción es 1 (100%)</a:t>
            </a:r>
          </a:p>
          <a:p>
            <a:pPr lvl="1" algn="just">
              <a:buNone/>
            </a:pPr>
            <a:endParaRPr lang="es-CL" sz="2000" dirty="0" smtClean="0"/>
          </a:p>
          <a:p>
            <a:pPr lvl="1" algn="just"/>
            <a:r>
              <a:rPr lang="es-CL" sz="2000" dirty="0" smtClean="0"/>
              <a:t>En una región bifásica se realiza el siguiente procedimiento:</a:t>
            </a:r>
          </a:p>
          <a:p>
            <a:pPr lvl="2" algn="just"/>
            <a:r>
              <a:rPr lang="es-CL" sz="1600" dirty="0" smtClean="0"/>
              <a:t>Se traza una recta de reparto a través de la región bifásica a la temperatura de la aleación</a:t>
            </a:r>
          </a:p>
          <a:p>
            <a:pPr lvl="2" algn="just"/>
            <a:r>
              <a:rPr lang="es-CL" sz="1600" dirty="0" smtClean="0"/>
              <a:t>La fracción de una fase se calcula midiendo la longitud del segmento de la recta de reparto desde la composición de la aleación hasta el límite de la otra fase y dividiéndola por la longitud total del segmento de isoterma.</a:t>
            </a:r>
          </a:p>
          <a:p>
            <a:pPr lvl="2" algn="just"/>
            <a:r>
              <a:rPr lang="es-CL" sz="1600" dirty="0" smtClean="0"/>
              <a:t>La fracción de la otra fase  se determina del mismo modo</a:t>
            </a:r>
          </a:p>
          <a:p>
            <a:pPr lvl="2" algn="just">
              <a:buNone/>
            </a:pPr>
            <a:endParaRPr lang="es-CL" sz="1600" dirty="0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Aplicaciones</a:t>
            </a:r>
            <a:endParaRPr lang="es-CL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 lvl="1" algn="just">
              <a:buNone/>
            </a:pPr>
            <a:endParaRPr lang="es-CL" sz="2000" dirty="0" smtClean="0"/>
          </a:p>
          <a:p>
            <a:pPr lvl="1" algn="just">
              <a:buNone/>
            </a:pPr>
            <a:r>
              <a:rPr lang="es-CL" sz="2000" b="1" dirty="0" smtClean="0"/>
              <a:t>2. Fracción o porcentaje de cada fase</a:t>
            </a:r>
            <a:endParaRPr lang="es-CL" sz="2000" dirty="0" smtClean="0"/>
          </a:p>
          <a:p>
            <a:pPr lvl="1" algn="just">
              <a:buNone/>
            </a:pPr>
            <a:r>
              <a:rPr lang="es-CL" sz="2000" b="1" dirty="0" smtClean="0"/>
              <a:t>EJEMPLO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48" y="2357430"/>
            <a:ext cx="3857652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2285992"/>
            <a:ext cx="50006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/>
                <a:latin typeface="+mn-lt"/>
              </a:rPr>
              <a:t>Para una aleación 35% Ni 65%Cu a 1250°C:</a:t>
            </a:r>
          </a:p>
          <a:p>
            <a:endParaRPr lang="es-CL" sz="2000" b="1" dirty="0" smtClean="0">
              <a:effectLst/>
              <a:latin typeface="+mn-lt"/>
            </a:endParaRPr>
          </a:p>
          <a:p>
            <a:pPr algn="ctr"/>
            <a:endParaRPr lang="es-CL" sz="2000" b="1" dirty="0" smtClean="0">
              <a:effectLst/>
              <a:latin typeface="+mn-lt"/>
            </a:endParaRPr>
          </a:p>
          <a:p>
            <a:pPr algn="ctr"/>
            <a:endParaRPr lang="es-CL" sz="2000" dirty="0" smtClean="0">
              <a:effectLst/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s-CL" sz="2000" dirty="0" smtClean="0">
              <a:effectLst/>
              <a:latin typeface="+mn-lt"/>
            </a:endParaRPr>
          </a:p>
          <a:p>
            <a:pPr algn="ctr">
              <a:buFont typeface="Arial" pitchFamily="34" charset="0"/>
              <a:buChar char="•"/>
            </a:pPr>
            <a:endParaRPr lang="es-CL" sz="2000" dirty="0">
              <a:effectLst/>
              <a:latin typeface="+mn-lt"/>
            </a:endParaRPr>
          </a:p>
        </p:txBody>
      </p:sp>
      <p:graphicFrame>
        <p:nvGraphicFramePr>
          <p:cNvPr id="83971" name="Object 6"/>
          <p:cNvGraphicFramePr>
            <a:graphicFrameLocks noChangeAspect="1"/>
          </p:cNvGraphicFramePr>
          <p:nvPr/>
        </p:nvGraphicFramePr>
        <p:xfrm>
          <a:off x="285720" y="3143248"/>
          <a:ext cx="3946525" cy="1081087"/>
        </p:xfrm>
        <a:graphic>
          <a:graphicData uri="http://schemas.openxmlformats.org/presentationml/2006/ole">
            <p:oleObj spid="_x0000_s83971" name="Ecuación" r:id="rId5" imgW="2412720" imgH="660240" progId="Equation.3">
              <p:embed/>
            </p:oleObj>
          </a:graphicData>
        </a:graphic>
      </p:graphicFrame>
      <p:graphicFrame>
        <p:nvGraphicFramePr>
          <p:cNvPr id="83972" name="Object 6"/>
          <p:cNvGraphicFramePr>
            <a:graphicFrameLocks noChangeAspect="1"/>
          </p:cNvGraphicFramePr>
          <p:nvPr/>
        </p:nvGraphicFramePr>
        <p:xfrm>
          <a:off x="285720" y="4286256"/>
          <a:ext cx="3970338" cy="1081087"/>
        </p:xfrm>
        <a:graphic>
          <a:graphicData uri="http://schemas.openxmlformats.org/presentationml/2006/ole">
            <p:oleObj spid="_x0000_s83972" name="Ecuación" r:id="rId6" imgW="2425680" imgH="660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Sistemas Eutécticos Binarios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5000660" cy="348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5143504" y="1785926"/>
            <a:ext cx="42148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effectLst/>
                <a:latin typeface="+mn-lt"/>
              </a:rPr>
              <a:t>Para este sistema:</a:t>
            </a:r>
          </a:p>
          <a:p>
            <a:endParaRPr lang="es-CL" sz="2000" b="1" dirty="0" smtClean="0">
              <a:effectLst/>
              <a:latin typeface="+mn-lt"/>
            </a:endParaRPr>
          </a:p>
          <a:p>
            <a:r>
              <a:rPr lang="es-CL" sz="2000" b="1" dirty="0" smtClean="0">
                <a:effectLst/>
                <a:latin typeface="+mn-lt"/>
              </a:rPr>
              <a:t>3 fases presentes: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Fase Líquida (L)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Fase Sólida </a:t>
            </a:r>
            <a:r>
              <a:rPr lang="es-CL" sz="2000" dirty="0" smtClean="0">
                <a:effectLst/>
                <a:latin typeface="Symbol" pitchFamily="18" charset="2"/>
              </a:rPr>
              <a:t>a</a:t>
            </a:r>
            <a:endParaRPr lang="es-CL" sz="2000" dirty="0" smtClean="0">
              <a:effectLst/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Fase Sólida </a:t>
            </a:r>
            <a:r>
              <a:rPr lang="es-CL" sz="2000" dirty="0" smtClean="0">
                <a:effectLst/>
                <a:latin typeface="Symbol" pitchFamily="18" charset="2"/>
              </a:rPr>
              <a:t>b</a:t>
            </a:r>
          </a:p>
          <a:p>
            <a:pPr>
              <a:buFont typeface="Arial" pitchFamily="34" charset="0"/>
              <a:buChar char="•"/>
            </a:pPr>
            <a:endParaRPr lang="es-CL" sz="2000" dirty="0" smtClean="0">
              <a:effectLst/>
              <a:latin typeface="+mn-lt"/>
            </a:endParaRPr>
          </a:p>
          <a:p>
            <a:r>
              <a:rPr lang="es-CL" sz="2000" b="1" dirty="0" smtClean="0">
                <a:effectLst/>
                <a:latin typeface="+mn-lt"/>
              </a:rPr>
              <a:t>6 regiones de fases: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Campo Líquido (L)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Campo Bifásico (</a:t>
            </a:r>
            <a:r>
              <a:rPr lang="es-CL" sz="2000" dirty="0" err="1" smtClean="0">
                <a:effectLst/>
                <a:latin typeface="Symbol" pitchFamily="18" charset="2"/>
              </a:rPr>
              <a:t>a</a:t>
            </a:r>
            <a:r>
              <a:rPr lang="es-CL" sz="2000" dirty="0" err="1" smtClean="0">
                <a:effectLst/>
                <a:latin typeface="+mn-lt"/>
              </a:rPr>
              <a:t>+L</a:t>
            </a:r>
            <a:r>
              <a:rPr lang="es-CL" sz="2000" dirty="0" smtClean="0">
                <a:effectLst/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Campo Bifásico (</a:t>
            </a:r>
            <a:r>
              <a:rPr lang="es-CL" sz="2000" dirty="0" err="1" smtClean="0">
                <a:effectLst/>
                <a:latin typeface="Symbol" pitchFamily="18" charset="2"/>
              </a:rPr>
              <a:t>b</a:t>
            </a:r>
            <a:r>
              <a:rPr lang="es-CL" sz="2000" dirty="0" err="1" smtClean="0">
                <a:effectLst/>
                <a:latin typeface="+mn-lt"/>
              </a:rPr>
              <a:t>+L</a:t>
            </a:r>
            <a:r>
              <a:rPr lang="es-CL" sz="2000" dirty="0" smtClean="0">
                <a:effectLst/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Campo Bifásico (</a:t>
            </a:r>
            <a:r>
              <a:rPr lang="es-CL" sz="2000" dirty="0" err="1" smtClean="0">
                <a:effectLst/>
                <a:latin typeface="Symbol" pitchFamily="18" charset="2"/>
              </a:rPr>
              <a:t>a</a:t>
            </a:r>
            <a:r>
              <a:rPr lang="es-CL" sz="2000" dirty="0" err="1" smtClean="0">
                <a:effectLst/>
                <a:latin typeface="+mn-lt"/>
              </a:rPr>
              <a:t>+</a:t>
            </a:r>
            <a:r>
              <a:rPr lang="es-CL" sz="2000" dirty="0" err="1" smtClean="0">
                <a:effectLst/>
                <a:latin typeface="Symbol" pitchFamily="18" charset="2"/>
              </a:rPr>
              <a:t>b</a:t>
            </a:r>
            <a:r>
              <a:rPr lang="es-CL" sz="2000" dirty="0" smtClean="0">
                <a:effectLst/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Campo Sólido (</a:t>
            </a:r>
            <a:r>
              <a:rPr lang="es-CL" sz="2000" dirty="0" smtClean="0">
                <a:effectLst/>
                <a:latin typeface="Symbol" pitchFamily="18" charset="2"/>
              </a:rPr>
              <a:t>a</a:t>
            </a:r>
            <a:r>
              <a:rPr lang="es-CL" sz="2000" dirty="0" smtClean="0">
                <a:effectLst/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Campo Sólido (</a:t>
            </a:r>
            <a:r>
              <a:rPr lang="es-CL" sz="2000" dirty="0" smtClean="0">
                <a:effectLst/>
                <a:latin typeface="Symbol" pitchFamily="18" charset="2"/>
              </a:rPr>
              <a:t>b</a:t>
            </a:r>
            <a:r>
              <a:rPr lang="es-CL" sz="2000" dirty="0" smtClean="0">
                <a:effectLst/>
                <a:latin typeface="+mn-lt"/>
              </a:rPr>
              <a:t>)</a:t>
            </a:r>
          </a:p>
          <a:p>
            <a:endParaRPr lang="es-CL" sz="2000" dirty="0">
              <a:effectLst/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14348" y="1928802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/>
                <a:latin typeface="+mn-lt"/>
              </a:rPr>
              <a:t>Sistema binario Cu-Ag</a:t>
            </a:r>
            <a:endParaRPr lang="es-CL" sz="2000" b="1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Sistemas Eutécticos Binarios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50136"/>
            <a:ext cx="4929190" cy="343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4929190" y="1500174"/>
            <a:ext cx="42148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b="1" dirty="0" smtClean="0">
                <a:effectLst/>
                <a:latin typeface="+mn-lt"/>
              </a:rPr>
              <a:t>Comentarios:</a:t>
            </a:r>
          </a:p>
          <a:p>
            <a:endParaRPr lang="es-CL" sz="1800" b="1" dirty="0" smtClean="0">
              <a:effectLst/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L" sz="1800" dirty="0" smtClean="0">
                <a:effectLst/>
                <a:latin typeface="+mn-lt"/>
              </a:rPr>
              <a:t>Aparecen 3 regiones monofásicas </a:t>
            </a:r>
          </a:p>
          <a:p>
            <a:r>
              <a:rPr lang="es-CL" sz="1800" dirty="0" smtClean="0">
                <a:effectLst/>
                <a:latin typeface="+mn-lt"/>
              </a:rPr>
              <a:t>(</a:t>
            </a:r>
            <a:r>
              <a:rPr lang="es-CL" sz="1800" dirty="0" smtClean="0">
                <a:effectLst/>
                <a:latin typeface="Symbol" pitchFamily="18" charset="2"/>
              </a:rPr>
              <a:t>a, b</a:t>
            </a:r>
            <a:r>
              <a:rPr lang="es-CL" sz="1800" dirty="0" smtClean="0">
                <a:effectLst/>
                <a:latin typeface="+mn-lt"/>
              </a:rPr>
              <a:t> y L)</a:t>
            </a:r>
          </a:p>
          <a:p>
            <a:endParaRPr lang="es-CL" sz="1800" dirty="0" smtClean="0">
              <a:effectLst/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L" sz="1800" dirty="0" smtClean="0">
                <a:effectLst/>
                <a:latin typeface="Symbol" pitchFamily="18" charset="2"/>
              </a:rPr>
              <a:t>a </a:t>
            </a:r>
            <a:r>
              <a:rPr lang="es-CL" sz="1800" dirty="0" smtClean="0">
                <a:effectLst/>
                <a:latin typeface="+mn-lt"/>
              </a:rPr>
              <a:t>corresponde a una solución sólida rica en cobre</a:t>
            </a:r>
          </a:p>
          <a:p>
            <a:pPr>
              <a:buFont typeface="Arial" pitchFamily="34" charset="0"/>
              <a:buChar char="•"/>
            </a:pPr>
            <a:endParaRPr lang="es-CL" sz="1800" dirty="0" smtClean="0">
              <a:effectLst/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L" sz="1800" dirty="0" smtClean="0">
                <a:effectLst/>
                <a:latin typeface="Symbol" pitchFamily="18" charset="2"/>
              </a:rPr>
              <a:t>b</a:t>
            </a:r>
            <a:r>
              <a:rPr lang="es-CL" sz="1800" dirty="0" smtClean="0">
                <a:effectLst/>
                <a:latin typeface="+mn-lt"/>
              </a:rPr>
              <a:t> corresponde a una solución sólida rica en plata</a:t>
            </a:r>
          </a:p>
          <a:p>
            <a:pPr>
              <a:buFont typeface="Arial" pitchFamily="34" charset="0"/>
              <a:buChar char="•"/>
            </a:pPr>
            <a:endParaRPr lang="es-CL" sz="1800" dirty="0" smtClean="0">
              <a:effectLst/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L" sz="1800" dirty="0" smtClean="0">
                <a:effectLst/>
                <a:latin typeface="+mn-lt"/>
              </a:rPr>
              <a:t>Los mismos procedimientos para determinar composición y fracción de fases se aplican en este tipo de diagramas</a:t>
            </a:r>
          </a:p>
          <a:p>
            <a:pPr>
              <a:buFont typeface="Arial" pitchFamily="34" charset="0"/>
              <a:buChar char="•"/>
            </a:pPr>
            <a:endParaRPr lang="es-CL" sz="1800" dirty="0" smtClean="0">
              <a:effectLst/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L" sz="1800" dirty="0" smtClean="0">
                <a:effectLst/>
                <a:latin typeface="+mn-lt"/>
              </a:rPr>
              <a:t>El punto E se denomina punto invariante de composición C</a:t>
            </a:r>
            <a:r>
              <a:rPr lang="es-CL" sz="1800" baseline="-25000" dirty="0" smtClean="0">
                <a:effectLst/>
                <a:latin typeface="+mn-lt"/>
              </a:rPr>
              <a:t>E</a:t>
            </a:r>
            <a:r>
              <a:rPr lang="es-CL" sz="1800" dirty="0" smtClean="0">
                <a:effectLst/>
                <a:latin typeface="+mn-lt"/>
              </a:rPr>
              <a:t> y temperatura T</a:t>
            </a:r>
            <a:r>
              <a:rPr lang="es-CL" sz="1800" baseline="-25000" dirty="0" smtClean="0">
                <a:effectLst/>
                <a:latin typeface="+mn-lt"/>
              </a:rPr>
              <a:t>E</a:t>
            </a:r>
          </a:p>
          <a:p>
            <a:pPr>
              <a:buFont typeface="Arial" pitchFamily="34" charset="0"/>
              <a:buChar char="•"/>
            </a:pPr>
            <a:endParaRPr lang="es-CL" sz="1800" dirty="0" smtClean="0">
              <a:effectLst/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s-CL" sz="1800" dirty="0" smtClean="0">
              <a:effectLst/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s-CL" sz="1800" dirty="0">
              <a:effectLst/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14348" y="1928802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/>
                <a:latin typeface="+mn-lt"/>
              </a:rPr>
              <a:t>Sistema binario Cu-Ag</a:t>
            </a:r>
            <a:endParaRPr lang="es-CL" sz="2000" b="1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Reacciones Invariantes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500306"/>
            <a:ext cx="4929190" cy="343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0" y="2071678"/>
            <a:ext cx="42148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CL" sz="1800" dirty="0" smtClean="0">
                <a:effectLst/>
                <a:latin typeface="+mn-lt"/>
              </a:rPr>
              <a:t>Una aleación de composición C</a:t>
            </a:r>
            <a:r>
              <a:rPr lang="es-CL" sz="1800" baseline="-25000" dirty="0" smtClean="0">
                <a:effectLst/>
                <a:latin typeface="+mn-lt"/>
              </a:rPr>
              <a:t>E</a:t>
            </a:r>
            <a:r>
              <a:rPr lang="es-CL" sz="1800" dirty="0" smtClean="0">
                <a:effectLst/>
                <a:latin typeface="+mn-lt"/>
              </a:rPr>
              <a:t> experimenta la siguiente reacción al pasar por T</a:t>
            </a:r>
            <a:r>
              <a:rPr lang="es-CL" sz="1800" baseline="-25000" dirty="0" smtClean="0">
                <a:effectLst/>
                <a:latin typeface="+mn-lt"/>
              </a:rPr>
              <a:t>E</a:t>
            </a:r>
            <a:r>
              <a:rPr lang="es-CL" sz="1800" dirty="0" smtClean="0">
                <a:effectLst/>
                <a:latin typeface="+mn-lt"/>
              </a:rPr>
              <a:t>	</a:t>
            </a:r>
          </a:p>
          <a:p>
            <a:pPr algn="just">
              <a:buFont typeface="Arial" pitchFamily="34" charset="0"/>
              <a:buChar char="•"/>
            </a:pPr>
            <a:endParaRPr lang="es-CL" sz="1800" dirty="0" smtClean="0">
              <a:effectLst/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endParaRPr lang="es-CL" sz="1800" dirty="0" smtClean="0">
              <a:effectLst/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1800" dirty="0" smtClean="0">
                <a:effectLst/>
                <a:latin typeface="+mn-lt"/>
              </a:rPr>
              <a:t>La fase líquida se transforma en dos fases sólidas a la temperatura T</a:t>
            </a:r>
            <a:r>
              <a:rPr lang="es-CL" sz="1800" baseline="-25000" dirty="0" smtClean="0">
                <a:effectLst/>
                <a:latin typeface="+mn-lt"/>
              </a:rPr>
              <a:t>E </a:t>
            </a:r>
          </a:p>
          <a:p>
            <a:pPr algn="just">
              <a:buFont typeface="Arial" pitchFamily="34" charset="0"/>
              <a:buChar char="•"/>
            </a:pPr>
            <a:endParaRPr lang="es-CL" sz="1800" dirty="0" smtClean="0">
              <a:effectLst/>
              <a:latin typeface="+mn-lt"/>
            </a:endParaRPr>
          </a:p>
          <a:p>
            <a:pPr algn="just">
              <a:buFont typeface="Arial" pitchFamily="34" charset="0"/>
              <a:buChar char="•"/>
            </a:pPr>
            <a:r>
              <a:rPr lang="es-CL" sz="1800" dirty="0" smtClean="0">
                <a:effectLst/>
                <a:latin typeface="+mn-lt"/>
              </a:rPr>
              <a:t>La reacción anterior se denomina 	</a:t>
            </a:r>
            <a:r>
              <a:rPr lang="es-CL" sz="1800" b="1" dirty="0" smtClean="0">
                <a:effectLst/>
                <a:latin typeface="+mn-lt"/>
              </a:rPr>
              <a:t>Reacción Eutéctica</a:t>
            </a:r>
          </a:p>
          <a:p>
            <a:pPr algn="just"/>
            <a:endParaRPr lang="es-CL" sz="1800" dirty="0" smtClean="0">
              <a:effectLst/>
              <a:latin typeface="+mn-lt"/>
            </a:endParaRPr>
          </a:p>
          <a:p>
            <a:endParaRPr lang="es-CL" sz="1800" dirty="0" smtClean="0">
              <a:effectLst/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s-CL" sz="1800" dirty="0">
              <a:effectLst/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4929190" y="1928802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/>
                <a:latin typeface="+mn-lt"/>
              </a:rPr>
              <a:t>Sistema binario Cu-Ag</a:t>
            </a:r>
            <a:endParaRPr lang="es-CL" sz="2000" b="1" dirty="0">
              <a:effectLst/>
              <a:latin typeface="+mn-lt"/>
            </a:endParaRPr>
          </a:p>
        </p:txBody>
      </p:sp>
      <p:graphicFrame>
        <p:nvGraphicFramePr>
          <p:cNvPr id="89090" name="Object 6"/>
          <p:cNvGraphicFramePr>
            <a:graphicFrameLocks noChangeAspect="1"/>
          </p:cNvGraphicFramePr>
          <p:nvPr/>
        </p:nvGraphicFramePr>
        <p:xfrm>
          <a:off x="1616075" y="2757488"/>
          <a:ext cx="1143000" cy="708025"/>
        </p:xfrm>
        <a:graphic>
          <a:graphicData uri="http://schemas.openxmlformats.org/presentationml/2006/ole">
            <p:oleObj spid="_x0000_s89090" name="Ecuación" r:id="rId5" imgW="698400" imgH="431640" progId="Equation.3">
              <p:embed/>
            </p:oleObj>
          </a:graphicData>
        </a:graphic>
      </p:graphicFrame>
      <p:cxnSp>
        <p:nvCxnSpPr>
          <p:cNvPr id="9" name="8 Conector recto"/>
          <p:cNvCxnSpPr/>
          <p:nvPr/>
        </p:nvCxnSpPr>
        <p:spPr>
          <a:xfrm rot="5400000" flipH="1" flipV="1">
            <a:off x="6179355" y="4179099"/>
            <a:ext cx="278608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6181725"/>
            <a:ext cx="55626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Reacciones Invariantes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1500166" y="2214554"/>
          <a:ext cx="6096000" cy="2595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0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Reacción</a:t>
                      </a:r>
                      <a:endParaRPr lang="es-C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Eutéctica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L = </a:t>
                      </a:r>
                      <a:r>
                        <a:rPr lang="es-CL" dirty="0" smtClean="0">
                          <a:latin typeface="Symbol" pitchFamily="18" charset="2"/>
                        </a:rPr>
                        <a:t>a</a:t>
                      </a:r>
                      <a:r>
                        <a:rPr lang="es-CL" baseline="0" dirty="0" smtClean="0">
                          <a:latin typeface="Symbol" pitchFamily="18" charset="2"/>
                        </a:rPr>
                        <a:t> + b</a:t>
                      </a:r>
                      <a:endParaRPr lang="es-CL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err="1" smtClean="0"/>
                        <a:t>Peritéctica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L </a:t>
                      </a:r>
                      <a:r>
                        <a:rPr lang="es-CL" dirty="0" smtClean="0">
                          <a:latin typeface="Symbol" pitchFamily="18" charset="2"/>
                        </a:rPr>
                        <a:t>+ a = b</a:t>
                      </a:r>
                      <a:endParaRPr lang="es-CL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err="1" smtClean="0"/>
                        <a:t>Eutectoide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Symbol" pitchFamily="18" charset="2"/>
                        </a:rPr>
                        <a:t>a</a:t>
                      </a:r>
                      <a:r>
                        <a:rPr lang="es-CL" baseline="0" dirty="0" smtClean="0">
                          <a:latin typeface="Symbol" pitchFamily="18" charset="2"/>
                        </a:rPr>
                        <a:t> = b + g</a:t>
                      </a:r>
                      <a:endParaRPr lang="es-CL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err="1" smtClean="0"/>
                        <a:t>Peritectoide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>
                          <a:latin typeface="Symbol" pitchFamily="18" charset="2"/>
                        </a:rPr>
                        <a:t>a</a:t>
                      </a:r>
                      <a:r>
                        <a:rPr lang="es-CL" baseline="0" dirty="0" smtClean="0">
                          <a:latin typeface="Symbol" pitchFamily="18" charset="2"/>
                        </a:rPr>
                        <a:t> + b = g</a:t>
                      </a:r>
                      <a:endParaRPr lang="es-CL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err="1" smtClean="0"/>
                        <a:t>Monotéctica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L1 = L2 </a:t>
                      </a:r>
                      <a:r>
                        <a:rPr lang="es-CL" dirty="0" smtClean="0">
                          <a:latin typeface="Symbol" pitchFamily="18" charset="2"/>
                        </a:rPr>
                        <a:t>+ a</a:t>
                      </a:r>
                      <a:endParaRPr lang="es-CL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dirty="0" err="1" smtClean="0"/>
                        <a:t>Sintéctica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L1 </a:t>
                      </a:r>
                      <a:r>
                        <a:rPr lang="es-CL" baseline="0" dirty="0" smtClean="0"/>
                        <a:t> + L2 = </a:t>
                      </a:r>
                      <a:r>
                        <a:rPr lang="es-CL" baseline="0" dirty="0" smtClean="0">
                          <a:latin typeface="Symbol" pitchFamily="18" charset="2"/>
                        </a:rPr>
                        <a:t>a</a:t>
                      </a:r>
                      <a:endParaRPr lang="es-CL" dirty="0">
                        <a:latin typeface="Symbol" pitchFamily="18" charset="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Reacción </a:t>
            </a:r>
            <a:r>
              <a:rPr lang="es-CL" dirty="0" err="1" smtClean="0"/>
              <a:t>Peritéctica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214554"/>
            <a:ext cx="3886220" cy="38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Reacción </a:t>
            </a:r>
            <a:r>
              <a:rPr lang="es-CL" dirty="0" err="1" smtClean="0"/>
              <a:t>Monotéctica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071678"/>
            <a:ext cx="4024886" cy="3848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1252728"/>
          </a:xfrm>
        </p:spPr>
        <p:txBody>
          <a:bodyPr>
            <a:normAutofit/>
          </a:bodyPr>
          <a:lstStyle/>
          <a:p>
            <a:r>
              <a:rPr lang="es-CL" sz="4000" dirty="0" smtClean="0"/>
              <a:t>Definiciones y Conceptos Fundamentales</a:t>
            </a:r>
            <a:endParaRPr lang="es-CL" sz="4000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625975"/>
          </a:xfrm>
        </p:spPr>
        <p:txBody>
          <a:bodyPr/>
          <a:lstStyle/>
          <a:p>
            <a:pPr algn="just"/>
            <a:r>
              <a:rPr lang="es-CL" sz="2400" b="1" dirty="0" smtClean="0"/>
              <a:t>Componente</a:t>
            </a:r>
          </a:p>
          <a:p>
            <a:pPr algn="just">
              <a:buNone/>
            </a:pPr>
            <a:r>
              <a:rPr lang="es-CL" sz="2200" dirty="0" smtClean="0"/>
              <a:t>	Compuesto que forma parte de una aleación.</a:t>
            </a:r>
          </a:p>
          <a:p>
            <a:pPr algn="just"/>
            <a:endParaRPr lang="es-CL" sz="2800" dirty="0" smtClean="0"/>
          </a:p>
          <a:p>
            <a:pPr algn="just"/>
            <a:r>
              <a:rPr lang="es-CL" sz="2400" b="1" dirty="0" smtClean="0"/>
              <a:t>Sistema</a:t>
            </a:r>
          </a:p>
          <a:p>
            <a:pPr algn="just">
              <a:buNone/>
            </a:pPr>
            <a:r>
              <a:rPr lang="es-CL" sz="2400" dirty="0" smtClean="0"/>
              <a:t>	</a:t>
            </a:r>
            <a:r>
              <a:rPr lang="es-CL" sz="2200" dirty="0" smtClean="0"/>
              <a:t>Posibles aleaciones consistentes en los mismos componentes, pero sin referirse a las proporciones de los componentes de la aleación.</a:t>
            </a:r>
          </a:p>
          <a:p>
            <a:pPr algn="just">
              <a:buNone/>
            </a:pPr>
            <a:endParaRPr lang="es-CL" sz="2200" b="1" dirty="0" smtClean="0"/>
          </a:p>
          <a:p>
            <a:pPr algn="just"/>
            <a:r>
              <a:rPr lang="es-CL" sz="2400" b="1" dirty="0" smtClean="0"/>
              <a:t>Solución sólida</a:t>
            </a:r>
          </a:p>
          <a:p>
            <a:pPr algn="just">
              <a:buNone/>
            </a:pPr>
            <a:r>
              <a:rPr lang="es-CL" sz="2400" b="1" dirty="0" smtClean="0"/>
              <a:t>	</a:t>
            </a:r>
            <a:r>
              <a:rPr lang="es-CL" sz="2200" dirty="0" smtClean="0"/>
              <a:t>Solución en estado sólido de uno o más solutos en un solvente. Los átomos del soluto ocupan posiciones </a:t>
            </a:r>
            <a:r>
              <a:rPr lang="es-CL" sz="2200" dirty="0" err="1" smtClean="0"/>
              <a:t>sustitucionales</a:t>
            </a:r>
            <a:r>
              <a:rPr lang="es-CL" sz="2200" dirty="0" smtClean="0"/>
              <a:t> o intersticiales en la red del solvente manteniendo su estructura cristalina.</a:t>
            </a:r>
            <a:endParaRPr lang="es-CL" sz="2400" b="1" dirty="0" smtClean="0"/>
          </a:p>
          <a:p>
            <a:pPr algn="just">
              <a:buNone/>
            </a:pPr>
            <a:r>
              <a:rPr lang="es-CL" sz="2800" dirty="0" smtClean="0"/>
              <a:t>	</a:t>
            </a:r>
            <a:endParaRPr lang="es-CL" sz="2200" dirty="0" smtClean="0"/>
          </a:p>
          <a:p>
            <a:pPr algn="just">
              <a:buNone/>
            </a:pPr>
            <a:endParaRPr lang="es-CL" sz="2200" dirty="0" smtClean="0"/>
          </a:p>
          <a:p>
            <a:pPr algn="just">
              <a:buNone/>
            </a:pPr>
            <a:endParaRPr lang="es-CL" sz="2800" dirty="0" smtClean="0"/>
          </a:p>
          <a:p>
            <a:pPr>
              <a:buNone/>
            </a:pPr>
            <a:endParaRPr lang="es-CL" sz="2800" dirty="0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Reacción </a:t>
            </a:r>
            <a:r>
              <a:rPr lang="es-CL" dirty="0" err="1" smtClean="0"/>
              <a:t>Sintéctica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000240"/>
            <a:ext cx="4300558" cy="4300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Reacciones invariantes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143116"/>
            <a:ext cx="3609992" cy="397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Sistemas </a:t>
            </a:r>
            <a:r>
              <a:rPr lang="es-CL" dirty="0" smtClean="0"/>
              <a:t>Binarios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2714612" y="1571612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/>
                <a:latin typeface="+mn-lt"/>
              </a:rPr>
              <a:t>Sistema binario Pb-Sn</a:t>
            </a:r>
            <a:endParaRPr lang="es-CL" sz="2000" b="1" dirty="0">
              <a:effectLst/>
              <a:latin typeface="+mn-lt"/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143116"/>
            <a:ext cx="608647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Sistemas </a:t>
            </a:r>
            <a:r>
              <a:rPr lang="es-CL" dirty="0" smtClean="0"/>
              <a:t>Binarios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357158" y="1571612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/>
                <a:latin typeface="+mn-lt"/>
              </a:rPr>
              <a:t>Sistema binario Pb-Mg con presencia de compuesto intermedio</a:t>
            </a:r>
            <a:endParaRPr lang="es-CL" sz="2000" b="1" dirty="0">
              <a:effectLst/>
              <a:latin typeface="+mn-lt"/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00240"/>
            <a:ext cx="700087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Sistemas </a:t>
            </a:r>
            <a:r>
              <a:rPr lang="es-CL" dirty="0" smtClean="0"/>
              <a:t>Binarios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357158" y="1571612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/>
                <a:latin typeface="+mn-lt"/>
              </a:rPr>
              <a:t>Sistema binario Cu-Zn</a:t>
            </a:r>
            <a:endParaRPr lang="es-CL" sz="2000" b="1" dirty="0">
              <a:effectLst/>
              <a:latin typeface="+mn-lt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37052" y="874663"/>
            <a:ext cx="4989260" cy="6977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Sistemas </a:t>
            </a:r>
            <a:r>
              <a:rPr lang="es-CL" dirty="0" smtClean="0"/>
              <a:t>Binarios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357158" y="1571612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effectLst/>
                <a:latin typeface="+mn-lt"/>
              </a:rPr>
              <a:t>Sistema binario </a:t>
            </a:r>
            <a:r>
              <a:rPr lang="es-CL" sz="2000" b="1" dirty="0" smtClean="0">
                <a:effectLst/>
                <a:latin typeface="+mn-lt"/>
              </a:rPr>
              <a:t>Fe-C</a:t>
            </a:r>
            <a:endParaRPr lang="es-CL" sz="2000" b="1" dirty="0">
              <a:effectLst/>
              <a:latin typeface="+mn-lt"/>
            </a:endParaRP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07167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Regla de las Fases de Gibbs</a:t>
            </a:r>
            <a:endParaRPr lang="es-CL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0" y="1774825"/>
            <a:ext cx="9144000" cy="4625975"/>
          </a:xfrm>
        </p:spPr>
        <p:txBody>
          <a:bodyPr/>
          <a:lstStyle/>
          <a:p>
            <a:r>
              <a:rPr lang="es-CL" sz="2400" dirty="0" smtClean="0"/>
              <a:t>Indica el número de fases que coexisten en equilibrio</a:t>
            </a:r>
          </a:p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 smtClean="0"/>
          </a:p>
          <a:p>
            <a:pPr>
              <a:buNone/>
            </a:pPr>
            <a:r>
              <a:rPr lang="es-CL" sz="2000" dirty="0" smtClean="0"/>
              <a:t>P	:	N° de fases presentes</a:t>
            </a:r>
          </a:p>
          <a:p>
            <a:pPr>
              <a:buNone/>
            </a:pPr>
            <a:r>
              <a:rPr lang="es-CL" sz="2000" dirty="0" smtClean="0"/>
              <a:t>F	:	N° de grados de </a:t>
            </a:r>
            <a:r>
              <a:rPr lang="es-CL" sz="2000" dirty="0" smtClean="0"/>
              <a:t>libertad</a:t>
            </a:r>
            <a:endParaRPr lang="es-CL" sz="2000" dirty="0" smtClean="0"/>
          </a:p>
          <a:p>
            <a:pPr>
              <a:buNone/>
            </a:pPr>
            <a:r>
              <a:rPr lang="es-CL" sz="2000" dirty="0" smtClean="0"/>
              <a:t>C	:	N° de componentes</a:t>
            </a:r>
          </a:p>
          <a:p>
            <a:pPr>
              <a:buNone/>
            </a:pPr>
            <a:r>
              <a:rPr lang="es-CL" sz="2000" dirty="0" smtClean="0"/>
              <a:t>N	:	N° de variables no composicionales (Temperatura y Presión)</a:t>
            </a:r>
            <a:endParaRPr lang="es-CL" sz="2000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0 Rectángulo redondeado"/>
          <p:cNvSpPr/>
          <p:nvPr/>
        </p:nvSpPr>
        <p:spPr>
          <a:xfrm>
            <a:off x="2571736" y="2857496"/>
            <a:ext cx="3786214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13" name="12 Objeto"/>
          <p:cNvGraphicFramePr>
            <a:graphicFrameLocks noChangeAspect="1"/>
          </p:cNvGraphicFramePr>
          <p:nvPr/>
        </p:nvGraphicFramePr>
        <p:xfrm>
          <a:off x="2714612" y="2928934"/>
          <a:ext cx="3555693" cy="1657354"/>
        </p:xfrm>
        <a:graphic>
          <a:graphicData uri="http://schemas.openxmlformats.org/presentationml/2006/ole">
            <p:oleObj spid="_x0000_s47106" name="Ecuación" r:id="rId3" imgW="9270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2857488" y="2500306"/>
            <a:ext cx="350046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Regla de las Fases de Gibbs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13" name="12 Objeto"/>
          <p:cNvGraphicFramePr>
            <a:graphicFrameLocks noChangeAspect="1"/>
          </p:cNvGraphicFramePr>
          <p:nvPr/>
        </p:nvGraphicFramePr>
        <p:xfrm>
          <a:off x="2928926" y="2571744"/>
          <a:ext cx="3214687" cy="1657350"/>
        </p:xfrm>
        <a:graphic>
          <a:graphicData uri="http://schemas.openxmlformats.org/presentationml/2006/ole">
            <p:oleObj spid="_x0000_s46082" name="Ecuación" r:id="rId3" imgW="838080" imgH="431640" progId="Equation.3">
              <p:embed/>
            </p:oleObj>
          </a:graphicData>
        </a:graphic>
      </p:graphicFrame>
      <p:sp>
        <p:nvSpPr>
          <p:cNvPr id="14" name="13 Marcador de contenido"/>
          <p:cNvSpPr>
            <a:spLocks noGrp="1"/>
          </p:cNvSpPr>
          <p:nvPr>
            <p:ph idx="1"/>
          </p:nvPr>
        </p:nvSpPr>
        <p:spPr>
          <a:xfrm>
            <a:off x="0" y="1774825"/>
            <a:ext cx="9144000" cy="4625975"/>
          </a:xfrm>
        </p:spPr>
        <p:txBody>
          <a:bodyPr/>
          <a:lstStyle/>
          <a:p>
            <a:r>
              <a:rPr lang="es-CL" sz="2800" dirty="0" smtClean="0"/>
              <a:t>A presión constante:</a:t>
            </a:r>
          </a:p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 smtClean="0"/>
          </a:p>
          <a:p>
            <a:pPr algn="just">
              <a:buNone/>
            </a:pPr>
            <a:r>
              <a:rPr lang="es-CL" sz="2000" dirty="0" smtClean="0"/>
              <a:t>Los grados de libertad se refieren al número de variables controladas externamente</a:t>
            </a:r>
          </a:p>
          <a:p>
            <a:pPr algn="just">
              <a:buNone/>
            </a:pPr>
            <a:r>
              <a:rPr lang="es-CL" sz="2000" dirty="0" smtClean="0"/>
              <a:t> que se deben especificar para definir completamente el estado del sistema.</a:t>
            </a:r>
          </a:p>
          <a:p>
            <a:pPr algn="just">
              <a:buNone/>
            </a:pPr>
            <a:endParaRPr lang="es-CL" sz="2000" dirty="0" smtClean="0"/>
          </a:p>
          <a:p>
            <a:pPr algn="just">
              <a:buNone/>
            </a:pPr>
            <a:r>
              <a:rPr lang="es-CL" sz="2000" dirty="0" smtClean="0"/>
              <a:t>F es el número de variables que se pueden cambiar independientemente sin alterar el</a:t>
            </a:r>
          </a:p>
          <a:p>
            <a:pPr algn="just">
              <a:buNone/>
            </a:pPr>
            <a:r>
              <a:rPr lang="es-CL" sz="2000" dirty="0" smtClean="0"/>
              <a:t> número de fases que coexisten en el equilibrio</a:t>
            </a:r>
          </a:p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 smtClean="0"/>
          </a:p>
          <a:p>
            <a:endParaRPr lang="es-CL" sz="28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2857488" y="3500438"/>
            <a:ext cx="3500462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aphicFrame>
        <p:nvGraphicFramePr>
          <p:cNvPr id="46083" name="Object 6"/>
          <p:cNvGraphicFramePr>
            <a:graphicFrameLocks noChangeAspect="1"/>
          </p:cNvGraphicFramePr>
          <p:nvPr/>
        </p:nvGraphicFramePr>
        <p:xfrm>
          <a:off x="3000364" y="3500438"/>
          <a:ext cx="3214687" cy="1657350"/>
        </p:xfrm>
        <a:graphic>
          <a:graphicData uri="http://schemas.openxmlformats.org/presentationml/2006/ole">
            <p:oleObj spid="_x0000_s46083" name="Ecuación" r:id="rId4" imgW="83808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Regla de las Fases de Gibbs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graphicFrame>
        <p:nvGraphicFramePr>
          <p:cNvPr id="46083" name="Object 6"/>
          <p:cNvGraphicFramePr>
            <a:graphicFrameLocks noChangeAspect="1"/>
          </p:cNvGraphicFramePr>
          <p:nvPr/>
        </p:nvGraphicFramePr>
        <p:xfrm>
          <a:off x="5929322" y="1714488"/>
          <a:ext cx="2000264" cy="1388481"/>
        </p:xfrm>
        <a:graphic>
          <a:graphicData uri="http://schemas.openxmlformats.org/presentationml/2006/ole">
            <p:oleObj spid="_x0000_s137219" name="Ecuación" r:id="rId3" imgW="622080" imgH="431640" progId="Equation.3">
              <p:embed/>
            </p:oleObj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85992"/>
            <a:ext cx="4929190" cy="343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CuadroTexto"/>
          <p:cNvSpPr txBox="1"/>
          <p:nvPr/>
        </p:nvSpPr>
        <p:spPr>
          <a:xfrm>
            <a:off x="5500694" y="2571744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800" dirty="0" smtClean="0">
                <a:effectLst/>
                <a:latin typeface="+mn-lt"/>
              </a:rPr>
              <a:t>Para región monofásica (P=1):</a:t>
            </a:r>
          </a:p>
          <a:p>
            <a:r>
              <a:rPr lang="es-CL" sz="1800" dirty="0" smtClean="0">
                <a:effectLst/>
                <a:latin typeface="+mn-lt"/>
              </a:rPr>
              <a:t>F=2</a:t>
            </a:r>
          </a:p>
          <a:p>
            <a:endParaRPr lang="es-CL" sz="1800" dirty="0" smtClean="0">
              <a:effectLst/>
              <a:latin typeface="+mn-lt"/>
            </a:endParaRPr>
          </a:p>
          <a:p>
            <a:r>
              <a:rPr lang="es-CL" sz="1800" dirty="0" smtClean="0">
                <a:effectLst/>
                <a:latin typeface="+mn-lt"/>
              </a:rPr>
              <a:t>Para región bifásica (P=2):</a:t>
            </a:r>
          </a:p>
          <a:p>
            <a:r>
              <a:rPr lang="es-CL" sz="1800" dirty="0" smtClean="0">
                <a:effectLst/>
                <a:latin typeface="+mn-lt"/>
              </a:rPr>
              <a:t>F=1</a:t>
            </a:r>
          </a:p>
          <a:p>
            <a:endParaRPr lang="es-CL" sz="1800" dirty="0" smtClean="0">
              <a:effectLst/>
              <a:latin typeface="+mn-lt"/>
            </a:endParaRPr>
          </a:p>
          <a:p>
            <a:r>
              <a:rPr lang="es-CL" sz="1800" dirty="0" smtClean="0">
                <a:effectLst/>
                <a:latin typeface="+mn-lt"/>
              </a:rPr>
              <a:t>En la isoterma eutéctica (P=3)</a:t>
            </a:r>
          </a:p>
          <a:p>
            <a:r>
              <a:rPr lang="es-CL" sz="1800" dirty="0" smtClean="0">
                <a:effectLst/>
                <a:latin typeface="+mn-lt"/>
              </a:rPr>
              <a:t>F=0</a:t>
            </a:r>
            <a:endParaRPr lang="es-CL" sz="180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Ejercicios 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0" name="19 CuadroTexto"/>
          <p:cNvSpPr txBox="1"/>
          <p:nvPr/>
        </p:nvSpPr>
        <p:spPr>
          <a:xfrm>
            <a:off x="0" y="1571612"/>
            <a:ext cx="50720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effectLst/>
                <a:latin typeface="+mn-lt"/>
              </a:rPr>
              <a:t>P1</a:t>
            </a:r>
          </a:p>
          <a:p>
            <a:endParaRPr lang="es-ES" sz="1800" dirty="0" smtClean="0">
              <a:effectLst/>
              <a:latin typeface="+mn-lt"/>
            </a:endParaRPr>
          </a:p>
          <a:p>
            <a:r>
              <a:rPr lang="es-ES" sz="1800" dirty="0" smtClean="0">
                <a:effectLst/>
                <a:latin typeface="+mn-lt"/>
              </a:rPr>
              <a:t>a)Identifique </a:t>
            </a:r>
            <a:r>
              <a:rPr lang="es-ES" sz="1800" dirty="0" smtClean="0">
                <a:effectLst/>
                <a:latin typeface="+mn-lt"/>
              </a:rPr>
              <a:t>los componentes </a:t>
            </a:r>
            <a:r>
              <a:rPr lang="es-ES" sz="1800" dirty="0" smtClean="0">
                <a:effectLst/>
                <a:latin typeface="+mn-lt"/>
              </a:rPr>
              <a:t>y las fases que </a:t>
            </a:r>
            <a:r>
              <a:rPr lang="es-ES" sz="1800" dirty="0" smtClean="0">
                <a:effectLst/>
                <a:latin typeface="+mn-lt"/>
              </a:rPr>
              <a:t>constituyen este </a:t>
            </a:r>
            <a:r>
              <a:rPr lang="es-ES" sz="1800" dirty="0" smtClean="0">
                <a:effectLst/>
                <a:latin typeface="+mn-lt"/>
              </a:rPr>
              <a:t>sistema</a:t>
            </a:r>
          </a:p>
          <a:p>
            <a:endParaRPr lang="es-CL" sz="1800" dirty="0" smtClean="0">
              <a:effectLst/>
              <a:latin typeface="+mn-lt"/>
            </a:endParaRPr>
          </a:p>
          <a:p>
            <a:pPr lvl="0"/>
            <a:r>
              <a:rPr lang="es-ES" sz="1800" dirty="0" smtClean="0">
                <a:effectLst/>
                <a:latin typeface="+mn-lt"/>
              </a:rPr>
              <a:t>b)¿Es </a:t>
            </a:r>
            <a:r>
              <a:rPr lang="es-ES" sz="1800" dirty="0" smtClean="0">
                <a:effectLst/>
                <a:latin typeface="+mn-lt"/>
              </a:rPr>
              <a:t>el sistema isobárico ó </a:t>
            </a:r>
            <a:r>
              <a:rPr lang="es-ES" sz="1800" dirty="0" err="1" smtClean="0">
                <a:effectLst/>
                <a:latin typeface="+mn-lt"/>
              </a:rPr>
              <a:t>isotermal</a:t>
            </a:r>
            <a:r>
              <a:rPr lang="es-ES" sz="1800" dirty="0" smtClean="0">
                <a:effectLst/>
                <a:latin typeface="+mn-lt"/>
              </a:rPr>
              <a:t>?</a:t>
            </a:r>
          </a:p>
          <a:p>
            <a:pPr lvl="0"/>
            <a:endParaRPr lang="es-CL" sz="1800" dirty="0" smtClean="0">
              <a:effectLst/>
              <a:latin typeface="+mn-lt"/>
            </a:endParaRPr>
          </a:p>
          <a:p>
            <a:pPr lvl="0"/>
            <a:r>
              <a:rPr lang="es-ES" sz="1800" dirty="0" smtClean="0">
                <a:effectLst/>
                <a:latin typeface="+mn-lt"/>
              </a:rPr>
              <a:t>c)Entregue </a:t>
            </a:r>
            <a:r>
              <a:rPr lang="es-ES" sz="1800" dirty="0" smtClean="0">
                <a:effectLst/>
                <a:latin typeface="+mn-lt"/>
              </a:rPr>
              <a:t>la expresión de la regla de las fases que se aplica a este </a:t>
            </a:r>
            <a:r>
              <a:rPr lang="es-ES" sz="1800" dirty="0" smtClean="0">
                <a:effectLst/>
                <a:latin typeface="+mn-lt"/>
              </a:rPr>
              <a:t>diagrama</a:t>
            </a:r>
          </a:p>
          <a:p>
            <a:pPr lvl="0"/>
            <a:endParaRPr lang="es-CL" sz="1800" dirty="0" smtClean="0">
              <a:effectLst/>
              <a:latin typeface="+mn-lt"/>
            </a:endParaRPr>
          </a:p>
          <a:p>
            <a:pPr lvl="0"/>
            <a:r>
              <a:rPr lang="es-ES" sz="1800" dirty="0" smtClean="0">
                <a:effectLst/>
                <a:latin typeface="+mn-lt"/>
              </a:rPr>
              <a:t>d)Indique </a:t>
            </a:r>
            <a:r>
              <a:rPr lang="es-ES" sz="1800" dirty="0" smtClean="0">
                <a:effectLst/>
                <a:latin typeface="+mn-lt"/>
              </a:rPr>
              <a:t>sobre el diagrama </a:t>
            </a:r>
            <a:r>
              <a:rPr lang="es-ES" sz="1800" dirty="0" smtClean="0">
                <a:effectLst/>
                <a:latin typeface="+mn-lt"/>
              </a:rPr>
              <a:t>los campos </a:t>
            </a:r>
            <a:r>
              <a:rPr lang="es-ES" sz="1800" dirty="0" smtClean="0">
                <a:effectLst/>
                <a:latin typeface="+mn-lt"/>
              </a:rPr>
              <a:t>que son: invariantes (F=0), </a:t>
            </a:r>
            <a:r>
              <a:rPr lang="es-ES" sz="1800" dirty="0" err="1" smtClean="0">
                <a:effectLst/>
                <a:latin typeface="+mn-lt"/>
              </a:rPr>
              <a:t>univariante</a:t>
            </a:r>
            <a:r>
              <a:rPr lang="es-ES" sz="1800" dirty="0" smtClean="0">
                <a:effectLst/>
                <a:latin typeface="+mn-lt"/>
              </a:rPr>
              <a:t> (F=1), y </a:t>
            </a:r>
            <a:r>
              <a:rPr lang="es-ES" sz="1800" dirty="0" err="1" smtClean="0">
                <a:effectLst/>
                <a:latin typeface="+mn-lt"/>
              </a:rPr>
              <a:t>divariante</a:t>
            </a:r>
            <a:r>
              <a:rPr lang="es-ES" sz="1800" dirty="0" smtClean="0">
                <a:effectLst/>
                <a:latin typeface="+mn-lt"/>
              </a:rPr>
              <a:t> (F=2</a:t>
            </a:r>
            <a:r>
              <a:rPr lang="es-ES" sz="1800" dirty="0" smtClean="0">
                <a:effectLst/>
                <a:latin typeface="+mn-lt"/>
              </a:rPr>
              <a:t>).</a:t>
            </a:r>
          </a:p>
          <a:p>
            <a:pPr lvl="0"/>
            <a:endParaRPr lang="es-CL" sz="1800" dirty="0" smtClean="0">
              <a:effectLst/>
              <a:latin typeface="+mn-lt"/>
            </a:endParaRPr>
          </a:p>
          <a:p>
            <a:pPr lvl="0"/>
            <a:r>
              <a:rPr lang="es-ES" sz="1800" dirty="0" smtClean="0">
                <a:effectLst/>
                <a:latin typeface="+mn-lt"/>
              </a:rPr>
              <a:t>e)¿Cuál </a:t>
            </a:r>
            <a:r>
              <a:rPr lang="es-ES" sz="1800" dirty="0" smtClean="0">
                <a:effectLst/>
                <a:latin typeface="+mn-lt"/>
              </a:rPr>
              <a:t>es la temperatura del punto eutéctico y la composición de las fases</a:t>
            </a:r>
            <a:r>
              <a:rPr lang="es-ES" sz="1800" dirty="0" smtClean="0">
                <a:effectLst/>
                <a:latin typeface="+mn-lt"/>
              </a:rPr>
              <a:t>?.</a:t>
            </a:r>
          </a:p>
          <a:p>
            <a:pPr lvl="0"/>
            <a:endParaRPr lang="es-CL" sz="1800" dirty="0" smtClean="0">
              <a:effectLst/>
              <a:latin typeface="+mn-lt"/>
            </a:endParaRPr>
          </a:p>
          <a:p>
            <a:pPr lvl="0"/>
            <a:r>
              <a:rPr lang="es-ES" sz="1800" dirty="0" smtClean="0">
                <a:effectLst/>
                <a:latin typeface="+mn-lt"/>
              </a:rPr>
              <a:t>f)¿Cuál </a:t>
            </a:r>
            <a:r>
              <a:rPr lang="es-ES" sz="1800" dirty="0" smtClean="0">
                <a:effectLst/>
                <a:latin typeface="+mn-lt"/>
              </a:rPr>
              <a:t>es la temperatura  del límite de fases entre </a:t>
            </a:r>
            <a:r>
              <a:rPr lang="es-ES" sz="1800" dirty="0" err="1" smtClean="0">
                <a:effectLst/>
                <a:latin typeface="+mn-lt"/>
              </a:rPr>
              <a:t>tridimita</a:t>
            </a:r>
            <a:r>
              <a:rPr lang="es-ES" sz="1800" dirty="0" smtClean="0">
                <a:effectLst/>
                <a:latin typeface="+mn-lt"/>
              </a:rPr>
              <a:t> y cristobalita?</a:t>
            </a:r>
            <a:endParaRPr lang="es-CL" sz="1800" dirty="0" smtClean="0">
              <a:effectLst/>
              <a:latin typeface="+mn-lt"/>
            </a:endParaRPr>
          </a:p>
          <a:p>
            <a:endParaRPr lang="es-CL" sz="1800" dirty="0" smtClean="0">
              <a:effectLst/>
              <a:latin typeface="+mn-lt"/>
            </a:endParaRPr>
          </a:p>
          <a:p>
            <a:endParaRPr lang="es-CL" sz="1800" dirty="0" smtClean="0">
              <a:effectLst/>
              <a:latin typeface="+mn-lt"/>
            </a:endParaRP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2296" y="2428868"/>
            <a:ext cx="4061704" cy="3205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1252728"/>
          </a:xfrm>
        </p:spPr>
        <p:txBody>
          <a:bodyPr>
            <a:normAutofit/>
          </a:bodyPr>
          <a:lstStyle/>
          <a:p>
            <a:r>
              <a:rPr lang="es-CL" sz="4000" dirty="0" smtClean="0"/>
              <a:t>Definiciones y Conceptos Fundamentales</a:t>
            </a:r>
            <a:endParaRPr lang="es-CL" sz="4000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625975"/>
          </a:xfrm>
        </p:spPr>
        <p:txBody>
          <a:bodyPr/>
          <a:lstStyle/>
          <a:p>
            <a:pPr algn="just"/>
            <a:r>
              <a:rPr lang="es-CL" sz="2400" b="1" dirty="0" smtClean="0"/>
              <a:t>Límite de solubilidad</a:t>
            </a:r>
          </a:p>
          <a:p>
            <a:pPr algn="just">
              <a:buNone/>
            </a:pPr>
            <a:r>
              <a:rPr lang="es-CL" sz="2200" dirty="0" smtClean="0"/>
              <a:t>	Concentración máxima de soluto que se disuelve en el solvente</a:t>
            </a:r>
          </a:p>
          <a:p>
            <a:pPr algn="just"/>
            <a:endParaRPr lang="es-CL" sz="2800" dirty="0" smtClean="0"/>
          </a:p>
          <a:p>
            <a:pPr algn="just">
              <a:buNone/>
            </a:pPr>
            <a:endParaRPr lang="es-CL" sz="2200" dirty="0" smtClean="0"/>
          </a:p>
          <a:p>
            <a:pPr algn="just">
              <a:buNone/>
            </a:pPr>
            <a:endParaRPr lang="es-CL" sz="2800" dirty="0" smtClean="0"/>
          </a:p>
          <a:p>
            <a:pPr>
              <a:buNone/>
            </a:pPr>
            <a:endParaRPr lang="es-CL" sz="2800" dirty="0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571744"/>
            <a:ext cx="600075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Ejercicios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139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04950"/>
            <a:ext cx="59245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286380" y="1571612"/>
            <a:ext cx="38576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effectLst/>
                <a:latin typeface="+mn-lt"/>
              </a:rPr>
              <a:t>P2</a:t>
            </a:r>
          </a:p>
          <a:p>
            <a:endParaRPr lang="es-ES" sz="1800" dirty="0" smtClean="0">
              <a:effectLst/>
              <a:latin typeface="+mn-lt"/>
            </a:endParaRPr>
          </a:p>
          <a:p>
            <a:r>
              <a:rPr lang="es-CL" sz="1800" dirty="0" smtClean="0">
                <a:effectLst/>
                <a:latin typeface="+mn-lt"/>
              </a:rPr>
              <a:t>a)Señale a qué reacciones invariantes corresponden los puntos A B C y D</a:t>
            </a:r>
            <a:endParaRPr lang="es-CL" sz="1800" dirty="0" smtClean="0">
              <a:effectLst/>
              <a:latin typeface="+mn-lt"/>
            </a:endParaRPr>
          </a:p>
          <a:p>
            <a:endParaRPr lang="es-CL" sz="1800" dirty="0" smtClean="0">
              <a:effectLst/>
              <a:latin typeface="+mn-lt"/>
            </a:endParaRPr>
          </a:p>
          <a:p>
            <a:endParaRPr lang="es-CL" sz="1800" dirty="0" smtClean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Ejercicios 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0" name="19 CuadroTexto"/>
          <p:cNvSpPr txBox="1"/>
          <p:nvPr/>
        </p:nvSpPr>
        <p:spPr>
          <a:xfrm>
            <a:off x="0" y="1571612"/>
            <a:ext cx="50720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effectLst/>
                <a:latin typeface="+mn-lt"/>
              </a:rPr>
              <a:t>P3</a:t>
            </a:r>
          </a:p>
          <a:p>
            <a:endParaRPr lang="es-ES" sz="1800" b="1" dirty="0" smtClean="0">
              <a:effectLst/>
              <a:latin typeface="+mn-lt"/>
            </a:endParaRPr>
          </a:p>
          <a:p>
            <a:endParaRPr lang="es-ES" sz="1800" dirty="0" smtClean="0">
              <a:effectLst/>
              <a:latin typeface="+mn-lt"/>
            </a:endParaRPr>
          </a:p>
          <a:p>
            <a:r>
              <a:rPr lang="es-ES" sz="1800" dirty="0" smtClean="0">
                <a:effectLst/>
                <a:latin typeface="+mn-lt"/>
              </a:rPr>
              <a:t>Una aleación 50%Cu 50%Ni se enfría lentamente desde 1400 a 1200 °C.</a:t>
            </a:r>
          </a:p>
          <a:p>
            <a:endParaRPr lang="es-ES" sz="1800" dirty="0" smtClean="0">
              <a:effectLst/>
              <a:latin typeface="+mn-lt"/>
            </a:endParaRPr>
          </a:p>
          <a:p>
            <a:r>
              <a:rPr lang="es-ES" sz="1800" dirty="0" smtClean="0">
                <a:effectLst/>
                <a:latin typeface="+mn-lt"/>
              </a:rPr>
              <a:t>a)¿A qué temperatura empieza a formarse sólido?</a:t>
            </a:r>
          </a:p>
          <a:p>
            <a:endParaRPr lang="es-ES" sz="1800" dirty="0" smtClean="0">
              <a:effectLst/>
              <a:latin typeface="+mn-lt"/>
            </a:endParaRPr>
          </a:p>
          <a:p>
            <a:r>
              <a:rPr lang="es-ES" sz="1800" dirty="0" smtClean="0">
                <a:effectLst/>
                <a:latin typeface="+mn-lt"/>
              </a:rPr>
              <a:t>b)¿Cuál es la composición de esta fase sólida?</a:t>
            </a:r>
          </a:p>
          <a:p>
            <a:endParaRPr lang="es-ES" sz="1800" dirty="0" smtClean="0">
              <a:effectLst/>
              <a:latin typeface="+mn-lt"/>
            </a:endParaRPr>
          </a:p>
          <a:p>
            <a:r>
              <a:rPr lang="es-ES" sz="1800" dirty="0" smtClean="0">
                <a:effectLst/>
                <a:latin typeface="+mn-lt"/>
              </a:rPr>
              <a:t>c)¿A qué temperatura solidifica el último líquido?</a:t>
            </a:r>
          </a:p>
          <a:p>
            <a:endParaRPr lang="es-ES" sz="1800" dirty="0" smtClean="0">
              <a:effectLst/>
              <a:latin typeface="+mn-lt"/>
            </a:endParaRPr>
          </a:p>
          <a:p>
            <a:r>
              <a:rPr lang="es-ES" sz="1800" dirty="0" smtClean="0">
                <a:effectLst/>
                <a:latin typeface="+mn-lt"/>
              </a:rPr>
              <a:t>d)¿Cuál es la composición de la última fracción líquida?</a:t>
            </a:r>
            <a:endParaRPr lang="es-CL" sz="1800" dirty="0" smtClean="0">
              <a:effectLst/>
              <a:latin typeface="+mn-lt"/>
            </a:endParaRPr>
          </a:p>
          <a:p>
            <a:endParaRPr lang="es-CL" sz="1800" dirty="0" smtClean="0">
              <a:effectLst/>
              <a:latin typeface="+mn-lt"/>
            </a:endParaRPr>
          </a:p>
          <a:p>
            <a:endParaRPr lang="es-CL" sz="1800" dirty="0" smtClean="0">
              <a:effectLst/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857752" y="1857364"/>
            <a:ext cx="4045989" cy="445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Ejercicios </a:t>
            </a:r>
            <a:endParaRPr lang="es-CL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20" name="19 CuadroTexto"/>
          <p:cNvSpPr txBox="1"/>
          <p:nvPr/>
        </p:nvSpPr>
        <p:spPr>
          <a:xfrm>
            <a:off x="0" y="1571612"/>
            <a:ext cx="50720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effectLst/>
                <a:latin typeface="+mn-lt"/>
              </a:rPr>
              <a:t>P4</a:t>
            </a:r>
          </a:p>
          <a:p>
            <a:endParaRPr lang="es-ES" sz="1800" b="1" dirty="0" smtClean="0">
              <a:effectLst/>
              <a:latin typeface="+mn-lt"/>
            </a:endParaRPr>
          </a:p>
          <a:p>
            <a:endParaRPr lang="es-ES" sz="1800" dirty="0" smtClean="0">
              <a:effectLst/>
              <a:latin typeface="+mn-lt"/>
            </a:endParaRPr>
          </a:p>
          <a:p>
            <a:r>
              <a:rPr lang="es-ES" sz="1800" dirty="0" smtClean="0">
                <a:effectLst/>
                <a:latin typeface="+mn-lt"/>
              </a:rPr>
              <a:t>Una aleación 70%Cu 30%Ni se calienta hasta la región de fases </a:t>
            </a:r>
            <a:r>
              <a:rPr lang="es-ES" sz="1800" dirty="0" err="1" smtClean="0">
                <a:effectLst/>
                <a:latin typeface="Symbol" pitchFamily="18" charset="2"/>
              </a:rPr>
              <a:t>a</a:t>
            </a:r>
            <a:r>
              <a:rPr lang="es-ES" sz="1800" dirty="0" err="1" smtClean="0">
                <a:effectLst/>
                <a:latin typeface="+mn-lt"/>
              </a:rPr>
              <a:t>+L</a:t>
            </a:r>
            <a:r>
              <a:rPr lang="es-ES" sz="1800" dirty="0" smtClean="0">
                <a:effectLst/>
                <a:latin typeface="+mn-lt"/>
              </a:rPr>
              <a:t> . Si la composición de la fase </a:t>
            </a:r>
            <a:r>
              <a:rPr lang="es-ES" sz="1800" dirty="0" smtClean="0">
                <a:effectLst/>
                <a:latin typeface="Symbol" pitchFamily="18" charset="2"/>
              </a:rPr>
              <a:t>a</a:t>
            </a:r>
            <a:r>
              <a:rPr lang="es-ES" sz="1800" dirty="0" smtClean="0">
                <a:effectLst/>
                <a:latin typeface="+mn-lt"/>
              </a:rPr>
              <a:t> es  40% Ni, determinar:</a:t>
            </a:r>
          </a:p>
          <a:p>
            <a:endParaRPr lang="es-ES" sz="1800" dirty="0" smtClean="0">
              <a:effectLst/>
              <a:latin typeface="+mn-lt"/>
            </a:endParaRPr>
          </a:p>
          <a:p>
            <a:r>
              <a:rPr lang="es-ES" sz="1800" dirty="0" smtClean="0">
                <a:effectLst/>
                <a:latin typeface="+mn-lt"/>
              </a:rPr>
              <a:t>a)Temperatura de la aleación</a:t>
            </a:r>
          </a:p>
          <a:p>
            <a:endParaRPr lang="es-ES" sz="1800" dirty="0" smtClean="0">
              <a:effectLst/>
              <a:latin typeface="+mn-lt"/>
            </a:endParaRPr>
          </a:p>
          <a:p>
            <a:r>
              <a:rPr lang="es-ES" sz="1800" dirty="0" smtClean="0">
                <a:effectLst/>
                <a:latin typeface="+mn-lt"/>
              </a:rPr>
              <a:t>b)Composición de la fase líquida</a:t>
            </a:r>
          </a:p>
          <a:p>
            <a:endParaRPr lang="es-ES" sz="1800" dirty="0" smtClean="0">
              <a:effectLst/>
              <a:latin typeface="+mn-lt"/>
            </a:endParaRPr>
          </a:p>
          <a:p>
            <a:r>
              <a:rPr lang="es-ES" sz="1800" dirty="0" smtClean="0">
                <a:effectLst/>
                <a:latin typeface="+mn-lt"/>
              </a:rPr>
              <a:t>c)Fracciones de ambas fases</a:t>
            </a:r>
          </a:p>
          <a:p>
            <a:endParaRPr lang="es-ES" sz="1800" dirty="0" smtClean="0">
              <a:effectLst/>
              <a:latin typeface="+mn-lt"/>
            </a:endParaRPr>
          </a:p>
          <a:p>
            <a:endParaRPr lang="es-CL" sz="1800" dirty="0" smtClean="0">
              <a:effectLst/>
              <a:latin typeface="+mn-lt"/>
            </a:endParaRPr>
          </a:p>
          <a:p>
            <a:endParaRPr lang="es-CL" sz="1800" dirty="0" smtClean="0">
              <a:effectLst/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4857752" y="1857364"/>
            <a:ext cx="4045989" cy="445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1252728"/>
          </a:xfrm>
        </p:spPr>
        <p:txBody>
          <a:bodyPr>
            <a:normAutofit/>
          </a:bodyPr>
          <a:lstStyle/>
          <a:p>
            <a:r>
              <a:rPr lang="es-CL" sz="4000" dirty="0" smtClean="0"/>
              <a:t>Definiciones y Conceptos Fundamentales</a:t>
            </a:r>
            <a:endParaRPr lang="es-CL" sz="4000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6"/>
          </a:xfrm>
        </p:spPr>
        <p:txBody>
          <a:bodyPr/>
          <a:lstStyle/>
          <a:p>
            <a:pPr algn="just"/>
            <a:r>
              <a:rPr lang="es-CL" sz="2400" b="1" dirty="0" smtClean="0"/>
              <a:t>Fase</a:t>
            </a:r>
          </a:p>
          <a:p>
            <a:pPr algn="just">
              <a:buNone/>
            </a:pPr>
            <a:r>
              <a:rPr lang="es-CL" sz="2400" b="1" dirty="0" smtClean="0"/>
              <a:t>	</a:t>
            </a:r>
            <a:r>
              <a:rPr lang="es-CL" sz="2200" dirty="0" smtClean="0"/>
              <a:t>Porción homogénea de un sistema que tiene características físicas y químicas uniformes</a:t>
            </a:r>
          </a:p>
          <a:p>
            <a:pPr algn="just">
              <a:buNone/>
            </a:pPr>
            <a:endParaRPr lang="es-CL" sz="2200" dirty="0" smtClean="0"/>
          </a:p>
          <a:p>
            <a:pPr algn="just"/>
            <a:r>
              <a:rPr lang="es-CL" sz="2200" b="1" dirty="0" smtClean="0"/>
              <a:t>Diagrama de fases binario</a:t>
            </a:r>
          </a:p>
          <a:p>
            <a:pPr algn="just">
              <a:buNone/>
            </a:pPr>
            <a:r>
              <a:rPr lang="es-CL" sz="2200" dirty="0" smtClean="0"/>
              <a:t>	Representación gráfica en el </a:t>
            </a:r>
            <a:r>
              <a:rPr lang="es-CL" sz="2200" b="1" dirty="0" smtClean="0"/>
              <a:t>equilibrio termodinámico</a:t>
            </a:r>
            <a:r>
              <a:rPr lang="es-CL" sz="2200" dirty="0" smtClean="0"/>
              <a:t> de las fases presentes en un sistema  para distintas condiciones de composición, presión y temperatura.</a:t>
            </a:r>
            <a:endParaRPr lang="es-CL" sz="2200" b="1" dirty="0" smtClean="0"/>
          </a:p>
          <a:p>
            <a:pPr algn="just">
              <a:buNone/>
            </a:pPr>
            <a:r>
              <a:rPr lang="es-CL" sz="2200" dirty="0" smtClean="0"/>
              <a:t>	</a:t>
            </a:r>
          </a:p>
          <a:p>
            <a:pPr algn="just"/>
            <a:endParaRPr lang="es-CL" sz="2800" dirty="0" smtClean="0"/>
          </a:p>
          <a:p>
            <a:pPr algn="just">
              <a:buNone/>
            </a:pPr>
            <a:endParaRPr lang="es-CL" sz="2200" dirty="0" smtClean="0"/>
          </a:p>
          <a:p>
            <a:pPr algn="just">
              <a:buNone/>
            </a:pPr>
            <a:endParaRPr lang="es-CL" sz="2800" dirty="0" smtClean="0"/>
          </a:p>
          <a:p>
            <a:pPr>
              <a:buNone/>
            </a:pPr>
            <a:endParaRPr lang="es-CL" sz="2800" dirty="0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1252728"/>
          </a:xfrm>
        </p:spPr>
        <p:txBody>
          <a:bodyPr>
            <a:normAutofit/>
          </a:bodyPr>
          <a:lstStyle/>
          <a:p>
            <a:r>
              <a:rPr lang="es-CL" sz="4000" dirty="0" smtClean="0"/>
              <a:t>Diagramas de Fases Binarios</a:t>
            </a:r>
            <a:endParaRPr lang="es-CL" sz="4000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5429224" y="2214554"/>
            <a:ext cx="3714776" cy="3571900"/>
          </a:xfrm>
        </p:spPr>
        <p:txBody>
          <a:bodyPr/>
          <a:lstStyle/>
          <a:p>
            <a:pPr algn="ctr">
              <a:buNone/>
            </a:pPr>
            <a:r>
              <a:rPr lang="es-CL" sz="2400" dirty="0" smtClean="0"/>
              <a:t> Afortunadamente, en los</a:t>
            </a:r>
          </a:p>
          <a:p>
            <a:pPr algn="ctr">
              <a:buNone/>
            </a:pPr>
            <a:r>
              <a:rPr lang="es-CL" sz="2400" dirty="0" smtClean="0"/>
              <a:t> sistemas binarios de</a:t>
            </a:r>
          </a:p>
          <a:p>
            <a:pPr algn="ctr">
              <a:buNone/>
            </a:pPr>
            <a:r>
              <a:rPr lang="es-CL" sz="2400" dirty="0" smtClean="0"/>
              <a:t> interés metalúrgico, las</a:t>
            </a:r>
          </a:p>
          <a:p>
            <a:pPr algn="ctr">
              <a:buNone/>
            </a:pPr>
            <a:r>
              <a:rPr lang="es-CL" sz="2400" dirty="0" smtClean="0"/>
              <a:t> sustancias que participan</a:t>
            </a:r>
          </a:p>
          <a:p>
            <a:pPr algn="ctr">
              <a:buNone/>
            </a:pPr>
            <a:r>
              <a:rPr lang="es-CL" sz="2400" dirty="0" smtClean="0"/>
              <a:t> son muy poco volátiles de</a:t>
            </a:r>
          </a:p>
          <a:p>
            <a:pPr algn="ctr">
              <a:buNone/>
            </a:pPr>
            <a:r>
              <a:rPr lang="es-CL" sz="2400" dirty="0" smtClean="0"/>
              <a:t> modo que es común</a:t>
            </a:r>
          </a:p>
          <a:p>
            <a:pPr algn="ctr">
              <a:buNone/>
            </a:pPr>
            <a:r>
              <a:rPr lang="es-CL" sz="2400" dirty="0" smtClean="0"/>
              <a:t> elegir la proyección</a:t>
            </a:r>
          </a:p>
          <a:p>
            <a:pPr algn="ctr">
              <a:buNone/>
            </a:pPr>
            <a:r>
              <a:rPr lang="es-CL" sz="2400" dirty="0" smtClean="0"/>
              <a:t> isobárica a 1 atm de</a:t>
            </a:r>
          </a:p>
          <a:p>
            <a:pPr algn="ctr">
              <a:buNone/>
            </a:pPr>
            <a:r>
              <a:rPr lang="es-CL" sz="2400" dirty="0" smtClean="0"/>
              <a:t> presión total.</a:t>
            </a:r>
          </a:p>
          <a:p>
            <a:pPr algn="ctr">
              <a:buNone/>
            </a:pPr>
            <a:r>
              <a:rPr lang="es-CL" sz="2200" dirty="0" smtClean="0"/>
              <a:t>	</a:t>
            </a:r>
          </a:p>
          <a:p>
            <a:pPr algn="ctr"/>
            <a:endParaRPr lang="es-CL" sz="2800" dirty="0" smtClean="0"/>
          </a:p>
          <a:p>
            <a:pPr algn="ctr">
              <a:buNone/>
            </a:pPr>
            <a:endParaRPr lang="es-CL" sz="2200" dirty="0" smtClean="0"/>
          </a:p>
          <a:p>
            <a:pPr algn="ctr">
              <a:buNone/>
            </a:pPr>
            <a:endParaRPr lang="es-CL" sz="2800" dirty="0" smtClean="0"/>
          </a:p>
          <a:p>
            <a:pPr algn="ctr">
              <a:buNone/>
            </a:pPr>
            <a:endParaRPr lang="es-CL" sz="2800" dirty="0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071678"/>
            <a:ext cx="4248157" cy="387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00034" y="6000768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effectLst/>
                <a:latin typeface="+mn-lt"/>
              </a:rPr>
              <a:t>Diagrama de fases tridimensional para un sistema binario</a:t>
            </a:r>
            <a:endParaRPr lang="es-CL" sz="1400" b="1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1252728"/>
          </a:xfrm>
        </p:spPr>
        <p:txBody>
          <a:bodyPr>
            <a:normAutofit/>
          </a:bodyPr>
          <a:lstStyle/>
          <a:p>
            <a:r>
              <a:rPr lang="es-CL" sz="4000" dirty="0" smtClean="0"/>
              <a:t>Diagramas de Fases Binarios</a:t>
            </a:r>
            <a:endParaRPr lang="es-CL" sz="4000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285992"/>
            <a:ext cx="5929354" cy="441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0" y="1714488"/>
            <a:ext cx="757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effectLst/>
                <a:latin typeface="+mn-lt"/>
              </a:rPr>
              <a:t>Representación isobárica sistema CaO – Fe2O3</a:t>
            </a:r>
            <a:endParaRPr lang="es-CL" sz="2400" b="1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Sistemas isomórficos binarios</a:t>
            </a:r>
            <a:endParaRPr lang="es-CL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625975"/>
          </a:xfrm>
        </p:spPr>
        <p:txBody>
          <a:bodyPr/>
          <a:lstStyle/>
          <a:p>
            <a:pPr>
              <a:buNone/>
            </a:pPr>
            <a:r>
              <a:rPr lang="es-CL" sz="2400" b="1" dirty="0" smtClean="0"/>
              <a:t>  Sistema binario Cu-Ni</a:t>
            </a:r>
            <a:endParaRPr lang="es-CL" sz="2400" b="1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14282" y="2071678"/>
            <a:ext cx="4045989" cy="445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 redondeado"/>
          <p:cNvSpPr/>
          <p:nvPr/>
        </p:nvSpPr>
        <p:spPr>
          <a:xfrm>
            <a:off x="1857356" y="4500570"/>
            <a:ext cx="142876" cy="714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2357422" y="5214950"/>
            <a:ext cx="500066" cy="357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4929190" y="1928802"/>
            <a:ext cx="421481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effectLst/>
                <a:latin typeface="+mn-lt"/>
              </a:rPr>
              <a:t>2 fases presentes: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Fase Líquida (L)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Fase Sólida (</a:t>
            </a:r>
            <a:r>
              <a:rPr lang="es-CL" sz="2000" dirty="0" smtClean="0">
                <a:effectLst/>
                <a:latin typeface="Symbol" pitchFamily="18" charset="2"/>
              </a:rPr>
              <a:t>a</a:t>
            </a:r>
            <a:r>
              <a:rPr lang="es-CL" sz="2000" dirty="0" smtClean="0">
                <a:effectLst/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s-CL" sz="2000" dirty="0" smtClean="0">
              <a:effectLst/>
              <a:latin typeface="+mn-lt"/>
            </a:endParaRPr>
          </a:p>
          <a:p>
            <a:r>
              <a:rPr lang="es-CL" sz="2000" b="1" dirty="0" smtClean="0">
                <a:effectLst/>
                <a:latin typeface="+mn-lt"/>
              </a:rPr>
              <a:t>3 regiones de fases: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Campo Líquido (L)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Campo Bifásico (</a:t>
            </a:r>
            <a:r>
              <a:rPr lang="es-CL" sz="2000" dirty="0" err="1" smtClean="0">
                <a:effectLst/>
                <a:latin typeface="Symbol" pitchFamily="18" charset="2"/>
              </a:rPr>
              <a:t>a</a:t>
            </a:r>
            <a:r>
              <a:rPr lang="es-CL" sz="2000" dirty="0" err="1" smtClean="0">
                <a:effectLst/>
                <a:latin typeface="+mn-lt"/>
              </a:rPr>
              <a:t>+L</a:t>
            </a:r>
            <a:r>
              <a:rPr lang="es-CL" sz="2000" dirty="0" smtClean="0">
                <a:effectLst/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Campo Sólido (</a:t>
            </a:r>
            <a:r>
              <a:rPr lang="es-CL" sz="2000" dirty="0" smtClean="0">
                <a:effectLst/>
                <a:latin typeface="Symbol" pitchFamily="18" charset="2"/>
              </a:rPr>
              <a:t>a</a:t>
            </a:r>
            <a:r>
              <a:rPr lang="es-CL" sz="2000" dirty="0" smtClean="0">
                <a:effectLst/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s-CL" sz="2000" dirty="0" smtClean="0">
              <a:effectLst/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s-CL" sz="2000" dirty="0" smtClean="0">
              <a:effectLst/>
              <a:latin typeface="+mn-lt"/>
            </a:endParaRPr>
          </a:p>
          <a:p>
            <a:pPr algn="just"/>
            <a:r>
              <a:rPr lang="es-CL" sz="2000" b="1" dirty="0" smtClean="0">
                <a:effectLst/>
                <a:latin typeface="+mn-lt"/>
              </a:rPr>
              <a:t>El sistema presenta solubilidad completa tanto en el estado líquido como en el sólido.</a:t>
            </a:r>
          </a:p>
          <a:p>
            <a:pPr>
              <a:buFont typeface="Arial" pitchFamily="34" charset="0"/>
              <a:buChar char="•"/>
            </a:pPr>
            <a:endParaRPr lang="es-CL" sz="200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Sistemas </a:t>
            </a:r>
            <a:r>
              <a:rPr lang="es-CL" dirty="0" err="1" smtClean="0"/>
              <a:t>isomórficos</a:t>
            </a:r>
            <a:r>
              <a:rPr lang="es-CL" dirty="0" smtClean="0"/>
              <a:t> binarios</a:t>
            </a:r>
            <a:endParaRPr lang="es-CL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71472" y="1643050"/>
            <a:ext cx="8229600" cy="4625975"/>
          </a:xfrm>
        </p:spPr>
        <p:txBody>
          <a:bodyPr/>
          <a:lstStyle/>
          <a:p>
            <a:pPr>
              <a:buNone/>
            </a:pPr>
            <a:r>
              <a:rPr lang="es-CL" sz="2400" b="1" dirty="0" smtClean="0"/>
              <a:t>  Sistema binario Cu-Ni</a:t>
            </a:r>
            <a:endParaRPr lang="es-CL" sz="2400" b="1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214282" y="2071678"/>
            <a:ext cx="4045989" cy="445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 redondeado"/>
          <p:cNvSpPr/>
          <p:nvPr/>
        </p:nvSpPr>
        <p:spPr>
          <a:xfrm>
            <a:off x="1857356" y="4500570"/>
            <a:ext cx="142876" cy="7143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2357422" y="5214950"/>
            <a:ext cx="500066" cy="357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CuadroTexto"/>
          <p:cNvSpPr txBox="1"/>
          <p:nvPr/>
        </p:nvSpPr>
        <p:spPr>
          <a:xfrm>
            <a:off x="4500562" y="1571612"/>
            <a:ext cx="42148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 smtClean="0">
                <a:effectLst/>
                <a:latin typeface="+mn-lt"/>
              </a:rPr>
              <a:t>Comentarios</a:t>
            </a:r>
          </a:p>
          <a:p>
            <a:endParaRPr lang="es-CL" sz="2000" b="1" dirty="0" smtClean="0">
              <a:effectLst/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Soluciones sólidas se representan con letras griegas (</a:t>
            </a:r>
            <a:r>
              <a:rPr lang="es-CL" sz="2000" dirty="0" err="1" smtClean="0">
                <a:effectLst/>
                <a:latin typeface="Symbol" pitchFamily="18" charset="2"/>
              </a:rPr>
              <a:t>a,b,g,d,e</a:t>
            </a:r>
            <a:r>
              <a:rPr lang="es-CL" sz="2000" dirty="0" err="1" smtClean="0">
                <a:effectLst/>
                <a:latin typeface="+mn-lt"/>
              </a:rPr>
              <a:t>,etc</a:t>
            </a:r>
            <a:r>
              <a:rPr lang="es-CL" sz="2000" dirty="0" smtClean="0">
                <a:effectLst/>
                <a:latin typeface="+mn-lt"/>
              </a:rPr>
              <a:t>)</a:t>
            </a:r>
          </a:p>
          <a:p>
            <a:pPr>
              <a:buFont typeface="Arial" pitchFamily="34" charset="0"/>
              <a:buChar char="•"/>
            </a:pPr>
            <a:endParaRPr lang="es-CL" sz="2000" dirty="0" smtClean="0">
              <a:effectLst/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Línea </a:t>
            </a:r>
            <a:r>
              <a:rPr lang="es-CL" sz="2000" dirty="0" err="1" smtClean="0">
                <a:effectLst/>
                <a:latin typeface="+mn-lt"/>
              </a:rPr>
              <a:t>liquidus</a:t>
            </a:r>
            <a:r>
              <a:rPr lang="es-CL" sz="2000" dirty="0" smtClean="0">
                <a:effectLst/>
                <a:latin typeface="+mn-lt"/>
              </a:rPr>
              <a:t> separa los campos L y </a:t>
            </a:r>
            <a:r>
              <a:rPr lang="es-CL" sz="2000" dirty="0" err="1" smtClean="0">
                <a:effectLst/>
                <a:latin typeface="Symbol" pitchFamily="18" charset="2"/>
              </a:rPr>
              <a:t>a</a:t>
            </a:r>
            <a:r>
              <a:rPr lang="es-CL" sz="2000" dirty="0" err="1" smtClean="0">
                <a:effectLst/>
                <a:latin typeface="+mn-lt"/>
              </a:rPr>
              <a:t>+L</a:t>
            </a:r>
            <a:r>
              <a:rPr lang="es-CL" sz="2000" dirty="0" smtClean="0">
                <a:effectLst/>
                <a:latin typeface="+mn-lt"/>
              </a:rPr>
              <a:t>. Para una composición fija, la línea de </a:t>
            </a:r>
            <a:r>
              <a:rPr lang="es-CL" sz="2000" dirty="0" err="1" smtClean="0">
                <a:effectLst/>
                <a:latin typeface="+mn-lt"/>
              </a:rPr>
              <a:t>liquidus</a:t>
            </a:r>
            <a:r>
              <a:rPr lang="es-CL" sz="2000" dirty="0" smtClean="0">
                <a:effectLst/>
                <a:latin typeface="+mn-lt"/>
              </a:rPr>
              <a:t> señala la T más alta en que una fase sólida se puede encontrar en equilibrio.</a:t>
            </a:r>
          </a:p>
          <a:p>
            <a:pPr>
              <a:buFont typeface="Arial" pitchFamily="34" charset="0"/>
              <a:buChar char="•"/>
            </a:pPr>
            <a:endParaRPr lang="es-CL" sz="2000" dirty="0" smtClean="0">
              <a:effectLst/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s-CL" sz="2000" dirty="0" smtClean="0">
                <a:effectLst/>
                <a:latin typeface="+mn-lt"/>
              </a:rPr>
              <a:t>Línea </a:t>
            </a:r>
            <a:r>
              <a:rPr lang="es-CL" sz="2000" dirty="0" err="1" smtClean="0">
                <a:effectLst/>
                <a:latin typeface="+mn-lt"/>
              </a:rPr>
              <a:t>sólidus</a:t>
            </a:r>
            <a:r>
              <a:rPr lang="es-CL" sz="2000" dirty="0" smtClean="0">
                <a:effectLst/>
                <a:latin typeface="+mn-lt"/>
              </a:rPr>
              <a:t> separa los campos </a:t>
            </a:r>
            <a:r>
              <a:rPr lang="es-CL" sz="2000" dirty="0" smtClean="0">
                <a:effectLst/>
                <a:latin typeface="Symbol" pitchFamily="18" charset="2"/>
              </a:rPr>
              <a:t>a</a:t>
            </a:r>
            <a:r>
              <a:rPr lang="es-CL" sz="2000" dirty="0" smtClean="0">
                <a:effectLst/>
                <a:latin typeface="+mn-lt"/>
              </a:rPr>
              <a:t> y </a:t>
            </a:r>
            <a:r>
              <a:rPr lang="es-CL" sz="2000" dirty="0" err="1" smtClean="0">
                <a:effectLst/>
                <a:latin typeface="Symbol" pitchFamily="18" charset="2"/>
              </a:rPr>
              <a:t>a</a:t>
            </a:r>
            <a:r>
              <a:rPr lang="es-CL" sz="2000" dirty="0" err="1" smtClean="0">
                <a:effectLst/>
                <a:latin typeface="+mn-lt"/>
              </a:rPr>
              <a:t>+L</a:t>
            </a:r>
            <a:r>
              <a:rPr lang="es-CL" sz="2000" dirty="0" smtClean="0">
                <a:effectLst/>
                <a:latin typeface="+mn-lt"/>
              </a:rPr>
              <a:t>. Señala la T más baja en que una fase líquida puede encontrarse en equilibrio.</a:t>
            </a:r>
          </a:p>
          <a:p>
            <a:pPr>
              <a:buFont typeface="Arial" pitchFamily="34" charset="0"/>
              <a:buChar char="•"/>
            </a:pPr>
            <a:endParaRPr lang="es-CL" sz="2000" dirty="0" smtClean="0">
              <a:effectLst/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es-CL" sz="2000" dirty="0"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CL" smtClean="0"/>
              <a:t>Aplicaciones</a:t>
            </a:r>
            <a:endParaRPr lang="es-CL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4625975"/>
          </a:xfrm>
        </p:spPr>
        <p:txBody>
          <a:bodyPr/>
          <a:lstStyle/>
          <a:p>
            <a:pPr algn="just"/>
            <a:r>
              <a:rPr lang="es-CL" sz="2400" dirty="0" smtClean="0"/>
              <a:t>Conociendo la composición y temperatura de equilibrio, los sistemas binarios proporcionan la siguiente información:</a:t>
            </a:r>
          </a:p>
          <a:p>
            <a:pPr lvl="1" algn="just"/>
            <a:r>
              <a:rPr lang="es-CL" sz="2000" dirty="0" smtClean="0"/>
              <a:t>Fases presentes</a:t>
            </a:r>
          </a:p>
          <a:p>
            <a:pPr lvl="1" algn="just"/>
            <a:r>
              <a:rPr lang="es-CL" sz="2000" dirty="0" smtClean="0"/>
              <a:t>Composición de cada fase</a:t>
            </a:r>
          </a:p>
          <a:p>
            <a:pPr lvl="1" algn="just"/>
            <a:r>
              <a:rPr lang="es-CL" sz="2000" dirty="0" smtClean="0"/>
              <a:t>Fracción o porcentaje de cada fase</a:t>
            </a:r>
          </a:p>
          <a:p>
            <a:pPr lvl="1" algn="just"/>
            <a:endParaRPr lang="es-CL" sz="2000" dirty="0" smtClean="0"/>
          </a:p>
          <a:p>
            <a:pPr lvl="1" algn="just">
              <a:buNone/>
            </a:pPr>
            <a:r>
              <a:rPr lang="es-CL" sz="2000" b="1" dirty="0" smtClean="0"/>
              <a:t>1. Fases Presentes</a:t>
            </a:r>
          </a:p>
          <a:p>
            <a:pPr lvl="1" algn="just">
              <a:buNone/>
            </a:pPr>
            <a:r>
              <a:rPr lang="es-CL" sz="2000" dirty="0" smtClean="0"/>
              <a:t>Se localiza en el diagrama el punto definido por la temperatura y la composición y</a:t>
            </a:r>
          </a:p>
          <a:p>
            <a:pPr lvl="1" algn="just">
              <a:buNone/>
            </a:pPr>
            <a:r>
              <a:rPr lang="es-CL" sz="2000" dirty="0" smtClean="0"/>
              <a:t> se identifican las fases presentes</a:t>
            </a:r>
            <a:endParaRPr lang="es-CL" sz="2000" dirty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2357422" y="5214950"/>
            <a:ext cx="500066" cy="35719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3009</TotalTime>
  <Words>1092</Words>
  <Application>Microsoft Office PowerPoint</Application>
  <PresentationFormat>Presentación en pantalla (4:3)</PresentationFormat>
  <Paragraphs>288</Paragraphs>
  <Slides>32</Slides>
  <Notes>24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5" baseType="lpstr">
      <vt:lpstr>Módulo</vt:lpstr>
      <vt:lpstr>Ecuación</vt:lpstr>
      <vt:lpstr>Microsoft Editor de ecuaciones 3.0</vt:lpstr>
      <vt:lpstr>Clase Auxiliar N°4 MI 4110 – Físico Química Metalúrgica                     Diagramas de Fases Binarios   </vt:lpstr>
      <vt:lpstr>Definiciones y Conceptos Fundamentales</vt:lpstr>
      <vt:lpstr>Definiciones y Conceptos Fundamentales</vt:lpstr>
      <vt:lpstr>Definiciones y Conceptos Fundamentales</vt:lpstr>
      <vt:lpstr>Diagramas de Fases Binarios</vt:lpstr>
      <vt:lpstr>Diagramas de Fases Binarios</vt:lpstr>
      <vt:lpstr>Sistemas isomórficos binarios</vt:lpstr>
      <vt:lpstr>Sistemas isomórficos binarios</vt:lpstr>
      <vt:lpstr>Aplicaciones</vt:lpstr>
      <vt:lpstr>Aplicaciones</vt:lpstr>
      <vt:lpstr>Aplicaciones</vt:lpstr>
      <vt:lpstr>Aplicaciones</vt:lpstr>
      <vt:lpstr>Aplicaciones</vt:lpstr>
      <vt:lpstr>Sistemas Eutécticos Binarios</vt:lpstr>
      <vt:lpstr>Sistemas Eutécticos Binarios</vt:lpstr>
      <vt:lpstr>Reacciones Invariantes</vt:lpstr>
      <vt:lpstr>Reacciones Invariantes</vt:lpstr>
      <vt:lpstr>Reacción Peritéctica</vt:lpstr>
      <vt:lpstr>Reacción Monotéctica</vt:lpstr>
      <vt:lpstr>Reacción Sintéctica</vt:lpstr>
      <vt:lpstr>Reacciones invariantes</vt:lpstr>
      <vt:lpstr>Sistemas Binarios</vt:lpstr>
      <vt:lpstr>Sistemas Binarios</vt:lpstr>
      <vt:lpstr>Sistemas Binarios</vt:lpstr>
      <vt:lpstr>Sistemas Binarios</vt:lpstr>
      <vt:lpstr>Regla de las Fases de Gibbs</vt:lpstr>
      <vt:lpstr>Regla de las Fases de Gibbs</vt:lpstr>
      <vt:lpstr>Regla de las Fases de Gibbs</vt:lpstr>
      <vt:lpstr>Ejercicios </vt:lpstr>
      <vt:lpstr>Ejercicios</vt:lpstr>
      <vt:lpstr>Ejercicios </vt:lpstr>
      <vt:lpstr>Ejercicios </vt:lpstr>
    </vt:vector>
  </TitlesOfParts>
  <Company>Alquimia Ingenieros S.A.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Auxiliares MI 51A - Pirometalurgia</dc:title>
  <dc:creator>rolivares</dc:creator>
  <cp:lastModifiedBy>Julio</cp:lastModifiedBy>
  <cp:revision>193</cp:revision>
  <dcterms:created xsi:type="dcterms:W3CDTF">2007-01-11T20:22:29Z</dcterms:created>
  <dcterms:modified xsi:type="dcterms:W3CDTF">2010-05-14T17:02:30Z</dcterms:modified>
</cp:coreProperties>
</file>