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83" r:id="rId3"/>
    <p:sldId id="284" r:id="rId4"/>
    <p:sldId id="289" r:id="rId5"/>
    <p:sldId id="291" r:id="rId6"/>
    <p:sldId id="299" r:id="rId7"/>
    <p:sldId id="300" r:id="rId8"/>
    <p:sldId id="301" r:id="rId9"/>
    <p:sldId id="292" r:id="rId10"/>
    <p:sldId id="293" r:id="rId11"/>
    <p:sldId id="294" r:id="rId12"/>
    <p:sldId id="290" r:id="rId13"/>
    <p:sldId id="285" r:id="rId14"/>
    <p:sldId id="295" r:id="rId15"/>
    <p:sldId id="296" r:id="rId16"/>
    <p:sldId id="288" r:id="rId17"/>
    <p:sldId id="297" r:id="rId18"/>
    <p:sldId id="298" r:id="rId19"/>
  </p:sldIdLst>
  <p:sldSz cx="9144000" cy="6858000" type="screen4x3"/>
  <p:notesSz cx="7315200" cy="96012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FC12"/>
  </p:clrMru>
</p:presentationPr>
</file>

<file path=ppt/tableStyles.xml><?xml version="1.0" encoding="utf-8"?>
<a:tblStyleLst xmlns:a="http://schemas.openxmlformats.org/drawingml/2006/main" def="{5C22544A-7EE6-4342-B048-85BDC9FD1C3A}">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8333" autoAdjust="0"/>
  </p:normalViewPr>
  <p:slideViewPr>
    <p:cSldViewPr>
      <p:cViewPr varScale="1">
        <p:scale>
          <a:sx n="74" d="100"/>
          <a:sy n="74" d="100"/>
        </p:scale>
        <p:origin x="-966" y="-90"/>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png"/><Relationship Id="rId4"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s-CL"/>
          </a:p>
        </p:txBody>
      </p:sp>
      <p:sp>
        <p:nvSpPr>
          <p:cNvPr id="3" name="2 Marcador de fecha"/>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CCDFA5D2-FC49-4639-98DB-FF57CFF80E0F}" type="datetimeFigureOut">
              <a:rPr lang="es-CL" smtClean="0"/>
              <a:pPr/>
              <a:t>06-05-2011</a:t>
            </a:fld>
            <a:endParaRPr lang="es-CL"/>
          </a:p>
        </p:txBody>
      </p:sp>
      <p:sp>
        <p:nvSpPr>
          <p:cNvPr id="4" name="3 Marcador de imagen de diapositiva"/>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s-CL"/>
          </a:p>
        </p:txBody>
      </p:sp>
      <p:sp>
        <p:nvSpPr>
          <p:cNvPr id="5" name="4 Marcador de notas"/>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s-CL"/>
          </a:p>
        </p:txBody>
      </p:sp>
      <p:sp>
        <p:nvSpPr>
          <p:cNvPr id="7" name="6 Marcador de número de diapositiva"/>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2422E997-C5C5-44FC-B6D7-F64443E390D6}"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04A2E7D-8ACE-477F-B91E-69ACB34776AF}" type="datetimeFigureOut">
              <a:rPr lang="es-CL" smtClean="0"/>
              <a:pPr/>
              <a:t>06-05-2011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51363D2-16DE-4367-8086-82380D88DCDC}"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4A2E7D-8ACE-477F-B91E-69ACB34776AF}" type="datetimeFigureOut">
              <a:rPr lang="es-CL" smtClean="0"/>
              <a:pPr/>
              <a:t>06-05-2011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1363D2-16DE-4367-8086-82380D88DCDC}"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xml"/><Relationship Id="rId1" Type="http://schemas.openxmlformats.org/officeDocument/2006/relationships/vmlDrawing" Target="../drawings/vmlDrawing10.v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11.v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xml"/><Relationship Id="rId1" Type="http://schemas.openxmlformats.org/officeDocument/2006/relationships/vmlDrawing" Target="../drawings/vmlDrawing12.vml"/><Relationship Id="rId5" Type="http://schemas.openxmlformats.org/officeDocument/2006/relationships/image" Target="../media/image13.png"/><Relationship Id="rId4" Type="http://schemas.openxmlformats.org/officeDocument/2006/relationships/oleObject" Target="../embeddings/oleObject16.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13.v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14.v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15.v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16.v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1.xml"/><Relationship Id="rId1" Type="http://schemas.openxmlformats.org/officeDocument/2006/relationships/vmlDrawing" Target="../drawings/vmlDrawing17.v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xml"/><Relationship Id="rId1" Type="http://schemas.openxmlformats.org/officeDocument/2006/relationships/vmlDrawing" Target="../drawings/vmlDrawing18.v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3.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4.v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9.v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772816"/>
            <a:ext cx="7772400" cy="2088232"/>
          </a:xfrm>
        </p:spPr>
        <p:txBody>
          <a:bodyPr>
            <a:noAutofit/>
          </a:bodyPr>
          <a:lstStyle/>
          <a:p>
            <a:r>
              <a:rPr lang="es-CL" sz="3600" b="1" dirty="0" smtClean="0"/>
              <a:t/>
            </a:r>
            <a:br>
              <a:rPr lang="es-CL" sz="3600" b="1" dirty="0" smtClean="0"/>
            </a:br>
            <a:r>
              <a:rPr lang="es-CL" sz="3600" b="1" dirty="0" smtClean="0"/>
              <a:t>Clase Auxiliar N°4</a:t>
            </a:r>
            <a:br>
              <a:rPr lang="es-CL" sz="3600" b="1" dirty="0" smtClean="0"/>
            </a:br>
            <a:r>
              <a:rPr lang="es-CL" sz="3600" b="1" dirty="0" smtClean="0"/>
              <a:t/>
            </a:r>
            <a:br>
              <a:rPr lang="es-CL" sz="3600" b="1" dirty="0" smtClean="0"/>
            </a:br>
            <a:r>
              <a:rPr lang="es-CL" sz="3600" b="1" dirty="0" smtClean="0"/>
              <a:t>Fenómenos de Superficie</a:t>
            </a:r>
            <a:br>
              <a:rPr lang="es-CL" sz="3600" b="1" dirty="0" smtClean="0"/>
            </a:br>
            <a:endParaRPr lang="es-CL" sz="3600" b="1" dirty="0"/>
          </a:p>
        </p:txBody>
      </p:sp>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2" name="2 Subtítulo"/>
          <p:cNvSpPr txBox="1">
            <a:spLocks/>
          </p:cNvSpPr>
          <p:nvPr/>
        </p:nvSpPr>
        <p:spPr>
          <a:xfrm>
            <a:off x="683568" y="4581128"/>
            <a:ext cx="7776864" cy="1224136"/>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L" sz="1800" i="0" u="none" strike="noStrike" kern="1200" cap="none" spc="0" normalizeH="0" baseline="0" noProof="0" dirty="0" smtClean="0">
              <a:ln>
                <a:noFill/>
              </a:ln>
              <a:solidFill>
                <a:schemeClr val="tx1">
                  <a:lumMod val="95000"/>
                  <a:lumOff val="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L" sz="1800" i="0" u="none" strike="noStrike" kern="1200" cap="none" spc="0" normalizeH="0" baseline="0" noProof="0" dirty="0" smtClean="0">
                <a:ln>
                  <a:noFill/>
                </a:ln>
                <a:solidFill>
                  <a:schemeClr val="tx1">
                    <a:lumMod val="95000"/>
                    <a:lumOff val="5000"/>
                  </a:schemeClr>
                </a:solidFill>
                <a:effectLst/>
                <a:uLnTx/>
                <a:uFillTx/>
                <a:latin typeface="+mn-lt"/>
                <a:ea typeface="+mn-ea"/>
                <a:cs typeface="+mn-cs"/>
              </a:rPr>
              <a:t>Julio Díaz M.</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CL" dirty="0" smtClean="0">
                <a:solidFill>
                  <a:schemeClr val="tx1">
                    <a:lumMod val="95000"/>
                    <a:lumOff val="5000"/>
                  </a:schemeClr>
                </a:solidFill>
              </a:rPr>
              <a:t>6 de Mayo 2011</a:t>
            </a:r>
            <a:endParaRPr kumimoji="0" lang="es-CL" sz="1800" i="0" u="none" strike="noStrike" kern="1200" cap="none" spc="0" normalizeH="0" baseline="0" noProof="0" dirty="0" smtClean="0">
              <a:ln>
                <a:noFill/>
              </a:ln>
              <a:solidFill>
                <a:schemeClr val="tx1">
                  <a:lumMod val="95000"/>
                  <a:lumOff val="5000"/>
                </a:schemeClr>
              </a:solidFill>
              <a:effectLst/>
              <a:uLnTx/>
              <a:uFillTx/>
              <a:latin typeface="+mn-lt"/>
              <a:ea typeface="+mn-ea"/>
              <a:cs typeface="+mn-cs"/>
            </a:endParaRPr>
          </a:p>
        </p:txBody>
      </p: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029" r:id="rId3" imgW="4963218" imgH="2314286" progId="">
              <p:embed/>
            </p:oleObj>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09570"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1477328"/>
          </a:xfrm>
          <a:prstGeom prst="rect">
            <a:avLst/>
          </a:prstGeom>
          <a:noFill/>
        </p:spPr>
        <p:txBody>
          <a:bodyPr wrap="square" rtlCol="0">
            <a:spAutoFit/>
          </a:bodyPr>
          <a:lstStyle/>
          <a:p>
            <a:pPr algn="just"/>
            <a:r>
              <a:rPr lang="es-CL" b="1" dirty="0" smtClean="0"/>
              <a:t>P2-EXRec. 2010-01</a:t>
            </a:r>
          </a:p>
          <a:p>
            <a:pPr algn="just"/>
            <a:endParaRPr lang="es-CL" b="1" dirty="0" smtClean="0"/>
          </a:p>
          <a:p>
            <a:pPr algn="just"/>
            <a:r>
              <a:rPr lang="es-CL" b="1" dirty="0" smtClean="0"/>
              <a:t>Adsorción Química:</a:t>
            </a:r>
          </a:p>
          <a:p>
            <a:pPr algn="just"/>
            <a:endParaRPr lang="es-CL" b="1" dirty="0" smtClean="0"/>
          </a:p>
          <a:p>
            <a:pPr algn="just"/>
            <a:endParaRPr lang="es-CL" b="1" dirty="0" smtClean="0"/>
          </a:p>
        </p:txBody>
      </p:sp>
      <p:pic>
        <p:nvPicPr>
          <p:cNvPr id="109571" name="Picture 3"/>
          <p:cNvPicPr>
            <a:picLocks noChangeAspect="1" noChangeArrowheads="1"/>
          </p:cNvPicPr>
          <p:nvPr/>
        </p:nvPicPr>
        <p:blipFill>
          <a:blip r:embed="rId4" cstate="print"/>
          <a:srcRect/>
          <a:stretch>
            <a:fillRect/>
          </a:stretch>
        </p:blipFill>
        <p:spPr bwMode="auto">
          <a:xfrm>
            <a:off x="323528" y="2204864"/>
            <a:ext cx="6273130" cy="3908765"/>
          </a:xfrm>
          <a:prstGeom prst="rect">
            <a:avLst/>
          </a:prstGeom>
          <a:noFill/>
          <a:ln w="9525">
            <a:noFill/>
            <a:miter lim="800000"/>
            <a:headEnd/>
            <a:tailEnd/>
          </a:ln>
        </p:spPr>
      </p:pic>
      <p:sp>
        <p:nvSpPr>
          <p:cNvPr id="13" name="12 Cerrar llave"/>
          <p:cNvSpPr/>
          <p:nvPr/>
        </p:nvSpPr>
        <p:spPr>
          <a:xfrm>
            <a:off x="6228184" y="3212976"/>
            <a:ext cx="360040" cy="1872208"/>
          </a:xfrm>
          <a:prstGeom prst="rightBrace">
            <a:avLst/>
          </a:prstGeom>
          <a:ln w="38100">
            <a:solidFill>
              <a:schemeClr val="tx1">
                <a:lumMod val="95000"/>
                <a:lumOff val="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s-CL"/>
          </a:p>
        </p:txBody>
      </p:sp>
      <p:sp>
        <p:nvSpPr>
          <p:cNvPr id="14" name="13 CuadroTexto"/>
          <p:cNvSpPr txBox="1"/>
          <p:nvPr/>
        </p:nvSpPr>
        <p:spPr>
          <a:xfrm>
            <a:off x="6660232" y="3789040"/>
            <a:ext cx="2232248" cy="646331"/>
          </a:xfrm>
          <a:prstGeom prst="rect">
            <a:avLst/>
          </a:prstGeom>
          <a:noFill/>
        </p:spPr>
        <p:txBody>
          <a:bodyPr wrap="square" rtlCol="0">
            <a:spAutoFit/>
          </a:bodyPr>
          <a:lstStyle/>
          <a:p>
            <a:r>
              <a:rPr lang="es-CL" dirty="0" smtClean="0"/>
              <a:t>2 posibles formas de oxidación superficial</a:t>
            </a:r>
            <a:endParaRPr lang="es-C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10594"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3600986"/>
          </a:xfrm>
          <a:prstGeom prst="rect">
            <a:avLst/>
          </a:prstGeom>
          <a:noFill/>
        </p:spPr>
        <p:txBody>
          <a:bodyPr wrap="square" rtlCol="0">
            <a:spAutoFit/>
          </a:bodyPr>
          <a:lstStyle/>
          <a:p>
            <a:pPr algn="just"/>
            <a:r>
              <a:rPr lang="es-CL" b="1" dirty="0" smtClean="0"/>
              <a:t>P2-EXRec. 2010-01</a:t>
            </a:r>
          </a:p>
          <a:p>
            <a:pPr algn="just"/>
            <a:endParaRPr lang="es-CL" b="1" dirty="0" smtClean="0"/>
          </a:p>
          <a:p>
            <a:pPr algn="just"/>
            <a:r>
              <a:rPr lang="es-CL" b="1" dirty="0" smtClean="0"/>
              <a:t>Adsorción Electro-Química:</a:t>
            </a:r>
          </a:p>
          <a:p>
            <a:pPr algn="just"/>
            <a:endParaRPr lang="es-CL" b="1" dirty="0" smtClean="0"/>
          </a:p>
          <a:p>
            <a:pPr algn="just"/>
            <a:r>
              <a:rPr lang="es-CL" dirty="0" smtClean="0"/>
              <a:t>En la superficie del mineral se produce la oxidación de ciertos colectores sulfhídricos, los que se adsorben.</a:t>
            </a:r>
          </a:p>
          <a:p>
            <a:pPr algn="ctr"/>
            <a:r>
              <a:rPr lang="es-CL" b="1" dirty="0" smtClean="0"/>
              <a:t>MS + X</a:t>
            </a:r>
            <a:r>
              <a:rPr lang="es-CL" b="1" baseline="30000" dirty="0" smtClean="0"/>
              <a:t>-</a:t>
            </a:r>
            <a:r>
              <a:rPr lang="es-CL" b="1" dirty="0" smtClean="0"/>
              <a:t> </a:t>
            </a:r>
            <a:r>
              <a:rPr lang="es-CL" b="1" dirty="0" smtClean="0">
                <a:sym typeface="Wingdings" pitchFamily="2" charset="2"/>
              </a:rPr>
              <a:t> MS(X) + e</a:t>
            </a:r>
            <a:r>
              <a:rPr lang="es-CL" b="1" baseline="30000" dirty="0" smtClean="0">
                <a:sym typeface="Wingdings" pitchFamily="2" charset="2"/>
              </a:rPr>
              <a:t>-     </a:t>
            </a:r>
            <a:r>
              <a:rPr lang="es-CL" b="1" dirty="0" smtClean="0">
                <a:sym typeface="Wingdings" pitchFamily="2" charset="2"/>
              </a:rPr>
              <a:t> Reacción Anódica (Oxidación)</a:t>
            </a:r>
          </a:p>
          <a:p>
            <a:pPr algn="ctr"/>
            <a:endParaRPr lang="es-CL" b="1" baseline="30000" dirty="0" smtClean="0">
              <a:sym typeface="Wingdings" pitchFamily="2" charset="2"/>
            </a:endParaRPr>
          </a:p>
          <a:p>
            <a:r>
              <a:rPr lang="es-CL" dirty="0" smtClean="0">
                <a:sym typeface="Wingdings" pitchFamily="2" charset="2"/>
              </a:rPr>
              <a:t>La reacción de oxidación es acompañada por una reacción catódica de reducción</a:t>
            </a:r>
          </a:p>
          <a:p>
            <a:endParaRPr lang="es-CL" dirty="0" smtClean="0">
              <a:sym typeface="Wingdings" pitchFamily="2" charset="2"/>
            </a:endParaRPr>
          </a:p>
          <a:p>
            <a:pPr algn="ctr"/>
            <a:r>
              <a:rPr lang="es-CL" b="1" dirty="0" smtClean="0">
                <a:sym typeface="Wingdings" pitchFamily="2" charset="2"/>
              </a:rPr>
              <a:t>½ O</a:t>
            </a:r>
            <a:r>
              <a:rPr lang="es-CL" b="1" baseline="-25000" dirty="0" smtClean="0">
                <a:sym typeface="Wingdings" pitchFamily="2" charset="2"/>
              </a:rPr>
              <a:t>2</a:t>
            </a:r>
            <a:r>
              <a:rPr lang="es-CL" b="1" dirty="0" smtClean="0">
                <a:sym typeface="Wingdings" pitchFamily="2" charset="2"/>
              </a:rPr>
              <a:t> + H</a:t>
            </a:r>
            <a:r>
              <a:rPr lang="es-CL" b="1" baseline="-25000" dirty="0" smtClean="0">
                <a:sym typeface="Wingdings" pitchFamily="2" charset="2"/>
              </a:rPr>
              <a:t>2</a:t>
            </a:r>
            <a:r>
              <a:rPr lang="es-CL" b="1" dirty="0" smtClean="0">
                <a:sym typeface="Wingdings" pitchFamily="2" charset="2"/>
              </a:rPr>
              <a:t>O + 2e</a:t>
            </a:r>
            <a:r>
              <a:rPr lang="es-CL" b="1" baseline="30000" dirty="0" smtClean="0">
                <a:sym typeface="Wingdings" pitchFamily="2" charset="2"/>
              </a:rPr>
              <a:t>-</a:t>
            </a:r>
            <a:r>
              <a:rPr lang="es-CL" b="1" dirty="0" smtClean="0">
                <a:sym typeface="Wingdings" pitchFamily="2" charset="2"/>
              </a:rPr>
              <a:t>  2OH</a:t>
            </a:r>
            <a:r>
              <a:rPr lang="es-CL" b="1" baseline="30000" dirty="0" smtClean="0">
                <a:sym typeface="Wingdings" pitchFamily="2" charset="2"/>
              </a:rPr>
              <a:t>-</a:t>
            </a:r>
            <a:r>
              <a:rPr lang="es-CL" b="1" dirty="0" smtClean="0">
                <a:sym typeface="Wingdings" pitchFamily="2" charset="2"/>
              </a:rPr>
              <a:t>      Reacción Catódica (Reducción)</a:t>
            </a:r>
            <a:endParaRPr lang="es-CL" b="1" baseline="30000" dirty="0" smtClean="0"/>
          </a:p>
          <a:p>
            <a:pPr algn="just"/>
            <a:endParaRPr lang="es-CL" b="1" dirty="0" smtClean="0"/>
          </a:p>
          <a:p>
            <a:pPr algn="just"/>
            <a:endParaRPr lang="es-CL" b="1" dirty="0" smtClean="0"/>
          </a:p>
        </p:txBody>
      </p:sp>
      <p:pic>
        <p:nvPicPr>
          <p:cNvPr id="110595" name="Picture 3"/>
          <p:cNvPicPr>
            <a:picLocks noChangeAspect="1" noChangeArrowheads="1"/>
          </p:cNvPicPr>
          <p:nvPr/>
        </p:nvPicPr>
        <p:blipFill>
          <a:blip r:embed="rId4" cstate="print"/>
          <a:srcRect/>
          <a:stretch>
            <a:fillRect/>
          </a:stretch>
        </p:blipFill>
        <p:spPr bwMode="auto">
          <a:xfrm>
            <a:off x="1835696" y="4437112"/>
            <a:ext cx="5529008" cy="16954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06498"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2585323"/>
          </a:xfrm>
          <a:prstGeom prst="rect">
            <a:avLst/>
          </a:prstGeom>
          <a:noFill/>
        </p:spPr>
        <p:txBody>
          <a:bodyPr wrap="square" rtlCol="0">
            <a:spAutoFit/>
          </a:bodyPr>
          <a:lstStyle/>
          <a:p>
            <a:pPr algn="just"/>
            <a:r>
              <a:rPr lang="es-CL" b="1" dirty="0" smtClean="0"/>
              <a:t>P2-EXRec. 2010-01</a:t>
            </a:r>
          </a:p>
          <a:p>
            <a:pPr algn="just"/>
            <a:endParaRPr lang="es-CL" b="1" dirty="0" smtClean="0"/>
          </a:p>
          <a:p>
            <a:pPr algn="just"/>
            <a:r>
              <a:rPr lang="es-CL" b="1" dirty="0" smtClean="0"/>
              <a:t>c) Defina índice de </a:t>
            </a:r>
            <a:r>
              <a:rPr lang="es-CL" b="1" dirty="0" err="1" smtClean="0"/>
              <a:t>espumación</a:t>
            </a:r>
            <a:r>
              <a:rPr lang="es-CL" b="1" dirty="0" smtClean="0"/>
              <a:t> dinámica (DFI) y explique cómo se mide.</a:t>
            </a:r>
          </a:p>
          <a:p>
            <a:pPr algn="just"/>
            <a:endParaRPr lang="es-CL" b="1" dirty="0" smtClean="0"/>
          </a:p>
          <a:p>
            <a:pPr algn="just"/>
            <a:r>
              <a:rPr lang="es-CL" b="1" dirty="0" smtClean="0"/>
              <a:t>DFI:</a:t>
            </a:r>
          </a:p>
          <a:p>
            <a:pPr algn="just"/>
            <a:r>
              <a:rPr lang="es-CL" dirty="0" smtClean="0"/>
              <a:t>Incremento en el tiempo de retención del aire (tiempo medio de vida de una burbuja, lo que se demora en pasar a través del líquido y la espuma) que se produce al agregar espumante al sistema</a:t>
            </a:r>
          </a:p>
          <a:p>
            <a:pPr algn="just"/>
            <a:endParaRPr lang="es-CL" b="1" dirty="0" smtClean="0"/>
          </a:p>
        </p:txBody>
      </p:sp>
      <p:graphicFrame>
        <p:nvGraphicFramePr>
          <p:cNvPr id="106499" name="Object 3"/>
          <p:cNvGraphicFramePr>
            <a:graphicFrameLocks noChangeAspect="1"/>
          </p:cNvGraphicFramePr>
          <p:nvPr/>
        </p:nvGraphicFramePr>
        <p:xfrm>
          <a:off x="395536" y="4221088"/>
          <a:ext cx="2365375" cy="1033462"/>
        </p:xfrm>
        <a:graphic>
          <a:graphicData uri="http://schemas.openxmlformats.org/presentationml/2006/ole">
            <p:oleObj spid="_x0000_s106499" name="Ecuación" r:id="rId4" imgW="1015920" imgH="444240" progId="Equation.3">
              <p:embed/>
            </p:oleObj>
          </a:graphicData>
        </a:graphic>
      </p:graphicFrame>
      <p:pic>
        <p:nvPicPr>
          <p:cNvPr id="106500" name="Picture 4"/>
          <p:cNvPicPr>
            <a:picLocks noChangeAspect="1" noChangeArrowheads="1"/>
          </p:cNvPicPr>
          <p:nvPr/>
        </p:nvPicPr>
        <p:blipFill>
          <a:blip r:embed="rId5" cstate="print"/>
          <a:srcRect/>
          <a:stretch>
            <a:fillRect/>
          </a:stretch>
        </p:blipFill>
        <p:spPr bwMode="auto">
          <a:xfrm>
            <a:off x="3635896" y="3501008"/>
            <a:ext cx="4752528" cy="23211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01378"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1754326"/>
          </a:xfrm>
          <a:prstGeom prst="rect">
            <a:avLst/>
          </a:prstGeom>
          <a:noFill/>
        </p:spPr>
        <p:txBody>
          <a:bodyPr wrap="square" rtlCol="0">
            <a:spAutoFit/>
          </a:bodyPr>
          <a:lstStyle/>
          <a:p>
            <a:pPr algn="just"/>
            <a:r>
              <a:rPr lang="es-CL" b="1" dirty="0" smtClean="0"/>
              <a:t>P2-EX 2010-01</a:t>
            </a:r>
          </a:p>
          <a:p>
            <a:pPr algn="just"/>
            <a:endParaRPr lang="es-CL" b="1" dirty="0" smtClean="0"/>
          </a:p>
          <a:p>
            <a:pPr algn="just"/>
            <a:r>
              <a:rPr lang="es-CL" b="1" dirty="0" smtClean="0"/>
              <a:t>a)Explique el efecto que tiene el potencial electroquímico en la adsorción de colectores del tipo </a:t>
            </a:r>
            <a:r>
              <a:rPr lang="es-CL" b="1" dirty="0" err="1" smtClean="0"/>
              <a:t>xantato</a:t>
            </a:r>
            <a:r>
              <a:rPr lang="es-CL" b="1" dirty="0" smtClean="0"/>
              <a:t> en superficies de mineral tipo súlfuro. Apoye su respuesta con un diagrama e identifique claramente las distintas reacciones involucradas.</a:t>
            </a:r>
          </a:p>
          <a:p>
            <a:pPr algn="just"/>
            <a:endParaRPr lang="es-CL" b="1" dirty="0" smtClean="0"/>
          </a:p>
        </p:txBody>
      </p:sp>
      <p:pic>
        <p:nvPicPr>
          <p:cNvPr id="101383" name="Picture 7"/>
          <p:cNvPicPr>
            <a:picLocks noChangeAspect="1" noChangeArrowheads="1"/>
          </p:cNvPicPr>
          <p:nvPr/>
        </p:nvPicPr>
        <p:blipFill>
          <a:blip r:embed="rId4" cstate="print"/>
          <a:srcRect/>
          <a:stretch>
            <a:fillRect/>
          </a:stretch>
        </p:blipFill>
        <p:spPr bwMode="auto">
          <a:xfrm>
            <a:off x="1691680" y="2780928"/>
            <a:ext cx="5832648" cy="34610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11618"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1754326"/>
          </a:xfrm>
          <a:prstGeom prst="rect">
            <a:avLst/>
          </a:prstGeom>
          <a:noFill/>
        </p:spPr>
        <p:txBody>
          <a:bodyPr wrap="square" rtlCol="0">
            <a:spAutoFit/>
          </a:bodyPr>
          <a:lstStyle/>
          <a:p>
            <a:pPr algn="just"/>
            <a:r>
              <a:rPr lang="es-CL" b="1" dirty="0" smtClean="0"/>
              <a:t>P2-EX 2010-01</a:t>
            </a:r>
          </a:p>
          <a:p>
            <a:pPr algn="just"/>
            <a:endParaRPr lang="es-CL" b="1" dirty="0" smtClean="0"/>
          </a:p>
          <a:p>
            <a:pPr algn="just"/>
            <a:r>
              <a:rPr lang="es-CL" b="1" dirty="0" smtClean="0"/>
              <a:t>a)Explique el efecto que tiene el potencial electroquímico en la adsorción de colectores del tipo </a:t>
            </a:r>
            <a:r>
              <a:rPr lang="es-CL" b="1" dirty="0" err="1" smtClean="0"/>
              <a:t>xantato</a:t>
            </a:r>
            <a:r>
              <a:rPr lang="es-CL" b="1" dirty="0" smtClean="0"/>
              <a:t> en superficies de mineral tipo súlfuro. Apoye su respuesta con un diagrama e identifique claramente las distintas reacciones involucradas.</a:t>
            </a:r>
          </a:p>
          <a:p>
            <a:pPr algn="just"/>
            <a:endParaRPr lang="es-CL" b="1" dirty="0" smtClean="0"/>
          </a:p>
        </p:txBody>
      </p:sp>
      <p:pic>
        <p:nvPicPr>
          <p:cNvPr id="111619" name="Picture 3"/>
          <p:cNvPicPr>
            <a:picLocks noChangeAspect="1" noChangeArrowheads="1"/>
          </p:cNvPicPr>
          <p:nvPr/>
        </p:nvPicPr>
        <p:blipFill>
          <a:blip r:embed="rId4" cstate="print"/>
          <a:srcRect/>
          <a:stretch>
            <a:fillRect/>
          </a:stretch>
        </p:blipFill>
        <p:spPr bwMode="auto">
          <a:xfrm>
            <a:off x="1835696" y="2708920"/>
            <a:ext cx="5357986" cy="34320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12642"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1754326"/>
          </a:xfrm>
          <a:prstGeom prst="rect">
            <a:avLst/>
          </a:prstGeom>
          <a:noFill/>
        </p:spPr>
        <p:txBody>
          <a:bodyPr wrap="square" rtlCol="0">
            <a:spAutoFit/>
          </a:bodyPr>
          <a:lstStyle/>
          <a:p>
            <a:pPr algn="just"/>
            <a:r>
              <a:rPr lang="es-CL" b="1" dirty="0" smtClean="0"/>
              <a:t>P2-EX 2010-01</a:t>
            </a:r>
          </a:p>
          <a:p>
            <a:pPr algn="just"/>
            <a:endParaRPr lang="es-CL" b="1" dirty="0" smtClean="0"/>
          </a:p>
          <a:p>
            <a:pPr algn="just"/>
            <a:r>
              <a:rPr lang="es-CL" b="1" dirty="0" smtClean="0"/>
              <a:t>a)Explique el efecto que tiene el potencial electroquímico en la adsorción de colectores del tipo </a:t>
            </a:r>
            <a:r>
              <a:rPr lang="es-CL" b="1" dirty="0" err="1" smtClean="0"/>
              <a:t>xantato</a:t>
            </a:r>
            <a:r>
              <a:rPr lang="es-CL" b="1" dirty="0" smtClean="0"/>
              <a:t> en superficies de mineral tipo súlfuro. Apoye su respuesta con un diagrama e identifique claramente las distintas reacciones involucradas.</a:t>
            </a:r>
          </a:p>
          <a:p>
            <a:pPr algn="just"/>
            <a:endParaRPr lang="es-CL" b="1" dirty="0" smtClean="0"/>
          </a:p>
        </p:txBody>
      </p:sp>
      <p:pic>
        <p:nvPicPr>
          <p:cNvPr id="112643" name="Picture 3"/>
          <p:cNvPicPr>
            <a:picLocks noChangeAspect="1" noChangeArrowheads="1"/>
          </p:cNvPicPr>
          <p:nvPr/>
        </p:nvPicPr>
        <p:blipFill>
          <a:blip r:embed="rId4" cstate="print"/>
          <a:srcRect/>
          <a:stretch>
            <a:fillRect/>
          </a:stretch>
        </p:blipFill>
        <p:spPr bwMode="auto">
          <a:xfrm>
            <a:off x="1979712" y="2852936"/>
            <a:ext cx="5156820" cy="32410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04450"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3139321"/>
          </a:xfrm>
          <a:prstGeom prst="rect">
            <a:avLst/>
          </a:prstGeom>
          <a:noFill/>
        </p:spPr>
        <p:txBody>
          <a:bodyPr wrap="square" rtlCol="0">
            <a:spAutoFit/>
          </a:bodyPr>
          <a:lstStyle/>
          <a:p>
            <a:pPr algn="just"/>
            <a:r>
              <a:rPr lang="es-CL" b="1" dirty="0" smtClean="0"/>
              <a:t>P2-EX 2010-01</a:t>
            </a:r>
          </a:p>
          <a:p>
            <a:pPr algn="just"/>
            <a:endParaRPr lang="es-CL" b="1" dirty="0" smtClean="0"/>
          </a:p>
          <a:p>
            <a:pPr algn="just"/>
            <a:r>
              <a:rPr lang="es-CL" b="1" dirty="0" smtClean="0"/>
              <a:t>b)Explique cómo se explica que en régimen de fuerzas viscosas y en régimen de tensión superficial la presencia de espumante afecte la forma de las burbujas y el modo en que se mueven. ¿Por qué no se observa el mismo efecto en régimen de fuerzas inerciales?</a:t>
            </a:r>
          </a:p>
          <a:p>
            <a:pPr algn="just"/>
            <a:endParaRPr lang="es-CL" b="1" dirty="0" smtClean="0"/>
          </a:p>
          <a:p>
            <a:pPr algn="just">
              <a:buFont typeface="Arial" pitchFamily="34" charset="0"/>
              <a:buChar char="•"/>
            </a:pPr>
            <a:r>
              <a:rPr lang="es-CL" dirty="0" smtClean="0"/>
              <a:t>Los espumantes afectan las formas de las burbujas y la manera en que éstas se mueven en un líquido.</a:t>
            </a:r>
          </a:p>
          <a:p>
            <a:pPr algn="just"/>
            <a:endParaRPr lang="es-CL" b="1" dirty="0" smtClean="0"/>
          </a:p>
          <a:p>
            <a:pPr algn="just"/>
            <a:r>
              <a:rPr lang="es-CL" b="1" dirty="0" smtClean="0"/>
              <a:t>N° </a:t>
            </a:r>
            <a:r>
              <a:rPr lang="es-CL" b="1" dirty="0" err="1" smtClean="0"/>
              <a:t>Eotvos</a:t>
            </a:r>
            <a:endParaRPr lang="es-CL" b="1" dirty="0" smtClean="0"/>
          </a:p>
          <a:p>
            <a:pPr algn="just"/>
            <a:endParaRPr lang="es-CL" b="1" dirty="0" smtClean="0"/>
          </a:p>
        </p:txBody>
      </p:sp>
      <p:pic>
        <p:nvPicPr>
          <p:cNvPr id="104451" name="Picture 3"/>
          <p:cNvPicPr>
            <a:picLocks noChangeAspect="1" noChangeArrowheads="1"/>
          </p:cNvPicPr>
          <p:nvPr/>
        </p:nvPicPr>
        <p:blipFill>
          <a:blip r:embed="rId4" cstate="print"/>
          <a:srcRect/>
          <a:stretch>
            <a:fillRect/>
          </a:stretch>
        </p:blipFill>
        <p:spPr bwMode="auto">
          <a:xfrm>
            <a:off x="2267744" y="4365104"/>
            <a:ext cx="4825683" cy="14500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13666"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923330"/>
          </a:xfrm>
          <a:prstGeom prst="rect">
            <a:avLst/>
          </a:prstGeom>
          <a:noFill/>
        </p:spPr>
        <p:txBody>
          <a:bodyPr wrap="square" rtlCol="0">
            <a:spAutoFit/>
          </a:bodyPr>
          <a:lstStyle/>
          <a:p>
            <a:pPr algn="just"/>
            <a:r>
              <a:rPr lang="es-CL" b="1" dirty="0" smtClean="0"/>
              <a:t>P2-EX 2010-01</a:t>
            </a:r>
          </a:p>
          <a:p>
            <a:pPr algn="just"/>
            <a:endParaRPr lang="es-CL" b="1" dirty="0" smtClean="0"/>
          </a:p>
          <a:p>
            <a:pPr algn="just"/>
            <a:endParaRPr lang="es-CL" b="1" dirty="0" smtClean="0"/>
          </a:p>
        </p:txBody>
      </p:sp>
      <p:pic>
        <p:nvPicPr>
          <p:cNvPr id="113667" name="Picture 3"/>
          <p:cNvPicPr>
            <a:picLocks noChangeAspect="1" noChangeArrowheads="1"/>
          </p:cNvPicPr>
          <p:nvPr/>
        </p:nvPicPr>
        <p:blipFill>
          <a:blip r:embed="rId4" cstate="print"/>
          <a:srcRect/>
          <a:stretch>
            <a:fillRect/>
          </a:stretch>
        </p:blipFill>
        <p:spPr bwMode="auto">
          <a:xfrm>
            <a:off x="827584" y="1844824"/>
            <a:ext cx="7458075" cy="435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14690" r:id="rId3" imgW="4963218" imgH="2314286" progId="">
              <p:embed/>
            </p:oleObj>
          </a:graphicData>
        </a:graphic>
      </p:graphicFrame>
      <p:sp>
        <p:nvSpPr>
          <p:cNvPr id="10" name="1 Título"/>
          <p:cNvSpPr txBox="1">
            <a:spLocks/>
          </p:cNvSpPr>
          <p:nvPr/>
        </p:nvSpPr>
        <p:spPr>
          <a:xfrm>
            <a:off x="1475656" y="260648"/>
            <a:ext cx="4104456"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 Propuestos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25689"/>
            <a:ext cx="8496944" cy="5632311"/>
          </a:xfrm>
          <a:prstGeom prst="rect">
            <a:avLst/>
          </a:prstGeom>
          <a:noFill/>
        </p:spPr>
        <p:txBody>
          <a:bodyPr wrap="square" rtlCol="0">
            <a:spAutoFit/>
          </a:bodyPr>
          <a:lstStyle/>
          <a:p>
            <a:pPr algn="just"/>
            <a:r>
              <a:rPr lang="es-CL" b="1" dirty="0" smtClean="0"/>
              <a:t>EX 2010-02</a:t>
            </a:r>
          </a:p>
          <a:p>
            <a:pPr algn="just"/>
            <a:endParaRPr lang="es-CL" b="1" dirty="0" smtClean="0"/>
          </a:p>
          <a:p>
            <a:pPr algn="just"/>
            <a:r>
              <a:rPr lang="es-CL" b="1" dirty="0" smtClean="0"/>
              <a:t>a)En base a la ecuación de adsorción de </a:t>
            </a:r>
            <a:r>
              <a:rPr lang="es-CL" b="1" dirty="0" err="1" smtClean="0"/>
              <a:t>Gibbs</a:t>
            </a:r>
            <a:r>
              <a:rPr lang="es-CL" b="1" dirty="0" smtClean="0"/>
              <a:t>, explique los perfiles de concentración que se presentan en solución para moléculas orgánicas (</a:t>
            </a:r>
            <a:r>
              <a:rPr lang="es-CL" b="1" dirty="0" err="1" smtClean="0"/>
              <a:t>tensoactivas</a:t>
            </a:r>
            <a:r>
              <a:rPr lang="es-CL" b="1" dirty="0" smtClean="0"/>
              <a:t>) y electrolitos (sales). Apoye su respuesta con el diagrama correspondiente.</a:t>
            </a:r>
          </a:p>
          <a:p>
            <a:pPr algn="just"/>
            <a:endParaRPr lang="es-CL" b="1" dirty="0" smtClean="0"/>
          </a:p>
          <a:p>
            <a:pPr algn="just"/>
            <a:r>
              <a:rPr lang="es-CL" b="1" dirty="0" smtClean="0"/>
              <a:t>b)Explique por qué en un sistema compuesto por alcohol puro, caracterizado por una tensión superficial inferior a la del agua pura, no se observa prevención de coalescencia de burbujas.</a:t>
            </a:r>
          </a:p>
          <a:p>
            <a:pPr algn="just"/>
            <a:endParaRPr lang="es-CL" b="1" dirty="0" smtClean="0"/>
          </a:p>
          <a:p>
            <a:pPr algn="just"/>
            <a:r>
              <a:rPr lang="es-CL" b="1" dirty="0" smtClean="0"/>
              <a:t>c)Refiérase a las diferencias que hay entre los conceptos de Concentración Crítica de Coalescencia (CCC) y Concentración </a:t>
            </a:r>
            <a:r>
              <a:rPr lang="es-CL" b="1" dirty="0" err="1" smtClean="0"/>
              <a:t>Micelar</a:t>
            </a:r>
            <a:r>
              <a:rPr lang="es-CL" b="1" dirty="0" smtClean="0"/>
              <a:t> Crítica (CMC).  Para el caso de espumantes, ¿cuál debería ser mayor?.</a:t>
            </a:r>
          </a:p>
          <a:p>
            <a:pPr algn="just"/>
            <a:endParaRPr lang="es-CL" b="1" dirty="0" smtClean="0"/>
          </a:p>
          <a:p>
            <a:pPr algn="just"/>
            <a:r>
              <a:rPr lang="es-CL" b="1" dirty="0" smtClean="0"/>
              <a:t>d)En la planta que Ud. trabaja se ha implementado la adición de N</a:t>
            </a:r>
            <a:r>
              <a:rPr lang="es-CL" b="1" baseline="-25000" dirty="0" smtClean="0"/>
              <a:t>2</a:t>
            </a:r>
            <a:r>
              <a:rPr lang="es-CL" b="1" dirty="0" smtClean="0"/>
              <a:t> en los molinos para prevenir la corrosión de medios de molienda. Explique qué efectos podría esperar en flotación, la etapa siguiente en el proceso, si está procesando minerales sulfurados de cobre.</a:t>
            </a:r>
          </a:p>
          <a:p>
            <a:pPr algn="just"/>
            <a:endParaRPr lang="es-CL" b="1" dirty="0" smtClean="0"/>
          </a:p>
          <a:p>
            <a:pPr algn="just"/>
            <a:endParaRPr lang="es-CL" b="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88066"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2585323"/>
          </a:xfrm>
          <a:prstGeom prst="rect">
            <a:avLst/>
          </a:prstGeom>
          <a:noFill/>
        </p:spPr>
        <p:txBody>
          <a:bodyPr wrap="square" rtlCol="0">
            <a:spAutoFit/>
          </a:bodyPr>
          <a:lstStyle/>
          <a:p>
            <a:pPr algn="just"/>
            <a:r>
              <a:rPr lang="es-CL" b="1" dirty="0" smtClean="0"/>
              <a:t>P3-C2 2010-01</a:t>
            </a:r>
          </a:p>
          <a:p>
            <a:pPr algn="just"/>
            <a:endParaRPr lang="es-CL" b="1" dirty="0" smtClean="0"/>
          </a:p>
          <a:p>
            <a:pPr algn="just"/>
            <a:r>
              <a:rPr lang="es-CL" b="1" dirty="0" smtClean="0"/>
              <a:t>La habilidad de los alcoholes para prevenir fenómenos de coalescencia entre burbujas está relacionada con el largo de la cadena hidrocarbonada. Se sabe que a mayor número de carbones la prevención de coalescencia mejora, no obstante para alcoholes de más de 8 carbones, el efecto no es tan claro, pudiendo incluso darse el caso de un aumento en la coalescencia. En base a la teoría del esfuerzo total, explique por qué se tiene este comportamiento.</a:t>
            </a:r>
          </a:p>
          <a:p>
            <a:pPr algn="just"/>
            <a:endParaRPr lang="es-CL" b="1" dirty="0" smtClean="0"/>
          </a:p>
        </p:txBody>
      </p:sp>
      <p:graphicFrame>
        <p:nvGraphicFramePr>
          <p:cNvPr id="88068" name="Object 4"/>
          <p:cNvGraphicFramePr>
            <a:graphicFrameLocks noChangeAspect="1"/>
          </p:cNvGraphicFramePr>
          <p:nvPr/>
        </p:nvGraphicFramePr>
        <p:xfrm>
          <a:off x="3203848" y="3717032"/>
          <a:ext cx="3022600" cy="1089025"/>
        </p:xfrm>
        <a:graphic>
          <a:graphicData uri="http://schemas.openxmlformats.org/presentationml/2006/ole">
            <p:oleObj spid="_x0000_s88068" name="Ecuación" r:id="rId4" imgW="1091880" imgH="393480" progId="Equation.3">
              <p:embed/>
            </p:oleObj>
          </a:graphicData>
        </a:graphic>
      </p:graphicFrame>
      <p:graphicFrame>
        <p:nvGraphicFramePr>
          <p:cNvPr id="88069" name="Object 5"/>
          <p:cNvGraphicFramePr>
            <a:graphicFrameLocks noChangeAspect="1"/>
          </p:cNvGraphicFramePr>
          <p:nvPr/>
        </p:nvGraphicFramePr>
        <p:xfrm>
          <a:off x="2555776" y="5157192"/>
          <a:ext cx="1597518" cy="917069"/>
        </p:xfrm>
        <a:graphic>
          <a:graphicData uri="http://schemas.openxmlformats.org/presentationml/2006/ole">
            <p:oleObj spid="_x0000_s88069" name="Ecuación" r:id="rId5" imgW="685800" imgH="393480" progId="Equation.3">
              <p:embed/>
            </p:oleObj>
          </a:graphicData>
        </a:graphic>
      </p:graphicFrame>
      <p:graphicFrame>
        <p:nvGraphicFramePr>
          <p:cNvPr id="88070" name="Object 6"/>
          <p:cNvGraphicFramePr>
            <a:graphicFrameLocks noChangeAspect="1"/>
          </p:cNvGraphicFramePr>
          <p:nvPr/>
        </p:nvGraphicFramePr>
        <p:xfrm>
          <a:off x="5148064" y="5157192"/>
          <a:ext cx="1965325" cy="898525"/>
        </p:xfrm>
        <a:graphic>
          <a:graphicData uri="http://schemas.openxmlformats.org/presentationml/2006/ole">
            <p:oleObj spid="_x0000_s88070" name="Ecuación" r:id="rId6" imgW="914400" imgH="419040" progId="Equation.3">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00354"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1200329"/>
          </a:xfrm>
          <a:prstGeom prst="rect">
            <a:avLst/>
          </a:prstGeom>
          <a:noFill/>
        </p:spPr>
        <p:txBody>
          <a:bodyPr wrap="square" rtlCol="0">
            <a:spAutoFit/>
          </a:bodyPr>
          <a:lstStyle/>
          <a:p>
            <a:pPr algn="just"/>
            <a:r>
              <a:rPr lang="es-CL" b="1" dirty="0" smtClean="0"/>
              <a:t>P3-C2 2010-01</a:t>
            </a:r>
          </a:p>
          <a:p>
            <a:pPr algn="just"/>
            <a:endParaRPr lang="es-CL" b="1" dirty="0" smtClean="0"/>
          </a:p>
          <a:p>
            <a:pPr algn="just">
              <a:buFont typeface="Arial" pitchFamily="34" charset="0"/>
              <a:buChar char="•"/>
            </a:pPr>
            <a:r>
              <a:rPr lang="es-CL" b="1" dirty="0" smtClean="0"/>
              <a:t>A mayor tamaño de la molécula </a:t>
            </a:r>
            <a:r>
              <a:rPr lang="es-CL" b="1" dirty="0" err="1" smtClean="0"/>
              <a:t>tensoactiva</a:t>
            </a:r>
            <a:r>
              <a:rPr lang="es-CL" b="1" dirty="0" smtClean="0"/>
              <a:t>, </a:t>
            </a:r>
            <a:r>
              <a:rPr lang="es-CL" b="1" dirty="0" err="1" smtClean="0">
                <a:latin typeface="Symbol" pitchFamily="18" charset="2"/>
              </a:rPr>
              <a:t>h</a:t>
            </a:r>
            <a:r>
              <a:rPr lang="es-CL" b="1" baseline="-25000" dirty="0" err="1" smtClean="0"/>
              <a:t>d</a:t>
            </a:r>
            <a:r>
              <a:rPr lang="es-CL" b="1" dirty="0" smtClean="0"/>
              <a:t> resulta ser menos importante en el esfuerzo total.</a:t>
            </a:r>
          </a:p>
        </p:txBody>
      </p:sp>
      <p:cxnSp>
        <p:nvCxnSpPr>
          <p:cNvPr id="14" name="13 Conector recto de flecha"/>
          <p:cNvCxnSpPr/>
          <p:nvPr/>
        </p:nvCxnSpPr>
        <p:spPr>
          <a:xfrm rot="5400000" flipH="1" flipV="1">
            <a:off x="179512" y="4149080"/>
            <a:ext cx="2304256"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15 Conector recto de flecha"/>
          <p:cNvCxnSpPr/>
          <p:nvPr/>
        </p:nvCxnSpPr>
        <p:spPr>
          <a:xfrm>
            <a:off x="1331640" y="5301208"/>
            <a:ext cx="3672408"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4" name="23 Forma libre"/>
          <p:cNvSpPr/>
          <p:nvPr/>
        </p:nvSpPr>
        <p:spPr>
          <a:xfrm>
            <a:off x="1536192" y="3377184"/>
            <a:ext cx="3133344" cy="1700784"/>
          </a:xfrm>
          <a:custGeom>
            <a:avLst/>
            <a:gdLst>
              <a:gd name="connsiteX0" fmla="*/ 0 w 3133344"/>
              <a:gd name="connsiteY0" fmla="*/ 0 h 1700784"/>
              <a:gd name="connsiteX1" fmla="*/ 609600 w 3133344"/>
              <a:gd name="connsiteY1" fmla="*/ 1426464 h 1700784"/>
              <a:gd name="connsiteX2" fmla="*/ 3133344 w 3133344"/>
              <a:gd name="connsiteY2" fmla="*/ 1645920 h 1700784"/>
            </a:gdLst>
            <a:ahLst/>
            <a:cxnLst>
              <a:cxn ang="0">
                <a:pos x="connsiteX0" y="connsiteY0"/>
              </a:cxn>
              <a:cxn ang="0">
                <a:pos x="connsiteX1" y="connsiteY1"/>
              </a:cxn>
              <a:cxn ang="0">
                <a:pos x="connsiteX2" y="connsiteY2"/>
              </a:cxn>
            </a:cxnLst>
            <a:rect l="l" t="t" r="r" b="b"/>
            <a:pathLst>
              <a:path w="3133344" h="1700784">
                <a:moveTo>
                  <a:pt x="0" y="0"/>
                </a:moveTo>
                <a:cubicBezTo>
                  <a:pt x="43688" y="576072"/>
                  <a:pt x="87376" y="1152144"/>
                  <a:pt x="609600" y="1426464"/>
                </a:cubicBezTo>
                <a:cubicBezTo>
                  <a:pt x="1131824" y="1700784"/>
                  <a:pt x="2700528" y="1631696"/>
                  <a:pt x="3133344" y="1645920"/>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s-CL"/>
          </a:p>
        </p:txBody>
      </p:sp>
      <p:sp>
        <p:nvSpPr>
          <p:cNvPr id="25" name="24 CuadroTexto"/>
          <p:cNvSpPr txBox="1"/>
          <p:nvPr/>
        </p:nvSpPr>
        <p:spPr>
          <a:xfrm>
            <a:off x="539552" y="2780928"/>
            <a:ext cx="576064" cy="369332"/>
          </a:xfrm>
          <a:prstGeom prst="rect">
            <a:avLst/>
          </a:prstGeom>
          <a:noFill/>
        </p:spPr>
        <p:txBody>
          <a:bodyPr wrap="square" rtlCol="0">
            <a:spAutoFit/>
          </a:bodyPr>
          <a:lstStyle/>
          <a:p>
            <a:r>
              <a:rPr lang="es-CL" b="1" dirty="0" err="1" smtClean="0"/>
              <a:t>dp</a:t>
            </a:r>
            <a:endParaRPr lang="es-CL" b="1" dirty="0"/>
          </a:p>
        </p:txBody>
      </p:sp>
      <p:sp>
        <p:nvSpPr>
          <p:cNvPr id="26" name="25 CuadroTexto"/>
          <p:cNvSpPr txBox="1"/>
          <p:nvPr/>
        </p:nvSpPr>
        <p:spPr>
          <a:xfrm>
            <a:off x="4716016" y="5445224"/>
            <a:ext cx="720080" cy="369332"/>
          </a:xfrm>
          <a:prstGeom prst="rect">
            <a:avLst/>
          </a:prstGeom>
          <a:noFill/>
        </p:spPr>
        <p:txBody>
          <a:bodyPr wrap="square" rtlCol="0">
            <a:spAutoFit/>
          </a:bodyPr>
          <a:lstStyle/>
          <a:p>
            <a:r>
              <a:rPr lang="es-CL" b="1" dirty="0" smtClean="0"/>
              <a:t>N° C</a:t>
            </a:r>
            <a:endParaRPr lang="es-CL" b="1" dirty="0"/>
          </a:p>
        </p:txBody>
      </p:sp>
      <p:sp>
        <p:nvSpPr>
          <p:cNvPr id="28" name="27 Flecha derecha"/>
          <p:cNvSpPr/>
          <p:nvPr/>
        </p:nvSpPr>
        <p:spPr>
          <a:xfrm rot="-720000">
            <a:off x="4932040" y="4437112"/>
            <a:ext cx="122413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9" name="28 CuadroTexto"/>
          <p:cNvSpPr txBox="1"/>
          <p:nvPr/>
        </p:nvSpPr>
        <p:spPr>
          <a:xfrm>
            <a:off x="6372200" y="3933056"/>
            <a:ext cx="2232248" cy="1754326"/>
          </a:xfrm>
          <a:prstGeom prst="rect">
            <a:avLst/>
          </a:prstGeom>
          <a:noFill/>
        </p:spPr>
        <p:txBody>
          <a:bodyPr wrap="square" rtlCol="0">
            <a:spAutoFit/>
          </a:bodyPr>
          <a:lstStyle/>
          <a:p>
            <a:pPr algn="ctr"/>
            <a:r>
              <a:rPr lang="es-CL" b="1" dirty="0" smtClean="0"/>
              <a:t>Problemas de transferencia de masa</a:t>
            </a:r>
          </a:p>
          <a:p>
            <a:pPr algn="ctr"/>
            <a:endParaRPr lang="es-CL" b="1" dirty="0" smtClean="0"/>
          </a:p>
          <a:p>
            <a:r>
              <a:rPr lang="es-CL" dirty="0" err="1" smtClean="0"/>
              <a:t>n</a:t>
            </a:r>
            <a:r>
              <a:rPr lang="es-CL" baseline="-25000" dirty="0" err="1" smtClean="0"/>
              <a:t>d</a:t>
            </a:r>
            <a:r>
              <a:rPr lang="es-CL" dirty="0" smtClean="0"/>
              <a:t> asociado a </a:t>
            </a:r>
            <a:r>
              <a:rPr lang="es-CL" b="1" dirty="0" smtClean="0"/>
              <a:t>difusión</a:t>
            </a:r>
            <a:r>
              <a:rPr lang="es-CL" dirty="0" smtClean="0"/>
              <a:t> y adsorción</a:t>
            </a:r>
            <a:endParaRPr lang="es-C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05474"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3139321"/>
          </a:xfrm>
          <a:prstGeom prst="rect">
            <a:avLst/>
          </a:prstGeom>
          <a:noFill/>
        </p:spPr>
        <p:txBody>
          <a:bodyPr wrap="square" rtlCol="0">
            <a:spAutoFit/>
          </a:bodyPr>
          <a:lstStyle/>
          <a:p>
            <a:pPr algn="just"/>
            <a:r>
              <a:rPr lang="es-CL" b="1" dirty="0" smtClean="0"/>
              <a:t>P2-EXRec. 2010-01</a:t>
            </a:r>
          </a:p>
          <a:p>
            <a:pPr algn="just"/>
            <a:endParaRPr lang="es-CL" b="1" dirty="0" smtClean="0"/>
          </a:p>
          <a:p>
            <a:pPr algn="just"/>
            <a:r>
              <a:rPr lang="es-CL" b="1" dirty="0" smtClean="0"/>
              <a:t>b)Enumere las diferencias entre las teorías de adsorción física, química y electroquímica de colector en flotación de minerales. ¿En qué tipo de minerales se produce cada adsorción?</a:t>
            </a:r>
          </a:p>
          <a:p>
            <a:pPr algn="just"/>
            <a:endParaRPr lang="es-CL" b="1" dirty="0" smtClean="0"/>
          </a:p>
          <a:p>
            <a:pPr algn="just"/>
            <a:r>
              <a:rPr lang="es-CL" b="1" dirty="0" smtClean="0"/>
              <a:t>Adsorción Física:</a:t>
            </a:r>
          </a:p>
          <a:p>
            <a:pPr algn="just"/>
            <a:endParaRPr lang="es-CL" b="1" dirty="0" smtClean="0"/>
          </a:p>
          <a:p>
            <a:pPr algn="just"/>
            <a:r>
              <a:rPr lang="es-CL" dirty="0" smtClean="0"/>
              <a:t>Adsorción de iones de signo contrario (</a:t>
            </a:r>
            <a:r>
              <a:rPr lang="es-CL" dirty="0" err="1" smtClean="0"/>
              <a:t>contraiones</a:t>
            </a:r>
            <a:r>
              <a:rPr lang="es-CL" dirty="0" smtClean="0"/>
              <a:t>) por atracción electrostática sin producir cambio químico. Se produce en óxidos y silicatos.</a:t>
            </a:r>
          </a:p>
          <a:p>
            <a:pPr algn="just"/>
            <a:endParaRPr lang="es-CL"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07522"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1200329"/>
          </a:xfrm>
          <a:prstGeom prst="rect">
            <a:avLst/>
          </a:prstGeom>
          <a:noFill/>
        </p:spPr>
        <p:txBody>
          <a:bodyPr wrap="square" rtlCol="0">
            <a:spAutoFit/>
          </a:bodyPr>
          <a:lstStyle/>
          <a:p>
            <a:pPr algn="just"/>
            <a:r>
              <a:rPr lang="es-CL" b="1" dirty="0" smtClean="0"/>
              <a:t>P2-EXRec. 2010-01</a:t>
            </a:r>
          </a:p>
          <a:p>
            <a:pPr algn="just"/>
            <a:endParaRPr lang="es-CL" b="1" dirty="0" smtClean="0"/>
          </a:p>
          <a:p>
            <a:pPr algn="just"/>
            <a:r>
              <a:rPr lang="es-CL" b="1" dirty="0" smtClean="0"/>
              <a:t>Adsorción Física:</a:t>
            </a:r>
          </a:p>
          <a:p>
            <a:pPr algn="just"/>
            <a:endParaRPr lang="es-CL" b="1" dirty="0" smtClean="0"/>
          </a:p>
        </p:txBody>
      </p:sp>
      <p:pic>
        <p:nvPicPr>
          <p:cNvPr id="107523" name="Picture 3"/>
          <p:cNvPicPr>
            <a:picLocks noChangeAspect="1" noChangeArrowheads="1"/>
          </p:cNvPicPr>
          <p:nvPr/>
        </p:nvPicPr>
        <p:blipFill>
          <a:blip r:embed="rId4" cstate="print"/>
          <a:srcRect/>
          <a:stretch>
            <a:fillRect/>
          </a:stretch>
        </p:blipFill>
        <p:spPr bwMode="auto">
          <a:xfrm>
            <a:off x="4499992" y="3573016"/>
            <a:ext cx="4392488" cy="2279782"/>
          </a:xfrm>
          <a:prstGeom prst="rect">
            <a:avLst/>
          </a:prstGeom>
          <a:noFill/>
          <a:ln w="9525">
            <a:noFill/>
            <a:miter lim="800000"/>
            <a:headEnd/>
            <a:tailEnd/>
          </a:ln>
        </p:spPr>
      </p:pic>
      <p:pic>
        <p:nvPicPr>
          <p:cNvPr id="107524" name="Picture 4"/>
          <p:cNvPicPr>
            <a:picLocks noChangeAspect="1" noChangeArrowheads="1"/>
          </p:cNvPicPr>
          <p:nvPr/>
        </p:nvPicPr>
        <p:blipFill>
          <a:blip r:embed="rId5" cstate="print"/>
          <a:srcRect/>
          <a:stretch>
            <a:fillRect/>
          </a:stretch>
        </p:blipFill>
        <p:spPr bwMode="auto">
          <a:xfrm>
            <a:off x="323528" y="2204864"/>
            <a:ext cx="4048125" cy="2800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15714" r:id="rId3" imgW="4963218" imgH="2314286" progId="">
              <p:embed/>
            </p:oleObj>
          </a:graphicData>
        </a:graphic>
      </p:graphicFrame>
      <p:sp>
        <p:nvSpPr>
          <p:cNvPr id="10" name="1 Título"/>
          <p:cNvSpPr txBox="1">
            <a:spLocks/>
          </p:cNvSpPr>
          <p:nvPr/>
        </p:nvSpPr>
        <p:spPr>
          <a:xfrm>
            <a:off x="1331640"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Colectores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115715" name="Picture 3"/>
          <p:cNvPicPr>
            <a:picLocks noChangeAspect="1" noChangeArrowheads="1"/>
          </p:cNvPicPr>
          <p:nvPr/>
        </p:nvPicPr>
        <p:blipFill>
          <a:blip r:embed="rId4" cstate="print"/>
          <a:srcRect/>
          <a:stretch>
            <a:fillRect/>
          </a:stretch>
        </p:blipFill>
        <p:spPr bwMode="auto">
          <a:xfrm>
            <a:off x="1907704" y="1340768"/>
            <a:ext cx="5343525" cy="459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16738" r:id="rId3" imgW="4963218" imgH="2314286" progId="">
              <p:embed/>
            </p:oleObj>
          </a:graphicData>
        </a:graphic>
      </p:graphicFrame>
      <p:sp>
        <p:nvSpPr>
          <p:cNvPr id="10" name="1 Título"/>
          <p:cNvSpPr txBox="1">
            <a:spLocks/>
          </p:cNvSpPr>
          <p:nvPr/>
        </p:nvSpPr>
        <p:spPr>
          <a:xfrm>
            <a:off x="1331640"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Colectores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115716" name="Picture 4"/>
          <p:cNvPicPr>
            <a:picLocks noChangeAspect="1" noChangeArrowheads="1"/>
          </p:cNvPicPr>
          <p:nvPr/>
        </p:nvPicPr>
        <p:blipFill>
          <a:blip r:embed="rId4" cstate="print"/>
          <a:srcRect/>
          <a:stretch>
            <a:fillRect/>
          </a:stretch>
        </p:blipFill>
        <p:spPr bwMode="auto">
          <a:xfrm>
            <a:off x="2051720" y="2204864"/>
            <a:ext cx="5029200"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17762" r:id="rId3" imgW="4963218" imgH="2314286" progId="">
              <p:embed/>
            </p:oleObj>
          </a:graphicData>
        </a:graphic>
      </p:graphicFrame>
      <p:sp>
        <p:nvSpPr>
          <p:cNvPr id="10" name="1 Título"/>
          <p:cNvSpPr txBox="1">
            <a:spLocks/>
          </p:cNvSpPr>
          <p:nvPr/>
        </p:nvSpPr>
        <p:spPr>
          <a:xfrm>
            <a:off x="1331640"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Colectores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12" name="Picture 3"/>
          <p:cNvPicPr>
            <a:picLocks noChangeAspect="1" noChangeArrowheads="1"/>
          </p:cNvPicPr>
          <p:nvPr/>
        </p:nvPicPr>
        <p:blipFill>
          <a:blip r:embed="rId4" cstate="print"/>
          <a:srcRect/>
          <a:stretch>
            <a:fillRect/>
          </a:stretch>
        </p:blipFill>
        <p:spPr bwMode="auto">
          <a:xfrm>
            <a:off x="3364123" y="2204864"/>
            <a:ext cx="5779877" cy="2999862"/>
          </a:xfrm>
          <a:prstGeom prst="rect">
            <a:avLst/>
          </a:prstGeom>
          <a:noFill/>
          <a:ln w="9525">
            <a:noFill/>
            <a:miter lim="800000"/>
            <a:headEnd/>
            <a:tailEnd/>
          </a:ln>
        </p:spPr>
      </p:pic>
      <p:sp>
        <p:nvSpPr>
          <p:cNvPr id="13" name="12 Abrir llave"/>
          <p:cNvSpPr/>
          <p:nvPr/>
        </p:nvSpPr>
        <p:spPr>
          <a:xfrm>
            <a:off x="2699792" y="2420888"/>
            <a:ext cx="216024" cy="1296144"/>
          </a:xfrm>
          <a:prstGeom prst="leftBrace">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es-CL"/>
          </a:p>
        </p:txBody>
      </p:sp>
      <p:sp>
        <p:nvSpPr>
          <p:cNvPr id="14" name="13 Abrir llave"/>
          <p:cNvSpPr/>
          <p:nvPr/>
        </p:nvSpPr>
        <p:spPr>
          <a:xfrm>
            <a:off x="2699792" y="3789040"/>
            <a:ext cx="216024" cy="1296144"/>
          </a:xfrm>
          <a:prstGeom prst="leftBrace">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es-CL"/>
          </a:p>
        </p:txBody>
      </p:sp>
      <p:sp>
        <p:nvSpPr>
          <p:cNvPr id="15" name="14 CuadroTexto"/>
          <p:cNvSpPr txBox="1"/>
          <p:nvPr/>
        </p:nvSpPr>
        <p:spPr>
          <a:xfrm>
            <a:off x="539552" y="2780928"/>
            <a:ext cx="2088232" cy="369332"/>
          </a:xfrm>
          <a:prstGeom prst="rect">
            <a:avLst/>
          </a:prstGeom>
          <a:noFill/>
        </p:spPr>
        <p:txBody>
          <a:bodyPr wrap="square" rtlCol="0">
            <a:spAutoFit/>
          </a:bodyPr>
          <a:lstStyle/>
          <a:p>
            <a:r>
              <a:rPr lang="es-CL" dirty="0" smtClean="0"/>
              <a:t>Colector </a:t>
            </a:r>
            <a:r>
              <a:rPr lang="es-CL" dirty="0" err="1" smtClean="0"/>
              <a:t>Aniónico</a:t>
            </a:r>
            <a:endParaRPr lang="es-CL" dirty="0"/>
          </a:p>
        </p:txBody>
      </p:sp>
      <p:sp>
        <p:nvSpPr>
          <p:cNvPr id="16" name="15 CuadroTexto"/>
          <p:cNvSpPr txBox="1"/>
          <p:nvPr/>
        </p:nvSpPr>
        <p:spPr>
          <a:xfrm>
            <a:off x="539552" y="4149080"/>
            <a:ext cx="2016224" cy="369332"/>
          </a:xfrm>
          <a:prstGeom prst="rect">
            <a:avLst/>
          </a:prstGeom>
          <a:noFill/>
        </p:spPr>
        <p:txBody>
          <a:bodyPr wrap="square" rtlCol="0">
            <a:spAutoFit/>
          </a:bodyPr>
          <a:lstStyle/>
          <a:p>
            <a:r>
              <a:rPr lang="es-CL" dirty="0" smtClean="0"/>
              <a:t>Colector </a:t>
            </a:r>
            <a:r>
              <a:rPr lang="es-CL" dirty="0" err="1" smtClean="0"/>
              <a:t>Catiónico</a:t>
            </a:r>
            <a:endParaRPr lang="es-C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6021288"/>
            <a:ext cx="8496944" cy="836712"/>
          </a:xfrm>
        </p:spPr>
        <p:txBody>
          <a:bodyPr>
            <a:normAutofit/>
          </a:bodyPr>
          <a:lstStyle/>
          <a:p>
            <a:endParaRPr lang="es-CL" sz="1800" dirty="0"/>
          </a:p>
          <a:p>
            <a:r>
              <a:rPr lang="es-CL" sz="1800" dirty="0" smtClean="0">
                <a:solidFill>
                  <a:schemeClr val="tx1">
                    <a:lumMod val="95000"/>
                    <a:lumOff val="5000"/>
                  </a:schemeClr>
                </a:solidFill>
              </a:rPr>
              <a:t>MI4110 Físico Química Metalúrgica</a:t>
            </a:r>
            <a:endParaRPr lang="es-CL" sz="1800" dirty="0">
              <a:solidFill>
                <a:schemeClr val="tx1">
                  <a:lumMod val="95000"/>
                  <a:lumOff val="5000"/>
                </a:schemeClr>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cxnSp>
        <p:nvCxnSpPr>
          <p:cNvPr id="11" name="10 Conector recto"/>
          <p:cNvCxnSpPr/>
          <p:nvPr/>
        </p:nvCxnSpPr>
        <p:spPr>
          <a:xfrm rot="10800000" flipH="1">
            <a:off x="323528" y="6309320"/>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sp>
        <p:nvSpPr>
          <p:cNvPr id="17" name="1 Título"/>
          <p:cNvSpPr txBox="1">
            <a:spLocks/>
          </p:cNvSpPr>
          <p:nvPr/>
        </p:nvSpPr>
        <p:spPr>
          <a:xfrm>
            <a:off x="683568" y="3140968"/>
            <a:ext cx="7772400" cy="136815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cxnSp>
        <p:nvCxnSpPr>
          <p:cNvPr id="18" name="17 Conector recto"/>
          <p:cNvCxnSpPr/>
          <p:nvPr/>
        </p:nvCxnSpPr>
        <p:spPr>
          <a:xfrm rot="10800000" flipH="1">
            <a:off x="323528" y="1124744"/>
            <a:ext cx="8496944" cy="0"/>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graphicFrame>
        <p:nvGraphicFramePr>
          <p:cNvPr id="1029" name="Object 3"/>
          <p:cNvGraphicFramePr>
            <a:graphicFrameLocks noChangeAspect="1"/>
          </p:cNvGraphicFramePr>
          <p:nvPr/>
        </p:nvGraphicFramePr>
        <p:xfrm>
          <a:off x="6011863" y="0"/>
          <a:ext cx="2667000" cy="1052513"/>
        </p:xfrm>
        <a:graphic>
          <a:graphicData uri="http://schemas.openxmlformats.org/presentationml/2006/ole">
            <p:oleObj spid="_x0000_s108546" r:id="rId3" imgW="4963218" imgH="2314286" progId="">
              <p:embed/>
            </p:oleObj>
          </a:graphicData>
        </a:graphic>
      </p:graphicFrame>
      <p:sp>
        <p:nvSpPr>
          <p:cNvPr id="10" name="1 Título"/>
          <p:cNvSpPr txBox="1">
            <a:spLocks/>
          </p:cNvSpPr>
          <p:nvPr/>
        </p:nvSpPr>
        <p:spPr>
          <a:xfrm>
            <a:off x="2339752" y="260648"/>
            <a:ext cx="3240360" cy="864096"/>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lang="es-CL" sz="2800" b="1"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endParaRPr kumimoji="0" lang="es-CL" sz="2800" b="1"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tabLst/>
              <a:defRPr/>
            </a:pPr>
            <a:r>
              <a:rPr kumimoji="0" lang="es-CL" sz="2800" b="1" i="0" u="none" strike="noStrike" kern="1200" cap="none" spc="0" normalizeH="0" baseline="0" noProof="0" dirty="0" smtClean="0">
                <a:ln>
                  <a:noFill/>
                </a:ln>
                <a:solidFill>
                  <a:schemeClr val="tx1"/>
                </a:solidFill>
                <a:effectLst/>
                <a:uLnTx/>
                <a:uFillTx/>
                <a:latin typeface="+mj-lt"/>
                <a:ea typeface="+mj-ea"/>
                <a:cs typeface="+mj-cs"/>
              </a:rPr>
              <a:t>Ejercicios</a:t>
            </a:r>
          </a:p>
          <a:p>
            <a:pPr marL="0" marR="0" lvl="0" indent="0" defTabSz="914400" rtl="0" eaLnBrk="1" fontAlgn="auto" latinLnBrk="0" hangingPunct="1">
              <a:lnSpc>
                <a:spcPct val="100000"/>
              </a:lnSpc>
              <a:spcBef>
                <a:spcPct val="0"/>
              </a:spcBef>
              <a:spcAft>
                <a:spcPts val="0"/>
              </a:spcAft>
              <a:buClrTx/>
              <a:buSzTx/>
              <a:tabLst/>
              <a:defRPr/>
            </a:pP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r>
              <a:rPr kumimoji="0" lang="es-CL" sz="3000" b="1" i="0" u="none" strike="noStrike" kern="1200" cap="none" spc="0" normalizeH="0" baseline="0" noProof="0" dirty="0" smtClean="0">
                <a:ln>
                  <a:noFill/>
                </a:ln>
                <a:solidFill>
                  <a:schemeClr val="tx1"/>
                </a:solidFill>
                <a:effectLst/>
                <a:uLnTx/>
                <a:uFillTx/>
                <a:latin typeface="+mj-lt"/>
                <a:ea typeface="+mj-ea"/>
                <a:cs typeface="+mj-cs"/>
              </a:rPr>
              <a:t/>
            </a:r>
            <a:br>
              <a:rPr kumimoji="0" lang="es-CL" sz="3000" b="1" i="0" u="none" strike="noStrike" kern="1200" cap="none" spc="0" normalizeH="0" baseline="0" noProof="0" dirty="0" smtClean="0">
                <a:ln>
                  <a:noFill/>
                </a:ln>
                <a:solidFill>
                  <a:schemeClr val="tx1"/>
                </a:solidFill>
                <a:effectLst/>
                <a:uLnTx/>
                <a:uFillTx/>
                <a:latin typeface="+mj-lt"/>
                <a:ea typeface="+mj-ea"/>
                <a:cs typeface="+mj-cs"/>
              </a:rPr>
            </a:br>
            <a:endParaRPr kumimoji="0" lang="es-CL" sz="3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CuadroTexto"/>
          <p:cNvSpPr txBox="1"/>
          <p:nvPr/>
        </p:nvSpPr>
        <p:spPr>
          <a:xfrm>
            <a:off x="323528" y="1268760"/>
            <a:ext cx="8496944" cy="2585323"/>
          </a:xfrm>
          <a:prstGeom prst="rect">
            <a:avLst/>
          </a:prstGeom>
          <a:noFill/>
        </p:spPr>
        <p:txBody>
          <a:bodyPr wrap="square" rtlCol="0">
            <a:spAutoFit/>
          </a:bodyPr>
          <a:lstStyle/>
          <a:p>
            <a:pPr algn="just"/>
            <a:r>
              <a:rPr lang="es-CL" b="1" dirty="0" smtClean="0"/>
              <a:t>P2-EXRec. 2010-01</a:t>
            </a:r>
          </a:p>
          <a:p>
            <a:pPr algn="just"/>
            <a:endParaRPr lang="es-CL" b="1" dirty="0" smtClean="0"/>
          </a:p>
          <a:p>
            <a:pPr algn="just"/>
            <a:r>
              <a:rPr lang="es-CL" b="1" dirty="0" smtClean="0"/>
              <a:t>Adsorción Química:</a:t>
            </a:r>
          </a:p>
          <a:p>
            <a:pPr algn="just"/>
            <a:endParaRPr lang="es-CL" b="1" dirty="0" smtClean="0"/>
          </a:p>
          <a:p>
            <a:pPr algn="just"/>
            <a:r>
              <a:rPr lang="es-CL" dirty="0" smtClean="0"/>
              <a:t>En un medio acuoso alcalino los súlfuros tienen una reacción previa con el oxígeno formándose especies oxidadas superficiales, las cuales reaccionan posteriormente con los iones colectores para formar sales metálicas de menor solubilidad que las especies oxidadas. Se produce en súlfuros.</a:t>
            </a:r>
          </a:p>
          <a:p>
            <a:pPr algn="just"/>
            <a:endParaRPr lang="es-CL" b="1" dirty="0" smtClean="0"/>
          </a:p>
        </p:txBody>
      </p:sp>
      <p:pic>
        <p:nvPicPr>
          <p:cNvPr id="108548" name="Picture 4"/>
          <p:cNvPicPr>
            <a:picLocks noChangeAspect="1" noChangeArrowheads="1"/>
          </p:cNvPicPr>
          <p:nvPr/>
        </p:nvPicPr>
        <p:blipFill>
          <a:blip r:embed="rId4" cstate="print"/>
          <a:srcRect/>
          <a:stretch>
            <a:fillRect/>
          </a:stretch>
        </p:blipFill>
        <p:spPr bwMode="auto">
          <a:xfrm>
            <a:off x="2411760" y="3573016"/>
            <a:ext cx="4391025" cy="2266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2115</TotalTime>
  <Words>824</Words>
  <Application>Microsoft Office PowerPoint</Application>
  <PresentationFormat>Presentación en pantalla (4:3)</PresentationFormat>
  <Paragraphs>229</Paragraphs>
  <Slides>18</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18</vt:i4>
      </vt:variant>
    </vt:vector>
  </HeadingPairs>
  <TitlesOfParts>
    <vt:vector size="20" baseType="lpstr">
      <vt:lpstr>Tema de Office</vt:lpstr>
      <vt:lpstr>Ecuación</vt:lpstr>
      <vt:lpstr> Clase Auxiliar N°4  Fenómenos de Superficie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Julio</dc:creator>
  <cp:lastModifiedBy>Julio</cp:lastModifiedBy>
  <cp:revision>198</cp:revision>
  <dcterms:created xsi:type="dcterms:W3CDTF">2010-08-21T21:26:31Z</dcterms:created>
  <dcterms:modified xsi:type="dcterms:W3CDTF">2011-05-06T16:49:31Z</dcterms:modified>
</cp:coreProperties>
</file>