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Default Extension="doc" ContentType="application/msword"/>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516" r:id="rId3"/>
    <p:sldId id="509" r:id="rId4"/>
    <p:sldId id="519" r:id="rId5"/>
    <p:sldId id="521" r:id="rId6"/>
    <p:sldId id="522" r:id="rId7"/>
    <p:sldId id="507" r:id="rId8"/>
    <p:sldId id="523" r:id="rId9"/>
    <p:sldId id="524" r:id="rId10"/>
    <p:sldId id="525" r:id="rId11"/>
    <p:sldId id="526" r:id="rId12"/>
    <p:sldId id="527" r:id="rId13"/>
    <p:sldId id="528" r:id="rId14"/>
    <p:sldId id="531" r:id="rId15"/>
    <p:sldId id="530" r:id="rId16"/>
    <p:sldId id="397" r:id="rId17"/>
    <p:sldId id="460" r:id="rId18"/>
    <p:sldId id="461" r:id="rId19"/>
    <p:sldId id="533" r:id="rId20"/>
    <p:sldId id="534" r:id="rId21"/>
    <p:sldId id="535" r:id="rId22"/>
    <p:sldId id="536" r:id="rId23"/>
    <p:sldId id="537" r:id="rId24"/>
    <p:sldId id="538" r:id="rId25"/>
    <p:sldId id="539" r:id="rId26"/>
    <p:sldId id="540" r:id="rId27"/>
    <p:sldId id="493" r:id="rId28"/>
    <p:sldId id="541" r:id="rId29"/>
    <p:sldId id="542" r:id="rId30"/>
    <p:sldId id="543" r:id="rId31"/>
    <p:sldId id="495" r:id="rId32"/>
    <p:sldId id="544" r:id="rId33"/>
    <p:sldId id="545" r:id="rId34"/>
    <p:sldId id="546" r:id="rId35"/>
    <p:sldId id="547" r:id="rId36"/>
    <p:sldId id="548" r:id="rId37"/>
    <p:sldId id="549" r:id="rId38"/>
    <p:sldId id="550" r:id="rId39"/>
    <p:sldId id="551" r:id="rId40"/>
    <p:sldId id="552" r:id="rId41"/>
    <p:sldId id="553" r:id="rId42"/>
    <p:sldId id="554" r:id="rId43"/>
    <p:sldId id="555" r:id="rId44"/>
    <p:sldId id="556" r:id="rId45"/>
    <p:sldId id="557" r:id="rId46"/>
    <p:sldId id="558" r:id="rId47"/>
    <p:sldId id="559" r:id="rId48"/>
    <p:sldId id="560" r:id="rId49"/>
    <p:sldId id="561" r:id="rId50"/>
    <p:sldId id="562" r:id="rId51"/>
    <p:sldId id="563" r:id="rId52"/>
    <p:sldId id="564" r:id="rId53"/>
    <p:sldId id="258" r:id="rId54"/>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2D68"/>
    <a:srgbClr val="008000"/>
    <a:srgbClr val="C96009"/>
    <a:srgbClr val="C8A200"/>
    <a:srgbClr val="FFCC00"/>
    <a:srgbClr val="204D84"/>
    <a:srgbClr val="223E96"/>
    <a:srgbClr val="BDE3FF"/>
    <a:srgbClr val="DCA10E"/>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9588" autoAdjust="0"/>
    <p:restoredTop sz="96429" autoAdjust="0"/>
  </p:normalViewPr>
  <p:slideViewPr>
    <p:cSldViewPr>
      <p:cViewPr>
        <p:scale>
          <a:sx n="75" d="100"/>
          <a:sy n="75" d="100"/>
        </p:scale>
        <p:origin x="-732"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image" Target="../media/image3.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2DBB31-BB80-4ECF-8792-14EC61B12738}"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s-CL"/>
        </a:p>
      </dgm:t>
    </dgm:pt>
    <dgm:pt modelId="{EA5E0D53-CEEF-4F3E-9578-B97F6F143687}">
      <dgm:prSet phldrT="[Text]" custT="1"/>
      <dgm:spPr/>
      <dgm:t>
        <a:bodyPr/>
        <a:lstStyle/>
        <a:p>
          <a:pPr algn="ctr"/>
          <a:r>
            <a:rPr lang="es-MX" sz="2600" b="0" dirty="0" smtClean="0"/>
            <a:t>Proceso de Investigación de Mercado</a:t>
          </a:r>
          <a:endParaRPr lang="es-CL" sz="2600" b="0" dirty="0"/>
        </a:p>
      </dgm:t>
    </dgm:pt>
    <dgm:pt modelId="{32650F25-5EBE-4919-9F7B-3150B849B6F1}" type="parTrans" cxnId="{20D8718B-6964-4DD4-B47C-8ACDA9B7A921}">
      <dgm:prSet/>
      <dgm:spPr/>
      <dgm:t>
        <a:bodyPr/>
        <a:lstStyle/>
        <a:p>
          <a:endParaRPr lang="es-CL"/>
        </a:p>
      </dgm:t>
    </dgm:pt>
    <dgm:pt modelId="{8F055BB9-0E16-4AB0-AFD5-CF621D08B619}" type="sibTrans" cxnId="{20D8718B-6964-4DD4-B47C-8ACDA9B7A921}">
      <dgm:prSet/>
      <dgm:spPr/>
      <dgm:t>
        <a:bodyPr/>
        <a:lstStyle/>
        <a:p>
          <a:endParaRPr lang="es-CL"/>
        </a:p>
      </dgm:t>
    </dgm:pt>
    <dgm:pt modelId="{BE6D44AA-E639-42BA-BD23-297DACB9D35D}">
      <dgm:prSet phldrT="[Text]" custT="1"/>
      <dgm:spPr/>
      <dgm:t>
        <a:bodyPr/>
        <a:lstStyle/>
        <a:p>
          <a:pPr algn="ctr"/>
          <a:r>
            <a:rPr lang="es-MX" sz="2600" b="0" dirty="0" smtClean="0"/>
            <a:t>Elementos de muestreo</a:t>
          </a:r>
          <a:endParaRPr lang="es-CL" sz="2600" b="0" dirty="0"/>
        </a:p>
      </dgm:t>
    </dgm:pt>
    <dgm:pt modelId="{4B6E2C64-9066-4E40-BF3E-5B4077BEBA8E}" type="sibTrans" cxnId="{F3ADEEBC-D254-4AE3-8706-92A948154630}">
      <dgm:prSet/>
      <dgm:spPr/>
      <dgm:t>
        <a:bodyPr/>
        <a:lstStyle/>
        <a:p>
          <a:endParaRPr lang="es-CL"/>
        </a:p>
      </dgm:t>
    </dgm:pt>
    <dgm:pt modelId="{58A69A79-4295-4779-8B50-83BDB7416D04}" type="parTrans" cxnId="{F3ADEEBC-D254-4AE3-8706-92A948154630}">
      <dgm:prSet/>
      <dgm:spPr/>
      <dgm:t>
        <a:bodyPr/>
        <a:lstStyle/>
        <a:p>
          <a:endParaRPr lang="es-CL"/>
        </a:p>
      </dgm:t>
    </dgm:pt>
    <dgm:pt modelId="{B0FBFF54-836C-4C35-A29E-72AFF12ABB16}">
      <dgm:prSet custT="1"/>
      <dgm:spPr/>
      <dgm:t>
        <a:bodyPr/>
        <a:lstStyle/>
        <a:p>
          <a:pPr algn="ctr"/>
          <a:r>
            <a:rPr lang="es-MX" sz="2600" dirty="0" smtClean="0"/>
            <a:t>Tamaño de la muestra</a:t>
          </a:r>
          <a:endParaRPr lang="es-CL" sz="2600" dirty="0"/>
        </a:p>
      </dgm:t>
    </dgm:pt>
    <dgm:pt modelId="{2B583431-41A6-4F1A-A69C-FD38640D4F61}" type="parTrans" cxnId="{1E358A10-24CB-43BA-81AC-55967646B201}">
      <dgm:prSet/>
      <dgm:spPr/>
      <dgm:t>
        <a:bodyPr/>
        <a:lstStyle/>
        <a:p>
          <a:endParaRPr lang="es-CL"/>
        </a:p>
      </dgm:t>
    </dgm:pt>
    <dgm:pt modelId="{D1DF704E-8FB7-4CCC-BC62-A877FD9B3358}" type="sibTrans" cxnId="{1E358A10-24CB-43BA-81AC-55967646B201}">
      <dgm:prSet/>
      <dgm:spPr/>
      <dgm:t>
        <a:bodyPr/>
        <a:lstStyle/>
        <a:p>
          <a:endParaRPr lang="es-CL"/>
        </a:p>
      </dgm:t>
    </dgm:pt>
    <dgm:pt modelId="{7157757C-5491-4603-BB8E-5B8F482A3DC3}" type="pres">
      <dgm:prSet presAssocID="{BF2DBB31-BB80-4ECF-8792-14EC61B12738}" presName="linear" presStyleCnt="0">
        <dgm:presLayoutVars>
          <dgm:animLvl val="lvl"/>
          <dgm:resizeHandles val="exact"/>
        </dgm:presLayoutVars>
      </dgm:prSet>
      <dgm:spPr/>
      <dgm:t>
        <a:bodyPr/>
        <a:lstStyle/>
        <a:p>
          <a:endParaRPr lang="es-CL"/>
        </a:p>
      </dgm:t>
    </dgm:pt>
    <dgm:pt modelId="{20C3A66A-B94C-4BB1-B305-7EF76A0CA17B}" type="pres">
      <dgm:prSet presAssocID="{EA5E0D53-CEEF-4F3E-9578-B97F6F143687}" presName="parentText" presStyleLbl="node1" presStyleIdx="0" presStyleCnt="3" custLinFactY="-47457" custLinFactNeighborY="-100000">
        <dgm:presLayoutVars>
          <dgm:chMax val="0"/>
          <dgm:bulletEnabled val="1"/>
        </dgm:presLayoutVars>
      </dgm:prSet>
      <dgm:spPr/>
      <dgm:t>
        <a:bodyPr/>
        <a:lstStyle/>
        <a:p>
          <a:endParaRPr lang="es-CL"/>
        </a:p>
      </dgm:t>
    </dgm:pt>
    <dgm:pt modelId="{77C76D5D-4D61-4DB1-A6AB-CA253F7BEBA9}" type="pres">
      <dgm:prSet presAssocID="{8F055BB9-0E16-4AB0-AFD5-CF621D08B619}" presName="spacer" presStyleCnt="0"/>
      <dgm:spPr/>
      <dgm:t>
        <a:bodyPr/>
        <a:lstStyle/>
        <a:p>
          <a:endParaRPr lang="es-CL"/>
        </a:p>
      </dgm:t>
    </dgm:pt>
    <dgm:pt modelId="{AA240313-BA54-405D-8ECC-980824F1B251}" type="pres">
      <dgm:prSet presAssocID="{BE6D44AA-E639-42BA-BD23-297DACB9D35D}" presName="parentText" presStyleLbl="node1" presStyleIdx="1" presStyleCnt="3" custLinFactNeighborY="-53353">
        <dgm:presLayoutVars>
          <dgm:chMax val="0"/>
          <dgm:bulletEnabled val="1"/>
        </dgm:presLayoutVars>
      </dgm:prSet>
      <dgm:spPr/>
      <dgm:t>
        <a:bodyPr/>
        <a:lstStyle/>
        <a:p>
          <a:endParaRPr lang="es-CL"/>
        </a:p>
      </dgm:t>
    </dgm:pt>
    <dgm:pt modelId="{01C5C148-763E-48BC-94E5-DF3109CD1372}" type="pres">
      <dgm:prSet presAssocID="{4B6E2C64-9066-4E40-BF3E-5B4077BEBA8E}" presName="spacer" presStyleCnt="0"/>
      <dgm:spPr/>
    </dgm:pt>
    <dgm:pt modelId="{1644BD72-BFDF-491D-970F-AC9D3599DBEF}" type="pres">
      <dgm:prSet presAssocID="{B0FBFF54-836C-4C35-A29E-72AFF12ABB16}" presName="parentText" presStyleLbl="node1" presStyleIdx="2" presStyleCnt="3" custLinFactNeighborY="-45427">
        <dgm:presLayoutVars>
          <dgm:chMax val="0"/>
          <dgm:bulletEnabled val="1"/>
        </dgm:presLayoutVars>
      </dgm:prSet>
      <dgm:spPr/>
      <dgm:t>
        <a:bodyPr/>
        <a:lstStyle/>
        <a:p>
          <a:endParaRPr lang="es-CL"/>
        </a:p>
      </dgm:t>
    </dgm:pt>
  </dgm:ptLst>
  <dgm:cxnLst>
    <dgm:cxn modelId="{372F9A8B-2EC9-4871-A6A8-BE990B10D166}" type="presOf" srcId="{B0FBFF54-836C-4C35-A29E-72AFF12ABB16}" destId="{1644BD72-BFDF-491D-970F-AC9D3599DBEF}" srcOrd="0" destOrd="0" presId="urn:microsoft.com/office/officeart/2005/8/layout/vList2"/>
    <dgm:cxn modelId="{F3ADEEBC-D254-4AE3-8706-92A948154630}" srcId="{BF2DBB31-BB80-4ECF-8792-14EC61B12738}" destId="{BE6D44AA-E639-42BA-BD23-297DACB9D35D}" srcOrd="1" destOrd="0" parTransId="{58A69A79-4295-4779-8B50-83BDB7416D04}" sibTransId="{4B6E2C64-9066-4E40-BF3E-5B4077BEBA8E}"/>
    <dgm:cxn modelId="{3E3AFF83-8F97-4FB6-97E1-F4FEDEBFC7B8}" type="presOf" srcId="{BF2DBB31-BB80-4ECF-8792-14EC61B12738}" destId="{7157757C-5491-4603-BB8E-5B8F482A3DC3}" srcOrd="0" destOrd="0" presId="urn:microsoft.com/office/officeart/2005/8/layout/vList2"/>
    <dgm:cxn modelId="{1E358A10-24CB-43BA-81AC-55967646B201}" srcId="{BF2DBB31-BB80-4ECF-8792-14EC61B12738}" destId="{B0FBFF54-836C-4C35-A29E-72AFF12ABB16}" srcOrd="2" destOrd="0" parTransId="{2B583431-41A6-4F1A-A69C-FD38640D4F61}" sibTransId="{D1DF704E-8FB7-4CCC-BC62-A877FD9B3358}"/>
    <dgm:cxn modelId="{708D759C-0AFB-42F7-87C8-30B50ECDBEDE}" type="presOf" srcId="{BE6D44AA-E639-42BA-BD23-297DACB9D35D}" destId="{AA240313-BA54-405D-8ECC-980824F1B251}" srcOrd="0" destOrd="0" presId="urn:microsoft.com/office/officeart/2005/8/layout/vList2"/>
    <dgm:cxn modelId="{97DF7CA3-74D6-4B17-BA65-5AA8668A98EE}" type="presOf" srcId="{EA5E0D53-CEEF-4F3E-9578-B97F6F143687}" destId="{20C3A66A-B94C-4BB1-B305-7EF76A0CA17B}" srcOrd="0" destOrd="0" presId="urn:microsoft.com/office/officeart/2005/8/layout/vList2"/>
    <dgm:cxn modelId="{20D8718B-6964-4DD4-B47C-8ACDA9B7A921}" srcId="{BF2DBB31-BB80-4ECF-8792-14EC61B12738}" destId="{EA5E0D53-CEEF-4F3E-9578-B97F6F143687}" srcOrd="0" destOrd="0" parTransId="{32650F25-5EBE-4919-9F7B-3150B849B6F1}" sibTransId="{8F055BB9-0E16-4AB0-AFD5-CF621D08B619}"/>
    <dgm:cxn modelId="{5F2A4FC0-59F7-4FED-BAE6-B1BAAE908A65}" type="presParOf" srcId="{7157757C-5491-4603-BB8E-5B8F482A3DC3}" destId="{20C3A66A-B94C-4BB1-B305-7EF76A0CA17B}" srcOrd="0" destOrd="0" presId="urn:microsoft.com/office/officeart/2005/8/layout/vList2"/>
    <dgm:cxn modelId="{0A1A7EF3-4373-4479-B976-078E65A0549D}" type="presParOf" srcId="{7157757C-5491-4603-BB8E-5B8F482A3DC3}" destId="{77C76D5D-4D61-4DB1-A6AB-CA253F7BEBA9}" srcOrd="1" destOrd="0" presId="urn:microsoft.com/office/officeart/2005/8/layout/vList2"/>
    <dgm:cxn modelId="{77C3E560-A8C0-41FC-9F2E-075FFAEC9F74}" type="presParOf" srcId="{7157757C-5491-4603-BB8E-5B8F482A3DC3}" destId="{AA240313-BA54-405D-8ECC-980824F1B251}" srcOrd="2" destOrd="0" presId="urn:microsoft.com/office/officeart/2005/8/layout/vList2"/>
    <dgm:cxn modelId="{C243F1BA-C262-4AC9-BBC1-E8664782FAA6}" type="presParOf" srcId="{7157757C-5491-4603-BB8E-5B8F482A3DC3}" destId="{01C5C148-763E-48BC-94E5-DF3109CD1372}" srcOrd="3" destOrd="0" presId="urn:microsoft.com/office/officeart/2005/8/layout/vList2"/>
    <dgm:cxn modelId="{81760889-73FD-4547-8DF1-94F76ED895CE}" type="presParOf" srcId="{7157757C-5491-4603-BB8E-5B8F482A3DC3}" destId="{1644BD72-BFDF-491D-970F-AC9D3599DBEF}"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5ABF5D-5F3B-4A11-8A31-29E910BB8AE2}" type="doc">
      <dgm:prSet loTypeId="urn:microsoft.com/office/officeart/2005/8/layout/vList4" loCatId="list" qsTypeId="urn:microsoft.com/office/officeart/2005/8/quickstyle/simple1" qsCatId="simple" csTypeId="urn:microsoft.com/office/officeart/2005/8/colors/accent1_4" csCatId="accent1" phldr="1"/>
      <dgm:spPr/>
      <dgm:t>
        <a:bodyPr/>
        <a:lstStyle/>
        <a:p>
          <a:endParaRPr lang="es-CL"/>
        </a:p>
      </dgm:t>
    </dgm:pt>
    <dgm:pt modelId="{C8FA31E5-EE3E-4BD6-A4FE-EDCFDA5FCDA2}">
      <dgm:prSet phldrT="[Text]" custT="1"/>
      <dgm:spPr/>
      <dgm:t>
        <a:bodyPr/>
        <a:lstStyle/>
        <a:p>
          <a:r>
            <a:rPr lang="es-MX" sz="2500" b="1" dirty="0" smtClean="0"/>
            <a:t>Proceso de Investigación de Mercado</a:t>
          </a:r>
          <a:endParaRPr lang="es-CL" sz="2500" b="1" dirty="0"/>
        </a:p>
      </dgm:t>
    </dgm:pt>
    <dgm:pt modelId="{A5D6F0C0-DBC8-4369-B6FF-193012821FA9}" type="parTrans" cxnId="{41A8DEB8-ADB0-4B24-AD11-D35C28F2390F}">
      <dgm:prSet/>
      <dgm:spPr/>
      <dgm:t>
        <a:bodyPr/>
        <a:lstStyle/>
        <a:p>
          <a:endParaRPr lang="es-CL"/>
        </a:p>
      </dgm:t>
    </dgm:pt>
    <dgm:pt modelId="{C27932E6-0FB6-42EF-8B63-768204970892}" type="sibTrans" cxnId="{41A8DEB8-ADB0-4B24-AD11-D35C28F2390F}">
      <dgm:prSet/>
      <dgm:spPr/>
      <dgm:t>
        <a:bodyPr/>
        <a:lstStyle/>
        <a:p>
          <a:endParaRPr lang="es-CL"/>
        </a:p>
      </dgm:t>
    </dgm:pt>
    <dgm:pt modelId="{4A61BC3C-F4B1-457F-8727-83B2C7E20EBF}">
      <dgm:prSet phldrT="[Text]" custT="1"/>
      <dgm:spPr/>
      <dgm:t>
        <a:bodyPr/>
        <a:lstStyle/>
        <a:p>
          <a:r>
            <a:rPr lang="es-MX" sz="2800" b="1" dirty="0" smtClean="0"/>
            <a:t>Fuentes de Información y Metodologías</a:t>
          </a:r>
          <a:endParaRPr lang="es-CL" sz="2800" b="1" dirty="0"/>
        </a:p>
      </dgm:t>
    </dgm:pt>
    <dgm:pt modelId="{8BAD5C4E-9D5D-448A-A056-0B300A53E5A2}" type="parTrans" cxnId="{BC932C28-5F2B-4ED8-BD16-B1776B84E4DC}">
      <dgm:prSet/>
      <dgm:spPr/>
      <dgm:t>
        <a:bodyPr/>
        <a:lstStyle/>
        <a:p>
          <a:endParaRPr lang="es-CL"/>
        </a:p>
      </dgm:t>
    </dgm:pt>
    <dgm:pt modelId="{CC8711FB-11F8-4C09-ACD1-3F8CF696651E}" type="sibTrans" cxnId="{BC932C28-5F2B-4ED8-BD16-B1776B84E4DC}">
      <dgm:prSet/>
      <dgm:spPr/>
      <dgm:t>
        <a:bodyPr/>
        <a:lstStyle/>
        <a:p>
          <a:endParaRPr lang="es-CL"/>
        </a:p>
      </dgm:t>
    </dgm:pt>
    <dgm:pt modelId="{7441949F-F654-4446-B1E0-B3A54174FAC2}">
      <dgm:prSet phldrT="[Text]" custT="1"/>
      <dgm:spPr/>
      <dgm:t>
        <a:bodyPr/>
        <a:lstStyle/>
        <a:p>
          <a:r>
            <a:rPr lang="es-MX" sz="2800" b="1" dirty="0" smtClean="0">
              <a:solidFill>
                <a:schemeClr val="tx2">
                  <a:lumMod val="50000"/>
                </a:schemeClr>
              </a:solidFill>
            </a:rPr>
            <a:t>Muestreo (Elementos y tamaño)</a:t>
          </a:r>
          <a:endParaRPr lang="es-CL" sz="2800" b="1" dirty="0">
            <a:solidFill>
              <a:schemeClr val="tx2">
                <a:lumMod val="50000"/>
              </a:schemeClr>
            </a:solidFill>
          </a:endParaRPr>
        </a:p>
      </dgm:t>
    </dgm:pt>
    <dgm:pt modelId="{968730D6-FDBA-49E9-8790-3D68D8F39D0B}" type="parTrans" cxnId="{E258D561-6F66-40E9-8176-E9FBC49F43CA}">
      <dgm:prSet/>
      <dgm:spPr/>
      <dgm:t>
        <a:bodyPr/>
        <a:lstStyle/>
        <a:p>
          <a:endParaRPr lang="es-CL"/>
        </a:p>
      </dgm:t>
    </dgm:pt>
    <dgm:pt modelId="{A03BB7EF-EC72-4380-863C-271929482BFF}" type="sibTrans" cxnId="{E258D561-6F66-40E9-8176-E9FBC49F43CA}">
      <dgm:prSet/>
      <dgm:spPr/>
      <dgm:t>
        <a:bodyPr/>
        <a:lstStyle/>
        <a:p>
          <a:endParaRPr lang="es-CL"/>
        </a:p>
      </dgm:t>
    </dgm:pt>
    <dgm:pt modelId="{E24B41F5-74D4-458D-B424-0E8EA62BEC0D}">
      <dgm:prSet phldrT="[Text]" custT="1"/>
      <dgm:spPr/>
      <dgm:t>
        <a:bodyPr/>
        <a:lstStyle/>
        <a:p>
          <a:r>
            <a:rPr lang="es-MX" sz="1900" b="1" dirty="0" smtClean="0"/>
            <a:t>Existen 3 fuentes generales de información dependiendo del objetivo, costos y especificidad asignados para la Investigación</a:t>
          </a:r>
          <a:endParaRPr lang="es-CL" sz="1900" b="1" dirty="0"/>
        </a:p>
      </dgm:t>
    </dgm:pt>
    <dgm:pt modelId="{C50A0BAA-365A-4A90-95ED-6FC63D26E1B9}" type="sibTrans" cxnId="{8963E95A-A644-44D6-AD0D-623426FD4F87}">
      <dgm:prSet/>
      <dgm:spPr/>
      <dgm:t>
        <a:bodyPr/>
        <a:lstStyle/>
        <a:p>
          <a:endParaRPr lang="es-CL"/>
        </a:p>
      </dgm:t>
    </dgm:pt>
    <dgm:pt modelId="{7C260CF7-9620-412B-BEB7-C86635F8EB98}" type="parTrans" cxnId="{8963E95A-A644-44D6-AD0D-623426FD4F87}">
      <dgm:prSet/>
      <dgm:spPr/>
      <dgm:t>
        <a:bodyPr/>
        <a:lstStyle/>
        <a:p>
          <a:endParaRPr lang="es-CL"/>
        </a:p>
      </dgm:t>
    </dgm:pt>
    <dgm:pt modelId="{DE61C30E-0E5B-4642-87FC-85142E06F4E3}">
      <dgm:prSet phldrT="[Text]" custT="1"/>
      <dgm:spPr/>
      <dgm:t>
        <a:bodyPr/>
        <a:lstStyle/>
        <a:p>
          <a:r>
            <a:rPr lang="es-MX" sz="1900" b="1" dirty="0" smtClean="0"/>
            <a:t>Permite identificar la metodología a seguir para un Mercado en particular (p.ej. Posicionar un producto)</a:t>
          </a:r>
          <a:endParaRPr lang="es-CL" sz="1900" b="1" dirty="0"/>
        </a:p>
      </dgm:t>
    </dgm:pt>
    <dgm:pt modelId="{CFC8D702-BEB1-4F89-B19D-8DAC9D550756}" type="parTrans" cxnId="{94D3EDBA-9520-4549-A3D9-DC896533B123}">
      <dgm:prSet/>
      <dgm:spPr/>
      <dgm:t>
        <a:bodyPr/>
        <a:lstStyle/>
        <a:p>
          <a:endParaRPr lang="es-CL"/>
        </a:p>
      </dgm:t>
    </dgm:pt>
    <dgm:pt modelId="{C2C064E9-EC5F-4FCB-A5BF-8D9781480A83}" type="sibTrans" cxnId="{94D3EDBA-9520-4549-A3D9-DC896533B123}">
      <dgm:prSet/>
      <dgm:spPr/>
      <dgm:t>
        <a:bodyPr/>
        <a:lstStyle/>
        <a:p>
          <a:endParaRPr lang="es-CL"/>
        </a:p>
      </dgm:t>
    </dgm:pt>
    <dgm:pt modelId="{DCA0BBA9-2B7D-4C46-B4AA-F019D281F367}">
      <dgm:prSet phldrT="[Text]" custT="1"/>
      <dgm:spPr/>
      <dgm:t>
        <a:bodyPr/>
        <a:lstStyle/>
        <a:p>
          <a:r>
            <a:rPr lang="es-MX" sz="1900" b="1" dirty="0" smtClean="0"/>
            <a:t>Posee 5 etapas ordenadas desde el Objetivo hasta el Análisis de la metodología</a:t>
          </a:r>
          <a:endParaRPr lang="es-CL" sz="1900" b="1" dirty="0"/>
        </a:p>
      </dgm:t>
    </dgm:pt>
    <dgm:pt modelId="{F362247A-EA83-47E0-AA5E-ACEAA074B51A}" type="parTrans" cxnId="{B321B048-692A-4195-8DD8-0917704A18C3}">
      <dgm:prSet/>
      <dgm:spPr/>
      <dgm:t>
        <a:bodyPr/>
        <a:lstStyle/>
        <a:p>
          <a:endParaRPr lang="es-CL"/>
        </a:p>
      </dgm:t>
    </dgm:pt>
    <dgm:pt modelId="{CE7FBA9D-8DDD-4CB2-B174-0C807DDD1687}" type="sibTrans" cxnId="{B321B048-692A-4195-8DD8-0917704A18C3}">
      <dgm:prSet/>
      <dgm:spPr/>
      <dgm:t>
        <a:bodyPr/>
        <a:lstStyle/>
        <a:p>
          <a:endParaRPr lang="es-CL"/>
        </a:p>
      </dgm:t>
    </dgm:pt>
    <dgm:pt modelId="{B77FFCF9-7B71-4CC0-A6ED-8B5C8ED20E01}">
      <dgm:prSet phldrT="[Text]" custT="1"/>
      <dgm:spPr/>
      <dgm:t>
        <a:bodyPr/>
        <a:lstStyle/>
        <a:p>
          <a:r>
            <a:rPr lang="es-MX" sz="1900" b="1" dirty="0" smtClean="0"/>
            <a:t>3 Enfoques de investigación: Exploratoria / Descriptiva / Causal </a:t>
          </a:r>
          <a:endParaRPr lang="es-CL" sz="1900" b="1" dirty="0"/>
        </a:p>
      </dgm:t>
    </dgm:pt>
    <dgm:pt modelId="{D0A0503A-F605-4AB6-871E-5D275E347D5E}" type="parTrans" cxnId="{BC9CAAB6-7172-4C3C-BE29-317EEF03BD97}">
      <dgm:prSet/>
      <dgm:spPr/>
      <dgm:t>
        <a:bodyPr/>
        <a:lstStyle/>
        <a:p>
          <a:endParaRPr lang="es-CL"/>
        </a:p>
      </dgm:t>
    </dgm:pt>
    <dgm:pt modelId="{659EC0CB-DE77-483F-B7F9-86E63F9B123B}" type="sibTrans" cxnId="{BC9CAAB6-7172-4C3C-BE29-317EEF03BD97}">
      <dgm:prSet/>
      <dgm:spPr/>
      <dgm:t>
        <a:bodyPr/>
        <a:lstStyle/>
        <a:p>
          <a:endParaRPr lang="es-CL"/>
        </a:p>
      </dgm:t>
    </dgm:pt>
    <dgm:pt modelId="{21542312-DE49-4728-BC49-F3D4CD06BD30}">
      <dgm:prSet phldrT="[Text]" custT="1"/>
      <dgm:spPr/>
      <dgm:t>
        <a:bodyPr/>
        <a:lstStyle/>
        <a:p>
          <a:r>
            <a:rPr lang="es-MX" sz="1900" b="1" dirty="0" smtClean="0">
              <a:solidFill>
                <a:schemeClr val="tx2">
                  <a:lumMod val="50000"/>
                </a:schemeClr>
              </a:solidFill>
            </a:rPr>
            <a:t>Considerar Sesgos, formas preparar y realizar cuestionarios</a:t>
          </a:r>
          <a:endParaRPr lang="es-CL" sz="1900" b="1" dirty="0">
            <a:solidFill>
              <a:schemeClr val="tx2">
                <a:lumMod val="50000"/>
              </a:schemeClr>
            </a:solidFill>
          </a:endParaRPr>
        </a:p>
      </dgm:t>
    </dgm:pt>
    <dgm:pt modelId="{9ACD57FA-9C8E-42DB-9FD7-14E018B1623D}" type="sibTrans" cxnId="{BA37C968-012D-4521-9511-0EB434D85ED5}">
      <dgm:prSet/>
      <dgm:spPr/>
      <dgm:t>
        <a:bodyPr/>
        <a:lstStyle/>
        <a:p>
          <a:endParaRPr lang="es-CL"/>
        </a:p>
      </dgm:t>
    </dgm:pt>
    <dgm:pt modelId="{96DD1B27-3459-46C6-924A-E11C3D179578}" type="parTrans" cxnId="{BA37C968-012D-4521-9511-0EB434D85ED5}">
      <dgm:prSet/>
      <dgm:spPr/>
      <dgm:t>
        <a:bodyPr/>
        <a:lstStyle/>
        <a:p>
          <a:endParaRPr lang="es-CL"/>
        </a:p>
      </dgm:t>
    </dgm:pt>
    <dgm:pt modelId="{8BD106F2-2A72-485F-9220-16B18821E76B}">
      <dgm:prSet phldrT="[Text]" custT="1"/>
      <dgm:spPr/>
      <dgm:t>
        <a:bodyPr/>
        <a:lstStyle/>
        <a:p>
          <a:r>
            <a:rPr lang="es-MX" sz="1900" b="1" dirty="0" smtClean="0">
              <a:solidFill>
                <a:schemeClr val="tx2">
                  <a:lumMod val="50000"/>
                </a:schemeClr>
              </a:solidFill>
            </a:rPr>
            <a:t>Formas de tomar una muestra: Probabilístico y No Probabilístico </a:t>
          </a:r>
          <a:endParaRPr lang="es-CL" sz="1900" b="1" dirty="0">
            <a:solidFill>
              <a:schemeClr val="tx2">
                <a:lumMod val="50000"/>
              </a:schemeClr>
            </a:solidFill>
          </a:endParaRPr>
        </a:p>
      </dgm:t>
    </dgm:pt>
    <dgm:pt modelId="{89E2FEBF-7082-4093-BB69-C0E975EF8608}" type="sibTrans" cxnId="{90F9A6FD-420D-4B19-A9F4-F6CFEDC4D68D}">
      <dgm:prSet/>
      <dgm:spPr/>
      <dgm:t>
        <a:bodyPr/>
        <a:lstStyle/>
        <a:p>
          <a:endParaRPr lang="es-CL"/>
        </a:p>
      </dgm:t>
    </dgm:pt>
    <dgm:pt modelId="{F5CA8C81-18BD-4C87-BC83-BEE802EBB778}" type="parTrans" cxnId="{90F9A6FD-420D-4B19-A9F4-F6CFEDC4D68D}">
      <dgm:prSet/>
      <dgm:spPr/>
      <dgm:t>
        <a:bodyPr/>
        <a:lstStyle/>
        <a:p>
          <a:endParaRPr lang="es-CL"/>
        </a:p>
      </dgm:t>
    </dgm:pt>
    <dgm:pt modelId="{1D99D7D3-BE70-4A25-9AD3-3F2389EB0C11}">
      <dgm:prSet phldrT="[Text]" custT="1"/>
      <dgm:spPr/>
      <dgm:t>
        <a:bodyPr/>
        <a:lstStyle/>
        <a:p>
          <a:r>
            <a:rPr lang="es-MX" sz="1900" b="1" dirty="0" smtClean="0">
              <a:solidFill>
                <a:schemeClr val="tx2">
                  <a:lumMod val="50000"/>
                </a:schemeClr>
              </a:solidFill>
            </a:rPr>
            <a:t>Muestreo y tamaño dependen de los recursos disponibles y la representatividad requerida</a:t>
          </a:r>
          <a:endParaRPr lang="es-CL" sz="1900" b="1" dirty="0">
            <a:solidFill>
              <a:schemeClr val="tx2">
                <a:lumMod val="50000"/>
              </a:schemeClr>
            </a:solidFill>
          </a:endParaRPr>
        </a:p>
      </dgm:t>
    </dgm:pt>
    <dgm:pt modelId="{640B4837-C3C5-4196-9D49-5D7595834079}" type="parTrans" cxnId="{DEC87639-6FBE-4512-BCE6-9C3A2AE04A14}">
      <dgm:prSet/>
      <dgm:spPr/>
      <dgm:t>
        <a:bodyPr/>
        <a:lstStyle/>
        <a:p>
          <a:endParaRPr lang="es-CL"/>
        </a:p>
      </dgm:t>
    </dgm:pt>
    <dgm:pt modelId="{AA0AEB7C-334B-4945-8A08-E66990E78F67}" type="sibTrans" cxnId="{DEC87639-6FBE-4512-BCE6-9C3A2AE04A14}">
      <dgm:prSet/>
      <dgm:spPr/>
      <dgm:t>
        <a:bodyPr/>
        <a:lstStyle/>
        <a:p>
          <a:endParaRPr lang="es-CL"/>
        </a:p>
      </dgm:t>
    </dgm:pt>
    <dgm:pt modelId="{AED68674-5F3F-4EDE-BFCC-EA067CD2974D}" type="pres">
      <dgm:prSet presAssocID="{1F5ABF5D-5F3B-4A11-8A31-29E910BB8AE2}" presName="linear" presStyleCnt="0">
        <dgm:presLayoutVars>
          <dgm:dir/>
          <dgm:resizeHandles val="exact"/>
        </dgm:presLayoutVars>
      </dgm:prSet>
      <dgm:spPr/>
      <dgm:t>
        <a:bodyPr/>
        <a:lstStyle/>
        <a:p>
          <a:endParaRPr lang="es-CL"/>
        </a:p>
      </dgm:t>
    </dgm:pt>
    <dgm:pt modelId="{EC87858C-0191-4CF4-A160-1E46CCB7A6EC}" type="pres">
      <dgm:prSet presAssocID="{C8FA31E5-EE3E-4BD6-A4FE-EDCFDA5FCDA2}" presName="comp" presStyleCnt="0"/>
      <dgm:spPr/>
      <dgm:t>
        <a:bodyPr/>
        <a:lstStyle/>
        <a:p>
          <a:endParaRPr lang="es-CL"/>
        </a:p>
      </dgm:t>
    </dgm:pt>
    <dgm:pt modelId="{DFB36ADD-6904-4ECA-8AEC-4CB28B5544AA}" type="pres">
      <dgm:prSet presAssocID="{C8FA31E5-EE3E-4BD6-A4FE-EDCFDA5FCDA2}" presName="box" presStyleLbl="node1" presStyleIdx="0" presStyleCnt="3" custScaleY="109435"/>
      <dgm:spPr/>
      <dgm:t>
        <a:bodyPr/>
        <a:lstStyle/>
        <a:p>
          <a:endParaRPr lang="es-CL"/>
        </a:p>
      </dgm:t>
    </dgm:pt>
    <dgm:pt modelId="{D32852B8-8191-4202-8129-A36CD03B0E67}" type="pres">
      <dgm:prSet presAssocID="{C8FA31E5-EE3E-4BD6-A4FE-EDCFDA5FCDA2}" presName="img" presStyleLbl="fgImgPlace1" presStyleIdx="0" presStyleCnt="3"/>
      <dgm:spPr>
        <a:blipFill rotWithShape="0">
          <a:blip xmlns:r="http://schemas.openxmlformats.org/officeDocument/2006/relationships" r:embed="rId1"/>
          <a:stretch>
            <a:fillRect/>
          </a:stretch>
        </a:blipFill>
      </dgm:spPr>
      <dgm:t>
        <a:bodyPr/>
        <a:lstStyle/>
        <a:p>
          <a:endParaRPr lang="es-CL"/>
        </a:p>
      </dgm:t>
    </dgm:pt>
    <dgm:pt modelId="{8793B674-6564-4F81-BBC0-8E46BF582A48}" type="pres">
      <dgm:prSet presAssocID="{C8FA31E5-EE3E-4BD6-A4FE-EDCFDA5FCDA2}" presName="text" presStyleLbl="node1" presStyleIdx="0" presStyleCnt="3">
        <dgm:presLayoutVars>
          <dgm:bulletEnabled val="1"/>
        </dgm:presLayoutVars>
      </dgm:prSet>
      <dgm:spPr/>
      <dgm:t>
        <a:bodyPr/>
        <a:lstStyle/>
        <a:p>
          <a:endParaRPr lang="es-CL"/>
        </a:p>
      </dgm:t>
    </dgm:pt>
    <dgm:pt modelId="{ECEF2561-EF6E-4E3D-939B-5886B5368E58}" type="pres">
      <dgm:prSet presAssocID="{C27932E6-0FB6-42EF-8B63-768204970892}" presName="spacer" presStyleCnt="0"/>
      <dgm:spPr/>
      <dgm:t>
        <a:bodyPr/>
        <a:lstStyle/>
        <a:p>
          <a:endParaRPr lang="es-CL"/>
        </a:p>
      </dgm:t>
    </dgm:pt>
    <dgm:pt modelId="{F04F52D7-199A-448F-9A99-0A79AF289668}" type="pres">
      <dgm:prSet presAssocID="{4A61BC3C-F4B1-457F-8727-83B2C7E20EBF}" presName="comp" presStyleCnt="0"/>
      <dgm:spPr/>
      <dgm:t>
        <a:bodyPr/>
        <a:lstStyle/>
        <a:p>
          <a:endParaRPr lang="es-CL"/>
        </a:p>
      </dgm:t>
    </dgm:pt>
    <dgm:pt modelId="{87B4B399-546A-4F7E-9C75-85134EEA22D1}" type="pres">
      <dgm:prSet presAssocID="{4A61BC3C-F4B1-457F-8727-83B2C7E20EBF}" presName="box" presStyleLbl="node1" presStyleIdx="1" presStyleCnt="3"/>
      <dgm:spPr/>
      <dgm:t>
        <a:bodyPr/>
        <a:lstStyle/>
        <a:p>
          <a:endParaRPr lang="es-CL"/>
        </a:p>
      </dgm:t>
    </dgm:pt>
    <dgm:pt modelId="{1A386981-148A-4FDE-91F0-EFBB93EF9C48}" type="pres">
      <dgm:prSet presAssocID="{4A61BC3C-F4B1-457F-8727-83B2C7E20EBF}" presName="img" presStyleLbl="fgImgPlace1" presStyleIdx="1" presStyleCnt="3" custScaleX="66079" custScaleY="88312"/>
      <dgm:spPr>
        <a:blipFill rotWithShape="0">
          <a:blip xmlns:r="http://schemas.openxmlformats.org/officeDocument/2006/relationships" r:embed="rId2"/>
          <a:stretch>
            <a:fillRect/>
          </a:stretch>
        </a:blipFill>
      </dgm:spPr>
      <dgm:t>
        <a:bodyPr/>
        <a:lstStyle/>
        <a:p>
          <a:endParaRPr lang="es-CL"/>
        </a:p>
      </dgm:t>
    </dgm:pt>
    <dgm:pt modelId="{6BD6A8E6-7570-434A-9A06-825475EF854D}" type="pres">
      <dgm:prSet presAssocID="{4A61BC3C-F4B1-457F-8727-83B2C7E20EBF}" presName="text" presStyleLbl="node1" presStyleIdx="1" presStyleCnt="3">
        <dgm:presLayoutVars>
          <dgm:bulletEnabled val="1"/>
        </dgm:presLayoutVars>
      </dgm:prSet>
      <dgm:spPr/>
      <dgm:t>
        <a:bodyPr/>
        <a:lstStyle/>
        <a:p>
          <a:endParaRPr lang="es-CL"/>
        </a:p>
      </dgm:t>
    </dgm:pt>
    <dgm:pt modelId="{D14C54CF-00E5-469F-A996-D40D67E2F0EB}" type="pres">
      <dgm:prSet presAssocID="{CC8711FB-11F8-4C09-ACD1-3F8CF696651E}" presName="spacer" presStyleCnt="0"/>
      <dgm:spPr/>
      <dgm:t>
        <a:bodyPr/>
        <a:lstStyle/>
        <a:p>
          <a:endParaRPr lang="es-CL"/>
        </a:p>
      </dgm:t>
    </dgm:pt>
    <dgm:pt modelId="{727F60DB-C79C-4CA3-AE9D-FC30BDF6F652}" type="pres">
      <dgm:prSet presAssocID="{7441949F-F654-4446-B1E0-B3A54174FAC2}" presName="comp" presStyleCnt="0"/>
      <dgm:spPr/>
      <dgm:t>
        <a:bodyPr/>
        <a:lstStyle/>
        <a:p>
          <a:endParaRPr lang="es-CL"/>
        </a:p>
      </dgm:t>
    </dgm:pt>
    <dgm:pt modelId="{AFEA3D6E-D693-43F5-8E47-CFAB51ABF7CF}" type="pres">
      <dgm:prSet presAssocID="{7441949F-F654-4446-B1E0-B3A54174FAC2}" presName="box" presStyleLbl="node1" presStyleIdx="2" presStyleCnt="3" custScaleY="122416"/>
      <dgm:spPr/>
      <dgm:t>
        <a:bodyPr/>
        <a:lstStyle/>
        <a:p>
          <a:endParaRPr lang="es-CL"/>
        </a:p>
      </dgm:t>
    </dgm:pt>
    <dgm:pt modelId="{9D5DABA4-7A66-4EA1-91D8-BFD0AA8AEAE5}" type="pres">
      <dgm:prSet presAssocID="{7441949F-F654-4446-B1E0-B3A54174FAC2}" presName="img" presStyleLbl="fgImgPlace1" presStyleIdx="2" presStyleCnt="3" custScaleX="90272" custScaleY="82792"/>
      <dgm:spPr>
        <a:blipFill rotWithShape="0">
          <a:blip xmlns:r="http://schemas.openxmlformats.org/officeDocument/2006/relationships" r:embed="rId3"/>
          <a:stretch>
            <a:fillRect/>
          </a:stretch>
        </a:blipFill>
      </dgm:spPr>
      <dgm:t>
        <a:bodyPr/>
        <a:lstStyle/>
        <a:p>
          <a:endParaRPr lang="es-CL"/>
        </a:p>
      </dgm:t>
    </dgm:pt>
    <dgm:pt modelId="{F3D4B7DE-FE7F-4D0B-B42E-CF8DE2111DAE}" type="pres">
      <dgm:prSet presAssocID="{7441949F-F654-4446-B1E0-B3A54174FAC2}" presName="text" presStyleLbl="node1" presStyleIdx="2" presStyleCnt="3">
        <dgm:presLayoutVars>
          <dgm:bulletEnabled val="1"/>
        </dgm:presLayoutVars>
      </dgm:prSet>
      <dgm:spPr/>
      <dgm:t>
        <a:bodyPr/>
        <a:lstStyle/>
        <a:p>
          <a:endParaRPr lang="es-CL"/>
        </a:p>
      </dgm:t>
    </dgm:pt>
  </dgm:ptLst>
  <dgm:cxnLst>
    <dgm:cxn modelId="{3B6548E9-FE3C-4D88-94C6-B02AEBEFD435}" type="presOf" srcId="{DCA0BBA9-2B7D-4C46-B4AA-F019D281F367}" destId="{8793B674-6564-4F81-BBC0-8E46BF582A48}" srcOrd="1" destOrd="2" presId="urn:microsoft.com/office/officeart/2005/8/layout/vList4"/>
    <dgm:cxn modelId="{74CC3CAC-2811-4B6E-9AF4-5092A234F4E5}" type="presOf" srcId="{DCA0BBA9-2B7D-4C46-B4AA-F019D281F367}" destId="{DFB36ADD-6904-4ECA-8AEC-4CB28B5544AA}" srcOrd="0" destOrd="2" presId="urn:microsoft.com/office/officeart/2005/8/layout/vList4"/>
    <dgm:cxn modelId="{BA37C968-012D-4521-9511-0EB434D85ED5}" srcId="{7441949F-F654-4446-B1E0-B3A54174FAC2}" destId="{21542312-DE49-4728-BC49-F3D4CD06BD30}" srcOrd="2" destOrd="0" parTransId="{96DD1B27-3459-46C6-924A-E11C3D179578}" sibTransId="{9ACD57FA-9C8E-42DB-9FD7-14E018B1623D}"/>
    <dgm:cxn modelId="{90F9A6FD-420D-4B19-A9F4-F6CFEDC4D68D}" srcId="{7441949F-F654-4446-B1E0-B3A54174FAC2}" destId="{8BD106F2-2A72-485F-9220-16B18821E76B}" srcOrd="0" destOrd="0" parTransId="{F5CA8C81-18BD-4C87-BC83-BEE802EBB778}" sibTransId="{89E2FEBF-7082-4093-BB69-C0E975EF8608}"/>
    <dgm:cxn modelId="{5BEC704C-86E3-4313-8F7B-F02819D81CA9}" type="presOf" srcId="{B77FFCF9-7B71-4CC0-A6ED-8B5C8ED20E01}" destId="{87B4B399-546A-4F7E-9C75-85134EEA22D1}" srcOrd="0" destOrd="2" presId="urn:microsoft.com/office/officeart/2005/8/layout/vList4"/>
    <dgm:cxn modelId="{20252833-74AF-4BF6-96AA-7632B12380AB}" type="presOf" srcId="{8BD106F2-2A72-485F-9220-16B18821E76B}" destId="{AFEA3D6E-D693-43F5-8E47-CFAB51ABF7CF}" srcOrd="0" destOrd="1" presId="urn:microsoft.com/office/officeart/2005/8/layout/vList4"/>
    <dgm:cxn modelId="{FC88CD0F-A142-47D6-8793-2856660B6804}" type="presOf" srcId="{E24B41F5-74D4-458D-B424-0E8EA62BEC0D}" destId="{6BD6A8E6-7570-434A-9A06-825475EF854D}" srcOrd="1" destOrd="1" presId="urn:microsoft.com/office/officeart/2005/8/layout/vList4"/>
    <dgm:cxn modelId="{FECE9D2F-F9E2-4BC7-876A-CF5D541A0A1B}" type="presOf" srcId="{1F5ABF5D-5F3B-4A11-8A31-29E910BB8AE2}" destId="{AED68674-5F3F-4EDE-BFCC-EA067CD2974D}" srcOrd="0" destOrd="0" presId="urn:microsoft.com/office/officeart/2005/8/layout/vList4"/>
    <dgm:cxn modelId="{85BD64F7-CBA4-45D4-A383-77D2E3C9A01D}" type="presOf" srcId="{C8FA31E5-EE3E-4BD6-A4FE-EDCFDA5FCDA2}" destId="{8793B674-6564-4F81-BBC0-8E46BF582A48}" srcOrd="1" destOrd="0" presId="urn:microsoft.com/office/officeart/2005/8/layout/vList4"/>
    <dgm:cxn modelId="{DB2DDCE2-2E9D-4F3F-AFE4-F17F4CE8E37F}" type="presOf" srcId="{21542312-DE49-4728-BC49-F3D4CD06BD30}" destId="{AFEA3D6E-D693-43F5-8E47-CFAB51ABF7CF}" srcOrd="0" destOrd="3" presId="urn:microsoft.com/office/officeart/2005/8/layout/vList4"/>
    <dgm:cxn modelId="{43D2D231-6EAB-4529-8B14-6EC097E2716A}" type="presOf" srcId="{21542312-DE49-4728-BC49-F3D4CD06BD30}" destId="{F3D4B7DE-FE7F-4D0B-B42E-CF8DE2111DAE}" srcOrd="1" destOrd="3" presId="urn:microsoft.com/office/officeart/2005/8/layout/vList4"/>
    <dgm:cxn modelId="{8CE41173-52F7-4E23-AFCE-E51E29CB5ADC}" type="presOf" srcId="{4A61BC3C-F4B1-457F-8727-83B2C7E20EBF}" destId="{6BD6A8E6-7570-434A-9A06-825475EF854D}" srcOrd="1" destOrd="0" presId="urn:microsoft.com/office/officeart/2005/8/layout/vList4"/>
    <dgm:cxn modelId="{E258D561-6F66-40E9-8176-E9FBC49F43CA}" srcId="{1F5ABF5D-5F3B-4A11-8A31-29E910BB8AE2}" destId="{7441949F-F654-4446-B1E0-B3A54174FAC2}" srcOrd="2" destOrd="0" parTransId="{968730D6-FDBA-49E9-8790-3D68D8F39D0B}" sibTransId="{A03BB7EF-EC72-4380-863C-271929482BFF}"/>
    <dgm:cxn modelId="{A9B7A59F-3357-4D6F-96C1-B0439BDDF1F2}" type="presOf" srcId="{1D99D7D3-BE70-4A25-9AD3-3F2389EB0C11}" destId="{AFEA3D6E-D693-43F5-8E47-CFAB51ABF7CF}" srcOrd="0" destOrd="2" presId="urn:microsoft.com/office/officeart/2005/8/layout/vList4"/>
    <dgm:cxn modelId="{DEC87639-6FBE-4512-BCE6-9C3A2AE04A14}" srcId="{7441949F-F654-4446-B1E0-B3A54174FAC2}" destId="{1D99D7D3-BE70-4A25-9AD3-3F2389EB0C11}" srcOrd="1" destOrd="0" parTransId="{640B4837-C3C5-4196-9D49-5D7595834079}" sibTransId="{AA0AEB7C-334B-4945-8A08-E66990E78F67}"/>
    <dgm:cxn modelId="{E629DB74-16C7-4BBD-BE46-93F127E18DB2}" type="presOf" srcId="{DE61C30E-0E5B-4642-87FC-85142E06F4E3}" destId="{DFB36ADD-6904-4ECA-8AEC-4CB28B5544AA}" srcOrd="0" destOrd="1" presId="urn:microsoft.com/office/officeart/2005/8/layout/vList4"/>
    <dgm:cxn modelId="{D9D4633E-A027-4C9B-9538-BDFE294268F3}" type="presOf" srcId="{8BD106F2-2A72-485F-9220-16B18821E76B}" destId="{F3D4B7DE-FE7F-4D0B-B42E-CF8DE2111DAE}" srcOrd="1" destOrd="1" presId="urn:microsoft.com/office/officeart/2005/8/layout/vList4"/>
    <dgm:cxn modelId="{A6E0BCA4-3438-48AE-B075-59458BCA30F9}" type="presOf" srcId="{DE61C30E-0E5B-4642-87FC-85142E06F4E3}" destId="{8793B674-6564-4F81-BBC0-8E46BF582A48}" srcOrd="1" destOrd="1" presId="urn:microsoft.com/office/officeart/2005/8/layout/vList4"/>
    <dgm:cxn modelId="{66AB00A8-7FF4-4FC0-B725-9EEE8484875B}" type="presOf" srcId="{B77FFCF9-7B71-4CC0-A6ED-8B5C8ED20E01}" destId="{6BD6A8E6-7570-434A-9A06-825475EF854D}" srcOrd="1" destOrd="2" presId="urn:microsoft.com/office/officeart/2005/8/layout/vList4"/>
    <dgm:cxn modelId="{D2FAC554-51F6-4C06-88A3-43FAF984CEB7}" type="presOf" srcId="{4A61BC3C-F4B1-457F-8727-83B2C7E20EBF}" destId="{87B4B399-546A-4F7E-9C75-85134EEA22D1}" srcOrd="0" destOrd="0" presId="urn:microsoft.com/office/officeart/2005/8/layout/vList4"/>
    <dgm:cxn modelId="{BC932C28-5F2B-4ED8-BD16-B1776B84E4DC}" srcId="{1F5ABF5D-5F3B-4A11-8A31-29E910BB8AE2}" destId="{4A61BC3C-F4B1-457F-8727-83B2C7E20EBF}" srcOrd="1" destOrd="0" parTransId="{8BAD5C4E-9D5D-448A-A056-0B300A53E5A2}" sibTransId="{CC8711FB-11F8-4C09-ACD1-3F8CF696651E}"/>
    <dgm:cxn modelId="{091F9405-6A82-4412-A48D-B7E9764606CD}" type="presOf" srcId="{7441949F-F654-4446-B1E0-B3A54174FAC2}" destId="{F3D4B7DE-FE7F-4D0B-B42E-CF8DE2111DAE}" srcOrd="1" destOrd="0" presId="urn:microsoft.com/office/officeart/2005/8/layout/vList4"/>
    <dgm:cxn modelId="{B321B048-692A-4195-8DD8-0917704A18C3}" srcId="{C8FA31E5-EE3E-4BD6-A4FE-EDCFDA5FCDA2}" destId="{DCA0BBA9-2B7D-4C46-B4AA-F019D281F367}" srcOrd="1" destOrd="0" parTransId="{F362247A-EA83-47E0-AA5E-ACEAA074B51A}" sibTransId="{CE7FBA9D-8DDD-4CB2-B174-0C807DDD1687}"/>
    <dgm:cxn modelId="{94D3EDBA-9520-4549-A3D9-DC896533B123}" srcId="{C8FA31E5-EE3E-4BD6-A4FE-EDCFDA5FCDA2}" destId="{DE61C30E-0E5B-4642-87FC-85142E06F4E3}" srcOrd="0" destOrd="0" parTransId="{CFC8D702-BEB1-4F89-B19D-8DAC9D550756}" sibTransId="{C2C064E9-EC5F-4FCB-A5BF-8D9781480A83}"/>
    <dgm:cxn modelId="{9B7D6E44-58E7-4A33-8C5D-C11A4F9BF3DD}" type="presOf" srcId="{7441949F-F654-4446-B1E0-B3A54174FAC2}" destId="{AFEA3D6E-D693-43F5-8E47-CFAB51ABF7CF}" srcOrd="0" destOrd="0" presId="urn:microsoft.com/office/officeart/2005/8/layout/vList4"/>
    <dgm:cxn modelId="{BC9CAAB6-7172-4C3C-BE29-317EEF03BD97}" srcId="{4A61BC3C-F4B1-457F-8727-83B2C7E20EBF}" destId="{B77FFCF9-7B71-4CC0-A6ED-8B5C8ED20E01}" srcOrd="1" destOrd="0" parTransId="{D0A0503A-F605-4AB6-871E-5D275E347D5E}" sibTransId="{659EC0CB-DE77-483F-B7F9-86E63F9B123B}"/>
    <dgm:cxn modelId="{41A8DEB8-ADB0-4B24-AD11-D35C28F2390F}" srcId="{1F5ABF5D-5F3B-4A11-8A31-29E910BB8AE2}" destId="{C8FA31E5-EE3E-4BD6-A4FE-EDCFDA5FCDA2}" srcOrd="0" destOrd="0" parTransId="{A5D6F0C0-DBC8-4369-B6FF-193012821FA9}" sibTransId="{C27932E6-0FB6-42EF-8B63-768204970892}"/>
    <dgm:cxn modelId="{FDD5D6BF-A2B4-45D5-AADA-01B66BFD53D6}" type="presOf" srcId="{1D99D7D3-BE70-4A25-9AD3-3F2389EB0C11}" destId="{F3D4B7DE-FE7F-4D0B-B42E-CF8DE2111DAE}" srcOrd="1" destOrd="2" presId="urn:microsoft.com/office/officeart/2005/8/layout/vList4"/>
    <dgm:cxn modelId="{A905676E-4A56-4C68-837A-FE5099F0B795}" type="presOf" srcId="{E24B41F5-74D4-458D-B424-0E8EA62BEC0D}" destId="{87B4B399-546A-4F7E-9C75-85134EEA22D1}" srcOrd="0" destOrd="1" presId="urn:microsoft.com/office/officeart/2005/8/layout/vList4"/>
    <dgm:cxn modelId="{48F408FD-E639-4A2B-A8C9-309438FEAB30}" type="presOf" srcId="{C8FA31E5-EE3E-4BD6-A4FE-EDCFDA5FCDA2}" destId="{DFB36ADD-6904-4ECA-8AEC-4CB28B5544AA}" srcOrd="0" destOrd="0" presId="urn:microsoft.com/office/officeart/2005/8/layout/vList4"/>
    <dgm:cxn modelId="{8963E95A-A644-44D6-AD0D-623426FD4F87}" srcId="{4A61BC3C-F4B1-457F-8727-83B2C7E20EBF}" destId="{E24B41F5-74D4-458D-B424-0E8EA62BEC0D}" srcOrd="0" destOrd="0" parTransId="{7C260CF7-9620-412B-BEB7-C86635F8EB98}" sibTransId="{C50A0BAA-365A-4A90-95ED-6FC63D26E1B9}"/>
    <dgm:cxn modelId="{995432C5-AEC3-4D77-8DD4-5318A4C74819}" type="presParOf" srcId="{AED68674-5F3F-4EDE-BFCC-EA067CD2974D}" destId="{EC87858C-0191-4CF4-A160-1E46CCB7A6EC}" srcOrd="0" destOrd="0" presId="urn:microsoft.com/office/officeart/2005/8/layout/vList4"/>
    <dgm:cxn modelId="{7871053C-C386-4442-BB42-434F2A5221E6}" type="presParOf" srcId="{EC87858C-0191-4CF4-A160-1E46CCB7A6EC}" destId="{DFB36ADD-6904-4ECA-8AEC-4CB28B5544AA}" srcOrd="0" destOrd="0" presId="urn:microsoft.com/office/officeart/2005/8/layout/vList4"/>
    <dgm:cxn modelId="{8CC42018-3714-4819-8A64-45B92C546553}" type="presParOf" srcId="{EC87858C-0191-4CF4-A160-1E46CCB7A6EC}" destId="{D32852B8-8191-4202-8129-A36CD03B0E67}" srcOrd="1" destOrd="0" presId="urn:microsoft.com/office/officeart/2005/8/layout/vList4"/>
    <dgm:cxn modelId="{DA7C2659-4B99-4B53-A284-6CAA8E3D29CD}" type="presParOf" srcId="{EC87858C-0191-4CF4-A160-1E46CCB7A6EC}" destId="{8793B674-6564-4F81-BBC0-8E46BF582A48}" srcOrd="2" destOrd="0" presId="urn:microsoft.com/office/officeart/2005/8/layout/vList4"/>
    <dgm:cxn modelId="{A1C2122D-80A0-4D54-95E1-B218709D06C2}" type="presParOf" srcId="{AED68674-5F3F-4EDE-BFCC-EA067CD2974D}" destId="{ECEF2561-EF6E-4E3D-939B-5886B5368E58}" srcOrd="1" destOrd="0" presId="urn:microsoft.com/office/officeart/2005/8/layout/vList4"/>
    <dgm:cxn modelId="{B5DA8CFF-B8D2-4D0A-91A8-971B807B7D51}" type="presParOf" srcId="{AED68674-5F3F-4EDE-BFCC-EA067CD2974D}" destId="{F04F52D7-199A-448F-9A99-0A79AF289668}" srcOrd="2" destOrd="0" presId="urn:microsoft.com/office/officeart/2005/8/layout/vList4"/>
    <dgm:cxn modelId="{75CC2E92-EDEE-491F-85CC-129A678A1C94}" type="presParOf" srcId="{F04F52D7-199A-448F-9A99-0A79AF289668}" destId="{87B4B399-546A-4F7E-9C75-85134EEA22D1}" srcOrd="0" destOrd="0" presId="urn:microsoft.com/office/officeart/2005/8/layout/vList4"/>
    <dgm:cxn modelId="{3DF1CCF7-89C6-458D-9817-69892EDCAC30}" type="presParOf" srcId="{F04F52D7-199A-448F-9A99-0A79AF289668}" destId="{1A386981-148A-4FDE-91F0-EFBB93EF9C48}" srcOrd="1" destOrd="0" presId="urn:microsoft.com/office/officeart/2005/8/layout/vList4"/>
    <dgm:cxn modelId="{8E407F00-3405-4C28-A7C7-81448F8CBDA0}" type="presParOf" srcId="{F04F52D7-199A-448F-9A99-0A79AF289668}" destId="{6BD6A8E6-7570-434A-9A06-825475EF854D}" srcOrd="2" destOrd="0" presId="urn:microsoft.com/office/officeart/2005/8/layout/vList4"/>
    <dgm:cxn modelId="{2DBAE036-DF34-4170-8D59-65B27471F09B}" type="presParOf" srcId="{AED68674-5F3F-4EDE-BFCC-EA067CD2974D}" destId="{D14C54CF-00E5-469F-A996-D40D67E2F0EB}" srcOrd="3" destOrd="0" presId="urn:microsoft.com/office/officeart/2005/8/layout/vList4"/>
    <dgm:cxn modelId="{60C15183-BBD8-46C3-A905-ABF0A918C051}" type="presParOf" srcId="{AED68674-5F3F-4EDE-BFCC-EA067CD2974D}" destId="{727F60DB-C79C-4CA3-AE9D-FC30BDF6F652}" srcOrd="4" destOrd="0" presId="urn:microsoft.com/office/officeart/2005/8/layout/vList4"/>
    <dgm:cxn modelId="{E0EAD2E3-34D0-4039-BF77-EBA04FAF3F53}" type="presParOf" srcId="{727F60DB-C79C-4CA3-AE9D-FC30BDF6F652}" destId="{AFEA3D6E-D693-43F5-8E47-CFAB51ABF7CF}" srcOrd="0" destOrd="0" presId="urn:microsoft.com/office/officeart/2005/8/layout/vList4"/>
    <dgm:cxn modelId="{D852DD35-5EAC-4219-A116-3776D5469DE0}" type="presParOf" srcId="{727F60DB-C79C-4CA3-AE9D-FC30BDF6F652}" destId="{9D5DABA4-7A66-4EA1-91D8-BFD0AA8AEAE5}" srcOrd="1" destOrd="0" presId="urn:microsoft.com/office/officeart/2005/8/layout/vList4"/>
    <dgm:cxn modelId="{C383BF25-79D6-4479-B558-72ABAC36B7BB}" type="presParOf" srcId="{727F60DB-C79C-4CA3-AE9D-FC30BDF6F652}" destId="{F3D4B7DE-FE7F-4D0B-B42E-CF8DE2111DAE}"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C3A66A-B94C-4BB1-B305-7EF76A0CA17B}">
      <dsp:nvSpPr>
        <dsp:cNvPr id="0" name=""/>
        <dsp:cNvSpPr/>
      </dsp:nvSpPr>
      <dsp:spPr>
        <a:xfrm>
          <a:off x="0" y="0"/>
          <a:ext cx="5500726" cy="7113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b="0" kern="1200" dirty="0" smtClean="0"/>
            <a:t>Proceso de Investigación de Mercado</a:t>
          </a:r>
          <a:endParaRPr lang="es-CL" sz="2600" b="0" kern="1200" dirty="0"/>
        </a:p>
      </dsp:txBody>
      <dsp:txXfrm>
        <a:off x="0" y="0"/>
        <a:ext cx="5500726" cy="711360"/>
      </dsp:txXfrm>
    </dsp:sp>
    <dsp:sp modelId="{AA240313-BA54-405D-8ECC-980824F1B251}">
      <dsp:nvSpPr>
        <dsp:cNvPr id="0" name=""/>
        <dsp:cNvSpPr/>
      </dsp:nvSpPr>
      <dsp:spPr>
        <a:xfrm>
          <a:off x="0" y="764657"/>
          <a:ext cx="5500726" cy="7113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b="0" kern="1200" dirty="0" smtClean="0"/>
            <a:t>Elementos de muestreo</a:t>
          </a:r>
          <a:endParaRPr lang="es-CL" sz="2600" b="0" kern="1200" dirty="0"/>
        </a:p>
      </dsp:txBody>
      <dsp:txXfrm>
        <a:off x="0" y="764657"/>
        <a:ext cx="5500726" cy="711360"/>
      </dsp:txXfrm>
    </dsp:sp>
    <dsp:sp modelId="{1644BD72-BFDF-491D-970F-AC9D3599DBEF}">
      <dsp:nvSpPr>
        <dsp:cNvPr id="0" name=""/>
        <dsp:cNvSpPr/>
      </dsp:nvSpPr>
      <dsp:spPr>
        <a:xfrm>
          <a:off x="0" y="1594131"/>
          <a:ext cx="5500726" cy="7113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dirty="0" smtClean="0"/>
            <a:t>Tamaño de la muestra</a:t>
          </a:r>
          <a:endParaRPr lang="es-CL" sz="2600" kern="1200" dirty="0"/>
        </a:p>
      </dsp:txBody>
      <dsp:txXfrm>
        <a:off x="0" y="1594131"/>
        <a:ext cx="5500726" cy="71136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B36ADD-6904-4ECA-8AEC-4CB28B5544AA}">
      <dsp:nvSpPr>
        <dsp:cNvPr id="0" name=""/>
        <dsp:cNvSpPr/>
      </dsp:nvSpPr>
      <dsp:spPr>
        <a:xfrm>
          <a:off x="0" y="0"/>
          <a:ext cx="8858312" cy="1710682"/>
        </a:xfrm>
        <a:prstGeom prst="roundRect">
          <a:avLst>
            <a:gd name="adj" fmla="val 10000"/>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es-MX" sz="2500" b="1" kern="1200" dirty="0" smtClean="0"/>
            <a:t>Proceso de Investigación de Mercado</a:t>
          </a:r>
          <a:endParaRPr lang="es-CL" sz="2500" b="1" kern="1200" dirty="0"/>
        </a:p>
        <a:p>
          <a:pPr marL="171450" lvl="1" indent="-171450" algn="l" defTabSz="844550">
            <a:lnSpc>
              <a:spcPct val="90000"/>
            </a:lnSpc>
            <a:spcBef>
              <a:spcPct val="0"/>
            </a:spcBef>
            <a:spcAft>
              <a:spcPct val="15000"/>
            </a:spcAft>
            <a:buChar char="••"/>
          </a:pPr>
          <a:r>
            <a:rPr lang="es-MX" sz="1900" b="1" kern="1200" dirty="0" smtClean="0"/>
            <a:t>Permite identificar la metodología a seguir para un Mercado en particular (p.ej. Posicionar un producto)</a:t>
          </a:r>
          <a:endParaRPr lang="es-CL" sz="1900" b="1" kern="1200" dirty="0"/>
        </a:p>
        <a:p>
          <a:pPr marL="171450" lvl="1" indent="-171450" algn="l" defTabSz="844550">
            <a:lnSpc>
              <a:spcPct val="90000"/>
            </a:lnSpc>
            <a:spcBef>
              <a:spcPct val="0"/>
            </a:spcBef>
            <a:spcAft>
              <a:spcPct val="15000"/>
            </a:spcAft>
            <a:buChar char="••"/>
          </a:pPr>
          <a:r>
            <a:rPr lang="es-MX" sz="1900" b="1" kern="1200" dirty="0" smtClean="0"/>
            <a:t>Posee 5 etapas ordenadas desde el Objetivo hasta el Análisis de la metodología</a:t>
          </a:r>
          <a:endParaRPr lang="es-CL" sz="1900" b="1" kern="1200" dirty="0"/>
        </a:p>
      </dsp:txBody>
      <dsp:txXfrm>
        <a:off x="1927981" y="0"/>
        <a:ext cx="6930330" cy="1710682"/>
      </dsp:txXfrm>
    </dsp:sp>
    <dsp:sp modelId="{D32852B8-8191-4202-8129-A36CD03B0E67}">
      <dsp:nvSpPr>
        <dsp:cNvPr id="0" name=""/>
        <dsp:cNvSpPr/>
      </dsp:nvSpPr>
      <dsp:spPr>
        <a:xfrm>
          <a:off x="156319" y="230063"/>
          <a:ext cx="1771662" cy="1250555"/>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B4B399-546A-4F7E-9C75-85134EEA22D1}">
      <dsp:nvSpPr>
        <dsp:cNvPr id="0" name=""/>
        <dsp:cNvSpPr/>
      </dsp:nvSpPr>
      <dsp:spPr>
        <a:xfrm>
          <a:off x="0" y="1867001"/>
          <a:ext cx="8858312" cy="1563194"/>
        </a:xfrm>
        <a:prstGeom prst="roundRect">
          <a:avLst>
            <a:gd name="adj" fmla="val 1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kern="1200" dirty="0" smtClean="0"/>
            <a:t>Fuentes de Información y Metodologías</a:t>
          </a:r>
          <a:endParaRPr lang="es-CL" sz="2800" b="1" kern="1200" dirty="0"/>
        </a:p>
        <a:p>
          <a:pPr marL="171450" lvl="1" indent="-171450" algn="l" defTabSz="844550">
            <a:lnSpc>
              <a:spcPct val="90000"/>
            </a:lnSpc>
            <a:spcBef>
              <a:spcPct val="0"/>
            </a:spcBef>
            <a:spcAft>
              <a:spcPct val="15000"/>
            </a:spcAft>
            <a:buChar char="••"/>
          </a:pPr>
          <a:r>
            <a:rPr lang="es-MX" sz="1900" b="1" kern="1200" dirty="0" smtClean="0"/>
            <a:t>Existen 3 fuentes generales de información dependiendo del objetivo, costos y especificidad asignados para la Investigación</a:t>
          </a:r>
          <a:endParaRPr lang="es-CL" sz="1900" b="1" kern="1200" dirty="0"/>
        </a:p>
        <a:p>
          <a:pPr marL="171450" lvl="1" indent="-171450" algn="l" defTabSz="844550">
            <a:lnSpc>
              <a:spcPct val="90000"/>
            </a:lnSpc>
            <a:spcBef>
              <a:spcPct val="0"/>
            </a:spcBef>
            <a:spcAft>
              <a:spcPct val="15000"/>
            </a:spcAft>
            <a:buChar char="••"/>
          </a:pPr>
          <a:r>
            <a:rPr lang="es-MX" sz="1900" b="1" kern="1200" dirty="0" smtClean="0"/>
            <a:t>3 Enfoques de investigación: Exploratoria / Descriptiva / Causal </a:t>
          </a:r>
          <a:endParaRPr lang="es-CL" sz="1900" b="1" kern="1200" dirty="0"/>
        </a:p>
      </dsp:txBody>
      <dsp:txXfrm>
        <a:off x="1927981" y="1867001"/>
        <a:ext cx="6930330" cy="1563194"/>
      </dsp:txXfrm>
    </dsp:sp>
    <dsp:sp modelId="{1A386981-148A-4FDE-91F0-EFBB93EF9C48}">
      <dsp:nvSpPr>
        <dsp:cNvPr id="0" name=""/>
        <dsp:cNvSpPr/>
      </dsp:nvSpPr>
      <dsp:spPr>
        <a:xfrm>
          <a:off x="456802" y="2096403"/>
          <a:ext cx="1170696" cy="1104390"/>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EA3D6E-D693-43F5-8E47-CFAB51ABF7CF}">
      <dsp:nvSpPr>
        <dsp:cNvPr id="0" name=""/>
        <dsp:cNvSpPr/>
      </dsp:nvSpPr>
      <dsp:spPr>
        <a:xfrm>
          <a:off x="0" y="3586515"/>
          <a:ext cx="8858312" cy="1913600"/>
        </a:xfrm>
        <a:prstGeom prst="roundRect">
          <a:avLst>
            <a:gd name="adj" fmla="val 1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kern="1200" dirty="0" smtClean="0">
              <a:solidFill>
                <a:schemeClr val="tx2">
                  <a:lumMod val="50000"/>
                </a:schemeClr>
              </a:solidFill>
            </a:rPr>
            <a:t>Muestreo (Elementos y tamaño)</a:t>
          </a:r>
          <a:endParaRPr lang="es-CL" sz="2800" b="1" kern="1200" dirty="0">
            <a:solidFill>
              <a:schemeClr val="tx2">
                <a:lumMod val="50000"/>
              </a:schemeClr>
            </a:solidFill>
          </a:endParaRPr>
        </a:p>
        <a:p>
          <a:pPr marL="171450" lvl="1" indent="-171450" algn="l" defTabSz="844550">
            <a:lnSpc>
              <a:spcPct val="90000"/>
            </a:lnSpc>
            <a:spcBef>
              <a:spcPct val="0"/>
            </a:spcBef>
            <a:spcAft>
              <a:spcPct val="15000"/>
            </a:spcAft>
            <a:buChar char="••"/>
          </a:pPr>
          <a:r>
            <a:rPr lang="es-MX" sz="1900" b="1" kern="1200" dirty="0" smtClean="0">
              <a:solidFill>
                <a:schemeClr val="tx2">
                  <a:lumMod val="50000"/>
                </a:schemeClr>
              </a:solidFill>
            </a:rPr>
            <a:t>Formas de tomar una muestra: Probabilístico y No Probabilístico </a:t>
          </a:r>
          <a:endParaRPr lang="es-CL" sz="1900" b="1" kern="1200" dirty="0">
            <a:solidFill>
              <a:schemeClr val="tx2">
                <a:lumMod val="50000"/>
              </a:schemeClr>
            </a:solidFill>
          </a:endParaRPr>
        </a:p>
        <a:p>
          <a:pPr marL="171450" lvl="1" indent="-171450" algn="l" defTabSz="844550">
            <a:lnSpc>
              <a:spcPct val="90000"/>
            </a:lnSpc>
            <a:spcBef>
              <a:spcPct val="0"/>
            </a:spcBef>
            <a:spcAft>
              <a:spcPct val="15000"/>
            </a:spcAft>
            <a:buChar char="••"/>
          </a:pPr>
          <a:r>
            <a:rPr lang="es-MX" sz="1900" b="1" kern="1200" dirty="0" smtClean="0">
              <a:solidFill>
                <a:schemeClr val="tx2">
                  <a:lumMod val="50000"/>
                </a:schemeClr>
              </a:solidFill>
            </a:rPr>
            <a:t>Muestreo y tamaño dependen de los recursos disponibles y la representatividad requerida</a:t>
          </a:r>
          <a:endParaRPr lang="es-CL" sz="1900" b="1" kern="1200" dirty="0">
            <a:solidFill>
              <a:schemeClr val="tx2">
                <a:lumMod val="50000"/>
              </a:schemeClr>
            </a:solidFill>
          </a:endParaRPr>
        </a:p>
        <a:p>
          <a:pPr marL="171450" lvl="1" indent="-171450" algn="l" defTabSz="844550">
            <a:lnSpc>
              <a:spcPct val="90000"/>
            </a:lnSpc>
            <a:spcBef>
              <a:spcPct val="0"/>
            </a:spcBef>
            <a:spcAft>
              <a:spcPct val="15000"/>
            </a:spcAft>
            <a:buChar char="••"/>
          </a:pPr>
          <a:r>
            <a:rPr lang="es-MX" sz="1900" b="1" kern="1200" dirty="0" smtClean="0">
              <a:solidFill>
                <a:schemeClr val="tx2">
                  <a:lumMod val="50000"/>
                </a:schemeClr>
              </a:solidFill>
            </a:rPr>
            <a:t>Considerar Sesgos, formas preparar y realizar cuestionarios</a:t>
          </a:r>
          <a:endParaRPr lang="es-CL" sz="1900" b="1" kern="1200" dirty="0">
            <a:solidFill>
              <a:schemeClr val="tx2">
                <a:lumMod val="50000"/>
              </a:schemeClr>
            </a:solidFill>
          </a:endParaRPr>
        </a:p>
      </dsp:txBody>
      <dsp:txXfrm>
        <a:off x="1927981" y="3586515"/>
        <a:ext cx="6930330" cy="1913600"/>
      </dsp:txXfrm>
    </dsp:sp>
    <dsp:sp modelId="{9D5DABA4-7A66-4EA1-91D8-BFD0AA8AEAE5}">
      <dsp:nvSpPr>
        <dsp:cNvPr id="0" name=""/>
        <dsp:cNvSpPr/>
      </dsp:nvSpPr>
      <dsp:spPr>
        <a:xfrm>
          <a:off x="242493" y="4025635"/>
          <a:ext cx="1599315" cy="1035360"/>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635AC0-28B0-4DD6-8C86-CBC69012A0CD}" type="datetimeFigureOut">
              <a:rPr lang="es-CL" smtClean="0"/>
              <a:pPr/>
              <a:t>29-06-2010</a:t>
            </a:fld>
            <a:endParaRPr lang="es-C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79F10E-49EC-4370-BB96-89CC2292A937}"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C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CL"/>
          </a:p>
        </p:txBody>
      </p:sp>
      <p:sp>
        <p:nvSpPr>
          <p:cNvPr id="4" name="Date Placeholder 3"/>
          <p:cNvSpPr>
            <a:spLocks noGrp="1"/>
          </p:cNvSpPr>
          <p:nvPr>
            <p:ph type="dt" sz="half" idx="10"/>
          </p:nvPr>
        </p:nvSpPr>
        <p:spPr/>
        <p:txBody>
          <a:bodyPr/>
          <a:lstStyle/>
          <a:p>
            <a:fld id="{024862E0-BB82-4106-BA9F-8AF48A80153E}" type="datetimeFigureOut">
              <a:rPr lang="es-CL" smtClean="0"/>
              <a:pPr/>
              <a:t>29-06-2010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10"/>
          </p:nvPr>
        </p:nvSpPr>
        <p:spPr/>
        <p:txBody>
          <a:bodyPr/>
          <a:lstStyle/>
          <a:p>
            <a:fld id="{024862E0-BB82-4106-BA9F-8AF48A80153E}" type="datetimeFigureOut">
              <a:rPr lang="es-CL" smtClean="0"/>
              <a:pPr/>
              <a:t>29-06-2010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C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10"/>
          </p:nvPr>
        </p:nvSpPr>
        <p:spPr/>
        <p:txBody>
          <a:bodyPr/>
          <a:lstStyle/>
          <a:p>
            <a:fld id="{024862E0-BB82-4106-BA9F-8AF48A80153E}" type="datetimeFigureOut">
              <a:rPr lang="es-CL" smtClean="0"/>
              <a:pPr/>
              <a:t>29-06-2010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10"/>
          </p:nvPr>
        </p:nvSpPr>
        <p:spPr/>
        <p:txBody>
          <a:bodyPr/>
          <a:lstStyle/>
          <a:p>
            <a:fld id="{024862E0-BB82-4106-BA9F-8AF48A80153E}" type="datetimeFigureOut">
              <a:rPr lang="es-CL" smtClean="0"/>
              <a:pPr/>
              <a:t>29-06-2010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C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4862E0-BB82-4106-BA9F-8AF48A80153E}" type="datetimeFigureOut">
              <a:rPr lang="es-CL" smtClean="0"/>
              <a:pPr/>
              <a:t>29-06-2010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5" name="Date Placeholder 4"/>
          <p:cNvSpPr>
            <a:spLocks noGrp="1"/>
          </p:cNvSpPr>
          <p:nvPr>
            <p:ph type="dt" sz="half" idx="10"/>
          </p:nvPr>
        </p:nvSpPr>
        <p:spPr/>
        <p:txBody>
          <a:bodyPr/>
          <a:lstStyle/>
          <a:p>
            <a:fld id="{024862E0-BB82-4106-BA9F-8AF48A80153E}" type="datetimeFigureOut">
              <a:rPr lang="es-CL" smtClean="0"/>
              <a:pPr/>
              <a:t>29-06-2010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C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7" name="Date Placeholder 6"/>
          <p:cNvSpPr>
            <a:spLocks noGrp="1"/>
          </p:cNvSpPr>
          <p:nvPr>
            <p:ph type="dt" sz="half" idx="10"/>
          </p:nvPr>
        </p:nvSpPr>
        <p:spPr/>
        <p:txBody>
          <a:bodyPr/>
          <a:lstStyle/>
          <a:p>
            <a:fld id="{024862E0-BB82-4106-BA9F-8AF48A80153E}" type="datetimeFigureOut">
              <a:rPr lang="es-CL" smtClean="0"/>
              <a:pPr/>
              <a:t>29-06-2010</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Date Placeholder 2"/>
          <p:cNvSpPr>
            <a:spLocks noGrp="1"/>
          </p:cNvSpPr>
          <p:nvPr>
            <p:ph type="dt" sz="half" idx="10"/>
          </p:nvPr>
        </p:nvSpPr>
        <p:spPr/>
        <p:txBody>
          <a:bodyPr/>
          <a:lstStyle/>
          <a:p>
            <a:fld id="{024862E0-BB82-4106-BA9F-8AF48A80153E}" type="datetimeFigureOut">
              <a:rPr lang="es-CL" smtClean="0"/>
              <a:pPr/>
              <a:t>29-06-2010</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4862E0-BB82-4106-BA9F-8AF48A80153E}" type="datetimeFigureOut">
              <a:rPr lang="es-CL" smtClean="0"/>
              <a:pPr/>
              <a:t>29-06-2010</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C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862E0-BB82-4106-BA9F-8AF48A80153E}" type="datetimeFigureOut">
              <a:rPr lang="es-CL" smtClean="0"/>
              <a:pPr/>
              <a:t>29-06-2010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C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862E0-BB82-4106-BA9F-8AF48A80153E}" type="datetimeFigureOut">
              <a:rPr lang="es-CL" smtClean="0"/>
              <a:pPr/>
              <a:t>29-06-2010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CL"/>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4862E0-BB82-4106-BA9F-8AF48A80153E}" type="datetimeFigureOut">
              <a:rPr lang="es-CL" smtClean="0"/>
              <a:pPr/>
              <a:t>29-06-2010</a:t>
            </a:fld>
            <a:endParaRPr lang="es-C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ED582-8EE5-4FFF-B53B-2921C4FC9616}"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Documento_de_Microsoft_Office_Word_97-20031.doc"/><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Documento_de_Microsoft_Office_Word_97-20032.doc"/></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Documento_de_Microsoft_Office_Word_97-20033.doc"/><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oleObject" Target="../embeddings/Documento_de_Microsoft_Office_Word_97-20034.doc"/></Relationships>
</file>

<file path=ppt/slides/_rels/slide39.xml.rels><?xml version="1.0" encoding="UTF-8" standalone="yes"?>
<Relationships xmlns="http://schemas.openxmlformats.org/package/2006/relationships"><Relationship Id="rId3" Type="http://schemas.openxmlformats.org/officeDocument/2006/relationships/oleObject" Target="../embeddings/Documento_de_Microsoft_Office_Word_97-20035.doc"/><Relationship Id="rId2" Type="http://schemas.openxmlformats.org/officeDocument/2006/relationships/slideLayout" Target="../slideLayouts/slideLayout1.xml"/><Relationship Id="rId1" Type="http://schemas.openxmlformats.org/officeDocument/2006/relationships/vmlDrawing" Target="../drawings/vmlDrawing3.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7" name="TextBox 16"/>
          <p:cNvSpPr txBox="1"/>
          <p:nvPr/>
        </p:nvSpPr>
        <p:spPr>
          <a:xfrm>
            <a:off x="2786050" y="285728"/>
            <a:ext cx="3429024" cy="553998"/>
          </a:xfrm>
          <a:prstGeom prst="rect">
            <a:avLst/>
          </a:prstGeom>
          <a:noFill/>
          <a:effectLst>
            <a:reflection blurRad="6350" stA="50000" endA="275" endPos="40000" dist="101600" dir="5400000" sy="-100000" algn="bl" rotWithShape="0"/>
          </a:effectLst>
        </p:spPr>
        <p:txBody>
          <a:bodyPr wrap="square" rtlCol="0">
            <a:spAutoFit/>
          </a:bodyPr>
          <a:lstStyle/>
          <a:p>
            <a:pPr algn="ctr"/>
            <a:r>
              <a:rPr lang="es-MX" sz="3000" dirty="0" smtClean="0">
                <a:solidFill>
                  <a:schemeClr val="tx2">
                    <a:lumMod val="75000"/>
                  </a:schemeClr>
                </a:solidFill>
              </a:rPr>
              <a:t>Unidad 5</a:t>
            </a:r>
          </a:p>
        </p:txBody>
      </p:sp>
      <p:sp>
        <p:nvSpPr>
          <p:cNvPr id="18" name="TextBox 17"/>
          <p:cNvSpPr txBox="1"/>
          <p:nvPr/>
        </p:nvSpPr>
        <p:spPr>
          <a:xfrm>
            <a:off x="142876" y="1000108"/>
            <a:ext cx="8858280" cy="1938992"/>
          </a:xfrm>
          <a:prstGeom prst="rect">
            <a:avLst/>
          </a:prstGeom>
          <a:noFill/>
        </p:spPr>
        <p:txBody>
          <a:bodyPr wrap="square" rtlCol="0">
            <a:spAutoFit/>
          </a:bodyPr>
          <a:lstStyle/>
          <a:p>
            <a:pPr algn="ctr"/>
            <a:r>
              <a:rPr lang="es-MX" sz="6000" dirty="0" smtClean="0">
                <a:solidFill>
                  <a:schemeClr val="tx2">
                    <a:lumMod val="75000"/>
                  </a:schemeClr>
                </a:solidFill>
                <a:latin typeface="Cambria" pitchFamily="18" charset="0"/>
              </a:rPr>
              <a:t>Introducción a la Investigación de Mercados</a:t>
            </a:r>
            <a:endParaRPr lang="es-CL" sz="6000" dirty="0">
              <a:solidFill>
                <a:schemeClr val="tx2">
                  <a:lumMod val="75000"/>
                </a:schemeClr>
              </a:solidFill>
            </a:endParaRPr>
          </a:p>
        </p:txBody>
      </p:sp>
      <p:cxnSp>
        <p:nvCxnSpPr>
          <p:cNvPr id="21" name="Straight Connector 20"/>
          <p:cNvCxnSpPr/>
          <p:nvPr/>
        </p:nvCxnSpPr>
        <p:spPr>
          <a:xfrm>
            <a:off x="642910" y="928670"/>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graphicFrame>
        <p:nvGraphicFramePr>
          <p:cNvPr id="11" name="Diagram 10"/>
          <p:cNvGraphicFramePr/>
          <p:nvPr/>
        </p:nvGraphicFramePr>
        <p:xfrm>
          <a:off x="1857356" y="4143380"/>
          <a:ext cx="5500726" cy="2357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p:cNvSpPr txBox="1"/>
          <p:nvPr/>
        </p:nvSpPr>
        <p:spPr>
          <a:xfrm>
            <a:off x="3428992" y="2928934"/>
            <a:ext cx="5500726" cy="1015663"/>
          </a:xfrm>
          <a:prstGeom prst="rect">
            <a:avLst/>
          </a:prstGeom>
          <a:noFill/>
        </p:spPr>
        <p:txBody>
          <a:bodyPr wrap="square" rtlCol="0">
            <a:spAutoFit/>
          </a:bodyPr>
          <a:lstStyle/>
          <a:p>
            <a:pPr algn="ctr"/>
            <a:r>
              <a:rPr lang="es-MX" sz="3000" dirty="0" smtClean="0">
                <a:solidFill>
                  <a:schemeClr val="tx2">
                    <a:lumMod val="75000"/>
                  </a:schemeClr>
                </a:solidFill>
                <a:latin typeface="Cambria" pitchFamily="18" charset="0"/>
              </a:rPr>
              <a:t>Clases basados en “Investigación de mercados” de D. </a:t>
            </a:r>
            <a:r>
              <a:rPr lang="es-MX" sz="3000" dirty="0" err="1" smtClean="0">
                <a:solidFill>
                  <a:schemeClr val="tx2">
                    <a:lumMod val="75000"/>
                  </a:schemeClr>
                </a:solidFill>
                <a:latin typeface="Cambria" pitchFamily="18" charset="0"/>
              </a:rPr>
              <a:t>Aacker</a:t>
            </a:r>
            <a:endParaRPr lang="es-CL" sz="3000"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graphicEl>
                                              <a:dgm id="{20C3A66A-B94C-4BB1-B305-7EF76A0CA17B}"/>
                                            </p:graphicEl>
                                          </p:spTgt>
                                        </p:tgtEl>
                                        <p:attrNameLst>
                                          <p:attrName>style.visibility</p:attrName>
                                        </p:attrNameLst>
                                      </p:cBhvr>
                                      <p:to>
                                        <p:strVal val="visible"/>
                                      </p:to>
                                    </p:set>
                                    <p:animEffect transition="in" filter="fade">
                                      <p:cBhvr>
                                        <p:cTn id="7" dur="500"/>
                                        <p:tgtEl>
                                          <p:spTgt spid="11">
                                            <p:graphicEl>
                                              <a:dgm id="{20C3A66A-B94C-4BB1-B305-7EF76A0CA17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graphicEl>
                                              <a:dgm id="{AA240313-BA54-405D-8ECC-980824F1B251}"/>
                                            </p:graphicEl>
                                          </p:spTgt>
                                        </p:tgtEl>
                                        <p:attrNameLst>
                                          <p:attrName>style.visibility</p:attrName>
                                        </p:attrNameLst>
                                      </p:cBhvr>
                                      <p:to>
                                        <p:strVal val="visible"/>
                                      </p:to>
                                    </p:set>
                                    <p:animEffect transition="in" filter="fade">
                                      <p:cBhvr>
                                        <p:cTn id="12" dur="500"/>
                                        <p:tgtEl>
                                          <p:spTgt spid="11">
                                            <p:graphicEl>
                                              <a:dgm id="{AA240313-BA54-405D-8ECC-980824F1B25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graphicEl>
                                              <a:dgm id="{1644BD72-BFDF-491D-970F-AC9D3599DBEF}"/>
                                            </p:graphicEl>
                                          </p:spTgt>
                                        </p:tgtEl>
                                        <p:attrNameLst>
                                          <p:attrName>style.visibility</p:attrName>
                                        </p:attrNameLst>
                                      </p:cBhvr>
                                      <p:to>
                                        <p:strVal val="visible"/>
                                      </p:to>
                                    </p:set>
                                    <p:animEffect transition="in" filter="fade">
                                      <p:cBhvr>
                                        <p:cTn id="17" dur="500"/>
                                        <p:tgtEl>
                                          <p:spTgt spid="11">
                                            <p:graphicEl>
                                              <a:dgm id="{1644BD72-BFDF-491D-970F-AC9D3599DBE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bld="one"/>
        </p:bldSub>
      </p:bldGraphic>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928670"/>
            <a:ext cx="80724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630942"/>
          </a:xfrm>
          <a:prstGeom prst="rect">
            <a:avLst/>
          </a:prstGeom>
          <a:noFill/>
        </p:spPr>
        <p:txBody>
          <a:bodyPr wrap="square" rtlCol="0">
            <a:spAutoFit/>
          </a:bodyPr>
          <a:lstStyle/>
          <a:p>
            <a:pPr algn="ctr"/>
            <a:r>
              <a:rPr lang="es-MX" sz="3500" b="1" dirty="0" smtClean="0">
                <a:solidFill>
                  <a:srgbClr val="002060"/>
                </a:solidFill>
                <a:latin typeface="+mj-lt"/>
                <a:cs typeface="Arial" pitchFamily="34" charset="0"/>
              </a:rPr>
              <a:t>Métodos de recolección de datos primarios</a:t>
            </a:r>
            <a:endParaRPr lang="es-CL" sz="3500" b="1" dirty="0">
              <a:solidFill>
                <a:srgbClr val="002060"/>
              </a:solidFill>
              <a:latin typeface="+mj-lt"/>
              <a:cs typeface="Arial" pitchFamily="34" charset="0"/>
            </a:endParaRPr>
          </a:p>
        </p:txBody>
      </p:sp>
      <p:sp>
        <p:nvSpPr>
          <p:cNvPr id="10" name="TextBox 9"/>
          <p:cNvSpPr txBox="1"/>
          <p:nvPr/>
        </p:nvSpPr>
        <p:spPr>
          <a:xfrm>
            <a:off x="500034" y="1533631"/>
            <a:ext cx="8143932" cy="4678204"/>
          </a:xfrm>
          <a:prstGeom prst="rect">
            <a:avLst/>
          </a:prstGeom>
          <a:noFill/>
        </p:spPr>
        <p:txBody>
          <a:bodyPr wrap="square" rtlCol="0">
            <a:spAutoFit/>
          </a:bodyPr>
          <a:lstStyle/>
          <a:p>
            <a:pPr marL="342900" indent="-342900" algn="just"/>
            <a:r>
              <a:rPr lang="es-ES" sz="2500" b="1" dirty="0" smtClean="0">
                <a:solidFill>
                  <a:srgbClr val="008000"/>
                </a:solidFill>
              </a:rPr>
              <a:t>2. Cuestionarios</a:t>
            </a:r>
          </a:p>
          <a:p>
            <a:pPr marL="342900" indent="-342900" algn="just"/>
            <a:r>
              <a:rPr lang="es-ES" sz="2500" dirty="0" smtClean="0">
                <a:solidFill>
                  <a:srgbClr val="1A2D68"/>
                </a:solidFill>
              </a:rPr>
              <a:t>	</a:t>
            </a:r>
            <a:r>
              <a:rPr lang="es-MX" sz="2300" dirty="0" smtClean="0">
                <a:solidFill>
                  <a:srgbClr val="1A2D68"/>
                </a:solidFill>
              </a:rPr>
              <a:t>Recolección estructurada de datos, directamente de muestras representativas de entrevistados</a:t>
            </a:r>
            <a:endParaRPr lang="es-CL" sz="2300" dirty="0" smtClean="0">
              <a:solidFill>
                <a:srgbClr val="1A2D68"/>
              </a:solidFill>
            </a:endParaRPr>
          </a:p>
          <a:p>
            <a:r>
              <a:rPr lang="es-MX" sz="2300" i="1" dirty="0" smtClean="0">
                <a:solidFill>
                  <a:srgbClr val="1A2D68"/>
                </a:solidFill>
              </a:rPr>
              <a:t> </a:t>
            </a:r>
            <a:endParaRPr lang="es-CL" sz="2300" dirty="0" smtClean="0">
              <a:solidFill>
                <a:srgbClr val="1A2D68"/>
              </a:solidFill>
            </a:endParaRPr>
          </a:p>
          <a:p>
            <a:pPr marL="914400" lvl="1" indent="-457200">
              <a:buFont typeface="+mj-lt"/>
              <a:buAutoNum type="alphaLcParenR"/>
            </a:pPr>
            <a:r>
              <a:rPr lang="es-MX" sz="2300" b="1" dirty="0" smtClean="0">
                <a:solidFill>
                  <a:srgbClr val="1A2D68"/>
                </a:solidFill>
              </a:rPr>
              <a:t>Entrevistas por correo</a:t>
            </a:r>
          </a:p>
          <a:p>
            <a:pPr marL="914400" lvl="1" indent="-457200">
              <a:buFont typeface="+mj-lt"/>
              <a:buAutoNum type="alphaLcParenR"/>
            </a:pPr>
            <a:endParaRPr lang="es-CL" sz="2300" b="1" dirty="0" smtClean="0">
              <a:solidFill>
                <a:srgbClr val="1A2D68"/>
              </a:solidFill>
            </a:endParaRPr>
          </a:p>
          <a:p>
            <a:pPr marL="914400" lvl="1" indent="-457200">
              <a:buFont typeface="+mj-lt"/>
              <a:buAutoNum type="alphaLcParenR"/>
            </a:pPr>
            <a:r>
              <a:rPr lang="es-MX" sz="2300" b="1" dirty="0" smtClean="0">
                <a:solidFill>
                  <a:srgbClr val="1A2D68"/>
                </a:solidFill>
              </a:rPr>
              <a:t>Entrevistas por teléfono</a:t>
            </a:r>
          </a:p>
          <a:p>
            <a:pPr marL="914400" lvl="1" indent="-457200">
              <a:buFont typeface="+mj-lt"/>
              <a:buAutoNum type="alphaLcParenR"/>
            </a:pPr>
            <a:endParaRPr lang="es-CL" sz="2300" b="1" dirty="0" smtClean="0">
              <a:solidFill>
                <a:srgbClr val="1A2D68"/>
              </a:solidFill>
            </a:endParaRPr>
          </a:p>
          <a:p>
            <a:pPr marL="914400" lvl="1" indent="-457200">
              <a:buFont typeface="+mj-lt"/>
              <a:buAutoNum type="alphaLcParenR"/>
            </a:pPr>
            <a:r>
              <a:rPr lang="es-MX" sz="2300" b="1" dirty="0" smtClean="0">
                <a:solidFill>
                  <a:srgbClr val="1A2D68"/>
                </a:solidFill>
              </a:rPr>
              <a:t>Entrevista personal:  </a:t>
            </a:r>
            <a:r>
              <a:rPr lang="es-MX" sz="2300" dirty="0" smtClean="0">
                <a:solidFill>
                  <a:srgbClr val="1A2D68"/>
                </a:solidFill>
              </a:rPr>
              <a:t>ésta puede hacerse en la casa del entrevistado, en su lugar de trabajo o en una localidad central.</a:t>
            </a:r>
            <a:endParaRPr lang="es-CL" sz="2300" dirty="0" smtClean="0">
              <a:solidFill>
                <a:srgbClr val="1A2D68"/>
              </a:solidFill>
            </a:endParaRPr>
          </a:p>
          <a:p>
            <a:pPr marL="342900" indent="-342900"/>
            <a:endParaRPr lang="es-MX" sz="2300" dirty="0" smtClean="0"/>
          </a:p>
          <a:p>
            <a:pPr marL="342900" indent="-342900"/>
            <a:endParaRPr lang="es-CL" dirty="0"/>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2" name="Rectangle 11"/>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928670"/>
            <a:ext cx="80724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630942"/>
          </a:xfrm>
          <a:prstGeom prst="rect">
            <a:avLst/>
          </a:prstGeom>
          <a:noFill/>
        </p:spPr>
        <p:txBody>
          <a:bodyPr wrap="square" rtlCol="0">
            <a:spAutoFit/>
          </a:bodyPr>
          <a:lstStyle/>
          <a:p>
            <a:pPr algn="ctr"/>
            <a:r>
              <a:rPr lang="es-MX" sz="3500" b="1" dirty="0" smtClean="0">
                <a:solidFill>
                  <a:srgbClr val="002060"/>
                </a:solidFill>
                <a:latin typeface="+mj-lt"/>
                <a:cs typeface="Arial" pitchFamily="34" charset="0"/>
              </a:rPr>
              <a:t>Métodos de recolección de datos primarios</a:t>
            </a:r>
            <a:endParaRPr lang="es-CL" sz="3500" b="1" dirty="0">
              <a:solidFill>
                <a:srgbClr val="002060"/>
              </a:solidFill>
              <a:latin typeface="+mj-lt"/>
              <a:cs typeface="Arial" pitchFamily="34" charset="0"/>
            </a:endParaRPr>
          </a:p>
        </p:txBody>
      </p:sp>
      <p:sp>
        <p:nvSpPr>
          <p:cNvPr id="10" name="TextBox 9"/>
          <p:cNvSpPr txBox="1"/>
          <p:nvPr/>
        </p:nvSpPr>
        <p:spPr>
          <a:xfrm>
            <a:off x="500034" y="2214554"/>
            <a:ext cx="8143932" cy="2646878"/>
          </a:xfrm>
          <a:prstGeom prst="rect">
            <a:avLst/>
          </a:prstGeom>
          <a:noFill/>
        </p:spPr>
        <p:txBody>
          <a:bodyPr wrap="square" rtlCol="0">
            <a:spAutoFit/>
          </a:bodyPr>
          <a:lstStyle/>
          <a:p>
            <a:pPr marL="342900" indent="-342900" algn="just"/>
            <a:r>
              <a:rPr lang="es-ES" sz="2500" b="1" dirty="0" smtClean="0">
                <a:solidFill>
                  <a:srgbClr val="008000"/>
                </a:solidFill>
              </a:rPr>
              <a:t>3. Explotación de Bases de Datos</a:t>
            </a:r>
          </a:p>
          <a:p>
            <a:pPr marL="342900" indent="-342900" algn="just"/>
            <a:endParaRPr lang="es-ES" sz="2500" b="1" dirty="0" smtClean="0">
              <a:solidFill>
                <a:srgbClr val="008000"/>
              </a:solidFill>
            </a:endParaRPr>
          </a:p>
          <a:p>
            <a:pPr marL="800100" lvl="1" indent="-342900" algn="just">
              <a:buFont typeface="Arial" pitchFamily="34" charset="0"/>
              <a:buChar char="•"/>
            </a:pPr>
            <a:r>
              <a:rPr lang="es-ES" sz="2500" dirty="0" smtClean="0">
                <a:solidFill>
                  <a:srgbClr val="1A2D68"/>
                </a:solidFill>
              </a:rPr>
              <a:t>Estadística clásica en base a Muestreos</a:t>
            </a:r>
          </a:p>
          <a:p>
            <a:pPr marL="800100" lvl="1" indent="-342900" algn="just">
              <a:buFont typeface="Arial" pitchFamily="34" charset="0"/>
              <a:buChar char="•"/>
            </a:pPr>
            <a:endParaRPr lang="es-ES" sz="2500" dirty="0" smtClean="0">
              <a:solidFill>
                <a:srgbClr val="1A2D68"/>
              </a:solidFill>
            </a:endParaRPr>
          </a:p>
          <a:p>
            <a:pPr marL="800100" lvl="1" indent="-342900" algn="just">
              <a:buFont typeface="Arial" pitchFamily="34" charset="0"/>
              <a:buChar char="•"/>
            </a:pPr>
            <a:r>
              <a:rPr lang="es-ES" sz="2500" i="1" dirty="0" smtClean="0">
                <a:solidFill>
                  <a:srgbClr val="1A2D68"/>
                </a:solidFill>
              </a:rPr>
              <a:t>Data </a:t>
            </a:r>
            <a:r>
              <a:rPr lang="es-ES" sz="2500" i="1" dirty="0" err="1" smtClean="0">
                <a:solidFill>
                  <a:srgbClr val="1A2D68"/>
                </a:solidFill>
              </a:rPr>
              <a:t>Mining</a:t>
            </a:r>
            <a:r>
              <a:rPr lang="es-ES" sz="2500" i="1" dirty="0" smtClean="0">
                <a:solidFill>
                  <a:srgbClr val="1A2D68"/>
                </a:solidFill>
              </a:rPr>
              <a:t> </a:t>
            </a:r>
          </a:p>
          <a:p>
            <a:pPr marL="342900" indent="-342900" algn="just"/>
            <a:endParaRPr lang="es-MX" sz="2300" dirty="0" smtClean="0"/>
          </a:p>
          <a:p>
            <a:pPr marL="342900" indent="-342900"/>
            <a:endParaRPr lang="es-CL" dirty="0"/>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2" name="Rectangle 11"/>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357158" y="2285992"/>
            <a:ext cx="8572560" cy="64294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bg1"/>
              </a:solidFill>
            </a:endParaRPr>
          </a:p>
        </p:txBody>
      </p:sp>
      <p:cxnSp>
        <p:nvCxnSpPr>
          <p:cNvPr id="6" name="Straight Connector 5"/>
          <p:cNvCxnSpPr/>
          <p:nvPr/>
        </p:nvCxnSpPr>
        <p:spPr>
          <a:xfrm>
            <a:off x="571472" y="1071546"/>
            <a:ext cx="80724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3 Enfoques de investigación</a:t>
            </a:r>
            <a:endParaRPr lang="es-CL" sz="4500" b="1" dirty="0">
              <a:solidFill>
                <a:srgbClr val="002060"/>
              </a:solidFill>
              <a:latin typeface="+mj-lt"/>
              <a:cs typeface="Arial" pitchFamily="34" charset="0"/>
            </a:endParaRPr>
          </a:p>
        </p:txBody>
      </p:sp>
      <p:sp>
        <p:nvSpPr>
          <p:cNvPr id="11" name="Rectangle 10"/>
          <p:cNvSpPr/>
          <p:nvPr/>
        </p:nvSpPr>
        <p:spPr>
          <a:xfrm>
            <a:off x="285720" y="2214554"/>
            <a:ext cx="2643206"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Propósito de la investigación</a:t>
            </a:r>
            <a:endParaRPr lang="es-CL" b="1" dirty="0">
              <a:solidFill>
                <a:schemeClr val="bg1"/>
              </a:solidFill>
            </a:endParaRPr>
          </a:p>
        </p:txBody>
      </p:sp>
      <p:sp>
        <p:nvSpPr>
          <p:cNvPr id="12" name="Rectangle 11"/>
          <p:cNvSpPr/>
          <p:nvPr/>
        </p:nvSpPr>
        <p:spPr>
          <a:xfrm>
            <a:off x="3071802" y="2214554"/>
            <a:ext cx="3286148"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Objetivo de la investigación</a:t>
            </a:r>
            <a:endParaRPr lang="es-CL" b="1" dirty="0">
              <a:solidFill>
                <a:schemeClr val="bg1"/>
              </a:solidFill>
            </a:endParaRPr>
          </a:p>
        </p:txBody>
      </p:sp>
      <p:sp>
        <p:nvSpPr>
          <p:cNvPr id="13" name="Rectangle 12"/>
          <p:cNvSpPr/>
          <p:nvPr/>
        </p:nvSpPr>
        <p:spPr>
          <a:xfrm>
            <a:off x="6500826" y="2214554"/>
            <a:ext cx="2428892"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Hipótesis</a:t>
            </a:r>
            <a:endParaRPr lang="es-CL" b="1" dirty="0">
              <a:solidFill>
                <a:schemeClr val="bg1"/>
              </a:solidFill>
            </a:endParaRPr>
          </a:p>
        </p:txBody>
      </p:sp>
      <p:sp>
        <p:nvSpPr>
          <p:cNvPr id="14" name="Rectangle 13"/>
          <p:cNvSpPr/>
          <p:nvPr/>
        </p:nvSpPr>
        <p:spPr>
          <a:xfrm>
            <a:off x="285720" y="2857496"/>
            <a:ext cx="2643206"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r>
              <a:rPr lang="es-MX" b="1" dirty="0" smtClean="0">
                <a:solidFill>
                  <a:srgbClr val="1A2D68"/>
                </a:solidFill>
              </a:rPr>
              <a:t>¿Qué nuevo producto debería desarrollarse?</a:t>
            </a:r>
            <a:endParaRPr lang="es-CL" b="1" dirty="0">
              <a:solidFill>
                <a:srgbClr val="1A2D68"/>
              </a:solidFill>
            </a:endParaRPr>
          </a:p>
        </p:txBody>
      </p:sp>
      <p:sp>
        <p:nvSpPr>
          <p:cNvPr id="15" name="Rectangle 14"/>
          <p:cNvSpPr/>
          <p:nvPr/>
        </p:nvSpPr>
        <p:spPr>
          <a:xfrm>
            <a:off x="3143240" y="2928934"/>
            <a:ext cx="3286148"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¿Qué formas alternativas hay para proporcionar desayunos a escolares?</a:t>
            </a:r>
            <a:endParaRPr lang="es-CL" b="1" dirty="0">
              <a:solidFill>
                <a:srgbClr val="1A2D68"/>
              </a:solidFill>
            </a:endParaRPr>
          </a:p>
        </p:txBody>
      </p:sp>
      <p:sp>
        <p:nvSpPr>
          <p:cNvPr id="17" name="Rectangle 16"/>
          <p:cNvSpPr/>
          <p:nvPr/>
        </p:nvSpPr>
        <p:spPr>
          <a:xfrm>
            <a:off x="285720" y="4071942"/>
            <a:ext cx="2786082"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2"/>
            </a:pPr>
            <a:r>
              <a:rPr lang="es-MX" b="1" dirty="0" smtClean="0">
                <a:solidFill>
                  <a:srgbClr val="1A2D68"/>
                </a:solidFill>
              </a:rPr>
              <a:t>¿Qué características del producto será efectiva en la publicidad?</a:t>
            </a:r>
            <a:endParaRPr lang="es-CL" b="1" dirty="0">
              <a:solidFill>
                <a:srgbClr val="1A2D68"/>
              </a:solidFill>
            </a:endParaRPr>
          </a:p>
        </p:txBody>
      </p:sp>
      <p:sp>
        <p:nvSpPr>
          <p:cNvPr id="18" name="Rectangle 17"/>
          <p:cNvSpPr/>
          <p:nvPr/>
        </p:nvSpPr>
        <p:spPr>
          <a:xfrm>
            <a:off x="3143240" y="4071942"/>
            <a:ext cx="3286148"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¿Qué formas alternativas hay para proporcionar desayunos a escolares?</a:t>
            </a:r>
            <a:endParaRPr lang="es-CL" b="1" dirty="0">
              <a:solidFill>
                <a:srgbClr val="1A2D68"/>
              </a:solidFill>
            </a:endParaRPr>
          </a:p>
        </p:txBody>
      </p:sp>
      <p:sp>
        <p:nvSpPr>
          <p:cNvPr id="19" name="Rectangle 18"/>
          <p:cNvSpPr/>
          <p:nvPr/>
        </p:nvSpPr>
        <p:spPr>
          <a:xfrm>
            <a:off x="6500826" y="4000504"/>
            <a:ext cx="2428892"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Se desconoce la fabricación</a:t>
            </a:r>
            <a:endParaRPr lang="es-CL" b="1" dirty="0">
              <a:solidFill>
                <a:srgbClr val="1A2D68"/>
              </a:solidFill>
            </a:endParaRPr>
          </a:p>
        </p:txBody>
      </p:sp>
      <p:sp>
        <p:nvSpPr>
          <p:cNvPr id="20" name="Rectangle 19"/>
          <p:cNvSpPr/>
          <p:nvPr/>
        </p:nvSpPr>
        <p:spPr>
          <a:xfrm>
            <a:off x="285720" y="5286388"/>
            <a:ext cx="2786082"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mj-lt"/>
              <a:buAutoNum type="arabicPeriod" startAt="3"/>
            </a:pPr>
            <a:r>
              <a:rPr lang="es-MX" b="1" dirty="0" smtClean="0">
                <a:solidFill>
                  <a:srgbClr val="1A2D68"/>
                </a:solidFill>
              </a:rPr>
              <a:t>¿Cómo puede nuestro servicio ser mejorado?</a:t>
            </a:r>
            <a:endParaRPr lang="es-CL" b="1" dirty="0">
              <a:solidFill>
                <a:srgbClr val="1A2D68"/>
              </a:solidFill>
            </a:endParaRPr>
          </a:p>
        </p:txBody>
      </p:sp>
      <p:sp>
        <p:nvSpPr>
          <p:cNvPr id="21" name="Rectangle 20"/>
          <p:cNvSpPr/>
          <p:nvPr/>
        </p:nvSpPr>
        <p:spPr>
          <a:xfrm>
            <a:off x="3143240" y="5286388"/>
            <a:ext cx="3286148"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¿Cuál es la naturaleza de cualquier falta de satisfacción del cliente?</a:t>
            </a:r>
            <a:endParaRPr lang="es-CL" b="1" dirty="0">
              <a:solidFill>
                <a:srgbClr val="1A2D68"/>
              </a:solidFill>
            </a:endParaRPr>
          </a:p>
        </p:txBody>
      </p:sp>
      <p:sp>
        <p:nvSpPr>
          <p:cNvPr id="22" name="Rectangle 21"/>
          <p:cNvSpPr/>
          <p:nvPr/>
        </p:nvSpPr>
        <p:spPr>
          <a:xfrm>
            <a:off x="6500826" y="5286388"/>
            <a:ext cx="2428892"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Se sospecha de que una imagen de falta de personalidad es el problema</a:t>
            </a:r>
            <a:endParaRPr lang="es-CL" b="1" dirty="0">
              <a:solidFill>
                <a:srgbClr val="1A2D68"/>
              </a:solidFill>
            </a:endParaRPr>
          </a:p>
        </p:txBody>
      </p:sp>
      <p:sp>
        <p:nvSpPr>
          <p:cNvPr id="35" name="Rounded Rectangle 34"/>
          <p:cNvSpPr/>
          <p:nvPr/>
        </p:nvSpPr>
        <p:spPr>
          <a:xfrm>
            <a:off x="1785918" y="1285860"/>
            <a:ext cx="5572164" cy="78581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500" dirty="0" smtClean="0"/>
              <a:t>Investigación Exploratoria</a:t>
            </a:r>
            <a:endParaRPr lang="es-CL" sz="2500" dirty="0"/>
          </a:p>
        </p:txBody>
      </p:sp>
      <p:sp>
        <p:nvSpPr>
          <p:cNvPr id="23" name="Rectangle 22"/>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4" name="Rectangle 2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5" name="Rectangle 2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357158" y="2285992"/>
            <a:ext cx="8572560" cy="64294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bg1"/>
              </a:solidFill>
            </a:endParaRPr>
          </a:p>
        </p:txBody>
      </p:sp>
      <p:cxnSp>
        <p:nvCxnSpPr>
          <p:cNvPr id="6" name="Straight Connector 5"/>
          <p:cNvCxnSpPr/>
          <p:nvPr/>
        </p:nvCxnSpPr>
        <p:spPr>
          <a:xfrm>
            <a:off x="571472" y="1071546"/>
            <a:ext cx="80724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3 Enfoques de investigación</a:t>
            </a:r>
            <a:endParaRPr lang="es-CL" sz="4500" b="1" dirty="0">
              <a:solidFill>
                <a:srgbClr val="002060"/>
              </a:solidFill>
              <a:latin typeface="+mj-lt"/>
              <a:cs typeface="Arial" pitchFamily="34" charset="0"/>
            </a:endParaRPr>
          </a:p>
        </p:txBody>
      </p:sp>
      <p:sp>
        <p:nvSpPr>
          <p:cNvPr id="11" name="Rectangle 10"/>
          <p:cNvSpPr/>
          <p:nvPr/>
        </p:nvSpPr>
        <p:spPr>
          <a:xfrm>
            <a:off x="285720" y="2214554"/>
            <a:ext cx="2643206"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Propósito de la investigación</a:t>
            </a:r>
            <a:endParaRPr lang="es-CL" b="1" dirty="0">
              <a:solidFill>
                <a:schemeClr val="bg1"/>
              </a:solidFill>
            </a:endParaRPr>
          </a:p>
        </p:txBody>
      </p:sp>
      <p:sp>
        <p:nvSpPr>
          <p:cNvPr id="12" name="Rectangle 11"/>
          <p:cNvSpPr/>
          <p:nvPr/>
        </p:nvSpPr>
        <p:spPr>
          <a:xfrm>
            <a:off x="3071802" y="2214554"/>
            <a:ext cx="3286148"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Objetivo de la investigación</a:t>
            </a:r>
            <a:endParaRPr lang="es-CL" b="1" dirty="0">
              <a:solidFill>
                <a:schemeClr val="bg1"/>
              </a:solidFill>
            </a:endParaRPr>
          </a:p>
        </p:txBody>
      </p:sp>
      <p:sp>
        <p:nvSpPr>
          <p:cNvPr id="13" name="Rectangle 12"/>
          <p:cNvSpPr/>
          <p:nvPr/>
        </p:nvSpPr>
        <p:spPr>
          <a:xfrm>
            <a:off x="6500826" y="2214554"/>
            <a:ext cx="2428892"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Hipótesis</a:t>
            </a:r>
            <a:endParaRPr lang="es-CL" b="1" dirty="0">
              <a:solidFill>
                <a:schemeClr val="bg1"/>
              </a:solidFill>
            </a:endParaRPr>
          </a:p>
        </p:txBody>
      </p:sp>
      <p:sp>
        <p:nvSpPr>
          <p:cNvPr id="14" name="Rectangle 13"/>
          <p:cNvSpPr/>
          <p:nvPr/>
        </p:nvSpPr>
        <p:spPr>
          <a:xfrm>
            <a:off x="285720" y="2857496"/>
            <a:ext cx="2643206"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4"/>
            </a:pPr>
            <a:r>
              <a:rPr lang="es-MX" b="1" dirty="0" smtClean="0">
                <a:solidFill>
                  <a:srgbClr val="1A2D68"/>
                </a:solidFill>
              </a:rPr>
              <a:t>¿Cómo debería distribuirse un nuevo producto?</a:t>
            </a:r>
            <a:endParaRPr lang="es-CL" b="1" dirty="0">
              <a:solidFill>
                <a:srgbClr val="1A2D68"/>
              </a:solidFill>
            </a:endParaRPr>
          </a:p>
        </p:txBody>
      </p:sp>
      <p:sp>
        <p:nvSpPr>
          <p:cNvPr id="15" name="Rectangle 14"/>
          <p:cNvSpPr/>
          <p:nvPr/>
        </p:nvSpPr>
        <p:spPr>
          <a:xfrm>
            <a:off x="3143240" y="2928934"/>
            <a:ext cx="3286148"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¿Dónde compra la gente productos similares?</a:t>
            </a:r>
            <a:endParaRPr lang="es-CL" b="1" dirty="0">
              <a:solidFill>
                <a:srgbClr val="1A2D68"/>
              </a:solidFill>
            </a:endParaRPr>
          </a:p>
        </p:txBody>
      </p:sp>
      <p:sp>
        <p:nvSpPr>
          <p:cNvPr id="17" name="Rectangle 16"/>
          <p:cNvSpPr/>
          <p:nvPr/>
        </p:nvSpPr>
        <p:spPr>
          <a:xfrm>
            <a:off x="285720" y="4071942"/>
            <a:ext cx="2786082"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5"/>
            </a:pPr>
            <a:r>
              <a:rPr lang="es-MX" b="1" dirty="0" smtClean="0">
                <a:solidFill>
                  <a:srgbClr val="1A2D68"/>
                </a:solidFill>
              </a:rPr>
              <a:t>¿Cuál debería ser el segmento seleccionado como meta?</a:t>
            </a:r>
            <a:endParaRPr lang="es-CL" b="1" dirty="0">
              <a:solidFill>
                <a:srgbClr val="1A2D68"/>
              </a:solidFill>
            </a:endParaRPr>
          </a:p>
        </p:txBody>
      </p:sp>
      <p:sp>
        <p:nvSpPr>
          <p:cNvPr id="18" name="Rectangle 17"/>
          <p:cNvSpPr/>
          <p:nvPr/>
        </p:nvSpPr>
        <p:spPr>
          <a:xfrm>
            <a:off x="3143240" y="4071942"/>
            <a:ext cx="3286148"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¿Qué tipo de personas compran ahora el producto y quienes compran nuestras marcas?</a:t>
            </a:r>
            <a:endParaRPr lang="es-CL" b="1" dirty="0">
              <a:solidFill>
                <a:srgbClr val="1A2D68"/>
              </a:solidFill>
            </a:endParaRPr>
          </a:p>
        </p:txBody>
      </p:sp>
      <p:sp>
        <p:nvSpPr>
          <p:cNvPr id="20" name="Rectangle 19"/>
          <p:cNvSpPr/>
          <p:nvPr/>
        </p:nvSpPr>
        <p:spPr>
          <a:xfrm>
            <a:off x="285720" y="5286388"/>
            <a:ext cx="2786082"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6"/>
            </a:pPr>
            <a:r>
              <a:rPr lang="es-MX" b="1" dirty="0" smtClean="0">
                <a:solidFill>
                  <a:srgbClr val="1A2D68"/>
                </a:solidFill>
              </a:rPr>
              <a:t>¿Cómo debería cambiarse nuestro producto?</a:t>
            </a:r>
            <a:endParaRPr lang="es-CL" b="1" dirty="0">
              <a:solidFill>
                <a:srgbClr val="1A2D68"/>
              </a:solidFill>
            </a:endParaRPr>
          </a:p>
        </p:txBody>
      </p:sp>
      <p:sp>
        <p:nvSpPr>
          <p:cNvPr id="21" name="Rectangle 20"/>
          <p:cNvSpPr/>
          <p:nvPr/>
        </p:nvSpPr>
        <p:spPr>
          <a:xfrm>
            <a:off x="3143240" y="5286388"/>
            <a:ext cx="3286148"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¿Cuál es nuestra imagen actual?</a:t>
            </a:r>
            <a:endParaRPr lang="es-CL" b="1" dirty="0">
              <a:solidFill>
                <a:srgbClr val="1A2D68"/>
              </a:solidFill>
            </a:endParaRPr>
          </a:p>
        </p:txBody>
      </p:sp>
      <p:sp>
        <p:nvSpPr>
          <p:cNvPr id="22" name="Rectangle 21"/>
          <p:cNvSpPr/>
          <p:nvPr/>
        </p:nvSpPr>
        <p:spPr>
          <a:xfrm>
            <a:off x="6500826" y="5286388"/>
            <a:ext cx="2428892"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00" b="1" dirty="0" smtClean="0">
                <a:solidFill>
                  <a:srgbClr val="1A2D68"/>
                </a:solidFill>
              </a:rPr>
              <a:t>Somos considerados como conservadores y atrasados en cuanto a la época</a:t>
            </a:r>
            <a:endParaRPr lang="es-CL" sz="1500" b="1" dirty="0">
              <a:solidFill>
                <a:srgbClr val="1A2D68"/>
              </a:solidFill>
            </a:endParaRPr>
          </a:p>
        </p:txBody>
      </p:sp>
      <p:sp>
        <p:nvSpPr>
          <p:cNvPr id="35" name="Rounded Rectangle 34"/>
          <p:cNvSpPr/>
          <p:nvPr/>
        </p:nvSpPr>
        <p:spPr>
          <a:xfrm>
            <a:off x="1785918" y="1285860"/>
            <a:ext cx="5572164" cy="78581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MX" sz="2500" dirty="0" smtClean="0"/>
              <a:t>Investigación Descriptiva</a:t>
            </a:r>
            <a:endParaRPr lang="es-CL" sz="2500" dirty="0"/>
          </a:p>
        </p:txBody>
      </p:sp>
      <p:sp>
        <p:nvSpPr>
          <p:cNvPr id="23" name="Rectangle 22"/>
          <p:cNvSpPr/>
          <p:nvPr/>
        </p:nvSpPr>
        <p:spPr>
          <a:xfrm>
            <a:off x="6429388" y="3000372"/>
            <a:ext cx="2643206"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50" b="1" dirty="0" smtClean="0">
                <a:solidFill>
                  <a:srgbClr val="1A2D68"/>
                </a:solidFill>
              </a:rPr>
              <a:t>Clase alta acude a tiendas especializadas mientras que clase media a tiendas por departamentos</a:t>
            </a:r>
            <a:endParaRPr lang="es-CL" sz="1550" b="1" dirty="0">
              <a:solidFill>
                <a:srgbClr val="1A2D68"/>
              </a:solidFill>
            </a:endParaRPr>
          </a:p>
        </p:txBody>
      </p:sp>
      <p:sp>
        <p:nvSpPr>
          <p:cNvPr id="24" name="Rectangle 23"/>
          <p:cNvSpPr/>
          <p:nvPr/>
        </p:nvSpPr>
        <p:spPr>
          <a:xfrm>
            <a:off x="6357950" y="4143380"/>
            <a:ext cx="2643206"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00" b="1" dirty="0" smtClean="0">
                <a:solidFill>
                  <a:srgbClr val="1A2D68"/>
                </a:solidFill>
              </a:rPr>
              <a:t>Gente de mayor edad compra nuestras marcas, mientras que jóvenes recién casados son clientes de la competencia</a:t>
            </a:r>
            <a:endParaRPr lang="es-CL" sz="1500" b="1" dirty="0">
              <a:solidFill>
                <a:srgbClr val="1A2D68"/>
              </a:solidFill>
            </a:endParaRPr>
          </a:p>
        </p:txBody>
      </p:sp>
      <p:sp>
        <p:nvSpPr>
          <p:cNvPr id="25" name="Rectangle 2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6" name="Rectangle 2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7" name="Rectangle 2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357158" y="2285992"/>
            <a:ext cx="8572560" cy="64294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bg1"/>
              </a:solidFill>
            </a:endParaRPr>
          </a:p>
        </p:txBody>
      </p:sp>
      <p:cxnSp>
        <p:nvCxnSpPr>
          <p:cNvPr id="6" name="Straight Connector 5"/>
          <p:cNvCxnSpPr/>
          <p:nvPr/>
        </p:nvCxnSpPr>
        <p:spPr>
          <a:xfrm>
            <a:off x="571472" y="1071546"/>
            <a:ext cx="80724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3 Enfoques de investigación</a:t>
            </a:r>
            <a:endParaRPr lang="es-CL" sz="4500" b="1" dirty="0">
              <a:solidFill>
                <a:srgbClr val="002060"/>
              </a:solidFill>
              <a:latin typeface="+mj-lt"/>
              <a:cs typeface="Arial" pitchFamily="34" charset="0"/>
            </a:endParaRPr>
          </a:p>
        </p:txBody>
      </p:sp>
      <p:sp>
        <p:nvSpPr>
          <p:cNvPr id="11" name="Rectangle 10"/>
          <p:cNvSpPr/>
          <p:nvPr/>
        </p:nvSpPr>
        <p:spPr>
          <a:xfrm>
            <a:off x="285720" y="2214554"/>
            <a:ext cx="2643206"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Propósito de la investigación</a:t>
            </a:r>
            <a:endParaRPr lang="es-CL" b="1" dirty="0">
              <a:solidFill>
                <a:schemeClr val="bg1"/>
              </a:solidFill>
            </a:endParaRPr>
          </a:p>
        </p:txBody>
      </p:sp>
      <p:sp>
        <p:nvSpPr>
          <p:cNvPr id="12" name="Rectangle 11"/>
          <p:cNvSpPr/>
          <p:nvPr/>
        </p:nvSpPr>
        <p:spPr>
          <a:xfrm>
            <a:off x="3071802" y="2214554"/>
            <a:ext cx="3286148"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Objetivo de la investigación</a:t>
            </a:r>
            <a:endParaRPr lang="es-CL" b="1" dirty="0">
              <a:solidFill>
                <a:schemeClr val="bg1"/>
              </a:solidFill>
            </a:endParaRPr>
          </a:p>
        </p:txBody>
      </p:sp>
      <p:sp>
        <p:nvSpPr>
          <p:cNvPr id="13" name="Rectangle 12"/>
          <p:cNvSpPr/>
          <p:nvPr/>
        </p:nvSpPr>
        <p:spPr>
          <a:xfrm>
            <a:off x="6500826" y="2214554"/>
            <a:ext cx="2428892"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rPr>
              <a:t>Hipótesis</a:t>
            </a:r>
            <a:endParaRPr lang="es-CL" b="1" dirty="0">
              <a:solidFill>
                <a:schemeClr val="bg1"/>
              </a:solidFill>
            </a:endParaRPr>
          </a:p>
        </p:txBody>
      </p:sp>
      <p:sp>
        <p:nvSpPr>
          <p:cNvPr id="14" name="Rectangle 13"/>
          <p:cNvSpPr/>
          <p:nvPr/>
        </p:nvSpPr>
        <p:spPr>
          <a:xfrm>
            <a:off x="285720" y="2857496"/>
            <a:ext cx="2643206"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7"/>
            </a:pPr>
            <a:r>
              <a:rPr lang="es-MX" b="1" dirty="0" smtClean="0">
                <a:solidFill>
                  <a:srgbClr val="1A2D68"/>
                </a:solidFill>
              </a:rPr>
              <a:t>¿Será rentable un incremento en el personal de servicio?</a:t>
            </a:r>
            <a:endParaRPr lang="es-CL" b="1" dirty="0">
              <a:solidFill>
                <a:srgbClr val="1A2D68"/>
              </a:solidFill>
            </a:endParaRPr>
          </a:p>
        </p:txBody>
      </p:sp>
      <p:sp>
        <p:nvSpPr>
          <p:cNvPr id="15" name="Rectangle 14"/>
          <p:cNvSpPr/>
          <p:nvPr/>
        </p:nvSpPr>
        <p:spPr>
          <a:xfrm>
            <a:off x="3143240" y="2928934"/>
            <a:ext cx="3286148"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¿Cuál es la relación entre el tamaño del personal de servicio y los ingresos?</a:t>
            </a:r>
            <a:endParaRPr lang="es-CL" b="1" dirty="0">
              <a:solidFill>
                <a:srgbClr val="1A2D68"/>
              </a:solidFill>
            </a:endParaRPr>
          </a:p>
        </p:txBody>
      </p:sp>
      <p:sp>
        <p:nvSpPr>
          <p:cNvPr id="17" name="Rectangle 16"/>
          <p:cNvSpPr/>
          <p:nvPr/>
        </p:nvSpPr>
        <p:spPr>
          <a:xfrm>
            <a:off x="285720" y="4071942"/>
            <a:ext cx="2786082"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8"/>
            </a:pPr>
            <a:r>
              <a:rPr lang="es-MX" b="1" dirty="0" smtClean="0">
                <a:solidFill>
                  <a:srgbClr val="1A2D68"/>
                </a:solidFill>
              </a:rPr>
              <a:t>¿Qué programa de publicidad para el transporte público debería llevarse?</a:t>
            </a:r>
            <a:endParaRPr lang="es-CL" b="1" dirty="0">
              <a:solidFill>
                <a:srgbClr val="1A2D68"/>
              </a:solidFill>
            </a:endParaRPr>
          </a:p>
        </p:txBody>
      </p:sp>
      <p:sp>
        <p:nvSpPr>
          <p:cNvPr id="18" name="Rectangle 17"/>
          <p:cNvSpPr/>
          <p:nvPr/>
        </p:nvSpPr>
        <p:spPr>
          <a:xfrm>
            <a:off x="3143240" y="4071942"/>
            <a:ext cx="3286148"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¿Qué haría que la gente dejara los automóviles y usara el transporte público?</a:t>
            </a:r>
            <a:endParaRPr lang="es-CL" b="1" dirty="0">
              <a:solidFill>
                <a:srgbClr val="1A2D68"/>
              </a:solidFill>
            </a:endParaRPr>
          </a:p>
        </p:txBody>
      </p:sp>
      <p:sp>
        <p:nvSpPr>
          <p:cNvPr id="20" name="Rectangle 19"/>
          <p:cNvSpPr/>
          <p:nvPr/>
        </p:nvSpPr>
        <p:spPr>
          <a:xfrm>
            <a:off x="285720" y="5286388"/>
            <a:ext cx="2786082"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9"/>
            </a:pPr>
            <a:r>
              <a:rPr lang="es-MX" b="1" dirty="0" smtClean="0">
                <a:solidFill>
                  <a:srgbClr val="1A2D68"/>
                </a:solidFill>
              </a:rPr>
              <a:t>¿Debería introducirse un nuevo presupuesto de tipo de pasaje aéreo “sin alimentos”?</a:t>
            </a:r>
            <a:endParaRPr lang="es-CL" b="1" dirty="0">
              <a:solidFill>
                <a:srgbClr val="1A2D68"/>
              </a:solidFill>
            </a:endParaRPr>
          </a:p>
        </p:txBody>
      </p:sp>
      <p:sp>
        <p:nvSpPr>
          <p:cNvPr id="21" name="Rectangle 20"/>
          <p:cNvSpPr/>
          <p:nvPr/>
        </p:nvSpPr>
        <p:spPr>
          <a:xfrm>
            <a:off x="3143240" y="5286388"/>
            <a:ext cx="3286148"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¿Generará el pasaje aéreo “sin alimentos” nuevos pasajeros para compensar aquellos que cambien la cabina económica?</a:t>
            </a:r>
            <a:endParaRPr lang="es-CL" b="1" dirty="0">
              <a:solidFill>
                <a:srgbClr val="1A2D68"/>
              </a:solidFill>
            </a:endParaRPr>
          </a:p>
        </p:txBody>
      </p:sp>
      <p:sp>
        <p:nvSpPr>
          <p:cNvPr id="22" name="Rectangle 21"/>
          <p:cNvSpPr/>
          <p:nvPr/>
        </p:nvSpPr>
        <p:spPr>
          <a:xfrm>
            <a:off x="6500826" y="5286388"/>
            <a:ext cx="2428892"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00" b="1" dirty="0" smtClean="0">
                <a:solidFill>
                  <a:srgbClr val="1A2D68"/>
                </a:solidFill>
              </a:rPr>
              <a:t>El nuevo pasaje aéreo atraerá suficientes ingresos provenientes de nuevos pasajeros</a:t>
            </a:r>
            <a:endParaRPr lang="es-CL" sz="1500" b="1" dirty="0">
              <a:solidFill>
                <a:srgbClr val="1A2D68"/>
              </a:solidFill>
            </a:endParaRPr>
          </a:p>
        </p:txBody>
      </p:sp>
      <p:sp>
        <p:nvSpPr>
          <p:cNvPr id="35" name="Rounded Rectangle 34"/>
          <p:cNvSpPr/>
          <p:nvPr/>
        </p:nvSpPr>
        <p:spPr>
          <a:xfrm>
            <a:off x="1785918" y="1285860"/>
            <a:ext cx="5572164" cy="78581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500" dirty="0" smtClean="0"/>
              <a:t>Investigación Causal</a:t>
            </a:r>
            <a:endParaRPr lang="es-CL" sz="2500" dirty="0"/>
          </a:p>
        </p:txBody>
      </p:sp>
      <p:sp>
        <p:nvSpPr>
          <p:cNvPr id="23" name="Rectangle 22"/>
          <p:cNvSpPr/>
          <p:nvPr/>
        </p:nvSpPr>
        <p:spPr>
          <a:xfrm>
            <a:off x="6429388" y="3000372"/>
            <a:ext cx="2643206"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50" b="1" dirty="0" smtClean="0">
                <a:solidFill>
                  <a:srgbClr val="1A2D68"/>
                </a:solidFill>
              </a:rPr>
              <a:t>Para pequeñas organizaciones un aumento del 50% o menos generará ingreso marginal en exceso de costos marginales</a:t>
            </a:r>
            <a:endParaRPr lang="es-CL" sz="1550" b="1" dirty="0">
              <a:solidFill>
                <a:srgbClr val="1A2D68"/>
              </a:solidFill>
            </a:endParaRPr>
          </a:p>
        </p:txBody>
      </p:sp>
      <p:sp>
        <p:nvSpPr>
          <p:cNvPr id="24" name="Rectangle 23"/>
          <p:cNvSpPr/>
          <p:nvPr/>
        </p:nvSpPr>
        <p:spPr>
          <a:xfrm>
            <a:off x="6357950" y="4143380"/>
            <a:ext cx="2643206"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00" b="1" dirty="0" smtClean="0">
                <a:solidFill>
                  <a:srgbClr val="1A2D68"/>
                </a:solidFill>
              </a:rPr>
              <a:t>El programa de publicidad A generará más nuevos pasajeros que el programa B</a:t>
            </a:r>
            <a:endParaRPr lang="es-CL" sz="1500" b="1" dirty="0">
              <a:solidFill>
                <a:srgbClr val="1A2D68"/>
              </a:solidFill>
            </a:endParaRPr>
          </a:p>
        </p:txBody>
      </p:sp>
      <p:sp>
        <p:nvSpPr>
          <p:cNvPr id="25" name="Rectangle 2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6" name="Rectangle 2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7" name="Rectangle 2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80724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3 Enfoques de investigación</a:t>
            </a:r>
            <a:endParaRPr lang="es-CL" sz="4500" b="1" dirty="0">
              <a:solidFill>
                <a:srgbClr val="002060"/>
              </a:solidFill>
              <a:latin typeface="+mj-lt"/>
              <a:cs typeface="Arial" pitchFamily="34" charset="0"/>
            </a:endParaRPr>
          </a:p>
        </p:txBody>
      </p:sp>
      <p:sp>
        <p:nvSpPr>
          <p:cNvPr id="25" name="Rectangle 24"/>
          <p:cNvSpPr/>
          <p:nvPr/>
        </p:nvSpPr>
        <p:spPr>
          <a:xfrm>
            <a:off x="357158" y="1571612"/>
            <a:ext cx="2643206" cy="785818"/>
          </a:xfrm>
          <a:prstGeom prst="rect">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t>Método de recolección </a:t>
            </a:r>
          </a:p>
          <a:p>
            <a:pPr algn="ctr"/>
            <a:r>
              <a:rPr lang="es-MX" b="1" dirty="0" smtClean="0"/>
              <a:t>de datos</a:t>
            </a:r>
            <a:endParaRPr lang="es-CL" b="1" dirty="0"/>
          </a:p>
        </p:txBody>
      </p:sp>
      <p:sp>
        <p:nvSpPr>
          <p:cNvPr id="26" name="Rectangle 25"/>
          <p:cNvSpPr/>
          <p:nvPr/>
        </p:nvSpPr>
        <p:spPr>
          <a:xfrm>
            <a:off x="3143240" y="1571612"/>
            <a:ext cx="1714512" cy="785818"/>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b="1" dirty="0" smtClean="0"/>
              <a:t>Exploratoria</a:t>
            </a:r>
            <a:endParaRPr lang="es-CL" b="1" dirty="0"/>
          </a:p>
        </p:txBody>
      </p:sp>
      <p:sp>
        <p:nvSpPr>
          <p:cNvPr id="27" name="Rectangle 26"/>
          <p:cNvSpPr/>
          <p:nvPr/>
        </p:nvSpPr>
        <p:spPr>
          <a:xfrm>
            <a:off x="4929190" y="1571612"/>
            <a:ext cx="1714512" cy="785818"/>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s-MX" b="1" dirty="0" smtClean="0"/>
              <a:t>Descriptiva</a:t>
            </a:r>
            <a:endParaRPr lang="es-CL" b="1" dirty="0"/>
          </a:p>
        </p:txBody>
      </p:sp>
      <p:sp>
        <p:nvSpPr>
          <p:cNvPr id="28" name="Rectangle 27"/>
          <p:cNvSpPr/>
          <p:nvPr/>
        </p:nvSpPr>
        <p:spPr>
          <a:xfrm>
            <a:off x="6715140" y="1571612"/>
            <a:ext cx="1714512" cy="785818"/>
          </a:xfrm>
          <a:prstGeom prst="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s-MX" b="1" dirty="0" smtClean="0"/>
              <a:t>Causal</a:t>
            </a:r>
            <a:endParaRPr lang="es-CL" b="1" dirty="0"/>
          </a:p>
        </p:txBody>
      </p:sp>
      <p:sp>
        <p:nvSpPr>
          <p:cNvPr id="11" name="Rectangle 10"/>
          <p:cNvSpPr/>
          <p:nvPr/>
        </p:nvSpPr>
        <p:spPr>
          <a:xfrm>
            <a:off x="3143240" y="1142984"/>
            <a:ext cx="5286412" cy="35719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Categoría de la investigación</a:t>
            </a:r>
            <a:endParaRPr lang="es-CL" b="1" dirty="0">
              <a:solidFill>
                <a:srgbClr val="1A2D68"/>
              </a:solidFill>
            </a:endParaRPr>
          </a:p>
        </p:txBody>
      </p:sp>
      <p:sp>
        <p:nvSpPr>
          <p:cNvPr id="13" name="Rectangle 12"/>
          <p:cNvSpPr/>
          <p:nvPr/>
        </p:nvSpPr>
        <p:spPr>
          <a:xfrm>
            <a:off x="357158" y="2786058"/>
            <a:ext cx="261464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Sistema de información</a:t>
            </a:r>
            <a:endParaRPr lang="es-CL" b="1" dirty="0"/>
          </a:p>
        </p:txBody>
      </p:sp>
      <p:sp>
        <p:nvSpPr>
          <p:cNvPr id="14" name="Rectangle 13"/>
          <p:cNvSpPr/>
          <p:nvPr/>
        </p:nvSpPr>
        <p:spPr>
          <a:xfrm>
            <a:off x="357158" y="3143248"/>
            <a:ext cx="261464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Bancos de Datos de otras</a:t>
            </a:r>
            <a:endParaRPr lang="es-CL" b="1" dirty="0"/>
          </a:p>
        </p:txBody>
      </p:sp>
      <p:sp>
        <p:nvSpPr>
          <p:cNvPr id="15" name="Rectangle 14"/>
          <p:cNvSpPr/>
          <p:nvPr/>
        </p:nvSpPr>
        <p:spPr>
          <a:xfrm>
            <a:off x="357158" y="3500438"/>
            <a:ext cx="261464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Organizaciones</a:t>
            </a:r>
            <a:endParaRPr lang="es-CL" b="1" dirty="0"/>
          </a:p>
        </p:txBody>
      </p:sp>
      <p:sp>
        <p:nvSpPr>
          <p:cNvPr id="16" name="Rectangle 15"/>
          <p:cNvSpPr/>
          <p:nvPr/>
        </p:nvSpPr>
        <p:spPr>
          <a:xfrm>
            <a:off x="357158" y="3857628"/>
            <a:ext cx="261464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Servicios Agrupados</a:t>
            </a:r>
            <a:endParaRPr lang="es-CL" b="1" dirty="0"/>
          </a:p>
        </p:txBody>
      </p:sp>
      <p:sp>
        <p:nvSpPr>
          <p:cNvPr id="17" name="Rectangle 16"/>
          <p:cNvSpPr/>
          <p:nvPr/>
        </p:nvSpPr>
        <p:spPr>
          <a:xfrm>
            <a:off x="357158" y="4643446"/>
            <a:ext cx="261464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Investigación cualitativa</a:t>
            </a:r>
            <a:endParaRPr lang="es-CL" b="1" dirty="0"/>
          </a:p>
        </p:txBody>
      </p:sp>
      <p:sp>
        <p:nvSpPr>
          <p:cNvPr id="18" name="Rectangle 17"/>
          <p:cNvSpPr/>
          <p:nvPr/>
        </p:nvSpPr>
        <p:spPr>
          <a:xfrm>
            <a:off x="357158" y="5000636"/>
            <a:ext cx="261464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Cuestionarios</a:t>
            </a:r>
            <a:endParaRPr lang="es-CL" b="1" dirty="0"/>
          </a:p>
        </p:txBody>
      </p:sp>
      <p:sp>
        <p:nvSpPr>
          <p:cNvPr id="19" name="Rectangle 18"/>
          <p:cNvSpPr/>
          <p:nvPr/>
        </p:nvSpPr>
        <p:spPr>
          <a:xfrm>
            <a:off x="357158" y="5357826"/>
            <a:ext cx="261464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Experimentos</a:t>
            </a:r>
            <a:endParaRPr lang="es-CL" b="1" dirty="0"/>
          </a:p>
        </p:txBody>
      </p:sp>
      <p:sp>
        <p:nvSpPr>
          <p:cNvPr id="20" name="Rectangle 19"/>
          <p:cNvSpPr/>
          <p:nvPr/>
        </p:nvSpPr>
        <p:spPr>
          <a:xfrm>
            <a:off x="357158" y="5715016"/>
            <a:ext cx="261464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1A2D68"/>
                </a:solidFill>
              </a:rPr>
              <a:t>Bases de datos (POS)</a:t>
            </a:r>
            <a:endParaRPr lang="es-CL" b="1" dirty="0"/>
          </a:p>
        </p:txBody>
      </p:sp>
      <p:sp>
        <p:nvSpPr>
          <p:cNvPr id="21" name="Rectangle 20"/>
          <p:cNvSpPr/>
          <p:nvPr/>
        </p:nvSpPr>
        <p:spPr>
          <a:xfrm>
            <a:off x="3143240" y="278605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22" name="Rectangle 21"/>
          <p:cNvSpPr/>
          <p:nvPr/>
        </p:nvSpPr>
        <p:spPr>
          <a:xfrm>
            <a:off x="4929190" y="278605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23" name="Rectangle 22"/>
          <p:cNvSpPr/>
          <p:nvPr/>
        </p:nvSpPr>
        <p:spPr>
          <a:xfrm>
            <a:off x="6715140" y="278605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24" name="Rectangle 23"/>
          <p:cNvSpPr/>
          <p:nvPr/>
        </p:nvSpPr>
        <p:spPr>
          <a:xfrm>
            <a:off x="3143240" y="314324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29" name="Rectangle 28"/>
          <p:cNvSpPr/>
          <p:nvPr/>
        </p:nvSpPr>
        <p:spPr>
          <a:xfrm>
            <a:off x="4929190" y="314324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30" name="Rectangle 29"/>
          <p:cNvSpPr/>
          <p:nvPr/>
        </p:nvSpPr>
        <p:spPr>
          <a:xfrm>
            <a:off x="6715140" y="314324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31" name="Rectangle 30"/>
          <p:cNvSpPr/>
          <p:nvPr/>
        </p:nvSpPr>
        <p:spPr>
          <a:xfrm>
            <a:off x="3143240" y="350043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32" name="Rectangle 31"/>
          <p:cNvSpPr/>
          <p:nvPr/>
        </p:nvSpPr>
        <p:spPr>
          <a:xfrm>
            <a:off x="4929190" y="350043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33" name="Rectangle 32"/>
          <p:cNvSpPr/>
          <p:nvPr/>
        </p:nvSpPr>
        <p:spPr>
          <a:xfrm>
            <a:off x="6715140" y="350043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34" name="Rectangle 33"/>
          <p:cNvSpPr/>
          <p:nvPr/>
        </p:nvSpPr>
        <p:spPr>
          <a:xfrm>
            <a:off x="3143240" y="385762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35" name="Rectangle 34"/>
          <p:cNvSpPr/>
          <p:nvPr/>
        </p:nvSpPr>
        <p:spPr>
          <a:xfrm>
            <a:off x="4929190" y="385762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36" name="Rectangle 35"/>
          <p:cNvSpPr/>
          <p:nvPr/>
        </p:nvSpPr>
        <p:spPr>
          <a:xfrm>
            <a:off x="6715140" y="3857628"/>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38" name="Rectangle 37"/>
          <p:cNvSpPr/>
          <p:nvPr/>
        </p:nvSpPr>
        <p:spPr>
          <a:xfrm>
            <a:off x="3143240" y="464344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39" name="Rectangle 38"/>
          <p:cNvSpPr/>
          <p:nvPr/>
        </p:nvSpPr>
        <p:spPr>
          <a:xfrm>
            <a:off x="4929190" y="464344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40" name="Rectangle 39"/>
          <p:cNvSpPr/>
          <p:nvPr/>
        </p:nvSpPr>
        <p:spPr>
          <a:xfrm>
            <a:off x="6715140" y="464344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41" name="Rectangle 40"/>
          <p:cNvSpPr/>
          <p:nvPr/>
        </p:nvSpPr>
        <p:spPr>
          <a:xfrm>
            <a:off x="3143240" y="500063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42" name="Rectangle 41"/>
          <p:cNvSpPr/>
          <p:nvPr/>
        </p:nvSpPr>
        <p:spPr>
          <a:xfrm>
            <a:off x="4929190" y="500063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43" name="Rectangle 42"/>
          <p:cNvSpPr/>
          <p:nvPr/>
        </p:nvSpPr>
        <p:spPr>
          <a:xfrm>
            <a:off x="6715140" y="500063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44" name="Rectangle 43"/>
          <p:cNvSpPr/>
          <p:nvPr/>
        </p:nvSpPr>
        <p:spPr>
          <a:xfrm>
            <a:off x="3143240" y="535782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45" name="Rectangle 44"/>
          <p:cNvSpPr/>
          <p:nvPr/>
        </p:nvSpPr>
        <p:spPr>
          <a:xfrm>
            <a:off x="4929190" y="535782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46" name="Rectangle 45"/>
          <p:cNvSpPr/>
          <p:nvPr/>
        </p:nvSpPr>
        <p:spPr>
          <a:xfrm>
            <a:off x="6715140" y="535782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47" name="Rectangle 46"/>
          <p:cNvSpPr/>
          <p:nvPr/>
        </p:nvSpPr>
        <p:spPr>
          <a:xfrm>
            <a:off x="3143240" y="571501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48" name="Rectangle 47"/>
          <p:cNvSpPr/>
          <p:nvPr/>
        </p:nvSpPr>
        <p:spPr>
          <a:xfrm>
            <a:off x="4929190" y="571501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49" name="Rectangle 48"/>
          <p:cNvSpPr/>
          <p:nvPr/>
        </p:nvSpPr>
        <p:spPr>
          <a:xfrm>
            <a:off x="6715140" y="5715016"/>
            <a:ext cx="1714512" cy="357190"/>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b="1" dirty="0"/>
          </a:p>
        </p:txBody>
      </p:sp>
      <p:sp>
        <p:nvSpPr>
          <p:cNvPr id="50" name="Rectangle 49"/>
          <p:cNvSpPr/>
          <p:nvPr/>
        </p:nvSpPr>
        <p:spPr>
          <a:xfrm>
            <a:off x="357158" y="2428868"/>
            <a:ext cx="2614642" cy="3571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rgbClr val="008000"/>
                </a:solidFill>
              </a:rPr>
              <a:t>Fuentes Secundarias</a:t>
            </a:r>
            <a:endParaRPr lang="es-CL" sz="2000" b="1" dirty="0">
              <a:solidFill>
                <a:srgbClr val="008000"/>
              </a:solidFill>
            </a:endParaRPr>
          </a:p>
        </p:txBody>
      </p:sp>
      <p:sp>
        <p:nvSpPr>
          <p:cNvPr id="51" name="Rectangle 50"/>
          <p:cNvSpPr/>
          <p:nvPr/>
        </p:nvSpPr>
        <p:spPr>
          <a:xfrm>
            <a:off x="357158" y="4286256"/>
            <a:ext cx="2614642" cy="3571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rgbClr val="008000"/>
                </a:solidFill>
              </a:rPr>
              <a:t>Fuentes Primarias</a:t>
            </a:r>
            <a:endParaRPr lang="es-CL" sz="2000" b="1" dirty="0">
              <a:solidFill>
                <a:srgbClr val="008000"/>
              </a:solidFill>
            </a:endParaRPr>
          </a:p>
        </p:txBody>
      </p:sp>
      <p:sp>
        <p:nvSpPr>
          <p:cNvPr id="52" name="TextBox 51"/>
          <p:cNvSpPr txBox="1"/>
          <p:nvPr/>
        </p:nvSpPr>
        <p:spPr>
          <a:xfrm>
            <a:off x="1000100" y="6274378"/>
            <a:ext cx="7358114" cy="369332"/>
          </a:xfrm>
          <a:prstGeom prst="rect">
            <a:avLst/>
          </a:prstGeom>
          <a:noFill/>
        </p:spPr>
        <p:txBody>
          <a:bodyPr wrap="square" rtlCol="0">
            <a:spAutoFit/>
          </a:bodyPr>
          <a:lstStyle/>
          <a:p>
            <a:r>
              <a:rPr lang="es-MX" b="1" dirty="0" smtClean="0">
                <a:solidFill>
                  <a:schemeClr val="bg1">
                    <a:lumMod val="50000"/>
                  </a:schemeClr>
                </a:solidFill>
              </a:rPr>
              <a:t>              Método muy apropiado                                 Método apropiado</a:t>
            </a:r>
            <a:endParaRPr lang="es-CL" b="1" dirty="0">
              <a:solidFill>
                <a:schemeClr val="bg1">
                  <a:lumMod val="50000"/>
                </a:schemeClr>
              </a:solidFill>
            </a:endParaRPr>
          </a:p>
        </p:txBody>
      </p:sp>
      <p:pic>
        <p:nvPicPr>
          <p:cNvPr id="53" name="Picture 52" descr="check.png"/>
          <p:cNvPicPr>
            <a:picLocks noChangeAspect="1"/>
          </p:cNvPicPr>
          <p:nvPr/>
        </p:nvPicPr>
        <p:blipFill>
          <a:blip r:embed="rId2" cstate="print"/>
          <a:stretch>
            <a:fillRect/>
          </a:stretch>
        </p:blipFill>
        <p:spPr>
          <a:xfrm>
            <a:off x="3786162" y="2857496"/>
            <a:ext cx="285752" cy="285752"/>
          </a:xfrm>
          <a:prstGeom prst="rect">
            <a:avLst/>
          </a:prstGeom>
        </p:spPr>
      </p:pic>
      <p:pic>
        <p:nvPicPr>
          <p:cNvPr id="54" name="Picture 53" descr="check.png"/>
          <p:cNvPicPr>
            <a:picLocks noChangeAspect="1"/>
          </p:cNvPicPr>
          <p:nvPr/>
        </p:nvPicPr>
        <p:blipFill>
          <a:blip r:embed="rId2" cstate="print"/>
          <a:stretch>
            <a:fillRect/>
          </a:stretch>
        </p:blipFill>
        <p:spPr>
          <a:xfrm>
            <a:off x="4000496" y="2857496"/>
            <a:ext cx="285752" cy="285752"/>
          </a:xfrm>
          <a:prstGeom prst="rect">
            <a:avLst/>
          </a:prstGeom>
        </p:spPr>
      </p:pic>
      <p:pic>
        <p:nvPicPr>
          <p:cNvPr id="55" name="Picture 54" descr="check.png"/>
          <p:cNvPicPr>
            <a:picLocks noChangeAspect="1"/>
          </p:cNvPicPr>
          <p:nvPr/>
        </p:nvPicPr>
        <p:blipFill>
          <a:blip r:embed="rId2" cstate="print"/>
          <a:stretch>
            <a:fillRect/>
          </a:stretch>
        </p:blipFill>
        <p:spPr>
          <a:xfrm>
            <a:off x="3714724" y="3571876"/>
            <a:ext cx="285752" cy="285752"/>
          </a:xfrm>
          <a:prstGeom prst="rect">
            <a:avLst/>
          </a:prstGeom>
        </p:spPr>
      </p:pic>
      <p:pic>
        <p:nvPicPr>
          <p:cNvPr id="56" name="Picture 55" descr="check.png"/>
          <p:cNvPicPr>
            <a:picLocks noChangeAspect="1"/>
          </p:cNvPicPr>
          <p:nvPr/>
        </p:nvPicPr>
        <p:blipFill>
          <a:blip r:embed="rId2" cstate="print"/>
          <a:stretch>
            <a:fillRect/>
          </a:stretch>
        </p:blipFill>
        <p:spPr>
          <a:xfrm>
            <a:off x="3929058" y="3571876"/>
            <a:ext cx="285752" cy="285752"/>
          </a:xfrm>
          <a:prstGeom prst="rect">
            <a:avLst/>
          </a:prstGeom>
        </p:spPr>
      </p:pic>
      <p:pic>
        <p:nvPicPr>
          <p:cNvPr id="57" name="Picture 56" descr="check.png"/>
          <p:cNvPicPr>
            <a:picLocks noChangeAspect="1"/>
          </p:cNvPicPr>
          <p:nvPr/>
        </p:nvPicPr>
        <p:blipFill>
          <a:blip r:embed="rId2" cstate="print"/>
          <a:stretch>
            <a:fillRect/>
          </a:stretch>
        </p:blipFill>
        <p:spPr>
          <a:xfrm>
            <a:off x="3714704" y="3929066"/>
            <a:ext cx="285752" cy="285752"/>
          </a:xfrm>
          <a:prstGeom prst="rect">
            <a:avLst/>
          </a:prstGeom>
        </p:spPr>
      </p:pic>
      <p:pic>
        <p:nvPicPr>
          <p:cNvPr id="58" name="Picture 57" descr="check.png"/>
          <p:cNvPicPr>
            <a:picLocks noChangeAspect="1"/>
          </p:cNvPicPr>
          <p:nvPr/>
        </p:nvPicPr>
        <p:blipFill>
          <a:blip r:embed="rId2" cstate="print"/>
          <a:stretch>
            <a:fillRect/>
          </a:stretch>
        </p:blipFill>
        <p:spPr>
          <a:xfrm>
            <a:off x="3929038" y="3929066"/>
            <a:ext cx="285752" cy="285752"/>
          </a:xfrm>
          <a:prstGeom prst="rect">
            <a:avLst/>
          </a:prstGeom>
        </p:spPr>
      </p:pic>
      <p:pic>
        <p:nvPicPr>
          <p:cNvPr id="59" name="Picture 58" descr="check.png"/>
          <p:cNvPicPr>
            <a:picLocks noChangeAspect="1"/>
          </p:cNvPicPr>
          <p:nvPr/>
        </p:nvPicPr>
        <p:blipFill>
          <a:blip r:embed="rId2" cstate="print"/>
          <a:stretch>
            <a:fillRect/>
          </a:stretch>
        </p:blipFill>
        <p:spPr>
          <a:xfrm>
            <a:off x="3714724" y="4714884"/>
            <a:ext cx="285752" cy="285752"/>
          </a:xfrm>
          <a:prstGeom prst="rect">
            <a:avLst/>
          </a:prstGeom>
        </p:spPr>
      </p:pic>
      <p:pic>
        <p:nvPicPr>
          <p:cNvPr id="60" name="Picture 59" descr="check.png"/>
          <p:cNvPicPr>
            <a:picLocks noChangeAspect="1"/>
          </p:cNvPicPr>
          <p:nvPr/>
        </p:nvPicPr>
        <p:blipFill>
          <a:blip r:embed="rId2" cstate="print"/>
          <a:stretch>
            <a:fillRect/>
          </a:stretch>
        </p:blipFill>
        <p:spPr>
          <a:xfrm>
            <a:off x="3929058" y="4714884"/>
            <a:ext cx="285752" cy="285752"/>
          </a:xfrm>
          <a:prstGeom prst="rect">
            <a:avLst/>
          </a:prstGeom>
        </p:spPr>
      </p:pic>
      <p:pic>
        <p:nvPicPr>
          <p:cNvPr id="61" name="Picture 60" descr="check.png"/>
          <p:cNvPicPr>
            <a:picLocks noChangeAspect="1"/>
          </p:cNvPicPr>
          <p:nvPr/>
        </p:nvPicPr>
        <p:blipFill>
          <a:blip r:embed="rId2" cstate="print"/>
          <a:stretch>
            <a:fillRect/>
          </a:stretch>
        </p:blipFill>
        <p:spPr>
          <a:xfrm>
            <a:off x="3714724" y="5786454"/>
            <a:ext cx="285752" cy="285752"/>
          </a:xfrm>
          <a:prstGeom prst="rect">
            <a:avLst/>
          </a:prstGeom>
        </p:spPr>
      </p:pic>
      <p:pic>
        <p:nvPicPr>
          <p:cNvPr id="62" name="Picture 61" descr="check.png"/>
          <p:cNvPicPr>
            <a:picLocks noChangeAspect="1"/>
          </p:cNvPicPr>
          <p:nvPr/>
        </p:nvPicPr>
        <p:blipFill>
          <a:blip r:embed="rId2" cstate="print"/>
          <a:stretch>
            <a:fillRect/>
          </a:stretch>
        </p:blipFill>
        <p:spPr>
          <a:xfrm>
            <a:off x="3929058" y="5786454"/>
            <a:ext cx="285752" cy="285752"/>
          </a:xfrm>
          <a:prstGeom prst="rect">
            <a:avLst/>
          </a:prstGeom>
        </p:spPr>
      </p:pic>
      <p:pic>
        <p:nvPicPr>
          <p:cNvPr id="63" name="Picture 62" descr="check.png"/>
          <p:cNvPicPr>
            <a:picLocks noChangeAspect="1"/>
          </p:cNvPicPr>
          <p:nvPr/>
        </p:nvPicPr>
        <p:blipFill>
          <a:blip r:embed="rId2" cstate="print"/>
          <a:stretch>
            <a:fillRect/>
          </a:stretch>
        </p:blipFill>
        <p:spPr>
          <a:xfrm>
            <a:off x="5500674" y="5072074"/>
            <a:ext cx="285752" cy="285752"/>
          </a:xfrm>
          <a:prstGeom prst="rect">
            <a:avLst/>
          </a:prstGeom>
        </p:spPr>
      </p:pic>
      <p:pic>
        <p:nvPicPr>
          <p:cNvPr id="64" name="Picture 63" descr="check.png"/>
          <p:cNvPicPr>
            <a:picLocks noChangeAspect="1"/>
          </p:cNvPicPr>
          <p:nvPr/>
        </p:nvPicPr>
        <p:blipFill>
          <a:blip r:embed="rId2" cstate="print"/>
          <a:stretch>
            <a:fillRect/>
          </a:stretch>
        </p:blipFill>
        <p:spPr>
          <a:xfrm>
            <a:off x="5715008" y="5072074"/>
            <a:ext cx="285752" cy="285752"/>
          </a:xfrm>
          <a:prstGeom prst="rect">
            <a:avLst/>
          </a:prstGeom>
        </p:spPr>
      </p:pic>
      <p:pic>
        <p:nvPicPr>
          <p:cNvPr id="65" name="Picture 64" descr="check.png"/>
          <p:cNvPicPr>
            <a:picLocks noChangeAspect="1"/>
          </p:cNvPicPr>
          <p:nvPr/>
        </p:nvPicPr>
        <p:blipFill>
          <a:blip r:embed="rId2" cstate="print"/>
          <a:stretch>
            <a:fillRect/>
          </a:stretch>
        </p:blipFill>
        <p:spPr>
          <a:xfrm>
            <a:off x="5500674" y="5786454"/>
            <a:ext cx="285752" cy="285752"/>
          </a:xfrm>
          <a:prstGeom prst="rect">
            <a:avLst/>
          </a:prstGeom>
        </p:spPr>
      </p:pic>
      <p:pic>
        <p:nvPicPr>
          <p:cNvPr id="66" name="Picture 65" descr="check.png"/>
          <p:cNvPicPr>
            <a:picLocks noChangeAspect="1"/>
          </p:cNvPicPr>
          <p:nvPr/>
        </p:nvPicPr>
        <p:blipFill>
          <a:blip r:embed="rId2" cstate="print"/>
          <a:stretch>
            <a:fillRect/>
          </a:stretch>
        </p:blipFill>
        <p:spPr>
          <a:xfrm>
            <a:off x="5715008" y="5786454"/>
            <a:ext cx="285752" cy="285752"/>
          </a:xfrm>
          <a:prstGeom prst="rect">
            <a:avLst/>
          </a:prstGeom>
        </p:spPr>
      </p:pic>
      <p:pic>
        <p:nvPicPr>
          <p:cNvPr id="67" name="Picture 66" descr="check.png"/>
          <p:cNvPicPr>
            <a:picLocks noChangeAspect="1"/>
          </p:cNvPicPr>
          <p:nvPr/>
        </p:nvPicPr>
        <p:blipFill>
          <a:blip r:embed="rId2" cstate="print"/>
          <a:stretch>
            <a:fillRect/>
          </a:stretch>
        </p:blipFill>
        <p:spPr>
          <a:xfrm>
            <a:off x="7358062" y="5429264"/>
            <a:ext cx="285752" cy="285752"/>
          </a:xfrm>
          <a:prstGeom prst="rect">
            <a:avLst/>
          </a:prstGeom>
        </p:spPr>
      </p:pic>
      <p:pic>
        <p:nvPicPr>
          <p:cNvPr id="68" name="Picture 67" descr="check.png"/>
          <p:cNvPicPr>
            <a:picLocks noChangeAspect="1"/>
          </p:cNvPicPr>
          <p:nvPr/>
        </p:nvPicPr>
        <p:blipFill>
          <a:blip r:embed="rId2" cstate="print"/>
          <a:stretch>
            <a:fillRect/>
          </a:stretch>
        </p:blipFill>
        <p:spPr>
          <a:xfrm>
            <a:off x="7572396" y="5429264"/>
            <a:ext cx="285752" cy="285752"/>
          </a:xfrm>
          <a:prstGeom prst="rect">
            <a:avLst/>
          </a:prstGeom>
        </p:spPr>
      </p:pic>
      <p:pic>
        <p:nvPicPr>
          <p:cNvPr id="69" name="Picture 68" descr="check.png"/>
          <p:cNvPicPr>
            <a:picLocks noChangeAspect="1"/>
          </p:cNvPicPr>
          <p:nvPr/>
        </p:nvPicPr>
        <p:blipFill>
          <a:blip r:embed="rId2" cstate="print"/>
          <a:stretch>
            <a:fillRect/>
          </a:stretch>
        </p:blipFill>
        <p:spPr>
          <a:xfrm>
            <a:off x="5572132" y="2857496"/>
            <a:ext cx="285752" cy="285752"/>
          </a:xfrm>
          <a:prstGeom prst="rect">
            <a:avLst/>
          </a:prstGeom>
        </p:spPr>
      </p:pic>
      <p:pic>
        <p:nvPicPr>
          <p:cNvPr id="70" name="Picture 69" descr="check.png"/>
          <p:cNvPicPr>
            <a:picLocks noChangeAspect="1"/>
          </p:cNvPicPr>
          <p:nvPr/>
        </p:nvPicPr>
        <p:blipFill>
          <a:blip r:embed="rId2" cstate="print"/>
          <a:stretch>
            <a:fillRect/>
          </a:stretch>
        </p:blipFill>
        <p:spPr>
          <a:xfrm>
            <a:off x="5572132" y="3571876"/>
            <a:ext cx="285752" cy="285752"/>
          </a:xfrm>
          <a:prstGeom prst="rect">
            <a:avLst/>
          </a:prstGeom>
        </p:spPr>
      </p:pic>
      <p:pic>
        <p:nvPicPr>
          <p:cNvPr id="71" name="Picture 70" descr="check.png"/>
          <p:cNvPicPr>
            <a:picLocks noChangeAspect="1"/>
          </p:cNvPicPr>
          <p:nvPr/>
        </p:nvPicPr>
        <p:blipFill>
          <a:blip r:embed="rId2" cstate="print"/>
          <a:stretch>
            <a:fillRect/>
          </a:stretch>
        </p:blipFill>
        <p:spPr>
          <a:xfrm>
            <a:off x="5572132" y="3929066"/>
            <a:ext cx="285752" cy="285752"/>
          </a:xfrm>
          <a:prstGeom prst="rect">
            <a:avLst/>
          </a:prstGeom>
        </p:spPr>
      </p:pic>
      <p:pic>
        <p:nvPicPr>
          <p:cNvPr id="72" name="Picture 71" descr="check.png"/>
          <p:cNvPicPr>
            <a:picLocks noChangeAspect="1"/>
          </p:cNvPicPr>
          <p:nvPr/>
        </p:nvPicPr>
        <p:blipFill>
          <a:blip r:embed="rId2" cstate="print"/>
          <a:stretch>
            <a:fillRect/>
          </a:stretch>
        </p:blipFill>
        <p:spPr>
          <a:xfrm>
            <a:off x="7500938" y="3929066"/>
            <a:ext cx="285752" cy="285752"/>
          </a:xfrm>
          <a:prstGeom prst="rect">
            <a:avLst/>
          </a:prstGeom>
        </p:spPr>
      </p:pic>
      <p:pic>
        <p:nvPicPr>
          <p:cNvPr id="73" name="Picture 72" descr="check.png"/>
          <p:cNvPicPr>
            <a:picLocks noChangeAspect="1"/>
          </p:cNvPicPr>
          <p:nvPr/>
        </p:nvPicPr>
        <p:blipFill>
          <a:blip r:embed="rId2" cstate="print"/>
          <a:stretch>
            <a:fillRect/>
          </a:stretch>
        </p:blipFill>
        <p:spPr>
          <a:xfrm>
            <a:off x="3786142" y="5072074"/>
            <a:ext cx="285752" cy="285752"/>
          </a:xfrm>
          <a:prstGeom prst="rect">
            <a:avLst/>
          </a:prstGeom>
        </p:spPr>
      </p:pic>
      <p:pic>
        <p:nvPicPr>
          <p:cNvPr id="74" name="Picture 73" descr="check.png"/>
          <p:cNvPicPr>
            <a:picLocks noChangeAspect="1"/>
          </p:cNvPicPr>
          <p:nvPr/>
        </p:nvPicPr>
        <p:blipFill>
          <a:blip r:embed="rId2" cstate="print"/>
          <a:stretch>
            <a:fillRect/>
          </a:stretch>
        </p:blipFill>
        <p:spPr>
          <a:xfrm>
            <a:off x="5643570" y="4714884"/>
            <a:ext cx="285752" cy="285752"/>
          </a:xfrm>
          <a:prstGeom prst="rect">
            <a:avLst/>
          </a:prstGeom>
        </p:spPr>
      </p:pic>
      <p:pic>
        <p:nvPicPr>
          <p:cNvPr id="75" name="Picture 74" descr="check.png"/>
          <p:cNvPicPr>
            <a:picLocks noChangeAspect="1"/>
          </p:cNvPicPr>
          <p:nvPr/>
        </p:nvPicPr>
        <p:blipFill>
          <a:blip r:embed="rId2" cstate="print"/>
          <a:stretch>
            <a:fillRect/>
          </a:stretch>
        </p:blipFill>
        <p:spPr>
          <a:xfrm>
            <a:off x="5643570" y="5429264"/>
            <a:ext cx="285752" cy="285752"/>
          </a:xfrm>
          <a:prstGeom prst="rect">
            <a:avLst/>
          </a:prstGeom>
        </p:spPr>
      </p:pic>
      <p:pic>
        <p:nvPicPr>
          <p:cNvPr id="76" name="Picture 75" descr="check.png"/>
          <p:cNvPicPr>
            <a:picLocks noChangeAspect="1"/>
          </p:cNvPicPr>
          <p:nvPr/>
        </p:nvPicPr>
        <p:blipFill>
          <a:blip r:embed="rId2" cstate="print"/>
          <a:stretch>
            <a:fillRect/>
          </a:stretch>
        </p:blipFill>
        <p:spPr>
          <a:xfrm>
            <a:off x="7500958" y="5072074"/>
            <a:ext cx="285752" cy="285752"/>
          </a:xfrm>
          <a:prstGeom prst="rect">
            <a:avLst/>
          </a:prstGeom>
        </p:spPr>
      </p:pic>
      <p:pic>
        <p:nvPicPr>
          <p:cNvPr id="77" name="Picture 76" descr="check.png"/>
          <p:cNvPicPr>
            <a:picLocks noChangeAspect="1"/>
          </p:cNvPicPr>
          <p:nvPr/>
        </p:nvPicPr>
        <p:blipFill>
          <a:blip r:embed="rId2" cstate="print"/>
          <a:stretch>
            <a:fillRect/>
          </a:stretch>
        </p:blipFill>
        <p:spPr>
          <a:xfrm>
            <a:off x="7500958" y="5786454"/>
            <a:ext cx="285752" cy="285752"/>
          </a:xfrm>
          <a:prstGeom prst="rect">
            <a:avLst/>
          </a:prstGeom>
        </p:spPr>
      </p:pic>
      <p:pic>
        <p:nvPicPr>
          <p:cNvPr id="78" name="Picture 77" descr="check.png"/>
          <p:cNvPicPr>
            <a:picLocks noChangeAspect="1"/>
          </p:cNvPicPr>
          <p:nvPr/>
        </p:nvPicPr>
        <p:blipFill>
          <a:blip r:embed="rId2" cstate="print"/>
          <a:stretch>
            <a:fillRect/>
          </a:stretch>
        </p:blipFill>
        <p:spPr>
          <a:xfrm>
            <a:off x="5357818" y="6274378"/>
            <a:ext cx="285752" cy="285752"/>
          </a:xfrm>
          <a:prstGeom prst="rect">
            <a:avLst/>
          </a:prstGeom>
        </p:spPr>
      </p:pic>
      <p:pic>
        <p:nvPicPr>
          <p:cNvPr id="79" name="Picture 78" descr="check.png"/>
          <p:cNvPicPr>
            <a:picLocks noChangeAspect="1"/>
          </p:cNvPicPr>
          <p:nvPr/>
        </p:nvPicPr>
        <p:blipFill>
          <a:blip r:embed="rId2" cstate="print"/>
          <a:stretch>
            <a:fillRect/>
          </a:stretch>
        </p:blipFill>
        <p:spPr>
          <a:xfrm>
            <a:off x="1285852" y="6274378"/>
            <a:ext cx="285752" cy="285752"/>
          </a:xfrm>
          <a:prstGeom prst="rect">
            <a:avLst/>
          </a:prstGeom>
        </p:spPr>
      </p:pic>
      <p:pic>
        <p:nvPicPr>
          <p:cNvPr id="80" name="Picture 79" descr="check.png"/>
          <p:cNvPicPr>
            <a:picLocks noChangeAspect="1"/>
          </p:cNvPicPr>
          <p:nvPr/>
        </p:nvPicPr>
        <p:blipFill>
          <a:blip r:embed="rId2" cstate="print"/>
          <a:stretch>
            <a:fillRect/>
          </a:stretch>
        </p:blipFill>
        <p:spPr>
          <a:xfrm>
            <a:off x="1500186" y="6274378"/>
            <a:ext cx="285752" cy="285752"/>
          </a:xfrm>
          <a:prstGeom prst="rect">
            <a:avLst/>
          </a:prstGeom>
        </p:spPr>
      </p:pic>
      <p:sp>
        <p:nvSpPr>
          <p:cNvPr id="81" name="Rectangle 80"/>
          <p:cNvSpPr/>
          <p:nvPr/>
        </p:nvSpPr>
        <p:spPr>
          <a:xfrm>
            <a:off x="1643042" y="6643734"/>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82" name="Rectangle 81"/>
          <p:cNvSpPr/>
          <p:nvPr/>
        </p:nvSpPr>
        <p:spPr>
          <a:xfrm>
            <a:off x="0" y="6643734"/>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83" name="Rectangle 82"/>
          <p:cNvSpPr/>
          <p:nvPr/>
        </p:nvSpPr>
        <p:spPr>
          <a:xfrm>
            <a:off x="7072330" y="6643734"/>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estadisticas2.jpg"/>
          <p:cNvPicPr>
            <a:picLocks noChangeAspect="1"/>
          </p:cNvPicPr>
          <p:nvPr/>
        </p:nvPicPr>
        <p:blipFill>
          <a:blip r:embed="rId2" cstate="print"/>
          <a:stretch>
            <a:fillRect/>
          </a:stretch>
        </p:blipFill>
        <p:spPr>
          <a:xfrm>
            <a:off x="0" y="-1"/>
            <a:ext cx="9144000" cy="6858001"/>
          </a:xfrm>
          <a:prstGeom prst="rect">
            <a:avLst/>
          </a:prstGeom>
        </p:spPr>
      </p:pic>
      <p:sp>
        <p:nvSpPr>
          <p:cNvPr id="10" name="Rectangle 9"/>
          <p:cNvSpPr/>
          <p:nvPr/>
        </p:nvSpPr>
        <p:spPr>
          <a:xfrm>
            <a:off x="-428660" y="2214554"/>
            <a:ext cx="10001320" cy="1857388"/>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000" dirty="0" smtClean="0">
                <a:solidFill>
                  <a:srgbClr val="1A2D68"/>
                </a:solidFill>
                <a:latin typeface="Cambria" pitchFamily="18" charset="0"/>
              </a:rPr>
              <a:t>Elementos de muestreo</a:t>
            </a:r>
            <a:endParaRPr lang="es-CL" sz="6000" dirty="0">
              <a:solidFill>
                <a:srgbClr val="1A2D68"/>
              </a:solidFill>
              <a:latin typeface="Cambria" pitchFamily="18" charset="0"/>
            </a:endParaRPr>
          </a:p>
        </p:txBody>
      </p:sp>
      <p:sp>
        <p:nvSpPr>
          <p:cNvPr id="7" name="Rectangle 6"/>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8" name="Rectangle 7"/>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9" name="Rectangle 8"/>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42910"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Ejemplos</a:t>
            </a:r>
            <a:endParaRPr lang="es-CL" sz="5000" b="1" dirty="0">
              <a:solidFill>
                <a:srgbClr val="002060"/>
              </a:solidFill>
              <a:latin typeface="+mj-lt"/>
              <a:cs typeface="Arial" pitchFamily="34" charset="0"/>
            </a:endParaRPr>
          </a:p>
        </p:txBody>
      </p:sp>
      <p:sp>
        <p:nvSpPr>
          <p:cNvPr id="13" name="Text Box 2"/>
          <p:cNvSpPr txBox="1">
            <a:spLocks noChangeArrowheads="1"/>
          </p:cNvSpPr>
          <p:nvPr/>
        </p:nvSpPr>
        <p:spPr bwMode="auto">
          <a:xfrm>
            <a:off x="342928" y="1234466"/>
            <a:ext cx="8229600" cy="5909310"/>
          </a:xfrm>
          <a:prstGeom prst="rect">
            <a:avLst/>
          </a:prstGeom>
          <a:noFill/>
          <a:ln w="9525">
            <a:noFill/>
            <a:miter lim="800000"/>
            <a:headEnd/>
            <a:tailEnd/>
          </a:ln>
        </p:spPr>
        <p:txBody>
          <a:bodyPr wrap="square">
            <a:spAutoFit/>
          </a:bodyPr>
          <a:lstStyle/>
          <a:p>
            <a:pPr marL="914400" lvl="1" indent="-457200" eaLnBrk="0" hangingPunct="0">
              <a:buFont typeface="Arial" pitchFamily="34" charset="0"/>
              <a:buChar char="•"/>
            </a:pPr>
            <a:r>
              <a:rPr lang="es-ES" sz="2400" b="1" dirty="0" smtClean="0">
                <a:solidFill>
                  <a:srgbClr val="1A2D68"/>
                </a:solidFill>
                <a:latin typeface="+mj-lt"/>
              </a:rPr>
              <a:t>Ejemplo 1:</a:t>
            </a:r>
            <a:r>
              <a:rPr lang="es-ES" sz="2400" dirty="0" smtClean="0">
                <a:solidFill>
                  <a:srgbClr val="1A2D68"/>
                </a:solidFill>
                <a:latin typeface="+mj-lt"/>
              </a:rPr>
              <a:t>  </a:t>
            </a:r>
            <a:r>
              <a:rPr lang="es-ES" sz="2400" dirty="0">
                <a:solidFill>
                  <a:srgbClr val="1A2D68"/>
                </a:solidFill>
                <a:latin typeface="+mj-lt"/>
              </a:rPr>
              <a:t>Se desea estudiar la percepción de calidad de servicio que tienen las personas usuarias de Telefonía Fija </a:t>
            </a:r>
            <a:r>
              <a:rPr lang="es-ES" sz="2400" dirty="0" smtClean="0">
                <a:solidFill>
                  <a:srgbClr val="1A2D68"/>
                </a:solidFill>
                <a:latin typeface="+mj-lt"/>
              </a:rPr>
              <a:t>Residencial.</a:t>
            </a:r>
          </a:p>
          <a:p>
            <a:pPr marL="914400" lvl="1" indent="-457200" eaLnBrk="0" hangingPunct="0">
              <a:buFont typeface="Arial" pitchFamily="34" charset="0"/>
              <a:buChar char="•"/>
            </a:pPr>
            <a:endParaRPr lang="es-ES" sz="1000" dirty="0" smtClean="0">
              <a:solidFill>
                <a:srgbClr val="1A2D68"/>
              </a:solidFill>
              <a:latin typeface="+mj-lt"/>
            </a:endParaRPr>
          </a:p>
          <a:p>
            <a:pPr marL="914400" lvl="1" indent="-457200" eaLnBrk="0" hangingPunct="0">
              <a:buFont typeface="Arial" pitchFamily="34" charset="0"/>
              <a:buChar char="•"/>
            </a:pPr>
            <a:r>
              <a:rPr lang="es-ES" sz="2400" b="1" dirty="0" smtClean="0">
                <a:solidFill>
                  <a:srgbClr val="1A2D68"/>
                </a:solidFill>
                <a:latin typeface="+mj-lt"/>
              </a:rPr>
              <a:t>Ejemplo 2:</a:t>
            </a:r>
            <a:r>
              <a:rPr lang="es-ES" sz="2400" dirty="0" smtClean="0">
                <a:solidFill>
                  <a:srgbClr val="1A2D68"/>
                </a:solidFill>
                <a:latin typeface="+mj-lt"/>
              </a:rPr>
              <a:t>  </a:t>
            </a:r>
            <a:r>
              <a:rPr lang="es-ES" sz="2400" dirty="0">
                <a:solidFill>
                  <a:srgbClr val="1A2D68"/>
                </a:solidFill>
                <a:latin typeface="+mj-lt"/>
              </a:rPr>
              <a:t>Se desea estudiar la percepción de calidad de servicio que tienen las personas usuarias de telefonía </a:t>
            </a:r>
            <a:r>
              <a:rPr lang="es-ES" sz="2400" dirty="0" smtClean="0">
                <a:solidFill>
                  <a:srgbClr val="1A2D68"/>
                </a:solidFill>
                <a:latin typeface="+mj-lt"/>
              </a:rPr>
              <a:t>Móvil</a:t>
            </a:r>
          </a:p>
          <a:p>
            <a:pPr marL="914400" lvl="1" indent="-457200" eaLnBrk="0" hangingPunct="0">
              <a:buFont typeface="Arial" pitchFamily="34" charset="0"/>
              <a:buChar char="•"/>
            </a:pPr>
            <a:endParaRPr lang="es-ES" sz="1000" dirty="0" smtClean="0">
              <a:solidFill>
                <a:srgbClr val="1A2D68"/>
              </a:solidFill>
              <a:latin typeface="+mj-lt"/>
            </a:endParaRPr>
          </a:p>
          <a:p>
            <a:pPr marL="914400" lvl="1" indent="-457200" eaLnBrk="0" hangingPunct="0">
              <a:buFont typeface="Arial" pitchFamily="34" charset="0"/>
              <a:buChar char="•"/>
            </a:pPr>
            <a:r>
              <a:rPr lang="es-ES" sz="2400" b="1" dirty="0" smtClean="0">
                <a:solidFill>
                  <a:srgbClr val="1A2D68"/>
                </a:solidFill>
                <a:latin typeface="+mj-lt"/>
              </a:rPr>
              <a:t>Ejemplo 3:</a:t>
            </a:r>
            <a:r>
              <a:rPr lang="es-ES" sz="2400" dirty="0" smtClean="0">
                <a:solidFill>
                  <a:srgbClr val="1A2D68"/>
                </a:solidFill>
                <a:latin typeface="+mj-lt"/>
              </a:rPr>
              <a:t> </a:t>
            </a:r>
            <a:r>
              <a:rPr lang="es-ES" sz="2400" dirty="0">
                <a:solidFill>
                  <a:srgbClr val="1A2D68"/>
                </a:solidFill>
                <a:latin typeface="+mj-lt"/>
              </a:rPr>
              <a:t>Un Supermercado desea estudiar los hábitos de compra de sus potenciales clientes. Estos incluyen a sus clientes actuales habituales, a sus clientes ocasionales y a aquellos que no son clientes </a:t>
            </a:r>
            <a:r>
              <a:rPr lang="es-ES" sz="2400" dirty="0" smtClean="0">
                <a:solidFill>
                  <a:srgbClr val="1A2D68"/>
                </a:solidFill>
                <a:latin typeface="+mj-lt"/>
              </a:rPr>
              <a:t>actualmente.</a:t>
            </a:r>
          </a:p>
          <a:p>
            <a:pPr marL="914400" lvl="1" indent="-457200" eaLnBrk="0" hangingPunct="0">
              <a:buFont typeface="Arial" pitchFamily="34" charset="0"/>
              <a:buChar char="•"/>
            </a:pPr>
            <a:endParaRPr lang="es-ES" sz="1000" dirty="0" smtClean="0">
              <a:solidFill>
                <a:srgbClr val="1A2D68"/>
              </a:solidFill>
              <a:latin typeface="+mj-lt"/>
            </a:endParaRPr>
          </a:p>
          <a:p>
            <a:pPr marL="914400" lvl="1" indent="-457200" eaLnBrk="0" hangingPunct="0">
              <a:buFont typeface="Arial" pitchFamily="34" charset="0"/>
              <a:buChar char="•"/>
            </a:pPr>
            <a:r>
              <a:rPr lang="es-ES" sz="2400" b="1" dirty="0" smtClean="0">
                <a:solidFill>
                  <a:srgbClr val="1A2D68"/>
                </a:solidFill>
                <a:latin typeface="+mj-lt"/>
              </a:rPr>
              <a:t>Ejemplo 4</a:t>
            </a:r>
            <a:r>
              <a:rPr lang="es-ES" sz="2400" dirty="0" smtClean="0">
                <a:solidFill>
                  <a:srgbClr val="1A2D68"/>
                </a:solidFill>
                <a:latin typeface="+mj-lt"/>
              </a:rPr>
              <a:t>: </a:t>
            </a:r>
            <a:r>
              <a:rPr lang="es-ES" sz="2400" dirty="0">
                <a:solidFill>
                  <a:srgbClr val="1A2D68"/>
                </a:solidFill>
                <a:latin typeface="+mj-lt"/>
              </a:rPr>
              <a:t>Se desea estudiar los hábitos sexuales de los estudiantes de 4to. Medio de </a:t>
            </a:r>
            <a:r>
              <a:rPr lang="es-ES" sz="2400" dirty="0" smtClean="0">
                <a:solidFill>
                  <a:srgbClr val="1A2D68"/>
                </a:solidFill>
                <a:latin typeface="+mj-lt"/>
              </a:rPr>
              <a:t>Santiago</a:t>
            </a:r>
            <a:r>
              <a:rPr lang="es-ES" sz="2400" dirty="0">
                <a:solidFill>
                  <a:srgbClr val="1A2D68"/>
                </a:solidFill>
                <a:latin typeface="+mj-lt"/>
              </a:rPr>
              <a:t>.</a:t>
            </a:r>
          </a:p>
          <a:p>
            <a:pPr eaLnBrk="0" hangingPunct="0"/>
            <a:endParaRPr lang="es-ES" sz="2400" dirty="0">
              <a:solidFill>
                <a:srgbClr val="1A2D68"/>
              </a:solidFill>
              <a:latin typeface="+mj-lt"/>
            </a:endParaRPr>
          </a:p>
          <a:p>
            <a:pPr eaLnBrk="0" hangingPunct="0">
              <a:spcBef>
                <a:spcPct val="50000"/>
              </a:spcBef>
            </a:pPr>
            <a:endParaRPr lang="es-ES_tradnl" sz="2400" dirty="0">
              <a:latin typeface="Times New Roman" pitchFamily="18" charset="0"/>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2" name="Rectangle 11"/>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Elementos de muestreo</a:t>
            </a:r>
            <a:endParaRPr lang="es-CL" sz="5000" b="1" dirty="0">
              <a:solidFill>
                <a:srgbClr val="002060"/>
              </a:solidFill>
              <a:latin typeface="+mj-lt"/>
              <a:cs typeface="Arial" pitchFamily="34" charset="0"/>
            </a:endParaRPr>
          </a:p>
        </p:txBody>
      </p:sp>
      <p:sp>
        <p:nvSpPr>
          <p:cNvPr id="12" name="Rectangle 11"/>
          <p:cNvSpPr/>
          <p:nvPr/>
        </p:nvSpPr>
        <p:spPr>
          <a:xfrm>
            <a:off x="285720" y="1357298"/>
            <a:ext cx="8858280" cy="1246495"/>
          </a:xfrm>
          <a:prstGeom prst="rect">
            <a:avLst/>
          </a:prstGeom>
        </p:spPr>
        <p:txBody>
          <a:bodyPr wrap="square">
            <a:spAutoFit/>
          </a:bodyPr>
          <a:lstStyle/>
          <a:p>
            <a:pPr>
              <a:buFont typeface="Arial" pitchFamily="34" charset="0"/>
              <a:buChar char="•"/>
            </a:pPr>
            <a:r>
              <a:rPr lang="es-ES" sz="3900" dirty="0" smtClean="0">
                <a:solidFill>
                  <a:srgbClr val="1A2D68"/>
                </a:solidFill>
              </a:rPr>
              <a:t> </a:t>
            </a:r>
            <a:r>
              <a:rPr lang="es-ES" sz="3600" b="1" dirty="0" smtClean="0">
                <a:solidFill>
                  <a:srgbClr val="1A2D68"/>
                </a:solidFill>
              </a:rPr>
              <a:t>Objetivo:</a:t>
            </a:r>
          </a:p>
          <a:p>
            <a:r>
              <a:rPr lang="es-ES" sz="3600" b="1" dirty="0" smtClean="0">
                <a:solidFill>
                  <a:srgbClr val="1A2D68"/>
                </a:solidFill>
              </a:rPr>
              <a:t>   </a:t>
            </a:r>
            <a:r>
              <a:rPr lang="es-ES" sz="3200" dirty="0" smtClean="0">
                <a:solidFill>
                  <a:srgbClr val="1A2D68"/>
                </a:solidFill>
              </a:rPr>
              <a:t>Obtener información acerca de una población</a:t>
            </a:r>
            <a:endParaRPr lang="es-ES" sz="3000" dirty="0" smtClean="0">
              <a:solidFill>
                <a:srgbClr val="1A2D68"/>
              </a:solidFill>
            </a:endParaRPr>
          </a:p>
        </p:txBody>
      </p:sp>
      <p:sp>
        <p:nvSpPr>
          <p:cNvPr id="13" name="Rectangle 12"/>
          <p:cNvSpPr/>
          <p:nvPr/>
        </p:nvSpPr>
        <p:spPr>
          <a:xfrm>
            <a:off x="285720" y="3000372"/>
            <a:ext cx="8858280" cy="1738938"/>
          </a:xfrm>
          <a:prstGeom prst="rect">
            <a:avLst/>
          </a:prstGeom>
        </p:spPr>
        <p:txBody>
          <a:bodyPr wrap="square">
            <a:spAutoFit/>
          </a:bodyPr>
          <a:lstStyle/>
          <a:p>
            <a:pPr>
              <a:buFont typeface="Arial" pitchFamily="34" charset="0"/>
              <a:buChar char="•"/>
            </a:pPr>
            <a:r>
              <a:rPr lang="es-ES" sz="3900" dirty="0" smtClean="0">
                <a:solidFill>
                  <a:srgbClr val="1A2D68"/>
                </a:solidFill>
              </a:rPr>
              <a:t> </a:t>
            </a:r>
            <a:r>
              <a:rPr lang="es-ES" sz="3600" b="1" dirty="0" smtClean="0">
                <a:solidFill>
                  <a:srgbClr val="1A2D68"/>
                </a:solidFill>
              </a:rPr>
              <a:t>Población Meta:</a:t>
            </a:r>
          </a:p>
          <a:p>
            <a:r>
              <a:rPr lang="es-ES" sz="3600" b="1" dirty="0" smtClean="0">
                <a:solidFill>
                  <a:srgbClr val="1A2D68"/>
                </a:solidFill>
              </a:rPr>
              <a:t>   </a:t>
            </a:r>
            <a:r>
              <a:rPr lang="es-ES" sz="3200" dirty="0" smtClean="0">
                <a:solidFill>
                  <a:srgbClr val="1A2D68"/>
                </a:solidFill>
              </a:rPr>
              <a:t>Debe corresponder a la de los objetivos de la </a:t>
            </a:r>
          </a:p>
          <a:p>
            <a:r>
              <a:rPr lang="es-ES" sz="3200" dirty="0" smtClean="0">
                <a:solidFill>
                  <a:srgbClr val="1A2D68"/>
                </a:solidFill>
              </a:rPr>
              <a:t>    investigación</a:t>
            </a:r>
            <a:endParaRPr lang="es-ES" sz="3000" dirty="0" smtClean="0">
              <a:solidFill>
                <a:srgbClr val="1A2D68"/>
              </a:solidFill>
            </a:endParaRPr>
          </a:p>
        </p:txBody>
      </p:sp>
      <p:sp>
        <p:nvSpPr>
          <p:cNvPr id="14" name="Rectangle 13"/>
          <p:cNvSpPr/>
          <p:nvPr/>
        </p:nvSpPr>
        <p:spPr>
          <a:xfrm>
            <a:off x="285720" y="5111463"/>
            <a:ext cx="8858280" cy="1246495"/>
          </a:xfrm>
          <a:prstGeom prst="rect">
            <a:avLst/>
          </a:prstGeom>
        </p:spPr>
        <p:txBody>
          <a:bodyPr wrap="square">
            <a:spAutoFit/>
          </a:bodyPr>
          <a:lstStyle/>
          <a:p>
            <a:pPr>
              <a:buFont typeface="Arial" pitchFamily="34" charset="0"/>
              <a:buChar char="•"/>
            </a:pPr>
            <a:r>
              <a:rPr lang="es-ES" sz="3900" dirty="0" smtClean="0">
                <a:solidFill>
                  <a:srgbClr val="1A2D68"/>
                </a:solidFill>
              </a:rPr>
              <a:t> </a:t>
            </a:r>
            <a:r>
              <a:rPr lang="es-ES" sz="3600" b="1" dirty="0" smtClean="0">
                <a:solidFill>
                  <a:srgbClr val="1A2D68"/>
                </a:solidFill>
              </a:rPr>
              <a:t>Muestreo:</a:t>
            </a:r>
          </a:p>
          <a:p>
            <a:r>
              <a:rPr lang="es-ES" sz="3600" b="1" dirty="0" smtClean="0">
                <a:solidFill>
                  <a:srgbClr val="1A2D68"/>
                </a:solidFill>
              </a:rPr>
              <a:t>   </a:t>
            </a:r>
            <a:r>
              <a:rPr lang="es-ES" sz="3200" dirty="0" smtClean="0">
                <a:solidFill>
                  <a:srgbClr val="1A2D68"/>
                </a:solidFill>
              </a:rPr>
              <a:t>No es tan claro como parece</a:t>
            </a:r>
            <a:endParaRPr lang="es-ES" sz="3000" dirty="0" smtClean="0">
              <a:solidFill>
                <a:srgbClr val="1A2D68"/>
              </a:solidFill>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500034" y="2374653"/>
            <a:ext cx="8286808" cy="214314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cxnSp>
        <p:nvCxnSpPr>
          <p:cNvPr id="6" name="Straight Connector 5"/>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Muestreo Probabilístico</a:t>
            </a:r>
            <a:endParaRPr lang="es-CL" sz="5000" b="1" dirty="0">
              <a:solidFill>
                <a:srgbClr val="002060"/>
              </a:solidFill>
              <a:latin typeface="+mj-lt"/>
              <a:cs typeface="Arial" pitchFamily="34" charset="0"/>
            </a:endParaRPr>
          </a:p>
        </p:txBody>
      </p:sp>
      <p:sp>
        <p:nvSpPr>
          <p:cNvPr id="15" name="Rectangle 14"/>
          <p:cNvSpPr/>
          <p:nvPr/>
        </p:nvSpPr>
        <p:spPr>
          <a:xfrm>
            <a:off x="571472" y="2731843"/>
            <a:ext cx="7929618" cy="2554545"/>
          </a:xfrm>
          <a:prstGeom prst="rect">
            <a:avLst/>
          </a:prstGeom>
        </p:spPr>
        <p:txBody>
          <a:bodyPr wrap="square">
            <a:spAutoFit/>
          </a:bodyPr>
          <a:lstStyle/>
          <a:p>
            <a:pPr lvl="0" algn="ctr">
              <a:lnSpc>
                <a:spcPct val="80000"/>
              </a:lnSpc>
              <a:spcBef>
                <a:spcPct val="20000"/>
              </a:spcBef>
              <a:defRPr/>
            </a:pPr>
            <a:r>
              <a:rPr lang="es-ES_tradnl" sz="4000" dirty="0" smtClean="0">
                <a:solidFill>
                  <a:schemeClr val="bg1"/>
                </a:solidFill>
              </a:rPr>
              <a:t>Cada miembro de la población tiene una </a:t>
            </a:r>
            <a:r>
              <a:rPr lang="es-ES_tradnl" sz="4000" b="1" dirty="0" smtClean="0">
                <a:solidFill>
                  <a:schemeClr val="bg1"/>
                </a:solidFill>
              </a:rPr>
              <a:t>probabilidad conocida </a:t>
            </a:r>
            <a:r>
              <a:rPr lang="es-ES_tradnl" sz="4000" dirty="0" smtClean="0">
                <a:solidFill>
                  <a:schemeClr val="bg1"/>
                </a:solidFill>
              </a:rPr>
              <a:t>de ser seleccionado en la muestra</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142844" y="142852"/>
            <a:ext cx="4214842" cy="85725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300" b="1" dirty="0" smtClean="0">
                <a:solidFill>
                  <a:schemeClr val="bg1"/>
                </a:solidFill>
              </a:rPr>
              <a:t>Definir el propósito</a:t>
            </a:r>
          </a:p>
        </p:txBody>
      </p:sp>
      <p:sp>
        <p:nvSpPr>
          <p:cNvPr id="9" name="Rectangle 8"/>
          <p:cNvSpPr/>
          <p:nvPr/>
        </p:nvSpPr>
        <p:spPr>
          <a:xfrm>
            <a:off x="4143404" y="214290"/>
            <a:ext cx="5072066" cy="646331"/>
          </a:xfrm>
          <a:prstGeom prst="rect">
            <a:avLst/>
          </a:prstGeom>
        </p:spPr>
        <p:txBody>
          <a:bodyPr wrap="square">
            <a:spAutoFit/>
          </a:bodyPr>
          <a:lstStyle/>
          <a:p>
            <a:pPr algn="ctr"/>
            <a:r>
              <a:rPr lang="es-MX" b="1" dirty="0" smtClean="0">
                <a:solidFill>
                  <a:srgbClr val="1A2D68"/>
                </a:solidFill>
              </a:rPr>
              <a:t>¿Cuál es el problema a investigar? </a:t>
            </a:r>
          </a:p>
          <a:p>
            <a:pPr algn="ctr"/>
            <a:r>
              <a:rPr lang="es-MX" b="1" dirty="0" smtClean="0">
                <a:solidFill>
                  <a:srgbClr val="1A2D68"/>
                </a:solidFill>
              </a:rPr>
              <a:t>¿Cuál es la actividad a apoyar?</a:t>
            </a:r>
            <a:endParaRPr lang="es-CL" b="1" dirty="0">
              <a:solidFill>
                <a:srgbClr val="1A2D68"/>
              </a:solidFill>
            </a:endParaRPr>
          </a:p>
        </p:txBody>
      </p:sp>
      <p:sp>
        <p:nvSpPr>
          <p:cNvPr id="10" name="Rectangle 9"/>
          <p:cNvSpPr/>
          <p:nvPr/>
        </p:nvSpPr>
        <p:spPr>
          <a:xfrm>
            <a:off x="4429156" y="1198891"/>
            <a:ext cx="4572000" cy="923330"/>
          </a:xfrm>
          <a:prstGeom prst="rect">
            <a:avLst/>
          </a:prstGeom>
        </p:spPr>
        <p:txBody>
          <a:bodyPr>
            <a:spAutoFit/>
          </a:bodyPr>
          <a:lstStyle/>
          <a:p>
            <a:pPr algn="ctr"/>
            <a:r>
              <a:rPr lang="es-MX" b="1" dirty="0" smtClean="0">
                <a:solidFill>
                  <a:srgbClr val="1A2D68"/>
                </a:solidFill>
              </a:rPr>
              <a:t>¿De qué información disponemos hoy día? ¿Qué fuentes disponibles existen? ¿Cómo se toman las decisiones hoy día?</a:t>
            </a:r>
            <a:endParaRPr lang="es-CL" b="1" dirty="0">
              <a:solidFill>
                <a:srgbClr val="1A2D68"/>
              </a:solidFill>
            </a:endParaRPr>
          </a:p>
        </p:txBody>
      </p:sp>
      <p:sp>
        <p:nvSpPr>
          <p:cNvPr id="14" name="Rectangle 13"/>
          <p:cNvSpPr/>
          <p:nvPr/>
        </p:nvSpPr>
        <p:spPr>
          <a:xfrm>
            <a:off x="4357718" y="2357430"/>
            <a:ext cx="4786314" cy="923330"/>
          </a:xfrm>
          <a:prstGeom prst="rect">
            <a:avLst/>
          </a:prstGeom>
        </p:spPr>
        <p:txBody>
          <a:bodyPr wrap="square">
            <a:spAutoFit/>
          </a:bodyPr>
          <a:lstStyle/>
          <a:p>
            <a:pPr algn="ctr"/>
            <a:r>
              <a:rPr lang="es-MX" b="1" dirty="0" smtClean="0">
                <a:solidFill>
                  <a:srgbClr val="1A2D68"/>
                </a:solidFill>
              </a:rPr>
              <a:t>¿Cuál es la información que se necesita? ¿Cuáles son las preguntas que desea responder? ¿Qué hipótesis se quiere confirmar o rechazar?</a:t>
            </a:r>
            <a:endParaRPr lang="es-CL" b="1" dirty="0">
              <a:solidFill>
                <a:srgbClr val="1A2D68"/>
              </a:solidFill>
            </a:endParaRPr>
          </a:p>
        </p:txBody>
      </p:sp>
      <p:sp>
        <p:nvSpPr>
          <p:cNvPr id="15" name="Rectangle 14"/>
          <p:cNvSpPr/>
          <p:nvPr/>
        </p:nvSpPr>
        <p:spPr>
          <a:xfrm>
            <a:off x="4357718" y="3443117"/>
            <a:ext cx="4572000" cy="1200329"/>
          </a:xfrm>
          <a:prstGeom prst="rect">
            <a:avLst/>
          </a:prstGeom>
        </p:spPr>
        <p:txBody>
          <a:bodyPr>
            <a:spAutoFit/>
          </a:bodyPr>
          <a:lstStyle/>
          <a:p>
            <a:pPr algn="ctr"/>
            <a:r>
              <a:rPr lang="es-MX" b="1" dirty="0" smtClean="0">
                <a:solidFill>
                  <a:srgbClr val="1A2D68"/>
                </a:solidFill>
              </a:rPr>
              <a:t>¿Qué método se utilizará? ¿Cuál será el instrumento de medición? ¿Cómo se seleccionará la muestra? ¿Cuál será el diseño del estudio?</a:t>
            </a:r>
            <a:endParaRPr lang="es-CL" b="1" dirty="0">
              <a:solidFill>
                <a:srgbClr val="1A2D68"/>
              </a:solidFill>
            </a:endParaRPr>
          </a:p>
        </p:txBody>
      </p:sp>
      <p:sp>
        <p:nvSpPr>
          <p:cNvPr id="19" name="Rectangle 18"/>
          <p:cNvSpPr/>
          <p:nvPr/>
        </p:nvSpPr>
        <p:spPr>
          <a:xfrm>
            <a:off x="4357718" y="4770791"/>
            <a:ext cx="4572000" cy="923330"/>
          </a:xfrm>
          <a:prstGeom prst="rect">
            <a:avLst/>
          </a:prstGeom>
        </p:spPr>
        <p:txBody>
          <a:bodyPr>
            <a:spAutoFit/>
          </a:bodyPr>
          <a:lstStyle/>
          <a:p>
            <a:pPr algn="ctr"/>
            <a:r>
              <a:rPr lang="es-MX" b="1" dirty="0" smtClean="0">
                <a:solidFill>
                  <a:srgbClr val="1A2D68"/>
                </a:solidFill>
              </a:rPr>
              <a:t>Recolección y tabulación de los datos, supervisión del proceso y mediciones de calidad</a:t>
            </a:r>
            <a:endParaRPr lang="es-CL" b="1" dirty="0">
              <a:solidFill>
                <a:srgbClr val="1A2D68"/>
              </a:solidFill>
            </a:endParaRPr>
          </a:p>
        </p:txBody>
      </p:sp>
      <p:sp>
        <p:nvSpPr>
          <p:cNvPr id="20" name="Rectangle 19"/>
          <p:cNvSpPr/>
          <p:nvPr/>
        </p:nvSpPr>
        <p:spPr>
          <a:xfrm>
            <a:off x="4357686" y="5997379"/>
            <a:ext cx="4572000" cy="646331"/>
          </a:xfrm>
          <a:prstGeom prst="rect">
            <a:avLst/>
          </a:prstGeom>
        </p:spPr>
        <p:txBody>
          <a:bodyPr>
            <a:spAutoFit/>
          </a:bodyPr>
          <a:lstStyle/>
          <a:p>
            <a:pPr algn="ctr"/>
            <a:r>
              <a:rPr lang="es-MX" b="1" dirty="0" smtClean="0">
                <a:solidFill>
                  <a:srgbClr val="1A2D68"/>
                </a:solidFill>
              </a:rPr>
              <a:t>Análisis e interpretación de resultados </a:t>
            </a:r>
          </a:p>
          <a:p>
            <a:pPr algn="ctr"/>
            <a:r>
              <a:rPr lang="es-MX" b="1" dirty="0" smtClean="0">
                <a:solidFill>
                  <a:srgbClr val="1A2D68"/>
                </a:solidFill>
              </a:rPr>
              <a:t>Comunicar conclusiones y recomendaciones</a:t>
            </a:r>
            <a:endParaRPr lang="es-CL" b="1" dirty="0">
              <a:solidFill>
                <a:srgbClr val="1A2D68"/>
              </a:solidFill>
            </a:endParaRPr>
          </a:p>
        </p:txBody>
      </p:sp>
      <p:sp>
        <p:nvSpPr>
          <p:cNvPr id="21" name="Rounded Rectangle 20"/>
          <p:cNvSpPr/>
          <p:nvPr/>
        </p:nvSpPr>
        <p:spPr>
          <a:xfrm>
            <a:off x="142844" y="1285860"/>
            <a:ext cx="4214842" cy="85725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300" b="1" dirty="0" smtClean="0">
                <a:solidFill>
                  <a:schemeClr val="bg1"/>
                </a:solidFill>
              </a:rPr>
              <a:t>Analizar la situación actual</a:t>
            </a:r>
          </a:p>
        </p:txBody>
      </p:sp>
      <p:sp>
        <p:nvSpPr>
          <p:cNvPr id="22" name="Rounded Rectangle 21"/>
          <p:cNvSpPr/>
          <p:nvPr/>
        </p:nvSpPr>
        <p:spPr>
          <a:xfrm>
            <a:off x="142844" y="2428868"/>
            <a:ext cx="4214842" cy="85725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300" b="1" dirty="0" smtClean="0">
                <a:solidFill>
                  <a:schemeClr val="bg1"/>
                </a:solidFill>
              </a:rPr>
              <a:t>Definir los objetivos</a:t>
            </a:r>
          </a:p>
        </p:txBody>
      </p:sp>
      <p:sp>
        <p:nvSpPr>
          <p:cNvPr id="23" name="Rounded Rectangle 22"/>
          <p:cNvSpPr/>
          <p:nvPr/>
        </p:nvSpPr>
        <p:spPr>
          <a:xfrm>
            <a:off x="142844" y="3643314"/>
            <a:ext cx="4214842" cy="85725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300" b="1" dirty="0" smtClean="0">
                <a:solidFill>
                  <a:schemeClr val="bg1"/>
                </a:solidFill>
              </a:rPr>
              <a:t>Diseñar el método para obtener información necesaria</a:t>
            </a:r>
          </a:p>
        </p:txBody>
      </p:sp>
      <p:sp>
        <p:nvSpPr>
          <p:cNvPr id="24" name="Rounded Rectangle 23"/>
          <p:cNvSpPr/>
          <p:nvPr/>
        </p:nvSpPr>
        <p:spPr>
          <a:xfrm>
            <a:off x="214282" y="4786322"/>
            <a:ext cx="4143404" cy="85725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300" b="1" dirty="0" smtClean="0">
                <a:solidFill>
                  <a:schemeClr val="bg1"/>
                </a:solidFill>
              </a:rPr>
              <a:t>Implementación</a:t>
            </a:r>
          </a:p>
        </p:txBody>
      </p:sp>
      <p:sp>
        <p:nvSpPr>
          <p:cNvPr id="26" name="Rounded Rectangle 25"/>
          <p:cNvSpPr/>
          <p:nvPr/>
        </p:nvSpPr>
        <p:spPr>
          <a:xfrm>
            <a:off x="214282" y="5929330"/>
            <a:ext cx="4143404" cy="85725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300" b="1" dirty="0" smtClean="0">
                <a:solidFill>
                  <a:schemeClr val="bg1"/>
                </a:solidFill>
              </a:rPr>
              <a:t>Conclusiones</a:t>
            </a:r>
          </a:p>
        </p:txBody>
      </p:sp>
      <p:sp>
        <p:nvSpPr>
          <p:cNvPr id="16" name="Down Arrow 15"/>
          <p:cNvSpPr/>
          <p:nvPr/>
        </p:nvSpPr>
        <p:spPr>
          <a:xfrm>
            <a:off x="2143108" y="1071546"/>
            <a:ext cx="142876" cy="142876"/>
          </a:xfrm>
          <a:prstGeom prst="downArrow">
            <a:avLst/>
          </a:prstGeom>
          <a:solidFill>
            <a:schemeClr val="tx2">
              <a:lumMod val="40000"/>
              <a:lumOff val="60000"/>
            </a:schemeClr>
          </a:solidFill>
          <a:ln>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17" name="Down Arrow 16"/>
          <p:cNvSpPr/>
          <p:nvPr/>
        </p:nvSpPr>
        <p:spPr>
          <a:xfrm>
            <a:off x="2143108" y="2214554"/>
            <a:ext cx="142876" cy="142876"/>
          </a:xfrm>
          <a:prstGeom prst="downArrow">
            <a:avLst/>
          </a:prstGeom>
          <a:solidFill>
            <a:schemeClr val="tx2">
              <a:lumMod val="40000"/>
              <a:lumOff val="60000"/>
            </a:schemeClr>
          </a:solidFill>
          <a:ln>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18" name="Down Arrow 17"/>
          <p:cNvSpPr/>
          <p:nvPr/>
        </p:nvSpPr>
        <p:spPr>
          <a:xfrm>
            <a:off x="2143108" y="3357562"/>
            <a:ext cx="142876" cy="142876"/>
          </a:xfrm>
          <a:prstGeom prst="downArrow">
            <a:avLst/>
          </a:prstGeom>
          <a:solidFill>
            <a:schemeClr val="tx2">
              <a:lumMod val="40000"/>
              <a:lumOff val="60000"/>
            </a:schemeClr>
          </a:solidFill>
          <a:ln>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27" name="Down Arrow 26"/>
          <p:cNvSpPr/>
          <p:nvPr/>
        </p:nvSpPr>
        <p:spPr>
          <a:xfrm>
            <a:off x="2143108" y="4572008"/>
            <a:ext cx="142876" cy="142876"/>
          </a:xfrm>
          <a:prstGeom prst="downArrow">
            <a:avLst/>
          </a:prstGeom>
          <a:solidFill>
            <a:schemeClr val="tx2">
              <a:lumMod val="40000"/>
              <a:lumOff val="60000"/>
            </a:schemeClr>
          </a:solidFill>
          <a:ln>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28" name="Down Arrow 27"/>
          <p:cNvSpPr/>
          <p:nvPr/>
        </p:nvSpPr>
        <p:spPr>
          <a:xfrm>
            <a:off x="2143108" y="5715016"/>
            <a:ext cx="142876" cy="142876"/>
          </a:xfrm>
          <a:prstGeom prst="downArrow">
            <a:avLst/>
          </a:prstGeom>
          <a:solidFill>
            <a:schemeClr val="tx2">
              <a:lumMod val="40000"/>
              <a:lumOff val="60000"/>
            </a:schemeClr>
          </a:solidFill>
          <a:ln>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30" name="Rectangle 29"/>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grpSp>
        <p:nvGrpSpPr>
          <p:cNvPr id="31" name="Group 30"/>
          <p:cNvGrpSpPr/>
          <p:nvPr/>
        </p:nvGrpSpPr>
        <p:grpSpPr>
          <a:xfrm>
            <a:off x="3857620" y="2071678"/>
            <a:ext cx="5786478" cy="3126895"/>
            <a:chOff x="3857620" y="2071678"/>
            <a:chExt cx="5786478" cy="3126895"/>
          </a:xfrm>
        </p:grpSpPr>
        <p:sp>
          <p:nvSpPr>
            <p:cNvPr id="32" name="TextBox 31"/>
            <p:cNvSpPr txBox="1"/>
            <p:nvPr/>
          </p:nvSpPr>
          <p:spPr>
            <a:xfrm>
              <a:off x="5857884" y="4429132"/>
              <a:ext cx="1928826" cy="769441"/>
            </a:xfrm>
            <a:prstGeom prst="rect">
              <a:avLst/>
            </a:prstGeom>
            <a:noFill/>
          </p:spPr>
          <p:txBody>
            <a:bodyPr wrap="square" rtlCol="0">
              <a:spAutoFit/>
            </a:bodyPr>
            <a:lstStyle/>
            <a:p>
              <a:pPr algn="ctr"/>
              <a:r>
                <a:rPr lang="es-MX" sz="2200" b="1" dirty="0" smtClean="0">
                  <a:solidFill>
                    <a:srgbClr val="1A2D68"/>
                  </a:solidFill>
                </a:rPr>
                <a:t>Adaptado de C. Diez</a:t>
              </a:r>
              <a:endParaRPr lang="es-CL" sz="2200" b="1" dirty="0">
                <a:solidFill>
                  <a:srgbClr val="1A2D68"/>
                </a:solidFill>
              </a:endParaRPr>
            </a:p>
          </p:txBody>
        </p:sp>
        <p:sp>
          <p:nvSpPr>
            <p:cNvPr id="33" name="TextBox 32"/>
            <p:cNvSpPr txBox="1"/>
            <p:nvPr/>
          </p:nvSpPr>
          <p:spPr>
            <a:xfrm>
              <a:off x="3857620" y="2071678"/>
              <a:ext cx="5786478" cy="1938992"/>
            </a:xfrm>
            <a:prstGeom prst="rect">
              <a:avLst/>
            </a:prstGeom>
            <a:noFill/>
          </p:spPr>
          <p:txBody>
            <a:bodyPr wrap="square" rtlCol="0">
              <a:spAutoFit/>
            </a:bodyPr>
            <a:lstStyle/>
            <a:p>
              <a:pPr algn="ctr"/>
              <a:r>
                <a:rPr lang="es-MX" sz="4000" b="1" dirty="0" smtClean="0">
                  <a:solidFill>
                    <a:srgbClr val="002060"/>
                  </a:solidFill>
                </a:rPr>
                <a:t>Rol y proceso de </a:t>
              </a:r>
            </a:p>
            <a:p>
              <a:pPr algn="ctr"/>
              <a:r>
                <a:rPr lang="es-MX" sz="4000" b="1" dirty="0" smtClean="0">
                  <a:solidFill>
                    <a:srgbClr val="002060"/>
                  </a:solidFill>
                </a:rPr>
                <a:t>la Investigación </a:t>
              </a:r>
            </a:p>
            <a:p>
              <a:pPr algn="ctr"/>
              <a:r>
                <a:rPr lang="es-MX" sz="4000" b="1" dirty="0" smtClean="0">
                  <a:solidFill>
                    <a:srgbClr val="002060"/>
                  </a:solidFill>
                </a:rPr>
                <a:t>de Mercado</a:t>
              </a:r>
              <a:endParaRPr lang="es-CL" sz="4000" b="1" dirty="0">
                <a:solidFill>
                  <a:srgbClr val="002060"/>
                </a:solidFill>
              </a:endParaRPr>
            </a:p>
          </p:txBody>
        </p:sp>
        <p:cxnSp>
          <p:nvCxnSpPr>
            <p:cNvPr id="34" name="Straight Connector 33"/>
            <p:cNvCxnSpPr/>
            <p:nvPr/>
          </p:nvCxnSpPr>
          <p:spPr>
            <a:xfrm>
              <a:off x="4786314" y="4071942"/>
              <a:ext cx="4000528" cy="0"/>
            </a:xfrm>
            <a:prstGeom prst="line">
              <a:avLst/>
            </a:prstGeom>
            <a:ln w="19050"/>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1"/>
                                        </p:tgtEl>
                                      </p:cBhvr>
                                    </p:animEffect>
                                    <p:set>
                                      <p:cBhvr>
                                        <p:cTn id="12" dur="1" fill="hold">
                                          <p:stCondLst>
                                            <p:cond delay="499"/>
                                          </p:stCondLst>
                                        </p:cTn>
                                        <p:tgtEl>
                                          <p:spTgt spid="3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10" grpId="0"/>
      <p:bldP spid="14" grpId="0"/>
      <p:bldP spid="15" grpId="0"/>
      <p:bldP spid="19" grpId="0"/>
      <p:bldP spid="20" grpId="0"/>
      <p:bldP spid="21" grpId="0" animBg="1"/>
      <p:bldP spid="22" grpId="0" animBg="1"/>
      <p:bldP spid="23" grpId="0" animBg="1"/>
      <p:bldP spid="24" grpId="0" animBg="1"/>
      <p:bldP spid="26" grpId="0" animBg="1"/>
      <p:bldP spid="16" grpId="0" animBg="1"/>
      <p:bldP spid="17" grpId="0" animBg="1"/>
      <p:bldP spid="18" grpId="0" animBg="1"/>
      <p:bldP spid="27" grpId="0" animBg="1"/>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5720" y="214290"/>
            <a:ext cx="8358246" cy="1477328"/>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Muestreo Probabilístico              Aleatorio Simple</a:t>
            </a:r>
            <a:endParaRPr lang="es-CL" sz="5000" b="1" dirty="0">
              <a:solidFill>
                <a:srgbClr val="002060"/>
              </a:solidFill>
              <a:latin typeface="+mj-lt"/>
              <a:cs typeface="Arial" pitchFamily="34" charset="0"/>
            </a:endParaRPr>
          </a:p>
        </p:txBody>
      </p:sp>
      <p:cxnSp>
        <p:nvCxnSpPr>
          <p:cNvPr id="6" name="Straight Connector 5"/>
          <p:cNvCxnSpPr/>
          <p:nvPr/>
        </p:nvCxnSpPr>
        <p:spPr>
          <a:xfrm>
            <a:off x="642910" y="171448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642910" y="2714620"/>
            <a:ext cx="7929618" cy="2554545"/>
          </a:xfrm>
          <a:prstGeom prst="rect">
            <a:avLst/>
          </a:prstGeom>
        </p:spPr>
        <p:txBody>
          <a:bodyPr wrap="square">
            <a:spAutoFit/>
          </a:bodyPr>
          <a:lstStyle/>
          <a:p>
            <a:pPr lvl="0" algn="ctr">
              <a:lnSpc>
                <a:spcPct val="80000"/>
              </a:lnSpc>
              <a:spcBef>
                <a:spcPct val="20000"/>
              </a:spcBef>
              <a:defRPr/>
            </a:pPr>
            <a:r>
              <a:rPr lang="es-ES_tradnl" sz="4000" dirty="0" smtClean="0">
                <a:solidFill>
                  <a:srgbClr val="1A2D68"/>
                </a:solidFill>
              </a:rPr>
              <a:t>Cada miembro de la población tiene una </a:t>
            </a:r>
            <a:r>
              <a:rPr lang="es-ES_tradnl" sz="4000" b="1" dirty="0" smtClean="0">
                <a:solidFill>
                  <a:srgbClr val="1A2D68"/>
                </a:solidFill>
              </a:rPr>
              <a:t>igual probabilidad </a:t>
            </a:r>
            <a:r>
              <a:rPr lang="es-ES_tradnl" sz="4000" dirty="0" smtClean="0">
                <a:solidFill>
                  <a:srgbClr val="1A2D68"/>
                </a:solidFill>
              </a:rPr>
              <a:t>de ser seleccionado en la muestra</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sp>
        <p:nvSpPr>
          <p:cNvPr id="11" name="Rounded Rectangle 10"/>
          <p:cNvSpPr/>
          <p:nvPr/>
        </p:nvSpPr>
        <p:spPr>
          <a:xfrm>
            <a:off x="1643042" y="4929198"/>
            <a:ext cx="5929354" cy="8572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3000" dirty="0" smtClean="0">
                <a:solidFill>
                  <a:srgbClr val="1A2D68"/>
                </a:solidFill>
              </a:rPr>
              <a:t>Uso de número aleatorios</a:t>
            </a:r>
            <a:endParaRPr lang="es-CL" sz="3000" dirty="0">
              <a:solidFill>
                <a:srgbClr val="1A2D68"/>
              </a:solidFill>
            </a:endParaRPr>
          </a:p>
        </p:txBody>
      </p:sp>
      <p:sp>
        <p:nvSpPr>
          <p:cNvPr id="12" name="Rectangle 11"/>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5720" y="214290"/>
            <a:ext cx="8358246" cy="1477328"/>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Muestreo Probabilístico </a:t>
            </a:r>
          </a:p>
          <a:p>
            <a:pPr algn="ctr"/>
            <a:r>
              <a:rPr lang="es-MX" sz="4500" b="1" dirty="0" smtClean="0">
                <a:solidFill>
                  <a:srgbClr val="002060"/>
                </a:solidFill>
                <a:latin typeface="+mj-lt"/>
                <a:cs typeface="Arial" pitchFamily="34" charset="0"/>
              </a:rPr>
              <a:t>Sistemático</a:t>
            </a:r>
            <a:endParaRPr lang="es-CL" sz="5000" b="1" dirty="0">
              <a:solidFill>
                <a:srgbClr val="002060"/>
              </a:solidFill>
              <a:latin typeface="+mj-lt"/>
              <a:cs typeface="Arial" pitchFamily="34" charset="0"/>
            </a:endParaRPr>
          </a:p>
        </p:txBody>
      </p:sp>
      <p:cxnSp>
        <p:nvCxnSpPr>
          <p:cNvPr id="6" name="Straight Connector 5"/>
          <p:cNvCxnSpPr/>
          <p:nvPr/>
        </p:nvCxnSpPr>
        <p:spPr>
          <a:xfrm>
            <a:off x="642910" y="171448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500034" y="1857364"/>
            <a:ext cx="7929618" cy="5509200"/>
          </a:xfrm>
          <a:prstGeom prst="rect">
            <a:avLst/>
          </a:prstGeom>
        </p:spPr>
        <p:txBody>
          <a:bodyPr wrap="square">
            <a:spAutoFit/>
          </a:bodyPr>
          <a:lstStyle/>
          <a:p>
            <a:pPr marL="514350" lvl="0" indent="-514350" algn="just">
              <a:lnSpc>
                <a:spcPct val="80000"/>
              </a:lnSpc>
              <a:spcBef>
                <a:spcPct val="20000"/>
              </a:spcBef>
              <a:buFont typeface="Arial" pitchFamily="34" charset="0"/>
              <a:buChar char="•"/>
              <a:defRPr/>
            </a:pPr>
            <a:r>
              <a:rPr lang="es-ES_tradnl" sz="2800" dirty="0" smtClean="0">
                <a:solidFill>
                  <a:srgbClr val="1A2D68"/>
                </a:solidFill>
              </a:rPr>
              <a:t>Igual que el Aleatorio Simple pero se usa un Paso Sistemático. </a:t>
            </a:r>
          </a:p>
          <a:p>
            <a:pPr marL="514350" lvl="0" indent="-514350" algn="just">
              <a:lnSpc>
                <a:spcPct val="80000"/>
              </a:lnSpc>
              <a:spcBef>
                <a:spcPct val="20000"/>
              </a:spcBef>
              <a:buFont typeface="Arial" pitchFamily="34" charset="0"/>
              <a:buChar char="•"/>
              <a:defRPr/>
            </a:pPr>
            <a:endParaRPr lang="es-ES_tradnl" sz="1000" dirty="0" smtClean="0">
              <a:solidFill>
                <a:srgbClr val="1A2D68"/>
              </a:solidFill>
            </a:endParaRPr>
          </a:p>
          <a:p>
            <a:pPr marL="514350" lvl="0" indent="-514350" algn="just">
              <a:lnSpc>
                <a:spcPct val="80000"/>
              </a:lnSpc>
              <a:spcBef>
                <a:spcPct val="20000"/>
              </a:spcBef>
              <a:buFont typeface="Arial" pitchFamily="34" charset="0"/>
              <a:buChar char="•"/>
              <a:defRPr/>
            </a:pPr>
            <a:r>
              <a:rPr lang="es-ES_tradnl" sz="2800" dirty="0" smtClean="0">
                <a:solidFill>
                  <a:srgbClr val="1A2D68"/>
                </a:solidFill>
              </a:rPr>
              <a:t>Sólo el punto de partida en la lista es aleatorio. Requiere que la lista </a:t>
            </a:r>
            <a:r>
              <a:rPr lang="es-ES_tradnl" sz="2800" b="1" dirty="0" smtClean="0">
                <a:solidFill>
                  <a:srgbClr val="1A2D68"/>
                </a:solidFill>
              </a:rPr>
              <a:t>no esté ordenada por algún criterio</a:t>
            </a:r>
            <a:r>
              <a:rPr lang="es-ES_tradnl" sz="2800" dirty="0" smtClean="0">
                <a:solidFill>
                  <a:srgbClr val="1A2D68"/>
                </a:solidFill>
              </a:rPr>
              <a:t> que produzca sesgo. </a:t>
            </a:r>
          </a:p>
          <a:p>
            <a:pPr marL="514350" lvl="0" indent="-514350" algn="just">
              <a:lnSpc>
                <a:spcPct val="80000"/>
              </a:lnSpc>
              <a:spcBef>
                <a:spcPct val="20000"/>
              </a:spcBef>
              <a:buFont typeface="Arial" pitchFamily="34" charset="0"/>
              <a:buChar char="•"/>
              <a:defRPr/>
            </a:pPr>
            <a:endParaRPr lang="es-ES_tradnl" sz="1000" dirty="0" smtClean="0">
              <a:solidFill>
                <a:srgbClr val="1A2D68"/>
              </a:solidFill>
            </a:endParaRPr>
          </a:p>
          <a:p>
            <a:pPr marL="514350" lvl="0" indent="-514350" algn="just">
              <a:lnSpc>
                <a:spcPct val="80000"/>
              </a:lnSpc>
              <a:spcBef>
                <a:spcPct val="20000"/>
              </a:spcBef>
              <a:buFont typeface="Arial" pitchFamily="34" charset="0"/>
              <a:buChar char="•"/>
              <a:defRPr/>
            </a:pPr>
            <a:r>
              <a:rPr lang="es-ES" sz="2800" dirty="0" smtClean="0">
                <a:solidFill>
                  <a:srgbClr val="1A2D68"/>
                </a:solidFill>
              </a:rPr>
              <a:t>Se requiere la existencia de listas. Listas más comunes:</a:t>
            </a:r>
          </a:p>
          <a:p>
            <a:pPr marL="1428750" lvl="2" indent="-514350" algn="just">
              <a:lnSpc>
                <a:spcPct val="80000"/>
              </a:lnSpc>
              <a:spcBef>
                <a:spcPct val="20000"/>
              </a:spcBef>
              <a:buFont typeface="Arial" pitchFamily="34" charset="0"/>
              <a:buChar char="•"/>
              <a:defRPr/>
            </a:pPr>
            <a:r>
              <a:rPr lang="es-ES" sz="2500" dirty="0" smtClean="0">
                <a:solidFill>
                  <a:srgbClr val="1A2D68"/>
                </a:solidFill>
              </a:rPr>
              <a:t>Manzanas de Santiago</a:t>
            </a:r>
          </a:p>
          <a:p>
            <a:pPr marL="1428750" lvl="2" indent="-514350" algn="just">
              <a:lnSpc>
                <a:spcPct val="80000"/>
              </a:lnSpc>
              <a:spcBef>
                <a:spcPct val="20000"/>
              </a:spcBef>
              <a:buFont typeface="Arial" pitchFamily="34" charset="0"/>
              <a:buChar char="•"/>
              <a:defRPr/>
            </a:pPr>
            <a:r>
              <a:rPr lang="es-ES" sz="2500" dirty="0" smtClean="0">
                <a:solidFill>
                  <a:srgbClr val="1A2D68"/>
                </a:solidFill>
              </a:rPr>
              <a:t>Guía Telefónica</a:t>
            </a:r>
          </a:p>
          <a:p>
            <a:pPr marL="1428750" lvl="2" indent="-514350" algn="just">
              <a:lnSpc>
                <a:spcPct val="80000"/>
              </a:lnSpc>
              <a:spcBef>
                <a:spcPct val="20000"/>
              </a:spcBef>
              <a:buFont typeface="Arial" pitchFamily="34" charset="0"/>
              <a:buChar char="•"/>
              <a:defRPr/>
            </a:pPr>
            <a:r>
              <a:rPr lang="es-ES" sz="2500" dirty="0" smtClean="0">
                <a:solidFill>
                  <a:srgbClr val="1A2D68"/>
                </a:solidFill>
              </a:rPr>
              <a:t>Listados de Profesionales</a:t>
            </a:r>
          </a:p>
          <a:p>
            <a:pPr marL="1428750" lvl="2" indent="-514350" algn="just">
              <a:lnSpc>
                <a:spcPct val="80000"/>
              </a:lnSpc>
              <a:spcBef>
                <a:spcPct val="20000"/>
              </a:spcBef>
              <a:buFont typeface="Arial" pitchFamily="34" charset="0"/>
              <a:buChar char="•"/>
              <a:defRPr/>
            </a:pPr>
            <a:r>
              <a:rPr lang="es-ES" sz="2500" dirty="0" smtClean="0">
                <a:solidFill>
                  <a:srgbClr val="1A2D68"/>
                </a:solidFill>
              </a:rPr>
              <a:t>Listados de Ejecutivos</a:t>
            </a:r>
            <a:endParaRPr lang="es-ES_tradnl" sz="30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2" name="Rectangle 11"/>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5720" y="214290"/>
            <a:ext cx="8358246" cy="1477328"/>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Muestreo Probabilístico </a:t>
            </a:r>
          </a:p>
          <a:p>
            <a:pPr algn="ctr"/>
            <a:r>
              <a:rPr lang="es-MX" sz="4500" b="1" dirty="0" smtClean="0">
                <a:solidFill>
                  <a:srgbClr val="002060"/>
                </a:solidFill>
                <a:latin typeface="+mj-lt"/>
                <a:cs typeface="Arial" pitchFamily="34" charset="0"/>
              </a:rPr>
              <a:t>Estratificado</a:t>
            </a:r>
            <a:endParaRPr lang="es-CL" sz="5000" b="1" dirty="0">
              <a:solidFill>
                <a:srgbClr val="002060"/>
              </a:solidFill>
              <a:latin typeface="+mj-lt"/>
              <a:cs typeface="Arial" pitchFamily="34" charset="0"/>
            </a:endParaRPr>
          </a:p>
        </p:txBody>
      </p:sp>
      <p:cxnSp>
        <p:nvCxnSpPr>
          <p:cNvPr id="6" name="Straight Connector 5"/>
          <p:cNvCxnSpPr/>
          <p:nvPr/>
        </p:nvCxnSpPr>
        <p:spPr>
          <a:xfrm>
            <a:off x="642910" y="171448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57158" y="1952235"/>
            <a:ext cx="8358246" cy="5262979"/>
          </a:xfrm>
          <a:prstGeom prst="rect">
            <a:avLst/>
          </a:prstGeom>
        </p:spPr>
        <p:txBody>
          <a:bodyPr wrap="square">
            <a:spAutoFit/>
          </a:bodyPr>
          <a:lstStyle/>
          <a:p>
            <a:pPr marL="514350" indent="-514350" algn="just" eaLnBrk="0" hangingPunct="0">
              <a:buFont typeface="Arial" pitchFamily="34" charset="0"/>
              <a:buChar char="•"/>
            </a:pPr>
            <a:r>
              <a:rPr lang="es-ES" sz="2800" dirty="0" smtClean="0">
                <a:solidFill>
                  <a:srgbClr val="1A2D68"/>
                </a:solidFill>
                <a:latin typeface="+mj-lt"/>
              </a:rPr>
              <a:t>Si se desea estudiar el comportamiento de distintos subgrupos en la población, y ellos son de distinto tamaño, la proporción de cada uno de ellos en la muestra no tiene que ser igual que en la población. </a:t>
            </a:r>
          </a:p>
          <a:p>
            <a:pPr marL="514350" indent="-514350" algn="just" eaLnBrk="0" hangingPunct="0">
              <a:buFont typeface="Arial" pitchFamily="34" charset="0"/>
              <a:buChar char="•"/>
            </a:pPr>
            <a:endParaRPr lang="es-ES" sz="1000" dirty="0" smtClean="0">
              <a:solidFill>
                <a:srgbClr val="1A2D68"/>
              </a:solidFill>
              <a:latin typeface="+mj-lt"/>
            </a:endParaRPr>
          </a:p>
          <a:p>
            <a:pPr marL="514350" indent="-514350" algn="just" eaLnBrk="0" hangingPunct="0">
              <a:buFont typeface="Arial" pitchFamily="34" charset="0"/>
              <a:buChar char="•"/>
            </a:pPr>
            <a:r>
              <a:rPr lang="es-ES" sz="2800" dirty="0" smtClean="0">
                <a:solidFill>
                  <a:srgbClr val="1A2D68"/>
                </a:solidFill>
                <a:latin typeface="+mj-lt"/>
              </a:rPr>
              <a:t>La representación de cada grupo depende del grado de confianza que queremos obtener en nuestras estimaciones.</a:t>
            </a:r>
          </a:p>
          <a:p>
            <a:pPr marL="514350" indent="-514350" algn="just" eaLnBrk="0" hangingPunct="0">
              <a:buFont typeface="Arial" pitchFamily="34" charset="0"/>
              <a:buChar char="•"/>
            </a:pPr>
            <a:endParaRPr lang="es-ES" sz="1000" dirty="0" smtClean="0">
              <a:solidFill>
                <a:srgbClr val="1A2D68"/>
              </a:solidFill>
              <a:latin typeface="+mj-lt"/>
            </a:endParaRPr>
          </a:p>
          <a:p>
            <a:pPr marL="514350" indent="-514350" algn="just" eaLnBrk="0" hangingPunct="0">
              <a:buFont typeface="Arial" pitchFamily="34" charset="0"/>
              <a:buChar char="•"/>
            </a:pPr>
            <a:r>
              <a:rPr lang="es-ES" sz="2800" dirty="0" smtClean="0">
                <a:solidFill>
                  <a:srgbClr val="1A2D68"/>
                </a:solidFill>
                <a:latin typeface="+mj-lt"/>
              </a:rPr>
              <a:t>El tamaño de un subgrupo depende de la </a:t>
            </a:r>
            <a:r>
              <a:rPr lang="es-ES" sz="2800" b="1" dirty="0" smtClean="0">
                <a:solidFill>
                  <a:srgbClr val="1A2D68"/>
                </a:solidFill>
                <a:latin typeface="+mj-lt"/>
              </a:rPr>
              <a:t>heterogeneidad</a:t>
            </a:r>
            <a:r>
              <a:rPr lang="es-ES" sz="2800" dirty="0" smtClean="0">
                <a:solidFill>
                  <a:srgbClr val="1A2D68"/>
                </a:solidFill>
                <a:latin typeface="+mj-lt"/>
              </a:rPr>
              <a:t> dentro de él.</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2" name="Rectangle 11"/>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5720" y="214290"/>
            <a:ext cx="8358246" cy="1477328"/>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Muestreo Probabilístico </a:t>
            </a:r>
          </a:p>
          <a:p>
            <a:pPr algn="ctr"/>
            <a:r>
              <a:rPr lang="es-MX" sz="4500" b="1" dirty="0" smtClean="0">
                <a:solidFill>
                  <a:srgbClr val="002060"/>
                </a:solidFill>
                <a:latin typeface="+mj-lt"/>
                <a:cs typeface="Arial" pitchFamily="34" charset="0"/>
              </a:rPr>
              <a:t>Estratificado</a:t>
            </a:r>
            <a:endParaRPr lang="es-CL" sz="5000" b="1" dirty="0">
              <a:solidFill>
                <a:srgbClr val="002060"/>
              </a:solidFill>
              <a:latin typeface="+mj-lt"/>
              <a:cs typeface="Arial" pitchFamily="34" charset="0"/>
            </a:endParaRPr>
          </a:p>
        </p:txBody>
      </p:sp>
      <p:cxnSp>
        <p:nvCxnSpPr>
          <p:cNvPr id="6" name="Straight Connector 5"/>
          <p:cNvCxnSpPr/>
          <p:nvPr/>
        </p:nvCxnSpPr>
        <p:spPr>
          <a:xfrm>
            <a:off x="642910" y="171448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57158" y="2714620"/>
            <a:ext cx="8358246" cy="4401205"/>
          </a:xfrm>
          <a:prstGeom prst="rect">
            <a:avLst/>
          </a:prstGeom>
        </p:spPr>
        <p:txBody>
          <a:bodyPr wrap="square">
            <a:spAutoFit/>
          </a:bodyPr>
          <a:lstStyle/>
          <a:p>
            <a:pPr marL="514350" indent="-514350" algn="just" eaLnBrk="0" hangingPunct="0">
              <a:buFont typeface="Arial" pitchFamily="34" charset="0"/>
              <a:buChar char="•"/>
            </a:pPr>
            <a:r>
              <a:rPr lang="es-ES" sz="2800" dirty="0" smtClean="0">
                <a:solidFill>
                  <a:srgbClr val="1A2D68"/>
                </a:solidFill>
                <a:latin typeface="+mj-lt"/>
              </a:rPr>
              <a:t>Si en la muestra de teléfonos residenciales se quiere estratificar por Compañía telefónica, el grupo correspondiente a </a:t>
            </a:r>
            <a:r>
              <a:rPr lang="es-ES" sz="2800" dirty="0" err="1" smtClean="0">
                <a:solidFill>
                  <a:srgbClr val="1A2D68"/>
                </a:solidFill>
                <a:latin typeface="+mj-lt"/>
              </a:rPr>
              <a:t>Manquehue</a:t>
            </a:r>
            <a:r>
              <a:rPr lang="es-ES" sz="2800" dirty="0" smtClean="0">
                <a:solidFill>
                  <a:srgbClr val="1A2D68"/>
                </a:solidFill>
                <a:latin typeface="+mj-lt"/>
              </a:rPr>
              <a:t> podría ser muy chico.</a:t>
            </a:r>
          </a:p>
          <a:p>
            <a:pPr marL="514350" indent="-514350" algn="just" eaLnBrk="0" hangingPunct="0">
              <a:buFont typeface="Arial" pitchFamily="34" charset="0"/>
              <a:buChar char="•"/>
            </a:pPr>
            <a:endParaRPr lang="es-ES" sz="1000" dirty="0" smtClean="0">
              <a:solidFill>
                <a:srgbClr val="1A2D68"/>
              </a:solidFill>
              <a:latin typeface="+mj-lt"/>
            </a:endParaRPr>
          </a:p>
          <a:p>
            <a:pPr marL="514350" indent="-514350" algn="just" eaLnBrk="0" hangingPunct="0">
              <a:buFont typeface="Arial" pitchFamily="34" charset="0"/>
              <a:buChar char="•"/>
            </a:pPr>
            <a:r>
              <a:rPr lang="es-ES" sz="2800" dirty="0" smtClean="0">
                <a:solidFill>
                  <a:srgbClr val="1A2D68"/>
                </a:solidFill>
                <a:latin typeface="+mj-lt"/>
              </a:rPr>
              <a:t>Por lo tanto se </a:t>
            </a:r>
            <a:r>
              <a:rPr lang="es-ES" sz="2800" b="1" dirty="0" smtClean="0">
                <a:solidFill>
                  <a:srgbClr val="1A2D68"/>
                </a:solidFill>
                <a:latin typeface="+mj-lt"/>
              </a:rPr>
              <a:t>“sobre representa" </a:t>
            </a:r>
            <a:r>
              <a:rPr lang="es-ES" sz="2800" dirty="0" smtClean="0">
                <a:solidFill>
                  <a:srgbClr val="1A2D68"/>
                </a:solidFill>
                <a:latin typeface="+mj-lt"/>
              </a:rPr>
              <a:t>a los usuarios de </a:t>
            </a:r>
            <a:r>
              <a:rPr lang="es-ES" sz="2800" dirty="0" err="1" smtClean="0">
                <a:solidFill>
                  <a:srgbClr val="1A2D68"/>
                </a:solidFill>
                <a:latin typeface="+mj-lt"/>
              </a:rPr>
              <a:t>Manquehue</a:t>
            </a:r>
            <a:r>
              <a:rPr lang="es-ES" sz="2800" dirty="0" smtClean="0">
                <a:solidFill>
                  <a:srgbClr val="1A2D68"/>
                </a:solidFill>
                <a:latin typeface="+mj-lt"/>
              </a:rPr>
              <a:t>. </a:t>
            </a:r>
          </a:p>
          <a:p>
            <a:pPr marL="514350" indent="-514350" algn="just" eaLnBrk="0" hangingPunct="0">
              <a:buFont typeface="Arial" pitchFamily="34" charset="0"/>
              <a:buChar char="•"/>
            </a:pPr>
            <a:endParaRPr lang="es-ES" sz="1000" dirty="0" smtClean="0">
              <a:solidFill>
                <a:srgbClr val="1A2D68"/>
              </a:solidFill>
              <a:latin typeface="+mj-lt"/>
            </a:endParaRPr>
          </a:p>
          <a:p>
            <a:pPr marL="514350" indent="-514350" algn="just" eaLnBrk="0" hangingPunct="0">
              <a:buFont typeface="Arial" pitchFamily="34" charset="0"/>
              <a:buChar char="•"/>
            </a:pPr>
            <a:r>
              <a:rPr lang="es-ES" sz="2800" dirty="0" smtClean="0">
                <a:solidFill>
                  <a:srgbClr val="1A2D68"/>
                </a:solidFill>
                <a:latin typeface="+mj-lt"/>
              </a:rPr>
              <a:t>Dentro de cada estrato, se usa </a:t>
            </a:r>
            <a:r>
              <a:rPr lang="es-ES" sz="2800" b="1" dirty="0" smtClean="0">
                <a:solidFill>
                  <a:srgbClr val="1A2D68"/>
                </a:solidFill>
                <a:latin typeface="+mj-lt"/>
              </a:rPr>
              <a:t>muestreo aleatorio simple</a:t>
            </a:r>
            <a:r>
              <a:rPr lang="es-ES" sz="2800" dirty="0" smtClean="0">
                <a:solidFill>
                  <a:srgbClr val="1A2D68"/>
                </a:solidFill>
                <a:latin typeface="+mj-lt"/>
              </a:rPr>
              <a:t>.</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sp>
        <p:nvSpPr>
          <p:cNvPr id="11" name="TextBox 10"/>
          <p:cNvSpPr txBox="1"/>
          <p:nvPr/>
        </p:nvSpPr>
        <p:spPr>
          <a:xfrm>
            <a:off x="357158" y="2000240"/>
            <a:ext cx="2928958" cy="584775"/>
          </a:xfrm>
          <a:prstGeom prst="rect">
            <a:avLst/>
          </a:prstGeom>
          <a:noFill/>
        </p:spPr>
        <p:txBody>
          <a:bodyPr wrap="square" rtlCol="0">
            <a:spAutoFit/>
          </a:bodyPr>
          <a:lstStyle/>
          <a:p>
            <a:r>
              <a:rPr lang="es-MX" sz="3200" b="1" dirty="0" smtClean="0">
                <a:solidFill>
                  <a:srgbClr val="008000"/>
                </a:solidFill>
              </a:rPr>
              <a:t>Ejemplo:</a:t>
            </a:r>
            <a:endParaRPr lang="es-CL" sz="3200" b="1" dirty="0">
              <a:solidFill>
                <a:srgbClr val="008000"/>
              </a:solidFill>
            </a:endParaRPr>
          </a:p>
        </p:txBody>
      </p:sp>
      <p:sp>
        <p:nvSpPr>
          <p:cNvPr id="12" name="Rectangle 11"/>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5720" y="214290"/>
            <a:ext cx="8358246" cy="1477328"/>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Muestreo Probabilístico </a:t>
            </a:r>
          </a:p>
          <a:p>
            <a:pPr algn="ctr"/>
            <a:r>
              <a:rPr lang="es-MX" sz="4500" b="1" dirty="0" smtClean="0">
                <a:solidFill>
                  <a:srgbClr val="002060"/>
                </a:solidFill>
                <a:latin typeface="+mj-lt"/>
                <a:cs typeface="Arial" pitchFamily="34" charset="0"/>
              </a:rPr>
              <a:t>Conglomerado</a:t>
            </a:r>
            <a:endParaRPr lang="es-CL" sz="5000" b="1" dirty="0">
              <a:solidFill>
                <a:srgbClr val="002060"/>
              </a:solidFill>
              <a:latin typeface="+mj-lt"/>
              <a:cs typeface="Arial" pitchFamily="34" charset="0"/>
            </a:endParaRPr>
          </a:p>
        </p:txBody>
      </p:sp>
      <p:cxnSp>
        <p:nvCxnSpPr>
          <p:cNvPr id="6" name="Straight Connector 5"/>
          <p:cNvCxnSpPr/>
          <p:nvPr/>
        </p:nvCxnSpPr>
        <p:spPr>
          <a:xfrm>
            <a:off x="642910" y="171448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57158" y="2285992"/>
            <a:ext cx="8358246" cy="3600986"/>
          </a:xfrm>
          <a:prstGeom prst="rect">
            <a:avLst/>
          </a:prstGeom>
        </p:spPr>
        <p:txBody>
          <a:bodyPr wrap="square">
            <a:spAutoFit/>
          </a:bodyPr>
          <a:lstStyle/>
          <a:p>
            <a:pPr marL="514350" indent="-514350" algn="just" eaLnBrk="0" hangingPunct="0">
              <a:buFont typeface="Arial" pitchFamily="34" charset="0"/>
              <a:buChar char="•"/>
            </a:pPr>
            <a:r>
              <a:rPr lang="es-ES" sz="2800" dirty="0" smtClean="0">
                <a:solidFill>
                  <a:srgbClr val="1A2D68"/>
                </a:solidFill>
                <a:latin typeface="+mj-lt"/>
              </a:rPr>
              <a:t>Conglomerados son subgrupos de la población que son representativos de ella.</a:t>
            </a:r>
          </a:p>
          <a:p>
            <a:pPr marL="514350" indent="-514350" algn="just" eaLnBrk="0" hangingPunct="0">
              <a:buFont typeface="Arial" pitchFamily="34" charset="0"/>
              <a:buChar char="•"/>
            </a:pPr>
            <a:endParaRPr lang="es-ES" sz="2800" dirty="0" smtClean="0">
              <a:solidFill>
                <a:srgbClr val="1A2D68"/>
              </a:solidFill>
              <a:latin typeface="+mj-lt"/>
            </a:endParaRPr>
          </a:p>
          <a:p>
            <a:pPr marL="514350" indent="-514350" algn="just" eaLnBrk="0" hangingPunct="0">
              <a:buFont typeface="Arial" pitchFamily="34" charset="0"/>
              <a:buChar char="•"/>
            </a:pPr>
            <a:r>
              <a:rPr lang="es-ES" sz="2800" dirty="0" smtClean="0">
                <a:solidFill>
                  <a:srgbClr val="1A2D68"/>
                </a:solidFill>
                <a:latin typeface="+mj-lt"/>
              </a:rPr>
              <a:t>En este tipo de muestreo se seleccionan </a:t>
            </a:r>
            <a:r>
              <a:rPr lang="es-ES" sz="2800" b="1" dirty="0" smtClean="0">
                <a:solidFill>
                  <a:srgbClr val="1A2D68"/>
                </a:solidFill>
                <a:latin typeface="+mj-lt"/>
              </a:rPr>
              <a:t>aleatoriamente conglomerados </a:t>
            </a:r>
            <a:r>
              <a:rPr lang="es-ES" sz="2800" dirty="0" smtClean="0">
                <a:solidFill>
                  <a:srgbClr val="1A2D68"/>
                </a:solidFill>
                <a:latin typeface="+mj-lt"/>
              </a:rPr>
              <a:t>y todos los miembros del conglomerado se vuelven parte de la muestra.</a:t>
            </a:r>
            <a:endParaRPr lang="es-ES_tradnl" sz="2800" dirty="0" smtClean="0">
              <a:solidFill>
                <a:srgbClr val="1A2D68"/>
              </a:solidFill>
              <a:latin typeface="+mj-lt"/>
            </a:endParaRPr>
          </a:p>
          <a:p>
            <a:pPr lvl="0" algn="just">
              <a:lnSpc>
                <a:spcPct val="80000"/>
              </a:lnSpc>
              <a:spcBef>
                <a:spcPct val="20000"/>
              </a:spcBef>
              <a:defRPr/>
            </a:pPr>
            <a:endParaRPr lang="es-ES_tradnl" sz="3200" dirty="0" smtClean="0">
              <a:solidFill>
                <a:srgbClr val="1A2D68"/>
              </a:solidFill>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2" name="Rectangle 11"/>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5720" y="214290"/>
            <a:ext cx="8358246" cy="1477328"/>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Muestreo Probabilístico </a:t>
            </a:r>
          </a:p>
          <a:p>
            <a:pPr algn="ctr"/>
            <a:r>
              <a:rPr lang="es-MX" sz="4500" b="1" dirty="0" smtClean="0">
                <a:solidFill>
                  <a:srgbClr val="002060"/>
                </a:solidFill>
                <a:latin typeface="+mj-lt"/>
                <a:cs typeface="Arial" pitchFamily="34" charset="0"/>
              </a:rPr>
              <a:t>Conglomerado</a:t>
            </a:r>
            <a:endParaRPr lang="es-CL" sz="5000" b="1" dirty="0">
              <a:solidFill>
                <a:srgbClr val="002060"/>
              </a:solidFill>
              <a:latin typeface="+mj-lt"/>
              <a:cs typeface="Arial" pitchFamily="34" charset="0"/>
            </a:endParaRPr>
          </a:p>
        </p:txBody>
      </p:sp>
      <p:cxnSp>
        <p:nvCxnSpPr>
          <p:cNvPr id="6" name="Straight Connector 5"/>
          <p:cNvCxnSpPr/>
          <p:nvPr/>
        </p:nvCxnSpPr>
        <p:spPr>
          <a:xfrm>
            <a:off x="642910" y="171448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57158" y="2357430"/>
            <a:ext cx="8358246" cy="3447098"/>
          </a:xfrm>
          <a:prstGeom prst="rect">
            <a:avLst/>
          </a:prstGeom>
        </p:spPr>
        <p:txBody>
          <a:bodyPr wrap="square">
            <a:spAutoFit/>
          </a:bodyPr>
          <a:lstStyle/>
          <a:p>
            <a:pPr marL="514350" indent="-514350" algn="just" eaLnBrk="0" hangingPunct="0">
              <a:buFont typeface="Arial" pitchFamily="34" charset="0"/>
              <a:buChar char="•"/>
            </a:pPr>
            <a:r>
              <a:rPr lang="es-ES" sz="2400" dirty="0" smtClean="0">
                <a:solidFill>
                  <a:srgbClr val="1A2D68"/>
                </a:solidFill>
                <a:latin typeface="+mj-lt"/>
              </a:rPr>
              <a:t>Se desea realizar una encuesta a los estudiantes de Ingeniería Industrial  para conocer el medio de movilización que utilizan. </a:t>
            </a:r>
          </a:p>
          <a:p>
            <a:pPr marL="514350" indent="-514350" algn="just" eaLnBrk="0" hangingPunct="0">
              <a:buFont typeface="Arial" pitchFamily="34" charset="0"/>
              <a:buChar char="•"/>
            </a:pPr>
            <a:endParaRPr lang="es-ES" sz="1000" dirty="0" smtClean="0">
              <a:solidFill>
                <a:srgbClr val="1A2D68"/>
              </a:solidFill>
              <a:latin typeface="+mj-lt"/>
            </a:endParaRPr>
          </a:p>
          <a:p>
            <a:pPr marL="514350" indent="-514350" algn="just" eaLnBrk="0" hangingPunct="0">
              <a:buFont typeface="Arial" pitchFamily="34" charset="0"/>
              <a:buChar char="•"/>
            </a:pPr>
            <a:r>
              <a:rPr lang="es-ES" sz="2400" dirty="0" smtClean="0">
                <a:solidFill>
                  <a:srgbClr val="1A2D68"/>
                </a:solidFill>
                <a:latin typeface="+mj-lt"/>
              </a:rPr>
              <a:t>En lugar de hacer un listado con todos ellos y seleccionar una muestra aleatoria simple, se seleccionan aleatoriamente un número predeterminado de cursos secciones y se encuesta a todos los alumnos de ellas.</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sp>
        <p:nvSpPr>
          <p:cNvPr id="11" name="TextBox 10"/>
          <p:cNvSpPr txBox="1"/>
          <p:nvPr/>
        </p:nvSpPr>
        <p:spPr>
          <a:xfrm>
            <a:off x="357158" y="1785926"/>
            <a:ext cx="2928958" cy="584775"/>
          </a:xfrm>
          <a:prstGeom prst="rect">
            <a:avLst/>
          </a:prstGeom>
          <a:noFill/>
        </p:spPr>
        <p:txBody>
          <a:bodyPr wrap="square" rtlCol="0">
            <a:spAutoFit/>
          </a:bodyPr>
          <a:lstStyle/>
          <a:p>
            <a:r>
              <a:rPr lang="es-MX" sz="3200" b="1" dirty="0" smtClean="0">
                <a:solidFill>
                  <a:srgbClr val="008000"/>
                </a:solidFill>
              </a:rPr>
              <a:t>Ejemplo:</a:t>
            </a:r>
            <a:endParaRPr lang="es-CL" sz="3200" b="1" dirty="0">
              <a:solidFill>
                <a:srgbClr val="008000"/>
              </a:solidFill>
            </a:endParaRPr>
          </a:p>
        </p:txBody>
      </p:sp>
      <p:sp>
        <p:nvSpPr>
          <p:cNvPr id="12" name="Rectangle 11"/>
          <p:cNvSpPr/>
          <p:nvPr/>
        </p:nvSpPr>
        <p:spPr>
          <a:xfrm>
            <a:off x="428596" y="4929198"/>
            <a:ext cx="8358246" cy="1569660"/>
          </a:xfrm>
          <a:prstGeom prst="rect">
            <a:avLst/>
          </a:prstGeom>
        </p:spPr>
        <p:txBody>
          <a:bodyPr wrap="square">
            <a:spAutoFit/>
          </a:bodyPr>
          <a:lstStyle/>
          <a:p>
            <a:pPr eaLnBrk="0" hangingPunct="0"/>
            <a:r>
              <a:rPr lang="es-ES" sz="2400" dirty="0" smtClean="0">
                <a:solidFill>
                  <a:srgbClr val="008000"/>
                </a:solidFill>
                <a:latin typeface="+mj-lt"/>
              </a:rPr>
              <a:t>Ventaja:   </a:t>
            </a:r>
            <a:r>
              <a:rPr lang="es-ES" sz="2400" dirty="0" smtClean="0">
                <a:solidFill>
                  <a:srgbClr val="1A2D68"/>
                </a:solidFill>
                <a:latin typeface="+mj-lt"/>
              </a:rPr>
              <a:t>	 Económica</a:t>
            </a:r>
          </a:p>
          <a:p>
            <a:pPr eaLnBrk="0" hangingPunct="0"/>
            <a:endParaRPr lang="es-ES" sz="2400" dirty="0" smtClean="0">
              <a:solidFill>
                <a:srgbClr val="FF0000"/>
              </a:solidFill>
              <a:latin typeface="+mj-lt"/>
            </a:endParaRPr>
          </a:p>
          <a:p>
            <a:pPr eaLnBrk="0" hangingPunct="0"/>
            <a:r>
              <a:rPr lang="es-ES" sz="2400" dirty="0" smtClean="0">
                <a:solidFill>
                  <a:srgbClr val="FF0000"/>
                </a:solidFill>
                <a:latin typeface="+mj-lt"/>
              </a:rPr>
              <a:t>Desventaja:  </a:t>
            </a:r>
            <a:r>
              <a:rPr lang="es-ES" sz="2400" dirty="0" smtClean="0">
                <a:solidFill>
                  <a:srgbClr val="1A2D68"/>
                </a:solidFill>
                <a:latin typeface="+mj-lt"/>
              </a:rPr>
              <a:t>	Los subgrupos pueden no ser representativos de la</a:t>
            </a:r>
          </a:p>
          <a:p>
            <a:pPr eaLnBrk="0" hangingPunct="0"/>
            <a:r>
              <a:rPr lang="es-ES" sz="2400" dirty="0" smtClean="0">
                <a:solidFill>
                  <a:srgbClr val="1A2D68"/>
                </a:solidFill>
                <a:latin typeface="+mj-lt"/>
              </a:rPr>
              <a:t> 		población</a:t>
            </a:r>
            <a:endParaRPr lang="es-ES_tradnl" sz="2400" dirty="0">
              <a:solidFill>
                <a:srgbClr val="1A2D68"/>
              </a:solidFill>
              <a:latin typeface="+mj-lt"/>
            </a:endParaRPr>
          </a:p>
        </p:txBody>
      </p:sp>
      <p:sp>
        <p:nvSpPr>
          <p:cNvPr id="13" name="Rectangle 12"/>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5720" y="214290"/>
            <a:ext cx="8358246" cy="1477328"/>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Muestreo Probabilístico </a:t>
            </a:r>
          </a:p>
          <a:p>
            <a:pPr algn="ctr"/>
            <a:r>
              <a:rPr lang="es-MX" sz="4500" b="1" dirty="0" smtClean="0">
                <a:solidFill>
                  <a:srgbClr val="002060"/>
                </a:solidFill>
                <a:latin typeface="+mj-lt"/>
                <a:cs typeface="Arial" pitchFamily="34" charset="0"/>
              </a:rPr>
              <a:t>por Etapas</a:t>
            </a:r>
            <a:endParaRPr lang="es-CL" sz="5000" b="1" dirty="0">
              <a:solidFill>
                <a:srgbClr val="002060"/>
              </a:solidFill>
              <a:latin typeface="+mj-lt"/>
              <a:cs typeface="Arial" pitchFamily="34" charset="0"/>
            </a:endParaRPr>
          </a:p>
        </p:txBody>
      </p:sp>
      <p:cxnSp>
        <p:nvCxnSpPr>
          <p:cNvPr id="6" name="Straight Connector 5"/>
          <p:cNvCxnSpPr/>
          <p:nvPr/>
        </p:nvCxnSpPr>
        <p:spPr>
          <a:xfrm>
            <a:off x="642910" y="171448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500034" y="3222872"/>
            <a:ext cx="8215370" cy="4278094"/>
          </a:xfrm>
          <a:prstGeom prst="rect">
            <a:avLst/>
          </a:prstGeom>
        </p:spPr>
        <p:txBody>
          <a:bodyPr wrap="square">
            <a:spAutoFit/>
          </a:bodyPr>
          <a:lstStyle/>
          <a:p>
            <a:pPr marL="342900" indent="-342900" algn="just">
              <a:lnSpc>
                <a:spcPct val="80000"/>
              </a:lnSpc>
              <a:buFont typeface="Arial" pitchFamily="34" charset="0"/>
              <a:buChar char="•"/>
            </a:pPr>
            <a:r>
              <a:rPr lang="es-ES" sz="2300" b="1" dirty="0" smtClean="0">
                <a:solidFill>
                  <a:srgbClr val="1A2D68"/>
                </a:solidFill>
              </a:rPr>
              <a:t>Primer Paso: </a:t>
            </a:r>
            <a:r>
              <a:rPr lang="es-ES" sz="2300" dirty="0" smtClean="0">
                <a:solidFill>
                  <a:srgbClr val="1A2D68"/>
                </a:solidFill>
              </a:rPr>
              <a:t>Se selecciona una muestra por conglomerado de los colegios de Santiago. Cada colegio tendría una probabilidad de ser seleccionado de acuerdo al número de alumnos. </a:t>
            </a:r>
          </a:p>
          <a:p>
            <a:pPr marL="342900" indent="-342900" algn="just">
              <a:lnSpc>
                <a:spcPct val="80000"/>
              </a:lnSpc>
              <a:buFont typeface="Arial" pitchFamily="34" charset="0"/>
              <a:buChar char="•"/>
            </a:pPr>
            <a:endParaRPr lang="es-ES" sz="2300" b="1" dirty="0" smtClean="0">
              <a:solidFill>
                <a:srgbClr val="1A2D68"/>
              </a:solidFill>
            </a:endParaRPr>
          </a:p>
          <a:p>
            <a:pPr marL="342900" indent="-342900" algn="just">
              <a:lnSpc>
                <a:spcPct val="80000"/>
              </a:lnSpc>
              <a:buFont typeface="Arial" pitchFamily="34" charset="0"/>
              <a:buChar char="•"/>
            </a:pPr>
            <a:r>
              <a:rPr lang="es-ES" sz="2300" b="1" dirty="0" smtClean="0">
                <a:solidFill>
                  <a:srgbClr val="1A2D68"/>
                </a:solidFill>
              </a:rPr>
              <a:t>Segundo Paso:  </a:t>
            </a:r>
            <a:r>
              <a:rPr lang="es-ES" sz="2300" dirty="0" smtClean="0">
                <a:solidFill>
                  <a:srgbClr val="1A2D68"/>
                </a:solidFill>
              </a:rPr>
              <a:t>Se escoge en cada Colegio un cuarto medio. Cada cuarto medio puede ser ponderado por su tamaño relativo. (Se quiere que cada alumno de 4to medio en un colegio tenga la misma probabilidad de ser seleccionado).</a:t>
            </a:r>
          </a:p>
          <a:p>
            <a:pPr marL="342900" indent="-342900" algn="just">
              <a:lnSpc>
                <a:spcPct val="80000"/>
              </a:lnSpc>
              <a:buFont typeface="Arial" pitchFamily="34" charset="0"/>
              <a:buChar char="•"/>
            </a:pPr>
            <a:endParaRPr lang="es-ES" sz="2300" b="1" dirty="0" smtClean="0">
              <a:solidFill>
                <a:srgbClr val="1A2D68"/>
              </a:solidFill>
            </a:endParaRPr>
          </a:p>
          <a:p>
            <a:pPr marL="342900" indent="-342900" algn="just">
              <a:lnSpc>
                <a:spcPct val="80000"/>
              </a:lnSpc>
              <a:buFont typeface="Arial" pitchFamily="34" charset="0"/>
              <a:buChar char="•"/>
            </a:pPr>
            <a:r>
              <a:rPr lang="es-ES" sz="2300" b="1" dirty="0" smtClean="0">
                <a:solidFill>
                  <a:srgbClr val="1A2D68"/>
                </a:solidFill>
              </a:rPr>
              <a:t>Tercer Paso:</a:t>
            </a:r>
            <a:r>
              <a:rPr lang="es-ES" sz="2300" dirty="0" smtClean="0">
                <a:solidFill>
                  <a:srgbClr val="1A2D68"/>
                </a:solidFill>
              </a:rPr>
              <a:t> En cada cuarto medio seleccionado, se seleccionan al azar una muestra de alumnos.</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sp>
        <p:nvSpPr>
          <p:cNvPr id="11" name="TextBox 10"/>
          <p:cNvSpPr txBox="1"/>
          <p:nvPr/>
        </p:nvSpPr>
        <p:spPr>
          <a:xfrm>
            <a:off x="500034" y="1785926"/>
            <a:ext cx="8215370" cy="1446550"/>
          </a:xfrm>
          <a:prstGeom prst="rect">
            <a:avLst/>
          </a:prstGeom>
          <a:noFill/>
        </p:spPr>
        <p:txBody>
          <a:bodyPr wrap="square" rtlCol="0">
            <a:spAutoFit/>
          </a:bodyPr>
          <a:lstStyle/>
          <a:p>
            <a:pPr algn="just"/>
            <a:r>
              <a:rPr lang="es-MX" sz="3200" b="1" dirty="0" smtClean="0">
                <a:solidFill>
                  <a:srgbClr val="008000"/>
                </a:solidFill>
              </a:rPr>
              <a:t>Ejemplo: </a:t>
            </a:r>
          </a:p>
          <a:p>
            <a:pPr algn="just"/>
            <a:r>
              <a:rPr lang="es-MX" sz="2700" b="1" dirty="0" smtClean="0">
                <a:solidFill>
                  <a:srgbClr val="1A2D68"/>
                </a:solidFill>
              </a:rPr>
              <a:t>Se desea estudiar el comportamiento sexual de estudiantes de 4to medio </a:t>
            </a:r>
            <a:endParaRPr lang="es-CL" sz="2700" b="1" dirty="0">
              <a:solidFill>
                <a:srgbClr val="1A2D68"/>
              </a:solidFill>
            </a:endParaRPr>
          </a:p>
        </p:txBody>
      </p:sp>
      <p:sp>
        <p:nvSpPr>
          <p:cNvPr id="12" name="Rectangle 11"/>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Problema de No Respuesta</a:t>
            </a:r>
            <a:endParaRPr lang="es-CL" sz="5000" b="1" dirty="0">
              <a:solidFill>
                <a:srgbClr val="002060"/>
              </a:solidFill>
              <a:latin typeface="+mj-lt"/>
              <a:cs typeface="Arial" pitchFamily="34" charset="0"/>
            </a:endParaRPr>
          </a:p>
        </p:txBody>
      </p:sp>
      <p:cxnSp>
        <p:nvCxnSpPr>
          <p:cNvPr id="6" name="Straight Connector 5"/>
          <p:cNvCxnSpPr/>
          <p:nvPr/>
        </p:nvCxnSpPr>
        <p:spPr>
          <a:xfrm>
            <a:off x="642910" y="928670"/>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28596" y="1142984"/>
            <a:ext cx="8215370" cy="4616648"/>
          </a:xfrm>
          <a:prstGeom prst="rect">
            <a:avLst/>
          </a:prstGeom>
          <a:noFill/>
        </p:spPr>
        <p:txBody>
          <a:bodyPr wrap="square" rtlCol="0">
            <a:spAutoFit/>
          </a:bodyPr>
          <a:lstStyle/>
          <a:p>
            <a:pPr marL="457200" indent="-457200" algn="just" eaLnBrk="0" hangingPunct="0">
              <a:buFont typeface="Arial" pitchFamily="34" charset="0"/>
              <a:buChar char="•"/>
            </a:pPr>
            <a:r>
              <a:rPr lang="es-ES" sz="2800" dirty="0" smtClean="0">
                <a:solidFill>
                  <a:srgbClr val="1A2D68"/>
                </a:solidFill>
                <a:latin typeface="+mj-lt"/>
              </a:rPr>
              <a:t>El problema mayor en una muestra aleatoria es que cierto número 	de los miembros de la muestra </a:t>
            </a:r>
            <a:r>
              <a:rPr lang="es-ES" sz="2800" b="1" dirty="0" smtClean="0">
                <a:solidFill>
                  <a:srgbClr val="1A2D68"/>
                </a:solidFill>
                <a:latin typeface="+mj-lt"/>
              </a:rPr>
              <a:t>NO contestaran</a:t>
            </a:r>
            <a:r>
              <a:rPr lang="es-ES" sz="2800" dirty="0" smtClean="0">
                <a:solidFill>
                  <a:srgbClr val="1A2D68"/>
                </a:solidFill>
                <a:latin typeface="+mj-lt"/>
              </a:rPr>
              <a:t>.</a:t>
            </a:r>
          </a:p>
          <a:p>
            <a:pPr marL="457200" indent="-457200" algn="just" eaLnBrk="0" hangingPunct="0">
              <a:buFont typeface="Arial" pitchFamily="34" charset="0"/>
              <a:buChar char="•"/>
            </a:pPr>
            <a:endParaRPr lang="es-ES" sz="1000" dirty="0" smtClean="0">
              <a:solidFill>
                <a:srgbClr val="1A2D68"/>
              </a:solidFill>
              <a:latin typeface="+mj-lt"/>
            </a:endParaRPr>
          </a:p>
          <a:p>
            <a:pPr marL="457200" indent="-457200" algn="just" eaLnBrk="0" hangingPunct="0">
              <a:buFont typeface="Arial" pitchFamily="34" charset="0"/>
              <a:buChar char="•"/>
            </a:pPr>
            <a:r>
              <a:rPr lang="es-ES" sz="2800" dirty="0" smtClean="0">
                <a:solidFill>
                  <a:srgbClr val="1A2D68"/>
                </a:solidFill>
                <a:latin typeface="+mj-lt"/>
              </a:rPr>
              <a:t>El problema surge porque los que no contestan seguramente 	tienen alguna característica distinta a los que contestan.</a:t>
            </a:r>
          </a:p>
          <a:p>
            <a:pPr marL="457200" indent="-457200" algn="just" eaLnBrk="0" hangingPunct="0">
              <a:buFont typeface="Arial" pitchFamily="34" charset="0"/>
              <a:buChar char="•"/>
            </a:pPr>
            <a:endParaRPr lang="es-ES" sz="1000" dirty="0" smtClean="0">
              <a:solidFill>
                <a:srgbClr val="1A2D68"/>
              </a:solidFill>
              <a:latin typeface="+mj-lt"/>
            </a:endParaRPr>
          </a:p>
          <a:p>
            <a:pPr marL="457200" indent="-457200" algn="just" eaLnBrk="0" hangingPunct="0">
              <a:buFont typeface="Arial" pitchFamily="34" charset="0"/>
              <a:buChar char="•"/>
            </a:pPr>
            <a:r>
              <a:rPr lang="es-ES" sz="2800" dirty="0" smtClean="0">
                <a:solidFill>
                  <a:srgbClr val="1A2D68"/>
                </a:solidFill>
                <a:latin typeface="+mj-lt"/>
              </a:rPr>
              <a:t>Por ejemplo los que no contestan son dueñas de casas que trabajan. Este error se conoce como:</a:t>
            </a:r>
          </a:p>
          <a:p>
            <a:pPr lvl="2" eaLnBrk="0" hangingPunct="0"/>
            <a:endParaRPr lang="es-ES" sz="2500" dirty="0" smtClean="0">
              <a:solidFill>
                <a:srgbClr val="1A2D68"/>
              </a:solidFill>
              <a:latin typeface="+mj-lt"/>
            </a:endParaRPr>
          </a:p>
          <a:p>
            <a:pPr lvl="1" eaLnBrk="0" hangingPunct="0"/>
            <a:r>
              <a:rPr lang="es-ES" sz="2500" dirty="0" smtClean="0">
                <a:solidFill>
                  <a:srgbClr val="1A2D68"/>
                </a:solidFill>
                <a:latin typeface="+mj-lt"/>
              </a:rPr>
              <a:t>		</a:t>
            </a:r>
            <a:endParaRPr lang="es-ES" sz="2500" dirty="0">
              <a:solidFill>
                <a:srgbClr val="1A2D68"/>
              </a:solidFill>
              <a:latin typeface="+mj-lt"/>
            </a:endParaRPr>
          </a:p>
        </p:txBody>
      </p:sp>
      <p:sp>
        <p:nvSpPr>
          <p:cNvPr id="11" name="Rounded Rectangle 10"/>
          <p:cNvSpPr/>
          <p:nvPr/>
        </p:nvSpPr>
        <p:spPr>
          <a:xfrm>
            <a:off x="1785918" y="5286388"/>
            <a:ext cx="5643602" cy="714380"/>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3500" dirty="0" smtClean="0">
                <a:solidFill>
                  <a:schemeClr val="bg1"/>
                </a:solidFill>
              </a:rPr>
              <a:t>Sesgo de no respuesta</a:t>
            </a:r>
          </a:p>
        </p:txBody>
      </p:sp>
      <p:sp>
        <p:nvSpPr>
          <p:cNvPr id="12" name="Rectangle 11"/>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Problema de No Respuesta</a:t>
            </a:r>
            <a:endParaRPr lang="es-CL" sz="5000" b="1" dirty="0">
              <a:solidFill>
                <a:srgbClr val="002060"/>
              </a:solidFill>
              <a:latin typeface="+mj-lt"/>
              <a:cs typeface="Arial" pitchFamily="34" charset="0"/>
            </a:endParaRPr>
          </a:p>
        </p:txBody>
      </p:sp>
      <p:cxnSp>
        <p:nvCxnSpPr>
          <p:cNvPr id="6" name="Straight Connector 5"/>
          <p:cNvCxnSpPr/>
          <p:nvPr/>
        </p:nvCxnSpPr>
        <p:spPr>
          <a:xfrm>
            <a:off x="642910" y="928670"/>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28596" y="1857364"/>
            <a:ext cx="8215370" cy="3631763"/>
          </a:xfrm>
          <a:prstGeom prst="rect">
            <a:avLst/>
          </a:prstGeom>
          <a:noFill/>
        </p:spPr>
        <p:txBody>
          <a:bodyPr wrap="square" rtlCol="0">
            <a:spAutoFit/>
          </a:bodyPr>
          <a:lstStyle/>
          <a:p>
            <a:pPr marL="457200" indent="-457200" algn="just" eaLnBrk="0" hangingPunct="0">
              <a:buFont typeface="Arial" pitchFamily="34" charset="0"/>
              <a:buChar char="•"/>
            </a:pPr>
            <a:r>
              <a:rPr lang="es-ES" sz="3200" b="1" dirty="0" smtClean="0">
                <a:solidFill>
                  <a:srgbClr val="1A2D68"/>
                </a:solidFill>
                <a:latin typeface="+mj-lt"/>
              </a:rPr>
              <a:t>¿Qué hacer?</a:t>
            </a:r>
          </a:p>
          <a:p>
            <a:pPr marL="457200" indent="-457200" algn="just" eaLnBrk="0" hangingPunct="0"/>
            <a:endParaRPr lang="es-ES" sz="2800" b="1" dirty="0" smtClean="0">
              <a:solidFill>
                <a:srgbClr val="1A2D68"/>
              </a:solidFill>
              <a:latin typeface="+mj-lt"/>
            </a:endParaRPr>
          </a:p>
          <a:p>
            <a:pPr marL="914400" lvl="1" indent="-457200" algn="just" eaLnBrk="0" hangingPunct="0">
              <a:buFont typeface="Arial" pitchFamily="34" charset="0"/>
              <a:buChar char="•"/>
            </a:pPr>
            <a:r>
              <a:rPr lang="es-ES" sz="3000" dirty="0" smtClean="0">
                <a:solidFill>
                  <a:srgbClr val="1A2D68"/>
                </a:solidFill>
                <a:latin typeface="+mj-lt"/>
              </a:rPr>
              <a:t>Mejorar el diseño de la encuesta</a:t>
            </a:r>
          </a:p>
          <a:p>
            <a:pPr marL="914400" lvl="1" indent="-457200" algn="just" eaLnBrk="0" hangingPunct="0">
              <a:buFont typeface="Arial" pitchFamily="34" charset="0"/>
              <a:buChar char="•"/>
            </a:pPr>
            <a:endParaRPr lang="es-ES" sz="1000" dirty="0" smtClean="0">
              <a:solidFill>
                <a:srgbClr val="1A2D68"/>
              </a:solidFill>
              <a:latin typeface="+mj-lt"/>
            </a:endParaRPr>
          </a:p>
          <a:p>
            <a:pPr marL="914400" lvl="1" indent="-457200" algn="just" eaLnBrk="0" hangingPunct="0">
              <a:buFont typeface="Arial" pitchFamily="34" charset="0"/>
              <a:buChar char="•"/>
            </a:pPr>
            <a:r>
              <a:rPr lang="es-ES" sz="3000" dirty="0" smtClean="0">
                <a:solidFill>
                  <a:srgbClr val="1A2D68"/>
                </a:solidFill>
                <a:latin typeface="+mj-lt"/>
              </a:rPr>
              <a:t>Reintentar obtener respuesta</a:t>
            </a:r>
          </a:p>
          <a:p>
            <a:pPr marL="914400" lvl="1" indent="-457200" algn="just" eaLnBrk="0" hangingPunct="0">
              <a:buFont typeface="Arial" pitchFamily="34" charset="0"/>
              <a:buChar char="•"/>
            </a:pPr>
            <a:endParaRPr lang="es-ES" sz="1000" dirty="0" smtClean="0">
              <a:solidFill>
                <a:srgbClr val="1A2D68"/>
              </a:solidFill>
              <a:latin typeface="+mj-lt"/>
            </a:endParaRPr>
          </a:p>
          <a:p>
            <a:pPr marL="914400" lvl="1" indent="-457200" algn="just" eaLnBrk="0" hangingPunct="0">
              <a:buFont typeface="Arial" pitchFamily="34" charset="0"/>
              <a:buChar char="•"/>
            </a:pPr>
            <a:r>
              <a:rPr lang="es-ES" sz="3000" dirty="0" smtClean="0">
                <a:solidFill>
                  <a:srgbClr val="1A2D68"/>
                </a:solidFill>
                <a:latin typeface="+mj-lt"/>
              </a:rPr>
              <a:t>Estimar los efectos</a:t>
            </a:r>
          </a:p>
          <a:p>
            <a:pPr marL="457200" indent="-457200" algn="just" eaLnBrk="0" hangingPunct="0">
              <a:buFont typeface="Arial" pitchFamily="34" charset="0"/>
              <a:buChar char="•"/>
            </a:pPr>
            <a:endParaRPr lang="es-ES" sz="1000" dirty="0" smtClean="0">
              <a:solidFill>
                <a:srgbClr val="1A2D68"/>
              </a:solidFill>
              <a:latin typeface="+mj-lt"/>
            </a:endParaRPr>
          </a:p>
          <a:p>
            <a:pPr lvl="2" eaLnBrk="0" hangingPunct="0"/>
            <a:endParaRPr lang="es-ES" sz="2500" dirty="0" smtClean="0">
              <a:solidFill>
                <a:srgbClr val="1A2D68"/>
              </a:solidFill>
              <a:latin typeface="+mj-lt"/>
            </a:endParaRPr>
          </a:p>
          <a:p>
            <a:pPr lvl="1" eaLnBrk="0" hangingPunct="0"/>
            <a:r>
              <a:rPr lang="es-ES" sz="2500" dirty="0" smtClean="0">
                <a:solidFill>
                  <a:srgbClr val="1A2D68"/>
                </a:solidFill>
                <a:latin typeface="+mj-lt"/>
              </a:rPr>
              <a:t>		</a:t>
            </a:r>
            <a:endParaRPr lang="es-ES" sz="2500" dirty="0">
              <a:solidFill>
                <a:srgbClr val="1A2D68"/>
              </a:solidFill>
              <a:latin typeface="+mj-lt"/>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2" name="Rectangle 11"/>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Muestreo No Probabilístico</a:t>
            </a:r>
            <a:endParaRPr lang="es-CL" sz="5000" b="1" dirty="0">
              <a:solidFill>
                <a:srgbClr val="002060"/>
              </a:solidFill>
              <a:latin typeface="+mj-lt"/>
              <a:cs typeface="Arial" pitchFamily="34" charset="0"/>
            </a:endParaRPr>
          </a:p>
        </p:txBody>
      </p:sp>
      <p:cxnSp>
        <p:nvCxnSpPr>
          <p:cNvPr id="6" name="Straight Connector 5"/>
          <p:cNvCxnSpPr/>
          <p:nvPr/>
        </p:nvCxnSpPr>
        <p:spPr>
          <a:xfrm>
            <a:off x="642910" y="928670"/>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500034" y="2803281"/>
            <a:ext cx="8286808" cy="1840165"/>
            <a:chOff x="500034" y="2660405"/>
            <a:chExt cx="8286808" cy="1840165"/>
          </a:xfrm>
        </p:grpSpPr>
        <p:sp>
          <p:nvSpPr>
            <p:cNvPr id="11" name="Rounded Rectangle 10"/>
            <p:cNvSpPr/>
            <p:nvPr/>
          </p:nvSpPr>
          <p:spPr>
            <a:xfrm>
              <a:off x="500034" y="2660405"/>
              <a:ext cx="8286808" cy="119722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12" name="Rectangle 11"/>
            <p:cNvSpPr/>
            <p:nvPr/>
          </p:nvSpPr>
          <p:spPr>
            <a:xfrm>
              <a:off x="571472" y="2930910"/>
              <a:ext cx="7929618" cy="1569660"/>
            </a:xfrm>
            <a:prstGeom prst="rect">
              <a:avLst/>
            </a:prstGeom>
          </p:spPr>
          <p:txBody>
            <a:bodyPr wrap="square">
              <a:spAutoFit/>
            </a:bodyPr>
            <a:lstStyle/>
            <a:p>
              <a:pPr lvl="0" algn="ctr">
                <a:lnSpc>
                  <a:spcPct val="80000"/>
                </a:lnSpc>
                <a:spcBef>
                  <a:spcPct val="20000"/>
                </a:spcBef>
                <a:defRPr/>
              </a:pPr>
              <a:r>
                <a:rPr lang="es-ES_tradnl" sz="4000" dirty="0" smtClean="0">
                  <a:solidFill>
                    <a:schemeClr val="bg1"/>
                  </a:solidFill>
                </a:rPr>
                <a:t>No se puede calcular el Error</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gr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42910"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Ejemplo: Un Banco</a:t>
            </a:r>
            <a:endParaRPr lang="es-CL" sz="5000" b="1" dirty="0">
              <a:solidFill>
                <a:srgbClr val="002060"/>
              </a:solidFill>
              <a:latin typeface="+mj-lt"/>
              <a:cs typeface="Arial" pitchFamily="34" charset="0"/>
            </a:endParaRPr>
          </a:p>
        </p:txBody>
      </p:sp>
      <p:sp>
        <p:nvSpPr>
          <p:cNvPr id="29" name="Rectangle 28"/>
          <p:cNvSpPr/>
          <p:nvPr/>
        </p:nvSpPr>
        <p:spPr>
          <a:xfrm>
            <a:off x="2857488" y="1500174"/>
            <a:ext cx="5786478" cy="1214446"/>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2600" dirty="0" smtClean="0">
                <a:solidFill>
                  <a:srgbClr val="1A2D68"/>
                </a:solidFill>
              </a:rPr>
              <a:t>Queremos venderle seguros a nuestros actuales clientes cuentacorrentistas</a:t>
            </a:r>
            <a:endParaRPr lang="es-CL" sz="2600" dirty="0">
              <a:solidFill>
                <a:srgbClr val="1A2D68"/>
              </a:solidFill>
            </a:endParaRPr>
          </a:p>
        </p:txBody>
      </p:sp>
      <p:sp>
        <p:nvSpPr>
          <p:cNvPr id="12" name="Rectangle 11"/>
          <p:cNvSpPr/>
          <p:nvPr/>
        </p:nvSpPr>
        <p:spPr>
          <a:xfrm>
            <a:off x="285720" y="1500174"/>
            <a:ext cx="2286016" cy="1214446"/>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600" dirty="0" smtClean="0"/>
              <a:t>Propósito:</a:t>
            </a:r>
            <a:endParaRPr lang="es-CL" sz="2600" dirty="0"/>
          </a:p>
        </p:txBody>
      </p:sp>
      <p:sp>
        <p:nvSpPr>
          <p:cNvPr id="14" name="Rectangle 13"/>
          <p:cNvSpPr/>
          <p:nvPr/>
        </p:nvSpPr>
        <p:spPr>
          <a:xfrm>
            <a:off x="2857488" y="3143248"/>
            <a:ext cx="5786478" cy="1214446"/>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2600" dirty="0" smtClean="0">
                <a:solidFill>
                  <a:srgbClr val="1A2D68"/>
                </a:solidFill>
              </a:rPr>
              <a:t>Conocemos datos demográficos básicos de ellos, y su comportamiento bancario. Son 400.000</a:t>
            </a:r>
            <a:endParaRPr lang="es-CL" sz="2600" dirty="0">
              <a:solidFill>
                <a:srgbClr val="1A2D68"/>
              </a:solidFill>
            </a:endParaRPr>
          </a:p>
        </p:txBody>
      </p:sp>
      <p:sp>
        <p:nvSpPr>
          <p:cNvPr id="15" name="Rectangle 14"/>
          <p:cNvSpPr/>
          <p:nvPr/>
        </p:nvSpPr>
        <p:spPr>
          <a:xfrm>
            <a:off x="285720" y="3143248"/>
            <a:ext cx="2286016" cy="1214446"/>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600" dirty="0" smtClean="0"/>
              <a:t>Situación Actual:</a:t>
            </a:r>
            <a:endParaRPr lang="es-CL" sz="2600" dirty="0"/>
          </a:p>
        </p:txBody>
      </p:sp>
      <p:sp>
        <p:nvSpPr>
          <p:cNvPr id="16" name="Rectangle 15"/>
          <p:cNvSpPr/>
          <p:nvPr/>
        </p:nvSpPr>
        <p:spPr>
          <a:xfrm>
            <a:off x="2857488" y="4714884"/>
            <a:ext cx="5786478" cy="1214446"/>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2600" dirty="0" smtClean="0">
                <a:solidFill>
                  <a:srgbClr val="1A2D68"/>
                </a:solidFill>
              </a:rPr>
              <a:t>Queremos ligar los datos que poseemos de ellos con su propensión a comprarnos seguros, dada una cierta oferta</a:t>
            </a:r>
            <a:endParaRPr lang="es-CL" sz="2600" dirty="0">
              <a:solidFill>
                <a:srgbClr val="1A2D68"/>
              </a:solidFill>
            </a:endParaRPr>
          </a:p>
        </p:txBody>
      </p:sp>
      <p:sp>
        <p:nvSpPr>
          <p:cNvPr id="17" name="Rectangle 16"/>
          <p:cNvSpPr/>
          <p:nvPr/>
        </p:nvSpPr>
        <p:spPr>
          <a:xfrm>
            <a:off x="285720" y="4714884"/>
            <a:ext cx="2286016" cy="1214446"/>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600" dirty="0" smtClean="0"/>
              <a:t>Objetivo:</a:t>
            </a:r>
            <a:endParaRPr lang="es-CL" sz="2600" dirty="0"/>
          </a:p>
        </p:txBody>
      </p:sp>
      <p:sp>
        <p:nvSpPr>
          <p:cNvPr id="13" name="Rectangle 12"/>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8" name="Rectangle 17"/>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9" name="Rectangle 18"/>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Elementos de Muestreo</a:t>
            </a:r>
            <a:endParaRPr lang="es-CL" sz="5000" b="1" dirty="0">
              <a:solidFill>
                <a:srgbClr val="002060"/>
              </a:solidFill>
              <a:latin typeface="+mj-lt"/>
              <a:cs typeface="Arial" pitchFamily="34" charset="0"/>
            </a:endParaRPr>
          </a:p>
        </p:txBody>
      </p:sp>
      <p:sp>
        <p:nvSpPr>
          <p:cNvPr id="12" name="Rectangle 11"/>
          <p:cNvSpPr/>
          <p:nvPr/>
        </p:nvSpPr>
        <p:spPr>
          <a:xfrm>
            <a:off x="285720" y="1357298"/>
            <a:ext cx="8858280" cy="1246495"/>
          </a:xfrm>
          <a:prstGeom prst="rect">
            <a:avLst/>
          </a:prstGeom>
        </p:spPr>
        <p:txBody>
          <a:bodyPr wrap="square">
            <a:spAutoFit/>
          </a:bodyPr>
          <a:lstStyle/>
          <a:p>
            <a:pPr>
              <a:buFont typeface="Arial" pitchFamily="34" charset="0"/>
              <a:buChar char="•"/>
            </a:pPr>
            <a:r>
              <a:rPr lang="es-ES" sz="3900" dirty="0" smtClean="0">
                <a:solidFill>
                  <a:srgbClr val="1A2D68"/>
                </a:solidFill>
              </a:rPr>
              <a:t> </a:t>
            </a:r>
            <a:r>
              <a:rPr lang="es-ES" sz="3600" b="1" dirty="0" smtClean="0">
                <a:solidFill>
                  <a:srgbClr val="1A2D68"/>
                </a:solidFill>
              </a:rPr>
              <a:t>Muestreo de Juicio:</a:t>
            </a:r>
          </a:p>
          <a:p>
            <a:r>
              <a:rPr lang="es-ES" sz="3600" b="1" dirty="0" smtClean="0">
                <a:solidFill>
                  <a:srgbClr val="1A2D68"/>
                </a:solidFill>
              </a:rPr>
              <a:t>   </a:t>
            </a:r>
            <a:r>
              <a:rPr lang="es-ES" sz="3200" dirty="0" smtClean="0">
                <a:solidFill>
                  <a:srgbClr val="1A2D68"/>
                </a:solidFill>
              </a:rPr>
              <a:t>Muestreo de conglomerados elegidos al “ojo” </a:t>
            </a:r>
            <a:endParaRPr lang="es-ES" sz="3000" dirty="0" smtClean="0">
              <a:solidFill>
                <a:srgbClr val="1A2D68"/>
              </a:solidFill>
            </a:endParaRPr>
          </a:p>
        </p:txBody>
      </p:sp>
      <p:sp>
        <p:nvSpPr>
          <p:cNvPr id="13" name="Rectangle 12"/>
          <p:cNvSpPr/>
          <p:nvPr/>
        </p:nvSpPr>
        <p:spPr>
          <a:xfrm>
            <a:off x="285720" y="3254075"/>
            <a:ext cx="8858280" cy="1246495"/>
          </a:xfrm>
          <a:prstGeom prst="rect">
            <a:avLst/>
          </a:prstGeom>
        </p:spPr>
        <p:txBody>
          <a:bodyPr wrap="square">
            <a:spAutoFit/>
          </a:bodyPr>
          <a:lstStyle/>
          <a:p>
            <a:pPr>
              <a:buFont typeface="Arial" pitchFamily="34" charset="0"/>
              <a:buChar char="•"/>
            </a:pPr>
            <a:r>
              <a:rPr lang="es-ES" sz="3900" dirty="0" smtClean="0">
                <a:solidFill>
                  <a:srgbClr val="1A2D68"/>
                </a:solidFill>
              </a:rPr>
              <a:t> </a:t>
            </a:r>
            <a:r>
              <a:rPr lang="es-ES" sz="3600" b="1" dirty="0" smtClean="0">
                <a:solidFill>
                  <a:srgbClr val="1A2D68"/>
                </a:solidFill>
              </a:rPr>
              <a:t>Bola de Nieve:</a:t>
            </a:r>
          </a:p>
          <a:p>
            <a:r>
              <a:rPr lang="es-ES" sz="3600" b="1" dirty="0" smtClean="0">
                <a:solidFill>
                  <a:srgbClr val="1A2D68"/>
                </a:solidFill>
              </a:rPr>
              <a:t>   </a:t>
            </a:r>
            <a:r>
              <a:rPr lang="es-ES" sz="3200" dirty="0" smtClean="0">
                <a:solidFill>
                  <a:srgbClr val="1A2D68"/>
                </a:solidFill>
              </a:rPr>
              <a:t>Para poblaciones pequeñas</a:t>
            </a:r>
            <a:endParaRPr lang="es-ES" sz="3000" dirty="0" smtClean="0">
              <a:solidFill>
                <a:srgbClr val="1A2D68"/>
              </a:solidFill>
            </a:endParaRPr>
          </a:p>
        </p:txBody>
      </p:sp>
      <p:sp>
        <p:nvSpPr>
          <p:cNvPr id="14" name="Rectangle 13"/>
          <p:cNvSpPr/>
          <p:nvPr/>
        </p:nvSpPr>
        <p:spPr>
          <a:xfrm>
            <a:off x="285720" y="5111463"/>
            <a:ext cx="8858280" cy="1246495"/>
          </a:xfrm>
          <a:prstGeom prst="rect">
            <a:avLst/>
          </a:prstGeom>
        </p:spPr>
        <p:txBody>
          <a:bodyPr wrap="square">
            <a:spAutoFit/>
          </a:bodyPr>
          <a:lstStyle/>
          <a:p>
            <a:pPr>
              <a:buFont typeface="Arial" pitchFamily="34" charset="0"/>
              <a:buChar char="•"/>
            </a:pPr>
            <a:r>
              <a:rPr lang="es-ES" sz="3900" dirty="0" smtClean="0">
                <a:solidFill>
                  <a:srgbClr val="1A2D68"/>
                </a:solidFill>
              </a:rPr>
              <a:t> </a:t>
            </a:r>
            <a:r>
              <a:rPr lang="es-ES" sz="3600" b="1" dirty="0" smtClean="0">
                <a:solidFill>
                  <a:srgbClr val="1A2D68"/>
                </a:solidFill>
              </a:rPr>
              <a:t>Muestreo por cuotas:</a:t>
            </a:r>
          </a:p>
          <a:p>
            <a:r>
              <a:rPr lang="es-ES" sz="3600" b="1" dirty="0" smtClean="0">
                <a:solidFill>
                  <a:srgbClr val="1A2D68"/>
                </a:solidFill>
              </a:rPr>
              <a:t>   </a:t>
            </a:r>
            <a:r>
              <a:rPr lang="es-ES" sz="3200" dirty="0" smtClean="0">
                <a:solidFill>
                  <a:srgbClr val="1A2D68"/>
                </a:solidFill>
              </a:rPr>
              <a:t>Muy usado</a:t>
            </a:r>
            <a:endParaRPr lang="es-ES" sz="3000" dirty="0" smtClean="0">
              <a:solidFill>
                <a:srgbClr val="1A2D68"/>
              </a:solidFill>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lupa2.jpg"/>
          <p:cNvPicPr>
            <a:picLocks noChangeAspect="1"/>
          </p:cNvPicPr>
          <p:nvPr/>
        </p:nvPicPr>
        <p:blipFill>
          <a:blip r:embed="rId2" cstate="print"/>
          <a:stretch>
            <a:fillRect/>
          </a:stretch>
        </p:blipFill>
        <p:spPr>
          <a:xfrm>
            <a:off x="-1143040" y="0"/>
            <a:ext cx="12501650" cy="6703899"/>
          </a:xfrm>
          <a:prstGeom prst="rect">
            <a:avLst/>
          </a:prstGeom>
        </p:spPr>
      </p:pic>
      <p:sp>
        <p:nvSpPr>
          <p:cNvPr id="7" name="Rectangle 6"/>
          <p:cNvSpPr/>
          <p:nvPr/>
        </p:nvSpPr>
        <p:spPr>
          <a:xfrm>
            <a:off x="-428660" y="1928802"/>
            <a:ext cx="10001320" cy="250033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000" dirty="0" smtClean="0">
                <a:solidFill>
                  <a:srgbClr val="1A2D68"/>
                </a:solidFill>
                <a:latin typeface="Cambria" pitchFamily="18" charset="0"/>
              </a:rPr>
              <a:t>Tamaño de la muestra</a:t>
            </a:r>
          </a:p>
          <a:p>
            <a:pPr algn="ctr"/>
            <a:r>
              <a:rPr lang="es-MX" sz="6000" dirty="0" smtClean="0">
                <a:solidFill>
                  <a:srgbClr val="1A2D68"/>
                </a:solidFill>
                <a:latin typeface="Cambria" pitchFamily="18" charset="0"/>
              </a:rPr>
              <a:t>2 casos principales</a:t>
            </a:r>
            <a:endParaRPr lang="es-CL" sz="6000" dirty="0">
              <a:solidFill>
                <a:srgbClr val="1A2D68"/>
              </a:solidFill>
              <a:latin typeface="Cambria" pitchFamily="18" charset="0"/>
            </a:endParaRPr>
          </a:p>
        </p:txBody>
      </p:sp>
      <p:sp>
        <p:nvSpPr>
          <p:cNvPr id="15" name="Rectangle 1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6" name="Rectangle 1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7" name="Rectangle 1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Tamaño de la Muestra</a:t>
            </a:r>
            <a:endParaRPr lang="es-CL" sz="5000" b="1" dirty="0">
              <a:solidFill>
                <a:srgbClr val="002060"/>
              </a:solidFill>
              <a:latin typeface="+mj-lt"/>
              <a:cs typeface="Arial" pitchFamily="34" charset="0"/>
            </a:endParaRPr>
          </a:p>
        </p:txBody>
      </p:sp>
      <p:sp>
        <p:nvSpPr>
          <p:cNvPr id="12" name="Rectangle 11"/>
          <p:cNvSpPr/>
          <p:nvPr/>
        </p:nvSpPr>
        <p:spPr>
          <a:xfrm>
            <a:off x="285720" y="1214422"/>
            <a:ext cx="8858280" cy="477054"/>
          </a:xfrm>
          <a:prstGeom prst="rect">
            <a:avLst/>
          </a:prstGeom>
        </p:spPr>
        <p:txBody>
          <a:bodyPr wrap="square">
            <a:spAutoFit/>
          </a:bodyPr>
          <a:lstStyle/>
          <a:p>
            <a:pPr marL="742950" indent="-742950">
              <a:buFont typeface="+mj-lt"/>
              <a:buAutoNum type="arabicPeriod"/>
            </a:pPr>
            <a:r>
              <a:rPr lang="es-ES" sz="2500" b="1" dirty="0" smtClean="0">
                <a:solidFill>
                  <a:srgbClr val="008000"/>
                </a:solidFill>
              </a:rPr>
              <a:t>Poblaciones grandes</a:t>
            </a:r>
            <a:endParaRPr lang="es-ES" sz="2500" dirty="0" smtClean="0">
              <a:solidFill>
                <a:srgbClr val="008000"/>
              </a:solidFill>
            </a:endParaRPr>
          </a:p>
        </p:txBody>
      </p:sp>
      <p:pic>
        <p:nvPicPr>
          <p:cNvPr id="11" name="Picture 3"/>
          <p:cNvPicPr>
            <a:picLocks noChangeAspect="1" noChangeArrowheads="1"/>
          </p:cNvPicPr>
          <p:nvPr/>
        </p:nvPicPr>
        <p:blipFill>
          <a:blip r:embed="rId2" cstate="print">
            <a:lum contrast="20000"/>
          </a:blip>
          <a:srcRect/>
          <a:stretch>
            <a:fillRect/>
          </a:stretch>
        </p:blipFill>
        <p:spPr bwMode="auto">
          <a:xfrm>
            <a:off x="2987248" y="1758970"/>
            <a:ext cx="8299924" cy="4741864"/>
          </a:xfrm>
          <a:prstGeom prst="rect">
            <a:avLst/>
          </a:prstGeom>
          <a:noFill/>
          <a:ln w="9525">
            <a:noFill/>
            <a:miter lim="800000"/>
            <a:headEnd/>
            <a:tailEnd/>
          </a:ln>
        </p:spPr>
      </p:pic>
      <p:sp>
        <p:nvSpPr>
          <p:cNvPr id="15" name="Rectangle 14"/>
          <p:cNvSpPr/>
          <p:nvPr/>
        </p:nvSpPr>
        <p:spPr>
          <a:xfrm>
            <a:off x="2500298" y="1714488"/>
            <a:ext cx="4500594" cy="478634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3" name="Rectangle 12"/>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428596" y="1142984"/>
            <a:ext cx="8215370" cy="5886227"/>
          </a:xfrm>
          <a:prstGeom prst="rect">
            <a:avLst/>
          </a:prstGeom>
        </p:spPr>
        <p:txBody>
          <a:bodyPr wrap="square">
            <a:spAutoFit/>
          </a:bodyPr>
          <a:lstStyle/>
          <a:p>
            <a:pPr algn="just" eaLnBrk="0" hangingPunct="0">
              <a:spcBef>
                <a:spcPct val="50000"/>
              </a:spcBef>
            </a:pPr>
            <a:r>
              <a:rPr lang="es-ES_tradnl" sz="2800" dirty="0" smtClean="0">
                <a:solidFill>
                  <a:srgbClr val="1A2D68"/>
                </a:solidFill>
                <a:latin typeface="+mj-lt"/>
              </a:rPr>
              <a:t>Esta fórmula del tamaño de la muestra permite destacar algunas cosas:</a:t>
            </a:r>
          </a:p>
          <a:p>
            <a:pPr marL="514350" indent="-514350" algn="just" eaLnBrk="0" hangingPunct="0">
              <a:spcBef>
                <a:spcPct val="50000"/>
              </a:spcBef>
              <a:buFont typeface="+mj-lt"/>
              <a:buAutoNum type="alphaLcParenR"/>
            </a:pPr>
            <a:r>
              <a:rPr lang="es-ES_tradnl" sz="2700" dirty="0" smtClean="0">
                <a:solidFill>
                  <a:srgbClr val="1A2D68"/>
                </a:solidFill>
                <a:latin typeface="+mj-lt"/>
              </a:rPr>
              <a:t>El tamaño de la muestra </a:t>
            </a:r>
            <a:r>
              <a:rPr lang="es-ES_tradnl" sz="2700" b="1" dirty="0" smtClean="0">
                <a:solidFill>
                  <a:srgbClr val="1A2D68"/>
                </a:solidFill>
                <a:latin typeface="+mj-lt"/>
              </a:rPr>
              <a:t>NO</a:t>
            </a:r>
            <a:r>
              <a:rPr lang="es-ES_tradnl" sz="2700" dirty="0" smtClean="0">
                <a:solidFill>
                  <a:srgbClr val="1A2D68"/>
                </a:solidFill>
                <a:latin typeface="+mj-lt"/>
              </a:rPr>
              <a:t> depende del tamaño de la población</a:t>
            </a:r>
          </a:p>
          <a:p>
            <a:pPr marL="514350" indent="-514350" algn="just" eaLnBrk="0" hangingPunct="0">
              <a:spcBef>
                <a:spcPct val="50000"/>
              </a:spcBef>
              <a:buFont typeface="+mj-lt"/>
              <a:buAutoNum type="alphaLcParenR"/>
            </a:pPr>
            <a:r>
              <a:rPr lang="es-ES_tradnl" sz="2700" dirty="0" smtClean="0">
                <a:solidFill>
                  <a:srgbClr val="1A2D68"/>
                </a:solidFill>
                <a:latin typeface="+mj-lt"/>
              </a:rPr>
              <a:t>Se asume que la respuesta de la población a la pregunta se </a:t>
            </a:r>
            <a:r>
              <a:rPr lang="es-ES_tradnl" sz="2700" b="1" dirty="0" smtClean="0">
                <a:solidFill>
                  <a:srgbClr val="1A2D68"/>
                </a:solidFill>
                <a:latin typeface="+mj-lt"/>
              </a:rPr>
              <a:t>distribuye Normalmente</a:t>
            </a:r>
            <a:r>
              <a:rPr lang="es-ES_tradnl" sz="2700" dirty="0" smtClean="0">
                <a:solidFill>
                  <a:srgbClr val="1A2D68"/>
                </a:solidFill>
                <a:latin typeface="+mj-lt"/>
              </a:rPr>
              <a:t>. Este supuesto requiere que las respuestas sean +/- “simétrica” en torno a la media (y que la media sea = a la moda)</a:t>
            </a:r>
          </a:p>
          <a:p>
            <a:pPr marL="514350" indent="-514350" algn="just" eaLnBrk="0" hangingPunct="0">
              <a:spcBef>
                <a:spcPct val="50000"/>
              </a:spcBef>
              <a:buFont typeface="+mj-lt"/>
              <a:buAutoNum type="alphaLcParenR"/>
            </a:pPr>
            <a:r>
              <a:rPr lang="es-ES_tradnl" sz="2700" dirty="0" smtClean="0">
                <a:solidFill>
                  <a:srgbClr val="1A2D68"/>
                </a:solidFill>
                <a:latin typeface="+mj-lt"/>
              </a:rPr>
              <a:t>El único determinante del tamaño de la muestra es la </a:t>
            </a:r>
            <a:r>
              <a:rPr lang="es-ES_tradnl" sz="2700" b="1" dirty="0" smtClean="0">
                <a:solidFill>
                  <a:srgbClr val="1A2D68"/>
                </a:solidFill>
                <a:latin typeface="+mj-lt"/>
              </a:rPr>
              <a:t>Varianza</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Tamaño de la Muestra</a:t>
            </a:r>
            <a:endParaRPr lang="es-CL" sz="5000" b="1" dirty="0">
              <a:solidFill>
                <a:srgbClr val="002060"/>
              </a:solidFill>
              <a:latin typeface="+mj-lt"/>
              <a:cs typeface="Arial" pitchFamily="34" charset="0"/>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928662" y="1857364"/>
            <a:ext cx="7286676" cy="91147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15" name="Rectangle 14"/>
          <p:cNvSpPr/>
          <p:nvPr/>
        </p:nvSpPr>
        <p:spPr>
          <a:xfrm>
            <a:off x="1428728" y="1785926"/>
            <a:ext cx="6357982" cy="3808735"/>
          </a:xfrm>
          <a:prstGeom prst="rect">
            <a:avLst/>
          </a:prstGeom>
        </p:spPr>
        <p:txBody>
          <a:bodyPr wrap="square">
            <a:spAutoFit/>
          </a:bodyPr>
          <a:lstStyle/>
          <a:p>
            <a:pPr algn="just" eaLnBrk="0" hangingPunct="0">
              <a:spcBef>
                <a:spcPct val="50000"/>
              </a:spcBef>
            </a:pPr>
            <a:r>
              <a:rPr lang="es-ES_tradnl" sz="3600" b="1" dirty="0" smtClean="0">
                <a:solidFill>
                  <a:schemeClr val="bg1"/>
                </a:solidFill>
                <a:latin typeface="+mj-lt"/>
              </a:rPr>
              <a:t>¿Cómo obtener (estimar) </a:t>
            </a:r>
            <a:r>
              <a:rPr lang="el-GR" sz="5000" b="1" dirty="0" smtClean="0">
                <a:solidFill>
                  <a:schemeClr val="bg1"/>
                </a:solidFill>
                <a:latin typeface="+mj-lt"/>
              </a:rPr>
              <a:t>σ</a:t>
            </a:r>
            <a:r>
              <a:rPr lang="es-MX" sz="3600" b="1" dirty="0" smtClean="0">
                <a:solidFill>
                  <a:schemeClr val="bg1"/>
                </a:solidFill>
                <a:latin typeface="+mj-lt"/>
              </a:rPr>
              <a:t>?</a:t>
            </a:r>
          </a:p>
          <a:p>
            <a:pPr algn="just" eaLnBrk="0" hangingPunct="0">
              <a:spcBef>
                <a:spcPct val="50000"/>
              </a:spcBef>
            </a:pPr>
            <a:endParaRPr lang="es-MX" sz="1500" dirty="0" smtClean="0">
              <a:solidFill>
                <a:srgbClr val="1A2D68"/>
              </a:solidFill>
              <a:latin typeface="+mj-lt"/>
            </a:endParaRPr>
          </a:p>
          <a:p>
            <a:pPr algn="just" eaLnBrk="0" hangingPunct="0">
              <a:spcBef>
                <a:spcPct val="50000"/>
              </a:spcBef>
              <a:buFont typeface="Arial" pitchFamily="34" charset="0"/>
              <a:buChar char="•"/>
            </a:pPr>
            <a:r>
              <a:rPr lang="es-MX" sz="3500" dirty="0" smtClean="0">
                <a:solidFill>
                  <a:srgbClr val="1A2D68"/>
                </a:solidFill>
                <a:latin typeface="+mj-lt"/>
              </a:rPr>
              <a:t> De estudios similares</a:t>
            </a:r>
          </a:p>
          <a:p>
            <a:pPr algn="just" eaLnBrk="0" hangingPunct="0">
              <a:spcBef>
                <a:spcPct val="50000"/>
              </a:spcBef>
              <a:buFont typeface="Arial" pitchFamily="34" charset="0"/>
              <a:buChar char="•"/>
            </a:pPr>
            <a:r>
              <a:rPr lang="es-MX" sz="3500" dirty="0" smtClean="0">
                <a:solidFill>
                  <a:srgbClr val="1A2D68"/>
                </a:solidFill>
                <a:latin typeface="+mj-lt"/>
              </a:rPr>
              <a:t> A “ojo”</a:t>
            </a:r>
            <a:endParaRPr lang="es-ES_tradnl" sz="3500" dirty="0" smtClean="0">
              <a:solidFill>
                <a:srgbClr val="1A2D68"/>
              </a:solidFill>
              <a:latin typeface="+mj-lt"/>
            </a:endParaRP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Tamaño de la Muestra</a:t>
            </a:r>
            <a:endParaRPr lang="es-CL" sz="5000" b="1" dirty="0">
              <a:solidFill>
                <a:srgbClr val="002060"/>
              </a:solidFill>
              <a:latin typeface="+mj-lt"/>
              <a:cs typeface="Arial" pitchFamily="34" charset="0"/>
            </a:endParaRPr>
          </a:p>
        </p:txBody>
      </p:sp>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6" name="Rectangle 1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7" name="Rectangle 1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Tamaño de la Muestra</a:t>
            </a:r>
            <a:endParaRPr lang="es-CL" sz="5000" b="1" dirty="0">
              <a:solidFill>
                <a:srgbClr val="002060"/>
              </a:solidFill>
              <a:latin typeface="+mj-lt"/>
              <a:cs typeface="Arial" pitchFamily="34" charset="0"/>
            </a:endParaRPr>
          </a:p>
        </p:txBody>
      </p:sp>
      <p:graphicFrame>
        <p:nvGraphicFramePr>
          <p:cNvPr id="52226" name="Object 2"/>
          <p:cNvGraphicFramePr>
            <a:graphicFrameLocks noChangeAspect="1"/>
          </p:cNvGraphicFramePr>
          <p:nvPr/>
        </p:nvGraphicFramePr>
        <p:xfrm>
          <a:off x="142844" y="1285859"/>
          <a:ext cx="8715436" cy="3214711"/>
        </p:xfrm>
        <a:graphic>
          <a:graphicData uri="http://schemas.openxmlformats.org/presentationml/2006/ole">
            <p:oleObj spid="_x0000_s52226" name="Document" r:id="rId3" imgW="5600881" imgH="1982851" progId="Word.Document.8">
              <p:embed/>
            </p:oleObj>
          </a:graphicData>
        </a:graphic>
      </p:graphicFrame>
      <p:grpSp>
        <p:nvGrpSpPr>
          <p:cNvPr id="14" name="Group 13"/>
          <p:cNvGrpSpPr/>
          <p:nvPr/>
        </p:nvGrpSpPr>
        <p:grpSpPr>
          <a:xfrm>
            <a:off x="552492" y="4786322"/>
            <a:ext cx="10020300" cy="3000396"/>
            <a:chOff x="571472" y="4857760"/>
            <a:chExt cx="10020300" cy="3000396"/>
          </a:xfrm>
        </p:grpSpPr>
        <p:sp>
          <p:nvSpPr>
            <p:cNvPr id="11" name="Rounded Rectangle 10"/>
            <p:cNvSpPr/>
            <p:nvPr/>
          </p:nvSpPr>
          <p:spPr>
            <a:xfrm>
              <a:off x="1142976" y="4857760"/>
              <a:ext cx="6858048" cy="14287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graphicFrame>
          <p:nvGraphicFramePr>
            <p:cNvPr id="52227" name="Object 4"/>
            <p:cNvGraphicFramePr>
              <a:graphicFrameLocks noChangeAspect="1"/>
            </p:cNvGraphicFramePr>
            <p:nvPr/>
          </p:nvGraphicFramePr>
          <p:xfrm>
            <a:off x="571472" y="5064156"/>
            <a:ext cx="10020300" cy="2794000"/>
          </p:xfrm>
          <a:graphic>
            <a:graphicData uri="http://schemas.openxmlformats.org/presentationml/2006/ole">
              <p:oleObj spid="_x0000_s52227" name="Document" r:id="rId4" imgW="5619988" imgH="1564121" progId="Word.Document.8">
                <p:embed/>
              </p:oleObj>
            </a:graphicData>
          </a:graphic>
        </p:graphicFrame>
      </p:grpSp>
      <p:sp>
        <p:nvSpPr>
          <p:cNvPr id="15" name="Rectangle 1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6" name="Rectangle 1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7" name="Rectangle 1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Tamaño de la Muestra</a:t>
            </a:r>
            <a:endParaRPr lang="es-CL" sz="5000" b="1" dirty="0">
              <a:solidFill>
                <a:srgbClr val="002060"/>
              </a:solidFill>
              <a:latin typeface="+mj-lt"/>
              <a:cs typeface="Arial" pitchFamily="34" charset="0"/>
            </a:endParaRPr>
          </a:p>
        </p:txBody>
      </p:sp>
      <p:grpSp>
        <p:nvGrpSpPr>
          <p:cNvPr id="22" name="Group 21"/>
          <p:cNvGrpSpPr/>
          <p:nvPr/>
        </p:nvGrpSpPr>
        <p:grpSpPr>
          <a:xfrm>
            <a:off x="1000100" y="4978068"/>
            <a:ext cx="6800872" cy="1737080"/>
            <a:chOff x="914400" y="5214950"/>
            <a:chExt cx="6800872" cy="1737080"/>
          </a:xfrm>
        </p:grpSpPr>
        <p:sp>
          <p:nvSpPr>
            <p:cNvPr id="21" name="Rounded Rectangle 20"/>
            <p:cNvSpPr/>
            <p:nvPr/>
          </p:nvSpPr>
          <p:spPr>
            <a:xfrm>
              <a:off x="1214414" y="5214950"/>
              <a:ext cx="6500858" cy="121444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CL"/>
            </a:p>
          </p:txBody>
        </p:sp>
        <p:sp>
          <p:nvSpPr>
            <p:cNvPr id="15" name="Text Box 3"/>
            <p:cNvSpPr txBox="1">
              <a:spLocks noChangeArrowheads="1"/>
            </p:cNvSpPr>
            <p:nvPr/>
          </p:nvSpPr>
          <p:spPr bwMode="auto">
            <a:xfrm>
              <a:off x="914400" y="5305425"/>
              <a:ext cx="6705600" cy="1646605"/>
            </a:xfrm>
            <a:prstGeom prst="rect">
              <a:avLst/>
            </a:prstGeom>
            <a:noFill/>
            <a:ln w="9525">
              <a:noFill/>
              <a:miter lim="800000"/>
              <a:headEnd/>
              <a:tailEnd/>
            </a:ln>
          </p:spPr>
          <p:txBody>
            <a:bodyPr>
              <a:spAutoFit/>
            </a:bodyPr>
            <a:lstStyle/>
            <a:p>
              <a:pPr algn="ctr" eaLnBrk="0" hangingPunct="0">
                <a:spcBef>
                  <a:spcPct val="50000"/>
                </a:spcBef>
              </a:pPr>
              <a:r>
                <a:rPr lang="es-ES" sz="2600" dirty="0">
                  <a:solidFill>
                    <a:srgbClr val="1A2D68"/>
                  </a:solidFill>
                  <a:latin typeface="+mj-lt"/>
                  <a:cs typeface="Times New Roman" pitchFamily="18" charset="0"/>
                </a:rPr>
                <a:t>n = 4 * (19.000)</a:t>
              </a:r>
              <a:r>
                <a:rPr lang="es-ES" sz="2600" baseline="30000" dirty="0">
                  <a:solidFill>
                    <a:srgbClr val="1A2D68"/>
                  </a:solidFill>
                  <a:latin typeface="+mj-lt"/>
                  <a:cs typeface="Times New Roman" pitchFamily="18" charset="0"/>
                </a:rPr>
                <a:t>2</a:t>
              </a:r>
              <a:r>
                <a:rPr lang="es-ES" sz="2600" dirty="0">
                  <a:solidFill>
                    <a:srgbClr val="1A2D68"/>
                  </a:solidFill>
                  <a:latin typeface="+mj-lt"/>
                  <a:cs typeface="Times New Roman" pitchFamily="18" charset="0"/>
                </a:rPr>
                <a:t> = 4*461 </a:t>
              </a:r>
              <a:r>
                <a:rPr lang="es-ES" sz="2600" dirty="0">
                  <a:solidFill>
                    <a:srgbClr val="1A2D68"/>
                  </a:solidFill>
                  <a:latin typeface="+mj-lt"/>
                  <a:cs typeface="Times New Roman" pitchFamily="18" charset="0"/>
                  <a:sym typeface="Symbol" pitchFamily="18" charset="2"/>
                </a:rPr>
                <a:t></a:t>
              </a:r>
              <a:r>
                <a:rPr lang="es-ES" sz="2600" dirty="0">
                  <a:solidFill>
                    <a:srgbClr val="1A2D68"/>
                  </a:solidFill>
                  <a:latin typeface="+mj-lt"/>
                  <a:cs typeface="Times New Roman" pitchFamily="18" charset="0"/>
                </a:rPr>
                <a:t> 1.800 </a:t>
              </a:r>
            </a:p>
            <a:p>
              <a:pPr algn="ctr" eaLnBrk="0" hangingPunct="0">
                <a:spcBef>
                  <a:spcPct val="50000"/>
                </a:spcBef>
              </a:pPr>
              <a:r>
                <a:rPr lang="es-ES" sz="2600" b="1" dirty="0">
                  <a:solidFill>
                    <a:srgbClr val="1A2D68"/>
                  </a:solidFill>
                  <a:latin typeface="+mj-lt"/>
                  <a:cs typeface="Times New Roman" pitchFamily="18" charset="0"/>
                </a:rPr>
                <a:t>  </a:t>
              </a:r>
              <a:r>
                <a:rPr lang="es-ES" sz="2600" b="1" dirty="0" smtClean="0">
                  <a:solidFill>
                    <a:srgbClr val="1A2D68"/>
                  </a:solidFill>
                  <a:latin typeface="+mj-lt"/>
                  <a:cs typeface="Times New Roman" pitchFamily="18" charset="0"/>
                </a:rPr>
                <a:t>Ojo </a:t>
              </a:r>
              <a:r>
                <a:rPr lang="es-ES" sz="2600" b="1" dirty="0">
                  <a:solidFill>
                    <a:srgbClr val="1A2D68"/>
                  </a:solidFill>
                  <a:latin typeface="+mj-lt"/>
                  <a:cs typeface="Times New Roman" pitchFamily="18" charset="0"/>
                </a:rPr>
                <a:t>con la “ normalidad ”</a:t>
              </a:r>
            </a:p>
            <a:p>
              <a:pPr eaLnBrk="0" hangingPunct="0">
                <a:spcBef>
                  <a:spcPct val="50000"/>
                </a:spcBef>
              </a:pPr>
              <a:endParaRPr lang="es-ES" sz="2400" dirty="0">
                <a:latin typeface="Times New Roman" pitchFamily="18" charset="0"/>
              </a:endParaRPr>
            </a:p>
          </p:txBody>
        </p:sp>
      </p:grpSp>
      <p:grpSp>
        <p:nvGrpSpPr>
          <p:cNvPr id="24" name="Group 23"/>
          <p:cNvGrpSpPr/>
          <p:nvPr/>
        </p:nvGrpSpPr>
        <p:grpSpPr>
          <a:xfrm>
            <a:off x="714348" y="1142984"/>
            <a:ext cx="7696200" cy="3593291"/>
            <a:chOff x="714348" y="1142984"/>
            <a:chExt cx="7696200" cy="3593291"/>
          </a:xfrm>
        </p:grpSpPr>
        <p:grpSp>
          <p:nvGrpSpPr>
            <p:cNvPr id="23" name="Group 22"/>
            <p:cNvGrpSpPr/>
            <p:nvPr/>
          </p:nvGrpSpPr>
          <p:grpSpPr>
            <a:xfrm>
              <a:off x="714348" y="1142984"/>
              <a:ext cx="7696200" cy="3593291"/>
              <a:chOff x="723900" y="1382713"/>
              <a:chExt cx="7696200" cy="3593291"/>
            </a:xfrm>
          </p:grpSpPr>
          <p:sp>
            <p:nvSpPr>
              <p:cNvPr id="14" name="Text Box 2"/>
              <p:cNvSpPr txBox="1">
                <a:spLocks noChangeArrowheads="1"/>
              </p:cNvSpPr>
              <p:nvPr/>
            </p:nvSpPr>
            <p:spPr bwMode="auto">
              <a:xfrm>
                <a:off x="723900" y="1382713"/>
                <a:ext cx="7696200" cy="3593291"/>
              </a:xfrm>
              <a:prstGeom prst="rect">
                <a:avLst/>
              </a:prstGeom>
              <a:noFill/>
              <a:ln w="9525">
                <a:noFill/>
                <a:miter lim="800000"/>
                <a:headEnd/>
                <a:tailEnd/>
              </a:ln>
            </p:spPr>
            <p:txBody>
              <a:bodyPr>
                <a:spAutoFit/>
              </a:bodyPr>
              <a:lstStyle/>
              <a:p>
                <a:pPr>
                  <a:spcBef>
                    <a:spcPct val="50000"/>
                  </a:spcBef>
                </a:pPr>
                <a:r>
                  <a:rPr lang="es-ES" sz="2800" b="1" dirty="0">
                    <a:solidFill>
                      <a:srgbClr val="1A2D68"/>
                    </a:solidFill>
                    <a:latin typeface="+mj-lt"/>
                    <a:cs typeface="Times New Roman" pitchFamily="18" charset="0"/>
                  </a:rPr>
                  <a:t>Peor Caso</a:t>
                </a:r>
              </a:p>
              <a:p>
                <a:pPr>
                  <a:spcBef>
                    <a:spcPct val="50000"/>
                  </a:spcBef>
                </a:pPr>
                <a:r>
                  <a:rPr lang="es-ES" sz="2600" dirty="0">
                    <a:latin typeface="+mj-lt"/>
                    <a:cs typeface="Times New Roman" pitchFamily="18" charset="0"/>
                  </a:rPr>
                  <a:t> </a:t>
                </a:r>
                <a:r>
                  <a:rPr lang="es-ES" sz="2600" dirty="0">
                    <a:solidFill>
                      <a:srgbClr val="1A2D68"/>
                    </a:solidFill>
                    <a:latin typeface="+mj-lt"/>
                    <a:cs typeface="Times New Roman" pitchFamily="18" charset="0"/>
                  </a:rPr>
                  <a:t>50 % de la población en un extremo y 50% en el otro</a:t>
                </a:r>
                <a:r>
                  <a:rPr lang="es-ES" sz="2600" dirty="0" smtClean="0">
                    <a:solidFill>
                      <a:srgbClr val="1A2D68"/>
                    </a:solidFill>
                    <a:latin typeface="+mj-lt"/>
                    <a:cs typeface="Times New Roman" pitchFamily="18" charset="0"/>
                  </a:rPr>
                  <a:t>.</a:t>
                </a:r>
                <a:endParaRPr lang="es-ES" sz="2600" dirty="0">
                  <a:solidFill>
                    <a:srgbClr val="1A2D68"/>
                  </a:solidFill>
                  <a:latin typeface="+mj-lt"/>
                  <a:cs typeface="Times New Roman" pitchFamily="18" charset="0"/>
                </a:endParaRPr>
              </a:p>
              <a:p>
                <a:pPr>
                  <a:spcBef>
                    <a:spcPct val="50000"/>
                  </a:spcBef>
                </a:pPr>
                <a:endParaRPr lang="es-ES" sz="1000" dirty="0" smtClean="0">
                  <a:solidFill>
                    <a:srgbClr val="1A2D68"/>
                  </a:solidFill>
                  <a:latin typeface="+mj-lt"/>
                  <a:cs typeface="Times New Roman" pitchFamily="18" charset="0"/>
                </a:endParaRPr>
              </a:p>
              <a:p>
                <a:pPr>
                  <a:spcBef>
                    <a:spcPct val="50000"/>
                  </a:spcBef>
                </a:pPr>
                <a:r>
                  <a:rPr lang="es-ES" sz="2600" dirty="0" smtClean="0">
                    <a:solidFill>
                      <a:srgbClr val="1A2D68"/>
                    </a:solidFill>
                    <a:latin typeface="+mj-lt"/>
                    <a:cs typeface="Times New Roman" pitchFamily="18" charset="0"/>
                  </a:rPr>
                  <a:t>   Extremos   </a:t>
                </a:r>
                <a:r>
                  <a:rPr lang="es-ES" sz="2600" dirty="0">
                    <a:solidFill>
                      <a:srgbClr val="1A2D68"/>
                    </a:solidFill>
                    <a:latin typeface="+mj-lt"/>
                    <a:cs typeface="Times New Roman" pitchFamily="18" charset="0"/>
                  </a:rPr>
                  <a:t>2.000   y    40.000             media = </a:t>
                </a:r>
                <a:r>
                  <a:rPr lang="es-ES" sz="2600" dirty="0" smtClean="0">
                    <a:solidFill>
                      <a:srgbClr val="1A2D68"/>
                    </a:solidFill>
                    <a:latin typeface="+mj-lt"/>
                    <a:cs typeface="Times New Roman" pitchFamily="18" charset="0"/>
                  </a:rPr>
                  <a:t>21.000</a:t>
                </a:r>
                <a:endParaRPr lang="es-ES" sz="2600" dirty="0">
                  <a:solidFill>
                    <a:srgbClr val="1A2D68"/>
                  </a:solidFill>
                  <a:latin typeface="+mj-lt"/>
                  <a:cs typeface="Times New Roman" pitchFamily="18" charset="0"/>
                </a:endParaRPr>
              </a:p>
              <a:p>
                <a:pPr>
                  <a:spcBef>
                    <a:spcPct val="50000"/>
                  </a:spcBef>
                </a:pPr>
                <a:endParaRPr lang="es-ES" sz="1000" dirty="0" smtClean="0">
                  <a:solidFill>
                    <a:srgbClr val="1A2D68"/>
                  </a:solidFill>
                  <a:latin typeface="+mj-lt"/>
                  <a:cs typeface="Times New Roman" pitchFamily="18" charset="0"/>
                </a:endParaRPr>
              </a:p>
              <a:p>
                <a:pPr>
                  <a:spcBef>
                    <a:spcPct val="50000"/>
                  </a:spcBef>
                </a:pPr>
                <a:r>
                  <a:rPr lang="es-ES" sz="2600" dirty="0" smtClean="0">
                    <a:solidFill>
                      <a:srgbClr val="1A2D68"/>
                    </a:solidFill>
                    <a:latin typeface="+mj-lt"/>
                    <a:cs typeface="Times New Roman" pitchFamily="18" charset="0"/>
                  </a:rPr>
                  <a:t>Varianza </a:t>
                </a:r>
                <a:r>
                  <a:rPr lang="es-ES" sz="2600" dirty="0">
                    <a:solidFill>
                      <a:srgbClr val="1A2D68"/>
                    </a:solidFill>
                    <a:latin typeface="+mj-lt"/>
                    <a:cs typeface="Times New Roman" pitchFamily="18" charset="0"/>
                  </a:rPr>
                  <a:t>= 0,5 (40.000 – 21.000)</a:t>
                </a:r>
                <a:r>
                  <a:rPr lang="es-ES" sz="2600" baseline="30000" dirty="0">
                    <a:solidFill>
                      <a:srgbClr val="1A2D68"/>
                    </a:solidFill>
                    <a:latin typeface="+mj-lt"/>
                    <a:cs typeface="Times New Roman" pitchFamily="18" charset="0"/>
                  </a:rPr>
                  <a:t>2</a:t>
                </a:r>
                <a:r>
                  <a:rPr lang="es-ES" sz="2600" dirty="0">
                    <a:solidFill>
                      <a:srgbClr val="1A2D68"/>
                    </a:solidFill>
                    <a:latin typeface="+mj-lt"/>
                    <a:cs typeface="Times New Roman" pitchFamily="18" charset="0"/>
                  </a:rPr>
                  <a:t> + 0,5 (2.000 – 21.000)</a:t>
                </a:r>
                <a:r>
                  <a:rPr lang="es-ES" sz="2600" baseline="30000" dirty="0">
                    <a:solidFill>
                      <a:srgbClr val="1A2D68"/>
                    </a:solidFill>
                    <a:latin typeface="+mj-lt"/>
                    <a:cs typeface="Times New Roman" pitchFamily="18" charset="0"/>
                  </a:rPr>
                  <a:t>2</a:t>
                </a:r>
                <a:endParaRPr lang="es-ES" sz="2600" dirty="0">
                  <a:solidFill>
                    <a:srgbClr val="1A2D68"/>
                  </a:solidFill>
                  <a:latin typeface="+mj-lt"/>
                  <a:cs typeface="Times New Roman" pitchFamily="18" charset="0"/>
                </a:endParaRPr>
              </a:p>
              <a:p>
                <a:pPr>
                  <a:spcBef>
                    <a:spcPct val="50000"/>
                  </a:spcBef>
                </a:pPr>
                <a:r>
                  <a:rPr lang="es-ES" sz="2600" dirty="0">
                    <a:solidFill>
                      <a:srgbClr val="1A2D68"/>
                    </a:solidFill>
                    <a:latin typeface="+mj-lt"/>
                    <a:cs typeface="Times New Roman" pitchFamily="18" charset="0"/>
                  </a:rPr>
                  <a:t>                = (</a:t>
                </a:r>
                <a:r>
                  <a:rPr lang="es-ES" sz="2600" dirty="0" smtClean="0">
                    <a:solidFill>
                      <a:srgbClr val="1A2D68"/>
                    </a:solidFill>
                    <a:latin typeface="+mj-lt"/>
                    <a:cs typeface="Times New Roman" pitchFamily="18" charset="0"/>
                  </a:rPr>
                  <a:t>19.000)</a:t>
                </a:r>
                <a:r>
                  <a:rPr lang="es-ES" sz="2600" baseline="30000" dirty="0" smtClean="0">
                    <a:solidFill>
                      <a:srgbClr val="1A2D68"/>
                    </a:solidFill>
                    <a:latin typeface="+mj-lt"/>
                    <a:cs typeface="Times New Roman" pitchFamily="18" charset="0"/>
                  </a:rPr>
                  <a:t>2               </a:t>
                </a:r>
                <a:r>
                  <a:rPr lang="es-ES" sz="2600" dirty="0" smtClean="0">
                    <a:solidFill>
                      <a:srgbClr val="1A2D68"/>
                    </a:solidFill>
                    <a:latin typeface="+mj-lt"/>
                    <a:cs typeface="Times New Roman" pitchFamily="18" charset="0"/>
                  </a:rPr>
                  <a:t>     </a:t>
                </a:r>
                <a:r>
                  <a:rPr lang="el-GR" sz="3000" dirty="0" smtClean="0">
                    <a:solidFill>
                      <a:srgbClr val="1A2D68"/>
                    </a:solidFill>
                    <a:latin typeface="+mj-lt"/>
                    <a:cs typeface="Times New Roman" pitchFamily="18" charset="0"/>
                  </a:rPr>
                  <a:t>σ</a:t>
                </a:r>
                <a:r>
                  <a:rPr lang="es-ES" sz="2600" dirty="0" smtClean="0">
                    <a:solidFill>
                      <a:srgbClr val="1A2D68"/>
                    </a:solidFill>
                    <a:latin typeface="+mj-lt"/>
                    <a:cs typeface="Times New Roman" pitchFamily="18" charset="0"/>
                  </a:rPr>
                  <a:t> </a:t>
                </a:r>
                <a:r>
                  <a:rPr lang="es-ES" sz="2600" dirty="0">
                    <a:solidFill>
                      <a:srgbClr val="1A2D68"/>
                    </a:solidFill>
                    <a:latin typeface="+mj-lt"/>
                    <a:cs typeface="Times New Roman" pitchFamily="18" charset="0"/>
                  </a:rPr>
                  <a:t>= 19.000</a:t>
                </a:r>
                <a:endParaRPr lang="es-ES" sz="2600" dirty="0">
                  <a:solidFill>
                    <a:srgbClr val="1A2D68"/>
                  </a:solidFill>
                  <a:latin typeface="+mj-lt"/>
                </a:endParaRPr>
              </a:p>
            </p:txBody>
          </p:sp>
          <p:sp>
            <p:nvSpPr>
              <p:cNvPr id="16" name="Rectangle 15"/>
              <p:cNvSpPr/>
              <p:nvPr/>
            </p:nvSpPr>
            <p:spPr>
              <a:xfrm>
                <a:off x="785786" y="2786058"/>
                <a:ext cx="4286280" cy="64294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7" name="Rectangle 16"/>
              <p:cNvSpPr/>
              <p:nvPr/>
            </p:nvSpPr>
            <p:spPr>
              <a:xfrm>
                <a:off x="5500694" y="2786058"/>
                <a:ext cx="2571768" cy="642942"/>
              </a:xfrm>
              <a:prstGeom prst="rect">
                <a:avLst/>
              </a:prstGeom>
              <a:no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cxnSp>
          <p:nvCxnSpPr>
            <p:cNvPr id="19" name="Straight Arrow Connector 18"/>
            <p:cNvCxnSpPr/>
            <p:nvPr/>
          </p:nvCxnSpPr>
          <p:spPr>
            <a:xfrm>
              <a:off x="3714744" y="4357694"/>
              <a:ext cx="571504" cy="1588"/>
            </a:xfrm>
            <a:prstGeom prst="straightConnector1">
              <a:avLst/>
            </a:prstGeom>
            <a:ln w="19050">
              <a:solidFill>
                <a:srgbClr val="1A2D68"/>
              </a:solidFill>
              <a:tailEnd type="arrow"/>
            </a:ln>
          </p:spPr>
          <p:style>
            <a:lnRef idx="1">
              <a:schemeClr val="accent1"/>
            </a:lnRef>
            <a:fillRef idx="0">
              <a:schemeClr val="accent1"/>
            </a:fillRef>
            <a:effectRef idx="0">
              <a:schemeClr val="accent1"/>
            </a:effectRef>
            <a:fontRef idx="minor">
              <a:schemeClr val="tx1"/>
            </a:fontRef>
          </p:style>
        </p:cxnSp>
      </p:grpSp>
      <p:sp>
        <p:nvSpPr>
          <p:cNvPr id="18" name="Rectangle 17"/>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0" name="Rectangle 19"/>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5" name="Rectangle 2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2786050" y="3286124"/>
            <a:ext cx="4071966" cy="85725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18" name="Rectangle 17"/>
          <p:cNvSpPr/>
          <p:nvPr/>
        </p:nvSpPr>
        <p:spPr>
          <a:xfrm>
            <a:off x="785786" y="1857364"/>
            <a:ext cx="7858180" cy="4293483"/>
          </a:xfrm>
          <a:prstGeom prst="rect">
            <a:avLst/>
          </a:prstGeom>
        </p:spPr>
        <p:txBody>
          <a:bodyPr wrap="square">
            <a:spAutoFit/>
          </a:bodyPr>
          <a:lstStyle/>
          <a:p>
            <a:pPr algn="just" eaLnBrk="0" hangingPunct="0">
              <a:spcBef>
                <a:spcPct val="50000"/>
              </a:spcBef>
            </a:pPr>
            <a:r>
              <a:rPr lang="es-ES_tradnl" sz="2800" dirty="0" smtClean="0">
                <a:solidFill>
                  <a:srgbClr val="1A2D68"/>
                </a:solidFill>
                <a:latin typeface="+mj-lt"/>
              </a:rPr>
              <a:t>El caso Proporciones es el más habitual de las encuestas. Corresponde a la </a:t>
            </a:r>
            <a:r>
              <a:rPr lang="es-ES_tradnl" sz="2800" b="1" dirty="0" smtClean="0">
                <a:solidFill>
                  <a:srgbClr val="1A2D68"/>
                </a:solidFill>
                <a:latin typeface="+mj-lt"/>
              </a:rPr>
              <a:t>representación </a:t>
            </a:r>
            <a:r>
              <a:rPr lang="es-ES_tradnl" sz="2800" b="1" dirty="0" err="1" smtClean="0">
                <a:solidFill>
                  <a:srgbClr val="1A2D68"/>
                </a:solidFill>
                <a:latin typeface="+mj-lt"/>
              </a:rPr>
              <a:t>binomial</a:t>
            </a:r>
            <a:r>
              <a:rPr lang="es-ES_tradnl" sz="2800" dirty="0" smtClean="0">
                <a:solidFill>
                  <a:srgbClr val="1A2D68"/>
                </a:solidFill>
                <a:latin typeface="+mj-lt"/>
              </a:rPr>
              <a:t>. Es decir:</a:t>
            </a:r>
          </a:p>
          <a:p>
            <a:pPr algn="ctr" eaLnBrk="0" hangingPunct="0">
              <a:spcBef>
                <a:spcPct val="50000"/>
              </a:spcBef>
            </a:pPr>
            <a:r>
              <a:rPr lang="es-ES_tradnl" sz="400" dirty="0" smtClean="0">
                <a:solidFill>
                  <a:srgbClr val="1A2D68"/>
                </a:solidFill>
                <a:latin typeface="+mj-lt"/>
              </a:rPr>
              <a:t>  </a:t>
            </a:r>
          </a:p>
          <a:p>
            <a:pPr algn="ctr" eaLnBrk="0" hangingPunct="0">
              <a:spcBef>
                <a:spcPct val="50000"/>
              </a:spcBef>
            </a:pPr>
            <a:r>
              <a:rPr lang="es-ES_tradnl" sz="2800" dirty="0" smtClean="0">
                <a:solidFill>
                  <a:srgbClr val="1A2D68"/>
                </a:solidFill>
                <a:latin typeface="+mj-lt"/>
              </a:rPr>
              <a:t>  </a:t>
            </a:r>
            <a:r>
              <a:rPr lang="es-ES_tradnl" sz="2800" dirty="0" smtClean="0">
                <a:solidFill>
                  <a:schemeClr val="bg1"/>
                </a:solidFill>
                <a:latin typeface="+mj-lt"/>
              </a:rPr>
              <a:t>Éxito vs Fracaso</a:t>
            </a:r>
          </a:p>
          <a:p>
            <a:pPr algn="just" eaLnBrk="0" hangingPunct="0">
              <a:spcBef>
                <a:spcPct val="50000"/>
              </a:spcBef>
            </a:pPr>
            <a:endParaRPr lang="es-ES_tradnl" sz="1000" dirty="0" smtClean="0">
              <a:solidFill>
                <a:srgbClr val="1A2D68"/>
              </a:solidFill>
              <a:latin typeface="+mj-lt"/>
            </a:endParaRPr>
          </a:p>
          <a:p>
            <a:pPr algn="just" eaLnBrk="0" hangingPunct="0">
              <a:spcBef>
                <a:spcPct val="50000"/>
              </a:spcBef>
            </a:pPr>
            <a:r>
              <a:rPr lang="es-ES_tradnl" sz="2800" dirty="0" smtClean="0">
                <a:solidFill>
                  <a:srgbClr val="1A2D68"/>
                </a:solidFill>
                <a:latin typeface="+mj-lt"/>
              </a:rPr>
              <a:t>Cuando la pregunta es sobre marcas :</a:t>
            </a:r>
          </a:p>
          <a:p>
            <a:pPr algn="just" eaLnBrk="0" hangingPunct="0">
              <a:spcBef>
                <a:spcPct val="50000"/>
              </a:spcBef>
            </a:pPr>
            <a:r>
              <a:rPr lang="es-ES_tradnl" sz="2800" b="1" dirty="0" smtClean="0">
                <a:solidFill>
                  <a:srgbClr val="1A2D68"/>
                </a:solidFill>
                <a:latin typeface="+mj-lt"/>
              </a:rPr>
              <a:t>    éxito      =   mi marca</a:t>
            </a:r>
          </a:p>
          <a:p>
            <a:pPr algn="just" eaLnBrk="0" hangingPunct="0">
              <a:spcBef>
                <a:spcPct val="50000"/>
              </a:spcBef>
            </a:pPr>
            <a:r>
              <a:rPr lang="es-ES_tradnl" sz="2800" dirty="0" smtClean="0">
                <a:solidFill>
                  <a:srgbClr val="1A2D68"/>
                </a:solidFill>
                <a:latin typeface="+mj-lt"/>
              </a:rPr>
              <a:t>    </a:t>
            </a:r>
            <a:r>
              <a:rPr lang="es-ES_tradnl" sz="2800" b="1" dirty="0" smtClean="0">
                <a:solidFill>
                  <a:srgbClr val="FF0000"/>
                </a:solidFill>
                <a:latin typeface="+mj-lt"/>
              </a:rPr>
              <a:t>fracaso  =   cualquier otra marca</a:t>
            </a:r>
            <a:endParaRPr lang="es-ES_tradnl" sz="2800" b="1" dirty="0">
              <a:solidFill>
                <a:srgbClr val="FF0000"/>
              </a:solidFill>
              <a:latin typeface="+mj-lt"/>
            </a:endParaRPr>
          </a:p>
        </p:txBody>
      </p:sp>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Tamaño de la Muestra</a:t>
            </a:r>
            <a:endParaRPr lang="es-CL" sz="5000" b="1" dirty="0">
              <a:solidFill>
                <a:srgbClr val="002060"/>
              </a:solidFill>
              <a:latin typeface="+mj-lt"/>
              <a:cs typeface="Arial" pitchFamily="34" charset="0"/>
            </a:endParaRPr>
          </a:p>
        </p:txBody>
      </p:sp>
      <p:sp>
        <p:nvSpPr>
          <p:cNvPr id="14" name="Text Box 2"/>
          <p:cNvSpPr txBox="1">
            <a:spLocks noChangeArrowheads="1"/>
          </p:cNvSpPr>
          <p:nvPr/>
        </p:nvSpPr>
        <p:spPr bwMode="auto">
          <a:xfrm>
            <a:off x="714348" y="1142984"/>
            <a:ext cx="7696200" cy="1184940"/>
          </a:xfrm>
          <a:prstGeom prst="rect">
            <a:avLst/>
          </a:prstGeom>
          <a:noFill/>
          <a:ln w="9525">
            <a:noFill/>
            <a:miter lim="800000"/>
            <a:headEnd/>
            <a:tailEnd/>
          </a:ln>
        </p:spPr>
        <p:txBody>
          <a:bodyPr>
            <a:spAutoFit/>
          </a:bodyPr>
          <a:lstStyle/>
          <a:p>
            <a:pPr>
              <a:spcBef>
                <a:spcPct val="50000"/>
              </a:spcBef>
            </a:pPr>
            <a:r>
              <a:rPr lang="es-ES" sz="3200" b="1" dirty="0" smtClean="0">
                <a:solidFill>
                  <a:srgbClr val="008000"/>
                </a:solidFill>
                <a:latin typeface="+mj-lt"/>
                <a:cs typeface="Times New Roman" pitchFamily="18" charset="0"/>
              </a:rPr>
              <a:t>Caso proporciones</a:t>
            </a:r>
            <a:endParaRPr lang="es-ES" sz="3200" b="1" dirty="0">
              <a:solidFill>
                <a:srgbClr val="008000"/>
              </a:solidFill>
              <a:latin typeface="+mj-lt"/>
              <a:cs typeface="Times New Roman" pitchFamily="18" charset="0"/>
            </a:endParaRPr>
          </a:p>
          <a:p>
            <a:pPr>
              <a:spcBef>
                <a:spcPct val="50000"/>
              </a:spcBef>
            </a:pPr>
            <a:r>
              <a:rPr lang="es-ES" sz="2600" dirty="0">
                <a:latin typeface="+mj-lt"/>
                <a:cs typeface="Times New Roman" pitchFamily="18" charset="0"/>
              </a:rPr>
              <a:t> </a:t>
            </a:r>
            <a:endParaRPr lang="es-ES" sz="2600" dirty="0">
              <a:solidFill>
                <a:srgbClr val="1A2D68"/>
              </a:solidFill>
              <a:latin typeface="+mj-lt"/>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857224" y="5000636"/>
            <a:ext cx="6786610" cy="135732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CL"/>
          </a:p>
        </p:txBody>
      </p:sp>
      <p:graphicFrame>
        <p:nvGraphicFramePr>
          <p:cNvPr id="54285" name="Object 2"/>
          <p:cNvGraphicFramePr>
            <a:graphicFrameLocks noChangeAspect="1"/>
          </p:cNvGraphicFramePr>
          <p:nvPr/>
        </p:nvGraphicFramePr>
        <p:xfrm>
          <a:off x="679484" y="3500438"/>
          <a:ext cx="8750300" cy="4711700"/>
        </p:xfrm>
        <a:graphic>
          <a:graphicData uri="http://schemas.openxmlformats.org/presentationml/2006/ole">
            <p:oleObj spid="_x0000_s54285" name="Document" r:id="rId3" imgW="5619988" imgH="3020323" progId="Word.Document.8">
              <p:embed/>
            </p:oleObj>
          </a:graphicData>
        </a:graphic>
      </p:graphicFrame>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Tamaño de la Muestra</a:t>
            </a:r>
            <a:endParaRPr lang="es-CL" sz="5000" b="1" dirty="0">
              <a:solidFill>
                <a:srgbClr val="002060"/>
              </a:solidFill>
              <a:latin typeface="+mj-lt"/>
              <a:cs typeface="Arial" pitchFamily="34" charset="0"/>
            </a:endParaRPr>
          </a:p>
        </p:txBody>
      </p:sp>
      <p:graphicFrame>
        <p:nvGraphicFramePr>
          <p:cNvPr id="54274" name="Object 2"/>
          <p:cNvGraphicFramePr>
            <a:graphicFrameLocks noChangeAspect="1"/>
          </p:cNvGraphicFramePr>
          <p:nvPr/>
        </p:nvGraphicFramePr>
        <p:xfrm>
          <a:off x="647700" y="1473200"/>
          <a:ext cx="8750300" cy="4508500"/>
        </p:xfrm>
        <a:graphic>
          <a:graphicData uri="http://schemas.openxmlformats.org/presentationml/2006/ole">
            <p:oleObj spid="_x0000_s54274" name="Document" r:id="rId4" imgW="5619988" imgH="2895135" progId="Word.Document.8">
              <p:embed/>
            </p:oleObj>
          </a:graphicData>
        </a:graphic>
      </p:graphicFrame>
      <p:sp>
        <p:nvSpPr>
          <p:cNvPr id="11" name="Text Box 2"/>
          <p:cNvSpPr txBox="1">
            <a:spLocks noChangeArrowheads="1"/>
          </p:cNvSpPr>
          <p:nvPr/>
        </p:nvSpPr>
        <p:spPr bwMode="auto">
          <a:xfrm>
            <a:off x="714348" y="1142984"/>
            <a:ext cx="7696200" cy="1184940"/>
          </a:xfrm>
          <a:prstGeom prst="rect">
            <a:avLst/>
          </a:prstGeom>
          <a:noFill/>
          <a:ln w="9525">
            <a:noFill/>
            <a:miter lim="800000"/>
            <a:headEnd/>
            <a:tailEnd/>
          </a:ln>
        </p:spPr>
        <p:txBody>
          <a:bodyPr>
            <a:spAutoFit/>
          </a:bodyPr>
          <a:lstStyle/>
          <a:p>
            <a:pPr>
              <a:spcBef>
                <a:spcPct val="50000"/>
              </a:spcBef>
            </a:pPr>
            <a:r>
              <a:rPr lang="es-ES" sz="3200" b="1" dirty="0" smtClean="0">
                <a:solidFill>
                  <a:srgbClr val="008000"/>
                </a:solidFill>
                <a:latin typeface="+mj-lt"/>
                <a:cs typeface="Times New Roman" pitchFamily="18" charset="0"/>
              </a:rPr>
              <a:t>Caso proporciones</a:t>
            </a:r>
            <a:endParaRPr lang="es-ES" sz="3200" b="1" dirty="0">
              <a:solidFill>
                <a:srgbClr val="008000"/>
              </a:solidFill>
              <a:latin typeface="+mj-lt"/>
              <a:cs typeface="Times New Roman" pitchFamily="18" charset="0"/>
            </a:endParaRPr>
          </a:p>
          <a:p>
            <a:pPr>
              <a:spcBef>
                <a:spcPct val="50000"/>
              </a:spcBef>
            </a:pPr>
            <a:r>
              <a:rPr lang="es-ES" sz="2600" dirty="0">
                <a:latin typeface="+mj-lt"/>
                <a:cs typeface="Times New Roman" pitchFamily="18" charset="0"/>
              </a:rPr>
              <a:t> </a:t>
            </a:r>
            <a:endParaRPr lang="es-ES" sz="2600" dirty="0">
              <a:solidFill>
                <a:srgbClr val="1A2D68"/>
              </a:solidFill>
              <a:latin typeface="+mj-lt"/>
            </a:endParaRPr>
          </a:p>
        </p:txBody>
      </p:sp>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6" name="Rectangle 1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7" name="Rectangle 1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Tamaño de la Muestra</a:t>
            </a:r>
            <a:endParaRPr lang="es-CL" sz="5000" b="1" dirty="0">
              <a:solidFill>
                <a:srgbClr val="002060"/>
              </a:solidFill>
              <a:latin typeface="+mj-lt"/>
              <a:cs typeface="Arial" pitchFamily="34" charset="0"/>
            </a:endParaRPr>
          </a:p>
        </p:txBody>
      </p:sp>
      <p:graphicFrame>
        <p:nvGraphicFramePr>
          <p:cNvPr id="56324" name="Object 2"/>
          <p:cNvGraphicFramePr>
            <a:graphicFrameLocks noChangeAspect="1"/>
          </p:cNvGraphicFramePr>
          <p:nvPr/>
        </p:nvGraphicFramePr>
        <p:xfrm>
          <a:off x="533400" y="292100"/>
          <a:ext cx="7620000" cy="7696200"/>
        </p:xfrm>
        <a:graphic>
          <a:graphicData uri="http://schemas.openxmlformats.org/presentationml/2006/ole">
            <p:oleObj spid="_x0000_s56324" name="Document" r:id="rId3" imgW="5619988" imgH="5660047" progId="Word.Document.8">
              <p:embed/>
            </p:oleObj>
          </a:graphicData>
        </a:graphic>
      </p:graphicFrame>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42910"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Ejemplo: Un Banco</a:t>
            </a:r>
            <a:endParaRPr lang="es-CL" sz="5000" b="1" dirty="0">
              <a:solidFill>
                <a:srgbClr val="002060"/>
              </a:solidFill>
              <a:latin typeface="+mj-lt"/>
              <a:cs typeface="Arial" pitchFamily="34" charset="0"/>
            </a:endParaRPr>
          </a:p>
        </p:txBody>
      </p:sp>
      <p:sp>
        <p:nvSpPr>
          <p:cNvPr id="29" name="Rectangle 28"/>
          <p:cNvSpPr/>
          <p:nvPr/>
        </p:nvSpPr>
        <p:spPr>
          <a:xfrm>
            <a:off x="285720" y="2143116"/>
            <a:ext cx="8572560" cy="428628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514350" indent="-514350" algn="just" eaLnBrk="0" hangingPunct="0">
              <a:spcBef>
                <a:spcPct val="50000"/>
              </a:spcBef>
              <a:buAutoNum type="arabicPeriod"/>
            </a:pPr>
            <a:r>
              <a:rPr lang="es-ES" sz="2600" dirty="0" smtClean="0">
                <a:solidFill>
                  <a:srgbClr val="1A2D68"/>
                </a:solidFill>
                <a:latin typeface="+mj-lt"/>
              </a:rPr>
              <a:t>Seleccionaremos una muestra al azar que sea representativa de los distintos tipos de clientes (tamaño)</a:t>
            </a:r>
          </a:p>
          <a:p>
            <a:pPr marL="514350" indent="-514350" algn="just" eaLnBrk="0" hangingPunct="0">
              <a:spcBef>
                <a:spcPct val="50000"/>
              </a:spcBef>
              <a:buAutoNum type="arabicPeriod"/>
            </a:pPr>
            <a:r>
              <a:rPr lang="es-ES" sz="2600" dirty="0" smtClean="0">
                <a:solidFill>
                  <a:srgbClr val="1A2D68"/>
                </a:solidFill>
                <a:latin typeface="+mj-lt"/>
              </a:rPr>
              <a:t>Les trataremos de vender seguros y anotaremos quienes compraron y quienes no</a:t>
            </a:r>
          </a:p>
          <a:p>
            <a:pPr marL="514350" indent="-514350" algn="just" eaLnBrk="0" hangingPunct="0">
              <a:spcBef>
                <a:spcPct val="50000"/>
              </a:spcBef>
              <a:buAutoNum type="arabicPeriod"/>
            </a:pPr>
            <a:r>
              <a:rPr lang="es-ES" sz="2600" dirty="0" smtClean="0">
                <a:solidFill>
                  <a:srgbClr val="1A2D68"/>
                </a:solidFill>
                <a:latin typeface="+mj-lt"/>
              </a:rPr>
              <a:t>Haremos un Análisis Discriminante para encontrar las                                                                                        variables (función discriminante) que mejor segreguen a los que compraron de los que no</a:t>
            </a:r>
          </a:p>
          <a:p>
            <a:pPr marL="514350" indent="-514350" algn="just" eaLnBrk="0" hangingPunct="0">
              <a:spcBef>
                <a:spcPct val="50000"/>
              </a:spcBef>
              <a:buAutoNum type="arabicPeriod"/>
            </a:pPr>
            <a:r>
              <a:rPr lang="es-ES" sz="2600" dirty="0" smtClean="0">
                <a:solidFill>
                  <a:srgbClr val="1A2D68"/>
                </a:solidFill>
                <a:latin typeface="+mj-lt"/>
              </a:rPr>
              <a:t>La venta a la muestra se hará vía telefónica, igual a la que se aplicaría a toda la población</a:t>
            </a:r>
            <a:endParaRPr lang="es-CL" sz="2600" dirty="0">
              <a:solidFill>
                <a:srgbClr val="1A2D68"/>
              </a:solidFill>
              <a:latin typeface="+mj-lt"/>
            </a:endParaRPr>
          </a:p>
        </p:txBody>
      </p:sp>
      <p:sp>
        <p:nvSpPr>
          <p:cNvPr id="12" name="Rectangle 11"/>
          <p:cNvSpPr/>
          <p:nvPr/>
        </p:nvSpPr>
        <p:spPr>
          <a:xfrm>
            <a:off x="285720" y="1214422"/>
            <a:ext cx="3000396" cy="785818"/>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600" dirty="0" smtClean="0"/>
              <a:t>Diseñar el método:</a:t>
            </a:r>
            <a:endParaRPr lang="es-CL" sz="2600" dirty="0"/>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1" name="Rectangle 10"/>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571472" y="2143678"/>
            <a:ext cx="8215370" cy="3785652"/>
          </a:xfrm>
          <a:prstGeom prst="rect">
            <a:avLst/>
          </a:prstGeom>
        </p:spPr>
        <p:txBody>
          <a:bodyPr wrap="square">
            <a:spAutoFit/>
          </a:bodyPr>
          <a:lstStyle/>
          <a:p>
            <a:pPr marL="514350" indent="-514350" algn="just" eaLnBrk="0" hangingPunct="0">
              <a:spcBef>
                <a:spcPct val="50000"/>
              </a:spcBef>
              <a:buFont typeface="+mj-lt"/>
              <a:buAutoNum type="arabicPeriod"/>
            </a:pPr>
            <a:r>
              <a:rPr lang="es-ES_tradnl" sz="3200" dirty="0" smtClean="0">
                <a:solidFill>
                  <a:srgbClr val="1A2D68"/>
                </a:solidFill>
                <a:latin typeface="+mj-lt"/>
              </a:rPr>
              <a:t>Alcance del conocimiento</a:t>
            </a:r>
          </a:p>
          <a:p>
            <a:pPr marL="514350" indent="-514350" algn="just" eaLnBrk="0" hangingPunct="0">
              <a:spcBef>
                <a:spcPct val="50000"/>
              </a:spcBef>
              <a:buFont typeface="+mj-lt"/>
              <a:buAutoNum type="arabicPeriod"/>
            </a:pPr>
            <a:r>
              <a:rPr lang="es-ES_tradnl" sz="3200" dirty="0" smtClean="0">
                <a:solidFill>
                  <a:srgbClr val="1A2D68"/>
                </a:solidFill>
                <a:latin typeface="+mj-lt"/>
              </a:rPr>
              <a:t>Actitudes, intereses y opiniones</a:t>
            </a:r>
          </a:p>
          <a:p>
            <a:pPr marL="514350" indent="-514350" algn="just" eaLnBrk="0" hangingPunct="0">
              <a:spcBef>
                <a:spcPct val="50000"/>
              </a:spcBef>
              <a:buFont typeface="+mj-lt"/>
              <a:buAutoNum type="arabicPeriod"/>
            </a:pPr>
            <a:r>
              <a:rPr lang="es-ES_tradnl" sz="3200" dirty="0" smtClean="0">
                <a:solidFill>
                  <a:srgbClr val="1A2D68"/>
                </a:solidFill>
                <a:latin typeface="+mj-lt"/>
              </a:rPr>
              <a:t>Comportamiento: pasado, presente y futuro</a:t>
            </a:r>
          </a:p>
          <a:p>
            <a:pPr marL="514350" indent="-514350" algn="just" eaLnBrk="0" hangingPunct="0">
              <a:spcBef>
                <a:spcPct val="50000"/>
              </a:spcBef>
              <a:buFont typeface="+mj-lt"/>
              <a:buAutoNum type="arabicPeriod"/>
            </a:pPr>
            <a:r>
              <a:rPr lang="es-ES_tradnl" sz="3200" dirty="0" smtClean="0">
                <a:solidFill>
                  <a:srgbClr val="1A2D68"/>
                </a:solidFill>
                <a:latin typeface="+mj-lt"/>
              </a:rPr>
              <a:t>Variables de clasificación</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Contenido de la Encuesta</a:t>
            </a:r>
            <a:endParaRPr lang="es-CL" sz="5000" b="1" dirty="0">
              <a:solidFill>
                <a:srgbClr val="002060"/>
              </a:solidFill>
              <a:latin typeface="+mj-lt"/>
              <a:cs typeface="Arial" pitchFamily="34" charset="0"/>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571472" y="2286554"/>
            <a:ext cx="8215370" cy="3785652"/>
          </a:xfrm>
          <a:prstGeom prst="rect">
            <a:avLst/>
          </a:prstGeom>
        </p:spPr>
        <p:txBody>
          <a:bodyPr wrap="square">
            <a:spAutoFit/>
          </a:bodyPr>
          <a:lstStyle/>
          <a:p>
            <a:pPr marL="514350" indent="-514350" algn="just" eaLnBrk="0" hangingPunct="0">
              <a:spcBef>
                <a:spcPct val="50000"/>
              </a:spcBef>
              <a:buFont typeface="+mj-lt"/>
              <a:buAutoNum type="alphaLcPeriod"/>
            </a:pPr>
            <a:r>
              <a:rPr lang="es-ES_tradnl" sz="3200" dirty="0" smtClean="0">
                <a:solidFill>
                  <a:srgbClr val="1A2D68"/>
                </a:solidFill>
                <a:latin typeface="+mj-lt"/>
              </a:rPr>
              <a:t>No respuesta</a:t>
            </a:r>
          </a:p>
          <a:p>
            <a:pPr marL="514350" indent="-514350" algn="just" eaLnBrk="0" hangingPunct="0">
              <a:spcBef>
                <a:spcPct val="50000"/>
              </a:spcBef>
              <a:buFont typeface="+mj-lt"/>
              <a:buAutoNum type="alphaLcPeriod"/>
            </a:pPr>
            <a:r>
              <a:rPr lang="es-ES_tradnl" sz="3200" dirty="0" smtClean="0">
                <a:solidFill>
                  <a:srgbClr val="1A2D68"/>
                </a:solidFill>
                <a:latin typeface="+mj-lt"/>
              </a:rPr>
              <a:t>Ambigüedad de la pregunta y/o respuesta</a:t>
            </a:r>
          </a:p>
          <a:p>
            <a:pPr marL="514350" indent="-514350" algn="just" eaLnBrk="0" hangingPunct="0">
              <a:spcBef>
                <a:spcPct val="50000"/>
              </a:spcBef>
              <a:buFont typeface="+mj-lt"/>
              <a:buAutoNum type="alphaLcPeriod"/>
            </a:pPr>
            <a:r>
              <a:rPr lang="es-ES_tradnl" sz="3200" dirty="0" smtClean="0">
                <a:solidFill>
                  <a:srgbClr val="1A2D68"/>
                </a:solidFill>
                <a:latin typeface="+mj-lt"/>
              </a:rPr>
              <a:t>Respuestas Inexactas</a:t>
            </a:r>
          </a:p>
          <a:p>
            <a:pPr marL="514350" indent="-514350" algn="just" eaLnBrk="0" hangingPunct="0">
              <a:spcBef>
                <a:spcPct val="50000"/>
              </a:spcBef>
              <a:buFont typeface="+mj-lt"/>
              <a:buAutoNum type="alphaLcPeriod"/>
            </a:pPr>
            <a:r>
              <a:rPr lang="es-ES_tradnl" sz="3200" dirty="0" smtClean="0">
                <a:solidFill>
                  <a:srgbClr val="1A2D68"/>
                </a:solidFill>
                <a:latin typeface="+mj-lt"/>
              </a:rPr>
              <a:t>Errores del Entrevistador</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Contenido de la Encuesta</a:t>
            </a:r>
            <a:endParaRPr lang="es-CL" sz="5000" b="1" dirty="0">
              <a:solidFill>
                <a:srgbClr val="002060"/>
              </a:solidFill>
              <a:latin typeface="+mj-lt"/>
              <a:cs typeface="Arial" pitchFamily="34" charset="0"/>
            </a:endParaRPr>
          </a:p>
        </p:txBody>
      </p:sp>
      <p:sp>
        <p:nvSpPr>
          <p:cNvPr id="11" name="TextBox 10"/>
          <p:cNvSpPr txBox="1"/>
          <p:nvPr/>
        </p:nvSpPr>
        <p:spPr>
          <a:xfrm>
            <a:off x="500034" y="1285860"/>
            <a:ext cx="3571900" cy="630942"/>
          </a:xfrm>
          <a:prstGeom prst="rect">
            <a:avLst/>
          </a:prstGeom>
          <a:noFill/>
        </p:spPr>
        <p:txBody>
          <a:bodyPr wrap="square" rtlCol="0">
            <a:spAutoFit/>
          </a:bodyPr>
          <a:lstStyle/>
          <a:p>
            <a:r>
              <a:rPr lang="es-MX" sz="3500" b="1" dirty="0" smtClean="0">
                <a:solidFill>
                  <a:srgbClr val="FF0000"/>
                </a:solidFill>
              </a:rPr>
              <a:t>Fuentes de Error</a:t>
            </a:r>
            <a:endParaRPr lang="es-CL" sz="3500" b="1" dirty="0">
              <a:solidFill>
                <a:srgbClr val="FF0000"/>
              </a:solidFill>
            </a:endParaRPr>
          </a:p>
        </p:txBody>
      </p:sp>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6" name="Rectangle 1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7" name="Rectangle 1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Fuentes de Error</a:t>
            </a:r>
            <a:endParaRPr lang="es-CL" sz="5000" b="1" dirty="0">
              <a:solidFill>
                <a:srgbClr val="002060"/>
              </a:solidFill>
              <a:latin typeface="+mj-lt"/>
              <a:cs typeface="Arial" pitchFamily="34" charset="0"/>
            </a:endParaRPr>
          </a:p>
        </p:txBody>
      </p:sp>
      <p:sp>
        <p:nvSpPr>
          <p:cNvPr id="14" name="TextBox 13"/>
          <p:cNvSpPr txBox="1"/>
          <p:nvPr/>
        </p:nvSpPr>
        <p:spPr>
          <a:xfrm>
            <a:off x="7000892" y="5929330"/>
            <a:ext cx="2000264" cy="400110"/>
          </a:xfrm>
          <a:prstGeom prst="rect">
            <a:avLst/>
          </a:prstGeom>
          <a:noFill/>
        </p:spPr>
        <p:txBody>
          <a:bodyPr wrap="square" rtlCol="0">
            <a:spAutoFit/>
          </a:bodyPr>
          <a:lstStyle/>
          <a:p>
            <a:r>
              <a:rPr lang="es-MX" sz="2000" b="1" dirty="0" smtClean="0">
                <a:solidFill>
                  <a:srgbClr val="1A2D68"/>
                </a:solidFill>
              </a:rPr>
              <a:t>Por C. Diez</a:t>
            </a:r>
            <a:endParaRPr lang="es-CL" sz="2000" b="1" dirty="0">
              <a:solidFill>
                <a:srgbClr val="1A2D68"/>
              </a:solidFill>
            </a:endParaRPr>
          </a:p>
        </p:txBody>
      </p:sp>
      <p:grpSp>
        <p:nvGrpSpPr>
          <p:cNvPr id="31" name="Group 30"/>
          <p:cNvGrpSpPr/>
          <p:nvPr/>
        </p:nvGrpSpPr>
        <p:grpSpPr>
          <a:xfrm>
            <a:off x="214282" y="1357298"/>
            <a:ext cx="8715436" cy="4676436"/>
            <a:chOff x="214282" y="1357298"/>
            <a:chExt cx="8715436" cy="4676436"/>
          </a:xfrm>
        </p:grpSpPr>
        <p:sp>
          <p:nvSpPr>
            <p:cNvPr id="16" name="Rectangle 15"/>
            <p:cNvSpPr/>
            <p:nvPr/>
          </p:nvSpPr>
          <p:spPr>
            <a:xfrm>
              <a:off x="214282" y="2285992"/>
              <a:ext cx="2000264" cy="8572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500" dirty="0" smtClean="0"/>
                <a:t>Población</a:t>
              </a:r>
              <a:endParaRPr lang="es-CL" sz="2500" dirty="0"/>
            </a:p>
          </p:txBody>
        </p:sp>
        <p:sp>
          <p:nvSpPr>
            <p:cNvPr id="17" name="Rectangle 16"/>
            <p:cNvSpPr/>
            <p:nvPr/>
          </p:nvSpPr>
          <p:spPr>
            <a:xfrm>
              <a:off x="3286116" y="2285992"/>
              <a:ext cx="2000264" cy="8572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500" dirty="0" smtClean="0"/>
                <a:t>Entrevistado</a:t>
              </a:r>
              <a:endParaRPr lang="es-CL" sz="2500" dirty="0"/>
            </a:p>
          </p:txBody>
        </p:sp>
        <p:sp>
          <p:nvSpPr>
            <p:cNvPr id="18" name="Rectangle 17"/>
            <p:cNvSpPr/>
            <p:nvPr/>
          </p:nvSpPr>
          <p:spPr>
            <a:xfrm>
              <a:off x="6929454" y="2285992"/>
              <a:ext cx="2000264" cy="8572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500" dirty="0" smtClean="0"/>
                <a:t>Entrevistador</a:t>
              </a:r>
              <a:endParaRPr lang="es-CL" sz="2500" dirty="0"/>
            </a:p>
          </p:txBody>
        </p:sp>
        <p:sp>
          <p:nvSpPr>
            <p:cNvPr id="20" name="Right Arrow 19"/>
            <p:cNvSpPr/>
            <p:nvPr/>
          </p:nvSpPr>
          <p:spPr>
            <a:xfrm>
              <a:off x="5429256" y="2143116"/>
              <a:ext cx="1357322" cy="642942"/>
            </a:xfrm>
            <a:prstGeom prst="rightArrow">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t>Respuesta</a:t>
              </a:r>
              <a:endParaRPr lang="es-CL" b="1" dirty="0"/>
            </a:p>
          </p:txBody>
        </p:sp>
        <p:sp>
          <p:nvSpPr>
            <p:cNvPr id="21" name="Right Arrow 20"/>
            <p:cNvSpPr/>
            <p:nvPr/>
          </p:nvSpPr>
          <p:spPr>
            <a:xfrm flipH="1">
              <a:off x="5429256" y="2786058"/>
              <a:ext cx="1357322" cy="642942"/>
            </a:xfrm>
            <a:prstGeom prst="rightArrow">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t>Pregunta</a:t>
              </a:r>
              <a:endParaRPr lang="es-CL" b="1" dirty="0"/>
            </a:p>
          </p:txBody>
        </p:sp>
        <p:sp>
          <p:nvSpPr>
            <p:cNvPr id="22" name="TextBox 21"/>
            <p:cNvSpPr txBox="1"/>
            <p:nvPr/>
          </p:nvSpPr>
          <p:spPr>
            <a:xfrm>
              <a:off x="3714744" y="1357298"/>
              <a:ext cx="2214578" cy="677108"/>
            </a:xfrm>
            <a:prstGeom prst="rect">
              <a:avLst/>
            </a:prstGeom>
            <a:noFill/>
          </p:spPr>
          <p:txBody>
            <a:bodyPr wrap="square" rtlCol="0">
              <a:spAutoFit/>
            </a:bodyPr>
            <a:lstStyle/>
            <a:p>
              <a:pPr algn="ctr"/>
              <a:r>
                <a:rPr lang="es-MX" sz="1900" b="1" dirty="0" smtClean="0">
                  <a:solidFill>
                    <a:srgbClr val="FF0000"/>
                  </a:solidFill>
                </a:rPr>
                <a:t>Inexactitud </a:t>
              </a:r>
            </a:p>
            <a:p>
              <a:pPr algn="ctr"/>
              <a:r>
                <a:rPr lang="es-MX" sz="1900" b="1" dirty="0" smtClean="0">
                  <a:solidFill>
                    <a:srgbClr val="FF0000"/>
                  </a:solidFill>
                </a:rPr>
                <a:t>de la respuesta</a:t>
              </a:r>
              <a:endParaRPr lang="es-CL" sz="1900" b="1" dirty="0">
                <a:solidFill>
                  <a:srgbClr val="FF0000"/>
                </a:solidFill>
              </a:endParaRPr>
            </a:p>
          </p:txBody>
        </p:sp>
        <p:sp>
          <p:nvSpPr>
            <p:cNvPr id="23" name="TextBox 22"/>
            <p:cNvSpPr txBox="1"/>
            <p:nvPr/>
          </p:nvSpPr>
          <p:spPr>
            <a:xfrm>
              <a:off x="6429388" y="1357298"/>
              <a:ext cx="2214578" cy="677108"/>
            </a:xfrm>
            <a:prstGeom prst="rect">
              <a:avLst/>
            </a:prstGeom>
            <a:noFill/>
          </p:spPr>
          <p:txBody>
            <a:bodyPr wrap="square" rtlCol="0">
              <a:spAutoFit/>
            </a:bodyPr>
            <a:lstStyle/>
            <a:p>
              <a:pPr algn="ctr"/>
              <a:r>
                <a:rPr lang="es-MX" sz="1900" b="1" dirty="0" smtClean="0">
                  <a:solidFill>
                    <a:srgbClr val="FF0000"/>
                  </a:solidFill>
                </a:rPr>
                <a:t>Ambigüedad       </a:t>
              </a:r>
            </a:p>
            <a:p>
              <a:pPr algn="ctr"/>
              <a:r>
                <a:rPr lang="es-MX" sz="1900" b="1" dirty="0" smtClean="0">
                  <a:solidFill>
                    <a:srgbClr val="FF0000"/>
                  </a:solidFill>
                </a:rPr>
                <a:t>de la respuesta</a:t>
              </a:r>
              <a:endParaRPr lang="es-CL" sz="1900" b="1" dirty="0">
                <a:solidFill>
                  <a:srgbClr val="FF0000"/>
                </a:solidFill>
              </a:endParaRPr>
            </a:p>
          </p:txBody>
        </p:sp>
        <p:sp>
          <p:nvSpPr>
            <p:cNvPr id="24" name="Right Arrow 23"/>
            <p:cNvSpPr/>
            <p:nvPr/>
          </p:nvSpPr>
          <p:spPr>
            <a:xfrm rot="5400000">
              <a:off x="1142976" y="4143380"/>
              <a:ext cx="2643206" cy="357190"/>
            </a:xfrm>
            <a:prstGeom prst="rightArrow">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5" name="Right Arrow 24"/>
            <p:cNvSpPr/>
            <p:nvPr/>
          </p:nvSpPr>
          <p:spPr>
            <a:xfrm rot="5400000">
              <a:off x="2250265" y="3536157"/>
              <a:ext cx="1428760" cy="357190"/>
            </a:xfrm>
            <a:prstGeom prst="rightArrow">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6" name="Right Arrow 25"/>
            <p:cNvSpPr/>
            <p:nvPr/>
          </p:nvSpPr>
          <p:spPr>
            <a:xfrm>
              <a:off x="2357422" y="2428868"/>
              <a:ext cx="785818" cy="428628"/>
            </a:xfrm>
            <a:prstGeom prst="rightArrow">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27" name="TextBox 26"/>
            <p:cNvSpPr txBox="1"/>
            <p:nvPr/>
          </p:nvSpPr>
          <p:spPr>
            <a:xfrm>
              <a:off x="1428728" y="5649013"/>
              <a:ext cx="2214578" cy="384721"/>
            </a:xfrm>
            <a:prstGeom prst="rect">
              <a:avLst/>
            </a:prstGeom>
            <a:noFill/>
          </p:spPr>
          <p:txBody>
            <a:bodyPr wrap="square" rtlCol="0">
              <a:spAutoFit/>
            </a:bodyPr>
            <a:lstStyle/>
            <a:p>
              <a:pPr algn="ctr"/>
              <a:r>
                <a:rPr lang="es-MX" sz="1900" b="1" dirty="0" smtClean="0">
                  <a:solidFill>
                    <a:srgbClr val="1A2D68"/>
                  </a:solidFill>
                </a:rPr>
                <a:t>Error </a:t>
              </a:r>
              <a:r>
                <a:rPr lang="es-MX" sz="1900" b="1" dirty="0" err="1" smtClean="0">
                  <a:solidFill>
                    <a:srgbClr val="1A2D68"/>
                  </a:solidFill>
                </a:rPr>
                <a:t>muestral</a:t>
              </a:r>
              <a:endParaRPr lang="es-CL" sz="1900" b="1" dirty="0">
                <a:solidFill>
                  <a:srgbClr val="1A2D68"/>
                </a:solidFill>
              </a:endParaRPr>
            </a:p>
          </p:txBody>
        </p:sp>
        <p:sp>
          <p:nvSpPr>
            <p:cNvPr id="28" name="TextBox 27"/>
            <p:cNvSpPr txBox="1"/>
            <p:nvPr/>
          </p:nvSpPr>
          <p:spPr>
            <a:xfrm>
              <a:off x="2428860" y="4500570"/>
              <a:ext cx="2214578" cy="677108"/>
            </a:xfrm>
            <a:prstGeom prst="rect">
              <a:avLst/>
            </a:prstGeom>
            <a:noFill/>
          </p:spPr>
          <p:txBody>
            <a:bodyPr wrap="square" rtlCol="0">
              <a:spAutoFit/>
            </a:bodyPr>
            <a:lstStyle/>
            <a:p>
              <a:pPr algn="ctr"/>
              <a:r>
                <a:rPr lang="es-MX" sz="1900" b="1" dirty="0" smtClean="0">
                  <a:solidFill>
                    <a:srgbClr val="1A2D68"/>
                  </a:solidFill>
                </a:rPr>
                <a:t>No respuestas      </a:t>
              </a:r>
            </a:p>
            <a:p>
              <a:pPr algn="ctr"/>
              <a:r>
                <a:rPr lang="es-MX" sz="1900" b="1" dirty="0" smtClean="0">
                  <a:solidFill>
                    <a:srgbClr val="1A2D68"/>
                  </a:solidFill>
                </a:rPr>
                <a:t>o rechazos</a:t>
              </a:r>
              <a:endParaRPr lang="es-CL" sz="1900" b="1" dirty="0">
                <a:solidFill>
                  <a:srgbClr val="1A2D68"/>
                </a:solidFill>
              </a:endParaRPr>
            </a:p>
          </p:txBody>
        </p:sp>
        <p:sp>
          <p:nvSpPr>
            <p:cNvPr id="29" name="TextBox 28"/>
            <p:cNvSpPr txBox="1"/>
            <p:nvPr/>
          </p:nvSpPr>
          <p:spPr>
            <a:xfrm>
              <a:off x="3786182" y="3429000"/>
              <a:ext cx="2214578" cy="677108"/>
            </a:xfrm>
            <a:prstGeom prst="rect">
              <a:avLst/>
            </a:prstGeom>
            <a:noFill/>
          </p:spPr>
          <p:txBody>
            <a:bodyPr wrap="square" rtlCol="0">
              <a:spAutoFit/>
            </a:bodyPr>
            <a:lstStyle/>
            <a:p>
              <a:pPr algn="ctr"/>
              <a:r>
                <a:rPr lang="es-MX" sz="1900" b="1" dirty="0" smtClean="0">
                  <a:solidFill>
                    <a:srgbClr val="008000"/>
                  </a:solidFill>
                </a:rPr>
                <a:t>Ambigüedad </a:t>
              </a:r>
            </a:p>
            <a:p>
              <a:pPr algn="ctr"/>
              <a:r>
                <a:rPr lang="es-MX" sz="1900" b="1" dirty="0" smtClean="0">
                  <a:solidFill>
                    <a:srgbClr val="008000"/>
                  </a:solidFill>
                </a:rPr>
                <a:t>de la pregunta</a:t>
              </a:r>
              <a:endParaRPr lang="es-CL" sz="1900" b="1" dirty="0">
                <a:solidFill>
                  <a:srgbClr val="008000"/>
                </a:solidFill>
              </a:endParaRPr>
            </a:p>
          </p:txBody>
        </p:sp>
        <p:sp>
          <p:nvSpPr>
            <p:cNvPr id="30" name="TextBox 29"/>
            <p:cNvSpPr txBox="1"/>
            <p:nvPr/>
          </p:nvSpPr>
          <p:spPr>
            <a:xfrm>
              <a:off x="6500826" y="3429000"/>
              <a:ext cx="2214578" cy="677108"/>
            </a:xfrm>
            <a:prstGeom prst="rect">
              <a:avLst/>
            </a:prstGeom>
            <a:noFill/>
          </p:spPr>
          <p:txBody>
            <a:bodyPr wrap="square" rtlCol="0">
              <a:spAutoFit/>
            </a:bodyPr>
            <a:lstStyle/>
            <a:p>
              <a:pPr algn="ctr"/>
              <a:r>
                <a:rPr lang="es-MX" sz="1900" b="1" dirty="0" smtClean="0">
                  <a:solidFill>
                    <a:srgbClr val="008000"/>
                  </a:solidFill>
                </a:rPr>
                <a:t>Error del entrevistador</a:t>
              </a:r>
              <a:endParaRPr lang="es-CL" sz="1900" b="1" dirty="0">
                <a:solidFill>
                  <a:srgbClr val="008000"/>
                </a:solidFill>
              </a:endParaRPr>
            </a:p>
          </p:txBody>
        </p:sp>
      </p:grpSp>
      <p:sp>
        <p:nvSpPr>
          <p:cNvPr id="32" name="Rectangle 31"/>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33" name="Rectangle 3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34" name="Rectangle 3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571472" y="2285992"/>
            <a:ext cx="8215370" cy="2923877"/>
          </a:xfrm>
          <a:prstGeom prst="rect">
            <a:avLst/>
          </a:prstGeom>
        </p:spPr>
        <p:txBody>
          <a:bodyPr wrap="square">
            <a:spAutoFit/>
          </a:bodyPr>
          <a:lstStyle/>
          <a:p>
            <a:pPr marL="514350" indent="-514350" algn="just" eaLnBrk="0" hangingPunct="0">
              <a:spcBef>
                <a:spcPct val="50000"/>
              </a:spcBef>
              <a:buFont typeface="+mj-lt"/>
              <a:buAutoNum type="alphaLcPeriod"/>
            </a:pPr>
            <a:r>
              <a:rPr lang="es-ES_tradnl" sz="3000" b="1" dirty="0" smtClean="0">
                <a:solidFill>
                  <a:srgbClr val="1A2D68"/>
                </a:solidFill>
                <a:latin typeface="+mj-lt"/>
              </a:rPr>
              <a:t>Errores de No respuesta</a:t>
            </a:r>
          </a:p>
          <a:p>
            <a:pPr marL="971550" lvl="1" indent="-514350" algn="just" eaLnBrk="0" hangingPunct="0">
              <a:spcBef>
                <a:spcPct val="50000"/>
              </a:spcBef>
              <a:buFont typeface="Arial" pitchFamily="34" charset="0"/>
              <a:buChar char="•"/>
            </a:pPr>
            <a:r>
              <a:rPr lang="es-ES_tradnl" sz="3000" dirty="0" smtClean="0">
                <a:solidFill>
                  <a:srgbClr val="1A2D68"/>
                </a:solidFill>
                <a:latin typeface="+mj-lt"/>
              </a:rPr>
              <a:t>Sesgo por la No Respuesta</a:t>
            </a:r>
          </a:p>
          <a:p>
            <a:pPr marL="971550" lvl="1" indent="-514350" algn="just" eaLnBrk="0" hangingPunct="0">
              <a:spcBef>
                <a:spcPct val="50000"/>
              </a:spcBef>
              <a:buFont typeface="Arial" pitchFamily="34" charset="0"/>
              <a:buChar char="•"/>
            </a:pPr>
            <a:r>
              <a:rPr lang="es-ES_tradnl" sz="3000" dirty="0" smtClean="0">
                <a:solidFill>
                  <a:srgbClr val="1A2D68"/>
                </a:solidFill>
                <a:latin typeface="+mj-lt"/>
              </a:rPr>
              <a:t>Cómo aumentar la Tasa de Respuesta</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Contenido de la Encuesta</a:t>
            </a:r>
            <a:endParaRPr lang="es-CL" sz="5000" b="1" dirty="0">
              <a:solidFill>
                <a:srgbClr val="002060"/>
              </a:solidFill>
              <a:latin typeface="+mj-lt"/>
              <a:cs typeface="Arial" pitchFamily="34" charset="0"/>
            </a:endParaRPr>
          </a:p>
        </p:txBody>
      </p:sp>
      <p:sp>
        <p:nvSpPr>
          <p:cNvPr id="11" name="TextBox 10"/>
          <p:cNvSpPr txBox="1"/>
          <p:nvPr/>
        </p:nvSpPr>
        <p:spPr>
          <a:xfrm>
            <a:off x="500034" y="1285860"/>
            <a:ext cx="3571900" cy="630942"/>
          </a:xfrm>
          <a:prstGeom prst="rect">
            <a:avLst/>
          </a:prstGeom>
          <a:noFill/>
        </p:spPr>
        <p:txBody>
          <a:bodyPr wrap="square" rtlCol="0">
            <a:spAutoFit/>
          </a:bodyPr>
          <a:lstStyle/>
          <a:p>
            <a:r>
              <a:rPr lang="es-MX" sz="3500" b="1" dirty="0" smtClean="0">
                <a:solidFill>
                  <a:srgbClr val="FF0000"/>
                </a:solidFill>
              </a:rPr>
              <a:t>Fuentes de Error</a:t>
            </a:r>
            <a:endParaRPr lang="es-CL" sz="3500" b="1" dirty="0">
              <a:solidFill>
                <a:srgbClr val="FF0000"/>
              </a:solidFill>
            </a:endParaRPr>
          </a:p>
        </p:txBody>
      </p:sp>
      <p:sp>
        <p:nvSpPr>
          <p:cNvPr id="14" name="Rectangle 13"/>
          <p:cNvSpPr/>
          <p:nvPr/>
        </p:nvSpPr>
        <p:spPr>
          <a:xfrm>
            <a:off x="571472" y="4769520"/>
            <a:ext cx="8215370" cy="2231380"/>
          </a:xfrm>
          <a:prstGeom prst="rect">
            <a:avLst/>
          </a:prstGeom>
        </p:spPr>
        <p:txBody>
          <a:bodyPr wrap="square">
            <a:spAutoFit/>
          </a:bodyPr>
          <a:lstStyle/>
          <a:p>
            <a:pPr marL="514350" indent="-514350" algn="just" eaLnBrk="0" hangingPunct="0">
              <a:spcBef>
                <a:spcPct val="50000"/>
              </a:spcBef>
              <a:buFont typeface="+mj-lt"/>
              <a:buAutoNum type="alphaLcPeriod" startAt="2"/>
            </a:pPr>
            <a:r>
              <a:rPr lang="es-ES_tradnl" sz="3000" b="1" dirty="0" smtClean="0">
                <a:solidFill>
                  <a:srgbClr val="1A2D68"/>
                </a:solidFill>
                <a:latin typeface="+mj-lt"/>
              </a:rPr>
              <a:t>Ambigüedad de la pregunta / respuesta</a:t>
            </a:r>
          </a:p>
          <a:p>
            <a:pPr marL="971550" lvl="1" indent="-514350" algn="just" eaLnBrk="0" hangingPunct="0">
              <a:spcBef>
                <a:spcPct val="50000"/>
              </a:spcBef>
              <a:buFont typeface="Arial" pitchFamily="34" charset="0"/>
              <a:buChar char="•"/>
            </a:pPr>
            <a:r>
              <a:rPr lang="es-ES_tradnl" sz="3000" dirty="0" smtClean="0">
                <a:solidFill>
                  <a:srgbClr val="1A2D68"/>
                </a:solidFill>
                <a:latin typeface="+mj-lt"/>
              </a:rPr>
              <a:t>Problema de cuestionarios</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sp>
        <p:nvSpPr>
          <p:cNvPr id="16" name="Rectangle 15"/>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7" name="Rectangle 16"/>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8" name="Rectangle 17"/>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571472" y="1000108"/>
            <a:ext cx="8215370" cy="5586145"/>
          </a:xfrm>
          <a:prstGeom prst="rect">
            <a:avLst/>
          </a:prstGeom>
        </p:spPr>
        <p:txBody>
          <a:bodyPr wrap="square">
            <a:spAutoFit/>
          </a:bodyPr>
          <a:lstStyle/>
          <a:p>
            <a:pPr marL="514350" indent="-514350" algn="just" eaLnBrk="0" hangingPunct="0">
              <a:spcBef>
                <a:spcPct val="50000"/>
              </a:spcBef>
              <a:buFont typeface="+mj-lt"/>
              <a:buAutoNum type="alphaLcPeriod" startAt="3"/>
            </a:pPr>
            <a:r>
              <a:rPr lang="es-ES_tradnl" sz="3000" b="1" dirty="0" smtClean="0">
                <a:solidFill>
                  <a:srgbClr val="1A2D68"/>
                </a:solidFill>
                <a:latin typeface="+mj-lt"/>
              </a:rPr>
              <a:t>Respuestas inexactas</a:t>
            </a:r>
          </a:p>
          <a:p>
            <a:pPr lvl="1">
              <a:spcBef>
                <a:spcPct val="50000"/>
              </a:spcBef>
              <a:buFontTx/>
              <a:buChar char="•"/>
            </a:pPr>
            <a:r>
              <a:rPr lang="es-CL" sz="2300" dirty="0" smtClean="0">
                <a:solidFill>
                  <a:srgbClr val="1A2D68"/>
                </a:solidFill>
                <a:latin typeface="+mj-lt"/>
                <a:cs typeface="Times New Roman" pitchFamily="18" charset="0"/>
              </a:rPr>
              <a:t> Incapacidad para Responder</a:t>
            </a:r>
          </a:p>
          <a:p>
            <a:pPr lvl="2">
              <a:spcBef>
                <a:spcPct val="50000"/>
              </a:spcBef>
              <a:buFontTx/>
              <a:buChar char="•"/>
            </a:pPr>
            <a:r>
              <a:rPr lang="es-CL" sz="1900" b="1" dirty="0" smtClean="0">
                <a:solidFill>
                  <a:srgbClr val="1A2D68"/>
                </a:solidFill>
                <a:latin typeface="+mj-lt"/>
                <a:cs typeface="Times New Roman" pitchFamily="18" charset="0"/>
              </a:rPr>
              <a:t> No sabe</a:t>
            </a:r>
          </a:p>
          <a:p>
            <a:pPr lvl="2">
              <a:spcBef>
                <a:spcPct val="50000"/>
              </a:spcBef>
              <a:buFontTx/>
              <a:buChar char="•"/>
            </a:pPr>
            <a:r>
              <a:rPr lang="es-CL" sz="1900" b="1" dirty="0" smtClean="0">
                <a:solidFill>
                  <a:srgbClr val="1A2D68"/>
                </a:solidFill>
                <a:latin typeface="+mj-lt"/>
                <a:cs typeface="Times New Roman" pitchFamily="18" charset="0"/>
              </a:rPr>
              <a:t> No se recuerda</a:t>
            </a:r>
          </a:p>
          <a:p>
            <a:pPr lvl="2">
              <a:spcBef>
                <a:spcPct val="50000"/>
              </a:spcBef>
              <a:buFontTx/>
              <a:buChar char="•"/>
            </a:pPr>
            <a:r>
              <a:rPr lang="es-CL" sz="1900" b="1" dirty="0" smtClean="0">
                <a:solidFill>
                  <a:srgbClr val="1A2D68"/>
                </a:solidFill>
                <a:latin typeface="+mj-lt"/>
                <a:cs typeface="Times New Roman" pitchFamily="18" charset="0"/>
              </a:rPr>
              <a:t> No entiende la pregunta</a:t>
            </a:r>
          </a:p>
          <a:p>
            <a:pPr lvl="1">
              <a:spcBef>
                <a:spcPct val="50000"/>
              </a:spcBef>
              <a:buFontTx/>
              <a:buChar char="•"/>
            </a:pPr>
            <a:r>
              <a:rPr lang="es-CL" sz="2300" dirty="0" smtClean="0">
                <a:solidFill>
                  <a:srgbClr val="1A2D68"/>
                </a:solidFill>
                <a:latin typeface="+mj-lt"/>
                <a:cs typeface="Times New Roman" pitchFamily="18" charset="0"/>
              </a:rPr>
              <a:t> Falta de Disposición</a:t>
            </a:r>
          </a:p>
          <a:p>
            <a:pPr lvl="1">
              <a:spcBef>
                <a:spcPct val="50000"/>
              </a:spcBef>
              <a:buFontTx/>
              <a:buChar char="•"/>
            </a:pPr>
            <a:r>
              <a:rPr lang="es-CL" sz="2300" dirty="0" smtClean="0">
                <a:solidFill>
                  <a:srgbClr val="1A2D68"/>
                </a:solidFill>
                <a:latin typeface="+mj-lt"/>
                <a:cs typeface="Times New Roman" pitchFamily="18" charset="0"/>
              </a:rPr>
              <a:t> Cansancio</a:t>
            </a:r>
          </a:p>
          <a:p>
            <a:pPr lvl="1">
              <a:spcBef>
                <a:spcPct val="50000"/>
              </a:spcBef>
              <a:buFontTx/>
              <a:buChar char="•"/>
            </a:pPr>
            <a:r>
              <a:rPr lang="es-CL" sz="2300" dirty="0" smtClean="0">
                <a:solidFill>
                  <a:srgbClr val="1A2D68"/>
                </a:solidFill>
                <a:latin typeface="+mj-lt"/>
                <a:cs typeface="Times New Roman" pitchFamily="18" charset="0"/>
              </a:rPr>
              <a:t> Materias Privadas</a:t>
            </a:r>
          </a:p>
          <a:p>
            <a:pPr lvl="1">
              <a:spcBef>
                <a:spcPct val="50000"/>
              </a:spcBef>
              <a:buFontTx/>
              <a:buChar char="•"/>
            </a:pPr>
            <a:r>
              <a:rPr lang="es-CL" sz="2300" dirty="0" smtClean="0">
                <a:solidFill>
                  <a:srgbClr val="1A2D68"/>
                </a:solidFill>
                <a:latin typeface="+mj-lt"/>
                <a:cs typeface="Times New Roman" pitchFamily="18" charset="0"/>
              </a:rPr>
              <a:t> Querer Aparentar Socialmente </a:t>
            </a:r>
          </a:p>
          <a:p>
            <a:pPr lvl="1">
              <a:spcBef>
                <a:spcPct val="50000"/>
              </a:spcBef>
              <a:buFontTx/>
              <a:buChar char="•"/>
            </a:pPr>
            <a:r>
              <a:rPr lang="es-CL" sz="2300" dirty="0" smtClean="0">
                <a:solidFill>
                  <a:srgbClr val="1A2D68"/>
                </a:solidFill>
                <a:latin typeface="+mj-lt"/>
                <a:cs typeface="Times New Roman" pitchFamily="18" charset="0"/>
              </a:rPr>
              <a:t> Sesgo de Cortesía</a:t>
            </a:r>
          </a:p>
          <a:p>
            <a:pPr lvl="1">
              <a:spcBef>
                <a:spcPct val="50000"/>
              </a:spcBef>
              <a:buFontTx/>
              <a:buChar char="•"/>
            </a:pPr>
            <a:r>
              <a:rPr lang="es-CL" sz="2300" dirty="0" smtClean="0">
                <a:solidFill>
                  <a:srgbClr val="1A2D68"/>
                </a:solidFill>
                <a:latin typeface="+mj-lt"/>
                <a:cs typeface="Times New Roman" pitchFamily="18" charset="0"/>
              </a:rPr>
              <a:t> Querer Aparentar Conocimiento</a:t>
            </a:r>
            <a:endParaRPr lang="es-ES" sz="2300" dirty="0" smtClean="0">
              <a:solidFill>
                <a:srgbClr val="1A2D68"/>
              </a:solidFill>
              <a:latin typeface="+mj-lt"/>
              <a:cs typeface="Times New Roman" pitchFamily="18" charset="0"/>
            </a:endParaRPr>
          </a:p>
        </p:txBody>
      </p:sp>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Contenido de la Encuesta</a:t>
            </a:r>
            <a:endParaRPr lang="es-CL" sz="5000" b="1" dirty="0">
              <a:solidFill>
                <a:srgbClr val="002060"/>
              </a:solidFill>
              <a:latin typeface="+mj-lt"/>
              <a:cs typeface="Arial" pitchFamily="34" charset="0"/>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642910" y="2071678"/>
            <a:ext cx="8215370" cy="3616375"/>
          </a:xfrm>
          <a:prstGeom prst="rect">
            <a:avLst/>
          </a:prstGeom>
        </p:spPr>
        <p:txBody>
          <a:bodyPr wrap="square">
            <a:spAutoFit/>
          </a:bodyPr>
          <a:lstStyle/>
          <a:p>
            <a:pPr marL="514350" indent="-514350" algn="just" eaLnBrk="0" hangingPunct="0">
              <a:spcBef>
                <a:spcPct val="50000"/>
              </a:spcBef>
              <a:buFont typeface="+mj-lt"/>
              <a:buAutoNum type="alphaLcPeriod" startAt="4"/>
            </a:pPr>
            <a:r>
              <a:rPr lang="es-ES_tradnl" sz="3000" b="1" dirty="0" smtClean="0">
                <a:solidFill>
                  <a:srgbClr val="1A2D68"/>
                </a:solidFill>
                <a:latin typeface="+mj-lt"/>
              </a:rPr>
              <a:t>Errores del Entrevistador</a:t>
            </a:r>
          </a:p>
          <a:p>
            <a:pPr marL="971550" lvl="1" indent="-514350" algn="just" eaLnBrk="0" hangingPunct="0">
              <a:spcBef>
                <a:spcPct val="50000"/>
              </a:spcBef>
              <a:buFont typeface="Arial" pitchFamily="34" charset="0"/>
              <a:buChar char="•"/>
            </a:pPr>
            <a:r>
              <a:rPr lang="es-ES_tradnl" sz="3000" dirty="0" smtClean="0">
                <a:solidFill>
                  <a:srgbClr val="1A2D68"/>
                </a:solidFill>
                <a:latin typeface="+mj-lt"/>
              </a:rPr>
              <a:t>No genera confianza</a:t>
            </a:r>
          </a:p>
          <a:p>
            <a:pPr marL="971550" lvl="1" indent="-514350" algn="just" eaLnBrk="0" hangingPunct="0">
              <a:spcBef>
                <a:spcPct val="50000"/>
              </a:spcBef>
              <a:buFont typeface="Arial" pitchFamily="34" charset="0"/>
              <a:buChar char="•"/>
            </a:pPr>
            <a:r>
              <a:rPr lang="es-ES_tradnl" sz="3000" dirty="0" smtClean="0">
                <a:solidFill>
                  <a:srgbClr val="1A2D68"/>
                </a:solidFill>
                <a:latin typeface="+mj-lt"/>
              </a:rPr>
              <a:t>Inducir respuesta</a:t>
            </a:r>
          </a:p>
          <a:p>
            <a:pPr marL="971550" lvl="1" indent="-514350" algn="just" eaLnBrk="0" hangingPunct="0">
              <a:spcBef>
                <a:spcPct val="50000"/>
              </a:spcBef>
              <a:buFont typeface="Arial" pitchFamily="34" charset="0"/>
              <a:buChar char="•"/>
            </a:pPr>
            <a:r>
              <a:rPr lang="es-ES_tradnl" sz="3000" dirty="0" smtClean="0">
                <a:solidFill>
                  <a:srgbClr val="1A2D68"/>
                </a:solidFill>
                <a:latin typeface="+mj-lt"/>
              </a:rPr>
              <a:t>Fraude</a:t>
            </a:r>
          </a:p>
          <a:p>
            <a:pPr lvl="0" algn="just">
              <a:lnSpc>
                <a:spcPct val="80000"/>
              </a:lnSpc>
              <a:spcBef>
                <a:spcPct val="20000"/>
              </a:spcBef>
              <a:defRPr/>
            </a:pPr>
            <a:endParaRPr lang="es-ES_tradnl" sz="3200" dirty="0" smtClean="0">
              <a:solidFill>
                <a:srgbClr val="1A2D68"/>
              </a:solidFill>
            </a:endParaRPr>
          </a:p>
          <a:p>
            <a:pPr lvl="0" algn="just">
              <a:lnSpc>
                <a:spcPct val="80000"/>
              </a:lnSpc>
              <a:spcBef>
                <a:spcPct val="20000"/>
              </a:spcBef>
              <a:defRPr/>
            </a:pPr>
            <a:endParaRPr lang="es-ES_tradnl" sz="3200" dirty="0" smtClean="0">
              <a:solidFill>
                <a:srgbClr val="1A2D68"/>
              </a:solidFill>
            </a:endParaRPr>
          </a:p>
        </p:txBody>
      </p:sp>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Contenido de la Encuesta</a:t>
            </a:r>
            <a:endParaRPr lang="es-CL" sz="5000" b="1" dirty="0">
              <a:solidFill>
                <a:srgbClr val="002060"/>
              </a:solidFill>
              <a:latin typeface="+mj-lt"/>
              <a:cs typeface="Arial" pitchFamily="34" charset="0"/>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642910" y="1643050"/>
            <a:ext cx="8215370" cy="5186035"/>
          </a:xfrm>
          <a:prstGeom prst="rect">
            <a:avLst/>
          </a:prstGeom>
        </p:spPr>
        <p:txBody>
          <a:bodyPr wrap="square">
            <a:spAutoFit/>
          </a:bodyPr>
          <a:lstStyle/>
          <a:p>
            <a:pPr marL="514350" indent="-514350">
              <a:spcBef>
                <a:spcPct val="50000"/>
              </a:spcBef>
              <a:buFont typeface="+mj-lt"/>
              <a:buAutoNum type="arabicPeriod"/>
            </a:pPr>
            <a:r>
              <a:rPr lang="es-CL" sz="2600" dirty="0" smtClean="0">
                <a:solidFill>
                  <a:srgbClr val="1A2D68"/>
                </a:solidFill>
                <a:latin typeface="+mj-lt"/>
                <a:cs typeface="Times New Roman" pitchFamily="18" charset="0"/>
              </a:rPr>
              <a:t>Objetivos Claros</a:t>
            </a:r>
            <a:endParaRPr lang="es-ES" sz="2600" dirty="0" smtClean="0">
              <a:solidFill>
                <a:srgbClr val="1A2D68"/>
              </a:solidFill>
              <a:latin typeface="+mj-lt"/>
              <a:cs typeface="Times New Roman" pitchFamily="18" charset="0"/>
            </a:endParaRPr>
          </a:p>
          <a:p>
            <a:pPr marL="514350" indent="-514350">
              <a:spcBef>
                <a:spcPct val="50000"/>
              </a:spcBef>
              <a:buFont typeface="+mj-lt"/>
              <a:buAutoNum type="arabicPeriod"/>
            </a:pPr>
            <a:r>
              <a:rPr lang="es-CL" sz="2600" dirty="0" smtClean="0">
                <a:solidFill>
                  <a:srgbClr val="1A2D68"/>
                </a:solidFill>
                <a:latin typeface="+mj-lt"/>
                <a:cs typeface="Times New Roman" pitchFamily="18" charset="0"/>
              </a:rPr>
              <a:t>Investigación Exploratoria</a:t>
            </a:r>
            <a:endParaRPr lang="es-ES" sz="2600" dirty="0" smtClean="0">
              <a:solidFill>
                <a:srgbClr val="1A2D68"/>
              </a:solidFill>
              <a:latin typeface="+mj-lt"/>
              <a:cs typeface="Times New Roman" pitchFamily="18" charset="0"/>
            </a:endParaRPr>
          </a:p>
          <a:p>
            <a:pPr marL="514350" indent="-514350">
              <a:spcBef>
                <a:spcPct val="50000"/>
              </a:spcBef>
              <a:buFont typeface="+mj-lt"/>
              <a:buAutoNum type="arabicPeriod"/>
            </a:pPr>
            <a:r>
              <a:rPr lang="es-CL" sz="2600" dirty="0" smtClean="0">
                <a:solidFill>
                  <a:srgbClr val="1A2D68"/>
                </a:solidFill>
                <a:latin typeface="+mj-lt"/>
                <a:cs typeface="Times New Roman" pitchFamily="18" charset="0"/>
              </a:rPr>
              <a:t>Generación de Hipótesis</a:t>
            </a:r>
            <a:endParaRPr lang="es-ES" sz="2600" dirty="0" smtClean="0">
              <a:solidFill>
                <a:srgbClr val="1A2D68"/>
              </a:solidFill>
              <a:latin typeface="+mj-lt"/>
              <a:cs typeface="Times New Roman" pitchFamily="18" charset="0"/>
            </a:endParaRPr>
          </a:p>
          <a:p>
            <a:pPr marL="514350" indent="-514350">
              <a:spcBef>
                <a:spcPct val="50000"/>
              </a:spcBef>
              <a:buFont typeface="+mj-lt"/>
              <a:buAutoNum type="arabicPeriod"/>
            </a:pPr>
            <a:r>
              <a:rPr lang="es-CL" sz="2600" dirty="0" smtClean="0">
                <a:solidFill>
                  <a:srgbClr val="1A2D68"/>
                </a:solidFill>
                <a:latin typeface="+mj-lt"/>
                <a:cs typeface="Times New Roman" pitchFamily="18" charset="0"/>
              </a:rPr>
              <a:t>Elaboración del Cuestionario</a:t>
            </a:r>
            <a:endParaRPr lang="es-ES" sz="2600" dirty="0" smtClean="0">
              <a:solidFill>
                <a:srgbClr val="1A2D68"/>
              </a:solidFill>
              <a:latin typeface="+mj-lt"/>
              <a:cs typeface="Times New Roman" pitchFamily="18" charset="0"/>
            </a:endParaRPr>
          </a:p>
          <a:p>
            <a:pPr marL="514350" indent="-514350">
              <a:spcBef>
                <a:spcPct val="50000"/>
              </a:spcBef>
              <a:buFont typeface="+mj-lt"/>
              <a:buAutoNum type="arabicPeriod"/>
            </a:pPr>
            <a:r>
              <a:rPr lang="es-CL" sz="2600" dirty="0" smtClean="0">
                <a:solidFill>
                  <a:srgbClr val="1A2D68"/>
                </a:solidFill>
                <a:latin typeface="+mj-lt"/>
                <a:cs typeface="Times New Roman" pitchFamily="18" charset="0"/>
              </a:rPr>
              <a:t>Testeo del Cuestionario</a:t>
            </a:r>
            <a:endParaRPr lang="es-ES" sz="2600" dirty="0" smtClean="0">
              <a:solidFill>
                <a:srgbClr val="1A2D68"/>
              </a:solidFill>
              <a:latin typeface="+mj-lt"/>
              <a:cs typeface="Times New Roman" pitchFamily="18" charset="0"/>
            </a:endParaRPr>
          </a:p>
          <a:p>
            <a:pPr marL="514350" indent="-514350">
              <a:spcBef>
                <a:spcPct val="50000"/>
              </a:spcBef>
              <a:buFont typeface="+mj-lt"/>
              <a:buAutoNum type="arabicPeriod"/>
            </a:pPr>
            <a:r>
              <a:rPr lang="es-CL" sz="2600" dirty="0" smtClean="0">
                <a:solidFill>
                  <a:srgbClr val="1A2D68"/>
                </a:solidFill>
                <a:latin typeface="+mj-lt"/>
                <a:cs typeface="Times New Roman" pitchFamily="18" charset="0"/>
              </a:rPr>
              <a:t>Aplicación de la Encuesta</a:t>
            </a:r>
            <a:endParaRPr lang="es-ES" sz="2600" dirty="0" smtClean="0">
              <a:solidFill>
                <a:srgbClr val="1A2D68"/>
              </a:solidFill>
              <a:latin typeface="+mj-lt"/>
              <a:cs typeface="Times New Roman" pitchFamily="18" charset="0"/>
            </a:endParaRPr>
          </a:p>
          <a:p>
            <a:pPr marL="514350" indent="-514350">
              <a:spcBef>
                <a:spcPct val="50000"/>
              </a:spcBef>
              <a:buFont typeface="+mj-lt"/>
              <a:buAutoNum type="arabicPeriod"/>
            </a:pPr>
            <a:r>
              <a:rPr lang="es-CL" sz="2600" dirty="0" smtClean="0">
                <a:solidFill>
                  <a:srgbClr val="1A2D68"/>
                </a:solidFill>
                <a:latin typeface="+mj-lt"/>
                <a:cs typeface="Times New Roman" pitchFamily="18" charset="0"/>
              </a:rPr>
              <a:t>Análisis de Resultados</a:t>
            </a:r>
            <a:endParaRPr lang="es-ES" sz="2600" dirty="0" smtClean="0">
              <a:solidFill>
                <a:srgbClr val="1A2D68"/>
              </a:solidFill>
              <a:latin typeface="+mj-lt"/>
              <a:cs typeface="Times New Roman" pitchFamily="18" charset="0"/>
            </a:endParaRPr>
          </a:p>
          <a:p>
            <a:pPr marL="514350" indent="-514350">
              <a:spcBef>
                <a:spcPct val="50000"/>
              </a:spcBef>
              <a:buFont typeface="+mj-lt"/>
              <a:buAutoNum type="arabicPeriod"/>
            </a:pPr>
            <a:r>
              <a:rPr lang="es-CL" sz="2600" dirty="0" smtClean="0">
                <a:solidFill>
                  <a:srgbClr val="1A2D68"/>
                </a:solidFill>
                <a:latin typeface="+mj-lt"/>
                <a:cs typeface="Times New Roman" pitchFamily="18" charset="0"/>
              </a:rPr>
              <a:t>Comunicación de Resultados</a:t>
            </a:r>
            <a:endParaRPr lang="es-ES" sz="2600" dirty="0" smtClean="0">
              <a:solidFill>
                <a:srgbClr val="1A2D68"/>
              </a:solidFill>
              <a:latin typeface="+mj-lt"/>
              <a:cs typeface="Times New Roman" pitchFamily="18" charset="0"/>
            </a:endParaRPr>
          </a:p>
          <a:p>
            <a:pPr lvl="0" algn="just">
              <a:lnSpc>
                <a:spcPct val="80000"/>
              </a:lnSpc>
              <a:spcBef>
                <a:spcPct val="20000"/>
              </a:spcBef>
              <a:defRPr/>
            </a:pPr>
            <a:endParaRPr lang="es-ES_tradnl" sz="3200" dirty="0" smtClean="0">
              <a:solidFill>
                <a:srgbClr val="1A2D68"/>
              </a:solidFill>
            </a:endParaRPr>
          </a:p>
        </p:txBody>
      </p:sp>
      <p:cxnSp>
        <p:nvCxnSpPr>
          <p:cNvPr id="12" name="Straight Connector 11"/>
          <p:cNvCxnSpPr/>
          <p:nvPr/>
        </p:nvCxnSpPr>
        <p:spPr>
          <a:xfrm>
            <a:off x="642910" y="1500174"/>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71414"/>
            <a:ext cx="8358246" cy="1477328"/>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Pasos en el desarrollo del Cuestionario</a:t>
            </a:r>
            <a:endParaRPr lang="es-CL" sz="5000" b="1" dirty="0">
              <a:solidFill>
                <a:srgbClr val="002060"/>
              </a:solidFill>
              <a:latin typeface="+mj-lt"/>
              <a:cs typeface="Arial" pitchFamily="34" charset="0"/>
            </a:endParaRPr>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642910" y="1000108"/>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214290"/>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Secuencia de las preguntas</a:t>
            </a:r>
            <a:endParaRPr lang="es-CL" sz="5000" b="1" dirty="0">
              <a:solidFill>
                <a:srgbClr val="002060"/>
              </a:solidFill>
              <a:latin typeface="+mj-lt"/>
              <a:cs typeface="Arial" pitchFamily="34" charset="0"/>
            </a:endParaRPr>
          </a:p>
        </p:txBody>
      </p:sp>
      <p:sp>
        <p:nvSpPr>
          <p:cNvPr id="11" name="Rectangle 10"/>
          <p:cNvSpPr/>
          <p:nvPr/>
        </p:nvSpPr>
        <p:spPr>
          <a:xfrm>
            <a:off x="500034" y="1166843"/>
            <a:ext cx="8215370" cy="5155257"/>
          </a:xfrm>
          <a:prstGeom prst="rect">
            <a:avLst/>
          </a:prstGeom>
        </p:spPr>
        <p:txBody>
          <a:bodyPr wrap="square">
            <a:spAutoFit/>
          </a:bodyPr>
          <a:lstStyle/>
          <a:p>
            <a:pPr algn="just">
              <a:spcBef>
                <a:spcPct val="50000"/>
              </a:spcBef>
            </a:pPr>
            <a:r>
              <a:rPr lang="es-CL" sz="2800" dirty="0" smtClean="0">
                <a:solidFill>
                  <a:srgbClr val="1A2D68"/>
                </a:solidFill>
                <a:latin typeface="+mj-lt"/>
                <a:cs typeface="Times New Roman" pitchFamily="18" charset="0"/>
              </a:rPr>
              <a:t>La secuencia no tiene que ver con el orden de nuestra información, sino con el mayor éxito de la encuesta.</a:t>
            </a:r>
            <a:endParaRPr lang="es-ES" sz="2800" dirty="0" smtClean="0">
              <a:solidFill>
                <a:srgbClr val="1A2D68"/>
              </a:solidFill>
              <a:latin typeface="+mj-lt"/>
              <a:cs typeface="Times New Roman" pitchFamily="18" charset="0"/>
            </a:endParaRPr>
          </a:p>
          <a:p>
            <a:pPr marL="514350" indent="-514350" algn="just">
              <a:spcBef>
                <a:spcPct val="50000"/>
              </a:spcBef>
              <a:buFont typeface="+mj-lt"/>
              <a:buAutoNum type="arabicPeriod"/>
            </a:pPr>
            <a:r>
              <a:rPr lang="es-CL" sz="2600" b="1" dirty="0" smtClean="0">
                <a:solidFill>
                  <a:srgbClr val="1A2D68"/>
                </a:solidFill>
                <a:latin typeface="+mj-lt"/>
                <a:cs typeface="Times New Roman" pitchFamily="18" charset="0"/>
              </a:rPr>
              <a:t>Preguntas de Filtro</a:t>
            </a:r>
            <a:endParaRPr lang="es-ES" sz="2600" b="1" dirty="0" smtClean="0">
              <a:solidFill>
                <a:srgbClr val="1A2D68"/>
              </a:solidFill>
              <a:latin typeface="+mj-lt"/>
              <a:cs typeface="Times New Roman" pitchFamily="18" charset="0"/>
            </a:endParaRPr>
          </a:p>
          <a:p>
            <a:pPr marL="514350" indent="-514350" algn="just">
              <a:spcBef>
                <a:spcPct val="50000"/>
              </a:spcBef>
              <a:buFont typeface="+mj-lt"/>
              <a:buAutoNum type="arabicPeriod"/>
            </a:pPr>
            <a:r>
              <a:rPr lang="es-CL" sz="2600" b="1" dirty="0" smtClean="0">
                <a:solidFill>
                  <a:srgbClr val="1A2D68"/>
                </a:solidFill>
                <a:latin typeface="+mj-lt"/>
                <a:cs typeface="Times New Roman" pitchFamily="18" charset="0"/>
              </a:rPr>
              <a:t>Esquema Embudo</a:t>
            </a:r>
            <a:endParaRPr lang="es-ES" sz="2600" b="1" dirty="0" smtClean="0">
              <a:solidFill>
                <a:srgbClr val="1A2D68"/>
              </a:solidFill>
              <a:latin typeface="+mj-lt"/>
              <a:cs typeface="Times New Roman" pitchFamily="18" charset="0"/>
            </a:endParaRPr>
          </a:p>
          <a:p>
            <a:pPr>
              <a:spcBef>
                <a:spcPct val="50000"/>
              </a:spcBef>
            </a:pPr>
            <a:r>
              <a:rPr lang="es-CL" sz="2600" dirty="0" smtClean="0">
                <a:solidFill>
                  <a:srgbClr val="1A2D68"/>
                </a:solidFill>
                <a:latin typeface="+mj-lt"/>
                <a:cs typeface="Times New Roman" pitchFamily="18" charset="0"/>
              </a:rPr>
              <a:t>	De lo general a lo particular</a:t>
            </a:r>
            <a:endParaRPr lang="es-ES" sz="2600" dirty="0" smtClean="0">
              <a:solidFill>
                <a:srgbClr val="1A2D68"/>
              </a:solidFill>
              <a:latin typeface="+mj-lt"/>
              <a:cs typeface="Times New Roman" pitchFamily="18" charset="0"/>
            </a:endParaRPr>
          </a:p>
          <a:p>
            <a:pPr marL="514350" indent="-514350">
              <a:spcBef>
                <a:spcPct val="50000"/>
              </a:spcBef>
              <a:buFont typeface="+mj-lt"/>
              <a:buAutoNum type="arabicPeriod" startAt="3"/>
            </a:pPr>
            <a:r>
              <a:rPr lang="es-CL" sz="2600" b="1" dirty="0" smtClean="0">
                <a:solidFill>
                  <a:srgbClr val="1A2D68"/>
                </a:solidFill>
                <a:latin typeface="+mj-lt"/>
                <a:cs typeface="Times New Roman" pitchFamily="18" charset="0"/>
              </a:rPr>
              <a:t>Esquema Embudo Invertido</a:t>
            </a:r>
            <a:endParaRPr lang="es-ES" sz="2600" b="1" dirty="0" smtClean="0">
              <a:solidFill>
                <a:srgbClr val="1A2D68"/>
              </a:solidFill>
              <a:latin typeface="+mj-lt"/>
              <a:cs typeface="Times New Roman" pitchFamily="18" charset="0"/>
            </a:endParaRPr>
          </a:p>
          <a:p>
            <a:pPr>
              <a:spcBef>
                <a:spcPct val="50000"/>
              </a:spcBef>
            </a:pPr>
            <a:r>
              <a:rPr lang="es-CL" sz="2600" dirty="0" smtClean="0">
                <a:solidFill>
                  <a:srgbClr val="1A2D68"/>
                </a:solidFill>
                <a:latin typeface="+mj-lt"/>
                <a:cs typeface="Times New Roman" pitchFamily="18" charset="0"/>
              </a:rPr>
              <a:t>	*Sólo en excepciones, de lo particular a lo general</a:t>
            </a:r>
            <a:endParaRPr lang="es-ES" sz="2600" dirty="0" smtClean="0">
              <a:solidFill>
                <a:srgbClr val="1A2D68"/>
              </a:solidFill>
              <a:latin typeface="+mj-lt"/>
              <a:cs typeface="Times New Roman" pitchFamily="18" charset="0"/>
            </a:endParaRPr>
          </a:p>
          <a:p>
            <a:pPr marL="514350" indent="-514350">
              <a:spcBef>
                <a:spcPct val="50000"/>
              </a:spcBef>
              <a:buFont typeface="+mj-lt"/>
              <a:buAutoNum type="arabicPeriod" startAt="4"/>
            </a:pPr>
            <a:r>
              <a:rPr lang="es-CL" sz="2600" b="1" dirty="0" smtClean="0">
                <a:solidFill>
                  <a:srgbClr val="1A2D68"/>
                </a:solidFill>
                <a:latin typeface="+mj-lt"/>
                <a:cs typeface="Times New Roman" pitchFamily="18" charset="0"/>
              </a:rPr>
              <a:t>Preceden las Preguntas fáciles</a:t>
            </a:r>
            <a:endParaRPr lang="es-ES" sz="2600" b="1" dirty="0" smtClean="0">
              <a:solidFill>
                <a:srgbClr val="1A2D68"/>
              </a:solidFill>
              <a:latin typeface="+mj-lt"/>
              <a:cs typeface="Times New Roman" pitchFamily="18" charset="0"/>
            </a:endParaRPr>
          </a:p>
          <a:p>
            <a:pPr>
              <a:spcBef>
                <a:spcPct val="50000"/>
              </a:spcBef>
            </a:pPr>
            <a:r>
              <a:rPr lang="es-CL" sz="2600" dirty="0" smtClean="0">
                <a:solidFill>
                  <a:srgbClr val="1A2D68"/>
                </a:solidFill>
                <a:latin typeface="+mj-lt"/>
                <a:cs typeface="Times New Roman" pitchFamily="18" charset="0"/>
              </a:rPr>
              <a:t>		*Se debe lograr confianza</a:t>
            </a:r>
            <a:endParaRPr lang="es-ES" sz="2600" dirty="0">
              <a:solidFill>
                <a:srgbClr val="1A2D68"/>
              </a:solidFill>
              <a:latin typeface="+mj-lt"/>
            </a:endParaRPr>
          </a:p>
        </p:txBody>
      </p:sp>
      <p:sp>
        <p:nvSpPr>
          <p:cNvPr id="15" name="Rectangle 1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6" name="Rectangle 1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7" name="Rectangle 1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642910" y="1500174"/>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71414"/>
            <a:ext cx="8358246" cy="1477328"/>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Consideraciones en la </a:t>
            </a:r>
          </a:p>
          <a:p>
            <a:pPr algn="ctr"/>
            <a:r>
              <a:rPr lang="es-MX" sz="4500" b="1" dirty="0" smtClean="0">
                <a:solidFill>
                  <a:srgbClr val="002060"/>
                </a:solidFill>
                <a:latin typeface="+mj-lt"/>
                <a:cs typeface="Arial" pitchFamily="34" charset="0"/>
              </a:rPr>
              <a:t>redacción del cuestionario</a:t>
            </a:r>
            <a:endParaRPr lang="es-CL" sz="5000" b="1" dirty="0">
              <a:solidFill>
                <a:srgbClr val="002060"/>
              </a:solidFill>
              <a:latin typeface="+mj-lt"/>
              <a:cs typeface="Arial" pitchFamily="34" charset="0"/>
            </a:endParaRPr>
          </a:p>
        </p:txBody>
      </p:sp>
      <p:sp>
        <p:nvSpPr>
          <p:cNvPr id="11" name="Rectangle 10"/>
          <p:cNvSpPr/>
          <p:nvPr/>
        </p:nvSpPr>
        <p:spPr>
          <a:xfrm>
            <a:off x="500034" y="2000240"/>
            <a:ext cx="8215370" cy="3631763"/>
          </a:xfrm>
          <a:prstGeom prst="rect">
            <a:avLst/>
          </a:prstGeom>
        </p:spPr>
        <p:txBody>
          <a:bodyPr wrap="square">
            <a:spAutoFit/>
          </a:bodyPr>
          <a:lstStyle/>
          <a:p>
            <a:pPr marL="514350" indent="-514350" algn="just">
              <a:spcBef>
                <a:spcPct val="50000"/>
              </a:spcBef>
              <a:buFont typeface="+mj-lt"/>
              <a:buAutoNum type="arabicPeriod"/>
            </a:pPr>
            <a:r>
              <a:rPr lang="es-MX" sz="3000" b="1" dirty="0" smtClean="0">
                <a:solidFill>
                  <a:srgbClr val="1A2D68"/>
                </a:solidFill>
                <a:latin typeface="+mj-lt"/>
                <a:cs typeface="Times New Roman" pitchFamily="18" charset="0"/>
              </a:rPr>
              <a:t>Use palabras sencillas</a:t>
            </a:r>
          </a:p>
          <a:p>
            <a:pPr marL="514350" indent="-514350" algn="just">
              <a:spcBef>
                <a:spcPct val="50000"/>
              </a:spcBef>
            </a:pPr>
            <a:r>
              <a:rPr lang="es-MX" sz="3000" b="1" dirty="0" smtClean="0">
                <a:solidFill>
                  <a:srgbClr val="1A2D68"/>
                </a:solidFill>
                <a:latin typeface="+mj-lt"/>
                <a:cs typeface="Times New Roman" pitchFamily="18" charset="0"/>
              </a:rPr>
              <a:t>	</a:t>
            </a:r>
            <a:r>
              <a:rPr lang="es-MX" sz="2600" dirty="0" smtClean="0">
                <a:solidFill>
                  <a:srgbClr val="008000"/>
                </a:solidFill>
                <a:latin typeface="+mj-lt"/>
                <a:cs typeface="Times New Roman" pitchFamily="18" charset="0"/>
              </a:rPr>
              <a:t>Todas las personas deben entender lo mismo de la palabra “abarrotes”</a:t>
            </a:r>
          </a:p>
          <a:p>
            <a:pPr marL="514350" indent="-514350" algn="just">
              <a:spcBef>
                <a:spcPct val="50000"/>
              </a:spcBef>
            </a:pPr>
            <a:endParaRPr lang="es-ES" sz="2600" dirty="0" smtClean="0">
              <a:solidFill>
                <a:srgbClr val="1A2D68"/>
              </a:solidFill>
              <a:latin typeface="+mj-lt"/>
              <a:cs typeface="Times New Roman" pitchFamily="18" charset="0"/>
            </a:endParaRPr>
          </a:p>
          <a:p>
            <a:pPr marL="514350" indent="-514350" algn="just">
              <a:spcBef>
                <a:spcPct val="50000"/>
              </a:spcBef>
              <a:buFont typeface="+mj-lt"/>
              <a:buAutoNum type="arabicPeriod" startAt="2"/>
            </a:pPr>
            <a:r>
              <a:rPr lang="es-MX" sz="3000" b="1" dirty="0" smtClean="0">
                <a:solidFill>
                  <a:srgbClr val="1A2D68"/>
                </a:solidFill>
                <a:latin typeface="+mj-lt"/>
                <a:cs typeface="Times New Roman" pitchFamily="18" charset="0"/>
              </a:rPr>
              <a:t>Se debe ser específico y evitar la vaguedad</a:t>
            </a:r>
            <a:endParaRPr lang="es-ES" sz="3000" b="1" dirty="0" smtClean="0">
              <a:solidFill>
                <a:srgbClr val="1A2D68"/>
              </a:solidFill>
              <a:latin typeface="+mj-lt"/>
              <a:cs typeface="Times New Roman" pitchFamily="18" charset="0"/>
            </a:endParaRPr>
          </a:p>
          <a:p>
            <a:pPr marL="514350" indent="-514350" algn="just">
              <a:spcBef>
                <a:spcPct val="50000"/>
              </a:spcBef>
            </a:pPr>
            <a:r>
              <a:rPr lang="es-ES" sz="3000" b="1" dirty="0" smtClean="0">
                <a:solidFill>
                  <a:srgbClr val="1A2D68"/>
                </a:solidFill>
                <a:latin typeface="+mj-lt"/>
                <a:cs typeface="Times New Roman" pitchFamily="18" charset="0"/>
              </a:rPr>
              <a:t>	</a:t>
            </a:r>
            <a:r>
              <a:rPr lang="es-CL" sz="2600" dirty="0" smtClean="0">
                <a:solidFill>
                  <a:srgbClr val="FF0000"/>
                </a:solidFill>
                <a:latin typeface="+mj-lt"/>
                <a:cs typeface="Times New Roman" pitchFamily="18" charset="0"/>
              </a:rPr>
              <a:t>De lo general a lo particular</a:t>
            </a:r>
            <a:endParaRPr lang="es-ES" sz="2600" dirty="0" smtClean="0">
              <a:solidFill>
                <a:srgbClr val="FF0000"/>
              </a:solidFill>
              <a:latin typeface="+mj-lt"/>
              <a:cs typeface="Times New Roman" pitchFamily="18" charset="0"/>
            </a:endParaRPr>
          </a:p>
        </p:txBody>
      </p:sp>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642910" y="785794"/>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71414"/>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Redacción del cuestionario</a:t>
            </a:r>
            <a:endParaRPr lang="es-CL" sz="5000" b="1" dirty="0">
              <a:solidFill>
                <a:srgbClr val="002060"/>
              </a:solidFill>
              <a:latin typeface="+mj-lt"/>
              <a:cs typeface="Arial" pitchFamily="34" charset="0"/>
            </a:endParaRPr>
          </a:p>
        </p:txBody>
      </p:sp>
      <p:sp>
        <p:nvSpPr>
          <p:cNvPr id="11" name="Rectangle 10"/>
          <p:cNvSpPr/>
          <p:nvPr/>
        </p:nvSpPr>
        <p:spPr>
          <a:xfrm>
            <a:off x="357158" y="857232"/>
            <a:ext cx="8215370" cy="5693866"/>
          </a:xfrm>
          <a:prstGeom prst="rect">
            <a:avLst/>
          </a:prstGeom>
        </p:spPr>
        <p:txBody>
          <a:bodyPr wrap="square">
            <a:spAutoFit/>
          </a:bodyPr>
          <a:lstStyle/>
          <a:p>
            <a:pPr marL="514350" indent="-514350" algn="just">
              <a:spcBef>
                <a:spcPct val="50000"/>
              </a:spcBef>
              <a:buFont typeface="+mj-lt"/>
              <a:buAutoNum type="arabicPeriod" startAt="3"/>
            </a:pPr>
            <a:r>
              <a:rPr lang="es-MX" sz="3000" b="1" dirty="0" smtClean="0">
                <a:solidFill>
                  <a:srgbClr val="1A2D68"/>
                </a:solidFill>
                <a:latin typeface="+mj-lt"/>
                <a:cs typeface="Times New Roman" pitchFamily="18" charset="0"/>
              </a:rPr>
              <a:t>Evite preguntas de cuándo o cuánto que no pueden ser contestadas con exactitud</a:t>
            </a:r>
          </a:p>
          <a:p>
            <a:pPr marL="971550" lvl="1" indent="-514350" algn="just">
              <a:spcBef>
                <a:spcPct val="50000"/>
              </a:spcBef>
            </a:pPr>
            <a:r>
              <a:rPr lang="es-MX" sz="3000" b="1" dirty="0" smtClean="0">
                <a:solidFill>
                  <a:schemeClr val="bg1"/>
                </a:solidFill>
                <a:latin typeface="+mj-lt"/>
                <a:cs typeface="Times New Roman" pitchFamily="18" charset="0"/>
              </a:rPr>
              <a:t>	</a:t>
            </a:r>
            <a:r>
              <a:rPr lang="es-MX" sz="2600" dirty="0" smtClean="0">
                <a:solidFill>
                  <a:srgbClr val="008000"/>
                </a:solidFill>
                <a:latin typeface="+mj-lt"/>
                <a:cs typeface="Times New Roman" pitchFamily="18" charset="0"/>
              </a:rPr>
              <a:t>¿Cuántas películas ha visto este año?</a:t>
            </a:r>
          </a:p>
          <a:p>
            <a:pPr marL="971550" lvl="1" indent="-514350" algn="just">
              <a:spcBef>
                <a:spcPct val="50000"/>
              </a:spcBef>
            </a:pPr>
            <a:r>
              <a:rPr lang="es-MX" sz="2600" dirty="0" smtClean="0">
                <a:solidFill>
                  <a:srgbClr val="008000"/>
                </a:solidFill>
                <a:latin typeface="+mj-lt"/>
                <a:cs typeface="Times New Roman" pitchFamily="18" charset="0"/>
              </a:rPr>
              <a:t>	Preferible incluir una escala que lo permita</a:t>
            </a:r>
          </a:p>
          <a:p>
            <a:pPr marL="514350" indent="-514350" algn="just">
              <a:spcBef>
                <a:spcPct val="50000"/>
              </a:spcBef>
            </a:pPr>
            <a:r>
              <a:rPr lang="es-MX" sz="2600" dirty="0" smtClean="0">
                <a:solidFill>
                  <a:srgbClr val="008000"/>
                </a:solidFill>
                <a:latin typeface="+mj-lt"/>
                <a:cs typeface="Times New Roman" pitchFamily="18" charset="0"/>
              </a:rPr>
              <a:t>			  0 – 1 – entre 2 y 5 – más de 5</a:t>
            </a:r>
            <a:endParaRPr lang="es-ES" sz="2600" dirty="0" smtClean="0">
              <a:solidFill>
                <a:srgbClr val="008000"/>
              </a:solidFill>
              <a:latin typeface="+mj-lt"/>
              <a:cs typeface="Times New Roman" pitchFamily="18" charset="0"/>
            </a:endParaRPr>
          </a:p>
          <a:p>
            <a:pPr marL="514350" indent="-514350" algn="just">
              <a:spcBef>
                <a:spcPct val="50000"/>
              </a:spcBef>
              <a:buFont typeface="+mj-lt"/>
              <a:buAutoNum type="arabicPeriod" startAt="4"/>
            </a:pPr>
            <a:r>
              <a:rPr lang="es-MX" sz="3000" b="1" dirty="0" smtClean="0">
                <a:solidFill>
                  <a:srgbClr val="1A2D68"/>
                </a:solidFill>
                <a:latin typeface="+mj-lt"/>
                <a:cs typeface="Times New Roman" pitchFamily="18" charset="0"/>
              </a:rPr>
              <a:t>Evite preguntas de 2 partes</a:t>
            </a:r>
            <a:endParaRPr lang="es-ES" sz="3000" b="1" dirty="0" smtClean="0">
              <a:solidFill>
                <a:srgbClr val="1A2D68"/>
              </a:solidFill>
              <a:latin typeface="+mj-lt"/>
              <a:cs typeface="Times New Roman" pitchFamily="18" charset="0"/>
            </a:endParaRPr>
          </a:p>
          <a:p>
            <a:pPr marL="971550" lvl="1" indent="-514350" algn="just">
              <a:spcBef>
                <a:spcPct val="50000"/>
              </a:spcBef>
            </a:pPr>
            <a:r>
              <a:rPr lang="es-ES" sz="3000" b="1" dirty="0" smtClean="0">
                <a:solidFill>
                  <a:srgbClr val="1A2D68"/>
                </a:solidFill>
                <a:latin typeface="+mj-lt"/>
                <a:cs typeface="Times New Roman" pitchFamily="18" charset="0"/>
              </a:rPr>
              <a:t>	</a:t>
            </a:r>
            <a:r>
              <a:rPr lang="es-MX" sz="2600" dirty="0" smtClean="0">
                <a:solidFill>
                  <a:srgbClr val="FF0000"/>
                </a:solidFill>
                <a:cs typeface="Times New Roman" pitchFamily="18" charset="0"/>
              </a:rPr>
              <a:t>¿Cree usted que esta marca, pese a ser cara, es conveniente?</a:t>
            </a:r>
          </a:p>
          <a:p>
            <a:pPr marL="971550" lvl="1" indent="-514350" algn="just">
              <a:spcBef>
                <a:spcPct val="50000"/>
              </a:spcBef>
            </a:pPr>
            <a:r>
              <a:rPr lang="es-MX" sz="2600" dirty="0" smtClean="0">
                <a:solidFill>
                  <a:srgbClr val="FF0000"/>
                </a:solidFill>
                <a:cs typeface="Times New Roman" pitchFamily="18" charset="0"/>
              </a:rPr>
              <a:t>	Hacer 2 preguntas (¿Qué pasa si el sujeto la encuentra conveniente pero no cara?)</a:t>
            </a:r>
            <a:endParaRPr lang="es-ES" sz="2600" dirty="0" smtClean="0">
              <a:solidFill>
                <a:srgbClr val="FF0000"/>
              </a:solidFill>
              <a:cs typeface="Times New Roman" pitchFamily="18" charset="0"/>
            </a:endParaRPr>
          </a:p>
        </p:txBody>
      </p:sp>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42910"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Ejemplo: Un Banco</a:t>
            </a:r>
            <a:endParaRPr lang="es-CL" sz="5000" b="1" dirty="0">
              <a:solidFill>
                <a:srgbClr val="002060"/>
              </a:solidFill>
              <a:latin typeface="+mj-lt"/>
              <a:cs typeface="Arial" pitchFamily="34" charset="0"/>
            </a:endParaRPr>
          </a:p>
        </p:txBody>
      </p:sp>
      <p:sp>
        <p:nvSpPr>
          <p:cNvPr id="29" name="Rectangle 28"/>
          <p:cNvSpPr/>
          <p:nvPr/>
        </p:nvSpPr>
        <p:spPr>
          <a:xfrm>
            <a:off x="214282" y="2428868"/>
            <a:ext cx="8715436" cy="3286148"/>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514350" indent="-514350" eaLnBrk="0" hangingPunct="0">
              <a:spcBef>
                <a:spcPct val="50000"/>
              </a:spcBef>
              <a:buAutoNum type="arabicPeriod"/>
            </a:pPr>
            <a:r>
              <a:rPr lang="es-ES" sz="2600" dirty="0" smtClean="0">
                <a:solidFill>
                  <a:srgbClr val="1A2D68"/>
                </a:solidFill>
                <a:latin typeface="+mj-lt"/>
              </a:rPr>
              <a:t>Se organiza la venta a toda la muestra  través del </a:t>
            </a:r>
            <a:r>
              <a:rPr lang="es-ES" sz="2600" i="1" dirty="0" err="1" smtClean="0">
                <a:solidFill>
                  <a:srgbClr val="1A2D68"/>
                </a:solidFill>
                <a:latin typeface="+mj-lt"/>
              </a:rPr>
              <a:t>call</a:t>
            </a:r>
            <a:r>
              <a:rPr lang="es-ES" sz="2600" i="1" dirty="0" smtClean="0">
                <a:solidFill>
                  <a:srgbClr val="1A2D68"/>
                </a:solidFill>
                <a:latin typeface="+mj-lt"/>
              </a:rPr>
              <a:t> center</a:t>
            </a:r>
          </a:p>
          <a:p>
            <a:pPr marL="514350" indent="-514350" eaLnBrk="0" hangingPunct="0">
              <a:spcBef>
                <a:spcPct val="50000"/>
              </a:spcBef>
              <a:buAutoNum type="arabicPeriod"/>
            </a:pPr>
            <a:r>
              <a:rPr lang="es-ES" sz="2600" dirty="0" smtClean="0">
                <a:solidFill>
                  <a:srgbClr val="1A2D68"/>
                </a:solidFill>
                <a:latin typeface="+mj-lt"/>
              </a:rPr>
              <a:t>Se registra los clientes que compran, los que no compran y los que no contestan</a:t>
            </a:r>
          </a:p>
          <a:p>
            <a:pPr marL="514350" indent="-514350" eaLnBrk="0" hangingPunct="0">
              <a:spcBef>
                <a:spcPct val="50000"/>
              </a:spcBef>
              <a:buAutoNum type="arabicPeriod"/>
            </a:pPr>
            <a:r>
              <a:rPr lang="es-ES" sz="2600" dirty="0" smtClean="0">
                <a:solidFill>
                  <a:srgbClr val="1A2D68"/>
                </a:solidFill>
                <a:latin typeface="+mj-lt"/>
              </a:rPr>
              <a:t>Se supervisa para medir la calidad (en este caso la calidad tiene que ver fundamentalmente con comprobar si el cliente fue o no contactado)</a:t>
            </a:r>
            <a:endParaRPr lang="es-ES" sz="2600" dirty="0">
              <a:solidFill>
                <a:srgbClr val="1A2D68"/>
              </a:solidFill>
              <a:latin typeface="+mj-lt"/>
            </a:endParaRPr>
          </a:p>
        </p:txBody>
      </p:sp>
      <p:sp>
        <p:nvSpPr>
          <p:cNvPr id="12" name="Rectangle 11"/>
          <p:cNvSpPr/>
          <p:nvPr/>
        </p:nvSpPr>
        <p:spPr>
          <a:xfrm>
            <a:off x="285720" y="1500174"/>
            <a:ext cx="3000396" cy="785818"/>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600" dirty="0" smtClean="0"/>
              <a:t>Implementación:</a:t>
            </a:r>
            <a:endParaRPr lang="es-CL" sz="2600" dirty="0"/>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1" name="Rectangle 10"/>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642910" y="785794"/>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71414"/>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Redacción del cuestionario</a:t>
            </a:r>
            <a:endParaRPr lang="es-CL" sz="5000" b="1" dirty="0">
              <a:solidFill>
                <a:srgbClr val="002060"/>
              </a:solidFill>
              <a:latin typeface="+mj-lt"/>
              <a:cs typeface="Arial" pitchFamily="34" charset="0"/>
            </a:endParaRPr>
          </a:p>
        </p:txBody>
      </p:sp>
      <p:sp>
        <p:nvSpPr>
          <p:cNvPr id="11" name="Rectangle 10"/>
          <p:cNvSpPr/>
          <p:nvPr/>
        </p:nvSpPr>
        <p:spPr>
          <a:xfrm>
            <a:off x="357158" y="1940377"/>
            <a:ext cx="8215370" cy="3631763"/>
          </a:xfrm>
          <a:prstGeom prst="rect">
            <a:avLst/>
          </a:prstGeom>
        </p:spPr>
        <p:txBody>
          <a:bodyPr wrap="square">
            <a:spAutoFit/>
          </a:bodyPr>
          <a:lstStyle/>
          <a:p>
            <a:pPr marL="514350" indent="-514350" algn="just">
              <a:spcBef>
                <a:spcPct val="50000"/>
              </a:spcBef>
              <a:buFont typeface="+mj-lt"/>
              <a:buAutoNum type="arabicPeriod" startAt="5"/>
            </a:pPr>
            <a:r>
              <a:rPr lang="es-MX" sz="3000" b="1" dirty="0" smtClean="0">
                <a:solidFill>
                  <a:srgbClr val="1A2D68"/>
                </a:solidFill>
                <a:latin typeface="+mj-lt"/>
                <a:cs typeface="Times New Roman" pitchFamily="18" charset="0"/>
              </a:rPr>
              <a:t>No se deben hacer preguntas ambiguas</a:t>
            </a:r>
          </a:p>
          <a:p>
            <a:pPr marL="971550" lvl="1" indent="-514350" algn="just">
              <a:spcBef>
                <a:spcPct val="50000"/>
              </a:spcBef>
            </a:pPr>
            <a:r>
              <a:rPr lang="es-MX" sz="3000" b="1" dirty="0" smtClean="0">
                <a:solidFill>
                  <a:schemeClr val="bg1"/>
                </a:solidFill>
                <a:latin typeface="+mj-lt"/>
                <a:cs typeface="Times New Roman" pitchFamily="18" charset="0"/>
              </a:rPr>
              <a:t>	</a:t>
            </a:r>
            <a:r>
              <a:rPr lang="es-MX" sz="2600" dirty="0" smtClean="0">
                <a:solidFill>
                  <a:srgbClr val="008000"/>
                </a:solidFill>
                <a:latin typeface="+mj-lt"/>
                <a:cs typeface="Times New Roman" pitchFamily="18" charset="0"/>
              </a:rPr>
              <a:t>¿Lee usted el Mercurio?</a:t>
            </a:r>
          </a:p>
          <a:p>
            <a:pPr marL="971550" lvl="1" indent="-514350" algn="just">
              <a:spcBef>
                <a:spcPct val="50000"/>
              </a:spcBef>
            </a:pPr>
            <a:endParaRPr lang="es-MX" sz="2600" dirty="0" smtClean="0">
              <a:solidFill>
                <a:srgbClr val="008000"/>
              </a:solidFill>
              <a:latin typeface="+mj-lt"/>
              <a:cs typeface="Times New Roman" pitchFamily="18" charset="0"/>
            </a:endParaRPr>
          </a:p>
          <a:p>
            <a:pPr marL="514350" indent="-514350" algn="just">
              <a:spcBef>
                <a:spcPct val="50000"/>
              </a:spcBef>
              <a:buFont typeface="+mj-lt"/>
              <a:buAutoNum type="arabicPeriod" startAt="6"/>
            </a:pPr>
            <a:r>
              <a:rPr lang="es-MX" sz="3000" b="1" dirty="0" smtClean="0">
                <a:solidFill>
                  <a:srgbClr val="1A2D68"/>
                </a:solidFill>
                <a:latin typeface="+mj-lt"/>
                <a:cs typeface="Times New Roman" pitchFamily="18" charset="0"/>
              </a:rPr>
              <a:t>Evite preguntas que inducen respuesta</a:t>
            </a:r>
            <a:endParaRPr lang="es-ES" sz="3000" b="1" dirty="0" smtClean="0">
              <a:solidFill>
                <a:srgbClr val="1A2D68"/>
              </a:solidFill>
              <a:latin typeface="+mj-lt"/>
              <a:cs typeface="Times New Roman" pitchFamily="18" charset="0"/>
            </a:endParaRPr>
          </a:p>
          <a:p>
            <a:pPr marL="971550" lvl="1" indent="-514350" algn="just">
              <a:spcBef>
                <a:spcPct val="50000"/>
              </a:spcBef>
            </a:pPr>
            <a:r>
              <a:rPr lang="es-ES" sz="3000" b="1" dirty="0" smtClean="0">
                <a:solidFill>
                  <a:srgbClr val="1A2D68"/>
                </a:solidFill>
                <a:latin typeface="+mj-lt"/>
                <a:cs typeface="Times New Roman" pitchFamily="18" charset="0"/>
              </a:rPr>
              <a:t>	</a:t>
            </a:r>
            <a:r>
              <a:rPr lang="es-MX" sz="2600" dirty="0" smtClean="0">
                <a:solidFill>
                  <a:srgbClr val="FF0000"/>
                </a:solidFill>
                <a:cs typeface="Times New Roman" pitchFamily="18" charset="0"/>
              </a:rPr>
              <a:t>¿Cree usted que el gobierno debería hacer más esfuerzo para evitar aumentar el Gasto Público?</a:t>
            </a:r>
            <a:endParaRPr lang="es-ES" sz="2600" dirty="0" smtClean="0">
              <a:solidFill>
                <a:srgbClr val="FF0000"/>
              </a:solidFill>
              <a:cs typeface="Times New Roman" pitchFamily="18" charset="0"/>
            </a:endParaRPr>
          </a:p>
        </p:txBody>
      </p:sp>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642910" y="785794"/>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71414"/>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Redacción del cuestionario</a:t>
            </a:r>
            <a:endParaRPr lang="es-CL" sz="5000" b="1" dirty="0">
              <a:solidFill>
                <a:srgbClr val="002060"/>
              </a:solidFill>
              <a:latin typeface="+mj-lt"/>
              <a:cs typeface="Arial" pitchFamily="34" charset="0"/>
            </a:endParaRPr>
          </a:p>
        </p:txBody>
      </p:sp>
      <p:sp>
        <p:nvSpPr>
          <p:cNvPr id="11" name="Rectangle 10"/>
          <p:cNvSpPr/>
          <p:nvPr/>
        </p:nvSpPr>
        <p:spPr>
          <a:xfrm>
            <a:off x="357158" y="1500174"/>
            <a:ext cx="8215370" cy="4847481"/>
          </a:xfrm>
          <a:prstGeom prst="rect">
            <a:avLst/>
          </a:prstGeom>
        </p:spPr>
        <p:txBody>
          <a:bodyPr wrap="square">
            <a:spAutoFit/>
          </a:bodyPr>
          <a:lstStyle/>
          <a:p>
            <a:pPr marL="514350" indent="-514350" algn="just">
              <a:spcBef>
                <a:spcPct val="50000"/>
              </a:spcBef>
              <a:buFont typeface="+mj-lt"/>
              <a:buAutoNum type="arabicPeriod" startAt="7"/>
            </a:pPr>
            <a:r>
              <a:rPr lang="es-MX" sz="3000" b="1" dirty="0" smtClean="0">
                <a:solidFill>
                  <a:srgbClr val="1A2D68"/>
                </a:solidFill>
                <a:latin typeface="+mj-lt"/>
                <a:cs typeface="Times New Roman" pitchFamily="18" charset="0"/>
              </a:rPr>
              <a:t>Cuidado con las preguntas “sensibles”</a:t>
            </a:r>
          </a:p>
          <a:p>
            <a:pPr marL="971550" lvl="1" indent="-514350" algn="just">
              <a:spcBef>
                <a:spcPct val="50000"/>
              </a:spcBef>
            </a:pPr>
            <a:r>
              <a:rPr lang="es-MX" sz="3000" b="1" dirty="0" smtClean="0">
                <a:solidFill>
                  <a:schemeClr val="bg1"/>
                </a:solidFill>
                <a:latin typeface="+mj-lt"/>
                <a:cs typeface="Times New Roman" pitchFamily="18" charset="0"/>
              </a:rPr>
              <a:t>	</a:t>
            </a:r>
            <a:r>
              <a:rPr lang="es-MX" sz="2600" dirty="0" smtClean="0">
                <a:solidFill>
                  <a:srgbClr val="008000"/>
                </a:solidFill>
                <a:latin typeface="+mj-lt"/>
                <a:cs typeface="Times New Roman" pitchFamily="18" charset="0"/>
              </a:rPr>
              <a:t>¿Con qué frecuencia se ducha usted?</a:t>
            </a:r>
          </a:p>
          <a:p>
            <a:pPr marL="971550" lvl="1" indent="-514350" algn="just">
              <a:spcBef>
                <a:spcPct val="50000"/>
              </a:spcBef>
            </a:pPr>
            <a:r>
              <a:rPr lang="es-MX" sz="2600" dirty="0" smtClean="0">
                <a:solidFill>
                  <a:srgbClr val="008000"/>
                </a:solidFill>
                <a:latin typeface="+mj-lt"/>
                <a:cs typeface="Times New Roman" pitchFamily="18" charset="0"/>
              </a:rPr>
              <a:t>	</a:t>
            </a:r>
            <a:r>
              <a:rPr lang="es-MX" sz="2600" dirty="0" smtClean="0">
                <a:solidFill>
                  <a:srgbClr val="1A2D68"/>
                </a:solidFill>
                <a:latin typeface="+mj-lt"/>
                <a:cs typeface="Times New Roman" pitchFamily="18" charset="0"/>
              </a:rPr>
              <a:t>Todos los días, 2 veces a la semana, 1 vez a la semana…</a:t>
            </a:r>
          </a:p>
          <a:p>
            <a:pPr marL="971550" lvl="1" indent="-514350" algn="just">
              <a:spcBef>
                <a:spcPct val="50000"/>
              </a:spcBef>
            </a:pPr>
            <a:r>
              <a:rPr lang="es-MX" sz="2600" dirty="0" smtClean="0">
                <a:solidFill>
                  <a:srgbClr val="008000"/>
                </a:solidFill>
                <a:latin typeface="+mj-lt"/>
                <a:cs typeface="Times New Roman" pitchFamily="18" charset="0"/>
              </a:rPr>
              <a:t>Mejor…</a:t>
            </a:r>
          </a:p>
          <a:p>
            <a:pPr marL="971550" lvl="1" indent="-514350" algn="just">
              <a:spcBef>
                <a:spcPct val="50000"/>
              </a:spcBef>
            </a:pPr>
            <a:r>
              <a:rPr lang="es-MX" sz="2600" dirty="0" smtClean="0">
                <a:solidFill>
                  <a:srgbClr val="008000"/>
                </a:solidFill>
                <a:latin typeface="+mj-lt"/>
                <a:cs typeface="Times New Roman" pitchFamily="18" charset="0"/>
              </a:rPr>
              <a:t>	</a:t>
            </a:r>
            <a:r>
              <a:rPr lang="es-MX" sz="2600" dirty="0" smtClean="0">
                <a:solidFill>
                  <a:srgbClr val="1A2D68"/>
                </a:solidFill>
                <a:latin typeface="+mj-lt"/>
                <a:cs typeface="Times New Roman" pitchFamily="18" charset="0"/>
              </a:rPr>
              <a:t>Muchas personas, porque no les alcanza el tiempo no pueden tomarse una ducha diaria. ¿Me podría decir con qué frecuencia se ducha usted?</a:t>
            </a:r>
          </a:p>
          <a:p>
            <a:pPr marL="971550" lvl="1" indent="-514350" algn="just">
              <a:spcBef>
                <a:spcPct val="50000"/>
              </a:spcBef>
            </a:pPr>
            <a:endParaRPr lang="es-MX" sz="2600" dirty="0" smtClean="0">
              <a:solidFill>
                <a:srgbClr val="008000"/>
              </a:solidFill>
              <a:latin typeface="+mj-lt"/>
              <a:cs typeface="Times New Roman" pitchFamily="18" charset="0"/>
            </a:endParaRPr>
          </a:p>
        </p:txBody>
      </p:sp>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642910" y="785794"/>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5720" y="71414"/>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Redacción del cuestionario</a:t>
            </a:r>
            <a:endParaRPr lang="es-CL" sz="5000" b="1" dirty="0">
              <a:solidFill>
                <a:srgbClr val="002060"/>
              </a:solidFill>
              <a:latin typeface="+mj-lt"/>
              <a:cs typeface="Arial" pitchFamily="34" charset="0"/>
            </a:endParaRPr>
          </a:p>
        </p:txBody>
      </p:sp>
      <p:sp>
        <p:nvSpPr>
          <p:cNvPr id="11" name="Rectangle 10"/>
          <p:cNvSpPr/>
          <p:nvPr/>
        </p:nvSpPr>
        <p:spPr>
          <a:xfrm>
            <a:off x="571472" y="2010827"/>
            <a:ext cx="8215370" cy="2846933"/>
          </a:xfrm>
          <a:prstGeom prst="rect">
            <a:avLst/>
          </a:prstGeom>
        </p:spPr>
        <p:txBody>
          <a:bodyPr wrap="square">
            <a:spAutoFit/>
          </a:bodyPr>
          <a:lstStyle/>
          <a:p>
            <a:pPr marL="514350" indent="-514350" algn="just">
              <a:spcBef>
                <a:spcPct val="50000"/>
              </a:spcBef>
              <a:buFont typeface="+mj-lt"/>
              <a:buAutoNum type="arabicPeriod" startAt="8"/>
            </a:pPr>
            <a:r>
              <a:rPr lang="es-MX" sz="3000" b="1" dirty="0" smtClean="0">
                <a:solidFill>
                  <a:srgbClr val="1A2D68"/>
                </a:solidFill>
                <a:latin typeface="+mj-lt"/>
                <a:cs typeface="Times New Roman" pitchFamily="18" charset="0"/>
              </a:rPr>
              <a:t>Evitar preguntas “Blanco - Negro”</a:t>
            </a:r>
          </a:p>
          <a:p>
            <a:pPr marL="971550" lvl="1" indent="-514350" algn="just">
              <a:spcBef>
                <a:spcPct val="50000"/>
              </a:spcBef>
            </a:pPr>
            <a:r>
              <a:rPr lang="es-MX" sz="3000" b="1" dirty="0" smtClean="0">
                <a:solidFill>
                  <a:schemeClr val="bg1"/>
                </a:solidFill>
                <a:latin typeface="+mj-lt"/>
                <a:cs typeface="Times New Roman" pitchFamily="18" charset="0"/>
              </a:rPr>
              <a:t>	</a:t>
            </a:r>
            <a:r>
              <a:rPr lang="es-MX" sz="2600" dirty="0" smtClean="0">
                <a:solidFill>
                  <a:srgbClr val="008000"/>
                </a:solidFill>
                <a:latin typeface="+mj-lt"/>
                <a:cs typeface="Times New Roman" pitchFamily="18" charset="0"/>
              </a:rPr>
              <a:t>¿Está usted de acuerdo o en desacuerdo con el alza de impuestos?</a:t>
            </a:r>
          </a:p>
          <a:p>
            <a:pPr marL="971550" lvl="1" indent="-514350" algn="just">
              <a:spcBef>
                <a:spcPct val="50000"/>
              </a:spcBef>
            </a:pPr>
            <a:r>
              <a:rPr lang="es-MX" sz="2600" dirty="0" smtClean="0">
                <a:solidFill>
                  <a:srgbClr val="008000"/>
                </a:solidFill>
                <a:latin typeface="+mj-lt"/>
                <a:cs typeface="Times New Roman" pitchFamily="18" charset="0"/>
              </a:rPr>
              <a:t>	</a:t>
            </a:r>
            <a:r>
              <a:rPr lang="es-MX" sz="2600" dirty="0" smtClean="0">
                <a:solidFill>
                  <a:srgbClr val="1A2D68"/>
                </a:solidFill>
                <a:latin typeface="+mj-lt"/>
                <a:cs typeface="Times New Roman" pitchFamily="18" charset="0"/>
              </a:rPr>
              <a:t>Usar escalas de al menos 5 puntos</a:t>
            </a:r>
          </a:p>
          <a:p>
            <a:pPr marL="971550" lvl="1" indent="-514350" algn="just">
              <a:spcBef>
                <a:spcPct val="50000"/>
              </a:spcBef>
            </a:pPr>
            <a:endParaRPr lang="es-MX" sz="2600" dirty="0" smtClean="0">
              <a:solidFill>
                <a:srgbClr val="008000"/>
              </a:solidFill>
              <a:latin typeface="+mj-lt"/>
              <a:cs typeface="Times New Roman" pitchFamily="18" charset="0"/>
            </a:endParaRPr>
          </a:p>
        </p:txBody>
      </p:sp>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714412" y="71414"/>
            <a:ext cx="5786478" cy="707886"/>
          </a:xfrm>
          <a:prstGeom prst="rect">
            <a:avLst/>
          </a:prstGeom>
          <a:noFill/>
        </p:spPr>
        <p:txBody>
          <a:bodyPr wrap="square" rtlCol="0">
            <a:spAutoFit/>
          </a:bodyPr>
          <a:lstStyle/>
          <a:p>
            <a:pPr algn="ctr"/>
            <a:r>
              <a:rPr lang="es-MX" sz="4000" dirty="0" smtClean="0">
                <a:solidFill>
                  <a:srgbClr val="002060"/>
                </a:solidFill>
                <a:latin typeface="Cambria" pitchFamily="18" charset="0"/>
              </a:rPr>
              <a:t>Conceptos Claves</a:t>
            </a:r>
            <a:endParaRPr lang="es-CL" sz="4000" dirty="0">
              <a:solidFill>
                <a:srgbClr val="002060"/>
              </a:solidFill>
              <a:latin typeface="Cambria" pitchFamily="18" charset="0"/>
            </a:endParaRPr>
          </a:p>
        </p:txBody>
      </p:sp>
      <p:graphicFrame>
        <p:nvGraphicFramePr>
          <p:cNvPr id="24" name="Diagram 23"/>
          <p:cNvGraphicFramePr/>
          <p:nvPr/>
        </p:nvGraphicFramePr>
        <p:xfrm>
          <a:off x="142844" y="1000108"/>
          <a:ext cx="8858312" cy="5500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Straight Connector 8"/>
          <p:cNvCxnSpPr/>
          <p:nvPr/>
        </p:nvCxnSpPr>
        <p:spPr>
          <a:xfrm>
            <a:off x="4286248" y="785794"/>
            <a:ext cx="485775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1" name="Rectangle 10"/>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graphicEl>
                                              <a:dgm id="{D32852B8-8191-4202-8129-A36CD03B0E67}"/>
                                            </p:graphicEl>
                                          </p:spTgt>
                                        </p:tgtEl>
                                        <p:attrNameLst>
                                          <p:attrName>style.visibility</p:attrName>
                                        </p:attrNameLst>
                                      </p:cBhvr>
                                      <p:to>
                                        <p:strVal val="visible"/>
                                      </p:to>
                                    </p:set>
                                    <p:animEffect transition="in" filter="fade">
                                      <p:cBhvr>
                                        <p:cTn id="7" dur="500"/>
                                        <p:tgtEl>
                                          <p:spTgt spid="24">
                                            <p:graphicEl>
                                              <a:dgm id="{D32852B8-8191-4202-8129-A36CD03B0E67}"/>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graphicEl>
                                              <a:dgm id="{DFB36ADD-6904-4ECA-8AEC-4CB28B5544AA}"/>
                                            </p:graphicEl>
                                          </p:spTgt>
                                        </p:tgtEl>
                                        <p:attrNameLst>
                                          <p:attrName>style.visibility</p:attrName>
                                        </p:attrNameLst>
                                      </p:cBhvr>
                                      <p:to>
                                        <p:strVal val="visible"/>
                                      </p:to>
                                    </p:set>
                                    <p:animEffect transition="in" filter="fade">
                                      <p:cBhvr>
                                        <p:cTn id="10" dur="500"/>
                                        <p:tgtEl>
                                          <p:spTgt spid="24">
                                            <p:graphicEl>
                                              <a:dgm id="{DFB36ADD-6904-4ECA-8AEC-4CB28B5544AA}"/>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4">
                                            <p:graphicEl>
                                              <a:dgm id="{1A386981-148A-4FDE-91F0-EFBB93EF9C48}"/>
                                            </p:graphicEl>
                                          </p:spTgt>
                                        </p:tgtEl>
                                        <p:attrNameLst>
                                          <p:attrName>style.visibility</p:attrName>
                                        </p:attrNameLst>
                                      </p:cBhvr>
                                      <p:to>
                                        <p:strVal val="visible"/>
                                      </p:to>
                                    </p:set>
                                    <p:animEffect transition="in" filter="fade">
                                      <p:cBhvr>
                                        <p:cTn id="15" dur="500"/>
                                        <p:tgtEl>
                                          <p:spTgt spid="24">
                                            <p:graphicEl>
                                              <a:dgm id="{1A386981-148A-4FDE-91F0-EFBB93EF9C48}"/>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4">
                                            <p:graphicEl>
                                              <a:dgm id="{87B4B399-546A-4F7E-9C75-85134EEA22D1}"/>
                                            </p:graphicEl>
                                          </p:spTgt>
                                        </p:tgtEl>
                                        <p:attrNameLst>
                                          <p:attrName>style.visibility</p:attrName>
                                        </p:attrNameLst>
                                      </p:cBhvr>
                                      <p:to>
                                        <p:strVal val="visible"/>
                                      </p:to>
                                    </p:set>
                                    <p:animEffect transition="in" filter="fade">
                                      <p:cBhvr>
                                        <p:cTn id="18" dur="500"/>
                                        <p:tgtEl>
                                          <p:spTgt spid="24">
                                            <p:graphicEl>
                                              <a:dgm id="{87B4B399-546A-4F7E-9C75-85134EEA22D1}"/>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4">
                                            <p:graphicEl>
                                              <a:dgm id="{9D5DABA4-7A66-4EA1-91D8-BFD0AA8AEAE5}"/>
                                            </p:graphicEl>
                                          </p:spTgt>
                                        </p:tgtEl>
                                        <p:attrNameLst>
                                          <p:attrName>style.visibility</p:attrName>
                                        </p:attrNameLst>
                                      </p:cBhvr>
                                      <p:to>
                                        <p:strVal val="visible"/>
                                      </p:to>
                                    </p:set>
                                    <p:animEffect transition="in" filter="fade">
                                      <p:cBhvr>
                                        <p:cTn id="23" dur="500"/>
                                        <p:tgtEl>
                                          <p:spTgt spid="24">
                                            <p:graphicEl>
                                              <a:dgm id="{9D5DABA4-7A66-4EA1-91D8-BFD0AA8AEAE5}"/>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4">
                                            <p:graphicEl>
                                              <a:dgm id="{AFEA3D6E-D693-43F5-8E47-CFAB51ABF7CF}"/>
                                            </p:graphicEl>
                                          </p:spTgt>
                                        </p:tgtEl>
                                        <p:attrNameLst>
                                          <p:attrName>style.visibility</p:attrName>
                                        </p:attrNameLst>
                                      </p:cBhvr>
                                      <p:to>
                                        <p:strVal val="visible"/>
                                      </p:to>
                                    </p:set>
                                    <p:animEffect transition="in" filter="fade">
                                      <p:cBhvr>
                                        <p:cTn id="26" dur="500"/>
                                        <p:tgtEl>
                                          <p:spTgt spid="24">
                                            <p:graphicEl>
                                              <a:dgm id="{AFEA3D6E-D693-43F5-8E47-CFAB51ABF7C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42910"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Ejemplo: Un Banco</a:t>
            </a:r>
            <a:endParaRPr lang="es-CL" sz="5000" b="1" dirty="0">
              <a:solidFill>
                <a:srgbClr val="002060"/>
              </a:solidFill>
              <a:latin typeface="+mj-lt"/>
              <a:cs typeface="Arial" pitchFamily="34" charset="0"/>
            </a:endParaRPr>
          </a:p>
        </p:txBody>
      </p:sp>
      <p:sp>
        <p:nvSpPr>
          <p:cNvPr id="29" name="Rectangle 28"/>
          <p:cNvSpPr/>
          <p:nvPr/>
        </p:nvSpPr>
        <p:spPr>
          <a:xfrm>
            <a:off x="214282" y="2428868"/>
            <a:ext cx="8715436" cy="3286148"/>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514350" indent="-514350" eaLnBrk="0" hangingPunct="0">
              <a:spcBef>
                <a:spcPct val="50000"/>
              </a:spcBef>
              <a:buAutoNum type="arabicPeriod"/>
            </a:pPr>
            <a:r>
              <a:rPr lang="es-ES" sz="2600" dirty="0" smtClean="0">
                <a:solidFill>
                  <a:srgbClr val="1A2D68"/>
                </a:solidFill>
                <a:latin typeface="+mj-lt"/>
              </a:rPr>
              <a:t>Se procesa el resultado de la venta experimental</a:t>
            </a:r>
          </a:p>
          <a:p>
            <a:pPr marL="514350" indent="-514350" eaLnBrk="0" hangingPunct="0">
              <a:spcBef>
                <a:spcPct val="50000"/>
              </a:spcBef>
              <a:buAutoNum type="arabicPeriod"/>
            </a:pPr>
            <a:r>
              <a:rPr lang="es-ES" sz="2600" dirty="0" smtClean="0">
                <a:solidFill>
                  <a:srgbClr val="1A2D68"/>
                </a:solidFill>
                <a:latin typeface="+mj-lt"/>
              </a:rPr>
              <a:t>Se estima la mejor función discriminante, y en base a ella, se indica cuales son los clientes que con una probabilidad mayor que un cierto valor, son buenos candidatos para ser sujetos de la venta</a:t>
            </a:r>
            <a:endParaRPr lang="es-ES" sz="2600" dirty="0">
              <a:solidFill>
                <a:srgbClr val="1A2D68"/>
              </a:solidFill>
              <a:latin typeface="+mj-lt"/>
            </a:endParaRPr>
          </a:p>
        </p:txBody>
      </p:sp>
      <p:sp>
        <p:nvSpPr>
          <p:cNvPr id="12" name="Rectangle 11"/>
          <p:cNvSpPr/>
          <p:nvPr/>
        </p:nvSpPr>
        <p:spPr>
          <a:xfrm>
            <a:off x="285720" y="1500174"/>
            <a:ext cx="3000396" cy="785818"/>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600" dirty="0" smtClean="0"/>
              <a:t>Análisis:</a:t>
            </a:r>
            <a:endParaRPr lang="es-CL" sz="2600" dirty="0"/>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1" name="Rectangle 10"/>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ibros3.jpg"/>
          <p:cNvPicPr>
            <a:picLocks noChangeAspect="1"/>
          </p:cNvPicPr>
          <p:nvPr/>
        </p:nvPicPr>
        <p:blipFill>
          <a:blip r:embed="rId2" cstate="print"/>
          <a:stretch>
            <a:fillRect/>
          </a:stretch>
        </p:blipFill>
        <p:spPr>
          <a:xfrm>
            <a:off x="0" y="-3786238"/>
            <a:ext cx="9144000" cy="13744538"/>
          </a:xfrm>
          <a:prstGeom prst="rect">
            <a:avLst/>
          </a:prstGeom>
        </p:spPr>
      </p:pic>
      <p:sp>
        <p:nvSpPr>
          <p:cNvPr id="11" name="Rectangle 10"/>
          <p:cNvSpPr/>
          <p:nvPr/>
        </p:nvSpPr>
        <p:spPr>
          <a:xfrm>
            <a:off x="-32" y="1285860"/>
            <a:ext cx="9144032" cy="357190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500" dirty="0" smtClean="0">
                <a:solidFill>
                  <a:srgbClr val="1A2D68"/>
                </a:solidFill>
                <a:latin typeface="Cambria" pitchFamily="18" charset="0"/>
              </a:rPr>
              <a:t>Fuentes de Información y Metodologías</a:t>
            </a:r>
            <a:endParaRPr lang="es-CL" sz="7500" b="1" dirty="0">
              <a:solidFill>
                <a:srgbClr val="1A2D68"/>
              </a:solidFill>
              <a:latin typeface="Cambria" pitchFamily="18" charset="0"/>
            </a:endParaRPr>
          </a:p>
        </p:txBody>
      </p:sp>
      <p:sp>
        <p:nvSpPr>
          <p:cNvPr id="13" name="Rectangle 12"/>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p:cNvCxnSpPr/>
          <p:nvPr/>
        </p:nvCxnSpPr>
        <p:spPr>
          <a:xfrm rot="10800000">
            <a:off x="4071934" y="500042"/>
            <a:ext cx="157163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643570" y="785794"/>
            <a:ext cx="3429024" cy="357190"/>
          </a:xfrm>
          <a:prstGeom prst="rect">
            <a:avLst/>
          </a:prstGeom>
          <a:solidFill>
            <a:srgbClr val="1A2D68"/>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chemeClr val="bg1"/>
                </a:solidFill>
              </a:rPr>
              <a:t>Actividades de Marketing</a:t>
            </a:r>
            <a:endParaRPr lang="es-CL" b="1" dirty="0">
              <a:solidFill>
                <a:schemeClr val="bg1"/>
              </a:solidFill>
            </a:endParaRPr>
          </a:p>
        </p:txBody>
      </p:sp>
      <p:sp>
        <p:nvSpPr>
          <p:cNvPr id="13" name="Rectangle 12"/>
          <p:cNvSpPr/>
          <p:nvPr/>
        </p:nvSpPr>
        <p:spPr>
          <a:xfrm>
            <a:off x="5643570" y="357166"/>
            <a:ext cx="3429024" cy="357190"/>
          </a:xfrm>
          <a:prstGeom prst="rect">
            <a:avLst/>
          </a:prstGeom>
          <a:solidFill>
            <a:srgbClr val="1A2D68"/>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chemeClr val="bg1"/>
                </a:solidFill>
              </a:rPr>
              <a:t>Ventas </a:t>
            </a:r>
            <a:endParaRPr lang="es-CL" b="1" dirty="0">
              <a:solidFill>
                <a:schemeClr val="bg1"/>
              </a:solidFill>
            </a:endParaRPr>
          </a:p>
        </p:txBody>
      </p:sp>
      <p:sp>
        <p:nvSpPr>
          <p:cNvPr id="14" name="Rectangle 13"/>
          <p:cNvSpPr/>
          <p:nvPr/>
        </p:nvSpPr>
        <p:spPr>
          <a:xfrm>
            <a:off x="5643570" y="1214422"/>
            <a:ext cx="3429024" cy="357190"/>
          </a:xfrm>
          <a:prstGeom prst="rect">
            <a:avLst/>
          </a:prstGeom>
          <a:solidFill>
            <a:srgbClr val="1A2D68"/>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chemeClr val="bg1"/>
                </a:solidFill>
              </a:rPr>
              <a:t>Costos</a:t>
            </a:r>
            <a:endParaRPr lang="es-CL" b="1" dirty="0">
              <a:solidFill>
                <a:schemeClr val="bg1"/>
              </a:solidFill>
            </a:endParaRPr>
          </a:p>
        </p:txBody>
      </p:sp>
      <p:sp>
        <p:nvSpPr>
          <p:cNvPr id="15" name="Rectangle 14"/>
          <p:cNvSpPr/>
          <p:nvPr/>
        </p:nvSpPr>
        <p:spPr>
          <a:xfrm>
            <a:off x="5643570" y="1643050"/>
            <a:ext cx="3429024" cy="357190"/>
          </a:xfrm>
          <a:prstGeom prst="rect">
            <a:avLst/>
          </a:prstGeom>
          <a:solidFill>
            <a:srgbClr val="1A2D68"/>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chemeClr val="bg1"/>
                </a:solidFill>
              </a:rPr>
              <a:t>Servicios de Información al cliente </a:t>
            </a:r>
            <a:endParaRPr lang="es-CL" b="1" dirty="0">
              <a:solidFill>
                <a:schemeClr val="bg1"/>
              </a:solidFill>
            </a:endParaRPr>
          </a:p>
        </p:txBody>
      </p:sp>
      <p:sp>
        <p:nvSpPr>
          <p:cNvPr id="20" name="Rectangle 19"/>
          <p:cNvSpPr/>
          <p:nvPr/>
        </p:nvSpPr>
        <p:spPr>
          <a:xfrm>
            <a:off x="5643570" y="2643182"/>
            <a:ext cx="3429024" cy="357190"/>
          </a:xfrm>
          <a:prstGeom prst="rect">
            <a:avLst/>
          </a:prstGeom>
          <a:solidFill>
            <a:schemeClr val="tx2">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rgbClr val="1A2D68"/>
                </a:solidFill>
              </a:rPr>
              <a:t>Asociaciones comerciales</a:t>
            </a:r>
            <a:endParaRPr lang="es-CL" b="1" dirty="0">
              <a:solidFill>
                <a:srgbClr val="1A2D68"/>
              </a:solidFill>
            </a:endParaRPr>
          </a:p>
        </p:txBody>
      </p:sp>
      <p:sp>
        <p:nvSpPr>
          <p:cNvPr id="21" name="Rectangle 20"/>
          <p:cNvSpPr/>
          <p:nvPr/>
        </p:nvSpPr>
        <p:spPr>
          <a:xfrm>
            <a:off x="5643570" y="2214554"/>
            <a:ext cx="3429024" cy="357190"/>
          </a:xfrm>
          <a:prstGeom prst="rect">
            <a:avLst/>
          </a:prstGeom>
          <a:solidFill>
            <a:schemeClr val="tx2">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rgbClr val="1A2D68"/>
                </a:solidFill>
              </a:rPr>
              <a:t>Gobierno</a:t>
            </a:r>
            <a:endParaRPr lang="es-CL" b="1" dirty="0">
              <a:solidFill>
                <a:srgbClr val="1A2D68"/>
              </a:solidFill>
            </a:endParaRPr>
          </a:p>
        </p:txBody>
      </p:sp>
      <p:sp>
        <p:nvSpPr>
          <p:cNvPr id="22" name="Rectangle 21"/>
          <p:cNvSpPr/>
          <p:nvPr/>
        </p:nvSpPr>
        <p:spPr>
          <a:xfrm>
            <a:off x="5643570" y="3071810"/>
            <a:ext cx="3429024" cy="357190"/>
          </a:xfrm>
          <a:prstGeom prst="rect">
            <a:avLst/>
          </a:prstGeom>
          <a:solidFill>
            <a:schemeClr val="tx2">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rgbClr val="1A2D68"/>
                </a:solidFill>
              </a:rPr>
              <a:t>Diarios, libros y publicaciones</a:t>
            </a:r>
            <a:endParaRPr lang="es-CL" b="1" dirty="0">
              <a:solidFill>
                <a:srgbClr val="1A2D68"/>
              </a:solidFill>
            </a:endParaRPr>
          </a:p>
        </p:txBody>
      </p:sp>
      <p:sp>
        <p:nvSpPr>
          <p:cNvPr id="23" name="Rectangle 22"/>
          <p:cNvSpPr/>
          <p:nvPr/>
        </p:nvSpPr>
        <p:spPr>
          <a:xfrm>
            <a:off x="5643570" y="3500438"/>
            <a:ext cx="3429024" cy="357190"/>
          </a:xfrm>
          <a:prstGeom prst="rect">
            <a:avLst/>
          </a:prstGeom>
          <a:solidFill>
            <a:schemeClr val="tx2">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rgbClr val="1A2D68"/>
                </a:solidFill>
              </a:rPr>
              <a:t>Reportes de Organizaciones</a:t>
            </a:r>
            <a:endParaRPr lang="es-CL" b="1" dirty="0">
              <a:solidFill>
                <a:srgbClr val="1A2D68"/>
              </a:solidFill>
            </a:endParaRPr>
          </a:p>
        </p:txBody>
      </p:sp>
      <p:sp>
        <p:nvSpPr>
          <p:cNvPr id="24" name="Rectangle 23"/>
          <p:cNvSpPr/>
          <p:nvPr/>
        </p:nvSpPr>
        <p:spPr>
          <a:xfrm>
            <a:off x="5643570" y="4643446"/>
            <a:ext cx="3429024" cy="357190"/>
          </a:xfrm>
          <a:prstGeom prst="rect">
            <a:avLst/>
          </a:prstGeom>
          <a:solidFill>
            <a:srgbClr val="92D05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rgbClr val="1A2D68"/>
                </a:solidFill>
              </a:rPr>
              <a:t>Paneles de consumidores</a:t>
            </a:r>
            <a:endParaRPr lang="es-CL" b="1" dirty="0">
              <a:solidFill>
                <a:srgbClr val="1A2D68"/>
              </a:solidFill>
            </a:endParaRPr>
          </a:p>
        </p:txBody>
      </p:sp>
      <p:sp>
        <p:nvSpPr>
          <p:cNvPr id="25" name="Rectangle 24"/>
          <p:cNvSpPr/>
          <p:nvPr/>
        </p:nvSpPr>
        <p:spPr>
          <a:xfrm>
            <a:off x="5643570" y="4214818"/>
            <a:ext cx="3429024" cy="357190"/>
          </a:xfrm>
          <a:prstGeom prst="rect">
            <a:avLst/>
          </a:prstGeom>
          <a:solidFill>
            <a:srgbClr val="92D05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rgbClr val="1A2D68"/>
                </a:solidFill>
              </a:rPr>
              <a:t>Auditoría de tiendas</a:t>
            </a:r>
            <a:endParaRPr lang="es-CL" b="1" dirty="0">
              <a:solidFill>
                <a:srgbClr val="1A2D68"/>
              </a:solidFill>
            </a:endParaRPr>
          </a:p>
        </p:txBody>
      </p:sp>
      <p:sp>
        <p:nvSpPr>
          <p:cNvPr id="26" name="Rectangle 25"/>
          <p:cNvSpPr/>
          <p:nvPr/>
        </p:nvSpPr>
        <p:spPr>
          <a:xfrm>
            <a:off x="5643570" y="5715016"/>
            <a:ext cx="3429024" cy="357190"/>
          </a:xfrm>
          <a:prstGeom prst="rect">
            <a:avLst/>
          </a:prstGeom>
          <a:solidFill>
            <a:srgbClr val="FFC0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rgbClr val="1A2D68"/>
                </a:solidFill>
              </a:rPr>
              <a:t>Observación</a:t>
            </a:r>
            <a:endParaRPr lang="es-CL" b="1" dirty="0">
              <a:solidFill>
                <a:srgbClr val="1A2D68"/>
              </a:solidFill>
            </a:endParaRPr>
          </a:p>
        </p:txBody>
      </p:sp>
      <p:sp>
        <p:nvSpPr>
          <p:cNvPr id="27" name="Rectangle 26"/>
          <p:cNvSpPr/>
          <p:nvPr/>
        </p:nvSpPr>
        <p:spPr>
          <a:xfrm>
            <a:off x="5643570" y="5286388"/>
            <a:ext cx="3429024" cy="357190"/>
          </a:xfrm>
          <a:prstGeom prst="rect">
            <a:avLst/>
          </a:prstGeom>
          <a:solidFill>
            <a:srgbClr val="FFC0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rgbClr val="1A2D68"/>
                </a:solidFill>
              </a:rPr>
              <a:t>Encuestas </a:t>
            </a:r>
            <a:endParaRPr lang="es-CL" b="1" dirty="0">
              <a:solidFill>
                <a:srgbClr val="1A2D68"/>
              </a:solidFill>
            </a:endParaRPr>
          </a:p>
        </p:txBody>
      </p:sp>
      <p:sp>
        <p:nvSpPr>
          <p:cNvPr id="28" name="Rectangle 27"/>
          <p:cNvSpPr/>
          <p:nvPr/>
        </p:nvSpPr>
        <p:spPr>
          <a:xfrm>
            <a:off x="5643570" y="6143644"/>
            <a:ext cx="3429024" cy="357190"/>
          </a:xfrm>
          <a:prstGeom prst="rect">
            <a:avLst/>
          </a:prstGeom>
          <a:solidFill>
            <a:srgbClr val="FFC0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b="1" dirty="0" smtClean="0">
                <a:solidFill>
                  <a:srgbClr val="1A2D68"/>
                </a:solidFill>
              </a:rPr>
              <a:t>Experimentación</a:t>
            </a:r>
            <a:endParaRPr lang="es-CL" b="1" dirty="0">
              <a:solidFill>
                <a:srgbClr val="1A2D68"/>
              </a:solidFill>
            </a:endParaRPr>
          </a:p>
        </p:txBody>
      </p:sp>
      <p:sp>
        <p:nvSpPr>
          <p:cNvPr id="40" name="Rectangle 39"/>
          <p:cNvSpPr/>
          <p:nvPr/>
        </p:nvSpPr>
        <p:spPr>
          <a:xfrm>
            <a:off x="1214414" y="4714884"/>
            <a:ext cx="1571636" cy="78581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Fuentes Externas</a:t>
            </a:r>
            <a:endParaRPr lang="es-CL" dirty="0"/>
          </a:p>
        </p:txBody>
      </p:sp>
      <p:sp>
        <p:nvSpPr>
          <p:cNvPr id="41" name="Rectangle 40"/>
          <p:cNvSpPr/>
          <p:nvPr/>
        </p:nvSpPr>
        <p:spPr>
          <a:xfrm>
            <a:off x="1214414" y="785794"/>
            <a:ext cx="1571636" cy="78581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Fuentes Internas</a:t>
            </a:r>
            <a:endParaRPr lang="es-CL" dirty="0"/>
          </a:p>
        </p:txBody>
      </p:sp>
      <p:sp>
        <p:nvSpPr>
          <p:cNvPr id="42" name="Rectangle 41"/>
          <p:cNvSpPr/>
          <p:nvPr/>
        </p:nvSpPr>
        <p:spPr>
          <a:xfrm>
            <a:off x="1214414" y="2571744"/>
            <a:ext cx="1571636" cy="78581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Información</a:t>
            </a:r>
            <a:endParaRPr lang="es-CL" dirty="0"/>
          </a:p>
        </p:txBody>
      </p:sp>
      <p:sp>
        <p:nvSpPr>
          <p:cNvPr id="43" name="Rectangle 42"/>
          <p:cNvSpPr/>
          <p:nvPr/>
        </p:nvSpPr>
        <p:spPr>
          <a:xfrm>
            <a:off x="3357554" y="2571744"/>
            <a:ext cx="1571636" cy="78581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Fuentes Secundarias</a:t>
            </a:r>
            <a:endParaRPr lang="es-CL" dirty="0"/>
          </a:p>
        </p:txBody>
      </p:sp>
      <p:sp>
        <p:nvSpPr>
          <p:cNvPr id="44" name="Rectangle 43"/>
          <p:cNvSpPr/>
          <p:nvPr/>
        </p:nvSpPr>
        <p:spPr>
          <a:xfrm>
            <a:off x="3357554" y="4214818"/>
            <a:ext cx="1571636" cy="78581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Fuentes Sindicadas</a:t>
            </a:r>
            <a:endParaRPr lang="es-CL" dirty="0"/>
          </a:p>
        </p:txBody>
      </p:sp>
      <p:sp>
        <p:nvSpPr>
          <p:cNvPr id="45" name="Rectangle 44"/>
          <p:cNvSpPr/>
          <p:nvPr/>
        </p:nvSpPr>
        <p:spPr>
          <a:xfrm>
            <a:off x="3357554" y="5500702"/>
            <a:ext cx="1571636" cy="78581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Fuentes Primarias</a:t>
            </a:r>
            <a:endParaRPr lang="es-CL" dirty="0"/>
          </a:p>
        </p:txBody>
      </p:sp>
      <p:cxnSp>
        <p:nvCxnSpPr>
          <p:cNvPr id="47" name="Straight Connector 46"/>
          <p:cNvCxnSpPr/>
          <p:nvPr/>
        </p:nvCxnSpPr>
        <p:spPr>
          <a:xfrm rot="10800000">
            <a:off x="4071934" y="928669"/>
            <a:ext cx="1571636"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0800000">
            <a:off x="4071934" y="1428735"/>
            <a:ext cx="1571636"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0800000">
            <a:off x="4071934" y="1857363"/>
            <a:ext cx="1571636"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3393273" y="1178703"/>
            <a:ext cx="135732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10800000" flipH="1" flipV="1">
            <a:off x="2857488" y="1214421"/>
            <a:ext cx="1214446" cy="1"/>
          </a:xfrm>
          <a:prstGeom prst="line">
            <a:avLst/>
          </a:prstGeom>
          <a:ln w="19050">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0800000">
            <a:off x="5286382" y="2357430"/>
            <a:ext cx="3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10800000">
            <a:off x="5286382" y="2786058"/>
            <a:ext cx="38"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0800000">
            <a:off x="5286382" y="3286124"/>
            <a:ext cx="38"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10800000">
            <a:off x="5286382" y="3714755"/>
            <a:ext cx="38"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5000628" y="3000372"/>
            <a:ext cx="428628" cy="0"/>
          </a:xfrm>
          <a:prstGeom prst="line">
            <a:avLst/>
          </a:prstGeom>
          <a:ln w="19050">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857488" y="5143512"/>
            <a:ext cx="285752" cy="0"/>
          </a:xfrm>
          <a:prstGeom prst="line">
            <a:avLst/>
          </a:prstGeom>
          <a:ln w="19050">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0800000">
            <a:off x="5286383" y="4429132"/>
            <a:ext cx="3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10800000">
            <a:off x="5286383" y="4857760"/>
            <a:ext cx="38"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5000628" y="4572008"/>
            <a:ext cx="428628" cy="0"/>
          </a:xfrm>
          <a:prstGeom prst="line">
            <a:avLst/>
          </a:prstGeom>
          <a:ln w="19050">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10800000">
            <a:off x="5286382" y="5429264"/>
            <a:ext cx="3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10800000">
            <a:off x="5286382" y="5857896"/>
            <a:ext cx="38"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rot="10800000">
            <a:off x="5286382" y="6357958"/>
            <a:ext cx="38"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5000628" y="5857892"/>
            <a:ext cx="428628" cy="0"/>
          </a:xfrm>
          <a:prstGeom prst="line">
            <a:avLst/>
          </a:prstGeom>
          <a:ln w="19050">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rot="5400000">
            <a:off x="1714480" y="4429132"/>
            <a:ext cx="28575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10800000">
            <a:off x="3143240" y="4572008"/>
            <a:ext cx="2143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rot="10800000">
            <a:off x="3143241" y="3000372"/>
            <a:ext cx="2143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rot="10800000">
            <a:off x="3143240" y="5857892"/>
            <a:ext cx="2143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rot="5400000">
            <a:off x="1571604" y="2071678"/>
            <a:ext cx="857256" cy="0"/>
          </a:xfrm>
          <a:prstGeom prst="line">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rot="5400000">
            <a:off x="1393009" y="4036223"/>
            <a:ext cx="1214446" cy="0"/>
          </a:xfrm>
          <a:prstGeom prst="line">
            <a:avLst/>
          </a:prstGeom>
          <a:ln w="19050">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7" name="Rectangle 126"/>
          <p:cNvSpPr/>
          <p:nvPr/>
        </p:nvSpPr>
        <p:spPr>
          <a:xfrm>
            <a:off x="1071538" y="4071942"/>
            <a:ext cx="8072494" cy="250033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129" name="Straight Arrow Connector 128"/>
          <p:cNvCxnSpPr/>
          <p:nvPr/>
        </p:nvCxnSpPr>
        <p:spPr>
          <a:xfrm rot="5400000">
            <a:off x="-2071734" y="3571876"/>
            <a:ext cx="5715040"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67" name="Straight Connector 166"/>
          <p:cNvCxnSpPr/>
          <p:nvPr/>
        </p:nvCxnSpPr>
        <p:spPr>
          <a:xfrm rot="10800000">
            <a:off x="5429256" y="2357430"/>
            <a:ext cx="2143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rot="10800000" flipV="1">
            <a:off x="5429256" y="2786056"/>
            <a:ext cx="21431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10800000" flipV="1">
            <a:off x="5429256" y="3286122"/>
            <a:ext cx="21431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rot="10800000" flipV="1">
            <a:off x="5429256" y="3714750"/>
            <a:ext cx="21431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rot="5400000">
            <a:off x="4750595" y="3036091"/>
            <a:ext cx="135732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0800000">
            <a:off x="5429256" y="4357694"/>
            <a:ext cx="2143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10800000" flipV="1">
            <a:off x="5429256" y="4786320"/>
            <a:ext cx="21431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rot="5400000">
            <a:off x="5214942" y="4572008"/>
            <a:ext cx="42862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0800000">
            <a:off x="5429257" y="5429264"/>
            <a:ext cx="21431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0800000" flipV="1">
            <a:off x="5429257" y="5857890"/>
            <a:ext cx="21431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0800000" flipV="1">
            <a:off x="5429257" y="6357956"/>
            <a:ext cx="21431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4964910" y="5893611"/>
            <a:ext cx="928694" cy="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89" name="TextBox 188"/>
          <p:cNvSpPr txBox="1"/>
          <p:nvPr/>
        </p:nvSpPr>
        <p:spPr>
          <a:xfrm>
            <a:off x="71438" y="-24"/>
            <a:ext cx="2214546" cy="646331"/>
          </a:xfrm>
          <a:prstGeom prst="rect">
            <a:avLst/>
          </a:prstGeom>
          <a:noFill/>
        </p:spPr>
        <p:txBody>
          <a:bodyPr wrap="square" rtlCol="0">
            <a:spAutoFit/>
          </a:bodyPr>
          <a:lstStyle/>
          <a:p>
            <a:pPr algn="ctr"/>
            <a:r>
              <a:rPr lang="es-MX" b="1" dirty="0" smtClean="0">
                <a:solidFill>
                  <a:srgbClr val="1A2D68"/>
                </a:solidFill>
              </a:rPr>
              <a:t>Costo y especificidad la información</a:t>
            </a:r>
            <a:endParaRPr lang="es-CL" b="1" dirty="0">
              <a:solidFill>
                <a:srgbClr val="1A2D68"/>
              </a:solidFill>
            </a:endParaRPr>
          </a:p>
        </p:txBody>
      </p:sp>
      <p:sp>
        <p:nvSpPr>
          <p:cNvPr id="192" name="Plus 191"/>
          <p:cNvSpPr/>
          <p:nvPr/>
        </p:nvSpPr>
        <p:spPr>
          <a:xfrm>
            <a:off x="285720" y="6072206"/>
            <a:ext cx="357190" cy="357190"/>
          </a:xfrm>
          <a:prstGeom prst="mathPlus">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93" name="Minus 192"/>
          <p:cNvSpPr/>
          <p:nvPr/>
        </p:nvSpPr>
        <p:spPr>
          <a:xfrm>
            <a:off x="214282" y="714356"/>
            <a:ext cx="428596" cy="285752"/>
          </a:xfrm>
          <a:prstGeom prst="mathMinus">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6" name="Rectangle 65"/>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67" name="Rectangle 66"/>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68" name="Rectangle 67"/>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928670"/>
            <a:ext cx="80724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630942"/>
          </a:xfrm>
          <a:prstGeom prst="rect">
            <a:avLst/>
          </a:prstGeom>
          <a:noFill/>
        </p:spPr>
        <p:txBody>
          <a:bodyPr wrap="square" rtlCol="0">
            <a:spAutoFit/>
          </a:bodyPr>
          <a:lstStyle/>
          <a:p>
            <a:pPr algn="ctr"/>
            <a:r>
              <a:rPr lang="es-MX" sz="3500" b="1" dirty="0" smtClean="0">
                <a:solidFill>
                  <a:srgbClr val="002060"/>
                </a:solidFill>
                <a:latin typeface="+mj-lt"/>
                <a:cs typeface="Arial" pitchFamily="34" charset="0"/>
              </a:rPr>
              <a:t>Métodos de recolección de datos primarios</a:t>
            </a:r>
            <a:endParaRPr lang="es-CL" sz="3500" b="1" dirty="0">
              <a:solidFill>
                <a:srgbClr val="002060"/>
              </a:solidFill>
              <a:latin typeface="+mj-lt"/>
              <a:cs typeface="Arial" pitchFamily="34" charset="0"/>
            </a:endParaRPr>
          </a:p>
        </p:txBody>
      </p:sp>
      <p:sp>
        <p:nvSpPr>
          <p:cNvPr id="10" name="TextBox 9"/>
          <p:cNvSpPr txBox="1"/>
          <p:nvPr/>
        </p:nvSpPr>
        <p:spPr>
          <a:xfrm>
            <a:off x="357158" y="1071546"/>
            <a:ext cx="8501122" cy="6032421"/>
          </a:xfrm>
          <a:prstGeom prst="rect">
            <a:avLst/>
          </a:prstGeom>
          <a:noFill/>
        </p:spPr>
        <p:txBody>
          <a:bodyPr wrap="square" rtlCol="0">
            <a:spAutoFit/>
          </a:bodyPr>
          <a:lstStyle/>
          <a:p>
            <a:pPr marL="342900" indent="-342900">
              <a:buAutoNum type="arabicPeriod"/>
            </a:pPr>
            <a:r>
              <a:rPr lang="es-MX" sz="2600" b="1" dirty="0" smtClean="0">
                <a:solidFill>
                  <a:srgbClr val="008000"/>
                </a:solidFill>
              </a:rPr>
              <a:t>Investigación cualitativa:</a:t>
            </a:r>
          </a:p>
          <a:p>
            <a:pPr marL="342900" indent="-342900" algn="just"/>
            <a:r>
              <a:rPr lang="es-ES" sz="2500" dirty="0" smtClean="0"/>
              <a:t>	</a:t>
            </a:r>
            <a:r>
              <a:rPr lang="es-ES" sz="2300" dirty="0" smtClean="0">
                <a:solidFill>
                  <a:srgbClr val="1A2D68"/>
                </a:solidFill>
              </a:rPr>
              <a:t>Entrevistas no estructuradas con muestras pequeñas, que normalmente tienen como intención generar hipótesis e ideas.</a:t>
            </a:r>
            <a:endParaRPr lang="es-CL" sz="2300" dirty="0" smtClean="0">
              <a:solidFill>
                <a:srgbClr val="1A2D68"/>
              </a:solidFill>
            </a:endParaRPr>
          </a:p>
          <a:p>
            <a:pPr algn="just"/>
            <a:r>
              <a:rPr lang="es-ES" sz="2300" i="1" dirty="0" smtClean="0">
                <a:solidFill>
                  <a:srgbClr val="1A2D68"/>
                </a:solidFill>
              </a:rPr>
              <a:t> </a:t>
            </a:r>
            <a:endParaRPr lang="es-CL" sz="2300" dirty="0" smtClean="0">
              <a:solidFill>
                <a:srgbClr val="1A2D68"/>
              </a:solidFill>
            </a:endParaRPr>
          </a:p>
          <a:p>
            <a:pPr marL="800100" lvl="1" indent="-342900" algn="just">
              <a:buFont typeface="+mj-lt"/>
              <a:buAutoNum type="alphaLcParenR"/>
            </a:pPr>
            <a:r>
              <a:rPr lang="es-ES" sz="2300" b="1" dirty="0" smtClean="0">
                <a:solidFill>
                  <a:srgbClr val="1A2D68"/>
                </a:solidFill>
              </a:rPr>
              <a:t>Opinión experta</a:t>
            </a:r>
            <a:r>
              <a:rPr lang="es-ES" sz="2300" dirty="0" smtClean="0">
                <a:solidFill>
                  <a:srgbClr val="1A2D68"/>
                </a:solidFill>
              </a:rPr>
              <a:t>:  Discusiones con personas que tienen indicios especializados con relación a la naturaleza del mercado.</a:t>
            </a:r>
          </a:p>
          <a:p>
            <a:pPr marL="800100" lvl="1" indent="-342900" algn="just">
              <a:buFont typeface="+mj-lt"/>
              <a:buAutoNum type="alphaLcParenR"/>
            </a:pPr>
            <a:endParaRPr lang="es-ES" sz="2300" dirty="0" smtClean="0">
              <a:solidFill>
                <a:srgbClr val="1A2D68"/>
              </a:solidFill>
            </a:endParaRPr>
          </a:p>
          <a:p>
            <a:pPr marL="800100" lvl="1" indent="-342900" algn="just">
              <a:buFont typeface="+mj-lt"/>
              <a:buAutoNum type="alphaLcParenR"/>
            </a:pPr>
            <a:r>
              <a:rPr lang="es-ES" sz="2300" b="1" dirty="0" smtClean="0">
                <a:solidFill>
                  <a:srgbClr val="1A2D68"/>
                </a:solidFill>
              </a:rPr>
              <a:t>Entrevistas a profundidad</a:t>
            </a:r>
            <a:r>
              <a:rPr lang="es-ES" sz="2300" dirty="0" smtClean="0">
                <a:solidFill>
                  <a:srgbClr val="1A2D68"/>
                </a:solidFill>
              </a:rPr>
              <a:t>:  El hincapié se hace en la profundidad y la riqueza de la información proveniente de unos cuantos entrevistados. 	</a:t>
            </a:r>
          </a:p>
          <a:p>
            <a:pPr marL="800100" lvl="1" indent="-342900" algn="just">
              <a:buFont typeface="+mj-lt"/>
              <a:buAutoNum type="alphaLcParenR"/>
            </a:pPr>
            <a:endParaRPr lang="es-CL" sz="2300" dirty="0" smtClean="0">
              <a:solidFill>
                <a:srgbClr val="1A2D68"/>
              </a:solidFill>
            </a:endParaRPr>
          </a:p>
          <a:p>
            <a:pPr marL="800100" lvl="1" indent="-342900" algn="just">
              <a:buFont typeface="+mj-lt"/>
              <a:buAutoNum type="alphaLcParenR"/>
            </a:pPr>
            <a:r>
              <a:rPr lang="es-MX" sz="2300" b="1" dirty="0" smtClean="0">
                <a:solidFill>
                  <a:srgbClr val="1A2D68"/>
                </a:solidFill>
              </a:rPr>
              <a:t>Entrevistas de sesiones de grupo</a:t>
            </a:r>
            <a:r>
              <a:rPr lang="es-MX" sz="2300" dirty="0" smtClean="0">
                <a:solidFill>
                  <a:srgbClr val="1A2D68"/>
                </a:solidFill>
              </a:rPr>
              <a:t>:  Grupos de seis a diez gentes que participan en una amplia discusión de temas relacionados con los objetivos de la investigación.</a:t>
            </a:r>
            <a:endParaRPr lang="es-CL" sz="2300" dirty="0" smtClean="0">
              <a:solidFill>
                <a:srgbClr val="1A2D68"/>
              </a:solidFill>
            </a:endParaRPr>
          </a:p>
          <a:p>
            <a:pPr marL="342900" indent="-342900"/>
            <a:endParaRPr lang="es-MX" dirty="0" smtClean="0"/>
          </a:p>
          <a:p>
            <a:pPr marL="342900" indent="-342900"/>
            <a:endParaRPr lang="es-CL" dirty="0"/>
          </a:p>
        </p:txBody>
      </p:sp>
      <p:sp>
        <p:nvSpPr>
          <p:cNvPr id="11" name="Rectangle 10"/>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2" name="Rectangle 11"/>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Investigación de Mercado</a:t>
            </a:r>
            <a:endParaRPr lang="es-CL" sz="12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3899</TotalTime>
  <Words>2465</Words>
  <Application>Microsoft Office PowerPoint</Application>
  <PresentationFormat>Presentación en pantalla (4:3)</PresentationFormat>
  <Paragraphs>507</Paragraphs>
  <Slides>53</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53</vt:i4>
      </vt:variant>
    </vt:vector>
  </HeadingPairs>
  <TitlesOfParts>
    <vt:vector size="55" baseType="lpstr">
      <vt:lpstr>Office Theme</vt:lpstr>
      <vt:lpstr>Document</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dc:creator>
  <cp:lastModifiedBy>William Young</cp:lastModifiedBy>
  <cp:revision>409</cp:revision>
  <dcterms:created xsi:type="dcterms:W3CDTF">2009-10-22T17:22:15Z</dcterms:created>
  <dcterms:modified xsi:type="dcterms:W3CDTF">2010-06-29T19:29:22Z</dcterms:modified>
</cp:coreProperties>
</file>