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notesMasterIdLst>
    <p:notesMasterId r:id="rId35"/>
  </p:notesMasterIdLst>
  <p:sldIdLst>
    <p:sldId id="257" r:id="rId2"/>
    <p:sldId id="261" r:id="rId3"/>
    <p:sldId id="264" r:id="rId4"/>
    <p:sldId id="265" r:id="rId5"/>
    <p:sldId id="295" r:id="rId6"/>
    <p:sldId id="266" r:id="rId7"/>
    <p:sldId id="267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97" r:id="rId17"/>
    <p:sldId id="296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291" r:id="rId31"/>
    <p:sldId id="292" r:id="rId32"/>
    <p:sldId id="293" r:id="rId33"/>
    <p:sldId id="294" r:id="rId3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061" autoAdjust="0"/>
    <p:restoredTop sz="96186" autoAdjust="0"/>
  </p:normalViewPr>
  <p:slideViewPr>
    <p:cSldViewPr>
      <p:cViewPr varScale="1">
        <p:scale>
          <a:sx n="72" d="100"/>
          <a:sy n="72" d="100"/>
        </p:scale>
        <p:origin x="-90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51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99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4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CL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705C743-4A80-43FD-9C27-E08BFC9D6101}" type="datetimeFigureOut">
              <a:rPr lang="en-US"/>
              <a:pPr>
                <a:defRPr/>
              </a:pPr>
              <a:t>3/8/2011</a:t>
            </a:fld>
            <a:endParaRPr lang="es-CL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CL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s-CL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C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7A6A645E-D591-4261-87D1-DC3E0FA95127}" type="slidenum">
              <a:rPr lang="es-CL"/>
              <a:pPr>
                <a:defRPr/>
              </a:pPr>
              <a:t>‹Nº›</a:t>
            </a:fld>
            <a:endParaRPr lang="es-C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FCF012A-4C64-4438-A345-BB1BE8F5BD08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s-ES_tradnl" dirty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6262688"/>
            <a:ext cx="5029200" cy="274637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7AF5A04-5BF6-4474-91FF-CF5FE2184BAB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s-ES_tradnl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00163" y="803275"/>
            <a:ext cx="4259262" cy="3194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6025" cy="3849688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84250">
              <a:spcBef>
                <a:spcPct val="0"/>
              </a:spcBef>
            </a:pPr>
            <a:endParaRPr lang="es-E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0373917-C50B-4220-A1D6-6755113C0947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s-ES_tradnl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00163" y="803275"/>
            <a:ext cx="4259262" cy="3194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6025" cy="3849688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84250">
              <a:spcBef>
                <a:spcPct val="0"/>
              </a:spcBef>
            </a:pPr>
            <a:endParaRPr lang="es-E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107EC98-A57A-4DC2-B4C9-0A0463E8AAFD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s-ES_tradnl" dirty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00163" y="803275"/>
            <a:ext cx="4259262" cy="3194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6025" cy="3849688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84250">
              <a:spcBef>
                <a:spcPct val="0"/>
              </a:spcBef>
            </a:pPr>
            <a:endParaRPr lang="es-E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54018A8-5BD9-4327-93E8-96D6C00C236B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s-ES_tradnl" dirty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00163" y="803275"/>
            <a:ext cx="4259262" cy="3194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6025" cy="3849688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84250">
              <a:spcBef>
                <a:spcPct val="0"/>
              </a:spcBef>
            </a:pPr>
            <a:endParaRPr lang="es-ES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B57CFD4-BCAE-40D3-8F24-21A18DC105F5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s-ES_tradnl" dirty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00163" y="803275"/>
            <a:ext cx="4259262" cy="3194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6025" cy="3849688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84250">
              <a:spcBef>
                <a:spcPct val="0"/>
              </a:spcBef>
            </a:pPr>
            <a:endParaRPr lang="es-ES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62344CC-25CD-48D2-8E3B-794A1AE95FBF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s-ES_tradnl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00163" y="803275"/>
            <a:ext cx="4259262" cy="3194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6025" cy="3849688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84250">
              <a:spcBef>
                <a:spcPct val="0"/>
              </a:spcBef>
            </a:pPr>
            <a:endParaRPr lang="es-E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96B275-B4EE-47F6-ACF9-DF8B46285A48}" type="slidenum">
              <a:rPr lang="es-CL" smtClean="0"/>
              <a:pPr/>
              <a:t>16</a:t>
            </a:fld>
            <a:endParaRPr lang="es-CL" smtClean="0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5786438"/>
            <a:ext cx="5029200" cy="1227137"/>
          </a:xfrm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07C712-7F01-4BF6-B3BD-21E36014CC9D}" type="slidenum">
              <a:rPr lang="es-CL" smtClean="0"/>
              <a:pPr>
                <a:defRPr/>
              </a:pPr>
              <a:t>17</a:t>
            </a:fld>
            <a:endParaRPr lang="es-CL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52EC19A-F7FD-4588-ADDC-8D70EAFA651A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s-ES_tradnl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00163" y="803275"/>
            <a:ext cx="4259262" cy="3194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6025" cy="3849688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84250">
              <a:spcBef>
                <a:spcPct val="0"/>
              </a:spcBef>
            </a:pPr>
            <a:endParaRPr lang="es-E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FE137B0-27F6-4BFE-949F-5A90810CC025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s-ES_tradnl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00163" y="803275"/>
            <a:ext cx="4259262" cy="3194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6025" cy="3849688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84250">
              <a:spcBef>
                <a:spcPct val="0"/>
              </a:spcBef>
            </a:pPr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D879EDC-65A4-409D-9DBF-E38B830377F7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s-ES_tradnl" dirty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E7B5391-AA34-4496-B6AD-6E01E3A6273A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s-ES_tradnl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00163" y="803275"/>
            <a:ext cx="4259262" cy="3194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6025" cy="3849688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84250">
              <a:spcBef>
                <a:spcPct val="0"/>
              </a:spcBef>
            </a:pPr>
            <a:endParaRPr lang="es-E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06E7CAC-3FFE-48D5-922E-912136A0A2B9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s-ES_tradnl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00163" y="803275"/>
            <a:ext cx="4259262" cy="3194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6025" cy="3849688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84250">
              <a:spcBef>
                <a:spcPct val="0"/>
              </a:spcBef>
            </a:pPr>
            <a:endParaRPr lang="es-E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E8C181E-1360-406E-9F5D-F27AF04140F5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s-ES_tradnl" dirty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00163" y="803275"/>
            <a:ext cx="4259262" cy="3194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6025" cy="3849688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84250">
              <a:spcBef>
                <a:spcPct val="0"/>
              </a:spcBef>
            </a:pPr>
            <a:endParaRPr lang="es-ES" dirty="0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05D9E8E-4FCF-41DC-9566-129516959658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s-ES_tradnl" dirty="0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00163" y="803275"/>
            <a:ext cx="4259262" cy="3194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6025" cy="3849688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84250">
              <a:spcBef>
                <a:spcPct val="0"/>
              </a:spcBef>
            </a:pPr>
            <a:endParaRPr lang="es-ES" dirty="0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CC86A77-1EA3-44DD-A49F-6D3E4529BF6C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es-ES_tradnl" dirty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00163" y="803275"/>
            <a:ext cx="4259262" cy="3194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6025" cy="3849688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84250">
              <a:spcBef>
                <a:spcPct val="0"/>
              </a:spcBef>
            </a:pPr>
            <a:endParaRPr lang="es-ES" dirty="0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CBE2CAA-5654-4385-AF4B-4CF0B2AE31C6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s-ES_tradnl" dirty="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00163" y="803275"/>
            <a:ext cx="4259262" cy="3194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6025" cy="3849688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84250">
              <a:spcBef>
                <a:spcPct val="0"/>
              </a:spcBef>
            </a:pPr>
            <a:endParaRPr lang="es-ES" dirty="0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F080590-B144-465E-AE22-3CF2D0DAAA8F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es-ES_tradnl" dirty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00163" y="803275"/>
            <a:ext cx="4259262" cy="3194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6025" cy="3849688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84250">
              <a:spcBef>
                <a:spcPct val="0"/>
              </a:spcBef>
            </a:pPr>
            <a:endParaRPr lang="es-ES" dirty="0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556A7B6-01B3-40A2-A422-263197B7681E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es-ES_tradnl" dirty="0"/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00163" y="803275"/>
            <a:ext cx="4259262" cy="3194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6025" cy="3849688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84250">
              <a:spcBef>
                <a:spcPct val="0"/>
              </a:spcBef>
            </a:pPr>
            <a:endParaRPr lang="es-ES" dirty="0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281BCA8-0C80-4F75-AEDA-7BB003B5A67A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es-ES_tradnl" dirty="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00163" y="803275"/>
            <a:ext cx="4259262" cy="3194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6025" cy="3849688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84250">
              <a:spcBef>
                <a:spcPct val="0"/>
              </a:spcBef>
            </a:pPr>
            <a:endParaRPr lang="es-ES" dirty="0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CE51012-4EF2-4EEE-8A02-616F1F98CA97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es-ES_tradnl" dirty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00163" y="803275"/>
            <a:ext cx="4259262" cy="3194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6025" cy="3849688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84250">
              <a:spcBef>
                <a:spcPct val="0"/>
              </a:spcBef>
            </a:pPr>
            <a:endParaRPr lang="es-E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4167575-8D08-4C0A-A918-7DD1F790FC66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s-ES_tradnl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9275532-567A-4F8E-A957-BA7A801155E5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es-ES_tradnl" dirty="0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00163" y="803275"/>
            <a:ext cx="4259262" cy="3194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6025" cy="3849688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84250">
              <a:spcBef>
                <a:spcPct val="0"/>
              </a:spcBef>
            </a:pPr>
            <a:endParaRPr lang="es-ES" dirty="0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8DAC877-9058-4038-8EC5-5A5249BBA7EC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es-ES_tradnl" dirty="0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00163" y="803275"/>
            <a:ext cx="4259262" cy="3194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6025" cy="3849688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84250">
              <a:spcBef>
                <a:spcPct val="0"/>
              </a:spcBef>
            </a:pPr>
            <a:endParaRPr lang="es-ES" dirty="0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0C04B51-31C1-44B4-818A-3240139E9542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es-ES_tradnl" dirty="0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00163" y="803275"/>
            <a:ext cx="4259262" cy="3194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6025" cy="3849688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84250">
              <a:spcBef>
                <a:spcPct val="0"/>
              </a:spcBef>
            </a:pPr>
            <a:endParaRPr lang="es-ES" dirty="0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7A07286-9577-4F94-A974-616AE59DA8C7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es-ES_tradnl" dirty="0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AB3C4B9-11D6-49AF-B6E1-07CD22D59499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s-ES_tradnl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00163" y="803275"/>
            <a:ext cx="4259262" cy="3194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6025" cy="3849688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84250">
              <a:spcBef>
                <a:spcPct val="0"/>
              </a:spcBef>
            </a:pPr>
            <a:endParaRPr lang="es-E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6A645E-D591-4261-87D1-DC3E0FA95127}" type="slidenum">
              <a:rPr lang="es-CL" smtClean="0"/>
              <a:pPr>
                <a:defRPr/>
              </a:pPr>
              <a:t>5</a:t>
            </a:fld>
            <a:endParaRPr lang="es-CL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7DB09AB-B396-4B55-B421-AE23A8C173DB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s-ES_tradnl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00163" y="803275"/>
            <a:ext cx="4259262" cy="3194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6025" cy="3849688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84250">
              <a:spcBef>
                <a:spcPct val="0"/>
              </a:spcBef>
            </a:pPr>
            <a:endParaRPr lang="es-E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795D988-4653-4F98-8D9B-9698CBC6C41E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s-ES_tradnl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00163" y="803275"/>
            <a:ext cx="4259262" cy="3194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6025" cy="3849688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84250">
              <a:spcBef>
                <a:spcPct val="0"/>
              </a:spcBef>
            </a:pPr>
            <a:endParaRPr lang="es-E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D800FE5-293B-470C-80F9-C524E7ADC722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s-ES_tradnl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00163" y="803275"/>
            <a:ext cx="4259262" cy="3194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6025" cy="3849688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84250">
              <a:spcBef>
                <a:spcPct val="0"/>
              </a:spcBef>
            </a:pPr>
            <a:endParaRPr lang="es-E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CA945CF-1EC4-4957-8694-F349BDF00238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s-ES_tradnl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00163" y="803275"/>
            <a:ext cx="4259262" cy="3194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6025" cy="3849688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84250">
              <a:spcBef>
                <a:spcPct val="0"/>
              </a:spcBef>
            </a:pPr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47A004-E800-4EB7-8297-17061CCFE02F}" type="datetimeFigureOut">
              <a:rPr lang="en-US" smtClean="0"/>
              <a:pPr>
                <a:defRPr/>
              </a:pPr>
              <a:t>3/8/2011</a:t>
            </a:fld>
            <a:endParaRPr lang="es-CL" dirty="0"/>
          </a:p>
        </p:txBody>
      </p:sp>
      <p:sp>
        <p:nvSpPr>
          <p:cNvPr id="5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 dirty="0"/>
          </a:p>
        </p:txBody>
      </p:sp>
      <p:sp>
        <p:nvSpPr>
          <p:cNvPr id="6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72D63-AB72-4EF6-8C56-00B6034A88A5}" type="slidenum">
              <a:rPr lang="es-CL" smtClean="0"/>
              <a:pPr>
                <a:defRPr/>
              </a:pPr>
              <a:t>‹Nº›</a:t>
            </a:fld>
            <a:endParaRPr lang="es-CL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2BC07-C29D-4314-8E06-CE41DE501472}" type="datetimeFigureOut">
              <a:rPr lang="en-US" smtClean="0"/>
              <a:pPr>
                <a:defRPr/>
              </a:pPr>
              <a:t>3/8/2011</a:t>
            </a:fld>
            <a:endParaRPr lang="es-CL" dirty="0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 dirty="0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2800E-04D6-4585-9026-D6EF4E6092C2}" type="slidenum">
              <a:rPr lang="es-CL" smtClean="0"/>
              <a:pPr>
                <a:defRPr/>
              </a:pPr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A4957-B1AF-42AE-9FA4-0E72C39F87AF}" type="datetimeFigureOut">
              <a:rPr lang="en-US" smtClean="0"/>
              <a:pPr>
                <a:defRPr/>
              </a:pPr>
              <a:t>3/8/2011</a:t>
            </a:fld>
            <a:endParaRPr lang="es-CL" dirty="0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 dirty="0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5A6C5-4820-4DB3-BAD9-0735F2FA57B4}" type="slidenum">
              <a:rPr lang="es-CL" smtClean="0"/>
              <a:pPr>
                <a:defRPr/>
              </a:pPr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ED910-054D-457F-9437-289EAD8A8516}" type="datetimeFigureOut">
              <a:rPr lang="en-US" smtClean="0"/>
              <a:pPr>
                <a:defRPr/>
              </a:pPr>
              <a:t>3/8/2011</a:t>
            </a:fld>
            <a:endParaRPr lang="es-CL" dirty="0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 dirty="0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55D5F-87E5-46AF-ADE7-AE10F362856A}" type="slidenum">
              <a:rPr lang="es-CL" smtClean="0"/>
              <a:pPr>
                <a:defRPr/>
              </a:pPr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CCD8E-F2DC-44AE-8FAE-4CD2675221CC}" type="datetimeFigureOut">
              <a:rPr lang="en-US" smtClean="0"/>
              <a:pPr>
                <a:defRPr/>
              </a:pPr>
              <a:t>3/8/2011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8D9B5-1C8C-4503-8EBD-51E50CE719BF}" type="slidenum">
              <a:rPr lang="es-CL" smtClean="0"/>
              <a:pPr>
                <a:defRPr/>
              </a:pPr>
              <a:t>‹Nº›</a:t>
            </a:fld>
            <a:endParaRPr lang="es-CL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709603-CF99-475C-98E3-F199A8E4F0DF}" type="datetimeFigureOut">
              <a:rPr lang="en-US" smtClean="0"/>
              <a:pPr>
                <a:defRPr/>
              </a:pPr>
              <a:t>3/8/2011</a:t>
            </a:fld>
            <a:endParaRPr lang="es-CL" dirty="0"/>
          </a:p>
        </p:txBody>
      </p:sp>
      <p:sp>
        <p:nvSpPr>
          <p:cNvPr id="6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 dirty="0"/>
          </a:p>
        </p:txBody>
      </p:sp>
      <p:sp>
        <p:nvSpPr>
          <p:cNvPr id="7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359A80-C30F-4D25-93F5-9219719EC81A}" type="slidenum">
              <a:rPr lang="es-CL" smtClean="0"/>
              <a:pPr>
                <a:defRPr/>
              </a:pPr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A33A2-E981-4A93-B17A-B89837C7591B}" type="datetimeFigureOut">
              <a:rPr lang="en-US" smtClean="0"/>
              <a:pPr>
                <a:defRPr/>
              </a:pPr>
              <a:t>3/8/2011</a:t>
            </a:fld>
            <a:endParaRPr lang="es-CL" dirty="0"/>
          </a:p>
        </p:txBody>
      </p:sp>
      <p:sp>
        <p:nvSpPr>
          <p:cNvPr id="8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 dirty="0"/>
          </a:p>
        </p:txBody>
      </p:sp>
      <p:sp>
        <p:nvSpPr>
          <p:cNvPr id="9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97C96-F1BE-4857-9E1D-1582AF14ACCD}" type="slidenum">
              <a:rPr lang="es-CL" smtClean="0"/>
              <a:pPr>
                <a:defRPr/>
              </a:pPr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92166-0623-4C88-BCD4-7259687A7569}" type="datetimeFigureOut">
              <a:rPr lang="en-US" smtClean="0"/>
              <a:pPr>
                <a:defRPr/>
              </a:pPr>
              <a:t>3/8/2011</a:t>
            </a:fld>
            <a:endParaRPr lang="es-CL" dirty="0"/>
          </a:p>
        </p:txBody>
      </p:sp>
      <p:sp>
        <p:nvSpPr>
          <p:cNvPr id="4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 dirty="0"/>
          </a:p>
        </p:txBody>
      </p:sp>
      <p:sp>
        <p:nvSpPr>
          <p:cNvPr id="5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0F3DE-CDBD-4492-BC4E-9B23A34A3106}" type="slidenum">
              <a:rPr lang="es-CL" smtClean="0"/>
              <a:pPr>
                <a:defRPr/>
              </a:pPr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E328ED-AE21-4B11-AAF2-33E0F0F9F735}" type="datetimeFigureOut">
              <a:rPr lang="en-US" smtClean="0"/>
              <a:pPr>
                <a:defRPr/>
              </a:pPr>
              <a:t>3/8/2011</a:t>
            </a:fld>
            <a:endParaRPr lang="es-CL" dirty="0"/>
          </a:p>
        </p:txBody>
      </p:sp>
      <p:sp>
        <p:nvSpPr>
          <p:cNvPr id="3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 dirty="0"/>
          </a:p>
        </p:txBody>
      </p:sp>
      <p:sp>
        <p:nvSpPr>
          <p:cNvPr id="4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8EC61-0079-49C3-A51F-5AEDF82814F2}" type="slidenum">
              <a:rPr lang="es-CL" smtClean="0"/>
              <a:pPr>
                <a:defRPr/>
              </a:pPr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D94B5-F841-4C94-8881-3C6F08C7BE06}" type="datetimeFigureOut">
              <a:rPr lang="en-US" smtClean="0"/>
              <a:pPr>
                <a:defRPr/>
              </a:pPr>
              <a:t>3/8/2011</a:t>
            </a:fld>
            <a:endParaRPr lang="es-CL" dirty="0"/>
          </a:p>
        </p:txBody>
      </p:sp>
      <p:sp>
        <p:nvSpPr>
          <p:cNvPr id="6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 dirty="0"/>
          </a:p>
        </p:txBody>
      </p:sp>
      <p:sp>
        <p:nvSpPr>
          <p:cNvPr id="7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17CDD-F2F5-42D2-A64B-7DAB7D412A6F}" type="slidenum">
              <a:rPr lang="es-CL" smtClean="0"/>
              <a:pPr>
                <a:defRPr/>
              </a:pPr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ortar y redondear rectángulo de esquina sencilla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5 Triángulo rectángulo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6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9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4E1FA-9D58-418C-A1D3-65CC5E55E433}" type="datetimeFigureOut">
              <a:rPr lang="en-US" smtClean="0"/>
              <a:pPr>
                <a:defRPr/>
              </a:pPr>
              <a:t>3/8/2011</a:t>
            </a:fld>
            <a:endParaRPr lang="es-CL" dirty="0"/>
          </a:p>
        </p:txBody>
      </p:sp>
      <p:sp>
        <p:nvSpPr>
          <p:cNvPr id="10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 dirty="0"/>
          </a:p>
        </p:txBody>
      </p:sp>
      <p:sp>
        <p:nvSpPr>
          <p:cNvPr id="11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1BA33A-42B2-4429-B25A-7382D4637D5C}" type="slidenum">
              <a:rPr lang="es-CL" smtClean="0"/>
              <a:pPr>
                <a:defRPr/>
              </a:pPr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8 Marcador de título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29" name="29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15D9039-EFFA-4EEE-BE3A-4B3283B1007F}" type="datetimeFigureOut">
              <a:rPr lang="en-US" smtClean="0"/>
              <a:pPr>
                <a:defRPr/>
              </a:pPr>
              <a:t>3/8/2011</a:t>
            </a:fld>
            <a:endParaRPr lang="es-CL" dirty="0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CL" dirty="0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1A305EB-FE17-4EEC-9476-253B8C6DBCDE}" type="slidenum">
              <a:rPr lang="es-CL" smtClean="0"/>
              <a:pPr>
                <a:defRPr/>
              </a:pPr>
              <a:t>‹Nº›</a:t>
            </a:fld>
            <a:endParaRPr lang="es-CL" dirty="0"/>
          </a:p>
        </p:txBody>
      </p:sp>
      <p:grpSp>
        <p:nvGrpSpPr>
          <p:cNvPr id="2" name="1 Grupo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1" fontAlgn="base" hangingPunct="1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1" fontAlgn="base" hangingPunct="1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1" fontAlgn="base" hangingPunct="1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javascript:thumbPicked(24)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youtube.com/watch?v=d0boxDJ3gqE&amp;feature=related" TargetMode="Externa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8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9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0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1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12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13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youtube.com/watch?v=d0boxDJ3gqE&amp;feature=related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5"/>
          <p:cNvSpPr>
            <a:spLocks noGrp="1"/>
          </p:cNvSpPr>
          <p:nvPr>
            <p:ph type="ctrTitle"/>
          </p:nvPr>
        </p:nvSpPr>
        <p:spPr>
          <a:xfrm>
            <a:off x="685800" y="3357562"/>
            <a:ext cx="7772400" cy="1071570"/>
          </a:xfrm>
        </p:spPr>
        <p:txBody>
          <a:bodyPr/>
          <a:lstStyle/>
          <a:p>
            <a:r>
              <a:rPr lang="es-CL" dirty="0" smtClean="0">
                <a:solidFill>
                  <a:srgbClr val="FFC000"/>
                </a:solidFill>
                <a:latin typeface="Trebuchet MS" pitchFamily="34" charset="0"/>
              </a:rPr>
              <a:t>TRABAJO EN EQUIPO</a:t>
            </a: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571472" y="4643446"/>
            <a:ext cx="2714644" cy="500066"/>
          </a:xfrm>
        </p:spPr>
        <p:txBody>
          <a:bodyPr>
            <a:normAutofit fontScale="92500"/>
          </a:bodyPr>
          <a:lstStyle/>
          <a:p>
            <a:pPr fontAlgn="auto">
              <a:spcAft>
                <a:spcPts val="0"/>
              </a:spcAft>
              <a:buFont typeface="Wingdings 3"/>
              <a:buNone/>
              <a:defRPr/>
            </a:pPr>
            <a:r>
              <a:rPr lang="es-CL" dirty="0" smtClean="0">
                <a:solidFill>
                  <a:schemeClr val="tx1"/>
                </a:solidFill>
                <a:latin typeface="Trebuchet MS" pitchFamily="34" charset="0"/>
              </a:rPr>
              <a:t>Un desafío posible</a:t>
            </a:r>
            <a:endParaRPr lang="es-CL" dirty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2048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C75BBC1-C8E4-4606-96E6-DC485D9336CF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s-ES_tradnl" dirty="0"/>
          </a:p>
        </p:txBody>
      </p:sp>
      <p:pic>
        <p:nvPicPr>
          <p:cNvPr id="9" name="Picture 41" descr="200066551-00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213" y="428604"/>
            <a:ext cx="2703512" cy="263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3571868" y="4971834"/>
            <a:ext cx="514353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L" sz="2000" smtClean="0"/>
              <a:t>Profesor: Raúl Uribe </a:t>
            </a:r>
          </a:p>
          <a:p>
            <a:pPr algn="r"/>
            <a:r>
              <a:rPr lang="es-CL" sz="2000" smtClean="0"/>
              <a:t>Marzo  </a:t>
            </a:r>
            <a:r>
              <a:rPr lang="es-CL" sz="2000" smtClean="0"/>
              <a:t>de </a:t>
            </a:r>
            <a:r>
              <a:rPr lang="es-CL" sz="2000" smtClean="0"/>
              <a:t>2011</a:t>
            </a:r>
            <a:endParaRPr lang="es-CL" sz="2000" smtClean="0"/>
          </a:p>
          <a:p>
            <a:endParaRPr lang="es-CL"/>
          </a:p>
        </p:txBody>
      </p:sp>
      <p:sp>
        <p:nvSpPr>
          <p:cNvPr id="10" name="9 Rectángulo"/>
          <p:cNvSpPr/>
          <p:nvPr/>
        </p:nvSpPr>
        <p:spPr>
          <a:xfrm>
            <a:off x="1115616" y="566298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L" smtClean="0">
                <a:hlinkClick r:id="rId5"/>
              </a:rPr>
              <a:t>http://www.youtube.com/watch?v=d0boxDJ3gqE&amp;feature=related</a:t>
            </a:r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381000"/>
            <a:ext cx="7358090" cy="1143000"/>
          </a:xfrm>
        </p:spPr>
        <p:txBody>
          <a:bodyPr/>
          <a:lstStyle/>
          <a:p>
            <a:r>
              <a:rPr lang="es-ES_tradnl" sz="2000" i="1" dirty="0" smtClean="0"/>
              <a:t>Etapas  del Crecimiento de un Equipo:  </a:t>
            </a:r>
            <a:r>
              <a:rPr lang="es-ES_tradnl" sz="2400" i="1" dirty="0" smtClean="0"/>
              <a:t>Conclusiones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981200"/>
            <a:ext cx="8001000" cy="4114800"/>
          </a:xfrm>
        </p:spPr>
        <p:txBody>
          <a:bodyPr/>
          <a:lstStyle/>
          <a:p>
            <a:r>
              <a:rPr lang="es-ES_tradnl" sz="2000" dirty="0" smtClean="0"/>
              <a:t>La duración y la intensidad de estas etapas varía de equipo en equipo. Algunas veces se alcanza la etapa 4 en una o dos reuniones… otras veces puede tomar meses…</a:t>
            </a:r>
          </a:p>
          <a:p>
            <a:r>
              <a:rPr lang="es-ES_tradnl" sz="2000" dirty="0" smtClean="0"/>
              <a:t>Entender estas etapas evitará reacciones desproporcionadas ante problemas normales y evitará establecer expectativas irreales.</a:t>
            </a:r>
          </a:p>
          <a:p>
            <a:r>
              <a:rPr lang="es-ES_tradnl" sz="2000" dirty="0" smtClean="0"/>
              <a:t>No se asusten.. Con paciencia y esfuerzo, esta asamblea de INDIVIDUOS INDEPENDIENTES se convertirá en un EQUIPO.</a:t>
            </a: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400800" y="6356350"/>
            <a:ext cx="228917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8F9C800-DA0E-4058-8E20-B92DFD597671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s-ES_tradn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733460" y="676260"/>
            <a:ext cx="8839200" cy="609600"/>
          </a:xfrm>
          <a:noFill/>
        </p:spPr>
        <p:txBody>
          <a:bodyPr lIns="90488" tIns="44450" rIns="90488" bIns="44450"/>
          <a:lstStyle/>
          <a:p>
            <a:r>
              <a:rPr lang="es-ES_tradnl" sz="2000" i="1" dirty="0" smtClean="0"/>
              <a:t>II. Receta para un Equipo Exitoso</a:t>
            </a:r>
            <a:endParaRPr lang="es-ES_tradnl" sz="1200" i="1" dirty="0" smtClean="0"/>
          </a:p>
        </p:txBody>
      </p:sp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342900" y="1428750"/>
            <a:ext cx="8458200" cy="4419600"/>
          </a:xfrm>
        </p:spPr>
        <p:txBody>
          <a:bodyPr lIns="90488" tIns="44450" rIns="90488" bIns="44450"/>
          <a:lstStyle/>
          <a:p>
            <a:pPr marL="1143000" lvl="1" indent="-381000"/>
            <a:endParaRPr lang="es-ES_tradnl" sz="200" dirty="0" smtClean="0"/>
          </a:p>
          <a:p>
            <a:pPr marL="381000" indent="0">
              <a:buFontTx/>
              <a:buNone/>
            </a:pPr>
            <a:r>
              <a:rPr lang="es-ES_tradnl" sz="2100" dirty="0" smtClean="0"/>
              <a:t>1. Claridad en las metas</a:t>
            </a:r>
          </a:p>
          <a:p>
            <a:pPr marL="381000" indent="0">
              <a:buFontTx/>
              <a:buNone/>
            </a:pPr>
            <a:r>
              <a:rPr lang="es-ES_tradnl" sz="2100" dirty="0" smtClean="0"/>
              <a:t>2. Disponer de un plan </a:t>
            </a:r>
          </a:p>
          <a:p>
            <a:pPr marL="381000" indent="0">
              <a:buFontTx/>
              <a:buNone/>
            </a:pPr>
            <a:r>
              <a:rPr lang="es-ES_tradnl" sz="2100" dirty="0" smtClean="0"/>
              <a:t>3. Uso del Método Científico</a:t>
            </a:r>
          </a:p>
          <a:p>
            <a:pPr marL="381000" indent="0">
              <a:buFontTx/>
              <a:buNone/>
            </a:pPr>
            <a:r>
              <a:rPr lang="es-ES_tradnl" sz="2100" dirty="0" smtClean="0"/>
              <a:t>4. Funciones bien definidas</a:t>
            </a:r>
          </a:p>
          <a:p>
            <a:pPr marL="381000" indent="0">
              <a:buFontTx/>
              <a:buNone/>
            </a:pPr>
            <a:r>
              <a:rPr lang="es-ES_tradnl" sz="2100" dirty="0" smtClean="0"/>
              <a:t>5. Comunicación Clara</a:t>
            </a:r>
          </a:p>
          <a:p>
            <a:pPr marL="381000" indent="0">
              <a:buFontTx/>
              <a:buNone/>
            </a:pPr>
            <a:r>
              <a:rPr lang="es-ES_tradnl" sz="2100" dirty="0" smtClean="0"/>
              <a:t>6. Comportamientos que benefician al equipo</a:t>
            </a:r>
          </a:p>
          <a:p>
            <a:pPr marL="381000" indent="0">
              <a:buFontTx/>
              <a:buNone/>
            </a:pPr>
            <a:r>
              <a:rPr lang="es-ES_tradnl" sz="2100" dirty="0" smtClean="0"/>
              <a:t>7. Procedimientos bien definidos para la toma de decisiones</a:t>
            </a:r>
          </a:p>
          <a:p>
            <a:pPr marL="381000" indent="0">
              <a:buFontTx/>
              <a:buNone/>
            </a:pPr>
            <a:r>
              <a:rPr lang="es-ES_tradnl" sz="2100" dirty="0" smtClean="0"/>
              <a:t>8. Participación equilibrada</a:t>
            </a:r>
          </a:p>
          <a:p>
            <a:pPr marL="381000" indent="0">
              <a:buFontTx/>
              <a:buNone/>
            </a:pPr>
            <a:r>
              <a:rPr lang="es-ES_tradnl" sz="2100" dirty="0" smtClean="0"/>
              <a:t>9. Reglas fundamentales establecidas</a:t>
            </a:r>
          </a:p>
          <a:p>
            <a:pPr marL="381000" indent="0">
              <a:buFontTx/>
              <a:buNone/>
            </a:pPr>
            <a:r>
              <a:rPr lang="es-ES_tradnl" sz="2100" dirty="0" smtClean="0"/>
              <a:t>10. Conciencia del proceso de equipo</a:t>
            </a:r>
          </a:p>
          <a:p>
            <a:pPr marL="381000" indent="0"/>
            <a:endParaRPr lang="es-ES_tradnl" sz="2100" dirty="0" smtClean="0"/>
          </a:p>
          <a:p>
            <a:pPr marL="381000" indent="0"/>
            <a:endParaRPr lang="es-ES_tradnl" sz="2100" dirty="0" smtClean="0"/>
          </a:p>
          <a:p>
            <a:pPr marL="381000" indent="0"/>
            <a:endParaRPr lang="es-ES_tradnl" sz="1700" dirty="0" smtClean="0"/>
          </a:p>
        </p:txBody>
      </p:sp>
      <p:sp>
        <p:nvSpPr>
          <p:cNvPr id="4101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400800" y="6356350"/>
            <a:ext cx="228917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4E2F0DD-0594-4A22-8B69-7532DB9F504F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s-ES_tradnl"/>
          </a:p>
        </p:txBody>
      </p:sp>
      <p:graphicFrame>
        <p:nvGraphicFramePr>
          <p:cNvPr id="4098" name="Object 2"/>
          <p:cNvGraphicFramePr>
            <a:graphicFrameLocks/>
          </p:cNvGraphicFramePr>
          <p:nvPr/>
        </p:nvGraphicFramePr>
        <p:xfrm>
          <a:off x="6072198" y="571480"/>
          <a:ext cx="2514600" cy="2506684"/>
        </p:xfrm>
        <a:graphic>
          <a:graphicData uri="http://schemas.openxmlformats.org/presentationml/2006/ole">
            <p:oleObj spid="_x0000_s4098" name="Imagen" r:id="rId4" imgW="1782720" imgH="2172960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85728"/>
            <a:ext cx="8839200" cy="714380"/>
          </a:xfrm>
          <a:noFill/>
        </p:spPr>
        <p:txBody>
          <a:bodyPr lIns="90488" tIns="44450" rIns="90488" bIns="44450"/>
          <a:lstStyle/>
          <a:p>
            <a:r>
              <a:rPr lang="es-ES_tradnl" sz="2000" i="1" dirty="0" smtClean="0"/>
              <a:t>            Receta para un Equipo Exitoso</a:t>
            </a:r>
            <a:endParaRPr lang="es-ES_tradnl" sz="1200" i="1" dirty="0" smtClean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357158" y="990600"/>
            <a:ext cx="8501122" cy="4867292"/>
          </a:xfrm>
        </p:spPr>
        <p:txBody>
          <a:bodyPr lIns="90488" tIns="44450" rIns="90488" bIns="44450">
            <a:normAutofit/>
          </a:bodyPr>
          <a:lstStyle/>
          <a:p>
            <a:pPr marL="895350" indent="-514350">
              <a:lnSpc>
                <a:spcPct val="95000"/>
              </a:lnSpc>
              <a:buNone/>
            </a:pPr>
            <a:r>
              <a:rPr lang="es-ES_tradnl" sz="2400" dirty="0" smtClean="0"/>
              <a:t>1.</a:t>
            </a:r>
            <a:r>
              <a:rPr lang="es-ES_tradnl" sz="2400" b="1" dirty="0" smtClean="0"/>
              <a:t>Claridad en las metas:</a:t>
            </a:r>
            <a:endParaRPr lang="es-ES_tradnl" sz="2900" b="1" dirty="0" smtClean="0"/>
          </a:p>
          <a:p>
            <a:pPr marL="895350" indent="-514350">
              <a:lnSpc>
                <a:spcPct val="95000"/>
              </a:lnSpc>
              <a:buNone/>
            </a:pPr>
            <a:r>
              <a:rPr lang="es-ES_tradnl" sz="2100" dirty="0" smtClean="0"/>
              <a:t>Resultados verificables. El equipo de acuerdo a su misión,</a:t>
            </a:r>
          </a:p>
          <a:p>
            <a:pPr marL="895350" indent="-514350">
              <a:lnSpc>
                <a:spcPct val="95000"/>
              </a:lnSpc>
              <a:buNone/>
            </a:pPr>
            <a:r>
              <a:rPr lang="es-ES_tradnl" sz="2100" dirty="0" smtClean="0"/>
              <a:t>como  algo realizable, cuenta con indicadores de éxito. </a:t>
            </a:r>
          </a:p>
          <a:p>
            <a:pPr marL="381000" indent="0">
              <a:lnSpc>
                <a:spcPct val="95000"/>
              </a:lnSpc>
              <a:buNone/>
            </a:pPr>
            <a:r>
              <a:rPr lang="es-ES_tradnl" sz="2400" b="1" dirty="0" smtClean="0"/>
              <a:t>Problemas potenciales:</a:t>
            </a:r>
            <a:r>
              <a:rPr lang="es-ES_tradnl" sz="2100" dirty="0" smtClean="0"/>
              <a:t> cambios frecuentes de dirección, discusiones frecuentes sobre los pasos siguientes, sentimiento de que el proyecto es grande e inapropiado, frustración por falta de progreso, cuestionamiento excesivo de cada decisión.</a:t>
            </a:r>
          </a:p>
          <a:p>
            <a:pPr marL="381000" indent="0">
              <a:lnSpc>
                <a:spcPct val="95000"/>
              </a:lnSpc>
              <a:buNone/>
            </a:pPr>
            <a:r>
              <a:rPr lang="es-ES_tradnl" sz="2400" b="1" dirty="0" smtClean="0"/>
              <a:t>Recomendaciones:</a:t>
            </a:r>
            <a:r>
              <a:rPr lang="es-ES_tradnl" sz="2100" dirty="0" smtClean="0"/>
              <a:t> discutir al inicio en profundidad su misión, definiendo algo alcanzable y a lo cual pueden comprometerse, enfatizar el derecho de cada miembro parea hacer preguntas y aportar comentarios, establecer el alcance de los resultados.</a:t>
            </a:r>
            <a:endParaRPr lang="es-ES_tradnl" sz="700" dirty="0" smtClean="0"/>
          </a:p>
          <a:p>
            <a:pPr marL="1143000" lvl="1" indent="-381000">
              <a:lnSpc>
                <a:spcPct val="95000"/>
              </a:lnSpc>
              <a:buFont typeface="Monotype Sorts" pitchFamily="2" charset="2"/>
              <a:buChar char="o"/>
            </a:pPr>
            <a:endParaRPr lang="es-ES_tradnl" sz="900" dirty="0" smtClean="0"/>
          </a:p>
          <a:p>
            <a:pPr marL="381000" indent="0">
              <a:lnSpc>
                <a:spcPct val="95000"/>
              </a:lnSpc>
              <a:buFontTx/>
              <a:buNone/>
            </a:pPr>
            <a:endParaRPr lang="es-ES_tradnl" sz="2500" dirty="0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400800" y="6356350"/>
            <a:ext cx="228917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4323F91-3FD5-447D-B5DC-CC7149CD0563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s-ES_trad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839200" cy="1143000"/>
          </a:xfrm>
          <a:noFill/>
        </p:spPr>
        <p:txBody>
          <a:bodyPr lIns="90488" tIns="44450" rIns="90488" bIns="44450"/>
          <a:lstStyle/>
          <a:p>
            <a:r>
              <a:rPr lang="es-ES_tradnl" sz="2000" i="1" dirty="0" smtClean="0"/>
              <a:t>             Receta para un Equipo Exitoso</a:t>
            </a:r>
            <a:endParaRPr lang="es-ES_tradnl" sz="1200" i="1" dirty="0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0" y="1143000"/>
            <a:ext cx="8763000" cy="4419600"/>
          </a:xfrm>
        </p:spPr>
        <p:txBody>
          <a:bodyPr lIns="90488" tIns="44450" rIns="90488" bIns="44450">
            <a:normAutofit/>
          </a:bodyPr>
          <a:lstStyle/>
          <a:p>
            <a:pPr marL="1143000" lvl="1" indent="-381000">
              <a:buFontTx/>
              <a:buNone/>
            </a:pPr>
            <a:endParaRPr lang="es-ES_tradnl" sz="200" dirty="0" smtClean="0"/>
          </a:p>
          <a:p>
            <a:pPr marL="381000" indent="0">
              <a:buNone/>
            </a:pPr>
            <a:r>
              <a:rPr lang="es-ES_tradnl" sz="3300" dirty="0" smtClean="0">
                <a:solidFill>
                  <a:srgbClr val="F6BF69"/>
                </a:solidFill>
              </a:rPr>
              <a:t> </a:t>
            </a:r>
            <a:r>
              <a:rPr lang="es-ES_tradnl" sz="2400" b="1" dirty="0" smtClean="0"/>
              <a:t>2. Disponer de un plan: </a:t>
            </a:r>
          </a:p>
          <a:p>
            <a:pPr marL="381000" indent="0">
              <a:buNone/>
            </a:pPr>
            <a:r>
              <a:rPr lang="es-ES_tradnl" sz="2100" dirty="0" smtClean="0"/>
              <a:t>Contar con un flujo o documento que describe los pasos del proyecto. Esto ayuda al equipo a determinar que asesoría, entrenamiento, materiales y otros recursos serán necesarios.</a:t>
            </a:r>
          </a:p>
          <a:p>
            <a:pPr marL="381000" indent="0">
              <a:buNone/>
            </a:pPr>
            <a:r>
              <a:rPr lang="es-ES_tradnl" sz="2400" b="1" dirty="0" smtClean="0"/>
              <a:t>Problemas potenciales: </a:t>
            </a:r>
            <a:r>
              <a:rPr lang="es-ES_tradnl" sz="2100" dirty="0" smtClean="0"/>
              <a:t>incertidumbre acerca de la dirección, estar “perdido en el bosque”, “expediciones de pesca”, “disparar al viento”.</a:t>
            </a:r>
          </a:p>
          <a:p>
            <a:pPr marL="381000" indent="0">
              <a:buNone/>
            </a:pPr>
            <a:r>
              <a:rPr lang="es-ES_tradnl" sz="2400" b="1" dirty="0" smtClean="0"/>
              <a:t>Recomendaciones: </a:t>
            </a:r>
            <a:r>
              <a:rPr lang="es-ES_tradnl" sz="2100" dirty="0" smtClean="0"/>
              <a:t>buscar la asistencia de un asesor técnico competente, confeccionar un plan o cronograma, referirse a estos documentos cuando se discuta la dirección a seguir en cada etapa, planificar apropiadamente los recursos necesarios para cada etapa.</a:t>
            </a:r>
            <a:endParaRPr lang="es-ES_tradnl" sz="1000" dirty="0" smtClean="0"/>
          </a:p>
          <a:p>
            <a:pPr marL="381000" indent="0">
              <a:buFontTx/>
              <a:buNone/>
            </a:pPr>
            <a:endParaRPr lang="es-ES_tradnl" sz="2500" dirty="0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400800" y="6356350"/>
            <a:ext cx="228917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CB61499-7B52-449E-BEAE-CA26C6D76212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s-ES_trad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1285852" y="357166"/>
            <a:ext cx="7429552" cy="571504"/>
          </a:xfrm>
          <a:noFill/>
        </p:spPr>
        <p:txBody>
          <a:bodyPr lIns="90488" tIns="44450" rIns="90488" bIns="44450"/>
          <a:lstStyle/>
          <a:p>
            <a:r>
              <a:rPr lang="es-ES_tradnl" sz="2000" i="1" dirty="0" smtClean="0"/>
              <a:t>Receta para un Equipo Exitoso</a:t>
            </a:r>
            <a:endParaRPr lang="es-ES_tradnl" sz="1200" i="1" dirty="0" smtClean="0"/>
          </a:p>
        </p:txBody>
      </p:sp>
      <p:sp>
        <p:nvSpPr>
          <p:cNvPr id="939011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1081102"/>
            <a:ext cx="8358246" cy="4419600"/>
          </a:xfrm>
        </p:spPr>
        <p:txBody>
          <a:bodyPr lIns="90488" tIns="44450" rIns="90488" bIns="44450">
            <a:normAutofit fontScale="92500"/>
          </a:bodyPr>
          <a:lstStyle/>
          <a:p>
            <a:pPr marL="1143000" lvl="1" indent="-381000" fontAlgn="auto">
              <a:spcAft>
                <a:spcPts val="0"/>
              </a:spcAft>
              <a:buFontTx/>
              <a:buNone/>
              <a:defRPr/>
            </a:pPr>
            <a:endParaRPr lang="es-ES_tradnl" sz="200" dirty="0"/>
          </a:p>
          <a:p>
            <a:pPr marL="381000" indent="0" fontAlgn="auto">
              <a:spcAft>
                <a:spcPts val="0"/>
              </a:spcAft>
              <a:buFont typeface="Wingdings 3"/>
              <a:buNone/>
              <a:defRPr/>
            </a:pPr>
            <a:r>
              <a:rPr lang="es-ES_tradnl" sz="3300" dirty="0">
                <a:solidFill>
                  <a:srgbClr val="F6BF69"/>
                </a:solidFill>
              </a:rPr>
              <a:t> </a:t>
            </a:r>
            <a:r>
              <a:rPr lang="es-ES_tradnl" sz="2600" dirty="0"/>
              <a:t>3. </a:t>
            </a:r>
            <a:r>
              <a:rPr lang="es-ES_tradnl" sz="2600" b="1" dirty="0"/>
              <a:t>Uso del Método Científico: </a:t>
            </a:r>
            <a:endParaRPr lang="es-ES_tradnl" sz="2900" b="1" dirty="0"/>
          </a:p>
          <a:p>
            <a:pPr marL="381000" indent="0" fontAlgn="auto">
              <a:spcAft>
                <a:spcPts val="0"/>
              </a:spcAft>
              <a:buNone/>
              <a:defRPr/>
            </a:pPr>
            <a:r>
              <a:rPr lang="es-ES_tradnl" sz="2100" dirty="0"/>
              <a:t> A los que lo usan les es más fácil llegar a soluciones permanentes para los problemas detectados. El método insiste en que las opiniones sean sostenidas o a lo menos referidas a datos.</a:t>
            </a:r>
          </a:p>
          <a:p>
            <a:pPr marL="381000" indent="0" fontAlgn="auto">
              <a:spcAft>
                <a:spcPts val="0"/>
              </a:spcAft>
              <a:buNone/>
              <a:defRPr/>
            </a:pPr>
            <a:r>
              <a:rPr lang="es-ES_tradnl" sz="2600" b="1" dirty="0"/>
              <a:t>Problemas potenciales:</a:t>
            </a:r>
            <a:r>
              <a:rPr lang="es-ES_tradnl" sz="2600" dirty="0"/>
              <a:t> </a:t>
            </a:r>
            <a:r>
              <a:rPr lang="es-ES_tradnl" sz="2100" dirty="0"/>
              <a:t>insistencia en que no se necesitan datos porque su inteligencia y experiencia son suficientes, proposición de soluciones basadas en suposiciones, iniciar el trabajo por las conclusiones, acciones precipitadas.</a:t>
            </a:r>
          </a:p>
          <a:p>
            <a:pPr marL="381000" indent="0" fontAlgn="auto">
              <a:spcAft>
                <a:spcPts val="0"/>
              </a:spcAft>
              <a:buNone/>
              <a:defRPr/>
            </a:pPr>
            <a:r>
              <a:rPr lang="es-ES_tradnl" sz="2600" b="1" dirty="0"/>
              <a:t>Recomendaciones:</a:t>
            </a:r>
            <a:r>
              <a:rPr lang="es-ES_tradnl" sz="2100" dirty="0"/>
              <a:t>exigir ver datos- información antes de la toma de decisiones, cuestionar al que solo se base en conjeturas, utilización de herramientas estadísticas básicas para investigar problemas y para obtener y analizar datos, detectar las causas raíz, buscar soluciones permanentes.</a:t>
            </a:r>
            <a:endParaRPr lang="es-ES_tradnl" sz="1000" dirty="0"/>
          </a:p>
          <a:p>
            <a:pPr marL="381000" indent="0" fontAlgn="auto">
              <a:spcAft>
                <a:spcPts val="0"/>
              </a:spcAft>
              <a:buFontTx/>
              <a:buNone/>
              <a:defRPr/>
            </a:pPr>
            <a:endParaRPr lang="es-ES_tradnl" sz="2500" dirty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400800" y="6356350"/>
            <a:ext cx="228917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8B9CFF1-854E-4037-96B2-DD41BE002C1C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s-ES_trad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7"/>
          <p:cNvSpPr>
            <a:spLocks noGrp="1" noChangeArrowheads="1"/>
          </p:cNvSpPr>
          <p:nvPr>
            <p:ph type="title"/>
          </p:nvPr>
        </p:nvSpPr>
        <p:spPr>
          <a:xfrm>
            <a:off x="357158" y="314325"/>
            <a:ext cx="5857916" cy="1143000"/>
          </a:xfrm>
        </p:spPr>
        <p:txBody>
          <a:bodyPr>
            <a:normAutofit fontScale="90000"/>
          </a:bodyPr>
          <a:lstStyle/>
          <a:p>
            <a:r>
              <a:rPr lang="es-CL" dirty="0" smtClean="0"/>
              <a:t>Etapas del Método     Científico</a:t>
            </a:r>
            <a:endParaRPr lang="es-ES_tradnl" dirty="0" smtClean="0"/>
          </a:p>
        </p:txBody>
      </p:sp>
      <p:sp>
        <p:nvSpPr>
          <p:cNvPr id="5127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400800" y="6356350"/>
            <a:ext cx="228917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4167A52-C8E6-4C24-B517-DE6B158BB9CA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s-ES_tradnl" dirty="0"/>
          </a:p>
        </p:txBody>
      </p:sp>
      <p:grpSp>
        <p:nvGrpSpPr>
          <p:cNvPr id="5128" name="Group 2"/>
          <p:cNvGrpSpPr>
            <a:grpSpLocks/>
          </p:cNvGrpSpPr>
          <p:nvPr/>
        </p:nvGrpSpPr>
        <p:grpSpPr bwMode="auto">
          <a:xfrm>
            <a:off x="6781800" y="0"/>
            <a:ext cx="2362200" cy="2133600"/>
            <a:chOff x="192" y="1337"/>
            <a:chExt cx="2304" cy="2599"/>
          </a:xfrm>
        </p:grpSpPr>
        <p:graphicFrame>
          <p:nvGraphicFramePr>
            <p:cNvPr id="5122" name="Object 2">
              <a:hlinkClick r:id="" action="ppaction://ole?verb=0"/>
            </p:cNvPr>
            <p:cNvGraphicFramePr>
              <a:graphicFrameLocks/>
            </p:cNvGraphicFramePr>
            <p:nvPr/>
          </p:nvGraphicFramePr>
          <p:xfrm>
            <a:off x="192" y="1612"/>
            <a:ext cx="2261" cy="2324"/>
          </p:xfrm>
          <a:graphic>
            <a:graphicData uri="http://schemas.openxmlformats.org/presentationml/2006/ole">
              <p:oleObj spid="_x0000_s5122" name="Imagen" r:id="rId4" imgW="3367080" imgH="3313080" progId="">
                <p:embed/>
              </p:oleObj>
            </a:graphicData>
          </a:graphic>
        </p:graphicFrame>
        <p:graphicFrame>
          <p:nvGraphicFramePr>
            <p:cNvPr id="5123" name="Object 3">
              <a:hlinkClick r:id="" action="ppaction://ole?verb=0"/>
            </p:cNvPr>
            <p:cNvGraphicFramePr>
              <a:graphicFrameLocks/>
            </p:cNvGraphicFramePr>
            <p:nvPr/>
          </p:nvGraphicFramePr>
          <p:xfrm>
            <a:off x="1648" y="3102"/>
            <a:ext cx="848" cy="733"/>
          </p:xfrm>
          <a:graphic>
            <a:graphicData uri="http://schemas.openxmlformats.org/presentationml/2006/ole">
              <p:oleObj spid="_x0000_s5123" name="Imagen" r:id="rId5" imgW="4538520" imgH="3495600" progId="">
                <p:embed/>
              </p:oleObj>
            </a:graphicData>
          </a:graphic>
        </p:graphicFrame>
        <p:graphicFrame>
          <p:nvGraphicFramePr>
            <p:cNvPr id="5124" name="Object 4">
              <a:hlinkClick r:id="" action="ppaction://ole?verb=0"/>
            </p:cNvPr>
            <p:cNvGraphicFramePr>
              <a:graphicFrameLocks/>
            </p:cNvGraphicFramePr>
            <p:nvPr/>
          </p:nvGraphicFramePr>
          <p:xfrm>
            <a:off x="422" y="1337"/>
            <a:ext cx="920" cy="873"/>
          </p:xfrm>
          <a:graphic>
            <a:graphicData uri="http://schemas.openxmlformats.org/presentationml/2006/ole">
              <p:oleObj spid="_x0000_s5124" name="Imagen" r:id="rId6" imgW="11795040" imgH="9975600" progId="">
                <p:embed/>
              </p:oleObj>
            </a:graphicData>
          </a:graphic>
        </p:graphicFrame>
        <p:graphicFrame>
          <p:nvGraphicFramePr>
            <p:cNvPr id="5125" name="Object 5">
              <a:hlinkClick r:id="" action="ppaction://ole?verb=0"/>
            </p:cNvPr>
            <p:cNvGraphicFramePr>
              <a:graphicFrameLocks/>
            </p:cNvGraphicFramePr>
            <p:nvPr/>
          </p:nvGraphicFramePr>
          <p:xfrm>
            <a:off x="958" y="2245"/>
            <a:ext cx="901" cy="865"/>
          </p:xfrm>
          <a:graphic>
            <a:graphicData uri="http://schemas.openxmlformats.org/presentationml/2006/ole">
              <p:oleObj spid="_x0000_s5125" name="Imagen" r:id="rId7" imgW="5735520" imgH="4906800" progId="">
                <p:embed/>
              </p:oleObj>
            </a:graphicData>
          </a:graphic>
        </p:graphicFrame>
      </p:grpSp>
      <p:sp>
        <p:nvSpPr>
          <p:cNvPr id="941064" name="Text Box 8"/>
          <p:cNvSpPr txBox="1">
            <a:spLocks noChangeArrowheads="1"/>
          </p:cNvSpPr>
          <p:nvPr/>
        </p:nvSpPr>
        <p:spPr bwMode="auto">
          <a:xfrm>
            <a:off x="457200" y="2190750"/>
            <a:ext cx="4038600" cy="379413"/>
          </a:xfrm>
          <a:prstGeom prst="rect">
            <a:avLst/>
          </a:prstGeom>
          <a:solidFill>
            <a:srgbClr val="FFC000"/>
          </a:solidFill>
          <a:ln w="1270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IDENTIFICAR EL PROBLEMA</a:t>
            </a:r>
          </a:p>
        </p:txBody>
      </p:sp>
      <p:sp>
        <p:nvSpPr>
          <p:cNvPr id="941065" name="Text Box 9"/>
          <p:cNvSpPr txBox="1">
            <a:spLocks noChangeArrowheads="1"/>
          </p:cNvSpPr>
          <p:nvPr/>
        </p:nvSpPr>
        <p:spPr bwMode="auto">
          <a:xfrm>
            <a:off x="457200" y="1838325"/>
            <a:ext cx="914400" cy="379413"/>
          </a:xfrm>
          <a:prstGeom prst="rect">
            <a:avLst/>
          </a:prstGeom>
          <a:solidFill>
            <a:srgbClr val="FFC000"/>
          </a:solidFill>
          <a:ln w="1270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eaLnBrk="0" fontAlgn="auto" hangingPunct="0">
              <a:spcAft>
                <a:spcPts val="0"/>
              </a:spcAft>
              <a:defRPr/>
            </a:pPr>
            <a:r>
              <a:rPr lang="es-ES_tradnl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Paso 1</a:t>
            </a:r>
          </a:p>
        </p:txBody>
      </p:sp>
      <p:sp>
        <p:nvSpPr>
          <p:cNvPr id="941066" name="Text Box 10"/>
          <p:cNvSpPr txBox="1">
            <a:spLocks noChangeArrowheads="1"/>
          </p:cNvSpPr>
          <p:nvPr/>
        </p:nvSpPr>
        <p:spPr bwMode="auto">
          <a:xfrm>
            <a:off x="457200" y="3036888"/>
            <a:ext cx="4038600" cy="379412"/>
          </a:xfrm>
          <a:prstGeom prst="rect">
            <a:avLst/>
          </a:prstGeom>
          <a:solidFill>
            <a:srgbClr val="FFC000"/>
          </a:solidFill>
          <a:ln w="1270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ANALIZAR EL PROBLEMA (80-20)</a:t>
            </a:r>
          </a:p>
        </p:txBody>
      </p:sp>
      <p:sp>
        <p:nvSpPr>
          <p:cNvPr id="941067" name="Text Box 11"/>
          <p:cNvSpPr txBox="1">
            <a:spLocks noChangeArrowheads="1"/>
          </p:cNvSpPr>
          <p:nvPr/>
        </p:nvSpPr>
        <p:spPr bwMode="auto">
          <a:xfrm>
            <a:off x="457200" y="2684463"/>
            <a:ext cx="914400" cy="379412"/>
          </a:xfrm>
          <a:prstGeom prst="rect">
            <a:avLst/>
          </a:prstGeom>
          <a:solidFill>
            <a:srgbClr val="FFC000"/>
          </a:solidFill>
          <a:ln w="1270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eaLnBrk="0" fontAlgn="auto" hangingPunct="0">
              <a:spcAft>
                <a:spcPts val="0"/>
              </a:spcAft>
              <a:defRPr/>
            </a:pPr>
            <a:r>
              <a:rPr lang="es-ES_tradnl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Paso 2</a:t>
            </a:r>
          </a:p>
        </p:txBody>
      </p:sp>
      <p:sp>
        <p:nvSpPr>
          <p:cNvPr id="941068" name="Text Box 12"/>
          <p:cNvSpPr txBox="1">
            <a:spLocks noChangeArrowheads="1"/>
          </p:cNvSpPr>
          <p:nvPr/>
        </p:nvSpPr>
        <p:spPr bwMode="auto">
          <a:xfrm>
            <a:off x="457200" y="3884613"/>
            <a:ext cx="4038600" cy="379412"/>
          </a:xfrm>
          <a:prstGeom prst="rect">
            <a:avLst/>
          </a:prstGeom>
          <a:solidFill>
            <a:srgbClr val="FFC000"/>
          </a:solidFill>
          <a:ln w="1270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EVALUAR ALTERNATIVAS</a:t>
            </a:r>
          </a:p>
        </p:txBody>
      </p:sp>
      <p:sp>
        <p:nvSpPr>
          <p:cNvPr id="941069" name="Text Box 13"/>
          <p:cNvSpPr txBox="1">
            <a:spLocks noChangeArrowheads="1"/>
          </p:cNvSpPr>
          <p:nvPr/>
        </p:nvSpPr>
        <p:spPr bwMode="auto">
          <a:xfrm>
            <a:off x="457200" y="3532188"/>
            <a:ext cx="914400" cy="379412"/>
          </a:xfrm>
          <a:prstGeom prst="rect">
            <a:avLst/>
          </a:prstGeom>
          <a:solidFill>
            <a:srgbClr val="FFC000"/>
          </a:solidFill>
          <a:ln w="1270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eaLnBrk="0" fontAlgn="auto" hangingPunct="0">
              <a:spcAft>
                <a:spcPts val="0"/>
              </a:spcAft>
              <a:defRPr/>
            </a:pPr>
            <a:r>
              <a:rPr lang="es-ES_tradnl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Paso 3</a:t>
            </a:r>
          </a:p>
        </p:txBody>
      </p:sp>
      <p:sp>
        <p:nvSpPr>
          <p:cNvPr id="941070" name="Text Box 14"/>
          <p:cNvSpPr txBox="1">
            <a:spLocks noChangeArrowheads="1"/>
          </p:cNvSpPr>
          <p:nvPr/>
        </p:nvSpPr>
        <p:spPr bwMode="auto">
          <a:xfrm>
            <a:off x="457200" y="4729163"/>
            <a:ext cx="4038600" cy="379412"/>
          </a:xfrm>
          <a:prstGeom prst="rect">
            <a:avLst/>
          </a:prstGeom>
          <a:solidFill>
            <a:srgbClr val="FFC000"/>
          </a:solidFill>
          <a:ln w="1270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PROBAR SU IMPLANTACIÓN</a:t>
            </a:r>
          </a:p>
        </p:txBody>
      </p:sp>
      <p:sp>
        <p:nvSpPr>
          <p:cNvPr id="941071" name="Text Box 15"/>
          <p:cNvSpPr txBox="1">
            <a:spLocks noChangeArrowheads="1"/>
          </p:cNvSpPr>
          <p:nvPr/>
        </p:nvSpPr>
        <p:spPr bwMode="auto">
          <a:xfrm>
            <a:off x="457200" y="4375150"/>
            <a:ext cx="914400" cy="379413"/>
          </a:xfrm>
          <a:prstGeom prst="rect">
            <a:avLst/>
          </a:prstGeom>
          <a:solidFill>
            <a:srgbClr val="FFC000"/>
          </a:solidFill>
          <a:ln w="1270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eaLnBrk="0" fontAlgn="auto" hangingPunct="0">
              <a:spcAft>
                <a:spcPts val="0"/>
              </a:spcAft>
              <a:defRPr/>
            </a:pPr>
            <a:r>
              <a:rPr lang="es-ES_tradnl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Paso 4</a:t>
            </a:r>
          </a:p>
        </p:txBody>
      </p:sp>
      <p:sp>
        <p:nvSpPr>
          <p:cNvPr id="941072" name="Text Box 16"/>
          <p:cNvSpPr txBox="1">
            <a:spLocks noChangeArrowheads="1"/>
          </p:cNvSpPr>
          <p:nvPr/>
        </p:nvSpPr>
        <p:spPr bwMode="auto">
          <a:xfrm>
            <a:off x="457200" y="5573713"/>
            <a:ext cx="4038600" cy="379412"/>
          </a:xfrm>
          <a:prstGeom prst="rect">
            <a:avLst/>
          </a:prstGeom>
          <a:solidFill>
            <a:srgbClr val="FFC000"/>
          </a:solidFill>
          <a:ln w="1270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ESTANDARIZAR</a:t>
            </a:r>
          </a:p>
        </p:txBody>
      </p:sp>
      <p:sp>
        <p:nvSpPr>
          <p:cNvPr id="941073" name="Text Box 17"/>
          <p:cNvSpPr txBox="1">
            <a:spLocks noChangeArrowheads="1"/>
          </p:cNvSpPr>
          <p:nvPr/>
        </p:nvSpPr>
        <p:spPr bwMode="auto">
          <a:xfrm>
            <a:off x="457200" y="5221288"/>
            <a:ext cx="914400" cy="379412"/>
          </a:xfrm>
          <a:prstGeom prst="rect">
            <a:avLst/>
          </a:prstGeom>
          <a:solidFill>
            <a:srgbClr val="FFC000"/>
          </a:solidFill>
          <a:ln w="1270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/>
          <a:p>
            <a:pPr eaLnBrk="0" fontAlgn="auto" hangingPunct="0">
              <a:spcAft>
                <a:spcPts val="0"/>
              </a:spcAft>
              <a:defRPr/>
            </a:pPr>
            <a:r>
              <a:rPr lang="es-ES_tradnl" dirty="0">
                <a:solidFill>
                  <a:srgbClr val="000066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Paso 5</a:t>
            </a:r>
          </a:p>
        </p:txBody>
      </p:sp>
      <p:sp>
        <p:nvSpPr>
          <p:cNvPr id="5159" name="Rectangle 18"/>
          <p:cNvSpPr>
            <a:spLocks noChangeArrowheads="1"/>
          </p:cNvSpPr>
          <p:nvPr/>
        </p:nvSpPr>
        <p:spPr bwMode="auto">
          <a:xfrm>
            <a:off x="4643438" y="2285992"/>
            <a:ext cx="4500562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85000"/>
              </a:lnSpc>
              <a:spcBef>
                <a:spcPct val="35000"/>
              </a:spcBef>
              <a:buFont typeface="Wingdings" pitchFamily="2" charset="2"/>
              <a:buChar char="w"/>
            </a:pPr>
            <a:r>
              <a:rPr lang="es-ES_tradnl" sz="1900" dirty="0"/>
              <a:t>Lluvia de Ideas, encuestas, entrevistas, reducción de listados, matrices</a:t>
            </a:r>
            <a:r>
              <a:rPr lang="es-ES_tradnl" sz="1000" dirty="0"/>
              <a:t>.</a:t>
            </a:r>
          </a:p>
          <a:p>
            <a:pPr marL="342900" indent="-342900" eaLnBrk="0" hangingPunct="0">
              <a:lnSpc>
                <a:spcPct val="85000"/>
              </a:lnSpc>
              <a:spcBef>
                <a:spcPct val="35000"/>
              </a:spcBef>
              <a:buFont typeface="Wingdings" pitchFamily="2" charset="2"/>
              <a:buChar char="w"/>
            </a:pPr>
            <a:r>
              <a:rPr lang="es-ES_tradnl" sz="1900" dirty="0"/>
              <a:t>Diagrama de causa-efecto, </a:t>
            </a:r>
            <a:r>
              <a:rPr lang="es-ES_tradnl" sz="1900" dirty="0" err="1"/>
              <a:t>flujogramas</a:t>
            </a:r>
            <a:r>
              <a:rPr lang="es-ES_tradnl" sz="1900" dirty="0"/>
              <a:t>, gráficas de Pareto, lluvia de ideas, hojas de verificación.</a:t>
            </a:r>
          </a:p>
          <a:p>
            <a:pPr marL="342900" indent="-342900" eaLnBrk="0" hangingPunct="0">
              <a:lnSpc>
                <a:spcPct val="85000"/>
              </a:lnSpc>
              <a:spcBef>
                <a:spcPct val="35000"/>
              </a:spcBef>
              <a:buFont typeface="Wingdings" pitchFamily="2" charset="2"/>
              <a:buChar char="w"/>
            </a:pPr>
            <a:r>
              <a:rPr lang="es-ES_tradnl" sz="1900" dirty="0"/>
              <a:t>Lluvia de ideas, entrevistas, investigaciones.</a:t>
            </a:r>
          </a:p>
          <a:p>
            <a:pPr marL="342900" indent="-342900" eaLnBrk="0" hangingPunct="0">
              <a:lnSpc>
                <a:spcPct val="85000"/>
              </a:lnSpc>
              <a:spcBef>
                <a:spcPct val="35000"/>
              </a:spcBef>
              <a:buFont typeface="Wingdings" pitchFamily="2" charset="2"/>
              <a:buChar char="w"/>
            </a:pPr>
            <a:r>
              <a:rPr lang="es-ES_tradnl" sz="1900" dirty="0"/>
              <a:t>Gráficas de Pareto, gráficas lineales, de pastel, de barras, histogramas, listas de verificación.</a:t>
            </a:r>
          </a:p>
          <a:p>
            <a:pPr marL="342900" indent="-342900" eaLnBrk="0" hangingPunct="0">
              <a:lnSpc>
                <a:spcPct val="85000"/>
              </a:lnSpc>
              <a:spcBef>
                <a:spcPct val="35000"/>
              </a:spcBef>
              <a:buFont typeface="Wingdings" pitchFamily="2" charset="2"/>
              <a:buChar char="w"/>
            </a:pPr>
            <a:r>
              <a:rPr lang="es-ES_tradnl" sz="1900" dirty="0" err="1"/>
              <a:t>Flujogramas</a:t>
            </a:r>
            <a:r>
              <a:rPr lang="es-ES_tradnl" sz="1900" dirty="0"/>
              <a:t>, cronogramas, manuales, procedimientos</a:t>
            </a:r>
            <a:r>
              <a:rPr lang="es-ES_tradnl" sz="1900" dirty="0">
                <a:solidFill>
                  <a:schemeClr val="bg1"/>
                </a:solidFill>
              </a:rPr>
              <a:t>.</a:t>
            </a:r>
            <a:endParaRPr lang="es-ES_tradnl" sz="1600" dirty="0">
              <a:solidFill>
                <a:schemeClr val="bg1"/>
              </a:solidFill>
            </a:endParaRPr>
          </a:p>
        </p:txBody>
      </p:sp>
      <p:cxnSp>
        <p:nvCxnSpPr>
          <p:cNvPr id="941075" name="AutoShape 19"/>
          <p:cNvCxnSpPr>
            <a:cxnSpLocks noChangeShapeType="1"/>
            <a:stCxn id="941072" idx="1"/>
            <a:endCxn id="941065" idx="1"/>
          </p:cNvCxnSpPr>
          <p:nvPr/>
        </p:nvCxnSpPr>
        <p:spPr bwMode="auto">
          <a:xfrm rot="10800000" flipH="1">
            <a:off x="457200" y="2028825"/>
            <a:ext cx="1588" cy="3735388"/>
          </a:xfrm>
          <a:prstGeom prst="bentConnector3">
            <a:avLst>
              <a:gd name="adj1" fmla="val -14400000"/>
            </a:avLst>
          </a:prstGeom>
          <a:noFill/>
          <a:ln w="9525">
            <a:noFill/>
            <a:miter lim="800000"/>
            <a:headEnd/>
            <a:tailEnd type="triangl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cxn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332656"/>
            <a:ext cx="7575376" cy="648072"/>
          </a:xfrm>
        </p:spPr>
        <p:txBody>
          <a:bodyPr/>
          <a:lstStyle/>
          <a:p>
            <a:pPr eaLnBrk="1" hangingPunct="1"/>
            <a:r>
              <a:rPr lang="es-ES" sz="2800" smtClean="0"/>
              <a:t>Diagrama de causa-efecto</a:t>
            </a:r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091233"/>
            <a:ext cx="6697588" cy="576676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Título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614363"/>
          </a:xfrm>
        </p:spPr>
        <p:txBody>
          <a:bodyPr/>
          <a:lstStyle/>
          <a:p>
            <a:pPr eaLnBrk="1" hangingPunct="1"/>
            <a:r>
              <a:rPr lang="es-CL" sz="2000" smtClean="0">
                <a:solidFill>
                  <a:schemeClr val="tx1"/>
                </a:solidFill>
              </a:rPr>
              <a:t>Como sugerencia usar la siguiente plantilla</a:t>
            </a:r>
            <a:endParaRPr lang="es-ES" sz="2000" smtClean="0">
              <a:solidFill>
                <a:schemeClr val="tx1"/>
              </a:solidFill>
            </a:endParaRPr>
          </a:p>
        </p:txBody>
      </p:sp>
      <p:sp>
        <p:nvSpPr>
          <p:cNvPr id="4" name="3 Rectángulo redondeado"/>
          <p:cNvSpPr/>
          <p:nvPr/>
        </p:nvSpPr>
        <p:spPr>
          <a:xfrm>
            <a:off x="3143250" y="2714625"/>
            <a:ext cx="3500438" cy="12144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L" sz="2400" dirty="0">
                <a:solidFill>
                  <a:srgbClr val="FFFF00"/>
                </a:solidFill>
              </a:rPr>
              <a:t>Nombre del Proceso</a:t>
            </a:r>
            <a:endParaRPr lang="es-ES" sz="2400" dirty="0">
              <a:solidFill>
                <a:srgbClr val="FFFF00"/>
              </a:solidFill>
            </a:endParaRPr>
          </a:p>
        </p:txBody>
      </p:sp>
      <p:sp>
        <p:nvSpPr>
          <p:cNvPr id="5" name="4 Elipse"/>
          <p:cNvSpPr/>
          <p:nvPr/>
        </p:nvSpPr>
        <p:spPr>
          <a:xfrm>
            <a:off x="0" y="2928938"/>
            <a:ext cx="1714500" cy="642937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L" sz="1400" dirty="0">
                <a:solidFill>
                  <a:schemeClr val="tx1"/>
                </a:solidFill>
              </a:rPr>
              <a:t>Proveedores</a:t>
            </a:r>
            <a:endParaRPr lang="es-ES" sz="1400" dirty="0">
              <a:solidFill>
                <a:schemeClr val="tx1"/>
              </a:solidFill>
            </a:endParaRPr>
          </a:p>
        </p:txBody>
      </p:sp>
      <p:sp>
        <p:nvSpPr>
          <p:cNvPr id="6" name="5 Elipse"/>
          <p:cNvSpPr/>
          <p:nvPr/>
        </p:nvSpPr>
        <p:spPr>
          <a:xfrm>
            <a:off x="7715250" y="2928938"/>
            <a:ext cx="1285875" cy="500062"/>
          </a:xfrm>
          <a:prstGeom prst="ellipse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L" dirty="0">
                <a:solidFill>
                  <a:schemeClr val="tx1"/>
                </a:solidFill>
              </a:rPr>
              <a:t>Cliente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7" name="6 Flecha derecha"/>
          <p:cNvSpPr/>
          <p:nvPr/>
        </p:nvSpPr>
        <p:spPr>
          <a:xfrm>
            <a:off x="2071688" y="3071813"/>
            <a:ext cx="928687" cy="428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8" name="7 Flecha derecha"/>
          <p:cNvSpPr/>
          <p:nvPr/>
        </p:nvSpPr>
        <p:spPr>
          <a:xfrm>
            <a:off x="6715125" y="3000375"/>
            <a:ext cx="928688" cy="4286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9" name="8 CuadroTexto"/>
          <p:cNvSpPr txBox="1"/>
          <p:nvPr/>
        </p:nvSpPr>
        <p:spPr>
          <a:xfrm>
            <a:off x="928688" y="4643438"/>
            <a:ext cx="1857375" cy="923925"/>
          </a:xfrm>
          <a:prstGeom prst="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s-CL" dirty="0"/>
              <a:t>Inputs:</a:t>
            </a:r>
          </a:p>
          <a:p>
            <a:pPr>
              <a:defRPr/>
            </a:pPr>
            <a:r>
              <a:rPr lang="es-CL" dirty="0"/>
              <a:t>-</a:t>
            </a:r>
          </a:p>
          <a:p>
            <a:pPr>
              <a:defRPr/>
            </a:pPr>
            <a:r>
              <a:rPr lang="es-CL" dirty="0"/>
              <a:t>- </a:t>
            </a:r>
            <a:endParaRPr lang="es-ES" dirty="0"/>
          </a:p>
        </p:txBody>
      </p:sp>
      <p:cxnSp>
        <p:nvCxnSpPr>
          <p:cNvPr id="13" name="12 Conector angular"/>
          <p:cNvCxnSpPr/>
          <p:nvPr/>
        </p:nvCxnSpPr>
        <p:spPr>
          <a:xfrm rot="5400000" flipH="1" flipV="1">
            <a:off x="1374775" y="3625850"/>
            <a:ext cx="1285875" cy="892175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CuadroTexto"/>
          <p:cNvSpPr txBox="1"/>
          <p:nvPr/>
        </p:nvSpPr>
        <p:spPr>
          <a:xfrm>
            <a:off x="7000875" y="4714875"/>
            <a:ext cx="1643063" cy="923925"/>
          </a:xfrm>
          <a:prstGeom prst="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s-CL" dirty="0"/>
              <a:t>Outputs:</a:t>
            </a:r>
          </a:p>
          <a:p>
            <a:pPr>
              <a:defRPr/>
            </a:pPr>
            <a:r>
              <a:rPr lang="es-CL" dirty="0"/>
              <a:t>-</a:t>
            </a:r>
          </a:p>
          <a:p>
            <a:pPr>
              <a:defRPr/>
            </a:pPr>
            <a:r>
              <a:rPr lang="es-CL" dirty="0"/>
              <a:t>- </a:t>
            </a:r>
            <a:endParaRPr lang="es-ES" dirty="0"/>
          </a:p>
        </p:txBody>
      </p:sp>
      <p:cxnSp>
        <p:nvCxnSpPr>
          <p:cNvPr id="19" name="18 Conector angular"/>
          <p:cNvCxnSpPr/>
          <p:nvPr/>
        </p:nvCxnSpPr>
        <p:spPr>
          <a:xfrm rot="16200000" flipV="1">
            <a:off x="6965156" y="3607594"/>
            <a:ext cx="1214438" cy="85725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angular"/>
          <p:cNvCxnSpPr>
            <a:stCxn id="6" idx="0"/>
          </p:cNvCxnSpPr>
          <p:nvPr/>
        </p:nvCxnSpPr>
        <p:spPr>
          <a:xfrm rot="16200000" flipV="1">
            <a:off x="6893719" y="1464469"/>
            <a:ext cx="714375" cy="2214563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24 CuadroTexto"/>
          <p:cNvSpPr txBox="1"/>
          <p:nvPr/>
        </p:nvSpPr>
        <p:spPr>
          <a:xfrm>
            <a:off x="6858000" y="1214438"/>
            <a:ext cx="1838325" cy="923925"/>
          </a:xfrm>
          <a:prstGeom prst="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s-CL" dirty="0"/>
              <a:t>Realimentación:</a:t>
            </a:r>
          </a:p>
          <a:p>
            <a:pPr>
              <a:defRPr/>
            </a:pPr>
            <a:r>
              <a:rPr lang="es-CL" dirty="0"/>
              <a:t>-</a:t>
            </a:r>
          </a:p>
          <a:p>
            <a:pPr>
              <a:defRPr/>
            </a:pPr>
            <a:r>
              <a:rPr lang="es-CL" dirty="0"/>
              <a:t>- </a:t>
            </a:r>
            <a:endParaRPr lang="es-ES" dirty="0"/>
          </a:p>
        </p:txBody>
      </p:sp>
      <p:sp>
        <p:nvSpPr>
          <p:cNvPr id="26" name="25 Rectángulo redondeado"/>
          <p:cNvSpPr/>
          <p:nvPr/>
        </p:nvSpPr>
        <p:spPr>
          <a:xfrm>
            <a:off x="3995936" y="5229200"/>
            <a:ext cx="2071688" cy="92868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L" dirty="0">
                <a:solidFill>
                  <a:schemeClr val="tx1"/>
                </a:solidFill>
              </a:rPr>
              <a:t>Recursos</a:t>
            </a:r>
            <a:endParaRPr lang="es-ES" dirty="0">
              <a:solidFill>
                <a:schemeClr val="tx1"/>
              </a:solidFill>
            </a:endParaRPr>
          </a:p>
        </p:txBody>
      </p:sp>
      <p:sp>
        <p:nvSpPr>
          <p:cNvPr id="27" name="26 Flecha derecha"/>
          <p:cNvSpPr/>
          <p:nvPr/>
        </p:nvSpPr>
        <p:spPr>
          <a:xfrm rot="16200000">
            <a:off x="4410869" y="4375944"/>
            <a:ext cx="1108075" cy="500063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28" name="27 CuadroTexto"/>
          <p:cNvSpPr txBox="1"/>
          <p:nvPr/>
        </p:nvSpPr>
        <p:spPr>
          <a:xfrm>
            <a:off x="214282" y="714356"/>
            <a:ext cx="2714644" cy="92333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orthographicFront"/>
            <a:lightRig rig="flat" dir="t">
              <a:rot lat="0" lon="0" rev="2400000"/>
            </a:lightRig>
          </a:scene3d>
          <a:sp3d extrusionH="133350" contourW="38100" prstMaterial="matte">
            <a:bevelT prst="angle"/>
            <a:bevelB w="139700" prst="cross"/>
            <a:contourClr>
              <a:srgbClr val="FF0000"/>
            </a:contourClr>
          </a:sp3d>
        </p:spPr>
        <p:txBody>
          <a:bodyPr>
            <a:spAutoFit/>
          </a:bodyPr>
          <a:lstStyle/>
          <a:p>
            <a:pPr>
              <a:defRPr/>
            </a:pPr>
            <a:r>
              <a:rPr lang="es-CL" dirty="0"/>
              <a:t>Objetivo del proceso:</a:t>
            </a:r>
          </a:p>
          <a:p>
            <a:pPr>
              <a:defRPr/>
            </a:pPr>
            <a:endParaRPr lang="es-CL" dirty="0"/>
          </a:p>
          <a:p>
            <a:pPr>
              <a:defRPr/>
            </a:pPr>
            <a:endParaRPr lang="es-ES" dirty="0"/>
          </a:p>
        </p:txBody>
      </p:sp>
      <p:sp>
        <p:nvSpPr>
          <p:cNvPr id="29" name="28 Rectángulo redondeado"/>
          <p:cNvSpPr/>
          <p:nvPr/>
        </p:nvSpPr>
        <p:spPr>
          <a:xfrm>
            <a:off x="3857625" y="714375"/>
            <a:ext cx="2071688" cy="92868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L" dirty="0">
                <a:solidFill>
                  <a:schemeClr val="tx1"/>
                </a:solidFill>
              </a:rPr>
              <a:t>Restricciones y condicion</a:t>
            </a:r>
            <a:r>
              <a:rPr lang="es-CL" dirty="0"/>
              <a:t>es</a:t>
            </a:r>
            <a:endParaRPr lang="es-ES" dirty="0"/>
          </a:p>
        </p:txBody>
      </p:sp>
      <p:sp>
        <p:nvSpPr>
          <p:cNvPr id="32" name="31 Flecha abajo"/>
          <p:cNvSpPr/>
          <p:nvPr/>
        </p:nvSpPr>
        <p:spPr>
          <a:xfrm>
            <a:off x="4857750" y="1857375"/>
            <a:ext cx="357188" cy="785813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33" name="32 CuadroTexto"/>
          <p:cNvSpPr txBox="1"/>
          <p:nvPr/>
        </p:nvSpPr>
        <p:spPr>
          <a:xfrm>
            <a:off x="7000875" y="5715000"/>
            <a:ext cx="1643063" cy="923925"/>
          </a:xfrm>
          <a:prstGeom prst="rect">
            <a:avLst/>
          </a:pr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  <a:ln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s-CL" dirty="0"/>
              <a:t>Desperdicios:</a:t>
            </a:r>
          </a:p>
          <a:p>
            <a:pPr>
              <a:defRPr/>
            </a:pPr>
            <a:r>
              <a:rPr lang="es-CL" dirty="0"/>
              <a:t>-</a:t>
            </a:r>
          </a:p>
          <a:p>
            <a:pPr>
              <a:defRPr/>
            </a:pPr>
            <a:r>
              <a:rPr lang="es-CL" dirty="0"/>
              <a:t>- </a:t>
            </a:r>
            <a:endParaRPr lang="es-ES" dirty="0"/>
          </a:p>
        </p:txBody>
      </p:sp>
      <p:sp>
        <p:nvSpPr>
          <p:cNvPr id="34" name="33 CuadroTexto"/>
          <p:cNvSpPr txBox="1"/>
          <p:nvPr/>
        </p:nvSpPr>
        <p:spPr>
          <a:xfrm>
            <a:off x="0" y="5934670"/>
            <a:ext cx="3082895" cy="92333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none">
            <a:spAutoFit/>
          </a:bodyPr>
          <a:lstStyle/>
          <a:p>
            <a:pPr>
              <a:defRPr/>
            </a:pPr>
            <a:r>
              <a:rPr lang="es-CL" dirty="0">
                <a:solidFill>
                  <a:srgbClr val="FF0000"/>
                </a:solidFill>
              </a:rPr>
              <a:t>Vínculos con otros procesos</a:t>
            </a:r>
          </a:p>
          <a:p>
            <a:pPr>
              <a:defRPr/>
            </a:pPr>
            <a:r>
              <a:rPr lang="es-CL" dirty="0">
                <a:solidFill>
                  <a:srgbClr val="FF0000"/>
                </a:solidFill>
              </a:rPr>
              <a:t>Entorno del proceso</a:t>
            </a:r>
          </a:p>
          <a:p>
            <a:pPr>
              <a:defRPr/>
            </a:pPr>
            <a:r>
              <a:rPr lang="es-CL" dirty="0">
                <a:solidFill>
                  <a:srgbClr val="FF0000"/>
                </a:solidFill>
              </a:rPr>
              <a:t>Criterios de evaluación </a:t>
            </a:r>
            <a:endParaRPr lang="es-E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5" grpId="0" animBg="1"/>
      <p:bldP spid="25" grpId="0" animBg="1"/>
      <p:bldP spid="26" grpId="0" animBg="1"/>
      <p:bldP spid="27" grpId="0" animBg="1"/>
      <p:bldP spid="29" grpId="0" animBg="1"/>
      <p:bldP spid="32" grpId="0" animBg="1"/>
      <p:bldP spid="3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14290"/>
            <a:ext cx="8839200" cy="714380"/>
          </a:xfrm>
          <a:noFill/>
        </p:spPr>
        <p:txBody>
          <a:bodyPr lIns="90488" tIns="44450" rIns="90488" bIns="44450"/>
          <a:lstStyle/>
          <a:p>
            <a:r>
              <a:rPr lang="es-ES_tradnl" sz="2000" i="1" dirty="0" smtClean="0"/>
              <a:t>       Receta para un Equipo Exitoso</a:t>
            </a:r>
            <a:endParaRPr lang="es-ES_tradnl" sz="1200" i="1" dirty="0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0" y="1143000"/>
            <a:ext cx="8643966" cy="4857768"/>
          </a:xfrm>
        </p:spPr>
        <p:txBody>
          <a:bodyPr lIns="90488" tIns="44450" rIns="90488" bIns="44450">
            <a:normAutofit/>
          </a:bodyPr>
          <a:lstStyle/>
          <a:p>
            <a:pPr marL="1143000" lvl="1" indent="-381000">
              <a:buFontTx/>
              <a:buNone/>
            </a:pPr>
            <a:endParaRPr lang="es-ES_tradnl" sz="200" dirty="0" smtClean="0"/>
          </a:p>
          <a:p>
            <a:pPr marL="381000" indent="0">
              <a:buNone/>
            </a:pPr>
            <a:r>
              <a:rPr lang="es-ES_tradnl" sz="2900" b="1" dirty="0" smtClean="0"/>
              <a:t>4. Funciones bien definidas: </a:t>
            </a:r>
          </a:p>
          <a:p>
            <a:pPr marL="381000" indent="0">
              <a:buNone/>
            </a:pPr>
            <a:r>
              <a:rPr lang="es-ES_tradnl" sz="2100" dirty="0" smtClean="0"/>
              <a:t>Los equipos pueden operar más eficientemente cuando pueden utilizar los talentos de cada persona y los miembros entienden sus tareas y saben quién es responsable de qué.</a:t>
            </a:r>
          </a:p>
          <a:p>
            <a:pPr marL="381000" indent="0">
              <a:buNone/>
            </a:pPr>
            <a:r>
              <a:rPr lang="es-ES_tradnl" sz="2400" b="1" dirty="0" smtClean="0"/>
              <a:t>Problemas potenciales: </a:t>
            </a:r>
            <a:r>
              <a:rPr lang="es-ES_tradnl" sz="2100" dirty="0" smtClean="0"/>
              <a:t>funciones y asignaciones como resultado de la jerarquía, confusión sobre quién hace qué, miembros atascados en los mismos quehaceres tediosos.</a:t>
            </a:r>
          </a:p>
          <a:p>
            <a:pPr marL="381000" indent="0">
              <a:buNone/>
            </a:pPr>
            <a:r>
              <a:rPr lang="es-ES_tradnl" sz="2400" b="1" dirty="0" smtClean="0"/>
              <a:t>Recomendaciones: </a:t>
            </a:r>
            <a:r>
              <a:rPr lang="es-ES_tradnl" sz="2100" dirty="0" smtClean="0"/>
              <a:t>decidir qué funciones serán asignadas y cambiadas, el líder puede facilitar la discusión sobre qué tareas deben ser asignadas, cómo serán asignadas (individualmente o compartidas) y cambiadas. Es imprescindible obtener consenso sobre las funciones dentro del equipo.</a:t>
            </a:r>
            <a:endParaRPr lang="es-ES_tradnl" sz="1000" dirty="0" smtClean="0"/>
          </a:p>
          <a:p>
            <a:pPr marL="381000" indent="0">
              <a:buFontTx/>
              <a:buNone/>
            </a:pPr>
            <a:endParaRPr lang="es-ES_tradnl" sz="2500" dirty="0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400800" y="6356350"/>
            <a:ext cx="228917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BF183B9-A1AE-4790-A8AA-372931F9E590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s-ES_tradn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857224" y="428604"/>
            <a:ext cx="7981976" cy="642942"/>
          </a:xfrm>
          <a:noFill/>
        </p:spPr>
        <p:txBody>
          <a:bodyPr lIns="90488" tIns="44450" rIns="90488" bIns="44450">
            <a:normAutofit/>
          </a:bodyPr>
          <a:lstStyle/>
          <a:p>
            <a:r>
              <a:rPr lang="es-ES_tradnl" sz="2000" i="1" dirty="0" smtClean="0"/>
              <a:t>Receta para un Equipo Exitoso</a:t>
            </a:r>
            <a:endParaRPr lang="es-ES_tradnl" sz="1200" i="1" dirty="0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1143000"/>
            <a:ext cx="8286808" cy="4643454"/>
          </a:xfrm>
        </p:spPr>
        <p:txBody>
          <a:bodyPr lIns="90488" tIns="44450" rIns="90488" bIns="44450">
            <a:normAutofit/>
          </a:bodyPr>
          <a:lstStyle/>
          <a:p>
            <a:pPr marL="1143000" lvl="1" indent="-381000">
              <a:buFontTx/>
              <a:buNone/>
            </a:pPr>
            <a:endParaRPr lang="es-ES_tradnl" sz="200" dirty="0" smtClean="0"/>
          </a:p>
          <a:p>
            <a:pPr marL="381000" indent="0">
              <a:buNone/>
            </a:pPr>
            <a:r>
              <a:rPr lang="es-ES_tradnl" sz="3300" dirty="0" smtClean="0">
                <a:solidFill>
                  <a:srgbClr val="F6BF69"/>
                </a:solidFill>
              </a:rPr>
              <a:t> </a:t>
            </a:r>
            <a:r>
              <a:rPr lang="es-ES_tradnl" sz="2400" b="1" dirty="0" smtClean="0"/>
              <a:t>5. Comunicación Clara: </a:t>
            </a:r>
            <a:r>
              <a:rPr lang="es-ES_tradnl" sz="2100" dirty="0" smtClean="0"/>
              <a:t>Las buenas discusiones dependen de la eficacia con la cual se transmite la información entre los miembros del equipo.</a:t>
            </a:r>
          </a:p>
          <a:p>
            <a:pPr marL="381000" indent="0">
              <a:buNone/>
            </a:pPr>
            <a:r>
              <a:rPr lang="es-ES_tradnl" sz="2400" b="1" dirty="0" smtClean="0"/>
              <a:t>Problemas potenciales: </a:t>
            </a:r>
            <a:r>
              <a:rPr lang="es-ES_tradnl" sz="2100" dirty="0" smtClean="0"/>
              <a:t>poca habilidad con la palabra, incapacidad de decir lo que realmente se piensa, opiniones que se expresan como hechos, la sordera frente a algunos integrantes, fanfarronería o desprecio.</a:t>
            </a:r>
          </a:p>
          <a:p>
            <a:pPr marL="381000" indent="0">
              <a:buNone/>
            </a:pPr>
            <a:r>
              <a:rPr lang="es-ES_tradnl" sz="2400" b="1" dirty="0" smtClean="0"/>
              <a:t>Recomendaciones: </a:t>
            </a:r>
            <a:r>
              <a:rPr lang="es-ES_tradnl" sz="2100" dirty="0" smtClean="0"/>
              <a:t>hablar con claridad y en simple, ser breves, evitar la anécdotas y ejemplos eternos, escuchar activamente, evitar interrumpir, compartir información en distintos niveles (percepciones, pensamientos, sentimientos, intenciones, acciones)</a:t>
            </a:r>
            <a:endParaRPr lang="es-ES_tradnl" sz="1000" dirty="0" smtClean="0"/>
          </a:p>
          <a:p>
            <a:pPr marL="381000" indent="0">
              <a:buFontTx/>
              <a:buNone/>
            </a:pPr>
            <a:endParaRPr lang="es-ES_tradnl" sz="2500" dirty="0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400800" y="6356350"/>
            <a:ext cx="228917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7C208D2-46BC-4AD1-A6AF-27DE39D5E08D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s-ES_tradn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00050" y="1214422"/>
            <a:ext cx="7772400" cy="928694"/>
          </a:xfrm>
        </p:spPr>
        <p:txBody>
          <a:bodyPr>
            <a:normAutofit/>
          </a:bodyPr>
          <a:lstStyle/>
          <a:p>
            <a:pPr algn="l"/>
            <a:r>
              <a:rPr lang="es-MX" sz="3000" dirty="0" smtClean="0">
                <a:latin typeface="Trebuchet MS" pitchFamily="34" charset="0"/>
              </a:rPr>
              <a:t>…</a:t>
            </a:r>
            <a:r>
              <a:rPr lang="es-MX" sz="3000" dirty="0" smtClean="0">
                <a:solidFill>
                  <a:srgbClr val="FFFF00"/>
                </a:solidFill>
                <a:latin typeface="Trebuchet MS" pitchFamily="34" charset="0"/>
              </a:rPr>
              <a:t>el mundo contemporáneo nos </a:t>
            </a:r>
            <a:br>
              <a:rPr lang="es-MX" sz="3000" dirty="0" smtClean="0">
                <a:solidFill>
                  <a:srgbClr val="FFFF00"/>
                </a:solidFill>
                <a:latin typeface="Trebuchet MS" pitchFamily="34" charset="0"/>
              </a:rPr>
            </a:br>
            <a:r>
              <a:rPr lang="es-MX" sz="3000" smtClean="0">
                <a:solidFill>
                  <a:srgbClr val="FFFF00"/>
                </a:solidFill>
                <a:latin typeface="Trebuchet MS" pitchFamily="34" charset="0"/>
              </a:rPr>
              <a:t>presenta desafíos crecientes…</a:t>
            </a:r>
            <a:endParaRPr lang="es-ES" sz="3000" dirty="0" smtClean="0">
              <a:solidFill>
                <a:srgbClr val="FFFF00"/>
              </a:solidFill>
              <a:latin typeface="Trebuchet MS" pitchFamily="34" charset="0"/>
            </a:endParaRPr>
          </a:p>
        </p:txBody>
      </p:sp>
      <p:pic>
        <p:nvPicPr>
          <p:cNvPr id="23556" name="Picture 4" descr="Número de imagen: 1011513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5385" y="3059127"/>
            <a:ext cx="3635375" cy="244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AutoShape 5"/>
          <p:cNvSpPr>
            <a:spLocks noChangeArrowheads="1"/>
          </p:cNvSpPr>
          <p:nvPr/>
        </p:nvSpPr>
        <p:spPr bwMode="auto">
          <a:xfrm rot="1881346">
            <a:off x="327025" y="2708275"/>
            <a:ext cx="2012950" cy="652463"/>
          </a:xfrm>
          <a:custGeom>
            <a:avLst/>
            <a:gdLst>
              <a:gd name="T0" fmla="*/ 1509712 w 21600"/>
              <a:gd name="T1" fmla="*/ 0 h 21600"/>
              <a:gd name="T2" fmla="*/ 0 w 21600"/>
              <a:gd name="T3" fmla="*/ 326232 h 21600"/>
              <a:gd name="T4" fmla="*/ 1509712 w 21600"/>
              <a:gd name="T5" fmla="*/ 652463 h 21600"/>
              <a:gd name="T6" fmla="*/ 2012950 w 21600"/>
              <a:gd name="T7" fmla="*/ 326232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tx2"/>
          </a:solidFill>
          <a:ln w="12700" algn="ctr">
            <a:solidFill>
              <a:schemeClr val="tx2"/>
            </a:solidFill>
            <a:miter lim="800000"/>
            <a:headEnd/>
            <a:tailEnd/>
          </a:ln>
        </p:spPr>
        <p:txBody>
          <a:bodyPr lIns="90488" tIns="44450" rIns="90488" bIns="44450" anchor="ctr">
            <a:spAutoFit/>
          </a:bodyPr>
          <a:lstStyle/>
          <a:p>
            <a:pPr algn="ctr"/>
            <a:r>
              <a:rPr lang="es-CL" dirty="0">
                <a:solidFill>
                  <a:schemeClr val="bg2"/>
                </a:solidFill>
                <a:latin typeface="Gill Sans MT" pitchFamily="34" charset="0"/>
              </a:rPr>
              <a:t>Exigencias</a:t>
            </a:r>
          </a:p>
        </p:txBody>
      </p:sp>
      <p:sp>
        <p:nvSpPr>
          <p:cNvPr id="23558" name="AutoShape 6"/>
          <p:cNvSpPr>
            <a:spLocks noChangeArrowheads="1"/>
          </p:cNvSpPr>
          <p:nvPr/>
        </p:nvSpPr>
        <p:spPr bwMode="auto">
          <a:xfrm rot="20548029">
            <a:off x="46038" y="4582366"/>
            <a:ext cx="2193925" cy="728568"/>
          </a:xfrm>
          <a:custGeom>
            <a:avLst/>
            <a:gdLst>
              <a:gd name="T0" fmla="*/ 1645444 w 21600"/>
              <a:gd name="T1" fmla="*/ 0 h 21600"/>
              <a:gd name="T2" fmla="*/ 0 w 21600"/>
              <a:gd name="T3" fmla="*/ 639408 h 21600"/>
              <a:gd name="T4" fmla="*/ 1645444 w 21600"/>
              <a:gd name="T5" fmla="*/ 1278816 h 21600"/>
              <a:gd name="T6" fmla="*/ 2193925 w 21600"/>
              <a:gd name="T7" fmla="*/ 639408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tx2"/>
          </a:solidFill>
          <a:ln w="12700" algn="ctr">
            <a:solidFill>
              <a:schemeClr val="tx2"/>
            </a:solidFill>
            <a:miter lim="800000"/>
            <a:headEnd/>
            <a:tailEnd/>
          </a:ln>
        </p:spPr>
        <p:txBody>
          <a:bodyPr lIns="90488" tIns="44450" rIns="90488" bIns="44450" anchor="ctr">
            <a:spAutoFit/>
          </a:bodyPr>
          <a:lstStyle/>
          <a:p>
            <a:pPr algn="ctr"/>
            <a:r>
              <a:rPr lang="es-CL" dirty="0">
                <a:solidFill>
                  <a:schemeClr val="bg2"/>
                </a:solidFill>
                <a:latin typeface="Gill Sans MT" pitchFamily="34" charset="0"/>
              </a:rPr>
              <a:t>Alta </a:t>
            </a:r>
            <a:r>
              <a:rPr lang="es-CL" dirty="0" smtClean="0">
                <a:solidFill>
                  <a:schemeClr val="bg2"/>
                </a:solidFill>
                <a:latin typeface="Gill Sans MT" pitchFamily="34" charset="0"/>
              </a:rPr>
              <a:t>tecnología</a:t>
            </a:r>
            <a:endParaRPr lang="es-CL" dirty="0">
              <a:solidFill>
                <a:schemeClr val="bg2"/>
              </a:solidFill>
              <a:latin typeface="Gill Sans MT" pitchFamily="34" charset="0"/>
            </a:endParaRPr>
          </a:p>
        </p:txBody>
      </p:sp>
      <p:sp>
        <p:nvSpPr>
          <p:cNvPr id="23559" name="AutoShape 9"/>
          <p:cNvSpPr>
            <a:spLocks noChangeArrowheads="1"/>
          </p:cNvSpPr>
          <p:nvPr/>
        </p:nvSpPr>
        <p:spPr bwMode="auto">
          <a:xfrm rot="-1164619">
            <a:off x="6202363" y="2767013"/>
            <a:ext cx="1546225" cy="514350"/>
          </a:xfrm>
          <a:prstGeom prst="leftArrow">
            <a:avLst>
              <a:gd name="adj1" fmla="val 50000"/>
              <a:gd name="adj2" fmla="val 75154"/>
            </a:avLst>
          </a:prstGeom>
          <a:solidFill>
            <a:schemeClr val="tx2"/>
          </a:solidFill>
          <a:ln w="12700" algn="ctr">
            <a:noFill/>
            <a:miter lim="800000"/>
            <a:headEnd/>
            <a:tailEnd/>
          </a:ln>
        </p:spPr>
        <p:txBody>
          <a:bodyPr wrap="none" lIns="90488" tIns="44450" rIns="90488" bIns="44450" anchor="ctr">
            <a:spAutoFit/>
          </a:bodyPr>
          <a:lstStyle/>
          <a:p>
            <a:pPr algn="ctr"/>
            <a:r>
              <a:rPr lang="es-CL" dirty="0">
                <a:solidFill>
                  <a:schemeClr val="bg2"/>
                </a:solidFill>
                <a:latin typeface="Gill Sans MT" pitchFamily="34" charset="0"/>
              </a:rPr>
              <a:t>Globalización</a:t>
            </a:r>
          </a:p>
        </p:txBody>
      </p:sp>
      <p:sp>
        <p:nvSpPr>
          <p:cNvPr id="23560" name="AutoShape 10"/>
          <p:cNvSpPr>
            <a:spLocks noChangeArrowheads="1"/>
          </p:cNvSpPr>
          <p:nvPr/>
        </p:nvSpPr>
        <p:spPr bwMode="auto">
          <a:xfrm rot="809696">
            <a:off x="5893681" y="4393454"/>
            <a:ext cx="2441401" cy="728568"/>
          </a:xfrm>
          <a:prstGeom prst="leftArrow">
            <a:avLst>
              <a:gd name="adj1" fmla="val 50000"/>
              <a:gd name="adj2" fmla="val 106867"/>
            </a:avLst>
          </a:prstGeom>
          <a:solidFill>
            <a:schemeClr val="tx2"/>
          </a:solidFill>
          <a:ln w="12700" algn="ctr">
            <a:noFill/>
            <a:miter lim="800000"/>
            <a:headEnd/>
            <a:tailEnd/>
          </a:ln>
        </p:spPr>
        <p:txBody>
          <a:bodyPr wrap="none" lIns="90488" tIns="44450" rIns="90488" bIns="44450" anchor="ctr">
            <a:spAutoFit/>
          </a:bodyPr>
          <a:lstStyle/>
          <a:p>
            <a:pPr algn="ctr"/>
            <a:r>
              <a:rPr lang="es-CL" dirty="0">
                <a:solidFill>
                  <a:schemeClr val="bg2"/>
                </a:solidFill>
                <a:latin typeface="Gill Sans MT" pitchFamily="34" charset="0"/>
              </a:rPr>
              <a:t>Hiper comunicación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428596" y="2214554"/>
            <a:ext cx="8043890" cy="62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609600" y="428604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¿ Por qué hoy se debe trabajar en equipo?</a:t>
            </a:r>
            <a:endParaRPr kumimoji="0" lang="es-ES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1500166" y="428604"/>
            <a:ext cx="7339034" cy="714380"/>
          </a:xfrm>
          <a:noFill/>
        </p:spPr>
        <p:txBody>
          <a:bodyPr lIns="90488" tIns="44450" rIns="90488" bIns="44450">
            <a:normAutofit/>
          </a:bodyPr>
          <a:lstStyle/>
          <a:p>
            <a:r>
              <a:rPr lang="es-ES_tradnl" sz="2000" i="1" dirty="0" smtClean="0"/>
              <a:t>Receta para un Equipo Exitoso</a:t>
            </a:r>
            <a:endParaRPr lang="es-ES_tradnl" sz="1200" i="1" dirty="0" smtClean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1143000"/>
            <a:ext cx="8286808" cy="5000644"/>
          </a:xfrm>
        </p:spPr>
        <p:txBody>
          <a:bodyPr lIns="90488" tIns="44450" rIns="90488" bIns="44450">
            <a:normAutofit/>
          </a:bodyPr>
          <a:lstStyle/>
          <a:p>
            <a:pPr marL="1143000" lvl="1" indent="-381000">
              <a:buFontTx/>
              <a:buNone/>
            </a:pPr>
            <a:endParaRPr lang="es-ES_tradnl" sz="200" dirty="0" smtClean="0"/>
          </a:p>
          <a:p>
            <a:pPr marL="381000" indent="0">
              <a:buNone/>
            </a:pPr>
            <a:r>
              <a:rPr lang="es-ES_tradnl" sz="3300" dirty="0" smtClean="0">
                <a:solidFill>
                  <a:srgbClr val="F6BF69"/>
                </a:solidFill>
              </a:rPr>
              <a:t> </a:t>
            </a:r>
            <a:r>
              <a:rPr lang="es-ES_tradnl" sz="3000" b="1" dirty="0" smtClean="0"/>
              <a:t>6</a:t>
            </a:r>
            <a:r>
              <a:rPr lang="es-ES_tradnl" sz="3000" dirty="0" smtClean="0"/>
              <a:t>. </a:t>
            </a:r>
            <a:r>
              <a:rPr lang="es-ES_tradnl" b="1" dirty="0" smtClean="0"/>
              <a:t>Comportamientos que benefician el equipo: </a:t>
            </a:r>
          </a:p>
          <a:p>
            <a:pPr marL="381000" indent="0">
              <a:buNone/>
            </a:pPr>
            <a:r>
              <a:rPr lang="es-ES_tradnl" sz="2100" dirty="0" smtClean="0"/>
              <a:t>Los equipos deben motivar a sus miembros a usar las habilidades y prácticas que hacen que las discusiones y las reuniones sean más efectivas.</a:t>
            </a:r>
          </a:p>
          <a:p>
            <a:pPr marL="381000" indent="0">
              <a:buNone/>
            </a:pPr>
            <a:r>
              <a:rPr lang="es-ES_tradnl" b="1" dirty="0" smtClean="0"/>
              <a:t>Problemas potenciales: </a:t>
            </a:r>
            <a:r>
              <a:rPr lang="es-ES_tradnl" sz="2100" dirty="0" smtClean="0"/>
              <a:t>no usar técnicas de discusión, sólo depender del líder, ser repetitivo para convencer al resto, velar por intereses personales, círculos viciosos de discusión, discusiones post reunión.</a:t>
            </a:r>
          </a:p>
          <a:p>
            <a:pPr marL="381000" indent="0">
              <a:buNone/>
            </a:pPr>
            <a:r>
              <a:rPr lang="es-ES_tradnl" b="1" dirty="0" smtClean="0"/>
              <a:t>Recomendaciones:</a:t>
            </a:r>
            <a:r>
              <a:rPr lang="es-ES_tradnl" sz="2100" dirty="0" smtClean="0"/>
              <a:t> iniciar discusiones, buscar información y opiniones, buscar consenso, evitar que las discusiones se tergiversen, eliminar tensiones que se generen, ser transigentes y creativos para resolver diferencias, tener estándares (discusión a lo más de 10 min.), elogiar y corregir a los demás justamente.</a:t>
            </a:r>
            <a:endParaRPr lang="es-ES_tradnl" sz="1000" dirty="0" smtClean="0"/>
          </a:p>
          <a:p>
            <a:pPr marL="381000" indent="0">
              <a:buFontTx/>
              <a:buNone/>
            </a:pPr>
            <a:endParaRPr lang="es-ES_tradnl" sz="2500" dirty="0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400800" y="6356350"/>
            <a:ext cx="228917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DF610B5-4514-4EA6-8ED9-C644C126C82F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s-ES_tradn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357166"/>
            <a:ext cx="7929618" cy="785818"/>
          </a:xfrm>
          <a:noFill/>
        </p:spPr>
        <p:txBody>
          <a:bodyPr lIns="90488" tIns="44450" rIns="90488" bIns="44450"/>
          <a:lstStyle/>
          <a:p>
            <a:r>
              <a:rPr lang="es-ES_tradnl" sz="2000" i="1" dirty="0" smtClean="0"/>
              <a:t>Receta para un Equipo Exitoso</a:t>
            </a:r>
            <a:endParaRPr lang="es-ES_tradnl" sz="1200" i="1" dirty="0" smtClean="0"/>
          </a:p>
        </p:txBody>
      </p:sp>
      <p:sp>
        <p:nvSpPr>
          <p:cNvPr id="949251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1143000"/>
            <a:ext cx="8358246" cy="4929206"/>
          </a:xfrm>
        </p:spPr>
        <p:txBody>
          <a:bodyPr lIns="90488" tIns="44450" rIns="90488" bIns="44450">
            <a:normAutofit/>
          </a:bodyPr>
          <a:lstStyle/>
          <a:p>
            <a:pPr marL="1143000" lvl="1" indent="-381000" fontAlgn="auto">
              <a:spcAft>
                <a:spcPts val="0"/>
              </a:spcAft>
              <a:buFontTx/>
              <a:buNone/>
              <a:defRPr/>
            </a:pPr>
            <a:endParaRPr lang="es-ES_tradnl" sz="200" dirty="0"/>
          </a:p>
          <a:p>
            <a:pPr marL="381000" indent="0" fontAlgn="auto">
              <a:spcAft>
                <a:spcPts val="0"/>
              </a:spcAft>
              <a:buNone/>
              <a:defRPr/>
            </a:pPr>
            <a:r>
              <a:rPr lang="es-ES_tradnl" sz="3300" dirty="0">
                <a:solidFill>
                  <a:srgbClr val="F6BF69"/>
                </a:solidFill>
              </a:rPr>
              <a:t> </a:t>
            </a:r>
            <a:r>
              <a:rPr lang="es-ES_tradnl" sz="2600" b="1" dirty="0"/>
              <a:t>7. Procedimientos bien definidos para la toma de decisiones: </a:t>
            </a:r>
            <a:endParaRPr lang="es-ES_tradnl" sz="2600" b="1" dirty="0" smtClean="0"/>
          </a:p>
          <a:p>
            <a:pPr marL="381000" indent="0" fontAlgn="auto">
              <a:spcAft>
                <a:spcPts val="0"/>
              </a:spcAft>
              <a:buNone/>
              <a:defRPr/>
            </a:pPr>
            <a:r>
              <a:rPr lang="es-ES_tradnl" sz="2100" dirty="0" smtClean="0"/>
              <a:t>Se </a:t>
            </a:r>
            <a:r>
              <a:rPr lang="es-ES_tradnl" sz="2100" dirty="0"/>
              <a:t>puede saber cuan bien funciona un equipo observando su proceso de toma de decisiones.</a:t>
            </a:r>
          </a:p>
          <a:p>
            <a:pPr marL="381000" indent="0" fontAlgn="auto">
              <a:spcAft>
                <a:spcPts val="0"/>
              </a:spcAft>
              <a:buNone/>
              <a:defRPr/>
            </a:pPr>
            <a:r>
              <a:rPr lang="es-ES_tradnl" sz="2600" b="1" dirty="0"/>
              <a:t>Problemas potenciales: </a:t>
            </a:r>
            <a:r>
              <a:rPr lang="es-ES_tradnl" sz="2100" dirty="0"/>
              <a:t>Ceder a opiniones presentadas como hechos y sin datos, decisiones tomadas por uno sin el acuerdo de los demás, recurrir frecuentemente  a la votación, tomar decisiones por omisión, silencio interpretado como consentimiento.</a:t>
            </a:r>
          </a:p>
          <a:p>
            <a:pPr marL="381000" indent="0" fontAlgn="auto">
              <a:spcAft>
                <a:spcPts val="0"/>
              </a:spcAft>
              <a:buNone/>
              <a:defRPr/>
            </a:pPr>
            <a:r>
              <a:rPr lang="es-ES_tradnl" sz="2600" b="1" dirty="0"/>
              <a:t>Recomendaciones</a:t>
            </a:r>
            <a:r>
              <a:rPr lang="es-ES_tradnl" sz="2600" b="1" dirty="0" smtClean="0"/>
              <a:t>: </a:t>
            </a:r>
            <a:r>
              <a:rPr lang="es-ES_tradnl" sz="2100" dirty="0" smtClean="0"/>
              <a:t>Discutir </a:t>
            </a:r>
            <a:r>
              <a:rPr lang="es-ES_tradnl" sz="2100" dirty="0"/>
              <a:t>cómo se tomarán las decisiones: cuándo se votará, cuando consenso, cuando por jerarquía; explorar los asuntos importantes por encuesta, decidir los asuntos importantes por consenso, usar datos como base de las decisiones.</a:t>
            </a:r>
            <a:endParaRPr lang="es-ES_tradnl" sz="1000" dirty="0"/>
          </a:p>
          <a:p>
            <a:pPr marL="381000" indent="0" fontAlgn="auto">
              <a:spcAft>
                <a:spcPts val="0"/>
              </a:spcAft>
              <a:buFontTx/>
              <a:buNone/>
              <a:defRPr/>
            </a:pPr>
            <a:endParaRPr lang="es-ES_tradnl" sz="2500" dirty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400800" y="6356350"/>
            <a:ext cx="228917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7D85DA5-E351-4023-B5EF-2CCDAD75C8E3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s-ES_tradn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839200" cy="762000"/>
          </a:xfrm>
          <a:noFill/>
        </p:spPr>
        <p:txBody>
          <a:bodyPr lIns="90488" tIns="44450" rIns="90488" bIns="44450"/>
          <a:lstStyle/>
          <a:p>
            <a:r>
              <a:rPr lang="es-ES_tradnl" sz="2000" i="1" dirty="0" smtClean="0"/>
              <a:t>Receta para un Equipo Exitoso</a:t>
            </a:r>
            <a:endParaRPr lang="es-ES_tradnl" sz="1200" i="1" dirty="0" smtClean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500034" y="1143000"/>
            <a:ext cx="6662766" cy="4419600"/>
          </a:xfrm>
        </p:spPr>
        <p:txBody>
          <a:bodyPr lIns="90488" tIns="44450" rIns="90488" bIns="44450">
            <a:normAutofit lnSpcReduction="10000"/>
          </a:bodyPr>
          <a:lstStyle/>
          <a:p>
            <a:pPr marL="1143000" lvl="1" indent="-381000">
              <a:buFontTx/>
              <a:buNone/>
            </a:pPr>
            <a:endParaRPr lang="es-ES_tradnl" sz="200" dirty="0" smtClean="0"/>
          </a:p>
          <a:p>
            <a:pPr marL="381000" indent="0">
              <a:buNone/>
            </a:pPr>
            <a:r>
              <a:rPr lang="es-ES_tradnl" sz="3300" dirty="0" smtClean="0">
                <a:solidFill>
                  <a:srgbClr val="F6BF69"/>
                </a:solidFill>
              </a:rPr>
              <a:t> </a:t>
            </a:r>
            <a:r>
              <a:rPr lang="es-ES_tradnl" b="1" dirty="0" smtClean="0"/>
              <a:t>8. Participación equilibrada: </a:t>
            </a:r>
            <a:r>
              <a:rPr lang="es-ES_tradnl" sz="2100" dirty="0" smtClean="0"/>
              <a:t>Cada persona debe participar en las discusiones y decisiones, compartir el compromiso de éxito y contribuir con su talento.</a:t>
            </a:r>
          </a:p>
          <a:p>
            <a:pPr marL="381000" indent="0">
              <a:buNone/>
            </a:pPr>
            <a:r>
              <a:rPr lang="es-ES_tradnl" b="1" dirty="0" smtClean="0"/>
              <a:t>Problemas potenciales: </a:t>
            </a:r>
            <a:r>
              <a:rPr lang="es-ES_tradnl" sz="2100" dirty="0" smtClean="0"/>
              <a:t>Algunos miembros con demasiada influencia sobre el resto, participación depende del asunto, participación pasiva. </a:t>
            </a:r>
          </a:p>
          <a:p>
            <a:pPr marL="381000" indent="0">
              <a:buNone/>
            </a:pPr>
            <a:r>
              <a:rPr lang="es-ES_tradnl" b="1" dirty="0" smtClean="0"/>
              <a:t>Recomendaciones: </a:t>
            </a:r>
            <a:r>
              <a:rPr lang="es-ES_tradnl" sz="2100" dirty="0" smtClean="0"/>
              <a:t>Utilizar la lluvia de ideas para obtener participación, tener una participación razonablemente equilibrada, desarrollar los estilos naturales de participación de sus miembros.</a:t>
            </a:r>
            <a:endParaRPr lang="es-ES_tradnl" sz="1000" dirty="0" smtClean="0"/>
          </a:p>
          <a:p>
            <a:pPr marL="381000" indent="0">
              <a:buFontTx/>
              <a:buNone/>
            </a:pPr>
            <a:endParaRPr lang="es-ES_tradnl" sz="2500" dirty="0" smtClean="0"/>
          </a:p>
        </p:txBody>
      </p:sp>
      <p:sp>
        <p:nvSpPr>
          <p:cNvPr id="6149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400800" y="6356350"/>
            <a:ext cx="228917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2428BDC-2206-452A-AB8E-0B1463376187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s-ES_tradnl" dirty="0"/>
          </a:p>
        </p:txBody>
      </p:sp>
      <p:graphicFrame>
        <p:nvGraphicFramePr>
          <p:cNvPr id="6146" name="Object 2"/>
          <p:cNvGraphicFramePr>
            <a:graphicFrameLocks/>
          </p:cNvGraphicFramePr>
          <p:nvPr/>
        </p:nvGraphicFramePr>
        <p:xfrm>
          <a:off x="6858000" y="1371600"/>
          <a:ext cx="2514600" cy="2070100"/>
        </p:xfrm>
        <a:graphic>
          <a:graphicData uri="http://schemas.openxmlformats.org/presentationml/2006/ole">
            <p:oleObj spid="_x0000_s6146" name="Imagen" r:id="rId4" imgW="2212920" imgH="2450880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00" y="285728"/>
            <a:ext cx="7643866" cy="642942"/>
          </a:xfrm>
          <a:noFill/>
        </p:spPr>
        <p:txBody>
          <a:bodyPr lIns="90488" tIns="44450" rIns="90488" bIns="44450"/>
          <a:lstStyle/>
          <a:p>
            <a:r>
              <a:rPr lang="es-ES_tradnl" sz="2000" i="1" dirty="0" smtClean="0"/>
              <a:t>Receta para un Equipo Exitoso</a:t>
            </a:r>
            <a:endParaRPr lang="es-ES_tradnl" sz="1200" i="1" dirty="0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1071546"/>
            <a:ext cx="8286808" cy="4860942"/>
          </a:xfrm>
        </p:spPr>
        <p:txBody>
          <a:bodyPr lIns="90488" tIns="44450" rIns="90488" bIns="44450">
            <a:normAutofit/>
          </a:bodyPr>
          <a:lstStyle/>
          <a:p>
            <a:pPr marL="1143000" lvl="1" indent="-381000">
              <a:buFontTx/>
              <a:buNone/>
            </a:pPr>
            <a:endParaRPr lang="es-ES_tradnl" sz="200" dirty="0" smtClean="0"/>
          </a:p>
          <a:p>
            <a:pPr marL="381000" indent="0">
              <a:buNone/>
            </a:pPr>
            <a:r>
              <a:rPr lang="es-ES_tradnl" b="1" dirty="0" smtClean="0"/>
              <a:t>9. Reglas fundamentales establecidas: </a:t>
            </a:r>
          </a:p>
          <a:p>
            <a:pPr marL="381000" indent="0">
              <a:buNone/>
            </a:pPr>
            <a:r>
              <a:rPr lang="es-ES_tradnl" sz="2100" dirty="0" smtClean="0"/>
              <a:t>Los equipos  invariablemente establecen reglas fundamentales sobre lo que se tolerará y lo que no.</a:t>
            </a:r>
          </a:p>
          <a:p>
            <a:pPr marL="381000" indent="0">
              <a:buNone/>
            </a:pPr>
            <a:r>
              <a:rPr lang="es-ES_tradnl" b="1" dirty="0" smtClean="0"/>
              <a:t>Problemas potenciales</a:t>
            </a:r>
            <a:r>
              <a:rPr lang="es-ES_tradnl" sz="2900" dirty="0" smtClean="0"/>
              <a:t>:</a:t>
            </a:r>
            <a:r>
              <a:rPr lang="es-ES_tradnl" sz="2100" dirty="0" smtClean="0"/>
              <a:t> hablar sobre temas dañinos al equipo, no reconocer normas, diferencias recurrentes acerca del comportamiento, comportamientos que irritan (hora de llegada, de término).</a:t>
            </a:r>
          </a:p>
          <a:p>
            <a:pPr marL="381000" indent="0">
              <a:buNone/>
            </a:pPr>
            <a:r>
              <a:rPr lang="es-ES_tradnl" sz="2900" b="1" dirty="0" smtClean="0"/>
              <a:t>Recomendaciones:</a:t>
            </a:r>
            <a:r>
              <a:rPr lang="es-ES_tradnl" sz="2100" b="1" dirty="0" smtClean="0"/>
              <a:t> </a:t>
            </a:r>
            <a:r>
              <a:rPr lang="es-ES_tradnl" sz="2100" dirty="0" smtClean="0"/>
              <a:t>Discutir libremente sobre las reglas fundamentales establecidas, expresar y reconocer las reglas, revisar, agregar o modificar las reglas fundamentales.</a:t>
            </a:r>
            <a:endParaRPr lang="es-ES_tradnl" sz="1000" dirty="0" smtClean="0"/>
          </a:p>
          <a:p>
            <a:pPr marL="381000" indent="0">
              <a:buFontTx/>
              <a:buNone/>
            </a:pPr>
            <a:endParaRPr lang="es-ES_tradnl" sz="2500" dirty="0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400800" y="6356350"/>
            <a:ext cx="228917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5465C57-B2BC-43BE-BC11-DAF658FB2A3E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s-ES_trad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0"/>
            <a:ext cx="8001056" cy="1071546"/>
          </a:xfrm>
          <a:noFill/>
        </p:spPr>
        <p:txBody>
          <a:bodyPr lIns="90488" tIns="44450" rIns="90488" bIns="44450"/>
          <a:lstStyle/>
          <a:p>
            <a:r>
              <a:rPr lang="es-ES_tradnl" sz="2000" i="1" dirty="0" smtClean="0"/>
              <a:t>Receta para un Equipo Exitoso</a:t>
            </a:r>
            <a:endParaRPr lang="es-ES_tradnl" sz="1200" i="1" dirty="0" smtClean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1143000"/>
            <a:ext cx="8286808" cy="4419600"/>
          </a:xfrm>
        </p:spPr>
        <p:txBody>
          <a:bodyPr lIns="90488" tIns="44450" rIns="90488" bIns="44450"/>
          <a:lstStyle/>
          <a:p>
            <a:pPr marL="1143000" lvl="1" indent="-381000">
              <a:buFontTx/>
              <a:buNone/>
            </a:pPr>
            <a:endParaRPr lang="es-ES_tradnl" sz="200" dirty="0" smtClean="0"/>
          </a:p>
          <a:p>
            <a:pPr marL="381000" indent="0">
              <a:buNone/>
            </a:pPr>
            <a:r>
              <a:rPr lang="es-ES_tradnl" sz="3300" dirty="0" smtClean="0">
                <a:solidFill>
                  <a:srgbClr val="F6BF69"/>
                </a:solidFill>
              </a:rPr>
              <a:t> </a:t>
            </a:r>
            <a:r>
              <a:rPr lang="es-ES_tradnl" b="1" dirty="0" smtClean="0"/>
              <a:t>10. Conciencia de proceso de Equipo: </a:t>
            </a:r>
          </a:p>
          <a:p>
            <a:pPr marL="381000" indent="0">
              <a:buNone/>
            </a:pPr>
            <a:r>
              <a:rPr lang="es-ES_tradnl" sz="2100" dirty="0" smtClean="0"/>
              <a:t>Tener conciencia de cómo trabaja el equipo en conjunto y de la etapa de crecimiento en la que se encuentra.</a:t>
            </a:r>
          </a:p>
          <a:p>
            <a:pPr marL="381000" indent="0">
              <a:buNone/>
            </a:pPr>
            <a:r>
              <a:rPr lang="es-ES_tradnl" sz="2400" b="1" dirty="0" smtClean="0"/>
              <a:t>Problemas potenciales: </a:t>
            </a:r>
            <a:r>
              <a:rPr lang="es-ES_tradnl" sz="2100" dirty="0" smtClean="0"/>
              <a:t>No se hace referencia a los asuntos que transcurren por debajo de la superficie en cuanto a dificultades, no prestar atención a señales de confusión y desilusión. </a:t>
            </a:r>
          </a:p>
          <a:p>
            <a:pPr marL="381000" indent="0">
              <a:buNone/>
            </a:pPr>
            <a:r>
              <a:rPr lang="es-ES_tradnl" sz="2400" b="1" dirty="0" smtClean="0"/>
              <a:t>Recomendaciones: </a:t>
            </a:r>
            <a:r>
              <a:rPr lang="es-ES_tradnl" sz="2100" dirty="0" smtClean="0"/>
              <a:t>Ser sensitivos a la comunicación no verbal, contribuir en la solución de los problemas del equipo, explicitar la etapa de crecimiento del equipo.</a:t>
            </a:r>
            <a:endParaRPr lang="es-ES_tradnl" sz="1000" dirty="0" smtClean="0"/>
          </a:p>
          <a:p>
            <a:pPr marL="381000" indent="0">
              <a:buNone/>
            </a:pPr>
            <a:endParaRPr lang="es-ES_tradnl" sz="2500" dirty="0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400800" y="6356350"/>
            <a:ext cx="228917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A90F8CB-0D73-49F1-8915-C13DC06F17A9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es-ES_trad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62" y="228600"/>
            <a:ext cx="7500990" cy="609600"/>
          </a:xfrm>
          <a:noFill/>
        </p:spPr>
        <p:txBody>
          <a:bodyPr lIns="90488" tIns="44450" rIns="90488" bIns="44450"/>
          <a:lstStyle/>
          <a:p>
            <a:r>
              <a:rPr lang="es-ES_tradnl" sz="2000" i="1" dirty="0" smtClean="0"/>
              <a:t>III. Los Diez Problemas  más Frecuentes</a:t>
            </a:r>
            <a:endParaRPr lang="es-ES_tradnl" sz="1200" i="1" dirty="0" smtClean="0"/>
          </a:p>
        </p:txBody>
      </p:sp>
      <p:sp>
        <p:nvSpPr>
          <p:cNvPr id="957443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1143000"/>
            <a:ext cx="8358246" cy="4643454"/>
          </a:xfrm>
        </p:spPr>
        <p:txBody>
          <a:bodyPr lIns="90488" tIns="44450" rIns="90488" bIns="44450">
            <a:normAutofit fontScale="92500" lnSpcReduction="10000"/>
          </a:bodyPr>
          <a:lstStyle/>
          <a:p>
            <a:pPr marL="1143000" lvl="1" indent="-381000" fontAlgn="auto">
              <a:spcAft>
                <a:spcPts val="0"/>
              </a:spcAft>
              <a:buFont typeface="Wingdings 3"/>
              <a:buChar char=""/>
              <a:defRPr/>
            </a:pPr>
            <a:endParaRPr lang="es-ES_tradnl" sz="200" dirty="0"/>
          </a:p>
          <a:p>
            <a:pPr marL="381000" indent="0" fontAlgn="auto">
              <a:spcAft>
                <a:spcPts val="0"/>
              </a:spcAft>
              <a:buFontTx/>
              <a:buNone/>
              <a:defRPr/>
            </a:pPr>
            <a:r>
              <a:rPr lang="es-ES_tradnl" sz="2100" dirty="0" smtClean="0"/>
              <a:t>1.</a:t>
            </a:r>
            <a:r>
              <a:rPr lang="es-ES_tradnl" sz="2100" dirty="0" smtClean="0">
                <a:solidFill>
                  <a:srgbClr val="F6BF69"/>
                </a:solidFill>
              </a:rPr>
              <a:t> </a:t>
            </a:r>
            <a:r>
              <a:rPr lang="es-ES_tradnl" sz="2100" b="1" dirty="0"/>
              <a:t>Vacilaciones</a:t>
            </a:r>
            <a:r>
              <a:rPr lang="es-ES_tradnl" sz="2100" dirty="0"/>
              <a:t>, </a:t>
            </a:r>
            <a:r>
              <a:rPr lang="es-ES_tradnl" sz="1900" dirty="0"/>
              <a:t>no hay un plan claro</a:t>
            </a:r>
            <a:r>
              <a:rPr lang="es-ES_tradnl" sz="2100" dirty="0"/>
              <a:t>.</a:t>
            </a:r>
          </a:p>
          <a:p>
            <a:pPr marL="381000" indent="0" fontAlgn="auto">
              <a:spcAft>
                <a:spcPts val="0"/>
              </a:spcAft>
              <a:buFontTx/>
              <a:buNone/>
              <a:defRPr/>
            </a:pPr>
            <a:r>
              <a:rPr lang="es-ES_tradnl" sz="2100" dirty="0"/>
              <a:t>2. </a:t>
            </a:r>
            <a:r>
              <a:rPr lang="es-ES_tradnl" sz="2100" b="1" dirty="0"/>
              <a:t>Participantes: despóticos </a:t>
            </a:r>
            <a:r>
              <a:rPr lang="es-ES_tradnl" sz="2100" dirty="0"/>
              <a:t>(</a:t>
            </a:r>
            <a:r>
              <a:rPr lang="es-ES_tradnl" sz="1900" dirty="0"/>
              <a:t>excesiva influencia), </a:t>
            </a:r>
            <a:r>
              <a:rPr lang="es-ES_tradnl" sz="2100" b="1" dirty="0"/>
              <a:t>dominantes </a:t>
            </a:r>
            <a:r>
              <a:rPr lang="es-ES_tradnl" sz="2100" dirty="0"/>
              <a:t>(</a:t>
            </a:r>
            <a:r>
              <a:rPr lang="es-ES_tradnl" sz="1900" dirty="0"/>
              <a:t>hablan demasiado), </a:t>
            </a:r>
            <a:r>
              <a:rPr lang="es-ES_tradnl" sz="2100" b="1" dirty="0"/>
              <a:t>reacios </a:t>
            </a:r>
            <a:r>
              <a:rPr lang="es-ES_tradnl" sz="2100" dirty="0"/>
              <a:t>(</a:t>
            </a:r>
            <a:r>
              <a:rPr lang="es-ES_tradnl" sz="1900" dirty="0"/>
              <a:t>nunca hablan)</a:t>
            </a:r>
            <a:endParaRPr lang="es-ES_tradnl" sz="2100" dirty="0"/>
          </a:p>
          <a:p>
            <a:pPr marL="381000" indent="0" fontAlgn="auto">
              <a:spcAft>
                <a:spcPts val="0"/>
              </a:spcAft>
              <a:buFontTx/>
              <a:buNone/>
              <a:defRPr/>
            </a:pPr>
            <a:r>
              <a:rPr lang="es-ES_tradnl" sz="2100" dirty="0"/>
              <a:t>3. </a:t>
            </a:r>
            <a:r>
              <a:rPr lang="es-ES_tradnl" sz="2100" b="1" dirty="0"/>
              <a:t>Ambiente e infraestructura inadecuados, </a:t>
            </a:r>
            <a:r>
              <a:rPr lang="es-ES_tradnl" sz="1900" dirty="0"/>
              <a:t>oficinas transitadas, sin pizarra, celulares prendidos, etc.</a:t>
            </a:r>
            <a:endParaRPr lang="es-ES_tradnl" sz="2100" dirty="0"/>
          </a:p>
          <a:p>
            <a:pPr marL="381000" indent="0" fontAlgn="auto">
              <a:spcAft>
                <a:spcPts val="0"/>
              </a:spcAft>
              <a:buFontTx/>
              <a:buNone/>
              <a:defRPr/>
            </a:pPr>
            <a:r>
              <a:rPr lang="es-ES_tradnl" sz="2100" dirty="0"/>
              <a:t>4. </a:t>
            </a:r>
            <a:r>
              <a:rPr lang="es-ES_tradnl" sz="2100" b="1" dirty="0"/>
              <a:t>Achoclonamiento</a:t>
            </a:r>
            <a:r>
              <a:rPr lang="es-ES_tradnl" sz="2100" dirty="0"/>
              <a:t>, </a:t>
            </a:r>
            <a:r>
              <a:rPr lang="es-ES_tradnl" sz="1900" dirty="0"/>
              <a:t>hacer todo juntos.</a:t>
            </a:r>
            <a:endParaRPr lang="es-ES_tradnl" sz="2100" dirty="0"/>
          </a:p>
          <a:p>
            <a:pPr marL="381000" indent="0" fontAlgn="auto">
              <a:spcAft>
                <a:spcPts val="0"/>
              </a:spcAft>
              <a:buFontTx/>
              <a:buNone/>
              <a:defRPr/>
            </a:pPr>
            <a:r>
              <a:rPr lang="es-ES_tradnl" sz="2100" dirty="0"/>
              <a:t>5. </a:t>
            </a:r>
            <a:r>
              <a:rPr lang="es-ES_tradnl" sz="2100" b="1" dirty="0"/>
              <a:t>Aceptación indiscutible de opiniones como si fueran hechos</a:t>
            </a:r>
            <a:r>
              <a:rPr lang="es-ES_tradnl" sz="2100" dirty="0"/>
              <a:t>, </a:t>
            </a:r>
            <a:r>
              <a:rPr lang="es-ES_tradnl" sz="1900" dirty="0"/>
              <a:t>expresar creencias personales con alta seguridad</a:t>
            </a:r>
            <a:endParaRPr lang="es-ES_tradnl" sz="2100" dirty="0"/>
          </a:p>
          <a:p>
            <a:pPr marL="381000" indent="0" fontAlgn="auto">
              <a:spcAft>
                <a:spcPts val="0"/>
              </a:spcAft>
              <a:buFontTx/>
              <a:buNone/>
              <a:defRPr/>
            </a:pPr>
            <a:r>
              <a:rPr lang="es-ES_tradnl" sz="2100" dirty="0"/>
              <a:t>6. </a:t>
            </a:r>
            <a:r>
              <a:rPr lang="es-ES_tradnl" sz="2100" b="1" dirty="0"/>
              <a:t>Decisiones apresuradas</a:t>
            </a:r>
            <a:r>
              <a:rPr lang="es-ES_tradnl" sz="2100" dirty="0"/>
              <a:t>, </a:t>
            </a:r>
            <a:r>
              <a:rPr lang="es-ES_tradnl" sz="1900" dirty="0"/>
              <a:t>miembros de “acción inmediata”</a:t>
            </a:r>
            <a:endParaRPr lang="es-ES_tradnl" sz="2100" dirty="0"/>
          </a:p>
          <a:p>
            <a:pPr marL="381000" indent="0" fontAlgn="auto">
              <a:spcAft>
                <a:spcPts val="0"/>
              </a:spcAft>
              <a:buFontTx/>
              <a:buNone/>
              <a:defRPr/>
            </a:pPr>
            <a:r>
              <a:rPr lang="es-ES_tradnl" sz="2100" dirty="0"/>
              <a:t>7. </a:t>
            </a:r>
            <a:r>
              <a:rPr lang="es-ES_tradnl" sz="2100" b="1" dirty="0"/>
              <a:t>Atribuciones,</a:t>
            </a:r>
            <a:r>
              <a:rPr lang="es-ES_tradnl" sz="2100" dirty="0"/>
              <a:t> </a:t>
            </a:r>
            <a:r>
              <a:rPr lang="es-ES_tradnl" sz="1900" dirty="0"/>
              <a:t>atribuir motivos a la gente cuando no se esta de acuerdo o no se entiende su opinión</a:t>
            </a:r>
            <a:endParaRPr lang="es-ES_tradnl" sz="2100" dirty="0"/>
          </a:p>
          <a:p>
            <a:pPr marL="381000" indent="0" fontAlgn="auto">
              <a:spcAft>
                <a:spcPts val="0"/>
              </a:spcAft>
              <a:buFontTx/>
              <a:buNone/>
              <a:defRPr/>
            </a:pPr>
            <a:r>
              <a:rPr lang="es-ES_tradnl" sz="2100" dirty="0"/>
              <a:t>8. </a:t>
            </a:r>
            <a:r>
              <a:rPr lang="es-ES_tradnl" sz="2100" b="1" dirty="0"/>
              <a:t>Menosprecios y “Sorderas”, </a:t>
            </a:r>
            <a:r>
              <a:rPr lang="es-ES_tradnl" sz="1900" dirty="0"/>
              <a:t>no reconocer la opinión de algún miembro.</a:t>
            </a:r>
            <a:endParaRPr lang="es-ES_tradnl" sz="2100" dirty="0"/>
          </a:p>
          <a:p>
            <a:pPr marL="381000" indent="0" fontAlgn="auto">
              <a:spcAft>
                <a:spcPts val="0"/>
              </a:spcAft>
              <a:buFontTx/>
              <a:buNone/>
              <a:defRPr/>
            </a:pPr>
            <a:r>
              <a:rPr lang="es-ES_tradnl" sz="2100" dirty="0"/>
              <a:t>9. </a:t>
            </a:r>
            <a:r>
              <a:rPr lang="es-ES_tradnl" sz="2100" b="1" dirty="0"/>
              <a:t>Desviaciones.</a:t>
            </a:r>
            <a:r>
              <a:rPr lang="es-ES_tradnl" sz="2100" dirty="0"/>
              <a:t> </a:t>
            </a:r>
            <a:r>
              <a:rPr lang="es-ES_tradnl" sz="1900" dirty="0"/>
              <a:t>Irse por las ramas.</a:t>
            </a:r>
            <a:endParaRPr lang="es-ES_tradnl" sz="2100" dirty="0"/>
          </a:p>
          <a:p>
            <a:pPr marL="381000" indent="0" fontAlgn="auto">
              <a:spcAft>
                <a:spcPts val="0"/>
              </a:spcAft>
              <a:buFontTx/>
              <a:buNone/>
              <a:defRPr/>
            </a:pPr>
            <a:r>
              <a:rPr lang="es-ES_tradnl" sz="2100" dirty="0"/>
              <a:t>10. </a:t>
            </a:r>
            <a:r>
              <a:rPr lang="es-ES_tradnl" sz="2100" b="1" dirty="0"/>
              <a:t>Rivalidad entre miembros del equipo.</a:t>
            </a:r>
          </a:p>
          <a:p>
            <a:pPr marL="381000" indent="0" fontAlgn="auto">
              <a:spcAft>
                <a:spcPts val="0"/>
              </a:spcAft>
              <a:buFont typeface="Wingdings 3"/>
              <a:buChar char=""/>
              <a:defRPr/>
            </a:pPr>
            <a:endParaRPr lang="es-ES_tradnl" sz="2100" dirty="0"/>
          </a:p>
          <a:p>
            <a:pPr marL="381000" indent="0" fontAlgn="auto">
              <a:spcAft>
                <a:spcPts val="0"/>
              </a:spcAft>
              <a:buFont typeface="Wingdings 3"/>
              <a:buChar char=""/>
              <a:defRPr/>
            </a:pPr>
            <a:endParaRPr lang="es-ES_tradnl" sz="2100" dirty="0"/>
          </a:p>
          <a:p>
            <a:pPr marL="381000" indent="0" fontAlgn="auto">
              <a:spcAft>
                <a:spcPts val="0"/>
              </a:spcAft>
              <a:buFont typeface="Wingdings 3"/>
              <a:buChar char=""/>
              <a:defRPr/>
            </a:pPr>
            <a:endParaRPr lang="es-ES_tradnl" sz="1700" dirty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400800" y="6356350"/>
            <a:ext cx="228917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A86B6C7-E856-41AF-890A-858819481E9F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s-ES_trad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295400"/>
          </a:xfrm>
          <a:noFill/>
        </p:spPr>
        <p:txBody>
          <a:bodyPr lIns="90488" tIns="44450" rIns="90488" bIns="44450"/>
          <a:lstStyle/>
          <a:p>
            <a:pPr marL="476250" indent="-476250"/>
            <a:r>
              <a:rPr lang="es-ES_tradnl" sz="2400" i="1" dirty="0" smtClean="0"/>
              <a:t>IV. Roles Claves de los Miembros del Equipo</a:t>
            </a:r>
            <a:endParaRPr lang="es-ES_tradnl" sz="1800" i="1" dirty="0" smtClean="0"/>
          </a:p>
        </p:txBody>
      </p:sp>
      <p:sp>
        <p:nvSpPr>
          <p:cNvPr id="717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81200"/>
            <a:ext cx="5114932" cy="3948130"/>
          </a:xfrm>
        </p:spPr>
        <p:txBody>
          <a:bodyPr lIns="90488" tIns="44450" rIns="90488" bIns="44450"/>
          <a:lstStyle/>
          <a:p>
            <a:pPr marL="0" indent="0">
              <a:buFontTx/>
              <a:buNone/>
              <a:tabLst>
                <a:tab pos="762000" algn="l"/>
              </a:tabLst>
            </a:pPr>
            <a:r>
              <a:rPr lang="es-ES_tradnl" sz="2400" b="1" dirty="0" smtClean="0"/>
              <a:t>LOS MIEMBROS</a:t>
            </a:r>
          </a:p>
          <a:p>
            <a:pPr marL="0" indent="0">
              <a:buFontTx/>
              <a:buNone/>
              <a:tabLst>
                <a:tab pos="762000" algn="l"/>
              </a:tabLst>
            </a:pPr>
            <a:endParaRPr lang="es-ES_tradnl" sz="700" dirty="0" smtClean="0"/>
          </a:p>
          <a:p>
            <a:pPr marL="1143000" lvl="1" indent="-381000">
              <a:buFont typeface="Wingdings" pitchFamily="2" charset="2"/>
              <a:buChar char="Ø"/>
              <a:tabLst>
                <a:tab pos="762000" algn="l"/>
              </a:tabLst>
            </a:pPr>
            <a:r>
              <a:rPr lang="es-ES_tradnl" sz="2100" dirty="0" smtClean="0"/>
              <a:t>Participan y se involucran</a:t>
            </a:r>
          </a:p>
          <a:p>
            <a:pPr marL="1143000" lvl="1" indent="-381000">
              <a:buFont typeface="Wingdings" pitchFamily="2" charset="2"/>
              <a:buChar char="Ø"/>
              <a:tabLst>
                <a:tab pos="762000" algn="l"/>
              </a:tabLst>
            </a:pPr>
            <a:endParaRPr lang="es-ES_tradnl" sz="700" dirty="0" smtClean="0"/>
          </a:p>
          <a:p>
            <a:pPr marL="1143000" lvl="1" indent="-381000">
              <a:buFont typeface="Wingdings" pitchFamily="2" charset="2"/>
              <a:buChar char="Ø"/>
              <a:tabLst>
                <a:tab pos="762000" algn="l"/>
              </a:tabLst>
            </a:pPr>
            <a:r>
              <a:rPr lang="es-ES_tradnl" sz="2100" dirty="0" smtClean="0"/>
              <a:t>Aportan y recomiendan</a:t>
            </a:r>
          </a:p>
          <a:p>
            <a:pPr marL="1143000" lvl="1" indent="-381000">
              <a:buFont typeface="Wingdings" pitchFamily="2" charset="2"/>
              <a:buChar char="Ø"/>
              <a:tabLst>
                <a:tab pos="762000" algn="l"/>
              </a:tabLst>
            </a:pPr>
            <a:endParaRPr lang="es-ES_tradnl" sz="700" dirty="0" smtClean="0"/>
          </a:p>
          <a:p>
            <a:pPr marL="1143000" lvl="1" indent="-381000">
              <a:buFont typeface="Wingdings" pitchFamily="2" charset="2"/>
              <a:buChar char="Ø"/>
              <a:tabLst>
                <a:tab pos="762000" algn="l"/>
              </a:tabLst>
            </a:pPr>
            <a:r>
              <a:rPr lang="es-ES_tradnl" sz="2100" dirty="0" smtClean="0"/>
              <a:t>Se comprometen con el equipo</a:t>
            </a:r>
          </a:p>
          <a:p>
            <a:pPr marL="1143000" lvl="1" indent="-381000">
              <a:buFont typeface="Wingdings" pitchFamily="2" charset="2"/>
              <a:buChar char="Ø"/>
              <a:tabLst>
                <a:tab pos="762000" algn="l"/>
              </a:tabLst>
            </a:pPr>
            <a:r>
              <a:rPr lang="es-ES_tradnl" sz="2100" dirty="0" smtClean="0"/>
              <a:t>Realiza acciones para asegurar los factores de éxito y contrarrestar los de fracaso</a:t>
            </a:r>
          </a:p>
          <a:p>
            <a:pPr marL="1143000" lvl="1" indent="-381000">
              <a:buFont typeface="Wingdings" pitchFamily="2" charset="2"/>
              <a:buChar char="Ø"/>
              <a:tabLst>
                <a:tab pos="762000" algn="l"/>
              </a:tabLst>
            </a:pPr>
            <a:endParaRPr lang="es-ES_tradnl" sz="700" dirty="0" smtClean="0"/>
          </a:p>
          <a:p>
            <a:pPr marL="1143000" lvl="1" indent="-381000">
              <a:buFontTx/>
              <a:buNone/>
              <a:tabLst>
                <a:tab pos="762000" algn="l"/>
              </a:tabLst>
            </a:pPr>
            <a:endParaRPr lang="es-ES_tradnl" sz="700" dirty="0" smtClean="0"/>
          </a:p>
          <a:p>
            <a:pPr marL="0" indent="0">
              <a:buFontTx/>
              <a:buNone/>
              <a:tabLst>
                <a:tab pos="762000" algn="l"/>
              </a:tabLst>
            </a:pPr>
            <a:endParaRPr lang="es-ES_tradnl" sz="2500" dirty="0" smtClean="0"/>
          </a:p>
          <a:p>
            <a:pPr marL="1143000" lvl="1" indent="-381000">
              <a:buFontTx/>
              <a:buNone/>
              <a:tabLst>
                <a:tab pos="762000" algn="l"/>
              </a:tabLst>
            </a:pPr>
            <a:endParaRPr lang="es-ES_tradnl" sz="700" dirty="0" smtClean="0"/>
          </a:p>
          <a:p>
            <a:pPr marL="1143000" lvl="1" indent="-381000">
              <a:buFontTx/>
              <a:buNone/>
              <a:tabLst>
                <a:tab pos="762000" algn="l"/>
              </a:tabLst>
            </a:pPr>
            <a:endParaRPr lang="es-ES_tradnl" sz="700" dirty="0" smtClean="0"/>
          </a:p>
        </p:txBody>
      </p:sp>
      <p:sp>
        <p:nvSpPr>
          <p:cNvPr id="7173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400800" y="6356350"/>
            <a:ext cx="228917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C3EA757-63CC-4F13-997E-0785F340214F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es-ES_tradnl" dirty="0"/>
          </a:p>
        </p:txBody>
      </p:sp>
      <p:graphicFrame>
        <p:nvGraphicFramePr>
          <p:cNvPr id="7170" name="Object 2"/>
          <p:cNvGraphicFramePr>
            <a:graphicFrameLocks/>
          </p:cNvGraphicFramePr>
          <p:nvPr/>
        </p:nvGraphicFramePr>
        <p:xfrm>
          <a:off x="5619750" y="1665288"/>
          <a:ext cx="3276600" cy="2906720"/>
        </p:xfrm>
        <a:graphic>
          <a:graphicData uri="http://schemas.openxmlformats.org/presentationml/2006/ole">
            <p:oleObj spid="_x0000_s7170" name="Imagen" r:id="rId4" imgW="2212920" imgH="2450880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502920" y="500042"/>
            <a:ext cx="8183880" cy="785818"/>
          </a:xfrm>
          <a:noFill/>
        </p:spPr>
        <p:txBody>
          <a:bodyPr lIns="90488" tIns="44450" rIns="90488" bIns="44450"/>
          <a:lstStyle/>
          <a:p>
            <a:r>
              <a:rPr lang="es-ES_tradnl" sz="2400" i="1" dirty="0" smtClean="0"/>
              <a:t>Roles Claves de los Miembros del Equipo</a:t>
            </a:r>
          </a:p>
        </p:txBody>
      </p:sp>
      <p:sp>
        <p:nvSpPr>
          <p:cNvPr id="96153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828800"/>
            <a:ext cx="7772400" cy="3200400"/>
          </a:xfrm>
        </p:spPr>
        <p:txBody>
          <a:bodyPr lIns="90488" tIns="44450" rIns="90488" bIns="44450"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r>
              <a:rPr lang="es-ES_tradnl" sz="2600" b="1" dirty="0"/>
              <a:t>EL CONDUCTOR O LIDER</a:t>
            </a:r>
          </a:p>
          <a:p>
            <a:pPr marL="1123950" lvl="1" indent="-36195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_tradnl" sz="2100" dirty="0"/>
              <a:t>Sabe delegar</a:t>
            </a:r>
          </a:p>
          <a:p>
            <a:pPr marL="1123950" lvl="1" indent="-36195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_tradnl" sz="2100" dirty="0"/>
              <a:t>Coordina al equipo</a:t>
            </a:r>
          </a:p>
          <a:p>
            <a:pPr marL="1123950" lvl="1" indent="-36195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_tradnl" sz="2100" dirty="0"/>
              <a:t>Lo guía, orienta y estimula </a:t>
            </a:r>
          </a:p>
          <a:p>
            <a:pPr marL="1123950" lvl="1" indent="-36195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_tradnl" sz="2100" dirty="0"/>
              <a:t>Asume su rol de comunicador</a:t>
            </a:r>
          </a:p>
          <a:p>
            <a:pPr marL="1123950" lvl="1" indent="-361950">
              <a:buFont typeface="Wingdings" pitchFamily="2" charset="2"/>
              <a:buChar char="Ø"/>
              <a:defRPr/>
            </a:pPr>
            <a:endParaRPr lang="es-ES_tradnl" sz="700" dirty="0"/>
          </a:p>
          <a:p>
            <a:pPr marL="1123950" lvl="1" indent="-36195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_tradnl" sz="2100" dirty="0"/>
              <a:t>Se relaciona con la organización</a:t>
            </a:r>
          </a:p>
          <a:p>
            <a:pPr marL="1123950" lvl="1" indent="-361950">
              <a:buFont typeface="Wingdings" pitchFamily="2" charset="2"/>
              <a:buChar char="Ø"/>
              <a:defRPr/>
            </a:pPr>
            <a:endParaRPr lang="es-ES_tradnl" sz="700" dirty="0"/>
          </a:p>
          <a:p>
            <a:pPr marL="1123950" lvl="1" indent="-36195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_tradnl" sz="2100" dirty="0"/>
              <a:t>Focaliza al equipo en el logro final</a:t>
            </a:r>
          </a:p>
          <a:p>
            <a:pPr marL="1123950" lvl="1" indent="-361950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s-ES_tradnl" sz="2100" dirty="0"/>
              <a:t>Realiza acciones para asegurar los factores de éxito y </a:t>
            </a:r>
            <a:r>
              <a:rPr lang="es-ES_tradnl" sz="2100" dirty="0" smtClean="0"/>
              <a:t>contrarrestar </a:t>
            </a:r>
            <a:r>
              <a:rPr lang="es-ES_tradnl" sz="2100" dirty="0"/>
              <a:t>los de fracaso</a:t>
            </a:r>
          </a:p>
          <a:p>
            <a:pPr marL="1123950" lvl="1" indent="-361950" fontAlgn="auto">
              <a:spcAft>
                <a:spcPts val="0"/>
              </a:spcAft>
              <a:buFontTx/>
              <a:buNone/>
              <a:defRPr/>
            </a:pPr>
            <a:endParaRPr lang="es-ES_tradnl" sz="2100" dirty="0"/>
          </a:p>
          <a:p>
            <a:pPr marL="1123950" lvl="1" indent="-361950" fontAlgn="auto">
              <a:spcAft>
                <a:spcPts val="0"/>
              </a:spcAft>
              <a:buFontTx/>
              <a:buNone/>
              <a:defRPr/>
            </a:pPr>
            <a:endParaRPr lang="es-ES_tradnl" sz="700" dirty="0"/>
          </a:p>
          <a:p>
            <a:pPr marL="274320" indent="-274320" fontAlgn="auto">
              <a:spcAft>
                <a:spcPts val="0"/>
              </a:spcAft>
              <a:buFontTx/>
              <a:buNone/>
              <a:defRPr/>
            </a:pPr>
            <a:endParaRPr lang="es-ES_tradnl" sz="700" dirty="0"/>
          </a:p>
        </p:txBody>
      </p:sp>
      <p:sp>
        <p:nvSpPr>
          <p:cNvPr id="8197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400800" y="6356350"/>
            <a:ext cx="228917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C80532F-5113-4E4F-AC81-08447B661B2F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es-ES_tradnl" dirty="0"/>
          </a:p>
        </p:txBody>
      </p:sp>
      <p:graphicFrame>
        <p:nvGraphicFramePr>
          <p:cNvPr id="8194" name="Object 2"/>
          <p:cNvGraphicFramePr>
            <a:graphicFrameLocks/>
          </p:cNvGraphicFramePr>
          <p:nvPr/>
        </p:nvGraphicFramePr>
        <p:xfrm>
          <a:off x="5867400" y="1600200"/>
          <a:ext cx="3276600" cy="1676400"/>
        </p:xfrm>
        <a:graphic>
          <a:graphicData uri="http://schemas.openxmlformats.org/presentationml/2006/ole">
            <p:oleObj spid="_x0000_s8194" name="Imagen" r:id="rId4" imgW="4127400" imgH="2543040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714356"/>
            <a:ext cx="7772400" cy="785817"/>
          </a:xfrm>
          <a:noFill/>
        </p:spPr>
        <p:txBody>
          <a:bodyPr lIns="90488" tIns="44450" rIns="90488" bIns="44450">
            <a:normAutofit/>
          </a:bodyPr>
          <a:lstStyle/>
          <a:p>
            <a:r>
              <a:rPr lang="es-ES_tradnl" sz="2000" i="1" dirty="0" smtClean="0"/>
              <a:t>Roles Claves de los Miembros</a:t>
            </a:r>
            <a:br>
              <a:rPr lang="es-ES_tradnl" sz="2000" i="1" dirty="0" smtClean="0"/>
            </a:br>
            <a:r>
              <a:rPr lang="es-ES_tradnl" sz="2000" i="1" dirty="0" smtClean="0"/>
              <a:t>del Equipo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81200"/>
            <a:ext cx="8153400" cy="3876692"/>
          </a:xfrm>
        </p:spPr>
        <p:txBody>
          <a:bodyPr lIns="90488" tIns="44450" rIns="90488" bIns="44450">
            <a:normAutofit/>
          </a:bodyPr>
          <a:lstStyle/>
          <a:p>
            <a:pPr marL="0" indent="0">
              <a:buFontTx/>
              <a:buNone/>
              <a:tabLst>
                <a:tab pos="476250" algn="l"/>
              </a:tabLst>
            </a:pPr>
            <a:r>
              <a:rPr lang="es-ES_tradnl" sz="2400" b="1" dirty="0" smtClean="0"/>
              <a:t>EL SECRETARIO EJECUTIVO</a:t>
            </a:r>
          </a:p>
          <a:p>
            <a:pPr marL="1143000" lvl="1" indent="-381000">
              <a:buFontTx/>
              <a:buNone/>
              <a:tabLst>
                <a:tab pos="476250" algn="l"/>
              </a:tabLst>
            </a:pPr>
            <a:endParaRPr lang="es-ES_tradnl" sz="700" dirty="0" smtClean="0"/>
          </a:p>
          <a:p>
            <a:pPr marL="1143000" lvl="1" indent="-381000">
              <a:buFont typeface="Wingdings" pitchFamily="2" charset="2"/>
              <a:buChar char="Ø"/>
              <a:tabLst>
                <a:tab pos="476250" algn="l"/>
              </a:tabLst>
            </a:pPr>
            <a:r>
              <a:rPr lang="es-ES_tradnl" sz="2100" dirty="0" smtClean="0"/>
              <a:t>Lleva un registro actualizado</a:t>
            </a:r>
          </a:p>
          <a:p>
            <a:pPr marL="1143000" lvl="1" indent="-381000">
              <a:buFont typeface="Wingdings" pitchFamily="2" charset="2"/>
              <a:buChar char="Ø"/>
              <a:tabLst>
                <a:tab pos="476250" algn="l"/>
              </a:tabLst>
            </a:pPr>
            <a:r>
              <a:rPr lang="es-ES_tradnl" sz="2100" dirty="0" smtClean="0"/>
              <a:t>Se preocupa de la infraestructura y ambiente de trabajo</a:t>
            </a:r>
          </a:p>
          <a:p>
            <a:pPr marL="1143000" lvl="1" indent="-381000">
              <a:buFontTx/>
              <a:buNone/>
              <a:tabLst>
                <a:tab pos="476250" algn="l"/>
              </a:tabLst>
            </a:pPr>
            <a:endParaRPr lang="es-ES_tradnl" sz="700" dirty="0" smtClean="0"/>
          </a:p>
          <a:p>
            <a:pPr marL="0" indent="0" algn="just">
              <a:buFontTx/>
              <a:buNone/>
              <a:tabLst>
                <a:tab pos="476250" algn="l"/>
              </a:tabLst>
            </a:pPr>
            <a:r>
              <a:rPr lang="es-ES_tradnl" sz="2100" dirty="0" smtClean="0"/>
              <a:t>Estos roles pueden variar de organización a organización, coincidir en una persona, ajustarse a diferentes situaciones.</a:t>
            </a:r>
          </a:p>
          <a:p>
            <a:pPr marL="1143000" lvl="1" indent="-381000" algn="just">
              <a:buFontTx/>
              <a:buNone/>
              <a:tabLst>
                <a:tab pos="476250" algn="l"/>
              </a:tabLst>
            </a:pPr>
            <a:endParaRPr lang="es-ES_tradnl" sz="700" dirty="0" smtClean="0"/>
          </a:p>
          <a:p>
            <a:pPr marL="0" indent="0" algn="just">
              <a:buFontTx/>
              <a:buNone/>
              <a:tabLst>
                <a:tab pos="476250" algn="l"/>
              </a:tabLst>
            </a:pPr>
            <a:r>
              <a:rPr lang="es-ES_tradnl" sz="2100" dirty="0" smtClean="0"/>
              <a:t>Es poco razonable suponer que un líder, por sí solo, puede dar dirección, apoyo administrar diferencias y conflictos, saber como usar al grupo, y proveer todas las funciones de apoyo y soporte.</a:t>
            </a:r>
            <a:endParaRPr lang="es-ES_tradnl" dirty="0" smtClean="0"/>
          </a:p>
          <a:p>
            <a:pPr marL="1143000" lvl="1" indent="-381000" algn="just">
              <a:buFontTx/>
              <a:buNone/>
              <a:tabLst>
                <a:tab pos="476250" algn="l"/>
              </a:tabLst>
            </a:pPr>
            <a:endParaRPr lang="es-ES_tradnl" sz="2800" dirty="0" smtClean="0"/>
          </a:p>
        </p:txBody>
      </p:sp>
      <p:sp>
        <p:nvSpPr>
          <p:cNvPr id="9221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400800" y="6356350"/>
            <a:ext cx="228917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D9206D5-F8AF-41CE-9DEB-C521EBF004A2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es-ES_tradnl" dirty="0"/>
          </a:p>
        </p:txBody>
      </p:sp>
      <p:graphicFrame>
        <p:nvGraphicFramePr>
          <p:cNvPr id="9218" name="Object 2"/>
          <p:cNvGraphicFramePr>
            <a:graphicFrameLocks/>
          </p:cNvGraphicFramePr>
          <p:nvPr/>
        </p:nvGraphicFramePr>
        <p:xfrm>
          <a:off x="6705600" y="609600"/>
          <a:ext cx="1979613" cy="2146300"/>
        </p:xfrm>
        <a:graphic>
          <a:graphicData uri="http://schemas.openxmlformats.org/presentationml/2006/ole">
            <p:oleObj spid="_x0000_s9218" name="Imagen" r:id="rId4" imgW="1979280" imgH="2145960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502920" y="571480"/>
            <a:ext cx="8183880" cy="857256"/>
          </a:xfrm>
          <a:noFill/>
        </p:spPr>
        <p:txBody>
          <a:bodyPr lIns="90488" tIns="44450" rIns="90488" bIns="44450"/>
          <a:lstStyle/>
          <a:p>
            <a:r>
              <a:rPr lang="es-ES_tradnl" sz="2400" i="1" dirty="0" smtClean="0"/>
              <a:t>Roles Claves de los Miembros del Equipo (Cont.)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idx="1"/>
          </p:nvPr>
        </p:nvSpPr>
        <p:spPr>
          <a:xfrm>
            <a:off x="539750" y="1714488"/>
            <a:ext cx="6246828" cy="3500462"/>
          </a:xfrm>
        </p:spPr>
        <p:txBody>
          <a:bodyPr lIns="90488" tIns="44450" rIns="90488" bIns="44450">
            <a:normAutofit/>
          </a:bodyPr>
          <a:lstStyle/>
          <a:p>
            <a:pPr>
              <a:buFontTx/>
              <a:buNone/>
            </a:pPr>
            <a:endParaRPr lang="es-ES_tradnl" sz="2000" i="1" dirty="0" smtClean="0"/>
          </a:p>
          <a:p>
            <a:pPr>
              <a:buFontTx/>
              <a:buNone/>
            </a:pPr>
            <a:r>
              <a:rPr lang="es-ES_tradnl" sz="2400" b="1" dirty="0" smtClean="0"/>
              <a:t>EL FACILITADOR</a:t>
            </a:r>
          </a:p>
          <a:p>
            <a:pPr marL="1123950" lvl="1" indent="-361950">
              <a:buFontTx/>
              <a:buNone/>
            </a:pPr>
            <a:endParaRPr lang="es-ES_tradnl" sz="700" dirty="0" smtClean="0"/>
          </a:p>
          <a:p>
            <a:pPr marL="1123950" lvl="1" indent="-361950">
              <a:buFont typeface="Wingdings" pitchFamily="2" charset="2"/>
              <a:buChar char="Ø"/>
            </a:pPr>
            <a:r>
              <a:rPr lang="es-ES_tradnl" sz="2100" dirty="0" smtClean="0"/>
              <a:t>Asume un rol “neutral”.</a:t>
            </a:r>
          </a:p>
          <a:p>
            <a:pPr marL="1123950" lvl="1" indent="-361950">
              <a:buFont typeface="Wingdings" pitchFamily="2" charset="2"/>
              <a:buChar char="Ø"/>
            </a:pPr>
            <a:endParaRPr lang="es-ES_tradnl" sz="700" dirty="0" smtClean="0"/>
          </a:p>
          <a:p>
            <a:pPr marL="1123950" lvl="1" indent="-361950" algn="just">
              <a:buFont typeface="Wingdings" pitchFamily="2" charset="2"/>
              <a:buChar char="Ø"/>
            </a:pPr>
            <a:r>
              <a:rPr lang="es-ES_tradnl" sz="2100" dirty="0" smtClean="0"/>
              <a:t>Conoce la metodología de trabajo en equipo orienta al equipo durante sus etapas de crecimiento.</a:t>
            </a:r>
          </a:p>
          <a:p>
            <a:pPr marL="1123950" lvl="1" indent="-361950">
              <a:buFontTx/>
              <a:buNone/>
            </a:pPr>
            <a:endParaRPr lang="es-ES_tradnl" sz="700" dirty="0" smtClean="0"/>
          </a:p>
          <a:p>
            <a:pPr marL="1123950" lvl="1" indent="-361950">
              <a:buFontTx/>
              <a:buNone/>
            </a:pPr>
            <a:endParaRPr lang="es-ES_tradnl" sz="700" dirty="0" smtClean="0"/>
          </a:p>
        </p:txBody>
      </p:sp>
      <p:sp>
        <p:nvSpPr>
          <p:cNvPr id="10245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400800" y="6356350"/>
            <a:ext cx="228917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E3080D5-D4E3-4DB7-910A-0747DC59DEE1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es-ES_tradnl" dirty="0"/>
          </a:p>
        </p:txBody>
      </p:sp>
      <p:graphicFrame>
        <p:nvGraphicFramePr>
          <p:cNvPr id="10242" name="Object 2"/>
          <p:cNvGraphicFramePr>
            <a:graphicFrameLocks/>
          </p:cNvGraphicFramePr>
          <p:nvPr/>
        </p:nvGraphicFramePr>
        <p:xfrm>
          <a:off x="7086600" y="1676400"/>
          <a:ext cx="2057400" cy="2971800"/>
        </p:xfrm>
        <a:graphic>
          <a:graphicData uri="http://schemas.openxmlformats.org/presentationml/2006/ole">
            <p:oleObj spid="_x0000_s10242" name="Imagen" r:id="rId4" imgW="2205000" imgH="3593880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02920" y="285728"/>
            <a:ext cx="8183880" cy="1051560"/>
          </a:xfrm>
        </p:spPr>
        <p:txBody>
          <a:bodyPr/>
          <a:lstStyle/>
          <a:p>
            <a:r>
              <a:rPr lang="es-MX" sz="3000" dirty="0" smtClean="0"/>
              <a:t>La esencia de un equipo es  …. 5C</a:t>
            </a:r>
            <a:endParaRPr lang="es-ES" sz="3000" dirty="0" smtClean="0"/>
          </a:p>
        </p:txBody>
      </p:sp>
      <p:sp>
        <p:nvSpPr>
          <p:cNvPr id="28676" name="Text Box 3"/>
          <p:cNvSpPr txBox="1">
            <a:spLocks noChangeArrowheads="1"/>
          </p:cNvSpPr>
          <p:nvPr/>
        </p:nvSpPr>
        <p:spPr bwMode="auto">
          <a:xfrm>
            <a:off x="1692275" y="1643050"/>
            <a:ext cx="5583238" cy="310597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square" lIns="90488" tIns="44450" rIns="90488" bIns="4445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s-ES_tradnl" sz="2800" dirty="0" smtClean="0">
                <a:solidFill>
                  <a:srgbClr val="7030A0"/>
                </a:solidFill>
              </a:rPr>
              <a:t>COMUNICACIÓN</a:t>
            </a:r>
          </a:p>
          <a:p>
            <a:pPr>
              <a:buFont typeface="Wingdings" pitchFamily="2" charset="2"/>
              <a:buChar char="ü"/>
            </a:pPr>
            <a:r>
              <a:rPr lang="es-ES_tradnl" sz="2800" dirty="0" smtClean="0">
                <a:solidFill>
                  <a:srgbClr val="7030A0"/>
                </a:solidFill>
              </a:rPr>
              <a:t>COORDINACIÓN</a:t>
            </a:r>
          </a:p>
          <a:p>
            <a:pPr>
              <a:buFont typeface="Wingdings" pitchFamily="2" charset="2"/>
              <a:buChar char="ü"/>
            </a:pPr>
            <a:r>
              <a:rPr lang="es-ES_tradnl" sz="2800" dirty="0" smtClean="0">
                <a:solidFill>
                  <a:srgbClr val="7030A0"/>
                </a:solidFill>
              </a:rPr>
              <a:t>CONFIANZA</a:t>
            </a:r>
            <a:endParaRPr lang="es-ES_tradnl" sz="2800" dirty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s-ES_tradnl" sz="2800" dirty="0" smtClean="0">
                <a:solidFill>
                  <a:srgbClr val="7030A0"/>
                </a:solidFill>
              </a:rPr>
              <a:t>COMPLEMENTARIEDAD</a:t>
            </a:r>
            <a:endParaRPr lang="es-ES_tradnl" sz="2800" dirty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es-ES_tradnl" sz="2800" dirty="0" smtClean="0">
                <a:solidFill>
                  <a:srgbClr val="7030A0"/>
                </a:solidFill>
              </a:rPr>
              <a:t> COMPROMISO</a:t>
            </a:r>
          </a:p>
          <a:p>
            <a:pPr>
              <a:buFont typeface="Wingdings" pitchFamily="2" charset="2"/>
              <a:buNone/>
            </a:pPr>
            <a:r>
              <a:rPr lang="es-ES_tradnl" sz="2800" dirty="0" smtClean="0">
                <a:solidFill>
                  <a:srgbClr val="7030A0"/>
                </a:solidFill>
              </a:rPr>
              <a:t>Ante </a:t>
            </a:r>
            <a:r>
              <a:rPr lang="es-ES_tradnl" sz="2800" dirty="0">
                <a:solidFill>
                  <a:srgbClr val="7030A0"/>
                </a:solidFill>
              </a:rPr>
              <a:t>sus miembros y sus objetivos.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502920" y="428604"/>
            <a:ext cx="8183880" cy="551494"/>
          </a:xfrm>
          <a:noFill/>
        </p:spPr>
        <p:txBody>
          <a:bodyPr lIns="90488" tIns="44450" rIns="90488" bIns="44450"/>
          <a:lstStyle/>
          <a:p>
            <a:pPr marL="381000" indent="-381000"/>
            <a:r>
              <a:rPr lang="es-ES_tradnl" sz="2400" i="1" dirty="0" smtClean="0"/>
              <a:t>V. ¿Cómo tener una buena reunión?</a:t>
            </a:r>
          </a:p>
        </p:txBody>
      </p:sp>
      <p:sp>
        <p:nvSpPr>
          <p:cNvPr id="967683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142984"/>
            <a:ext cx="8458200" cy="5181616"/>
          </a:xfrm>
        </p:spPr>
        <p:txBody>
          <a:bodyPr lIns="90488" tIns="44450" rIns="90488" bIns="44450">
            <a:normAutofit/>
          </a:bodyPr>
          <a:lstStyle/>
          <a:p>
            <a:pPr marL="274320" indent="-274320" algn="just">
              <a:buFont typeface="Wingdings" pitchFamily="2" charset="2"/>
              <a:buChar char="ü"/>
              <a:defRPr/>
            </a:pPr>
            <a:r>
              <a:rPr lang="es-ES_tradnl" sz="1900" smtClean="0"/>
              <a:t>Equipamiento </a:t>
            </a:r>
            <a:r>
              <a:rPr lang="es-ES_tradnl" sz="1900"/>
              <a:t>y </a:t>
            </a:r>
            <a:r>
              <a:rPr lang="es-ES_tradnl" sz="1900" smtClean="0"/>
              <a:t>convocatoria adecuada.</a:t>
            </a:r>
            <a:endParaRPr lang="es-ES_tradnl" sz="1900" dirty="0"/>
          </a:p>
          <a:p>
            <a:pPr marL="274320" indent="-274320" algn="just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_tradnl" sz="1900" dirty="0" smtClean="0"/>
              <a:t>Planificando duración, </a:t>
            </a:r>
            <a:r>
              <a:rPr lang="es-ES_tradnl" sz="1900" smtClean="0"/>
              <a:t>localización y hora de inicio.</a:t>
            </a:r>
            <a:endParaRPr lang="es-ES_tradnl" sz="1900" dirty="0" smtClean="0"/>
          </a:p>
          <a:p>
            <a:pPr marL="274320" indent="-274320">
              <a:buFont typeface="Wingdings" pitchFamily="2" charset="2"/>
              <a:buChar char="ü"/>
              <a:defRPr/>
            </a:pPr>
            <a:endParaRPr lang="es-ES_tradnl" sz="600" dirty="0"/>
          </a:p>
          <a:p>
            <a:pPr marL="274320" indent="-274320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_tradnl" sz="1900" smtClean="0"/>
              <a:t>Establecer una </a:t>
            </a:r>
            <a:r>
              <a:rPr lang="es-ES_tradnl" sz="1900" dirty="0"/>
              <a:t>agenda para la reunión</a:t>
            </a:r>
            <a:r>
              <a:rPr lang="es-ES_tradnl" sz="1900" dirty="0" smtClean="0"/>
              <a:t>,</a:t>
            </a:r>
          </a:p>
          <a:p>
            <a:pPr marL="274320" indent="-274320">
              <a:buNone/>
              <a:defRPr/>
            </a:pPr>
            <a:r>
              <a:rPr lang="es-ES_tradnl" sz="1900" smtClean="0"/>
              <a:t>     que </a:t>
            </a:r>
            <a:r>
              <a:rPr lang="es-ES_tradnl" sz="1900" dirty="0"/>
              <a:t>incluya apertura, desarrollo y cierre.</a:t>
            </a:r>
          </a:p>
          <a:p>
            <a:pPr marL="274320" indent="-274320">
              <a:buFont typeface="Wingdings" pitchFamily="2" charset="2"/>
              <a:buChar char="ü"/>
              <a:defRPr/>
            </a:pPr>
            <a:endParaRPr lang="es-ES_tradnl" sz="600" dirty="0"/>
          </a:p>
          <a:p>
            <a:pPr marL="274320" indent="-274320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_tradnl" sz="1900" dirty="0"/>
              <a:t>Incluyendo en la apertura los antecedentes significativos, y los acuerdos de la reunión anterior.</a:t>
            </a:r>
          </a:p>
          <a:p>
            <a:pPr marL="274320" indent="-274320">
              <a:buFont typeface="Wingdings" pitchFamily="2" charset="2"/>
              <a:buChar char="ü"/>
              <a:defRPr/>
            </a:pPr>
            <a:endParaRPr lang="es-ES_tradnl" sz="600" dirty="0"/>
          </a:p>
          <a:p>
            <a:pPr marL="274320" indent="-274320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_tradnl" sz="1900" smtClean="0"/>
              <a:t>Establecer </a:t>
            </a:r>
            <a:r>
              <a:rPr lang="es-ES_tradnl" sz="1900" dirty="0"/>
              <a:t>una meta o metas específicas para la reunión.</a:t>
            </a:r>
          </a:p>
          <a:p>
            <a:pPr marL="274320" indent="-274320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_tradnl" sz="1900" smtClean="0"/>
              <a:t>Ser </a:t>
            </a:r>
            <a:r>
              <a:rPr lang="es-ES_tradnl" sz="1900"/>
              <a:t>adecuadamente </a:t>
            </a:r>
            <a:r>
              <a:rPr lang="es-ES_tradnl" sz="1900" smtClean="0"/>
              <a:t>formales </a:t>
            </a:r>
            <a:r>
              <a:rPr lang="es-ES_tradnl" sz="1900" dirty="0"/>
              <a:t>en su conducción, sin caer en la rigidez </a:t>
            </a:r>
            <a:r>
              <a:rPr lang="es-ES_tradnl" sz="1900" dirty="0" smtClean="0"/>
              <a:t>excesiva o en la informalidad.</a:t>
            </a:r>
          </a:p>
          <a:p>
            <a:pPr marL="274320" indent="-274320" fontAlgn="auto">
              <a:spcAft>
                <a:spcPts val="0"/>
              </a:spcAft>
              <a:buFont typeface="Wingdings" pitchFamily="2" charset="2"/>
              <a:buChar char="ü"/>
              <a:defRPr/>
            </a:pPr>
            <a:endParaRPr lang="es-ES_tradnl" sz="600" dirty="0"/>
          </a:p>
          <a:p>
            <a:pPr marL="274320" indent="-274320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_tradnl" sz="1900" smtClean="0"/>
              <a:t>Identificar </a:t>
            </a:r>
            <a:r>
              <a:rPr lang="es-ES_tradnl" sz="1900" dirty="0"/>
              <a:t>claramente las responsabilidades a las que habrá </a:t>
            </a:r>
            <a:r>
              <a:rPr lang="es-ES_tradnl" sz="1900"/>
              <a:t>que </a:t>
            </a:r>
            <a:r>
              <a:rPr lang="es-ES_tradnl" sz="1900" smtClean="0"/>
              <a:t>darles seguimiento</a:t>
            </a:r>
            <a:r>
              <a:rPr lang="es-ES_tradnl" sz="2000" dirty="0"/>
              <a:t>.</a:t>
            </a:r>
          </a:p>
          <a:p>
            <a:pPr marL="274320" indent="-274320">
              <a:buFont typeface="Wingdings" pitchFamily="2" charset="2"/>
              <a:buChar char="ü"/>
              <a:defRPr/>
            </a:pPr>
            <a:endParaRPr lang="es-ES_tradnl" sz="600" dirty="0"/>
          </a:p>
          <a:p>
            <a:pPr marL="274320" indent="-274320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es-ES_tradnl" sz="1900" smtClean="0"/>
              <a:t>Bosquejar </a:t>
            </a:r>
            <a:r>
              <a:rPr lang="es-ES_tradnl" sz="1900" dirty="0"/>
              <a:t>una agenda preliminar para la próxima reunión.</a:t>
            </a:r>
          </a:p>
        </p:txBody>
      </p:sp>
      <p:sp>
        <p:nvSpPr>
          <p:cNvPr id="11269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400800" y="6356350"/>
            <a:ext cx="228917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5A8CBD4-48BF-4807-AE19-D9DAA7AC3089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es-ES_tradnl" dirty="0"/>
          </a:p>
        </p:txBody>
      </p:sp>
      <p:graphicFrame>
        <p:nvGraphicFramePr>
          <p:cNvPr id="11266" name="Object 2">
            <a:hlinkClick r:id="" action="ppaction://ole?verb=0"/>
          </p:cNvPr>
          <p:cNvGraphicFramePr>
            <a:graphicFrameLocks/>
          </p:cNvGraphicFramePr>
          <p:nvPr/>
        </p:nvGraphicFramePr>
        <p:xfrm>
          <a:off x="6462713" y="1049332"/>
          <a:ext cx="2071687" cy="1593850"/>
        </p:xfrm>
        <a:graphic>
          <a:graphicData uri="http://schemas.openxmlformats.org/presentationml/2006/ole">
            <p:oleObj spid="_x0000_s11266" name="Imagen" r:id="rId4" imgW="11795040" imgH="9975600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6400800" y="6356350"/>
            <a:ext cx="228917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BFC1422-316F-4B95-9966-0FAFE243632A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es-ES_tradnl" dirty="0"/>
          </a:p>
        </p:txBody>
      </p:sp>
      <p:pic>
        <p:nvPicPr>
          <p:cNvPr id="4403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22238"/>
            <a:ext cx="8929718" cy="6735762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6400800" y="6356350"/>
            <a:ext cx="228917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7319FE1-8106-4388-8FE6-5D378B9BC8C5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es-ES_tradnl" dirty="0"/>
          </a:p>
        </p:txBody>
      </p:sp>
      <p:pic>
        <p:nvPicPr>
          <p:cNvPr id="4505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57200"/>
            <a:ext cx="8429684" cy="5802313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502920" y="500042"/>
            <a:ext cx="8183880" cy="500066"/>
          </a:xfrm>
        </p:spPr>
        <p:txBody>
          <a:bodyPr>
            <a:normAutofit/>
          </a:bodyPr>
          <a:lstStyle/>
          <a:p>
            <a:r>
              <a:rPr lang="es-MX" sz="2400" dirty="0" smtClean="0"/>
              <a:t>REGLAS PARA TRABAJAR EN EQUIPO</a:t>
            </a:r>
            <a:endParaRPr lang="es-ES" sz="2400" dirty="0" smtClean="0"/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501650" y="1000108"/>
            <a:ext cx="8428068" cy="5051126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square" lIns="90488" tIns="44450" rIns="90488" bIns="44450">
            <a:spAutoFit/>
          </a:bodyPr>
          <a:lstStyle/>
          <a:p>
            <a:pPr marL="457200" indent="-457200">
              <a:lnSpc>
                <a:spcPct val="65000"/>
              </a:lnSpc>
              <a:buFont typeface="Arial" charset="0"/>
              <a:buChar char="•"/>
            </a:pPr>
            <a:r>
              <a:rPr lang="es-ES_tradnl" sz="1600" b="1" dirty="0"/>
              <a:t>Saber </a:t>
            </a:r>
            <a:r>
              <a:rPr lang="es-ES_tradnl" sz="1600" b="1" dirty="0" smtClean="0"/>
              <a:t>escuchar</a:t>
            </a:r>
          </a:p>
          <a:p>
            <a:pPr marL="457200" indent="-457200">
              <a:lnSpc>
                <a:spcPct val="65000"/>
              </a:lnSpc>
            </a:pPr>
            <a:endParaRPr lang="es-ES_tradnl" sz="1600" b="1" dirty="0"/>
          </a:p>
          <a:p>
            <a:pPr marL="457200" indent="-457200">
              <a:lnSpc>
                <a:spcPct val="65000"/>
              </a:lnSpc>
              <a:buFont typeface="Arial" charset="0"/>
              <a:buChar char="•"/>
            </a:pPr>
            <a:r>
              <a:rPr lang="es-ES_tradnl" sz="1600" b="1" dirty="0" smtClean="0"/>
              <a:t>Dar </a:t>
            </a:r>
            <a:r>
              <a:rPr lang="es-ES_tradnl" sz="1600" b="1" dirty="0"/>
              <a:t>y recibir críticas constructivas</a:t>
            </a:r>
          </a:p>
          <a:p>
            <a:pPr marL="457200" indent="-457200">
              <a:lnSpc>
                <a:spcPct val="65000"/>
              </a:lnSpc>
            </a:pPr>
            <a:endParaRPr lang="es-ES_tradnl" sz="1600" b="1" dirty="0"/>
          </a:p>
          <a:p>
            <a:pPr marL="457200" indent="-457200">
              <a:lnSpc>
                <a:spcPct val="65000"/>
              </a:lnSpc>
              <a:buFont typeface="Arial" charset="0"/>
              <a:buChar char="•"/>
            </a:pPr>
            <a:r>
              <a:rPr lang="es-ES_tradnl" sz="1600" b="1" dirty="0"/>
              <a:t>Dar y recibir elogios y apoyo espontáneamente</a:t>
            </a:r>
          </a:p>
          <a:p>
            <a:pPr marL="457200" indent="-457200">
              <a:lnSpc>
                <a:spcPct val="65000"/>
              </a:lnSpc>
            </a:pPr>
            <a:endParaRPr lang="es-ES_tradnl" sz="1600" b="1" dirty="0"/>
          </a:p>
          <a:p>
            <a:pPr marL="457200" indent="-457200">
              <a:lnSpc>
                <a:spcPct val="65000"/>
              </a:lnSpc>
              <a:buFont typeface="Arial" charset="0"/>
              <a:buChar char="•"/>
            </a:pPr>
            <a:r>
              <a:rPr lang="es-ES_tradnl" sz="1600" b="1" dirty="0"/>
              <a:t>Poder decir </a:t>
            </a:r>
            <a:r>
              <a:rPr lang="es-ES_tradnl" sz="1600" b="1" dirty="0" smtClean="0"/>
              <a:t>“NO SE” </a:t>
            </a:r>
            <a:r>
              <a:rPr lang="es-ES_tradnl" sz="1600" b="1" dirty="0"/>
              <a:t>con humildad</a:t>
            </a:r>
          </a:p>
          <a:p>
            <a:pPr marL="457200" indent="-457200">
              <a:lnSpc>
                <a:spcPct val="65000"/>
              </a:lnSpc>
              <a:buFont typeface="Wingdings" pitchFamily="2" charset="2"/>
              <a:buAutoNum type="arabicPeriod"/>
            </a:pPr>
            <a:endParaRPr lang="es-ES_tradnl" sz="1600" b="1" dirty="0"/>
          </a:p>
          <a:p>
            <a:pPr marL="457200" indent="-457200">
              <a:lnSpc>
                <a:spcPct val="65000"/>
              </a:lnSpc>
              <a:buFont typeface="Arial" charset="0"/>
              <a:buChar char="•"/>
            </a:pPr>
            <a:r>
              <a:rPr lang="es-ES_tradnl" sz="1600" b="1" dirty="0"/>
              <a:t>Poder decir </a:t>
            </a:r>
            <a:r>
              <a:rPr lang="es-ES_tradnl" sz="1600" b="1" dirty="0" smtClean="0"/>
              <a:t>“NO”, </a:t>
            </a:r>
            <a:r>
              <a:rPr lang="es-ES_tradnl" sz="1600" b="1" dirty="0"/>
              <a:t>sin culpa</a:t>
            </a:r>
          </a:p>
          <a:p>
            <a:pPr marL="457200" indent="-457200">
              <a:lnSpc>
                <a:spcPct val="65000"/>
              </a:lnSpc>
            </a:pPr>
            <a:endParaRPr lang="es-ES_tradnl" sz="1600" b="1" dirty="0"/>
          </a:p>
          <a:p>
            <a:pPr marL="457200" indent="-457200">
              <a:lnSpc>
                <a:spcPct val="65000"/>
              </a:lnSpc>
              <a:buFont typeface="Arial" charset="0"/>
              <a:buChar char="•"/>
            </a:pPr>
            <a:r>
              <a:rPr lang="es-ES_tradnl" sz="1600" b="1" dirty="0"/>
              <a:t>Aprender a pedir ayuda</a:t>
            </a:r>
          </a:p>
          <a:p>
            <a:pPr marL="457200" indent="-457200">
              <a:lnSpc>
                <a:spcPct val="65000"/>
              </a:lnSpc>
            </a:pPr>
            <a:endParaRPr lang="es-ES_tradnl" sz="1600" b="1" dirty="0"/>
          </a:p>
          <a:p>
            <a:pPr marL="457200" indent="-457200">
              <a:lnSpc>
                <a:spcPct val="65000"/>
              </a:lnSpc>
              <a:buFont typeface="Arial" charset="0"/>
              <a:buChar char="•"/>
            </a:pPr>
            <a:r>
              <a:rPr lang="es-ES_tradnl" sz="1600" b="1" dirty="0"/>
              <a:t>Reconocer que otros pueden saber más</a:t>
            </a:r>
          </a:p>
          <a:p>
            <a:pPr marL="457200" indent="-457200">
              <a:lnSpc>
                <a:spcPct val="65000"/>
              </a:lnSpc>
            </a:pPr>
            <a:endParaRPr lang="es-ES_tradnl" sz="1600" b="1" dirty="0"/>
          </a:p>
          <a:p>
            <a:pPr marL="457200" indent="-457200">
              <a:lnSpc>
                <a:spcPct val="65000"/>
              </a:lnSpc>
              <a:buFont typeface="Arial" charset="0"/>
              <a:buChar char="•"/>
            </a:pPr>
            <a:r>
              <a:rPr lang="es-ES_tradnl" sz="1600" b="1" dirty="0"/>
              <a:t>Darse oportunidad de aprender de otros</a:t>
            </a:r>
          </a:p>
          <a:p>
            <a:pPr marL="457200" indent="-457200">
              <a:lnSpc>
                <a:spcPct val="65000"/>
              </a:lnSpc>
            </a:pPr>
            <a:endParaRPr lang="es-ES_tradnl" sz="1600" b="1" dirty="0"/>
          </a:p>
          <a:p>
            <a:pPr marL="457200" indent="-457200">
              <a:lnSpc>
                <a:spcPct val="65000"/>
              </a:lnSpc>
              <a:buFont typeface="Arial" charset="0"/>
              <a:buChar char="•"/>
            </a:pPr>
            <a:r>
              <a:rPr lang="es-ES_tradnl" sz="1600" b="1" dirty="0"/>
              <a:t>Dar y recibir confianza</a:t>
            </a:r>
          </a:p>
          <a:p>
            <a:pPr marL="457200" indent="-457200">
              <a:lnSpc>
                <a:spcPct val="65000"/>
              </a:lnSpc>
            </a:pPr>
            <a:endParaRPr lang="es-ES_tradnl" sz="1600" b="1" dirty="0"/>
          </a:p>
          <a:p>
            <a:pPr marL="457200" indent="-457200">
              <a:lnSpc>
                <a:spcPct val="65000"/>
              </a:lnSpc>
              <a:buFont typeface="Arial" charset="0"/>
              <a:buChar char="•"/>
            </a:pPr>
            <a:r>
              <a:rPr lang="es-ES_tradnl" sz="1600" b="1" dirty="0"/>
              <a:t>Buscar información y opiniones diferentes</a:t>
            </a:r>
          </a:p>
          <a:p>
            <a:pPr marL="457200" indent="-457200">
              <a:lnSpc>
                <a:spcPct val="65000"/>
              </a:lnSpc>
            </a:pPr>
            <a:endParaRPr lang="es-ES_tradnl" sz="1600" b="1" dirty="0"/>
          </a:p>
          <a:p>
            <a:pPr marL="457200" indent="-457200">
              <a:lnSpc>
                <a:spcPct val="65000"/>
              </a:lnSpc>
              <a:buFont typeface="Arial" charset="0"/>
              <a:buChar char="•"/>
            </a:pPr>
            <a:r>
              <a:rPr lang="es-ES_tradnl" sz="1600" b="1" dirty="0"/>
              <a:t>Desarrollar creatividad para resolver diferencias</a:t>
            </a:r>
          </a:p>
          <a:p>
            <a:pPr marL="457200" indent="-457200">
              <a:lnSpc>
                <a:spcPct val="65000"/>
              </a:lnSpc>
            </a:pPr>
            <a:endParaRPr lang="es-ES_tradnl" sz="1600" b="1" dirty="0"/>
          </a:p>
          <a:p>
            <a:pPr marL="457200" indent="-457200">
              <a:lnSpc>
                <a:spcPct val="65000"/>
              </a:lnSpc>
              <a:buFont typeface="Arial" charset="0"/>
              <a:buChar char="•"/>
            </a:pPr>
            <a:r>
              <a:rPr lang="es-ES_tradnl" sz="1600" b="1" dirty="0"/>
              <a:t>Expresar sentimientos</a:t>
            </a:r>
          </a:p>
          <a:p>
            <a:pPr marL="457200" indent="-457200">
              <a:lnSpc>
                <a:spcPct val="65000"/>
              </a:lnSpc>
            </a:pPr>
            <a:endParaRPr lang="es-ES_tradnl" sz="1600" b="1" dirty="0"/>
          </a:p>
          <a:p>
            <a:pPr marL="457200" indent="-457200">
              <a:lnSpc>
                <a:spcPct val="65000"/>
              </a:lnSpc>
              <a:buFont typeface="Arial" charset="0"/>
              <a:buChar char="•"/>
            </a:pPr>
            <a:r>
              <a:rPr lang="es-ES_tradnl" sz="1600" b="1" dirty="0"/>
              <a:t>Desarrollar tolerancia a la frustración, no siempre somos capaces de todo.</a:t>
            </a:r>
          </a:p>
          <a:p>
            <a:pPr marL="457200" indent="-457200">
              <a:lnSpc>
                <a:spcPct val="65000"/>
              </a:lnSpc>
            </a:pPr>
            <a:endParaRPr lang="es-ES_tradnl" sz="1600" b="1" dirty="0"/>
          </a:p>
          <a:p>
            <a:pPr marL="457200" indent="-457200">
              <a:lnSpc>
                <a:spcPct val="65000"/>
              </a:lnSpc>
              <a:buFont typeface="Arial" charset="0"/>
              <a:buChar char="•"/>
            </a:pPr>
            <a:r>
              <a:rPr lang="es-ES_tradnl" sz="1600" b="1" dirty="0"/>
              <a:t>Desarrollar capacidad de empatía (ponerse en el lugar del otro)</a:t>
            </a:r>
          </a:p>
          <a:p>
            <a:pPr marL="457200" indent="-457200">
              <a:lnSpc>
                <a:spcPct val="65000"/>
              </a:lnSpc>
            </a:pPr>
            <a:endParaRPr lang="es-ES_tradnl" sz="1600" b="1" dirty="0"/>
          </a:p>
          <a:p>
            <a:pPr marL="457200" indent="-457200">
              <a:lnSpc>
                <a:spcPct val="65000"/>
              </a:lnSpc>
              <a:buFont typeface="Arial" charset="0"/>
              <a:buChar char="•"/>
            </a:pPr>
            <a:r>
              <a:rPr lang="es-ES_tradnl" sz="1600" b="1" dirty="0"/>
              <a:t>Disposición para cambiar de opinión</a:t>
            </a:r>
          </a:p>
          <a:p>
            <a:pPr marL="457200" indent="-457200">
              <a:lnSpc>
                <a:spcPct val="65000"/>
              </a:lnSpc>
            </a:pPr>
            <a:endParaRPr lang="es-ES_tradnl" sz="1600" b="1" dirty="0"/>
          </a:p>
          <a:p>
            <a:pPr marL="457200" indent="-457200">
              <a:lnSpc>
                <a:spcPct val="65000"/>
              </a:lnSpc>
              <a:buFont typeface="Arial" charset="0"/>
              <a:buChar char="•"/>
            </a:pPr>
            <a:r>
              <a:rPr lang="es-ES_tradnl" sz="1600" b="1" dirty="0"/>
              <a:t>Aprender a buscar y valorar tanto las diferencias como el consenso.</a:t>
            </a:r>
          </a:p>
        </p:txBody>
      </p:sp>
      <p:pic>
        <p:nvPicPr>
          <p:cNvPr id="46084" name="Picture 5" descr="Número de imagen: 1012158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1341438"/>
            <a:ext cx="2765425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2286000" y="602302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CL" smtClean="0">
                <a:hlinkClick r:id="rId4"/>
              </a:rPr>
              <a:t>http://www.youtube.com/watch?v=d0boxDJ3gqE&amp;feature=related</a:t>
            </a:r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403225" y="0"/>
            <a:ext cx="7772400" cy="1181100"/>
          </a:xfrm>
          <a:noFill/>
        </p:spPr>
        <p:txBody>
          <a:bodyPr lIns="90488" tIns="44450" rIns="90488" bIns="44450"/>
          <a:lstStyle/>
          <a:p>
            <a:pPr marL="476250" indent="-476250"/>
            <a:r>
              <a:rPr lang="es-ES_tradnl" sz="2400" i="1" dirty="0" smtClean="0"/>
              <a:t>I. Etapas  del Crecimiento de un Equipo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828800"/>
            <a:ext cx="7924800" cy="4572000"/>
          </a:xfrm>
        </p:spPr>
        <p:txBody>
          <a:bodyPr lIns="90488" tIns="44450" rIns="90488" bIns="44450"/>
          <a:lstStyle/>
          <a:p>
            <a:pPr marL="381000" indent="0" algn="just">
              <a:buFontTx/>
              <a:buNone/>
            </a:pPr>
            <a:r>
              <a:rPr lang="es-ES_tradnl" sz="2100" smtClean="0"/>
              <a:t>Con gran frecuencia, se observa que los equipos exitosos pasan por cuatro etapas, bastante predecibles, y que se relacionan con adquirir las habilidades para trabajar juntos en forma efectiva.</a:t>
            </a:r>
          </a:p>
          <a:p>
            <a:pPr marL="381000" indent="0">
              <a:buFontTx/>
              <a:buNone/>
            </a:pPr>
            <a:endParaRPr lang="es-ES_tradnl" sz="700" smtClean="0"/>
          </a:p>
          <a:p>
            <a:pPr marL="381000" indent="0" algn="just">
              <a:buFontTx/>
              <a:buNone/>
            </a:pPr>
            <a:r>
              <a:rPr lang="es-ES_tradnl" sz="2100" smtClean="0"/>
              <a:t>Estas etapas son:</a:t>
            </a:r>
          </a:p>
          <a:p>
            <a:pPr marL="1562100" lvl="2" algn="just"/>
            <a:r>
              <a:rPr lang="es-ES_tradnl" sz="2100" smtClean="0"/>
              <a:t>Formación</a:t>
            </a:r>
          </a:p>
          <a:p>
            <a:pPr marL="1562100" lvl="2"/>
            <a:r>
              <a:rPr lang="es-ES_tradnl" sz="2100" smtClean="0"/>
              <a:t>Conmoción</a:t>
            </a:r>
          </a:p>
          <a:p>
            <a:pPr marL="1562100" lvl="2"/>
            <a:r>
              <a:rPr lang="es-ES_tradnl" sz="2100" smtClean="0"/>
              <a:t>Regulación</a:t>
            </a:r>
          </a:p>
          <a:p>
            <a:pPr marL="1562100" lvl="2"/>
            <a:r>
              <a:rPr lang="es-ES_tradnl" sz="2100" smtClean="0"/>
              <a:t>Actuación</a:t>
            </a:r>
          </a:p>
          <a:p>
            <a:pPr marL="381000" indent="0" algn="just">
              <a:buFontTx/>
              <a:buNone/>
            </a:pPr>
            <a:endParaRPr lang="es-ES_tradnl" sz="2100" smtClean="0"/>
          </a:p>
          <a:p>
            <a:pPr marL="1143000" lvl="1" indent="-381000">
              <a:buFontTx/>
              <a:buNone/>
            </a:pPr>
            <a:endParaRPr lang="es-ES_tradnl" sz="700" smtClean="0"/>
          </a:p>
        </p:txBody>
      </p:sp>
      <p:sp>
        <p:nvSpPr>
          <p:cNvPr id="2053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400800" y="6356350"/>
            <a:ext cx="228917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D2D8D1E-5C41-44E8-8C7D-E06FB9778A66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s-ES_tradnl"/>
          </a:p>
        </p:txBody>
      </p:sp>
      <p:graphicFrame>
        <p:nvGraphicFramePr>
          <p:cNvPr id="2050" name="Object 2"/>
          <p:cNvGraphicFramePr>
            <a:graphicFrameLocks/>
          </p:cNvGraphicFramePr>
          <p:nvPr/>
        </p:nvGraphicFramePr>
        <p:xfrm>
          <a:off x="4876800" y="3581400"/>
          <a:ext cx="3200400" cy="2362200"/>
        </p:xfrm>
        <a:graphic>
          <a:graphicData uri="http://schemas.openxmlformats.org/presentationml/2006/ole">
            <p:oleObj spid="_x0000_s2050" name="Imagen" r:id="rId4" imgW="1977840" imgH="1919160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28604"/>
            <a:ext cx="6972320" cy="714380"/>
          </a:xfrm>
        </p:spPr>
        <p:txBody>
          <a:bodyPr/>
          <a:lstStyle/>
          <a:p>
            <a:r>
              <a:rPr lang="es-CL" sz="3200" smtClean="0"/>
              <a:t>Etapas según Lacoursiere</a:t>
            </a:r>
            <a:endParaRPr lang="es-CL" sz="3200"/>
          </a:p>
        </p:txBody>
      </p:sp>
      <p:pic>
        <p:nvPicPr>
          <p:cNvPr id="4" name="3 Marcador de contenido" descr="Equipo4Etapa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62112" y="2062956"/>
            <a:ext cx="5819775" cy="4133850"/>
          </a:xfrm>
        </p:spPr>
      </p:pic>
      <p:sp>
        <p:nvSpPr>
          <p:cNvPr id="5" name="4 CuadroTexto"/>
          <p:cNvSpPr txBox="1"/>
          <p:nvPr/>
        </p:nvSpPr>
        <p:spPr>
          <a:xfrm>
            <a:off x="1714480" y="1428736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smtClean="0">
                <a:solidFill>
                  <a:schemeClr val="bg2">
                    <a:lumMod val="25000"/>
                  </a:schemeClr>
                </a:solidFill>
              </a:rPr>
              <a:t>Formación</a:t>
            </a:r>
            <a:endParaRPr lang="es-CL" b="1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071802" y="1428736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smtClean="0">
                <a:solidFill>
                  <a:schemeClr val="bg2">
                    <a:lumMod val="25000"/>
                  </a:schemeClr>
                </a:solidFill>
              </a:rPr>
              <a:t>Conmoción</a:t>
            </a:r>
            <a:endParaRPr lang="es-CL" b="1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4572000" y="1428736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smtClean="0">
                <a:solidFill>
                  <a:schemeClr val="bg2">
                    <a:lumMod val="25000"/>
                  </a:schemeClr>
                </a:solidFill>
              </a:rPr>
              <a:t>Regulación</a:t>
            </a:r>
            <a:endParaRPr lang="es-CL" b="1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072198" y="1428736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smtClean="0">
                <a:solidFill>
                  <a:schemeClr val="bg2">
                    <a:lumMod val="25000"/>
                  </a:schemeClr>
                </a:solidFill>
              </a:rPr>
              <a:t>Actuación</a:t>
            </a:r>
            <a:endParaRPr lang="es-CL" b="1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839200" cy="1143000"/>
          </a:xfrm>
          <a:noFill/>
        </p:spPr>
        <p:txBody>
          <a:bodyPr lIns="90488" tIns="44450" rIns="90488" bIns="44450"/>
          <a:lstStyle/>
          <a:p>
            <a:r>
              <a:rPr lang="es-ES_tradnl" sz="2000" i="1" dirty="0" smtClean="0"/>
              <a:t>      Etapas  del Crecimiento de un Equipo: </a:t>
            </a:r>
            <a:r>
              <a:rPr lang="es-ES_tradnl" sz="2400" i="1" dirty="0" smtClean="0"/>
              <a:t>Formación</a:t>
            </a:r>
          </a:p>
        </p:txBody>
      </p:sp>
      <p:sp>
        <p:nvSpPr>
          <p:cNvPr id="922627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1368425"/>
            <a:ext cx="8286808" cy="4419600"/>
          </a:xfrm>
        </p:spPr>
        <p:txBody>
          <a:bodyPr lIns="90488" tIns="44450" rIns="90488" bIns="44450">
            <a:normAutofit fontScale="92500" lnSpcReduction="10000"/>
          </a:bodyPr>
          <a:lstStyle/>
          <a:p>
            <a:pPr marL="1143000" lvl="1" indent="-381000" fontAlgn="auto">
              <a:spcAft>
                <a:spcPts val="0"/>
              </a:spcAft>
              <a:buFontTx/>
              <a:buNone/>
              <a:defRPr/>
            </a:pPr>
            <a:endParaRPr lang="es-ES_tradnl" sz="200" dirty="0"/>
          </a:p>
          <a:p>
            <a:pPr marL="381000" indent="0" fontAlgn="auto">
              <a:spcAft>
                <a:spcPts val="0"/>
              </a:spcAft>
              <a:buNone/>
              <a:defRPr/>
            </a:pPr>
            <a:r>
              <a:rPr lang="es-ES_tradnl" sz="2100" dirty="0"/>
              <a:t>Exploración de los límites aceptables del comportamiento del equipo: </a:t>
            </a:r>
            <a:r>
              <a:rPr lang="es-ES_tradnl" sz="1900" dirty="0"/>
              <a:t>transición de un estado individual a la de miembro, se prueba la dirección provista por el líder.</a:t>
            </a:r>
          </a:p>
          <a:p>
            <a:pPr marL="1143000" lvl="1" indent="-381000" fontAlgn="auto">
              <a:lnSpc>
                <a:spcPct val="75000"/>
              </a:lnSpc>
              <a:spcAft>
                <a:spcPts val="0"/>
              </a:spcAft>
              <a:buNone/>
              <a:defRPr/>
            </a:pPr>
            <a:r>
              <a:rPr lang="es-ES_tradnl" sz="1900" dirty="0"/>
              <a:t>¿Qué estoy haciendo aquí?</a:t>
            </a:r>
          </a:p>
          <a:p>
            <a:pPr marL="1143000" lvl="1" indent="-381000">
              <a:lnSpc>
                <a:spcPct val="75000"/>
              </a:lnSpc>
              <a:buNone/>
              <a:defRPr/>
            </a:pPr>
            <a:endParaRPr lang="es-ES_tradnl" sz="600" dirty="0"/>
          </a:p>
          <a:p>
            <a:pPr marL="1143000" lvl="1" indent="-381000" fontAlgn="auto">
              <a:lnSpc>
                <a:spcPct val="75000"/>
              </a:lnSpc>
              <a:spcAft>
                <a:spcPts val="0"/>
              </a:spcAft>
              <a:buNone/>
              <a:defRPr/>
            </a:pPr>
            <a:r>
              <a:rPr lang="es-ES_tradnl" sz="1900" dirty="0"/>
              <a:t>Sentimientos de inseguridad, nerviosismo.</a:t>
            </a:r>
          </a:p>
          <a:p>
            <a:pPr marL="1143000" lvl="1" indent="-381000">
              <a:lnSpc>
                <a:spcPct val="75000"/>
              </a:lnSpc>
              <a:buNone/>
              <a:defRPr/>
            </a:pPr>
            <a:endParaRPr lang="es-ES_tradnl" sz="600" dirty="0"/>
          </a:p>
          <a:p>
            <a:pPr marL="1143000" lvl="1" indent="-381000" fontAlgn="auto">
              <a:lnSpc>
                <a:spcPct val="75000"/>
              </a:lnSpc>
              <a:spcAft>
                <a:spcPts val="0"/>
              </a:spcAft>
              <a:buNone/>
              <a:defRPr/>
            </a:pPr>
            <a:r>
              <a:rPr lang="es-ES_tradnl" sz="1900" dirty="0"/>
              <a:t>Excesiva cortesía</a:t>
            </a:r>
          </a:p>
          <a:p>
            <a:pPr marL="381000" indent="0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s-ES_tradnl" sz="2100" dirty="0"/>
              <a:t>Sentimientos: </a:t>
            </a:r>
            <a:r>
              <a:rPr lang="es-ES_tradnl" sz="1900" dirty="0"/>
              <a:t>excitación, anticipación y optimismo, orgullo en ser escogido, apego inicial y tentativo al equipo; sospecha miedo y ansiedad con respecto a la tarea venidera</a:t>
            </a:r>
            <a:r>
              <a:rPr lang="es-ES_tradnl" sz="2100" dirty="0"/>
              <a:t>.</a:t>
            </a:r>
          </a:p>
          <a:p>
            <a:pPr marL="1143000" lvl="1" indent="-381000" fontAlgn="auto">
              <a:spcAft>
                <a:spcPts val="0"/>
              </a:spcAft>
              <a:buFontTx/>
              <a:buNone/>
              <a:defRPr/>
            </a:pPr>
            <a:endParaRPr lang="es-ES_tradnl" sz="700" dirty="0"/>
          </a:p>
          <a:p>
            <a:pPr marL="381000" indent="0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s-ES_tradnl" sz="2100" dirty="0"/>
              <a:t>Comportamientos: </a:t>
            </a:r>
            <a:r>
              <a:rPr lang="es-ES_tradnl" sz="1900" dirty="0"/>
              <a:t>intentos por definir la tarea y decidir como se logrará, por determinar el comportamiento de grupo aceptable</a:t>
            </a:r>
          </a:p>
          <a:p>
            <a:pPr marL="381000" indent="0" fontAlgn="auto">
              <a:spcAft>
                <a:spcPts val="0"/>
              </a:spcAft>
              <a:buFontTx/>
              <a:buNone/>
              <a:defRPr/>
            </a:pPr>
            <a:endParaRPr lang="es-ES_tradnl" sz="700" dirty="0"/>
          </a:p>
          <a:p>
            <a:pPr marL="1143000" lvl="1" indent="-381000" fontAlgn="auto">
              <a:lnSpc>
                <a:spcPct val="75000"/>
              </a:lnSpc>
              <a:spcAft>
                <a:spcPts val="0"/>
              </a:spcAft>
              <a:buFont typeface="Monotype Sorts" pitchFamily="2" charset="2"/>
              <a:buChar char="o"/>
              <a:defRPr/>
            </a:pPr>
            <a:r>
              <a:rPr lang="es-ES_tradnl" sz="1900" dirty="0"/>
              <a:t>Recuerde que </a:t>
            </a:r>
            <a:r>
              <a:rPr lang="es-ES_tradnl" sz="1900" dirty="0" smtClean="0"/>
              <a:t>Usted </a:t>
            </a:r>
            <a:r>
              <a:rPr lang="es-ES_tradnl" sz="1900" dirty="0"/>
              <a:t>es valioso para el equipo</a:t>
            </a:r>
            <a:endParaRPr lang="es-ES_tradnl" sz="600" dirty="0"/>
          </a:p>
          <a:p>
            <a:pPr marL="1143000" lvl="1" indent="-381000" fontAlgn="auto">
              <a:lnSpc>
                <a:spcPct val="75000"/>
              </a:lnSpc>
              <a:spcAft>
                <a:spcPts val="0"/>
              </a:spcAft>
              <a:buFontTx/>
              <a:buNone/>
              <a:defRPr/>
            </a:pPr>
            <a:endParaRPr lang="es-ES_tradnl" sz="600" dirty="0"/>
          </a:p>
          <a:p>
            <a:pPr marL="1143000" lvl="1" indent="-381000" fontAlgn="auto">
              <a:lnSpc>
                <a:spcPct val="75000"/>
              </a:lnSpc>
              <a:spcAft>
                <a:spcPts val="0"/>
              </a:spcAft>
              <a:buFont typeface="Monotype Sorts" pitchFamily="2" charset="2"/>
              <a:buChar char="o"/>
              <a:defRPr/>
            </a:pPr>
            <a:r>
              <a:rPr lang="es-ES_tradnl" sz="1900" dirty="0"/>
              <a:t>Acepte los roles de todos</a:t>
            </a:r>
          </a:p>
          <a:p>
            <a:pPr marL="1143000" lvl="1" indent="-381000" fontAlgn="auto">
              <a:lnSpc>
                <a:spcPct val="75000"/>
              </a:lnSpc>
              <a:spcAft>
                <a:spcPts val="0"/>
              </a:spcAft>
              <a:buFontTx/>
              <a:buNone/>
              <a:defRPr/>
            </a:pPr>
            <a:endParaRPr lang="es-ES_tradnl" sz="600" dirty="0"/>
          </a:p>
          <a:p>
            <a:pPr marL="1143000" lvl="1" indent="-381000" fontAlgn="auto">
              <a:lnSpc>
                <a:spcPct val="75000"/>
              </a:lnSpc>
              <a:spcAft>
                <a:spcPts val="0"/>
              </a:spcAft>
              <a:buFont typeface="Monotype Sorts" pitchFamily="2" charset="2"/>
              <a:buChar char="o"/>
              <a:defRPr/>
            </a:pPr>
            <a:r>
              <a:rPr lang="es-ES_tradnl" sz="1900" dirty="0"/>
              <a:t>Sea capaz de abrirse a los demás</a:t>
            </a:r>
          </a:p>
          <a:p>
            <a:pPr marL="381000" indent="0" fontAlgn="auto">
              <a:spcAft>
                <a:spcPts val="0"/>
              </a:spcAft>
              <a:buFontTx/>
              <a:buNone/>
              <a:defRPr/>
            </a:pPr>
            <a:endParaRPr lang="es-ES_tradnl" sz="1000" dirty="0"/>
          </a:p>
          <a:p>
            <a:pPr marL="381000" indent="0" fontAlgn="auto">
              <a:spcAft>
                <a:spcPts val="0"/>
              </a:spcAft>
              <a:buFontTx/>
              <a:buNone/>
              <a:defRPr/>
            </a:pPr>
            <a:endParaRPr lang="es-ES_tradnl" sz="2500" dirty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400800" y="6356350"/>
            <a:ext cx="228917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D8AEE04-95C8-4927-A128-2126FB6891DD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s-ES_tradn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839200" cy="1143000"/>
          </a:xfrm>
          <a:noFill/>
        </p:spPr>
        <p:txBody>
          <a:bodyPr lIns="90488" tIns="44450" rIns="90488" bIns="44450"/>
          <a:lstStyle/>
          <a:p>
            <a:r>
              <a:rPr lang="es-ES_tradnl" sz="2000" i="1" dirty="0" smtClean="0"/>
              <a:t>      Etapas  del Crecimiento de un Equipo: </a:t>
            </a:r>
            <a:r>
              <a:rPr lang="es-ES_tradnl" sz="2400" i="1" dirty="0" smtClean="0"/>
              <a:t>Conmoción</a:t>
            </a:r>
          </a:p>
        </p:txBody>
      </p:sp>
      <p:sp>
        <p:nvSpPr>
          <p:cNvPr id="924675" name="Rectangle 3"/>
          <p:cNvSpPr>
            <a:spLocks noGrp="1" noChangeArrowheads="1"/>
          </p:cNvSpPr>
          <p:nvPr>
            <p:ph idx="1"/>
          </p:nvPr>
        </p:nvSpPr>
        <p:spPr>
          <a:xfrm>
            <a:off x="0" y="1143000"/>
            <a:ext cx="8763000" cy="4419600"/>
          </a:xfrm>
        </p:spPr>
        <p:txBody>
          <a:bodyPr lIns="90488" tIns="44450" rIns="90488" bIns="44450">
            <a:normAutofit lnSpcReduction="10000"/>
          </a:bodyPr>
          <a:lstStyle/>
          <a:p>
            <a:pPr marL="1143000" lvl="1" indent="-381000" fontAlgn="auto">
              <a:spcAft>
                <a:spcPts val="0"/>
              </a:spcAft>
              <a:buFontTx/>
              <a:buNone/>
              <a:defRPr/>
            </a:pPr>
            <a:endParaRPr lang="es-ES_tradnl" sz="200" dirty="0"/>
          </a:p>
          <a:p>
            <a:pPr marL="381000" indent="0" fontAlgn="auto">
              <a:spcAft>
                <a:spcPts val="0"/>
              </a:spcAft>
              <a:buNone/>
              <a:defRPr/>
            </a:pPr>
            <a:r>
              <a:rPr lang="es-ES_tradnl" sz="2100" dirty="0"/>
              <a:t>Es la etapa más difícil del equipo: </a:t>
            </a:r>
            <a:r>
              <a:rPr lang="es-ES_tradnl" sz="1900" dirty="0"/>
              <a:t>se dan cuenta de que la tarea es diferente y más difícil de lo que imaginaron</a:t>
            </a:r>
          </a:p>
          <a:p>
            <a:pPr marL="381000" indent="0" fontAlgn="auto">
              <a:spcAft>
                <a:spcPts val="0"/>
              </a:spcAft>
              <a:buFont typeface="Wingdings 3"/>
              <a:buChar char=""/>
              <a:defRPr/>
            </a:pPr>
            <a:endParaRPr lang="es-ES_tradnl" sz="2100" dirty="0" smtClean="0"/>
          </a:p>
          <a:p>
            <a:pPr marL="381000" indent="0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s-ES_tradnl" sz="2100" dirty="0" smtClean="0"/>
              <a:t>Sentimientos</a:t>
            </a:r>
            <a:r>
              <a:rPr lang="es-ES_tradnl" sz="2100" dirty="0"/>
              <a:t>: </a:t>
            </a:r>
            <a:r>
              <a:rPr lang="es-ES_tradnl" sz="1900" dirty="0"/>
              <a:t>enojadizos, gruñones, impacientes por la falta de progreso, inexpertos aún en la toma de decisiones y el método científico</a:t>
            </a:r>
            <a:r>
              <a:rPr lang="es-ES_tradnl" sz="2100" dirty="0"/>
              <a:t>, </a:t>
            </a:r>
            <a:r>
              <a:rPr lang="es-ES_tradnl" sz="1900" dirty="0"/>
              <a:t>resistencia a la tarea y a la metodología.</a:t>
            </a:r>
            <a:endParaRPr lang="es-ES_tradnl" sz="2100" dirty="0"/>
          </a:p>
          <a:p>
            <a:pPr marL="1143000" lvl="1" indent="-381000" fontAlgn="auto">
              <a:spcAft>
                <a:spcPts val="0"/>
              </a:spcAft>
              <a:buFontTx/>
              <a:buNone/>
              <a:defRPr/>
            </a:pPr>
            <a:endParaRPr lang="es-ES_tradnl" sz="700" dirty="0"/>
          </a:p>
          <a:p>
            <a:pPr marL="381000" indent="0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s-ES_tradnl" sz="2100" dirty="0"/>
              <a:t>Comportamientos: </a:t>
            </a:r>
            <a:r>
              <a:rPr lang="es-ES_tradnl" sz="1900" dirty="0"/>
              <a:t>discusiones entre los miembros (aunque haya acuerdo), estar a la defensiva o competir, cuestionar la sabiduría de los que seleccionaron el proyecto, establecer metas irreales, establecimiento de una jerarquía. Tratan de depender de la experiencia personal o profesional resistiéndose a la colaboración con el resto del equipo.</a:t>
            </a:r>
          </a:p>
          <a:p>
            <a:pPr marL="381000" indent="0" fontAlgn="auto">
              <a:spcAft>
                <a:spcPts val="0"/>
              </a:spcAft>
              <a:buFontTx/>
              <a:buNone/>
              <a:defRPr/>
            </a:pPr>
            <a:endParaRPr lang="es-ES_tradnl" sz="700" dirty="0"/>
          </a:p>
          <a:p>
            <a:pPr marL="664464" lvl="1" indent="0">
              <a:lnSpc>
                <a:spcPct val="75000"/>
              </a:lnSpc>
              <a:buFont typeface="Monotype Sorts" pitchFamily="2" charset="2"/>
              <a:buChar char="o"/>
              <a:defRPr/>
            </a:pPr>
            <a:r>
              <a:rPr lang="es-ES_tradnl" sz="1300" dirty="0"/>
              <a:t>Esta es una etapa de inicio en el entendimiento de uno y otro.</a:t>
            </a:r>
            <a:endParaRPr lang="es-ES_tradnl" sz="100" dirty="0"/>
          </a:p>
          <a:p>
            <a:pPr marL="664464" lvl="1" indent="0">
              <a:buFont typeface="Monotype Sorts" pitchFamily="2" charset="2"/>
              <a:buChar char="o"/>
              <a:defRPr/>
            </a:pPr>
            <a:r>
              <a:rPr lang="es-ES_tradnl" sz="1300" dirty="0"/>
              <a:t>Aparecen algunos desacuerdos</a:t>
            </a:r>
          </a:p>
          <a:p>
            <a:pPr marL="664464" lvl="1" indent="0">
              <a:buFontTx/>
              <a:buNone/>
              <a:defRPr/>
            </a:pPr>
            <a:endParaRPr lang="es-ES_tradnl" sz="100" dirty="0"/>
          </a:p>
          <a:p>
            <a:pPr marL="664464" lvl="1" indent="0">
              <a:buFont typeface="Monotype Sorts" pitchFamily="2" charset="2"/>
              <a:buChar char="o"/>
              <a:defRPr/>
            </a:pPr>
            <a:r>
              <a:rPr lang="es-ES_tradnl" sz="1300" dirty="0"/>
              <a:t>Empezamos a adquirir sentimiento de “equipo”</a:t>
            </a:r>
          </a:p>
          <a:p>
            <a:pPr marL="381000" indent="0" fontAlgn="auto">
              <a:spcAft>
                <a:spcPts val="0"/>
              </a:spcAft>
              <a:buFontTx/>
              <a:buNone/>
              <a:defRPr/>
            </a:pPr>
            <a:endParaRPr lang="es-ES_tradnl" sz="1000" dirty="0"/>
          </a:p>
          <a:p>
            <a:pPr marL="381000" indent="0" fontAlgn="auto">
              <a:spcAft>
                <a:spcPts val="0"/>
              </a:spcAft>
              <a:buFontTx/>
              <a:buNone/>
              <a:defRPr/>
            </a:pPr>
            <a:endParaRPr lang="es-ES_tradnl" sz="2500" dirty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400800" y="6356350"/>
            <a:ext cx="228917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9FACCE0-86FE-4FDA-BF93-017E3192076A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s-ES_tradn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839200" cy="1143000"/>
          </a:xfrm>
          <a:noFill/>
        </p:spPr>
        <p:txBody>
          <a:bodyPr lIns="90488" tIns="44450" rIns="90488" bIns="44450"/>
          <a:lstStyle/>
          <a:p>
            <a:r>
              <a:rPr lang="es-ES_tradnl" sz="2000" i="1" dirty="0" smtClean="0"/>
              <a:t>          Etapas  del Crecimiento de un Equipo: </a:t>
            </a:r>
            <a:r>
              <a:rPr lang="es-ES_tradnl" sz="2400" i="1" dirty="0" smtClean="0"/>
              <a:t>Regulación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0" y="1143000"/>
            <a:ext cx="9144000" cy="4419600"/>
          </a:xfrm>
        </p:spPr>
        <p:txBody>
          <a:bodyPr lIns="90488" tIns="44450" rIns="90488" bIns="44450"/>
          <a:lstStyle/>
          <a:p>
            <a:pPr marL="1143000" lvl="1" indent="-381000">
              <a:buFontTx/>
              <a:buNone/>
            </a:pPr>
            <a:endParaRPr lang="es-ES_tradnl" sz="200" dirty="0" smtClean="0"/>
          </a:p>
          <a:p>
            <a:pPr marL="381000" indent="0"/>
            <a:r>
              <a:rPr lang="es-ES_tradnl" sz="2100" dirty="0" smtClean="0"/>
              <a:t> Reconciliación de lealtades y responsabilidades que están en competencia.</a:t>
            </a:r>
          </a:p>
          <a:p>
            <a:pPr marL="381000" indent="0"/>
            <a:r>
              <a:rPr lang="es-ES_tradnl" sz="2100" dirty="0" smtClean="0"/>
              <a:t>Sentimientos: </a:t>
            </a:r>
            <a:r>
              <a:rPr lang="es-ES_tradnl" sz="1900" dirty="0" smtClean="0"/>
              <a:t>nueva habilidad de expresar críticas constructivas, aceptación total de ser miembro del equipo, sentido de cohesión en metas comunes, alivio porque parece que todo saldrá bien.</a:t>
            </a:r>
            <a:endParaRPr lang="es-ES_tradnl" sz="700" dirty="0" smtClean="0"/>
          </a:p>
          <a:p>
            <a:pPr marL="381000" indent="0"/>
            <a:r>
              <a:rPr lang="es-ES_tradnl" sz="2100" dirty="0" smtClean="0"/>
              <a:t>Comportamientos: </a:t>
            </a:r>
            <a:r>
              <a:rPr lang="es-ES_tradnl" sz="1900" dirty="0" smtClean="0"/>
              <a:t>intentos por alcanzar la armonía para evitar conflictos, amistad y confianza con los otros miembros, establecer y mantener las reglas y límites fundamentales. </a:t>
            </a:r>
          </a:p>
          <a:p>
            <a:pPr marL="381000" indent="0">
              <a:buFontTx/>
              <a:buNone/>
            </a:pPr>
            <a:endParaRPr lang="es-ES_tradnl" sz="700" dirty="0" smtClean="0"/>
          </a:p>
          <a:p>
            <a:pPr marL="1380744" lvl="2" indent="-381000">
              <a:lnSpc>
                <a:spcPct val="75000"/>
              </a:lnSpc>
              <a:buFont typeface="Monotype Sorts" pitchFamily="2" charset="2"/>
              <a:buChar char="o"/>
            </a:pPr>
            <a:r>
              <a:rPr lang="es-ES_tradnl" sz="1700" dirty="0" smtClean="0"/>
              <a:t>Aceptación del Equipo, sus reglas, funciones y la individualidad de sus compañeros.</a:t>
            </a:r>
            <a:endParaRPr lang="es-ES_tradnl" sz="400" dirty="0" smtClean="0"/>
          </a:p>
          <a:p>
            <a:pPr marL="1380744" lvl="2" indent="-381000">
              <a:lnSpc>
                <a:spcPct val="75000"/>
              </a:lnSpc>
              <a:buFontTx/>
              <a:buNone/>
            </a:pPr>
            <a:endParaRPr lang="es-ES_tradnl" sz="400" dirty="0" smtClean="0"/>
          </a:p>
          <a:p>
            <a:pPr marL="1380744" lvl="2" indent="-381000">
              <a:lnSpc>
                <a:spcPct val="75000"/>
              </a:lnSpc>
              <a:buFont typeface="Monotype Sorts" pitchFamily="2" charset="2"/>
              <a:buChar char="o"/>
            </a:pPr>
            <a:r>
              <a:rPr lang="es-ES_tradnl" sz="1700" dirty="0" smtClean="0"/>
              <a:t>Transición de relaciones competitivas a relaciones cooperativas.</a:t>
            </a:r>
          </a:p>
          <a:p>
            <a:pPr marL="1380744" lvl="2" indent="-381000">
              <a:lnSpc>
                <a:spcPct val="75000"/>
              </a:lnSpc>
              <a:buNone/>
            </a:pPr>
            <a:endParaRPr lang="es-ES_tradnl" sz="1700" dirty="0" smtClean="0"/>
          </a:p>
          <a:p>
            <a:pPr marL="1380744" lvl="2" indent="-381000">
              <a:lnSpc>
                <a:spcPct val="75000"/>
              </a:lnSpc>
              <a:buFont typeface="Monotype Sorts" pitchFamily="2" charset="2"/>
              <a:buChar char="o"/>
            </a:pPr>
            <a:r>
              <a:rPr lang="es-ES_tradnl" sz="1700" dirty="0" smtClean="0"/>
              <a:t>Mas tiempo y energía para usar en el proyecto, se inicia el progreso significativo.</a:t>
            </a:r>
          </a:p>
          <a:p>
            <a:pPr marL="1143000" lvl="1" indent="-381000">
              <a:lnSpc>
                <a:spcPct val="75000"/>
              </a:lnSpc>
              <a:buFontTx/>
              <a:buNone/>
            </a:pPr>
            <a:endParaRPr lang="es-ES_tradnl" sz="1900" dirty="0" smtClean="0"/>
          </a:p>
          <a:p>
            <a:pPr marL="381000" indent="0">
              <a:buFontTx/>
              <a:buNone/>
            </a:pPr>
            <a:endParaRPr lang="es-ES_tradnl" sz="1000" dirty="0" smtClean="0"/>
          </a:p>
          <a:p>
            <a:pPr marL="381000" indent="0">
              <a:buFontTx/>
              <a:buNone/>
            </a:pPr>
            <a:endParaRPr lang="es-ES_tradnl" sz="2500" dirty="0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400800" y="6356350"/>
            <a:ext cx="228917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0DB1812-B04D-4049-ACA4-A24468C6F3C1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s-ES_tradn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839200" cy="1143000"/>
          </a:xfrm>
          <a:noFill/>
        </p:spPr>
        <p:txBody>
          <a:bodyPr lIns="90488" tIns="44450" rIns="90488" bIns="44450"/>
          <a:lstStyle/>
          <a:p>
            <a:r>
              <a:rPr lang="es-ES_tradnl" sz="2000" i="1" dirty="0" smtClean="0"/>
              <a:t>      Etapas  del Crecimiento de un Equipo: </a:t>
            </a:r>
            <a:r>
              <a:rPr lang="es-ES_tradnl" sz="2400" i="1" dirty="0" smtClean="0"/>
              <a:t>Actuación</a:t>
            </a:r>
          </a:p>
        </p:txBody>
      </p:sp>
      <p:sp>
        <p:nvSpPr>
          <p:cNvPr id="3076" name="Rectangle 3"/>
          <p:cNvSpPr>
            <a:spLocks noGrp="1" noChangeArrowheads="1"/>
          </p:cNvSpPr>
          <p:nvPr>
            <p:ph idx="1"/>
          </p:nvPr>
        </p:nvSpPr>
        <p:spPr>
          <a:xfrm>
            <a:off x="0" y="1752600"/>
            <a:ext cx="8763000" cy="4419600"/>
          </a:xfrm>
        </p:spPr>
        <p:txBody>
          <a:bodyPr lIns="90488" tIns="44450" rIns="90488" bIns="44450"/>
          <a:lstStyle/>
          <a:p>
            <a:pPr marL="1143000" lvl="1" indent="-381000">
              <a:buFontTx/>
              <a:buNone/>
            </a:pPr>
            <a:endParaRPr lang="es-ES_tradnl" sz="200" dirty="0" smtClean="0"/>
          </a:p>
          <a:p>
            <a:pPr marL="381000" indent="0"/>
            <a:r>
              <a:rPr lang="es-ES_tradnl" sz="2100" dirty="0" smtClean="0"/>
              <a:t> El equipo ha establecido sus relaciones y expectativas. Ellos pueden empezar </a:t>
            </a:r>
            <a:r>
              <a:rPr lang="es-ES_tradnl" sz="2100" smtClean="0"/>
              <a:t>a actuar, </a:t>
            </a:r>
            <a:r>
              <a:rPr lang="es-ES_tradnl" sz="2100" dirty="0" smtClean="0"/>
              <a:t>diagnosticar y resolver problemas, escoger e implantar cambios.</a:t>
            </a:r>
            <a:endParaRPr lang="es-ES_tradnl" sz="1900" dirty="0" smtClean="0"/>
          </a:p>
          <a:p>
            <a:pPr marL="381000" indent="0"/>
            <a:r>
              <a:rPr lang="es-ES_tradnl" sz="2100" dirty="0" smtClean="0"/>
              <a:t>Sentimientos: </a:t>
            </a:r>
            <a:r>
              <a:rPr lang="es-ES_tradnl" sz="1900" dirty="0" smtClean="0"/>
              <a:t>Entendimiento de los procesos personales y de equipo, entendimiento de las virtudes y debilidades de cada uno, satisfacción por el progreso del equipo.</a:t>
            </a:r>
            <a:endParaRPr lang="es-ES_tradnl" sz="2100" dirty="0" smtClean="0"/>
          </a:p>
          <a:p>
            <a:pPr marL="1143000" lvl="1" indent="-381000">
              <a:buFontTx/>
              <a:buNone/>
            </a:pPr>
            <a:endParaRPr lang="es-ES_tradnl" sz="700" dirty="0" smtClean="0"/>
          </a:p>
          <a:p>
            <a:pPr marL="381000" indent="0"/>
            <a:r>
              <a:rPr lang="es-ES_tradnl" sz="2100" dirty="0" smtClean="0"/>
              <a:t>Comportamientos: </a:t>
            </a:r>
            <a:r>
              <a:rPr lang="es-ES_tradnl" sz="1900" dirty="0" smtClean="0"/>
              <a:t>cambio personal constructivo, habilidad para prevenir o resolver los problemas del equipo, un gran apego al equipo.</a:t>
            </a:r>
          </a:p>
          <a:p>
            <a:pPr marL="381000" indent="0">
              <a:buFontTx/>
              <a:buNone/>
            </a:pPr>
            <a:endParaRPr lang="es-ES_tradnl" sz="700" dirty="0" smtClean="0"/>
          </a:p>
          <a:p>
            <a:pPr marL="1380744" lvl="2" indent="-381000">
              <a:lnSpc>
                <a:spcPct val="75000"/>
              </a:lnSpc>
              <a:buFont typeface="Monotype Sorts" pitchFamily="2" charset="2"/>
              <a:buChar char="o"/>
            </a:pPr>
            <a:r>
              <a:rPr lang="es-ES_tradnl" sz="1900" dirty="0" smtClean="0"/>
              <a:t>El equipo es una unidad efectiva y cohesiva!!</a:t>
            </a:r>
            <a:endParaRPr lang="es-ES_tradnl" sz="400" dirty="0" smtClean="0"/>
          </a:p>
          <a:p>
            <a:pPr marL="1143000" lvl="1" indent="-381000">
              <a:lnSpc>
                <a:spcPct val="75000"/>
              </a:lnSpc>
              <a:buFontTx/>
              <a:buNone/>
            </a:pPr>
            <a:endParaRPr lang="es-ES_tradnl" sz="600" dirty="0" smtClean="0"/>
          </a:p>
          <a:p>
            <a:pPr marL="1143000" lvl="1" indent="-381000">
              <a:lnSpc>
                <a:spcPct val="75000"/>
              </a:lnSpc>
              <a:buFont typeface="Monotype Sorts" pitchFamily="2" charset="2"/>
              <a:buChar char="o"/>
            </a:pPr>
            <a:endParaRPr lang="es-ES_tradnl" sz="900" dirty="0" smtClean="0"/>
          </a:p>
          <a:p>
            <a:pPr marL="381000" indent="0">
              <a:buFontTx/>
              <a:buNone/>
            </a:pPr>
            <a:endParaRPr lang="es-ES_tradnl" sz="2500" dirty="0" smtClean="0"/>
          </a:p>
        </p:txBody>
      </p:sp>
      <p:sp>
        <p:nvSpPr>
          <p:cNvPr id="3077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6400800" y="6356350"/>
            <a:ext cx="228917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70CE1EA-C61C-4004-B088-7D9CF8B47877}" type="slidenum">
              <a:rPr lang="es-ES_tradnl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s-ES_tradnl"/>
          </a:p>
        </p:txBody>
      </p:sp>
      <p:graphicFrame>
        <p:nvGraphicFramePr>
          <p:cNvPr id="3074" name="Object 2"/>
          <p:cNvGraphicFramePr>
            <a:graphicFrameLocks/>
          </p:cNvGraphicFramePr>
          <p:nvPr/>
        </p:nvGraphicFramePr>
        <p:xfrm>
          <a:off x="7050088" y="4662488"/>
          <a:ext cx="1905000" cy="1905000"/>
        </p:xfrm>
        <a:graphic>
          <a:graphicData uri="http://schemas.openxmlformats.org/presentationml/2006/ole">
            <p:oleObj spid="_x0000_s3074" name="Imagen" r:id="rId4" imgW="2719080" imgH="2476440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ma1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uj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uj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Tema1</Template>
  <TotalTime>312</TotalTime>
  <Words>2570</Words>
  <Application>Microsoft Office PowerPoint</Application>
  <PresentationFormat>Presentación en pantalla (4:3)</PresentationFormat>
  <Paragraphs>356</Paragraphs>
  <Slides>33</Slides>
  <Notes>33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33</vt:i4>
      </vt:variant>
    </vt:vector>
  </HeadingPairs>
  <TitlesOfParts>
    <vt:vector size="35" baseType="lpstr">
      <vt:lpstr>Tema1</vt:lpstr>
      <vt:lpstr>Imagen</vt:lpstr>
      <vt:lpstr>TRABAJO EN EQUIPO</vt:lpstr>
      <vt:lpstr>…el mundo contemporáneo nos  presenta desafíos crecientes…</vt:lpstr>
      <vt:lpstr>La esencia de un equipo es  …. 5C</vt:lpstr>
      <vt:lpstr>I. Etapas  del Crecimiento de un Equipo</vt:lpstr>
      <vt:lpstr>Etapas según Lacoursiere</vt:lpstr>
      <vt:lpstr>      Etapas  del Crecimiento de un Equipo: Formación</vt:lpstr>
      <vt:lpstr>      Etapas  del Crecimiento de un Equipo: Conmoción</vt:lpstr>
      <vt:lpstr>          Etapas  del Crecimiento de un Equipo: Regulación</vt:lpstr>
      <vt:lpstr>      Etapas  del Crecimiento de un Equipo: Actuación</vt:lpstr>
      <vt:lpstr>Etapas  del Crecimiento de un Equipo:  Conclusiones</vt:lpstr>
      <vt:lpstr>II. Receta para un Equipo Exitoso</vt:lpstr>
      <vt:lpstr>            Receta para un Equipo Exitoso</vt:lpstr>
      <vt:lpstr>             Receta para un Equipo Exitoso</vt:lpstr>
      <vt:lpstr>Receta para un Equipo Exitoso</vt:lpstr>
      <vt:lpstr>Etapas del Método     Científico</vt:lpstr>
      <vt:lpstr>Diagrama de causa-efecto</vt:lpstr>
      <vt:lpstr>Como sugerencia usar la siguiente plantilla</vt:lpstr>
      <vt:lpstr>       Receta para un Equipo Exitoso</vt:lpstr>
      <vt:lpstr>Receta para un Equipo Exitoso</vt:lpstr>
      <vt:lpstr>Receta para un Equipo Exitoso</vt:lpstr>
      <vt:lpstr>Receta para un Equipo Exitoso</vt:lpstr>
      <vt:lpstr>Receta para un Equipo Exitoso</vt:lpstr>
      <vt:lpstr>Receta para un Equipo Exitoso</vt:lpstr>
      <vt:lpstr>Receta para un Equipo Exitoso</vt:lpstr>
      <vt:lpstr>III. Los Diez Problemas  más Frecuentes</vt:lpstr>
      <vt:lpstr>IV. Roles Claves de los Miembros del Equipo</vt:lpstr>
      <vt:lpstr>Roles Claves de los Miembros del Equipo</vt:lpstr>
      <vt:lpstr>Roles Claves de los Miembros del Equipo</vt:lpstr>
      <vt:lpstr>Roles Claves de los Miembros del Equipo (Cont.)</vt:lpstr>
      <vt:lpstr>V. ¿Cómo tener una buena reunión?</vt:lpstr>
      <vt:lpstr>Diapositiva 31</vt:lpstr>
      <vt:lpstr>Diapositiva 32</vt:lpstr>
      <vt:lpstr>REGLAS PARA TRABAJAR EN EQUIPO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TRABAJO EN EQUIPO</dc:title>
  <dc:creator>Raúl Uribe</dc:creator>
  <cp:lastModifiedBy>Raul Uribe</cp:lastModifiedBy>
  <cp:revision>32</cp:revision>
  <dcterms:created xsi:type="dcterms:W3CDTF">2009-07-29T20:59:02Z</dcterms:created>
  <dcterms:modified xsi:type="dcterms:W3CDTF">2011-03-08T09:47:03Z</dcterms:modified>
</cp:coreProperties>
</file>