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335" r:id="rId2"/>
    <p:sldId id="336" r:id="rId3"/>
    <p:sldId id="360" r:id="rId4"/>
    <p:sldId id="361" r:id="rId5"/>
    <p:sldId id="362" r:id="rId6"/>
    <p:sldId id="314" r:id="rId7"/>
    <p:sldId id="338" r:id="rId8"/>
    <p:sldId id="339" r:id="rId9"/>
    <p:sldId id="340" r:id="rId10"/>
    <p:sldId id="341" r:id="rId11"/>
    <p:sldId id="351" r:id="rId12"/>
    <p:sldId id="342" r:id="rId13"/>
    <p:sldId id="352" r:id="rId14"/>
    <p:sldId id="343" r:id="rId15"/>
    <p:sldId id="363" r:id="rId16"/>
    <p:sldId id="350" r:id="rId17"/>
    <p:sldId id="346" r:id="rId18"/>
    <p:sldId id="332" r:id="rId19"/>
    <p:sldId id="353" r:id="rId20"/>
    <p:sldId id="354" r:id="rId21"/>
    <p:sldId id="347" r:id="rId22"/>
    <p:sldId id="355" r:id="rId23"/>
    <p:sldId id="356" r:id="rId24"/>
    <p:sldId id="358" r:id="rId25"/>
    <p:sldId id="357" r:id="rId26"/>
  </p:sldIdLst>
  <p:sldSz cx="9144000" cy="6858000" type="screen4x3"/>
  <p:notesSz cx="6858000" cy="91440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993300"/>
    <a:srgbClr val="990000"/>
    <a:srgbClr val="FFFF99"/>
    <a:srgbClr val="00CC99"/>
    <a:srgbClr val="33CCCC"/>
    <a:srgbClr val="1C1C1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Estilo medio 4 - Énfasis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5DA37D80-6434-44D0-A028-1B22A696006F}" styleName="Estilo claro 3 - Acento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12" autoAdjust="0"/>
    <p:restoredTop sz="94660"/>
  </p:normalViewPr>
  <p:slideViewPr>
    <p:cSldViewPr>
      <p:cViewPr>
        <p:scale>
          <a:sx n="75" d="100"/>
          <a:sy n="75" d="100"/>
        </p:scale>
        <p:origin x="-72" y="-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DFD6B73-7927-4F0A-8D52-FC2DB3E0B5BD}" type="doc">
      <dgm:prSet loTypeId="urn:microsoft.com/office/officeart/2005/8/layout/cycle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CL"/>
        </a:p>
      </dgm:t>
    </dgm:pt>
    <dgm:pt modelId="{1E2287AD-7B50-4670-BC36-589DB09AA171}">
      <dgm:prSet phldrT="[Texto]"/>
      <dgm:spPr/>
      <dgm:t>
        <a:bodyPr/>
        <a:lstStyle/>
        <a:p>
          <a:r>
            <a:rPr lang="es-CL" dirty="0" smtClean="0"/>
            <a:t>Diseño</a:t>
          </a:r>
          <a:endParaRPr lang="es-CL" dirty="0"/>
        </a:p>
      </dgm:t>
    </dgm:pt>
    <dgm:pt modelId="{F989AA7F-9497-4D5B-A792-5A777390B238}" type="parTrans" cxnId="{DB85BABC-ACAF-4C4D-9537-23592D3C2286}">
      <dgm:prSet/>
      <dgm:spPr/>
      <dgm:t>
        <a:bodyPr/>
        <a:lstStyle/>
        <a:p>
          <a:endParaRPr lang="es-CL"/>
        </a:p>
      </dgm:t>
    </dgm:pt>
    <dgm:pt modelId="{FD4CB83A-7220-4EB8-B61C-F10FB0AF337D}" type="sibTrans" cxnId="{DB85BABC-ACAF-4C4D-9537-23592D3C2286}">
      <dgm:prSet/>
      <dgm:spPr/>
      <dgm:t>
        <a:bodyPr/>
        <a:lstStyle/>
        <a:p>
          <a:endParaRPr lang="es-CL"/>
        </a:p>
      </dgm:t>
    </dgm:pt>
    <dgm:pt modelId="{1C4E8E29-61C8-4708-9ED5-1C7DBC176E53}">
      <dgm:prSet phldrT="[Texto]"/>
      <dgm:spPr/>
      <dgm:t>
        <a:bodyPr/>
        <a:lstStyle/>
        <a:p>
          <a:r>
            <a:rPr lang="es-CL" dirty="0" smtClean="0"/>
            <a:t>Ejecución</a:t>
          </a:r>
          <a:endParaRPr lang="es-CL" dirty="0"/>
        </a:p>
      </dgm:t>
    </dgm:pt>
    <dgm:pt modelId="{11A59CFC-5327-486C-B588-E42DDC3E5EBB}" type="parTrans" cxnId="{E7C5CB5E-417C-4BBE-B0D6-A213E01FE731}">
      <dgm:prSet/>
      <dgm:spPr/>
      <dgm:t>
        <a:bodyPr/>
        <a:lstStyle/>
        <a:p>
          <a:endParaRPr lang="es-CL"/>
        </a:p>
      </dgm:t>
    </dgm:pt>
    <dgm:pt modelId="{6752A958-65D9-4B04-931A-22D70CFF29BC}" type="sibTrans" cxnId="{E7C5CB5E-417C-4BBE-B0D6-A213E01FE731}">
      <dgm:prSet/>
      <dgm:spPr/>
      <dgm:t>
        <a:bodyPr/>
        <a:lstStyle/>
        <a:p>
          <a:endParaRPr lang="es-CL"/>
        </a:p>
      </dgm:t>
    </dgm:pt>
    <dgm:pt modelId="{0C740EA1-40DA-46B2-A1E9-5FC090B5A4EC}">
      <dgm:prSet phldrT="[Texto]"/>
      <dgm:spPr/>
      <dgm:t>
        <a:bodyPr/>
        <a:lstStyle/>
        <a:p>
          <a:r>
            <a:rPr lang="es-CL" dirty="0" smtClean="0"/>
            <a:t>Aprendizaje</a:t>
          </a:r>
          <a:endParaRPr lang="es-CL" dirty="0"/>
        </a:p>
      </dgm:t>
    </dgm:pt>
    <dgm:pt modelId="{060B47BD-84B2-431B-A458-C2FCEF33184D}" type="parTrans" cxnId="{13312D68-C117-48E2-B23F-9EF61F07FAFD}">
      <dgm:prSet/>
      <dgm:spPr/>
      <dgm:t>
        <a:bodyPr/>
        <a:lstStyle/>
        <a:p>
          <a:endParaRPr lang="es-CL"/>
        </a:p>
      </dgm:t>
    </dgm:pt>
    <dgm:pt modelId="{57780D09-0FAF-4DFD-A06E-0F4B6C9A24D3}" type="sibTrans" cxnId="{13312D68-C117-48E2-B23F-9EF61F07FAFD}">
      <dgm:prSet/>
      <dgm:spPr/>
      <dgm:t>
        <a:bodyPr/>
        <a:lstStyle/>
        <a:p>
          <a:endParaRPr lang="es-CL"/>
        </a:p>
      </dgm:t>
    </dgm:pt>
    <dgm:pt modelId="{339A7F5F-6CF3-4B21-9E1D-E2D8F8C1521E}" type="pres">
      <dgm:prSet presAssocID="{FDFD6B73-7927-4F0A-8D52-FC2DB3E0B5BD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CL"/>
        </a:p>
      </dgm:t>
    </dgm:pt>
    <dgm:pt modelId="{579CED7A-7EE9-4CA6-A42B-65A6964888B9}" type="pres">
      <dgm:prSet presAssocID="{1E2287AD-7B50-4670-BC36-589DB09AA171}" presName="node" presStyleLbl="node1" presStyleIdx="0" presStyleCnt="3" custRadScaleRad="100004" custRadScaleInc="-1138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9FCFB1A5-C458-4467-AF62-4F6DDD8B33FC}" type="pres">
      <dgm:prSet presAssocID="{1E2287AD-7B50-4670-BC36-589DB09AA171}" presName="spNode" presStyleCnt="0"/>
      <dgm:spPr/>
    </dgm:pt>
    <dgm:pt modelId="{17A67960-2924-4E76-8201-90A9660A8DB2}" type="pres">
      <dgm:prSet presAssocID="{FD4CB83A-7220-4EB8-B61C-F10FB0AF337D}" presName="sibTrans" presStyleLbl="sibTrans1D1" presStyleIdx="0" presStyleCnt="3"/>
      <dgm:spPr/>
      <dgm:t>
        <a:bodyPr/>
        <a:lstStyle/>
        <a:p>
          <a:endParaRPr lang="es-CL"/>
        </a:p>
      </dgm:t>
    </dgm:pt>
    <dgm:pt modelId="{FF8B8742-CD1F-4293-9CC2-01876C90DD49}" type="pres">
      <dgm:prSet presAssocID="{1C4E8E29-61C8-4708-9ED5-1C7DBC176E53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8DFEC15E-0CD2-413E-ADE7-0F59B354AF36}" type="pres">
      <dgm:prSet presAssocID="{1C4E8E29-61C8-4708-9ED5-1C7DBC176E53}" presName="spNode" presStyleCnt="0"/>
      <dgm:spPr/>
    </dgm:pt>
    <dgm:pt modelId="{2F2DB302-DA11-4914-9BA7-6FB2C5E8A30B}" type="pres">
      <dgm:prSet presAssocID="{6752A958-65D9-4B04-931A-22D70CFF29BC}" presName="sibTrans" presStyleLbl="sibTrans1D1" presStyleIdx="1" presStyleCnt="3"/>
      <dgm:spPr/>
      <dgm:t>
        <a:bodyPr/>
        <a:lstStyle/>
        <a:p>
          <a:endParaRPr lang="es-CL"/>
        </a:p>
      </dgm:t>
    </dgm:pt>
    <dgm:pt modelId="{A6455388-9CCC-4163-9BD7-BF47AB813132}" type="pres">
      <dgm:prSet presAssocID="{0C740EA1-40DA-46B2-A1E9-5FC090B5A4EC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CL"/>
        </a:p>
      </dgm:t>
    </dgm:pt>
    <dgm:pt modelId="{DEE3DDA4-FC1C-4E38-AAA0-1643126C1BB4}" type="pres">
      <dgm:prSet presAssocID="{0C740EA1-40DA-46B2-A1E9-5FC090B5A4EC}" presName="spNode" presStyleCnt="0"/>
      <dgm:spPr/>
    </dgm:pt>
    <dgm:pt modelId="{A82FFD41-FC26-459F-B112-7C757D585F5B}" type="pres">
      <dgm:prSet presAssocID="{57780D09-0FAF-4DFD-A06E-0F4B6C9A24D3}" presName="sibTrans" presStyleLbl="sibTrans1D1" presStyleIdx="2" presStyleCnt="3"/>
      <dgm:spPr/>
      <dgm:t>
        <a:bodyPr/>
        <a:lstStyle/>
        <a:p>
          <a:endParaRPr lang="es-CL"/>
        </a:p>
      </dgm:t>
    </dgm:pt>
  </dgm:ptLst>
  <dgm:cxnLst>
    <dgm:cxn modelId="{909B0485-2439-4245-BDBA-E863D9506DDE}" type="presOf" srcId="{1E2287AD-7B50-4670-BC36-589DB09AA171}" destId="{579CED7A-7EE9-4CA6-A42B-65A6964888B9}" srcOrd="0" destOrd="0" presId="urn:microsoft.com/office/officeart/2005/8/layout/cycle5"/>
    <dgm:cxn modelId="{6E214701-71D4-4544-B24B-8DCB1A26FC6C}" type="presOf" srcId="{6752A958-65D9-4B04-931A-22D70CFF29BC}" destId="{2F2DB302-DA11-4914-9BA7-6FB2C5E8A30B}" srcOrd="0" destOrd="0" presId="urn:microsoft.com/office/officeart/2005/8/layout/cycle5"/>
    <dgm:cxn modelId="{D40BEB3C-8049-4999-ACC6-B1DA141A8156}" type="presOf" srcId="{57780D09-0FAF-4DFD-A06E-0F4B6C9A24D3}" destId="{A82FFD41-FC26-459F-B112-7C757D585F5B}" srcOrd="0" destOrd="0" presId="urn:microsoft.com/office/officeart/2005/8/layout/cycle5"/>
    <dgm:cxn modelId="{DB85BABC-ACAF-4C4D-9537-23592D3C2286}" srcId="{FDFD6B73-7927-4F0A-8D52-FC2DB3E0B5BD}" destId="{1E2287AD-7B50-4670-BC36-589DB09AA171}" srcOrd="0" destOrd="0" parTransId="{F989AA7F-9497-4D5B-A792-5A777390B238}" sibTransId="{FD4CB83A-7220-4EB8-B61C-F10FB0AF337D}"/>
    <dgm:cxn modelId="{10B59E09-289F-4E2F-BBCA-2B98DB446535}" type="presOf" srcId="{0C740EA1-40DA-46B2-A1E9-5FC090B5A4EC}" destId="{A6455388-9CCC-4163-9BD7-BF47AB813132}" srcOrd="0" destOrd="0" presId="urn:microsoft.com/office/officeart/2005/8/layout/cycle5"/>
    <dgm:cxn modelId="{E7C5CB5E-417C-4BBE-B0D6-A213E01FE731}" srcId="{FDFD6B73-7927-4F0A-8D52-FC2DB3E0B5BD}" destId="{1C4E8E29-61C8-4708-9ED5-1C7DBC176E53}" srcOrd="1" destOrd="0" parTransId="{11A59CFC-5327-486C-B588-E42DDC3E5EBB}" sibTransId="{6752A958-65D9-4B04-931A-22D70CFF29BC}"/>
    <dgm:cxn modelId="{9D10EBC6-A03F-4E8B-9172-CF481B3614BE}" type="presOf" srcId="{FDFD6B73-7927-4F0A-8D52-FC2DB3E0B5BD}" destId="{339A7F5F-6CF3-4B21-9E1D-E2D8F8C1521E}" srcOrd="0" destOrd="0" presId="urn:microsoft.com/office/officeart/2005/8/layout/cycle5"/>
    <dgm:cxn modelId="{13312D68-C117-48E2-B23F-9EF61F07FAFD}" srcId="{FDFD6B73-7927-4F0A-8D52-FC2DB3E0B5BD}" destId="{0C740EA1-40DA-46B2-A1E9-5FC090B5A4EC}" srcOrd="2" destOrd="0" parTransId="{060B47BD-84B2-431B-A458-C2FCEF33184D}" sibTransId="{57780D09-0FAF-4DFD-A06E-0F4B6C9A24D3}"/>
    <dgm:cxn modelId="{60B69B2A-7803-4336-9E2D-F5436450F06B}" type="presOf" srcId="{1C4E8E29-61C8-4708-9ED5-1C7DBC176E53}" destId="{FF8B8742-CD1F-4293-9CC2-01876C90DD49}" srcOrd="0" destOrd="0" presId="urn:microsoft.com/office/officeart/2005/8/layout/cycle5"/>
    <dgm:cxn modelId="{6A6DB870-0B68-48EA-8374-19018173FA00}" type="presOf" srcId="{FD4CB83A-7220-4EB8-B61C-F10FB0AF337D}" destId="{17A67960-2924-4E76-8201-90A9660A8DB2}" srcOrd="0" destOrd="0" presId="urn:microsoft.com/office/officeart/2005/8/layout/cycle5"/>
    <dgm:cxn modelId="{7124074F-8127-4EF5-AE4E-9CAC9EFBDF85}" type="presParOf" srcId="{339A7F5F-6CF3-4B21-9E1D-E2D8F8C1521E}" destId="{579CED7A-7EE9-4CA6-A42B-65A6964888B9}" srcOrd="0" destOrd="0" presId="urn:microsoft.com/office/officeart/2005/8/layout/cycle5"/>
    <dgm:cxn modelId="{4B723B96-2995-4770-94EF-E364B6307155}" type="presParOf" srcId="{339A7F5F-6CF3-4B21-9E1D-E2D8F8C1521E}" destId="{9FCFB1A5-C458-4467-AF62-4F6DDD8B33FC}" srcOrd="1" destOrd="0" presId="urn:microsoft.com/office/officeart/2005/8/layout/cycle5"/>
    <dgm:cxn modelId="{5BE9323C-8E71-42D7-A645-3D7085881574}" type="presParOf" srcId="{339A7F5F-6CF3-4B21-9E1D-E2D8F8C1521E}" destId="{17A67960-2924-4E76-8201-90A9660A8DB2}" srcOrd="2" destOrd="0" presId="urn:microsoft.com/office/officeart/2005/8/layout/cycle5"/>
    <dgm:cxn modelId="{3C1D5677-175E-4C67-828D-F83E9F01BFC8}" type="presParOf" srcId="{339A7F5F-6CF3-4B21-9E1D-E2D8F8C1521E}" destId="{FF8B8742-CD1F-4293-9CC2-01876C90DD49}" srcOrd="3" destOrd="0" presId="urn:microsoft.com/office/officeart/2005/8/layout/cycle5"/>
    <dgm:cxn modelId="{CF54EB0D-90F9-45B2-850F-450B73D24573}" type="presParOf" srcId="{339A7F5F-6CF3-4B21-9E1D-E2D8F8C1521E}" destId="{8DFEC15E-0CD2-413E-ADE7-0F59B354AF36}" srcOrd="4" destOrd="0" presId="urn:microsoft.com/office/officeart/2005/8/layout/cycle5"/>
    <dgm:cxn modelId="{8830E00B-584D-4386-8FD6-B8BB54211EAA}" type="presParOf" srcId="{339A7F5F-6CF3-4B21-9E1D-E2D8F8C1521E}" destId="{2F2DB302-DA11-4914-9BA7-6FB2C5E8A30B}" srcOrd="5" destOrd="0" presId="urn:microsoft.com/office/officeart/2005/8/layout/cycle5"/>
    <dgm:cxn modelId="{78B1789A-EC06-496E-A623-47E6F7DCED15}" type="presParOf" srcId="{339A7F5F-6CF3-4B21-9E1D-E2D8F8C1521E}" destId="{A6455388-9CCC-4163-9BD7-BF47AB813132}" srcOrd="6" destOrd="0" presId="urn:microsoft.com/office/officeart/2005/8/layout/cycle5"/>
    <dgm:cxn modelId="{6AE6D073-E495-46E0-B810-D72F18470BAD}" type="presParOf" srcId="{339A7F5F-6CF3-4B21-9E1D-E2D8F8C1521E}" destId="{DEE3DDA4-FC1C-4E38-AAA0-1643126C1BB4}" srcOrd="7" destOrd="0" presId="urn:microsoft.com/office/officeart/2005/8/layout/cycle5"/>
    <dgm:cxn modelId="{D33A9075-7DB6-4F03-998B-CD4955EC809B}" type="presParOf" srcId="{339A7F5F-6CF3-4B21-9E1D-E2D8F8C1521E}" destId="{A82FFD41-FC26-459F-B112-7C757D585F5B}" srcOrd="8" destOrd="0" presId="urn:microsoft.com/office/officeart/2005/8/layout/cycle5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9CED7A-7EE9-4CA6-A42B-65A6964888B9}">
      <dsp:nvSpPr>
        <dsp:cNvPr id="0" name=""/>
        <dsp:cNvSpPr/>
      </dsp:nvSpPr>
      <dsp:spPr>
        <a:xfrm>
          <a:off x="2026017" y="1053"/>
          <a:ext cx="1439824" cy="9358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 smtClean="0"/>
            <a:t>Diseño</a:t>
          </a:r>
          <a:endParaRPr lang="es-CL" sz="1800" kern="1200" dirty="0"/>
        </a:p>
      </dsp:txBody>
      <dsp:txXfrm>
        <a:off x="2026017" y="1053"/>
        <a:ext cx="1439824" cy="935885"/>
      </dsp:txXfrm>
    </dsp:sp>
    <dsp:sp modelId="{17A67960-2924-4E76-8201-90A9660A8DB2}">
      <dsp:nvSpPr>
        <dsp:cNvPr id="0" name=""/>
        <dsp:cNvSpPr/>
      </dsp:nvSpPr>
      <dsp:spPr>
        <a:xfrm>
          <a:off x="1507165" y="468951"/>
          <a:ext cx="2497385" cy="2497385"/>
        </a:xfrm>
        <a:custGeom>
          <a:avLst/>
          <a:gdLst/>
          <a:ahLst/>
          <a:cxnLst/>
          <a:rect l="0" t="0" r="0" b="0"/>
          <a:pathLst>
            <a:path>
              <a:moveTo>
                <a:pt x="2155193" y="389920"/>
              </a:moveTo>
              <a:arcTo wR="1248692" hR="1248692" stAng="18992927" swAng="2325110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8B8742-CD1F-4293-9CC2-01876C90DD49}">
      <dsp:nvSpPr>
        <dsp:cNvPr id="0" name=""/>
        <dsp:cNvSpPr/>
      </dsp:nvSpPr>
      <dsp:spPr>
        <a:xfrm>
          <a:off x="3117338" y="1874103"/>
          <a:ext cx="1439824" cy="9358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 smtClean="0"/>
            <a:t>Ejecución</a:t>
          </a:r>
          <a:endParaRPr lang="es-CL" sz="1800" kern="1200" dirty="0"/>
        </a:p>
      </dsp:txBody>
      <dsp:txXfrm>
        <a:off x="3117338" y="1874103"/>
        <a:ext cx="1439824" cy="935885"/>
      </dsp:txXfrm>
    </dsp:sp>
    <dsp:sp modelId="{2F2DB302-DA11-4914-9BA7-6FB2C5E8A30B}">
      <dsp:nvSpPr>
        <dsp:cNvPr id="0" name=""/>
        <dsp:cNvSpPr/>
      </dsp:nvSpPr>
      <dsp:spPr>
        <a:xfrm>
          <a:off x="1507158" y="469007"/>
          <a:ext cx="2497385" cy="2497385"/>
        </a:xfrm>
        <a:custGeom>
          <a:avLst/>
          <a:gdLst/>
          <a:ahLst/>
          <a:cxnLst/>
          <a:rect l="0" t="0" r="0" b="0"/>
          <a:pathLst>
            <a:path>
              <a:moveTo>
                <a:pt x="1632056" y="2437080"/>
              </a:moveTo>
              <a:arcTo wR="1248692" hR="1248692" stAng="4327245" swAng="2145511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6455388-9CCC-4163-9BD7-BF47AB813132}">
      <dsp:nvSpPr>
        <dsp:cNvPr id="0" name=""/>
        <dsp:cNvSpPr/>
      </dsp:nvSpPr>
      <dsp:spPr>
        <a:xfrm>
          <a:off x="954539" y="1874103"/>
          <a:ext cx="1439824" cy="935885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s-CL" sz="1800" kern="1200" dirty="0" smtClean="0"/>
            <a:t>Aprendizaje</a:t>
          </a:r>
          <a:endParaRPr lang="es-CL" sz="1800" kern="1200" dirty="0"/>
        </a:p>
      </dsp:txBody>
      <dsp:txXfrm>
        <a:off x="954539" y="1874103"/>
        <a:ext cx="1439824" cy="935885"/>
      </dsp:txXfrm>
    </dsp:sp>
    <dsp:sp modelId="{A82FFD41-FC26-459F-B112-7C757D585F5B}">
      <dsp:nvSpPr>
        <dsp:cNvPr id="0" name=""/>
        <dsp:cNvSpPr/>
      </dsp:nvSpPr>
      <dsp:spPr>
        <a:xfrm>
          <a:off x="1507151" y="468950"/>
          <a:ext cx="2497385" cy="2497385"/>
        </a:xfrm>
        <a:custGeom>
          <a:avLst/>
          <a:gdLst/>
          <a:ahLst/>
          <a:cxnLst/>
          <a:rect l="0" t="0" r="0" b="0"/>
          <a:pathLst>
            <a:path>
              <a:moveTo>
                <a:pt x="3863" y="1150540"/>
              </a:moveTo>
              <a:arcTo wR="1248692" hR="1248692" stAng="11070499" swAng="2281178"/>
            </a:path>
          </a:pathLst>
        </a:custGeom>
        <a:noFill/>
        <a:ln w="9525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5">
  <dgm:title val=""/>
  <dgm:desc val=""/>
  <dgm:catLst>
    <dgm:cat type="cycle" pri="3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fact="-1"/>
          <dgm:constr type="diam" for="ch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2"/>
                <dgm:constr type="endPad" refType="connDist" fact="0.2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765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noProof="0" smtClean="0"/>
              <a:t>Haga clic para modificar el estilo de texto del patrón</a:t>
            </a:r>
          </a:p>
          <a:p>
            <a:pPr lvl="1"/>
            <a:r>
              <a:rPr lang="es-CL" noProof="0" smtClean="0"/>
              <a:t>Segundo nivel</a:t>
            </a:r>
          </a:p>
          <a:p>
            <a:pPr lvl="2"/>
            <a:r>
              <a:rPr lang="es-CL" noProof="0" smtClean="0"/>
              <a:t>Tercer nivel</a:t>
            </a:r>
          </a:p>
          <a:p>
            <a:pPr lvl="3"/>
            <a:r>
              <a:rPr lang="es-CL" noProof="0" smtClean="0"/>
              <a:t>Cuarto nivel</a:t>
            </a:r>
          </a:p>
          <a:p>
            <a:pPr lvl="4"/>
            <a:r>
              <a:rPr lang="es-CL" noProof="0" smtClean="0"/>
              <a:t>Quinto nivel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ED1E4788-08D3-4E2D-8E9C-111E1342CF1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MX" smtClean="0"/>
          </a:p>
        </p:txBody>
      </p:sp>
      <p:sp>
        <p:nvSpPr>
          <p:cNvPr id="28676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1DA699B-C08B-4A58-A329-CAB22319608C}" type="slidenum">
              <a:rPr lang="es-CL" smtClean="0"/>
              <a:pPr/>
              <a:t>8</a:t>
            </a:fld>
            <a:endParaRPr lang="es-CL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1 Marcador de imagen de diapositiva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9699" name="2 Marcador de notas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s-ES_tradnl" smtClean="0"/>
          </a:p>
        </p:txBody>
      </p:sp>
      <p:sp>
        <p:nvSpPr>
          <p:cNvPr id="29700" name="3 Marcador de número de diapositiva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D74FB3E-1C32-4CF3-92C0-F6840942DCF1}" type="slidenum">
              <a:rPr lang="es-CL" smtClean="0"/>
              <a:pPr/>
              <a:t>18</a:t>
            </a:fld>
            <a:endParaRPr lang="es-CL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445B20-F61E-44FB-8DFD-AC879023BD5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DB0F90-BC9A-4B71-969F-6DD4FB47309C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CBE379-8E1F-4BF2-900E-3E59DE568498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ABF77C-B14C-446C-BA96-FDE066D9DAC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F57762-336C-4991-805B-960BEA9D0065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FDA811-5CB3-4FC9-9C37-3BE3871D153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A7DF28-A395-43C9-A5D7-BD1B7A0D2EB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3E90DF-B6E9-4820-86DD-23BF68122781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443D82-F0DD-4809-A8B8-CF0D8099ECE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C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2E03BD-A595-44BC-8C8C-24D78D444F4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C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CL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F22BD4-0704-47D0-B66A-17DEEF502C50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r>
              <a:rPr lang="es-CL"/>
              <a:t>Taller de Ingeniería Industrial l - Proyectos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E595CA53-7D41-4981-8B2F-8EFE8C95BF3D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C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diagramLayout" Target="../diagrams/layout1.xml"/><Relationship Id="rId7" Type="http://schemas.openxmlformats.org/officeDocument/2006/relationships/image" Target="../media/image2.png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2055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2056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51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s-ES_tradnl">
                <a:solidFill>
                  <a:schemeClr val="bg1"/>
                </a:solidFill>
                <a:latin typeface="Verdana" pitchFamily="34" charset="0"/>
              </a:rPr>
              <a:t>Lunes 14 Marzo 2011</a:t>
            </a:r>
          </a:p>
        </p:txBody>
      </p:sp>
      <p:sp>
        <p:nvSpPr>
          <p:cNvPr id="2053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2" name="Rectangle 3"/>
          <p:cNvSpPr txBox="1">
            <a:spLocks noChangeArrowheads="1"/>
          </p:cNvSpPr>
          <p:nvPr/>
        </p:nvSpPr>
        <p:spPr>
          <a:xfrm>
            <a:off x="395288" y="2132013"/>
            <a:ext cx="8137525" cy="1152525"/>
          </a:xfrm>
          <a:prstGeom prst="rect">
            <a:avLst/>
          </a:prstGeom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es-CL" sz="4800" b="1" kern="0" dirty="0">
                <a:latin typeface="Verdana" pitchFamily="34" charset="0"/>
                <a:cs typeface="+mn-cs"/>
              </a:rPr>
              <a:t>Taller de Ingeniería Industrial l</a:t>
            </a:r>
          </a:p>
          <a:p>
            <a:pPr marL="342900" indent="-342900" algn="ctr">
              <a:spcBef>
                <a:spcPct val="20000"/>
              </a:spcBef>
              <a:defRPr/>
            </a:pPr>
            <a:r>
              <a:rPr lang="es-CL" sz="4400" b="1" kern="0" dirty="0">
                <a:latin typeface="Verdana" pitchFamily="34" charset="0"/>
                <a:cs typeface="+mn-cs"/>
              </a:rPr>
              <a:t>Proyectos</a:t>
            </a:r>
          </a:p>
        </p:txBody>
      </p:sp>
    </p:spTree>
  </p:cSld>
  <p:clrMapOvr>
    <a:masterClrMapping/>
  </p:clrMapOvr>
  <p:transition spd="slow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661988" y="14287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s-ES_tradnl" sz="240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-112" charset="-128"/>
            </a:endParaRPr>
          </a:p>
        </p:txBody>
      </p:sp>
      <p:sp>
        <p:nvSpPr>
          <p:cNvPr id="11267" name="Rectangle 6"/>
          <p:cNvSpPr>
            <a:spLocks noChangeArrowheads="1"/>
          </p:cNvSpPr>
          <p:nvPr/>
        </p:nvSpPr>
        <p:spPr bwMode="auto">
          <a:xfrm>
            <a:off x="-36513" y="-215900"/>
            <a:ext cx="9180513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11268" name="Picture 9" descr="Logo_FCFM_ApaisadoOficial2006_con-fondo"/>
          <p:cNvPicPr>
            <a:picLocks noChangeAspect="1" noChangeArrowheads="1"/>
          </p:cNvPicPr>
          <p:nvPr/>
        </p:nvPicPr>
        <p:blipFill>
          <a:blip r:embed="rId2" cstate="print"/>
          <a:srcRect l="18875" r="37975"/>
          <a:stretch>
            <a:fillRect/>
          </a:stretch>
        </p:blipFill>
        <p:spPr bwMode="auto">
          <a:xfrm>
            <a:off x="107950" y="6237288"/>
            <a:ext cx="5032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Text Box 2"/>
          <p:cNvSpPr txBox="1">
            <a:spLocks noChangeArrowheads="1"/>
          </p:cNvSpPr>
          <p:nvPr/>
        </p:nvSpPr>
        <p:spPr bwMode="auto">
          <a:xfrm>
            <a:off x="800100" y="617538"/>
            <a:ext cx="7200900" cy="9540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600" b="1">
                <a:solidFill>
                  <a:srgbClr val="993300"/>
                </a:solidFill>
                <a:latin typeface="Verdana" pitchFamily="34" charset="0"/>
              </a:rPr>
              <a:t>Desafío 1</a:t>
            </a:r>
          </a:p>
          <a:p>
            <a:r>
              <a:rPr lang="es-CL" sz="2000" i="1">
                <a:latin typeface="Verdana" pitchFamily="34" charset="0"/>
              </a:rPr>
              <a:t>Aumentar rendimiento académico del equipo en X %</a:t>
            </a:r>
          </a:p>
        </p:txBody>
      </p:sp>
      <p:pic>
        <p:nvPicPr>
          <p:cNvPr id="1127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2438" y="6246813"/>
            <a:ext cx="2162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 Box 2"/>
          <p:cNvSpPr txBox="1">
            <a:spLocks noChangeArrowheads="1"/>
          </p:cNvSpPr>
          <p:nvPr/>
        </p:nvSpPr>
        <p:spPr bwMode="auto">
          <a:xfrm>
            <a:off x="679450" y="1785938"/>
            <a:ext cx="8035925" cy="492442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marL="514350" indent="-514350" algn="just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s-CL" sz="2400" b="1" dirty="0" smtClean="0">
                <a:latin typeface="Verdana" pitchFamily="34" charset="0"/>
              </a:rPr>
              <a:t>Lograr una mejora de X* % en el rendimiento académico del equipo</a:t>
            </a:r>
          </a:p>
          <a:p>
            <a:pPr marL="514350" indent="-514350" algn="just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s-CL" sz="2400" dirty="0" smtClean="0">
                <a:latin typeface="Verdana" pitchFamily="34" charset="0"/>
              </a:rPr>
              <a:t>Diseñar y actualizar semanalmente un reporte que muestre los resultados totales del equipo (Panel de Control)</a:t>
            </a:r>
          </a:p>
          <a:p>
            <a:pPr marL="514350" indent="-514350" algn="just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s-CL" sz="2400" dirty="0" smtClean="0">
                <a:latin typeface="Verdana" pitchFamily="34" charset="0"/>
              </a:rPr>
              <a:t>A partir del resultado del Proyecto en estas 15 semanas graduar un modelo para aumentar el rendimiento académico </a:t>
            </a:r>
          </a:p>
          <a:p>
            <a:pPr marL="514350" indent="-514350" algn="just" eaLnBrk="1" hangingPunct="1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s-CL" sz="2400" dirty="0" smtClean="0">
                <a:latin typeface="Verdana" pitchFamily="34" charset="0"/>
              </a:rPr>
              <a:t>Diseñar un modelo de negocio a partir del modelo: clientes, oferta y evaluación económica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s-CL" dirty="0" smtClean="0">
                <a:latin typeface="Verdana" pitchFamily="34" charset="0"/>
              </a:rPr>
              <a:t> 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s-CL" dirty="0" smtClean="0">
                <a:latin typeface="Verdana" pitchFamily="34" charset="0"/>
              </a:rPr>
              <a:t>*</a:t>
            </a:r>
            <a:r>
              <a:rPr lang="es-CL" sz="1400" dirty="0" smtClean="0">
                <a:latin typeface="Verdana" pitchFamily="34" charset="0"/>
              </a:rPr>
              <a:t>Definiremos indicador para medir la mejora y el estándar </a:t>
            </a:r>
          </a:p>
          <a:p>
            <a:pPr algn="just" eaLnBrk="1" hangingPunct="1">
              <a:spcBef>
                <a:spcPts val="0"/>
              </a:spcBef>
              <a:defRPr/>
            </a:pPr>
            <a:r>
              <a:rPr lang="es-CL" sz="1400" dirty="0">
                <a:latin typeface="Verdana" pitchFamily="34" charset="0"/>
              </a:rPr>
              <a:t> </a:t>
            </a:r>
            <a:r>
              <a:rPr lang="es-CL" sz="1400" dirty="0" smtClean="0">
                <a:latin typeface="Verdana" pitchFamily="34" charset="0"/>
              </a:rPr>
              <a:t>   de dicha mejora (Ej:30%)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661988" y="14287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s-ES_tradnl" sz="240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-112" charset="-128"/>
            </a:endParaRPr>
          </a:p>
        </p:txBody>
      </p:sp>
      <p:sp>
        <p:nvSpPr>
          <p:cNvPr id="12291" name="Rectangle 7"/>
          <p:cNvSpPr>
            <a:spLocks noChangeArrowheads="1"/>
          </p:cNvSpPr>
          <p:nvPr/>
        </p:nvSpPr>
        <p:spPr bwMode="auto">
          <a:xfrm>
            <a:off x="7858125" y="-52388"/>
            <a:ext cx="1266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i="1">
                <a:solidFill>
                  <a:schemeClr val="bg1"/>
                </a:solidFill>
              </a:rPr>
              <a:t>DESAFÍO 1</a:t>
            </a:r>
            <a:endParaRPr lang="es-ES" sz="1600" b="1" i="1">
              <a:solidFill>
                <a:schemeClr val="bg1"/>
              </a:solidFill>
            </a:endParaRPr>
          </a:p>
        </p:txBody>
      </p:sp>
      <p:sp>
        <p:nvSpPr>
          <p:cNvPr id="12292" name="Text Box 2"/>
          <p:cNvSpPr txBox="1">
            <a:spLocks noChangeArrowheads="1"/>
          </p:cNvSpPr>
          <p:nvPr/>
        </p:nvSpPr>
        <p:spPr bwMode="auto">
          <a:xfrm>
            <a:off x="571500" y="1522413"/>
            <a:ext cx="8001000" cy="2862262"/>
          </a:xfrm>
          <a:prstGeom prst="rect">
            <a:avLst/>
          </a:prstGeom>
          <a:noFill/>
          <a:ln w="10160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7200" b="1">
                <a:solidFill>
                  <a:srgbClr val="993300"/>
                </a:solidFill>
                <a:latin typeface="Vijaya" pitchFamily="34" charset="0"/>
              </a:rPr>
              <a:t>DESAFÍO 2</a:t>
            </a:r>
          </a:p>
          <a:p>
            <a:pPr algn="ctr"/>
            <a:r>
              <a:rPr lang="es-CL" sz="5400" b="1">
                <a:latin typeface="Vijaya" pitchFamily="34" charset="0"/>
              </a:rPr>
              <a:t> Conocer y presentar qué hacen 300 ingenieros civiles industriales</a:t>
            </a:r>
          </a:p>
        </p:txBody>
      </p:sp>
      <p:pic>
        <p:nvPicPr>
          <p:cNvPr id="12293" name="5 Imagen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9600" y="4522788"/>
            <a:ext cx="2862263" cy="214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661988" y="14287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s-ES_tradnl" sz="240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-112" charset="-128"/>
            </a:endParaRPr>
          </a:p>
        </p:txBody>
      </p:sp>
      <p:sp>
        <p:nvSpPr>
          <p:cNvPr id="13315" name="Rectangle 6"/>
          <p:cNvSpPr>
            <a:spLocks noChangeArrowheads="1"/>
          </p:cNvSpPr>
          <p:nvPr/>
        </p:nvSpPr>
        <p:spPr bwMode="auto">
          <a:xfrm>
            <a:off x="-36513" y="-215900"/>
            <a:ext cx="9180513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3316" name="Text Box 2"/>
          <p:cNvSpPr txBox="1">
            <a:spLocks noChangeArrowheads="1"/>
          </p:cNvSpPr>
          <p:nvPr/>
        </p:nvSpPr>
        <p:spPr bwMode="auto">
          <a:xfrm>
            <a:off x="371475" y="666750"/>
            <a:ext cx="7200900" cy="12620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600" b="1">
                <a:solidFill>
                  <a:srgbClr val="993300"/>
                </a:solidFill>
                <a:latin typeface="Verdana" pitchFamily="34" charset="0"/>
              </a:rPr>
              <a:t>Desafío 2</a:t>
            </a:r>
          </a:p>
          <a:p>
            <a:r>
              <a:rPr lang="es-CL" sz="2000" i="1">
                <a:latin typeface="Verdana" pitchFamily="34" charset="0"/>
              </a:rPr>
              <a:t>Conocer y presentar qué hacen 300 ingenieros civiles industriales</a:t>
            </a:r>
          </a:p>
        </p:txBody>
      </p:sp>
      <p:sp>
        <p:nvSpPr>
          <p:cNvPr id="13317" name="Text Box 2"/>
          <p:cNvSpPr txBox="1">
            <a:spLocks noChangeArrowheads="1"/>
          </p:cNvSpPr>
          <p:nvPr/>
        </p:nvSpPr>
        <p:spPr bwMode="auto">
          <a:xfrm>
            <a:off x="465138" y="2143125"/>
            <a:ext cx="8035925" cy="341630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just">
              <a:buFont typeface="Arial" charset="0"/>
              <a:buChar char="•"/>
            </a:pPr>
            <a:r>
              <a:rPr lang="es-CL" sz="2400">
                <a:latin typeface="Verdana" pitchFamily="34" charset="0"/>
              </a:rPr>
              <a:t>150 ingenieros entrevistados (cada sección)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2400">
                <a:latin typeface="Verdana" pitchFamily="34" charset="0"/>
              </a:rPr>
              <a:t>10 «</a:t>
            </a:r>
            <a:r>
              <a:rPr lang="es-CL" sz="2400" i="1">
                <a:latin typeface="Verdana" pitchFamily="34" charset="0"/>
              </a:rPr>
              <a:t>días en una empresa</a:t>
            </a:r>
            <a:r>
              <a:rPr lang="es-CL" sz="2400">
                <a:latin typeface="Verdana" pitchFamily="34" charset="0"/>
              </a:rPr>
              <a:t>» (cada sección)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2400" b="1">
                <a:latin typeface="Verdana" pitchFamily="34" charset="0"/>
              </a:rPr>
              <a:t>Diseñar y ejecutar forma de presentar a sus compañeros </a:t>
            </a:r>
            <a:r>
              <a:rPr lang="es-CL" sz="2400">
                <a:latin typeface="Verdana" pitchFamily="34" charset="0"/>
              </a:rPr>
              <a:t>(2 secciones juntas)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2400" b="1">
                <a:latin typeface="Verdana" pitchFamily="34" charset="0"/>
              </a:rPr>
              <a:t>Realizar Encuentro presencial de Alumnos - Exalumnos con al menos 200 asistentes </a:t>
            </a:r>
            <a:r>
              <a:rPr lang="es-CL" sz="2400">
                <a:latin typeface="Verdana" pitchFamily="34" charset="0"/>
              </a:rPr>
              <a:t>(2 secciones juntas)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2400">
                <a:latin typeface="Verdana" pitchFamily="34" charset="0"/>
              </a:rPr>
              <a:t>Diseñar un modelo de negocio: clientes, oferta y evaluación económica (cada sección)</a:t>
            </a:r>
          </a:p>
        </p:txBody>
      </p:sp>
      <p:pic>
        <p:nvPicPr>
          <p:cNvPr id="13318" name="Picture 9" descr="Logo_FCFM_ApaisadoOficial2006_con-fondo"/>
          <p:cNvPicPr>
            <a:picLocks noChangeAspect="1" noChangeArrowheads="1"/>
          </p:cNvPicPr>
          <p:nvPr/>
        </p:nvPicPr>
        <p:blipFill>
          <a:blip r:embed="rId2" cstate="print"/>
          <a:srcRect l="18875" r="37975"/>
          <a:stretch>
            <a:fillRect/>
          </a:stretch>
        </p:blipFill>
        <p:spPr bwMode="auto">
          <a:xfrm>
            <a:off x="107950" y="6237288"/>
            <a:ext cx="5032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2438" y="6246813"/>
            <a:ext cx="2162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8" descr="http://www.onetomarket.es/wp-content/uploads/2010/11/Benchmarking-previsi%C3%B3n-inversi%C3%B3n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8400" y="4508500"/>
            <a:ext cx="17272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661988" y="14287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s-ES_tradnl" sz="240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-112" charset="-128"/>
            </a:endParaRPr>
          </a:p>
        </p:txBody>
      </p:sp>
      <p:sp>
        <p:nvSpPr>
          <p:cNvPr id="14340" name="Rectangle 7"/>
          <p:cNvSpPr>
            <a:spLocks noChangeArrowheads="1"/>
          </p:cNvSpPr>
          <p:nvPr/>
        </p:nvSpPr>
        <p:spPr bwMode="auto">
          <a:xfrm>
            <a:off x="7858125" y="-52388"/>
            <a:ext cx="1266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i="1">
                <a:solidFill>
                  <a:schemeClr val="bg1"/>
                </a:solidFill>
              </a:rPr>
              <a:t>DESAFÍO 1</a:t>
            </a:r>
            <a:endParaRPr lang="es-ES" sz="1600" b="1" i="1">
              <a:solidFill>
                <a:schemeClr val="bg1"/>
              </a:solidFill>
            </a:endParaRPr>
          </a:p>
        </p:txBody>
      </p:sp>
      <p:sp>
        <p:nvSpPr>
          <p:cNvPr id="14341" name="Text Box 2"/>
          <p:cNvSpPr txBox="1">
            <a:spLocks noChangeArrowheads="1"/>
          </p:cNvSpPr>
          <p:nvPr/>
        </p:nvSpPr>
        <p:spPr bwMode="auto">
          <a:xfrm>
            <a:off x="571500" y="527050"/>
            <a:ext cx="8001000" cy="3694113"/>
          </a:xfrm>
          <a:prstGeom prst="rect">
            <a:avLst/>
          </a:prstGeom>
          <a:noFill/>
          <a:ln w="10160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7200" b="1">
                <a:solidFill>
                  <a:srgbClr val="993300"/>
                </a:solidFill>
                <a:latin typeface="Vijaya" pitchFamily="34" charset="0"/>
              </a:rPr>
              <a:t>DESAFÍO 3</a:t>
            </a:r>
          </a:p>
          <a:p>
            <a:pPr algn="ctr"/>
            <a:r>
              <a:rPr lang="es-CL" sz="5400" b="1">
                <a:latin typeface="Vijaya" pitchFamily="34" charset="0"/>
              </a:rPr>
              <a:t> Presentar benchmark de la carrera en 10 países y vivir la experiencia en 1 país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6"/>
          <p:cNvSpPr>
            <a:spLocks noChangeArrowheads="1"/>
          </p:cNvSpPr>
          <p:nvPr/>
        </p:nvSpPr>
        <p:spPr bwMode="auto">
          <a:xfrm>
            <a:off x="-36513" y="-215900"/>
            <a:ext cx="9180513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5363" name="Text Box 2"/>
          <p:cNvSpPr txBox="1">
            <a:spLocks noChangeArrowheads="1"/>
          </p:cNvSpPr>
          <p:nvPr/>
        </p:nvSpPr>
        <p:spPr bwMode="auto">
          <a:xfrm>
            <a:off x="250825" y="500063"/>
            <a:ext cx="8208963" cy="126206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600" b="1">
                <a:solidFill>
                  <a:srgbClr val="993300"/>
                </a:solidFill>
                <a:latin typeface="Verdana" pitchFamily="34" charset="0"/>
              </a:rPr>
              <a:t>Desafío 3</a:t>
            </a:r>
          </a:p>
          <a:p>
            <a:r>
              <a:rPr lang="es-CL" sz="2000" i="1">
                <a:latin typeface="Verdana" pitchFamily="34" charset="0"/>
              </a:rPr>
              <a:t>Presentar benchmark de la carrera en 10 países y vivir la experiencia en 1 país</a:t>
            </a:r>
          </a:p>
        </p:txBody>
      </p:sp>
      <p:sp>
        <p:nvSpPr>
          <p:cNvPr id="15364" name="Text Box 2"/>
          <p:cNvSpPr txBox="1">
            <a:spLocks noChangeArrowheads="1"/>
          </p:cNvSpPr>
          <p:nvPr/>
        </p:nvSpPr>
        <p:spPr bwMode="auto">
          <a:xfrm>
            <a:off x="250825" y="2073275"/>
            <a:ext cx="8643938" cy="45243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just">
              <a:buFont typeface="Arial" charset="0"/>
              <a:buChar char="•"/>
            </a:pPr>
            <a:r>
              <a:rPr lang="es-CL" sz="2200">
                <a:latin typeface="Verdana" pitchFamily="34" charset="0"/>
              </a:rPr>
              <a:t>Realizar benchmark de su carrera en 5 países (cada sección)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2200">
                <a:latin typeface="Verdana" pitchFamily="34" charset="0"/>
              </a:rPr>
              <a:t>Presentar a sus compañeros benchmark realizado (cada sección) 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2200" b="1">
                <a:latin typeface="Verdana" pitchFamily="34" charset="0"/>
              </a:rPr>
              <a:t>Realizar Encuentro presencial de alumnos del DII con estudiantes de intercambio (cualquier universidad y carrera) para al menos 200 personas </a:t>
            </a:r>
            <a:r>
              <a:rPr lang="es-CL" sz="2200">
                <a:latin typeface="Verdana" pitchFamily="34" charset="0"/>
              </a:rPr>
              <a:t>(2 secciones juntas)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2200" b="1">
                <a:latin typeface="Verdana" pitchFamily="34" charset="0"/>
              </a:rPr>
              <a:t>Coordinar y financiar viaje de 1 semana para 1 auxiliar y 3 alumnos del curso </a:t>
            </a:r>
            <a:r>
              <a:rPr lang="es-CL" sz="2200">
                <a:latin typeface="Verdana" pitchFamily="34" charset="0"/>
              </a:rPr>
              <a:t>(2 secciones juntas)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2200">
                <a:latin typeface="Verdana" pitchFamily="34" charset="0"/>
              </a:rPr>
              <a:t>Diseñar un modelo de negocio: clientes, oferta y primera evaluación económica (cada sección)</a:t>
            </a:r>
          </a:p>
          <a:p>
            <a:pPr marL="514350" indent="-514350" algn="just">
              <a:buFont typeface="Arial" charset="0"/>
              <a:buChar char="•"/>
            </a:pPr>
            <a:endParaRPr lang="es-CL" sz="2400">
              <a:latin typeface="Verdana" pitchFamily="34" charset="0"/>
            </a:endParaRPr>
          </a:p>
        </p:txBody>
      </p:sp>
      <p:pic>
        <p:nvPicPr>
          <p:cNvPr id="15365" name="Picture 9" descr="Logo_FCFM_ApaisadoOficial2006_con-fondo"/>
          <p:cNvPicPr>
            <a:picLocks noChangeAspect="1" noChangeArrowheads="1"/>
          </p:cNvPicPr>
          <p:nvPr/>
        </p:nvPicPr>
        <p:blipFill>
          <a:blip r:embed="rId2" cstate="print"/>
          <a:srcRect l="18875" r="37975"/>
          <a:stretch>
            <a:fillRect/>
          </a:stretch>
        </p:blipFill>
        <p:spPr bwMode="auto">
          <a:xfrm>
            <a:off x="107950" y="6237288"/>
            <a:ext cx="5032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2438" y="6246813"/>
            <a:ext cx="2162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11 CuadroTexto"/>
          <p:cNvSpPr txBox="1">
            <a:spLocks noChangeArrowheads="1"/>
          </p:cNvSpPr>
          <p:nvPr/>
        </p:nvSpPr>
        <p:spPr bwMode="auto">
          <a:xfrm>
            <a:off x="2857500" y="1916113"/>
            <a:ext cx="1500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Diseño v0.1 (S3)</a:t>
            </a:r>
          </a:p>
        </p:txBody>
      </p:sp>
      <p:sp>
        <p:nvSpPr>
          <p:cNvPr id="16387" name="12 CuadroTexto"/>
          <p:cNvSpPr txBox="1">
            <a:spLocks noChangeArrowheads="1"/>
          </p:cNvSpPr>
          <p:nvPr/>
        </p:nvSpPr>
        <p:spPr bwMode="auto">
          <a:xfrm>
            <a:off x="6215063" y="1916113"/>
            <a:ext cx="1500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Diseño v1.0 (S15)</a:t>
            </a:r>
          </a:p>
        </p:txBody>
      </p:sp>
      <p:sp>
        <p:nvSpPr>
          <p:cNvPr id="16388" name="15 CuadroTexto"/>
          <p:cNvSpPr txBox="1">
            <a:spLocks noChangeArrowheads="1"/>
          </p:cNvSpPr>
          <p:nvPr/>
        </p:nvSpPr>
        <p:spPr bwMode="auto">
          <a:xfrm>
            <a:off x="3643313" y="3273425"/>
            <a:ext cx="14430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Entrega 1 (S6)</a:t>
            </a:r>
          </a:p>
        </p:txBody>
      </p:sp>
      <p:sp>
        <p:nvSpPr>
          <p:cNvPr id="16389" name="20 CuadroTexto"/>
          <p:cNvSpPr txBox="1">
            <a:spLocks noChangeArrowheads="1"/>
          </p:cNvSpPr>
          <p:nvPr/>
        </p:nvSpPr>
        <p:spPr bwMode="auto">
          <a:xfrm>
            <a:off x="4916488" y="3286125"/>
            <a:ext cx="1298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Entrega 2 (S9)</a:t>
            </a:r>
          </a:p>
        </p:txBody>
      </p:sp>
      <p:sp>
        <p:nvSpPr>
          <p:cNvPr id="16390" name="28 CuadroTexto"/>
          <p:cNvSpPr txBox="1">
            <a:spLocks noChangeArrowheads="1"/>
          </p:cNvSpPr>
          <p:nvPr/>
        </p:nvSpPr>
        <p:spPr bwMode="auto">
          <a:xfrm>
            <a:off x="3786188" y="4733925"/>
            <a:ext cx="1357312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Informe 1 (S6)</a:t>
            </a:r>
          </a:p>
        </p:txBody>
      </p:sp>
      <p:sp>
        <p:nvSpPr>
          <p:cNvPr id="16391" name="30 CuadroTexto"/>
          <p:cNvSpPr txBox="1">
            <a:spLocks noChangeArrowheads="1"/>
          </p:cNvSpPr>
          <p:nvPr/>
        </p:nvSpPr>
        <p:spPr bwMode="auto">
          <a:xfrm>
            <a:off x="4916488" y="4733925"/>
            <a:ext cx="1441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Informe 2 (S9)</a:t>
            </a:r>
          </a:p>
        </p:txBody>
      </p:sp>
      <p:sp>
        <p:nvSpPr>
          <p:cNvPr id="16392" name="31 CuadroTexto"/>
          <p:cNvSpPr txBox="1">
            <a:spLocks noChangeArrowheads="1"/>
          </p:cNvSpPr>
          <p:nvPr/>
        </p:nvSpPr>
        <p:spPr bwMode="auto">
          <a:xfrm>
            <a:off x="6429375" y="4724400"/>
            <a:ext cx="14239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Informe final (S15)</a:t>
            </a:r>
          </a:p>
        </p:txBody>
      </p:sp>
      <p:sp>
        <p:nvSpPr>
          <p:cNvPr id="16393" name="Rectangle 6"/>
          <p:cNvSpPr>
            <a:spLocks noChangeArrowheads="1"/>
          </p:cNvSpPr>
          <p:nvPr/>
        </p:nvSpPr>
        <p:spPr bwMode="auto">
          <a:xfrm>
            <a:off x="-36513" y="-26988"/>
            <a:ext cx="9180513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6394" name="Rectangle 7"/>
          <p:cNvSpPr>
            <a:spLocks noChangeArrowheads="1"/>
          </p:cNvSpPr>
          <p:nvPr/>
        </p:nvSpPr>
        <p:spPr bwMode="auto">
          <a:xfrm>
            <a:off x="22225" y="87313"/>
            <a:ext cx="28940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i="1">
                <a:solidFill>
                  <a:schemeClr val="bg1"/>
                </a:solidFill>
              </a:rPr>
              <a:t>Modelo de Trabajo</a:t>
            </a:r>
            <a:endParaRPr lang="es-ES" sz="2400" b="1" i="1">
              <a:solidFill>
                <a:schemeClr val="bg1"/>
              </a:solidFill>
            </a:endParaRPr>
          </a:p>
        </p:txBody>
      </p:sp>
      <p:graphicFrame>
        <p:nvGraphicFramePr>
          <p:cNvPr id="3" name="2 Diagrama"/>
          <p:cNvGraphicFramePr/>
          <p:nvPr/>
        </p:nvGraphicFramePr>
        <p:xfrm>
          <a:off x="1796602" y="576796"/>
          <a:ext cx="5511702" cy="31402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" name="17 Rectángulo"/>
          <p:cNvSpPr/>
          <p:nvPr/>
        </p:nvSpPr>
        <p:spPr>
          <a:xfrm>
            <a:off x="3708400" y="4368800"/>
            <a:ext cx="1720850" cy="860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dirty="0"/>
              <a:t>Resultado</a:t>
            </a:r>
          </a:p>
        </p:txBody>
      </p:sp>
      <p:sp>
        <p:nvSpPr>
          <p:cNvPr id="6" name="5 Flecha derecha"/>
          <p:cNvSpPr/>
          <p:nvPr/>
        </p:nvSpPr>
        <p:spPr>
          <a:xfrm rot="5400000">
            <a:off x="4266407" y="3807619"/>
            <a:ext cx="611187" cy="358775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0" name="19 Flecha derecha"/>
          <p:cNvSpPr/>
          <p:nvPr/>
        </p:nvSpPr>
        <p:spPr>
          <a:xfrm rot="5400000">
            <a:off x="4301331" y="5426870"/>
            <a:ext cx="612775" cy="36036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CL"/>
          </a:p>
        </p:txBody>
      </p:sp>
      <p:sp>
        <p:nvSpPr>
          <p:cNvPr id="21" name="20 Rectángulo"/>
          <p:cNvSpPr/>
          <p:nvPr/>
        </p:nvSpPr>
        <p:spPr>
          <a:xfrm>
            <a:off x="3786188" y="5953125"/>
            <a:ext cx="1722437" cy="86042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s-CL" dirty="0"/>
              <a:t>Modelo de negocio</a:t>
            </a:r>
          </a:p>
        </p:txBody>
      </p:sp>
      <p:pic>
        <p:nvPicPr>
          <p:cNvPr id="16400" name="Picture 9" descr="Logo_FCFM_ApaisadoOficial2006_con-fondo"/>
          <p:cNvPicPr>
            <a:picLocks noChangeAspect="1" noChangeArrowheads="1"/>
          </p:cNvPicPr>
          <p:nvPr/>
        </p:nvPicPr>
        <p:blipFill>
          <a:blip r:embed="rId7" cstate="print"/>
          <a:srcRect l="18875" r="37975"/>
          <a:stretch>
            <a:fillRect/>
          </a:stretch>
        </p:blipFill>
        <p:spPr bwMode="auto">
          <a:xfrm>
            <a:off x="107950" y="6237288"/>
            <a:ext cx="5032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01" name="Picture 3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02438" y="6246813"/>
            <a:ext cx="2162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6" grpId="0" animBg="1"/>
      <p:bldP spid="20" grpId="0" animBg="1"/>
      <p:bldP spid="2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11 CuadroTexto"/>
          <p:cNvSpPr txBox="1">
            <a:spLocks noChangeArrowheads="1"/>
          </p:cNvSpPr>
          <p:nvPr/>
        </p:nvSpPr>
        <p:spPr bwMode="auto">
          <a:xfrm>
            <a:off x="2857500" y="1916113"/>
            <a:ext cx="1500188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Diseño v0.1 (S3)</a:t>
            </a:r>
          </a:p>
        </p:txBody>
      </p:sp>
      <p:sp>
        <p:nvSpPr>
          <p:cNvPr id="17411" name="12 CuadroTexto"/>
          <p:cNvSpPr txBox="1">
            <a:spLocks noChangeArrowheads="1"/>
          </p:cNvSpPr>
          <p:nvPr/>
        </p:nvSpPr>
        <p:spPr bwMode="auto">
          <a:xfrm>
            <a:off x="6215063" y="1916113"/>
            <a:ext cx="150018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Diseño v1.0 (S15)</a:t>
            </a:r>
          </a:p>
        </p:txBody>
      </p:sp>
      <p:sp>
        <p:nvSpPr>
          <p:cNvPr id="17412" name="15 CuadroTexto"/>
          <p:cNvSpPr txBox="1">
            <a:spLocks noChangeArrowheads="1"/>
          </p:cNvSpPr>
          <p:nvPr/>
        </p:nvSpPr>
        <p:spPr bwMode="auto">
          <a:xfrm>
            <a:off x="3643313" y="3273425"/>
            <a:ext cx="1443037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Entrega 1 (S6)</a:t>
            </a:r>
          </a:p>
        </p:txBody>
      </p:sp>
      <p:sp>
        <p:nvSpPr>
          <p:cNvPr id="17413" name="20 CuadroTexto"/>
          <p:cNvSpPr txBox="1">
            <a:spLocks noChangeArrowheads="1"/>
          </p:cNvSpPr>
          <p:nvPr/>
        </p:nvSpPr>
        <p:spPr bwMode="auto">
          <a:xfrm>
            <a:off x="4916488" y="3286125"/>
            <a:ext cx="129857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Entrega 2 (S9)</a:t>
            </a:r>
          </a:p>
        </p:txBody>
      </p:sp>
      <p:sp>
        <p:nvSpPr>
          <p:cNvPr id="17414" name="30 CuadroTexto"/>
          <p:cNvSpPr txBox="1">
            <a:spLocks noChangeArrowheads="1"/>
          </p:cNvSpPr>
          <p:nvPr/>
        </p:nvSpPr>
        <p:spPr bwMode="auto">
          <a:xfrm>
            <a:off x="4916488" y="4733925"/>
            <a:ext cx="1441450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600" i="1">
                <a:solidFill>
                  <a:schemeClr val="bg1"/>
                </a:solidFill>
              </a:rPr>
              <a:t>Informe 2 (S9)</a:t>
            </a:r>
          </a:p>
        </p:txBody>
      </p:sp>
      <p:sp>
        <p:nvSpPr>
          <p:cNvPr id="17415" name="Rectangle 6"/>
          <p:cNvSpPr>
            <a:spLocks noChangeArrowheads="1"/>
          </p:cNvSpPr>
          <p:nvPr/>
        </p:nvSpPr>
        <p:spPr bwMode="auto">
          <a:xfrm>
            <a:off x="-36513" y="-26988"/>
            <a:ext cx="9180513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17416" name="Rectangle 7"/>
          <p:cNvSpPr>
            <a:spLocks noChangeArrowheads="1"/>
          </p:cNvSpPr>
          <p:nvPr/>
        </p:nvSpPr>
        <p:spPr bwMode="auto">
          <a:xfrm>
            <a:off x="22225" y="87313"/>
            <a:ext cx="2894013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2400" b="1" i="1">
                <a:solidFill>
                  <a:schemeClr val="bg1"/>
                </a:solidFill>
              </a:rPr>
              <a:t>Modelo de Trabajo</a:t>
            </a:r>
            <a:endParaRPr lang="es-ES" sz="2400" b="1" i="1">
              <a:solidFill>
                <a:schemeClr val="bg1"/>
              </a:solidFill>
            </a:endParaRPr>
          </a:p>
        </p:txBody>
      </p:sp>
      <p:pic>
        <p:nvPicPr>
          <p:cNvPr id="17417" name="Picture 9" descr="Logo_FCFM_ApaisadoOficial2006_con-fondo"/>
          <p:cNvPicPr>
            <a:picLocks noChangeAspect="1" noChangeArrowheads="1"/>
          </p:cNvPicPr>
          <p:nvPr/>
        </p:nvPicPr>
        <p:blipFill>
          <a:blip r:embed="rId2" cstate="print"/>
          <a:srcRect l="18875" r="37975"/>
          <a:stretch>
            <a:fillRect/>
          </a:stretch>
        </p:blipFill>
        <p:spPr bwMode="auto">
          <a:xfrm>
            <a:off x="107950" y="6237288"/>
            <a:ext cx="5032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2438" y="6246813"/>
            <a:ext cx="2162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9" name="18 Tabla"/>
          <p:cNvGraphicFramePr>
            <a:graphicFrameLocks noGrp="1"/>
          </p:cNvGraphicFramePr>
          <p:nvPr/>
        </p:nvGraphicFramePr>
        <p:xfrm>
          <a:off x="1231900" y="1628775"/>
          <a:ext cx="6435725" cy="2405063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462980"/>
                <a:gridCol w="2487066"/>
                <a:gridCol w="2487066"/>
              </a:tblGrid>
              <a:tr h="55867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b="1" u="none" strike="noStrike" kern="12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Equipo</a:t>
                      </a:r>
                    </a:p>
                    <a:p>
                      <a:pPr algn="ctr" fontAlgn="b"/>
                      <a:r>
                        <a:rPr lang="es-CL" sz="2400" u="none" strike="noStrike" dirty="0">
                          <a:effectLst/>
                        </a:rPr>
                        <a:t> 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Sección 1</a:t>
                      </a:r>
                      <a:endParaRPr lang="es-CL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Sección 2</a:t>
                      </a:r>
                      <a:endParaRPr lang="es-CL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>
                    <a:solidFill>
                      <a:srgbClr val="993300"/>
                    </a:solidFill>
                  </a:tcPr>
                </a:tc>
              </a:tr>
              <a:tr h="546551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</a:rPr>
                        <a:t>Equipo 1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Ismael Aguilera + 2 ayudantes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</a:tr>
              <a:tr h="55867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</a:rPr>
                        <a:t>Equipo 2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 gridSpan="2">
                  <a:txBody>
                    <a:bodyPr/>
                    <a:lstStyle/>
                    <a:p>
                      <a:pPr marL="0" algn="ctr" defTabSz="914400" rtl="0" eaLnBrk="1" fontAlgn="b" latinLnBrk="0" hangingPunct="1"/>
                      <a:r>
                        <a:rPr lang="es-CL" sz="24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Javier Muñoz + 2 ayudantes</a:t>
                      </a:r>
                    </a:p>
                  </a:txBody>
                  <a:tcPr marL="9524" marR="9524" marT="9528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</a:tr>
              <a:tr h="55867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</a:rPr>
                        <a:t>Equipo 3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CL" sz="2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Sebastián Balmaceda</a:t>
                      </a:r>
                      <a:r>
                        <a:rPr lang="es-CL" sz="24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+ 2 ayudantes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</a:tr>
            </a:tbl>
          </a:graphicData>
        </a:graphic>
      </p:graphicFrame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14" descr="http://www.faqs.org/photo-dict/photofiles/list/3986/5344writing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8625" y="3716338"/>
            <a:ext cx="3906838" cy="261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5" name="Text Box 2"/>
          <p:cNvSpPr txBox="1">
            <a:spLocks noChangeArrowheads="1"/>
          </p:cNvSpPr>
          <p:nvPr/>
        </p:nvSpPr>
        <p:spPr bwMode="auto">
          <a:xfrm>
            <a:off x="468313" y="1876425"/>
            <a:ext cx="8496300" cy="30527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es-CL" sz="6600" b="1">
              <a:latin typeface="Verdana" pitchFamily="34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CL" sz="6000" b="1">
                <a:latin typeface="Verdana" pitchFamily="34" charset="0"/>
              </a:rPr>
              <a:t>EVALUACIONES</a:t>
            </a:r>
            <a:endParaRPr lang="es-CL" sz="4400">
              <a:latin typeface="Verdana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s-CL" sz="4400">
              <a:latin typeface="Verdana" pitchFamily="34" charset="0"/>
            </a:endParaRPr>
          </a:p>
        </p:txBody>
      </p:sp>
      <p:grpSp>
        <p:nvGrpSpPr>
          <p:cNvPr id="18436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18440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18441" name="Picture 13" descr="logo_new2007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18437" name="Picture 22" descr="Logo_FCFM_ApaisadoOficial2006_con-fondo"/>
          <p:cNvPicPr>
            <a:picLocks noChangeAspect="1" noChangeArrowheads="1"/>
          </p:cNvPicPr>
          <p:nvPr/>
        </p:nvPicPr>
        <p:blipFill>
          <a:blip r:embed="rId4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8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18439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11 Grupo"/>
          <p:cNvGrpSpPr>
            <a:grpSpLocks/>
          </p:cNvGrpSpPr>
          <p:nvPr/>
        </p:nvGrpSpPr>
        <p:grpSpPr bwMode="auto">
          <a:xfrm>
            <a:off x="3348038" y="2028825"/>
            <a:ext cx="5400675" cy="3416300"/>
            <a:chOff x="-399851" y="1884363"/>
            <a:chExt cx="5400476" cy="3416300"/>
          </a:xfrm>
        </p:grpSpPr>
        <p:sp>
          <p:nvSpPr>
            <p:cNvPr id="19464" name="Text Box 2"/>
            <p:cNvSpPr txBox="1">
              <a:spLocks noChangeArrowheads="1"/>
            </p:cNvSpPr>
            <p:nvPr/>
          </p:nvSpPr>
          <p:spPr bwMode="auto">
            <a:xfrm>
              <a:off x="-399851" y="1884363"/>
              <a:ext cx="4611811" cy="3416300"/>
            </a:xfrm>
            <a:prstGeom prst="rect">
              <a:avLst/>
            </a:prstGeom>
            <a:noFill/>
            <a:ln w="57150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marL="514350" indent="-514350">
                <a:buFont typeface="Arial" charset="0"/>
                <a:buChar char="•"/>
              </a:pPr>
              <a:r>
                <a:rPr lang="es-CL" sz="2400">
                  <a:latin typeface="Verdana" pitchFamily="34" charset="0"/>
                </a:rPr>
                <a:t>Diseño</a:t>
              </a:r>
            </a:p>
            <a:p>
              <a:pPr marL="514350" indent="-514350">
                <a:buFont typeface="Arial" charset="0"/>
                <a:buChar char="•"/>
              </a:pPr>
              <a:endParaRPr lang="es-CL" sz="2400">
                <a:latin typeface="Verdana" pitchFamily="34" charset="0"/>
              </a:endParaRPr>
            </a:p>
            <a:p>
              <a:pPr marL="514350" indent="-514350">
                <a:buFont typeface="Arial" charset="0"/>
                <a:buChar char="•"/>
              </a:pPr>
              <a:r>
                <a:rPr lang="es-CL" sz="2400">
                  <a:latin typeface="Verdana" pitchFamily="34" charset="0"/>
                </a:rPr>
                <a:t>Ejecución</a:t>
              </a:r>
            </a:p>
            <a:p>
              <a:pPr marL="514350" indent="-514350">
                <a:buFont typeface="Arial" charset="0"/>
                <a:buChar char="•"/>
              </a:pPr>
              <a:endParaRPr lang="es-CL" sz="2400">
                <a:latin typeface="Verdana" pitchFamily="34" charset="0"/>
              </a:endParaRPr>
            </a:p>
            <a:p>
              <a:pPr marL="514350" indent="-514350">
                <a:buFont typeface="Arial" charset="0"/>
                <a:buChar char="•"/>
              </a:pPr>
              <a:r>
                <a:rPr lang="es-CL" sz="2400">
                  <a:latin typeface="Verdana" pitchFamily="34" charset="0"/>
                </a:rPr>
                <a:t>Aprendizaje</a:t>
              </a:r>
            </a:p>
            <a:p>
              <a:pPr marL="514350" indent="-514350">
                <a:buFont typeface="Arial" charset="0"/>
                <a:buChar char="•"/>
              </a:pPr>
              <a:endParaRPr lang="es-CL" sz="2400">
                <a:latin typeface="Verdana" pitchFamily="34" charset="0"/>
              </a:endParaRPr>
            </a:p>
            <a:p>
              <a:pPr marL="514350" indent="-514350">
                <a:buFont typeface="Arial" charset="0"/>
                <a:buChar char="•"/>
              </a:pPr>
              <a:r>
                <a:rPr lang="es-CL" sz="2400">
                  <a:latin typeface="Verdana" pitchFamily="34" charset="0"/>
                </a:rPr>
                <a:t>Aporte al equipo</a:t>
              </a:r>
            </a:p>
            <a:p>
              <a:pPr marL="514350" indent="-514350">
                <a:buFont typeface="Arial" charset="0"/>
                <a:buChar char="•"/>
              </a:pPr>
              <a:endParaRPr lang="es-CL" sz="2400">
                <a:latin typeface="Verdana" pitchFamily="34" charset="0"/>
              </a:endParaRPr>
            </a:p>
            <a:p>
              <a:pPr marL="514350" indent="-514350">
                <a:buFont typeface="Arial" charset="0"/>
                <a:buChar char="•"/>
              </a:pPr>
              <a:endParaRPr lang="es-CL" sz="2400">
                <a:latin typeface="Verdana" pitchFamily="34" charset="0"/>
              </a:endParaRPr>
            </a:p>
          </p:txBody>
        </p:sp>
        <p:sp>
          <p:nvSpPr>
            <p:cNvPr id="2" name="1 Cerrar llave"/>
            <p:cNvSpPr/>
            <p:nvPr/>
          </p:nvSpPr>
          <p:spPr>
            <a:xfrm>
              <a:off x="3416358" y="1884363"/>
              <a:ext cx="358762" cy="1223963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CL"/>
            </a:p>
          </p:txBody>
        </p:sp>
        <p:sp>
          <p:nvSpPr>
            <p:cNvPr id="6" name="5 Cerrar llave"/>
            <p:cNvSpPr/>
            <p:nvPr/>
          </p:nvSpPr>
          <p:spPr>
            <a:xfrm>
              <a:off x="3416358" y="3252788"/>
              <a:ext cx="358762" cy="1223963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s-CL"/>
            </a:p>
          </p:txBody>
        </p:sp>
        <p:sp>
          <p:nvSpPr>
            <p:cNvPr id="19467" name="2 CuadroTexto"/>
            <p:cNvSpPr txBox="1">
              <a:spLocks noChangeArrowheads="1"/>
            </p:cNvSpPr>
            <p:nvPr/>
          </p:nvSpPr>
          <p:spPr bwMode="auto">
            <a:xfrm>
              <a:off x="3848100" y="2306638"/>
              <a:ext cx="11525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CL"/>
                <a:t>70%</a:t>
              </a:r>
            </a:p>
          </p:txBody>
        </p:sp>
        <p:sp>
          <p:nvSpPr>
            <p:cNvPr id="19468" name="7 CuadroTexto"/>
            <p:cNvSpPr txBox="1">
              <a:spLocks noChangeArrowheads="1"/>
            </p:cNvSpPr>
            <p:nvPr/>
          </p:nvSpPr>
          <p:spPr bwMode="auto">
            <a:xfrm>
              <a:off x="3848100" y="3675063"/>
              <a:ext cx="1152525" cy="3698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s-CL"/>
                <a:t>30%</a:t>
              </a:r>
            </a:p>
          </p:txBody>
        </p:sp>
      </p:grpSp>
      <p:sp>
        <p:nvSpPr>
          <p:cNvPr id="19459" name="Rectangle 6"/>
          <p:cNvSpPr>
            <a:spLocks noChangeArrowheads="1"/>
          </p:cNvSpPr>
          <p:nvPr/>
        </p:nvSpPr>
        <p:spPr bwMode="auto">
          <a:xfrm>
            <a:off x="-36513" y="-215900"/>
            <a:ext cx="9180513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19460" name="Picture 9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107950" y="6237288"/>
            <a:ext cx="5032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02438" y="6246813"/>
            <a:ext cx="2162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2" name="Text Box 2"/>
          <p:cNvSpPr txBox="1">
            <a:spLocks noChangeArrowheads="1"/>
          </p:cNvSpPr>
          <p:nvPr/>
        </p:nvSpPr>
        <p:spPr bwMode="auto">
          <a:xfrm>
            <a:off x="250825" y="500063"/>
            <a:ext cx="8208963" cy="64611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600" b="1">
                <a:solidFill>
                  <a:srgbClr val="993300"/>
                </a:solidFill>
                <a:latin typeface="Verdana" pitchFamily="34" charset="0"/>
              </a:rPr>
              <a:t>Dominios de evaluación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1187624" y="2204864"/>
            <a:ext cx="2160240" cy="240065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s-ES_tradnl" sz="15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</a:t>
            </a:r>
            <a:endParaRPr lang="es-MX" sz="150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468313" y="1876425"/>
            <a:ext cx="8496300" cy="30527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es-CL" sz="6600" b="1">
              <a:latin typeface="Verdana" pitchFamily="34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CL" sz="6000" b="1">
                <a:latin typeface="Verdana" pitchFamily="34" charset="0"/>
              </a:rPr>
              <a:t>FECHAS CLAVES</a:t>
            </a:r>
            <a:endParaRPr lang="es-CL" sz="4400">
              <a:latin typeface="Verdana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s-CL" sz="4400">
              <a:latin typeface="Verdana" pitchFamily="34" charset="0"/>
            </a:endParaRPr>
          </a:p>
        </p:txBody>
      </p:sp>
      <p:grpSp>
        <p:nvGrpSpPr>
          <p:cNvPr id="20483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20488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20489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0484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048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20487" name="Picture 10" descr="http://santaluisa.es/assets/images/calendar.jpg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-1147840">
            <a:off x="6492875" y="885825"/>
            <a:ext cx="1944688" cy="194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2"/>
          <p:cNvSpPr txBox="1">
            <a:spLocks noChangeArrowheads="1"/>
          </p:cNvSpPr>
          <p:nvPr/>
        </p:nvSpPr>
        <p:spPr bwMode="auto">
          <a:xfrm>
            <a:off x="4641850" y="6572250"/>
            <a:ext cx="1152525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1000">
                <a:latin typeface="Courier New" pitchFamily="49" charset="0"/>
              </a:rPr>
              <a:t>-2-</a:t>
            </a:r>
            <a:endParaRPr lang="es-ES"/>
          </a:p>
        </p:txBody>
      </p:sp>
      <p:pic>
        <p:nvPicPr>
          <p:cNvPr id="3075" name="Picture 20" descr="Logo_FCFM_ApaisadoOficial2006_con-fondo"/>
          <p:cNvPicPr>
            <a:picLocks noChangeAspect="1" noChangeArrowheads="1"/>
          </p:cNvPicPr>
          <p:nvPr/>
        </p:nvPicPr>
        <p:blipFill>
          <a:blip r:embed="rId2" cstate="print"/>
          <a:srcRect l="18875" r="37975"/>
          <a:stretch>
            <a:fillRect/>
          </a:stretch>
        </p:blipFill>
        <p:spPr bwMode="auto">
          <a:xfrm>
            <a:off x="8532813" y="44450"/>
            <a:ext cx="5032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6" name="Text Box 22"/>
          <p:cNvSpPr txBox="1">
            <a:spLocks noChangeArrowheads="1"/>
          </p:cNvSpPr>
          <p:nvPr/>
        </p:nvSpPr>
        <p:spPr bwMode="auto">
          <a:xfrm>
            <a:off x="1258888" y="549275"/>
            <a:ext cx="71294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PE" sz="4400" b="1">
                <a:solidFill>
                  <a:srgbClr val="993300"/>
                </a:solidFill>
              </a:rPr>
              <a:t>Agenda</a:t>
            </a:r>
            <a:endParaRPr lang="es-ES" sz="4400" b="1">
              <a:solidFill>
                <a:srgbClr val="993300"/>
              </a:solidFill>
            </a:endParaRPr>
          </a:p>
        </p:txBody>
      </p:sp>
      <p:sp>
        <p:nvSpPr>
          <p:cNvPr id="3077" name="Text Box 30"/>
          <p:cNvSpPr txBox="1">
            <a:spLocks noChangeArrowheads="1"/>
          </p:cNvSpPr>
          <p:nvPr/>
        </p:nvSpPr>
        <p:spPr bwMode="auto">
          <a:xfrm>
            <a:off x="3975100" y="81740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3078" name="Rectangle 51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3079" name="Picture 52" descr="logo_new2007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" y="115888"/>
            <a:ext cx="11858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80" name="16 Rectángulo"/>
          <p:cNvSpPr>
            <a:spLocks noChangeArrowheads="1"/>
          </p:cNvSpPr>
          <p:nvPr/>
        </p:nvSpPr>
        <p:spPr bwMode="auto">
          <a:xfrm>
            <a:off x="1282700" y="1239838"/>
            <a:ext cx="29321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i="1">
                <a:latin typeface="Verdana" pitchFamily="34" charset="0"/>
              </a:rPr>
              <a:t>6 temas para comenzar</a:t>
            </a:r>
          </a:p>
        </p:txBody>
      </p:sp>
      <p:sp>
        <p:nvSpPr>
          <p:cNvPr id="3081" name="Text Box 2"/>
          <p:cNvSpPr txBox="1">
            <a:spLocks noChangeArrowheads="1"/>
          </p:cNvSpPr>
          <p:nvPr/>
        </p:nvSpPr>
        <p:spPr bwMode="auto">
          <a:xfrm>
            <a:off x="1258888" y="1976438"/>
            <a:ext cx="6929437" cy="354012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just">
              <a:buFont typeface="Arial" charset="0"/>
              <a:buChar char="•"/>
            </a:pPr>
            <a:r>
              <a:rPr lang="es-CL" sz="3200">
                <a:latin typeface="Verdana" pitchFamily="34" charset="0"/>
              </a:rPr>
              <a:t>3 Equipos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3200">
                <a:latin typeface="Verdana" pitchFamily="34" charset="0"/>
              </a:rPr>
              <a:t>3 Desafíos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3200">
                <a:latin typeface="Verdana" pitchFamily="34" charset="0"/>
              </a:rPr>
              <a:t>Evaluación en 4 dominios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3200">
                <a:latin typeface="Verdana" pitchFamily="34" charset="0"/>
              </a:rPr>
              <a:t>Fechas claves del semestre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3200">
                <a:latin typeface="Verdana" pitchFamily="34" charset="0"/>
              </a:rPr>
              <a:t>4 Prácticas básicas de gestión de equipos</a:t>
            </a:r>
          </a:p>
          <a:p>
            <a:pPr marL="514350" indent="-514350" algn="just">
              <a:buFont typeface="Arial" charset="0"/>
              <a:buChar char="•"/>
            </a:pPr>
            <a:r>
              <a:rPr lang="es-CL" sz="3200">
                <a:latin typeface="Verdana" pitchFamily="34" charset="0"/>
              </a:rPr>
              <a:t>Pedidos para el 23 Marzo</a:t>
            </a:r>
          </a:p>
        </p:txBody>
      </p:sp>
      <p:pic>
        <p:nvPicPr>
          <p:cNvPr id="3083" name="Picture 11" descr="http://www.secretaria-virtual.com/imagenes/agend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6136" y="980728"/>
            <a:ext cx="2448272" cy="1620756"/>
          </a:xfrm>
          <a:prstGeom prst="rect">
            <a:avLst/>
          </a:prstGeom>
          <a:noFill/>
          <a:effectLst>
            <a:glow rad="228600">
              <a:srgbClr val="993300">
                <a:alpha val="40000"/>
              </a:srgbClr>
            </a:glow>
            <a:softEdge rad="12700"/>
          </a:effec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250825" y="2565400"/>
            <a:ext cx="8321675" cy="1938338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 typeface="Arial" charset="0"/>
              <a:buChar char="•"/>
            </a:pPr>
            <a:r>
              <a:rPr lang="es-CL" sz="2400" b="1">
                <a:latin typeface="Verdana" pitchFamily="34" charset="0"/>
              </a:rPr>
              <a:t>Semana 6, </a:t>
            </a:r>
            <a:r>
              <a:rPr lang="es-CL" sz="2400">
                <a:latin typeface="Verdana" pitchFamily="34" charset="0"/>
              </a:rPr>
              <a:t>13 Abril: Presentación Entrega 1</a:t>
            </a:r>
          </a:p>
          <a:p>
            <a:pPr marL="514350" indent="-514350">
              <a:buFont typeface="Arial" charset="0"/>
              <a:buChar char="•"/>
            </a:pPr>
            <a:endParaRPr lang="es-CL" sz="2400">
              <a:latin typeface="Verdana" pitchFamily="34" charset="0"/>
            </a:endParaRPr>
          </a:p>
          <a:p>
            <a:pPr marL="514350" indent="-514350">
              <a:buFont typeface="Arial" charset="0"/>
              <a:buChar char="•"/>
            </a:pPr>
            <a:r>
              <a:rPr lang="es-CL" sz="2400" b="1">
                <a:latin typeface="Verdana" pitchFamily="34" charset="0"/>
              </a:rPr>
              <a:t>Semana 9,  </a:t>
            </a:r>
            <a:r>
              <a:rPr lang="es-CL" sz="2400">
                <a:latin typeface="Verdana" pitchFamily="34" charset="0"/>
              </a:rPr>
              <a:t>4 Mayo: Presentación Entrega 2</a:t>
            </a:r>
          </a:p>
          <a:p>
            <a:pPr marL="514350" indent="-514350">
              <a:buFont typeface="Arial" charset="0"/>
              <a:buChar char="•"/>
            </a:pPr>
            <a:endParaRPr lang="es-CL" sz="2400">
              <a:latin typeface="Verdana" pitchFamily="34" charset="0"/>
            </a:endParaRPr>
          </a:p>
          <a:p>
            <a:pPr marL="514350" indent="-514350">
              <a:buFont typeface="Arial" charset="0"/>
              <a:buChar char="•"/>
            </a:pPr>
            <a:r>
              <a:rPr lang="es-CL" sz="2400" b="1">
                <a:latin typeface="Verdana" pitchFamily="34" charset="0"/>
              </a:rPr>
              <a:t>Semana 15, </a:t>
            </a:r>
            <a:r>
              <a:rPr lang="es-CL" sz="2400">
                <a:latin typeface="Verdana" pitchFamily="34" charset="0"/>
              </a:rPr>
              <a:t>22 Junio: Resultado final </a:t>
            </a:r>
          </a:p>
        </p:txBody>
      </p:sp>
      <p:sp>
        <p:nvSpPr>
          <p:cNvPr id="21507" name="Rectangle 6"/>
          <p:cNvSpPr>
            <a:spLocks noChangeArrowheads="1"/>
          </p:cNvSpPr>
          <p:nvPr/>
        </p:nvSpPr>
        <p:spPr bwMode="auto">
          <a:xfrm>
            <a:off x="-36513" y="-215900"/>
            <a:ext cx="9180513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21508" name="Picture 9" descr="Logo_FCFM_ApaisadoOficial2006_con-fondo"/>
          <p:cNvPicPr>
            <a:picLocks noChangeAspect="1" noChangeArrowheads="1"/>
          </p:cNvPicPr>
          <p:nvPr/>
        </p:nvPicPr>
        <p:blipFill>
          <a:blip r:embed="rId2" cstate="print"/>
          <a:srcRect l="18875" r="37975"/>
          <a:stretch>
            <a:fillRect/>
          </a:stretch>
        </p:blipFill>
        <p:spPr bwMode="auto">
          <a:xfrm>
            <a:off x="107950" y="6237288"/>
            <a:ext cx="5032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2438" y="6246813"/>
            <a:ext cx="2162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0" name="Text Box 2"/>
          <p:cNvSpPr txBox="1">
            <a:spLocks noChangeArrowheads="1"/>
          </p:cNvSpPr>
          <p:nvPr/>
        </p:nvSpPr>
        <p:spPr bwMode="auto">
          <a:xfrm>
            <a:off x="250825" y="500063"/>
            <a:ext cx="8208963" cy="64611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600" b="1">
                <a:solidFill>
                  <a:srgbClr val="993300"/>
                </a:solidFill>
                <a:latin typeface="Verdana" pitchFamily="34" charset="0"/>
              </a:rPr>
              <a:t>3 Fechas claves</a:t>
            </a:r>
          </a:p>
        </p:txBody>
      </p:sp>
      <p:pic>
        <p:nvPicPr>
          <p:cNvPr id="21511" name="Picture 8" descr="http://www.cpsnj.org/cpsnj/lib/cpsnj/calendar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88125" y="620713"/>
            <a:ext cx="1617663" cy="1341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468313" y="1557338"/>
            <a:ext cx="8496300" cy="3790950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es-CL" sz="6600" b="1">
              <a:latin typeface="Verdana" pitchFamily="34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CL" sz="6000" b="1">
                <a:latin typeface="Verdana" pitchFamily="34" charset="0"/>
              </a:rPr>
              <a:t>PRÁCTICAS BÁSICAS</a:t>
            </a:r>
            <a:endParaRPr lang="es-CL" sz="4400">
              <a:latin typeface="Verdana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s-CL" sz="4400">
              <a:latin typeface="Verdana" pitchFamily="34" charset="0"/>
            </a:endParaRPr>
          </a:p>
        </p:txBody>
      </p:sp>
      <p:grpSp>
        <p:nvGrpSpPr>
          <p:cNvPr id="22531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22535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22536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2532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2534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6"/>
          <p:cNvSpPr>
            <a:spLocks noChangeArrowheads="1"/>
          </p:cNvSpPr>
          <p:nvPr/>
        </p:nvSpPr>
        <p:spPr bwMode="auto">
          <a:xfrm>
            <a:off x="-36513" y="-215900"/>
            <a:ext cx="9180513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3555" name="Text Box 2"/>
          <p:cNvSpPr txBox="1">
            <a:spLocks noChangeArrowheads="1"/>
          </p:cNvSpPr>
          <p:nvPr/>
        </p:nvSpPr>
        <p:spPr bwMode="auto">
          <a:xfrm>
            <a:off x="250825" y="500063"/>
            <a:ext cx="8208963" cy="64611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600" b="1">
                <a:solidFill>
                  <a:srgbClr val="993300"/>
                </a:solidFill>
                <a:latin typeface="Verdana" pitchFamily="34" charset="0"/>
              </a:rPr>
              <a:t>4 Prácticas básicas  de gestión</a:t>
            </a:r>
          </a:p>
        </p:txBody>
      </p:sp>
      <p:sp>
        <p:nvSpPr>
          <p:cNvPr id="23556" name="Text Box 2"/>
          <p:cNvSpPr txBox="1">
            <a:spLocks noChangeArrowheads="1"/>
          </p:cNvSpPr>
          <p:nvPr/>
        </p:nvSpPr>
        <p:spPr bwMode="auto">
          <a:xfrm>
            <a:off x="250825" y="1989138"/>
            <a:ext cx="8643938" cy="372427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 algn="just">
              <a:buFont typeface="Arial" charset="0"/>
              <a:buAutoNum type="arabicPeriod"/>
            </a:pPr>
            <a:r>
              <a:rPr lang="es-CL" sz="2400">
                <a:latin typeface="Verdana" pitchFamily="34" charset="0"/>
              </a:rPr>
              <a:t>Reunión de equipo / Semanal</a:t>
            </a:r>
          </a:p>
          <a:p>
            <a:pPr marL="800100" lvl="1" indent="-342900" algn="just">
              <a:buFont typeface="Arial" charset="0"/>
              <a:buChar char="•"/>
            </a:pPr>
            <a:r>
              <a:rPr lang="es-CL" sz="2000">
                <a:latin typeface="Verdana" pitchFamily="34" charset="0"/>
              </a:rPr>
              <a:t>Fijar hora y lugar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s-CL" sz="2400">
              <a:latin typeface="Verdana" pitchFamily="34" charset="0"/>
            </a:endParaRPr>
          </a:p>
          <a:p>
            <a:pPr marL="514350" indent="-514350" algn="just">
              <a:buFont typeface="Arial" charset="0"/>
              <a:buAutoNum type="arabicPeriod"/>
            </a:pPr>
            <a:r>
              <a:rPr lang="es-CL" sz="2400">
                <a:latin typeface="Verdana" pitchFamily="34" charset="0"/>
              </a:rPr>
              <a:t>Enviar reporte de avance / Semanal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s-CL" sz="2400">
              <a:latin typeface="Verdana" pitchFamily="34" charset="0"/>
            </a:endParaRPr>
          </a:p>
          <a:p>
            <a:pPr marL="514350" indent="-514350" algn="just">
              <a:buFont typeface="Arial" charset="0"/>
              <a:buAutoNum type="arabicPeriod"/>
            </a:pPr>
            <a:r>
              <a:rPr lang="es-CL" sz="2400">
                <a:latin typeface="Verdana" pitchFamily="34" charset="0"/>
              </a:rPr>
              <a:t>Actualizar Calendario / Semanal</a:t>
            </a:r>
          </a:p>
          <a:p>
            <a:pPr marL="514350" indent="-514350" algn="just">
              <a:buFont typeface="Arial" charset="0"/>
              <a:buAutoNum type="arabicPeriod"/>
            </a:pPr>
            <a:endParaRPr lang="es-CL" sz="2400">
              <a:latin typeface="Verdana" pitchFamily="34" charset="0"/>
            </a:endParaRPr>
          </a:p>
          <a:p>
            <a:pPr marL="514350" indent="-514350" algn="just">
              <a:buFont typeface="Arial" charset="0"/>
              <a:buAutoNum type="arabicPeriod"/>
            </a:pPr>
            <a:r>
              <a:rPr lang="es-CL" sz="2400">
                <a:latin typeface="Verdana" pitchFamily="34" charset="0"/>
              </a:rPr>
              <a:t>Utilizar Google Groups / Diario</a:t>
            </a:r>
          </a:p>
          <a:p>
            <a:pPr marL="800100" lvl="1" indent="-342900" algn="just">
              <a:buFont typeface="Arial" charset="0"/>
              <a:buChar char="•"/>
            </a:pPr>
            <a:endParaRPr lang="es-CL" sz="2400">
              <a:latin typeface="Verdana" pitchFamily="34" charset="0"/>
            </a:endParaRPr>
          </a:p>
          <a:p>
            <a:pPr marL="514350" indent="-514350" algn="just">
              <a:buFont typeface="Arial" charset="0"/>
              <a:buChar char="•"/>
            </a:pPr>
            <a:endParaRPr lang="es-CL" sz="2400">
              <a:latin typeface="Verdana" pitchFamily="34" charset="0"/>
            </a:endParaRPr>
          </a:p>
        </p:txBody>
      </p:sp>
      <p:pic>
        <p:nvPicPr>
          <p:cNvPr id="23557" name="Picture 9" descr="Logo_FCFM_ApaisadoOficial2006_con-fondo"/>
          <p:cNvPicPr>
            <a:picLocks noChangeAspect="1" noChangeArrowheads="1"/>
          </p:cNvPicPr>
          <p:nvPr/>
        </p:nvPicPr>
        <p:blipFill>
          <a:blip r:embed="rId2" cstate="print"/>
          <a:srcRect l="18875" r="37975"/>
          <a:stretch>
            <a:fillRect/>
          </a:stretch>
        </p:blipFill>
        <p:spPr bwMode="auto">
          <a:xfrm>
            <a:off x="107950" y="6237288"/>
            <a:ext cx="5032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2438" y="6246813"/>
            <a:ext cx="2162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468313" y="1557338"/>
            <a:ext cx="8496300" cy="305276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es-CL" sz="6600" b="1">
              <a:latin typeface="Verdana" pitchFamily="34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CL" sz="6000" b="1">
                <a:latin typeface="Verdana" pitchFamily="34" charset="0"/>
              </a:rPr>
              <a:t>PEDIDOS</a:t>
            </a:r>
            <a:endParaRPr lang="es-CL" sz="4400">
              <a:latin typeface="Verdana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s-CL" sz="4400">
              <a:latin typeface="Verdana" pitchFamily="34" charset="0"/>
            </a:endParaRPr>
          </a:p>
        </p:txBody>
      </p:sp>
      <p:grpSp>
        <p:nvGrpSpPr>
          <p:cNvPr id="24579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24583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24584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24580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1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24582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6"/>
          <p:cNvSpPr>
            <a:spLocks noChangeArrowheads="1"/>
          </p:cNvSpPr>
          <p:nvPr/>
        </p:nvSpPr>
        <p:spPr bwMode="auto">
          <a:xfrm>
            <a:off x="-36513" y="-215900"/>
            <a:ext cx="9180513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5603" name="Text Box 2"/>
          <p:cNvSpPr txBox="1">
            <a:spLocks noChangeArrowheads="1"/>
          </p:cNvSpPr>
          <p:nvPr/>
        </p:nvSpPr>
        <p:spPr bwMode="auto">
          <a:xfrm>
            <a:off x="250825" y="500063"/>
            <a:ext cx="8208963" cy="9540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600" b="1">
                <a:solidFill>
                  <a:srgbClr val="993300"/>
                </a:solidFill>
                <a:latin typeface="Verdana" pitchFamily="34" charset="0"/>
              </a:rPr>
              <a:t>Pedidos para el 23 de marzo</a:t>
            </a:r>
          </a:p>
          <a:p>
            <a:r>
              <a:rPr lang="es-CL" sz="2000" i="1">
                <a:solidFill>
                  <a:srgbClr val="000000"/>
                </a:solidFill>
                <a:latin typeface="Verdana" pitchFamily="34" charset="0"/>
              </a:rPr>
              <a:t>5 pedidos comunes a todos los equipos</a:t>
            </a:r>
            <a:endParaRPr lang="es-CL" sz="3600" b="1">
              <a:solidFill>
                <a:srgbClr val="993300"/>
              </a:solidFill>
              <a:latin typeface="Verdana" pitchFamily="34" charset="0"/>
            </a:endParaRPr>
          </a:p>
        </p:txBody>
      </p:sp>
      <p:sp>
        <p:nvSpPr>
          <p:cNvPr id="25604" name="Text Box 2"/>
          <p:cNvSpPr txBox="1">
            <a:spLocks noChangeArrowheads="1"/>
          </p:cNvSpPr>
          <p:nvPr/>
        </p:nvSpPr>
        <p:spPr bwMode="auto">
          <a:xfrm>
            <a:off x="250825" y="1989138"/>
            <a:ext cx="8643938" cy="41544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514350" indent="-514350">
              <a:buFont typeface="Arial" charset="0"/>
              <a:buAutoNum type="arabicPeriod"/>
            </a:pPr>
            <a:r>
              <a:rPr lang="es-CL" sz="2400">
                <a:latin typeface="Verdana" pitchFamily="34" charset="0"/>
              </a:rPr>
              <a:t>Tener primera reunión y  definir hora y lugar de reunión semanal (sacar foto de la primera reunión fuera de la Universidad)</a:t>
            </a:r>
          </a:p>
          <a:p>
            <a:pPr marL="514350" indent="-514350">
              <a:buFont typeface="Arial" charset="0"/>
              <a:buAutoNum type="arabicPeriod"/>
            </a:pPr>
            <a:endParaRPr lang="es-CL">
              <a:latin typeface="Verdana" pitchFamily="34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s-CL" sz="2400">
                <a:latin typeface="Verdana" pitchFamily="34" charset="0"/>
              </a:rPr>
              <a:t>Definir líder y estructura organizacional del equipo (dividir el trabajo)</a:t>
            </a:r>
          </a:p>
          <a:p>
            <a:pPr marL="514350" indent="-514350">
              <a:buFont typeface="Arial" charset="0"/>
              <a:buAutoNum type="arabicPeriod"/>
            </a:pPr>
            <a:endParaRPr lang="es-CL">
              <a:latin typeface="Verdana" pitchFamily="34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s-CL" sz="2400">
                <a:latin typeface="Verdana" pitchFamily="34" charset="0"/>
              </a:rPr>
              <a:t>Definir nombre del equipo</a:t>
            </a:r>
          </a:p>
          <a:p>
            <a:pPr marL="514350" indent="-514350">
              <a:buFont typeface="Arial" charset="0"/>
              <a:buAutoNum type="arabicPeriod"/>
            </a:pPr>
            <a:endParaRPr lang="es-CL">
              <a:latin typeface="Verdana" pitchFamily="34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s-CL" sz="2400">
                <a:latin typeface="Verdana" pitchFamily="34" charset="0"/>
              </a:rPr>
              <a:t>Diseño versión 0.1 de cómo resolverán el desafío</a:t>
            </a:r>
          </a:p>
          <a:p>
            <a:pPr marL="514350" indent="-514350">
              <a:buFont typeface="Arial" charset="0"/>
              <a:buAutoNum type="arabicPeriod"/>
            </a:pPr>
            <a:endParaRPr lang="es-CL">
              <a:latin typeface="Verdana" pitchFamily="34" charset="0"/>
            </a:endParaRPr>
          </a:p>
          <a:p>
            <a:pPr marL="514350" indent="-514350">
              <a:buFont typeface="Arial" charset="0"/>
              <a:buAutoNum type="arabicPeriod"/>
            </a:pPr>
            <a:r>
              <a:rPr lang="es-CL" sz="2400">
                <a:latin typeface="Verdana" pitchFamily="34" charset="0"/>
              </a:rPr>
              <a:t>Comenzar a ocupar google groups</a:t>
            </a:r>
          </a:p>
        </p:txBody>
      </p:sp>
      <p:pic>
        <p:nvPicPr>
          <p:cNvPr id="25605" name="Picture 9" descr="Logo_FCFM_ApaisadoOficial2006_con-fondo"/>
          <p:cNvPicPr>
            <a:picLocks noChangeAspect="1" noChangeArrowheads="1"/>
          </p:cNvPicPr>
          <p:nvPr/>
        </p:nvPicPr>
        <p:blipFill>
          <a:blip r:embed="rId2" cstate="print"/>
          <a:srcRect l="18875" r="37975"/>
          <a:stretch>
            <a:fillRect/>
          </a:stretch>
        </p:blipFill>
        <p:spPr bwMode="auto">
          <a:xfrm>
            <a:off x="107950" y="6237288"/>
            <a:ext cx="5032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2438" y="6246813"/>
            <a:ext cx="2162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6"/>
          <p:cNvSpPr>
            <a:spLocks noChangeArrowheads="1"/>
          </p:cNvSpPr>
          <p:nvPr/>
        </p:nvSpPr>
        <p:spPr bwMode="auto">
          <a:xfrm>
            <a:off x="-36513" y="-215900"/>
            <a:ext cx="9180513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sp>
        <p:nvSpPr>
          <p:cNvPr id="26627" name="Text Box 2"/>
          <p:cNvSpPr txBox="1">
            <a:spLocks noChangeArrowheads="1"/>
          </p:cNvSpPr>
          <p:nvPr/>
        </p:nvSpPr>
        <p:spPr bwMode="auto">
          <a:xfrm>
            <a:off x="250825" y="500063"/>
            <a:ext cx="8208963" cy="954087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CL" sz="3600" b="1">
                <a:solidFill>
                  <a:srgbClr val="993300"/>
                </a:solidFill>
                <a:latin typeface="Verdana" pitchFamily="34" charset="0"/>
              </a:rPr>
              <a:t>Pedidos para el 23 de marzo</a:t>
            </a:r>
          </a:p>
          <a:p>
            <a:r>
              <a:rPr lang="es-CL" sz="2000" i="1">
                <a:solidFill>
                  <a:srgbClr val="000000"/>
                </a:solidFill>
                <a:latin typeface="Verdana" pitchFamily="34" charset="0"/>
              </a:rPr>
              <a:t>Pedidos específicos para cada equipo</a:t>
            </a:r>
            <a:endParaRPr lang="es-CL" sz="3600" b="1">
              <a:solidFill>
                <a:srgbClr val="993300"/>
              </a:solidFill>
              <a:latin typeface="Verdana" pitchFamily="34" charset="0"/>
            </a:endParaRPr>
          </a:p>
        </p:txBody>
      </p:sp>
      <p:sp>
        <p:nvSpPr>
          <p:cNvPr id="19460" name="Text Box 2"/>
          <p:cNvSpPr txBox="1">
            <a:spLocks noChangeArrowheads="1"/>
          </p:cNvSpPr>
          <p:nvPr/>
        </p:nvSpPr>
        <p:spPr bwMode="auto">
          <a:xfrm>
            <a:off x="250825" y="1979613"/>
            <a:ext cx="8643938" cy="470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571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14350" indent="-5143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800100" indent="-3429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>
              <a:buFont typeface="Arial" charset="0"/>
              <a:buChar char="•"/>
              <a:defRPr/>
            </a:pPr>
            <a:r>
              <a:rPr lang="es-CL" sz="2400" dirty="0" smtClean="0">
                <a:latin typeface="Verdana" pitchFamily="34" charset="0"/>
              </a:rPr>
              <a:t>Equipo 1: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s-CL" sz="2000" dirty="0" smtClean="0">
                <a:latin typeface="Verdana" pitchFamily="34" charset="0"/>
              </a:rPr>
              <a:t>Definir indicador para medir la mejora en el rendimiento académico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s-CL" sz="2000" dirty="0" smtClean="0">
                <a:latin typeface="Verdana" pitchFamily="34" charset="0"/>
              </a:rPr>
              <a:t>Proponer estándar</a:t>
            </a:r>
          </a:p>
          <a:p>
            <a:pPr marL="457200" lvl="1" indent="0" eaLnBrk="1" hangingPunct="1">
              <a:defRPr/>
            </a:pPr>
            <a:endParaRPr lang="es-CL" sz="2000" dirty="0" smtClean="0">
              <a:latin typeface="Verdana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s-CL" sz="2400" dirty="0" smtClean="0">
                <a:latin typeface="Verdana" pitchFamily="34" charset="0"/>
              </a:rPr>
              <a:t>Equipo 2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s-CL" sz="2000" dirty="0" smtClean="0">
                <a:latin typeface="Verdana" pitchFamily="34" charset="0"/>
              </a:rPr>
              <a:t>Segmentación de los 150 </a:t>
            </a:r>
            <a:r>
              <a:rPr lang="es-CL" sz="2000" dirty="0" err="1" smtClean="0">
                <a:latin typeface="Verdana" pitchFamily="34" charset="0"/>
              </a:rPr>
              <a:t>ICI´s</a:t>
            </a:r>
            <a:r>
              <a:rPr lang="es-CL" sz="2000" dirty="0" smtClean="0">
                <a:latin typeface="Verdana" pitchFamily="34" charset="0"/>
              </a:rPr>
              <a:t> a conocer </a:t>
            </a:r>
          </a:p>
          <a:p>
            <a:pPr lvl="1" eaLnBrk="1" hangingPunct="1">
              <a:buFont typeface="Wingdings" pitchFamily="2" charset="2"/>
              <a:buChar char="Ø"/>
              <a:defRPr/>
            </a:pPr>
            <a:r>
              <a:rPr lang="es-CL" sz="2000" dirty="0" smtClean="0">
                <a:latin typeface="Verdana" pitchFamily="34" charset="0"/>
              </a:rPr>
              <a:t>¿Cómo lo harán para estar coordinadas las 2 secciones? (no contactar 2 veces al mismo </a:t>
            </a:r>
            <a:r>
              <a:rPr lang="es-CL" sz="2000" dirty="0" err="1" smtClean="0">
                <a:latin typeface="Verdana" pitchFamily="34" charset="0"/>
              </a:rPr>
              <a:t>exalumno</a:t>
            </a:r>
            <a:r>
              <a:rPr lang="es-CL" sz="2000" dirty="0" smtClean="0">
                <a:latin typeface="Verdana" pitchFamily="34" charset="0"/>
              </a:rPr>
              <a:t>)</a:t>
            </a:r>
          </a:p>
          <a:p>
            <a:pPr eaLnBrk="1" hangingPunct="1">
              <a:buFont typeface="Arial" charset="0"/>
              <a:buChar char="•"/>
              <a:defRPr/>
            </a:pPr>
            <a:endParaRPr lang="es-CL" sz="2400" dirty="0" smtClean="0">
              <a:latin typeface="Verdana" pitchFamily="34" charset="0"/>
            </a:endParaRPr>
          </a:p>
          <a:p>
            <a:pPr eaLnBrk="1" hangingPunct="1">
              <a:buFont typeface="Arial" charset="0"/>
              <a:buChar char="•"/>
              <a:defRPr/>
            </a:pPr>
            <a:r>
              <a:rPr lang="es-CL" sz="2400" dirty="0" smtClean="0">
                <a:latin typeface="Verdana" pitchFamily="34" charset="0"/>
              </a:rPr>
              <a:t>Equipo 3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s-CL" sz="2000" dirty="0" smtClean="0">
                <a:latin typeface="Verdana" pitchFamily="34" charset="0"/>
              </a:rPr>
              <a:t>¿Qué observarán dentro del </a:t>
            </a:r>
            <a:r>
              <a:rPr lang="es-CL" sz="2000" dirty="0" err="1" smtClean="0">
                <a:latin typeface="Verdana" pitchFamily="34" charset="0"/>
              </a:rPr>
              <a:t>benchmark</a:t>
            </a:r>
            <a:r>
              <a:rPr lang="es-CL" sz="2000" dirty="0" smtClean="0">
                <a:latin typeface="Verdana" pitchFamily="34" charset="0"/>
              </a:rPr>
              <a:t>?</a:t>
            </a:r>
          </a:p>
          <a:p>
            <a:pPr lvl="1" eaLnBrk="1" hangingPunct="1">
              <a:buFont typeface="Arial" charset="0"/>
              <a:buChar char="•"/>
              <a:defRPr/>
            </a:pPr>
            <a:r>
              <a:rPr lang="es-CL" sz="2000" dirty="0" smtClean="0">
                <a:latin typeface="Verdana" pitchFamily="34" charset="0"/>
              </a:rPr>
              <a:t>Listado de países y empresas propuestas</a:t>
            </a:r>
          </a:p>
          <a:p>
            <a:pPr lvl="1" eaLnBrk="1" hangingPunct="1">
              <a:buFont typeface="Arial" charset="0"/>
              <a:buChar char="•"/>
              <a:defRPr/>
            </a:pPr>
            <a:endParaRPr lang="es-CL" sz="2400" dirty="0">
              <a:latin typeface="Verdana" pitchFamily="34" charset="0"/>
            </a:endParaRPr>
          </a:p>
        </p:txBody>
      </p:sp>
      <p:pic>
        <p:nvPicPr>
          <p:cNvPr id="26629" name="Picture 9" descr="Logo_FCFM_ApaisadoOficial2006_con-fondo"/>
          <p:cNvPicPr>
            <a:picLocks noChangeAspect="1" noChangeArrowheads="1"/>
          </p:cNvPicPr>
          <p:nvPr/>
        </p:nvPicPr>
        <p:blipFill>
          <a:blip r:embed="rId2" cstate="print"/>
          <a:srcRect l="18875" r="37975"/>
          <a:stretch>
            <a:fillRect/>
          </a:stretch>
        </p:blipFill>
        <p:spPr bwMode="auto">
          <a:xfrm>
            <a:off x="107950" y="6237288"/>
            <a:ext cx="503238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2438" y="6246813"/>
            <a:ext cx="21621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8496300" cy="305276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es-CL" sz="6600" b="1">
              <a:latin typeface="Verdana" pitchFamily="34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CL" sz="6000" b="1">
                <a:latin typeface="Verdana" pitchFamily="34" charset="0"/>
              </a:rPr>
              <a:t>CONTEXTO</a:t>
            </a:r>
            <a:endParaRPr lang="es-CL" sz="4400">
              <a:latin typeface="Verdana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s-CL" sz="4400">
              <a:latin typeface="Verdana" pitchFamily="34" charset="0"/>
            </a:endParaRPr>
          </a:p>
        </p:txBody>
      </p:sp>
      <p:grpSp>
        <p:nvGrpSpPr>
          <p:cNvPr id="4099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4103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4104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4100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4102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8496300" cy="5305425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742950" indent="-742950">
              <a:lnSpc>
                <a:spcPct val="80000"/>
              </a:lnSpc>
              <a:spcBef>
                <a:spcPct val="50000"/>
              </a:spcBef>
              <a:buFont typeface="+mj-lt"/>
              <a:buAutoNum type="arabicPeriod"/>
              <a:defRPr/>
            </a:pPr>
            <a:r>
              <a:rPr lang="es-CL" sz="4400" dirty="0">
                <a:latin typeface="Verdana" pitchFamily="34" charset="0"/>
              </a:rPr>
              <a:t>Feria Empresarial</a:t>
            </a:r>
          </a:p>
          <a:p>
            <a:pPr marL="742950" indent="-742950">
              <a:lnSpc>
                <a:spcPct val="80000"/>
              </a:lnSpc>
              <a:spcBef>
                <a:spcPct val="50000"/>
              </a:spcBef>
              <a:buFont typeface="+mj-lt"/>
              <a:buAutoNum type="arabicPeriod"/>
              <a:defRPr/>
            </a:pPr>
            <a:r>
              <a:rPr lang="es-CL" sz="4400" dirty="0">
                <a:latin typeface="Verdana" pitchFamily="34" charset="0"/>
              </a:rPr>
              <a:t>Cena </a:t>
            </a:r>
            <a:r>
              <a:rPr lang="es-CL" sz="4400" dirty="0" err="1">
                <a:latin typeface="Verdana" pitchFamily="34" charset="0"/>
              </a:rPr>
              <a:t>Exalumnos</a:t>
            </a:r>
            <a:endParaRPr lang="es-CL" sz="4400" dirty="0">
              <a:latin typeface="Verdana" pitchFamily="34" charset="0"/>
            </a:endParaRPr>
          </a:p>
          <a:p>
            <a:pPr marL="742950" indent="-742950">
              <a:lnSpc>
                <a:spcPct val="80000"/>
              </a:lnSpc>
              <a:spcBef>
                <a:spcPct val="50000"/>
              </a:spcBef>
              <a:buFont typeface="+mj-lt"/>
              <a:buAutoNum type="arabicPeriod"/>
              <a:defRPr/>
            </a:pPr>
            <a:r>
              <a:rPr lang="es-CL" sz="4400" dirty="0">
                <a:latin typeface="Verdana" pitchFamily="34" charset="0"/>
              </a:rPr>
              <a:t>CMS</a:t>
            </a:r>
            <a:endParaRPr lang="es-CL" sz="4400" dirty="0">
              <a:latin typeface="Verdana" pitchFamily="34" charset="0"/>
            </a:endParaRPr>
          </a:p>
          <a:p>
            <a:pPr marL="742950" indent="-742950">
              <a:lnSpc>
                <a:spcPct val="80000"/>
              </a:lnSpc>
              <a:spcBef>
                <a:spcPct val="50000"/>
              </a:spcBef>
              <a:buFont typeface="+mj-lt"/>
              <a:buAutoNum type="arabicPeriod"/>
              <a:defRPr/>
            </a:pPr>
            <a:r>
              <a:rPr lang="es-CL" sz="4400" dirty="0">
                <a:latin typeface="Verdana" pitchFamily="34" charset="0"/>
              </a:rPr>
              <a:t>Congreso Nacional Estudiantes ICI («</a:t>
            </a:r>
            <a:r>
              <a:rPr lang="es-CL" sz="4400" dirty="0" err="1">
                <a:latin typeface="Verdana" pitchFamily="34" charset="0"/>
              </a:rPr>
              <a:t>World</a:t>
            </a:r>
            <a:r>
              <a:rPr lang="es-CL" sz="4400" dirty="0">
                <a:latin typeface="Verdana" pitchFamily="34" charset="0"/>
              </a:rPr>
              <a:t> </a:t>
            </a:r>
            <a:r>
              <a:rPr lang="es-CL" sz="4400" dirty="0" err="1">
                <a:latin typeface="Verdana" pitchFamily="34" charset="0"/>
              </a:rPr>
              <a:t>Class</a:t>
            </a:r>
            <a:r>
              <a:rPr lang="es-CL" sz="4400" dirty="0">
                <a:latin typeface="Verdana" pitchFamily="34" charset="0"/>
              </a:rPr>
              <a:t>»)</a:t>
            </a:r>
          </a:p>
          <a:p>
            <a:pPr>
              <a:lnSpc>
                <a:spcPct val="90000"/>
              </a:lnSpc>
              <a:spcBef>
                <a:spcPct val="50000"/>
              </a:spcBef>
              <a:defRPr/>
            </a:pPr>
            <a:endParaRPr lang="es-CL" sz="4400" dirty="0">
              <a:latin typeface="Verdana" pitchFamily="34" charset="0"/>
            </a:endParaRPr>
          </a:p>
        </p:txBody>
      </p:sp>
      <p:grpSp>
        <p:nvGrpSpPr>
          <p:cNvPr id="5123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5127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5128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5124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5126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2"/>
          <p:cNvSpPr txBox="1">
            <a:spLocks noChangeArrowheads="1"/>
          </p:cNvSpPr>
          <p:nvPr/>
        </p:nvSpPr>
        <p:spPr bwMode="auto">
          <a:xfrm>
            <a:off x="395288" y="1773238"/>
            <a:ext cx="8496300" cy="2259012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90000"/>
              </a:lnSpc>
              <a:spcBef>
                <a:spcPct val="50000"/>
              </a:spcBef>
            </a:pPr>
            <a:endParaRPr lang="es-CL" sz="4400">
              <a:latin typeface="Verdana" pitchFamily="34" charset="0"/>
            </a:endParaRPr>
          </a:p>
          <a:p>
            <a:pPr algn="ctr">
              <a:lnSpc>
                <a:spcPct val="90000"/>
              </a:lnSpc>
              <a:spcBef>
                <a:spcPct val="50000"/>
              </a:spcBef>
            </a:pPr>
            <a:r>
              <a:rPr lang="es-CL" sz="4400">
                <a:latin typeface="Verdana" pitchFamily="34" charset="0"/>
              </a:rPr>
              <a:t>Adoptar una misión «imposible»</a:t>
            </a:r>
          </a:p>
        </p:txBody>
      </p:sp>
      <p:grpSp>
        <p:nvGrpSpPr>
          <p:cNvPr id="6147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6151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6152" name="Picture 13" descr="logo_new2007.jpg"/>
            <p:cNvPicPr>
              <a:picLocks noChangeAspect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6148" name="Picture 22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6150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0" descr="http://blog.mindjet.com/wp-images/user_images/TeamWork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6985" t="4204" r="7014"/>
          <a:stretch>
            <a:fillRect/>
          </a:stretch>
        </p:blipFill>
        <p:spPr bwMode="auto">
          <a:xfrm>
            <a:off x="34925" y="4292600"/>
            <a:ext cx="3097213" cy="208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 Box 2"/>
          <p:cNvSpPr txBox="1">
            <a:spLocks noChangeArrowheads="1"/>
          </p:cNvSpPr>
          <p:nvPr/>
        </p:nvSpPr>
        <p:spPr bwMode="auto">
          <a:xfrm>
            <a:off x="468313" y="1876425"/>
            <a:ext cx="8496300" cy="30527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es-CL" sz="6600" b="1">
              <a:latin typeface="Verdana" pitchFamily="34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CL" sz="6000" b="1">
                <a:latin typeface="Verdana" pitchFamily="34" charset="0"/>
              </a:rPr>
              <a:t>3 EQUIPOS</a:t>
            </a:r>
            <a:endParaRPr lang="es-CL" sz="4400">
              <a:latin typeface="Verdana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s-CL" sz="4400">
              <a:latin typeface="Verdana" pitchFamily="34" charset="0"/>
            </a:endParaRPr>
          </a:p>
        </p:txBody>
      </p:sp>
      <p:grpSp>
        <p:nvGrpSpPr>
          <p:cNvPr id="7172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7176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7177" name="Picture 13" descr="logo_new2007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7173" name="Picture 22" descr="Logo_FCFM_ApaisadoOficial2006_con-fondo"/>
          <p:cNvPicPr>
            <a:picLocks noChangeAspect="1" noChangeArrowheads="1"/>
          </p:cNvPicPr>
          <p:nvPr/>
        </p:nvPicPr>
        <p:blipFill>
          <a:blip r:embed="rId4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4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7175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55" name="Picture 35" descr="http://3.bp.blogspot.com/_3FL-HO_K2hk/S-YHkstAjMI/AAAAAAAABeU/2HVS72u8rmI/s1600/cropped_business_team_work_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9632" y="5016034"/>
            <a:ext cx="3024336" cy="1841966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8195" name="Picture 20" descr="Logo_FCFM_ApaisadoOficial2006_con-fondo"/>
          <p:cNvPicPr>
            <a:picLocks noChangeAspect="1" noChangeArrowheads="1"/>
          </p:cNvPicPr>
          <p:nvPr/>
        </p:nvPicPr>
        <p:blipFill>
          <a:blip r:embed="rId3" cstate="print"/>
          <a:srcRect l="18875" r="37975"/>
          <a:stretch>
            <a:fillRect/>
          </a:stretch>
        </p:blipFill>
        <p:spPr bwMode="auto">
          <a:xfrm>
            <a:off x="8532813" y="44450"/>
            <a:ext cx="503237" cy="455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6" name="Text Box 30"/>
          <p:cNvSpPr txBox="1">
            <a:spLocks noChangeArrowheads="1"/>
          </p:cNvSpPr>
          <p:nvPr/>
        </p:nvSpPr>
        <p:spPr bwMode="auto">
          <a:xfrm>
            <a:off x="3975100" y="8174038"/>
            <a:ext cx="1841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s-ES"/>
          </a:p>
        </p:txBody>
      </p:sp>
      <p:sp>
        <p:nvSpPr>
          <p:cNvPr id="8197" name="Rectangle 51"/>
          <p:cNvSpPr>
            <a:spLocks noChangeArrowheads="1"/>
          </p:cNvSpPr>
          <p:nvPr/>
        </p:nvSpPr>
        <p:spPr bwMode="auto">
          <a:xfrm>
            <a:off x="0" y="0"/>
            <a:ext cx="1258888" cy="6858000"/>
          </a:xfrm>
          <a:prstGeom prst="rect">
            <a:avLst/>
          </a:prstGeom>
          <a:solidFill>
            <a:srgbClr val="99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  <p:pic>
        <p:nvPicPr>
          <p:cNvPr id="8198" name="Picture 52" descr="logo_new200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4925" y="115888"/>
            <a:ext cx="1185863" cy="27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2" name="11 Tabla"/>
          <p:cNvGraphicFramePr>
            <a:graphicFrameLocks noGrp="1"/>
          </p:cNvGraphicFramePr>
          <p:nvPr/>
        </p:nvGraphicFramePr>
        <p:xfrm>
          <a:off x="2124075" y="1905000"/>
          <a:ext cx="5903912" cy="2963863"/>
        </p:xfrm>
        <a:graphic>
          <a:graphicData uri="http://schemas.openxmlformats.org/drawingml/2006/table">
            <a:tbl>
              <a:tblPr>
                <a:tableStyleId>{5DA37D80-6434-44D0-A028-1B22A696006F}</a:tableStyleId>
              </a:tblPr>
              <a:tblGrid>
                <a:gridCol w="1341798"/>
                <a:gridCol w="2281057"/>
                <a:gridCol w="2281057"/>
              </a:tblGrid>
              <a:tr h="55867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</a:rPr>
                        <a:t> 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Sección 1</a:t>
                      </a:r>
                      <a:endParaRPr lang="es-CL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>
                    <a:solidFill>
                      <a:srgbClr val="99330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Sección 2</a:t>
                      </a:r>
                      <a:endParaRPr lang="es-CL" sz="24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>
                    <a:solidFill>
                      <a:srgbClr val="993300"/>
                    </a:solidFill>
                  </a:tcPr>
                </a:tc>
              </a:tr>
              <a:tr h="74127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</a:rPr>
                        <a:t>Equipo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</a:rPr>
                        <a:t>Número de Alumnos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</a:rPr>
                        <a:t>Número de Alumnos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</a:tr>
              <a:tr h="546551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</a:rPr>
                        <a:t>Equipo 1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 smtClean="0">
                          <a:effectLst/>
                        </a:rPr>
                        <a:t>16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</a:tr>
              <a:tr h="55867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</a:rPr>
                        <a:t>Equipo 2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 smtClean="0">
                          <a:effectLst/>
                        </a:rPr>
                        <a:t>23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</a:tr>
              <a:tr h="558678"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u="none" strike="noStrike" dirty="0">
                          <a:effectLst/>
                        </a:rPr>
                        <a:t>Equipo 3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CL" sz="24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23</a:t>
                      </a:r>
                      <a:endParaRPr lang="es-CL" sz="24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4" marR="9524" marT="9528" marB="0" anchor="b"/>
                </a:tc>
              </a:tr>
            </a:tbl>
          </a:graphicData>
        </a:graphic>
      </p:graphicFrame>
      <p:sp>
        <p:nvSpPr>
          <p:cNvPr id="8225" name="Text Box 22"/>
          <p:cNvSpPr txBox="1">
            <a:spLocks noChangeArrowheads="1"/>
          </p:cNvSpPr>
          <p:nvPr/>
        </p:nvSpPr>
        <p:spPr bwMode="auto">
          <a:xfrm>
            <a:off x="1258888" y="549275"/>
            <a:ext cx="7129462" cy="768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PE" sz="4400" b="1">
                <a:solidFill>
                  <a:srgbClr val="993300"/>
                </a:solidFill>
              </a:rPr>
              <a:t>Equipos</a:t>
            </a:r>
            <a:endParaRPr lang="es-ES" sz="4400" b="1">
              <a:solidFill>
                <a:srgbClr val="993300"/>
              </a:solidFill>
            </a:endParaRPr>
          </a:p>
        </p:txBody>
      </p:sp>
      <p:sp>
        <p:nvSpPr>
          <p:cNvPr id="8226" name="16 Rectángulo"/>
          <p:cNvSpPr>
            <a:spLocks noChangeArrowheads="1"/>
          </p:cNvSpPr>
          <p:nvPr/>
        </p:nvSpPr>
        <p:spPr bwMode="auto">
          <a:xfrm>
            <a:off x="1282700" y="1239838"/>
            <a:ext cx="2703513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i="1">
                <a:latin typeface="Verdana" pitchFamily="34" charset="0"/>
              </a:rPr>
              <a:t>3 equipos por sección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468313" y="1876425"/>
            <a:ext cx="8496300" cy="3052763"/>
          </a:xfrm>
          <a:prstGeom prst="rect">
            <a:avLst/>
          </a:prstGeom>
          <a:noFill/>
          <a:ln w="57150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80000"/>
              </a:lnSpc>
              <a:spcBef>
                <a:spcPct val="50000"/>
              </a:spcBef>
            </a:pPr>
            <a:endParaRPr lang="es-CL" sz="6600" b="1">
              <a:latin typeface="Verdana" pitchFamily="34" charset="0"/>
            </a:endParaRPr>
          </a:p>
          <a:p>
            <a:pPr algn="ctr">
              <a:lnSpc>
                <a:spcPct val="80000"/>
              </a:lnSpc>
              <a:spcBef>
                <a:spcPct val="50000"/>
              </a:spcBef>
            </a:pPr>
            <a:r>
              <a:rPr lang="es-CL" sz="6000" b="1">
                <a:latin typeface="Verdana" pitchFamily="34" charset="0"/>
              </a:rPr>
              <a:t>3 DESAFÍOS</a:t>
            </a:r>
            <a:endParaRPr lang="es-CL" sz="4400">
              <a:latin typeface="Verdana" pitchFamily="34" charset="0"/>
            </a:endParaRPr>
          </a:p>
          <a:p>
            <a:pPr>
              <a:lnSpc>
                <a:spcPct val="90000"/>
              </a:lnSpc>
              <a:spcBef>
                <a:spcPct val="50000"/>
              </a:spcBef>
            </a:pPr>
            <a:endParaRPr lang="es-CL" sz="4400">
              <a:latin typeface="Verdana" pitchFamily="34" charset="0"/>
            </a:endParaRPr>
          </a:p>
        </p:txBody>
      </p:sp>
      <p:grpSp>
        <p:nvGrpSpPr>
          <p:cNvPr id="9219" name="Group 14"/>
          <p:cNvGrpSpPr>
            <a:grpSpLocks/>
          </p:cNvGrpSpPr>
          <p:nvPr/>
        </p:nvGrpSpPr>
        <p:grpSpPr bwMode="auto">
          <a:xfrm>
            <a:off x="3203575" y="549275"/>
            <a:ext cx="2735263" cy="647700"/>
            <a:chOff x="304800" y="330200"/>
            <a:chExt cx="3886200" cy="906120"/>
          </a:xfrm>
        </p:grpSpPr>
        <p:sp>
          <p:nvSpPr>
            <p:cNvPr id="9223" name="Rounded Rectangle 9"/>
            <p:cNvSpPr>
              <a:spLocks noChangeArrowheads="1"/>
            </p:cNvSpPr>
            <p:nvPr/>
          </p:nvSpPr>
          <p:spPr bwMode="auto">
            <a:xfrm>
              <a:off x="304800" y="330200"/>
              <a:ext cx="3886200" cy="839494"/>
            </a:xfrm>
            <a:prstGeom prst="roundRect">
              <a:avLst>
                <a:gd name="adj" fmla="val 4477"/>
              </a:avLst>
            </a:prstGeom>
            <a:noFill/>
            <a:ln w="254000">
              <a:noFill/>
              <a:round/>
              <a:headEnd/>
              <a:tailEnd/>
            </a:ln>
            <a:effectLst>
              <a:outerShdw dist="23000" dir="5400000" rotWithShape="0">
                <a:srgbClr val="808080">
                  <a:alpha val="34998"/>
                </a:srgbClr>
              </a:outerShdw>
            </a:effectLst>
          </p:spPr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pitchFamily="34" charset="-128"/>
              </a:endParaRPr>
            </a:p>
          </p:txBody>
        </p:sp>
        <p:pic>
          <p:nvPicPr>
            <p:cNvPr id="9224" name="Picture 13" descr="logo_new2007.jpg"/>
            <p:cNvPicPr>
              <a:picLocks noChangeAspect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381000"/>
              <a:ext cx="3733800" cy="8553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pic>
        <p:nvPicPr>
          <p:cNvPr id="9220" name="Picture 22" descr="Logo_FCFM_ApaisadoOficial2006_con-fondo"/>
          <p:cNvPicPr>
            <a:picLocks noChangeAspect="1" noChangeArrowheads="1"/>
          </p:cNvPicPr>
          <p:nvPr/>
        </p:nvPicPr>
        <p:blipFill>
          <a:blip r:embed="rId4" cstate="print"/>
          <a:srcRect l="18875" r="37975"/>
          <a:stretch>
            <a:fillRect/>
          </a:stretch>
        </p:blipFill>
        <p:spPr bwMode="auto">
          <a:xfrm>
            <a:off x="4284663" y="5853113"/>
            <a:ext cx="503237" cy="455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Rectangle 23"/>
          <p:cNvSpPr>
            <a:spLocks noChangeArrowheads="1"/>
          </p:cNvSpPr>
          <p:nvPr/>
        </p:nvSpPr>
        <p:spPr bwMode="auto">
          <a:xfrm>
            <a:off x="0" y="6308725"/>
            <a:ext cx="9144000" cy="549275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s-ES_tradnl" sz="1200">
              <a:solidFill>
                <a:schemeClr val="bg1"/>
              </a:solidFill>
              <a:latin typeface="Verdana" pitchFamily="34" charset="0"/>
            </a:endParaRPr>
          </a:p>
        </p:txBody>
      </p:sp>
      <p:sp>
        <p:nvSpPr>
          <p:cNvPr id="9222" name="Rectangle 24"/>
          <p:cNvSpPr>
            <a:spLocks noChangeArrowheads="1"/>
          </p:cNvSpPr>
          <p:nvPr/>
        </p:nvSpPr>
        <p:spPr bwMode="auto">
          <a:xfrm>
            <a:off x="0" y="-26988"/>
            <a:ext cx="9144000" cy="549276"/>
          </a:xfrm>
          <a:prstGeom prst="rect">
            <a:avLst/>
          </a:prstGeom>
          <a:solidFill>
            <a:srgbClr val="993300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s-ES_tradnl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ChangeArrowheads="1"/>
          </p:cNvSpPr>
          <p:nvPr/>
        </p:nvSpPr>
        <p:spPr bwMode="auto">
          <a:xfrm>
            <a:off x="661988" y="1428750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endParaRPr lang="es-ES_tradnl" sz="2400">
              <a:effectLst>
                <a:outerShdw blurRad="38100" dist="38100" dir="2700000" algn="tl">
                  <a:srgbClr val="C0C0C0"/>
                </a:outerShdw>
              </a:effectLst>
              <a:ea typeface="ＭＳ Ｐゴシック" pitchFamily="-112" charset="-128"/>
            </a:endParaRPr>
          </a:p>
        </p:txBody>
      </p:sp>
      <p:sp>
        <p:nvSpPr>
          <p:cNvPr id="10243" name="Rectangle 7"/>
          <p:cNvSpPr>
            <a:spLocks noChangeArrowheads="1"/>
          </p:cNvSpPr>
          <p:nvPr/>
        </p:nvSpPr>
        <p:spPr bwMode="auto">
          <a:xfrm>
            <a:off x="7858125" y="-52388"/>
            <a:ext cx="1266825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600" b="1" i="1">
                <a:solidFill>
                  <a:schemeClr val="bg1"/>
                </a:solidFill>
              </a:rPr>
              <a:t>DESAFÍO 1</a:t>
            </a:r>
            <a:endParaRPr lang="es-ES" sz="1600" b="1" i="1">
              <a:solidFill>
                <a:schemeClr val="bg1"/>
              </a:solidFill>
            </a:endParaRPr>
          </a:p>
        </p:txBody>
      </p:sp>
      <p:sp>
        <p:nvSpPr>
          <p:cNvPr id="10244" name="Text Box 2"/>
          <p:cNvSpPr txBox="1">
            <a:spLocks noChangeArrowheads="1"/>
          </p:cNvSpPr>
          <p:nvPr/>
        </p:nvSpPr>
        <p:spPr bwMode="auto">
          <a:xfrm>
            <a:off x="571500" y="981075"/>
            <a:ext cx="8001000" cy="3692525"/>
          </a:xfrm>
          <a:prstGeom prst="rect">
            <a:avLst/>
          </a:prstGeom>
          <a:noFill/>
          <a:ln w="101600">
            <a:solidFill>
              <a:srgbClr val="000000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CL" sz="7200" b="1">
                <a:solidFill>
                  <a:srgbClr val="993300"/>
                </a:solidFill>
                <a:latin typeface="Vijaya" pitchFamily="34" charset="0"/>
              </a:rPr>
              <a:t>DESAFÍO 1</a:t>
            </a:r>
          </a:p>
          <a:p>
            <a:pPr algn="ctr"/>
            <a:r>
              <a:rPr lang="es-CL" sz="5400" b="1">
                <a:latin typeface="Vijaya" pitchFamily="34" charset="0"/>
              </a:rPr>
              <a:t> Aumentar rendimiento académico del equipo en X %</a:t>
            </a:r>
          </a:p>
        </p:txBody>
      </p:sp>
      <p:pic>
        <p:nvPicPr>
          <p:cNvPr id="10245" name="Picture 8" descr="http://www.cfilearning.com/moodle/file.php/1/arrow1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1539" t="7951" r="14612" b="9875"/>
          <a:stretch>
            <a:fillRect/>
          </a:stretch>
        </p:blipFill>
        <p:spPr bwMode="auto">
          <a:xfrm>
            <a:off x="6011863" y="4292600"/>
            <a:ext cx="2305050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1029</TotalTime>
  <Words>726</Words>
  <Application>Microsoft Office PowerPoint</Application>
  <PresentationFormat>Presentación en pantalla (4:3)</PresentationFormat>
  <Paragraphs>162</Paragraphs>
  <Slides>25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25</vt:i4>
      </vt:variant>
    </vt:vector>
  </HeadingPairs>
  <TitlesOfParts>
    <vt:vector size="33" baseType="lpstr">
      <vt:lpstr>Arial</vt:lpstr>
      <vt:lpstr>ＭＳ Ｐゴシック</vt:lpstr>
      <vt:lpstr>Verdana</vt:lpstr>
      <vt:lpstr>Courier New</vt:lpstr>
      <vt:lpstr>Calibri</vt:lpstr>
      <vt:lpstr>Vijaya</vt:lpstr>
      <vt:lpstr>Wingdings</vt:lpstr>
      <vt:lpstr>Diseño predeterminado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VAIO</dc:creator>
  <cp:lastModifiedBy>Toño</cp:lastModifiedBy>
  <cp:revision>95</cp:revision>
  <dcterms:created xsi:type="dcterms:W3CDTF">2009-03-10T22:21:09Z</dcterms:created>
  <dcterms:modified xsi:type="dcterms:W3CDTF">2011-03-14T08:21:07Z</dcterms:modified>
</cp:coreProperties>
</file>