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96" r:id="rId13"/>
    <p:sldId id="267" r:id="rId14"/>
    <p:sldId id="268" r:id="rId15"/>
    <p:sldId id="297" r:id="rId16"/>
    <p:sldId id="269" r:id="rId17"/>
    <p:sldId id="270" r:id="rId18"/>
    <p:sldId id="271" r:id="rId19"/>
    <p:sldId id="272" r:id="rId20"/>
    <p:sldId id="273" r:id="rId21"/>
    <p:sldId id="298"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3EAFD4-19F8-48A5-B5A3-1D0B2A08CE63}" type="datetimeFigureOut">
              <a:rPr lang="es-ES" smtClean="0"/>
              <a:pPr/>
              <a:t>22/03/2011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CA2137-7564-4951-A41C-09DE32CD1CA1}"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B2E732-79E8-452B-9D25-C9EA62B8D6EA}" type="slidenum">
              <a:rPr lang="es-CL"/>
              <a:pPr/>
              <a:t>1</a:t>
            </a:fld>
            <a:endParaRPr lang="es-CL"/>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F6A76B-C5A8-4A3A-9E0C-1154E982525F}" type="slidenum">
              <a:rPr lang="es-CL"/>
              <a:pPr/>
              <a:t>10</a:t>
            </a:fld>
            <a:endParaRPr lang="es-CL"/>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8EAB08-F393-4ADF-AAE5-D4B043D55DF7}" type="slidenum">
              <a:rPr lang="es-CL"/>
              <a:pPr/>
              <a:t>11</a:t>
            </a:fld>
            <a:endParaRPr lang="es-CL"/>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362E19-99FB-4670-8CFD-63BDB768C408}" type="slidenum">
              <a:rPr lang="es-CL"/>
              <a:pPr/>
              <a:t>13</a:t>
            </a:fld>
            <a:endParaRPr lang="es-CL"/>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CBFDF2-7671-43A9-8732-B044FD40CEA1}" type="slidenum">
              <a:rPr lang="es-CL"/>
              <a:pPr/>
              <a:t>14</a:t>
            </a:fld>
            <a:endParaRPr lang="es-CL"/>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44D44E-780F-4157-B8BA-3A1EBE8DCF5F}" type="slidenum">
              <a:rPr lang="es-CL"/>
              <a:pPr/>
              <a:t>16</a:t>
            </a:fld>
            <a:endParaRPr lang="es-CL"/>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4AD12A-91CC-4FF8-9E98-92ED9B27185D}" type="slidenum">
              <a:rPr lang="es-CL"/>
              <a:pPr/>
              <a:t>17</a:t>
            </a:fld>
            <a:endParaRPr lang="es-CL"/>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F2FAB3-D0E0-4FEC-87BC-9DFE113EC5CB}" type="slidenum">
              <a:rPr lang="es-CL"/>
              <a:pPr/>
              <a:t>18</a:t>
            </a:fld>
            <a:endParaRPr lang="es-CL"/>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B1B1F5-5959-40AA-ADAF-69485AC521AF}" type="slidenum">
              <a:rPr lang="es-CL"/>
              <a:pPr/>
              <a:t>19</a:t>
            </a:fld>
            <a:endParaRPr lang="es-CL"/>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EAFF06-1961-4C4E-98CA-00C62E913BB0}" type="slidenum">
              <a:rPr lang="es-CL"/>
              <a:pPr/>
              <a:t>20</a:t>
            </a:fld>
            <a:endParaRPr lang="es-CL"/>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B518D3-C5AE-4FFD-B86F-E377E14724F0}" type="slidenum">
              <a:rPr lang="es-CL"/>
              <a:pPr/>
              <a:t>22</a:t>
            </a:fld>
            <a:endParaRPr lang="es-CL"/>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6653E2-C8E4-4160-B1A8-995966B5137D}" type="slidenum">
              <a:rPr lang="es-CL"/>
              <a:pPr/>
              <a:t>2</a:t>
            </a:fld>
            <a:endParaRPr lang="es-CL"/>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6F700B-08DE-4FE3-81C4-5A7EC0C9C215}" type="slidenum">
              <a:rPr lang="es-CL"/>
              <a:pPr/>
              <a:t>23</a:t>
            </a:fld>
            <a:endParaRPr lang="es-CL"/>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397878-3356-4B19-8CDF-DD1896555445}" type="slidenum">
              <a:rPr lang="es-CL"/>
              <a:pPr/>
              <a:t>24</a:t>
            </a:fld>
            <a:endParaRPr lang="es-CL"/>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B0033-429A-4D82-AA5A-4BCEC4629B86}" type="slidenum">
              <a:rPr lang="es-CL"/>
              <a:pPr/>
              <a:t>25</a:t>
            </a:fld>
            <a:endParaRPr lang="es-CL"/>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46BCF4-22E3-41AC-ACFC-AC9A32D7C83C}" type="slidenum">
              <a:rPr lang="es-CL"/>
              <a:pPr/>
              <a:t>26</a:t>
            </a:fld>
            <a:endParaRPr lang="es-CL"/>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CBC5E0-7251-4237-9CA7-14E7216DC235}" type="slidenum">
              <a:rPr lang="es-CL"/>
              <a:pPr/>
              <a:t>27</a:t>
            </a:fld>
            <a:endParaRPr lang="es-CL"/>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A717C5-F2D4-4ED0-B4B0-78998FEA4927}" type="slidenum">
              <a:rPr lang="es-CL"/>
              <a:pPr/>
              <a:t>28</a:t>
            </a:fld>
            <a:endParaRPr lang="es-CL"/>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A98D7-28DE-4E3E-ABFE-BAA91D59C94B}" type="slidenum">
              <a:rPr lang="es-CL"/>
              <a:pPr/>
              <a:t>29</a:t>
            </a:fld>
            <a:endParaRPr lang="es-CL"/>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12F0A-E79B-4B08-BB0F-5489D35C7BDF}" type="slidenum">
              <a:rPr lang="es-CL"/>
              <a:pPr/>
              <a:t>30</a:t>
            </a:fld>
            <a:endParaRPr lang="es-CL"/>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C056AE-B50B-464E-889B-27E4ED39276C}" type="slidenum">
              <a:rPr lang="es-CL"/>
              <a:pPr/>
              <a:t>31</a:t>
            </a:fld>
            <a:endParaRPr lang="es-CL"/>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2BD572-63E4-4DEF-BACB-3FCD136F7AAF}" type="slidenum">
              <a:rPr lang="es-CL"/>
              <a:pPr/>
              <a:t>32</a:t>
            </a:fld>
            <a:endParaRPr lang="es-CL"/>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20ABC-B910-4DCC-BA10-7CDD009D9964}" type="slidenum">
              <a:rPr lang="es-CL"/>
              <a:pPr/>
              <a:t>3</a:t>
            </a:fld>
            <a:endParaRPr lang="es-CL"/>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566369-583D-41A5-9343-ABE6A94D48CC}" type="slidenum">
              <a:rPr lang="es-CL"/>
              <a:pPr/>
              <a:t>33</a:t>
            </a:fld>
            <a:endParaRPr lang="es-CL"/>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370C9B-1295-4966-A6D5-A364884299C4}" type="slidenum">
              <a:rPr lang="es-CL"/>
              <a:pPr/>
              <a:t>34</a:t>
            </a:fld>
            <a:endParaRPr lang="es-CL"/>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783404-185B-4F9E-965E-95813BAFE6E8}" type="slidenum">
              <a:rPr lang="es-CL"/>
              <a:pPr/>
              <a:t>35</a:t>
            </a:fld>
            <a:endParaRPr lang="es-CL"/>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974EC-B155-4424-BA92-1952738C69E3}" type="slidenum">
              <a:rPr lang="es-CL"/>
              <a:pPr/>
              <a:t>36</a:t>
            </a:fld>
            <a:endParaRPr lang="es-CL"/>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5E4071-EE96-4BDA-A2C6-86F961436134}" type="slidenum">
              <a:rPr lang="es-CL"/>
              <a:pPr/>
              <a:t>37</a:t>
            </a:fld>
            <a:endParaRPr lang="es-CL"/>
          </a:p>
        </p:txBody>
      </p:sp>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E2D0B7-EB1C-46F9-A87D-AF1983AF66C7}" type="slidenum">
              <a:rPr lang="es-CL"/>
              <a:pPr/>
              <a:t>38</a:t>
            </a:fld>
            <a:endParaRPr lang="es-CL"/>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D38771-E8A9-46D0-B6BA-D34623A6291A}" type="slidenum">
              <a:rPr lang="es-CL"/>
              <a:pPr/>
              <a:t>39</a:t>
            </a:fld>
            <a:endParaRPr lang="es-CL"/>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C54612-44ED-4DB2-B8FD-B681AED2DE9E}" type="slidenum">
              <a:rPr lang="es-CL"/>
              <a:pPr/>
              <a:t>40</a:t>
            </a:fld>
            <a:endParaRPr lang="es-CL"/>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A2B3C6-ED06-4743-A152-98E0EB6BBF0D}" type="slidenum">
              <a:rPr lang="es-CL"/>
              <a:pPr/>
              <a:t>41</a:t>
            </a:fld>
            <a:endParaRPr lang="es-CL"/>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41F0DA-E026-4EA1-A823-600334EF2765}" type="slidenum">
              <a:rPr lang="es-CL"/>
              <a:pPr/>
              <a:t>42</a:t>
            </a:fld>
            <a:endParaRPr lang="es-CL"/>
          </a:p>
        </p:txBody>
      </p:sp>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CD813-DED3-4602-B759-754BD2F00A81}" type="slidenum">
              <a:rPr lang="es-CL"/>
              <a:pPr/>
              <a:t>4</a:t>
            </a:fld>
            <a:endParaRPr lang="es-CL"/>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30EFF3-7172-443F-B44F-FFD700CFFEFF}" type="slidenum">
              <a:rPr lang="es-CL"/>
              <a:pPr/>
              <a:t>43</a:t>
            </a:fld>
            <a:endParaRPr lang="es-CL"/>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8D2BCA-EF1F-4683-B455-3CD9D95700A3}" type="slidenum">
              <a:rPr lang="es-CL"/>
              <a:pPr/>
              <a:t>5</a:t>
            </a:fld>
            <a:endParaRPr lang="es-CL"/>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31E1CE-CAFA-44C1-8557-7325078F070E}" type="slidenum">
              <a:rPr lang="es-CL"/>
              <a:pPr/>
              <a:t>6</a:t>
            </a:fld>
            <a:endParaRPr lang="es-CL"/>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C035F0-4152-49CB-B1AD-FBAE94EA5A79}" type="slidenum">
              <a:rPr lang="es-CL"/>
              <a:pPr/>
              <a:t>7</a:t>
            </a:fld>
            <a:endParaRPr lang="es-CL"/>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F6FF75-2746-4AA3-AC4E-581C609E1F1A}" type="slidenum">
              <a:rPr lang="es-CL"/>
              <a:pPr/>
              <a:t>8</a:t>
            </a:fld>
            <a:endParaRPr lang="es-CL"/>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FFFD61-8D74-4E89-AADF-DAA8393405B6}" type="slidenum">
              <a:rPr lang="es-CL"/>
              <a:pPr/>
              <a:t>9</a:t>
            </a:fld>
            <a:endParaRPr lang="es-CL"/>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946DF8F-65DC-4F0B-97E1-4EEE42959612}" type="datetime1">
              <a:rPr lang="es-ES" smtClean="0"/>
              <a:pPr/>
              <a:t>22/03/2011</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s-ES" smtClean="0"/>
              <a:t>Arquitectura de Software - Introducción</a:t>
            </a:r>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212BDFE6-18C4-4460-9158-4C01BCB82E49}"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3795782-9199-4A0D-B63D-A2423C8779D4}" type="datetime1">
              <a:rPr lang="es-ES" smtClean="0"/>
              <a:pPr/>
              <a:t>22/03/2011</a:t>
            </a:fld>
            <a:endParaRPr lang="es-ES"/>
          </a:p>
        </p:txBody>
      </p:sp>
      <p:sp>
        <p:nvSpPr>
          <p:cNvPr id="5" name="4 Marcador de pie de página"/>
          <p:cNvSpPr>
            <a:spLocks noGrp="1"/>
          </p:cNvSpPr>
          <p:nvPr>
            <p:ph type="ftr" sz="quarter" idx="11"/>
          </p:nvPr>
        </p:nvSpPr>
        <p:spPr/>
        <p:txBody>
          <a:bodyPr/>
          <a:lstStyle/>
          <a:p>
            <a:r>
              <a:rPr lang="es-ES" smtClean="0"/>
              <a:t>Arquitectura de Software - Introducción</a:t>
            </a:r>
            <a:endParaRPr lang="es-ES"/>
          </a:p>
        </p:txBody>
      </p:sp>
      <p:sp>
        <p:nvSpPr>
          <p:cNvPr id="6" name="5 Marcador de número de diapositiva"/>
          <p:cNvSpPr>
            <a:spLocks noGrp="1"/>
          </p:cNvSpPr>
          <p:nvPr>
            <p:ph type="sldNum" sz="quarter" idx="12"/>
          </p:nvPr>
        </p:nvSpPr>
        <p:spPr/>
        <p:txBody>
          <a:bodyPr/>
          <a:lstStyle/>
          <a:p>
            <a:fld id="{212BDFE6-18C4-4460-9158-4C01BCB82E49}"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B46C21A6-39CD-40B6-9CE4-770D2A835EB5}" type="datetime1">
              <a:rPr lang="es-ES" smtClean="0"/>
              <a:pPr/>
              <a:t>22/03/2011</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r>
              <a:rPr lang="es-ES" smtClean="0"/>
              <a:t>Arquitectura de Software - Introducción</a:t>
            </a:r>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212BDFE6-18C4-4460-9158-4C01BCB82E49}"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a:xfrm>
            <a:off x="6096000" y="6421461"/>
            <a:ext cx="2667000" cy="365125"/>
          </a:xfrm>
        </p:spPr>
        <p:txBody>
          <a:bodyPr/>
          <a:lstStyle/>
          <a:p>
            <a:fld id="{EFBDEFED-D4A8-4219-8B7E-B14CE07A3901}" type="datetime1">
              <a:rPr lang="es-ES" smtClean="0"/>
              <a:pPr/>
              <a:t>22/03/2011</a:t>
            </a:fld>
            <a:endParaRPr lang="es-ES"/>
          </a:p>
        </p:txBody>
      </p:sp>
      <p:sp>
        <p:nvSpPr>
          <p:cNvPr id="5" name="4 Marcador de pie de página"/>
          <p:cNvSpPr>
            <a:spLocks noGrp="1"/>
          </p:cNvSpPr>
          <p:nvPr>
            <p:ph type="ftr" sz="quarter" idx="11"/>
          </p:nvPr>
        </p:nvSpPr>
        <p:spPr>
          <a:xfrm>
            <a:off x="609600" y="6421267"/>
            <a:ext cx="5421083" cy="365125"/>
          </a:xfrm>
        </p:spPr>
        <p:txBody>
          <a:bodyPr/>
          <a:lstStyle/>
          <a:p>
            <a:r>
              <a:rPr lang="es-ES" smtClean="0"/>
              <a:t>Arquitectura de Software - Introducción</a:t>
            </a:r>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212BDFE6-18C4-4460-9158-4C01BCB82E49}" type="slidenum">
              <a:rPr lang="es-ES" smtClean="0"/>
              <a:pPr/>
              <a:t>‹Nº›</a:t>
            </a:fld>
            <a:endParaRPr lang="es-ES"/>
          </a:p>
        </p:txBody>
      </p:sp>
      <p:sp>
        <p:nvSpPr>
          <p:cNvPr id="8" name="7 Marcador de contenido"/>
          <p:cNvSpPr>
            <a:spLocks noGrp="1"/>
          </p:cNvSpPr>
          <p:nvPr>
            <p:ph sz="quarter" idx="1"/>
          </p:nvPr>
        </p:nvSpPr>
        <p:spPr>
          <a:xfrm>
            <a:off x="612648" y="1600200"/>
            <a:ext cx="8153400" cy="4614882"/>
          </a:xfrm>
        </p:spPr>
        <p:txBody>
          <a:bodyPr/>
          <a:lstStyle/>
          <a:p>
            <a:pPr lvl="0" eaLnBrk="1" latinLnBrk="0" hangingPunct="1"/>
            <a:r>
              <a:rPr lang="es-ES" dirty="0" smtClean="0"/>
              <a:t>Haga clic para modificar el estilo de texto del patrón</a:t>
            </a:r>
          </a:p>
          <a:p>
            <a:pPr lvl="1" eaLnBrk="1" latinLnBrk="0" hangingPunct="1"/>
            <a:r>
              <a:rPr lang="es-ES" dirty="0" smtClean="0"/>
              <a:t>Segundo nivel</a:t>
            </a:r>
          </a:p>
          <a:p>
            <a:pPr lvl="2" eaLnBrk="1" latinLnBrk="0" hangingPunct="1"/>
            <a:r>
              <a:rPr lang="es-ES" dirty="0" smtClean="0"/>
              <a:t>Tercer nivel</a:t>
            </a:r>
          </a:p>
          <a:p>
            <a:pPr lvl="3" eaLnBrk="1" latinLnBrk="0" hangingPunct="1"/>
            <a:r>
              <a:rPr lang="es-ES" dirty="0" smtClean="0"/>
              <a:t>Cuarto nivel</a:t>
            </a:r>
          </a:p>
          <a:p>
            <a:pPr lvl="4" eaLnBrk="1" latinLnBrk="0" hangingPunct="1"/>
            <a:r>
              <a:rPr lang="es-ES" dirty="0" smtClean="0"/>
              <a:t>Quinto nivel</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54B43EE-F1A5-434C-8FE3-0E7180D8D0AD}" type="datetime1">
              <a:rPr lang="es-ES" smtClean="0"/>
              <a:pPr/>
              <a:t>22/03/2011</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12BDFE6-18C4-4460-9158-4C01BCB82E49}" type="slidenum">
              <a:rPr lang="es-ES" smtClean="0"/>
              <a:pPr/>
              <a:t>‹Nº›</a:t>
            </a:fld>
            <a:endParaRPr lang="es-ES"/>
          </a:p>
        </p:txBody>
      </p:sp>
      <p:sp>
        <p:nvSpPr>
          <p:cNvPr id="14" name="13 Marcador de pie de página"/>
          <p:cNvSpPr>
            <a:spLocks noGrp="1"/>
          </p:cNvSpPr>
          <p:nvPr>
            <p:ph type="ftr" sz="quarter" idx="12"/>
          </p:nvPr>
        </p:nvSpPr>
        <p:spPr/>
        <p:txBody>
          <a:bodyPr/>
          <a:lstStyle/>
          <a:p>
            <a:r>
              <a:rPr lang="es-ES" smtClean="0"/>
              <a:t>Arquitectura de Software - Introducción</a:t>
            </a: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FB3C3795-E04F-466D-9838-486BD313C18B}" type="datetime1">
              <a:rPr lang="es-ES" smtClean="0"/>
              <a:pPr/>
              <a:t>22/03/2011</a:t>
            </a:fld>
            <a:endParaRPr lang="es-ES"/>
          </a:p>
        </p:txBody>
      </p:sp>
      <p:sp>
        <p:nvSpPr>
          <p:cNvPr id="10" name="9 Marcador de número de diapositiva"/>
          <p:cNvSpPr>
            <a:spLocks noGrp="1"/>
          </p:cNvSpPr>
          <p:nvPr>
            <p:ph type="sldNum" sz="quarter" idx="16"/>
          </p:nvPr>
        </p:nvSpPr>
        <p:spPr/>
        <p:txBody>
          <a:bodyPr rtlCol="0"/>
          <a:lstStyle/>
          <a:p>
            <a:fld id="{212BDFE6-18C4-4460-9158-4C01BCB82E49}" type="slidenum">
              <a:rPr lang="es-ES" smtClean="0"/>
              <a:pPr/>
              <a:t>‹Nº›</a:t>
            </a:fld>
            <a:endParaRPr lang="es-ES"/>
          </a:p>
        </p:txBody>
      </p:sp>
      <p:sp>
        <p:nvSpPr>
          <p:cNvPr id="12" name="11 Marcador de pie de página"/>
          <p:cNvSpPr>
            <a:spLocks noGrp="1"/>
          </p:cNvSpPr>
          <p:nvPr>
            <p:ph type="ftr" sz="quarter" idx="17"/>
          </p:nvPr>
        </p:nvSpPr>
        <p:spPr/>
        <p:txBody>
          <a:bodyPr rtlCol="0"/>
          <a:lstStyle/>
          <a:p>
            <a:r>
              <a:rPr lang="es-ES" smtClean="0"/>
              <a:t>Arquitectura de Software - Introducción</a:t>
            </a: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D2A10945-579B-4461-AE04-6D8DFF2BEB6C}" type="datetime1">
              <a:rPr lang="es-ES" smtClean="0"/>
              <a:pPr/>
              <a:t>22/03/2011</a:t>
            </a:fld>
            <a:endParaRPr lang="es-ES"/>
          </a:p>
        </p:txBody>
      </p:sp>
      <p:sp>
        <p:nvSpPr>
          <p:cNvPr id="12" name="11 Marcador de número de diapositiva"/>
          <p:cNvSpPr>
            <a:spLocks noGrp="1"/>
          </p:cNvSpPr>
          <p:nvPr>
            <p:ph type="sldNum" sz="quarter" idx="16"/>
          </p:nvPr>
        </p:nvSpPr>
        <p:spPr/>
        <p:txBody>
          <a:bodyPr rtlCol="0"/>
          <a:lstStyle/>
          <a:p>
            <a:fld id="{212BDFE6-18C4-4460-9158-4C01BCB82E49}" type="slidenum">
              <a:rPr lang="es-ES" smtClean="0"/>
              <a:pPr/>
              <a:t>‹Nº›</a:t>
            </a:fld>
            <a:endParaRPr lang="es-ES"/>
          </a:p>
        </p:txBody>
      </p:sp>
      <p:sp>
        <p:nvSpPr>
          <p:cNvPr id="14" name="13 Marcador de pie de página"/>
          <p:cNvSpPr>
            <a:spLocks noGrp="1"/>
          </p:cNvSpPr>
          <p:nvPr>
            <p:ph type="ftr" sz="quarter" idx="17"/>
          </p:nvPr>
        </p:nvSpPr>
        <p:spPr/>
        <p:txBody>
          <a:bodyPr rtlCol="0"/>
          <a:lstStyle/>
          <a:p>
            <a:r>
              <a:rPr lang="es-ES" smtClean="0"/>
              <a:t>Arquitectura de Software - Introducción</a:t>
            </a:r>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CF5577E-98B7-4DF0-A09B-F1EB52266929}" type="datetime1">
              <a:rPr lang="es-ES" smtClean="0"/>
              <a:pPr/>
              <a:t>22/03/2011</a:t>
            </a:fld>
            <a:endParaRPr lang="es-ES"/>
          </a:p>
        </p:txBody>
      </p:sp>
      <p:sp>
        <p:nvSpPr>
          <p:cNvPr id="4" name="3 Marcador de pie de página"/>
          <p:cNvSpPr>
            <a:spLocks noGrp="1"/>
          </p:cNvSpPr>
          <p:nvPr>
            <p:ph type="ftr" sz="quarter" idx="11"/>
          </p:nvPr>
        </p:nvSpPr>
        <p:spPr/>
        <p:txBody>
          <a:bodyPr/>
          <a:lstStyle/>
          <a:p>
            <a:r>
              <a:rPr lang="es-ES" smtClean="0"/>
              <a:t>Arquitectura de Software - Introducción</a:t>
            </a:r>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212BDFE6-18C4-4460-9158-4C01BCB82E49}"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293CD10-714E-4215-9BC1-16109A633269}" type="datetime1">
              <a:rPr lang="es-ES" smtClean="0"/>
              <a:pPr/>
              <a:t>22/03/2011</a:t>
            </a:fld>
            <a:endParaRPr lang="es-ES"/>
          </a:p>
        </p:txBody>
      </p:sp>
      <p:sp>
        <p:nvSpPr>
          <p:cNvPr id="3" name="2 Marcador de pie de página"/>
          <p:cNvSpPr>
            <a:spLocks noGrp="1"/>
          </p:cNvSpPr>
          <p:nvPr>
            <p:ph type="ftr" sz="quarter" idx="11"/>
          </p:nvPr>
        </p:nvSpPr>
        <p:spPr/>
        <p:txBody>
          <a:bodyPr/>
          <a:lstStyle/>
          <a:p>
            <a:r>
              <a:rPr lang="es-ES" smtClean="0"/>
              <a:t>Arquitectura de Software - Introducción</a:t>
            </a:r>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212BDFE6-18C4-4460-9158-4C01BCB82E49}"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98C39269-4B89-412E-B4A9-CE52A9548315}" type="datetime1">
              <a:rPr lang="es-ES" smtClean="0"/>
              <a:pPr/>
              <a:t>22/03/2011</a:t>
            </a:fld>
            <a:endParaRPr lang="es-ES"/>
          </a:p>
        </p:txBody>
      </p:sp>
      <p:sp>
        <p:nvSpPr>
          <p:cNvPr id="6" name="5 Marcador de pie de página"/>
          <p:cNvSpPr>
            <a:spLocks noGrp="1"/>
          </p:cNvSpPr>
          <p:nvPr>
            <p:ph type="ftr" sz="quarter" idx="11"/>
          </p:nvPr>
        </p:nvSpPr>
        <p:spPr/>
        <p:txBody>
          <a:bodyPr/>
          <a:lstStyle/>
          <a:p>
            <a:r>
              <a:rPr lang="es-ES" smtClean="0"/>
              <a:t>Arquitectura de Software - Introducción</a:t>
            </a:r>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212BDFE6-18C4-4460-9158-4C01BCB82E49}" type="slidenum">
              <a:rPr lang="es-ES" smtClean="0"/>
              <a:pPr/>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854628B5-C122-4F0B-8DBA-75DF2B234B5B}" type="datetime1">
              <a:rPr lang="es-ES" smtClean="0"/>
              <a:pPr/>
              <a:t>22/03/2011</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212BDFE6-18C4-4460-9158-4C01BCB82E49}" type="slidenum">
              <a:rPr lang="es-ES" smtClean="0"/>
              <a:pPr/>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r>
              <a:rPr lang="es-ES" smtClean="0"/>
              <a:t>Arquitectura de Software - Introducción</a:t>
            </a:r>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CB12FDC-7D97-41EE-98E8-1DA36A3CD3B4}" type="datetime1">
              <a:rPr lang="es-ES" smtClean="0"/>
              <a:pPr/>
              <a:t>22/03/2011</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s-ES" smtClean="0"/>
              <a:t>Arquitectura de Software - Introducción</a:t>
            </a:r>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12BDFE6-18C4-4460-9158-4C01BCB82E49}"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10.xml"/><Relationship Id="rId7"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 Id="rId9" Type="http://schemas.openxmlformats.org/officeDocument/2006/relationships/oleObject" Target="../embeddings/oleObject1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a:xfrm>
            <a:off x="685800" y="785794"/>
            <a:ext cx="7772400" cy="1143000"/>
          </a:xfrm>
        </p:spPr>
        <p:txBody>
          <a:bodyPr>
            <a:normAutofit fontScale="90000"/>
          </a:bodyPr>
          <a:lstStyle/>
          <a:p>
            <a:r>
              <a:rPr lang="es-CL" dirty="0"/>
              <a:t>Arquitectura de Software y </a:t>
            </a:r>
            <a:br>
              <a:rPr lang="es-CL" dirty="0"/>
            </a:br>
            <a:r>
              <a:rPr lang="es-CL" dirty="0"/>
              <a:t>Atributos de Calidad</a:t>
            </a:r>
          </a:p>
        </p:txBody>
      </p:sp>
      <p:sp>
        <p:nvSpPr>
          <p:cNvPr id="66563" name="Rectangle 3"/>
          <p:cNvSpPr>
            <a:spLocks noGrp="1" noChangeArrowheads="1"/>
          </p:cNvSpPr>
          <p:nvPr>
            <p:ph type="subTitle" idx="1"/>
          </p:nvPr>
        </p:nvSpPr>
        <p:spPr/>
        <p:txBody>
          <a:bodyPr/>
          <a:lstStyle/>
          <a:p>
            <a:endParaRPr lang="es-CL" dirty="0"/>
          </a:p>
        </p:txBody>
      </p:sp>
      <p:sp>
        <p:nvSpPr>
          <p:cNvPr id="4" name="3 Marcador de número de diapositiva"/>
          <p:cNvSpPr>
            <a:spLocks noGrp="1"/>
          </p:cNvSpPr>
          <p:nvPr>
            <p:ph type="sldNum" sz="quarter" idx="12"/>
          </p:nvPr>
        </p:nvSpPr>
        <p:spPr/>
        <p:txBody>
          <a:bodyPr/>
          <a:lstStyle/>
          <a:p>
            <a:fld id="{99135EEF-066F-4D6F-9310-A8A75217DC3F}" type="slidenum">
              <a:rPr lang="es-ES" smtClean="0"/>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4 Marcador de número de diapositiva"/>
          <p:cNvSpPr>
            <a:spLocks noGrp="1"/>
          </p:cNvSpPr>
          <p:nvPr>
            <p:ph type="sldNum" sz="quarter" idx="12"/>
          </p:nvPr>
        </p:nvSpPr>
        <p:spPr>
          <a:xfrm>
            <a:off x="0" y="1410353"/>
            <a:ext cx="533400" cy="244476"/>
          </a:xfrm>
        </p:spPr>
        <p:txBody>
          <a:bodyPr>
            <a:normAutofit fontScale="85000" lnSpcReduction="20000"/>
          </a:bodyPr>
          <a:lstStyle/>
          <a:p>
            <a:fld id="{EE95317D-9E1B-40BB-B62B-9CB7009AC314}" type="slidenum">
              <a:rPr lang="es-CL"/>
              <a:pPr/>
              <a:t>10</a:t>
            </a:fld>
            <a:endParaRPr lang="es-CL"/>
          </a:p>
        </p:txBody>
      </p:sp>
      <p:sp>
        <p:nvSpPr>
          <p:cNvPr id="87042" name="Rectangle 2"/>
          <p:cNvSpPr>
            <a:spLocks noGrp="1" noChangeArrowheads="1"/>
          </p:cNvSpPr>
          <p:nvPr>
            <p:ph type="title"/>
          </p:nvPr>
        </p:nvSpPr>
        <p:spPr>
          <a:xfrm>
            <a:off x="685800" y="381000"/>
            <a:ext cx="7772400" cy="690546"/>
          </a:xfrm>
        </p:spPr>
        <p:txBody>
          <a:bodyPr>
            <a:normAutofit fontScale="90000"/>
          </a:bodyPr>
          <a:lstStyle/>
          <a:p>
            <a:r>
              <a:rPr lang="es-CL" dirty="0"/>
              <a:t>Influencia de los Interesados</a:t>
            </a:r>
          </a:p>
        </p:txBody>
      </p:sp>
      <p:graphicFrame>
        <p:nvGraphicFramePr>
          <p:cNvPr id="87044" name="Object 4"/>
          <p:cNvGraphicFramePr>
            <a:graphicFrameLocks noChangeAspect="1"/>
          </p:cNvGraphicFramePr>
          <p:nvPr/>
        </p:nvGraphicFramePr>
        <p:xfrm>
          <a:off x="5897593" y="2114553"/>
          <a:ext cx="833438" cy="1658938"/>
        </p:xfrm>
        <a:graphic>
          <a:graphicData uri="http://schemas.openxmlformats.org/presentationml/2006/ole">
            <p:oleObj spid="_x0000_s46082" name="Imagen" r:id="rId4" imgW="1973160" imgH="3926880" progId="">
              <p:embed/>
            </p:oleObj>
          </a:graphicData>
        </a:graphic>
      </p:graphicFrame>
      <p:graphicFrame>
        <p:nvGraphicFramePr>
          <p:cNvPr id="87045" name="Object 5"/>
          <p:cNvGraphicFramePr>
            <a:graphicFrameLocks noChangeAspect="1"/>
          </p:cNvGraphicFramePr>
          <p:nvPr/>
        </p:nvGraphicFramePr>
        <p:xfrm>
          <a:off x="4478368" y="2266953"/>
          <a:ext cx="715963" cy="1539875"/>
        </p:xfrm>
        <a:graphic>
          <a:graphicData uri="http://schemas.openxmlformats.org/presentationml/2006/ole">
            <p:oleObj spid="_x0000_s46083" name="Imagen" r:id="rId5" imgW="1857600" imgH="3995640" progId="">
              <p:embed/>
            </p:oleObj>
          </a:graphicData>
        </a:graphic>
      </p:graphicFrame>
      <p:graphicFrame>
        <p:nvGraphicFramePr>
          <p:cNvPr id="87046" name="Object 6"/>
          <p:cNvGraphicFramePr>
            <a:graphicFrameLocks noChangeAspect="1"/>
          </p:cNvGraphicFramePr>
          <p:nvPr/>
        </p:nvGraphicFramePr>
        <p:xfrm>
          <a:off x="2825781" y="2114553"/>
          <a:ext cx="598487" cy="1814513"/>
        </p:xfrm>
        <a:graphic>
          <a:graphicData uri="http://schemas.openxmlformats.org/presentationml/2006/ole">
            <p:oleObj spid="_x0000_s46084" name="Imagen" r:id="rId6" imgW="1295640" imgH="3934080" progId="">
              <p:embed/>
            </p:oleObj>
          </a:graphicData>
        </a:graphic>
      </p:graphicFrame>
      <p:graphicFrame>
        <p:nvGraphicFramePr>
          <p:cNvPr id="87047" name="Object 7"/>
          <p:cNvGraphicFramePr>
            <a:graphicFrameLocks noChangeAspect="1"/>
          </p:cNvGraphicFramePr>
          <p:nvPr/>
        </p:nvGraphicFramePr>
        <p:xfrm>
          <a:off x="7650193" y="2266953"/>
          <a:ext cx="992188" cy="1476375"/>
        </p:xfrm>
        <a:graphic>
          <a:graphicData uri="http://schemas.openxmlformats.org/presentationml/2006/ole">
            <p:oleObj spid="_x0000_s46085" name="Imagen" r:id="rId7" imgW="2702160" imgH="4019040" progId="">
              <p:embed/>
            </p:oleObj>
          </a:graphicData>
        </a:graphic>
      </p:graphicFrame>
      <p:graphicFrame>
        <p:nvGraphicFramePr>
          <p:cNvPr id="87049" name="Object 9"/>
          <p:cNvGraphicFramePr>
            <a:graphicFrameLocks noChangeAspect="1"/>
          </p:cNvGraphicFramePr>
          <p:nvPr/>
        </p:nvGraphicFramePr>
        <p:xfrm>
          <a:off x="639793" y="2000271"/>
          <a:ext cx="1371600" cy="1924050"/>
        </p:xfrm>
        <a:graphic>
          <a:graphicData uri="http://schemas.openxmlformats.org/presentationml/2006/ole">
            <p:oleObj spid="_x0000_s46086" name="Imagen" r:id="rId8" imgW="2673000" imgH="3752640" progId="">
              <p:embed/>
            </p:oleObj>
          </a:graphicData>
        </a:graphic>
      </p:graphicFrame>
      <p:graphicFrame>
        <p:nvGraphicFramePr>
          <p:cNvPr id="87050" name="Object 10"/>
          <p:cNvGraphicFramePr>
            <a:graphicFrameLocks noChangeAspect="1"/>
          </p:cNvGraphicFramePr>
          <p:nvPr/>
        </p:nvGraphicFramePr>
        <p:xfrm>
          <a:off x="4484718" y="4872022"/>
          <a:ext cx="1395413" cy="1704975"/>
        </p:xfrm>
        <a:graphic>
          <a:graphicData uri="http://schemas.openxmlformats.org/presentationml/2006/ole">
            <p:oleObj spid="_x0000_s46087" name="Imagen" r:id="rId9" imgW="2580840" imgH="3152520" progId="">
              <p:embed/>
            </p:oleObj>
          </a:graphicData>
        </a:graphic>
      </p:graphicFrame>
      <p:sp>
        <p:nvSpPr>
          <p:cNvPr id="87052" name="Freeform 12"/>
          <p:cNvSpPr>
            <a:spLocks/>
          </p:cNvSpPr>
          <p:nvPr/>
        </p:nvSpPr>
        <p:spPr bwMode="auto">
          <a:xfrm>
            <a:off x="1554193" y="3881422"/>
            <a:ext cx="2743200" cy="1371600"/>
          </a:xfrm>
          <a:custGeom>
            <a:avLst/>
            <a:gdLst/>
            <a:ahLst/>
            <a:cxnLst>
              <a:cxn ang="0">
                <a:pos x="0" y="0"/>
              </a:cxn>
              <a:cxn ang="0">
                <a:pos x="384" y="432"/>
              </a:cxn>
              <a:cxn ang="0">
                <a:pos x="1488" y="768"/>
              </a:cxn>
            </a:cxnLst>
            <a:rect l="0" t="0" r="r" b="b"/>
            <a:pathLst>
              <a:path w="1488" h="768">
                <a:moveTo>
                  <a:pt x="0" y="0"/>
                </a:moveTo>
                <a:cubicBezTo>
                  <a:pt x="68" y="152"/>
                  <a:pt x="136" y="304"/>
                  <a:pt x="384" y="432"/>
                </a:cubicBezTo>
                <a:cubicBezTo>
                  <a:pt x="632" y="560"/>
                  <a:pt x="1060" y="664"/>
                  <a:pt x="1488" y="768"/>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es-ES"/>
          </a:p>
        </p:txBody>
      </p:sp>
      <p:sp>
        <p:nvSpPr>
          <p:cNvPr id="87053" name="Freeform 13"/>
          <p:cNvSpPr>
            <a:spLocks/>
          </p:cNvSpPr>
          <p:nvPr/>
        </p:nvSpPr>
        <p:spPr bwMode="auto">
          <a:xfrm>
            <a:off x="3078193" y="3881422"/>
            <a:ext cx="1295400" cy="914400"/>
          </a:xfrm>
          <a:custGeom>
            <a:avLst/>
            <a:gdLst/>
            <a:ahLst/>
            <a:cxnLst>
              <a:cxn ang="0">
                <a:pos x="0" y="0"/>
              </a:cxn>
              <a:cxn ang="0">
                <a:pos x="192" y="384"/>
              </a:cxn>
              <a:cxn ang="0">
                <a:pos x="480" y="528"/>
              </a:cxn>
            </a:cxnLst>
            <a:rect l="0" t="0" r="r" b="b"/>
            <a:pathLst>
              <a:path w="480" h="528">
                <a:moveTo>
                  <a:pt x="0" y="0"/>
                </a:moveTo>
                <a:cubicBezTo>
                  <a:pt x="56" y="148"/>
                  <a:pt x="112" y="296"/>
                  <a:pt x="192" y="384"/>
                </a:cubicBezTo>
                <a:cubicBezTo>
                  <a:pt x="272" y="472"/>
                  <a:pt x="376" y="500"/>
                  <a:pt x="480" y="528"/>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es-ES"/>
          </a:p>
        </p:txBody>
      </p:sp>
      <p:sp>
        <p:nvSpPr>
          <p:cNvPr id="87054" name="Freeform 14"/>
          <p:cNvSpPr>
            <a:spLocks/>
          </p:cNvSpPr>
          <p:nvPr/>
        </p:nvSpPr>
        <p:spPr bwMode="auto">
          <a:xfrm flipH="1">
            <a:off x="4983193" y="3729022"/>
            <a:ext cx="228600" cy="1295400"/>
          </a:xfrm>
          <a:custGeom>
            <a:avLst/>
            <a:gdLst/>
            <a:ahLst/>
            <a:cxnLst>
              <a:cxn ang="0">
                <a:pos x="144" y="8"/>
              </a:cxn>
              <a:cxn ang="0">
                <a:pos x="144" y="56"/>
              </a:cxn>
              <a:cxn ang="0">
                <a:pos x="96" y="344"/>
              </a:cxn>
              <a:cxn ang="0">
                <a:pos x="0" y="488"/>
              </a:cxn>
            </a:cxnLst>
            <a:rect l="0" t="0" r="r" b="b"/>
            <a:pathLst>
              <a:path w="152" h="488">
                <a:moveTo>
                  <a:pt x="144" y="8"/>
                </a:moveTo>
                <a:cubicBezTo>
                  <a:pt x="148" y="4"/>
                  <a:pt x="152" y="0"/>
                  <a:pt x="144" y="56"/>
                </a:cubicBezTo>
                <a:cubicBezTo>
                  <a:pt x="136" y="112"/>
                  <a:pt x="120" y="272"/>
                  <a:pt x="96" y="344"/>
                </a:cubicBezTo>
                <a:cubicBezTo>
                  <a:pt x="72" y="416"/>
                  <a:pt x="36" y="452"/>
                  <a:pt x="0" y="488"/>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es-ES"/>
          </a:p>
        </p:txBody>
      </p:sp>
      <p:sp>
        <p:nvSpPr>
          <p:cNvPr id="87055" name="Freeform 15"/>
          <p:cNvSpPr>
            <a:spLocks/>
          </p:cNvSpPr>
          <p:nvPr/>
        </p:nvSpPr>
        <p:spPr bwMode="auto">
          <a:xfrm>
            <a:off x="5745193" y="3576622"/>
            <a:ext cx="609600" cy="1524000"/>
          </a:xfrm>
          <a:custGeom>
            <a:avLst/>
            <a:gdLst/>
            <a:ahLst/>
            <a:cxnLst>
              <a:cxn ang="0">
                <a:pos x="720" y="48"/>
              </a:cxn>
              <a:cxn ang="0">
                <a:pos x="720" y="96"/>
              </a:cxn>
              <a:cxn ang="0">
                <a:pos x="624" y="624"/>
              </a:cxn>
              <a:cxn ang="0">
                <a:pos x="0" y="960"/>
              </a:cxn>
            </a:cxnLst>
            <a:rect l="0" t="0" r="r" b="b"/>
            <a:pathLst>
              <a:path w="744" h="960">
                <a:moveTo>
                  <a:pt x="720" y="48"/>
                </a:moveTo>
                <a:cubicBezTo>
                  <a:pt x="728" y="24"/>
                  <a:pt x="736" y="0"/>
                  <a:pt x="720" y="96"/>
                </a:cubicBezTo>
                <a:cubicBezTo>
                  <a:pt x="704" y="192"/>
                  <a:pt x="744" y="480"/>
                  <a:pt x="624" y="624"/>
                </a:cubicBezTo>
                <a:cubicBezTo>
                  <a:pt x="504" y="768"/>
                  <a:pt x="252" y="864"/>
                  <a:pt x="0" y="960"/>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es-ES"/>
          </a:p>
        </p:txBody>
      </p:sp>
      <p:sp>
        <p:nvSpPr>
          <p:cNvPr id="87056" name="Freeform 16"/>
          <p:cNvSpPr>
            <a:spLocks/>
          </p:cNvSpPr>
          <p:nvPr/>
        </p:nvSpPr>
        <p:spPr bwMode="auto">
          <a:xfrm>
            <a:off x="5821393" y="3729022"/>
            <a:ext cx="2209800" cy="1828800"/>
          </a:xfrm>
          <a:custGeom>
            <a:avLst/>
            <a:gdLst/>
            <a:ahLst/>
            <a:cxnLst>
              <a:cxn ang="0">
                <a:pos x="1680" y="64"/>
              </a:cxn>
              <a:cxn ang="0">
                <a:pos x="1680" y="112"/>
              </a:cxn>
              <a:cxn ang="0">
                <a:pos x="1152" y="736"/>
              </a:cxn>
              <a:cxn ang="0">
                <a:pos x="0" y="1168"/>
              </a:cxn>
            </a:cxnLst>
            <a:rect l="0" t="0" r="r" b="b"/>
            <a:pathLst>
              <a:path w="1768" h="1168">
                <a:moveTo>
                  <a:pt x="1680" y="64"/>
                </a:moveTo>
                <a:cubicBezTo>
                  <a:pt x="1724" y="32"/>
                  <a:pt x="1768" y="0"/>
                  <a:pt x="1680" y="112"/>
                </a:cubicBezTo>
                <a:cubicBezTo>
                  <a:pt x="1592" y="224"/>
                  <a:pt x="1432" y="560"/>
                  <a:pt x="1152" y="736"/>
                </a:cubicBezTo>
                <a:cubicBezTo>
                  <a:pt x="872" y="912"/>
                  <a:pt x="436" y="1040"/>
                  <a:pt x="0" y="1168"/>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es-ES"/>
          </a:p>
        </p:txBody>
      </p:sp>
      <p:sp>
        <p:nvSpPr>
          <p:cNvPr id="87058" name="Text Box 18"/>
          <p:cNvSpPr txBox="1">
            <a:spLocks noChangeArrowheads="1"/>
          </p:cNvSpPr>
          <p:nvPr/>
        </p:nvSpPr>
        <p:spPr bwMode="auto">
          <a:xfrm>
            <a:off x="411193" y="1477970"/>
            <a:ext cx="2370138" cy="517525"/>
          </a:xfrm>
          <a:prstGeom prst="rect">
            <a:avLst/>
          </a:prstGeom>
          <a:noFill/>
          <a:ln w="9525">
            <a:noFill/>
            <a:miter lim="800000"/>
            <a:headEnd/>
            <a:tailEnd/>
          </a:ln>
          <a:effectLst/>
        </p:spPr>
        <p:txBody>
          <a:bodyPr wrap="none">
            <a:spAutoFit/>
          </a:bodyPr>
          <a:lstStyle/>
          <a:p>
            <a:r>
              <a:rPr lang="es-CL" sz="1400" dirty="0"/>
              <a:t>Administrador de la </a:t>
            </a:r>
          </a:p>
          <a:p>
            <a:r>
              <a:rPr lang="es-CL" sz="1400" dirty="0"/>
              <a:t>organización desarrolladora</a:t>
            </a:r>
          </a:p>
        </p:txBody>
      </p:sp>
      <p:sp>
        <p:nvSpPr>
          <p:cNvPr id="87059" name="Text Box 19"/>
          <p:cNvSpPr txBox="1">
            <a:spLocks noChangeArrowheads="1"/>
          </p:cNvSpPr>
          <p:nvPr/>
        </p:nvSpPr>
        <p:spPr bwMode="auto">
          <a:xfrm>
            <a:off x="2849593" y="1581153"/>
            <a:ext cx="1208088" cy="517525"/>
          </a:xfrm>
          <a:prstGeom prst="rect">
            <a:avLst/>
          </a:prstGeom>
          <a:noFill/>
          <a:ln w="9525">
            <a:noFill/>
            <a:miter lim="800000"/>
            <a:headEnd/>
            <a:tailEnd/>
          </a:ln>
          <a:effectLst/>
        </p:spPr>
        <p:txBody>
          <a:bodyPr wrap="none">
            <a:spAutoFit/>
          </a:bodyPr>
          <a:lstStyle/>
          <a:p>
            <a:r>
              <a:rPr lang="es-CL" sz="1400"/>
              <a:t>Encargado</a:t>
            </a:r>
          </a:p>
          <a:p>
            <a:r>
              <a:rPr lang="es-CL" sz="1400"/>
              <a:t>de marketing</a:t>
            </a:r>
          </a:p>
        </p:txBody>
      </p:sp>
      <p:sp>
        <p:nvSpPr>
          <p:cNvPr id="87060" name="Text Box 20"/>
          <p:cNvSpPr txBox="1">
            <a:spLocks noChangeArrowheads="1"/>
          </p:cNvSpPr>
          <p:nvPr/>
        </p:nvSpPr>
        <p:spPr bwMode="auto">
          <a:xfrm>
            <a:off x="4297393" y="1581153"/>
            <a:ext cx="795338" cy="517525"/>
          </a:xfrm>
          <a:prstGeom prst="rect">
            <a:avLst/>
          </a:prstGeom>
          <a:noFill/>
          <a:ln w="9525">
            <a:noFill/>
            <a:miter lim="800000"/>
            <a:headEnd/>
            <a:tailEnd/>
          </a:ln>
          <a:effectLst/>
        </p:spPr>
        <p:txBody>
          <a:bodyPr wrap="none">
            <a:spAutoFit/>
          </a:bodyPr>
          <a:lstStyle/>
          <a:p>
            <a:r>
              <a:rPr lang="es-CL" sz="1400"/>
              <a:t>Usuario</a:t>
            </a:r>
          </a:p>
          <a:p>
            <a:r>
              <a:rPr lang="es-CL" sz="1400"/>
              <a:t>final</a:t>
            </a:r>
          </a:p>
        </p:txBody>
      </p:sp>
      <p:sp>
        <p:nvSpPr>
          <p:cNvPr id="87061" name="Text Box 21"/>
          <p:cNvSpPr txBox="1">
            <a:spLocks noChangeArrowheads="1"/>
          </p:cNvSpPr>
          <p:nvPr/>
        </p:nvSpPr>
        <p:spPr bwMode="auto">
          <a:xfrm>
            <a:off x="5770593" y="1504953"/>
            <a:ext cx="1346200" cy="517525"/>
          </a:xfrm>
          <a:prstGeom prst="rect">
            <a:avLst/>
          </a:prstGeom>
          <a:noFill/>
          <a:ln w="9525">
            <a:noFill/>
            <a:miter lim="800000"/>
            <a:headEnd/>
            <a:tailEnd/>
          </a:ln>
          <a:effectLst/>
        </p:spPr>
        <p:txBody>
          <a:bodyPr wrap="none">
            <a:spAutoFit/>
          </a:bodyPr>
          <a:lstStyle/>
          <a:p>
            <a:r>
              <a:rPr lang="es-CL" sz="1400"/>
              <a:t>Encargado de</a:t>
            </a:r>
          </a:p>
          <a:p>
            <a:r>
              <a:rPr lang="es-CL" sz="1400"/>
              <a:t>mantenimiento</a:t>
            </a:r>
          </a:p>
        </p:txBody>
      </p:sp>
      <p:sp>
        <p:nvSpPr>
          <p:cNvPr id="87062" name="Text Box 22"/>
          <p:cNvSpPr txBox="1">
            <a:spLocks noChangeArrowheads="1"/>
          </p:cNvSpPr>
          <p:nvPr/>
        </p:nvSpPr>
        <p:spPr bwMode="auto">
          <a:xfrm>
            <a:off x="7650193" y="1657353"/>
            <a:ext cx="736600" cy="304800"/>
          </a:xfrm>
          <a:prstGeom prst="rect">
            <a:avLst/>
          </a:prstGeom>
          <a:noFill/>
          <a:ln w="9525">
            <a:noFill/>
            <a:miter lim="800000"/>
            <a:headEnd/>
            <a:tailEnd/>
          </a:ln>
          <a:effectLst/>
        </p:spPr>
        <p:txBody>
          <a:bodyPr wrap="none">
            <a:spAutoFit/>
          </a:bodyPr>
          <a:lstStyle/>
          <a:p>
            <a:r>
              <a:rPr lang="es-CL" sz="1400"/>
              <a:t>Cliente</a:t>
            </a:r>
          </a:p>
        </p:txBody>
      </p:sp>
      <p:sp>
        <p:nvSpPr>
          <p:cNvPr id="87063" name="Text Box 23"/>
          <p:cNvSpPr txBox="1">
            <a:spLocks noChangeArrowheads="1"/>
          </p:cNvSpPr>
          <p:nvPr/>
        </p:nvSpPr>
        <p:spPr bwMode="auto">
          <a:xfrm>
            <a:off x="3500430" y="6072206"/>
            <a:ext cx="1098550" cy="336550"/>
          </a:xfrm>
          <a:prstGeom prst="rect">
            <a:avLst/>
          </a:prstGeom>
          <a:noFill/>
          <a:ln w="9525">
            <a:noFill/>
            <a:miter lim="800000"/>
            <a:headEnd/>
            <a:tailEnd/>
          </a:ln>
          <a:effectLst/>
        </p:spPr>
        <p:txBody>
          <a:bodyPr wrap="none">
            <a:spAutoFit/>
          </a:bodyPr>
          <a:lstStyle/>
          <a:p>
            <a:r>
              <a:rPr lang="es-CL" sz="1600" dirty="0"/>
              <a:t>Arquitecto</a:t>
            </a:r>
          </a:p>
        </p:txBody>
      </p:sp>
      <p:sp>
        <p:nvSpPr>
          <p:cNvPr id="87064" name="Text Box 24"/>
          <p:cNvSpPr txBox="1">
            <a:spLocks noChangeArrowheads="1"/>
          </p:cNvSpPr>
          <p:nvPr/>
        </p:nvSpPr>
        <p:spPr bwMode="auto">
          <a:xfrm>
            <a:off x="1020793" y="4033822"/>
            <a:ext cx="1357313" cy="1004888"/>
          </a:xfrm>
          <a:prstGeom prst="rect">
            <a:avLst/>
          </a:prstGeom>
          <a:noFill/>
          <a:ln w="9525">
            <a:noFill/>
            <a:miter lim="800000"/>
            <a:headEnd/>
            <a:tailEnd/>
          </a:ln>
          <a:effectLst/>
        </p:spPr>
        <p:txBody>
          <a:bodyPr wrap="none">
            <a:spAutoFit/>
          </a:bodyPr>
          <a:lstStyle/>
          <a:p>
            <a:r>
              <a:rPr lang="es-CL" sz="1200"/>
              <a:t>Bajos costos,</a:t>
            </a:r>
          </a:p>
          <a:p>
            <a:r>
              <a:rPr lang="es-CL" sz="1200"/>
              <a:t>ocupar personal,</a:t>
            </a:r>
          </a:p>
          <a:p>
            <a:r>
              <a:rPr lang="es-CL" sz="1200"/>
              <a:t>aumentar el valor</a:t>
            </a:r>
          </a:p>
          <a:p>
            <a:r>
              <a:rPr lang="es-CL" sz="1200"/>
              <a:t>de los activos</a:t>
            </a:r>
          </a:p>
          <a:p>
            <a:r>
              <a:rPr lang="es-CL" sz="1200"/>
              <a:t>corporativos</a:t>
            </a:r>
          </a:p>
        </p:txBody>
      </p:sp>
      <p:sp>
        <p:nvSpPr>
          <p:cNvPr id="87065" name="Text Box 25"/>
          <p:cNvSpPr txBox="1">
            <a:spLocks noChangeArrowheads="1"/>
          </p:cNvSpPr>
          <p:nvPr/>
        </p:nvSpPr>
        <p:spPr bwMode="auto">
          <a:xfrm>
            <a:off x="2620993" y="3957622"/>
            <a:ext cx="1482725" cy="822325"/>
          </a:xfrm>
          <a:prstGeom prst="rect">
            <a:avLst/>
          </a:prstGeom>
          <a:noFill/>
          <a:ln w="9525">
            <a:noFill/>
            <a:miter lim="800000"/>
            <a:headEnd/>
            <a:tailEnd/>
          </a:ln>
          <a:effectLst/>
        </p:spPr>
        <p:txBody>
          <a:bodyPr wrap="none">
            <a:spAutoFit/>
          </a:bodyPr>
          <a:lstStyle/>
          <a:p>
            <a:r>
              <a:rPr lang="es-CL" sz="1200"/>
              <a:t>Elementos</a:t>
            </a:r>
          </a:p>
          <a:p>
            <a:r>
              <a:rPr lang="es-CL" sz="1200"/>
              <a:t>atractivos, terminar</a:t>
            </a:r>
          </a:p>
          <a:p>
            <a:r>
              <a:rPr lang="es-CL" sz="1200"/>
              <a:t>rápido, comparable</a:t>
            </a:r>
          </a:p>
          <a:p>
            <a:r>
              <a:rPr lang="es-CL" sz="1200"/>
              <a:t>a la competencia</a:t>
            </a:r>
          </a:p>
        </p:txBody>
      </p:sp>
      <p:sp>
        <p:nvSpPr>
          <p:cNvPr id="87066" name="Text Box 26"/>
          <p:cNvSpPr txBox="1">
            <a:spLocks noChangeArrowheads="1"/>
          </p:cNvSpPr>
          <p:nvPr/>
        </p:nvSpPr>
        <p:spPr bwMode="auto">
          <a:xfrm>
            <a:off x="4319618" y="3805222"/>
            <a:ext cx="1349375" cy="1004888"/>
          </a:xfrm>
          <a:prstGeom prst="rect">
            <a:avLst/>
          </a:prstGeom>
          <a:noFill/>
          <a:ln w="9525">
            <a:noFill/>
            <a:miter lim="800000"/>
            <a:headEnd/>
            <a:tailEnd/>
          </a:ln>
          <a:effectLst/>
        </p:spPr>
        <p:txBody>
          <a:bodyPr wrap="none">
            <a:spAutoFit/>
          </a:bodyPr>
          <a:lstStyle/>
          <a:p>
            <a:r>
              <a:rPr lang="es-CL" sz="1200"/>
              <a:t>Comportamiento,</a:t>
            </a:r>
          </a:p>
          <a:p>
            <a:r>
              <a:rPr lang="es-CL" sz="1200"/>
              <a:t>performance,</a:t>
            </a:r>
          </a:p>
          <a:p>
            <a:r>
              <a:rPr lang="es-CL" sz="1200"/>
              <a:t>seguridad,</a:t>
            </a:r>
          </a:p>
          <a:p>
            <a:r>
              <a:rPr lang="es-CL" sz="1200"/>
              <a:t>confiabilidad,</a:t>
            </a:r>
          </a:p>
          <a:p>
            <a:r>
              <a:rPr lang="es-CL" sz="1200"/>
              <a:t>usabilidad</a:t>
            </a:r>
          </a:p>
        </p:txBody>
      </p:sp>
      <p:sp>
        <p:nvSpPr>
          <p:cNvPr id="87067" name="Text Box 27"/>
          <p:cNvSpPr txBox="1">
            <a:spLocks noChangeArrowheads="1"/>
          </p:cNvSpPr>
          <p:nvPr/>
        </p:nvSpPr>
        <p:spPr bwMode="auto">
          <a:xfrm>
            <a:off x="5821393" y="4110022"/>
            <a:ext cx="1185863" cy="274638"/>
          </a:xfrm>
          <a:prstGeom prst="rect">
            <a:avLst/>
          </a:prstGeom>
          <a:noFill/>
          <a:ln w="9525">
            <a:noFill/>
            <a:miter lim="800000"/>
            <a:headEnd/>
            <a:tailEnd/>
          </a:ln>
          <a:effectLst/>
        </p:spPr>
        <p:txBody>
          <a:bodyPr wrap="none">
            <a:spAutoFit/>
          </a:bodyPr>
          <a:lstStyle/>
          <a:p>
            <a:r>
              <a:rPr lang="es-CL" sz="1200"/>
              <a:t>Modificabilidad</a:t>
            </a:r>
          </a:p>
        </p:txBody>
      </p:sp>
      <p:sp>
        <p:nvSpPr>
          <p:cNvPr id="87068" name="Text Box 28"/>
          <p:cNvSpPr txBox="1">
            <a:spLocks noChangeArrowheads="1"/>
          </p:cNvSpPr>
          <p:nvPr/>
        </p:nvSpPr>
        <p:spPr bwMode="auto">
          <a:xfrm>
            <a:off x="7019956" y="4186222"/>
            <a:ext cx="1247775" cy="822325"/>
          </a:xfrm>
          <a:prstGeom prst="rect">
            <a:avLst/>
          </a:prstGeom>
          <a:noFill/>
          <a:ln w="9525">
            <a:noFill/>
            <a:miter lim="800000"/>
            <a:headEnd/>
            <a:tailEnd/>
          </a:ln>
          <a:effectLst/>
        </p:spPr>
        <p:txBody>
          <a:bodyPr wrap="none">
            <a:spAutoFit/>
          </a:bodyPr>
          <a:lstStyle/>
          <a:p>
            <a:r>
              <a:rPr lang="es-CL" sz="1200"/>
              <a:t>Bajos costos,</a:t>
            </a:r>
          </a:p>
          <a:p>
            <a:r>
              <a:rPr lang="es-CL" sz="1200"/>
              <a:t>terminar rápido,</a:t>
            </a:r>
          </a:p>
          <a:p>
            <a:r>
              <a:rPr lang="es-CL" sz="1200"/>
              <a:t>sin muchos </a:t>
            </a:r>
          </a:p>
          <a:p>
            <a:r>
              <a:rPr lang="es-CL" sz="1200"/>
              <a:t>cambios</a:t>
            </a:r>
          </a:p>
        </p:txBody>
      </p:sp>
      <p:sp>
        <p:nvSpPr>
          <p:cNvPr id="87069" name="Text Box 29"/>
          <p:cNvSpPr txBox="1">
            <a:spLocks noChangeArrowheads="1"/>
          </p:cNvSpPr>
          <p:nvPr/>
        </p:nvSpPr>
        <p:spPr bwMode="auto">
          <a:xfrm>
            <a:off x="5840443" y="5757847"/>
            <a:ext cx="3160713" cy="641350"/>
          </a:xfrm>
          <a:prstGeom prst="rect">
            <a:avLst/>
          </a:prstGeom>
          <a:noFill/>
          <a:ln w="9525">
            <a:noFill/>
            <a:miter lim="800000"/>
            <a:headEnd/>
            <a:tailEnd/>
          </a:ln>
          <a:effectLst/>
        </p:spPr>
        <p:txBody>
          <a:bodyPr wrap="none">
            <a:spAutoFit/>
          </a:bodyPr>
          <a:lstStyle/>
          <a:p>
            <a:r>
              <a:rPr lang="es-CL">
                <a:latin typeface="Tahoma" charset="0"/>
              </a:rPr>
              <a:t>¿Cómo puedo hacer para que</a:t>
            </a:r>
          </a:p>
          <a:p>
            <a:r>
              <a:rPr lang="es-CL">
                <a:latin typeface="Tahoma" charset="0"/>
              </a:rPr>
              <a:t>el sistema tenga todo esto?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s-CL" dirty="0"/>
              <a:t>Interesados Involucrados</a:t>
            </a:r>
          </a:p>
        </p:txBody>
      </p:sp>
      <p:sp>
        <p:nvSpPr>
          <p:cNvPr id="6" name="5 Marcador de número de diapositiva"/>
          <p:cNvSpPr>
            <a:spLocks noGrp="1"/>
          </p:cNvSpPr>
          <p:nvPr>
            <p:ph type="sldNum" sz="quarter" idx="12"/>
          </p:nvPr>
        </p:nvSpPr>
        <p:spPr/>
        <p:txBody>
          <a:bodyPr>
            <a:normAutofit fontScale="85000" lnSpcReduction="20000"/>
          </a:bodyPr>
          <a:lstStyle/>
          <a:p>
            <a:fld id="{3623CF23-14F8-4A74-99F9-72386DD36856}" type="slidenum">
              <a:rPr lang="es-CL"/>
              <a:pPr/>
              <a:t>11</a:t>
            </a:fld>
            <a:endParaRPr lang="es-CL"/>
          </a:p>
        </p:txBody>
      </p:sp>
      <p:sp>
        <p:nvSpPr>
          <p:cNvPr id="88067" name="Rectangle 3"/>
          <p:cNvSpPr>
            <a:spLocks noGrp="1" noChangeArrowheads="1"/>
          </p:cNvSpPr>
          <p:nvPr>
            <p:ph sz="quarter" idx="1"/>
          </p:nvPr>
        </p:nvSpPr>
        <p:spPr/>
        <p:txBody>
          <a:bodyPr>
            <a:normAutofit/>
          </a:bodyPr>
          <a:lstStyle/>
          <a:p>
            <a:r>
              <a:rPr lang="es-CL" dirty="0"/>
              <a:t>Los objetivos organizacionales y las propiedades del sistema requeridos por el negocio raramente se comprenden y menos aún se articulan completamente.</a:t>
            </a:r>
          </a:p>
          <a:p>
            <a:r>
              <a:rPr lang="es-CL" dirty="0"/>
              <a:t>Los requisitos de calidad del cliente casi nunca se documentan, lo cual resulta en:</a:t>
            </a:r>
          </a:p>
          <a:p>
            <a:pPr lvl="1">
              <a:lnSpc>
                <a:spcPct val="70000"/>
              </a:lnSpc>
            </a:pPr>
            <a:r>
              <a:rPr lang="es-CL" dirty="0"/>
              <a:t>objetivos que no se alcanzan;</a:t>
            </a:r>
          </a:p>
          <a:p>
            <a:pPr lvl="1">
              <a:lnSpc>
                <a:spcPct val="70000"/>
              </a:lnSpc>
            </a:pPr>
            <a:r>
              <a:rPr lang="es-CL" dirty="0"/>
              <a:t>conflicto inevitable entre los interesados</a:t>
            </a:r>
            <a:r>
              <a:rPr lang="es-CL" dirty="0" smtClean="0"/>
              <a:t>.</a:t>
            </a:r>
            <a:endParaRPr lang="es-C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Interesados Involucrados</a:t>
            </a:r>
            <a:endParaRPr lang="es-ES" dirty="0"/>
          </a:p>
        </p:txBody>
      </p:sp>
      <p:sp>
        <p:nvSpPr>
          <p:cNvPr id="3" name="2 Marcador de pie de página"/>
          <p:cNvSpPr>
            <a:spLocks noGrp="1"/>
          </p:cNvSpPr>
          <p:nvPr>
            <p:ph type="ftr" sz="quarter" idx="11"/>
          </p:nvPr>
        </p:nvSpPr>
        <p:spPr/>
        <p:txBody>
          <a:bodyPr/>
          <a:lstStyle/>
          <a:p>
            <a:r>
              <a:rPr lang="es-ES" smtClean="0"/>
              <a:t>Arquitectura de Software - Introducción</a:t>
            </a:r>
            <a:endParaRPr lang="es-ES"/>
          </a:p>
        </p:txBody>
      </p:sp>
      <p:sp>
        <p:nvSpPr>
          <p:cNvPr id="4" name="3 Marcador de número de diapositiva"/>
          <p:cNvSpPr>
            <a:spLocks noGrp="1"/>
          </p:cNvSpPr>
          <p:nvPr>
            <p:ph type="sldNum" sz="quarter" idx="12"/>
          </p:nvPr>
        </p:nvSpPr>
        <p:spPr/>
        <p:txBody>
          <a:bodyPr>
            <a:normAutofit fontScale="85000" lnSpcReduction="20000"/>
          </a:bodyPr>
          <a:lstStyle/>
          <a:p>
            <a:fld id="{212BDFE6-18C4-4460-9158-4C01BCB82E49}" type="slidenum">
              <a:rPr lang="es-ES" smtClean="0"/>
              <a:pPr/>
              <a:t>12</a:t>
            </a:fld>
            <a:endParaRPr lang="es-ES"/>
          </a:p>
        </p:txBody>
      </p:sp>
      <p:sp>
        <p:nvSpPr>
          <p:cNvPr id="5" name="4 Marcador de contenido"/>
          <p:cNvSpPr>
            <a:spLocks noGrp="1"/>
          </p:cNvSpPr>
          <p:nvPr>
            <p:ph sz="quarter" idx="1"/>
          </p:nvPr>
        </p:nvSpPr>
        <p:spPr/>
        <p:txBody>
          <a:bodyPr/>
          <a:lstStyle/>
          <a:p>
            <a:r>
              <a:rPr lang="es-CL" dirty="0" smtClean="0"/>
              <a:t>Los arquitectos deben identificar e involucrar activamente a los interesados de modo de:</a:t>
            </a:r>
          </a:p>
          <a:p>
            <a:pPr lvl="1">
              <a:lnSpc>
                <a:spcPct val="70000"/>
              </a:lnSpc>
            </a:pPr>
            <a:r>
              <a:rPr lang="es-CL" dirty="0" smtClean="0"/>
              <a:t>comprender las restricciones reales del sistema;</a:t>
            </a:r>
          </a:p>
          <a:p>
            <a:pPr lvl="1">
              <a:lnSpc>
                <a:spcPct val="70000"/>
              </a:lnSpc>
            </a:pPr>
            <a:r>
              <a:rPr lang="es-CL" dirty="0" smtClean="0"/>
              <a:t>administrar las expectativas de los interesados;</a:t>
            </a:r>
          </a:p>
          <a:p>
            <a:pPr lvl="1">
              <a:lnSpc>
                <a:spcPct val="70000"/>
              </a:lnSpc>
            </a:pPr>
            <a:r>
              <a:rPr lang="es-CL" dirty="0" smtClean="0"/>
              <a:t>negociar las prioridades del sistema;</a:t>
            </a:r>
          </a:p>
          <a:p>
            <a:pPr lvl="1">
              <a:lnSpc>
                <a:spcPct val="70000"/>
              </a:lnSpc>
            </a:pPr>
            <a:r>
              <a:rPr lang="es-CL" dirty="0" smtClean="0"/>
              <a:t>tomar decisiones de compromiso.</a:t>
            </a:r>
          </a:p>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2"/>
          <p:cNvGrpSpPr>
            <a:grpSpLocks/>
          </p:cNvGrpSpPr>
          <p:nvPr/>
        </p:nvGrpSpPr>
        <p:grpSpPr bwMode="auto">
          <a:xfrm>
            <a:off x="838200" y="1916113"/>
            <a:ext cx="3657600" cy="4392612"/>
            <a:chOff x="528" y="1207"/>
            <a:chExt cx="2304" cy="2767"/>
          </a:xfrm>
        </p:grpSpPr>
        <p:sp>
          <p:nvSpPr>
            <p:cNvPr id="89099" name="AutoShape 11"/>
            <p:cNvSpPr>
              <a:spLocks noChangeArrowheads="1"/>
            </p:cNvSpPr>
            <p:nvPr/>
          </p:nvSpPr>
          <p:spPr bwMode="auto">
            <a:xfrm>
              <a:off x="1383" y="1207"/>
              <a:ext cx="681" cy="2767"/>
            </a:xfrm>
            <a:prstGeom prst="downArrow">
              <a:avLst>
                <a:gd name="adj1" fmla="val 33037"/>
                <a:gd name="adj2" fmla="val 69017"/>
              </a:avLst>
            </a:prstGeom>
            <a:solidFill>
              <a:srgbClr val="FFCC00">
                <a:alpha val="53999"/>
              </a:srgbClr>
            </a:solidFill>
            <a:ln w="9525">
              <a:noFill/>
              <a:miter lim="800000"/>
              <a:headEnd/>
              <a:tailEnd/>
            </a:ln>
            <a:effectLst/>
          </p:spPr>
          <p:txBody>
            <a:bodyPr wrap="none" anchor="ctr"/>
            <a:lstStyle/>
            <a:p>
              <a:endParaRPr lang="es-ES"/>
            </a:p>
          </p:txBody>
        </p:sp>
        <p:grpSp>
          <p:nvGrpSpPr>
            <p:cNvPr id="3" name="Group 10"/>
            <p:cNvGrpSpPr>
              <a:grpSpLocks/>
            </p:cNvGrpSpPr>
            <p:nvPr/>
          </p:nvGrpSpPr>
          <p:grpSpPr bwMode="auto">
            <a:xfrm>
              <a:off x="528" y="2112"/>
              <a:ext cx="2304" cy="576"/>
              <a:chOff x="576" y="2400"/>
              <a:chExt cx="2304" cy="576"/>
            </a:xfrm>
          </p:grpSpPr>
          <p:sp>
            <p:nvSpPr>
              <p:cNvPr id="89093" name="AutoShape 5"/>
              <p:cNvSpPr>
                <a:spLocks noChangeArrowheads="1"/>
              </p:cNvSpPr>
              <p:nvPr/>
            </p:nvSpPr>
            <p:spPr bwMode="auto">
              <a:xfrm>
                <a:off x="576" y="2400"/>
                <a:ext cx="2304" cy="576"/>
              </a:xfrm>
              <a:prstGeom prst="cloudCallout">
                <a:avLst>
                  <a:gd name="adj1" fmla="val -32944"/>
                  <a:gd name="adj2" fmla="val 39412"/>
                </a:avLst>
              </a:prstGeom>
              <a:solidFill>
                <a:schemeClr val="bg1"/>
              </a:solidFill>
              <a:ln w="9525">
                <a:solidFill>
                  <a:schemeClr val="tx1"/>
                </a:solidFill>
                <a:round/>
                <a:headEnd/>
                <a:tailEnd/>
              </a:ln>
              <a:effectLst/>
            </p:spPr>
            <p:txBody>
              <a:bodyPr wrap="none" anchor="ctr"/>
              <a:lstStyle/>
              <a:p>
                <a:endParaRPr lang="es-CL" sz="1600"/>
              </a:p>
            </p:txBody>
          </p:sp>
          <p:sp>
            <p:nvSpPr>
              <p:cNvPr id="89096" name="Text Box 8"/>
              <p:cNvSpPr txBox="1">
                <a:spLocks noChangeArrowheads="1"/>
              </p:cNvSpPr>
              <p:nvPr/>
            </p:nvSpPr>
            <p:spPr bwMode="auto">
              <a:xfrm>
                <a:off x="1056" y="2557"/>
                <a:ext cx="1236" cy="231"/>
              </a:xfrm>
              <a:prstGeom prst="rect">
                <a:avLst/>
              </a:prstGeom>
              <a:noFill/>
              <a:ln w="9525">
                <a:noFill/>
                <a:miter lim="800000"/>
                <a:headEnd/>
                <a:tailEnd/>
              </a:ln>
              <a:effectLst/>
            </p:spPr>
            <p:txBody>
              <a:bodyPr wrap="none">
                <a:spAutoFit/>
              </a:bodyPr>
              <a:lstStyle/>
              <a:p>
                <a:r>
                  <a:rPr lang="es-CL">
                    <a:solidFill>
                      <a:srgbClr val="A50021"/>
                    </a:solidFill>
                  </a:rPr>
                  <a:t>ocurre un milagro</a:t>
                </a:r>
              </a:p>
            </p:txBody>
          </p:sp>
        </p:grpSp>
      </p:grpSp>
      <p:sp>
        <p:nvSpPr>
          <p:cNvPr id="89090" name="Rectangle 2"/>
          <p:cNvSpPr>
            <a:spLocks noGrp="1" noChangeArrowheads="1"/>
          </p:cNvSpPr>
          <p:nvPr>
            <p:ph type="title"/>
          </p:nvPr>
        </p:nvSpPr>
        <p:spPr/>
        <p:txBody>
          <a:bodyPr/>
          <a:lstStyle/>
          <a:p>
            <a:r>
              <a:rPr lang="es-CL" dirty="0"/>
              <a:t>Desarrollo de Software Tradicional</a:t>
            </a:r>
          </a:p>
        </p:txBody>
      </p:sp>
      <p:sp>
        <p:nvSpPr>
          <p:cNvPr id="89091" name="Rectangle 3"/>
          <p:cNvSpPr>
            <a:spLocks noGrp="1" noChangeArrowheads="1"/>
          </p:cNvSpPr>
          <p:nvPr>
            <p:ph type="body" sz="half" idx="1"/>
          </p:nvPr>
        </p:nvSpPr>
        <p:spPr>
          <a:xfrm>
            <a:off x="685800" y="1957406"/>
            <a:ext cx="4495800" cy="4114800"/>
          </a:xfrm>
        </p:spPr>
        <p:txBody>
          <a:bodyPr>
            <a:normAutofit lnSpcReduction="10000"/>
          </a:bodyPr>
          <a:lstStyle/>
          <a:p>
            <a:pPr>
              <a:buFontTx/>
              <a:buNone/>
            </a:pPr>
            <a:r>
              <a:rPr lang="es-CL" sz="2000" dirty="0"/>
              <a:t>Descripciones operacionales</a:t>
            </a:r>
          </a:p>
          <a:p>
            <a:pPr>
              <a:buFontTx/>
              <a:buNone/>
            </a:pPr>
            <a:r>
              <a:rPr lang="es-CL" sz="2000" dirty="0"/>
              <a:t>Requisitos funcionales de alto nivel</a:t>
            </a:r>
          </a:p>
          <a:p>
            <a:pPr>
              <a:buFontTx/>
              <a:buNone/>
            </a:pPr>
            <a:r>
              <a:rPr lang="es-CL" sz="2000" dirty="0"/>
              <a:t>Sistemas legados</a:t>
            </a:r>
          </a:p>
          <a:p>
            <a:pPr>
              <a:buFontTx/>
              <a:buNone/>
            </a:pPr>
            <a:endParaRPr lang="es-CL" sz="2000" dirty="0"/>
          </a:p>
          <a:p>
            <a:pPr>
              <a:buFontTx/>
              <a:buNone/>
            </a:pPr>
            <a:endParaRPr lang="es-CL" sz="2000" dirty="0"/>
          </a:p>
          <a:p>
            <a:pPr>
              <a:buFontTx/>
              <a:buNone/>
            </a:pPr>
            <a:endParaRPr lang="es-CL" sz="2000" dirty="0" smtClean="0"/>
          </a:p>
          <a:p>
            <a:pPr>
              <a:buFontTx/>
              <a:buNone/>
            </a:pPr>
            <a:endParaRPr lang="es-CL" sz="2000" dirty="0" smtClean="0"/>
          </a:p>
          <a:p>
            <a:pPr>
              <a:buFontTx/>
              <a:buNone/>
            </a:pPr>
            <a:r>
              <a:rPr lang="es-CL" sz="2000" dirty="0" smtClean="0"/>
              <a:t>Arquitectura </a:t>
            </a:r>
            <a:r>
              <a:rPr lang="es-CL" sz="2000" dirty="0"/>
              <a:t>de sistema específico</a:t>
            </a:r>
          </a:p>
          <a:p>
            <a:pPr>
              <a:buFontTx/>
              <a:buNone/>
            </a:pPr>
            <a:r>
              <a:rPr lang="es-CL" sz="2000" dirty="0"/>
              <a:t>Arquitectura del software</a:t>
            </a:r>
          </a:p>
          <a:p>
            <a:pPr>
              <a:buFontTx/>
              <a:buNone/>
            </a:pPr>
            <a:r>
              <a:rPr lang="es-CL" sz="2000" dirty="0"/>
              <a:t>Diseño detallado</a:t>
            </a:r>
          </a:p>
          <a:p>
            <a:pPr>
              <a:buFontTx/>
              <a:buNone/>
            </a:pPr>
            <a:r>
              <a:rPr lang="es-CL" sz="2000" dirty="0"/>
              <a:t>Implementación</a:t>
            </a:r>
          </a:p>
        </p:txBody>
      </p:sp>
      <p:sp>
        <p:nvSpPr>
          <p:cNvPr id="89092" name="Rectangle 4"/>
          <p:cNvSpPr>
            <a:spLocks noGrp="1" noChangeArrowheads="1"/>
          </p:cNvSpPr>
          <p:nvPr>
            <p:ph type="body" sz="half" idx="2"/>
          </p:nvPr>
        </p:nvSpPr>
        <p:spPr>
          <a:xfrm>
            <a:off x="5181600" y="1828800"/>
            <a:ext cx="3581400" cy="4114800"/>
          </a:xfrm>
        </p:spPr>
        <p:txBody>
          <a:bodyPr/>
          <a:lstStyle/>
          <a:p>
            <a:endParaRPr lang="es-CL" sz="2000"/>
          </a:p>
          <a:p>
            <a:endParaRPr lang="es-CL" sz="2000"/>
          </a:p>
          <a:p>
            <a:r>
              <a:rPr lang="es-CL" sz="2000"/>
              <a:t>Los atributos de calidad rara vez se capturan como parte de la especificación de requisitos;</a:t>
            </a:r>
          </a:p>
          <a:p>
            <a:r>
              <a:rPr lang="es-CL" sz="2000"/>
              <a:t>generalmente son sólo vagamente comprendidos;</a:t>
            </a:r>
          </a:p>
          <a:p>
            <a:r>
              <a:rPr lang="es-CL" sz="2000"/>
              <a:t>frecuentemente pobremente articulados</a:t>
            </a:r>
          </a:p>
        </p:txBody>
      </p:sp>
      <p:sp>
        <p:nvSpPr>
          <p:cNvPr id="89097" name="AutoShape 9"/>
          <p:cNvSpPr>
            <a:spLocks/>
          </p:cNvSpPr>
          <p:nvPr/>
        </p:nvSpPr>
        <p:spPr bwMode="auto">
          <a:xfrm>
            <a:off x="4724400" y="2819400"/>
            <a:ext cx="304800" cy="2438400"/>
          </a:xfrm>
          <a:prstGeom prst="leftBrace">
            <a:avLst>
              <a:gd name="adj1" fmla="val 66667"/>
              <a:gd name="adj2" fmla="val 50000"/>
            </a:avLst>
          </a:prstGeom>
          <a:noFill/>
          <a:ln w="38100">
            <a:solidFill>
              <a:schemeClr val="tx1"/>
            </a:solidFill>
            <a:round/>
            <a:headEnd/>
            <a:tailEnd/>
          </a:ln>
          <a:effectLst/>
        </p:spPr>
        <p:txBody>
          <a:bodyPr wrap="none" anchor="ct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9097"/>
                                        </p:tgtEl>
                                        <p:attrNameLst>
                                          <p:attrName>style.visibility</p:attrName>
                                        </p:attrNameLst>
                                      </p:cBhvr>
                                      <p:to>
                                        <p:strVal val="visible"/>
                                      </p:to>
                                    </p:set>
                                    <p:animEffect transition="in" filter="wipe(left)">
                                      <p:cBhvr>
                                        <p:cTn id="7" dur="500"/>
                                        <p:tgtEl>
                                          <p:spTgt spid="8909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9092">
                                            <p:txEl>
                                              <p:pRg st="2" end="2"/>
                                            </p:txEl>
                                          </p:spTgt>
                                        </p:tgtEl>
                                        <p:attrNameLst>
                                          <p:attrName>style.visibility</p:attrName>
                                        </p:attrNameLst>
                                      </p:cBhvr>
                                      <p:to>
                                        <p:strVal val="visible"/>
                                      </p:to>
                                    </p:set>
                                    <p:animEffect transition="in" filter="wipe(up)">
                                      <p:cBhvr>
                                        <p:cTn id="11" dur="500"/>
                                        <p:tgtEl>
                                          <p:spTgt spid="89092">
                                            <p:txEl>
                                              <p:pRg st="2" end="2"/>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9092">
                                            <p:txEl>
                                              <p:pRg st="3" end="3"/>
                                            </p:txEl>
                                          </p:spTgt>
                                        </p:tgtEl>
                                        <p:attrNameLst>
                                          <p:attrName>style.visibility</p:attrName>
                                        </p:attrNameLst>
                                      </p:cBhvr>
                                      <p:to>
                                        <p:strVal val="visible"/>
                                      </p:to>
                                    </p:set>
                                    <p:animEffect transition="in" filter="wipe(up)">
                                      <p:cBhvr>
                                        <p:cTn id="15" dur="500"/>
                                        <p:tgtEl>
                                          <p:spTgt spid="89092">
                                            <p:txEl>
                                              <p:pRg st="3" end="3"/>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9092">
                                            <p:txEl>
                                              <p:pRg st="4" end="4"/>
                                            </p:txEl>
                                          </p:spTgt>
                                        </p:tgtEl>
                                        <p:attrNameLst>
                                          <p:attrName>style.visibility</p:attrName>
                                        </p:attrNameLst>
                                      </p:cBhvr>
                                      <p:to>
                                        <p:strVal val="visible"/>
                                      </p:to>
                                    </p:set>
                                    <p:animEffect transition="in" filter="wipe(up)">
                                      <p:cBhvr>
                                        <p:cTn id="19" dur="500"/>
                                        <p:tgtEl>
                                          <p:spTgt spid="890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build="p" autoUpdateAnimBg="0" advAuto="0"/>
      <p:bldP spid="8909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7AE91D8-02EC-4FDB-99E4-BE7EE79C0BC3}" type="slidenum">
              <a:rPr lang="es-CL"/>
              <a:pPr/>
              <a:t>14</a:t>
            </a:fld>
            <a:endParaRPr lang="es-CL"/>
          </a:p>
        </p:txBody>
      </p:sp>
      <p:sp>
        <p:nvSpPr>
          <p:cNvPr id="93186" name="Rectangle 2"/>
          <p:cNvSpPr>
            <a:spLocks noGrp="1" noChangeArrowheads="1"/>
          </p:cNvSpPr>
          <p:nvPr>
            <p:ph type="title"/>
          </p:nvPr>
        </p:nvSpPr>
        <p:spPr/>
        <p:txBody>
          <a:bodyPr>
            <a:normAutofit fontScale="90000"/>
          </a:bodyPr>
          <a:lstStyle/>
          <a:p>
            <a:r>
              <a:rPr lang="es-CL" dirty="0"/>
              <a:t>Arquitectura y Atributos de Calidad</a:t>
            </a:r>
          </a:p>
        </p:txBody>
      </p:sp>
      <p:sp>
        <p:nvSpPr>
          <p:cNvPr id="93187" name="Rectangle 3"/>
          <p:cNvSpPr>
            <a:spLocks noGrp="1" noChangeArrowheads="1"/>
          </p:cNvSpPr>
          <p:nvPr>
            <p:ph type="body" idx="1"/>
          </p:nvPr>
        </p:nvSpPr>
        <p:spPr>
          <a:xfrm>
            <a:off x="304800" y="1643050"/>
            <a:ext cx="8686800" cy="4572032"/>
          </a:xfrm>
        </p:spPr>
        <p:txBody>
          <a:bodyPr>
            <a:normAutofit/>
          </a:bodyPr>
          <a:lstStyle/>
          <a:p>
            <a:pPr>
              <a:lnSpc>
                <a:spcPct val="120000"/>
              </a:lnSpc>
            </a:pPr>
            <a:r>
              <a:rPr lang="es-CL" dirty="0"/>
              <a:t>Un sistema puede evaluarse de dos formas para comprobar que cumple sus atributos de calidad:</a:t>
            </a:r>
          </a:p>
          <a:p>
            <a:pPr lvl="1">
              <a:lnSpc>
                <a:spcPct val="120000"/>
              </a:lnSpc>
            </a:pPr>
            <a:r>
              <a:rPr lang="es-CL" dirty="0"/>
              <a:t>atributos observables mediante la ejecución:</a:t>
            </a:r>
          </a:p>
          <a:p>
            <a:pPr lvl="2">
              <a:lnSpc>
                <a:spcPct val="120000"/>
              </a:lnSpc>
            </a:pPr>
            <a:r>
              <a:rPr lang="es-CL" dirty="0"/>
              <a:t>¿Cómo se comporta el sistema durante la ejecución?</a:t>
            </a:r>
          </a:p>
          <a:p>
            <a:pPr lvl="2">
              <a:lnSpc>
                <a:spcPct val="120000"/>
              </a:lnSpc>
            </a:pPr>
            <a:r>
              <a:rPr lang="es-CL" dirty="0"/>
              <a:t>¿Entrega los resultados esperados?</a:t>
            </a:r>
          </a:p>
          <a:p>
            <a:pPr lvl="2">
              <a:lnSpc>
                <a:spcPct val="120000"/>
              </a:lnSpc>
            </a:pPr>
            <a:r>
              <a:rPr lang="es-CL" dirty="0"/>
              <a:t>¿Los entrega en un tiempo razonable?</a:t>
            </a:r>
          </a:p>
          <a:p>
            <a:pPr lvl="2">
              <a:lnSpc>
                <a:spcPct val="120000"/>
              </a:lnSpc>
            </a:pPr>
            <a:r>
              <a:rPr lang="es-CL" dirty="0"/>
              <a:t>¿Tienen los resultados una precisión tolerable?</a:t>
            </a:r>
          </a:p>
          <a:p>
            <a:pPr lvl="2">
              <a:lnSpc>
                <a:spcPct val="120000"/>
              </a:lnSpc>
            </a:pPr>
            <a:r>
              <a:rPr lang="es-CL" dirty="0"/>
              <a:t>¿Se comporta apropiadamente al interactuar con otros sistemas</a:t>
            </a:r>
            <a:r>
              <a:rPr lang="es-CL" dirty="0" smtClean="0"/>
              <a:t>?</a:t>
            </a:r>
            <a:endParaRPr lang="es-C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Arquitectura y Atributos de Calidad</a:t>
            </a:r>
            <a:endParaRPr lang="es-ES" dirty="0"/>
          </a:p>
        </p:txBody>
      </p:sp>
      <p:sp>
        <p:nvSpPr>
          <p:cNvPr id="3" name="2 Marcador de pie de página"/>
          <p:cNvSpPr>
            <a:spLocks noGrp="1"/>
          </p:cNvSpPr>
          <p:nvPr>
            <p:ph type="ftr" sz="quarter" idx="11"/>
          </p:nvPr>
        </p:nvSpPr>
        <p:spPr/>
        <p:txBody>
          <a:bodyPr/>
          <a:lstStyle/>
          <a:p>
            <a:r>
              <a:rPr lang="es-ES" smtClean="0"/>
              <a:t>Arquitectura de Software - Introducción</a:t>
            </a:r>
            <a:endParaRPr lang="es-ES"/>
          </a:p>
        </p:txBody>
      </p:sp>
      <p:sp>
        <p:nvSpPr>
          <p:cNvPr id="4" name="3 Marcador de número de diapositiva"/>
          <p:cNvSpPr>
            <a:spLocks noGrp="1"/>
          </p:cNvSpPr>
          <p:nvPr>
            <p:ph type="sldNum" sz="quarter" idx="12"/>
          </p:nvPr>
        </p:nvSpPr>
        <p:spPr/>
        <p:txBody>
          <a:bodyPr>
            <a:normAutofit fontScale="85000" lnSpcReduction="20000"/>
          </a:bodyPr>
          <a:lstStyle/>
          <a:p>
            <a:fld id="{212BDFE6-18C4-4460-9158-4C01BCB82E49}" type="slidenum">
              <a:rPr lang="es-ES" smtClean="0"/>
              <a:pPr/>
              <a:t>15</a:t>
            </a:fld>
            <a:endParaRPr lang="es-ES"/>
          </a:p>
        </p:txBody>
      </p:sp>
      <p:sp>
        <p:nvSpPr>
          <p:cNvPr id="5" name="4 Marcador de contenido"/>
          <p:cNvSpPr>
            <a:spLocks noGrp="1"/>
          </p:cNvSpPr>
          <p:nvPr>
            <p:ph sz="quarter" idx="1"/>
          </p:nvPr>
        </p:nvSpPr>
        <p:spPr/>
        <p:txBody>
          <a:bodyPr/>
          <a:lstStyle/>
          <a:p>
            <a:pPr lvl="1">
              <a:lnSpc>
                <a:spcPct val="120000"/>
              </a:lnSpc>
            </a:pPr>
            <a:r>
              <a:rPr lang="es-CL" dirty="0" smtClean="0"/>
              <a:t>atributos no observables en la ejecución:</a:t>
            </a:r>
          </a:p>
          <a:p>
            <a:pPr lvl="2">
              <a:lnSpc>
                <a:spcPct val="120000"/>
              </a:lnSpc>
            </a:pPr>
            <a:r>
              <a:rPr lang="es-CL" dirty="0" smtClean="0"/>
              <a:t>¿Cuán fácil es integrar el sistema, probarlo o modificarlo?</a:t>
            </a:r>
          </a:p>
          <a:p>
            <a:pPr lvl="2">
              <a:lnSpc>
                <a:spcPct val="120000"/>
              </a:lnSpc>
            </a:pPr>
            <a:r>
              <a:rPr lang="es-CL" dirty="0" smtClean="0"/>
              <a:t>¿Cuán caro ha sido su desarrollo?</a:t>
            </a:r>
          </a:p>
          <a:p>
            <a:pPr lvl="2">
              <a:lnSpc>
                <a:spcPct val="120000"/>
              </a:lnSpc>
            </a:pPr>
            <a:r>
              <a:rPr lang="es-CL" dirty="0" smtClean="0"/>
              <a:t>¿Cuánto se tardó en tenerlo disponible en el mercado?</a:t>
            </a: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6FC8EAD7-3E67-4D52-A532-8E6BC7B9613F}" type="slidenum">
              <a:rPr lang="es-CL"/>
              <a:pPr/>
              <a:t>16</a:t>
            </a:fld>
            <a:endParaRPr lang="es-CL"/>
          </a:p>
        </p:txBody>
      </p:sp>
      <p:sp>
        <p:nvSpPr>
          <p:cNvPr id="94210" name="Rectangle 2"/>
          <p:cNvSpPr>
            <a:spLocks noGrp="1" noChangeArrowheads="1"/>
          </p:cNvSpPr>
          <p:nvPr>
            <p:ph type="title"/>
          </p:nvPr>
        </p:nvSpPr>
        <p:spPr>
          <a:xfrm>
            <a:off x="301625" y="384159"/>
            <a:ext cx="8534400" cy="758825"/>
          </a:xfrm>
        </p:spPr>
        <p:txBody>
          <a:bodyPr>
            <a:normAutofit fontScale="90000"/>
          </a:bodyPr>
          <a:lstStyle/>
          <a:p>
            <a:r>
              <a:rPr lang="es-CL" dirty="0"/>
              <a:t>Atributos de Calidad Observables durante la Ejecución</a:t>
            </a:r>
          </a:p>
        </p:txBody>
      </p:sp>
      <p:sp>
        <p:nvSpPr>
          <p:cNvPr id="94211" name="Rectangle 3"/>
          <p:cNvSpPr>
            <a:spLocks noGrp="1" noChangeArrowheads="1"/>
          </p:cNvSpPr>
          <p:nvPr>
            <p:ph type="body" idx="1"/>
          </p:nvPr>
        </p:nvSpPr>
        <p:spPr>
          <a:xfrm>
            <a:off x="714348" y="1527048"/>
            <a:ext cx="8091324" cy="4572000"/>
          </a:xfrm>
        </p:spPr>
        <p:txBody>
          <a:bodyPr/>
          <a:lstStyle/>
          <a:p>
            <a:r>
              <a:rPr lang="es-CL"/>
              <a:t>Performance</a:t>
            </a:r>
          </a:p>
          <a:p>
            <a:r>
              <a:rPr lang="es-CL"/>
              <a:t>Seguridad</a:t>
            </a:r>
          </a:p>
          <a:p>
            <a:r>
              <a:rPr lang="es-CL"/>
              <a:t>Disponibilidad</a:t>
            </a:r>
          </a:p>
          <a:p>
            <a:r>
              <a:rPr lang="es-CL"/>
              <a:t>Funcionalidad</a:t>
            </a:r>
          </a:p>
          <a:p>
            <a:r>
              <a:rPr lang="es-CL"/>
              <a:t>Usabilidad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5 Marcador de número de diapositiva"/>
          <p:cNvSpPr>
            <a:spLocks noGrp="1"/>
          </p:cNvSpPr>
          <p:nvPr>
            <p:ph type="sldNum" sz="quarter" idx="12"/>
          </p:nvPr>
        </p:nvSpPr>
        <p:spPr/>
        <p:txBody>
          <a:bodyPr>
            <a:normAutofit fontScale="85000" lnSpcReduction="20000"/>
          </a:bodyPr>
          <a:lstStyle/>
          <a:p>
            <a:fld id="{78A948C6-1B34-4F25-ACB6-9AD4E5B9B44C}" type="slidenum">
              <a:rPr lang="es-CL"/>
              <a:pPr/>
              <a:t>17</a:t>
            </a:fld>
            <a:endParaRPr lang="es-CL"/>
          </a:p>
        </p:txBody>
      </p:sp>
      <p:grpSp>
        <p:nvGrpSpPr>
          <p:cNvPr id="2" name="12 Grupo"/>
          <p:cNvGrpSpPr/>
          <p:nvPr/>
        </p:nvGrpSpPr>
        <p:grpSpPr>
          <a:xfrm>
            <a:off x="642910" y="3357562"/>
            <a:ext cx="8501090" cy="1143000"/>
            <a:chOff x="1142976" y="3429000"/>
            <a:chExt cx="7635899" cy="1143000"/>
          </a:xfrm>
        </p:grpSpPr>
        <p:sp>
          <p:nvSpPr>
            <p:cNvPr id="95239" name="AutoShape 7"/>
            <p:cNvSpPr>
              <a:spLocks noChangeArrowheads="1"/>
            </p:cNvSpPr>
            <p:nvPr/>
          </p:nvSpPr>
          <p:spPr bwMode="auto">
            <a:xfrm>
              <a:off x="1142976" y="3714752"/>
              <a:ext cx="6553224" cy="857248"/>
            </a:xfrm>
            <a:prstGeom prst="roundRect">
              <a:avLst>
                <a:gd name="adj" fmla="val 50000"/>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95240" name="Text Box 8"/>
            <p:cNvSpPr txBox="1">
              <a:spLocks noChangeArrowheads="1"/>
            </p:cNvSpPr>
            <p:nvPr/>
          </p:nvSpPr>
          <p:spPr bwMode="auto">
            <a:xfrm rot="19816367">
              <a:off x="7162800" y="3429000"/>
              <a:ext cx="1616075" cy="581025"/>
            </a:xfrm>
            <a:prstGeom prst="rect">
              <a:avLst/>
            </a:prstGeom>
            <a:noFill/>
            <a:ln w="9525">
              <a:noFill/>
              <a:miter lim="800000"/>
              <a:headEnd/>
              <a:tailEnd/>
            </a:ln>
            <a:effectLst/>
          </p:spPr>
          <p:txBody>
            <a:bodyPr wrap="none">
              <a:spAutoFit/>
            </a:bodyPr>
            <a:lstStyle/>
            <a:p>
              <a:r>
                <a:rPr lang="es-CL" sz="1600"/>
                <a:t>Dependiente de</a:t>
              </a:r>
            </a:p>
            <a:p>
              <a:r>
                <a:rPr lang="es-CL" sz="1600"/>
                <a:t>la arquitectura</a:t>
              </a:r>
            </a:p>
          </p:txBody>
        </p:sp>
      </p:grpSp>
      <p:grpSp>
        <p:nvGrpSpPr>
          <p:cNvPr id="11" name="10 Grupo"/>
          <p:cNvGrpSpPr/>
          <p:nvPr/>
        </p:nvGrpSpPr>
        <p:grpSpPr>
          <a:xfrm>
            <a:off x="642910" y="4572008"/>
            <a:ext cx="8569501" cy="785826"/>
            <a:chOff x="642910" y="4643438"/>
            <a:chExt cx="8569501" cy="785826"/>
          </a:xfrm>
        </p:grpSpPr>
        <p:sp>
          <p:nvSpPr>
            <p:cNvPr id="95238" name="AutoShape 6"/>
            <p:cNvSpPr>
              <a:spLocks noChangeArrowheads="1"/>
            </p:cNvSpPr>
            <p:nvPr/>
          </p:nvSpPr>
          <p:spPr bwMode="auto">
            <a:xfrm>
              <a:off x="642910" y="4643438"/>
              <a:ext cx="8286808" cy="785826"/>
            </a:xfrm>
            <a:prstGeom prst="roundRect">
              <a:avLst>
                <a:gd name="adj" fmla="val 50000"/>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endParaRPr lang="es-ES"/>
            </a:p>
          </p:txBody>
        </p:sp>
        <p:sp>
          <p:nvSpPr>
            <p:cNvPr id="95241" name="Text Box 9"/>
            <p:cNvSpPr txBox="1">
              <a:spLocks noChangeArrowheads="1"/>
            </p:cNvSpPr>
            <p:nvPr/>
          </p:nvSpPr>
          <p:spPr bwMode="auto">
            <a:xfrm rot="19816367">
              <a:off x="7398298" y="4925749"/>
              <a:ext cx="1814113" cy="205670"/>
            </a:xfrm>
            <a:prstGeom prst="rect">
              <a:avLst/>
            </a:prstGeom>
            <a:noFill/>
            <a:ln w="9525">
              <a:noFill/>
              <a:miter lim="800000"/>
              <a:headEnd/>
              <a:tailEnd/>
            </a:ln>
            <a:effectLst/>
          </p:spPr>
          <p:txBody>
            <a:bodyPr wrap="none">
              <a:spAutoFit/>
            </a:bodyPr>
            <a:lstStyle/>
            <a:p>
              <a:r>
                <a:rPr lang="es-CL" sz="1600"/>
                <a:t>No dependiente</a:t>
              </a:r>
            </a:p>
          </p:txBody>
        </p:sp>
      </p:grpSp>
      <p:sp>
        <p:nvSpPr>
          <p:cNvPr id="95234" name="Rectangle 2"/>
          <p:cNvSpPr>
            <a:spLocks noGrp="1" noChangeArrowheads="1"/>
          </p:cNvSpPr>
          <p:nvPr>
            <p:ph type="title"/>
          </p:nvPr>
        </p:nvSpPr>
        <p:spPr/>
        <p:txBody>
          <a:bodyPr/>
          <a:lstStyle/>
          <a:p>
            <a:r>
              <a:rPr lang="es-CL"/>
              <a:t>Performance</a:t>
            </a:r>
          </a:p>
        </p:txBody>
      </p:sp>
      <p:sp>
        <p:nvSpPr>
          <p:cNvPr id="95235" name="Rectangle 3"/>
          <p:cNvSpPr>
            <a:spLocks noGrp="1" noChangeArrowheads="1"/>
          </p:cNvSpPr>
          <p:nvPr>
            <p:ph type="body" idx="1"/>
          </p:nvPr>
        </p:nvSpPr>
        <p:spPr/>
        <p:txBody>
          <a:bodyPr>
            <a:normAutofit/>
          </a:bodyPr>
          <a:lstStyle/>
          <a:p>
            <a:r>
              <a:rPr lang="es-CL" i="1" dirty="0"/>
              <a:t>Tiempo que requiere el sistema para responder a un evento o estímulo, o bien el número de eventos procesados en un intervalo de tiempo.</a:t>
            </a:r>
          </a:p>
          <a:p>
            <a:r>
              <a:rPr lang="es-CL" dirty="0"/>
              <a:t>La performance de un sistema depende de:</a:t>
            </a:r>
          </a:p>
          <a:p>
            <a:pPr lvl="1"/>
            <a:r>
              <a:rPr lang="es-CL" dirty="0"/>
              <a:t>comunicación entre las componentes</a:t>
            </a:r>
          </a:p>
          <a:p>
            <a:pPr lvl="1"/>
            <a:r>
              <a:rPr lang="es-CL" dirty="0"/>
              <a:t>asignación de funcionalidad a las componentes</a:t>
            </a:r>
          </a:p>
          <a:p>
            <a:pPr lvl="1"/>
            <a:r>
              <a:rPr lang="es-CL" dirty="0"/>
              <a:t>algoritmos elegidos para implementar la funcionalidad</a:t>
            </a:r>
          </a:p>
          <a:p>
            <a:pPr lvl="1"/>
            <a:r>
              <a:rPr lang="es-CL" dirty="0"/>
              <a:t>codificación de los algoritmos</a:t>
            </a:r>
          </a:p>
          <a:p>
            <a:endParaRPr lang="es-CL"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ED0AC284-B04F-49E6-89FA-0BC78B58C321}" type="slidenum">
              <a:rPr lang="es-CL"/>
              <a:pPr/>
              <a:t>18</a:t>
            </a:fld>
            <a:endParaRPr lang="es-CL"/>
          </a:p>
        </p:txBody>
      </p:sp>
      <p:sp>
        <p:nvSpPr>
          <p:cNvPr id="96258" name="Rectangle 2"/>
          <p:cNvSpPr>
            <a:spLocks noGrp="1" noChangeArrowheads="1"/>
          </p:cNvSpPr>
          <p:nvPr>
            <p:ph type="title"/>
          </p:nvPr>
        </p:nvSpPr>
        <p:spPr/>
        <p:txBody>
          <a:bodyPr/>
          <a:lstStyle/>
          <a:p>
            <a:r>
              <a:rPr lang="es-CL"/>
              <a:t>Performance en la Arquitectura</a:t>
            </a:r>
          </a:p>
        </p:txBody>
      </p:sp>
      <p:sp>
        <p:nvSpPr>
          <p:cNvPr id="96259" name="Rectangle 3"/>
          <p:cNvSpPr>
            <a:spLocks noGrp="1" noChangeArrowheads="1"/>
          </p:cNvSpPr>
          <p:nvPr>
            <p:ph type="body" idx="1"/>
          </p:nvPr>
        </p:nvSpPr>
        <p:spPr>
          <a:xfrm>
            <a:off x="357158" y="1643050"/>
            <a:ext cx="8572560" cy="5000660"/>
          </a:xfrm>
        </p:spPr>
        <p:txBody>
          <a:bodyPr>
            <a:normAutofit lnSpcReduction="10000"/>
          </a:bodyPr>
          <a:lstStyle/>
          <a:p>
            <a:r>
              <a:rPr lang="es-CL" dirty="0"/>
              <a:t>Puede analizarse la performance en la arquitectura mediante:</a:t>
            </a:r>
          </a:p>
          <a:p>
            <a:pPr lvl="1">
              <a:lnSpc>
                <a:spcPct val="60000"/>
              </a:lnSpc>
            </a:pPr>
            <a:r>
              <a:rPr lang="es-CL" dirty="0"/>
              <a:t>análisis de las tasas de llegada</a:t>
            </a:r>
          </a:p>
          <a:p>
            <a:pPr lvl="1">
              <a:lnSpc>
                <a:spcPct val="60000"/>
              </a:lnSpc>
            </a:pPr>
            <a:r>
              <a:rPr lang="es-CL" dirty="0"/>
              <a:t>distribución de los requerimientos de servicios</a:t>
            </a:r>
          </a:p>
          <a:p>
            <a:pPr lvl="1">
              <a:lnSpc>
                <a:spcPct val="60000"/>
              </a:lnSpc>
            </a:pPr>
            <a:r>
              <a:rPr lang="es-CL" dirty="0"/>
              <a:t>tiempos de procesamiento</a:t>
            </a:r>
          </a:p>
          <a:p>
            <a:pPr lvl="1">
              <a:lnSpc>
                <a:spcPct val="60000"/>
              </a:lnSpc>
            </a:pPr>
            <a:r>
              <a:rPr lang="es-CL" dirty="0"/>
              <a:t>tamaño de las colas</a:t>
            </a:r>
          </a:p>
          <a:p>
            <a:pPr lvl="1">
              <a:lnSpc>
                <a:spcPct val="60000"/>
              </a:lnSpc>
            </a:pPr>
            <a:r>
              <a:rPr lang="es-CL" dirty="0"/>
              <a:t>latencia (tasa de servicio)</a:t>
            </a:r>
          </a:p>
          <a:p>
            <a:r>
              <a:rPr lang="es-CL" dirty="0"/>
              <a:t>Se puede simular el sistema mediante modelos estocásticos basados en información histórica de carga.</a:t>
            </a:r>
          </a:p>
          <a:p>
            <a:r>
              <a:rPr lang="es-CL" dirty="0"/>
              <a:t>Históricamente la performance ha sido muy importante, pero últimamente otras cualidades también lo son.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CB2D13A6-16A4-41B5-AB15-A19888B1F58B}" type="slidenum">
              <a:rPr lang="es-CL"/>
              <a:pPr/>
              <a:t>19</a:t>
            </a:fld>
            <a:endParaRPr lang="es-CL"/>
          </a:p>
        </p:txBody>
      </p:sp>
      <p:sp>
        <p:nvSpPr>
          <p:cNvPr id="97282" name="Rectangle 2"/>
          <p:cNvSpPr>
            <a:spLocks noGrp="1" noChangeArrowheads="1"/>
          </p:cNvSpPr>
          <p:nvPr>
            <p:ph type="title"/>
          </p:nvPr>
        </p:nvSpPr>
        <p:spPr/>
        <p:txBody>
          <a:bodyPr/>
          <a:lstStyle/>
          <a:p>
            <a:r>
              <a:rPr lang="es-CL"/>
              <a:t>Seguridad</a:t>
            </a:r>
          </a:p>
        </p:txBody>
      </p:sp>
      <p:sp>
        <p:nvSpPr>
          <p:cNvPr id="97283" name="Rectangle 3"/>
          <p:cNvSpPr>
            <a:spLocks noGrp="1" noChangeArrowheads="1"/>
          </p:cNvSpPr>
          <p:nvPr>
            <p:ph type="body" idx="1"/>
          </p:nvPr>
        </p:nvSpPr>
        <p:spPr>
          <a:xfrm>
            <a:off x="457200" y="1981200"/>
            <a:ext cx="8305800" cy="4114800"/>
          </a:xfrm>
        </p:spPr>
        <p:txBody>
          <a:bodyPr>
            <a:normAutofit fontScale="92500" lnSpcReduction="10000"/>
          </a:bodyPr>
          <a:lstStyle/>
          <a:p>
            <a:r>
              <a:rPr lang="es-CL" i="1"/>
              <a:t>Medida de la capacidad del sistema para resistir intentos de uso y negación de servicios a usuarios no autorizados sin restar servicios a los usuarios autorizados.</a:t>
            </a:r>
          </a:p>
          <a:p>
            <a:r>
              <a:rPr lang="es-CL"/>
              <a:t>Típicos ataques:</a:t>
            </a:r>
          </a:p>
          <a:p>
            <a:pPr lvl="1"/>
            <a:r>
              <a:rPr lang="es-CL"/>
              <a:t>negación de servicios - impedir que un servidor pueda dar servicios a sus usuarios. Se hace inundándolo con requerimientos o consultas.</a:t>
            </a:r>
          </a:p>
          <a:p>
            <a:pPr lvl="1"/>
            <a:r>
              <a:rPr lang="es-CL"/>
              <a:t>impostor de dirección IP - el atacante asume la identidad de un host confiable para el servidor. El atacante usualmente inhibe al host confiable mediante negación de servicios.</a:t>
            </a:r>
            <a:endParaRPr lang="es-CL" i="1"/>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27FCCBC9-6F06-41C7-BC66-BFF317F15182}" type="slidenum">
              <a:rPr lang="es-CL"/>
              <a:pPr/>
              <a:t>2</a:t>
            </a:fld>
            <a:endParaRPr lang="es-CL"/>
          </a:p>
        </p:txBody>
      </p:sp>
      <p:sp>
        <p:nvSpPr>
          <p:cNvPr id="68610" name="Rectangle 2"/>
          <p:cNvSpPr>
            <a:spLocks noGrp="1" noChangeArrowheads="1"/>
          </p:cNvSpPr>
          <p:nvPr>
            <p:ph type="title"/>
          </p:nvPr>
        </p:nvSpPr>
        <p:spPr/>
        <p:txBody>
          <a:bodyPr/>
          <a:lstStyle/>
          <a:p>
            <a:r>
              <a:rPr lang="es-CL"/>
              <a:t>Implicancias de la Definición</a:t>
            </a:r>
          </a:p>
        </p:txBody>
      </p:sp>
      <p:sp>
        <p:nvSpPr>
          <p:cNvPr id="68611" name="Rectangle 3"/>
          <p:cNvSpPr>
            <a:spLocks noGrp="1" noChangeArrowheads="1"/>
          </p:cNvSpPr>
          <p:nvPr>
            <p:ph type="body" idx="1"/>
          </p:nvPr>
        </p:nvSpPr>
        <p:spPr/>
        <p:txBody>
          <a:bodyPr>
            <a:normAutofit/>
          </a:bodyPr>
          <a:lstStyle/>
          <a:p>
            <a:r>
              <a:rPr lang="es-CL" dirty="0"/>
              <a:t>La arquitectura es una abstracción </a:t>
            </a:r>
            <a:r>
              <a:rPr lang="es-CL" dirty="0" smtClean="0"/>
              <a:t>del sistema</a:t>
            </a:r>
            <a:r>
              <a:rPr lang="es-CL" dirty="0"/>
              <a:t>.</a:t>
            </a:r>
          </a:p>
          <a:p>
            <a:r>
              <a:rPr lang="es-CL" dirty="0"/>
              <a:t>Los sistema pueden tener y tienen una estructura.</a:t>
            </a:r>
          </a:p>
          <a:p>
            <a:r>
              <a:rPr lang="es-CL" dirty="0"/>
              <a:t>Todo sistema tiene una arquitectura.</a:t>
            </a:r>
          </a:p>
          <a:p>
            <a:r>
              <a:rPr lang="es-CL" dirty="0"/>
              <a:t>Tener una arquitectura no es lo mismo que tener una arquitectura conocida por todos.</a:t>
            </a:r>
          </a:p>
          <a:p>
            <a:r>
              <a:rPr lang="es-CL" dirty="0">
                <a:solidFill>
                  <a:schemeClr val="hlink"/>
                </a:solidFill>
              </a:rPr>
              <a:t>Si no se desarrolla la arquitectura explícitamente, se obtendrá una de todas formas, pero puede no gustarnos lo que obtenemos!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dissolve">
                                      <p:cBhvr>
                                        <p:cTn id="7" dur="500"/>
                                        <p:tgtEl>
                                          <p:spTgt spid="6861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8611">
                                            <p:txEl>
                                              <p:pRg st="1" end="1"/>
                                            </p:txEl>
                                          </p:spTgt>
                                        </p:tgtEl>
                                        <p:attrNameLst>
                                          <p:attrName>style.visibility</p:attrName>
                                        </p:attrNameLst>
                                      </p:cBhvr>
                                      <p:to>
                                        <p:strVal val="visible"/>
                                      </p:to>
                                    </p:set>
                                    <p:animEffect transition="in" filter="dissolve">
                                      <p:cBhvr>
                                        <p:cTn id="10" dur="500"/>
                                        <p:tgtEl>
                                          <p:spTgt spid="6861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8611">
                                            <p:txEl>
                                              <p:pRg st="2" end="2"/>
                                            </p:txEl>
                                          </p:spTgt>
                                        </p:tgtEl>
                                        <p:attrNameLst>
                                          <p:attrName>style.visibility</p:attrName>
                                        </p:attrNameLst>
                                      </p:cBhvr>
                                      <p:to>
                                        <p:strVal val="visible"/>
                                      </p:to>
                                    </p:set>
                                    <p:animEffect transition="in" filter="dissolve">
                                      <p:cBhvr>
                                        <p:cTn id="13" dur="500"/>
                                        <p:tgtEl>
                                          <p:spTgt spid="68611">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8611">
                                            <p:txEl>
                                              <p:pRg st="3" end="3"/>
                                            </p:txEl>
                                          </p:spTgt>
                                        </p:tgtEl>
                                        <p:attrNameLst>
                                          <p:attrName>style.visibility</p:attrName>
                                        </p:attrNameLst>
                                      </p:cBhvr>
                                      <p:to>
                                        <p:strVal val="visible"/>
                                      </p:to>
                                    </p:set>
                                    <p:animEffect transition="in" filter="dissolve">
                                      <p:cBhvr>
                                        <p:cTn id="16" dur="500"/>
                                        <p:tgtEl>
                                          <p:spTgt spid="686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68611">
                                            <p:txEl>
                                              <p:pRg st="4" end="4"/>
                                            </p:txEl>
                                          </p:spTgt>
                                        </p:tgtEl>
                                        <p:attrNameLst>
                                          <p:attrName>style.visibility</p:attrName>
                                        </p:attrNameLst>
                                      </p:cBhvr>
                                      <p:to>
                                        <p:strVal val="visible"/>
                                      </p:to>
                                    </p:set>
                                    <p:animEffect transition="in" filter="dissolve">
                                      <p:cBhvr>
                                        <p:cTn id="21" dur="500"/>
                                        <p:tgtEl>
                                          <p:spTgt spid="686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B72CEF3C-49D5-4470-A03A-0CF13D22D860}" type="slidenum">
              <a:rPr lang="es-CL"/>
              <a:pPr/>
              <a:t>20</a:t>
            </a:fld>
            <a:endParaRPr lang="es-CL"/>
          </a:p>
        </p:txBody>
      </p:sp>
      <p:sp>
        <p:nvSpPr>
          <p:cNvPr id="98306" name="Rectangle 2"/>
          <p:cNvSpPr>
            <a:spLocks noGrp="1" noChangeArrowheads="1"/>
          </p:cNvSpPr>
          <p:nvPr>
            <p:ph type="title"/>
          </p:nvPr>
        </p:nvSpPr>
        <p:spPr/>
        <p:txBody>
          <a:bodyPr/>
          <a:lstStyle/>
          <a:p>
            <a:r>
              <a:rPr lang="es-CL" dirty="0"/>
              <a:t>Seguridad y Arquitectura</a:t>
            </a:r>
          </a:p>
        </p:txBody>
      </p:sp>
      <p:sp>
        <p:nvSpPr>
          <p:cNvPr id="98307" name="Rectangle 3"/>
          <p:cNvSpPr>
            <a:spLocks noGrp="1" noChangeArrowheads="1"/>
          </p:cNvSpPr>
          <p:nvPr>
            <p:ph type="body" idx="1"/>
          </p:nvPr>
        </p:nvSpPr>
        <p:spPr>
          <a:xfrm>
            <a:off x="457200" y="1643050"/>
            <a:ext cx="8229600" cy="4929222"/>
          </a:xfrm>
        </p:spPr>
        <p:txBody>
          <a:bodyPr>
            <a:normAutofit/>
          </a:bodyPr>
          <a:lstStyle/>
          <a:p>
            <a:r>
              <a:rPr lang="es-CL" sz="3100" dirty="0"/>
              <a:t>Estrategias de arquitectura para prevenir, detectar y responder a ataques de seguridad:</a:t>
            </a:r>
          </a:p>
          <a:p>
            <a:pPr lvl="1">
              <a:lnSpc>
                <a:spcPct val="80000"/>
              </a:lnSpc>
            </a:pPr>
            <a:r>
              <a:rPr lang="es-CL" sz="2800" dirty="0"/>
              <a:t>poner un servidor de autentificación entre los usuarios externos y la porción del sistema que da los servicios;</a:t>
            </a:r>
          </a:p>
          <a:p>
            <a:pPr lvl="1">
              <a:lnSpc>
                <a:spcPct val="80000"/>
              </a:lnSpc>
            </a:pPr>
            <a:r>
              <a:rPr lang="es-CL" sz="2800" dirty="0"/>
              <a:t>instalar monitores de redes para la inspección y el registro de los eventos de la red;</a:t>
            </a:r>
          </a:p>
          <a:p>
            <a:pPr lvl="1">
              <a:lnSpc>
                <a:spcPct val="80000"/>
              </a:lnSpc>
            </a:pPr>
            <a:r>
              <a:rPr lang="es-CL" sz="2800" dirty="0"/>
              <a:t>poner el sistema detrás de un “firewall” de comunicaciones donde toda comunicación desde y hacia el sistema se canaliza a través de un proxy;</a:t>
            </a:r>
          </a:p>
          <a:p>
            <a:pPr lvl="1">
              <a:lnSpc>
                <a:spcPct val="80000"/>
              </a:lnSpc>
            </a:pPr>
            <a:r>
              <a:rPr lang="es-CL" sz="2800" dirty="0"/>
              <a:t>construir el sistema sobre un </a:t>
            </a:r>
            <a:r>
              <a:rPr lang="es-CL" sz="2800" dirty="0" err="1"/>
              <a:t>kernel</a:t>
            </a:r>
            <a:r>
              <a:rPr lang="es-CL" sz="2800" dirty="0"/>
              <a:t> confiable que proporciona servicios de seguridad</a:t>
            </a:r>
            <a:r>
              <a:rPr lang="es-CL" sz="2800" dirty="0" smtClean="0"/>
              <a:t>.</a:t>
            </a:r>
            <a:endParaRPr lang="es-CL"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Seguridad y Arquitectura</a:t>
            </a:r>
            <a:endParaRPr lang="es-ES" dirty="0"/>
          </a:p>
        </p:txBody>
      </p:sp>
      <p:sp>
        <p:nvSpPr>
          <p:cNvPr id="3" name="2 Marcador de pie de página"/>
          <p:cNvSpPr>
            <a:spLocks noGrp="1"/>
          </p:cNvSpPr>
          <p:nvPr>
            <p:ph type="ftr" sz="quarter" idx="11"/>
          </p:nvPr>
        </p:nvSpPr>
        <p:spPr/>
        <p:txBody>
          <a:bodyPr/>
          <a:lstStyle/>
          <a:p>
            <a:r>
              <a:rPr lang="es-ES" smtClean="0"/>
              <a:t>Arquitectura de Software - Introducción</a:t>
            </a:r>
            <a:endParaRPr lang="es-ES"/>
          </a:p>
        </p:txBody>
      </p:sp>
      <p:sp>
        <p:nvSpPr>
          <p:cNvPr id="4" name="3 Marcador de número de diapositiva"/>
          <p:cNvSpPr>
            <a:spLocks noGrp="1"/>
          </p:cNvSpPr>
          <p:nvPr>
            <p:ph type="sldNum" sz="quarter" idx="12"/>
          </p:nvPr>
        </p:nvSpPr>
        <p:spPr/>
        <p:txBody>
          <a:bodyPr>
            <a:normAutofit fontScale="85000" lnSpcReduction="20000"/>
          </a:bodyPr>
          <a:lstStyle/>
          <a:p>
            <a:fld id="{212BDFE6-18C4-4460-9158-4C01BCB82E49}" type="slidenum">
              <a:rPr lang="es-ES" smtClean="0"/>
              <a:pPr/>
              <a:t>21</a:t>
            </a:fld>
            <a:endParaRPr lang="es-ES"/>
          </a:p>
        </p:txBody>
      </p:sp>
      <p:sp>
        <p:nvSpPr>
          <p:cNvPr id="5" name="4 Marcador de contenido"/>
          <p:cNvSpPr>
            <a:spLocks noGrp="1"/>
          </p:cNvSpPr>
          <p:nvPr>
            <p:ph sz="quarter" idx="1"/>
          </p:nvPr>
        </p:nvSpPr>
        <p:spPr/>
        <p:txBody>
          <a:bodyPr/>
          <a:lstStyle/>
          <a:p>
            <a:r>
              <a:rPr lang="es-CL" sz="2800" dirty="0" smtClean="0"/>
              <a:t>Todas estas estrategias implican identificar componentes especializados y coordinar su funcionamiento con las demás componentes.</a:t>
            </a:r>
          </a:p>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normAutofit fontScale="85000" lnSpcReduction="20000"/>
          </a:bodyPr>
          <a:lstStyle/>
          <a:p>
            <a:fld id="{B0340516-3D68-48A4-9604-A268BB0CE35E}" type="slidenum">
              <a:rPr lang="es-CL"/>
              <a:pPr/>
              <a:t>22</a:t>
            </a:fld>
            <a:endParaRPr lang="es-CL"/>
          </a:p>
        </p:txBody>
      </p:sp>
      <p:sp>
        <p:nvSpPr>
          <p:cNvPr id="99330" name="Rectangle 2"/>
          <p:cNvSpPr>
            <a:spLocks noGrp="1" noChangeArrowheads="1"/>
          </p:cNvSpPr>
          <p:nvPr>
            <p:ph type="title"/>
          </p:nvPr>
        </p:nvSpPr>
        <p:spPr/>
        <p:txBody>
          <a:bodyPr/>
          <a:lstStyle/>
          <a:p>
            <a:r>
              <a:rPr lang="es-CL"/>
              <a:t>Disponibilidad</a:t>
            </a:r>
          </a:p>
        </p:txBody>
      </p:sp>
      <p:sp>
        <p:nvSpPr>
          <p:cNvPr id="99331" name="Rectangle 3"/>
          <p:cNvSpPr>
            <a:spLocks noGrp="1" noChangeArrowheads="1"/>
          </p:cNvSpPr>
          <p:nvPr>
            <p:ph type="body" idx="1"/>
          </p:nvPr>
        </p:nvSpPr>
        <p:spPr>
          <a:xfrm>
            <a:off x="533400" y="1981200"/>
            <a:ext cx="8153400" cy="2133600"/>
          </a:xfrm>
        </p:spPr>
        <p:txBody>
          <a:bodyPr>
            <a:normAutofit fontScale="92500"/>
          </a:bodyPr>
          <a:lstStyle/>
          <a:p>
            <a:r>
              <a:rPr lang="es-CL" i="1"/>
              <a:t>Proporción del tiempo que el sistema está en ejecución.</a:t>
            </a:r>
            <a:endParaRPr lang="es-CL"/>
          </a:p>
          <a:p>
            <a:r>
              <a:rPr lang="es-CL"/>
              <a:t>Se mide como el tiempo entre fallas o la rapidez en que el sistema puede reiniciar la operación cuando ocurre una falla.</a:t>
            </a:r>
          </a:p>
        </p:txBody>
      </p:sp>
      <p:graphicFrame>
        <p:nvGraphicFramePr>
          <p:cNvPr id="99332" name="Object 4"/>
          <p:cNvGraphicFramePr>
            <a:graphicFrameLocks noChangeAspect="1"/>
          </p:cNvGraphicFramePr>
          <p:nvPr/>
        </p:nvGraphicFramePr>
        <p:xfrm>
          <a:off x="457200" y="4648200"/>
          <a:ext cx="8229600" cy="808038"/>
        </p:xfrm>
        <a:graphic>
          <a:graphicData uri="http://schemas.openxmlformats.org/presentationml/2006/ole">
            <p:oleObj spid="_x0000_s47106" name="Ecuación" r:id="rId4" imgW="4267080" imgH="41904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A75EACB8-6845-4898-8B07-63A484C39BF8}" type="slidenum">
              <a:rPr lang="es-CL"/>
              <a:pPr/>
              <a:t>23</a:t>
            </a:fld>
            <a:endParaRPr lang="es-CL"/>
          </a:p>
        </p:txBody>
      </p:sp>
      <p:sp>
        <p:nvSpPr>
          <p:cNvPr id="100354" name="Rectangle 2"/>
          <p:cNvSpPr>
            <a:spLocks noGrp="1" noChangeArrowheads="1"/>
          </p:cNvSpPr>
          <p:nvPr>
            <p:ph type="title"/>
          </p:nvPr>
        </p:nvSpPr>
        <p:spPr/>
        <p:txBody>
          <a:bodyPr/>
          <a:lstStyle/>
          <a:p>
            <a:r>
              <a:rPr lang="es-CL"/>
              <a:t>Disponibilidad y Arquitectura</a:t>
            </a:r>
          </a:p>
        </p:txBody>
      </p:sp>
      <p:sp>
        <p:nvSpPr>
          <p:cNvPr id="100355" name="Rectangle 3"/>
          <p:cNvSpPr>
            <a:spLocks noGrp="1" noChangeArrowheads="1"/>
          </p:cNvSpPr>
          <p:nvPr>
            <p:ph type="body" idx="1"/>
          </p:nvPr>
        </p:nvSpPr>
        <p:spPr>
          <a:xfrm>
            <a:off x="457200" y="1981200"/>
            <a:ext cx="8077200" cy="4114800"/>
          </a:xfrm>
        </p:spPr>
        <p:txBody>
          <a:bodyPr>
            <a:normAutofit fontScale="92500" lnSpcReduction="20000"/>
          </a:bodyPr>
          <a:lstStyle/>
          <a:p>
            <a:r>
              <a:rPr lang="es-CL"/>
              <a:t>Técnicas de arquitectura para promover disponibilidad:</a:t>
            </a:r>
          </a:p>
          <a:p>
            <a:pPr lvl="1"/>
            <a:r>
              <a:rPr lang="es-CL"/>
              <a:t>tolerancia a fallas</a:t>
            </a:r>
          </a:p>
          <a:p>
            <a:pPr lvl="2"/>
            <a:r>
              <a:rPr lang="es-CL"/>
              <a:t>instalar componentes redundantes que se harán cargo de la ejecución en caso de fallas</a:t>
            </a:r>
          </a:p>
          <a:p>
            <a:pPr lvl="2"/>
            <a:r>
              <a:rPr lang="es-CL"/>
              <a:t>disponer de canales de comunicación redundantes</a:t>
            </a:r>
          </a:p>
          <a:p>
            <a:pPr lvl="1"/>
            <a:r>
              <a:rPr lang="es-CL"/>
              <a:t>robustez</a:t>
            </a:r>
          </a:p>
          <a:p>
            <a:pPr lvl="2"/>
            <a:r>
              <a:rPr lang="es-CL"/>
              <a:t>separación de intereses da lugar a sistemas más fácilmente integrables y probables</a:t>
            </a:r>
          </a:p>
          <a:p>
            <a:pPr lvl="1"/>
            <a:r>
              <a:rPr lang="es-CL"/>
              <a:t>fácilmente reparable</a:t>
            </a:r>
          </a:p>
          <a:p>
            <a:pPr lvl="2"/>
            <a:r>
              <a:rPr lang="es-CL"/>
              <a:t>diseño de componentes fáciles de modificar</a:t>
            </a:r>
          </a:p>
          <a:p>
            <a:pPr lvl="2"/>
            <a:r>
              <a:rPr lang="es-CL"/>
              <a:t>bajo acoplamiento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BFF182AA-C0E5-4386-9E6A-2E1B379843B6}" type="slidenum">
              <a:rPr lang="es-CL"/>
              <a:pPr/>
              <a:t>24</a:t>
            </a:fld>
            <a:endParaRPr lang="es-CL"/>
          </a:p>
        </p:txBody>
      </p:sp>
      <p:sp>
        <p:nvSpPr>
          <p:cNvPr id="101378" name="Rectangle 2"/>
          <p:cNvSpPr>
            <a:spLocks noGrp="1" noChangeArrowheads="1"/>
          </p:cNvSpPr>
          <p:nvPr>
            <p:ph type="title"/>
          </p:nvPr>
        </p:nvSpPr>
        <p:spPr/>
        <p:txBody>
          <a:bodyPr/>
          <a:lstStyle/>
          <a:p>
            <a:r>
              <a:rPr lang="es-CL"/>
              <a:t>Funcionalidad</a:t>
            </a:r>
          </a:p>
        </p:txBody>
      </p:sp>
      <p:sp>
        <p:nvSpPr>
          <p:cNvPr id="101379" name="Rectangle 3"/>
          <p:cNvSpPr>
            <a:spLocks noGrp="1" noChangeArrowheads="1"/>
          </p:cNvSpPr>
          <p:nvPr>
            <p:ph type="body" idx="1"/>
          </p:nvPr>
        </p:nvSpPr>
        <p:spPr/>
        <p:txBody>
          <a:bodyPr>
            <a:normAutofit lnSpcReduction="10000"/>
          </a:bodyPr>
          <a:lstStyle/>
          <a:p>
            <a:r>
              <a:rPr lang="es-CL" i="1"/>
              <a:t>Habilidad de un sistema para hacer la tarea para la cual fue creado.</a:t>
            </a:r>
          </a:p>
          <a:p>
            <a:pPr>
              <a:lnSpc>
                <a:spcPct val="120000"/>
              </a:lnSpc>
            </a:pPr>
            <a:r>
              <a:rPr lang="es-CL"/>
              <a:t>Todas las partes del sistema deben coordinarse para logra el objetivo común:</a:t>
            </a:r>
          </a:p>
          <a:p>
            <a:pPr lvl="1"/>
            <a:r>
              <a:rPr lang="es-CL"/>
              <a:t>asignar la responsabilidad a cada componente</a:t>
            </a:r>
          </a:p>
          <a:p>
            <a:pPr lvl="1"/>
            <a:r>
              <a:rPr lang="es-CL"/>
              <a:t>cada cual debe saber el momento en que debe ejecutar su responsabilidad</a:t>
            </a:r>
          </a:p>
          <a:p>
            <a:r>
              <a:rPr lang="es-CL"/>
              <a:t>La funcionalidad es ortogonal a la estructura, y de hecho muchas estructuras diferentes pueden lograr la misma funcionalidad.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s-CL"/>
              <a:t>Usabilidad</a:t>
            </a:r>
          </a:p>
        </p:txBody>
      </p:sp>
      <p:sp>
        <p:nvSpPr>
          <p:cNvPr id="102403" name="Rectangle 3"/>
          <p:cNvSpPr>
            <a:spLocks noGrp="1" noChangeArrowheads="1"/>
          </p:cNvSpPr>
          <p:nvPr>
            <p:ph sz="half" idx="1"/>
          </p:nvPr>
        </p:nvSpPr>
        <p:spPr/>
        <p:txBody>
          <a:bodyPr>
            <a:noAutofit/>
          </a:bodyPr>
          <a:lstStyle/>
          <a:p>
            <a:r>
              <a:rPr lang="es-CL" sz="2000" i="1" dirty="0" err="1" smtClean="0"/>
              <a:t>Aprendibililidad</a:t>
            </a:r>
            <a:endParaRPr lang="es-CL" sz="2000" dirty="0" smtClean="0"/>
          </a:p>
          <a:p>
            <a:pPr lvl="1"/>
            <a:r>
              <a:rPr lang="es-CL" sz="2000" dirty="0" smtClean="0"/>
              <a:t>¿</a:t>
            </a:r>
            <a:r>
              <a:rPr lang="es-CL" sz="2000" dirty="0"/>
              <a:t>Cuán rápido y fácil es para un usuario el aprender a usar la interfaz del sistema?</a:t>
            </a:r>
          </a:p>
          <a:p>
            <a:r>
              <a:rPr lang="es-CL" sz="2000" i="1" dirty="0" smtClean="0"/>
              <a:t>Eficiencia</a:t>
            </a:r>
          </a:p>
          <a:p>
            <a:pPr lvl="1"/>
            <a:r>
              <a:rPr lang="es-CL" sz="2000" dirty="0" smtClean="0"/>
              <a:t>¿</a:t>
            </a:r>
            <a:r>
              <a:rPr lang="es-CL" sz="2000" dirty="0"/>
              <a:t>El sistema responde con la rapidez apropiada a las exigencias del usuario?</a:t>
            </a:r>
          </a:p>
          <a:p>
            <a:r>
              <a:rPr lang="es-CL" sz="2000" i="1" dirty="0" err="1" smtClean="0"/>
              <a:t>Recordabilidad</a:t>
            </a:r>
            <a:endParaRPr lang="es-CL" sz="2000" i="1" dirty="0" smtClean="0"/>
          </a:p>
          <a:p>
            <a:pPr lvl="1"/>
            <a:r>
              <a:rPr lang="es-CL" sz="2000" dirty="0" smtClean="0"/>
              <a:t>¿</a:t>
            </a:r>
            <a:r>
              <a:rPr lang="es-CL" sz="2000" dirty="0"/>
              <a:t>Pueden los usuarios recordar cómo usar el sistema entre dos sesiones de uso</a:t>
            </a:r>
            <a:r>
              <a:rPr lang="es-CL" sz="2000" dirty="0" smtClean="0"/>
              <a:t>?</a:t>
            </a:r>
            <a:endParaRPr lang="es-CL" sz="2000" dirty="0"/>
          </a:p>
        </p:txBody>
      </p:sp>
      <p:sp>
        <p:nvSpPr>
          <p:cNvPr id="9" name="8 Marcador de contenido"/>
          <p:cNvSpPr>
            <a:spLocks noGrp="1"/>
          </p:cNvSpPr>
          <p:nvPr>
            <p:ph sz="half" idx="2"/>
          </p:nvPr>
        </p:nvSpPr>
        <p:spPr/>
        <p:txBody>
          <a:bodyPr/>
          <a:lstStyle/>
          <a:p>
            <a:r>
              <a:rPr lang="es-CL" sz="2000" i="1" dirty="0" smtClean="0"/>
              <a:t>Propenso a errores</a:t>
            </a:r>
          </a:p>
          <a:p>
            <a:pPr lvl="1"/>
            <a:r>
              <a:rPr lang="es-CL" sz="2000" dirty="0" smtClean="0"/>
              <a:t>¿El sistema anticipa y previene los errores comunes de los usuarios?</a:t>
            </a:r>
          </a:p>
          <a:p>
            <a:r>
              <a:rPr lang="es-CL" sz="2000" i="1" dirty="0" smtClean="0"/>
              <a:t>Manejo de errores</a:t>
            </a:r>
          </a:p>
          <a:p>
            <a:pPr lvl="1"/>
            <a:r>
              <a:rPr lang="es-CL" sz="2000" dirty="0" smtClean="0"/>
              <a:t>¿El sistema ayuda a los usuarios a recuperarse de los errores?</a:t>
            </a:r>
          </a:p>
          <a:p>
            <a:r>
              <a:rPr lang="es-CL" sz="2000" i="1" dirty="0" smtClean="0"/>
              <a:t>Satisfacción</a:t>
            </a:r>
          </a:p>
          <a:p>
            <a:pPr lvl="1"/>
            <a:r>
              <a:rPr lang="es-CL" sz="2000" dirty="0" smtClean="0"/>
              <a:t>¿El sistema facilita la tarea de los usuarios?</a:t>
            </a:r>
          </a:p>
          <a:p>
            <a:pPr>
              <a:buNone/>
            </a:pPr>
            <a:endParaRPr lang="es-CL" dirty="0"/>
          </a:p>
        </p:txBody>
      </p:sp>
      <p:sp>
        <p:nvSpPr>
          <p:cNvPr id="6" name="5 Marcador de número de diapositiva"/>
          <p:cNvSpPr>
            <a:spLocks noGrp="1"/>
          </p:cNvSpPr>
          <p:nvPr>
            <p:ph type="sldNum" sz="quarter" idx="4294967295"/>
          </p:nvPr>
        </p:nvSpPr>
        <p:spPr>
          <a:xfrm>
            <a:off x="4343400" y="1039813"/>
            <a:ext cx="457200" cy="441325"/>
          </a:xfrm>
          <a:prstGeom prst="rect">
            <a:avLst/>
          </a:prstGeom>
        </p:spPr>
        <p:txBody>
          <a:bodyPr/>
          <a:lstStyle/>
          <a:p>
            <a:fld id="{4BB7122F-8D06-4F51-A4B7-9A35B725D777}" type="slidenum">
              <a:rPr lang="es-CL"/>
              <a:pPr/>
              <a:t>25</a:t>
            </a:fld>
            <a:endParaRPr lang="es-CL"/>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AACD7838-317D-452F-A26A-024019843551}" type="slidenum">
              <a:rPr lang="es-CL"/>
              <a:pPr/>
              <a:t>26</a:t>
            </a:fld>
            <a:endParaRPr lang="es-CL"/>
          </a:p>
        </p:txBody>
      </p:sp>
      <p:sp>
        <p:nvSpPr>
          <p:cNvPr id="103426" name="Rectangle 2"/>
          <p:cNvSpPr>
            <a:spLocks noGrp="1" noChangeArrowheads="1"/>
          </p:cNvSpPr>
          <p:nvPr>
            <p:ph type="title"/>
          </p:nvPr>
        </p:nvSpPr>
        <p:spPr/>
        <p:txBody>
          <a:bodyPr/>
          <a:lstStyle/>
          <a:p>
            <a:r>
              <a:rPr lang="es-CL"/>
              <a:t>Usabilidad y Arquitectura</a:t>
            </a:r>
          </a:p>
        </p:txBody>
      </p:sp>
      <p:sp>
        <p:nvSpPr>
          <p:cNvPr id="103427" name="Rectangle 3"/>
          <p:cNvSpPr>
            <a:spLocks noGrp="1" noChangeArrowheads="1"/>
          </p:cNvSpPr>
          <p:nvPr>
            <p:ph type="body" idx="1"/>
          </p:nvPr>
        </p:nvSpPr>
        <p:spPr>
          <a:xfrm>
            <a:off x="381000" y="1571612"/>
            <a:ext cx="8077200" cy="4786346"/>
          </a:xfrm>
        </p:spPr>
        <p:txBody>
          <a:bodyPr>
            <a:normAutofit lnSpcReduction="10000"/>
          </a:bodyPr>
          <a:lstStyle/>
          <a:p>
            <a:pPr>
              <a:lnSpc>
                <a:spcPct val="110000"/>
              </a:lnSpc>
            </a:pPr>
            <a:r>
              <a:rPr lang="es-CL" dirty="0"/>
              <a:t>Gran parte de los mecanismos para lograr usabilidad no tienen relación con la arquitectura:</a:t>
            </a:r>
          </a:p>
          <a:p>
            <a:pPr lvl="1">
              <a:lnSpc>
                <a:spcPct val="90000"/>
              </a:lnSpc>
            </a:pPr>
            <a:r>
              <a:rPr lang="es-CL" dirty="0"/>
              <a:t>modelo mental del usuario del sistema reflejado en la interfaz usuaria,</a:t>
            </a:r>
          </a:p>
          <a:p>
            <a:pPr lvl="1">
              <a:lnSpc>
                <a:spcPct val="90000"/>
              </a:lnSpc>
            </a:pPr>
            <a:r>
              <a:rPr lang="es-CL" dirty="0"/>
              <a:t>distribución de elementos y colores en la pantalla.</a:t>
            </a:r>
          </a:p>
          <a:p>
            <a:pPr>
              <a:lnSpc>
                <a:spcPct val="110000"/>
              </a:lnSpc>
            </a:pPr>
            <a:r>
              <a:rPr lang="es-CL" dirty="0"/>
              <a:t>Otros elementos sí tienen relación con la arquitectura:</a:t>
            </a:r>
          </a:p>
          <a:p>
            <a:pPr lvl="1">
              <a:lnSpc>
                <a:spcPct val="90000"/>
              </a:lnSpc>
            </a:pPr>
            <a:r>
              <a:rPr lang="es-CL" dirty="0"/>
              <a:t>la información relevante para el usuario debe estar disponible para una determinada interfaz</a:t>
            </a:r>
          </a:p>
          <a:p>
            <a:pPr lvl="2">
              <a:lnSpc>
                <a:spcPct val="90000"/>
              </a:lnSpc>
            </a:pPr>
            <a:r>
              <a:rPr lang="es-CL" dirty="0"/>
              <a:t>debe disponerse de un conector que traiga esta información al componente que corresponda</a:t>
            </a:r>
          </a:p>
          <a:p>
            <a:pPr lvl="1">
              <a:lnSpc>
                <a:spcPct val="90000"/>
              </a:lnSpc>
            </a:pPr>
            <a:r>
              <a:rPr lang="es-CL" dirty="0"/>
              <a:t>la eficiencia tiene implicancias en la usabilidad.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376D150-BB68-4B47-8AAF-EDAA293E3AC7}" type="slidenum">
              <a:rPr lang="es-CL"/>
              <a:pPr/>
              <a:t>27</a:t>
            </a:fld>
            <a:endParaRPr lang="es-CL"/>
          </a:p>
        </p:txBody>
      </p:sp>
      <p:sp>
        <p:nvSpPr>
          <p:cNvPr id="104450" name="Rectangle 2"/>
          <p:cNvSpPr>
            <a:spLocks noGrp="1" noChangeArrowheads="1"/>
          </p:cNvSpPr>
          <p:nvPr>
            <p:ph type="title"/>
          </p:nvPr>
        </p:nvSpPr>
        <p:spPr>
          <a:xfrm>
            <a:off x="301625" y="312721"/>
            <a:ext cx="8534400" cy="758825"/>
          </a:xfrm>
        </p:spPr>
        <p:txBody>
          <a:bodyPr>
            <a:normAutofit fontScale="90000"/>
          </a:bodyPr>
          <a:lstStyle/>
          <a:p>
            <a:r>
              <a:rPr lang="es-CL" dirty="0"/>
              <a:t>Atributos de Calidad no Visibles durante la Ejecución</a:t>
            </a:r>
          </a:p>
        </p:txBody>
      </p:sp>
      <p:sp>
        <p:nvSpPr>
          <p:cNvPr id="104451" name="Rectangle 3"/>
          <p:cNvSpPr>
            <a:spLocks noGrp="1" noChangeArrowheads="1"/>
          </p:cNvSpPr>
          <p:nvPr>
            <p:ph type="body" idx="1"/>
          </p:nvPr>
        </p:nvSpPr>
        <p:spPr>
          <a:xfrm>
            <a:off x="642910" y="1527048"/>
            <a:ext cx="8162762" cy="4572000"/>
          </a:xfrm>
        </p:spPr>
        <p:txBody>
          <a:bodyPr/>
          <a:lstStyle/>
          <a:p>
            <a:r>
              <a:rPr lang="es-CL"/>
              <a:t>Modificabilidad</a:t>
            </a:r>
          </a:p>
          <a:p>
            <a:r>
              <a:rPr lang="es-CL"/>
              <a:t>Portabilidad</a:t>
            </a:r>
          </a:p>
          <a:p>
            <a:r>
              <a:rPr lang="es-CL"/>
              <a:t>Reusabilidad</a:t>
            </a:r>
          </a:p>
          <a:p>
            <a:r>
              <a:rPr lang="es-CL"/>
              <a:t>Integrabilidad</a:t>
            </a:r>
          </a:p>
          <a:p>
            <a:r>
              <a:rPr lang="es-CL"/>
              <a:t>Testabilidad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78BD942-0232-42F9-8135-6AAB03DC6F8E}" type="slidenum">
              <a:rPr lang="es-CL"/>
              <a:pPr/>
              <a:t>28</a:t>
            </a:fld>
            <a:endParaRPr lang="es-CL"/>
          </a:p>
        </p:txBody>
      </p:sp>
      <p:sp>
        <p:nvSpPr>
          <p:cNvPr id="107522" name="Rectangle 2"/>
          <p:cNvSpPr>
            <a:spLocks noGrp="1" noChangeArrowheads="1"/>
          </p:cNvSpPr>
          <p:nvPr>
            <p:ph type="title"/>
          </p:nvPr>
        </p:nvSpPr>
        <p:spPr/>
        <p:txBody>
          <a:bodyPr/>
          <a:lstStyle/>
          <a:p>
            <a:r>
              <a:rPr lang="es-CL"/>
              <a:t>Modificabilidad</a:t>
            </a:r>
          </a:p>
        </p:txBody>
      </p:sp>
      <p:sp>
        <p:nvSpPr>
          <p:cNvPr id="107523" name="Rectangle 3"/>
          <p:cNvSpPr>
            <a:spLocks noGrp="1" noChangeArrowheads="1"/>
          </p:cNvSpPr>
          <p:nvPr>
            <p:ph type="body" idx="1"/>
          </p:nvPr>
        </p:nvSpPr>
        <p:spPr/>
        <p:txBody>
          <a:bodyPr>
            <a:normAutofit/>
          </a:bodyPr>
          <a:lstStyle/>
          <a:p>
            <a:r>
              <a:rPr lang="es-CL" i="1" dirty="0"/>
              <a:t>Habilidad para hacer cambios al sistema de una forma rápida y poco costosa.</a:t>
            </a:r>
          </a:p>
          <a:p>
            <a:r>
              <a:rPr lang="es-CL" dirty="0"/>
              <a:t>Es el atributo de calidad más íntimamente relacionado con la arquitectura.</a:t>
            </a:r>
          </a:p>
          <a:p>
            <a:r>
              <a:rPr lang="es-CL" dirty="0"/>
              <a:t>Hacer modificaciones en un sistema </a:t>
            </a:r>
            <a:r>
              <a:rPr lang="es-CL" dirty="0" smtClean="0"/>
              <a:t>consta de dos </a:t>
            </a:r>
            <a:r>
              <a:rPr lang="es-CL" dirty="0"/>
              <a:t>etapas:</a:t>
            </a:r>
          </a:p>
          <a:p>
            <a:pPr lvl="1"/>
            <a:r>
              <a:rPr lang="es-CL" dirty="0"/>
              <a:t>localizar el (los) lugar(es) </a:t>
            </a:r>
            <a:r>
              <a:rPr lang="es-CL" dirty="0" smtClean="0"/>
              <a:t>donde </a:t>
            </a:r>
            <a:r>
              <a:rPr lang="es-CL" dirty="0"/>
              <a:t>debe aplicarse el cambio</a:t>
            </a:r>
          </a:p>
          <a:p>
            <a:pPr lvl="1"/>
            <a:r>
              <a:rPr lang="es-CL" dirty="0"/>
              <a:t>aplicar el cambio propiamente tal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CB391B73-262B-4E4B-B13E-16B53F1B9BDD}" type="slidenum">
              <a:rPr lang="es-CL"/>
              <a:pPr/>
              <a:t>29</a:t>
            </a:fld>
            <a:endParaRPr lang="es-CL"/>
          </a:p>
        </p:txBody>
      </p:sp>
      <p:sp>
        <p:nvSpPr>
          <p:cNvPr id="108546" name="Rectangle 2"/>
          <p:cNvSpPr>
            <a:spLocks noGrp="1" noChangeArrowheads="1"/>
          </p:cNvSpPr>
          <p:nvPr>
            <p:ph type="title"/>
          </p:nvPr>
        </p:nvSpPr>
        <p:spPr/>
        <p:txBody>
          <a:bodyPr>
            <a:normAutofit fontScale="90000"/>
          </a:bodyPr>
          <a:lstStyle/>
          <a:p>
            <a:r>
              <a:rPr lang="es-CL"/>
              <a:t>Modificabilidad en el Proceso de Desarrollo</a:t>
            </a:r>
          </a:p>
        </p:txBody>
      </p:sp>
      <p:sp>
        <p:nvSpPr>
          <p:cNvPr id="108547" name="Rectangle 3"/>
          <p:cNvSpPr>
            <a:spLocks noGrp="1" noChangeArrowheads="1"/>
          </p:cNvSpPr>
          <p:nvPr>
            <p:ph type="body" idx="1"/>
          </p:nvPr>
        </p:nvSpPr>
        <p:spPr/>
        <p:txBody>
          <a:bodyPr>
            <a:normAutofit/>
          </a:bodyPr>
          <a:lstStyle/>
          <a:p>
            <a:r>
              <a:rPr lang="es-CL" dirty="0"/>
              <a:t>Ya desde el desarrollo es deseable que un sistema sea </a:t>
            </a:r>
            <a:r>
              <a:rPr lang="es-CL" dirty="0" err="1"/>
              <a:t>mantenible</a:t>
            </a:r>
            <a:r>
              <a:rPr lang="es-CL" dirty="0"/>
              <a:t> ya que pasa por múltiples etapas:</a:t>
            </a:r>
          </a:p>
          <a:p>
            <a:pPr lvl="1"/>
            <a:r>
              <a:rPr lang="es-CL" dirty="0"/>
              <a:t>control de versiones,</a:t>
            </a:r>
          </a:p>
          <a:p>
            <a:pPr lvl="1"/>
            <a:r>
              <a:rPr lang="es-CL" dirty="0"/>
              <a:t>control de configuración,</a:t>
            </a:r>
          </a:p>
          <a:p>
            <a:pPr lvl="1"/>
            <a:r>
              <a:rPr lang="es-CL" dirty="0"/>
              <a:t>cuanto más locales los cambios, mejor.</a:t>
            </a:r>
          </a:p>
          <a:p>
            <a:r>
              <a:rPr lang="es-CL" dirty="0"/>
              <a:t>La arquitectura define:</a:t>
            </a:r>
          </a:p>
          <a:p>
            <a:pPr lvl="1"/>
            <a:r>
              <a:rPr lang="es-CL" dirty="0"/>
              <a:t>las componentes y sus </a:t>
            </a:r>
            <a:r>
              <a:rPr lang="es-CL" dirty="0" err="1"/>
              <a:t>reponsabilidades</a:t>
            </a:r>
            <a:r>
              <a:rPr lang="es-CL" dirty="0"/>
              <a:t>,</a:t>
            </a:r>
          </a:p>
          <a:p>
            <a:pPr lvl="1"/>
            <a:r>
              <a:rPr lang="es-CL" dirty="0"/>
              <a:t>las condiciones en que cada componente puede cambiar.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dissolve">
                                      <p:cBhvr>
                                        <p:cTn id="7" dur="500"/>
                                        <p:tgtEl>
                                          <p:spTgt spid="10854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8547">
                                            <p:txEl>
                                              <p:pRg st="1" end="1"/>
                                            </p:txEl>
                                          </p:spTgt>
                                        </p:tgtEl>
                                        <p:attrNameLst>
                                          <p:attrName>style.visibility</p:attrName>
                                        </p:attrNameLst>
                                      </p:cBhvr>
                                      <p:to>
                                        <p:strVal val="visible"/>
                                      </p:to>
                                    </p:set>
                                    <p:animEffect transition="in" filter="dissolve">
                                      <p:cBhvr>
                                        <p:cTn id="10" dur="500"/>
                                        <p:tgtEl>
                                          <p:spTgt spid="10854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8547">
                                            <p:txEl>
                                              <p:pRg st="2" end="2"/>
                                            </p:txEl>
                                          </p:spTgt>
                                        </p:tgtEl>
                                        <p:attrNameLst>
                                          <p:attrName>style.visibility</p:attrName>
                                        </p:attrNameLst>
                                      </p:cBhvr>
                                      <p:to>
                                        <p:strVal val="visible"/>
                                      </p:to>
                                    </p:set>
                                    <p:animEffect transition="in" filter="dissolve">
                                      <p:cBhvr>
                                        <p:cTn id="13" dur="500"/>
                                        <p:tgtEl>
                                          <p:spTgt spid="108547">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8547">
                                            <p:txEl>
                                              <p:pRg st="3" end="3"/>
                                            </p:txEl>
                                          </p:spTgt>
                                        </p:tgtEl>
                                        <p:attrNameLst>
                                          <p:attrName>style.visibility</p:attrName>
                                        </p:attrNameLst>
                                      </p:cBhvr>
                                      <p:to>
                                        <p:strVal val="visible"/>
                                      </p:to>
                                    </p:set>
                                    <p:animEffect transition="in" filter="dissolve">
                                      <p:cBhvr>
                                        <p:cTn id="16" dur="500"/>
                                        <p:tgtEl>
                                          <p:spTgt spid="10854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08547">
                                            <p:txEl>
                                              <p:pRg st="4" end="4"/>
                                            </p:txEl>
                                          </p:spTgt>
                                        </p:tgtEl>
                                        <p:attrNameLst>
                                          <p:attrName>style.visibility</p:attrName>
                                        </p:attrNameLst>
                                      </p:cBhvr>
                                      <p:to>
                                        <p:strVal val="visible"/>
                                      </p:to>
                                    </p:set>
                                    <p:animEffect transition="in" filter="dissolve">
                                      <p:cBhvr>
                                        <p:cTn id="21" dur="500"/>
                                        <p:tgtEl>
                                          <p:spTgt spid="108547">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08547">
                                            <p:txEl>
                                              <p:pRg st="5" end="5"/>
                                            </p:txEl>
                                          </p:spTgt>
                                        </p:tgtEl>
                                        <p:attrNameLst>
                                          <p:attrName>style.visibility</p:attrName>
                                        </p:attrNameLst>
                                      </p:cBhvr>
                                      <p:to>
                                        <p:strVal val="visible"/>
                                      </p:to>
                                    </p:set>
                                    <p:animEffect transition="in" filter="dissolve">
                                      <p:cBhvr>
                                        <p:cTn id="24" dur="500"/>
                                        <p:tgtEl>
                                          <p:spTgt spid="108547">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8547">
                                            <p:txEl>
                                              <p:pRg st="6" end="6"/>
                                            </p:txEl>
                                          </p:spTgt>
                                        </p:tgtEl>
                                        <p:attrNameLst>
                                          <p:attrName>style.visibility</p:attrName>
                                        </p:attrNameLst>
                                      </p:cBhvr>
                                      <p:to>
                                        <p:strVal val="visible"/>
                                      </p:to>
                                    </p:set>
                                    <p:animEffect transition="in" filter="dissolve">
                                      <p:cBhvr>
                                        <p:cTn id="27" dur="500"/>
                                        <p:tgtEl>
                                          <p:spTgt spid="1085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6 Marcador de número de diapositiva"/>
          <p:cNvSpPr>
            <a:spLocks noGrp="1"/>
          </p:cNvSpPr>
          <p:nvPr>
            <p:ph type="sldNum" sz="quarter" idx="4294967295"/>
          </p:nvPr>
        </p:nvSpPr>
        <p:spPr>
          <a:xfrm>
            <a:off x="4343400" y="1039813"/>
            <a:ext cx="457200" cy="441325"/>
          </a:xfrm>
          <a:prstGeom prst="rect">
            <a:avLst/>
          </a:prstGeom>
        </p:spPr>
        <p:txBody>
          <a:bodyPr/>
          <a:lstStyle/>
          <a:p>
            <a:fld id="{7B6F773D-F29B-4BAC-BDA7-D8DF6A22ADDD}" type="slidenum">
              <a:rPr lang="es-CL"/>
              <a:pPr/>
              <a:t>3</a:t>
            </a:fld>
            <a:endParaRPr lang="es-CL"/>
          </a:p>
        </p:txBody>
      </p:sp>
      <p:sp>
        <p:nvSpPr>
          <p:cNvPr id="69637" name="Rectangle 5"/>
          <p:cNvSpPr>
            <a:spLocks noGrp="1" noChangeArrowheads="1"/>
          </p:cNvSpPr>
          <p:nvPr>
            <p:ph type="title"/>
          </p:nvPr>
        </p:nvSpPr>
        <p:spPr/>
        <p:txBody>
          <a:bodyPr>
            <a:normAutofit fontScale="90000"/>
          </a:bodyPr>
          <a:lstStyle/>
          <a:p>
            <a:r>
              <a:rPr lang="es-CL"/>
              <a:t>¿Por qué es importante la Arquitectura?</a:t>
            </a:r>
          </a:p>
        </p:txBody>
      </p:sp>
      <p:sp>
        <p:nvSpPr>
          <p:cNvPr id="69638" name="Rectangle 6"/>
          <p:cNvSpPr>
            <a:spLocks noGrp="1" noChangeArrowheads="1"/>
          </p:cNvSpPr>
          <p:nvPr>
            <p:ph type="body" sz="half" idx="1"/>
          </p:nvPr>
        </p:nvSpPr>
        <p:spPr>
          <a:xfrm>
            <a:off x="214282" y="1914540"/>
            <a:ext cx="3810000" cy="3657600"/>
          </a:xfrm>
        </p:spPr>
        <p:txBody>
          <a:bodyPr/>
          <a:lstStyle/>
          <a:p>
            <a:r>
              <a:rPr lang="es-CL" sz="2000" dirty="0"/>
              <a:t>Representa las decisiones de diseño más tempranas</a:t>
            </a:r>
          </a:p>
          <a:p>
            <a:endParaRPr lang="es-CL" sz="2000" dirty="0"/>
          </a:p>
          <a:p>
            <a:endParaRPr lang="es-CL" sz="2000" dirty="0"/>
          </a:p>
          <a:p>
            <a:r>
              <a:rPr lang="es-CL" sz="2000" dirty="0"/>
              <a:t>Es el primer artefacto de diseño</a:t>
            </a:r>
          </a:p>
          <a:p>
            <a:endParaRPr lang="es-CL" sz="2000" dirty="0"/>
          </a:p>
          <a:p>
            <a:r>
              <a:rPr lang="es-CL" sz="2000" dirty="0"/>
              <a:t>Esencial para la reutilización sistemática</a:t>
            </a:r>
          </a:p>
        </p:txBody>
      </p:sp>
      <p:sp>
        <p:nvSpPr>
          <p:cNvPr id="69639" name="Rectangle 7"/>
          <p:cNvSpPr>
            <a:spLocks noGrp="1" noChangeArrowheads="1"/>
          </p:cNvSpPr>
          <p:nvPr>
            <p:ph type="body" sz="half" idx="2"/>
          </p:nvPr>
        </p:nvSpPr>
        <p:spPr>
          <a:xfrm>
            <a:off x="5038756" y="1828800"/>
            <a:ext cx="3962400" cy="3386150"/>
          </a:xfrm>
        </p:spPr>
        <p:txBody>
          <a:bodyPr>
            <a:normAutofit/>
          </a:bodyPr>
          <a:lstStyle/>
          <a:p>
            <a:r>
              <a:rPr lang="es-CL" sz="2000" dirty="0"/>
              <a:t>lo más difícil de cambiar</a:t>
            </a:r>
          </a:p>
          <a:p>
            <a:r>
              <a:rPr lang="es-CL" sz="2000" dirty="0"/>
              <a:t>lo más difícil de tener correcto</a:t>
            </a:r>
          </a:p>
          <a:p>
            <a:r>
              <a:rPr lang="es-CL" sz="2000" dirty="0"/>
              <a:t>vehículo de comunicación entre los interesados</a:t>
            </a:r>
          </a:p>
          <a:p>
            <a:r>
              <a:rPr lang="es-CL" sz="2000" dirty="0" smtClean="0"/>
              <a:t>se </a:t>
            </a:r>
            <a:r>
              <a:rPr lang="es-CL" sz="2000" dirty="0"/>
              <a:t>ocupa de performance, </a:t>
            </a:r>
            <a:r>
              <a:rPr lang="es-CL" sz="2000" dirty="0" err="1"/>
              <a:t>modificabilidad</a:t>
            </a:r>
            <a:r>
              <a:rPr lang="es-CL" sz="2000" dirty="0"/>
              <a:t>, confiabilidad, seguridad</a:t>
            </a:r>
          </a:p>
          <a:p>
            <a:r>
              <a:rPr lang="es-CL" sz="2000" dirty="0" smtClean="0"/>
              <a:t>transferible</a:t>
            </a:r>
            <a:r>
              <a:rPr lang="es-CL" sz="2000" dirty="0"/>
              <a:t>, abstracción reutilizable</a:t>
            </a:r>
          </a:p>
        </p:txBody>
      </p:sp>
      <p:grpSp>
        <p:nvGrpSpPr>
          <p:cNvPr id="2" name="Group 12"/>
          <p:cNvGrpSpPr>
            <a:grpSpLocks/>
          </p:cNvGrpSpPr>
          <p:nvPr/>
        </p:nvGrpSpPr>
        <p:grpSpPr bwMode="auto">
          <a:xfrm>
            <a:off x="3886200" y="2133600"/>
            <a:ext cx="1066800" cy="2814638"/>
            <a:chOff x="2448" y="1440"/>
            <a:chExt cx="672" cy="1773"/>
          </a:xfrm>
        </p:grpSpPr>
        <p:sp>
          <p:nvSpPr>
            <p:cNvPr id="69640" name="AutoShape 8"/>
            <p:cNvSpPr>
              <a:spLocks noChangeArrowheads="1"/>
            </p:cNvSpPr>
            <p:nvPr/>
          </p:nvSpPr>
          <p:spPr bwMode="auto">
            <a:xfrm>
              <a:off x="2448" y="1440"/>
              <a:ext cx="672" cy="192"/>
            </a:xfrm>
            <a:prstGeom prst="rightArrow">
              <a:avLst>
                <a:gd name="adj1" fmla="val 50000"/>
                <a:gd name="adj2" fmla="val 875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sp>
          <p:nvSpPr>
            <p:cNvPr id="69641" name="AutoShape 9"/>
            <p:cNvSpPr>
              <a:spLocks noChangeArrowheads="1"/>
            </p:cNvSpPr>
            <p:nvPr/>
          </p:nvSpPr>
          <p:spPr bwMode="auto">
            <a:xfrm>
              <a:off x="2448" y="2256"/>
              <a:ext cx="672" cy="192"/>
            </a:xfrm>
            <a:prstGeom prst="rightArrow">
              <a:avLst>
                <a:gd name="adj1" fmla="val 50000"/>
                <a:gd name="adj2" fmla="val 875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sp>
          <p:nvSpPr>
            <p:cNvPr id="69642" name="AutoShape 10"/>
            <p:cNvSpPr>
              <a:spLocks noChangeArrowheads="1"/>
            </p:cNvSpPr>
            <p:nvPr/>
          </p:nvSpPr>
          <p:spPr bwMode="auto">
            <a:xfrm>
              <a:off x="2448" y="3021"/>
              <a:ext cx="672" cy="192"/>
            </a:xfrm>
            <a:prstGeom prst="rightArrow">
              <a:avLst>
                <a:gd name="adj1" fmla="val 50000"/>
                <a:gd name="adj2" fmla="val 875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grpSp>
      <p:sp>
        <p:nvSpPr>
          <p:cNvPr id="69645" name="Text Box 13"/>
          <p:cNvSpPr txBox="1">
            <a:spLocks noChangeArrowheads="1"/>
          </p:cNvSpPr>
          <p:nvPr/>
        </p:nvSpPr>
        <p:spPr bwMode="auto">
          <a:xfrm>
            <a:off x="76200" y="5357826"/>
            <a:ext cx="8993188" cy="762000"/>
          </a:xfrm>
          <a:prstGeom prst="rect">
            <a:avLst/>
          </a:prstGeom>
          <a:noFill/>
          <a:ln w="9525">
            <a:noFill/>
            <a:miter lim="800000"/>
            <a:headEnd/>
            <a:tailEnd/>
          </a:ln>
          <a:effectLst/>
        </p:spPr>
        <p:txBody>
          <a:bodyPr wrap="none">
            <a:spAutoFit/>
          </a:bodyPr>
          <a:lstStyle/>
          <a:p>
            <a:r>
              <a:rPr lang="es-CL" sz="2200" dirty="0">
                <a:latin typeface="Tahoma" charset="0"/>
              </a:rPr>
              <a:t>Una </a:t>
            </a:r>
            <a:r>
              <a:rPr lang="es-CL" sz="2200" dirty="0">
                <a:solidFill>
                  <a:schemeClr val="hlink"/>
                </a:solidFill>
                <a:latin typeface="Tahoma" charset="0"/>
              </a:rPr>
              <a:t>buena arquitectura</a:t>
            </a:r>
            <a:r>
              <a:rPr lang="es-CL" sz="2200" dirty="0">
                <a:latin typeface="Tahoma" charset="0"/>
              </a:rPr>
              <a:t> sienta las bases para un </a:t>
            </a:r>
            <a:r>
              <a:rPr lang="es-CL" sz="2200" dirty="0">
                <a:solidFill>
                  <a:schemeClr val="hlink"/>
                </a:solidFill>
                <a:latin typeface="Tahoma" charset="0"/>
              </a:rPr>
              <a:t>sistema exitoso</a:t>
            </a:r>
            <a:endParaRPr lang="es-CL" sz="2200" dirty="0">
              <a:latin typeface="Tahoma" charset="0"/>
            </a:endParaRPr>
          </a:p>
          <a:p>
            <a:r>
              <a:rPr lang="es-CL" sz="2200" dirty="0">
                <a:latin typeface="Tahoma" charset="0"/>
              </a:rPr>
              <a:t>Una </a:t>
            </a:r>
            <a:r>
              <a:rPr lang="es-CL" sz="2200" dirty="0">
                <a:solidFill>
                  <a:srgbClr val="A50021"/>
                </a:solidFill>
                <a:latin typeface="Tahoma" charset="0"/>
              </a:rPr>
              <a:t>mala arquitectura</a:t>
            </a:r>
            <a:r>
              <a:rPr lang="es-CL" sz="2200" dirty="0">
                <a:latin typeface="Tahoma" charset="0"/>
              </a:rPr>
              <a:t> generalmente provoca alguna forma de </a:t>
            </a:r>
            <a:r>
              <a:rPr lang="es-CL" sz="2200" dirty="0">
                <a:solidFill>
                  <a:srgbClr val="A50021"/>
                </a:solidFill>
                <a:latin typeface="Tahoma" charset="0"/>
              </a:rPr>
              <a:t>desastre</a:t>
            </a:r>
            <a:endParaRPr lang="es-CL"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9645"/>
                                        </p:tgtEl>
                                        <p:attrNameLst>
                                          <p:attrName>style.visibility</p:attrName>
                                        </p:attrNameLst>
                                      </p:cBhvr>
                                      <p:to>
                                        <p:strVal val="visible"/>
                                      </p:to>
                                    </p:set>
                                    <p:animEffect transition="in" filter="dissolve">
                                      <p:cBhvr>
                                        <p:cTn id="7" dur="500"/>
                                        <p:tgtEl>
                                          <p:spTgt spid="69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4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6E2D731D-45E7-4529-997D-2EC8D63B695D}" type="slidenum">
              <a:rPr lang="es-CL"/>
              <a:pPr/>
              <a:t>30</a:t>
            </a:fld>
            <a:endParaRPr lang="es-CL"/>
          </a:p>
        </p:txBody>
      </p:sp>
      <p:sp>
        <p:nvSpPr>
          <p:cNvPr id="109570" name="Rectangle 2"/>
          <p:cNvSpPr>
            <a:spLocks noGrp="1" noChangeArrowheads="1"/>
          </p:cNvSpPr>
          <p:nvPr>
            <p:ph type="title"/>
          </p:nvPr>
        </p:nvSpPr>
        <p:spPr/>
        <p:txBody>
          <a:bodyPr/>
          <a:lstStyle/>
          <a:p>
            <a:r>
              <a:rPr lang="es-CL"/>
              <a:t>Modificabilidad y Arquitectura</a:t>
            </a:r>
          </a:p>
        </p:txBody>
      </p:sp>
      <p:sp>
        <p:nvSpPr>
          <p:cNvPr id="109571" name="Rectangle 3"/>
          <p:cNvSpPr>
            <a:spLocks noGrp="1" noChangeArrowheads="1"/>
          </p:cNvSpPr>
          <p:nvPr>
            <p:ph type="body" idx="1"/>
          </p:nvPr>
        </p:nvSpPr>
        <p:spPr/>
        <p:txBody>
          <a:bodyPr>
            <a:normAutofit fontScale="92500"/>
          </a:bodyPr>
          <a:lstStyle/>
          <a:p>
            <a:r>
              <a:rPr lang="es-CL" dirty="0"/>
              <a:t>Las modificaciones suelen venir de cambios en el negocio:</a:t>
            </a:r>
          </a:p>
          <a:p>
            <a:pPr lvl="1"/>
            <a:r>
              <a:rPr lang="es-CL" dirty="0"/>
              <a:t>extender o cambiar la capacidades - la extensibilidad permite seguir siendo competitivo en el mercado</a:t>
            </a:r>
          </a:p>
          <a:p>
            <a:pPr lvl="1"/>
            <a:r>
              <a:rPr lang="es-CL" dirty="0"/>
              <a:t>quitar capacidades no deseadas - simplificar el producto para hacerlo más liviano o más barato</a:t>
            </a:r>
          </a:p>
          <a:p>
            <a:pPr lvl="1"/>
            <a:r>
              <a:rPr lang="es-CL" dirty="0"/>
              <a:t>adaptarse a nuevos ambientes de ejecución - portabilidad hace al producto más flexible para más clientes</a:t>
            </a:r>
          </a:p>
          <a:p>
            <a:pPr lvl="1"/>
            <a:r>
              <a:rPr lang="es-CL" dirty="0"/>
              <a:t>reestructurar - racionalizar servicios, </a:t>
            </a:r>
            <a:r>
              <a:rPr lang="es-CL" dirty="0" err="1"/>
              <a:t>modularizar</a:t>
            </a:r>
            <a:r>
              <a:rPr lang="es-CL" dirty="0"/>
              <a:t>, optimizar, o crear componentes reusables para futuros desarrollos</a:t>
            </a:r>
          </a:p>
          <a:p>
            <a:pPr lvl="1"/>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dissolve">
                                      <p:cBhvr>
                                        <p:cTn id="7" dur="500"/>
                                        <p:tgtEl>
                                          <p:spTgt spid="1095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9571">
                                            <p:txEl>
                                              <p:pRg st="1" end="1"/>
                                            </p:txEl>
                                          </p:spTgt>
                                        </p:tgtEl>
                                        <p:attrNameLst>
                                          <p:attrName>style.visibility</p:attrName>
                                        </p:attrNameLst>
                                      </p:cBhvr>
                                      <p:to>
                                        <p:strVal val="visible"/>
                                      </p:to>
                                    </p:set>
                                    <p:animEffect transition="in" filter="dissolve">
                                      <p:cBhvr>
                                        <p:cTn id="12" dur="500"/>
                                        <p:tgtEl>
                                          <p:spTgt spid="1095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9571">
                                            <p:txEl>
                                              <p:pRg st="2" end="2"/>
                                            </p:txEl>
                                          </p:spTgt>
                                        </p:tgtEl>
                                        <p:attrNameLst>
                                          <p:attrName>style.visibility</p:attrName>
                                        </p:attrNameLst>
                                      </p:cBhvr>
                                      <p:to>
                                        <p:strVal val="visible"/>
                                      </p:to>
                                    </p:set>
                                    <p:animEffect transition="in" filter="dissolve">
                                      <p:cBhvr>
                                        <p:cTn id="17" dur="500"/>
                                        <p:tgtEl>
                                          <p:spTgt spid="1095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9571">
                                            <p:txEl>
                                              <p:pRg st="3" end="3"/>
                                            </p:txEl>
                                          </p:spTgt>
                                        </p:tgtEl>
                                        <p:attrNameLst>
                                          <p:attrName>style.visibility</p:attrName>
                                        </p:attrNameLst>
                                      </p:cBhvr>
                                      <p:to>
                                        <p:strVal val="visible"/>
                                      </p:to>
                                    </p:set>
                                    <p:animEffect transition="in" filter="dissolve">
                                      <p:cBhvr>
                                        <p:cTn id="22" dur="500"/>
                                        <p:tgtEl>
                                          <p:spTgt spid="1095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9571">
                                            <p:txEl>
                                              <p:pRg st="4" end="4"/>
                                            </p:txEl>
                                          </p:spTgt>
                                        </p:tgtEl>
                                        <p:attrNameLst>
                                          <p:attrName>style.visibility</p:attrName>
                                        </p:attrNameLst>
                                      </p:cBhvr>
                                      <p:to>
                                        <p:strVal val="visible"/>
                                      </p:to>
                                    </p:set>
                                    <p:animEffect transition="in" filter="dissolve">
                                      <p:cBhvr>
                                        <p:cTn id="27" dur="500"/>
                                        <p:tgtEl>
                                          <p:spTgt spid="1095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80277699-5F5E-4F57-AE78-178C8DFA6493}" type="slidenum">
              <a:rPr lang="es-CL"/>
              <a:pPr/>
              <a:t>31</a:t>
            </a:fld>
            <a:endParaRPr lang="es-CL"/>
          </a:p>
        </p:txBody>
      </p:sp>
      <p:sp>
        <p:nvSpPr>
          <p:cNvPr id="110594" name="Rectangle 2"/>
          <p:cNvSpPr>
            <a:spLocks noGrp="1" noChangeArrowheads="1"/>
          </p:cNvSpPr>
          <p:nvPr>
            <p:ph type="title"/>
          </p:nvPr>
        </p:nvSpPr>
        <p:spPr/>
        <p:txBody>
          <a:bodyPr/>
          <a:lstStyle/>
          <a:p>
            <a:r>
              <a:rPr lang="es-CL"/>
              <a:t>Portabilidad</a:t>
            </a:r>
          </a:p>
        </p:txBody>
      </p:sp>
      <p:sp>
        <p:nvSpPr>
          <p:cNvPr id="110595" name="Rectangle 3"/>
          <p:cNvSpPr>
            <a:spLocks noGrp="1" noChangeArrowheads="1"/>
          </p:cNvSpPr>
          <p:nvPr>
            <p:ph type="body" idx="1"/>
          </p:nvPr>
        </p:nvSpPr>
        <p:spPr/>
        <p:txBody>
          <a:bodyPr>
            <a:normAutofit lnSpcReduction="10000"/>
          </a:bodyPr>
          <a:lstStyle/>
          <a:p>
            <a:r>
              <a:rPr lang="es-CL" i="1" dirty="0"/>
              <a:t>Habilidad de un sistema para ejecutar en diferentes ambientes (hardware, software, o una combinación de ambos).</a:t>
            </a:r>
          </a:p>
          <a:p>
            <a:r>
              <a:rPr lang="es-CL" dirty="0"/>
              <a:t>Un sistema es portable si todas las </a:t>
            </a:r>
            <a:r>
              <a:rPr lang="es-CL" dirty="0" err="1"/>
              <a:t>supocisiones</a:t>
            </a:r>
            <a:r>
              <a:rPr lang="es-CL" dirty="0"/>
              <a:t> acerca del ambiente particular de ejecución se confinan a una única (o unas pocas) componente(s).</a:t>
            </a:r>
          </a:p>
          <a:p>
            <a:r>
              <a:rPr lang="es-CL" dirty="0"/>
              <a:t>En una arquitectura, el encapsulamiento de las dependencias se hace en una </a:t>
            </a:r>
            <a:r>
              <a:rPr lang="es-CL" i="1" dirty="0"/>
              <a:t>capa de portabilidad</a:t>
            </a:r>
            <a:r>
              <a:rPr lang="es-CL" dirty="0"/>
              <a:t> que da al sistema una serie de servicios independientes del ambiente.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Effect transition="in" filter="dissolve">
                                      <p:cBhvr>
                                        <p:cTn id="7" dur="500"/>
                                        <p:tgtEl>
                                          <p:spTgt spid="1105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0595">
                                            <p:txEl>
                                              <p:pRg st="1" end="1"/>
                                            </p:txEl>
                                          </p:spTgt>
                                        </p:tgtEl>
                                        <p:attrNameLst>
                                          <p:attrName>style.visibility</p:attrName>
                                        </p:attrNameLst>
                                      </p:cBhvr>
                                      <p:to>
                                        <p:strVal val="visible"/>
                                      </p:to>
                                    </p:set>
                                    <p:animEffect transition="in" filter="dissolve">
                                      <p:cBhvr>
                                        <p:cTn id="12" dur="500"/>
                                        <p:tgtEl>
                                          <p:spTgt spid="1105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0595">
                                            <p:txEl>
                                              <p:pRg st="2" end="2"/>
                                            </p:txEl>
                                          </p:spTgt>
                                        </p:tgtEl>
                                        <p:attrNameLst>
                                          <p:attrName>style.visibility</p:attrName>
                                        </p:attrNameLst>
                                      </p:cBhvr>
                                      <p:to>
                                        <p:strVal val="visible"/>
                                      </p:to>
                                    </p:set>
                                    <p:animEffect transition="in" filter="dissolve">
                                      <p:cBhvr>
                                        <p:cTn id="17" dur="500"/>
                                        <p:tgtEl>
                                          <p:spTgt spid="1105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CL"/>
              <a:t>Reusabilidad</a:t>
            </a:r>
          </a:p>
        </p:txBody>
      </p:sp>
      <p:sp>
        <p:nvSpPr>
          <p:cNvPr id="6" name="5 Marcador de número de diapositiva"/>
          <p:cNvSpPr>
            <a:spLocks noGrp="1"/>
          </p:cNvSpPr>
          <p:nvPr>
            <p:ph type="sldNum" sz="quarter" idx="12"/>
          </p:nvPr>
        </p:nvSpPr>
        <p:spPr/>
        <p:txBody>
          <a:bodyPr>
            <a:normAutofit fontScale="85000" lnSpcReduction="20000"/>
          </a:bodyPr>
          <a:lstStyle/>
          <a:p>
            <a:fld id="{BCFB7384-DC7A-470C-930D-F03815D8297F}" type="slidenum">
              <a:rPr lang="es-CL"/>
              <a:pPr/>
              <a:t>32</a:t>
            </a:fld>
            <a:endParaRPr lang="es-CL"/>
          </a:p>
        </p:txBody>
      </p:sp>
      <p:sp>
        <p:nvSpPr>
          <p:cNvPr id="111619" name="Rectangle 3"/>
          <p:cNvSpPr>
            <a:spLocks noGrp="1" noChangeArrowheads="1"/>
          </p:cNvSpPr>
          <p:nvPr>
            <p:ph sz="quarter" idx="1"/>
          </p:nvPr>
        </p:nvSpPr>
        <p:spPr>
          <a:xfrm>
            <a:off x="428596" y="1671638"/>
            <a:ext cx="8429684" cy="4614882"/>
          </a:xfrm>
        </p:spPr>
        <p:txBody>
          <a:bodyPr>
            <a:noAutofit/>
          </a:bodyPr>
          <a:lstStyle/>
          <a:p>
            <a:r>
              <a:rPr lang="es-CL" sz="2600" i="1" dirty="0"/>
              <a:t>Es la capacidad que tiene un sistema para que su estructura o alguna de sus componentes puedan ser usadas en futuras aplicaciones.</a:t>
            </a:r>
          </a:p>
          <a:p>
            <a:r>
              <a:rPr lang="es-CL" sz="2600" dirty="0"/>
              <a:t>La reusabilidad se relaciona con la arquitectura en que las componentes son las principales unidades de reutilización:</a:t>
            </a:r>
          </a:p>
          <a:p>
            <a:pPr lvl="1">
              <a:lnSpc>
                <a:spcPts val="2880"/>
              </a:lnSpc>
            </a:pPr>
            <a:r>
              <a:rPr lang="es-CL" dirty="0"/>
              <a:t>la reusabilidad dependerá del acoplamiento de la </a:t>
            </a:r>
            <a:r>
              <a:rPr lang="es-CL" dirty="0" smtClean="0"/>
              <a:t>componente</a:t>
            </a:r>
            <a:endParaRPr lang="es-CL" dirty="0"/>
          </a:p>
          <a:p>
            <a:pPr lvl="1">
              <a:lnSpc>
                <a:spcPts val="2880"/>
              </a:lnSpc>
            </a:pPr>
            <a:r>
              <a:rPr lang="es-CL" dirty="0" err="1"/>
              <a:t>reusar</a:t>
            </a:r>
            <a:r>
              <a:rPr lang="es-CL" dirty="0"/>
              <a:t> una componente implica </a:t>
            </a:r>
            <a:r>
              <a:rPr lang="es-CL" dirty="0" err="1"/>
              <a:t>reusar</a:t>
            </a:r>
            <a:r>
              <a:rPr lang="es-CL" dirty="0"/>
              <a:t> la clausura transitiva de todas las componentes dependientes en la estructura de uso</a:t>
            </a:r>
          </a:p>
          <a:p>
            <a:r>
              <a:rPr lang="es-CL" sz="2600" dirty="0"/>
              <a:t>La reusabilidad es una forma particular de </a:t>
            </a:r>
            <a:r>
              <a:rPr lang="es-CL" sz="2600" dirty="0" err="1"/>
              <a:t>modificabilidad</a:t>
            </a:r>
            <a:endParaRPr lang="es-CL"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Effect transition="in" filter="dissolve">
                                      <p:cBhvr>
                                        <p:cTn id="7" dur="500"/>
                                        <p:tgtEl>
                                          <p:spTgt spid="1116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1619">
                                            <p:txEl>
                                              <p:pRg st="1" end="1"/>
                                            </p:txEl>
                                          </p:spTgt>
                                        </p:tgtEl>
                                        <p:attrNameLst>
                                          <p:attrName>style.visibility</p:attrName>
                                        </p:attrNameLst>
                                      </p:cBhvr>
                                      <p:to>
                                        <p:strVal val="visible"/>
                                      </p:to>
                                    </p:set>
                                    <p:animEffect transition="in" filter="dissolve">
                                      <p:cBhvr>
                                        <p:cTn id="12" dur="500"/>
                                        <p:tgtEl>
                                          <p:spTgt spid="111619">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1619">
                                            <p:txEl>
                                              <p:pRg st="2" end="2"/>
                                            </p:txEl>
                                          </p:spTgt>
                                        </p:tgtEl>
                                        <p:attrNameLst>
                                          <p:attrName>style.visibility</p:attrName>
                                        </p:attrNameLst>
                                      </p:cBhvr>
                                      <p:to>
                                        <p:strVal val="visible"/>
                                      </p:to>
                                    </p:set>
                                    <p:animEffect transition="in" filter="dissolve">
                                      <p:cBhvr>
                                        <p:cTn id="15" dur="500"/>
                                        <p:tgtEl>
                                          <p:spTgt spid="111619">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1619">
                                            <p:txEl>
                                              <p:pRg st="3" end="3"/>
                                            </p:txEl>
                                          </p:spTgt>
                                        </p:tgtEl>
                                        <p:attrNameLst>
                                          <p:attrName>style.visibility</p:attrName>
                                        </p:attrNameLst>
                                      </p:cBhvr>
                                      <p:to>
                                        <p:strVal val="visible"/>
                                      </p:to>
                                    </p:set>
                                    <p:animEffect transition="in" filter="dissolve">
                                      <p:cBhvr>
                                        <p:cTn id="18" dur="500"/>
                                        <p:tgtEl>
                                          <p:spTgt spid="11161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11619">
                                            <p:txEl>
                                              <p:pRg st="4" end="4"/>
                                            </p:txEl>
                                          </p:spTgt>
                                        </p:tgtEl>
                                        <p:attrNameLst>
                                          <p:attrName>style.visibility</p:attrName>
                                        </p:attrNameLst>
                                      </p:cBhvr>
                                      <p:to>
                                        <p:strVal val="visible"/>
                                      </p:to>
                                    </p:set>
                                    <p:animEffect transition="in" filter="dissolve">
                                      <p:cBhvr>
                                        <p:cTn id="23" dur="500"/>
                                        <p:tgtEl>
                                          <p:spTgt spid="1116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normAutofit fontScale="85000" lnSpcReduction="20000"/>
          </a:bodyPr>
          <a:lstStyle/>
          <a:p>
            <a:fld id="{B9E93FF9-A8D1-4D6F-AF45-FE7E91A7C75A}" type="slidenum">
              <a:rPr lang="es-CL"/>
              <a:pPr/>
              <a:t>33</a:t>
            </a:fld>
            <a:endParaRPr lang="es-CL"/>
          </a:p>
        </p:txBody>
      </p:sp>
      <p:sp>
        <p:nvSpPr>
          <p:cNvPr id="112642" name="Rectangle 2"/>
          <p:cNvSpPr>
            <a:spLocks noGrp="1" noChangeArrowheads="1"/>
          </p:cNvSpPr>
          <p:nvPr>
            <p:ph type="title"/>
          </p:nvPr>
        </p:nvSpPr>
        <p:spPr/>
        <p:txBody>
          <a:bodyPr/>
          <a:lstStyle/>
          <a:p>
            <a:r>
              <a:rPr lang="es-CL"/>
              <a:t>Reusabilidad y Modificabilidad</a:t>
            </a:r>
          </a:p>
        </p:txBody>
      </p:sp>
      <p:sp>
        <p:nvSpPr>
          <p:cNvPr id="112643" name="Rectangle 3"/>
          <p:cNvSpPr>
            <a:spLocks noGrp="1" noChangeArrowheads="1"/>
          </p:cNvSpPr>
          <p:nvPr>
            <p:ph type="body" idx="1"/>
          </p:nvPr>
        </p:nvSpPr>
        <p:spPr>
          <a:xfrm>
            <a:off x="381000" y="1752600"/>
            <a:ext cx="8458200" cy="3033722"/>
          </a:xfrm>
        </p:spPr>
        <p:txBody>
          <a:bodyPr>
            <a:normAutofit fontScale="85000" lnSpcReduction="20000"/>
          </a:bodyPr>
          <a:lstStyle/>
          <a:p>
            <a:pPr>
              <a:lnSpc>
                <a:spcPct val="120000"/>
              </a:lnSpc>
              <a:buFontTx/>
              <a:buNone/>
            </a:pPr>
            <a:r>
              <a:rPr lang="es-CL"/>
              <a:t>1. Un sistema S está compuesto de 100 componentes (S</a:t>
            </a:r>
            <a:r>
              <a:rPr lang="es-CL" baseline="-25000"/>
              <a:t>1</a:t>
            </a:r>
            <a:r>
              <a:rPr lang="es-CL"/>
              <a:t> a S</a:t>
            </a:r>
            <a:r>
              <a:rPr lang="es-CL" baseline="-25000"/>
              <a:t>100</a:t>
            </a:r>
            <a:r>
              <a:rPr lang="es-CL"/>
              <a:t>). Se construye otro sistema T, y se descubre que las </a:t>
            </a:r>
            <a:r>
              <a:rPr lang="es-CL" i="1"/>
              <a:t>n</a:t>
            </a:r>
            <a:r>
              <a:rPr lang="es-CL"/>
              <a:t> primeras componentes son idénticas y pueden reutilizarse.</a:t>
            </a:r>
          </a:p>
          <a:p>
            <a:pPr>
              <a:lnSpc>
                <a:spcPct val="120000"/>
              </a:lnSpc>
              <a:buFontTx/>
              <a:buNone/>
            </a:pPr>
            <a:r>
              <a:rPr lang="es-CL"/>
              <a:t>2. Un sistema S compuesto por 100 componentes está funcionando y se desea modificarlo. Las modificaciones sólo afectan 100-n componentes dejando a las restantes incambiadas. El nuevo sistema modificado recibe el nombre T.</a:t>
            </a:r>
          </a:p>
        </p:txBody>
      </p:sp>
      <p:sp>
        <p:nvSpPr>
          <p:cNvPr id="112644" name="Text Box 4"/>
          <p:cNvSpPr txBox="1">
            <a:spLocks noChangeArrowheads="1"/>
          </p:cNvSpPr>
          <p:nvPr/>
        </p:nvSpPr>
        <p:spPr bwMode="auto">
          <a:xfrm>
            <a:off x="500034" y="4786322"/>
            <a:ext cx="8070850" cy="1552575"/>
          </a:xfrm>
          <a:prstGeom prst="rect">
            <a:avLst/>
          </a:prstGeom>
          <a:noFill/>
          <a:ln w="9525">
            <a:noFill/>
            <a:miter lim="800000"/>
            <a:headEnd/>
            <a:tailEnd/>
          </a:ln>
          <a:effectLst/>
        </p:spPr>
        <p:txBody>
          <a:bodyPr>
            <a:spAutoFit/>
          </a:bodyPr>
          <a:lstStyle/>
          <a:p>
            <a:pPr algn="l">
              <a:buClr>
                <a:srgbClr val="FF3300"/>
              </a:buClr>
              <a:buSzPct val="150000"/>
              <a:buFontTx/>
              <a:buChar char="•"/>
            </a:pPr>
            <a:r>
              <a:rPr lang="es-CL" sz="2400" dirty="0">
                <a:latin typeface="Tahoma" charset="0"/>
              </a:rPr>
              <a:t> La reusabilidad y la </a:t>
            </a:r>
            <a:r>
              <a:rPr lang="es-CL" sz="2400" dirty="0" err="1">
                <a:latin typeface="Tahoma" charset="0"/>
              </a:rPr>
              <a:t>modificabilidad</a:t>
            </a:r>
            <a:r>
              <a:rPr lang="es-CL" sz="2400" dirty="0">
                <a:latin typeface="Tahoma" charset="0"/>
              </a:rPr>
              <a:t> son dos caras de una misma moneda</a:t>
            </a:r>
          </a:p>
          <a:p>
            <a:pPr algn="l">
              <a:buClr>
                <a:srgbClr val="FF3300"/>
              </a:buClr>
              <a:buSzPct val="150000"/>
              <a:buFontTx/>
              <a:buChar char="•"/>
            </a:pPr>
            <a:r>
              <a:rPr lang="es-CL" sz="2400" dirty="0">
                <a:latin typeface="Tahoma" charset="0"/>
              </a:rPr>
              <a:t> Hacer un sistema que es modificable permite obtener los beneficios de la reutilización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wipe(up)">
                                      <p:cBhvr>
                                        <p:cTn id="7" dur="500"/>
                                        <p:tgtEl>
                                          <p:spTgt spid="1126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Effect transition="in" filter="wipe(up)">
                                      <p:cBhvr>
                                        <p:cTn id="12" dur="500"/>
                                        <p:tgtEl>
                                          <p:spTgt spid="1126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2644"/>
                                        </p:tgtEl>
                                        <p:attrNameLst>
                                          <p:attrName>style.visibility</p:attrName>
                                        </p:attrNameLst>
                                      </p:cBhvr>
                                      <p:to>
                                        <p:strVal val="visible"/>
                                      </p:to>
                                    </p:set>
                                    <p:animEffect transition="in" filter="wipe(up)">
                                      <p:cBhvr>
                                        <p:cTn id="17" dur="500"/>
                                        <p:tgtEl>
                                          <p:spTgt spid="112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autoUpdateAnimBg="0"/>
      <p:bldP spid="11264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5 Marcador de número de diapositiva"/>
          <p:cNvSpPr>
            <a:spLocks noGrp="1"/>
          </p:cNvSpPr>
          <p:nvPr>
            <p:ph type="sldNum" sz="quarter" idx="12"/>
          </p:nvPr>
        </p:nvSpPr>
        <p:spPr/>
        <p:txBody>
          <a:bodyPr>
            <a:normAutofit fontScale="85000" lnSpcReduction="20000"/>
          </a:bodyPr>
          <a:lstStyle/>
          <a:p>
            <a:fld id="{BFA001C6-DAB4-4952-9A52-24ECAC53A9AA}" type="slidenum">
              <a:rPr lang="es-CL"/>
              <a:pPr/>
              <a:t>34</a:t>
            </a:fld>
            <a:endParaRPr lang="es-CL"/>
          </a:p>
        </p:txBody>
      </p:sp>
      <p:grpSp>
        <p:nvGrpSpPr>
          <p:cNvPr id="2" name="11 Grupo"/>
          <p:cNvGrpSpPr/>
          <p:nvPr/>
        </p:nvGrpSpPr>
        <p:grpSpPr>
          <a:xfrm>
            <a:off x="714348" y="3143248"/>
            <a:ext cx="8252887" cy="2141630"/>
            <a:chOff x="785786" y="3359072"/>
            <a:chExt cx="8252887" cy="2141630"/>
          </a:xfrm>
        </p:grpSpPr>
        <p:sp>
          <p:nvSpPr>
            <p:cNvPr id="113668" name="AutoShape 4"/>
            <p:cNvSpPr>
              <a:spLocks noChangeArrowheads="1"/>
            </p:cNvSpPr>
            <p:nvPr/>
          </p:nvSpPr>
          <p:spPr bwMode="auto">
            <a:xfrm>
              <a:off x="785786" y="3571876"/>
              <a:ext cx="7139014" cy="1928826"/>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113669" name="Text Box 5"/>
            <p:cNvSpPr txBox="1">
              <a:spLocks noChangeArrowheads="1"/>
            </p:cNvSpPr>
            <p:nvPr/>
          </p:nvSpPr>
          <p:spPr bwMode="auto">
            <a:xfrm rot="19900378">
              <a:off x="7063823" y="3359072"/>
              <a:ext cx="1974850" cy="641350"/>
            </a:xfrm>
            <a:prstGeom prst="rect">
              <a:avLst/>
            </a:prstGeom>
            <a:noFill/>
            <a:ln w="9525">
              <a:noFill/>
              <a:miter lim="800000"/>
              <a:headEnd/>
              <a:tailEnd/>
            </a:ln>
            <a:effectLst/>
          </p:spPr>
          <p:txBody>
            <a:bodyPr wrap="none">
              <a:spAutoFit/>
            </a:bodyPr>
            <a:lstStyle/>
            <a:p>
              <a:r>
                <a:rPr lang="es-CL"/>
                <a:t>Todo depende de</a:t>
              </a:r>
            </a:p>
            <a:p>
              <a:r>
                <a:rPr lang="es-CL"/>
                <a:t>la arquitectura</a:t>
              </a:r>
              <a:endParaRPr lang="es-CL" sz="1600"/>
            </a:p>
          </p:txBody>
        </p:sp>
      </p:grpSp>
      <p:sp>
        <p:nvSpPr>
          <p:cNvPr id="113666" name="Rectangle 2"/>
          <p:cNvSpPr>
            <a:spLocks noGrp="1" noChangeArrowheads="1"/>
          </p:cNvSpPr>
          <p:nvPr>
            <p:ph type="title"/>
          </p:nvPr>
        </p:nvSpPr>
        <p:spPr/>
        <p:txBody>
          <a:bodyPr/>
          <a:lstStyle/>
          <a:p>
            <a:r>
              <a:rPr lang="es-CL"/>
              <a:t>Integrabilidad</a:t>
            </a:r>
          </a:p>
        </p:txBody>
      </p:sp>
      <p:sp>
        <p:nvSpPr>
          <p:cNvPr id="113667" name="Rectangle 3"/>
          <p:cNvSpPr>
            <a:spLocks noGrp="1" noChangeArrowheads="1"/>
          </p:cNvSpPr>
          <p:nvPr>
            <p:ph type="body" idx="1"/>
          </p:nvPr>
        </p:nvSpPr>
        <p:spPr>
          <a:xfrm>
            <a:off x="381000" y="1981200"/>
            <a:ext cx="8382000" cy="3581400"/>
          </a:xfrm>
        </p:spPr>
        <p:txBody>
          <a:bodyPr>
            <a:normAutofit fontScale="92500"/>
          </a:bodyPr>
          <a:lstStyle/>
          <a:p>
            <a:r>
              <a:rPr lang="es-CL" i="1" dirty="0"/>
              <a:t>Habilidad para hacer que piezas de software desarrolladas separadamente trabajen correctamente juntas.</a:t>
            </a:r>
            <a:endParaRPr lang="es-CL" dirty="0"/>
          </a:p>
          <a:p>
            <a:r>
              <a:rPr lang="es-CL" dirty="0"/>
              <a:t>La </a:t>
            </a:r>
            <a:r>
              <a:rPr lang="es-CL" dirty="0" err="1"/>
              <a:t>integrabilidad</a:t>
            </a:r>
            <a:r>
              <a:rPr lang="es-CL" dirty="0"/>
              <a:t> depende de:</a:t>
            </a:r>
          </a:p>
          <a:p>
            <a:pPr lvl="1"/>
            <a:r>
              <a:rPr lang="es-CL" dirty="0"/>
              <a:t>complejidad de las componentes</a:t>
            </a:r>
          </a:p>
          <a:p>
            <a:pPr lvl="1"/>
            <a:r>
              <a:rPr lang="es-CL" dirty="0"/>
              <a:t>mecanismos y protocolos de comunicación</a:t>
            </a:r>
          </a:p>
          <a:p>
            <a:pPr lvl="1"/>
            <a:r>
              <a:rPr lang="es-CL" dirty="0"/>
              <a:t>claridad en la asignación de responsabilidades</a:t>
            </a:r>
          </a:p>
          <a:p>
            <a:pPr lvl="1"/>
            <a:r>
              <a:rPr lang="es-CL" dirty="0"/>
              <a:t>calidad y completitud de la especificación de las interfaces</a:t>
            </a:r>
          </a:p>
        </p:txBody>
      </p:sp>
      <p:sp>
        <p:nvSpPr>
          <p:cNvPr id="113672" name="Rectangle 8"/>
          <p:cNvSpPr>
            <a:spLocks noChangeArrowheads="1"/>
          </p:cNvSpPr>
          <p:nvPr/>
        </p:nvSpPr>
        <p:spPr bwMode="auto">
          <a:xfrm>
            <a:off x="457200" y="5486400"/>
            <a:ext cx="8382000" cy="990600"/>
          </a:xfrm>
          <a:prstGeom prst="rect">
            <a:avLst/>
          </a:prstGeom>
          <a:noFill/>
          <a:ln w="9525">
            <a:noFill/>
            <a:miter lim="800000"/>
            <a:headEnd/>
            <a:tailEnd/>
          </a:ln>
          <a:effectLst/>
        </p:spPr>
        <p:txBody>
          <a:bodyPr/>
          <a:lstStyle/>
          <a:p>
            <a:pPr marL="342900" indent="-342900" algn="l">
              <a:spcBef>
                <a:spcPct val="50000"/>
              </a:spcBef>
              <a:buClr>
                <a:srgbClr val="FF0000"/>
              </a:buClr>
              <a:buSzPct val="140000"/>
              <a:buFontTx/>
              <a:buChar char="•"/>
            </a:pPr>
            <a:r>
              <a:rPr lang="es-CL" sz="2400" dirty="0">
                <a:latin typeface="Tahoma" charset="0"/>
              </a:rPr>
              <a:t>La </a:t>
            </a:r>
            <a:r>
              <a:rPr lang="es-CL" sz="2400" i="1" dirty="0">
                <a:latin typeface="Tahoma" charset="0"/>
              </a:rPr>
              <a:t>interoperabilidad</a:t>
            </a:r>
            <a:r>
              <a:rPr lang="es-CL" sz="2400" dirty="0">
                <a:latin typeface="Tahoma" charset="0"/>
              </a:rPr>
              <a:t> es una forma de </a:t>
            </a:r>
            <a:r>
              <a:rPr lang="es-CL" sz="2400" dirty="0" err="1">
                <a:latin typeface="Tahoma" charset="0"/>
              </a:rPr>
              <a:t>integrabilidad</a:t>
            </a:r>
            <a:r>
              <a:rPr lang="es-CL" sz="2400" dirty="0">
                <a:latin typeface="Tahoma" charset="0"/>
              </a:rPr>
              <a:t> donde las partes del sistema deben trabajar con otro sistema.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ssolve">
                                      <p:cBhvr>
                                        <p:cTn id="7" dur="500"/>
                                        <p:tgtEl>
                                          <p:spTgt spid="1136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3667">
                                            <p:txEl>
                                              <p:pRg st="1" end="1"/>
                                            </p:txEl>
                                          </p:spTgt>
                                        </p:tgtEl>
                                        <p:attrNameLst>
                                          <p:attrName>style.visibility</p:attrName>
                                        </p:attrNameLst>
                                      </p:cBhvr>
                                      <p:to>
                                        <p:strVal val="visible"/>
                                      </p:to>
                                    </p:set>
                                    <p:animEffect transition="in" filter="dissolve">
                                      <p:cBhvr>
                                        <p:cTn id="12" dur="500"/>
                                        <p:tgtEl>
                                          <p:spTgt spid="113667">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animEffect transition="in" filter="dissolve">
                                      <p:cBhvr>
                                        <p:cTn id="15" dur="500"/>
                                        <p:tgtEl>
                                          <p:spTgt spid="113667">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3667">
                                            <p:txEl>
                                              <p:pRg st="3" end="3"/>
                                            </p:txEl>
                                          </p:spTgt>
                                        </p:tgtEl>
                                        <p:attrNameLst>
                                          <p:attrName>style.visibility</p:attrName>
                                        </p:attrNameLst>
                                      </p:cBhvr>
                                      <p:to>
                                        <p:strVal val="visible"/>
                                      </p:to>
                                    </p:set>
                                    <p:animEffect transition="in" filter="dissolve">
                                      <p:cBhvr>
                                        <p:cTn id="18" dur="500"/>
                                        <p:tgtEl>
                                          <p:spTgt spid="113667">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3667">
                                            <p:txEl>
                                              <p:pRg st="4" end="4"/>
                                            </p:txEl>
                                          </p:spTgt>
                                        </p:tgtEl>
                                        <p:attrNameLst>
                                          <p:attrName>style.visibility</p:attrName>
                                        </p:attrNameLst>
                                      </p:cBhvr>
                                      <p:to>
                                        <p:strVal val="visible"/>
                                      </p:to>
                                    </p:set>
                                    <p:animEffect transition="in" filter="dissolve">
                                      <p:cBhvr>
                                        <p:cTn id="21" dur="500"/>
                                        <p:tgtEl>
                                          <p:spTgt spid="113667">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3667">
                                            <p:txEl>
                                              <p:pRg st="5" end="5"/>
                                            </p:txEl>
                                          </p:spTgt>
                                        </p:tgtEl>
                                        <p:attrNameLst>
                                          <p:attrName>style.visibility</p:attrName>
                                        </p:attrNameLst>
                                      </p:cBhvr>
                                      <p:to>
                                        <p:strVal val="visible"/>
                                      </p:to>
                                    </p:set>
                                    <p:animEffect transition="in" filter="dissolve">
                                      <p:cBhvr>
                                        <p:cTn id="24" dur="500"/>
                                        <p:tgtEl>
                                          <p:spTgt spid="113667">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dissolv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13672"/>
                                        </p:tgtEl>
                                        <p:attrNameLst>
                                          <p:attrName>style.visibility</p:attrName>
                                        </p:attrNameLst>
                                      </p:cBhvr>
                                      <p:to>
                                        <p:strVal val="visible"/>
                                      </p:to>
                                    </p:set>
                                    <p:animEffect transition="in" filter="dissolve">
                                      <p:cBhvr>
                                        <p:cTn id="34" dur="500"/>
                                        <p:tgtEl>
                                          <p:spTgt spid="113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P spid="11367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64979AC-46FB-4729-97D9-C474B7813305}" type="slidenum">
              <a:rPr lang="es-CL"/>
              <a:pPr/>
              <a:t>35</a:t>
            </a:fld>
            <a:endParaRPr lang="es-CL"/>
          </a:p>
        </p:txBody>
      </p:sp>
      <p:sp>
        <p:nvSpPr>
          <p:cNvPr id="114690" name="Rectangle 2"/>
          <p:cNvSpPr>
            <a:spLocks noGrp="1" noChangeArrowheads="1"/>
          </p:cNvSpPr>
          <p:nvPr>
            <p:ph type="title"/>
          </p:nvPr>
        </p:nvSpPr>
        <p:spPr/>
        <p:txBody>
          <a:bodyPr/>
          <a:lstStyle/>
          <a:p>
            <a:r>
              <a:rPr lang="es-CL"/>
              <a:t>Testabilidad</a:t>
            </a:r>
          </a:p>
        </p:txBody>
      </p:sp>
      <p:sp>
        <p:nvSpPr>
          <p:cNvPr id="114691" name="Rectangle 3"/>
          <p:cNvSpPr>
            <a:spLocks noGrp="1" noChangeArrowheads="1"/>
          </p:cNvSpPr>
          <p:nvPr>
            <p:ph type="body" idx="1"/>
          </p:nvPr>
        </p:nvSpPr>
        <p:spPr/>
        <p:txBody>
          <a:bodyPr>
            <a:normAutofit lnSpcReduction="10000"/>
          </a:bodyPr>
          <a:lstStyle/>
          <a:p>
            <a:r>
              <a:rPr lang="es-CL" i="1" dirty="0"/>
              <a:t>Facilidad con la cual el software puede mostrar sus defectos (típicamente a través de pruebas de ejecución).</a:t>
            </a:r>
          </a:p>
          <a:p>
            <a:r>
              <a:rPr lang="es-CL" dirty="0"/>
              <a:t>Probabilidad de que, suponiendo que el software tiene al menos un defecto, fallará en la siguiente prueba.</a:t>
            </a:r>
          </a:p>
          <a:p>
            <a:r>
              <a:rPr lang="es-CL" dirty="0"/>
              <a:t>Condiciones necesarias:</a:t>
            </a:r>
          </a:p>
          <a:p>
            <a:pPr lvl="1"/>
            <a:r>
              <a:rPr lang="es-CL" dirty="0" err="1"/>
              <a:t>controlabilidad</a:t>
            </a:r>
            <a:r>
              <a:rPr lang="es-CL" dirty="0"/>
              <a:t> - poder controlar el estado interno de las componentes</a:t>
            </a:r>
          </a:p>
          <a:p>
            <a:pPr lvl="1"/>
            <a:r>
              <a:rPr lang="es-CL" dirty="0" err="1"/>
              <a:t>observabilidad</a:t>
            </a:r>
            <a:r>
              <a:rPr lang="es-CL" dirty="0"/>
              <a:t> - poder observar las salidas (outputs)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dissolve">
                                      <p:cBhvr>
                                        <p:cTn id="7" dur="500"/>
                                        <p:tgtEl>
                                          <p:spTgt spid="1146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4691">
                                            <p:txEl>
                                              <p:pRg st="1" end="1"/>
                                            </p:txEl>
                                          </p:spTgt>
                                        </p:tgtEl>
                                        <p:attrNameLst>
                                          <p:attrName>style.visibility</p:attrName>
                                        </p:attrNameLst>
                                      </p:cBhvr>
                                      <p:to>
                                        <p:strVal val="visible"/>
                                      </p:to>
                                    </p:set>
                                    <p:animEffect transition="in" filter="dissolve">
                                      <p:cBhvr>
                                        <p:cTn id="12" dur="500"/>
                                        <p:tgtEl>
                                          <p:spTgt spid="1146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4691">
                                            <p:txEl>
                                              <p:pRg st="2" end="2"/>
                                            </p:txEl>
                                          </p:spTgt>
                                        </p:tgtEl>
                                        <p:attrNameLst>
                                          <p:attrName>style.visibility</p:attrName>
                                        </p:attrNameLst>
                                      </p:cBhvr>
                                      <p:to>
                                        <p:strVal val="visible"/>
                                      </p:to>
                                    </p:set>
                                    <p:animEffect transition="in" filter="dissolve">
                                      <p:cBhvr>
                                        <p:cTn id="17" dur="500"/>
                                        <p:tgtEl>
                                          <p:spTgt spid="114691">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14691">
                                            <p:txEl>
                                              <p:pRg st="3" end="3"/>
                                            </p:txEl>
                                          </p:spTgt>
                                        </p:tgtEl>
                                        <p:attrNameLst>
                                          <p:attrName>style.visibility</p:attrName>
                                        </p:attrNameLst>
                                      </p:cBhvr>
                                      <p:to>
                                        <p:strVal val="visible"/>
                                      </p:to>
                                    </p:set>
                                    <p:animEffect transition="in" filter="dissolve">
                                      <p:cBhvr>
                                        <p:cTn id="20" dur="500"/>
                                        <p:tgtEl>
                                          <p:spTgt spid="114691">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4691">
                                            <p:txEl>
                                              <p:pRg st="4" end="4"/>
                                            </p:txEl>
                                          </p:spTgt>
                                        </p:tgtEl>
                                        <p:attrNameLst>
                                          <p:attrName>style.visibility</p:attrName>
                                        </p:attrNameLst>
                                      </p:cBhvr>
                                      <p:to>
                                        <p:strVal val="visible"/>
                                      </p:to>
                                    </p:set>
                                    <p:animEffect transition="in" filter="dissolve">
                                      <p:cBhvr>
                                        <p:cTn id="23" dur="500"/>
                                        <p:tgtEl>
                                          <p:spTgt spid="1146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013D6587-A7E2-4059-A99F-EC6AA003461C}" type="slidenum">
              <a:rPr lang="es-CL"/>
              <a:pPr/>
              <a:t>36</a:t>
            </a:fld>
            <a:endParaRPr lang="es-CL"/>
          </a:p>
        </p:txBody>
      </p:sp>
      <p:sp>
        <p:nvSpPr>
          <p:cNvPr id="115714" name="Rectangle 2"/>
          <p:cNvSpPr>
            <a:spLocks noGrp="1" noChangeArrowheads="1"/>
          </p:cNvSpPr>
          <p:nvPr>
            <p:ph type="title"/>
          </p:nvPr>
        </p:nvSpPr>
        <p:spPr/>
        <p:txBody>
          <a:bodyPr/>
          <a:lstStyle/>
          <a:p>
            <a:r>
              <a:rPr lang="es-CL"/>
              <a:t>Testabilidad y Arquitectura</a:t>
            </a:r>
          </a:p>
        </p:txBody>
      </p:sp>
      <p:sp>
        <p:nvSpPr>
          <p:cNvPr id="115715" name="Rectangle 3"/>
          <p:cNvSpPr>
            <a:spLocks noGrp="1" noChangeArrowheads="1"/>
          </p:cNvSpPr>
          <p:nvPr>
            <p:ph type="body" idx="1"/>
          </p:nvPr>
        </p:nvSpPr>
        <p:spPr/>
        <p:txBody>
          <a:bodyPr/>
          <a:lstStyle/>
          <a:p>
            <a:r>
              <a:rPr lang="es-CL"/>
              <a:t>Inciden en la testabilidad:</a:t>
            </a:r>
          </a:p>
          <a:p>
            <a:pPr lvl="1"/>
            <a:r>
              <a:rPr lang="es-CL"/>
              <a:t>nivel de documentación de la arquitectura</a:t>
            </a:r>
          </a:p>
          <a:p>
            <a:pPr lvl="1"/>
            <a:r>
              <a:rPr lang="es-CL"/>
              <a:t>separación de intereses</a:t>
            </a:r>
          </a:p>
          <a:p>
            <a:pPr lvl="1"/>
            <a:r>
              <a:rPr lang="es-CL"/>
              <a:t>uso de ocultamiento de información</a:t>
            </a:r>
          </a:p>
          <a:p>
            <a:pPr lvl="1"/>
            <a:r>
              <a:rPr lang="es-CL"/>
              <a:t>desarrollo incremental</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040CAE97-F439-44D1-8A00-F9A4F7105A02}" type="slidenum">
              <a:rPr lang="es-CL"/>
              <a:pPr/>
              <a:t>37</a:t>
            </a:fld>
            <a:endParaRPr lang="es-CL"/>
          </a:p>
        </p:txBody>
      </p:sp>
      <p:sp>
        <p:nvSpPr>
          <p:cNvPr id="116738" name="Rectangle 2"/>
          <p:cNvSpPr>
            <a:spLocks noGrp="1" noChangeArrowheads="1"/>
          </p:cNvSpPr>
          <p:nvPr>
            <p:ph type="title"/>
          </p:nvPr>
        </p:nvSpPr>
        <p:spPr/>
        <p:txBody>
          <a:bodyPr/>
          <a:lstStyle/>
          <a:p>
            <a:r>
              <a:rPr lang="es-CL"/>
              <a:t>Atributos de Calidad del Negocio</a:t>
            </a:r>
          </a:p>
        </p:txBody>
      </p:sp>
      <p:sp>
        <p:nvSpPr>
          <p:cNvPr id="116739" name="Rectangle 3"/>
          <p:cNvSpPr>
            <a:spLocks noGrp="1" noChangeArrowheads="1"/>
          </p:cNvSpPr>
          <p:nvPr>
            <p:ph type="body" idx="1"/>
          </p:nvPr>
        </p:nvSpPr>
        <p:spPr/>
        <p:txBody>
          <a:bodyPr/>
          <a:lstStyle/>
          <a:p>
            <a:r>
              <a:rPr lang="es-CL" sz="2800" dirty="0"/>
              <a:t>Características de costo y tiempo:</a:t>
            </a:r>
          </a:p>
          <a:p>
            <a:pPr lvl="1"/>
            <a:r>
              <a:rPr lang="es-CL" sz="2400" dirty="0"/>
              <a:t>tiempo para poner en el mercado</a:t>
            </a:r>
          </a:p>
          <a:p>
            <a:pPr lvl="1"/>
            <a:r>
              <a:rPr lang="es-CL" sz="2400" dirty="0"/>
              <a:t>costo</a:t>
            </a:r>
          </a:p>
          <a:p>
            <a:pPr lvl="1"/>
            <a:r>
              <a:rPr lang="es-CL" sz="2400" dirty="0"/>
              <a:t>tiempo de vida útil proyectada para el sistema</a:t>
            </a:r>
          </a:p>
          <a:p>
            <a:r>
              <a:rPr lang="es-CL" sz="2800" dirty="0"/>
              <a:t>Características de comercialización:</a:t>
            </a:r>
          </a:p>
          <a:p>
            <a:pPr lvl="1"/>
            <a:r>
              <a:rPr lang="es-CL" sz="2400" dirty="0"/>
              <a:t>mercado objetivo</a:t>
            </a:r>
          </a:p>
          <a:p>
            <a:pPr lvl="1"/>
            <a:r>
              <a:rPr lang="es-CL" sz="2400" dirty="0"/>
              <a:t>planificación</a:t>
            </a:r>
          </a:p>
          <a:p>
            <a:pPr lvl="1"/>
            <a:r>
              <a:rPr lang="es-CL" sz="2400" dirty="0"/>
              <a:t>uso </a:t>
            </a:r>
            <a:r>
              <a:rPr lang="es-CL" sz="2400" dirty="0" smtClean="0"/>
              <a:t>intensivo </a:t>
            </a:r>
            <a:r>
              <a:rPr lang="es-CL" sz="2400" dirty="0"/>
              <a:t>de sistemas legados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Effect transition="in" filter="dissolve">
                                      <p:cBhvr>
                                        <p:cTn id="7" dur="500"/>
                                        <p:tgtEl>
                                          <p:spTgt spid="11673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6739">
                                            <p:txEl>
                                              <p:pRg st="1" end="1"/>
                                            </p:txEl>
                                          </p:spTgt>
                                        </p:tgtEl>
                                        <p:attrNameLst>
                                          <p:attrName>style.visibility</p:attrName>
                                        </p:attrNameLst>
                                      </p:cBhvr>
                                      <p:to>
                                        <p:strVal val="visible"/>
                                      </p:to>
                                    </p:set>
                                    <p:animEffect transition="in" filter="dissolve">
                                      <p:cBhvr>
                                        <p:cTn id="10" dur="500"/>
                                        <p:tgtEl>
                                          <p:spTgt spid="116739">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16739">
                                            <p:txEl>
                                              <p:pRg st="2" end="2"/>
                                            </p:txEl>
                                          </p:spTgt>
                                        </p:tgtEl>
                                        <p:attrNameLst>
                                          <p:attrName>style.visibility</p:attrName>
                                        </p:attrNameLst>
                                      </p:cBhvr>
                                      <p:to>
                                        <p:strVal val="visible"/>
                                      </p:to>
                                    </p:set>
                                    <p:animEffect transition="in" filter="dissolve">
                                      <p:cBhvr>
                                        <p:cTn id="13" dur="500"/>
                                        <p:tgtEl>
                                          <p:spTgt spid="116739">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6739">
                                            <p:txEl>
                                              <p:pRg st="3" end="3"/>
                                            </p:txEl>
                                          </p:spTgt>
                                        </p:tgtEl>
                                        <p:attrNameLst>
                                          <p:attrName>style.visibility</p:attrName>
                                        </p:attrNameLst>
                                      </p:cBhvr>
                                      <p:to>
                                        <p:strVal val="visible"/>
                                      </p:to>
                                    </p:set>
                                    <p:animEffect transition="in" filter="dissolve">
                                      <p:cBhvr>
                                        <p:cTn id="16" dur="500"/>
                                        <p:tgtEl>
                                          <p:spTgt spid="11673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16739">
                                            <p:txEl>
                                              <p:pRg st="4" end="4"/>
                                            </p:txEl>
                                          </p:spTgt>
                                        </p:tgtEl>
                                        <p:attrNameLst>
                                          <p:attrName>style.visibility</p:attrName>
                                        </p:attrNameLst>
                                      </p:cBhvr>
                                      <p:to>
                                        <p:strVal val="visible"/>
                                      </p:to>
                                    </p:set>
                                    <p:animEffect transition="in" filter="dissolve">
                                      <p:cBhvr>
                                        <p:cTn id="21" dur="500"/>
                                        <p:tgtEl>
                                          <p:spTgt spid="116739">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6739">
                                            <p:txEl>
                                              <p:pRg st="5" end="5"/>
                                            </p:txEl>
                                          </p:spTgt>
                                        </p:tgtEl>
                                        <p:attrNameLst>
                                          <p:attrName>style.visibility</p:attrName>
                                        </p:attrNameLst>
                                      </p:cBhvr>
                                      <p:to>
                                        <p:strVal val="visible"/>
                                      </p:to>
                                    </p:set>
                                    <p:animEffect transition="in" filter="dissolve">
                                      <p:cBhvr>
                                        <p:cTn id="24" dur="500"/>
                                        <p:tgtEl>
                                          <p:spTgt spid="116739">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6739">
                                            <p:txEl>
                                              <p:pRg st="6" end="6"/>
                                            </p:txEl>
                                          </p:spTgt>
                                        </p:tgtEl>
                                        <p:attrNameLst>
                                          <p:attrName>style.visibility</p:attrName>
                                        </p:attrNameLst>
                                      </p:cBhvr>
                                      <p:to>
                                        <p:strVal val="visible"/>
                                      </p:to>
                                    </p:set>
                                    <p:animEffect transition="in" filter="dissolve">
                                      <p:cBhvr>
                                        <p:cTn id="27" dur="500"/>
                                        <p:tgtEl>
                                          <p:spTgt spid="116739">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16739">
                                            <p:txEl>
                                              <p:pRg st="7" end="7"/>
                                            </p:txEl>
                                          </p:spTgt>
                                        </p:tgtEl>
                                        <p:attrNameLst>
                                          <p:attrName>style.visibility</p:attrName>
                                        </p:attrNameLst>
                                      </p:cBhvr>
                                      <p:to>
                                        <p:strVal val="visible"/>
                                      </p:to>
                                    </p:set>
                                    <p:animEffect transition="in" filter="dissolve">
                                      <p:cBhvr>
                                        <p:cTn id="30" dur="500"/>
                                        <p:tgtEl>
                                          <p:spTgt spid="1167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2174D3EF-4CC5-4493-A588-0275E7BFD1FE}" type="slidenum">
              <a:rPr lang="es-CL"/>
              <a:pPr/>
              <a:t>38</a:t>
            </a:fld>
            <a:endParaRPr lang="es-CL"/>
          </a:p>
        </p:txBody>
      </p:sp>
      <p:sp>
        <p:nvSpPr>
          <p:cNvPr id="118786" name="Rectangle 2"/>
          <p:cNvSpPr>
            <a:spLocks noGrp="1" noChangeArrowheads="1"/>
          </p:cNvSpPr>
          <p:nvPr>
            <p:ph type="title"/>
          </p:nvPr>
        </p:nvSpPr>
        <p:spPr/>
        <p:txBody>
          <a:bodyPr/>
          <a:lstStyle/>
          <a:p>
            <a:r>
              <a:rPr lang="es-CL"/>
              <a:t>Costo y Tiempo</a:t>
            </a:r>
          </a:p>
        </p:txBody>
      </p:sp>
      <p:sp>
        <p:nvSpPr>
          <p:cNvPr id="118787" name="Rectangle 3"/>
          <p:cNvSpPr>
            <a:spLocks noGrp="1" noChangeArrowheads="1"/>
          </p:cNvSpPr>
          <p:nvPr>
            <p:ph type="body" idx="1"/>
          </p:nvPr>
        </p:nvSpPr>
        <p:spPr>
          <a:xfrm>
            <a:off x="304800" y="1828800"/>
            <a:ext cx="8763000" cy="4114800"/>
          </a:xfrm>
        </p:spPr>
        <p:txBody>
          <a:bodyPr>
            <a:normAutofit fontScale="85000" lnSpcReduction="20000"/>
          </a:bodyPr>
          <a:lstStyle/>
          <a:p>
            <a:r>
              <a:rPr lang="es-CL" dirty="0"/>
              <a:t>Tiempo para poner en el mercado</a:t>
            </a:r>
          </a:p>
          <a:p>
            <a:pPr lvl="1"/>
            <a:r>
              <a:rPr lang="es-CL" dirty="0"/>
              <a:t>poco tiempo para desarrollo presiona a la reutilización</a:t>
            </a:r>
          </a:p>
          <a:p>
            <a:pPr lvl="1"/>
            <a:r>
              <a:rPr lang="es-CL" dirty="0"/>
              <a:t>el uso de COTS o componentes ya desarrolladas ayuda</a:t>
            </a:r>
          </a:p>
          <a:p>
            <a:pPr lvl="1"/>
            <a:r>
              <a:rPr lang="es-CL" dirty="0"/>
              <a:t>el diseño de la nueva arquitectura debe ser capaz de albergar estos componentes.</a:t>
            </a:r>
          </a:p>
          <a:p>
            <a:r>
              <a:rPr lang="es-CL" dirty="0"/>
              <a:t>Costo</a:t>
            </a:r>
          </a:p>
          <a:p>
            <a:pPr lvl="1"/>
            <a:r>
              <a:rPr lang="es-CL" dirty="0"/>
              <a:t>el costo </a:t>
            </a:r>
            <a:r>
              <a:rPr lang="es-CL" dirty="0" smtClean="0"/>
              <a:t>un sistema que </a:t>
            </a:r>
            <a:r>
              <a:rPr lang="es-CL" dirty="0"/>
              <a:t>usa tecnología conocida será menor</a:t>
            </a:r>
          </a:p>
          <a:p>
            <a:pPr lvl="1"/>
            <a:r>
              <a:rPr lang="es-CL" dirty="0"/>
              <a:t>el aprendizaje de una nueva tecnología podrá </a:t>
            </a:r>
            <a:r>
              <a:rPr lang="es-CL" dirty="0" err="1"/>
              <a:t>reusarse</a:t>
            </a:r>
            <a:r>
              <a:rPr lang="es-CL" dirty="0"/>
              <a:t> en el futuro</a:t>
            </a:r>
          </a:p>
          <a:p>
            <a:r>
              <a:rPr lang="es-CL" dirty="0"/>
              <a:t>Vida útil planificada del sistema</a:t>
            </a:r>
          </a:p>
          <a:p>
            <a:pPr lvl="1"/>
            <a:r>
              <a:rPr lang="es-CL" dirty="0"/>
              <a:t>en una larga vida útil, la </a:t>
            </a:r>
            <a:r>
              <a:rPr lang="es-CL" dirty="0" err="1"/>
              <a:t>modificabilidad</a:t>
            </a:r>
            <a:r>
              <a:rPr lang="es-CL" dirty="0"/>
              <a:t> y portabilidad son importantes, aunque esto alargue el ciclo de desarrollo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wipe(up)">
                                      <p:cBhvr>
                                        <p:cTn id="7" dur="500"/>
                                        <p:tgtEl>
                                          <p:spTgt spid="118787">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8787">
                                            <p:txEl>
                                              <p:pRg st="1" end="1"/>
                                            </p:txEl>
                                          </p:spTgt>
                                        </p:tgtEl>
                                        <p:attrNameLst>
                                          <p:attrName>style.visibility</p:attrName>
                                        </p:attrNameLst>
                                      </p:cBhvr>
                                      <p:to>
                                        <p:strVal val="visible"/>
                                      </p:to>
                                    </p:set>
                                    <p:animEffect transition="in" filter="wipe(up)">
                                      <p:cBhvr>
                                        <p:cTn id="10" dur="500"/>
                                        <p:tgtEl>
                                          <p:spTgt spid="118787">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18787">
                                            <p:txEl>
                                              <p:pRg st="2" end="2"/>
                                            </p:txEl>
                                          </p:spTgt>
                                        </p:tgtEl>
                                        <p:attrNameLst>
                                          <p:attrName>style.visibility</p:attrName>
                                        </p:attrNameLst>
                                      </p:cBhvr>
                                      <p:to>
                                        <p:strVal val="visible"/>
                                      </p:to>
                                    </p:set>
                                    <p:animEffect transition="in" filter="wipe(up)">
                                      <p:cBhvr>
                                        <p:cTn id="13" dur="500"/>
                                        <p:tgtEl>
                                          <p:spTgt spid="118787">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18787">
                                            <p:txEl>
                                              <p:pRg st="3" end="3"/>
                                            </p:txEl>
                                          </p:spTgt>
                                        </p:tgtEl>
                                        <p:attrNameLst>
                                          <p:attrName>style.visibility</p:attrName>
                                        </p:attrNameLst>
                                      </p:cBhvr>
                                      <p:to>
                                        <p:strVal val="visible"/>
                                      </p:to>
                                    </p:set>
                                    <p:animEffect transition="in" filter="wipe(up)">
                                      <p:cBhvr>
                                        <p:cTn id="16" dur="500"/>
                                        <p:tgtEl>
                                          <p:spTgt spid="11878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8787">
                                            <p:txEl>
                                              <p:pRg st="4" end="4"/>
                                            </p:txEl>
                                          </p:spTgt>
                                        </p:tgtEl>
                                        <p:attrNameLst>
                                          <p:attrName>style.visibility</p:attrName>
                                        </p:attrNameLst>
                                      </p:cBhvr>
                                      <p:to>
                                        <p:strVal val="visible"/>
                                      </p:to>
                                    </p:set>
                                    <p:animEffect transition="in" filter="wipe(up)">
                                      <p:cBhvr>
                                        <p:cTn id="21" dur="500"/>
                                        <p:tgtEl>
                                          <p:spTgt spid="118787">
                                            <p:txEl>
                                              <p:pRg st="4" end="4"/>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18787">
                                            <p:txEl>
                                              <p:pRg st="5" end="5"/>
                                            </p:txEl>
                                          </p:spTgt>
                                        </p:tgtEl>
                                        <p:attrNameLst>
                                          <p:attrName>style.visibility</p:attrName>
                                        </p:attrNameLst>
                                      </p:cBhvr>
                                      <p:to>
                                        <p:strVal val="visible"/>
                                      </p:to>
                                    </p:set>
                                    <p:animEffect transition="in" filter="wipe(up)">
                                      <p:cBhvr>
                                        <p:cTn id="24" dur="500"/>
                                        <p:tgtEl>
                                          <p:spTgt spid="118787">
                                            <p:txEl>
                                              <p:pRg st="5" end="5"/>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18787">
                                            <p:txEl>
                                              <p:pRg st="6" end="6"/>
                                            </p:txEl>
                                          </p:spTgt>
                                        </p:tgtEl>
                                        <p:attrNameLst>
                                          <p:attrName>style.visibility</p:attrName>
                                        </p:attrNameLst>
                                      </p:cBhvr>
                                      <p:to>
                                        <p:strVal val="visible"/>
                                      </p:to>
                                    </p:set>
                                    <p:animEffect transition="in" filter="wipe(up)">
                                      <p:cBhvr>
                                        <p:cTn id="27" dur="500"/>
                                        <p:tgtEl>
                                          <p:spTgt spid="1187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18787">
                                            <p:txEl>
                                              <p:pRg st="7" end="7"/>
                                            </p:txEl>
                                          </p:spTgt>
                                        </p:tgtEl>
                                        <p:attrNameLst>
                                          <p:attrName>style.visibility</p:attrName>
                                        </p:attrNameLst>
                                      </p:cBhvr>
                                      <p:to>
                                        <p:strVal val="visible"/>
                                      </p:to>
                                    </p:set>
                                    <p:animEffect transition="in" filter="wipe(up)">
                                      <p:cBhvr>
                                        <p:cTn id="32" dur="500"/>
                                        <p:tgtEl>
                                          <p:spTgt spid="118787">
                                            <p:txEl>
                                              <p:pRg st="7" end="7"/>
                                            </p:txEl>
                                          </p:spTgt>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18787">
                                            <p:txEl>
                                              <p:pRg st="8" end="8"/>
                                            </p:txEl>
                                          </p:spTgt>
                                        </p:tgtEl>
                                        <p:attrNameLst>
                                          <p:attrName>style.visibility</p:attrName>
                                        </p:attrNameLst>
                                      </p:cBhvr>
                                      <p:to>
                                        <p:strVal val="visible"/>
                                      </p:to>
                                    </p:set>
                                    <p:animEffect transition="in" filter="wipe(up)">
                                      <p:cBhvr>
                                        <p:cTn id="35" dur="500"/>
                                        <p:tgtEl>
                                          <p:spTgt spid="1187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AA59FB21-61BD-48E6-812F-0637CB294627}" type="slidenum">
              <a:rPr lang="es-CL"/>
              <a:pPr/>
              <a:t>39</a:t>
            </a:fld>
            <a:endParaRPr lang="es-CL"/>
          </a:p>
        </p:txBody>
      </p:sp>
      <p:sp>
        <p:nvSpPr>
          <p:cNvPr id="119810" name="Rectangle 2"/>
          <p:cNvSpPr>
            <a:spLocks noGrp="1" noChangeArrowheads="1"/>
          </p:cNvSpPr>
          <p:nvPr>
            <p:ph type="title"/>
          </p:nvPr>
        </p:nvSpPr>
        <p:spPr/>
        <p:txBody>
          <a:bodyPr/>
          <a:lstStyle/>
          <a:p>
            <a:r>
              <a:rPr lang="es-CL"/>
              <a:t>Comercialización</a:t>
            </a:r>
          </a:p>
        </p:txBody>
      </p:sp>
      <p:sp>
        <p:nvSpPr>
          <p:cNvPr id="119811" name="Rectangle 3"/>
          <p:cNvSpPr>
            <a:spLocks noGrp="1" noChangeArrowheads="1"/>
          </p:cNvSpPr>
          <p:nvPr>
            <p:ph type="body" idx="1"/>
          </p:nvPr>
        </p:nvSpPr>
        <p:spPr>
          <a:xfrm>
            <a:off x="533400" y="1752600"/>
            <a:ext cx="8077200" cy="4114800"/>
          </a:xfrm>
        </p:spPr>
        <p:txBody>
          <a:bodyPr>
            <a:normAutofit fontScale="77500" lnSpcReduction="20000"/>
          </a:bodyPr>
          <a:lstStyle/>
          <a:p>
            <a:pPr>
              <a:lnSpc>
                <a:spcPct val="120000"/>
              </a:lnSpc>
            </a:pPr>
            <a:r>
              <a:rPr lang="es-CL" dirty="0"/>
              <a:t>Mercado objetivo</a:t>
            </a:r>
          </a:p>
          <a:p>
            <a:pPr lvl="1">
              <a:lnSpc>
                <a:spcPct val="120000"/>
              </a:lnSpc>
            </a:pPr>
            <a:r>
              <a:rPr lang="es-CL" dirty="0"/>
              <a:t>la plataforma y la funcionalidad determina el tamaño del </a:t>
            </a:r>
            <a:r>
              <a:rPr lang="es-CL" dirty="0" smtClean="0"/>
              <a:t>mercado</a:t>
            </a:r>
            <a:endParaRPr lang="es-CL" dirty="0"/>
          </a:p>
          <a:p>
            <a:pPr lvl="1">
              <a:lnSpc>
                <a:spcPct val="120000"/>
              </a:lnSpc>
            </a:pPr>
            <a:r>
              <a:rPr lang="es-CL" dirty="0" err="1"/>
              <a:t>performace</a:t>
            </a:r>
            <a:r>
              <a:rPr lang="es-CL" dirty="0"/>
              <a:t>, confiabilidad y usabilidad también son importantes</a:t>
            </a:r>
          </a:p>
          <a:p>
            <a:pPr lvl="1">
              <a:lnSpc>
                <a:spcPct val="120000"/>
              </a:lnSpc>
            </a:pPr>
            <a:r>
              <a:rPr lang="es-CL" dirty="0"/>
              <a:t>para un mercado grande pero específico, debe considerarse el enfoque de líneas de productos</a:t>
            </a:r>
          </a:p>
          <a:p>
            <a:pPr>
              <a:lnSpc>
                <a:spcPct val="120000"/>
              </a:lnSpc>
            </a:pPr>
            <a:r>
              <a:rPr lang="es-CL" dirty="0"/>
              <a:t>Planificación</a:t>
            </a:r>
          </a:p>
          <a:p>
            <a:pPr lvl="1">
              <a:lnSpc>
                <a:spcPct val="120000"/>
              </a:lnSpc>
            </a:pPr>
            <a:r>
              <a:rPr lang="es-CL" dirty="0"/>
              <a:t>si se construye un sistema básico para ser extendido, la flexibilidad y </a:t>
            </a:r>
            <a:r>
              <a:rPr lang="es-CL" dirty="0" err="1"/>
              <a:t>configurabilidad</a:t>
            </a:r>
            <a:r>
              <a:rPr lang="es-CL" dirty="0"/>
              <a:t> son importantes</a:t>
            </a:r>
          </a:p>
          <a:p>
            <a:pPr>
              <a:lnSpc>
                <a:spcPct val="120000"/>
              </a:lnSpc>
            </a:pPr>
            <a:r>
              <a:rPr lang="es-CL" dirty="0"/>
              <a:t>Uso de sistemas legados</a:t>
            </a:r>
          </a:p>
          <a:p>
            <a:pPr lvl="1">
              <a:lnSpc>
                <a:spcPct val="120000"/>
              </a:lnSpc>
            </a:pPr>
            <a:r>
              <a:rPr lang="es-CL" dirty="0"/>
              <a:t>si se interactúa con sistemas legados, debe proveerse un mecanismo adecuado de </a:t>
            </a:r>
            <a:r>
              <a:rPr lang="es-CL" dirty="0" smtClean="0"/>
              <a:t>integración y/o interoperabilidad</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wipe(up)">
                                      <p:cBhvr>
                                        <p:cTn id="7" dur="500"/>
                                        <p:tgtEl>
                                          <p:spTgt spid="119811">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9811">
                                            <p:txEl>
                                              <p:pRg st="1" end="1"/>
                                            </p:txEl>
                                          </p:spTgt>
                                        </p:tgtEl>
                                        <p:attrNameLst>
                                          <p:attrName>style.visibility</p:attrName>
                                        </p:attrNameLst>
                                      </p:cBhvr>
                                      <p:to>
                                        <p:strVal val="visible"/>
                                      </p:to>
                                    </p:set>
                                    <p:animEffect transition="in" filter="wipe(up)">
                                      <p:cBhvr>
                                        <p:cTn id="10" dur="500"/>
                                        <p:tgtEl>
                                          <p:spTgt spid="119811">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19811">
                                            <p:txEl>
                                              <p:pRg st="2" end="2"/>
                                            </p:txEl>
                                          </p:spTgt>
                                        </p:tgtEl>
                                        <p:attrNameLst>
                                          <p:attrName>style.visibility</p:attrName>
                                        </p:attrNameLst>
                                      </p:cBhvr>
                                      <p:to>
                                        <p:strVal val="visible"/>
                                      </p:to>
                                    </p:set>
                                    <p:animEffect transition="in" filter="wipe(up)">
                                      <p:cBhvr>
                                        <p:cTn id="13" dur="500"/>
                                        <p:tgtEl>
                                          <p:spTgt spid="119811">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19811">
                                            <p:txEl>
                                              <p:pRg st="3" end="3"/>
                                            </p:txEl>
                                          </p:spTgt>
                                        </p:tgtEl>
                                        <p:attrNameLst>
                                          <p:attrName>style.visibility</p:attrName>
                                        </p:attrNameLst>
                                      </p:cBhvr>
                                      <p:to>
                                        <p:strVal val="visible"/>
                                      </p:to>
                                    </p:set>
                                    <p:animEffect transition="in" filter="wipe(up)">
                                      <p:cBhvr>
                                        <p:cTn id="16" dur="500"/>
                                        <p:tgtEl>
                                          <p:spTgt spid="1198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9811">
                                            <p:txEl>
                                              <p:pRg st="4" end="4"/>
                                            </p:txEl>
                                          </p:spTgt>
                                        </p:tgtEl>
                                        <p:attrNameLst>
                                          <p:attrName>style.visibility</p:attrName>
                                        </p:attrNameLst>
                                      </p:cBhvr>
                                      <p:to>
                                        <p:strVal val="visible"/>
                                      </p:to>
                                    </p:set>
                                    <p:animEffect transition="in" filter="wipe(up)">
                                      <p:cBhvr>
                                        <p:cTn id="21" dur="500"/>
                                        <p:tgtEl>
                                          <p:spTgt spid="119811">
                                            <p:txEl>
                                              <p:pRg st="4" end="4"/>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19811">
                                            <p:txEl>
                                              <p:pRg st="5" end="5"/>
                                            </p:txEl>
                                          </p:spTgt>
                                        </p:tgtEl>
                                        <p:attrNameLst>
                                          <p:attrName>style.visibility</p:attrName>
                                        </p:attrNameLst>
                                      </p:cBhvr>
                                      <p:to>
                                        <p:strVal val="visible"/>
                                      </p:to>
                                    </p:set>
                                    <p:animEffect transition="in" filter="wipe(up)">
                                      <p:cBhvr>
                                        <p:cTn id="24" dur="500"/>
                                        <p:tgtEl>
                                          <p:spTgt spid="119811">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119811">
                                            <p:txEl>
                                              <p:pRg st="6" end="6"/>
                                            </p:txEl>
                                          </p:spTgt>
                                        </p:tgtEl>
                                        <p:attrNameLst>
                                          <p:attrName>style.visibility</p:attrName>
                                        </p:attrNameLst>
                                      </p:cBhvr>
                                      <p:to>
                                        <p:strVal val="visible"/>
                                      </p:to>
                                    </p:set>
                                    <p:animEffect transition="in" filter="wipe(up)">
                                      <p:cBhvr>
                                        <p:cTn id="29" dur="500"/>
                                        <p:tgtEl>
                                          <p:spTgt spid="119811">
                                            <p:txEl>
                                              <p:pRg st="6" end="6"/>
                                            </p:txEl>
                                          </p:spTgt>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19811">
                                            <p:txEl>
                                              <p:pRg st="7" end="7"/>
                                            </p:txEl>
                                          </p:spTgt>
                                        </p:tgtEl>
                                        <p:attrNameLst>
                                          <p:attrName>style.visibility</p:attrName>
                                        </p:attrNameLst>
                                      </p:cBhvr>
                                      <p:to>
                                        <p:strVal val="visible"/>
                                      </p:to>
                                    </p:set>
                                    <p:animEffect transition="in" filter="wipe(up)">
                                      <p:cBhvr>
                                        <p:cTn id="32" dur="500"/>
                                        <p:tgtEl>
                                          <p:spTgt spid="1198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4 Marcador de número de diapositiva"/>
          <p:cNvSpPr>
            <a:spLocks noGrp="1"/>
          </p:cNvSpPr>
          <p:nvPr>
            <p:ph type="sldNum" sz="quarter" idx="12"/>
          </p:nvPr>
        </p:nvSpPr>
        <p:spPr/>
        <p:txBody>
          <a:bodyPr>
            <a:normAutofit fontScale="85000" lnSpcReduction="20000"/>
          </a:bodyPr>
          <a:lstStyle/>
          <a:p>
            <a:fld id="{EA1582F9-806D-488E-8498-09B7C2C5A6B2}" type="slidenum">
              <a:rPr lang="es-CL"/>
              <a:pPr/>
              <a:t>4</a:t>
            </a:fld>
            <a:endParaRPr lang="es-CL"/>
          </a:p>
        </p:txBody>
      </p:sp>
      <p:sp>
        <p:nvSpPr>
          <p:cNvPr id="71682" name="Rectangle 2"/>
          <p:cNvSpPr>
            <a:spLocks noGrp="1" noChangeArrowheads="1"/>
          </p:cNvSpPr>
          <p:nvPr>
            <p:ph type="title"/>
          </p:nvPr>
        </p:nvSpPr>
        <p:spPr/>
        <p:txBody>
          <a:bodyPr>
            <a:normAutofit/>
          </a:bodyPr>
          <a:lstStyle/>
          <a:p>
            <a:r>
              <a:rPr lang="es-CL"/>
              <a:t>Los Requisitos Determinan el Diseño</a:t>
            </a:r>
          </a:p>
        </p:txBody>
      </p:sp>
      <p:grpSp>
        <p:nvGrpSpPr>
          <p:cNvPr id="2" name="Group 39"/>
          <p:cNvGrpSpPr>
            <a:grpSpLocks/>
          </p:cNvGrpSpPr>
          <p:nvPr/>
        </p:nvGrpSpPr>
        <p:grpSpPr bwMode="auto">
          <a:xfrm>
            <a:off x="1219200" y="3416323"/>
            <a:ext cx="3124200" cy="2992438"/>
            <a:chOff x="768" y="2160"/>
            <a:chExt cx="1968" cy="1885"/>
          </a:xfrm>
        </p:grpSpPr>
        <p:grpSp>
          <p:nvGrpSpPr>
            <p:cNvPr id="3" name="Group 35"/>
            <p:cNvGrpSpPr>
              <a:grpSpLocks/>
            </p:cNvGrpSpPr>
            <p:nvPr/>
          </p:nvGrpSpPr>
          <p:grpSpPr bwMode="auto">
            <a:xfrm>
              <a:off x="768" y="2160"/>
              <a:ext cx="1968" cy="1673"/>
              <a:chOff x="768" y="2160"/>
              <a:chExt cx="1968" cy="1673"/>
            </a:xfrm>
          </p:grpSpPr>
          <p:graphicFrame>
            <p:nvGraphicFramePr>
              <p:cNvPr id="71685" name="Object 5"/>
              <p:cNvGraphicFramePr>
                <a:graphicFrameLocks noChangeAspect="1"/>
              </p:cNvGraphicFramePr>
              <p:nvPr/>
            </p:nvGraphicFramePr>
            <p:xfrm>
              <a:off x="1536" y="2393"/>
              <a:ext cx="481" cy="1440"/>
            </p:xfrm>
            <a:graphic>
              <a:graphicData uri="http://schemas.openxmlformats.org/presentationml/2006/ole">
                <p:oleObj spid="_x0000_s44037" name="Imagen" r:id="rId4" imgW="326880" imgH="975240" progId="">
                  <p:embed/>
                </p:oleObj>
              </a:graphicData>
            </a:graphic>
          </p:graphicFrame>
          <p:sp>
            <p:nvSpPr>
              <p:cNvPr id="71706" name="AutoShape 26"/>
              <p:cNvSpPr>
                <a:spLocks noChangeArrowheads="1"/>
              </p:cNvSpPr>
              <p:nvPr/>
            </p:nvSpPr>
            <p:spPr bwMode="auto">
              <a:xfrm rot="2280365">
                <a:off x="768" y="2160"/>
                <a:ext cx="768" cy="384"/>
              </a:xfrm>
              <a:prstGeom prst="rightArrow">
                <a:avLst>
                  <a:gd name="adj1" fmla="val 50000"/>
                  <a:gd name="adj2" fmla="val 500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sp>
            <p:nvSpPr>
              <p:cNvPr id="71707" name="AutoShape 27"/>
              <p:cNvSpPr>
                <a:spLocks noChangeArrowheads="1"/>
              </p:cNvSpPr>
              <p:nvPr/>
            </p:nvSpPr>
            <p:spPr bwMode="auto">
              <a:xfrm rot="19319635" flipH="1">
                <a:off x="1968" y="2160"/>
                <a:ext cx="768" cy="384"/>
              </a:xfrm>
              <a:prstGeom prst="rightArrow">
                <a:avLst>
                  <a:gd name="adj1" fmla="val 50000"/>
                  <a:gd name="adj2" fmla="val 50000"/>
                </a:avLst>
              </a:prstGeom>
              <a:gradFill rotWithShape="0">
                <a:gsLst>
                  <a:gs pos="0">
                    <a:srgbClr val="FF3300"/>
                  </a:gs>
                  <a:gs pos="100000">
                    <a:schemeClr val="accent1"/>
                  </a:gs>
                </a:gsLst>
                <a:lin ang="0" scaled="1"/>
              </a:gradFill>
              <a:ln w="9525">
                <a:solidFill>
                  <a:srgbClr val="000000"/>
                </a:solidFill>
                <a:miter lim="800000"/>
                <a:headEnd/>
                <a:tailEnd/>
              </a:ln>
              <a:effectLst/>
            </p:spPr>
            <p:txBody>
              <a:bodyPr wrap="none" anchor="ctr"/>
              <a:lstStyle/>
              <a:p>
                <a:endParaRPr lang="es-ES"/>
              </a:p>
            </p:txBody>
          </p:sp>
        </p:grpSp>
        <p:sp>
          <p:nvSpPr>
            <p:cNvPr id="71710" name="Text Box 30"/>
            <p:cNvSpPr txBox="1">
              <a:spLocks noChangeArrowheads="1"/>
            </p:cNvSpPr>
            <p:nvPr/>
          </p:nvSpPr>
          <p:spPr bwMode="auto">
            <a:xfrm>
              <a:off x="1420" y="3833"/>
              <a:ext cx="692" cy="212"/>
            </a:xfrm>
            <a:prstGeom prst="rect">
              <a:avLst/>
            </a:prstGeom>
            <a:noFill/>
            <a:ln w="9525">
              <a:noFill/>
              <a:miter lim="800000"/>
              <a:headEnd/>
              <a:tailEnd/>
            </a:ln>
            <a:effectLst/>
          </p:spPr>
          <p:txBody>
            <a:bodyPr wrap="none">
              <a:spAutoFit/>
            </a:bodyPr>
            <a:lstStyle/>
            <a:p>
              <a:pPr algn="l"/>
              <a:r>
                <a:rPr lang="es-CL" sz="1600"/>
                <a:t>Arquitecto</a:t>
              </a:r>
            </a:p>
          </p:txBody>
        </p:sp>
      </p:grpSp>
      <p:grpSp>
        <p:nvGrpSpPr>
          <p:cNvPr id="4" name="Group 40"/>
          <p:cNvGrpSpPr>
            <a:grpSpLocks/>
          </p:cNvGrpSpPr>
          <p:nvPr/>
        </p:nvGrpSpPr>
        <p:grpSpPr bwMode="auto">
          <a:xfrm>
            <a:off x="152400" y="2125663"/>
            <a:ext cx="2667000" cy="1824037"/>
            <a:chOff x="96" y="1339"/>
            <a:chExt cx="1680" cy="1149"/>
          </a:xfrm>
        </p:grpSpPr>
        <p:graphicFrame>
          <p:nvGraphicFramePr>
            <p:cNvPr id="71683" name="Object 3"/>
            <p:cNvGraphicFramePr>
              <a:graphicFrameLocks noChangeAspect="1"/>
            </p:cNvGraphicFramePr>
            <p:nvPr/>
          </p:nvGraphicFramePr>
          <p:xfrm>
            <a:off x="240" y="1339"/>
            <a:ext cx="1536" cy="629"/>
          </p:xfrm>
          <a:graphic>
            <a:graphicData uri="http://schemas.openxmlformats.org/presentationml/2006/ole">
              <p:oleObj spid="_x0000_s44036" name="Imagen" r:id="rId5" imgW="1486440" imgH="608040" progId="">
                <p:embed/>
              </p:oleObj>
            </a:graphicData>
          </a:graphic>
        </p:graphicFrame>
        <p:sp>
          <p:nvSpPr>
            <p:cNvPr id="71711" name="Text Box 31"/>
            <p:cNvSpPr txBox="1">
              <a:spLocks noChangeArrowheads="1"/>
            </p:cNvSpPr>
            <p:nvPr/>
          </p:nvSpPr>
          <p:spPr bwMode="auto">
            <a:xfrm>
              <a:off x="96" y="1968"/>
              <a:ext cx="686" cy="520"/>
            </a:xfrm>
            <a:prstGeom prst="rect">
              <a:avLst/>
            </a:prstGeom>
            <a:noFill/>
            <a:ln w="9525">
              <a:noFill/>
              <a:miter lim="800000"/>
              <a:headEnd/>
              <a:tailEnd/>
            </a:ln>
            <a:effectLst/>
          </p:spPr>
          <p:txBody>
            <a:bodyPr wrap="none">
              <a:spAutoFit/>
            </a:bodyPr>
            <a:lstStyle/>
            <a:p>
              <a:pPr algn="l"/>
              <a:r>
                <a:rPr lang="es-CL" sz="1600"/>
                <a:t>Variadas</a:t>
              </a:r>
            </a:p>
            <a:p>
              <a:pPr algn="l"/>
              <a:r>
                <a:rPr lang="es-CL" sz="1600"/>
                <a:t>formas de</a:t>
              </a:r>
            </a:p>
            <a:p>
              <a:pPr algn="l"/>
              <a:r>
                <a:rPr lang="es-CL" sz="1600"/>
                <a:t>requisitos</a:t>
              </a:r>
            </a:p>
          </p:txBody>
        </p:sp>
      </p:grpSp>
      <p:grpSp>
        <p:nvGrpSpPr>
          <p:cNvPr id="5" name="Group 41"/>
          <p:cNvGrpSpPr>
            <a:grpSpLocks/>
          </p:cNvGrpSpPr>
          <p:nvPr/>
        </p:nvGrpSpPr>
        <p:grpSpPr bwMode="auto">
          <a:xfrm>
            <a:off x="3670300" y="1889125"/>
            <a:ext cx="2097088" cy="1816100"/>
            <a:chOff x="2312" y="1190"/>
            <a:chExt cx="1321" cy="1144"/>
          </a:xfrm>
        </p:grpSpPr>
        <p:graphicFrame>
          <p:nvGraphicFramePr>
            <p:cNvPr id="71684" name="Object 4"/>
            <p:cNvGraphicFramePr>
              <a:graphicFrameLocks noChangeAspect="1"/>
            </p:cNvGraphicFramePr>
            <p:nvPr/>
          </p:nvGraphicFramePr>
          <p:xfrm>
            <a:off x="2312" y="1190"/>
            <a:ext cx="808" cy="826"/>
          </p:xfrm>
          <a:graphic>
            <a:graphicData uri="http://schemas.openxmlformats.org/presentationml/2006/ole">
              <p:oleObj spid="_x0000_s44035" name="Imagen" r:id="rId6" imgW="630000" imgH="643680" progId="">
                <p:embed/>
              </p:oleObj>
            </a:graphicData>
          </a:graphic>
        </p:graphicFrame>
        <p:sp>
          <p:nvSpPr>
            <p:cNvPr id="71712" name="Text Box 32"/>
            <p:cNvSpPr txBox="1">
              <a:spLocks noChangeArrowheads="1"/>
            </p:cNvSpPr>
            <p:nvPr/>
          </p:nvSpPr>
          <p:spPr bwMode="auto">
            <a:xfrm>
              <a:off x="2736" y="1968"/>
              <a:ext cx="897" cy="366"/>
            </a:xfrm>
            <a:prstGeom prst="rect">
              <a:avLst/>
            </a:prstGeom>
            <a:noFill/>
            <a:ln w="9525">
              <a:noFill/>
              <a:miter lim="800000"/>
              <a:headEnd/>
              <a:tailEnd/>
            </a:ln>
            <a:effectLst/>
          </p:spPr>
          <p:txBody>
            <a:bodyPr wrap="none">
              <a:spAutoFit/>
            </a:bodyPr>
            <a:lstStyle/>
            <a:p>
              <a:pPr algn="l"/>
              <a:r>
                <a:rPr lang="es-CL" sz="1600"/>
                <a:t>Conocimiento</a:t>
              </a:r>
            </a:p>
            <a:p>
              <a:pPr algn="l"/>
              <a:r>
                <a:rPr lang="es-CL" sz="1600"/>
                <a:t>disponible</a:t>
              </a:r>
            </a:p>
          </p:txBody>
        </p:sp>
      </p:grpSp>
      <p:grpSp>
        <p:nvGrpSpPr>
          <p:cNvPr id="6" name="Group 38"/>
          <p:cNvGrpSpPr>
            <a:grpSpLocks/>
          </p:cNvGrpSpPr>
          <p:nvPr/>
        </p:nvGrpSpPr>
        <p:grpSpPr bwMode="auto">
          <a:xfrm>
            <a:off x="3429000" y="4572000"/>
            <a:ext cx="4038600" cy="1631950"/>
            <a:chOff x="2160" y="2880"/>
            <a:chExt cx="2544" cy="1028"/>
          </a:xfrm>
        </p:grpSpPr>
        <p:grpSp>
          <p:nvGrpSpPr>
            <p:cNvPr id="7" name="Group 36"/>
            <p:cNvGrpSpPr>
              <a:grpSpLocks/>
            </p:cNvGrpSpPr>
            <p:nvPr/>
          </p:nvGrpSpPr>
          <p:grpSpPr bwMode="auto">
            <a:xfrm>
              <a:off x="2160" y="2880"/>
              <a:ext cx="2544" cy="1008"/>
              <a:chOff x="2160" y="2880"/>
              <a:chExt cx="2544" cy="1008"/>
            </a:xfrm>
          </p:grpSpPr>
          <p:grpSp>
            <p:nvGrpSpPr>
              <p:cNvPr id="8" name="Group 25"/>
              <p:cNvGrpSpPr>
                <a:grpSpLocks/>
              </p:cNvGrpSpPr>
              <p:nvPr/>
            </p:nvGrpSpPr>
            <p:grpSpPr bwMode="auto">
              <a:xfrm>
                <a:off x="3072" y="2880"/>
                <a:ext cx="1632" cy="1008"/>
                <a:chOff x="3072" y="2688"/>
                <a:chExt cx="2064" cy="1344"/>
              </a:xfrm>
            </p:grpSpPr>
            <p:sp>
              <p:nvSpPr>
                <p:cNvPr id="71687" name="Rectangle 7"/>
                <p:cNvSpPr>
                  <a:spLocks noChangeArrowheads="1"/>
                </p:cNvSpPr>
                <p:nvPr/>
              </p:nvSpPr>
              <p:spPr bwMode="auto">
                <a:xfrm>
                  <a:off x="3072" y="3216"/>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Host</a:t>
                  </a:r>
                  <a:endParaRPr lang="es-CL" sz="1200"/>
                </a:p>
              </p:txBody>
            </p:sp>
            <p:sp>
              <p:nvSpPr>
                <p:cNvPr id="71688" name="Rectangle 8"/>
                <p:cNvSpPr>
                  <a:spLocks noChangeArrowheads="1"/>
                </p:cNvSpPr>
                <p:nvPr/>
              </p:nvSpPr>
              <p:spPr bwMode="auto">
                <a:xfrm>
                  <a:off x="3840" y="3216"/>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Sistema</a:t>
                  </a:r>
                </a:p>
                <a:p>
                  <a:r>
                    <a:rPr lang="es-CL" sz="900"/>
                    <a:t>de Visión</a:t>
                  </a:r>
                  <a:endParaRPr lang="es-CL" sz="1200"/>
                </a:p>
              </p:txBody>
            </p:sp>
            <p:sp>
              <p:nvSpPr>
                <p:cNvPr id="71689" name="Rectangle 9"/>
                <p:cNvSpPr>
                  <a:spLocks noChangeArrowheads="1"/>
                </p:cNvSpPr>
                <p:nvPr/>
              </p:nvSpPr>
              <p:spPr bwMode="auto">
                <a:xfrm>
                  <a:off x="4608" y="3216"/>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Controlador</a:t>
                  </a:r>
                  <a:endParaRPr lang="es-CL" sz="1200"/>
                </a:p>
              </p:txBody>
            </p:sp>
            <p:sp>
              <p:nvSpPr>
                <p:cNvPr id="71690" name="Rectangle 10"/>
                <p:cNvSpPr>
                  <a:spLocks noChangeArrowheads="1"/>
                </p:cNvSpPr>
                <p:nvPr/>
              </p:nvSpPr>
              <p:spPr bwMode="auto">
                <a:xfrm>
                  <a:off x="3840" y="2688"/>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Cámara</a:t>
                  </a:r>
                  <a:endParaRPr lang="es-CL" sz="1200"/>
                </a:p>
              </p:txBody>
            </p:sp>
            <p:sp>
              <p:nvSpPr>
                <p:cNvPr id="71691" name="Rectangle 11"/>
                <p:cNvSpPr>
                  <a:spLocks noChangeArrowheads="1"/>
                </p:cNvSpPr>
                <p:nvPr/>
              </p:nvSpPr>
              <p:spPr bwMode="auto">
                <a:xfrm>
                  <a:off x="4608" y="2688"/>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Sensores</a:t>
                  </a:r>
                  <a:endParaRPr lang="es-CL" sz="1200"/>
                </a:p>
              </p:txBody>
            </p:sp>
            <p:sp>
              <p:nvSpPr>
                <p:cNvPr id="71692" name="Rectangle 12"/>
                <p:cNvSpPr>
                  <a:spLocks noChangeArrowheads="1"/>
                </p:cNvSpPr>
                <p:nvPr/>
              </p:nvSpPr>
              <p:spPr bwMode="auto">
                <a:xfrm>
                  <a:off x="4608" y="3696"/>
                  <a:ext cx="528" cy="336"/>
                </a:xfrm>
                <a:prstGeom prst="rect">
                  <a:avLst/>
                </a:prstGeom>
                <a:solidFill>
                  <a:srgbClr val="FFFFFF"/>
                </a:solidFill>
                <a:ln w="9525">
                  <a:solidFill>
                    <a:srgbClr val="000000"/>
                  </a:solidFill>
                  <a:miter lim="800000"/>
                  <a:headEnd/>
                  <a:tailEnd/>
                </a:ln>
                <a:effectLst/>
              </p:spPr>
              <p:txBody>
                <a:bodyPr wrap="none" anchor="ctr"/>
                <a:lstStyle/>
                <a:p>
                  <a:r>
                    <a:rPr lang="es-CL" sz="900"/>
                    <a:t>Motores</a:t>
                  </a:r>
                  <a:endParaRPr lang="es-CL" sz="1200"/>
                </a:p>
              </p:txBody>
            </p:sp>
            <p:cxnSp>
              <p:nvCxnSpPr>
                <p:cNvPr id="71693" name="AutoShape 13"/>
                <p:cNvCxnSpPr>
                  <a:cxnSpLocks noChangeShapeType="1"/>
                  <a:stCxn id="71687" idx="3"/>
                  <a:endCxn id="71688" idx="1"/>
                </p:cNvCxnSpPr>
                <p:nvPr/>
              </p:nvCxnSpPr>
              <p:spPr bwMode="auto">
                <a:xfrm>
                  <a:off x="3600" y="3384"/>
                  <a:ext cx="240" cy="0"/>
                </a:xfrm>
                <a:prstGeom prst="straightConnector1">
                  <a:avLst/>
                </a:prstGeom>
                <a:noFill/>
                <a:ln w="9525">
                  <a:solidFill>
                    <a:srgbClr val="000000"/>
                  </a:solidFill>
                  <a:round/>
                  <a:headEnd type="triangle" w="med" len="med"/>
                  <a:tailEnd type="triangle" w="med" len="med"/>
                </a:ln>
                <a:effectLst/>
              </p:spPr>
            </p:cxnSp>
            <p:cxnSp>
              <p:nvCxnSpPr>
                <p:cNvPr id="71694" name="AutoShape 14"/>
                <p:cNvCxnSpPr>
                  <a:cxnSpLocks noChangeShapeType="1"/>
                  <a:stCxn id="71688" idx="3"/>
                  <a:endCxn id="71689" idx="1"/>
                </p:cNvCxnSpPr>
                <p:nvPr/>
              </p:nvCxnSpPr>
              <p:spPr bwMode="auto">
                <a:xfrm>
                  <a:off x="4368" y="3384"/>
                  <a:ext cx="240" cy="0"/>
                </a:xfrm>
                <a:prstGeom prst="straightConnector1">
                  <a:avLst/>
                </a:prstGeom>
                <a:noFill/>
                <a:ln w="9525">
                  <a:solidFill>
                    <a:srgbClr val="000000"/>
                  </a:solidFill>
                  <a:round/>
                  <a:headEnd type="triangle" w="med" len="med"/>
                  <a:tailEnd type="triangle" w="med" len="med"/>
                </a:ln>
                <a:effectLst/>
              </p:spPr>
            </p:cxnSp>
            <p:cxnSp>
              <p:nvCxnSpPr>
                <p:cNvPr id="71695" name="AutoShape 15"/>
                <p:cNvCxnSpPr>
                  <a:cxnSpLocks noChangeShapeType="1"/>
                  <a:stCxn id="71690" idx="2"/>
                  <a:endCxn id="71688" idx="0"/>
                </p:cNvCxnSpPr>
                <p:nvPr/>
              </p:nvCxnSpPr>
              <p:spPr bwMode="auto">
                <a:xfrm>
                  <a:off x="4104" y="3024"/>
                  <a:ext cx="0" cy="192"/>
                </a:xfrm>
                <a:prstGeom prst="straightConnector1">
                  <a:avLst/>
                </a:prstGeom>
                <a:noFill/>
                <a:ln w="9525">
                  <a:solidFill>
                    <a:srgbClr val="000000"/>
                  </a:solidFill>
                  <a:round/>
                  <a:headEnd/>
                  <a:tailEnd type="triangle" w="med" len="med"/>
                </a:ln>
                <a:effectLst/>
              </p:spPr>
            </p:cxnSp>
            <p:cxnSp>
              <p:nvCxnSpPr>
                <p:cNvPr id="71696" name="AutoShape 16"/>
                <p:cNvCxnSpPr>
                  <a:cxnSpLocks noChangeShapeType="1"/>
                  <a:stCxn id="71691" idx="2"/>
                  <a:endCxn id="71689" idx="0"/>
                </p:cNvCxnSpPr>
                <p:nvPr/>
              </p:nvCxnSpPr>
              <p:spPr bwMode="auto">
                <a:xfrm>
                  <a:off x="4872" y="3024"/>
                  <a:ext cx="0" cy="192"/>
                </a:xfrm>
                <a:prstGeom prst="straightConnector1">
                  <a:avLst/>
                </a:prstGeom>
                <a:noFill/>
                <a:ln w="9525">
                  <a:solidFill>
                    <a:srgbClr val="000000"/>
                  </a:solidFill>
                  <a:round/>
                  <a:headEnd/>
                  <a:tailEnd type="triangle" w="med" len="med"/>
                </a:ln>
                <a:effectLst/>
              </p:spPr>
            </p:cxnSp>
            <p:cxnSp>
              <p:nvCxnSpPr>
                <p:cNvPr id="71697" name="AutoShape 17"/>
                <p:cNvCxnSpPr>
                  <a:cxnSpLocks noChangeShapeType="1"/>
                  <a:stCxn id="71689" idx="2"/>
                  <a:endCxn id="71692" idx="0"/>
                </p:cNvCxnSpPr>
                <p:nvPr/>
              </p:nvCxnSpPr>
              <p:spPr bwMode="auto">
                <a:xfrm>
                  <a:off x="4872" y="3552"/>
                  <a:ext cx="0" cy="144"/>
                </a:xfrm>
                <a:prstGeom prst="straightConnector1">
                  <a:avLst/>
                </a:prstGeom>
                <a:noFill/>
                <a:ln w="9525">
                  <a:solidFill>
                    <a:srgbClr val="000000"/>
                  </a:solidFill>
                  <a:round/>
                  <a:headEnd/>
                  <a:tailEnd type="triangle" w="med" len="med"/>
                </a:ln>
                <a:effectLst/>
              </p:spPr>
            </p:cxnSp>
          </p:grpSp>
          <p:sp>
            <p:nvSpPr>
              <p:cNvPr id="71709" name="AutoShape 29"/>
              <p:cNvSpPr>
                <a:spLocks noChangeArrowheads="1"/>
              </p:cNvSpPr>
              <p:nvPr/>
            </p:nvSpPr>
            <p:spPr bwMode="auto">
              <a:xfrm rot="-3460">
                <a:off x="2160" y="3168"/>
                <a:ext cx="768" cy="384"/>
              </a:xfrm>
              <a:prstGeom prst="rightArrow">
                <a:avLst>
                  <a:gd name="adj1" fmla="val 50000"/>
                  <a:gd name="adj2" fmla="val 500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grpSp>
        <p:sp>
          <p:nvSpPr>
            <p:cNvPr id="71713" name="Text Box 33"/>
            <p:cNvSpPr txBox="1">
              <a:spLocks noChangeArrowheads="1"/>
            </p:cNvSpPr>
            <p:nvPr/>
          </p:nvSpPr>
          <p:spPr bwMode="auto">
            <a:xfrm>
              <a:off x="3360" y="3696"/>
              <a:ext cx="806" cy="212"/>
            </a:xfrm>
            <a:prstGeom prst="rect">
              <a:avLst/>
            </a:prstGeom>
            <a:noFill/>
            <a:ln w="9525">
              <a:noFill/>
              <a:miter lim="800000"/>
              <a:headEnd/>
              <a:tailEnd/>
            </a:ln>
            <a:effectLst/>
          </p:spPr>
          <p:txBody>
            <a:bodyPr wrap="none">
              <a:spAutoFit/>
            </a:bodyPr>
            <a:lstStyle/>
            <a:p>
              <a:pPr algn="l"/>
              <a:r>
                <a:rPr lang="es-CL" sz="1600"/>
                <a:t>Arquitectura</a:t>
              </a:r>
            </a:p>
          </p:txBody>
        </p:sp>
      </p:grpSp>
      <p:grpSp>
        <p:nvGrpSpPr>
          <p:cNvPr id="9" name="Group 37"/>
          <p:cNvGrpSpPr>
            <a:grpSpLocks/>
          </p:cNvGrpSpPr>
          <p:nvPr/>
        </p:nvGrpSpPr>
        <p:grpSpPr bwMode="auto">
          <a:xfrm>
            <a:off x="5943600" y="1676400"/>
            <a:ext cx="2895600" cy="2590800"/>
            <a:chOff x="3744" y="1056"/>
            <a:chExt cx="1824" cy="1632"/>
          </a:xfrm>
        </p:grpSpPr>
        <p:graphicFrame>
          <p:nvGraphicFramePr>
            <p:cNvPr id="71686" name="Object 6"/>
            <p:cNvGraphicFramePr>
              <a:graphicFrameLocks noChangeAspect="1"/>
            </p:cNvGraphicFramePr>
            <p:nvPr/>
          </p:nvGraphicFramePr>
          <p:xfrm>
            <a:off x="4067" y="1056"/>
            <a:ext cx="1501" cy="1051"/>
          </p:xfrm>
          <a:graphic>
            <a:graphicData uri="http://schemas.openxmlformats.org/presentationml/2006/ole">
              <p:oleObj spid="_x0000_s44034" name="Imagen" r:id="rId7" imgW="5680800" imgH="3978000" progId="">
                <p:embed/>
              </p:oleObj>
            </a:graphicData>
          </a:graphic>
        </p:graphicFrame>
        <p:sp>
          <p:nvSpPr>
            <p:cNvPr id="71708" name="AutoShape 28"/>
            <p:cNvSpPr>
              <a:spLocks noChangeArrowheads="1"/>
            </p:cNvSpPr>
            <p:nvPr/>
          </p:nvSpPr>
          <p:spPr bwMode="auto">
            <a:xfrm rot="19319635" flipV="1">
              <a:off x="3744" y="2304"/>
              <a:ext cx="768" cy="384"/>
            </a:xfrm>
            <a:prstGeom prst="rightArrow">
              <a:avLst>
                <a:gd name="adj1" fmla="val 50000"/>
                <a:gd name="adj2" fmla="val 500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sp>
          <p:nvSpPr>
            <p:cNvPr id="71714" name="Text Box 34"/>
            <p:cNvSpPr txBox="1">
              <a:spLocks noChangeArrowheads="1"/>
            </p:cNvSpPr>
            <p:nvPr/>
          </p:nvSpPr>
          <p:spPr bwMode="auto">
            <a:xfrm>
              <a:off x="4848" y="2208"/>
              <a:ext cx="578" cy="212"/>
            </a:xfrm>
            <a:prstGeom prst="rect">
              <a:avLst/>
            </a:prstGeom>
            <a:noFill/>
            <a:ln w="9525">
              <a:noFill/>
              <a:miter lim="800000"/>
              <a:headEnd/>
              <a:tailEnd/>
            </a:ln>
            <a:effectLst/>
          </p:spPr>
          <p:txBody>
            <a:bodyPr wrap="none">
              <a:spAutoFit/>
            </a:bodyPr>
            <a:lstStyle/>
            <a:p>
              <a:pPr algn="l"/>
              <a:r>
                <a:rPr lang="es-CL" sz="1600"/>
                <a:t>Sistema</a:t>
              </a:r>
            </a:p>
          </p:txBody>
        </p:sp>
      </p:gr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50124461-4EDB-4175-9798-3400B072978F}" type="slidenum">
              <a:rPr lang="es-CL"/>
              <a:pPr/>
              <a:t>40</a:t>
            </a:fld>
            <a:endParaRPr lang="es-CL"/>
          </a:p>
        </p:txBody>
      </p:sp>
      <p:sp>
        <p:nvSpPr>
          <p:cNvPr id="120834" name="Rectangle 2"/>
          <p:cNvSpPr>
            <a:spLocks noGrp="1" noChangeArrowheads="1"/>
          </p:cNvSpPr>
          <p:nvPr>
            <p:ph type="title"/>
          </p:nvPr>
        </p:nvSpPr>
        <p:spPr/>
        <p:txBody>
          <a:bodyPr>
            <a:normAutofit fontScale="90000"/>
          </a:bodyPr>
          <a:lstStyle/>
          <a:p>
            <a:r>
              <a:rPr lang="es-CL"/>
              <a:t>Atributos de Calidad de la Arquitectura</a:t>
            </a:r>
          </a:p>
        </p:txBody>
      </p:sp>
      <p:sp>
        <p:nvSpPr>
          <p:cNvPr id="120835" name="Rectangle 3"/>
          <p:cNvSpPr>
            <a:spLocks noGrp="1" noChangeArrowheads="1"/>
          </p:cNvSpPr>
          <p:nvPr>
            <p:ph type="body" idx="1"/>
          </p:nvPr>
        </p:nvSpPr>
        <p:spPr/>
        <p:txBody>
          <a:bodyPr>
            <a:normAutofit/>
          </a:bodyPr>
          <a:lstStyle/>
          <a:p>
            <a:r>
              <a:rPr lang="es-CL" dirty="0"/>
              <a:t>Integridad conceptual </a:t>
            </a:r>
          </a:p>
          <a:p>
            <a:pPr lvl="1"/>
            <a:r>
              <a:rPr lang="es-CL" dirty="0"/>
              <a:t>visión unificada usada en el diseño del sistema</a:t>
            </a:r>
          </a:p>
          <a:p>
            <a:r>
              <a:rPr lang="es-CL" dirty="0" err="1"/>
              <a:t>Correctitud</a:t>
            </a:r>
            <a:r>
              <a:rPr lang="es-CL" dirty="0"/>
              <a:t> y completitud </a:t>
            </a:r>
          </a:p>
          <a:p>
            <a:pPr lvl="1"/>
            <a:r>
              <a:rPr lang="es-CL" dirty="0"/>
              <a:t>el sistema incluye toda la funcionalidad requerida del sistema</a:t>
            </a:r>
          </a:p>
          <a:p>
            <a:r>
              <a:rPr lang="es-CL" dirty="0"/>
              <a:t>Factibilidad de la construcción </a:t>
            </a:r>
          </a:p>
          <a:p>
            <a:pPr lvl="1"/>
            <a:r>
              <a:rPr lang="es-CL" dirty="0"/>
              <a:t>posibilidad de ser construido el sistema por el equipo de desarrollo disponible en el tiempo </a:t>
            </a:r>
            <a:r>
              <a:rPr lang="es-CL" dirty="0" smtClean="0"/>
              <a:t>y costo estipulado</a:t>
            </a:r>
            <a:endParaRPr lang="es-CL"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normAutofit fontScale="85000" lnSpcReduction="20000"/>
          </a:bodyPr>
          <a:lstStyle/>
          <a:p>
            <a:fld id="{F4B96F9A-0126-49FC-A58A-FB6F9CC3C164}" type="slidenum">
              <a:rPr lang="es-CL"/>
              <a:pPr/>
              <a:t>41</a:t>
            </a:fld>
            <a:endParaRPr lang="es-CL"/>
          </a:p>
        </p:txBody>
      </p:sp>
      <p:sp>
        <p:nvSpPr>
          <p:cNvPr id="121858" name="Rectangle 2"/>
          <p:cNvSpPr>
            <a:spLocks noGrp="1" noChangeArrowheads="1"/>
          </p:cNvSpPr>
          <p:nvPr>
            <p:ph type="title"/>
          </p:nvPr>
        </p:nvSpPr>
        <p:spPr/>
        <p:txBody>
          <a:bodyPr/>
          <a:lstStyle/>
          <a:p>
            <a:r>
              <a:rPr lang="es-CL"/>
              <a:t>Integridad Conceptual</a:t>
            </a:r>
          </a:p>
        </p:txBody>
      </p:sp>
      <p:sp>
        <p:nvSpPr>
          <p:cNvPr id="121859" name="Rectangle 3"/>
          <p:cNvSpPr>
            <a:spLocks noGrp="1" noChangeArrowheads="1"/>
          </p:cNvSpPr>
          <p:nvPr>
            <p:ph type="body" idx="1"/>
          </p:nvPr>
        </p:nvSpPr>
        <p:spPr>
          <a:xfrm>
            <a:off x="152400" y="1752600"/>
            <a:ext cx="8763000" cy="2971800"/>
          </a:xfrm>
        </p:spPr>
        <p:txBody>
          <a:bodyPr>
            <a:normAutofit fontScale="92500" lnSpcReduction="10000"/>
          </a:bodyPr>
          <a:lstStyle/>
          <a:p>
            <a:r>
              <a:rPr lang="es-CL"/>
              <a:t>“Sostendré que la integridad conceptual es </a:t>
            </a:r>
            <a:r>
              <a:rPr lang="es-CL" i="1"/>
              <a:t>la</a:t>
            </a:r>
            <a:r>
              <a:rPr lang="es-CL"/>
              <a:t> consideración más importante en el diseño de un sistema. Es mejor tener un sistema sin ciertas características y optimizaciones, pero que refleje un conjunto único de ideas de diseño más que un sistema que tiene muchas ideas buenas pero independientes y descoordinadas.”</a:t>
            </a:r>
          </a:p>
          <a:p>
            <a:pPr algn="r">
              <a:buFontTx/>
              <a:buNone/>
            </a:pPr>
            <a:r>
              <a:rPr lang="es-CL"/>
              <a:t>[Brooks75]</a:t>
            </a:r>
          </a:p>
        </p:txBody>
      </p:sp>
      <p:sp>
        <p:nvSpPr>
          <p:cNvPr id="121860" name="Rectangle 4"/>
          <p:cNvSpPr>
            <a:spLocks noChangeArrowheads="1"/>
          </p:cNvSpPr>
          <p:nvPr/>
        </p:nvSpPr>
        <p:spPr bwMode="auto">
          <a:xfrm>
            <a:off x="381000" y="4876800"/>
            <a:ext cx="8610600" cy="1295400"/>
          </a:xfrm>
          <a:prstGeom prst="rect">
            <a:avLst/>
          </a:prstGeom>
          <a:noFill/>
          <a:ln w="9525">
            <a:noFill/>
            <a:miter lim="800000"/>
            <a:headEnd/>
            <a:tailEnd/>
          </a:ln>
          <a:effectLst/>
        </p:spPr>
        <p:txBody>
          <a:bodyPr/>
          <a:lstStyle/>
          <a:p>
            <a:pPr marL="342900" indent="-342900" algn="l">
              <a:spcBef>
                <a:spcPct val="50000"/>
              </a:spcBef>
              <a:buClr>
                <a:srgbClr val="FF0000"/>
              </a:buClr>
              <a:buSzPct val="140000"/>
              <a:buFontTx/>
              <a:buChar char="•"/>
            </a:pPr>
            <a:r>
              <a:rPr lang="es-CL" sz="2400">
                <a:latin typeface="Tahoma" charset="0"/>
              </a:rPr>
              <a:t>En realidad Brooks se refería al diseño de la interfaz usuaria, pero también vale para la arquitectura:</a:t>
            </a:r>
          </a:p>
          <a:p>
            <a:pPr marL="742950" lvl="1" indent="-285750" algn="l">
              <a:spcBef>
                <a:spcPct val="40000"/>
              </a:spcBef>
              <a:buClr>
                <a:srgbClr val="FF0000"/>
              </a:buClr>
              <a:buSzPct val="120000"/>
              <a:buFontTx/>
              <a:buChar char="–"/>
            </a:pPr>
            <a:r>
              <a:rPr lang="es-CL" sz="2000">
                <a:latin typeface="Tahoma" charset="0"/>
              </a:rPr>
              <a:t>lo que la integridad conceptual de la interfaz es para el usuario, lo es la integridad conceptual de la arquitectura para los demás stakeholders.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1860"/>
                                        </p:tgtEl>
                                        <p:attrNameLst>
                                          <p:attrName>style.visibility</p:attrName>
                                        </p:attrNameLst>
                                      </p:cBhvr>
                                      <p:to>
                                        <p:strVal val="visible"/>
                                      </p:to>
                                    </p:set>
                                    <p:animEffect transition="in" filter="wipe(up)">
                                      <p:cBhvr>
                                        <p:cTn id="7" dur="500"/>
                                        <p:tgtEl>
                                          <p:spTgt spid="12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0"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1B57049B-4F15-46DB-BC64-FC9C90733388}" type="slidenum">
              <a:rPr lang="es-CL"/>
              <a:pPr/>
              <a:t>42</a:t>
            </a:fld>
            <a:endParaRPr lang="es-CL"/>
          </a:p>
        </p:txBody>
      </p:sp>
      <p:sp>
        <p:nvSpPr>
          <p:cNvPr id="122882" name="Rectangle 2"/>
          <p:cNvSpPr>
            <a:spLocks noGrp="1" noChangeArrowheads="1"/>
          </p:cNvSpPr>
          <p:nvPr>
            <p:ph type="title"/>
          </p:nvPr>
        </p:nvSpPr>
        <p:spPr/>
        <p:txBody>
          <a:bodyPr/>
          <a:lstStyle/>
          <a:p>
            <a:r>
              <a:rPr lang="es-CL"/>
              <a:t>20 años más tarde: Estrategia</a:t>
            </a:r>
          </a:p>
        </p:txBody>
      </p:sp>
      <p:sp>
        <p:nvSpPr>
          <p:cNvPr id="122883" name="Rectangle 3"/>
          <p:cNvSpPr>
            <a:spLocks noGrp="1" noChangeArrowheads="1"/>
          </p:cNvSpPr>
          <p:nvPr>
            <p:ph type="body" idx="1"/>
          </p:nvPr>
        </p:nvSpPr>
        <p:spPr>
          <a:xfrm>
            <a:off x="228600" y="1905000"/>
            <a:ext cx="8610600" cy="4114800"/>
          </a:xfrm>
        </p:spPr>
        <p:txBody>
          <a:bodyPr>
            <a:normAutofit lnSpcReduction="10000"/>
          </a:bodyPr>
          <a:lstStyle/>
          <a:p>
            <a:r>
              <a:rPr lang="es-CL"/>
              <a:t>“Estoy más convencido que nunca. La integridad conceptual es esencial para la calidad del producto. Tener un arquitecto de sistema es el paso más importante hacia tener integridad conceptual ... Después de dictar un laboratorio de ingeniería de software más de 20 veces, insisto que los grupos de desarrollo de 4 estudiantes deben elegir un administrador de proyecto y un arquitecto separados.”</a:t>
            </a:r>
          </a:p>
          <a:p>
            <a:pPr algn="r">
              <a:buFontTx/>
              <a:buNone/>
            </a:pPr>
            <a:r>
              <a:rPr lang="es-CL"/>
              <a:t>[Brooks95]</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Marcador de número de diapositiva"/>
          <p:cNvSpPr>
            <a:spLocks noGrp="1"/>
          </p:cNvSpPr>
          <p:nvPr>
            <p:ph type="sldNum" sz="quarter" idx="12"/>
          </p:nvPr>
        </p:nvSpPr>
        <p:spPr/>
        <p:txBody>
          <a:bodyPr>
            <a:normAutofit fontScale="85000" lnSpcReduction="20000"/>
          </a:bodyPr>
          <a:lstStyle/>
          <a:p>
            <a:fld id="{672538DF-86E4-4225-8379-AADFAFE33A9A}" type="slidenum">
              <a:rPr lang="es-CL"/>
              <a:pPr/>
              <a:t>43</a:t>
            </a:fld>
            <a:endParaRPr lang="es-CL"/>
          </a:p>
        </p:txBody>
      </p:sp>
      <p:grpSp>
        <p:nvGrpSpPr>
          <p:cNvPr id="2" name="13 Grupo"/>
          <p:cNvGrpSpPr/>
          <p:nvPr/>
        </p:nvGrpSpPr>
        <p:grpSpPr>
          <a:xfrm>
            <a:off x="990600" y="1676400"/>
            <a:ext cx="8129125" cy="2209800"/>
            <a:chOff x="990600" y="1676400"/>
            <a:chExt cx="8129125" cy="2209800"/>
          </a:xfrm>
        </p:grpSpPr>
        <p:sp>
          <p:nvSpPr>
            <p:cNvPr id="123908" name="AutoShape 4"/>
            <p:cNvSpPr>
              <a:spLocks noChangeArrowheads="1"/>
            </p:cNvSpPr>
            <p:nvPr/>
          </p:nvSpPr>
          <p:spPr bwMode="auto">
            <a:xfrm>
              <a:off x="990600" y="1676400"/>
              <a:ext cx="7848600" cy="220980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123909" name="Text Box 5"/>
            <p:cNvSpPr txBox="1">
              <a:spLocks noChangeArrowheads="1"/>
            </p:cNvSpPr>
            <p:nvPr/>
          </p:nvSpPr>
          <p:spPr bwMode="auto">
            <a:xfrm rot="19389803">
              <a:off x="7436975" y="2512087"/>
              <a:ext cx="1682750" cy="641350"/>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none">
              <a:spAutoFit/>
            </a:bodyPr>
            <a:lstStyle/>
            <a:p>
              <a:r>
                <a:rPr lang="es-CL" dirty="0"/>
                <a:t>Administración</a:t>
              </a:r>
            </a:p>
            <a:p>
              <a:r>
                <a:rPr lang="es-CL" dirty="0"/>
                <a:t>del proyecto</a:t>
              </a:r>
            </a:p>
          </p:txBody>
        </p:sp>
      </p:grpSp>
      <p:grpSp>
        <p:nvGrpSpPr>
          <p:cNvPr id="3" name="14 Grupo"/>
          <p:cNvGrpSpPr/>
          <p:nvPr/>
        </p:nvGrpSpPr>
        <p:grpSpPr>
          <a:xfrm>
            <a:off x="984250" y="3889305"/>
            <a:ext cx="8426778" cy="1727515"/>
            <a:chOff x="984250" y="3889305"/>
            <a:chExt cx="8426778" cy="1727515"/>
          </a:xfrm>
        </p:grpSpPr>
        <p:sp>
          <p:nvSpPr>
            <p:cNvPr id="123912" name="AutoShape 8"/>
            <p:cNvSpPr>
              <a:spLocks noChangeArrowheads="1"/>
            </p:cNvSpPr>
            <p:nvPr/>
          </p:nvSpPr>
          <p:spPr bwMode="auto">
            <a:xfrm>
              <a:off x="984250" y="4038600"/>
              <a:ext cx="7848600" cy="157822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123913" name="Text Box 9"/>
            <p:cNvSpPr txBox="1">
              <a:spLocks noChangeArrowheads="1"/>
            </p:cNvSpPr>
            <p:nvPr/>
          </p:nvSpPr>
          <p:spPr bwMode="auto">
            <a:xfrm rot="19389803">
              <a:off x="7423478" y="3889305"/>
              <a:ext cx="1987550" cy="641719"/>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none">
              <a:spAutoFit/>
            </a:bodyPr>
            <a:lstStyle/>
            <a:p>
              <a:r>
                <a:rPr lang="es-CL" dirty="0"/>
                <a:t>Estilos y patrones</a:t>
              </a:r>
            </a:p>
            <a:p>
              <a:r>
                <a:rPr lang="es-CL" dirty="0"/>
                <a:t>de arquitectura</a:t>
              </a:r>
            </a:p>
          </p:txBody>
        </p:sp>
      </p:grpSp>
      <p:sp>
        <p:nvSpPr>
          <p:cNvPr id="123906" name="Rectangle 2"/>
          <p:cNvSpPr>
            <a:spLocks noGrp="1" noChangeArrowheads="1"/>
          </p:cNvSpPr>
          <p:nvPr>
            <p:ph type="title"/>
          </p:nvPr>
        </p:nvSpPr>
        <p:spPr/>
        <p:txBody>
          <a:bodyPr/>
          <a:lstStyle/>
          <a:p>
            <a:r>
              <a:rPr lang="es-CL"/>
              <a:t>¿Cuál Arquitectura Escoger?</a:t>
            </a:r>
          </a:p>
        </p:txBody>
      </p:sp>
      <p:sp>
        <p:nvSpPr>
          <p:cNvPr id="123907" name="Rectangle 3"/>
          <p:cNvSpPr>
            <a:spLocks noGrp="1" noChangeArrowheads="1"/>
          </p:cNvSpPr>
          <p:nvPr>
            <p:ph type="body" idx="1"/>
          </p:nvPr>
        </p:nvSpPr>
        <p:spPr>
          <a:xfrm>
            <a:off x="685800" y="1752600"/>
            <a:ext cx="7772400" cy="4114800"/>
          </a:xfrm>
        </p:spPr>
        <p:txBody>
          <a:bodyPr>
            <a:normAutofit lnSpcReduction="10000"/>
          </a:bodyPr>
          <a:lstStyle/>
          <a:p>
            <a:r>
              <a:rPr lang="es-CL" dirty="0"/>
              <a:t>¿Qué estructura debo emplear para asignar trabajadores, para derivar la estructura de repartición del trabajo, para explotar las componentes ya empaquetadas y para planificar un sistema modificable?</a:t>
            </a:r>
          </a:p>
          <a:p>
            <a:endParaRPr lang="es-CL" dirty="0"/>
          </a:p>
          <a:p>
            <a:r>
              <a:rPr lang="es-CL" dirty="0"/>
              <a:t>¿Qué estructura debo emplear para que el sistema, durante su ejecución, logre sus requisitos de comportamiento y sus atributos de calidad?</a:t>
            </a:r>
          </a:p>
        </p:txBody>
      </p:sp>
      <p:sp>
        <p:nvSpPr>
          <p:cNvPr id="123914" name="Text Box 10"/>
          <p:cNvSpPr txBox="1">
            <a:spLocks noChangeArrowheads="1"/>
          </p:cNvSpPr>
          <p:nvPr/>
        </p:nvSpPr>
        <p:spPr bwMode="auto">
          <a:xfrm>
            <a:off x="838200" y="5867400"/>
            <a:ext cx="7951788" cy="822325"/>
          </a:xfrm>
          <a:prstGeom prst="rect">
            <a:avLst/>
          </a:prstGeom>
          <a:noFill/>
          <a:ln w="9525">
            <a:noFill/>
            <a:miter lim="800000"/>
            <a:headEnd/>
            <a:tailEnd/>
          </a:ln>
          <a:effectLst/>
        </p:spPr>
        <p:txBody>
          <a:bodyPr wrap="none">
            <a:spAutoFit/>
          </a:bodyPr>
          <a:lstStyle/>
          <a:p>
            <a:pPr algn="l">
              <a:buClr>
                <a:srgbClr val="FF3300"/>
              </a:buClr>
              <a:buSzPct val="150000"/>
              <a:buFontTx/>
              <a:buChar char="•"/>
            </a:pPr>
            <a:r>
              <a:rPr lang="es-CL" sz="2400">
                <a:latin typeface="Tahoma" charset="0"/>
              </a:rPr>
              <a:t>La estructua de módulos y la estructura de procesos en </a:t>
            </a:r>
            <a:br>
              <a:rPr lang="es-CL" sz="2400">
                <a:latin typeface="Tahoma" charset="0"/>
              </a:rPr>
            </a:br>
            <a:r>
              <a:rPr lang="es-CL" sz="2400">
                <a:latin typeface="Tahoma" charset="0"/>
              </a:rPr>
              <a:t>ejecución son distintas pero deben ser consistentes.</a:t>
            </a:r>
            <a:endParaRPr lang="es-CL">
              <a:latin typeface="Tahoma"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3914"/>
                                        </p:tgtEl>
                                        <p:attrNameLst>
                                          <p:attrName>style.visibility</p:attrName>
                                        </p:attrNameLst>
                                      </p:cBhvr>
                                      <p:to>
                                        <p:strVal val="visible"/>
                                      </p:to>
                                    </p:set>
                                    <p:animEffect transition="in" filter="wipe(up)">
                                      <p:cBhvr>
                                        <p:cTn id="17" dur="500"/>
                                        <p:tgtEl>
                                          <p:spTgt spid="123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4 Marcador de número de diapositiva"/>
          <p:cNvSpPr>
            <a:spLocks noGrp="1"/>
          </p:cNvSpPr>
          <p:nvPr>
            <p:ph type="sldNum" sz="quarter" idx="12"/>
          </p:nvPr>
        </p:nvSpPr>
        <p:spPr/>
        <p:txBody>
          <a:bodyPr>
            <a:normAutofit fontScale="85000" lnSpcReduction="20000"/>
          </a:bodyPr>
          <a:lstStyle/>
          <a:p>
            <a:fld id="{90E5DC1A-646C-46AC-A117-8819B719B480}" type="slidenum">
              <a:rPr lang="es-CL"/>
              <a:pPr/>
              <a:t>5</a:t>
            </a:fld>
            <a:endParaRPr lang="es-CL"/>
          </a:p>
        </p:txBody>
      </p:sp>
      <p:sp>
        <p:nvSpPr>
          <p:cNvPr id="72706" name="Rectangle 2"/>
          <p:cNvSpPr>
            <a:spLocks noGrp="1" noChangeArrowheads="1"/>
          </p:cNvSpPr>
          <p:nvPr>
            <p:ph type="title"/>
          </p:nvPr>
        </p:nvSpPr>
        <p:spPr/>
        <p:txBody>
          <a:bodyPr/>
          <a:lstStyle/>
          <a:p>
            <a:r>
              <a:rPr lang="es-CL"/>
              <a:t>Desarrollo de Sistemas de Software</a:t>
            </a:r>
          </a:p>
        </p:txBody>
      </p:sp>
      <p:graphicFrame>
        <p:nvGraphicFramePr>
          <p:cNvPr id="72707" name="Object 3"/>
          <p:cNvGraphicFramePr>
            <a:graphicFrameLocks noChangeAspect="1"/>
          </p:cNvGraphicFramePr>
          <p:nvPr/>
        </p:nvGraphicFramePr>
        <p:xfrm>
          <a:off x="76200" y="1885936"/>
          <a:ext cx="2133600" cy="1201738"/>
        </p:xfrm>
        <a:graphic>
          <a:graphicData uri="http://schemas.openxmlformats.org/presentationml/2006/ole">
            <p:oleObj spid="_x0000_s45058" name="Imagen" r:id="rId4" imgW="6033600" imgH="3396600" progId="">
              <p:embed/>
            </p:oleObj>
          </a:graphicData>
        </a:graphic>
      </p:graphicFrame>
      <p:grpSp>
        <p:nvGrpSpPr>
          <p:cNvPr id="2" name="Group 6"/>
          <p:cNvGrpSpPr>
            <a:grpSpLocks/>
          </p:cNvGrpSpPr>
          <p:nvPr/>
        </p:nvGrpSpPr>
        <p:grpSpPr bwMode="auto">
          <a:xfrm>
            <a:off x="3048000" y="1581136"/>
            <a:ext cx="2590800" cy="1878013"/>
            <a:chOff x="3216" y="2851"/>
            <a:chExt cx="1632" cy="1183"/>
          </a:xfrm>
        </p:grpSpPr>
        <p:graphicFrame>
          <p:nvGraphicFramePr>
            <p:cNvPr id="72709" name="Object 5"/>
            <p:cNvGraphicFramePr>
              <a:graphicFrameLocks noChangeAspect="1"/>
            </p:cNvGraphicFramePr>
            <p:nvPr/>
          </p:nvGraphicFramePr>
          <p:xfrm>
            <a:off x="3216" y="2851"/>
            <a:ext cx="1632" cy="1183"/>
          </p:xfrm>
          <a:graphic>
            <a:graphicData uri="http://schemas.openxmlformats.org/presentationml/2006/ole">
              <p:oleObj spid="_x0000_s45059" name="Imagen" r:id="rId5" imgW="3368160" imgH="2441880" progId="">
                <p:embed/>
              </p:oleObj>
            </a:graphicData>
          </a:graphic>
        </p:graphicFrame>
        <p:sp>
          <p:nvSpPr>
            <p:cNvPr id="72708" name="Text Box 4"/>
            <p:cNvSpPr txBox="1">
              <a:spLocks noChangeArrowheads="1"/>
            </p:cNvSpPr>
            <p:nvPr/>
          </p:nvSpPr>
          <p:spPr bwMode="auto">
            <a:xfrm>
              <a:off x="3314" y="3137"/>
              <a:ext cx="718" cy="460"/>
            </a:xfrm>
            <a:prstGeom prst="rect">
              <a:avLst/>
            </a:prstGeom>
            <a:noFill/>
            <a:ln w="9525">
              <a:noFill/>
              <a:miter lim="800000"/>
              <a:headEnd/>
              <a:tailEnd/>
            </a:ln>
            <a:effectLst/>
          </p:spPr>
          <p:txBody>
            <a:bodyPr wrap="none">
              <a:spAutoFit/>
            </a:bodyPr>
            <a:lstStyle/>
            <a:p>
              <a:pPr algn="l"/>
              <a:r>
                <a:rPr lang="es-CL" sz="1400"/>
                <a:t>Requisitos</a:t>
              </a:r>
            </a:p>
            <a:p>
              <a:pPr algn="l"/>
              <a:r>
                <a:rPr lang="es-CL" sz="1400"/>
                <a:t>funcionales</a:t>
              </a:r>
            </a:p>
            <a:p>
              <a:pPr algn="l"/>
              <a:r>
                <a:rPr lang="es-CL" sz="1400"/>
                <a:t>del software</a:t>
              </a:r>
            </a:p>
          </p:txBody>
        </p:sp>
      </p:grpSp>
      <p:grpSp>
        <p:nvGrpSpPr>
          <p:cNvPr id="3" name="Group 31"/>
          <p:cNvGrpSpPr>
            <a:grpSpLocks/>
          </p:cNvGrpSpPr>
          <p:nvPr/>
        </p:nvGrpSpPr>
        <p:grpSpPr bwMode="auto">
          <a:xfrm>
            <a:off x="6402388" y="1428736"/>
            <a:ext cx="2646362" cy="1981200"/>
            <a:chOff x="4033" y="1152"/>
            <a:chExt cx="1667" cy="1248"/>
          </a:xfrm>
        </p:grpSpPr>
        <p:sp>
          <p:nvSpPr>
            <p:cNvPr id="72711" name="Text Box 7"/>
            <p:cNvSpPr txBox="1">
              <a:spLocks noChangeArrowheads="1"/>
            </p:cNvSpPr>
            <p:nvPr/>
          </p:nvSpPr>
          <p:spPr bwMode="auto">
            <a:xfrm>
              <a:off x="4225" y="1248"/>
              <a:ext cx="1475" cy="982"/>
            </a:xfrm>
            <a:prstGeom prst="rect">
              <a:avLst/>
            </a:prstGeom>
            <a:noFill/>
            <a:ln w="9525">
              <a:noFill/>
              <a:miter lim="800000"/>
              <a:headEnd/>
              <a:tailEnd/>
            </a:ln>
            <a:effectLst/>
          </p:spPr>
          <p:txBody>
            <a:bodyPr wrap="none">
              <a:spAutoFit/>
            </a:bodyPr>
            <a:lstStyle/>
            <a:p>
              <a:pPr algn="l"/>
              <a:r>
                <a:rPr lang="es-CL" sz="1600"/>
                <a:t>Si todo lo que importara</a:t>
              </a:r>
            </a:p>
            <a:p>
              <a:pPr algn="l"/>
              <a:r>
                <a:rPr lang="es-CL" sz="1600"/>
                <a:t>fuese la funcionalidad,</a:t>
              </a:r>
            </a:p>
            <a:p>
              <a:pPr algn="l"/>
              <a:r>
                <a:rPr lang="es-CL" sz="1600"/>
                <a:t>cualquier software</a:t>
              </a:r>
            </a:p>
            <a:p>
              <a:pPr algn="l"/>
              <a:r>
                <a:rPr lang="es-CL" sz="1600"/>
                <a:t>monolítico serviría, ...</a:t>
              </a:r>
            </a:p>
            <a:p>
              <a:pPr algn="l"/>
              <a:r>
                <a:rPr lang="es-CL" sz="1600" b="1" i="1"/>
                <a:t>pero otras cosas</a:t>
              </a:r>
            </a:p>
            <a:p>
              <a:pPr algn="l"/>
              <a:r>
                <a:rPr lang="es-CL" sz="1600" b="1" i="1"/>
                <a:t>también importan</a:t>
              </a:r>
              <a:endParaRPr lang="es-CL" sz="1600"/>
            </a:p>
          </p:txBody>
        </p:sp>
        <p:sp>
          <p:nvSpPr>
            <p:cNvPr id="72712" name="AutoShape 8"/>
            <p:cNvSpPr>
              <a:spLocks/>
            </p:cNvSpPr>
            <p:nvPr/>
          </p:nvSpPr>
          <p:spPr bwMode="auto">
            <a:xfrm>
              <a:off x="4033" y="1152"/>
              <a:ext cx="192" cy="1248"/>
            </a:xfrm>
            <a:prstGeom prst="leftBrace">
              <a:avLst>
                <a:gd name="adj1" fmla="val 54167"/>
                <a:gd name="adj2" fmla="val 50491"/>
              </a:avLst>
            </a:prstGeom>
            <a:noFill/>
            <a:ln w="28575">
              <a:solidFill>
                <a:srgbClr val="008A00"/>
              </a:solidFill>
              <a:round/>
              <a:headEnd/>
              <a:tailEnd/>
            </a:ln>
            <a:effectLst/>
          </p:spPr>
          <p:txBody>
            <a:bodyPr wrap="none" anchor="ctr"/>
            <a:lstStyle/>
            <a:p>
              <a:endParaRPr lang="es-ES"/>
            </a:p>
          </p:txBody>
        </p:sp>
      </p:grpSp>
      <p:sp>
        <p:nvSpPr>
          <p:cNvPr id="72714" name="AutoShape 10"/>
          <p:cNvSpPr>
            <a:spLocks noChangeArrowheads="1"/>
          </p:cNvSpPr>
          <p:nvPr/>
        </p:nvSpPr>
        <p:spPr bwMode="auto">
          <a:xfrm>
            <a:off x="2286000" y="2343136"/>
            <a:ext cx="685800" cy="152400"/>
          </a:xfrm>
          <a:prstGeom prst="rightArrow">
            <a:avLst>
              <a:gd name="adj1" fmla="val 50000"/>
              <a:gd name="adj2" fmla="val 1125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sp>
        <p:nvSpPr>
          <p:cNvPr id="72715" name="AutoShape 11"/>
          <p:cNvSpPr>
            <a:spLocks noChangeArrowheads="1"/>
          </p:cNvSpPr>
          <p:nvPr/>
        </p:nvSpPr>
        <p:spPr bwMode="auto">
          <a:xfrm>
            <a:off x="5715000" y="2343136"/>
            <a:ext cx="685800" cy="152400"/>
          </a:xfrm>
          <a:prstGeom prst="rightArrow">
            <a:avLst>
              <a:gd name="adj1" fmla="val 50000"/>
              <a:gd name="adj2" fmla="val 112500"/>
            </a:avLst>
          </a:prstGeom>
          <a:gradFill rotWithShape="0">
            <a:gsLst>
              <a:gs pos="0">
                <a:schemeClr val="accent1"/>
              </a:gs>
              <a:gs pos="100000">
                <a:srgbClr val="FF3300"/>
              </a:gs>
            </a:gsLst>
            <a:lin ang="0" scaled="1"/>
          </a:gradFill>
          <a:ln w="9525">
            <a:solidFill>
              <a:srgbClr val="000000"/>
            </a:solidFill>
            <a:miter lim="800000"/>
            <a:headEnd/>
            <a:tailEnd/>
          </a:ln>
          <a:effectLst/>
        </p:spPr>
        <p:txBody>
          <a:bodyPr wrap="none" anchor="ctr"/>
          <a:lstStyle/>
          <a:p>
            <a:endParaRPr lang="es-ES"/>
          </a:p>
        </p:txBody>
      </p:sp>
      <p:grpSp>
        <p:nvGrpSpPr>
          <p:cNvPr id="4" name="Group 33"/>
          <p:cNvGrpSpPr>
            <a:grpSpLocks/>
          </p:cNvGrpSpPr>
          <p:nvPr/>
        </p:nvGrpSpPr>
        <p:grpSpPr bwMode="auto">
          <a:xfrm>
            <a:off x="1295400" y="4248136"/>
            <a:ext cx="2362200" cy="2032000"/>
            <a:chOff x="816" y="2928"/>
            <a:chExt cx="1488" cy="1280"/>
          </a:xfrm>
        </p:grpSpPr>
        <p:sp>
          <p:nvSpPr>
            <p:cNvPr id="72717" name="AutoShape 13"/>
            <p:cNvSpPr>
              <a:spLocks/>
            </p:cNvSpPr>
            <p:nvPr/>
          </p:nvSpPr>
          <p:spPr bwMode="auto">
            <a:xfrm>
              <a:off x="816" y="2928"/>
              <a:ext cx="192" cy="1248"/>
            </a:xfrm>
            <a:prstGeom prst="leftBrace">
              <a:avLst>
                <a:gd name="adj1" fmla="val 54167"/>
                <a:gd name="adj2" fmla="val 50491"/>
              </a:avLst>
            </a:prstGeom>
            <a:noFill/>
            <a:ln w="28575">
              <a:solidFill>
                <a:srgbClr val="008A00"/>
              </a:solidFill>
              <a:round/>
              <a:headEnd/>
              <a:tailEnd/>
            </a:ln>
            <a:effectLst/>
          </p:spPr>
          <p:txBody>
            <a:bodyPr wrap="none" anchor="ctr"/>
            <a:lstStyle/>
            <a:p>
              <a:endParaRPr lang="es-ES"/>
            </a:p>
          </p:txBody>
        </p:sp>
        <p:sp>
          <p:nvSpPr>
            <p:cNvPr id="72718" name="Text Box 14"/>
            <p:cNvSpPr txBox="1">
              <a:spLocks noChangeArrowheads="1"/>
            </p:cNvSpPr>
            <p:nvPr/>
          </p:nvSpPr>
          <p:spPr bwMode="auto">
            <a:xfrm>
              <a:off x="1008" y="3072"/>
              <a:ext cx="1149" cy="1136"/>
            </a:xfrm>
            <a:prstGeom prst="rect">
              <a:avLst/>
            </a:prstGeom>
            <a:noFill/>
            <a:ln w="9525">
              <a:noFill/>
              <a:miter lim="800000"/>
              <a:headEnd/>
              <a:tailEnd/>
            </a:ln>
            <a:effectLst/>
          </p:spPr>
          <p:txBody>
            <a:bodyPr wrap="none">
              <a:spAutoFit/>
            </a:bodyPr>
            <a:lstStyle/>
            <a:p>
              <a:pPr algn="l">
                <a:buFontTx/>
                <a:buChar char="•"/>
              </a:pPr>
              <a:r>
                <a:rPr lang="es-CL" sz="1600"/>
                <a:t> Modificabilidad</a:t>
              </a:r>
            </a:p>
            <a:p>
              <a:pPr algn="l">
                <a:buFontTx/>
                <a:buChar char="•"/>
              </a:pPr>
              <a:r>
                <a:rPr lang="es-CL" sz="1600"/>
                <a:t> Interoperabilidad</a:t>
              </a:r>
            </a:p>
            <a:p>
              <a:pPr algn="l">
                <a:buFontTx/>
                <a:buChar char="•"/>
              </a:pPr>
              <a:r>
                <a:rPr lang="es-CL" sz="1600"/>
                <a:t> Disponibilidad</a:t>
              </a:r>
            </a:p>
            <a:p>
              <a:pPr algn="l">
                <a:buFontTx/>
                <a:buChar char="•"/>
              </a:pPr>
              <a:r>
                <a:rPr lang="es-CL" sz="1600"/>
                <a:t> Seguridad</a:t>
              </a:r>
            </a:p>
            <a:p>
              <a:pPr algn="l">
                <a:buFontTx/>
                <a:buChar char="•"/>
              </a:pPr>
              <a:r>
                <a:rPr lang="es-CL" sz="1600"/>
                <a:t> Predictabilidad</a:t>
              </a:r>
            </a:p>
            <a:p>
              <a:pPr algn="l">
                <a:buFontTx/>
                <a:buChar char="•"/>
              </a:pPr>
              <a:r>
                <a:rPr lang="es-CL" sz="1600"/>
                <a:t> Portabilidad</a:t>
              </a:r>
            </a:p>
            <a:p>
              <a:pPr algn="l">
                <a:buFontTx/>
                <a:buChar char="•"/>
              </a:pPr>
              <a:r>
                <a:rPr lang="es-CL" sz="1600"/>
                <a:t> ...</a:t>
              </a:r>
            </a:p>
          </p:txBody>
        </p:sp>
        <p:sp>
          <p:nvSpPr>
            <p:cNvPr id="72719" name="AutoShape 15"/>
            <p:cNvSpPr>
              <a:spLocks/>
            </p:cNvSpPr>
            <p:nvPr/>
          </p:nvSpPr>
          <p:spPr bwMode="auto">
            <a:xfrm flipH="1">
              <a:off x="2112" y="2928"/>
              <a:ext cx="192" cy="1248"/>
            </a:xfrm>
            <a:prstGeom prst="leftBrace">
              <a:avLst>
                <a:gd name="adj1" fmla="val 54167"/>
                <a:gd name="adj2" fmla="val 50491"/>
              </a:avLst>
            </a:prstGeom>
            <a:noFill/>
            <a:ln w="28575">
              <a:solidFill>
                <a:srgbClr val="008A00"/>
              </a:solidFill>
              <a:round/>
              <a:headEnd/>
              <a:tailEnd/>
            </a:ln>
            <a:effectLst/>
          </p:spPr>
          <p:txBody>
            <a:bodyPr wrap="none" anchor="ctr"/>
            <a:lstStyle/>
            <a:p>
              <a:endParaRPr lang="es-ES"/>
            </a:p>
          </p:txBody>
        </p:sp>
      </p:grpSp>
      <p:grpSp>
        <p:nvGrpSpPr>
          <p:cNvPr id="5" name="Group 32"/>
          <p:cNvGrpSpPr>
            <a:grpSpLocks/>
          </p:cNvGrpSpPr>
          <p:nvPr/>
        </p:nvGrpSpPr>
        <p:grpSpPr bwMode="auto">
          <a:xfrm>
            <a:off x="533400" y="3409936"/>
            <a:ext cx="7924800" cy="1828800"/>
            <a:chOff x="336" y="2400"/>
            <a:chExt cx="4992" cy="1152"/>
          </a:xfrm>
        </p:grpSpPr>
        <p:sp>
          <p:nvSpPr>
            <p:cNvPr id="72716" name="Freeform 12"/>
            <p:cNvSpPr>
              <a:spLocks/>
            </p:cNvSpPr>
            <p:nvPr/>
          </p:nvSpPr>
          <p:spPr bwMode="auto">
            <a:xfrm>
              <a:off x="432" y="2400"/>
              <a:ext cx="4896" cy="1152"/>
            </a:xfrm>
            <a:custGeom>
              <a:avLst/>
              <a:gdLst/>
              <a:ahLst/>
              <a:cxnLst>
                <a:cxn ang="0">
                  <a:pos x="3888" y="0"/>
                </a:cxn>
                <a:cxn ang="0">
                  <a:pos x="4896" y="0"/>
                </a:cxn>
                <a:cxn ang="0">
                  <a:pos x="4896" y="432"/>
                </a:cxn>
                <a:cxn ang="0">
                  <a:pos x="0" y="432"/>
                </a:cxn>
                <a:cxn ang="0">
                  <a:pos x="0" y="1152"/>
                </a:cxn>
                <a:cxn ang="0">
                  <a:pos x="336" y="1152"/>
                </a:cxn>
              </a:cxnLst>
              <a:rect l="0" t="0" r="r" b="b"/>
              <a:pathLst>
                <a:path w="4896" h="1152">
                  <a:moveTo>
                    <a:pt x="3888" y="0"/>
                  </a:moveTo>
                  <a:lnTo>
                    <a:pt x="4896" y="0"/>
                  </a:lnTo>
                  <a:lnTo>
                    <a:pt x="4896" y="432"/>
                  </a:lnTo>
                  <a:lnTo>
                    <a:pt x="0" y="432"/>
                  </a:lnTo>
                  <a:lnTo>
                    <a:pt x="0" y="1152"/>
                  </a:lnTo>
                  <a:lnTo>
                    <a:pt x="336" y="1152"/>
                  </a:lnTo>
                </a:path>
              </a:pathLst>
            </a:custGeom>
            <a:noFill/>
            <a:ln w="28575" cap="flat" cmpd="sng">
              <a:solidFill>
                <a:srgbClr val="008A00"/>
              </a:solidFill>
              <a:prstDash val="solid"/>
              <a:round/>
              <a:headEnd type="none" w="med" len="med"/>
              <a:tailEnd type="triangle" w="med" len="med"/>
            </a:ln>
            <a:effectLst/>
          </p:spPr>
          <p:txBody>
            <a:bodyPr wrap="none" anchor="ctr"/>
            <a:lstStyle/>
            <a:p>
              <a:endParaRPr lang="es-ES"/>
            </a:p>
          </p:txBody>
        </p:sp>
        <p:sp>
          <p:nvSpPr>
            <p:cNvPr id="72720" name="Text Box 16"/>
            <p:cNvSpPr txBox="1">
              <a:spLocks noChangeArrowheads="1"/>
            </p:cNvSpPr>
            <p:nvPr/>
          </p:nvSpPr>
          <p:spPr bwMode="auto">
            <a:xfrm>
              <a:off x="336" y="2505"/>
              <a:ext cx="4796" cy="231"/>
            </a:xfrm>
            <a:prstGeom prst="rect">
              <a:avLst/>
            </a:prstGeom>
            <a:noFill/>
            <a:ln w="9525">
              <a:noFill/>
              <a:miter lim="800000"/>
              <a:headEnd/>
              <a:tailEnd/>
            </a:ln>
            <a:effectLst/>
          </p:spPr>
          <p:txBody>
            <a:bodyPr wrap="none">
              <a:spAutoFit/>
            </a:bodyPr>
            <a:lstStyle/>
            <a:p>
              <a:pPr algn="l"/>
              <a:r>
                <a:rPr lang="es-CL"/>
                <a:t>Los atributos de calidad del software y su caracterización son esenciales.</a:t>
              </a:r>
            </a:p>
          </p:txBody>
        </p:sp>
      </p:grpSp>
      <p:grpSp>
        <p:nvGrpSpPr>
          <p:cNvPr id="6" name="Group 34"/>
          <p:cNvGrpSpPr>
            <a:grpSpLocks/>
          </p:cNvGrpSpPr>
          <p:nvPr/>
        </p:nvGrpSpPr>
        <p:grpSpPr bwMode="auto">
          <a:xfrm>
            <a:off x="3657600" y="4857736"/>
            <a:ext cx="5105400" cy="838200"/>
            <a:chOff x="2304" y="3312"/>
            <a:chExt cx="3216" cy="528"/>
          </a:xfrm>
        </p:grpSpPr>
        <p:grpSp>
          <p:nvGrpSpPr>
            <p:cNvPr id="7" name="Group 26"/>
            <p:cNvGrpSpPr>
              <a:grpSpLocks/>
            </p:cNvGrpSpPr>
            <p:nvPr/>
          </p:nvGrpSpPr>
          <p:grpSpPr bwMode="auto">
            <a:xfrm>
              <a:off x="2304" y="3312"/>
              <a:ext cx="960" cy="528"/>
              <a:chOff x="2304" y="3312"/>
              <a:chExt cx="960" cy="528"/>
            </a:xfrm>
          </p:grpSpPr>
          <p:sp>
            <p:nvSpPr>
              <p:cNvPr id="72724" name="Rectangle 20"/>
              <p:cNvSpPr>
                <a:spLocks noChangeArrowheads="1"/>
              </p:cNvSpPr>
              <p:nvPr/>
            </p:nvSpPr>
            <p:spPr bwMode="auto">
              <a:xfrm>
                <a:off x="2304" y="3312"/>
                <a:ext cx="960" cy="528"/>
              </a:xfrm>
              <a:prstGeom prst="rect">
                <a:avLst/>
              </a:prstGeom>
              <a:solidFill>
                <a:schemeClr val="hlink"/>
              </a:solidFill>
              <a:ln w="9525">
                <a:solidFill>
                  <a:srgbClr val="008A00"/>
                </a:solidFill>
                <a:miter lim="800000"/>
                <a:headEnd/>
                <a:tailEnd/>
              </a:ln>
              <a:effectLst/>
            </p:spPr>
            <p:txBody>
              <a:bodyPr wrap="none" anchor="ctr"/>
              <a:lstStyle/>
              <a:p>
                <a:endParaRPr lang="es-ES"/>
              </a:p>
            </p:txBody>
          </p:sp>
          <p:sp>
            <p:nvSpPr>
              <p:cNvPr id="72721" name="Text Box 17"/>
              <p:cNvSpPr txBox="1">
                <a:spLocks noChangeArrowheads="1"/>
              </p:cNvSpPr>
              <p:nvPr/>
            </p:nvSpPr>
            <p:spPr bwMode="auto">
              <a:xfrm>
                <a:off x="2352" y="3312"/>
                <a:ext cx="855" cy="520"/>
              </a:xfrm>
              <a:prstGeom prst="rect">
                <a:avLst/>
              </a:prstGeom>
              <a:solidFill>
                <a:schemeClr val="hlink"/>
              </a:solidFill>
              <a:ln w="9525">
                <a:noFill/>
                <a:miter lim="800000"/>
                <a:headEnd/>
                <a:tailEnd/>
              </a:ln>
              <a:effectLst/>
            </p:spPr>
            <p:txBody>
              <a:bodyPr wrap="none">
                <a:spAutoFit/>
              </a:bodyPr>
              <a:lstStyle/>
              <a:p>
                <a:r>
                  <a:rPr lang="es-CL" sz="1600">
                    <a:solidFill>
                      <a:schemeClr val="bg1"/>
                    </a:solidFill>
                  </a:rPr>
                  <a:t>Manejadores</a:t>
                </a:r>
              </a:p>
              <a:p>
                <a:r>
                  <a:rPr lang="es-CL" sz="1600">
                    <a:solidFill>
                      <a:schemeClr val="bg1"/>
                    </a:solidFill>
                  </a:rPr>
                  <a:t>de atributos</a:t>
                </a:r>
              </a:p>
              <a:p>
                <a:r>
                  <a:rPr lang="es-CL" sz="1600">
                    <a:solidFill>
                      <a:schemeClr val="bg1"/>
                    </a:solidFill>
                  </a:rPr>
                  <a:t>de calidad</a:t>
                </a:r>
              </a:p>
            </p:txBody>
          </p:sp>
        </p:grpSp>
        <p:grpSp>
          <p:nvGrpSpPr>
            <p:cNvPr id="8" name="Group 25"/>
            <p:cNvGrpSpPr>
              <a:grpSpLocks/>
            </p:cNvGrpSpPr>
            <p:nvPr/>
          </p:nvGrpSpPr>
          <p:grpSpPr bwMode="auto">
            <a:xfrm>
              <a:off x="3456" y="3312"/>
              <a:ext cx="960" cy="528"/>
              <a:chOff x="3456" y="3312"/>
              <a:chExt cx="960" cy="528"/>
            </a:xfrm>
          </p:grpSpPr>
          <p:sp>
            <p:nvSpPr>
              <p:cNvPr id="72726" name="Rectangle 22"/>
              <p:cNvSpPr>
                <a:spLocks noChangeArrowheads="1"/>
              </p:cNvSpPr>
              <p:nvPr/>
            </p:nvSpPr>
            <p:spPr bwMode="auto">
              <a:xfrm>
                <a:off x="3456" y="3312"/>
                <a:ext cx="960" cy="528"/>
              </a:xfrm>
              <a:prstGeom prst="rect">
                <a:avLst/>
              </a:prstGeom>
              <a:solidFill>
                <a:schemeClr val="hlink"/>
              </a:solidFill>
              <a:ln w="9525">
                <a:solidFill>
                  <a:srgbClr val="008A00"/>
                </a:solidFill>
                <a:miter lim="800000"/>
                <a:headEnd/>
                <a:tailEnd/>
              </a:ln>
              <a:effectLst/>
            </p:spPr>
            <p:txBody>
              <a:bodyPr wrap="none" anchor="ctr"/>
              <a:lstStyle/>
              <a:p>
                <a:endParaRPr lang="es-ES"/>
              </a:p>
            </p:txBody>
          </p:sp>
          <p:sp>
            <p:nvSpPr>
              <p:cNvPr id="72722" name="Text Box 18"/>
              <p:cNvSpPr txBox="1">
                <a:spLocks noChangeArrowheads="1"/>
              </p:cNvSpPr>
              <p:nvPr/>
            </p:nvSpPr>
            <p:spPr bwMode="auto">
              <a:xfrm>
                <a:off x="3552" y="3408"/>
                <a:ext cx="806" cy="366"/>
              </a:xfrm>
              <a:prstGeom prst="rect">
                <a:avLst/>
              </a:prstGeom>
              <a:solidFill>
                <a:schemeClr val="hlink"/>
              </a:solidFill>
              <a:ln w="9525">
                <a:noFill/>
                <a:miter lim="800000"/>
                <a:headEnd/>
                <a:tailEnd/>
              </a:ln>
              <a:effectLst/>
            </p:spPr>
            <p:txBody>
              <a:bodyPr wrap="none">
                <a:spAutoFit/>
              </a:bodyPr>
              <a:lstStyle/>
              <a:p>
                <a:r>
                  <a:rPr lang="es-CL" sz="1600">
                    <a:solidFill>
                      <a:schemeClr val="bg1"/>
                    </a:solidFill>
                  </a:rPr>
                  <a:t>Arquitectura</a:t>
                </a:r>
              </a:p>
              <a:p>
                <a:r>
                  <a:rPr lang="es-CL" sz="1600">
                    <a:solidFill>
                      <a:schemeClr val="bg1"/>
                    </a:solidFill>
                  </a:rPr>
                  <a:t>del software</a:t>
                </a:r>
              </a:p>
            </p:txBody>
          </p:sp>
        </p:grpSp>
        <p:grpSp>
          <p:nvGrpSpPr>
            <p:cNvPr id="9" name="Group 24"/>
            <p:cNvGrpSpPr>
              <a:grpSpLocks/>
            </p:cNvGrpSpPr>
            <p:nvPr/>
          </p:nvGrpSpPr>
          <p:grpSpPr bwMode="auto">
            <a:xfrm>
              <a:off x="4560" y="3312"/>
              <a:ext cx="960" cy="528"/>
              <a:chOff x="4560" y="3312"/>
              <a:chExt cx="960" cy="528"/>
            </a:xfrm>
          </p:grpSpPr>
          <p:sp>
            <p:nvSpPr>
              <p:cNvPr id="72727" name="Rectangle 23"/>
              <p:cNvSpPr>
                <a:spLocks noChangeArrowheads="1"/>
              </p:cNvSpPr>
              <p:nvPr/>
            </p:nvSpPr>
            <p:spPr bwMode="auto">
              <a:xfrm>
                <a:off x="4560" y="3312"/>
                <a:ext cx="960" cy="528"/>
              </a:xfrm>
              <a:prstGeom prst="rect">
                <a:avLst/>
              </a:prstGeom>
              <a:solidFill>
                <a:schemeClr val="hlink"/>
              </a:solidFill>
              <a:ln w="9525">
                <a:solidFill>
                  <a:srgbClr val="008A00"/>
                </a:solidFill>
                <a:miter lim="800000"/>
                <a:headEnd/>
                <a:tailEnd/>
              </a:ln>
              <a:effectLst/>
            </p:spPr>
            <p:txBody>
              <a:bodyPr wrap="none" anchor="ctr"/>
              <a:lstStyle/>
              <a:p>
                <a:endParaRPr lang="es-ES"/>
              </a:p>
            </p:txBody>
          </p:sp>
          <p:sp>
            <p:nvSpPr>
              <p:cNvPr id="72723" name="Text Box 19"/>
              <p:cNvSpPr txBox="1">
                <a:spLocks noChangeArrowheads="1"/>
              </p:cNvSpPr>
              <p:nvPr/>
            </p:nvSpPr>
            <p:spPr bwMode="auto">
              <a:xfrm>
                <a:off x="4707" y="3456"/>
                <a:ext cx="621" cy="212"/>
              </a:xfrm>
              <a:prstGeom prst="rect">
                <a:avLst/>
              </a:prstGeom>
              <a:solidFill>
                <a:schemeClr val="hlink"/>
              </a:solidFill>
              <a:ln w="9525">
                <a:noFill/>
                <a:miter lim="800000"/>
                <a:headEnd/>
                <a:tailEnd/>
              </a:ln>
              <a:effectLst/>
            </p:spPr>
            <p:txBody>
              <a:bodyPr wrap="none">
                <a:spAutoFit/>
              </a:bodyPr>
              <a:lstStyle/>
              <a:p>
                <a:pPr algn="l"/>
                <a:r>
                  <a:rPr lang="es-CL" sz="1600">
                    <a:solidFill>
                      <a:schemeClr val="bg1"/>
                    </a:solidFill>
                  </a:rPr>
                  <a:t>Software</a:t>
                </a:r>
              </a:p>
            </p:txBody>
          </p:sp>
        </p:grpSp>
        <p:cxnSp>
          <p:nvCxnSpPr>
            <p:cNvPr id="72731" name="AutoShape 27"/>
            <p:cNvCxnSpPr>
              <a:cxnSpLocks noChangeShapeType="1"/>
              <a:stCxn id="72724" idx="3"/>
              <a:endCxn id="72726" idx="1"/>
            </p:cNvCxnSpPr>
            <p:nvPr/>
          </p:nvCxnSpPr>
          <p:spPr bwMode="auto">
            <a:xfrm>
              <a:off x="3264" y="3576"/>
              <a:ext cx="192" cy="0"/>
            </a:xfrm>
            <a:prstGeom prst="straightConnector1">
              <a:avLst/>
            </a:prstGeom>
            <a:noFill/>
            <a:ln w="28575">
              <a:solidFill>
                <a:srgbClr val="008A00"/>
              </a:solidFill>
              <a:round/>
              <a:headEnd/>
              <a:tailEnd type="triangle" w="med" len="med"/>
            </a:ln>
            <a:effectLst/>
          </p:spPr>
        </p:cxnSp>
        <p:cxnSp>
          <p:nvCxnSpPr>
            <p:cNvPr id="72732" name="AutoShape 28"/>
            <p:cNvCxnSpPr>
              <a:cxnSpLocks noChangeShapeType="1"/>
              <a:stCxn id="72726" idx="3"/>
              <a:endCxn id="72727" idx="1"/>
            </p:cNvCxnSpPr>
            <p:nvPr/>
          </p:nvCxnSpPr>
          <p:spPr bwMode="auto">
            <a:xfrm>
              <a:off x="4416" y="3576"/>
              <a:ext cx="144" cy="0"/>
            </a:xfrm>
            <a:prstGeom prst="straightConnector1">
              <a:avLst/>
            </a:prstGeom>
            <a:noFill/>
            <a:ln w="28575">
              <a:solidFill>
                <a:srgbClr val="008A00"/>
              </a:solidFill>
              <a:round/>
              <a:headEnd/>
              <a:tailEnd type="triangle" w="med" len="med"/>
            </a:ln>
            <a:effectLst/>
          </p:spPr>
        </p:cxnSp>
      </p:grpSp>
      <p:grpSp>
        <p:nvGrpSpPr>
          <p:cNvPr id="10" name="Group 35"/>
          <p:cNvGrpSpPr>
            <a:grpSpLocks/>
          </p:cNvGrpSpPr>
          <p:nvPr/>
        </p:nvGrpSpPr>
        <p:grpSpPr bwMode="auto">
          <a:xfrm>
            <a:off x="3733800" y="5715005"/>
            <a:ext cx="4267200" cy="693738"/>
            <a:chOff x="2352" y="3588"/>
            <a:chExt cx="2688" cy="437"/>
          </a:xfrm>
        </p:grpSpPr>
        <p:cxnSp>
          <p:nvCxnSpPr>
            <p:cNvPr id="72733" name="AutoShape 29"/>
            <p:cNvCxnSpPr>
              <a:cxnSpLocks noChangeShapeType="1"/>
              <a:stCxn id="72727" idx="2"/>
            </p:cNvCxnSpPr>
            <p:nvPr/>
          </p:nvCxnSpPr>
          <p:spPr bwMode="auto">
            <a:xfrm rot="5400000">
              <a:off x="3576" y="2364"/>
              <a:ext cx="240" cy="2688"/>
            </a:xfrm>
            <a:prstGeom prst="bentConnector2">
              <a:avLst/>
            </a:prstGeom>
            <a:noFill/>
            <a:ln w="28575">
              <a:solidFill>
                <a:srgbClr val="008A00"/>
              </a:solidFill>
              <a:miter lim="800000"/>
              <a:headEnd/>
              <a:tailEnd type="triangle" w="med" len="med"/>
            </a:ln>
            <a:effectLst/>
          </p:spPr>
        </p:cxnSp>
        <p:sp>
          <p:nvSpPr>
            <p:cNvPr id="72734" name="Text Box 30"/>
            <p:cNvSpPr txBox="1">
              <a:spLocks noChangeArrowheads="1"/>
            </p:cNvSpPr>
            <p:nvPr/>
          </p:nvSpPr>
          <p:spPr bwMode="auto">
            <a:xfrm>
              <a:off x="3254" y="3813"/>
              <a:ext cx="1381" cy="212"/>
            </a:xfrm>
            <a:prstGeom prst="rect">
              <a:avLst/>
            </a:prstGeom>
            <a:noFill/>
            <a:ln w="9525">
              <a:noFill/>
              <a:miter lim="800000"/>
              <a:headEnd/>
              <a:tailEnd/>
            </a:ln>
            <a:effectLst/>
          </p:spPr>
          <p:txBody>
            <a:bodyPr wrap="none">
              <a:spAutoFit/>
            </a:bodyPr>
            <a:lstStyle/>
            <a:p>
              <a:pPr algn="l"/>
              <a:r>
                <a:rPr lang="es-CL" sz="1600" dirty="0"/>
                <a:t>tiene estas cualidades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dissolve">
                                      <p:cBhvr>
                                        <p:cTn id="7" dur="500"/>
                                        <p:tgtEl>
                                          <p:spTgt spid="727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2714"/>
                                        </p:tgtEl>
                                        <p:attrNameLst>
                                          <p:attrName>style.visibility</p:attrName>
                                        </p:attrNameLst>
                                      </p:cBhvr>
                                      <p:to>
                                        <p:strVal val="visible"/>
                                      </p:to>
                                    </p:set>
                                    <p:animEffect transition="in" filter="wipe(left)">
                                      <p:cBhvr>
                                        <p:cTn id="12" dur="500"/>
                                        <p:tgtEl>
                                          <p:spTgt spid="727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2715"/>
                                        </p:tgtEl>
                                        <p:attrNameLst>
                                          <p:attrName>style.visibility</p:attrName>
                                        </p:attrNameLst>
                                      </p:cBhvr>
                                      <p:to>
                                        <p:strVal val="visible"/>
                                      </p:to>
                                    </p:set>
                                    <p:animEffect transition="in" filter="wipe(left)">
                                      <p:cBhvr>
                                        <p:cTn id="22" dur="500"/>
                                        <p:tgtEl>
                                          <p:spTgt spid="727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right)">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4" grpId="0" animBg="1"/>
      <p:bldP spid="727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54605AE-D9C6-4D91-BFD1-4C8232FABFB2}" type="slidenum">
              <a:rPr lang="es-CL"/>
              <a:pPr/>
              <a:t>6</a:t>
            </a:fld>
            <a:endParaRPr lang="es-CL"/>
          </a:p>
        </p:txBody>
      </p:sp>
      <p:sp>
        <p:nvSpPr>
          <p:cNvPr id="74754" name="Rectangle 2"/>
          <p:cNvSpPr>
            <a:spLocks noGrp="1" noChangeArrowheads="1"/>
          </p:cNvSpPr>
          <p:nvPr>
            <p:ph type="title"/>
          </p:nvPr>
        </p:nvSpPr>
        <p:spPr/>
        <p:txBody>
          <a:bodyPr/>
          <a:lstStyle/>
          <a:p>
            <a:r>
              <a:rPr lang="es-CL"/>
              <a:t>Arquitectura y Funcionalidad</a:t>
            </a:r>
          </a:p>
        </p:txBody>
      </p:sp>
      <p:sp>
        <p:nvSpPr>
          <p:cNvPr id="74755" name="Rectangle 3"/>
          <p:cNvSpPr>
            <a:spLocks noGrp="1" noChangeArrowheads="1"/>
          </p:cNvSpPr>
          <p:nvPr>
            <p:ph type="body" idx="1"/>
          </p:nvPr>
        </p:nvSpPr>
        <p:spPr/>
        <p:txBody>
          <a:bodyPr>
            <a:normAutofit/>
          </a:bodyPr>
          <a:lstStyle/>
          <a:p>
            <a:r>
              <a:rPr lang="es-CL"/>
              <a:t>La funcionalidad es en gran medida ortogonal a los requisitos de calidad:</a:t>
            </a:r>
          </a:p>
          <a:p>
            <a:pPr lvl="1"/>
            <a:r>
              <a:rPr lang="es-CL"/>
              <a:t>la funcionalidad es la capacidad del sistema de hacer lo que se pretendía que hiciese;</a:t>
            </a:r>
          </a:p>
          <a:p>
            <a:pPr lvl="1"/>
            <a:r>
              <a:rPr lang="es-CL"/>
              <a:t>los sistemas se descomponen en elementos para lograr variados propósitos, más allá de la funcionalidad:</a:t>
            </a:r>
          </a:p>
          <a:p>
            <a:pPr lvl="2"/>
            <a:r>
              <a:rPr lang="es-CL"/>
              <a:t>las opciones de arquitectura promueven ciertas cualidades al tiempo que implementan la funcionalidad deseada.</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976FA015-1917-4285-92AD-CE0D24BCDA29}" type="slidenum">
              <a:rPr lang="es-CL"/>
              <a:pPr/>
              <a:t>7</a:t>
            </a:fld>
            <a:endParaRPr lang="es-CL"/>
          </a:p>
        </p:txBody>
      </p:sp>
      <p:sp>
        <p:nvSpPr>
          <p:cNvPr id="75778" name="Rectangle 2"/>
          <p:cNvSpPr>
            <a:spLocks noGrp="1" noChangeArrowheads="1"/>
          </p:cNvSpPr>
          <p:nvPr>
            <p:ph type="title"/>
          </p:nvPr>
        </p:nvSpPr>
        <p:spPr/>
        <p:txBody>
          <a:bodyPr>
            <a:normAutofit fontScale="90000"/>
          </a:bodyPr>
          <a:lstStyle/>
          <a:p>
            <a:r>
              <a:rPr lang="es-CL"/>
              <a:t>Consecuencias de las Decisiones de Arquitectura sobre las Cualidades</a:t>
            </a:r>
          </a:p>
        </p:txBody>
      </p:sp>
      <p:sp>
        <p:nvSpPr>
          <p:cNvPr id="75779" name="Rectangle 3"/>
          <p:cNvSpPr>
            <a:spLocks noGrp="1" noChangeArrowheads="1"/>
          </p:cNvSpPr>
          <p:nvPr>
            <p:ph type="body" idx="1"/>
          </p:nvPr>
        </p:nvSpPr>
        <p:spPr/>
        <p:txBody>
          <a:bodyPr>
            <a:normAutofit lnSpcReduction="10000"/>
          </a:bodyPr>
          <a:lstStyle/>
          <a:p>
            <a:r>
              <a:rPr lang="es-CL" dirty="0"/>
              <a:t>La medida en que un sistema alcanza sus requisitos de calidad depende de las decisiones de arquitectura:</a:t>
            </a:r>
          </a:p>
          <a:p>
            <a:pPr lvl="1"/>
            <a:r>
              <a:rPr lang="es-CL" dirty="0"/>
              <a:t>la arquitectura es crítica para alcanzar los atributos de calidad;</a:t>
            </a:r>
          </a:p>
          <a:p>
            <a:pPr lvl="1"/>
            <a:r>
              <a:rPr lang="es-CL" dirty="0"/>
              <a:t>las cualidades del producto deben diseñarse como parte de la arquitectura;</a:t>
            </a:r>
          </a:p>
          <a:p>
            <a:pPr lvl="1"/>
            <a:r>
              <a:rPr lang="es-CL" dirty="0"/>
              <a:t>un cambio en la estructura que mejora una cualidad suele afectar las otras cualidades;</a:t>
            </a:r>
          </a:p>
          <a:p>
            <a:pPr lvl="1"/>
            <a:r>
              <a:rPr lang="es-CL" dirty="0"/>
              <a:t>la arquitectura sólo puede permitir, no garantizar, que cualquier requisito de calidad se alcance.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736BE29-85A5-4983-8109-310C6D4E03A4}" type="slidenum">
              <a:rPr lang="es-CL"/>
              <a:pPr/>
              <a:t>8</a:t>
            </a:fld>
            <a:endParaRPr lang="es-CL"/>
          </a:p>
        </p:txBody>
      </p:sp>
      <p:sp>
        <p:nvSpPr>
          <p:cNvPr id="76804" name="Rectangle 4"/>
          <p:cNvSpPr>
            <a:spLocks noGrp="1" noChangeArrowheads="1"/>
          </p:cNvSpPr>
          <p:nvPr>
            <p:ph type="title"/>
          </p:nvPr>
        </p:nvSpPr>
        <p:spPr/>
        <p:txBody>
          <a:bodyPr/>
          <a:lstStyle/>
          <a:p>
            <a:r>
              <a:rPr lang="es-CL" dirty="0"/>
              <a:t>Desafíos</a:t>
            </a:r>
          </a:p>
        </p:txBody>
      </p:sp>
      <p:sp>
        <p:nvSpPr>
          <p:cNvPr id="76805" name="Rectangle 5"/>
          <p:cNvSpPr>
            <a:spLocks noGrp="1" noChangeArrowheads="1"/>
          </p:cNvSpPr>
          <p:nvPr>
            <p:ph type="body" idx="1"/>
          </p:nvPr>
        </p:nvSpPr>
        <p:spPr>
          <a:xfrm>
            <a:off x="428596" y="1714488"/>
            <a:ext cx="8429684" cy="4429156"/>
          </a:xfrm>
        </p:spPr>
        <p:txBody>
          <a:bodyPr>
            <a:noAutofit/>
          </a:bodyPr>
          <a:lstStyle/>
          <a:p>
            <a:r>
              <a:rPr lang="es-CL" sz="2400" dirty="0"/>
              <a:t>¿Qué significan con precisión atributos de calidad tales como </a:t>
            </a:r>
            <a:r>
              <a:rPr lang="es-CL" sz="2400" dirty="0" err="1"/>
              <a:t>modificabilidad</a:t>
            </a:r>
            <a:r>
              <a:rPr lang="es-CL" sz="2400" dirty="0"/>
              <a:t>, seguridad, performance y confiabilidad?</a:t>
            </a:r>
          </a:p>
          <a:p>
            <a:r>
              <a:rPr lang="es-CL" sz="2400" dirty="0"/>
              <a:t>¿Cómo se estructura el sistema de modo que tenga estas cualidades deseadas?</a:t>
            </a:r>
          </a:p>
          <a:p>
            <a:r>
              <a:rPr lang="es-CL" sz="2400" dirty="0"/>
              <a:t>¿Se puede analizar el sistema para determinar si tiene estas cualidades?</a:t>
            </a:r>
          </a:p>
          <a:p>
            <a:r>
              <a:rPr lang="es-CL" sz="2400" dirty="0"/>
              <a:t>¿Cuán temprano puede realizarse este análisis?</a:t>
            </a:r>
          </a:p>
          <a:p>
            <a:r>
              <a:rPr lang="es-CL" sz="2400" dirty="0"/>
              <a:t>¿Cómo se sabe si una arquitectura de software es apropiada para un sistema sin tener que construir el sistema primero?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normAutofit fontScale="85000" lnSpcReduction="20000"/>
          </a:bodyPr>
          <a:lstStyle/>
          <a:p>
            <a:fld id="{450BDAC0-5165-4BAC-8FD5-E005D24FFFD7}" type="slidenum">
              <a:rPr lang="es-CL"/>
              <a:pPr/>
              <a:t>9</a:t>
            </a:fld>
            <a:endParaRPr lang="es-CL"/>
          </a:p>
        </p:txBody>
      </p:sp>
      <p:sp>
        <p:nvSpPr>
          <p:cNvPr id="106498" name="Rectangle 2"/>
          <p:cNvSpPr>
            <a:spLocks noGrp="1" noChangeArrowheads="1"/>
          </p:cNvSpPr>
          <p:nvPr>
            <p:ph type="title"/>
          </p:nvPr>
        </p:nvSpPr>
        <p:spPr>
          <a:xfrm>
            <a:off x="357158" y="428604"/>
            <a:ext cx="8534400" cy="758825"/>
          </a:xfrm>
        </p:spPr>
        <p:txBody>
          <a:bodyPr>
            <a:noAutofit/>
          </a:bodyPr>
          <a:lstStyle/>
          <a:p>
            <a:r>
              <a:rPr lang="es-CL" dirty="0"/>
              <a:t>Realidad sobre Arquitectura de Software</a:t>
            </a:r>
          </a:p>
        </p:txBody>
      </p:sp>
      <p:sp>
        <p:nvSpPr>
          <p:cNvPr id="106499" name="Rectangle 3"/>
          <p:cNvSpPr>
            <a:spLocks noGrp="1" noChangeArrowheads="1"/>
          </p:cNvSpPr>
          <p:nvPr>
            <p:ph type="body" idx="1"/>
          </p:nvPr>
        </p:nvSpPr>
        <p:spPr/>
        <p:txBody>
          <a:bodyPr/>
          <a:lstStyle/>
          <a:p>
            <a:r>
              <a:rPr lang="es-CL" dirty="0"/>
              <a:t>Los requisitos de atributos de calidad son las principales guías para el diseño de la arquitectura.</a:t>
            </a:r>
          </a:p>
          <a:p>
            <a:r>
              <a:rPr lang="es-CL" dirty="0"/>
              <a:t>La medida en que un sistema alcance sus requisitos de atributos de calidad depende de las decisiones de arquitectura.</a:t>
            </a:r>
          </a:p>
          <a:p>
            <a:r>
              <a:rPr lang="es-CL" dirty="0"/>
              <a:t>El desarrollo requiere ser guiado por las decisiones de arquitectura.</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Orige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1576</TotalTime>
  <Words>2717</Words>
  <Application>Microsoft Office PowerPoint</Application>
  <PresentationFormat>Presentación en pantalla (4:3)</PresentationFormat>
  <Paragraphs>435</Paragraphs>
  <Slides>43</Slides>
  <Notes>40</Notes>
  <HiddenSlides>1</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43</vt:i4>
      </vt:variant>
    </vt:vector>
  </HeadingPairs>
  <TitlesOfParts>
    <vt:vector size="46" baseType="lpstr">
      <vt:lpstr>Intermedio</vt:lpstr>
      <vt:lpstr>Imagen</vt:lpstr>
      <vt:lpstr>Ecuación</vt:lpstr>
      <vt:lpstr>Arquitectura de Software y  Atributos de Calidad</vt:lpstr>
      <vt:lpstr>Implicancias de la Definición</vt:lpstr>
      <vt:lpstr>¿Por qué es importante la Arquitectura?</vt:lpstr>
      <vt:lpstr>Los Requisitos Determinan el Diseño</vt:lpstr>
      <vt:lpstr>Desarrollo de Sistemas de Software</vt:lpstr>
      <vt:lpstr>Arquitectura y Funcionalidad</vt:lpstr>
      <vt:lpstr>Consecuencias de las Decisiones de Arquitectura sobre las Cualidades</vt:lpstr>
      <vt:lpstr>Desafíos</vt:lpstr>
      <vt:lpstr>Realidad sobre Arquitectura de Software</vt:lpstr>
      <vt:lpstr>Influencia de los Interesados</vt:lpstr>
      <vt:lpstr>Interesados Involucrados</vt:lpstr>
      <vt:lpstr>Interesados Involucrados</vt:lpstr>
      <vt:lpstr>Desarrollo de Software Tradicional</vt:lpstr>
      <vt:lpstr>Arquitectura y Atributos de Calidad</vt:lpstr>
      <vt:lpstr>Arquitectura y Atributos de Calidad</vt:lpstr>
      <vt:lpstr>Atributos de Calidad Observables durante la Ejecución</vt:lpstr>
      <vt:lpstr>Performance</vt:lpstr>
      <vt:lpstr>Performance en la Arquitectura</vt:lpstr>
      <vt:lpstr>Seguridad</vt:lpstr>
      <vt:lpstr>Seguridad y Arquitectura</vt:lpstr>
      <vt:lpstr>Seguridad y Arquitectura</vt:lpstr>
      <vt:lpstr>Disponibilidad</vt:lpstr>
      <vt:lpstr>Disponibilidad y Arquitectura</vt:lpstr>
      <vt:lpstr>Funcionalidad</vt:lpstr>
      <vt:lpstr>Usabilidad</vt:lpstr>
      <vt:lpstr>Usabilidad y Arquitectura</vt:lpstr>
      <vt:lpstr>Atributos de Calidad no Visibles durante la Ejecución</vt:lpstr>
      <vt:lpstr>Modificabilidad</vt:lpstr>
      <vt:lpstr>Modificabilidad en el Proceso de Desarrollo</vt:lpstr>
      <vt:lpstr>Modificabilidad y Arquitectura</vt:lpstr>
      <vt:lpstr>Portabilidad</vt:lpstr>
      <vt:lpstr>Reusabilidad</vt:lpstr>
      <vt:lpstr>Reusabilidad y Modificabilidad</vt:lpstr>
      <vt:lpstr>Integrabilidad</vt:lpstr>
      <vt:lpstr>Testabilidad</vt:lpstr>
      <vt:lpstr>Testabilidad y Arquitectura</vt:lpstr>
      <vt:lpstr>Atributos de Calidad del Negocio</vt:lpstr>
      <vt:lpstr>Costo y Tiempo</vt:lpstr>
      <vt:lpstr>Comercialización</vt:lpstr>
      <vt:lpstr>Atributos de Calidad de la Arquitectura</vt:lpstr>
      <vt:lpstr>Integridad Conceptual</vt:lpstr>
      <vt:lpstr>20 años más tarde: Estrategia</vt:lpstr>
      <vt:lpstr>¿Cuál Arquitectura Escoger?</vt:lpstr>
    </vt:vector>
  </TitlesOfParts>
  <Company>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Seminario de Arquitectura de Software</dc:title>
  <dc:creator>cecilia</dc:creator>
  <cp:lastModifiedBy>cecilia</cp:lastModifiedBy>
  <cp:revision>15</cp:revision>
  <dcterms:created xsi:type="dcterms:W3CDTF">2011-03-07T12:51:06Z</dcterms:created>
  <dcterms:modified xsi:type="dcterms:W3CDTF">2011-03-22T13:22:05Z</dcterms:modified>
</cp:coreProperties>
</file>