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3" r:id="rId2"/>
    <p:sldId id="314" r:id="rId3"/>
    <p:sldId id="308" r:id="rId4"/>
    <p:sldId id="309" r:id="rId5"/>
    <p:sldId id="268" r:id="rId6"/>
    <p:sldId id="304" r:id="rId7"/>
    <p:sldId id="305" r:id="rId8"/>
    <p:sldId id="307" r:id="rId9"/>
    <p:sldId id="282" r:id="rId10"/>
    <p:sldId id="306" r:id="rId11"/>
    <p:sldId id="311" r:id="rId12"/>
    <p:sldId id="310" r:id="rId13"/>
    <p:sldId id="297" r:id="rId14"/>
    <p:sldId id="277" r:id="rId15"/>
    <p:sldId id="278" r:id="rId16"/>
    <p:sldId id="302" r:id="rId17"/>
    <p:sldId id="315" r:id="rId18"/>
    <p:sldId id="275" r:id="rId19"/>
    <p:sldId id="279" r:id="rId20"/>
    <p:sldId id="272" r:id="rId21"/>
    <p:sldId id="280" r:id="rId22"/>
    <p:sldId id="281" r:id="rId23"/>
    <p:sldId id="299" r:id="rId24"/>
    <p:sldId id="316" r:id="rId25"/>
    <p:sldId id="303" r:id="rId26"/>
    <p:sldId id="283" r:id="rId27"/>
    <p:sldId id="288" r:id="rId28"/>
    <p:sldId id="289" r:id="rId29"/>
    <p:sldId id="290" r:id="rId30"/>
    <p:sldId id="291" r:id="rId31"/>
    <p:sldId id="293" r:id="rId32"/>
    <p:sldId id="301" r:id="rId33"/>
    <p:sldId id="285" r:id="rId34"/>
    <p:sldId id="286" r:id="rId35"/>
    <p:sldId id="287" r:id="rId36"/>
    <p:sldId id="294" r:id="rId37"/>
    <p:sldId id="312" r:id="rId38"/>
  </p:sldIdLst>
  <p:sldSz cx="9144000" cy="6858000" type="screen4x3"/>
  <p:notesSz cx="6858000" cy="9028113"/>
  <p:defaultTextStyle>
    <a:defPPr>
      <a:defRPr lang="es-ES"/>
    </a:defPPr>
    <a:lvl1pPr algn="r" rtl="0" fontAlgn="base">
      <a:spcBef>
        <a:spcPct val="0"/>
      </a:spcBef>
      <a:spcAft>
        <a:spcPct val="0"/>
      </a:spcAft>
      <a:defRPr sz="2400" kern="1200">
        <a:solidFill>
          <a:schemeClr val="tx1"/>
        </a:solidFill>
        <a:latin typeface="Times New Roman" pitchFamily="18" charset="0"/>
        <a:ea typeface="+mn-ea"/>
        <a:cs typeface="+mn-cs"/>
      </a:defRPr>
    </a:lvl1pPr>
    <a:lvl2pPr marL="457200" algn="r" rtl="0" fontAlgn="base">
      <a:spcBef>
        <a:spcPct val="0"/>
      </a:spcBef>
      <a:spcAft>
        <a:spcPct val="0"/>
      </a:spcAft>
      <a:defRPr sz="2400" kern="1200">
        <a:solidFill>
          <a:schemeClr val="tx1"/>
        </a:solidFill>
        <a:latin typeface="Times New Roman" pitchFamily="18" charset="0"/>
        <a:ea typeface="+mn-ea"/>
        <a:cs typeface="+mn-cs"/>
      </a:defRPr>
    </a:lvl2pPr>
    <a:lvl3pPr marL="914400" algn="r" rtl="0" fontAlgn="base">
      <a:spcBef>
        <a:spcPct val="0"/>
      </a:spcBef>
      <a:spcAft>
        <a:spcPct val="0"/>
      </a:spcAft>
      <a:defRPr sz="2400" kern="1200">
        <a:solidFill>
          <a:schemeClr val="tx1"/>
        </a:solidFill>
        <a:latin typeface="Times New Roman" pitchFamily="18" charset="0"/>
        <a:ea typeface="+mn-ea"/>
        <a:cs typeface="+mn-cs"/>
      </a:defRPr>
    </a:lvl3pPr>
    <a:lvl4pPr marL="1371600" algn="r" rtl="0" fontAlgn="base">
      <a:spcBef>
        <a:spcPct val="0"/>
      </a:spcBef>
      <a:spcAft>
        <a:spcPct val="0"/>
      </a:spcAft>
      <a:defRPr sz="2400" kern="1200">
        <a:solidFill>
          <a:schemeClr val="tx1"/>
        </a:solidFill>
        <a:latin typeface="Times New Roman" pitchFamily="18" charset="0"/>
        <a:ea typeface="+mn-ea"/>
        <a:cs typeface="+mn-cs"/>
      </a:defRPr>
    </a:lvl4pPr>
    <a:lvl5pPr marL="1828800" algn="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3399"/>
    <a:srgbClr val="003300"/>
    <a:srgbClr val="FF0000"/>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snapVertSplitter="1" vertBarState="minimized" horzBarState="maximized">
    <p:restoredLeft sz="15620" autoAdjust="0"/>
    <p:restoredTop sz="94660"/>
  </p:normalViewPr>
  <p:slideViewPr>
    <p:cSldViewPr>
      <p:cViewPr>
        <p:scale>
          <a:sx n="50" d="100"/>
          <a:sy n="50" d="100"/>
        </p:scale>
        <p:origin x="-2334" y="-13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n-US" dirty="0" err="1" smtClean="0"/>
            <a:t>Operación</a:t>
          </a:r>
          <a:r>
            <a:rPr lang="en-US" dirty="0" smtClean="0"/>
            <a:t> Fedbatch</a:t>
          </a:r>
          <a:endParaRPr lang="en-US"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3600" dirty="0" err="1" smtClean="0"/>
            <a:t>Tipos</a:t>
          </a:r>
          <a:r>
            <a:rPr lang="en-US" sz="3600" dirty="0" smtClean="0"/>
            <a:t> de </a:t>
          </a:r>
          <a:r>
            <a:rPr lang="en-US" sz="3600" dirty="0" err="1" smtClean="0"/>
            <a:t>alimentación</a:t>
          </a:r>
          <a:endParaRPr lang="en-US" sz="36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1BF2F429-06DC-450A-89C2-E57BBF916BB6}">
      <dgm:prSet phldrT="[Texto]" custT="1"/>
      <dgm:spPr>
        <a:solidFill>
          <a:srgbClr val="FF0000"/>
        </a:solidFill>
      </dgm:spPr>
      <dgm:t>
        <a:bodyPr/>
        <a:lstStyle/>
        <a:p>
          <a:r>
            <a:rPr lang="en-US" dirty="0" err="1" smtClean="0"/>
            <a:t>Ecuaciones</a:t>
          </a:r>
          <a:r>
            <a:rPr lang="en-US" dirty="0" smtClean="0"/>
            <a:t> de </a:t>
          </a:r>
          <a:r>
            <a:rPr lang="en-US" dirty="0" err="1" smtClean="0"/>
            <a:t>Diseño</a:t>
          </a:r>
          <a:endParaRPr lang="en-US" dirty="0"/>
        </a:p>
      </dgm:t>
    </dgm:pt>
    <dgm:pt modelId="{4E7D0C81-3EE0-4C81-BEB7-97455EB83E57}" type="parTrans" cxnId="{B62DC005-F577-4EB8-ABED-A664110829B8}">
      <dgm:prSet/>
      <dgm:spPr/>
    </dgm:pt>
    <dgm:pt modelId="{C2F8C51E-24C0-406C-B01A-994FF618AD4F}" type="sibTrans" cxnId="{B62DC005-F577-4EB8-ABED-A664110829B8}">
      <dgm:prSet/>
      <dgm:spPr/>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custScaleX="142857">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B026BD2D-B7A2-4AC1-BBA6-CFC8F49B570F}" type="pres">
      <dgm:prSet presAssocID="{1BF2F429-06DC-450A-89C2-E57BBF916BB6}" presName="parentLin" presStyleCnt="0"/>
      <dgm:spPr/>
    </dgm:pt>
    <dgm:pt modelId="{8DDA56AD-4E49-4F07-B8AB-402E388542E0}" type="pres">
      <dgm:prSet presAssocID="{1BF2F429-06DC-450A-89C2-E57BBF916BB6}" presName="parentLeftMargin" presStyleLbl="node1" presStyleIdx="0" presStyleCnt="3"/>
      <dgm:spPr/>
      <dgm:t>
        <a:bodyPr/>
        <a:lstStyle/>
        <a:p>
          <a:endParaRPr lang="es-ES"/>
        </a:p>
      </dgm:t>
    </dgm:pt>
    <dgm:pt modelId="{55E21C4D-4B79-43A9-B67E-F51473833DFD}" type="pres">
      <dgm:prSet presAssocID="{1BF2F429-06DC-450A-89C2-E57BBF916BB6}" presName="parentText" presStyleLbl="node1" presStyleIdx="1" presStyleCnt="3" custScaleX="142857">
        <dgm:presLayoutVars>
          <dgm:chMax val="0"/>
          <dgm:bulletEnabled val="1"/>
        </dgm:presLayoutVars>
      </dgm:prSet>
      <dgm:spPr/>
      <dgm:t>
        <a:bodyPr/>
        <a:lstStyle/>
        <a:p>
          <a:endParaRPr lang="es-ES"/>
        </a:p>
      </dgm:t>
    </dgm:pt>
    <dgm:pt modelId="{92D52399-A2B3-4A86-92FF-72B6BFC3BB2E}" type="pres">
      <dgm:prSet presAssocID="{1BF2F429-06DC-450A-89C2-E57BBF916BB6}" presName="negativeSpace" presStyleCnt="0"/>
      <dgm:spPr/>
    </dgm:pt>
    <dgm:pt modelId="{59A50242-CFCD-4795-9567-348911B58306}" type="pres">
      <dgm:prSet presAssocID="{1BF2F429-06DC-450A-89C2-E57BBF916BB6}" presName="childText" presStyleLbl="conFgAcc1" presStyleIdx="1" presStyleCnt="3">
        <dgm:presLayoutVars>
          <dgm:bulletEnabled val="1"/>
        </dgm:presLayoutVars>
      </dgm:prSet>
      <dgm:spPr/>
    </dgm:pt>
    <dgm:pt modelId="{A00D10F0-96A6-4F04-995B-597E6AA0A816}" type="pres">
      <dgm:prSet presAssocID="{C2F8C51E-24C0-406C-B01A-994FF618AD4F}" presName="spaceBetweenRectangles" presStyleCnt="0"/>
      <dgm:spPr/>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3"/>
      <dgm:spPr/>
      <dgm:t>
        <a:bodyPr/>
        <a:lstStyle/>
        <a:p>
          <a:endParaRPr lang="en-US"/>
        </a:p>
      </dgm:t>
    </dgm:pt>
    <dgm:pt modelId="{8C0C9D8F-5C5F-49E9-A64E-B3516BF99316}" type="pres">
      <dgm:prSet presAssocID="{985038F1-91AC-418E-85E5-C1B78F1B20B1}" presName="parentText" presStyleLbl="node1" presStyleIdx="2" presStyleCnt="3" custScaleX="142857">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3">
        <dgm:presLayoutVars>
          <dgm:bulletEnabled val="1"/>
        </dgm:presLayoutVars>
      </dgm:prSet>
      <dgm:spPr/>
      <dgm:t>
        <a:bodyPr/>
        <a:lstStyle/>
        <a:p>
          <a:endParaRPr lang="en-US"/>
        </a:p>
      </dgm:t>
    </dgm:pt>
  </dgm:ptLst>
  <dgm:cxnLst>
    <dgm:cxn modelId="{17695491-FE20-450B-91A8-3BE367F30C9E}" type="presOf" srcId="{985038F1-91AC-418E-85E5-C1B78F1B20B1}" destId="{8C0C9D8F-5C5F-49E9-A64E-B3516BF99316}" srcOrd="1" destOrd="0" presId="urn:microsoft.com/office/officeart/2005/8/layout/list1"/>
    <dgm:cxn modelId="{4F55DC18-B2F6-4EF0-95CB-ECB5756AD7E9}" type="presOf" srcId="{1BF2F429-06DC-450A-89C2-E57BBF916BB6}" destId="{55E21C4D-4B79-43A9-B67E-F51473833DFD}" srcOrd="1"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5295A1C5-D0E9-4254-A689-56A804FA1B26}" type="presOf" srcId="{482EE62F-7750-42A8-8674-8A77405848CA}" destId="{0596F00E-2A48-44DE-98EB-0A723D874D0A}" srcOrd="0" destOrd="0" presId="urn:microsoft.com/office/officeart/2005/8/layout/list1"/>
    <dgm:cxn modelId="{B62DC005-F577-4EB8-ABED-A664110829B8}" srcId="{482EE62F-7750-42A8-8674-8A77405848CA}" destId="{1BF2F429-06DC-450A-89C2-E57BBF916BB6}" srcOrd="1" destOrd="0" parTransId="{4E7D0C81-3EE0-4C81-BEB7-97455EB83E57}" sibTransId="{C2F8C51E-24C0-406C-B01A-994FF618AD4F}"/>
    <dgm:cxn modelId="{AB8604FE-1081-4130-9D67-F2CF88572599}" type="presOf" srcId="{1BF2F429-06DC-450A-89C2-E57BBF916BB6}" destId="{8DDA56AD-4E49-4F07-B8AB-402E388542E0}" srcOrd="0" destOrd="0" presId="urn:microsoft.com/office/officeart/2005/8/layout/list1"/>
    <dgm:cxn modelId="{351D6025-73D0-4BB4-B3F1-FD540285C44A}" type="presOf" srcId="{5FAEECA9-EB04-426F-ADBA-A8F0FFE14CCC}" destId="{79C83E4F-8043-4924-8F8B-51F17B3569CA}" srcOrd="0" destOrd="0" presId="urn:microsoft.com/office/officeart/2005/8/layout/list1"/>
    <dgm:cxn modelId="{1B52830B-CC3D-4754-BC5F-8AECB6757D68}" type="presOf" srcId="{5FAEECA9-EB04-426F-ADBA-A8F0FFE14CCC}" destId="{B50B94C8-CC2E-4F0C-BABF-96BD4F95C4F8}" srcOrd="1"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CDD5A274-6A4A-4E48-9DBE-891D10C396E5}" type="presOf" srcId="{985038F1-91AC-418E-85E5-C1B78F1B20B1}" destId="{B5460F4B-7654-46CC-B024-88894442C2C7}" srcOrd="0" destOrd="0" presId="urn:microsoft.com/office/officeart/2005/8/layout/list1"/>
    <dgm:cxn modelId="{B5CE662B-6E7C-4743-9096-A44A2FEB9DE5}" type="presParOf" srcId="{0596F00E-2A48-44DE-98EB-0A723D874D0A}" destId="{7B3A7450-D912-48FD-B435-457155C84D11}" srcOrd="0" destOrd="0" presId="urn:microsoft.com/office/officeart/2005/8/layout/list1"/>
    <dgm:cxn modelId="{97B22BF0-89F5-45E4-9BBF-D006CF0D6A4D}" type="presParOf" srcId="{7B3A7450-D912-48FD-B435-457155C84D11}" destId="{79C83E4F-8043-4924-8F8B-51F17B3569CA}" srcOrd="0" destOrd="0" presId="urn:microsoft.com/office/officeart/2005/8/layout/list1"/>
    <dgm:cxn modelId="{BFA6210F-5D54-4483-8777-C5734E6310BA}" type="presParOf" srcId="{7B3A7450-D912-48FD-B435-457155C84D11}" destId="{B50B94C8-CC2E-4F0C-BABF-96BD4F95C4F8}" srcOrd="1" destOrd="0" presId="urn:microsoft.com/office/officeart/2005/8/layout/list1"/>
    <dgm:cxn modelId="{AF0342AA-48B0-4AB8-B175-5246DD25FD07}" type="presParOf" srcId="{0596F00E-2A48-44DE-98EB-0A723D874D0A}" destId="{CD04B0FD-1E70-4BFD-B4DD-7E099719A2F6}" srcOrd="1" destOrd="0" presId="urn:microsoft.com/office/officeart/2005/8/layout/list1"/>
    <dgm:cxn modelId="{E3307DB3-57EA-4936-87AD-9391F107265A}" type="presParOf" srcId="{0596F00E-2A48-44DE-98EB-0A723D874D0A}" destId="{E93C7938-1995-4611-A050-091AF9CD50AD}" srcOrd="2" destOrd="0" presId="urn:microsoft.com/office/officeart/2005/8/layout/list1"/>
    <dgm:cxn modelId="{D4C93710-6AB0-46DD-930F-0460E56B6A3C}" type="presParOf" srcId="{0596F00E-2A48-44DE-98EB-0A723D874D0A}" destId="{9114B799-3CDF-4C97-ABA6-20A2FC175A71}" srcOrd="3" destOrd="0" presId="urn:microsoft.com/office/officeart/2005/8/layout/list1"/>
    <dgm:cxn modelId="{44937D1C-92D0-4808-A8AA-A43B72B0EE84}" type="presParOf" srcId="{0596F00E-2A48-44DE-98EB-0A723D874D0A}" destId="{B026BD2D-B7A2-4AC1-BBA6-CFC8F49B570F}" srcOrd="4" destOrd="0" presId="urn:microsoft.com/office/officeart/2005/8/layout/list1"/>
    <dgm:cxn modelId="{BCE6318F-E47A-484A-B433-3F34A848E234}" type="presParOf" srcId="{B026BD2D-B7A2-4AC1-BBA6-CFC8F49B570F}" destId="{8DDA56AD-4E49-4F07-B8AB-402E388542E0}" srcOrd="0" destOrd="0" presId="urn:microsoft.com/office/officeart/2005/8/layout/list1"/>
    <dgm:cxn modelId="{30F6927F-3C42-4300-99D7-3625E4ED398A}" type="presParOf" srcId="{B026BD2D-B7A2-4AC1-BBA6-CFC8F49B570F}" destId="{55E21C4D-4B79-43A9-B67E-F51473833DFD}" srcOrd="1" destOrd="0" presId="urn:microsoft.com/office/officeart/2005/8/layout/list1"/>
    <dgm:cxn modelId="{8F8302D5-726F-4B4F-A606-591FC35E444E}" type="presParOf" srcId="{0596F00E-2A48-44DE-98EB-0A723D874D0A}" destId="{92D52399-A2B3-4A86-92FF-72B6BFC3BB2E}" srcOrd="5" destOrd="0" presId="urn:microsoft.com/office/officeart/2005/8/layout/list1"/>
    <dgm:cxn modelId="{7441FA16-DB0D-459C-9324-2D1D403C9DA5}" type="presParOf" srcId="{0596F00E-2A48-44DE-98EB-0A723D874D0A}" destId="{59A50242-CFCD-4795-9567-348911B58306}" srcOrd="6" destOrd="0" presId="urn:microsoft.com/office/officeart/2005/8/layout/list1"/>
    <dgm:cxn modelId="{BD51E646-5EDB-48A0-991D-767AD5042FCE}" type="presParOf" srcId="{0596F00E-2A48-44DE-98EB-0A723D874D0A}" destId="{A00D10F0-96A6-4F04-995B-597E6AA0A816}" srcOrd="7" destOrd="0" presId="urn:microsoft.com/office/officeart/2005/8/layout/list1"/>
    <dgm:cxn modelId="{1F47A613-40C4-438F-BE5E-E810FE812D52}" type="presParOf" srcId="{0596F00E-2A48-44DE-98EB-0A723D874D0A}" destId="{D99D3F45-0FF6-47D1-A43B-076397C8B382}" srcOrd="8" destOrd="0" presId="urn:microsoft.com/office/officeart/2005/8/layout/list1"/>
    <dgm:cxn modelId="{0FB16B83-3CE2-4186-9281-AEC38A7BE122}" type="presParOf" srcId="{D99D3F45-0FF6-47D1-A43B-076397C8B382}" destId="{B5460F4B-7654-46CC-B024-88894442C2C7}" srcOrd="0" destOrd="0" presId="urn:microsoft.com/office/officeart/2005/8/layout/list1"/>
    <dgm:cxn modelId="{1F683828-C1AF-4E11-99FC-9D915A7346C9}" type="presParOf" srcId="{D99D3F45-0FF6-47D1-A43B-076397C8B382}" destId="{8C0C9D8F-5C5F-49E9-A64E-B3516BF99316}" srcOrd="1" destOrd="0" presId="urn:microsoft.com/office/officeart/2005/8/layout/list1"/>
    <dgm:cxn modelId="{16FEB794-4A06-4D3D-ADD4-BE21C5E83635}" type="presParOf" srcId="{0596F00E-2A48-44DE-98EB-0A723D874D0A}" destId="{B6CBAAFD-2D1A-4BF0-8724-7887DB83FE83}" srcOrd="9" destOrd="0" presId="urn:microsoft.com/office/officeart/2005/8/layout/list1"/>
    <dgm:cxn modelId="{A0045909-4C5F-4DB3-BB18-931472A0A45A}" type="presParOf" srcId="{0596F00E-2A48-44DE-98EB-0A723D874D0A}" destId="{2A95DB59-74B0-4B0F-AC73-06D29DC0B973}" srcOrd="10"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n-US" dirty="0" err="1" smtClean="0"/>
            <a:t>Operación</a:t>
          </a:r>
          <a:r>
            <a:rPr lang="en-US" dirty="0" smtClean="0"/>
            <a:t> Fedbatch</a:t>
          </a:r>
          <a:endParaRPr lang="en-US"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3600" dirty="0" err="1" smtClean="0"/>
            <a:t>Tipos</a:t>
          </a:r>
          <a:r>
            <a:rPr lang="en-US" sz="3600" dirty="0" smtClean="0"/>
            <a:t> de </a:t>
          </a:r>
          <a:r>
            <a:rPr lang="en-US" sz="3600" dirty="0" err="1" smtClean="0"/>
            <a:t>alimentación</a:t>
          </a:r>
          <a:endParaRPr lang="en-US" sz="36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1BF2F429-06DC-450A-89C2-E57BBF916BB6}">
      <dgm:prSet phldrT="[Texto]" custT="1"/>
      <dgm:spPr>
        <a:solidFill>
          <a:srgbClr val="FF0000"/>
        </a:solidFill>
      </dgm:spPr>
      <dgm:t>
        <a:bodyPr/>
        <a:lstStyle/>
        <a:p>
          <a:r>
            <a:rPr lang="en-US" dirty="0" err="1" smtClean="0"/>
            <a:t>Ecuaciones</a:t>
          </a:r>
          <a:r>
            <a:rPr lang="en-US" dirty="0" smtClean="0"/>
            <a:t> de </a:t>
          </a:r>
          <a:r>
            <a:rPr lang="en-US" dirty="0" err="1" smtClean="0"/>
            <a:t>Diseño</a:t>
          </a:r>
          <a:endParaRPr lang="en-US" dirty="0"/>
        </a:p>
      </dgm:t>
    </dgm:pt>
    <dgm:pt modelId="{4E7D0C81-3EE0-4C81-BEB7-97455EB83E57}" type="parTrans" cxnId="{B62DC005-F577-4EB8-ABED-A664110829B8}">
      <dgm:prSet/>
      <dgm:spPr/>
    </dgm:pt>
    <dgm:pt modelId="{C2F8C51E-24C0-406C-B01A-994FF618AD4F}" type="sibTrans" cxnId="{B62DC005-F577-4EB8-ABED-A664110829B8}">
      <dgm:prSet/>
      <dgm:spPr/>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custScaleX="142857">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B026BD2D-B7A2-4AC1-BBA6-CFC8F49B570F}" type="pres">
      <dgm:prSet presAssocID="{1BF2F429-06DC-450A-89C2-E57BBF916BB6}" presName="parentLin" presStyleCnt="0"/>
      <dgm:spPr/>
    </dgm:pt>
    <dgm:pt modelId="{8DDA56AD-4E49-4F07-B8AB-402E388542E0}" type="pres">
      <dgm:prSet presAssocID="{1BF2F429-06DC-450A-89C2-E57BBF916BB6}" presName="parentLeftMargin" presStyleLbl="node1" presStyleIdx="0" presStyleCnt="3"/>
      <dgm:spPr/>
      <dgm:t>
        <a:bodyPr/>
        <a:lstStyle/>
        <a:p>
          <a:endParaRPr lang="es-ES"/>
        </a:p>
      </dgm:t>
    </dgm:pt>
    <dgm:pt modelId="{55E21C4D-4B79-43A9-B67E-F51473833DFD}" type="pres">
      <dgm:prSet presAssocID="{1BF2F429-06DC-450A-89C2-E57BBF916BB6}" presName="parentText" presStyleLbl="node1" presStyleIdx="1" presStyleCnt="3" custScaleX="142857">
        <dgm:presLayoutVars>
          <dgm:chMax val="0"/>
          <dgm:bulletEnabled val="1"/>
        </dgm:presLayoutVars>
      </dgm:prSet>
      <dgm:spPr/>
      <dgm:t>
        <a:bodyPr/>
        <a:lstStyle/>
        <a:p>
          <a:endParaRPr lang="es-ES"/>
        </a:p>
      </dgm:t>
    </dgm:pt>
    <dgm:pt modelId="{92D52399-A2B3-4A86-92FF-72B6BFC3BB2E}" type="pres">
      <dgm:prSet presAssocID="{1BF2F429-06DC-450A-89C2-E57BBF916BB6}" presName="negativeSpace" presStyleCnt="0"/>
      <dgm:spPr/>
    </dgm:pt>
    <dgm:pt modelId="{59A50242-CFCD-4795-9567-348911B58306}" type="pres">
      <dgm:prSet presAssocID="{1BF2F429-06DC-450A-89C2-E57BBF916BB6}" presName="childText" presStyleLbl="conFgAcc1" presStyleIdx="1" presStyleCnt="3">
        <dgm:presLayoutVars>
          <dgm:bulletEnabled val="1"/>
        </dgm:presLayoutVars>
      </dgm:prSet>
      <dgm:spPr/>
    </dgm:pt>
    <dgm:pt modelId="{A00D10F0-96A6-4F04-995B-597E6AA0A816}" type="pres">
      <dgm:prSet presAssocID="{C2F8C51E-24C0-406C-B01A-994FF618AD4F}" presName="spaceBetweenRectangles" presStyleCnt="0"/>
      <dgm:spPr/>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3"/>
      <dgm:spPr/>
      <dgm:t>
        <a:bodyPr/>
        <a:lstStyle/>
        <a:p>
          <a:endParaRPr lang="en-US"/>
        </a:p>
      </dgm:t>
    </dgm:pt>
    <dgm:pt modelId="{8C0C9D8F-5C5F-49E9-A64E-B3516BF99316}" type="pres">
      <dgm:prSet presAssocID="{985038F1-91AC-418E-85E5-C1B78F1B20B1}" presName="parentText" presStyleLbl="node1" presStyleIdx="2" presStyleCnt="3" custScaleX="142857">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3">
        <dgm:presLayoutVars>
          <dgm:bulletEnabled val="1"/>
        </dgm:presLayoutVars>
      </dgm:prSet>
      <dgm:spPr/>
      <dgm:t>
        <a:bodyPr/>
        <a:lstStyle/>
        <a:p>
          <a:endParaRPr lang="en-US"/>
        </a:p>
      </dgm:t>
    </dgm:pt>
  </dgm:ptLst>
  <dgm:cxnLst>
    <dgm:cxn modelId="{6A24C751-988F-440F-925A-2291E921E75C}" type="presOf" srcId="{1BF2F429-06DC-450A-89C2-E57BBF916BB6}" destId="{8DDA56AD-4E49-4F07-B8AB-402E388542E0}" srcOrd="0" destOrd="0" presId="urn:microsoft.com/office/officeart/2005/8/layout/list1"/>
    <dgm:cxn modelId="{177CB7C6-E62B-47FC-BC56-76BF1C0E0113}" type="presOf" srcId="{1BF2F429-06DC-450A-89C2-E57BBF916BB6}" destId="{55E21C4D-4B79-43A9-B67E-F51473833DFD}" srcOrd="1" destOrd="0" presId="urn:microsoft.com/office/officeart/2005/8/layout/list1"/>
    <dgm:cxn modelId="{FC309E59-58D1-4C37-8FBA-D790817FB238}" type="presOf" srcId="{482EE62F-7750-42A8-8674-8A77405848CA}" destId="{0596F00E-2A48-44DE-98EB-0A723D874D0A}"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FE8FC9CE-0BD0-425D-9339-A816118A2B76}" type="presOf" srcId="{5FAEECA9-EB04-426F-ADBA-A8F0FFE14CCC}" destId="{79C83E4F-8043-4924-8F8B-51F17B3569CA}" srcOrd="0" destOrd="0" presId="urn:microsoft.com/office/officeart/2005/8/layout/list1"/>
    <dgm:cxn modelId="{B62DC005-F577-4EB8-ABED-A664110829B8}" srcId="{482EE62F-7750-42A8-8674-8A77405848CA}" destId="{1BF2F429-06DC-450A-89C2-E57BBF916BB6}" srcOrd="1" destOrd="0" parTransId="{4E7D0C81-3EE0-4C81-BEB7-97455EB83E57}" sibTransId="{C2F8C51E-24C0-406C-B01A-994FF618AD4F}"/>
    <dgm:cxn modelId="{1E237F18-6043-46CD-95B2-104C99E43C64}" type="presOf" srcId="{985038F1-91AC-418E-85E5-C1B78F1B20B1}" destId="{B5460F4B-7654-46CC-B024-88894442C2C7}" srcOrd="0"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734F29B0-DE14-45D4-B700-C1E8AD81F9D3}" type="presOf" srcId="{985038F1-91AC-418E-85E5-C1B78F1B20B1}" destId="{8C0C9D8F-5C5F-49E9-A64E-B3516BF99316}" srcOrd="1" destOrd="0" presId="urn:microsoft.com/office/officeart/2005/8/layout/list1"/>
    <dgm:cxn modelId="{3FB7AC72-B9AA-41A9-903C-648315775FE9}" type="presOf" srcId="{5FAEECA9-EB04-426F-ADBA-A8F0FFE14CCC}" destId="{B50B94C8-CC2E-4F0C-BABF-96BD4F95C4F8}" srcOrd="1" destOrd="0" presId="urn:microsoft.com/office/officeart/2005/8/layout/list1"/>
    <dgm:cxn modelId="{3BD06F95-B74A-4DE0-8425-E38AF1A0822B}" type="presParOf" srcId="{0596F00E-2A48-44DE-98EB-0A723D874D0A}" destId="{7B3A7450-D912-48FD-B435-457155C84D11}" srcOrd="0" destOrd="0" presId="urn:microsoft.com/office/officeart/2005/8/layout/list1"/>
    <dgm:cxn modelId="{098D9A55-B486-48AC-9345-B35EF04EE4C7}" type="presParOf" srcId="{7B3A7450-D912-48FD-B435-457155C84D11}" destId="{79C83E4F-8043-4924-8F8B-51F17B3569CA}" srcOrd="0" destOrd="0" presId="urn:microsoft.com/office/officeart/2005/8/layout/list1"/>
    <dgm:cxn modelId="{AD7C3988-BAF3-4DFD-9A15-008345F68EF7}" type="presParOf" srcId="{7B3A7450-D912-48FD-B435-457155C84D11}" destId="{B50B94C8-CC2E-4F0C-BABF-96BD4F95C4F8}" srcOrd="1" destOrd="0" presId="urn:microsoft.com/office/officeart/2005/8/layout/list1"/>
    <dgm:cxn modelId="{D726AD9A-10BE-4164-950E-2DE1C70034C0}" type="presParOf" srcId="{0596F00E-2A48-44DE-98EB-0A723D874D0A}" destId="{CD04B0FD-1E70-4BFD-B4DD-7E099719A2F6}" srcOrd="1" destOrd="0" presId="urn:microsoft.com/office/officeart/2005/8/layout/list1"/>
    <dgm:cxn modelId="{FB154349-C981-4E45-AFE7-704D7EBFCCC2}" type="presParOf" srcId="{0596F00E-2A48-44DE-98EB-0A723D874D0A}" destId="{E93C7938-1995-4611-A050-091AF9CD50AD}" srcOrd="2" destOrd="0" presId="urn:microsoft.com/office/officeart/2005/8/layout/list1"/>
    <dgm:cxn modelId="{49D0760F-8BA0-4395-9CDB-5BF84E523D0D}" type="presParOf" srcId="{0596F00E-2A48-44DE-98EB-0A723D874D0A}" destId="{9114B799-3CDF-4C97-ABA6-20A2FC175A71}" srcOrd="3" destOrd="0" presId="urn:microsoft.com/office/officeart/2005/8/layout/list1"/>
    <dgm:cxn modelId="{E50207E0-5F73-4E4E-8227-A39987A9A257}" type="presParOf" srcId="{0596F00E-2A48-44DE-98EB-0A723D874D0A}" destId="{B026BD2D-B7A2-4AC1-BBA6-CFC8F49B570F}" srcOrd="4" destOrd="0" presId="urn:microsoft.com/office/officeart/2005/8/layout/list1"/>
    <dgm:cxn modelId="{97CEFC6A-F179-4FA8-8660-A3CA7E6B1597}" type="presParOf" srcId="{B026BD2D-B7A2-4AC1-BBA6-CFC8F49B570F}" destId="{8DDA56AD-4E49-4F07-B8AB-402E388542E0}" srcOrd="0" destOrd="0" presId="urn:microsoft.com/office/officeart/2005/8/layout/list1"/>
    <dgm:cxn modelId="{B0934179-230C-4182-8BAE-B62D5C4F0311}" type="presParOf" srcId="{B026BD2D-B7A2-4AC1-BBA6-CFC8F49B570F}" destId="{55E21C4D-4B79-43A9-B67E-F51473833DFD}" srcOrd="1" destOrd="0" presId="urn:microsoft.com/office/officeart/2005/8/layout/list1"/>
    <dgm:cxn modelId="{EE49308E-1E89-4797-A871-7CF56D23FDF7}" type="presParOf" srcId="{0596F00E-2A48-44DE-98EB-0A723D874D0A}" destId="{92D52399-A2B3-4A86-92FF-72B6BFC3BB2E}" srcOrd="5" destOrd="0" presId="urn:microsoft.com/office/officeart/2005/8/layout/list1"/>
    <dgm:cxn modelId="{56547667-9DEA-4A7F-B0EB-E23F621373B0}" type="presParOf" srcId="{0596F00E-2A48-44DE-98EB-0A723D874D0A}" destId="{59A50242-CFCD-4795-9567-348911B58306}" srcOrd="6" destOrd="0" presId="urn:microsoft.com/office/officeart/2005/8/layout/list1"/>
    <dgm:cxn modelId="{52954E75-ABE1-4177-ACB2-9D4109D384DD}" type="presParOf" srcId="{0596F00E-2A48-44DE-98EB-0A723D874D0A}" destId="{A00D10F0-96A6-4F04-995B-597E6AA0A816}" srcOrd="7" destOrd="0" presId="urn:microsoft.com/office/officeart/2005/8/layout/list1"/>
    <dgm:cxn modelId="{506DAFBB-3BC9-49CF-9092-BEBBA6608E46}" type="presParOf" srcId="{0596F00E-2A48-44DE-98EB-0A723D874D0A}" destId="{D99D3F45-0FF6-47D1-A43B-076397C8B382}" srcOrd="8" destOrd="0" presId="urn:microsoft.com/office/officeart/2005/8/layout/list1"/>
    <dgm:cxn modelId="{AB8CBFE8-96E2-4C22-88F3-9A2076A446C0}" type="presParOf" srcId="{D99D3F45-0FF6-47D1-A43B-076397C8B382}" destId="{B5460F4B-7654-46CC-B024-88894442C2C7}" srcOrd="0" destOrd="0" presId="urn:microsoft.com/office/officeart/2005/8/layout/list1"/>
    <dgm:cxn modelId="{205AEE88-5FDC-4774-B2DA-79B47C299524}" type="presParOf" srcId="{D99D3F45-0FF6-47D1-A43B-076397C8B382}" destId="{8C0C9D8F-5C5F-49E9-A64E-B3516BF99316}" srcOrd="1" destOrd="0" presId="urn:microsoft.com/office/officeart/2005/8/layout/list1"/>
    <dgm:cxn modelId="{A933F4DC-EA09-48A0-8331-BBE55C40EBCB}" type="presParOf" srcId="{0596F00E-2A48-44DE-98EB-0A723D874D0A}" destId="{B6CBAAFD-2D1A-4BF0-8724-7887DB83FE83}" srcOrd="9" destOrd="0" presId="urn:microsoft.com/office/officeart/2005/8/layout/list1"/>
    <dgm:cxn modelId="{75052AA8-E829-45A9-846D-8EBE6BA8BF5E}" type="presParOf" srcId="{0596F00E-2A48-44DE-98EB-0A723D874D0A}" destId="{2A95DB59-74B0-4B0F-AC73-06D29DC0B973}" srcOrd="10"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n-US" dirty="0" err="1" smtClean="0"/>
            <a:t>Operación</a:t>
          </a:r>
          <a:r>
            <a:rPr lang="en-US" dirty="0" smtClean="0"/>
            <a:t> Fedbatch</a:t>
          </a:r>
          <a:endParaRPr lang="en-US"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3600" dirty="0" err="1" smtClean="0"/>
            <a:t>Tipos</a:t>
          </a:r>
          <a:r>
            <a:rPr lang="en-US" sz="3600" dirty="0" smtClean="0"/>
            <a:t> de </a:t>
          </a:r>
          <a:r>
            <a:rPr lang="en-US" sz="3600" dirty="0" err="1" smtClean="0"/>
            <a:t>alimentación</a:t>
          </a:r>
          <a:endParaRPr lang="en-US" sz="36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1BF2F429-06DC-450A-89C2-E57BBF916BB6}">
      <dgm:prSet phldrT="[Texto]" custT="1"/>
      <dgm:spPr>
        <a:solidFill>
          <a:srgbClr val="FF0000"/>
        </a:solidFill>
      </dgm:spPr>
      <dgm:t>
        <a:bodyPr/>
        <a:lstStyle/>
        <a:p>
          <a:r>
            <a:rPr lang="en-US" dirty="0" err="1" smtClean="0"/>
            <a:t>Ecuaciones</a:t>
          </a:r>
          <a:r>
            <a:rPr lang="en-US" dirty="0" smtClean="0"/>
            <a:t> de </a:t>
          </a:r>
          <a:r>
            <a:rPr lang="en-US" dirty="0" err="1" smtClean="0"/>
            <a:t>Diseño</a:t>
          </a:r>
          <a:endParaRPr lang="en-US" dirty="0"/>
        </a:p>
      </dgm:t>
    </dgm:pt>
    <dgm:pt modelId="{4E7D0C81-3EE0-4C81-BEB7-97455EB83E57}" type="parTrans" cxnId="{B62DC005-F577-4EB8-ABED-A664110829B8}">
      <dgm:prSet/>
      <dgm:spPr/>
    </dgm:pt>
    <dgm:pt modelId="{C2F8C51E-24C0-406C-B01A-994FF618AD4F}" type="sibTrans" cxnId="{B62DC005-F577-4EB8-ABED-A664110829B8}">
      <dgm:prSet/>
      <dgm:spPr/>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custScaleX="142857">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B026BD2D-B7A2-4AC1-BBA6-CFC8F49B570F}" type="pres">
      <dgm:prSet presAssocID="{1BF2F429-06DC-450A-89C2-E57BBF916BB6}" presName="parentLin" presStyleCnt="0"/>
      <dgm:spPr/>
    </dgm:pt>
    <dgm:pt modelId="{8DDA56AD-4E49-4F07-B8AB-402E388542E0}" type="pres">
      <dgm:prSet presAssocID="{1BF2F429-06DC-450A-89C2-E57BBF916BB6}" presName="parentLeftMargin" presStyleLbl="node1" presStyleIdx="0" presStyleCnt="3"/>
      <dgm:spPr/>
      <dgm:t>
        <a:bodyPr/>
        <a:lstStyle/>
        <a:p>
          <a:endParaRPr lang="es-ES"/>
        </a:p>
      </dgm:t>
    </dgm:pt>
    <dgm:pt modelId="{55E21C4D-4B79-43A9-B67E-F51473833DFD}" type="pres">
      <dgm:prSet presAssocID="{1BF2F429-06DC-450A-89C2-E57BBF916BB6}" presName="parentText" presStyleLbl="node1" presStyleIdx="1" presStyleCnt="3" custScaleX="142857">
        <dgm:presLayoutVars>
          <dgm:chMax val="0"/>
          <dgm:bulletEnabled val="1"/>
        </dgm:presLayoutVars>
      </dgm:prSet>
      <dgm:spPr/>
      <dgm:t>
        <a:bodyPr/>
        <a:lstStyle/>
        <a:p>
          <a:endParaRPr lang="es-ES"/>
        </a:p>
      </dgm:t>
    </dgm:pt>
    <dgm:pt modelId="{92D52399-A2B3-4A86-92FF-72B6BFC3BB2E}" type="pres">
      <dgm:prSet presAssocID="{1BF2F429-06DC-450A-89C2-E57BBF916BB6}" presName="negativeSpace" presStyleCnt="0"/>
      <dgm:spPr/>
    </dgm:pt>
    <dgm:pt modelId="{59A50242-CFCD-4795-9567-348911B58306}" type="pres">
      <dgm:prSet presAssocID="{1BF2F429-06DC-450A-89C2-E57BBF916BB6}" presName="childText" presStyleLbl="conFgAcc1" presStyleIdx="1" presStyleCnt="3">
        <dgm:presLayoutVars>
          <dgm:bulletEnabled val="1"/>
        </dgm:presLayoutVars>
      </dgm:prSet>
      <dgm:spPr/>
    </dgm:pt>
    <dgm:pt modelId="{A00D10F0-96A6-4F04-995B-597E6AA0A816}" type="pres">
      <dgm:prSet presAssocID="{C2F8C51E-24C0-406C-B01A-994FF618AD4F}" presName="spaceBetweenRectangles" presStyleCnt="0"/>
      <dgm:spPr/>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3"/>
      <dgm:spPr/>
      <dgm:t>
        <a:bodyPr/>
        <a:lstStyle/>
        <a:p>
          <a:endParaRPr lang="en-US"/>
        </a:p>
      </dgm:t>
    </dgm:pt>
    <dgm:pt modelId="{8C0C9D8F-5C5F-49E9-A64E-B3516BF99316}" type="pres">
      <dgm:prSet presAssocID="{985038F1-91AC-418E-85E5-C1B78F1B20B1}" presName="parentText" presStyleLbl="node1" presStyleIdx="2" presStyleCnt="3" custScaleX="142857">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3">
        <dgm:presLayoutVars>
          <dgm:bulletEnabled val="1"/>
        </dgm:presLayoutVars>
      </dgm:prSet>
      <dgm:spPr/>
      <dgm:t>
        <a:bodyPr/>
        <a:lstStyle/>
        <a:p>
          <a:endParaRPr lang="en-US"/>
        </a:p>
      </dgm:t>
    </dgm:pt>
  </dgm:ptLst>
  <dgm:cxnLst>
    <dgm:cxn modelId="{7F2206FC-E462-4786-BD25-F9DF63A2DE4E}" type="presOf" srcId="{1BF2F429-06DC-450A-89C2-E57BBF916BB6}" destId="{8DDA56AD-4E49-4F07-B8AB-402E388542E0}" srcOrd="0" destOrd="0" presId="urn:microsoft.com/office/officeart/2005/8/layout/list1"/>
    <dgm:cxn modelId="{D77DE283-EBA4-41BD-BC80-0E7D7EC00949}" type="presOf" srcId="{985038F1-91AC-418E-85E5-C1B78F1B20B1}" destId="{8C0C9D8F-5C5F-49E9-A64E-B3516BF99316}" srcOrd="1" destOrd="0" presId="urn:microsoft.com/office/officeart/2005/8/layout/list1"/>
    <dgm:cxn modelId="{EE24E9BF-D982-47F6-BF1C-ADC584DD13FE}" type="presOf" srcId="{1BF2F429-06DC-450A-89C2-E57BBF916BB6}" destId="{55E21C4D-4B79-43A9-B67E-F51473833DFD}" srcOrd="1" destOrd="0" presId="urn:microsoft.com/office/officeart/2005/8/layout/list1"/>
    <dgm:cxn modelId="{EDA8A14E-180B-454F-AB35-81447486B7B3}" type="presOf" srcId="{5FAEECA9-EB04-426F-ADBA-A8F0FFE14CCC}" destId="{79C83E4F-8043-4924-8F8B-51F17B3569CA}" srcOrd="0" destOrd="0" presId="urn:microsoft.com/office/officeart/2005/8/layout/list1"/>
    <dgm:cxn modelId="{4DFF0531-DFFE-4A73-AA50-43D75562037D}" type="presOf" srcId="{5FAEECA9-EB04-426F-ADBA-A8F0FFE14CCC}" destId="{B50B94C8-CC2E-4F0C-BABF-96BD4F95C4F8}" srcOrd="1" destOrd="0" presId="urn:microsoft.com/office/officeart/2005/8/layout/list1"/>
    <dgm:cxn modelId="{7F539DA9-5D65-4FC4-84CD-DB6359859D51}" type="presOf" srcId="{985038F1-91AC-418E-85E5-C1B78F1B20B1}" destId="{B5460F4B-7654-46CC-B024-88894442C2C7}"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D619C713-D7FF-4777-9FA9-CA4D59FF3A19}" type="presOf" srcId="{482EE62F-7750-42A8-8674-8A77405848CA}" destId="{0596F00E-2A48-44DE-98EB-0A723D874D0A}" srcOrd="0" destOrd="0" presId="urn:microsoft.com/office/officeart/2005/8/layout/list1"/>
    <dgm:cxn modelId="{B62DC005-F577-4EB8-ABED-A664110829B8}" srcId="{482EE62F-7750-42A8-8674-8A77405848CA}" destId="{1BF2F429-06DC-450A-89C2-E57BBF916BB6}" srcOrd="1" destOrd="0" parTransId="{4E7D0C81-3EE0-4C81-BEB7-97455EB83E57}" sibTransId="{C2F8C51E-24C0-406C-B01A-994FF618AD4F}"/>
    <dgm:cxn modelId="{6E9D2B3A-7D02-42DD-BFEF-E6EB042A1CB9}" srcId="{482EE62F-7750-42A8-8674-8A77405848CA}" destId="{985038F1-91AC-418E-85E5-C1B78F1B20B1}" srcOrd="2" destOrd="0" parTransId="{ED8BBA47-5CA0-4A90-9478-3D5A7F085B7C}" sibTransId="{E51746DA-BEED-4596-92C9-7D38C6086302}"/>
    <dgm:cxn modelId="{A438F392-8005-4501-AF5B-D9DC053471C1}" type="presParOf" srcId="{0596F00E-2A48-44DE-98EB-0A723D874D0A}" destId="{7B3A7450-D912-48FD-B435-457155C84D11}" srcOrd="0" destOrd="0" presId="urn:microsoft.com/office/officeart/2005/8/layout/list1"/>
    <dgm:cxn modelId="{6411133B-98B7-47ED-A613-6002F446CC7B}" type="presParOf" srcId="{7B3A7450-D912-48FD-B435-457155C84D11}" destId="{79C83E4F-8043-4924-8F8B-51F17B3569CA}" srcOrd="0" destOrd="0" presId="urn:microsoft.com/office/officeart/2005/8/layout/list1"/>
    <dgm:cxn modelId="{094F0466-2622-4C19-BF72-EEA22B3B01B0}" type="presParOf" srcId="{7B3A7450-D912-48FD-B435-457155C84D11}" destId="{B50B94C8-CC2E-4F0C-BABF-96BD4F95C4F8}" srcOrd="1" destOrd="0" presId="urn:microsoft.com/office/officeart/2005/8/layout/list1"/>
    <dgm:cxn modelId="{DCA795D2-04E7-41C7-97FA-ACF317582CEF}" type="presParOf" srcId="{0596F00E-2A48-44DE-98EB-0A723D874D0A}" destId="{CD04B0FD-1E70-4BFD-B4DD-7E099719A2F6}" srcOrd="1" destOrd="0" presId="urn:microsoft.com/office/officeart/2005/8/layout/list1"/>
    <dgm:cxn modelId="{59E3EA6B-341C-4946-9E16-E1D9E48393DC}" type="presParOf" srcId="{0596F00E-2A48-44DE-98EB-0A723D874D0A}" destId="{E93C7938-1995-4611-A050-091AF9CD50AD}" srcOrd="2" destOrd="0" presId="urn:microsoft.com/office/officeart/2005/8/layout/list1"/>
    <dgm:cxn modelId="{8C1A2DB7-F32D-4C6A-A1D2-7EB45B777B12}" type="presParOf" srcId="{0596F00E-2A48-44DE-98EB-0A723D874D0A}" destId="{9114B799-3CDF-4C97-ABA6-20A2FC175A71}" srcOrd="3" destOrd="0" presId="urn:microsoft.com/office/officeart/2005/8/layout/list1"/>
    <dgm:cxn modelId="{B6B50C42-25DC-4EA4-8BC5-78B709D0B75A}" type="presParOf" srcId="{0596F00E-2A48-44DE-98EB-0A723D874D0A}" destId="{B026BD2D-B7A2-4AC1-BBA6-CFC8F49B570F}" srcOrd="4" destOrd="0" presId="urn:microsoft.com/office/officeart/2005/8/layout/list1"/>
    <dgm:cxn modelId="{D4D73F59-81B2-412E-BD7A-69C572601E86}" type="presParOf" srcId="{B026BD2D-B7A2-4AC1-BBA6-CFC8F49B570F}" destId="{8DDA56AD-4E49-4F07-B8AB-402E388542E0}" srcOrd="0" destOrd="0" presId="urn:microsoft.com/office/officeart/2005/8/layout/list1"/>
    <dgm:cxn modelId="{8A66A414-66C0-454F-925F-52716059001C}" type="presParOf" srcId="{B026BD2D-B7A2-4AC1-BBA6-CFC8F49B570F}" destId="{55E21C4D-4B79-43A9-B67E-F51473833DFD}" srcOrd="1" destOrd="0" presId="urn:microsoft.com/office/officeart/2005/8/layout/list1"/>
    <dgm:cxn modelId="{E9FF21D9-09EC-4A06-B599-A548D0E15F78}" type="presParOf" srcId="{0596F00E-2A48-44DE-98EB-0A723D874D0A}" destId="{92D52399-A2B3-4A86-92FF-72B6BFC3BB2E}" srcOrd="5" destOrd="0" presId="urn:microsoft.com/office/officeart/2005/8/layout/list1"/>
    <dgm:cxn modelId="{6C7B5DAD-3D6C-41D9-91B8-FA557D309A47}" type="presParOf" srcId="{0596F00E-2A48-44DE-98EB-0A723D874D0A}" destId="{59A50242-CFCD-4795-9567-348911B58306}" srcOrd="6" destOrd="0" presId="urn:microsoft.com/office/officeart/2005/8/layout/list1"/>
    <dgm:cxn modelId="{4C1C8A53-6290-4740-B160-5138C3B5FB19}" type="presParOf" srcId="{0596F00E-2A48-44DE-98EB-0A723D874D0A}" destId="{A00D10F0-96A6-4F04-995B-597E6AA0A816}" srcOrd="7" destOrd="0" presId="urn:microsoft.com/office/officeart/2005/8/layout/list1"/>
    <dgm:cxn modelId="{7FEB3058-7641-4FEA-90B4-EC4AE3346C39}" type="presParOf" srcId="{0596F00E-2A48-44DE-98EB-0A723D874D0A}" destId="{D99D3F45-0FF6-47D1-A43B-076397C8B382}" srcOrd="8" destOrd="0" presId="urn:microsoft.com/office/officeart/2005/8/layout/list1"/>
    <dgm:cxn modelId="{3728CB99-F4E6-406B-B6FA-F6E148D37423}" type="presParOf" srcId="{D99D3F45-0FF6-47D1-A43B-076397C8B382}" destId="{B5460F4B-7654-46CC-B024-88894442C2C7}" srcOrd="0" destOrd="0" presId="urn:microsoft.com/office/officeart/2005/8/layout/list1"/>
    <dgm:cxn modelId="{F5532456-531C-45A3-8511-8894AE28D195}" type="presParOf" srcId="{D99D3F45-0FF6-47D1-A43B-076397C8B382}" destId="{8C0C9D8F-5C5F-49E9-A64E-B3516BF99316}" srcOrd="1" destOrd="0" presId="urn:microsoft.com/office/officeart/2005/8/layout/list1"/>
    <dgm:cxn modelId="{8F4BB6E2-BCCA-4F35-AFD5-EFB43C52336D}" type="presParOf" srcId="{0596F00E-2A48-44DE-98EB-0A723D874D0A}" destId="{B6CBAAFD-2D1A-4BF0-8724-7887DB83FE83}" srcOrd="9" destOrd="0" presId="urn:microsoft.com/office/officeart/2005/8/layout/list1"/>
    <dgm:cxn modelId="{29D14E4A-F68F-4FEA-B354-9F343683DDC6}" type="presParOf" srcId="{0596F00E-2A48-44DE-98EB-0A723D874D0A}" destId="{2A95DB59-74B0-4B0F-AC73-06D29DC0B973}"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19.wmf"/><Relationship Id="rId1" Type="http://schemas.openxmlformats.org/officeDocument/2006/relationships/image" Target="../media/image14.wmf"/><Relationship Id="rId4" Type="http://schemas.openxmlformats.org/officeDocument/2006/relationships/image" Target="../media/image2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42.wmf"/><Relationship Id="rId7" Type="http://schemas.openxmlformats.org/officeDocument/2006/relationships/image" Target="../media/image45.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29.wmf"/><Relationship Id="rId5" Type="http://schemas.openxmlformats.org/officeDocument/2006/relationships/image" Target="../media/image44.wmf"/><Relationship Id="rId4" Type="http://schemas.openxmlformats.org/officeDocument/2006/relationships/image" Target="../media/image4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 Id="rId6" Type="http://schemas.openxmlformats.org/officeDocument/2006/relationships/image" Target="../media/image52.wmf"/><Relationship Id="rId5" Type="http://schemas.openxmlformats.org/officeDocument/2006/relationships/image" Target="../media/image33.wmf"/><Relationship Id="rId4"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5" Type="http://schemas.openxmlformats.org/officeDocument/2006/relationships/image" Target="../media/image57.wmf"/><Relationship Id="rId4" Type="http://schemas.openxmlformats.org/officeDocument/2006/relationships/image" Target="../media/image56.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 Id="rId4" Type="http://schemas.openxmlformats.org/officeDocument/2006/relationships/image" Target="../media/image61.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33.wmf"/><Relationship Id="rId5" Type="http://schemas.openxmlformats.org/officeDocument/2006/relationships/image" Target="../media/image65.wmf"/><Relationship Id="rId4" Type="http://schemas.openxmlformats.org/officeDocument/2006/relationships/image" Target="../media/image64.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image" Target="../media/image66.e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 Id="rId6"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0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s-ES"/>
          </a:p>
        </p:txBody>
      </p:sp>
      <p:sp>
        <p:nvSpPr>
          <p:cNvPr id="10243" name="Rectangle 3"/>
          <p:cNvSpPr>
            <a:spLocks noGrp="1" noChangeArrowheads="1"/>
          </p:cNvSpPr>
          <p:nvPr>
            <p:ph type="dt" sz="quarter" idx="1"/>
          </p:nvPr>
        </p:nvSpPr>
        <p:spPr bwMode="auto">
          <a:xfrm>
            <a:off x="3886200" y="0"/>
            <a:ext cx="2971800" cy="450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0244" name="Rectangle 4"/>
          <p:cNvSpPr>
            <a:spLocks noGrp="1" noChangeArrowheads="1"/>
          </p:cNvSpPr>
          <p:nvPr>
            <p:ph type="ftr" sz="quarter" idx="2"/>
          </p:nvPr>
        </p:nvSpPr>
        <p:spPr bwMode="auto">
          <a:xfrm>
            <a:off x="0" y="8577263"/>
            <a:ext cx="2971800" cy="4508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s-ES"/>
          </a:p>
        </p:txBody>
      </p:sp>
      <p:sp>
        <p:nvSpPr>
          <p:cNvPr id="10245" name="Rectangle 5"/>
          <p:cNvSpPr>
            <a:spLocks noGrp="1" noChangeArrowheads="1"/>
          </p:cNvSpPr>
          <p:nvPr>
            <p:ph type="sldNum" sz="quarter" idx="3"/>
          </p:nvPr>
        </p:nvSpPr>
        <p:spPr bwMode="auto">
          <a:xfrm>
            <a:off x="3886200" y="8577263"/>
            <a:ext cx="2971800" cy="4508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fld id="{497B9FF8-109B-42DF-BA8C-5C16F205D761}"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085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0850"/>
          </a:xfrm>
          <a:prstGeom prst="rect">
            <a:avLst/>
          </a:prstGeom>
        </p:spPr>
        <p:txBody>
          <a:bodyPr vert="horz" lIns="91440" tIns="45720" rIns="91440" bIns="45720" rtlCol="0"/>
          <a:lstStyle>
            <a:lvl1pPr algn="r">
              <a:defRPr sz="1200"/>
            </a:lvl1pPr>
          </a:lstStyle>
          <a:p>
            <a:fld id="{A6C08F21-5F06-4850-A0D7-108CA6418ADF}" type="datetimeFigureOut">
              <a:rPr lang="es-ES" smtClean="0"/>
              <a:t>06/06/2011</a:t>
            </a:fld>
            <a:endParaRPr lang="es-ES"/>
          </a:p>
        </p:txBody>
      </p:sp>
      <p:sp>
        <p:nvSpPr>
          <p:cNvPr id="4" name="3 Marcador de imagen de diapositiva"/>
          <p:cNvSpPr>
            <a:spLocks noGrp="1" noRot="1" noChangeAspect="1"/>
          </p:cNvSpPr>
          <p:nvPr>
            <p:ph type="sldImg" idx="2"/>
          </p:nvPr>
        </p:nvSpPr>
        <p:spPr>
          <a:xfrm>
            <a:off x="1173163" y="677863"/>
            <a:ext cx="4511675" cy="33845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287838"/>
            <a:ext cx="5486400" cy="406241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575675"/>
            <a:ext cx="2971800" cy="45085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575675"/>
            <a:ext cx="2971800" cy="450850"/>
          </a:xfrm>
          <a:prstGeom prst="rect">
            <a:avLst/>
          </a:prstGeom>
        </p:spPr>
        <p:txBody>
          <a:bodyPr vert="horz" lIns="91440" tIns="45720" rIns="91440" bIns="45720" rtlCol="0" anchor="b"/>
          <a:lstStyle>
            <a:lvl1pPr algn="r">
              <a:defRPr sz="1200"/>
            </a:lvl1pPr>
          </a:lstStyle>
          <a:p>
            <a:fld id="{4349CDA7-0BDC-459F-99B6-6B45831418B2}"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p:spPr>
        <p:txBody>
          <a:bodyPr/>
          <a:lstStyle/>
          <a:p>
            <a:fld id="{8519E215-645D-4203-A9D2-C76105EA68E2}" type="datetime1">
              <a:rPr lang="es-ES" smtClean="0"/>
              <a:pPr/>
              <a:t>06/06/2011</a:t>
            </a:fld>
            <a:endParaRPr lang="es-ES" smtClean="0"/>
          </a:p>
        </p:txBody>
      </p:sp>
      <p:sp>
        <p:nvSpPr>
          <p:cNvPr id="29699" name="Rectangle 6"/>
          <p:cNvSpPr>
            <a:spLocks noGrp="1" noChangeArrowheads="1"/>
          </p:cNvSpPr>
          <p:nvPr>
            <p:ph type="ftr" sz="quarter" idx="4"/>
          </p:nvPr>
        </p:nvSpPr>
        <p:spPr>
          <a:noFill/>
        </p:spPr>
        <p:txBody>
          <a:bodyPr/>
          <a:lstStyle/>
          <a:p>
            <a:r>
              <a:rPr lang="es-ES" smtClean="0"/>
              <a:t>Fermentación </a:t>
            </a:r>
          </a:p>
        </p:txBody>
      </p:sp>
      <p:sp>
        <p:nvSpPr>
          <p:cNvPr id="29700" name="Rectangle 7"/>
          <p:cNvSpPr>
            <a:spLocks noGrp="1" noChangeArrowheads="1"/>
          </p:cNvSpPr>
          <p:nvPr>
            <p:ph type="sldNum" sz="quarter" idx="5"/>
          </p:nvPr>
        </p:nvSpPr>
        <p:spPr>
          <a:noFill/>
        </p:spPr>
        <p:txBody>
          <a:bodyPr/>
          <a:lstStyle/>
          <a:p>
            <a:fld id="{8B5EBCF5-A1EE-4038-BFC2-5A65817A0616}" type="slidenum">
              <a:rPr lang="es-ES" smtClean="0"/>
              <a:pPr/>
              <a:t>1</a:t>
            </a:fld>
            <a:endParaRPr lang="es-ES" smtClean="0"/>
          </a:p>
        </p:txBody>
      </p:sp>
      <p:sp>
        <p:nvSpPr>
          <p:cNvPr id="29701" name="Rectangle 1026"/>
          <p:cNvSpPr>
            <a:spLocks noGrp="1" noRot="1" noChangeAspect="1" noChangeArrowheads="1" noTextEdit="1"/>
          </p:cNvSpPr>
          <p:nvPr>
            <p:ph type="sldImg"/>
          </p:nvPr>
        </p:nvSpPr>
        <p:spPr>
          <a:ln/>
        </p:spPr>
      </p:sp>
      <p:sp>
        <p:nvSpPr>
          <p:cNvPr id="29702" name="Rectangle 1027"/>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E44EE07-EE37-4A40-BD31-AF77A28B41CD}"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1621459-9D86-4E06-AF67-39A3C6C150CF}"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989829C-B078-414A-A737-CCC5EE73856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6DBDB8-9966-4EF8-8ABF-3E0D92046B3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A4524AC-8060-44C2-AEA0-B5CB6C3445A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C5C996E-EAA4-4AC2-BFCC-052C19B58DCF}"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F00C1143-3C96-41E6-AB09-5A0ABBF26F10}"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BADF08BF-07BD-452F-A0B1-3BCA85F96C19}"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A99C53F9-D04E-4162-9163-05829DB11BE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052AE05-2BA3-4653-ADC6-AD47CBEB685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FF2C298-4DD8-4A15-9792-02D4AC8CC19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560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BD533BA0-F722-490E-9F45-0D71BEBA0A88}"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lienque@ing.uchile.c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6.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10.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4.v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30.bin"/><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36.bin"/><Relationship Id="rId5" Type="http://schemas.openxmlformats.org/officeDocument/2006/relationships/oleObject" Target="../embeddings/oleObject35.bin"/><Relationship Id="rId4" Type="http://schemas.openxmlformats.org/officeDocument/2006/relationships/oleObject" Target="../embeddings/oleObject34.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oleObject" Target="../embeddings/oleObject37.bin"/><Relationship Id="rId7" Type="http://schemas.openxmlformats.org/officeDocument/2006/relationships/oleObject" Target="../embeddings/oleObject41.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40.bin"/><Relationship Id="rId5" Type="http://schemas.openxmlformats.org/officeDocument/2006/relationships/oleObject" Target="../embeddings/oleObject39.bin"/><Relationship Id="rId10" Type="http://schemas.openxmlformats.org/officeDocument/2006/relationships/oleObject" Target="../embeddings/oleObject44.bin"/><Relationship Id="rId4" Type="http://schemas.openxmlformats.org/officeDocument/2006/relationships/oleObject" Target="../embeddings/oleObject38.bin"/><Relationship Id="rId9" Type="http://schemas.openxmlformats.org/officeDocument/2006/relationships/oleObject" Target="../embeddings/oleObject43.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7.xml"/><Relationship Id="rId1" Type="http://schemas.openxmlformats.org/officeDocument/2006/relationships/vmlDrawing" Target="../drawings/vmlDrawing18.vml"/></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50.bin"/><Relationship Id="rId3" Type="http://schemas.openxmlformats.org/officeDocument/2006/relationships/oleObject" Target="../embeddings/oleObject45.bin"/><Relationship Id="rId7" Type="http://schemas.openxmlformats.org/officeDocument/2006/relationships/oleObject" Target="../embeddings/oleObject49.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48.bin"/><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1.bin"/><Relationship Id="rId7" Type="http://schemas.openxmlformats.org/officeDocument/2006/relationships/oleObject" Target="../embeddings/oleObject55.bin"/><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54.bin"/><Relationship Id="rId5" Type="http://schemas.openxmlformats.org/officeDocument/2006/relationships/oleObject" Target="../embeddings/oleObject53.bin"/><Relationship Id="rId4" Type="http://schemas.openxmlformats.org/officeDocument/2006/relationships/oleObject" Target="../embeddings/oleObject52.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59.bin"/><Relationship Id="rId5" Type="http://schemas.openxmlformats.org/officeDocument/2006/relationships/oleObject" Target="../embeddings/oleObject58.bin"/><Relationship Id="rId4" Type="http://schemas.openxmlformats.org/officeDocument/2006/relationships/oleObject" Target="../embeddings/oleObject57.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0.bin"/><Relationship Id="rId7" Type="http://schemas.openxmlformats.org/officeDocument/2006/relationships/oleObject" Target="../embeddings/oleObject64.bin"/><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oleObject" Target="../embeddings/oleObject63.bin"/><Relationship Id="rId5" Type="http://schemas.openxmlformats.org/officeDocument/2006/relationships/oleObject" Target="../embeddings/oleObject62.bin"/><Relationship Id="rId4" Type="http://schemas.openxmlformats.org/officeDocument/2006/relationships/oleObject" Target="../embeddings/oleObject61.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oleObject" Target="../embeddings/Hoja_de_c_lculo_de_Microsoft_Office_Excel_97-20035.xls"/></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70.bin"/><Relationship Id="rId3" Type="http://schemas.openxmlformats.org/officeDocument/2006/relationships/oleObject" Target="../embeddings/oleObject65.bin"/><Relationship Id="rId7" Type="http://schemas.openxmlformats.org/officeDocument/2006/relationships/oleObject" Target="../embeddings/oleObject69.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68.bin"/><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838200" y="3276600"/>
            <a:ext cx="7772400" cy="1143000"/>
          </a:xfrm>
        </p:spPr>
        <p:txBody>
          <a:bodyPr/>
          <a:lstStyle/>
          <a:p>
            <a:pPr eaLnBrk="1" hangingPunct="1"/>
            <a:r>
              <a:rPr lang="es-ES" dirty="0" smtClean="0"/>
              <a:t>Diseño de </a:t>
            </a:r>
            <a:r>
              <a:rPr lang="es-ES" dirty="0" err="1" smtClean="0"/>
              <a:t>Bio</a:t>
            </a:r>
            <a:r>
              <a:rPr lang="es-ES" dirty="0" smtClean="0"/>
              <a:t>-reactores</a:t>
            </a:r>
            <a:br>
              <a:rPr lang="es-ES" dirty="0" smtClean="0"/>
            </a:br>
            <a:r>
              <a:rPr lang="es-ES" sz="3200" b="1" dirty="0" smtClean="0">
                <a:solidFill>
                  <a:srgbClr val="FF0000"/>
                </a:solidFill>
              </a:rPr>
              <a:t>Fed-batch</a:t>
            </a:r>
            <a:r>
              <a:rPr lang="es-ES" dirty="0" smtClean="0"/>
              <a:t/>
            </a:r>
            <a:br>
              <a:rPr lang="es-ES" dirty="0" smtClean="0"/>
            </a:br>
            <a:r>
              <a:rPr lang="es-ES" sz="2400" dirty="0" err="1" smtClean="0"/>
              <a:t>M.Elena</a:t>
            </a:r>
            <a:r>
              <a:rPr lang="es-ES" sz="2400" dirty="0" smtClean="0"/>
              <a:t> </a:t>
            </a:r>
            <a:r>
              <a:rPr lang="es-ES" sz="2400" dirty="0" smtClean="0"/>
              <a:t>Lienqueo</a:t>
            </a:r>
            <a:r>
              <a:rPr lang="es-ES" sz="2400" dirty="0" smtClean="0"/>
              <a:t/>
            </a:r>
            <a:br>
              <a:rPr lang="es-ES" sz="2400" dirty="0" smtClean="0"/>
            </a:br>
            <a:r>
              <a:rPr lang="es-ES" sz="2400" dirty="0" smtClean="0">
                <a:hlinkClick r:id="rId3"/>
              </a:rPr>
              <a:t>mlienque@ing.uchile.cl</a:t>
            </a:r>
            <a:r>
              <a:rPr lang="es-ES" sz="2400" dirty="0" smtClean="0"/>
              <a:t/>
            </a:r>
            <a:br>
              <a:rPr lang="es-ES" sz="2400" dirty="0" smtClean="0"/>
            </a:br>
            <a:endParaRPr lang="es-ES" sz="2400" dirty="0" smtClean="0"/>
          </a:p>
        </p:txBody>
      </p:sp>
      <p:sp>
        <p:nvSpPr>
          <p:cNvPr id="15363" name="Rectangle 3"/>
          <p:cNvSpPr>
            <a:spLocks noGrp="1" noChangeArrowheads="1"/>
          </p:cNvSpPr>
          <p:nvPr>
            <p:ph type="subTitle" idx="1"/>
          </p:nvPr>
        </p:nvSpPr>
        <p:spPr>
          <a:xfrm>
            <a:off x="1371600" y="5791200"/>
            <a:ext cx="6400800" cy="1752600"/>
          </a:xfrm>
        </p:spPr>
        <p:txBody>
          <a:bodyPr/>
          <a:lstStyle/>
          <a:p>
            <a:pPr eaLnBrk="1" hangingPunct="1"/>
            <a:r>
              <a:rPr lang="es-ES" dirty="0" smtClean="0"/>
              <a:t>Fermentación e Ingeniería Metabólica</a:t>
            </a:r>
          </a:p>
        </p:txBody>
      </p:sp>
      <p:pic>
        <p:nvPicPr>
          <p:cNvPr id="15364" name="Picture 5" descr="reaktori"/>
          <p:cNvPicPr>
            <a:picLocks noChangeAspect="1" noChangeArrowheads="1"/>
          </p:cNvPicPr>
          <p:nvPr/>
        </p:nvPicPr>
        <p:blipFill>
          <a:blip r:embed="rId4"/>
          <a:srcRect/>
          <a:stretch>
            <a:fillRect/>
          </a:stretch>
        </p:blipFill>
        <p:spPr bwMode="auto">
          <a:xfrm>
            <a:off x="152400" y="0"/>
            <a:ext cx="2224088"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a:spLocks noGrp="1" noChangeArrowheads="1"/>
          </p:cNvSpPr>
          <p:nvPr>
            <p:ph type="title"/>
          </p:nvPr>
        </p:nvSpPr>
        <p:spPr>
          <a:xfrm>
            <a:off x="684213" y="333375"/>
            <a:ext cx="7772400" cy="1143000"/>
          </a:xfrm>
          <a:noFill/>
        </p:spPr>
        <p:txBody>
          <a:bodyPr/>
          <a:lstStyle/>
          <a:p>
            <a:pPr eaLnBrk="1" hangingPunct="1">
              <a:spcBef>
                <a:spcPct val="50000"/>
              </a:spcBef>
            </a:pPr>
            <a:r>
              <a:rPr lang="es-ES" sz="2400" b="1" u="sng" smtClean="0">
                <a:solidFill>
                  <a:schemeClr val="accent2"/>
                </a:solidFill>
              </a:rPr>
              <a:t>Comparación Perfiles Batch y Fed-batch</a:t>
            </a:r>
          </a:p>
        </p:txBody>
      </p:sp>
      <p:graphicFrame>
        <p:nvGraphicFramePr>
          <p:cNvPr id="77828" name="Object 4"/>
          <p:cNvGraphicFramePr>
            <a:graphicFrameLocks noChangeAspect="1"/>
          </p:cNvGraphicFramePr>
          <p:nvPr>
            <p:ph idx="1"/>
          </p:nvPr>
        </p:nvGraphicFramePr>
        <p:xfrm>
          <a:off x="1835150" y="1412875"/>
          <a:ext cx="5159375" cy="4024313"/>
        </p:xfrm>
        <a:graphic>
          <a:graphicData uri="http://schemas.openxmlformats.org/presentationml/2006/ole">
            <p:oleObj spid="_x0000_s2050" name="Fotografía de Photo Editor" r:id="rId3" imgW="3982006" imgH="3104762"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828"/>
                                        </p:tgtEl>
                                        <p:attrNameLst>
                                          <p:attrName>style.visibility</p:attrName>
                                        </p:attrNameLst>
                                      </p:cBhvr>
                                      <p:to>
                                        <p:strVal val="visible"/>
                                      </p:to>
                                    </p:set>
                                    <p:animEffect transition="in" filter="fade">
                                      <p:cBhvr>
                                        <p:cTn id="7" dur="2000"/>
                                        <p:tgtEl>
                                          <p:spTgt spid="77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642910" y="293068"/>
            <a:ext cx="7715304" cy="2492990"/>
          </a:xfrm>
          <a:prstGeom prst="rect">
            <a:avLst/>
          </a:prstGeom>
          <a:noFill/>
          <a:ln w="9525">
            <a:noFill/>
            <a:miter lim="800000"/>
            <a:headEnd/>
            <a:tailEnd/>
          </a:ln>
        </p:spPr>
        <p:txBody>
          <a:bodyPr wrap="square">
            <a:spAutoFit/>
          </a:bodyPr>
          <a:lstStyle/>
          <a:p>
            <a:pPr algn="ctr">
              <a:spcBef>
                <a:spcPct val="50000"/>
              </a:spcBef>
            </a:pPr>
            <a:r>
              <a:rPr lang="es-ES" b="1" u="sng" dirty="0" smtClean="0">
                <a:solidFill>
                  <a:schemeClr val="accent2"/>
                </a:solidFill>
                <a:cs typeface="Times New Roman" pitchFamily="18" charset="0"/>
              </a:rPr>
              <a:t>Ventajas</a:t>
            </a:r>
            <a:endParaRPr lang="es-ES" b="1" dirty="0" smtClean="0">
              <a:solidFill>
                <a:schemeClr val="accent2"/>
              </a:solidFill>
              <a:sym typeface="Symbol" pitchFamily="18" charset="2"/>
            </a:endParaRPr>
          </a:p>
          <a:p>
            <a:pPr algn="just">
              <a:spcBef>
                <a:spcPct val="50000"/>
              </a:spcBef>
            </a:pPr>
            <a:r>
              <a:rPr lang="es-ES" b="1" dirty="0" smtClean="0">
                <a:solidFill>
                  <a:schemeClr val="accent2"/>
                </a:solidFill>
                <a:sym typeface="Symbol" pitchFamily="18" charset="2"/>
              </a:rPr>
              <a:t>Las ventajas frente a los otros modos se operación son:</a:t>
            </a:r>
          </a:p>
          <a:p>
            <a:pPr algn="l">
              <a:spcBef>
                <a:spcPct val="50000"/>
              </a:spcBef>
            </a:pPr>
            <a:r>
              <a:rPr lang="es-ES" b="1" dirty="0" smtClean="0">
                <a:solidFill>
                  <a:schemeClr val="accent2"/>
                </a:solidFill>
                <a:sym typeface="Symbol" pitchFamily="18" charset="2"/>
              </a:rPr>
              <a:t>Se puede controlar, voluntariamente, la velocidad y concentración de la alimentación.</a:t>
            </a:r>
          </a:p>
          <a:p>
            <a:pPr marL="457200" indent="-457200" algn="l">
              <a:spcBef>
                <a:spcPct val="50000"/>
              </a:spcBef>
            </a:pPr>
            <a:endParaRPr lang="es-ES" b="1" dirty="0">
              <a:solidFill>
                <a:schemeClr val="accent2"/>
              </a:solidFill>
            </a:endParaRPr>
          </a:p>
        </p:txBody>
      </p:sp>
      <p:grpSp>
        <p:nvGrpSpPr>
          <p:cNvPr id="2" name="8 Grupo"/>
          <p:cNvGrpSpPr/>
          <p:nvPr/>
        </p:nvGrpSpPr>
        <p:grpSpPr>
          <a:xfrm>
            <a:off x="2428860" y="3371850"/>
            <a:ext cx="4572000" cy="3486150"/>
            <a:chOff x="2133600" y="2971800"/>
            <a:chExt cx="4572000" cy="3486150"/>
          </a:xfrm>
        </p:grpSpPr>
        <p:graphicFrame>
          <p:nvGraphicFramePr>
            <p:cNvPr id="13314" name="Object 4"/>
            <p:cNvGraphicFramePr>
              <a:graphicFrameLocks noChangeAspect="1"/>
            </p:cNvGraphicFramePr>
            <p:nvPr/>
          </p:nvGraphicFramePr>
          <p:xfrm>
            <a:off x="2133600" y="2971800"/>
            <a:ext cx="4572000" cy="3486150"/>
          </p:xfrm>
          <a:graphic>
            <a:graphicData uri="http://schemas.openxmlformats.org/presentationml/2006/ole">
              <p:oleObj spid="_x0000_s48130" name="Gráfico" r:id="rId3" imgW="2999520" imgH="2293200" progId="Excel.Sheet.8">
                <p:embed/>
              </p:oleObj>
            </a:graphicData>
          </a:graphic>
        </p:graphicFrame>
        <p:sp>
          <p:nvSpPr>
            <p:cNvPr id="13316" name="Line 5"/>
            <p:cNvSpPr>
              <a:spLocks noChangeShapeType="1"/>
            </p:cNvSpPr>
            <p:nvPr/>
          </p:nvSpPr>
          <p:spPr bwMode="auto">
            <a:xfrm flipV="1">
              <a:off x="3124200" y="3429000"/>
              <a:ext cx="2438400" cy="1600200"/>
            </a:xfrm>
            <a:prstGeom prst="line">
              <a:avLst/>
            </a:prstGeom>
            <a:noFill/>
            <a:ln w="57150">
              <a:solidFill>
                <a:schemeClr val="accent1"/>
              </a:solidFill>
              <a:round/>
              <a:headEnd/>
              <a:tailEnd/>
            </a:ln>
          </p:spPr>
          <p:txBody>
            <a:bodyPr/>
            <a:lstStyle/>
            <a:p>
              <a:endParaRPr lang="es-ES"/>
            </a:p>
          </p:txBody>
        </p:sp>
        <p:sp>
          <p:nvSpPr>
            <p:cNvPr id="13317" name="Line 6"/>
            <p:cNvSpPr>
              <a:spLocks noChangeShapeType="1"/>
            </p:cNvSpPr>
            <p:nvPr/>
          </p:nvSpPr>
          <p:spPr bwMode="auto">
            <a:xfrm>
              <a:off x="3124200" y="5105400"/>
              <a:ext cx="2514600" cy="0"/>
            </a:xfrm>
            <a:prstGeom prst="line">
              <a:avLst/>
            </a:prstGeom>
            <a:noFill/>
            <a:ln w="57150">
              <a:solidFill>
                <a:schemeClr val="accent2"/>
              </a:solidFill>
              <a:round/>
              <a:headEnd/>
              <a:tailEnd/>
            </a:ln>
          </p:spPr>
          <p:txBody>
            <a:bodyPr/>
            <a:lstStyle/>
            <a:p>
              <a:endParaRPr lang="es-ES"/>
            </a:p>
          </p:txBody>
        </p:sp>
      </p:grpSp>
      <p:sp>
        <p:nvSpPr>
          <p:cNvPr id="13318" name="Text Box 7"/>
          <p:cNvSpPr txBox="1">
            <a:spLocks noChangeArrowheads="1"/>
          </p:cNvSpPr>
          <p:nvPr/>
        </p:nvSpPr>
        <p:spPr bwMode="auto">
          <a:xfrm>
            <a:off x="4800600" y="4267200"/>
            <a:ext cx="304800" cy="336550"/>
          </a:xfrm>
          <a:prstGeom prst="rect">
            <a:avLst/>
          </a:prstGeom>
          <a:noFill/>
          <a:ln w="9525">
            <a:noFill/>
            <a:miter lim="800000"/>
            <a:headEnd/>
            <a:tailEnd/>
          </a:ln>
        </p:spPr>
        <p:txBody>
          <a:bodyPr>
            <a:spAutoFit/>
          </a:bodyPr>
          <a:lstStyle/>
          <a:p>
            <a:pPr>
              <a:spcBef>
                <a:spcPct val="50000"/>
              </a:spcBef>
            </a:pPr>
            <a:r>
              <a:rPr lang="es-ES" sz="1600" b="1">
                <a:solidFill>
                  <a:schemeClr val="accent2"/>
                </a:solidFill>
              </a:rPr>
              <a:t>1</a:t>
            </a:r>
          </a:p>
        </p:txBody>
      </p:sp>
      <p:sp>
        <p:nvSpPr>
          <p:cNvPr id="13319" name="Text Box 8"/>
          <p:cNvSpPr txBox="1">
            <a:spLocks noChangeArrowheads="1"/>
          </p:cNvSpPr>
          <p:nvPr/>
        </p:nvSpPr>
        <p:spPr bwMode="auto">
          <a:xfrm>
            <a:off x="3886200" y="3886200"/>
            <a:ext cx="304800" cy="336550"/>
          </a:xfrm>
          <a:prstGeom prst="rect">
            <a:avLst/>
          </a:prstGeom>
          <a:noFill/>
          <a:ln w="9525">
            <a:noFill/>
            <a:miter lim="800000"/>
            <a:headEnd/>
            <a:tailEnd/>
          </a:ln>
        </p:spPr>
        <p:txBody>
          <a:bodyPr>
            <a:spAutoFit/>
          </a:bodyPr>
          <a:lstStyle/>
          <a:p>
            <a:pPr>
              <a:spcBef>
                <a:spcPct val="50000"/>
              </a:spcBef>
            </a:pPr>
            <a:r>
              <a:rPr lang="es-ES" sz="1600" b="1">
                <a:solidFill>
                  <a:schemeClr val="accent2"/>
                </a:solidFill>
              </a:rPr>
              <a:t>2</a:t>
            </a:r>
          </a:p>
        </p:txBody>
      </p:sp>
      <p:sp>
        <p:nvSpPr>
          <p:cNvPr id="13320" name="Text Box 9"/>
          <p:cNvSpPr txBox="1">
            <a:spLocks noChangeArrowheads="1"/>
          </p:cNvSpPr>
          <p:nvPr/>
        </p:nvSpPr>
        <p:spPr bwMode="auto">
          <a:xfrm>
            <a:off x="5181600" y="4648200"/>
            <a:ext cx="304800" cy="336550"/>
          </a:xfrm>
          <a:prstGeom prst="rect">
            <a:avLst/>
          </a:prstGeom>
          <a:noFill/>
          <a:ln w="9525">
            <a:noFill/>
            <a:miter lim="800000"/>
            <a:headEnd/>
            <a:tailEnd/>
          </a:ln>
        </p:spPr>
        <p:txBody>
          <a:bodyPr>
            <a:spAutoFit/>
          </a:bodyPr>
          <a:lstStyle/>
          <a:p>
            <a:pPr>
              <a:spcBef>
                <a:spcPct val="50000"/>
              </a:spcBef>
            </a:pPr>
            <a:r>
              <a:rPr lang="es-ES" sz="1600" b="1">
                <a:solidFill>
                  <a:schemeClr val="accent2"/>
                </a:solidFill>
              </a:rPr>
              <a:t>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3"/>
          <p:cNvSpPr txBox="1">
            <a:spLocks noChangeArrowheads="1"/>
          </p:cNvSpPr>
          <p:nvPr/>
        </p:nvSpPr>
        <p:spPr bwMode="auto">
          <a:xfrm>
            <a:off x="428596" y="500042"/>
            <a:ext cx="8229600" cy="6863417"/>
          </a:xfrm>
          <a:prstGeom prst="rect">
            <a:avLst/>
          </a:prstGeom>
          <a:noFill/>
          <a:ln w="9525">
            <a:noFill/>
            <a:miter lim="800000"/>
            <a:headEnd/>
            <a:tailEnd/>
          </a:ln>
        </p:spPr>
        <p:txBody>
          <a:bodyPr>
            <a:spAutoFit/>
          </a:bodyPr>
          <a:lstStyle/>
          <a:p>
            <a:pPr algn="ctr">
              <a:spcBef>
                <a:spcPct val="50000"/>
              </a:spcBef>
            </a:pPr>
            <a:r>
              <a:rPr lang="es-ES" sz="2800" b="1" u="sng" dirty="0" smtClean="0">
                <a:solidFill>
                  <a:schemeClr val="accent2"/>
                </a:solidFill>
                <a:cs typeface="Times New Roman" pitchFamily="18" charset="0"/>
              </a:rPr>
              <a:t>Utilidad</a:t>
            </a:r>
            <a:endParaRPr lang="en-US" sz="2800" b="1" u="sng" dirty="0" smtClean="0">
              <a:solidFill>
                <a:schemeClr val="accent2"/>
              </a:solidFill>
              <a:cs typeface="Times New Roman" pitchFamily="18" charset="0"/>
            </a:endParaRPr>
          </a:p>
          <a:p>
            <a:pPr algn="just">
              <a:spcBef>
                <a:spcPct val="50000"/>
              </a:spcBef>
            </a:pPr>
            <a:r>
              <a:rPr lang="es-ES" sz="2800" b="1" dirty="0" smtClean="0">
                <a:solidFill>
                  <a:schemeClr val="accent2"/>
                </a:solidFill>
                <a:sym typeface="Symbol" pitchFamily="18" charset="2"/>
              </a:rPr>
              <a:t> Inhibición del crecimiento por sustrato: </a:t>
            </a:r>
            <a:r>
              <a:rPr lang="es-ES" sz="2800" b="1" dirty="0" smtClean="0">
                <a:solidFill>
                  <a:srgbClr val="FF0000"/>
                </a:solidFill>
                <a:sym typeface="Symbol" pitchFamily="18" charset="2"/>
              </a:rPr>
              <a:t>Al existir una alta concentración de sustrato se puede producir inhibición del crecimiento, Efecto de la glucosa, metanol, </a:t>
            </a:r>
            <a:r>
              <a:rPr lang="es-ES" sz="2800" b="1" dirty="0" err="1" smtClean="0">
                <a:solidFill>
                  <a:srgbClr val="FF0000"/>
                </a:solidFill>
                <a:sym typeface="Symbol" pitchFamily="18" charset="2"/>
              </a:rPr>
              <a:t>ac.acético</a:t>
            </a:r>
            <a:r>
              <a:rPr lang="es-ES" sz="2800" b="1" dirty="0" smtClean="0">
                <a:solidFill>
                  <a:srgbClr val="FF0000"/>
                </a:solidFill>
                <a:sym typeface="Symbol" pitchFamily="18" charset="2"/>
              </a:rPr>
              <a:t>, </a:t>
            </a:r>
            <a:r>
              <a:rPr lang="es-ES" sz="2800" b="1" dirty="0" err="1" smtClean="0">
                <a:solidFill>
                  <a:srgbClr val="FF0000"/>
                </a:solidFill>
                <a:sym typeface="Symbol" pitchFamily="18" charset="2"/>
              </a:rPr>
              <a:t>comp</a:t>
            </a:r>
            <a:r>
              <a:rPr lang="es-ES" sz="2800" b="1" dirty="0" smtClean="0">
                <a:solidFill>
                  <a:srgbClr val="FF0000"/>
                </a:solidFill>
                <a:sym typeface="Symbol" pitchFamily="18" charset="2"/>
              </a:rPr>
              <a:t>. Aromáticos </a:t>
            </a:r>
          </a:p>
          <a:p>
            <a:pPr algn="just">
              <a:spcBef>
                <a:spcPct val="50000"/>
              </a:spcBef>
            </a:pPr>
            <a:endParaRPr lang="es-ES" sz="2800" b="1" dirty="0">
              <a:solidFill>
                <a:srgbClr val="FF0000"/>
              </a:solidFill>
              <a:sym typeface="Symbol" pitchFamily="18" charset="2"/>
            </a:endParaRPr>
          </a:p>
          <a:p>
            <a:pPr algn="just">
              <a:spcBef>
                <a:spcPct val="50000"/>
              </a:spcBef>
            </a:pPr>
            <a:r>
              <a:rPr lang="es-ES" sz="2800" b="1" dirty="0" smtClean="0">
                <a:solidFill>
                  <a:schemeClr val="accent2"/>
                </a:solidFill>
                <a:sym typeface="Symbol" pitchFamily="18" charset="2"/>
              </a:rPr>
              <a:t>Alta </a:t>
            </a:r>
            <a:r>
              <a:rPr lang="es-ES" sz="2800" b="1" dirty="0">
                <a:solidFill>
                  <a:schemeClr val="accent2"/>
                </a:solidFill>
                <a:sym typeface="Symbol" pitchFamily="18" charset="2"/>
              </a:rPr>
              <a:t>concentración:</a:t>
            </a:r>
            <a:r>
              <a:rPr lang="es-ES" sz="2800" b="1" dirty="0">
                <a:solidFill>
                  <a:srgbClr val="FF0000"/>
                </a:solidFill>
                <a:sym typeface="Symbol" pitchFamily="18" charset="2"/>
              </a:rPr>
              <a:t> Si se desea una alto concentración de células se necesita una alta concentración de </a:t>
            </a:r>
            <a:r>
              <a:rPr lang="es-ES" sz="2800" b="1" dirty="0" smtClean="0">
                <a:solidFill>
                  <a:srgbClr val="FF0000"/>
                </a:solidFill>
                <a:sym typeface="Symbol" pitchFamily="18" charset="2"/>
              </a:rPr>
              <a:t>sustrato</a:t>
            </a:r>
            <a:r>
              <a:rPr lang="es-ES" sz="2800" b="1" dirty="0">
                <a:solidFill>
                  <a:srgbClr val="FF0000"/>
                </a:solidFill>
                <a:sym typeface="Symbol" pitchFamily="18" charset="2"/>
              </a:rPr>
              <a:t>, se puede producir inhibición por sustrato. Se necesita una forma de alimentación que no genere inhibición</a:t>
            </a:r>
            <a:r>
              <a:rPr lang="es-ES" b="1" dirty="0">
                <a:solidFill>
                  <a:srgbClr val="FF0000"/>
                </a:solidFill>
                <a:sym typeface="Symbol" pitchFamily="18" charset="2"/>
              </a:rPr>
              <a:t>.</a:t>
            </a:r>
          </a:p>
          <a:p>
            <a:pPr algn="just">
              <a:spcBef>
                <a:spcPct val="50000"/>
              </a:spcBef>
              <a:buFontTx/>
              <a:buChar char="•"/>
            </a:pPr>
            <a:endParaRPr lang="es-ES" b="1" dirty="0">
              <a:solidFill>
                <a:schemeClr val="accent2"/>
              </a:solidFill>
              <a:sym typeface="Symbol" pitchFamily="18" charset="2"/>
            </a:endParaRPr>
          </a:p>
          <a:p>
            <a:pPr algn="just">
              <a:spcBef>
                <a:spcPct val="50000"/>
              </a:spcBef>
            </a:pPr>
            <a:endParaRPr lang="es-ES" sz="1800" b="1" dirty="0">
              <a:solidFill>
                <a:srgbClr val="800000"/>
              </a:solidFill>
              <a:sym typeface="Symbol" pitchFamily="18" charset="2"/>
            </a:endParaRPr>
          </a:p>
          <a:p>
            <a:pPr algn="just">
              <a:spcBef>
                <a:spcPct val="50000"/>
              </a:spcBef>
            </a:pPr>
            <a:endParaRPr lang="en-US" sz="1800" b="1" dirty="0">
              <a:solidFill>
                <a:schemeClr val="accent2"/>
              </a:solidFill>
              <a:sym typeface="Symbol" pitchFamily="18"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04800" y="304800"/>
            <a:ext cx="8229600" cy="7509748"/>
          </a:xfrm>
          <a:prstGeom prst="rect">
            <a:avLst/>
          </a:prstGeom>
          <a:noFill/>
          <a:ln w="9525">
            <a:noFill/>
            <a:miter lim="800000"/>
            <a:headEnd/>
            <a:tailEnd/>
          </a:ln>
        </p:spPr>
        <p:txBody>
          <a:bodyPr>
            <a:spAutoFit/>
          </a:bodyPr>
          <a:lstStyle/>
          <a:p>
            <a:pPr algn="just">
              <a:spcBef>
                <a:spcPct val="50000"/>
              </a:spcBef>
              <a:buFontTx/>
              <a:buChar char="•"/>
            </a:pPr>
            <a:r>
              <a:rPr lang="es-ES" sz="2800" b="1" dirty="0" smtClean="0">
                <a:solidFill>
                  <a:schemeClr val="accent2"/>
                </a:solidFill>
                <a:sym typeface="Symbol" pitchFamily="18" charset="2"/>
              </a:rPr>
              <a:t>Represión </a:t>
            </a:r>
            <a:r>
              <a:rPr lang="es-ES" sz="2800" b="1" dirty="0">
                <a:solidFill>
                  <a:schemeClr val="accent2"/>
                </a:solidFill>
                <a:sym typeface="Symbol" pitchFamily="18" charset="2"/>
              </a:rPr>
              <a:t>catabólica: </a:t>
            </a:r>
            <a:r>
              <a:rPr lang="es-ES" sz="2800" b="1" dirty="0">
                <a:solidFill>
                  <a:srgbClr val="FF0000"/>
                </a:solidFill>
                <a:sym typeface="Symbol" pitchFamily="18" charset="2"/>
              </a:rPr>
              <a:t>Los </a:t>
            </a:r>
            <a:r>
              <a:rPr lang="es-ES" sz="2800" b="1" dirty="0" err="1">
                <a:solidFill>
                  <a:srgbClr val="FF0000"/>
                </a:solidFill>
                <a:sym typeface="Symbol" pitchFamily="18" charset="2"/>
              </a:rPr>
              <a:t>m.o</a:t>
            </a:r>
            <a:r>
              <a:rPr lang="es-ES" sz="2800" b="1" dirty="0">
                <a:solidFill>
                  <a:srgbClr val="FF0000"/>
                </a:solidFill>
                <a:sym typeface="Symbol" pitchFamily="18" charset="2"/>
              </a:rPr>
              <a:t> tienden a metabolizar las fuentes de carbono más rápida y no generan otras enzimas que se utilizaría para degradar otras fuentes, entonces con este tipo de alimentación se mantiene la tasa de crecimiento pero con la producción de la enzima de interés.</a:t>
            </a:r>
          </a:p>
          <a:p>
            <a:pPr algn="just">
              <a:spcBef>
                <a:spcPct val="50000"/>
              </a:spcBef>
              <a:buFontTx/>
              <a:buChar char="•"/>
            </a:pPr>
            <a:endParaRPr lang="es-ES" sz="2800" b="1" dirty="0">
              <a:solidFill>
                <a:srgbClr val="FF0000"/>
              </a:solidFill>
              <a:sym typeface="Symbol" pitchFamily="18" charset="2"/>
            </a:endParaRPr>
          </a:p>
          <a:p>
            <a:pPr algn="just">
              <a:spcBef>
                <a:spcPct val="50000"/>
              </a:spcBef>
              <a:buFontTx/>
              <a:buChar char="•"/>
            </a:pPr>
            <a:r>
              <a:rPr lang="es-ES" sz="2800" b="1" dirty="0">
                <a:solidFill>
                  <a:schemeClr val="accent2"/>
                </a:solidFill>
                <a:sym typeface="Symbol" pitchFamily="18" charset="2"/>
              </a:rPr>
              <a:t>Mutantes </a:t>
            </a:r>
            <a:r>
              <a:rPr lang="es-ES" sz="2800" b="1" dirty="0" err="1">
                <a:solidFill>
                  <a:schemeClr val="accent2"/>
                </a:solidFill>
                <a:sym typeface="Symbol" pitchFamily="18" charset="2"/>
              </a:rPr>
              <a:t>auxotróficos</a:t>
            </a:r>
            <a:r>
              <a:rPr lang="es-ES" sz="2800" b="1" dirty="0">
                <a:solidFill>
                  <a:srgbClr val="800000"/>
                </a:solidFill>
                <a:sym typeface="Symbol" pitchFamily="18" charset="2"/>
              </a:rPr>
              <a:t>: </a:t>
            </a:r>
            <a:r>
              <a:rPr lang="es-ES" sz="2800" b="1" dirty="0" err="1">
                <a:solidFill>
                  <a:srgbClr val="FF0000"/>
                </a:solidFill>
                <a:sym typeface="Symbol" pitchFamily="18" charset="2"/>
              </a:rPr>
              <a:t>m.o</a:t>
            </a:r>
            <a:r>
              <a:rPr lang="es-ES" sz="2800" b="1" dirty="0">
                <a:solidFill>
                  <a:srgbClr val="FF0000"/>
                </a:solidFill>
                <a:sym typeface="Symbol" pitchFamily="18" charset="2"/>
              </a:rPr>
              <a:t> que requieren de un nutriente que no son capaces de sintetizar, si tienen exceso de este nutriente se tiene un abundante crecimiento sin acumulación del </a:t>
            </a:r>
            <a:r>
              <a:rPr lang="es-ES" sz="2800" b="1" dirty="0" err="1">
                <a:solidFill>
                  <a:srgbClr val="FF0000"/>
                </a:solidFill>
                <a:sym typeface="Symbol" pitchFamily="18" charset="2"/>
              </a:rPr>
              <a:t>metabolito</a:t>
            </a:r>
            <a:r>
              <a:rPr lang="es-ES" sz="2800" b="1" dirty="0">
                <a:solidFill>
                  <a:srgbClr val="FF0000"/>
                </a:solidFill>
                <a:sym typeface="Symbol" pitchFamily="18" charset="2"/>
              </a:rPr>
              <a:t> deseado, luego se requiere alimentar este nutriente a bajas tasas.</a:t>
            </a:r>
          </a:p>
          <a:p>
            <a:pPr algn="just">
              <a:spcBef>
                <a:spcPct val="50000"/>
              </a:spcBef>
              <a:buFontTx/>
              <a:buChar char="•"/>
            </a:pPr>
            <a:endParaRPr lang="es-ES" b="1" dirty="0">
              <a:solidFill>
                <a:srgbClr val="800000"/>
              </a:solidFill>
              <a:sym typeface="Symbol" pitchFamily="18" charset="2"/>
            </a:endParaRPr>
          </a:p>
          <a:p>
            <a:pPr algn="just">
              <a:spcBef>
                <a:spcPct val="50000"/>
              </a:spcBef>
              <a:buFontTx/>
              <a:buChar char="•"/>
            </a:pPr>
            <a:endParaRPr lang="es-ES" sz="1800" b="1" dirty="0">
              <a:solidFill>
                <a:srgbClr val="800000"/>
              </a:solidFill>
              <a:sym typeface="Symbol" pitchFamily="18" charset="2"/>
            </a:endParaRPr>
          </a:p>
          <a:p>
            <a:pPr algn="just">
              <a:spcBef>
                <a:spcPct val="50000"/>
              </a:spcBef>
            </a:pPr>
            <a:endParaRPr lang="en-US" sz="1800" b="1" dirty="0">
              <a:solidFill>
                <a:schemeClr val="accent2"/>
              </a:solidFill>
              <a:sym typeface="Symbol" pitchFamily="18" charset="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3"/>
          <p:cNvSpPr txBox="1">
            <a:spLocks noChangeArrowheads="1"/>
          </p:cNvSpPr>
          <p:nvPr/>
        </p:nvSpPr>
        <p:spPr bwMode="auto">
          <a:xfrm>
            <a:off x="381000" y="762000"/>
            <a:ext cx="8229600" cy="6116638"/>
          </a:xfrm>
          <a:prstGeom prst="rect">
            <a:avLst/>
          </a:prstGeom>
          <a:noFill/>
          <a:ln w="9525">
            <a:noFill/>
            <a:miter lim="800000"/>
            <a:headEnd/>
            <a:tailEnd/>
          </a:ln>
        </p:spPr>
        <p:txBody>
          <a:bodyPr>
            <a:spAutoFit/>
          </a:bodyPr>
          <a:lstStyle/>
          <a:p>
            <a:pPr algn="just">
              <a:spcBef>
                <a:spcPct val="50000"/>
              </a:spcBef>
            </a:pPr>
            <a:r>
              <a:rPr lang="es-ES" b="1">
                <a:solidFill>
                  <a:schemeClr val="accent2"/>
                </a:solidFill>
                <a:sym typeface="Symbol" pitchFamily="18" charset="2"/>
              </a:rPr>
              <a:t>Productos no-asociados al crecimiento</a:t>
            </a:r>
            <a:r>
              <a:rPr lang="es-ES" b="1">
                <a:solidFill>
                  <a:srgbClr val="800000"/>
                </a:solidFill>
                <a:sym typeface="Symbol" pitchFamily="18" charset="2"/>
              </a:rPr>
              <a:t>: </a:t>
            </a:r>
            <a:r>
              <a:rPr lang="es-ES" b="1">
                <a:solidFill>
                  <a:srgbClr val="FF0000"/>
                </a:solidFill>
                <a:sym typeface="Symbol" pitchFamily="18" charset="2"/>
              </a:rPr>
              <a:t>Los m.o. Rápidamente utilizan fuentes de carbono para su crecimiento y luego sintetizan otros metabolitos, generalmente en la etapa declinatoria o estacionaria, esta etapas son muy cortas, para prolongarlas y mantener una alta actividad se síntesis y a los m.o semi-hambrientos, la fuente de carbono y/o precursores son alimentados a velocidades controladas.</a:t>
            </a:r>
          </a:p>
          <a:p>
            <a:pPr algn="just">
              <a:spcBef>
                <a:spcPct val="50000"/>
              </a:spcBef>
              <a:buFontTx/>
              <a:buChar char="•"/>
            </a:pPr>
            <a:endParaRPr lang="es-ES" b="1">
              <a:solidFill>
                <a:schemeClr val="accent2"/>
              </a:solidFill>
              <a:sym typeface="Symbol" pitchFamily="18" charset="2"/>
            </a:endParaRPr>
          </a:p>
          <a:p>
            <a:pPr algn="just">
              <a:spcBef>
                <a:spcPct val="50000"/>
              </a:spcBef>
              <a:buFontTx/>
              <a:buChar char="•"/>
            </a:pPr>
            <a:r>
              <a:rPr lang="es-ES" b="1">
                <a:solidFill>
                  <a:schemeClr val="accent2"/>
                </a:solidFill>
                <a:sym typeface="Symbol" pitchFamily="18" charset="2"/>
              </a:rPr>
              <a:t>Control On-Off de expresión de algún gen:</a:t>
            </a:r>
            <a:r>
              <a:rPr lang="es-ES" b="1">
                <a:solidFill>
                  <a:srgbClr val="800000"/>
                </a:solidFill>
                <a:sym typeface="Symbol" pitchFamily="18" charset="2"/>
              </a:rPr>
              <a:t> </a:t>
            </a:r>
            <a:r>
              <a:rPr lang="es-ES" b="1">
                <a:solidFill>
                  <a:srgbClr val="FF0000"/>
                </a:solidFill>
                <a:sym typeface="Symbol" pitchFamily="18" charset="2"/>
              </a:rPr>
              <a:t>cuando un promotor de un gen foráneo es encadenado en un plasmidio regulable se expresión puede ser controlada por la adición de algún compuesto (gen inducido) o puede deprimirse. Se pueden adicionar algun compuesto como clorafenicol en pequeñas dosis o mantener el nivel de nutrientes muy bajo.</a:t>
            </a:r>
          </a:p>
          <a:p>
            <a:pPr algn="just">
              <a:spcBef>
                <a:spcPct val="50000"/>
              </a:spcBef>
            </a:pPr>
            <a:endParaRPr lang="es-ES" b="1">
              <a:solidFill>
                <a:srgbClr val="FF0000"/>
              </a:solidFill>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6"/>
          <p:cNvSpPr txBox="1">
            <a:spLocks noChangeArrowheads="1"/>
          </p:cNvSpPr>
          <p:nvPr/>
        </p:nvSpPr>
        <p:spPr bwMode="auto">
          <a:xfrm>
            <a:off x="228600" y="152400"/>
            <a:ext cx="8610600" cy="2346325"/>
          </a:xfrm>
          <a:prstGeom prst="rect">
            <a:avLst/>
          </a:prstGeom>
          <a:noFill/>
          <a:ln w="9525">
            <a:noFill/>
            <a:miter lim="800000"/>
            <a:headEnd/>
            <a:tailEnd/>
          </a:ln>
        </p:spPr>
        <p:txBody>
          <a:bodyPr>
            <a:spAutoFit/>
          </a:bodyPr>
          <a:lstStyle/>
          <a:p>
            <a:pPr algn="ctr">
              <a:spcBef>
                <a:spcPct val="50000"/>
              </a:spcBef>
            </a:pPr>
            <a:r>
              <a:rPr lang="es-ES" sz="3200" b="1">
                <a:solidFill>
                  <a:schemeClr val="accent2"/>
                </a:solidFill>
              </a:rPr>
              <a:t>Modificaciones</a:t>
            </a:r>
            <a:r>
              <a:rPr lang="es-ES" sz="3200" b="1">
                <a:solidFill>
                  <a:srgbClr val="800000"/>
                </a:solidFill>
              </a:rPr>
              <a:t> </a:t>
            </a:r>
          </a:p>
          <a:p>
            <a:pPr algn="l">
              <a:spcBef>
                <a:spcPct val="50000"/>
              </a:spcBef>
            </a:pPr>
            <a:r>
              <a:rPr lang="es-ES">
                <a:solidFill>
                  <a:srgbClr val="FF0000"/>
                </a:solidFill>
              </a:rPr>
              <a:t>Unas modificaciones son:</a:t>
            </a:r>
          </a:p>
          <a:p>
            <a:pPr algn="l">
              <a:spcBef>
                <a:spcPct val="50000"/>
              </a:spcBef>
            </a:pPr>
            <a:r>
              <a:rPr lang="es-ES" sz="2000">
                <a:solidFill>
                  <a:srgbClr val="FF0000"/>
                </a:solidFill>
              </a:rPr>
              <a:t>Los repetitivos fedbatch, donde una parte es utilizada como inóculo.</a:t>
            </a:r>
          </a:p>
          <a:p>
            <a:pPr algn="l">
              <a:spcBef>
                <a:spcPct val="50000"/>
              </a:spcBef>
            </a:pPr>
            <a:r>
              <a:rPr lang="es-ES" sz="2000">
                <a:solidFill>
                  <a:srgbClr val="FF0000"/>
                </a:solidFill>
              </a:rPr>
              <a:t>El número de repeticiones no es ilimitada, debido a contaminación microbiana yo reducción de la actividad biosintética.</a:t>
            </a:r>
          </a:p>
        </p:txBody>
      </p:sp>
      <p:graphicFrame>
        <p:nvGraphicFramePr>
          <p:cNvPr id="48138" name="Object 10"/>
          <p:cNvGraphicFramePr>
            <a:graphicFrameLocks noChangeAspect="1"/>
          </p:cNvGraphicFramePr>
          <p:nvPr/>
        </p:nvGraphicFramePr>
        <p:xfrm>
          <a:off x="4953000" y="2667000"/>
          <a:ext cx="3625850" cy="3657600"/>
        </p:xfrm>
        <a:graphic>
          <a:graphicData uri="http://schemas.openxmlformats.org/presentationml/2006/ole">
            <p:oleObj spid="_x0000_s3074" name="Fotografía de Photo Editor" r:id="rId3" imgW="2219635" imgH="2238687" progId="">
              <p:embed/>
            </p:oleObj>
          </a:graphicData>
        </a:graphic>
      </p:graphicFrame>
      <p:graphicFrame>
        <p:nvGraphicFramePr>
          <p:cNvPr id="48139" name="Object 11"/>
          <p:cNvGraphicFramePr>
            <a:graphicFrameLocks noChangeAspect="1"/>
          </p:cNvGraphicFramePr>
          <p:nvPr/>
        </p:nvGraphicFramePr>
        <p:xfrm>
          <a:off x="762000" y="2971800"/>
          <a:ext cx="3048000" cy="2667000"/>
        </p:xfrm>
        <a:graphic>
          <a:graphicData uri="http://schemas.openxmlformats.org/presentationml/2006/ole">
            <p:oleObj spid="_x0000_s3075" name="Fotografía de Photo Editor" r:id="rId4" imgW="2285714" imgH="1428949"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8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8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1042988" y="1989138"/>
          <a:ext cx="6897687" cy="4200525"/>
        </p:xfrm>
        <a:graphic>
          <a:graphicData uri="http://schemas.openxmlformats.org/presentationml/2006/ole">
            <p:oleObj spid="_x0000_s4098" name="Bitmap Image" r:id="rId3" imgW="6897063" imgH="4200000" progId="PBrush">
              <p:embed/>
            </p:oleObj>
          </a:graphicData>
        </a:graphic>
      </p:graphicFrame>
      <p:sp>
        <p:nvSpPr>
          <p:cNvPr id="4099" name="Text Box 3"/>
          <p:cNvSpPr txBox="1">
            <a:spLocks noChangeArrowheads="1"/>
          </p:cNvSpPr>
          <p:nvPr/>
        </p:nvSpPr>
        <p:spPr bwMode="auto">
          <a:xfrm>
            <a:off x="0" y="476250"/>
            <a:ext cx="8820150" cy="1431925"/>
          </a:xfrm>
          <a:prstGeom prst="rect">
            <a:avLst/>
          </a:prstGeom>
          <a:noFill/>
          <a:ln w="9525">
            <a:noFill/>
            <a:miter lim="800000"/>
            <a:headEnd/>
            <a:tailEnd/>
          </a:ln>
        </p:spPr>
        <p:txBody>
          <a:bodyPr>
            <a:spAutoFit/>
          </a:bodyPr>
          <a:lstStyle/>
          <a:p>
            <a:pPr algn="ctr"/>
            <a:r>
              <a:rPr lang="es-CL" sz="4400">
                <a:solidFill>
                  <a:schemeClr val="accent2"/>
                </a:solidFill>
              </a:rPr>
              <a:t>Comparación de los modos de operación</a:t>
            </a:r>
            <a:r>
              <a:rPr lang="es-CL"/>
              <a:t>.</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0" y="0"/>
            <a:ext cx="7772400" cy="762000"/>
          </a:xfrm>
        </p:spPr>
        <p:txBody>
          <a:bodyPr/>
          <a:lstStyle/>
          <a:p>
            <a:pPr eaLnBrk="1" hangingPunct="1"/>
            <a:r>
              <a:rPr lang="es-ES" sz="2400" b="1" smtClean="0">
                <a:solidFill>
                  <a:schemeClr val="accent2"/>
                </a:solidFill>
              </a:rPr>
              <a:t>Formas de operarlos</a:t>
            </a:r>
          </a:p>
        </p:txBody>
      </p:sp>
      <p:sp>
        <p:nvSpPr>
          <p:cNvPr id="5124" name="Text Box 3"/>
          <p:cNvSpPr txBox="1">
            <a:spLocks noChangeArrowheads="1"/>
          </p:cNvSpPr>
          <p:nvPr/>
        </p:nvSpPr>
        <p:spPr bwMode="auto">
          <a:xfrm>
            <a:off x="457200" y="4800600"/>
            <a:ext cx="8077200" cy="366713"/>
          </a:xfrm>
          <a:prstGeom prst="rect">
            <a:avLst/>
          </a:prstGeom>
          <a:noFill/>
          <a:ln w="9525">
            <a:noFill/>
            <a:miter lim="800000"/>
            <a:headEnd/>
            <a:tailEnd/>
          </a:ln>
        </p:spPr>
        <p:txBody>
          <a:bodyPr>
            <a:spAutoFit/>
          </a:bodyPr>
          <a:lstStyle/>
          <a:p>
            <a:pPr algn="l">
              <a:spcBef>
                <a:spcPct val="50000"/>
              </a:spcBef>
            </a:pPr>
            <a:endParaRPr lang="es-CL" sz="1800">
              <a:solidFill>
                <a:srgbClr val="800000"/>
              </a:solidFill>
            </a:endParaRPr>
          </a:p>
        </p:txBody>
      </p:sp>
      <p:grpSp>
        <p:nvGrpSpPr>
          <p:cNvPr id="5125" name="Group 32"/>
          <p:cNvGrpSpPr>
            <a:grpSpLocks/>
          </p:cNvGrpSpPr>
          <p:nvPr/>
        </p:nvGrpSpPr>
        <p:grpSpPr bwMode="auto">
          <a:xfrm>
            <a:off x="2514600" y="762000"/>
            <a:ext cx="5943600" cy="2414588"/>
            <a:chOff x="864" y="912"/>
            <a:chExt cx="3744" cy="1521"/>
          </a:xfrm>
        </p:grpSpPr>
        <p:grpSp>
          <p:nvGrpSpPr>
            <p:cNvPr id="5130" name="Group 4"/>
            <p:cNvGrpSpPr>
              <a:grpSpLocks/>
            </p:cNvGrpSpPr>
            <p:nvPr/>
          </p:nvGrpSpPr>
          <p:grpSpPr bwMode="auto">
            <a:xfrm>
              <a:off x="864" y="912"/>
              <a:ext cx="3648" cy="1521"/>
              <a:chOff x="1824" y="1104"/>
              <a:chExt cx="3504" cy="1539"/>
            </a:xfrm>
          </p:grpSpPr>
          <p:grpSp>
            <p:nvGrpSpPr>
              <p:cNvPr id="5136" name="Group 5"/>
              <p:cNvGrpSpPr>
                <a:grpSpLocks/>
              </p:cNvGrpSpPr>
              <p:nvPr/>
            </p:nvGrpSpPr>
            <p:grpSpPr bwMode="auto">
              <a:xfrm>
                <a:off x="1920" y="1104"/>
                <a:ext cx="3408" cy="1539"/>
                <a:chOff x="1008" y="1536"/>
                <a:chExt cx="3408" cy="1539"/>
              </a:xfrm>
            </p:grpSpPr>
            <p:grpSp>
              <p:nvGrpSpPr>
                <p:cNvPr id="5139" name="Group 6"/>
                <p:cNvGrpSpPr>
                  <a:grpSpLocks/>
                </p:cNvGrpSpPr>
                <p:nvPr/>
              </p:nvGrpSpPr>
              <p:grpSpPr bwMode="auto">
                <a:xfrm>
                  <a:off x="1008" y="1536"/>
                  <a:ext cx="3035" cy="1200"/>
                  <a:chOff x="624" y="2016"/>
                  <a:chExt cx="3035" cy="1200"/>
                </a:xfrm>
              </p:grpSpPr>
              <p:grpSp>
                <p:nvGrpSpPr>
                  <p:cNvPr id="5141" name="Group 7"/>
                  <p:cNvGrpSpPr>
                    <a:grpSpLocks/>
                  </p:cNvGrpSpPr>
                  <p:nvPr/>
                </p:nvGrpSpPr>
                <p:grpSpPr bwMode="auto">
                  <a:xfrm>
                    <a:off x="2352" y="2016"/>
                    <a:ext cx="1307" cy="1200"/>
                    <a:chOff x="2784" y="1968"/>
                    <a:chExt cx="1307" cy="1200"/>
                  </a:xfrm>
                </p:grpSpPr>
                <p:sp>
                  <p:nvSpPr>
                    <p:cNvPr id="5150" name="AutoShape 8"/>
                    <p:cNvSpPr>
                      <a:spLocks noChangeArrowheads="1"/>
                    </p:cNvSpPr>
                    <p:nvPr/>
                  </p:nvSpPr>
                  <p:spPr bwMode="auto">
                    <a:xfrm>
                      <a:off x="3312" y="2256"/>
                      <a:ext cx="779" cy="912"/>
                    </a:xfrm>
                    <a:prstGeom prst="can">
                      <a:avLst>
                        <a:gd name="adj" fmla="val 29268"/>
                      </a:avLst>
                    </a:prstGeom>
                    <a:solidFill>
                      <a:srgbClr val="FFFFFF"/>
                    </a:solidFill>
                    <a:ln w="9525">
                      <a:solidFill>
                        <a:srgbClr val="000000"/>
                      </a:solidFill>
                      <a:round/>
                      <a:headEnd/>
                      <a:tailEnd/>
                    </a:ln>
                  </p:spPr>
                  <p:txBody>
                    <a:bodyPr/>
                    <a:lstStyle/>
                    <a:p>
                      <a:endParaRPr lang="es-CL"/>
                    </a:p>
                  </p:txBody>
                </p:sp>
                <p:grpSp>
                  <p:nvGrpSpPr>
                    <p:cNvPr id="5151" name="Group 9"/>
                    <p:cNvGrpSpPr>
                      <a:grpSpLocks/>
                    </p:cNvGrpSpPr>
                    <p:nvPr/>
                  </p:nvGrpSpPr>
                  <p:grpSpPr bwMode="auto">
                    <a:xfrm>
                      <a:off x="3505" y="1968"/>
                      <a:ext cx="389" cy="1071"/>
                      <a:chOff x="2642" y="2036"/>
                      <a:chExt cx="486" cy="1023"/>
                    </a:xfrm>
                  </p:grpSpPr>
                  <p:sp>
                    <p:nvSpPr>
                      <p:cNvPr id="5154" name="Line 10"/>
                      <p:cNvSpPr>
                        <a:spLocks noChangeShapeType="1"/>
                      </p:cNvSpPr>
                      <p:nvPr/>
                    </p:nvSpPr>
                    <p:spPr bwMode="auto">
                      <a:xfrm>
                        <a:off x="2886" y="2036"/>
                        <a:ext cx="0" cy="1023"/>
                      </a:xfrm>
                      <a:prstGeom prst="line">
                        <a:avLst/>
                      </a:prstGeom>
                      <a:noFill/>
                      <a:ln w="76200">
                        <a:solidFill>
                          <a:srgbClr val="000000"/>
                        </a:solidFill>
                        <a:round/>
                        <a:headEnd/>
                        <a:tailEnd/>
                      </a:ln>
                    </p:spPr>
                    <p:txBody>
                      <a:bodyPr/>
                      <a:lstStyle/>
                      <a:p>
                        <a:endParaRPr lang="es-ES"/>
                      </a:p>
                    </p:txBody>
                  </p:sp>
                  <p:sp>
                    <p:nvSpPr>
                      <p:cNvPr id="5155" name="Oval 11"/>
                      <p:cNvSpPr>
                        <a:spLocks noChangeArrowheads="1"/>
                      </p:cNvSpPr>
                      <p:nvPr/>
                    </p:nvSpPr>
                    <p:spPr bwMode="auto">
                      <a:xfrm>
                        <a:off x="2642" y="2991"/>
                        <a:ext cx="244" cy="68"/>
                      </a:xfrm>
                      <a:prstGeom prst="ellipse">
                        <a:avLst/>
                      </a:prstGeom>
                      <a:solidFill>
                        <a:srgbClr val="000000"/>
                      </a:solidFill>
                      <a:ln w="9525">
                        <a:solidFill>
                          <a:srgbClr val="000000"/>
                        </a:solidFill>
                        <a:round/>
                        <a:headEnd/>
                        <a:tailEnd/>
                      </a:ln>
                    </p:spPr>
                    <p:txBody>
                      <a:bodyPr/>
                      <a:lstStyle/>
                      <a:p>
                        <a:endParaRPr lang="es-CL"/>
                      </a:p>
                    </p:txBody>
                  </p:sp>
                  <p:sp>
                    <p:nvSpPr>
                      <p:cNvPr id="5156" name="Oval 12"/>
                      <p:cNvSpPr>
                        <a:spLocks noChangeArrowheads="1"/>
                      </p:cNvSpPr>
                      <p:nvPr/>
                    </p:nvSpPr>
                    <p:spPr bwMode="auto">
                      <a:xfrm>
                        <a:off x="2886" y="2991"/>
                        <a:ext cx="242" cy="68"/>
                      </a:xfrm>
                      <a:prstGeom prst="ellipse">
                        <a:avLst/>
                      </a:prstGeom>
                      <a:solidFill>
                        <a:srgbClr val="000000"/>
                      </a:solidFill>
                      <a:ln w="9525">
                        <a:solidFill>
                          <a:srgbClr val="000000"/>
                        </a:solidFill>
                        <a:round/>
                        <a:headEnd/>
                        <a:tailEnd/>
                      </a:ln>
                    </p:spPr>
                    <p:txBody>
                      <a:bodyPr/>
                      <a:lstStyle/>
                      <a:p>
                        <a:endParaRPr lang="es-CL"/>
                      </a:p>
                    </p:txBody>
                  </p:sp>
                </p:grpSp>
                <p:sp>
                  <p:nvSpPr>
                    <p:cNvPr id="5152" name="AutoShape 13"/>
                    <p:cNvSpPr>
                      <a:spLocks noChangeArrowheads="1"/>
                    </p:cNvSpPr>
                    <p:nvPr/>
                  </p:nvSpPr>
                  <p:spPr bwMode="auto">
                    <a:xfrm>
                      <a:off x="3312" y="2544"/>
                      <a:ext cx="770" cy="624"/>
                    </a:xfrm>
                    <a:prstGeom prst="can">
                      <a:avLst>
                        <a:gd name="adj" fmla="val 25000"/>
                      </a:avLst>
                    </a:prstGeom>
                    <a:solidFill>
                      <a:schemeClr val="hlink">
                        <a:alpha val="50195"/>
                      </a:schemeClr>
                    </a:solidFill>
                    <a:ln w="9525">
                      <a:solidFill>
                        <a:schemeClr val="tx1"/>
                      </a:solidFill>
                      <a:round/>
                      <a:headEnd/>
                      <a:tailEnd/>
                    </a:ln>
                  </p:spPr>
                  <p:txBody>
                    <a:bodyPr wrap="none" anchor="ctr"/>
                    <a:lstStyle/>
                    <a:p>
                      <a:endParaRPr lang="es-CL"/>
                    </a:p>
                  </p:txBody>
                </p:sp>
                <p:sp>
                  <p:nvSpPr>
                    <p:cNvPr id="5153" name="Line 14"/>
                    <p:cNvSpPr>
                      <a:spLocks noChangeShapeType="1"/>
                    </p:cNvSpPr>
                    <p:nvPr/>
                  </p:nvSpPr>
                  <p:spPr bwMode="auto">
                    <a:xfrm>
                      <a:off x="2784" y="2544"/>
                      <a:ext cx="768" cy="0"/>
                    </a:xfrm>
                    <a:prstGeom prst="line">
                      <a:avLst/>
                    </a:prstGeom>
                    <a:noFill/>
                    <a:ln w="76200">
                      <a:solidFill>
                        <a:schemeClr val="tx1"/>
                      </a:solidFill>
                      <a:round/>
                      <a:headEnd/>
                      <a:tailEnd type="triangle" w="med" len="med"/>
                    </a:ln>
                  </p:spPr>
                  <p:txBody>
                    <a:bodyPr/>
                    <a:lstStyle/>
                    <a:p>
                      <a:endParaRPr lang="es-ES"/>
                    </a:p>
                  </p:txBody>
                </p:sp>
              </p:grpSp>
              <p:grpSp>
                <p:nvGrpSpPr>
                  <p:cNvPr id="5142" name="Group 15"/>
                  <p:cNvGrpSpPr>
                    <a:grpSpLocks/>
                  </p:cNvGrpSpPr>
                  <p:nvPr/>
                </p:nvGrpSpPr>
                <p:grpSpPr bwMode="auto">
                  <a:xfrm>
                    <a:off x="624" y="2016"/>
                    <a:ext cx="1307" cy="1200"/>
                    <a:chOff x="624" y="2016"/>
                    <a:chExt cx="1307" cy="1200"/>
                  </a:xfrm>
                </p:grpSpPr>
                <p:sp>
                  <p:nvSpPr>
                    <p:cNvPr id="5143" name="AutoShape 16"/>
                    <p:cNvSpPr>
                      <a:spLocks noChangeArrowheads="1"/>
                    </p:cNvSpPr>
                    <p:nvPr/>
                  </p:nvSpPr>
                  <p:spPr bwMode="auto">
                    <a:xfrm>
                      <a:off x="1152" y="2304"/>
                      <a:ext cx="779" cy="912"/>
                    </a:xfrm>
                    <a:prstGeom prst="can">
                      <a:avLst>
                        <a:gd name="adj" fmla="val 29268"/>
                      </a:avLst>
                    </a:prstGeom>
                    <a:solidFill>
                      <a:srgbClr val="FFFFFF"/>
                    </a:solidFill>
                    <a:ln w="9525">
                      <a:solidFill>
                        <a:srgbClr val="000000"/>
                      </a:solidFill>
                      <a:round/>
                      <a:headEnd/>
                      <a:tailEnd/>
                    </a:ln>
                  </p:spPr>
                  <p:txBody>
                    <a:bodyPr/>
                    <a:lstStyle/>
                    <a:p>
                      <a:endParaRPr lang="es-CL"/>
                    </a:p>
                  </p:txBody>
                </p:sp>
                <p:grpSp>
                  <p:nvGrpSpPr>
                    <p:cNvPr id="5144" name="Group 17"/>
                    <p:cNvGrpSpPr>
                      <a:grpSpLocks/>
                    </p:cNvGrpSpPr>
                    <p:nvPr/>
                  </p:nvGrpSpPr>
                  <p:grpSpPr bwMode="auto">
                    <a:xfrm>
                      <a:off x="1345" y="2016"/>
                      <a:ext cx="389" cy="1071"/>
                      <a:chOff x="2642" y="2036"/>
                      <a:chExt cx="486" cy="1023"/>
                    </a:xfrm>
                  </p:grpSpPr>
                  <p:sp>
                    <p:nvSpPr>
                      <p:cNvPr id="5147" name="Line 18"/>
                      <p:cNvSpPr>
                        <a:spLocks noChangeShapeType="1"/>
                      </p:cNvSpPr>
                      <p:nvPr/>
                    </p:nvSpPr>
                    <p:spPr bwMode="auto">
                      <a:xfrm>
                        <a:off x="2886" y="2036"/>
                        <a:ext cx="0" cy="1023"/>
                      </a:xfrm>
                      <a:prstGeom prst="line">
                        <a:avLst/>
                      </a:prstGeom>
                      <a:noFill/>
                      <a:ln w="76200">
                        <a:solidFill>
                          <a:srgbClr val="000000"/>
                        </a:solidFill>
                        <a:round/>
                        <a:headEnd/>
                        <a:tailEnd/>
                      </a:ln>
                    </p:spPr>
                    <p:txBody>
                      <a:bodyPr/>
                      <a:lstStyle/>
                      <a:p>
                        <a:endParaRPr lang="es-ES"/>
                      </a:p>
                    </p:txBody>
                  </p:sp>
                  <p:sp>
                    <p:nvSpPr>
                      <p:cNvPr id="5148" name="Oval 19"/>
                      <p:cNvSpPr>
                        <a:spLocks noChangeArrowheads="1"/>
                      </p:cNvSpPr>
                      <p:nvPr/>
                    </p:nvSpPr>
                    <p:spPr bwMode="auto">
                      <a:xfrm>
                        <a:off x="2642" y="2991"/>
                        <a:ext cx="244" cy="68"/>
                      </a:xfrm>
                      <a:prstGeom prst="ellipse">
                        <a:avLst/>
                      </a:prstGeom>
                      <a:solidFill>
                        <a:srgbClr val="000000"/>
                      </a:solidFill>
                      <a:ln w="9525">
                        <a:solidFill>
                          <a:srgbClr val="000000"/>
                        </a:solidFill>
                        <a:round/>
                        <a:headEnd/>
                        <a:tailEnd/>
                      </a:ln>
                    </p:spPr>
                    <p:txBody>
                      <a:bodyPr/>
                      <a:lstStyle/>
                      <a:p>
                        <a:endParaRPr lang="es-CL"/>
                      </a:p>
                    </p:txBody>
                  </p:sp>
                  <p:sp>
                    <p:nvSpPr>
                      <p:cNvPr id="5149" name="Oval 20"/>
                      <p:cNvSpPr>
                        <a:spLocks noChangeArrowheads="1"/>
                      </p:cNvSpPr>
                      <p:nvPr/>
                    </p:nvSpPr>
                    <p:spPr bwMode="auto">
                      <a:xfrm>
                        <a:off x="2886" y="2991"/>
                        <a:ext cx="242" cy="68"/>
                      </a:xfrm>
                      <a:prstGeom prst="ellipse">
                        <a:avLst/>
                      </a:prstGeom>
                      <a:solidFill>
                        <a:srgbClr val="000000"/>
                      </a:solidFill>
                      <a:ln w="9525">
                        <a:solidFill>
                          <a:srgbClr val="000000"/>
                        </a:solidFill>
                        <a:round/>
                        <a:headEnd/>
                        <a:tailEnd/>
                      </a:ln>
                    </p:spPr>
                    <p:txBody>
                      <a:bodyPr/>
                      <a:lstStyle/>
                      <a:p>
                        <a:endParaRPr lang="es-CL"/>
                      </a:p>
                    </p:txBody>
                  </p:sp>
                </p:grpSp>
                <p:sp>
                  <p:nvSpPr>
                    <p:cNvPr id="5145" name="AutoShape 21"/>
                    <p:cNvSpPr>
                      <a:spLocks noChangeArrowheads="1"/>
                    </p:cNvSpPr>
                    <p:nvPr/>
                  </p:nvSpPr>
                  <p:spPr bwMode="auto">
                    <a:xfrm>
                      <a:off x="1152" y="2928"/>
                      <a:ext cx="770" cy="288"/>
                    </a:xfrm>
                    <a:prstGeom prst="can">
                      <a:avLst>
                        <a:gd name="adj" fmla="val 16028"/>
                      </a:avLst>
                    </a:prstGeom>
                    <a:solidFill>
                      <a:schemeClr val="hlink">
                        <a:alpha val="50195"/>
                      </a:schemeClr>
                    </a:solidFill>
                    <a:ln w="9525">
                      <a:solidFill>
                        <a:schemeClr val="tx1"/>
                      </a:solidFill>
                      <a:round/>
                      <a:headEnd/>
                      <a:tailEnd/>
                    </a:ln>
                  </p:spPr>
                  <p:txBody>
                    <a:bodyPr wrap="none" anchor="ctr"/>
                    <a:lstStyle/>
                    <a:p>
                      <a:endParaRPr lang="es-CL"/>
                    </a:p>
                  </p:txBody>
                </p:sp>
                <p:sp>
                  <p:nvSpPr>
                    <p:cNvPr id="5146" name="Line 22"/>
                    <p:cNvSpPr>
                      <a:spLocks noChangeShapeType="1"/>
                    </p:cNvSpPr>
                    <p:nvPr/>
                  </p:nvSpPr>
                  <p:spPr bwMode="auto">
                    <a:xfrm>
                      <a:off x="624" y="2592"/>
                      <a:ext cx="768" cy="0"/>
                    </a:xfrm>
                    <a:prstGeom prst="line">
                      <a:avLst/>
                    </a:prstGeom>
                    <a:noFill/>
                    <a:ln w="76200">
                      <a:solidFill>
                        <a:schemeClr val="tx1"/>
                      </a:solidFill>
                      <a:round/>
                      <a:headEnd/>
                      <a:tailEnd type="triangle" w="med" len="med"/>
                    </a:ln>
                  </p:spPr>
                  <p:txBody>
                    <a:bodyPr/>
                    <a:lstStyle/>
                    <a:p>
                      <a:endParaRPr lang="es-ES"/>
                    </a:p>
                  </p:txBody>
                </p:sp>
              </p:grpSp>
            </p:grpSp>
            <p:sp>
              <p:nvSpPr>
                <p:cNvPr id="5140" name="Text Box 23"/>
                <p:cNvSpPr txBox="1">
                  <a:spLocks noChangeArrowheads="1"/>
                </p:cNvSpPr>
                <p:nvPr/>
              </p:nvSpPr>
              <p:spPr bwMode="auto">
                <a:xfrm>
                  <a:off x="1344" y="2784"/>
                  <a:ext cx="3072" cy="291"/>
                </a:xfrm>
                <a:prstGeom prst="rect">
                  <a:avLst/>
                </a:prstGeom>
                <a:noFill/>
                <a:ln w="9525">
                  <a:noFill/>
                  <a:miter lim="800000"/>
                  <a:headEnd/>
                  <a:tailEnd/>
                </a:ln>
              </p:spPr>
              <p:txBody>
                <a:bodyPr>
                  <a:spAutoFit/>
                </a:bodyPr>
                <a:lstStyle/>
                <a:p>
                  <a:pPr algn="l">
                    <a:spcBef>
                      <a:spcPct val="50000"/>
                    </a:spcBef>
                  </a:pPr>
                  <a:r>
                    <a:rPr lang="es-ES"/>
                    <a:t>        t</a:t>
                  </a:r>
                  <a:r>
                    <a:rPr lang="es-ES" baseline="-25000"/>
                    <a:t>o</a:t>
                  </a:r>
                  <a:r>
                    <a:rPr lang="es-ES"/>
                    <a:t>				t</a:t>
                  </a:r>
                  <a:r>
                    <a:rPr lang="es-ES" baseline="-25000"/>
                    <a:t>f</a:t>
                  </a:r>
                </a:p>
              </p:txBody>
            </p:sp>
          </p:grpSp>
          <p:sp>
            <p:nvSpPr>
              <p:cNvPr id="5137" name="Text Box 24"/>
              <p:cNvSpPr txBox="1">
                <a:spLocks noChangeArrowheads="1"/>
              </p:cNvSpPr>
              <p:nvPr/>
            </p:nvSpPr>
            <p:spPr bwMode="auto">
              <a:xfrm>
                <a:off x="1824" y="1344"/>
                <a:ext cx="480" cy="544"/>
              </a:xfrm>
              <a:prstGeom prst="rect">
                <a:avLst/>
              </a:prstGeom>
              <a:noFill/>
              <a:ln w="9525">
                <a:noFill/>
                <a:miter lim="800000"/>
                <a:headEnd/>
                <a:tailEnd/>
              </a:ln>
            </p:spPr>
            <p:txBody>
              <a:bodyPr>
                <a:spAutoFit/>
              </a:bodyPr>
              <a:lstStyle/>
              <a:p>
                <a:pPr algn="l">
                  <a:spcBef>
                    <a:spcPct val="50000"/>
                  </a:spcBef>
                </a:pPr>
                <a:r>
                  <a:rPr lang="es-ES" sz="2000"/>
                  <a:t>F(t) </a:t>
                </a:r>
              </a:p>
              <a:p>
                <a:pPr algn="l">
                  <a:spcBef>
                    <a:spcPct val="50000"/>
                  </a:spcBef>
                </a:pPr>
                <a:r>
                  <a:rPr lang="es-ES" sz="2000"/>
                  <a:t>s</a:t>
                </a:r>
                <a:r>
                  <a:rPr lang="es-ES" sz="2000" baseline="-25000"/>
                  <a:t>i</a:t>
                </a:r>
                <a:endParaRPr lang="es-ES" sz="2000"/>
              </a:p>
            </p:txBody>
          </p:sp>
          <p:sp>
            <p:nvSpPr>
              <p:cNvPr id="5138" name="Text Box 25"/>
              <p:cNvSpPr txBox="1">
                <a:spLocks noChangeArrowheads="1"/>
              </p:cNvSpPr>
              <p:nvPr/>
            </p:nvSpPr>
            <p:spPr bwMode="auto">
              <a:xfrm>
                <a:off x="3600" y="1296"/>
                <a:ext cx="480" cy="660"/>
              </a:xfrm>
              <a:prstGeom prst="rect">
                <a:avLst/>
              </a:prstGeom>
              <a:noFill/>
              <a:ln w="9525">
                <a:noFill/>
                <a:miter lim="800000"/>
                <a:headEnd/>
                <a:tailEnd/>
              </a:ln>
            </p:spPr>
            <p:txBody>
              <a:bodyPr>
                <a:spAutoFit/>
              </a:bodyPr>
              <a:lstStyle/>
              <a:p>
                <a:pPr algn="l">
                  <a:lnSpc>
                    <a:spcPct val="70000"/>
                  </a:lnSpc>
                  <a:spcBef>
                    <a:spcPct val="50000"/>
                  </a:spcBef>
                </a:pPr>
                <a:r>
                  <a:rPr lang="es-ES" sz="2000"/>
                  <a:t>F(t)</a:t>
                </a:r>
              </a:p>
              <a:p>
                <a:pPr algn="l">
                  <a:lnSpc>
                    <a:spcPct val="70000"/>
                  </a:lnSpc>
                  <a:spcBef>
                    <a:spcPct val="50000"/>
                  </a:spcBef>
                </a:pPr>
                <a:endParaRPr lang="es-ES" sz="2000"/>
              </a:p>
              <a:p>
                <a:pPr algn="l">
                  <a:lnSpc>
                    <a:spcPct val="70000"/>
                  </a:lnSpc>
                  <a:spcBef>
                    <a:spcPct val="50000"/>
                  </a:spcBef>
                </a:pPr>
                <a:r>
                  <a:rPr lang="es-ES" sz="2000"/>
                  <a:t>s</a:t>
                </a:r>
                <a:r>
                  <a:rPr lang="es-ES" sz="2000" baseline="-25000"/>
                  <a:t>i</a:t>
                </a:r>
                <a:endParaRPr lang="es-ES" sz="2000"/>
              </a:p>
            </p:txBody>
          </p:sp>
        </p:grpSp>
        <p:grpSp>
          <p:nvGrpSpPr>
            <p:cNvPr id="5131" name="Group 31"/>
            <p:cNvGrpSpPr>
              <a:grpSpLocks/>
            </p:cNvGrpSpPr>
            <p:nvPr/>
          </p:nvGrpSpPr>
          <p:grpSpPr bwMode="auto">
            <a:xfrm>
              <a:off x="2448" y="1584"/>
              <a:ext cx="2160" cy="528"/>
              <a:chOff x="2448" y="1584"/>
              <a:chExt cx="2160" cy="528"/>
            </a:xfrm>
          </p:grpSpPr>
          <p:sp>
            <p:nvSpPr>
              <p:cNvPr id="5132" name="Line 26"/>
              <p:cNvSpPr>
                <a:spLocks noChangeShapeType="1"/>
              </p:cNvSpPr>
              <p:nvPr/>
            </p:nvSpPr>
            <p:spPr bwMode="auto">
              <a:xfrm>
                <a:off x="2448" y="1872"/>
                <a:ext cx="0" cy="240"/>
              </a:xfrm>
              <a:prstGeom prst="line">
                <a:avLst/>
              </a:prstGeom>
              <a:noFill/>
              <a:ln w="9525">
                <a:solidFill>
                  <a:schemeClr val="tx1"/>
                </a:solidFill>
                <a:round/>
                <a:headEnd type="triangle" w="med" len="med"/>
                <a:tailEnd type="triangle" w="med" len="med"/>
              </a:ln>
            </p:spPr>
            <p:txBody>
              <a:bodyPr/>
              <a:lstStyle/>
              <a:p>
                <a:endParaRPr lang="es-ES"/>
              </a:p>
            </p:txBody>
          </p:sp>
          <p:sp>
            <p:nvSpPr>
              <p:cNvPr id="5133" name="Line 27"/>
              <p:cNvSpPr>
                <a:spLocks noChangeShapeType="1"/>
              </p:cNvSpPr>
              <p:nvPr/>
            </p:nvSpPr>
            <p:spPr bwMode="auto">
              <a:xfrm>
                <a:off x="4224" y="1584"/>
                <a:ext cx="0" cy="432"/>
              </a:xfrm>
              <a:prstGeom prst="line">
                <a:avLst/>
              </a:prstGeom>
              <a:noFill/>
              <a:ln w="9525">
                <a:solidFill>
                  <a:schemeClr val="tx1"/>
                </a:solidFill>
                <a:round/>
                <a:headEnd type="triangle" w="med" len="med"/>
                <a:tailEnd type="triangle" w="med" len="med"/>
              </a:ln>
            </p:spPr>
            <p:txBody>
              <a:bodyPr/>
              <a:lstStyle/>
              <a:p>
                <a:endParaRPr lang="es-ES"/>
              </a:p>
            </p:txBody>
          </p:sp>
          <p:sp>
            <p:nvSpPr>
              <p:cNvPr id="5134" name="Text Box 28"/>
              <p:cNvSpPr txBox="1">
                <a:spLocks noChangeArrowheads="1"/>
              </p:cNvSpPr>
              <p:nvPr/>
            </p:nvSpPr>
            <p:spPr bwMode="auto">
              <a:xfrm>
                <a:off x="2496" y="1824"/>
                <a:ext cx="336" cy="231"/>
              </a:xfrm>
              <a:prstGeom prst="rect">
                <a:avLst/>
              </a:prstGeom>
              <a:noFill/>
              <a:ln w="9525">
                <a:noFill/>
                <a:miter lim="800000"/>
                <a:headEnd/>
                <a:tailEnd/>
              </a:ln>
            </p:spPr>
            <p:txBody>
              <a:bodyPr>
                <a:spAutoFit/>
              </a:bodyPr>
              <a:lstStyle/>
              <a:p>
                <a:pPr algn="l">
                  <a:spcBef>
                    <a:spcPct val="50000"/>
                  </a:spcBef>
                </a:pPr>
                <a:r>
                  <a:rPr lang="es-ES" sz="1800"/>
                  <a:t>V</a:t>
                </a:r>
                <a:r>
                  <a:rPr lang="es-ES" sz="1800" baseline="-25000"/>
                  <a:t>o</a:t>
                </a:r>
                <a:endParaRPr lang="es-ES" sz="1800"/>
              </a:p>
            </p:txBody>
          </p:sp>
          <p:sp>
            <p:nvSpPr>
              <p:cNvPr id="5135" name="Text Box 29"/>
              <p:cNvSpPr txBox="1">
                <a:spLocks noChangeArrowheads="1"/>
              </p:cNvSpPr>
              <p:nvPr/>
            </p:nvSpPr>
            <p:spPr bwMode="auto">
              <a:xfrm>
                <a:off x="4272" y="1680"/>
                <a:ext cx="336" cy="231"/>
              </a:xfrm>
              <a:prstGeom prst="rect">
                <a:avLst/>
              </a:prstGeom>
              <a:noFill/>
              <a:ln w="9525">
                <a:noFill/>
                <a:miter lim="800000"/>
                <a:headEnd/>
                <a:tailEnd/>
              </a:ln>
            </p:spPr>
            <p:txBody>
              <a:bodyPr>
                <a:spAutoFit/>
              </a:bodyPr>
              <a:lstStyle/>
              <a:p>
                <a:pPr algn="l">
                  <a:spcBef>
                    <a:spcPct val="50000"/>
                  </a:spcBef>
                </a:pPr>
                <a:r>
                  <a:rPr lang="es-ES" sz="1800"/>
                  <a:t>V</a:t>
                </a:r>
                <a:r>
                  <a:rPr lang="es-ES" sz="1800" baseline="-25000"/>
                  <a:t>f</a:t>
                </a:r>
                <a:endParaRPr lang="es-ES" sz="1800"/>
              </a:p>
            </p:txBody>
          </p:sp>
        </p:grpSp>
      </p:grpSp>
      <p:sp>
        <p:nvSpPr>
          <p:cNvPr id="45086" name="Text Box 30"/>
          <p:cNvSpPr txBox="1">
            <a:spLocks noChangeArrowheads="1"/>
          </p:cNvSpPr>
          <p:nvPr/>
        </p:nvSpPr>
        <p:spPr bwMode="auto">
          <a:xfrm>
            <a:off x="304800" y="3189288"/>
            <a:ext cx="8382000" cy="696912"/>
          </a:xfrm>
          <a:prstGeom prst="rect">
            <a:avLst/>
          </a:prstGeom>
          <a:noFill/>
          <a:ln w="9525">
            <a:noFill/>
            <a:miter lim="800000"/>
            <a:headEnd/>
            <a:tailEnd/>
          </a:ln>
        </p:spPr>
        <p:txBody>
          <a:bodyPr>
            <a:spAutoFit/>
          </a:bodyPr>
          <a:lstStyle/>
          <a:p>
            <a:pPr algn="l">
              <a:lnSpc>
                <a:spcPct val="85000"/>
              </a:lnSpc>
              <a:spcBef>
                <a:spcPct val="50000"/>
              </a:spcBef>
            </a:pPr>
            <a:r>
              <a:rPr lang="es-ES" sz="1800" b="1" u="sng">
                <a:solidFill>
                  <a:srgbClr val="FF0000"/>
                </a:solidFill>
              </a:rPr>
              <a:t>Primera Etapa Batch</a:t>
            </a:r>
            <a:r>
              <a:rPr lang="es-ES" sz="1800"/>
              <a:t>  que finaliza con V = V</a:t>
            </a:r>
            <a:r>
              <a:rPr lang="es-ES" sz="1800" baseline="-25000"/>
              <a:t>o</a:t>
            </a:r>
            <a:r>
              <a:rPr lang="es-ES" sz="1800"/>
              <a:t> y   x = x</a:t>
            </a:r>
            <a:r>
              <a:rPr lang="es-ES" sz="1800" baseline="-25000"/>
              <a:t>0</a:t>
            </a:r>
          </a:p>
          <a:p>
            <a:pPr algn="l">
              <a:lnSpc>
                <a:spcPct val="85000"/>
              </a:lnSpc>
              <a:spcBef>
                <a:spcPct val="50000"/>
              </a:spcBef>
            </a:pPr>
            <a:r>
              <a:rPr lang="es-ES" sz="1800" b="1" u="sng">
                <a:solidFill>
                  <a:srgbClr val="FF0000"/>
                </a:solidFill>
              </a:rPr>
              <a:t>Segunda Etapa</a:t>
            </a:r>
            <a:r>
              <a:rPr lang="es-ES" sz="1800"/>
              <a:t> donde se comienza una alimentación F(t) hasta V = V</a:t>
            </a:r>
            <a:r>
              <a:rPr lang="es-ES" sz="1800" baseline="-25000"/>
              <a:t>f</a:t>
            </a:r>
            <a:endParaRPr lang="es-ES" sz="1800" b="1"/>
          </a:p>
        </p:txBody>
      </p:sp>
      <p:graphicFrame>
        <p:nvGraphicFramePr>
          <p:cNvPr id="45089" name="Object 33"/>
          <p:cNvGraphicFramePr>
            <a:graphicFrameLocks noChangeAspect="1"/>
          </p:cNvGraphicFramePr>
          <p:nvPr/>
        </p:nvGraphicFramePr>
        <p:xfrm>
          <a:off x="5486400" y="4724400"/>
          <a:ext cx="1981200" cy="674688"/>
        </p:xfrm>
        <a:graphic>
          <a:graphicData uri="http://schemas.openxmlformats.org/presentationml/2006/ole">
            <p:oleObj spid="_x0000_s5122" name="Ecuación" r:id="rId3" imgW="1460160" imgH="495000" progId="Equation.3">
              <p:embed/>
            </p:oleObj>
          </a:graphicData>
        </a:graphic>
      </p:graphicFrame>
      <p:sp>
        <p:nvSpPr>
          <p:cNvPr id="5127" name="Text Box 34"/>
          <p:cNvSpPr txBox="1">
            <a:spLocks noChangeArrowheads="1"/>
          </p:cNvSpPr>
          <p:nvPr/>
        </p:nvSpPr>
        <p:spPr bwMode="auto">
          <a:xfrm>
            <a:off x="457200" y="2438400"/>
            <a:ext cx="1676400" cy="366713"/>
          </a:xfrm>
          <a:prstGeom prst="rect">
            <a:avLst/>
          </a:prstGeom>
          <a:noFill/>
          <a:ln w="9525">
            <a:noFill/>
            <a:miter lim="800000"/>
            <a:headEnd/>
            <a:tailEnd/>
          </a:ln>
        </p:spPr>
        <p:txBody>
          <a:bodyPr>
            <a:spAutoFit/>
          </a:bodyPr>
          <a:lstStyle/>
          <a:p>
            <a:pPr algn="l">
              <a:spcBef>
                <a:spcPct val="50000"/>
              </a:spcBef>
            </a:pPr>
            <a:r>
              <a:rPr lang="es-ES" sz="1800"/>
              <a:t>Hay 2 etapas</a:t>
            </a:r>
            <a:endParaRPr lang="es-ES"/>
          </a:p>
        </p:txBody>
      </p:sp>
      <p:sp>
        <p:nvSpPr>
          <p:cNvPr id="45091" name="Text Box 35"/>
          <p:cNvSpPr txBox="1">
            <a:spLocks noChangeArrowheads="1"/>
          </p:cNvSpPr>
          <p:nvPr/>
        </p:nvSpPr>
        <p:spPr bwMode="auto">
          <a:xfrm>
            <a:off x="381000" y="3962400"/>
            <a:ext cx="8229600" cy="1109663"/>
          </a:xfrm>
          <a:prstGeom prst="rect">
            <a:avLst/>
          </a:prstGeom>
          <a:noFill/>
          <a:ln w="9525">
            <a:noFill/>
            <a:miter lim="800000"/>
            <a:headEnd/>
            <a:tailEnd/>
          </a:ln>
        </p:spPr>
        <p:txBody>
          <a:bodyPr>
            <a:spAutoFit/>
          </a:bodyPr>
          <a:lstStyle/>
          <a:p>
            <a:pPr algn="ctr">
              <a:lnSpc>
                <a:spcPct val="85000"/>
              </a:lnSpc>
              <a:spcBef>
                <a:spcPct val="50000"/>
              </a:spcBef>
            </a:pPr>
            <a:r>
              <a:rPr lang="es-ES" sz="1800" b="1" u="sng">
                <a:solidFill>
                  <a:srgbClr val="FF0000"/>
                </a:solidFill>
              </a:rPr>
              <a:t>Tipos de alimentación</a:t>
            </a:r>
          </a:p>
          <a:p>
            <a:pPr algn="ctr">
              <a:lnSpc>
                <a:spcPct val="85000"/>
              </a:lnSpc>
              <a:spcBef>
                <a:spcPct val="50000"/>
              </a:spcBef>
            </a:pPr>
            <a:endParaRPr lang="es-ES" sz="1800" b="1" u="sng">
              <a:solidFill>
                <a:srgbClr val="FF0000"/>
              </a:solidFill>
            </a:endParaRPr>
          </a:p>
          <a:p>
            <a:pPr algn="l">
              <a:spcBef>
                <a:spcPct val="50000"/>
              </a:spcBef>
            </a:pPr>
            <a:r>
              <a:rPr lang="es-ES" sz="1800"/>
              <a:t>Demanda de nutrientes está dada por el sistema</a:t>
            </a:r>
            <a:endParaRPr lang="es-ES"/>
          </a:p>
        </p:txBody>
      </p:sp>
      <p:sp>
        <p:nvSpPr>
          <p:cNvPr id="45092" name="Text Box 36"/>
          <p:cNvSpPr txBox="1">
            <a:spLocks noChangeArrowheads="1"/>
          </p:cNvSpPr>
          <p:nvPr/>
        </p:nvSpPr>
        <p:spPr bwMode="auto">
          <a:xfrm>
            <a:off x="381000" y="5334000"/>
            <a:ext cx="7620000" cy="1739900"/>
          </a:xfrm>
          <a:prstGeom prst="rect">
            <a:avLst/>
          </a:prstGeom>
          <a:noFill/>
          <a:ln w="9525">
            <a:noFill/>
            <a:miter lim="800000"/>
            <a:headEnd/>
            <a:tailEnd/>
          </a:ln>
        </p:spPr>
        <p:txBody>
          <a:bodyPr>
            <a:spAutoFit/>
          </a:bodyPr>
          <a:lstStyle/>
          <a:p>
            <a:pPr algn="l">
              <a:spcBef>
                <a:spcPct val="50000"/>
              </a:spcBef>
            </a:pPr>
            <a:r>
              <a:rPr lang="es-ES" sz="1800"/>
              <a:t>Alimentación del Sustrato = F*s</a:t>
            </a:r>
            <a:r>
              <a:rPr lang="es-ES" sz="1800" baseline="-25000"/>
              <a:t>i</a:t>
            </a:r>
          </a:p>
          <a:p>
            <a:pPr algn="l">
              <a:spcBef>
                <a:spcPct val="50000"/>
              </a:spcBef>
            </a:pPr>
            <a:r>
              <a:rPr lang="es-ES" sz="1800"/>
              <a:t>Si	Alimentación </a:t>
            </a:r>
            <a:r>
              <a:rPr lang="es-ES" sz="1800">
                <a:sym typeface="Symbol" pitchFamily="18" charset="2"/>
              </a:rPr>
              <a:t> Demanda		</a:t>
            </a:r>
            <a:r>
              <a:rPr lang="es-ES" sz="1800" b="1">
                <a:latin typeface="Symbol" pitchFamily="18" charset="2"/>
                <a:sym typeface="Symbol" pitchFamily="18" charset="2"/>
              </a:rPr>
              <a:t>m = m</a:t>
            </a:r>
            <a:r>
              <a:rPr lang="es-ES" sz="1800" b="1" baseline="-25000">
                <a:sym typeface="Symbol" pitchFamily="18" charset="2"/>
              </a:rPr>
              <a:t>max</a:t>
            </a:r>
          </a:p>
          <a:p>
            <a:pPr algn="l">
              <a:spcBef>
                <a:spcPct val="50000"/>
              </a:spcBef>
            </a:pPr>
            <a:r>
              <a:rPr lang="es-ES" sz="1800"/>
              <a:t>Si	Alimentación </a:t>
            </a:r>
            <a:r>
              <a:rPr lang="es-ES" sz="1800">
                <a:sym typeface="Symbol" pitchFamily="18" charset="2"/>
              </a:rPr>
              <a:t>&lt; Demanda		</a:t>
            </a:r>
            <a:r>
              <a:rPr lang="es-ES" sz="1800" b="1">
                <a:latin typeface="Symbol" pitchFamily="18" charset="2"/>
                <a:sym typeface="Symbol" pitchFamily="18" charset="2"/>
              </a:rPr>
              <a:t>m &lt; m</a:t>
            </a:r>
            <a:r>
              <a:rPr lang="es-ES" sz="1800" b="1" baseline="-25000">
                <a:sym typeface="Symbol" pitchFamily="18" charset="2"/>
              </a:rPr>
              <a:t>max</a:t>
            </a:r>
            <a:endParaRPr lang="es-ES" sz="1800" b="1"/>
          </a:p>
          <a:p>
            <a:pPr>
              <a:spcBef>
                <a:spcPct val="50000"/>
              </a:spcBef>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50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50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50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86" grpId="0" autoUpdateAnimBg="0"/>
      <p:bldP spid="45091" grpId="0" autoUpdateAnimBg="0"/>
      <p:bldP spid="4509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0" y="0"/>
            <a:ext cx="7772400" cy="762000"/>
          </a:xfrm>
        </p:spPr>
        <p:txBody>
          <a:bodyPr/>
          <a:lstStyle/>
          <a:p>
            <a:pPr eaLnBrk="1" hangingPunct="1"/>
            <a:r>
              <a:rPr lang="es-ES" sz="2400" b="1" smtClean="0">
                <a:solidFill>
                  <a:schemeClr val="accent2"/>
                </a:solidFill>
              </a:rPr>
              <a:t>Balances de Masa</a:t>
            </a:r>
          </a:p>
        </p:txBody>
      </p:sp>
      <p:sp>
        <p:nvSpPr>
          <p:cNvPr id="6149" name="Text Box 3"/>
          <p:cNvSpPr txBox="1">
            <a:spLocks noChangeArrowheads="1"/>
          </p:cNvSpPr>
          <p:nvPr/>
        </p:nvSpPr>
        <p:spPr bwMode="auto">
          <a:xfrm>
            <a:off x="457200" y="4800600"/>
            <a:ext cx="8077200" cy="366713"/>
          </a:xfrm>
          <a:prstGeom prst="rect">
            <a:avLst/>
          </a:prstGeom>
          <a:noFill/>
          <a:ln w="9525">
            <a:noFill/>
            <a:miter lim="800000"/>
            <a:headEnd/>
            <a:tailEnd/>
          </a:ln>
        </p:spPr>
        <p:txBody>
          <a:bodyPr>
            <a:spAutoFit/>
          </a:bodyPr>
          <a:lstStyle/>
          <a:p>
            <a:pPr algn="l">
              <a:spcBef>
                <a:spcPct val="50000"/>
              </a:spcBef>
            </a:pPr>
            <a:endParaRPr lang="es-CL" sz="1800">
              <a:solidFill>
                <a:srgbClr val="800000"/>
              </a:solidFill>
            </a:endParaRPr>
          </a:p>
        </p:txBody>
      </p:sp>
      <p:graphicFrame>
        <p:nvGraphicFramePr>
          <p:cNvPr id="49185" name="Object 33"/>
          <p:cNvGraphicFramePr>
            <a:graphicFrameLocks noChangeAspect="1"/>
          </p:cNvGraphicFramePr>
          <p:nvPr/>
        </p:nvGraphicFramePr>
        <p:xfrm>
          <a:off x="990600" y="2590800"/>
          <a:ext cx="5686425" cy="622300"/>
        </p:xfrm>
        <a:graphic>
          <a:graphicData uri="http://schemas.openxmlformats.org/presentationml/2006/ole">
            <p:oleObj spid="_x0000_s6146" name="Ecuación" r:id="rId3" imgW="1866600" imgH="457200" progId="Equation.3">
              <p:embed/>
            </p:oleObj>
          </a:graphicData>
        </a:graphic>
      </p:graphicFrame>
      <p:sp>
        <p:nvSpPr>
          <p:cNvPr id="6150" name="Text Box 36"/>
          <p:cNvSpPr txBox="1">
            <a:spLocks noChangeArrowheads="1"/>
          </p:cNvSpPr>
          <p:nvPr/>
        </p:nvSpPr>
        <p:spPr bwMode="auto">
          <a:xfrm>
            <a:off x="457200" y="1066800"/>
            <a:ext cx="7315200" cy="1004888"/>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Masa Global</a:t>
            </a:r>
          </a:p>
          <a:p>
            <a:pPr algn="l">
              <a:spcBef>
                <a:spcPct val="50000"/>
              </a:spcBef>
            </a:pPr>
            <a:r>
              <a:rPr lang="es-ES"/>
              <a:t>	Masa entra – Masa Sale = acumulación</a:t>
            </a:r>
          </a:p>
        </p:txBody>
      </p:sp>
      <p:sp>
        <p:nvSpPr>
          <p:cNvPr id="49189" name="Text Box 37"/>
          <p:cNvSpPr txBox="1">
            <a:spLocks noChangeArrowheads="1"/>
          </p:cNvSpPr>
          <p:nvPr/>
        </p:nvSpPr>
        <p:spPr bwMode="auto">
          <a:xfrm>
            <a:off x="457200" y="3733800"/>
            <a:ext cx="7086600" cy="1773238"/>
          </a:xfrm>
          <a:prstGeom prst="rect">
            <a:avLst/>
          </a:prstGeom>
          <a:noFill/>
          <a:ln w="9525">
            <a:noFill/>
            <a:miter lim="800000"/>
            <a:headEnd/>
            <a:tailEnd/>
          </a:ln>
        </p:spPr>
        <p:txBody>
          <a:bodyPr>
            <a:spAutoFit/>
          </a:bodyPr>
          <a:lstStyle/>
          <a:p>
            <a:pPr algn="l">
              <a:lnSpc>
                <a:spcPct val="60000"/>
              </a:lnSpc>
              <a:spcBef>
                <a:spcPct val="50000"/>
              </a:spcBef>
            </a:pPr>
            <a:r>
              <a:rPr lang="es-ES" sz="1800"/>
              <a:t>Supuestos:</a:t>
            </a:r>
          </a:p>
          <a:p>
            <a:pPr lvl="1" algn="l">
              <a:lnSpc>
                <a:spcPct val="60000"/>
              </a:lnSpc>
              <a:spcBef>
                <a:spcPct val="50000"/>
              </a:spcBef>
              <a:buFontTx/>
              <a:buChar char="•"/>
            </a:pPr>
            <a:r>
              <a:rPr lang="es-ES" sz="1800"/>
              <a:t>No hay flujo de salida,  Fs = 0</a:t>
            </a:r>
          </a:p>
          <a:p>
            <a:pPr lvl="1" algn="l">
              <a:lnSpc>
                <a:spcPct val="60000"/>
              </a:lnSpc>
              <a:spcBef>
                <a:spcPct val="50000"/>
              </a:spcBef>
              <a:buFontTx/>
              <a:buChar char="•"/>
            </a:pPr>
            <a:r>
              <a:rPr lang="es-ES" sz="1800"/>
              <a:t>Flujo entrada F</a:t>
            </a:r>
            <a:r>
              <a:rPr lang="es-ES" sz="1800" baseline="-25000"/>
              <a:t>e</a:t>
            </a:r>
            <a:r>
              <a:rPr lang="es-ES" sz="1800"/>
              <a:t> = F(t)</a:t>
            </a:r>
          </a:p>
          <a:p>
            <a:pPr lvl="1" algn="l">
              <a:lnSpc>
                <a:spcPct val="60000"/>
              </a:lnSpc>
              <a:spcBef>
                <a:spcPct val="50000"/>
              </a:spcBef>
              <a:buFontTx/>
              <a:buChar char="•"/>
            </a:pPr>
            <a:r>
              <a:rPr lang="es-ES" sz="1800"/>
              <a:t>Densidad es constante </a:t>
            </a:r>
            <a:r>
              <a:rPr lang="es-ES" sz="1800">
                <a:latin typeface="Symbol" pitchFamily="18" charset="2"/>
              </a:rPr>
              <a:t>r</a:t>
            </a:r>
            <a:r>
              <a:rPr lang="es-ES" sz="1800" baseline="-25000"/>
              <a:t>e</a:t>
            </a:r>
            <a:r>
              <a:rPr lang="es-ES" sz="1800"/>
              <a:t> = </a:t>
            </a:r>
            <a:r>
              <a:rPr lang="es-ES" sz="1800">
                <a:latin typeface="Symbol" pitchFamily="18" charset="2"/>
              </a:rPr>
              <a:t>r</a:t>
            </a:r>
            <a:r>
              <a:rPr lang="es-ES" sz="1800" baseline="-25000"/>
              <a:t>s</a:t>
            </a:r>
          </a:p>
          <a:p>
            <a:pPr algn="l">
              <a:lnSpc>
                <a:spcPct val="60000"/>
              </a:lnSpc>
              <a:spcBef>
                <a:spcPct val="50000"/>
              </a:spcBef>
            </a:pPr>
            <a:endParaRPr lang="en-US" sz="1800"/>
          </a:p>
          <a:p>
            <a:pPr algn="l">
              <a:lnSpc>
                <a:spcPct val="60000"/>
              </a:lnSpc>
              <a:spcBef>
                <a:spcPct val="50000"/>
              </a:spcBef>
            </a:pPr>
            <a:r>
              <a:rPr lang="en-US" sz="1800"/>
              <a:t>Entonces</a:t>
            </a:r>
          </a:p>
        </p:txBody>
      </p:sp>
      <p:graphicFrame>
        <p:nvGraphicFramePr>
          <p:cNvPr id="49190" name="Object 38"/>
          <p:cNvGraphicFramePr>
            <a:graphicFrameLocks noChangeAspect="1"/>
          </p:cNvGraphicFramePr>
          <p:nvPr/>
        </p:nvGraphicFramePr>
        <p:xfrm>
          <a:off x="3621088" y="5529263"/>
          <a:ext cx="2041525" cy="536575"/>
        </p:xfrm>
        <a:graphic>
          <a:graphicData uri="http://schemas.openxmlformats.org/presentationml/2006/ole">
            <p:oleObj spid="_x0000_s6147" name="Ecuación" r:id="rId4" imgW="685800" imgH="393480" progId="Equation.3">
              <p:embed/>
            </p:oleObj>
          </a:graphicData>
        </a:graphic>
      </p:graphicFrame>
      <p:grpSp>
        <p:nvGrpSpPr>
          <p:cNvPr id="6152" name="Group 67"/>
          <p:cNvGrpSpPr>
            <a:grpSpLocks/>
          </p:cNvGrpSpPr>
          <p:nvPr/>
        </p:nvGrpSpPr>
        <p:grpSpPr bwMode="auto">
          <a:xfrm>
            <a:off x="6400800" y="304800"/>
            <a:ext cx="2389188" cy="1882775"/>
            <a:chOff x="2304" y="2688"/>
            <a:chExt cx="1505" cy="1186"/>
          </a:xfrm>
        </p:grpSpPr>
        <p:grpSp>
          <p:nvGrpSpPr>
            <p:cNvPr id="6153" name="Group 51"/>
            <p:cNvGrpSpPr>
              <a:grpSpLocks/>
            </p:cNvGrpSpPr>
            <p:nvPr/>
          </p:nvGrpSpPr>
          <p:grpSpPr bwMode="auto">
            <a:xfrm>
              <a:off x="2448" y="2688"/>
              <a:ext cx="1361" cy="1186"/>
              <a:chOff x="624" y="2016"/>
              <a:chExt cx="1307" cy="1200"/>
            </a:xfrm>
          </p:grpSpPr>
          <p:sp>
            <p:nvSpPr>
              <p:cNvPr id="6155" name="AutoShape 52"/>
              <p:cNvSpPr>
                <a:spLocks noChangeArrowheads="1"/>
              </p:cNvSpPr>
              <p:nvPr/>
            </p:nvSpPr>
            <p:spPr bwMode="auto">
              <a:xfrm>
                <a:off x="1152" y="2304"/>
                <a:ext cx="779" cy="912"/>
              </a:xfrm>
              <a:prstGeom prst="can">
                <a:avLst>
                  <a:gd name="adj" fmla="val 29268"/>
                </a:avLst>
              </a:prstGeom>
              <a:solidFill>
                <a:srgbClr val="FFFFFF"/>
              </a:solidFill>
              <a:ln w="9525">
                <a:solidFill>
                  <a:srgbClr val="000000"/>
                </a:solidFill>
                <a:round/>
                <a:headEnd/>
                <a:tailEnd/>
              </a:ln>
            </p:spPr>
            <p:txBody>
              <a:bodyPr/>
              <a:lstStyle/>
              <a:p>
                <a:endParaRPr lang="es-CL"/>
              </a:p>
            </p:txBody>
          </p:sp>
          <p:grpSp>
            <p:nvGrpSpPr>
              <p:cNvPr id="6156" name="Group 53"/>
              <p:cNvGrpSpPr>
                <a:grpSpLocks/>
              </p:cNvGrpSpPr>
              <p:nvPr/>
            </p:nvGrpSpPr>
            <p:grpSpPr bwMode="auto">
              <a:xfrm>
                <a:off x="1345" y="2016"/>
                <a:ext cx="389" cy="1071"/>
                <a:chOff x="2642" y="2036"/>
                <a:chExt cx="486" cy="1023"/>
              </a:xfrm>
            </p:grpSpPr>
            <p:sp>
              <p:nvSpPr>
                <p:cNvPr id="6159" name="Line 54"/>
                <p:cNvSpPr>
                  <a:spLocks noChangeShapeType="1"/>
                </p:cNvSpPr>
                <p:nvPr/>
              </p:nvSpPr>
              <p:spPr bwMode="auto">
                <a:xfrm>
                  <a:off x="2886" y="2036"/>
                  <a:ext cx="0" cy="1023"/>
                </a:xfrm>
                <a:prstGeom prst="line">
                  <a:avLst/>
                </a:prstGeom>
                <a:noFill/>
                <a:ln w="76200">
                  <a:solidFill>
                    <a:srgbClr val="000000"/>
                  </a:solidFill>
                  <a:round/>
                  <a:headEnd/>
                  <a:tailEnd/>
                </a:ln>
              </p:spPr>
              <p:txBody>
                <a:bodyPr/>
                <a:lstStyle/>
                <a:p>
                  <a:endParaRPr lang="es-ES"/>
                </a:p>
              </p:txBody>
            </p:sp>
            <p:sp>
              <p:nvSpPr>
                <p:cNvPr id="6160" name="Oval 55"/>
                <p:cNvSpPr>
                  <a:spLocks noChangeArrowheads="1"/>
                </p:cNvSpPr>
                <p:nvPr/>
              </p:nvSpPr>
              <p:spPr bwMode="auto">
                <a:xfrm>
                  <a:off x="2642" y="2991"/>
                  <a:ext cx="244" cy="68"/>
                </a:xfrm>
                <a:prstGeom prst="ellipse">
                  <a:avLst/>
                </a:prstGeom>
                <a:solidFill>
                  <a:srgbClr val="000000"/>
                </a:solidFill>
                <a:ln w="9525">
                  <a:solidFill>
                    <a:srgbClr val="000000"/>
                  </a:solidFill>
                  <a:round/>
                  <a:headEnd/>
                  <a:tailEnd/>
                </a:ln>
              </p:spPr>
              <p:txBody>
                <a:bodyPr/>
                <a:lstStyle/>
                <a:p>
                  <a:endParaRPr lang="es-CL"/>
                </a:p>
              </p:txBody>
            </p:sp>
            <p:sp>
              <p:nvSpPr>
                <p:cNvPr id="6161" name="Oval 56"/>
                <p:cNvSpPr>
                  <a:spLocks noChangeArrowheads="1"/>
                </p:cNvSpPr>
                <p:nvPr/>
              </p:nvSpPr>
              <p:spPr bwMode="auto">
                <a:xfrm>
                  <a:off x="2886" y="2991"/>
                  <a:ext cx="242" cy="68"/>
                </a:xfrm>
                <a:prstGeom prst="ellipse">
                  <a:avLst/>
                </a:prstGeom>
                <a:solidFill>
                  <a:srgbClr val="000000"/>
                </a:solidFill>
                <a:ln w="9525">
                  <a:solidFill>
                    <a:srgbClr val="000000"/>
                  </a:solidFill>
                  <a:round/>
                  <a:headEnd/>
                  <a:tailEnd/>
                </a:ln>
              </p:spPr>
              <p:txBody>
                <a:bodyPr/>
                <a:lstStyle/>
                <a:p>
                  <a:endParaRPr lang="es-CL"/>
                </a:p>
              </p:txBody>
            </p:sp>
          </p:grpSp>
          <p:sp>
            <p:nvSpPr>
              <p:cNvPr id="6157" name="AutoShape 57"/>
              <p:cNvSpPr>
                <a:spLocks noChangeArrowheads="1"/>
              </p:cNvSpPr>
              <p:nvPr/>
            </p:nvSpPr>
            <p:spPr bwMode="auto">
              <a:xfrm>
                <a:off x="1152" y="2928"/>
                <a:ext cx="770" cy="288"/>
              </a:xfrm>
              <a:prstGeom prst="can">
                <a:avLst>
                  <a:gd name="adj" fmla="val 16028"/>
                </a:avLst>
              </a:prstGeom>
              <a:solidFill>
                <a:schemeClr val="hlink">
                  <a:alpha val="50195"/>
                </a:schemeClr>
              </a:solidFill>
              <a:ln w="9525">
                <a:solidFill>
                  <a:schemeClr val="tx1"/>
                </a:solidFill>
                <a:round/>
                <a:headEnd/>
                <a:tailEnd/>
              </a:ln>
            </p:spPr>
            <p:txBody>
              <a:bodyPr wrap="none" anchor="ctr"/>
              <a:lstStyle/>
              <a:p>
                <a:endParaRPr lang="es-CL"/>
              </a:p>
            </p:txBody>
          </p:sp>
          <p:sp>
            <p:nvSpPr>
              <p:cNvPr id="6158" name="Line 58"/>
              <p:cNvSpPr>
                <a:spLocks noChangeShapeType="1"/>
              </p:cNvSpPr>
              <p:nvPr/>
            </p:nvSpPr>
            <p:spPr bwMode="auto">
              <a:xfrm>
                <a:off x="624" y="2592"/>
                <a:ext cx="768" cy="0"/>
              </a:xfrm>
              <a:prstGeom prst="line">
                <a:avLst/>
              </a:prstGeom>
              <a:noFill/>
              <a:ln w="76200">
                <a:solidFill>
                  <a:schemeClr val="tx1"/>
                </a:solidFill>
                <a:round/>
                <a:headEnd/>
                <a:tailEnd type="triangle" w="med" len="med"/>
              </a:ln>
            </p:spPr>
            <p:txBody>
              <a:bodyPr/>
              <a:lstStyle/>
              <a:p>
                <a:endParaRPr lang="es-ES"/>
              </a:p>
            </p:txBody>
          </p:sp>
        </p:grpSp>
        <p:sp>
          <p:nvSpPr>
            <p:cNvPr id="6154" name="Text Box 60"/>
            <p:cNvSpPr txBox="1">
              <a:spLocks noChangeArrowheads="1"/>
            </p:cNvSpPr>
            <p:nvPr/>
          </p:nvSpPr>
          <p:spPr bwMode="auto">
            <a:xfrm>
              <a:off x="2304" y="2928"/>
              <a:ext cx="500" cy="826"/>
            </a:xfrm>
            <a:prstGeom prst="rect">
              <a:avLst/>
            </a:prstGeom>
            <a:noFill/>
            <a:ln w="9525">
              <a:noFill/>
              <a:miter lim="800000"/>
              <a:headEnd/>
              <a:tailEnd/>
            </a:ln>
          </p:spPr>
          <p:txBody>
            <a:bodyPr>
              <a:spAutoFit/>
            </a:bodyPr>
            <a:lstStyle/>
            <a:p>
              <a:pPr algn="l">
                <a:spcBef>
                  <a:spcPct val="50000"/>
                </a:spcBef>
              </a:pPr>
              <a:r>
                <a:rPr lang="es-ES" sz="2000"/>
                <a:t>F(t) </a:t>
              </a:r>
            </a:p>
            <a:p>
              <a:pPr algn="l">
                <a:spcBef>
                  <a:spcPct val="50000"/>
                </a:spcBef>
              </a:pPr>
              <a:r>
                <a:rPr lang="es-ES" sz="2000"/>
                <a:t>S</a:t>
              </a:r>
              <a:r>
                <a:rPr lang="es-ES" sz="2000" baseline="-25000"/>
                <a:t>i</a:t>
              </a:r>
            </a:p>
            <a:p>
              <a:pPr algn="l">
                <a:spcBef>
                  <a:spcPct val="50000"/>
                </a:spcBef>
              </a:pPr>
              <a:r>
                <a:rPr lang="es-ES" sz="2000"/>
                <a:t>x</a:t>
              </a:r>
              <a:r>
                <a:rPr lang="es-ES" sz="2000" baseline="-25000"/>
                <a:t>i</a:t>
              </a:r>
              <a:endParaRPr lang="es-ES" sz="20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91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91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91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8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3"/>
          <p:cNvGraphicFramePr>
            <a:graphicFrameLocks noChangeAspect="1"/>
          </p:cNvGraphicFramePr>
          <p:nvPr/>
        </p:nvGraphicFramePr>
        <p:xfrm>
          <a:off x="857250" y="938213"/>
          <a:ext cx="6699250" cy="776287"/>
        </p:xfrm>
        <a:graphic>
          <a:graphicData uri="http://schemas.openxmlformats.org/presentationml/2006/ole">
            <p:oleObj spid="_x0000_s7170" name="Ecuación" r:id="rId3" imgW="4012920" imgH="520560" progId="Equation.3">
              <p:embed/>
            </p:oleObj>
          </a:graphicData>
        </a:graphic>
      </p:graphicFrame>
      <p:sp>
        <p:nvSpPr>
          <p:cNvPr id="7175" name="Text Box 4"/>
          <p:cNvSpPr txBox="1">
            <a:spLocks noChangeArrowheads="1"/>
          </p:cNvSpPr>
          <p:nvPr/>
        </p:nvSpPr>
        <p:spPr bwMode="auto">
          <a:xfrm>
            <a:off x="533400" y="533400"/>
            <a:ext cx="6423025" cy="457200"/>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Biomasa</a:t>
            </a:r>
            <a:endParaRPr lang="en-US" b="1">
              <a:solidFill>
                <a:srgbClr val="FF0000"/>
              </a:solidFill>
            </a:endParaRPr>
          </a:p>
        </p:txBody>
      </p:sp>
      <p:sp>
        <p:nvSpPr>
          <p:cNvPr id="32773" name="Text Box 5"/>
          <p:cNvSpPr txBox="1">
            <a:spLocks noChangeArrowheads="1"/>
          </p:cNvSpPr>
          <p:nvPr/>
        </p:nvSpPr>
        <p:spPr bwMode="auto">
          <a:xfrm>
            <a:off x="304800" y="1905000"/>
            <a:ext cx="7086600" cy="560388"/>
          </a:xfrm>
          <a:prstGeom prst="rect">
            <a:avLst/>
          </a:prstGeom>
          <a:noFill/>
          <a:ln w="9525">
            <a:noFill/>
            <a:miter lim="800000"/>
            <a:headEnd/>
            <a:tailEnd/>
          </a:ln>
        </p:spPr>
        <p:txBody>
          <a:bodyPr>
            <a:spAutoFit/>
          </a:bodyPr>
          <a:lstStyle/>
          <a:p>
            <a:pPr algn="l">
              <a:lnSpc>
                <a:spcPct val="60000"/>
              </a:lnSpc>
              <a:spcBef>
                <a:spcPct val="50000"/>
              </a:spcBef>
            </a:pPr>
            <a:r>
              <a:rPr lang="es-ES" sz="1800"/>
              <a:t>Supuestos:</a:t>
            </a:r>
          </a:p>
          <a:p>
            <a:pPr lvl="1" algn="l">
              <a:lnSpc>
                <a:spcPct val="60000"/>
              </a:lnSpc>
              <a:spcBef>
                <a:spcPct val="50000"/>
              </a:spcBef>
              <a:buFontTx/>
              <a:buChar char="•"/>
            </a:pPr>
            <a:r>
              <a:rPr lang="es-ES" sz="1800"/>
              <a:t>No hay flujos de salida, F</a:t>
            </a:r>
            <a:r>
              <a:rPr lang="es-ES" sz="1800" baseline="-25000"/>
              <a:t>s</a:t>
            </a:r>
            <a:r>
              <a:rPr lang="es-ES" sz="1800"/>
              <a:t> = 0, F</a:t>
            </a:r>
            <a:r>
              <a:rPr lang="es-ES" sz="1800" baseline="-25000"/>
              <a:t>e</a:t>
            </a:r>
            <a:r>
              <a:rPr lang="es-ES" sz="1800"/>
              <a:t> = F(t)</a:t>
            </a:r>
          </a:p>
        </p:txBody>
      </p:sp>
      <p:graphicFrame>
        <p:nvGraphicFramePr>
          <p:cNvPr id="32787" name="Object 19"/>
          <p:cNvGraphicFramePr>
            <a:graphicFrameLocks noChangeAspect="1"/>
          </p:cNvGraphicFramePr>
          <p:nvPr/>
        </p:nvGraphicFramePr>
        <p:xfrm>
          <a:off x="1295400" y="2895600"/>
          <a:ext cx="5467350" cy="768350"/>
        </p:xfrm>
        <a:graphic>
          <a:graphicData uri="http://schemas.openxmlformats.org/presentationml/2006/ole">
            <p:oleObj spid="_x0000_s7171" name="Ecuación" r:id="rId4" imgW="3365280" imgH="469800" progId="Equation.3">
              <p:embed/>
            </p:oleObj>
          </a:graphicData>
        </a:graphic>
      </p:graphicFrame>
      <p:graphicFrame>
        <p:nvGraphicFramePr>
          <p:cNvPr id="32788" name="Object 20"/>
          <p:cNvGraphicFramePr>
            <a:graphicFrameLocks noChangeAspect="1"/>
          </p:cNvGraphicFramePr>
          <p:nvPr/>
        </p:nvGraphicFramePr>
        <p:xfrm>
          <a:off x="2057400" y="3886200"/>
          <a:ext cx="3906838" cy="708025"/>
        </p:xfrm>
        <a:graphic>
          <a:graphicData uri="http://schemas.openxmlformats.org/presentationml/2006/ole">
            <p:oleObj spid="_x0000_s7172" name="Ecuación" r:id="rId5" imgW="2539800" imgH="457200" progId="Equation.3">
              <p:embed/>
            </p:oleObj>
          </a:graphicData>
        </a:graphic>
      </p:graphicFrame>
      <p:grpSp>
        <p:nvGrpSpPr>
          <p:cNvPr id="2" name="Group 26"/>
          <p:cNvGrpSpPr>
            <a:grpSpLocks/>
          </p:cNvGrpSpPr>
          <p:nvPr/>
        </p:nvGrpSpPr>
        <p:grpSpPr bwMode="auto">
          <a:xfrm>
            <a:off x="228600" y="5486400"/>
            <a:ext cx="5368925" cy="1014413"/>
            <a:chOff x="144" y="3456"/>
            <a:chExt cx="3382" cy="639"/>
          </a:xfrm>
        </p:grpSpPr>
        <p:sp>
          <p:nvSpPr>
            <p:cNvPr id="7180" name="Text Box 14"/>
            <p:cNvSpPr txBox="1">
              <a:spLocks noChangeArrowheads="1"/>
            </p:cNvSpPr>
            <p:nvPr/>
          </p:nvSpPr>
          <p:spPr bwMode="auto">
            <a:xfrm>
              <a:off x="144" y="3456"/>
              <a:ext cx="1248" cy="231"/>
            </a:xfrm>
            <a:prstGeom prst="rect">
              <a:avLst/>
            </a:prstGeom>
            <a:noFill/>
            <a:ln w="9525">
              <a:noFill/>
              <a:miter lim="800000"/>
              <a:headEnd/>
              <a:tailEnd/>
            </a:ln>
          </p:spPr>
          <p:txBody>
            <a:bodyPr>
              <a:spAutoFit/>
            </a:bodyPr>
            <a:lstStyle/>
            <a:p>
              <a:pPr algn="l">
                <a:spcBef>
                  <a:spcPct val="50000"/>
                </a:spcBef>
              </a:pPr>
              <a:r>
                <a:rPr lang="es-ES" sz="1800"/>
                <a:t>Finalmente</a:t>
              </a:r>
              <a:endParaRPr lang="en-US" sz="1800"/>
            </a:p>
          </p:txBody>
        </p:sp>
        <p:graphicFrame>
          <p:nvGraphicFramePr>
            <p:cNvPr id="7174" name="Object 23"/>
            <p:cNvGraphicFramePr>
              <a:graphicFrameLocks noChangeAspect="1"/>
            </p:cNvGraphicFramePr>
            <p:nvPr/>
          </p:nvGraphicFramePr>
          <p:xfrm>
            <a:off x="1627" y="3648"/>
            <a:ext cx="1899" cy="447"/>
          </p:xfrm>
          <a:graphic>
            <a:graphicData uri="http://schemas.openxmlformats.org/presentationml/2006/ole">
              <p:oleObj spid="_x0000_s7174" name="Ecuación" r:id="rId6" imgW="1955520" imgH="457200" progId="Equation.3">
                <p:embed/>
              </p:oleObj>
            </a:graphicData>
          </a:graphic>
        </p:graphicFrame>
      </p:grpSp>
      <p:grpSp>
        <p:nvGrpSpPr>
          <p:cNvPr id="3" name="Group 25"/>
          <p:cNvGrpSpPr>
            <a:grpSpLocks/>
          </p:cNvGrpSpPr>
          <p:nvPr/>
        </p:nvGrpSpPr>
        <p:grpSpPr bwMode="auto">
          <a:xfrm>
            <a:off x="457200" y="4495800"/>
            <a:ext cx="5287963" cy="1166813"/>
            <a:chOff x="288" y="2832"/>
            <a:chExt cx="3331" cy="735"/>
          </a:xfrm>
        </p:grpSpPr>
        <p:graphicFrame>
          <p:nvGraphicFramePr>
            <p:cNvPr id="7173" name="Object 22"/>
            <p:cNvGraphicFramePr>
              <a:graphicFrameLocks noChangeAspect="1"/>
            </p:cNvGraphicFramePr>
            <p:nvPr/>
          </p:nvGraphicFramePr>
          <p:xfrm>
            <a:off x="1536" y="3120"/>
            <a:ext cx="2083" cy="447"/>
          </p:xfrm>
          <a:graphic>
            <a:graphicData uri="http://schemas.openxmlformats.org/presentationml/2006/ole">
              <p:oleObj spid="_x0000_s7173" name="Ecuación" r:id="rId7" imgW="2145960" imgH="457200" progId="Equation.3">
                <p:embed/>
              </p:oleObj>
            </a:graphicData>
          </a:graphic>
        </p:graphicFrame>
        <p:sp>
          <p:nvSpPr>
            <p:cNvPr id="7179" name="Text Box 24"/>
            <p:cNvSpPr txBox="1">
              <a:spLocks noChangeArrowheads="1"/>
            </p:cNvSpPr>
            <p:nvPr/>
          </p:nvSpPr>
          <p:spPr bwMode="auto">
            <a:xfrm>
              <a:off x="288" y="2832"/>
              <a:ext cx="1248" cy="231"/>
            </a:xfrm>
            <a:prstGeom prst="rect">
              <a:avLst/>
            </a:prstGeom>
            <a:noFill/>
            <a:ln w="9525">
              <a:noFill/>
              <a:miter lim="800000"/>
              <a:headEnd/>
              <a:tailEnd/>
            </a:ln>
          </p:spPr>
          <p:txBody>
            <a:bodyPr>
              <a:spAutoFit/>
            </a:bodyPr>
            <a:lstStyle/>
            <a:p>
              <a:pPr algn="l">
                <a:spcBef>
                  <a:spcPct val="50000"/>
                </a:spcBef>
              </a:pPr>
              <a:r>
                <a:rPr lang="es-ES" sz="1800"/>
                <a:t>Dividiendo V</a:t>
              </a:r>
              <a:endParaRPr lang="en-US" sz="18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27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27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0"/>
          <p:cNvGraphicFramePr>
            <a:graphicFrameLocks noChangeAspect="1"/>
          </p:cNvGraphicFramePr>
          <p:nvPr/>
        </p:nvGraphicFramePr>
        <p:xfrm>
          <a:off x="457200" y="990600"/>
          <a:ext cx="8248650" cy="871538"/>
        </p:xfrm>
        <a:graphic>
          <a:graphicData uri="http://schemas.openxmlformats.org/presentationml/2006/ole">
            <p:oleObj spid="_x0000_s8194" name="Ecuación" r:id="rId3" imgW="4940280" imgH="583920" progId="Equation.3">
              <p:embed/>
            </p:oleObj>
          </a:graphicData>
        </a:graphic>
      </p:graphicFrame>
      <p:sp>
        <p:nvSpPr>
          <p:cNvPr id="8198" name="Text Box 4"/>
          <p:cNvSpPr txBox="1">
            <a:spLocks noChangeArrowheads="1"/>
          </p:cNvSpPr>
          <p:nvPr/>
        </p:nvSpPr>
        <p:spPr bwMode="auto">
          <a:xfrm>
            <a:off x="533400" y="533400"/>
            <a:ext cx="6423025" cy="457200"/>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sustrato</a:t>
            </a:r>
            <a:endParaRPr lang="en-US" b="1">
              <a:solidFill>
                <a:srgbClr val="FF0000"/>
              </a:solidFill>
            </a:endParaRPr>
          </a:p>
        </p:txBody>
      </p:sp>
      <p:sp>
        <p:nvSpPr>
          <p:cNvPr id="50181" name="Text Box 5"/>
          <p:cNvSpPr txBox="1">
            <a:spLocks noChangeArrowheads="1"/>
          </p:cNvSpPr>
          <p:nvPr/>
        </p:nvSpPr>
        <p:spPr bwMode="auto">
          <a:xfrm>
            <a:off x="304800" y="1905000"/>
            <a:ext cx="7086600" cy="560388"/>
          </a:xfrm>
          <a:prstGeom prst="rect">
            <a:avLst/>
          </a:prstGeom>
          <a:noFill/>
          <a:ln w="9525">
            <a:noFill/>
            <a:miter lim="800000"/>
            <a:headEnd/>
            <a:tailEnd/>
          </a:ln>
        </p:spPr>
        <p:txBody>
          <a:bodyPr>
            <a:spAutoFit/>
          </a:bodyPr>
          <a:lstStyle/>
          <a:p>
            <a:pPr algn="l">
              <a:lnSpc>
                <a:spcPct val="60000"/>
              </a:lnSpc>
              <a:spcBef>
                <a:spcPct val="50000"/>
              </a:spcBef>
            </a:pPr>
            <a:r>
              <a:rPr lang="es-ES" sz="1800"/>
              <a:t>Supuestos:</a:t>
            </a:r>
          </a:p>
          <a:p>
            <a:pPr lvl="1" algn="l">
              <a:lnSpc>
                <a:spcPct val="60000"/>
              </a:lnSpc>
              <a:spcBef>
                <a:spcPct val="50000"/>
              </a:spcBef>
              <a:buFontTx/>
              <a:buChar char="•"/>
            </a:pPr>
            <a:r>
              <a:rPr lang="es-ES" sz="1800"/>
              <a:t>No hay flujos de salida, Fs = 0, 	F</a:t>
            </a:r>
            <a:r>
              <a:rPr lang="es-ES" sz="1800" baseline="-25000"/>
              <a:t>e</a:t>
            </a:r>
            <a:r>
              <a:rPr lang="es-ES" sz="1800"/>
              <a:t> = F(t)</a:t>
            </a:r>
          </a:p>
        </p:txBody>
      </p:sp>
      <p:graphicFrame>
        <p:nvGraphicFramePr>
          <p:cNvPr id="80897" name="Object 1"/>
          <p:cNvGraphicFramePr>
            <a:graphicFrameLocks noChangeAspect="1"/>
          </p:cNvGraphicFramePr>
          <p:nvPr/>
        </p:nvGraphicFramePr>
        <p:xfrm>
          <a:off x="923925" y="2590800"/>
          <a:ext cx="6396038" cy="852488"/>
        </p:xfrm>
        <a:graphic>
          <a:graphicData uri="http://schemas.openxmlformats.org/presentationml/2006/ole">
            <p:oleObj spid="_x0000_s8195" name="Ecuación" r:id="rId4" imgW="3936960" imgH="520560" progId="Equation.3">
              <p:embed/>
            </p:oleObj>
          </a:graphicData>
        </a:graphic>
      </p:graphicFrame>
      <p:grpSp>
        <p:nvGrpSpPr>
          <p:cNvPr id="2" name="Group 15"/>
          <p:cNvGrpSpPr>
            <a:grpSpLocks/>
          </p:cNvGrpSpPr>
          <p:nvPr/>
        </p:nvGrpSpPr>
        <p:grpSpPr bwMode="auto">
          <a:xfrm>
            <a:off x="228600" y="5486400"/>
            <a:ext cx="6340475" cy="1081088"/>
            <a:chOff x="144" y="3456"/>
            <a:chExt cx="3994" cy="681"/>
          </a:xfrm>
        </p:grpSpPr>
        <p:sp>
          <p:nvSpPr>
            <p:cNvPr id="8203" name="Text Box 13"/>
            <p:cNvSpPr txBox="1">
              <a:spLocks noChangeArrowheads="1"/>
            </p:cNvSpPr>
            <p:nvPr/>
          </p:nvSpPr>
          <p:spPr bwMode="auto">
            <a:xfrm>
              <a:off x="144" y="3456"/>
              <a:ext cx="1248" cy="231"/>
            </a:xfrm>
            <a:prstGeom prst="rect">
              <a:avLst/>
            </a:prstGeom>
            <a:noFill/>
            <a:ln w="9525">
              <a:noFill/>
              <a:miter lim="800000"/>
              <a:headEnd/>
              <a:tailEnd/>
            </a:ln>
          </p:spPr>
          <p:txBody>
            <a:bodyPr>
              <a:spAutoFit/>
            </a:bodyPr>
            <a:lstStyle/>
            <a:p>
              <a:pPr algn="l">
                <a:spcBef>
                  <a:spcPct val="50000"/>
                </a:spcBef>
              </a:pPr>
              <a:r>
                <a:rPr lang="es-ES" sz="1800"/>
                <a:t>Finalmente</a:t>
              </a:r>
              <a:endParaRPr lang="en-US" sz="1800"/>
            </a:p>
          </p:txBody>
        </p:sp>
        <p:graphicFrame>
          <p:nvGraphicFramePr>
            <p:cNvPr id="8197" name="Object 3"/>
            <p:cNvGraphicFramePr>
              <a:graphicFrameLocks noChangeAspect="1"/>
            </p:cNvGraphicFramePr>
            <p:nvPr/>
          </p:nvGraphicFramePr>
          <p:xfrm>
            <a:off x="1409" y="3600"/>
            <a:ext cx="2729" cy="537"/>
          </p:xfrm>
          <a:graphic>
            <a:graphicData uri="http://schemas.openxmlformats.org/presentationml/2006/ole">
              <p:oleObj spid="_x0000_s8197" name="Ecuación" r:id="rId5" imgW="2666880" imgH="520560" progId="Equation.3">
                <p:embed/>
              </p:oleObj>
            </a:graphicData>
          </a:graphic>
        </p:graphicFrame>
      </p:grpSp>
      <p:grpSp>
        <p:nvGrpSpPr>
          <p:cNvPr id="3" name="Group 17"/>
          <p:cNvGrpSpPr>
            <a:grpSpLocks/>
          </p:cNvGrpSpPr>
          <p:nvPr/>
        </p:nvGrpSpPr>
        <p:grpSpPr bwMode="auto">
          <a:xfrm>
            <a:off x="228600" y="3810000"/>
            <a:ext cx="6575425" cy="1004888"/>
            <a:chOff x="144" y="2400"/>
            <a:chExt cx="4142" cy="633"/>
          </a:xfrm>
        </p:grpSpPr>
        <p:graphicFrame>
          <p:nvGraphicFramePr>
            <p:cNvPr id="8196" name="Object 2"/>
            <p:cNvGraphicFramePr>
              <a:graphicFrameLocks noChangeAspect="1"/>
            </p:cNvGraphicFramePr>
            <p:nvPr/>
          </p:nvGraphicFramePr>
          <p:xfrm>
            <a:off x="1440" y="2496"/>
            <a:ext cx="2846" cy="537"/>
          </p:xfrm>
          <a:graphic>
            <a:graphicData uri="http://schemas.openxmlformats.org/presentationml/2006/ole">
              <p:oleObj spid="_x0000_s8196" name="Ecuación" r:id="rId6" imgW="2781000" imgH="520560" progId="Equation.3">
                <p:embed/>
              </p:oleObj>
            </a:graphicData>
          </a:graphic>
        </p:graphicFrame>
        <p:sp>
          <p:nvSpPr>
            <p:cNvPr id="8202" name="Text Box 16"/>
            <p:cNvSpPr txBox="1">
              <a:spLocks noChangeArrowheads="1"/>
            </p:cNvSpPr>
            <p:nvPr/>
          </p:nvSpPr>
          <p:spPr bwMode="auto">
            <a:xfrm>
              <a:off x="144" y="2400"/>
              <a:ext cx="1632" cy="231"/>
            </a:xfrm>
            <a:prstGeom prst="rect">
              <a:avLst/>
            </a:prstGeom>
            <a:noFill/>
            <a:ln w="9525">
              <a:noFill/>
              <a:miter lim="800000"/>
              <a:headEnd/>
              <a:tailEnd/>
            </a:ln>
          </p:spPr>
          <p:txBody>
            <a:bodyPr>
              <a:spAutoFit/>
            </a:bodyPr>
            <a:lstStyle/>
            <a:p>
              <a:pPr algn="l">
                <a:spcBef>
                  <a:spcPct val="50000"/>
                </a:spcBef>
              </a:pPr>
              <a:r>
                <a:rPr lang="es-ES" sz="1800"/>
                <a:t>Dividiendo por V</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808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2"/>
          <p:cNvGraphicFramePr>
            <a:graphicFrameLocks noChangeAspect="1"/>
          </p:cNvGraphicFramePr>
          <p:nvPr/>
        </p:nvGraphicFramePr>
        <p:xfrm>
          <a:off x="1747838" y="974725"/>
          <a:ext cx="4918075" cy="701675"/>
        </p:xfrm>
        <a:graphic>
          <a:graphicData uri="http://schemas.openxmlformats.org/presentationml/2006/ole">
            <p:oleObj spid="_x0000_s9218" name="Ecuación" r:id="rId3" imgW="2946240" imgH="469800" progId="Equation.3">
              <p:embed/>
            </p:oleObj>
          </a:graphicData>
        </a:graphic>
      </p:graphicFrame>
      <p:sp>
        <p:nvSpPr>
          <p:cNvPr id="9221" name="Text Box 3"/>
          <p:cNvSpPr txBox="1">
            <a:spLocks noChangeArrowheads="1"/>
          </p:cNvSpPr>
          <p:nvPr/>
        </p:nvSpPr>
        <p:spPr bwMode="auto">
          <a:xfrm>
            <a:off x="533400" y="533400"/>
            <a:ext cx="6423025" cy="457200"/>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producto</a:t>
            </a:r>
            <a:endParaRPr lang="en-US" b="1">
              <a:solidFill>
                <a:srgbClr val="FF0000"/>
              </a:solidFill>
            </a:endParaRPr>
          </a:p>
        </p:txBody>
      </p:sp>
      <p:sp>
        <p:nvSpPr>
          <p:cNvPr id="51204" name="Text Box 4"/>
          <p:cNvSpPr txBox="1">
            <a:spLocks noChangeArrowheads="1"/>
          </p:cNvSpPr>
          <p:nvPr/>
        </p:nvSpPr>
        <p:spPr bwMode="auto">
          <a:xfrm>
            <a:off x="304800" y="1905000"/>
            <a:ext cx="7086600" cy="560388"/>
          </a:xfrm>
          <a:prstGeom prst="rect">
            <a:avLst/>
          </a:prstGeom>
          <a:noFill/>
          <a:ln w="9525">
            <a:noFill/>
            <a:miter lim="800000"/>
            <a:headEnd/>
            <a:tailEnd/>
          </a:ln>
        </p:spPr>
        <p:txBody>
          <a:bodyPr>
            <a:spAutoFit/>
          </a:bodyPr>
          <a:lstStyle/>
          <a:p>
            <a:pPr algn="l">
              <a:lnSpc>
                <a:spcPct val="60000"/>
              </a:lnSpc>
              <a:spcBef>
                <a:spcPct val="50000"/>
              </a:spcBef>
            </a:pPr>
            <a:r>
              <a:rPr lang="es-ES" sz="1800"/>
              <a:t>Supuestos:</a:t>
            </a:r>
          </a:p>
          <a:p>
            <a:pPr lvl="1" algn="l">
              <a:lnSpc>
                <a:spcPct val="60000"/>
              </a:lnSpc>
              <a:spcBef>
                <a:spcPct val="50000"/>
              </a:spcBef>
              <a:buFontTx/>
              <a:buChar char="•"/>
            </a:pPr>
            <a:r>
              <a:rPr lang="es-ES" sz="1800"/>
              <a:t>No hay flujos de salida, Fs = 0,  p</a:t>
            </a:r>
            <a:r>
              <a:rPr lang="es-ES" sz="1800" baseline="-25000"/>
              <a:t>o</a:t>
            </a:r>
            <a:r>
              <a:rPr lang="es-ES" sz="1800"/>
              <a:t> =0	F</a:t>
            </a:r>
            <a:r>
              <a:rPr lang="es-ES" sz="1800" baseline="-25000"/>
              <a:t>e</a:t>
            </a:r>
            <a:r>
              <a:rPr lang="es-ES" sz="1800"/>
              <a:t> = F(t)</a:t>
            </a:r>
          </a:p>
        </p:txBody>
      </p:sp>
      <p:sp>
        <p:nvSpPr>
          <p:cNvPr id="9223" name="Text Box 9"/>
          <p:cNvSpPr txBox="1">
            <a:spLocks noChangeArrowheads="1"/>
          </p:cNvSpPr>
          <p:nvPr/>
        </p:nvSpPr>
        <p:spPr bwMode="auto">
          <a:xfrm>
            <a:off x="304800" y="3048000"/>
            <a:ext cx="3886200" cy="366713"/>
          </a:xfrm>
          <a:prstGeom prst="rect">
            <a:avLst/>
          </a:prstGeom>
          <a:noFill/>
          <a:ln w="9525">
            <a:noFill/>
            <a:miter lim="800000"/>
            <a:headEnd/>
            <a:tailEnd/>
          </a:ln>
        </p:spPr>
        <p:txBody>
          <a:bodyPr>
            <a:spAutoFit/>
          </a:bodyPr>
          <a:lstStyle/>
          <a:p>
            <a:pPr algn="l">
              <a:spcBef>
                <a:spcPct val="50000"/>
              </a:spcBef>
            </a:pPr>
            <a:r>
              <a:rPr lang="es-ES" sz="1800"/>
              <a:t>En forma análoga a los anteriores</a:t>
            </a:r>
            <a:endParaRPr lang="en-US" sz="1800"/>
          </a:p>
        </p:txBody>
      </p:sp>
      <p:graphicFrame>
        <p:nvGraphicFramePr>
          <p:cNvPr id="9219" name="Object 11"/>
          <p:cNvGraphicFramePr>
            <a:graphicFrameLocks noChangeAspect="1"/>
          </p:cNvGraphicFramePr>
          <p:nvPr/>
        </p:nvGraphicFramePr>
        <p:xfrm>
          <a:off x="2814638" y="4086225"/>
          <a:ext cx="1865312" cy="585788"/>
        </p:xfrm>
        <a:graphic>
          <a:graphicData uri="http://schemas.openxmlformats.org/presentationml/2006/ole">
            <p:oleObj spid="_x0000_s9219" name="Ecuación" r:id="rId4" imgW="1117440" imgH="393480" progId="Equation.3">
              <p:embed/>
            </p:oleObj>
          </a:graphicData>
        </a:graphic>
      </p:graphicFrame>
      <p:graphicFrame>
        <p:nvGraphicFramePr>
          <p:cNvPr id="9220" name="Object 15"/>
          <p:cNvGraphicFramePr>
            <a:graphicFrameLocks noChangeAspect="1"/>
          </p:cNvGraphicFramePr>
          <p:nvPr/>
        </p:nvGraphicFramePr>
        <p:xfrm>
          <a:off x="4114800" y="2971800"/>
          <a:ext cx="3095625" cy="587375"/>
        </p:xfrm>
        <a:graphic>
          <a:graphicData uri="http://schemas.openxmlformats.org/presentationml/2006/ole">
            <p:oleObj spid="_x0000_s9220" name="Ecuación" r:id="rId5" imgW="1854000" imgH="393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
          <p:cNvSpPr>
            <a:spLocks noGrp="1" noChangeArrowheads="1"/>
          </p:cNvSpPr>
          <p:nvPr>
            <p:ph type="title"/>
          </p:nvPr>
        </p:nvSpPr>
        <p:spPr/>
        <p:txBody>
          <a:bodyPr/>
          <a:lstStyle/>
          <a:p>
            <a:pPr eaLnBrk="1" hangingPunct="1"/>
            <a:r>
              <a:rPr lang="es-ES" smtClean="0"/>
              <a:t>Resumiendo</a:t>
            </a:r>
          </a:p>
        </p:txBody>
      </p:sp>
      <p:graphicFrame>
        <p:nvGraphicFramePr>
          <p:cNvPr id="70659" name="Object 3"/>
          <p:cNvGraphicFramePr>
            <a:graphicFrameLocks noChangeAspect="1"/>
          </p:cNvGraphicFramePr>
          <p:nvPr/>
        </p:nvGraphicFramePr>
        <p:xfrm>
          <a:off x="3298825" y="1905000"/>
          <a:ext cx="2544763" cy="668338"/>
        </p:xfrm>
        <a:graphic>
          <a:graphicData uri="http://schemas.openxmlformats.org/presentationml/2006/ole">
            <p:oleObj spid="_x0000_s10242" name="Ecuación" r:id="rId3" imgW="685800" imgH="393480" progId="Equation.3">
              <p:embed/>
            </p:oleObj>
          </a:graphicData>
        </a:graphic>
      </p:graphicFrame>
      <p:graphicFrame>
        <p:nvGraphicFramePr>
          <p:cNvPr id="10243" name="Object 6"/>
          <p:cNvGraphicFramePr>
            <a:graphicFrameLocks noChangeAspect="1"/>
          </p:cNvGraphicFramePr>
          <p:nvPr/>
        </p:nvGraphicFramePr>
        <p:xfrm>
          <a:off x="3063875" y="3073400"/>
          <a:ext cx="3014663" cy="709613"/>
        </p:xfrm>
        <a:graphic>
          <a:graphicData uri="http://schemas.openxmlformats.org/presentationml/2006/ole">
            <p:oleObj spid="_x0000_s10243" name="Ecuación" r:id="rId4" imgW="1955520" imgH="457200" progId="Equation.3">
              <p:embed/>
            </p:oleObj>
          </a:graphicData>
        </a:graphic>
      </p:graphicFrame>
      <p:graphicFrame>
        <p:nvGraphicFramePr>
          <p:cNvPr id="10244" name="Object 9"/>
          <p:cNvGraphicFramePr>
            <a:graphicFrameLocks noChangeAspect="1"/>
          </p:cNvGraphicFramePr>
          <p:nvPr/>
        </p:nvGraphicFramePr>
        <p:xfrm>
          <a:off x="2405063" y="4114800"/>
          <a:ext cx="4332287" cy="852488"/>
        </p:xfrm>
        <a:graphic>
          <a:graphicData uri="http://schemas.openxmlformats.org/presentationml/2006/ole">
            <p:oleObj spid="_x0000_s10244" name="Ecuación" r:id="rId5" imgW="2666880" imgH="520560" progId="Equation.3">
              <p:embed/>
            </p:oleObj>
          </a:graphicData>
        </a:graphic>
      </p:graphicFrame>
      <p:graphicFrame>
        <p:nvGraphicFramePr>
          <p:cNvPr id="10245" name="Object 10"/>
          <p:cNvGraphicFramePr>
            <a:graphicFrameLocks noChangeAspect="1"/>
          </p:cNvGraphicFramePr>
          <p:nvPr/>
        </p:nvGraphicFramePr>
        <p:xfrm>
          <a:off x="3733800" y="5334000"/>
          <a:ext cx="2162175" cy="681038"/>
        </p:xfrm>
        <a:graphic>
          <a:graphicData uri="http://schemas.openxmlformats.org/presentationml/2006/ole">
            <p:oleObj spid="_x0000_s10245" name="Ecuación" r:id="rId6" imgW="1295280" imgH="4572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06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1219200" y="228600"/>
            <a:ext cx="6248400" cy="519113"/>
          </a:xfrm>
          <a:prstGeom prst="rect">
            <a:avLst/>
          </a:prstGeom>
          <a:noFill/>
          <a:ln w="9525">
            <a:noFill/>
            <a:miter lim="800000"/>
            <a:headEnd/>
            <a:tailEnd/>
          </a:ln>
        </p:spPr>
        <p:txBody>
          <a:bodyPr>
            <a:spAutoFit/>
          </a:bodyPr>
          <a:lstStyle/>
          <a:p>
            <a:pPr marL="457200" indent="-457200" algn="ctr">
              <a:spcBef>
                <a:spcPct val="50000"/>
              </a:spcBef>
            </a:pPr>
            <a:r>
              <a:rPr lang="es-ES" sz="2800" b="1">
                <a:solidFill>
                  <a:schemeClr val="accent2"/>
                </a:solidFill>
              </a:rPr>
              <a:t>Fed-batch Retroalimentación </a:t>
            </a:r>
          </a:p>
        </p:txBody>
      </p:sp>
      <p:sp>
        <p:nvSpPr>
          <p:cNvPr id="12292" name="Text Box 3"/>
          <p:cNvSpPr txBox="1">
            <a:spLocks noChangeArrowheads="1"/>
          </p:cNvSpPr>
          <p:nvPr/>
        </p:nvSpPr>
        <p:spPr bwMode="auto">
          <a:xfrm>
            <a:off x="611188" y="923925"/>
            <a:ext cx="3097212" cy="1187450"/>
          </a:xfrm>
          <a:prstGeom prst="rect">
            <a:avLst/>
          </a:prstGeom>
          <a:noFill/>
          <a:ln w="9525">
            <a:noFill/>
            <a:miter lim="800000"/>
            <a:headEnd/>
            <a:tailEnd/>
          </a:ln>
        </p:spPr>
        <p:txBody>
          <a:bodyPr>
            <a:spAutoFit/>
          </a:bodyPr>
          <a:lstStyle/>
          <a:p>
            <a:pPr algn="just"/>
            <a:r>
              <a:rPr lang="es-CL" b="1"/>
              <a:t>Se tienen dos tipos: </a:t>
            </a:r>
          </a:p>
          <a:p>
            <a:pPr algn="just">
              <a:buFontTx/>
              <a:buChar char="-"/>
            </a:pPr>
            <a:r>
              <a:rPr lang="es-CL" b="1"/>
              <a:t> </a:t>
            </a:r>
            <a:r>
              <a:rPr lang="es-CL" b="1">
                <a:solidFill>
                  <a:schemeClr val="accent2"/>
                </a:solidFill>
              </a:rPr>
              <a:t>Control directo</a:t>
            </a:r>
            <a:r>
              <a:rPr lang="es-CL" b="1"/>
              <a:t> </a:t>
            </a:r>
          </a:p>
          <a:p>
            <a:pPr algn="just">
              <a:buFontTx/>
              <a:buChar char="-"/>
            </a:pPr>
            <a:r>
              <a:rPr lang="es-CL" b="1"/>
              <a:t> </a:t>
            </a:r>
            <a:r>
              <a:rPr lang="es-CL" b="1">
                <a:solidFill>
                  <a:srgbClr val="800000"/>
                </a:solidFill>
              </a:rPr>
              <a:t>Control indirecto.</a:t>
            </a:r>
            <a:r>
              <a:rPr lang="es-CL" b="1"/>
              <a:t> </a:t>
            </a:r>
            <a:endParaRPr lang="es-ES"/>
          </a:p>
        </p:txBody>
      </p:sp>
      <p:sp>
        <p:nvSpPr>
          <p:cNvPr id="12293" name="Text Box 17"/>
          <p:cNvSpPr txBox="1">
            <a:spLocks noChangeArrowheads="1"/>
          </p:cNvSpPr>
          <p:nvPr/>
        </p:nvSpPr>
        <p:spPr bwMode="auto">
          <a:xfrm>
            <a:off x="611188" y="2420938"/>
            <a:ext cx="5905500" cy="1552575"/>
          </a:xfrm>
          <a:prstGeom prst="rect">
            <a:avLst/>
          </a:prstGeom>
          <a:noFill/>
          <a:ln w="9525">
            <a:noFill/>
            <a:miter lim="800000"/>
            <a:headEnd/>
            <a:tailEnd/>
          </a:ln>
        </p:spPr>
        <p:txBody>
          <a:bodyPr>
            <a:spAutoFit/>
          </a:bodyPr>
          <a:lstStyle/>
          <a:p>
            <a:pPr algn="just"/>
            <a:r>
              <a:rPr lang="es-CL" b="1">
                <a:solidFill>
                  <a:schemeClr val="accent2"/>
                </a:solidFill>
              </a:rPr>
              <a:t>Control directo</a:t>
            </a:r>
            <a:r>
              <a:rPr lang="es-CL">
                <a:solidFill>
                  <a:schemeClr val="accent2"/>
                </a:solidFill>
              </a:rPr>
              <a:t> </a:t>
            </a:r>
          </a:p>
          <a:p>
            <a:pPr algn="just"/>
            <a:r>
              <a:rPr lang="es-CL" b="1">
                <a:solidFill>
                  <a:schemeClr val="accent2"/>
                </a:solidFill>
              </a:rPr>
              <a:t>La concentración de substrato en el cultivo controla directamente la velocidad de alimentación de medio fresco.</a:t>
            </a:r>
          </a:p>
        </p:txBody>
      </p:sp>
      <p:graphicFrame>
        <p:nvGraphicFramePr>
          <p:cNvPr id="12290" name="Object 18"/>
          <p:cNvGraphicFramePr>
            <a:graphicFrameLocks noChangeAspect="1"/>
          </p:cNvGraphicFramePr>
          <p:nvPr/>
        </p:nvGraphicFramePr>
        <p:xfrm>
          <a:off x="6591300" y="188913"/>
          <a:ext cx="2552700" cy="2847975"/>
        </p:xfrm>
        <a:graphic>
          <a:graphicData uri="http://schemas.openxmlformats.org/presentationml/2006/ole">
            <p:oleObj spid="_x0000_s12290" name="Imagen de mapa de bits" r:id="rId3" imgW="2553056" imgH="2847619" progId="PBrush">
              <p:embed/>
            </p:oleObj>
          </a:graphicData>
        </a:graphic>
      </p:graphicFrame>
      <p:sp>
        <p:nvSpPr>
          <p:cNvPr id="12294" name="Text Box 19"/>
          <p:cNvSpPr txBox="1">
            <a:spLocks noChangeArrowheads="1"/>
          </p:cNvSpPr>
          <p:nvPr/>
        </p:nvSpPr>
        <p:spPr bwMode="auto">
          <a:xfrm>
            <a:off x="611188" y="4221163"/>
            <a:ext cx="7705725" cy="2282825"/>
          </a:xfrm>
          <a:prstGeom prst="rect">
            <a:avLst/>
          </a:prstGeom>
          <a:noFill/>
          <a:ln w="9525">
            <a:noFill/>
            <a:miter lim="800000"/>
            <a:headEnd/>
            <a:tailEnd/>
          </a:ln>
        </p:spPr>
        <p:txBody>
          <a:bodyPr>
            <a:spAutoFit/>
          </a:bodyPr>
          <a:lstStyle/>
          <a:p>
            <a:pPr algn="just"/>
            <a:r>
              <a:rPr lang="es-CL" b="1">
                <a:solidFill>
                  <a:srgbClr val="800000"/>
                </a:solidFill>
              </a:rPr>
              <a:t>Control indirecto, </a:t>
            </a:r>
          </a:p>
          <a:p>
            <a:pPr algn="just"/>
            <a:r>
              <a:rPr lang="es-CL" b="1">
                <a:solidFill>
                  <a:srgbClr val="800000"/>
                </a:solidFill>
              </a:rPr>
              <a:t>Se utilizan otros parámetros tales como:</a:t>
            </a:r>
          </a:p>
          <a:p>
            <a:pPr algn="just">
              <a:buFontTx/>
              <a:buChar char="-"/>
            </a:pPr>
            <a:r>
              <a:rPr lang="es-CL" b="1">
                <a:solidFill>
                  <a:srgbClr val="800000"/>
                </a:solidFill>
              </a:rPr>
              <a:t> Oxígeno disuelto (DO)</a:t>
            </a:r>
          </a:p>
          <a:p>
            <a:pPr algn="just">
              <a:buFontTx/>
              <a:buChar char="-"/>
            </a:pPr>
            <a:r>
              <a:rPr lang="es-CL" b="1">
                <a:solidFill>
                  <a:srgbClr val="800000"/>
                </a:solidFill>
              </a:rPr>
              <a:t> pH, llamado Fed-Batch pH-Stat. </a:t>
            </a:r>
          </a:p>
          <a:p>
            <a:pPr algn="just"/>
            <a:r>
              <a:rPr lang="es-ES">
                <a:solidFill>
                  <a:srgbClr val="800000"/>
                </a:solidFill>
              </a:rPr>
              <a:t>La medición de estas variables modifica la alimentación de medio fresco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1187450" y="260350"/>
            <a:ext cx="7385078" cy="3231654"/>
          </a:xfrm>
          <a:prstGeom prst="rect">
            <a:avLst/>
          </a:prstGeom>
          <a:noFill/>
          <a:ln w="9525">
            <a:noFill/>
            <a:miter lim="800000"/>
            <a:headEnd/>
            <a:tailEnd/>
          </a:ln>
        </p:spPr>
        <p:txBody>
          <a:bodyPr wrap="square">
            <a:spAutoFit/>
          </a:bodyPr>
          <a:lstStyle/>
          <a:p>
            <a:pPr marL="457200" indent="-457200" algn="ctr">
              <a:spcBef>
                <a:spcPct val="50000"/>
              </a:spcBef>
            </a:pPr>
            <a:r>
              <a:rPr lang="es-ES" b="1" u="sng" dirty="0">
                <a:solidFill>
                  <a:schemeClr val="accent2"/>
                </a:solidFill>
              </a:rPr>
              <a:t>Tipos de alimentación</a:t>
            </a:r>
          </a:p>
          <a:p>
            <a:pPr marL="457200" indent="-457200" algn="l">
              <a:spcBef>
                <a:spcPct val="50000"/>
              </a:spcBef>
              <a:buFontTx/>
              <a:buAutoNum type="arabicPeriod"/>
            </a:pPr>
            <a:r>
              <a:rPr lang="es-ES" b="1" dirty="0" err="1" smtClean="0">
                <a:solidFill>
                  <a:schemeClr val="accent2"/>
                </a:solidFill>
              </a:rPr>
              <a:t>Pseudo</a:t>
            </a:r>
            <a:r>
              <a:rPr lang="es-ES" b="1" dirty="0" smtClean="0">
                <a:solidFill>
                  <a:schemeClr val="accent2"/>
                </a:solidFill>
              </a:rPr>
              <a:t> –estacionario	F = </a:t>
            </a:r>
            <a:r>
              <a:rPr lang="es-ES" b="1" dirty="0" err="1" smtClean="0">
                <a:solidFill>
                  <a:schemeClr val="accent2"/>
                </a:solidFill>
              </a:rPr>
              <a:t>Fo</a:t>
            </a:r>
            <a:r>
              <a:rPr lang="es-ES" b="1" dirty="0" smtClean="0">
                <a:solidFill>
                  <a:schemeClr val="accent2"/>
                </a:solidFill>
              </a:rPr>
              <a:t>     MUY USADO</a:t>
            </a:r>
          </a:p>
          <a:p>
            <a:pPr marL="457200" indent="-457200" algn="l">
              <a:spcBef>
                <a:spcPct val="50000"/>
              </a:spcBef>
              <a:buFontTx/>
              <a:buAutoNum type="arabicPeriod"/>
            </a:pPr>
            <a:r>
              <a:rPr lang="es-ES" b="1" dirty="0" smtClean="0">
                <a:solidFill>
                  <a:schemeClr val="accent2"/>
                </a:solidFill>
              </a:rPr>
              <a:t>Exponencial </a:t>
            </a:r>
            <a:r>
              <a:rPr lang="es-ES" b="1" dirty="0">
                <a:solidFill>
                  <a:schemeClr val="accent2"/>
                </a:solidFill>
              </a:rPr>
              <a:t>		F= </a:t>
            </a:r>
            <a:r>
              <a:rPr lang="es-ES" b="1" dirty="0">
                <a:solidFill>
                  <a:schemeClr val="accent2"/>
                </a:solidFill>
                <a:latin typeface="Symbol" pitchFamily="18" charset="2"/>
              </a:rPr>
              <a:t>m</a:t>
            </a:r>
            <a:r>
              <a:rPr lang="es-ES" b="1" dirty="0">
                <a:solidFill>
                  <a:schemeClr val="accent2"/>
                </a:solidFill>
              </a:rPr>
              <a:t> *Kv *</a:t>
            </a:r>
            <a:r>
              <a:rPr lang="es-ES" b="1" dirty="0" err="1">
                <a:solidFill>
                  <a:schemeClr val="accent2"/>
                </a:solidFill>
              </a:rPr>
              <a:t>e</a:t>
            </a:r>
            <a:r>
              <a:rPr lang="es-ES" b="1" dirty="0" err="1">
                <a:solidFill>
                  <a:schemeClr val="accent2"/>
                </a:solidFill>
                <a:latin typeface="Symbol" pitchFamily="18" charset="2"/>
              </a:rPr>
              <a:t>m</a:t>
            </a:r>
            <a:r>
              <a:rPr lang="es-ES" b="1" dirty="0" err="1">
                <a:solidFill>
                  <a:schemeClr val="accent2"/>
                </a:solidFill>
              </a:rPr>
              <a:t>t</a:t>
            </a:r>
            <a:endParaRPr lang="es-ES" b="1" dirty="0">
              <a:solidFill>
                <a:schemeClr val="accent2"/>
              </a:solidFill>
              <a:latin typeface="Symbol" pitchFamily="18" charset="2"/>
            </a:endParaRPr>
          </a:p>
          <a:p>
            <a:pPr marL="457200" indent="-457200" algn="l">
              <a:spcBef>
                <a:spcPct val="50000"/>
              </a:spcBef>
              <a:buFontTx/>
              <a:buAutoNum type="arabicPeriod"/>
            </a:pPr>
            <a:r>
              <a:rPr lang="es-ES" b="1" dirty="0">
                <a:solidFill>
                  <a:schemeClr val="accent2"/>
                </a:solidFill>
              </a:rPr>
              <a:t>Lineal			F= </a:t>
            </a:r>
            <a:r>
              <a:rPr lang="es-ES" b="1" dirty="0" err="1">
                <a:solidFill>
                  <a:schemeClr val="accent2"/>
                </a:solidFill>
              </a:rPr>
              <a:t>Fo</a:t>
            </a:r>
            <a:r>
              <a:rPr lang="es-ES" b="1" dirty="0">
                <a:solidFill>
                  <a:schemeClr val="accent2"/>
                </a:solidFill>
              </a:rPr>
              <a:t>+ g*t</a:t>
            </a:r>
            <a:endParaRPr lang="es-ES" b="1" dirty="0">
              <a:solidFill>
                <a:schemeClr val="accent2"/>
              </a:solidFill>
              <a:latin typeface="Symbol" pitchFamily="18" charset="2"/>
            </a:endParaRPr>
          </a:p>
          <a:p>
            <a:pPr marL="457200" indent="-457200" algn="l">
              <a:spcBef>
                <a:spcPct val="50000"/>
              </a:spcBef>
              <a:buFontTx/>
              <a:buAutoNum type="arabicPeriod"/>
            </a:pPr>
            <a:r>
              <a:rPr lang="es-ES" b="1" dirty="0" smtClean="0">
                <a:solidFill>
                  <a:schemeClr val="accent2"/>
                </a:solidFill>
              </a:rPr>
              <a:t>Retroalimentación </a:t>
            </a:r>
            <a:r>
              <a:rPr lang="es-ES" b="1" dirty="0">
                <a:solidFill>
                  <a:schemeClr val="accent2"/>
                </a:solidFill>
              </a:rPr>
              <a:t>pH-</a:t>
            </a:r>
            <a:r>
              <a:rPr lang="es-ES" b="1" dirty="0" err="1">
                <a:solidFill>
                  <a:schemeClr val="accent2"/>
                </a:solidFill>
              </a:rPr>
              <a:t>Stat</a:t>
            </a:r>
            <a:endParaRPr lang="es-ES" b="1" dirty="0">
              <a:solidFill>
                <a:schemeClr val="accent2"/>
              </a:solidFill>
            </a:endParaRPr>
          </a:p>
          <a:p>
            <a:pPr marL="457200" indent="-457200" algn="l">
              <a:spcBef>
                <a:spcPct val="50000"/>
              </a:spcBef>
            </a:pPr>
            <a:endParaRPr lang="es-ES" b="1" dirty="0">
              <a:solidFill>
                <a:schemeClr val="accent2"/>
              </a:solidFill>
            </a:endParaRPr>
          </a:p>
        </p:txBody>
      </p:sp>
      <p:grpSp>
        <p:nvGrpSpPr>
          <p:cNvPr id="9" name="8 Grupo"/>
          <p:cNvGrpSpPr/>
          <p:nvPr/>
        </p:nvGrpSpPr>
        <p:grpSpPr>
          <a:xfrm>
            <a:off x="2428860" y="3371850"/>
            <a:ext cx="4572000" cy="3486150"/>
            <a:chOff x="2133600" y="2971800"/>
            <a:chExt cx="4572000" cy="3486150"/>
          </a:xfrm>
        </p:grpSpPr>
        <p:graphicFrame>
          <p:nvGraphicFramePr>
            <p:cNvPr id="13314" name="Object 4"/>
            <p:cNvGraphicFramePr>
              <a:graphicFrameLocks noChangeAspect="1"/>
            </p:cNvGraphicFramePr>
            <p:nvPr/>
          </p:nvGraphicFramePr>
          <p:xfrm>
            <a:off x="2133600" y="2971800"/>
            <a:ext cx="4572000" cy="3486150"/>
          </p:xfrm>
          <a:graphic>
            <a:graphicData uri="http://schemas.openxmlformats.org/presentationml/2006/ole">
              <p:oleObj spid="_x0000_s13314" name="Gráfico" r:id="rId3" imgW="2999520" imgH="2293200" progId="Excel.Sheet.8">
                <p:embed/>
              </p:oleObj>
            </a:graphicData>
          </a:graphic>
        </p:graphicFrame>
        <p:sp>
          <p:nvSpPr>
            <p:cNvPr id="13316" name="Line 5"/>
            <p:cNvSpPr>
              <a:spLocks noChangeShapeType="1"/>
            </p:cNvSpPr>
            <p:nvPr/>
          </p:nvSpPr>
          <p:spPr bwMode="auto">
            <a:xfrm flipV="1">
              <a:off x="3124200" y="3429000"/>
              <a:ext cx="2438400" cy="1600200"/>
            </a:xfrm>
            <a:prstGeom prst="line">
              <a:avLst/>
            </a:prstGeom>
            <a:noFill/>
            <a:ln w="57150">
              <a:solidFill>
                <a:schemeClr val="accent1"/>
              </a:solidFill>
              <a:round/>
              <a:headEnd/>
              <a:tailEnd/>
            </a:ln>
          </p:spPr>
          <p:txBody>
            <a:bodyPr/>
            <a:lstStyle/>
            <a:p>
              <a:endParaRPr lang="es-ES"/>
            </a:p>
          </p:txBody>
        </p:sp>
        <p:sp>
          <p:nvSpPr>
            <p:cNvPr id="13317" name="Line 6"/>
            <p:cNvSpPr>
              <a:spLocks noChangeShapeType="1"/>
            </p:cNvSpPr>
            <p:nvPr/>
          </p:nvSpPr>
          <p:spPr bwMode="auto">
            <a:xfrm>
              <a:off x="3124200" y="5105400"/>
              <a:ext cx="2514600" cy="0"/>
            </a:xfrm>
            <a:prstGeom prst="line">
              <a:avLst/>
            </a:prstGeom>
            <a:noFill/>
            <a:ln w="57150">
              <a:solidFill>
                <a:schemeClr val="accent2"/>
              </a:solidFill>
              <a:round/>
              <a:headEnd/>
              <a:tailEnd/>
            </a:ln>
          </p:spPr>
          <p:txBody>
            <a:bodyPr/>
            <a:lstStyle/>
            <a:p>
              <a:endParaRPr lang="es-ES"/>
            </a:p>
          </p:txBody>
        </p:sp>
      </p:grpSp>
      <p:sp>
        <p:nvSpPr>
          <p:cNvPr id="13318" name="Text Box 7"/>
          <p:cNvSpPr txBox="1">
            <a:spLocks noChangeArrowheads="1"/>
          </p:cNvSpPr>
          <p:nvPr/>
        </p:nvSpPr>
        <p:spPr bwMode="auto">
          <a:xfrm>
            <a:off x="4800600" y="4267200"/>
            <a:ext cx="304800" cy="336550"/>
          </a:xfrm>
          <a:prstGeom prst="rect">
            <a:avLst/>
          </a:prstGeom>
          <a:noFill/>
          <a:ln w="9525">
            <a:noFill/>
            <a:miter lim="800000"/>
            <a:headEnd/>
            <a:tailEnd/>
          </a:ln>
        </p:spPr>
        <p:txBody>
          <a:bodyPr>
            <a:spAutoFit/>
          </a:bodyPr>
          <a:lstStyle/>
          <a:p>
            <a:pPr>
              <a:spcBef>
                <a:spcPct val="50000"/>
              </a:spcBef>
            </a:pPr>
            <a:r>
              <a:rPr lang="es-ES" sz="1600" b="1">
                <a:solidFill>
                  <a:schemeClr val="accent2"/>
                </a:solidFill>
              </a:rPr>
              <a:t>1</a:t>
            </a:r>
          </a:p>
        </p:txBody>
      </p:sp>
      <p:sp>
        <p:nvSpPr>
          <p:cNvPr id="13319" name="Text Box 8"/>
          <p:cNvSpPr txBox="1">
            <a:spLocks noChangeArrowheads="1"/>
          </p:cNvSpPr>
          <p:nvPr/>
        </p:nvSpPr>
        <p:spPr bwMode="auto">
          <a:xfrm>
            <a:off x="3886200" y="3886200"/>
            <a:ext cx="304800" cy="336550"/>
          </a:xfrm>
          <a:prstGeom prst="rect">
            <a:avLst/>
          </a:prstGeom>
          <a:noFill/>
          <a:ln w="9525">
            <a:noFill/>
            <a:miter lim="800000"/>
            <a:headEnd/>
            <a:tailEnd/>
          </a:ln>
        </p:spPr>
        <p:txBody>
          <a:bodyPr>
            <a:spAutoFit/>
          </a:bodyPr>
          <a:lstStyle/>
          <a:p>
            <a:pPr>
              <a:spcBef>
                <a:spcPct val="50000"/>
              </a:spcBef>
            </a:pPr>
            <a:r>
              <a:rPr lang="es-ES" sz="1600" b="1">
                <a:solidFill>
                  <a:schemeClr val="accent2"/>
                </a:solidFill>
              </a:rPr>
              <a:t>2</a:t>
            </a:r>
          </a:p>
        </p:txBody>
      </p:sp>
      <p:sp>
        <p:nvSpPr>
          <p:cNvPr id="13320" name="Text Box 9"/>
          <p:cNvSpPr txBox="1">
            <a:spLocks noChangeArrowheads="1"/>
          </p:cNvSpPr>
          <p:nvPr/>
        </p:nvSpPr>
        <p:spPr bwMode="auto">
          <a:xfrm>
            <a:off x="5181600" y="4648200"/>
            <a:ext cx="304800" cy="336550"/>
          </a:xfrm>
          <a:prstGeom prst="rect">
            <a:avLst/>
          </a:prstGeom>
          <a:noFill/>
          <a:ln w="9525">
            <a:noFill/>
            <a:miter lim="800000"/>
            <a:headEnd/>
            <a:tailEnd/>
          </a:ln>
        </p:spPr>
        <p:txBody>
          <a:bodyPr>
            <a:spAutoFit/>
          </a:bodyPr>
          <a:lstStyle/>
          <a:p>
            <a:pPr>
              <a:spcBef>
                <a:spcPct val="50000"/>
              </a:spcBef>
            </a:pPr>
            <a:r>
              <a:rPr lang="es-ES" sz="1600" b="1">
                <a:solidFill>
                  <a:schemeClr val="accent2"/>
                </a:solidFill>
              </a:rPr>
              <a:t>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1219200" y="228600"/>
            <a:ext cx="6248400" cy="519113"/>
          </a:xfrm>
          <a:prstGeom prst="rect">
            <a:avLst/>
          </a:prstGeom>
          <a:noFill/>
          <a:ln w="9525">
            <a:noFill/>
            <a:miter lim="800000"/>
            <a:headEnd/>
            <a:tailEnd/>
          </a:ln>
        </p:spPr>
        <p:txBody>
          <a:bodyPr>
            <a:spAutoFit/>
          </a:bodyPr>
          <a:lstStyle/>
          <a:p>
            <a:pPr marL="457200" indent="-457200" algn="ctr">
              <a:spcBef>
                <a:spcPct val="50000"/>
              </a:spcBef>
            </a:pPr>
            <a:r>
              <a:rPr lang="es-ES" sz="2800" b="1">
                <a:solidFill>
                  <a:schemeClr val="accent2"/>
                </a:solidFill>
              </a:rPr>
              <a:t>Estado Pseudo o Cuasi-estacionario</a:t>
            </a:r>
          </a:p>
        </p:txBody>
      </p:sp>
      <p:sp>
        <p:nvSpPr>
          <p:cNvPr id="15364" name="Text Box 3"/>
          <p:cNvSpPr txBox="1">
            <a:spLocks noChangeArrowheads="1"/>
          </p:cNvSpPr>
          <p:nvPr/>
        </p:nvSpPr>
        <p:spPr bwMode="auto">
          <a:xfrm>
            <a:off x="457200" y="914400"/>
            <a:ext cx="8458200" cy="3560763"/>
          </a:xfrm>
          <a:prstGeom prst="rect">
            <a:avLst/>
          </a:prstGeom>
          <a:noFill/>
          <a:ln w="9525">
            <a:noFill/>
            <a:miter lim="800000"/>
            <a:headEnd/>
            <a:tailEnd/>
          </a:ln>
        </p:spPr>
        <p:txBody>
          <a:bodyPr>
            <a:spAutoFit/>
          </a:bodyPr>
          <a:lstStyle/>
          <a:p>
            <a:pPr algn="l">
              <a:spcBef>
                <a:spcPct val="50000"/>
              </a:spcBef>
            </a:pPr>
            <a:r>
              <a:rPr lang="es-ES"/>
              <a:t>Se produce cuando se tiene una </a:t>
            </a:r>
            <a:r>
              <a:rPr lang="es-ES">
                <a:solidFill>
                  <a:srgbClr val="FF0000"/>
                </a:solidFill>
              </a:rPr>
              <a:t>alta concentración de biomasa</a:t>
            </a:r>
            <a:r>
              <a:rPr lang="es-ES"/>
              <a:t> y se mantiene el </a:t>
            </a:r>
            <a:r>
              <a:rPr lang="es-ES">
                <a:solidFill>
                  <a:srgbClr val="FF0000"/>
                </a:solidFill>
              </a:rPr>
              <a:t>sustrato en un nivel muy bajo</a:t>
            </a:r>
            <a:r>
              <a:rPr lang="es-ES"/>
              <a:t>. </a:t>
            </a:r>
          </a:p>
          <a:p>
            <a:pPr algn="l">
              <a:spcBef>
                <a:spcPct val="50000"/>
              </a:spcBef>
            </a:pPr>
            <a:r>
              <a:rPr lang="es-ES"/>
              <a:t>Esta situación se obtiene cuando se tiene un batch con </a:t>
            </a:r>
            <a:r>
              <a:rPr lang="es-ES">
                <a:solidFill>
                  <a:srgbClr val="FF0000"/>
                </a:solidFill>
              </a:rPr>
              <a:t> alta</a:t>
            </a:r>
            <a:r>
              <a:rPr lang="es-ES"/>
              <a:t> </a:t>
            </a:r>
            <a:r>
              <a:rPr lang="es-ES">
                <a:solidFill>
                  <a:srgbClr val="FF0000"/>
                </a:solidFill>
              </a:rPr>
              <a:t>densidad de biomasa</a:t>
            </a:r>
            <a:r>
              <a:rPr lang="es-ES"/>
              <a:t>, con lo cual se tendrá el sustrato </a:t>
            </a:r>
            <a:r>
              <a:rPr lang="es-ES">
                <a:solidFill>
                  <a:srgbClr val="FF0000"/>
                </a:solidFill>
              </a:rPr>
              <a:t>casi completamente agotado</a:t>
            </a:r>
            <a:r>
              <a:rPr lang="es-ES"/>
              <a:t>, en ese momento se comienza a alimentar el medio con un flujo constante</a:t>
            </a:r>
          </a:p>
          <a:p>
            <a:pPr algn="l">
              <a:spcBef>
                <a:spcPct val="50000"/>
              </a:spcBef>
            </a:pPr>
            <a:r>
              <a:rPr lang="es-ES"/>
              <a:t>			F = F</a:t>
            </a:r>
            <a:r>
              <a:rPr lang="es-ES" baseline="-25000"/>
              <a:t>o</a:t>
            </a:r>
            <a:endParaRPr lang="es-ES"/>
          </a:p>
          <a:p>
            <a:pPr algn="l">
              <a:spcBef>
                <a:spcPct val="50000"/>
              </a:spcBef>
            </a:pPr>
            <a:r>
              <a:rPr lang="es-ES"/>
              <a:t>La </a:t>
            </a:r>
            <a:r>
              <a:rPr lang="es-ES" u="sng">
                <a:solidFill>
                  <a:srgbClr val="FF0000"/>
                </a:solidFill>
              </a:rPr>
              <a:t>concentración</a:t>
            </a:r>
            <a:r>
              <a:rPr lang="es-ES"/>
              <a:t> de Biomasa se mantiene </a:t>
            </a:r>
            <a:r>
              <a:rPr lang="es-ES">
                <a:solidFill>
                  <a:srgbClr val="FF0000"/>
                </a:solidFill>
              </a:rPr>
              <a:t>alta </a:t>
            </a:r>
            <a:r>
              <a:rPr lang="es-ES"/>
              <a:t>y </a:t>
            </a:r>
            <a:r>
              <a:rPr lang="es-ES">
                <a:solidFill>
                  <a:srgbClr val="FF0000"/>
                </a:solidFill>
              </a:rPr>
              <a:t>casi constante</a:t>
            </a:r>
          </a:p>
        </p:txBody>
      </p:sp>
      <p:graphicFrame>
        <p:nvGraphicFramePr>
          <p:cNvPr id="58372" name="Object 4"/>
          <p:cNvGraphicFramePr>
            <a:graphicFrameLocks noChangeAspect="1"/>
          </p:cNvGraphicFramePr>
          <p:nvPr/>
        </p:nvGraphicFramePr>
        <p:xfrm>
          <a:off x="3276600" y="5029200"/>
          <a:ext cx="954088" cy="757238"/>
        </p:xfrm>
        <a:graphic>
          <a:graphicData uri="http://schemas.openxmlformats.org/presentationml/2006/ole">
            <p:oleObj spid="_x0000_s15362" name="Ecuación" r:id="rId3" imgW="571320" imgH="50796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83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3"/>
          <p:cNvGraphicFramePr>
            <a:graphicFrameLocks noChangeAspect="1"/>
          </p:cNvGraphicFramePr>
          <p:nvPr/>
        </p:nvGraphicFramePr>
        <p:xfrm>
          <a:off x="1447800" y="2133600"/>
          <a:ext cx="5830888" cy="757238"/>
        </p:xfrm>
        <a:graphic>
          <a:graphicData uri="http://schemas.openxmlformats.org/presentationml/2006/ole">
            <p:oleObj spid="_x0000_s16386" name="Ecuación" r:id="rId3" imgW="3492360" imgH="507960" progId="Equation.3">
              <p:embed/>
            </p:oleObj>
          </a:graphicData>
        </a:graphic>
      </p:graphicFrame>
      <p:sp>
        <p:nvSpPr>
          <p:cNvPr id="16392" name="Text Box 4"/>
          <p:cNvSpPr txBox="1">
            <a:spLocks noChangeArrowheads="1"/>
          </p:cNvSpPr>
          <p:nvPr/>
        </p:nvSpPr>
        <p:spPr bwMode="auto">
          <a:xfrm>
            <a:off x="762000" y="152400"/>
            <a:ext cx="6423025" cy="1695450"/>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Biomasa</a:t>
            </a:r>
          </a:p>
          <a:p>
            <a:pPr algn="l">
              <a:spcBef>
                <a:spcPct val="50000"/>
              </a:spcBef>
            </a:pPr>
            <a:endParaRPr lang="es-ES" sz="1800" b="1"/>
          </a:p>
          <a:p>
            <a:pPr algn="l">
              <a:spcBef>
                <a:spcPct val="50000"/>
              </a:spcBef>
            </a:pPr>
            <a:endParaRPr lang="es-ES" sz="1800" b="1"/>
          </a:p>
          <a:p>
            <a:pPr algn="l">
              <a:spcBef>
                <a:spcPct val="50000"/>
              </a:spcBef>
            </a:pPr>
            <a:r>
              <a:rPr lang="es-ES" sz="1800" b="1"/>
              <a:t>Considerando todos los supuestos antes mencionados</a:t>
            </a:r>
            <a:endParaRPr lang="en-US" sz="1800" b="1"/>
          </a:p>
        </p:txBody>
      </p:sp>
      <p:graphicFrame>
        <p:nvGraphicFramePr>
          <p:cNvPr id="59397" name="Object 5"/>
          <p:cNvGraphicFramePr>
            <a:graphicFrameLocks noChangeAspect="1"/>
          </p:cNvGraphicFramePr>
          <p:nvPr/>
        </p:nvGraphicFramePr>
        <p:xfrm>
          <a:off x="2362200" y="3049588"/>
          <a:ext cx="4006850" cy="757237"/>
        </p:xfrm>
        <a:graphic>
          <a:graphicData uri="http://schemas.openxmlformats.org/presentationml/2006/ole">
            <p:oleObj spid="_x0000_s16387" name="Ecuación" r:id="rId4" imgW="2400120" imgH="507960" progId="Equation.3">
              <p:embed/>
            </p:oleObj>
          </a:graphicData>
        </a:graphic>
      </p:graphicFrame>
      <p:graphicFrame>
        <p:nvGraphicFramePr>
          <p:cNvPr id="59398" name="Object 6"/>
          <p:cNvGraphicFramePr>
            <a:graphicFrameLocks noChangeAspect="1"/>
          </p:cNvGraphicFramePr>
          <p:nvPr/>
        </p:nvGraphicFramePr>
        <p:xfrm>
          <a:off x="3575050" y="3962400"/>
          <a:ext cx="1992313" cy="757238"/>
        </p:xfrm>
        <a:graphic>
          <a:graphicData uri="http://schemas.openxmlformats.org/presentationml/2006/ole">
            <p:oleObj spid="_x0000_s16388" name="Ecuación" r:id="rId5" imgW="1193760" imgH="507960" progId="Equation.3">
              <p:embed/>
            </p:oleObj>
          </a:graphicData>
        </a:graphic>
      </p:graphicFrame>
      <p:grpSp>
        <p:nvGrpSpPr>
          <p:cNvPr id="2" name="Group 11"/>
          <p:cNvGrpSpPr>
            <a:grpSpLocks/>
          </p:cNvGrpSpPr>
          <p:nvPr/>
        </p:nvGrpSpPr>
        <p:grpSpPr bwMode="auto">
          <a:xfrm>
            <a:off x="3657600" y="5486400"/>
            <a:ext cx="4572000" cy="990600"/>
            <a:chOff x="2496" y="3456"/>
            <a:chExt cx="2880" cy="624"/>
          </a:xfrm>
        </p:grpSpPr>
        <p:graphicFrame>
          <p:nvGraphicFramePr>
            <p:cNvPr id="16391" name="Object 9"/>
            <p:cNvGraphicFramePr>
              <a:graphicFrameLocks noChangeAspect="1"/>
            </p:cNvGraphicFramePr>
            <p:nvPr/>
          </p:nvGraphicFramePr>
          <p:xfrm>
            <a:off x="2496" y="3504"/>
            <a:ext cx="2656" cy="525"/>
          </p:xfrm>
          <a:graphic>
            <a:graphicData uri="http://schemas.openxmlformats.org/presentationml/2006/ole">
              <p:oleObj spid="_x0000_s16391" name="Ecuación" r:id="rId6" imgW="2527200" imgH="558720" progId="Equation.3">
                <p:embed/>
              </p:oleObj>
            </a:graphicData>
          </a:graphic>
        </p:graphicFrame>
        <p:sp>
          <p:nvSpPr>
            <p:cNvPr id="16399" name="Rectangle 10"/>
            <p:cNvSpPr>
              <a:spLocks noChangeArrowheads="1"/>
            </p:cNvSpPr>
            <p:nvPr/>
          </p:nvSpPr>
          <p:spPr bwMode="auto">
            <a:xfrm>
              <a:off x="4032" y="3456"/>
              <a:ext cx="1344" cy="624"/>
            </a:xfrm>
            <a:prstGeom prst="rect">
              <a:avLst/>
            </a:prstGeom>
            <a:noFill/>
            <a:ln w="38100">
              <a:solidFill>
                <a:srgbClr val="FF0000"/>
              </a:solidFill>
              <a:miter lim="800000"/>
              <a:headEnd/>
              <a:tailEnd/>
            </a:ln>
          </p:spPr>
          <p:txBody>
            <a:bodyPr wrap="none" anchor="ctr"/>
            <a:lstStyle/>
            <a:p>
              <a:endParaRPr lang="es-CL"/>
            </a:p>
          </p:txBody>
        </p:sp>
      </p:grpSp>
      <p:grpSp>
        <p:nvGrpSpPr>
          <p:cNvPr id="3" name="Group 16"/>
          <p:cNvGrpSpPr>
            <a:grpSpLocks/>
          </p:cNvGrpSpPr>
          <p:nvPr/>
        </p:nvGrpSpPr>
        <p:grpSpPr bwMode="auto">
          <a:xfrm>
            <a:off x="609600" y="4572000"/>
            <a:ext cx="3429000" cy="1066800"/>
            <a:chOff x="384" y="2880"/>
            <a:chExt cx="2160" cy="672"/>
          </a:xfrm>
        </p:grpSpPr>
        <p:graphicFrame>
          <p:nvGraphicFramePr>
            <p:cNvPr id="16390" name="Object 7"/>
            <p:cNvGraphicFramePr>
              <a:graphicFrameLocks noChangeAspect="1"/>
            </p:cNvGraphicFramePr>
            <p:nvPr/>
          </p:nvGraphicFramePr>
          <p:xfrm>
            <a:off x="912" y="3072"/>
            <a:ext cx="1416" cy="477"/>
          </p:xfrm>
          <a:graphic>
            <a:graphicData uri="http://schemas.openxmlformats.org/presentationml/2006/ole">
              <p:oleObj spid="_x0000_s16390" name="Ecuación" r:id="rId7" imgW="1346040" imgH="507960" progId="Equation.3">
                <p:embed/>
              </p:oleObj>
            </a:graphicData>
          </a:graphic>
        </p:graphicFrame>
        <p:sp>
          <p:nvSpPr>
            <p:cNvPr id="16397" name="Text Box 8"/>
            <p:cNvSpPr txBox="1">
              <a:spLocks noChangeArrowheads="1"/>
            </p:cNvSpPr>
            <p:nvPr/>
          </p:nvSpPr>
          <p:spPr bwMode="auto">
            <a:xfrm>
              <a:off x="384" y="2880"/>
              <a:ext cx="432" cy="288"/>
            </a:xfrm>
            <a:prstGeom prst="rect">
              <a:avLst/>
            </a:prstGeom>
            <a:noFill/>
            <a:ln w="9525">
              <a:noFill/>
              <a:miter lim="800000"/>
              <a:headEnd/>
              <a:tailEnd/>
            </a:ln>
          </p:spPr>
          <p:txBody>
            <a:bodyPr>
              <a:spAutoFit/>
            </a:bodyPr>
            <a:lstStyle/>
            <a:p>
              <a:pPr>
                <a:spcBef>
                  <a:spcPct val="50000"/>
                </a:spcBef>
              </a:pPr>
              <a:r>
                <a:rPr lang="es-ES"/>
                <a:t>Si</a:t>
              </a:r>
            </a:p>
          </p:txBody>
        </p:sp>
        <p:sp>
          <p:nvSpPr>
            <p:cNvPr id="16398" name="Rectangle 12"/>
            <p:cNvSpPr>
              <a:spLocks noChangeArrowheads="1"/>
            </p:cNvSpPr>
            <p:nvPr/>
          </p:nvSpPr>
          <p:spPr bwMode="auto">
            <a:xfrm>
              <a:off x="1728" y="3120"/>
              <a:ext cx="816" cy="432"/>
            </a:xfrm>
            <a:prstGeom prst="rect">
              <a:avLst/>
            </a:prstGeom>
            <a:noFill/>
            <a:ln w="38100">
              <a:solidFill>
                <a:srgbClr val="FF0000"/>
              </a:solidFill>
              <a:miter lim="800000"/>
              <a:headEnd/>
              <a:tailEnd/>
            </a:ln>
          </p:spPr>
          <p:txBody>
            <a:bodyPr wrap="none" anchor="ctr"/>
            <a:lstStyle/>
            <a:p>
              <a:endParaRPr lang="es-CL"/>
            </a:p>
          </p:txBody>
        </p:sp>
      </p:grpSp>
      <p:graphicFrame>
        <p:nvGraphicFramePr>
          <p:cNvPr id="16389" name="Object 17"/>
          <p:cNvGraphicFramePr>
            <a:graphicFrameLocks noChangeAspect="1"/>
          </p:cNvGraphicFramePr>
          <p:nvPr/>
        </p:nvGraphicFramePr>
        <p:xfrm>
          <a:off x="1066800" y="533400"/>
          <a:ext cx="5916613" cy="774700"/>
        </p:xfrm>
        <a:graphic>
          <a:graphicData uri="http://schemas.openxmlformats.org/presentationml/2006/ole">
            <p:oleObj spid="_x0000_s16389" name="Ecuación" r:id="rId8" imgW="3543120" imgH="520560" progId="Equation.3">
              <p:embed/>
            </p:oleObj>
          </a:graphicData>
        </a:graphic>
      </p:graphicFrame>
      <p:sp>
        <p:nvSpPr>
          <p:cNvPr id="16395" name="Line 18"/>
          <p:cNvSpPr>
            <a:spLocks noChangeShapeType="1"/>
          </p:cNvSpPr>
          <p:nvPr/>
        </p:nvSpPr>
        <p:spPr bwMode="auto">
          <a:xfrm flipV="1">
            <a:off x="1447800" y="762000"/>
            <a:ext cx="457200" cy="381000"/>
          </a:xfrm>
          <a:prstGeom prst="line">
            <a:avLst/>
          </a:prstGeom>
          <a:noFill/>
          <a:ln w="38100">
            <a:solidFill>
              <a:srgbClr val="FFFF00"/>
            </a:solidFill>
            <a:round/>
            <a:headEnd/>
            <a:tailEnd type="triangle" w="med" len="med"/>
          </a:ln>
        </p:spPr>
        <p:txBody>
          <a:bodyPr/>
          <a:lstStyle/>
          <a:p>
            <a:endParaRPr lang="es-ES"/>
          </a:p>
        </p:txBody>
      </p:sp>
      <p:sp>
        <p:nvSpPr>
          <p:cNvPr id="16396" name="Line 19"/>
          <p:cNvSpPr>
            <a:spLocks noChangeShapeType="1"/>
          </p:cNvSpPr>
          <p:nvPr/>
        </p:nvSpPr>
        <p:spPr bwMode="auto">
          <a:xfrm flipV="1">
            <a:off x="3352800" y="762000"/>
            <a:ext cx="457200" cy="381000"/>
          </a:xfrm>
          <a:prstGeom prst="line">
            <a:avLst/>
          </a:prstGeom>
          <a:noFill/>
          <a:ln w="38100">
            <a:solidFill>
              <a:srgbClr val="FFFF00"/>
            </a:solidFill>
            <a:round/>
            <a:headEnd/>
            <a:tailEnd type="triangle" w="med" len="med"/>
          </a:ln>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93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593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Text Box 3"/>
          <p:cNvSpPr txBox="1">
            <a:spLocks noChangeArrowheads="1"/>
          </p:cNvSpPr>
          <p:nvPr/>
        </p:nvSpPr>
        <p:spPr bwMode="auto">
          <a:xfrm>
            <a:off x="762000" y="457200"/>
            <a:ext cx="6423025" cy="869950"/>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Sustrato</a:t>
            </a:r>
          </a:p>
          <a:p>
            <a:pPr algn="l">
              <a:spcBef>
                <a:spcPct val="50000"/>
              </a:spcBef>
            </a:pPr>
            <a:r>
              <a:rPr lang="es-ES" sz="1800" b="1"/>
              <a:t>Considerando todos los supuestos antes mencionados</a:t>
            </a:r>
            <a:endParaRPr lang="en-US" sz="1800" b="1"/>
          </a:p>
        </p:txBody>
      </p:sp>
      <p:graphicFrame>
        <p:nvGraphicFramePr>
          <p:cNvPr id="17410" name="Object 4"/>
          <p:cNvGraphicFramePr>
            <a:graphicFrameLocks noChangeAspect="1"/>
          </p:cNvGraphicFramePr>
          <p:nvPr/>
        </p:nvGraphicFramePr>
        <p:xfrm>
          <a:off x="2100263" y="1560513"/>
          <a:ext cx="4178300" cy="701675"/>
        </p:xfrm>
        <a:graphic>
          <a:graphicData uri="http://schemas.openxmlformats.org/presentationml/2006/ole">
            <p:oleObj spid="_x0000_s17410" name="Ecuación" r:id="rId3" imgW="2501640" imgH="469800" progId="Equation.3">
              <p:embed/>
            </p:oleObj>
          </a:graphicData>
        </a:graphic>
      </p:graphicFrame>
      <p:graphicFrame>
        <p:nvGraphicFramePr>
          <p:cNvPr id="60422" name="Object 6"/>
          <p:cNvGraphicFramePr>
            <a:graphicFrameLocks noChangeAspect="1"/>
          </p:cNvGraphicFramePr>
          <p:nvPr/>
        </p:nvGraphicFramePr>
        <p:xfrm>
          <a:off x="1039813" y="2686050"/>
          <a:ext cx="6149975" cy="833438"/>
        </p:xfrm>
        <a:graphic>
          <a:graphicData uri="http://schemas.openxmlformats.org/presentationml/2006/ole">
            <p:oleObj spid="_x0000_s17411" name="Ecuación" r:id="rId4" imgW="3682800" imgH="558720" progId="Equation.3">
              <p:embed/>
            </p:oleObj>
          </a:graphicData>
        </a:graphic>
      </p:graphicFrame>
      <p:graphicFrame>
        <p:nvGraphicFramePr>
          <p:cNvPr id="60423" name="Object 7"/>
          <p:cNvGraphicFramePr>
            <a:graphicFrameLocks noChangeAspect="1"/>
          </p:cNvGraphicFramePr>
          <p:nvPr/>
        </p:nvGraphicFramePr>
        <p:xfrm>
          <a:off x="2535238" y="3733800"/>
          <a:ext cx="3265487" cy="833438"/>
        </p:xfrm>
        <a:graphic>
          <a:graphicData uri="http://schemas.openxmlformats.org/presentationml/2006/ole">
            <p:oleObj spid="_x0000_s17412" name="Ecuación" r:id="rId5" imgW="1955520" imgH="558720" progId="Equation.3">
              <p:embed/>
            </p:oleObj>
          </a:graphicData>
        </a:graphic>
      </p:graphicFrame>
      <p:graphicFrame>
        <p:nvGraphicFramePr>
          <p:cNvPr id="60424" name="Object 8"/>
          <p:cNvGraphicFramePr>
            <a:graphicFrameLocks noChangeAspect="1"/>
          </p:cNvGraphicFramePr>
          <p:nvPr/>
        </p:nvGraphicFramePr>
        <p:xfrm>
          <a:off x="2541588" y="4724400"/>
          <a:ext cx="3244850" cy="833438"/>
        </p:xfrm>
        <a:graphic>
          <a:graphicData uri="http://schemas.openxmlformats.org/presentationml/2006/ole">
            <p:oleObj spid="_x0000_s17413" name="Ecuación" r:id="rId6" imgW="1942920" imgH="558720" progId="Equation.3">
              <p:embed/>
            </p:oleObj>
          </a:graphicData>
        </a:graphic>
      </p:graphicFrame>
      <p:sp>
        <p:nvSpPr>
          <p:cNvPr id="17415" name="Text Box 9"/>
          <p:cNvSpPr txBox="1">
            <a:spLocks noChangeArrowheads="1"/>
          </p:cNvSpPr>
          <p:nvPr/>
        </p:nvSpPr>
        <p:spPr bwMode="auto">
          <a:xfrm>
            <a:off x="2608263" y="1865313"/>
            <a:ext cx="184150" cy="457200"/>
          </a:xfrm>
          <a:prstGeom prst="rect">
            <a:avLst/>
          </a:prstGeom>
          <a:noFill/>
          <a:ln w="9525">
            <a:noFill/>
            <a:miter lim="800000"/>
            <a:headEnd/>
            <a:tailEnd/>
          </a:ln>
        </p:spPr>
        <p:txBody>
          <a:bodyPr wrap="none">
            <a:spAutoFit/>
          </a:bodyPr>
          <a:lstStyle/>
          <a:p>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04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04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604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1 Título"/>
          <p:cNvSpPr>
            <a:spLocks noGrp="1"/>
          </p:cNvSpPr>
          <p:nvPr>
            <p:ph type="ctrTitle"/>
          </p:nvPr>
        </p:nvSpPr>
        <p:spPr>
          <a:xfrm>
            <a:off x="214313" y="428625"/>
            <a:ext cx="8929687" cy="1470025"/>
          </a:xfrm>
        </p:spPr>
        <p:txBody>
          <a:bodyPr/>
          <a:lstStyle/>
          <a:p>
            <a:pPr eaLnBrk="1" hangingPunct="1"/>
            <a:r>
              <a:rPr lang="es-CL" sz="4000" dirty="0" smtClean="0"/>
              <a:t> ¿Cómo está operando este fermentador?</a:t>
            </a:r>
          </a:p>
        </p:txBody>
      </p:sp>
      <p:sp>
        <p:nvSpPr>
          <p:cNvPr id="1028" name="2 Subtítulo"/>
          <p:cNvSpPr>
            <a:spLocks noGrp="1"/>
          </p:cNvSpPr>
          <p:nvPr>
            <p:ph type="subTitle" idx="1"/>
          </p:nvPr>
        </p:nvSpPr>
        <p:spPr>
          <a:xfrm rot="16200000">
            <a:off x="3645694" y="3998119"/>
            <a:ext cx="4714875" cy="433387"/>
          </a:xfrm>
          <a:solidFill>
            <a:schemeClr val="bg1">
              <a:alpha val="0"/>
            </a:schemeClr>
          </a:solidFill>
        </p:spPr>
        <p:txBody>
          <a:bodyPr/>
          <a:lstStyle/>
          <a:p>
            <a:pPr eaLnBrk="1" hangingPunct="1"/>
            <a:r>
              <a:rPr lang="es-CL" sz="2000" smtClean="0"/>
              <a:t>Volumen de caldo en el fermentador</a:t>
            </a:r>
          </a:p>
        </p:txBody>
      </p:sp>
      <p:graphicFrame>
        <p:nvGraphicFramePr>
          <p:cNvPr id="1026" name="Object 2"/>
          <p:cNvGraphicFramePr>
            <a:graphicFrameLocks noChangeAspect="1"/>
          </p:cNvGraphicFramePr>
          <p:nvPr/>
        </p:nvGraphicFramePr>
        <p:xfrm>
          <a:off x="1000125" y="1424012"/>
          <a:ext cx="4708525" cy="5505450"/>
        </p:xfrm>
        <a:graphic>
          <a:graphicData uri="http://schemas.openxmlformats.org/presentationml/2006/ole">
            <p:oleObj spid="_x0000_s1026" name="Imagen de mapa de bits" r:id="rId3" imgW="3715269" imgH="4342857" progId="PBrush">
              <p:embed/>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3"/>
          <p:cNvGraphicFramePr>
            <a:graphicFrameLocks noChangeAspect="1"/>
          </p:cNvGraphicFramePr>
          <p:nvPr/>
        </p:nvGraphicFramePr>
        <p:xfrm>
          <a:off x="4811713" y="457200"/>
          <a:ext cx="3392487" cy="833438"/>
        </p:xfrm>
        <a:graphic>
          <a:graphicData uri="http://schemas.openxmlformats.org/presentationml/2006/ole">
            <p:oleObj spid="_x0000_s18434" name="Ecuación" r:id="rId3" imgW="2031840" imgH="558720" progId="Equation.3">
              <p:embed/>
            </p:oleObj>
          </a:graphicData>
        </a:graphic>
      </p:graphicFrame>
      <p:sp>
        <p:nvSpPr>
          <p:cNvPr id="18442" name="Text Box 4"/>
          <p:cNvSpPr txBox="1">
            <a:spLocks noChangeArrowheads="1"/>
          </p:cNvSpPr>
          <p:nvPr/>
        </p:nvSpPr>
        <p:spPr bwMode="auto">
          <a:xfrm>
            <a:off x="685800" y="381000"/>
            <a:ext cx="3200400" cy="1109663"/>
          </a:xfrm>
          <a:prstGeom prst="rect">
            <a:avLst/>
          </a:prstGeom>
          <a:noFill/>
          <a:ln w="9525">
            <a:noFill/>
            <a:miter lim="800000"/>
            <a:headEnd/>
            <a:tailEnd/>
          </a:ln>
        </p:spPr>
        <p:txBody>
          <a:bodyPr>
            <a:spAutoFit/>
          </a:bodyPr>
          <a:lstStyle/>
          <a:p>
            <a:pPr algn="l">
              <a:lnSpc>
                <a:spcPct val="55000"/>
              </a:lnSpc>
              <a:spcBef>
                <a:spcPct val="50000"/>
              </a:spcBef>
            </a:pPr>
            <a:r>
              <a:rPr lang="es-ES" sz="1800"/>
              <a:t>Suponiendo</a:t>
            </a:r>
          </a:p>
          <a:p>
            <a:pPr algn="l">
              <a:lnSpc>
                <a:spcPct val="55000"/>
              </a:lnSpc>
              <a:spcBef>
                <a:spcPct val="50000"/>
              </a:spcBef>
              <a:buFontTx/>
              <a:buChar char="•"/>
            </a:pPr>
            <a:r>
              <a:rPr lang="es-ES" sz="1800"/>
              <a:t>consumo cuasi-instantáneo </a:t>
            </a:r>
          </a:p>
          <a:p>
            <a:pPr algn="l">
              <a:lnSpc>
                <a:spcPct val="55000"/>
              </a:lnSpc>
              <a:spcBef>
                <a:spcPct val="50000"/>
              </a:spcBef>
              <a:buFontTx/>
              <a:buChar char="•"/>
            </a:pPr>
            <a:r>
              <a:rPr lang="es-ES" sz="1800"/>
              <a:t>s</a:t>
            </a:r>
            <a:r>
              <a:rPr lang="es-ES" sz="1800">
                <a:sym typeface="Symbol" pitchFamily="18" charset="2"/>
              </a:rPr>
              <a:t> cte =&gt; ds/dt  0</a:t>
            </a:r>
          </a:p>
          <a:p>
            <a:pPr algn="l">
              <a:lnSpc>
                <a:spcPct val="55000"/>
              </a:lnSpc>
              <a:spcBef>
                <a:spcPct val="50000"/>
              </a:spcBef>
              <a:buFontTx/>
              <a:buChar char="•"/>
            </a:pPr>
            <a:r>
              <a:rPr lang="es-ES" sz="1800">
                <a:sym typeface="Symbol" pitchFamily="18" charset="2"/>
              </a:rPr>
              <a:t>s</a:t>
            </a:r>
            <a:r>
              <a:rPr lang="es-ES" sz="1800" baseline="-25000">
                <a:sym typeface="Symbol" pitchFamily="18" charset="2"/>
              </a:rPr>
              <a:t>i</a:t>
            </a:r>
            <a:r>
              <a:rPr lang="es-ES" sz="1800">
                <a:sym typeface="Symbol" pitchFamily="18" charset="2"/>
              </a:rPr>
              <a:t> &gt;&gt; s</a:t>
            </a:r>
          </a:p>
        </p:txBody>
      </p:sp>
      <p:grpSp>
        <p:nvGrpSpPr>
          <p:cNvPr id="2" name="Group 22"/>
          <p:cNvGrpSpPr>
            <a:grpSpLocks/>
          </p:cNvGrpSpPr>
          <p:nvPr/>
        </p:nvGrpSpPr>
        <p:grpSpPr bwMode="auto">
          <a:xfrm>
            <a:off x="2971800" y="1371600"/>
            <a:ext cx="1600200" cy="609600"/>
            <a:chOff x="1872" y="864"/>
            <a:chExt cx="1008" cy="384"/>
          </a:xfrm>
        </p:grpSpPr>
        <p:graphicFrame>
          <p:nvGraphicFramePr>
            <p:cNvPr id="18441" name="Object 5"/>
            <p:cNvGraphicFramePr>
              <a:graphicFrameLocks noChangeAspect="1"/>
            </p:cNvGraphicFramePr>
            <p:nvPr/>
          </p:nvGraphicFramePr>
          <p:xfrm>
            <a:off x="1920" y="912"/>
            <a:ext cx="868" cy="263"/>
          </p:xfrm>
          <a:graphic>
            <a:graphicData uri="http://schemas.openxmlformats.org/presentationml/2006/ole">
              <p:oleObj spid="_x0000_s18441" name="Ecuación" r:id="rId4" imgW="825480" imgH="279360" progId="Equation.3">
                <p:embed/>
              </p:oleObj>
            </a:graphicData>
          </a:graphic>
        </p:graphicFrame>
        <p:sp>
          <p:nvSpPr>
            <p:cNvPr id="18453" name="Rectangle 6"/>
            <p:cNvSpPr>
              <a:spLocks noChangeArrowheads="1"/>
            </p:cNvSpPr>
            <p:nvPr/>
          </p:nvSpPr>
          <p:spPr bwMode="auto">
            <a:xfrm>
              <a:off x="1872" y="864"/>
              <a:ext cx="1008" cy="384"/>
            </a:xfrm>
            <a:prstGeom prst="rect">
              <a:avLst/>
            </a:prstGeom>
            <a:noFill/>
            <a:ln w="38100">
              <a:solidFill>
                <a:srgbClr val="FF0000"/>
              </a:solidFill>
              <a:miter lim="800000"/>
              <a:headEnd/>
              <a:tailEnd/>
            </a:ln>
          </p:spPr>
          <p:txBody>
            <a:bodyPr wrap="none" anchor="ctr"/>
            <a:lstStyle/>
            <a:p>
              <a:endParaRPr lang="es-CL"/>
            </a:p>
          </p:txBody>
        </p:sp>
      </p:grpSp>
      <p:grpSp>
        <p:nvGrpSpPr>
          <p:cNvPr id="3" name="Group 23"/>
          <p:cNvGrpSpPr>
            <a:grpSpLocks/>
          </p:cNvGrpSpPr>
          <p:nvPr/>
        </p:nvGrpSpPr>
        <p:grpSpPr bwMode="auto">
          <a:xfrm>
            <a:off x="685800" y="2362200"/>
            <a:ext cx="4638675" cy="1366838"/>
            <a:chOff x="432" y="1488"/>
            <a:chExt cx="2922" cy="861"/>
          </a:xfrm>
        </p:grpSpPr>
        <p:sp>
          <p:nvSpPr>
            <p:cNvPr id="18452" name="Text Box 7"/>
            <p:cNvSpPr txBox="1">
              <a:spLocks noChangeArrowheads="1"/>
            </p:cNvSpPr>
            <p:nvPr/>
          </p:nvSpPr>
          <p:spPr bwMode="auto">
            <a:xfrm>
              <a:off x="432" y="1488"/>
              <a:ext cx="2640" cy="185"/>
            </a:xfrm>
            <a:prstGeom prst="rect">
              <a:avLst/>
            </a:prstGeom>
            <a:noFill/>
            <a:ln w="9525">
              <a:noFill/>
              <a:miter lim="800000"/>
              <a:headEnd/>
              <a:tailEnd/>
            </a:ln>
          </p:spPr>
          <p:txBody>
            <a:bodyPr>
              <a:spAutoFit/>
            </a:bodyPr>
            <a:lstStyle/>
            <a:p>
              <a:pPr algn="l">
                <a:lnSpc>
                  <a:spcPct val="55000"/>
                </a:lnSpc>
                <a:spcBef>
                  <a:spcPct val="50000"/>
                </a:spcBef>
              </a:pPr>
              <a:r>
                <a:rPr lang="es-ES" b="1">
                  <a:solidFill>
                    <a:srgbClr val="FF0000"/>
                  </a:solidFill>
                </a:rPr>
                <a:t>La variación total de Biomasa</a:t>
              </a:r>
              <a:endParaRPr lang="es-ES" b="1">
                <a:solidFill>
                  <a:srgbClr val="FF0000"/>
                </a:solidFill>
                <a:sym typeface="Symbol" pitchFamily="18" charset="2"/>
              </a:endParaRPr>
            </a:p>
          </p:txBody>
        </p:sp>
        <p:graphicFrame>
          <p:nvGraphicFramePr>
            <p:cNvPr id="18440" name="Object 8"/>
            <p:cNvGraphicFramePr>
              <a:graphicFrameLocks noChangeAspect="1"/>
            </p:cNvGraphicFramePr>
            <p:nvPr/>
          </p:nvGraphicFramePr>
          <p:xfrm>
            <a:off x="576" y="1872"/>
            <a:ext cx="2778" cy="477"/>
          </p:xfrm>
          <a:graphic>
            <a:graphicData uri="http://schemas.openxmlformats.org/presentationml/2006/ole">
              <p:oleObj spid="_x0000_s18440" name="Ecuación" r:id="rId5" imgW="2641320" imgH="507960" progId="Equation.3">
                <p:embed/>
              </p:oleObj>
            </a:graphicData>
          </a:graphic>
        </p:graphicFrame>
      </p:grpSp>
      <p:grpSp>
        <p:nvGrpSpPr>
          <p:cNvPr id="4" name="Group 20"/>
          <p:cNvGrpSpPr>
            <a:grpSpLocks/>
          </p:cNvGrpSpPr>
          <p:nvPr/>
        </p:nvGrpSpPr>
        <p:grpSpPr bwMode="auto">
          <a:xfrm>
            <a:off x="6553200" y="2895600"/>
            <a:ext cx="1525588" cy="757238"/>
            <a:chOff x="4176" y="2208"/>
            <a:chExt cx="961" cy="477"/>
          </a:xfrm>
        </p:grpSpPr>
        <p:graphicFrame>
          <p:nvGraphicFramePr>
            <p:cNvPr id="18439" name="Object 9"/>
            <p:cNvGraphicFramePr>
              <a:graphicFrameLocks noChangeAspect="1"/>
            </p:cNvGraphicFramePr>
            <p:nvPr/>
          </p:nvGraphicFramePr>
          <p:xfrm>
            <a:off x="4535" y="2208"/>
            <a:ext cx="602" cy="477"/>
          </p:xfrm>
          <a:graphic>
            <a:graphicData uri="http://schemas.openxmlformats.org/presentationml/2006/ole">
              <p:oleObj spid="_x0000_s18439" name="Ecuación" r:id="rId6" imgW="571320" imgH="507960" progId="Equation.3">
                <p:embed/>
              </p:oleObj>
            </a:graphicData>
          </a:graphic>
        </p:graphicFrame>
        <p:sp>
          <p:nvSpPr>
            <p:cNvPr id="18451" name="Text Box 10"/>
            <p:cNvSpPr txBox="1">
              <a:spLocks noChangeArrowheads="1"/>
            </p:cNvSpPr>
            <p:nvPr/>
          </p:nvSpPr>
          <p:spPr bwMode="auto">
            <a:xfrm>
              <a:off x="4176" y="2352"/>
              <a:ext cx="240" cy="153"/>
            </a:xfrm>
            <a:prstGeom prst="rect">
              <a:avLst/>
            </a:prstGeom>
            <a:noFill/>
            <a:ln w="9525">
              <a:noFill/>
              <a:miter lim="800000"/>
              <a:headEnd/>
              <a:tailEnd/>
            </a:ln>
          </p:spPr>
          <p:txBody>
            <a:bodyPr>
              <a:spAutoFit/>
            </a:bodyPr>
            <a:lstStyle/>
            <a:p>
              <a:pPr algn="l">
                <a:lnSpc>
                  <a:spcPct val="55000"/>
                </a:lnSpc>
                <a:spcBef>
                  <a:spcPct val="50000"/>
                </a:spcBef>
              </a:pPr>
              <a:r>
                <a:rPr lang="es-ES" sz="1800"/>
                <a:t>Si</a:t>
              </a:r>
              <a:endParaRPr lang="es-ES" sz="1800">
                <a:sym typeface="Symbol" pitchFamily="18" charset="2"/>
              </a:endParaRPr>
            </a:p>
          </p:txBody>
        </p:sp>
      </p:grpSp>
      <p:sp>
        <p:nvSpPr>
          <p:cNvPr id="61451" name="Line 11"/>
          <p:cNvSpPr>
            <a:spLocks noChangeShapeType="1"/>
          </p:cNvSpPr>
          <p:nvPr/>
        </p:nvSpPr>
        <p:spPr bwMode="auto">
          <a:xfrm flipV="1">
            <a:off x="3810000" y="2971800"/>
            <a:ext cx="762000" cy="838200"/>
          </a:xfrm>
          <a:prstGeom prst="line">
            <a:avLst/>
          </a:prstGeom>
          <a:noFill/>
          <a:ln w="38100">
            <a:solidFill>
              <a:srgbClr val="FFFF00"/>
            </a:solidFill>
            <a:round/>
            <a:headEnd/>
            <a:tailEnd type="triangle" w="med" len="med"/>
          </a:ln>
        </p:spPr>
        <p:txBody>
          <a:bodyPr/>
          <a:lstStyle/>
          <a:p>
            <a:endParaRPr lang="es-ES"/>
          </a:p>
        </p:txBody>
      </p:sp>
      <p:graphicFrame>
        <p:nvGraphicFramePr>
          <p:cNvPr id="61453" name="Object 13"/>
          <p:cNvGraphicFramePr>
            <a:graphicFrameLocks noChangeAspect="1"/>
          </p:cNvGraphicFramePr>
          <p:nvPr/>
        </p:nvGraphicFramePr>
        <p:xfrm>
          <a:off x="914400" y="3962400"/>
          <a:ext cx="1484313" cy="757238"/>
        </p:xfrm>
        <a:graphic>
          <a:graphicData uri="http://schemas.openxmlformats.org/presentationml/2006/ole">
            <p:oleObj spid="_x0000_s18435" name="Ecuación" r:id="rId7" imgW="888840" imgH="507960" progId="Equation.3">
              <p:embed/>
            </p:oleObj>
          </a:graphicData>
        </a:graphic>
      </p:graphicFrame>
      <p:grpSp>
        <p:nvGrpSpPr>
          <p:cNvPr id="5" name="Group 21"/>
          <p:cNvGrpSpPr>
            <a:grpSpLocks/>
          </p:cNvGrpSpPr>
          <p:nvPr/>
        </p:nvGrpSpPr>
        <p:grpSpPr bwMode="auto">
          <a:xfrm>
            <a:off x="6400800" y="3886200"/>
            <a:ext cx="1933575" cy="417513"/>
            <a:chOff x="4176" y="2832"/>
            <a:chExt cx="1218" cy="263"/>
          </a:xfrm>
        </p:grpSpPr>
        <p:sp>
          <p:nvSpPr>
            <p:cNvPr id="18450" name="Text Box 14"/>
            <p:cNvSpPr txBox="1">
              <a:spLocks noChangeArrowheads="1"/>
            </p:cNvSpPr>
            <p:nvPr/>
          </p:nvSpPr>
          <p:spPr bwMode="auto">
            <a:xfrm>
              <a:off x="4176" y="2928"/>
              <a:ext cx="240" cy="153"/>
            </a:xfrm>
            <a:prstGeom prst="rect">
              <a:avLst/>
            </a:prstGeom>
            <a:noFill/>
            <a:ln w="9525">
              <a:noFill/>
              <a:miter lim="800000"/>
              <a:headEnd/>
              <a:tailEnd/>
            </a:ln>
          </p:spPr>
          <p:txBody>
            <a:bodyPr>
              <a:spAutoFit/>
            </a:bodyPr>
            <a:lstStyle/>
            <a:p>
              <a:pPr algn="l">
                <a:lnSpc>
                  <a:spcPct val="55000"/>
                </a:lnSpc>
                <a:spcBef>
                  <a:spcPct val="50000"/>
                </a:spcBef>
              </a:pPr>
              <a:r>
                <a:rPr lang="es-ES" sz="1800"/>
                <a:t>Si</a:t>
              </a:r>
              <a:endParaRPr lang="es-ES" sz="1800">
                <a:sym typeface="Symbol" pitchFamily="18" charset="2"/>
              </a:endParaRPr>
            </a:p>
          </p:txBody>
        </p:sp>
        <p:graphicFrame>
          <p:nvGraphicFramePr>
            <p:cNvPr id="18438" name="Object 15"/>
            <p:cNvGraphicFramePr>
              <a:graphicFrameLocks noChangeAspect="1"/>
            </p:cNvGraphicFramePr>
            <p:nvPr/>
          </p:nvGraphicFramePr>
          <p:xfrm>
            <a:off x="4512" y="2832"/>
            <a:ext cx="882" cy="263"/>
          </p:xfrm>
          <a:graphic>
            <a:graphicData uri="http://schemas.openxmlformats.org/presentationml/2006/ole">
              <p:oleObj spid="_x0000_s18438" name="Ecuación" r:id="rId8" imgW="838080" imgH="279360" progId="Equation.3">
                <p:embed/>
              </p:oleObj>
            </a:graphicData>
          </a:graphic>
        </p:graphicFrame>
      </p:grpSp>
      <p:graphicFrame>
        <p:nvGraphicFramePr>
          <p:cNvPr id="61456" name="Object 16"/>
          <p:cNvGraphicFramePr>
            <a:graphicFrameLocks noChangeAspect="1"/>
          </p:cNvGraphicFramePr>
          <p:nvPr/>
        </p:nvGraphicFramePr>
        <p:xfrm>
          <a:off x="849313" y="4876800"/>
          <a:ext cx="2141537" cy="757238"/>
        </p:xfrm>
        <a:graphic>
          <a:graphicData uri="http://schemas.openxmlformats.org/presentationml/2006/ole">
            <p:oleObj spid="_x0000_s18436" name="Ecuación" r:id="rId9" imgW="1282680" imgH="507960" progId="Equation.3">
              <p:embed/>
            </p:oleObj>
          </a:graphicData>
        </a:graphic>
      </p:graphicFrame>
      <p:grpSp>
        <p:nvGrpSpPr>
          <p:cNvPr id="6" name="Group 24"/>
          <p:cNvGrpSpPr>
            <a:grpSpLocks/>
          </p:cNvGrpSpPr>
          <p:nvPr/>
        </p:nvGrpSpPr>
        <p:grpSpPr bwMode="auto">
          <a:xfrm>
            <a:off x="3962400" y="4953000"/>
            <a:ext cx="3044825" cy="1179513"/>
            <a:chOff x="2496" y="3120"/>
            <a:chExt cx="1918" cy="743"/>
          </a:xfrm>
        </p:grpSpPr>
        <p:sp>
          <p:nvSpPr>
            <p:cNvPr id="18449" name="Text Box 17"/>
            <p:cNvSpPr txBox="1">
              <a:spLocks noChangeArrowheads="1"/>
            </p:cNvSpPr>
            <p:nvPr/>
          </p:nvSpPr>
          <p:spPr bwMode="auto">
            <a:xfrm>
              <a:off x="2496" y="3120"/>
              <a:ext cx="1200" cy="153"/>
            </a:xfrm>
            <a:prstGeom prst="rect">
              <a:avLst/>
            </a:prstGeom>
            <a:noFill/>
            <a:ln w="9525">
              <a:noFill/>
              <a:miter lim="800000"/>
              <a:headEnd/>
              <a:tailEnd/>
            </a:ln>
          </p:spPr>
          <p:txBody>
            <a:bodyPr>
              <a:spAutoFit/>
            </a:bodyPr>
            <a:lstStyle/>
            <a:p>
              <a:pPr algn="l">
                <a:lnSpc>
                  <a:spcPct val="55000"/>
                </a:lnSpc>
                <a:spcBef>
                  <a:spcPct val="50000"/>
                </a:spcBef>
              </a:pPr>
              <a:r>
                <a:rPr lang="es-ES" sz="1800"/>
                <a:t>Integrando</a:t>
              </a:r>
              <a:endParaRPr lang="es-ES" sz="1800">
                <a:sym typeface="Symbol" pitchFamily="18" charset="2"/>
              </a:endParaRPr>
            </a:p>
          </p:txBody>
        </p:sp>
        <p:graphicFrame>
          <p:nvGraphicFramePr>
            <p:cNvPr id="18437" name="Object 18"/>
            <p:cNvGraphicFramePr>
              <a:graphicFrameLocks noChangeAspect="1"/>
            </p:cNvGraphicFramePr>
            <p:nvPr/>
          </p:nvGraphicFramePr>
          <p:xfrm>
            <a:off x="2557" y="3600"/>
            <a:ext cx="1857" cy="263"/>
          </p:xfrm>
          <a:graphic>
            <a:graphicData uri="http://schemas.openxmlformats.org/presentationml/2006/ole">
              <p:oleObj spid="_x0000_s18437" name="Ecuación" r:id="rId10" imgW="1765080" imgH="27936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614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6145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8"/>
          <p:cNvGraphicFramePr>
            <a:graphicFrameLocks noChangeAspect="1"/>
          </p:cNvGraphicFramePr>
          <p:nvPr/>
        </p:nvGraphicFramePr>
        <p:xfrm>
          <a:off x="2847975" y="914400"/>
          <a:ext cx="3448050" cy="4710113"/>
        </p:xfrm>
        <a:graphic>
          <a:graphicData uri="http://schemas.openxmlformats.org/presentationml/2006/ole">
            <p:oleObj spid="_x0000_s19458" name="Gráfico" r:id="rId3" imgW="3436200" imgH="4386600" progId="Excel.Sheet.8">
              <p:embed/>
            </p:oleObj>
          </a:graphicData>
        </a:graphic>
      </p:graphicFrame>
      <p:sp>
        <p:nvSpPr>
          <p:cNvPr id="19459" name="Text Box 10"/>
          <p:cNvSpPr txBox="1">
            <a:spLocks noChangeArrowheads="1"/>
          </p:cNvSpPr>
          <p:nvPr/>
        </p:nvSpPr>
        <p:spPr bwMode="auto">
          <a:xfrm>
            <a:off x="3848100" y="1828800"/>
            <a:ext cx="838200" cy="457200"/>
          </a:xfrm>
          <a:prstGeom prst="rect">
            <a:avLst/>
          </a:prstGeom>
          <a:noFill/>
          <a:ln w="9525">
            <a:noFill/>
            <a:miter lim="800000"/>
            <a:headEnd/>
            <a:tailEnd/>
          </a:ln>
        </p:spPr>
        <p:txBody>
          <a:bodyPr>
            <a:spAutoFit/>
          </a:bodyPr>
          <a:lstStyle/>
          <a:p>
            <a:pPr>
              <a:spcBef>
                <a:spcPct val="50000"/>
              </a:spcBef>
            </a:pPr>
            <a:r>
              <a:rPr lang="es-ES"/>
              <a:t>Flujo</a:t>
            </a:r>
          </a:p>
        </p:txBody>
      </p:sp>
      <p:sp>
        <p:nvSpPr>
          <p:cNvPr id="19460" name="Text Box 11"/>
          <p:cNvSpPr txBox="1">
            <a:spLocks noChangeArrowheads="1"/>
          </p:cNvSpPr>
          <p:nvPr/>
        </p:nvSpPr>
        <p:spPr bwMode="auto">
          <a:xfrm>
            <a:off x="3962400" y="3657600"/>
            <a:ext cx="838200" cy="457200"/>
          </a:xfrm>
          <a:prstGeom prst="rect">
            <a:avLst/>
          </a:prstGeom>
          <a:noFill/>
          <a:ln w="9525">
            <a:noFill/>
            <a:miter lim="800000"/>
            <a:headEnd/>
            <a:tailEnd/>
          </a:ln>
        </p:spPr>
        <p:txBody>
          <a:bodyPr>
            <a:spAutoFit/>
          </a:bodyPr>
          <a:lstStyle/>
          <a:p>
            <a:pPr algn="ctr">
              <a:spcBef>
                <a:spcPct val="50000"/>
              </a:spcBef>
            </a:pPr>
            <a:r>
              <a:rPr lang="es-ES">
                <a:latin typeface="Symbol" pitchFamily="18" charset="2"/>
              </a:rPr>
              <a:t>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 name="Text Box 2"/>
          <p:cNvSpPr txBox="1">
            <a:spLocks noChangeArrowheads="1"/>
          </p:cNvSpPr>
          <p:nvPr/>
        </p:nvSpPr>
        <p:spPr bwMode="auto">
          <a:xfrm>
            <a:off x="1219200" y="228600"/>
            <a:ext cx="6248400" cy="584775"/>
          </a:xfrm>
          <a:prstGeom prst="rect">
            <a:avLst/>
          </a:prstGeom>
          <a:noFill/>
          <a:ln w="9525">
            <a:noFill/>
            <a:miter lim="800000"/>
            <a:headEnd/>
            <a:tailEnd/>
          </a:ln>
        </p:spPr>
        <p:txBody>
          <a:bodyPr>
            <a:spAutoFit/>
          </a:bodyPr>
          <a:lstStyle/>
          <a:p>
            <a:pPr marL="457200" indent="-457200" algn="ctr">
              <a:spcBef>
                <a:spcPct val="50000"/>
              </a:spcBef>
            </a:pPr>
            <a:r>
              <a:rPr lang="es-ES" sz="3200" b="1" dirty="0">
                <a:solidFill>
                  <a:schemeClr val="accent2"/>
                </a:solidFill>
              </a:rPr>
              <a:t>Alimentación Exponencial</a:t>
            </a:r>
          </a:p>
        </p:txBody>
      </p:sp>
      <p:sp>
        <p:nvSpPr>
          <p:cNvPr id="20489" name="Text Box 3"/>
          <p:cNvSpPr txBox="1">
            <a:spLocks noChangeArrowheads="1"/>
          </p:cNvSpPr>
          <p:nvPr/>
        </p:nvSpPr>
        <p:spPr bwMode="auto">
          <a:xfrm>
            <a:off x="609600" y="838200"/>
            <a:ext cx="7391400" cy="822325"/>
          </a:xfrm>
          <a:prstGeom prst="rect">
            <a:avLst/>
          </a:prstGeom>
          <a:noFill/>
          <a:ln w="9525">
            <a:noFill/>
            <a:miter lim="800000"/>
            <a:headEnd/>
            <a:tailEnd/>
          </a:ln>
        </p:spPr>
        <p:txBody>
          <a:bodyPr>
            <a:spAutoFit/>
          </a:bodyPr>
          <a:lstStyle/>
          <a:p>
            <a:pPr algn="l">
              <a:spcBef>
                <a:spcPct val="50000"/>
              </a:spcBef>
            </a:pPr>
            <a:r>
              <a:rPr lang="es-ES"/>
              <a:t>Si se desea mantener la velocidad de crecimiento específica constante</a:t>
            </a:r>
          </a:p>
        </p:txBody>
      </p:sp>
      <p:grpSp>
        <p:nvGrpSpPr>
          <p:cNvPr id="20490" name="Group 4"/>
          <p:cNvGrpSpPr>
            <a:grpSpLocks/>
          </p:cNvGrpSpPr>
          <p:nvPr/>
        </p:nvGrpSpPr>
        <p:grpSpPr bwMode="auto">
          <a:xfrm>
            <a:off x="4191000" y="1295400"/>
            <a:ext cx="4217988" cy="801688"/>
            <a:chOff x="2527" y="1344"/>
            <a:chExt cx="2657" cy="505"/>
          </a:xfrm>
        </p:grpSpPr>
        <p:graphicFrame>
          <p:nvGraphicFramePr>
            <p:cNvPr id="20487" name="Object 5"/>
            <p:cNvGraphicFramePr>
              <a:graphicFrameLocks noChangeAspect="1"/>
            </p:cNvGraphicFramePr>
            <p:nvPr/>
          </p:nvGraphicFramePr>
          <p:xfrm>
            <a:off x="2527" y="1456"/>
            <a:ext cx="706" cy="393"/>
          </p:xfrm>
          <a:graphic>
            <a:graphicData uri="http://schemas.openxmlformats.org/presentationml/2006/ole">
              <p:oleObj spid="_x0000_s20487" name="Ecuación" r:id="rId3" imgW="825480" imgH="457200" progId="Equation.3">
                <p:embed/>
              </p:oleObj>
            </a:graphicData>
          </a:graphic>
        </p:graphicFrame>
        <p:sp>
          <p:nvSpPr>
            <p:cNvPr id="20505" name="Line 6"/>
            <p:cNvSpPr>
              <a:spLocks noChangeShapeType="1"/>
            </p:cNvSpPr>
            <p:nvPr/>
          </p:nvSpPr>
          <p:spPr bwMode="auto">
            <a:xfrm flipH="1">
              <a:off x="3216" y="1488"/>
              <a:ext cx="432" cy="48"/>
            </a:xfrm>
            <a:prstGeom prst="line">
              <a:avLst/>
            </a:prstGeom>
            <a:noFill/>
            <a:ln w="9525">
              <a:solidFill>
                <a:schemeClr val="tx1"/>
              </a:solidFill>
              <a:round/>
              <a:headEnd/>
              <a:tailEnd type="triangle" w="med" len="med"/>
            </a:ln>
          </p:spPr>
          <p:txBody>
            <a:bodyPr/>
            <a:lstStyle/>
            <a:p>
              <a:endParaRPr lang="es-ES"/>
            </a:p>
          </p:txBody>
        </p:sp>
        <p:sp>
          <p:nvSpPr>
            <p:cNvPr id="20506" name="Text Box 7"/>
            <p:cNvSpPr txBox="1">
              <a:spLocks noChangeArrowheads="1"/>
            </p:cNvSpPr>
            <p:nvPr/>
          </p:nvSpPr>
          <p:spPr bwMode="auto">
            <a:xfrm>
              <a:off x="3744" y="1344"/>
              <a:ext cx="1440" cy="231"/>
            </a:xfrm>
            <a:prstGeom prst="rect">
              <a:avLst/>
            </a:prstGeom>
            <a:noFill/>
            <a:ln w="9525">
              <a:noFill/>
              <a:miter lim="800000"/>
              <a:headEnd/>
              <a:tailEnd/>
            </a:ln>
          </p:spPr>
          <p:txBody>
            <a:bodyPr>
              <a:spAutoFit/>
            </a:bodyPr>
            <a:lstStyle/>
            <a:p>
              <a:pPr algn="l">
                <a:spcBef>
                  <a:spcPct val="50000"/>
                </a:spcBef>
              </a:pPr>
              <a:r>
                <a:rPr lang="es-ES" sz="1800">
                  <a:solidFill>
                    <a:srgbClr val="FF0000"/>
                  </a:solidFill>
                </a:rPr>
                <a:t>No es constante</a:t>
              </a:r>
            </a:p>
          </p:txBody>
        </p:sp>
      </p:grpSp>
      <p:grpSp>
        <p:nvGrpSpPr>
          <p:cNvPr id="3" name="Group 8"/>
          <p:cNvGrpSpPr>
            <a:grpSpLocks/>
          </p:cNvGrpSpPr>
          <p:nvPr/>
        </p:nvGrpSpPr>
        <p:grpSpPr bwMode="auto">
          <a:xfrm>
            <a:off x="228600" y="2133600"/>
            <a:ext cx="7013575" cy="1119188"/>
            <a:chOff x="144" y="1344"/>
            <a:chExt cx="4418" cy="705"/>
          </a:xfrm>
        </p:grpSpPr>
        <p:graphicFrame>
          <p:nvGraphicFramePr>
            <p:cNvPr id="20486" name="Object 9"/>
            <p:cNvGraphicFramePr>
              <a:graphicFrameLocks noChangeAspect="1"/>
            </p:cNvGraphicFramePr>
            <p:nvPr/>
          </p:nvGraphicFramePr>
          <p:xfrm>
            <a:off x="836" y="1560"/>
            <a:ext cx="3726" cy="489"/>
          </p:xfrm>
          <a:graphic>
            <a:graphicData uri="http://schemas.openxmlformats.org/presentationml/2006/ole">
              <p:oleObj spid="_x0000_s20486" name="Ecuación" r:id="rId4" imgW="3543120" imgH="520560" progId="Equation.3">
                <p:embed/>
              </p:oleObj>
            </a:graphicData>
          </a:graphic>
        </p:graphicFrame>
        <p:sp>
          <p:nvSpPr>
            <p:cNvPr id="20504" name="Text Box 10"/>
            <p:cNvSpPr txBox="1">
              <a:spLocks noChangeArrowheads="1"/>
            </p:cNvSpPr>
            <p:nvPr/>
          </p:nvSpPr>
          <p:spPr bwMode="auto">
            <a:xfrm>
              <a:off x="144" y="1344"/>
              <a:ext cx="4046" cy="288"/>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Biomasa</a:t>
              </a:r>
              <a:endParaRPr lang="en-US" b="1">
                <a:solidFill>
                  <a:srgbClr val="FF0000"/>
                </a:solidFill>
              </a:endParaRPr>
            </a:p>
          </p:txBody>
        </p:sp>
      </p:grpSp>
      <p:sp>
        <p:nvSpPr>
          <p:cNvPr id="72715" name="Text Box 11"/>
          <p:cNvSpPr txBox="1">
            <a:spLocks noChangeArrowheads="1"/>
          </p:cNvSpPr>
          <p:nvPr/>
        </p:nvSpPr>
        <p:spPr bwMode="auto">
          <a:xfrm>
            <a:off x="381000" y="3352800"/>
            <a:ext cx="3962400" cy="863600"/>
          </a:xfrm>
          <a:prstGeom prst="rect">
            <a:avLst/>
          </a:prstGeom>
          <a:noFill/>
          <a:ln w="9525">
            <a:noFill/>
            <a:miter lim="800000"/>
            <a:headEnd/>
            <a:tailEnd/>
          </a:ln>
        </p:spPr>
        <p:txBody>
          <a:bodyPr>
            <a:spAutoFit/>
          </a:bodyPr>
          <a:lstStyle/>
          <a:p>
            <a:pPr algn="l">
              <a:lnSpc>
                <a:spcPct val="60000"/>
              </a:lnSpc>
              <a:spcBef>
                <a:spcPct val="50000"/>
              </a:spcBef>
            </a:pPr>
            <a:r>
              <a:rPr lang="es-ES" sz="1800"/>
              <a:t>Supuestos:</a:t>
            </a:r>
          </a:p>
          <a:p>
            <a:pPr lvl="1" algn="l">
              <a:lnSpc>
                <a:spcPct val="60000"/>
              </a:lnSpc>
              <a:spcBef>
                <a:spcPct val="50000"/>
              </a:spcBef>
            </a:pPr>
            <a:r>
              <a:rPr lang="es-ES" sz="1800"/>
              <a:t> alimentación es estéril, x</a:t>
            </a:r>
            <a:r>
              <a:rPr lang="es-ES" sz="1800" baseline="-25000"/>
              <a:t>i</a:t>
            </a:r>
            <a:r>
              <a:rPr lang="es-ES" sz="1800"/>
              <a:t> = 0</a:t>
            </a:r>
          </a:p>
          <a:p>
            <a:pPr lvl="1" algn="l">
              <a:lnSpc>
                <a:spcPct val="60000"/>
              </a:lnSpc>
              <a:spcBef>
                <a:spcPct val="50000"/>
              </a:spcBef>
            </a:pPr>
            <a:r>
              <a:rPr lang="en-US" sz="1800">
                <a:latin typeface="Symbol" pitchFamily="18" charset="2"/>
              </a:rPr>
              <a:t>a &lt;&lt; m</a:t>
            </a:r>
          </a:p>
        </p:txBody>
      </p:sp>
      <p:grpSp>
        <p:nvGrpSpPr>
          <p:cNvPr id="4" name="Group 12"/>
          <p:cNvGrpSpPr>
            <a:grpSpLocks/>
          </p:cNvGrpSpPr>
          <p:nvPr/>
        </p:nvGrpSpPr>
        <p:grpSpPr bwMode="auto">
          <a:xfrm>
            <a:off x="3962400" y="3581400"/>
            <a:ext cx="3968750" cy="795338"/>
            <a:chOff x="2880" y="2424"/>
            <a:chExt cx="2500" cy="501"/>
          </a:xfrm>
        </p:grpSpPr>
        <p:graphicFrame>
          <p:nvGraphicFramePr>
            <p:cNvPr id="20484" name="Object 13"/>
            <p:cNvGraphicFramePr>
              <a:graphicFrameLocks noChangeAspect="1"/>
            </p:cNvGraphicFramePr>
            <p:nvPr/>
          </p:nvGraphicFramePr>
          <p:xfrm>
            <a:off x="2880" y="2496"/>
            <a:ext cx="882" cy="429"/>
          </p:xfrm>
          <a:graphic>
            <a:graphicData uri="http://schemas.openxmlformats.org/presentationml/2006/ole">
              <p:oleObj spid="_x0000_s20484" name="Ecuación" r:id="rId5" imgW="838080" imgH="457200" progId="Equation.3">
                <p:embed/>
              </p:oleObj>
            </a:graphicData>
          </a:graphic>
        </p:graphicFrame>
        <p:graphicFrame>
          <p:nvGraphicFramePr>
            <p:cNvPr id="20485" name="Object 14"/>
            <p:cNvGraphicFramePr>
              <a:graphicFrameLocks noChangeAspect="1"/>
            </p:cNvGraphicFramePr>
            <p:nvPr/>
          </p:nvGraphicFramePr>
          <p:xfrm>
            <a:off x="4431" y="2424"/>
            <a:ext cx="949" cy="477"/>
          </p:xfrm>
          <a:graphic>
            <a:graphicData uri="http://schemas.openxmlformats.org/presentationml/2006/ole">
              <p:oleObj spid="_x0000_s20485" name="Ecuación" r:id="rId6" imgW="901440" imgH="507960" progId="Equation.3">
                <p:embed/>
              </p:oleObj>
            </a:graphicData>
          </a:graphic>
        </p:graphicFrame>
        <p:sp>
          <p:nvSpPr>
            <p:cNvPr id="20503" name="AutoShape 15"/>
            <p:cNvSpPr>
              <a:spLocks noChangeArrowheads="1"/>
            </p:cNvSpPr>
            <p:nvPr/>
          </p:nvSpPr>
          <p:spPr bwMode="auto">
            <a:xfrm>
              <a:off x="3936" y="2640"/>
              <a:ext cx="384" cy="96"/>
            </a:xfrm>
            <a:custGeom>
              <a:avLst/>
              <a:gdLst>
                <a:gd name="T0" fmla="*/ 288 w 21600"/>
                <a:gd name="T1" fmla="*/ 0 h 21600"/>
                <a:gd name="T2" fmla="*/ 0 w 21600"/>
                <a:gd name="T3" fmla="*/ 48 h 21600"/>
                <a:gd name="T4" fmla="*/ 288 w 21600"/>
                <a:gd name="T5" fmla="*/ 96 h 21600"/>
                <a:gd name="T6" fmla="*/ 384 w 21600"/>
                <a:gd name="T7" fmla="*/ 4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2"/>
            </a:solidFill>
            <a:ln w="9525">
              <a:solidFill>
                <a:srgbClr val="FF0000"/>
              </a:solidFill>
              <a:miter lim="800000"/>
              <a:headEnd/>
              <a:tailEnd/>
            </a:ln>
          </p:spPr>
          <p:txBody>
            <a:bodyPr wrap="none" anchor="ctr"/>
            <a:lstStyle/>
            <a:p>
              <a:pPr algn="ctr"/>
              <a:endParaRPr lang="es-CL">
                <a:solidFill>
                  <a:schemeClr val="tx2"/>
                </a:solidFill>
              </a:endParaRPr>
            </a:p>
          </p:txBody>
        </p:sp>
      </p:grpSp>
      <p:grpSp>
        <p:nvGrpSpPr>
          <p:cNvPr id="5" name="Group 16"/>
          <p:cNvGrpSpPr>
            <a:grpSpLocks/>
          </p:cNvGrpSpPr>
          <p:nvPr/>
        </p:nvGrpSpPr>
        <p:grpSpPr bwMode="auto">
          <a:xfrm>
            <a:off x="990600" y="4648200"/>
            <a:ext cx="5029200" cy="1327150"/>
            <a:chOff x="624" y="3024"/>
            <a:chExt cx="3168" cy="836"/>
          </a:xfrm>
        </p:grpSpPr>
        <p:graphicFrame>
          <p:nvGraphicFramePr>
            <p:cNvPr id="20483" name="Object 17"/>
            <p:cNvGraphicFramePr>
              <a:graphicFrameLocks noChangeAspect="1"/>
            </p:cNvGraphicFramePr>
            <p:nvPr/>
          </p:nvGraphicFramePr>
          <p:xfrm>
            <a:off x="624" y="3216"/>
            <a:ext cx="1791" cy="262"/>
          </p:xfrm>
          <a:graphic>
            <a:graphicData uri="http://schemas.openxmlformats.org/presentationml/2006/ole">
              <p:oleObj spid="_x0000_s20483" name="Ecuación" r:id="rId7" imgW="1701720" imgH="279360" progId="Equation.3">
                <p:embed/>
              </p:oleObj>
            </a:graphicData>
          </a:graphic>
        </p:graphicFrame>
        <p:sp>
          <p:nvSpPr>
            <p:cNvPr id="20499" name="Text Box 18"/>
            <p:cNvSpPr txBox="1">
              <a:spLocks noChangeArrowheads="1"/>
            </p:cNvSpPr>
            <p:nvPr/>
          </p:nvSpPr>
          <p:spPr bwMode="auto">
            <a:xfrm>
              <a:off x="816" y="3648"/>
              <a:ext cx="1680" cy="212"/>
            </a:xfrm>
            <a:prstGeom prst="rect">
              <a:avLst/>
            </a:prstGeom>
            <a:noFill/>
            <a:ln w="9525">
              <a:noFill/>
              <a:miter lim="800000"/>
              <a:headEnd/>
              <a:tailEnd/>
            </a:ln>
          </p:spPr>
          <p:txBody>
            <a:bodyPr>
              <a:spAutoFit/>
            </a:bodyPr>
            <a:lstStyle/>
            <a:p>
              <a:pPr algn="l">
                <a:spcBef>
                  <a:spcPct val="50000"/>
                </a:spcBef>
              </a:pPr>
              <a:r>
                <a:rPr lang="es-ES" sz="1600"/>
                <a:t>Cantidad de Biomasa inicial</a:t>
              </a:r>
            </a:p>
          </p:txBody>
        </p:sp>
        <p:sp>
          <p:nvSpPr>
            <p:cNvPr id="20500" name="Text Box 19"/>
            <p:cNvSpPr txBox="1">
              <a:spLocks noChangeArrowheads="1"/>
            </p:cNvSpPr>
            <p:nvPr/>
          </p:nvSpPr>
          <p:spPr bwMode="auto">
            <a:xfrm>
              <a:off x="1920" y="3024"/>
              <a:ext cx="1872" cy="212"/>
            </a:xfrm>
            <a:prstGeom prst="rect">
              <a:avLst/>
            </a:prstGeom>
            <a:noFill/>
            <a:ln w="9525">
              <a:noFill/>
              <a:miter lim="800000"/>
              <a:headEnd/>
              <a:tailEnd/>
            </a:ln>
          </p:spPr>
          <p:txBody>
            <a:bodyPr>
              <a:spAutoFit/>
            </a:bodyPr>
            <a:lstStyle/>
            <a:p>
              <a:pPr algn="l">
                <a:spcBef>
                  <a:spcPct val="50000"/>
                </a:spcBef>
              </a:pPr>
              <a:r>
                <a:rPr lang="es-ES" sz="1600"/>
                <a:t>Cantidad de Biomasa Creció</a:t>
              </a:r>
            </a:p>
          </p:txBody>
        </p:sp>
        <p:sp>
          <p:nvSpPr>
            <p:cNvPr id="20501" name="Line 20"/>
            <p:cNvSpPr>
              <a:spLocks noChangeShapeType="1"/>
            </p:cNvSpPr>
            <p:nvPr/>
          </p:nvSpPr>
          <p:spPr bwMode="auto">
            <a:xfrm flipV="1">
              <a:off x="1680" y="3456"/>
              <a:ext cx="192" cy="240"/>
            </a:xfrm>
            <a:prstGeom prst="line">
              <a:avLst/>
            </a:prstGeom>
            <a:noFill/>
            <a:ln w="38100">
              <a:solidFill>
                <a:srgbClr val="FF0000"/>
              </a:solidFill>
              <a:round/>
              <a:headEnd/>
              <a:tailEnd type="triangle" w="med" len="med"/>
            </a:ln>
          </p:spPr>
          <p:txBody>
            <a:bodyPr/>
            <a:lstStyle/>
            <a:p>
              <a:endParaRPr lang="es-ES"/>
            </a:p>
          </p:txBody>
        </p:sp>
        <p:sp>
          <p:nvSpPr>
            <p:cNvPr id="20502" name="Line 21"/>
            <p:cNvSpPr>
              <a:spLocks noChangeShapeType="1"/>
            </p:cNvSpPr>
            <p:nvPr/>
          </p:nvSpPr>
          <p:spPr bwMode="auto">
            <a:xfrm flipH="1">
              <a:off x="2352" y="3168"/>
              <a:ext cx="240" cy="144"/>
            </a:xfrm>
            <a:prstGeom prst="line">
              <a:avLst/>
            </a:prstGeom>
            <a:noFill/>
            <a:ln w="38100">
              <a:solidFill>
                <a:srgbClr val="FF0000"/>
              </a:solidFill>
              <a:round/>
              <a:headEnd/>
              <a:tailEnd type="triangle" w="med" len="med"/>
            </a:ln>
          </p:spPr>
          <p:txBody>
            <a:bodyPr/>
            <a:lstStyle/>
            <a:p>
              <a:endParaRPr lang="es-ES"/>
            </a:p>
          </p:txBody>
        </p:sp>
      </p:grpSp>
      <p:graphicFrame>
        <p:nvGraphicFramePr>
          <p:cNvPr id="72726" name="Object 22"/>
          <p:cNvGraphicFramePr>
            <a:graphicFrameLocks noChangeAspect="1"/>
          </p:cNvGraphicFramePr>
          <p:nvPr/>
        </p:nvGraphicFramePr>
        <p:xfrm>
          <a:off x="5243513" y="5353050"/>
          <a:ext cx="2757487" cy="546100"/>
        </p:xfrm>
        <a:graphic>
          <a:graphicData uri="http://schemas.openxmlformats.org/presentationml/2006/ole">
            <p:oleObj spid="_x0000_s20482" name="Ecuación" r:id="rId8" imgW="1143000" imgH="253800" progId="Equation.3">
              <p:embed/>
            </p:oleObj>
          </a:graphicData>
        </a:graphic>
      </p:graphicFrame>
      <p:sp>
        <p:nvSpPr>
          <p:cNvPr id="20495" name="Text Box 23"/>
          <p:cNvSpPr txBox="1">
            <a:spLocks noChangeArrowheads="1"/>
          </p:cNvSpPr>
          <p:nvPr/>
        </p:nvSpPr>
        <p:spPr bwMode="auto">
          <a:xfrm>
            <a:off x="8077200" y="5257800"/>
            <a:ext cx="609600" cy="396875"/>
          </a:xfrm>
          <a:prstGeom prst="rect">
            <a:avLst/>
          </a:prstGeom>
          <a:noFill/>
          <a:ln w="9525">
            <a:noFill/>
            <a:miter lim="800000"/>
            <a:headEnd/>
            <a:tailEnd/>
          </a:ln>
        </p:spPr>
        <p:txBody>
          <a:bodyPr>
            <a:spAutoFit/>
          </a:bodyPr>
          <a:lstStyle/>
          <a:p>
            <a:pPr>
              <a:spcBef>
                <a:spcPct val="50000"/>
              </a:spcBef>
            </a:pPr>
            <a:r>
              <a:rPr lang="es-ES" sz="2000"/>
              <a:t>(1)</a:t>
            </a:r>
          </a:p>
        </p:txBody>
      </p:sp>
      <p:grpSp>
        <p:nvGrpSpPr>
          <p:cNvPr id="6" name="Group 24"/>
          <p:cNvGrpSpPr>
            <a:grpSpLocks/>
          </p:cNvGrpSpPr>
          <p:nvPr/>
        </p:nvGrpSpPr>
        <p:grpSpPr bwMode="auto">
          <a:xfrm>
            <a:off x="1828800" y="2667000"/>
            <a:ext cx="2209800" cy="457200"/>
            <a:chOff x="1152" y="1680"/>
            <a:chExt cx="1392" cy="288"/>
          </a:xfrm>
        </p:grpSpPr>
        <p:sp>
          <p:nvSpPr>
            <p:cNvPr id="20497" name="Line 25"/>
            <p:cNvSpPr>
              <a:spLocks noChangeShapeType="1"/>
            </p:cNvSpPr>
            <p:nvPr/>
          </p:nvSpPr>
          <p:spPr bwMode="auto">
            <a:xfrm flipV="1">
              <a:off x="1152" y="1680"/>
              <a:ext cx="192" cy="288"/>
            </a:xfrm>
            <a:prstGeom prst="line">
              <a:avLst/>
            </a:prstGeom>
            <a:noFill/>
            <a:ln w="57150">
              <a:solidFill>
                <a:srgbClr val="FFFF00"/>
              </a:solidFill>
              <a:round/>
              <a:headEnd/>
              <a:tailEnd type="triangle" w="med" len="med"/>
            </a:ln>
          </p:spPr>
          <p:txBody>
            <a:bodyPr/>
            <a:lstStyle/>
            <a:p>
              <a:endParaRPr lang="es-ES"/>
            </a:p>
          </p:txBody>
        </p:sp>
        <p:sp>
          <p:nvSpPr>
            <p:cNvPr id="20498" name="Line 26"/>
            <p:cNvSpPr>
              <a:spLocks noChangeShapeType="1"/>
            </p:cNvSpPr>
            <p:nvPr/>
          </p:nvSpPr>
          <p:spPr bwMode="auto">
            <a:xfrm flipV="1">
              <a:off x="2352" y="1680"/>
              <a:ext cx="192" cy="288"/>
            </a:xfrm>
            <a:prstGeom prst="line">
              <a:avLst/>
            </a:prstGeom>
            <a:noFill/>
            <a:ln w="57150">
              <a:solidFill>
                <a:srgbClr val="FFFF00"/>
              </a:solidFill>
              <a:round/>
              <a:headEnd/>
              <a:tailEnd type="triangle" w="med" len="med"/>
            </a:ln>
          </p:spPr>
          <p:txBody>
            <a:bodyPr/>
            <a:lstStyle/>
            <a:p>
              <a:endParaRPr lang="es-E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27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727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Text Box 2"/>
          <p:cNvSpPr txBox="1">
            <a:spLocks noChangeArrowheads="1"/>
          </p:cNvSpPr>
          <p:nvPr/>
        </p:nvSpPr>
        <p:spPr bwMode="auto">
          <a:xfrm>
            <a:off x="914400" y="685800"/>
            <a:ext cx="7010400" cy="1187450"/>
          </a:xfrm>
          <a:prstGeom prst="rect">
            <a:avLst/>
          </a:prstGeom>
          <a:noFill/>
          <a:ln w="9525">
            <a:noFill/>
            <a:miter lim="800000"/>
            <a:headEnd/>
            <a:tailEnd/>
          </a:ln>
        </p:spPr>
        <p:txBody>
          <a:bodyPr>
            <a:spAutoFit/>
          </a:bodyPr>
          <a:lstStyle/>
          <a:p>
            <a:pPr algn="l">
              <a:spcBef>
                <a:spcPct val="50000"/>
              </a:spcBef>
            </a:pPr>
            <a:r>
              <a:rPr lang="es-ES"/>
              <a:t>Por otra parte, se supone todo lo que se alimenta al fermentador </a:t>
            </a:r>
            <a:r>
              <a:rPr lang="es-ES">
                <a:solidFill>
                  <a:srgbClr val="FF0000"/>
                </a:solidFill>
              </a:rPr>
              <a:t>es consumido</a:t>
            </a:r>
            <a:r>
              <a:rPr lang="es-ES"/>
              <a:t> para la producción de </a:t>
            </a:r>
            <a:r>
              <a:rPr lang="es-ES">
                <a:solidFill>
                  <a:srgbClr val="FF0000"/>
                </a:solidFill>
              </a:rPr>
              <a:t>biomasa</a:t>
            </a:r>
          </a:p>
        </p:txBody>
      </p:sp>
      <p:grpSp>
        <p:nvGrpSpPr>
          <p:cNvPr id="21512" name="Group 11"/>
          <p:cNvGrpSpPr>
            <a:grpSpLocks/>
          </p:cNvGrpSpPr>
          <p:nvPr/>
        </p:nvGrpSpPr>
        <p:grpSpPr bwMode="auto">
          <a:xfrm>
            <a:off x="2617788" y="1600200"/>
            <a:ext cx="5230812" cy="949325"/>
            <a:chOff x="1649" y="1008"/>
            <a:chExt cx="3295" cy="598"/>
          </a:xfrm>
        </p:grpSpPr>
        <p:grpSp>
          <p:nvGrpSpPr>
            <p:cNvPr id="21520" name="Group 5"/>
            <p:cNvGrpSpPr>
              <a:grpSpLocks/>
            </p:cNvGrpSpPr>
            <p:nvPr/>
          </p:nvGrpSpPr>
          <p:grpSpPr bwMode="auto">
            <a:xfrm>
              <a:off x="1649" y="1296"/>
              <a:ext cx="3295" cy="310"/>
              <a:chOff x="1649" y="1296"/>
              <a:chExt cx="3295" cy="310"/>
            </a:xfrm>
          </p:grpSpPr>
          <p:graphicFrame>
            <p:nvGraphicFramePr>
              <p:cNvPr id="21510" name="Object 3"/>
              <p:cNvGraphicFramePr>
                <a:graphicFrameLocks noChangeAspect="1"/>
              </p:cNvGraphicFramePr>
              <p:nvPr/>
            </p:nvGraphicFramePr>
            <p:xfrm>
              <a:off x="1649" y="1344"/>
              <a:ext cx="1149" cy="262"/>
            </p:xfrm>
            <a:graphic>
              <a:graphicData uri="http://schemas.openxmlformats.org/presentationml/2006/ole">
                <p:oleObj spid="_x0000_s21510" name="Ecuación" r:id="rId3" imgW="1091880" imgH="279360" progId="Equation.3">
                  <p:embed/>
                </p:oleObj>
              </a:graphicData>
            </a:graphic>
          </p:graphicFrame>
          <p:sp>
            <p:nvSpPr>
              <p:cNvPr id="21523" name="Text Box 4"/>
              <p:cNvSpPr txBox="1">
                <a:spLocks noChangeArrowheads="1"/>
              </p:cNvSpPr>
              <p:nvPr/>
            </p:nvSpPr>
            <p:spPr bwMode="auto">
              <a:xfrm>
                <a:off x="4560" y="1296"/>
                <a:ext cx="384" cy="250"/>
              </a:xfrm>
              <a:prstGeom prst="rect">
                <a:avLst/>
              </a:prstGeom>
              <a:noFill/>
              <a:ln w="9525">
                <a:noFill/>
                <a:miter lim="800000"/>
                <a:headEnd/>
                <a:tailEnd/>
              </a:ln>
            </p:spPr>
            <p:txBody>
              <a:bodyPr>
                <a:spAutoFit/>
              </a:bodyPr>
              <a:lstStyle/>
              <a:p>
                <a:pPr>
                  <a:spcBef>
                    <a:spcPct val="50000"/>
                  </a:spcBef>
                </a:pPr>
                <a:r>
                  <a:rPr lang="es-ES" sz="2000"/>
                  <a:t>(2)</a:t>
                </a:r>
              </a:p>
            </p:txBody>
          </p:sp>
        </p:grpSp>
        <p:sp>
          <p:nvSpPr>
            <p:cNvPr id="21521" name="Text Box 9"/>
            <p:cNvSpPr txBox="1">
              <a:spLocks noChangeArrowheads="1"/>
            </p:cNvSpPr>
            <p:nvPr/>
          </p:nvSpPr>
          <p:spPr bwMode="auto">
            <a:xfrm>
              <a:off x="2064" y="1008"/>
              <a:ext cx="1824" cy="212"/>
            </a:xfrm>
            <a:prstGeom prst="rect">
              <a:avLst/>
            </a:prstGeom>
            <a:noFill/>
            <a:ln w="9525">
              <a:noFill/>
              <a:miter lim="800000"/>
              <a:headEnd/>
              <a:tailEnd/>
            </a:ln>
          </p:spPr>
          <p:txBody>
            <a:bodyPr>
              <a:spAutoFit/>
            </a:bodyPr>
            <a:lstStyle/>
            <a:p>
              <a:pPr algn="l">
                <a:spcBef>
                  <a:spcPct val="50000"/>
                </a:spcBef>
              </a:pPr>
              <a:r>
                <a:rPr lang="es-ES" sz="1600"/>
                <a:t>Volumen adicionado</a:t>
              </a:r>
            </a:p>
          </p:txBody>
        </p:sp>
        <p:sp>
          <p:nvSpPr>
            <p:cNvPr id="21522" name="Line 10"/>
            <p:cNvSpPr>
              <a:spLocks noChangeShapeType="1"/>
            </p:cNvSpPr>
            <p:nvPr/>
          </p:nvSpPr>
          <p:spPr bwMode="auto">
            <a:xfrm flipH="1">
              <a:off x="2160" y="1200"/>
              <a:ext cx="48" cy="144"/>
            </a:xfrm>
            <a:prstGeom prst="line">
              <a:avLst/>
            </a:prstGeom>
            <a:noFill/>
            <a:ln w="28575">
              <a:solidFill>
                <a:srgbClr val="FF0000"/>
              </a:solidFill>
              <a:round/>
              <a:headEnd/>
              <a:tailEnd type="triangle" w="med" len="med"/>
            </a:ln>
          </p:spPr>
          <p:txBody>
            <a:bodyPr/>
            <a:lstStyle/>
            <a:p>
              <a:endParaRPr lang="es-ES"/>
            </a:p>
          </p:txBody>
        </p:sp>
      </p:grpSp>
      <p:grpSp>
        <p:nvGrpSpPr>
          <p:cNvPr id="4" name="Group 22"/>
          <p:cNvGrpSpPr>
            <a:grpSpLocks/>
          </p:cNvGrpSpPr>
          <p:nvPr/>
        </p:nvGrpSpPr>
        <p:grpSpPr bwMode="auto">
          <a:xfrm>
            <a:off x="685800" y="4495800"/>
            <a:ext cx="4656138" cy="890588"/>
            <a:chOff x="432" y="2832"/>
            <a:chExt cx="2933" cy="561"/>
          </a:xfrm>
        </p:grpSpPr>
        <p:graphicFrame>
          <p:nvGraphicFramePr>
            <p:cNvPr id="21509" name="Object 14"/>
            <p:cNvGraphicFramePr>
              <a:graphicFrameLocks noChangeAspect="1"/>
            </p:cNvGraphicFramePr>
            <p:nvPr/>
          </p:nvGraphicFramePr>
          <p:xfrm>
            <a:off x="1536" y="2928"/>
            <a:ext cx="1829" cy="465"/>
          </p:xfrm>
          <a:graphic>
            <a:graphicData uri="http://schemas.openxmlformats.org/presentationml/2006/ole">
              <p:oleObj spid="_x0000_s21509" name="Ecuación" r:id="rId4" imgW="1739880" imgH="495000" progId="Equation.3">
                <p:embed/>
              </p:oleObj>
            </a:graphicData>
          </a:graphic>
        </p:graphicFrame>
        <p:sp>
          <p:nvSpPr>
            <p:cNvPr id="21519" name="Text Box 16"/>
            <p:cNvSpPr txBox="1">
              <a:spLocks noChangeArrowheads="1"/>
            </p:cNvSpPr>
            <p:nvPr/>
          </p:nvSpPr>
          <p:spPr bwMode="auto">
            <a:xfrm>
              <a:off x="432" y="2832"/>
              <a:ext cx="1728" cy="231"/>
            </a:xfrm>
            <a:prstGeom prst="rect">
              <a:avLst/>
            </a:prstGeom>
            <a:noFill/>
            <a:ln w="9525">
              <a:noFill/>
              <a:miter lim="800000"/>
              <a:headEnd/>
              <a:tailEnd/>
            </a:ln>
          </p:spPr>
          <p:txBody>
            <a:bodyPr>
              <a:spAutoFit/>
            </a:bodyPr>
            <a:lstStyle/>
            <a:p>
              <a:pPr algn="just">
                <a:spcBef>
                  <a:spcPct val="50000"/>
                </a:spcBef>
              </a:pPr>
              <a:r>
                <a:rPr lang="es-ES" sz="1800"/>
                <a:t>Calculando F</a:t>
              </a:r>
            </a:p>
          </p:txBody>
        </p:sp>
      </p:grpSp>
      <p:grpSp>
        <p:nvGrpSpPr>
          <p:cNvPr id="5" name="Group 19"/>
          <p:cNvGrpSpPr>
            <a:grpSpLocks/>
          </p:cNvGrpSpPr>
          <p:nvPr/>
        </p:nvGrpSpPr>
        <p:grpSpPr bwMode="auto">
          <a:xfrm>
            <a:off x="2362200" y="5638800"/>
            <a:ext cx="6019800" cy="442913"/>
            <a:chOff x="1728" y="3648"/>
            <a:chExt cx="3792" cy="279"/>
          </a:xfrm>
        </p:grpSpPr>
        <p:sp>
          <p:nvSpPr>
            <p:cNvPr id="21518" name="Text Box 17"/>
            <p:cNvSpPr txBox="1">
              <a:spLocks noChangeArrowheads="1"/>
            </p:cNvSpPr>
            <p:nvPr/>
          </p:nvSpPr>
          <p:spPr bwMode="auto">
            <a:xfrm>
              <a:off x="3792" y="3696"/>
              <a:ext cx="1728" cy="231"/>
            </a:xfrm>
            <a:prstGeom prst="rect">
              <a:avLst/>
            </a:prstGeom>
            <a:noFill/>
            <a:ln w="9525">
              <a:noFill/>
              <a:miter lim="800000"/>
              <a:headEnd/>
              <a:tailEnd/>
            </a:ln>
          </p:spPr>
          <p:txBody>
            <a:bodyPr>
              <a:spAutoFit/>
            </a:bodyPr>
            <a:lstStyle/>
            <a:p>
              <a:pPr algn="just">
                <a:spcBef>
                  <a:spcPct val="50000"/>
                </a:spcBef>
              </a:pPr>
              <a:r>
                <a:rPr lang="es-ES" sz="1800"/>
                <a:t>Flujo Exponencial</a:t>
              </a:r>
            </a:p>
          </p:txBody>
        </p:sp>
        <p:graphicFrame>
          <p:nvGraphicFramePr>
            <p:cNvPr id="21508" name="Object 18"/>
            <p:cNvGraphicFramePr>
              <a:graphicFrameLocks noChangeAspect="1"/>
            </p:cNvGraphicFramePr>
            <p:nvPr/>
          </p:nvGraphicFramePr>
          <p:xfrm>
            <a:off x="1728" y="3648"/>
            <a:ext cx="1095" cy="238"/>
          </p:xfrm>
          <a:graphic>
            <a:graphicData uri="http://schemas.openxmlformats.org/presentationml/2006/ole">
              <p:oleObj spid="_x0000_s21508" name="Ecuación" r:id="rId5" imgW="1041120" imgH="253800" progId="Equation.3">
                <p:embed/>
              </p:oleObj>
            </a:graphicData>
          </a:graphic>
        </p:graphicFrame>
      </p:grpSp>
      <p:grpSp>
        <p:nvGrpSpPr>
          <p:cNvPr id="6" name="Group 21"/>
          <p:cNvGrpSpPr>
            <a:grpSpLocks/>
          </p:cNvGrpSpPr>
          <p:nvPr/>
        </p:nvGrpSpPr>
        <p:grpSpPr bwMode="auto">
          <a:xfrm>
            <a:off x="838200" y="3048000"/>
            <a:ext cx="8305800" cy="1328738"/>
            <a:chOff x="528" y="1920"/>
            <a:chExt cx="5232" cy="837"/>
          </a:xfrm>
        </p:grpSpPr>
        <p:sp>
          <p:nvSpPr>
            <p:cNvPr id="21516" name="Text Box 6"/>
            <p:cNvSpPr txBox="1">
              <a:spLocks noChangeArrowheads="1"/>
            </p:cNvSpPr>
            <p:nvPr/>
          </p:nvSpPr>
          <p:spPr bwMode="auto">
            <a:xfrm>
              <a:off x="528" y="1920"/>
              <a:ext cx="1728" cy="231"/>
            </a:xfrm>
            <a:prstGeom prst="rect">
              <a:avLst/>
            </a:prstGeom>
            <a:noFill/>
            <a:ln w="9525">
              <a:noFill/>
              <a:miter lim="800000"/>
              <a:headEnd/>
              <a:tailEnd/>
            </a:ln>
          </p:spPr>
          <p:txBody>
            <a:bodyPr>
              <a:spAutoFit/>
            </a:bodyPr>
            <a:lstStyle/>
            <a:p>
              <a:pPr algn="just">
                <a:spcBef>
                  <a:spcPct val="50000"/>
                </a:spcBef>
              </a:pPr>
              <a:r>
                <a:rPr lang="es-ES" sz="1800"/>
                <a:t>Igualando (1) y (2)</a:t>
              </a:r>
            </a:p>
          </p:txBody>
        </p:sp>
        <p:graphicFrame>
          <p:nvGraphicFramePr>
            <p:cNvPr id="21506" name="Object 8"/>
            <p:cNvGraphicFramePr>
              <a:graphicFrameLocks noChangeAspect="1"/>
            </p:cNvGraphicFramePr>
            <p:nvPr/>
          </p:nvGraphicFramePr>
          <p:xfrm>
            <a:off x="1049" y="2280"/>
            <a:ext cx="2337" cy="477"/>
          </p:xfrm>
          <a:graphic>
            <a:graphicData uri="http://schemas.openxmlformats.org/presentationml/2006/ole">
              <p:oleObj spid="_x0000_s21506" name="Ecuación" r:id="rId6" imgW="2222280" imgH="507960" progId="Equation.3">
                <p:embed/>
              </p:oleObj>
            </a:graphicData>
          </a:graphic>
        </p:graphicFrame>
        <p:sp>
          <p:nvSpPr>
            <p:cNvPr id="21517" name="Text Box 12"/>
            <p:cNvSpPr txBox="1">
              <a:spLocks noChangeArrowheads="1"/>
            </p:cNvSpPr>
            <p:nvPr/>
          </p:nvSpPr>
          <p:spPr bwMode="auto">
            <a:xfrm>
              <a:off x="3552" y="1968"/>
              <a:ext cx="2208" cy="212"/>
            </a:xfrm>
            <a:prstGeom prst="rect">
              <a:avLst/>
            </a:prstGeom>
            <a:noFill/>
            <a:ln w="9525">
              <a:noFill/>
              <a:miter lim="800000"/>
              <a:headEnd/>
              <a:tailEnd/>
            </a:ln>
          </p:spPr>
          <p:txBody>
            <a:bodyPr>
              <a:spAutoFit/>
            </a:bodyPr>
            <a:lstStyle/>
            <a:p>
              <a:pPr algn="l">
                <a:spcBef>
                  <a:spcPct val="50000"/>
                </a:spcBef>
              </a:pPr>
              <a:r>
                <a:rPr lang="es-ES" sz="1600"/>
                <a:t>Si K</a:t>
              </a:r>
              <a:r>
                <a:rPr lang="es-ES" sz="1600" baseline="-25000"/>
                <a:t>v </a:t>
              </a:r>
              <a:r>
                <a:rPr lang="es-ES" sz="1600"/>
                <a:t> es la Constante de Volumen</a:t>
              </a:r>
            </a:p>
          </p:txBody>
        </p:sp>
        <p:graphicFrame>
          <p:nvGraphicFramePr>
            <p:cNvPr id="21507" name="Object 20"/>
            <p:cNvGraphicFramePr>
              <a:graphicFrameLocks noChangeAspect="1"/>
            </p:cNvGraphicFramePr>
            <p:nvPr/>
          </p:nvGraphicFramePr>
          <p:xfrm>
            <a:off x="4032" y="2160"/>
            <a:ext cx="922" cy="465"/>
          </p:xfrm>
          <a:graphic>
            <a:graphicData uri="http://schemas.openxmlformats.org/presentationml/2006/ole">
              <p:oleObj spid="_x0000_s21507" name="Ecuación" r:id="rId7" imgW="876240" imgH="49500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Text Box 2"/>
          <p:cNvSpPr txBox="1">
            <a:spLocks noChangeArrowheads="1"/>
          </p:cNvSpPr>
          <p:nvPr/>
        </p:nvSpPr>
        <p:spPr bwMode="auto">
          <a:xfrm>
            <a:off x="1219200" y="228600"/>
            <a:ext cx="6248400" cy="646331"/>
          </a:xfrm>
          <a:prstGeom prst="rect">
            <a:avLst/>
          </a:prstGeom>
          <a:noFill/>
          <a:ln w="9525">
            <a:noFill/>
            <a:miter lim="800000"/>
            <a:headEnd/>
            <a:tailEnd/>
          </a:ln>
        </p:spPr>
        <p:txBody>
          <a:bodyPr>
            <a:spAutoFit/>
          </a:bodyPr>
          <a:lstStyle/>
          <a:p>
            <a:pPr marL="457200" indent="-457200" algn="ctr">
              <a:spcBef>
                <a:spcPct val="50000"/>
              </a:spcBef>
            </a:pPr>
            <a:r>
              <a:rPr lang="es-ES" sz="3600" b="1" dirty="0">
                <a:solidFill>
                  <a:schemeClr val="accent2"/>
                </a:solidFill>
              </a:rPr>
              <a:t>Alimentación Lineal</a:t>
            </a:r>
          </a:p>
        </p:txBody>
      </p:sp>
      <p:sp>
        <p:nvSpPr>
          <p:cNvPr id="22535" name="Text Box 4"/>
          <p:cNvSpPr txBox="1">
            <a:spLocks noChangeArrowheads="1"/>
          </p:cNvSpPr>
          <p:nvPr/>
        </p:nvSpPr>
        <p:spPr bwMode="auto">
          <a:xfrm>
            <a:off x="914400" y="914400"/>
            <a:ext cx="6705600" cy="457200"/>
          </a:xfrm>
          <a:prstGeom prst="rect">
            <a:avLst/>
          </a:prstGeom>
          <a:noFill/>
          <a:ln w="9525">
            <a:noFill/>
            <a:miter lim="800000"/>
            <a:headEnd/>
            <a:tailEnd/>
          </a:ln>
        </p:spPr>
        <p:txBody>
          <a:bodyPr>
            <a:spAutoFit/>
          </a:bodyPr>
          <a:lstStyle/>
          <a:p>
            <a:pPr algn="l">
              <a:spcBef>
                <a:spcPct val="50000"/>
              </a:spcBef>
            </a:pPr>
            <a:r>
              <a:rPr lang="es-ES"/>
              <a:t>Si se supone un flujo del tipo        </a:t>
            </a:r>
            <a:r>
              <a:rPr lang="es-ES" b="1">
                <a:solidFill>
                  <a:srgbClr val="FF0000"/>
                </a:solidFill>
              </a:rPr>
              <a:t>F = F</a:t>
            </a:r>
            <a:r>
              <a:rPr lang="es-ES" b="1" baseline="-25000">
                <a:solidFill>
                  <a:srgbClr val="FF0000"/>
                </a:solidFill>
              </a:rPr>
              <a:t>o</a:t>
            </a:r>
            <a:r>
              <a:rPr lang="es-ES" b="1">
                <a:solidFill>
                  <a:srgbClr val="FF0000"/>
                </a:solidFill>
              </a:rPr>
              <a:t>+g*t</a:t>
            </a:r>
          </a:p>
        </p:txBody>
      </p:sp>
      <p:grpSp>
        <p:nvGrpSpPr>
          <p:cNvPr id="2" name="Group 22"/>
          <p:cNvGrpSpPr>
            <a:grpSpLocks/>
          </p:cNvGrpSpPr>
          <p:nvPr/>
        </p:nvGrpSpPr>
        <p:grpSpPr bwMode="auto">
          <a:xfrm>
            <a:off x="533400" y="1600200"/>
            <a:ext cx="5349875" cy="1290638"/>
            <a:chOff x="336" y="1008"/>
            <a:chExt cx="3370" cy="813"/>
          </a:xfrm>
        </p:grpSpPr>
        <p:graphicFrame>
          <p:nvGraphicFramePr>
            <p:cNvPr id="22533" name="Object 3"/>
            <p:cNvGraphicFramePr>
              <a:graphicFrameLocks noChangeAspect="1"/>
            </p:cNvGraphicFramePr>
            <p:nvPr/>
          </p:nvGraphicFramePr>
          <p:xfrm>
            <a:off x="432" y="1344"/>
            <a:ext cx="3274" cy="477"/>
          </p:xfrm>
          <a:graphic>
            <a:graphicData uri="http://schemas.openxmlformats.org/presentationml/2006/ole">
              <p:oleObj spid="_x0000_s22533" name="Ecuación" r:id="rId3" imgW="3111480" imgH="507960" progId="Equation.3">
                <p:embed/>
              </p:oleObj>
            </a:graphicData>
          </a:graphic>
        </p:graphicFrame>
        <p:sp>
          <p:nvSpPr>
            <p:cNvPr id="22544" name="Text Box 17"/>
            <p:cNvSpPr txBox="1">
              <a:spLocks noChangeArrowheads="1"/>
            </p:cNvSpPr>
            <p:nvPr/>
          </p:nvSpPr>
          <p:spPr bwMode="auto">
            <a:xfrm>
              <a:off x="336" y="1008"/>
              <a:ext cx="2160" cy="250"/>
            </a:xfrm>
            <a:prstGeom prst="rect">
              <a:avLst/>
            </a:prstGeom>
            <a:noFill/>
            <a:ln w="9525">
              <a:noFill/>
              <a:miter lim="800000"/>
              <a:headEnd/>
              <a:tailEnd/>
            </a:ln>
          </p:spPr>
          <p:txBody>
            <a:bodyPr>
              <a:spAutoFit/>
            </a:bodyPr>
            <a:lstStyle/>
            <a:p>
              <a:pPr algn="l">
                <a:spcBef>
                  <a:spcPct val="50000"/>
                </a:spcBef>
              </a:pPr>
              <a:r>
                <a:rPr lang="es-ES" sz="2000"/>
                <a:t>Del Balance Global</a:t>
              </a:r>
            </a:p>
          </p:txBody>
        </p:sp>
      </p:grpSp>
      <p:grpSp>
        <p:nvGrpSpPr>
          <p:cNvPr id="3" name="Group 23"/>
          <p:cNvGrpSpPr>
            <a:grpSpLocks/>
          </p:cNvGrpSpPr>
          <p:nvPr/>
        </p:nvGrpSpPr>
        <p:grpSpPr bwMode="auto">
          <a:xfrm>
            <a:off x="1905000" y="3048000"/>
            <a:ext cx="6246813" cy="757238"/>
            <a:chOff x="1200" y="1920"/>
            <a:chExt cx="3935" cy="477"/>
          </a:xfrm>
        </p:grpSpPr>
        <p:graphicFrame>
          <p:nvGraphicFramePr>
            <p:cNvPr id="22532" name="Object 9"/>
            <p:cNvGraphicFramePr>
              <a:graphicFrameLocks noChangeAspect="1"/>
            </p:cNvGraphicFramePr>
            <p:nvPr/>
          </p:nvGraphicFramePr>
          <p:xfrm>
            <a:off x="3744" y="1920"/>
            <a:ext cx="1391" cy="477"/>
          </p:xfrm>
          <a:graphic>
            <a:graphicData uri="http://schemas.openxmlformats.org/presentationml/2006/ole">
              <p:oleObj spid="_x0000_s22532" name="Ecuación" r:id="rId4" imgW="1320480" imgH="507960" progId="Equation.3">
                <p:embed/>
              </p:oleObj>
            </a:graphicData>
          </a:graphic>
        </p:graphicFrame>
        <p:sp>
          <p:nvSpPr>
            <p:cNvPr id="22543" name="Text Box 18"/>
            <p:cNvSpPr txBox="1">
              <a:spLocks noChangeArrowheads="1"/>
            </p:cNvSpPr>
            <p:nvPr/>
          </p:nvSpPr>
          <p:spPr bwMode="auto">
            <a:xfrm>
              <a:off x="1200" y="1968"/>
              <a:ext cx="2160" cy="250"/>
            </a:xfrm>
            <a:prstGeom prst="rect">
              <a:avLst/>
            </a:prstGeom>
            <a:noFill/>
            <a:ln w="9525">
              <a:noFill/>
              <a:miter lim="800000"/>
              <a:headEnd/>
              <a:tailEnd/>
            </a:ln>
          </p:spPr>
          <p:txBody>
            <a:bodyPr>
              <a:spAutoFit/>
            </a:bodyPr>
            <a:lstStyle/>
            <a:p>
              <a:pPr>
                <a:spcBef>
                  <a:spcPct val="50000"/>
                </a:spcBef>
              </a:pPr>
              <a:r>
                <a:rPr lang="es-ES" sz="2000">
                  <a:solidFill>
                    <a:srgbClr val="FF0000"/>
                  </a:solidFill>
                </a:rPr>
                <a:t>Integrando</a:t>
              </a:r>
            </a:p>
          </p:txBody>
        </p:sp>
      </p:grpSp>
      <p:grpSp>
        <p:nvGrpSpPr>
          <p:cNvPr id="4" name="Group 25"/>
          <p:cNvGrpSpPr>
            <a:grpSpLocks/>
          </p:cNvGrpSpPr>
          <p:nvPr/>
        </p:nvGrpSpPr>
        <p:grpSpPr bwMode="auto">
          <a:xfrm>
            <a:off x="533400" y="3429000"/>
            <a:ext cx="4149725" cy="1044575"/>
            <a:chOff x="336" y="2160"/>
            <a:chExt cx="2614" cy="658"/>
          </a:xfrm>
        </p:grpSpPr>
        <p:graphicFrame>
          <p:nvGraphicFramePr>
            <p:cNvPr id="22531" name="Object 11"/>
            <p:cNvGraphicFramePr>
              <a:graphicFrameLocks noChangeAspect="1"/>
            </p:cNvGraphicFramePr>
            <p:nvPr/>
          </p:nvGraphicFramePr>
          <p:xfrm>
            <a:off x="384" y="2544"/>
            <a:ext cx="2566" cy="274"/>
          </p:xfrm>
          <a:graphic>
            <a:graphicData uri="http://schemas.openxmlformats.org/presentationml/2006/ole">
              <p:oleObj spid="_x0000_s22531" name="Ecuación" r:id="rId5" imgW="2438280" imgH="291960" progId="Equation.3">
                <p:embed/>
              </p:oleObj>
            </a:graphicData>
          </a:graphic>
        </p:graphicFrame>
        <p:sp>
          <p:nvSpPr>
            <p:cNvPr id="22542" name="Text Box 19"/>
            <p:cNvSpPr txBox="1">
              <a:spLocks noChangeArrowheads="1"/>
            </p:cNvSpPr>
            <p:nvPr/>
          </p:nvSpPr>
          <p:spPr bwMode="auto">
            <a:xfrm>
              <a:off x="336" y="2160"/>
              <a:ext cx="2160" cy="250"/>
            </a:xfrm>
            <a:prstGeom prst="rect">
              <a:avLst/>
            </a:prstGeom>
            <a:noFill/>
            <a:ln w="9525">
              <a:noFill/>
              <a:miter lim="800000"/>
              <a:headEnd/>
              <a:tailEnd/>
            </a:ln>
          </p:spPr>
          <p:txBody>
            <a:bodyPr>
              <a:spAutoFit/>
            </a:bodyPr>
            <a:lstStyle/>
            <a:p>
              <a:pPr algn="l">
                <a:spcBef>
                  <a:spcPct val="50000"/>
                </a:spcBef>
              </a:pPr>
              <a:r>
                <a:rPr lang="es-ES" sz="2000" b="1">
                  <a:solidFill>
                    <a:srgbClr val="FF0000"/>
                  </a:solidFill>
                </a:rPr>
                <a:t>Cantidad de Biomasa</a:t>
              </a:r>
            </a:p>
          </p:txBody>
        </p:sp>
      </p:grpSp>
      <p:grpSp>
        <p:nvGrpSpPr>
          <p:cNvPr id="5" name="Group 24"/>
          <p:cNvGrpSpPr>
            <a:grpSpLocks/>
          </p:cNvGrpSpPr>
          <p:nvPr/>
        </p:nvGrpSpPr>
        <p:grpSpPr bwMode="auto">
          <a:xfrm>
            <a:off x="228600" y="4648200"/>
            <a:ext cx="8915400" cy="1892300"/>
            <a:chOff x="144" y="2928"/>
            <a:chExt cx="5616" cy="1192"/>
          </a:xfrm>
        </p:grpSpPr>
        <p:graphicFrame>
          <p:nvGraphicFramePr>
            <p:cNvPr id="22530" name="Object 16"/>
            <p:cNvGraphicFramePr>
              <a:graphicFrameLocks noChangeAspect="1"/>
            </p:cNvGraphicFramePr>
            <p:nvPr/>
          </p:nvGraphicFramePr>
          <p:xfrm>
            <a:off x="144" y="3168"/>
            <a:ext cx="5144" cy="952"/>
          </p:xfrm>
          <a:graphic>
            <a:graphicData uri="http://schemas.openxmlformats.org/presentationml/2006/ole">
              <p:oleObj spid="_x0000_s22530" name="Ecuación" r:id="rId6" imgW="4889160" imgH="1015920" progId="Equation.3">
                <p:embed/>
              </p:oleObj>
            </a:graphicData>
          </a:graphic>
        </p:graphicFrame>
        <p:sp>
          <p:nvSpPr>
            <p:cNvPr id="22540" name="Text Box 20"/>
            <p:cNvSpPr txBox="1">
              <a:spLocks noChangeArrowheads="1"/>
            </p:cNvSpPr>
            <p:nvPr/>
          </p:nvSpPr>
          <p:spPr bwMode="auto">
            <a:xfrm>
              <a:off x="336" y="2928"/>
              <a:ext cx="2160" cy="250"/>
            </a:xfrm>
            <a:prstGeom prst="rect">
              <a:avLst/>
            </a:prstGeom>
            <a:noFill/>
            <a:ln w="9525">
              <a:noFill/>
              <a:miter lim="800000"/>
              <a:headEnd/>
              <a:tailEnd/>
            </a:ln>
          </p:spPr>
          <p:txBody>
            <a:bodyPr>
              <a:spAutoFit/>
            </a:bodyPr>
            <a:lstStyle/>
            <a:p>
              <a:pPr algn="l">
                <a:spcBef>
                  <a:spcPct val="50000"/>
                </a:spcBef>
              </a:pPr>
              <a:r>
                <a:rPr lang="es-ES" sz="2000"/>
                <a:t>Reemplazando</a:t>
              </a:r>
            </a:p>
          </p:txBody>
        </p:sp>
        <p:sp>
          <p:nvSpPr>
            <p:cNvPr id="22541" name="Text Box 21"/>
            <p:cNvSpPr txBox="1">
              <a:spLocks noChangeArrowheads="1"/>
            </p:cNvSpPr>
            <p:nvPr/>
          </p:nvSpPr>
          <p:spPr bwMode="auto">
            <a:xfrm>
              <a:off x="5424" y="3456"/>
              <a:ext cx="336" cy="250"/>
            </a:xfrm>
            <a:prstGeom prst="rect">
              <a:avLst/>
            </a:prstGeom>
            <a:noFill/>
            <a:ln w="9525">
              <a:noFill/>
              <a:miter lim="800000"/>
              <a:headEnd/>
              <a:tailEnd/>
            </a:ln>
          </p:spPr>
          <p:txBody>
            <a:bodyPr>
              <a:spAutoFit/>
            </a:bodyPr>
            <a:lstStyle/>
            <a:p>
              <a:pPr algn="l">
                <a:spcBef>
                  <a:spcPct val="50000"/>
                </a:spcBef>
              </a:pPr>
              <a:r>
                <a:rPr lang="es-ES" sz="2000"/>
                <a:t>(3)</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5"/>
          <p:cNvGraphicFramePr>
            <a:graphicFrameLocks noChangeAspect="1"/>
          </p:cNvGraphicFramePr>
          <p:nvPr/>
        </p:nvGraphicFramePr>
        <p:xfrm>
          <a:off x="1476375" y="635000"/>
          <a:ext cx="5916613" cy="774700"/>
        </p:xfrm>
        <a:graphic>
          <a:graphicData uri="http://schemas.openxmlformats.org/presentationml/2006/ole">
            <p:oleObj spid="_x0000_s23554" name="Ecuación" r:id="rId3" imgW="3543120" imgH="520560" progId="Equation.3">
              <p:embed/>
            </p:oleObj>
          </a:graphicData>
        </a:graphic>
      </p:graphicFrame>
      <p:sp>
        <p:nvSpPr>
          <p:cNvPr id="23559" name="Text Box 6"/>
          <p:cNvSpPr txBox="1">
            <a:spLocks noChangeArrowheads="1"/>
          </p:cNvSpPr>
          <p:nvPr/>
        </p:nvSpPr>
        <p:spPr bwMode="auto">
          <a:xfrm>
            <a:off x="762000" y="228600"/>
            <a:ext cx="6423025" cy="457200"/>
          </a:xfrm>
          <a:prstGeom prst="rect">
            <a:avLst/>
          </a:prstGeom>
          <a:noFill/>
          <a:ln w="9525">
            <a:noFill/>
            <a:miter lim="800000"/>
            <a:headEnd/>
            <a:tailEnd/>
          </a:ln>
        </p:spPr>
        <p:txBody>
          <a:bodyPr>
            <a:spAutoFit/>
          </a:bodyPr>
          <a:lstStyle/>
          <a:p>
            <a:pPr algn="l">
              <a:spcBef>
                <a:spcPct val="50000"/>
              </a:spcBef>
            </a:pPr>
            <a:r>
              <a:rPr lang="es-ES" b="1">
                <a:solidFill>
                  <a:srgbClr val="FF0000"/>
                </a:solidFill>
              </a:rPr>
              <a:t>Balance de Biomasa</a:t>
            </a:r>
            <a:endParaRPr lang="en-US" b="1">
              <a:solidFill>
                <a:srgbClr val="FF0000"/>
              </a:solidFill>
            </a:endParaRPr>
          </a:p>
        </p:txBody>
      </p:sp>
      <p:sp>
        <p:nvSpPr>
          <p:cNvPr id="57351" name="Text Box 7"/>
          <p:cNvSpPr txBox="1">
            <a:spLocks noChangeArrowheads="1"/>
          </p:cNvSpPr>
          <p:nvPr/>
        </p:nvSpPr>
        <p:spPr bwMode="auto">
          <a:xfrm>
            <a:off x="381000" y="1752600"/>
            <a:ext cx="3962400" cy="863600"/>
          </a:xfrm>
          <a:prstGeom prst="rect">
            <a:avLst/>
          </a:prstGeom>
          <a:noFill/>
          <a:ln w="9525">
            <a:noFill/>
            <a:miter lim="800000"/>
            <a:headEnd/>
            <a:tailEnd/>
          </a:ln>
        </p:spPr>
        <p:txBody>
          <a:bodyPr>
            <a:spAutoFit/>
          </a:bodyPr>
          <a:lstStyle/>
          <a:p>
            <a:pPr algn="l">
              <a:lnSpc>
                <a:spcPct val="60000"/>
              </a:lnSpc>
              <a:spcBef>
                <a:spcPct val="50000"/>
              </a:spcBef>
            </a:pPr>
            <a:r>
              <a:rPr lang="es-ES" sz="1800"/>
              <a:t>Supuestos:</a:t>
            </a:r>
          </a:p>
          <a:p>
            <a:pPr lvl="1" algn="l">
              <a:lnSpc>
                <a:spcPct val="60000"/>
              </a:lnSpc>
              <a:spcBef>
                <a:spcPct val="50000"/>
              </a:spcBef>
            </a:pPr>
            <a:r>
              <a:rPr lang="es-ES" sz="1800"/>
              <a:t>la alimentación es estéril, x</a:t>
            </a:r>
            <a:r>
              <a:rPr lang="es-ES" sz="1800" baseline="-25000"/>
              <a:t>i</a:t>
            </a:r>
            <a:r>
              <a:rPr lang="es-ES" sz="1800"/>
              <a:t> = 0</a:t>
            </a:r>
          </a:p>
          <a:p>
            <a:pPr lvl="1" algn="l">
              <a:lnSpc>
                <a:spcPct val="60000"/>
              </a:lnSpc>
              <a:spcBef>
                <a:spcPct val="50000"/>
              </a:spcBef>
            </a:pPr>
            <a:r>
              <a:rPr lang="en-US" sz="1800">
                <a:latin typeface="Symbol" pitchFamily="18" charset="2"/>
              </a:rPr>
              <a:t>a &lt;&lt; m</a:t>
            </a:r>
          </a:p>
        </p:txBody>
      </p:sp>
      <p:graphicFrame>
        <p:nvGraphicFramePr>
          <p:cNvPr id="57352" name="Object 8"/>
          <p:cNvGraphicFramePr>
            <a:graphicFrameLocks noChangeAspect="1"/>
          </p:cNvGraphicFramePr>
          <p:nvPr/>
        </p:nvGraphicFramePr>
        <p:xfrm>
          <a:off x="4724400" y="1828800"/>
          <a:ext cx="4024313" cy="685800"/>
        </p:xfrm>
        <a:graphic>
          <a:graphicData uri="http://schemas.openxmlformats.org/presentationml/2006/ole">
            <p:oleObj spid="_x0000_s23555" name="Ecuación" r:id="rId4" imgW="2730240" imgH="520560" progId="Equation.3">
              <p:embed/>
            </p:oleObj>
          </a:graphicData>
        </a:graphic>
      </p:graphicFrame>
      <p:graphicFrame>
        <p:nvGraphicFramePr>
          <p:cNvPr id="57353" name="Object 9"/>
          <p:cNvGraphicFramePr>
            <a:graphicFrameLocks noChangeAspect="1"/>
          </p:cNvGraphicFramePr>
          <p:nvPr/>
        </p:nvGraphicFramePr>
        <p:xfrm>
          <a:off x="5943600" y="2819400"/>
          <a:ext cx="1633538" cy="757238"/>
        </p:xfrm>
        <a:graphic>
          <a:graphicData uri="http://schemas.openxmlformats.org/presentationml/2006/ole">
            <p:oleObj spid="_x0000_s23556" name="Ecuación" r:id="rId5" imgW="977760" imgH="507960" progId="Equation.3">
              <p:embed/>
            </p:oleObj>
          </a:graphicData>
        </a:graphic>
      </p:graphicFrame>
      <p:sp>
        <p:nvSpPr>
          <p:cNvPr id="23561" name="Text Box 11"/>
          <p:cNvSpPr txBox="1">
            <a:spLocks noChangeArrowheads="1"/>
          </p:cNvSpPr>
          <p:nvPr/>
        </p:nvSpPr>
        <p:spPr bwMode="auto">
          <a:xfrm>
            <a:off x="1279525" y="1946275"/>
            <a:ext cx="184150" cy="457200"/>
          </a:xfrm>
          <a:prstGeom prst="rect">
            <a:avLst/>
          </a:prstGeom>
          <a:noFill/>
          <a:ln w="9525">
            <a:noFill/>
            <a:miter lim="800000"/>
            <a:headEnd/>
            <a:tailEnd/>
          </a:ln>
        </p:spPr>
        <p:txBody>
          <a:bodyPr wrap="none">
            <a:spAutoFit/>
          </a:bodyPr>
          <a:lstStyle/>
          <a:p>
            <a:endParaRPr lang="es-CL"/>
          </a:p>
        </p:txBody>
      </p:sp>
      <p:grpSp>
        <p:nvGrpSpPr>
          <p:cNvPr id="2" name="Group 20"/>
          <p:cNvGrpSpPr>
            <a:grpSpLocks/>
          </p:cNvGrpSpPr>
          <p:nvPr/>
        </p:nvGrpSpPr>
        <p:grpSpPr bwMode="auto">
          <a:xfrm>
            <a:off x="533400" y="3352800"/>
            <a:ext cx="3962400" cy="1404938"/>
            <a:chOff x="336" y="2112"/>
            <a:chExt cx="2496" cy="885"/>
          </a:xfrm>
        </p:grpSpPr>
        <p:sp>
          <p:nvSpPr>
            <p:cNvPr id="23568" name="Text Box 12"/>
            <p:cNvSpPr txBox="1">
              <a:spLocks noChangeArrowheads="1"/>
            </p:cNvSpPr>
            <p:nvPr/>
          </p:nvSpPr>
          <p:spPr bwMode="auto">
            <a:xfrm>
              <a:off x="336" y="2112"/>
              <a:ext cx="2496" cy="162"/>
            </a:xfrm>
            <a:prstGeom prst="rect">
              <a:avLst/>
            </a:prstGeom>
            <a:noFill/>
            <a:ln w="9525">
              <a:noFill/>
              <a:miter lim="800000"/>
              <a:headEnd/>
              <a:tailEnd/>
            </a:ln>
          </p:spPr>
          <p:txBody>
            <a:bodyPr>
              <a:spAutoFit/>
            </a:bodyPr>
            <a:lstStyle/>
            <a:p>
              <a:pPr algn="l">
                <a:lnSpc>
                  <a:spcPct val="60000"/>
                </a:lnSpc>
                <a:spcBef>
                  <a:spcPct val="50000"/>
                </a:spcBef>
              </a:pPr>
              <a:r>
                <a:rPr lang="es-ES" sz="1800"/>
                <a:t>Derivando (3)</a:t>
              </a:r>
              <a:endParaRPr lang="en-US" sz="1800">
                <a:latin typeface="Symbol" pitchFamily="18" charset="2"/>
              </a:endParaRPr>
            </a:p>
          </p:txBody>
        </p:sp>
        <p:graphicFrame>
          <p:nvGraphicFramePr>
            <p:cNvPr id="23558" name="Object 14"/>
            <p:cNvGraphicFramePr>
              <a:graphicFrameLocks noChangeAspect="1"/>
            </p:cNvGraphicFramePr>
            <p:nvPr/>
          </p:nvGraphicFramePr>
          <p:xfrm>
            <a:off x="676" y="2473"/>
            <a:ext cx="1790" cy="524"/>
          </p:xfrm>
          <a:graphic>
            <a:graphicData uri="http://schemas.openxmlformats.org/presentationml/2006/ole">
              <p:oleObj spid="_x0000_s23558" name="Ecuación" r:id="rId6" imgW="1701720" imgH="558720" progId="Equation.3">
                <p:embed/>
              </p:oleObj>
            </a:graphicData>
          </a:graphic>
        </p:graphicFrame>
      </p:grpSp>
      <p:grpSp>
        <p:nvGrpSpPr>
          <p:cNvPr id="3" name="Group 21"/>
          <p:cNvGrpSpPr>
            <a:grpSpLocks/>
          </p:cNvGrpSpPr>
          <p:nvPr/>
        </p:nvGrpSpPr>
        <p:grpSpPr bwMode="auto">
          <a:xfrm>
            <a:off x="1143000" y="5029200"/>
            <a:ext cx="7239000" cy="1133475"/>
            <a:chOff x="720" y="3168"/>
            <a:chExt cx="4560" cy="714"/>
          </a:xfrm>
        </p:grpSpPr>
        <p:graphicFrame>
          <p:nvGraphicFramePr>
            <p:cNvPr id="23557" name="Object 15"/>
            <p:cNvGraphicFramePr>
              <a:graphicFrameLocks noChangeAspect="1"/>
            </p:cNvGraphicFramePr>
            <p:nvPr/>
          </p:nvGraphicFramePr>
          <p:xfrm>
            <a:off x="720" y="3168"/>
            <a:ext cx="2966" cy="714"/>
          </p:xfrm>
          <a:graphic>
            <a:graphicData uri="http://schemas.openxmlformats.org/presentationml/2006/ole">
              <p:oleObj spid="_x0000_s23557" name="Ecuación" r:id="rId7" imgW="2819160" imgH="761760" progId="Equation.3">
                <p:embed/>
              </p:oleObj>
            </a:graphicData>
          </a:graphic>
        </p:graphicFrame>
        <p:sp>
          <p:nvSpPr>
            <p:cNvPr id="23567" name="Text Box 16"/>
            <p:cNvSpPr txBox="1">
              <a:spLocks noChangeArrowheads="1"/>
            </p:cNvSpPr>
            <p:nvPr/>
          </p:nvSpPr>
          <p:spPr bwMode="auto">
            <a:xfrm>
              <a:off x="3888" y="3312"/>
              <a:ext cx="1392" cy="162"/>
            </a:xfrm>
            <a:prstGeom prst="rect">
              <a:avLst/>
            </a:prstGeom>
            <a:noFill/>
            <a:ln w="9525">
              <a:noFill/>
              <a:miter lim="800000"/>
              <a:headEnd/>
              <a:tailEnd/>
            </a:ln>
          </p:spPr>
          <p:txBody>
            <a:bodyPr>
              <a:spAutoFit/>
            </a:bodyPr>
            <a:lstStyle/>
            <a:p>
              <a:pPr algn="l">
                <a:lnSpc>
                  <a:spcPct val="60000"/>
                </a:lnSpc>
                <a:spcBef>
                  <a:spcPct val="50000"/>
                </a:spcBef>
              </a:pPr>
              <a:r>
                <a:rPr lang="es-ES" sz="1800"/>
                <a:t>Cinética Decreciente</a:t>
              </a:r>
              <a:endParaRPr lang="en-US" sz="1800">
                <a:latin typeface="Symbol" pitchFamily="18" charset="2"/>
              </a:endParaRPr>
            </a:p>
          </p:txBody>
        </p:sp>
      </p:grpSp>
      <p:grpSp>
        <p:nvGrpSpPr>
          <p:cNvPr id="4" name="Group 19"/>
          <p:cNvGrpSpPr>
            <a:grpSpLocks/>
          </p:cNvGrpSpPr>
          <p:nvPr/>
        </p:nvGrpSpPr>
        <p:grpSpPr bwMode="auto">
          <a:xfrm>
            <a:off x="1752600" y="762000"/>
            <a:ext cx="2514600" cy="685800"/>
            <a:chOff x="1104" y="480"/>
            <a:chExt cx="1584" cy="432"/>
          </a:xfrm>
        </p:grpSpPr>
        <p:sp>
          <p:nvSpPr>
            <p:cNvPr id="23565" name="Line 17"/>
            <p:cNvSpPr>
              <a:spLocks noChangeShapeType="1"/>
            </p:cNvSpPr>
            <p:nvPr/>
          </p:nvSpPr>
          <p:spPr bwMode="auto">
            <a:xfrm flipV="1">
              <a:off x="1104" y="528"/>
              <a:ext cx="336" cy="384"/>
            </a:xfrm>
            <a:prstGeom prst="line">
              <a:avLst/>
            </a:prstGeom>
            <a:noFill/>
            <a:ln w="38100">
              <a:solidFill>
                <a:srgbClr val="FFFF00"/>
              </a:solidFill>
              <a:round/>
              <a:headEnd/>
              <a:tailEnd type="triangle" w="med" len="med"/>
            </a:ln>
          </p:spPr>
          <p:txBody>
            <a:bodyPr/>
            <a:lstStyle/>
            <a:p>
              <a:endParaRPr lang="es-ES"/>
            </a:p>
          </p:txBody>
        </p:sp>
        <p:sp>
          <p:nvSpPr>
            <p:cNvPr id="23566" name="Line 18"/>
            <p:cNvSpPr>
              <a:spLocks noChangeShapeType="1"/>
            </p:cNvSpPr>
            <p:nvPr/>
          </p:nvSpPr>
          <p:spPr bwMode="auto">
            <a:xfrm flipV="1">
              <a:off x="2352" y="480"/>
              <a:ext cx="336" cy="384"/>
            </a:xfrm>
            <a:prstGeom prst="line">
              <a:avLst/>
            </a:prstGeom>
            <a:noFill/>
            <a:ln w="38100">
              <a:solidFill>
                <a:srgbClr val="FFFF00"/>
              </a:solidFill>
              <a:round/>
              <a:headEnd/>
              <a:tailEnd type="triangle" w="med" len="med"/>
            </a:ln>
          </p:spPr>
          <p:txBody>
            <a:bodyPr/>
            <a:lstStyle/>
            <a:p>
              <a:endParaRPr lang="es-E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73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73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1"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4"/>
          <p:cNvGraphicFramePr>
            <a:graphicFrameLocks noChangeAspect="1"/>
          </p:cNvGraphicFramePr>
          <p:nvPr/>
        </p:nvGraphicFramePr>
        <p:xfrm>
          <a:off x="990600" y="838200"/>
          <a:ext cx="3209925" cy="4533900"/>
        </p:xfrm>
        <a:graphic>
          <a:graphicData uri="http://schemas.openxmlformats.org/presentationml/2006/ole">
            <p:oleObj spid="_x0000_s24578" name="Gráfico" r:id="rId3" imgW="3198960" imgH="4386600" progId="Excel.Sheet.8">
              <p:embed/>
            </p:oleObj>
          </a:graphicData>
        </a:graphic>
      </p:graphicFrame>
      <p:sp>
        <p:nvSpPr>
          <p:cNvPr id="24580" name="Line 5"/>
          <p:cNvSpPr>
            <a:spLocks noChangeShapeType="1"/>
          </p:cNvSpPr>
          <p:nvPr/>
        </p:nvSpPr>
        <p:spPr bwMode="auto">
          <a:xfrm>
            <a:off x="2667000" y="3810000"/>
            <a:ext cx="838200" cy="0"/>
          </a:xfrm>
          <a:prstGeom prst="line">
            <a:avLst/>
          </a:prstGeom>
          <a:noFill/>
          <a:ln w="57150">
            <a:solidFill>
              <a:schemeClr val="accent2"/>
            </a:solidFill>
            <a:round/>
            <a:headEnd/>
            <a:tailEnd type="triangle" w="med" len="med"/>
          </a:ln>
        </p:spPr>
        <p:txBody>
          <a:bodyPr/>
          <a:lstStyle/>
          <a:p>
            <a:endParaRPr lang="es-ES"/>
          </a:p>
        </p:txBody>
      </p:sp>
      <p:sp>
        <p:nvSpPr>
          <p:cNvPr id="24581" name="Line 6"/>
          <p:cNvSpPr>
            <a:spLocks noChangeShapeType="1"/>
          </p:cNvSpPr>
          <p:nvPr/>
        </p:nvSpPr>
        <p:spPr bwMode="auto">
          <a:xfrm flipH="1">
            <a:off x="1828800" y="2590800"/>
            <a:ext cx="1066800" cy="0"/>
          </a:xfrm>
          <a:prstGeom prst="line">
            <a:avLst/>
          </a:prstGeom>
          <a:noFill/>
          <a:ln w="57150">
            <a:solidFill>
              <a:srgbClr val="FF3399"/>
            </a:solidFill>
            <a:round/>
            <a:headEnd/>
            <a:tailEnd type="triangle" w="med" len="med"/>
          </a:ln>
        </p:spPr>
        <p:txBody>
          <a:bodyPr/>
          <a:lstStyle/>
          <a:p>
            <a:endParaRPr lang="es-ES"/>
          </a:p>
        </p:txBody>
      </p:sp>
      <p:graphicFrame>
        <p:nvGraphicFramePr>
          <p:cNvPr id="24579" name="Object 7"/>
          <p:cNvGraphicFramePr>
            <a:graphicFrameLocks noChangeAspect="1"/>
          </p:cNvGraphicFramePr>
          <p:nvPr/>
        </p:nvGraphicFramePr>
        <p:xfrm>
          <a:off x="5181600" y="914400"/>
          <a:ext cx="3048000" cy="4333875"/>
        </p:xfrm>
        <a:graphic>
          <a:graphicData uri="http://schemas.openxmlformats.org/presentationml/2006/ole">
            <p:oleObj spid="_x0000_s24579" name="Gráfico" r:id="rId4" imgW="3037680" imgH="4329720" progId="Excel.Sheet.8">
              <p:embed/>
            </p:oleObj>
          </a:graphicData>
        </a:graphic>
      </p:graphicFrame>
      <p:grpSp>
        <p:nvGrpSpPr>
          <p:cNvPr id="24582" name="Group 10"/>
          <p:cNvGrpSpPr>
            <a:grpSpLocks/>
          </p:cNvGrpSpPr>
          <p:nvPr/>
        </p:nvGrpSpPr>
        <p:grpSpPr bwMode="auto">
          <a:xfrm>
            <a:off x="1752600" y="1828800"/>
            <a:ext cx="1447800" cy="2743200"/>
            <a:chOff x="1104" y="1152"/>
            <a:chExt cx="912" cy="1728"/>
          </a:xfrm>
        </p:grpSpPr>
        <p:sp>
          <p:nvSpPr>
            <p:cNvPr id="24583" name="Text Box 8"/>
            <p:cNvSpPr txBox="1">
              <a:spLocks noChangeArrowheads="1"/>
            </p:cNvSpPr>
            <p:nvPr/>
          </p:nvSpPr>
          <p:spPr bwMode="auto">
            <a:xfrm>
              <a:off x="1104" y="1152"/>
              <a:ext cx="528" cy="288"/>
            </a:xfrm>
            <a:prstGeom prst="rect">
              <a:avLst/>
            </a:prstGeom>
            <a:noFill/>
            <a:ln w="9525">
              <a:noFill/>
              <a:miter lim="800000"/>
              <a:headEnd/>
              <a:tailEnd/>
            </a:ln>
          </p:spPr>
          <p:txBody>
            <a:bodyPr>
              <a:spAutoFit/>
            </a:bodyPr>
            <a:lstStyle/>
            <a:p>
              <a:pPr>
                <a:spcBef>
                  <a:spcPct val="50000"/>
                </a:spcBef>
              </a:pPr>
              <a:r>
                <a:rPr lang="es-ES"/>
                <a:t>Flujo</a:t>
              </a:r>
            </a:p>
          </p:txBody>
        </p:sp>
        <p:sp>
          <p:nvSpPr>
            <p:cNvPr id="24584" name="Text Box 9"/>
            <p:cNvSpPr txBox="1">
              <a:spLocks noChangeArrowheads="1"/>
            </p:cNvSpPr>
            <p:nvPr/>
          </p:nvSpPr>
          <p:spPr bwMode="auto">
            <a:xfrm>
              <a:off x="1488" y="2592"/>
              <a:ext cx="528" cy="288"/>
            </a:xfrm>
            <a:prstGeom prst="rect">
              <a:avLst/>
            </a:prstGeom>
            <a:noFill/>
            <a:ln w="9525">
              <a:noFill/>
              <a:miter lim="800000"/>
              <a:headEnd/>
              <a:tailEnd/>
            </a:ln>
          </p:spPr>
          <p:txBody>
            <a:bodyPr>
              <a:spAutoFit/>
            </a:bodyPr>
            <a:lstStyle/>
            <a:p>
              <a:pPr>
                <a:spcBef>
                  <a:spcPct val="50000"/>
                </a:spcBef>
              </a:pPr>
              <a:r>
                <a:rPr lang="es-ES">
                  <a:latin typeface="Symbol" pitchFamily="18" charset="2"/>
                </a:rPr>
                <a:t>m</a:t>
              </a: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57158" y="1285860"/>
            <a:ext cx="8532812" cy="4019550"/>
            <a:chOff x="288" y="912"/>
            <a:chExt cx="5232" cy="2532"/>
          </a:xfrm>
        </p:grpSpPr>
        <p:sp>
          <p:nvSpPr>
            <p:cNvPr id="14346" name="Rectangle 3"/>
            <p:cNvSpPr>
              <a:spLocks noChangeArrowheads="1"/>
            </p:cNvSpPr>
            <p:nvPr/>
          </p:nvSpPr>
          <p:spPr bwMode="auto">
            <a:xfrm>
              <a:off x="288" y="912"/>
              <a:ext cx="5232" cy="2496"/>
            </a:xfrm>
            <a:prstGeom prst="rect">
              <a:avLst/>
            </a:prstGeom>
            <a:noFill/>
            <a:ln w="28575">
              <a:solidFill>
                <a:srgbClr val="FF0000"/>
              </a:solidFill>
              <a:miter lim="800000"/>
              <a:headEnd/>
              <a:tailEnd/>
            </a:ln>
          </p:spPr>
          <p:txBody>
            <a:bodyPr wrap="none" anchor="ctr"/>
            <a:lstStyle/>
            <a:p>
              <a:endParaRPr lang="es-CL"/>
            </a:p>
          </p:txBody>
        </p:sp>
        <p:sp>
          <p:nvSpPr>
            <p:cNvPr id="14347" name="Text Box 4"/>
            <p:cNvSpPr txBox="1">
              <a:spLocks noChangeArrowheads="1"/>
            </p:cNvSpPr>
            <p:nvPr/>
          </p:nvSpPr>
          <p:spPr bwMode="auto">
            <a:xfrm>
              <a:off x="384" y="1008"/>
              <a:ext cx="5136" cy="288"/>
            </a:xfrm>
            <a:prstGeom prst="rect">
              <a:avLst/>
            </a:prstGeom>
            <a:noFill/>
            <a:ln w="9525">
              <a:noFill/>
              <a:miter lim="800000"/>
              <a:headEnd/>
              <a:tailEnd/>
            </a:ln>
          </p:spPr>
          <p:txBody>
            <a:bodyPr>
              <a:spAutoFit/>
            </a:bodyPr>
            <a:lstStyle/>
            <a:p>
              <a:pPr algn="l">
                <a:spcBef>
                  <a:spcPct val="50000"/>
                </a:spcBef>
              </a:pPr>
              <a:r>
                <a:rPr lang="es-ES" b="1"/>
                <a:t>F		x	    s		      X</a:t>
              </a:r>
              <a:r>
                <a:rPr lang="es-ES" b="1" baseline="-25000"/>
                <a:t>g</a:t>
              </a:r>
              <a:r>
                <a:rPr lang="es-ES" b="1"/>
                <a:t>		</a:t>
              </a:r>
              <a:r>
                <a:rPr lang="es-ES" b="1">
                  <a:latin typeface="Symbol" pitchFamily="18" charset="2"/>
                </a:rPr>
                <a:t>m</a:t>
              </a:r>
              <a:endParaRPr lang="es-ES" b="1"/>
            </a:p>
          </p:txBody>
        </p:sp>
        <p:sp>
          <p:nvSpPr>
            <p:cNvPr id="14348" name="Rectangle 5"/>
            <p:cNvSpPr>
              <a:spLocks noChangeArrowheads="1"/>
            </p:cNvSpPr>
            <p:nvPr/>
          </p:nvSpPr>
          <p:spPr bwMode="auto">
            <a:xfrm>
              <a:off x="384" y="1488"/>
              <a:ext cx="961" cy="1956"/>
            </a:xfrm>
            <a:prstGeom prst="rect">
              <a:avLst/>
            </a:prstGeom>
            <a:noFill/>
            <a:ln w="9525">
              <a:noFill/>
              <a:miter lim="800000"/>
              <a:headEnd/>
              <a:tailEnd/>
            </a:ln>
          </p:spPr>
          <p:txBody>
            <a:bodyPr>
              <a:spAutoFit/>
            </a:bodyPr>
            <a:lstStyle/>
            <a:p>
              <a:pPr marL="457200" indent="-457200" algn="l">
                <a:spcBef>
                  <a:spcPct val="50000"/>
                </a:spcBef>
              </a:pPr>
              <a:r>
                <a:rPr lang="es-ES" sz="1800" b="1">
                  <a:solidFill>
                    <a:schemeClr val="accent2"/>
                  </a:solidFill>
                </a:rPr>
                <a:t>Exponencial</a:t>
              </a:r>
            </a:p>
            <a:p>
              <a:pPr marL="457200" indent="-457200" algn="l">
                <a:spcBef>
                  <a:spcPct val="50000"/>
                </a:spcBef>
              </a:pPr>
              <a:r>
                <a:rPr lang="es-ES" b="1">
                  <a:solidFill>
                    <a:schemeClr val="accent2"/>
                  </a:solidFill>
                  <a:latin typeface="Symbol" pitchFamily="18" charset="2"/>
                </a:rPr>
                <a:t>m</a:t>
              </a:r>
              <a:r>
                <a:rPr lang="es-ES" b="1">
                  <a:solidFill>
                    <a:schemeClr val="accent2"/>
                  </a:solidFill>
                </a:rPr>
                <a:t>*K</a:t>
              </a:r>
              <a:r>
                <a:rPr lang="es-ES" b="1" baseline="-25000">
                  <a:solidFill>
                    <a:schemeClr val="accent2"/>
                  </a:solidFill>
                </a:rPr>
                <a:t>v</a:t>
              </a:r>
              <a:r>
                <a:rPr lang="es-ES" b="1">
                  <a:solidFill>
                    <a:schemeClr val="accent2"/>
                  </a:solidFill>
                </a:rPr>
                <a:t>*e</a:t>
              </a:r>
              <a:r>
                <a:rPr lang="es-ES" b="1" baseline="30000">
                  <a:solidFill>
                    <a:schemeClr val="accent2"/>
                  </a:solidFill>
                  <a:latin typeface="Symbol" pitchFamily="18" charset="2"/>
                </a:rPr>
                <a:t>m</a:t>
              </a:r>
              <a:r>
                <a:rPr lang="es-ES" b="1" baseline="30000">
                  <a:solidFill>
                    <a:schemeClr val="accent2"/>
                  </a:solidFill>
                </a:rPr>
                <a:t>t</a:t>
              </a:r>
              <a:endParaRPr lang="es-ES" b="1" baseline="30000">
                <a:solidFill>
                  <a:schemeClr val="accent2"/>
                </a:solidFill>
                <a:latin typeface="Symbol" pitchFamily="18" charset="2"/>
              </a:endParaRPr>
            </a:p>
            <a:p>
              <a:pPr marL="457200" indent="-457200" algn="l">
                <a:spcBef>
                  <a:spcPct val="50000"/>
                </a:spcBef>
              </a:pPr>
              <a:r>
                <a:rPr lang="es-ES" b="1">
                  <a:solidFill>
                    <a:schemeClr val="accent2"/>
                  </a:solidFill>
                </a:rPr>
                <a:t>Lineal</a:t>
              </a:r>
            </a:p>
            <a:p>
              <a:pPr marL="457200" indent="-457200" algn="l">
                <a:spcBef>
                  <a:spcPct val="50000"/>
                </a:spcBef>
              </a:pPr>
              <a:r>
                <a:rPr lang="es-ES" b="1">
                  <a:solidFill>
                    <a:schemeClr val="accent2"/>
                  </a:solidFill>
                </a:rPr>
                <a:t>F</a:t>
              </a:r>
              <a:r>
                <a:rPr lang="es-ES" b="1" baseline="-25000">
                  <a:solidFill>
                    <a:schemeClr val="accent2"/>
                  </a:solidFill>
                </a:rPr>
                <a:t>o</a:t>
              </a:r>
              <a:r>
                <a:rPr lang="es-ES" b="1">
                  <a:solidFill>
                    <a:schemeClr val="accent2"/>
                  </a:solidFill>
                </a:rPr>
                <a:t>+ g*t</a:t>
              </a:r>
              <a:endParaRPr lang="es-ES" b="1" baseline="30000">
                <a:solidFill>
                  <a:schemeClr val="accent2"/>
                </a:solidFill>
                <a:latin typeface="Symbol" pitchFamily="18" charset="2"/>
              </a:endParaRPr>
            </a:p>
            <a:p>
              <a:pPr marL="457200" indent="-457200" algn="l">
                <a:spcBef>
                  <a:spcPct val="50000"/>
                </a:spcBef>
              </a:pPr>
              <a:endParaRPr lang="es-ES" b="1">
                <a:solidFill>
                  <a:schemeClr val="accent2"/>
                </a:solidFill>
              </a:endParaRPr>
            </a:p>
            <a:p>
              <a:pPr marL="457200" indent="-457200" algn="l">
                <a:spcBef>
                  <a:spcPct val="50000"/>
                </a:spcBef>
              </a:pPr>
              <a:r>
                <a:rPr lang="es-ES" b="1">
                  <a:solidFill>
                    <a:schemeClr val="accent2"/>
                  </a:solidFill>
                </a:rPr>
                <a:t>F</a:t>
              </a:r>
              <a:r>
                <a:rPr lang="es-ES" b="1" baseline="-25000">
                  <a:solidFill>
                    <a:schemeClr val="accent2"/>
                  </a:solidFill>
                </a:rPr>
                <a:t>o</a:t>
              </a:r>
              <a:r>
                <a:rPr lang="es-ES" sz="1400" b="1">
                  <a:solidFill>
                    <a:schemeClr val="accent2"/>
                  </a:solidFill>
                </a:rPr>
                <a:t>(Pseudo)</a:t>
              </a:r>
              <a:endParaRPr lang="es-ES" sz="1400" b="1" baseline="-25000">
                <a:solidFill>
                  <a:schemeClr val="accent2"/>
                </a:solidFill>
              </a:endParaRPr>
            </a:p>
          </p:txBody>
        </p:sp>
        <p:graphicFrame>
          <p:nvGraphicFramePr>
            <p:cNvPr id="14338" name="Object 6"/>
            <p:cNvGraphicFramePr>
              <a:graphicFrameLocks noChangeAspect="1"/>
            </p:cNvGraphicFramePr>
            <p:nvPr/>
          </p:nvGraphicFramePr>
          <p:xfrm>
            <a:off x="3168" y="2928"/>
            <a:ext cx="768" cy="276"/>
          </p:xfrm>
          <a:graphic>
            <a:graphicData uri="http://schemas.openxmlformats.org/presentationml/2006/ole">
              <p:oleObj spid="_x0000_s49154" name="Ecuación" r:id="rId3" imgW="952200" imgH="279360" progId="Equation.3">
                <p:embed/>
              </p:oleObj>
            </a:graphicData>
          </a:graphic>
        </p:graphicFrame>
        <p:sp>
          <p:nvSpPr>
            <p:cNvPr id="14349" name="Text Box 7"/>
            <p:cNvSpPr txBox="1">
              <a:spLocks noChangeArrowheads="1"/>
            </p:cNvSpPr>
            <p:nvPr/>
          </p:nvSpPr>
          <p:spPr bwMode="auto">
            <a:xfrm>
              <a:off x="4416" y="2928"/>
              <a:ext cx="288" cy="288"/>
            </a:xfrm>
            <a:prstGeom prst="rect">
              <a:avLst/>
            </a:prstGeom>
            <a:noFill/>
            <a:ln w="9525">
              <a:noFill/>
              <a:miter lim="800000"/>
              <a:headEnd/>
              <a:tailEnd/>
            </a:ln>
          </p:spPr>
          <p:txBody>
            <a:bodyPr>
              <a:spAutoFit/>
            </a:bodyPr>
            <a:lstStyle/>
            <a:p>
              <a:pPr algn="l">
                <a:spcBef>
                  <a:spcPct val="50000"/>
                </a:spcBef>
              </a:pPr>
              <a:r>
                <a:rPr lang="es-ES"/>
                <a:t>D</a:t>
              </a:r>
            </a:p>
          </p:txBody>
        </p:sp>
        <p:graphicFrame>
          <p:nvGraphicFramePr>
            <p:cNvPr id="14339" name="Object 8"/>
            <p:cNvGraphicFramePr>
              <a:graphicFrameLocks noChangeAspect="1"/>
            </p:cNvGraphicFramePr>
            <p:nvPr/>
          </p:nvGraphicFramePr>
          <p:xfrm>
            <a:off x="1309" y="2880"/>
            <a:ext cx="536" cy="263"/>
          </p:xfrm>
          <a:graphic>
            <a:graphicData uri="http://schemas.openxmlformats.org/presentationml/2006/ole">
              <p:oleObj spid="_x0000_s49155" name="Ecuación" r:id="rId4" imgW="507960" imgH="279360" progId="Equation.3">
                <p:embed/>
              </p:oleObj>
            </a:graphicData>
          </a:graphic>
        </p:graphicFrame>
        <p:graphicFrame>
          <p:nvGraphicFramePr>
            <p:cNvPr id="14340" name="Object 9"/>
            <p:cNvGraphicFramePr>
              <a:graphicFrameLocks noChangeAspect="1"/>
            </p:cNvGraphicFramePr>
            <p:nvPr/>
          </p:nvGraphicFramePr>
          <p:xfrm>
            <a:off x="2256" y="2784"/>
            <a:ext cx="624" cy="430"/>
          </p:xfrm>
          <a:graphic>
            <a:graphicData uri="http://schemas.openxmlformats.org/presentationml/2006/ole">
              <p:oleObj spid="_x0000_s49156" name="Ecuación" r:id="rId5" imgW="723600" imgH="558720" progId="Equation.3">
                <p:embed/>
              </p:oleObj>
            </a:graphicData>
          </a:graphic>
        </p:graphicFrame>
        <p:sp>
          <p:nvSpPr>
            <p:cNvPr id="14350" name="Line 10"/>
            <p:cNvSpPr>
              <a:spLocks noChangeShapeType="1"/>
            </p:cNvSpPr>
            <p:nvPr/>
          </p:nvSpPr>
          <p:spPr bwMode="auto">
            <a:xfrm>
              <a:off x="288" y="2736"/>
              <a:ext cx="5232" cy="0"/>
            </a:xfrm>
            <a:prstGeom prst="line">
              <a:avLst/>
            </a:prstGeom>
            <a:noFill/>
            <a:ln w="28575">
              <a:solidFill>
                <a:srgbClr val="FF0000"/>
              </a:solidFill>
              <a:round/>
              <a:headEnd/>
              <a:tailEnd/>
            </a:ln>
          </p:spPr>
          <p:txBody>
            <a:bodyPr/>
            <a:lstStyle/>
            <a:p>
              <a:endParaRPr lang="es-ES"/>
            </a:p>
          </p:txBody>
        </p:sp>
        <p:sp>
          <p:nvSpPr>
            <p:cNvPr id="14351" name="Line 11"/>
            <p:cNvSpPr>
              <a:spLocks noChangeShapeType="1"/>
            </p:cNvSpPr>
            <p:nvPr/>
          </p:nvSpPr>
          <p:spPr bwMode="auto">
            <a:xfrm flipV="1">
              <a:off x="1200" y="912"/>
              <a:ext cx="0" cy="2496"/>
            </a:xfrm>
            <a:prstGeom prst="line">
              <a:avLst/>
            </a:prstGeom>
            <a:noFill/>
            <a:ln w="28575">
              <a:solidFill>
                <a:srgbClr val="FF0000"/>
              </a:solidFill>
              <a:round/>
              <a:headEnd/>
              <a:tailEnd/>
            </a:ln>
          </p:spPr>
          <p:txBody>
            <a:bodyPr/>
            <a:lstStyle/>
            <a:p>
              <a:endParaRPr lang="es-ES"/>
            </a:p>
          </p:txBody>
        </p:sp>
        <p:sp>
          <p:nvSpPr>
            <p:cNvPr id="14352" name="Line 12"/>
            <p:cNvSpPr>
              <a:spLocks noChangeShapeType="1"/>
            </p:cNvSpPr>
            <p:nvPr/>
          </p:nvSpPr>
          <p:spPr bwMode="auto">
            <a:xfrm flipV="1">
              <a:off x="2064" y="912"/>
              <a:ext cx="0" cy="2496"/>
            </a:xfrm>
            <a:prstGeom prst="line">
              <a:avLst/>
            </a:prstGeom>
            <a:noFill/>
            <a:ln w="28575">
              <a:solidFill>
                <a:srgbClr val="FF0000"/>
              </a:solidFill>
              <a:round/>
              <a:headEnd/>
              <a:tailEnd/>
            </a:ln>
          </p:spPr>
          <p:txBody>
            <a:bodyPr/>
            <a:lstStyle/>
            <a:p>
              <a:endParaRPr lang="es-ES"/>
            </a:p>
          </p:txBody>
        </p:sp>
        <p:sp>
          <p:nvSpPr>
            <p:cNvPr id="14353" name="Line 13"/>
            <p:cNvSpPr>
              <a:spLocks noChangeShapeType="1"/>
            </p:cNvSpPr>
            <p:nvPr/>
          </p:nvSpPr>
          <p:spPr bwMode="auto">
            <a:xfrm flipV="1">
              <a:off x="3072" y="912"/>
              <a:ext cx="0" cy="2496"/>
            </a:xfrm>
            <a:prstGeom prst="line">
              <a:avLst/>
            </a:prstGeom>
            <a:noFill/>
            <a:ln w="28575">
              <a:solidFill>
                <a:srgbClr val="FF0000"/>
              </a:solidFill>
              <a:round/>
              <a:headEnd/>
              <a:tailEnd/>
            </a:ln>
          </p:spPr>
          <p:txBody>
            <a:bodyPr/>
            <a:lstStyle/>
            <a:p>
              <a:endParaRPr lang="es-ES"/>
            </a:p>
          </p:txBody>
        </p:sp>
        <p:sp>
          <p:nvSpPr>
            <p:cNvPr id="14354" name="Line 14"/>
            <p:cNvSpPr>
              <a:spLocks noChangeShapeType="1"/>
            </p:cNvSpPr>
            <p:nvPr/>
          </p:nvSpPr>
          <p:spPr bwMode="auto">
            <a:xfrm flipV="1">
              <a:off x="4080" y="912"/>
              <a:ext cx="0" cy="2496"/>
            </a:xfrm>
            <a:prstGeom prst="line">
              <a:avLst/>
            </a:prstGeom>
            <a:noFill/>
            <a:ln w="28575">
              <a:solidFill>
                <a:srgbClr val="FF0000"/>
              </a:solidFill>
              <a:round/>
              <a:headEnd/>
              <a:tailEnd/>
            </a:ln>
          </p:spPr>
          <p:txBody>
            <a:bodyPr/>
            <a:lstStyle/>
            <a:p>
              <a:endParaRPr lang="es-ES"/>
            </a:p>
          </p:txBody>
        </p:sp>
        <p:sp>
          <p:nvSpPr>
            <p:cNvPr id="14355" name="Line 15"/>
            <p:cNvSpPr>
              <a:spLocks noChangeShapeType="1"/>
            </p:cNvSpPr>
            <p:nvPr/>
          </p:nvSpPr>
          <p:spPr bwMode="auto">
            <a:xfrm>
              <a:off x="288" y="1344"/>
              <a:ext cx="5232" cy="0"/>
            </a:xfrm>
            <a:prstGeom prst="line">
              <a:avLst/>
            </a:prstGeom>
            <a:noFill/>
            <a:ln w="28575">
              <a:solidFill>
                <a:srgbClr val="FF0000"/>
              </a:solidFill>
              <a:round/>
              <a:headEnd/>
              <a:tailEnd/>
            </a:ln>
          </p:spPr>
          <p:txBody>
            <a:bodyPr/>
            <a:lstStyle/>
            <a:p>
              <a:endParaRPr lang="es-ES"/>
            </a:p>
          </p:txBody>
        </p:sp>
        <p:sp>
          <p:nvSpPr>
            <p:cNvPr id="14356" name="Line 16"/>
            <p:cNvSpPr>
              <a:spLocks noChangeShapeType="1"/>
            </p:cNvSpPr>
            <p:nvPr/>
          </p:nvSpPr>
          <p:spPr bwMode="auto">
            <a:xfrm>
              <a:off x="288" y="2016"/>
              <a:ext cx="5232" cy="0"/>
            </a:xfrm>
            <a:prstGeom prst="line">
              <a:avLst/>
            </a:prstGeom>
            <a:noFill/>
            <a:ln w="28575">
              <a:solidFill>
                <a:srgbClr val="FF0000"/>
              </a:solidFill>
              <a:round/>
              <a:headEnd/>
              <a:tailEnd/>
            </a:ln>
          </p:spPr>
          <p:txBody>
            <a:bodyPr/>
            <a:lstStyle/>
            <a:p>
              <a:endParaRPr lang="es-ES"/>
            </a:p>
          </p:txBody>
        </p:sp>
        <p:graphicFrame>
          <p:nvGraphicFramePr>
            <p:cNvPr id="14341" name="Object 17"/>
            <p:cNvGraphicFramePr>
              <a:graphicFrameLocks noChangeAspect="1"/>
            </p:cNvGraphicFramePr>
            <p:nvPr/>
          </p:nvGraphicFramePr>
          <p:xfrm>
            <a:off x="4128" y="2016"/>
            <a:ext cx="1296" cy="636"/>
          </p:xfrm>
          <a:graphic>
            <a:graphicData uri="http://schemas.openxmlformats.org/presentationml/2006/ole">
              <p:oleObj spid="_x0000_s49157" name="Ecuación" r:id="rId6" imgW="1688760" imgH="761760" progId="Equation.3">
                <p:embed/>
              </p:oleObj>
            </a:graphicData>
          </a:graphic>
        </p:graphicFrame>
        <p:graphicFrame>
          <p:nvGraphicFramePr>
            <p:cNvPr id="14342" name="Object 18"/>
            <p:cNvGraphicFramePr>
              <a:graphicFrameLocks noChangeAspect="1"/>
            </p:cNvGraphicFramePr>
            <p:nvPr/>
          </p:nvGraphicFramePr>
          <p:xfrm>
            <a:off x="3120" y="1536"/>
            <a:ext cx="938" cy="227"/>
          </p:xfrm>
          <a:graphic>
            <a:graphicData uri="http://schemas.openxmlformats.org/presentationml/2006/ole">
              <p:oleObj spid="_x0000_s49158" name="Ecuación" r:id="rId7" imgW="1028520" imgH="279360" progId="Equation.3">
                <p:embed/>
              </p:oleObj>
            </a:graphicData>
          </a:graphic>
        </p:graphicFrame>
        <p:sp>
          <p:nvSpPr>
            <p:cNvPr id="14357" name="Text Box 19"/>
            <p:cNvSpPr txBox="1">
              <a:spLocks noChangeArrowheads="1"/>
            </p:cNvSpPr>
            <p:nvPr/>
          </p:nvSpPr>
          <p:spPr bwMode="auto">
            <a:xfrm>
              <a:off x="4272" y="1440"/>
              <a:ext cx="960" cy="288"/>
            </a:xfrm>
            <a:prstGeom prst="rect">
              <a:avLst/>
            </a:prstGeom>
            <a:noFill/>
            <a:ln w="9525">
              <a:noFill/>
              <a:miter lim="800000"/>
              <a:headEnd/>
              <a:tailEnd/>
            </a:ln>
          </p:spPr>
          <p:txBody>
            <a:bodyPr>
              <a:spAutoFit/>
            </a:bodyPr>
            <a:lstStyle/>
            <a:p>
              <a:pPr algn="l">
                <a:spcBef>
                  <a:spcPct val="50000"/>
                </a:spcBef>
              </a:pPr>
              <a:r>
                <a:rPr lang="es-ES"/>
                <a:t>Constante</a:t>
              </a:r>
            </a:p>
          </p:txBody>
        </p:sp>
        <p:graphicFrame>
          <p:nvGraphicFramePr>
            <p:cNvPr id="14343" name="Object 20"/>
            <p:cNvGraphicFramePr>
              <a:graphicFrameLocks noChangeAspect="1"/>
            </p:cNvGraphicFramePr>
            <p:nvPr/>
          </p:nvGraphicFramePr>
          <p:xfrm>
            <a:off x="3120" y="2160"/>
            <a:ext cx="864" cy="329"/>
          </p:xfrm>
          <a:graphic>
            <a:graphicData uri="http://schemas.openxmlformats.org/presentationml/2006/ole">
              <p:oleObj spid="_x0000_s49159" name="Ecuación" r:id="rId8" imgW="1714320" imgH="507960" progId="Equation.3">
                <p:embed/>
              </p:oleObj>
            </a:graphicData>
          </a:graphic>
        </p:graphicFrame>
      </p:grpSp>
      <p:sp>
        <p:nvSpPr>
          <p:cNvPr id="14345" name="Text Box 21"/>
          <p:cNvSpPr txBox="1">
            <a:spLocks noChangeArrowheads="1"/>
          </p:cNvSpPr>
          <p:nvPr/>
        </p:nvSpPr>
        <p:spPr bwMode="auto">
          <a:xfrm>
            <a:off x="838200" y="457200"/>
            <a:ext cx="7315200" cy="584775"/>
          </a:xfrm>
          <a:prstGeom prst="rect">
            <a:avLst/>
          </a:prstGeom>
          <a:noFill/>
          <a:ln w="9525">
            <a:noFill/>
            <a:miter lim="800000"/>
            <a:headEnd/>
            <a:tailEnd/>
          </a:ln>
        </p:spPr>
        <p:txBody>
          <a:bodyPr>
            <a:spAutoFit/>
          </a:bodyPr>
          <a:lstStyle/>
          <a:p>
            <a:pPr algn="l">
              <a:spcBef>
                <a:spcPct val="50000"/>
              </a:spcBef>
            </a:pPr>
            <a:r>
              <a:rPr lang="es-ES" sz="3200" dirty="0" smtClean="0"/>
              <a:t>Propuesto Complete </a:t>
            </a:r>
            <a:r>
              <a:rPr lang="es-ES" sz="3200" dirty="0"/>
              <a:t>la Tabla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bwMode="auto">
          <a:xfrm>
            <a:off x="642910" y="1285860"/>
            <a:ext cx="7772400" cy="523220"/>
          </a:xfrm>
          <a:prstGeom prst="rect">
            <a:avLst/>
          </a:prstGeom>
          <a:noFill/>
          <a:ln w="9525">
            <a:noFill/>
            <a:miter lim="800000"/>
            <a:headEnd/>
            <a:tailEnd/>
          </a:ln>
        </p:spPr>
        <p:txBody>
          <a:bodyPr>
            <a:spAutoFit/>
          </a:bodyPr>
          <a:lstStyle/>
          <a:p>
            <a:pPr algn="ctr"/>
            <a:r>
              <a:rPr lang="es-ES" sz="2800" b="1" u="sng" dirty="0">
                <a:solidFill>
                  <a:schemeClr val="accent2"/>
                </a:solidFill>
                <a:cs typeface="Times New Roman" pitchFamily="18" charset="0"/>
              </a:rPr>
              <a:t>FERMENTADOR </a:t>
            </a:r>
            <a:r>
              <a:rPr lang="es-ES" sz="2800" b="1" u="sng" dirty="0" smtClean="0">
                <a:solidFill>
                  <a:schemeClr val="accent2"/>
                </a:solidFill>
                <a:cs typeface="Times New Roman" pitchFamily="18" charset="0"/>
              </a:rPr>
              <a:t>    FEDBATCH</a:t>
            </a:r>
            <a:endParaRPr lang="en-US" sz="2800" b="1" u="sng" dirty="0">
              <a:solidFill>
                <a:schemeClr val="accent2"/>
              </a:solidFill>
              <a:cs typeface="Times New Roman" pitchFamily="18" charset="0"/>
            </a:endParaRPr>
          </a:p>
        </p:txBody>
      </p:sp>
      <p:pic>
        <p:nvPicPr>
          <p:cNvPr id="50178" name="Picture 2"/>
          <p:cNvPicPr>
            <a:picLocks noChangeAspect="1" noChangeArrowheads="1"/>
          </p:cNvPicPr>
          <p:nvPr/>
        </p:nvPicPr>
        <p:blipFill>
          <a:blip r:embed="rId2"/>
          <a:srcRect/>
          <a:stretch>
            <a:fillRect/>
          </a:stretch>
        </p:blipFill>
        <p:spPr bwMode="auto">
          <a:xfrm>
            <a:off x="2714612" y="2409727"/>
            <a:ext cx="3733893" cy="380535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
          <p:cNvSpPr>
            <a:spLocks noChangeArrowheads="1"/>
          </p:cNvSpPr>
          <p:nvPr/>
        </p:nvSpPr>
        <p:spPr bwMode="auto">
          <a:xfrm>
            <a:off x="323850" y="908050"/>
            <a:ext cx="8458200" cy="519113"/>
          </a:xfrm>
          <a:prstGeom prst="rect">
            <a:avLst/>
          </a:prstGeom>
          <a:noFill/>
          <a:ln w="9525">
            <a:noFill/>
            <a:miter lim="800000"/>
            <a:headEnd/>
            <a:tailEnd/>
          </a:ln>
        </p:spPr>
        <p:txBody>
          <a:bodyPr>
            <a:spAutoFit/>
          </a:bodyPr>
          <a:lstStyle/>
          <a:p>
            <a:pPr algn="ctr"/>
            <a:r>
              <a:rPr lang="es-ES" sz="2800" b="1" u="sng">
                <a:solidFill>
                  <a:schemeClr val="accent2"/>
                </a:solidFill>
                <a:cs typeface="Times New Roman" pitchFamily="18" charset="0"/>
              </a:rPr>
              <a:t>FERMENTADOR FEDBATCH</a:t>
            </a:r>
            <a:endParaRPr lang="en-US" sz="2800" b="1" u="sng">
              <a:solidFill>
                <a:schemeClr val="accent2"/>
              </a:solidFill>
              <a:cs typeface="Times New Roman" pitchFamily="18" charset="0"/>
            </a:endParaRPr>
          </a:p>
        </p:txBody>
      </p:sp>
      <p:sp>
        <p:nvSpPr>
          <p:cNvPr id="26627" name="Text Box 13"/>
          <p:cNvSpPr txBox="1">
            <a:spLocks noChangeArrowheads="1"/>
          </p:cNvSpPr>
          <p:nvPr/>
        </p:nvSpPr>
        <p:spPr bwMode="auto">
          <a:xfrm>
            <a:off x="900113" y="1700213"/>
            <a:ext cx="7010400" cy="3108543"/>
          </a:xfrm>
          <a:prstGeom prst="rect">
            <a:avLst/>
          </a:prstGeom>
          <a:noFill/>
          <a:ln w="9525">
            <a:noFill/>
            <a:miter lim="800000"/>
            <a:headEnd/>
            <a:tailEnd/>
          </a:ln>
        </p:spPr>
        <p:txBody>
          <a:bodyPr>
            <a:spAutoFit/>
          </a:bodyPr>
          <a:lstStyle/>
          <a:p>
            <a:pPr algn="just">
              <a:spcBef>
                <a:spcPct val="50000"/>
              </a:spcBef>
            </a:pPr>
            <a:r>
              <a:rPr lang="es-ES" sz="2800" b="1" dirty="0">
                <a:solidFill>
                  <a:schemeClr val="accent2"/>
                </a:solidFill>
                <a:sym typeface="Symbol" pitchFamily="18" charset="2"/>
              </a:rPr>
              <a:t>Es un modo de operación donde </a:t>
            </a:r>
            <a:r>
              <a:rPr lang="es-ES" sz="2800" b="1" dirty="0">
                <a:solidFill>
                  <a:srgbClr val="FF0000"/>
                </a:solidFill>
                <a:sym typeface="Symbol" pitchFamily="18" charset="2"/>
              </a:rPr>
              <a:t>uno a más (en algunos casos todos) </a:t>
            </a:r>
            <a:r>
              <a:rPr lang="es-ES" sz="2800" b="1" u="sng" dirty="0">
                <a:solidFill>
                  <a:srgbClr val="FF0000"/>
                </a:solidFill>
                <a:sym typeface="Symbol" pitchFamily="18" charset="2"/>
              </a:rPr>
              <a:t>nutrientes son adicionados</a:t>
            </a:r>
            <a:r>
              <a:rPr lang="es-ES" sz="2800" b="1" dirty="0">
                <a:solidFill>
                  <a:srgbClr val="FF0000"/>
                </a:solidFill>
                <a:sym typeface="Symbol" pitchFamily="18" charset="2"/>
              </a:rPr>
              <a:t> al reactor durante el cultivo, </a:t>
            </a:r>
            <a:r>
              <a:rPr lang="es-ES" sz="2800" dirty="0">
                <a:solidFill>
                  <a:schemeClr val="accent2"/>
                </a:solidFill>
              </a:rPr>
              <a:t>la alimentación puede ser función del tiempo</a:t>
            </a:r>
            <a:r>
              <a:rPr lang="es-ES" sz="2800" b="1" dirty="0">
                <a:solidFill>
                  <a:schemeClr val="accent2"/>
                </a:solidFill>
                <a:sym typeface="Symbol" pitchFamily="18" charset="2"/>
              </a:rPr>
              <a:t>, pero </a:t>
            </a:r>
            <a:r>
              <a:rPr lang="es-ES" sz="2800" b="1" dirty="0">
                <a:solidFill>
                  <a:srgbClr val="FF0000"/>
                </a:solidFill>
                <a:sym typeface="Symbol" pitchFamily="18" charset="2"/>
              </a:rPr>
              <a:t>el medio que contiene los </a:t>
            </a:r>
            <a:r>
              <a:rPr lang="es-ES" sz="2800" b="1" dirty="0" err="1">
                <a:solidFill>
                  <a:srgbClr val="FF0000"/>
                </a:solidFill>
                <a:sym typeface="Symbol" pitchFamily="18" charset="2"/>
              </a:rPr>
              <a:t>metabolitos</a:t>
            </a:r>
            <a:r>
              <a:rPr lang="es-ES" sz="2800" b="1" dirty="0">
                <a:solidFill>
                  <a:srgbClr val="FF0000"/>
                </a:solidFill>
                <a:sym typeface="Symbol" pitchFamily="18" charset="2"/>
              </a:rPr>
              <a:t> es retirado una vez finalizada cada corrida </a:t>
            </a:r>
            <a:r>
              <a:rPr lang="es-ES" sz="2800" b="1" u="sng" dirty="0">
                <a:solidFill>
                  <a:schemeClr val="accent2"/>
                </a:solidFill>
                <a:sym typeface="Symbol" pitchFamily="18" charset="2"/>
              </a:rPr>
              <a:t>(no hay salida continua).</a:t>
            </a:r>
            <a:endParaRPr lang="en-US" sz="2800" b="1" u="sng" dirty="0">
              <a:solidFill>
                <a:schemeClr val="accent2"/>
              </a:solidFill>
              <a:sym typeface="Symbol" pitchFamily="18" charset="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l" eaLnBrk="1" hangingPunct="1"/>
            <a:r>
              <a:rPr lang="es-ES_tradnl" sz="4800" smtClean="0">
                <a:solidFill>
                  <a:srgbClr val="FCEE6C"/>
                </a:solidFill>
                <a:latin typeface="Arial" charset="0"/>
              </a:rPr>
              <a:t>Procedimiento:</a:t>
            </a:r>
            <a:endParaRPr lang="es-ES" sz="4800" smtClean="0">
              <a:solidFill>
                <a:srgbClr val="FCEE6C"/>
              </a:solidFill>
              <a:latin typeface="Arial" charset="0"/>
            </a:endParaRPr>
          </a:p>
        </p:txBody>
      </p:sp>
      <p:pic>
        <p:nvPicPr>
          <p:cNvPr id="27651" name="Picture 3" descr="bt3"/>
          <p:cNvPicPr>
            <a:picLocks noChangeAspect="1" noChangeArrowheads="1" noCrop="1"/>
          </p:cNvPicPr>
          <p:nvPr/>
        </p:nvPicPr>
        <p:blipFill>
          <a:blip r:embed="rId2"/>
          <a:srcRect/>
          <a:stretch>
            <a:fillRect/>
          </a:stretch>
        </p:blipFill>
        <p:spPr bwMode="auto">
          <a:xfrm>
            <a:off x="2124075" y="1916113"/>
            <a:ext cx="5765800" cy="431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l" eaLnBrk="1" hangingPunct="1"/>
            <a:r>
              <a:rPr lang="es-ES_tradnl" sz="4800" smtClean="0">
                <a:solidFill>
                  <a:srgbClr val="FCEE6C"/>
                </a:solidFill>
                <a:latin typeface="Arial" charset="0"/>
              </a:rPr>
              <a:t>Procedimiento:</a:t>
            </a:r>
            <a:endParaRPr lang="es-ES" sz="4800" smtClean="0">
              <a:solidFill>
                <a:srgbClr val="FCEE6C"/>
              </a:solidFill>
              <a:latin typeface="Arial" charset="0"/>
            </a:endParaRPr>
          </a:p>
        </p:txBody>
      </p:sp>
      <p:pic>
        <p:nvPicPr>
          <p:cNvPr id="28675" name="Picture 3" descr="bt5"/>
          <p:cNvPicPr>
            <a:picLocks noChangeAspect="1" noChangeArrowheads="1" noCrop="1"/>
          </p:cNvPicPr>
          <p:nvPr/>
        </p:nvPicPr>
        <p:blipFill>
          <a:blip r:embed="rId2"/>
          <a:srcRect/>
          <a:stretch>
            <a:fillRect/>
          </a:stretch>
        </p:blipFill>
        <p:spPr bwMode="auto">
          <a:xfrm>
            <a:off x="1906588" y="1906588"/>
            <a:ext cx="5765800" cy="431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04800" y="-71462"/>
            <a:ext cx="8458200" cy="519113"/>
          </a:xfrm>
          <a:prstGeom prst="rect">
            <a:avLst/>
          </a:prstGeom>
          <a:noFill/>
          <a:ln w="9525">
            <a:noFill/>
            <a:miter lim="800000"/>
            <a:headEnd/>
            <a:tailEnd/>
          </a:ln>
        </p:spPr>
        <p:txBody>
          <a:bodyPr>
            <a:spAutoFit/>
          </a:bodyPr>
          <a:lstStyle/>
          <a:p>
            <a:pPr algn="ctr"/>
            <a:r>
              <a:rPr lang="es-ES" sz="2800" b="1" u="sng" dirty="0">
                <a:solidFill>
                  <a:schemeClr val="accent2"/>
                </a:solidFill>
                <a:cs typeface="Times New Roman" pitchFamily="18" charset="0"/>
              </a:rPr>
              <a:t>FERMENTADOR FEDBATCH</a:t>
            </a:r>
            <a:endParaRPr lang="en-US" sz="2800" b="1" u="sng" dirty="0">
              <a:solidFill>
                <a:schemeClr val="accent2"/>
              </a:solidFill>
              <a:cs typeface="Times New Roman" pitchFamily="18" charset="0"/>
            </a:endParaRPr>
          </a:p>
        </p:txBody>
      </p:sp>
      <p:sp>
        <p:nvSpPr>
          <p:cNvPr id="29699" name="Text Box 4"/>
          <p:cNvSpPr txBox="1">
            <a:spLocks noChangeArrowheads="1"/>
          </p:cNvSpPr>
          <p:nvPr/>
        </p:nvSpPr>
        <p:spPr bwMode="auto">
          <a:xfrm>
            <a:off x="900113" y="1052513"/>
            <a:ext cx="6781800" cy="641350"/>
          </a:xfrm>
          <a:prstGeom prst="rect">
            <a:avLst/>
          </a:prstGeom>
          <a:noFill/>
          <a:ln w="9525">
            <a:noFill/>
            <a:miter lim="800000"/>
            <a:headEnd/>
            <a:tailEnd/>
          </a:ln>
        </p:spPr>
        <p:txBody>
          <a:bodyPr>
            <a:spAutoFit/>
          </a:bodyPr>
          <a:lstStyle/>
          <a:p>
            <a:pPr algn="l">
              <a:spcBef>
                <a:spcPct val="50000"/>
              </a:spcBef>
            </a:pPr>
            <a:r>
              <a:rPr lang="es-ES" sz="1800">
                <a:solidFill>
                  <a:srgbClr val="800000"/>
                </a:solidFill>
              </a:rPr>
              <a:t>Debido a esto el volumen de caldo aumenta V</a:t>
            </a:r>
            <a:r>
              <a:rPr lang="es-ES" sz="1800" baseline="-25000">
                <a:solidFill>
                  <a:srgbClr val="800000"/>
                </a:solidFill>
              </a:rPr>
              <a:t>R</a:t>
            </a:r>
            <a:r>
              <a:rPr lang="es-ES" sz="1800">
                <a:solidFill>
                  <a:srgbClr val="800000"/>
                </a:solidFill>
              </a:rPr>
              <a:t> =f(t) y todas las variables se ven afectadas en el tiempo x,s,p.</a:t>
            </a:r>
          </a:p>
        </p:txBody>
      </p:sp>
      <p:grpSp>
        <p:nvGrpSpPr>
          <p:cNvPr id="29700" name="Group 5"/>
          <p:cNvGrpSpPr>
            <a:grpSpLocks/>
          </p:cNvGrpSpPr>
          <p:nvPr/>
        </p:nvGrpSpPr>
        <p:grpSpPr bwMode="auto">
          <a:xfrm>
            <a:off x="3924300" y="3284538"/>
            <a:ext cx="4724400" cy="2066925"/>
            <a:chOff x="1824" y="1104"/>
            <a:chExt cx="3504" cy="1603"/>
          </a:xfrm>
        </p:grpSpPr>
        <p:grpSp>
          <p:nvGrpSpPr>
            <p:cNvPr id="29702" name="Group 6"/>
            <p:cNvGrpSpPr>
              <a:grpSpLocks/>
            </p:cNvGrpSpPr>
            <p:nvPr/>
          </p:nvGrpSpPr>
          <p:grpSpPr bwMode="auto">
            <a:xfrm>
              <a:off x="1920" y="1104"/>
              <a:ext cx="3408" cy="1603"/>
              <a:chOff x="1008" y="1536"/>
              <a:chExt cx="3408" cy="1603"/>
            </a:xfrm>
          </p:grpSpPr>
          <p:grpSp>
            <p:nvGrpSpPr>
              <p:cNvPr id="29705" name="Group 7"/>
              <p:cNvGrpSpPr>
                <a:grpSpLocks/>
              </p:cNvGrpSpPr>
              <p:nvPr/>
            </p:nvGrpSpPr>
            <p:grpSpPr bwMode="auto">
              <a:xfrm>
                <a:off x="1008" y="1536"/>
                <a:ext cx="3035" cy="1200"/>
                <a:chOff x="624" y="2016"/>
                <a:chExt cx="3035" cy="1200"/>
              </a:xfrm>
            </p:grpSpPr>
            <p:grpSp>
              <p:nvGrpSpPr>
                <p:cNvPr id="29707" name="Group 8"/>
                <p:cNvGrpSpPr>
                  <a:grpSpLocks/>
                </p:cNvGrpSpPr>
                <p:nvPr/>
              </p:nvGrpSpPr>
              <p:grpSpPr bwMode="auto">
                <a:xfrm>
                  <a:off x="2352" y="2016"/>
                  <a:ext cx="1307" cy="1200"/>
                  <a:chOff x="2784" y="1968"/>
                  <a:chExt cx="1307" cy="1200"/>
                </a:xfrm>
              </p:grpSpPr>
              <p:sp>
                <p:nvSpPr>
                  <p:cNvPr id="29716" name="AutoShape 9"/>
                  <p:cNvSpPr>
                    <a:spLocks noChangeArrowheads="1"/>
                  </p:cNvSpPr>
                  <p:nvPr/>
                </p:nvSpPr>
                <p:spPr bwMode="auto">
                  <a:xfrm>
                    <a:off x="3312" y="2256"/>
                    <a:ext cx="779" cy="912"/>
                  </a:xfrm>
                  <a:prstGeom prst="can">
                    <a:avLst>
                      <a:gd name="adj" fmla="val 29268"/>
                    </a:avLst>
                  </a:prstGeom>
                  <a:solidFill>
                    <a:srgbClr val="FFFFFF"/>
                  </a:solidFill>
                  <a:ln w="9525">
                    <a:solidFill>
                      <a:srgbClr val="000000"/>
                    </a:solidFill>
                    <a:round/>
                    <a:headEnd/>
                    <a:tailEnd/>
                  </a:ln>
                </p:spPr>
                <p:txBody>
                  <a:bodyPr/>
                  <a:lstStyle/>
                  <a:p>
                    <a:endParaRPr lang="es-CL"/>
                  </a:p>
                </p:txBody>
              </p:sp>
              <p:grpSp>
                <p:nvGrpSpPr>
                  <p:cNvPr id="29717" name="Group 10"/>
                  <p:cNvGrpSpPr>
                    <a:grpSpLocks/>
                  </p:cNvGrpSpPr>
                  <p:nvPr/>
                </p:nvGrpSpPr>
                <p:grpSpPr bwMode="auto">
                  <a:xfrm>
                    <a:off x="3505" y="1968"/>
                    <a:ext cx="389" cy="1071"/>
                    <a:chOff x="2642" y="2036"/>
                    <a:chExt cx="486" cy="1023"/>
                  </a:xfrm>
                </p:grpSpPr>
                <p:sp>
                  <p:nvSpPr>
                    <p:cNvPr id="29720" name="Line 11"/>
                    <p:cNvSpPr>
                      <a:spLocks noChangeShapeType="1"/>
                    </p:cNvSpPr>
                    <p:nvPr/>
                  </p:nvSpPr>
                  <p:spPr bwMode="auto">
                    <a:xfrm>
                      <a:off x="2886" y="2036"/>
                      <a:ext cx="0" cy="1023"/>
                    </a:xfrm>
                    <a:prstGeom prst="line">
                      <a:avLst/>
                    </a:prstGeom>
                    <a:noFill/>
                    <a:ln w="76200">
                      <a:solidFill>
                        <a:srgbClr val="000000"/>
                      </a:solidFill>
                      <a:round/>
                      <a:headEnd/>
                      <a:tailEnd/>
                    </a:ln>
                  </p:spPr>
                  <p:txBody>
                    <a:bodyPr/>
                    <a:lstStyle/>
                    <a:p>
                      <a:endParaRPr lang="es-ES"/>
                    </a:p>
                  </p:txBody>
                </p:sp>
                <p:sp>
                  <p:nvSpPr>
                    <p:cNvPr id="29721" name="Oval 12"/>
                    <p:cNvSpPr>
                      <a:spLocks noChangeArrowheads="1"/>
                    </p:cNvSpPr>
                    <p:nvPr/>
                  </p:nvSpPr>
                  <p:spPr bwMode="auto">
                    <a:xfrm>
                      <a:off x="2642" y="2991"/>
                      <a:ext cx="244" cy="68"/>
                    </a:xfrm>
                    <a:prstGeom prst="ellipse">
                      <a:avLst/>
                    </a:prstGeom>
                    <a:solidFill>
                      <a:srgbClr val="000000"/>
                    </a:solidFill>
                    <a:ln w="9525">
                      <a:solidFill>
                        <a:srgbClr val="000000"/>
                      </a:solidFill>
                      <a:round/>
                      <a:headEnd/>
                      <a:tailEnd/>
                    </a:ln>
                  </p:spPr>
                  <p:txBody>
                    <a:bodyPr/>
                    <a:lstStyle/>
                    <a:p>
                      <a:endParaRPr lang="es-CL"/>
                    </a:p>
                  </p:txBody>
                </p:sp>
                <p:sp>
                  <p:nvSpPr>
                    <p:cNvPr id="29722" name="Oval 13"/>
                    <p:cNvSpPr>
                      <a:spLocks noChangeArrowheads="1"/>
                    </p:cNvSpPr>
                    <p:nvPr/>
                  </p:nvSpPr>
                  <p:spPr bwMode="auto">
                    <a:xfrm>
                      <a:off x="2886" y="2991"/>
                      <a:ext cx="242" cy="68"/>
                    </a:xfrm>
                    <a:prstGeom prst="ellipse">
                      <a:avLst/>
                    </a:prstGeom>
                    <a:solidFill>
                      <a:srgbClr val="000000"/>
                    </a:solidFill>
                    <a:ln w="9525">
                      <a:solidFill>
                        <a:srgbClr val="000000"/>
                      </a:solidFill>
                      <a:round/>
                      <a:headEnd/>
                      <a:tailEnd/>
                    </a:ln>
                  </p:spPr>
                  <p:txBody>
                    <a:bodyPr/>
                    <a:lstStyle/>
                    <a:p>
                      <a:endParaRPr lang="es-CL"/>
                    </a:p>
                  </p:txBody>
                </p:sp>
              </p:grpSp>
              <p:sp>
                <p:nvSpPr>
                  <p:cNvPr id="29718" name="AutoShape 14"/>
                  <p:cNvSpPr>
                    <a:spLocks noChangeArrowheads="1"/>
                  </p:cNvSpPr>
                  <p:nvPr/>
                </p:nvSpPr>
                <p:spPr bwMode="auto">
                  <a:xfrm>
                    <a:off x="3312" y="2544"/>
                    <a:ext cx="770" cy="624"/>
                  </a:xfrm>
                  <a:prstGeom prst="can">
                    <a:avLst>
                      <a:gd name="adj" fmla="val 25000"/>
                    </a:avLst>
                  </a:prstGeom>
                  <a:solidFill>
                    <a:schemeClr val="hlink">
                      <a:alpha val="50195"/>
                    </a:schemeClr>
                  </a:solidFill>
                  <a:ln w="9525">
                    <a:solidFill>
                      <a:schemeClr val="tx1"/>
                    </a:solidFill>
                    <a:round/>
                    <a:headEnd/>
                    <a:tailEnd/>
                  </a:ln>
                </p:spPr>
                <p:txBody>
                  <a:bodyPr wrap="none" anchor="ctr"/>
                  <a:lstStyle/>
                  <a:p>
                    <a:endParaRPr lang="es-CL"/>
                  </a:p>
                </p:txBody>
              </p:sp>
              <p:sp>
                <p:nvSpPr>
                  <p:cNvPr id="29719" name="Line 15"/>
                  <p:cNvSpPr>
                    <a:spLocks noChangeShapeType="1"/>
                  </p:cNvSpPr>
                  <p:nvPr/>
                </p:nvSpPr>
                <p:spPr bwMode="auto">
                  <a:xfrm>
                    <a:off x="2784" y="2544"/>
                    <a:ext cx="768" cy="0"/>
                  </a:xfrm>
                  <a:prstGeom prst="line">
                    <a:avLst/>
                  </a:prstGeom>
                  <a:noFill/>
                  <a:ln w="76200">
                    <a:solidFill>
                      <a:schemeClr val="tx1"/>
                    </a:solidFill>
                    <a:round/>
                    <a:headEnd/>
                    <a:tailEnd type="triangle" w="med" len="med"/>
                  </a:ln>
                </p:spPr>
                <p:txBody>
                  <a:bodyPr/>
                  <a:lstStyle/>
                  <a:p>
                    <a:endParaRPr lang="es-ES"/>
                  </a:p>
                </p:txBody>
              </p:sp>
            </p:grpSp>
            <p:grpSp>
              <p:nvGrpSpPr>
                <p:cNvPr id="29708" name="Group 16"/>
                <p:cNvGrpSpPr>
                  <a:grpSpLocks/>
                </p:cNvGrpSpPr>
                <p:nvPr/>
              </p:nvGrpSpPr>
              <p:grpSpPr bwMode="auto">
                <a:xfrm>
                  <a:off x="624" y="2016"/>
                  <a:ext cx="1307" cy="1200"/>
                  <a:chOff x="624" y="2016"/>
                  <a:chExt cx="1307" cy="1200"/>
                </a:xfrm>
              </p:grpSpPr>
              <p:sp>
                <p:nvSpPr>
                  <p:cNvPr id="29709" name="AutoShape 17"/>
                  <p:cNvSpPr>
                    <a:spLocks noChangeArrowheads="1"/>
                  </p:cNvSpPr>
                  <p:nvPr/>
                </p:nvSpPr>
                <p:spPr bwMode="auto">
                  <a:xfrm>
                    <a:off x="1152" y="2304"/>
                    <a:ext cx="779" cy="912"/>
                  </a:xfrm>
                  <a:prstGeom prst="can">
                    <a:avLst>
                      <a:gd name="adj" fmla="val 29268"/>
                    </a:avLst>
                  </a:prstGeom>
                  <a:solidFill>
                    <a:srgbClr val="FFFFFF"/>
                  </a:solidFill>
                  <a:ln w="9525">
                    <a:solidFill>
                      <a:srgbClr val="000000"/>
                    </a:solidFill>
                    <a:round/>
                    <a:headEnd/>
                    <a:tailEnd/>
                  </a:ln>
                </p:spPr>
                <p:txBody>
                  <a:bodyPr/>
                  <a:lstStyle/>
                  <a:p>
                    <a:endParaRPr lang="es-CL"/>
                  </a:p>
                </p:txBody>
              </p:sp>
              <p:grpSp>
                <p:nvGrpSpPr>
                  <p:cNvPr id="29710" name="Group 18"/>
                  <p:cNvGrpSpPr>
                    <a:grpSpLocks/>
                  </p:cNvGrpSpPr>
                  <p:nvPr/>
                </p:nvGrpSpPr>
                <p:grpSpPr bwMode="auto">
                  <a:xfrm>
                    <a:off x="1345" y="2016"/>
                    <a:ext cx="389" cy="1071"/>
                    <a:chOff x="2642" y="2036"/>
                    <a:chExt cx="486" cy="1023"/>
                  </a:xfrm>
                </p:grpSpPr>
                <p:sp>
                  <p:nvSpPr>
                    <p:cNvPr id="29713" name="Line 19"/>
                    <p:cNvSpPr>
                      <a:spLocks noChangeShapeType="1"/>
                    </p:cNvSpPr>
                    <p:nvPr/>
                  </p:nvSpPr>
                  <p:spPr bwMode="auto">
                    <a:xfrm>
                      <a:off x="2886" y="2036"/>
                      <a:ext cx="0" cy="1023"/>
                    </a:xfrm>
                    <a:prstGeom prst="line">
                      <a:avLst/>
                    </a:prstGeom>
                    <a:noFill/>
                    <a:ln w="76200">
                      <a:solidFill>
                        <a:srgbClr val="000000"/>
                      </a:solidFill>
                      <a:round/>
                      <a:headEnd/>
                      <a:tailEnd/>
                    </a:ln>
                  </p:spPr>
                  <p:txBody>
                    <a:bodyPr/>
                    <a:lstStyle/>
                    <a:p>
                      <a:endParaRPr lang="es-ES"/>
                    </a:p>
                  </p:txBody>
                </p:sp>
                <p:sp>
                  <p:nvSpPr>
                    <p:cNvPr id="29714" name="Oval 20"/>
                    <p:cNvSpPr>
                      <a:spLocks noChangeArrowheads="1"/>
                    </p:cNvSpPr>
                    <p:nvPr/>
                  </p:nvSpPr>
                  <p:spPr bwMode="auto">
                    <a:xfrm>
                      <a:off x="2642" y="2991"/>
                      <a:ext cx="244" cy="68"/>
                    </a:xfrm>
                    <a:prstGeom prst="ellipse">
                      <a:avLst/>
                    </a:prstGeom>
                    <a:solidFill>
                      <a:srgbClr val="000000"/>
                    </a:solidFill>
                    <a:ln w="9525">
                      <a:solidFill>
                        <a:srgbClr val="000000"/>
                      </a:solidFill>
                      <a:round/>
                      <a:headEnd/>
                      <a:tailEnd/>
                    </a:ln>
                  </p:spPr>
                  <p:txBody>
                    <a:bodyPr/>
                    <a:lstStyle/>
                    <a:p>
                      <a:endParaRPr lang="es-CL"/>
                    </a:p>
                  </p:txBody>
                </p:sp>
                <p:sp>
                  <p:nvSpPr>
                    <p:cNvPr id="29715" name="Oval 21"/>
                    <p:cNvSpPr>
                      <a:spLocks noChangeArrowheads="1"/>
                    </p:cNvSpPr>
                    <p:nvPr/>
                  </p:nvSpPr>
                  <p:spPr bwMode="auto">
                    <a:xfrm>
                      <a:off x="2886" y="2991"/>
                      <a:ext cx="242" cy="68"/>
                    </a:xfrm>
                    <a:prstGeom prst="ellipse">
                      <a:avLst/>
                    </a:prstGeom>
                    <a:solidFill>
                      <a:srgbClr val="000000"/>
                    </a:solidFill>
                    <a:ln w="9525">
                      <a:solidFill>
                        <a:srgbClr val="000000"/>
                      </a:solidFill>
                      <a:round/>
                      <a:headEnd/>
                      <a:tailEnd/>
                    </a:ln>
                  </p:spPr>
                  <p:txBody>
                    <a:bodyPr/>
                    <a:lstStyle/>
                    <a:p>
                      <a:endParaRPr lang="es-CL"/>
                    </a:p>
                  </p:txBody>
                </p:sp>
              </p:grpSp>
              <p:sp>
                <p:nvSpPr>
                  <p:cNvPr id="29711" name="AutoShape 22"/>
                  <p:cNvSpPr>
                    <a:spLocks noChangeArrowheads="1"/>
                  </p:cNvSpPr>
                  <p:nvPr/>
                </p:nvSpPr>
                <p:spPr bwMode="auto">
                  <a:xfrm>
                    <a:off x="1152" y="2928"/>
                    <a:ext cx="770" cy="288"/>
                  </a:xfrm>
                  <a:prstGeom prst="can">
                    <a:avLst>
                      <a:gd name="adj" fmla="val 16028"/>
                    </a:avLst>
                  </a:prstGeom>
                  <a:solidFill>
                    <a:schemeClr val="hlink">
                      <a:alpha val="50195"/>
                    </a:schemeClr>
                  </a:solidFill>
                  <a:ln w="9525">
                    <a:solidFill>
                      <a:schemeClr val="tx1"/>
                    </a:solidFill>
                    <a:round/>
                    <a:headEnd/>
                    <a:tailEnd/>
                  </a:ln>
                </p:spPr>
                <p:txBody>
                  <a:bodyPr wrap="none" anchor="ctr"/>
                  <a:lstStyle/>
                  <a:p>
                    <a:endParaRPr lang="es-CL"/>
                  </a:p>
                </p:txBody>
              </p:sp>
              <p:sp>
                <p:nvSpPr>
                  <p:cNvPr id="29712" name="Line 23"/>
                  <p:cNvSpPr>
                    <a:spLocks noChangeShapeType="1"/>
                  </p:cNvSpPr>
                  <p:nvPr/>
                </p:nvSpPr>
                <p:spPr bwMode="auto">
                  <a:xfrm>
                    <a:off x="624" y="2592"/>
                    <a:ext cx="768" cy="0"/>
                  </a:xfrm>
                  <a:prstGeom prst="line">
                    <a:avLst/>
                  </a:prstGeom>
                  <a:noFill/>
                  <a:ln w="76200">
                    <a:solidFill>
                      <a:schemeClr val="tx1"/>
                    </a:solidFill>
                    <a:round/>
                    <a:headEnd/>
                    <a:tailEnd type="triangle" w="med" len="med"/>
                  </a:ln>
                </p:spPr>
                <p:txBody>
                  <a:bodyPr/>
                  <a:lstStyle/>
                  <a:p>
                    <a:endParaRPr lang="es-ES"/>
                  </a:p>
                </p:txBody>
              </p:sp>
            </p:grpSp>
          </p:grpSp>
          <p:sp>
            <p:nvSpPr>
              <p:cNvPr id="29706" name="Text Box 24"/>
              <p:cNvSpPr txBox="1">
                <a:spLocks noChangeArrowheads="1"/>
              </p:cNvSpPr>
              <p:nvPr/>
            </p:nvSpPr>
            <p:spPr bwMode="auto">
              <a:xfrm>
                <a:off x="1344" y="2784"/>
                <a:ext cx="3072" cy="355"/>
              </a:xfrm>
              <a:prstGeom prst="rect">
                <a:avLst/>
              </a:prstGeom>
              <a:noFill/>
              <a:ln w="9525">
                <a:noFill/>
                <a:miter lim="800000"/>
                <a:headEnd/>
                <a:tailEnd/>
              </a:ln>
            </p:spPr>
            <p:txBody>
              <a:bodyPr>
                <a:spAutoFit/>
              </a:bodyPr>
              <a:lstStyle/>
              <a:p>
                <a:pPr algn="l">
                  <a:spcBef>
                    <a:spcPct val="50000"/>
                  </a:spcBef>
                </a:pPr>
                <a:r>
                  <a:rPr lang="es-ES"/>
                  <a:t>        t</a:t>
                </a:r>
                <a:r>
                  <a:rPr lang="es-ES" baseline="-25000"/>
                  <a:t>o</a:t>
                </a:r>
                <a:r>
                  <a:rPr lang="es-ES"/>
                  <a:t>	, V</a:t>
                </a:r>
                <a:r>
                  <a:rPr lang="es-ES" baseline="-25000"/>
                  <a:t>o</a:t>
                </a:r>
                <a:r>
                  <a:rPr lang="es-ES"/>
                  <a:t>		t</a:t>
                </a:r>
                <a:r>
                  <a:rPr lang="es-ES" baseline="-25000"/>
                  <a:t>f</a:t>
                </a:r>
                <a:r>
                  <a:rPr lang="es-ES"/>
                  <a:t>, V</a:t>
                </a:r>
                <a:r>
                  <a:rPr lang="es-ES" baseline="-25000"/>
                  <a:t>f</a:t>
                </a:r>
              </a:p>
            </p:txBody>
          </p:sp>
        </p:grpSp>
        <p:sp>
          <p:nvSpPr>
            <p:cNvPr id="29703" name="Text Box 25"/>
            <p:cNvSpPr txBox="1">
              <a:spLocks noChangeArrowheads="1"/>
            </p:cNvSpPr>
            <p:nvPr/>
          </p:nvSpPr>
          <p:spPr bwMode="auto">
            <a:xfrm>
              <a:off x="1824" y="1344"/>
              <a:ext cx="480" cy="308"/>
            </a:xfrm>
            <a:prstGeom prst="rect">
              <a:avLst/>
            </a:prstGeom>
            <a:noFill/>
            <a:ln w="9525">
              <a:noFill/>
              <a:miter lim="800000"/>
              <a:headEnd/>
              <a:tailEnd/>
            </a:ln>
          </p:spPr>
          <p:txBody>
            <a:bodyPr>
              <a:spAutoFit/>
            </a:bodyPr>
            <a:lstStyle/>
            <a:p>
              <a:pPr algn="l">
                <a:spcBef>
                  <a:spcPct val="50000"/>
                </a:spcBef>
              </a:pPr>
              <a:r>
                <a:rPr lang="es-ES" sz="2000"/>
                <a:t>F(t)</a:t>
              </a:r>
            </a:p>
          </p:txBody>
        </p:sp>
        <p:sp>
          <p:nvSpPr>
            <p:cNvPr id="29704" name="Text Box 26"/>
            <p:cNvSpPr txBox="1">
              <a:spLocks noChangeArrowheads="1"/>
            </p:cNvSpPr>
            <p:nvPr/>
          </p:nvSpPr>
          <p:spPr bwMode="auto">
            <a:xfrm>
              <a:off x="3600" y="1296"/>
              <a:ext cx="480" cy="308"/>
            </a:xfrm>
            <a:prstGeom prst="rect">
              <a:avLst/>
            </a:prstGeom>
            <a:noFill/>
            <a:ln w="9525">
              <a:noFill/>
              <a:miter lim="800000"/>
              <a:headEnd/>
              <a:tailEnd/>
            </a:ln>
          </p:spPr>
          <p:txBody>
            <a:bodyPr>
              <a:spAutoFit/>
            </a:bodyPr>
            <a:lstStyle/>
            <a:p>
              <a:pPr algn="l">
                <a:spcBef>
                  <a:spcPct val="50000"/>
                </a:spcBef>
              </a:pPr>
              <a:r>
                <a:rPr lang="es-ES" sz="2000"/>
                <a:t>F(t)</a:t>
              </a:r>
            </a:p>
          </p:txBody>
        </p:sp>
      </p:grpSp>
      <p:sp>
        <p:nvSpPr>
          <p:cNvPr id="79899" name="Text Box 27"/>
          <p:cNvSpPr txBox="1">
            <a:spLocks noChangeArrowheads="1"/>
          </p:cNvSpPr>
          <p:nvPr/>
        </p:nvSpPr>
        <p:spPr bwMode="auto">
          <a:xfrm>
            <a:off x="395288" y="2420938"/>
            <a:ext cx="3048000" cy="2541587"/>
          </a:xfrm>
          <a:prstGeom prst="rect">
            <a:avLst/>
          </a:prstGeom>
          <a:noFill/>
          <a:ln w="76200">
            <a:solidFill>
              <a:srgbClr val="FF0000"/>
            </a:solidFill>
            <a:miter lim="800000"/>
            <a:headEnd/>
            <a:tailEnd/>
          </a:ln>
        </p:spPr>
        <p:txBody>
          <a:bodyPr>
            <a:spAutoFit/>
          </a:bodyPr>
          <a:lstStyle/>
          <a:p>
            <a:pPr algn="l">
              <a:spcBef>
                <a:spcPct val="50000"/>
              </a:spcBef>
            </a:pPr>
            <a:r>
              <a:rPr lang="es-ES"/>
              <a:t>Definición de variable Cantidad de:</a:t>
            </a:r>
          </a:p>
          <a:p>
            <a:pPr algn="ctr">
              <a:spcBef>
                <a:spcPct val="50000"/>
              </a:spcBef>
            </a:pPr>
            <a:r>
              <a:rPr lang="es-ES" b="1">
                <a:solidFill>
                  <a:srgbClr val="FF0000"/>
                </a:solidFill>
              </a:rPr>
              <a:t>X = x*V</a:t>
            </a:r>
          </a:p>
          <a:p>
            <a:pPr algn="ctr">
              <a:spcBef>
                <a:spcPct val="50000"/>
              </a:spcBef>
            </a:pPr>
            <a:r>
              <a:rPr lang="es-ES" b="1">
                <a:solidFill>
                  <a:srgbClr val="FF0000"/>
                </a:solidFill>
              </a:rPr>
              <a:t>S = s*V</a:t>
            </a:r>
          </a:p>
          <a:p>
            <a:pPr algn="ctr">
              <a:spcBef>
                <a:spcPct val="50000"/>
              </a:spcBef>
            </a:pPr>
            <a:r>
              <a:rPr lang="es-ES" b="1">
                <a:solidFill>
                  <a:srgbClr val="FF0000"/>
                </a:solidFill>
              </a:rPr>
              <a:t>P = p*V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9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99"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3"/>
          <p:cNvSpPr>
            <a:spLocks noGrp="1" noChangeArrowheads="1"/>
          </p:cNvSpPr>
          <p:nvPr>
            <p:ph type="title"/>
          </p:nvPr>
        </p:nvSpPr>
        <p:spPr>
          <a:xfrm>
            <a:off x="685800" y="304800"/>
            <a:ext cx="7772400" cy="1143000"/>
          </a:xfrm>
          <a:noFill/>
        </p:spPr>
        <p:txBody>
          <a:bodyPr/>
          <a:lstStyle/>
          <a:p>
            <a:pPr eaLnBrk="1" hangingPunct="1">
              <a:spcBef>
                <a:spcPct val="50000"/>
              </a:spcBef>
            </a:pPr>
            <a:r>
              <a:rPr lang="es-ES" sz="2400" b="1" u="sng" smtClean="0">
                <a:solidFill>
                  <a:schemeClr val="accent2"/>
                </a:solidFill>
              </a:rPr>
              <a:t>Perfiles</a:t>
            </a:r>
          </a:p>
        </p:txBody>
      </p:sp>
      <p:pic>
        <p:nvPicPr>
          <p:cNvPr id="30723" name="Picture 10"/>
          <p:cNvPicPr>
            <a:picLocks noChangeAspect="1" noChangeArrowheads="1"/>
          </p:cNvPicPr>
          <p:nvPr/>
        </p:nvPicPr>
        <p:blipFill>
          <a:blip r:embed="rId2"/>
          <a:srcRect/>
          <a:stretch>
            <a:fillRect/>
          </a:stretch>
        </p:blipFill>
        <p:spPr bwMode="auto">
          <a:xfrm>
            <a:off x="1066800" y="2286000"/>
            <a:ext cx="7015163" cy="29749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1704</TotalTime>
  <Words>1014</Words>
  <Application>Microsoft PowerPoint</Application>
  <PresentationFormat>Presentación en pantalla (4:3)</PresentationFormat>
  <Paragraphs>186</Paragraphs>
  <Slides>37</Slides>
  <Notes>1</Notes>
  <HiddenSlides>0</HiddenSlides>
  <MMClips>0</MMClips>
  <ScaleCrop>false</ScaleCrop>
  <HeadingPairs>
    <vt:vector size="6" baseType="variant">
      <vt:variant>
        <vt:lpstr>Tema</vt:lpstr>
      </vt:variant>
      <vt:variant>
        <vt:i4>1</vt:i4>
      </vt:variant>
      <vt:variant>
        <vt:lpstr>Servidores OLE incrustados</vt:lpstr>
      </vt:variant>
      <vt:variant>
        <vt:i4>5</vt:i4>
      </vt:variant>
      <vt:variant>
        <vt:lpstr>Títulos de diapositiva</vt:lpstr>
      </vt:variant>
      <vt:variant>
        <vt:i4>37</vt:i4>
      </vt:variant>
    </vt:vector>
  </HeadingPairs>
  <TitlesOfParts>
    <vt:vector size="43" baseType="lpstr">
      <vt:lpstr>Diseño predeterminado</vt:lpstr>
      <vt:lpstr>Imagen de mapa de bits</vt:lpstr>
      <vt:lpstr>Fotografía de Photo Editor</vt:lpstr>
      <vt:lpstr>Gráfico</vt:lpstr>
      <vt:lpstr>Bitmap Image</vt:lpstr>
      <vt:lpstr>Ecuación</vt:lpstr>
      <vt:lpstr>Diseño de Bio-reactores Fed-batch M.Elena Lienqueo mlienque@ing.uchile.cl </vt:lpstr>
      <vt:lpstr>Diapositiva 2</vt:lpstr>
      <vt:lpstr> ¿Cómo está operando este fermentador?</vt:lpstr>
      <vt:lpstr>FERMENTADOR     FEDBATCH</vt:lpstr>
      <vt:lpstr>Diapositiva 5</vt:lpstr>
      <vt:lpstr>Procedimiento:</vt:lpstr>
      <vt:lpstr>Procedimiento:</vt:lpstr>
      <vt:lpstr>Diapositiva 8</vt:lpstr>
      <vt:lpstr>Perfiles</vt:lpstr>
      <vt:lpstr>Comparación Perfiles Batch y Fed-batch</vt:lpstr>
      <vt:lpstr>Diapositiva 11</vt:lpstr>
      <vt:lpstr>Diapositiva 12</vt:lpstr>
      <vt:lpstr>Diapositiva 13</vt:lpstr>
      <vt:lpstr>Diapositiva 14</vt:lpstr>
      <vt:lpstr>Diapositiva 15</vt:lpstr>
      <vt:lpstr>Diapositiva 16</vt:lpstr>
      <vt:lpstr>Diapositiva 17</vt:lpstr>
      <vt:lpstr>Formas de operarlos</vt:lpstr>
      <vt:lpstr>Balances de Masa</vt:lpstr>
      <vt:lpstr>Diapositiva 20</vt:lpstr>
      <vt:lpstr>Diapositiva 21</vt:lpstr>
      <vt:lpstr>Diapositiva 22</vt:lpstr>
      <vt:lpstr>Resumiendo</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Company>CIBYB, 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Cultivo Continuo</dc:title>
  <dc:creator>Maria Elena Lienqueo C.</dc:creator>
  <cp:lastModifiedBy>FCFM</cp:lastModifiedBy>
  <cp:revision>94</cp:revision>
  <dcterms:created xsi:type="dcterms:W3CDTF">2002-05-08T09:44:33Z</dcterms:created>
  <dcterms:modified xsi:type="dcterms:W3CDTF">2011-06-06T21:48:22Z</dcterms:modified>
</cp:coreProperties>
</file>