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92" r:id="rId3"/>
  </p:sldMasterIdLst>
  <p:notesMasterIdLst>
    <p:notesMasterId r:id="rId30"/>
  </p:notesMasterIdLst>
  <p:sldIdLst>
    <p:sldId id="256" r:id="rId4"/>
    <p:sldId id="258" r:id="rId5"/>
    <p:sldId id="280" r:id="rId6"/>
    <p:sldId id="334" r:id="rId7"/>
    <p:sldId id="257" r:id="rId8"/>
    <p:sldId id="265" r:id="rId9"/>
    <p:sldId id="259" r:id="rId10"/>
    <p:sldId id="266" r:id="rId11"/>
    <p:sldId id="262" r:id="rId12"/>
    <p:sldId id="333" r:id="rId13"/>
    <p:sldId id="267" r:id="rId14"/>
    <p:sldId id="264" r:id="rId15"/>
    <p:sldId id="268" r:id="rId16"/>
    <p:sldId id="270" r:id="rId17"/>
    <p:sldId id="286" r:id="rId18"/>
    <p:sldId id="272" r:id="rId19"/>
    <p:sldId id="291" r:id="rId20"/>
    <p:sldId id="273" r:id="rId21"/>
    <p:sldId id="274" r:id="rId22"/>
    <p:sldId id="299" r:id="rId23"/>
    <p:sldId id="276" r:id="rId24"/>
    <p:sldId id="277" r:id="rId25"/>
    <p:sldId id="317" r:id="rId26"/>
    <p:sldId id="278" r:id="rId27"/>
    <p:sldId id="322" r:id="rId28"/>
    <p:sldId id="331" r:id="rId29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4E3EE-E888-49B6-B284-EDEB18C0E639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5F6BC-716F-409D-AC88-69D72EA18B80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21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24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8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13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5F6BC-716F-409D-AC88-69D72EA18B80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007936-C7CC-4101-A026-5CF979B6A646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14B1F5C-F64E-4C9E-BD77-28257FE42733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24A0BD7-24A4-42D7-9E4B-EFCF90867FAE}" type="datetimeFigureOut">
              <a:rPr lang="es-ES_tradnl" smtClean="0"/>
              <a:pPr/>
              <a:t>16/08/2010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DB8486-CA37-449C-9B22-B6B3818145A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Proyecto Computacional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343400" y="4419600"/>
            <a:ext cx="4800600" cy="1447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Profesores:	Benjamín</a:t>
            </a:r>
            <a:r>
              <a:rPr kumimoji="0" lang="es-CL" sz="16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Galdámez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es-CL" sz="1600" b="1" cap="all" baseline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Alejandro</a:t>
            </a: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Vásquez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	</a:t>
            </a:r>
            <a:r>
              <a:rPr lang="es-CL" sz="1600" b="1" cap="all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Rolf</a:t>
            </a: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CL" sz="1600" b="1" cap="all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Fiebig</a:t>
            </a:r>
            <a:endParaRPr lang="es-CL" sz="1600" b="1" cap="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Auxiliares:	Jorge Calderón</a:t>
            </a:r>
            <a:endParaRPr lang="es-CL" sz="1600" b="1" cap="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	Luis Felipe </a:t>
            </a: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Orellana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Ayudante</a:t>
            </a:r>
            <a:r>
              <a:rPr kumimoji="0" lang="es-ES_tradnl" sz="1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	Enrique</a:t>
            </a:r>
            <a:r>
              <a:rPr kumimoji="0" lang="es-ES_tradnl" sz="16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Caballero</a:t>
            </a:r>
            <a:endParaRPr kumimoji="0" lang="es-CL" sz="1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0"/>
            <a:ext cx="4800600" cy="1066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Universidad de Chile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Facultad</a:t>
            </a:r>
            <a:r>
              <a:rPr kumimoji="0" lang="es-CL" sz="16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Ciencias Físicas y Matemáticas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cap="all" baseline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Departamento</a:t>
            </a:r>
            <a:r>
              <a:rPr lang="es-CL" sz="16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 Ingeniería de Minas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MI58A –</a:t>
            </a:r>
            <a:r>
              <a:rPr kumimoji="0" lang="es-CL" sz="16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Diseño de Minas a Cielo Abierto</a:t>
            </a:r>
            <a:endParaRPr kumimoji="0" lang="es-CL" sz="1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0" y="2133600"/>
            <a:ext cx="9144000" cy="1066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60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Introducción</a:t>
            </a:r>
            <a:endParaRPr kumimoji="0" lang="es-CL" sz="6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2 Subtítulo"/>
          <p:cNvSpPr txBox="1">
            <a:spLocks/>
          </p:cNvSpPr>
          <p:nvPr/>
        </p:nvSpPr>
        <p:spPr>
          <a:xfrm>
            <a:off x="0" y="6096000"/>
            <a:ext cx="2362200" cy="685800"/>
          </a:xfrm>
          <a:prstGeom prst="rect">
            <a:avLst/>
          </a:prstGeom>
        </p:spPr>
        <p:txBody>
          <a:bodyPr vert="horz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s-CL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</a:t>
            </a:r>
            <a:r>
              <a:rPr kumimoji="0" lang="es-CL" sz="26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CL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Agosto, </a:t>
            </a:r>
            <a:r>
              <a:rPr kumimoji="0" lang="es-CL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2010</a:t>
            </a:r>
            <a:endParaRPr kumimoji="0" lang="es-CL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Parámetros que definen la geometría de un talud minero</a:t>
            </a:r>
            <a:endParaRPr lang="es-CL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58813" y="1265237"/>
            <a:ext cx="7829550" cy="5592763"/>
            <a:chOff x="610" y="476"/>
            <a:chExt cx="4932" cy="352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649" y="825"/>
              <a:ext cx="4790" cy="3174"/>
              <a:chOff x="513" y="689"/>
              <a:chExt cx="4790" cy="3174"/>
            </a:xfrm>
          </p:grpSpPr>
          <p:sp>
            <p:nvSpPr>
              <p:cNvPr id="45" name="Freeform 4"/>
              <p:cNvSpPr>
                <a:spLocks/>
              </p:cNvSpPr>
              <p:nvPr/>
            </p:nvSpPr>
            <p:spPr bwMode="auto">
              <a:xfrm>
                <a:off x="513" y="689"/>
                <a:ext cx="4790" cy="3174"/>
              </a:xfrm>
              <a:custGeom>
                <a:avLst/>
                <a:gdLst/>
                <a:ahLst/>
                <a:cxnLst>
                  <a:cxn ang="0">
                    <a:pos x="0" y="2977"/>
                  </a:cxn>
                  <a:cxn ang="0">
                    <a:pos x="336" y="2977"/>
                  </a:cxn>
                  <a:cxn ang="0">
                    <a:pos x="420" y="2719"/>
                  </a:cxn>
                  <a:cxn ang="0">
                    <a:pos x="639" y="2719"/>
                  </a:cxn>
                  <a:cxn ang="0">
                    <a:pos x="768" y="2413"/>
                  </a:cxn>
                  <a:cxn ang="0">
                    <a:pos x="1011" y="2413"/>
                  </a:cxn>
                  <a:cxn ang="0">
                    <a:pos x="1131" y="2125"/>
                  </a:cxn>
                  <a:cxn ang="0">
                    <a:pos x="1371" y="2125"/>
                  </a:cxn>
                  <a:cxn ang="0">
                    <a:pos x="1467" y="1825"/>
                  </a:cxn>
                  <a:cxn ang="0">
                    <a:pos x="1725" y="1825"/>
                  </a:cxn>
                  <a:cxn ang="0">
                    <a:pos x="1824" y="1546"/>
                  </a:cxn>
                  <a:cxn ang="0">
                    <a:pos x="2541" y="1543"/>
                  </a:cxn>
                  <a:cxn ang="0">
                    <a:pos x="2646" y="1255"/>
                  </a:cxn>
                  <a:cxn ang="0">
                    <a:pos x="2907" y="1255"/>
                  </a:cxn>
                  <a:cxn ang="0">
                    <a:pos x="3006" y="961"/>
                  </a:cxn>
                  <a:cxn ang="0">
                    <a:pos x="3252" y="961"/>
                  </a:cxn>
                  <a:cxn ang="0">
                    <a:pos x="3336" y="682"/>
                  </a:cxn>
                  <a:cxn ang="0">
                    <a:pos x="3591" y="682"/>
                  </a:cxn>
                  <a:cxn ang="0">
                    <a:pos x="3687" y="388"/>
                  </a:cxn>
                  <a:cxn ang="0">
                    <a:pos x="3960" y="388"/>
                  </a:cxn>
                  <a:cxn ang="0">
                    <a:pos x="4070" y="75"/>
                  </a:cxn>
                  <a:cxn ang="0">
                    <a:pos x="4790" y="0"/>
                  </a:cxn>
                  <a:cxn ang="0">
                    <a:pos x="4790" y="238"/>
                  </a:cxn>
                  <a:cxn ang="0">
                    <a:pos x="4189" y="313"/>
                  </a:cxn>
                  <a:cxn ang="0">
                    <a:pos x="4126" y="494"/>
                  </a:cxn>
                  <a:cxn ang="0">
                    <a:pos x="2574" y="1822"/>
                  </a:cxn>
                  <a:cxn ang="0">
                    <a:pos x="1979" y="1822"/>
                  </a:cxn>
                  <a:cxn ang="0">
                    <a:pos x="414" y="3174"/>
                  </a:cxn>
                  <a:cxn ang="0">
                    <a:pos x="7" y="3174"/>
                  </a:cxn>
                  <a:cxn ang="0">
                    <a:pos x="0" y="2986"/>
                  </a:cxn>
                </a:cxnLst>
                <a:rect l="0" t="0" r="r" b="b"/>
                <a:pathLst>
                  <a:path w="4790" h="3174">
                    <a:moveTo>
                      <a:pt x="0" y="2977"/>
                    </a:moveTo>
                    <a:lnTo>
                      <a:pt x="336" y="2977"/>
                    </a:lnTo>
                    <a:lnTo>
                      <a:pt x="420" y="2719"/>
                    </a:lnTo>
                    <a:lnTo>
                      <a:pt x="639" y="2719"/>
                    </a:lnTo>
                    <a:lnTo>
                      <a:pt x="768" y="2413"/>
                    </a:lnTo>
                    <a:lnTo>
                      <a:pt x="1011" y="2413"/>
                    </a:lnTo>
                    <a:lnTo>
                      <a:pt x="1131" y="2125"/>
                    </a:lnTo>
                    <a:lnTo>
                      <a:pt x="1371" y="2125"/>
                    </a:lnTo>
                    <a:lnTo>
                      <a:pt x="1467" y="1825"/>
                    </a:lnTo>
                    <a:lnTo>
                      <a:pt x="1725" y="1825"/>
                    </a:lnTo>
                    <a:lnTo>
                      <a:pt x="1824" y="1546"/>
                    </a:lnTo>
                    <a:lnTo>
                      <a:pt x="2541" y="1543"/>
                    </a:lnTo>
                    <a:lnTo>
                      <a:pt x="2646" y="1255"/>
                    </a:lnTo>
                    <a:lnTo>
                      <a:pt x="2907" y="1255"/>
                    </a:lnTo>
                    <a:lnTo>
                      <a:pt x="3006" y="961"/>
                    </a:lnTo>
                    <a:lnTo>
                      <a:pt x="3252" y="961"/>
                    </a:lnTo>
                    <a:lnTo>
                      <a:pt x="3336" y="682"/>
                    </a:lnTo>
                    <a:lnTo>
                      <a:pt x="3591" y="682"/>
                    </a:lnTo>
                    <a:lnTo>
                      <a:pt x="3687" y="388"/>
                    </a:lnTo>
                    <a:lnTo>
                      <a:pt x="3960" y="388"/>
                    </a:lnTo>
                    <a:lnTo>
                      <a:pt x="4070" y="75"/>
                    </a:lnTo>
                    <a:lnTo>
                      <a:pt x="4790" y="0"/>
                    </a:lnTo>
                    <a:lnTo>
                      <a:pt x="4790" y="238"/>
                    </a:lnTo>
                    <a:lnTo>
                      <a:pt x="4189" y="313"/>
                    </a:lnTo>
                    <a:lnTo>
                      <a:pt x="4126" y="494"/>
                    </a:lnTo>
                    <a:lnTo>
                      <a:pt x="2574" y="1822"/>
                    </a:lnTo>
                    <a:lnTo>
                      <a:pt x="1979" y="1822"/>
                    </a:lnTo>
                    <a:lnTo>
                      <a:pt x="414" y="3174"/>
                    </a:lnTo>
                    <a:lnTo>
                      <a:pt x="7" y="3174"/>
                    </a:lnTo>
                    <a:lnTo>
                      <a:pt x="0" y="2986"/>
                    </a:lnTo>
                  </a:path>
                </a:pathLst>
              </a:custGeom>
              <a:solidFill>
                <a:srgbClr val="F0EBB8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6" name="Freeform 5"/>
              <p:cNvSpPr>
                <a:spLocks/>
              </p:cNvSpPr>
              <p:nvPr/>
            </p:nvSpPr>
            <p:spPr bwMode="auto">
              <a:xfrm>
                <a:off x="513" y="689"/>
                <a:ext cx="4790" cy="2977"/>
              </a:xfrm>
              <a:custGeom>
                <a:avLst/>
                <a:gdLst/>
                <a:ahLst/>
                <a:cxnLst>
                  <a:cxn ang="0">
                    <a:pos x="0" y="2977"/>
                  </a:cxn>
                  <a:cxn ang="0">
                    <a:pos x="336" y="2977"/>
                  </a:cxn>
                  <a:cxn ang="0">
                    <a:pos x="420" y="2719"/>
                  </a:cxn>
                  <a:cxn ang="0">
                    <a:pos x="639" y="2719"/>
                  </a:cxn>
                  <a:cxn ang="0">
                    <a:pos x="768" y="2413"/>
                  </a:cxn>
                  <a:cxn ang="0">
                    <a:pos x="1011" y="2413"/>
                  </a:cxn>
                  <a:cxn ang="0">
                    <a:pos x="1131" y="2125"/>
                  </a:cxn>
                  <a:cxn ang="0">
                    <a:pos x="1371" y="2125"/>
                  </a:cxn>
                  <a:cxn ang="0">
                    <a:pos x="1467" y="1825"/>
                  </a:cxn>
                  <a:cxn ang="0">
                    <a:pos x="1725" y="1825"/>
                  </a:cxn>
                  <a:cxn ang="0">
                    <a:pos x="1824" y="1546"/>
                  </a:cxn>
                  <a:cxn ang="0">
                    <a:pos x="2541" y="1543"/>
                  </a:cxn>
                  <a:cxn ang="0">
                    <a:pos x="2646" y="1255"/>
                  </a:cxn>
                  <a:cxn ang="0">
                    <a:pos x="2907" y="1255"/>
                  </a:cxn>
                  <a:cxn ang="0">
                    <a:pos x="3006" y="961"/>
                  </a:cxn>
                  <a:cxn ang="0">
                    <a:pos x="3252" y="961"/>
                  </a:cxn>
                  <a:cxn ang="0">
                    <a:pos x="3336" y="682"/>
                  </a:cxn>
                  <a:cxn ang="0">
                    <a:pos x="3591" y="682"/>
                  </a:cxn>
                  <a:cxn ang="0">
                    <a:pos x="3687" y="388"/>
                  </a:cxn>
                  <a:cxn ang="0">
                    <a:pos x="3960" y="388"/>
                  </a:cxn>
                  <a:cxn ang="0">
                    <a:pos x="4070" y="75"/>
                  </a:cxn>
                  <a:cxn ang="0">
                    <a:pos x="4790" y="0"/>
                  </a:cxn>
                </a:cxnLst>
                <a:rect l="0" t="0" r="r" b="b"/>
                <a:pathLst>
                  <a:path w="4790" h="2977">
                    <a:moveTo>
                      <a:pt x="0" y="2977"/>
                    </a:moveTo>
                    <a:lnTo>
                      <a:pt x="336" y="2977"/>
                    </a:lnTo>
                    <a:lnTo>
                      <a:pt x="420" y="2719"/>
                    </a:lnTo>
                    <a:lnTo>
                      <a:pt x="639" y="2719"/>
                    </a:lnTo>
                    <a:lnTo>
                      <a:pt x="768" y="2413"/>
                    </a:lnTo>
                    <a:lnTo>
                      <a:pt x="1011" y="2413"/>
                    </a:lnTo>
                    <a:lnTo>
                      <a:pt x="1131" y="2125"/>
                    </a:lnTo>
                    <a:lnTo>
                      <a:pt x="1371" y="2125"/>
                    </a:lnTo>
                    <a:lnTo>
                      <a:pt x="1467" y="1825"/>
                    </a:lnTo>
                    <a:lnTo>
                      <a:pt x="1725" y="1825"/>
                    </a:lnTo>
                    <a:lnTo>
                      <a:pt x="1824" y="1546"/>
                    </a:lnTo>
                    <a:lnTo>
                      <a:pt x="2541" y="1543"/>
                    </a:lnTo>
                    <a:lnTo>
                      <a:pt x="2646" y="1255"/>
                    </a:lnTo>
                    <a:lnTo>
                      <a:pt x="2907" y="1255"/>
                    </a:lnTo>
                    <a:lnTo>
                      <a:pt x="3006" y="961"/>
                    </a:lnTo>
                    <a:lnTo>
                      <a:pt x="3252" y="961"/>
                    </a:lnTo>
                    <a:lnTo>
                      <a:pt x="3336" y="682"/>
                    </a:lnTo>
                    <a:lnTo>
                      <a:pt x="3591" y="682"/>
                    </a:lnTo>
                    <a:lnTo>
                      <a:pt x="3687" y="388"/>
                    </a:lnTo>
                    <a:lnTo>
                      <a:pt x="3960" y="388"/>
                    </a:lnTo>
                    <a:lnTo>
                      <a:pt x="4070" y="75"/>
                    </a:lnTo>
                    <a:lnTo>
                      <a:pt x="479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91" y="3633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000000"/>
                  </a:solidFill>
                </a:rPr>
                <a:t>ANGULO CARA DE BANCO</a:t>
              </a:r>
              <a:endParaRPr lang="es-CL" sz="800">
                <a:latin typeface="Times New Roman" charset="0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707" y="3593"/>
              <a:ext cx="2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CL" sz="1400">
                  <a:latin typeface="Symbol" pitchFamily="18" charset="2"/>
                </a:rPr>
                <a:t>a</a:t>
              </a:r>
              <a:r>
                <a:rPr lang="es-CL" sz="1000" baseline="-25000"/>
                <a:t> b</a:t>
              </a:r>
              <a:endParaRPr lang="es-ES" sz="1000" baseline="-25000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987" y="3805"/>
              <a:ext cx="4270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V="1">
              <a:off x="981" y="2196"/>
              <a:ext cx="1954" cy="160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V="1">
              <a:off x="3202" y="760"/>
              <a:ext cx="1954" cy="1609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060" y="3607"/>
              <a:ext cx="153" cy="198"/>
            </a:xfrm>
            <a:custGeom>
              <a:avLst/>
              <a:gdLst/>
              <a:ahLst/>
              <a:cxnLst>
                <a:cxn ang="0">
                  <a:pos x="153" y="198"/>
                </a:cxn>
                <a:cxn ang="0">
                  <a:pos x="123" y="87"/>
                </a:cxn>
                <a:cxn ang="0">
                  <a:pos x="0" y="0"/>
                </a:cxn>
              </a:cxnLst>
              <a:rect l="0" t="0" r="r" b="b"/>
              <a:pathLst>
                <a:path w="153" h="198">
                  <a:moveTo>
                    <a:pt x="153" y="198"/>
                  </a:moveTo>
                  <a:cubicBezTo>
                    <a:pt x="148" y="180"/>
                    <a:pt x="148" y="120"/>
                    <a:pt x="123" y="87"/>
                  </a:cubicBezTo>
                  <a:cubicBezTo>
                    <a:pt x="98" y="54"/>
                    <a:pt x="26" y="18"/>
                    <a:pt x="0" y="0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803" y="3123"/>
              <a:ext cx="366" cy="688"/>
            </a:xfrm>
            <a:custGeom>
              <a:avLst/>
              <a:gdLst/>
              <a:ahLst/>
              <a:cxnLst>
                <a:cxn ang="0">
                  <a:pos x="286" y="688"/>
                </a:cxn>
                <a:cxn ang="0">
                  <a:pos x="318" y="287"/>
                </a:cxn>
                <a:cxn ang="0">
                  <a:pos x="0" y="0"/>
                </a:cxn>
              </a:cxnLst>
              <a:rect l="0" t="0" r="r" b="b"/>
              <a:pathLst>
                <a:path w="366" h="688">
                  <a:moveTo>
                    <a:pt x="286" y="688"/>
                  </a:moveTo>
                  <a:cubicBezTo>
                    <a:pt x="291" y="621"/>
                    <a:pt x="366" y="402"/>
                    <a:pt x="318" y="287"/>
                  </a:cubicBezTo>
                  <a:cubicBezTo>
                    <a:pt x="270" y="172"/>
                    <a:pt x="66" y="60"/>
                    <a:pt x="0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131" y="3329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FF0000"/>
                  </a:solidFill>
                </a:rPr>
                <a:t>ANGULO INTERRAMPA</a:t>
              </a:r>
              <a:endParaRPr lang="es-CL" sz="80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289" y="3449"/>
              <a:ext cx="2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CL" sz="1400">
                  <a:solidFill>
                    <a:srgbClr val="FF0000"/>
                  </a:solidFill>
                  <a:latin typeface="Symbol" pitchFamily="18" charset="2"/>
                </a:rPr>
                <a:t>a</a:t>
              </a:r>
              <a:r>
                <a:rPr lang="es-CL" sz="1000" baseline="-25000">
                  <a:solidFill>
                    <a:srgbClr val="FF0000"/>
                  </a:solidFill>
                </a:rPr>
                <a:t> r</a:t>
              </a:r>
              <a:endParaRPr lang="es-ES" sz="1000" baseline="-25000">
                <a:solidFill>
                  <a:srgbClr val="FF0000"/>
                </a:solidFill>
              </a:endParaRP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H="1">
              <a:off x="618" y="3241"/>
              <a:ext cx="801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610" y="2951"/>
              <a:ext cx="1195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732" y="3017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000000"/>
                  </a:solidFill>
                </a:rPr>
                <a:t>ALTURA DE BANCO</a:t>
              </a:r>
              <a:endParaRPr lang="es-CL" sz="800">
                <a:latin typeface="Times New Roman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200" y="3047"/>
              <a:ext cx="24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1000" b="1">
                  <a:solidFill>
                    <a:srgbClr val="000000"/>
                  </a:solidFill>
                </a:rPr>
                <a:t>h</a:t>
              </a:r>
              <a:r>
                <a:rPr lang="es-CL" sz="1000" b="1" baseline="-25000">
                  <a:solidFill>
                    <a:srgbClr val="000000"/>
                  </a:solidFill>
                </a:rPr>
                <a:t> b</a:t>
              </a:r>
              <a:endParaRPr lang="es-CL" sz="1000" baseline="-25000">
                <a:latin typeface="Times New Roman" charset="0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V="1">
              <a:off x="674" y="2947"/>
              <a:ext cx="0" cy="28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3177" y="2375"/>
              <a:ext cx="1321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034" y="1685"/>
              <a:ext cx="366" cy="688"/>
            </a:xfrm>
            <a:custGeom>
              <a:avLst/>
              <a:gdLst/>
              <a:ahLst/>
              <a:cxnLst>
                <a:cxn ang="0">
                  <a:pos x="286" y="688"/>
                </a:cxn>
                <a:cxn ang="0">
                  <a:pos x="318" y="287"/>
                </a:cxn>
                <a:cxn ang="0">
                  <a:pos x="0" y="0"/>
                </a:cxn>
              </a:cxnLst>
              <a:rect l="0" t="0" r="r" b="b"/>
              <a:pathLst>
                <a:path w="366" h="688">
                  <a:moveTo>
                    <a:pt x="286" y="688"/>
                  </a:moveTo>
                  <a:cubicBezTo>
                    <a:pt x="291" y="621"/>
                    <a:pt x="366" y="402"/>
                    <a:pt x="318" y="287"/>
                  </a:cubicBezTo>
                  <a:cubicBezTo>
                    <a:pt x="270" y="172"/>
                    <a:pt x="66" y="60"/>
                    <a:pt x="0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390" y="1877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FF0000"/>
                  </a:solidFill>
                </a:rPr>
                <a:t>ANGULO INTERRAMPA</a:t>
              </a:r>
              <a:endParaRPr lang="es-CL" sz="80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548" y="1997"/>
              <a:ext cx="2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CL" sz="1400">
                  <a:solidFill>
                    <a:srgbClr val="FF0000"/>
                  </a:solidFill>
                  <a:latin typeface="Symbol" pitchFamily="18" charset="2"/>
                </a:rPr>
                <a:t>a</a:t>
              </a:r>
              <a:r>
                <a:rPr lang="es-CL" sz="1000" baseline="-25000">
                  <a:solidFill>
                    <a:srgbClr val="FF0000"/>
                  </a:solidFill>
                </a:rPr>
                <a:t> r</a:t>
              </a:r>
              <a:endParaRPr lang="es-ES" sz="1000" baseline="-25000">
                <a:solidFill>
                  <a:srgbClr val="FF0000"/>
                </a:solidFill>
              </a:endParaRPr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V="1">
              <a:off x="3978" y="2380"/>
              <a:ext cx="0" cy="1426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3961" y="3053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FF0000"/>
                  </a:solidFill>
                </a:rPr>
                <a:t>ALTURA INTERRAMPA</a:t>
              </a:r>
              <a:endParaRPr lang="es-CL" sz="80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4436" y="3083"/>
              <a:ext cx="24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1000" b="1">
                  <a:solidFill>
                    <a:srgbClr val="FF0000"/>
                  </a:solidFill>
                </a:rPr>
                <a:t>h</a:t>
              </a:r>
              <a:r>
                <a:rPr lang="es-CL" sz="1000" b="1" baseline="-25000">
                  <a:solidFill>
                    <a:srgbClr val="FF0000"/>
                  </a:solidFill>
                </a:rPr>
                <a:t> r</a:t>
              </a:r>
              <a:endParaRPr lang="es-CL" sz="1000" baseline="-2500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V="1">
              <a:off x="978" y="476"/>
              <a:ext cx="4293" cy="3328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2595" y="2556"/>
              <a:ext cx="589" cy="1248"/>
            </a:xfrm>
            <a:custGeom>
              <a:avLst/>
              <a:gdLst/>
              <a:ahLst/>
              <a:cxnLst>
                <a:cxn ang="0">
                  <a:pos x="459" y="1248"/>
                </a:cxn>
                <a:cxn ang="0">
                  <a:pos x="513" y="518"/>
                </a:cxn>
                <a:cxn ang="0">
                  <a:pos x="0" y="0"/>
                </a:cxn>
              </a:cxnLst>
              <a:rect l="0" t="0" r="r" b="b"/>
              <a:pathLst>
                <a:path w="589" h="1248">
                  <a:moveTo>
                    <a:pt x="459" y="1248"/>
                  </a:moveTo>
                  <a:cubicBezTo>
                    <a:pt x="468" y="1126"/>
                    <a:pt x="589" y="726"/>
                    <a:pt x="513" y="518"/>
                  </a:cubicBezTo>
                  <a:cubicBezTo>
                    <a:pt x="437" y="310"/>
                    <a:pt x="107" y="108"/>
                    <a:pt x="0" y="0"/>
                  </a:cubicBezTo>
                </a:path>
              </a:pathLst>
            </a:custGeom>
            <a:noFill/>
            <a:ln w="6350">
              <a:solidFill>
                <a:srgbClr val="0066FF"/>
              </a:solidFill>
              <a:round/>
              <a:headEnd type="none" w="med" len="med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3171" y="3069"/>
              <a:ext cx="6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0066FF"/>
                  </a:solidFill>
                </a:rPr>
                <a:t>ANGULO GLOBAL</a:t>
              </a:r>
            </a:p>
            <a:p>
              <a:pPr algn="ctr" eaLnBrk="0" hangingPunct="0"/>
              <a:r>
                <a:rPr lang="es-CL" sz="800" b="1">
                  <a:solidFill>
                    <a:srgbClr val="0066FF"/>
                  </a:solidFill>
                </a:rPr>
                <a:t>(OVERALL ANGLE)</a:t>
              </a:r>
              <a:endParaRPr lang="es-CL" sz="800">
                <a:solidFill>
                  <a:srgbClr val="0066FF"/>
                </a:solidFill>
                <a:latin typeface="Times New Roman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363" y="3196"/>
              <a:ext cx="2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CL" sz="1400">
                  <a:solidFill>
                    <a:srgbClr val="0066FF"/>
                  </a:solidFill>
                  <a:latin typeface="Symbol" pitchFamily="18" charset="2"/>
                </a:rPr>
                <a:t>a</a:t>
              </a:r>
              <a:r>
                <a:rPr lang="es-CL" sz="1000" baseline="-25000">
                  <a:solidFill>
                    <a:srgbClr val="0066FF"/>
                  </a:solidFill>
                </a:rPr>
                <a:t> o</a:t>
              </a:r>
              <a:endParaRPr lang="es-ES" sz="1000" baseline="-25000">
                <a:solidFill>
                  <a:srgbClr val="0066FF"/>
                </a:solidFill>
              </a:endParaRPr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 flipV="1">
              <a:off x="1785" y="2264"/>
              <a:ext cx="0" cy="67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V="1">
              <a:off x="2016" y="2264"/>
              <a:ext cx="0" cy="67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V="1">
              <a:off x="2477" y="1690"/>
              <a:ext cx="0" cy="67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 flipV="1">
              <a:off x="3191" y="1690"/>
              <a:ext cx="0" cy="67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>
              <a:off x="4722" y="898"/>
              <a:ext cx="78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V="1">
              <a:off x="5031" y="895"/>
              <a:ext cx="0" cy="2907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4987" y="2279"/>
              <a:ext cx="5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0066FF"/>
                  </a:solidFill>
                </a:rPr>
                <a:t>ALTURA</a:t>
              </a:r>
            </a:p>
            <a:p>
              <a:pPr algn="ctr" eaLnBrk="0" hangingPunct="0"/>
              <a:r>
                <a:rPr lang="es-CL" sz="800" b="1">
                  <a:solidFill>
                    <a:srgbClr val="0066FF"/>
                  </a:solidFill>
                </a:rPr>
                <a:t>GLOBAL</a:t>
              </a:r>
            </a:p>
            <a:p>
              <a:pPr algn="ctr" eaLnBrk="0" hangingPunct="0"/>
              <a:r>
                <a:rPr lang="es-CL" sz="800" b="1">
                  <a:solidFill>
                    <a:srgbClr val="0066FF"/>
                  </a:solidFill>
                </a:rPr>
                <a:t>(OVERALL)</a:t>
              </a:r>
              <a:endParaRPr lang="es-CL" sz="800">
                <a:solidFill>
                  <a:srgbClr val="0066FF"/>
                </a:solidFill>
                <a:latin typeface="Times New Roman" charset="0"/>
              </a:endParaRPr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5173" y="2549"/>
              <a:ext cx="24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1000" b="1">
                  <a:solidFill>
                    <a:srgbClr val="0066FF"/>
                  </a:solidFill>
                </a:rPr>
                <a:t>h</a:t>
              </a:r>
              <a:r>
                <a:rPr lang="es-CL" sz="1000" b="1" baseline="-25000">
                  <a:solidFill>
                    <a:srgbClr val="0066FF"/>
                  </a:solidFill>
                </a:rPr>
                <a:t> o</a:t>
              </a:r>
              <a:endParaRPr lang="es-CL" sz="1000" baseline="-25000">
                <a:solidFill>
                  <a:srgbClr val="0066FF"/>
                </a:solidFill>
                <a:latin typeface="Times New Roman" charset="0"/>
              </a:endParaRP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>
              <a:off x="2485" y="1842"/>
              <a:ext cx="703" cy="0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2550" y="1501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>
                  <a:solidFill>
                    <a:srgbClr val="FF0000"/>
                  </a:solidFill>
                </a:rPr>
                <a:t>ANCHO  DE RAMPA</a:t>
              </a:r>
              <a:endParaRPr lang="es-CL" sz="80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2718" y="1685"/>
              <a:ext cx="24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1000" b="1">
                  <a:solidFill>
                    <a:srgbClr val="FF0000"/>
                  </a:solidFill>
                </a:rPr>
                <a:t>b</a:t>
              </a:r>
              <a:r>
                <a:rPr lang="es-CL" sz="1000" b="1" baseline="-25000">
                  <a:solidFill>
                    <a:srgbClr val="FF0000"/>
                  </a:solidFill>
                </a:rPr>
                <a:t> r</a:t>
              </a:r>
              <a:endParaRPr lang="es-CL" sz="1000" baseline="-2500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42" name="Line 42"/>
            <p:cNvSpPr>
              <a:spLocks noChangeShapeType="1"/>
            </p:cNvSpPr>
            <p:nvPr/>
          </p:nvSpPr>
          <p:spPr bwMode="auto">
            <a:xfrm>
              <a:off x="1782" y="2364"/>
              <a:ext cx="23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stealth" w="lg" len="lg"/>
              <a:tailEnd type="stealth" w="lg" len="lg"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614" y="1992"/>
              <a:ext cx="5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800" b="1"/>
                <a:t>ANCHO  DE BERMA</a:t>
              </a:r>
              <a:endParaRPr lang="es-CL" sz="800">
                <a:latin typeface="Times New Roman" charset="0"/>
              </a:endParaRPr>
            </a:p>
          </p:txBody>
        </p:sp>
        <p:sp>
          <p:nvSpPr>
            <p:cNvPr id="44" name="Rectangle 44"/>
            <p:cNvSpPr>
              <a:spLocks noChangeArrowheads="1"/>
            </p:cNvSpPr>
            <p:nvPr/>
          </p:nvSpPr>
          <p:spPr bwMode="auto">
            <a:xfrm>
              <a:off x="1782" y="2176"/>
              <a:ext cx="24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s-CL" sz="1000" b="1"/>
                <a:t>b</a:t>
              </a:r>
              <a:endParaRPr lang="es-CL" sz="1000" baseline="-25000">
                <a:latin typeface="Times New Roman" charset="0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Parámetros Económicos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Los términos de referencia económicos son los siguientes:</a:t>
            </a:r>
          </a:p>
          <a:p>
            <a:pPr lvl="1"/>
            <a:r>
              <a:rPr lang="es-CL" dirty="0" smtClean="0"/>
              <a:t>Modelo de costos:</a:t>
            </a:r>
          </a:p>
          <a:p>
            <a:pPr lvl="2"/>
            <a:r>
              <a:rPr lang="es-CL" dirty="0" smtClean="0"/>
              <a:t>Costo Mina [US$/ton]</a:t>
            </a:r>
          </a:p>
          <a:p>
            <a:pPr lvl="2"/>
            <a:r>
              <a:rPr lang="es-CL" dirty="0" smtClean="0"/>
              <a:t>Costo Planta [US$/ton]</a:t>
            </a:r>
          </a:p>
          <a:p>
            <a:pPr lvl="2"/>
            <a:r>
              <a:rPr lang="es-CL" dirty="0" smtClean="0"/>
              <a:t>Costo Venta [US$/lb]</a:t>
            </a:r>
          </a:p>
          <a:p>
            <a:pPr lvl="2">
              <a:buNone/>
            </a:pPr>
            <a:r>
              <a:rPr lang="es-CL" dirty="0" smtClean="0"/>
              <a:t>				</a:t>
            </a:r>
          </a:p>
          <a:p>
            <a:pPr lvl="1"/>
            <a:r>
              <a:rPr lang="es-CL" dirty="0" smtClean="0"/>
              <a:t>Precio del Cobre de largo plazo [US$/lb]</a:t>
            </a:r>
          </a:p>
          <a:p>
            <a:pPr lvl="1"/>
            <a:r>
              <a:rPr lang="es-CL" dirty="0" smtClean="0"/>
              <a:t>Horizonte de evaluación</a:t>
            </a:r>
          </a:p>
          <a:p>
            <a:pPr lvl="1"/>
            <a:r>
              <a:rPr lang="es-CL" dirty="0" smtClean="0"/>
              <a:t>Tasa de descuento</a:t>
            </a:r>
          </a:p>
          <a:p>
            <a:pPr lvl="1"/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Definición del Pit Final</a:t>
            </a:r>
            <a:endParaRPr lang="es-CL" dirty="0"/>
          </a:p>
        </p:txBody>
      </p:sp>
      <p:pic>
        <p:nvPicPr>
          <p:cNvPr id="4" name="3 Marcador de contenido" descr="casobas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6200" y="1531812"/>
            <a:ext cx="5943600" cy="3649788"/>
          </a:xfrm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 l="20889" t="30153" r="3705" b="30501"/>
          <a:stretch>
            <a:fillRect/>
          </a:stretch>
        </p:blipFill>
        <p:spPr bwMode="auto">
          <a:xfrm>
            <a:off x="76200" y="4697412"/>
            <a:ext cx="66246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852525" y="1905000"/>
            <a:ext cx="3291475" cy="255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Secuencia de Planificación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229600" cy="4495800"/>
          </a:xfrm>
        </p:spPr>
        <p:txBody>
          <a:bodyPr>
            <a:normAutofit/>
          </a:bodyPr>
          <a:lstStyle/>
          <a:p>
            <a:r>
              <a:rPr lang="es-CL" dirty="0" smtClean="0"/>
              <a:t>Definir los criterios de secuenciamiento.</a:t>
            </a:r>
          </a:p>
          <a:p>
            <a:r>
              <a:rPr lang="es-CL" dirty="0" smtClean="0"/>
              <a:t>Definición de los pits que serán posibles fases.</a:t>
            </a:r>
          </a:p>
          <a:p>
            <a:r>
              <a:rPr lang="es-CL" dirty="0" smtClean="0"/>
              <a:t>Consideraciones:</a:t>
            </a:r>
          </a:p>
          <a:p>
            <a:pPr lvl="1"/>
            <a:r>
              <a:rPr lang="es-CL" dirty="0" smtClean="0"/>
              <a:t>Ancho mínimo de operación.</a:t>
            </a:r>
          </a:p>
          <a:p>
            <a:pPr lvl="1"/>
            <a:r>
              <a:rPr lang="es-CL" dirty="0" smtClean="0"/>
              <a:t>Tonelaje por fase.</a:t>
            </a:r>
            <a:endParaRPr lang="es-C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Temas a tratar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Calendarizar controles, avances y tareas.</a:t>
            </a:r>
          </a:p>
          <a:p>
            <a:pPr lvl="1"/>
            <a:r>
              <a:rPr lang="es-CL" dirty="0" smtClean="0"/>
              <a:t>Control 1</a:t>
            </a:r>
            <a:r>
              <a:rPr lang="es-CL" dirty="0" smtClean="0"/>
              <a:t>:</a:t>
            </a:r>
            <a:endParaRPr lang="es-CL" dirty="0" smtClean="0"/>
          </a:p>
          <a:p>
            <a:pPr lvl="1"/>
            <a:r>
              <a:rPr lang="es-CL" dirty="0" smtClean="0"/>
              <a:t>Control 2</a:t>
            </a:r>
            <a:r>
              <a:rPr lang="es-CL" dirty="0" smtClean="0"/>
              <a:t>:</a:t>
            </a:r>
            <a:endParaRPr lang="es-CL" dirty="0" smtClean="0"/>
          </a:p>
          <a:p>
            <a:r>
              <a:rPr lang="es-CL" dirty="0" smtClean="0"/>
              <a:t>Grupos de trabajo</a:t>
            </a:r>
          </a:p>
          <a:p>
            <a:r>
              <a:rPr lang="es-CL" dirty="0" smtClean="0"/>
              <a:t>Proyecto</a:t>
            </a:r>
          </a:p>
          <a:p>
            <a:pPr lvl="1"/>
            <a:r>
              <a:rPr lang="es-CL" dirty="0" smtClean="0"/>
              <a:t>Parte manual</a:t>
            </a:r>
          </a:p>
          <a:p>
            <a:pPr lvl="1"/>
            <a:r>
              <a:rPr lang="es-CL" dirty="0" smtClean="0"/>
              <a:t>Parte computacional</a:t>
            </a:r>
            <a:endParaRPr lang="es-C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Diseño de Fases</a:t>
            </a:r>
            <a:endParaRPr lang="es-CL" dirty="0"/>
          </a:p>
        </p:txBody>
      </p:sp>
      <p:pic>
        <p:nvPicPr>
          <p:cNvPr id="4" name="3 Marcador de contenido" descr="casobas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1524000"/>
            <a:ext cx="8610600" cy="5287514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 Minero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Definir criterios de diseño para la planificación:</a:t>
            </a:r>
          </a:p>
          <a:p>
            <a:pPr lvl="1"/>
            <a:r>
              <a:rPr lang="es-CL" dirty="0" smtClean="0"/>
              <a:t>REM constante</a:t>
            </a:r>
          </a:p>
          <a:p>
            <a:pPr lvl="1"/>
            <a:r>
              <a:rPr lang="es-CL" dirty="0" smtClean="0"/>
              <a:t>Alimentación a planta fija.</a:t>
            </a:r>
          </a:p>
          <a:p>
            <a:pPr lvl="1"/>
            <a:r>
              <a:rPr lang="es-CL" dirty="0" smtClean="0"/>
              <a:t> Leyes de corte diferente para cada fase</a:t>
            </a:r>
          </a:p>
          <a:p>
            <a:r>
              <a:rPr lang="es-CL" dirty="0" smtClean="0"/>
              <a:t>Dimensionamiento de Flota de equipos</a:t>
            </a:r>
          </a:p>
          <a:p>
            <a:r>
              <a:rPr lang="es-CL" dirty="0" smtClean="0"/>
              <a:t>Plan de renovación de flota.</a:t>
            </a:r>
          </a:p>
          <a:p>
            <a:pPr lvl="1">
              <a:buNone/>
            </a:pPr>
            <a:endParaRPr lang="es-CL" dirty="0" smtClean="0"/>
          </a:p>
          <a:p>
            <a:pPr lvl="1">
              <a:buNone/>
            </a:pPr>
            <a:endParaRPr lang="es-CL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 Minero</a:t>
            </a:r>
            <a:endParaRPr lang="es-CL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85248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Evaluación Económica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Resultados: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19400" y="2057400"/>
          <a:ext cx="3810000" cy="190119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254541"/>
                <a:gridCol w="1555459"/>
              </a:tblGrid>
              <a:tr h="43815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800" u="none" strike="noStrike" dirty="0"/>
                        <a:t>Tonelaje a Planta [</a:t>
                      </a:r>
                      <a:r>
                        <a:rPr lang="es-ES_tradnl" sz="1800" u="none" strike="noStrike" dirty="0" err="1"/>
                        <a:t>tpd</a:t>
                      </a:r>
                      <a:r>
                        <a:rPr lang="es-ES_tradnl" sz="1800" u="none" strike="noStrike" dirty="0"/>
                        <a:t>]</a:t>
                      </a:r>
                      <a:endParaRPr lang="es-ES_tradnl" sz="1800" b="0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800" u="none" strike="noStrike"/>
                        <a:t>VAN [US$]</a:t>
                      </a:r>
                      <a:endParaRPr lang="es-ES_tradnl" sz="1800" b="0" i="0" u="none" strike="noStrike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815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u="none" strike="noStrike" dirty="0" smtClean="0"/>
                        <a:t>50.000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u="none" strike="noStrike" dirty="0"/>
                        <a:t>         </a:t>
                      </a:r>
                      <a:r>
                        <a:rPr lang="es-ES_tradnl" sz="1600" u="none" strike="noStrike" dirty="0" smtClean="0"/>
                        <a:t>1.306.844.540 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815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u="none" strike="noStrike" dirty="0" smtClean="0"/>
                        <a:t>40.000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u="none" strike="noStrike" dirty="0"/>
                        <a:t>         </a:t>
                      </a:r>
                      <a:r>
                        <a:rPr lang="es-ES_tradnl" sz="1600" u="none" strike="noStrike" dirty="0" smtClean="0"/>
                        <a:t>1.117.220.230 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438150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u="none" strike="noStrike" dirty="0" smtClean="0"/>
                        <a:t>35.000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600" u="none" strike="noStrike" dirty="0"/>
                        <a:t>         </a:t>
                      </a:r>
                      <a:r>
                        <a:rPr lang="es-ES_tradnl" sz="1600" u="none" strike="noStrike" dirty="0" smtClean="0"/>
                        <a:t>1.067.201.850 </a:t>
                      </a:r>
                      <a:endParaRPr lang="es-ES_tradn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7" name="Picture 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54225" y="4041775"/>
            <a:ext cx="5184775" cy="274002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 txBox="1">
            <a:spLocks/>
          </p:cNvSpPr>
          <p:nvPr/>
        </p:nvSpPr>
        <p:spPr>
          <a:xfrm>
            <a:off x="0" y="2133600"/>
            <a:ext cx="9144000" cy="1066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6000" b="1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FIN</a:t>
            </a:r>
            <a:endParaRPr kumimoji="0" lang="es-CL" sz="6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495800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Determinar los límites de explotación y secuenciamiento de extracción del yacimiento que entregue el mayor beneficio económico.</a:t>
            </a:r>
          </a:p>
          <a:p>
            <a:r>
              <a:rPr lang="es-CL" dirty="0" smtClean="0"/>
              <a:t>Para esto, se debe tener en cuenta las siguientes consideraciones:</a:t>
            </a:r>
          </a:p>
          <a:p>
            <a:pPr lvl="1"/>
            <a:r>
              <a:rPr lang="es-CL" dirty="0" smtClean="0"/>
              <a:t>Modelo de bloques utilizado (calidad de recursos)</a:t>
            </a:r>
          </a:p>
          <a:p>
            <a:pPr lvl="1"/>
            <a:r>
              <a:rPr lang="es-CL" dirty="0" smtClean="0"/>
              <a:t>Modelo de costos (estimación de costos en el largo plazo)</a:t>
            </a:r>
          </a:p>
          <a:p>
            <a:pPr lvl="1"/>
            <a:r>
              <a:rPr lang="es-CL" dirty="0" smtClean="0"/>
              <a:t>Precio de largo plazo del mineral que será explotado</a:t>
            </a:r>
          </a:p>
          <a:p>
            <a:pPr lvl="1"/>
            <a:r>
              <a:rPr lang="es-CL" dirty="0" smtClean="0"/>
              <a:t>Parámetros de diseño (ángulo de talud y recuperación metalúrgica)</a:t>
            </a:r>
            <a:endParaRPr lang="es-C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Metodología de Diseño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92500" lnSpcReduction="10000"/>
          </a:bodyPr>
          <a:lstStyle/>
          <a:p>
            <a:pPr marL="952500" lvl="1" indent="-495300">
              <a:lnSpc>
                <a:spcPct val="80000"/>
              </a:lnSpc>
            </a:pPr>
            <a:r>
              <a:rPr lang="es-CL" sz="2800" dirty="0" smtClean="0"/>
              <a:t>Diseño Manual</a:t>
            </a:r>
            <a:r>
              <a:rPr lang="es-CL" sz="2200" dirty="0" smtClean="0"/>
              <a:t> </a:t>
            </a:r>
          </a:p>
          <a:p>
            <a:pPr marL="1371600" lvl="2" indent="-457200">
              <a:lnSpc>
                <a:spcPct val="80000"/>
              </a:lnSpc>
            </a:pPr>
            <a:r>
              <a:rPr lang="es-CL" sz="2600" dirty="0" smtClean="0"/>
              <a:t>Material de Trabajo</a:t>
            </a:r>
            <a:endParaRPr lang="es-ES" sz="2600" dirty="0" smtClean="0"/>
          </a:p>
          <a:p>
            <a:pPr marL="1371600" lvl="2" indent="-457200">
              <a:lnSpc>
                <a:spcPct val="80000"/>
              </a:lnSpc>
            </a:pPr>
            <a:r>
              <a:rPr lang="es-CL" sz="2600" dirty="0" smtClean="0"/>
              <a:t>Flotación de perfiles </a:t>
            </a:r>
            <a:endParaRPr lang="es-ES" sz="2600" dirty="0" smtClean="0"/>
          </a:p>
          <a:p>
            <a:pPr marL="1371600" lvl="2" indent="-457200">
              <a:lnSpc>
                <a:spcPct val="80000"/>
              </a:lnSpc>
            </a:pPr>
            <a:r>
              <a:rPr lang="es-ES" sz="2600" dirty="0" err="1" smtClean="0"/>
              <a:t>Ploteo</a:t>
            </a:r>
            <a:r>
              <a:rPr lang="es-ES" sz="2600" dirty="0" smtClean="0"/>
              <a:t> de perfiles en planta 		</a:t>
            </a:r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Trazado de las </a:t>
            </a:r>
            <a:r>
              <a:rPr lang="es-CL" sz="2600" dirty="0" smtClean="0"/>
              <a:t>plantas</a:t>
            </a:r>
            <a:r>
              <a:rPr lang="es-ES" sz="2600" dirty="0" smtClean="0"/>
              <a:t> no suavizadas y consideración sobre los perfiles diagonales</a:t>
            </a:r>
            <a:endParaRPr lang="es-CL" sz="2600" dirty="0" smtClean="0"/>
          </a:p>
          <a:p>
            <a:pPr marL="1371600" lvl="2" indent="-457200">
              <a:lnSpc>
                <a:spcPct val="80000"/>
              </a:lnSpc>
            </a:pPr>
            <a:r>
              <a:rPr lang="es-CL" sz="2600" dirty="0" smtClean="0"/>
              <a:t>Generación del pit suavizado </a:t>
            </a:r>
            <a:endParaRPr lang="es-ES" sz="2600" dirty="0" smtClean="0"/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Pit </a:t>
            </a:r>
            <a:r>
              <a:rPr lang="es-CL" sz="2600" dirty="0" err="1" smtClean="0"/>
              <a:t>operativizado</a:t>
            </a:r>
            <a:endParaRPr lang="es-ES" sz="2600" dirty="0" smtClean="0"/>
          </a:p>
          <a:p>
            <a:pPr marL="952500" lvl="1" indent="-495300">
              <a:lnSpc>
                <a:spcPct val="80000"/>
              </a:lnSpc>
            </a:pPr>
            <a:r>
              <a:rPr lang="es-CL" sz="2800" dirty="0" smtClean="0"/>
              <a:t>Diseño Computacional</a:t>
            </a:r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Pit Óptimo</a:t>
            </a:r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Secuencia de explotación o fases</a:t>
            </a:r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Suavizado y </a:t>
            </a:r>
            <a:r>
              <a:rPr lang="es-ES" sz="2600" dirty="0" err="1" smtClean="0"/>
              <a:t>Operativización</a:t>
            </a:r>
            <a:endParaRPr lang="es-ES" sz="2600" dirty="0" smtClean="0"/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Plan de Producción</a:t>
            </a:r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Evaluación Económica</a:t>
            </a:r>
          </a:p>
          <a:p>
            <a:pPr marL="1371600" lvl="2" indent="-457200">
              <a:lnSpc>
                <a:spcPct val="80000"/>
              </a:lnSpc>
            </a:pPr>
            <a:r>
              <a:rPr lang="es-ES" sz="2600" dirty="0" smtClean="0"/>
              <a:t>Presentación del Proyecto</a:t>
            </a:r>
          </a:p>
          <a:p>
            <a:endParaRPr lang="es-CL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Modelo de Bloques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038600" y="1752600"/>
            <a:ext cx="4956048" cy="3505200"/>
          </a:xfrm>
        </p:spPr>
        <p:txBody>
          <a:bodyPr>
            <a:normAutofit fontScale="85000" lnSpcReduction="10000"/>
          </a:bodyPr>
          <a:lstStyle/>
          <a:p>
            <a:r>
              <a:rPr lang="es-CL" dirty="0" smtClean="0"/>
              <a:t>Origen de Coordenadas:</a:t>
            </a:r>
          </a:p>
          <a:p>
            <a:r>
              <a:rPr lang="es-CL" dirty="0" smtClean="0"/>
              <a:t>Tamaño de bloques: 15x15x15 </a:t>
            </a:r>
            <a:r>
              <a:rPr lang="es-CL" dirty="0" err="1" smtClean="0"/>
              <a:t>mt</a:t>
            </a:r>
            <a:r>
              <a:rPr lang="es-CL" dirty="0" smtClean="0"/>
              <a:t>.</a:t>
            </a:r>
            <a:endParaRPr lang="es-CL" dirty="0"/>
          </a:p>
          <a:p>
            <a:r>
              <a:rPr lang="es-CL" dirty="0" smtClean="0"/>
              <a:t>Variables especificadas en el modelo:</a:t>
            </a:r>
          </a:p>
          <a:p>
            <a:pPr lvl="1"/>
            <a:r>
              <a:rPr lang="es-CL" dirty="0" smtClean="0"/>
              <a:t>Cu (Ley de cobre)</a:t>
            </a:r>
          </a:p>
          <a:p>
            <a:pPr lvl="1"/>
            <a:r>
              <a:rPr lang="es-CL" dirty="0" smtClean="0"/>
              <a:t>Topo (cantidad del bloque que se encuentra dentro de la topografía)</a:t>
            </a:r>
          </a:p>
          <a:p>
            <a:pPr lvl="1"/>
            <a:r>
              <a:rPr lang="es-CL" dirty="0" smtClean="0"/>
              <a:t>Densidad de la roca</a:t>
            </a:r>
          </a:p>
        </p:txBody>
      </p:sp>
      <p:pic>
        <p:nvPicPr>
          <p:cNvPr id="4" name="Picture 4" descr="untitled"/>
          <p:cNvPicPr>
            <a:picLocks noChangeAspect="1" noChangeArrowheads="1"/>
          </p:cNvPicPr>
          <p:nvPr/>
        </p:nvPicPr>
        <p:blipFill>
          <a:blip r:embed="rId2"/>
          <a:srcRect l="9843" t="8659" r="3346" b="11604"/>
          <a:stretch>
            <a:fillRect/>
          </a:stretch>
        </p:blipFill>
        <p:spPr bwMode="auto">
          <a:xfrm>
            <a:off x="304800" y="1981200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Etapas de Diseño</a:t>
            </a: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4648200" y="1752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Modelo de Bloques</a:t>
            </a:r>
            <a:endParaRPr lang="es-CL" sz="1400" b="1" dirty="0"/>
          </a:p>
        </p:txBody>
      </p:sp>
      <p:sp>
        <p:nvSpPr>
          <p:cNvPr id="12" name="11 Rectángulo"/>
          <p:cNvSpPr/>
          <p:nvPr/>
        </p:nvSpPr>
        <p:spPr>
          <a:xfrm>
            <a:off x="4648200" y="24384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Algoritmo Optimización</a:t>
            </a:r>
            <a:endParaRPr lang="es-CL" sz="1400" b="1" dirty="0"/>
          </a:p>
        </p:txBody>
      </p:sp>
      <p:sp>
        <p:nvSpPr>
          <p:cNvPr id="13" name="12 Rectángulo"/>
          <p:cNvSpPr/>
          <p:nvPr/>
        </p:nvSpPr>
        <p:spPr>
          <a:xfrm>
            <a:off x="4648200" y="30480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Definición </a:t>
            </a:r>
            <a:r>
              <a:rPr lang="es-CL" sz="1400" b="1" dirty="0" err="1" smtClean="0"/>
              <a:t>Pit</a:t>
            </a:r>
            <a:r>
              <a:rPr lang="es-CL" sz="1400" b="1" dirty="0" smtClean="0"/>
              <a:t> Final</a:t>
            </a:r>
            <a:endParaRPr lang="es-CL" sz="1400" b="1" dirty="0"/>
          </a:p>
        </p:txBody>
      </p:sp>
      <p:sp>
        <p:nvSpPr>
          <p:cNvPr id="14" name="13 Rectángulo"/>
          <p:cNvSpPr/>
          <p:nvPr/>
        </p:nvSpPr>
        <p:spPr>
          <a:xfrm>
            <a:off x="2133600" y="2209800"/>
            <a:ext cx="1752600" cy="381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Técnicos</a:t>
            </a:r>
            <a:endParaRPr lang="es-CL" sz="1400" b="1" dirty="0"/>
          </a:p>
        </p:txBody>
      </p:sp>
      <p:sp>
        <p:nvSpPr>
          <p:cNvPr id="15" name="14 Rectángulo"/>
          <p:cNvSpPr/>
          <p:nvPr/>
        </p:nvSpPr>
        <p:spPr>
          <a:xfrm>
            <a:off x="2133600" y="2743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Parámetros Económicos</a:t>
            </a:r>
            <a:endParaRPr lang="es-CL" sz="1400" b="1" dirty="0"/>
          </a:p>
        </p:txBody>
      </p:sp>
      <p:sp>
        <p:nvSpPr>
          <p:cNvPr id="16" name="15 Rectángulo"/>
          <p:cNvSpPr/>
          <p:nvPr/>
        </p:nvSpPr>
        <p:spPr>
          <a:xfrm>
            <a:off x="4648200" y="3733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Secuencia  de planificación</a:t>
            </a:r>
            <a:endParaRPr lang="es-CL" sz="1400" b="1" dirty="0"/>
          </a:p>
        </p:txBody>
      </p:sp>
      <p:sp>
        <p:nvSpPr>
          <p:cNvPr id="17" name="16 Rectángulo"/>
          <p:cNvSpPr/>
          <p:nvPr/>
        </p:nvSpPr>
        <p:spPr>
          <a:xfrm>
            <a:off x="7162800" y="3352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Reservas Preliminares</a:t>
            </a:r>
            <a:endParaRPr lang="es-CL" sz="1400" b="1" dirty="0"/>
          </a:p>
        </p:txBody>
      </p:sp>
      <p:sp>
        <p:nvSpPr>
          <p:cNvPr id="18" name="17 Rectángulo"/>
          <p:cNvSpPr/>
          <p:nvPr/>
        </p:nvSpPr>
        <p:spPr>
          <a:xfrm>
            <a:off x="4648200" y="44958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Diseño de fases</a:t>
            </a:r>
            <a:endParaRPr lang="es-CL" sz="1600" b="1" dirty="0"/>
          </a:p>
        </p:txBody>
      </p:sp>
      <p:sp>
        <p:nvSpPr>
          <p:cNvPr id="19" name="18 Rectángulo"/>
          <p:cNvSpPr/>
          <p:nvPr/>
        </p:nvSpPr>
        <p:spPr>
          <a:xfrm>
            <a:off x="4648200" y="51816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minero</a:t>
            </a:r>
            <a:endParaRPr lang="es-CL" sz="1600" b="1" dirty="0"/>
          </a:p>
        </p:txBody>
      </p:sp>
      <p:sp>
        <p:nvSpPr>
          <p:cNvPr id="20" name="19 Rectángulo"/>
          <p:cNvSpPr/>
          <p:nvPr/>
        </p:nvSpPr>
        <p:spPr>
          <a:xfrm>
            <a:off x="4648200" y="5791200"/>
            <a:ext cx="1752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Evaluación Económica</a:t>
            </a:r>
            <a:endParaRPr lang="es-CL" sz="1400" b="1" dirty="0"/>
          </a:p>
        </p:txBody>
      </p:sp>
      <p:cxnSp>
        <p:nvCxnSpPr>
          <p:cNvPr id="24" name="23 Conector recto"/>
          <p:cNvCxnSpPr>
            <a:stCxn id="5" idx="2"/>
            <a:endCxn id="12" idx="0"/>
          </p:cNvCxnSpPr>
          <p:nvPr/>
        </p:nvCxnSpPr>
        <p:spPr>
          <a:xfrm rot="5400000">
            <a:off x="5372100" y="22860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6" name="25 Conector recto"/>
          <p:cNvCxnSpPr>
            <a:stCxn id="12" idx="2"/>
            <a:endCxn id="13" idx="0"/>
          </p:cNvCxnSpPr>
          <p:nvPr/>
        </p:nvCxnSpPr>
        <p:spPr>
          <a:xfrm rot="5400000">
            <a:off x="5410200" y="29337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29" name="28 Conector recto"/>
          <p:cNvCxnSpPr>
            <a:stCxn id="13" idx="2"/>
            <a:endCxn id="16" idx="0"/>
          </p:cNvCxnSpPr>
          <p:nvPr/>
        </p:nvCxnSpPr>
        <p:spPr>
          <a:xfrm rot="5400000">
            <a:off x="5372100" y="35814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2" name="31 Conector recto"/>
          <p:cNvCxnSpPr>
            <a:stCxn id="16" idx="2"/>
            <a:endCxn id="18" idx="0"/>
          </p:cNvCxnSpPr>
          <p:nvPr/>
        </p:nvCxnSpPr>
        <p:spPr>
          <a:xfrm rot="5400000">
            <a:off x="5334000" y="4305300"/>
            <a:ext cx="3810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5" name="34 Conector recto"/>
          <p:cNvCxnSpPr>
            <a:stCxn id="18" idx="2"/>
            <a:endCxn id="19" idx="0"/>
          </p:cNvCxnSpPr>
          <p:nvPr/>
        </p:nvCxnSpPr>
        <p:spPr>
          <a:xfrm rot="5400000">
            <a:off x="5372100" y="5029200"/>
            <a:ext cx="3048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38" name="37 Conector recto"/>
          <p:cNvCxnSpPr>
            <a:stCxn id="19" idx="2"/>
            <a:endCxn id="20" idx="0"/>
          </p:cNvCxnSpPr>
          <p:nvPr/>
        </p:nvCxnSpPr>
        <p:spPr>
          <a:xfrm rot="5400000">
            <a:off x="5410200" y="5676900"/>
            <a:ext cx="228600" cy="1588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4" name="43 Conector recto"/>
          <p:cNvCxnSpPr>
            <a:stCxn id="14" idx="3"/>
            <a:endCxn id="12" idx="1"/>
          </p:cNvCxnSpPr>
          <p:nvPr/>
        </p:nvCxnSpPr>
        <p:spPr>
          <a:xfrm>
            <a:off x="3886200" y="2400300"/>
            <a:ext cx="762000" cy="2286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47" name="46 Conector recto"/>
          <p:cNvCxnSpPr>
            <a:stCxn id="12" idx="1"/>
            <a:endCxn id="15" idx="3"/>
          </p:cNvCxnSpPr>
          <p:nvPr/>
        </p:nvCxnSpPr>
        <p:spPr>
          <a:xfrm rot="10800000" flipV="1">
            <a:off x="3886200" y="2628900"/>
            <a:ext cx="762000" cy="3048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51" name="50 Conector angular"/>
          <p:cNvCxnSpPr>
            <a:stCxn id="13" idx="3"/>
            <a:endCxn id="17" idx="1"/>
          </p:cNvCxnSpPr>
          <p:nvPr/>
        </p:nvCxnSpPr>
        <p:spPr>
          <a:xfrm>
            <a:off x="6400800" y="3238500"/>
            <a:ext cx="762000" cy="30480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sp>
        <p:nvSpPr>
          <p:cNvPr id="88" name="87 Rectángulo"/>
          <p:cNvSpPr/>
          <p:nvPr/>
        </p:nvSpPr>
        <p:spPr>
          <a:xfrm>
            <a:off x="152400" y="2209800"/>
            <a:ext cx="17526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/>
              <a:t>Términos de Referencia</a:t>
            </a:r>
            <a:endParaRPr lang="es-CL" b="1" dirty="0"/>
          </a:p>
        </p:txBody>
      </p:sp>
      <p:cxnSp>
        <p:nvCxnSpPr>
          <p:cNvPr id="89" name="88 Conector recto"/>
          <p:cNvCxnSpPr>
            <a:stCxn id="88" idx="3"/>
            <a:endCxn id="14" idx="1"/>
          </p:cNvCxnSpPr>
          <p:nvPr/>
        </p:nvCxnSpPr>
        <p:spPr>
          <a:xfrm flipV="1">
            <a:off x="1905000" y="24003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  <p:cxnSp>
        <p:nvCxnSpPr>
          <p:cNvPr id="92" name="91 Conector recto"/>
          <p:cNvCxnSpPr>
            <a:stCxn id="88" idx="3"/>
            <a:endCxn id="15" idx="1"/>
          </p:cNvCxnSpPr>
          <p:nvPr/>
        </p:nvCxnSpPr>
        <p:spPr>
          <a:xfrm>
            <a:off x="1905000" y="2667000"/>
            <a:ext cx="228600" cy="266700"/>
          </a:xfrm>
          <a:prstGeom prst="lin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Parámetros Técnicos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Recuperación Metalúrgica Global</a:t>
            </a:r>
          </a:p>
          <a:p>
            <a:r>
              <a:rPr lang="es-CL" dirty="0" smtClean="0"/>
              <a:t>Topografía inicial</a:t>
            </a:r>
          </a:p>
          <a:p>
            <a:r>
              <a:rPr lang="es-CL" dirty="0" smtClean="0"/>
              <a:t>Ángulo global de talud</a:t>
            </a:r>
          </a:p>
          <a:p>
            <a:r>
              <a:rPr lang="es-CL" dirty="0" smtClean="0"/>
              <a:t>Parámetros para el diseño del pit:</a:t>
            </a:r>
          </a:p>
          <a:p>
            <a:pPr lvl="1"/>
            <a:r>
              <a:rPr lang="es-CL" dirty="0" smtClean="0"/>
              <a:t>Ancho rampa</a:t>
            </a:r>
          </a:p>
          <a:p>
            <a:pPr lvl="1"/>
            <a:r>
              <a:rPr lang="es-CL" dirty="0" smtClean="0"/>
              <a:t>Ancho berma</a:t>
            </a:r>
          </a:p>
          <a:p>
            <a:pPr lvl="1"/>
            <a:r>
              <a:rPr lang="es-CL" dirty="0" smtClean="0"/>
              <a:t>Altura banco</a:t>
            </a:r>
          </a:p>
          <a:p>
            <a:pPr lvl="1"/>
            <a:r>
              <a:rPr lang="es-CL" dirty="0" smtClean="0"/>
              <a:t>Pendiente rampa</a:t>
            </a:r>
          </a:p>
          <a:p>
            <a:pPr lvl="1"/>
            <a:r>
              <a:rPr lang="es-CL" dirty="0" smtClean="0"/>
              <a:t>Ángulo cara de banco</a:t>
            </a:r>
            <a:endParaRPr lang="es-C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724400" y="3886200"/>
            <a:ext cx="4004719" cy="208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ema1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3158570</TotalTime>
  <Words>749</Words>
  <Application>Microsoft Office PowerPoint</Application>
  <PresentationFormat>Presentación en pantalla (4:3)</PresentationFormat>
  <Paragraphs>262</Paragraphs>
  <Slides>26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26</vt:i4>
      </vt:variant>
    </vt:vector>
  </HeadingPairs>
  <TitlesOfParts>
    <vt:vector size="29" baseType="lpstr">
      <vt:lpstr>Tema1</vt:lpstr>
      <vt:lpstr>Papel</vt:lpstr>
      <vt:lpstr>Intermedio</vt:lpstr>
      <vt:lpstr>Diapositiva 1</vt:lpstr>
      <vt:lpstr>Temas a tratar</vt:lpstr>
      <vt:lpstr>Objetivos del proyecto</vt:lpstr>
      <vt:lpstr>Metodología de Diseño</vt:lpstr>
      <vt:lpstr>Etapas de Diseño</vt:lpstr>
      <vt:lpstr>Etapas de Diseño</vt:lpstr>
      <vt:lpstr>Modelo de Bloques</vt:lpstr>
      <vt:lpstr>Etapas de Diseño</vt:lpstr>
      <vt:lpstr>Parámetros Técnicos</vt:lpstr>
      <vt:lpstr>Parámetros que definen la geometría de un talud minero</vt:lpstr>
      <vt:lpstr>Etapas de Diseño</vt:lpstr>
      <vt:lpstr>Parámetros Económicos</vt:lpstr>
      <vt:lpstr>Etapas de Diseño</vt:lpstr>
      <vt:lpstr>Etapas de Diseño</vt:lpstr>
      <vt:lpstr>Definición del Pit Final</vt:lpstr>
      <vt:lpstr>Etapas de Diseño</vt:lpstr>
      <vt:lpstr>Etapas de Diseño</vt:lpstr>
      <vt:lpstr>Secuencia de Planificación</vt:lpstr>
      <vt:lpstr>Etapas de Diseño</vt:lpstr>
      <vt:lpstr>Diseño de Fases</vt:lpstr>
      <vt:lpstr>Etapas de Diseño</vt:lpstr>
      <vt:lpstr>Plan Minero</vt:lpstr>
      <vt:lpstr>Plan Minero</vt:lpstr>
      <vt:lpstr>Etapas de Diseño</vt:lpstr>
      <vt:lpstr>Evaluación Económica</vt:lpstr>
      <vt:lpstr>Diapositiva 26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Minas de Cielo Abierto</dc:title>
  <dc:creator>WinuE</dc:creator>
  <cp:lastModifiedBy>WinuE</cp:lastModifiedBy>
  <cp:revision>179</cp:revision>
  <dcterms:created xsi:type="dcterms:W3CDTF">2009-06-28T14:52:13Z</dcterms:created>
  <dcterms:modified xsi:type="dcterms:W3CDTF">2010-08-16T21:34:43Z</dcterms:modified>
</cp:coreProperties>
</file>