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4" r:id="rId2"/>
    <p:sldId id="262" r:id="rId3"/>
    <p:sldId id="265" r:id="rId4"/>
    <p:sldId id="257" r:id="rId5"/>
    <p:sldId id="296" r:id="rId6"/>
    <p:sldId id="266" r:id="rId7"/>
    <p:sldId id="267" r:id="rId8"/>
    <p:sldId id="259" r:id="rId9"/>
    <p:sldId id="260" r:id="rId10"/>
    <p:sldId id="269" r:id="rId11"/>
    <p:sldId id="270" r:id="rId12"/>
    <p:sldId id="271" r:id="rId13"/>
    <p:sldId id="272" r:id="rId14"/>
    <p:sldId id="275" r:id="rId15"/>
    <p:sldId id="273" r:id="rId16"/>
    <p:sldId id="274" r:id="rId17"/>
    <p:sldId id="279" r:id="rId18"/>
    <p:sldId id="280" r:id="rId19"/>
    <p:sldId id="281" r:id="rId20"/>
    <p:sldId id="282" r:id="rId21"/>
    <p:sldId id="276" r:id="rId22"/>
    <p:sldId id="277" r:id="rId23"/>
    <p:sldId id="278"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Lst>
  <p:sldSz cx="9144000" cy="6858000" type="screen4x3"/>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4317" autoAdjust="0"/>
    <p:restoredTop sz="97025" autoAdjust="0"/>
  </p:normalViewPr>
  <p:slideViewPr>
    <p:cSldViewPr>
      <p:cViewPr varScale="1">
        <p:scale>
          <a:sx n="77" d="100"/>
          <a:sy n="77" d="100"/>
        </p:scale>
        <p:origin x="-137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2"/>
      </p:bgRef>
    </p:bg>
    <p:spTree>
      <p:nvGrpSpPr>
        <p:cNvPr id="1" name=""/>
        <p:cNvGrpSpPr/>
        <p:nvPr/>
      </p:nvGrpSpPr>
      <p:grpSpPr>
        <a:xfrm>
          <a:off x="0" y="0"/>
          <a:ext cx="0" cy="0"/>
          <a:chOff x="0" y="0"/>
          <a:chExt cx="0" cy="0"/>
        </a:xfrm>
      </p:grpSpPr>
      <p:sp>
        <p:nvSpPr>
          <p:cNvPr id="7" name="6 Rectángulo"/>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2362200" y="4038600"/>
            <a:ext cx="6477000" cy="1828800"/>
          </a:xfrm>
        </p:spPr>
        <p:txBody>
          <a:bodyPr anchor="b"/>
          <a:lstStyle>
            <a:lvl1pPr>
              <a:defRPr cap="all" baseline="0"/>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37A0464D-FCC1-41C1-BFB4-8479DEF06EAF}" type="datetimeFigureOut">
              <a:rPr lang="es-ES_tradnl" smtClean="0"/>
              <a:pPr/>
              <a:t>16/08/2010</a:t>
            </a:fld>
            <a:endParaRPr lang="es-CL"/>
          </a:p>
        </p:txBody>
      </p:sp>
      <p:sp>
        <p:nvSpPr>
          <p:cNvPr id="17" name="16 Marcador de pie de página"/>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s-CL"/>
          </a:p>
        </p:txBody>
      </p:sp>
      <p:sp>
        <p:nvSpPr>
          <p:cNvPr id="29" name="28 Marcador de número de diapositiva"/>
          <p:cNvSpPr>
            <a:spLocks noGrp="1"/>
          </p:cNvSpPr>
          <p:nvPr>
            <p:ph type="sldNum" sz="quarter" idx="12"/>
          </p:nvPr>
        </p:nvSpPr>
        <p:spPr>
          <a:xfrm>
            <a:off x="8001000" y="228600"/>
            <a:ext cx="838200" cy="381000"/>
          </a:xfrm>
        </p:spPr>
        <p:txBody>
          <a:bodyPr/>
          <a:lstStyle>
            <a:lvl1pPr>
              <a:defRPr>
                <a:solidFill>
                  <a:schemeClr val="tx2"/>
                </a:solidFill>
              </a:defRPr>
            </a:lvl1pPr>
          </a:lstStyle>
          <a:p>
            <a:fld id="{345EE0F3-49B1-44B7-8407-BAB61CB6047C}" type="slidenum">
              <a:rPr lang="es-CL" smtClean="0"/>
              <a:pPr/>
              <a:t>‹Nº›</a:t>
            </a:fld>
            <a:endParaRPr lang="es-CL"/>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37A0464D-FCC1-41C1-BFB4-8479DEF06EAF}" type="datetimeFigureOut">
              <a:rPr lang="es-ES_tradnl" smtClean="0"/>
              <a:pPr/>
              <a:t>16/08/2010</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p>
            <a:fld id="{345EE0F3-49B1-44B7-8407-BAB61CB6047C}" type="slidenum">
              <a:rPr lang="es-CL" smtClean="0"/>
              <a:pPr/>
              <a:t>‹Nº›</a:t>
            </a:fld>
            <a:endParaRPr lang="es-C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bg>
      <p:bgRef idx="1001">
        <a:schemeClr val="bg1"/>
      </p:bgRef>
    </p:bg>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53200" y="609600"/>
            <a:ext cx="2057400" cy="55165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609600"/>
            <a:ext cx="5562600" cy="5516564"/>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6553200" y="6248402"/>
            <a:ext cx="2209800" cy="365125"/>
          </a:xfrm>
        </p:spPr>
        <p:txBody>
          <a:bodyPr/>
          <a:lstStyle/>
          <a:p>
            <a:fld id="{37A0464D-FCC1-41C1-BFB4-8479DEF06EAF}" type="datetimeFigureOut">
              <a:rPr lang="es-ES_tradnl" smtClean="0"/>
              <a:pPr/>
              <a:t>16/08/2010</a:t>
            </a:fld>
            <a:endParaRPr lang="es-CL"/>
          </a:p>
        </p:txBody>
      </p:sp>
      <p:sp>
        <p:nvSpPr>
          <p:cNvPr id="5" name="4 Marcador de pie de página"/>
          <p:cNvSpPr>
            <a:spLocks noGrp="1"/>
          </p:cNvSpPr>
          <p:nvPr>
            <p:ph type="ftr" sz="quarter" idx="11"/>
          </p:nvPr>
        </p:nvSpPr>
        <p:spPr>
          <a:xfrm>
            <a:off x="457201" y="6248207"/>
            <a:ext cx="5573483" cy="365125"/>
          </a:xfrm>
        </p:spPr>
        <p:txBody>
          <a:bodyPr/>
          <a:lstStyle/>
          <a:p>
            <a:endParaRPr lang="es-CL"/>
          </a:p>
        </p:txBody>
      </p:sp>
      <p:sp>
        <p:nvSpPr>
          <p:cNvPr id="7" name="6 Rectángulo"/>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7 Rectángulo"/>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8 Rectángulo"/>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5 Marcador de número de diapositiva"/>
          <p:cNvSpPr>
            <a:spLocks noGrp="1"/>
          </p:cNvSpPr>
          <p:nvPr>
            <p:ph type="sldNum" sz="quarter" idx="12"/>
          </p:nvPr>
        </p:nvSpPr>
        <p:spPr>
          <a:xfrm rot="5400000">
            <a:off x="5989638" y="144462"/>
            <a:ext cx="533400" cy="244476"/>
          </a:xfrm>
        </p:spPr>
        <p:txBody>
          <a:bodyPr/>
          <a:lstStyle/>
          <a:p>
            <a:fld id="{345EE0F3-49B1-44B7-8407-BAB61CB6047C}" type="slidenum">
              <a:rPr lang="es-CL" smtClean="0"/>
              <a:pPr/>
              <a:t>‹Nº›</a:t>
            </a:fld>
            <a:endParaRPr lang="es-CL"/>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612648" y="228600"/>
            <a:ext cx="8153400" cy="990600"/>
          </a:xfrm>
        </p:spPr>
        <p:txBody>
          <a:bodyPr/>
          <a:lstStyle/>
          <a:p>
            <a:r>
              <a:rPr kumimoji="0" lang="es-ES" smtClean="0"/>
              <a:t>Haga clic para modificar el estilo de título del patrón</a:t>
            </a:r>
            <a:endParaRPr kumimoji="0" lang="en-US"/>
          </a:p>
        </p:txBody>
      </p:sp>
      <p:sp>
        <p:nvSpPr>
          <p:cNvPr id="4" name="3 Marcador de fecha"/>
          <p:cNvSpPr>
            <a:spLocks noGrp="1"/>
          </p:cNvSpPr>
          <p:nvPr>
            <p:ph type="dt" sz="half" idx="10"/>
          </p:nvPr>
        </p:nvSpPr>
        <p:spPr/>
        <p:txBody>
          <a:bodyPr/>
          <a:lstStyle/>
          <a:p>
            <a:fld id="{37A0464D-FCC1-41C1-BFB4-8479DEF06EAF}" type="datetimeFigureOut">
              <a:rPr lang="es-ES_tradnl" smtClean="0"/>
              <a:pPr/>
              <a:t>16/08/2010</a:t>
            </a:fld>
            <a:endParaRPr lang="es-CL"/>
          </a:p>
        </p:txBody>
      </p:sp>
      <p:sp>
        <p:nvSpPr>
          <p:cNvPr id="5" name="4 Marcador de pie de página"/>
          <p:cNvSpPr>
            <a:spLocks noGrp="1"/>
          </p:cNvSpPr>
          <p:nvPr>
            <p:ph type="ftr" sz="quarter" idx="11"/>
          </p:nvPr>
        </p:nvSpPr>
        <p:spPr/>
        <p:txBody>
          <a:bodyPr/>
          <a:lstStyle/>
          <a:p>
            <a:endParaRPr lang="es-CL"/>
          </a:p>
        </p:txBody>
      </p:sp>
      <p:sp>
        <p:nvSpPr>
          <p:cNvPr id="6" name="5 Marcador de número de diapositiva"/>
          <p:cNvSpPr>
            <a:spLocks noGrp="1"/>
          </p:cNvSpPr>
          <p:nvPr>
            <p:ph type="sldNum" sz="quarter" idx="12"/>
          </p:nvPr>
        </p:nvSpPr>
        <p:spPr/>
        <p:txBody>
          <a:bodyPr/>
          <a:lstStyle>
            <a:lvl1pPr>
              <a:defRPr>
                <a:solidFill>
                  <a:srgbClr val="FFFFFF"/>
                </a:solidFill>
              </a:defRPr>
            </a:lvl1pPr>
          </a:lstStyle>
          <a:p>
            <a:fld id="{345EE0F3-49B1-44B7-8407-BAB61CB6047C}" type="slidenum">
              <a:rPr lang="es-CL" smtClean="0"/>
              <a:pPr/>
              <a:t>‹Nº›</a:t>
            </a:fld>
            <a:endParaRPr lang="es-CL"/>
          </a:p>
        </p:txBody>
      </p:sp>
      <p:sp>
        <p:nvSpPr>
          <p:cNvPr id="8" name="7 Marcador de contenido"/>
          <p:cNvSpPr>
            <a:spLocks noGrp="1"/>
          </p:cNvSpPr>
          <p:nvPr>
            <p:ph sz="quarter" idx="1"/>
          </p:nvPr>
        </p:nvSpPr>
        <p:spPr>
          <a:xfrm>
            <a:off x="612648" y="1600200"/>
            <a:ext cx="8153400" cy="44958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1"/>
      </p:bgRef>
    </p:bg>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7" name="6 Rectángulo"/>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Rectángulo"/>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s-ES" smtClean="0"/>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37A0464D-FCC1-41C1-BFB4-8479DEF06EAF}" type="datetimeFigureOut">
              <a:rPr lang="es-ES_tradnl" smtClean="0"/>
              <a:pPr/>
              <a:t>16/08/2010</a:t>
            </a:fld>
            <a:endParaRPr lang="es-CL"/>
          </a:p>
        </p:txBody>
      </p:sp>
      <p:sp>
        <p:nvSpPr>
          <p:cNvPr id="13" name="12 Marcador de número de diapositiva"/>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345EE0F3-49B1-44B7-8407-BAB61CB6047C}" type="slidenum">
              <a:rPr lang="es-CL" smtClean="0"/>
              <a:pPr/>
              <a:t>‹Nº›</a:t>
            </a:fld>
            <a:endParaRPr lang="es-CL"/>
          </a:p>
        </p:txBody>
      </p:sp>
      <p:sp>
        <p:nvSpPr>
          <p:cNvPr id="14" name="13 Marcador de pie de página"/>
          <p:cNvSpPr>
            <a:spLocks noGrp="1"/>
          </p:cNvSpPr>
          <p:nvPr>
            <p:ph type="ftr" sz="quarter" idx="12"/>
          </p:nvPr>
        </p:nvSpPr>
        <p:spPr/>
        <p:txBody>
          <a:bodyPr/>
          <a:lstStyle/>
          <a:p>
            <a:endParaRPr lang="es-CL"/>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9" name="8 Marcador de contenido"/>
          <p:cNvSpPr>
            <a:spLocks noGrp="1"/>
          </p:cNvSpPr>
          <p:nvPr>
            <p:ph sz="quarter" idx="1"/>
          </p:nvPr>
        </p:nvSpPr>
        <p:spPr>
          <a:xfrm>
            <a:off x="609600" y="1589567"/>
            <a:ext cx="38862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1" name="10 Marcador de contenido"/>
          <p:cNvSpPr>
            <a:spLocks noGrp="1"/>
          </p:cNvSpPr>
          <p:nvPr>
            <p:ph sz="quarter" idx="2"/>
          </p:nvPr>
        </p:nvSpPr>
        <p:spPr>
          <a:xfrm>
            <a:off x="4844901" y="1589567"/>
            <a:ext cx="38862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8" name="7 Marcador de fecha"/>
          <p:cNvSpPr>
            <a:spLocks noGrp="1"/>
          </p:cNvSpPr>
          <p:nvPr>
            <p:ph type="dt" sz="half" idx="15"/>
          </p:nvPr>
        </p:nvSpPr>
        <p:spPr/>
        <p:txBody>
          <a:bodyPr rtlCol="0"/>
          <a:lstStyle/>
          <a:p>
            <a:fld id="{37A0464D-FCC1-41C1-BFB4-8479DEF06EAF}" type="datetimeFigureOut">
              <a:rPr lang="es-ES_tradnl" smtClean="0"/>
              <a:pPr/>
              <a:t>16/08/2010</a:t>
            </a:fld>
            <a:endParaRPr lang="es-CL"/>
          </a:p>
        </p:txBody>
      </p:sp>
      <p:sp>
        <p:nvSpPr>
          <p:cNvPr id="10" name="9 Marcador de número de diapositiva"/>
          <p:cNvSpPr>
            <a:spLocks noGrp="1"/>
          </p:cNvSpPr>
          <p:nvPr>
            <p:ph type="sldNum" sz="quarter" idx="16"/>
          </p:nvPr>
        </p:nvSpPr>
        <p:spPr/>
        <p:txBody>
          <a:bodyPr rtlCol="0"/>
          <a:lstStyle/>
          <a:p>
            <a:fld id="{345EE0F3-49B1-44B7-8407-BAB61CB6047C}" type="slidenum">
              <a:rPr lang="es-CL" smtClean="0"/>
              <a:pPr/>
              <a:t>‹Nº›</a:t>
            </a:fld>
            <a:endParaRPr lang="es-CL"/>
          </a:p>
        </p:txBody>
      </p:sp>
      <p:sp>
        <p:nvSpPr>
          <p:cNvPr id="12" name="11 Marcador de pie de página"/>
          <p:cNvSpPr>
            <a:spLocks noGrp="1"/>
          </p:cNvSpPr>
          <p:nvPr>
            <p:ph type="ftr" sz="quarter" idx="17"/>
          </p:nvPr>
        </p:nvSpPr>
        <p:spPr/>
        <p:txBody>
          <a:bodyPr rtlCol="0"/>
          <a:lstStyle/>
          <a:p>
            <a:endParaRPr lang="es-C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533400" y="273050"/>
            <a:ext cx="8153400" cy="869950"/>
          </a:xfrm>
        </p:spPr>
        <p:txBody>
          <a:bodyPr anchor="ctr"/>
          <a:lstStyle>
            <a:lvl1pPr>
              <a:defRPr/>
            </a:lvl1pPr>
          </a:lstStyle>
          <a:p>
            <a:r>
              <a:rPr kumimoji="0" lang="es-ES" smtClean="0"/>
              <a:t>Haga clic para modificar el estilo de título del patrón</a:t>
            </a:r>
            <a:endParaRPr kumimoji="0" lang="en-US"/>
          </a:p>
        </p:txBody>
      </p:sp>
      <p:sp>
        <p:nvSpPr>
          <p:cNvPr id="11" name="10 Marcador de contenido"/>
          <p:cNvSpPr>
            <a:spLocks noGrp="1"/>
          </p:cNvSpPr>
          <p:nvPr>
            <p:ph sz="quarter" idx="2"/>
          </p:nvPr>
        </p:nvSpPr>
        <p:spPr>
          <a:xfrm>
            <a:off x="609600" y="2438400"/>
            <a:ext cx="3886200" cy="35814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quarter" idx="4"/>
          </p:nvPr>
        </p:nvSpPr>
        <p:spPr>
          <a:xfrm>
            <a:off x="4800600" y="2438400"/>
            <a:ext cx="3886200" cy="35814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Marcador de fecha"/>
          <p:cNvSpPr>
            <a:spLocks noGrp="1"/>
          </p:cNvSpPr>
          <p:nvPr>
            <p:ph type="dt" sz="half" idx="15"/>
          </p:nvPr>
        </p:nvSpPr>
        <p:spPr/>
        <p:txBody>
          <a:bodyPr rtlCol="0"/>
          <a:lstStyle/>
          <a:p>
            <a:fld id="{37A0464D-FCC1-41C1-BFB4-8479DEF06EAF}" type="datetimeFigureOut">
              <a:rPr lang="es-ES_tradnl" smtClean="0"/>
              <a:pPr/>
              <a:t>16/08/2010</a:t>
            </a:fld>
            <a:endParaRPr lang="es-CL"/>
          </a:p>
        </p:txBody>
      </p:sp>
      <p:sp>
        <p:nvSpPr>
          <p:cNvPr id="12" name="11 Marcador de número de diapositiva"/>
          <p:cNvSpPr>
            <a:spLocks noGrp="1"/>
          </p:cNvSpPr>
          <p:nvPr>
            <p:ph type="sldNum" sz="quarter" idx="16"/>
          </p:nvPr>
        </p:nvSpPr>
        <p:spPr/>
        <p:txBody>
          <a:bodyPr rtlCol="0"/>
          <a:lstStyle/>
          <a:p>
            <a:fld id="{345EE0F3-49B1-44B7-8407-BAB61CB6047C}" type="slidenum">
              <a:rPr lang="es-CL" smtClean="0"/>
              <a:pPr/>
              <a:t>‹Nº›</a:t>
            </a:fld>
            <a:endParaRPr lang="es-CL"/>
          </a:p>
        </p:txBody>
      </p:sp>
      <p:sp>
        <p:nvSpPr>
          <p:cNvPr id="14" name="13 Marcador de pie de página"/>
          <p:cNvSpPr>
            <a:spLocks noGrp="1"/>
          </p:cNvSpPr>
          <p:nvPr>
            <p:ph type="ftr" sz="quarter" idx="17"/>
          </p:nvPr>
        </p:nvSpPr>
        <p:spPr/>
        <p:txBody>
          <a:bodyPr rtlCol="0"/>
          <a:lstStyle/>
          <a:p>
            <a:endParaRPr lang="es-CL"/>
          </a:p>
        </p:txBody>
      </p:sp>
      <p:sp>
        <p:nvSpPr>
          <p:cNvPr id="16" name="15 Marcador de texto"/>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
        <p:nvSpPr>
          <p:cNvPr id="15" name="14 Marcador de texto"/>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37A0464D-FCC1-41C1-BFB4-8479DEF06EAF}" type="datetimeFigureOut">
              <a:rPr lang="es-ES_tradnl" smtClean="0"/>
              <a:pPr/>
              <a:t>16/08/2010</a:t>
            </a:fld>
            <a:endParaRPr lang="es-CL"/>
          </a:p>
        </p:txBody>
      </p:sp>
      <p:sp>
        <p:nvSpPr>
          <p:cNvPr id="4" name="3 Marcador de pie de página"/>
          <p:cNvSpPr>
            <a:spLocks noGrp="1"/>
          </p:cNvSpPr>
          <p:nvPr>
            <p:ph type="ftr" sz="quarter" idx="11"/>
          </p:nvPr>
        </p:nvSpPr>
        <p:spPr/>
        <p:txBody>
          <a:bodyPr/>
          <a:lstStyle/>
          <a:p>
            <a:endParaRPr lang="es-CL"/>
          </a:p>
        </p:txBody>
      </p:sp>
      <p:sp>
        <p:nvSpPr>
          <p:cNvPr id="5" name="4 Marcador de número de diapositiva"/>
          <p:cNvSpPr>
            <a:spLocks noGrp="1"/>
          </p:cNvSpPr>
          <p:nvPr>
            <p:ph type="sldNum" sz="quarter" idx="12"/>
          </p:nvPr>
        </p:nvSpPr>
        <p:spPr/>
        <p:txBody>
          <a:bodyPr/>
          <a:lstStyle>
            <a:lvl1pPr>
              <a:defRPr>
                <a:solidFill>
                  <a:srgbClr val="FFFFFF"/>
                </a:solidFill>
              </a:defRPr>
            </a:lvl1pPr>
          </a:lstStyle>
          <a:p>
            <a:fld id="{345EE0F3-49B1-44B7-8407-BAB61CB6047C}" type="slidenum">
              <a:rPr lang="es-CL" smtClean="0"/>
              <a:pPr/>
              <a:t>‹Nº›</a:t>
            </a:fld>
            <a:endParaRPr lang="es-C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7A0464D-FCC1-41C1-BFB4-8479DEF06EAF}" type="datetimeFigureOut">
              <a:rPr lang="es-ES_tradnl" smtClean="0"/>
              <a:pPr/>
              <a:t>16/08/2010</a:t>
            </a:fld>
            <a:endParaRPr lang="es-CL"/>
          </a:p>
        </p:txBody>
      </p:sp>
      <p:sp>
        <p:nvSpPr>
          <p:cNvPr id="3" name="2 Marcador de pie de página"/>
          <p:cNvSpPr>
            <a:spLocks noGrp="1"/>
          </p:cNvSpPr>
          <p:nvPr>
            <p:ph type="ftr" sz="quarter" idx="11"/>
          </p:nvPr>
        </p:nvSpPr>
        <p:spPr/>
        <p:txBody>
          <a:bodyPr/>
          <a:lstStyle/>
          <a:p>
            <a:endParaRPr lang="es-CL"/>
          </a:p>
        </p:txBody>
      </p:sp>
      <p:sp>
        <p:nvSpPr>
          <p:cNvPr id="4" name="3 Marcador de número de diapositiva"/>
          <p:cNvSpPr>
            <a:spLocks noGrp="1"/>
          </p:cNvSpPr>
          <p:nvPr>
            <p:ph type="sldNum" sz="quarter" idx="12"/>
          </p:nvPr>
        </p:nvSpPr>
        <p:spPr>
          <a:xfrm>
            <a:off x="0" y="6248400"/>
            <a:ext cx="533400" cy="381000"/>
          </a:xfrm>
        </p:spPr>
        <p:txBody>
          <a:bodyPr/>
          <a:lstStyle>
            <a:lvl1pPr>
              <a:defRPr>
                <a:solidFill>
                  <a:schemeClr val="tx2"/>
                </a:solidFill>
              </a:defRPr>
            </a:lvl1pPr>
          </a:lstStyle>
          <a:p>
            <a:fld id="{345EE0F3-49B1-44B7-8407-BAB61CB6047C}" type="slidenum">
              <a:rPr lang="es-CL" smtClean="0"/>
              <a:pPr/>
              <a:t>‹Nº›</a:t>
            </a:fld>
            <a:endParaRPr lang="es-C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3050"/>
            <a:ext cx="8077200" cy="869950"/>
          </a:xfrm>
        </p:spPr>
        <p:txBody>
          <a:bodyPr anchor="ctr"/>
          <a:lstStyle>
            <a:lvl1pPr algn="l">
              <a:buNone/>
              <a:defRPr sz="4400" b="0"/>
            </a:lvl1p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p>
            <a:fld id="{37A0464D-FCC1-41C1-BFB4-8479DEF06EAF}" type="datetimeFigureOut">
              <a:rPr lang="es-ES_tradnl" smtClean="0"/>
              <a:pPr/>
              <a:t>16/08/2010</a:t>
            </a:fld>
            <a:endParaRPr lang="es-CL"/>
          </a:p>
        </p:txBody>
      </p:sp>
      <p:sp>
        <p:nvSpPr>
          <p:cNvPr id="6" name="5 Marcador de pie de página"/>
          <p:cNvSpPr>
            <a:spLocks noGrp="1"/>
          </p:cNvSpPr>
          <p:nvPr>
            <p:ph type="ftr" sz="quarter" idx="11"/>
          </p:nvPr>
        </p:nvSpPr>
        <p:spPr/>
        <p:txBody>
          <a:bodyPr/>
          <a:lstStyle/>
          <a:p>
            <a:endParaRPr lang="es-CL"/>
          </a:p>
        </p:txBody>
      </p:sp>
      <p:sp>
        <p:nvSpPr>
          <p:cNvPr id="7" name="6 Marcador de número de diapositiva"/>
          <p:cNvSpPr>
            <a:spLocks noGrp="1"/>
          </p:cNvSpPr>
          <p:nvPr>
            <p:ph type="sldNum" sz="quarter" idx="12"/>
          </p:nvPr>
        </p:nvSpPr>
        <p:spPr/>
        <p:txBody>
          <a:bodyPr/>
          <a:lstStyle>
            <a:lvl1pPr>
              <a:defRPr>
                <a:solidFill>
                  <a:srgbClr val="FFFFFF"/>
                </a:solidFill>
              </a:defRPr>
            </a:lvl1pPr>
          </a:lstStyle>
          <a:p>
            <a:fld id="{345EE0F3-49B1-44B7-8407-BAB61CB6047C}" type="slidenum">
              <a:rPr lang="es-CL" smtClean="0"/>
              <a:pPr/>
              <a:t>‹Nº›</a:t>
            </a:fld>
            <a:endParaRPr lang="es-CL"/>
          </a:p>
        </p:txBody>
      </p:sp>
      <p:sp>
        <p:nvSpPr>
          <p:cNvPr id="3" name="2 Marcador de texto"/>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9" name="8 Marcador de contenido"/>
          <p:cNvSpPr>
            <a:spLocks noGrp="1"/>
          </p:cNvSpPr>
          <p:nvPr>
            <p:ph sz="quarter" idx="1"/>
          </p:nvPr>
        </p:nvSpPr>
        <p:spPr>
          <a:xfrm>
            <a:off x="2362200" y="1752600"/>
            <a:ext cx="6400800" cy="44196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3">
        <a:schemeClr val="bg2"/>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s-ES" smtClean="0"/>
              <a:t>Haga clic para modificar el estilo de texto del patrón</a:t>
            </a:r>
          </a:p>
        </p:txBody>
      </p:sp>
      <p:sp>
        <p:nvSpPr>
          <p:cNvPr id="8" name="7 Rectángulo"/>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s-ES" smtClean="0"/>
              <a:t>Haga clic para modificar el estilo de título del patrón</a:t>
            </a:r>
            <a:endParaRPr kumimoji="0" lang="en-US"/>
          </a:p>
        </p:txBody>
      </p:sp>
      <p:sp>
        <p:nvSpPr>
          <p:cNvPr id="11" name="10 Rectángulo"/>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Marcador de fecha"/>
          <p:cNvSpPr>
            <a:spLocks noGrp="1"/>
          </p:cNvSpPr>
          <p:nvPr>
            <p:ph type="dt" sz="half" idx="10"/>
          </p:nvPr>
        </p:nvSpPr>
        <p:spPr>
          <a:xfrm>
            <a:off x="6248400" y="6248400"/>
            <a:ext cx="2667000" cy="365125"/>
          </a:xfrm>
        </p:spPr>
        <p:txBody>
          <a:bodyPr rtlCol="0"/>
          <a:lstStyle/>
          <a:p>
            <a:fld id="{37A0464D-FCC1-41C1-BFB4-8479DEF06EAF}" type="datetimeFigureOut">
              <a:rPr lang="es-ES_tradnl" smtClean="0"/>
              <a:pPr/>
              <a:t>16/08/2010</a:t>
            </a:fld>
            <a:endParaRPr lang="es-CL"/>
          </a:p>
        </p:txBody>
      </p:sp>
      <p:sp>
        <p:nvSpPr>
          <p:cNvPr id="13" name="12 Marcador de número de diapositiva"/>
          <p:cNvSpPr>
            <a:spLocks noGrp="1"/>
          </p:cNvSpPr>
          <p:nvPr>
            <p:ph type="sldNum" sz="quarter" idx="11"/>
          </p:nvPr>
        </p:nvSpPr>
        <p:spPr>
          <a:xfrm>
            <a:off x="0" y="4667249"/>
            <a:ext cx="1447800" cy="663578"/>
          </a:xfrm>
        </p:spPr>
        <p:txBody>
          <a:bodyPr rtlCol="0"/>
          <a:lstStyle>
            <a:lvl1pPr>
              <a:defRPr sz="2800"/>
            </a:lvl1pPr>
          </a:lstStyle>
          <a:p>
            <a:fld id="{345EE0F3-49B1-44B7-8407-BAB61CB6047C}" type="slidenum">
              <a:rPr lang="es-CL" smtClean="0"/>
              <a:pPr/>
              <a:t>‹Nº›</a:t>
            </a:fld>
            <a:endParaRPr lang="es-CL"/>
          </a:p>
        </p:txBody>
      </p:sp>
      <p:sp>
        <p:nvSpPr>
          <p:cNvPr id="14" name="13 Marcador de pie de página"/>
          <p:cNvSpPr>
            <a:spLocks noGrp="1"/>
          </p:cNvSpPr>
          <p:nvPr>
            <p:ph type="ftr" sz="quarter" idx="12"/>
          </p:nvPr>
        </p:nvSpPr>
        <p:spPr>
          <a:xfrm>
            <a:off x="1600200" y="6248206"/>
            <a:ext cx="4572000" cy="365125"/>
          </a:xfrm>
        </p:spPr>
        <p:txBody>
          <a:bodyPr rtlCol="0"/>
          <a:lstStyle/>
          <a:p>
            <a:endParaRPr lang="es-CL"/>
          </a:p>
        </p:txBody>
      </p:sp>
      <p:sp>
        <p:nvSpPr>
          <p:cNvPr id="3" name="2 Marcador de posición de imagen"/>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s-ES" smtClean="0"/>
              <a:t>Haga clic en el icono para agregar una imagen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Marcador de título"/>
          <p:cNvSpPr>
            <a:spLocks noGrp="1"/>
          </p:cNvSpPr>
          <p:nvPr>
            <p:ph type="title"/>
          </p:nvPr>
        </p:nvSpPr>
        <p:spPr>
          <a:xfrm>
            <a:off x="609600" y="228600"/>
            <a:ext cx="8153400" cy="9906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37A0464D-FCC1-41C1-BFB4-8479DEF06EAF}" type="datetimeFigureOut">
              <a:rPr lang="es-ES_tradnl" smtClean="0"/>
              <a:pPr/>
              <a:t>16/08/2010</a:t>
            </a:fld>
            <a:endParaRPr lang="es-CL"/>
          </a:p>
        </p:txBody>
      </p:sp>
      <p:sp>
        <p:nvSpPr>
          <p:cNvPr id="3" name="2 Marcador de pie de página"/>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s-CL"/>
          </a:p>
        </p:txBody>
      </p:sp>
      <p:sp>
        <p:nvSpPr>
          <p:cNvPr id="7" name="6 Rectángulo"/>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Rectángulo"/>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Marcador de número de diapositiva"/>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345EE0F3-49B1-44B7-8407-BAB61CB6047C}" type="slidenum">
              <a:rPr lang="es-CL" smtClean="0"/>
              <a:pPr/>
              <a:t>‹Nº›</a:t>
            </a:fld>
            <a:endParaRPr lang="es-CL"/>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2 Subtítulo"/>
          <p:cNvSpPr>
            <a:spLocks noGrp="1"/>
          </p:cNvSpPr>
          <p:nvPr>
            <p:ph type="subTitle" idx="1"/>
          </p:nvPr>
        </p:nvSpPr>
        <p:spPr>
          <a:xfrm>
            <a:off x="2362200" y="6049963"/>
            <a:ext cx="6705600" cy="685800"/>
          </a:xfrm>
        </p:spPr>
        <p:txBody>
          <a:bodyPr/>
          <a:lstStyle/>
          <a:p>
            <a:r>
              <a:rPr lang="es-CL" smtClean="0"/>
              <a:t>Proyecto Computacional</a:t>
            </a:r>
          </a:p>
        </p:txBody>
      </p:sp>
      <p:sp>
        <p:nvSpPr>
          <p:cNvPr id="4" name="1 Título"/>
          <p:cNvSpPr txBox="1">
            <a:spLocks/>
          </p:cNvSpPr>
          <p:nvPr/>
        </p:nvSpPr>
        <p:spPr>
          <a:xfrm>
            <a:off x="4343400" y="4419600"/>
            <a:ext cx="4800600" cy="1447800"/>
          </a:xfrm>
          <a:prstGeom prst="rect">
            <a:avLst/>
          </a:prstGeom>
        </p:spPr>
        <p:txBody>
          <a:bodyPr anchor="b"/>
          <a:lstStyle/>
          <a:p>
            <a:pPr fontAlgn="auto">
              <a:spcAft>
                <a:spcPts val="0"/>
              </a:spcAft>
              <a:defRPr/>
            </a:pPr>
            <a:r>
              <a:rPr lang="es-CL" sz="1600" b="1" cap="all" dirty="0">
                <a:solidFill>
                  <a:schemeClr val="tx2"/>
                </a:solidFill>
                <a:latin typeface="+mj-lt"/>
                <a:ea typeface="+mj-ea"/>
                <a:cs typeface="+mj-cs"/>
              </a:rPr>
              <a:t>Profesores:	Benjamín Galdámez</a:t>
            </a:r>
          </a:p>
          <a:p>
            <a:pPr fontAlgn="auto">
              <a:spcAft>
                <a:spcPts val="0"/>
              </a:spcAft>
              <a:defRPr/>
            </a:pPr>
            <a:r>
              <a:rPr lang="es-CL" sz="1600" b="1" cap="all" dirty="0">
                <a:solidFill>
                  <a:schemeClr val="tx2"/>
                </a:solidFill>
                <a:latin typeface="+mj-lt"/>
                <a:ea typeface="+mj-ea"/>
                <a:cs typeface="+mj-cs"/>
              </a:rPr>
              <a:t>		Alejandro Vásquez</a:t>
            </a:r>
          </a:p>
          <a:p>
            <a:pPr fontAlgn="auto">
              <a:spcAft>
                <a:spcPts val="0"/>
              </a:spcAft>
              <a:defRPr/>
            </a:pPr>
            <a:r>
              <a:rPr lang="es-CL" sz="1600" b="1" cap="all" dirty="0">
                <a:solidFill>
                  <a:schemeClr val="tx2"/>
                </a:solidFill>
                <a:latin typeface="+mj-lt"/>
                <a:ea typeface="+mj-ea"/>
                <a:cs typeface="+mj-cs"/>
              </a:rPr>
              <a:t>		</a:t>
            </a:r>
            <a:r>
              <a:rPr lang="es-CL" sz="1600" b="1" cap="all" dirty="0" err="1">
                <a:solidFill>
                  <a:schemeClr val="tx2"/>
                </a:solidFill>
                <a:latin typeface="+mj-lt"/>
                <a:ea typeface="+mj-ea"/>
                <a:cs typeface="+mj-cs"/>
              </a:rPr>
              <a:t>Rolf</a:t>
            </a:r>
            <a:r>
              <a:rPr lang="es-CL" sz="1600" b="1" cap="all" dirty="0">
                <a:solidFill>
                  <a:schemeClr val="tx2"/>
                </a:solidFill>
                <a:latin typeface="+mj-lt"/>
                <a:ea typeface="+mj-ea"/>
                <a:cs typeface="+mj-cs"/>
              </a:rPr>
              <a:t> </a:t>
            </a:r>
            <a:r>
              <a:rPr lang="es-CL" sz="1600" b="1" cap="all" dirty="0" err="1">
                <a:solidFill>
                  <a:schemeClr val="tx2"/>
                </a:solidFill>
                <a:latin typeface="+mj-lt"/>
                <a:ea typeface="+mj-ea"/>
                <a:cs typeface="+mj-cs"/>
              </a:rPr>
              <a:t>Fiebig</a:t>
            </a:r>
            <a:endParaRPr lang="es-CL" sz="1600" b="1" cap="all" dirty="0">
              <a:solidFill>
                <a:schemeClr val="tx2"/>
              </a:solidFill>
              <a:latin typeface="+mj-lt"/>
              <a:ea typeface="+mj-ea"/>
              <a:cs typeface="+mj-cs"/>
            </a:endParaRPr>
          </a:p>
          <a:p>
            <a:pPr fontAlgn="auto">
              <a:spcAft>
                <a:spcPts val="0"/>
              </a:spcAft>
              <a:defRPr/>
            </a:pPr>
            <a:r>
              <a:rPr lang="es-CL" sz="1600" b="1" cap="all" dirty="0" smtClean="0">
                <a:solidFill>
                  <a:schemeClr val="tx2"/>
                </a:solidFill>
                <a:latin typeface="+mj-lt"/>
                <a:ea typeface="+mj-ea"/>
                <a:cs typeface="+mj-cs"/>
              </a:rPr>
              <a:t>Auxiliares:</a:t>
            </a:r>
            <a:r>
              <a:rPr lang="es-CL" sz="1600" b="1" cap="all" dirty="0">
                <a:solidFill>
                  <a:schemeClr val="tx2"/>
                </a:solidFill>
                <a:latin typeface="+mj-lt"/>
                <a:ea typeface="+mj-ea"/>
                <a:cs typeface="+mj-cs"/>
              </a:rPr>
              <a:t>	Jorge Calderón</a:t>
            </a:r>
          </a:p>
          <a:p>
            <a:pPr>
              <a:defRPr/>
            </a:pPr>
            <a:r>
              <a:rPr lang="es-CL" sz="1600" b="1" cap="all" dirty="0" smtClean="0">
                <a:solidFill>
                  <a:schemeClr val="tx2"/>
                </a:solidFill>
                <a:latin typeface="+mj-lt"/>
                <a:ea typeface="+mj-ea"/>
                <a:cs typeface="+mj-cs"/>
              </a:rPr>
              <a:t>		</a:t>
            </a:r>
            <a:r>
              <a:rPr lang="es-CL" sz="1600" b="1" cap="all" dirty="0" smtClean="0">
                <a:solidFill>
                  <a:schemeClr val="tx2"/>
                </a:solidFill>
              </a:rPr>
              <a:t>Luis Felipe Orellana</a:t>
            </a:r>
          </a:p>
          <a:p>
            <a:pPr fontAlgn="auto">
              <a:spcAft>
                <a:spcPts val="0"/>
              </a:spcAft>
              <a:defRPr/>
            </a:pPr>
            <a:endParaRPr lang="es-CL" sz="1600" b="1" cap="all" dirty="0" smtClean="0">
              <a:solidFill>
                <a:schemeClr val="tx2"/>
              </a:solidFill>
              <a:latin typeface="+mj-lt"/>
              <a:ea typeface="+mj-ea"/>
              <a:cs typeface="+mj-cs"/>
            </a:endParaRPr>
          </a:p>
          <a:p>
            <a:pPr fontAlgn="auto">
              <a:spcAft>
                <a:spcPts val="0"/>
              </a:spcAft>
              <a:defRPr/>
            </a:pPr>
            <a:r>
              <a:rPr lang="es-CL" sz="1600" b="1" cap="all" dirty="0" smtClean="0">
                <a:solidFill>
                  <a:schemeClr val="tx2"/>
                </a:solidFill>
                <a:latin typeface="+mj-lt"/>
                <a:ea typeface="+mj-ea"/>
                <a:cs typeface="+mj-cs"/>
              </a:rPr>
              <a:t>Ayudante</a:t>
            </a:r>
            <a:r>
              <a:rPr lang="es-CL" sz="1600" b="1" cap="all" dirty="0">
                <a:solidFill>
                  <a:schemeClr val="tx2"/>
                </a:solidFill>
                <a:latin typeface="+mj-lt"/>
                <a:ea typeface="+mj-ea"/>
                <a:cs typeface="+mj-cs"/>
              </a:rPr>
              <a:t>:	</a:t>
            </a:r>
            <a:r>
              <a:rPr lang="es-CL" sz="1600" b="1" cap="all" dirty="0" smtClean="0">
                <a:solidFill>
                  <a:schemeClr val="tx2"/>
                </a:solidFill>
                <a:latin typeface="+mj-lt"/>
                <a:ea typeface="+mj-ea"/>
                <a:cs typeface="+mj-cs"/>
              </a:rPr>
              <a:t>Enrique Caballero</a:t>
            </a:r>
            <a:endParaRPr lang="es-CL" sz="1600" b="1" cap="all" dirty="0">
              <a:solidFill>
                <a:schemeClr val="tx2"/>
              </a:solidFill>
              <a:latin typeface="+mj-lt"/>
              <a:ea typeface="+mj-ea"/>
              <a:cs typeface="+mj-cs"/>
            </a:endParaRPr>
          </a:p>
        </p:txBody>
      </p:sp>
      <p:sp>
        <p:nvSpPr>
          <p:cNvPr id="6" name="1 Título"/>
          <p:cNvSpPr txBox="1">
            <a:spLocks/>
          </p:cNvSpPr>
          <p:nvPr/>
        </p:nvSpPr>
        <p:spPr>
          <a:xfrm>
            <a:off x="0" y="0"/>
            <a:ext cx="4800600" cy="1066800"/>
          </a:xfrm>
          <a:prstGeom prst="rect">
            <a:avLst/>
          </a:prstGeom>
        </p:spPr>
        <p:txBody>
          <a:bodyPr anchor="b"/>
          <a:lstStyle/>
          <a:p>
            <a:pPr fontAlgn="auto">
              <a:spcAft>
                <a:spcPts val="0"/>
              </a:spcAft>
              <a:defRPr/>
            </a:pPr>
            <a:r>
              <a:rPr lang="es-CL" sz="1600" b="1" cap="all" dirty="0">
                <a:solidFill>
                  <a:schemeClr val="tx2"/>
                </a:solidFill>
                <a:latin typeface="+mj-lt"/>
                <a:ea typeface="+mj-ea"/>
                <a:cs typeface="+mj-cs"/>
              </a:rPr>
              <a:t>Universidad de Chile</a:t>
            </a:r>
          </a:p>
          <a:p>
            <a:pPr fontAlgn="auto">
              <a:spcAft>
                <a:spcPts val="0"/>
              </a:spcAft>
              <a:defRPr/>
            </a:pPr>
            <a:r>
              <a:rPr lang="es-CL" sz="1600" b="1" cap="all" dirty="0">
                <a:solidFill>
                  <a:schemeClr val="tx2"/>
                </a:solidFill>
                <a:latin typeface="+mj-lt"/>
                <a:ea typeface="+mj-ea"/>
                <a:cs typeface="+mj-cs"/>
              </a:rPr>
              <a:t>Facultad de Ciencias Físicas y Matemáticas</a:t>
            </a:r>
          </a:p>
          <a:p>
            <a:pPr fontAlgn="auto">
              <a:spcAft>
                <a:spcPts val="0"/>
              </a:spcAft>
              <a:defRPr/>
            </a:pPr>
            <a:r>
              <a:rPr lang="es-CL" sz="1600" b="1" cap="all" dirty="0">
                <a:solidFill>
                  <a:schemeClr val="tx2"/>
                </a:solidFill>
                <a:latin typeface="+mj-lt"/>
                <a:ea typeface="+mj-ea"/>
                <a:cs typeface="+mj-cs"/>
              </a:rPr>
              <a:t>Departamento de Ingeniería de Minas</a:t>
            </a:r>
          </a:p>
          <a:p>
            <a:pPr fontAlgn="auto">
              <a:spcAft>
                <a:spcPts val="0"/>
              </a:spcAft>
              <a:defRPr/>
            </a:pPr>
            <a:r>
              <a:rPr lang="es-CL" sz="1600" b="1" cap="all" dirty="0">
                <a:solidFill>
                  <a:schemeClr val="tx2"/>
                </a:solidFill>
                <a:latin typeface="+mj-lt"/>
                <a:ea typeface="+mj-ea"/>
                <a:cs typeface="+mj-cs"/>
              </a:rPr>
              <a:t>MI58A – Diseño de Minas a Cielo Abierto</a:t>
            </a:r>
          </a:p>
        </p:txBody>
      </p:sp>
      <p:sp>
        <p:nvSpPr>
          <p:cNvPr id="8" name="1 Título"/>
          <p:cNvSpPr txBox="1">
            <a:spLocks/>
          </p:cNvSpPr>
          <p:nvPr/>
        </p:nvSpPr>
        <p:spPr>
          <a:xfrm>
            <a:off x="0" y="1447800"/>
            <a:ext cx="9144000" cy="2057400"/>
          </a:xfrm>
          <a:prstGeom prst="rect">
            <a:avLst/>
          </a:prstGeom>
        </p:spPr>
        <p:txBody>
          <a:bodyPr anchor="b"/>
          <a:lstStyle/>
          <a:p>
            <a:pPr algn="ctr" fontAlgn="auto">
              <a:spcAft>
                <a:spcPts val="0"/>
              </a:spcAft>
              <a:defRPr/>
            </a:pPr>
            <a:r>
              <a:rPr lang="es-CL" sz="4800" b="1" cap="all" dirty="0" smtClean="0">
                <a:solidFill>
                  <a:schemeClr val="tx2"/>
                </a:solidFill>
                <a:latin typeface="+mj-lt"/>
                <a:ea typeface="+mj-ea"/>
                <a:cs typeface="+mj-cs"/>
              </a:rPr>
              <a:t>Introducción al diseño computacional en </a:t>
            </a:r>
            <a:r>
              <a:rPr lang="es-CL" sz="4800" b="1" cap="all" dirty="0" err="1" smtClean="0">
                <a:solidFill>
                  <a:schemeClr val="tx2"/>
                </a:solidFill>
                <a:latin typeface="+mj-lt"/>
                <a:ea typeface="+mj-ea"/>
                <a:cs typeface="+mj-cs"/>
              </a:rPr>
              <a:t>Vulcan</a:t>
            </a:r>
            <a:endParaRPr lang="es-CL" sz="4800" b="1" cap="all" dirty="0">
              <a:solidFill>
                <a:schemeClr val="tx2"/>
              </a:solidFill>
              <a:latin typeface="+mj-lt"/>
              <a:ea typeface="+mj-ea"/>
              <a:cs typeface="+mj-cs"/>
            </a:endParaRPr>
          </a:p>
        </p:txBody>
      </p:sp>
      <p:sp>
        <p:nvSpPr>
          <p:cNvPr id="9" name="2 Subtítulo"/>
          <p:cNvSpPr txBox="1">
            <a:spLocks/>
          </p:cNvSpPr>
          <p:nvPr/>
        </p:nvSpPr>
        <p:spPr>
          <a:xfrm>
            <a:off x="0" y="6096000"/>
            <a:ext cx="2362200" cy="685800"/>
          </a:xfrm>
          <a:prstGeom prst="rect">
            <a:avLst/>
          </a:prstGeom>
        </p:spPr>
        <p:txBody>
          <a:bodyPr anchor="ctr">
            <a:normAutofit fontScale="92500"/>
          </a:bodyPr>
          <a:lstStyle/>
          <a:p>
            <a:pPr fontAlgn="auto">
              <a:spcBef>
                <a:spcPts val="700"/>
              </a:spcBef>
              <a:spcAft>
                <a:spcPts val="0"/>
              </a:spcAft>
              <a:buClr>
                <a:schemeClr val="accent2"/>
              </a:buClr>
              <a:buSzPct val="60000"/>
              <a:buFont typeface="Wingdings"/>
              <a:buNone/>
              <a:defRPr/>
            </a:pPr>
            <a:r>
              <a:rPr lang="es-CL" sz="2600" dirty="0" smtClean="0">
                <a:solidFill>
                  <a:srgbClr val="FFFFFF"/>
                </a:solidFill>
                <a:latin typeface="+mn-lt"/>
              </a:rPr>
              <a:t>16 Agosto, </a:t>
            </a:r>
            <a:r>
              <a:rPr lang="es-CL" sz="2600" dirty="0" smtClean="0">
                <a:solidFill>
                  <a:srgbClr val="FFFFFF"/>
                </a:solidFill>
                <a:latin typeface="+mn-lt"/>
              </a:rPr>
              <a:t>2010</a:t>
            </a:r>
            <a:endParaRPr lang="es-CL" sz="2600" dirty="0">
              <a:solidFill>
                <a:srgbClr val="FFFFFF"/>
              </a:solidFill>
              <a:latin typeface="+mn-l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Construcción del modelo de bloques</a:t>
            </a:r>
            <a:endParaRPr lang="es-CL" dirty="0"/>
          </a:p>
        </p:txBody>
      </p:sp>
      <p:sp>
        <p:nvSpPr>
          <p:cNvPr id="3" name="2 Marcador de contenido"/>
          <p:cNvSpPr>
            <a:spLocks noGrp="1"/>
          </p:cNvSpPr>
          <p:nvPr>
            <p:ph sz="quarter" idx="1"/>
          </p:nvPr>
        </p:nvSpPr>
        <p:spPr/>
        <p:txBody>
          <a:bodyPr/>
          <a:lstStyle/>
          <a:p>
            <a:r>
              <a:rPr lang="es-ES_tradnl" dirty="0" smtClean="0"/>
              <a:t>Desde </a:t>
            </a:r>
            <a:r>
              <a:rPr lang="es-ES_tradnl" sz="2400" i="1" u="sng" dirty="0" err="1" smtClean="0"/>
              <a:t>Boundaries</a:t>
            </a:r>
            <a:r>
              <a:rPr lang="es-ES_tradnl" sz="2400" dirty="0" smtClean="0"/>
              <a:t> </a:t>
            </a:r>
            <a:r>
              <a:rPr lang="es-ES_tradnl" dirty="0" smtClean="0"/>
              <a:t>hasta </a:t>
            </a:r>
            <a:r>
              <a:rPr lang="es-ES_tradnl" sz="2400" i="1" u="sng" dirty="0" err="1" smtClean="0"/>
              <a:t>Exceptions</a:t>
            </a:r>
            <a:r>
              <a:rPr lang="es-ES_tradnl" sz="2400" dirty="0" smtClean="0"/>
              <a:t> </a:t>
            </a:r>
            <a:r>
              <a:rPr lang="es-ES_tradnl" dirty="0" smtClean="0"/>
              <a:t>se deja exactamente igual, después es necesario guardar el archivo de extensión </a:t>
            </a:r>
            <a:r>
              <a:rPr lang="es-ES_tradnl" dirty="0" err="1" smtClean="0"/>
              <a:t>bdf</a:t>
            </a:r>
            <a:r>
              <a:rPr lang="es-ES_tradnl" dirty="0" smtClean="0"/>
              <a:t> (block </a:t>
            </a:r>
            <a:r>
              <a:rPr lang="es-ES_tradnl" dirty="0" err="1" smtClean="0"/>
              <a:t>design</a:t>
            </a:r>
            <a:r>
              <a:rPr lang="es-ES_tradnl" dirty="0" smtClean="0"/>
              <a:t> </a:t>
            </a:r>
            <a:r>
              <a:rPr lang="es-ES_tradnl" dirty="0" err="1" smtClean="0"/>
              <a:t>file</a:t>
            </a:r>
            <a:r>
              <a:rPr lang="es-ES_tradnl" dirty="0" smtClean="0"/>
              <a:t>). Luego se crea el modelo presionando el botón remarcado.</a:t>
            </a:r>
            <a:endParaRPr lang="es-CL" dirty="0"/>
          </a:p>
        </p:txBody>
      </p:sp>
      <p:pic>
        <p:nvPicPr>
          <p:cNvPr id="4" name="Picture 3"/>
          <p:cNvPicPr>
            <a:picLocks noChangeAspect="1" noChangeArrowheads="1"/>
          </p:cNvPicPr>
          <p:nvPr/>
        </p:nvPicPr>
        <p:blipFill>
          <a:blip r:embed="rId2"/>
          <a:srcRect l="19375" t="39000" r="53125" b="34255"/>
          <a:stretch>
            <a:fillRect/>
          </a:stretch>
        </p:blipFill>
        <p:spPr bwMode="auto">
          <a:xfrm>
            <a:off x="1295400" y="3429000"/>
            <a:ext cx="5641258" cy="3429000"/>
          </a:xfrm>
          <a:prstGeom prst="rect">
            <a:avLst/>
          </a:prstGeom>
          <a:noFill/>
          <a:ln w="9525">
            <a:noFill/>
            <a:miter lim="800000"/>
            <a:headEnd/>
            <a:tailEnd/>
          </a:ln>
          <a:effectLst/>
        </p:spPr>
      </p:pic>
      <p:sp>
        <p:nvSpPr>
          <p:cNvPr id="5" name="4 Elipse"/>
          <p:cNvSpPr/>
          <p:nvPr/>
        </p:nvSpPr>
        <p:spPr>
          <a:xfrm>
            <a:off x="2819400" y="4267200"/>
            <a:ext cx="457200" cy="381000"/>
          </a:xfrm>
          <a:prstGeom prst="ellipse">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CL"/>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Construcción del modelo de bloques</a:t>
            </a:r>
            <a:endParaRPr lang="es-CL" dirty="0"/>
          </a:p>
        </p:txBody>
      </p:sp>
      <p:sp>
        <p:nvSpPr>
          <p:cNvPr id="3" name="2 Marcador de contenido"/>
          <p:cNvSpPr>
            <a:spLocks noGrp="1"/>
          </p:cNvSpPr>
          <p:nvPr>
            <p:ph sz="quarter" idx="1"/>
          </p:nvPr>
        </p:nvSpPr>
        <p:spPr/>
        <p:txBody>
          <a:bodyPr/>
          <a:lstStyle/>
          <a:p>
            <a:r>
              <a:rPr lang="es-ES_tradnl" dirty="0" smtClean="0"/>
              <a:t>Se crea el nombre del modelo de bloques.</a:t>
            </a:r>
            <a:endParaRPr lang="es-CL" dirty="0"/>
          </a:p>
        </p:txBody>
      </p:sp>
      <p:pic>
        <p:nvPicPr>
          <p:cNvPr id="4" name="Picture 4"/>
          <p:cNvPicPr>
            <a:picLocks noChangeAspect="1" noChangeArrowheads="1"/>
          </p:cNvPicPr>
          <p:nvPr/>
        </p:nvPicPr>
        <p:blipFill>
          <a:blip r:embed="rId2"/>
          <a:srcRect l="19375" t="39000" r="13750" b="17000"/>
          <a:stretch>
            <a:fillRect/>
          </a:stretch>
        </p:blipFill>
        <p:spPr bwMode="auto">
          <a:xfrm>
            <a:off x="0" y="2362200"/>
            <a:ext cx="9144000" cy="376015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Importar archivo </a:t>
            </a:r>
            <a:r>
              <a:rPr lang="es-ES_tradnl" dirty="0" err="1" smtClean="0"/>
              <a:t>csv</a:t>
            </a:r>
            <a:endParaRPr lang="es-CL" dirty="0"/>
          </a:p>
        </p:txBody>
      </p:sp>
      <p:pic>
        <p:nvPicPr>
          <p:cNvPr id="11266" name="Picture 2"/>
          <p:cNvPicPr>
            <a:picLocks noChangeAspect="1" noChangeArrowheads="1"/>
          </p:cNvPicPr>
          <p:nvPr/>
        </p:nvPicPr>
        <p:blipFill>
          <a:blip r:embed="rId2"/>
          <a:srcRect t="12000" r="53750" b="18000"/>
          <a:stretch>
            <a:fillRect/>
          </a:stretch>
        </p:blipFill>
        <p:spPr bwMode="auto">
          <a:xfrm>
            <a:off x="1676400" y="1524000"/>
            <a:ext cx="5638800" cy="53340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 y="228600"/>
            <a:ext cx="8991600" cy="990600"/>
          </a:xfrm>
        </p:spPr>
        <p:txBody>
          <a:bodyPr>
            <a:normAutofit fontScale="90000"/>
          </a:bodyPr>
          <a:lstStyle/>
          <a:p>
            <a:r>
              <a:rPr lang="es-ES_tradnl" dirty="0" smtClean="0"/>
              <a:t>Transferencia del </a:t>
            </a:r>
            <a:r>
              <a:rPr lang="es-ES_tradnl" dirty="0" err="1" smtClean="0"/>
              <a:t>csv</a:t>
            </a:r>
            <a:r>
              <a:rPr lang="es-ES_tradnl" dirty="0" smtClean="0"/>
              <a:t> al modelo de bloques</a:t>
            </a:r>
            <a:endParaRPr lang="es-CL" dirty="0"/>
          </a:p>
        </p:txBody>
      </p:sp>
      <p:sp>
        <p:nvSpPr>
          <p:cNvPr id="3" name="2 Marcador de contenido"/>
          <p:cNvSpPr>
            <a:spLocks noGrp="1"/>
          </p:cNvSpPr>
          <p:nvPr>
            <p:ph sz="quarter" idx="1"/>
          </p:nvPr>
        </p:nvSpPr>
        <p:spPr/>
        <p:txBody>
          <a:bodyPr/>
          <a:lstStyle/>
          <a:p>
            <a:r>
              <a:rPr lang="es-ES_tradnl" dirty="0" smtClean="0"/>
              <a:t>Se carga el archivo </a:t>
            </a:r>
            <a:r>
              <a:rPr lang="es-ES_tradnl" dirty="0" err="1" smtClean="0"/>
              <a:t>csv</a:t>
            </a:r>
            <a:r>
              <a:rPr lang="es-ES_tradnl" dirty="0" smtClean="0"/>
              <a:t> (modelo2009_2.csv).</a:t>
            </a:r>
          </a:p>
          <a:p>
            <a:r>
              <a:rPr lang="es-ES_tradnl" dirty="0" smtClean="0"/>
              <a:t>Se carga el archivo de definición recientemente creado.</a:t>
            </a:r>
          </a:p>
          <a:p>
            <a:r>
              <a:rPr lang="es-ES_tradnl" dirty="0" smtClean="0"/>
              <a:t>Se da el nombre del modelo a crear.</a:t>
            </a:r>
            <a:endParaRPr lang="es-CL" dirty="0"/>
          </a:p>
        </p:txBody>
      </p:sp>
      <p:pic>
        <p:nvPicPr>
          <p:cNvPr id="12290" name="Picture 2"/>
          <p:cNvPicPr>
            <a:picLocks noChangeAspect="1" noChangeArrowheads="1"/>
          </p:cNvPicPr>
          <p:nvPr/>
        </p:nvPicPr>
        <p:blipFill>
          <a:blip r:embed="rId2"/>
          <a:srcRect l="27500" t="41000" r="27500" b="41000"/>
          <a:stretch>
            <a:fillRect/>
          </a:stretch>
        </p:blipFill>
        <p:spPr bwMode="auto">
          <a:xfrm>
            <a:off x="685800" y="3962400"/>
            <a:ext cx="7924800" cy="19812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Visualización del modelo de bloques</a:t>
            </a:r>
            <a:endParaRPr lang="es-CL" dirty="0"/>
          </a:p>
        </p:txBody>
      </p:sp>
      <p:sp>
        <p:nvSpPr>
          <p:cNvPr id="3" name="2 Marcador de contenido"/>
          <p:cNvSpPr>
            <a:spLocks noGrp="1"/>
          </p:cNvSpPr>
          <p:nvPr>
            <p:ph sz="quarter" idx="1"/>
          </p:nvPr>
        </p:nvSpPr>
        <p:spPr/>
        <p:txBody>
          <a:bodyPr/>
          <a:lstStyle/>
          <a:p>
            <a:r>
              <a:rPr lang="es-ES_tradnl" dirty="0" smtClean="0"/>
              <a:t>Creación de la</a:t>
            </a:r>
            <a:br>
              <a:rPr lang="es-ES_tradnl" dirty="0" smtClean="0"/>
            </a:br>
            <a:r>
              <a:rPr lang="es-ES_tradnl" dirty="0" smtClean="0"/>
              <a:t>leyenda</a:t>
            </a:r>
          </a:p>
          <a:p>
            <a:r>
              <a:rPr lang="es-ES_tradnl" dirty="0" smtClean="0"/>
              <a:t>De </a:t>
            </a:r>
            <a:r>
              <a:rPr lang="es-ES_tradnl" dirty="0" err="1" smtClean="0"/>
              <a:t>Schemes</a:t>
            </a:r>
            <a:r>
              <a:rPr lang="es-ES_tradnl" dirty="0" smtClean="0"/>
              <a:t>,</a:t>
            </a:r>
            <a:br>
              <a:rPr lang="es-ES_tradnl" dirty="0" smtClean="0"/>
            </a:br>
            <a:r>
              <a:rPr lang="es-ES_tradnl" dirty="0" smtClean="0"/>
              <a:t>seleccionar </a:t>
            </a:r>
            <a:r>
              <a:rPr lang="es-ES_tradnl" i="1" u="sng" dirty="0" smtClean="0"/>
              <a:t>block</a:t>
            </a:r>
          </a:p>
          <a:p>
            <a:r>
              <a:rPr lang="es-ES_tradnl" dirty="0" smtClean="0"/>
              <a:t>Se deja tipo </a:t>
            </a:r>
            <a:r>
              <a:rPr lang="es-ES_tradnl" i="1" u="sng" dirty="0" smtClean="0"/>
              <a:t>numérico</a:t>
            </a:r>
          </a:p>
          <a:p>
            <a:r>
              <a:rPr lang="es-ES_tradnl" dirty="0" smtClean="0"/>
              <a:t>Tipo GELT</a:t>
            </a:r>
          </a:p>
        </p:txBody>
      </p:sp>
      <p:pic>
        <p:nvPicPr>
          <p:cNvPr id="15362" name="Picture 2"/>
          <p:cNvPicPr>
            <a:picLocks noChangeAspect="1" noChangeArrowheads="1"/>
          </p:cNvPicPr>
          <p:nvPr/>
        </p:nvPicPr>
        <p:blipFill>
          <a:blip r:embed="rId2"/>
          <a:srcRect t="12000" r="73866" b="54000"/>
          <a:stretch>
            <a:fillRect/>
          </a:stretch>
        </p:blipFill>
        <p:spPr bwMode="auto">
          <a:xfrm>
            <a:off x="4267200" y="1600200"/>
            <a:ext cx="4876800" cy="396551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Visualización del modelo de bloques</a:t>
            </a:r>
            <a:endParaRPr lang="es-CL" dirty="0"/>
          </a:p>
        </p:txBody>
      </p:sp>
      <p:pic>
        <p:nvPicPr>
          <p:cNvPr id="5" name="Picture 2"/>
          <p:cNvPicPr>
            <a:picLocks noChangeAspect="1" noChangeArrowheads="1"/>
          </p:cNvPicPr>
          <p:nvPr/>
        </p:nvPicPr>
        <p:blipFill>
          <a:blip r:embed="rId2"/>
          <a:srcRect t="12000" r="55625" b="28000"/>
          <a:stretch>
            <a:fillRect/>
          </a:stretch>
        </p:blipFill>
        <p:spPr bwMode="auto">
          <a:xfrm>
            <a:off x="1295400" y="1513268"/>
            <a:ext cx="6324600" cy="5344732"/>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Visualización del modelo de bloques</a:t>
            </a:r>
            <a:endParaRPr lang="es-CL" dirty="0"/>
          </a:p>
        </p:txBody>
      </p:sp>
      <p:pic>
        <p:nvPicPr>
          <p:cNvPr id="14340" name="Picture 4"/>
          <p:cNvPicPr>
            <a:picLocks noChangeAspect="1" noChangeArrowheads="1"/>
          </p:cNvPicPr>
          <p:nvPr/>
        </p:nvPicPr>
        <p:blipFill>
          <a:blip r:embed="rId2"/>
          <a:srcRect l="28750" t="23000" r="25000" b="25000"/>
          <a:stretch>
            <a:fillRect/>
          </a:stretch>
        </p:blipFill>
        <p:spPr bwMode="auto">
          <a:xfrm>
            <a:off x="0" y="1828800"/>
            <a:ext cx="5638800" cy="3962400"/>
          </a:xfrm>
          <a:prstGeom prst="rect">
            <a:avLst/>
          </a:prstGeom>
          <a:noFill/>
          <a:ln w="9525">
            <a:noFill/>
            <a:miter lim="800000"/>
            <a:headEnd/>
            <a:tailEnd/>
          </a:ln>
          <a:effectLst/>
        </p:spPr>
      </p:pic>
      <p:pic>
        <p:nvPicPr>
          <p:cNvPr id="14341" name="Picture 5"/>
          <p:cNvPicPr>
            <a:picLocks noChangeAspect="1" noChangeArrowheads="1"/>
          </p:cNvPicPr>
          <p:nvPr/>
        </p:nvPicPr>
        <p:blipFill>
          <a:blip r:embed="rId3"/>
          <a:srcRect l="23750" t="20000" r="25000" b="30000"/>
          <a:stretch>
            <a:fillRect/>
          </a:stretch>
        </p:blipFill>
        <p:spPr bwMode="auto">
          <a:xfrm>
            <a:off x="5638800" y="2815683"/>
            <a:ext cx="3505200" cy="2137317"/>
          </a:xfrm>
          <a:prstGeom prst="rect">
            <a:avLst/>
          </a:prstGeom>
          <a:noFill/>
          <a:ln w="9525">
            <a:noFill/>
            <a:miter lim="800000"/>
            <a:headEnd/>
            <a:tailEnd/>
          </a:ln>
          <a:effectLst/>
        </p:spPr>
      </p:pic>
      <p:cxnSp>
        <p:nvCxnSpPr>
          <p:cNvPr id="5" name="4 Conector recto de flecha"/>
          <p:cNvCxnSpPr/>
          <p:nvPr/>
        </p:nvCxnSpPr>
        <p:spPr>
          <a:xfrm rot="16200000" flipV="1">
            <a:off x="4762500" y="4305300"/>
            <a:ext cx="1142206" cy="45640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5 CuadroTexto"/>
          <p:cNvSpPr txBox="1"/>
          <p:nvPr/>
        </p:nvSpPr>
        <p:spPr>
          <a:xfrm>
            <a:off x="5486400" y="4953000"/>
            <a:ext cx="3657600" cy="584775"/>
          </a:xfrm>
          <a:prstGeom prst="rect">
            <a:avLst/>
          </a:prstGeom>
          <a:noFill/>
        </p:spPr>
        <p:txBody>
          <a:bodyPr wrap="square" rtlCol="0">
            <a:spAutoFit/>
          </a:bodyPr>
          <a:lstStyle/>
          <a:p>
            <a:r>
              <a:rPr lang="es-CL" sz="1600" dirty="0" smtClean="0"/>
              <a:t>Cargar la leyenda recientemente generada</a:t>
            </a:r>
            <a:endParaRPr lang="es-CL" sz="1600" dirty="0"/>
          </a:p>
        </p:txBody>
      </p:sp>
      <p:cxnSp>
        <p:nvCxnSpPr>
          <p:cNvPr id="10" name="9 Conector recto de flecha"/>
          <p:cNvCxnSpPr/>
          <p:nvPr/>
        </p:nvCxnSpPr>
        <p:spPr>
          <a:xfrm rot="5400000" flipH="1" flipV="1">
            <a:off x="2438400" y="4952206"/>
            <a:ext cx="1218406" cy="76279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2" name="11 CuadroTexto"/>
          <p:cNvSpPr txBox="1"/>
          <p:nvPr/>
        </p:nvSpPr>
        <p:spPr>
          <a:xfrm>
            <a:off x="914400" y="5867400"/>
            <a:ext cx="3657600" cy="584775"/>
          </a:xfrm>
          <a:prstGeom prst="rect">
            <a:avLst/>
          </a:prstGeom>
          <a:noFill/>
        </p:spPr>
        <p:txBody>
          <a:bodyPr wrap="square" rtlCol="0">
            <a:spAutoFit/>
          </a:bodyPr>
          <a:lstStyle/>
          <a:p>
            <a:r>
              <a:rPr lang="es-CL" sz="1600" dirty="0" smtClean="0"/>
              <a:t>Existe la opción de ignorar los bloques bajo una cierta ley de corte</a:t>
            </a:r>
            <a:endParaRPr lang="es-CL" sz="16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Generación de cortes (</a:t>
            </a:r>
            <a:r>
              <a:rPr lang="es-ES_tradnl" dirty="0" err="1" smtClean="0"/>
              <a:t>slices</a:t>
            </a:r>
            <a:r>
              <a:rPr lang="es-ES_tradnl" dirty="0" smtClean="0"/>
              <a:t>)</a:t>
            </a:r>
            <a:endParaRPr lang="es-CL" dirty="0"/>
          </a:p>
        </p:txBody>
      </p:sp>
      <p:sp>
        <p:nvSpPr>
          <p:cNvPr id="3" name="2 Marcador de contenido"/>
          <p:cNvSpPr>
            <a:spLocks noGrp="1"/>
          </p:cNvSpPr>
          <p:nvPr>
            <p:ph sz="quarter" idx="1"/>
          </p:nvPr>
        </p:nvSpPr>
        <p:spPr/>
        <p:txBody>
          <a:bodyPr/>
          <a:lstStyle/>
          <a:p>
            <a:r>
              <a:rPr lang="es-CL" dirty="0" smtClean="0"/>
              <a:t>Permite visualizar cortes</a:t>
            </a:r>
            <a:endParaRPr lang="es-CL" dirty="0"/>
          </a:p>
        </p:txBody>
      </p:sp>
      <p:pic>
        <p:nvPicPr>
          <p:cNvPr id="4098" name="Picture 2"/>
          <p:cNvPicPr>
            <a:picLocks noChangeAspect="1" noChangeArrowheads="1"/>
          </p:cNvPicPr>
          <p:nvPr/>
        </p:nvPicPr>
        <p:blipFill>
          <a:blip r:embed="rId2"/>
          <a:srcRect l="32500" t="12000" r="48125" b="50000"/>
          <a:stretch>
            <a:fillRect/>
          </a:stretch>
        </p:blipFill>
        <p:spPr bwMode="auto">
          <a:xfrm>
            <a:off x="2667000" y="2286000"/>
            <a:ext cx="3581400" cy="439010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Generación de cortes (</a:t>
            </a:r>
            <a:r>
              <a:rPr lang="es-ES_tradnl" dirty="0" err="1" smtClean="0"/>
              <a:t>slices</a:t>
            </a:r>
            <a:r>
              <a:rPr lang="es-ES_tradnl" dirty="0" smtClean="0"/>
              <a:t>)</a:t>
            </a:r>
            <a:endParaRPr lang="es-CL" dirty="0"/>
          </a:p>
        </p:txBody>
      </p:sp>
      <p:pic>
        <p:nvPicPr>
          <p:cNvPr id="5122" name="Picture 2"/>
          <p:cNvPicPr>
            <a:picLocks noChangeAspect="1" noChangeArrowheads="1"/>
          </p:cNvPicPr>
          <p:nvPr/>
        </p:nvPicPr>
        <p:blipFill>
          <a:blip r:embed="rId2"/>
          <a:srcRect l="56875" t="16000" r="12500" b="15000"/>
          <a:stretch>
            <a:fillRect/>
          </a:stretch>
        </p:blipFill>
        <p:spPr bwMode="auto">
          <a:xfrm>
            <a:off x="0" y="1492898"/>
            <a:ext cx="3810000" cy="5365102"/>
          </a:xfrm>
          <a:prstGeom prst="rect">
            <a:avLst/>
          </a:prstGeom>
          <a:noFill/>
          <a:ln w="9525">
            <a:noFill/>
            <a:miter lim="800000"/>
            <a:headEnd/>
            <a:tailEnd/>
          </a:ln>
          <a:effectLst/>
        </p:spPr>
      </p:pic>
      <p:cxnSp>
        <p:nvCxnSpPr>
          <p:cNvPr id="6" name="5 Conector recto de flecha"/>
          <p:cNvCxnSpPr/>
          <p:nvPr/>
        </p:nvCxnSpPr>
        <p:spPr>
          <a:xfrm rot="10800000">
            <a:off x="3429000" y="3733800"/>
            <a:ext cx="1066800" cy="1524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7" name="6 CuadroTexto"/>
          <p:cNvSpPr txBox="1"/>
          <p:nvPr/>
        </p:nvSpPr>
        <p:spPr>
          <a:xfrm>
            <a:off x="4648200" y="2971800"/>
            <a:ext cx="4495800" cy="646331"/>
          </a:xfrm>
          <a:prstGeom prst="rect">
            <a:avLst/>
          </a:prstGeom>
          <a:noFill/>
        </p:spPr>
        <p:txBody>
          <a:bodyPr wrap="square" rtlCol="0">
            <a:spAutoFit/>
          </a:bodyPr>
          <a:lstStyle/>
          <a:p>
            <a:r>
              <a:rPr lang="es-CL" dirty="0" smtClean="0"/>
              <a:t>Cuanto se desea ver hacia arriba y hacia debajo de la sección</a:t>
            </a:r>
            <a:endParaRPr lang="es-CL" dirty="0"/>
          </a:p>
        </p:txBody>
      </p:sp>
      <p:cxnSp>
        <p:nvCxnSpPr>
          <p:cNvPr id="8" name="7 Conector recto de flecha"/>
          <p:cNvCxnSpPr/>
          <p:nvPr/>
        </p:nvCxnSpPr>
        <p:spPr>
          <a:xfrm rot="10800000" flipV="1">
            <a:off x="1295400" y="2590800"/>
            <a:ext cx="3200400" cy="1066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0" name="9 CuadroTexto"/>
          <p:cNvSpPr txBox="1"/>
          <p:nvPr/>
        </p:nvSpPr>
        <p:spPr>
          <a:xfrm>
            <a:off x="4648200" y="2133600"/>
            <a:ext cx="4495800" cy="923330"/>
          </a:xfrm>
          <a:prstGeom prst="rect">
            <a:avLst/>
          </a:prstGeom>
          <a:noFill/>
        </p:spPr>
        <p:txBody>
          <a:bodyPr wrap="square" rtlCol="0">
            <a:spAutoFit/>
          </a:bodyPr>
          <a:lstStyle/>
          <a:p>
            <a:r>
              <a:rPr lang="es-CL" dirty="0" smtClean="0"/>
              <a:t>Tipo de visualización: “</a:t>
            </a:r>
            <a:r>
              <a:rPr lang="es-CL" dirty="0" err="1" smtClean="0"/>
              <a:t>By</a:t>
            </a:r>
            <a:r>
              <a:rPr lang="es-CL" dirty="0" smtClean="0"/>
              <a:t> </a:t>
            </a:r>
            <a:r>
              <a:rPr lang="es-CL" dirty="0" err="1" smtClean="0"/>
              <a:t>width</a:t>
            </a:r>
            <a:r>
              <a:rPr lang="es-CL" dirty="0" smtClean="0"/>
              <a:t>” permite ver la sección más un ancho definido en la opción siguiente</a:t>
            </a:r>
            <a:endParaRPr lang="es-CL" dirty="0"/>
          </a:p>
        </p:txBody>
      </p:sp>
      <p:cxnSp>
        <p:nvCxnSpPr>
          <p:cNvPr id="11" name="10 Conector recto de flecha"/>
          <p:cNvCxnSpPr/>
          <p:nvPr/>
        </p:nvCxnSpPr>
        <p:spPr>
          <a:xfrm rot="10800000" flipV="1">
            <a:off x="1600200" y="3200400"/>
            <a:ext cx="2895600" cy="9144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6" name="15 CuadroTexto"/>
          <p:cNvSpPr txBox="1"/>
          <p:nvPr/>
        </p:nvSpPr>
        <p:spPr>
          <a:xfrm>
            <a:off x="4648200" y="3733800"/>
            <a:ext cx="3124200" cy="369332"/>
          </a:xfrm>
          <a:prstGeom prst="rect">
            <a:avLst/>
          </a:prstGeom>
          <a:noFill/>
        </p:spPr>
        <p:txBody>
          <a:bodyPr wrap="square" rtlCol="0">
            <a:spAutoFit/>
          </a:bodyPr>
          <a:lstStyle/>
          <a:p>
            <a:r>
              <a:rPr lang="es-CL" dirty="0" smtClean="0"/>
              <a:t>Paso de cada sección</a:t>
            </a:r>
            <a:endParaRPr lang="es-CL" dirty="0"/>
          </a:p>
        </p:txBody>
      </p:sp>
      <p:cxnSp>
        <p:nvCxnSpPr>
          <p:cNvPr id="18" name="17 Conector recto de flecha"/>
          <p:cNvCxnSpPr/>
          <p:nvPr/>
        </p:nvCxnSpPr>
        <p:spPr>
          <a:xfrm rot="10800000" flipV="1">
            <a:off x="1752601" y="5181600"/>
            <a:ext cx="2895600" cy="9144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9" name="18 CuadroTexto"/>
          <p:cNvSpPr txBox="1"/>
          <p:nvPr/>
        </p:nvSpPr>
        <p:spPr>
          <a:xfrm>
            <a:off x="4648200" y="5040868"/>
            <a:ext cx="4495800" cy="646331"/>
          </a:xfrm>
          <a:prstGeom prst="rect">
            <a:avLst/>
          </a:prstGeom>
          <a:noFill/>
        </p:spPr>
        <p:txBody>
          <a:bodyPr wrap="square" rtlCol="0">
            <a:spAutoFit/>
          </a:bodyPr>
          <a:lstStyle/>
          <a:p>
            <a:r>
              <a:rPr lang="es-CL" dirty="0" smtClean="0"/>
              <a:t>En este ejemplo, se crea una planta con la cota 600 de referencia inicial</a:t>
            </a:r>
            <a:endParaRPr lang="es-CL"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Generación de cortes (</a:t>
            </a:r>
            <a:r>
              <a:rPr lang="es-ES_tradnl" dirty="0" err="1" smtClean="0"/>
              <a:t>slices</a:t>
            </a:r>
            <a:r>
              <a:rPr lang="es-ES_tradnl" dirty="0" smtClean="0"/>
              <a:t>)</a:t>
            </a:r>
            <a:endParaRPr lang="es-CL" dirty="0"/>
          </a:p>
        </p:txBody>
      </p:sp>
      <p:sp>
        <p:nvSpPr>
          <p:cNvPr id="3" name="2 Marcador de contenido"/>
          <p:cNvSpPr>
            <a:spLocks noGrp="1"/>
          </p:cNvSpPr>
          <p:nvPr>
            <p:ph sz="quarter" idx="1"/>
          </p:nvPr>
        </p:nvSpPr>
        <p:spPr/>
        <p:txBody>
          <a:bodyPr/>
          <a:lstStyle/>
          <a:p>
            <a:endParaRPr lang="es-CL"/>
          </a:p>
        </p:txBody>
      </p:sp>
      <p:pic>
        <p:nvPicPr>
          <p:cNvPr id="6147" name="Picture 3"/>
          <p:cNvPicPr>
            <a:picLocks noChangeAspect="1" noChangeArrowheads="1"/>
          </p:cNvPicPr>
          <p:nvPr/>
        </p:nvPicPr>
        <p:blipFill>
          <a:blip r:embed="rId2"/>
          <a:srcRect l="27500" t="8000" r="5000" b="24000"/>
          <a:stretch>
            <a:fillRect/>
          </a:stretch>
        </p:blipFill>
        <p:spPr bwMode="auto">
          <a:xfrm>
            <a:off x="609600" y="1600200"/>
            <a:ext cx="8229600" cy="5181600"/>
          </a:xfrm>
          <a:prstGeom prst="rect">
            <a:avLst/>
          </a:prstGeom>
          <a:noFill/>
          <a:ln w="9525">
            <a:noFill/>
            <a:miter lim="800000"/>
            <a:headEnd/>
            <a:tailEnd/>
          </a:ln>
          <a:effectLst/>
        </p:spPr>
      </p:pic>
      <p:cxnSp>
        <p:nvCxnSpPr>
          <p:cNvPr id="7" name="6 Conector recto de flecha"/>
          <p:cNvCxnSpPr/>
          <p:nvPr/>
        </p:nvCxnSpPr>
        <p:spPr>
          <a:xfrm flipV="1">
            <a:off x="2057400" y="1905000"/>
            <a:ext cx="1066800" cy="9906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8" name="7 CuadroTexto"/>
          <p:cNvSpPr txBox="1"/>
          <p:nvPr/>
        </p:nvSpPr>
        <p:spPr>
          <a:xfrm>
            <a:off x="762000" y="2858869"/>
            <a:ext cx="1752600" cy="646331"/>
          </a:xfrm>
          <a:prstGeom prst="rect">
            <a:avLst/>
          </a:prstGeom>
          <a:noFill/>
        </p:spPr>
        <p:txBody>
          <a:bodyPr wrap="square" rtlCol="0">
            <a:spAutoFit/>
          </a:bodyPr>
          <a:lstStyle/>
          <a:p>
            <a:r>
              <a:rPr lang="es-CL" dirty="0" smtClean="0">
                <a:solidFill>
                  <a:schemeClr val="bg1"/>
                </a:solidFill>
              </a:rPr>
              <a:t>Cota que se está visualizando</a:t>
            </a:r>
            <a:endParaRPr lang="es-CL" dirty="0">
              <a:solidFill>
                <a:schemeClr val="bg1"/>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r="20000" b="7000"/>
          <a:stretch>
            <a:fillRect/>
          </a:stretch>
        </p:blipFill>
        <p:spPr bwMode="auto">
          <a:xfrm>
            <a:off x="1" y="1585913"/>
            <a:ext cx="9144000" cy="6643687"/>
          </a:xfrm>
          <a:prstGeom prst="rect">
            <a:avLst/>
          </a:prstGeom>
          <a:noFill/>
          <a:ln w="9525">
            <a:noFill/>
            <a:miter lim="800000"/>
            <a:headEnd/>
            <a:tailEnd/>
          </a:ln>
          <a:effectLst/>
        </p:spPr>
      </p:pic>
      <p:sp>
        <p:nvSpPr>
          <p:cNvPr id="5" name="1 Título"/>
          <p:cNvSpPr>
            <a:spLocks noGrp="1"/>
          </p:cNvSpPr>
          <p:nvPr>
            <p:ph type="title"/>
          </p:nvPr>
        </p:nvSpPr>
        <p:spPr>
          <a:xfrm>
            <a:off x="612648" y="228600"/>
            <a:ext cx="8153400" cy="990600"/>
          </a:xfrm>
        </p:spPr>
        <p:txBody>
          <a:bodyPr/>
          <a:lstStyle/>
          <a:p>
            <a:r>
              <a:rPr lang="es-ES_tradnl" dirty="0" smtClean="0"/>
              <a:t>Creación del archivo de proyecto</a:t>
            </a:r>
            <a:endParaRPr lang="es-CL"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Generación de cortes (</a:t>
            </a:r>
            <a:r>
              <a:rPr lang="es-ES_tradnl" dirty="0" err="1" smtClean="0"/>
              <a:t>slices</a:t>
            </a:r>
            <a:r>
              <a:rPr lang="es-ES_tradnl" dirty="0" smtClean="0"/>
              <a:t>)</a:t>
            </a:r>
            <a:endParaRPr lang="es-CL" dirty="0"/>
          </a:p>
        </p:txBody>
      </p:sp>
      <p:sp>
        <p:nvSpPr>
          <p:cNvPr id="3" name="2 Marcador de contenido"/>
          <p:cNvSpPr>
            <a:spLocks noGrp="1"/>
          </p:cNvSpPr>
          <p:nvPr>
            <p:ph sz="quarter" idx="1"/>
          </p:nvPr>
        </p:nvSpPr>
        <p:spPr/>
        <p:txBody>
          <a:bodyPr/>
          <a:lstStyle/>
          <a:p>
            <a:endParaRPr lang="es-CL"/>
          </a:p>
        </p:txBody>
      </p:sp>
      <p:pic>
        <p:nvPicPr>
          <p:cNvPr id="7171" name="Picture 3"/>
          <p:cNvPicPr>
            <a:picLocks noChangeAspect="1" noChangeArrowheads="1"/>
          </p:cNvPicPr>
          <p:nvPr/>
        </p:nvPicPr>
        <p:blipFill>
          <a:blip r:embed="rId2"/>
          <a:srcRect l="32500" t="17000" b="23000"/>
          <a:stretch>
            <a:fillRect/>
          </a:stretch>
        </p:blipFill>
        <p:spPr bwMode="auto">
          <a:xfrm>
            <a:off x="0" y="1600200"/>
            <a:ext cx="9144000" cy="5080000"/>
          </a:xfrm>
          <a:prstGeom prst="rect">
            <a:avLst/>
          </a:prstGeom>
          <a:noFill/>
          <a:ln w="9525">
            <a:noFill/>
            <a:miter lim="800000"/>
            <a:headEnd/>
            <a:tailEnd/>
          </a:ln>
          <a:effectLst/>
        </p:spPr>
      </p:pic>
      <p:cxnSp>
        <p:nvCxnSpPr>
          <p:cNvPr id="6" name="5 Conector recto de flecha"/>
          <p:cNvCxnSpPr/>
          <p:nvPr/>
        </p:nvCxnSpPr>
        <p:spPr>
          <a:xfrm>
            <a:off x="7696200" y="4953000"/>
            <a:ext cx="1143000" cy="4572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8" name="7 Elipse"/>
          <p:cNvSpPr/>
          <p:nvPr/>
        </p:nvSpPr>
        <p:spPr>
          <a:xfrm>
            <a:off x="8839200" y="5334000"/>
            <a:ext cx="3048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9" name="8 CuadroTexto"/>
          <p:cNvSpPr txBox="1"/>
          <p:nvPr/>
        </p:nvSpPr>
        <p:spPr>
          <a:xfrm>
            <a:off x="5562600" y="3780472"/>
            <a:ext cx="3352800" cy="1477328"/>
          </a:xfrm>
          <a:prstGeom prst="rect">
            <a:avLst/>
          </a:prstGeom>
          <a:noFill/>
        </p:spPr>
        <p:txBody>
          <a:bodyPr wrap="square" rtlCol="0">
            <a:spAutoFit/>
          </a:bodyPr>
          <a:lstStyle/>
          <a:p>
            <a:r>
              <a:rPr lang="es-CL" dirty="0" smtClean="0">
                <a:solidFill>
                  <a:schemeClr val="bg1"/>
                </a:solidFill>
              </a:rPr>
              <a:t>Permite desplegar el menú rápido de la generación de cortes. Con los botones “Pg. Up” y “Pg. Down” se avanza o retrocede en las secciones.</a:t>
            </a:r>
            <a:endParaRPr lang="es-CL" dirty="0">
              <a:solidFill>
                <a:schemeClr val="bg1"/>
              </a:solidFill>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Grade </a:t>
            </a:r>
            <a:r>
              <a:rPr lang="es-CL" dirty="0" err="1" smtClean="0"/>
              <a:t>shell</a:t>
            </a:r>
            <a:endParaRPr lang="es-CL" dirty="0"/>
          </a:p>
        </p:txBody>
      </p:sp>
      <p:sp>
        <p:nvSpPr>
          <p:cNvPr id="3" name="2 Marcador de contenido"/>
          <p:cNvSpPr>
            <a:spLocks noGrp="1"/>
          </p:cNvSpPr>
          <p:nvPr>
            <p:ph sz="quarter" idx="1"/>
          </p:nvPr>
        </p:nvSpPr>
        <p:spPr/>
        <p:txBody>
          <a:bodyPr/>
          <a:lstStyle/>
          <a:p>
            <a:r>
              <a:rPr lang="es-CL" dirty="0" smtClean="0"/>
              <a:t>Genera un volumen de </a:t>
            </a:r>
            <a:r>
              <a:rPr lang="es-CL" dirty="0" err="1" smtClean="0"/>
              <a:t>isoley</a:t>
            </a:r>
            <a:endParaRPr lang="es-CL" dirty="0"/>
          </a:p>
        </p:txBody>
      </p:sp>
      <p:pic>
        <p:nvPicPr>
          <p:cNvPr id="1026" name="Picture 2"/>
          <p:cNvPicPr>
            <a:picLocks noChangeAspect="1" noChangeArrowheads="1"/>
          </p:cNvPicPr>
          <p:nvPr/>
        </p:nvPicPr>
        <p:blipFill>
          <a:blip r:embed="rId2"/>
          <a:srcRect l="16875" t="12000" r="50625" b="28000"/>
          <a:stretch>
            <a:fillRect/>
          </a:stretch>
        </p:blipFill>
        <p:spPr bwMode="auto">
          <a:xfrm>
            <a:off x="2545080" y="2057400"/>
            <a:ext cx="4160520" cy="48006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Grade </a:t>
            </a:r>
            <a:r>
              <a:rPr lang="es-CL" dirty="0" err="1" smtClean="0"/>
              <a:t>shell</a:t>
            </a:r>
            <a:endParaRPr lang="es-CL" dirty="0"/>
          </a:p>
        </p:txBody>
      </p:sp>
      <p:pic>
        <p:nvPicPr>
          <p:cNvPr id="2050" name="Picture 2"/>
          <p:cNvPicPr>
            <a:picLocks noChangeAspect="1" noChangeArrowheads="1"/>
          </p:cNvPicPr>
          <p:nvPr/>
        </p:nvPicPr>
        <p:blipFill>
          <a:blip r:embed="rId2"/>
          <a:srcRect l="33750" t="20000" r="20625" b="25000"/>
          <a:stretch>
            <a:fillRect/>
          </a:stretch>
        </p:blipFill>
        <p:spPr bwMode="auto">
          <a:xfrm>
            <a:off x="1066800" y="1523999"/>
            <a:ext cx="7086600" cy="5339219"/>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Grade </a:t>
            </a:r>
            <a:r>
              <a:rPr lang="es-CL" dirty="0" err="1" smtClean="0"/>
              <a:t>shell</a:t>
            </a:r>
            <a:endParaRPr lang="es-CL" dirty="0"/>
          </a:p>
        </p:txBody>
      </p:sp>
      <p:sp>
        <p:nvSpPr>
          <p:cNvPr id="3" name="2 Marcador de contenido"/>
          <p:cNvSpPr>
            <a:spLocks noGrp="1"/>
          </p:cNvSpPr>
          <p:nvPr>
            <p:ph sz="quarter" idx="1"/>
          </p:nvPr>
        </p:nvSpPr>
        <p:spPr/>
        <p:txBody>
          <a:bodyPr/>
          <a:lstStyle/>
          <a:p>
            <a:endParaRPr lang="es-CL" dirty="0"/>
          </a:p>
        </p:txBody>
      </p:sp>
      <p:pic>
        <p:nvPicPr>
          <p:cNvPr id="3074" name="Picture 2"/>
          <p:cNvPicPr>
            <a:picLocks noChangeAspect="1" noChangeArrowheads="1"/>
          </p:cNvPicPr>
          <p:nvPr/>
        </p:nvPicPr>
        <p:blipFill>
          <a:blip r:embed="rId2"/>
          <a:srcRect l="31875" t="17000" r="11250" b="26000"/>
          <a:stretch>
            <a:fillRect/>
          </a:stretch>
        </p:blipFill>
        <p:spPr bwMode="auto">
          <a:xfrm>
            <a:off x="457200" y="1523999"/>
            <a:ext cx="8458200" cy="529799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Generación de superficies</a:t>
            </a:r>
            <a:endParaRPr lang="es-CL" dirty="0"/>
          </a:p>
        </p:txBody>
      </p:sp>
      <p:sp>
        <p:nvSpPr>
          <p:cNvPr id="3" name="2 Marcador de contenido"/>
          <p:cNvSpPr>
            <a:spLocks noGrp="1"/>
          </p:cNvSpPr>
          <p:nvPr>
            <p:ph sz="quarter" idx="1"/>
          </p:nvPr>
        </p:nvSpPr>
        <p:spPr>
          <a:xfrm>
            <a:off x="612648" y="1600200"/>
            <a:ext cx="8153400" cy="5029200"/>
          </a:xfrm>
        </p:spPr>
        <p:txBody>
          <a:bodyPr>
            <a:normAutofit fontScale="92500" lnSpcReduction="10000"/>
          </a:bodyPr>
          <a:lstStyle/>
          <a:p>
            <a:r>
              <a:rPr lang="es-CL" dirty="0" smtClean="0"/>
              <a:t>Se presiona sobre la</a:t>
            </a:r>
            <a:br>
              <a:rPr lang="es-CL" dirty="0" smtClean="0"/>
            </a:br>
            <a:r>
              <a:rPr lang="es-CL" dirty="0" smtClean="0"/>
              <a:t>opción mostrada, luego</a:t>
            </a:r>
            <a:br>
              <a:rPr lang="es-CL" dirty="0" smtClean="0"/>
            </a:br>
            <a:r>
              <a:rPr lang="es-CL" dirty="0" smtClean="0"/>
              <a:t>presionar “Ok” en </a:t>
            </a:r>
            <a:br>
              <a:rPr lang="es-CL" dirty="0" smtClean="0"/>
            </a:br>
            <a:r>
              <a:rPr lang="es-CL" dirty="0" smtClean="0"/>
              <a:t>la siguiente ventana</a:t>
            </a:r>
            <a:br>
              <a:rPr lang="es-CL" dirty="0" smtClean="0"/>
            </a:br>
            <a:r>
              <a:rPr lang="es-CL" dirty="0" smtClean="0"/>
              <a:t>(dejar todo por defecto).</a:t>
            </a:r>
          </a:p>
          <a:p>
            <a:r>
              <a:rPr lang="es-CL" dirty="0" smtClean="0"/>
              <a:t>Seleccionar el </a:t>
            </a:r>
            <a:r>
              <a:rPr lang="es-CL" dirty="0" err="1" smtClean="0"/>
              <a:t>layer</a:t>
            </a:r>
            <a:r>
              <a:rPr lang="es-CL" dirty="0" smtClean="0"/>
              <a:t> a</a:t>
            </a:r>
            <a:br>
              <a:rPr lang="es-CL" dirty="0" smtClean="0"/>
            </a:br>
            <a:r>
              <a:rPr lang="es-CL" dirty="0" smtClean="0"/>
              <a:t>triangular.</a:t>
            </a:r>
          </a:p>
          <a:p>
            <a:r>
              <a:rPr lang="es-CL" dirty="0" smtClean="0"/>
              <a:t>Confirmar presionando</a:t>
            </a:r>
            <a:br>
              <a:rPr lang="es-CL" dirty="0" smtClean="0"/>
            </a:br>
            <a:r>
              <a:rPr lang="es-CL" dirty="0" smtClean="0"/>
              <a:t>“</a:t>
            </a:r>
            <a:r>
              <a:rPr lang="es-CL" dirty="0" err="1" smtClean="0"/>
              <a:t>triangulate</a:t>
            </a:r>
            <a:r>
              <a:rPr lang="es-CL" dirty="0" smtClean="0"/>
              <a:t>”.</a:t>
            </a:r>
          </a:p>
          <a:p>
            <a:r>
              <a:rPr lang="es-CL" dirty="0" smtClean="0"/>
              <a:t>En la siguiente ventana también presionar “Ok” a menos que se desee cambiar el color de la superficie a </a:t>
            </a:r>
            <a:r>
              <a:rPr lang="es-CL" dirty="0" err="1" smtClean="0"/>
              <a:t>generear</a:t>
            </a:r>
            <a:r>
              <a:rPr lang="es-CL" dirty="0" smtClean="0"/>
              <a:t>.</a:t>
            </a:r>
          </a:p>
        </p:txBody>
      </p:sp>
      <p:pic>
        <p:nvPicPr>
          <p:cNvPr id="8194" name="Picture 2"/>
          <p:cNvPicPr>
            <a:picLocks noChangeAspect="1" noChangeArrowheads="1"/>
          </p:cNvPicPr>
          <p:nvPr/>
        </p:nvPicPr>
        <p:blipFill>
          <a:blip r:embed="rId2"/>
          <a:srcRect l="8750" t="12000" r="58750" b="39000"/>
          <a:stretch>
            <a:fillRect/>
          </a:stretch>
        </p:blipFill>
        <p:spPr bwMode="auto">
          <a:xfrm>
            <a:off x="4953000" y="1524000"/>
            <a:ext cx="3962400" cy="37338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Pit </a:t>
            </a:r>
            <a:r>
              <a:rPr lang="es-CL" dirty="0" err="1" smtClean="0"/>
              <a:t>Topography</a:t>
            </a:r>
            <a:endParaRPr lang="es-CL" dirty="0"/>
          </a:p>
        </p:txBody>
      </p:sp>
      <p:sp>
        <p:nvSpPr>
          <p:cNvPr id="3" name="2 Marcador de contenido"/>
          <p:cNvSpPr>
            <a:spLocks noGrp="1"/>
          </p:cNvSpPr>
          <p:nvPr>
            <p:ph sz="quarter" idx="1"/>
          </p:nvPr>
        </p:nvSpPr>
        <p:spPr/>
        <p:txBody>
          <a:bodyPr/>
          <a:lstStyle/>
          <a:p>
            <a:r>
              <a:rPr lang="es-CL" dirty="0" smtClean="0"/>
              <a:t>Asegurarse de tener</a:t>
            </a:r>
            <a:br>
              <a:rPr lang="es-CL" dirty="0" smtClean="0"/>
            </a:br>
            <a:r>
              <a:rPr lang="es-CL" dirty="0" smtClean="0"/>
              <a:t>cargado en el visualizador</a:t>
            </a:r>
            <a:br>
              <a:rPr lang="es-CL" dirty="0" smtClean="0"/>
            </a:br>
            <a:r>
              <a:rPr lang="es-CL" dirty="0" smtClean="0"/>
              <a:t>la topografía más la</a:t>
            </a:r>
            <a:br>
              <a:rPr lang="es-CL" dirty="0" smtClean="0"/>
            </a:br>
            <a:r>
              <a:rPr lang="es-CL" dirty="0" smtClean="0"/>
              <a:t>superficie del pit.</a:t>
            </a:r>
          </a:p>
          <a:p>
            <a:r>
              <a:rPr lang="es-CL" dirty="0" smtClean="0"/>
              <a:t>La superficie del pit</a:t>
            </a:r>
            <a:br>
              <a:rPr lang="es-CL" dirty="0" smtClean="0"/>
            </a:br>
            <a:r>
              <a:rPr lang="es-CL" dirty="0" smtClean="0"/>
              <a:t>generada tiene que</a:t>
            </a:r>
            <a:br>
              <a:rPr lang="es-CL" dirty="0" smtClean="0"/>
            </a:br>
            <a:r>
              <a:rPr lang="es-CL" dirty="0" smtClean="0"/>
              <a:t>sobrepasar en todo lugar</a:t>
            </a:r>
            <a:br>
              <a:rPr lang="es-CL" dirty="0" smtClean="0"/>
            </a:br>
            <a:r>
              <a:rPr lang="es-CL" dirty="0" smtClean="0"/>
              <a:t>la topografía</a:t>
            </a:r>
            <a:endParaRPr lang="es-CL" dirty="0"/>
          </a:p>
        </p:txBody>
      </p:sp>
      <p:pic>
        <p:nvPicPr>
          <p:cNvPr id="9218" name="Picture 2"/>
          <p:cNvPicPr>
            <a:picLocks noChangeAspect="1" noChangeArrowheads="1"/>
          </p:cNvPicPr>
          <p:nvPr/>
        </p:nvPicPr>
        <p:blipFill>
          <a:blip r:embed="rId2"/>
          <a:srcRect l="20625" t="12000" r="45625" b="18000"/>
          <a:stretch>
            <a:fillRect/>
          </a:stretch>
        </p:blipFill>
        <p:spPr bwMode="auto">
          <a:xfrm>
            <a:off x="5029200" y="1524000"/>
            <a:ext cx="4114800" cy="53340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Pit </a:t>
            </a:r>
            <a:r>
              <a:rPr lang="es-CL" dirty="0" err="1" smtClean="0"/>
              <a:t>Topography</a:t>
            </a:r>
            <a:endParaRPr lang="es-CL" dirty="0"/>
          </a:p>
        </p:txBody>
      </p:sp>
      <p:sp>
        <p:nvSpPr>
          <p:cNvPr id="3" name="2 Marcador de contenido"/>
          <p:cNvSpPr>
            <a:spLocks noGrp="1"/>
          </p:cNvSpPr>
          <p:nvPr>
            <p:ph sz="quarter" idx="1"/>
          </p:nvPr>
        </p:nvSpPr>
        <p:spPr/>
        <p:txBody>
          <a:bodyPr/>
          <a:lstStyle/>
          <a:p>
            <a:endParaRPr lang="es-CL"/>
          </a:p>
        </p:txBody>
      </p:sp>
      <p:pic>
        <p:nvPicPr>
          <p:cNvPr id="10242" name="Picture 2"/>
          <p:cNvPicPr>
            <a:picLocks noChangeAspect="1" noChangeArrowheads="1"/>
          </p:cNvPicPr>
          <p:nvPr/>
        </p:nvPicPr>
        <p:blipFill>
          <a:blip r:embed="rId2"/>
          <a:srcRect l="21250" t="16000" r="14375" b="24000"/>
          <a:stretch>
            <a:fillRect/>
          </a:stretch>
        </p:blipFill>
        <p:spPr bwMode="auto">
          <a:xfrm>
            <a:off x="0" y="1524000"/>
            <a:ext cx="9156700" cy="5334000"/>
          </a:xfrm>
          <a:prstGeom prst="rect">
            <a:avLst/>
          </a:prstGeom>
          <a:noFill/>
          <a:ln w="9525">
            <a:noFill/>
            <a:miter lim="800000"/>
            <a:headEnd/>
            <a:tailEnd/>
          </a:ln>
          <a:effectLst/>
        </p:spPr>
      </p:pic>
      <p:cxnSp>
        <p:nvCxnSpPr>
          <p:cNvPr id="5" name="4 Conector recto de flecha"/>
          <p:cNvCxnSpPr>
            <a:stCxn id="7" idx="0"/>
          </p:cNvCxnSpPr>
          <p:nvPr/>
        </p:nvCxnSpPr>
        <p:spPr>
          <a:xfrm rot="5400000" flipH="1" flipV="1">
            <a:off x="2324894" y="1258094"/>
            <a:ext cx="150812" cy="14478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7" name="6 CuadroTexto"/>
          <p:cNvSpPr txBox="1"/>
          <p:nvPr/>
        </p:nvSpPr>
        <p:spPr>
          <a:xfrm>
            <a:off x="0" y="2057400"/>
            <a:ext cx="3352800" cy="2031325"/>
          </a:xfrm>
          <a:prstGeom prst="rect">
            <a:avLst/>
          </a:prstGeom>
          <a:noFill/>
        </p:spPr>
        <p:txBody>
          <a:bodyPr wrap="square" rtlCol="0">
            <a:spAutoFit/>
          </a:bodyPr>
          <a:lstStyle/>
          <a:p>
            <a:r>
              <a:rPr lang="es-CL" dirty="0" smtClean="0">
                <a:solidFill>
                  <a:schemeClr val="bg1"/>
                </a:solidFill>
              </a:rPr>
              <a:t>El pit cruza en todo lugar</a:t>
            </a:r>
            <a:br>
              <a:rPr lang="es-CL" dirty="0" smtClean="0">
                <a:solidFill>
                  <a:schemeClr val="bg1"/>
                </a:solidFill>
              </a:rPr>
            </a:br>
            <a:r>
              <a:rPr lang="es-CL" dirty="0" smtClean="0">
                <a:solidFill>
                  <a:schemeClr val="bg1"/>
                </a:solidFill>
              </a:rPr>
              <a:t>la topografía, de lo contrario se tendrán problemas para generar el volumen encerrado. Para esto puede ser útil la herramienta “</a:t>
            </a:r>
            <a:r>
              <a:rPr lang="es-CL" dirty="0" err="1" smtClean="0">
                <a:solidFill>
                  <a:schemeClr val="bg1"/>
                </a:solidFill>
              </a:rPr>
              <a:t>Autopit</a:t>
            </a:r>
            <a:r>
              <a:rPr lang="es-CL" dirty="0" smtClean="0">
                <a:solidFill>
                  <a:schemeClr val="bg1"/>
                </a:solidFill>
              </a:rPr>
              <a:t>” en Open Pit - Open </a:t>
            </a:r>
            <a:r>
              <a:rPr lang="es-CL" dirty="0" err="1" smtClean="0">
                <a:solidFill>
                  <a:schemeClr val="bg1"/>
                </a:solidFill>
              </a:rPr>
              <a:t>cut</a:t>
            </a:r>
            <a:r>
              <a:rPr lang="es-CL" dirty="0" smtClean="0">
                <a:solidFill>
                  <a:schemeClr val="bg1"/>
                </a:solidFill>
              </a:rPr>
              <a:t> </a:t>
            </a:r>
            <a:r>
              <a:rPr lang="es-CL" dirty="0" err="1" smtClean="0">
                <a:solidFill>
                  <a:schemeClr val="bg1"/>
                </a:solidFill>
              </a:rPr>
              <a:t>design</a:t>
            </a:r>
            <a:r>
              <a:rPr lang="es-CL" dirty="0" smtClean="0">
                <a:solidFill>
                  <a:schemeClr val="bg1"/>
                </a:solidFill>
              </a:rPr>
              <a:t> - </a:t>
            </a:r>
            <a:r>
              <a:rPr lang="es-CL" dirty="0" err="1" smtClean="0">
                <a:solidFill>
                  <a:schemeClr val="bg1"/>
                </a:solidFill>
              </a:rPr>
              <a:t>Autopit</a:t>
            </a:r>
            <a:endParaRPr lang="es-CL" dirty="0" smtClean="0">
              <a:solidFill>
                <a:schemeClr val="bg1"/>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Pit </a:t>
            </a:r>
            <a:r>
              <a:rPr lang="es-CL" dirty="0" err="1" smtClean="0"/>
              <a:t>Topography</a:t>
            </a:r>
            <a:endParaRPr lang="es-CL" dirty="0"/>
          </a:p>
        </p:txBody>
      </p:sp>
      <p:sp>
        <p:nvSpPr>
          <p:cNvPr id="3" name="2 Marcador de contenido"/>
          <p:cNvSpPr>
            <a:spLocks noGrp="1"/>
          </p:cNvSpPr>
          <p:nvPr>
            <p:ph sz="quarter" idx="1"/>
          </p:nvPr>
        </p:nvSpPr>
        <p:spPr/>
        <p:txBody>
          <a:bodyPr/>
          <a:lstStyle/>
          <a:p>
            <a:r>
              <a:rPr lang="es-CL" dirty="0" err="1" smtClean="0"/>
              <a:t>Checkar</a:t>
            </a:r>
            <a:r>
              <a:rPr lang="es-CL" dirty="0" smtClean="0"/>
              <a:t> la opción de construir la triangulación del nuevo pit y el volumen encerrado.</a:t>
            </a:r>
            <a:endParaRPr lang="es-CL" dirty="0"/>
          </a:p>
        </p:txBody>
      </p:sp>
      <p:pic>
        <p:nvPicPr>
          <p:cNvPr id="11266" name="Picture 2"/>
          <p:cNvPicPr>
            <a:picLocks noChangeAspect="1" noChangeArrowheads="1"/>
          </p:cNvPicPr>
          <p:nvPr/>
        </p:nvPicPr>
        <p:blipFill>
          <a:blip r:embed="rId2"/>
          <a:srcRect l="58750" t="35000" r="16875" b="30000"/>
          <a:stretch>
            <a:fillRect/>
          </a:stretch>
        </p:blipFill>
        <p:spPr bwMode="auto">
          <a:xfrm>
            <a:off x="4114800" y="3048000"/>
            <a:ext cx="3311434" cy="2971800"/>
          </a:xfrm>
          <a:prstGeom prst="rect">
            <a:avLst/>
          </a:prstGeom>
          <a:noFill/>
          <a:ln w="9525">
            <a:noFill/>
            <a:miter lim="800000"/>
            <a:headEnd/>
            <a:tailEnd/>
          </a:ln>
          <a:effectLst/>
        </p:spPr>
      </p:pic>
      <p:cxnSp>
        <p:nvCxnSpPr>
          <p:cNvPr id="5" name="4 Conector recto de flecha"/>
          <p:cNvCxnSpPr/>
          <p:nvPr/>
        </p:nvCxnSpPr>
        <p:spPr>
          <a:xfrm>
            <a:off x="3124200" y="3124200"/>
            <a:ext cx="1143000" cy="3810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5 CuadroTexto"/>
          <p:cNvSpPr txBox="1"/>
          <p:nvPr/>
        </p:nvSpPr>
        <p:spPr>
          <a:xfrm>
            <a:off x="914400" y="2819400"/>
            <a:ext cx="3124200" cy="646331"/>
          </a:xfrm>
          <a:prstGeom prst="rect">
            <a:avLst/>
          </a:prstGeom>
          <a:noFill/>
        </p:spPr>
        <p:txBody>
          <a:bodyPr wrap="square" rtlCol="0">
            <a:spAutoFit/>
          </a:bodyPr>
          <a:lstStyle/>
          <a:p>
            <a:r>
              <a:rPr lang="es-CL" dirty="0" smtClean="0"/>
              <a:t>Son las dos triangulaciones necesarias</a:t>
            </a:r>
            <a:endParaRPr lang="es-CL"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Pit </a:t>
            </a:r>
            <a:r>
              <a:rPr lang="es-CL" dirty="0" err="1" smtClean="0"/>
              <a:t>Topography</a:t>
            </a:r>
            <a:endParaRPr lang="es-CL" dirty="0"/>
          </a:p>
        </p:txBody>
      </p:sp>
      <p:sp>
        <p:nvSpPr>
          <p:cNvPr id="3" name="2 Marcador de contenido"/>
          <p:cNvSpPr>
            <a:spLocks noGrp="1"/>
          </p:cNvSpPr>
          <p:nvPr>
            <p:ph sz="quarter" idx="1"/>
          </p:nvPr>
        </p:nvSpPr>
        <p:spPr>
          <a:xfrm>
            <a:off x="612648" y="1600200"/>
            <a:ext cx="8302752" cy="4495800"/>
          </a:xfrm>
        </p:spPr>
        <p:txBody>
          <a:bodyPr/>
          <a:lstStyle/>
          <a:p>
            <a:r>
              <a:rPr lang="es-CL" dirty="0" smtClean="0"/>
              <a:t>Luego de presionar “Ok” seguir los siguientes pasos:</a:t>
            </a:r>
          </a:p>
          <a:p>
            <a:pPr lvl="1"/>
            <a:r>
              <a:rPr lang="es-CL" dirty="0" smtClean="0"/>
              <a:t>Presionar sobre el pit</a:t>
            </a:r>
          </a:p>
          <a:p>
            <a:pPr lvl="1"/>
            <a:r>
              <a:rPr lang="es-CL" dirty="0" smtClean="0"/>
              <a:t>Presionar sobre la topografía</a:t>
            </a:r>
          </a:p>
          <a:p>
            <a:pPr lvl="1"/>
            <a:r>
              <a:rPr lang="es-CL" dirty="0" smtClean="0"/>
              <a:t>Confirmar presionando “</a:t>
            </a:r>
            <a:r>
              <a:rPr lang="es-CL" dirty="0" err="1" smtClean="0"/>
              <a:t>Generate</a:t>
            </a:r>
            <a:r>
              <a:rPr lang="es-CL" dirty="0" smtClean="0"/>
              <a:t> </a:t>
            </a:r>
            <a:r>
              <a:rPr lang="es-CL" dirty="0" err="1" smtClean="0"/>
              <a:t>surfaces</a:t>
            </a:r>
            <a:r>
              <a:rPr lang="es-CL" dirty="0" smtClean="0"/>
              <a:t>”</a:t>
            </a:r>
          </a:p>
          <a:p>
            <a:r>
              <a:rPr lang="es-CL" dirty="0" smtClean="0"/>
              <a:t>Una vez generadas las triangulaciones, primero pedirá el nombre de la nueva topografía y luego el nombre de la triangulación que es el volumen encerrado.</a:t>
            </a:r>
          </a:p>
          <a:p>
            <a:endParaRPr lang="es-CL"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Pit </a:t>
            </a:r>
            <a:r>
              <a:rPr lang="es-CL" dirty="0" err="1" smtClean="0"/>
              <a:t>Topography</a:t>
            </a:r>
            <a:endParaRPr lang="es-CL" dirty="0"/>
          </a:p>
        </p:txBody>
      </p:sp>
      <p:pic>
        <p:nvPicPr>
          <p:cNvPr id="12291" name="Picture 3"/>
          <p:cNvPicPr>
            <a:picLocks noChangeAspect="1" noChangeArrowheads="1"/>
          </p:cNvPicPr>
          <p:nvPr/>
        </p:nvPicPr>
        <p:blipFill>
          <a:blip r:embed="rId2"/>
          <a:srcRect l="33750" t="17000" r="15625" b="26000"/>
          <a:stretch>
            <a:fillRect/>
          </a:stretch>
        </p:blipFill>
        <p:spPr bwMode="auto">
          <a:xfrm>
            <a:off x="0" y="2133600"/>
            <a:ext cx="6172200" cy="4343400"/>
          </a:xfrm>
          <a:prstGeom prst="rect">
            <a:avLst/>
          </a:prstGeom>
          <a:noFill/>
          <a:ln w="9525">
            <a:noFill/>
            <a:miter lim="800000"/>
            <a:headEnd/>
            <a:tailEnd/>
          </a:ln>
          <a:effectLst/>
        </p:spPr>
      </p:pic>
      <p:pic>
        <p:nvPicPr>
          <p:cNvPr id="12290" name="Picture 2"/>
          <p:cNvPicPr>
            <a:picLocks noChangeAspect="1" noChangeArrowheads="1"/>
          </p:cNvPicPr>
          <p:nvPr/>
        </p:nvPicPr>
        <p:blipFill>
          <a:blip r:embed="rId3"/>
          <a:srcRect l="39375" t="24000" r="30000" b="30000"/>
          <a:stretch>
            <a:fillRect/>
          </a:stretch>
        </p:blipFill>
        <p:spPr bwMode="auto">
          <a:xfrm>
            <a:off x="5410200" y="2667000"/>
            <a:ext cx="3733800" cy="3505200"/>
          </a:xfrm>
          <a:prstGeom prst="rect">
            <a:avLst/>
          </a:prstGeom>
          <a:noFill/>
          <a:ln w="9525">
            <a:noFill/>
            <a:miter lim="800000"/>
            <a:headEnd/>
            <a:tailEnd/>
          </a:ln>
          <a:effectLst/>
        </p:spPr>
      </p:pic>
      <p:cxnSp>
        <p:nvCxnSpPr>
          <p:cNvPr id="6" name="5 Conector recto de flecha"/>
          <p:cNvCxnSpPr/>
          <p:nvPr/>
        </p:nvCxnSpPr>
        <p:spPr>
          <a:xfrm>
            <a:off x="7391400" y="1981200"/>
            <a:ext cx="762000" cy="5334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7" name="6 CuadroTexto"/>
          <p:cNvSpPr txBox="1"/>
          <p:nvPr/>
        </p:nvSpPr>
        <p:spPr>
          <a:xfrm>
            <a:off x="6019800" y="1600200"/>
            <a:ext cx="3124200" cy="369332"/>
          </a:xfrm>
          <a:prstGeom prst="rect">
            <a:avLst/>
          </a:prstGeom>
          <a:noFill/>
        </p:spPr>
        <p:txBody>
          <a:bodyPr wrap="square" rtlCol="0">
            <a:spAutoFit/>
          </a:bodyPr>
          <a:lstStyle/>
          <a:p>
            <a:r>
              <a:rPr lang="es-CL" dirty="0" smtClean="0"/>
              <a:t>Volumen encerrado</a:t>
            </a:r>
            <a:endParaRPr lang="es-CL" dirty="0"/>
          </a:p>
        </p:txBody>
      </p:sp>
      <p:sp>
        <p:nvSpPr>
          <p:cNvPr id="9" name="8 CuadroTexto"/>
          <p:cNvSpPr txBox="1"/>
          <p:nvPr/>
        </p:nvSpPr>
        <p:spPr>
          <a:xfrm>
            <a:off x="1371600" y="1600200"/>
            <a:ext cx="3124200" cy="369332"/>
          </a:xfrm>
          <a:prstGeom prst="rect">
            <a:avLst/>
          </a:prstGeom>
          <a:noFill/>
        </p:spPr>
        <p:txBody>
          <a:bodyPr wrap="square" rtlCol="0">
            <a:spAutoFit/>
          </a:bodyPr>
          <a:lstStyle/>
          <a:p>
            <a:r>
              <a:rPr lang="es-CL" dirty="0" smtClean="0"/>
              <a:t>Nueva topografía</a:t>
            </a:r>
            <a:endParaRPr lang="es-CL" dirty="0"/>
          </a:p>
        </p:txBody>
      </p:sp>
      <p:cxnSp>
        <p:nvCxnSpPr>
          <p:cNvPr id="10" name="9 Conector recto de flecha"/>
          <p:cNvCxnSpPr/>
          <p:nvPr/>
        </p:nvCxnSpPr>
        <p:spPr>
          <a:xfrm rot="16200000" flipH="1">
            <a:off x="2209800" y="2057400"/>
            <a:ext cx="838200" cy="685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srcRect l="29783" t="27653" r="29783" b="27620"/>
          <a:stretch>
            <a:fillRect/>
          </a:stretch>
        </p:blipFill>
        <p:spPr bwMode="auto">
          <a:xfrm>
            <a:off x="1447800" y="1600200"/>
            <a:ext cx="6172200" cy="4267200"/>
          </a:xfrm>
          <a:prstGeom prst="rect">
            <a:avLst/>
          </a:prstGeom>
          <a:noFill/>
          <a:ln w="9525">
            <a:noFill/>
            <a:miter lim="800000"/>
            <a:headEnd/>
            <a:tailEnd/>
          </a:ln>
          <a:effectLst/>
        </p:spPr>
      </p:pic>
      <p:sp>
        <p:nvSpPr>
          <p:cNvPr id="4" name="1 Título"/>
          <p:cNvSpPr>
            <a:spLocks noGrp="1"/>
          </p:cNvSpPr>
          <p:nvPr>
            <p:ph type="title"/>
          </p:nvPr>
        </p:nvSpPr>
        <p:spPr/>
        <p:txBody>
          <a:bodyPr/>
          <a:lstStyle/>
          <a:p>
            <a:r>
              <a:rPr lang="es-ES_tradnl" dirty="0" smtClean="0"/>
              <a:t>Creación del archivo de proyecto</a:t>
            </a:r>
            <a:endParaRPr lang="es-CL"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Cubicación</a:t>
            </a:r>
            <a:endParaRPr lang="es-CL" dirty="0"/>
          </a:p>
        </p:txBody>
      </p:sp>
      <p:sp>
        <p:nvSpPr>
          <p:cNvPr id="3" name="2 Marcador de contenido"/>
          <p:cNvSpPr>
            <a:spLocks noGrp="1"/>
          </p:cNvSpPr>
          <p:nvPr>
            <p:ph sz="quarter" idx="1"/>
          </p:nvPr>
        </p:nvSpPr>
        <p:spPr/>
        <p:txBody>
          <a:bodyPr/>
          <a:lstStyle/>
          <a:p>
            <a:endParaRPr lang="es-CL"/>
          </a:p>
        </p:txBody>
      </p:sp>
      <p:pic>
        <p:nvPicPr>
          <p:cNvPr id="13314" name="Picture 2"/>
          <p:cNvPicPr>
            <a:picLocks noChangeAspect="1" noChangeArrowheads="1"/>
          </p:cNvPicPr>
          <p:nvPr/>
        </p:nvPicPr>
        <p:blipFill>
          <a:blip r:embed="rId2"/>
          <a:srcRect l="16875" t="12000" r="50000" b="28000"/>
          <a:stretch>
            <a:fillRect/>
          </a:stretch>
        </p:blipFill>
        <p:spPr bwMode="auto">
          <a:xfrm>
            <a:off x="2438400" y="1595887"/>
            <a:ext cx="4648200" cy="526211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Cubicación</a:t>
            </a:r>
            <a:endParaRPr lang="es-CL" dirty="0"/>
          </a:p>
        </p:txBody>
      </p:sp>
      <p:sp>
        <p:nvSpPr>
          <p:cNvPr id="3" name="2 Marcador de contenido"/>
          <p:cNvSpPr>
            <a:spLocks noGrp="1"/>
          </p:cNvSpPr>
          <p:nvPr>
            <p:ph sz="quarter" idx="1"/>
          </p:nvPr>
        </p:nvSpPr>
        <p:spPr/>
        <p:txBody>
          <a:bodyPr/>
          <a:lstStyle/>
          <a:p>
            <a:endParaRPr lang="es-CL" dirty="0"/>
          </a:p>
        </p:txBody>
      </p:sp>
      <p:pic>
        <p:nvPicPr>
          <p:cNvPr id="14338" name="Picture 2"/>
          <p:cNvPicPr>
            <a:picLocks noChangeAspect="1" noChangeArrowheads="1"/>
          </p:cNvPicPr>
          <p:nvPr/>
        </p:nvPicPr>
        <p:blipFill>
          <a:blip r:embed="rId2"/>
          <a:srcRect l="30625" t="16000" r="6875" b="16000"/>
          <a:stretch>
            <a:fillRect/>
          </a:stretch>
        </p:blipFill>
        <p:spPr bwMode="auto">
          <a:xfrm>
            <a:off x="990600" y="1600200"/>
            <a:ext cx="7620000" cy="5181600"/>
          </a:xfrm>
          <a:prstGeom prst="rect">
            <a:avLst/>
          </a:prstGeom>
          <a:noFill/>
          <a:ln w="9525">
            <a:noFill/>
            <a:miter lim="800000"/>
            <a:headEnd/>
            <a:tailEnd/>
          </a:ln>
          <a:effectLst/>
        </p:spPr>
      </p:pic>
      <p:cxnSp>
        <p:nvCxnSpPr>
          <p:cNvPr id="6" name="5 Conector recto de flecha"/>
          <p:cNvCxnSpPr/>
          <p:nvPr/>
        </p:nvCxnSpPr>
        <p:spPr>
          <a:xfrm rot="5400000">
            <a:off x="4419600" y="1447800"/>
            <a:ext cx="1066800" cy="6096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7" name="6 CuadroTexto"/>
          <p:cNvSpPr txBox="1"/>
          <p:nvPr/>
        </p:nvSpPr>
        <p:spPr>
          <a:xfrm>
            <a:off x="3886200" y="609600"/>
            <a:ext cx="4648200" cy="646331"/>
          </a:xfrm>
          <a:prstGeom prst="rect">
            <a:avLst/>
          </a:prstGeom>
          <a:noFill/>
        </p:spPr>
        <p:txBody>
          <a:bodyPr wrap="square" rtlCol="0">
            <a:spAutoFit/>
          </a:bodyPr>
          <a:lstStyle/>
          <a:p>
            <a:r>
              <a:rPr lang="es-CL" dirty="0" smtClean="0"/>
              <a:t>Nombre del archivo de especificación de reservas (crear nombre)</a:t>
            </a:r>
            <a:endParaRPr lang="es-CL" dirty="0"/>
          </a:p>
        </p:txBody>
      </p:sp>
      <p:cxnSp>
        <p:nvCxnSpPr>
          <p:cNvPr id="9" name="8 Conector recto de flecha"/>
          <p:cNvCxnSpPr/>
          <p:nvPr/>
        </p:nvCxnSpPr>
        <p:spPr>
          <a:xfrm rot="16200000" flipV="1">
            <a:off x="3962400" y="3657600"/>
            <a:ext cx="838200" cy="3810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2" name="11 CuadroTexto"/>
          <p:cNvSpPr txBox="1"/>
          <p:nvPr/>
        </p:nvSpPr>
        <p:spPr>
          <a:xfrm>
            <a:off x="3886200" y="4306669"/>
            <a:ext cx="4648200" cy="369332"/>
          </a:xfrm>
          <a:prstGeom prst="rect">
            <a:avLst/>
          </a:prstGeom>
          <a:noFill/>
        </p:spPr>
        <p:txBody>
          <a:bodyPr wrap="square" rtlCol="0">
            <a:spAutoFit/>
          </a:bodyPr>
          <a:lstStyle/>
          <a:p>
            <a:r>
              <a:rPr lang="es-CL" dirty="0" smtClean="0"/>
              <a:t>Modelo de bloques a utilizar</a:t>
            </a:r>
            <a:endParaRPr lang="es-CL"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Cubicación</a:t>
            </a:r>
            <a:endParaRPr lang="es-CL" dirty="0"/>
          </a:p>
        </p:txBody>
      </p:sp>
      <p:sp>
        <p:nvSpPr>
          <p:cNvPr id="3" name="2 Marcador de contenido"/>
          <p:cNvSpPr>
            <a:spLocks noGrp="1"/>
          </p:cNvSpPr>
          <p:nvPr>
            <p:ph sz="quarter" idx="1"/>
          </p:nvPr>
        </p:nvSpPr>
        <p:spPr/>
        <p:txBody>
          <a:bodyPr/>
          <a:lstStyle/>
          <a:p>
            <a:endParaRPr lang="es-CL" dirty="0"/>
          </a:p>
        </p:txBody>
      </p:sp>
      <p:pic>
        <p:nvPicPr>
          <p:cNvPr id="15362" name="Picture 2"/>
          <p:cNvPicPr>
            <a:picLocks noChangeAspect="1" noChangeArrowheads="1"/>
          </p:cNvPicPr>
          <p:nvPr/>
        </p:nvPicPr>
        <p:blipFill>
          <a:blip r:embed="rId2"/>
          <a:srcRect l="30625" t="16000" r="7500" b="17000"/>
          <a:stretch>
            <a:fillRect/>
          </a:stretch>
        </p:blipFill>
        <p:spPr bwMode="auto">
          <a:xfrm>
            <a:off x="457200" y="1524000"/>
            <a:ext cx="7881582" cy="5334000"/>
          </a:xfrm>
          <a:prstGeom prst="rect">
            <a:avLst/>
          </a:prstGeom>
          <a:noFill/>
          <a:ln w="9525">
            <a:noFill/>
            <a:miter lim="800000"/>
            <a:headEnd/>
            <a:tailEnd/>
          </a:ln>
          <a:effectLst/>
        </p:spPr>
      </p:pic>
      <p:cxnSp>
        <p:nvCxnSpPr>
          <p:cNvPr id="5" name="4 Conector recto de flecha"/>
          <p:cNvCxnSpPr/>
          <p:nvPr/>
        </p:nvCxnSpPr>
        <p:spPr>
          <a:xfrm rot="10800000" flipV="1">
            <a:off x="4800600" y="2438399"/>
            <a:ext cx="609600" cy="41773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5 CuadroTexto"/>
          <p:cNvSpPr txBox="1"/>
          <p:nvPr/>
        </p:nvSpPr>
        <p:spPr>
          <a:xfrm>
            <a:off x="3962400" y="1853625"/>
            <a:ext cx="4876800" cy="584775"/>
          </a:xfrm>
          <a:prstGeom prst="rect">
            <a:avLst/>
          </a:prstGeom>
          <a:noFill/>
        </p:spPr>
        <p:txBody>
          <a:bodyPr wrap="square" rtlCol="0">
            <a:spAutoFit/>
          </a:bodyPr>
          <a:lstStyle/>
          <a:p>
            <a:r>
              <a:rPr lang="es-CL" sz="1600" dirty="0" smtClean="0"/>
              <a:t>Se define “Ore” como el cobre (variable </a:t>
            </a:r>
            <a:r>
              <a:rPr lang="es-CL" sz="1600" dirty="0" err="1" smtClean="0"/>
              <a:t>cu</a:t>
            </a:r>
            <a:r>
              <a:rPr lang="es-CL" sz="1600" dirty="0" smtClean="0"/>
              <a:t> del modelo de bloques) sea mayor o igual (</a:t>
            </a:r>
            <a:r>
              <a:rPr lang="es-CL" sz="1600" dirty="0" err="1" smtClean="0"/>
              <a:t>greater</a:t>
            </a:r>
            <a:r>
              <a:rPr lang="es-CL" sz="1600" dirty="0" smtClean="0"/>
              <a:t> </a:t>
            </a:r>
            <a:r>
              <a:rPr lang="es-CL" sz="1600" dirty="0" err="1" smtClean="0"/>
              <a:t>or</a:t>
            </a:r>
            <a:r>
              <a:rPr lang="es-CL" sz="1600" dirty="0" smtClean="0"/>
              <a:t> </a:t>
            </a:r>
            <a:r>
              <a:rPr lang="es-CL" sz="1600" dirty="0" err="1" smtClean="0"/>
              <a:t>equal</a:t>
            </a:r>
            <a:r>
              <a:rPr lang="es-CL" sz="1600" dirty="0" smtClean="0"/>
              <a:t>) que 0.6</a:t>
            </a:r>
            <a:endParaRPr lang="es-CL" sz="1600" dirty="0"/>
          </a:p>
        </p:txBody>
      </p:sp>
      <p:cxnSp>
        <p:nvCxnSpPr>
          <p:cNvPr id="9" name="8 Conector recto de flecha"/>
          <p:cNvCxnSpPr/>
          <p:nvPr/>
        </p:nvCxnSpPr>
        <p:spPr>
          <a:xfrm rot="16200000" flipV="1">
            <a:off x="4685508" y="3696495"/>
            <a:ext cx="1296195" cy="15160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1" name="10 CuadroTexto"/>
          <p:cNvSpPr txBox="1"/>
          <p:nvPr/>
        </p:nvSpPr>
        <p:spPr>
          <a:xfrm>
            <a:off x="4038600" y="4444425"/>
            <a:ext cx="4876800" cy="830997"/>
          </a:xfrm>
          <a:prstGeom prst="rect">
            <a:avLst/>
          </a:prstGeom>
          <a:noFill/>
        </p:spPr>
        <p:txBody>
          <a:bodyPr wrap="square" rtlCol="0">
            <a:spAutoFit/>
          </a:bodyPr>
          <a:lstStyle/>
          <a:p>
            <a:r>
              <a:rPr lang="es-CL" sz="1600" dirty="0" smtClean="0"/>
              <a:t>Se define “Stock” como el cobre (variable </a:t>
            </a:r>
            <a:r>
              <a:rPr lang="es-CL" sz="1600" dirty="0" err="1" smtClean="0"/>
              <a:t>cu</a:t>
            </a:r>
            <a:r>
              <a:rPr lang="es-CL" sz="1600" dirty="0" smtClean="0"/>
              <a:t> del modelo de bloques) sea mayor o igual (</a:t>
            </a:r>
            <a:r>
              <a:rPr lang="es-CL" sz="1600" dirty="0" err="1" smtClean="0"/>
              <a:t>greater</a:t>
            </a:r>
            <a:r>
              <a:rPr lang="es-CL" sz="1600" dirty="0" smtClean="0"/>
              <a:t> </a:t>
            </a:r>
            <a:r>
              <a:rPr lang="es-CL" sz="1600" dirty="0" err="1" smtClean="0"/>
              <a:t>or</a:t>
            </a:r>
            <a:r>
              <a:rPr lang="es-CL" sz="1600" dirty="0" smtClean="0"/>
              <a:t> </a:t>
            </a:r>
            <a:r>
              <a:rPr lang="es-CL" sz="1600" dirty="0" err="1" smtClean="0"/>
              <a:t>equal</a:t>
            </a:r>
            <a:r>
              <a:rPr lang="es-CL" sz="1600" dirty="0" smtClean="0"/>
              <a:t>) que 0.4 y menor que (</a:t>
            </a:r>
            <a:r>
              <a:rPr lang="es-CL" sz="1600" dirty="0" err="1" smtClean="0"/>
              <a:t>less</a:t>
            </a:r>
            <a:r>
              <a:rPr lang="es-CL" sz="1600" dirty="0" smtClean="0"/>
              <a:t> </a:t>
            </a:r>
            <a:r>
              <a:rPr lang="es-CL" sz="1600" dirty="0" err="1" smtClean="0"/>
              <a:t>than</a:t>
            </a:r>
            <a:r>
              <a:rPr lang="es-CL" sz="1600" dirty="0" smtClean="0"/>
              <a:t>) 0.6</a:t>
            </a:r>
            <a:endParaRPr lang="es-CL" sz="1600" dirty="0"/>
          </a:p>
        </p:txBody>
      </p:sp>
      <p:cxnSp>
        <p:nvCxnSpPr>
          <p:cNvPr id="13" name="12 Conector recto de flecha"/>
          <p:cNvCxnSpPr/>
          <p:nvPr/>
        </p:nvCxnSpPr>
        <p:spPr>
          <a:xfrm rot="5400000" flipH="1" flipV="1">
            <a:off x="2667000" y="3886200"/>
            <a:ext cx="2057401" cy="114300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5" name="14 CuadroTexto"/>
          <p:cNvSpPr txBox="1"/>
          <p:nvPr/>
        </p:nvSpPr>
        <p:spPr>
          <a:xfrm>
            <a:off x="2743200" y="5417403"/>
            <a:ext cx="4876800" cy="584775"/>
          </a:xfrm>
          <a:prstGeom prst="rect">
            <a:avLst/>
          </a:prstGeom>
          <a:noFill/>
        </p:spPr>
        <p:txBody>
          <a:bodyPr wrap="square" rtlCol="0">
            <a:spAutoFit/>
          </a:bodyPr>
          <a:lstStyle/>
          <a:p>
            <a:r>
              <a:rPr lang="es-CL" sz="1600" dirty="0" smtClean="0"/>
              <a:t>Se define “</a:t>
            </a:r>
            <a:r>
              <a:rPr lang="es-CL" sz="1600" dirty="0" err="1" smtClean="0"/>
              <a:t>Waste</a:t>
            </a:r>
            <a:r>
              <a:rPr lang="es-CL" sz="1600" dirty="0" smtClean="0"/>
              <a:t>” como el cobre (variable </a:t>
            </a:r>
            <a:r>
              <a:rPr lang="es-CL" sz="1600" dirty="0" err="1" smtClean="0"/>
              <a:t>cu</a:t>
            </a:r>
            <a:r>
              <a:rPr lang="es-CL" sz="1600" dirty="0" smtClean="0"/>
              <a:t> del modelo de bloques) menor que (</a:t>
            </a:r>
            <a:r>
              <a:rPr lang="es-CL" sz="1600" dirty="0" err="1" smtClean="0"/>
              <a:t>less</a:t>
            </a:r>
            <a:r>
              <a:rPr lang="es-CL" sz="1600" dirty="0" smtClean="0"/>
              <a:t> </a:t>
            </a:r>
            <a:r>
              <a:rPr lang="es-CL" sz="1600" dirty="0" err="1" smtClean="0"/>
              <a:t>than</a:t>
            </a:r>
            <a:r>
              <a:rPr lang="es-CL" sz="1600" dirty="0" smtClean="0"/>
              <a:t>) 0.4.</a:t>
            </a:r>
            <a:endParaRPr lang="es-CL" sz="1600"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Cubicación</a:t>
            </a:r>
            <a:endParaRPr lang="es-CL" dirty="0"/>
          </a:p>
        </p:txBody>
      </p:sp>
      <p:sp>
        <p:nvSpPr>
          <p:cNvPr id="3" name="2 Marcador de contenido"/>
          <p:cNvSpPr>
            <a:spLocks noGrp="1"/>
          </p:cNvSpPr>
          <p:nvPr>
            <p:ph sz="quarter" idx="1"/>
          </p:nvPr>
        </p:nvSpPr>
        <p:spPr/>
        <p:txBody>
          <a:bodyPr/>
          <a:lstStyle/>
          <a:p>
            <a:endParaRPr lang="es-CL"/>
          </a:p>
        </p:txBody>
      </p:sp>
      <p:pic>
        <p:nvPicPr>
          <p:cNvPr id="16386" name="Picture 2"/>
          <p:cNvPicPr>
            <a:picLocks noChangeAspect="1" noChangeArrowheads="1"/>
          </p:cNvPicPr>
          <p:nvPr/>
        </p:nvPicPr>
        <p:blipFill>
          <a:blip r:embed="rId2"/>
          <a:srcRect l="30625" t="16000" r="7500" b="17000"/>
          <a:stretch>
            <a:fillRect/>
          </a:stretch>
        </p:blipFill>
        <p:spPr bwMode="auto">
          <a:xfrm>
            <a:off x="652818" y="1524000"/>
            <a:ext cx="7881582" cy="5334000"/>
          </a:xfrm>
          <a:prstGeom prst="rect">
            <a:avLst/>
          </a:prstGeom>
          <a:noFill/>
          <a:ln w="9525">
            <a:noFill/>
            <a:miter lim="800000"/>
            <a:headEnd/>
            <a:tailEnd/>
          </a:ln>
          <a:effectLst/>
        </p:spPr>
      </p:pic>
      <p:cxnSp>
        <p:nvCxnSpPr>
          <p:cNvPr id="5" name="4 Conector recto de flecha"/>
          <p:cNvCxnSpPr/>
          <p:nvPr/>
        </p:nvCxnSpPr>
        <p:spPr>
          <a:xfrm rot="5400000">
            <a:off x="3695700" y="1257300"/>
            <a:ext cx="1143000" cy="6096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5 CuadroTexto"/>
          <p:cNvSpPr txBox="1"/>
          <p:nvPr/>
        </p:nvSpPr>
        <p:spPr>
          <a:xfrm>
            <a:off x="3810000" y="609600"/>
            <a:ext cx="4876800" cy="338554"/>
          </a:xfrm>
          <a:prstGeom prst="rect">
            <a:avLst/>
          </a:prstGeom>
          <a:noFill/>
        </p:spPr>
        <p:txBody>
          <a:bodyPr wrap="square" rtlCol="0">
            <a:spAutoFit/>
          </a:bodyPr>
          <a:lstStyle/>
          <a:p>
            <a:r>
              <a:rPr lang="es-CL" sz="1600" dirty="0" smtClean="0"/>
              <a:t>Escoger la variable densidad del modelo de bloques</a:t>
            </a:r>
            <a:endParaRPr lang="es-CL" sz="1600" dirty="0"/>
          </a:p>
        </p:txBody>
      </p:sp>
      <p:cxnSp>
        <p:nvCxnSpPr>
          <p:cNvPr id="8" name="7 Conector recto de flecha"/>
          <p:cNvCxnSpPr/>
          <p:nvPr/>
        </p:nvCxnSpPr>
        <p:spPr>
          <a:xfrm rot="16200000" flipH="1">
            <a:off x="6362700" y="1485900"/>
            <a:ext cx="838200" cy="304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1" name="10 CuadroTexto"/>
          <p:cNvSpPr txBox="1"/>
          <p:nvPr/>
        </p:nvSpPr>
        <p:spPr>
          <a:xfrm>
            <a:off x="5410200" y="956846"/>
            <a:ext cx="4876800" cy="338554"/>
          </a:xfrm>
          <a:prstGeom prst="rect">
            <a:avLst/>
          </a:prstGeom>
          <a:noFill/>
        </p:spPr>
        <p:txBody>
          <a:bodyPr wrap="square" rtlCol="0">
            <a:spAutoFit/>
          </a:bodyPr>
          <a:lstStyle/>
          <a:p>
            <a:r>
              <a:rPr lang="es-CL" sz="1600" dirty="0" smtClean="0"/>
              <a:t>Asigna el valor por defecto de la densidad</a:t>
            </a:r>
            <a:endParaRPr lang="es-CL" sz="1600" dirty="0"/>
          </a:p>
        </p:txBody>
      </p:sp>
      <p:cxnSp>
        <p:nvCxnSpPr>
          <p:cNvPr id="13" name="12 Conector recto de flecha"/>
          <p:cNvCxnSpPr/>
          <p:nvPr/>
        </p:nvCxnSpPr>
        <p:spPr>
          <a:xfrm rot="5400000" flipH="1" flipV="1">
            <a:off x="1715294" y="4457700"/>
            <a:ext cx="2971006" cy="79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7" name="16 CuadroTexto"/>
          <p:cNvSpPr txBox="1"/>
          <p:nvPr/>
        </p:nvSpPr>
        <p:spPr>
          <a:xfrm>
            <a:off x="2514600" y="5867400"/>
            <a:ext cx="4876800" cy="338554"/>
          </a:xfrm>
          <a:prstGeom prst="rect">
            <a:avLst/>
          </a:prstGeom>
          <a:noFill/>
        </p:spPr>
        <p:txBody>
          <a:bodyPr wrap="square" rtlCol="0">
            <a:spAutoFit/>
          </a:bodyPr>
          <a:lstStyle/>
          <a:p>
            <a:r>
              <a:rPr lang="es-CL" sz="1600" dirty="0" smtClean="0"/>
              <a:t>Variable a cubicar</a:t>
            </a:r>
            <a:endParaRPr lang="es-CL" sz="1600" dirty="0"/>
          </a:p>
        </p:txBody>
      </p:sp>
      <p:cxnSp>
        <p:nvCxnSpPr>
          <p:cNvPr id="18" name="17 Conector recto de flecha"/>
          <p:cNvCxnSpPr/>
          <p:nvPr/>
        </p:nvCxnSpPr>
        <p:spPr>
          <a:xfrm rot="5400000" flipH="1" flipV="1">
            <a:off x="3238500" y="4076700"/>
            <a:ext cx="2209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0" name="19 CuadroTexto"/>
          <p:cNvSpPr txBox="1"/>
          <p:nvPr/>
        </p:nvSpPr>
        <p:spPr>
          <a:xfrm>
            <a:off x="3657600" y="5181600"/>
            <a:ext cx="4876800" cy="338554"/>
          </a:xfrm>
          <a:prstGeom prst="rect">
            <a:avLst/>
          </a:prstGeom>
          <a:noFill/>
        </p:spPr>
        <p:txBody>
          <a:bodyPr wrap="square" rtlCol="0">
            <a:spAutoFit/>
          </a:bodyPr>
          <a:lstStyle/>
          <a:p>
            <a:r>
              <a:rPr lang="es-CL" sz="1600" dirty="0" smtClean="0"/>
              <a:t>Peso por masa</a:t>
            </a:r>
            <a:endParaRPr lang="es-CL" sz="1600" dirty="0"/>
          </a:p>
        </p:txBody>
      </p:sp>
      <p:cxnSp>
        <p:nvCxnSpPr>
          <p:cNvPr id="21" name="20 Conector recto de flecha"/>
          <p:cNvCxnSpPr/>
          <p:nvPr/>
        </p:nvCxnSpPr>
        <p:spPr>
          <a:xfrm rot="5400000" flipH="1" flipV="1">
            <a:off x="5525294" y="4075906"/>
            <a:ext cx="2209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2" name="21 CuadroTexto"/>
          <p:cNvSpPr txBox="1"/>
          <p:nvPr/>
        </p:nvSpPr>
        <p:spPr>
          <a:xfrm>
            <a:off x="5867400" y="5147846"/>
            <a:ext cx="4876800" cy="338554"/>
          </a:xfrm>
          <a:prstGeom prst="rect">
            <a:avLst/>
          </a:prstGeom>
          <a:noFill/>
        </p:spPr>
        <p:txBody>
          <a:bodyPr wrap="square" rtlCol="0">
            <a:spAutoFit/>
          </a:bodyPr>
          <a:lstStyle/>
          <a:p>
            <a:r>
              <a:rPr lang="es-CL" sz="1600" dirty="0" smtClean="0"/>
              <a:t>Asignar el valor 0</a:t>
            </a:r>
            <a:endParaRPr lang="es-CL" sz="1600"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Cubicación</a:t>
            </a:r>
            <a:endParaRPr lang="es-CL" dirty="0"/>
          </a:p>
        </p:txBody>
      </p:sp>
      <p:sp>
        <p:nvSpPr>
          <p:cNvPr id="3" name="2 Marcador de contenido"/>
          <p:cNvSpPr>
            <a:spLocks noGrp="1"/>
          </p:cNvSpPr>
          <p:nvPr>
            <p:ph sz="quarter" idx="1"/>
          </p:nvPr>
        </p:nvSpPr>
        <p:spPr/>
        <p:txBody>
          <a:bodyPr/>
          <a:lstStyle/>
          <a:p>
            <a:endParaRPr lang="es-CL"/>
          </a:p>
        </p:txBody>
      </p:sp>
      <p:pic>
        <p:nvPicPr>
          <p:cNvPr id="17410" name="Picture 2"/>
          <p:cNvPicPr>
            <a:picLocks noChangeAspect="1" noChangeArrowheads="1"/>
          </p:cNvPicPr>
          <p:nvPr/>
        </p:nvPicPr>
        <p:blipFill>
          <a:blip r:embed="rId2"/>
          <a:srcRect l="30625" t="16000" r="7500" b="17000"/>
          <a:stretch>
            <a:fillRect/>
          </a:stretch>
        </p:blipFill>
        <p:spPr bwMode="auto">
          <a:xfrm>
            <a:off x="762000" y="1524000"/>
            <a:ext cx="7881582" cy="5334000"/>
          </a:xfrm>
          <a:prstGeom prst="rect">
            <a:avLst/>
          </a:prstGeom>
          <a:noFill/>
          <a:ln w="9525">
            <a:noFill/>
            <a:miter lim="800000"/>
            <a:headEnd/>
            <a:tailEnd/>
          </a:ln>
          <a:effectLst/>
        </p:spPr>
      </p:pic>
      <p:cxnSp>
        <p:nvCxnSpPr>
          <p:cNvPr id="5" name="4 Conector recto de flecha"/>
          <p:cNvCxnSpPr/>
          <p:nvPr/>
        </p:nvCxnSpPr>
        <p:spPr>
          <a:xfrm rot="16200000" flipV="1">
            <a:off x="3009900" y="2705100"/>
            <a:ext cx="762000" cy="3810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5 CuadroTexto"/>
          <p:cNvSpPr txBox="1"/>
          <p:nvPr/>
        </p:nvSpPr>
        <p:spPr>
          <a:xfrm>
            <a:off x="2819400" y="3352800"/>
            <a:ext cx="4876800" cy="830997"/>
          </a:xfrm>
          <a:prstGeom prst="rect">
            <a:avLst/>
          </a:prstGeom>
          <a:noFill/>
        </p:spPr>
        <p:txBody>
          <a:bodyPr wrap="square" rtlCol="0">
            <a:spAutoFit/>
          </a:bodyPr>
          <a:lstStyle/>
          <a:p>
            <a:r>
              <a:rPr lang="es-CL" sz="1600" dirty="0" smtClean="0"/>
              <a:t>En </a:t>
            </a:r>
            <a:r>
              <a:rPr lang="es-CL" sz="1600" dirty="0" err="1" smtClean="0"/>
              <a:t>regiomes</a:t>
            </a:r>
            <a:r>
              <a:rPr lang="es-CL" sz="1600" dirty="0" smtClean="0"/>
              <a:t>, escoger “</a:t>
            </a:r>
            <a:r>
              <a:rPr lang="es-CL" sz="1600" dirty="0" err="1" smtClean="0"/>
              <a:t>Triangulations</a:t>
            </a:r>
            <a:r>
              <a:rPr lang="es-CL" sz="1600" dirty="0" smtClean="0"/>
              <a:t>” y en “</a:t>
            </a:r>
            <a:r>
              <a:rPr lang="es-CL" sz="1600" dirty="0" err="1" smtClean="0"/>
              <a:t>Browse</a:t>
            </a:r>
            <a:r>
              <a:rPr lang="es-CL" sz="1600" dirty="0" smtClean="0"/>
              <a:t>”</a:t>
            </a:r>
            <a:br>
              <a:rPr lang="es-CL" sz="1600" dirty="0" smtClean="0"/>
            </a:br>
            <a:r>
              <a:rPr lang="es-CL" sz="1600" dirty="0" smtClean="0"/>
              <a:t>buscar la triangulación del volumen encerrado recientemente generado.</a:t>
            </a:r>
            <a:endParaRPr lang="es-CL" sz="1600"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Cubicación</a:t>
            </a:r>
            <a:endParaRPr lang="es-CL" dirty="0"/>
          </a:p>
        </p:txBody>
      </p:sp>
      <p:sp>
        <p:nvSpPr>
          <p:cNvPr id="3" name="2 Marcador de contenido"/>
          <p:cNvSpPr>
            <a:spLocks noGrp="1"/>
          </p:cNvSpPr>
          <p:nvPr>
            <p:ph sz="quarter" idx="1"/>
          </p:nvPr>
        </p:nvSpPr>
        <p:spPr/>
        <p:txBody>
          <a:bodyPr/>
          <a:lstStyle/>
          <a:p>
            <a:endParaRPr lang="es-CL"/>
          </a:p>
        </p:txBody>
      </p:sp>
      <p:pic>
        <p:nvPicPr>
          <p:cNvPr id="4" name="Picture 3"/>
          <p:cNvPicPr>
            <a:picLocks noChangeAspect="1" noChangeArrowheads="1"/>
          </p:cNvPicPr>
          <p:nvPr/>
        </p:nvPicPr>
        <p:blipFill>
          <a:blip r:embed="rId2"/>
          <a:srcRect l="31250" t="16000" r="6875" b="17000"/>
          <a:stretch>
            <a:fillRect/>
          </a:stretch>
        </p:blipFill>
        <p:spPr bwMode="auto">
          <a:xfrm>
            <a:off x="838200" y="1523999"/>
            <a:ext cx="7848600" cy="5311679"/>
          </a:xfrm>
          <a:prstGeom prst="rect">
            <a:avLst/>
          </a:prstGeom>
          <a:noFill/>
          <a:ln w="9525">
            <a:noFill/>
            <a:miter lim="800000"/>
            <a:headEnd/>
            <a:tailEnd/>
          </a:ln>
          <a:effectLst/>
        </p:spPr>
      </p:pic>
      <p:cxnSp>
        <p:nvCxnSpPr>
          <p:cNvPr id="5" name="4 Conector recto de flecha"/>
          <p:cNvCxnSpPr/>
          <p:nvPr/>
        </p:nvCxnSpPr>
        <p:spPr>
          <a:xfrm rot="5400000" flipH="1" flipV="1">
            <a:off x="4114006" y="2971800"/>
            <a:ext cx="762794" cy="79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5 CuadroTexto"/>
          <p:cNvSpPr txBox="1"/>
          <p:nvPr/>
        </p:nvSpPr>
        <p:spPr>
          <a:xfrm>
            <a:off x="3733800" y="3429000"/>
            <a:ext cx="4876800" cy="338554"/>
          </a:xfrm>
          <a:prstGeom prst="rect">
            <a:avLst/>
          </a:prstGeom>
          <a:noFill/>
        </p:spPr>
        <p:txBody>
          <a:bodyPr wrap="square" rtlCol="0">
            <a:spAutoFit/>
          </a:bodyPr>
          <a:lstStyle/>
          <a:p>
            <a:r>
              <a:rPr lang="es-CL" sz="1600" dirty="0" smtClean="0"/>
              <a:t>Salvar el archivo de especificación.</a:t>
            </a:r>
            <a:endParaRPr lang="es-CL" sz="1600"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Cubicación</a:t>
            </a:r>
            <a:endParaRPr lang="es-CL" dirty="0"/>
          </a:p>
        </p:txBody>
      </p:sp>
      <p:sp>
        <p:nvSpPr>
          <p:cNvPr id="3" name="2 Marcador de contenido"/>
          <p:cNvSpPr>
            <a:spLocks noGrp="1"/>
          </p:cNvSpPr>
          <p:nvPr>
            <p:ph sz="quarter" idx="1"/>
          </p:nvPr>
        </p:nvSpPr>
        <p:spPr/>
        <p:txBody>
          <a:bodyPr/>
          <a:lstStyle/>
          <a:p>
            <a:endParaRPr lang="es-CL"/>
          </a:p>
        </p:txBody>
      </p:sp>
      <p:pic>
        <p:nvPicPr>
          <p:cNvPr id="18434" name="Picture 2"/>
          <p:cNvPicPr>
            <a:picLocks noChangeAspect="1" noChangeArrowheads="1"/>
          </p:cNvPicPr>
          <p:nvPr/>
        </p:nvPicPr>
        <p:blipFill>
          <a:blip r:embed="rId2"/>
          <a:srcRect l="30625" t="16000" r="7500" b="17000"/>
          <a:stretch>
            <a:fillRect/>
          </a:stretch>
        </p:blipFill>
        <p:spPr bwMode="auto">
          <a:xfrm>
            <a:off x="805218" y="1524000"/>
            <a:ext cx="7881582" cy="5334000"/>
          </a:xfrm>
          <a:prstGeom prst="rect">
            <a:avLst/>
          </a:prstGeom>
          <a:noFill/>
          <a:ln w="9525">
            <a:noFill/>
            <a:miter lim="800000"/>
            <a:headEnd/>
            <a:tailEnd/>
          </a:ln>
          <a:effectLst/>
        </p:spPr>
      </p:pic>
      <p:cxnSp>
        <p:nvCxnSpPr>
          <p:cNvPr id="5" name="4 Conector recto de flecha"/>
          <p:cNvCxnSpPr/>
          <p:nvPr/>
        </p:nvCxnSpPr>
        <p:spPr>
          <a:xfrm rot="10800000">
            <a:off x="4419600" y="2895600"/>
            <a:ext cx="762000" cy="685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 name="5 CuadroTexto"/>
          <p:cNvSpPr txBox="1"/>
          <p:nvPr/>
        </p:nvSpPr>
        <p:spPr>
          <a:xfrm>
            <a:off x="4572000" y="3657600"/>
            <a:ext cx="4876800" cy="584775"/>
          </a:xfrm>
          <a:prstGeom prst="rect">
            <a:avLst/>
          </a:prstGeom>
          <a:noFill/>
        </p:spPr>
        <p:txBody>
          <a:bodyPr wrap="square" rtlCol="0">
            <a:spAutoFit/>
          </a:bodyPr>
          <a:lstStyle/>
          <a:p>
            <a:r>
              <a:rPr lang="es-CL" sz="1600" dirty="0" smtClean="0"/>
              <a:t>Activar la opción de generar un reporte en</a:t>
            </a:r>
            <a:br>
              <a:rPr lang="es-CL" sz="1600" dirty="0" smtClean="0"/>
            </a:br>
            <a:r>
              <a:rPr lang="es-CL" sz="1600" dirty="0" smtClean="0"/>
              <a:t>archivo </a:t>
            </a:r>
            <a:r>
              <a:rPr lang="es-CL" sz="1600" dirty="0" err="1" smtClean="0"/>
              <a:t>csv</a:t>
            </a:r>
            <a:r>
              <a:rPr lang="es-CL" sz="1600" dirty="0" smtClean="0"/>
              <a:t>. Luego presionar “</a:t>
            </a:r>
            <a:r>
              <a:rPr lang="es-CL" sz="1600" dirty="0" err="1" smtClean="0"/>
              <a:t>Calculate</a:t>
            </a:r>
            <a:r>
              <a:rPr lang="es-CL" sz="1600" dirty="0" smtClean="0"/>
              <a:t>”.</a:t>
            </a:r>
            <a:endParaRPr lang="es-CL" sz="1600"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l="29940" t="27904" r="29940" b="27795"/>
          <a:stretch>
            <a:fillRect/>
          </a:stretch>
        </p:blipFill>
        <p:spPr bwMode="auto">
          <a:xfrm>
            <a:off x="2057400" y="1600200"/>
            <a:ext cx="5181600" cy="3576034"/>
          </a:xfrm>
          <a:prstGeom prst="rect">
            <a:avLst/>
          </a:prstGeom>
          <a:noFill/>
          <a:ln w="9525">
            <a:noFill/>
            <a:miter lim="800000"/>
            <a:headEnd/>
            <a:tailEnd/>
          </a:ln>
          <a:effectLst/>
        </p:spPr>
      </p:pic>
      <p:sp>
        <p:nvSpPr>
          <p:cNvPr id="7" name="1 Título"/>
          <p:cNvSpPr>
            <a:spLocks noGrp="1"/>
          </p:cNvSpPr>
          <p:nvPr>
            <p:ph type="title"/>
          </p:nvPr>
        </p:nvSpPr>
        <p:spPr>
          <a:xfrm>
            <a:off x="609600" y="228600"/>
            <a:ext cx="8153400" cy="990600"/>
          </a:xfrm>
        </p:spPr>
        <p:txBody>
          <a:bodyPr/>
          <a:lstStyle/>
          <a:p>
            <a:r>
              <a:rPr lang="es-ES_tradnl" dirty="0" smtClean="0"/>
              <a:t>Creación de la caja de trabajo</a:t>
            </a:r>
            <a:endParaRPr lang="es-CL" dirty="0"/>
          </a:p>
        </p:txBody>
      </p:sp>
      <p:sp>
        <p:nvSpPr>
          <p:cNvPr id="4" name="2 Marcador de contenido"/>
          <p:cNvSpPr>
            <a:spLocks noGrp="1"/>
          </p:cNvSpPr>
          <p:nvPr>
            <p:ph sz="quarter" idx="1"/>
          </p:nvPr>
        </p:nvSpPr>
        <p:spPr>
          <a:xfrm>
            <a:off x="609600" y="5257800"/>
            <a:ext cx="8305800" cy="1600200"/>
          </a:xfrm>
        </p:spPr>
        <p:txBody>
          <a:bodyPr>
            <a:normAutofit fontScale="70000" lnSpcReduction="20000"/>
          </a:bodyPr>
          <a:lstStyle/>
          <a:p>
            <a:pPr algn="just"/>
            <a:r>
              <a:rPr lang="es-ES_tradnl" dirty="0" smtClean="0"/>
              <a:t>La caja de trabajo es el espacio físico donde se visualizará el proyecto. Las coordenadas a poner tienen que ser algo más grande que los valores mínimos y máximos del modelo de bloque. Como referencia, para el mínimo se puede utilizar 2 veces las coordenadas mínimas del modelo de bloques y de forma análoga para el máximo. Lo demás se deja por defecto.</a:t>
            </a:r>
            <a:endParaRPr lang="es-CL"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Revisión Archivo </a:t>
            </a:r>
            <a:r>
              <a:rPr lang="es-ES_tradnl" dirty="0" err="1" smtClean="0"/>
              <a:t>csv</a:t>
            </a:r>
            <a:endParaRPr lang="es-CL" dirty="0"/>
          </a:p>
        </p:txBody>
      </p:sp>
      <p:sp>
        <p:nvSpPr>
          <p:cNvPr id="3" name="2 Marcador de contenido"/>
          <p:cNvSpPr>
            <a:spLocks noGrp="1"/>
          </p:cNvSpPr>
          <p:nvPr>
            <p:ph sz="quarter" idx="1"/>
          </p:nvPr>
        </p:nvSpPr>
        <p:spPr/>
        <p:txBody>
          <a:bodyPr>
            <a:normAutofit/>
          </a:bodyPr>
          <a:lstStyle/>
          <a:p>
            <a:pPr algn="just"/>
            <a:r>
              <a:rPr lang="es-ES_tradnl" sz="1800" dirty="0" smtClean="0"/>
              <a:t>Antes de crear el modelo es necesario revisar el archivo </a:t>
            </a:r>
            <a:r>
              <a:rPr lang="es-ES_tradnl" sz="1800" dirty="0" err="1" smtClean="0"/>
              <a:t>csv</a:t>
            </a:r>
            <a:r>
              <a:rPr lang="es-ES_tradnl" sz="1800" dirty="0" smtClean="0"/>
              <a:t> (</a:t>
            </a:r>
            <a:r>
              <a:rPr lang="es-ES_tradnl" sz="1800" dirty="0" err="1" smtClean="0"/>
              <a:t>arvchivo</a:t>
            </a:r>
            <a:r>
              <a:rPr lang="es-ES_tradnl" sz="1800" dirty="0" smtClean="0"/>
              <a:t> delimitado por comas) para ver las variables y posibles errores. Por otro lado, revisar el formato que es necesario entregarle a </a:t>
            </a:r>
            <a:r>
              <a:rPr lang="es-ES_tradnl" sz="1800" dirty="0" err="1" smtClean="0"/>
              <a:t>Vulcan</a:t>
            </a:r>
            <a:r>
              <a:rPr lang="es-ES_tradnl" sz="1800" dirty="0" smtClean="0"/>
              <a:t> para generar el modelo.</a:t>
            </a:r>
          </a:p>
          <a:p>
            <a:pPr algn="just"/>
            <a:endParaRPr lang="es-ES_tradnl" sz="1800" dirty="0" smtClean="0"/>
          </a:p>
          <a:p>
            <a:pPr algn="just"/>
            <a:endParaRPr lang="es-ES_tradnl" sz="1800" dirty="0" smtClean="0"/>
          </a:p>
          <a:p>
            <a:pPr algn="just"/>
            <a:endParaRPr lang="es-ES_tradnl" sz="1800" dirty="0" smtClean="0"/>
          </a:p>
          <a:p>
            <a:pPr algn="just"/>
            <a:endParaRPr lang="es-ES_tradnl" sz="1800" dirty="0" smtClean="0"/>
          </a:p>
          <a:p>
            <a:pPr algn="just"/>
            <a:endParaRPr lang="es-ES_tradnl" sz="1800" dirty="0" smtClean="0"/>
          </a:p>
          <a:p>
            <a:pPr algn="just"/>
            <a:r>
              <a:rPr lang="es-ES_tradnl" sz="1800" dirty="0" smtClean="0"/>
              <a:t>En este caso, el modelo cuenta con 3 atributos que se encuentran desde la octava columna en adelante (</a:t>
            </a:r>
            <a:r>
              <a:rPr lang="es-ES_tradnl" sz="1800" dirty="0" err="1" smtClean="0"/>
              <a:t>cu</a:t>
            </a:r>
            <a:r>
              <a:rPr lang="es-ES_tradnl" sz="1800" dirty="0" smtClean="0"/>
              <a:t>, densidad, topo). Todos los atributos tienen que seguir el mismo formato, es decir, estar desde la octava columna en adelante (en caso de que se desee agregar otro atributo, tendría que ser después del último atributo que está en el archivo, en este caso, columna K).</a:t>
            </a:r>
          </a:p>
        </p:txBody>
      </p:sp>
      <p:pic>
        <p:nvPicPr>
          <p:cNvPr id="1026" name="Picture 2"/>
          <p:cNvPicPr>
            <a:picLocks noChangeAspect="1" noChangeArrowheads="1"/>
          </p:cNvPicPr>
          <p:nvPr/>
        </p:nvPicPr>
        <p:blipFill>
          <a:blip r:embed="rId2"/>
          <a:srcRect t="21000" r="29375" b="57000"/>
          <a:stretch>
            <a:fillRect/>
          </a:stretch>
        </p:blipFill>
        <p:spPr bwMode="auto">
          <a:xfrm>
            <a:off x="381000" y="2514600"/>
            <a:ext cx="8610600" cy="1676400"/>
          </a:xfrm>
          <a:prstGeom prst="rect">
            <a:avLst/>
          </a:prstGeom>
          <a:noFill/>
          <a:ln w="9525">
            <a:noFill/>
            <a:miter lim="800000"/>
            <a:headEnd/>
            <a:tailEnd/>
          </a:ln>
          <a:effec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Construcción del modelo de bloques</a:t>
            </a:r>
            <a:endParaRPr lang="es-CL" dirty="0"/>
          </a:p>
        </p:txBody>
      </p:sp>
      <p:pic>
        <p:nvPicPr>
          <p:cNvPr id="8194" name="Picture 2"/>
          <p:cNvPicPr>
            <a:picLocks noChangeAspect="1" noChangeArrowheads="1"/>
          </p:cNvPicPr>
          <p:nvPr/>
        </p:nvPicPr>
        <p:blipFill>
          <a:blip r:embed="rId2"/>
          <a:srcRect t="12000" r="53125" b="26000"/>
          <a:stretch>
            <a:fillRect/>
          </a:stretch>
        </p:blipFill>
        <p:spPr bwMode="auto">
          <a:xfrm>
            <a:off x="1447800" y="1524000"/>
            <a:ext cx="6477000" cy="535432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Construcción del modelo de bloques</a:t>
            </a:r>
            <a:endParaRPr lang="es-CL" dirty="0"/>
          </a:p>
        </p:txBody>
      </p:sp>
      <p:pic>
        <p:nvPicPr>
          <p:cNvPr id="9218" name="Picture 2"/>
          <p:cNvPicPr>
            <a:picLocks noChangeAspect="1" noChangeArrowheads="1"/>
          </p:cNvPicPr>
          <p:nvPr/>
        </p:nvPicPr>
        <p:blipFill>
          <a:blip r:embed="rId2"/>
          <a:srcRect l="21875" t="39000" r="16875" b="17000"/>
          <a:stretch>
            <a:fillRect/>
          </a:stretch>
        </p:blipFill>
        <p:spPr bwMode="auto">
          <a:xfrm>
            <a:off x="838200" y="1524000"/>
            <a:ext cx="7924800" cy="3558073"/>
          </a:xfrm>
          <a:prstGeom prst="rect">
            <a:avLst/>
          </a:prstGeom>
          <a:noFill/>
          <a:ln w="9525">
            <a:noFill/>
            <a:miter lim="800000"/>
            <a:headEnd/>
            <a:tailEnd/>
          </a:ln>
          <a:effectLst/>
        </p:spPr>
      </p:pic>
      <p:sp>
        <p:nvSpPr>
          <p:cNvPr id="4" name="2 Marcador de contenido"/>
          <p:cNvSpPr>
            <a:spLocks noGrp="1"/>
          </p:cNvSpPr>
          <p:nvPr>
            <p:ph sz="quarter" idx="1"/>
          </p:nvPr>
        </p:nvSpPr>
        <p:spPr>
          <a:xfrm>
            <a:off x="609600" y="5105400"/>
            <a:ext cx="8305800" cy="1600200"/>
          </a:xfrm>
        </p:spPr>
        <p:txBody>
          <a:bodyPr>
            <a:normAutofit fontScale="62500" lnSpcReduction="20000"/>
          </a:bodyPr>
          <a:lstStyle/>
          <a:p>
            <a:pPr algn="just"/>
            <a:r>
              <a:rPr lang="es-ES_tradnl" dirty="0" smtClean="0"/>
              <a:t>Las coordenadas a rellenar corresponden a los valores mínimos del modelo de bloques. Hay que tener la consideración de que las coordenadas del modelo entregado corresponde a los </a:t>
            </a:r>
            <a:r>
              <a:rPr lang="es-ES_tradnl" dirty="0" err="1" smtClean="0"/>
              <a:t>centroides</a:t>
            </a:r>
            <a:r>
              <a:rPr lang="es-ES_tradnl" dirty="0" smtClean="0"/>
              <a:t> de los bloques, por lo tanto, los valores mínimos del modelo corresponden al </a:t>
            </a:r>
            <a:r>
              <a:rPr lang="es-ES_tradnl" dirty="0" err="1" smtClean="0"/>
              <a:t>centroide</a:t>
            </a:r>
            <a:r>
              <a:rPr lang="es-ES_tradnl" dirty="0" smtClean="0"/>
              <a:t> mínimo menos la mitad de la distancia de cada bloque en cada dirección, es decir:</a:t>
            </a:r>
            <a:endParaRPr lang="es-CL" dirty="0" smtClean="0"/>
          </a:p>
          <a:p>
            <a:pPr algn="ctr">
              <a:buNone/>
            </a:pPr>
            <a:r>
              <a:rPr lang="es-ES_tradnl" dirty="0" smtClean="0"/>
              <a:t>Origen Modelo = (</a:t>
            </a:r>
            <a:r>
              <a:rPr lang="es-ES_tradnl" dirty="0" err="1" smtClean="0"/>
              <a:t>Xmin</a:t>
            </a:r>
            <a:r>
              <a:rPr lang="es-ES_tradnl" dirty="0" smtClean="0"/>
              <a:t>, </a:t>
            </a:r>
            <a:r>
              <a:rPr lang="es-ES_tradnl" dirty="0" err="1" smtClean="0"/>
              <a:t>Ymin</a:t>
            </a:r>
            <a:r>
              <a:rPr lang="es-ES_tradnl" dirty="0" smtClean="0"/>
              <a:t>, </a:t>
            </a:r>
            <a:r>
              <a:rPr lang="es-ES_tradnl" dirty="0" err="1" smtClean="0"/>
              <a:t>Zmin</a:t>
            </a:r>
            <a:r>
              <a:rPr lang="es-ES_tradnl" dirty="0" smtClean="0"/>
              <a:t>) – 1/2(</a:t>
            </a:r>
            <a:r>
              <a:rPr lang="es-ES_tradnl" dirty="0" err="1" smtClean="0"/>
              <a:t>dX</a:t>
            </a:r>
            <a:r>
              <a:rPr lang="es-ES_tradnl" dirty="0" smtClean="0"/>
              <a:t>, </a:t>
            </a:r>
            <a:r>
              <a:rPr lang="es-ES_tradnl" dirty="0" err="1" smtClean="0"/>
              <a:t>dY</a:t>
            </a:r>
            <a:r>
              <a:rPr lang="es-ES_tradnl" dirty="0" smtClean="0"/>
              <a:t>, </a:t>
            </a:r>
            <a:r>
              <a:rPr lang="es-ES_tradnl" dirty="0" err="1" smtClean="0"/>
              <a:t>dZ</a:t>
            </a:r>
            <a:r>
              <a:rPr lang="es-ES_tradnl" dirty="0" smtClean="0"/>
              <a:t>)</a:t>
            </a:r>
          </a:p>
          <a:p>
            <a:pPr algn="ctr">
              <a:buNone/>
            </a:pPr>
            <a:endParaRPr lang="es-ES_tradnl"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srcRect l="13750" t="35000" r="13125" b="21000"/>
          <a:stretch>
            <a:fillRect/>
          </a:stretch>
        </p:blipFill>
        <p:spPr bwMode="auto">
          <a:xfrm>
            <a:off x="381000" y="1600200"/>
            <a:ext cx="8333509" cy="3133969"/>
          </a:xfrm>
          <a:prstGeom prst="rect">
            <a:avLst/>
          </a:prstGeom>
          <a:noFill/>
          <a:ln w="9525">
            <a:noFill/>
            <a:miter lim="800000"/>
            <a:headEnd/>
            <a:tailEnd/>
          </a:ln>
          <a:effectLst/>
        </p:spPr>
      </p:pic>
      <p:sp>
        <p:nvSpPr>
          <p:cNvPr id="6" name="1 Título"/>
          <p:cNvSpPr>
            <a:spLocks noGrp="1"/>
          </p:cNvSpPr>
          <p:nvPr>
            <p:ph type="title"/>
          </p:nvPr>
        </p:nvSpPr>
        <p:spPr/>
        <p:txBody>
          <a:bodyPr>
            <a:normAutofit fontScale="90000"/>
          </a:bodyPr>
          <a:lstStyle/>
          <a:p>
            <a:r>
              <a:rPr lang="es-ES_tradnl" dirty="0" smtClean="0"/>
              <a:t>Construcción del modelo de bloques</a:t>
            </a:r>
            <a:endParaRPr lang="es-CL" dirty="0"/>
          </a:p>
        </p:txBody>
      </p:sp>
      <p:sp>
        <p:nvSpPr>
          <p:cNvPr id="4" name="2 Marcador de contenido"/>
          <p:cNvSpPr>
            <a:spLocks noGrp="1"/>
          </p:cNvSpPr>
          <p:nvPr>
            <p:ph sz="quarter" idx="1"/>
          </p:nvPr>
        </p:nvSpPr>
        <p:spPr>
          <a:xfrm>
            <a:off x="457200" y="4953000"/>
            <a:ext cx="8305800" cy="1600200"/>
          </a:xfrm>
        </p:spPr>
        <p:txBody>
          <a:bodyPr>
            <a:normAutofit fontScale="62500" lnSpcReduction="20000"/>
          </a:bodyPr>
          <a:lstStyle/>
          <a:p>
            <a:pPr algn="just"/>
            <a:r>
              <a:rPr lang="es-ES_tradnl" dirty="0" smtClean="0"/>
              <a:t>Para efectos del curso, se utilizará sólo un esquema que puede ser llamado de cualquier forma. Luego se debe ingresar las dimensiones del modelo, para el caso de </a:t>
            </a:r>
            <a:r>
              <a:rPr lang="es-ES_tradnl" dirty="0" err="1" smtClean="0"/>
              <a:t>Start</a:t>
            </a:r>
            <a:r>
              <a:rPr lang="es-ES_tradnl" dirty="0" smtClean="0"/>
              <a:t> Offset se deja en cero, y para </a:t>
            </a:r>
            <a:r>
              <a:rPr lang="es-ES_tradnl" dirty="0" err="1" smtClean="0"/>
              <a:t>End</a:t>
            </a:r>
            <a:r>
              <a:rPr lang="es-ES_tradnl" dirty="0" smtClean="0"/>
              <a:t> Offset se tiene que ingresar las dimensiones del modelo. Esto se puede obtener del modelo de bloques calculando:</a:t>
            </a:r>
          </a:p>
          <a:p>
            <a:pPr algn="just">
              <a:buNone/>
            </a:pPr>
            <a:r>
              <a:rPr lang="es-ES_tradnl" dirty="0" smtClean="0"/>
              <a:t>	Distancia Modelo = Max </a:t>
            </a:r>
            <a:r>
              <a:rPr lang="es-ES_tradnl" dirty="0" err="1" smtClean="0"/>
              <a:t>centroide</a:t>
            </a:r>
            <a:r>
              <a:rPr lang="es-ES_tradnl" dirty="0" smtClean="0"/>
              <a:t>(x, y, z) – Min </a:t>
            </a:r>
            <a:r>
              <a:rPr lang="es-ES_tradnl" dirty="0" err="1" smtClean="0"/>
              <a:t>centroide</a:t>
            </a:r>
            <a:r>
              <a:rPr lang="es-ES_tradnl" dirty="0" smtClean="0"/>
              <a:t>(x, y, z) + 1*(</a:t>
            </a:r>
            <a:r>
              <a:rPr lang="es-ES_tradnl" dirty="0" err="1" smtClean="0"/>
              <a:t>dx</a:t>
            </a:r>
            <a:r>
              <a:rPr lang="es-ES_tradnl" dirty="0" smtClean="0"/>
              <a:t>, </a:t>
            </a:r>
            <a:r>
              <a:rPr lang="es-ES_tradnl" dirty="0" err="1" smtClean="0"/>
              <a:t>dy</a:t>
            </a:r>
            <a:r>
              <a:rPr lang="es-ES_tradnl" dirty="0" smtClean="0"/>
              <a:t>, </a:t>
            </a:r>
            <a:r>
              <a:rPr lang="es-ES_tradnl" dirty="0" err="1" smtClean="0"/>
              <a:t>dz</a:t>
            </a:r>
            <a:r>
              <a:rPr lang="es-ES_tradnl" dirty="0" smtClean="0"/>
              <a:t>)</a:t>
            </a:r>
          </a:p>
          <a:p>
            <a:pPr algn="just">
              <a:buNone/>
            </a:pPr>
            <a:r>
              <a:rPr lang="es-ES_tradnl" dirty="0" smtClean="0"/>
              <a:t>	En Block </a:t>
            </a:r>
            <a:r>
              <a:rPr lang="es-ES_tradnl" dirty="0" err="1" smtClean="0"/>
              <a:t>Size</a:t>
            </a:r>
            <a:r>
              <a:rPr lang="es-ES_tradnl" dirty="0" smtClean="0"/>
              <a:t> se debe ingresar el tamaño del bloque en cada dirección (</a:t>
            </a:r>
            <a:r>
              <a:rPr lang="es-ES_tradnl" dirty="0" err="1" smtClean="0"/>
              <a:t>dx</a:t>
            </a:r>
            <a:r>
              <a:rPr lang="es-ES_tradnl" dirty="0" smtClean="0"/>
              <a:t>, </a:t>
            </a:r>
            <a:r>
              <a:rPr lang="es-ES_tradnl" dirty="0" err="1" smtClean="0"/>
              <a:t>dy</a:t>
            </a:r>
            <a:r>
              <a:rPr lang="es-ES_tradnl" dirty="0" smtClean="0"/>
              <a:t>, </a:t>
            </a:r>
            <a:r>
              <a:rPr lang="es-ES_tradnl" dirty="0" err="1" smtClean="0"/>
              <a:t>dz</a:t>
            </a:r>
            <a:r>
              <a:rPr lang="es-ES_tradnl" dirty="0" smtClean="0"/>
              <a:t>)</a:t>
            </a:r>
            <a:endParaRPr lang="es-CL"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Construcción del modelo de bloques</a:t>
            </a:r>
            <a:endParaRPr lang="es-CL" dirty="0"/>
          </a:p>
        </p:txBody>
      </p:sp>
      <p:pic>
        <p:nvPicPr>
          <p:cNvPr id="5" name="Picture 2"/>
          <p:cNvPicPr>
            <a:picLocks noChangeAspect="1" noChangeArrowheads="1"/>
          </p:cNvPicPr>
          <p:nvPr/>
        </p:nvPicPr>
        <p:blipFill>
          <a:blip r:embed="rId2"/>
          <a:srcRect l="13750" t="35000" r="19375" b="22000"/>
          <a:stretch>
            <a:fillRect/>
          </a:stretch>
        </p:blipFill>
        <p:spPr bwMode="auto">
          <a:xfrm>
            <a:off x="457200" y="1600200"/>
            <a:ext cx="8382000" cy="3368468"/>
          </a:xfrm>
          <a:prstGeom prst="rect">
            <a:avLst/>
          </a:prstGeom>
          <a:noFill/>
          <a:ln w="9525">
            <a:noFill/>
            <a:miter lim="800000"/>
            <a:headEnd/>
            <a:tailEnd/>
          </a:ln>
          <a:effectLst/>
        </p:spPr>
      </p:pic>
      <p:sp>
        <p:nvSpPr>
          <p:cNvPr id="4" name="2 Marcador de contenido"/>
          <p:cNvSpPr>
            <a:spLocks noGrp="1"/>
          </p:cNvSpPr>
          <p:nvPr>
            <p:ph sz="quarter" idx="1"/>
          </p:nvPr>
        </p:nvSpPr>
        <p:spPr>
          <a:xfrm>
            <a:off x="457200" y="4953000"/>
            <a:ext cx="8305800" cy="1600200"/>
          </a:xfrm>
        </p:spPr>
        <p:txBody>
          <a:bodyPr>
            <a:normAutofit/>
          </a:bodyPr>
          <a:lstStyle/>
          <a:p>
            <a:pPr algn="just"/>
            <a:r>
              <a:rPr lang="es-ES_tradnl" sz="2000" dirty="0" smtClean="0"/>
              <a:t>En las variables, se deben ingresar tal como salían en el archivo </a:t>
            </a:r>
            <a:r>
              <a:rPr lang="es-ES_tradnl" sz="2000" dirty="0" err="1" smtClean="0"/>
              <a:t>csv</a:t>
            </a:r>
            <a:r>
              <a:rPr lang="es-ES_tradnl" sz="2000" dirty="0" smtClean="0"/>
              <a:t> (</a:t>
            </a:r>
            <a:r>
              <a:rPr lang="es-ES_tradnl" sz="2000" dirty="0" err="1" smtClean="0"/>
              <a:t>respentando</a:t>
            </a:r>
            <a:r>
              <a:rPr lang="es-ES_tradnl" sz="2000" dirty="0" smtClean="0"/>
              <a:t> mayúsculas y minúsculas), lo mismo para Data </a:t>
            </a:r>
            <a:r>
              <a:rPr lang="es-ES_tradnl" sz="2000" dirty="0" err="1" smtClean="0"/>
              <a:t>Type</a:t>
            </a:r>
            <a:r>
              <a:rPr lang="es-ES_tradnl" sz="2000" dirty="0" smtClean="0"/>
              <a:t> y Default </a:t>
            </a:r>
            <a:r>
              <a:rPr lang="es-ES_tradnl" sz="2000" dirty="0" err="1" smtClean="0"/>
              <a:t>Value</a:t>
            </a:r>
            <a:r>
              <a:rPr lang="es-ES_tradnl" sz="2000" dirty="0" smtClean="0"/>
              <a:t>.</a:t>
            </a:r>
            <a:endParaRPr lang="es-CL" sz="2000" dirty="0"/>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rmedio">
  <a:themeElements>
    <a:clrScheme name="Intermedio">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Intermedio">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Intermedio">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BHPB</Template>
  <TotalTime>2104195</TotalTime>
  <Words>947</Words>
  <Application>Microsoft Office PowerPoint</Application>
  <PresentationFormat>Presentación en pantalla (4:3)</PresentationFormat>
  <Paragraphs>111</Paragraphs>
  <Slides>36</Slides>
  <Notes>0</Notes>
  <HiddenSlides>0</HiddenSlides>
  <MMClips>0</MMClips>
  <ScaleCrop>false</ScaleCrop>
  <HeadingPairs>
    <vt:vector size="4" baseType="variant">
      <vt:variant>
        <vt:lpstr>Tema</vt:lpstr>
      </vt:variant>
      <vt:variant>
        <vt:i4>1</vt:i4>
      </vt:variant>
      <vt:variant>
        <vt:lpstr>Títulos de diapositiva</vt:lpstr>
      </vt:variant>
      <vt:variant>
        <vt:i4>36</vt:i4>
      </vt:variant>
    </vt:vector>
  </HeadingPairs>
  <TitlesOfParts>
    <vt:vector size="37" baseType="lpstr">
      <vt:lpstr>Intermedio</vt:lpstr>
      <vt:lpstr>Diapositiva 1</vt:lpstr>
      <vt:lpstr>Creación del archivo de proyecto</vt:lpstr>
      <vt:lpstr>Creación del archivo de proyecto</vt:lpstr>
      <vt:lpstr>Creación de la caja de trabajo</vt:lpstr>
      <vt:lpstr>Revisión Archivo csv</vt:lpstr>
      <vt:lpstr>Construcción del modelo de bloques</vt:lpstr>
      <vt:lpstr>Construcción del modelo de bloques</vt:lpstr>
      <vt:lpstr>Construcción del modelo de bloques</vt:lpstr>
      <vt:lpstr>Construcción del modelo de bloques</vt:lpstr>
      <vt:lpstr>Construcción del modelo de bloques</vt:lpstr>
      <vt:lpstr>Construcción del modelo de bloques</vt:lpstr>
      <vt:lpstr>Importar archivo csv</vt:lpstr>
      <vt:lpstr>Transferencia del csv al modelo de bloques</vt:lpstr>
      <vt:lpstr>Visualización del modelo de bloques</vt:lpstr>
      <vt:lpstr>Visualización del modelo de bloques</vt:lpstr>
      <vt:lpstr>Visualización del modelo de bloques</vt:lpstr>
      <vt:lpstr>Generación de cortes (slices)</vt:lpstr>
      <vt:lpstr>Generación de cortes (slices)</vt:lpstr>
      <vt:lpstr>Generación de cortes (slices)</vt:lpstr>
      <vt:lpstr>Generación de cortes (slices)</vt:lpstr>
      <vt:lpstr>Grade shell</vt:lpstr>
      <vt:lpstr>Grade shell</vt:lpstr>
      <vt:lpstr>Grade shell</vt:lpstr>
      <vt:lpstr>Generación de superficies</vt:lpstr>
      <vt:lpstr>Pit Topography</vt:lpstr>
      <vt:lpstr>Pit Topography</vt:lpstr>
      <vt:lpstr>Pit Topography</vt:lpstr>
      <vt:lpstr>Pit Topography</vt:lpstr>
      <vt:lpstr>Pit Topography</vt:lpstr>
      <vt:lpstr>Cubicación</vt:lpstr>
      <vt:lpstr>Cubicación</vt:lpstr>
      <vt:lpstr>Cubicación</vt:lpstr>
      <vt:lpstr>Cubicación</vt:lpstr>
      <vt:lpstr>Cubicación</vt:lpstr>
      <vt:lpstr>Cubicación</vt:lpstr>
      <vt:lpstr>Cubicación</vt:lpstr>
    </vt:vector>
  </TitlesOfParts>
  <Company>Windows uE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WinuE</dc:creator>
  <cp:lastModifiedBy>WinuE</cp:lastModifiedBy>
  <cp:revision>31</cp:revision>
  <dcterms:created xsi:type="dcterms:W3CDTF">2006-08-17T15:21:28Z</dcterms:created>
  <dcterms:modified xsi:type="dcterms:W3CDTF">2010-08-16T21:32:02Z</dcterms:modified>
</cp:coreProperties>
</file>